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5" r:id="rId4"/>
    <p:sldId id="274" r:id="rId5"/>
    <p:sldId id="276" r:id="rId6"/>
    <p:sldId id="277" r:id="rId7"/>
    <p:sldId id="301" r:id="rId8"/>
    <p:sldId id="287" r:id="rId9"/>
    <p:sldId id="264" r:id="rId10"/>
    <p:sldId id="259" r:id="rId11"/>
    <p:sldId id="261" r:id="rId12"/>
    <p:sldId id="260" r:id="rId13"/>
    <p:sldId id="262" r:id="rId14"/>
    <p:sldId id="263" r:id="rId15"/>
    <p:sldId id="342" r:id="rId16"/>
    <p:sldId id="344" r:id="rId17"/>
    <p:sldId id="345" r:id="rId18"/>
    <p:sldId id="343" r:id="rId19"/>
    <p:sldId id="347" r:id="rId20"/>
    <p:sldId id="402" r:id="rId21"/>
    <p:sldId id="403" r:id="rId22"/>
    <p:sldId id="401" r:id="rId23"/>
    <p:sldId id="404" r:id="rId24"/>
    <p:sldId id="407" r:id="rId25"/>
    <p:sldId id="340" r:id="rId26"/>
    <p:sldId id="348" r:id="rId27"/>
    <p:sldId id="303" r:id="rId28"/>
    <p:sldId id="258" r:id="rId29"/>
    <p:sldId id="265" r:id="rId30"/>
    <p:sldId id="268" r:id="rId31"/>
    <p:sldId id="267" r:id="rId32"/>
    <p:sldId id="272" r:id="rId33"/>
    <p:sldId id="269" r:id="rId34"/>
    <p:sldId id="271" r:id="rId35"/>
    <p:sldId id="279" r:id="rId36"/>
    <p:sldId id="280" r:id="rId37"/>
    <p:sldId id="282" r:id="rId38"/>
    <p:sldId id="283" r:id="rId39"/>
    <p:sldId id="284" r:id="rId40"/>
    <p:sldId id="285" r:id="rId41"/>
    <p:sldId id="286" r:id="rId42"/>
    <p:sldId id="288" r:id="rId43"/>
    <p:sldId id="289" r:id="rId44"/>
    <p:sldId id="290" r:id="rId45"/>
    <p:sldId id="291" r:id="rId46"/>
    <p:sldId id="292" r:id="rId47"/>
    <p:sldId id="293" r:id="rId48"/>
    <p:sldId id="294" r:id="rId49"/>
    <p:sldId id="295" r:id="rId50"/>
    <p:sldId id="296" r:id="rId51"/>
    <p:sldId id="297" r:id="rId52"/>
    <p:sldId id="298" r:id="rId53"/>
    <p:sldId id="300" r:id="rId54"/>
    <p:sldId id="346" r:id="rId55"/>
    <p:sldId id="307" r:id="rId56"/>
    <p:sldId id="308" r:id="rId57"/>
    <p:sldId id="309" r:id="rId58"/>
    <p:sldId id="306" r:id="rId59"/>
    <p:sldId id="310" r:id="rId60"/>
    <p:sldId id="311" r:id="rId61"/>
    <p:sldId id="312" r:id="rId62"/>
    <p:sldId id="313" r:id="rId63"/>
    <p:sldId id="405" r:id="rId64"/>
    <p:sldId id="359"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9" r:id="rId92"/>
    <p:sldId id="350" r:id="rId93"/>
    <p:sldId id="351" r:id="rId94"/>
    <p:sldId id="360" r:id="rId95"/>
    <p:sldId id="352" r:id="rId96"/>
    <p:sldId id="353" r:id="rId97"/>
    <p:sldId id="354" r:id="rId98"/>
    <p:sldId id="356" r:id="rId99"/>
    <p:sldId id="357" r:id="rId100"/>
    <p:sldId id="358" r:id="rId101"/>
    <p:sldId id="361" r:id="rId102"/>
    <p:sldId id="362" r:id="rId103"/>
    <p:sldId id="363" r:id="rId104"/>
    <p:sldId id="364" r:id="rId105"/>
    <p:sldId id="368" r:id="rId106"/>
    <p:sldId id="365" r:id="rId107"/>
    <p:sldId id="369" r:id="rId108"/>
    <p:sldId id="370" r:id="rId109"/>
    <p:sldId id="371" r:id="rId110"/>
    <p:sldId id="372" r:id="rId111"/>
    <p:sldId id="373" r:id="rId112"/>
    <p:sldId id="374" r:id="rId113"/>
    <p:sldId id="375" r:id="rId114"/>
    <p:sldId id="376" r:id="rId115"/>
    <p:sldId id="377" r:id="rId116"/>
    <p:sldId id="378" r:id="rId117"/>
    <p:sldId id="386" r:id="rId118"/>
    <p:sldId id="387" r:id="rId119"/>
    <p:sldId id="388" r:id="rId120"/>
    <p:sldId id="389" r:id="rId121"/>
    <p:sldId id="390" r:id="rId122"/>
    <p:sldId id="391" r:id="rId123"/>
    <p:sldId id="392" r:id="rId124"/>
    <p:sldId id="385" r:id="rId125"/>
    <p:sldId id="379" r:id="rId126"/>
    <p:sldId id="380" r:id="rId127"/>
    <p:sldId id="381" r:id="rId128"/>
    <p:sldId id="382" r:id="rId129"/>
    <p:sldId id="383" r:id="rId130"/>
    <p:sldId id="384" r:id="rId131"/>
    <p:sldId id="393" r:id="rId132"/>
    <p:sldId id="397" r:id="rId133"/>
    <p:sldId id="398" r:id="rId134"/>
    <p:sldId id="399" r:id="rId135"/>
    <p:sldId id="394" r:id="rId136"/>
    <p:sldId id="395" r:id="rId137"/>
    <p:sldId id="396" r:id="rId138"/>
    <p:sldId id="400"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D19841-4D10-4C13-9509-5C47FBAEF42F}" type="datetimeFigureOut">
              <a:rPr lang="en-IE" smtClean="0"/>
              <a:pPr/>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33D19841-4D10-4C13-9509-5C47FBAEF42F}" type="datetimeFigureOut">
              <a:rPr lang="en-IE" smtClean="0"/>
              <a:pPr/>
              <a:t>27/01/2017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33D19841-4D10-4C13-9509-5C47FBAEF42F}" type="datetimeFigureOut">
              <a:rPr lang="en-IE" smtClean="0"/>
              <a:pPr/>
              <a:t>27/01/2017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33D19841-4D10-4C13-9509-5C47FBAEF42F}" type="datetimeFigureOut">
              <a:rPr lang="en-IE" smtClean="0"/>
              <a:pPr/>
              <a:t>27/01/2017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19841-4D10-4C13-9509-5C47FBAEF42F}" type="datetimeFigureOut">
              <a:rPr lang="en-IE" smtClean="0"/>
              <a:pPr/>
              <a:t>27/01/2017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27/01/2017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27/01/2017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19841-4D10-4C13-9509-5C47FBAEF42F}" type="datetimeFigureOut">
              <a:rPr lang="en-IE" smtClean="0"/>
              <a:pPr/>
              <a:t>27/01/2017</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8561E-E0C1-4F0A-93C2-9FC1439D4E14}"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0" y="980728"/>
            <a:ext cx="9152000" cy="5148000"/>
          </a:xfrm>
          <a:prstGeom prst="rect">
            <a:avLst/>
          </a:prstGeom>
        </p:spPr>
      </p:pic>
      <p:sp>
        <p:nvSpPr>
          <p:cNvPr id="2" name="Title 1"/>
          <p:cNvSpPr>
            <a:spLocks noGrp="1"/>
          </p:cNvSpPr>
          <p:nvPr>
            <p:ph type="ctrTitle"/>
          </p:nvPr>
        </p:nvSpPr>
        <p:spPr>
          <a:xfrm>
            <a:off x="685800" y="-171400"/>
            <a:ext cx="7772400" cy="1470025"/>
          </a:xfrm>
        </p:spPr>
        <p:txBody>
          <a:bodyPr/>
          <a:lstStyle/>
          <a:p>
            <a:r>
              <a:rPr lang="en-IE" dirty="0">
                <a:solidFill>
                  <a:schemeClr val="bg1"/>
                </a:solidFill>
              </a:rPr>
              <a:t>The Little-Man Computer</a:t>
            </a:r>
          </a:p>
        </p:txBody>
      </p:sp>
      <p:sp>
        <p:nvSpPr>
          <p:cNvPr id="3" name="Subtitle 2"/>
          <p:cNvSpPr>
            <a:spLocks noGrp="1"/>
          </p:cNvSpPr>
          <p:nvPr>
            <p:ph type="subTitle" idx="1"/>
          </p:nvPr>
        </p:nvSpPr>
        <p:spPr>
          <a:xfrm>
            <a:off x="1371600" y="6118448"/>
            <a:ext cx="6400800" cy="838944"/>
          </a:xfrm>
        </p:spPr>
        <p:txBody>
          <a:bodyPr/>
          <a:lstStyle/>
          <a:p>
            <a:r>
              <a:rPr lang="en-IE" dirty="0">
                <a:solidFill>
                  <a:schemeClr val="bg1"/>
                </a:solidFill>
              </a:rPr>
              <a:t>Damian Gordon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Rounded Rectangle 8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solidFill>
                  <a:schemeClr val="tx1"/>
                </a:solidFill>
              </a:rPr>
              <a:t>In-tray</a:t>
            </a:r>
          </a:p>
        </p:txBody>
      </p:sp>
      <p:cxnSp>
        <p:nvCxnSpPr>
          <p:cNvPr id="92" name="Straight Arrow Connector 91"/>
          <p:cNvCxnSpPr/>
          <p:nvPr/>
        </p:nvCxnSpPr>
        <p:spPr>
          <a:xfrm flipV="1">
            <a:off x="3923928" y="4653136"/>
            <a:ext cx="958584" cy="165618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4351973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a:solidFill>
                  <a:schemeClr val="bg1"/>
                </a:solidFill>
              </a:rPr>
              <a:t>So what does a BRZ look like from the Little-Man’s perspective?</a:t>
            </a:r>
          </a:p>
        </p:txBody>
      </p:sp>
    </p:spTree>
    <p:extLst>
      <p:ext uri="{BB962C8B-B14F-4D97-AF65-F5344CB8AC3E}">
        <p14:creationId xmlns:p14="http://schemas.microsoft.com/office/powerpoint/2010/main" val="8706620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1525365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67608649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01019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7731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675696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olded Corner 59"/>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308</a:t>
            </a:r>
            <a:endParaRPr lang="en-IE" sz="1050" b="1" dirty="0">
              <a:solidFill>
                <a:schemeClr val="tx1"/>
              </a:solidFill>
            </a:endParaRPr>
          </a:p>
        </p:txBody>
      </p:sp>
    </p:spTree>
    <p:extLst>
      <p:ext uri="{BB962C8B-B14F-4D97-AF65-F5344CB8AC3E}">
        <p14:creationId xmlns:p14="http://schemas.microsoft.com/office/powerpoint/2010/main" val="23865346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lgn="ctr">
              <a:buNone/>
            </a:pPr>
            <a:r>
              <a:rPr lang="en-IE" sz="11500" dirty="0">
                <a:solidFill>
                  <a:schemeClr val="bg1"/>
                </a:solidFill>
              </a:rPr>
              <a:t>OR</a:t>
            </a:r>
            <a:endParaRPr lang="en-IE" dirty="0">
              <a:solidFill>
                <a:schemeClr val="bg1"/>
              </a:solidFill>
            </a:endParaRPr>
          </a:p>
        </p:txBody>
      </p:sp>
    </p:spTree>
    <p:extLst>
      <p:ext uri="{BB962C8B-B14F-4D97-AF65-F5344CB8AC3E}">
        <p14:creationId xmlns:p14="http://schemas.microsoft.com/office/powerpoint/2010/main" val="27968403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85138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Rounded Rectangle 66"/>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solidFill>
                  <a:schemeClr val="tx1"/>
                </a:solidFill>
              </a:rPr>
              <a:t>Program</a:t>
            </a:r>
          </a:p>
          <a:p>
            <a:pPr algn="ctr"/>
            <a:r>
              <a:rPr lang="en-IE" sz="2000" dirty="0">
                <a:solidFill>
                  <a:schemeClr val="tx1"/>
                </a:solidFill>
              </a:rPr>
              <a:t>Counter</a:t>
            </a:r>
          </a:p>
        </p:txBody>
      </p:sp>
      <p:cxnSp>
        <p:nvCxnSpPr>
          <p:cNvPr id="69" name="Straight Arrow Connector 68"/>
          <p:cNvCxnSpPr>
            <a:endCxn id="20" idx="3"/>
          </p:cNvCxnSpPr>
          <p:nvPr/>
        </p:nvCxnSpPr>
        <p:spPr>
          <a:xfrm flipV="1">
            <a:off x="3923928" y="4509120"/>
            <a:ext cx="1989221" cy="1800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Cube 67"/>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0" name="Cube 69"/>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1" name="Flowchart: Terminator 70"/>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2" name="Flowchart: Terminator 71"/>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5" name="Flowchart: Terminator 74"/>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7" name="Cube 76"/>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0" name="Flowchart: Terminator 79"/>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86" name="Flowchart: Terminator 85"/>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7" name="Flowchart: Terminator 86"/>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8" name="Flowchart: Terminator 87"/>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9" name="Flowchart: Terminator 88"/>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90" name="Flowchart: Terminator 89"/>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1" name="Cube 90"/>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4678401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6056997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0</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0449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7417036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Folded Corner 55"/>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000</a:t>
            </a:r>
          </a:p>
        </p:txBody>
      </p:sp>
      <p:sp>
        <p:nvSpPr>
          <p:cNvPr id="57" name="Curved Down Arrow 56"/>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4303981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4375823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a:solidFill>
                  <a:schemeClr val="bg1"/>
                </a:solidFill>
              </a:rPr>
              <a:t>So what does a BRP look like from the Little-Man’s perspective?</a:t>
            </a:r>
          </a:p>
        </p:txBody>
      </p:sp>
    </p:spTree>
    <p:extLst>
      <p:ext uri="{BB962C8B-B14F-4D97-AF65-F5344CB8AC3E}">
        <p14:creationId xmlns:p14="http://schemas.microsoft.com/office/powerpoint/2010/main" val="26514178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0119085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3412232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807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10089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0" name="Rounded Rectangle 6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solidFill>
                  <a:schemeClr val="tx1"/>
                </a:solidFill>
              </a:rPr>
              <a:t>Calculator</a:t>
            </a:r>
          </a:p>
        </p:txBody>
      </p:sp>
      <p:cxnSp>
        <p:nvCxnSpPr>
          <p:cNvPr id="71" name="Straight Arrow Connector 70"/>
          <p:cNvCxnSpPr>
            <a:endCxn id="85" idx="3"/>
          </p:cNvCxnSpPr>
          <p:nvPr/>
        </p:nvCxnSpPr>
        <p:spPr>
          <a:xfrm flipV="1">
            <a:off x="3923928" y="4517504"/>
            <a:ext cx="2675051" cy="179181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2" name="Flowchart: Terminator 71"/>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5" name="Flowchart: Terminator 74"/>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7" name="Cube 76"/>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0" name="Flowchart: Terminator 79"/>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86" name="Flowchart: Terminator 85"/>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7" name="Flowchart: Terminator 86"/>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8" name="Flowchart: Terminator 87"/>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9" name="Flowchart: Terminator 88"/>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90" name="Flowchart: Terminator 89"/>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1" name="Cube 90"/>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807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6072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4855946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Folded Corner 55"/>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000</a:t>
            </a:r>
          </a:p>
        </p:txBody>
      </p:sp>
      <p:sp>
        <p:nvSpPr>
          <p:cNvPr id="57" name="Curved Down Arrow 56"/>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2680976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2912836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lgn="ctr">
              <a:buNone/>
            </a:pPr>
            <a:r>
              <a:rPr lang="en-IE" sz="11500" dirty="0">
                <a:solidFill>
                  <a:schemeClr val="bg1"/>
                </a:solidFill>
              </a:rPr>
              <a:t>OR</a:t>
            </a:r>
            <a:endParaRPr lang="en-IE" dirty="0">
              <a:solidFill>
                <a:schemeClr val="bg1"/>
              </a:solidFill>
            </a:endParaRPr>
          </a:p>
        </p:txBody>
      </p:sp>
    </p:spTree>
    <p:extLst>
      <p:ext uri="{BB962C8B-B14F-4D97-AF65-F5344CB8AC3E}">
        <p14:creationId xmlns:p14="http://schemas.microsoft.com/office/powerpoint/2010/main" val="21117536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0032099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2005300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807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68418273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807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0</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010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83156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Rounded Rectangle 8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solidFill>
                  <a:schemeClr val="tx1"/>
                </a:solidFill>
              </a:rPr>
              <a:t>Out-tray</a:t>
            </a:r>
          </a:p>
        </p:txBody>
      </p:sp>
      <p:cxnSp>
        <p:nvCxnSpPr>
          <p:cNvPr id="91" name="Straight Arrow Connector 90"/>
          <p:cNvCxnSpPr>
            <a:endCxn id="19" idx="3"/>
          </p:cNvCxnSpPr>
          <p:nvPr/>
        </p:nvCxnSpPr>
        <p:spPr>
          <a:xfrm flipV="1">
            <a:off x="3923928" y="4653136"/>
            <a:ext cx="3694888" cy="165618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olded Corner 59"/>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308</a:t>
            </a:r>
            <a:endParaRPr lang="en-IE" sz="1050" b="1" dirty="0">
              <a:solidFill>
                <a:schemeClr val="tx1"/>
              </a:solidFill>
            </a:endParaRPr>
          </a:p>
        </p:txBody>
      </p:sp>
    </p:spTree>
    <p:extLst>
      <p:ext uri="{BB962C8B-B14F-4D97-AF65-F5344CB8AC3E}">
        <p14:creationId xmlns:p14="http://schemas.microsoft.com/office/powerpoint/2010/main" val="236968298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71270851"/>
              </p:ext>
            </p:extLst>
          </p:nvPr>
        </p:nvGraphicFramePr>
        <p:xfrm>
          <a:off x="457200" y="1484784"/>
          <a:ext cx="8229600" cy="4896540"/>
        </p:xfrm>
        <a:graphic>
          <a:graphicData uri="http://schemas.openxmlformats.org/drawingml/2006/table">
            <a:tbl>
              <a:tblPr firstRow="1" bandRow="1">
                <a:tableStyleId>{F5AB1C69-6EDB-4FF4-983F-18BD219EF322}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45140">
                <a:tc>
                  <a:txBody>
                    <a:bodyPr/>
                    <a:lstStyle/>
                    <a:p>
                      <a:pPr algn="ctr"/>
                      <a:r>
                        <a:rPr lang="en-IE" dirty="0"/>
                        <a:t>TYPE</a:t>
                      </a:r>
                      <a:r>
                        <a:rPr lang="en-IE" baseline="0" dirty="0"/>
                        <a:t> OF INSTRUCTION</a:t>
                      </a:r>
                      <a:endParaRPr lang="en-IE" dirty="0"/>
                    </a:p>
                  </a:txBody>
                  <a:tcPr/>
                </a:tc>
                <a:tc>
                  <a:txBody>
                    <a:bodyPr/>
                    <a:lstStyle/>
                    <a:p>
                      <a:pPr algn="ctr"/>
                      <a:r>
                        <a:rPr lang="en-IE" dirty="0"/>
                        <a:t>INSTRUCTION</a:t>
                      </a:r>
                    </a:p>
                  </a:txBody>
                  <a:tcPr/>
                </a:tc>
                <a:tc>
                  <a:txBody>
                    <a:bodyPr/>
                    <a:lstStyle/>
                    <a:p>
                      <a:pPr algn="ctr"/>
                      <a:r>
                        <a:rPr lang="en-IE" dirty="0"/>
                        <a:t>CODE</a:t>
                      </a:r>
                    </a:p>
                  </a:txBody>
                  <a:tcPr/>
                </a:tc>
                <a:extLst>
                  <a:ext uri="{0D108BD9-81ED-4DB2-BD59-A6C34878D82A}">
                    <a16:rowId xmlns:a16="http://schemas.microsoft.com/office/drawing/2014/main" val="10000"/>
                  </a:ext>
                </a:extLst>
              </a:tr>
              <a:tr h="445140">
                <a:tc>
                  <a:txBody>
                    <a:bodyPr/>
                    <a:lstStyle/>
                    <a:p>
                      <a:pPr algn="ctr"/>
                      <a:r>
                        <a:rPr lang="en-IE" sz="2000" dirty="0"/>
                        <a:t>Arithmetic</a:t>
                      </a:r>
                    </a:p>
                  </a:txBody>
                  <a:tcPr/>
                </a:tc>
                <a:tc>
                  <a:txBody>
                    <a:bodyPr/>
                    <a:lstStyle/>
                    <a:p>
                      <a:pPr algn="ctr"/>
                      <a:r>
                        <a:rPr lang="en-IE" sz="2000" dirty="0"/>
                        <a:t>ADD</a:t>
                      </a:r>
                    </a:p>
                  </a:txBody>
                  <a:tcPr/>
                </a:tc>
                <a:tc>
                  <a:txBody>
                    <a:bodyPr/>
                    <a:lstStyle/>
                    <a:p>
                      <a:pPr algn="ctr"/>
                      <a:r>
                        <a:rPr lang="en-IE" sz="2000" dirty="0"/>
                        <a:t>1xx</a:t>
                      </a:r>
                    </a:p>
                  </a:txBody>
                  <a:tcPr/>
                </a:tc>
                <a:extLst>
                  <a:ext uri="{0D108BD9-81ED-4DB2-BD59-A6C34878D82A}">
                    <a16:rowId xmlns:a16="http://schemas.microsoft.com/office/drawing/2014/main" val="10001"/>
                  </a:ext>
                </a:extLst>
              </a:tr>
              <a:tr h="445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000" dirty="0"/>
                        <a:t>Arithmetic</a:t>
                      </a:r>
                    </a:p>
                  </a:txBody>
                  <a:tcPr/>
                </a:tc>
                <a:tc>
                  <a:txBody>
                    <a:bodyPr/>
                    <a:lstStyle/>
                    <a:p>
                      <a:pPr algn="ctr"/>
                      <a:r>
                        <a:rPr lang="en-IE" sz="2000" dirty="0"/>
                        <a:t>SUBTRACT</a:t>
                      </a:r>
                    </a:p>
                  </a:txBody>
                  <a:tcPr/>
                </a:tc>
                <a:tc>
                  <a:txBody>
                    <a:bodyPr/>
                    <a:lstStyle/>
                    <a:p>
                      <a:pPr algn="ctr"/>
                      <a:r>
                        <a:rPr lang="en-IE" sz="2000" dirty="0"/>
                        <a:t>2xx</a:t>
                      </a:r>
                    </a:p>
                  </a:txBody>
                  <a:tcPr/>
                </a:tc>
                <a:extLst>
                  <a:ext uri="{0D108BD9-81ED-4DB2-BD59-A6C34878D82A}">
                    <a16:rowId xmlns:a16="http://schemas.microsoft.com/office/drawing/2014/main" val="10002"/>
                  </a:ext>
                </a:extLst>
              </a:tr>
              <a:tr h="445140">
                <a:tc>
                  <a:txBody>
                    <a:bodyPr/>
                    <a:lstStyle/>
                    <a:p>
                      <a:pPr algn="ctr"/>
                      <a:r>
                        <a:rPr lang="en-IE" sz="2000" dirty="0"/>
                        <a:t>Data Movement</a:t>
                      </a:r>
                    </a:p>
                  </a:txBody>
                  <a:tcPr/>
                </a:tc>
                <a:tc>
                  <a:txBody>
                    <a:bodyPr/>
                    <a:lstStyle/>
                    <a:p>
                      <a:pPr algn="ctr"/>
                      <a:r>
                        <a:rPr lang="en-IE" sz="2000" dirty="0"/>
                        <a:t>STORE</a:t>
                      </a:r>
                    </a:p>
                  </a:txBody>
                  <a:tcPr/>
                </a:tc>
                <a:tc>
                  <a:txBody>
                    <a:bodyPr/>
                    <a:lstStyle/>
                    <a:p>
                      <a:pPr algn="ctr"/>
                      <a:r>
                        <a:rPr lang="en-IE" sz="2000" dirty="0"/>
                        <a:t>3xx</a:t>
                      </a:r>
                    </a:p>
                  </a:txBody>
                  <a:tcPr/>
                </a:tc>
                <a:extLst>
                  <a:ext uri="{0D108BD9-81ED-4DB2-BD59-A6C34878D82A}">
                    <a16:rowId xmlns:a16="http://schemas.microsoft.com/office/drawing/2014/main" val="10003"/>
                  </a:ext>
                </a:extLst>
              </a:tr>
              <a:tr h="445140">
                <a:tc>
                  <a:txBody>
                    <a:bodyPr/>
                    <a:lstStyle/>
                    <a:p>
                      <a:pPr algn="ctr"/>
                      <a:r>
                        <a:rPr lang="en-IE" sz="2000" dirty="0"/>
                        <a:t>Data Movement</a:t>
                      </a:r>
                    </a:p>
                  </a:txBody>
                  <a:tcPr/>
                </a:tc>
                <a:tc>
                  <a:txBody>
                    <a:bodyPr/>
                    <a:lstStyle/>
                    <a:p>
                      <a:pPr algn="ctr"/>
                      <a:r>
                        <a:rPr lang="en-IE" sz="2000" dirty="0"/>
                        <a:t>LOAD</a:t>
                      </a:r>
                    </a:p>
                  </a:txBody>
                  <a:tcPr/>
                </a:tc>
                <a:tc>
                  <a:txBody>
                    <a:bodyPr/>
                    <a:lstStyle/>
                    <a:p>
                      <a:pPr algn="ctr"/>
                      <a:r>
                        <a:rPr lang="en-IE" sz="2000" dirty="0"/>
                        <a:t>5xx</a:t>
                      </a:r>
                    </a:p>
                  </a:txBody>
                  <a:tcPr/>
                </a:tc>
                <a:extLst>
                  <a:ext uri="{0D108BD9-81ED-4DB2-BD59-A6C34878D82A}">
                    <a16:rowId xmlns:a16="http://schemas.microsoft.com/office/drawing/2014/main" val="10004"/>
                  </a:ext>
                </a:extLst>
              </a:tr>
              <a:tr h="445140">
                <a:tc>
                  <a:txBody>
                    <a:bodyPr/>
                    <a:lstStyle/>
                    <a:p>
                      <a:pPr algn="ctr"/>
                      <a:r>
                        <a:rPr lang="en-IE" sz="2000" dirty="0"/>
                        <a:t>Branching</a:t>
                      </a:r>
                    </a:p>
                  </a:txBody>
                  <a:tcPr/>
                </a:tc>
                <a:tc>
                  <a:txBody>
                    <a:bodyPr/>
                    <a:lstStyle/>
                    <a:p>
                      <a:pPr algn="ctr"/>
                      <a:r>
                        <a:rPr lang="en-IE" sz="2000" dirty="0"/>
                        <a:t>BRA</a:t>
                      </a:r>
                    </a:p>
                  </a:txBody>
                  <a:tcPr/>
                </a:tc>
                <a:tc>
                  <a:txBody>
                    <a:bodyPr/>
                    <a:lstStyle/>
                    <a:p>
                      <a:pPr algn="ctr"/>
                      <a:r>
                        <a:rPr lang="en-IE" sz="2000" dirty="0"/>
                        <a:t>6xx</a:t>
                      </a:r>
                    </a:p>
                  </a:txBody>
                  <a:tcPr/>
                </a:tc>
                <a:extLst>
                  <a:ext uri="{0D108BD9-81ED-4DB2-BD59-A6C34878D82A}">
                    <a16:rowId xmlns:a16="http://schemas.microsoft.com/office/drawing/2014/main" val="10005"/>
                  </a:ext>
                </a:extLst>
              </a:tr>
              <a:tr h="445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000" dirty="0"/>
                        <a:t>Branching</a:t>
                      </a:r>
                    </a:p>
                  </a:txBody>
                  <a:tcPr/>
                </a:tc>
                <a:tc>
                  <a:txBody>
                    <a:bodyPr/>
                    <a:lstStyle/>
                    <a:p>
                      <a:pPr algn="ctr"/>
                      <a:r>
                        <a:rPr lang="en-IE" sz="2000" dirty="0"/>
                        <a:t>BRZ</a:t>
                      </a:r>
                    </a:p>
                  </a:txBody>
                  <a:tcPr/>
                </a:tc>
                <a:tc>
                  <a:txBody>
                    <a:bodyPr/>
                    <a:lstStyle/>
                    <a:p>
                      <a:pPr algn="ctr"/>
                      <a:r>
                        <a:rPr lang="en-IE" sz="2000" dirty="0"/>
                        <a:t>7xx</a:t>
                      </a:r>
                    </a:p>
                  </a:txBody>
                  <a:tcPr/>
                </a:tc>
                <a:extLst>
                  <a:ext uri="{0D108BD9-81ED-4DB2-BD59-A6C34878D82A}">
                    <a16:rowId xmlns:a16="http://schemas.microsoft.com/office/drawing/2014/main" val="10006"/>
                  </a:ext>
                </a:extLst>
              </a:tr>
              <a:tr h="445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000" dirty="0"/>
                        <a:t>Branching</a:t>
                      </a:r>
                    </a:p>
                  </a:txBody>
                  <a:tcPr/>
                </a:tc>
                <a:tc>
                  <a:txBody>
                    <a:bodyPr/>
                    <a:lstStyle/>
                    <a:p>
                      <a:pPr algn="ctr"/>
                      <a:r>
                        <a:rPr lang="en-IE" sz="2000" dirty="0"/>
                        <a:t>BRP</a:t>
                      </a:r>
                    </a:p>
                  </a:txBody>
                  <a:tcPr/>
                </a:tc>
                <a:tc>
                  <a:txBody>
                    <a:bodyPr/>
                    <a:lstStyle/>
                    <a:p>
                      <a:pPr algn="ctr"/>
                      <a:r>
                        <a:rPr lang="en-IE" sz="2000" dirty="0"/>
                        <a:t>8xx</a:t>
                      </a:r>
                    </a:p>
                  </a:txBody>
                  <a:tcPr/>
                </a:tc>
                <a:extLst>
                  <a:ext uri="{0D108BD9-81ED-4DB2-BD59-A6C34878D82A}">
                    <a16:rowId xmlns:a16="http://schemas.microsoft.com/office/drawing/2014/main" val="10007"/>
                  </a:ext>
                </a:extLst>
              </a:tr>
              <a:tr h="445140">
                <a:tc>
                  <a:txBody>
                    <a:bodyPr/>
                    <a:lstStyle/>
                    <a:p>
                      <a:pPr algn="ctr"/>
                      <a:r>
                        <a:rPr lang="en-IE" sz="2000" dirty="0" err="1"/>
                        <a:t>Input/Output</a:t>
                      </a:r>
                      <a:endParaRPr lang="en-IE" sz="2000" dirty="0"/>
                    </a:p>
                  </a:txBody>
                  <a:tcPr/>
                </a:tc>
                <a:tc>
                  <a:txBody>
                    <a:bodyPr/>
                    <a:lstStyle/>
                    <a:p>
                      <a:pPr algn="ctr"/>
                      <a:r>
                        <a:rPr lang="en-IE" sz="2000" dirty="0"/>
                        <a:t>INPUT</a:t>
                      </a:r>
                    </a:p>
                  </a:txBody>
                  <a:tcPr/>
                </a:tc>
                <a:tc>
                  <a:txBody>
                    <a:bodyPr/>
                    <a:lstStyle/>
                    <a:p>
                      <a:pPr algn="ctr"/>
                      <a:r>
                        <a:rPr lang="en-IE" sz="2000" dirty="0"/>
                        <a:t>901</a:t>
                      </a:r>
                    </a:p>
                  </a:txBody>
                  <a:tcPr/>
                </a:tc>
                <a:extLst>
                  <a:ext uri="{0D108BD9-81ED-4DB2-BD59-A6C34878D82A}">
                    <a16:rowId xmlns:a16="http://schemas.microsoft.com/office/drawing/2014/main" val="10008"/>
                  </a:ext>
                </a:extLst>
              </a:tr>
              <a:tr h="445140">
                <a:tc>
                  <a:txBody>
                    <a:bodyPr/>
                    <a:lstStyle/>
                    <a:p>
                      <a:pPr algn="ctr"/>
                      <a:r>
                        <a:rPr lang="en-IE" sz="2000" dirty="0" err="1"/>
                        <a:t>Input/Output</a:t>
                      </a:r>
                      <a:endParaRPr lang="en-IE" sz="2000" dirty="0"/>
                    </a:p>
                  </a:txBody>
                  <a:tcPr/>
                </a:tc>
                <a:tc>
                  <a:txBody>
                    <a:bodyPr/>
                    <a:lstStyle/>
                    <a:p>
                      <a:pPr algn="ctr"/>
                      <a:r>
                        <a:rPr lang="en-IE" sz="2000" dirty="0"/>
                        <a:t>OUTPUT</a:t>
                      </a:r>
                    </a:p>
                  </a:txBody>
                  <a:tcPr/>
                </a:tc>
                <a:tc>
                  <a:txBody>
                    <a:bodyPr/>
                    <a:lstStyle/>
                    <a:p>
                      <a:pPr algn="ctr"/>
                      <a:r>
                        <a:rPr lang="en-IE" sz="2000" dirty="0"/>
                        <a:t>902</a:t>
                      </a:r>
                    </a:p>
                  </a:txBody>
                  <a:tcPr/>
                </a:tc>
                <a:extLst>
                  <a:ext uri="{0D108BD9-81ED-4DB2-BD59-A6C34878D82A}">
                    <a16:rowId xmlns:a16="http://schemas.microsoft.com/office/drawing/2014/main" val="10009"/>
                  </a:ext>
                </a:extLst>
              </a:tr>
              <a:tr h="445140">
                <a:tc>
                  <a:txBody>
                    <a:bodyPr/>
                    <a:lstStyle/>
                    <a:p>
                      <a:pPr algn="ctr"/>
                      <a:r>
                        <a:rPr lang="en-IE" sz="2000" dirty="0"/>
                        <a:t>Machine Control</a:t>
                      </a:r>
                    </a:p>
                  </a:txBody>
                  <a:tcPr/>
                </a:tc>
                <a:tc>
                  <a:txBody>
                    <a:bodyPr/>
                    <a:lstStyle/>
                    <a:p>
                      <a:pPr algn="ctr"/>
                      <a:r>
                        <a:rPr lang="en-IE" sz="2000" dirty="0"/>
                        <a:t>STOP</a:t>
                      </a:r>
                    </a:p>
                  </a:txBody>
                  <a:tcPr/>
                </a:tc>
                <a:tc>
                  <a:txBody>
                    <a:bodyPr/>
                    <a:lstStyle/>
                    <a:p>
                      <a:pPr algn="ctr"/>
                      <a:r>
                        <a:rPr lang="en-IE" sz="2000" dirty="0"/>
                        <a:t>000</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8827601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a:solidFill>
                  <a:schemeClr val="bg1"/>
                </a:solidFill>
              </a:rPr>
              <a:t>Let’s say we wanted to write a program to subtract two numbers, but if the first number is smaller than the second one, swap them around, so that the answer is always positive.</a:t>
            </a:r>
          </a:p>
        </p:txBody>
      </p:sp>
    </p:spTree>
    <p:extLst>
      <p:ext uri="{BB962C8B-B14F-4D97-AF65-F5344CB8AC3E}">
        <p14:creationId xmlns:p14="http://schemas.microsoft.com/office/powerpoint/2010/main" val="245694364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buNone/>
            </a:pPr>
            <a:r>
              <a:rPr lang="en-IE" b="1" dirty="0">
                <a:solidFill>
                  <a:schemeClr val="bg1"/>
                </a:solidFill>
                <a:latin typeface="Courier" pitchFamily="49" charset="0"/>
              </a:rPr>
              <a:t>Get A;</a:t>
            </a:r>
          </a:p>
          <a:p>
            <a:pPr marL="0" indent="0">
              <a:buNone/>
            </a:pPr>
            <a:r>
              <a:rPr lang="en-IE" b="1" dirty="0">
                <a:solidFill>
                  <a:schemeClr val="bg1"/>
                </a:solidFill>
                <a:latin typeface="Courier" pitchFamily="49" charset="0"/>
              </a:rPr>
              <a:t>Get B;</a:t>
            </a:r>
          </a:p>
          <a:p>
            <a:pPr marL="0" indent="0">
              <a:buNone/>
            </a:pPr>
            <a:r>
              <a:rPr lang="en-IE" b="1" dirty="0">
                <a:solidFill>
                  <a:schemeClr val="bg1"/>
                </a:solidFill>
                <a:latin typeface="Courier" pitchFamily="49" charset="0"/>
              </a:rPr>
              <a:t>Output := A – B;</a:t>
            </a:r>
          </a:p>
          <a:p>
            <a:pPr marL="0" indent="0">
              <a:buNone/>
            </a:pPr>
            <a:r>
              <a:rPr lang="en-IE" b="1" dirty="0">
                <a:solidFill>
                  <a:schemeClr val="bg1"/>
                </a:solidFill>
                <a:latin typeface="Courier" pitchFamily="49" charset="0"/>
              </a:rPr>
              <a:t>IF (Output) &lt; 1</a:t>
            </a:r>
          </a:p>
          <a:p>
            <a:pPr marL="0" indent="0">
              <a:buNone/>
            </a:pPr>
            <a:r>
              <a:rPr lang="en-IE" b="1" dirty="0">
                <a:solidFill>
                  <a:schemeClr val="bg1"/>
                </a:solidFill>
                <a:latin typeface="Courier" pitchFamily="49" charset="0"/>
              </a:rPr>
              <a:t>   THEN Output := B – A;</a:t>
            </a:r>
          </a:p>
          <a:p>
            <a:pPr marL="0" indent="0">
              <a:buNone/>
            </a:pPr>
            <a:r>
              <a:rPr lang="en-IE" b="1" dirty="0">
                <a:solidFill>
                  <a:schemeClr val="bg1"/>
                </a:solidFill>
                <a:latin typeface="Courier" pitchFamily="49" charset="0"/>
              </a:rPr>
              <a:t>ENDIF;</a:t>
            </a:r>
          </a:p>
        </p:txBody>
      </p:sp>
    </p:spTree>
    <p:extLst>
      <p:ext uri="{BB962C8B-B14F-4D97-AF65-F5344CB8AC3E}">
        <p14:creationId xmlns:p14="http://schemas.microsoft.com/office/powerpoint/2010/main" val="26482947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buNone/>
            </a:pPr>
            <a:r>
              <a:rPr lang="en-IE" b="1" dirty="0">
                <a:solidFill>
                  <a:schemeClr val="bg1"/>
                </a:solidFill>
                <a:latin typeface="Courier" pitchFamily="49" charset="0"/>
              </a:rPr>
              <a:t>Get A;</a:t>
            </a:r>
          </a:p>
          <a:p>
            <a:pPr marL="0" indent="0">
              <a:buNone/>
            </a:pPr>
            <a:r>
              <a:rPr lang="en-IE" b="1" dirty="0">
                <a:solidFill>
                  <a:schemeClr val="bg1"/>
                </a:solidFill>
                <a:latin typeface="Courier" pitchFamily="49" charset="0"/>
              </a:rPr>
              <a:t>Get B;</a:t>
            </a:r>
          </a:p>
          <a:p>
            <a:pPr marL="0" indent="0">
              <a:buNone/>
            </a:pPr>
            <a:r>
              <a:rPr lang="en-IE" b="1" dirty="0">
                <a:solidFill>
                  <a:schemeClr val="bg1"/>
                </a:solidFill>
                <a:latin typeface="Courier" pitchFamily="49" charset="0"/>
              </a:rPr>
              <a:t>Output := A – B;</a:t>
            </a:r>
          </a:p>
          <a:p>
            <a:pPr marL="0" indent="0">
              <a:buNone/>
            </a:pPr>
            <a:r>
              <a:rPr lang="en-IE" b="1" dirty="0">
                <a:solidFill>
                  <a:schemeClr val="bg1"/>
                </a:solidFill>
                <a:latin typeface="Courier" pitchFamily="49" charset="0"/>
              </a:rPr>
              <a:t>IF (Output) &lt; 1</a:t>
            </a:r>
          </a:p>
          <a:p>
            <a:pPr marL="0" indent="0">
              <a:buNone/>
            </a:pPr>
            <a:r>
              <a:rPr lang="en-IE" b="1" dirty="0">
                <a:solidFill>
                  <a:schemeClr val="bg1"/>
                </a:solidFill>
                <a:latin typeface="Courier" pitchFamily="49" charset="0"/>
              </a:rPr>
              <a:t>   THEN Output := B – A;</a:t>
            </a:r>
          </a:p>
          <a:p>
            <a:pPr marL="0" indent="0">
              <a:buNone/>
            </a:pPr>
            <a:r>
              <a:rPr lang="en-IE" b="1" dirty="0">
                <a:solidFill>
                  <a:schemeClr val="bg1"/>
                </a:solidFill>
                <a:latin typeface="Courier" pitchFamily="49" charset="0"/>
              </a:rPr>
              <a:t>ENDIF;</a:t>
            </a:r>
          </a:p>
        </p:txBody>
      </p:sp>
      <p:sp>
        <p:nvSpPr>
          <p:cNvPr id="4" name="Folded Corner 3"/>
          <p:cNvSpPr/>
          <p:nvPr/>
        </p:nvSpPr>
        <p:spPr>
          <a:xfrm>
            <a:off x="3707904" y="1268760"/>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INP</a:t>
            </a:r>
          </a:p>
        </p:txBody>
      </p:sp>
      <p:sp>
        <p:nvSpPr>
          <p:cNvPr id="5" name="Folded Corner 4"/>
          <p:cNvSpPr/>
          <p:nvPr/>
        </p:nvSpPr>
        <p:spPr>
          <a:xfrm>
            <a:off x="5220072" y="1268760"/>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STA 10</a:t>
            </a:r>
          </a:p>
        </p:txBody>
      </p:sp>
      <p:sp>
        <p:nvSpPr>
          <p:cNvPr id="8" name="Folded Corner 7"/>
          <p:cNvSpPr/>
          <p:nvPr/>
        </p:nvSpPr>
        <p:spPr>
          <a:xfrm>
            <a:off x="3707904" y="1916832"/>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INP</a:t>
            </a:r>
          </a:p>
        </p:txBody>
      </p:sp>
      <p:sp>
        <p:nvSpPr>
          <p:cNvPr id="9" name="Folded Corner 8"/>
          <p:cNvSpPr/>
          <p:nvPr/>
        </p:nvSpPr>
        <p:spPr>
          <a:xfrm>
            <a:off x="5220072" y="1916832"/>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STA 11</a:t>
            </a:r>
          </a:p>
        </p:txBody>
      </p:sp>
      <p:sp>
        <p:nvSpPr>
          <p:cNvPr id="10" name="Folded Corner 9"/>
          <p:cNvSpPr/>
          <p:nvPr/>
        </p:nvSpPr>
        <p:spPr>
          <a:xfrm>
            <a:off x="4788024" y="2564904"/>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SUB 10</a:t>
            </a:r>
          </a:p>
        </p:txBody>
      </p:sp>
      <p:sp>
        <p:nvSpPr>
          <p:cNvPr id="11" name="Folded Corner 10"/>
          <p:cNvSpPr/>
          <p:nvPr/>
        </p:nvSpPr>
        <p:spPr>
          <a:xfrm>
            <a:off x="4788024" y="3212976"/>
            <a:ext cx="2664296"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BRP ENDIF;</a:t>
            </a:r>
          </a:p>
        </p:txBody>
      </p:sp>
      <p:sp>
        <p:nvSpPr>
          <p:cNvPr id="12" name="Folded Corner 11"/>
          <p:cNvSpPr/>
          <p:nvPr/>
        </p:nvSpPr>
        <p:spPr>
          <a:xfrm>
            <a:off x="6156176" y="3861048"/>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LDA 10</a:t>
            </a:r>
          </a:p>
        </p:txBody>
      </p:sp>
      <p:sp>
        <p:nvSpPr>
          <p:cNvPr id="13" name="Folded Corner 12"/>
          <p:cNvSpPr/>
          <p:nvPr/>
        </p:nvSpPr>
        <p:spPr>
          <a:xfrm>
            <a:off x="7668344" y="3861048"/>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SUB 11</a:t>
            </a:r>
          </a:p>
        </p:txBody>
      </p:sp>
      <p:sp>
        <p:nvSpPr>
          <p:cNvPr id="14" name="Folded Corner 13"/>
          <p:cNvSpPr/>
          <p:nvPr/>
        </p:nvSpPr>
        <p:spPr>
          <a:xfrm>
            <a:off x="4788024" y="4581128"/>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OUT</a:t>
            </a:r>
          </a:p>
        </p:txBody>
      </p:sp>
    </p:spTree>
    <p:extLst>
      <p:ext uri="{BB962C8B-B14F-4D97-AF65-F5344CB8AC3E}">
        <p14:creationId xmlns:p14="http://schemas.microsoft.com/office/powerpoint/2010/main" val="426220880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INBOX --&gt; ACCUMULATOR</a:t>
            </a:r>
          </a:p>
          <a:p>
            <a:pPr algn="ctr"/>
            <a:r>
              <a:rPr lang="en-IE" sz="1200" dirty="0">
                <a:solidFill>
                  <a:schemeClr val="tx1"/>
                </a:solidFill>
              </a:rPr>
              <a:t>INPUT the first number, enter into calculator</a:t>
            </a:r>
            <a:endParaRPr lang="en-IE" sz="1200" b="1" dirty="0">
              <a:solidFill>
                <a:schemeClr val="tx1"/>
              </a:solidFill>
            </a:endParaRP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MEMORY[10]</a:t>
            </a:r>
          </a:p>
          <a:p>
            <a:pPr algn="ctr"/>
            <a:r>
              <a:rPr lang="en-IE" sz="1200" dirty="0">
                <a:solidFill>
                  <a:schemeClr val="tx1"/>
                </a:solidFill>
              </a:rPr>
              <a:t>STORE the calculator's current value in memory location [10]</a:t>
            </a:r>
            <a:endParaRPr lang="en-IE" sz="1200" b="1" dirty="0">
              <a:solidFill>
                <a:schemeClr val="tx1"/>
              </a:solidFill>
            </a:endParaRP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INBOX --&gt; ACCUMULATOR </a:t>
            </a:r>
            <a:r>
              <a:rPr lang="en-IE" sz="1200" dirty="0">
                <a:solidFill>
                  <a:schemeClr val="tx1"/>
                </a:solidFill>
              </a:rPr>
              <a:t>INPUT the second number, enter into calculator</a:t>
            </a:r>
            <a:endParaRPr lang="en-IE" sz="1200" b="1" dirty="0">
              <a:solidFill>
                <a:schemeClr val="tx1"/>
              </a:solidFill>
            </a:endParaRP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MEMORY[11]</a:t>
            </a:r>
          </a:p>
          <a:p>
            <a:pPr algn="ctr"/>
            <a:r>
              <a:rPr lang="en-IE" sz="1200" dirty="0">
                <a:solidFill>
                  <a:schemeClr val="tx1"/>
                </a:solidFill>
              </a:rPr>
              <a:t>STORE the calculator's current value in memory location [11]</a:t>
            </a:r>
            <a:endParaRPr lang="en-IE" sz="1200" b="1" dirty="0">
              <a:solidFill>
                <a:schemeClr val="tx1"/>
              </a:solidFill>
            </a:endParaRP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 ACCUMULATOR - MEMORY[10]</a:t>
            </a:r>
          </a:p>
          <a:p>
            <a:pPr algn="ctr"/>
            <a:r>
              <a:rPr lang="en-IE" sz="1200" dirty="0">
                <a:solidFill>
                  <a:schemeClr val="tx1"/>
                </a:solidFill>
              </a:rPr>
              <a:t>SUBTRACT the second number from the first value</a:t>
            </a:r>
            <a:endParaRPr lang="en-IE" sz="1200" b="1" dirty="0">
              <a:solidFill>
                <a:schemeClr val="tx1"/>
              </a:solidFill>
            </a:endParaRP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b="1" dirty="0">
              <a:solidFill>
                <a:schemeClr val="tx1"/>
              </a:solidFill>
            </a:endParaRPr>
          </a:p>
          <a:p>
            <a:pPr algn="ctr"/>
            <a:r>
              <a:rPr lang="en-IE" sz="1200" b="1" dirty="0">
                <a:solidFill>
                  <a:schemeClr val="tx1"/>
                </a:solidFill>
              </a:rPr>
              <a:t>IS ACCUMULATOR POSITIVE? GOTO MEMORY[08]</a:t>
            </a:r>
          </a:p>
          <a:p>
            <a:pPr algn="ctr"/>
            <a:r>
              <a:rPr lang="en-IE" sz="1200" dirty="0">
                <a:solidFill>
                  <a:schemeClr val="tx1"/>
                </a:solidFill>
              </a:rPr>
              <a:t>BRANCH to memory location [08] if accumulator is positive</a:t>
            </a:r>
            <a:endParaRPr lang="en-IE" sz="1200" b="1" dirty="0">
              <a:solidFill>
                <a:schemeClr val="tx1"/>
              </a:solidFill>
            </a:endParaRP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MEMORY[10] --&gt; ACCUMULATOR</a:t>
            </a:r>
          </a:p>
          <a:p>
            <a:pPr algn="ctr"/>
            <a:r>
              <a:rPr lang="en-IE" sz="1200" dirty="0">
                <a:solidFill>
                  <a:schemeClr val="tx1"/>
                </a:solidFill>
              </a:rPr>
              <a:t>LOAD the first value back into the calculator</a:t>
            </a:r>
            <a:endParaRPr lang="en-IE" sz="1200" b="1" dirty="0">
              <a:solidFill>
                <a:schemeClr val="tx1"/>
              </a:solidFill>
            </a:endParaRP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 ACCUMULATOR - MEMORY[11]</a:t>
            </a:r>
          </a:p>
          <a:p>
            <a:pPr algn="ctr"/>
            <a:r>
              <a:rPr lang="en-IE" sz="1200" dirty="0">
                <a:solidFill>
                  <a:schemeClr val="tx1"/>
                </a:solidFill>
              </a:rPr>
              <a:t>SUBTRACT the second number from the first value</a:t>
            </a:r>
            <a:endParaRPr lang="en-IE" sz="1200" b="1" dirty="0">
              <a:solidFill>
                <a:schemeClr val="tx1"/>
              </a:solidFill>
            </a:endParaRP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02</a:t>
            </a: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03</a:t>
            </a: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04</a:t>
            </a: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06</a:t>
            </a: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21" name="Folded Corner 20"/>
          <p:cNvSpPr/>
          <p:nvPr/>
        </p:nvSpPr>
        <p:spPr>
          <a:xfrm>
            <a:off x="1835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OUTBOX</a:t>
            </a:r>
          </a:p>
          <a:p>
            <a:pPr algn="ctr"/>
            <a:r>
              <a:rPr lang="en-IE" sz="1200" dirty="0">
                <a:solidFill>
                  <a:schemeClr val="tx1"/>
                </a:solidFill>
              </a:rPr>
              <a:t>OUTPUT the calculator's result to the OUT-TRAY</a:t>
            </a:r>
            <a:endParaRPr lang="en-IE" sz="1200" b="1" dirty="0">
              <a:solidFill>
                <a:schemeClr val="tx1"/>
              </a:solidFill>
            </a:endParaRPr>
          </a:p>
        </p:txBody>
      </p:sp>
      <p:sp>
        <p:nvSpPr>
          <p:cNvPr id="22" name="Folded Corner 21"/>
          <p:cNvSpPr/>
          <p:nvPr/>
        </p:nvSpPr>
        <p:spPr>
          <a:xfrm>
            <a:off x="3359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a:solidFill>
                  <a:schemeClr val="tx1"/>
                </a:solidFill>
              </a:rPr>
              <a:t>Take a break</a:t>
            </a:r>
          </a:p>
        </p:txBody>
      </p:sp>
      <p:sp>
        <p:nvSpPr>
          <p:cNvPr id="23" name="Folded Corner 22"/>
          <p:cNvSpPr/>
          <p:nvPr/>
        </p:nvSpPr>
        <p:spPr>
          <a:xfrm>
            <a:off x="4871864"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a:solidFill>
                  <a:schemeClr val="tx1"/>
                </a:solidFill>
              </a:rPr>
              <a:t>[Used for data]</a:t>
            </a:r>
          </a:p>
        </p:txBody>
      </p:sp>
      <p:sp>
        <p:nvSpPr>
          <p:cNvPr id="24" name="Folded Corner 23"/>
          <p:cNvSpPr/>
          <p:nvPr/>
        </p:nvSpPr>
        <p:spPr>
          <a:xfrm>
            <a:off x="6384032"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a:solidFill>
                  <a:schemeClr val="tx1"/>
                </a:solidFill>
              </a:rPr>
              <a:t>[Used for data]</a:t>
            </a:r>
          </a:p>
        </p:txBody>
      </p:sp>
      <p:sp>
        <p:nvSpPr>
          <p:cNvPr id="25" name="Rounded Rectangle 24"/>
          <p:cNvSpPr/>
          <p:nvPr/>
        </p:nvSpPr>
        <p:spPr>
          <a:xfrm>
            <a:off x="1847528" y="5598293"/>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08</a:t>
            </a:r>
          </a:p>
        </p:txBody>
      </p:sp>
      <p:sp>
        <p:nvSpPr>
          <p:cNvPr id="26" name="Rounded Rectangle 25"/>
          <p:cNvSpPr/>
          <p:nvPr/>
        </p:nvSpPr>
        <p:spPr>
          <a:xfrm>
            <a:off x="3359696"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09</a:t>
            </a:r>
          </a:p>
        </p:txBody>
      </p:sp>
      <p:sp>
        <p:nvSpPr>
          <p:cNvPr id="27" name="Rounded Rectangle 26"/>
          <p:cNvSpPr/>
          <p:nvPr/>
        </p:nvSpPr>
        <p:spPr>
          <a:xfrm>
            <a:off x="4871864"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10</a:t>
            </a:r>
          </a:p>
        </p:txBody>
      </p:sp>
      <p:sp>
        <p:nvSpPr>
          <p:cNvPr id="28" name="Rounded Rectangle 27"/>
          <p:cNvSpPr/>
          <p:nvPr/>
        </p:nvSpPr>
        <p:spPr>
          <a:xfrm>
            <a:off x="6384033"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11</a:t>
            </a:r>
          </a:p>
        </p:txBody>
      </p:sp>
    </p:spTree>
    <p:extLst>
      <p:ext uri="{BB962C8B-B14F-4D97-AF65-F5344CB8AC3E}">
        <p14:creationId xmlns:p14="http://schemas.microsoft.com/office/powerpoint/2010/main" val="286881647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INP</a:t>
            </a: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STA 10</a:t>
            </a: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INP</a:t>
            </a: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STA 11</a:t>
            </a: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SUB 10</a:t>
            </a: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BRP 08</a:t>
            </a: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LDA 10</a:t>
            </a: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SUB 11</a:t>
            </a: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02</a:t>
            </a: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03</a:t>
            </a: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04</a:t>
            </a: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06</a:t>
            </a: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21" name="Folded Corner 20"/>
          <p:cNvSpPr/>
          <p:nvPr/>
        </p:nvSpPr>
        <p:spPr>
          <a:xfrm>
            <a:off x="1835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OUT</a:t>
            </a:r>
          </a:p>
        </p:txBody>
      </p:sp>
      <p:sp>
        <p:nvSpPr>
          <p:cNvPr id="22" name="Folded Corner 21"/>
          <p:cNvSpPr/>
          <p:nvPr/>
        </p:nvSpPr>
        <p:spPr>
          <a:xfrm>
            <a:off x="3359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HLT</a:t>
            </a:r>
          </a:p>
        </p:txBody>
      </p:sp>
      <p:sp>
        <p:nvSpPr>
          <p:cNvPr id="23" name="Folded Corner 22"/>
          <p:cNvSpPr/>
          <p:nvPr/>
        </p:nvSpPr>
        <p:spPr>
          <a:xfrm>
            <a:off x="4871864"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DAT</a:t>
            </a:r>
          </a:p>
        </p:txBody>
      </p:sp>
      <p:sp>
        <p:nvSpPr>
          <p:cNvPr id="24" name="Folded Corner 23"/>
          <p:cNvSpPr/>
          <p:nvPr/>
        </p:nvSpPr>
        <p:spPr>
          <a:xfrm>
            <a:off x="6384032"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DAT</a:t>
            </a:r>
          </a:p>
        </p:txBody>
      </p:sp>
      <p:sp>
        <p:nvSpPr>
          <p:cNvPr id="25" name="Rounded Rectangle 24"/>
          <p:cNvSpPr/>
          <p:nvPr/>
        </p:nvSpPr>
        <p:spPr>
          <a:xfrm>
            <a:off x="1847528" y="5598293"/>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08</a:t>
            </a:r>
          </a:p>
        </p:txBody>
      </p:sp>
      <p:sp>
        <p:nvSpPr>
          <p:cNvPr id="26" name="Rounded Rectangle 25"/>
          <p:cNvSpPr/>
          <p:nvPr/>
        </p:nvSpPr>
        <p:spPr>
          <a:xfrm>
            <a:off x="3359696"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09</a:t>
            </a:r>
          </a:p>
        </p:txBody>
      </p:sp>
      <p:sp>
        <p:nvSpPr>
          <p:cNvPr id="27" name="Rounded Rectangle 26"/>
          <p:cNvSpPr/>
          <p:nvPr/>
        </p:nvSpPr>
        <p:spPr>
          <a:xfrm>
            <a:off x="4871864"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10</a:t>
            </a:r>
          </a:p>
        </p:txBody>
      </p:sp>
      <p:sp>
        <p:nvSpPr>
          <p:cNvPr id="28" name="Rounded Rectangle 27"/>
          <p:cNvSpPr/>
          <p:nvPr/>
        </p:nvSpPr>
        <p:spPr>
          <a:xfrm>
            <a:off x="6384033"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11</a:t>
            </a:r>
          </a:p>
        </p:txBody>
      </p:sp>
    </p:spTree>
    <p:extLst>
      <p:ext uri="{BB962C8B-B14F-4D97-AF65-F5344CB8AC3E}">
        <p14:creationId xmlns:p14="http://schemas.microsoft.com/office/powerpoint/2010/main" val="1805931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901</a:t>
            </a: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310</a:t>
            </a: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901</a:t>
            </a: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311</a:t>
            </a: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210</a:t>
            </a: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808</a:t>
            </a: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510</a:t>
            </a: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211</a:t>
            </a: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02</a:t>
            </a: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03</a:t>
            </a: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04</a:t>
            </a: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06</a:t>
            </a: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21" name="Folded Corner 20"/>
          <p:cNvSpPr/>
          <p:nvPr/>
        </p:nvSpPr>
        <p:spPr>
          <a:xfrm>
            <a:off x="1835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902</a:t>
            </a:r>
          </a:p>
        </p:txBody>
      </p:sp>
      <p:sp>
        <p:nvSpPr>
          <p:cNvPr id="22" name="Folded Corner 21"/>
          <p:cNvSpPr/>
          <p:nvPr/>
        </p:nvSpPr>
        <p:spPr>
          <a:xfrm>
            <a:off x="3359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000</a:t>
            </a:r>
          </a:p>
        </p:txBody>
      </p:sp>
      <p:sp>
        <p:nvSpPr>
          <p:cNvPr id="23" name="Folded Corner 22"/>
          <p:cNvSpPr/>
          <p:nvPr/>
        </p:nvSpPr>
        <p:spPr>
          <a:xfrm>
            <a:off x="4871864"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DAT</a:t>
            </a:r>
          </a:p>
        </p:txBody>
      </p:sp>
      <p:sp>
        <p:nvSpPr>
          <p:cNvPr id="24" name="Folded Corner 23"/>
          <p:cNvSpPr/>
          <p:nvPr/>
        </p:nvSpPr>
        <p:spPr>
          <a:xfrm>
            <a:off x="6384032"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DAT</a:t>
            </a:r>
          </a:p>
        </p:txBody>
      </p:sp>
      <p:sp>
        <p:nvSpPr>
          <p:cNvPr id="25" name="Rounded Rectangle 24"/>
          <p:cNvSpPr/>
          <p:nvPr/>
        </p:nvSpPr>
        <p:spPr>
          <a:xfrm>
            <a:off x="1847528" y="5598293"/>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08</a:t>
            </a:r>
          </a:p>
        </p:txBody>
      </p:sp>
      <p:sp>
        <p:nvSpPr>
          <p:cNvPr id="26" name="Rounded Rectangle 25"/>
          <p:cNvSpPr/>
          <p:nvPr/>
        </p:nvSpPr>
        <p:spPr>
          <a:xfrm>
            <a:off x="3359696"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09</a:t>
            </a:r>
          </a:p>
        </p:txBody>
      </p:sp>
      <p:sp>
        <p:nvSpPr>
          <p:cNvPr id="27" name="Rounded Rectangle 26"/>
          <p:cNvSpPr/>
          <p:nvPr/>
        </p:nvSpPr>
        <p:spPr>
          <a:xfrm>
            <a:off x="4871864"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10</a:t>
            </a:r>
          </a:p>
        </p:txBody>
      </p:sp>
      <p:sp>
        <p:nvSpPr>
          <p:cNvPr id="28" name="Rounded Rectangle 27"/>
          <p:cNvSpPr/>
          <p:nvPr/>
        </p:nvSpPr>
        <p:spPr>
          <a:xfrm>
            <a:off x="6384033"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11</a:t>
            </a:r>
          </a:p>
        </p:txBody>
      </p:sp>
    </p:spTree>
    <p:extLst>
      <p:ext uri="{BB962C8B-B14F-4D97-AF65-F5344CB8AC3E}">
        <p14:creationId xmlns:p14="http://schemas.microsoft.com/office/powerpoint/2010/main" val="154829030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lstStyle/>
          <a:p>
            <a:r>
              <a:rPr lang="en-IE" dirty="0">
                <a:solidFill>
                  <a:schemeClr val="bg1"/>
                </a:solidFill>
              </a:rPr>
              <a:t>The Little-Man Computer helps explain how the computer works</a:t>
            </a:r>
          </a:p>
          <a:p>
            <a:r>
              <a:rPr lang="en-IE" dirty="0">
                <a:solidFill>
                  <a:schemeClr val="bg1"/>
                </a:solidFill>
              </a:rPr>
              <a:t>The Little-Man doesn’t need to know what the program does, it just needs to follow orders.</a:t>
            </a:r>
          </a:p>
          <a:p>
            <a:r>
              <a:rPr lang="en-IE" dirty="0">
                <a:solidFill>
                  <a:schemeClr val="bg1"/>
                </a:solidFill>
              </a:rPr>
              <a:t>The Little-Man only does one thing at a time, but the operating system can swap different programs so quickly that it looks like they are all running together.</a:t>
            </a:r>
          </a:p>
        </p:txBody>
      </p:sp>
    </p:spTree>
    <p:extLst>
      <p:ext uri="{BB962C8B-B14F-4D97-AF65-F5344CB8AC3E}">
        <p14:creationId xmlns:p14="http://schemas.microsoft.com/office/powerpoint/2010/main" val="2260709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Content Placeholder 2"/>
          <p:cNvSpPr>
            <a:spLocks noGrp="1"/>
          </p:cNvSpPr>
          <p:nvPr>
            <p:ph idx="1"/>
          </p:nvPr>
        </p:nvSpPr>
        <p:spPr>
          <a:xfrm>
            <a:off x="6084168" y="692696"/>
            <a:ext cx="2736304" cy="5361459"/>
          </a:xfrm>
        </p:spPr>
        <p:txBody>
          <a:bodyPr>
            <a:normAutofit fontScale="92500" lnSpcReduction="10000"/>
          </a:bodyPr>
          <a:lstStyle/>
          <a:p>
            <a:pPr marL="0" indent="0">
              <a:buNone/>
            </a:pPr>
            <a:r>
              <a:rPr lang="en-IE" dirty="0"/>
              <a:t>The addresses of the pigeon-holes are consecutive, and they may contain either:</a:t>
            </a:r>
          </a:p>
          <a:p>
            <a:pPr lvl="1"/>
            <a:r>
              <a:rPr lang="en-IE" dirty="0"/>
              <a:t>Data (numbers, values), or</a:t>
            </a:r>
          </a:p>
          <a:p>
            <a:pPr lvl="1"/>
            <a:r>
              <a:rPr lang="en-IE" dirty="0"/>
              <a:t>Instructions (copy, subtract, add)</a:t>
            </a:r>
          </a:p>
        </p:txBody>
      </p:sp>
      <p:sp>
        <p:nvSpPr>
          <p:cNvPr id="78" name="Flowchart: Terminator 77"/>
          <p:cNvSpPr/>
          <p:nvPr/>
        </p:nvSpPr>
        <p:spPr>
          <a:xfrm>
            <a:off x="4860032" y="429268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17</a:t>
            </a:r>
          </a:p>
        </p:txBody>
      </p:sp>
      <p:sp>
        <p:nvSpPr>
          <p:cNvPr id="79" name="Flowchart: Terminator 78"/>
          <p:cNvSpPr/>
          <p:nvPr/>
        </p:nvSpPr>
        <p:spPr>
          <a:xfrm>
            <a:off x="4860032" y="486874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20</a:t>
            </a:r>
          </a:p>
        </p:txBody>
      </p:sp>
    </p:spTree>
    <p:extLst>
      <p:ext uri="{BB962C8B-B14F-4D97-AF65-F5344CB8AC3E}">
        <p14:creationId xmlns:p14="http://schemas.microsoft.com/office/powerpoint/2010/main" val="162658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3200" dirty="0">
                <a:solidFill>
                  <a:schemeClr val="tx1"/>
                </a:solidFill>
              </a:rPr>
              <a:t>Each morning the boss fills the pigeon-holes with several instructions and data, and puts papers in the IN-TRAY</a:t>
            </a:r>
          </a:p>
        </p:txBody>
      </p:sp>
      <p:cxnSp>
        <p:nvCxnSpPr>
          <p:cNvPr id="7" name="Curved Connector 6"/>
          <p:cNvCxnSpPr/>
          <p:nvPr/>
        </p:nvCxnSpPr>
        <p:spPr>
          <a:xfrm rot="16200000" flipH="1">
            <a:off x="3797914" y="2762926"/>
            <a:ext cx="2412268" cy="432048"/>
          </a:xfrm>
          <a:prstGeom prst="curvedConnector3">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2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2800" dirty="0">
                <a:solidFill>
                  <a:schemeClr val="tx1"/>
                </a:solidFill>
              </a:rPr>
              <a:t>The Little Man’s job is to read these instructions one at a time, reading the corresponding instruction to the value on the Program Counter.</a:t>
            </a:r>
          </a:p>
        </p:txBody>
      </p:sp>
      <p:cxnSp>
        <p:nvCxnSpPr>
          <p:cNvPr id="7" name="Curved Connector 6"/>
          <p:cNvCxnSpPr>
            <a:endCxn id="24" idx="3"/>
          </p:cNvCxnSpPr>
          <p:nvPr/>
        </p:nvCxnSpPr>
        <p:spPr>
          <a:xfrm rot="16200000" flipH="1">
            <a:off x="4481938" y="2078902"/>
            <a:ext cx="1800201" cy="1188028"/>
          </a:xfrm>
          <a:prstGeom prst="curvedConnector3">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17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3200" dirty="0">
                <a:solidFill>
                  <a:schemeClr val="tx1"/>
                </a:solidFill>
              </a:rPr>
              <a:t>The calculator (aka Accumulator) can be used to store values temporarily, and do arithmetic (add, subtract, etc.).</a:t>
            </a:r>
          </a:p>
        </p:txBody>
      </p:sp>
      <p:cxnSp>
        <p:nvCxnSpPr>
          <p:cNvPr id="7" name="Curved Connector 6"/>
          <p:cNvCxnSpPr>
            <a:endCxn id="27" idx="1"/>
          </p:cNvCxnSpPr>
          <p:nvPr/>
        </p:nvCxnSpPr>
        <p:spPr>
          <a:xfrm rot="16200000" flipH="1">
            <a:off x="4545840" y="2014999"/>
            <a:ext cx="2515538" cy="2031171"/>
          </a:xfrm>
          <a:prstGeom prst="curvedConnector3">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17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3200" dirty="0">
                <a:solidFill>
                  <a:schemeClr val="tx1"/>
                </a:solidFill>
              </a:rPr>
              <a:t>The Little-Man will output all of his results into the OUT-TRAY which the boss collects in the evenings.</a:t>
            </a:r>
          </a:p>
        </p:txBody>
      </p:sp>
      <p:cxnSp>
        <p:nvCxnSpPr>
          <p:cNvPr id="7" name="Curved Connector 6"/>
          <p:cNvCxnSpPr>
            <a:endCxn id="19" idx="0"/>
          </p:cNvCxnSpPr>
          <p:nvPr/>
        </p:nvCxnSpPr>
        <p:spPr>
          <a:xfrm>
            <a:off x="4788024" y="1772816"/>
            <a:ext cx="3145872" cy="2376264"/>
          </a:xfrm>
          <a:prstGeom prst="curvedConnector2">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20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Most computer architectures conform to the so-called </a:t>
            </a:r>
            <a:r>
              <a:rPr lang="en-IE" i="1" dirty="0">
                <a:solidFill>
                  <a:schemeClr val="bg1"/>
                </a:solidFill>
              </a:rPr>
              <a:t>von </a:t>
            </a:r>
            <a:r>
              <a:rPr lang="en-IE" i="1" dirty="0" err="1">
                <a:solidFill>
                  <a:schemeClr val="bg1"/>
                </a:solidFill>
              </a:rPr>
              <a:t>Neuman</a:t>
            </a:r>
            <a:r>
              <a:rPr lang="en-IE" i="1" dirty="0">
                <a:solidFill>
                  <a:schemeClr val="bg1"/>
                </a:solidFill>
              </a:rPr>
              <a:t> Architecture</a:t>
            </a:r>
            <a:r>
              <a:rPr lang="en-IE" dirty="0">
                <a:solidFill>
                  <a:schemeClr val="bg1"/>
                </a:solidFill>
              </a:rPr>
              <a:t>. This means that they execute programs by accessing both instructions and data on the same storage device. The computer performs the following sequence of steps;</a:t>
            </a:r>
          </a:p>
        </p:txBody>
      </p:sp>
    </p:spTree>
    <p:extLst>
      <p:ext uri="{BB962C8B-B14F-4D97-AF65-F5344CB8AC3E}">
        <p14:creationId xmlns:p14="http://schemas.microsoft.com/office/powerpoint/2010/main" val="3974264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Tree>
    <p:extLst>
      <p:ext uri="{BB962C8B-B14F-4D97-AF65-F5344CB8AC3E}">
        <p14:creationId xmlns:p14="http://schemas.microsoft.com/office/powerpoint/2010/main" val="337931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4" name="Rounded Rectangle 3"/>
          <p:cNvSpPr/>
          <p:nvPr/>
        </p:nvSpPr>
        <p:spPr>
          <a:xfrm>
            <a:off x="5508104" y="2924944"/>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STORE</a:t>
            </a:r>
          </a:p>
        </p:txBody>
      </p:sp>
    </p:spTree>
    <p:extLst>
      <p:ext uri="{BB962C8B-B14F-4D97-AF65-F5344CB8AC3E}">
        <p14:creationId xmlns:p14="http://schemas.microsoft.com/office/powerpoint/2010/main" val="1704573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3" name="Right Arrow 62"/>
          <p:cNvSpPr/>
          <p:nvPr/>
        </p:nvSpPr>
        <p:spPr>
          <a:xfrm rot="956215">
            <a:off x="2321422" y="3397054"/>
            <a:ext cx="4273741"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6" name="Rounded Rectangle 65"/>
          <p:cNvSpPr/>
          <p:nvPr/>
        </p:nvSpPr>
        <p:spPr>
          <a:xfrm>
            <a:off x="5508104" y="2924944"/>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STORE</a:t>
            </a:r>
          </a:p>
        </p:txBody>
      </p:sp>
    </p:spTree>
    <p:extLst>
      <p:ext uri="{BB962C8B-B14F-4D97-AF65-F5344CB8AC3E}">
        <p14:creationId xmlns:p14="http://schemas.microsoft.com/office/powerpoint/2010/main" val="3996856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3" name="Right Arrow 62"/>
          <p:cNvSpPr/>
          <p:nvPr/>
        </p:nvSpPr>
        <p:spPr>
          <a:xfrm rot="956215">
            <a:off x="2321422" y="3397054"/>
            <a:ext cx="4273741"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6" name="Rounded Rectangle 65"/>
          <p:cNvSpPr/>
          <p:nvPr/>
        </p:nvSpPr>
        <p:spPr>
          <a:xfrm>
            <a:off x="5508104" y="2924944"/>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STORE</a:t>
            </a:r>
          </a:p>
        </p:txBody>
      </p:sp>
      <p:sp>
        <p:nvSpPr>
          <p:cNvPr id="76" name="Rounded Rectangle 75"/>
          <p:cNvSpPr/>
          <p:nvPr/>
        </p:nvSpPr>
        <p:spPr>
          <a:xfrm>
            <a:off x="3923928" y="3501008"/>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LOAD</a:t>
            </a:r>
          </a:p>
        </p:txBody>
      </p:sp>
    </p:spTree>
    <p:extLst>
      <p:ext uri="{BB962C8B-B14F-4D97-AF65-F5344CB8AC3E}">
        <p14:creationId xmlns:p14="http://schemas.microsoft.com/office/powerpoint/2010/main" val="3950021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be 16"/>
          <p:cNvSpPr/>
          <p:nvPr/>
        </p:nvSpPr>
        <p:spPr>
          <a:xfrm>
            <a:off x="611560" y="3924203"/>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5148064" y="3861048"/>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971600" y="5733256"/>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1259632" y="5517232"/>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1169518" y="5301209"/>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5353882" y="566124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5506282" y="566124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5658682" y="566124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5794314" y="566124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5722306" y="573325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5569906" y="573325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5425890" y="573325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5497898" y="581364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5641914" y="581364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5658682" y="581364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755576" y="3924203"/>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4" name="Cube 83"/>
          <p:cNvSpPr/>
          <p:nvPr/>
        </p:nvSpPr>
        <p:spPr>
          <a:xfrm>
            <a:off x="5292080" y="3861048"/>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5281874" y="587727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1007813" y="5904431"/>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4" name="Cube 63"/>
          <p:cNvSpPr/>
          <p:nvPr/>
        </p:nvSpPr>
        <p:spPr>
          <a:xfrm>
            <a:off x="5436096" y="378904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899592" y="3852195"/>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3" name="Frame 2"/>
          <p:cNvSpPr/>
          <p:nvPr/>
        </p:nvSpPr>
        <p:spPr>
          <a:xfrm>
            <a:off x="-1248" y="27384"/>
            <a:ext cx="9145247" cy="6858000"/>
          </a:xfrm>
          <a:prstGeom prst="frame">
            <a:avLst>
              <a:gd name="adj1" fmla="val 219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83" name="Rounded Rectangle 82"/>
          <p:cNvSpPr/>
          <p:nvPr/>
        </p:nvSpPr>
        <p:spPr>
          <a:xfrm>
            <a:off x="2546947" y="5541845"/>
            <a:ext cx="1791816" cy="594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Program</a:t>
            </a:r>
          </a:p>
          <a:p>
            <a:pPr algn="ctr"/>
            <a:r>
              <a:rPr lang="en-IE" dirty="0"/>
              <a:t>Counter</a:t>
            </a:r>
          </a:p>
        </p:txBody>
      </p:sp>
      <p:sp>
        <p:nvSpPr>
          <p:cNvPr id="96" name="Rounded Rectangle 95"/>
          <p:cNvSpPr/>
          <p:nvPr/>
        </p:nvSpPr>
        <p:spPr>
          <a:xfrm>
            <a:off x="6948264" y="5499126"/>
            <a:ext cx="1791816" cy="594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Data</a:t>
            </a:r>
          </a:p>
          <a:p>
            <a:pPr algn="ctr"/>
            <a:r>
              <a:rPr lang="en-IE" dirty="0"/>
              <a:t>Registers</a:t>
            </a:r>
          </a:p>
        </p:txBody>
      </p:sp>
      <p:sp>
        <p:nvSpPr>
          <p:cNvPr id="98" name="Rounded Rectangle 97"/>
          <p:cNvSpPr/>
          <p:nvPr/>
        </p:nvSpPr>
        <p:spPr>
          <a:xfrm>
            <a:off x="2564843" y="3926923"/>
            <a:ext cx="179181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User</a:t>
            </a:r>
          </a:p>
          <a:p>
            <a:pPr algn="ctr"/>
            <a:r>
              <a:rPr lang="en-IE" dirty="0"/>
              <a:t>Input</a:t>
            </a:r>
          </a:p>
        </p:txBody>
      </p:sp>
      <p:sp>
        <p:nvSpPr>
          <p:cNvPr id="100" name="Rounded Rectangle 99"/>
          <p:cNvSpPr/>
          <p:nvPr/>
        </p:nvSpPr>
        <p:spPr>
          <a:xfrm>
            <a:off x="6948264" y="3836809"/>
            <a:ext cx="179181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User</a:t>
            </a:r>
          </a:p>
          <a:p>
            <a:pPr algn="ctr"/>
            <a:r>
              <a:rPr lang="en-IE" dirty="0"/>
              <a:t>Output</a:t>
            </a:r>
          </a:p>
        </p:txBody>
      </p:sp>
      <p:cxnSp>
        <p:nvCxnSpPr>
          <p:cNvPr id="66" name="Straight Arrow Connector 65"/>
          <p:cNvCxnSpPr/>
          <p:nvPr/>
        </p:nvCxnSpPr>
        <p:spPr>
          <a:xfrm flipH="1" flipV="1">
            <a:off x="1785102" y="4175730"/>
            <a:ext cx="762038" cy="392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76" name="Picture 75" descr="pigeon-hole-unit.jpg"/>
          <p:cNvPicPr>
            <a:picLocks noChangeAspect="1"/>
          </p:cNvPicPr>
          <p:nvPr/>
        </p:nvPicPr>
        <p:blipFill>
          <a:blip r:embed="rId2" cstate="print"/>
          <a:stretch>
            <a:fillRect/>
          </a:stretch>
        </p:blipFill>
        <p:spPr>
          <a:xfrm>
            <a:off x="1934344" y="692696"/>
            <a:ext cx="2895465" cy="2451587"/>
          </a:xfrm>
          <a:prstGeom prst="rect">
            <a:avLst/>
          </a:prstGeom>
        </p:spPr>
      </p:pic>
      <p:sp>
        <p:nvSpPr>
          <p:cNvPr id="78" name="Cube 77"/>
          <p:cNvSpPr/>
          <p:nvPr/>
        </p:nvSpPr>
        <p:spPr>
          <a:xfrm>
            <a:off x="2741197" y="909794"/>
            <a:ext cx="468560" cy="10948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9" name="Cube 78"/>
          <p:cNvSpPr/>
          <p:nvPr/>
        </p:nvSpPr>
        <p:spPr>
          <a:xfrm>
            <a:off x="3509120" y="915856"/>
            <a:ext cx="468560" cy="10948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9" name="Cube 98"/>
          <p:cNvSpPr/>
          <p:nvPr/>
        </p:nvSpPr>
        <p:spPr>
          <a:xfrm>
            <a:off x="3508799" y="1248482"/>
            <a:ext cx="468560" cy="10948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101" name="Cube 100"/>
          <p:cNvSpPr/>
          <p:nvPr/>
        </p:nvSpPr>
        <p:spPr>
          <a:xfrm>
            <a:off x="4171795" y="919174"/>
            <a:ext cx="468560" cy="10948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102" name="Cube 101"/>
          <p:cNvSpPr/>
          <p:nvPr/>
        </p:nvSpPr>
        <p:spPr>
          <a:xfrm>
            <a:off x="2741197" y="1236372"/>
            <a:ext cx="468560" cy="10948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104" name="Cube 103"/>
          <p:cNvSpPr/>
          <p:nvPr/>
        </p:nvSpPr>
        <p:spPr>
          <a:xfrm>
            <a:off x="4171795" y="1250639"/>
            <a:ext cx="468560" cy="10948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106" name="Cube 105"/>
          <p:cNvSpPr/>
          <p:nvPr/>
        </p:nvSpPr>
        <p:spPr>
          <a:xfrm>
            <a:off x="2741313" y="1533457"/>
            <a:ext cx="468560" cy="10948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107" name="Rounded Rectangle 106"/>
          <p:cNvSpPr/>
          <p:nvPr/>
        </p:nvSpPr>
        <p:spPr>
          <a:xfrm>
            <a:off x="5547786" y="1484784"/>
            <a:ext cx="179181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Main</a:t>
            </a:r>
          </a:p>
          <a:p>
            <a:pPr algn="ctr"/>
            <a:r>
              <a:rPr lang="en-IE" dirty="0"/>
              <a:t>Memory</a:t>
            </a:r>
          </a:p>
        </p:txBody>
      </p:sp>
      <p:cxnSp>
        <p:nvCxnSpPr>
          <p:cNvPr id="109" name="Straight Arrow Connector 108"/>
          <p:cNvCxnSpPr/>
          <p:nvPr/>
        </p:nvCxnSpPr>
        <p:spPr>
          <a:xfrm flipH="1" flipV="1">
            <a:off x="6254672" y="4152691"/>
            <a:ext cx="762038" cy="392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flipV="1">
            <a:off x="6186226" y="5814388"/>
            <a:ext cx="762038" cy="392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1802907" y="5812803"/>
            <a:ext cx="762038" cy="392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4780248" y="1681195"/>
            <a:ext cx="762038" cy="392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4" name="Frame 113"/>
          <p:cNvSpPr/>
          <p:nvPr/>
        </p:nvSpPr>
        <p:spPr>
          <a:xfrm>
            <a:off x="-5679" y="-27384"/>
            <a:ext cx="9145247" cy="3465793"/>
          </a:xfrm>
          <a:prstGeom prst="frame">
            <a:avLst>
              <a:gd name="adj1" fmla="val 219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15" name="Frame 114"/>
          <p:cNvSpPr/>
          <p:nvPr/>
        </p:nvSpPr>
        <p:spPr>
          <a:xfrm>
            <a:off x="-1248" y="4914053"/>
            <a:ext cx="9145247" cy="1880129"/>
          </a:xfrm>
          <a:prstGeom prst="frame">
            <a:avLst>
              <a:gd name="adj1" fmla="val 219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16" name="Frame 115"/>
          <p:cNvSpPr/>
          <p:nvPr/>
        </p:nvSpPr>
        <p:spPr>
          <a:xfrm>
            <a:off x="35266" y="3370760"/>
            <a:ext cx="4794544" cy="3459855"/>
          </a:xfrm>
          <a:prstGeom prst="frame">
            <a:avLst>
              <a:gd name="adj1" fmla="val 219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17" name="Frame 116"/>
          <p:cNvSpPr/>
          <p:nvPr/>
        </p:nvSpPr>
        <p:spPr>
          <a:xfrm>
            <a:off x="4780248" y="3356992"/>
            <a:ext cx="4328256" cy="3459855"/>
          </a:xfrm>
          <a:prstGeom prst="frame">
            <a:avLst>
              <a:gd name="adj1" fmla="val 219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47523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18373304"/>
              </p:ext>
            </p:extLst>
          </p:nvPr>
        </p:nvGraphicFramePr>
        <p:xfrm>
          <a:off x="395536" y="1412776"/>
          <a:ext cx="8352928" cy="4981756"/>
        </p:xfrm>
        <a:graphic>
          <a:graphicData uri="http://schemas.openxmlformats.org/drawingml/2006/table">
            <a:tbl>
              <a:tblPr firstRow="1" bandRow="1">
                <a:tableStyleId>{F5AB1C69-6EDB-4FF4-983F-18BD219EF322}</a:tableStyleId>
              </a:tblPr>
              <a:tblGrid>
                <a:gridCol w="2880320">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3672408">
                  <a:extLst>
                    <a:ext uri="{9D8B030D-6E8A-4147-A177-3AD203B41FA5}">
                      <a16:colId xmlns:a16="http://schemas.microsoft.com/office/drawing/2014/main" val="20002"/>
                    </a:ext>
                  </a:extLst>
                </a:gridCol>
              </a:tblGrid>
              <a:tr h="570638">
                <a:tc>
                  <a:txBody>
                    <a:bodyPr/>
                    <a:lstStyle/>
                    <a:p>
                      <a:pPr algn="ctr"/>
                      <a:r>
                        <a:rPr lang="en-IE" dirty="0"/>
                        <a:t>TYPE</a:t>
                      </a:r>
                      <a:r>
                        <a:rPr lang="en-IE" baseline="0" dirty="0"/>
                        <a:t> OF INSTRUCTION</a:t>
                      </a:r>
                      <a:endParaRPr lang="en-IE" dirty="0"/>
                    </a:p>
                  </a:txBody>
                  <a:tcPr/>
                </a:tc>
                <a:tc>
                  <a:txBody>
                    <a:bodyPr/>
                    <a:lstStyle/>
                    <a:p>
                      <a:pPr algn="ctr"/>
                      <a:r>
                        <a:rPr lang="en-IE" dirty="0"/>
                        <a:t>INSTRUCTION</a:t>
                      </a:r>
                    </a:p>
                  </a:txBody>
                  <a:tcPr/>
                </a:tc>
                <a:tc>
                  <a:txBody>
                    <a:bodyPr/>
                    <a:lstStyle/>
                    <a:p>
                      <a:pPr algn="ctr"/>
                      <a:r>
                        <a:rPr lang="en-IE" dirty="0"/>
                        <a:t>DESCRIPTION</a:t>
                      </a:r>
                    </a:p>
                  </a:txBody>
                  <a:tcPr/>
                </a:tc>
                <a:extLst>
                  <a:ext uri="{0D108BD9-81ED-4DB2-BD59-A6C34878D82A}">
                    <a16:rowId xmlns:a16="http://schemas.microsoft.com/office/drawing/2014/main" val="10000"/>
                  </a:ext>
                </a:extLst>
              </a:tr>
              <a:tr h="570638">
                <a:tc>
                  <a:txBody>
                    <a:bodyPr/>
                    <a:lstStyle/>
                    <a:p>
                      <a:pPr algn="ctr"/>
                      <a:r>
                        <a:rPr lang="en-IE" sz="2400" dirty="0"/>
                        <a:t>Arithmetic</a:t>
                      </a:r>
                    </a:p>
                  </a:txBody>
                  <a:tcPr/>
                </a:tc>
                <a:tc>
                  <a:txBody>
                    <a:bodyPr/>
                    <a:lstStyle/>
                    <a:p>
                      <a:pPr algn="ctr"/>
                      <a:r>
                        <a:rPr lang="en-IE" sz="2400" dirty="0"/>
                        <a:t>ADD</a:t>
                      </a:r>
                    </a:p>
                  </a:txBody>
                  <a:tcPr/>
                </a:tc>
                <a:tc>
                  <a:txBody>
                    <a:bodyPr/>
                    <a:lstStyle/>
                    <a:p>
                      <a:pPr algn="ctr"/>
                      <a:r>
                        <a:rPr lang="en-IE" sz="1800" dirty="0"/>
                        <a:t>Add the value of a given memory location to</a:t>
                      </a:r>
                      <a:r>
                        <a:rPr lang="en-IE" sz="1800" baseline="0" dirty="0"/>
                        <a:t> calculator</a:t>
                      </a:r>
                      <a:endParaRPr lang="en-IE" sz="1800" dirty="0"/>
                    </a:p>
                  </a:txBody>
                  <a:tcPr/>
                </a:tc>
                <a:extLst>
                  <a:ext uri="{0D108BD9-81ED-4DB2-BD59-A6C34878D82A}">
                    <a16:rowId xmlns:a16="http://schemas.microsoft.com/office/drawing/2014/main" val="10001"/>
                  </a:ext>
                </a:extLst>
              </a:tr>
              <a:tr h="57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400" dirty="0"/>
                        <a:t>Arithmetic</a:t>
                      </a:r>
                    </a:p>
                  </a:txBody>
                  <a:tcPr/>
                </a:tc>
                <a:tc>
                  <a:txBody>
                    <a:bodyPr/>
                    <a:lstStyle/>
                    <a:p>
                      <a:pPr algn="ctr"/>
                      <a:r>
                        <a:rPr lang="en-IE" sz="2400" dirty="0"/>
                        <a:t>SUBTRACT</a:t>
                      </a:r>
                    </a:p>
                  </a:txBody>
                  <a:tcPr/>
                </a:tc>
                <a:tc>
                  <a:txBody>
                    <a:bodyPr/>
                    <a:lstStyle/>
                    <a:p>
                      <a:pPr algn="ctr"/>
                      <a:r>
                        <a:rPr lang="en-IE" sz="1800" dirty="0"/>
                        <a:t>Subtract the value of a given memory location to</a:t>
                      </a:r>
                      <a:r>
                        <a:rPr lang="en-IE" sz="1800" baseline="0" dirty="0"/>
                        <a:t> calculator</a:t>
                      </a:r>
                      <a:endParaRPr lang="en-IE" sz="1800" dirty="0"/>
                    </a:p>
                  </a:txBody>
                  <a:tcPr/>
                </a:tc>
                <a:extLst>
                  <a:ext uri="{0D108BD9-81ED-4DB2-BD59-A6C34878D82A}">
                    <a16:rowId xmlns:a16="http://schemas.microsoft.com/office/drawing/2014/main" val="10002"/>
                  </a:ext>
                </a:extLst>
              </a:tr>
              <a:tr h="570638">
                <a:tc>
                  <a:txBody>
                    <a:bodyPr/>
                    <a:lstStyle/>
                    <a:p>
                      <a:pPr algn="ctr"/>
                      <a:r>
                        <a:rPr lang="en-IE" sz="2400" dirty="0"/>
                        <a:t>Data Movement</a:t>
                      </a:r>
                    </a:p>
                  </a:txBody>
                  <a:tcPr/>
                </a:tc>
                <a:tc>
                  <a:txBody>
                    <a:bodyPr/>
                    <a:lstStyle/>
                    <a:p>
                      <a:pPr algn="ctr"/>
                      <a:r>
                        <a:rPr lang="en-IE" sz="2400" dirty="0"/>
                        <a:t>STORE</a:t>
                      </a:r>
                    </a:p>
                  </a:txBody>
                  <a:tcPr/>
                </a:tc>
                <a:tc>
                  <a:txBody>
                    <a:bodyPr/>
                    <a:lstStyle/>
                    <a:p>
                      <a:pPr algn="ctr"/>
                      <a:r>
                        <a:rPr lang="en-IE" sz="1800" dirty="0"/>
                        <a:t>Copy the value from the calculator into a given memory location</a:t>
                      </a:r>
                    </a:p>
                  </a:txBody>
                  <a:tcPr/>
                </a:tc>
                <a:extLst>
                  <a:ext uri="{0D108BD9-81ED-4DB2-BD59-A6C34878D82A}">
                    <a16:rowId xmlns:a16="http://schemas.microsoft.com/office/drawing/2014/main" val="10003"/>
                  </a:ext>
                </a:extLst>
              </a:tr>
              <a:tr h="570638">
                <a:tc>
                  <a:txBody>
                    <a:bodyPr/>
                    <a:lstStyle/>
                    <a:p>
                      <a:pPr algn="ctr"/>
                      <a:r>
                        <a:rPr lang="en-IE" sz="2400" dirty="0"/>
                        <a:t>Data Movement</a:t>
                      </a:r>
                    </a:p>
                  </a:txBody>
                  <a:tcPr/>
                </a:tc>
                <a:tc>
                  <a:txBody>
                    <a:bodyPr/>
                    <a:lstStyle/>
                    <a:p>
                      <a:pPr algn="ctr"/>
                      <a:r>
                        <a:rPr lang="en-IE" sz="2400" dirty="0"/>
                        <a:t>LOAD</a:t>
                      </a:r>
                    </a:p>
                  </a:txBody>
                  <a:tcPr/>
                </a:tc>
                <a:tc>
                  <a:txBody>
                    <a:bodyPr/>
                    <a:lstStyle/>
                    <a:p>
                      <a:pPr algn="ctr"/>
                      <a:r>
                        <a:rPr lang="en-IE" sz="1800" dirty="0"/>
                        <a:t>Copy the value from a given memory location into the calculator</a:t>
                      </a:r>
                    </a:p>
                  </a:txBody>
                  <a:tcPr/>
                </a:tc>
                <a:extLst>
                  <a:ext uri="{0D108BD9-81ED-4DB2-BD59-A6C34878D82A}">
                    <a16:rowId xmlns:a16="http://schemas.microsoft.com/office/drawing/2014/main" val="10004"/>
                  </a:ext>
                </a:extLst>
              </a:tr>
              <a:tr h="570638">
                <a:tc>
                  <a:txBody>
                    <a:bodyPr/>
                    <a:lstStyle/>
                    <a:p>
                      <a:pPr algn="ctr"/>
                      <a:r>
                        <a:rPr lang="en-IE" sz="2400" dirty="0" err="1"/>
                        <a:t>Input/Output</a:t>
                      </a:r>
                      <a:endParaRPr lang="en-IE" sz="2400" dirty="0"/>
                    </a:p>
                  </a:txBody>
                  <a:tcPr/>
                </a:tc>
                <a:tc>
                  <a:txBody>
                    <a:bodyPr/>
                    <a:lstStyle/>
                    <a:p>
                      <a:pPr algn="ctr"/>
                      <a:r>
                        <a:rPr lang="en-IE" sz="2400" dirty="0"/>
                        <a:t>INPUT</a:t>
                      </a:r>
                    </a:p>
                  </a:txBody>
                  <a:tcPr/>
                </a:tc>
                <a:tc>
                  <a:txBody>
                    <a:bodyPr/>
                    <a:lstStyle/>
                    <a:p>
                      <a:pPr algn="ctr"/>
                      <a:r>
                        <a:rPr lang="en-IE" sz="1800" dirty="0"/>
                        <a:t>Get</a:t>
                      </a:r>
                      <a:r>
                        <a:rPr lang="en-IE" sz="1800" baseline="0" dirty="0"/>
                        <a:t> the value from the IN-TRAY and put it into the calculator</a:t>
                      </a:r>
                      <a:endParaRPr lang="en-IE" sz="1800" dirty="0"/>
                    </a:p>
                  </a:txBody>
                  <a:tcPr/>
                </a:tc>
                <a:extLst>
                  <a:ext uri="{0D108BD9-81ED-4DB2-BD59-A6C34878D82A}">
                    <a16:rowId xmlns:a16="http://schemas.microsoft.com/office/drawing/2014/main" val="10005"/>
                  </a:ext>
                </a:extLst>
              </a:tr>
              <a:tr h="570638">
                <a:tc>
                  <a:txBody>
                    <a:bodyPr/>
                    <a:lstStyle/>
                    <a:p>
                      <a:pPr algn="ctr"/>
                      <a:r>
                        <a:rPr lang="en-IE" sz="2400" dirty="0" err="1"/>
                        <a:t>Input/Output</a:t>
                      </a:r>
                      <a:endParaRPr lang="en-IE" sz="2400" dirty="0"/>
                    </a:p>
                  </a:txBody>
                  <a:tcPr/>
                </a:tc>
                <a:tc>
                  <a:txBody>
                    <a:bodyPr/>
                    <a:lstStyle/>
                    <a:p>
                      <a:pPr algn="ctr"/>
                      <a:r>
                        <a:rPr lang="en-IE" sz="2400" dirty="0"/>
                        <a:t>OUTPUT</a:t>
                      </a:r>
                    </a:p>
                  </a:txBody>
                  <a:tcPr/>
                </a:tc>
                <a:tc>
                  <a:txBody>
                    <a:bodyPr/>
                    <a:lstStyle/>
                    <a:p>
                      <a:pPr algn="ctr"/>
                      <a:r>
                        <a:rPr lang="en-IE" sz="1800" dirty="0"/>
                        <a:t>Put</a:t>
                      </a:r>
                      <a:r>
                        <a:rPr lang="en-IE" sz="1800" baseline="0" dirty="0"/>
                        <a:t> the value in the calculator into the OUT-TRAY</a:t>
                      </a:r>
                      <a:endParaRPr lang="en-IE" sz="1800" dirty="0"/>
                    </a:p>
                  </a:txBody>
                  <a:tcPr/>
                </a:tc>
                <a:extLst>
                  <a:ext uri="{0D108BD9-81ED-4DB2-BD59-A6C34878D82A}">
                    <a16:rowId xmlns:a16="http://schemas.microsoft.com/office/drawing/2014/main" val="10006"/>
                  </a:ext>
                </a:extLst>
              </a:tr>
              <a:tr h="570638">
                <a:tc>
                  <a:txBody>
                    <a:bodyPr/>
                    <a:lstStyle/>
                    <a:p>
                      <a:pPr algn="ctr"/>
                      <a:r>
                        <a:rPr lang="en-IE" sz="2400" dirty="0"/>
                        <a:t>Machine Control</a:t>
                      </a:r>
                    </a:p>
                  </a:txBody>
                  <a:tcPr/>
                </a:tc>
                <a:tc>
                  <a:txBody>
                    <a:bodyPr/>
                    <a:lstStyle/>
                    <a:p>
                      <a:pPr algn="ctr"/>
                      <a:r>
                        <a:rPr lang="en-IE" sz="2400" dirty="0"/>
                        <a:t>STOP</a:t>
                      </a:r>
                    </a:p>
                  </a:txBody>
                  <a:tcPr/>
                </a:tc>
                <a:tc>
                  <a:txBody>
                    <a:bodyPr/>
                    <a:lstStyle/>
                    <a:p>
                      <a:pPr algn="ctr"/>
                      <a:r>
                        <a:rPr lang="en-IE" sz="1800" dirty="0"/>
                        <a:t>Take</a:t>
                      </a:r>
                      <a:r>
                        <a:rPr lang="en-IE" sz="1800" baseline="0" dirty="0"/>
                        <a:t> a break</a:t>
                      </a:r>
                      <a:endParaRPr lang="en-IE" sz="18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72571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lstStyle/>
          <a:p>
            <a:r>
              <a:rPr lang="en-IE" dirty="0">
                <a:solidFill>
                  <a:schemeClr val="bg1"/>
                </a:solidFill>
              </a:rPr>
              <a:t>Let’s see a program in action.</a:t>
            </a:r>
          </a:p>
        </p:txBody>
      </p:sp>
    </p:spTree>
    <p:extLst>
      <p:ext uri="{BB962C8B-B14F-4D97-AF65-F5344CB8AC3E}">
        <p14:creationId xmlns:p14="http://schemas.microsoft.com/office/powerpoint/2010/main" val="3642575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5026452" y="3996107"/>
            <a:ext cx="393056" cy="338554"/>
          </a:xfrm>
          <a:prstGeom prst="rect">
            <a:avLst/>
          </a:prstGeom>
          <a:noFill/>
        </p:spPr>
        <p:txBody>
          <a:bodyPr wrap="none" rtlCol="0">
            <a:spAutoFit/>
          </a:bodyPr>
          <a:lstStyle/>
          <a:p>
            <a:r>
              <a:rPr lang="en-IE" sz="1600" b="1" dirty="0"/>
              <a:t>55</a:t>
            </a:r>
            <a:endParaRPr lang="en-IE" b="1" dirty="0"/>
          </a:p>
        </p:txBody>
      </p:sp>
    </p:spTree>
    <p:extLst>
      <p:ext uri="{BB962C8B-B14F-4D97-AF65-F5344CB8AC3E}">
        <p14:creationId xmlns:p14="http://schemas.microsoft.com/office/powerpoint/2010/main" val="488760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5026452" y="3996107"/>
            <a:ext cx="393056" cy="338554"/>
          </a:xfrm>
          <a:prstGeom prst="rect">
            <a:avLst/>
          </a:prstGeom>
          <a:noFill/>
        </p:spPr>
        <p:txBody>
          <a:bodyPr wrap="none" rtlCol="0">
            <a:spAutoFit/>
          </a:bodyPr>
          <a:lstStyle/>
          <a:p>
            <a:r>
              <a:rPr lang="en-IE" sz="1600" b="1" dirty="0"/>
              <a:t>55</a:t>
            </a:r>
            <a:endParaRPr lang="en-IE"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INBOX --&gt; ACCUMULATOR</a:t>
            </a:r>
          </a:p>
          <a:p>
            <a:pPr algn="ctr"/>
            <a:r>
              <a:rPr lang="en-IE" sz="1400" dirty="0">
                <a:solidFill>
                  <a:schemeClr val="tx1"/>
                </a:solidFill>
              </a:rPr>
              <a:t>INPUT the first number, enter into calculator</a:t>
            </a:r>
            <a:endParaRPr lang="en-IE" sz="140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TextBox 60"/>
          <p:cNvSpPr txBox="1"/>
          <p:nvPr/>
        </p:nvSpPr>
        <p:spPr>
          <a:xfrm>
            <a:off x="5026452" y="3996107"/>
            <a:ext cx="393056" cy="338554"/>
          </a:xfrm>
          <a:prstGeom prst="rect">
            <a:avLst/>
          </a:prstGeom>
          <a:noFill/>
        </p:spPr>
        <p:txBody>
          <a:bodyPr wrap="none" rtlCol="0">
            <a:spAutoFit/>
          </a:bodyPr>
          <a:lstStyle/>
          <a:p>
            <a:r>
              <a:rPr lang="en-IE" sz="1600" b="1" dirty="0"/>
              <a:t>55</a:t>
            </a:r>
            <a:endParaRPr lang="en-IE"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E" dirty="0">
                <a:solidFill>
                  <a:schemeClr val="bg1"/>
                </a:solidFill>
              </a:rPr>
              <a:t>Fetch the next instruction from memory at the address in the program counter</a:t>
            </a:r>
          </a:p>
          <a:p>
            <a:pPr marL="514350" indent="-514350">
              <a:buFont typeface="+mj-lt"/>
              <a:buAutoNum type="arabicPeriod"/>
            </a:pPr>
            <a:r>
              <a:rPr lang="en-IE" dirty="0">
                <a:solidFill>
                  <a:schemeClr val="bg1"/>
                </a:solidFill>
              </a:rPr>
              <a:t>Decode the instruction using the control unit</a:t>
            </a:r>
          </a:p>
          <a:p>
            <a:pPr marL="514350" indent="-514350">
              <a:buFont typeface="+mj-lt"/>
              <a:buAutoNum type="arabicPeriod"/>
            </a:pPr>
            <a:r>
              <a:rPr lang="en-IE" dirty="0">
                <a:solidFill>
                  <a:schemeClr val="bg1"/>
                </a:solidFill>
              </a:rPr>
              <a:t>Increment the Program Counter</a:t>
            </a:r>
          </a:p>
          <a:p>
            <a:pPr marL="514350" indent="-514350">
              <a:buFont typeface="+mj-lt"/>
              <a:buAutoNum type="arabicPeriod"/>
            </a:pPr>
            <a:r>
              <a:rPr lang="en-IE" dirty="0">
                <a:solidFill>
                  <a:schemeClr val="bg1"/>
                </a:solidFill>
              </a:rPr>
              <a:t>The control unit commands the rest of the computer to execute the instruction</a:t>
            </a:r>
          </a:p>
          <a:p>
            <a:pPr marL="514350" indent="-514350">
              <a:buFont typeface="+mj-lt"/>
              <a:buAutoNum type="arabicPeriod"/>
            </a:pPr>
            <a:r>
              <a:rPr lang="en-IE" dirty="0">
                <a:solidFill>
                  <a:schemeClr val="bg1"/>
                </a:solidFill>
              </a:rPr>
              <a:t>Go to step 1</a:t>
            </a:r>
          </a:p>
          <a:p>
            <a:pPr marL="0" indent="0">
              <a:buNone/>
            </a:pPr>
            <a:endParaRPr lang="en-IE" dirty="0">
              <a:solidFill>
                <a:schemeClr val="bg1"/>
              </a:solidFill>
            </a:endParaRPr>
          </a:p>
        </p:txBody>
      </p:sp>
    </p:spTree>
    <p:extLst>
      <p:ext uri="{BB962C8B-B14F-4D97-AF65-F5344CB8AC3E}">
        <p14:creationId xmlns:p14="http://schemas.microsoft.com/office/powerpoint/2010/main" val="2506805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7" name="Rectangle 56"/>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cxnSp>
        <p:nvCxnSpPr>
          <p:cNvPr id="61" name="Straight Connector 60"/>
          <p:cNvCxnSpPr>
            <a:stCxn id="85" idx="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Frame 73"/>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6" name="TextBox 65"/>
          <p:cNvSpPr txBox="1"/>
          <p:nvPr/>
        </p:nvSpPr>
        <p:spPr>
          <a:xfrm>
            <a:off x="5026452" y="3996107"/>
            <a:ext cx="393056" cy="338554"/>
          </a:xfrm>
          <a:prstGeom prst="rect">
            <a:avLst/>
          </a:prstGeom>
          <a:noFill/>
        </p:spPr>
        <p:txBody>
          <a:bodyPr wrap="none" rtlCol="0">
            <a:spAutoFit/>
          </a:bodyPr>
          <a:lstStyle/>
          <a:p>
            <a:r>
              <a:rPr lang="en-IE" sz="1600" b="1" dirty="0"/>
              <a:t>55</a:t>
            </a:r>
            <a:endParaRPr lang="en-IE" b="1" dirty="0"/>
          </a:p>
        </p:txBody>
      </p:sp>
      <p:sp>
        <p:nvSpPr>
          <p:cNvPr id="65" name="Folded Corner 64"/>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INBOX --&gt; ACCUMULATOR</a:t>
            </a:r>
          </a:p>
          <a:p>
            <a:pPr algn="ctr"/>
            <a:r>
              <a:rPr lang="en-IE" sz="1400" dirty="0">
                <a:solidFill>
                  <a:schemeClr val="tx1"/>
                </a:solidFill>
              </a:rPr>
              <a:t>INPUT the first number, enter into calculator</a:t>
            </a:r>
            <a:endParaRPr lang="en-IE" sz="1400" b="1"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cxnSp>
        <p:nvCxnSpPr>
          <p:cNvPr id="79" name="Straight Connector 78"/>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TextBox 57"/>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cxnSp>
        <p:nvCxnSpPr>
          <p:cNvPr id="76" name="Straight Connector 7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rame 60"/>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Flowchart: Delay 62"/>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TextBox 65"/>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
        <p:nvSpPr>
          <p:cNvPr id="60" name="Folded Corner 59"/>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a:t>
            </a:r>
          </a:p>
          <a:p>
            <a:pPr algn="ctr"/>
            <a:r>
              <a:rPr lang="en-IE" sz="1400" b="1" dirty="0">
                <a:solidFill>
                  <a:schemeClr val="tx1"/>
                </a:solidFill>
              </a:rPr>
              <a:t> --&gt; MEMORY[08]</a:t>
            </a:r>
          </a:p>
          <a:p>
            <a:pPr algn="ctr"/>
            <a:r>
              <a:rPr lang="en-IE" sz="1400" dirty="0">
                <a:solidFill>
                  <a:schemeClr val="tx1"/>
                </a:solidFill>
              </a:rPr>
              <a:t>STORE the calculator's current value in memory location [08]</a:t>
            </a:r>
            <a:endParaRPr lang="en-IE" sz="1400" b="1"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p>
          <a:p>
            <a:pPr algn="ctr"/>
            <a:r>
              <a:rPr lang="en-IE" sz="1400" b="1" dirty="0">
                <a:solidFill>
                  <a:schemeClr val="tx1"/>
                </a:solidFill>
              </a:rPr>
              <a:t>--&gt; MEMORY[08]</a:t>
            </a:r>
          </a:p>
          <a:p>
            <a:pPr algn="ctr"/>
            <a:r>
              <a:rPr lang="en-IE" sz="1400" dirty="0">
                <a:solidFill>
                  <a:schemeClr val="tx1"/>
                </a:solidFill>
              </a:rPr>
              <a:t>STORE the calculator's current value in memory location [08]</a:t>
            </a:r>
            <a:endParaRPr lang="en-IE" sz="1400" b="1"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02</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02</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INBOX --&gt; ACCUMULATOR </a:t>
            </a:r>
            <a:r>
              <a:rPr lang="en-IE" sz="1400" dirty="0">
                <a:solidFill>
                  <a:schemeClr val="tx1"/>
                </a:solidFill>
              </a:rPr>
              <a:t>INPUT the second number, enter into calculator</a:t>
            </a:r>
            <a:endParaRPr lang="en-IE" sz="1400" b="1" dirty="0">
              <a:solidFill>
                <a:schemeClr val="tx1"/>
              </a:solidFill>
            </a:endParaRPr>
          </a:p>
        </p:txBody>
      </p:sp>
    </p:spTree>
    <p:extLst>
      <p:ext uri="{BB962C8B-B14F-4D97-AF65-F5344CB8AC3E}">
        <p14:creationId xmlns:p14="http://schemas.microsoft.com/office/powerpoint/2010/main" val="355276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02</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
        <p:nvSpPr>
          <p:cNvPr id="64" name="Folded Corner 63"/>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INBOX --&gt; ACCUMULATOR </a:t>
            </a:r>
            <a:r>
              <a:rPr lang="en-IE" sz="1400" dirty="0">
                <a:solidFill>
                  <a:schemeClr val="tx1"/>
                </a:solidFill>
              </a:rPr>
              <a:t>INPUT the second number, enter into calculator</a:t>
            </a:r>
            <a:endParaRPr lang="en-IE" sz="1400" b="1" dirty="0">
              <a:solidFill>
                <a:schemeClr val="tx1"/>
              </a:solidFill>
            </a:endParaRPr>
          </a:p>
        </p:txBody>
      </p:sp>
    </p:spTree>
    <p:extLst>
      <p:ext uri="{BB962C8B-B14F-4D97-AF65-F5344CB8AC3E}">
        <p14:creationId xmlns:p14="http://schemas.microsoft.com/office/powerpoint/2010/main" val="337532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03</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lowchart: Delay 77"/>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48357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03</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7" name="Folded Corner 56"/>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p>
          <a:p>
            <a:pPr algn="ctr"/>
            <a:r>
              <a:rPr lang="en-IE" sz="1400" b="1" dirty="0">
                <a:solidFill>
                  <a:schemeClr val="tx1"/>
                </a:solidFill>
              </a:rPr>
              <a:t>--&gt; MEMORY[09]</a:t>
            </a:r>
          </a:p>
          <a:p>
            <a:pPr algn="ctr"/>
            <a:r>
              <a:rPr lang="en-IE" sz="1400" dirty="0">
                <a:solidFill>
                  <a:schemeClr val="tx1"/>
                </a:solidFill>
              </a:rPr>
              <a:t>STORE the calculator's current value in memory location [09]</a:t>
            </a:r>
            <a:endParaRPr lang="en-IE" sz="1400" b="1" dirty="0">
              <a:solidFill>
                <a:schemeClr val="tx1"/>
              </a:solidFill>
            </a:endParaRPr>
          </a:p>
        </p:txBody>
      </p:sp>
    </p:spTree>
    <p:extLst>
      <p:ext uri="{BB962C8B-B14F-4D97-AF65-F5344CB8AC3E}">
        <p14:creationId xmlns:p14="http://schemas.microsoft.com/office/powerpoint/2010/main" val="3381936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03</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p>
          <a:p>
            <a:pPr algn="ctr"/>
            <a:r>
              <a:rPr lang="en-IE" sz="1400" b="1" dirty="0">
                <a:solidFill>
                  <a:schemeClr val="tx1"/>
                </a:solidFill>
              </a:rPr>
              <a:t>--&gt; MEMORY[09]</a:t>
            </a:r>
          </a:p>
          <a:p>
            <a:pPr algn="ctr"/>
            <a:r>
              <a:rPr lang="en-IE" sz="1400" dirty="0">
                <a:solidFill>
                  <a:schemeClr val="tx1"/>
                </a:solidFill>
              </a:rPr>
              <a:t>STORE the calculator's current value in memory location [09]</a:t>
            </a:r>
            <a:endParaRPr lang="en-IE" sz="1400" b="1" dirty="0">
              <a:solidFill>
                <a:schemeClr val="tx1"/>
              </a:solidFill>
            </a:endParaRPr>
          </a:p>
        </p:txBody>
      </p:sp>
    </p:spTree>
    <p:extLst>
      <p:ext uri="{BB962C8B-B14F-4D97-AF65-F5344CB8AC3E}">
        <p14:creationId xmlns:p14="http://schemas.microsoft.com/office/powerpoint/2010/main" val="232679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This is the Fetch-Decode-Execute (FDE) cycle. These computers are known as Stored-Program Computers since the separation of storage from the processing unit is implicit in this model. </a:t>
            </a:r>
          </a:p>
        </p:txBody>
      </p:sp>
    </p:spTree>
    <p:extLst>
      <p:ext uri="{BB962C8B-B14F-4D97-AF65-F5344CB8AC3E}">
        <p14:creationId xmlns:p14="http://schemas.microsoft.com/office/powerpoint/2010/main" val="1836668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04</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620897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04</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MEMORY[08] --&gt; ACCUMULATOR</a:t>
            </a:r>
          </a:p>
          <a:p>
            <a:pPr algn="ctr"/>
            <a:r>
              <a:rPr lang="en-IE" sz="1400" dirty="0">
                <a:solidFill>
                  <a:schemeClr val="tx1"/>
                </a:solidFill>
              </a:rPr>
              <a:t>LOAD the first value back into the calculator</a:t>
            </a:r>
            <a:endParaRPr lang="en-IE" sz="1400" b="1" dirty="0">
              <a:solidFill>
                <a:schemeClr val="tx1"/>
              </a:solidFill>
            </a:endParaRPr>
          </a:p>
        </p:txBody>
      </p:sp>
    </p:spTree>
    <p:extLst>
      <p:ext uri="{BB962C8B-B14F-4D97-AF65-F5344CB8AC3E}">
        <p14:creationId xmlns:p14="http://schemas.microsoft.com/office/powerpoint/2010/main" val="594184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04</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Folded Corner 62"/>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MEMORY[08] --&gt; ACCUMULATOR</a:t>
            </a:r>
          </a:p>
          <a:p>
            <a:pPr algn="ctr"/>
            <a:r>
              <a:rPr lang="en-IE" sz="1400" dirty="0">
                <a:solidFill>
                  <a:schemeClr val="tx1"/>
                </a:solidFill>
              </a:rPr>
              <a:t>LOAD the first value back into the calculator</a:t>
            </a:r>
            <a:endParaRPr lang="en-IE" sz="1400" b="1" dirty="0">
              <a:solidFill>
                <a:schemeClr val="tx1"/>
              </a:solidFill>
            </a:endParaRPr>
          </a:p>
        </p:txBody>
      </p:sp>
    </p:spTree>
    <p:extLst>
      <p:ext uri="{BB962C8B-B14F-4D97-AF65-F5344CB8AC3E}">
        <p14:creationId xmlns:p14="http://schemas.microsoft.com/office/powerpoint/2010/main" val="2233080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79861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 ACCUMULATOR - MEMORY[09]</a:t>
            </a:r>
          </a:p>
          <a:p>
            <a:pPr algn="ctr"/>
            <a:r>
              <a:rPr lang="en-IE" sz="1400" dirty="0">
                <a:solidFill>
                  <a:schemeClr val="tx1"/>
                </a:solidFill>
              </a:rPr>
              <a:t>SUBTRACT the second number from the first value</a:t>
            </a:r>
            <a:endParaRPr lang="en-IE" sz="1400" b="1" dirty="0">
              <a:solidFill>
                <a:schemeClr val="tx1"/>
              </a:solidFill>
            </a:endParaRPr>
          </a:p>
        </p:txBody>
      </p:sp>
    </p:spTree>
    <p:extLst>
      <p:ext uri="{BB962C8B-B14F-4D97-AF65-F5344CB8AC3E}">
        <p14:creationId xmlns:p14="http://schemas.microsoft.com/office/powerpoint/2010/main" val="3511555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55-36</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 ACCUMULATOR - MEMORY[09]</a:t>
            </a:r>
          </a:p>
          <a:p>
            <a:pPr algn="ctr"/>
            <a:r>
              <a:rPr lang="en-IE" sz="1400" dirty="0">
                <a:solidFill>
                  <a:schemeClr val="tx1"/>
                </a:solidFill>
              </a:rPr>
              <a:t>SUBTRACT the second number from the first value</a:t>
            </a:r>
            <a:endParaRPr lang="en-IE" sz="1400" b="1" dirty="0">
              <a:solidFill>
                <a:schemeClr val="tx1"/>
              </a:solidFill>
            </a:endParaRPr>
          </a:p>
        </p:txBody>
      </p:sp>
    </p:spTree>
    <p:extLst>
      <p:ext uri="{BB962C8B-B14F-4D97-AF65-F5344CB8AC3E}">
        <p14:creationId xmlns:p14="http://schemas.microsoft.com/office/powerpoint/2010/main" val="229251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 ACCUMULATOR - MEMORY[09]</a:t>
            </a:r>
          </a:p>
          <a:p>
            <a:pPr algn="ctr"/>
            <a:r>
              <a:rPr lang="en-IE" sz="1400" dirty="0">
                <a:solidFill>
                  <a:schemeClr val="tx1"/>
                </a:solidFill>
              </a:rPr>
              <a:t>SUBTRACT the second number from the first value</a:t>
            </a:r>
            <a:endParaRPr lang="en-IE" sz="1400" b="1" dirty="0">
              <a:solidFill>
                <a:schemeClr val="tx1"/>
              </a:solidFill>
            </a:endParaRPr>
          </a:p>
        </p:txBody>
      </p:sp>
    </p:spTree>
    <p:extLst>
      <p:ext uri="{BB962C8B-B14F-4D97-AF65-F5344CB8AC3E}">
        <p14:creationId xmlns:p14="http://schemas.microsoft.com/office/powerpoint/2010/main" val="3305065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06</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84344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06</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p>
          <a:p>
            <a:pPr algn="ctr"/>
            <a:r>
              <a:rPr lang="en-IE" sz="1400" b="1" dirty="0">
                <a:solidFill>
                  <a:schemeClr val="tx1"/>
                </a:solidFill>
              </a:rPr>
              <a:t>--&gt; OUTBOX</a:t>
            </a:r>
          </a:p>
          <a:p>
            <a:pPr algn="ctr"/>
            <a:r>
              <a:rPr lang="en-IE" sz="1400" dirty="0">
                <a:solidFill>
                  <a:schemeClr val="tx1"/>
                </a:solidFill>
              </a:rPr>
              <a:t>OUTPUT the calculator's result to the OUT-TRAY</a:t>
            </a:r>
            <a:endParaRPr lang="en-IE" sz="1400" b="1" dirty="0">
              <a:solidFill>
                <a:schemeClr val="tx1"/>
              </a:solidFill>
            </a:endParaRPr>
          </a:p>
        </p:txBody>
      </p:sp>
    </p:spTree>
    <p:extLst>
      <p:ext uri="{BB962C8B-B14F-4D97-AF65-F5344CB8AC3E}">
        <p14:creationId xmlns:p14="http://schemas.microsoft.com/office/powerpoint/2010/main" val="1317221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06</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TextBox 1"/>
          <p:cNvSpPr txBox="1"/>
          <p:nvPr/>
        </p:nvSpPr>
        <p:spPr>
          <a:xfrm>
            <a:off x="7610191" y="4063217"/>
            <a:ext cx="393056" cy="338554"/>
          </a:xfrm>
          <a:prstGeom prst="rect">
            <a:avLst/>
          </a:prstGeom>
          <a:noFill/>
        </p:spPr>
        <p:txBody>
          <a:bodyPr wrap="none" rtlCol="0">
            <a:spAutoFit/>
          </a:bodyPr>
          <a:lstStyle/>
          <a:p>
            <a:r>
              <a:rPr lang="en-IE" sz="1600" b="1" dirty="0"/>
              <a:t>19</a:t>
            </a:r>
            <a:endParaRPr lang="en-IE" b="1" dirty="0"/>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Folded Corner 56"/>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p>
          <a:p>
            <a:pPr algn="ctr"/>
            <a:r>
              <a:rPr lang="en-IE" sz="1400" b="1" dirty="0">
                <a:solidFill>
                  <a:schemeClr val="tx1"/>
                </a:solidFill>
              </a:rPr>
              <a:t>--&gt; OUTBOX</a:t>
            </a:r>
          </a:p>
          <a:p>
            <a:pPr algn="ctr"/>
            <a:r>
              <a:rPr lang="en-IE" sz="1400" dirty="0">
                <a:solidFill>
                  <a:schemeClr val="tx1"/>
                </a:solidFill>
              </a:rPr>
              <a:t>OUTPUT the calculator's result to the OUT-TRAY</a:t>
            </a:r>
            <a:endParaRPr lang="en-IE" sz="1400" b="1" dirty="0">
              <a:solidFill>
                <a:schemeClr val="tx1"/>
              </a:solidFill>
            </a:endParaRPr>
          </a:p>
        </p:txBody>
      </p:sp>
    </p:spTree>
    <p:extLst>
      <p:ext uri="{BB962C8B-B14F-4D97-AF65-F5344CB8AC3E}">
        <p14:creationId xmlns:p14="http://schemas.microsoft.com/office/powerpoint/2010/main" val="392114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A conceptual device or thought experiment to teach this architecture was developed by Stuart </a:t>
            </a:r>
            <a:r>
              <a:rPr lang="en-IE" dirty="0" err="1">
                <a:solidFill>
                  <a:schemeClr val="bg1"/>
                </a:solidFill>
              </a:rPr>
              <a:t>Madnick</a:t>
            </a:r>
            <a:r>
              <a:rPr lang="en-IE" dirty="0">
                <a:solidFill>
                  <a:schemeClr val="bg1"/>
                </a:solidFill>
              </a:rPr>
              <a:t> of MIT in the 1960s and is called the Little Man Computer (LMC) Paradigm. </a:t>
            </a:r>
          </a:p>
        </p:txBody>
      </p:sp>
    </p:spTree>
    <p:extLst>
      <p:ext uri="{BB962C8B-B14F-4D97-AF65-F5344CB8AC3E}">
        <p14:creationId xmlns:p14="http://schemas.microsoft.com/office/powerpoint/2010/main" val="1900526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TextBox 57"/>
          <p:cNvSpPr txBox="1"/>
          <p:nvPr/>
        </p:nvSpPr>
        <p:spPr>
          <a:xfrm>
            <a:off x="7610191" y="4063217"/>
            <a:ext cx="393056" cy="338554"/>
          </a:xfrm>
          <a:prstGeom prst="rect">
            <a:avLst/>
          </a:prstGeom>
          <a:noFill/>
        </p:spPr>
        <p:txBody>
          <a:bodyPr wrap="none" rtlCol="0">
            <a:spAutoFit/>
          </a:bodyPr>
          <a:lstStyle/>
          <a:p>
            <a:r>
              <a:rPr lang="en-IE" sz="1600" b="1" dirty="0"/>
              <a:t>19</a:t>
            </a:r>
            <a:endParaRPr lang="en-IE" b="1" dirty="0"/>
          </a:p>
        </p:txBody>
      </p:sp>
    </p:spTree>
    <p:extLst>
      <p:ext uri="{BB962C8B-B14F-4D97-AF65-F5344CB8AC3E}">
        <p14:creationId xmlns:p14="http://schemas.microsoft.com/office/powerpoint/2010/main" val="3766437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Curved Down Arrow 60"/>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7610191" y="4063217"/>
            <a:ext cx="393056" cy="338554"/>
          </a:xfrm>
          <a:prstGeom prst="rect">
            <a:avLst/>
          </a:prstGeom>
          <a:noFill/>
        </p:spPr>
        <p:txBody>
          <a:bodyPr wrap="none" rtlCol="0">
            <a:spAutoFit/>
          </a:bodyPr>
          <a:lstStyle/>
          <a:p>
            <a:r>
              <a:rPr lang="en-IE" sz="1600" b="1" dirty="0"/>
              <a:t>19</a:t>
            </a:r>
            <a:endParaRPr lang="en-IE" b="1" dirty="0"/>
          </a:p>
        </p:txBody>
      </p:sp>
      <p:sp>
        <p:nvSpPr>
          <p:cNvPr id="57" name="Folded Corner 56"/>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dirty="0">
                <a:solidFill>
                  <a:schemeClr val="tx1"/>
                </a:solidFill>
              </a:rPr>
              <a:t>Take a break</a:t>
            </a:r>
          </a:p>
        </p:txBody>
      </p:sp>
    </p:spTree>
    <p:extLst>
      <p:ext uri="{BB962C8B-B14F-4D97-AF65-F5344CB8AC3E}">
        <p14:creationId xmlns:p14="http://schemas.microsoft.com/office/powerpoint/2010/main" val="3659339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TextBox 56"/>
          <p:cNvSpPr txBox="1"/>
          <p:nvPr/>
        </p:nvSpPr>
        <p:spPr>
          <a:xfrm>
            <a:off x="7610191" y="4063217"/>
            <a:ext cx="393056" cy="338554"/>
          </a:xfrm>
          <a:prstGeom prst="rect">
            <a:avLst/>
          </a:prstGeom>
          <a:noFill/>
        </p:spPr>
        <p:txBody>
          <a:bodyPr wrap="none" rtlCol="0">
            <a:spAutoFit/>
          </a:bodyPr>
          <a:lstStyle/>
          <a:p>
            <a:r>
              <a:rPr lang="en-IE" sz="1600" b="1" dirty="0"/>
              <a:t>19</a:t>
            </a:r>
            <a:endParaRPr lang="en-IE" b="1" dirty="0"/>
          </a:p>
        </p:txBody>
      </p:sp>
    </p:spTree>
    <p:extLst>
      <p:ext uri="{BB962C8B-B14F-4D97-AF65-F5344CB8AC3E}">
        <p14:creationId xmlns:p14="http://schemas.microsoft.com/office/powerpoint/2010/main" val="3475051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The Little-Man doesn’t need to understand the overall goal of the instructions (in this case he doesn’t need to know that he is subtracting two numbers), as long as the boss has arranged the instructions correctly, and the Little-Man follows them, everything works without understanding.</a:t>
            </a:r>
          </a:p>
          <a:p>
            <a:r>
              <a:rPr lang="en-IE" dirty="0">
                <a:solidFill>
                  <a:schemeClr val="bg1"/>
                </a:solidFill>
              </a:rPr>
              <a:t>(cf. John Searle's Chinese Room Argument)</a:t>
            </a:r>
          </a:p>
        </p:txBody>
      </p:sp>
    </p:spTree>
    <p:extLst>
      <p:ext uri="{BB962C8B-B14F-4D97-AF65-F5344CB8AC3E}">
        <p14:creationId xmlns:p14="http://schemas.microsoft.com/office/powerpoint/2010/main" val="1779274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But, that’s a bit too easy, because the instructions are in plain English.</a:t>
            </a:r>
          </a:p>
          <a:p>
            <a:r>
              <a:rPr lang="en-IE" dirty="0">
                <a:solidFill>
                  <a:schemeClr val="bg1"/>
                </a:solidFill>
              </a:rPr>
              <a:t>Let’s make it a bit more complicated</a:t>
            </a:r>
          </a:p>
          <a:p>
            <a:r>
              <a:rPr lang="en-IE" dirty="0">
                <a:solidFill>
                  <a:schemeClr val="bg1"/>
                </a:solidFill>
              </a:rPr>
              <a:t>Let’s restate the English as more computer-like instructions.</a:t>
            </a:r>
          </a:p>
          <a:p>
            <a:endParaRPr lang="en-IE" dirty="0">
              <a:solidFill>
                <a:schemeClr val="bg1"/>
              </a:solidFill>
            </a:endParaRPr>
          </a:p>
        </p:txBody>
      </p:sp>
    </p:spTree>
    <p:extLst>
      <p:ext uri="{BB962C8B-B14F-4D97-AF65-F5344CB8AC3E}">
        <p14:creationId xmlns:p14="http://schemas.microsoft.com/office/powerpoint/2010/main" val="42297842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An instruction has two parts – what to do (Operation) and what to do it on (the Operands), e.g.</a:t>
            </a:r>
          </a:p>
          <a:p>
            <a:endParaRPr lang="en-IE" dirty="0">
              <a:solidFill>
                <a:schemeClr val="bg1"/>
              </a:solidFill>
            </a:endParaRPr>
          </a:p>
          <a:p>
            <a:pPr marL="0" indent="0" algn="ctr">
              <a:buNone/>
            </a:pPr>
            <a:r>
              <a:rPr lang="en-IE" b="1" dirty="0">
                <a:solidFill>
                  <a:schemeClr val="bg1"/>
                </a:solidFill>
                <a:latin typeface="Courier" pitchFamily="49" charset="0"/>
              </a:rPr>
              <a:t>SUBTRACT Accumulator, [09]</a:t>
            </a:r>
          </a:p>
        </p:txBody>
      </p:sp>
    </p:spTree>
    <p:extLst>
      <p:ext uri="{BB962C8B-B14F-4D97-AF65-F5344CB8AC3E}">
        <p14:creationId xmlns:p14="http://schemas.microsoft.com/office/powerpoint/2010/main" val="366020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An instruction has two parts – what to do (Operation) and what to do it on (the Operands), e.g.</a:t>
            </a:r>
          </a:p>
          <a:p>
            <a:endParaRPr lang="en-IE" dirty="0">
              <a:solidFill>
                <a:schemeClr val="bg1"/>
              </a:solidFill>
            </a:endParaRPr>
          </a:p>
          <a:p>
            <a:pPr marL="0" indent="0" algn="ctr">
              <a:buNone/>
            </a:pPr>
            <a:r>
              <a:rPr lang="en-IE" b="1" dirty="0">
                <a:solidFill>
                  <a:schemeClr val="bg1"/>
                </a:solidFill>
                <a:latin typeface="Courier" pitchFamily="49" charset="0"/>
              </a:rPr>
              <a:t>SUBTRACT Accumulator, [09]</a:t>
            </a:r>
          </a:p>
        </p:txBody>
      </p:sp>
      <p:sp>
        <p:nvSpPr>
          <p:cNvPr id="4" name="Rectangle 3"/>
          <p:cNvSpPr/>
          <p:nvPr/>
        </p:nvSpPr>
        <p:spPr>
          <a:xfrm>
            <a:off x="683568" y="3573016"/>
            <a:ext cx="2736304" cy="1800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827584" y="4581128"/>
            <a:ext cx="2553904" cy="769441"/>
          </a:xfrm>
          <a:prstGeom prst="rect">
            <a:avLst/>
          </a:prstGeom>
        </p:spPr>
        <p:txBody>
          <a:bodyPr wrap="none">
            <a:spAutoFit/>
          </a:bodyPr>
          <a:lstStyle/>
          <a:p>
            <a:r>
              <a:rPr lang="en-IE" sz="4400" b="1" dirty="0">
                <a:solidFill>
                  <a:schemeClr val="bg1"/>
                </a:solidFill>
              </a:rPr>
              <a:t>Operation</a:t>
            </a:r>
            <a:endParaRPr lang="en-IE" sz="4400" b="1" dirty="0"/>
          </a:p>
        </p:txBody>
      </p:sp>
    </p:spTree>
    <p:extLst>
      <p:ext uri="{BB962C8B-B14F-4D97-AF65-F5344CB8AC3E}">
        <p14:creationId xmlns:p14="http://schemas.microsoft.com/office/powerpoint/2010/main" val="26983938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An instruction has two parts – what to do (Operation) and what to do it on (the Operands), e.g.</a:t>
            </a:r>
          </a:p>
          <a:p>
            <a:endParaRPr lang="en-IE" dirty="0">
              <a:solidFill>
                <a:schemeClr val="bg1"/>
              </a:solidFill>
            </a:endParaRPr>
          </a:p>
          <a:p>
            <a:pPr marL="0" indent="0" algn="ctr">
              <a:buNone/>
            </a:pPr>
            <a:r>
              <a:rPr lang="en-IE" b="1" dirty="0">
                <a:solidFill>
                  <a:schemeClr val="bg1"/>
                </a:solidFill>
                <a:latin typeface="Courier" pitchFamily="49" charset="0"/>
              </a:rPr>
              <a:t>SUBTRACT Accumulator, [09]</a:t>
            </a:r>
          </a:p>
        </p:txBody>
      </p:sp>
      <p:sp>
        <p:nvSpPr>
          <p:cNvPr id="6" name="Rectangle 5"/>
          <p:cNvSpPr/>
          <p:nvPr/>
        </p:nvSpPr>
        <p:spPr>
          <a:xfrm>
            <a:off x="3419872" y="3573016"/>
            <a:ext cx="4536504" cy="1800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4538376" y="4581128"/>
            <a:ext cx="2450158" cy="769441"/>
          </a:xfrm>
          <a:prstGeom prst="rect">
            <a:avLst/>
          </a:prstGeom>
        </p:spPr>
        <p:txBody>
          <a:bodyPr wrap="none">
            <a:spAutoFit/>
          </a:bodyPr>
          <a:lstStyle/>
          <a:p>
            <a:r>
              <a:rPr lang="en-IE" sz="4400" b="1" dirty="0">
                <a:solidFill>
                  <a:schemeClr val="bg1"/>
                </a:solidFill>
              </a:rPr>
              <a:t>Operands</a:t>
            </a:r>
            <a:endParaRPr lang="en-IE" sz="4400" b="1" dirty="0"/>
          </a:p>
        </p:txBody>
      </p:sp>
      <p:sp>
        <p:nvSpPr>
          <p:cNvPr id="8" name="Rectangle 7"/>
          <p:cNvSpPr/>
          <p:nvPr/>
        </p:nvSpPr>
        <p:spPr>
          <a:xfrm>
            <a:off x="827584" y="4581128"/>
            <a:ext cx="2553904" cy="769441"/>
          </a:xfrm>
          <a:prstGeom prst="rect">
            <a:avLst/>
          </a:prstGeom>
        </p:spPr>
        <p:txBody>
          <a:bodyPr wrap="none">
            <a:spAutoFit/>
          </a:bodyPr>
          <a:lstStyle/>
          <a:p>
            <a:r>
              <a:rPr lang="en-IE" sz="4400" b="1" dirty="0">
                <a:solidFill>
                  <a:schemeClr val="bg1"/>
                </a:solidFill>
              </a:rPr>
              <a:t>Operation</a:t>
            </a:r>
            <a:endParaRPr lang="en-IE" sz="4400" b="1" dirty="0"/>
          </a:p>
        </p:txBody>
      </p:sp>
      <p:sp>
        <p:nvSpPr>
          <p:cNvPr id="9" name="Rectangle 8"/>
          <p:cNvSpPr/>
          <p:nvPr/>
        </p:nvSpPr>
        <p:spPr>
          <a:xfrm>
            <a:off x="683568" y="3573016"/>
            <a:ext cx="2736304" cy="1800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36847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Note:</a:t>
            </a:r>
          </a:p>
          <a:p>
            <a:pPr marL="0" indent="0" algn="ctr">
              <a:buNone/>
            </a:pPr>
            <a:r>
              <a:rPr lang="en-IE" b="1" dirty="0">
                <a:solidFill>
                  <a:schemeClr val="bg1"/>
                </a:solidFill>
                <a:latin typeface="Courier" pitchFamily="49" charset="0"/>
              </a:rPr>
              <a:t>SUBTRACT Accumulator, [09]</a:t>
            </a:r>
          </a:p>
          <a:p>
            <a:pPr marL="0" indent="0" algn="ctr">
              <a:buNone/>
            </a:pPr>
            <a:r>
              <a:rPr lang="en-IE" dirty="0">
                <a:solidFill>
                  <a:schemeClr val="bg1"/>
                </a:solidFill>
              </a:rPr>
              <a:t>which is</a:t>
            </a:r>
          </a:p>
          <a:p>
            <a:pPr marL="0" indent="0" algn="ctr">
              <a:buNone/>
            </a:pPr>
            <a:r>
              <a:rPr lang="en-IE" b="1" dirty="0">
                <a:solidFill>
                  <a:schemeClr val="bg1"/>
                </a:solidFill>
                <a:latin typeface="Courier" pitchFamily="49" charset="0"/>
              </a:rPr>
              <a:t>SUBTRACT 55, 36</a:t>
            </a:r>
          </a:p>
          <a:p>
            <a:pPr marL="0" indent="0" algn="ctr">
              <a:buNone/>
            </a:pPr>
            <a:r>
              <a:rPr lang="en-IE" dirty="0">
                <a:solidFill>
                  <a:schemeClr val="bg1"/>
                </a:solidFill>
              </a:rPr>
              <a:t>which is</a:t>
            </a:r>
          </a:p>
          <a:p>
            <a:pPr marL="0" indent="0" algn="ctr">
              <a:buNone/>
            </a:pPr>
            <a:r>
              <a:rPr lang="en-IE" b="1" dirty="0">
                <a:solidFill>
                  <a:schemeClr val="bg1"/>
                </a:solidFill>
                <a:latin typeface="Courier" pitchFamily="49" charset="0"/>
              </a:rPr>
              <a:t>29</a:t>
            </a:r>
          </a:p>
        </p:txBody>
      </p:sp>
    </p:spTree>
    <p:extLst>
      <p:ext uri="{BB962C8B-B14F-4D97-AF65-F5344CB8AC3E}">
        <p14:creationId xmlns:p14="http://schemas.microsoft.com/office/powerpoint/2010/main" val="83324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So, let’s create codes for different kinds of operations:</a:t>
            </a:r>
            <a:endParaRPr lang="en-IE" b="1" dirty="0">
              <a:solidFill>
                <a:schemeClr val="bg1"/>
              </a:solidFill>
              <a:latin typeface="Courier" pitchFamily="49" charset="0"/>
            </a:endParaRPr>
          </a:p>
        </p:txBody>
      </p:sp>
    </p:spTree>
    <p:extLst>
      <p:ext uri="{BB962C8B-B14F-4D97-AF65-F5344CB8AC3E}">
        <p14:creationId xmlns:p14="http://schemas.microsoft.com/office/powerpoint/2010/main" val="182421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The LMC Paradigm consists of a room with a 'Little Man' (or homunculus) who simulates the operations of a computer. The room has an array of locations that store information (and instructions), an input and output tray, and a calculator.</a:t>
            </a:r>
          </a:p>
        </p:txBody>
      </p:sp>
    </p:spTree>
    <p:extLst>
      <p:ext uri="{BB962C8B-B14F-4D97-AF65-F5344CB8AC3E}">
        <p14:creationId xmlns:p14="http://schemas.microsoft.com/office/powerpoint/2010/main" val="29682271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4341157"/>
              </p:ext>
            </p:extLst>
          </p:nvPr>
        </p:nvGraphicFramePr>
        <p:xfrm>
          <a:off x="457200" y="1672208"/>
          <a:ext cx="8229600" cy="4565104"/>
        </p:xfrm>
        <a:graphic>
          <a:graphicData uri="http://schemas.openxmlformats.org/drawingml/2006/table">
            <a:tbl>
              <a:tblPr firstRow="1" bandRow="1">
                <a:tableStyleId>{F5AB1C69-6EDB-4FF4-983F-18BD219EF322}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70638">
                <a:tc>
                  <a:txBody>
                    <a:bodyPr/>
                    <a:lstStyle/>
                    <a:p>
                      <a:pPr algn="ctr"/>
                      <a:r>
                        <a:rPr lang="en-IE" dirty="0"/>
                        <a:t>TYPE</a:t>
                      </a:r>
                      <a:r>
                        <a:rPr lang="en-IE" baseline="0" dirty="0"/>
                        <a:t> OF INSTRUCTION</a:t>
                      </a:r>
                      <a:endParaRPr lang="en-IE" dirty="0"/>
                    </a:p>
                  </a:txBody>
                  <a:tcPr/>
                </a:tc>
                <a:tc>
                  <a:txBody>
                    <a:bodyPr/>
                    <a:lstStyle/>
                    <a:p>
                      <a:pPr algn="ctr"/>
                      <a:r>
                        <a:rPr lang="en-IE" dirty="0"/>
                        <a:t>INSTRUCTION</a:t>
                      </a:r>
                    </a:p>
                  </a:txBody>
                  <a:tcPr/>
                </a:tc>
                <a:tc>
                  <a:txBody>
                    <a:bodyPr/>
                    <a:lstStyle/>
                    <a:p>
                      <a:pPr algn="ctr"/>
                      <a:r>
                        <a:rPr lang="en-IE" dirty="0"/>
                        <a:t>CODE</a:t>
                      </a:r>
                    </a:p>
                  </a:txBody>
                  <a:tcPr/>
                </a:tc>
                <a:extLst>
                  <a:ext uri="{0D108BD9-81ED-4DB2-BD59-A6C34878D82A}">
                    <a16:rowId xmlns:a16="http://schemas.microsoft.com/office/drawing/2014/main" val="10000"/>
                  </a:ext>
                </a:extLst>
              </a:tr>
              <a:tr h="570638">
                <a:tc>
                  <a:txBody>
                    <a:bodyPr/>
                    <a:lstStyle/>
                    <a:p>
                      <a:pPr algn="ctr"/>
                      <a:r>
                        <a:rPr lang="en-IE" sz="2400" dirty="0"/>
                        <a:t>Arithmetic</a:t>
                      </a:r>
                    </a:p>
                  </a:txBody>
                  <a:tcPr/>
                </a:tc>
                <a:tc>
                  <a:txBody>
                    <a:bodyPr/>
                    <a:lstStyle/>
                    <a:p>
                      <a:pPr algn="ctr"/>
                      <a:r>
                        <a:rPr lang="en-IE" sz="2400" dirty="0"/>
                        <a:t>ADD</a:t>
                      </a:r>
                    </a:p>
                  </a:txBody>
                  <a:tcPr/>
                </a:tc>
                <a:tc>
                  <a:txBody>
                    <a:bodyPr/>
                    <a:lstStyle/>
                    <a:p>
                      <a:pPr algn="ctr"/>
                      <a:r>
                        <a:rPr lang="en-IE" sz="2400" dirty="0"/>
                        <a:t>1xx</a:t>
                      </a:r>
                    </a:p>
                  </a:txBody>
                  <a:tcPr/>
                </a:tc>
                <a:extLst>
                  <a:ext uri="{0D108BD9-81ED-4DB2-BD59-A6C34878D82A}">
                    <a16:rowId xmlns:a16="http://schemas.microsoft.com/office/drawing/2014/main" val="10001"/>
                  </a:ext>
                </a:extLst>
              </a:tr>
              <a:tr h="57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400" dirty="0"/>
                        <a:t>Arithmetic</a:t>
                      </a:r>
                    </a:p>
                  </a:txBody>
                  <a:tcPr/>
                </a:tc>
                <a:tc>
                  <a:txBody>
                    <a:bodyPr/>
                    <a:lstStyle/>
                    <a:p>
                      <a:pPr algn="ctr"/>
                      <a:r>
                        <a:rPr lang="en-IE" sz="2400" dirty="0"/>
                        <a:t>SUBTRACT</a:t>
                      </a:r>
                    </a:p>
                  </a:txBody>
                  <a:tcPr/>
                </a:tc>
                <a:tc>
                  <a:txBody>
                    <a:bodyPr/>
                    <a:lstStyle/>
                    <a:p>
                      <a:pPr algn="ctr"/>
                      <a:r>
                        <a:rPr lang="en-IE" sz="2400" dirty="0"/>
                        <a:t>2xx</a:t>
                      </a:r>
                    </a:p>
                  </a:txBody>
                  <a:tcPr/>
                </a:tc>
                <a:extLst>
                  <a:ext uri="{0D108BD9-81ED-4DB2-BD59-A6C34878D82A}">
                    <a16:rowId xmlns:a16="http://schemas.microsoft.com/office/drawing/2014/main" val="10002"/>
                  </a:ext>
                </a:extLst>
              </a:tr>
              <a:tr h="570638">
                <a:tc>
                  <a:txBody>
                    <a:bodyPr/>
                    <a:lstStyle/>
                    <a:p>
                      <a:pPr algn="ctr"/>
                      <a:r>
                        <a:rPr lang="en-IE" sz="2400" dirty="0"/>
                        <a:t>Data Movement</a:t>
                      </a:r>
                    </a:p>
                  </a:txBody>
                  <a:tcPr/>
                </a:tc>
                <a:tc>
                  <a:txBody>
                    <a:bodyPr/>
                    <a:lstStyle/>
                    <a:p>
                      <a:pPr algn="ctr"/>
                      <a:r>
                        <a:rPr lang="en-IE" sz="2400" dirty="0"/>
                        <a:t>STORE</a:t>
                      </a:r>
                    </a:p>
                  </a:txBody>
                  <a:tcPr/>
                </a:tc>
                <a:tc>
                  <a:txBody>
                    <a:bodyPr/>
                    <a:lstStyle/>
                    <a:p>
                      <a:pPr algn="ctr"/>
                      <a:r>
                        <a:rPr lang="en-IE" sz="2400" dirty="0"/>
                        <a:t>3xx</a:t>
                      </a:r>
                    </a:p>
                  </a:txBody>
                  <a:tcPr/>
                </a:tc>
                <a:extLst>
                  <a:ext uri="{0D108BD9-81ED-4DB2-BD59-A6C34878D82A}">
                    <a16:rowId xmlns:a16="http://schemas.microsoft.com/office/drawing/2014/main" val="10003"/>
                  </a:ext>
                </a:extLst>
              </a:tr>
              <a:tr h="570638">
                <a:tc>
                  <a:txBody>
                    <a:bodyPr/>
                    <a:lstStyle/>
                    <a:p>
                      <a:pPr algn="ctr"/>
                      <a:r>
                        <a:rPr lang="en-IE" sz="2400" dirty="0"/>
                        <a:t>Data Movement</a:t>
                      </a:r>
                    </a:p>
                  </a:txBody>
                  <a:tcPr/>
                </a:tc>
                <a:tc>
                  <a:txBody>
                    <a:bodyPr/>
                    <a:lstStyle/>
                    <a:p>
                      <a:pPr algn="ctr"/>
                      <a:r>
                        <a:rPr lang="en-IE" sz="2400" dirty="0"/>
                        <a:t>LOAD</a:t>
                      </a:r>
                    </a:p>
                  </a:txBody>
                  <a:tcPr/>
                </a:tc>
                <a:tc>
                  <a:txBody>
                    <a:bodyPr/>
                    <a:lstStyle/>
                    <a:p>
                      <a:pPr algn="ctr"/>
                      <a:r>
                        <a:rPr lang="en-IE" sz="2400" dirty="0"/>
                        <a:t>5xx</a:t>
                      </a:r>
                    </a:p>
                  </a:txBody>
                  <a:tcPr/>
                </a:tc>
                <a:extLst>
                  <a:ext uri="{0D108BD9-81ED-4DB2-BD59-A6C34878D82A}">
                    <a16:rowId xmlns:a16="http://schemas.microsoft.com/office/drawing/2014/main" val="10004"/>
                  </a:ext>
                </a:extLst>
              </a:tr>
              <a:tr h="570638">
                <a:tc>
                  <a:txBody>
                    <a:bodyPr/>
                    <a:lstStyle/>
                    <a:p>
                      <a:pPr algn="ctr"/>
                      <a:r>
                        <a:rPr lang="en-IE" sz="2400" dirty="0" err="1"/>
                        <a:t>Input/Output</a:t>
                      </a:r>
                      <a:endParaRPr lang="en-IE" sz="2400" dirty="0"/>
                    </a:p>
                  </a:txBody>
                  <a:tcPr/>
                </a:tc>
                <a:tc>
                  <a:txBody>
                    <a:bodyPr/>
                    <a:lstStyle/>
                    <a:p>
                      <a:pPr algn="ctr"/>
                      <a:r>
                        <a:rPr lang="en-IE" sz="2400" dirty="0"/>
                        <a:t>INPUT</a:t>
                      </a:r>
                    </a:p>
                  </a:txBody>
                  <a:tcPr/>
                </a:tc>
                <a:tc>
                  <a:txBody>
                    <a:bodyPr/>
                    <a:lstStyle/>
                    <a:p>
                      <a:pPr algn="ctr"/>
                      <a:r>
                        <a:rPr lang="en-IE" sz="2400" dirty="0"/>
                        <a:t>901</a:t>
                      </a:r>
                    </a:p>
                  </a:txBody>
                  <a:tcPr/>
                </a:tc>
                <a:extLst>
                  <a:ext uri="{0D108BD9-81ED-4DB2-BD59-A6C34878D82A}">
                    <a16:rowId xmlns:a16="http://schemas.microsoft.com/office/drawing/2014/main" val="10005"/>
                  </a:ext>
                </a:extLst>
              </a:tr>
              <a:tr h="570638">
                <a:tc>
                  <a:txBody>
                    <a:bodyPr/>
                    <a:lstStyle/>
                    <a:p>
                      <a:pPr algn="ctr"/>
                      <a:r>
                        <a:rPr lang="en-IE" sz="2400" dirty="0" err="1"/>
                        <a:t>Input/Output</a:t>
                      </a:r>
                      <a:endParaRPr lang="en-IE" sz="2400" dirty="0"/>
                    </a:p>
                  </a:txBody>
                  <a:tcPr/>
                </a:tc>
                <a:tc>
                  <a:txBody>
                    <a:bodyPr/>
                    <a:lstStyle/>
                    <a:p>
                      <a:pPr algn="ctr"/>
                      <a:r>
                        <a:rPr lang="en-IE" sz="2400" dirty="0"/>
                        <a:t>OUTPUT</a:t>
                      </a:r>
                    </a:p>
                  </a:txBody>
                  <a:tcPr/>
                </a:tc>
                <a:tc>
                  <a:txBody>
                    <a:bodyPr/>
                    <a:lstStyle/>
                    <a:p>
                      <a:pPr algn="ctr"/>
                      <a:r>
                        <a:rPr lang="en-IE" sz="2400" dirty="0"/>
                        <a:t>902</a:t>
                      </a:r>
                    </a:p>
                  </a:txBody>
                  <a:tcPr/>
                </a:tc>
                <a:extLst>
                  <a:ext uri="{0D108BD9-81ED-4DB2-BD59-A6C34878D82A}">
                    <a16:rowId xmlns:a16="http://schemas.microsoft.com/office/drawing/2014/main" val="10006"/>
                  </a:ext>
                </a:extLst>
              </a:tr>
              <a:tr h="570638">
                <a:tc>
                  <a:txBody>
                    <a:bodyPr/>
                    <a:lstStyle/>
                    <a:p>
                      <a:pPr algn="ctr"/>
                      <a:r>
                        <a:rPr lang="en-IE" sz="2400" dirty="0"/>
                        <a:t>Machine Control</a:t>
                      </a:r>
                    </a:p>
                  </a:txBody>
                  <a:tcPr/>
                </a:tc>
                <a:tc>
                  <a:txBody>
                    <a:bodyPr/>
                    <a:lstStyle/>
                    <a:p>
                      <a:pPr algn="ctr"/>
                      <a:r>
                        <a:rPr lang="en-IE" sz="2400" dirty="0"/>
                        <a:t>STOP</a:t>
                      </a:r>
                    </a:p>
                  </a:txBody>
                  <a:tcPr/>
                </a:tc>
                <a:tc>
                  <a:txBody>
                    <a:bodyPr/>
                    <a:lstStyle/>
                    <a:p>
                      <a:pPr algn="ctr"/>
                      <a:r>
                        <a:rPr lang="en-IE" sz="2400" dirty="0"/>
                        <a:t>000</a:t>
                      </a:r>
                    </a:p>
                  </a:txBody>
                  <a:tcPr/>
                </a:tc>
                <a:extLst>
                  <a:ext uri="{0D108BD9-81ED-4DB2-BD59-A6C34878D82A}">
                    <a16:rowId xmlns:a16="http://schemas.microsoft.com/office/drawing/2014/main" val="10007"/>
                  </a:ext>
                </a:extLst>
              </a:tr>
            </a:tbl>
          </a:graphicData>
        </a:graphic>
      </p:graphicFrame>
      <p:sp>
        <p:nvSpPr>
          <p:cNvPr id="10" name="Rectangle 9"/>
          <p:cNvSpPr/>
          <p:nvPr/>
        </p:nvSpPr>
        <p:spPr>
          <a:xfrm>
            <a:off x="395536" y="2204864"/>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412124" y="3356992"/>
            <a:ext cx="8280920" cy="10801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12124" y="4437112"/>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5021832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So:</a:t>
            </a:r>
          </a:p>
          <a:p>
            <a:pPr marL="0" indent="0" algn="ctr">
              <a:buNone/>
            </a:pPr>
            <a:r>
              <a:rPr lang="en-IE" b="1" dirty="0">
                <a:solidFill>
                  <a:schemeClr val="bg1"/>
                </a:solidFill>
                <a:latin typeface="Courier" pitchFamily="49" charset="0"/>
              </a:rPr>
              <a:t>SUBTRACT Accumulator, [09]</a:t>
            </a:r>
          </a:p>
          <a:p>
            <a:pPr marL="0" indent="0" algn="ctr">
              <a:buNone/>
            </a:pPr>
            <a:r>
              <a:rPr lang="en-IE" dirty="0">
                <a:solidFill>
                  <a:schemeClr val="bg1"/>
                </a:solidFill>
              </a:rPr>
              <a:t>becomes</a:t>
            </a:r>
          </a:p>
          <a:p>
            <a:pPr marL="0" indent="0" algn="ctr">
              <a:buNone/>
            </a:pPr>
            <a:r>
              <a:rPr lang="en-IE" b="1" dirty="0">
                <a:solidFill>
                  <a:schemeClr val="bg1"/>
                </a:solidFill>
                <a:latin typeface="Courier" pitchFamily="49" charset="0"/>
              </a:rPr>
              <a:t>209</a:t>
            </a:r>
          </a:p>
        </p:txBody>
      </p:sp>
    </p:spTree>
    <p:extLst>
      <p:ext uri="{BB962C8B-B14F-4D97-AF65-F5344CB8AC3E}">
        <p14:creationId xmlns:p14="http://schemas.microsoft.com/office/powerpoint/2010/main" val="30396881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And:</a:t>
            </a:r>
          </a:p>
          <a:p>
            <a:endParaRPr lang="en-IE" dirty="0">
              <a:solidFill>
                <a:schemeClr val="bg1"/>
              </a:solidFill>
            </a:endParaRPr>
          </a:p>
          <a:p>
            <a:endParaRPr lang="en-IE" dirty="0">
              <a:solidFill>
                <a:schemeClr val="bg1"/>
              </a:solidFill>
            </a:endParaRPr>
          </a:p>
          <a:p>
            <a:endParaRPr lang="en-IE" dirty="0">
              <a:solidFill>
                <a:schemeClr val="bg1"/>
              </a:solidFill>
            </a:endParaRPr>
          </a:p>
          <a:p>
            <a:endParaRPr lang="en-IE" dirty="0">
              <a:solidFill>
                <a:schemeClr val="bg1"/>
              </a:solidFill>
            </a:endParaRPr>
          </a:p>
          <a:p>
            <a:r>
              <a:rPr lang="en-IE" dirty="0">
                <a:solidFill>
                  <a:schemeClr val="bg1"/>
                </a:solidFill>
              </a:rPr>
              <a:t>Becomes: 901, 308, 901, 309, </a:t>
            </a:r>
          </a:p>
          <a:p>
            <a:r>
              <a:rPr lang="en-IE" dirty="0">
                <a:solidFill>
                  <a:schemeClr val="bg1"/>
                </a:solidFill>
              </a:rPr>
              <a:t>                  508, 209, 902, 000 </a:t>
            </a: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INBOX --&gt; ACCUMULATOR</a:t>
            </a:r>
          </a:p>
          <a:p>
            <a:pPr algn="ctr"/>
            <a:r>
              <a:rPr lang="en-IE" sz="1200" dirty="0">
                <a:solidFill>
                  <a:schemeClr val="tx1"/>
                </a:solidFill>
              </a:rPr>
              <a:t>INPUT the first number, enter into calculator</a:t>
            </a:r>
            <a:endParaRPr lang="en-IE" sz="1200" b="1" dirty="0">
              <a:solidFill>
                <a:schemeClr val="tx1"/>
              </a:solidFill>
            </a:endParaRP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MEMORY[08]</a:t>
            </a:r>
          </a:p>
          <a:p>
            <a:pPr algn="ctr"/>
            <a:r>
              <a:rPr lang="en-IE" sz="1200" dirty="0">
                <a:solidFill>
                  <a:schemeClr val="tx1"/>
                </a:solidFill>
              </a:rPr>
              <a:t>STORE the calculator's current value in memory location [08]</a:t>
            </a:r>
            <a:endParaRPr lang="en-IE" sz="1200" b="1" dirty="0">
              <a:solidFill>
                <a:schemeClr val="tx1"/>
              </a:solidFill>
            </a:endParaRP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INBOX --&gt; ACCUMULATOR </a:t>
            </a:r>
            <a:r>
              <a:rPr lang="en-IE" sz="1200" dirty="0">
                <a:solidFill>
                  <a:schemeClr val="tx1"/>
                </a:solidFill>
              </a:rPr>
              <a:t>INPUT the second number, enter into calculator</a:t>
            </a:r>
            <a:endParaRPr lang="en-IE" sz="1200" b="1" dirty="0">
              <a:solidFill>
                <a:schemeClr val="tx1"/>
              </a:solidFill>
            </a:endParaRP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MEMORY[09]</a:t>
            </a:r>
          </a:p>
          <a:p>
            <a:pPr algn="ctr"/>
            <a:r>
              <a:rPr lang="en-IE" sz="1200" dirty="0">
                <a:solidFill>
                  <a:schemeClr val="tx1"/>
                </a:solidFill>
              </a:rPr>
              <a:t>STORE the calculator's current value in memory location [09]</a:t>
            </a:r>
            <a:endParaRPr lang="en-IE" sz="1200" b="1" dirty="0">
              <a:solidFill>
                <a:schemeClr val="tx1"/>
              </a:solidFill>
            </a:endParaRP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MEMORY[08] --&gt; ACCUMULATOR</a:t>
            </a:r>
          </a:p>
          <a:p>
            <a:pPr algn="ctr"/>
            <a:r>
              <a:rPr lang="en-IE" sz="1200" dirty="0">
                <a:solidFill>
                  <a:schemeClr val="tx1"/>
                </a:solidFill>
              </a:rPr>
              <a:t>LOAD the first value back into the calculator</a:t>
            </a:r>
            <a:endParaRPr lang="en-IE" sz="1200" b="1" dirty="0">
              <a:solidFill>
                <a:schemeClr val="tx1"/>
              </a:solidFill>
            </a:endParaRP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 ACCUMULATOR - MEMORY[09]</a:t>
            </a:r>
          </a:p>
          <a:p>
            <a:pPr algn="ctr"/>
            <a:r>
              <a:rPr lang="en-IE" sz="1200" dirty="0">
                <a:solidFill>
                  <a:schemeClr val="tx1"/>
                </a:solidFill>
              </a:rPr>
              <a:t>SUBTRACT the second number from the first value</a:t>
            </a:r>
            <a:endParaRPr lang="en-IE" sz="1200" b="1" dirty="0">
              <a:solidFill>
                <a:schemeClr val="tx1"/>
              </a:solidFill>
            </a:endParaRP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OUTBOX</a:t>
            </a:r>
          </a:p>
          <a:p>
            <a:pPr algn="ctr"/>
            <a:r>
              <a:rPr lang="en-IE" sz="1200" dirty="0">
                <a:solidFill>
                  <a:schemeClr val="tx1"/>
                </a:solidFill>
              </a:rPr>
              <a:t>OUTPUT the calculator's result to the OUT-TRAY</a:t>
            </a:r>
            <a:endParaRPr lang="en-IE" sz="1200" b="1" dirty="0">
              <a:solidFill>
                <a:schemeClr val="tx1"/>
              </a:solidFill>
            </a:endParaRP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a:solidFill>
                  <a:schemeClr val="tx1"/>
                </a:solidFill>
              </a:rPr>
              <a:t>Take a break</a:t>
            </a: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02</a:t>
            </a: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03</a:t>
            </a: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04</a:t>
            </a: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06</a:t>
            </a: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Tree>
    <p:extLst>
      <p:ext uri="{BB962C8B-B14F-4D97-AF65-F5344CB8AC3E}">
        <p14:creationId xmlns:p14="http://schemas.microsoft.com/office/powerpoint/2010/main" val="18644733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20" name="Folded Corner 19"/>
          <p:cNvSpPr/>
          <p:nvPr/>
        </p:nvSpPr>
        <p:spPr>
          <a:xfrm>
            <a:off x="899592" y="1484784"/>
            <a:ext cx="7416824" cy="453650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b="1" dirty="0">
              <a:solidFill>
                <a:schemeClr val="tx1"/>
              </a:solidFill>
            </a:endParaRPr>
          </a:p>
          <a:p>
            <a:pPr algn="ctr"/>
            <a:endParaRPr lang="en-IE" sz="2400" b="1" dirty="0">
              <a:solidFill>
                <a:schemeClr val="tx1"/>
              </a:solidFill>
            </a:endParaRPr>
          </a:p>
          <a:p>
            <a:pPr algn="ctr"/>
            <a:r>
              <a:rPr lang="en-IE" sz="2400" b="1" dirty="0">
                <a:solidFill>
                  <a:schemeClr val="tx1"/>
                </a:solidFill>
              </a:rPr>
              <a:t>NOTE:</a:t>
            </a:r>
            <a:r>
              <a:rPr lang="en-IE" sz="2400" dirty="0">
                <a:solidFill>
                  <a:schemeClr val="tx1"/>
                </a:solidFill>
              </a:rPr>
              <a:t> We are doing A-B, which is not the same as B-A, so we read A into the calculator, move it to memory, we read B into the calculator, move it to memory, move A back into the calculator, and do the subtraction. </a:t>
            </a:r>
          </a:p>
          <a:p>
            <a:pPr algn="ctr"/>
            <a:endParaRPr lang="en-IE" sz="2400" dirty="0">
              <a:solidFill>
                <a:schemeClr val="tx1"/>
              </a:solidFill>
            </a:endParaRPr>
          </a:p>
          <a:p>
            <a:pPr algn="ctr"/>
            <a:r>
              <a:rPr lang="en-IE" sz="2400" dirty="0">
                <a:solidFill>
                  <a:schemeClr val="tx1"/>
                </a:solidFill>
              </a:rPr>
              <a:t>This is because the command works as follows:</a:t>
            </a:r>
          </a:p>
          <a:p>
            <a:pPr algn="ctr"/>
            <a:endParaRPr lang="en-IE" sz="2400" dirty="0">
              <a:solidFill>
                <a:schemeClr val="tx1"/>
              </a:solidFill>
            </a:endParaRPr>
          </a:p>
          <a:p>
            <a:pPr algn="ctr"/>
            <a:r>
              <a:rPr lang="en-IE" sz="2400" dirty="0">
                <a:solidFill>
                  <a:schemeClr val="tx1"/>
                </a:solidFill>
                <a:latin typeface="Courier New" panose="02070309020205020404" pitchFamily="49" charset="0"/>
                <a:cs typeface="Courier New" panose="02070309020205020404" pitchFamily="49" charset="0"/>
              </a:rPr>
              <a:t>SUBTRACT CALCULATOR, MEMORY</a:t>
            </a:r>
          </a:p>
          <a:p>
            <a:pPr algn="ctr"/>
            <a:endParaRPr lang="en-IE" sz="2400" dirty="0">
              <a:solidFill>
                <a:schemeClr val="tx1"/>
              </a:solidFill>
              <a:latin typeface="+mj-lt"/>
              <a:cs typeface="Courier New" panose="02070309020205020404" pitchFamily="49" charset="0"/>
            </a:endParaRPr>
          </a:p>
          <a:p>
            <a:pPr algn="ctr"/>
            <a:r>
              <a:rPr lang="en-IE" sz="2400" dirty="0">
                <a:solidFill>
                  <a:schemeClr val="tx1"/>
                </a:solidFill>
                <a:latin typeface="+mj-lt"/>
                <a:cs typeface="Courier New" panose="02070309020205020404" pitchFamily="49" charset="0"/>
              </a:rPr>
              <a:t>So A has to be in the calculator, and B in memory.</a:t>
            </a:r>
          </a:p>
        </p:txBody>
      </p:sp>
    </p:spTree>
    <p:extLst>
      <p:ext uri="{BB962C8B-B14F-4D97-AF65-F5344CB8AC3E}">
        <p14:creationId xmlns:p14="http://schemas.microsoft.com/office/powerpoint/2010/main" val="26788398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So what does that look like from the Little-Man’s perspective?</a:t>
            </a:r>
          </a:p>
        </p:txBody>
      </p:sp>
    </p:spTree>
    <p:extLst>
      <p:ext uri="{BB962C8B-B14F-4D97-AF65-F5344CB8AC3E}">
        <p14:creationId xmlns:p14="http://schemas.microsoft.com/office/powerpoint/2010/main" val="18730299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5026452" y="3996107"/>
            <a:ext cx="393056" cy="338554"/>
          </a:xfrm>
          <a:prstGeom prst="rect">
            <a:avLst/>
          </a:prstGeom>
          <a:noFill/>
        </p:spPr>
        <p:txBody>
          <a:bodyPr wrap="none" rtlCol="0">
            <a:spAutoFit/>
          </a:bodyPr>
          <a:lstStyle/>
          <a:p>
            <a:r>
              <a:rPr lang="en-IE" sz="1600" b="1" dirty="0"/>
              <a:t>55</a:t>
            </a:r>
            <a:endParaRPr lang="en-IE" b="1" dirty="0"/>
          </a:p>
        </p:txBody>
      </p:sp>
    </p:spTree>
    <p:extLst>
      <p:ext uri="{BB962C8B-B14F-4D97-AF65-F5344CB8AC3E}">
        <p14:creationId xmlns:p14="http://schemas.microsoft.com/office/powerpoint/2010/main" val="3152469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5026452" y="3996107"/>
            <a:ext cx="393056" cy="338554"/>
          </a:xfrm>
          <a:prstGeom prst="rect">
            <a:avLst/>
          </a:prstGeom>
          <a:noFill/>
        </p:spPr>
        <p:txBody>
          <a:bodyPr wrap="none" rtlCol="0">
            <a:spAutoFit/>
          </a:bodyPr>
          <a:lstStyle/>
          <a:p>
            <a:r>
              <a:rPr lang="en-IE" sz="1600" b="1" dirty="0"/>
              <a:t>55</a:t>
            </a:r>
            <a:endParaRPr lang="en-IE" b="1" dirty="0"/>
          </a:p>
        </p:txBody>
      </p:sp>
    </p:spTree>
    <p:extLst>
      <p:ext uri="{BB962C8B-B14F-4D97-AF65-F5344CB8AC3E}">
        <p14:creationId xmlns:p14="http://schemas.microsoft.com/office/powerpoint/2010/main" val="335097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901</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TextBox 60"/>
          <p:cNvSpPr txBox="1"/>
          <p:nvPr/>
        </p:nvSpPr>
        <p:spPr>
          <a:xfrm>
            <a:off x="5026452" y="3996107"/>
            <a:ext cx="393056" cy="338554"/>
          </a:xfrm>
          <a:prstGeom prst="rect">
            <a:avLst/>
          </a:prstGeom>
          <a:noFill/>
        </p:spPr>
        <p:txBody>
          <a:bodyPr wrap="none" rtlCol="0">
            <a:spAutoFit/>
          </a:bodyPr>
          <a:lstStyle/>
          <a:p>
            <a:r>
              <a:rPr lang="en-IE" sz="1600" b="1" dirty="0"/>
              <a:t>55</a:t>
            </a:r>
            <a:endParaRPr lang="en-IE" b="1" dirty="0"/>
          </a:p>
        </p:txBody>
      </p:sp>
    </p:spTree>
    <p:extLst>
      <p:ext uri="{BB962C8B-B14F-4D97-AF65-F5344CB8AC3E}">
        <p14:creationId xmlns:p14="http://schemas.microsoft.com/office/powerpoint/2010/main" val="4143811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901</a:t>
            </a:r>
          </a:p>
        </p:txBody>
      </p:sp>
      <p:sp>
        <p:nvSpPr>
          <p:cNvPr id="57" name="Rectangle 56"/>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cxnSp>
        <p:nvCxnSpPr>
          <p:cNvPr id="61" name="Straight Connector 60"/>
          <p:cNvCxnSpPr>
            <a:stCxn id="85" idx="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Frame 73"/>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6" name="TextBox 65"/>
          <p:cNvSpPr txBox="1"/>
          <p:nvPr/>
        </p:nvSpPr>
        <p:spPr>
          <a:xfrm>
            <a:off x="5026452" y="3996107"/>
            <a:ext cx="393056" cy="338554"/>
          </a:xfrm>
          <a:prstGeom prst="rect">
            <a:avLst/>
          </a:prstGeom>
          <a:noFill/>
        </p:spPr>
        <p:txBody>
          <a:bodyPr wrap="none" rtlCol="0">
            <a:spAutoFit/>
          </a:bodyPr>
          <a:lstStyle/>
          <a:p>
            <a:r>
              <a:rPr lang="en-IE" sz="1600" b="1" dirty="0"/>
              <a:t>55</a:t>
            </a:r>
            <a:endParaRPr lang="en-IE" b="1" dirty="0"/>
          </a:p>
        </p:txBody>
      </p:sp>
    </p:spTree>
    <p:extLst>
      <p:ext uri="{BB962C8B-B14F-4D97-AF65-F5344CB8AC3E}">
        <p14:creationId xmlns:p14="http://schemas.microsoft.com/office/powerpoint/2010/main" val="32840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cxnSp>
        <p:nvCxnSpPr>
          <p:cNvPr id="79" name="Straight Connector 78"/>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TextBox 57"/>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Tree>
    <p:extLst>
      <p:ext uri="{BB962C8B-B14F-4D97-AF65-F5344CB8AC3E}">
        <p14:creationId xmlns:p14="http://schemas.microsoft.com/office/powerpoint/2010/main" val="267240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a:solidFill>
                  <a:schemeClr val="bg1"/>
                </a:solidFill>
              </a:rPr>
              <a:t>The analogy between the LMC and real computers is not perfect, but this approach is a simple and powerful conceptual model which allows us easy entry level to the basics of computer architecture.</a:t>
            </a:r>
          </a:p>
          <a:p>
            <a:endParaRPr lang="en-IE" dirty="0">
              <a:solidFill>
                <a:schemeClr val="bg1"/>
              </a:solidFill>
            </a:endParaRPr>
          </a:p>
        </p:txBody>
      </p:sp>
    </p:spTree>
    <p:extLst>
      <p:ext uri="{BB962C8B-B14F-4D97-AF65-F5344CB8AC3E}">
        <p14:creationId xmlns:p14="http://schemas.microsoft.com/office/powerpoint/2010/main" val="41062268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308</a:t>
            </a:r>
          </a:p>
        </p:txBody>
      </p:sp>
      <p:sp>
        <p:nvSpPr>
          <p:cNvPr id="74" name="Rectangle 73"/>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cxnSp>
        <p:nvCxnSpPr>
          <p:cNvPr id="76" name="Straight Connector 7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rame 60"/>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Flowchart: Delay 62"/>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TextBox 65"/>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Tree>
    <p:extLst>
      <p:ext uri="{BB962C8B-B14F-4D97-AF65-F5344CB8AC3E}">
        <p14:creationId xmlns:p14="http://schemas.microsoft.com/office/powerpoint/2010/main" val="1289414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01</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308</a:t>
            </a:r>
            <a:endParaRPr lang="en-IE" sz="1050" b="1"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Tree>
    <p:extLst>
      <p:ext uri="{BB962C8B-B14F-4D97-AF65-F5344CB8AC3E}">
        <p14:creationId xmlns:p14="http://schemas.microsoft.com/office/powerpoint/2010/main" val="896914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02</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Tree>
    <p:extLst>
      <p:ext uri="{BB962C8B-B14F-4D97-AF65-F5344CB8AC3E}">
        <p14:creationId xmlns:p14="http://schemas.microsoft.com/office/powerpoint/2010/main" val="515747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02</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901</a:t>
            </a: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Tree>
    <p:extLst>
      <p:ext uri="{BB962C8B-B14F-4D97-AF65-F5344CB8AC3E}">
        <p14:creationId xmlns:p14="http://schemas.microsoft.com/office/powerpoint/2010/main" val="656261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02</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901</a:t>
            </a: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887742" y="4049362"/>
            <a:ext cx="393056" cy="338554"/>
          </a:xfrm>
          <a:prstGeom prst="rect">
            <a:avLst/>
          </a:prstGeom>
          <a:noFill/>
        </p:spPr>
        <p:txBody>
          <a:bodyPr wrap="none" rtlCol="0">
            <a:spAutoFit/>
          </a:bodyPr>
          <a:lstStyle/>
          <a:p>
            <a:r>
              <a:rPr lang="en-IE" sz="1600" b="1" dirty="0"/>
              <a:t>36</a:t>
            </a:r>
            <a:endParaRPr lang="en-IE" b="1" dirty="0"/>
          </a:p>
        </p:txBody>
      </p:sp>
    </p:spTree>
    <p:extLst>
      <p:ext uri="{BB962C8B-B14F-4D97-AF65-F5344CB8AC3E}">
        <p14:creationId xmlns:p14="http://schemas.microsoft.com/office/powerpoint/2010/main" val="6823843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03</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lowchart: Delay 77"/>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194342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03</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309</a:t>
            </a: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898058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03</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309</a:t>
            </a: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Tree>
    <p:extLst>
      <p:ext uri="{BB962C8B-B14F-4D97-AF65-F5344CB8AC3E}">
        <p14:creationId xmlns:p14="http://schemas.microsoft.com/office/powerpoint/2010/main" val="1814593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04</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025211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04</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7" name="Folded Corner 56"/>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508</a:t>
            </a: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5184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4978226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04</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7" name="Folded Corner 56"/>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508</a:t>
            </a: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6155062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419755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Folded Corner 7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209</a:t>
            </a:r>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94892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55-36</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Folded Corner 7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209</a:t>
            </a:r>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4928417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05</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Folded Corner 7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209</a:t>
            </a:r>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694762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06</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359057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06</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olded Corner 75"/>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902</a:t>
            </a:r>
            <a:endParaRPr lang="en-IE" sz="1050" b="1" dirty="0">
              <a:solidFill>
                <a:schemeClr val="tx1"/>
              </a:solidFill>
            </a:endParaRPr>
          </a:p>
        </p:txBody>
      </p: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11373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06</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76" name="Folded Corner 75"/>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902</a:t>
            </a:r>
            <a:endParaRPr lang="en-IE" sz="1050" b="1" dirty="0">
              <a:solidFill>
                <a:schemeClr val="tx1"/>
              </a:solidFill>
            </a:endParaRPr>
          </a:p>
        </p:txBody>
      </p: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TextBox 1"/>
          <p:cNvSpPr txBox="1"/>
          <p:nvPr/>
        </p:nvSpPr>
        <p:spPr>
          <a:xfrm>
            <a:off x="7610191" y="4063217"/>
            <a:ext cx="393056" cy="338554"/>
          </a:xfrm>
          <a:prstGeom prst="rect">
            <a:avLst/>
          </a:prstGeom>
          <a:noFill/>
        </p:spPr>
        <p:txBody>
          <a:bodyPr wrap="none" rtlCol="0">
            <a:spAutoFit/>
          </a:bodyPr>
          <a:lstStyle/>
          <a:p>
            <a:r>
              <a:rPr lang="en-IE" sz="1600" b="1" dirty="0"/>
              <a:t>19</a:t>
            </a:r>
            <a:endParaRPr lang="en-IE" b="1" dirty="0"/>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3033380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TextBox 57"/>
          <p:cNvSpPr txBox="1"/>
          <p:nvPr/>
        </p:nvSpPr>
        <p:spPr>
          <a:xfrm>
            <a:off x="7610191" y="4063217"/>
            <a:ext cx="393056" cy="338554"/>
          </a:xfrm>
          <a:prstGeom prst="rect">
            <a:avLst/>
          </a:prstGeom>
          <a:noFill/>
        </p:spPr>
        <p:txBody>
          <a:bodyPr wrap="none" rtlCol="0">
            <a:spAutoFit/>
          </a:bodyPr>
          <a:lstStyle/>
          <a:p>
            <a:r>
              <a:rPr lang="en-IE" sz="1600" b="1" dirty="0"/>
              <a:t>19</a:t>
            </a:r>
            <a:endParaRPr lang="en-IE" b="1" dirty="0"/>
          </a:p>
        </p:txBody>
      </p:sp>
    </p:spTree>
    <p:extLst>
      <p:ext uri="{BB962C8B-B14F-4D97-AF65-F5344CB8AC3E}">
        <p14:creationId xmlns:p14="http://schemas.microsoft.com/office/powerpoint/2010/main" val="29357853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8" name="Folded Corner 57"/>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000</a:t>
            </a: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Curved Down Arrow 60"/>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7610191" y="4063217"/>
            <a:ext cx="393056" cy="338554"/>
          </a:xfrm>
          <a:prstGeom prst="rect">
            <a:avLst/>
          </a:prstGeom>
          <a:noFill/>
        </p:spPr>
        <p:txBody>
          <a:bodyPr wrap="none" rtlCol="0">
            <a:spAutoFit/>
          </a:bodyPr>
          <a:lstStyle/>
          <a:p>
            <a:r>
              <a:rPr lang="en-IE" sz="1600" b="1" dirty="0"/>
              <a:t>19</a:t>
            </a:r>
            <a:endParaRPr lang="en-IE" b="1" dirty="0"/>
          </a:p>
        </p:txBody>
      </p:sp>
    </p:spTree>
    <p:extLst>
      <p:ext uri="{BB962C8B-B14F-4D97-AF65-F5344CB8AC3E}">
        <p14:creationId xmlns:p14="http://schemas.microsoft.com/office/powerpoint/2010/main" val="119712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Rounded Rectangle 8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solidFill>
                  <a:schemeClr val="tx1"/>
                </a:solidFill>
              </a:rPr>
              <a:t>Pigeon Holes</a:t>
            </a:r>
          </a:p>
        </p:txBody>
      </p:sp>
      <p:cxnSp>
        <p:nvCxnSpPr>
          <p:cNvPr id="91" name="Straight Arrow Connector 90"/>
          <p:cNvCxnSpPr>
            <a:stCxn id="90" idx="0"/>
          </p:cNvCxnSpPr>
          <p:nvPr/>
        </p:nvCxnSpPr>
        <p:spPr>
          <a:xfrm flipV="1">
            <a:off x="3131840" y="5373216"/>
            <a:ext cx="0" cy="57606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36</a:t>
            </a:r>
            <a:endParaRPr lang="en-IE" b="1" dirty="0">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TextBox 56"/>
          <p:cNvSpPr txBox="1"/>
          <p:nvPr/>
        </p:nvSpPr>
        <p:spPr>
          <a:xfrm>
            <a:off x="7610191" y="4063217"/>
            <a:ext cx="393056" cy="338554"/>
          </a:xfrm>
          <a:prstGeom prst="rect">
            <a:avLst/>
          </a:prstGeom>
          <a:noFill/>
        </p:spPr>
        <p:txBody>
          <a:bodyPr wrap="none" rtlCol="0">
            <a:spAutoFit/>
          </a:bodyPr>
          <a:lstStyle/>
          <a:p>
            <a:r>
              <a:rPr lang="en-IE" sz="1600" b="1" dirty="0"/>
              <a:t>19</a:t>
            </a:r>
            <a:endParaRPr lang="en-IE" b="1" dirty="0"/>
          </a:p>
        </p:txBody>
      </p:sp>
    </p:spTree>
    <p:extLst>
      <p:ext uri="{BB962C8B-B14F-4D97-AF65-F5344CB8AC3E}">
        <p14:creationId xmlns:p14="http://schemas.microsoft.com/office/powerpoint/2010/main" val="5950381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2605387"/>
              </p:ext>
            </p:extLst>
          </p:nvPr>
        </p:nvGraphicFramePr>
        <p:xfrm>
          <a:off x="457200" y="1672208"/>
          <a:ext cx="8229600" cy="4565104"/>
        </p:xfrm>
        <a:graphic>
          <a:graphicData uri="http://schemas.openxmlformats.org/drawingml/2006/table">
            <a:tbl>
              <a:tblPr firstRow="1" bandRow="1">
                <a:tableStyleId>{F5AB1C69-6EDB-4FF4-983F-18BD219EF322}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70638">
                <a:tc>
                  <a:txBody>
                    <a:bodyPr/>
                    <a:lstStyle/>
                    <a:p>
                      <a:pPr algn="ctr"/>
                      <a:r>
                        <a:rPr lang="en-IE" dirty="0"/>
                        <a:t>TYPE</a:t>
                      </a:r>
                      <a:r>
                        <a:rPr lang="en-IE" baseline="0" dirty="0"/>
                        <a:t> OF INSTRUCTION</a:t>
                      </a:r>
                      <a:endParaRPr lang="en-IE" dirty="0"/>
                    </a:p>
                  </a:txBody>
                  <a:tcPr/>
                </a:tc>
                <a:tc>
                  <a:txBody>
                    <a:bodyPr/>
                    <a:lstStyle/>
                    <a:p>
                      <a:pPr algn="ctr"/>
                      <a:r>
                        <a:rPr lang="en-IE" dirty="0"/>
                        <a:t>INSTRUCTION</a:t>
                      </a:r>
                    </a:p>
                  </a:txBody>
                  <a:tcPr/>
                </a:tc>
                <a:tc>
                  <a:txBody>
                    <a:bodyPr/>
                    <a:lstStyle/>
                    <a:p>
                      <a:pPr algn="ctr"/>
                      <a:r>
                        <a:rPr lang="en-IE" dirty="0"/>
                        <a:t>OP CODE</a:t>
                      </a:r>
                    </a:p>
                  </a:txBody>
                  <a:tcPr/>
                </a:tc>
                <a:extLst>
                  <a:ext uri="{0D108BD9-81ED-4DB2-BD59-A6C34878D82A}">
                    <a16:rowId xmlns:a16="http://schemas.microsoft.com/office/drawing/2014/main" val="10000"/>
                  </a:ext>
                </a:extLst>
              </a:tr>
              <a:tr h="570638">
                <a:tc>
                  <a:txBody>
                    <a:bodyPr/>
                    <a:lstStyle/>
                    <a:p>
                      <a:pPr algn="ctr"/>
                      <a:r>
                        <a:rPr lang="en-IE" sz="2400" dirty="0"/>
                        <a:t>Arithmetic</a:t>
                      </a:r>
                    </a:p>
                  </a:txBody>
                  <a:tcPr/>
                </a:tc>
                <a:tc>
                  <a:txBody>
                    <a:bodyPr/>
                    <a:lstStyle/>
                    <a:p>
                      <a:pPr algn="ctr"/>
                      <a:r>
                        <a:rPr lang="en-IE" sz="2400" dirty="0"/>
                        <a:t>ADD</a:t>
                      </a:r>
                    </a:p>
                  </a:txBody>
                  <a:tcPr/>
                </a:tc>
                <a:tc>
                  <a:txBody>
                    <a:bodyPr/>
                    <a:lstStyle/>
                    <a:p>
                      <a:pPr algn="ctr"/>
                      <a:r>
                        <a:rPr lang="en-IE" sz="2400" dirty="0"/>
                        <a:t>ADD</a:t>
                      </a:r>
                    </a:p>
                  </a:txBody>
                  <a:tcPr/>
                </a:tc>
                <a:extLst>
                  <a:ext uri="{0D108BD9-81ED-4DB2-BD59-A6C34878D82A}">
                    <a16:rowId xmlns:a16="http://schemas.microsoft.com/office/drawing/2014/main" val="10001"/>
                  </a:ext>
                </a:extLst>
              </a:tr>
              <a:tr h="57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400" dirty="0"/>
                        <a:t>Arithmetic</a:t>
                      </a:r>
                    </a:p>
                  </a:txBody>
                  <a:tcPr/>
                </a:tc>
                <a:tc>
                  <a:txBody>
                    <a:bodyPr/>
                    <a:lstStyle/>
                    <a:p>
                      <a:pPr algn="ctr"/>
                      <a:r>
                        <a:rPr lang="en-IE" sz="2400" dirty="0"/>
                        <a:t>SUBTRACT</a:t>
                      </a:r>
                    </a:p>
                  </a:txBody>
                  <a:tcPr/>
                </a:tc>
                <a:tc>
                  <a:txBody>
                    <a:bodyPr/>
                    <a:lstStyle/>
                    <a:p>
                      <a:pPr algn="ctr"/>
                      <a:r>
                        <a:rPr lang="en-IE" sz="2400" dirty="0"/>
                        <a:t>SUB</a:t>
                      </a:r>
                    </a:p>
                  </a:txBody>
                  <a:tcPr/>
                </a:tc>
                <a:extLst>
                  <a:ext uri="{0D108BD9-81ED-4DB2-BD59-A6C34878D82A}">
                    <a16:rowId xmlns:a16="http://schemas.microsoft.com/office/drawing/2014/main" val="10002"/>
                  </a:ext>
                </a:extLst>
              </a:tr>
              <a:tr h="570638">
                <a:tc>
                  <a:txBody>
                    <a:bodyPr/>
                    <a:lstStyle/>
                    <a:p>
                      <a:pPr algn="ctr"/>
                      <a:r>
                        <a:rPr lang="en-IE" sz="2400" dirty="0"/>
                        <a:t>Data Movement</a:t>
                      </a:r>
                    </a:p>
                  </a:txBody>
                  <a:tcPr/>
                </a:tc>
                <a:tc>
                  <a:txBody>
                    <a:bodyPr/>
                    <a:lstStyle/>
                    <a:p>
                      <a:pPr algn="ctr"/>
                      <a:r>
                        <a:rPr lang="en-IE" sz="2400" dirty="0"/>
                        <a:t>STORE</a:t>
                      </a:r>
                    </a:p>
                  </a:txBody>
                  <a:tcPr/>
                </a:tc>
                <a:tc>
                  <a:txBody>
                    <a:bodyPr/>
                    <a:lstStyle/>
                    <a:p>
                      <a:pPr algn="ctr"/>
                      <a:r>
                        <a:rPr lang="en-IE" sz="2400" dirty="0"/>
                        <a:t>STA</a:t>
                      </a:r>
                    </a:p>
                  </a:txBody>
                  <a:tcPr/>
                </a:tc>
                <a:extLst>
                  <a:ext uri="{0D108BD9-81ED-4DB2-BD59-A6C34878D82A}">
                    <a16:rowId xmlns:a16="http://schemas.microsoft.com/office/drawing/2014/main" val="10003"/>
                  </a:ext>
                </a:extLst>
              </a:tr>
              <a:tr h="570638">
                <a:tc>
                  <a:txBody>
                    <a:bodyPr/>
                    <a:lstStyle/>
                    <a:p>
                      <a:pPr algn="ctr"/>
                      <a:r>
                        <a:rPr lang="en-IE" sz="2400" dirty="0"/>
                        <a:t>Data Movement</a:t>
                      </a:r>
                    </a:p>
                  </a:txBody>
                  <a:tcPr/>
                </a:tc>
                <a:tc>
                  <a:txBody>
                    <a:bodyPr/>
                    <a:lstStyle/>
                    <a:p>
                      <a:pPr algn="ctr"/>
                      <a:r>
                        <a:rPr lang="en-IE" sz="2400" dirty="0"/>
                        <a:t>LOAD</a:t>
                      </a:r>
                    </a:p>
                  </a:txBody>
                  <a:tcPr/>
                </a:tc>
                <a:tc>
                  <a:txBody>
                    <a:bodyPr/>
                    <a:lstStyle/>
                    <a:p>
                      <a:pPr algn="ctr"/>
                      <a:r>
                        <a:rPr lang="en-IE" sz="2400" dirty="0"/>
                        <a:t>LDA</a:t>
                      </a:r>
                    </a:p>
                  </a:txBody>
                  <a:tcPr/>
                </a:tc>
                <a:extLst>
                  <a:ext uri="{0D108BD9-81ED-4DB2-BD59-A6C34878D82A}">
                    <a16:rowId xmlns:a16="http://schemas.microsoft.com/office/drawing/2014/main" val="10004"/>
                  </a:ext>
                </a:extLst>
              </a:tr>
              <a:tr h="570638">
                <a:tc>
                  <a:txBody>
                    <a:bodyPr/>
                    <a:lstStyle/>
                    <a:p>
                      <a:pPr algn="ctr"/>
                      <a:r>
                        <a:rPr lang="en-IE" sz="2400" dirty="0" err="1"/>
                        <a:t>Input/Output</a:t>
                      </a:r>
                      <a:endParaRPr lang="en-IE" sz="2400" dirty="0"/>
                    </a:p>
                  </a:txBody>
                  <a:tcPr/>
                </a:tc>
                <a:tc>
                  <a:txBody>
                    <a:bodyPr/>
                    <a:lstStyle/>
                    <a:p>
                      <a:pPr algn="ctr"/>
                      <a:r>
                        <a:rPr lang="en-IE" sz="2400" dirty="0"/>
                        <a:t>INPUT</a:t>
                      </a:r>
                    </a:p>
                  </a:txBody>
                  <a:tcPr/>
                </a:tc>
                <a:tc>
                  <a:txBody>
                    <a:bodyPr/>
                    <a:lstStyle/>
                    <a:p>
                      <a:pPr algn="ctr"/>
                      <a:r>
                        <a:rPr lang="en-IE" sz="2400" dirty="0"/>
                        <a:t>INP</a:t>
                      </a:r>
                    </a:p>
                  </a:txBody>
                  <a:tcPr/>
                </a:tc>
                <a:extLst>
                  <a:ext uri="{0D108BD9-81ED-4DB2-BD59-A6C34878D82A}">
                    <a16:rowId xmlns:a16="http://schemas.microsoft.com/office/drawing/2014/main" val="10005"/>
                  </a:ext>
                </a:extLst>
              </a:tr>
              <a:tr h="570638">
                <a:tc>
                  <a:txBody>
                    <a:bodyPr/>
                    <a:lstStyle/>
                    <a:p>
                      <a:pPr algn="ctr"/>
                      <a:r>
                        <a:rPr lang="en-IE" sz="2400" dirty="0" err="1"/>
                        <a:t>Input/Output</a:t>
                      </a:r>
                      <a:endParaRPr lang="en-IE" sz="2400" dirty="0"/>
                    </a:p>
                  </a:txBody>
                  <a:tcPr/>
                </a:tc>
                <a:tc>
                  <a:txBody>
                    <a:bodyPr/>
                    <a:lstStyle/>
                    <a:p>
                      <a:pPr algn="ctr"/>
                      <a:r>
                        <a:rPr lang="en-IE" sz="2400" dirty="0"/>
                        <a:t>OUTPUT</a:t>
                      </a:r>
                    </a:p>
                  </a:txBody>
                  <a:tcPr/>
                </a:tc>
                <a:tc>
                  <a:txBody>
                    <a:bodyPr/>
                    <a:lstStyle/>
                    <a:p>
                      <a:pPr algn="ctr"/>
                      <a:r>
                        <a:rPr lang="en-IE" sz="2400" dirty="0"/>
                        <a:t>OUT</a:t>
                      </a:r>
                    </a:p>
                  </a:txBody>
                  <a:tcPr/>
                </a:tc>
                <a:extLst>
                  <a:ext uri="{0D108BD9-81ED-4DB2-BD59-A6C34878D82A}">
                    <a16:rowId xmlns:a16="http://schemas.microsoft.com/office/drawing/2014/main" val="10006"/>
                  </a:ext>
                </a:extLst>
              </a:tr>
              <a:tr h="570638">
                <a:tc>
                  <a:txBody>
                    <a:bodyPr/>
                    <a:lstStyle/>
                    <a:p>
                      <a:pPr algn="ctr"/>
                      <a:r>
                        <a:rPr lang="en-IE" sz="2400" dirty="0"/>
                        <a:t>Machine Control</a:t>
                      </a:r>
                    </a:p>
                  </a:txBody>
                  <a:tcPr/>
                </a:tc>
                <a:tc>
                  <a:txBody>
                    <a:bodyPr/>
                    <a:lstStyle/>
                    <a:p>
                      <a:pPr algn="ctr"/>
                      <a:r>
                        <a:rPr lang="en-IE" sz="2400" dirty="0"/>
                        <a:t>STOP</a:t>
                      </a:r>
                    </a:p>
                  </a:txBody>
                  <a:tcPr/>
                </a:tc>
                <a:tc>
                  <a:txBody>
                    <a:bodyPr/>
                    <a:lstStyle/>
                    <a:p>
                      <a:pPr algn="ctr"/>
                      <a:r>
                        <a:rPr lang="en-IE" sz="2400" dirty="0"/>
                        <a:t>HLT</a:t>
                      </a:r>
                    </a:p>
                  </a:txBody>
                  <a:tcPr/>
                </a:tc>
                <a:extLst>
                  <a:ext uri="{0D108BD9-81ED-4DB2-BD59-A6C34878D82A}">
                    <a16:rowId xmlns:a16="http://schemas.microsoft.com/office/drawing/2014/main" val="10007"/>
                  </a:ext>
                </a:extLst>
              </a:tr>
            </a:tbl>
          </a:graphicData>
        </a:graphic>
      </p:graphicFrame>
      <p:sp>
        <p:nvSpPr>
          <p:cNvPr id="10" name="Rectangle 9"/>
          <p:cNvSpPr/>
          <p:nvPr/>
        </p:nvSpPr>
        <p:spPr>
          <a:xfrm>
            <a:off x="395536" y="2204864"/>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412124" y="3356992"/>
            <a:ext cx="8280920" cy="10801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12124" y="4437112"/>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281359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a:solidFill>
                  <a:schemeClr val="bg1"/>
                </a:solidFill>
              </a:rPr>
              <a:t>But what if we want to do IF statements or WHILE loops, we need some more commands.</a:t>
            </a:r>
          </a:p>
          <a:p>
            <a:r>
              <a:rPr lang="en-IE" dirty="0">
                <a:solidFill>
                  <a:schemeClr val="bg1"/>
                </a:solidFill>
              </a:rPr>
              <a:t>We call there “Branch” commands</a:t>
            </a:r>
          </a:p>
        </p:txBody>
      </p:sp>
    </p:spTree>
    <p:extLst>
      <p:ext uri="{BB962C8B-B14F-4D97-AF65-F5344CB8AC3E}">
        <p14:creationId xmlns:p14="http://schemas.microsoft.com/office/powerpoint/2010/main" val="11512518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0906962"/>
              </p:ext>
            </p:extLst>
          </p:nvPr>
        </p:nvGraphicFramePr>
        <p:xfrm>
          <a:off x="457200" y="1672208"/>
          <a:ext cx="8219257" cy="4234056"/>
        </p:xfrm>
        <a:graphic>
          <a:graphicData uri="http://schemas.openxmlformats.org/drawingml/2006/table">
            <a:tbl>
              <a:tblPr firstRow="1" bandRow="1">
                <a:tableStyleId>{F5AB1C69-6EDB-4FF4-983F-18BD219EF322}</a:tableStyleId>
              </a:tblPr>
              <a:tblGrid>
                <a:gridCol w="2255173">
                  <a:extLst>
                    <a:ext uri="{9D8B030D-6E8A-4147-A177-3AD203B41FA5}">
                      <a16:colId xmlns:a16="http://schemas.microsoft.com/office/drawing/2014/main" val="20000"/>
                    </a:ext>
                  </a:extLst>
                </a:gridCol>
                <a:gridCol w="2843236">
                  <a:extLst>
                    <a:ext uri="{9D8B030D-6E8A-4147-A177-3AD203B41FA5}">
                      <a16:colId xmlns:a16="http://schemas.microsoft.com/office/drawing/2014/main" val="20001"/>
                    </a:ext>
                  </a:extLst>
                </a:gridCol>
                <a:gridCol w="1560424">
                  <a:extLst>
                    <a:ext uri="{9D8B030D-6E8A-4147-A177-3AD203B41FA5}">
                      <a16:colId xmlns:a16="http://schemas.microsoft.com/office/drawing/2014/main" val="20002"/>
                    </a:ext>
                  </a:extLst>
                </a:gridCol>
                <a:gridCol w="1560424">
                  <a:extLst>
                    <a:ext uri="{9D8B030D-6E8A-4147-A177-3AD203B41FA5}">
                      <a16:colId xmlns:a16="http://schemas.microsoft.com/office/drawing/2014/main" val="20003"/>
                    </a:ext>
                  </a:extLst>
                </a:gridCol>
              </a:tblGrid>
              <a:tr h="599834">
                <a:tc>
                  <a:txBody>
                    <a:bodyPr/>
                    <a:lstStyle/>
                    <a:p>
                      <a:pPr algn="ctr"/>
                      <a:r>
                        <a:rPr lang="en-IE" baseline="0" dirty="0"/>
                        <a:t>INSTRUCTION</a:t>
                      </a:r>
                      <a:endParaRPr lang="en-IE" dirty="0"/>
                    </a:p>
                  </a:txBody>
                  <a:tcPr/>
                </a:tc>
                <a:tc>
                  <a:txBody>
                    <a:bodyPr/>
                    <a:lstStyle/>
                    <a:p>
                      <a:pPr algn="ctr"/>
                      <a:r>
                        <a:rPr lang="en-IE" dirty="0"/>
                        <a:t>CODE</a:t>
                      </a:r>
                    </a:p>
                  </a:txBody>
                  <a:tcPr/>
                </a:tc>
                <a:tc>
                  <a:txBody>
                    <a:bodyPr/>
                    <a:lstStyle/>
                    <a:p>
                      <a:pPr algn="ctr"/>
                      <a:r>
                        <a:rPr lang="en-IE" dirty="0"/>
                        <a:t>DESCRIPTION</a:t>
                      </a:r>
                    </a:p>
                  </a:txBody>
                  <a:tcPr/>
                </a:tc>
                <a:tc>
                  <a:txBody>
                    <a:bodyPr/>
                    <a:lstStyle/>
                    <a:p>
                      <a:pPr algn="ctr"/>
                      <a:r>
                        <a:rPr lang="en-IE" dirty="0"/>
                        <a:t>OP CODE</a:t>
                      </a:r>
                    </a:p>
                  </a:txBody>
                  <a:tcPr/>
                </a:tc>
                <a:extLst>
                  <a:ext uri="{0D108BD9-81ED-4DB2-BD59-A6C34878D82A}">
                    <a16:rowId xmlns:a16="http://schemas.microsoft.com/office/drawing/2014/main" val="10000"/>
                  </a:ext>
                </a:extLst>
              </a:tr>
              <a:tr h="1012942">
                <a:tc>
                  <a:txBody>
                    <a:bodyPr/>
                    <a:lstStyle/>
                    <a:p>
                      <a:pPr algn="ctr"/>
                      <a:r>
                        <a:rPr lang="en-IE" sz="2400" dirty="0"/>
                        <a:t>BRANCH</a:t>
                      </a:r>
                    </a:p>
                    <a:p>
                      <a:pPr algn="ctr"/>
                      <a:r>
                        <a:rPr lang="en-IE" sz="2400" dirty="0"/>
                        <a:t>(Unconditional)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2000" dirty="0"/>
                        <a:t>Unconditional branch. Set the Program Counter to value</a:t>
                      </a:r>
                      <a:r>
                        <a:rPr lang="en-IE" sz="2000" baseline="0" dirty="0"/>
                        <a:t> XX.</a:t>
                      </a:r>
                      <a:endParaRPr lang="en-IE" sz="2000" dirty="0"/>
                    </a:p>
                  </a:txBody>
                  <a:tcPr/>
                </a:tc>
                <a:tc>
                  <a:txBody>
                    <a:bodyPr/>
                    <a:lstStyle/>
                    <a:p>
                      <a:pPr algn="ctr"/>
                      <a:r>
                        <a:rPr lang="en-IE" sz="2400" dirty="0"/>
                        <a:t>6xx</a:t>
                      </a:r>
                    </a:p>
                  </a:txBody>
                  <a:tcPr/>
                </a:tc>
                <a:tc>
                  <a:txBody>
                    <a:bodyPr/>
                    <a:lstStyle/>
                    <a:p>
                      <a:pPr algn="ctr"/>
                      <a:r>
                        <a:rPr lang="en-IE" sz="2400" dirty="0"/>
                        <a:t>BRA</a:t>
                      </a:r>
                    </a:p>
                  </a:txBody>
                  <a:tcPr/>
                </a:tc>
                <a:extLst>
                  <a:ext uri="{0D108BD9-81ED-4DB2-BD59-A6C34878D82A}">
                    <a16:rowId xmlns:a16="http://schemas.microsoft.com/office/drawing/2014/main" val="10001"/>
                  </a:ext>
                </a:extLst>
              </a:tr>
              <a:tr h="1244667">
                <a:tc>
                  <a:txBody>
                    <a:bodyPr/>
                    <a:lstStyle/>
                    <a:p>
                      <a:pPr algn="ctr"/>
                      <a:r>
                        <a:rPr lang="en-IE" sz="2400" dirty="0"/>
                        <a:t>BRANCH</a:t>
                      </a:r>
                      <a:r>
                        <a:rPr lang="en-IE" sz="2400" baseline="0" dirty="0"/>
                        <a:t> </a:t>
                      </a:r>
                    </a:p>
                    <a:p>
                      <a:pPr algn="ctr"/>
                      <a:r>
                        <a:rPr lang="en-IE" sz="2400" baseline="0" dirty="0"/>
                        <a:t>IF ZERO</a:t>
                      </a:r>
                      <a:endParaRPr lang="en-IE" sz="2400" dirty="0"/>
                    </a:p>
                  </a:txBody>
                  <a:tcPr/>
                </a:tc>
                <a:tc>
                  <a:txBody>
                    <a:bodyPr/>
                    <a:lstStyle/>
                    <a:p>
                      <a:pPr algn="l"/>
                      <a:r>
                        <a:rPr lang="en-IE" sz="2000" dirty="0"/>
                        <a:t>Conditional branch.</a:t>
                      </a:r>
                    </a:p>
                    <a:p>
                      <a:pPr algn="l"/>
                      <a:r>
                        <a:rPr lang="en-IE" sz="2000" dirty="0"/>
                        <a:t>If the</a:t>
                      </a:r>
                      <a:r>
                        <a:rPr lang="en-IE" sz="2000" baseline="0" dirty="0"/>
                        <a:t> accumulator is zero, branch to XX, otherwise do nothing. </a:t>
                      </a:r>
                      <a:endParaRPr lang="en-IE" sz="2000" dirty="0"/>
                    </a:p>
                  </a:txBody>
                  <a:tcPr/>
                </a:tc>
                <a:tc>
                  <a:txBody>
                    <a:bodyPr/>
                    <a:lstStyle/>
                    <a:p>
                      <a:pPr algn="ctr"/>
                      <a:r>
                        <a:rPr lang="en-IE" sz="2400" dirty="0"/>
                        <a:t>7xx</a:t>
                      </a:r>
                    </a:p>
                  </a:txBody>
                  <a:tcPr/>
                </a:tc>
                <a:tc>
                  <a:txBody>
                    <a:bodyPr/>
                    <a:lstStyle/>
                    <a:p>
                      <a:pPr algn="ctr"/>
                      <a:r>
                        <a:rPr lang="en-IE" sz="2400" dirty="0"/>
                        <a:t>BRZ</a:t>
                      </a:r>
                    </a:p>
                  </a:txBody>
                  <a:tcPr/>
                </a:tc>
                <a:extLst>
                  <a:ext uri="{0D108BD9-81ED-4DB2-BD59-A6C34878D82A}">
                    <a16:rowId xmlns:a16="http://schemas.microsoft.com/office/drawing/2014/main" val="10002"/>
                  </a:ext>
                </a:extLst>
              </a:tr>
              <a:tr h="1244667">
                <a:tc>
                  <a:txBody>
                    <a:bodyPr/>
                    <a:lstStyle/>
                    <a:p>
                      <a:pPr algn="ctr"/>
                      <a:r>
                        <a:rPr lang="en-IE" sz="2400" dirty="0"/>
                        <a:t>BRANCH</a:t>
                      </a:r>
                      <a:r>
                        <a:rPr lang="en-IE" sz="2400" baseline="0" dirty="0"/>
                        <a:t> </a:t>
                      </a:r>
                    </a:p>
                    <a:p>
                      <a:pPr algn="ctr"/>
                      <a:r>
                        <a:rPr lang="en-IE" sz="2400" baseline="0" dirty="0"/>
                        <a:t>IF POSITIVE</a:t>
                      </a:r>
                      <a:endParaRPr lang="en-IE" sz="2400" dirty="0"/>
                    </a:p>
                  </a:txBody>
                  <a:tcPr/>
                </a:tc>
                <a:tc>
                  <a:txBody>
                    <a:bodyPr/>
                    <a:lstStyle/>
                    <a:p>
                      <a:pPr algn="l"/>
                      <a:r>
                        <a:rPr lang="en-IE" sz="2000" dirty="0"/>
                        <a:t>Conditional branch.</a:t>
                      </a:r>
                    </a:p>
                    <a:p>
                      <a:pPr algn="l"/>
                      <a:r>
                        <a:rPr lang="en-IE" sz="2000" dirty="0"/>
                        <a:t>If the</a:t>
                      </a:r>
                      <a:r>
                        <a:rPr lang="en-IE" sz="2000" baseline="0" dirty="0"/>
                        <a:t> accumulator is positive, branch to XX, otherwise do nothing.</a:t>
                      </a:r>
                      <a:endParaRPr lang="en-IE" sz="2000" dirty="0"/>
                    </a:p>
                  </a:txBody>
                  <a:tcPr/>
                </a:tc>
                <a:tc>
                  <a:txBody>
                    <a:bodyPr/>
                    <a:lstStyle/>
                    <a:p>
                      <a:pPr algn="ctr"/>
                      <a:r>
                        <a:rPr lang="en-IE" sz="2400" dirty="0"/>
                        <a:t>8xx</a:t>
                      </a:r>
                    </a:p>
                  </a:txBody>
                  <a:tcPr/>
                </a:tc>
                <a:tc>
                  <a:txBody>
                    <a:bodyPr/>
                    <a:lstStyle/>
                    <a:p>
                      <a:pPr algn="ctr"/>
                      <a:r>
                        <a:rPr lang="en-IE" sz="2400" dirty="0"/>
                        <a:t>BRP</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90374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a:solidFill>
                  <a:schemeClr val="bg1"/>
                </a:solidFill>
              </a:rPr>
              <a:t>So what does a BRA look like from the Little-Man’s perspective?</a:t>
            </a:r>
          </a:p>
        </p:txBody>
      </p:sp>
    </p:spTree>
    <p:extLst>
      <p:ext uri="{BB962C8B-B14F-4D97-AF65-F5344CB8AC3E}">
        <p14:creationId xmlns:p14="http://schemas.microsoft.com/office/powerpoint/2010/main" val="23976099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t>
            </a: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822720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5216562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00</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607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6590703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7869534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In-tray</a:t>
            </a:r>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t>Out-tray</a:t>
            </a:r>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07</a:t>
            </a: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13</a:t>
            </a: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14</a:t>
            </a: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0</a:t>
            </a: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12</a:t>
            </a: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15</a:t>
            </a: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18</a:t>
            </a: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16</a:t>
            </a: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19</a:t>
            </a: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Folded Corner 55"/>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000</a:t>
            </a:r>
          </a:p>
        </p:txBody>
      </p:sp>
      <p:sp>
        <p:nvSpPr>
          <p:cNvPr id="57" name="Curved Down Arrow 56"/>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482139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4130</Words>
  <Application>Microsoft Office PowerPoint</Application>
  <PresentationFormat>On-screen Show (4:3)</PresentationFormat>
  <Paragraphs>2699</Paragraphs>
  <Slides>138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138</vt:i4>
      </vt:variant>
    </vt:vector>
  </HeadingPairs>
  <TitlesOfParts>
    <vt:vector size="143" baseType="lpstr">
      <vt:lpstr>Arial</vt:lpstr>
      <vt:lpstr>Calibri</vt:lpstr>
      <vt:lpstr>Courier</vt:lpstr>
      <vt:lpstr>Courier New</vt:lpstr>
      <vt:lpstr>Office Theme</vt:lpstr>
      <vt:lpstr>The Little-Man Computer</vt:lpstr>
      <vt:lpstr>The Little-Man Computer</vt:lpstr>
      <vt:lpstr>The Little-Man Computer</vt:lpstr>
      <vt:lpstr>The Little-Man Computer</vt:lpstr>
      <vt:lpstr>The Little-Man Computer</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Little-Man Computer</dc:title>
  <dc:creator>dgordon</dc:creator>
  <cp:lastModifiedBy>William Carey</cp:lastModifiedBy>
  <cp:revision>61</cp:revision>
  <dcterms:created xsi:type="dcterms:W3CDTF">2011-09-15T13:34:26Z</dcterms:created>
  <dcterms:modified xsi:type="dcterms:W3CDTF">2017-01-27T20:08:21Z</dcterms:modified>
</cp:coreProperties>
</file>