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57"/>
  </p:notesMasterIdLst>
  <p:sldIdLst>
    <p:sldId id="324" r:id="rId2"/>
    <p:sldId id="296" r:id="rId3"/>
    <p:sldId id="297" r:id="rId4"/>
    <p:sldId id="298" r:id="rId5"/>
    <p:sldId id="299" r:id="rId6"/>
    <p:sldId id="300" r:id="rId7"/>
    <p:sldId id="318" r:id="rId8"/>
    <p:sldId id="319" r:id="rId9"/>
    <p:sldId id="320" r:id="rId10"/>
    <p:sldId id="303" r:id="rId11"/>
    <p:sldId id="321" r:id="rId12"/>
    <p:sldId id="305" r:id="rId13"/>
    <p:sldId id="306" r:id="rId14"/>
    <p:sldId id="307" r:id="rId15"/>
    <p:sldId id="310" r:id="rId16"/>
    <p:sldId id="311" r:id="rId17"/>
    <p:sldId id="312" r:id="rId18"/>
    <p:sldId id="313" r:id="rId19"/>
    <p:sldId id="314" r:id="rId20"/>
    <p:sldId id="315" r:id="rId21"/>
    <p:sldId id="322" r:id="rId22"/>
    <p:sldId id="279" r:id="rId23"/>
    <p:sldId id="257" r:id="rId24"/>
    <p:sldId id="258" r:id="rId25"/>
    <p:sldId id="260" r:id="rId26"/>
    <p:sldId id="259" r:id="rId27"/>
    <p:sldId id="316" r:id="rId28"/>
    <p:sldId id="266" r:id="rId29"/>
    <p:sldId id="317" r:id="rId30"/>
    <p:sldId id="267" r:id="rId31"/>
    <p:sldId id="268" r:id="rId32"/>
    <p:sldId id="265" r:id="rId33"/>
    <p:sldId id="269" r:id="rId34"/>
    <p:sldId id="270" r:id="rId35"/>
    <p:sldId id="271" r:id="rId36"/>
    <p:sldId id="261" r:id="rId37"/>
    <p:sldId id="262" r:id="rId38"/>
    <p:sldId id="273" r:id="rId39"/>
    <p:sldId id="274" r:id="rId40"/>
    <p:sldId id="275" r:id="rId41"/>
    <p:sldId id="276" r:id="rId42"/>
    <p:sldId id="277" r:id="rId43"/>
    <p:sldId id="278" r:id="rId44"/>
    <p:sldId id="290" r:id="rId45"/>
    <p:sldId id="291" r:id="rId46"/>
    <p:sldId id="292" r:id="rId47"/>
    <p:sldId id="325" r:id="rId48"/>
    <p:sldId id="326" r:id="rId49"/>
    <p:sldId id="327" r:id="rId50"/>
    <p:sldId id="293" r:id="rId51"/>
    <p:sldId id="329" r:id="rId52"/>
    <p:sldId id="330" r:id="rId53"/>
    <p:sldId id="332" r:id="rId54"/>
    <p:sldId id="331" r:id="rId55"/>
    <p:sldId id="323"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CC"/>
    <a:srgbClr val="FFFF99"/>
    <a:srgbClr val="FF6600"/>
    <a:srgbClr val="3366CC"/>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2.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42.wmf"/><Relationship Id="rId3" Type="http://schemas.openxmlformats.org/officeDocument/2006/relationships/image" Target="../media/image23.wmf"/><Relationship Id="rId7" Type="http://schemas.openxmlformats.org/officeDocument/2006/relationships/image" Target="../media/image39.wmf"/><Relationship Id="rId12" Type="http://schemas.openxmlformats.org/officeDocument/2006/relationships/image" Target="../media/image41.wmf"/><Relationship Id="rId2" Type="http://schemas.openxmlformats.org/officeDocument/2006/relationships/image" Target="../media/image22.wmf"/><Relationship Id="rId1" Type="http://schemas.openxmlformats.org/officeDocument/2006/relationships/image" Target="../media/image36.wmf"/><Relationship Id="rId6" Type="http://schemas.openxmlformats.org/officeDocument/2006/relationships/image" Target="../media/image28.wmf"/><Relationship Id="rId11" Type="http://schemas.openxmlformats.org/officeDocument/2006/relationships/image" Target="../media/image40.wmf"/><Relationship Id="rId5" Type="http://schemas.openxmlformats.org/officeDocument/2006/relationships/image" Target="../media/image38.wmf"/><Relationship Id="rId10" Type="http://schemas.openxmlformats.org/officeDocument/2006/relationships/image" Target="../media/image25.wmf"/><Relationship Id="rId4" Type="http://schemas.openxmlformats.org/officeDocument/2006/relationships/image" Target="../media/image37.wmf"/><Relationship Id="rId9" Type="http://schemas.openxmlformats.org/officeDocument/2006/relationships/image" Target="../media/image24.wmf"/><Relationship Id="rId1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93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50AFA48-2983-41DB-B7C0-0B913AE393A1}" type="slidenum">
              <a:rPr lang="en-US"/>
              <a:pPr>
                <a:defRPr/>
              </a:pPr>
              <a:t>‹#›</a:t>
            </a:fld>
            <a:endParaRPr lang="en-US"/>
          </a:p>
        </p:txBody>
      </p:sp>
    </p:spTree>
    <p:extLst>
      <p:ext uri="{BB962C8B-B14F-4D97-AF65-F5344CB8AC3E}">
        <p14:creationId xmlns:p14="http://schemas.microsoft.com/office/powerpoint/2010/main" val="2242865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15372D3-10CE-4DC2-9D20-C00D5A882AD1}" type="slidenum">
              <a:rPr lang="en-US" altLang="en-US" smtClean="0"/>
              <a:pPr/>
              <a:t>1</a:t>
            </a:fld>
            <a:endParaRPr lang="en-US" altLang="en-US" smtClean="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40FD0C8-0911-4303-B7A4-D4A5084D9D95}" type="slidenum">
              <a:rPr lang="en-US" altLang="en-US" smtClean="0"/>
              <a:pPr/>
              <a:t>10</a:t>
            </a:fld>
            <a:endParaRPr lang="en-US" alt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511433-9B1C-4F0D-8862-BC94D9DEA958}" type="slidenum">
              <a:rPr lang="en-US" altLang="en-US" smtClean="0"/>
              <a:pPr/>
              <a:t>11</a:t>
            </a:fld>
            <a:endParaRPr lang="en-US" alt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8340AB-7CB8-42F9-8A09-8ABC332CFDEA}" type="slidenum">
              <a:rPr lang="en-US" altLang="en-US" smtClean="0"/>
              <a:pPr/>
              <a:t>12</a:t>
            </a:fld>
            <a:endParaRPr lang="en-US" alt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B55A495-1DEE-4629-8978-94D47C44ADDF}" type="slidenum">
              <a:rPr lang="en-US" altLang="en-US" smtClean="0"/>
              <a:pPr/>
              <a:t>13</a:t>
            </a:fld>
            <a:endParaRPr lang="en-US" alt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9B761AE-0263-4993-BCA8-08C2F762D83A}" type="slidenum">
              <a:rPr lang="en-US" altLang="en-US" smtClean="0"/>
              <a:pPr/>
              <a:t>14</a:t>
            </a:fld>
            <a:endParaRPr lang="en-US" alt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0169C71-51F6-4D77-B4AF-96D53369D868}" type="slidenum">
              <a:rPr lang="en-US" altLang="en-US" smtClean="0"/>
              <a:pPr/>
              <a:t>15</a:t>
            </a:fld>
            <a:endParaRPr lang="en-US" altLang="en-US" smtClean="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7DE6DD8-A82A-48F0-B98B-36280B302BC2}" type="slidenum">
              <a:rPr lang="en-US" altLang="en-US" smtClean="0"/>
              <a:pPr/>
              <a:t>16</a:t>
            </a:fld>
            <a:endParaRPr lang="en-US" alt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E9E4254-5EC3-460F-9C1D-984415DD253A}" type="slidenum">
              <a:rPr lang="en-US" altLang="en-US" smtClean="0"/>
              <a:pPr/>
              <a:t>17</a:t>
            </a:fld>
            <a:endParaRPr lang="en-US" alt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EC0380-48A5-4763-A961-7596D1626843}" type="slidenum">
              <a:rPr lang="en-US" altLang="en-US" smtClean="0"/>
              <a:pPr/>
              <a:t>18</a:t>
            </a:fld>
            <a:endParaRPr lang="en-US" alt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2A99C00-54F4-4B4A-B1A1-FEB2F989C849}" type="slidenum">
              <a:rPr lang="en-US" altLang="en-US" smtClean="0"/>
              <a:pPr/>
              <a:t>19</a:t>
            </a:fld>
            <a:endParaRPr lang="en-US" alt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B376054-6BB3-4556-9B01-D726255433A2}" type="slidenum">
              <a:rPr lang="en-US" altLang="en-US" smtClean="0"/>
              <a:pPr/>
              <a:t>2</a:t>
            </a:fld>
            <a:endParaRPr lang="en-US" altLang="en-US" smtClean="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5AFEE-35A6-4941-AFF6-EC736A9110E0}" type="slidenum">
              <a:rPr lang="en-US" altLang="en-US" smtClean="0"/>
              <a:pPr/>
              <a:t>20</a:t>
            </a:fld>
            <a:endParaRPr lang="en-US" altLang="en-US"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062732-1A2E-4387-8FD9-7148061246D8}" type="slidenum">
              <a:rPr lang="en-US" altLang="en-US" smtClean="0"/>
              <a:pPr/>
              <a:t>21</a:t>
            </a:fld>
            <a:endParaRPr lang="en-US" altLang="en-US" smtClean="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AED004-6326-45C0-90C6-578E38D9A1BE}" type="slidenum">
              <a:rPr lang="en-US" altLang="en-US" smtClean="0"/>
              <a:pPr/>
              <a:t>22</a:t>
            </a:fld>
            <a:endParaRPr lang="en-US" altLang="en-US" smtClean="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59F27D2-71BA-409B-BF20-9E2359A3D7EA}" type="slidenum">
              <a:rPr lang="en-US" altLang="en-US" smtClean="0"/>
              <a:pPr/>
              <a:t>23</a:t>
            </a:fld>
            <a:endParaRPr lang="en-US" altLang="en-US"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8D5694-37F9-4C1F-840C-68FB59B437BD}" type="slidenum">
              <a:rPr lang="en-US" altLang="en-US" smtClean="0"/>
              <a:pPr/>
              <a:t>24</a:t>
            </a:fld>
            <a:endParaRPr lang="en-US" altLang="en-US"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17D7DC0-B30B-4009-A80A-2ECF560DC60F}" type="slidenum">
              <a:rPr lang="en-US" altLang="en-US" smtClean="0"/>
              <a:pPr/>
              <a:t>25</a:t>
            </a:fld>
            <a:endParaRPr lang="en-US" altLang="en-US"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518B31-967C-4C16-BFC0-B6AA333D87F3}" type="slidenum">
              <a:rPr lang="en-US" altLang="en-US" smtClean="0"/>
              <a:pPr/>
              <a:t>26</a:t>
            </a:fld>
            <a:endParaRPr lang="en-US" altLang="en-US" smtClean="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7991E1C-54E8-40FA-B596-2CD4FA783C74}" type="slidenum">
              <a:rPr lang="en-US" altLang="en-US" smtClean="0"/>
              <a:pPr/>
              <a:t>27</a:t>
            </a:fld>
            <a:endParaRPr lang="en-US" alt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6EE5943-E1AC-4F85-8B10-37FAE0D4ABDD}" type="slidenum">
              <a:rPr lang="en-US" altLang="en-US" smtClean="0"/>
              <a:pPr/>
              <a:t>28</a:t>
            </a:fld>
            <a:endParaRPr lang="en-US" alt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7886B08-D684-47A9-805B-94E96D1696BD}" type="slidenum">
              <a:rPr lang="en-US" altLang="en-US" smtClean="0"/>
              <a:pPr/>
              <a:t>29</a:t>
            </a:fld>
            <a:endParaRPr lang="en-US" altLang="en-US" smtClean="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0796178-11BB-4333-AF01-8B2DA58B012C}" type="slidenum">
              <a:rPr lang="en-US" altLang="en-US" smtClean="0"/>
              <a:pPr/>
              <a:t>3</a:t>
            </a:fld>
            <a:endParaRPr lang="en-US" alt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39DB21B-0F23-4F29-8369-96B9A07BA665}" type="slidenum">
              <a:rPr lang="en-US" altLang="en-US" smtClean="0"/>
              <a:pPr/>
              <a:t>30</a:t>
            </a:fld>
            <a:endParaRPr lang="en-US" altLang="en-US" smtClean="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6AEDB6-216A-4107-8CCD-AEC15D35275C}" type="slidenum">
              <a:rPr lang="en-US" altLang="en-US" smtClean="0"/>
              <a:pPr/>
              <a:t>31</a:t>
            </a:fld>
            <a:endParaRPr lang="en-US" altLang="en-US"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D3AA95E-F839-42CA-B9A3-5789C56E73C3}" type="slidenum">
              <a:rPr lang="en-US" altLang="en-US" smtClean="0"/>
              <a:pPr/>
              <a:t>32</a:t>
            </a:fld>
            <a:endParaRPr lang="en-US" altLang="en-US"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EA56B7C-C619-4266-A6C7-D0F6EA49EC61}" type="slidenum">
              <a:rPr lang="en-US" altLang="en-US" smtClean="0"/>
              <a:pPr/>
              <a:t>33</a:t>
            </a:fld>
            <a:endParaRPr lang="en-US" altLang="en-US"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7C7F916-2A65-4CB5-B94F-6E3839E562BE}" type="slidenum">
              <a:rPr lang="en-US" altLang="en-US" smtClean="0"/>
              <a:pPr/>
              <a:t>34</a:t>
            </a:fld>
            <a:endParaRPr lang="en-US" altLang="en-US" smtClean="0"/>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9F6B1F9-E4D6-4DBB-9E06-64CAF1AAC4EE}" type="slidenum">
              <a:rPr lang="en-US" altLang="en-US" smtClean="0"/>
              <a:pPr/>
              <a:t>35</a:t>
            </a:fld>
            <a:endParaRPr lang="en-US" altLang="en-US"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0EE1FB7-E570-4A72-AA0D-3441BE2E574A}" type="slidenum">
              <a:rPr lang="en-US" altLang="en-US" smtClean="0"/>
              <a:pPr/>
              <a:t>36</a:t>
            </a:fld>
            <a:endParaRPr lang="en-US" altLang="en-US" smtClean="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1476B9-C546-4013-B665-D6B12E9BA4AC}" type="slidenum">
              <a:rPr lang="en-US" altLang="en-US" smtClean="0"/>
              <a:pPr/>
              <a:t>37</a:t>
            </a:fld>
            <a:endParaRPr lang="en-US" altLang="en-US"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73EE90-B2BD-45DE-9127-260E477030E4}" type="slidenum">
              <a:rPr lang="en-US" altLang="en-US" smtClean="0"/>
              <a:pPr/>
              <a:t>38</a:t>
            </a:fld>
            <a:endParaRPr lang="en-US" altLang="en-US"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ADC6E2A-9231-46BF-80F0-36C8EA7F2459}" type="slidenum">
              <a:rPr lang="en-US" altLang="en-US" smtClean="0"/>
              <a:pPr/>
              <a:t>39</a:t>
            </a:fld>
            <a:endParaRPr lang="en-US" altLang="en-US"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B4FF697-3007-4767-AFAD-E3C47A243B23}" type="slidenum">
              <a:rPr lang="en-US" altLang="en-US" smtClean="0"/>
              <a:pPr/>
              <a:t>4</a:t>
            </a:fld>
            <a:endParaRPr lang="en-US" altLang="en-US" smtClean="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DEAA5F-B36E-4DF0-BF6F-633F598760BD}" type="slidenum">
              <a:rPr lang="en-US" altLang="en-US" smtClean="0"/>
              <a:pPr/>
              <a:t>40</a:t>
            </a:fld>
            <a:endParaRPr lang="en-US" altLang="en-US"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F532818-47A6-4485-A3E7-A0E6660CE2C9}" type="slidenum">
              <a:rPr lang="en-US" altLang="en-US" smtClean="0"/>
              <a:pPr/>
              <a:t>41</a:t>
            </a:fld>
            <a:endParaRPr lang="en-US" altLang="en-US"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8B0B3EB-92AE-44DD-82E2-8F01D4060F9A}" type="slidenum">
              <a:rPr lang="en-US" altLang="en-US" smtClean="0"/>
              <a:pPr/>
              <a:t>42</a:t>
            </a:fld>
            <a:endParaRPr lang="en-US" altLang="en-US"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A442367-916E-47F2-9270-1C9720EED6BF}" type="slidenum">
              <a:rPr lang="en-US" altLang="en-US" smtClean="0"/>
              <a:pPr/>
              <a:t>43</a:t>
            </a:fld>
            <a:endParaRPr lang="en-US" altLang="en-US"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0CCEA76-31A7-4792-BAD7-101A3F8F8DB2}" type="slidenum">
              <a:rPr lang="en-US" altLang="en-US" smtClean="0"/>
              <a:pPr/>
              <a:t>44</a:t>
            </a:fld>
            <a:endParaRPr lang="en-US" altLang="en-US"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F3E13A7-066B-4F24-827C-42922064D8CC}" type="slidenum">
              <a:rPr lang="en-US" altLang="en-US" smtClean="0"/>
              <a:pPr/>
              <a:t>45</a:t>
            </a:fld>
            <a:endParaRPr lang="en-US" altLang="en-US" smtClean="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495D3A-25F5-44F0-BB71-D2842DA1AFC9}" type="slidenum">
              <a:rPr lang="en-US" altLang="en-US" smtClean="0"/>
              <a:pPr/>
              <a:t>46</a:t>
            </a:fld>
            <a:endParaRPr lang="en-US" altLang="en-US"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Overview &amp; proof of DeMorgan’s Theorem #1</a:t>
            </a:r>
          </a:p>
        </p:txBody>
      </p:sp>
      <p:sp>
        <p:nvSpPr>
          <p:cNvPr id="1075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mtClean="0">
                <a:cs typeface="Arial" charset="0"/>
              </a:rPr>
              <a:t>DeMorgan’s Theorems</a:t>
            </a:r>
          </a:p>
        </p:txBody>
      </p:sp>
      <p:sp>
        <p:nvSpPr>
          <p:cNvPr id="10752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mtClean="0">
                <a:cs typeface="Arial" charset="0"/>
              </a:rPr>
              <a:t>Digital Electronics </a:t>
            </a:r>
            <a:r>
              <a:rPr lang="en-US" altLang="en-US" smtClean="0">
                <a:cs typeface="Arial" charset="0"/>
                <a:sym typeface="Symbol" pitchFamily="18" charset="2"/>
              </a:rPr>
              <a:t></a:t>
            </a:r>
          </a:p>
          <a:p>
            <a:pPr>
              <a:spcBef>
                <a:spcPct val="0"/>
              </a:spcBef>
            </a:pPr>
            <a:r>
              <a:rPr lang="en-US" altLang="en-US" smtClean="0">
                <a:cs typeface="Arial" charset="0"/>
                <a:sym typeface="Symbol" pitchFamily="18" charset="2"/>
              </a:rPr>
              <a:t>2,1 Introduction to AOI Logic</a:t>
            </a:r>
            <a:endParaRPr lang="en-US" altLang="en-US" smtClean="0">
              <a:cs typeface="Arial" charset="0"/>
            </a:endParaRPr>
          </a:p>
        </p:txBody>
      </p:sp>
      <p:sp>
        <p:nvSpPr>
          <p:cNvPr id="10752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mtClean="0">
                <a:cs typeface="Arial" charset="0"/>
              </a:rPr>
              <a:t>Project Lead The Way, Inc.</a:t>
            </a:r>
            <a:endParaRPr lang="en-US" altLang="en-US" baseline="30000" smtClean="0">
              <a:cs typeface="Arial" charset="0"/>
            </a:endParaRPr>
          </a:p>
          <a:p>
            <a:pPr>
              <a:spcBef>
                <a:spcPct val="0"/>
              </a:spcBef>
            </a:pPr>
            <a:r>
              <a:rPr lang="en-US" altLang="en-US" smtClean="0">
                <a:cs typeface="Arial" charset="0"/>
              </a:rPr>
              <a:t>Copyright 2009</a:t>
            </a:r>
          </a:p>
        </p:txBody>
      </p:sp>
      <p:sp>
        <p:nvSpPr>
          <p:cNvPr id="10752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4EBD408-F700-48F5-A6E7-51529CE9CFBF}" type="slidenum">
              <a:rPr lang="en-US" altLang="en-US" smtClean="0"/>
              <a:pPr/>
              <a:t>47</a:t>
            </a:fld>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Overview &amp; proof of DeMorgan’s Theorem #2</a:t>
            </a:r>
          </a:p>
          <a:p>
            <a:endParaRPr lang="en-US" altLang="en-US" smtClean="0"/>
          </a:p>
        </p:txBody>
      </p:sp>
      <p:sp>
        <p:nvSpPr>
          <p:cNvPr id="1085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mtClean="0">
                <a:cs typeface="Arial" charset="0"/>
              </a:rPr>
              <a:t>DeMorgan’s Theorems</a:t>
            </a:r>
          </a:p>
        </p:txBody>
      </p:sp>
      <p:sp>
        <p:nvSpPr>
          <p:cNvPr id="10854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mtClean="0">
                <a:cs typeface="Arial" charset="0"/>
              </a:rPr>
              <a:t>Digital Electronics </a:t>
            </a:r>
            <a:r>
              <a:rPr lang="en-US" altLang="en-US" smtClean="0">
                <a:cs typeface="Arial" charset="0"/>
                <a:sym typeface="Symbol" pitchFamily="18" charset="2"/>
              </a:rPr>
              <a:t></a:t>
            </a:r>
          </a:p>
          <a:p>
            <a:pPr>
              <a:spcBef>
                <a:spcPct val="0"/>
              </a:spcBef>
            </a:pPr>
            <a:r>
              <a:rPr lang="en-US" altLang="en-US" smtClean="0">
                <a:cs typeface="Arial" charset="0"/>
                <a:sym typeface="Symbol" pitchFamily="18" charset="2"/>
              </a:rPr>
              <a:t>2,1 Introduction to AOI Logic</a:t>
            </a:r>
            <a:endParaRPr lang="en-US" altLang="en-US" smtClean="0">
              <a:cs typeface="Arial" charset="0"/>
            </a:endParaRPr>
          </a:p>
        </p:txBody>
      </p:sp>
      <p:sp>
        <p:nvSpPr>
          <p:cNvPr id="10855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mtClean="0">
                <a:cs typeface="Arial" charset="0"/>
              </a:rPr>
              <a:t>Project Lead The Way, Inc.</a:t>
            </a:r>
            <a:endParaRPr lang="en-US" altLang="en-US" baseline="30000" smtClean="0">
              <a:cs typeface="Arial" charset="0"/>
            </a:endParaRPr>
          </a:p>
          <a:p>
            <a:pPr>
              <a:spcBef>
                <a:spcPct val="0"/>
              </a:spcBef>
            </a:pPr>
            <a:r>
              <a:rPr lang="en-US" altLang="en-US" smtClean="0">
                <a:cs typeface="Arial" charset="0"/>
              </a:rPr>
              <a:t>Copyright 2009</a:t>
            </a:r>
          </a:p>
        </p:txBody>
      </p:sp>
      <p:sp>
        <p:nvSpPr>
          <p:cNvPr id="10855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D5AAFF-CB33-441B-AB23-291B9E10370D}" type="slidenum">
              <a:rPr lang="en-US" altLang="en-US" smtClean="0"/>
              <a:pPr/>
              <a:t>48</a:t>
            </a:fld>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Updates of the Boolean Theorems with the addition of DeMorgan’s</a:t>
            </a:r>
          </a:p>
        </p:txBody>
      </p:sp>
      <p:sp>
        <p:nvSpPr>
          <p:cNvPr id="1095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mtClean="0">
                <a:cs typeface="Arial" charset="0"/>
              </a:rPr>
              <a:t>DeMorgan’s Theorems</a:t>
            </a:r>
          </a:p>
        </p:txBody>
      </p:sp>
      <p:sp>
        <p:nvSpPr>
          <p:cNvPr id="10957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mtClean="0">
                <a:cs typeface="Arial" charset="0"/>
              </a:rPr>
              <a:t>Digital Electronics </a:t>
            </a:r>
            <a:r>
              <a:rPr lang="en-US" altLang="en-US" smtClean="0">
                <a:cs typeface="Arial" charset="0"/>
                <a:sym typeface="Symbol" pitchFamily="18" charset="2"/>
              </a:rPr>
              <a:t></a:t>
            </a:r>
          </a:p>
          <a:p>
            <a:pPr>
              <a:spcBef>
                <a:spcPct val="0"/>
              </a:spcBef>
            </a:pPr>
            <a:r>
              <a:rPr lang="en-US" altLang="en-US" smtClean="0">
                <a:cs typeface="Arial" charset="0"/>
                <a:sym typeface="Symbol" pitchFamily="18" charset="2"/>
              </a:rPr>
              <a:t>2,1 Introduction to AOI Logic</a:t>
            </a:r>
            <a:endParaRPr lang="en-US" altLang="en-US" smtClean="0">
              <a:cs typeface="Arial" charset="0"/>
            </a:endParaRPr>
          </a:p>
        </p:txBody>
      </p:sp>
      <p:sp>
        <p:nvSpPr>
          <p:cNvPr id="10957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smtClean="0">
                <a:cs typeface="Arial" charset="0"/>
              </a:rPr>
              <a:t>Project Lead The Way, Inc.</a:t>
            </a:r>
            <a:endParaRPr lang="en-US" altLang="en-US" baseline="30000" smtClean="0">
              <a:cs typeface="Arial" charset="0"/>
            </a:endParaRPr>
          </a:p>
          <a:p>
            <a:pPr>
              <a:spcBef>
                <a:spcPct val="0"/>
              </a:spcBef>
            </a:pPr>
            <a:r>
              <a:rPr lang="en-US" altLang="en-US" smtClean="0">
                <a:cs typeface="Arial" charset="0"/>
              </a:rPr>
              <a:t>Copyright 2009</a:t>
            </a:r>
          </a:p>
        </p:txBody>
      </p:sp>
      <p:sp>
        <p:nvSpPr>
          <p:cNvPr id="10957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319F77-4546-4B27-B206-E02D1887D433}" type="slidenum">
              <a:rPr lang="en-US" altLang="en-US" smtClean="0"/>
              <a:pPr/>
              <a:t>49</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C4E0520-2539-4EEB-8F46-58ADAF2B5F9C}" type="slidenum">
              <a:rPr lang="en-US" altLang="en-US" smtClean="0"/>
              <a:pPr/>
              <a:t>5</a:t>
            </a:fld>
            <a:endParaRPr lang="en-US" alt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EAE96D4-3A2D-4107-8D9C-F44EF62A5816}" type="slidenum">
              <a:rPr lang="en-US" altLang="en-US" smtClean="0"/>
              <a:pPr/>
              <a:t>50</a:t>
            </a:fld>
            <a:endParaRPr lang="en-US" altLang="en-US" smtClean="0"/>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64FCAB-4D79-48EC-A8B3-17501E9DD351}" type="slidenum">
              <a:rPr lang="en-US" altLang="en-US" smtClean="0"/>
              <a:pPr/>
              <a:t>51</a:t>
            </a:fld>
            <a:endParaRPr lang="en-US" alt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D0777F5-FA09-4C5D-BDED-0731E913A4B9}" type="slidenum">
              <a:rPr lang="en-US" altLang="en-US" smtClean="0"/>
              <a:pPr/>
              <a:t>52</a:t>
            </a:fld>
            <a:endParaRPr lang="en-US" alt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BF3B50-1220-48AD-B5DA-9821E06333E5}" type="slidenum">
              <a:rPr lang="en-US" altLang="en-US" smtClean="0"/>
              <a:pPr/>
              <a:t>53</a:t>
            </a:fld>
            <a:endParaRPr lang="en-US" alt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988236E-B7E8-4475-9CD2-6A570692CB61}" type="slidenum">
              <a:rPr lang="en-US" altLang="en-US" smtClean="0"/>
              <a:pPr/>
              <a:t>54</a:t>
            </a:fld>
            <a:endParaRPr lang="en-US" alt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6ED9464-C8DA-400C-80C5-37174569C491}" type="slidenum">
              <a:rPr lang="en-US" altLang="en-US" smtClean="0"/>
              <a:pPr/>
              <a:t>55</a:t>
            </a:fld>
            <a:endParaRPr lang="en-US" altLang="en-US" smtClean="0"/>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AE2CF68-F620-4941-83BC-45DD60A94767}" type="slidenum">
              <a:rPr lang="en-US" altLang="en-US" smtClean="0"/>
              <a:pPr/>
              <a:t>6</a:t>
            </a:fld>
            <a:endParaRPr lang="en-US" altLang="en-US" smtClean="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FA46A4B-8298-4172-BE50-D4554900693A}" type="slidenum">
              <a:rPr lang="en-US" altLang="en-US" smtClean="0"/>
              <a:pPr/>
              <a:t>7</a:t>
            </a:fld>
            <a:endParaRPr lang="en-US" altLang="en-US" smtClean="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9EFE622-A039-4C39-B68B-18962727181F}" type="slidenum">
              <a:rPr lang="en-US" altLang="en-US" smtClean="0"/>
              <a:pPr/>
              <a:t>8</a:t>
            </a:fld>
            <a:endParaRPr lang="en-US" alt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AF12FE-DD1F-46A2-B4ED-690AF1DE41CD}" type="slidenum">
              <a:rPr lang="en-US" altLang="en-US" smtClean="0"/>
              <a:pPr/>
              <a:t>9</a:t>
            </a:fld>
            <a:endParaRPr lang="en-US" alt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0" name="Rectangle 18"/>
            <p:cNvSpPr>
              <a:spLocks noChangeArrowheads="1"/>
            </p:cNvSpPr>
            <p:nvPr userDrawn="1"/>
          </p:nvSpPr>
          <p:spPr bwMode="hidden">
            <a:xfrm rot="39991575" flipH="1" flipV="1">
              <a:off x="5375"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smtClean="0"/>
            </a:lvl1pPr>
          </a:lstStyle>
          <a:p>
            <a:pPr>
              <a:defRPr/>
            </a:pPr>
            <a:r>
              <a:rPr lang="en-US"/>
              <a:t>DT228/1 Computer Architecture &amp; Technology</a:t>
            </a:r>
            <a:endParaRPr lang="en-US"/>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6CC405E7-8569-43B5-95C7-405386E1CEA0}" type="slidenum">
              <a:rPr lang="en-US"/>
              <a:pPr>
                <a:defRPr/>
              </a:pPr>
              <a:t>‹#›</a:t>
            </a:fld>
            <a:endParaRPr lang="en-US"/>
          </a:p>
        </p:txBody>
      </p:sp>
    </p:spTree>
    <p:extLst>
      <p:ext uri="{BB962C8B-B14F-4D97-AF65-F5344CB8AC3E}">
        <p14:creationId xmlns:p14="http://schemas.microsoft.com/office/powerpoint/2010/main" val="67138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F62A18E9-7F56-48FB-9EF0-6E6A0163544B}"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0780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E31BE2C2-8567-4E34-836F-0D4F78C0AB87}"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8922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quarter" idx="2"/>
          </p:nvPr>
        </p:nvSpPr>
        <p:spPr>
          <a:xfrm>
            <a:off x="4648200" y="1600200"/>
            <a:ext cx="4038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Content Placeholder 4"/>
          <p:cNvSpPr>
            <a:spLocks noGrp="1"/>
          </p:cNvSpPr>
          <p:nvPr>
            <p:ph sz="quarter" idx="3"/>
          </p:nvPr>
        </p:nvSpPr>
        <p:spPr>
          <a:xfrm>
            <a:off x="4648200" y="3943350"/>
            <a:ext cx="4038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Rectangle 218"/>
          <p:cNvSpPr>
            <a:spLocks noGrp="1" noChangeArrowheads="1"/>
          </p:cNvSpPr>
          <p:nvPr>
            <p:ph type="sldNum" sz="quarter" idx="10"/>
          </p:nvPr>
        </p:nvSpPr>
        <p:spPr>
          <a:ln/>
        </p:spPr>
        <p:txBody>
          <a:bodyPr/>
          <a:lstStyle>
            <a:lvl1pPr>
              <a:defRPr/>
            </a:lvl1pPr>
          </a:lstStyle>
          <a:p>
            <a:pPr>
              <a:defRPr/>
            </a:pPr>
            <a:fld id="{AEF1619B-0A5C-4170-AA41-E492A182626A}" type="slidenum">
              <a:rPr lang="en-US"/>
              <a:pPr>
                <a:defRPr/>
              </a:pPr>
              <a:t>‹#›</a:t>
            </a:fld>
            <a:endParaRPr lang="en-US"/>
          </a:p>
        </p:txBody>
      </p:sp>
      <p:sp>
        <p:nvSpPr>
          <p:cNvPr id="7"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8"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06121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600200"/>
            <a:ext cx="8229600" cy="4533900"/>
          </a:xfrm>
        </p:spPr>
        <p:txBody>
          <a:bodyPr/>
          <a:lstStyle/>
          <a:p>
            <a:pPr lvl="0"/>
            <a:endParaRPr lang="en-IE" noProof="0" smtClean="0"/>
          </a:p>
        </p:txBody>
      </p:sp>
      <p:sp>
        <p:nvSpPr>
          <p:cNvPr id="4" name="Rectangle 218"/>
          <p:cNvSpPr>
            <a:spLocks noGrp="1" noChangeArrowheads="1"/>
          </p:cNvSpPr>
          <p:nvPr>
            <p:ph type="sldNum" sz="quarter" idx="10"/>
          </p:nvPr>
        </p:nvSpPr>
        <p:spPr>
          <a:ln/>
        </p:spPr>
        <p:txBody>
          <a:bodyPr/>
          <a:lstStyle>
            <a:lvl1pPr>
              <a:defRPr/>
            </a:lvl1pPr>
          </a:lstStyle>
          <a:p>
            <a:pPr>
              <a:defRPr/>
            </a:pPr>
            <a:fld id="{D17C6434-ACCC-4D8D-81B6-5E3148830D84}"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20800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218"/>
          <p:cNvSpPr>
            <a:spLocks noGrp="1" noChangeArrowheads="1"/>
          </p:cNvSpPr>
          <p:nvPr>
            <p:ph type="sldNum" sz="quarter" idx="10"/>
          </p:nvPr>
        </p:nvSpPr>
        <p:spPr>
          <a:ln/>
        </p:spPr>
        <p:txBody>
          <a:bodyPr/>
          <a:lstStyle>
            <a:lvl1pPr>
              <a:defRPr/>
            </a:lvl1pPr>
          </a:lstStyle>
          <a:p>
            <a:pPr>
              <a:defRPr/>
            </a:pPr>
            <a:fld id="{C7826A2F-246C-42F4-9AA5-6DBD2C710E19}"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352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22A88241-7552-4649-97BA-EE50AC5AD89D}"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451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E2D13F8D-8386-41BA-9BE3-3C04F1AC35C7}"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5122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218"/>
          <p:cNvSpPr>
            <a:spLocks noGrp="1" noChangeArrowheads="1"/>
          </p:cNvSpPr>
          <p:nvPr>
            <p:ph type="sldNum" sz="quarter" idx="10"/>
          </p:nvPr>
        </p:nvSpPr>
        <p:spPr>
          <a:ln/>
        </p:spPr>
        <p:txBody>
          <a:bodyPr/>
          <a:lstStyle>
            <a:lvl1pPr>
              <a:defRPr/>
            </a:lvl1pPr>
          </a:lstStyle>
          <a:p>
            <a:pPr>
              <a:defRPr/>
            </a:pPr>
            <a:fld id="{6F52866D-44DD-4AA1-AA7B-41B28D6E583A}"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6429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218"/>
          <p:cNvSpPr>
            <a:spLocks noGrp="1" noChangeArrowheads="1"/>
          </p:cNvSpPr>
          <p:nvPr>
            <p:ph type="sldNum" sz="quarter" idx="10"/>
          </p:nvPr>
        </p:nvSpPr>
        <p:spPr>
          <a:ln/>
        </p:spPr>
        <p:txBody>
          <a:bodyPr/>
          <a:lstStyle>
            <a:lvl1pPr>
              <a:defRPr/>
            </a:lvl1pPr>
          </a:lstStyle>
          <a:p>
            <a:pPr>
              <a:defRPr/>
            </a:pPr>
            <a:fld id="{774576C6-9A54-43DD-B3BB-F3596B40E642}"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4838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218"/>
          <p:cNvSpPr>
            <a:spLocks noGrp="1" noChangeArrowheads="1"/>
          </p:cNvSpPr>
          <p:nvPr>
            <p:ph type="sldNum" sz="quarter" idx="10"/>
          </p:nvPr>
        </p:nvSpPr>
        <p:spPr>
          <a:ln/>
        </p:spPr>
        <p:txBody>
          <a:bodyPr/>
          <a:lstStyle>
            <a:lvl1pPr>
              <a:defRPr/>
            </a:lvl1pPr>
          </a:lstStyle>
          <a:p>
            <a:pPr>
              <a:defRPr/>
            </a:pPr>
            <a:fld id="{7C1E27A0-67E0-466F-9337-9BE41A7541AC}"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429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D04D8DE5-DE1B-4D6D-AD13-5F0E31EF2EB3}"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1814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885D2B82-0178-452C-A69E-39B1FF17BCA5}"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0005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9F70B3C1-C728-49D7-BF2A-6F49C42C1F6B}"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6210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82F7F7C5-A4E8-460D-A216-F2E829ABC60E}"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effectLst>
                  <a:outerShdw blurRad="38100" dist="38100" dir="2700000" algn="tl">
                    <a:srgbClr val="000000"/>
                  </a:outerShdw>
                </a:effectLst>
              </a:defRPr>
            </a:lvl1pPr>
          </a:lstStyle>
          <a:p>
            <a:pPr>
              <a:defRPr/>
            </a:pPr>
            <a:r>
              <a:rPr lang="en-US"/>
              <a:t>DT228/1 Computer Architecture &amp; Technology</a:t>
            </a:r>
            <a:endParaRPr lang="en-US"/>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853"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6"/>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17.png"/><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png"/><Relationship Id="rId5" Type="http://schemas.openxmlformats.org/officeDocument/2006/relationships/oleObject" Target="../embeddings/oleObject3.bin"/><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34.png"/><Relationship Id="rId18" Type="http://schemas.openxmlformats.org/officeDocument/2006/relationships/oleObject" Target="../embeddings/oleObject11.bin"/><Relationship Id="rId26" Type="http://schemas.openxmlformats.org/officeDocument/2006/relationships/oleObject" Target="../embeddings/oleObject16.bin"/><Relationship Id="rId39" Type="http://schemas.openxmlformats.org/officeDocument/2006/relationships/oleObject" Target="../embeddings/oleObject24.bin"/><Relationship Id="rId3" Type="http://schemas.openxmlformats.org/officeDocument/2006/relationships/notesSlide" Target="../notesSlides/notesSlide47.xml"/><Relationship Id="rId21" Type="http://schemas.openxmlformats.org/officeDocument/2006/relationships/image" Target="../media/image26.wmf"/><Relationship Id="rId34" Type="http://schemas.openxmlformats.org/officeDocument/2006/relationships/oleObject" Target="../embeddings/oleObject21.bin"/><Relationship Id="rId7" Type="http://schemas.openxmlformats.org/officeDocument/2006/relationships/oleObject" Target="../embeddings/oleObject5.bin"/><Relationship Id="rId12" Type="http://schemas.openxmlformats.org/officeDocument/2006/relationships/image" Target="../media/image23.wmf"/><Relationship Id="rId17" Type="http://schemas.openxmlformats.org/officeDocument/2006/relationships/image" Target="../media/image24.wmf"/><Relationship Id="rId25" Type="http://schemas.openxmlformats.org/officeDocument/2006/relationships/oleObject" Target="../embeddings/oleObject15.bin"/><Relationship Id="rId33" Type="http://schemas.openxmlformats.org/officeDocument/2006/relationships/oleObject" Target="../embeddings/oleObject20.bin"/><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2.bin"/><Relationship Id="rId29" Type="http://schemas.openxmlformats.org/officeDocument/2006/relationships/image" Target="../media/image29.wmf"/><Relationship Id="rId41" Type="http://schemas.openxmlformats.org/officeDocument/2006/relationships/image" Target="../media/image35.png"/><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7.bin"/><Relationship Id="rId24" Type="http://schemas.openxmlformats.org/officeDocument/2006/relationships/image" Target="../media/image27.wmf"/><Relationship Id="rId32" Type="http://schemas.openxmlformats.org/officeDocument/2006/relationships/image" Target="../media/image30.wmf"/><Relationship Id="rId37" Type="http://schemas.openxmlformats.org/officeDocument/2006/relationships/image" Target="../media/image31.wmf"/><Relationship Id="rId40" Type="http://schemas.openxmlformats.org/officeDocument/2006/relationships/image" Target="../media/image32.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4.bin"/><Relationship Id="rId28" Type="http://schemas.openxmlformats.org/officeDocument/2006/relationships/oleObject" Target="../embeddings/oleObject17.bin"/><Relationship Id="rId36" Type="http://schemas.openxmlformats.org/officeDocument/2006/relationships/oleObject" Target="../embeddings/oleObject23.bin"/><Relationship Id="rId10" Type="http://schemas.openxmlformats.org/officeDocument/2006/relationships/image" Target="../media/image22.wmf"/><Relationship Id="rId19" Type="http://schemas.openxmlformats.org/officeDocument/2006/relationships/image" Target="../media/image25.wmf"/><Relationship Id="rId31" Type="http://schemas.openxmlformats.org/officeDocument/2006/relationships/oleObject" Target="../embeddings/oleObject19.bin"/><Relationship Id="rId4" Type="http://schemas.openxmlformats.org/officeDocument/2006/relationships/image" Target="../media/image33.png"/><Relationship Id="rId9" Type="http://schemas.openxmlformats.org/officeDocument/2006/relationships/oleObject" Target="../embeddings/oleObject6.bin"/><Relationship Id="rId14" Type="http://schemas.openxmlformats.org/officeDocument/2006/relationships/oleObject" Target="../embeddings/oleObject8.bin"/><Relationship Id="rId22" Type="http://schemas.openxmlformats.org/officeDocument/2006/relationships/oleObject" Target="../embeddings/oleObject13.bin"/><Relationship Id="rId27" Type="http://schemas.openxmlformats.org/officeDocument/2006/relationships/image" Target="../media/image28.wmf"/><Relationship Id="rId30" Type="http://schemas.openxmlformats.org/officeDocument/2006/relationships/oleObject" Target="../embeddings/oleObject18.bin"/><Relationship Id="rId35" Type="http://schemas.openxmlformats.org/officeDocument/2006/relationships/oleObject" Target="../embeddings/oleObject22.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7.wmf"/><Relationship Id="rId18" Type="http://schemas.openxmlformats.org/officeDocument/2006/relationships/image" Target="../media/image28.wmf"/><Relationship Id="rId26" Type="http://schemas.openxmlformats.org/officeDocument/2006/relationships/oleObject" Target="../embeddings/oleObject38.bin"/><Relationship Id="rId39" Type="http://schemas.openxmlformats.org/officeDocument/2006/relationships/image" Target="../media/image42.wmf"/><Relationship Id="rId3" Type="http://schemas.openxmlformats.org/officeDocument/2006/relationships/notesSlide" Target="../notesSlides/notesSlide48.xml"/><Relationship Id="rId21" Type="http://schemas.openxmlformats.org/officeDocument/2006/relationships/oleObject" Target="../embeddings/oleObject35.bin"/><Relationship Id="rId34" Type="http://schemas.openxmlformats.org/officeDocument/2006/relationships/oleObject" Target="../embeddings/oleObject40.bin"/><Relationship Id="rId42" Type="http://schemas.openxmlformats.org/officeDocument/2006/relationships/oleObject" Target="../embeddings/oleObject45.bin"/><Relationship Id="rId7" Type="http://schemas.openxmlformats.org/officeDocument/2006/relationships/image" Target="../media/image22.wmf"/><Relationship Id="rId12" Type="http://schemas.openxmlformats.org/officeDocument/2006/relationships/oleObject" Target="../embeddings/oleObject30.bin"/><Relationship Id="rId17" Type="http://schemas.openxmlformats.org/officeDocument/2006/relationships/oleObject" Target="../embeddings/oleObject33.bin"/><Relationship Id="rId25" Type="http://schemas.openxmlformats.org/officeDocument/2006/relationships/image" Target="../media/image24.wmf"/><Relationship Id="rId33" Type="http://schemas.openxmlformats.org/officeDocument/2006/relationships/image" Target="../media/image45.png"/><Relationship Id="rId38" Type="http://schemas.openxmlformats.org/officeDocument/2006/relationships/oleObject" Target="../embeddings/oleObject43.bin"/><Relationship Id="rId2" Type="http://schemas.openxmlformats.org/officeDocument/2006/relationships/slideLayout" Target="../slideLayouts/slideLayout2.xml"/><Relationship Id="rId16" Type="http://schemas.openxmlformats.org/officeDocument/2006/relationships/oleObject" Target="../embeddings/oleObject32.bin"/><Relationship Id="rId20" Type="http://schemas.openxmlformats.org/officeDocument/2006/relationships/image" Target="../media/image39.wmf"/><Relationship Id="rId29" Type="http://schemas.openxmlformats.org/officeDocument/2006/relationships/oleObject" Target="../embeddings/oleObject39.bin"/><Relationship Id="rId41" Type="http://schemas.openxmlformats.org/officeDocument/2006/relationships/image" Target="../media/image43.wmf"/><Relationship Id="rId1" Type="http://schemas.openxmlformats.org/officeDocument/2006/relationships/vmlDrawing" Target="../drawings/vmlDrawing5.vml"/><Relationship Id="rId6" Type="http://schemas.openxmlformats.org/officeDocument/2006/relationships/oleObject" Target="../embeddings/oleObject26.bin"/><Relationship Id="rId11" Type="http://schemas.openxmlformats.org/officeDocument/2006/relationships/oleObject" Target="../embeddings/oleObject29.bin"/><Relationship Id="rId24" Type="http://schemas.openxmlformats.org/officeDocument/2006/relationships/oleObject" Target="../embeddings/oleObject37.bin"/><Relationship Id="rId32" Type="http://schemas.openxmlformats.org/officeDocument/2006/relationships/image" Target="../media/image44.png"/><Relationship Id="rId37" Type="http://schemas.openxmlformats.org/officeDocument/2006/relationships/image" Target="../media/image41.wmf"/><Relationship Id="rId40" Type="http://schemas.openxmlformats.org/officeDocument/2006/relationships/oleObject" Target="../embeddings/oleObject44.bin"/><Relationship Id="rId5" Type="http://schemas.openxmlformats.org/officeDocument/2006/relationships/image" Target="../media/image36.wmf"/><Relationship Id="rId15" Type="http://schemas.openxmlformats.org/officeDocument/2006/relationships/image" Target="../media/image38.wmf"/><Relationship Id="rId23" Type="http://schemas.openxmlformats.org/officeDocument/2006/relationships/image" Target="../media/image30.wmf"/><Relationship Id="rId28" Type="http://schemas.openxmlformats.org/officeDocument/2006/relationships/image" Target="../media/image1.png"/><Relationship Id="rId36" Type="http://schemas.openxmlformats.org/officeDocument/2006/relationships/oleObject" Target="../embeddings/oleObject42.bin"/><Relationship Id="rId10" Type="http://schemas.openxmlformats.org/officeDocument/2006/relationships/oleObject" Target="../embeddings/oleObject28.bin"/><Relationship Id="rId19" Type="http://schemas.openxmlformats.org/officeDocument/2006/relationships/oleObject" Target="../embeddings/oleObject34.bin"/><Relationship Id="rId31" Type="http://schemas.openxmlformats.org/officeDocument/2006/relationships/image" Target="../media/image35.png"/><Relationship Id="rId4" Type="http://schemas.openxmlformats.org/officeDocument/2006/relationships/oleObject" Target="../embeddings/oleObject25.bin"/><Relationship Id="rId9" Type="http://schemas.openxmlformats.org/officeDocument/2006/relationships/image" Target="../media/image23.wmf"/><Relationship Id="rId14" Type="http://schemas.openxmlformats.org/officeDocument/2006/relationships/oleObject" Target="../embeddings/oleObject31.bin"/><Relationship Id="rId22" Type="http://schemas.openxmlformats.org/officeDocument/2006/relationships/oleObject" Target="../embeddings/oleObject36.bin"/><Relationship Id="rId27" Type="http://schemas.openxmlformats.org/officeDocument/2006/relationships/image" Target="../media/image25.wmf"/><Relationship Id="rId30" Type="http://schemas.openxmlformats.org/officeDocument/2006/relationships/image" Target="../media/image40.wmf"/><Relationship Id="rId35" Type="http://schemas.openxmlformats.org/officeDocument/2006/relationships/oleObject" Target="../embeddings/oleObject41.bin"/></Relationships>
</file>

<file path=ppt/slides/_rels/slide4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49.xml"/><Relationship Id="rId7" Type="http://schemas.openxmlformats.org/officeDocument/2006/relationships/image" Target="../media/image47.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47.bin"/><Relationship Id="rId5" Type="http://schemas.openxmlformats.org/officeDocument/2006/relationships/image" Target="../media/image46.wmf"/><Relationship Id="rId4" Type="http://schemas.openxmlformats.org/officeDocument/2006/relationships/oleObject" Target="../embeddings/oleObject46.bin"/></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5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rPr>
              <a:t>FROM BOOLEAN ALGEBRA TO </a:t>
            </a:r>
            <a:r>
              <a:rPr lang="en-IE" sz="3200" dirty="0">
                <a:solidFill>
                  <a:srgbClr val="FFFF00"/>
                </a:solidFill>
                <a:effectLst>
                  <a:outerShdw blurRad="38100" dist="38100" dir="2700000" algn="tl">
                    <a:srgbClr val="000000"/>
                  </a:outerShdw>
                </a:effectLst>
              </a:rPr>
              <a:t>LOGIC GATES</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rPr>
              <a:t>Semester 2, Week 5</a:t>
            </a:r>
            <a:endParaRPr lang="en-US" sz="2800" dirty="0">
              <a:solidFill>
                <a:srgbClr val="FFFF00"/>
              </a:solidFill>
              <a:effectLst>
                <a:outerShdw blurRad="38100" dist="38100" dir="2700000" algn="tl">
                  <a:srgbClr val="000000"/>
                </a:out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9B66682-7D93-4733-9D0D-7AB11B270466}" type="slidenum">
              <a:rPr lang="en-US"/>
              <a:pPr>
                <a:defRPr/>
              </a:pPr>
              <a:t>10</a:t>
            </a:fld>
            <a:endParaRPr lang="en-US"/>
          </a:p>
        </p:txBody>
      </p:sp>
      <p:sp>
        <p:nvSpPr>
          <p:cNvPr id="371714" name="Rectangle 2"/>
          <p:cNvSpPr>
            <a:spLocks noGrp="1" noChangeArrowheads="1"/>
          </p:cNvSpPr>
          <p:nvPr>
            <p:ph type="title"/>
          </p:nvPr>
        </p:nvSpPr>
        <p:spPr/>
        <p:txBody>
          <a:bodyPr/>
          <a:lstStyle/>
          <a:p>
            <a:pPr eaLnBrk="1" hangingPunct="1">
              <a:defRPr/>
            </a:pPr>
            <a:r>
              <a:rPr lang="en-IE" sz="3500" smtClean="0"/>
              <a:t>Claude Shannon Takes Boole’s Algebra</a:t>
            </a:r>
            <a:endParaRPr lang="en-US" sz="3500" smtClean="0"/>
          </a:p>
        </p:txBody>
      </p:sp>
      <p:sp>
        <p:nvSpPr>
          <p:cNvPr id="371715" name="Rectangle 3"/>
          <p:cNvSpPr>
            <a:spLocks noGrp="1" noChangeArrowheads="1"/>
          </p:cNvSpPr>
          <p:nvPr>
            <p:ph type="body" idx="1"/>
          </p:nvPr>
        </p:nvSpPr>
        <p:spPr/>
        <p:txBody>
          <a:bodyPr/>
          <a:lstStyle/>
          <a:p>
            <a:pPr eaLnBrk="1" hangingPunct="1">
              <a:defRPr/>
            </a:pPr>
            <a:r>
              <a:rPr lang="en-IE" sz="3000" dirty="0" smtClean="0"/>
              <a:t>In the 1930s, a graduate student of Massachusetts Institute of Technology called Claude Shannon described the Boolean </a:t>
            </a:r>
            <a:r>
              <a:rPr lang="en-US" sz="3000" dirty="0" smtClean="0"/>
              <a:t>type of algebra as matching the effects of switch and relay-switching circuits, therefore effecting bi-state or bipolar machinery…. 1s and 0s…. Digital things!</a:t>
            </a:r>
            <a:r>
              <a:rPr lang="en-US" dirty="0" smtClean="0"/>
              <a:t> </a:t>
            </a:r>
          </a:p>
          <a:p>
            <a:pPr eaLnBrk="1" hangingPunct="1">
              <a:defRPr/>
            </a:pPr>
            <a:r>
              <a:rPr lang="en-IE" dirty="0" smtClean="0"/>
              <a:t>(John Von Neumann used these principles in his architecture… more on that soon.)</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94E21655-97A2-45BF-A30D-003D6C770D66}" type="slidenum">
              <a:rPr lang="en-US"/>
              <a:pPr>
                <a:defRPr/>
              </a:pPr>
              <a:t>11</a:t>
            </a:fld>
            <a:endParaRPr lang="en-US"/>
          </a:p>
        </p:txBody>
      </p:sp>
      <p:sp>
        <p:nvSpPr>
          <p:cNvPr id="10"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437250" name="Rectangle 2"/>
          <p:cNvSpPr>
            <a:spLocks noGrp="1" noChangeArrowheads="1"/>
          </p:cNvSpPr>
          <p:nvPr>
            <p:ph type="title"/>
          </p:nvPr>
        </p:nvSpPr>
        <p:spPr/>
        <p:txBody>
          <a:bodyPr/>
          <a:lstStyle/>
          <a:p>
            <a:pPr eaLnBrk="1" hangingPunct="1">
              <a:defRPr/>
            </a:pPr>
            <a:r>
              <a:rPr lang="en-IE" smtClean="0"/>
              <a:t>Claude Shannon (2)</a:t>
            </a:r>
            <a:endParaRPr lang="en-US" smtClean="0"/>
          </a:p>
        </p:txBody>
      </p:sp>
      <p:sp>
        <p:nvSpPr>
          <p:cNvPr id="437251" name="Rectangle 3"/>
          <p:cNvSpPr>
            <a:spLocks noGrp="1" noChangeArrowheads="1"/>
          </p:cNvSpPr>
          <p:nvPr>
            <p:ph type="body" idx="1"/>
          </p:nvPr>
        </p:nvSpPr>
        <p:spPr>
          <a:xfrm>
            <a:off x="457200" y="1600200"/>
            <a:ext cx="3749675" cy="1322388"/>
          </a:xfrm>
        </p:spPr>
        <p:txBody>
          <a:bodyPr/>
          <a:lstStyle/>
          <a:p>
            <a:pPr eaLnBrk="1" hangingPunct="1">
              <a:buFont typeface="Wingdings" pitchFamily="2" charset="2"/>
              <a:buNone/>
              <a:defRPr/>
            </a:pPr>
            <a:r>
              <a:rPr lang="en-GB" sz="1700" smtClean="0"/>
              <a:t>A (False) AND B (False) -&gt; False</a:t>
            </a:r>
          </a:p>
          <a:p>
            <a:pPr eaLnBrk="1" hangingPunct="1">
              <a:buFont typeface="Wingdings" pitchFamily="2" charset="2"/>
              <a:buNone/>
              <a:defRPr/>
            </a:pPr>
            <a:r>
              <a:rPr lang="en-GB" sz="1700" smtClean="0"/>
              <a:t>A (True) AND B (False) -&gt; False</a:t>
            </a:r>
            <a:endParaRPr lang="en-US" sz="1700" smtClean="0"/>
          </a:p>
          <a:p>
            <a:pPr eaLnBrk="1" hangingPunct="1">
              <a:buFont typeface="Wingdings" pitchFamily="2" charset="2"/>
              <a:buNone/>
              <a:defRPr/>
            </a:pPr>
            <a:r>
              <a:rPr lang="en-GB" sz="1700" smtClean="0"/>
              <a:t>A (False) AND B (True) -&gt; False</a:t>
            </a:r>
            <a:endParaRPr lang="en-US" sz="1700" smtClean="0"/>
          </a:p>
          <a:p>
            <a:pPr eaLnBrk="1" hangingPunct="1">
              <a:buFont typeface="Wingdings" pitchFamily="2" charset="2"/>
              <a:buNone/>
              <a:defRPr/>
            </a:pPr>
            <a:r>
              <a:rPr lang="en-GB" sz="1700" smtClean="0"/>
              <a:t>A (True) AND B (True) -&gt; True</a:t>
            </a:r>
            <a:endParaRPr lang="en-US" sz="1700" smtClean="0"/>
          </a:p>
          <a:p>
            <a:pPr lvl="1" eaLnBrk="1" hangingPunct="1">
              <a:buFont typeface="Wingdings" pitchFamily="2" charset="2"/>
              <a:buNone/>
              <a:defRPr/>
            </a:pPr>
            <a:endParaRPr lang="en-US" sz="1300" smtClean="0"/>
          </a:p>
        </p:txBody>
      </p:sp>
      <p:sp>
        <p:nvSpPr>
          <p:cNvPr id="437252" name="Rectangle 4"/>
          <p:cNvSpPr>
            <a:spLocks noChangeArrowheads="1"/>
          </p:cNvSpPr>
          <p:nvPr/>
        </p:nvSpPr>
        <p:spPr bwMode="auto">
          <a:xfrm>
            <a:off x="611188" y="3284538"/>
            <a:ext cx="3644900" cy="1244600"/>
          </a:xfrm>
          <a:prstGeom prst="rect">
            <a:avLst/>
          </a:prstGeom>
          <a:noFill/>
          <a:ln w="9525">
            <a:noFill/>
            <a:miter lim="800000"/>
            <a:headEnd/>
            <a:tailEnd/>
          </a:ln>
          <a:effectLst/>
        </p:spPr>
        <p:txBody>
          <a:bodyPr/>
          <a:lstStyle/>
          <a:p>
            <a:pPr marL="342900" indent="-342900" eaLnBrk="1" hangingPunct="1">
              <a:spcBef>
                <a:spcPct val="20000"/>
              </a:spcBef>
              <a:buClr>
                <a:schemeClr val="hlink"/>
              </a:buClr>
              <a:buFont typeface="Wingdings" pitchFamily="2" charset="2"/>
              <a:buNone/>
              <a:defRPr/>
            </a:pPr>
            <a:r>
              <a:rPr lang="en-GB" sz="1700">
                <a:effectLst>
                  <a:outerShdw blurRad="38100" dist="38100" dir="2700000" algn="tl">
                    <a:srgbClr val="000000"/>
                  </a:outerShdw>
                </a:effectLst>
              </a:rPr>
              <a:t>A (False) OR B (False) -&gt; False</a:t>
            </a:r>
          </a:p>
          <a:p>
            <a:pPr marL="342900" indent="-342900" eaLnBrk="1" hangingPunct="1">
              <a:spcBef>
                <a:spcPct val="20000"/>
              </a:spcBef>
              <a:buClr>
                <a:schemeClr val="hlink"/>
              </a:buClr>
              <a:buFont typeface="Wingdings" pitchFamily="2" charset="2"/>
              <a:buNone/>
              <a:defRPr/>
            </a:pPr>
            <a:r>
              <a:rPr lang="en-GB" sz="1700">
                <a:effectLst>
                  <a:outerShdw blurRad="38100" dist="38100" dir="2700000" algn="tl">
                    <a:srgbClr val="000000"/>
                  </a:outerShdw>
                </a:effectLst>
              </a:rPr>
              <a:t>A (True) OR B (False) -&gt; True</a:t>
            </a:r>
            <a:endParaRPr lang="en-US" sz="1700">
              <a:effectLst>
                <a:outerShdw blurRad="38100" dist="38100" dir="2700000" algn="tl">
                  <a:srgbClr val="000000"/>
                </a:outerShdw>
              </a:effectLst>
            </a:endParaRPr>
          </a:p>
          <a:p>
            <a:pPr marL="342900" indent="-342900" eaLnBrk="1" hangingPunct="1">
              <a:spcBef>
                <a:spcPct val="20000"/>
              </a:spcBef>
              <a:buClr>
                <a:schemeClr val="hlink"/>
              </a:buClr>
              <a:buFont typeface="Wingdings" pitchFamily="2" charset="2"/>
              <a:buNone/>
              <a:defRPr/>
            </a:pPr>
            <a:r>
              <a:rPr lang="en-GB" sz="1700">
                <a:effectLst>
                  <a:outerShdw blurRad="38100" dist="38100" dir="2700000" algn="tl">
                    <a:srgbClr val="000000"/>
                  </a:outerShdw>
                </a:effectLst>
              </a:rPr>
              <a:t>A (False) OR B (True) -&gt; True</a:t>
            </a:r>
            <a:endParaRPr lang="en-US" sz="1700">
              <a:effectLst>
                <a:outerShdw blurRad="38100" dist="38100" dir="2700000" algn="tl">
                  <a:srgbClr val="000000"/>
                </a:outerShdw>
              </a:effectLst>
            </a:endParaRPr>
          </a:p>
          <a:p>
            <a:pPr marL="342900" indent="-342900" eaLnBrk="1" hangingPunct="1">
              <a:spcBef>
                <a:spcPct val="20000"/>
              </a:spcBef>
              <a:buClr>
                <a:schemeClr val="hlink"/>
              </a:buClr>
              <a:buFont typeface="Wingdings" pitchFamily="2" charset="2"/>
              <a:buNone/>
              <a:defRPr/>
            </a:pPr>
            <a:r>
              <a:rPr lang="en-GB" sz="1700">
                <a:effectLst>
                  <a:outerShdw blurRad="38100" dist="38100" dir="2700000" algn="tl">
                    <a:srgbClr val="000000"/>
                  </a:outerShdw>
                </a:effectLst>
              </a:rPr>
              <a:t>A (True) OR B (True) -&gt; True</a:t>
            </a:r>
            <a:endParaRPr lang="en-US" sz="1500">
              <a:effectLst>
                <a:outerShdw blurRad="38100" dist="38100" dir="2700000" algn="tl">
                  <a:srgbClr val="000000"/>
                </a:outerShdw>
              </a:effectLst>
            </a:endParaRPr>
          </a:p>
        </p:txBody>
      </p:sp>
      <p:sp>
        <p:nvSpPr>
          <p:cNvPr id="437253" name="Rectangle 5"/>
          <p:cNvSpPr>
            <a:spLocks noChangeArrowheads="1"/>
          </p:cNvSpPr>
          <p:nvPr/>
        </p:nvSpPr>
        <p:spPr bwMode="auto">
          <a:xfrm>
            <a:off x="684213" y="4868863"/>
            <a:ext cx="3644900" cy="1244600"/>
          </a:xfrm>
          <a:prstGeom prst="rect">
            <a:avLst/>
          </a:prstGeom>
          <a:noFill/>
          <a:ln w="9525">
            <a:noFill/>
            <a:miter lim="800000"/>
            <a:headEnd/>
            <a:tailEnd/>
          </a:ln>
          <a:effectLst/>
        </p:spPr>
        <p:txBody>
          <a:bodyPr/>
          <a:lstStyle/>
          <a:p>
            <a:pPr marL="342900" indent="-342900" eaLnBrk="1" hangingPunct="1">
              <a:spcBef>
                <a:spcPct val="20000"/>
              </a:spcBef>
              <a:buClr>
                <a:schemeClr val="hlink"/>
              </a:buClr>
              <a:buFont typeface="Wingdings" pitchFamily="2" charset="2"/>
              <a:buNone/>
              <a:defRPr/>
            </a:pPr>
            <a:r>
              <a:rPr lang="en-GB" sz="1700">
                <a:effectLst>
                  <a:outerShdw blurRad="38100" dist="38100" dir="2700000" algn="tl">
                    <a:srgbClr val="000000"/>
                  </a:outerShdw>
                </a:effectLst>
              </a:rPr>
              <a:t>A (False)  -&gt; True (NOT A)</a:t>
            </a:r>
          </a:p>
          <a:p>
            <a:pPr marL="342900" indent="-342900" eaLnBrk="1" hangingPunct="1">
              <a:spcBef>
                <a:spcPct val="20000"/>
              </a:spcBef>
              <a:buClr>
                <a:schemeClr val="hlink"/>
              </a:buClr>
              <a:buFont typeface="Wingdings" pitchFamily="2" charset="2"/>
              <a:buNone/>
              <a:defRPr/>
            </a:pPr>
            <a:r>
              <a:rPr lang="en-GB" sz="1700">
                <a:effectLst>
                  <a:outerShdw blurRad="38100" dist="38100" dir="2700000" algn="tl">
                    <a:srgbClr val="000000"/>
                  </a:outerShdw>
                </a:effectLst>
              </a:rPr>
              <a:t>A (True) -&gt; False (NOT A)</a:t>
            </a:r>
            <a:endParaRPr lang="en-US" sz="1700">
              <a:effectLst>
                <a:outerShdw blurRad="38100" dist="38100" dir="2700000" algn="tl">
                  <a:srgbClr val="000000"/>
                </a:outerShdw>
              </a:effectLst>
            </a:endParaRPr>
          </a:p>
          <a:p>
            <a:pPr marL="742950" lvl="1" indent="-285750" eaLnBrk="1" hangingPunct="1">
              <a:spcBef>
                <a:spcPct val="20000"/>
              </a:spcBef>
              <a:buClr>
                <a:schemeClr val="folHlink"/>
              </a:buClr>
              <a:buSzPct val="50000"/>
              <a:buFont typeface="Wingdings" pitchFamily="2" charset="2"/>
              <a:buNone/>
              <a:defRPr/>
            </a:pPr>
            <a:endParaRPr lang="en-US" sz="1300">
              <a:effectLst>
                <a:outerShdw blurRad="38100" dist="38100" dir="2700000" algn="tl">
                  <a:srgbClr val="000000"/>
                </a:outerShdw>
              </a:effectLst>
            </a:endParaRPr>
          </a:p>
        </p:txBody>
      </p:sp>
      <p:sp>
        <p:nvSpPr>
          <p:cNvPr id="437254" name="Rectangle 6"/>
          <p:cNvSpPr>
            <a:spLocks noChangeArrowheads="1"/>
          </p:cNvSpPr>
          <p:nvPr/>
        </p:nvSpPr>
        <p:spPr bwMode="auto">
          <a:xfrm>
            <a:off x="4859338" y="1700213"/>
            <a:ext cx="2305050" cy="1244600"/>
          </a:xfrm>
          <a:prstGeom prst="rect">
            <a:avLst/>
          </a:prstGeom>
          <a:noFill/>
          <a:ln w="9525">
            <a:noFill/>
            <a:miter lim="800000"/>
            <a:headEnd/>
            <a:tailEnd/>
          </a:ln>
          <a:effectLst/>
        </p:spPr>
        <p:txBody>
          <a:bodyPr/>
          <a:lstStyle/>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0 · 0 = 0 </a:t>
            </a:r>
          </a:p>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1 · 0 = 0</a:t>
            </a:r>
          </a:p>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0 · 1 = 0</a:t>
            </a:r>
          </a:p>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1 · 1 = 1</a:t>
            </a:r>
          </a:p>
        </p:txBody>
      </p:sp>
      <p:sp>
        <p:nvSpPr>
          <p:cNvPr id="437255" name="Rectangle 7"/>
          <p:cNvSpPr>
            <a:spLocks noChangeArrowheads="1"/>
          </p:cNvSpPr>
          <p:nvPr/>
        </p:nvSpPr>
        <p:spPr bwMode="auto">
          <a:xfrm>
            <a:off x="4859338" y="3284538"/>
            <a:ext cx="2305050" cy="1244600"/>
          </a:xfrm>
          <a:prstGeom prst="rect">
            <a:avLst/>
          </a:prstGeom>
          <a:noFill/>
          <a:ln w="9525">
            <a:noFill/>
            <a:miter lim="800000"/>
            <a:headEnd/>
            <a:tailEnd/>
          </a:ln>
          <a:effectLst/>
        </p:spPr>
        <p:txBody>
          <a:bodyPr/>
          <a:lstStyle/>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0 + 0 = 0 </a:t>
            </a:r>
          </a:p>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1 + 0 = 1</a:t>
            </a:r>
          </a:p>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0 + 1 = 1</a:t>
            </a:r>
          </a:p>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1 + 1 = 1</a:t>
            </a:r>
          </a:p>
        </p:txBody>
      </p:sp>
      <p:sp>
        <p:nvSpPr>
          <p:cNvPr id="437256" name="Rectangle 8"/>
          <p:cNvSpPr>
            <a:spLocks noChangeArrowheads="1"/>
          </p:cNvSpPr>
          <p:nvPr/>
        </p:nvSpPr>
        <p:spPr bwMode="auto">
          <a:xfrm>
            <a:off x="4859338" y="4797425"/>
            <a:ext cx="2305050" cy="1244600"/>
          </a:xfrm>
          <a:prstGeom prst="rect">
            <a:avLst/>
          </a:prstGeom>
          <a:noFill/>
          <a:ln w="9525">
            <a:noFill/>
            <a:miter lim="800000"/>
            <a:headEnd/>
            <a:tailEnd/>
          </a:ln>
          <a:effectLst/>
        </p:spPr>
        <p:txBody>
          <a:bodyPr/>
          <a:lstStyle/>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0 = 1 </a:t>
            </a:r>
          </a:p>
          <a:p>
            <a:pPr marL="342900" indent="-342900" eaLnBrk="1" hangingPunct="1">
              <a:spcBef>
                <a:spcPct val="20000"/>
              </a:spcBef>
              <a:buClr>
                <a:schemeClr val="hlink"/>
              </a:buClr>
              <a:buFont typeface="Wingdings" pitchFamily="2" charset="2"/>
              <a:buNone/>
              <a:defRPr/>
            </a:pPr>
            <a:r>
              <a:rPr lang="en-US" sz="1700" b="1">
                <a:effectLst>
                  <a:outerShdw blurRad="38100" dist="38100" dir="2700000" algn="tl">
                    <a:srgbClr val="000000"/>
                  </a:outerShdw>
                </a:effectLst>
              </a:rPr>
              <a:t>1 = 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4A4661C-8743-4E46-908F-E36119E6E251}" type="slidenum">
              <a:rPr lang="en-US"/>
              <a:pPr>
                <a:defRPr/>
              </a:pPr>
              <a:t>12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73762" name="Rectangle 2"/>
          <p:cNvSpPr>
            <a:spLocks noGrp="1" noChangeArrowheads="1"/>
          </p:cNvSpPr>
          <p:nvPr>
            <p:ph type="title"/>
          </p:nvPr>
        </p:nvSpPr>
        <p:spPr/>
        <p:txBody>
          <a:bodyPr/>
          <a:lstStyle/>
          <a:p>
            <a:pPr eaLnBrk="1" hangingPunct="1">
              <a:defRPr/>
            </a:pPr>
            <a:r>
              <a:rPr lang="en-US" sz="3800" smtClean="0"/>
              <a:t>Using Boolean Algebra with Binary</a:t>
            </a:r>
          </a:p>
        </p:txBody>
      </p:sp>
      <p:sp>
        <p:nvSpPr>
          <p:cNvPr id="373763" name="Rectangle 3"/>
          <p:cNvSpPr>
            <a:spLocks noGrp="1" noChangeArrowheads="1"/>
          </p:cNvSpPr>
          <p:nvPr>
            <p:ph type="body" idx="1"/>
          </p:nvPr>
        </p:nvSpPr>
        <p:spPr/>
        <p:txBody>
          <a:bodyPr/>
          <a:lstStyle/>
          <a:p>
            <a:pPr eaLnBrk="1" hangingPunct="1">
              <a:defRPr/>
            </a:pPr>
            <a:r>
              <a:rPr lang="en-US" sz="3000" smtClean="0"/>
              <a:t>The basic principle of Boolean algebra is that a logic variable ‘X’ can have only one of two possible values or states:</a:t>
            </a:r>
          </a:p>
          <a:p>
            <a:pPr eaLnBrk="1" hangingPunct="1">
              <a:buFont typeface="Wingdings" pitchFamily="2" charset="2"/>
              <a:buNone/>
              <a:defRPr/>
            </a:pPr>
            <a:r>
              <a:rPr lang="en-US" sz="3000" smtClean="0"/>
              <a:t>		X = TRUE    or    X = FALSE </a:t>
            </a:r>
          </a:p>
          <a:p>
            <a:pPr eaLnBrk="1" hangingPunct="1">
              <a:defRPr/>
            </a:pPr>
            <a:r>
              <a:rPr lang="en-US" sz="3000" smtClean="0"/>
              <a:t>In binary notation, we can say:</a:t>
            </a:r>
          </a:p>
          <a:p>
            <a:pPr lvl="2" eaLnBrk="1" hangingPunct="1">
              <a:buFont typeface="Wingdings" pitchFamily="2" charset="2"/>
              <a:buNone/>
              <a:defRPr/>
            </a:pPr>
            <a:r>
              <a:rPr lang="en-US" sz="2800" smtClean="0"/>
              <a:t>X = TRUE = 1 </a:t>
            </a:r>
          </a:p>
          <a:p>
            <a:pPr eaLnBrk="1" hangingPunct="1">
              <a:buFont typeface="Wingdings" pitchFamily="2" charset="2"/>
              <a:buNone/>
              <a:defRPr/>
            </a:pPr>
            <a:r>
              <a:rPr lang="en-US" sz="3000" smtClean="0"/>
              <a:t>		X = FALSE = 0 </a:t>
            </a:r>
          </a:p>
          <a:p>
            <a:pPr eaLnBrk="1" hangingPunct="1">
              <a:defRPr/>
            </a:pPr>
            <a:r>
              <a:rPr lang="en-US" sz="3000" smtClean="0"/>
              <a:t>This is called positive logic or high-true logic.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CAD1881-105A-44C4-BCAD-487F7D64D404}" type="slidenum">
              <a:rPr lang="en-US"/>
              <a:pPr>
                <a:defRPr/>
              </a:pPr>
              <a:t>13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74786" name="Rectangle 2"/>
          <p:cNvSpPr>
            <a:spLocks noGrp="1" noChangeArrowheads="1"/>
          </p:cNvSpPr>
          <p:nvPr>
            <p:ph type="title"/>
          </p:nvPr>
        </p:nvSpPr>
        <p:spPr/>
        <p:txBody>
          <a:bodyPr/>
          <a:lstStyle/>
          <a:p>
            <a:pPr eaLnBrk="1" hangingPunct="1">
              <a:defRPr/>
            </a:pPr>
            <a:r>
              <a:rPr lang="en-US" sz="3700" smtClean="0"/>
              <a:t>Using Boolean Algebra with Binary (2)</a:t>
            </a:r>
          </a:p>
        </p:txBody>
      </p:sp>
      <p:sp>
        <p:nvSpPr>
          <p:cNvPr id="374787" name="Rectangle 3"/>
          <p:cNvSpPr>
            <a:spLocks noGrp="1" noChangeArrowheads="1"/>
          </p:cNvSpPr>
          <p:nvPr>
            <p:ph type="body" idx="1"/>
          </p:nvPr>
        </p:nvSpPr>
        <p:spPr/>
        <p:txBody>
          <a:bodyPr/>
          <a:lstStyle/>
          <a:p>
            <a:pPr eaLnBrk="1" hangingPunct="1">
              <a:defRPr/>
            </a:pPr>
            <a:r>
              <a:rPr lang="en-US" sz="3000" smtClean="0"/>
              <a:t>We might also say:</a:t>
            </a:r>
          </a:p>
          <a:p>
            <a:pPr eaLnBrk="1" hangingPunct="1">
              <a:buFont typeface="Wingdings" pitchFamily="2" charset="2"/>
              <a:buNone/>
              <a:defRPr/>
            </a:pPr>
            <a:r>
              <a:rPr lang="en-US" sz="3000" smtClean="0"/>
              <a:t>		X = TRUE = 0 </a:t>
            </a:r>
          </a:p>
          <a:p>
            <a:pPr eaLnBrk="1" hangingPunct="1">
              <a:buFont typeface="Wingdings" pitchFamily="2" charset="2"/>
              <a:buNone/>
              <a:defRPr/>
            </a:pPr>
            <a:r>
              <a:rPr lang="en-US" sz="3000" smtClean="0"/>
              <a:t>		X = FALSE = 1 </a:t>
            </a:r>
          </a:p>
          <a:p>
            <a:pPr eaLnBrk="1" hangingPunct="1">
              <a:defRPr/>
            </a:pPr>
            <a:r>
              <a:rPr lang="en-US" sz="3000" smtClean="0"/>
              <a:t>This is called negative logic or low-true logic.</a:t>
            </a:r>
          </a:p>
          <a:p>
            <a:pPr eaLnBrk="1" hangingPunct="1">
              <a:defRPr/>
            </a:pPr>
            <a:endParaRPr lang="en-US" sz="3000" smtClean="0"/>
          </a:p>
          <a:p>
            <a:pPr eaLnBrk="1" hangingPunct="1">
              <a:defRPr/>
            </a:pPr>
            <a:r>
              <a:rPr lang="en-US" sz="3000" smtClean="0"/>
              <a:t>Usually the </a:t>
            </a:r>
            <a:r>
              <a:rPr lang="en-US" sz="3000" u="sng" smtClean="0"/>
              <a:t>positive</a:t>
            </a:r>
            <a:r>
              <a:rPr lang="en-US" sz="3000" smtClean="0"/>
              <a:t> logic convention is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609F488-9F2F-4EF0-AE30-A53B3236046B}" type="slidenum">
              <a:rPr lang="en-US"/>
              <a:pPr>
                <a:defRPr/>
              </a:pPr>
              <a:t>14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75810" name="Rectangle 2"/>
          <p:cNvSpPr>
            <a:spLocks noGrp="1" noChangeArrowheads="1"/>
          </p:cNvSpPr>
          <p:nvPr>
            <p:ph type="title"/>
          </p:nvPr>
        </p:nvSpPr>
        <p:spPr/>
        <p:txBody>
          <a:bodyPr/>
          <a:lstStyle/>
          <a:p>
            <a:pPr eaLnBrk="1" hangingPunct="1">
              <a:defRPr/>
            </a:pPr>
            <a:r>
              <a:rPr lang="en-US" sz="3700" smtClean="0"/>
              <a:t>Using Boolean Algebra with Binary (3)</a:t>
            </a:r>
          </a:p>
        </p:txBody>
      </p:sp>
      <p:sp>
        <p:nvSpPr>
          <p:cNvPr id="375811" name="Rectangle 3"/>
          <p:cNvSpPr>
            <a:spLocks noGrp="1" noChangeArrowheads="1"/>
          </p:cNvSpPr>
          <p:nvPr>
            <p:ph type="body" idx="1"/>
          </p:nvPr>
        </p:nvSpPr>
        <p:spPr/>
        <p:txBody>
          <a:bodyPr/>
          <a:lstStyle/>
          <a:p>
            <a:pPr eaLnBrk="1" hangingPunct="1">
              <a:defRPr/>
            </a:pPr>
            <a:r>
              <a:rPr lang="en-US" sz="3000" dirty="0" smtClean="0"/>
              <a:t>Electrically, 1 is represented by a more positive voltage than zero and 0 is represented by zero volts.</a:t>
            </a:r>
          </a:p>
          <a:p>
            <a:pPr eaLnBrk="1" hangingPunct="1">
              <a:defRPr/>
            </a:pPr>
            <a:endParaRPr lang="en-IE" sz="3000" dirty="0" smtClean="0"/>
          </a:p>
          <a:p>
            <a:pPr eaLnBrk="1" hangingPunct="1">
              <a:defRPr/>
            </a:pPr>
            <a:r>
              <a:rPr lang="en-US" sz="3000" dirty="0" smtClean="0"/>
              <a:t>Very often, on a microprocessor;</a:t>
            </a:r>
          </a:p>
          <a:p>
            <a:pPr lvl="2" eaLnBrk="1" hangingPunct="1">
              <a:buFont typeface="Wingdings" pitchFamily="2" charset="2"/>
              <a:buNone/>
              <a:defRPr/>
            </a:pPr>
            <a:r>
              <a:rPr lang="en-US" sz="2800" dirty="0" smtClean="0"/>
              <a:t>x = TRUE = 1 = 0.5 volts </a:t>
            </a:r>
            <a:r>
              <a:rPr lang="en-US" dirty="0" smtClean="0"/>
              <a:t>(variable up to 0.8)</a:t>
            </a:r>
            <a:r>
              <a:rPr lang="en-US" sz="2800" dirty="0" smtClean="0"/>
              <a:t> </a:t>
            </a:r>
          </a:p>
          <a:p>
            <a:pPr eaLnBrk="1" hangingPunct="1">
              <a:buFont typeface="Wingdings" pitchFamily="2" charset="2"/>
              <a:buNone/>
              <a:defRPr/>
            </a:pPr>
            <a:r>
              <a:rPr lang="en-US" sz="3000" dirty="0" smtClean="0"/>
              <a:t>		</a:t>
            </a:r>
            <a:r>
              <a:rPr lang="en-US" sz="2800" dirty="0" smtClean="0"/>
              <a:t>x = FALSE = 0 = 0 volts </a:t>
            </a:r>
            <a:r>
              <a:rPr lang="en-US" sz="2400" dirty="0" smtClean="0"/>
              <a:t>(or a small bit over 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DA16992-F245-4D61-9B8A-14BC04C75850}" type="slidenum">
              <a:rPr lang="en-US"/>
              <a:pPr>
                <a:defRPr/>
              </a:pPr>
              <a:t>15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78882" name="Rectangle 2"/>
          <p:cNvSpPr>
            <a:spLocks noGrp="1" noChangeArrowheads="1"/>
          </p:cNvSpPr>
          <p:nvPr>
            <p:ph type="title"/>
          </p:nvPr>
        </p:nvSpPr>
        <p:spPr/>
        <p:txBody>
          <a:bodyPr/>
          <a:lstStyle/>
          <a:p>
            <a:pPr eaLnBrk="1" hangingPunct="1">
              <a:defRPr/>
            </a:pPr>
            <a:r>
              <a:rPr lang="en-IE" smtClean="0"/>
              <a:t>Boolean Arithmetic</a:t>
            </a:r>
            <a:endParaRPr lang="en-US" smtClean="0"/>
          </a:p>
        </p:txBody>
      </p:sp>
      <p:sp>
        <p:nvSpPr>
          <p:cNvPr id="378883" name="Rectangle 3"/>
          <p:cNvSpPr>
            <a:spLocks noGrp="1" noChangeArrowheads="1"/>
          </p:cNvSpPr>
          <p:nvPr>
            <p:ph type="body" idx="1"/>
          </p:nvPr>
        </p:nvSpPr>
        <p:spPr/>
        <p:txBody>
          <a:bodyPr/>
          <a:lstStyle/>
          <a:p>
            <a:pPr eaLnBrk="1" hangingPunct="1">
              <a:defRPr/>
            </a:pPr>
            <a:r>
              <a:rPr lang="en-IE" sz="3000" smtClean="0"/>
              <a:t>With two states for input and output, it turns out that:</a:t>
            </a:r>
          </a:p>
          <a:p>
            <a:pPr lvl="1" eaLnBrk="1" hangingPunct="1">
              <a:defRPr/>
            </a:pPr>
            <a:r>
              <a:rPr lang="en-IE" sz="3000" smtClean="0"/>
              <a:t>Addition WILL work,</a:t>
            </a:r>
          </a:p>
          <a:p>
            <a:pPr lvl="1" eaLnBrk="1" hangingPunct="1">
              <a:defRPr/>
            </a:pPr>
            <a:r>
              <a:rPr lang="en-IE" sz="3000" smtClean="0"/>
              <a:t>Subtraction WILL NOT work,</a:t>
            </a:r>
          </a:p>
          <a:p>
            <a:pPr lvl="1" eaLnBrk="1" hangingPunct="1">
              <a:defRPr/>
            </a:pPr>
            <a:r>
              <a:rPr lang="en-IE" sz="3000" smtClean="0"/>
              <a:t>Multiplication WILL work,</a:t>
            </a:r>
          </a:p>
          <a:p>
            <a:pPr lvl="1" eaLnBrk="1" hangingPunct="1">
              <a:defRPr/>
            </a:pPr>
            <a:r>
              <a:rPr lang="en-IE" sz="3000" smtClean="0"/>
              <a:t>Division WILL NOT work.</a:t>
            </a:r>
          </a:p>
          <a:p>
            <a:pPr lvl="1" eaLnBrk="1" hangingPunct="1">
              <a:defRPr/>
            </a:pPr>
            <a:endParaRPr lang="en-IE" sz="3000" smtClean="0"/>
          </a:p>
          <a:p>
            <a:pPr lvl="1" eaLnBrk="1" hangingPunct="1">
              <a:buFont typeface="Wingdings" pitchFamily="2" charset="2"/>
              <a:buNone/>
              <a:defRPr/>
            </a:pPr>
            <a:r>
              <a:rPr lang="en-IE" sz="2600" smtClean="0"/>
              <a:t>N.B. See Two’s Complement from Week 4’s notes.</a:t>
            </a:r>
            <a:endParaRPr lang="en-US" sz="30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3EBE5A5-0643-4711-8F0D-DC4AF99BF8DE}" type="slidenum">
              <a:rPr lang="en-US"/>
              <a:pPr>
                <a:defRPr/>
              </a:pPr>
              <a:t>16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79906" name="Rectangle 2"/>
          <p:cNvSpPr>
            <a:spLocks noGrp="1" noChangeArrowheads="1"/>
          </p:cNvSpPr>
          <p:nvPr>
            <p:ph type="title"/>
          </p:nvPr>
        </p:nvSpPr>
        <p:spPr/>
        <p:txBody>
          <a:bodyPr/>
          <a:lstStyle/>
          <a:p>
            <a:pPr eaLnBrk="1" hangingPunct="1">
              <a:defRPr/>
            </a:pPr>
            <a:r>
              <a:rPr lang="en-IE" smtClean="0"/>
              <a:t>Boolean Arithmetic (2)</a:t>
            </a:r>
            <a:endParaRPr lang="en-US" smtClean="0"/>
          </a:p>
        </p:txBody>
      </p:sp>
      <p:sp>
        <p:nvSpPr>
          <p:cNvPr id="379907" name="Rectangle 3"/>
          <p:cNvSpPr>
            <a:spLocks noGrp="1" noChangeArrowheads="1"/>
          </p:cNvSpPr>
          <p:nvPr>
            <p:ph type="body" idx="1"/>
          </p:nvPr>
        </p:nvSpPr>
        <p:spPr/>
        <p:txBody>
          <a:bodyPr/>
          <a:lstStyle/>
          <a:p>
            <a:pPr eaLnBrk="1" hangingPunct="1">
              <a:defRPr/>
            </a:pPr>
            <a:r>
              <a:rPr lang="en-IE" sz="3000" smtClean="0"/>
              <a:t>Addition works as OR:</a:t>
            </a:r>
          </a:p>
          <a:p>
            <a:pPr lvl="2" eaLnBrk="1" hangingPunct="1">
              <a:buFont typeface="Wingdings" pitchFamily="2" charset="2"/>
              <a:buNone/>
              <a:defRPr/>
            </a:pPr>
            <a:r>
              <a:rPr lang="en-IE" sz="2800" smtClean="0"/>
              <a:t>0 + 0 = 0</a:t>
            </a:r>
          </a:p>
          <a:p>
            <a:pPr lvl="2" eaLnBrk="1" hangingPunct="1">
              <a:buFont typeface="Wingdings" pitchFamily="2" charset="2"/>
              <a:buNone/>
              <a:defRPr/>
            </a:pPr>
            <a:r>
              <a:rPr lang="en-IE" sz="2800" smtClean="0"/>
              <a:t>0 + 1 = 1</a:t>
            </a:r>
          </a:p>
          <a:p>
            <a:pPr lvl="2" eaLnBrk="1" hangingPunct="1">
              <a:buFont typeface="Wingdings" pitchFamily="2" charset="2"/>
              <a:buNone/>
              <a:defRPr/>
            </a:pPr>
            <a:r>
              <a:rPr lang="en-IE" sz="2800" smtClean="0"/>
              <a:t>1 + 0 = 1</a:t>
            </a:r>
          </a:p>
          <a:p>
            <a:pPr lvl="2" eaLnBrk="1" hangingPunct="1">
              <a:buFont typeface="Wingdings" pitchFamily="2" charset="2"/>
              <a:buNone/>
              <a:defRPr/>
            </a:pPr>
            <a:r>
              <a:rPr lang="en-IE" sz="2800" smtClean="0"/>
              <a:t>1 + 1 = 1</a:t>
            </a:r>
          </a:p>
          <a:p>
            <a:pPr eaLnBrk="1" hangingPunct="1">
              <a:defRPr/>
            </a:pPr>
            <a:endParaRPr lang="en-IE" sz="3000" smtClean="0"/>
          </a:p>
          <a:p>
            <a:pPr eaLnBrk="1" hangingPunct="1">
              <a:defRPr/>
            </a:pPr>
            <a:r>
              <a:rPr lang="en-IE" sz="3000" smtClean="0"/>
              <a:t>1 + 1 can not be 0 – nor can it be 2, so Boolean logic means it has to be 1.</a:t>
            </a:r>
          </a:p>
          <a:p>
            <a:pPr eaLnBrk="1" hangingPunct="1">
              <a:defRPr/>
            </a:pP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22FD9E3-646C-4FCD-8DDD-C3507FB7109C}" type="slidenum">
              <a:rPr lang="en-US"/>
              <a:pPr>
                <a:defRPr/>
              </a:pPr>
              <a:t>17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80930" name="Rectangle 2"/>
          <p:cNvSpPr>
            <a:spLocks noGrp="1" noChangeArrowheads="1"/>
          </p:cNvSpPr>
          <p:nvPr>
            <p:ph type="title"/>
          </p:nvPr>
        </p:nvSpPr>
        <p:spPr/>
        <p:txBody>
          <a:bodyPr/>
          <a:lstStyle/>
          <a:p>
            <a:pPr eaLnBrk="1" hangingPunct="1">
              <a:defRPr/>
            </a:pPr>
            <a:r>
              <a:rPr lang="en-IE" smtClean="0"/>
              <a:t>Boolean Arithmetic (3)</a:t>
            </a:r>
            <a:endParaRPr lang="en-US" smtClean="0"/>
          </a:p>
        </p:txBody>
      </p:sp>
      <p:sp>
        <p:nvSpPr>
          <p:cNvPr id="380931" name="Rectangle 3"/>
          <p:cNvSpPr>
            <a:spLocks noGrp="1" noChangeArrowheads="1"/>
          </p:cNvSpPr>
          <p:nvPr>
            <p:ph type="body" idx="1"/>
          </p:nvPr>
        </p:nvSpPr>
        <p:spPr/>
        <p:txBody>
          <a:bodyPr/>
          <a:lstStyle/>
          <a:p>
            <a:pPr eaLnBrk="1" hangingPunct="1">
              <a:defRPr/>
            </a:pPr>
            <a:r>
              <a:rPr lang="en-IE" sz="3000" smtClean="0"/>
              <a:t>Multiplication works as AND:</a:t>
            </a:r>
          </a:p>
          <a:p>
            <a:pPr lvl="2" eaLnBrk="1" hangingPunct="1">
              <a:buFont typeface="Wingdings" pitchFamily="2" charset="2"/>
              <a:buNone/>
              <a:defRPr/>
            </a:pPr>
            <a:r>
              <a:rPr lang="en-IE" sz="2800" smtClean="0"/>
              <a:t>0 x 0 = 0</a:t>
            </a:r>
          </a:p>
          <a:p>
            <a:pPr lvl="2" eaLnBrk="1" hangingPunct="1">
              <a:buFont typeface="Wingdings" pitchFamily="2" charset="2"/>
              <a:buNone/>
              <a:defRPr/>
            </a:pPr>
            <a:r>
              <a:rPr lang="en-IE" sz="2800" smtClean="0"/>
              <a:t>0 x 1 = 0</a:t>
            </a:r>
          </a:p>
          <a:p>
            <a:pPr lvl="2" eaLnBrk="1" hangingPunct="1">
              <a:buFont typeface="Wingdings" pitchFamily="2" charset="2"/>
              <a:buNone/>
              <a:defRPr/>
            </a:pPr>
            <a:r>
              <a:rPr lang="en-IE" sz="2800" smtClean="0"/>
              <a:t>1 x 0 = 0</a:t>
            </a:r>
          </a:p>
          <a:p>
            <a:pPr lvl="2" eaLnBrk="1" hangingPunct="1">
              <a:buFont typeface="Wingdings" pitchFamily="2" charset="2"/>
              <a:buNone/>
              <a:defRPr/>
            </a:pPr>
            <a:r>
              <a:rPr lang="en-IE" sz="2800" smtClean="0"/>
              <a:t>1 x 1 = 1</a:t>
            </a:r>
          </a:p>
          <a:p>
            <a:pPr eaLnBrk="1" hangingPunct="1">
              <a:defRPr/>
            </a:pPr>
            <a:endParaRPr lang="en-IE" sz="3000" smtClean="0"/>
          </a:p>
          <a:p>
            <a:pPr eaLnBrk="1" hangingPunct="1">
              <a:buFont typeface="Wingdings" pitchFamily="2" charset="2"/>
              <a:buNone/>
              <a:defRPr/>
            </a:pPr>
            <a:endParaRPr lang="en-IE" sz="3000" smtClean="0"/>
          </a:p>
          <a:p>
            <a:pPr eaLnBrk="1" hangingPunct="1">
              <a:defRPr/>
            </a:pP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3201031-0C71-42D2-83AF-BEDD62526AD5}" type="slidenum">
              <a:rPr lang="en-US"/>
              <a:pPr>
                <a:defRPr/>
              </a:pPr>
              <a:t>18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81954" name="Rectangle 2"/>
          <p:cNvSpPr>
            <a:spLocks noGrp="1" noChangeArrowheads="1"/>
          </p:cNvSpPr>
          <p:nvPr>
            <p:ph type="title"/>
          </p:nvPr>
        </p:nvSpPr>
        <p:spPr/>
        <p:txBody>
          <a:bodyPr/>
          <a:lstStyle/>
          <a:p>
            <a:pPr eaLnBrk="1" hangingPunct="1">
              <a:defRPr/>
            </a:pPr>
            <a:r>
              <a:rPr lang="en-IE" smtClean="0"/>
              <a:t>Boolean Arithmetic (4)</a:t>
            </a:r>
            <a:endParaRPr lang="en-US" smtClean="0"/>
          </a:p>
        </p:txBody>
      </p:sp>
      <p:sp>
        <p:nvSpPr>
          <p:cNvPr id="381955" name="Rectangle 3"/>
          <p:cNvSpPr>
            <a:spLocks noGrp="1" noChangeArrowheads="1"/>
          </p:cNvSpPr>
          <p:nvPr>
            <p:ph type="body" idx="1"/>
          </p:nvPr>
        </p:nvSpPr>
        <p:spPr/>
        <p:txBody>
          <a:bodyPr/>
          <a:lstStyle/>
          <a:p>
            <a:pPr eaLnBrk="1" hangingPunct="1">
              <a:defRPr/>
            </a:pPr>
            <a:r>
              <a:rPr lang="en-IE" sz="3000" smtClean="0"/>
              <a:t>A + B reads, A OR B,</a:t>
            </a:r>
          </a:p>
          <a:p>
            <a:pPr eaLnBrk="1" hangingPunct="1">
              <a:defRPr/>
            </a:pPr>
            <a:endParaRPr lang="en-IE" sz="3000" smtClean="0"/>
          </a:p>
          <a:p>
            <a:pPr eaLnBrk="1" hangingPunct="1">
              <a:defRPr/>
            </a:pPr>
            <a:r>
              <a:rPr lang="en-IE" sz="3000" smtClean="0"/>
              <a:t>A x B reads A AND B but since, in mathematics, generally, a dot (•) is used to show multiplication – or nothing at all – the notation of A•B or AB might appear for A AND 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56C7EC1-C51D-430C-A2CC-9FF80BD2C735}" type="slidenum">
              <a:rPr lang="en-US"/>
              <a:pPr>
                <a:defRPr/>
              </a:pPr>
              <a:t>19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82978" name="Rectangle 2"/>
          <p:cNvSpPr>
            <a:spLocks noGrp="1" noChangeArrowheads="1"/>
          </p:cNvSpPr>
          <p:nvPr>
            <p:ph type="title"/>
          </p:nvPr>
        </p:nvSpPr>
        <p:spPr/>
        <p:txBody>
          <a:bodyPr/>
          <a:lstStyle/>
          <a:p>
            <a:pPr eaLnBrk="1" hangingPunct="1">
              <a:defRPr/>
            </a:pPr>
            <a:r>
              <a:rPr lang="en-IE" smtClean="0"/>
              <a:t>Boolean Arithmetic (5)</a:t>
            </a:r>
            <a:endParaRPr lang="en-US" smtClean="0"/>
          </a:p>
        </p:txBody>
      </p:sp>
      <p:sp>
        <p:nvSpPr>
          <p:cNvPr id="382979" name="Rectangle 3"/>
          <p:cNvSpPr>
            <a:spLocks noGrp="1" noChangeArrowheads="1"/>
          </p:cNvSpPr>
          <p:nvPr>
            <p:ph type="body" idx="1"/>
          </p:nvPr>
        </p:nvSpPr>
        <p:spPr/>
        <p:txBody>
          <a:bodyPr/>
          <a:lstStyle/>
          <a:p>
            <a:pPr eaLnBrk="1" hangingPunct="1">
              <a:defRPr/>
            </a:pPr>
            <a:r>
              <a:rPr lang="en-IE" smtClean="0"/>
              <a:t>NOT:</a:t>
            </a:r>
          </a:p>
          <a:p>
            <a:pPr lvl="1" eaLnBrk="1" hangingPunct="1">
              <a:defRPr/>
            </a:pPr>
            <a:r>
              <a:rPr lang="en-IE" sz="3000" smtClean="0"/>
              <a:t>The outputs in Boolean algebra can be affected by using NOT in the logic – i.e. you can invert inputs, A or B or the output, X by placing a NOT with the input before applying OR or AND, or just after the operation (OR or AND), thereby inverting the output.</a:t>
            </a:r>
            <a:endParaRPr lang="en-US" sz="30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55C9E81-B491-4271-9947-912F5F38ED8B}" type="slidenum">
              <a:rPr lang="en-US"/>
              <a:pPr>
                <a:defRPr/>
              </a:pPr>
              <a:t>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64546" name="Rectangle 2"/>
          <p:cNvSpPr>
            <a:spLocks noGrp="1" noChangeArrowheads="1"/>
          </p:cNvSpPr>
          <p:nvPr>
            <p:ph type="title"/>
          </p:nvPr>
        </p:nvSpPr>
        <p:spPr/>
        <p:txBody>
          <a:bodyPr/>
          <a:lstStyle/>
          <a:p>
            <a:pPr eaLnBrk="1" hangingPunct="1">
              <a:defRPr/>
            </a:pPr>
            <a:r>
              <a:rPr lang="en-GB" smtClean="0"/>
              <a:t>The Algebra of Logic</a:t>
            </a:r>
            <a:endParaRPr lang="en-US" smtClean="0"/>
          </a:p>
        </p:txBody>
      </p:sp>
      <p:sp>
        <p:nvSpPr>
          <p:cNvPr id="364547" name="Rectangle 3"/>
          <p:cNvSpPr>
            <a:spLocks noGrp="1" noChangeArrowheads="1"/>
          </p:cNvSpPr>
          <p:nvPr>
            <p:ph type="body" idx="1"/>
          </p:nvPr>
        </p:nvSpPr>
        <p:spPr/>
        <p:txBody>
          <a:bodyPr/>
          <a:lstStyle/>
          <a:p>
            <a:pPr eaLnBrk="1" hangingPunct="1">
              <a:lnSpc>
                <a:spcPct val="90000"/>
              </a:lnSpc>
              <a:defRPr/>
            </a:pPr>
            <a:r>
              <a:rPr lang="en-US" sz="3000" smtClean="0"/>
              <a:t>Boolean algebra, sometimes referred to as the algebra of logic, is a two-valued system of algebra that represents logical relationships and operations.</a:t>
            </a:r>
          </a:p>
          <a:p>
            <a:pPr eaLnBrk="1" hangingPunct="1">
              <a:lnSpc>
                <a:spcPct val="90000"/>
              </a:lnSpc>
              <a:defRPr/>
            </a:pPr>
            <a:endParaRPr lang="en-US" sz="3000" smtClean="0"/>
          </a:p>
          <a:p>
            <a:pPr eaLnBrk="1" hangingPunct="1">
              <a:lnSpc>
                <a:spcPct val="90000"/>
              </a:lnSpc>
              <a:defRPr/>
            </a:pPr>
            <a:r>
              <a:rPr lang="en-US" sz="3000" smtClean="0"/>
              <a:t>Historically, the principle of two-value algebra began with the Greek philosopher Aristotle’s bivalent (two-mode) definition of truth with four foundational laws of logic.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8C2B9D0-668A-48B3-A2A6-077CEE9B5844}" type="slidenum">
              <a:rPr lang="en-US"/>
              <a:pPr>
                <a:defRPr/>
              </a:pPr>
              <a:t>20</a:t>
            </a:fld>
            <a:endParaRPr lang="en-US"/>
          </a:p>
        </p:txBody>
      </p:sp>
      <p:sp>
        <p:nvSpPr>
          <p:cNvPr id="384002" name="Rectangle 2"/>
          <p:cNvSpPr>
            <a:spLocks noGrp="1" noChangeArrowheads="1"/>
          </p:cNvSpPr>
          <p:nvPr>
            <p:ph type="title"/>
          </p:nvPr>
        </p:nvSpPr>
        <p:spPr/>
        <p:txBody>
          <a:bodyPr/>
          <a:lstStyle/>
          <a:p>
            <a:pPr eaLnBrk="1" hangingPunct="1">
              <a:defRPr/>
            </a:pPr>
            <a:r>
              <a:rPr lang="en-IE" smtClean="0"/>
              <a:t>Boolean Arithmetic (6)</a:t>
            </a:r>
            <a:endParaRPr lang="en-US" smtClean="0"/>
          </a:p>
        </p:txBody>
      </p:sp>
      <p:sp>
        <p:nvSpPr>
          <p:cNvPr id="384003" name="Rectangle 3"/>
          <p:cNvSpPr>
            <a:spLocks noGrp="1" noChangeArrowheads="1"/>
          </p:cNvSpPr>
          <p:nvPr>
            <p:ph type="body" idx="1"/>
          </p:nvPr>
        </p:nvSpPr>
        <p:spPr/>
        <p:txBody>
          <a:bodyPr/>
          <a:lstStyle/>
          <a:p>
            <a:pPr lvl="1" eaLnBrk="1" hangingPunct="1">
              <a:defRPr/>
            </a:pPr>
            <a:r>
              <a:rPr lang="en-IE" sz="3000" smtClean="0"/>
              <a:t>The notation for NOT is a bar, a bubble or a ‘complement apostrophe’.</a:t>
            </a:r>
          </a:p>
          <a:p>
            <a:pPr lvl="1" eaLnBrk="1" hangingPunct="1">
              <a:defRPr/>
            </a:pPr>
            <a:endParaRPr lang="en-IE" sz="3000" smtClean="0"/>
          </a:p>
          <a:p>
            <a:pPr lvl="1" eaLnBrk="1" hangingPunct="1">
              <a:defRPr/>
            </a:pPr>
            <a:r>
              <a:rPr lang="en-IE" sz="3000" smtClean="0"/>
              <a:t>So, for example, if A = 0 then NOT A = 1 and it might appear as either:</a:t>
            </a:r>
          </a:p>
          <a:p>
            <a:pPr lvl="1" eaLnBrk="1" hangingPunct="1">
              <a:buFont typeface="Wingdings" pitchFamily="2" charset="2"/>
              <a:buNone/>
              <a:defRPr/>
            </a:pPr>
            <a:r>
              <a:rPr lang="en-US" sz="3000" smtClean="0"/>
              <a:t>			Ā</a:t>
            </a:r>
            <a:r>
              <a:rPr lang="en-IE" sz="3000" smtClean="0"/>
              <a:t> = 1</a:t>
            </a:r>
          </a:p>
          <a:p>
            <a:pPr lvl="1" eaLnBrk="1" hangingPunct="1">
              <a:buFont typeface="Wingdings" pitchFamily="2" charset="2"/>
              <a:buNone/>
              <a:defRPr/>
            </a:pPr>
            <a:r>
              <a:rPr lang="en-US" sz="3000" smtClean="0"/>
              <a:t>			Å = 1</a:t>
            </a:r>
          </a:p>
          <a:p>
            <a:pPr lvl="1" eaLnBrk="1" hangingPunct="1">
              <a:buFont typeface="Wingdings" pitchFamily="2" charset="2"/>
              <a:buNone/>
              <a:defRPr/>
            </a:pPr>
            <a:r>
              <a:rPr lang="en-IE" sz="3000" smtClean="0"/>
              <a:t>			A’ = 1</a:t>
            </a:r>
            <a:endParaRPr lang="en-US" sz="30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laceholder 5"/>
          <p:cNvSpPr>
            <a:spLocks noGrp="1"/>
          </p:cNvSpPr>
          <p:nvPr>
            <p:ph type="sldNum" sz="quarter" idx="10"/>
          </p:nvPr>
        </p:nvSpPr>
        <p:spPr/>
        <p:txBody>
          <a:bodyPr/>
          <a:lstStyle/>
          <a:p>
            <a:pPr>
              <a:defRPr/>
            </a:pPr>
            <a:fld id="{9A30376A-31E9-48AA-AA20-FCFFC9A8FD8E}" type="slidenum">
              <a:rPr lang="en-US"/>
              <a:pPr>
                <a:defRPr/>
              </a:pPr>
              <a:t>21</a:t>
            </a:fld>
            <a:endParaRPr lang="en-US"/>
          </a:p>
        </p:txBody>
      </p:sp>
      <p:sp>
        <p:nvSpPr>
          <p:cNvPr id="439298" name="Rectangle 2"/>
          <p:cNvSpPr>
            <a:spLocks noGrp="1" noChangeArrowheads="1"/>
          </p:cNvSpPr>
          <p:nvPr>
            <p:ph type="title"/>
          </p:nvPr>
        </p:nvSpPr>
        <p:spPr/>
        <p:txBody>
          <a:bodyPr/>
          <a:lstStyle/>
          <a:p>
            <a:pPr eaLnBrk="1" hangingPunct="1">
              <a:defRPr/>
            </a:pPr>
            <a:r>
              <a:rPr lang="en-IE" sz="4000" smtClean="0"/>
              <a:t>Boolean Arithmetic (7) Truth Tables</a:t>
            </a:r>
            <a:endParaRPr lang="en-US" sz="4000" smtClean="0"/>
          </a:p>
        </p:txBody>
      </p:sp>
      <p:graphicFrame>
        <p:nvGraphicFramePr>
          <p:cNvPr id="439386" name="Group 90"/>
          <p:cNvGraphicFramePr>
            <a:graphicFrameLocks noGrp="1"/>
          </p:cNvGraphicFramePr>
          <p:nvPr>
            <p:ph sz="half" idx="1"/>
          </p:nvPr>
        </p:nvGraphicFramePr>
        <p:xfrm>
          <a:off x="5580063" y="2133600"/>
          <a:ext cx="2582862" cy="2682876"/>
        </p:xfrm>
        <a:graphic>
          <a:graphicData uri="http://schemas.openxmlformats.org/drawingml/2006/table">
            <a:tbl>
              <a:tblPr/>
              <a:tblGrid>
                <a:gridCol w="714375"/>
                <a:gridCol w="779462"/>
                <a:gridCol w="268288"/>
                <a:gridCol w="820737"/>
              </a:tblGrid>
              <a:tr h="518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1"/>
                          </a:solidFill>
                          <a:effectLst/>
                          <a:latin typeface="Arial Black" pitchFamily="34" charset="0"/>
                          <a:cs typeface="Times New Roman" pitchFamily="18" charset="0"/>
                        </a:rPr>
                        <a:t>A</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1"/>
                          </a:solidFill>
                          <a:effectLst/>
                          <a:latin typeface="Arial Black" pitchFamily="34" charset="0"/>
                          <a:cs typeface="Times New Roman" pitchFamily="18" charset="0"/>
                        </a:rPr>
                        <a:t>B</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1"/>
                          </a:solidFill>
                          <a:effectLst/>
                          <a:latin typeface="Arial Black" pitchFamily="34" charset="0"/>
                          <a:cs typeface="Times New Roman" pitchFamily="18" charset="0"/>
                        </a:rPr>
                        <a:t>X</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518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518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6097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518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439388" name="Group 92"/>
          <p:cNvGraphicFramePr>
            <a:graphicFrameLocks noGrp="1"/>
          </p:cNvGraphicFramePr>
          <p:nvPr>
            <p:ph sz="quarter" idx="2"/>
          </p:nvPr>
        </p:nvGraphicFramePr>
        <p:xfrm>
          <a:off x="611188" y="2133600"/>
          <a:ext cx="2592387" cy="2663826"/>
        </p:xfrm>
        <a:graphic>
          <a:graphicData uri="http://schemas.openxmlformats.org/drawingml/2006/table">
            <a:tbl>
              <a:tblPr/>
              <a:tblGrid>
                <a:gridCol w="719137"/>
                <a:gridCol w="779463"/>
                <a:gridCol w="250825"/>
                <a:gridCol w="8429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1"/>
                          </a:solidFill>
                          <a:effectLst/>
                          <a:latin typeface="Arial Black" pitchFamily="34" charset="0"/>
                          <a:cs typeface="Times New Roman" pitchFamily="18" charset="0"/>
                        </a:rPr>
                        <a:t>A</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1"/>
                          </a:solidFill>
                          <a:effectLst/>
                          <a:latin typeface="Arial Black" pitchFamily="34" charset="0"/>
                          <a:cs typeface="Times New Roman" pitchFamily="18" charset="0"/>
                        </a:rPr>
                        <a:t>B</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1"/>
                          </a:solidFill>
                          <a:effectLst/>
                          <a:latin typeface="Arial Black" pitchFamily="34" charset="0"/>
                          <a:cs typeface="Times New Roman" pitchFamily="18" charset="0"/>
                        </a:rPr>
                        <a:t>X</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bl>
          </a:graphicData>
        </a:graphic>
      </p:graphicFrame>
      <p:sp>
        <p:nvSpPr>
          <p:cNvPr id="23621" name="Text Box 67"/>
          <p:cNvSpPr txBox="1">
            <a:spLocks noChangeArrowheads="1"/>
          </p:cNvSpPr>
          <p:nvPr/>
        </p:nvSpPr>
        <p:spPr bwMode="auto">
          <a:xfrm>
            <a:off x="5580063" y="1700213"/>
            <a:ext cx="2447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50000"/>
              </a:spcBef>
              <a:buClrTx/>
              <a:buFontTx/>
              <a:buNone/>
            </a:pPr>
            <a:r>
              <a:rPr lang="en-GB" altLang="en-US" sz="1800">
                <a:latin typeface="Verdana" pitchFamily="34" charset="0"/>
              </a:rPr>
              <a:t>The OR Truth Table</a:t>
            </a:r>
            <a:endParaRPr lang="en-US" altLang="en-US" sz="1800">
              <a:latin typeface="Verdana" pitchFamily="34" charset="0"/>
            </a:endParaRPr>
          </a:p>
        </p:txBody>
      </p:sp>
      <p:sp>
        <p:nvSpPr>
          <p:cNvPr id="23622" name="Text Box 68"/>
          <p:cNvSpPr txBox="1">
            <a:spLocks noChangeArrowheads="1"/>
          </p:cNvSpPr>
          <p:nvPr/>
        </p:nvSpPr>
        <p:spPr bwMode="auto">
          <a:xfrm>
            <a:off x="3132138" y="5805488"/>
            <a:ext cx="2808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50000"/>
              </a:spcBef>
              <a:buClrTx/>
              <a:buFontTx/>
              <a:buNone/>
            </a:pPr>
            <a:r>
              <a:rPr lang="en-GB" altLang="en-US" sz="1800">
                <a:latin typeface="Verdana" pitchFamily="34" charset="0"/>
              </a:rPr>
              <a:t>The NOT Truth Table</a:t>
            </a:r>
            <a:endParaRPr lang="en-US" altLang="en-US" sz="1800">
              <a:latin typeface="Verdana" pitchFamily="34" charset="0"/>
            </a:endParaRPr>
          </a:p>
        </p:txBody>
      </p:sp>
      <p:sp>
        <p:nvSpPr>
          <p:cNvPr id="23623" name="Text Box 69"/>
          <p:cNvSpPr txBox="1">
            <a:spLocks noChangeArrowheads="1"/>
          </p:cNvSpPr>
          <p:nvPr/>
        </p:nvSpPr>
        <p:spPr bwMode="auto">
          <a:xfrm>
            <a:off x="611188" y="1700213"/>
            <a:ext cx="2663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50000"/>
              </a:spcBef>
              <a:buClrTx/>
              <a:buFontTx/>
              <a:buNone/>
            </a:pPr>
            <a:r>
              <a:rPr lang="en-GB" altLang="en-US" sz="1800">
                <a:latin typeface="Verdana" pitchFamily="34" charset="0"/>
              </a:rPr>
              <a:t>The AND Truth Table</a:t>
            </a:r>
            <a:endParaRPr lang="en-US" altLang="en-US" sz="1800">
              <a:latin typeface="Verdana" pitchFamily="34" charset="0"/>
            </a:endParaRPr>
          </a:p>
        </p:txBody>
      </p:sp>
      <p:graphicFrame>
        <p:nvGraphicFramePr>
          <p:cNvPr id="439389" name="Group 93"/>
          <p:cNvGraphicFramePr>
            <a:graphicFrameLocks noGrp="1"/>
          </p:cNvGraphicFramePr>
          <p:nvPr>
            <p:ph sz="quarter" idx="3"/>
          </p:nvPr>
        </p:nvGraphicFramePr>
        <p:xfrm>
          <a:off x="3492500" y="4292600"/>
          <a:ext cx="1776413" cy="1554378"/>
        </p:xfrm>
        <a:graphic>
          <a:graphicData uri="http://schemas.openxmlformats.org/drawingml/2006/table">
            <a:tbl>
              <a:tblPr/>
              <a:tblGrid>
                <a:gridCol w="703263"/>
                <a:gridCol w="246062"/>
                <a:gridCol w="827088"/>
              </a:tblGrid>
              <a:tr h="5180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1"/>
                          </a:solidFill>
                          <a:effectLst/>
                          <a:latin typeface="Arial Black" pitchFamily="34" charset="0"/>
                          <a:cs typeface="Times New Roman" pitchFamily="18" charset="0"/>
                        </a:rPr>
                        <a:t>A</a:t>
                      </a:r>
                      <a:endParaRPr kumimoji="0" lang="en-US" sz="1800" b="0" i="0" u="none" strike="noStrike" cap="none" normalizeH="0" baseline="0" smtClean="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1"/>
                          </a:solidFill>
                          <a:effectLst/>
                          <a:latin typeface="Arial Black" pitchFamily="34" charset="0"/>
                          <a:cs typeface="Times New Roman" pitchFamily="18" charset="0"/>
                        </a:rPr>
                        <a:t>X</a:t>
                      </a:r>
                      <a:endParaRPr kumimoji="0" lang="en-US" sz="1800" b="0" i="0" u="none" strike="noStrike" cap="none" normalizeH="0" baseline="0" smtClean="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5180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r h="5180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1E87D3A-C2DA-4F87-961D-E54904D5B3E1}" type="slidenum">
              <a:rPr lang="en-US"/>
              <a:pPr>
                <a:defRPr/>
              </a:pPr>
              <a:t>22</a:t>
            </a:fld>
            <a:endParaRPr lang="en-US"/>
          </a:p>
        </p:txBody>
      </p:sp>
      <p:sp>
        <p:nvSpPr>
          <p:cNvPr id="347138" name="Rectangle 2"/>
          <p:cNvSpPr>
            <a:spLocks noGrp="1" noChangeArrowheads="1"/>
          </p:cNvSpPr>
          <p:nvPr>
            <p:ph type="title"/>
          </p:nvPr>
        </p:nvSpPr>
        <p:spPr/>
        <p:txBody>
          <a:bodyPr/>
          <a:lstStyle/>
          <a:p>
            <a:pPr eaLnBrk="1" hangingPunct="1">
              <a:defRPr/>
            </a:pPr>
            <a:r>
              <a:rPr lang="en-GB" smtClean="0"/>
              <a:t>Diagram of the Main Gates</a:t>
            </a:r>
            <a:endParaRPr lang="en-US" smtClean="0"/>
          </a:p>
        </p:txBody>
      </p:sp>
      <p:graphicFrame>
        <p:nvGraphicFramePr>
          <p:cNvPr id="24581" name="Object 3"/>
          <p:cNvGraphicFramePr>
            <a:graphicFrameLocks noChangeAspect="1"/>
          </p:cNvGraphicFramePr>
          <p:nvPr>
            <p:ph idx="1"/>
          </p:nvPr>
        </p:nvGraphicFramePr>
        <p:xfrm>
          <a:off x="1317625" y="2005013"/>
          <a:ext cx="6370638" cy="3355975"/>
        </p:xfrm>
        <a:graphic>
          <a:graphicData uri="http://schemas.openxmlformats.org/presentationml/2006/ole">
            <mc:AlternateContent xmlns:mc="http://schemas.openxmlformats.org/markup-compatibility/2006">
              <mc:Choice xmlns:v="urn:schemas-microsoft-com:vml" Requires="v">
                <p:oleObj spid="_x0000_s24586" r:id="rId4" imgW="4686954" imgH="2390476" progId="">
                  <p:embed/>
                </p:oleObj>
              </mc:Choice>
              <mc:Fallback>
                <p:oleObj r:id="rId4" imgW="4686954" imgH="2390476"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625" y="2005013"/>
                        <a:ext cx="6370638" cy="33559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Text Box 4"/>
          <p:cNvSpPr txBox="1">
            <a:spLocks noChangeArrowheads="1"/>
          </p:cNvSpPr>
          <p:nvPr/>
        </p:nvSpPr>
        <p:spPr bwMode="auto">
          <a:xfrm>
            <a:off x="1619250" y="5445125"/>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6"/>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6"/>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6"/>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9pPr>
          </a:lstStyle>
          <a:p>
            <a:pPr>
              <a:spcBef>
                <a:spcPct val="50000"/>
              </a:spcBef>
              <a:buClrTx/>
              <a:buFontTx/>
              <a:buNone/>
            </a:pPr>
            <a:r>
              <a:rPr lang="en-US" altLang="en-US" sz="1800">
                <a:latin typeface="Verdana" pitchFamily="34" charset="0"/>
              </a:rPr>
              <a:t>Please note that an 'inverting buffer' is referred to and used to represent a NOT gate.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631EA2D-4CC5-4F14-84D4-FB238AE5849B}" type="slidenum">
              <a:rPr lang="en-US"/>
              <a:pPr>
                <a:defRPr/>
              </a:pPr>
              <a:t>23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20514" name="Rectangle 2"/>
          <p:cNvSpPr>
            <a:spLocks noGrp="1" noChangeArrowheads="1"/>
          </p:cNvSpPr>
          <p:nvPr>
            <p:ph type="title"/>
          </p:nvPr>
        </p:nvSpPr>
        <p:spPr/>
        <p:txBody>
          <a:bodyPr/>
          <a:lstStyle/>
          <a:p>
            <a:pPr eaLnBrk="1" hangingPunct="1">
              <a:defRPr/>
            </a:pPr>
            <a:r>
              <a:rPr lang="en-GB" smtClean="0"/>
              <a:t>The Principles of Logic Gates</a:t>
            </a:r>
            <a:endParaRPr lang="en-US" smtClean="0"/>
          </a:p>
        </p:txBody>
      </p:sp>
      <p:sp>
        <p:nvSpPr>
          <p:cNvPr id="320515" name="Rectangle 3"/>
          <p:cNvSpPr>
            <a:spLocks noGrp="1" noChangeArrowheads="1"/>
          </p:cNvSpPr>
          <p:nvPr>
            <p:ph type="body" idx="1"/>
          </p:nvPr>
        </p:nvSpPr>
        <p:spPr/>
        <p:txBody>
          <a:bodyPr/>
          <a:lstStyle/>
          <a:p>
            <a:pPr eaLnBrk="1" hangingPunct="1">
              <a:lnSpc>
                <a:spcPct val="90000"/>
              </a:lnSpc>
              <a:defRPr/>
            </a:pPr>
            <a:r>
              <a:rPr lang="en-US" sz="3000" smtClean="0"/>
              <a:t>The binary language used in today's computers reflects Boole's binary logic. </a:t>
            </a:r>
          </a:p>
          <a:p>
            <a:pPr eaLnBrk="1" hangingPunct="1">
              <a:lnSpc>
                <a:spcPct val="90000"/>
              </a:lnSpc>
              <a:defRPr/>
            </a:pPr>
            <a:endParaRPr lang="en-US" sz="3000" smtClean="0"/>
          </a:p>
          <a:p>
            <a:pPr eaLnBrk="1" hangingPunct="1">
              <a:lnSpc>
                <a:spcPct val="90000"/>
              </a:lnSpc>
              <a:defRPr/>
            </a:pPr>
            <a:r>
              <a:rPr lang="en-US" sz="3000" smtClean="0"/>
              <a:t>Modern computers operate solely on the binary numbers "1" and "0." </a:t>
            </a:r>
          </a:p>
          <a:p>
            <a:pPr eaLnBrk="1" hangingPunct="1">
              <a:lnSpc>
                <a:spcPct val="90000"/>
              </a:lnSpc>
              <a:defRPr/>
            </a:pPr>
            <a:endParaRPr lang="en-US" sz="3000" smtClean="0"/>
          </a:p>
          <a:p>
            <a:pPr eaLnBrk="1" hangingPunct="1">
              <a:lnSpc>
                <a:spcPct val="90000"/>
              </a:lnSpc>
              <a:defRPr/>
            </a:pPr>
            <a:r>
              <a:rPr lang="en-US" sz="3000" smtClean="0"/>
              <a:t>All the instructions that direct a computer's </a:t>
            </a:r>
            <a:r>
              <a:rPr lang="en-US" sz="3000" b="1" smtClean="0"/>
              <a:t>operation</a:t>
            </a:r>
            <a:r>
              <a:rPr lang="en-US" sz="3000" smtClean="0"/>
              <a:t> exist as a sequence of such binary digits or bits (0s and 1s).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5A3AC2A-3C26-4ED3-AB62-53755203412E}" type="slidenum">
              <a:rPr lang="en-US"/>
              <a:pPr>
                <a:defRPr/>
              </a:pPr>
              <a:t>24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21538" name="Rectangle 2"/>
          <p:cNvSpPr>
            <a:spLocks noGrp="1" noChangeArrowheads="1"/>
          </p:cNvSpPr>
          <p:nvPr>
            <p:ph type="title"/>
          </p:nvPr>
        </p:nvSpPr>
        <p:spPr/>
        <p:txBody>
          <a:bodyPr/>
          <a:lstStyle/>
          <a:p>
            <a:pPr eaLnBrk="1" hangingPunct="1">
              <a:defRPr/>
            </a:pPr>
            <a:r>
              <a:rPr lang="en-GB" sz="4000" smtClean="0"/>
              <a:t>The Principles of Logic Gates (2)</a:t>
            </a:r>
            <a:endParaRPr lang="en-US" sz="4000" smtClean="0"/>
          </a:p>
        </p:txBody>
      </p:sp>
      <p:sp>
        <p:nvSpPr>
          <p:cNvPr id="321539" name="Rectangle 3"/>
          <p:cNvSpPr>
            <a:spLocks noGrp="1" noChangeArrowheads="1"/>
          </p:cNvSpPr>
          <p:nvPr>
            <p:ph type="body" idx="1"/>
          </p:nvPr>
        </p:nvSpPr>
        <p:spPr/>
        <p:txBody>
          <a:bodyPr/>
          <a:lstStyle/>
          <a:p>
            <a:pPr eaLnBrk="1" hangingPunct="1">
              <a:defRPr/>
            </a:pPr>
            <a:r>
              <a:rPr lang="en-US" sz="3000" smtClean="0"/>
              <a:t>Binary digits (or logical variables) are processed in the machine as distinct voltage states in tiny electronic circuits known as </a:t>
            </a:r>
            <a:r>
              <a:rPr lang="en-US" sz="3000" u="sng" smtClean="0"/>
              <a:t>logic gates.</a:t>
            </a:r>
            <a:r>
              <a:rPr lang="en-US" sz="3000" smtClean="0"/>
              <a:t> </a:t>
            </a:r>
          </a:p>
          <a:p>
            <a:pPr eaLnBrk="1" hangingPunct="1">
              <a:defRPr/>
            </a:pPr>
            <a:r>
              <a:rPr lang="en-US" sz="3000" smtClean="0"/>
              <a:t>A logic gate only recognizes two varieties of input, high-voltage (value of 1 or TRUE) and low-voltage (value of 0 or FALSE).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866C7C2-1436-4253-8707-1079A8E4E0D6}" type="slidenum">
              <a:rPr lang="en-US"/>
              <a:pPr>
                <a:defRPr/>
              </a:pPr>
              <a:t>25</a:t>
            </a:fld>
            <a:endParaRPr lang="en-US"/>
          </a:p>
        </p:txBody>
      </p:sp>
      <p:sp>
        <p:nvSpPr>
          <p:cNvPr id="323586" name="Rectangle 2"/>
          <p:cNvSpPr>
            <a:spLocks noGrp="1" noChangeArrowheads="1"/>
          </p:cNvSpPr>
          <p:nvPr>
            <p:ph type="title"/>
          </p:nvPr>
        </p:nvSpPr>
        <p:spPr/>
        <p:txBody>
          <a:bodyPr/>
          <a:lstStyle/>
          <a:p>
            <a:pPr eaLnBrk="1" hangingPunct="1">
              <a:defRPr/>
            </a:pPr>
            <a:r>
              <a:rPr lang="en-GB" sz="4000" smtClean="0"/>
              <a:t>The Principles of Logic Gates (3)</a:t>
            </a:r>
            <a:endParaRPr lang="en-US" sz="4000" smtClean="0"/>
          </a:p>
        </p:txBody>
      </p:sp>
      <p:sp>
        <p:nvSpPr>
          <p:cNvPr id="323587" name="Rectangle 3"/>
          <p:cNvSpPr>
            <a:spLocks noGrp="1" noChangeArrowheads="1"/>
          </p:cNvSpPr>
          <p:nvPr>
            <p:ph type="body" idx="1"/>
          </p:nvPr>
        </p:nvSpPr>
        <p:spPr/>
        <p:txBody>
          <a:bodyPr/>
          <a:lstStyle/>
          <a:p>
            <a:pPr eaLnBrk="1" hangingPunct="1">
              <a:defRPr/>
            </a:pPr>
            <a:r>
              <a:rPr lang="en-US" sz="3000" smtClean="0"/>
              <a:t>The truth variables of Boolean algebra use the functionality of the logical concepts of AND, OR and NOT.</a:t>
            </a:r>
          </a:p>
          <a:p>
            <a:pPr eaLnBrk="1" hangingPunct="1">
              <a:defRPr/>
            </a:pPr>
            <a:r>
              <a:rPr lang="en-US" sz="3000" smtClean="0"/>
              <a:t>It will come as no surprise, therefore, that the logic gates (as electronic mechanisms) are AND, OR, and NOT.</a:t>
            </a:r>
          </a:p>
          <a:p>
            <a:pPr eaLnBrk="1" hangingPunct="1">
              <a:defRPr/>
            </a:pPr>
            <a:r>
              <a:rPr lang="en-US" sz="3000" smtClean="0"/>
              <a:t>These gates, used in differing combinations, allow the computer to execute all its operations and/or store its data.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A690031-4043-4CC7-8539-EB307FDCAE5C}" type="slidenum">
              <a:rPr lang="en-US"/>
              <a:pPr>
                <a:defRPr/>
              </a:pPr>
              <a:t>26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22562" name="Rectangle 2"/>
          <p:cNvSpPr>
            <a:spLocks noGrp="1" noChangeArrowheads="1"/>
          </p:cNvSpPr>
          <p:nvPr>
            <p:ph type="title"/>
          </p:nvPr>
        </p:nvSpPr>
        <p:spPr/>
        <p:txBody>
          <a:bodyPr/>
          <a:lstStyle/>
          <a:p>
            <a:pPr eaLnBrk="1" hangingPunct="1">
              <a:defRPr/>
            </a:pPr>
            <a:r>
              <a:rPr lang="en-GB" sz="4000" smtClean="0"/>
              <a:t>The Principles of Logic Gates (4)</a:t>
            </a:r>
            <a:endParaRPr lang="en-US" sz="4000" smtClean="0"/>
          </a:p>
        </p:txBody>
      </p:sp>
      <p:sp>
        <p:nvSpPr>
          <p:cNvPr id="322563" name="Rectangle 3"/>
          <p:cNvSpPr>
            <a:spLocks noGrp="1" noChangeArrowheads="1"/>
          </p:cNvSpPr>
          <p:nvPr>
            <p:ph type="body" idx="1"/>
          </p:nvPr>
        </p:nvSpPr>
        <p:spPr/>
        <p:txBody>
          <a:bodyPr/>
          <a:lstStyle/>
          <a:p>
            <a:pPr eaLnBrk="1" hangingPunct="1">
              <a:lnSpc>
                <a:spcPct val="90000"/>
              </a:lnSpc>
              <a:defRPr/>
            </a:pPr>
            <a:r>
              <a:rPr lang="en-US" sz="3000" smtClean="0"/>
              <a:t>Each logic gate of the types AND and OR takes in two or more bits in the form of such voltages, combines them according to a built-in rule, and produces a </a:t>
            </a:r>
            <a:r>
              <a:rPr lang="en-US" sz="3000" u="sng" smtClean="0"/>
              <a:t>single</a:t>
            </a:r>
            <a:r>
              <a:rPr lang="en-US" sz="3000" smtClean="0"/>
              <a:t> high-voltage or low-voltage logical conclusion (output). </a:t>
            </a:r>
          </a:p>
          <a:p>
            <a:pPr eaLnBrk="1" hangingPunct="1">
              <a:lnSpc>
                <a:spcPct val="90000"/>
              </a:lnSpc>
              <a:defRPr/>
            </a:pPr>
            <a:endParaRPr lang="en-GB" sz="3000" smtClean="0"/>
          </a:p>
          <a:p>
            <a:pPr eaLnBrk="1" hangingPunct="1">
              <a:lnSpc>
                <a:spcPct val="90000"/>
              </a:lnSpc>
              <a:defRPr/>
            </a:pPr>
            <a:r>
              <a:rPr lang="en-GB" sz="3000" smtClean="0"/>
              <a:t>Note, though, that NOT gates usually have </a:t>
            </a:r>
            <a:r>
              <a:rPr lang="en-GB" sz="3000" u="sng" smtClean="0"/>
              <a:t>one input</a:t>
            </a:r>
            <a:r>
              <a:rPr lang="en-GB" sz="3000" smtClean="0"/>
              <a:t> and </a:t>
            </a:r>
            <a:r>
              <a:rPr lang="en-GB" sz="3000" u="sng" smtClean="0"/>
              <a:t>one output</a:t>
            </a:r>
            <a:r>
              <a:rPr lang="en-GB" sz="3000" smtClean="0"/>
              <a:t>.</a:t>
            </a:r>
            <a:endParaRPr lang="en-US" sz="3000" smtClean="0"/>
          </a:p>
          <a:p>
            <a:pPr eaLnBrk="1" hangingPunct="1">
              <a:lnSpc>
                <a:spcPct val="90000"/>
              </a:lnSpc>
              <a:defRPr/>
            </a:pPr>
            <a:endParaRPr lang="en-US" sz="30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A263E00-7848-4F90-9C47-60726C3AE761}" type="slidenum">
              <a:rPr lang="en-US"/>
              <a:pPr>
                <a:defRPr/>
              </a:pPr>
              <a:t>27</a:t>
            </a:fld>
            <a:endParaRPr lang="en-US"/>
          </a:p>
        </p:txBody>
      </p:sp>
      <p:sp>
        <p:nvSpPr>
          <p:cNvPr id="385026" name="Rectangle 2"/>
          <p:cNvSpPr>
            <a:spLocks noGrp="1" noChangeArrowheads="1"/>
          </p:cNvSpPr>
          <p:nvPr>
            <p:ph type="title"/>
          </p:nvPr>
        </p:nvSpPr>
        <p:spPr/>
        <p:txBody>
          <a:bodyPr/>
          <a:lstStyle/>
          <a:p>
            <a:pPr eaLnBrk="1" hangingPunct="1">
              <a:defRPr/>
            </a:pPr>
            <a:r>
              <a:rPr lang="en-IE" smtClean="0"/>
              <a:t>Digital Logic</a:t>
            </a:r>
            <a:endParaRPr lang="en-US" smtClean="0"/>
          </a:p>
        </p:txBody>
      </p:sp>
      <p:sp>
        <p:nvSpPr>
          <p:cNvPr id="385027" name="Rectangle 3"/>
          <p:cNvSpPr>
            <a:spLocks noGrp="1" noChangeArrowheads="1"/>
          </p:cNvSpPr>
          <p:nvPr>
            <p:ph type="body" idx="1"/>
          </p:nvPr>
        </p:nvSpPr>
        <p:spPr/>
        <p:txBody>
          <a:bodyPr/>
          <a:lstStyle/>
          <a:p>
            <a:pPr eaLnBrk="1" hangingPunct="1">
              <a:lnSpc>
                <a:spcPct val="90000"/>
              </a:lnSpc>
              <a:defRPr/>
            </a:pPr>
            <a:r>
              <a:rPr lang="en-US" sz="2500" smtClean="0"/>
              <a:t>Let A and B denote two propositions. (Here, propositions = declarative sentences that are either true or false but not both true and false at the same time). </a:t>
            </a:r>
          </a:p>
          <a:p>
            <a:pPr eaLnBrk="1" hangingPunct="1">
              <a:lnSpc>
                <a:spcPct val="90000"/>
              </a:lnSpc>
              <a:defRPr/>
            </a:pPr>
            <a:r>
              <a:rPr lang="en-US" sz="2500" smtClean="0"/>
              <a:t>If each proposition A and B is associated with a switch that will be </a:t>
            </a:r>
            <a:r>
              <a:rPr lang="en-US" sz="2500" u="sng" smtClean="0"/>
              <a:t>closed</a:t>
            </a:r>
            <a:r>
              <a:rPr lang="en-US" sz="2500" smtClean="0"/>
              <a:t> if the proposition is "</a:t>
            </a:r>
            <a:r>
              <a:rPr lang="en-US" sz="2500" u="sng" smtClean="0"/>
              <a:t>true</a:t>
            </a:r>
            <a:r>
              <a:rPr lang="en-US" sz="2500" smtClean="0"/>
              <a:t>" and </a:t>
            </a:r>
            <a:r>
              <a:rPr lang="en-US" sz="2500" u="sng" smtClean="0"/>
              <a:t>open</a:t>
            </a:r>
            <a:r>
              <a:rPr lang="en-US" sz="2500" smtClean="0"/>
              <a:t> if the proposition is "</a:t>
            </a:r>
            <a:r>
              <a:rPr lang="en-US" sz="2500" u="sng" smtClean="0"/>
              <a:t>false</a:t>
            </a:r>
            <a:r>
              <a:rPr lang="en-US" sz="2500" smtClean="0"/>
              <a:t>" then:</a:t>
            </a:r>
          </a:p>
          <a:p>
            <a:pPr lvl="1" eaLnBrk="1" hangingPunct="1">
              <a:lnSpc>
                <a:spcPct val="90000"/>
              </a:lnSpc>
              <a:defRPr/>
            </a:pPr>
            <a:r>
              <a:rPr lang="en-US" sz="2400" smtClean="0"/>
              <a:t>the combined proposition AB (A AND B) may be instantiated by connecting the switches in </a:t>
            </a:r>
            <a:r>
              <a:rPr lang="en-US" sz="2400" u="sng" smtClean="0"/>
              <a:t>series</a:t>
            </a:r>
            <a:r>
              <a:rPr lang="en-US" sz="2400" smtClean="0"/>
              <a:t>.</a:t>
            </a:r>
          </a:p>
          <a:p>
            <a:pPr lvl="1" eaLnBrk="1" hangingPunct="1">
              <a:lnSpc>
                <a:spcPct val="90000"/>
              </a:lnSpc>
              <a:defRPr/>
            </a:pPr>
            <a:r>
              <a:rPr lang="en-US" sz="2400" smtClean="0"/>
              <a:t>Thus the output of one switch is the input of the other. Current can flow through the combined circuit if and only if both switches are closed, that is, if both A and B are "true."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09BDA688-1A5A-423F-BF42-A719336CD0A5}" type="slidenum">
              <a:rPr lang="en-US"/>
              <a:pPr>
                <a:defRPr/>
              </a:pPr>
              <a:t>28</a:t>
            </a:fld>
            <a:endParaRPr lang="en-US"/>
          </a:p>
        </p:txBody>
      </p:sp>
      <p:sp>
        <p:nvSpPr>
          <p:cNvPr id="329730" name="Rectangle 2"/>
          <p:cNvSpPr>
            <a:spLocks noGrp="1" noChangeArrowheads="1"/>
          </p:cNvSpPr>
          <p:nvPr>
            <p:ph type="title"/>
          </p:nvPr>
        </p:nvSpPr>
        <p:spPr/>
        <p:txBody>
          <a:bodyPr/>
          <a:lstStyle/>
          <a:p>
            <a:pPr eaLnBrk="1" hangingPunct="1">
              <a:defRPr/>
            </a:pPr>
            <a:r>
              <a:rPr lang="en-GB" smtClean="0"/>
              <a:t>Gate Representations - AND</a:t>
            </a:r>
            <a:endParaRPr lang="en-US" smtClean="0"/>
          </a:p>
        </p:txBody>
      </p:sp>
      <p:pic>
        <p:nvPicPr>
          <p:cNvPr id="30725" name="Picture 7" descr="14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628775"/>
            <a:ext cx="41767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9" descr="140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862263"/>
            <a:ext cx="41767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1" descr="140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5229225"/>
            <a:ext cx="4176713"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3" descr="140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005263"/>
            <a:ext cx="41767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A5C6219-F493-410A-9FE3-81C8E488CEF7}" type="slidenum">
              <a:rPr lang="en-US"/>
              <a:pPr>
                <a:defRPr/>
              </a:pPr>
              <a:t>29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86050" name="Rectangle 2"/>
          <p:cNvSpPr>
            <a:spLocks noGrp="1" noChangeArrowheads="1"/>
          </p:cNvSpPr>
          <p:nvPr>
            <p:ph type="title"/>
          </p:nvPr>
        </p:nvSpPr>
        <p:spPr/>
        <p:txBody>
          <a:bodyPr/>
          <a:lstStyle/>
          <a:p>
            <a:pPr eaLnBrk="1" hangingPunct="1">
              <a:defRPr/>
            </a:pPr>
            <a:r>
              <a:rPr lang="en-IE" smtClean="0"/>
              <a:t>Digital Logic (2)</a:t>
            </a:r>
            <a:endParaRPr lang="en-US" smtClean="0"/>
          </a:p>
        </p:txBody>
      </p:sp>
      <p:sp>
        <p:nvSpPr>
          <p:cNvPr id="386051" name="Rectangle 3"/>
          <p:cNvSpPr>
            <a:spLocks noGrp="1" noChangeArrowheads="1"/>
          </p:cNvSpPr>
          <p:nvPr>
            <p:ph type="body" idx="1"/>
          </p:nvPr>
        </p:nvSpPr>
        <p:spPr/>
        <p:txBody>
          <a:bodyPr/>
          <a:lstStyle/>
          <a:p>
            <a:pPr lvl="1" eaLnBrk="1" hangingPunct="1">
              <a:lnSpc>
                <a:spcPct val="90000"/>
              </a:lnSpc>
              <a:defRPr/>
            </a:pPr>
            <a:r>
              <a:rPr lang="en-US" sz="2400" smtClean="0"/>
              <a:t>the combined proposition A + B (A OR B) may be instantiated by connecting the switches in </a:t>
            </a:r>
            <a:r>
              <a:rPr lang="en-US" sz="2400" u="sng" smtClean="0"/>
              <a:t>parallel</a:t>
            </a:r>
            <a:r>
              <a:rPr lang="en-US" sz="2400" smtClean="0"/>
              <a:t>.</a:t>
            </a:r>
          </a:p>
          <a:p>
            <a:pPr lvl="1" eaLnBrk="1" hangingPunct="1">
              <a:lnSpc>
                <a:spcPct val="90000"/>
              </a:lnSpc>
              <a:defRPr/>
            </a:pPr>
            <a:r>
              <a:rPr lang="en-US" sz="2400" smtClean="0"/>
              <a:t>Thus, with the switches side by side - so that both contribute to the output simultaneously – they can be used to represent the statement,    A + B (A OR B). In this case current will flow if either switch is closed or if both switches are closed. That is, if A or B or both are "true."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2374155-BD09-4D34-BB74-F5EE191A70A9}" type="slidenum">
              <a:rPr lang="en-US"/>
              <a:pPr>
                <a:defRPr/>
              </a:pPr>
              <a:t>3</a:t>
            </a:fld>
            <a:endParaRPr lang="en-US"/>
          </a:p>
        </p:txBody>
      </p:sp>
      <p:sp>
        <p:nvSpPr>
          <p:cNvPr id="365570" name="Rectangle 2"/>
          <p:cNvSpPr>
            <a:spLocks noGrp="1" noChangeArrowheads="1"/>
          </p:cNvSpPr>
          <p:nvPr>
            <p:ph type="title"/>
          </p:nvPr>
        </p:nvSpPr>
        <p:spPr/>
        <p:txBody>
          <a:bodyPr/>
          <a:lstStyle/>
          <a:p>
            <a:pPr eaLnBrk="1" hangingPunct="1">
              <a:defRPr/>
            </a:pPr>
            <a:r>
              <a:rPr lang="en-GB" smtClean="0"/>
              <a:t>The Algebra of Logic (2)</a:t>
            </a:r>
            <a:endParaRPr lang="en-US" smtClean="0"/>
          </a:p>
        </p:txBody>
      </p:sp>
      <p:sp>
        <p:nvSpPr>
          <p:cNvPr id="365571" name="Rectangle 3"/>
          <p:cNvSpPr>
            <a:spLocks noGrp="1" noChangeArrowheads="1"/>
          </p:cNvSpPr>
          <p:nvPr>
            <p:ph type="body" idx="1"/>
          </p:nvPr>
        </p:nvSpPr>
        <p:spPr/>
        <p:txBody>
          <a:bodyPr/>
          <a:lstStyle/>
          <a:p>
            <a:pPr eaLnBrk="1" hangingPunct="1">
              <a:lnSpc>
                <a:spcPct val="90000"/>
              </a:lnSpc>
              <a:defRPr/>
            </a:pPr>
            <a:r>
              <a:rPr lang="en-US" sz="3000" dirty="0" smtClean="0"/>
              <a:t>Aristotle’s laws of two-value logic: </a:t>
            </a:r>
          </a:p>
          <a:p>
            <a:pPr lvl="1" eaLnBrk="1" hangingPunct="1">
              <a:lnSpc>
                <a:spcPct val="90000"/>
              </a:lnSpc>
              <a:defRPr/>
            </a:pPr>
            <a:r>
              <a:rPr lang="en-US" sz="3000" dirty="0" smtClean="0"/>
              <a:t>The Law of Identity (A is A),</a:t>
            </a:r>
          </a:p>
          <a:p>
            <a:pPr lvl="1" eaLnBrk="1" hangingPunct="1">
              <a:lnSpc>
                <a:spcPct val="90000"/>
              </a:lnSpc>
              <a:defRPr/>
            </a:pPr>
            <a:r>
              <a:rPr lang="en-US" sz="3000" dirty="0" smtClean="0"/>
              <a:t>The Law of Non-Contradiction (A is not non-A),</a:t>
            </a:r>
          </a:p>
          <a:p>
            <a:pPr lvl="1" eaLnBrk="1" hangingPunct="1">
              <a:lnSpc>
                <a:spcPct val="90000"/>
              </a:lnSpc>
              <a:defRPr/>
            </a:pPr>
            <a:r>
              <a:rPr lang="en-US" sz="3000" dirty="0" smtClean="0"/>
              <a:t>The Law of the Excluded Middle (either A or non-A)</a:t>
            </a:r>
          </a:p>
          <a:p>
            <a:pPr lvl="1" eaLnBrk="1" hangingPunct="1">
              <a:lnSpc>
                <a:spcPct val="90000"/>
              </a:lnSpc>
              <a:defRPr/>
            </a:pPr>
            <a:r>
              <a:rPr lang="en-US" sz="3000" dirty="0" smtClean="0"/>
              <a:t>The Law of Rational Inference. </a:t>
            </a:r>
          </a:p>
          <a:p>
            <a:pPr lvl="1" eaLnBrk="1" hangingPunct="1">
              <a:lnSpc>
                <a:spcPct val="90000"/>
              </a:lnSpc>
              <a:buFont typeface="Wingdings" pitchFamily="2" charset="2"/>
              <a:buNone/>
              <a:defRPr/>
            </a:pPr>
            <a:r>
              <a:rPr lang="en-US" sz="3000" dirty="0" smtClean="0"/>
              <a:t>These so-called Laws function within the scope of logic where a proposition is limited to one of two possible values.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5F31BB4-CC9E-4EBC-AE08-30D92080F0F2}" type="slidenum">
              <a:rPr lang="en-US"/>
              <a:pPr>
                <a:defRPr/>
              </a:pPr>
              <a:t>30</a:t>
            </a:fld>
            <a:endParaRPr lang="en-US"/>
          </a:p>
        </p:txBody>
      </p:sp>
      <p:sp>
        <p:nvSpPr>
          <p:cNvPr id="6"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30754" name="Rectangle 2"/>
          <p:cNvSpPr>
            <a:spLocks noGrp="1" noChangeArrowheads="1"/>
          </p:cNvSpPr>
          <p:nvPr>
            <p:ph type="title"/>
          </p:nvPr>
        </p:nvSpPr>
        <p:spPr/>
        <p:txBody>
          <a:bodyPr/>
          <a:lstStyle/>
          <a:p>
            <a:pPr eaLnBrk="1" hangingPunct="1">
              <a:defRPr/>
            </a:pPr>
            <a:r>
              <a:rPr lang="en-GB" smtClean="0"/>
              <a:t>Gate Representations - OR</a:t>
            </a:r>
            <a:endParaRPr lang="en-US" smtClean="0"/>
          </a:p>
        </p:txBody>
      </p:sp>
      <p:pic>
        <p:nvPicPr>
          <p:cNvPr id="32773" name="Picture 5" descr="14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916113"/>
            <a:ext cx="39243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7" descr="140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716338"/>
            <a:ext cx="39243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F0A6E092-01D2-41B9-8510-BA9A356D07F2}" type="slidenum">
              <a:rPr lang="en-US"/>
              <a:pPr>
                <a:defRPr/>
              </a:pPr>
              <a:t>31</a:t>
            </a:fld>
            <a:endParaRPr lang="en-US"/>
          </a:p>
        </p:txBody>
      </p:sp>
      <p:sp>
        <p:nvSpPr>
          <p:cNvPr id="6"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31778" name="Rectangle 2"/>
          <p:cNvSpPr>
            <a:spLocks noGrp="1" noChangeArrowheads="1"/>
          </p:cNvSpPr>
          <p:nvPr>
            <p:ph type="title"/>
          </p:nvPr>
        </p:nvSpPr>
        <p:spPr/>
        <p:txBody>
          <a:bodyPr/>
          <a:lstStyle/>
          <a:p>
            <a:pPr eaLnBrk="1" hangingPunct="1">
              <a:defRPr/>
            </a:pPr>
            <a:r>
              <a:rPr lang="en-GB" smtClean="0"/>
              <a:t>Gate Representations – OR (2)</a:t>
            </a:r>
            <a:endParaRPr lang="en-US" smtClean="0"/>
          </a:p>
        </p:txBody>
      </p:sp>
      <p:pic>
        <p:nvPicPr>
          <p:cNvPr id="33797" name="Picture 5" descr="14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916113"/>
            <a:ext cx="39243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7" descr="14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716338"/>
            <a:ext cx="3886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FB722699-1A23-41E4-93E4-7592D975D02E}" type="slidenum">
              <a:rPr lang="en-US"/>
              <a:pPr>
                <a:defRPr/>
              </a:pPr>
              <a:t>32</a:t>
            </a:fld>
            <a:endParaRPr lang="en-US"/>
          </a:p>
        </p:txBody>
      </p:sp>
      <p:sp>
        <p:nvSpPr>
          <p:cNvPr id="6"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28706" name="Rectangle 2"/>
          <p:cNvSpPr>
            <a:spLocks noGrp="1" noChangeArrowheads="1"/>
          </p:cNvSpPr>
          <p:nvPr>
            <p:ph type="title"/>
          </p:nvPr>
        </p:nvSpPr>
        <p:spPr/>
        <p:txBody>
          <a:bodyPr/>
          <a:lstStyle/>
          <a:p>
            <a:pPr eaLnBrk="1" hangingPunct="1">
              <a:defRPr/>
            </a:pPr>
            <a:r>
              <a:rPr lang="en-GB" smtClean="0"/>
              <a:t>Gate Representations - NOT</a:t>
            </a:r>
            <a:endParaRPr lang="en-US" smtClean="0"/>
          </a:p>
        </p:txBody>
      </p:sp>
      <p:pic>
        <p:nvPicPr>
          <p:cNvPr id="34821" name="Picture 5" descr="140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916113"/>
            <a:ext cx="39243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7" descr="14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716338"/>
            <a:ext cx="39243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pPr>
              <a:defRPr/>
            </a:pPr>
            <a:fld id="{B2296331-AEF7-453D-9499-D90F11CC9B52}" type="slidenum">
              <a:rPr lang="en-US"/>
              <a:pPr>
                <a:defRPr/>
              </a:pPr>
              <a:t>33</a:t>
            </a:fld>
            <a:endParaRPr lang="en-US"/>
          </a:p>
        </p:txBody>
      </p:sp>
      <p:sp>
        <p:nvSpPr>
          <p:cNvPr id="332861" name="Rectangle 61"/>
          <p:cNvSpPr>
            <a:spLocks noGrp="1" noChangeArrowheads="1"/>
          </p:cNvSpPr>
          <p:nvPr>
            <p:ph type="title"/>
          </p:nvPr>
        </p:nvSpPr>
        <p:spPr/>
        <p:txBody>
          <a:bodyPr/>
          <a:lstStyle/>
          <a:p>
            <a:pPr eaLnBrk="1" hangingPunct="1">
              <a:defRPr/>
            </a:pPr>
            <a:r>
              <a:rPr lang="en-GB" sz="3800" smtClean="0"/>
              <a:t>Inside an AND Gate with Truth Table</a:t>
            </a:r>
            <a:endParaRPr lang="en-US" sz="3800" smtClean="0"/>
          </a:p>
        </p:txBody>
      </p:sp>
      <p:pic>
        <p:nvPicPr>
          <p:cNvPr id="35845" name="Picture 7" descr="and_g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773238"/>
            <a:ext cx="361315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2997" name="Group 197"/>
          <p:cNvGraphicFramePr>
            <a:graphicFrameLocks noGrp="1"/>
          </p:cNvGraphicFramePr>
          <p:nvPr>
            <p:ph idx="1"/>
          </p:nvPr>
        </p:nvGraphicFramePr>
        <p:xfrm>
          <a:off x="5651500" y="2708275"/>
          <a:ext cx="2890838" cy="2992440"/>
        </p:xfrm>
        <a:graphic>
          <a:graphicData uri="http://schemas.openxmlformats.org/drawingml/2006/table">
            <a:tbl>
              <a:tblPr/>
              <a:tblGrid>
                <a:gridCol w="800100"/>
                <a:gridCol w="871538"/>
                <a:gridCol w="277812"/>
                <a:gridCol w="941388"/>
              </a:tblGrid>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Black" pitchFamily="34" charset="0"/>
                          <a:cs typeface="Times New Roman" pitchFamily="18" charset="0"/>
                        </a:rPr>
                        <a:t>A</a:t>
                      </a:r>
                      <a:endParaRPr kumimoji="0" lang="en-US" sz="1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Black" pitchFamily="34" charset="0"/>
                          <a:cs typeface="Times New Roman" pitchFamily="18" charset="0"/>
                        </a:rPr>
                        <a:t>B</a:t>
                      </a:r>
                      <a:endParaRPr kumimoji="0" lang="en-US" sz="1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latin typeface="Arial Black" pitchFamily="34" charset="0"/>
                          <a:cs typeface="Times New Roman" pitchFamily="18" charset="0"/>
                        </a:rPr>
                        <a:t>X</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pPr>
              <a:defRPr/>
            </a:pPr>
            <a:fld id="{3F7E36F1-EC6E-462F-B4FA-8E7F2B035FEA}" type="slidenum">
              <a:rPr lang="en-US"/>
              <a:pPr>
                <a:defRPr/>
              </a:pPr>
              <a:t>34</a:t>
            </a:fld>
            <a:endParaRPr lang="en-US"/>
          </a:p>
        </p:txBody>
      </p:sp>
      <p:sp>
        <p:nvSpPr>
          <p:cNvPr id="37"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33861" name="Rectangle 37"/>
          <p:cNvSpPr>
            <a:spLocks noGrp="1" noChangeArrowheads="1"/>
          </p:cNvSpPr>
          <p:nvPr>
            <p:ph type="title"/>
          </p:nvPr>
        </p:nvSpPr>
        <p:spPr/>
        <p:txBody>
          <a:bodyPr/>
          <a:lstStyle/>
          <a:p>
            <a:pPr eaLnBrk="1" hangingPunct="1">
              <a:defRPr/>
            </a:pPr>
            <a:r>
              <a:rPr lang="en-GB" sz="3800" smtClean="0"/>
              <a:t>Inside an OR Gate with Truth Table</a:t>
            </a:r>
            <a:endParaRPr lang="en-US" sz="3800" smtClean="0"/>
          </a:p>
        </p:txBody>
      </p:sp>
      <p:pic>
        <p:nvPicPr>
          <p:cNvPr id="36869" name="Picture 4" descr="or_gate"/>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971550" y="1773238"/>
            <a:ext cx="3600450" cy="3960812"/>
          </a:xfrm>
          <a:noFill/>
          <a:extLst>
            <a:ext uri="{909E8E84-426E-40DD-AFC4-6F175D3DCCD1}">
              <a14:hiddenFill xmlns:a14="http://schemas.microsoft.com/office/drawing/2010/main">
                <a:solidFill>
                  <a:srgbClr val="FFFFFF"/>
                </a:solidFill>
              </a14:hiddenFill>
            </a:ext>
          </a:extLst>
        </p:spPr>
      </p:pic>
      <p:graphicFrame>
        <p:nvGraphicFramePr>
          <p:cNvPr id="333863" name="Group 39"/>
          <p:cNvGraphicFramePr>
            <a:graphicFrameLocks noGrp="1"/>
          </p:cNvGraphicFramePr>
          <p:nvPr>
            <p:ph idx="1"/>
          </p:nvPr>
        </p:nvGraphicFramePr>
        <p:xfrm>
          <a:off x="5651500" y="2708275"/>
          <a:ext cx="2808288" cy="2971800"/>
        </p:xfrm>
        <a:graphic>
          <a:graphicData uri="http://schemas.openxmlformats.org/drawingml/2006/table">
            <a:tbl>
              <a:tblPr/>
              <a:tblGrid>
                <a:gridCol w="777875"/>
                <a:gridCol w="846138"/>
                <a:gridCol w="269875"/>
                <a:gridCol w="914400"/>
              </a:tblGrid>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latin typeface="Arial Black" pitchFamily="34" charset="0"/>
                          <a:cs typeface="Times New Roman" pitchFamily="18" charset="0"/>
                        </a:rPr>
                        <a:t>A</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latin typeface="Arial Black" pitchFamily="34" charset="0"/>
                          <a:cs typeface="Times New Roman" pitchFamily="18" charset="0"/>
                        </a:rPr>
                        <a:t>B</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latin typeface="Arial Black" pitchFamily="34" charset="0"/>
                          <a:cs typeface="Times New Roman" pitchFamily="18" charset="0"/>
                        </a:rPr>
                        <a:t>X</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pPr>
              <a:defRPr/>
            </a:pPr>
            <a:fld id="{87699028-2F1C-45F0-BADE-DC71780D195F}" type="slidenum">
              <a:rPr lang="en-US"/>
              <a:pPr>
                <a:defRPr/>
              </a:pPr>
              <a:t>35</a:t>
            </a:fld>
            <a:endParaRPr lang="en-US"/>
          </a:p>
        </p:txBody>
      </p:sp>
      <p:sp>
        <p:nvSpPr>
          <p:cNvPr id="23"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34904" name="Rectangle 56"/>
          <p:cNvSpPr>
            <a:spLocks noGrp="1" noChangeArrowheads="1"/>
          </p:cNvSpPr>
          <p:nvPr>
            <p:ph type="title"/>
          </p:nvPr>
        </p:nvSpPr>
        <p:spPr/>
        <p:txBody>
          <a:bodyPr/>
          <a:lstStyle/>
          <a:p>
            <a:pPr eaLnBrk="1" hangingPunct="1">
              <a:defRPr/>
            </a:pPr>
            <a:r>
              <a:rPr lang="en-GB" sz="3800" dirty="0" smtClean="0"/>
              <a:t>Inside a NOT Gate with Truth Table</a:t>
            </a:r>
            <a:endParaRPr lang="en-US" sz="3800" dirty="0" smtClean="0"/>
          </a:p>
        </p:txBody>
      </p:sp>
      <p:pic>
        <p:nvPicPr>
          <p:cNvPr id="37893" name="Picture 5" descr="not_g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05038"/>
            <a:ext cx="294322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4951" name="Group 103"/>
          <p:cNvGraphicFramePr>
            <a:graphicFrameLocks noGrp="1"/>
          </p:cNvGraphicFramePr>
          <p:nvPr>
            <p:ph idx="1"/>
          </p:nvPr>
        </p:nvGraphicFramePr>
        <p:xfrm>
          <a:off x="5651500" y="2708275"/>
          <a:ext cx="1862138" cy="1714500"/>
        </p:xfrm>
        <a:graphic>
          <a:graphicData uri="http://schemas.openxmlformats.org/drawingml/2006/table">
            <a:tbl>
              <a:tblPr/>
              <a:tblGrid>
                <a:gridCol w="738188"/>
                <a:gridCol w="255587"/>
                <a:gridCol w="868363"/>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latin typeface="Arial Black" pitchFamily="34" charset="0"/>
                          <a:cs typeface="Times New Roman" pitchFamily="18" charset="0"/>
                        </a:rPr>
                        <a:t>A</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latin typeface="Arial Black" pitchFamily="34" charset="0"/>
                          <a:cs typeface="Times New Roman" pitchFamily="18" charset="0"/>
                        </a:rPr>
                        <a:t>X</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FFFF00"/>
                          </a:solidFill>
                          <a:effectLst/>
                          <a:latin typeface="Arial Black" pitchFamily="34"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FFFF00"/>
                          </a:solidFill>
                          <a:effectLst/>
                          <a:latin typeface="Arial Black" pitchFamily="34"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E3A0FDD-FE88-47D6-AF69-99FE6C9DE5EC}" type="slidenum">
              <a:rPr lang="en-US"/>
              <a:pPr>
                <a:defRPr/>
              </a:pPr>
              <a:t>36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24610" name="Rectangle 2"/>
          <p:cNvSpPr>
            <a:spLocks noGrp="1" noChangeArrowheads="1"/>
          </p:cNvSpPr>
          <p:nvPr>
            <p:ph type="title"/>
          </p:nvPr>
        </p:nvSpPr>
        <p:spPr/>
        <p:txBody>
          <a:bodyPr/>
          <a:lstStyle/>
          <a:p>
            <a:pPr eaLnBrk="1" hangingPunct="1">
              <a:defRPr/>
            </a:pPr>
            <a:r>
              <a:rPr lang="en-GB" smtClean="0"/>
              <a:t>Logic Gates for Data Movement</a:t>
            </a:r>
            <a:endParaRPr lang="en-US" smtClean="0"/>
          </a:p>
        </p:txBody>
      </p:sp>
      <p:sp>
        <p:nvSpPr>
          <p:cNvPr id="324611" name="Rectangle 3"/>
          <p:cNvSpPr>
            <a:spLocks noGrp="1" noChangeArrowheads="1"/>
          </p:cNvSpPr>
          <p:nvPr>
            <p:ph type="body" idx="1"/>
          </p:nvPr>
        </p:nvSpPr>
        <p:spPr/>
        <p:txBody>
          <a:bodyPr/>
          <a:lstStyle/>
          <a:p>
            <a:pPr eaLnBrk="1" hangingPunct="1">
              <a:lnSpc>
                <a:spcPct val="90000"/>
              </a:lnSpc>
              <a:defRPr/>
            </a:pPr>
            <a:r>
              <a:rPr lang="en-US" smtClean="0"/>
              <a:t>Logic gates are the fundamental building blocks of all digital logic circuits – they are switching circuits that perform certain simple operations on binary signals. </a:t>
            </a:r>
          </a:p>
          <a:p>
            <a:pPr eaLnBrk="1" hangingPunct="1">
              <a:lnSpc>
                <a:spcPct val="90000"/>
              </a:lnSpc>
              <a:defRPr/>
            </a:pPr>
            <a:r>
              <a:rPr lang="en-US" smtClean="0"/>
              <a:t>These operations are chosen to facilitate the implementation of functions such as changing 1s to 0s or 0s to 1, filtering 1s only or 0s only, checking for combinations of 1s and/or 0s.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64E3624-73AE-41B7-9CE8-7A6F16F6A65D}" type="slidenum">
              <a:rPr lang="en-US"/>
              <a:pPr>
                <a:defRPr/>
              </a:pPr>
              <a:t>37</a:t>
            </a:fld>
            <a:endParaRPr lang="en-US"/>
          </a:p>
        </p:txBody>
      </p:sp>
      <p:sp>
        <p:nvSpPr>
          <p:cNvPr id="325634" name="Rectangle 2"/>
          <p:cNvSpPr>
            <a:spLocks noGrp="1" noChangeArrowheads="1"/>
          </p:cNvSpPr>
          <p:nvPr>
            <p:ph type="title"/>
          </p:nvPr>
        </p:nvSpPr>
        <p:spPr/>
        <p:txBody>
          <a:bodyPr/>
          <a:lstStyle/>
          <a:p>
            <a:pPr eaLnBrk="1" hangingPunct="1">
              <a:defRPr/>
            </a:pPr>
            <a:r>
              <a:rPr lang="en-GB" sz="4000" smtClean="0"/>
              <a:t>Logic Gates for Data Movement (2)</a:t>
            </a:r>
            <a:endParaRPr lang="en-US" sz="4000" smtClean="0"/>
          </a:p>
        </p:txBody>
      </p:sp>
      <p:sp>
        <p:nvSpPr>
          <p:cNvPr id="325635" name="Rectangle 3"/>
          <p:cNvSpPr>
            <a:spLocks noGrp="1" noChangeArrowheads="1"/>
          </p:cNvSpPr>
          <p:nvPr>
            <p:ph type="body" idx="1"/>
          </p:nvPr>
        </p:nvSpPr>
        <p:spPr/>
        <p:txBody>
          <a:bodyPr/>
          <a:lstStyle/>
          <a:p>
            <a:pPr eaLnBrk="1" hangingPunct="1">
              <a:defRPr/>
            </a:pPr>
            <a:r>
              <a:rPr lang="en-US" sz="2800" smtClean="0"/>
              <a:t>Why? Why are these filterings and conversions important to computer circuits?</a:t>
            </a:r>
          </a:p>
          <a:p>
            <a:pPr eaLnBrk="1" hangingPunct="1">
              <a:defRPr/>
            </a:pPr>
            <a:r>
              <a:rPr lang="en-US" sz="2800" smtClean="0"/>
              <a:t>That's the question I asked myself when I first saw logic gates. The reason: these allow for bits and bytes to be shifted through circuits and/or converted in the CPU. </a:t>
            </a:r>
          </a:p>
          <a:p>
            <a:pPr eaLnBrk="1" hangingPunct="1">
              <a:defRPr/>
            </a:pPr>
            <a:r>
              <a:rPr lang="en-US" sz="2800" smtClean="0"/>
              <a:t>Those shifts and conversions are the fundamental elements of computation. All action associated with components like the BIOS and the CPU need to use logic and algebra.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FDB8CD8-15F0-4F24-8EF1-562678538BA0}" type="slidenum">
              <a:rPr lang="en-US"/>
              <a:pPr>
                <a:defRPr/>
              </a:pPr>
              <a:t>38</a:t>
            </a:fld>
            <a:endParaRPr lang="en-US"/>
          </a:p>
        </p:txBody>
      </p:sp>
      <p:sp>
        <p:nvSpPr>
          <p:cNvPr id="340994" name="Rectangle 2"/>
          <p:cNvSpPr>
            <a:spLocks noGrp="1" noChangeArrowheads="1"/>
          </p:cNvSpPr>
          <p:nvPr>
            <p:ph type="title"/>
          </p:nvPr>
        </p:nvSpPr>
        <p:spPr/>
        <p:txBody>
          <a:bodyPr/>
          <a:lstStyle/>
          <a:p>
            <a:pPr eaLnBrk="1" hangingPunct="1">
              <a:defRPr/>
            </a:pPr>
            <a:r>
              <a:rPr lang="en-GB" sz="3800" smtClean="0"/>
              <a:t>NAND and NOR Gates</a:t>
            </a:r>
            <a:endParaRPr lang="en-US" sz="3800" smtClean="0"/>
          </a:p>
        </p:txBody>
      </p:sp>
      <p:sp>
        <p:nvSpPr>
          <p:cNvPr id="340995" name="Rectangle 3"/>
          <p:cNvSpPr>
            <a:spLocks noGrp="1" noChangeArrowheads="1"/>
          </p:cNvSpPr>
          <p:nvPr>
            <p:ph type="body" idx="1"/>
          </p:nvPr>
        </p:nvSpPr>
        <p:spPr/>
        <p:txBody>
          <a:bodyPr/>
          <a:lstStyle/>
          <a:p>
            <a:pPr eaLnBrk="1" hangingPunct="1">
              <a:defRPr/>
            </a:pPr>
            <a:r>
              <a:rPr lang="en-US" smtClean="0"/>
              <a:t>On (in) a silicone chip it is simpler to manufacture the combination NOT AND and NOT OR than it is to deal with AND, OR and NOT. </a:t>
            </a:r>
          </a:p>
          <a:p>
            <a:pPr eaLnBrk="1" hangingPunct="1">
              <a:defRPr/>
            </a:pPr>
            <a:endParaRPr lang="en-US" smtClean="0"/>
          </a:p>
          <a:p>
            <a:pPr eaLnBrk="1" hangingPunct="1">
              <a:defRPr/>
            </a:pPr>
            <a:r>
              <a:rPr lang="en-US" smtClean="0"/>
              <a:t>NOT AND becomes NAND. </a:t>
            </a:r>
          </a:p>
          <a:p>
            <a:pPr eaLnBrk="1" hangingPunct="1">
              <a:defRPr/>
            </a:pPr>
            <a:endParaRPr lang="en-US" smtClean="0"/>
          </a:p>
          <a:p>
            <a:pPr eaLnBrk="1" hangingPunct="1">
              <a:defRPr/>
            </a:pPr>
            <a:r>
              <a:rPr lang="en-US" smtClean="0"/>
              <a:t>NOT OR becomes NOR.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9FEF1592-DC7C-49BF-9D80-13DFC9EBBA72}" type="slidenum">
              <a:rPr lang="en-US"/>
              <a:pPr>
                <a:defRPr/>
              </a:pPr>
              <a:t>39</a:t>
            </a:fld>
            <a:endParaRPr lang="en-US"/>
          </a:p>
        </p:txBody>
      </p:sp>
      <p:sp>
        <p:nvSpPr>
          <p:cNvPr id="342018" name="Rectangle 2"/>
          <p:cNvSpPr>
            <a:spLocks noGrp="1" noChangeArrowheads="1"/>
          </p:cNvSpPr>
          <p:nvPr>
            <p:ph type="title"/>
          </p:nvPr>
        </p:nvSpPr>
        <p:spPr/>
        <p:txBody>
          <a:bodyPr/>
          <a:lstStyle/>
          <a:p>
            <a:pPr eaLnBrk="1" hangingPunct="1">
              <a:defRPr/>
            </a:pPr>
            <a:r>
              <a:rPr lang="en-GB" smtClean="0"/>
              <a:t>NAND</a:t>
            </a:r>
            <a:endParaRPr lang="en-US" smtClean="0"/>
          </a:p>
        </p:txBody>
      </p:sp>
      <p:graphicFrame>
        <p:nvGraphicFramePr>
          <p:cNvPr id="41989" name="Object 3"/>
          <p:cNvGraphicFramePr>
            <a:graphicFrameLocks noChangeAspect="1"/>
          </p:cNvGraphicFramePr>
          <p:nvPr>
            <p:ph idx="1"/>
          </p:nvPr>
        </p:nvGraphicFramePr>
        <p:xfrm>
          <a:off x="2430463" y="1851025"/>
          <a:ext cx="3911600" cy="2963863"/>
        </p:xfrm>
        <a:graphic>
          <a:graphicData uri="http://schemas.openxmlformats.org/presentationml/2006/ole">
            <mc:AlternateContent xmlns:mc="http://schemas.openxmlformats.org/markup-compatibility/2006">
              <mc:Choice xmlns:v="urn:schemas-microsoft-com:vml" Requires="v">
                <p:oleObj spid="_x0000_s41994" r:id="rId4" imgW="2142857" imgH="1571844" progId="">
                  <p:embed/>
                </p:oleObj>
              </mc:Choice>
              <mc:Fallback>
                <p:oleObj r:id="rId4" imgW="2142857" imgH="1571844"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0463" y="1851025"/>
                        <a:ext cx="3911600" cy="29638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 name="Text Box 4"/>
          <p:cNvSpPr txBox="1">
            <a:spLocks noChangeArrowheads="1"/>
          </p:cNvSpPr>
          <p:nvPr/>
        </p:nvSpPr>
        <p:spPr bwMode="auto">
          <a:xfrm>
            <a:off x="971550" y="5084763"/>
            <a:ext cx="6696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6"/>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6"/>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6"/>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9pPr>
          </a:lstStyle>
          <a:p>
            <a:pPr>
              <a:spcBef>
                <a:spcPct val="50000"/>
              </a:spcBef>
              <a:buClrTx/>
              <a:buFontTx/>
              <a:buNone/>
            </a:pPr>
            <a:r>
              <a:rPr lang="en-GB" altLang="en-US" sz="2400">
                <a:latin typeface="Verdana" pitchFamily="34" charset="0"/>
              </a:rPr>
              <a:t>The NAND gate looks like an AND gate with a ‘NOT bubble’ right on its output.</a:t>
            </a:r>
            <a:endParaRPr lang="en-US" altLang="en-US" sz="2400">
              <a:latin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B74CEB8-0203-4C0E-AC8A-A7FCCDAEDEDC}" type="slidenum">
              <a:rPr lang="en-US"/>
              <a:pPr>
                <a:defRPr/>
              </a:pPr>
              <a:t>4</a:t>
            </a:fld>
            <a:endParaRPr lang="en-US"/>
          </a:p>
        </p:txBody>
      </p:sp>
      <p:sp>
        <p:nvSpPr>
          <p:cNvPr id="366594" name="Rectangle 2"/>
          <p:cNvSpPr>
            <a:spLocks noGrp="1" noChangeArrowheads="1"/>
          </p:cNvSpPr>
          <p:nvPr>
            <p:ph type="title"/>
          </p:nvPr>
        </p:nvSpPr>
        <p:spPr/>
        <p:txBody>
          <a:bodyPr/>
          <a:lstStyle/>
          <a:p>
            <a:pPr eaLnBrk="1" hangingPunct="1">
              <a:defRPr/>
            </a:pPr>
            <a:r>
              <a:rPr lang="en-IE" smtClean="0"/>
              <a:t>George Boole</a:t>
            </a:r>
            <a:endParaRPr lang="en-US" smtClean="0"/>
          </a:p>
        </p:txBody>
      </p:sp>
      <p:sp>
        <p:nvSpPr>
          <p:cNvPr id="366595" name="Rectangle 3"/>
          <p:cNvSpPr>
            <a:spLocks noGrp="1" noChangeArrowheads="1"/>
          </p:cNvSpPr>
          <p:nvPr>
            <p:ph type="body" idx="1"/>
          </p:nvPr>
        </p:nvSpPr>
        <p:spPr/>
        <p:txBody>
          <a:bodyPr/>
          <a:lstStyle/>
          <a:p>
            <a:pPr eaLnBrk="1" hangingPunct="1">
              <a:defRPr/>
            </a:pPr>
            <a:r>
              <a:rPr lang="en-US" sz="3000" smtClean="0"/>
              <a:t>George Boole was a teacher and mathematician who lived between 1815 and 1864 – mostly in Lincoln, England. (He lectured in Cork for a few years when the university was called Queen’s College.)</a:t>
            </a:r>
          </a:p>
          <a:p>
            <a:pPr eaLnBrk="1" hangingPunct="1">
              <a:defRPr/>
            </a:pPr>
            <a:r>
              <a:rPr lang="en-US" sz="3000" smtClean="0"/>
              <a:t>Boole applied algebraic techniques to the logic processes for two-value systems.</a:t>
            </a:r>
          </a:p>
          <a:p>
            <a:pPr eaLnBrk="1" hangingPunct="1">
              <a:defRPr/>
            </a:pPr>
            <a:r>
              <a:rPr lang="en-US" sz="3000" smtClean="0"/>
              <a:t>He contended that any logical statement could be assigned a binary value, such as "true/false" or "yes/no."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0"/>
          </p:nvPr>
        </p:nvSpPr>
        <p:spPr/>
        <p:txBody>
          <a:bodyPr/>
          <a:lstStyle/>
          <a:p>
            <a:pPr>
              <a:defRPr/>
            </a:pPr>
            <a:fld id="{2F14EA06-82CC-4A4F-B721-B7C504C511AC}" type="slidenum">
              <a:rPr lang="en-US"/>
              <a:pPr>
                <a:defRPr/>
              </a:pPr>
              <a:t>40</a:t>
            </a:fld>
            <a:endParaRPr lang="en-US"/>
          </a:p>
        </p:txBody>
      </p:sp>
      <p:sp>
        <p:nvSpPr>
          <p:cNvPr id="343042" name="Rectangle 2"/>
          <p:cNvSpPr>
            <a:spLocks noGrp="1" noChangeArrowheads="1"/>
          </p:cNvSpPr>
          <p:nvPr>
            <p:ph type="title"/>
          </p:nvPr>
        </p:nvSpPr>
        <p:spPr/>
        <p:txBody>
          <a:bodyPr/>
          <a:lstStyle/>
          <a:p>
            <a:pPr eaLnBrk="1" hangingPunct="1">
              <a:defRPr/>
            </a:pPr>
            <a:r>
              <a:rPr lang="en-GB" smtClean="0"/>
              <a:t>The NAND Truth Table</a:t>
            </a:r>
            <a:endParaRPr lang="en-US" smtClean="0"/>
          </a:p>
        </p:txBody>
      </p:sp>
      <p:sp>
        <p:nvSpPr>
          <p:cNvPr id="343043" name="Rectangle 3"/>
          <p:cNvSpPr>
            <a:spLocks noGrp="1" noChangeArrowheads="1"/>
          </p:cNvSpPr>
          <p:nvPr>
            <p:ph type="body" sz="half" idx="1"/>
          </p:nvPr>
        </p:nvSpPr>
        <p:spPr>
          <a:xfrm>
            <a:off x="4140200" y="1773238"/>
            <a:ext cx="4356100" cy="4267200"/>
          </a:xfrm>
        </p:spPr>
        <p:txBody>
          <a:bodyPr/>
          <a:lstStyle/>
          <a:p>
            <a:pPr eaLnBrk="1" hangingPunct="1">
              <a:lnSpc>
                <a:spcPct val="90000"/>
              </a:lnSpc>
              <a:defRPr/>
            </a:pPr>
            <a:endParaRPr lang="en-GB" sz="2800" smtClean="0"/>
          </a:p>
          <a:p>
            <a:pPr eaLnBrk="1" hangingPunct="1">
              <a:lnSpc>
                <a:spcPct val="90000"/>
              </a:lnSpc>
              <a:defRPr/>
            </a:pPr>
            <a:endParaRPr lang="en-GB" sz="2800" smtClean="0"/>
          </a:p>
          <a:p>
            <a:pPr eaLnBrk="1" hangingPunct="1">
              <a:lnSpc>
                <a:spcPct val="90000"/>
              </a:lnSpc>
              <a:buFont typeface="Wingdings" pitchFamily="2" charset="2"/>
              <a:buNone/>
              <a:defRPr/>
            </a:pPr>
            <a:r>
              <a:rPr lang="en-US" sz="2600" smtClean="0"/>
              <a:t>The NAND Gate notation:</a:t>
            </a:r>
          </a:p>
          <a:p>
            <a:pPr eaLnBrk="1" hangingPunct="1">
              <a:lnSpc>
                <a:spcPct val="90000"/>
              </a:lnSpc>
              <a:buFont typeface="Wingdings" pitchFamily="2" charset="2"/>
              <a:buNone/>
              <a:defRPr/>
            </a:pPr>
            <a:r>
              <a:rPr lang="en-GB" sz="2600" smtClean="0"/>
              <a:t>A NAND B = X</a:t>
            </a:r>
          </a:p>
          <a:p>
            <a:pPr eaLnBrk="1" hangingPunct="1">
              <a:lnSpc>
                <a:spcPct val="90000"/>
              </a:lnSpc>
              <a:buFont typeface="Wingdings" pitchFamily="2" charset="2"/>
              <a:buNone/>
              <a:defRPr/>
            </a:pPr>
            <a:r>
              <a:rPr lang="en-GB" sz="2600" smtClean="0"/>
              <a:t>or</a:t>
            </a:r>
            <a:endParaRPr lang="en-US" sz="2600" smtClean="0"/>
          </a:p>
          <a:p>
            <a:pPr eaLnBrk="1" hangingPunct="1">
              <a:lnSpc>
                <a:spcPct val="90000"/>
              </a:lnSpc>
              <a:buFont typeface="Wingdings" pitchFamily="2" charset="2"/>
              <a:buNone/>
              <a:defRPr/>
            </a:pPr>
            <a:r>
              <a:rPr lang="en-US" sz="2800" smtClean="0"/>
              <a:t>    _____</a:t>
            </a:r>
          </a:p>
          <a:p>
            <a:pPr eaLnBrk="1" hangingPunct="1">
              <a:lnSpc>
                <a:spcPct val="90000"/>
              </a:lnSpc>
              <a:buFont typeface="Wingdings" pitchFamily="2" charset="2"/>
              <a:buNone/>
              <a:defRPr/>
            </a:pPr>
            <a:r>
              <a:rPr lang="en-US" sz="2800" smtClean="0"/>
              <a:t>     A ● B = X</a:t>
            </a:r>
          </a:p>
          <a:p>
            <a:pPr eaLnBrk="1" hangingPunct="1">
              <a:lnSpc>
                <a:spcPct val="90000"/>
              </a:lnSpc>
              <a:buFont typeface="Wingdings" pitchFamily="2" charset="2"/>
              <a:buNone/>
              <a:defRPr/>
            </a:pPr>
            <a:endParaRPr lang="en-US" sz="2800" smtClean="0"/>
          </a:p>
          <a:p>
            <a:pPr eaLnBrk="1" hangingPunct="1">
              <a:lnSpc>
                <a:spcPct val="90000"/>
              </a:lnSpc>
              <a:buFont typeface="Wingdings" pitchFamily="2" charset="2"/>
              <a:buNone/>
              <a:defRPr/>
            </a:pPr>
            <a:r>
              <a:rPr lang="en-US" sz="2600" smtClean="0"/>
              <a:t>This reads as, </a:t>
            </a:r>
          </a:p>
          <a:p>
            <a:pPr eaLnBrk="1" hangingPunct="1">
              <a:lnSpc>
                <a:spcPct val="90000"/>
              </a:lnSpc>
              <a:buFont typeface="Wingdings" pitchFamily="2" charset="2"/>
              <a:buNone/>
              <a:defRPr/>
            </a:pPr>
            <a:r>
              <a:rPr lang="en-US" sz="2600" smtClean="0"/>
              <a:t>“A and B Bar equals X.”</a:t>
            </a:r>
          </a:p>
        </p:txBody>
      </p:sp>
      <p:graphicFrame>
        <p:nvGraphicFramePr>
          <p:cNvPr id="8" name="Group 77"/>
          <p:cNvGraphicFramePr>
            <a:graphicFrameLocks/>
          </p:cNvGraphicFramePr>
          <p:nvPr>
            <p:extLst>
              <p:ext uri="{D42A27DB-BD31-4B8C-83A1-F6EECF244321}">
                <p14:modId xmlns:p14="http://schemas.microsoft.com/office/powerpoint/2010/main" val="3292273348"/>
              </p:ext>
            </p:extLst>
          </p:nvPr>
        </p:nvGraphicFramePr>
        <p:xfrm>
          <a:off x="725488" y="2844800"/>
          <a:ext cx="3259137" cy="3097213"/>
        </p:xfrm>
        <a:graphic>
          <a:graphicData uri="http://schemas.openxmlformats.org/drawingml/2006/table">
            <a:tbl>
              <a:tblPr/>
              <a:tblGrid>
                <a:gridCol w="903287"/>
                <a:gridCol w="981075"/>
                <a:gridCol w="312738"/>
                <a:gridCol w="1062037"/>
              </a:tblGrid>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A</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B</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X</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6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20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FC08693C-5DB0-4CA8-AB01-98F0C80579C4}" type="slidenum">
              <a:rPr lang="en-US"/>
              <a:pPr>
                <a:defRPr/>
              </a:pPr>
              <a:t>41</a:t>
            </a:fld>
            <a:endParaRPr lang="en-US"/>
          </a:p>
        </p:txBody>
      </p:sp>
      <p:sp>
        <p:nvSpPr>
          <p:cNvPr id="344066" name="Rectangle 2"/>
          <p:cNvSpPr>
            <a:spLocks noGrp="1" noChangeArrowheads="1"/>
          </p:cNvSpPr>
          <p:nvPr>
            <p:ph type="title"/>
          </p:nvPr>
        </p:nvSpPr>
        <p:spPr/>
        <p:txBody>
          <a:bodyPr/>
          <a:lstStyle/>
          <a:p>
            <a:pPr eaLnBrk="1" hangingPunct="1">
              <a:defRPr/>
            </a:pPr>
            <a:r>
              <a:rPr lang="en-GB" smtClean="0"/>
              <a:t>NOR</a:t>
            </a:r>
            <a:endParaRPr lang="en-US" smtClean="0"/>
          </a:p>
        </p:txBody>
      </p:sp>
      <p:sp>
        <p:nvSpPr>
          <p:cNvPr id="44037" name="Text Box 3"/>
          <p:cNvSpPr txBox="1">
            <a:spLocks noChangeArrowheads="1"/>
          </p:cNvSpPr>
          <p:nvPr/>
        </p:nvSpPr>
        <p:spPr bwMode="auto">
          <a:xfrm>
            <a:off x="971550" y="5084763"/>
            <a:ext cx="6696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50000"/>
              </a:spcBef>
              <a:buClrTx/>
              <a:buFontTx/>
              <a:buNone/>
            </a:pPr>
            <a:r>
              <a:rPr lang="en-GB" altLang="en-US" sz="2400">
                <a:latin typeface="Verdana" pitchFamily="34" charset="0"/>
              </a:rPr>
              <a:t>The NOR gate looks like an OR gate with a ‘NOT bubble’ on </a:t>
            </a:r>
            <a:r>
              <a:rPr lang="en-GB" altLang="en-US" sz="2400" u="sng">
                <a:latin typeface="Verdana" pitchFamily="34" charset="0"/>
              </a:rPr>
              <a:t>its</a:t>
            </a:r>
            <a:r>
              <a:rPr lang="en-GB" altLang="en-US" sz="2400">
                <a:latin typeface="Verdana" pitchFamily="34" charset="0"/>
              </a:rPr>
              <a:t> output.</a:t>
            </a:r>
            <a:endParaRPr lang="en-US" altLang="en-US" sz="2400">
              <a:latin typeface="Verdana" pitchFamily="34" charset="0"/>
            </a:endParaRPr>
          </a:p>
        </p:txBody>
      </p:sp>
      <p:graphicFrame>
        <p:nvGraphicFramePr>
          <p:cNvPr id="44038" name="Object 4"/>
          <p:cNvGraphicFramePr>
            <a:graphicFrameLocks noChangeAspect="1"/>
          </p:cNvGraphicFramePr>
          <p:nvPr>
            <p:ph idx="1"/>
          </p:nvPr>
        </p:nvGraphicFramePr>
        <p:xfrm>
          <a:off x="2430463" y="1851025"/>
          <a:ext cx="3924300" cy="2978150"/>
        </p:xfrm>
        <a:graphic>
          <a:graphicData uri="http://schemas.openxmlformats.org/presentationml/2006/ole">
            <mc:AlternateContent xmlns:mc="http://schemas.openxmlformats.org/markup-compatibility/2006">
              <mc:Choice xmlns:v="urn:schemas-microsoft-com:vml" Requires="v">
                <p:oleObj spid="_x0000_s44042" r:id="rId5" imgW="2152951" imgH="1580952" progId="">
                  <p:embed/>
                </p:oleObj>
              </mc:Choice>
              <mc:Fallback>
                <p:oleObj r:id="rId5" imgW="2152951" imgH="1580952"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0463" y="1851025"/>
                        <a:ext cx="3924300" cy="29781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pPr>
              <a:defRPr/>
            </a:pPr>
            <a:fld id="{2B520B6D-02C7-4DF8-9766-E87026BEC631}" type="slidenum">
              <a:rPr lang="en-US"/>
              <a:pPr>
                <a:defRPr/>
              </a:pPr>
              <a:t>42</a:t>
            </a:fld>
            <a:endParaRPr lang="en-US"/>
          </a:p>
        </p:txBody>
      </p:sp>
      <p:sp>
        <p:nvSpPr>
          <p:cNvPr id="345090" name="Rectangle 2"/>
          <p:cNvSpPr>
            <a:spLocks noGrp="1" noChangeArrowheads="1"/>
          </p:cNvSpPr>
          <p:nvPr>
            <p:ph type="title"/>
          </p:nvPr>
        </p:nvSpPr>
        <p:spPr/>
        <p:txBody>
          <a:bodyPr/>
          <a:lstStyle/>
          <a:p>
            <a:pPr eaLnBrk="1" hangingPunct="1">
              <a:defRPr/>
            </a:pPr>
            <a:r>
              <a:rPr lang="en-GB" smtClean="0"/>
              <a:t>The NOR Truth Table</a:t>
            </a:r>
            <a:endParaRPr lang="en-US" smtClean="0"/>
          </a:p>
        </p:txBody>
      </p:sp>
      <p:sp>
        <p:nvSpPr>
          <p:cNvPr id="345123" name="Rectangle 35"/>
          <p:cNvSpPr>
            <a:spLocks noChangeArrowheads="1"/>
          </p:cNvSpPr>
          <p:nvPr/>
        </p:nvSpPr>
        <p:spPr bwMode="auto">
          <a:xfrm>
            <a:off x="4140200" y="1773238"/>
            <a:ext cx="4356100" cy="4267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Font typeface="Wingdings" pitchFamily="2" charset="2"/>
              <a:buBlip>
                <a:blip r:embed="rId3"/>
              </a:buBlip>
              <a:defRPr/>
            </a:pPr>
            <a:endParaRPr lang="en-GB" sz="2800">
              <a:effectLst>
                <a:outerShdw blurRad="38100" dist="38100" dir="2700000" algn="tl">
                  <a:srgbClr val="000000"/>
                </a:outerShdw>
              </a:effectLst>
            </a:endParaRPr>
          </a:p>
          <a:p>
            <a:pPr marL="342900" indent="-342900" eaLnBrk="1" hangingPunct="1">
              <a:lnSpc>
                <a:spcPct val="90000"/>
              </a:lnSpc>
              <a:spcBef>
                <a:spcPct val="20000"/>
              </a:spcBef>
              <a:buClr>
                <a:schemeClr val="hlink"/>
              </a:buClr>
              <a:buFont typeface="Wingdings" pitchFamily="2" charset="2"/>
              <a:buBlip>
                <a:blip r:embed="rId3"/>
              </a:buBlip>
              <a:defRPr/>
            </a:pPr>
            <a:endParaRPr lang="en-GB" sz="2800">
              <a:effectLst>
                <a:outerShdw blurRad="38100" dist="38100" dir="2700000" algn="tl">
                  <a:srgbClr val="000000"/>
                </a:outerShdw>
              </a:effectLst>
            </a:endParaRPr>
          </a:p>
          <a:p>
            <a:pPr marL="342900" indent="-342900" eaLnBrk="1" hangingPunct="1">
              <a:lnSpc>
                <a:spcPct val="90000"/>
              </a:lnSpc>
              <a:spcBef>
                <a:spcPct val="20000"/>
              </a:spcBef>
              <a:buClr>
                <a:schemeClr val="hlink"/>
              </a:buClr>
              <a:buFont typeface="Wingdings" pitchFamily="2" charset="2"/>
              <a:buNone/>
              <a:defRPr/>
            </a:pPr>
            <a:r>
              <a:rPr lang="en-US" sz="2600">
                <a:effectLst>
                  <a:outerShdw blurRad="38100" dist="38100" dir="2700000" algn="tl">
                    <a:srgbClr val="000000"/>
                  </a:outerShdw>
                </a:effectLst>
              </a:rPr>
              <a:t>The NOR Gate notation:</a:t>
            </a:r>
          </a:p>
          <a:p>
            <a:pPr marL="342900" indent="-342900" eaLnBrk="1" hangingPunct="1">
              <a:lnSpc>
                <a:spcPct val="90000"/>
              </a:lnSpc>
              <a:spcBef>
                <a:spcPct val="20000"/>
              </a:spcBef>
              <a:buClr>
                <a:schemeClr val="hlink"/>
              </a:buClr>
              <a:buFont typeface="Wingdings" pitchFamily="2" charset="2"/>
              <a:buNone/>
              <a:defRPr/>
            </a:pPr>
            <a:r>
              <a:rPr lang="en-GB" sz="2600">
                <a:effectLst>
                  <a:outerShdw blurRad="38100" dist="38100" dir="2700000" algn="tl">
                    <a:srgbClr val="000000"/>
                  </a:outerShdw>
                </a:effectLst>
              </a:rPr>
              <a:t>A NOR B = X</a:t>
            </a:r>
          </a:p>
          <a:p>
            <a:pPr marL="342900" indent="-342900" eaLnBrk="1" hangingPunct="1">
              <a:lnSpc>
                <a:spcPct val="90000"/>
              </a:lnSpc>
              <a:spcBef>
                <a:spcPct val="20000"/>
              </a:spcBef>
              <a:buClr>
                <a:schemeClr val="hlink"/>
              </a:buClr>
              <a:buFont typeface="Wingdings" pitchFamily="2" charset="2"/>
              <a:buNone/>
              <a:defRPr/>
            </a:pPr>
            <a:r>
              <a:rPr lang="en-GB" sz="2600">
                <a:effectLst>
                  <a:outerShdw blurRad="38100" dist="38100" dir="2700000" algn="tl">
                    <a:srgbClr val="000000"/>
                  </a:outerShdw>
                </a:effectLst>
              </a:rPr>
              <a:t>or</a:t>
            </a:r>
            <a:endParaRPr lang="en-US" sz="2600">
              <a:effectLst>
                <a:outerShdw blurRad="38100" dist="38100" dir="2700000" algn="tl">
                  <a:srgbClr val="000000"/>
                </a:outerShdw>
              </a:effectLst>
            </a:endParaRPr>
          </a:p>
          <a:p>
            <a:pPr marL="342900" indent="-342900" eaLnBrk="1" hangingPunct="1">
              <a:lnSpc>
                <a:spcPct val="90000"/>
              </a:lnSpc>
              <a:spcBef>
                <a:spcPct val="20000"/>
              </a:spcBef>
              <a:buClr>
                <a:schemeClr val="hlink"/>
              </a:buClr>
              <a:buFont typeface="Wingdings" pitchFamily="2" charset="2"/>
              <a:buNone/>
              <a:defRPr/>
            </a:pPr>
            <a:r>
              <a:rPr lang="en-US" sz="2800">
                <a:effectLst>
                  <a:outerShdw blurRad="38100" dist="38100" dir="2700000" algn="tl">
                    <a:srgbClr val="000000"/>
                  </a:outerShdw>
                </a:effectLst>
              </a:rPr>
              <a:t>    _____</a:t>
            </a:r>
          </a:p>
          <a:p>
            <a:pPr marL="342900" indent="-342900" eaLnBrk="1" hangingPunct="1">
              <a:lnSpc>
                <a:spcPct val="90000"/>
              </a:lnSpc>
              <a:spcBef>
                <a:spcPct val="20000"/>
              </a:spcBef>
              <a:buClr>
                <a:schemeClr val="hlink"/>
              </a:buClr>
              <a:buFont typeface="Wingdings" pitchFamily="2" charset="2"/>
              <a:buNone/>
              <a:defRPr/>
            </a:pPr>
            <a:r>
              <a:rPr lang="en-US" sz="2800">
                <a:effectLst>
                  <a:outerShdw blurRad="38100" dist="38100" dir="2700000" algn="tl">
                    <a:srgbClr val="000000"/>
                  </a:outerShdw>
                </a:effectLst>
              </a:rPr>
              <a:t>     A + B = X</a:t>
            </a:r>
          </a:p>
          <a:p>
            <a:pPr marL="342900" indent="-342900" eaLnBrk="1" hangingPunct="1">
              <a:lnSpc>
                <a:spcPct val="90000"/>
              </a:lnSpc>
              <a:spcBef>
                <a:spcPct val="20000"/>
              </a:spcBef>
              <a:buClr>
                <a:schemeClr val="hlink"/>
              </a:buClr>
              <a:buFont typeface="Wingdings" pitchFamily="2" charset="2"/>
              <a:buNone/>
              <a:defRPr/>
            </a:pPr>
            <a:endParaRPr lang="en-US" sz="2800">
              <a:effectLst>
                <a:outerShdw blurRad="38100" dist="38100" dir="2700000" algn="tl">
                  <a:srgbClr val="000000"/>
                </a:outerShdw>
              </a:effectLst>
            </a:endParaRPr>
          </a:p>
          <a:p>
            <a:pPr marL="342900" indent="-342900" eaLnBrk="1" hangingPunct="1">
              <a:lnSpc>
                <a:spcPct val="90000"/>
              </a:lnSpc>
              <a:spcBef>
                <a:spcPct val="20000"/>
              </a:spcBef>
              <a:buClr>
                <a:schemeClr val="hlink"/>
              </a:buClr>
              <a:buFont typeface="Wingdings" pitchFamily="2" charset="2"/>
              <a:buNone/>
              <a:defRPr/>
            </a:pPr>
            <a:r>
              <a:rPr lang="en-US" sz="2600">
                <a:effectLst>
                  <a:outerShdw blurRad="38100" dist="38100" dir="2700000" algn="tl">
                    <a:srgbClr val="000000"/>
                  </a:outerShdw>
                </a:effectLst>
              </a:rPr>
              <a:t>This reads as, </a:t>
            </a:r>
          </a:p>
          <a:p>
            <a:pPr marL="342900" indent="-342900" eaLnBrk="1" hangingPunct="1">
              <a:lnSpc>
                <a:spcPct val="90000"/>
              </a:lnSpc>
              <a:spcBef>
                <a:spcPct val="20000"/>
              </a:spcBef>
              <a:buClr>
                <a:schemeClr val="hlink"/>
              </a:buClr>
              <a:buFont typeface="Wingdings" pitchFamily="2" charset="2"/>
              <a:buNone/>
              <a:defRPr/>
            </a:pPr>
            <a:r>
              <a:rPr lang="en-US" sz="2600">
                <a:effectLst>
                  <a:outerShdw blurRad="38100" dist="38100" dir="2700000" algn="tl">
                    <a:srgbClr val="000000"/>
                  </a:outerShdw>
                </a:effectLst>
              </a:rPr>
              <a:t>“A or B Bar equals X.”</a:t>
            </a:r>
          </a:p>
        </p:txBody>
      </p:sp>
      <p:graphicFrame>
        <p:nvGraphicFramePr>
          <p:cNvPr id="8" name="Group 77"/>
          <p:cNvGraphicFramePr>
            <a:graphicFrameLocks/>
          </p:cNvGraphicFramePr>
          <p:nvPr>
            <p:extLst>
              <p:ext uri="{D42A27DB-BD31-4B8C-83A1-F6EECF244321}">
                <p14:modId xmlns:p14="http://schemas.microsoft.com/office/powerpoint/2010/main" val="952780068"/>
              </p:ext>
            </p:extLst>
          </p:nvPr>
        </p:nvGraphicFramePr>
        <p:xfrm>
          <a:off x="725488" y="2844800"/>
          <a:ext cx="3259137" cy="3097213"/>
        </p:xfrm>
        <a:graphic>
          <a:graphicData uri="http://schemas.openxmlformats.org/drawingml/2006/table">
            <a:tbl>
              <a:tblPr/>
              <a:tblGrid>
                <a:gridCol w="903287"/>
                <a:gridCol w="981075"/>
                <a:gridCol w="312738"/>
                <a:gridCol w="1062037"/>
              </a:tblGrid>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A</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B</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X</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6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20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pPr>
              <a:defRPr/>
            </a:pPr>
            <a:fld id="{B9DE8083-782D-4051-96BF-4F605193C398}" type="slidenum">
              <a:rPr lang="en-US"/>
              <a:pPr>
                <a:defRPr/>
              </a:pPr>
              <a:t>43</a:t>
            </a:fld>
            <a:endParaRPr lang="en-US"/>
          </a:p>
        </p:txBody>
      </p:sp>
      <p:sp>
        <p:nvSpPr>
          <p:cNvPr id="346114" name="Rectangle 2"/>
          <p:cNvSpPr>
            <a:spLocks noGrp="1" noChangeArrowheads="1"/>
          </p:cNvSpPr>
          <p:nvPr>
            <p:ph type="title"/>
          </p:nvPr>
        </p:nvSpPr>
        <p:spPr/>
        <p:txBody>
          <a:bodyPr/>
          <a:lstStyle/>
          <a:p>
            <a:pPr eaLnBrk="1" hangingPunct="1">
              <a:defRPr/>
            </a:pPr>
            <a:r>
              <a:rPr lang="en-GB" smtClean="0"/>
              <a:t>The EXCLUSIVE OR Truth Table</a:t>
            </a:r>
            <a:endParaRPr lang="en-US" smtClean="0"/>
          </a:p>
        </p:txBody>
      </p:sp>
      <p:graphicFrame>
        <p:nvGraphicFramePr>
          <p:cNvPr id="346189" name="Group 77"/>
          <p:cNvGraphicFramePr>
            <a:graphicFrameLocks noGrp="1"/>
          </p:cNvGraphicFramePr>
          <p:nvPr>
            <p:ph idx="1"/>
          </p:nvPr>
        </p:nvGraphicFramePr>
        <p:xfrm>
          <a:off x="725488" y="2844800"/>
          <a:ext cx="3259137" cy="3097213"/>
        </p:xfrm>
        <a:graphic>
          <a:graphicData uri="http://schemas.openxmlformats.org/drawingml/2006/table">
            <a:tbl>
              <a:tblPr/>
              <a:tblGrid>
                <a:gridCol w="903287"/>
                <a:gridCol w="981075"/>
                <a:gridCol w="312738"/>
                <a:gridCol w="1062037"/>
              </a:tblGrid>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A</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B</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X</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20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1</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FF00"/>
                          </a:solidFill>
                          <a:effectLst>
                            <a:outerShdw blurRad="38100" dist="38100" dir="2700000" algn="tl">
                              <a:srgbClr val="000000"/>
                            </a:outerShdw>
                          </a:effectLst>
                          <a:latin typeface="Arial Black" pitchFamily="34" charset="0"/>
                          <a:cs typeface="Times New Roman" pitchFamily="18" charset="0"/>
                        </a:rPr>
                        <a:t>0</a:t>
                      </a:r>
                      <a:endParaRPr kumimoji="0" lang="en-US" sz="1800" b="0"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
        <p:nvSpPr>
          <p:cNvPr id="346147" name="Rectangle 35"/>
          <p:cNvSpPr>
            <a:spLocks noChangeArrowheads="1"/>
          </p:cNvSpPr>
          <p:nvPr/>
        </p:nvSpPr>
        <p:spPr bwMode="auto">
          <a:xfrm>
            <a:off x="4140200" y="1773238"/>
            <a:ext cx="4356100" cy="4267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Font typeface="Wingdings" pitchFamily="2" charset="2"/>
              <a:buBlip>
                <a:blip r:embed="rId3"/>
              </a:buBlip>
              <a:defRPr/>
            </a:pPr>
            <a:endParaRPr lang="en-GB" sz="2800">
              <a:effectLst>
                <a:outerShdw blurRad="38100" dist="38100" dir="2700000" algn="tl">
                  <a:srgbClr val="000000"/>
                </a:outerShdw>
              </a:effectLst>
            </a:endParaRPr>
          </a:p>
          <a:p>
            <a:pPr marL="342900" indent="-342900" eaLnBrk="1" hangingPunct="1">
              <a:lnSpc>
                <a:spcPct val="90000"/>
              </a:lnSpc>
              <a:spcBef>
                <a:spcPct val="20000"/>
              </a:spcBef>
              <a:buClr>
                <a:schemeClr val="hlink"/>
              </a:buClr>
              <a:buFont typeface="Wingdings" pitchFamily="2" charset="2"/>
              <a:buBlip>
                <a:blip r:embed="rId3"/>
              </a:buBlip>
              <a:defRPr/>
            </a:pPr>
            <a:endParaRPr lang="en-GB" sz="2800">
              <a:effectLst>
                <a:outerShdw blurRad="38100" dist="38100" dir="2700000" algn="tl">
                  <a:srgbClr val="000000"/>
                </a:outerShdw>
              </a:effectLst>
            </a:endParaRPr>
          </a:p>
          <a:p>
            <a:pPr marL="342900" indent="-342900" eaLnBrk="1" hangingPunct="1">
              <a:lnSpc>
                <a:spcPct val="90000"/>
              </a:lnSpc>
              <a:spcBef>
                <a:spcPct val="20000"/>
              </a:spcBef>
              <a:buClr>
                <a:schemeClr val="hlink"/>
              </a:buClr>
              <a:buFont typeface="Wingdings" pitchFamily="2" charset="2"/>
              <a:buNone/>
              <a:defRPr/>
            </a:pPr>
            <a:r>
              <a:rPr lang="en-US" sz="2600">
                <a:effectLst>
                  <a:outerShdw blurRad="38100" dist="38100" dir="2700000" algn="tl">
                    <a:srgbClr val="000000"/>
                  </a:outerShdw>
                </a:effectLst>
              </a:rPr>
              <a:t>The Exclusive OR Gate notation:</a:t>
            </a:r>
          </a:p>
          <a:p>
            <a:pPr marL="342900" indent="-342900" eaLnBrk="1" hangingPunct="1">
              <a:lnSpc>
                <a:spcPct val="90000"/>
              </a:lnSpc>
              <a:spcBef>
                <a:spcPct val="20000"/>
              </a:spcBef>
              <a:buClr>
                <a:schemeClr val="hlink"/>
              </a:buClr>
              <a:buFont typeface="Wingdings" pitchFamily="2" charset="2"/>
              <a:buNone/>
              <a:defRPr/>
            </a:pPr>
            <a:r>
              <a:rPr lang="en-GB" sz="2600">
                <a:effectLst>
                  <a:outerShdw blurRad="38100" dist="38100" dir="2700000" algn="tl">
                    <a:srgbClr val="000000"/>
                  </a:outerShdw>
                </a:effectLst>
              </a:rPr>
              <a:t>A XOR B = X</a:t>
            </a:r>
          </a:p>
          <a:p>
            <a:pPr marL="342900" indent="-342900" eaLnBrk="1" hangingPunct="1">
              <a:lnSpc>
                <a:spcPct val="90000"/>
              </a:lnSpc>
              <a:spcBef>
                <a:spcPct val="20000"/>
              </a:spcBef>
              <a:buClr>
                <a:schemeClr val="hlink"/>
              </a:buClr>
              <a:buFont typeface="Wingdings" pitchFamily="2" charset="2"/>
              <a:buNone/>
              <a:defRPr/>
            </a:pPr>
            <a:r>
              <a:rPr lang="en-GB" sz="2600">
                <a:effectLst>
                  <a:outerShdw blurRad="38100" dist="38100" dir="2700000" algn="tl">
                    <a:srgbClr val="000000"/>
                  </a:outerShdw>
                </a:effectLst>
              </a:rPr>
              <a:t>or</a:t>
            </a:r>
            <a:endParaRPr lang="en-US" sz="2600">
              <a:effectLst>
                <a:outerShdw blurRad="38100" dist="38100" dir="2700000" algn="tl">
                  <a:srgbClr val="000000"/>
                </a:outerShdw>
              </a:effectLst>
            </a:endParaRPr>
          </a:p>
          <a:p>
            <a:pPr marL="342900" indent="-342900" eaLnBrk="1" hangingPunct="1">
              <a:lnSpc>
                <a:spcPct val="90000"/>
              </a:lnSpc>
              <a:spcBef>
                <a:spcPct val="20000"/>
              </a:spcBef>
              <a:buClr>
                <a:schemeClr val="hlink"/>
              </a:buClr>
              <a:buFont typeface="Wingdings" pitchFamily="2" charset="2"/>
              <a:buNone/>
              <a:defRPr/>
            </a:pPr>
            <a:endParaRPr lang="en-US" sz="2800">
              <a:effectLst>
                <a:outerShdw blurRad="38100" dist="38100" dir="2700000" algn="tl">
                  <a:srgbClr val="000000"/>
                </a:outerShdw>
              </a:effectLst>
            </a:endParaRPr>
          </a:p>
          <a:p>
            <a:pPr marL="342900" indent="-342900" eaLnBrk="1" hangingPunct="1">
              <a:lnSpc>
                <a:spcPct val="90000"/>
              </a:lnSpc>
              <a:spcBef>
                <a:spcPct val="20000"/>
              </a:spcBef>
              <a:buClr>
                <a:schemeClr val="hlink"/>
              </a:buClr>
              <a:buFont typeface="Wingdings" pitchFamily="2" charset="2"/>
              <a:buNone/>
              <a:defRPr/>
            </a:pPr>
            <a:r>
              <a:rPr lang="en-US" sz="2800">
                <a:effectLst>
                  <a:outerShdw blurRad="38100" dist="38100" dir="2700000" algn="tl">
                    <a:srgbClr val="000000"/>
                  </a:outerShdw>
                </a:effectLst>
              </a:rPr>
              <a:t>    A      B = X</a:t>
            </a:r>
          </a:p>
          <a:p>
            <a:pPr marL="342900" indent="-342900" eaLnBrk="1" hangingPunct="1">
              <a:lnSpc>
                <a:spcPct val="90000"/>
              </a:lnSpc>
              <a:spcBef>
                <a:spcPct val="20000"/>
              </a:spcBef>
              <a:buClr>
                <a:schemeClr val="hlink"/>
              </a:buClr>
              <a:buFont typeface="Wingdings" pitchFamily="2" charset="2"/>
              <a:buNone/>
              <a:defRPr/>
            </a:pPr>
            <a:r>
              <a:rPr lang="en-US" sz="2600">
                <a:effectLst>
                  <a:outerShdw blurRad="38100" dist="38100" dir="2700000" algn="tl">
                    <a:srgbClr val="000000"/>
                  </a:outerShdw>
                </a:effectLst>
              </a:rPr>
              <a:t>This reads as, </a:t>
            </a:r>
          </a:p>
          <a:p>
            <a:pPr marL="342900" indent="-342900" eaLnBrk="1" hangingPunct="1">
              <a:lnSpc>
                <a:spcPct val="90000"/>
              </a:lnSpc>
              <a:spcBef>
                <a:spcPct val="20000"/>
              </a:spcBef>
              <a:buClr>
                <a:schemeClr val="hlink"/>
              </a:buClr>
              <a:buFont typeface="Wingdings" pitchFamily="2" charset="2"/>
              <a:buNone/>
              <a:defRPr/>
            </a:pPr>
            <a:r>
              <a:rPr lang="en-US" sz="2600">
                <a:effectLst>
                  <a:outerShdw blurRad="38100" dist="38100" dir="2700000" algn="tl">
                    <a:srgbClr val="000000"/>
                  </a:outerShdw>
                </a:effectLst>
              </a:rPr>
              <a:t>“A x-or B equals X.”</a:t>
            </a:r>
          </a:p>
        </p:txBody>
      </p:sp>
      <p:sp>
        <p:nvSpPr>
          <p:cNvPr id="46118" name="Oval 36"/>
          <p:cNvSpPr>
            <a:spLocks noChangeArrowheads="1"/>
          </p:cNvSpPr>
          <p:nvPr/>
        </p:nvSpPr>
        <p:spPr bwMode="auto">
          <a:xfrm>
            <a:off x="5003800" y="4868863"/>
            <a:ext cx="327025" cy="319087"/>
          </a:xfrm>
          <a:prstGeom prst="ellipse">
            <a:avLst/>
          </a:prstGeom>
          <a:solidFill>
            <a:srgbClr val="FFFFFF"/>
          </a:solidFill>
          <a:ln w="38100">
            <a:solidFill>
              <a:srgbClr val="000000"/>
            </a:solidFill>
            <a:round/>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46119" name="Line 37"/>
          <p:cNvSpPr>
            <a:spLocks noChangeShapeType="1"/>
          </p:cNvSpPr>
          <p:nvPr/>
        </p:nvSpPr>
        <p:spPr bwMode="auto">
          <a:xfrm>
            <a:off x="5148263" y="4868863"/>
            <a:ext cx="0" cy="3603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20" name="Line 38"/>
          <p:cNvSpPr>
            <a:spLocks noChangeShapeType="1"/>
          </p:cNvSpPr>
          <p:nvPr/>
        </p:nvSpPr>
        <p:spPr bwMode="auto">
          <a:xfrm flipV="1">
            <a:off x="5003800" y="5013325"/>
            <a:ext cx="2889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0265D99-8F18-4529-8C3C-25AE00029ADA}" type="slidenum">
              <a:rPr lang="en-US"/>
              <a:pPr>
                <a:defRPr/>
              </a:pPr>
              <a:t>44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58402" name="Rectangle 2"/>
          <p:cNvSpPr>
            <a:spLocks noGrp="1" noChangeArrowheads="1"/>
          </p:cNvSpPr>
          <p:nvPr>
            <p:ph type="title"/>
          </p:nvPr>
        </p:nvSpPr>
        <p:spPr/>
        <p:txBody>
          <a:bodyPr/>
          <a:lstStyle/>
          <a:p>
            <a:pPr eaLnBrk="1" hangingPunct="1">
              <a:defRPr/>
            </a:pPr>
            <a:r>
              <a:rPr lang="en-GB" dirty="0" smtClean="0"/>
              <a:t>De Morgan’s Theorem</a:t>
            </a:r>
            <a:endParaRPr lang="en-US" dirty="0" smtClean="0"/>
          </a:p>
        </p:txBody>
      </p:sp>
      <p:sp>
        <p:nvSpPr>
          <p:cNvPr id="358403" name="Rectangle 3"/>
          <p:cNvSpPr>
            <a:spLocks noGrp="1" noChangeArrowheads="1"/>
          </p:cNvSpPr>
          <p:nvPr>
            <p:ph type="body" idx="1"/>
          </p:nvPr>
        </p:nvSpPr>
        <p:spPr/>
        <p:txBody>
          <a:bodyPr/>
          <a:lstStyle/>
          <a:p>
            <a:pPr eaLnBrk="1" hangingPunct="1">
              <a:defRPr/>
            </a:pPr>
            <a:endParaRPr lang="en-US" dirty="0" smtClean="0"/>
          </a:p>
          <a:p>
            <a:pPr marL="0" indent="0" eaLnBrk="1" hangingPunct="1">
              <a:buFont typeface="Wingdings" pitchFamily="2" charset="2"/>
              <a:buNone/>
              <a:defRPr/>
            </a:pPr>
            <a:endParaRPr lang="en-US" dirty="0"/>
          </a:p>
          <a:p>
            <a:pPr eaLnBrk="1" hangingPunct="1">
              <a:defRPr/>
            </a:pPr>
            <a:r>
              <a:rPr lang="en-US" dirty="0" smtClean="0"/>
              <a:t>The mathematician, De Morgan had a theorem that showed that one gate could be made to work like another by inverting inputs and outputs.</a:t>
            </a:r>
          </a:p>
          <a:p>
            <a:pPr eaLnBrk="1" hangingPunct="1">
              <a:defRPr/>
            </a:pPr>
            <a:r>
              <a:rPr lang="en-US" dirty="0" smtClean="0"/>
              <a:t>There are two parts to the theorem:</a:t>
            </a:r>
          </a:p>
        </p:txBody>
      </p:sp>
      <p:pic>
        <p:nvPicPr>
          <p:cNvPr id="471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1125538"/>
            <a:ext cx="1420813"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TextBox 1"/>
          <p:cNvSpPr txBox="1">
            <a:spLocks noChangeArrowheads="1"/>
          </p:cNvSpPr>
          <p:nvPr/>
        </p:nvSpPr>
        <p:spPr bwMode="auto">
          <a:xfrm>
            <a:off x="1041400" y="1916113"/>
            <a:ext cx="5759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IE" altLang="en-US"/>
              <a:t>Augustus De Morgan - 27 June 1806 - 18 March 1871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36319B9C-18D8-4E29-B040-074953E0D129}" type="slidenum">
              <a:rPr lang="en-US"/>
              <a:pPr>
                <a:defRPr/>
              </a:pPr>
              <a:t>45</a:t>
            </a:fld>
            <a:endParaRPr lang="en-US"/>
          </a:p>
        </p:txBody>
      </p:sp>
      <p:sp>
        <p:nvSpPr>
          <p:cNvPr id="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59426" name="Rectangle 2"/>
          <p:cNvSpPr>
            <a:spLocks noGrp="1" noChangeArrowheads="1"/>
          </p:cNvSpPr>
          <p:nvPr>
            <p:ph type="body" idx="1"/>
          </p:nvPr>
        </p:nvSpPr>
        <p:spPr/>
        <p:txBody>
          <a:bodyPr/>
          <a:lstStyle/>
          <a:p>
            <a:pPr marL="571500" indent="-571500" eaLnBrk="1" hangingPunct="1">
              <a:buFont typeface="Wingdings" pitchFamily="2" charset="2"/>
              <a:buNone/>
              <a:defRPr/>
            </a:pPr>
            <a:r>
              <a:rPr lang="en-US" smtClean="0"/>
              <a:t>	The complement of two or more variables ANDed is equivalent to the OR of the complements of the individual variables.</a:t>
            </a:r>
          </a:p>
          <a:p>
            <a:pPr marL="571500" indent="-571500" eaLnBrk="1" hangingPunct="1">
              <a:buFont typeface="Wingdings" pitchFamily="2" charset="2"/>
              <a:buNone/>
              <a:defRPr/>
            </a:pPr>
            <a:r>
              <a:rPr lang="en-US" smtClean="0"/>
              <a:t>	   ___        __   __</a:t>
            </a:r>
          </a:p>
          <a:p>
            <a:pPr marL="571500" indent="-571500" eaLnBrk="1" hangingPunct="1">
              <a:buFont typeface="Wingdings" pitchFamily="2" charset="2"/>
              <a:buNone/>
              <a:defRPr/>
            </a:pPr>
            <a:r>
              <a:rPr lang="en-US" smtClean="0"/>
              <a:t>	(A </a:t>
            </a:r>
            <a:r>
              <a:rPr lang="en-US" sz="3600" smtClean="0"/>
              <a:t>●</a:t>
            </a:r>
            <a:r>
              <a:rPr lang="en-US" smtClean="0"/>
              <a:t> B) =   A + B 	</a:t>
            </a:r>
          </a:p>
          <a:p>
            <a:pPr marL="571500" indent="-571500" eaLnBrk="1" hangingPunct="1">
              <a:buFont typeface="Wingdings" pitchFamily="2" charset="2"/>
              <a:buNone/>
              <a:defRPr/>
            </a:pPr>
            <a:endParaRPr lang="en-US" smtClean="0"/>
          </a:p>
          <a:p>
            <a:pPr marL="571500" indent="-571500" eaLnBrk="1" hangingPunct="1">
              <a:buFont typeface="Wingdings" pitchFamily="2" charset="2"/>
              <a:buNone/>
              <a:defRPr/>
            </a:pPr>
            <a:r>
              <a:rPr lang="en-US" smtClean="0"/>
              <a:t>	(NOT A AND B = NOT A OR NOT B)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A3EFC3F6-144B-4BA7-847F-2E9F903E31F0}" type="slidenum">
              <a:rPr lang="en-US"/>
              <a:pPr>
                <a:defRPr/>
              </a:pPr>
              <a:t>46</a:t>
            </a:fld>
            <a:endParaRPr lang="en-US"/>
          </a:p>
        </p:txBody>
      </p:sp>
      <p:sp>
        <p:nvSpPr>
          <p:cNvPr id="360450" name="Rectangle 2"/>
          <p:cNvSpPr>
            <a:spLocks noGrp="1" noChangeArrowheads="1"/>
          </p:cNvSpPr>
          <p:nvPr>
            <p:ph type="body" idx="1"/>
          </p:nvPr>
        </p:nvSpPr>
        <p:spPr/>
        <p:txBody>
          <a:bodyPr/>
          <a:lstStyle/>
          <a:p>
            <a:pPr marL="571500" indent="-571500" eaLnBrk="1" hangingPunct="1">
              <a:buFont typeface="Wingdings" pitchFamily="2" charset="2"/>
              <a:buNone/>
              <a:defRPr/>
            </a:pPr>
            <a:r>
              <a:rPr lang="en-US" smtClean="0"/>
              <a:t>	The complement of two or more variables ORed together is equivalent to the AND of the complements of the individual variables.</a:t>
            </a:r>
            <a:endParaRPr lang="en-US" b="1" smtClean="0"/>
          </a:p>
          <a:p>
            <a:pPr marL="571500" indent="-571500" eaLnBrk="1" hangingPunct="1">
              <a:buFont typeface="Wingdings" pitchFamily="2" charset="2"/>
              <a:buNone/>
              <a:defRPr/>
            </a:pPr>
            <a:r>
              <a:rPr lang="en-US" b="1" smtClean="0"/>
              <a:t>	 </a:t>
            </a:r>
            <a:r>
              <a:rPr lang="en-US" smtClean="0"/>
              <a:t>____      __   __</a:t>
            </a:r>
          </a:p>
          <a:p>
            <a:pPr marL="571500" indent="-571500" eaLnBrk="1" hangingPunct="1">
              <a:buFont typeface="Wingdings" pitchFamily="2" charset="2"/>
              <a:buNone/>
              <a:defRPr/>
            </a:pPr>
            <a:r>
              <a:rPr lang="en-US" smtClean="0"/>
              <a:t>	(A+B) =   A </a:t>
            </a:r>
            <a:r>
              <a:rPr lang="en-US" sz="3600" smtClean="0"/>
              <a:t>●</a:t>
            </a:r>
            <a:r>
              <a:rPr lang="en-US" smtClean="0"/>
              <a:t> B 		</a:t>
            </a:r>
          </a:p>
          <a:p>
            <a:pPr marL="571500" indent="-571500" eaLnBrk="1" hangingPunct="1">
              <a:buFont typeface="Wingdings" pitchFamily="2" charset="2"/>
              <a:buNone/>
              <a:defRPr/>
            </a:pPr>
            <a:endParaRPr lang="en-US" smtClean="0"/>
          </a:p>
          <a:p>
            <a:pPr marL="571500" indent="-571500" eaLnBrk="1" hangingPunct="1">
              <a:buFont typeface="Wingdings" pitchFamily="2" charset="2"/>
              <a:buNone/>
              <a:defRPr/>
            </a:pPr>
            <a:r>
              <a:rPr lang="en-US" smtClean="0"/>
              <a:t>	(NOT A OR B = NOT A AND NOT B)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Title 1"/>
          <p:cNvSpPr>
            <a:spLocks noGrp="1"/>
          </p:cNvSpPr>
          <p:nvPr>
            <p:ph type="title"/>
          </p:nvPr>
        </p:nvSpPr>
        <p:spPr/>
        <p:txBody>
          <a:bodyPr/>
          <a:lstStyle/>
          <a:p>
            <a:pPr algn="l">
              <a:defRPr/>
            </a:pPr>
            <a:r>
              <a:rPr lang="en-US" altLang="en-US" dirty="0" smtClean="0"/>
              <a:t>More on </a:t>
            </a:r>
            <a:r>
              <a:rPr lang="en-US" altLang="en-US" dirty="0" err="1" smtClean="0"/>
              <a:t>DeMorgan’s</a:t>
            </a:r>
            <a:r>
              <a:rPr lang="en-US" altLang="en-US" dirty="0" smtClean="0"/>
              <a:t> Theorem</a:t>
            </a:r>
          </a:p>
        </p:txBody>
      </p:sp>
      <p:grpSp>
        <p:nvGrpSpPr>
          <p:cNvPr id="50179" name="Group 55"/>
          <p:cNvGrpSpPr>
            <a:grpSpLocks/>
          </p:cNvGrpSpPr>
          <p:nvPr/>
        </p:nvGrpSpPr>
        <p:grpSpPr bwMode="auto">
          <a:xfrm>
            <a:off x="609600" y="3341688"/>
            <a:ext cx="3135313" cy="498475"/>
            <a:chOff x="609600" y="3340925"/>
            <a:chExt cx="3136075" cy="499767"/>
          </a:xfrm>
        </p:grpSpPr>
        <p:pic>
          <p:nvPicPr>
            <p:cNvPr id="502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875" y="3427305"/>
              <a:ext cx="256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279" name="Object 5"/>
            <p:cNvGraphicFramePr>
              <a:graphicFrameLocks noChangeAspect="1"/>
            </p:cNvGraphicFramePr>
            <p:nvPr/>
          </p:nvGraphicFramePr>
          <p:xfrm>
            <a:off x="1435925" y="3340925"/>
            <a:ext cx="430213" cy="201612"/>
          </p:xfrm>
          <a:graphic>
            <a:graphicData uri="http://schemas.openxmlformats.org/presentationml/2006/ole">
              <mc:AlternateContent xmlns:mc="http://schemas.openxmlformats.org/markup-compatibility/2006">
                <mc:Choice xmlns:v="urn:schemas-microsoft-com:vml" Requires="v">
                  <p:oleObj spid="_x0000_s50346" name="Equation" r:id="rId5" imgW="431613" imgH="203112" progId="Equation.3">
                    <p:embed/>
                  </p:oleObj>
                </mc:Choice>
                <mc:Fallback>
                  <p:oleObj name="Equation" r:id="rId5" imgW="431613"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925" y="3340925"/>
                          <a:ext cx="430213"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80" name="Object 3"/>
            <p:cNvGraphicFramePr>
              <a:graphicFrameLocks noChangeAspect="1"/>
            </p:cNvGraphicFramePr>
            <p:nvPr/>
          </p:nvGraphicFramePr>
          <p:xfrm>
            <a:off x="3315462" y="3492393"/>
            <a:ext cx="430213" cy="239712"/>
          </p:xfrm>
          <a:graphic>
            <a:graphicData uri="http://schemas.openxmlformats.org/presentationml/2006/ole">
              <mc:AlternateContent xmlns:mc="http://schemas.openxmlformats.org/markup-compatibility/2006">
                <mc:Choice xmlns:v="urn:schemas-microsoft-com:vml" Requires="v">
                  <p:oleObj spid="_x0000_s50347" name="Equation" r:id="rId7" imgW="431613" imgH="241195" progId="Equation.3">
                    <p:embed/>
                  </p:oleObj>
                </mc:Choice>
                <mc:Fallback>
                  <p:oleObj name="Equation" r:id="rId7" imgW="431613" imgH="241195"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5462" y="3492393"/>
                          <a:ext cx="430213"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81" name="Object 6"/>
            <p:cNvGraphicFramePr>
              <a:graphicFrameLocks noChangeAspect="1"/>
            </p:cNvGraphicFramePr>
            <p:nvPr/>
          </p:nvGraphicFramePr>
          <p:xfrm>
            <a:off x="609600" y="3427305"/>
            <a:ext cx="190500" cy="201612"/>
          </p:xfrm>
          <a:graphic>
            <a:graphicData uri="http://schemas.openxmlformats.org/presentationml/2006/ole">
              <mc:AlternateContent xmlns:mc="http://schemas.openxmlformats.org/markup-compatibility/2006">
                <mc:Choice xmlns:v="urn:schemas-microsoft-com:vml" Requires="v">
                  <p:oleObj spid="_x0000_s50348" name="Equation" r:id="rId9" imgW="190417" imgH="203112" progId="Equation.3">
                    <p:embed/>
                  </p:oleObj>
                </mc:Choice>
                <mc:Fallback>
                  <p:oleObj name="Equation" r:id="rId9" imgW="190417" imgH="203112"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427305"/>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82" name="Object 7"/>
            <p:cNvGraphicFramePr>
              <a:graphicFrameLocks noChangeAspect="1"/>
            </p:cNvGraphicFramePr>
            <p:nvPr/>
          </p:nvGraphicFramePr>
          <p:xfrm>
            <a:off x="621475" y="3639080"/>
            <a:ext cx="163512" cy="201612"/>
          </p:xfrm>
          <a:graphic>
            <a:graphicData uri="http://schemas.openxmlformats.org/presentationml/2006/ole">
              <mc:AlternateContent xmlns:mc="http://schemas.openxmlformats.org/markup-compatibility/2006">
                <mc:Choice xmlns:v="urn:schemas-microsoft-com:vml" Requires="v">
                  <p:oleObj spid="_x0000_s50349" name="Equation" r:id="rId11" imgW="164957" imgH="203024" progId="Equation.3">
                    <p:embed/>
                  </p:oleObj>
                </mc:Choice>
                <mc:Fallback>
                  <p:oleObj name="Equation" r:id="rId11" imgW="164957" imgH="203024"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475" y="3639080"/>
                          <a:ext cx="16351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180" name="Group 54"/>
          <p:cNvGrpSpPr>
            <a:grpSpLocks/>
          </p:cNvGrpSpPr>
          <p:nvPr/>
        </p:nvGrpSpPr>
        <p:grpSpPr bwMode="auto">
          <a:xfrm>
            <a:off x="5076056" y="3047206"/>
            <a:ext cx="3314725" cy="998538"/>
            <a:chOff x="5124908" y="3048000"/>
            <a:chExt cx="3314726" cy="998430"/>
          </a:xfrm>
        </p:grpSpPr>
        <p:pic>
          <p:nvPicPr>
            <p:cNvPr id="50272"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25362" y="3198705"/>
              <a:ext cx="2552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273" name="Object 8"/>
            <p:cNvGraphicFramePr>
              <a:graphicFrameLocks noChangeAspect="1"/>
            </p:cNvGraphicFramePr>
            <p:nvPr>
              <p:extLst>
                <p:ext uri="{D42A27DB-BD31-4B8C-83A1-F6EECF244321}">
                  <p14:modId xmlns:p14="http://schemas.microsoft.com/office/powerpoint/2010/main" val="1847860238"/>
                </p:ext>
              </p:extLst>
            </p:nvPr>
          </p:nvGraphicFramePr>
          <p:xfrm>
            <a:off x="5124908" y="3241775"/>
            <a:ext cx="190500" cy="201613"/>
          </p:xfrm>
          <a:graphic>
            <a:graphicData uri="http://schemas.openxmlformats.org/presentationml/2006/ole">
              <mc:AlternateContent xmlns:mc="http://schemas.openxmlformats.org/markup-compatibility/2006">
                <mc:Choice xmlns:v="urn:schemas-microsoft-com:vml" Requires="v">
                  <p:oleObj spid="_x0000_s50350" name="Equation" r:id="rId14" imgW="190417" imgH="203112" progId="Equation.3">
                    <p:embed/>
                  </p:oleObj>
                </mc:Choice>
                <mc:Fallback>
                  <p:oleObj name="Equation" r:id="rId14" imgW="190417" imgH="203112"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4908" y="3241775"/>
                          <a:ext cx="19050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4" name="Object 9"/>
            <p:cNvGraphicFramePr>
              <a:graphicFrameLocks noChangeAspect="1"/>
            </p:cNvGraphicFramePr>
            <p:nvPr>
              <p:extLst>
                <p:ext uri="{D42A27DB-BD31-4B8C-83A1-F6EECF244321}">
                  <p14:modId xmlns:p14="http://schemas.microsoft.com/office/powerpoint/2010/main" val="3090244308"/>
                </p:ext>
              </p:extLst>
            </p:nvPr>
          </p:nvGraphicFramePr>
          <p:xfrm>
            <a:off x="5124909" y="3784520"/>
            <a:ext cx="225854" cy="201591"/>
          </p:xfrm>
          <a:graphic>
            <a:graphicData uri="http://schemas.openxmlformats.org/presentationml/2006/ole">
              <mc:AlternateContent xmlns:mc="http://schemas.openxmlformats.org/markup-compatibility/2006">
                <mc:Choice xmlns:v="urn:schemas-microsoft-com:vml" Requires="v">
                  <p:oleObj spid="_x0000_s50351" name="Equation" r:id="rId15" imgW="164957" imgH="203024" progId="Equation.3">
                    <p:embed/>
                  </p:oleObj>
                </mc:Choice>
                <mc:Fallback>
                  <p:oleObj name="Equation" r:id="rId15" imgW="164957" imgH="203024"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4909" y="3784520"/>
                          <a:ext cx="225854" cy="201591"/>
                        </a:xfrm>
                        <a:prstGeom prst="rect">
                          <a:avLst/>
                        </a:prstGeom>
                        <a:noFill/>
                        <a:ln>
                          <a:noFill/>
                        </a:ln>
                        <a:effectLst/>
                      </p:spPr>
                    </p:pic>
                  </p:oleObj>
                </mc:Fallback>
              </mc:AlternateContent>
            </a:graphicData>
          </a:graphic>
        </p:graphicFrame>
        <p:graphicFrame>
          <p:nvGraphicFramePr>
            <p:cNvPr id="50275" name="Object 10"/>
            <p:cNvGraphicFramePr>
              <a:graphicFrameLocks noChangeAspect="1"/>
            </p:cNvGraphicFramePr>
            <p:nvPr/>
          </p:nvGraphicFramePr>
          <p:xfrm>
            <a:off x="6079175" y="3048000"/>
            <a:ext cx="190500" cy="239713"/>
          </p:xfrm>
          <a:graphic>
            <a:graphicData uri="http://schemas.openxmlformats.org/presentationml/2006/ole">
              <mc:AlternateContent xmlns:mc="http://schemas.openxmlformats.org/markup-compatibility/2006">
                <mc:Choice xmlns:v="urn:schemas-microsoft-com:vml" Requires="v">
                  <p:oleObj spid="_x0000_s50352" name="Equation" r:id="rId16" imgW="190417" imgH="241195" progId="Equation.3">
                    <p:embed/>
                  </p:oleObj>
                </mc:Choice>
                <mc:Fallback>
                  <p:oleObj name="Equation" r:id="rId16" imgW="190417" imgH="241195"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79175" y="3048000"/>
                          <a:ext cx="1905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6" name="Object 11"/>
            <p:cNvGraphicFramePr>
              <a:graphicFrameLocks noChangeAspect="1"/>
            </p:cNvGraphicFramePr>
            <p:nvPr/>
          </p:nvGraphicFramePr>
          <p:xfrm>
            <a:off x="6096000" y="3581400"/>
            <a:ext cx="163512" cy="238125"/>
          </p:xfrm>
          <a:graphic>
            <a:graphicData uri="http://schemas.openxmlformats.org/presentationml/2006/ole">
              <mc:AlternateContent xmlns:mc="http://schemas.openxmlformats.org/markup-compatibility/2006">
                <mc:Choice xmlns:v="urn:schemas-microsoft-com:vml" Requires="v">
                  <p:oleObj spid="_x0000_s50353" name="Equation" r:id="rId18" imgW="164957" imgH="241091" progId="Equation.3">
                    <p:embed/>
                  </p:oleObj>
                </mc:Choice>
                <mc:Fallback>
                  <p:oleObj name="Equation" r:id="rId18" imgW="164957" imgH="241091"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96000" y="3581400"/>
                          <a:ext cx="163512"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7" name="Object 12"/>
            <p:cNvGraphicFramePr>
              <a:graphicFrameLocks noChangeAspect="1"/>
            </p:cNvGraphicFramePr>
            <p:nvPr>
              <p:extLst>
                <p:ext uri="{D42A27DB-BD31-4B8C-83A1-F6EECF244321}">
                  <p14:modId xmlns:p14="http://schemas.microsoft.com/office/powerpoint/2010/main" val="86888141"/>
                </p:ext>
              </p:extLst>
            </p:nvPr>
          </p:nvGraphicFramePr>
          <p:xfrm>
            <a:off x="7933221" y="3502710"/>
            <a:ext cx="506413" cy="239713"/>
          </p:xfrm>
          <a:graphic>
            <a:graphicData uri="http://schemas.openxmlformats.org/presentationml/2006/ole">
              <mc:AlternateContent xmlns:mc="http://schemas.openxmlformats.org/markup-compatibility/2006">
                <mc:Choice xmlns:v="urn:schemas-microsoft-com:vml" Requires="v">
                  <p:oleObj spid="_x0000_s50354" name="Equation" r:id="rId20" imgW="508000" imgH="241300" progId="Equation.3">
                    <p:embed/>
                  </p:oleObj>
                </mc:Choice>
                <mc:Fallback>
                  <p:oleObj name="Equation" r:id="rId20" imgW="508000" imgH="241300" progId="Equation.3">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33221" y="3502710"/>
                          <a:ext cx="506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Table 13"/>
          <p:cNvGraphicFramePr>
            <a:graphicFrameLocks noGrp="1"/>
          </p:cNvGraphicFramePr>
          <p:nvPr/>
        </p:nvGraphicFramePr>
        <p:xfrm>
          <a:off x="1006475" y="4418013"/>
          <a:ext cx="2193926" cy="1706730"/>
        </p:xfrm>
        <a:graphic>
          <a:graphicData uri="http://schemas.openxmlformats.org/drawingml/2006/table">
            <a:tbl>
              <a:tblPr firstRow="1" bandRow="1">
                <a:tableStyleId>{5C22544A-7EE6-4342-B048-85BDC9FD1C3A}</a:tableStyleId>
              </a:tblPr>
              <a:tblGrid>
                <a:gridCol w="457068"/>
                <a:gridCol w="457068"/>
                <a:gridCol w="639895"/>
                <a:gridCol w="639895"/>
              </a:tblGrid>
              <a:tr h="365693">
                <a:tc>
                  <a:txBody>
                    <a:bodyPr/>
                    <a:lstStyle/>
                    <a:p>
                      <a:pPr algn="ctr"/>
                      <a:endParaRPr lang="en-US" sz="18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bl>
          </a:graphicData>
        </a:graphic>
      </p:graphicFrame>
      <p:graphicFrame>
        <p:nvGraphicFramePr>
          <p:cNvPr id="50213" name="Object 15"/>
          <p:cNvGraphicFramePr>
            <a:graphicFrameLocks noChangeAspect="1"/>
          </p:cNvGraphicFramePr>
          <p:nvPr/>
        </p:nvGraphicFramePr>
        <p:xfrm>
          <a:off x="2055813" y="4500563"/>
          <a:ext cx="430212" cy="201612"/>
        </p:xfrm>
        <a:graphic>
          <a:graphicData uri="http://schemas.openxmlformats.org/presentationml/2006/ole">
            <mc:AlternateContent xmlns:mc="http://schemas.openxmlformats.org/markup-compatibility/2006">
              <mc:Choice xmlns:v="urn:schemas-microsoft-com:vml" Requires="v">
                <p:oleObj spid="_x0000_s50355" name="Equation" r:id="rId22" imgW="431613" imgH="203112" progId="Equation.3">
                  <p:embed/>
                </p:oleObj>
              </mc:Choice>
              <mc:Fallback>
                <p:oleObj name="Equation" r:id="rId22" imgW="431613" imgH="203112"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813" y="4500563"/>
                        <a:ext cx="43021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4" name="Object 16"/>
          <p:cNvGraphicFramePr>
            <a:graphicFrameLocks noChangeAspect="1"/>
          </p:cNvGraphicFramePr>
          <p:nvPr/>
        </p:nvGraphicFramePr>
        <p:xfrm>
          <a:off x="2676525" y="4483100"/>
          <a:ext cx="422275" cy="236538"/>
        </p:xfrm>
        <a:graphic>
          <a:graphicData uri="http://schemas.openxmlformats.org/presentationml/2006/ole">
            <mc:AlternateContent xmlns:mc="http://schemas.openxmlformats.org/markup-compatibility/2006">
              <mc:Choice xmlns:v="urn:schemas-microsoft-com:vml" Requires="v">
                <p:oleObj spid="_x0000_s50356" name="Equation" r:id="rId23" imgW="431613" imgH="241195" progId="Equation.3">
                  <p:embed/>
                </p:oleObj>
              </mc:Choice>
              <mc:Fallback>
                <p:oleObj name="Equation" r:id="rId23" imgW="431613" imgH="241195" progId="Equation.3">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76525" y="4483100"/>
                        <a:ext cx="422275" cy="23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5" name="Object 17"/>
          <p:cNvGraphicFramePr>
            <a:graphicFrameLocks noChangeAspect="1"/>
          </p:cNvGraphicFramePr>
          <p:nvPr/>
        </p:nvGraphicFramePr>
        <p:xfrm>
          <a:off x="1158875" y="4500563"/>
          <a:ext cx="190500" cy="201612"/>
        </p:xfrm>
        <a:graphic>
          <a:graphicData uri="http://schemas.openxmlformats.org/presentationml/2006/ole">
            <mc:AlternateContent xmlns:mc="http://schemas.openxmlformats.org/markup-compatibility/2006">
              <mc:Choice xmlns:v="urn:schemas-microsoft-com:vml" Requires="v">
                <p:oleObj spid="_x0000_s50357" name="Equation" r:id="rId25" imgW="190417" imgH="203112" progId="Equation.3">
                  <p:embed/>
                </p:oleObj>
              </mc:Choice>
              <mc:Fallback>
                <p:oleObj name="Equation" r:id="rId25" imgW="190417" imgH="203112"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8875" y="4500563"/>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6" name="Object 18"/>
          <p:cNvGraphicFramePr>
            <a:graphicFrameLocks noChangeAspect="1"/>
          </p:cNvGraphicFramePr>
          <p:nvPr/>
        </p:nvGraphicFramePr>
        <p:xfrm>
          <a:off x="1604963" y="4500563"/>
          <a:ext cx="163512" cy="201612"/>
        </p:xfrm>
        <a:graphic>
          <a:graphicData uri="http://schemas.openxmlformats.org/presentationml/2006/ole">
            <mc:AlternateContent xmlns:mc="http://schemas.openxmlformats.org/markup-compatibility/2006">
              <mc:Choice xmlns:v="urn:schemas-microsoft-com:vml" Requires="v">
                <p:oleObj spid="_x0000_s50358" name="Equation" r:id="rId26" imgW="164957" imgH="203024" progId="Equation.3">
                  <p:embed/>
                </p:oleObj>
              </mc:Choice>
              <mc:Fallback>
                <p:oleObj name="Equation" r:id="rId26" imgW="164957" imgH="203024" progId="Equation.3">
                  <p:embed/>
                  <p:pic>
                    <p:nvPicPr>
                      <p:cNvPr id="0" name="Object 1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04963" y="4500563"/>
                        <a:ext cx="16351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Table 24"/>
          <p:cNvGraphicFramePr>
            <a:graphicFrameLocks noGrp="1"/>
          </p:cNvGraphicFramePr>
          <p:nvPr/>
        </p:nvGraphicFramePr>
        <p:xfrm>
          <a:off x="5334000" y="4418013"/>
          <a:ext cx="2468562" cy="1706730"/>
        </p:xfrm>
        <a:graphic>
          <a:graphicData uri="http://schemas.openxmlformats.org/drawingml/2006/table">
            <a:tbl>
              <a:tblPr firstRow="1" bandRow="1">
                <a:tableStyleId>{5C22544A-7EE6-4342-B048-85BDC9FD1C3A}</a:tableStyleId>
              </a:tblPr>
              <a:tblGrid>
                <a:gridCol w="457141"/>
                <a:gridCol w="457141"/>
                <a:gridCol w="457141"/>
                <a:gridCol w="457141"/>
                <a:gridCol w="639998"/>
              </a:tblGrid>
              <a:tr h="365693">
                <a:tc>
                  <a:txBody>
                    <a:bodyPr/>
                    <a:lstStyle/>
                    <a:p>
                      <a:pPr algn="ctr"/>
                      <a:endParaRPr lang="en-US" sz="18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bl>
          </a:graphicData>
        </a:graphic>
      </p:graphicFrame>
      <p:graphicFrame>
        <p:nvGraphicFramePr>
          <p:cNvPr id="50255" name="Object 23"/>
          <p:cNvGraphicFramePr>
            <a:graphicFrameLocks noChangeAspect="1"/>
          </p:cNvGraphicFramePr>
          <p:nvPr/>
        </p:nvGraphicFramePr>
        <p:xfrm>
          <a:off x="6078538" y="2536825"/>
          <a:ext cx="887412" cy="422275"/>
        </p:xfrm>
        <a:graphic>
          <a:graphicData uri="http://schemas.openxmlformats.org/presentationml/2006/ole">
            <mc:AlternateContent xmlns:mc="http://schemas.openxmlformats.org/markup-compatibility/2006">
              <mc:Choice xmlns:v="urn:schemas-microsoft-com:vml" Requires="v">
                <p:oleObj spid="_x0000_s50359" name="Equation" r:id="rId28" imgW="508000" imgH="241300" progId="Equation.3">
                  <p:embed/>
                </p:oleObj>
              </mc:Choice>
              <mc:Fallback>
                <p:oleObj name="Equation" r:id="rId28" imgW="508000" imgH="241300" progId="Equation.3">
                  <p:embed/>
                  <p:pic>
                    <p:nvPicPr>
                      <p:cNvPr id="0" name="Object 2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78538" y="2536825"/>
                        <a:ext cx="88741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56" name="Object 24"/>
          <p:cNvGraphicFramePr>
            <a:graphicFrameLocks noChangeAspect="1"/>
          </p:cNvGraphicFramePr>
          <p:nvPr/>
        </p:nvGraphicFramePr>
        <p:xfrm>
          <a:off x="5486400" y="4508500"/>
          <a:ext cx="190500" cy="201613"/>
        </p:xfrm>
        <a:graphic>
          <a:graphicData uri="http://schemas.openxmlformats.org/presentationml/2006/ole">
            <mc:AlternateContent xmlns:mc="http://schemas.openxmlformats.org/markup-compatibility/2006">
              <mc:Choice xmlns:v="urn:schemas-microsoft-com:vml" Requires="v">
                <p:oleObj spid="_x0000_s50360" name="Equation" r:id="rId30" imgW="190417" imgH="203112" progId="Equation.3">
                  <p:embed/>
                </p:oleObj>
              </mc:Choice>
              <mc:Fallback>
                <p:oleObj name="Equation" r:id="rId30" imgW="190417" imgH="203112"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4508500"/>
                        <a:ext cx="19050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57" name="Object 25"/>
          <p:cNvGraphicFramePr>
            <a:graphicFrameLocks noChangeAspect="1"/>
          </p:cNvGraphicFramePr>
          <p:nvPr/>
        </p:nvGraphicFramePr>
        <p:xfrm>
          <a:off x="5956300" y="4508500"/>
          <a:ext cx="163513" cy="201613"/>
        </p:xfrm>
        <a:graphic>
          <a:graphicData uri="http://schemas.openxmlformats.org/presentationml/2006/ole">
            <mc:AlternateContent xmlns:mc="http://schemas.openxmlformats.org/markup-compatibility/2006">
              <mc:Choice xmlns:v="urn:schemas-microsoft-com:vml" Requires="v">
                <p:oleObj spid="_x0000_s50361" name="Equation" r:id="rId31" imgW="164957" imgH="203024" progId="Equation.3">
                  <p:embed/>
                </p:oleObj>
              </mc:Choice>
              <mc:Fallback>
                <p:oleObj name="Equation" r:id="rId31" imgW="164957" imgH="203024" progId="Equation.3">
                  <p:embed/>
                  <p:pic>
                    <p:nvPicPr>
                      <p:cNvPr id="0" name="Object 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56300" y="4508500"/>
                        <a:ext cx="1635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58" name="Object 19"/>
          <p:cNvGraphicFramePr>
            <a:graphicFrameLocks noChangeAspect="1"/>
          </p:cNvGraphicFramePr>
          <p:nvPr/>
        </p:nvGraphicFramePr>
        <p:xfrm>
          <a:off x="6396038" y="4489450"/>
          <a:ext cx="190500" cy="239713"/>
        </p:xfrm>
        <a:graphic>
          <a:graphicData uri="http://schemas.openxmlformats.org/presentationml/2006/ole">
            <mc:AlternateContent xmlns:mc="http://schemas.openxmlformats.org/markup-compatibility/2006">
              <mc:Choice xmlns:v="urn:schemas-microsoft-com:vml" Requires="v">
                <p:oleObj spid="_x0000_s50362" name="Equation" r:id="rId33" imgW="190417" imgH="241195" progId="Equation.3">
                  <p:embed/>
                </p:oleObj>
              </mc:Choice>
              <mc:Fallback>
                <p:oleObj name="Equation" r:id="rId33" imgW="190417" imgH="241195"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96038" y="4489450"/>
                        <a:ext cx="1905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59" name="Object 20"/>
          <p:cNvGraphicFramePr>
            <a:graphicFrameLocks noChangeAspect="1"/>
          </p:cNvGraphicFramePr>
          <p:nvPr/>
        </p:nvGraphicFramePr>
        <p:xfrm>
          <a:off x="6858000" y="4489450"/>
          <a:ext cx="163513" cy="238125"/>
        </p:xfrm>
        <a:graphic>
          <a:graphicData uri="http://schemas.openxmlformats.org/presentationml/2006/ole">
            <mc:AlternateContent xmlns:mc="http://schemas.openxmlformats.org/markup-compatibility/2006">
              <mc:Choice xmlns:v="urn:schemas-microsoft-com:vml" Requires="v">
                <p:oleObj spid="_x0000_s50363" name="Equation" r:id="rId34" imgW="164957" imgH="241091" progId="Equation.3">
                  <p:embed/>
                </p:oleObj>
              </mc:Choice>
              <mc:Fallback>
                <p:oleObj name="Equation" r:id="rId34" imgW="164957" imgH="241091"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58000" y="4489450"/>
                        <a:ext cx="163513"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60" name="Object 21"/>
          <p:cNvGraphicFramePr>
            <a:graphicFrameLocks noChangeAspect="1"/>
          </p:cNvGraphicFramePr>
          <p:nvPr/>
        </p:nvGraphicFramePr>
        <p:xfrm>
          <a:off x="7245350" y="4489450"/>
          <a:ext cx="506413" cy="239713"/>
        </p:xfrm>
        <a:graphic>
          <a:graphicData uri="http://schemas.openxmlformats.org/presentationml/2006/ole">
            <mc:AlternateContent xmlns:mc="http://schemas.openxmlformats.org/markup-compatibility/2006">
              <mc:Choice xmlns:v="urn:schemas-microsoft-com:vml" Requires="v">
                <p:oleObj spid="_x0000_s50364" name="Equation" r:id="rId35" imgW="508000" imgH="241300" progId="Equation.3">
                  <p:embed/>
                </p:oleObj>
              </mc:Choice>
              <mc:Fallback>
                <p:oleObj name="Equation" r:id="rId35" imgW="508000" imgH="241300" progId="Equation.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45350" y="4489450"/>
                        <a:ext cx="506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Bent-Up Arrow 36"/>
          <p:cNvSpPr/>
          <p:nvPr/>
        </p:nvSpPr>
        <p:spPr>
          <a:xfrm>
            <a:off x="4876800" y="6170613"/>
            <a:ext cx="2747963" cy="304800"/>
          </a:xfrm>
          <a:prstGeom prst="bentUpArrow">
            <a:avLst/>
          </a:prstGeom>
          <a:solidFill>
            <a:srgbClr val="005BD0"/>
          </a:solidFill>
          <a:ln>
            <a:solidFill>
              <a:srgbClr val="FF17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50262" name="Object 27"/>
          <p:cNvGraphicFramePr>
            <a:graphicFrameLocks noChangeAspect="1"/>
          </p:cNvGraphicFramePr>
          <p:nvPr/>
        </p:nvGraphicFramePr>
        <p:xfrm>
          <a:off x="1624013" y="2536825"/>
          <a:ext cx="749300" cy="422275"/>
        </p:xfrm>
        <a:graphic>
          <a:graphicData uri="http://schemas.openxmlformats.org/presentationml/2006/ole">
            <mc:AlternateContent xmlns:mc="http://schemas.openxmlformats.org/markup-compatibility/2006">
              <mc:Choice xmlns:v="urn:schemas-microsoft-com:vml" Requires="v">
                <p:oleObj spid="_x0000_s50365" name="Equation" r:id="rId36" imgW="431613" imgH="241195" progId="Equation.3">
                  <p:embed/>
                </p:oleObj>
              </mc:Choice>
              <mc:Fallback>
                <p:oleObj name="Equation" r:id="rId36" imgW="431613" imgH="241195" progId="Equation.3">
                  <p:embed/>
                  <p:pic>
                    <p:nvPicPr>
                      <p:cNvPr id="0" name="Object 2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624013" y="2536825"/>
                        <a:ext cx="7493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63" name="TextBox 53"/>
          <p:cNvSpPr txBox="1">
            <a:spLocks noChangeArrowheads="1"/>
          </p:cNvSpPr>
          <p:nvPr/>
        </p:nvSpPr>
        <p:spPr bwMode="auto">
          <a:xfrm>
            <a:off x="381000" y="201453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8"/>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8"/>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8"/>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8"/>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8"/>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8"/>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8"/>
              </a:buBlip>
              <a:defRPr sz="2000">
                <a:solidFill>
                  <a:schemeClr val="tx1"/>
                </a:solidFill>
                <a:latin typeface="Arial" charset="0"/>
              </a:defRPr>
            </a:lvl9pPr>
          </a:lstStyle>
          <a:p>
            <a:pPr algn="ctr" eaLnBrk="1" hangingPunct="1">
              <a:spcBef>
                <a:spcPct val="0"/>
              </a:spcBef>
              <a:buClrTx/>
              <a:buFontTx/>
              <a:buNone/>
            </a:pPr>
            <a:r>
              <a:rPr lang="en-US" altLang="en-US" sz="2800" i="1">
                <a:cs typeface="Arial" charset="0"/>
              </a:rPr>
              <a:t>Proof</a:t>
            </a:r>
          </a:p>
        </p:txBody>
      </p:sp>
      <p:graphicFrame>
        <p:nvGraphicFramePr>
          <p:cNvPr id="50264" name="Object 28"/>
          <p:cNvGraphicFramePr>
            <a:graphicFrameLocks noChangeAspect="1"/>
          </p:cNvGraphicFramePr>
          <p:nvPr/>
        </p:nvGraphicFramePr>
        <p:xfrm>
          <a:off x="3505200" y="1354138"/>
          <a:ext cx="2239963" cy="485775"/>
        </p:xfrm>
        <a:graphic>
          <a:graphicData uri="http://schemas.openxmlformats.org/presentationml/2006/ole">
            <mc:AlternateContent xmlns:mc="http://schemas.openxmlformats.org/markup-compatibility/2006">
              <mc:Choice xmlns:v="urn:schemas-microsoft-com:vml" Requires="v">
                <p:oleObj spid="_x0000_s50366" name="Equation" r:id="rId39" imgW="1117600" imgH="241300" progId="Equation.3">
                  <p:embed/>
                </p:oleObj>
              </mc:Choice>
              <mc:Fallback>
                <p:oleObj name="Equation" r:id="rId39" imgW="1117600" imgH="241300" progId="Equation.3">
                  <p:embed/>
                  <p:pic>
                    <p:nvPicPr>
                      <p:cNvPr id="0" name="Object 2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505200" y="1354138"/>
                        <a:ext cx="22399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Down Arrow 46"/>
          <p:cNvSpPr/>
          <p:nvPr/>
        </p:nvSpPr>
        <p:spPr>
          <a:xfrm>
            <a:off x="1711325" y="2971800"/>
            <a:ext cx="609600" cy="1370013"/>
          </a:xfrm>
          <a:prstGeom prst="downArrow">
            <a:avLst/>
          </a:prstGeom>
          <a:solidFill>
            <a:srgbClr val="005BD0">
              <a:alpha val="25000"/>
            </a:srgbClr>
          </a:solidFill>
          <a:ln>
            <a:solidFill>
              <a:srgbClr val="005BD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Down Arrow 47"/>
          <p:cNvSpPr/>
          <p:nvPr/>
        </p:nvSpPr>
        <p:spPr>
          <a:xfrm>
            <a:off x="6248400" y="2971800"/>
            <a:ext cx="609600" cy="1370013"/>
          </a:xfrm>
          <a:prstGeom prst="downArrow">
            <a:avLst/>
          </a:prstGeom>
          <a:solidFill>
            <a:srgbClr val="005BD0">
              <a:alpha val="25000"/>
            </a:srgbClr>
          </a:solidFill>
          <a:ln>
            <a:solidFill>
              <a:srgbClr val="005BD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Bent-Up Arrow 48"/>
          <p:cNvSpPr/>
          <p:nvPr/>
        </p:nvSpPr>
        <p:spPr>
          <a:xfrm flipH="1">
            <a:off x="2819400" y="6170613"/>
            <a:ext cx="1371600" cy="304800"/>
          </a:xfrm>
          <a:prstGeom prst="bentUpArrow">
            <a:avLst/>
          </a:prstGeom>
          <a:solidFill>
            <a:srgbClr val="005BD0"/>
          </a:solidFill>
          <a:ln>
            <a:solidFill>
              <a:srgbClr val="FF17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268" name="TextBox 39"/>
          <p:cNvSpPr txBox="1">
            <a:spLocks noChangeArrowheads="1"/>
          </p:cNvSpPr>
          <p:nvPr/>
        </p:nvSpPr>
        <p:spPr bwMode="auto">
          <a:xfrm>
            <a:off x="3276600" y="6181725"/>
            <a:ext cx="3352800" cy="517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8"/>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8"/>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8"/>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8"/>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8"/>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8"/>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8"/>
              </a:buBlip>
              <a:defRPr sz="2000">
                <a:solidFill>
                  <a:schemeClr val="tx1"/>
                </a:solidFill>
                <a:latin typeface="Arial" charset="0"/>
              </a:defRPr>
            </a:lvl9pPr>
          </a:lstStyle>
          <a:p>
            <a:pPr algn="ctr" eaLnBrk="1" hangingPunct="1">
              <a:spcBef>
                <a:spcPct val="0"/>
              </a:spcBef>
              <a:buClrTx/>
              <a:buFontTx/>
              <a:buNone/>
            </a:pPr>
            <a:r>
              <a:rPr lang="en-US" altLang="en-US" sz="1400" i="1">
                <a:cs typeface="Arial" charset="0"/>
              </a:rPr>
              <a:t>The truth-tables are equal; therefore, the Boolean equations must be equal.</a:t>
            </a:r>
          </a:p>
        </p:txBody>
      </p:sp>
      <p:pic>
        <p:nvPicPr>
          <p:cNvPr id="50269" name="Picture 7"/>
          <p:cNvPicPr preferRelativeResize="0">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33400" y="1916113"/>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B1E83B0B-D0D9-4C05-83D8-30F61123E319}"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5" name="Title 1"/>
          <p:cNvSpPr>
            <a:spLocks noGrp="1"/>
          </p:cNvSpPr>
          <p:nvPr>
            <p:ph type="title"/>
          </p:nvPr>
        </p:nvSpPr>
        <p:spPr/>
        <p:txBody>
          <a:bodyPr/>
          <a:lstStyle/>
          <a:p>
            <a:pPr algn="l">
              <a:defRPr/>
            </a:pPr>
            <a:r>
              <a:rPr lang="en-US" altLang="en-US" sz="4000" dirty="0" smtClean="0"/>
              <a:t>More on </a:t>
            </a:r>
            <a:r>
              <a:rPr lang="en-US" altLang="en-US" sz="4000" dirty="0" err="1" smtClean="0"/>
              <a:t>DeMorgan’s</a:t>
            </a:r>
            <a:r>
              <a:rPr lang="en-US" altLang="en-US" sz="4000" dirty="0" smtClean="0"/>
              <a:t> Theorem (2)</a:t>
            </a:r>
          </a:p>
        </p:txBody>
      </p:sp>
      <p:graphicFrame>
        <p:nvGraphicFramePr>
          <p:cNvPr id="51203" name="Object 3"/>
          <p:cNvGraphicFramePr>
            <a:graphicFrameLocks noChangeAspect="1"/>
          </p:cNvGraphicFramePr>
          <p:nvPr/>
        </p:nvGraphicFramePr>
        <p:xfrm>
          <a:off x="3455988" y="3492500"/>
          <a:ext cx="506412" cy="239713"/>
        </p:xfrm>
        <a:graphic>
          <a:graphicData uri="http://schemas.openxmlformats.org/presentationml/2006/ole">
            <mc:AlternateContent xmlns:mc="http://schemas.openxmlformats.org/markup-compatibility/2006">
              <mc:Choice xmlns:v="urn:schemas-microsoft-com:vml" Requires="v">
                <p:oleObj spid="_x0000_s51368" name="Equation" r:id="rId4" imgW="508000" imgH="241300" progId="Equation.3">
                  <p:embed/>
                </p:oleObj>
              </mc:Choice>
              <mc:Fallback>
                <p:oleObj name="Equation" r:id="rId4" imgW="508000" imgH="241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988" y="3492500"/>
                        <a:ext cx="506412"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6"/>
          <p:cNvGraphicFramePr>
            <a:graphicFrameLocks noChangeAspect="1"/>
          </p:cNvGraphicFramePr>
          <p:nvPr/>
        </p:nvGraphicFramePr>
        <p:xfrm>
          <a:off x="609600" y="3427413"/>
          <a:ext cx="190500" cy="201612"/>
        </p:xfrm>
        <a:graphic>
          <a:graphicData uri="http://schemas.openxmlformats.org/presentationml/2006/ole">
            <mc:AlternateContent xmlns:mc="http://schemas.openxmlformats.org/markup-compatibility/2006">
              <mc:Choice xmlns:v="urn:schemas-microsoft-com:vml" Requires="v">
                <p:oleObj spid="_x0000_s51369" name="Equation" r:id="rId6" imgW="190417" imgH="203112" progId="Equation.3">
                  <p:embed/>
                </p:oleObj>
              </mc:Choice>
              <mc:Fallback>
                <p:oleObj name="Equation" r:id="rId6" imgW="190417"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427413"/>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7"/>
          <p:cNvGraphicFramePr>
            <a:graphicFrameLocks noChangeAspect="1"/>
          </p:cNvGraphicFramePr>
          <p:nvPr/>
        </p:nvGraphicFramePr>
        <p:xfrm>
          <a:off x="620713" y="3638550"/>
          <a:ext cx="163512" cy="201613"/>
        </p:xfrm>
        <a:graphic>
          <a:graphicData uri="http://schemas.openxmlformats.org/presentationml/2006/ole">
            <mc:AlternateContent xmlns:mc="http://schemas.openxmlformats.org/markup-compatibility/2006">
              <mc:Choice xmlns:v="urn:schemas-microsoft-com:vml" Requires="v">
                <p:oleObj spid="_x0000_s51370" name="Equation" r:id="rId8" imgW="164957" imgH="203024" progId="Equation.3">
                  <p:embed/>
                </p:oleObj>
              </mc:Choice>
              <mc:Fallback>
                <p:oleObj name="Equation" r:id="rId8" imgW="164957" imgH="203024"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713" y="3638550"/>
                        <a:ext cx="163512"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8"/>
          <p:cNvGraphicFramePr>
            <a:graphicFrameLocks noChangeAspect="1"/>
          </p:cNvGraphicFramePr>
          <p:nvPr>
            <p:extLst>
              <p:ext uri="{D42A27DB-BD31-4B8C-83A1-F6EECF244321}">
                <p14:modId xmlns:p14="http://schemas.microsoft.com/office/powerpoint/2010/main" val="1520068531"/>
              </p:ext>
            </p:extLst>
          </p:nvPr>
        </p:nvGraphicFramePr>
        <p:xfrm>
          <a:off x="5113517" y="3238501"/>
          <a:ext cx="190500" cy="201612"/>
        </p:xfrm>
        <a:graphic>
          <a:graphicData uri="http://schemas.openxmlformats.org/presentationml/2006/ole">
            <mc:AlternateContent xmlns:mc="http://schemas.openxmlformats.org/markup-compatibility/2006">
              <mc:Choice xmlns:v="urn:schemas-microsoft-com:vml" Requires="v">
                <p:oleObj spid="_x0000_s51371" name="Equation" r:id="rId10" imgW="190417" imgH="203112" progId="Equation.3">
                  <p:embed/>
                </p:oleObj>
              </mc:Choice>
              <mc:Fallback>
                <p:oleObj name="Equation" r:id="rId10" imgW="190417"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3517" y="3238501"/>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9"/>
          <p:cNvGraphicFramePr>
            <a:graphicFrameLocks noChangeAspect="1"/>
          </p:cNvGraphicFramePr>
          <p:nvPr>
            <p:extLst>
              <p:ext uri="{D42A27DB-BD31-4B8C-83A1-F6EECF244321}">
                <p14:modId xmlns:p14="http://schemas.microsoft.com/office/powerpoint/2010/main" val="2517111715"/>
              </p:ext>
            </p:extLst>
          </p:nvPr>
        </p:nvGraphicFramePr>
        <p:xfrm>
          <a:off x="5136863" y="3781723"/>
          <a:ext cx="163512" cy="201613"/>
        </p:xfrm>
        <a:graphic>
          <a:graphicData uri="http://schemas.openxmlformats.org/presentationml/2006/ole">
            <mc:AlternateContent xmlns:mc="http://schemas.openxmlformats.org/markup-compatibility/2006">
              <mc:Choice xmlns:v="urn:schemas-microsoft-com:vml" Requires="v">
                <p:oleObj spid="_x0000_s51372" name="Equation" r:id="rId11" imgW="164957" imgH="203024" progId="Equation.3">
                  <p:embed/>
                </p:oleObj>
              </mc:Choice>
              <mc:Fallback>
                <p:oleObj name="Equation" r:id="rId11" imgW="164957" imgH="203024"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6863" y="3781723"/>
                        <a:ext cx="163512"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Table 13"/>
          <p:cNvGraphicFramePr>
            <a:graphicFrameLocks noGrp="1"/>
          </p:cNvGraphicFramePr>
          <p:nvPr/>
        </p:nvGraphicFramePr>
        <p:xfrm>
          <a:off x="1006475" y="4418013"/>
          <a:ext cx="2193926" cy="1706730"/>
        </p:xfrm>
        <a:graphic>
          <a:graphicData uri="http://schemas.openxmlformats.org/drawingml/2006/table">
            <a:tbl>
              <a:tblPr firstRow="1" bandRow="1">
                <a:tableStyleId>{5C22544A-7EE6-4342-B048-85BDC9FD1C3A}</a:tableStyleId>
              </a:tblPr>
              <a:tblGrid>
                <a:gridCol w="457068"/>
                <a:gridCol w="457068"/>
                <a:gridCol w="639895"/>
                <a:gridCol w="639895"/>
              </a:tblGrid>
              <a:tr h="365693">
                <a:tc>
                  <a:txBody>
                    <a:bodyPr/>
                    <a:lstStyle/>
                    <a:p>
                      <a:pPr algn="ctr"/>
                      <a:endParaRPr lang="en-US" sz="18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bl>
          </a:graphicData>
        </a:graphic>
      </p:graphicFrame>
      <p:graphicFrame>
        <p:nvGraphicFramePr>
          <p:cNvPr id="51240" name="Object 15"/>
          <p:cNvGraphicFramePr>
            <a:graphicFrameLocks noChangeAspect="1"/>
          </p:cNvGraphicFramePr>
          <p:nvPr/>
        </p:nvGraphicFramePr>
        <p:xfrm>
          <a:off x="2019300" y="4500563"/>
          <a:ext cx="504825" cy="201612"/>
        </p:xfrm>
        <a:graphic>
          <a:graphicData uri="http://schemas.openxmlformats.org/presentationml/2006/ole">
            <mc:AlternateContent xmlns:mc="http://schemas.openxmlformats.org/markup-compatibility/2006">
              <mc:Choice xmlns:v="urn:schemas-microsoft-com:vml" Requires="v">
                <p:oleObj spid="_x0000_s51373" name="Equation" r:id="rId12" imgW="507780" imgH="203112" progId="Equation.3">
                  <p:embed/>
                </p:oleObj>
              </mc:Choice>
              <mc:Fallback>
                <p:oleObj name="Equation" r:id="rId12" imgW="507780" imgH="203112"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19300" y="4500563"/>
                        <a:ext cx="504825"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1" name="Object 16"/>
          <p:cNvGraphicFramePr>
            <a:graphicFrameLocks noChangeAspect="1"/>
          </p:cNvGraphicFramePr>
          <p:nvPr/>
        </p:nvGraphicFramePr>
        <p:xfrm>
          <a:off x="2640013" y="4483100"/>
          <a:ext cx="495300" cy="236538"/>
        </p:xfrm>
        <a:graphic>
          <a:graphicData uri="http://schemas.openxmlformats.org/presentationml/2006/ole">
            <mc:AlternateContent xmlns:mc="http://schemas.openxmlformats.org/markup-compatibility/2006">
              <mc:Choice xmlns:v="urn:schemas-microsoft-com:vml" Requires="v">
                <p:oleObj spid="_x0000_s51374" name="Equation" r:id="rId14" imgW="508000" imgH="241300" progId="Equation.3">
                  <p:embed/>
                </p:oleObj>
              </mc:Choice>
              <mc:Fallback>
                <p:oleObj name="Equation" r:id="rId14" imgW="508000" imgH="2413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0013" y="4483100"/>
                        <a:ext cx="495300" cy="23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2" name="Object 17"/>
          <p:cNvGraphicFramePr>
            <a:graphicFrameLocks noChangeAspect="1"/>
          </p:cNvGraphicFramePr>
          <p:nvPr/>
        </p:nvGraphicFramePr>
        <p:xfrm>
          <a:off x="1158875" y="4500563"/>
          <a:ext cx="190500" cy="201612"/>
        </p:xfrm>
        <a:graphic>
          <a:graphicData uri="http://schemas.openxmlformats.org/presentationml/2006/ole">
            <mc:AlternateContent xmlns:mc="http://schemas.openxmlformats.org/markup-compatibility/2006">
              <mc:Choice xmlns:v="urn:schemas-microsoft-com:vml" Requires="v">
                <p:oleObj spid="_x0000_s51375" name="Equation" r:id="rId16" imgW="190417" imgH="203112" progId="Equation.3">
                  <p:embed/>
                </p:oleObj>
              </mc:Choice>
              <mc:Fallback>
                <p:oleObj name="Equation" r:id="rId16" imgW="190417" imgH="203112"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8875" y="4500563"/>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3" name="Object 18"/>
          <p:cNvGraphicFramePr>
            <a:graphicFrameLocks noChangeAspect="1"/>
          </p:cNvGraphicFramePr>
          <p:nvPr/>
        </p:nvGraphicFramePr>
        <p:xfrm>
          <a:off x="1604963" y="4500563"/>
          <a:ext cx="163512" cy="201612"/>
        </p:xfrm>
        <a:graphic>
          <a:graphicData uri="http://schemas.openxmlformats.org/presentationml/2006/ole">
            <mc:AlternateContent xmlns:mc="http://schemas.openxmlformats.org/markup-compatibility/2006">
              <mc:Choice xmlns:v="urn:schemas-microsoft-com:vml" Requires="v">
                <p:oleObj spid="_x0000_s51376" name="Equation" r:id="rId17" imgW="164957" imgH="203024" progId="Equation.3">
                  <p:embed/>
                </p:oleObj>
              </mc:Choice>
              <mc:Fallback>
                <p:oleObj name="Equation" r:id="rId17" imgW="164957" imgH="203024"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04963" y="4500563"/>
                        <a:ext cx="16351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Table 24"/>
          <p:cNvGraphicFramePr>
            <a:graphicFrameLocks noGrp="1"/>
          </p:cNvGraphicFramePr>
          <p:nvPr/>
        </p:nvGraphicFramePr>
        <p:xfrm>
          <a:off x="5334000" y="4418013"/>
          <a:ext cx="2468562" cy="1706730"/>
        </p:xfrm>
        <a:graphic>
          <a:graphicData uri="http://schemas.openxmlformats.org/drawingml/2006/table">
            <a:tbl>
              <a:tblPr firstRow="1" bandRow="1">
                <a:tableStyleId>{5C22544A-7EE6-4342-B048-85BDC9FD1C3A}</a:tableStyleId>
              </a:tblPr>
              <a:tblGrid>
                <a:gridCol w="457141"/>
                <a:gridCol w="457141"/>
                <a:gridCol w="457141"/>
                <a:gridCol w="457141"/>
                <a:gridCol w="639998"/>
              </a:tblGrid>
              <a:tr h="365693">
                <a:tc>
                  <a:txBody>
                    <a:bodyPr/>
                    <a:lstStyle/>
                    <a:p>
                      <a:pPr algn="ctr"/>
                      <a:endParaRPr lang="en-US" sz="18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r>
              <a:tr h="335217">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1</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rPr>
                        <a:t>0</a:t>
                      </a:r>
                      <a:endParaRPr lang="en-US" sz="16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r>
            </a:tbl>
          </a:graphicData>
        </a:graphic>
      </p:graphicFrame>
      <p:graphicFrame>
        <p:nvGraphicFramePr>
          <p:cNvPr id="51282" name="Object 23"/>
          <p:cNvGraphicFramePr>
            <a:graphicFrameLocks noChangeAspect="1"/>
          </p:cNvGraphicFramePr>
          <p:nvPr/>
        </p:nvGraphicFramePr>
        <p:xfrm>
          <a:off x="6180138" y="2536825"/>
          <a:ext cx="754062" cy="422275"/>
        </p:xfrm>
        <a:graphic>
          <a:graphicData uri="http://schemas.openxmlformats.org/presentationml/2006/ole">
            <mc:AlternateContent xmlns:mc="http://schemas.openxmlformats.org/markup-compatibility/2006">
              <mc:Choice xmlns:v="urn:schemas-microsoft-com:vml" Requires="v">
                <p:oleObj spid="_x0000_s51377" name="Equation" r:id="rId19" imgW="431613" imgH="241195" progId="Equation.3">
                  <p:embed/>
                </p:oleObj>
              </mc:Choice>
              <mc:Fallback>
                <p:oleObj name="Equation" r:id="rId19" imgW="431613" imgH="241195"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80138" y="2536825"/>
                        <a:ext cx="75406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3" name="Object 24"/>
          <p:cNvGraphicFramePr>
            <a:graphicFrameLocks noChangeAspect="1"/>
          </p:cNvGraphicFramePr>
          <p:nvPr/>
        </p:nvGraphicFramePr>
        <p:xfrm>
          <a:off x="5486400" y="4508500"/>
          <a:ext cx="190500" cy="201613"/>
        </p:xfrm>
        <a:graphic>
          <a:graphicData uri="http://schemas.openxmlformats.org/presentationml/2006/ole">
            <mc:AlternateContent xmlns:mc="http://schemas.openxmlformats.org/markup-compatibility/2006">
              <mc:Choice xmlns:v="urn:schemas-microsoft-com:vml" Requires="v">
                <p:oleObj spid="_x0000_s51378" name="Equation" r:id="rId21" imgW="190417" imgH="203112" progId="Equation.3">
                  <p:embed/>
                </p:oleObj>
              </mc:Choice>
              <mc:Fallback>
                <p:oleObj name="Equation" r:id="rId21" imgW="190417" imgH="203112"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508500"/>
                        <a:ext cx="19050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4" name="Object 25"/>
          <p:cNvGraphicFramePr>
            <a:graphicFrameLocks noChangeAspect="1"/>
          </p:cNvGraphicFramePr>
          <p:nvPr/>
        </p:nvGraphicFramePr>
        <p:xfrm>
          <a:off x="5956300" y="4508500"/>
          <a:ext cx="163513" cy="201613"/>
        </p:xfrm>
        <a:graphic>
          <a:graphicData uri="http://schemas.openxmlformats.org/presentationml/2006/ole">
            <mc:AlternateContent xmlns:mc="http://schemas.openxmlformats.org/markup-compatibility/2006">
              <mc:Choice xmlns:v="urn:schemas-microsoft-com:vml" Requires="v">
                <p:oleObj spid="_x0000_s51379" name="Equation" r:id="rId22" imgW="164957" imgH="203024" progId="Equation.3">
                  <p:embed/>
                </p:oleObj>
              </mc:Choice>
              <mc:Fallback>
                <p:oleObj name="Equation" r:id="rId22" imgW="164957" imgH="203024" progId="Equation.3">
                  <p:embed/>
                  <p:pic>
                    <p:nvPicPr>
                      <p:cNvPr id="0" name="Object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56300" y="4508500"/>
                        <a:ext cx="1635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5" name="Object 19"/>
          <p:cNvGraphicFramePr>
            <a:graphicFrameLocks noChangeAspect="1"/>
          </p:cNvGraphicFramePr>
          <p:nvPr/>
        </p:nvGraphicFramePr>
        <p:xfrm>
          <a:off x="6396038" y="4489450"/>
          <a:ext cx="190500" cy="239713"/>
        </p:xfrm>
        <a:graphic>
          <a:graphicData uri="http://schemas.openxmlformats.org/presentationml/2006/ole">
            <mc:AlternateContent xmlns:mc="http://schemas.openxmlformats.org/markup-compatibility/2006">
              <mc:Choice xmlns:v="urn:schemas-microsoft-com:vml" Requires="v">
                <p:oleObj spid="_x0000_s51380" name="Equation" r:id="rId24" imgW="190417" imgH="241195" progId="Equation.3">
                  <p:embed/>
                </p:oleObj>
              </mc:Choice>
              <mc:Fallback>
                <p:oleObj name="Equation" r:id="rId24" imgW="190417" imgH="241195" progId="Equation.3">
                  <p:embed/>
                  <p:pic>
                    <p:nvPicPr>
                      <p:cNvPr id="0" name="Object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96038" y="4489450"/>
                        <a:ext cx="1905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6" name="Object 20"/>
          <p:cNvGraphicFramePr>
            <a:graphicFrameLocks noChangeAspect="1"/>
          </p:cNvGraphicFramePr>
          <p:nvPr/>
        </p:nvGraphicFramePr>
        <p:xfrm>
          <a:off x="6858000" y="4489450"/>
          <a:ext cx="163513" cy="238125"/>
        </p:xfrm>
        <a:graphic>
          <a:graphicData uri="http://schemas.openxmlformats.org/presentationml/2006/ole">
            <mc:AlternateContent xmlns:mc="http://schemas.openxmlformats.org/markup-compatibility/2006">
              <mc:Choice xmlns:v="urn:schemas-microsoft-com:vml" Requires="v">
                <p:oleObj spid="_x0000_s51381" name="Equation" r:id="rId26" imgW="164957" imgH="241091" progId="Equation.3">
                  <p:embed/>
                </p:oleObj>
              </mc:Choice>
              <mc:Fallback>
                <p:oleObj name="Equation" r:id="rId26" imgW="164957" imgH="241091" progId="Equation.3">
                  <p:embed/>
                  <p:pic>
                    <p:nvPicPr>
                      <p:cNvPr id="0" name="Object 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58000" y="4489450"/>
                        <a:ext cx="163513"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Bent-Up Arrow 36"/>
          <p:cNvSpPr/>
          <p:nvPr/>
        </p:nvSpPr>
        <p:spPr>
          <a:xfrm>
            <a:off x="4876800" y="6170613"/>
            <a:ext cx="2747963" cy="304800"/>
          </a:xfrm>
          <a:prstGeom prst="bentUpArrow">
            <a:avLst/>
          </a:prstGeom>
          <a:solidFill>
            <a:srgbClr val="005BD0"/>
          </a:solidFill>
          <a:ln>
            <a:solidFill>
              <a:srgbClr val="FF17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88" name="TextBox 53"/>
          <p:cNvSpPr txBox="1">
            <a:spLocks noChangeArrowheads="1"/>
          </p:cNvSpPr>
          <p:nvPr/>
        </p:nvSpPr>
        <p:spPr bwMode="auto">
          <a:xfrm>
            <a:off x="381000" y="201453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8"/>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8"/>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8"/>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8"/>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8"/>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8"/>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8"/>
              </a:buBlip>
              <a:defRPr sz="2000">
                <a:solidFill>
                  <a:schemeClr val="tx1"/>
                </a:solidFill>
                <a:latin typeface="Arial" charset="0"/>
              </a:defRPr>
            </a:lvl9pPr>
          </a:lstStyle>
          <a:p>
            <a:pPr algn="ctr" eaLnBrk="1" hangingPunct="1">
              <a:spcBef>
                <a:spcPct val="0"/>
              </a:spcBef>
              <a:buClrTx/>
              <a:buFontTx/>
              <a:buNone/>
            </a:pPr>
            <a:r>
              <a:rPr lang="en-US" altLang="en-US" sz="2800" i="1">
                <a:cs typeface="Arial" charset="0"/>
              </a:rPr>
              <a:t>Proof</a:t>
            </a:r>
          </a:p>
        </p:txBody>
      </p:sp>
      <p:graphicFrame>
        <p:nvGraphicFramePr>
          <p:cNvPr id="51289" name="Object 28"/>
          <p:cNvGraphicFramePr>
            <a:graphicFrameLocks noChangeAspect="1"/>
          </p:cNvGraphicFramePr>
          <p:nvPr/>
        </p:nvGraphicFramePr>
        <p:xfrm>
          <a:off x="3505200" y="1354138"/>
          <a:ext cx="2239963" cy="485775"/>
        </p:xfrm>
        <a:graphic>
          <a:graphicData uri="http://schemas.openxmlformats.org/presentationml/2006/ole">
            <mc:AlternateContent xmlns:mc="http://schemas.openxmlformats.org/markup-compatibility/2006">
              <mc:Choice xmlns:v="urn:schemas-microsoft-com:vml" Requires="v">
                <p:oleObj spid="_x0000_s51382" name="Equation" r:id="rId29" imgW="1117600" imgH="241300" progId="Equation.3">
                  <p:embed/>
                </p:oleObj>
              </mc:Choice>
              <mc:Fallback>
                <p:oleObj name="Equation" r:id="rId29" imgW="1117600" imgH="241300" progId="Equation.3">
                  <p:embed/>
                  <p:pic>
                    <p:nvPicPr>
                      <p:cNvPr id="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05200" y="1354138"/>
                        <a:ext cx="22399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Bent-Up Arrow 48"/>
          <p:cNvSpPr/>
          <p:nvPr/>
        </p:nvSpPr>
        <p:spPr>
          <a:xfrm flipH="1">
            <a:off x="2819400" y="6170613"/>
            <a:ext cx="1371600" cy="304800"/>
          </a:xfrm>
          <a:prstGeom prst="bentUpArrow">
            <a:avLst/>
          </a:prstGeom>
          <a:solidFill>
            <a:srgbClr val="005BD0"/>
          </a:solidFill>
          <a:ln>
            <a:solidFill>
              <a:srgbClr val="FF17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91" name="TextBox 39"/>
          <p:cNvSpPr txBox="1">
            <a:spLocks noChangeArrowheads="1"/>
          </p:cNvSpPr>
          <p:nvPr/>
        </p:nvSpPr>
        <p:spPr bwMode="auto">
          <a:xfrm>
            <a:off x="3276600" y="6181725"/>
            <a:ext cx="3352800" cy="517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8"/>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8"/>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8"/>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8"/>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8"/>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8"/>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8"/>
              </a:buBlip>
              <a:defRPr sz="2000">
                <a:solidFill>
                  <a:schemeClr val="tx1"/>
                </a:solidFill>
                <a:latin typeface="Arial" charset="0"/>
              </a:defRPr>
            </a:lvl9pPr>
          </a:lstStyle>
          <a:p>
            <a:pPr algn="ctr" eaLnBrk="1" hangingPunct="1">
              <a:spcBef>
                <a:spcPct val="0"/>
              </a:spcBef>
              <a:buClrTx/>
              <a:buFontTx/>
              <a:buNone/>
            </a:pPr>
            <a:r>
              <a:rPr lang="en-US" altLang="en-US" sz="1400" i="1">
                <a:cs typeface="Arial" charset="0"/>
              </a:rPr>
              <a:t>The truth-tables are equal; therefore, the Boolean equations must be equal.</a:t>
            </a:r>
          </a:p>
        </p:txBody>
      </p:sp>
      <p:pic>
        <p:nvPicPr>
          <p:cNvPr id="51292" name="Picture 7"/>
          <p:cNvPicPr preferRelativeResize="0">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33400" y="1916113"/>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3" name="Picture 2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62000" y="3440113"/>
            <a:ext cx="25908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4" name="Picture 2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05425" y="3209131"/>
            <a:ext cx="2495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95" name="Object 10"/>
          <p:cNvGraphicFramePr>
            <a:graphicFrameLocks noChangeAspect="1"/>
          </p:cNvGraphicFramePr>
          <p:nvPr>
            <p:extLst>
              <p:ext uri="{D42A27DB-BD31-4B8C-83A1-F6EECF244321}">
                <p14:modId xmlns:p14="http://schemas.microsoft.com/office/powerpoint/2010/main" val="1669098720"/>
              </p:ext>
            </p:extLst>
          </p:nvPr>
        </p:nvGraphicFramePr>
        <p:xfrm>
          <a:off x="6060281" y="3089274"/>
          <a:ext cx="190500" cy="239713"/>
        </p:xfrm>
        <a:graphic>
          <a:graphicData uri="http://schemas.openxmlformats.org/presentationml/2006/ole">
            <mc:AlternateContent xmlns:mc="http://schemas.openxmlformats.org/markup-compatibility/2006">
              <mc:Choice xmlns:v="urn:schemas-microsoft-com:vml" Requires="v">
                <p:oleObj spid="_x0000_s51383" name="Equation" r:id="rId34" imgW="190417" imgH="241195" progId="Equation.3">
                  <p:embed/>
                </p:oleObj>
              </mc:Choice>
              <mc:Fallback>
                <p:oleObj name="Equation" r:id="rId34" imgW="190417" imgH="241195" progId="Equation.3">
                  <p:embed/>
                  <p:pic>
                    <p:nvPicPr>
                      <p:cNvPr id="0" name="Object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60281" y="3089274"/>
                        <a:ext cx="1905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6" name="Object 11"/>
          <p:cNvGraphicFramePr>
            <a:graphicFrameLocks noChangeAspect="1"/>
          </p:cNvGraphicFramePr>
          <p:nvPr>
            <p:extLst>
              <p:ext uri="{D42A27DB-BD31-4B8C-83A1-F6EECF244321}">
                <p14:modId xmlns:p14="http://schemas.microsoft.com/office/powerpoint/2010/main" val="533005413"/>
              </p:ext>
            </p:extLst>
          </p:nvPr>
        </p:nvGraphicFramePr>
        <p:xfrm>
          <a:off x="6084450" y="3579813"/>
          <a:ext cx="163512" cy="238125"/>
        </p:xfrm>
        <a:graphic>
          <a:graphicData uri="http://schemas.openxmlformats.org/presentationml/2006/ole">
            <mc:AlternateContent xmlns:mc="http://schemas.openxmlformats.org/markup-compatibility/2006">
              <mc:Choice xmlns:v="urn:schemas-microsoft-com:vml" Requires="v">
                <p:oleObj spid="_x0000_s51384" name="Equation" r:id="rId35" imgW="164957" imgH="241091" progId="Equation.3">
                  <p:embed/>
                </p:oleObj>
              </mc:Choice>
              <mc:Fallback>
                <p:oleObj name="Equation" r:id="rId35" imgW="164957" imgH="241091" progId="Equation.3">
                  <p:embed/>
                  <p:pic>
                    <p:nvPicPr>
                      <p:cNvPr id="0" name="Object 1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84450" y="3579813"/>
                        <a:ext cx="163512"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7" name="Object 12"/>
          <p:cNvGraphicFramePr>
            <a:graphicFrameLocks noChangeAspect="1"/>
          </p:cNvGraphicFramePr>
          <p:nvPr/>
        </p:nvGraphicFramePr>
        <p:xfrm>
          <a:off x="7810500" y="3427413"/>
          <a:ext cx="430213" cy="239712"/>
        </p:xfrm>
        <a:graphic>
          <a:graphicData uri="http://schemas.openxmlformats.org/presentationml/2006/ole">
            <mc:AlternateContent xmlns:mc="http://schemas.openxmlformats.org/markup-compatibility/2006">
              <mc:Choice xmlns:v="urn:schemas-microsoft-com:vml" Requires="v">
                <p:oleObj spid="_x0000_s51385" name="Equation" r:id="rId36" imgW="431613" imgH="241195" progId="Equation.3">
                  <p:embed/>
                </p:oleObj>
              </mc:Choice>
              <mc:Fallback>
                <p:oleObj name="Equation" r:id="rId36" imgW="431613" imgH="241195" progId="Equation.3">
                  <p:embed/>
                  <p:pic>
                    <p:nvPicPr>
                      <p:cNvPr id="0" name="Object 1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810500" y="3427413"/>
                        <a:ext cx="430213"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8" name="Object 5"/>
          <p:cNvGraphicFramePr>
            <a:graphicFrameLocks noChangeAspect="1"/>
          </p:cNvGraphicFramePr>
          <p:nvPr/>
        </p:nvGraphicFramePr>
        <p:xfrm>
          <a:off x="1363663" y="3317875"/>
          <a:ext cx="504825" cy="201613"/>
        </p:xfrm>
        <a:graphic>
          <a:graphicData uri="http://schemas.openxmlformats.org/presentationml/2006/ole">
            <mc:AlternateContent xmlns:mc="http://schemas.openxmlformats.org/markup-compatibility/2006">
              <mc:Choice xmlns:v="urn:schemas-microsoft-com:vml" Requires="v">
                <p:oleObj spid="_x0000_s51386" name="Equation" r:id="rId38" imgW="507780" imgH="203112" progId="Equation.3">
                  <p:embed/>
                </p:oleObj>
              </mc:Choice>
              <mc:Fallback>
                <p:oleObj name="Equation" r:id="rId38" imgW="507780" imgH="203112" progId="Equation.3">
                  <p:embed/>
                  <p:pic>
                    <p:nvPicPr>
                      <p:cNvPr id="0" name="Object 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363663" y="3317875"/>
                        <a:ext cx="504825"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9" name="Object 27"/>
          <p:cNvGraphicFramePr>
            <a:graphicFrameLocks noChangeAspect="1"/>
          </p:cNvGraphicFramePr>
          <p:nvPr/>
        </p:nvGraphicFramePr>
        <p:xfrm>
          <a:off x="1558925" y="2536825"/>
          <a:ext cx="881063" cy="422275"/>
        </p:xfrm>
        <a:graphic>
          <a:graphicData uri="http://schemas.openxmlformats.org/presentationml/2006/ole">
            <mc:AlternateContent xmlns:mc="http://schemas.openxmlformats.org/markup-compatibility/2006">
              <mc:Choice xmlns:v="urn:schemas-microsoft-com:vml" Requires="v">
                <p:oleObj spid="_x0000_s51387" name="Equation" r:id="rId40" imgW="508000" imgH="241300" progId="Equation.3">
                  <p:embed/>
                </p:oleObj>
              </mc:Choice>
              <mc:Fallback>
                <p:oleObj name="Equation" r:id="rId40" imgW="508000" imgH="241300" progId="Equation.3">
                  <p:embed/>
                  <p:pic>
                    <p:nvPicPr>
                      <p:cNvPr id="0" name="Object 27"/>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558925" y="2536825"/>
                        <a:ext cx="8810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Down Arrow 46"/>
          <p:cNvSpPr/>
          <p:nvPr/>
        </p:nvSpPr>
        <p:spPr>
          <a:xfrm>
            <a:off x="1711325" y="2971800"/>
            <a:ext cx="609600" cy="1370013"/>
          </a:xfrm>
          <a:prstGeom prst="downArrow">
            <a:avLst/>
          </a:prstGeom>
          <a:solidFill>
            <a:srgbClr val="005BD0">
              <a:alpha val="25000"/>
            </a:srgbClr>
          </a:solidFill>
          <a:ln>
            <a:solidFill>
              <a:srgbClr val="005BD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Down Arrow 47"/>
          <p:cNvSpPr/>
          <p:nvPr/>
        </p:nvSpPr>
        <p:spPr>
          <a:xfrm>
            <a:off x="6248400" y="2971800"/>
            <a:ext cx="609600" cy="1370013"/>
          </a:xfrm>
          <a:prstGeom prst="downArrow">
            <a:avLst/>
          </a:prstGeom>
          <a:solidFill>
            <a:srgbClr val="005BD0">
              <a:alpha val="25000"/>
            </a:srgbClr>
          </a:solidFill>
          <a:ln>
            <a:solidFill>
              <a:srgbClr val="005BD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Slide Number Placeholder 34"/>
          <p:cNvSpPr>
            <a:spLocks noGrp="1"/>
          </p:cNvSpPr>
          <p:nvPr>
            <p:ph type="sldNum" sz="quarter" idx="10"/>
          </p:nvPr>
        </p:nvSpPr>
        <p:spPr>
          <a:xfrm>
            <a:off x="3124200" y="6243638"/>
            <a:ext cx="2895600" cy="457200"/>
          </a:xfrm>
        </p:spPr>
        <p:txBody>
          <a:bodyPr/>
          <a:lstStyle/>
          <a:p>
            <a:pPr algn="ctr">
              <a:defRPr/>
            </a:pPr>
            <a:fld id="{088DD7C5-7993-41AC-8E6C-92806185233B}" type="slidenum">
              <a:rPr lang="en-US" smtClean="0"/>
              <a:pPr algn="ctr">
                <a:defRPr/>
              </a:pPr>
              <a:t>48</a:t>
            </a:fld>
            <a:endParaRPr lang="en-US" dirty="0"/>
          </a:p>
        </p:txBody>
      </p:sp>
      <p:graphicFrame>
        <p:nvGraphicFramePr>
          <p:cNvPr id="51303" name="Object 12"/>
          <p:cNvGraphicFramePr>
            <a:graphicFrameLocks noChangeAspect="1"/>
          </p:cNvGraphicFramePr>
          <p:nvPr/>
        </p:nvGraphicFramePr>
        <p:xfrm>
          <a:off x="7305675" y="4476750"/>
          <a:ext cx="430213" cy="239713"/>
        </p:xfrm>
        <a:graphic>
          <a:graphicData uri="http://schemas.openxmlformats.org/presentationml/2006/ole">
            <mc:AlternateContent xmlns:mc="http://schemas.openxmlformats.org/markup-compatibility/2006">
              <mc:Choice xmlns:v="urn:schemas-microsoft-com:vml" Requires="v">
                <p:oleObj spid="_x0000_s51388" name="Equation" r:id="rId42" imgW="431613" imgH="241195" progId="Equation.3">
                  <p:embed/>
                </p:oleObj>
              </mc:Choice>
              <mc:Fallback>
                <p:oleObj name="Equation" r:id="rId42" imgW="431613" imgH="241195" progId="Equation.3">
                  <p:embed/>
                  <p:pic>
                    <p:nvPicPr>
                      <p:cNvPr id="0" name="Object 1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305675" y="4476750"/>
                        <a:ext cx="4302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p:nvPr>
        </p:nvSpPr>
        <p:spPr/>
        <p:txBody>
          <a:bodyPr/>
          <a:lstStyle/>
          <a:p>
            <a:pPr algn="l" eaLnBrk="1" hangingPunct="1">
              <a:defRPr/>
            </a:pPr>
            <a:r>
              <a:rPr lang="en-US" altLang="en-US" sz="3800" dirty="0" smtClean="0"/>
              <a:t>A Comparison Between Boolean and </a:t>
            </a:r>
            <a:r>
              <a:rPr lang="en-US" altLang="en-US" sz="3800" dirty="0" err="1" smtClean="0"/>
              <a:t>DeMorgan’s</a:t>
            </a:r>
            <a:r>
              <a:rPr lang="en-US" altLang="en-US" sz="3800" dirty="0" smtClean="0"/>
              <a:t> Theorems</a:t>
            </a:r>
          </a:p>
        </p:txBody>
      </p:sp>
      <p:graphicFrame>
        <p:nvGraphicFramePr>
          <p:cNvPr id="52227" name="Object 5"/>
          <p:cNvGraphicFramePr>
            <a:graphicFrameLocks noChangeAspect="1"/>
          </p:cNvGraphicFramePr>
          <p:nvPr/>
        </p:nvGraphicFramePr>
        <p:xfrm>
          <a:off x="693738" y="1701800"/>
          <a:ext cx="1270000" cy="3292475"/>
        </p:xfrm>
        <a:graphic>
          <a:graphicData uri="http://schemas.openxmlformats.org/presentationml/2006/ole">
            <mc:AlternateContent xmlns:mc="http://schemas.openxmlformats.org/markup-compatibility/2006">
              <mc:Choice xmlns:v="urn:schemas-microsoft-com:vml" Requires="v">
                <p:oleObj spid="_x0000_s52248" name="Equation" r:id="rId4" imgW="1270000" imgH="3289300" progId="Equation.3">
                  <p:embed/>
                </p:oleObj>
              </mc:Choice>
              <mc:Fallback>
                <p:oleObj name="Equation" r:id="rId4" imgW="1270000" imgH="3289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38" y="1701800"/>
                        <a:ext cx="1270000" cy="329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28"/>
          <p:cNvGraphicFramePr>
            <a:graphicFrameLocks noChangeAspect="1"/>
          </p:cNvGraphicFramePr>
          <p:nvPr/>
        </p:nvGraphicFramePr>
        <p:xfrm>
          <a:off x="3284538" y="1704975"/>
          <a:ext cx="3976687" cy="4457700"/>
        </p:xfrm>
        <a:graphic>
          <a:graphicData uri="http://schemas.openxmlformats.org/presentationml/2006/ole">
            <mc:AlternateContent xmlns:mc="http://schemas.openxmlformats.org/markup-compatibility/2006">
              <mc:Choice xmlns:v="urn:schemas-microsoft-com:vml" Requires="v">
                <p:oleObj spid="_x0000_s52249" name="Equation" r:id="rId6" imgW="3962400" imgH="4445000" progId="Equation.3">
                  <p:embed/>
                </p:oleObj>
              </mc:Choice>
              <mc:Fallback>
                <p:oleObj name="Equation" r:id="rId6" imgW="3962400" imgH="444500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4538" y="1704975"/>
                        <a:ext cx="3976687" cy="445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1" name="Straight Connector 40"/>
          <p:cNvCxnSpPr/>
          <p:nvPr/>
        </p:nvCxnSpPr>
        <p:spPr>
          <a:xfrm rot="5400000">
            <a:off x="465138" y="3910012"/>
            <a:ext cx="4419600" cy="3175"/>
          </a:xfrm>
          <a:prstGeom prst="line">
            <a:avLst/>
          </a:prstGeom>
          <a:ln w="38100">
            <a:solidFill>
              <a:srgbClr val="005BD0"/>
            </a:solidFill>
            <a:prstDash val="dashDot"/>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5137150" y="1671638"/>
            <a:ext cx="304800" cy="639762"/>
          </a:xfrm>
          <a:prstGeom prst="rightBrace">
            <a:avLst/>
          </a:prstGeom>
          <a:ln w="12700">
            <a:solidFill>
              <a:srgbClr val="005BD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3" name="Right Brace 42"/>
          <p:cNvSpPr/>
          <p:nvPr/>
        </p:nvSpPr>
        <p:spPr>
          <a:xfrm>
            <a:off x="6045200" y="2419350"/>
            <a:ext cx="304800" cy="639763"/>
          </a:xfrm>
          <a:prstGeom prst="rightBrace">
            <a:avLst/>
          </a:prstGeom>
          <a:ln w="12700">
            <a:solidFill>
              <a:srgbClr val="005BD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4" name="Right Brace 43"/>
          <p:cNvSpPr/>
          <p:nvPr/>
        </p:nvSpPr>
        <p:spPr>
          <a:xfrm>
            <a:off x="7010400" y="3551238"/>
            <a:ext cx="304800" cy="639762"/>
          </a:xfrm>
          <a:prstGeom prst="rightBrace">
            <a:avLst/>
          </a:prstGeom>
          <a:ln w="12700">
            <a:solidFill>
              <a:srgbClr val="005BD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5" name="Right Brace 44"/>
          <p:cNvSpPr/>
          <p:nvPr/>
        </p:nvSpPr>
        <p:spPr>
          <a:xfrm>
            <a:off x="5265738" y="3911600"/>
            <a:ext cx="304800" cy="1463675"/>
          </a:xfrm>
          <a:prstGeom prst="rightBrace">
            <a:avLst/>
          </a:prstGeom>
          <a:ln w="12700">
            <a:solidFill>
              <a:srgbClr val="005BD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2234" name="TextBox 27"/>
          <p:cNvSpPr txBox="1">
            <a:spLocks noChangeArrowheads="1"/>
          </p:cNvSpPr>
          <p:nvPr/>
        </p:nvSpPr>
        <p:spPr bwMode="auto">
          <a:xfrm flipH="1">
            <a:off x="5418138" y="1784350"/>
            <a:ext cx="1295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8"/>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8"/>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8"/>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9pPr>
          </a:lstStyle>
          <a:p>
            <a:pPr algn="ctr" eaLnBrk="1" hangingPunct="1">
              <a:spcBef>
                <a:spcPct val="0"/>
              </a:spcBef>
              <a:buClrTx/>
              <a:buFontTx/>
              <a:buNone/>
            </a:pPr>
            <a:r>
              <a:rPr lang="en-US" altLang="en-US" sz="1400">
                <a:cs typeface="Arial" charset="0"/>
              </a:rPr>
              <a:t>Commutative Law</a:t>
            </a:r>
          </a:p>
        </p:txBody>
      </p:sp>
      <p:sp>
        <p:nvSpPr>
          <p:cNvPr id="52235" name="TextBox 8"/>
          <p:cNvSpPr txBox="1">
            <a:spLocks noChangeArrowheads="1"/>
          </p:cNvSpPr>
          <p:nvPr/>
        </p:nvSpPr>
        <p:spPr bwMode="auto">
          <a:xfrm flipH="1">
            <a:off x="6332538" y="25495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8"/>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8"/>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8"/>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9pPr>
          </a:lstStyle>
          <a:p>
            <a:pPr algn="ctr" eaLnBrk="1" hangingPunct="1">
              <a:spcBef>
                <a:spcPct val="0"/>
              </a:spcBef>
              <a:buClrTx/>
              <a:buFontTx/>
              <a:buNone/>
            </a:pPr>
            <a:r>
              <a:rPr lang="en-US" altLang="en-US" sz="1400">
                <a:cs typeface="Arial" charset="0"/>
              </a:rPr>
              <a:t>Associative Law</a:t>
            </a:r>
          </a:p>
        </p:txBody>
      </p:sp>
      <p:sp>
        <p:nvSpPr>
          <p:cNvPr id="52236" name="TextBox 8"/>
          <p:cNvSpPr txBox="1">
            <a:spLocks noChangeArrowheads="1"/>
          </p:cNvSpPr>
          <p:nvPr/>
        </p:nvSpPr>
        <p:spPr bwMode="auto">
          <a:xfrm flipH="1">
            <a:off x="7551738" y="3236913"/>
            <a:ext cx="1066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8"/>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8"/>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8"/>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9pPr>
          </a:lstStyle>
          <a:p>
            <a:pPr algn="ctr" eaLnBrk="1" hangingPunct="1">
              <a:spcBef>
                <a:spcPct val="0"/>
              </a:spcBef>
              <a:buClrTx/>
              <a:buFontTx/>
              <a:buNone/>
            </a:pPr>
            <a:r>
              <a:rPr lang="en-US" altLang="en-US" sz="1400">
                <a:cs typeface="Arial" charset="0"/>
              </a:rPr>
              <a:t>Distributive Law</a:t>
            </a:r>
          </a:p>
        </p:txBody>
      </p:sp>
      <p:sp>
        <p:nvSpPr>
          <p:cNvPr id="52237" name="TextBox 10"/>
          <p:cNvSpPr txBox="1">
            <a:spLocks noChangeArrowheads="1"/>
          </p:cNvSpPr>
          <p:nvPr/>
        </p:nvSpPr>
        <p:spPr bwMode="auto">
          <a:xfrm flipH="1">
            <a:off x="5570538" y="439737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8"/>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8"/>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8"/>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9pPr>
          </a:lstStyle>
          <a:p>
            <a:pPr algn="ctr" eaLnBrk="1" hangingPunct="1">
              <a:spcBef>
                <a:spcPct val="0"/>
              </a:spcBef>
              <a:buClrTx/>
              <a:buFontTx/>
              <a:buNone/>
            </a:pPr>
            <a:r>
              <a:rPr lang="en-US" altLang="en-US" sz="1400" dirty="0">
                <a:cs typeface="Arial" charset="0"/>
              </a:rPr>
              <a:t>Consensus Theorem</a:t>
            </a:r>
          </a:p>
        </p:txBody>
      </p:sp>
      <p:sp>
        <p:nvSpPr>
          <p:cNvPr id="15" name="Right Brace 14"/>
          <p:cNvSpPr/>
          <p:nvPr/>
        </p:nvSpPr>
        <p:spPr>
          <a:xfrm>
            <a:off x="5037138" y="5481638"/>
            <a:ext cx="304800" cy="639762"/>
          </a:xfrm>
          <a:prstGeom prst="rightBrace">
            <a:avLst/>
          </a:prstGeom>
          <a:ln w="12700">
            <a:solidFill>
              <a:srgbClr val="FF170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2239" name="TextBox 8"/>
          <p:cNvSpPr txBox="1">
            <a:spLocks noChangeArrowheads="1"/>
          </p:cNvSpPr>
          <p:nvPr/>
        </p:nvSpPr>
        <p:spPr bwMode="auto">
          <a:xfrm flipH="1">
            <a:off x="5224463" y="56340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8"/>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8"/>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8"/>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8"/>
              </a:buBlip>
              <a:defRPr sz="2000">
                <a:solidFill>
                  <a:schemeClr val="tx1"/>
                </a:solidFill>
                <a:latin typeface="Arial" charset="0"/>
              </a:defRPr>
            </a:lvl9pPr>
          </a:lstStyle>
          <a:p>
            <a:pPr algn="ctr" eaLnBrk="1" hangingPunct="1">
              <a:spcBef>
                <a:spcPct val="0"/>
              </a:spcBef>
              <a:buClrTx/>
              <a:buFontTx/>
              <a:buNone/>
            </a:pPr>
            <a:r>
              <a:rPr lang="en-US" altLang="en-US" sz="1400">
                <a:solidFill>
                  <a:srgbClr val="FF0000"/>
                </a:solidFill>
                <a:cs typeface="Arial" charset="0"/>
              </a:rPr>
              <a:t>DeMorgan’s</a:t>
            </a:r>
          </a:p>
        </p:txBody>
      </p:sp>
      <p:sp>
        <p:nvSpPr>
          <p:cNvPr id="3" name="Slide Number Placeholder 2"/>
          <p:cNvSpPr>
            <a:spLocks noGrp="1"/>
          </p:cNvSpPr>
          <p:nvPr>
            <p:ph type="sldNum" sz="quarter" idx="10"/>
          </p:nvPr>
        </p:nvSpPr>
        <p:spPr/>
        <p:txBody>
          <a:bodyPr/>
          <a:lstStyle/>
          <a:p>
            <a:pPr>
              <a:defRPr/>
            </a:pPr>
            <a:fld id="{5B3E3469-AB46-432F-B652-127F0B5DDF71}"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4C0C3E3-EF9C-42D5-A82D-5878C78D44BF}" type="slidenum">
              <a:rPr lang="en-US"/>
              <a:pPr>
                <a:defRPr/>
              </a:pPr>
              <a:t>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67618" name="Rectangle 2"/>
          <p:cNvSpPr>
            <a:spLocks noGrp="1" noChangeArrowheads="1"/>
          </p:cNvSpPr>
          <p:nvPr>
            <p:ph type="title"/>
          </p:nvPr>
        </p:nvSpPr>
        <p:spPr/>
        <p:txBody>
          <a:bodyPr/>
          <a:lstStyle/>
          <a:p>
            <a:pPr eaLnBrk="1" hangingPunct="1">
              <a:defRPr/>
            </a:pPr>
            <a:r>
              <a:rPr lang="en-IE" dirty="0" smtClean="0"/>
              <a:t>George Boole (2)</a:t>
            </a:r>
            <a:endParaRPr lang="en-US" dirty="0" smtClean="0"/>
          </a:p>
        </p:txBody>
      </p:sp>
      <p:sp>
        <p:nvSpPr>
          <p:cNvPr id="367619" name="Rectangle 3"/>
          <p:cNvSpPr>
            <a:spLocks noGrp="1" noChangeArrowheads="1"/>
          </p:cNvSpPr>
          <p:nvPr>
            <p:ph type="body" idx="1"/>
          </p:nvPr>
        </p:nvSpPr>
        <p:spPr/>
        <p:txBody>
          <a:bodyPr/>
          <a:lstStyle/>
          <a:p>
            <a:pPr eaLnBrk="1" hangingPunct="1">
              <a:defRPr/>
            </a:pPr>
            <a:endParaRPr lang="en-US" sz="3000" dirty="0" smtClean="0"/>
          </a:p>
          <a:p>
            <a:pPr marL="0" indent="0" eaLnBrk="1" hangingPunct="1">
              <a:buFont typeface="Wingdings" pitchFamily="2" charset="2"/>
              <a:buNone/>
              <a:defRPr/>
            </a:pPr>
            <a:endParaRPr lang="en-US" sz="3000" dirty="0"/>
          </a:p>
          <a:p>
            <a:pPr eaLnBrk="1" hangingPunct="1">
              <a:defRPr/>
            </a:pPr>
            <a:r>
              <a:rPr lang="en-US" sz="3000" dirty="0" smtClean="0"/>
              <a:t>Boole discussed ways of reducing logical relationships to simple statements of equality, inequality, inclusion, and exclusion. </a:t>
            </a:r>
          </a:p>
          <a:p>
            <a:pPr eaLnBrk="1" hangingPunct="1">
              <a:defRPr/>
            </a:pPr>
            <a:r>
              <a:rPr lang="en-US" sz="3000" dirty="0" smtClean="0"/>
              <a:t>He then showed ways to express these statements symbolically using a binary (two-valued) code.</a:t>
            </a:r>
          </a:p>
        </p:txBody>
      </p:sp>
      <p:pic>
        <p:nvPicPr>
          <p:cNvPr id="7174" name="Picture 5" descr="http://media-2.web.britannica.com/eb-media/68/6768-004-1F2EC5E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9925" y="1028700"/>
            <a:ext cx="145573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Box 1"/>
          <p:cNvSpPr txBox="1">
            <a:spLocks noChangeArrowheads="1"/>
          </p:cNvSpPr>
          <p:nvPr/>
        </p:nvSpPr>
        <p:spPr bwMode="auto">
          <a:xfrm>
            <a:off x="1263650" y="1844675"/>
            <a:ext cx="5761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IE" altLang="en-US"/>
              <a:t>George Boole – 2 November 1815 - 8 December 1864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075DDC0-FF1E-406E-A915-CBF6408F0CBB}" type="slidenum">
              <a:rPr lang="en-US"/>
              <a:pPr>
                <a:defRPr/>
              </a:pPr>
              <a:t>50</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61474" name="Rectangle 2"/>
          <p:cNvSpPr>
            <a:spLocks noGrp="1" noChangeArrowheads="1"/>
          </p:cNvSpPr>
          <p:nvPr>
            <p:ph type="title"/>
          </p:nvPr>
        </p:nvSpPr>
        <p:spPr/>
        <p:txBody>
          <a:bodyPr/>
          <a:lstStyle/>
          <a:p>
            <a:pPr eaLnBrk="1" hangingPunct="1">
              <a:defRPr/>
            </a:pPr>
            <a:r>
              <a:rPr lang="en-GB" dirty="0" smtClean="0"/>
              <a:t>The Theorem in Gates (Again)</a:t>
            </a:r>
            <a:endParaRPr lang="en-US" dirty="0" smtClean="0"/>
          </a:p>
        </p:txBody>
      </p:sp>
      <p:pic>
        <p:nvPicPr>
          <p:cNvPr id="532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205038"/>
            <a:ext cx="6192837"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4"/>
          <p:cNvSpPr>
            <a:spLocks noGrp="1" noChangeArrowheads="1"/>
          </p:cNvSpPr>
          <p:nvPr>
            <p:ph type="title"/>
          </p:nvPr>
        </p:nvSpPr>
        <p:spPr/>
        <p:txBody>
          <a:bodyPr/>
          <a:lstStyle/>
          <a:p>
            <a:pPr>
              <a:defRPr/>
            </a:pPr>
            <a:r>
              <a:rPr lang="en-US" sz="4000" dirty="0" smtClean="0"/>
              <a:t>NAND and NOR Gates on CMOS</a:t>
            </a:r>
            <a:endParaRPr lang="en-US" sz="4000" dirty="0"/>
          </a:p>
        </p:txBody>
      </p:sp>
      <p:sp>
        <p:nvSpPr>
          <p:cNvPr id="398341" name="Rectangle 5"/>
          <p:cNvSpPr>
            <a:spLocks noGrp="1" noChangeArrowheads="1"/>
          </p:cNvSpPr>
          <p:nvPr>
            <p:ph type="body" idx="1"/>
          </p:nvPr>
        </p:nvSpPr>
        <p:spPr>
          <a:xfrm>
            <a:off x="704850" y="1343025"/>
            <a:ext cx="7772400" cy="4584700"/>
          </a:xfrm>
        </p:spPr>
        <p:txBody>
          <a:bodyPr/>
          <a:lstStyle/>
          <a:p>
            <a:pPr>
              <a:defRPr/>
            </a:pPr>
            <a:r>
              <a:rPr lang="en-US" sz="2800" dirty="0" smtClean="0"/>
              <a:t>NAND and NOR gates are most commonly etched on the die of a CMOS chip</a:t>
            </a:r>
          </a:p>
          <a:p>
            <a:pPr marL="400050" lvl="1" indent="0">
              <a:buFont typeface="Wingdings" pitchFamily="2" charset="2"/>
              <a:buNone/>
              <a:defRPr/>
            </a:pPr>
            <a:r>
              <a:rPr lang="en-US" sz="1800" dirty="0" smtClean="0"/>
              <a:t>(CMOS - </a:t>
            </a:r>
            <a:r>
              <a:rPr lang="en-IE" sz="1800" dirty="0"/>
              <a:t>complementary metal-oxide semiconductor, the architecture of most computer CPUs and memory </a:t>
            </a:r>
            <a:r>
              <a:rPr lang="en-IE" sz="1800" dirty="0" smtClean="0"/>
              <a:t>modules.)</a:t>
            </a:r>
            <a:endParaRPr lang="en-US" sz="1800" dirty="0" smtClean="0"/>
          </a:p>
          <a:p>
            <a:pPr>
              <a:defRPr/>
            </a:pPr>
            <a:r>
              <a:rPr lang="en-US" sz="2800" dirty="0" smtClean="0"/>
              <a:t>Why?</a:t>
            </a:r>
            <a:endParaRPr lang="en-US" sz="2800" dirty="0"/>
          </a:p>
        </p:txBody>
      </p:sp>
      <p:pic>
        <p:nvPicPr>
          <p:cNvPr id="5427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4140200"/>
            <a:ext cx="19558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4277" name="Group 9"/>
          <p:cNvGrpSpPr>
            <a:grpSpLocks/>
          </p:cNvGrpSpPr>
          <p:nvPr/>
        </p:nvGrpSpPr>
        <p:grpSpPr bwMode="auto">
          <a:xfrm>
            <a:off x="2555875" y="3981450"/>
            <a:ext cx="1946275" cy="2466975"/>
            <a:chOff x="2832" y="1392"/>
            <a:chExt cx="1226" cy="1554"/>
          </a:xfrm>
        </p:grpSpPr>
        <p:pic>
          <p:nvPicPr>
            <p:cNvPr id="54298" name="Picture 7" descr="Pentium4Large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1392"/>
              <a:ext cx="122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9" name="Text Box 8"/>
            <p:cNvSpPr txBox="1">
              <a:spLocks noChangeArrowheads="1"/>
            </p:cNvSpPr>
            <p:nvPr/>
          </p:nvSpPr>
          <p:spPr bwMode="auto">
            <a:xfrm>
              <a:off x="3302" y="2772"/>
              <a:ext cx="3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a:t>(Intel)</a:t>
              </a:r>
            </a:p>
          </p:txBody>
        </p:sp>
      </p:grpSp>
      <p:grpSp>
        <p:nvGrpSpPr>
          <p:cNvPr id="54278" name="Group 8"/>
          <p:cNvGrpSpPr>
            <a:grpSpLocks/>
          </p:cNvGrpSpPr>
          <p:nvPr/>
        </p:nvGrpSpPr>
        <p:grpSpPr bwMode="auto">
          <a:xfrm>
            <a:off x="3622675" y="4294188"/>
            <a:ext cx="709613" cy="379412"/>
            <a:chOff x="4913" y="1641"/>
            <a:chExt cx="447" cy="239"/>
          </a:xfrm>
        </p:grpSpPr>
        <p:sp>
          <p:nvSpPr>
            <p:cNvPr id="54295" name="Freeform 9"/>
            <p:cNvSpPr>
              <a:spLocks/>
            </p:cNvSpPr>
            <p:nvPr/>
          </p:nvSpPr>
          <p:spPr bwMode="auto">
            <a:xfrm>
              <a:off x="4913" y="1641"/>
              <a:ext cx="284" cy="239"/>
            </a:xfrm>
            <a:custGeom>
              <a:avLst/>
              <a:gdLst>
                <a:gd name="T0" fmla="*/ 0 w 206"/>
                <a:gd name="T1" fmla="*/ 0 h 173"/>
                <a:gd name="T2" fmla="*/ 0 w 206"/>
                <a:gd name="T3" fmla="*/ 173 h 173"/>
                <a:gd name="T4" fmla="*/ 119 w 206"/>
                <a:gd name="T5" fmla="*/ 172 h 173"/>
                <a:gd name="T6" fmla="*/ 206 w 206"/>
                <a:gd name="T7" fmla="*/ 87 h 173"/>
                <a:gd name="T8" fmla="*/ 122 w 206"/>
                <a:gd name="T9" fmla="*/ 0 h 173"/>
                <a:gd name="T10" fmla="*/ 0 w 206"/>
                <a:gd name="T11" fmla="*/ 0 h 1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6" h="173">
                  <a:moveTo>
                    <a:pt x="0" y="0"/>
                  </a:moveTo>
                  <a:cubicBezTo>
                    <a:pt x="0" y="173"/>
                    <a:pt x="0" y="173"/>
                    <a:pt x="0" y="173"/>
                  </a:cubicBezTo>
                  <a:cubicBezTo>
                    <a:pt x="119" y="172"/>
                    <a:pt x="119" y="172"/>
                    <a:pt x="119" y="172"/>
                  </a:cubicBezTo>
                  <a:cubicBezTo>
                    <a:pt x="167" y="172"/>
                    <a:pt x="206" y="134"/>
                    <a:pt x="206" y="87"/>
                  </a:cubicBezTo>
                  <a:cubicBezTo>
                    <a:pt x="206" y="40"/>
                    <a:pt x="169" y="1"/>
                    <a:pt x="122" y="0"/>
                  </a:cubicBezTo>
                  <a:cubicBezTo>
                    <a:pt x="0" y="0"/>
                    <a:pt x="0" y="0"/>
                    <a:pt x="0" y="0"/>
                  </a:cubicBezTo>
                  <a:close/>
                </a:path>
              </a:pathLst>
            </a:custGeom>
            <a:solidFill>
              <a:srgbClr val="FFFFFF"/>
            </a:solidFill>
            <a:ln w="22225">
              <a:solidFill>
                <a:srgbClr val="000000"/>
              </a:solidFill>
              <a:prstDash val="solid"/>
              <a:round/>
              <a:headEnd/>
              <a:tailEnd/>
            </a:ln>
          </p:spPr>
          <p:txBody>
            <a:bodyPr/>
            <a:lstStyle/>
            <a:p>
              <a:endParaRPr lang="en-IE"/>
            </a:p>
          </p:txBody>
        </p:sp>
        <p:sp>
          <p:nvSpPr>
            <p:cNvPr id="54296" name="Oval 10"/>
            <p:cNvSpPr>
              <a:spLocks noChangeArrowheads="1"/>
            </p:cNvSpPr>
            <p:nvPr/>
          </p:nvSpPr>
          <p:spPr bwMode="auto">
            <a:xfrm>
              <a:off x="5197" y="1727"/>
              <a:ext cx="69" cy="69"/>
            </a:xfrm>
            <a:prstGeom prst="ellipse">
              <a:avLst/>
            </a:prstGeom>
            <a:solidFill>
              <a:srgbClr val="FFFFFF"/>
            </a:solidFill>
            <a:ln w="222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4297" name="Line 11"/>
            <p:cNvSpPr>
              <a:spLocks noChangeShapeType="1"/>
            </p:cNvSpPr>
            <p:nvPr/>
          </p:nvSpPr>
          <p:spPr bwMode="auto">
            <a:xfrm>
              <a:off x="5266" y="1764"/>
              <a:ext cx="9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14" name="Line 28"/>
          <p:cNvSpPr>
            <a:spLocks noChangeShapeType="1"/>
          </p:cNvSpPr>
          <p:nvPr/>
        </p:nvSpPr>
        <p:spPr bwMode="auto">
          <a:xfrm>
            <a:off x="3495675" y="4408488"/>
            <a:ext cx="127000" cy="0"/>
          </a:xfrm>
          <a:prstGeom prst="line">
            <a:avLst/>
          </a:prstGeom>
          <a:ln>
            <a:solidFill>
              <a:schemeClr val="accent4">
                <a:lumMod val="10000"/>
              </a:schemeClr>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15" name="Line 29"/>
          <p:cNvSpPr>
            <a:spLocks noChangeShapeType="1"/>
          </p:cNvSpPr>
          <p:nvPr/>
        </p:nvSpPr>
        <p:spPr bwMode="auto">
          <a:xfrm>
            <a:off x="3495675" y="4573588"/>
            <a:ext cx="127000" cy="0"/>
          </a:xfrm>
          <a:prstGeom prst="line">
            <a:avLst/>
          </a:prstGeom>
          <a:ln>
            <a:solidFill>
              <a:schemeClr val="accent6">
                <a:lumMod val="50000"/>
              </a:schemeClr>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54281" name="Text Box 46"/>
          <p:cNvSpPr txBox="1">
            <a:spLocks noChangeArrowheads="1"/>
          </p:cNvSpPr>
          <p:nvPr/>
        </p:nvSpPr>
        <p:spPr bwMode="auto">
          <a:xfrm>
            <a:off x="3238500" y="4179888"/>
            <a:ext cx="319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solidFill>
                  <a:srgbClr val="FF0000"/>
                </a:solidFill>
                <a:latin typeface="Arial Unicode MS" pitchFamily="34" charset="-128"/>
                <a:ea typeface="Arial Unicode MS" pitchFamily="34" charset="-128"/>
                <a:cs typeface="Arial Unicode MS" pitchFamily="34" charset="-128"/>
              </a:rPr>
              <a:t>A</a:t>
            </a:r>
          </a:p>
          <a:p>
            <a:r>
              <a:rPr lang="en-US" altLang="en-US" sz="1600">
                <a:solidFill>
                  <a:srgbClr val="FF0000"/>
                </a:solidFill>
                <a:latin typeface="Arial Unicode MS" pitchFamily="34" charset="-128"/>
                <a:ea typeface="Arial Unicode MS" pitchFamily="34" charset="-128"/>
                <a:cs typeface="Arial Unicode MS" pitchFamily="34" charset="-128"/>
              </a:rPr>
              <a:t>B</a:t>
            </a:r>
          </a:p>
        </p:txBody>
      </p:sp>
      <p:grpSp>
        <p:nvGrpSpPr>
          <p:cNvPr id="54282" name="Group 24"/>
          <p:cNvGrpSpPr>
            <a:grpSpLocks/>
          </p:cNvGrpSpPr>
          <p:nvPr/>
        </p:nvGrpSpPr>
        <p:grpSpPr bwMode="auto">
          <a:xfrm>
            <a:off x="3238500" y="4965700"/>
            <a:ext cx="1084263" cy="581025"/>
            <a:chOff x="2869266" y="4560794"/>
            <a:chExt cx="1084263" cy="581025"/>
          </a:xfrm>
        </p:grpSpPr>
        <p:grpSp>
          <p:nvGrpSpPr>
            <p:cNvPr id="54287" name="Group 12"/>
            <p:cNvGrpSpPr>
              <a:grpSpLocks/>
            </p:cNvGrpSpPr>
            <p:nvPr/>
          </p:nvGrpSpPr>
          <p:grpSpPr bwMode="auto">
            <a:xfrm>
              <a:off x="3228041" y="4662394"/>
              <a:ext cx="725488" cy="379413"/>
              <a:chOff x="4743" y="3461"/>
              <a:chExt cx="457" cy="239"/>
            </a:xfrm>
          </p:grpSpPr>
          <p:sp>
            <p:nvSpPr>
              <p:cNvPr id="54291" name="Freeform 13"/>
              <p:cNvSpPr>
                <a:spLocks/>
              </p:cNvSpPr>
              <p:nvPr/>
            </p:nvSpPr>
            <p:spPr bwMode="auto">
              <a:xfrm>
                <a:off x="4743" y="3461"/>
                <a:ext cx="302" cy="239"/>
              </a:xfrm>
              <a:custGeom>
                <a:avLst/>
                <a:gdLst>
                  <a:gd name="T0" fmla="*/ 2 w 219"/>
                  <a:gd name="T1" fmla="*/ 168 h 173"/>
                  <a:gd name="T2" fmla="*/ 24 w 219"/>
                  <a:gd name="T3" fmla="*/ 83 h 173"/>
                  <a:gd name="T4" fmla="*/ 4 w 219"/>
                  <a:gd name="T5" fmla="*/ 3 h 173"/>
                  <a:gd name="T6" fmla="*/ 1 w 219"/>
                  <a:gd name="T7" fmla="*/ 0 h 173"/>
                  <a:gd name="T8" fmla="*/ 72 w 219"/>
                  <a:gd name="T9" fmla="*/ 0 h 173"/>
                  <a:gd name="T10" fmla="*/ 219 w 219"/>
                  <a:gd name="T11" fmla="*/ 83 h 173"/>
                  <a:gd name="T12" fmla="*/ 218 w 219"/>
                  <a:gd name="T13" fmla="*/ 89 h 173"/>
                  <a:gd name="T14" fmla="*/ 72 w 219"/>
                  <a:gd name="T15" fmla="*/ 173 h 173"/>
                  <a:gd name="T16" fmla="*/ 0 w 219"/>
                  <a:gd name="T17" fmla="*/ 173 h 173"/>
                  <a:gd name="T18" fmla="*/ 2 w 219"/>
                  <a:gd name="T19" fmla="*/ 168 h 1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3">
                    <a:moveTo>
                      <a:pt x="2" y="168"/>
                    </a:moveTo>
                    <a:cubicBezTo>
                      <a:pt x="17" y="142"/>
                      <a:pt x="24" y="113"/>
                      <a:pt x="24" y="83"/>
                    </a:cubicBezTo>
                    <a:cubicBezTo>
                      <a:pt x="24" y="55"/>
                      <a:pt x="17" y="28"/>
                      <a:pt x="4" y="3"/>
                    </a:cubicBezTo>
                    <a:cubicBezTo>
                      <a:pt x="1" y="0"/>
                      <a:pt x="1" y="0"/>
                      <a:pt x="1" y="0"/>
                    </a:cubicBezTo>
                    <a:cubicBezTo>
                      <a:pt x="72" y="0"/>
                      <a:pt x="72" y="0"/>
                      <a:pt x="72" y="0"/>
                    </a:cubicBezTo>
                    <a:cubicBezTo>
                      <a:pt x="132" y="0"/>
                      <a:pt x="188" y="31"/>
                      <a:pt x="219" y="83"/>
                    </a:cubicBezTo>
                    <a:cubicBezTo>
                      <a:pt x="218" y="89"/>
                      <a:pt x="218" y="89"/>
                      <a:pt x="218" y="89"/>
                    </a:cubicBezTo>
                    <a:cubicBezTo>
                      <a:pt x="187" y="141"/>
                      <a:pt x="132" y="173"/>
                      <a:pt x="72" y="173"/>
                    </a:cubicBezTo>
                    <a:cubicBezTo>
                      <a:pt x="0" y="173"/>
                      <a:pt x="0" y="173"/>
                      <a:pt x="0" y="173"/>
                    </a:cubicBezTo>
                    <a:cubicBezTo>
                      <a:pt x="2" y="168"/>
                      <a:pt x="2" y="168"/>
                      <a:pt x="2" y="168"/>
                    </a:cubicBezTo>
                    <a:close/>
                  </a:path>
                </a:pathLst>
              </a:custGeom>
              <a:solidFill>
                <a:srgbClr val="FFFFFF"/>
              </a:solidFill>
              <a:ln w="22225">
                <a:solidFill>
                  <a:srgbClr val="000000"/>
                </a:solidFill>
                <a:prstDash val="solid"/>
                <a:round/>
                <a:headEnd/>
                <a:tailEnd/>
              </a:ln>
            </p:spPr>
            <p:txBody>
              <a:bodyPr/>
              <a:lstStyle/>
              <a:p>
                <a:endParaRPr lang="en-IE"/>
              </a:p>
            </p:txBody>
          </p:sp>
          <p:sp>
            <p:nvSpPr>
              <p:cNvPr id="54292" name="Freeform 14"/>
              <p:cNvSpPr>
                <a:spLocks/>
              </p:cNvSpPr>
              <p:nvPr/>
            </p:nvSpPr>
            <p:spPr bwMode="auto">
              <a:xfrm>
                <a:off x="5115" y="3576"/>
                <a:ext cx="85" cy="1"/>
              </a:xfrm>
              <a:custGeom>
                <a:avLst/>
                <a:gdLst>
                  <a:gd name="T0" fmla="*/ 0 w 85"/>
                  <a:gd name="T1" fmla="*/ 0 h 1"/>
                  <a:gd name="T2" fmla="*/ 85 w 85"/>
                  <a:gd name="T3" fmla="*/ 0 h 1"/>
                  <a:gd name="T4" fmla="*/ 0 w 85"/>
                  <a:gd name="T5" fmla="*/ 0 h 1"/>
                  <a:gd name="T6" fmla="*/ 0 60000 65536"/>
                  <a:gd name="T7" fmla="*/ 0 60000 65536"/>
                  <a:gd name="T8" fmla="*/ 0 60000 65536"/>
                </a:gdLst>
                <a:ahLst/>
                <a:cxnLst>
                  <a:cxn ang="T6">
                    <a:pos x="T0" y="T1"/>
                  </a:cxn>
                  <a:cxn ang="T7">
                    <a:pos x="T2" y="T3"/>
                  </a:cxn>
                  <a:cxn ang="T8">
                    <a:pos x="T4" y="T5"/>
                  </a:cxn>
                </a:cxnLst>
                <a:rect l="0" t="0" r="r" b="b"/>
                <a:pathLst>
                  <a:path w="85" h="1">
                    <a:moveTo>
                      <a:pt x="0" y="0"/>
                    </a:moveTo>
                    <a:lnTo>
                      <a:pt x="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54293" name="Line 15"/>
              <p:cNvSpPr>
                <a:spLocks noChangeShapeType="1"/>
              </p:cNvSpPr>
              <p:nvPr/>
            </p:nvSpPr>
            <p:spPr bwMode="auto">
              <a:xfrm>
                <a:off x="5115" y="3576"/>
                <a:ext cx="8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4294" name="Oval 16"/>
              <p:cNvSpPr>
                <a:spLocks noChangeArrowheads="1"/>
              </p:cNvSpPr>
              <p:nvPr/>
            </p:nvSpPr>
            <p:spPr bwMode="auto">
              <a:xfrm>
                <a:off x="5045" y="3541"/>
                <a:ext cx="70" cy="69"/>
              </a:xfrm>
              <a:prstGeom prst="ellipse">
                <a:avLst/>
              </a:prstGeom>
              <a:solidFill>
                <a:srgbClr val="FFFFFF"/>
              </a:solidFill>
              <a:ln w="222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sp>
          <p:nvSpPr>
            <p:cNvPr id="54288" name="Line 30"/>
            <p:cNvSpPr>
              <a:spLocks noChangeShapeType="1"/>
            </p:cNvSpPr>
            <p:nvPr/>
          </p:nvSpPr>
          <p:spPr bwMode="auto">
            <a:xfrm>
              <a:off x="3126441" y="4776694"/>
              <a:ext cx="127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4289" name="Line 31"/>
            <p:cNvSpPr>
              <a:spLocks noChangeShapeType="1"/>
            </p:cNvSpPr>
            <p:nvPr/>
          </p:nvSpPr>
          <p:spPr bwMode="auto">
            <a:xfrm>
              <a:off x="3126441" y="4941794"/>
              <a:ext cx="127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4290" name="Text Box 47"/>
            <p:cNvSpPr txBox="1">
              <a:spLocks noChangeArrowheads="1"/>
            </p:cNvSpPr>
            <p:nvPr/>
          </p:nvSpPr>
          <p:spPr bwMode="auto">
            <a:xfrm>
              <a:off x="2869266" y="4560794"/>
              <a:ext cx="319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solidFill>
                    <a:srgbClr val="FF0000"/>
                  </a:solidFill>
                  <a:latin typeface="Arial Unicode MS" pitchFamily="34" charset="-128"/>
                  <a:ea typeface="Arial Unicode MS" pitchFamily="34" charset="-128"/>
                  <a:cs typeface="Arial Unicode MS" pitchFamily="34" charset="-128"/>
                </a:rPr>
                <a:t>A</a:t>
              </a:r>
            </a:p>
            <a:p>
              <a:r>
                <a:rPr lang="en-US" altLang="en-US" sz="1600">
                  <a:solidFill>
                    <a:srgbClr val="FF0000"/>
                  </a:solidFill>
                  <a:latin typeface="Arial Unicode MS" pitchFamily="34" charset="-128"/>
                  <a:ea typeface="Arial Unicode MS" pitchFamily="34" charset="-128"/>
                  <a:cs typeface="Arial Unicode MS" pitchFamily="34" charset="-128"/>
                </a:rPr>
                <a:t>B</a:t>
              </a:r>
            </a:p>
          </p:txBody>
        </p:sp>
      </p:grpSp>
      <p:sp>
        <p:nvSpPr>
          <p:cNvPr id="26" name="Line 28"/>
          <p:cNvSpPr>
            <a:spLocks noChangeShapeType="1"/>
          </p:cNvSpPr>
          <p:nvPr/>
        </p:nvSpPr>
        <p:spPr bwMode="auto">
          <a:xfrm>
            <a:off x="3081338" y="5073650"/>
            <a:ext cx="127000" cy="0"/>
          </a:xfrm>
          <a:prstGeom prst="line">
            <a:avLst/>
          </a:prstGeom>
          <a:ln>
            <a:solidFill>
              <a:schemeClr val="accent4">
                <a:lumMod val="10000"/>
              </a:schemeClr>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27" name="Line 28"/>
          <p:cNvSpPr>
            <a:spLocks noChangeShapeType="1"/>
          </p:cNvSpPr>
          <p:nvPr/>
        </p:nvSpPr>
        <p:spPr bwMode="auto">
          <a:xfrm>
            <a:off x="3063875" y="5214938"/>
            <a:ext cx="127000" cy="0"/>
          </a:xfrm>
          <a:prstGeom prst="line">
            <a:avLst/>
          </a:prstGeom>
          <a:ln>
            <a:solidFill>
              <a:schemeClr val="accent4">
                <a:lumMod val="10000"/>
              </a:schemeClr>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3" name="Slide Number Placeholder 2"/>
          <p:cNvSpPr>
            <a:spLocks noGrp="1"/>
          </p:cNvSpPr>
          <p:nvPr>
            <p:ph type="sldNum" sz="quarter" idx="10"/>
          </p:nvPr>
        </p:nvSpPr>
        <p:spPr/>
        <p:txBody>
          <a:bodyPr/>
          <a:lstStyle/>
          <a:p>
            <a:pPr>
              <a:defRPr/>
            </a:pPr>
            <a:fld id="{C19DE62D-B4E3-4B63-96F4-361AA308241B}" type="slidenum">
              <a:rPr lang="en-US" smtClean="0"/>
              <a:pPr>
                <a:defRPr/>
              </a:pPr>
              <a:t>51</a:t>
            </a:fld>
            <a:endParaRPr lang="en-US"/>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4"/>
          <p:cNvSpPr>
            <a:spLocks noGrp="1" noChangeArrowheads="1"/>
          </p:cNvSpPr>
          <p:nvPr>
            <p:ph type="title"/>
          </p:nvPr>
        </p:nvSpPr>
        <p:spPr/>
        <p:txBody>
          <a:bodyPr/>
          <a:lstStyle/>
          <a:p>
            <a:pPr>
              <a:defRPr/>
            </a:pPr>
            <a:r>
              <a:rPr lang="en-US" sz="3800" dirty="0" smtClean="0"/>
              <a:t>NAND and NOR Gates on CMOS (2)</a:t>
            </a:r>
            <a:endParaRPr lang="en-US" sz="3800" dirty="0"/>
          </a:p>
        </p:txBody>
      </p:sp>
      <p:sp>
        <p:nvSpPr>
          <p:cNvPr id="398341" name="Rectangle 5"/>
          <p:cNvSpPr>
            <a:spLocks noGrp="1" noChangeArrowheads="1"/>
          </p:cNvSpPr>
          <p:nvPr>
            <p:ph type="body" idx="1"/>
          </p:nvPr>
        </p:nvSpPr>
        <p:spPr>
          <a:xfrm>
            <a:off x="704850" y="1343025"/>
            <a:ext cx="8043863" cy="4584700"/>
          </a:xfrm>
        </p:spPr>
        <p:txBody>
          <a:bodyPr/>
          <a:lstStyle/>
          <a:p>
            <a:pPr>
              <a:defRPr/>
            </a:pPr>
            <a:r>
              <a:rPr lang="en-US" sz="2800" dirty="0" smtClean="0"/>
              <a:t>It is </a:t>
            </a:r>
            <a:r>
              <a:rPr lang="en-US" sz="2800" dirty="0"/>
              <a:t>e</a:t>
            </a:r>
            <a:r>
              <a:rPr lang="en-US" sz="2800" dirty="0" smtClean="0"/>
              <a:t>asier to implement groups of NAND and NOR gates on a chip than the AND, OR and NOT gates individually. (Overall, using NAND and NOR causes fewer inputs (a lower gate input count).</a:t>
            </a:r>
          </a:p>
          <a:p>
            <a:pPr>
              <a:defRPr/>
            </a:pPr>
            <a:r>
              <a:rPr lang="en-US" sz="2400" dirty="0" smtClean="0"/>
              <a:t>Also, they give a convenient conceptual representation.</a:t>
            </a:r>
          </a:p>
        </p:txBody>
      </p:sp>
      <p:pic>
        <p:nvPicPr>
          <p:cNvPr id="55300"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4140200"/>
            <a:ext cx="19558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5301" name="Group 9"/>
          <p:cNvGrpSpPr>
            <a:grpSpLocks/>
          </p:cNvGrpSpPr>
          <p:nvPr/>
        </p:nvGrpSpPr>
        <p:grpSpPr bwMode="auto">
          <a:xfrm>
            <a:off x="2555875" y="3981450"/>
            <a:ext cx="1946275" cy="2466975"/>
            <a:chOff x="2832" y="1392"/>
            <a:chExt cx="1226" cy="1554"/>
          </a:xfrm>
        </p:grpSpPr>
        <p:pic>
          <p:nvPicPr>
            <p:cNvPr id="55322" name="Picture 7" descr="Pentium4Large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1392"/>
              <a:ext cx="122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3" name="Text Box 8"/>
            <p:cNvSpPr txBox="1">
              <a:spLocks noChangeArrowheads="1"/>
            </p:cNvSpPr>
            <p:nvPr/>
          </p:nvSpPr>
          <p:spPr bwMode="auto">
            <a:xfrm>
              <a:off x="3302" y="2772"/>
              <a:ext cx="3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a:t>(Intel)</a:t>
              </a:r>
            </a:p>
          </p:txBody>
        </p:sp>
      </p:grpSp>
      <p:grpSp>
        <p:nvGrpSpPr>
          <p:cNvPr id="55302" name="Group 8"/>
          <p:cNvGrpSpPr>
            <a:grpSpLocks/>
          </p:cNvGrpSpPr>
          <p:nvPr/>
        </p:nvGrpSpPr>
        <p:grpSpPr bwMode="auto">
          <a:xfrm>
            <a:off x="3622675" y="4294188"/>
            <a:ext cx="709613" cy="379412"/>
            <a:chOff x="4913" y="1641"/>
            <a:chExt cx="447" cy="239"/>
          </a:xfrm>
        </p:grpSpPr>
        <p:sp>
          <p:nvSpPr>
            <p:cNvPr id="55319" name="Freeform 9"/>
            <p:cNvSpPr>
              <a:spLocks/>
            </p:cNvSpPr>
            <p:nvPr/>
          </p:nvSpPr>
          <p:spPr bwMode="auto">
            <a:xfrm>
              <a:off x="4913" y="1641"/>
              <a:ext cx="284" cy="239"/>
            </a:xfrm>
            <a:custGeom>
              <a:avLst/>
              <a:gdLst>
                <a:gd name="T0" fmla="*/ 0 w 206"/>
                <a:gd name="T1" fmla="*/ 0 h 173"/>
                <a:gd name="T2" fmla="*/ 0 w 206"/>
                <a:gd name="T3" fmla="*/ 173 h 173"/>
                <a:gd name="T4" fmla="*/ 119 w 206"/>
                <a:gd name="T5" fmla="*/ 172 h 173"/>
                <a:gd name="T6" fmla="*/ 206 w 206"/>
                <a:gd name="T7" fmla="*/ 87 h 173"/>
                <a:gd name="T8" fmla="*/ 122 w 206"/>
                <a:gd name="T9" fmla="*/ 0 h 173"/>
                <a:gd name="T10" fmla="*/ 0 w 206"/>
                <a:gd name="T11" fmla="*/ 0 h 1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6" h="173">
                  <a:moveTo>
                    <a:pt x="0" y="0"/>
                  </a:moveTo>
                  <a:cubicBezTo>
                    <a:pt x="0" y="173"/>
                    <a:pt x="0" y="173"/>
                    <a:pt x="0" y="173"/>
                  </a:cubicBezTo>
                  <a:cubicBezTo>
                    <a:pt x="119" y="172"/>
                    <a:pt x="119" y="172"/>
                    <a:pt x="119" y="172"/>
                  </a:cubicBezTo>
                  <a:cubicBezTo>
                    <a:pt x="167" y="172"/>
                    <a:pt x="206" y="134"/>
                    <a:pt x="206" y="87"/>
                  </a:cubicBezTo>
                  <a:cubicBezTo>
                    <a:pt x="206" y="40"/>
                    <a:pt x="169" y="1"/>
                    <a:pt x="122" y="0"/>
                  </a:cubicBezTo>
                  <a:cubicBezTo>
                    <a:pt x="0" y="0"/>
                    <a:pt x="0" y="0"/>
                    <a:pt x="0" y="0"/>
                  </a:cubicBezTo>
                  <a:close/>
                </a:path>
              </a:pathLst>
            </a:custGeom>
            <a:solidFill>
              <a:srgbClr val="FFFFFF"/>
            </a:solidFill>
            <a:ln w="22225">
              <a:solidFill>
                <a:srgbClr val="000000"/>
              </a:solidFill>
              <a:prstDash val="solid"/>
              <a:round/>
              <a:headEnd/>
              <a:tailEnd/>
            </a:ln>
          </p:spPr>
          <p:txBody>
            <a:bodyPr/>
            <a:lstStyle/>
            <a:p>
              <a:endParaRPr lang="en-IE"/>
            </a:p>
          </p:txBody>
        </p:sp>
        <p:sp>
          <p:nvSpPr>
            <p:cNvPr id="55320" name="Oval 10"/>
            <p:cNvSpPr>
              <a:spLocks noChangeArrowheads="1"/>
            </p:cNvSpPr>
            <p:nvPr/>
          </p:nvSpPr>
          <p:spPr bwMode="auto">
            <a:xfrm>
              <a:off x="5197" y="1727"/>
              <a:ext cx="69" cy="69"/>
            </a:xfrm>
            <a:prstGeom prst="ellipse">
              <a:avLst/>
            </a:prstGeom>
            <a:solidFill>
              <a:srgbClr val="FFFFFF"/>
            </a:solidFill>
            <a:ln w="222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21" name="Line 11"/>
            <p:cNvSpPr>
              <a:spLocks noChangeShapeType="1"/>
            </p:cNvSpPr>
            <p:nvPr/>
          </p:nvSpPr>
          <p:spPr bwMode="auto">
            <a:xfrm>
              <a:off x="5266" y="1764"/>
              <a:ext cx="9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14" name="Line 28"/>
          <p:cNvSpPr>
            <a:spLocks noChangeShapeType="1"/>
          </p:cNvSpPr>
          <p:nvPr/>
        </p:nvSpPr>
        <p:spPr bwMode="auto">
          <a:xfrm>
            <a:off x="3495675" y="4408488"/>
            <a:ext cx="127000" cy="0"/>
          </a:xfrm>
          <a:prstGeom prst="line">
            <a:avLst/>
          </a:prstGeom>
          <a:ln>
            <a:solidFill>
              <a:schemeClr val="accent4">
                <a:lumMod val="10000"/>
              </a:schemeClr>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15" name="Line 29"/>
          <p:cNvSpPr>
            <a:spLocks noChangeShapeType="1"/>
          </p:cNvSpPr>
          <p:nvPr/>
        </p:nvSpPr>
        <p:spPr bwMode="auto">
          <a:xfrm>
            <a:off x="3495675" y="4573588"/>
            <a:ext cx="127000" cy="0"/>
          </a:xfrm>
          <a:prstGeom prst="line">
            <a:avLst/>
          </a:prstGeom>
          <a:ln>
            <a:solidFill>
              <a:schemeClr val="accent6">
                <a:lumMod val="50000"/>
              </a:schemeClr>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55305" name="Text Box 46"/>
          <p:cNvSpPr txBox="1">
            <a:spLocks noChangeArrowheads="1"/>
          </p:cNvSpPr>
          <p:nvPr/>
        </p:nvSpPr>
        <p:spPr bwMode="auto">
          <a:xfrm>
            <a:off x="3238500" y="4179888"/>
            <a:ext cx="319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solidFill>
                  <a:srgbClr val="FF0000"/>
                </a:solidFill>
                <a:latin typeface="Arial Unicode MS" pitchFamily="34" charset="-128"/>
                <a:ea typeface="Arial Unicode MS" pitchFamily="34" charset="-128"/>
                <a:cs typeface="Arial Unicode MS" pitchFamily="34" charset="-128"/>
              </a:rPr>
              <a:t>A</a:t>
            </a:r>
          </a:p>
          <a:p>
            <a:r>
              <a:rPr lang="en-US" altLang="en-US" sz="1600">
                <a:solidFill>
                  <a:srgbClr val="FF0000"/>
                </a:solidFill>
                <a:latin typeface="Arial Unicode MS" pitchFamily="34" charset="-128"/>
                <a:ea typeface="Arial Unicode MS" pitchFamily="34" charset="-128"/>
                <a:cs typeface="Arial Unicode MS" pitchFamily="34" charset="-128"/>
              </a:rPr>
              <a:t>B</a:t>
            </a:r>
          </a:p>
        </p:txBody>
      </p:sp>
      <p:grpSp>
        <p:nvGrpSpPr>
          <p:cNvPr id="55306" name="Group 24"/>
          <p:cNvGrpSpPr>
            <a:grpSpLocks/>
          </p:cNvGrpSpPr>
          <p:nvPr/>
        </p:nvGrpSpPr>
        <p:grpSpPr bwMode="auto">
          <a:xfrm>
            <a:off x="3238500" y="4965700"/>
            <a:ext cx="1084263" cy="581025"/>
            <a:chOff x="2869266" y="4560794"/>
            <a:chExt cx="1084263" cy="581025"/>
          </a:xfrm>
        </p:grpSpPr>
        <p:grpSp>
          <p:nvGrpSpPr>
            <p:cNvPr id="55311" name="Group 12"/>
            <p:cNvGrpSpPr>
              <a:grpSpLocks/>
            </p:cNvGrpSpPr>
            <p:nvPr/>
          </p:nvGrpSpPr>
          <p:grpSpPr bwMode="auto">
            <a:xfrm>
              <a:off x="3228041" y="4662394"/>
              <a:ext cx="725488" cy="379413"/>
              <a:chOff x="4743" y="3461"/>
              <a:chExt cx="457" cy="239"/>
            </a:xfrm>
          </p:grpSpPr>
          <p:sp>
            <p:nvSpPr>
              <p:cNvPr id="55315" name="Freeform 13"/>
              <p:cNvSpPr>
                <a:spLocks/>
              </p:cNvSpPr>
              <p:nvPr/>
            </p:nvSpPr>
            <p:spPr bwMode="auto">
              <a:xfrm>
                <a:off x="4743" y="3461"/>
                <a:ext cx="302" cy="239"/>
              </a:xfrm>
              <a:custGeom>
                <a:avLst/>
                <a:gdLst>
                  <a:gd name="T0" fmla="*/ 2 w 219"/>
                  <a:gd name="T1" fmla="*/ 168 h 173"/>
                  <a:gd name="T2" fmla="*/ 24 w 219"/>
                  <a:gd name="T3" fmla="*/ 83 h 173"/>
                  <a:gd name="T4" fmla="*/ 4 w 219"/>
                  <a:gd name="T5" fmla="*/ 3 h 173"/>
                  <a:gd name="T6" fmla="*/ 1 w 219"/>
                  <a:gd name="T7" fmla="*/ 0 h 173"/>
                  <a:gd name="T8" fmla="*/ 72 w 219"/>
                  <a:gd name="T9" fmla="*/ 0 h 173"/>
                  <a:gd name="T10" fmla="*/ 219 w 219"/>
                  <a:gd name="T11" fmla="*/ 83 h 173"/>
                  <a:gd name="T12" fmla="*/ 218 w 219"/>
                  <a:gd name="T13" fmla="*/ 89 h 173"/>
                  <a:gd name="T14" fmla="*/ 72 w 219"/>
                  <a:gd name="T15" fmla="*/ 173 h 173"/>
                  <a:gd name="T16" fmla="*/ 0 w 219"/>
                  <a:gd name="T17" fmla="*/ 173 h 173"/>
                  <a:gd name="T18" fmla="*/ 2 w 219"/>
                  <a:gd name="T19" fmla="*/ 168 h 1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3">
                    <a:moveTo>
                      <a:pt x="2" y="168"/>
                    </a:moveTo>
                    <a:cubicBezTo>
                      <a:pt x="17" y="142"/>
                      <a:pt x="24" y="113"/>
                      <a:pt x="24" y="83"/>
                    </a:cubicBezTo>
                    <a:cubicBezTo>
                      <a:pt x="24" y="55"/>
                      <a:pt x="17" y="28"/>
                      <a:pt x="4" y="3"/>
                    </a:cubicBezTo>
                    <a:cubicBezTo>
                      <a:pt x="1" y="0"/>
                      <a:pt x="1" y="0"/>
                      <a:pt x="1" y="0"/>
                    </a:cubicBezTo>
                    <a:cubicBezTo>
                      <a:pt x="72" y="0"/>
                      <a:pt x="72" y="0"/>
                      <a:pt x="72" y="0"/>
                    </a:cubicBezTo>
                    <a:cubicBezTo>
                      <a:pt x="132" y="0"/>
                      <a:pt x="188" y="31"/>
                      <a:pt x="219" y="83"/>
                    </a:cubicBezTo>
                    <a:cubicBezTo>
                      <a:pt x="218" y="89"/>
                      <a:pt x="218" y="89"/>
                      <a:pt x="218" y="89"/>
                    </a:cubicBezTo>
                    <a:cubicBezTo>
                      <a:pt x="187" y="141"/>
                      <a:pt x="132" y="173"/>
                      <a:pt x="72" y="173"/>
                    </a:cubicBezTo>
                    <a:cubicBezTo>
                      <a:pt x="0" y="173"/>
                      <a:pt x="0" y="173"/>
                      <a:pt x="0" y="173"/>
                    </a:cubicBezTo>
                    <a:cubicBezTo>
                      <a:pt x="2" y="168"/>
                      <a:pt x="2" y="168"/>
                      <a:pt x="2" y="168"/>
                    </a:cubicBezTo>
                    <a:close/>
                  </a:path>
                </a:pathLst>
              </a:custGeom>
              <a:solidFill>
                <a:srgbClr val="FFFFFF"/>
              </a:solidFill>
              <a:ln w="22225">
                <a:solidFill>
                  <a:srgbClr val="000000"/>
                </a:solidFill>
                <a:prstDash val="solid"/>
                <a:round/>
                <a:headEnd/>
                <a:tailEnd/>
              </a:ln>
            </p:spPr>
            <p:txBody>
              <a:bodyPr/>
              <a:lstStyle/>
              <a:p>
                <a:endParaRPr lang="en-IE"/>
              </a:p>
            </p:txBody>
          </p:sp>
          <p:sp>
            <p:nvSpPr>
              <p:cNvPr id="55316" name="Freeform 14"/>
              <p:cNvSpPr>
                <a:spLocks/>
              </p:cNvSpPr>
              <p:nvPr/>
            </p:nvSpPr>
            <p:spPr bwMode="auto">
              <a:xfrm>
                <a:off x="5115" y="3576"/>
                <a:ext cx="85" cy="1"/>
              </a:xfrm>
              <a:custGeom>
                <a:avLst/>
                <a:gdLst>
                  <a:gd name="T0" fmla="*/ 0 w 85"/>
                  <a:gd name="T1" fmla="*/ 0 h 1"/>
                  <a:gd name="T2" fmla="*/ 85 w 85"/>
                  <a:gd name="T3" fmla="*/ 0 h 1"/>
                  <a:gd name="T4" fmla="*/ 0 w 85"/>
                  <a:gd name="T5" fmla="*/ 0 h 1"/>
                  <a:gd name="T6" fmla="*/ 0 60000 65536"/>
                  <a:gd name="T7" fmla="*/ 0 60000 65536"/>
                  <a:gd name="T8" fmla="*/ 0 60000 65536"/>
                </a:gdLst>
                <a:ahLst/>
                <a:cxnLst>
                  <a:cxn ang="T6">
                    <a:pos x="T0" y="T1"/>
                  </a:cxn>
                  <a:cxn ang="T7">
                    <a:pos x="T2" y="T3"/>
                  </a:cxn>
                  <a:cxn ang="T8">
                    <a:pos x="T4" y="T5"/>
                  </a:cxn>
                </a:cxnLst>
                <a:rect l="0" t="0" r="r" b="b"/>
                <a:pathLst>
                  <a:path w="85" h="1">
                    <a:moveTo>
                      <a:pt x="0" y="0"/>
                    </a:moveTo>
                    <a:lnTo>
                      <a:pt x="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55317" name="Line 15"/>
              <p:cNvSpPr>
                <a:spLocks noChangeShapeType="1"/>
              </p:cNvSpPr>
              <p:nvPr/>
            </p:nvSpPr>
            <p:spPr bwMode="auto">
              <a:xfrm>
                <a:off x="5115" y="3576"/>
                <a:ext cx="8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5318" name="Oval 16"/>
              <p:cNvSpPr>
                <a:spLocks noChangeArrowheads="1"/>
              </p:cNvSpPr>
              <p:nvPr/>
            </p:nvSpPr>
            <p:spPr bwMode="auto">
              <a:xfrm>
                <a:off x="5045" y="3541"/>
                <a:ext cx="70" cy="69"/>
              </a:xfrm>
              <a:prstGeom prst="ellipse">
                <a:avLst/>
              </a:prstGeom>
              <a:solidFill>
                <a:srgbClr val="FFFFFF"/>
              </a:solidFill>
              <a:ln w="222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sp>
          <p:nvSpPr>
            <p:cNvPr id="55312" name="Line 30"/>
            <p:cNvSpPr>
              <a:spLocks noChangeShapeType="1"/>
            </p:cNvSpPr>
            <p:nvPr/>
          </p:nvSpPr>
          <p:spPr bwMode="auto">
            <a:xfrm>
              <a:off x="3126441" y="4776694"/>
              <a:ext cx="127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5313" name="Line 31"/>
            <p:cNvSpPr>
              <a:spLocks noChangeShapeType="1"/>
            </p:cNvSpPr>
            <p:nvPr/>
          </p:nvSpPr>
          <p:spPr bwMode="auto">
            <a:xfrm>
              <a:off x="3126441" y="4941794"/>
              <a:ext cx="127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5314" name="Text Box 47"/>
            <p:cNvSpPr txBox="1">
              <a:spLocks noChangeArrowheads="1"/>
            </p:cNvSpPr>
            <p:nvPr/>
          </p:nvSpPr>
          <p:spPr bwMode="auto">
            <a:xfrm>
              <a:off x="2869266" y="4560794"/>
              <a:ext cx="319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solidFill>
                    <a:srgbClr val="FF0000"/>
                  </a:solidFill>
                  <a:latin typeface="Arial Unicode MS" pitchFamily="34" charset="-128"/>
                  <a:ea typeface="Arial Unicode MS" pitchFamily="34" charset="-128"/>
                  <a:cs typeface="Arial Unicode MS" pitchFamily="34" charset="-128"/>
                </a:rPr>
                <a:t>A</a:t>
              </a:r>
            </a:p>
            <a:p>
              <a:r>
                <a:rPr lang="en-US" altLang="en-US" sz="1600">
                  <a:solidFill>
                    <a:srgbClr val="FF0000"/>
                  </a:solidFill>
                  <a:latin typeface="Arial Unicode MS" pitchFamily="34" charset="-128"/>
                  <a:ea typeface="Arial Unicode MS" pitchFamily="34" charset="-128"/>
                  <a:cs typeface="Arial Unicode MS" pitchFamily="34" charset="-128"/>
                </a:rPr>
                <a:t>B</a:t>
              </a:r>
            </a:p>
          </p:txBody>
        </p:sp>
      </p:grpSp>
      <p:sp>
        <p:nvSpPr>
          <p:cNvPr id="26" name="Line 28"/>
          <p:cNvSpPr>
            <a:spLocks noChangeShapeType="1"/>
          </p:cNvSpPr>
          <p:nvPr/>
        </p:nvSpPr>
        <p:spPr bwMode="auto">
          <a:xfrm>
            <a:off x="3081338" y="5073650"/>
            <a:ext cx="127000" cy="0"/>
          </a:xfrm>
          <a:prstGeom prst="line">
            <a:avLst/>
          </a:prstGeom>
          <a:ln>
            <a:solidFill>
              <a:schemeClr val="accent4">
                <a:lumMod val="10000"/>
              </a:schemeClr>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27" name="Line 28"/>
          <p:cNvSpPr>
            <a:spLocks noChangeShapeType="1"/>
          </p:cNvSpPr>
          <p:nvPr/>
        </p:nvSpPr>
        <p:spPr bwMode="auto">
          <a:xfrm>
            <a:off x="3063875" y="5214938"/>
            <a:ext cx="127000" cy="0"/>
          </a:xfrm>
          <a:prstGeom prst="line">
            <a:avLst/>
          </a:prstGeom>
          <a:ln>
            <a:solidFill>
              <a:schemeClr val="accent4">
                <a:lumMod val="10000"/>
              </a:schemeClr>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p>
        </p:txBody>
      </p:sp>
      <p:sp>
        <p:nvSpPr>
          <p:cNvPr id="3" name="Slide Number Placeholder 2"/>
          <p:cNvSpPr>
            <a:spLocks noGrp="1"/>
          </p:cNvSpPr>
          <p:nvPr>
            <p:ph type="sldNum" sz="quarter" idx="10"/>
          </p:nvPr>
        </p:nvSpPr>
        <p:spPr/>
        <p:txBody>
          <a:bodyPr/>
          <a:lstStyle/>
          <a:p>
            <a:pPr>
              <a:defRPr/>
            </a:pPr>
            <a:fld id="{674B5937-39A2-45FB-A501-3E8B6A963B9D}" type="slidenum">
              <a:rPr lang="en-US" smtClean="0"/>
              <a:pPr>
                <a:defRPr/>
              </a:pPr>
              <a:t>52</a:t>
            </a:fld>
            <a:endParaRPr lang="en-US"/>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4"/>
          <p:cNvSpPr>
            <a:spLocks noGrp="1" noChangeArrowheads="1"/>
          </p:cNvSpPr>
          <p:nvPr>
            <p:ph type="title"/>
          </p:nvPr>
        </p:nvSpPr>
        <p:spPr/>
        <p:txBody>
          <a:bodyPr/>
          <a:lstStyle/>
          <a:p>
            <a:pPr>
              <a:defRPr/>
            </a:pPr>
            <a:r>
              <a:rPr lang="en-US" sz="3800" dirty="0" smtClean="0"/>
              <a:t>NAND and NOR Gates on CMOS (3)</a:t>
            </a:r>
            <a:endParaRPr lang="en-US" sz="3800" dirty="0"/>
          </a:p>
        </p:txBody>
      </p:sp>
      <p:sp>
        <p:nvSpPr>
          <p:cNvPr id="398341" name="Rectangle 5"/>
          <p:cNvSpPr>
            <a:spLocks noGrp="1" noChangeArrowheads="1"/>
          </p:cNvSpPr>
          <p:nvPr>
            <p:ph type="body" idx="1"/>
          </p:nvPr>
        </p:nvSpPr>
        <p:spPr>
          <a:xfrm>
            <a:off x="704850" y="1343025"/>
            <a:ext cx="8043863" cy="4584700"/>
          </a:xfrm>
        </p:spPr>
        <p:txBody>
          <a:bodyPr/>
          <a:lstStyle/>
          <a:p>
            <a:pPr>
              <a:lnSpc>
                <a:spcPct val="90000"/>
              </a:lnSpc>
              <a:defRPr/>
            </a:pPr>
            <a:r>
              <a:rPr lang="en-US" sz="2800" dirty="0" smtClean="0">
                <a:cs typeface="Times New Roman" pitchFamily="18" charset="0"/>
              </a:rPr>
              <a:t>The NAND gate is the natural implementation for CMOS technology in terms of chip area and speed. </a:t>
            </a:r>
          </a:p>
          <a:p>
            <a:pPr>
              <a:lnSpc>
                <a:spcPct val="90000"/>
              </a:lnSpc>
              <a:defRPr/>
            </a:pPr>
            <a:r>
              <a:rPr lang="en-US" sz="2800" dirty="0" smtClean="0">
                <a:cs typeface="Times New Roman" pitchFamily="18" charset="0"/>
              </a:rPr>
              <a:t>The NAND gate is a </a:t>
            </a:r>
            <a:r>
              <a:rPr lang="en-US" sz="2800" dirty="0" smtClean="0">
                <a:solidFill>
                  <a:srgbClr val="3333FF"/>
                </a:solidFill>
                <a:cs typeface="Times New Roman" pitchFamily="18" charset="0"/>
              </a:rPr>
              <a:t>universal gate</a:t>
            </a:r>
            <a:r>
              <a:rPr lang="en-US" sz="2800" dirty="0" smtClean="0">
                <a:cs typeface="Times New Roman" pitchFamily="18" charset="0"/>
              </a:rPr>
              <a:t>: a gate type that can implement any Boolean function:</a:t>
            </a:r>
          </a:p>
          <a:p>
            <a:pPr lvl="1">
              <a:lnSpc>
                <a:spcPct val="90000"/>
              </a:lnSpc>
              <a:defRPr/>
            </a:pPr>
            <a:r>
              <a:rPr lang="en-US" dirty="0" smtClean="0">
                <a:cs typeface="Times New Roman" pitchFamily="18" charset="0"/>
              </a:rPr>
              <a:t>NOT can be implemented with NAND</a:t>
            </a:r>
          </a:p>
          <a:p>
            <a:pPr lvl="1">
              <a:lnSpc>
                <a:spcPct val="90000"/>
              </a:lnSpc>
              <a:defRPr/>
            </a:pPr>
            <a:r>
              <a:rPr lang="en-US" dirty="0" smtClean="0">
                <a:cs typeface="Times New Roman" pitchFamily="18" charset="0"/>
              </a:rPr>
              <a:t>AND implemented with the NAND gate</a:t>
            </a:r>
          </a:p>
          <a:p>
            <a:pPr lvl="1">
              <a:lnSpc>
                <a:spcPct val="90000"/>
              </a:lnSpc>
              <a:defRPr/>
            </a:pPr>
            <a:r>
              <a:rPr lang="en-US" dirty="0" smtClean="0">
                <a:cs typeface="Times New Roman" pitchFamily="18" charset="0"/>
              </a:rPr>
              <a:t>OR using NAND (as in De Morgan’s Theorem)</a:t>
            </a:r>
            <a:endParaRPr lang="en-US" dirty="0"/>
          </a:p>
        </p:txBody>
      </p:sp>
      <p:sp>
        <p:nvSpPr>
          <p:cNvPr id="2" name="Date Placeholder 1"/>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 name="Slide Number Placeholder 2"/>
          <p:cNvSpPr>
            <a:spLocks noGrp="1"/>
          </p:cNvSpPr>
          <p:nvPr>
            <p:ph type="sldNum" sz="quarter" idx="10"/>
          </p:nvPr>
        </p:nvSpPr>
        <p:spPr/>
        <p:txBody>
          <a:bodyPr/>
          <a:lstStyle/>
          <a:p>
            <a:pPr>
              <a:defRPr/>
            </a:pPr>
            <a:fld id="{2B7615B4-ECD1-4AB8-8502-4DCF9573302B}" type="slidenum">
              <a:rPr lang="en-US" smtClean="0"/>
              <a:pPr>
                <a:defRPr/>
              </a:pPr>
              <a:t>53</a:t>
            </a:fld>
            <a:endParaRPr lang="en-US"/>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4"/>
          <p:cNvSpPr>
            <a:spLocks noGrp="1" noChangeArrowheads="1"/>
          </p:cNvSpPr>
          <p:nvPr>
            <p:ph type="title"/>
          </p:nvPr>
        </p:nvSpPr>
        <p:spPr/>
        <p:txBody>
          <a:bodyPr/>
          <a:lstStyle/>
          <a:p>
            <a:pPr>
              <a:defRPr/>
            </a:pPr>
            <a:r>
              <a:rPr lang="en-US" sz="3800" dirty="0" smtClean="0"/>
              <a:t>NAND and NOR Gates on CMOS (4)</a:t>
            </a:r>
            <a:endParaRPr lang="en-US" sz="3800" dirty="0"/>
          </a:p>
        </p:txBody>
      </p:sp>
      <p:sp>
        <p:nvSpPr>
          <p:cNvPr id="398341" name="Rectangle 5"/>
          <p:cNvSpPr>
            <a:spLocks noGrp="1" noChangeArrowheads="1"/>
          </p:cNvSpPr>
          <p:nvPr>
            <p:ph type="body" idx="1"/>
          </p:nvPr>
        </p:nvSpPr>
        <p:spPr>
          <a:xfrm>
            <a:off x="704850" y="1343025"/>
            <a:ext cx="8043863" cy="4584700"/>
          </a:xfrm>
        </p:spPr>
        <p:txBody>
          <a:bodyPr/>
          <a:lstStyle/>
          <a:p>
            <a:pPr>
              <a:lnSpc>
                <a:spcPct val="90000"/>
              </a:lnSpc>
              <a:defRPr/>
            </a:pPr>
            <a:r>
              <a:rPr lang="en-US" sz="2800" dirty="0" smtClean="0">
                <a:cs typeface="Times New Roman" pitchFamily="18" charset="0"/>
              </a:rPr>
              <a:t>Similar to the NAND gate, the NOR gate is a universal gate.</a:t>
            </a:r>
          </a:p>
          <a:p>
            <a:pPr>
              <a:lnSpc>
                <a:spcPct val="90000"/>
              </a:lnSpc>
              <a:defRPr/>
            </a:pPr>
            <a:endParaRPr lang="en-US" sz="2800" dirty="0" smtClean="0">
              <a:cs typeface="Times New Roman" pitchFamily="18" charset="0"/>
            </a:endParaRPr>
          </a:p>
          <a:p>
            <a:pPr>
              <a:lnSpc>
                <a:spcPct val="90000"/>
              </a:lnSpc>
              <a:defRPr/>
            </a:pPr>
            <a:r>
              <a:rPr lang="en-US" sz="2800" dirty="0" smtClean="0">
                <a:cs typeface="Times New Roman" pitchFamily="18" charset="0"/>
              </a:rPr>
              <a:t>With a NOR gate you can implement:</a:t>
            </a:r>
          </a:p>
          <a:p>
            <a:pPr lvl="1">
              <a:lnSpc>
                <a:spcPct val="90000"/>
              </a:lnSpc>
              <a:defRPr/>
            </a:pPr>
            <a:r>
              <a:rPr lang="en-US" dirty="0">
                <a:cs typeface="Times New Roman" pitchFamily="18" charset="0"/>
              </a:rPr>
              <a:t>a</a:t>
            </a:r>
            <a:r>
              <a:rPr lang="en-US" dirty="0" smtClean="0">
                <a:cs typeface="Times New Roman" pitchFamily="18" charset="0"/>
              </a:rPr>
              <a:t> NOT</a:t>
            </a:r>
          </a:p>
          <a:p>
            <a:pPr lvl="1">
              <a:lnSpc>
                <a:spcPct val="90000"/>
              </a:lnSpc>
              <a:defRPr/>
            </a:pPr>
            <a:r>
              <a:rPr lang="en-US" dirty="0">
                <a:cs typeface="Times New Roman" pitchFamily="18" charset="0"/>
              </a:rPr>
              <a:t>a</a:t>
            </a:r>
            <a:r>
              <a:rPr lang="en-US" dirty="0" smtClean="0">
                <a:cs typeface="Times New Roman" pitchFamily="18" charset="0"/>
              </a:rPr>
              <a:t>n AND</a:t>
            </a:r>
          </a:p>
          <a:p>
            <a:pPr lvl="1">
              <a:lnSpc>
                <a:spcPct val="90000"/>
              </a:lnSpc>
              <a:defRPr/>
            </a:pPr>
            <a:r>
              <a:rPr lang="en-US" dirty="0">
                <a:cs typeface="Times New Roman" pitchFamily="18" charset="0"/>
              </a:rPr>
              <a:t>a</a:t>
            </a:r>
            <a:r>
              <a:rPr lang="en-US" dirty="0" smtClean="0">
                <a:cs typeface="Times New Roman" pitchFamily="18" charset="0"/>
              </a:rPr>
              <a:t>n OR</a:t>
            </a:r>
            <a:endParaRPr lang="en-US" dirty="0" smtClean="0"/>
          </a:p>
          <a:p>
            <a:pPr marL="0" indent="0">
              <a:buFont typeface="Wingdings" pitchFamily="2" charset="2"/>
              <a:buNone/>
              <a:defRPr/>
            </a:pPr>
            <a:endParaRPr lang="en-US" sz="2800" dirty="0" smtClean="0"/>
          </a:p>
          <a:p>
            <a:pPr>
              <a:defRPr/>
            </a:pPr>
            <a:endParaRPr lang="en-US" sz="2800" dirty="0"/>
          </a:p>
        </p:txBody>
      </p:sp>
      <p:sp>
        <p:nvSpPr>
          <p:cNvPr id="2" name="Date Placeholder 1"/>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 name="Slide Number Placeholder 2"/>
          <p:cNvSpPr>
            <a:spLocks noGrp="1"/>
          </p:cNvSpPr>
          <p:nvPr>
            <p:ph type="sldNum" sz="quarter" idx="10"/>
          </p:nvPr>
        </p:nvSpPr>
        <p:spPr/>
        <p:txBody>
          <a:bodyPr/>
          <a:lstStyle/>
          <a:p>
            <a:pPr>
              <a:defRPr/>
            </a:pPr>
            <a:fld id="{953168D7-3404-4184-8DDF-8AB74346835C}" type="slidenum">
              <a:rPr lang="en-US" smtClean="0"/>
              <a:pPr>
                <a:defRPr/>
              </a:pPr>
              <a:t>54</a:t>
            </a:fld>
            <a:endParaRPr lang="en-US"/>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399C6DE-4896-40FC-B1FC-C6D9731F9B60}" type="slidenum">
              <a:rPr lang="en-US"/>
              <a:pPr>
                <a:defRPr/>
              </a:pPr>
              <a:t>55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264194" name="Rectangle 2"/>
          <p:cNvSpPr>
            <a:spLocks noGrp="1" noChangeArrowheads="1"/>
          </p:cNvSpPr>
          <p:nvPr>
            <p:ph type="title"/>
          </p:nvPr>
        </p:nvSpPr>
        <p:spPr/>
        <p:txBody>
          <a:bodyPr/>
          <a:lstStyle/>
          <a:p>
            <a:pPr eaLnBrk="1" hangingPunct="1">
              <a:defRPr/>
            </a:pPr>
            <a:r>
              <a:rPr lang="en-GB" smtClean="0"/>
              <a:t>Next…</a:t>
            </a:r>
            <a:endParaRPr lang="en-US" smtClean="0"/>
          </a:p>
        </p:txBody>
      </p:sp>
      <p:sp>
        <p:nvSpPr>
          <p:cNvPr id="264195" name="Rectangle 3"/>
          <p:cNvSpPr>
            <a:spLocks noGrp="1" noChangeArrowheads="1"/>
          </p:cNvSpPr>
          <p:nvPr>
            <p:ph type="body" idx="1"/>
          </p:nvPr>
        </p:nvSpPr>
        <p:spPr/>
        <p:txBody>
          <a:bodyPr/>
          <a:lstStyle/>
          <a:p>
            <a:pPr eaLnBrk="1" hangingPunct="1">
              <a:defRPr/>
            </a:pPr>
            <a:r>
              <a:rPr lang="en-GB" dirty="0" smtClean="0"/>
              <a:t>Next week we can take a look at sequential logic – an extension of the topics of </a:t>
            </a:r>
            <a:r>
              <a:rPr lang="en-GB" dirty="0" smtClean="0"/>
              <a:t>Boolean </a:t>
            </a:r>
            <a:r>
              <a:rPr lang="en-GB" dirty="0" smtClean="0"/>
              <a:t>algebra and logic gates.</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19CAAD8-E0EB-41F2-B7B4-89C372E3E130}" type="slidenum">
              <a:rPr lang="en-US"/>
              <a:pPr>
                <a:defRPr/>
              </a:pPr>
              <a:t>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368642" name="Rectangle 2"/>
          <p:cNvSpPr>
            <a:spLocks noGrp="1" noChangeArrowheads="1"/>
          </p:cNvSpPr>
          <p:nvPr>
            <p:ph type="title"/>
          </p:nvPr>
        </p:nvSpPr>
        <p:spPr/>
        <p:txBody>
          <a:bodyPr/>
          <a:lstStyle/>
          <a:p>
            <a:pPr eaLnBrk="1" hangingPunct="1">
              <a:defRPr/>
            </a:pPr>
            <a:r>
              <a:rPr lang="en-IE" smtClean="0"/>
              <a:t>George Boole (3)</a:t>
            </a:r>
            <a:endParaRPr lang="en-US" smtClean="0"/>
          </a:p>
        </p:txBody>
      </p:sp>
      <p:sp>
        <p:nvSpPr>
          <p:cNvPr id="368643" name="Rectangle 3"/>
          <p:cNvSpPr>
            <a:spLocks noGrp="1" noChangeArrowheads="1"/>
          </p:cNvSpPr>
          <p:nvPr>
            <p:ph type="body" idx="1"/>
          </p:nvPr>
        </p:nvSpPr>
        <p:spPr/>
        <p:txBody>
          <a:bodyPr/>
          <a:lstStyle/>
          <a:p>
            <a:pPr eaLnBrk="1" hangingPunct="1">
              <a:defRPr/>
            </a:pPr>
            <a:r>
              <a:rPr lang="en-US" sz="3000" smtClean="0"/>
              <a:t>He stated the algebraic rules that governed these logical relationships. This system of mathematical logic came to be known as Boolean algebra.</a:t>
            </a:r>
          </a:p>
          <a:p>
            <a:pPr eaLnBrk="1" hangingPunct="1">
              <a:defRPr/>
            </a:pPr>
            <a:endParaRPr lang="en-IE" sz="3000" smtClean="0"/>
          </a:p>
          <a:p>
            <a:pPr eaLnBrk="1" hangingPunct="1">
              <a:defRPr/>
            </a:pPr>
            <a:r>
              <a:rPr lang="en-IE" sz="3000" smtClean="0"/>
              <a:t>The algebra is based on one or two variables with logic of AND, OR and NOT applied to them as combinations of inputs.</a:t>
            </a:r>
            <a:endParaRPr lang="en-US" sz="30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C84E016-D239-4236-B4EC-2F5C898720B1}" type="slidenum">
              <a:rPr lang="en-US"/>
              <a:pPr>
                <a:defRPr/>
              </a:pPr>
              <a:t>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431106" name="Rectangle 2"/>
          <p:cNvSpPr>
            <a:spLocks noGrp="1" noChangeArrowheads="1"/>
          </p:cNvSpPr>
          <p:nvPr>
            <p:ph type="title"/>
          </p:nvPr>
        </p:nvSpPr>
        <p:spPr/>
        <p:txBody>
          <a:bodyPr/>
          <a:lstStyle/>
          <a:p>
            <a:pPr eaLnBrk="1" hangingPunct="1">
              <a:defRPr/>
            </a:pPr>
            <a:r>
              <a:rPr lang="en-IE" smtClean="0"/>
              <a:t>George Boole (4)</a:t>
            </a:r>
            <a:endParaRPr lang="en-US" smtClean="0"/>
          </a:p>
        </p:txBody>
      </p:sp>
      <p:sp>
        <p:nvSpPr>
          <p:cNvPr id="431107" name="Rectangle 3"/>
          <p:cNvSpPr>
            <a:spLocks noGrp="1" noChangeArrowheads="1"/>
          </p:cNvSpPr>
          <p:nvPr>
            <p:ph type="body" idx="1"/>
          </p:nvPr>
        </p:nvSpPr>
        <p:spPr/>
        <p:txBody>
          <a:bodyPr/>
          <a:lstStyle/>
          <a:p>
            <a:pPr eaLnBrk="1" hangingPunct="1">
              <a:defRPr/>
            </a:pPr>
            <a:r>
              <a:rPr lang="en-GB" sz="3000" smtClean="0"/>
              <a:t>AND</a:t>
            </a:r>
          </a:p>
          <a:p>
            <a:pPr lvl="1" eaLnBrk="1" hangingPunct="1">
              <a:buFont typeface="Wingdings" pitchFamily="2" charset="2"/>
              <a:buNone/>
              <a:defRPr/>
            </a:pPr>
            <a:endParaRPr lang="en-GB" sz="2600" smtClean="0"/>
          </a:p>
          <a:p>
            <a:pPr lvl="1" eaLnBrk="1" hangingPunct="1">
              <a:buFont typeface="Wingdings" pitchFamily="2" charset="2"/>
              <a:buNone/>
              <a:defRPr/>
            </a:pPr>
            <a:r>
              <a:rPr lang="en-GB" sz="2600" smtClean="0"/>
              <a:t>A (False) AND B (False) -&gt; False</a:t>
            </a:r>
          </a:p>
          <a:p>
            <a:pPr lvl="1" eaLnBrk="1" hangingPunct="1">
              <a:buFont typeface="Wingdings" pitchFamily="2" charset="2"/>
              <a:buNone/>
              <a:defRPr/>
            </a:pPr>
            <a:r>
              <a:rPr lang="en-GB" sz="2600" smtClean="0"/>
              <a:t>A (True) AND B (False) -&gt; False</a:t>
            </a:r>
            <a:endParaRPr lang="en-US" sz="2600" smtClean="0"/>
          </a:p>
          <a:p>
            <a:pPr lvl="1" eaLnBrk="1" hangingPunct="1">
              <a:buFont typeface="Wingdings" pitchFamily="2" charset="2"/>
              <a:buNone/>
              <a:defRPr/>
            </a:pPr>
            <a:r>
              <a:rPr lang="en-GB" sz="2600" smtClean="0"/>
              <a:t>A (False) AND B (True) -&gt; False</a:t>
            </a:r>
            <a:endParaRPr lang="en-US" sz="2600" smtClean="0"/>
          </a:p>
          <a:p>
            <a:pPr lvl="1" eaLnBrk="1" hangingPunct="1">
              <a:buFont typeface="Wingdings" pitchFamily="2" charset="2"/>
              <a:buNone/>
              <a:defRPr/>
            </a:pPr>
            <a:r>
              <a:rPr lang="en-GB" sz="2600" smtClean="0"/>
              <a:t>A (True) AND B (True) -&gt; True</a:t>
            </a:r>
            <a:endParaRPr lang="en-US" sz="2600" smtClean="0"/>
          </a:p>
          <a:p>
            <a:pPr lvl="1" eaLnBrk="1" hangingPunct="1">
              <a:buFont typeface="Wingdings" pitchFamily="2" charset="2"/>
              <a:buNone/>
              <a:defRPr/>
            </a:pPr>
            <a:endParaRPr lang="en-US" sz="2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19674D6-5124-4FDD-9281-B329C8CB3492}" type="slidenum">
              <a:rPr lang="en-US"/>
              <a:pPr>
                <a:defRPr/>
              </a:pPr>
              <a:t>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433154" name="Rectangle 2"/>
          <p:cNvSpPr>
            <a:spLocks noGrp="1" noChangeArrowheads="1"/>
          </p:cNvSpPr>
          <p:nvPr>
            <p:ph type="title"/>
          </p:nvPr>
        </p:nvSpPr>
        <p:spPr/>
        <p:txBody>
          <a:bodyPr/>
          <a:lstStyle/>
          <a:p>
            <a:pPr eaLnBrk="1" hangingPunct="1">
              <a:defRPr/>
            </a:pPr>
            <a:r>
              <a:rPr lang="en-IE" smtClean="0"/>
              <a:t>George Boole (5)</a:t>
            </a:r>
            <a:endParaRPr lang="en-US" smtClean="0"/>
          </a:p>
        </p:txBody>
      </p:sp>
      <p:sp>
        <p:nvSpPr>
          <p:cNvPr id="433155" name="Rectangle 3"/>
          <p:cNvSpPr>
            <a:spLocks noGrp="1" noChangeArrowheads="1"/>
          </p:cNvSpPr>
          <p:nvPr>
            <p:ph type="body" idx="1"/>
          </p:nvPr>
        </p:nvSpPr>
        <p:spPr/>
        <p:txBody>
          <a:bodyPr/>
          <a:lstStyle/>
          <a:p>
            <a:pPr eaLnBrk="1" hangingPunct="1">
              <a:defRPr/>
            </a:pPr>
            <a:r>
              <a:rPr lang="en-GB" sz="3000" smtClean="0"/>
              <a:t>OR</a:t>
            </a:r>
          </a:p>
          <a:p>
            <a:pPr lvl="1" eaLnBrk="1" hangingPunct="1">
              <a:buFont typeface="Wingdings" pitchFamily="2" charset="2"/>
              <a:buNone/>
              <a:defRPr/>
            </a:pPr>
            <a:endParaRPr lang="en-GB" sz="2600" smtClean="0"/>
          </a:p>
          <a:p>
            <a:pPr lvl="1" eaLnBrk="1" hangingPunct="1">
              <a:buFont typeface="Wingdings" pitchFamily="2" charset="2"/>
              <a:buNone/>
              <a:defRPr/>
            </a:pPr>
            <a:r>
              <a:rPr lang="en-GB" sz="2600" smtClean="0"/>
              <a:t>A (False) OR B (False) -&gt; False</a:t>
            </a:r>
          </a:p>
          <a:p>
            <a:pPr lvl="1" eaLnBrk="1" hangingPunct="1">
              <a:buFont typeface="Wingdings" pitchFamily="2" charset="2"/>
              <a:buNone/>
              <a:defRPr/>
            </a:pPr>
            <a:r>
              <a:rPr lang="en-GB" sz="2600" smtClean="0"/>
              <a:t>A (True) OR B (False) -&gt; True</a:t>
            </a:r>
            <a:endParaRPr lang="en-US" sz="2600" smtClean="0"/>
          </a:p>
          <a:p>
            <a:pPr lvl="1" eaLnBrk="1" hangingPunct="1">
              <a:buFont typeface="Wingdings" pitchFamily="2" charset="2"/>
              <a:buNone/>
              <a:defRPr/>
            </a:pPr>
            <a:r>
              <a:rPr lang="en-GB" sz="2600" smtClean="0"/>
              <a:t>A (False) OR B (True) -&gt; True</a:t>
            </a:r>
            <a:endParaRPr lang="en-US" sz="2600" smtClean="0"/>
          </a:p>
          <a:p>
            <a:pPr lvl="1" eaLnBrk="1" hangingPunct="1">
              <a:buFont typeface="Wingdings" pitchFamily="2" charset="2"/>
              <a:buNone/>
              <a:defRPr/>
            </a:pPr>
            <a:r>
              <a:rPr lang="en-GB" sz="2600" smtClean="0"/>
              <a:t>A (True) OR B (True) -&gt; True</a:t>
            </a:r>
            <a:endParaRPr lang="en-US" sz="2600" smtClean="0"/>
          </a:p>
          <a:p>
            <a:pPr lvl="1" eaLnBrk="1" hangingPunct="1">
              <a:buFont typeface="Wingdings" pitchFamily="2" charset="2"/>
              <a:buNone/>
              <a:defRPr/>
            </a:pPr>
            <a:endParaRPr lang="en-US" sz="2600" smtClean="0"/>
          </a:p>
          <a:p>
            <a:pPr eaLnBrk="1" hangingPunct="1">
              <a:defRPr/>
            </a:pPr>
            <a:endParaRPr lang="en-US" sz="30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4499E9E-0C7E-41A7-A132-986CF7DE76F8}" type="slidenum">
              <a:rPr lang="en-US"/>
              <a:pPr>
                <a:defRPr/>
              </a:pPr>
              <a:t>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endParaRPr lang="en-US" dirty="0"/>
          </a:p>
        </p:txBody>
      </p:sp>
      <p:sp>
        <p:nvSpPr>
          <p:cNvPr id="435202" name="Rectangle 2"/>
          <p:cNvSpPr>
            <a:spLocks noGrp="1" noChangeArrowheads="1"/>
          </p:cNvSpPr>
          <p:nvPr>
            <p:ph type="title"/>
          </p:nvPr>
        </p:nvSpPr>
        <p:spPr/>
        <p:txBody>
          <a:bodyPr/>
          <a:lstStyle/>
          <a:p>
            <a:pPr eaLnBrk="1" hangingPunct="1">
              <a:defRPr/>
            </a:pPr>
            <a:r>
              <a:rPr lang="en-IE" smtClean="0"/>
              <a:t>George Boole (6)</a:t>
            </a:r>
            <a:endParaRPr lang="en-US" smtClean="0"/>
          </a:p>
        </p:txBody>
      </p:sp>
      <p:sp>
        <p:nvSpPr>
          <p:cNvPr id="435203" name="Rectangle 3"/>
          <p:cNvSpPr>
            <a:spLocks noGrp="1" noChangeArrowheads="1"/>
          </p:cNvSpPr>
          <p:nvPr>
            <p:ph type="body" idx="1"/>
          </p:nvPr>
        </p:nvSpPr>
        <p:spPr/>
        <p:txBody>
          <a:bodyPr/>
          <a:lstStyle/>
          <a:p>
            <a:pPr eaLnBrk="1" hangingPunct="1">
              <a:defRPr/>
            </a:pPr>
            <a:r>
              <a:rPr lang="en-GB" sz="3000" smtClean="0"/>
              <a:t>NOT</a:t>
            </a:r>
          </a:p>
          <a:p>
            <a:pPr eaLnBrk="1" hangingPunct="1">
              <a:defRPr/>
            </a:pPr>
            <a:endParaRPr lang="en-GB" sz="3000" smtClean="0"/>
          </a:p>
          <a:p>
            <a:pPr lvl="1" eaLnBrk="1" hangingPunct="1">
              <a:buFont typeface="Wingdings" pitchFamily="2" charset="2"/>
              <a:buNone/>
              <a:defRPr/>
            </a:pPr>
            <a:r>
              <a:rPr lang="en-GB" sz="2600" smtClean="0"/>
              <a:t>A (False) -&gt; True</a:t>
            </a:r>
          </a:p>
          <a:p>
            <a:pPr lvl="1" eaLnBrk="1" hangingPunct="1">
              <a:buFont typeface="Wingdings" pitchFamily="2" charset="2"/>
              <a:buNone/>
              <a:defRPr/>
            </a:pPr>
            <a:endParaRPr lang="en-GB" sz="2600" smtClean="0"/>
          </a:p>
          <a:p>
            <a:pPr lvl="1" eaLnBrk="1" hangingPunct="1">
              <a:buFont typeface="Wingdings" pitchFamily="2" charset="2"/>
              <a:buNone/>
              <a:defRPr/>
            </a:pPr>
            <a:r>
              <a:rPr lang="en-GB" sz="2600" smtClean="0"/>
              <a:t>A (True) -&gt; False</a:t>
            </a:r>
            <a:endParaRPr lang="en-US" sz="2600" smtClean="0"/>
          </a:p>
          <a:p>
            <a:pPr lvl="1" eaLnBrk="1" hangingPunct="1">
              <a:buFont typeface="Wingdings" pitchFamily="2" charset="2"/>
              <a:buNone/>
              <a:defRPr/>
            </a:pPr>
            <a:endParaRPr lang="en-US" sz="2600" smtClean="0"/>
          </a:p>
          <a:p>
            <a:pPr eaLnBrk="1" hangingPunct="1">
              <a:defRPr/>
            </a:pPr>
            <a:endParaRPr lang="en-US" sz="3000" smtClean="0"/>
          </a:p>
        </p:txBody>
      </p:sp>
    </p:spTree>
  </p:cSld>
  <p:clrMapOvr>
    <a:masterClrMapping/>
  </p:clrMapOvr>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11910</TotalTime>
  <Words>2898</Words>
  <Application>Microsoft Office PowerPoint</Application>
  <PresentationFormat>On-screen Show (4:3)</PresentationFormat>
  <Paragraphs>625</Paragraphs>
  <Slides>55</Slides>
  <Notes>55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vt:lpstr>
      <vt:lpstr>Wingdings</vt:lpstr>
      <vt:lpstr>Arial Black</vt:lpstr>
      <vt:lpstr>Times New Roman</vt:lpstr>
      <vt:lpstr>Verdana</vt:lpstr>
      <vt:lpstr>Arial Unicode MS</vt:lpstr>
      <vt:lpstr>Symbol</vt:lpstr>
      <vt:lpstr>Digital Dots</vt:lpstr>
      <vt:lpstr>Microsoft Equation 3.0</vt:lpstr>
      <vt:lpstr>Course -  DT228/1 and DT282/1</vt:lpstr>
      <vt:lpstr>The Algebra of Logic</vt:lpstr>
      <vt:lpstr>The Algebra of Logic (2)</vt:lpstr>
      <vt:lpstr>George Boole</vt:lpstr>
      <vt:lpstr>George Boole (2)</vt:lpstr>
      <vt:lpstr>George Boole (3)</vt:lpstr>
      <vt:lpstr>George Boole (4)</vt:lpstr>
      <vt:lpstr>George Boole (5)</vt:lpstr>
      <vt:lpstr>George Boole (6)</vt:lpstr>
      <vt:lpstr>Claude Shannon Takes Boole’s Algebra</vt:lpstr>
      <vt:lpstr>Claude Shannon (2)</vt:lpstr>
      <vt:lpstr>Using Boolean Algebra with Binary</vt:lpstr>
      <vt:lpstr>Using Boolean Algebra with Binary (2)</vt:lpstr>
      <vt:lpstr>Using Boolean Algebra with Binary (3)</vt:lpstr>
      <vt:lpstr>Boolean Arithmetic</vt:lpstr>
      <vt:lpstr>Boolean Arithmetic (2)</vt:lpstr>
      <vt:lpstr>Boolean Arithmetic (3)</vt:lpstr>
      <vt:lpstr>Boolean Arithmetic (4)</vt:lpstr>
      <vt:lpstr>Boolean Arithmetic (5)</vt:lpstr>
      <vt:lpstr>Boolean Arithmetic (6)</vt:lpstr>
      <vt:lpstr>Boolean Arithmetic (7) Truth Tables</vt:lpstr>
      <vt:lpstr>Diagram of the Main Gates</vt:lpstr>
      <vt:lpstr>The Principles of Logic Gates</vt:lpstr>
      <vt:lpstr>The Principles of Logic Gates (2)</vt:lpstr>
      <vt:lpstr>The Principles of Logic Gates (3)</vt:lpstr>
      <vt:lpstr>The Principles of Logic Gates (4)</vt:lpstr>
      <vt:lpstr>Digital Logic</vt:lpstr>
      <vt:lpstr>Gate Representations - AND</vt:lpstr>
      <vt:lpstr>Digital Logic (2)</vt:lpstr>
      <vt:lpstr>Gate Representations - OR</vt:lpstr>
      <vt:lpstr>Gate Representations – OR (2)</vt:lpstr>
      <vt:lpstr>Gate Representations - NOT</vt:lpstr>
      <vt:lpstr>Inside an AND Gate with Truth Table</vt:lpstr>
      <vt:lpstr>Inside an OR Gate with Truth Table</vt:lpstr>
      <vt:lpstr>Inside a NOT Gate with Truth Table</vt:lpstr>
      <vt:lpstr>Logic Gates for Data Movement</vt:lpstr>
      <vt:lpstr>Logic Gates for Data Movement (2)</vt:lpstr>
      <vt:lpstr>NAND and NOR Gates</vt:lpstr>
      <vt:lpstr>NAND</vt:lpstr>
      <vt:lpstr>The NAND Truth Table</vt:lpstr>
      <vt:lpstr>NOR</vt:lpstr>
      <vt:lpstr>The NOR Truth Table</vt:lpstr>
      <vt:lpstr>The EXCLUSIVE OR Truth Table</vt:lpstr>
      <vt:lpstr>De Morgan’s Theorem</vt:lpstr>
      <vt:lpstr>PowerPoint Presentation</vt:lpstr>
      <vt:lpstr>PowerPoint Presentation</vt:lpstr>
      <vt:lpstr>More on DeMorgan’s Theorem</vt:lpstr>
      <vt:lpstr>More on DeMorgan’s Theorem (2)</vt:lpstr>
      <vt:lpstr>A Comparison Between Boolean and DeMorgan’s Theorems</vt:lpstr>
      <vt:lpstr>The Theorem in Gates (Again)</vt:lpstr>
      <vt:lpstr>NAND and NOR Gates on CMOS</vt:lpstr>
      <vt:lpstr>NAND and NOR Gates on CMOS (2)</vt:lpstr>
      <vt:lpstr>NAND and NOR Gates on CMOS (3)</vt:lpstr>
      <vt:lpstr>NAND and NOR Gates on CMOS (4)</vt:lpstr>
      <vt:lpstr>Next…</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56</cp:revision>
  <dcterms:created xsi:type="dcterms:W3CDTF">2005-09-18T18:44:55Z</dcterms:created>
  <dcterms:modified xsi:type="dcterms:W3CDTF">2017-02-16T18:27:32Z</dcterms:modified>
</cp:coreProperties>
</file>