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4" r:id="rId1"/>
  </p:sldMasterIdLst>
  <p:notesMasterIdLst>
    <p:notesMasterId r:id="rId56"/>
  </p:notesMasterIdLst>
  <p:handoutMasterIdLst>
    <p:handoutMasterId r:id="rId57"/>
  </p:handoutMasterIdLst>
  <p:sldIdLst>
    <p:sldId id="361" r:id="rId2"/>
    <p:sldId id="296" r:id="rId3"/>
    <p:sldId id="312" r:id="rId4"/>
    <p:sldId id="299" r:id="rId5"/>
    <p:sldId id="314" r:id="rId6"/>
    <p:sldId id="327" r:id="rId7"/>
    <p:sldId id="356" r:id="rId8"/>
    <p:sldId id="357" r:id="rId9"/>
    <p:sldId id="320" r:id="rId10"/>
    <p:sldId id="358" r:id="rId11"/>
    <p:sldId id="323" r:id="rId12"/>
    <p:sldId id="325" r:id="rId13"/>
    <p:sldId id="326" r:id="rId14"/>
    <p:sldId id="324" r:id="rId15"/>
    <p:sldId id="321" r:id="rId16"/>
    <p:sldId id="322" r:id="rId17"/>
    <p:sldId id="313" r:id="rId18"/>
    <p:sldId id="315" r:id="rId19"/>
    <p:sldId id="362" r:id="rId20"/>
    <p:sldId id="318" r:id="rId21"/>
    <p:sldId id="370" r:id="rId22"/>
    <p:sldId id="366" r:id="rId23"/>
    <p:sldId id="319" r:id="rId24"/>
    <p:sldId id="316" r:id="rId25"/>
    <p:sldId id="317" r:id="rId26"/>
    <p:sldId id="328" r:id="rId27"/>
    <p:sldId id="368" r:id="rId28"/>
    <p:sldId id="329" r:id="rId29"/>
    <p:sldId id="332" r:id="rId30"/>
    <p:sldId id="330" r:id="rId31"/>
    <p:sldId id="331" r:id="rId32"/>
    <p:sldId id="300" r:id="rId33"/>
    <p:sldId id="301" r:id="rId34"/>
    <p:sldId id="306" r:id="rId35"/>
    <p:sldId id="369" r:id="rId36"/>
    <p:sldId id="341" r:id="rId37"/>
    <p:sldId id="333" r:id="rId38"/>
    <p:sldId id="334" r:id="rId39"/>
    <p:sldId id="335" r:id="rId40"/>
    <p:sldId id="336" r:id="rId41"/>
    <p:sldId id="337" r:id="rId42"/>
    <p:sldId id="338" r:id="rId43"/>
    <p:sldId id="339" r:id="rId44"/>
    <p:sldId id="343" r:id="rId45"/>
    <p:sldId id="367" r:id="rId46"/>
    <p:sldId id="344" r:id="rId47"/>
    <p:sldId id="346" r:id="rId48"/>
    <p:sldId id="347" r:id="rId49"/>
    <p:sldId id="345" r:id="rId50"/>
    <p:sldId id="348" r:id="rId51"/>
    <p:sldId id="350" r:id="rId52"/>
    <p:sldId id="359" r:id="rId53"/>
    <p:sldId id="351" r:id="rId54"/>
    <p:sldId id="363" r:id="rId5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66FF"/>
    <a:srgbClr val="66FF99"/>
    <a:srgbClr val="FF6600"/>
    <a:srgbClr val="3366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0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2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4024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4024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024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8F5D2E6-FCCD-4529-A70E-E96708CE0AFA}" type="slidenum">
              <a:rPr lang="en-US"/>
              <a:pPr>
                <a:defRPr/>
              </a:pPr>
              <a:t>‹#›</a:t>
            </a:fld>
            <a:endParaRPr lang="en-US"/>
          </a:p>
        </p:txBody>
      </p:sp>
    </p:spTree>
    <p:extLst>
      <p:ext uri="{BB962C8B-B14F-4D97-AF65-F5344CB8AC3E}">
        <p14:creationId xmlns:p14="http://schemas.microsoft.com/office/powerpoint/2010/main" val="827711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105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54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05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1105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5EF9C9C-07E1-4818-820D-E583F63A906A}" type="slidenum">
              <a:rPr lang="en-US"/>
              <a:pPr>
                <a:defRPr/>
              </a:pPr>
              <a:t>‹#›</a:t>
            </a:fld>
            <a:endParaRPr lang="en-US"/>
          </a:p>
        </p:txBody>
      </p:sp>
    </p:spTree>
    <p:extLst>
      <p:ext uri="{BB962C8B-B14F-4D97-AF65-F5344CB8AC3E}">
        <p14:creationId xmlns:p14="http://schemas.microsoft.com/office/powerpoint/2010/main" val="34210762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231DAF5-9299-4F1C-AB58-24A3A05AC8DF}" type="slidenum">
              <a:rPr lang="en-US" altLang="en-US" smtClean="0"/>
              <a:pPr/>
              <a:t>1</a:t>
            </a:fld>
            <a:endParaRPr lang="en-US" alt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96098EB-1A8B-4995-AC83-D2321E93D540}" type="slidenum">
              <a:rPr lang="en-US" altLang="en-US" smtClean="0"/>
              <a:pPr/>
              <a:t>10</a:t>
            </a:fld>
            <a:endParaRPr lang="en-US" alt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A216A88-79FF-44AF-8DB3-9E2FE9045EB8}" type="slidenum">
              <a:rPr lang="en-US" altLang="en-US" smtClean="0"/>
              <a:pPr/>
              <a:t>11</a:t>
            </a:fld>
            <a:endParaRPr lang="en-US" alt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770F267-78DC-4C24-BBD5-5C387A71B314}" type="slidenum">
              <a:rPr lang="en-US" altLang="en-US" smtClean="0"/>
              <a:pPr/>
              <a:t>12</a:t>
            </a:fld>
            <a:endParaRPr lang="en-US" alt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F1592E2-606E-4585-ACBD-94FE0BF77FC5}" type="slidenum">
              <a:rPr lang="en-US" altLang="en-US" smtClean="0"/>
              <a:pPr/>
              <a:t>13</a:t>
            </a:fld>
            <a:endParaRPr lang="en-US" alt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DB46E13-1ECA-45D9-818E-B88E4CE97DC2}" type="slidenum">
              <a:rPr lang="en-US" altLang="en-US" smtClean="0"/>
              <a:pPr/>
              <a:t>14</a:t>
            </a:fld>
            <a:endParaRPr lang="en-US" alt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B54A324-9984-43E4-B3A8-151EDE62D846}" type="slidenum">
              <a:rPr lang="en-US" altLang="en-US" smtClean="0"/>
              <a:pPr/>
              <a:t>15</a:t>
            </a:fld>
            <a:endParaRPr lang="en-US" alt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6A1C4C7-02AE-4D83-8789-BCF484FE4977}" type="slidenum">
              <a:rPr lang="en-US" altLang="en-US" smtClean="0"/>
              <a:pPr/>
              <a:t>16</a:t>
            </a:fld>
            <a:endParaRPr lang="en-US" alt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2FE138C-0A32-4A7D-A15D-E89D41200A29}" type="slidenum">
              <a:rPr lang="en-US" altLang="en-US" smtClean="0"/>
              <a:pPr/>
              <a:t>17</a:t>
            </a:fld>
            <a:endParaRPr lang="en-US" alt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39EE9ED-4EAD-42B7-A44B-606193A0274F}" type="slidenum">
              <a:rPr lang="en-US" altLang="en-US" smtClean="0"/>
              <a:pPr/>
              <a:t>18</a:t>
            </a:fld>
            <a:endParaRPr lang="en-US" alt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F858191-AEBA-49D0-97FA-9929F6717BB6}" type="slidenum">
              <a:rPr lang="en-US" altLang="en-US" smtClean="0"/>
              <a:pPr/>
              <a:t>19</a:t>
            </a:fld>
            <a:endParaRPr lang="en-US" alt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1C42FD1-E533-47D3-8E9B-1223C1403DAE}" type="slidenum">
              <a:rPr lang="en-US" altLang="en-US" smtClean="0"/>
              <a:pPr/>
              <a:t>2</a:t>
            </a:fld>
            <a:endParaRPr lang="en-US" alt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C60E022-E52A-4DB1-A0A5-7E41AFFCC181}" type="slidenum">
              <a:rPr lang="en-US" altLang="en-US" smtClean="0"/>
              <a:pPr/>
              <a:t>20</a:t>
            </a:fld>
            <a:endParaRPr lang="en-US" alt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C60E022-E52A-4DB1-A0A5-7E41AFFCC181}" type="slidenum">
              <a:rPr lang="en-US" altLang="en-US" smtClean="0"/>
              <a:pPr/>
              <a:t>21</a:t>
            </a:fld>
            <a:endParaRPr lang="en-US" alt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913805" y="4343704"/>
            <a:ext cx="5030391" cy="411389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56" tIns="44435" rIns="90456" bIns="44435"/>
          <a:lstStyle/>
          <a:p>
            <a:endParaRPr lang="en-US" altLang="en-US" smtClean="0"/>
          </a:p>
        </p:txBody>
      </p:sp>
      <p:sp>
        <p:nvSpPr>
          <p:cNvPr id="25603" name="Rectangle 3"/>
          <p:cNvSpPr>
            <a:spLocks noGrp="1" noRot="1" noChangeAspect="1" noChangeArrowheads="1" noTextEdit="1"/>
          </p:cNvSpPr>
          <p:nvPr>
            <p:ph type="sldImg"/>
          </p:nvPr>
        </p:nvSpPr>
        <p:spPr>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F37D7EB-7E32-4155-8874-3B592F6F7011}" type="slidenum">
              <a:rPr lang="en-US" altLang="en-US" smtClean="0"/>
              <a:pPr/>
              <a:t>23</a:t>
            </a:fld>
            <a:endParaRPr lang="en-US" alt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16FCB9D-4B91-42E4-849A-9915432F62E9}" type="slidenum">
              <a:rPr lang="en-US" altLang="en-US" smtClean="0"/>
              <a:pPr/>
              <a:t>24</a:t>
            </a:fld>
            <a:endParaRPr lang="en-US" alt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D0DD40A-F00D-47D9-84DA-8DEE07410858}" type="slidenum">
              <a:rPr lang="en-US" altLang="en-US" smtClean="0"/>
              <a:pPr/>
              <a:t>25</a:t>
            </a:fld>
            <a:endParaRPr lang="en-US" alt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8772068-0755-4AD0-BBB1-CE719603080C}" type="slidenum">
              <a:rPr lang="en-US" altLang="en-US" smtClean="0"/>
              <a:pPr/>
              <a:t>26</a:t>
            </a:fld>
            <a:endParaRPr lang="en-US" alt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28D5AA7-B619-4EA2-9DDB-5B267DAFFB9D}" type="slidenum">
              <a:rPr lang="en-US" altLang="en-US" smtClean="0"/>
              <a:pPr/>
              <a:t>28</a:t>
            </a:fld>
            <a:endParaRPr lang="en-US" alt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0535AD1-6103-4287-A62C-B063AD75D833}" type="slidenum">
              <a:rPr lang="en-US" altLang="en-US" smtClean="0"/>
              <a:pPr/>
              <a:t>29</a:t>
            </a:fld>
            <a:endParaRPr lang="en-US" alt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A151545-3D1D-47D1-A400-BB15B84D4A59}" type="slidenum">
              <a:rPr lang="en-US" altLang="en-US" smtClean="0"/>
              <a:pPr/>
              <a:t>3</a:t>
            </a:fld>
            <a:endParaRPr lang="en-US" alt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BF28F12-1B38-4EDB-A296-5390949E375C}" type="slidenum">
              <a:rPr lang="en-US" altLang="en-US" smtClean="0"/>
              <a:pPr/>
              <a:t>30</a:t>
            </a:fld>
            <a:endParaRPr lang="en-US" alt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8C29A1B-D586-4419-A528-9A895ABE0FE7}" type="slidenum">
              <a:rPr lang="en-US" altLang="en-US" smtClean="0"/>
              <a:pPr/>
              <a:t>31</a:t>
            </a:fld>
            <a:endParaRPr lang="en-US" alt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B9531C5-3C66-4FB6-BEA2-B7C44EBDB691}" type="slidenum">
              <a:rPr lang="en-US" altLang="en-US" smtClean="0"/>
              <a:pPr/>
              <a:t>32</a:t>
            </a:fld>
            <a:endParaRPr lang="en-US" alt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EC159A4-8967-4904-A17A-3C719689D367}" type="slidenum">
              <a:rPr lang="en-US" altLang="en-US" smtClean="0"/>
              <a:pPr/>
              <a:t>33</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8E872EF-8276-4C02-BB75-52B3C4A071D5}" type="slidenum">
              <a:rPr lang="en-US" altLang="en-US" smtClean="0"/>
              <a:pPr/>
              <a:t>34</a:t>
            </a:fld>
            <a:endParaRPr lang="en-US" alt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D83B2E9-814A-4DAA-92E6-ADF6EE8F3D61}" type="slidenum">
              <a:rPr lang="en-US" altLang="en-US" smtClean="0"/>
              <a:pPr/>
              <a:t>36</a:t>
            </a:fld>
            <a:endParaRPr lang="en-US" alt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9BFC162-0490-4F6C-B9F9-DEFD81B16F8E}" type="slidenum">
              <a:rPr lang="en-US" altLang="en-US" smtClean="0"/>
              <a:pPr/>
              <a:t>37</a:t>
            </a:fld>
            <a:endParaRPr lang="en-US" alt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4AD1487-CFC9-462F-9868-2780A80D0737}" type="slidenum">
              <a:rPr lang="en-US" altLang="en-US" smtClean="0"/>
              <a:pPr/>
              <a:t>38</a:t>
            </a:fld>
            <a:endParaRPr lang="en-US" alt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B21B647-1992-46EE-9A87-221C57F246FE}" type="slidenum">
              <a:rPr lang="en-US" altLang="en-US" smtClean="0"/>
              <a:pPr/>
              <a:t>39</a:t>
            </a:fld>
            <a:endParaRPr lang="en-US" alt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F1F2A0E-A863-4437-B60F-21BB449A2EDB}" type="slidenum">
              <a:rPr lang="en-US" altLang="en-US" smtClean="0"/>
              <a:pPr/>
              <a:t>40</a:t>
            </a:fld>
            <a:endParaRPr lang="en-US" alt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6D6D189-7510-481B-AE40-041FC9BA9CDA}" type="slidenum">
              <a:rPr lang="en-US" altLang="en-US" smtClean="0"/>
              <a:pPr/>
              <a:t>4</a:t>
            </a:fld>
            <a:endParaRPr lang="en-US" alt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C5480B0-F3CC-47B1-B642-5ECA0E178C12}" type="slidenum">
              <a:rPr lang="en-US" altLang="en-US" smtClean="0"/>
              <a:pPr/>
              <a:t>41</a:t>
            </a:fld>
            <a:endParaRPr lang="en-US" alt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60BBE16-7959-457E-A7C2-4FFBAACF9613}" type="slidenum">
              <a:rPr lang="en-US" altLang="en-US" smtClean="0"/>
              <a:pPr/>
              <a:t>42</a:t>
            </a:fld>
            <a:endParaRPr lang="en-US" alt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B083FBC-C2BC-422D-8531-AF3B6AF0BB49}" type="slidenum">
              <a:rPr lang="en-US" altLang="en-US" smtClean="0"/>
              <a:pPr/>
              <a:t>43</a:t>
            </a:fld>
            <a:endParaRPr lang="en-US" alt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98E031E-A0D9-4680-B8C4-AB577D442167}" type="slidenum">
              <a:rPr lang="en-US" altLang="en-US" smtClean="0"/>
              <a:pPr/>
              <a:t>44</a:t>
            </a:fld>
            <a:endParaRPr lang="en-US" alt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FFD002C-63E7-4A11-8038-6A19F9F991B4}" type="slidenum">
              <a:rPr lang="en-US" altLang="en-US" smtClean="0"/>
              <a:pPr/>
              <a:t>46</a:t>
            </a:fld>
            <a:endParaRPr lang="en-US" alt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97EFBA8-C3FF-4515-BEAD-6C7A0401C56D}" type="slidenum">
              <a:rPr lang="en-US" altLang="en-US" smtClean="0"/>
              <a:pPr/>
              <a:t>47</a:t>
            </a:fld>
            <a:endParaRPr lang="en-US" alt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E23C108-2C69-46B6-A3AD-B8C85089B64F}" type="slidenum">
              <a:rPr lang="en-US" altLang="en-US" smtClean="0"/>
              <a:pPr/>
              <a:t>48</a:t>
            </a:fld>
            <a:endParaRPr lang="en-US" alt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1949C2C-A8F8-4D7C-85EE-822A608D68DB}" type="slidenum">
              <a:rPr lang="en-US" altLang="en-US" smtClean="0"/>
              <a:pPr/>
              <a:t>49</a:t>
            </a:fld>
            <a:endParaRPr lang="en-US" alt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0265423-A42D-4215-977C-79E216606EB6}" type="slidenum">
              <a:rPr lang="en-US" altLang="en-US" smtClean="0"/>
              <a:pPr/>
              <a:t>50</a:t>
            </a:fld>
            <a:endParaRPr lang="en-US" alt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D8A62F4-5549-4772-A8AA-8FF311104593}" type="slidenum">
              <a:rPr lang="en-US" altLang="en-US" smtClean="0"/>
              <a:pPr/>
              <a:t>5</a:t>
            </a:fld>
            <a:endParaRPr lang="en-US" alt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E582FC7-7F0C-4328-88AF-C9287740821A}" type="slidenum">
              <a:rPr lang="en-US" altLang="en-US" smtClean="0"/>
              <a:pPr/>
              <a:t>51</a:t>
            </a:fld>
            <a:endParaRPr lang="en-US" alt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0BCF28E-F424-49B4-92A0-D302A275F783}" type="slidenum">
              <a:rPr lang="en-US" altLang="en-US" smtClean="0"/>
              <a:pPr/>
              <a:t>52</a:t>
            </a:fld>
            <a:endParaRPr lang="en-US" alt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F17CED9-2FC8-460B-B92C-EF5A5B4423EE}" type="slidenum">
              <a:rPr lang="en-US" altLang="en-US" smtClean="0"/>
              <a:pPr/>
              <a:t>53</a:t>
            </a:fld>
            <a:endParaRPr lang="en-US" alt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59762E0-FDE0-4F83-B06E-16225AAF7318}" type="slidenum">
              <a:rPr lang="en-US" altLang="en-US" smtClean="0"/>
              <a:pPr/>
              <a:t>54</a:t>
            </a:fld>
            <a:endParaRPr lang="en-US" alt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BBED1E6-76D6-446B-90FE-F00BA4797728}" type="slidenum">
              <a:rPr lang="en-US" altLang="en-US" smtClean="0"/>
              <a:pPr/>
              <a:t>6</a:t>
            </a:fld>
            <a:endParaRPr lang="en-US" alt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BB8C34E-5733-41DF-B3BE-48E54C56299A}" type="slidenum">
              <a:rPr lang="en-US" altLang="en-US" smtClean="0"/>
              <a:pPr/>
              <a:t>7</a:t>
            </a:fld>
            <a:endParaRPr lang="en-US" alt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889614B-9DE1-4E2F-8B47-7A10DC12FB97}" type="slidenum">
              <a:rPr lang="en-US" altLang="en-US" smtClean="0"/>
              <a:pPr/>
              <a:t>8</a:t>
            </a:fld>
            <a:endParaRPr lang="en-US" alt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66CD098-38B3-4C9A-92A8-749DF3EC0229}" type="slidenum">
              <a:rPr lang="en-US" altLang="en-US" smtClean="0"/>
              <a:pPr/>
              <a:t>9</a:t>
            </a:fld>
            <a:endParaRPr lang="en-US" alt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rgbClr val="32324A"/>
            </a:gs>
          </a:gsLst>
          <a:lin ang="2700000" scaled="1"/>
        </a:gra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498475" y="1311275"/>
            <a:ext cx="10429875" cy="5908675"/>
            <a:chOff x="-313" y="824"/>
            <a:chExt cx="6570" cy="3722"/>
          </a:xfrm>
        </p:grpSpPr>
        <p:sp>
          <p:nvSpPr>
            <p:cNvPr id="5"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p>
          </p:txBody>
        </p:sp>
        <p:sp>
          <p:nvSpPr>
            <p:cNvPr id="6"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p>
          </p:txBody>
        </p:sp>
        <p:sp>
          <p:nvSpPr>
            <p:cNvPr id="7"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p>
          </p:txBody>
        </p:sp>
        <p:sp>
          <p:nvSpPr>
            <p:cNvPr id="8"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p>
          </p:txBody>
        </p:sp>
        <p:sp>
          <p:nvSpPr>
            <p:cNvPr id="9"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p>
          </p:txBody>
        </p:sp>
        <p:sp>
          <p:nvSpPr>
            <p:cNvPr id="10"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p>
          </p:txBody>
        </p:sp>
        <p:sp>
          <p:nvSpPr>
            <p:cNvPr id="11"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p>
          </p:txBody>
        </p:sp>
        <p:sp>
          <p:nvSpPr>
            <p:cNvPr id="12"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13"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14"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15"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16"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17"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18"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19" name="Rectangle 17"/>
            <p:cNvSpPr>
              <a:spLocks noChangeArrowheads="1"/>
            </p:cNvSpPr>
            <p:nvPr userDrawn="1"/>
          </p:nvSpPr>
          <p:spPr bwMode="hidden">
            <a:xfrm rot="18603245" flipV="1">
              <a:off x="4054"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GB"/>
            </a:p>
          </p:txBody>
        </p:sp>
        <p:sp>
          <p:nvSpPr>
            <p:cNvPr id="20" name="Rectangle 18"/>
            <p:cNvSpPr>
              <a:spLocks noChangeArrowheads="1"/>
            </p:cNvSpPr>
            <p:nvPr userDrawn="1"/>
          </p:nvSpPr>
          <p:spPr bwMode="hidden">
            <a:xfrm rot="39991575" flipH="1" flipV="1">
              <a:off x="5377"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GB"/>
            </a:p>
          </p:txBody>
        </p:sp>
        <p:sp>
          <p:nvSpPr>
            <p:cNvPr id="21"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en-GB"/>
            </a:p>
          </p:txBody>
        </p:sp>
        <p:sp>
          <p:nvSpPr>
            <p:cNvPr id="22"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GB"/>
            </a:p>
          </p:txBody>
        </p:sp>
        <p:sp>
          <p:nvSpPr>
            <p:cNvPr id="23"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GB"/>
            </a:p>
          </p:txBody>
        </p:sp>
        <p:sp>
          <p:nvSpPr>
            <p:cNvPr id="24"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en-GB"/>
            </a:p>
          </p:txBody>
        </p:sp>
        <p:sp>
          <p:nvSpPr>
            <p:cNvPr id="25"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en-GB"/>
            </a:p>
          </p:txBody>
        </p:sp>
        <p:sp>
          <p:nvSpPr>
            <p:cNvPr id="26"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en-GB"/>
            </a:p>
          </p:txBody>
        </p:sp>
        <p:sp>
          <p:nvSpPr>
            <p:cNvPr id="27"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28"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GB"/>
            </a:p>
          </p:txBody>
        </p:sp>
        <p:sp>
          <p:nvSpPr>
            <p:cNvPr id="29"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GB"/>
            </a:p>
          </p:txBody>
        </p:sp>
        <p:sp>
          <p:nvSpPr>
            <p:cNvPr id="30"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GB"/>
            </a:p>
          </p:txBody>
        </p:sp>
        <p:sp>
          <p:nvSpPr>
            <p:cNvPr id="31"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en-GB"/>
            </a:p>
          </p:txBody>
        </p:sp>
        <p:sp>
          <p:nvSpPr>
            <p:cNvPr id="32"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33"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34"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35"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36"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en-GB"/>
            </a:p>
          </p:txBody>
        </p:sp>
        <p:sp>
          <p:nvSpPr>
            <p:cNvPr id="37"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38"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39"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40"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41"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42"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43"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44"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45"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46"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47"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48"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49"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50"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51"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52"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53"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54"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IE"/>
            </a:p>
          </p:txBody>
        </p:sp>
        <p:sp>
          <p:nvSpPr>
            <p:cNvPr id="55"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IE"/>
            </a:p>
          </p:txBody>
        </p:sp>
        <p:sp>
          <p:nvSpPr>
            <p:cNvPr id="56"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57"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58"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59"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60"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1"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2"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3"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4"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5"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6"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67"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68"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69"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70"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71"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72"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73"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74"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75"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76"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77"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78"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79"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80"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81"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82"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83"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84"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85"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86"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87"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88"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89"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90"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91"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92"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93"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94"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95"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96"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97"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98"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99"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0"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1"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2"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3"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4"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5"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6"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8"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9"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10"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11"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12"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13"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14"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15"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16"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17"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18"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19"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20"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21"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22"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23"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24"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25"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26"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27"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28"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29"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30"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31"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32"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3"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4"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5"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6"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7"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8"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9"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40"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41"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42"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43"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44"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45"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46"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47"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48"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49"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50"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51"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2"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53"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54"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5"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6"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7"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8"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9"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0"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1"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2"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3"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4"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5"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6"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7"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8"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9"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0"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71"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72"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73"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74"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5"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6"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7"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8"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9"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80"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81"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82"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83"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4"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5"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6"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7"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8"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9"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90"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91"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a:defRPr/>
              </a:pPr>
              <a:endParaRPr lang="en-IE"/>
            </a:p>
          </p:txBody>
        </p:sp>
        <p:sp>
          <p:nvSpPr>
            <p:cNvPr id="192"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93"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94"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95"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96"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97"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98" name="Oval 196"/>
            <p:cNvSpPr>
              <a:spLocks noChangeArrowheads="1"/>
            </p:cNvSpPr>
            <p:nvPr/>
          </p:nvSpPr>
          <p:spPr bwMode="hidden">
            <a:xfrm>
              <a:off x="3255" y="4071"/>
              <a:ext cx="196" cy="10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199" name="Oval 197"/>
            <p:cNvSpPr>
              <a:spLocks noChangeArrowheads="1"/>
            </p:cNvSpPr>
            <p:nvPr/>
          </p:nvSpPr>
          <p:spPr bwMode="hidden">
            <a:xfrm>
              <a:off x="3651" y="3693"/>
              <a:ext cx="196" cy="11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0" name="Oval 198"/>
            <p:cNvSpPr>
              <a:spLocks noChangeArrowheads="1"/>
            </p:cNvSpPr>
            <p:nvPr/>
          </p:nvSpPr>
          <p:spPr bwMode="hidden">
            <a:xfrm>
              <a:off x="4773" y="3705"/>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p>
          </p:txBody>
        </p:sp>
        <p:sp>
          <p:nvSpPr>
            <p:cNvPr id="201" name="Oval 199"/>
            <p:cNvSpPr>
              <a:spLocks noChangeArrowheads="1"/>
            </p:cNvSpPr>
            <p:nvPr/>
          </p:nvSpPr>
          <p:spPr bwMode="hidden">
            <a:xfrm>
              <a:off x="4491" y="4049"/>
              <a:ext cx="196" cy="10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p>
          </p:txBody>
        </p:sp>
        <p:sp>
          <p:nvSpPr>
            <p:cNvPr id="202" name="Oval 200"/>
            <p:cNvSpPr>
              <a:spLocks noChangeArrowheads="1"/>
            </p:cNvSpPr>
            <p:nvPr/>
          </p:nvSpPr>
          <p:spPr bwMode="hidden">
            <a:xfrm>
              <a:off x="3989" y="3396"/>
              <a:ext cx="168" cy="9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3" name="Oval 201"/>
            <p:cNvSpPr>
              <a:spLocks noChangeArrowheads="1"/>
            </p:cNvSpPr>
            <p:nvPr/>
          </p:nvSpPr>
          <p:spPr bwMode="hidden">
            <a:xfrm>
              <a:off x="4263" y="3141"/>
              <a:ext cx="167"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4" name="Oval 202"/>
            <p:cNvSpPr>
              <a:spLocks noChangeArrowheads="1"/>
            </p:cNvSpPr>
            <p:nvPr/>
          </p:nvSpPr>
          <p:spPr bwMode="hidden">
            <a:xfrm>
              <a:off x="5044" y="3418"/>
              <a:ext cx="167" cy="9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p>
          </p:txBody>
        </p:sp>
        <p:sp>
          <p:nvSpPr>
            <p:cNvPr id="205" name="Oval 203"/>
            <p:cNvSpPr>
              <a:spLocks noChangeArrowheads="1"/>
            </p:cNvSpPr>
            <p:nvPr/>
          </p:nvSpPr>
          <p:spPr bwMode="hidden">
            <a:xfrm>
              <a:off x="4553" y="28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6" name="Oval 204"/>
            <p:cNvSpPr>
              <a:spLocks noChangeArrowheads="1"/>
            </p:cNvSpPr>
            <p:nvPr/>
          </p:nvSpPr>
          <p:spPr bwMode="hidden">
            <a:xfrm>
              <a:off x="5293" y="3116"/>
              <a:ext cx="168"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7" name="Oval 205"/>
            <p:cNvSpPr>
              <a:spLocks noChangeArrowheads="1"/>
            </p:cNvSpPr>
            <p:nvPr/>
          </p:nvSpPr>
          <p:spPr bwMode="hidden">
            <a:xfrm>
              <a:off x="5497" y="2879"/>
              <a:ext cx="156" cy="89"/>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p>
          </p:txBody>
        </p:sp>
        <p:sp>
          <p:nvSpPr>
            <p:cNvPr id="208" name="Oval 206"/>
            <p:cNvSpPr>
              <a:spLocks noChangeArrowheads="1"/>
            </p:cNvSpPr>
            <p:nvPr/>
          </p:nvSpPr>
          <p:spPr bwMode="hidden">
            <a:xfrm>
              <a:off x="4772" y="26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9" name="Oval 207"/>
            <p:cNvSpPr>
              <a:spLocks noChangeArrowheads="1"/>
            </p:cNvSpPr>
            <p:nvPr/>
          </p:nvSpPr>
          <p:spPr bwMode="hidden">
            <a:xfrm>
              <a:off x="4966" y="2488"/>
              <a:ext cx="156" cy="84"/>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10" name="Oval 208"/>
            <p:cNvSpPr>
              <a:spLocks noChangeArrowheads="1"/>
            </p:cNvSpPr>
            <p:nvPr/>
          </p:nvSpPr>
          <p:spPr bwMode="hidden">
            <a:xfrm>
              <a:off x="5444" y="2052"/>
              <a:ext cx="134"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11" name="Oval 209"/>
            <p:cNvSpPr>
              <a:spLocks noChangeArrowheads="1"/>
            </p:cNvSpPr>
            <p:nvPr/>
          </p:nvSpPr>
          <p:spPr bwMode="hidden">
            <a:xfrm>
              <a:off x="5161" y="2314"/>
              <a:ext cx="140"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12" name="Oval 210"/>
            <p:cNvSpPr>
              <a:spLocks noChangeArrowheads="1"/>
            </p:cNvSpPr>
            <p:nvPr/>
          </p:nvSpPr>
          <p:spPr bwMode="hidden">
            <a:xfrm>
              <a:off x="5318" y="2176"/>
              <a:ext cx="134" cy="6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13" name="Oval 211"/>
            <p:cNvSpPr>
              <a:spLocks noChangeArrowheads="1"/>
            </p:cNvSpPr>
            <p:nvPr/>
          </p:nvSpPr>
          <p:spPr bwMode="hidden">
            <a:xfrm>
              <a:off x="5581" y="1933"/>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a:defRPr/>
              </a:pPr>
              <a:endParaRPr lang="en-IE"/>
            </a:p>
          </p:txBody>
        </p:sp>
        <p:sp>
          <p:nvSpPr>
            <p:cNvPr id="214" name="Oval 212"/>
            <p:cNvSpPr>
              <a:spLocks noChangeArrowheads="1"/>
            </p:cNvSpPr>
            <p:nvPr/>
          </p:nvSpPr>
          <p:spPr bwMode="hidden">
            <a:xfrm>
              <a:off x="5689" y="1811"/>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a:defRPr/>
              </a:pPr>
              <a:endParaRPr lang="en-IE"/>
            </a:p>
          </p:txBody>
        </p:sp>
        <p:sp>
          <p:nvSpPr>
            <p:cNvPr id="215" name="Oval 213"/>
            <p:cNvSpPr>
              <a:spLocks noChangeArrowheads="1"/>
            </p:cNvSpPr>
            <p:nvPr/>
          </p:nvSpPr>
          <p:spPr bwMode="hidden">
            <a:xfrm>
              <a:off x="5663" y="2680"/>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16"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217"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218"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219" name="Oval 217"/>
            <p:cNvSpPr>
              <a:spLocks noChangeArrowheads="1"/>
            </p:cNvSpPr>
            <p:nvPr/>
          </p:nvSpPr>
          <p:spPr bwMode="hidden">
            <a:xfrm>
              <a:off x="5624" y="4010"/>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p>
          </p:txBody>
        </p:sp>
      </p:grpSp>
      <p:sp>
        <p:nvSpPr>
          <p:cNvPr id="108762"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r>
              <a:rPr lang="en-US"/>
              <a:t>Click to edit Master title style</a:t>
            </a:r>
          </a:p>
        </p:txBody>
      </p:sp>
      <p:sp>
        <p:nvSpPr>
          <p:cNvPr id="108763"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220" name="Rectangle 220"/>
          <p:cNvSpPr>
            <a:spLocks noGrp="1" noChangeArrowheads="1"/>
          </p:cNvSpPr>
          <p:nvPr>
            <p:ph type="dt" sz="quarter" idx="10"/>
          </p:nvPr>
        </p:nvSpPr>
        <p:spPr/>
        <p:txBody>
          <a:bodyPr/>
          <a:lstStyle>
            <a:lvl1pPr>
              <a:defRPr/>
            </a:lvl1pPr>
          </a:lstStyle>
          <a:p>
            <a:pPr>
              <a:defRPr/>
            </a:pPr>
            <a:r>
              <a:rPr lang="en-US"/>
              <a:t>DT228/1 Computer Architecture &amp; Technology</a:t>
            </a:r>
          </a:p>
        </p:txBody>
      </p:sp>
      <p:sp>
        <p:nvSpPr>
          <p:cNvPr id="221" name="Rectangle 221"/>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222" name="Rectangle 222"/>
          <p:cNvSpPr>
            <a:spLocks noGrp="1" noChangeArrowheads="1"/>
          </p:cNvSpPr>
          <p:nvPr>
            <p:ph type="sldNum" sz="quarter" idx="12"/>
          </p:nvPr>
        </p:nvSpPr>
        <p:spPr/>
        <p:txBody>
          <a:bodyPr/>
          <a:lstStyle>
            <a:lvl1pPr>
              <a:defRPr/>
            </a:lvl1pPr>
          </a:lstStyle>
          <a:p>
            <a:pPr>
              <a:defRPr/>
            </a:pPr>
            <a:fld id="{73B65F05-D21C-45D7-8F18-1EAD911AD89C}" type="slidenum">
              <a:rPr lang="en-US"/>
              <a:pPr>
                <a:defRPr/>
              </a:pPr>
              <a:t>‹#›</a:t>
            </a:fld>
            <a:endParaRPr lang="en-US"/>
          </a:p>
        </p:txBody>
      </p:sp>
    </p:spTree>
    <p:extLst>
      <p:ext uri="{BB962C8B-B14F-4D97-AF65-F5344CB8AC3E}">
        <p14:creationId xmlns:p14="http://schemas.microsoft.com/office/powerpoint/2010/main" val="260590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218"/>
          <p:cNvSpPr>
            <a:spLocks noGrp="1" noChangeArrowheads="1"/>
          </p:cNvSpPr>
          <p:nvPr>
            <p:ph type="sldNum" sz="quarter" idx="10"/>
          </p:nvPr>
        </p:nvSpPr>
        <p:spPr>
          <a:ln/>
        </p:spPr>
        <p:txBody>
          <a:bodyPr/>
          <a:lstStyle>
            <a:lvl1pPr>
              <a:defRPr/>
            </a:lvl1pPr>
          </a:lstStyle>
          <a:p>
            <a:pPr>
              <a:defRPr/>
            </a:pPr>
            <a:fld id="{A69A3315-B924-4CB3-B3E3-50D693F55B44}"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10508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9462"/>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94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218"/>
          <p:cNvSpPr>
            <a:spLocks noGrp="1" noChangeArrowheads="1"/>
          </p:cNvSpPr>
          <p:nvPr>
            <p:ph type="sldNum" sz="quarter" idx="10"/>
          </p:nvPr>
        </p:nvSpPr>
        <p:spPr>
          <a:ln/>
        </p:spPr>
        <p:txBody>
          <a:bodyPr/>
          <a:lstStyle>
            <a:lvl1pPr>
              <a:defRPr/>
            </a:lvl1pPr>
          </a:lstStyle>
          <a:p>
            <a:pPr>
              <a:defRPr/>
            </a:pPr>
            <a:fld id="{393EEB72-5096-4894-939A-4B2DE168B9EC}"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13928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218"/>
          <p:cNvSpPr>
            <a:spLocks noGrp="1" noChangeArrowheads="1"/>
          </p:cNvSpPr>
          <p:nvPr>
            <p:ph type="sldNum" sz="quarter" idx="10"/>
          </p:nvPr>
        </p:nvSpPr>
        <p:spPr>
          <a:ln/>
        </p:spPr>
        <p:txBody>
          <a:bodyPr/>
          <a:lstStyle>
            <a:lvl1pPr>
              <a:defRPr/>
            </a:lvl1pPr>
          </a:lstStyle>
          <a:p>
            <a:pPr>
              <a:defRPr/>
            </a:pPr>
            <a:fld id="{93B73ADE-ABB2-4270-8C13-096FA521941C}"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65936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18"/>
          <p:cNvSpPr>
            <a:spLocks noGrp="1" noChangeArrowheads="1"/>
          </p:cNvSpPr>
          <p:nvPr>
            <p:ph type="sldNum" sz="quarter" idx="10"/>
          </p:nvPr>
        </p:nvSpPr>
        <p:spPr>
          <a:ln/>
        </p:spPr>
        <p:txBody>
          <a:bodyPr/>
          <a:lstStyle>
            <a:lvl1pPr>
              <a:defRPr/>
            </a:lvl1pPr>
          </a:lstStyle>
          <a:p>
            <a:pPr>
              <a:defRPr/>
            </a:pPr>
            <a:fld id="{AEA36FBC-2C52-40FA-97E4-D22C3F8E4896}"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05330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218"/>
          <p:cNvSpPr>
            <a:spLocks noGrp="1" noChangeArrowheads="1"/>
          </p:cNvSpPr>
          <p:nvPr>
            <p:ph type="sldNum" sz="quarter" idx="10"/>
          </p:nvPr>
        </p:nvSpPr>
        <p:spPr>
          <a:ln/>
        </p:spPr>
        <p:txBody>
          <a:bodyPr/>
          <a:lstStyle>
            <a:lvl1pPr>
              <a:defRPr/>
            </a:lvl1pPr>
          </a:lstStyle>
          <a:p>
            <a:pPr>
              <a:defRPr/>
            </a:pPr>
            <a:fld id="{24342A08-D0B8-42E7-A95E-18EE6AA87E29}"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80501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218"/>
          <p:cNvSpPr>
            <a:spLocks noGrp="1" noChangeArrowheads="1"/>
          </p:cNvSpPr>
          <p:nvPr>
            <p:ph type="sldNum" sz="quarter" idx="10"/>
          </p:nvPr>
        </p:nvSpPr>
        <p:spPr>
          <a:ln/>
        </p:spPr>
        <p:txBody>
          <a:bodyPr/>
          <a:lstStyle>
            <a:lvl1pPr>
              <a:defRPr/>
            </a:lvl1pPr>
          </a:lstStyle>
          <a:p>
            <a:pPr>
              <a:defRPr/>
            </a:pPr>
            <a:fld id="{6711CBB2-8B60-4FBC-8493-6C3723966EC7}" type="slidenum">
              <a:rPr lang="en-US"/>
              <a:pPr>
                <a:defRPr/>
              </a:pPr>
              <a:t>‹#›</a:t>
            </a:fld>
            <a:endParaRPr lang="en-US"/>
          </a:p>
        </p:txBody>
      </p:sp>
      <p:sp>
        <p:nvSpPr>
          <p:cNvPr id="8"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9"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64785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218"/>
          <p:cNvSpPr>
            <a:spLocks noGrp="1" noChangeArrowheads="1"/>
          </p:cNvSpPr>
          <p:nvPr>
            <p:ph type="sldNum" sz="quarter" idx="10"/>
          </p:nvPr>
        </p:nvSpPr>
        <p:spPr>
          <a:ln/>
        </p:spPr>
        <p:txBody>
          <a:bodyPr/>
          <a:lstStyle>
            <a:lvl1pPr>
              <a:defRPr/>
            </a:lvl1pPr>
          </a:lstStyle>
          <a:p>
            <a:pPr>
              <a:defRPr/>
            </a:pPr>
            <a:fld id="{2BEEA34B-444B-4159-85B0-88AC78B30BBF}" type="slidenum">
              <a:rPr lang="en-US"/>
              <a:pPr>
                <a:defRPr/>
              </a:pPr>
              <a:t>‹#›</a:t>
            </a:fld>
            <a:endParaRPr lang="en-US"/>
          </a:p>
        </p:txBody>
      </p:sp>
      <p:sp>
        <p:nvSpPr>
          <p:cNvPr id="4"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5"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40583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18"/>
          <p:cNvSpPr>
            <a:spLocks noGrp="1" noChangeArrowheads="1"/>
          </p:cNvSpPr>
          <p:nvPr>
            <p:ph type="sldNum" sz="quarter" idx="10"/>
          </p:nvPr>
        </p:nvSpPr>
        <p:spPr>
          <a:ln/>
        </p:spPr>
        <p:txBody>
          <a:bodyPr/>
          <a:lstStyle>
            <a:lvl1pPr>
              <a:defRPr/>
            </a:lvl1pPr>
          </a:lstStyle>
          <a:p>
            <a:pPr>
              <a:defRPr/>
            </a:pPr>
            <a:fld id="{DC3F3AD6-8B73-4DF4-84BE-53E5555F620A}" type="slidenum">
              <a:rPr lang="en-US"/>
              <a:pPr>
                <a:defRPr/>
              </a:pPr>
              <a:t>‹#›</a:t>
            </a:fld>
            <a:endParaRPr lang="en-US"/>
          </a:p>
        </p:txBody>
      </p:sp>
      <p:sp>
        <p:nvSpPr>
          <p:cNvPr id="3"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4"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93534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8"/>
          <p:cNvSpPr>
            <a:spLocks noGrp="1" noChangeArrowheads="1"/>
          </p:cNvSpPr>
          <p:nvPr>
            <p:ph type="sldNum" sz="quarter" idx="10"/>
          </p:nvPr>
        </p:nvSpPr>
        <p:spPr>
          <a:ln/>
        </p:spPr>
        <p:txBody>
          <a:bodyPr/>
          <a:lstStyle>
            <a:lvl1pPr>
              <a:defRPr/>
            </a:lvl1pPr>
          </a:lstStyle>
          <a:p>
            <a:pPr>
              <a:defRPr/>
            </a:pPr>
            <a:fld id="{8CA5B7B0-8512-4C1B-B816-5AC7C2035B7F}"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133546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8"/>
          <p:cNvSpPr>
            <a:spLocks noGrp="1" noChangeArrowheads="1"/>
          </p:cNvSpPr>
          <p:nvPr>
            <p:ph type="sldNum" sz="quarter" idx="10"/>
          </p:nvPr>
        </p:nvSpPr>
        <p:spPr>
          <a:ln/>
        </p:spPr>
        <p:txBody>
          <a:bodyPr/>
          <a:lstStyle>
            <a:lvl1pPr>
              <a:defRPr/>
            </a:lvl1pPr>
          </a:lstStyle>
          <a:p>
            <a:pPr>
              <a:defRPr/>
            </a:pPr>
            <a:fld id="{63AFC580-C37F-453B-8D4A-A8DE4F4AF8AC}"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44657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2F2F47"/>
            </a:gs>
          </a:gsLst>
          <a:lin ang="27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496888" y="1308100"/>
            <a:ext cx="10429876" cy="5908675"/>
            <a:chOff x="-313" y="824"/>
            <a:chExt cx="6570" cy="3722"/>
          </a:xfrm>
        </p:grpSpPr>
        <p:sp>
          <p:nvSpPr>
            <p:cNvPr id="107523"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24"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25"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26"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27"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28"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29"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30"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31"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32"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33"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34"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35"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36"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37" name="Rectangle 17"/>
            <p:cNvSpPr>
              <a:spLocks noChangeArrowheads="1"/>
            </p:cNvSpPr>
            <p:nvPr userDrawn="1"/>
          </p:nvSpPr>
          <p:spPr bwMode="hidden">
            <a:xfrm rot="18603245" flipV="1">
              <a:off x="4053"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GB">
                <a:effectLst>
                  <a:outerShdw blurRad="38100" dist="38100" dir="2700000" algn="tl">
                    <a:srgbClr val="000000"/>
                  </a:outerShdw>
                </a:effectLst>
              </a:endParaRPr>
            </a:p>
          </p:txBody>
        </p:sp>
        <p:sp>
          <p:nvSpPr>
            <p:cNvPr id="107538" name="Rectangle 18"/>
            <p:cNvSpPr>
              <a:spLocks noChangeArrowheads="1"/>
            </p:cNvSpPr>
            <p:nvPr userDrawn="1"/>
          </p:nvSpPr>
          <p:spPr bwMode="hidden">
            <a:xfrm rot="39991575" flipH="1" flipV="1">
              <a:off x="5368"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GB">
                <a:effectLst>
                  <a:outerShdw blurRad="38100" dist="38100" dir="2700000" algn="tl">
                    <a:srgbClr val="000000"/>
                  </a:outerShdw>
                </a:effectLst>
              </a:endParaRPr>
            </a:p>
          </p:txBody>
        </p:sp>
        <p:sp>
          <p:nvSpPr>
            <p:cNvPr id="107539"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ndParaRPr>
            </a:p>
          </p:txBody>
        </p:sp>
        <p:sp>
          <p:nvSpPr>
            <p:cNvPr id="107540"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ndParaRPr>
            </a:p>
          </p:txBody>
        </p:sp>
        <p:sp>
          <p:nvSpPr>
            <p:cNvPr id="107541"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ndParaRPr>
            </a:p>
          </p:txBody>
        </p:sp>
        <p:sp>
          <p:nvSpPr>
            <p:cNvPr id="107542"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ndParaRPr>
            </a:p>
          </p:txBody>
        </p:sp>
        <p:sp>
          <p:nvSpPr>
            <p:cNvPr id="107543"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ndParaRPr>
            </a:p>
          </p:txBody>
        </p:sp>
        <p:sp>
          <p:nvSpPr>
            <p:cNvPr id="107544"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ndParaRPr>
            </a:p>
          </p:txBody>
        </p:sp>
        <p:sp>
          <p:nvSpPr>
            <p:cNvPr id="107545"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46"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ndParaRPr>
            </a:p>
          </p:txBody>
        </p:sp>
        <p:sp>
          <p:nvSpPr>
            <p:cNvPr id="107547"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ndParaRPr>
            </a:p>
          </p:txBody>
        </p:sp>
        <p:sp>
          <p:nvSpPr>
            <p:cNvPr id="107548"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ndParaRPr>
            </a:p>
          </p:txBody>
        </p:sp>
        <p:sp>
          <p:nvSpPr>
            <p:cNvPr id="107549"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en-GB">
                <a:effectLst>
                  <a:outerShdw blurRad="38100" dist="38100" dir="2700000" algn="tl">
                    <a:srgbClr val="000000"/>
                  </a:outerShdw>
                </a:effectLst>
              </a:endParaRPr>
            </a:p>
          </p:txBody>
        </p:sp>
        <p:sp>
          <p:nvSpPr>
            <p:cNvPr id="107550"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51"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52"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53"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54"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en-GB">
                <a:effectLst>
                  <a:outerShdw blurRad="38100" dist="38100" dir="2700000" algn="tl">
                    <a:srgbClr val="000000"/>
                  </a:outerShdw>
                </a:effectLst>
              </a:endParaRPr>
            </a:p>
          </p:txBody>
        </p:sp>
        <p:sp>
          <p:nvSpPr>
            <p:cNvPr id="107555"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56"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57"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58"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59"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60"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61"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62"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563"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64"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65"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66"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67"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68"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69"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70"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71"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72"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IE"/>
            </a:p>
          </p:txBody>
        </p:sp>
        <p:sp>
          <p:nvSpPr>
            <p:cNvPr id="107573"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IE"/>
            </a:p>
          </p:txBody>
        </p:sp>
        <p:sp>
          <p:nvSpPr>
            <p:cNvPr id="107574"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75"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576"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577"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578"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79"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80"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81"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82"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83"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84"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85"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86"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87"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588"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589"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90"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91"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592"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93"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94"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95"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96"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97"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598"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99"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00"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01"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02"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03"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04"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05"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06"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07"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08"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09"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10"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11"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12"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613"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614"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15"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16"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17"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18"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19"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0"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1"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2"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3"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4"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625"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626"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7627"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7628"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9"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30"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631"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32"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33"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34"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35"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36"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37"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38"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39"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40"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41"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42"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43"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644"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645"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646"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47"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48"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49"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50"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1"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2"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3"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4"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5"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6"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7"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658"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59"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60"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61"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62"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63"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64"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65"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66"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67"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68"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69"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0"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71"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72"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3"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4"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5"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6"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7"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8"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9"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0"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1"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2"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3"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4"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5"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6"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7"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8"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89"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90"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91"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92"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3"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4"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5"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6"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7"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8"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9"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700"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701"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2"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3"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4"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5"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6"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7"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8"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9"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a:defRPr/>
              </a:pPr>
              <a:endParaRPr lang="en-IE"/>
            </a:p>
          </p:txBody>
        </p:sp>
        <p:sp>
          <p:nvSpPr>
            <p:cNvPr id="107710"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11"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12"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13"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7714"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7715"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7716" name="Oval 196"/>
            <p:cNvSpPr>
              <a:spLocks noChangeArrowheads="1"/>
            </p:cNvSpPr>
            <p:nvPr/>
          </p:nvSpPr>
          <p:spPr bwMode="hidden">
            <a:xfrm>
              <a:off x="3255" y="4071"/>
              <a:ext cx="196" cy="10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17" name="Oval 197"/>
            <p:cNvSpPr>
              <a:spLocks noChangeArrowheads="1"/>
            </p:cNvSpPr>
            <p:nvPr/>
          </p:nvSpPr>
          <p:spPr bwMode="hidden">
            <a:xfrm>
              <a:off x="3651" y="3693"/>
              <a:ext cx="196" cy="11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18" name="Oval 198"/>
            <p:cNvSpPr>
              <a:spLocks noChangeArrowheads="1"/>
            </p:cNvSpPr>
            <p:nvPr/>
          </p:nvSpPr>
          <p:spPr bwMode="hidden">
            <a:xfrm>
              <a:off x="4773" y="3705"/>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p>
          </p:txBody>
        </p:sp>
        <p:sp>
          <p:nvSpPr>
            <p:cNvPr id="107719" name="Oval 199"/>
            <p:cNvSpPr>
              <a:spLocks noChangeArrowheads="1"/>
            </p:cNvSpPr>
            <p:nvPr/>
          </p:nvSpPr>
          <p:spPr bwMode="hidden">
            <a:xfrm>
              <a:off x="4491" y="4049"/>
              <a:ext cx="196" cy="10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p>
          </p:txBody>
        </p:sp>
        <p:sp>
          <p:nvSpPr>
            <p:cNvPr id="107720" name="Oval 200"/>
            <p:cNvSpPr>
              <a:spLocks noChangeArrowheads="1"/>
            </p:cNvSpPr>
            <p:nvPr/>
          </p:nvSpPr>
          <p:spPr bwMode="hidden">
            <a:xfrm>
              <a:off x="3989" y="3396"/>
              <a:ext cx="168" cy="9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1" name="Oval 201"/>
            <p:cNvSpPr>
              <a:spLocks noChangeArrowheads="1"/>
            </p:cNvSpPr>
            <p:nvPr/>
          </p:nvSpPr>
          <p:spPr bwMode="hidden">
            <a:xfrm>
              <a:off x="4263" y="3141"/>
              <a:ext cx="167"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2" name="Oval 202"/>
            <p:cNvSpPr>
              <a:spLocks noChangeArrowheads="1"/>
            </p:cNvSpPr>
            <p:nvPr/>
          </p:nvSpPr>
          <p:spPr bwMode="hidden">
            <a:xfrm>
              <a:off x="5044" y="3418"/>
              <a:ext cx="167" cy="9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p>
          </p:txBody>
        </p:sp>
        <p:sp>
          <p:nvSpPr>
            <p:cNvPr id="107723" name="Oval 203"/>
            <p:cNvSpPr>
              <a:spLocks noChangeArrowheads="1"/>
            </p:cNvSpPr>
            <p:nvPr/>
          </p:nvSpPr>
          <p:spPr bwMode="hidden">
            <a:xfrm>
              <a:off x="4553" y="28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4" name="Oval 204"/>
            <p:cNvSpPr>
              <a:spLocks noChangeArrowheads="1"/>
            </p:cNvSpPr>
            <p:nvPr/>
          </p:nvSpPr>
          <p:spPr bwMode="hidden">
            <a:xfrm>
              <a:off x="5293" y="3116"/>
              <a:ext cx="168"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5" name="Oval 205"/>
            <p:cNvSpPr>
              <a:spLocks noChangeArrowheads="1"/>
            </p:cNvSpPr>
            <p:nvPr/>
          </p:nvSpPr>
          <p:spPr bwMode="hidden">
            <a:xfrm>
              <a:off x="5497" y="2879"/>
              <a:ext cx="156" cy="89"/>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p>
          </p:txBody>
        </p:sp>
        <p:sp>
          <p:nvSpPr>
            <p:cNvPr id="107726" name="Oval 206"/>
            <p:cNvSpPr>
              <a:spLocks noChangeArrowheads="1"/>
            </p:cNvSpPr>
            <p:nvPr/>
          </p:nvSpPr>
          <p:spPr bwMode="hidden">
            <a:xfrm>
              <a:off x="4772" y="26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7" name="Oval 207"/>
            <p:cNvSpPr>
              <a:spLocks noChangeArrowheads="1"/>
            </p:cNvSpPr>
            <p:nvPr/>
          </p:nvSpPr>
          <p:spPr bwMode="hidden">
            <a:xfrm>
              <a:off x="4966" y="2488"/>
              <a:ext cx="156" cy="84"/>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8" name="Oval 208"/>
            <p:cNvSpPr>
              <a:spLocks noChangeArrowheads="1"/>
            </p:cNvSpPr>
            <p:nvPr/>
          </p:nvSpPr>
          <p:spPr bwMode="hidden">
            <a:xfrm>
              <a:off x="5444" y="2052"/>
              <a:ext cx="134"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9" name="Oval 209"/>
            <p:cNvSpPr>
              <a:spLocks noChangeArrowheads="1"/>
            </p:cNvSpPr>
            <p:nvPr/>
          </p:nvSpPr>
          <p:spPr bwMode="hidden">
            <a:xfrm>
              <a:off x="5161" y="2314"/>
              <a:ext cx="140"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30" name="Oval 210"/>
            <p:cNvSpPr>
              <a:spLocks noChangeArrowheads="1"/>
            </p:cNvSpPr>
            <p:nvPr/>
          </p:nvSpPr>
          <p:spPr bwMode="hidden">
            <a:xfrm>
              <a:off x="5318" y="2176"/>
              <a:ext cx="134" cy="6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31" name="Oval 211"/>
            <p:cNvSpPr>
              <a:spLocks noChangeArrowheads="1"/>
            </p:cNvSpPr>
            <p:nvPr/>
          </p:nvSpPr>
          <p:spPr bwMode="hidden">
            <a:xfrm>
              <a:off x="5581" y="1933"/>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a:defRPr/>
              </a:pPr>
              <a:endParaRPr lang="en-IE"/>
            </a:p>
          </p:txBody>
        </p:sp>
        <p:sp>
          <p:nvSpPr>
            <p:cNvPr id="107732" name="Oval 212"/>
            <p:cNvSpPr>
              <a:spLocks noChangeArrowheads="1"/>
            </p:cNvSpPr>
            <p:nvPr/>
          </p:nvSpPr>
          <p:spPr bwMode="hidden">
            <a:xfrm>
              <a:off x="5689" y="1811"/>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a:defRPr/>
              </a:pPr>
              <a:endParaRPr lang="en-IE"/>
            </a:p>
          </p:txBody>
        </p:sp>
        <p:sp>
          <p:nvSpPr>
            <p:cNvPr id="107733" name="Oval 213"/>
            <p:cNvSpPr>
              <a:spLocks noChangeArrowheads="1"/>
            </p:cNvSpPr>
            <p:nvPr/>
          </p:nvSpPr>
          <p:spPr bwMode="hidden">
            <a:xfrm>
              <a:off x="5663" y="2680"/>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34"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735"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736"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737" name="Oval 217"/>
            <p:cNvSpPr>
              <a:spLocks noChangeArrowheads="1"/>
            </p:cNvSpPr>
            <p:nvPr/>
          </p:nvSpPr>
          <p:spPr bwMode="hidden">
            <a:xfrm>
              <a:off x="5624" y="4010"/>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p>
          </p:txBody>
        </p:sp>
      </p:grpSp>
      <p:sp>
        <p:nvSpPr>
          <p:cNvPr id="107738" name="Rectangle 218"/>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pPr>
              <a:defRPr/>
            </a:pPr>
            <a:fld id="{BF98AF77-B84A-4DDC-9404-0DD8006716F3}" type="slidenum">
              <a:rPr lang="en-US"/>
              <a:pPr>
                <a:defRPr/>
              </a:pPr>
              <a:t>‹#›</a:t>
            </a:fld>
            <a:endParaRPr lang="en-US"/>
          </a:p>
        </p:txBody>
      </p:sp>
      <p:sp>
        <p:nvSpPr>
          <p:cNvPr id="107739" name="Rectangle 219"/>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pPr>
              <a:defRPr/>
            </a:pPr>
            <a:r>
              <a:rPr lang="en-US"/>
              <a:t>DT228/1 Computer Architecture &amp; Technology</a:t>
            </a:r>
          </a:p>
        </p:txBody>
      </p:sp>
      <p:sp>
        <p:nvSpPr>
          <p:cNvPr id="107740" name="Rectangle 220"/>
          <p:cNvSpPr>
            <a:spLocks noGrp="1" noChangeArrowheads="1"/>
          </p:cNvSpPr>
          <p:nvPr>
            <p:ph type="ftr" sz="quarter" idx="3"/>
          </p:nvPr>
        </p:nvSpPr>
        <p:spPr bwMode="auto">
          <a:xfrm>
            <a:off x="31242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pPr>
              <a:defRPr/>
            </a:pPr>
            <a:endParaRPr lang="en-US"/>
          </a:p>
        </p:txBody>
      </p:sp>
      <p:sp>
        <p:nvSpPr>
          <p:cNvPr id="107741" name="Rectangle 221"/>
          <p:cNvSpPr>
            <a:spLocks noGrp="1" noChangeArrowheads="1"/>
          </p:cNvSpPr>
          <p:nvPr>
            <p:ph type="body" idx="1"/>
          </p:nvPr>
        </p:nvSpPr>
        <p:spPr bwMode="auto">
          <a:xfrm>
            <a:off x="457200" y="1600200"/>
            <a:ext cx="8229600" cy="4533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742" name="Rectangle 22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dk2" tx1="lt1" bg2="dk1" tx2="lt2" accent1="accent1" accent2="accent2" accent3="accent3" accent4="accent4" accent5="accent5" accent6="accent6" hlink="hlink" folHlink="folHlink"/>
  <p:sldLayoutIdLst>
    <p:sldLayoutId id="2147483853"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hf hdr="0" ftr="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Font typeface="Wingdings" pitchFamily="2" charset="2"/>
        <a:buBlip>
          <a:blip r:embed="rId1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Font typeface="Wingdings" pitchFamily="2" charset="2"/>
        <a:buBlip>
          <a:blip r:embed="rId13"/>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9.emf"/><Relationship Id="rId5" Type="http://schemas.openxmlformats.org/officeDocument/2006/relationships/oleObject" Target="../embeddings/oleObject2.bin"/><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5.bin"/><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9.emf"/><Relationship Id="rId5" Type="http://schemas.openxmlformats.org/officeDocument/2006/relationships/oleObject" Target="../embeddings/oleObject6.bin"/><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9.emf"/><Relationship Id="rId5" Type="http://schemas.openxmlformats.org/officeDocument/2006/relationships/oleObject" Target="../embeddings/oleObject7.bin"/><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9.emf"/><Relationship Id="rId5" Type="http://schemas.openxmlformats.org/officeDocument/2006/relationships/oleObject" Target="../embeddings/oleObject8.bin"/><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notesSlide" Target="../notesSlides/notesSlide43.xml"/><Relationship Id="rId7"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10.emf"/><Relationship Id="rId5" Type="http://schemas.openxmlformats.org/officeDocument/2006/relationships/oleObject" Target="../embeddings/oleObject9.bin"/><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20"/>
          <p:cNvSpPr>
            <a:spLocks noGrp="1" noChangeArrowheads="1"/>
          </p:cNvSpPr>
          <p:nvPr>
            <p:ph type="dt" sz="quarter" idx="10"/>
          </p:nvPr>
        </p:nvSpPr>
        <p:spPr/>
        <p:txBody>
          <a:bodyPr/>
          <a:lstStyle/>
          <a:p>
            <a:pPr>
              <a:defRPr/>
            </a:pPr>
            <a:r>
              <a:rPr lang="en-US" dirty="0"/>
              <a:t>DT228/1 </a:t>
            </a:r>
            <a:r>
              <a:rPr lang="en-US" dirty="0" smtClean="0"/>
              <a:t>and DT282/1 Computer </a:t>
            </a:r>
            <a:r>
              <a:rPr lang="en-US" dirty="0"/>
              <a:t>Architecture &amp; Technology</a:t>
            </a:r>
          </a:p>
        </p:txBody>
      </p:sp>
      <p:sp>
        <p:nvSpPr>
          <p:cNvPr id="6" name="Rectangle 222"/>
          <p:cNvSpPr>
            <a:spLocks noGrp="1" noChangeArrowheads="1"/>
          </p:cNvSpPr>
          <p:nvPr>
            <p:ph type="sldNum" sz="quarter" idx="12"/>
          </p:nvPr>
        </p:nvSpPr>
        <p:spPr/>
        <p:txBody>
          <a:bodyPr/>
          <a:lstStyle/>
          <a:p>
            <a:pPr>
              <a:defRPr/>
            </a:pPr>
            <a:fld id="{5AD74038-36E1-40D3-B0F5-16FA65881099}" type="slidenum">
              <a:rPr lang="en-US"/>
              <a:pPr>
                <a:defRPr/>
              </a:pPr>
              <a:t>1</a:t>
            </a:fld>
            <a:endParaRPr lang="en-US"/>
          </a:p>
        </p:txBody>
      </p:sp>
      <p:sp>
        <p:nvSpPr>
          <p:cNvPr id="2050" name="Rectangle 2"/>
          <p:cNvSpPr>
            <a:spLocks noGrp="1" noChangeArrowheads="1"/>
          </p:cNvSpPr>
          <p:nvPr>
            <p:ph type="ctrTitle"/>
          </p:nvPr>
        </p:nvSpPr>
        <p:spPr>
          <a:xfrm>
            <a:off x="684213" y="836613"/>
            <a:ext cx="7772400" cy="1736725"/>
          </a:xfrm>
        </p:spPr>
        <p:txBody>
          <a:bodyPr/>
          <a:lstStyle/>
          <a:p>
            <a:pPr eaLnBrk="1" hangingPunct="1">
              <a:defRPr/>
            </a:pPr>
            <a:r>
              <a:rPr lang="en-IE" sz="4000" dirty="0" smtClean="0"/>
              <a:t>Course -  DT228/1 and DT282/1</a:t>
            </a:r>
            <a:endParaRPr lang="en-US" sz="4000" dirty="0" smtClean="0"/>
          </a:p>
        </p:txBody>
      </p:sp>
      <p:sp>
        <p:nvSpPr>
          <p:cNvPr id="2051" name="Rectangle 3"/>
          <p:cNvSpPr>
            <a:spLocks noGrp="1" noChangeArrowheads="1"/>
          </p:cNvSpPr>
          <p:nvPr>
            <p:ph type="subTitle" idx="1"/>
          </p:nvPr>
        </p:nvSpPr>
        <p:spPr>
          <a:xfrm>
            <a:off x="1403350" y="3284538"/>
            <a:ext cx="6400800" cy="911225"/>
          </a:xfrm>
        </p:spPr>
        <p:txBody>
          <a:bodyPr/>
          <a:lstStyle/>
          <a:p>
            <a:pPr eaLnBrk="1" hangingPunct="1">
              <a:lnSpc>
                <a:spcPct val="90000"/>
              </a:lnSpc>
              <a:defRPr/>
            </a:pPr>
            <a:r>
              <a:rPr lang="en-IE" dirty="0" smtClean="0"/>
              <a:t>Subject -  Computer Architecture and Technology</a:t>
            </a:r>
            <a:endParaRPr lang="en-US" dirty="0" smtClean="0"/>
          </a:p>
        </p:txBody>
      </p:sp>
      <p:sp>
        <p:nvSpPr>
          <p:cNvPr id="2052" name="Rectangle 4"/>
          <p:cNvSpPr>
            <a:spLocks noChangeArrowheads="1"/>
          </p:cNvSpPr>
          <p:nvPr/>
        </p:nvSpPr>
        <p:spPr bwMode="auto">
          <a:xfrm>
            <a:off x="1403350" y="4652963"/>
            <a:ext cx="6400800" cy="911225"/>
          </a:xfrm>
          <a:prstGeom prst="rect">
            <a:avLst/>
          </a:prstGeom>
          <a:noFill/>
          <a:ln w="9525">
            <a:noFill/>
            <a:miter lim="800000"/>
            <a:headEnd/>
            <a:tailEnd/>
          </a:ln>
          <a:effectLst/>
        </p:spPr>
        <p:txBody>
          <a:bodyPr/>
          <a:lstStyle/>
          <a:p>
            <a:pPr algn="ctr" eaLnBrk="1" hangingPunct="1">
              <a:spcBef>
                <a:spcPct val="20000"/>
              </a:spcBef>
              <a:buClr>
                <a:schemeClr val="hlink"/>
              </a:buClr>
              <a:buFont typeface="Wingdings" pitchFamily="2" charset="2"/>
              <a:buNone/>
              <a:defRPr/>
            </a:pPr>
            <a:r>
              <a:rPr lang="en-IE" sz="3200" dirty="0">
                <a:solidFill>
                  <a:srgbClr val="FFFF00"/>
                </a:solidFill>
                <a:effectLst>
                  <a:outerShdw blurRad="38100" dist="38100" dir="2700000" algn="tl">
                    <a:srgbClr val="000000"/>
                  </a:outerShdw>
                </a:effectLst>
              </a:rPr>
              <a:t>SEQUENTIAL LOGIC</a:t>
            </a:r>
          </a:p>
          <a:p>
            <a:pPr algn="ctr" eaLnBrk="1" hangingPunct="1">
              <a:spcBef>
                <a:spcPct val="20000"/>
              </a:spcBef>
              <a:buClr>
                <a:schemeClr val="hlink"/>
              </a:buClr>
              <a:buFont typeface="Wingdings" pitchFamily="2" charset="2"/>
              <a:buNone/>
              <a:defRPr/>
            </a:pPr>
            <a:r>
              <a:rPr lang="en-IE" sz="2800" dirty="0">
                <a:solidFill>
                  <a:srgbClr val="FFFF00"/>
                </a:solidFill>
                <a:effectLst>
                  <a:outerShdw blurRad="38100" dist="38100" dir="2700000" algn="tl">
                    <a:srgbClr val="000000"/>
                  </a:outerShdw>
                </a:effectLst>
              </a:rPr>
              <a:t>Semester 2, Week 6</a:t>
            </a:r>
            <a:endParaRPr lang="en-US" sz="2800" dirty="0">
              <a:solidFill>
                <a:srgbClr val="FFFF00"/>
              </a:solidFill>
              <a:effectLst>
                <a:outerShdw blurRad="38100" dist="38100" dir="2700000" algn="tl">
                  <a:srgbClr val="000000"/>
                </a:outerShdw>
              </a:effectLs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lide Number Placeholder 3"/>
          <p:cNvSpPr>
            <a:spLocks noGrp="1"/>
          </p:cNvSpPr>
          <p:nvPr>
            <p:ph type="sldNum" sz="quarter" idx="10"/>
          </p:nvPr>
        </p:nvSpPr>
        <p:spPr/>
        <p:txBody>
          <a:bodyPr/>
          <a:lstStyle/>
          <a:p>
            <a:pPr>
              <a:defRPr/>
            </a:pPr>
            <a:fld id="{F73A2F01-4313-4497-A82C-E23B64B45B28}" type="slidenum">
              <a:rPr lang="en-US"/>
              <a:pPr>
                <a:defRPr/>
              </a:pPr>
              <a:t>10</a:t>
            </a:fld>
            <a:endParaRPr lang="en-US"/>
          </a:p>
        </p:txBody>
      </p:sp>
      <p:sp>
        <p:nvSpPr>
          <p:cNvPr id="416770" name="Rectangle 2"/>
          <p:cNvSpPr>
            <a:spLocks noGrp="1" noChangeArrowheads="1"/>
          </p:cNvSpPr>
          <p:nvPr>
            <p:ph type="title"/>
          </p:nvPr>
        </p:nvSpPr>
        <p:spPr/>
        <p:txBody>
          <a:bodyPr/>
          <a:lstStyle/>
          <a:p>
            <a:pPr eaLnBrk="1" hangingPunct="1">
              <a:defRPr/>
            </a:pPr>
            <a:r>
              <a:rPr lang="en-GB" dirty="0" smtClean="0"/>
              <a:t>CPU Clock</a:t>
            </a:r>
            <a:endParaRPr lang="en-US" dirty="0" smtClean="0"/>
          </a:p>
        </p:txBody>
      </p:sp>
      <p:grpSp>
        <p:nvGrpSpPr>
          <p:cNvPr id="12293" name="Group 6"/>
          <p:cNvGrpSpPr>
            <a:grpSpLocks noChangeAspect="1"/>
          </p:cNvGrpSpPr>
          <p:nvPr/>
        </p:nvGrpSpPr>
        <p:grpSpPr bwMode="auto">
          <a:xfrm>
            <a:off x="1258888" y="2349500"/>
            <a:ext cx="6767512" cy="1831975"/>
            <a:chOff x="1651" y="2139"/>
            <a:chExt cx="2458" cy="593"/>
          </a:xfrm>
        </p:grpSpPr>
        <p:sp>
          <p:nvSpPr>
            <p:cNvPr id="12295" name="AutoShape 5"/>
            <p:cNvSpPr>
              <a:spLocks noChangeAspect="1" noChangeArrowheads="1" noTextEdit="1"/>
            </p:cNvSpPr>
            <p:nvPr/>
          </p:nvSpPr>
          <p:spPr bwMode="auto">
            <a:xfrm>
              <a:off x="1651" y="2139"/>
              <a:ext cx="2458" cy="59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2296" name="Rectangle 7"/>
            <p:cNvSpPr>
              <a:spLocks noChangeArrowheads="1"/>
            </p:cNvSpPr>
            <p:nvPr/>
          </p:nvSpPr>
          <p:spPr bwMode="auto">
            <a:xfrm>
              <a:off x="1655" y="2538"/>
              <a:ext cx="28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2297" name="Rectangle 8"/>
            <p:cNvSpPr>
              <a:spLocks noChangeArrowheads="1"/>
            </p:cNvSpPr>
            <p:nvPr/>
          </p:nvSpPr>
          <p:spPr bwMode="auto">
            <a:xfrm>
              <a:off x="1939" y="2325"/>
              <a:ext cx="8" cy="2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2298" name="Freeform 9"/>
            <p:cNvSpPr>
              <a:spLocks/>
            </p:cNvSpPr>
            <p:nvPr/>
          </p:nvSpPr>
          <p:spPr bwMode="auto">
            <a:xfrm>
              <a:off x="1939" y="2538"/>
              <a:ext cx="8" cy="8"/>
            </a:xfrm>
            <a:custGeom>
              <a:avLst/>
              <a:gdLst>
                <a:gd name="T0" fmla="*/ 4 w 8"/>
                <a:gd name="T1" fmla="*/ 8 h 8"/>
                <a:gd name="T2" fmla="*/ 8 w 8"/>
                <a:gd name="T3" fmla="*/ 8 h 8"/>
                <a:gd name="T4" fmla="*/ 8 w 8"/>
                <a:gd name="T5" fmla="*/ 4 h 8"/>
                <a:gd name="T6" fmla="*/ 0 w 8"/>
                <a:gd name="T7" fmla="*/ 4 h 8"/>
                <a:gd name="T8" fmla="*/ 4 w 8"/>
                <a:gd name="T9" fmla="*/ 0 h 8"/>
                <a:gd name="T10" fmla="*/ 4 w 8"/>
                <a:gd name="T11" fmla="*/ 8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4" y="8"/>
                  </a:moveTo>
                  <a:lnTo>
                    <a:pt x="8" y="8"/>
                  </a:lnTo>
                  <a:lnTo>
                    <a:pt x="8" y="4"/>
                  </a:lnTo>
                  <a:lnTo>
                    <a:pt x="0" y="4"/>
                  </a:lnTo>
                  <a:lnTo>
                    <a:pt x="4" y="0"/>
                  </a:lnTo>
                  <a:lnTo>
                    <a:pt x="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299" name="Rectangle 10"/>
            <p:cNvSpPr>
              <a:spLocks noChangeArrowheads="1"/>
            </p:cNvSpPr>
            <p:nvPr/>
          </p:nvSpPr>
          <p:spPr bwMode="auto">
            <a:xfrm>
              <a:off x="1943" y="2321"/>
              <a:ext cx="5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2300" name="Freeform 11"/>
            <p:cNvSpPr>
              <a:spLocks/>
            </p:cNvSpPr>
            <p:nvPr/>
          </p:nvSpPr>
          <p:spPr bwMode="auto">
            <a:xfrm>
              <a:off x="1939" y="2321"/>
              <a:ext cx="8" cy="8"/>
            </a:xfrm>
            <a:custGeom>
              <a:avLst/>
              <a:gdLst>
                <a:gd name="T0" fmla="*/ 0 w 8"/>
                <a:gd name="T1" fmla="*/ 4 h 8"/>
                <a:gd name="T2" fmla="*/ 0 w 8"/>
                <a:gd name="T3" fmla="*/ 0 h 8"/>
                <a:gd name="T4" fmla="*/ 4 w 8"/>
                <a:gd name="T5" fmla="*/ 0 h 8"/>
                <a:gd name="T6" fmla="*/ 4 w 8"/>
                <a:gd name="T7" fmla="*/ 8 h 8"/>
                <a:gd name="T8" fmla="*/ 8 w 8"/>
                <a:gd name="T9" fmla="*/ 4 h 8"/>
                <a:gd name="T10" fmla="*/ 0 w 8"/>
                <a:gd name="T11" fmla="*/ 4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0" y="4"/>
                  </a:moveTo>
                  <a:lnTo>
                    <a:pt x="0" y="0"/>
                  </a:lnTo>
                  <a:lnTo>
                    <a:pt x="4" y="0"/>
                  </a:lnTo>
                  <a:lnTo>
                    <a:pt x="4" y="8"/>
                  </a:lnTo>
                  <a:lnTo>
                    <a:pt x="8"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301" name="Rectangle 12"/>
            <p:cNvSpPr>
              <a:spLocks noChangeArrowheads="1"/>
            </p:cNvSpPr>
            <p:nvPr/>
          </p:nvSpPr>
          <p:spPr bwMode="auto">
            <a:xfrm>
              <a:off x="2516" y="2325"/>
              <a:ext cx="8" cy="2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2302" name="Freeform 13"/>
            <p:cNvSpPr>
              <a:spLocks/>
            </p:cNvSpPr>
            <p:nvPr/>
          </p:nvSpPr>
          <p:spPr bwMode="auto">
            <a:xfrm>
              <a:off x="2516" y="2321"/>
              <a:ext cx="8" cy="8"/>
            </a:xfrm>
            <a:custGeom>
              <a:avLst/>
              <a:gdLst>
                <a:gd name="T0" fmla="*/ 4 w 8"/>
                <a:gd name="T1" fmla="*/ 0 h 8"/>
                <a:gd name="T2" fmla="*/ 8 w 8"/>
                <a:gd name="T3" fmla="*/ 0 h 8"/>
                <a:gd name="T4" fmla="*/ 8 w 8"/>
                <a:gd name="T5" fmla="*/ 4 h 8"/>
                <a:gd name="T6" fmla="*/ 0 w 8"/>
                <a:gd name="T7" fmla="*/ 4 h 8"/>
                <a:gd name="T8" fmla="*/ 4 w 8"/>
                <a:gd name="T9" fmla="*/ 8 h 8"/>
                <a:gd name="T10" fmla="*/ 4 w 8"/>
                <a:gd name="T11" fmla="*/ 0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4" y="0"/>
                  </a:moveTo>
                  <a:lnTo>
                    <a:pt x="8" y="0"/>
                  </a:lnTo>
                  <a:lnTo>
                    <a:pt x="8" y="4"/>
                  </a:lnTo>
                  <a:lnTo>
                    <a:pt x="0" y="4"/>
                  </a:lnTo>
                  <a:lnTo>
                    <a:pt x="4" y="8"/>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303" name="Rectangle 14"/>
            <p:cNvSpPr>
              <a:spLocks noChangeArrowheads="1"/>
            </p:cNvSpPr>
            <p:nvPr/>
          </p:nvSpPr>
          <p:spPr bwMode="auto">
            <a:xfrm>
              <a:off x="2520" y="2538"/>
              <a:ext cx="2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2304" name="Freeform 15"/>
            <p:cNvSpPr>
              <a:spLocks/>
            </p:cNvSpPr>
            <p:nvPr/>
          </p:nvSpPr>
          <p:spPr bwMode="auto">
            <a:xfrm>
              <a:off x="2516" y="2538"/>
              <a:ext cx="8" cy="8"/>
            </a:xfrm>
            <a:custGeom>
              <a:avLst/>
              <a:gdLst>
                <a:gd name="T0" fmla="*/ 0 w 8"/>
                <a:gd name="T1" fmla="*/ 4 h 8"/>
                <a:gd name="T2" fmla="*/ 0 w 8"/>
                <a:gd name="T3" fmla="*/ 8 h 8"/>
                <a:gd name="T4" fmla="*/ 4 w 8"/>
                <a:gd name="T5" fmla="*/ 8 h 8"/>
                <a:gd name="T6" fmla="*/ 4 w 8"/>
                <a:gd name="T7" fmla="*/ 0 h 8"/>
                <a:gd name="T8" fmla="*/ 8 w 8"/>
                <a:gd name="T9" fmla="*/ 4 h 8"/>
                <a:gd name="T10" fmla="*/ 0 w 8"/>
                <a:gd name="T11" fmla="*/ 4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0" y="4"/>
                  </a:moveTo>
                  <a:lnTo>
                    <a:pt x="0" y="8"/>
                  </a:lnTo>
                  <a:lnTo>
                    <a:pt x="4" y="8"/>
                  </a:lnTo>
                  <a:lnTo>
                    <a:pt x="4" y="0"/>
                  </a:lnTo>
                  <a:lnTo>
                    <a:pt x="8"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305" name="Rectangle 16"/>
            <p:cNvSpPr>
              <a:spLocks noChangeArrowheads="1"/>
            </p:cNvSpPr>
            <p:nvPr/>
          </p:nvSpPr>
          <p:spPr bwMode="auto">
            <a:xfrm>
              <a:off x="2732" y="2325"/>
              <a:ext cx="8" cy="2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2306" name="Freeform 17"/>
            <p:cNvSpPr>
              <a:spLocks/>
            </p:cNvSpPr>
            <p:nvPr/>
          </p:nvSpPr>
          <p:spPr bwMode="auto">
            <a:xfrm>
              <a:off x="2732" y="2538"/>
              <a:ext cx="8" cy="8"/>
            </a:xfrm>
            <a:custGeom>
              <a:avLst/>
              <a:gdLst>
                <a:gd name="T0" fmla="*/ 4 w 8"/>
                <a:gd name="T1" fmla="*/ 8 h 8"/>
                <a:gd name="T2" fmla="*/ 8 w 8"/>
                <a:gd name="T3" fmla="*/ 8 h 8"/>
                <a:gd name="T4" fmla="*/ 8 w 8"/>
                <a:gd name="T5" fmla="*/ 4 h 8"/>
                <a:gd name="T6" fmla="*/ 0 w 8"/>
                <a:gd name="T7" fmla="*/ 4 h 8"/>
                <a:gd name="T8" fmla="*/ 4 w 8"/>
                <a:gd name="T9" fmla="*/ 0 h 8"/>
                <a:gd name="T10" fmla="*/ 4 w 8"/>
                <a:gd name="T11" fmla="*/ 8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4" y="8"/>
                  </a:moveTo>
                  <a:lnTo>
                    <a:pt x="8" y="8"/>
                  </a:lnTo>
                  <a:lnTo>
                    <a:pt x="8" y="4"/>
                  </a:lnTo>
                  <a:lnTo>
                    <a:pt x="0" y="4"/>
                  </a:lnTo>
                  <a:lnTo>
                    <a:pt x="4" y="0"/>
                  </a:lnTo>
                  <a:lnTo>
                    <a:pt x="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307" name="Rectangle 18"/>
            <p:cNvSpPr>
              <a:spLocks noChangeArrowheads="1"/>
            </p:cNvSpPr>
            <p:nvPr/>
          </p:nvSpPr>
          <p:spPr bwMode="auto">
            <a:xfrm>
              <a:off x="2736" y="2321"/>
              <a:ext cx="57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2308" name="Freeform 19"/>
            <p:cNvSpPr>
              <a:spLocks/>
            </p:cNvSpPr>
            <p:nvPr/>
          </p:nvSpPr>
          <p:spPr bwMode="auto">
            <a:xfrm>
              <a:off x="2732" y="2321"/>
              <a:ext cx="8" cy="8"/>
            </a:xfrm>
            <a:custGeom>
              <a:avLst/>
              <a:gdLst>
                <a:gd name="T0" fmla="*/ 0 w 8"/>
                <a:gd name="T1" fmla="*/ 4 h 8"/>
                <a:gd name="T2" fmla="*/ 0 w 8"/>
                <a:gd name="T3" fmla="*/ 0 h 8"/>
                <a:gd name="T4" fmla="*/ 4 w 8"/>
                <a:gd name="T5" fmla="*/ 0 h 8"/>
                <a:gd name="T6" fmla="*/ 4 w 8"/>
                <a:gd name="T7" fmla="*/ 8 h 8"/>
                <a:gd name="T8" fmla="*/ 8 w 8"/>
                <a:gd name="T9" fmla="*/ 4 h 8"/>
                <a:gd name="T10" fmla="*/ 0 w 8"/>
                <a:gd name="T11" fmla="*/ 4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0" y="4"/>
                  </a:moveTo>
                  <a:lnTo>
                    <a:pt x="0" y="0"/>
                  </a:lnTo>
                  <a:lnTo>
                    <a:pt x="4" y="0"/>
                  </a:lnTo>
                  <a:lnTo>
                    <a:pt x="4" y="8"/>
                  </a:lnTo>
                  <a:lnTo>
                    <a:pt x="8"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309" name="Rectangle 20"/>
            <p:cNvSpPr>
              <a:spLocks noChangeArrowheads="1"/>
            </p:cNvSpPr>
            <p:nvPr/>
          </p:nvSpPr>
          <p:spPr bwMode="auto">
            <a:xfrm>
              <a:off x="3308" y="2325"/>
              <a:ext cx="8" cy="2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2310" name="Freeform 21"/>
            <p:cNvSpPr>
              <a:spLocks/>
            </p:cNvSpPr>
            <p:nvPr/>
          </p:nvSpPr>
          <p:spPr bwMode="auto">
            <a:xfrm>
              <a:off x="3308" y="2321"/>
              <a:ext cx="8" cy="8"/>
            </a:xfrm>
            <a:custGeom>
              <a:avLst/>
              <a:gdLst>
                <a:gd name="T0" fmla="*/ 4 w 8"/>
                <a:gd name="T1" fmla="*/ 0 h 8"/>
                <a:gd name="T2" fmla="*/ 8 w 8"/>
                <a:gd name="T3" fmla="*/ 0 h 8"/>
                <a:gd name="T4" fmla="*/ 8 w 8"/>
                <a:gd name="T5" fmla="*/ 4 h 8"/>
                <a:gd name="T6" fmla="*/ 0 w 8"/>
                <a:gd name="T7" fmla="*/ 4 h 8"/>
                <a:gd name="T8" fmla="*/ 4 w 8"/>
                <a:gd name="T9" fmla="*/ 8 h 8"/>
                <a:gd name="T10" fmla="*/ 4 w 8"/>
                <a:gd name="T11" fmla="*/ 0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4" y="0"/>
                  </a:moveTo>
                  <a:lnTo>
                    <a:pt x="8" y="0"/>
                  </a:lnTo>
                  <a:lnTo>
                    <a:pt x="8" y="4"/>
                  </a:lnTo>
                  <a:lnTo>
                    <a:pt x="0" y="4"/>
                  </a:lnTo>
                  <a:lnTo>
                    <a:pt x="4" y="8"/>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311" name="Rectangle 22"/>
            <p:cNvSpPr>
              <a:spLocks noChangeArrowheads="1"/>
            </p:cNvSpPr>
            <p:nvPr/>
          </p:nvSpPr>
          <p:spPr bwMode="auto">
            <a:xfrm>
              <a:off x="3312" y="2538"/>
              <a:ext cx="21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2312" name="Freeform 23"/>
            <p:cNvSpPr>
              <a:spLocks/>
            </p:cNvSpPr>
            <p:nvPr/>
          </p:nvSpPr>
          <p:spPr bwMode="auto">
            <a:xfrm>
              <a:off x="3308" y="2538"/>
              <a:ext cx="8" cy="8"/>
            </a:xfrm>
            <a:custGeom>
              <a:avLst/>
              <a:gdLst>
                <a:gd name="T0" fmla="*/ 0 w 8"/>
                <a:gd name="T1" fmla="*/ 4 h 8"/>
                <a:gd name="T2" fmla="*/ 0 w 8"/>
                <a:gd name="T3" fmla="*/ 8 h 8"/>
                <a:gd name="T4" fmla="*/ 4 w 8"/>
                <a:gd name="T5" fmla="*/ 8 h 8"/>
                <a:gd name="T6" fmla="*/ 4 w 8"/>
                <a:gd name="T7" fmla="*/ 0 h 8"/>
                <a:gd name="T8" fmla="*/ 8 w 8"/>
                <a:gd name="T9" fmla="*/ 4 h 8"/>
                <a:gd name="T10" fmla="*/ 0 w 8"/>
                <a:gd name="T11" fmla="*/ 4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0" y="4"/>
                  </a:moveTo>
                  <a:lnTo>
                    <a:pt x="0" y="8"/>
                  </a:lnTo>
                  <a:lnTo>
                    <a:pt x="4" y="8"/>
                  </a:lnTo>
                  <a:lnTo>
                    <a:pt x="4" y="0"/>
                  </a:lnTo>
                  <a:lnTo>
                    <a:pt x="8"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313" name="Rectangle 24"/>
            <p:cNvSpPr>
              <a:spLocks noChangeArrowheads="1"/>
            </p:cNvSpPr>
            <p:nvPr/>
          </p:nvSpPr>
          <p:spPr bwMode="auto">
            <a:xfrm>
              <a:off x="3525" y="2325"/>
              <a:ext cx="8" cy="2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2314" name="Freeform 25"/>
            <p:cNvSpPr>
              <a:spLocks/>
            </p:cNvSpPr>
            <p:nvPr/>
          </p:nvSpPr>
          <p:spPr bwMode="auto">
            <a:xfrm>
              <a:off x="3525" y="2538"/>
              <a:ext cx="8" cy="8"/>
            </a:xfrm>
            <a:custGeom>
              <a:avLst/>
              <a:gdLst>
                <a:gd name="T0" fmla="*/ 4 w 8"/>
                <a:gd name="T1" fmla="*/ 8 h 8"/>
                <a:gd name="T2" fmla="*/ 8 w 8"/>
                <a:gd name="T3" fmla="*/ 8 h 8"/>
                <a:gd name="T4" fmla="*/ 8 w 8"/>
                <a:gd name="T5" fmla="*/ 4 h 8"/>
                <a:gd name="T6" fmla="*/ 0 w 8"/>
                <a:gd name="T7" fmla="*/ 4 h 8"/>
                <a:gd name="T8" fmla="*/ 4 w 8"/>
                <a:gd name="T9" fmla="*/ 0 h 8"/>
                <a:gd name="T10" fmla="*/ 4 w 8"/>
                <a:gd name="T11" fmla="*/ 8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4" y="8"/>
                  </a:moveTo>
                  <a:lnTo>
                    <a:pt x="8" y="8"/>
                  </a:lnTo>
                  <a:lnTo>
                    <a:pt x="8" y="4"/>
                  </a:lnTo>
                  <a:lnTo>
                    <a:pt x="0" y="4"/>
                  </a:lnTo>
                  <a:lnTo>
                    <a:pt x="4" y="0"/>
                  </a:lnTo>
                  <a:lnTo>
                    <a:pt x="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315" name="Rectangle 26"/>
            <p:cNvSpPr>
              <a:spLocks noChangeArrowheads="1"/>
            </p:cNvSpPr>
            <p:nvPr/>
          </p:nvSpPr>
          <p:spPr bwMode="auto">
            <a:xfrm>
              <a:off x="3529" y="2321"/>
              <a:ext cx="57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2316" name="Freeform 27"/>
            <p:cNvSpPr>
              <a:spLocks/>
            </p:cNvSpPr>
            <p:nvPr/>
          </p:nvSpPr>
          <p:spPr bwMode="auto">
            <a:xfrm>
              <a:off x="3525" y="2321"/>
              <a:ext cx="8" cy="8"/>
            </a:xfrm>
            <a:custGeom>
              <a:avLst/>
              <a:gdLst>
                <a:gd name="T0" fmla="*/ 0 w 8"/>
                <a:gd name="T1" fmla="*/ 4 h 8"/>
                <a:gd name="T2" fmla="*/ 0 w 8"/>
                <a:gd name="T3" fmla="*/ 0 h 8"/>
                <a:gd name="T4" fmla="*/ 4 w 8"/>
                <a:gd name="T5" fmla="*/ 0 h 8"/>
                <a:gd name="T6" fmla="*/ 4 w 8"/>
                <a:gd name="T7" fmla="*/ 8 h 8"/>
                <a:gd name="T8" fmla="*/ 8 w 8"/>
                <a:gd name="T9" fmla="*/ 4 h 8"/>
                <a:gd name="T10" fmla="*/ 0 w 8"/>
                <a:gd name="T11" fmla="*/ 4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0" y="4"/>
                  </a:moveTo>
                  <a:lnTo>
                    <a:pt x="0" y="0"/>
                  </a:lnTo>
                  <a:lnTo>
                    <a:pt x="4" y="0"/>
                  </a:lnTo>
                  <a:lnTo>
                    <a:pt x="4" y="8"/>
                  </a:lnTo>
                  <a:lnTo>
                    <a:pt x="8"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317" name="Rectangle 28"/>
            <p:cNvSpPr>
              <a:spLocks noChangeArrowheads="1"/>
            </p:cNvSpPr>
            <p:nvPr/>
          </p:nvSpPr>
          <p:spPr bwMode="auto">
            <a:xfrm>
              <a:off x="4101" y="2325"/>
              <a:ext cx="8" cy="2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2318" name="Freeform 29"/>
            <p:cNvSpPr>
              <a:spLocks/>
            </p:cNvSpPr>
            <p:nvPr/>
          </p:nvSpPr>
          <p:spPr bwMode="auto">
            <a:xfrm>
              <a:off x="4101" y="2321"/>
              <a:ext cx="8" cy="8"/>
            </a:xfrm>
            <a:custGeom>
              <a:avLst/>
              <a:gdLst>
                <a:gd name="T0" fmla="*/ 4 w 8"/>
                <a:gd name="T1" fmla="*/ 0 h 8"/>
                <a:gd name="T2" fmla="*/ 8 w 8"/>
                <a:gd name="T3" fmla="*/ 0 h 8"/>
                <a:gd name="T4" fmla="*/ 8 w 8"/>
                <a:gd name="T5" fmla="*/ 4 h 8"/>
                <a:gd name="T6" fmla="*/ 0 w 8"/>
                <a:gd name="T7" fmla="*/ 4 h 8"/>
                <a:gd name="T8" fmla="*/ 4 w 8"/>
                <a:gd name="T9" fmla="*/ 8 h 8"/>
                <a:gd name="T10" fmla="*/ 4 w 8"/>
                <a:gd name="T11" fmla="*/ 0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4" y="0"/>
                  </a:moveTo>
                  <a:lnTo>
                    <a:pt x="8" y="0"/>
                  </a:lnTo>
                  <a:lnTo>
                    <a:pt x="8" y="4"/>
                  </a:lnTo>
                  <a:lnTo>
                    <a:pt x="0" y="4"/>
                  </a:lnTo>
                  <a:lnTo>
                    <a:pt x="4" y="8"/>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319" name="Rectangle 30"/>
            <p:cNvSpPr>
              <a:spLocks noChangeArrowheads="1"/>
            </p:cNvSpPr>
            <p:nvPr/>
          </p:nvSpPr>
          <p:spPr bwMode="auto">
            <a:xfrm>
              <a:off x="1977" y="2612"/>
              <a:ext cx="72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2320" name="Freeform 31"/>
            <p:cNvSpPr>
              <a:spLocks/>
            </p:cNvSpPr>
            <p:nvPr/>
          </p:nvSpPr>
          <p:spPr bwMode="auto">
            <a:xfrm>
              <a:off x="2694" y="2602"/>
              <a:ext cx="42" cy="25"/>
            </a:xfrm>
            <a:custGeom>
              <a:avLst/>
              <a:gdLst>
                <a:gd name="T0" fmla="*/ 20 w 42"/>
                <a:gd name="T1" fmla="*/ 7 h 25"/>
                <a:gd name="T2" fmla="*/ 9 w 42"/>
                <a:gd name="T3" fmla="*/ 4 h 25"/>
                <a:gd name="T4" fmla="*/ 0 w 42"/>
                <a:gd name="T5" fmla="*/ 0 h 25"/>
                <a:gd name="T6" fmla="*/ 0 w 42"/>
                <a:gd name="T7" fmla="*/ 25 h 25"/>
                <a:gd name="T8" fmla="*/ 8 w 42"/>
                <a:gd name="T9" fmla="*/ 22 h 25"/>
                <a:gd name="T10" fmla="*/ 20 w 42"/>
                <a:gd name="T11" fmla="*/ 18 h 25"/>
                <a:gd name="T12" fmla="*/ 32 w 42"/>
                <a:gd name="T13" fmla="*/ 14 h 25"/>
                <a:gd name="T14" fmla="*/ 42 w 42"/>
                <a:gd name="T15" fmla="*/ 12 h 25"/>
                <a:gd name="T16" fmla="*/ 32 w 42"/>
                <a:gd name="T17" fmla="*/ 11 h 25"/>
                <a:gd name="T18" fmla="*/ 20 w 42"/>
                <a:gd name="T19" fmla="*/ 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25"/>
                <a:gd name="T32" fmla="*/ 42 w 42"/>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25">
                  <a:moveTo>
                    <a:pt x="20" y="7"/>
                  </a:moveTo>
                  <a:lnTo>
                    <a:pt x="9" y="4"/>
                  </a:lnTo>
                  <a:lnTo>
                    <a:pt x="0" y="0"/>
                  </a:lnTo>
                  <a:lnTo>
                    <a:pt x="0" y="25"/>
                  </a:lnTo>
                  <a:lnTo>
                    <a:pt x="8" y="22"/>
                  </a:lnTo>
                  <a:lnTo>
                    <a:pt x="20" y="18"/>
                  </a:lnTo>
                  <a:lnTo>
                    <a:pt x="32" y="14"/>
                  </a:lnTo>
                  <a:lnTo>
                    <a:pt x="42" y="12"/>
                  </a:lnTo>
                  <a:lnTo>
                    <a:pt x="32" y="11"/>
                  </a:lnTo>
                  <a:lnTo>
                    <a:pt x="2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321" name="Freeform 32"/>
            <p:cNvSpPr>
              <a:spLocks/>
            </p:cNvSpPr>
            <p:nvPr/>
          </p:nvSpPr>
          <p:spPr bwMode="auto">
            <a:xfrm>
              <a:off x="1943" y="2602"/>
              <a:ext cx="42" cy="25"/>
            </a:xfrm>
            <a:custGeom>
              <a:avLst/>
              <a:gdLst>
                <a:gd name="T0" fmla="*/ 22 w 42"/>
                <a:gd name="T1" fmla="*/ 18 h 25"/>
                <a:gd name="T2" fmla="*/ 33 w 42"/>
                <a:gd name="T3" fmla="*/ 21 h 25"/>
                <a:gd name="T4" fmla="*/ 42 w 42"/>
                <a:gd name="T5" fmla="*/ 25 h 25"/>
                <a:gd name="T6" fmla="*/ 42 w 42"/>
                <a:gd name="T7" fmla="*/ 0 h 25"/>
                <a:gd name="T8" fmla="*/ 35 w 42"/>
                <a:gd name="T9" fmla="*/ 3 h 25"/>
                <a:gd name="T10" fmla="*/ 22 w 42"/>
                <a:gd name="T11" fmla="*/ 7 h 25"/>
                <a:gd name="T12" fmla="*/ 10 w 42"/>
                <a:gd name="T13" fmla="*/ 11 h 25"/>
                <a:gd name="T14" fmla="*/ 0 w 42"/>
                <a:gd name="T15" fmla="*/ 12 h 25"/>
                <a:gd name="T16" fmla="*/ 10 w 42"/>
                <a:gd name="T17" fmla="*/ 14 h 25"/>
                <a:gd name="T18" fmla="*/ 22 w 42"/>
                <a:gd name="T19" fmla="*/ 18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25"/>
                <a:gd name="T32" fmla="*/ 42 w 42"/>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25">
                  <a:moveTo>
                    <a:pt x="22" y="18"/>
                  </a:moveTo>
                  <a:lnTo>
                    <a:pt x="33" y="21"/>
                  </a:lnTo>
                  <a:lnTo>
                    <a:pt x="42" y="25"/>
                  </a:lnTo>
                  <a:lnTo>
                    <a:pt x="42" y="0"/>
                  </a:lnTo>
                  <a:lnTo>
                    <a:pt x="35" y="3"/>
                  </a:lnTo>
                  <a:lnTo>
                    <a:pt x="22" y="7"/>
                  </a:lnTo>
                  <a:lnTo>
                    <a:pt x="10" y="11"/>
                  </a:lnTo>
                  <a:lnTo>
                    <a:pt x="0" y="12"/>
                  </a:lnTo>
                  <a:lnTo>
                    <a:pt x="10" y="14"/>
                  </a:lnTo>
                  <a:lnTo>
                    <a:pt x="2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322" name="Rectangle 33"/>
            <p:cNvSpPr>
              <a:spLocks noChangeArrowheads="1"/>
            </p:cNvSpPr>
            <p:nvPr/>
          </p:nvSpPr>
          <p:spPr bwMode="auto">
            <a:xfrm>
              <a:off x="2165" y="2653"/>
              <a:ext cx="26"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C</a:t>
              </a:r>
              <a:endParaRPr lang="en-US" altLang="en-US" sz="1800"/>
            </a:p>
          </p:txBody>
        </p:sp>
        <p:sp>
          <p:nvSpPr>
            <p:cNvPr id="12323" name="Rectangle 34"/>
            <p:cNvSpPr>
              <a:spLocks noChangeArrowheads="1"/>
            </p:cNvSpPr>
            <p:nvPr/>
          </p:nvSpPr>
          <p:spPr bwMode="auto">
            <a:xfrm>
              <a:off x="2212" y="2653"/>
              <a:ext cx="8"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l</a:t>
              </a:r>
              <a:endParaRPr lang="en-US" altLang="en-US" sz="1800"/>
            </a:p>
          </p:txBody>
        </p:sp>
        <p:sp>
          <p:nvSpPr>
            <p:cNvPr id="12324" name="Rectangle 35"/>
            <p:cNvSpPr>
              <a:spLocks noChangeArrowheads="1"/>
            </p:cNvSpPr>
            <p:nvPr/>
          </p:nvSpPr>
          <p:spPr bwMode="auto">
            <a:xfrm>
              <a:off x="2226"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o</a:t>
              </a:r>
              <a:endParaRPr lang="en-US" altLang="en-US" sz="1800"/>
            </a:p>
          </p:txBody>
        </p:sp>
        <p:sp>
          <p:nvSpPr>
            <p:cNvPr id="12325" name="Rectangle 36"/>
            <p:cNvSpPr>
              <a:spLocks noChangeArrowheads="1"/>
            </p:cNvSpPr>
            <p:nvPr/>
          </p:nvSpPr>
          <p:spPr bwMode="auto">
            <a:xfrm>
              <a:off x="2262" y="2653"/>
              <a:ext cx="19"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c</a:t>
              </a:r>
              <a:endParaRPr lang="en-US" altLang="en-US" sz="1800"/>
            </a:p>
          </p:txBody>
        </p:sp>
        <p:sp>
          <p:nvSpPr>
            <p:cNvPr id="12326" name="Rectangle 37"/>
            <p:cNvSpPr>
              <a:spLocks noChangeArrowheads="1"/>
            </p:cNvSpPr>
            <p:nvPr/>
          </p:nvSpPr>
          <p:spPr bwMode="auto">
            <a:xfrm>
              <a:off x="2293" y="2653"/>
              <a:ext cx="19"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k</a:t>
              </a:r>
              <a:endParaRPr lang="en-US" altLang="en-US" sz="1800"/>
            </a:p>
          </p:txBody>
        </p:sp>
        <p:sp>
          <p:nvSpPr>
            <p:cNvPr id="12327" name="Rectangle 38"/>
            <p:cNvSpPr>
              <a:spLocks noChangeArrowheads="1"/>
            </p:cNvSpPr>
            <p:nvPr/>
          </p:nvSpPr>
          <p:spPr bwMode="auto">
            <a:xfrm>
              <a:off x="2325" y="2653"/>
              <a:ext cx="1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 </a:t>
              </a:r>
              <a:endParaRPr lang="en-US" altLang="en-US" sz="1800"/>
            </a:p>
          </p:txBody>
        </p:sp>
        <p:sp>
          <p:nvSpPr>
            <p:cNvPr id="12328" name="Rectangle 39"/>
            <p:cNvSpPr>
              <a:spLocks noChangeArrowheads="1"/>
            </p:cNvSpPr>
            <p:nvPr/>
          </p:nvSpPr>
          <p:spPr bwMode="auto">
            <a:xfrm>
              <a:off x="2343"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p</a:t>
              </a:r>
              <a:endParaRPr lang="en-US" altLang="en-US" sz="1800"/>
            </a:p>
          </p:txBody>
        </p:sp>
        <p:sp>
          <p:nvSpPr>
            <p:cNvPr id="12329" name="Rectangle 40"/>
            <p:cNvSpPr>
              <a:spLocks noChangeArrowheads="1"/>
            </p:cNvSpPr>
            <p:nvPr/>
          </p:nvSpPr>
          <p:spPr bwMode="auto">
            <a:xfrm>
              <a:off x="2379"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e</a:t>
              </a:r>
              <a:endParaRPr lang="en-US" altLang="en-US" sz="1800"/>
            </a:p>
          </p:txBody>
        </p:sp>
        <p:sp>
          <p:nvSpPr>
            <p:cNvPr id="12330" name="Rectangle 41"/>
            <p:cNvSpPr>
              <a:spLocks noChangeArrowheads="1"/>
            </p:cNvSpPr>
            <p:nvPr/>
          </p:nvSpPr>
          <p:spPr bwMode="auto">
            <a:xfrm>
              <a:off x="2414" y="2653"/>
              <a:ext cx="12"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r</a:t>
              </a:r>
              <a:endParaRPr lang="en-US" altLang="en-US" sz="1800"/>
            </a:p>
          </p:txBody>
        </p:sp>
        <p:sp>
          <p:nvSpPr>
            <p:cNvPr id="12331" name="Rectangle 42"/>
            <p:cNvSpPr>
              <a:spLocks noChangeArrowheads="1"/>
            </p:cNvSpPr>
            <p:nvPr/>
          </p:nvSpPr>
          <p:spPr bwMode="auto">
            <a:xfrm>
              <a:off x="2437" y="2653"/>
              <a:ext cx="8"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i</a:t>
              </a:r>
              <a:endParaRPr lang="en-US" altLang="en-US" sz="1800"/>
            </a:p>
          </p:txBody>
        </p:sp>
        <p:sp>
          <p:nvSpPr>
            <p:cNvPr id="12332" name="Rectangle 43"/>
            <p:cNvSpPr>
              <a:spLocks noChangeArrowheads="1"/>
            </p:cNvSpPr>
            <p:nvPr/>
          </p:nvSpPr>
          <p:spPr bwMode="auto">
            <a:xfrm>
              <a:off x="2451" y="2653"/>
              <a:ext cx="20"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o</a:t>
              </a:r>
              <a:endParaRPr lang="en-US" altLang="en-US" sz="1800"/>
            </a:p>
          </p:txBody>
        </p:sp>
        <p:sp>
          <p:nvSpPr>
            <p:cNvPr id="12333" name="Rectangle 44"/>
            <p:cNvSpPr>
              <a:spLocks noChangeArrowheads="1"/>
            </p:cNvSpPr>
            <p:nvPr/>
          </p:nvSpPr>
          <p:spPr bwMode="auto">
            <a:xfrm>
              <a:off x="2487"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d</a:t>
              </a:r>
              <a:endParaRPr lang="en-US" altLang="en-US" sz="1800"/>
            </a:p>
          </p:txBody>
        </p:sp>
        <p:sp>
          <p:nvSpPr>
            <p:cNvPr id="12334" name="Rectangle 45"/>
            <p:cNvSpPr>
              <a:spLocks noChangeArrowheads="1"/>
            </p:cNvSpPr>
            <p:nvPr/>
          </p:nvSpPr>
          <p:spPr bwMode="auto">
            <a:xfrm>
              <a:off x="2989" y="2653"/>
              <a:ext cx="27"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R</a:t>
              </a:r>
              <a:endParaRPr lang="en-US" altLang="en-US" sz="1800"/>
            </a:p>
          </p:txBody>
        </p:sp>
        <p:sp>
          <p:nvSpPr>
            <p:cNvPr id="12335" name="Rectangle 46"/>
            <p:cNvSpPr>
              <a:spLocks noChangeArrowheads="1"/>
            </p:cNvSpPr>
            <p:nvPr/>
          </p:nvSpPr>
          <p:spPr bwMode="auto">
            <a:xfrm>
              <a:off x="3036" y="2653"/>
              <a:ext cx="8"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i</a:t>
              </a:r>
              <a:endParaRPr lang="en-US" altLang="en-US" sz="1800"/>
            </a:p>
          </p:txBody>
        </p:sp>
        <p:sp>
          <p:nvSpPr>
            <p:cNvPr id="12336" name="Rectangle 47"/>
            <p:cNvSpPr>
              <a:spLocks noChangeArrowheads="1"/>
            </p:cNvSpPr>
            <p:nvPr/>
          </p:nvSpPr>
          <p:spPr bwMode="auto">
            <a:xfrm>
              <a:off x="3050" y="2653"/>
              <a:ext cx="18"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s</a:t>
              </a:r>
              <a:endParaRPr lang="en-US" altLang="en-US" sz="1800"/>
            </a:p>
          </p:txBody>
        </p:sp>
        <p:sp>
          <p:nvSpPr>
            <p:cNvPr id="12337" name="Rectangle 48"/>
            <p:cNvSpPr>
              <a:spLocks noChangeArrowheads="1"/>
            </p:cNvSpPr>
            <p:nvPr/>
          </p:nvSpPr>
          <p:spPr bwMode="auto">
            <a:xfrm>
              <a:off x="3082" y="2653"/>
              <a:ext cx="8"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i</a:t>
              </a:r>
              <a:endParaRPr lang="en-US" altLang="en-US" sz="1800"/>
            </a:p>
          </p:txBody>
        </p:sp>
        <p:sp>
          <p:nvSpPr>
            <p:cNvPr id="12338" name="Rectangle 49"/>
            <p:cNvSpPr>
              <a:spLocks noChangeArrowheads="1"/>
            </p:cNvSpPr>
            <p:nvPr/>
          </p:nvSpPr>
          <p:spPr bwMode="auto">
            <a:xfrm>
              <a:off x="3096"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n</a:t>
              </a:r>
              <a:endParaRPr lang="en-US" altLang="en-US" sz="1800"/>
            </a:p>
          </p:txBody>
        </p:sp>
        <p:sp>
          <p:nvSpPr>
            <p:cNvPr id="12339" name="Rectangle 50"/>
            <p:cNvSpPr>
              <a:spLocks noChangeArrowheads="1"/>
            </p:cNvSpPr>
            <p:nvPr/>
          </p:nvSpPr>
          <p:spPr bwMode="auto">
            <a:xfrm>
              <a:off x="3132"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g</a:t>
              </a:r>
              <a:endParaRPr lang="en-US" altLang="en-US" sz="1800"/>
            </a:p>
          </p:txBody>
        </p:sp>
        <p:sp>
          <p:nvSpPr>
            <p:cNvPr id="12340" name="Rectangle 51"/>
            <p:cNvSpPr>
              <a:spLocks noChangeArrowheads="1"/>
            </p:cNvSpPr>
            <p:nvPr/>
          </p:nvSpPr>
          <p:spPr bwMode="auto">
            <a:xfrm>
              <a:off x="3167" y="2653"/>
              <a:ext cx="1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 </a:t>
              </a:r>
              <a:endParaRPr lang="en-US" altLang="en-US" sz="1800"/>
            </a:p>
          </p:txBody>
        </p:sp>
        <p:sp>
          <p:nvSpPr>
            <p:cNvPr id="12341" name="Rectangle 52"/>
            <p:cNvSpPr>
              <a:spLocks noChangeArrowheads="1"/>
            </p:cNvSpPr>
            <p:nvPr/>
          </p:nvSpPr>
          <p:spPr bwMode="auto">
            <a:xfrm>
              <a:off x="3185" y="2653"/>
              <a:ext cx="20"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e</a:t>
              </a:r>
              <a:endParaRPr lang="en-US" altLang="en-US" sz="1800"/>
            </a:p>
          </p:txBody>
        </p:sp>
        <p:sp>
          <p:nvSpPr>
            <p:cNvPr id="12342" name="Rectangle 53"/>
            <p:cNvSpPr>
              <a:spLocks noChangeArrowheads="1"/>
            </p:cNvSpPr>
            <p:nvPr/>
          </p:nvSpPr>
          <p:spPr bwMode="auto">
            <a:xfrm>
              <a:off x="3221"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d</a:t>
              </a:r>
              <a:endParaRPr lang="en-US" altLang="en-US" sz="1800"/>
            </a:p>
          </p:txBody>
        </p:sp>
        <p:sp>
          <p:nvSpPr>
            <p:cNvPr id="12343" name="Rectangle 54"/>
            <p:cNvSpPr>
              <a:spLocks noChangeArrowheads="1"/>
            </p:cNvSpPr>
            <p:nvPr/>
          </p:nvSpPr>
          <p:spPr bwMode="auto">
            <a:xfrm>
              <a:off x="3256"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g</a:t>
              </a:r>
              <a:endParaRPr lang="en-US" altLang="en-US" sz="1800"/>
            </a:p>
          </p:txBody>
        </p:sp>
        <p:sp>
          <p:nvSpPr>
            <p:cNvPr id="12344" name="Rectangle 55"/>
            <p:cNvSpPr>
              <a:spLocks noChangeArrowheads="1"/>
            </p:cNvSpPr>
            <p:nvPr/>
          </p:nvSpPr>
          <p:spPr bwMode="auto">
            <a:xfrm>
              <a:off x="3292"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e</a:t>
              </a:r>
              <a:endParaRPr lang="en-US" altLang="en-US" sz="1800"/>
            </a:p>
          </p:txBody>
        </p:sp>
        <p:sp>
          <p:nvSpPr>
            <p:cNvPr id="12345" name="Freeform 56"/>
            <p:cNvSpPr>
              <a:spLocks/>
            </p:cNvSpPr>
            <p:nvPr/>
          </p:nvSpPr>
          <p:spPr bwMode="auto">
            <a:xfrm>
              <a:off x="2760" y="2457"/>
              <a:ext cx="211" cy="202"/>
            </a:xfrm>
            <a:custGeom>
              <a:avLst/>
              <a:gdLst>
                <a:gd name="T0" fmla="*/ 209 w 211"/>
                <a:gd name="T1" fmla="*/ 202 h 202"/>
                <a:gd name="T2" fmla="*/ 211 w 211"/>
                <a:gd name="T3" fmla="*/ 199 h 202"/>
                <a:gd name="T4" fmla="*/ 2 w 211"/>
                <a:gd name="T5" fmla="*/ 0 h 202"/>
                <a:gd name="T6" fmla="*/ 0 w 211"/>
                <a:gd name="T7" fmla="*/ 3 h 202"/>
                <a:gd name="T8" fmla="*/ 209 w 211"/>
                <a:gd name="T9" fmla="*/ 202 h 202"/>
                <a:gd name="T10" fmla="*/ 0 60000 65536"/>
                <a:gd name="T11" fmla="*/ 0 60000 65536"/>
                <a:gd name="T12" fmla="*/ 0 60000 65536"/>
                <a:gd name="T13" fmla="*/ 0 60000 65536"/>
                <a:gd name="T14" fmla="*/ 0 60000 65536"/>
                <a:gd name="T15" fmla="*/ 0 w 211"/>
                <a:gd name="T16" fmla="*/ 0 h 202"/>
                <a:gd name="T17" fmla="*/ 211 w 211"/>
                <a:gd name="T18" fmla="*/ 202 h 202"/>
              </a:gdLst>
              <a:ahLst/>
              <a:cxnLst>
                <a:cxn ang="T10">
                  <a:pos x="T0" y="T1"/>
                </a:cxn>
                <a:cxn ang="T11">
                  <a:pos x="T2" y="T3"/>
                </a:cxn>
                <a:cxn ang="T12">
                  <a:pos x="T4" y="T5"/>
                </a:cxn>
                <a:cxn ang="T13">
                  <a:pos x="T6" y="T7"/>
                </a:cxn>
                <a:cxn ang="T14">
                  <a:pos x="T8" y="T9"/>
                </a:cxn>
              </a:cxnLst>
              <a:rect l="T15" t="T16" r="T17" b="T18"/>
              <a:pathLst>
                <a:path w="211" h="202">
                  <a:moveTo>
                    <a:pt x="209" y="202"/>
                  </a:moveTo>
                  <a:lnTo>
                    <a:pt x="211" y="199"/>
                  </a:lnTo>
                  <a:lnTo>
                    <a:pt x="2" y="0"/>
                  </a:lnTo>
                  <a:lnTo>
                    <a:pt x="0" y="3"/>
                  </a:lnTo>
                  <a:lnTo>
                    <a:pt x="209" y="2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346" name="Freeform 57"/>
            <p:cNvSpPr>
              <a:spLocks/>
            </p:cNvSpPr>
            <p:nvPr/>
          </p:nvSpPr>
          <p:spPr bwMode="auto">
            <a:xfrm>
              <a:off x="2736" y="2433"/>
              <a:ext cx="40" cy="40"/>
            </a:xfrm>
            <a:custGeom>
              <a:avLst/>
              <a:gdLst>
                <a:gd name="T0" fmla="*/ 13 w 40"/>
                <a:gd name="T1" fmla="*/ 20 h 40"/>
                <a:gd name="T2" fmla="*/ 18 w 40"/>
                <a:gd name="T3" fmla="*/ 30 h 40"/>
                <a:gd name="T4" fmla="*/ 22 w 40"/>
                <a:gd name="T5" fmla="*/ 40 h 40"/>
                <a:gd name="T6" fmla="*/ 40 w 40"/>
                <a:gd name="T7" fmla="*/ 21 h 40"/>
                <a:gd name="T8" fmla="*/ 32 w 40"/>
                <a:gd name="T9" fmla="*/ 18 h 40"/>
                <a:gd name="T10" fmla="*/ 20 w 40"/>
                <a:gd name="T11" fmla="*/ 13 h 40"/>
                <a:gd name="T12" fmla="*/ 9 w 40"/>
                <a:gd name="T13" fmla="*/ 7 h 40"/>
                <a:gd name="T14" fmla="*/ 0 w 40"/>
                <a:gd name="T15" fmla="*/ 0 h 40"/>
                <a:gd name="T16" fmla="*/ 6 w 40"/>
                <a:gd name="T17" fmla="*/ 9 h 40"/>
                <a:gd name="T18" fmla="*/ 13 w 40"/>
                <a:gd name="T19" fmla="*/ 2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40"/>
                <a:gd name="T32" fmla="*/ 40 w 40"/>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40">
                  <a:moveTo>
                    <a:pt x="13" y="20"/>
                  </a:moveTo>
                  <a:lnTo>
                    <a:pt x="18" y="30"/>
                  </a:lnTo>
                  <a:lnTo>
                    <a:pt x="22" y="40"/>
                  </a:lnTo>
                  <a:lnTo>
                    <a:pt x="40" y="21"/>
                  </a:lnTo>
                  <a:lnTo>
                    <a:pt x="32" y="18"/>
                  </a:lnTo>
                  <a:lnTo>
                    <a:pt x="20" y="13"/>
                  </a:lnTo>
                  <a:lnTo>
                    <a:pt x="9" y="7"/>
                  </a:lnTo>
                  <a:lnTo>
                    <a:pt x="0" y="0"/>
                  </a:lnTo>
                  <a:lnTo>
                    <a:pt x="6" y="9"/>
                  </a:lnTo>
                  <a:lnTo>
                    <a:pt x="13"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347" name="Rectangle 58"/>
            <p:cNvSpPr>
              <a:spLocks noChangeArrowheads="1"/>
            </p:cNvSpPr>
            <p:nvPr/>
          </p:nvSpPr>
          <p:spPr bwMode="auto">
            <a:xfrm>
              <a:off x="3556" y="2146"/>
              <a:ext cx="23"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F</a:t>
              </a:r>
              <a:endParaRPr lang="en-US" altLang="en-US" sz="1800"/>
            </a:p>
          </p:txBody>
        </p:sp>
        <p:sp>
          <p:nvSpPr>
            <p:cNvPr id="12348" name="Rectangle 59"/>
            <p:cNvSpPr>
              <a:spLocks noChangeArrowheads="1"/>
            </p:cNvSpPr>
            <p:nvPr/>
          </p:nvSpPr>
          <p:spPr bwMode="auto">
            <a:xfrm>
              <a:off x="3592" y="2146"/>
              <a:ext cx="21"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a</a:t>
              </a:r>
              <a:endParaRPr lang="en-US" altLang="en-US" sz="1800"/>
            </a:p>
          </p:txBody>
        </p:sp>
        <p:sp>
          <p:nvSpPr>
            <p:cNvPr id="12349" name="Rectangle 60"/>
            <p:cNvSpPr>
              <a:spLocks noChangeArrowheads="1"/>
            </p:cNvSpPr>
            <p:nvPr/>
          </p:nvSpPr>
          <p:spPr bwMode="auto">
            <a:xfrm>
              <a:off x="3628" y="2146"/>
              <a:ext cx="9"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l</a:t>
              </a:r>
              <a:endParaRPr lang="en-US" altLang="en-US" sz="1800"/>
            </a:p>
          </p:txBody>
        </p:sp>
        <p:sp>
          <p:nvSpPr>
            <p:cNvPr id="12350" name="Rectangle 61"/>
            <p:cNvSpPr>
              <a:spLocks noChangeArrowheads="1"/>
            </p:cNvSpPr>
            <p:nvPr/>
          </p:nvSpPr>
          <p:spPr bwMode="auto">
            <a:xfrm>
              <a:off x="3642" y="2146"/>
              <a:ext cx="8"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l</a:t>
              </a:r>
              <a:endParaRPr lang="en-US" altLang="en-US" sz="1800"/>
            </a:p>
          </p:txBody>
        </p:sp>
        <p:sp>
          <p:nvSpPr>
            <p:cNvPr id="12351" name="Rectangle 62"/>
            <p:cNvSpPr>
              <a:spLocks noChangeArrowheads="1"/>
            </p:cNvSpPr>
            <p:nvPr/>
          </p:nvSpPr>
          <p:spPr bwMode="auto">
            <a:xfrm>
              <a:off x="3656" y="2146"/>
              <a:ext cx="8"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i</a:t>
              </a:r>
              <a:endParaRPr lang="en-US" altLang="en-US" sz="1800"/>
            </a:p>
          </p:txBody>
        </p:sp>
        <p:sp>
          <p:nvSpPr>
            <p:cNvPr id="12352" name="Rectangle 63"/>
            <p:cNvSpPr>
              <a:spLocks noChangeArrowheads="1"/>
            </p:cNvSpPr>
            <p:nvPr/>
          </p:nvSpPr>
          <p:spPr bwMode="auto">
            <a:xfrm>
              <a:off x="3670" y="2146"/>
              <a:ext cx="21"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n</a:t>
              </a:r>
              <a:endParaRPr lang="en-US" altLang="en-US" sz="1800"/>
            </a:p>
          </p:txBody>
        </p:sp>
        <p:sp>
          <p:nvSpPr>
            <p:cNvPr id="12353" name="Rectangle 64"/>
            <p:cNvSpPr>
              <a:spLocks noChangeArrowheads="1"/>
            </p:cNvSpPr>
            <p:nvPr/>
          </p:nvSpPr>
          <p:spPr bwMode="auto">
            <a:xfrm>
              <a:off x="3706" y="2146"/>
              <a:ext cx="21"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g</a:t>
              </a:r>
              <a:endParaRPr lang="en-US" altLang="en-US" sz="1800"/>
            </a:p>
          </p:txBody>
        </p:sp>
        <p:sp>
          <p:nvSpPr>
            <p:cNvPr id="12354" name="Rectangle 65"/>
            <p:cNvSpPr>
              <a:spLocks noChangeArrowheads="1"/>
            </p:cNvSpPr>
            <p:nvPr/>
          </p:nvSpPr>
          <p:spPr bwMode="auto">
            <a:xfrm>
              <a:off x="3742" y="2146"/>
              <a:ext cx="10"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 </a:t>
              </a:r>
              <a:endParaRPr lang="en-US" altLang="en-US" sz="1800"/>
            </a:p>
          </p:txBody>
        </p:sp>
        <p:sp>
          <p:nvSpPr>
            <p:cNvPr id="12355" name="Rectangle 66"/>
            <p:cNvSpPr>
              <a:spLocks noChangeArrowheads="1"/>
            </p:cNvSpPr>
            <p:nvPr/>
          </p:nvSpPr>
          <p:spPr bwMode="auto">
            <a:xfrm>
              <a:off x="3759" y="2146"/>
              <a:ext cx="21"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e</a:t>
              </a:r>
              <a:endParaRPr lang="en-US" altLang="en-US" sz="1800"/>
            </a:p>
          </p:txBody>
        </p:sp>
        <p:sp>
          <p:nvSpPr>
            <p:cNvPr id="12356" name="Rectangle 67"/>
            <p:cNvSpPr>
              <a:spLocks noChangeArrowheads="1"/>
            </p:cNvSpPr>
            <p:nvPr/>
          </p:nvSpPr>
          <p:spPr bwMode="auto">
            <a:xfrm>
              <a:off x="3795" y="2146"/>
              <a:ext cx="21"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d</a:t>
              </a:r>
              <a:endParaRPr lang="en-US" altLang="en-US" sz="1800"/>
            </a:p>
          </p:txBody>
        </p:sp>
        <p:sp>
          <p:nvSpPr>
            <p:cNvPr id="12357" name="Rectangle 68"/>
            <p:cNvSpPr>
              <a:spLocks noChangeArrowheads="1"/>
            </p:cNvSpPr>
            <p:nvPr/>
          </p:nvSpPr>
          <p:spPr bwMode="auto">
            <a:xfrm>
              <a:off x="3831" y="2146"/>
              <a:ext cx="21"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g</a:t>
              </a:r>
              <a:endParaRPr lang="en-US" altLang="en-US" sz="1800"/>
            </a:p>
          </p:txBody>
        </p:sp>
        <p:sp>
          <p:nvSpPr>
            <p:cNvPr id="12358" name="Rectangle 69"/>
            <p:cNvSpPr>
              <a:spLocks noChangeArrowheads="1"/>
            </p:cNvSpPr>
            <p:nvPr/>
          </p:nvSpPr>
          <p:spPr bwMode="auto">
            <a:xfrm>
              <a:off x="3866" y="2146"/>
              <a:ext cx="21"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e</a:t>
              </a:r>
              <a:endParaRPr lang="en-US" altLang="en-US" sz="1800"/>
            </a:p>
          </p:txBody>
        </p:sp>
        <p:sp>
          <p:nvSpPr>
            <p:cNvPr id="12359" name="Freeform 70"/>
            <p:cNvSpPr>
              <a:spLocks/>
            </p:cNvSpPr>
            <p:nvPr/>
          </p:nvSpPr>
          <p:spPr bwMode="auto">
            <a:xfrm>
              <a:off x="3333" y="2204"/>
              <a:ext cx="203" cy="212"/>
            </a:xfrm>
            <a:custGeom>
              <a:avLst/>
              <a:gdLst>
                <a:gd name="T0" fmla="*/ 203 w 203"/>
                <a:gd name="T1" fmla="*/ 3 h 212"/>
                <a:gd name="T2" fmla="*/ 200 w 203"/>
                <a:gd name="T3" fmla="*/ 0 h 212"/>
                <a:gd name="T4" fmla="*/ 0 w 203"/>
                <a:gd name="T5" fmla="*/ 209 h 212"/>
                <a:gd name="T6" fmla="*/ 3 w 203"/>
                <a:gd name="T7" fmla="*/ 212 h 212"/>
                <a:gd name="T8" fmla="*/ 203 w 203"/>
                <a:gd name="T9" fmla="*/ 3 h 212"/>
                <a:gd name="T10" fmla="*/ 0 60000 65536"/>
                <a:gd name="T11" fmla="*/ 0 60000 65536"/>
                <a:gd name="T12" fmla="*/ 0 60000 65536"/>
                <a:gd name="T13" fmla="*/ 0 60000 65536"/>
                <a:gd name="T14" fmla="*/ 0 60000 65536"/>
                <a:gd name="T15" fmla="*/ 0 w 203"/>
                <a:gd name="T16" fmla="*/ 0 h 212"/>
                <a:gd name="T17" fmla="*/ 203 w 203"/>
                <a:gd name="T18" fmla="*/ 212 h 212"/>
              </a:gdLst>
              <a:ahLst/>
              <a:cxnLst>
                <a:cxn ang="T10">
                  <a:pos x="T0" y="T1"/>
                </a:cxn>
                <a:cxn ang="T11">
                  <a:pos x="T2" y="T3"/>
                </a:cxn>
                <a:cxn ang="T12">
                  <a:pos x="T4" y="T5"/>
                </a:cxn>
                <a:cxn ang="T13">
                  <a:pos x="T6" y="T7"/>
                </a:cxn>
                <a:cxn ang="T14">
                  <a:pos x="T8" y="T9"/>
                </a:cxn>
              </a:cxnLst>
              <a:rect l="T15" t="T16" r="T17" b="T18"/>
              <a:pathLst>
                <a:path w="203" h="212">
                  <a:moveTo>
                    <a:pt x="203" y="3"/>
                  </a:moveTo>
                  <a:lnTo>
                    <a:pt x="200" y="0"/>
                  </a:lnTo>
                  <a:lnTo>
                    <a:pt x="0" y="209"/>
                  </a:lnTo>
                  <a:lnTo>
                    <a:pt x="3" y="212"/>
                  </a:lnTo>
                  <a:lnTo>
                    <a:pt x="20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360" name="Freeform 71"/>
            <p:cNvSpPr>
              <a:spLocks/>
            </p:cNvSpPr>
            <p:nvPr/>
          </p:nvSpPr>
          <p:spPr bwMode="auto">
            <a:xfrm>
              <a:off x="3312" y="2399"/>
              <a:ext cx="38" cy="41"/>
            </a:xfrm>
            <a:custGeom>
              <a:avLst/>
              <a:gdLst>
                <a:gd name="T0" fmla="*/ 18 w 38"/>
                <a:gd name="T1" fmla="*/ 27 h 41"/>
                <a:gd name="T2" fmla="*/ 28 w 38"/>
                <a:gd name="T3" fmla="*/ 22 h 41"/>
                <a:gd name="T4" fmla="*/ 38 w 38"/>
                <a:gd name="T5" fmla="*/ 17 h 41"/>
                <a:gd name="T6" fmla="*/ 19 w 38"/>
                <a:gd name="T7" fmla="*/ 0 h 41"/>
                <a:gd name="T8" fmla="*/ 16 w 38"/>
                <a:gd name="T9" fmla="*/ 8 h 41"/>
                <a:gd name="T10" fmla="*/ 11 w 38"/>
                <a:gd name="T11" fmla="*/ 20 h 41"/>
                <a:gd name="T12" fmla="*/ 5 w 38"/>
                <a:gd name="T13" fmla="*/ 31 h 41"/>
                <a:gd name="T14" fmla="*/ 0 w 38"/>
                <a:gd name="T15" fmla="*/ 41 h 41"/>
                <a:gd name="T16" fmla="*/ 7 w 38"/>
                <a:gd name="T17" fmla="*/ 34 h 41"/>
                <a:gd name="T18" fmla="*/ 18 w 38"/>
                <a:gd name="T19" fmla="*/ 27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41"/>
                <a:gd name="T32" fmla="*/ 38 w 38"/>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41">
                  <a:moveTo>
                    <a:pt x="18" y="27"/>
                  </a:moveTo>
                  <a:lnTo>
                    <a:pt x="28" y="22"/>
                  </a:lnTo>
                  <a:lnTo>
                    <a:pt x="38" y="17"/>
                  </a:lnTo>
                  <a:lnTo>
                    <a:pt x="19" y="0"/>
                  </a:lnTo>
                  <a:lnTo>
                    <a:pt x="16" y="8"/>
                  </a:lnTo>
                  <a:lnTo>
                    <a:pt x="11" y="20"/>
                  </a:lnTo>
                  <a:lnTo>
                    <a:pt x="5" y="31"/>
                  </a:lnTo>
                  <a:lnTo>
                    <a:pt x="0" y="41"/>
                  </a:lnTo>
                  <a:lnTo>
                    <a:pt x="7" y="34"/>
                  </a:lnTo>
                  <a:lnTo>
                    <a:pt x="18"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
        <p:nvSpPr>
          <p:cNvPr id="12294" name="Text Box 72"/>
          <p:cNvSpPr txBox="1">
            <a:spLocks noChangeArrowheads="1"/>
          </p:cNvSpPr>
          <p:nvPr/>
        </p:nvSpPr>
        <p:spPr bwMode="auto">
          <a:xfrm>
            <a:off x="1547813" y="4797425"/>
            <a:ext cx="59769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lgn="ctr">
              <a:spcBef>
                <a:spcPct val="50000"/>
              </a:spcBef>
              <a:buClrTx/>
              <a:buFontTx/>
              <a:buNone/>
            </a:pPr>
            <a:r>
              <a:rPr lang="en-GB" altLang="en-US" sz="1800" b="1"/>
              <a:t>When a computer clock is energised with electrical current its molecules vibrate to output a ‘clock pulse square wave’ that can be used as a trigger for flip-flops to open and close.</a:t>
            </a:r>
            <a:endParaRPr lang="en-US" altLang="en-US" sz="1800" b="1"/>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5B8F658-AD99-492D-AF80-FFE86522EDD5}" type="slidenum">
              <a:rPr lang="en-US"/>
              <a:pPr>
                <a:defRPr/>
              </a:pPr>
              <a:t>11</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415746" name="Rectangle 2"/>
          <p:cNvSpPr>
            <a:spLocks noGrp="1" noChangeArrowheads="1"/>
          </p:cNvSpPr>
          <p:nvPr>
            <p:ph type="title"/>
          </p:nvPr>
        </p:nvSpPr>
        <p:spPr/>
        <p:txBody>
          <a:bodyPr/>
          <a:lstStyle/>
          <a:p>
            <a:pPr eaLnBrk="1" hangingPunct="1">
              <a:defRPr/>
            </a:pPr>
            <a:r>
              <a:rPr lang="en-GB" dirty="0" smtClean="0"/>
              <a:t>CPU Clock (2)</a:t>
            </a:r>
            <a:endParaRPr lang="en-US" dirty="0" smtClean="0"/>
          </a:p>
        </p:txBody>
      </p:sp>
      <p:sp>
        <p:nvSpPr>
          <p:cNvPr id="415747" name="Rectangle 3"/>
          <p:cNvSpPr>
            <a:spLocks noGrp="1" noChangeArrowheads="1"/>
          </p:cNvSpPr>
          <p:nvPr>
            <p:ph type="body" idx="1"/>
          </p:nvPr>
        </p:nvSpPr>
        <p:spPr/>
        <p:txBody>
          <a:bodyPr/>
          <a:lstStyle/>
          <a:p>
            <a:pPr eaLnBrk="1" hangingPunct="1">
              <a:defRPr/>
            </a:pPr>
            <a:r>
              <a:rPr lang="en-US" sz="2800" smtClean="0"/>
              <a:t>A computer system's clock speed is measured as a frequency, usually expressed as a number of cycles per second. </a:t>
            </a:r>
          </a:p>
          <a:p>
            <a:pPr eaLnBrk="1" hangingPunct="1">
              <a:defRPr/>
            </a:pPr>
            <a:endParaRPr lang="en-US" sz="2800" smtClean="0"/>
          </a:p>
          <a:p>
            <a:pPr eaLnBrk="1" hangingPunct="1">
              <a:defRPr/>
            </a:pPr>
            <a:r>
              <a:rPr lang="en-US" sz="2800" smtClean="0"/>
              <a:t>A crystal oscillator controls clock speeds, using a sliver of quartz in a small tin container. As voltage is applied to the quartz, it begins to vibrate (oscillate) at a harmonic rate dictated by the shape and size of the crystal. </a:t>
            </a:r>
          </a:p>
          <a:p>
            <a:pPr eaLnBrk="1" hangingPunct="1">
              <a:defRPr/>
            </a:pPr>
            <a:endParaRPr lang="en-US" sz="28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64B8EE7-591B-4964-9515-AECC5D79888D}" type="slidenum">
              <a:rPr lang="en-US"/>
              <a:pPr>
                <a:defRPr/>
              </a:pPr>
              <a:t>12</a:t>
            </a:fld>
            <a:endParaRPr lang="en-US"/>
          </a:p>
        </p:txBody>
      </p:sp>
      <p:sp>
        <p:nvSpPr>
          <p:cNvPr id="417794" name="Rectangle 2"/>
          <p:cNvSpPr>
            <a:spLocks noGrp="1" noChangeArrowheads="1"/>
          </p:cNvSpPr>
          <p:nvPr>
            <p:ph type="title"/>
          </p:nvPr>
        </p:nvSpPr>
        <p:spPr/>
        <p:txBody>
          <a:bodyPr/>
          <a:lstStyle/>
          <a:p>
            <a:pPr eaLnBrk="1" hangingPunct="1">
              <a:defRPr/>
            </a:pPr>
            <a:r>
              <a:rPr lang="en-GB" dirty="0" smtClean="0"/>
              <a:t>CPU Clock (3)</a:t>
            </a:r>
            <a:endParaRPr lang="en-US" dirty="0" smtClean="0"/>
          </a:p>
        </p:txBody>
      </p:sp>
      <p:sp>
        <p:nvSpPr>
          <p:cNvPr id="417795" name="Rectangle 3"/>
          <p:cNvSpPr>
            <a:spLocks noGrp="1" noChangeArrowheads="1"/>
          </p:cNvSpPr>
          <p:nvPr>
            <p:ph type="body" idx="1"/>
          </p:nvPr>
        </p:nvSpPr>
        <p:spPr/>
        <p:txBody>
          <a:bodyPr/>
          <a:lstStyle/>
          <a:p>
            <a:pPr eaLnBrk="1" hangingPunct="1">
              <a:lnSpc>
                <a:spcPct val="90000"/>
              </a:lnSpc>
              <a:defRPr/>
            </a:pPr>
            <a:r>
              <a:rPr lang="en-US" sz="2800" smtClean="0"/>
              <a:t>The oscillations emanate from the crystal in the form of a current that alternates at the harmonic rate of the crystal. This alternating current is the clock signal. </a:t>
            </a:r>
          </a:p>
          <a:p>
            <a:pPr eaLnBrk="1" hangingPunct="1">
              <a:lnSpc>
                <a:spcPct val="90000"/>
              </a:lnSpc>
              <a:defRPr/>
            </a:pPr>
            <a:r>
              <a:rPr lang="en-US" sz="2800" smtClean="0"/>
              <a:t>A typical computer system runs millions of these cycles per second, so speed is measured in megahertz (MHz). (One hertz is equal to one cycle per second.)</a:t>
            </a:r>
          </a:p>
          <a:p>
            <a:pPr eaLnBrk="1" hangingPunct="1">
              <a:lnSpc>
                <a:spcPct val="90000"/>
              </a:lnSpc>
              <a:defRPr/>
            </a:pPr>
            <a:r>
              <a:rPr lang="en-US" sz="2800" smtClean="0"/>
              <a:t>A single cycle is the smallest element of time for the processor. Every action requires at least one cycle and usually multiple cycles.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408CF54-717B-4C9A-BF28-48A045BB12A5}" type="slidenum">
              <a:rPr lang="en-US"/>
              <a:pPr>
                <a:defRPr/>
              </a:pPr>
              <a:t>13</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418818" name="Rectangle 2"/>
          <p:cNvSpPr>
            <a:spLocks noGrp="1" noChangeArrowheads="1"/>
          </p:cNvSpPr>
          <p:nvPr>
            <p:ph type="title"/>
          </p:nvPr>
        </p:nvSpPr>
        <p:spPr/>
        <p:txBody>
          <a:bodyPr/>
          <a:lstStyle/>
          <a:p>
            <a:pPr eaLnBrk="1" hangingPunct="1">
              <a:defRPr/>
            </a:pPr>
            <a:r>
              <a:rPr lang="en-GB" dirty="0" smtClean="0"/>
              <a:t>CPU Clock (4)</a:t>
            </a:r>
            <a:endParaRPr lang="en-US" dirty="0" smtClean="0"/>
          </a:p>
        </p:txBody>
      </p:sp>
      <p:sp>
        <p:nvSpPr>
          <p:cNvPr id="418819" name="Rectangle 3"/>
          <p:cNvSpPr>
            <a:spLocks noGrp="1" noChangeArrowheads="1"/>
          </p:cNvSpPr>
          <p:nvPr>
            <p:ph type="body" idx="1"/>
          </p:nvPr>
        </p:nvSpPr>
        <p:spPr/>
        <p:txBody>
          <a:bodyPr/>
          <a:lstStyle/>
          <a:p>
            <a:pPr eaLnBrk="1" hangingPunct="1">
              <a:defRPr/>
            </a:pPr>
            <a:r>
              <a:rPr lang="en-US" sz="2800" dirty="0" smtClean="0"/>
              <a:t>To transfer data to and from memory, for example, an 8086 chip needs four cycles plus wait states. (A wait state is a clock tick in which nothing happens to ensure that the processor isn't getting ahead of the rest of the computer.) </a:t>
            </a:r>
          </a:p>
          <a:p>
            <a:pPr eaLnBrk="1" hangingPunct="1">
              <a:defRPr/>
            </a:pPr>
            <a:r>
              <a:rPr lang="en-US" sz="2800" dirty="0" smtClean="0"/>
              <a:t>A 286 ((80286) from the 1980s) needs only two cycles plus any wait states for the same transfer.</a:t>
            </a:r>
          </a:p>
          <a:p>
            <a:pPr eaLnBrk="1" hangingPunct="1">
              <a:defRPr/>
            </a:pPr>
            <a:r>
              <a:rPr lang="en-US" sz="2800" dirty="0" smtClean="0"/>
              <a:t>The time required to execute instructions also varies.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lide Number Placeholder 3"/>
          <p:cNvSpPr>
            <a:spLocks noGrp="1"/>
          </p:cNvSpPr>
          <p:nvPr>
            <p:ph type="sldNum" sz="quarter" idx="10"/>
          </p:nvPr>
        </p:nvSpPr>
        <p:spPr/>
        <p:txBody>
          <a:bodyPr/>
          <a:lstStyle/>
          <a:p>
            <a:pPr>
              <a:defRPr/>
            </a:pPr>
            <a:fld id="{E8849933-9F12-4F93-B140-8A8E5FCD8F56}" type="slidenum">
              <a:rPr lang="en-US"/>
              <a:pPr>
                <a:defRPr/>
              </a:pPr>
              <a:t>14</a:t>
            </a:fld>
            <a:endParaRPr lang="en-US"/>
          </a:p>
        </p:txBody>
      </p:sp>
      <p:sp>
        <p:nvSpPr>
          <p:cNvPr id="72"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416770" name="Rectangle 2"/>
          <p:cNvSpPr>
            <a:spLocks noGrp="1" noChangeArrowheads="1"/>
          </p:cNvSpPr>
          <p:nvPr>
            <p:ph type="title"/>
          </p:nvPr>
        </p:nvSpPr>
        <p:spPr/>
        <p:txBody>
          <a:bodyPr/>
          <a:lstStyle/>
          <a:p>
            <a:pPr eaLnBrk="1" hangingPunct="1">
              <a:defRPr/>
            </a:pPr>
            <a:r>
              <a:rPr lang="en-GB" dirty="0" smtClean="0"/>
              <a:t>CPU Clock (5)</a:t>
            </a:r>
            <a:endParaRPr lang="en-US" dirty="0" smtClean="0"/>
          </a:p>
        </p:txBody>
      </p:sp>
      <p:grpSp>
        <p:nvGrpSpPr>
          <p:cNvPr id="16389" name="Group 6"/>
          <p:cNvGrpSpPr>
            <a:grpSpLocks noChangeAspect="1"/>
          </p:cNvGrpSpPr>
          <p:nvPr/>
        </p:nvGrpSpPr>
        <p:grpSpPr bwMode="auto">
          <a:xfrm>
            <a:off x="1258888" y="2349500"/>
            <a:ext cx="6767512" cy="1831975"/>
            <a:chOff x="1651" y="2139"/>
            <a:chExt cx="2458" cy="593"/>
          </a:xfrm>
        </p:grpSpPr>
        <p:sp>
          <p:nvSpPr>
            <p:cNvPr id="16391" name="AutoShape 5"/>
            <p:cNvSpPr>
              <a:spLocks noChangeAspect="1" noChangeArrowheads="1" noTextEdit="1"/>
            </p:cNvSpPr>
            <p:nvPr/>
          </p:nvSpPr>
          <p:spPr bwMode="auto">
            <a:xfrm>
              <a:off x="1651" y="2139"/>
              <a:ext cx="2458" cy="59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6392" name="Rectangle 7"/>
            <p:cNvSpPr>
              <a:spLocks noChangeArrowheads="1"/>
            </p:cNvSpPr>
            <p:nvPr/>
          </p:nvSpPr>
          <p:spPr bwMode="auto">
            <a:xfrm>
              <a:off x="1655" y="2538"/>
              <a:ext cx="28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6393" name="Rectangle 8"/>
            <p:cNvSpPr>
              <a:spLocks noChangeArrowheads="1"/>
            </p:cNvSpPr>
            <p:nvPr/>
          </p:nvSpPr>
          <p:spPr bwMode="auto">
            <a:xfrm>
              <a:off x="1939" y="2325"/>
              <a:ext cx="8" cy="2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6394" name="Freeform 9"/>
            <p:cNvSpPr>
              <a:spLocks/>
            </p:cNvSpPr>
            <p:nvPr/>
          </p:nvSpPr>
          <p:spPr bwMode="auto">
            <a:xfrm>
              <a:off x="1939" y="2538"/>
              <a:ext cx="8" cy="8"/>
            </a:xfrm>
            <a:custGeom>
              <a:avLst/>
              <a:gdLst>
                <a:gd name="T0" fmla="*/ 4 w 8"/>
                <a:gd name="T1" fmla="*/ 8 h 8"/>
                <a:gd name="T2" fmla="*/ 8 w 8"/>
                <a:gd name="T3" fmla="*/ 8 h 8"/>
                <a:gd name="T4" fmla="*/ 8 w 8"/>
                <a:gd name="T5" fmla="*/ 4 h 8"/>
                <a:gd name="T6" fmla="*/ 0 w 8"/>
                <a:gd name="T7" fmla="*/ 4 h 8"/>
                <a:gd name="T8" fmla="*/ 4 w 8"/>
                <a:gd name="T9" fmla="*/ 0 h 8"/>
                <a:gd name="T10" fmla="*/ 4 w 8"/>
                <a:gd name="T11" fmla="*/ 8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4" y="8"/>
                  </a:moveTo>
                  <a:lnTo>
                    <a:pt x="8" y="8"/>
                  </a:lnTo>
                  <a:lnTo>
                    <a:pt x="8" y="4"/>
                  </a:lnTo>
                  <a:lnTo>
                    <a:pt x="0" y="4"/>
                  </a:lnTo>
                  <a:lnTo>
                    <a:pt x="4" y="0"/>
                  </a:lnTo>
                  <a:lnTo>
                    <a:pt x="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395" name="Rectangle 10"/>
            <p:cNvSpPr>
              <a:spLocks noChangeArrowheads="1"/>
            </p:cNvSpPr>
            <p:nvPr/>
          </p:nvSpPr>
          <p:spPr bwMode="auto">
            <a:xfrm>
              <a:off x="1943" y="2321"/>
              <a:ext cx="5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6396" name="Freeform 11"/>
            <p:cNvSpPr>
              <a:spLocks/>
            </p:cNvSpPr>
            <p:nvPr/>
          </p:nvSpPr>
          <p:spPr bwMode="auto">
            <a:xfrm>
              <a:off x="1939" y="2321"/>
              <a:ext cx="8" cy="8"/>
            </a:xfrm>
            <a:custGeom>
              <a:avLst/>
              <a:gdLst>
                <a:gd name="T0" fmla="*/ 0 w 8"/>
                <a:gd name="T1" fmla="*/ 4 h 8"/>
                <a:gd name="T2" fmla="*/ 0 w 8"/>
                <a:gd name="T3" fmla="*/ 0 h 8"/>
                <a:gd name="T4" fmla="*/ 4 w 8"/>
                <a:gd name="T5" fmla="*/ 0 h 8"/>
                <a:gd name="T6" fmla="*/ 4 w 8"/>
                <a:gd name="T7" fmla="*/ 8 h 8"/>
                <a:gd name="T8" fmla="*/ 8 w 8"/>
                <a:gd name="T9" fmla="*/ 4 h 8"/>
                <a:gd name="T10" fmla="*/ 0 w 8"/>
                <a:gd name="T11" fmla="*/ 4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0" y="4"/>
                  </a:moveTo>
                  <a:lnTo>
                    <a:pt x="0" y="0"/>
                  </a:lnTo>
                  <a:lnTo>
                    <a:pt x="4" y="0"/>
                  </a:lnTo>
                  <a:lnTo>
                    <a:pt x="4" y="8"/>
                  </a:lnTo>
                  <a:lnTo>
                    <a:pt x="8"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397" name="Rectangle 12"/>
            <p:cNvSpPr>
              <a:spLocks noChangeArrowheads="1"/>
            </p:cNvSpPr>
            <p:nvPr/>
          </p:nvSpPr>
          <p:spPr bwMode="auto">
            <a:xfrm>
              <a:off x="2516" y="2325"/>
              <a:ext cx="8" cy="2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6398" name="Freeform 13"/>
            <p:cNvSpPr>
              <a:spLocks/>
            </p:cNvSpPr>
            <p:nvPr/>
          </p:nvSpPr>
          <p:spPr bwMode="auto">
            <a:xfrm>
              <a:off x="2516" y="2321"/>
              <a:ext cx="8" cy="8"/>
            </a:xfrm>
            <a:custGeom>
              <a:avLst/>
              <a:gdLst>
                <a:gd name="T0" fmla="*/ 4 w 8"/>
                <a:gd name="T1" fmla="*/ 0 h 8"/>
                <a:gd name="T2" fmla="*/ 8 w 8"/>
                <a:gd name="T3" fmla="*/ 0 h 8"/>
                <a:gd name="T4" fmla="*/ 8 w 8"/>
                <a:gd name="T5" fmla="*/ 4 h 8"/>
                <a:gd name="T6" fmla="*/ 0 w 8"/>
                <a:gd name="T7" fmla="*/ 4 h 8"/>
                <a:gd name="T8" fmla="*/ 4 w 8"/>
                <a:gd name="T9" fmla="*/ 8 h 8"/>
                <a:gd name="T10" fmla="*/ 4 w 8"/>
                <a:gd name="T11" fmla="*/ 0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4" y="0"/>
                  </a:moveTo>
                  <a:lnTo>
                    <a:pt x="8" y="0"/>
                  </a:lnTo>
                  <a:lnTo>
                    <a:pt x="8" y="4"/>
                  </a:lnTo>
                  <a:lnTo>
                    <a:pt x="0" y="4"/>
                  </a:lnTo>
                  <a:lnTo>
                    <a:pt x="4" y="8"/>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399" name="Rectangle 14"/>
            <p:cNvSpPr>
              <a:spLocks noChangeArrowheads="1"/>
            </p:cNvSpPr>
            <p:nvPr/>
          </p:nvSpPr>
          <p:spPr bwMode="auto">
            <a:xfrm>
              <a:off x="2520" y="2538"/>
              <a:ext cx="2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6400" name="Freeform 15"/>
            <p:cNvSpPr>
              <a:spLocks/>
            </p:cNvSpPr>
            <p:nvPr/>
          </p:nvSpPr>
          <p:spPr bwMode="auto">
            <a:xfrm>
              <a:off x="2516" y="2538"/>
              <a:ext cx="8" cy="8"/>
            </a:xfrm>
            <a:custGeom>
              <a:avLst/>
              <a:gdLst>
                <a:gd name="T0" fmla="*/ 0 w 8"/>
                <a:gd name="T1" fmla="*/ 4 h 8"/>
                <a:gd name="T2" fmla="*/ 0 w 8"/>
                <a:gd name="T3" fmla="*/ 8 h 8"/>
                <a:gd name="T4" fmla="*/ 4 w 8"/>
                <a:gd name="T5" fmla="*/ 8 h 8"/>
                <a:gd name="T6" fmla="*/ 4 w 8"/>
                <a:gd name="T7" fmla="*/ 0 h 8"/>
                <a:gd name="T8" fmla="*/ 8 w 8"/>
                <a:gd name="T9" fmla="*/ 4 h 8"/>
                <a:gd name="T10" fmla="*/ 0 w 8"/>
                <a:gd name="T11" fmla="*/ 4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0" y="4"/>
                  </a:moveTo>
                  <a:lnTo>
                    <a:pt x="0" y="8"/>
                  </a:lnTo>
                  <a:lnTo>
                    <a:pt x="4" y="8"/>
                  </a:lnTo>
                  <a:lnTo>
                    <a:pt x="4" y="0"/>
                  </a:lnTo>
                  <a:lnTo>
                    <a:pt x="8"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401" name="Rectangle 16"/>
            <p:cNvSpPr>
              <a:spLocks noChangeArrowheads="1"/>
            </p:cNvSpPr>
            <p:nvPr/>
          </p:nvSpPr>
          <p:spPr bwMode="auto">
            <a:xfrm>
              <a:off x="2732" y="2325"/>
              <a:ext cx="8" cy="2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6402" name="Freeform 17"/>
            <p:cNvSpPr>
              <a:spLocks/>
            </p:cNvSpPr>
            <p:nvPr/>
          </p:nvSpPr>
          <p:spPr bwMode="auto">
            <a:xfrm>
              <a:off x="2732" y="2538"/>
              <a:ext cx="8" cy="8"/>
            </a:xfrm>
            <a:custGeom>
              <a:avLst/>
              <a:gdLst>
                <a:gd name="T0" fmla="*/ 4 w 8"/>
                <a:gd name="T1" fmla="*/ 8 h 8"/>
                <a:gd name="T2" fmla="*/ 8 w 8"/>
                <a:gd name="T3" fmla="*/ 8 h 8"/>
                <a:gd name="T4" fmla="*/ 8 w 8"/>
                <a:gd name="T5" fmla="*/ 4 h 8"/>
                <a:gd name="T6" fmla="*/ 0 w 8"/>
                <a:gd name="T7" fmla="*/ 4 h 8"/>
                <a:gd name="T8" fmla="*/ 4 w 8"/>
                <a:gd name="T9" fmla="*/ 0 h 8"/>
                <a:gd name="T10" fmla="*/ 4 w 8"/>
                <a:gd name="T11" fmla="*/ 8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4" y="8"/>
                  </a:moveTo>
                  <a:lnTo>
                    <a:pt x="8" y="8"/>
                  </a:lnTo>
                  <a:lnTo>
                    <a:pt x="8" y="4"/>
                  </a:lnTo>
                  <a:lnTo>
                    <a:pt x="0" y="4"/>
                  </a:lnTo>
                  <a:lnTo>
                    <a:pt x="4" y="0"/>
                  </a:lnTo>
                  <a:lnTo>
                    <a:pt x="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403" name="Rectangle 18"/>
            <p:cNvSpPr>
              <a:spLocks noChangeArrowheads="1"/>
            </p:cNvSpPr>
            <p:nvPr/>
          </p:nvSpPr>
          <p:spPr bwMode="auto">
            <a:xfrm>
              <a:off x="2736" y="2321"/>
              <a:ext cx="57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6404" name="Freeform 19"/>
            <p:cNvSpPr>
              <a:spLocks/>
            </p:cNvSpPr>
            <p:nvPr/>
          </p:nvSpPr>
          <p:spPr bwMode="auto">
            <a:xfrm>
              <a:off x="2732" y="2321"/>
              <a:ext cx="8" cy="8"/>
            </a:xfrm>
            <a:custGeom>
              <a:avLst/>
              <a:gdLst>
                <a:gd name="T0" fmla="*/ 0 w 8"/>
                <a:gd name="T1" fmla="*/ 4 h 8"/>
                <a:gd name="T2" fmla="*/ 0 w 8"/>
                <a:gd name="T3" fmla="*/ 0 h 8"/>
                <a:gd name="T4" fmla="*/ 4 w 8"/>
                <a:gd name="T5" fmla="*/ 0 h 8"/>
                <a:gd name="T6" fmla="*/ 4 w 8"/>
                <a:gd name="T7" fmla="*/ 8 h 8"/>
                <a:gd name="T8" fmla="*/ 8 w 8"/>
                <a:gd name="T9" fmla="*/ 4 h 8"/>
                <a:gd name="T10" fmla="*/ 0 w 8"/>
                <a:gd name="T11" fmla="*/ 4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0" y="4"/>
                  </a:moveTo>
                  <a:lnTo>
                    <a:pt x="0" y="0"/>
                  </a:lnTo>
                  <a:lnTo>
                    <a:pt x="4" y="0"/>
                  </a:lnTo>
                  <a:lnTo>
                    <a:pt x="4" y="8"/>
                  </a:lnTo>
                  <a:lnTo>
                    <a:pt x="8"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405" name="Rectangle 20"/>
            <p:cNvSpPr>
              <a:spLocks noChangeArrowheads="1"/>
            </p:cNvSpPr>
            <p:nvPr/>
          </p:nvSpPr>
          <p:spPr bwMode="auto">
            <a:xfrm>
              <a:off x="3308" y="2325"/>
              <a:ext cx="8" cy="2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6406" name="Freeform 21"/>
            <p:cNvSpPr>
              <a:spLocks/>
            </p:cNvSpPr>
            <p:nvPr/>
          </p:nvSpPr>
          <p:spPr bwMode="auto">
            <a:xfrm>
              <a:off x="3308" y="2321"/>
              <a:ext cx="8" cy="8"/>
            </a:xfrm>
            <a:custGeom>
              <a:avLst/>
              <a:gdLst>
                <a:gd name="T0" fmla="*/ 4 w 8"/>
                <a:gd name="T1" fmla="*/ 0 h 8"/>
                <a:gd name="T2" fmla="*/ 8 w 8"/>
                <a:gd name="T3" fmla="*/ 0 h 8"/>
                <a:gd name="T4" fmla="*/ 8 w 8"/>
                <a:gd name="T5" fmla="*/ 4 h 8"/>
                <a:gd name="T6" fmla="*/ 0 w 8"/>
                <a:gd name="T7" fmla="*/ 4 h 8"/>
                <a:gd name="T8" fmla="*/ 4 w 8"/>
                <a:gd name="T9" fmla="*/ 8 h 8"/>
                <a:gd name="T10" fmla="*/ 4 w 8"/>
                <a:gd name="T11" fmla="*/ 0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4" y="0"/>
                  </a:moveTo>
                  <a:lnTo>
                    <a:pt x="8" y="0"/>
                  </a:lnTo>
                  <a:lnTo>
                    <a:pt x="8" y="4"/>
                  </a:lnTo>
                  <a:lnTo>
                    <a:pt x="0" y="4"/>
                  </a:lnTo>
                  <a:lnTo>
                    <a:pt x="4" y="8"/>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407" name="Rectangle 22"/>
            <p:cNvSpPr>
              <a:spLocks noChangeArrowheads="1"/>
            </p:cNvSpPr>
            <p:nvPr/>
          </p:nvSpPr>
          <p:spPr bwMode="auto">
            <a:xfrm>
              <a:off x="3312" y="2538"/>
              <a:ext cx="21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6408" name="Freeform 23"/>
            <p:cNvSpPr>
              <a:spLocks/>
            </p:cNvSpPr>
            <p:nvPr/>
          </p:nvSpPr>
          <p:spPr bwMode="auto">
            <a:xfrm>
              <a:off x="3308" y="2538"/>
              <a:ext cx="8" cy="8"/>
            </a:xfrm>
            <a:custGeom>
              <a:avLst/>
              <a:gdLst>
                <a:gd name="T0" fmla="*/ 0 w 8"/>
                <a:gd name="T1" fmla="*/ 4 h 8"/>
                <a:gd name="T2" fmla="*/ 0 w 8"/>
                <a:gd name="T3" fmla="*/ 8 h 8"/>
                <a:gd name="T4" fmla="*/ 4 w 8"/>
                <a:gd name="T5" fmla="*/ 8 h 8"/>
                <a:gd name="T6" fmla="*/ 4 w 8"/>
                <a:gd name="T7" fmla="*/ 0 h 8"/>
                <a:gd name="T8" fmla="*/ 8 w 8"/>
                <a:gd name="T9" fmla="*/ 4 h 8"/>
                <a:gd name="T10" fmla="*/ 0 w 8"/>
                <a:gd name="T11" fmla="*/ 4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0" y="4"/>
                  </a:moveTo>
                  <a:lnTo>
                    <a:pt x="0" y="8"/>
                  </a:lnTo>
                  <a:lnTo>
                    <a:pt x="4" y="8"/>
                  </a:lnTo>
                  <a:lnTo>
                    <a:pt x="4" y="0"/>
                  </a:lnTo>
                  <a:lnTo>
                    <a:pt x="8"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409" name="Rectangle 24"/>
            <p:cNvSpPr>
              <a:spLocks noChangeArrowheads="1"/>
            </p:cNvSpPr>
            <p:nvPr/>
          </p:nvSpPr>
          <p:spPr bwMode="auto">
            <a:xfrm>
              <a:off x="3525" y="2325"/>
              <a:ext cx="8" cy="2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6410" name="Freeform 25"/>
            <p:cNvSpPr>
              <a:spLocks/>
            </p:cNvSpPr>
            <p:nvPr/>
          </p:nvSpPr>
          <p:spPr bwMode="auto">
            <a:xfrm>
              <a:off x="3525" y="2538"/>
              <a:ext cx="8" cy="8"/>
            </a:xfrm>
            <a:custGeom>
              <a:avLst/>
              <a:gdLst>
                <a:gd name="T0" fmla="*/ 4 w 8"/>
                <a:gd name="T1" fmla="*/ 8 h 8"/>
                <a:gd name="T2" fmla="*/ 8 w 8"/>
                <a:gd name="T3" fmla="*/ 8 h 8"/>
                <a:gd name="T4" fmla="*/ 8 w 8"/>
                <a:gd name="T5" fmla="*/ 4 h 8"/>
                <a:gd name="T6" fmla="*/ 0 w 8"/>
                <a:gd name="T7" fmla="*/ 4 h 8"/>
                <a:gd name="T8" fmla="*/ 4 w 8"/>
                <a:gd name="T9" fmla="*/ 0 h 8"/>
                <a:gd name="T10" fmla="*/ 4 w 8"/>
                <a:gd name="T11" fmla="*/ 8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4" y="8"/>
                  </a:moveTo>
                  <a:lnTo>
                    <a:pt x="8" y="8"/>
                  </a:lnTo>
                  <a:lnTo>
                    <a:pt x="8" y="4"/>
                  </a:lnTo>
                  <a:lnTo>
                    <a:pt x="0" y="4"/>
                  </a:lnTo>
                  <a:lnTo>
                    <a:pt x="4" y="0"/>
                  </a:lnTo>
                  <a:lnTo>
                    <a:pt x="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411" name="Rectangle 26"/>
            <p:cNvSpPr>
              <a:spLocks noChangeArrowheads="1"/>
            </p:cNvSpPr>
            <p:nvPr/>
          </p:nvSpPr>
          <p:spPr bwMode="auto">
            <a:xfrm>
              <a:off x="3529" y="2321"/>
              <a:ext cx="57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6412" name="Freeform 27"/>
            <p:cNvSpPr>
              <a:spLocks/>
            </p:cNvSpPr>
            <p:nvPr/>
          </p:nvSpPr>
          <p:spPr bwMode="auto">
            <a:xfrm>
              <a:off x="3525" y="2321"/>
              <a:ext cx="8" cy="8"/>
            </a:xfrm>
            <a:custGeom>
              <a:avLst/>
              <a:gdLst>
                <a:gd name="T0" fmla="*/ 0 w 8"/>
                <a:gd name="T1" fmla="*/ 4 h 8"/>
                <a:gd name="T2" fmla="*/ 0 w 8"/>
                <a:gd name="T3" fmla="*/ 0 h 8"/>
                <a:gd name="T4" fmla="*/ 4 w 8"/>
                <a:gd name="T5" fmla="*/ 0 h 8"/>
                <a:gd name="T6" fmla="*/ 4 w 8"/>
                <a:gd name="T7" fmla="*/ 8 h 8"/>
                <a:gd name="T8" fmla="*/ 8 w 8"/>
                <a:gd name="T9" fmla="*/ 4 h 8"/>
                <a:gd name="T10" fmla="*/ 0 w 8"/>
                <a:gd name="T11" fmla="*/ 4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0" y="4"/>
                  </a:moveTo>
                  <a:lnTo>
                    <a:pt x="0" y="0"/>
                  </a:lnTo>
                  <a:lnTo>
                    <a:pt x="4" y="0"/>
                  </a:lnTo>
                  <a:lnTo>
                    <a:pt x="4" y="8"/>
                  </a:lnTo>
                  <a:lnTo>
                    <a:pt x="8"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413" name="Rectangle 28"/>
            <p:cNvSpPr>
              <a:spLocks noChangeArrowheads="1"/>
            </p:cNvSpPr>
            <p:nvPr/>
          </p:nvSpPr>
          <p:spPr bwMode="auto">
            <a:xfrm>
              <a:off x="4101" y="2325"/>
              <a:ext cx="8" cy="2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6414" name="Freeform 29"/>
            <p:cNvSpPr>
              <a:spLocks/>
            </p:cNvSpPr>
            <p:nvPr/>
          </p:nvSpPr>
          <p:spPr bwMode="auto">
            <a:xfrm>
              <a:off x="4101" y="2321"/>
              <a:ext cx="8" cy="8"/>
            </a:xfrm>
            <a:custGeom>
              <a:avLst/>
              <a:gdLst>
                <a:gd name="T0" fmla="*/ 4 w 8"/>
                <a:gd name="T1" fmla="*/ 0 h 8"/>
                <a:gd name="T2" fmla="*/ 8 w 8"/>
                <a:gd name="T3" fmla="*/ 0 h 8"/>
                <a:gd name="T4" fmla="*/ 8 w 8"/>
                <a:gd name="T5" fmla="*/ 4 h 8"/>
                <a:gd name="T6" fmla="*/ 0 w 8"/>
                <a:gd name="T7" fmla="*/ 4 h 8"/>
                <a:gd name="T8" fmla="*/ 4 w 8"/>
                <a:gd name="T9" fmla="*/ 8 h 8"/>
                <a:gd name="T10" fmla="*/ 4 w 8"/>
                <a:gd name="T11" fmla="*/ 0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4" y="0"/>
                  </a:moveTo>
                  <a:lnTo>
                    <a:pt x="8" y="0"/>
                  </a:lnTo>
                  <a:lnTo>
                    <a:pt x="8" y="4"/>
                  </a:lnTo>
                  <a:lnTo>
                    <a:pt x="0" y="4"/>
                  </a:lnTo>
                  <a:lnTo>
                    <a:pt x="4" y="8"/>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415" name="Rectangle 30"/>
            <p:cNvSpPr>
              <a:spLocks noChangeArrowheads="1"/>
            </p:cNvSpPr>
            <p:nvPr/>
          </p:nvSpPr>
          <p:spPr bwMode="auto">
            <a:xfrm>
              <a:off x="1977" y="2612"/>
              <a:ext cx="72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6416" name="Freeform 31"/>
            <p:cNvSpPr>
              <a:spLocks/>
            </p:cNvSpPr>
            <p:nvPr/>
          </p:nvSpPr>
          <p:spPr bwMode="auto">
            <a:xfrm>
              <a:off x="2694" y="2602"/>
              <a:ext cx="42" cy="25"/>
            </a:xfrm>
            <a:custGeom>
              <a:avLst/>
              <a:gdLst>
                <a:gd name="T0" fmla="*/ 20 w 42"/>
                <a:gd name="T1" fmla="*/ 7 h 25"/>
                <a:gd name="T2" fmla="*/ 9 w 42"/>
                <a:gd name="T3" fmla="*/ 4 h 25"/>
                <a:gd name="T4" fmla="*/ 0 w 42"/>
                <a:gd name="T5" fmla="*/ 0 h 25"/>
                <a:gd name="T6" fmla="*/ 0 w 42"/>
                <a:gd name="T7" fmla="*/ 25 h 25"/>
                <a:gd name="T8" fmla="*/ 8 w 42"/>
                <a:gd name="T9" fmla="*/ 22 h 25"/>
                <a:gd name="T10" fmla="*/ 20 w 42"/>
                <a:gd name="T11" fmla="*/ 18 h 25"/>
                <a:gd name="T12" fmla="*/ 32 w 42"/>
                <a:gd name="T13" fmla="*/ 14 h 25"/>
                <a:gd name="T14" fmla="*/ 42 w 42"/>
                <a:gd name="T15" fmla="*/ 12 h 25"/>
                <a:gd name="T16" fmla="*/ 32 w 42"/>
                <a:gd name="T17" fmla="*/ 11 h 25"/>
                <a:gd name="T18" fmla="*/ 20 w 42"/>
                <a:gd name="T19" fmla="*/ 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25"/>
                <a:gd name="T32" fmla="*/ 42 w 42"/>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25">
                  <a:moveTo>
                    <a:pt x="20" y="7"/>
                  </a:moveTo>
                  <a:lnTo>
                    <a:pt x="9" y="4"/>
                  </a:lnTo>
                  <a:lnTo>
                    <a:pt x="0" y="0"/>
                  </a:lnTo>
                  <a:lnTo>
                    <a:pt x="0" y="25"/>
                  </a:lnTo>
                  <a:lnTo>
                    <a:pt x="8" y="22"/>
                  </a:lnTo>
                  <a:lnTo>
                    <a:pt x="20" y="18"/>
                  </a:lnTo>
                  <a:lnTo>
                    <a:pt x="32" y="14"/>
                  </a:lnTo>
                  <a:lnTo>
                    <a:pt x="42" y="12"/>
                  </a:lnTo>
                  <a:lnTo>
                    <a:pt x="32" y="11"/>
                  </a:lnTo>
                  <a:lnTo>
                    <a:pt x="2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417" name="Freeform 32"/>
            <p:cNvSpPr>
              <a:spLocks/>
            </p:cNvSpPr>
            <p:nvPr/>
          </p:nvSpPr>
          <p:spPr bwMode="auto">
            <a:xfrm>
              <a:off x="1943" y="2602"/>
              <a:ext cx="42" cy="25"/>
            </a:xfrm>
            <a:custGeom>
              <a:avLst/>
              <a:gdLst>
                <a:gd name="T0" fmla="*/ 22 w 42"/>
                <a:gd name="T1" fmla="*/ 18 h 25"/>
                <a:gd name="T2" fmla="*/ 33 w 42"/>
                <a:gd name="T3" fmla="*/ 21 h 25"/>
                <a:gd name="T4" fmla="*/ 42 w 42"/>
                <a:gd name="T5" fmla="*/ 25 h 25"/>
                <a:gd name="T6" fmla="*/ 42 w 42"/>
                <a:gd name="T7" fmla="*/ 0 h 25"/>
                <a:gd name="T8" fmla="*/ 35 w 42"/>
                <a:gd name="T9" fmla="*/ 3 h 25"/>
                <a:gd name="T10" fmla="*/ 22 w 42"/>
                <a:gd name="T11" fmla="*/ 7 h 25"/>
                <a:gd name="T12" fmla="*/ 10 w 42"/>
                <a:gd name="T13" fmla="*/ 11 h 25"/>
                <a:gd name="T14" fmla="*/ 0 w 42"/>
                <a:gd name="T15" fmla="*/ 12 h 25"/>
                <a:gd name="T16" fmla="*/ 10 w 42"/>
                <a:gd name="T17" fmla="*/ 14 h 25"/>
                <a:gd name="T18" fmla="*/ 22 w 42"/>
                <a:gd name="T19" fmla="*/ 18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25"/>
                <a:gd name="T32" fmla="*/ 42 w 42"/>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25">
                  <a:moveTo>
                    <a:pt x="22" y="18"/>
                  </a:moveTo>
                  <a:lnTo>
                    <a:pt x="33" y="21"/>
                  </a:lnTo>
                  <a:lnTo>
                    <a:pt x="42" y="25"/>
                  </a:lnTo>
                  <a:lnTo>
                    <a:pt x="42" y="0"/>
                  </a:lnTo>
                  <a:lnTo>
                    <a:pt x="35" y="3"/>
                  </a:lnTo>
                  <a:lnTo>
                    <a:pt x="22" y="7"/>
                  </a:lnTo>
                  <a:lnTo>
                    <a:pt x="10" y="11"/>
                  </a:lnTo>
                  <a:lnTo>
                    <a:pt x="0" y="12"/>
                  </a:lnTo>
                  <a:lnTo>
                    <a:pt x="10" y="14"/>
                  </a:lnTo>
                  <a:lnTo>
                    <a:pt x="2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418" name="Rectangle 33"/>
            <p:cNvSpPr>
              <a:spLocks noChangeArrowheads="1"/>
            </p:cNvSpPr>
            <p:nvPr/>
          </p:nvSpPr>
          <p:spPr bwMode="auto">
            <a:xfrm>
              <a:off x="2165" y="2653"/>
              <a:ext cx="26"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C</a:t>
              </a:r>
              <a:endParaRPr lang="en-US" altLang="en-US" sz="1800"/>
            </a:p>
          </p:txBody>
        </p:sp>
        <p:sp>
          <p:nvSpPr>
            <p:cNvPr id="16419" name="Rectangle 34"/>
            <p:cNvSpPr>
              <a:spLocks noChangeArrowheads="1"/>
            </p:cNvSpPr>
            <p:nvPr/>
          </p:nvSpPr>
          <p:spPr bwMode="auto">
            <a:xfrm>
              <a:off x="2212" y="2653"/>
              <a:ext cx="8"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l</a:t>
              </a:r>
              <a:endParaRPr lang="en-US" altLang="en-US" sz="1800"/>
            </a:p>
          </p:txBody>
        </p:sp>
        <p:sp>
          <p:nvSpPr>
            <p:cNvPr id="16420" name="Rectangle 35"/>
            <p:cNvSpPr>
              <a:spLocks noChangeArrowheads="1"/>
            </p:cNvSpPr>
            <p:nvPr/>
          </p:nvSpPr>
          <p:spPr bwMode="auto">
            <a:xfrm>
              <a:off x="2226"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o</a:t>
              </a:r>
              <a:endParaRPr lang="en-US" altLang="en-US" sz="1800"/>
            </a:p>
          </p:txBody>
        </p:sp>
        <p:sp>
          <p:nvSpPr>
            <p:cNvPr id="16421" name="Rectangle 36"/>
            <p:cNvSpPr>
              <a:spLocks noChangeArrowheads="1"/>
            </p:cNvSpPr>
            <p:nvPr/>
          </p:nvSpPr>
          <p:spPr bwMode="auto">
            <a:xfrm>
              <a:off x="2262" y="2653"/>
              <a:ext cx="19"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c</a:t>
              </a:r>
              <a:endParaRPr lang="en-US" altLang="en-US" sz="1800"/>
            </a:p>
          </p:txBody>
        </p:sp>
        <p:sp>
          <p:nvSpPr>
            <p:cNvPr id="16422" name="Rectangle 37"/>
            <p:cNvSpPr>
              <a:spLocks noChangeArrowheads="1"/>
            </p:cNvSpPr>
            <p:nvPr/>
          </p:nvSpPr>
          <p:spPr bwMode="auto">
            <a:xfrm>
              <a:off x="2293" y="2653"/>
              <a:ext cx="19"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k</a:t>
              </a:r>
              <a:endParaRPr lang="en-US" altLang="en-US" sz="1800"/>
            </a:p>
          </p:txBody>
        </p:sp>
        <p:sp>
          <p:nvSpPr>
            <p:cNvPr id="16423" name="Rectangle 38"/>
            <p:cNvSpPr>
              <a:spLocks noChangeArrowheads="1"/>
            </p:cNvSpPr>
            <p:nvPr/>
          </p:nvSpPr>
          <p:spPr bwMode="auto">
            <a:xfrm>
              <a:off x="2325" y="2653"/>
              <a:ext cx="1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 </a:t>
              </a:r>
              <a:endParaRPr lang="en-US" altLang="en-US" sz="1800"/>
            </a:p>
          </p:txBody>
        </p:sp>
        <p:sp>
          <p:nvSpPr>
            <p:cNvPr id="16424" name="Rectangle 39"/>
            <p:cNvSpPr>
              <a:spLocks noChangeArrowheads="1"/>
            </p:cNvSpPr>
            <p:nvPr/>
          </p:nvSpPr>
          <p:spPr bwMode="auto">
            <a:xfrm>
              <a:off x="2343"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p</a:t>
              </a:r>
              <a:endParaRPr lang="en-US" altLang="en-US" sz="1800"/>
            </a:p>
          </p:txBody>
        </p:sp>
        <p:sp>
          <p:nvSpPr>
            <p:cNvPr id="16425" name="Rectangle 40"/>
            <p:cNvSpPr>
              <a:spLocks noChangeArrowheads="1"/>
            </p:cNvSpPr>
            <p:nvPr/>
          </p:nvSpPr>
          <p:spPr bwMode="auto">
            <a:xfrm>
              <a:off x="2379"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e</a:t>
              </a:r>
              <a:endParaRPr lang="en-US" altLang="en-US" sz="1800"/>
            </a:p>
          </p:txBody>
        </p:sp>
        <p:sp>
          <p:nvSpPr>
            <p:cNvPr id="16426" name="Rectangle 41"/>
            <p:cNvSpPr>
              <a:spLocks noChangeArrowheads="1"/>
            </p:cNvSpPr>
            <p:nvPr/>
          </p:nvSpPr>
          <p:spPr bwMode="auto">
            <a:xfrm>
              <a:off x="2414" y="2653"/>
              <a:ext cx="12"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r</a:t>
              </a:r>
              <a:endParaRPr lang="en-US" altLang="en-US" sz="1800"/>
            </a:p>
          </p:txBody>
        </p:sp>
        <p:sp>
          <p:nvSpPr>
            <p:cNvPr id="16427" name="Rectangle 42"/>
            <p:cNvSpPr>
              <a:spLocks noChangeArrowheads="1"/>
            </p:cNvSpPr>
            <p:nvPr/>
          </p:nvSpPr>
          <p:spPr bwMode="auto">
            <a:xfrm>
              <a:off x="2437" y="2653"/>
              <a:ext cx="8"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i</a:t>
              </a:r>
              <a:endParaRPr lang="en-US" altLang="en-US" sz="1800"/>
            </a:p>
          </p:txBody>
        </p:sp>
        <p:sp>
          <p:nvSpPr>
            <p:cNvPr id="16428" name="Rectangle 43"/>
            <p:cNvSpPr>
              <a:spLocks noChangeArrowheads="1"/>
            </p:cNvSpPr>
            <p:nvPr/>
          </p:nvSpPr>
          <p:spPr bwMode="auto">
            <a:xfrm>
              <a:off x="2451" y="2653"/>
              <a:ext cx="20"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o</a:t>
              </a:r>
              <a:endParaRPr lang="en-US" altLang="en-US" sz="1800"/>
            </a:p>
          </p:txBody>
        </p:sp>
        <p:sp>
          <p:nvSpPr>
            <p:cNvPr id="16429" name="Rectangle 44"/>
            <p:cNvSpPr>
              <a:spLocks noChangeArrowheads="1"/>
            </p:cNvSpPr>
            <p:nvPr/>
          </p:nvSpPr>
          <p:spPr bwMode="auto">
            <a:xfrm>
              <a:off x="2487"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d</a:t>
              </a:r>
              <a:endParaRPr lang="en-US" altLang="en-US" sz="1800"/>
            </a:p>
          </p:txBody>
        </p:sp>
        <p:sp>
          <p:nvSpPr>
            <p:cNvPr id="16430" name="Rectangle 45"/>
            <p:cNvSpPr>
              <a:spLocks noChangeArrowheads="1"/>
            </p:cNvSpPr>
            <p:nvPr/>
          </p:nvSpPr>
          <p:spPr bwMode="auto">
            <a:xfrm>
              <a:off x="2989" y="2653"/>
              <a:ext cx="27"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R</a:t>
              </a:r>
              <a:endParaRPr lang="en-US" altLang="en-US" sz="1800"/>
            </a:p>
          </p:txBody>
        </p:sp>
        <p:sp>
          <p:nvSpPr>
            <p:cNvPr id="16431" name="Rectangle 46"/>
            <p:cNvSpPr>
              <a:spLocks noChangeArrowheads="1"/>
            </p:cNvSpPr>
            <p:nvPr/>
          </p:nvSpPr>
          <p:spPr bwMode="auto">
            <a:xfrm>
              <a:off x="3036" y="2653"/>
              <a:ext cx="8"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i</a:t>
              </a:r>
              <a:endParaRPr lang="en-US" altLang="en-US" sz="1800"/>
            </a:p>
          </p:txBody>
        </p:sp>
        <p:sp>
          <p:nvSpPr>
            <p:cNvPr id="16432" name="Rectangle 47"/>
            <p:cNvSpPr>
              <a:spLocks noChangeArrowheads="1"/>
            </p:cNvSpPr>
            <p:nvPr/>
          </p:nvSpPr>
          <p:spPr bwMode="auto">
            <a:xfrm>
              <a:off x="3050" y="2653"/>
              <a:ext cx="18"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s</a:t>
              </a:r>
              <a:endParaRPr lang="en-US" altLang="en-US" sz="1800"/>
            </a:p>
          </p:txBody>
        </p:sp>
        <p:sp>
          <p:nvSpPr>
            <p:cNvPr id="16433" name="Rectangle 48"/>
            <p:cNvSpPr>
              <a:spLocks noChangeArrowheads="1"/>
            </p:cNvSpPr>
            <p:nvPr/>
          </p:nvSpPr>
          <p:spPr bwMode="auto">
            <a:xfrm>
              <a:off x="3082" y="2653"/>
              <a:ext cx="8"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i</a:t>
              </a:r>
              <a:endParaRPr lang="en-US" altLang="en-US" sz="1800"/>
            </a:p>
          </p:txBody>
        </p:sp>
        <p:sp>
          <p:nvSpPr>
            <p:cNvPr id="16434" name="Rectangle 49"/>
            <p:cNvSpPr>
              <a:spLocks noChangeArrowheads="1"/>
            </p:cNvSpPr>
            <p:nvPr/>
          </p:nvSpPr>
          <p:spPr bwMode="auto">
            <a:xfrm>
              <a:off x="3096"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n</a:t>
              </a:r>
              <a:endParaRPr lang="en-US" altLang="en-US" sz="1800"/>
            </a:p>
          </p:txBody>
        </p:sp>
        <p:sp>
          <p:nvSpPr>
            <p:cNvPr id="16435" name="Rectangle 50"/>
            <p:cNvSpPr>
              <a:spLocks noChangeArrowheads="1"/>
            </p:cNvSpPr>
            <p:nvPr/>
          </p:nvSpPr>
          <p:spPr bwMode="auto">
            <a:xfrm>
              <a:off x="3132"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g</a:t>
              </a:r>
              <a:endParaRPr lang="en-US" altLang="en-US" sz="1800"/>
            </a:p>
          </p:txBody>
        </p:sp>
        <p:sp>
          <p:nvSpPr>
            <p:cNvPr id="16436" name="Rectangle 51"/>
            <p:cNvSpPr>
              <a:spLocks noChangeArrowheads="1"/>
            </p:cNvSpPr>
            <p:nvPr/>
          </p:nvSpPr>
          <p:spPr bwMode="auto">
            <a:xfrm>
              <a:off x="3167" y="2653"/>
              <a:ext cx="1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 </a:t>
              </a:r>
              <a:endParaRPr lang="en-US" altLang="en-US" sz="1800"/>
            </a:p>
          </p:txBody>
        </p:sp>
        <p:sp>
          <p:nvSpPr>
            <p:cNvPr id="16437" name="Rectangle 52"/>
            <p:cNvSpPr>
              <a:spLocks noChangeArrowheads="1"/>
            </p:cNvSpPr>
            <p:nvPr/>
          </p:nvSpPr>
          <p:spPr bwMode="auto">
            <a:xfrm>
              <a:off x="3185" y="2653"/>
              <a:ext cx="20"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e</a:t>
              </a:r>
              <a:endParaRPr lang="en-US" altLang="en-US" sz="1800"/>
            </a:p>
          </p:txBody>
        </p:sp>
        <p:sp>
          <p:nvSpPr>
            <p:cNvPr id="16438" name="Rectangle 53"/>
            <p:cNvSpPr>
              <a:spLocks noChangeArrowheads="1"/>
            </p:cNvSpPr>
            <p:nvPr/>
          </p:nvSpPr>
          <p:spPr bwMode="auto">
            <a:xfrm>
              <a:off x="3221"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d</a:t>
              </a:r>
              <a:endParaRPr lang="en-US" altLang="en-US" sz="1800"/>
            </a:p>
          </p:txBody>
        </p:sp>
        <p:sp>
          <p:nvSpPr>
            <p:cNvPr id="16439" name="Rectangle 54"/>
            <p:cNvSpPr>
              <a:spLocks noChangeArrowheads="1"/>
            </p:cNvSpPr>
            <p:nvPr/>
          </p:nvSpPr>
          <p:spPr bwMode="auto">
            <a:xfrm>
              <a:off x="3256"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g</a:t>
              </a:r>
              <a:endParaRPr lang="en-US" altLang="en-US" sz="1800"/>
            </a:p>
          </p:txBody>
        </p:sp>
        <p:sp>
          <p:nvSpPr>
            <p:cNvPr id="16440" name="Rectangle 55"/>
            <p:cNvSpPr>
              <a:spLocks noChangeArrowheads="1"/>
            </p:cNvSpPr>
            <p:nvPr/>
          </p:nvSpPr>
          <p:spPr bwMode="auto">
            <a:xfrm>
              <a:off x="3292"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e</a:t>
              </a:r>
              <a:endParaRPr lang="en-US" altLang="en-US" sz="1800"/>
            </a:p>
          </p:txBody>
        </p:sp>
        <p:sp>
          <p:nvSpPr>
            <p:cNvPr id="16441" name="Freeform 56"/>
            <p:cNvSpPr>
              <a:spLocks/>
            </p:cNvSpPr>
            <p:nvPr/>
          </p:nvSpPr>
          <p:spPr bwMode="auto">
            <a:xfrm>
              <a:off x="2760" y="2457"/>
              <a:ext cx="211" cy="202"/>
            </a:xfrm>
            <a:custGeom>
              <a:avLst/>
              <a:gdLst>
                <a:gd name="T0" fmla="*/ 209 w 211"/>
                <a:gd name="T1" fmla="*/ 202 h 202"/>
                <a:gd name="T2" fmla="*/ 211 w 211"/>
                <a:gd name="T3" fmla="*/ 199 h 202"/>
                <a:gd name="T4" fmla="*/ 2 w 211"/>
                <a:gd name="T5" fmla="*/ 0 h 202"/>
                <a:gd name="T6" fmla="*/ 0 w 211"/>
                <a:gd name="T7" fmla="*/ 3 h 202"/>
                <a:gd name="T8" fmla="*/ 209 w 211"/>
                <a:gd name="T9" fmla="*/ 202 h 202"/>
                <a:gd name="T10" fmla="*/ 0 60000 65536"/>
                <a:gd name="T11" fmla="*/ 0 60000 65536"/>
                <a:gd name="T12" fmla="*/ 0 60000 65536"/>
                <a:gd name="T13" fmla="*/ 0 60000 65536"/>
                <a:gd name="T14" fmla="*/ 0 60000 65536"/>
                <a:gd name="T15" fmla="*/ 0 w 211"/>
                <a:gd name="T16" fmla="*/ 0 h 202"/>
                <a:gd name="T17" fmla="*/ 211 w 211"/>
                <a:gd name="T18" fmla="*/ 202 h 202"/>
              </a:gdLst>
              <a:ahLst/>
              <a:cxnLst>
                <a:cxn ang="T10">
                  <a:pos x="T0" y="T1"/>
                </a:cxn>
                <a:cxn ang="T11">
                  <a:pos x="T2" y="T3"/>
                </a:cxn>
                <a:cxn ang="T12">
                  <a:pos x="T4" y="T5"/>
                </a:cxn>
                <a:cxn ang="T13">
                  <a:pos x="T6" y="T7"/>
                </a:cxn>
                <a:cxn ang="T14">
                  <a:pos x="T8" y="T9"/>
                </a:cxn>
              </a:cxnLst>
              <a:rect l="T15" t="T16" r="T17" b="T18"/>
              <a:pathLst>
                <a:path w="211" h="202">
                  <a:moveTo>
                    <a:pt x="209" y="202"/>
                  </a:moveTo>
                  <a:lnTo>
                    <a:pt x="211" y="199"/>
                  </a:lnTo>
                  <a:lnTo>
                    <a:pt x="2" y="0"/>
                  </a:lnTo>
                  <a:lnTo>
                    <a:pt x="0" y="3"/>
                  </a:lnTo>
                  <a:lnTo>
                    <a:pt x="209" y="2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442" name="Freeform 57"/>
            <p:cNvSpPr>
              <a:spLocks/>
            </p:cNvSpPr>
            <p:nvPr/>
          </p:nvSpPr>
          <p:spPr bwMode="auto">
            <a:xfrm>
              <a:off x="2736" y="2433"/>
              <a:ext cx="40" cy="40"/>
            </a:xfrm>
            <a:custGeom>
              <a:avLst/>
              <a:gdLst>
                <a:gd name="T0" fmla="*/ 13 w 40"/>
                <a:gd name="T1" fmla="*/ 20 h 40"/>
                <a:gd name="T2" fmla="*/ 18 w 40"/>
                <a:gd name="T3" fmla="*/ 30 h 40"/>
                <a:gd name="T4" fmla="*/ 22 w 40"/>
                <a:gd name="T5" fmla="*/ 40 h 40"/>
                <a:gd name="T6" fmla="*/ 40 w 40"/>
                <a:gd name="T7" fmla="*/ 21 h 40"/>
                <a:gd name="T8" fmla="*/ 32 w 40"/>
                <a:gd name="T9" fmla="*/ 18 h 40"/>
                <a:gd name="T10" fmla="*/ 20 w 40"/>
                <a:gd name="T11" fmla="*/ 13 h 40"/>
                <a:gd name="T12" fmla="*/ 9 w 40"/>
                <a:gd name="T13" fmla="*/ 7 h 40"/>
                <a:gd name="T14" fmla="*/ 0 w 40"/>
                <a:gd name="T15" fmla="*/ 0 h 40"/>
                <a:gd name="T16" fmla="*/ 6 w 40"/>
                <a:gd name="T17" fmla="*/ 9 h 40"/>
                <a:gd name="T18" fmla="*/ 13 w 40"/>
                <a:gd name="T19" fmla="*/ 2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40"/>
                <a:gd name="T32" fmla="*/ 40 w 40"/>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40">
                  <a:moveTo>
                    <a:pt x="13" y="20"/>
                  </a:moveTo>
                  <a:lnTo>
                    <a:pt x="18" y="30"/>
                  </a:lnTo>
                  <a:lnTo>
                    <a:pt x="22" y="40"/>
                  </a:lnTo>
                  <a:lnTo>
                    <a:pt x="40" y="21"/>
                  </a:lnTo>
                  <a:lnTo>
                    <a:pt x="32" y="18"/>
                  </a:lnTo>
                  <a:lnTo>
                    <a:pt x="20" y="13"/>
                  </a:lnTo>
                  <a:lnTo>
                    <a:pt x="9" y="7"/>
                  </a:lnTo>
                  <a:lnTo>
                    <a:pt x="0" y="0"/>
                  </a:lnTo>
                  <a:lnTo>
                    <a:pt x="6" y="9"/>
                  </a:lnTo>
                  <a:lnTo>
                    <a:pt x="13"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443" name="Rectangle 58"/>
            <p:cNvSpPr>
              <a:spLocks noChangeArrowheads="1"/>
            </p:cNvSpPr>
            <p:nvPr/>
          </p:nvSpPr>
          <p:spPr bwMode="auto">
            <a:xfrm>
              <a:off x="3556" y="2146"/>
              <a:ext cx="23"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F</a:t>
              </a:r>
              <a:endParaRPr lang="en-US" altLang="en-US" sz="1800"/>
            </a:p>
          </p:txBody>
        </p:sp>
        <p:sp>
          <p:nvSpPr>
            <p:cNvPr id="16444" name="Rectangle 59"/>
            <p:cNvSpPr>
              <a:spLocks noChangeArrowheads="1"/>
            </p:cNvSpPr>
            <p:nvPr/>
          </p:nvSpPr>
          <p:spPr bwMode="auto">
            <a:xfrm>
              <a:off x="3592" y="2146"/>
              <a:ext cx="21"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a</a:t>
              </a:r>
              <a:endParaRPr lang="en-US" altLang="en-US" sz="1800"/>
            </a:p>
          </p:txBody>
        </p:sp>
        <p:sp>
          <p:nvSpPr>
            <p:cNvPr id="16445" name="Rectangle 60"/>
            <p:cNvSpPr>
              <a:spLocks noChangeArrowheads="1"/>
            </p:cNvSpPr>
            <p:nvPr/>
          </p:nvSpPr>
          <p:spPr bwMode="auto">
            <a:xfrm>
              <a:off x="3628" y="2146"/>
              <a:ext cx="9"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l</a:t>
              </a:r>
              <a:endParaRPr lang="en-US" altLang="en-US" sz="1800"/>
            </a:p>
          </p:txBody>
        </p:sp>
        <p:sp>
          <p:nvSpPr>
            <p:cNvPr id="16446" name="Rectangle 61"/>
            <p:cNvSpPr>
              <a:spLocks noChangeArrowheads="1"/>
            </p:cNvSpPr>
            <p:nvPr/>
          </p:nvSpPr>
          <p:spPr bwMode="auto">
            <a:xfrm>
              <a:off x="3642" y="2146"/>
              <a:ext cx="8"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l</a:t>
              </a:r>
              <a:endParaRPr lang="en-US" altLang="en-US" sz="1800"/>
            </a:p>
          </p:txBody>
        </p:sp>
        <p:sp>
          <p:nvSpPr>
            <p:cNvPr id="16447" name="Rectangle 62"/>
            <p:cNvSpPr>
              <a:spLocks noChangeArrowheads="1"/>
            </p:cNvSpPr>
            <p:nvPr/>
          </p:nvSpPr>
          <p:spPr bwMode="auto">
            <a:xfrm>
              <a:off x="3656" y="2146"/>
              <a:ext cx="8"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i</a:t>
              </a:r>
              <a:endParaRPr lang="en-US" altLang="en-US" sz="1800"/>
            </a:p>
          </p:txBody>
        </p:sp>
        <p:sp>
          <p:nvSpPr>
            <p:cNvPr id="16448" name="Rectangle 63"/>
            <p:cNvSpPr>
              <a:spLocks noChangeArrowheads="1"/>
            </p:cNvSpPr>
            <p:nvPr/>
          </p:nvSpPr>
          <p:spPr bwMode="auto">
            <a:xfrm>
              <a:off x="3670" y="2146"/>
              <a:ext cx="21"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n</a:t>
              </a:r>
              <a:endParaRPr lang="en-US" altLang="en-US" sz="1800"/>
            </a:p>
          </p:txBody>
        </p:sp>
        <p:sp>
          <p:nvSpPr>
            <p:cNvPr id="16449" name="Rectangle 64"/>
            <p:cNvSpPr>
              <a:spLocks noChangeArrowheads="1"/>
            </p:cNvSpPr>
            <p:nvPr/>
          </p:nvSpPr>
          <p:spPr bwMode="auto">
            <a:xfrm>
              <a:off x="3706" y="2146"/>
              <a:ext cx="21"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g</a:t>
              </a:r>
              <a:endParaRPr lang="en-US" altLang="en-US" sz="1800"/>
            </a:p>
          </p:txBody>
        </p:sp>
        <p:sp>
          <p:nvSpPr>
            <p:cNvPr id="16450" name="Rectangle 65"/>
            <p:cNvSpPr>
              <a:spLocks noChangeArrowheads="1"/>
            </p:cNvSpPr>
            <p:nvPr/>
          </p:nvSpPr>
          <p:spPr bwMode="auto">
            <a:xfrm>
              <a:off x="3742" y="2146"/>
              <a:ext cx="10"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 </a:t>
              </a:r>
              <a:endParaRPr lang="en-US" altLang="en-US" sz="1800"/>
            </a:p>
          </p:txBody>
        </p:sp>
        <p:sp>
          <p:nvSpPr>
            <p:cNvPr id="16451" name="Rectangle 66"/>
            <p:cNvSpPr>
              <a:spLocks noChangeArrowheads="1"/>
            </p:cNvSpPr>
            <p:nvPr/>
          </p:nvSpPr>
          <p:spPr bwMode="auto">
            <a:xfrm>
              <a:off x="3759" y="2146"/>
              <a:ext cx="21"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e</a:t>
              </a:r>
              <a:endParaRPr lang="en-US" altLang="en-US" sz="1800"/>
            </a:p>
          </p:txBody>
        </p:sp>
        <p:sp>
          <p:nvSpPr>
            <p:cNvPr id="16452" name="Rectangle 67"/>
            <p:cNvSpPr>
              <a:spLocks noChangeArrowheads="1"/>
            </p:cNvSpPr>
            <p:nvPr/>
          </p:nvSpPr>
          <p:spPr bwMode="auto">
            <a:xfrm>
              <a:off x="3795" y="2146"/>
              <a:ext cx="21"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d</a:t>
              </a:r>
              <a:endParaRPr lang="en-US" altLang="en-US" sz="1800"/>
            </a:p>
          </p:txBody>
        </p:sp>
        <p:sp>
          <p:nvSpPr>
            <p:cNvPr id="16453" name="Rectangle 68"/>
            <p:cNvSpPr>
              <a:spLocks noChangeArrowheads="1"/>
            </p:cNvSpPr>
            <p:nvPr/>
          </p:nvSpPr>
          <p:spPr bwMode="auto">
            <a:xfrm>
              <a:off x="3831" y="2146"/>
              <a:ext cx="21"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g</a:t>
              </a:r>
              <a:endParaRPr lang="en-US" altLang="en-US" sz="1800"/>
            </a:p>
          </p:txBody>
        </p:sp>
        <p:sp>
          <p:nvSpPr>
            <p:cNvPr id="16454" name="Rectangle 69"/>
            <p:cNvSpPr>
              <a:spLocks noChangeArrowheads="1"/>
            </p:cNvSpPr>
            <p:nvPr/>
          </p:nvSpPr>
          <p:spPr bwMode="auto">
            <a:xfrm>
              <a:off x="3866" y="2146"/>
              <a:ext cx="21"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800">
                  <a:solidFill>
                    <a:srgbClr val="000000"/>
                  </a:solidFill>
                </a:rPr>
                <a:t>e</a:t>
              </a:r>
              <a:endParaRPr lang="en-US" altLang="en-US" sz="1800"/>
            </a:p>
          </p:txBody>
        </p:sp>
        <p:sp>
          <p:nvSpPr>
            <p:cNvPr id="16455" name="Freeform 70"/>
            <p:cNvSpPr>
              <a:spLocks/>
            </p:cNvSpPr>
            <p:nvPr/>
          </p:nvSpPr>
          <p:spPr bwMode="auto">
            <a:xfrm>
              <a:off x="3333" y="2204"/>
              <a:ext cx="203" cy="212"/>
            </a:xfrm>
            <a:custGeom>
              <a:avLst/>
              <a:gdLst>
                <a:gd name="T0" fmla="*/ 203 w 203"/>
                <a:gd name="T1" fmla="*/ 3 h 212"/>
                <a:gd name="T2" fmla="*/ 200 w 203"/>
                <a:gd name="T3" fmla="*/ 0 h 212"/>
                <a:gd name="T4" fmla="*/ 0 w 203"/>
                <a:gd name="T5" fmla="*/ 209 h 212"/>
                <a:gd name="T6" fmla="*/ 3 w 203"/>
                <a:gd name="T7" fmla="*/ 212 h 212"/>
                <a:gd name="T8" fmla="*/ 203 w 203"/>
                <a:gd name="T9" fmla="*/ 3 h 212"/>
                <a:gd name="T10" fmla="*/ 0 60000 65536"/>
                <a:gd name="T11" fmla="*/ 0 60000 65536"/>
                <a:gd name="T12" fmla="*/ 0 60000 65536"/>
                <a:gd name="T13" fmla="*/ 0 60000 65536"/>
                <a:gd name="T14" fmla="*/ 0 60000 65536"/>
                <a:gd name="T15" fmla="*/ 0 w 203"/>
                <a:gd name="T16" fmla="*/ 0 h 212"/>
                <a:gd name="T17" fmla="*/ 203 w 203"/>
                <a:gd name="T18" fmla="*/ 212 h 212"/>
              </a:gdLst>
              <a:ahLst/>
              <a:cxnLst>
                <a:cxn ang="T10">
                  <a:pos x="T0" y="T1"/>
                </a:cxn>
                <a:cxn ang="T11">
                  <a:pos x="T2" y="T3"/>
                </a:cxn>
                <a:cxn ang="T12">
                  <a:pos x="T4" y="T5"/>
                </a:cxn>
                <a:cxn ang="T13">
                  <a:pos x="T6" y="T7"/>
                </a:cxn>
                <a:cxn ang="T14">
                  <a:pos x="T8" y="T9"/>
                </a:cxn>
              </a:cxnLst>
              <a:rect l="T15" t="T16" r="T17" b="T18"/>
              <a:pathLst>
                <a:path w="203" h="212">
                  <a:moveTo>
                    <a:pt x="203" y="3"/>
                  </a:moveTo>
                  <a:lnTo>
                    <a:pt x="200" y="0"/>
                  </a:lnTo>
                  <a:lnTo>
                    <a:pt x="0" y="209"/>
                  </a:lnTo>
                  <a:lnTo>
                    <a:pt x="3" y="212"/>
                  </a:lnTo>
                  <a:lnTo>
                    <a:pt x="20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6456" name="Freeform 71"/>
            <p:cNvSpPr>
              <a:spLocks/>
            </p:cNvSpPr>
            <p:nvPr/>
          </p:nvSpPr>
          <p:spPr bwMode="auto">
            <a:xfrm>
              <a:off x="3312" y="2399"/>
              <a:ext cx="38" cy="41"/>
            </a:xfrm>
            <a:custGeom>
              <a:avLst/>
              <a:gdLst>
                <a:gd name="T0" fmla="*/ 18 w 38"/>
                <a:gd name="T1" fmla="*/ 27 h 41"/>
                <a:gd name="T2" fmla="*/ 28 w 38"/>
                <a:gd name="T3" fmla="*/ 22 h 41"/>
                <a:gd name="T4" fmla="*/ 38 w 38"/>
                <a:gd name="T5" fmla="*/ 17 h 41"/>
                <a:gd name="T6" fmla="*/ 19 w 38"/>
                <a:gd name="T7" fmla="*/ 0 h 41"/>
                <a:gd name="T8" fmla="*/ 16 w 38"/>
                <a:gd name="T9" fmla="*/ 8 h 41"/>
                <a:gd name="T10" fmla="*/ 11 w 38"/>
                <a:gd name="T11" fmla="*/ 20 h 41"/>
                <a:gd name="T12" fmla="*/ 5 w 38"/>
                <a:gd name="T13" fmla="*/ 31 h 41"/>
                <a:gd name="T14" fmla="*/ 0 w 38"/>
                <a:gd name="T15" fmla="*/ 41 h 41"/>
                <a:gd name="T16" fmla="*/ 7 w 38"/>
                <a:gd name="T17" fmla="*/ 34 h 41"/>
                <a:gd name="T18" fmla="*/ 18 w 38"/>
                <a:gd name="T19" fmla="*/ 27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41"/>
                <a:gd name="T32" fmla="*/ 38 w 38"/>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41">
                  <a:moveTo>
                    <a:pt x="18" y="27"/>
                  </a:moveTo>
                  <a:lnTo>
                    <a:pt x="28" y="22"/>
                  </a:lnTo>
                  <a:lnTo>
                    <a:pt x="38" y="17"/>
                  </a:lnTo>
                  <a:lnTo>
                    <a:pt x="19" y="0"/>
                  </a:lnTo>
                  <a:lnTo>
                    <a:pt x="16" y="8"/>
                  </a:lnTo>
                  <a:lnTo>
                    <a:pt x="11" y="20"/>
                  </a:lnTo>
                  <a:lnTo>
                    <a:pt x="5" y="31"/>
                  </a:lnTo>
                  <a:lnTo>
                    <a:pt x="0" y="41"/>
                  </a:lnTo>
                  <a:lnTo>
                    <a:pt x="7" y="34"/>
                  </a:lnTo>
                  <a:lnTo>
                    <a:pt x="18"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
        <p:nvSpPr>
          <p:cNvPr id="16390" name="Text Box 72"/>
          <p:cNvSpPr txBox="1">
            <a:spLocks noChangeArrowheads="1"/>
          </p:cNvSpPr>
          <p:nvPr/>
        </p:nvSpPr>
        <p:spPr bwMode="auto">
          <a:xfrm>
            <a:off x="1547813" y="4797425"/>
            <a:ext cx="59769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lgn="ctr">
              <a:spcBef>
                <a:spcPct val="50000"/>
              </a:spcBef>
              <a:buClrTx/>
              <a:buFontTx/>
              <a:buNone/>
            </a:pPr>
            <a:r>
              <a:rPr lang="en-GB" altLang="en-US" sz="1800" b="1"/>
              <a:t>Clock Pulse Square Wave</a:t>
            </a:r>
            <a:endParaRPr lang="en-US" altLang="en-US" sz="1800" b="1"/>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44D6880-7FCF-4F17-9F29-6F670B5A7353}" type="slidenum">
              <a:rPr lang="en-US"/>
              <a:pPr>
                <a:defRPr/>
              </a:pPr>
              <a:t>15</a:t>
            </a:fld>
            <a:endParaRPr lang="en-US"/>
          </a:p>
        </p:txBody>
      </p:sp>
      <p:sp>
        <p:nvSpPr>
          <p:cNvPr id="413698" name="Rectangle 2"/>
          <p:cNvSpPr>
            <a:spLocks noGrp="1" noChangeArrowheads="1"/>
          </p:cNvSpPr>
          <p:nvPr>
            <p:ph type="title"/>
          </p:nvPr>
        </p:nvSpPr>
        <p:spPr/>
        <p:txBody>
          <a:bodyPr/>
          <a:lstStyle/>
          <a:p>
            <a:pPr eaLnBrk="1" hangingPunct="1">
              <a:defRPr/>
            </a:pPr>
            <a:r>
              <a:rPr lang="en-GB" dirty="0" smtClean="0"/>
              <a:t>CPU Clock (6)</a:t>
            </a:r>
            <a:endParaRPr lang="en-US" dirty="0" smtClean="0"/>
          </a:p>
        </p:txBody>
      </p:sp>
      <p:sp>
        <p:nvSpPr>
          <p:cNvPr id="413699" name="Rectangle 3"/>
          <p:cNvSpPr>
            <a:spLocks noGrp="1" noChangeArrowheads="1"/>
          </p:cNvSpPr>
          <p:nvPr>
            <p:ph type="body" idx="1"/>
          </p:nvPr>
        </p:nvSpPr>
        <p:spPr/>
        <p:txBody>
          <a:bodyPr/>
          <a:lstStyle/>
          <a:p>
            <a:pPr eaLnBrk="1" hangingPunct="1">
              <a:defRPr/>
            </a:pPr>
            <a:r>
              <a:rPr lang="en-US" sz="2800" smtClean="0"/>
              <a:t>If a CPU is described as having a 'clock speed of 2.66 GigaHertz' then one can assume that a square wave can be detected, from the quartz crystal on the chip, 2,660,000,000 times in a second, when electricity is passed through the crystal. (Around two billion, six hundred and sixty million times in a second.)</a:t>
            </a:r>
          </a:p>
          <a:p>
            <a:pPr eaLnBrk="1" hangingPunct="1">
              <a:defRPr/>
            </a:pPr>
            <a:r>
              <a:rPr lang="en-US" sz="2800" smtClean="0"/>
              <a:t>The internal logic gates can be opened and closed, by the wave signal, up to 2.66 billion times per second.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AF57AD6-A0DC-4F06-B78C-3C63BA769D09}" type="slidenum">
              <a:rPr lang="en-US"/>
              <a:pPr>
                <a:defRPr/>
              </a:pPr>
              <a:t>16</a:t>
            </a:fld>
            <a:endParaRPr lang="en-US"/>
          </a:p>
        </p:txBody>
      </p:sp>
      <p:sp>
        <p:nvSpPr>
          <p:cNvPr id="414722" name="Rectangle 2"/>
          <p:cNvSpPr>
            <a:spLocks noGrp="1" noChangeArrowheads="1"/>
          </p:cNvSpPr>
          <p:nvPr>
            <p:ph type="title"/>
          </p:nvPr>
        </p:nvSpPr>
        <p:spPr/>
        <p:txBody>
          <a:bodyPr/>
          <a:lstStyle/>
          <a:p>
            <a:pPr eaLnBrk="1" hangingPunct="1">
              <a:defRPr/>
            </a:pPr>
            <a:r>
              <a:rPr lang="en-GB" dirty="0" smtClean="0"/>
              <a:t>CPU Clock (7)</a:t>
            </a:r>
            <a:endParaRPr lang="en-US" dirty="0" smtClean="0"/>
          </a:p>
        </p:txBody>
      </p:sp>
      <p:sp>
        <p:nvSpPr>
          <p:cNvPr id="414723" name="Rectangle 3"/>
          <p:cNvSpPr>
            <a:spLocks noGrp="1" noChangeArrowheads="1"/>
          </p:cNvSpPr>
          <p:nvPr>
            <p:ph type="body" idx="1"/>
          </p:nvPr>
        </p:nvSpPr>
        <p:spPr/>
        <p:txBody>
          <a:bodyPr/>
          <a:lstStyle/>
          <a:p>
            <a:pPr eaLnBrk="1" hangingPunct="1">
              <a:lnSpc>
                <a:spcPct val="90000"/>
              </a:lnSpc>
              <a:defRPr/>
            </a:pPr>
            <a:r>
              <a:rPr lang="en-US" sz="2800" smtClean="0"/>
              <a:t>So, instructions and data are passed through the integrated (transistor logic) circuits at a rate of 2,660 million times per second. </a:t>
            </a:r>
          </a:p>
          <a:p>
            <a:pPr eaLnBrk="1" hangingPunct="1">
              <a:lnSpc>
                <a:spcPct val="90000"/>
              </a:lnSpc>
              <a:defRPr/>
            </a:pPr>
            <a:r>
              <a:rPr lang="en-US" sz="2800" smtClean="0"/>
              <a:t>This is actually achieved, in Pentium 4 processors and similar, by having several clocks. A primary clock might run at, say, a reliable 50 MegaHertz, but then one or two 'internal clocks' allow the 50 MHz to be multiplied by a factor of their own clock speed to bring the processor speed to a claimed 2.6 GigaHertz, for example.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87810B2-E678-4D37-9237-49BFF066EAF9}" type="slidenum">
              <a:rPr lang="en-US"/>
              <a:pPr>
                <a:defRPr/>
              </a:pPr>
              <a:t>17</a:t>
            </a:fld>
            <a:endParaRPr lang="en-US"/>
          </a:p>
        </p:txBody>
      </p:sp>
      <p:sp>
        <p:nvSpPr>
          <p:cNvPr id="405506" name="Rectangle 2"/>
          <p:cNvSpPr>
            <a:spLocks noGrp="1" noChangeArrowheads="1"/>
          </p:cNvSpPr>
          <p:nvPr>
            <p:ph type="title"/>
          </p:nvPr>
        </p:nvSpPr>
        <p:spPr/>
        <p:txBody>
          <a:bodyPr/>
          <a:lstStyle/>
          <a:p>
            <a:pPr eaLnBrk="1" hangingPunct="1">
              <a:defRPr/>
            </a:pPr>
            <a:r>
              <a:rPr lang="en-GB" smtClean="0"/>
              <a:t>What is a Latch?</a:t>
            </a:r>
            <a:endParaRPr lang="en-US" smtClean="0"/>
          </a:p>
        </p:txBody>
      </p:sp>
      <p:sp>
        <p:nvSpPr>
          <p:cNvPr id="405507" name="Rectangle 3"/>
          <p:cNvSpPr>
            <a:spLocks noGrp="1" noChangeArrowheads="1"/>
          </p:cNvSpPr>
          <p:nvPr>
            <p:ph type="body" idx="1"/>
          </p:nvPr>
        </p:nvSpPr>
        <p:spPr/>
        <p:txBody>
          <a:bodyPr/>
          <a:lstStyle/>
          <a:p>
            <a:pPr eaLnBrk="1" hangingPunct="1">
              <a:lnSpc>
                <a:spcPct val="80000"/>
              </a:lnSpc>
              <a:defRPr/>
            </a:pPr>
            <a:r>
              <a:rPr lang="en-US" sz="2800" smtClean="0"/>
              <a:t>An asynchronous latch is an electronic sequential logic circuit used to store information in an asynchronous arrangement. (Asynchronous: they have no Clock input.)</a:t>
            </a:r>
          </a:p>
          <a:p>
            <a:pPr eaLnBrk="1" hangingPunct="1">
              <a:lnSpc>
                <a:spcPct val="80000"/>
              </a:lnSpc>
              <a:defRPr/>
            </a:pPr>
            <a:r>
              <a:rPr lang="en-US" sz="2800" smtClean="0"/>
              <a:t>One latch can store one bit. </a:t>
            </a:r>
          </a:p>
          <a:p>
            <a:pPr eaLnBrk="1" hangingPunct="1">
              <a:lnSpc>
                <a:spcPct val="80000"/>
              </a:lnSpc>
              <a:defRPr/>
            </a:pPr>
            <a:r>
              <a:rPr lang="en-US" sz="2800" smtClean="0"/>
              <a:t>They change output state only in response to data input.</a:t>
            </a:r>
          </a:p>
          <a:p>
            <a:pPr eaLnBrk="1" hangingPunct="1">
              <a:lnSpc>
                <a:spcPct val="80000"/>
              </a:lnSpc>
              <a:defRPr/>
            </a:pPr>
            <a:r>
              <a:rPr lang="en-GB" sz="2800" smtClean="0"/>
              <a:t>Essentially, they hold a bit value and it remains constant until new inputs force it to change. A type of single-bit stable storage.</a:t>
            </a:r>
          </a:p>
          <a:p>
            <a:pPr eaLnBrk="1" hangingPunct="1">
              <a:lnSpc>
                <a:spcPct val="80000"/>
              </a:lnSpc>
              <a:defRPr/>
            </a:pPr>
            <a:r>
              <a:rPr lang="en-IE" sz="2800" smtClean="0"/>
              <a:t>(Note: some other latches do have clock inputs for timing changes.)</a:t>
            </a:r>
            <a:endParaRPr lang="en-US" sz="28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02DA329-FF4D-4723-8984-4BC632337BBC}" type="slidenum">
              <a:rPr lang="en-US"/>
              <a:pPr>
                <a:defRPr/>
              </a:pPr>
              <a:t>18</a:t>
            </a:fld>
            <a:endParaRPr lang="en-US"/>
          </a:p>
        </p:txBody>
      </p:sp>
      <p:sp>
        <p:nvSpPr>
          <p:cNvPr id="407554" name="Rectangle 2"/>
          <p:cNvSpPr>
            <a:spLocks noGrp="1" noChangeArrowheads="1"/>
          </p:cNvSpPr>
          <p:nvPr>
            <p:ph type="title"/>
          </p:nvPr>
        </p:nvSpPr>
        <p:spPr/>
        <p:txBody>
          <a:bodyPr/>
          <a:lstStyle/>
          <a:p>
            <a:pPr eaLnBrk="1" hangingPunct="1">
              <a:defRPr/>
            </a:pPr>
            <a:r>
              <a:rPr lang="en-GB" smtClean="0"/>
              <a:t>What is a Flip-Flop?</a:t>
            </a:r>
            <a:endParaRPr lang="en-US" smtClean="0"/>
          </a:p>
        </p:txBody>
      </p:sp>
      <p:sp>
        <p:nvSpPr>
          <p:cNvPr id="407555" name="Rectangle 3"/>
          <p:cNvSpPr>
            <a:spLocks noGrp="1" noChangeArrowheads="1"/>
          </p:cNvSpPr>
          <p:nvPr>
            <p:ph type="body" idx="1"/>
          </p:nvPr>
        </p:nvSpPr>
        <p:spPr/>
        <p:txBody>
          <a:bodyPr/>
          <a:lstStyle/>
          <a:p>
            <a:pPr eaLnBrk="1" hangingPunct="1">
              <a:lnSpc>
                <a:spcPct val="90000"/>
              </a:lnSpc>
              <a:defRPr/>
            </a:pPr>
            <a:r>
              <a:rPr lang="en-US" sz="2800" dirty="0" smtClean="0"/>
              <a:t>As with latches, flip-flops are another example of a circuit employing sequential logic. A flip-flop can also be called a </a:t>
            </a:r>
            <a:r>
              <a:rPr lang="en-US" sz="2800" dirty="0" err="1" smtClean="0"/>
              <a:t>bistable</a:t>
            </a:r>
            <a:r>
              <a:rPr lang="en-US" sz="2800" dirty="0" smtClean="0"/>
              <a:t> gate. </a:t>
            </a:r>
            <a:r>
              <a:rPr lang="en-GB" sz="2800" dirty="0" smtClean="0"/>
              <a:t>A type of single-bit storage but not as stable as a latch.</a:t>
            </a:r>
            <a:endParaRPr lang="en-US" sz="2800" dirty="0" smtClean="0"/>
          </a:p>
          <a:p>
            <a:pPr eaLnBrk="1" hangingPunct="1">
              <a:lnSpc>
                <a:spcPct val="90000"/>
              </a:lnSpc>
              <a:defRPr/>
            </a:pPr>
            <a:r>
              <a:rPr lang="en-US" sz="2800" dirty="0" smtClean="0"/>
              <a:t>A basic flip-flop has two stable states. The flip-flop maintains its states indefinitely until an input pulse (a trigger from the clock) is received. If a trigger is received, the flip-flop outputs change their states according to defined rules, and remain in those states until another trigger is received.</a:t>
            </a:r>
            <a:r>
              <a:rPr lang="en-US" sz="3000" dirty="0" smtClean="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CF5ADAA-0D3C-49DE-86AD-C874507D0BC7}" type="slidenum">
              <a:rPr lang="en-US"/>
              <a:pPr>
                <a:defRPr/>
              </a:pPr>
              <a:t>19</a:t>
            </a:fld>
            <a:endParaRPr lang="en-US"/>
          </a:p>
        </p:txBody>
      </p:sp>
      <p:sp>
        <p:nvSpPr>
          <p:cNvPr id="387074" name="Rectangle 2"/>
          <p:cNvSpPr>
            <a:spLocks noGrp="1" noChangeArrowheads="1"/>
          </p:cNvSpPr>
          <p:nvPr>
            <p:ph type="title"/>
          </p:nvPr>
        </p:nvSpPr>
        <p:spPr/>
        <p:txBody>
          <a:bodyPr/>
          <a:lstStyle/>
          <a:p>
            <a:pPr eaLnBrk="1" hangingPunct="1">
              <a:defRPr/>
            </a:pPr>
            <a:r>
              <a:rPr lang="en-GB" smtClean="0"/>
              <a:t>Flip-Flop Circuitry</a:t>
            </a:r>
            <a:endParaRPr lang="en-US" smtClean="0"/>
          </a:p>
        </p:txBody>
      </p:sp>
      <p:sp>
        <p:nvSpPr>
          <p:cNvPr id="387075" name="Rectangle 3"/>
          <p:cNvSpPr>
            <a:spLocks noGrp="1" noChangeArrowheads="1"/>
          </p:cNvSpPr>
          <p:nvPr>
            <p:ph type="body" idx="1"/>
          </p:nvPr>
        </p:nvSpPr>
        <p:spPr/>
        <p:txBody>
          <a:bodyPr/>
          <a:lstStyle/>
          <a:p>
            <a:pPr eaLnBrk="1" hangingPunct="1">
              <a:defRPr/>
            </a:pPr>
            <a:r>
              <a:rPr lang="en-US" sz="2800" dirty="0" smtClean="0"/>
              <a:t>A ‘flip-flop’</a:t>
            </a:r>
            <a:r>
              <a:rPr lang="en-US" sz="2800" i="1" dirty="0" smtClean="0"/>
              <a:t> </a:t>
            </a:r>
            <a:r>
              <a:rPr lang="en-US" sz="2800" dirty="0" smtClean="0"/>
              <a:t>is a combination of gates that is so-called because its output can first flip one way and then flop back the other way. </a:t>
            </a:r>
          </a:p>
          <a:p>
            <a:pPr eaLnBrk="1" hangingPunct="1">
              <a:defRPr/>
            </a:pPr>
            <a:endParaRPr lang="en-US" sz="2800" dirty="0" smtClean="0"/>
          </a:p>
          <a:p>
            <a:pPr eaLnBrk="1" hangingPunct="1">
              <a:defRPr/>
            </a:pPr>
            <a:r>
              <a:rPr lang="en-US" sz="2800" dirty="0" smtClean="0"/>
              <a:t>Known inputs means you can be sure the result will be 'flipped'.</a:t>
            </a:r>
          </a:p>
        </p:txBody>
      </p:sp>
      <p:sp>
        <p:nvSpPr>
          <p:cNvPr id="6" name="Date Placeholder 4"/>
          <p:cNvSpPr>
            <a:spLocks noGrp="1"/>
          </p:cNvSpPr>
          <p:nvPr>
            <p:ph type="dt" sz="quarter" idx="11"/>
          </p:nvPr>
        </p:nvSpPr>
        <p:spPr>
          <a:xfrm>
            <a:off x="457200" y="6243638"/>
            <a:ext cx="2133600" cy="457200"/>
          </a:xfrm>
        </p:spPr>
        <p:txBody>
          <a:bodyPr/>
          <a:lstStyle/>
          <a:p>
            <a:pPr>
              <a:defRPr/>
            </a:pPr>
            <a:r>
              <a:rPr lang="en-US" dirty="0"/>
              <a:t>DT228/1 and DT282/1 </a:t>
            </a:r>
            <a:r>
              <a:rPr lang="en-US" dirty="0" smtClean="0"/>
              <a:t>Computer </a:t>
            </a:r>
            <a:r>
              <a:rPr lang="en-US" dirty="0"/>
              <a:t>Architecture &amp; Technology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C19C9C2-1DB8-4F5D-8D41-5109781B9D08}" type="slidenum">
              <a:rPr lang="en-US"/>
              <a:pPr>
                <a:defRPr/>
              </a:pPr>
              <a:t>2</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364546" name="Rectangle 2"/>
          <p:cNvSpPr>
            <a:spLocks noGrp="1" noChangeArrowheads="1"/>
          </p:cNvSpPr>
          <p:nvPr>
            <p:ph type="title"/>
          </p:nvPr>
        </p:nvSpPr>
        <p:spPr/>
        <p:txBody>
          <a:bodyPr/>
          <a:lstStyle/>
          <a:p>
            <a:pPr eaLnBrk="1" hangingPunct="1">
              <a:defRPr/>
            </a:pPr>
            <a:r>
              <a:rPr lang="en-GB" smtClean="0"/>
              <a:t>Logic Types</a:t>
            </a:r>
            <a:endParaRPr lang="en-US" smtClean="0"/>
          </a:p>
        </p:txBody>
      </p:sp>
      <p:sp>
        <p:nvSpPr>
          <p:cNvPr id="364547" name="Rectangle 3"/>
          <p:cNvSpPr>
            <a:spLocks noGrp="1" noChangeArrowheads="1"/>
          </p:cNvSpPr>
          <p:nvPr>
            <p:ph type="body" idx="1"/>
          </p:nvPr>
        </p:nvSpPr>
        <p:spPr/>
        <p:txBody>
          <a:bodyPr/>
          <a:lstStyle/>
          <a:p>
            <a:pPr eaLnBrk="1" hangingPunct="1">
              <a:lnSpc>
                <a:spcPct val="90000"/>
              </a:lnSpc>
              <a:defRPr/>
            </a:pPr>
            <a:r>
              <a:rPr lang="en-US" sz="3000" smtClean="0"/>
              <a:t>Boolean algebra and that logic applied to logic gates (from last week’s lectures) is described as ‘combinational logic’ because the outputs depend on the inputs.</a:t>
            </a:r>
          </a:p>
          <a:p>
            <a:pPr eaLnBrk="1" hangingPunct="1">
              <a:lnSpc>
                <a:spcPct val="90000"/>
              </a:lnSpc>
              <a:defRPr/>
            </a:pPr>
            <a:endParaRPr lang="en-US" sz="3000" smtClean="0"/>
          </a:p>
          <a:p>
            <a:pPr eaLnBrk="1" hangingPunct="1">
              <a:lnSpc>
                <a:spcPct val="90000"/>
              </a:lnSpc>
              <a:defRPr/>
            </a:pPr>
            <a:r>
              <a:rPr lang="en-US" sz="3000" smtClean="0"/>
              <a:t>The outputs are a function of the inputs that are present in given situations, such as a discrete diagram and they can be seen as a combination.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1B979BA-2443-4D99-BB63-E5F8BEF256DF}" type="slidenum">
              <a:rPr lang="en-US"/>
              <a:pPr>
                <a:defRPr/>
              </a:pPr>
              <a:t>20</a:t>
            </a:fld>
            <a:endParaRPr lang="en-US"/>
          </a:p>
        </p:txBody>
      </p:sp>
      <p:sp>
        <p:nvSpPr>
          <p:cNvPr id="410626" name="Rectangle 2"/>
          <p:cNvSpPr>
            <a:spLocks noGrp="1" noChangeArrowheads="1"/>
          </p:cNvSpPr>
          <p:nvPr>
            <p:ph type="title"/>
          </p:nvPr>
        </p:nvSpPr>
        <p:spPr/>
        <p:txBody>
          <a:bodyPr/>
          <a:lstStyle/>
          <a:p>
            <a:pPr eaLnBrk="1" hangingPunct="1">
              <a:defRPr/>
            </a:pPr>
            <a:r>
              <a:rPr lang="en-GB" sz="3200" dirty="0" smtClean="0"/>
              <a:t>What is the Difference Between a Latch and a Flip-Flop?</a:t>
            </a:r>
            <a:endParaRPr lang="en-US" sz="3200" dirty="0" smtClean="0"/>
          </a:p>
        </p:txBody>
      </p:sp>
      <p:sp>
        <p:nvSpPr>
          <p:cNvPr id="410627" name="Rectangle 3"/>
          <p:cNvSpPr>
            <a:spLocks noGrp="1" noChangeArrowheads="1"/>
          </p:cNvSpPr>
          <p:nvPr>
            <p:ph type="body" idx="1"/>
          </p:nvPr>
        </p:nvSpPr>
        <p:spPr/>
        <p:txBody>
          <a:bodyPr/>
          <a:lstStyle/>
          <a:p>
            <a:pPr eaLnBrk="1" hangingPunct="1">
              <a:lnSpc>
                <a:spcPct val="90000"/>
              </a:lnSpc>
              <a:defRPr/>
            </a:pPr>
            <a:r>
              <a:rPr lang="en-US" sz="2800" smtClean="0"/>
              <a:t>The main difference between a latch and flip-flop: latches are level-sensitive while flip-flops are edge-sensitive. Both might require the use of a clock signal and are used in sequential logic. (The clock on the latch is for synchronisation whereas the clock on the flip-flop may trigger a change in output.)</a:t>
            </a:r>
          </a:p>
          <a:p>
            <a:pPr eaLnBrk="1" hangingPunct="1">
              <a:lnSpc>
                <a:spcPct val="90000"/>
              </a:lnSpc>
              <a:defRPr/>
            </a:pPr>
            <a:r>
              <a:rPr lang="en-GB" sz="2800" smtClean="0"/>
              <a:t>The differences are on the next page but, just so you know, they can be designed to mimic each other – certainly the D-types (D-type latch, similar to the D-type flip-flop.)</a:t>
            </a:r>
            <a:endParaRPr lang="en-US" sz="28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1B979BA-2443-4D99-BB63-E5F8BEF256DF}" type="slidenum">
              <a:rPr lang="en-US"/>
              <a:pPr>
                <a:defRPr/>
              </a:pPr>
              <a:t>21</a:t>
            </a:fld>
            <a:endParaRPr lang="en-US"/>
          </a:p>
        </p:txBody>
      </p:sp>
      <p:sp>
        <p:nvSpPr>
          <p:cNvPr id="410626" name="Rectangle 2"/>
          <p:cNvSpPr>
            <a:spLocks noGrp="1" noChangeArrowheads="1"/>
          </p:cNvSpPr>
          <p:nvPr>
            <p:ph type="title"/>
          </p:nvPr>
        </p:nvSpPr>
        <p:spPr/>
        <p:txBody>
          <a:bodyPr/>
          <a:lstStyle/>
          <a:p>
            <a:pPr eaLnBrk="1" hangingPunct="1">
              <a:defRPr/>
            </a:pPr>
            <a:r>
              <a:rPr lang="en-GB" sz="3200" dirty="0" smtClean="0"/>
              <a:t>What is the Difference Between a Latch and a Flip-Flop</a:t>
            </a:r>
            <a:r>
              <a:rPr lang="en-GB" sz="3200" dirty="0" smtClean="0"/>
              <a:t>? (2)</a:t>
            </a:r>
            <a:endParaRPr lang="en-US" sz="3200" dirty="0" smtClean="0"/>
          </a:p>
        </p:txBody>
      </p:sp>
      <p:sp>
        <p:nvSpPr>
          <p:cNvPr id="410627" name="Rectangle 3"/>
          <p:cNvSpPr>
            <a:spLocks noGrp="1" noChangeArrowheads="1"/>
          </p:cNvSpPr>
          <p:nvPr>
            <p:ph type="body" idx="1"/>
          </p:nvPr>
        </p:nvSpPr>
        <p:spPr/>
        <p:txBody>
          <a:bodyPr/>
          <a:lstStyle/>
          <a:p>
            <a:pPr eaLnBrk="1" hangingPunct="1">
              <a:lnSpc>
                <a:spcPct val="90000"/>
              </a:lnSpc>
              <a:defRPr/>
            </a:pPr>
            <a:r>
              <a:rPr lang="en-US" sz="2800" dirty="0" smtClean="0"/>
              <a:t>On the next slide, imagine a 1 or 0 input on the ‘D’ of each circuit</a:t>
            </a:r>
            <a:r>
              <a:rPr lang="en-GB" sz="2800" dirty="0" smtClean="0"/>
              <a:t>.</a:t>
            </a:r>
          </a:p>
          <a:p>
            <a:pPr marL="0" indent="0" eaLnBrk="1" hangingPunct="1">
              <a:lnSpc>
                <a:spcPct val="90000"/>
              </a:lnSpc>
              <a:buNone/>
              <a:defRPr/>
            </a:pPr>
            <a:r>
              <a:rPr lang="en-GB" sz="2800" dirty="0" smtClean="0"/>
              <a:t>	The D can be seen as a ‘Data Input’.</a:t>
            </a:r>
          </a:p>
          <a:p>
            <a:pPr marL="0" indent="0" eaLnBrk="1" hangingPunct="1">
              <a:lnSpc>
                <a:spcPct val="90000"/>
              </a:lnSpc>
              <a:buNone/>
              <a:defRPr/>
            </a:pPr>
            <a:endParaRPr lang="en-GB" sz="2800" dirty="0"/>
          </a:p>
          <a:p>
            <a:pPr marL="0" indent="0" eaLnBrk="1" hangingPunct="1">
              <a:lnSpc>
                <a:spcPct val="90000"/>
              </a:lnSpc>
              <a:buNone/>
              <a:defRPr/>
            </a:pPr>
            <a:r>
              <a:rPr lang="en-GB" sz="2800" dirty="0" smtClean="0"/>
              <a:t>The Q is either a 1 or 0, depending on the ‘D’, the clock, ‘C’, and the gates in the flip flop or latch.</a:t>
            </a:r>
          </a:p>
          <a:p>
            <a:pPr marL="0" indent="0" eaLnBrk="1" hangingPunct="1">
              <a:lnSpc>
                <a:spcPct val="90000"/>
              </a:lnSpc>
              <a:buNone/>
              <a:defRPr/>
            </a:pPr>
            <a:endParaRPr lang="en-GB" sz="2800" dirty="0"/>
          </a:p>
          <a:p>
            <a:pPr marL="0" indent="0" eaLnBrk="1" hangingPunct="1">
              <a:lnSpc>
                <a:spcPct val="90000"/>
              </a:lnSpc>
              <a:buNone/>
              <a:defRPr/>
            </a:pPr>
            <a:r>
              <a:rPr lang="en-GB" sz="2000" dirty="0" smtClean="0"/>
              <a:t>The latch and flip flop happen to be triggered by the clock, and happen to have the same ‘Q’ for three clock pulses, but the flip flop’s ‘Q’ is changed by the clock cycles, while the latch changes twice, quickly – so you can imagine new data coming in on D to cause those two short squares after the first change… </a:t>
            </a:r>
            <a:endParaRPr lang="en-US" sz="2000" dirty="0" smtClean="0"/>
          </a:p>
        </p:txBody>
      </p:sp>
    </p:spTree>
    <p:extLst>
      <p:ext uri="{BB962C8B-B14F-4D97-AF65-F5344CB8AC3E}">
        <p14:creationId xmlns:p14="http://schemas.microsoft.com/office/powerpoint/2010/main" val="852716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30638" y="5070475"/>
            <a:ext cx="428148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5" tIns="26626" rIns="18795" bIns="26626"/>
          <a:lstStyle>
            <a:lvl1pPr algn="r" defTabSz="901700" eaLnBrk="0" hangingPunct="0">
              <a:lnSpc>
                <a:spcPts val="1675"/>
              </a:lnSpc>
              <a:defRPr>
                <a:solidFill>
                  <a:srgbClr val="000000"/>
                </a:solidFill>
                <a:latin typeface="Arial" charset="0"/>
              </a:defRPr>
            </a:lvl1pPr>
            <a:lvl2pPr marL="742950" indent="-285750" algn="r" defTabSz="901700" eaLnBrk="0" hangingPunct="0">
              <a:lnSpc>
                <a:spcPts val="1675"/>
              </a:lnSpc>
              <a:defRPr>
                <a:solidFill>
                  <a:srgbClr val="000000"/>
                </a:solidFill>
                <a:latin typeface="Arial" charset="0"/>
              </a:defRPr>
            </a:lvl2pPr>
            <a:lvl3pPr marL="1143000" indent="-228600" algn="r" defTabSz="901700" eaLnBrk="0" hangingPunct="0">
              <a:lnSpc>
                <a:spcPts val="1675"/>
              </a:lnSpc>
              <a:defRPr>
                <a:solidFill>
                  <a:srgbClr val="000000"/>
                </a:solidFill>
                <a:latin typeface="Arial" charset="0"/>
              </a:defRPr>
            </a:lvl3pPr>
            <a:lvl4pPr marL="1600200" indent="-228600" algn="r" defTabSz="901700" eaLnBrk="0" hangingPunct="0">
              <a:lnSpc>
                <a:spcPts val="1675"/>
              </a:lnSpc>
              <a:defRPr>
                <a:solidFill>
                  <a:srgbClr val="000000"/>
                </a:solidFill>
                <a:latin typeface="Arial" charset="0"/>
              </a:defRPr>
            </a:lvl4pPr>
            <a:lvl5pPr marL="2057400" indent="-228600" algn="r" defTabSz="901700" eaLnBrk="0" hangingPunct="0">
              <a:lnSpc>
                <a:spcPts val="1675"/>
              </a:lnSpc>
              <a:defRPr>
                <a:solidFill>
                  <a:srgbClr val="000000"/>
                </a:solidFill>
                <a:latin typeface="Arial" charset="0"/>
              </a:defRPr>
            </a:lvl5pPr>
            <a:lvl6pPr marL="2514600" indent="-228600" algn="r" defTabSz="901700" eaLnBrk="0" fontAlgn="base" hangingPunct="0">
              <a:lnSpc>
                <a:spcPts val="1675"/>
              </a:lnSpc>
              <a:spcBef>
                <a:spcPct val="0"/>
              </a:spcBef>
              <a:spcAft>
                <a:spcPct val="0"/>
              </a:spcAft>
              <a:defRPr>
                <a:solidFill>
                  <a:srgbClr val="000000"/>
                </a:solidFill>
                <a:latin typeface="Arial" charset="0"/>
              </a:defRPr>
            </a:lvl6pPr>
            <a:lvl7pPr marL="2971800" indent="-228600" algn="r" defTabSz="901700" eaLnBrk="0" fontAlgn="base" hangingPunct="0">
              <a:lnSpc>
                <a:spcPts val="1675"/>
              </a:lnSpc>
              <a:spcBef>
                <a:spcPct val="0"/>
              </a:spcBef>
              <a:spcAft>
                <a:spcPct val="0"/>
              </a:spcAft>
              <a:defRPr>
                <a:solidFill>
                  <a:srgbClr val="000000"/>
                </a:solidFill>
                <a:latin typeface="Arial" charset="0"/>
              </a:defRPr>
            </a:lvl7pPr>
            <a:lvl8pPr marL="3429000" indent="-228600" algn="r" defTabSz="901700" eaLnBrk="0" fontAlgn="base" hangingPunct="0">
              <a:lnSpc>
                <a:spcPts val="1675"/>
              </a:lnSpc>
              <a:spcBef>
                <a:spcPct val="0"/>
              </a:spcBef>
              <a:spcAft>
                <a:spcPct val="0"/>
              </a:spcAft>
              <a:defRPr>
                <a:solidFill>
                  <a:srgbClr val="000000"/>
                </a:solidFill>
                <a:latin typeface="Arial" charset="0"/>
              </a:defRPr>
            </a:lvl8pPr>
            <a:lvl9pPr marL="3886200" indent="-228600" algn="r" defTabSz="901700" eaLnBrk="0" fontAlgn="base" hangingPunct="0">
              <a:lnSpc>
                <a:spcPts val="1675"/>
              </a:lnSpc>
              <a:spcBef>
                <a:spcPct val="0"/>
              </a:spcBef>
              <a:spcAft>
                <a:spcPct val="0"/>
              </a:spcAft>
              <a:defRPr>
                <a:solidFill>
                  <a:srgbClr val="000000"/>
                </a:solidFill>
                <a:latin typeface="Arial" charset="0"/>
              </a:defRPr>
            </a:lvl9pPr>
          </a:lstStyle>
          <a:p>
            <a:pPr algn="ctr">
              <a:lnSpc>
                <a:spcPct val="105000"/>
              </a:lnSpc>
            </a:pPr>
            <a:r>
              <a:rPr lang="en-US" altLang="en-US" dirty="0" smtClean="0">
                <a:solidFill>
                  <a:schemeClr val="tx1"/>
                </a:solidFill>
                <a:latin typeface="Tahoma" pitchFamily="34" charset="0"/>
              </a:rPr>
              <a:t>The </a:t>
            </a:r>
            <a:r>
              <a:rPr lang="en-US" altLang="en-US" dirty="0" err="1" smtClean="0">
                <a:solidFill>
                  <a:schemeClr val="tx1"/>
                </a:solidFill>
                <a:latin typeface="Tahoma" pitchFamily="34" charset="0"/>
              </a:rPr>
              <a:t>behaviour</a:t>
            </a:r>
            <a:r>
              <a:rPr lang="en-US" altLang="en-US" dirty="0" smtClean="0">
                <a:solidFill>
                  <a:schemeClr val="tx1"/>
                </a:solidFill>
                <a:latin typeface="Tahoma" pitchFamily="34" charset="0"/>
              </a:rPr>
              <a:t> </a:t>
            </a:r>
            <a:r>
              <a:rPr lang="en-US" altLang="en-US" dirty="0">
                <a:solidFill>
                  <a:schemeClr val="tx1"/>
                </a:solidFill>
                <a:latin typeface="Tahoma" pitchFamily="34" charset="0"/>
              </a:rPr>
              <a:t>is the </a:t>
            </a:r>
            <a:r>
              <a:rPr lang="en-US" altLang="en-US" dirty="0" smtClean="0">
                <a:solidFill>
                  <a:schemeClr val="tx1"/>
                </a:solidFill>
                <a:latin typeface="Tahoma" pitchFamily="34" charset="0"/>
              </a:rPr>
              <a:t>same, </a:t>
            </a:r>
            <a:r>
              <a:rPr lang="en-US" altLang="en-US" dirty="0">
                <a:solidFill>
                  <a:srgbClr val="FFC000"/>
                </a:solidFill>
                <a:latin typeface="Tahoma" pitchFamily="34" charset="0"/>
              </a:rPr>
              <a:t>unless</a:t>
            </a:r>
            <a:r>
              <a:rPr lang="en-US" altLang="en-US" dirty="0">
                <a:solidFill>
                  <a:srgbClr val="0070C0"/>
                </a:solidFill>
                <a:latin typeface="Tahoma" pitchFamily="34" charset="0"/>
              </a:rPr>
              <a:t> </a:t>
            </a:r>
            <a:r>
              <a:rPr lang="en-US" altLang="en-US" dirty="0" smtClean="0">
                <a:solidFill>
                  <a:schemeClr val="tx1"/>
                </a:solidFill>
                <a:latin typeface="Tahoma" pitchFamily="34" charset="0"/>
              </a:rPr>
              <a:t>the input </a:t>
            </a:r>
            <a:endParaRPr lang="en-US" altLang="en-US" dirty="0">
              <a:solidFill>
                <a:schemeClr val="tx1"/>
              </a:solidFill>
              <a:latin typeface="Tahoma" pitchFamily="34" charset="0"/>
            </a:endParaRPr>
          </a:p>
          <a:p>
            <a:pPr algn="ctr">
              <a:lnSpc>
                <a:spcPct val="105000"/>
              </a:lnSpc>
            </a:pPr>
            <a:r>
              <a:rPr lang="en-US" altLang="en-US" dirty="0">
                <a:solidFill>
                  <a:schemeClr val="tx1"/>
                </a:solidFill>
                <a:latin typeface="Tahoma" pitchFamily="34" charset="0"/>
              </a:rPr>
              <a:t>changes while the clock is high</a:t>
            </a:r>
          </a:p>
        </p:txBody>
      </p:sp>
      <p:sp>
        <p:nvSpPr>
          <p:cNvPr id="10243" name="Line 21"/>
          <p:cNvSpPr>
            <a:spLocks noChangeShapeType="1"/>
          </p:cNvSpPr>
          <p:nvPr/>
        </p:nvSpPr>
        <p:spPr bwMode="auto">
          <a:xfrm flipV="1">
            <a:off x="3617913" y="1716088"/>
            <a:ext cx="0" cy="30099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nvGrpSpPr>
          <p:cNvPr id="10244" name="Group 91"/>
          <p:cNvGrpSpPr>
            <a:grpSpLocks/>
          </p:cNvGrpSpPr>
          <p:nvPr/>
        </p:nvGrpSpPr>
        <p:grpSpPr bwMode="auto">
          <a:xfrm>
            <a:off x="3994150" y="2305050"/>
            <a:ext cx="4508500" cy="1866900"/>
            <a:chOff x="2462" y="1660"/>
            <a:chExt cx="2840" cy="561"/>
          </a:xfrm>
        </p:grpSpPr>
        <p:sp>
          <p:nvSpPr>
            <p:cNvPr id="10339" name="Line 22"/>
            <p:cNvSpPr>
              <a:spLocks noChangeShapeType="1"/>
            </p:cNvSpPr>
            <p:nvPr/>
          </p:nvSpPr>
          <p:spPr bwMode="auto">
            <a:xfrm flipV="1">
              <a:off x="2462" y="1660"/>
              <a:ext cx="0" cy="56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340" name="Line 23"/>
            <p:cNvSpPr>
              <a:spLocks noChangeShapeType="1"/>
            </p:cNvSpPr>
            <p:nvPr/>
          </p:nvSpPr>
          <p:spPr bwMode="auto">
            <a:xfrm flipV="1">
              <a:off x="2935" y="1660"/>
              <a:ext cx="0" cy="56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341" name="Line 24"/>
            <p:cNvSpPr>
              <a:spLocks noChangeShapeType="1"/>
            </p:cNvSpPr>
            <p:nvPr/>
          </p:nvSpPr>
          <p:spPr bwMode="auto">
            <a:xfrm flipV="1">
              <a:off x="3409" y="1660"/>
              <a:ext cx="0" cy="56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342" name="Line 25"/>
            <p:cNvSpPr>
              <a:spLocks noChangeShapeType="1"/>
            </p:cNvSpPr>
            <p:nvPr/>
          </p:nvSpPr>
          <p:spPr bwMode="auto">
            <a:xfrm flipV="1">
              <a:off x="3882" y="1660"/>
              <a:ext cx="0" cy="56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343" name="Line 26"/>
            <p:cNvSpPr>
              <a:spLocks noChangeShapeType="1"/>
            </p:cNvSpPr>
            <p:nvPr/>
          </p:nvSpPr>
          <p:spPr bwMode="auto">
            <a:xfrm flipV="1">
              <a:off x="4356" y="1660"/>
              <a:ext cx="0" cy="56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344" name="Line 27"/>
            <p:cNvSpPr>
              <a:spLocks noChangeShapeType="1"/>
            </p:cNvSpPr>
            <p:nvPr/>
          </p:nvSpPr>
          <p:spPr bwMode="auto">
            <a:xfrm flipV="1">
              <a:off x="4829" y="1660"/>
              <a:ext cx="0" cy="56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345" name="Line 28"/>
            <p:cNvSpPr>
              <a:spLocks noChangeShapeType="1"/>
            </p:cNvSpPr>
            <p:nvPr/>
          </p:nvSpPr>
          <p:spPr bwMode="auto">
            <a:xfrm flipV="1">
              <a:off x="5302" y="1660"/>
              <a:ext cx="0" cy="553"/>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E"/>
            </a:p>
          </p:txBody>
        </p:sp>
      </p:grpSp>
      <p:sp>
        <p:nvSpPr>
          <p:cNvPr id="10245" name="Rectangle 29"/>
          <p:cNvSpPr>
            <a:spLocks noChangeArrowheads="1"/>
          </p:cNvSpPr>
          <p:nvPr/>
        </p:nvSpPr>
        <p:spPr bwMode="auto">
          <a:xfrm>
            <a:off x="2841625" y="1876425"/>
            <a:ext cx="695325"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5" tIns="26626" rIns="18795" bIns="26626"/>
          <a:lstStyle>
            <a:lvl1pPr algn="r" defTabSz="901700" eaLnBrk="0" hangingPunct="0">
              <a:lnSpc>
                <a:spcPts val="1675"/>
              </a:lnSpc>
              <a:tabLst>
                <a:tab pos="450850" algn="l"/>
                <a:tab pos="901700" algn="l"/>
                <a:tab pos="1352550" algn="l"/>
              </a:tabLst>
              <a:defRPr>
                <a:solidFill>
                  <a:srgbClr val="000000"/>
                </a:solidFill>
                <a:latin typeface="Arial" charset="0"/>
              </a:defRPr>
            </a:lvl1pPr>
            <a:lvl2pPr marL="742950" indent="-285750" algn="r" defTabSz="901700" eaLnBrk="0" hangingPunct="0">
              <a:lnSpc>
                <a:spcPts val="1675"/>
              </a:lnSpc>
              <a:tabLst>
                <a:tab pos="450850" algn="l"/>
                <a:tab pos="901700" algn="l"/>
                <a:tab pos="1352550" algn="l"/>
              </a:tabLst>
              <a:defRPr>
                <a:solidFill>
                  <a:srgbClr val="000000"/>
                </a:solidFill>
                <a:latin typeface="Arial" charset="0"/>
              </a:defRPr>
            </a:lvl2pPr>
            <a:lvl3pPr marL="1143000" indent="-228600" algn="r" defTabSz="901700" eaLnBrk="0" hangingPunct="0">
              <a:lnSpc>
                <a:spcPts val="1675"/>
              </a:lnSpc>
              <a:tabLst>
                <a:tab pos="450850" algn="l"/>
                <a:tab pos="901700" algn="l"/>
                <a:tab pos="1352550" algn="l"/>
              </a:tabLst>
              <a:defRPr>
                <a:solidFill>
                  <a:srgbClr val="000000"/>
                </a:solidFill>
                <a:latin typeface="Arial" charset="0"/>
              </a:defRPr>
            </a:lvl3pPr>
            <a:lvl4pPr marL="1600200" indent="-228600" algn="r" defTabSz="901700" eaLnBrk="0" hangingPunct="0">
              <a:lnSpc>
                <a:spcPts val="1675"/>
              </a:lnSpc>
              <a:tabLst>
                <a:tab pos="450850" algn="l"/>
                <a:tab pos="901700" algn="l"/>
                <a:tab pos="1352550" algn="l"/>
              </a:tabLst>
              <a:defRPr>
                <a:solidFill>
                  <a:srgbClr val="000000"/>
                </a:solidFill>
                <a:latin typeface="Arial" charset="0"/>
              </a:defRPr>
            </a:lvl4pPr>
            <a:lvl5pPr marL="2057400" indent="-228600" algn="r" defTabSz="901700" eaLnBrk="0" hangingPunct="0">
              <a:lnSpc>
                <a:spcPts val="1675"/>
              </a:lnSpc>
              <a:tabLst>
                <a:tab pos="450850" algn="l"/>
                <a:tab pos="901700" algn="l"/>
                <a:tab pos="1352550" algn="l"/>
              </a:tabLst>
              <a:defRPr>
                <a:solidFill>
                  <a:srgbClr val="000000"/>
                </a:solidFill>
                <a:latin typeface="Arial" charset="0"/>
              </a:defRPr>
            </a:lvl5pPr>
            <a:lvl6pPr marL="2514600" indent="-228600" algn="r" defTabSz="901700" eaLnBrk="0" fontAlgn="base" hangingPunct="0">
              <a:lnSpc>
                <a:spcPts val="1675"/>
              </a:lnSpc>
              <a:spcBef>
                <a:spcPct val="0"/>
              </a:spcBef>
              <a:spcAft>
                <a:spcPct val="0"/>
              </a:spcAft>
              <a:tabLst>
                <a:tab pos="450850" algn="l"/>
                <a:tab pos="901700" algn="l"/>
                <a:tab pos="1352550" algn="l"/>
              </a:tabLst>
              <a:defRPr>
                <a:solidFill>
                  <a:srgbClr val="000000"/>
                </a:solidFill>
                <a:latin typeface="Arial" charset="0"/>
              </a:defRPr>
            </a:lvl6pPr>
            <a:lvl7pPr marL="2971800" indent="-228600" algn="r" defTabSz="901700" eaLnBrk="0" fontAlgn="base" hangingPunct="0">
              <a:lnSpc>
                <a:spcPts val="1675"/>
              </a:lnSpc>
              <a:spcBef>
                <a:spcPct val="0"/>
              </a:spcBef>
              <a:spcAft>
                <a:spcPct val="0"/>
              </a:spcAft>
              <a:tabLst>
                <a:tab pos="450850" algn="l"/>
                <a:tab pos="901700" algn="l"/>
                <a:tab pos="1352550" algn="l"/>
              </a:tabLst>
              <a:defRPr>
                <a:solidFill>
                  <a:srgbClr val="000000"/>
                </a:solidFill>
                <a:latin typeface="Arial" charset="0"/>
              </a:defRPr>
            </a:lvl7pPr>
            <a:lvl8pPr marL="3429000" indent="-228600" algn="r" defTabSz="901700" eaLnBrk="0" fontAlgn="base" hangingPunct="0">
              <a:lnSpc>
                <a:spcPts val="1675"/>
              </a:lnSpc>
              <a:spcBef>
                <a:spcPct val="0"/>
              </a:spcBef>
              <a:spcAft>
                <a:spcPct val="0"/>
              </a:spcAft>
              <a:tabLst>
                <a:tab pos="450850" algn="l"/>
                <a:tab pos="901700" algn="l"/>
                <a:tab pos="1352550" algn="l"/>
              </a:tabLst>
              <a:defRPr>
                <a:solidFill>
                  <a:srgbClr val="000000"/>
                </a:solidFill>
                <a:latin typeface="Arial" charset="0"/>
              </a:defRPr>
            </a:lvl8pPr>
            <a:lvl9pPr marL="3886200" indent="-228600" algn="r" defTabSz="901700" eaLnBrk="0" fontAlgn="base" hangingPunct="0">
              <a:lnSpc>
                <a:spcPts val="1675"/>
              </a:lnSpc>
              <a:spcBef>
                <a:spcPct val="0"/>
              </a:spcBef>
              <a:spcAft>
                <a:spcPct val="0"/>
              </a:spcAft>
              <a:tabLst>
                <a:tab pos="450850" algn="l"/>
                <a:tab pos="901700" algn="l"/>
                <a:tab pos="1352550" algn="l"/>
              </a:tabLst>
              <a:defRPr>
                <a:solidFill>
                  <a:srgbClr val="000000"/>
                </a:solidFill>
                <a:latin typeface="Arial" charset="0"/>
              </a:defRPr>
            </a:lvl9pPr>
          </a:lstStyle>
          <a:p>
            <a:pPr>
              <a:lnSpc>
                <a:spcPts val="2863"/>
              </a:lnSpc>
            </a:pPr>
            <a:r>
              <a:rPr lang="en-US" altLang="en-US" sz="2000">
                <a:latin typeface="Tahoma" pitchFamily="34" charset="0"/>
              </a:rPr>
              <a:t>CLK</a:t>
            </a:r>
          </a:p>
          <a:p>
            <a:pPr>
              <a:lnSpc>
                <a:spcPts val="2863"/>
              </a:lnSpc>
            </a:pPr>
            <a:endParaRPr lang="en-US" altLang="en-US" sz="2000">
              <a:latin typeface="Tahoma" pitchFamily="34" charset="0"/>
            </a:endParaRPr>
          </a:p>
          <a:p>
            <a:pPr>
              <a:lnSpc>
                <a:spcPts val="2863"/>
              </a:lnSpc>
            </a:pPr>
            <a:r>
              <a:rPr lang="en-US" altLang="en-US" sz="2000">
                <a:latin typeface="Tahoma" pitchFamily="34" charset="0"/>
              </a:rPr>
              <a:t>D</a:t>
            </a:r>
          </a:p>
          <a:p>
            <a:pPr>
              <a:lnSpc>
                <a:spcPts val="2863"/>
              </a:lnSpc>
            </a:pPr>
            <a:endParaRPr lang="en-US" altLang="en-US" sz="2000">
              <a:latin typeface="Tahoma" pitchFamily="34" charset="0"/>
            </a:endParaRPr>
          </a:p>
          <a:p>
            <a:pPr>
              <a:lnSpc>
                <a:spcPts val="2863"/>
              </a:lnSpc>
            </a:pPr>
            <a:r>
              <a:rPr lang="en-US" altLang="en-US" sz="2000">
                <a:solidFill>
                  <a:schemeClr val="tx1"/>
                </a:solidFill>
                <a:latin typeface="Tahoma" pitchFamily="34" charset="0"/>
              </a:rPr>
              <a:t>Q</a:t>
            </a:r>
            <a:r>
              <a:rPr lang="en-US" altLang="en-US" sz="2000" baseline="-25000">
                <a:solidFill>
                  <a:schemeClr val="tx1"/>
                </a:solidFill>
                <a:latin typeface="Tahoma" pitchFamily="34" charset="0"/>
              </a:rPr>
              <a:t>ff </a:t>
            </a:r>
            <a:endParaRPr lang="en-US" altLang="en-US" sz="2000">
              <a:solidFill>
                <a:schemeClr val="tx1"/>
              </a:solidFill>
              <a:latin typeface="Tahoma" pitchFamily="34" charset="0"/>
            </a:endParaRPr>
          </a:p>
          <a:p>
            <a:pPr>
              <a:lnSpc>
                <a:spcPts val="2863"/>
              </a:lnSpc>
            </a:pPr>
            <a:endParaRPr lang="en-US" altLang="en-US" sz="2000">
              <a:solidFill>
                <a:schemeClr val="tx1"/>
              </a:solidFill>
              <a:latin typeface="Tahoma" pitchFamily="34" charset="0"/>
            </a:endParaRPr>
          </a:p>
          <a:p>
            <a:pPr>
              <a:lnSpc>
                <a:spcPts val="2863"/>
              </a:lnSpc>
            </a:pPr>
            <a:r>
              <a:rPr lang="en-US" altLang="en-US" sz="2000">
                <a:solidFill>
                  <a:schemeClr val="tx1"/>
                </a:solidFill>
                <a:latin typeface="Tahoma" pitchFamily="34" charset="0"/>
              </a:rPr>
              <a:t>Q</a:t>
            </a:r>
            <a:r>
              <a:rPr lang="en-US" altLang="en-US" sz="2000" baseline="-25000">
                <a:solidFill>
                  <a:schemeClr val="tx1"/>
                </a:solidFill>
                <a:latin typeface="Tahoma" pitchFamily="34" charset="0"/>
              </a:rPr>
              <a:t>latch</a:t>
            </a:r>
            <a:endParaRPr lang="en-US" altLang="en-US" sz="2000">
              <a:solidFill>
                <a:schemeClr val="tx1"/>
              </a:solidFill>
              <a:latin typeface="Tahoma" pitchFamily="34" charset="0"/>
            </a:endParaRPr>
          </a:p>
        </p:txBody>
      </p:sp>
      <p:sp>
        <p:nvSpPr>
          <p:cNvPr id="10246" name="Line 43"/>
          <p:cNvSpPr>
            <a:spLocks noChangeShapeType="1"/>
          </p:cNvSpPr>
          <p:nvPr/>
        </p:nvSpPr>
        <p:spPr bwMode="auto">
          <a:xfrm>
            <a:off x="3617913" y="2233613"/>
            <a:ext cx="3762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47" name="Line 44"/>
          <p:cNvSpPr>
            <a:spLocks noChangeShapeType="1"/>
          </p:cNvSpPr>
          <p:nvPr/>
        </p:nvSpPr>
        <p:spPr bwMode="auto">
          <a:xfrm flipV="1">
            <a:off x="3994150" y="2008188"/>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48" name="Line 45"/>
          <p:cNvSpPr>
            <a:spLocks noChangeShapeType="1"/>
          </p:cNvSpPr>
          <p:nvPr/>
        </p:nvSpPr>
        <p:spPr bwMode="auto">
          <a:xfrm>
            <a:off x="3994150" y="2008188"/>
            <a:ext cx="3762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49" name="Line 46"/>
          <p:cNvSpPr>
            <a:spLocks noChangeShapeType="1"/>
          </p:cNvSpPr>
          <p:nvPr/>
        </p:nvSpPr>
        <p:spPr bwMode="auto">
          <a:xfrm>
            <a:off x="4370388" y="2008188"/>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50" name="Line 47"/>
          <p:cNvSpPr>
            <a:spLocks noChangeShapeType="1"/>
          </p:cNvSpPr>
          <p:nvPr/>
        </p:nvSpPr>
        <p:spPr bwMode="auto">
          <a:xfrm>
            <a:off x="4370388" y="2233613"/>
            <a:ext cx="3746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51" name="Line 48"/>
          <p:cNvSpPr>
            <a:spLocks noChangeShapeType="1"/>
          </p:cNvSpPr>
          <p:nvPr/>
        </p:nvSpPr>
        <p:spPr bwMode="auto">
          <a:xfrm flipV="1">
            <a:off x="4745038" y="2008188"/>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52" name="Line 49"/>
          <p:cNvSpPr>
            <a:spLocks noChangeShapeType="1"/>
          </p:cNvSpPr>
          <p:nvPr/>
        </p:nvSpPr>
        <p:spPr bwMode="auto">
          <a:xfrm>
            <a:off x="4745038" y="2008188"/>
            <a:ext cx="3762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53" name="Line 50"/>
          <p:cNvSpPr>
            <a:spLocks noChangeShapeType="1"/>
          </p:cNvSpPr>
          <p:nvPr/>
        </p:nvSpPr>
        <p:spPr bwMode="auto">
          <a:xfrm>
            <a:off x="5121275" y="2008188"/>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54" name="Line 51"/>
          <p:cNvSpPr>
            <a:spLocks noChangeShapeType="1"/>
          </p:cNvSpPr>
          <p:nvPr/>
        </p:nvSpPr>
        <p:spPr bwMode="auto">
          <a:xfrm>
            <a:off x="5121275" y="2233613"/>
            <a:ext cx="3762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55" name="Line 52"/>
          <p:cNvSpPr>
            <a:spLocks noChangeShapeType="1"/>
          </p:cNvSpPr>
          <p:nvPr/>
        </p:nvSpPr>
        <p:spPr bwMode="auto">
          <a:xfrm flipV="1">
            <a:off x="5497513" y="2008188"/>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56" name="Line 53"/>
          <p:cNvSpPr>
            <a:spLocks noChangeShapeType="1"/>
          </p:cNvSpPr>
          <p:nvPr/>
        </p:nvSpPr>
        <p:spPr bwMode="auto">
          <a:xfrm>
            <a:off x="5497513" y="2008188"/>
            <a:ext cx="3746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57" name="Line 54"/>
          <p:cNvSpPr>
            <a:spLocks noChangeShapeType="1"/>
          </p:cNvSpPr>
          <p:nvPr/>
        </p:nvSpPr>
        <p:spPr bwMode="auto">
          <a:xfrm>
            <a:off x="5872163" y="2008188"/>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58" name="Line 55"/>
          <p:cNvSpPr>
            <a:spLocks noChangeShapeType="1"/>
          </p:cNvSpPr>
          <p:nvPr/>
        </p:nvSpPr>
        <p:spPr bwMode="auto">
          <a:xfrm>
            <a:off x="5872163" y="2233613"/>
            <a:ext cx="3762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59" name="Line 56"/>
          <p:cNvSpPr>
            <a:spLocks noChangeShapeType="1"/>
          </p:cNvSpPr>
          <p:nvPr/>
        </p:nvSpPr>
        <p:spPr bwMode="auto">
          <a:xfrm flipV="1">
            <a:off x="6248400" y="2008188"/>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60" name="Line 57"/>
          <p:cNvSpPr>
            <a:spLocks noChangeShapeType="1"/>
          </p:cNvSpPr>
          <p:nvPr/>
        </p:nvSpPr>
        <p:spPr bwMode="auto">
          <a:xfrm>
            <a:off x="6248400" y="2008188"/>
            <a:ext cx="3762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61" name="Line 58"/>
          <p:cNvSpPr>
            <a:spLocks noChangeShapeType="1"/>
          </p:cNvSpPr>
          <p:nvPr/>
        </p:nvSpPr>
        <p:spPr bwMode="auto">
          <a:xfrm>
            <a:off x="6624638" y="2008188"/>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62" name="Line 59"/>
          <p:cNvSpPr>
            <a:spLocks noChangeShapeType="1"/>
          </p:cNvSpPr>
          <p:nvPr/>
        </p:nvSpPr>
        <p:spPr bwMode="auto">
          <a:xfrm>
            <a:off x="6624638" y="2233613"/>
            <a:ext cx="3762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63" name="Line 60"/>
          <p:cNvSpPr>
            <a:spLocks noChangeShapeType="1"/>
          </p:cNvSpPr>
          <p:nvPr/>
        </p:nvSpPr>
        <p:spPr bwMode="auto">
          <a:xfrm flipV="1">
            <a:off x="7000875" y="2008188"/>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64" name="Line 61"/>
          <p:cNvSpPr>
            <a:spLocks noChangeShapeType="1"/>
          </p:cNvSpPr>
          <p:nvPr/>
        </p:nvSpPr>
        <p:spPr bwMode="auto">
          <a:xfrm>
            <a:off x="7000875" y="2008188"/>
            <a:ext cx="3746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65" name="Line 62"/>
          <p:cNvSpPr>
            <a:spLocks noChangeShapeType="1"/>
          </p:cNvSpPr>
          <p:nvPr/>
        </p:nvSpPr>
        <p:spPr bwMode="auto">
          <a:xfrm>
            <a:off x="7375525" y="2008188"/>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66" name="Line 63"/>
          <p:cNvSpPr>
            <a:spLocks noChangeShapeType="1"/>
          </p:cNvSpPr>
          <p:nvPr/>
        </p:nvSpPr>
        <p:spPr bwMode="auto">
          <a:xfrm>
            <a:off x="7375525" y="2233613"/>
            <a:ext cx="3762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67" name="Line 64"/>
          <p:cNvSpPr>
            <a:spLocks noChangeShapeType="1"/>
          </p:cNvSpPr>
          <p:nvPr/>
        </p:nvSpPr>
        <p:spPr bwMode="auto">
          <a:xfrm flipV="1">
            <a:off x="7751763" y="2008188"/>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68" name="Line 65"/>
          <p:cNvSpPr>
            <a:spLocks noChangeShapeType="1"/>
          </p:cNvSpPr>
          <p:nvPr/>
        </p:nvSpPr>
        <p:spPr bwMode="auto">
          <a:xfrm>
            <a:off x="7751763" y="2008188"/>
            <a:ext cx="3762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69" name="Line 66"/>
          <p:cNvSpPr>
            <a:spLocks noChangeShapeType="1"/>
          </p:cNvSpPr>
          <p:nvPr/>
        </p:nvSpPr>
        <p:spPr bwMode="auto">
          <a:xfrm>
            <a:off x="8128000" y="2008188"/>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70" name="Line 67"/>
          <p:cNvSpPr>
            <a:spLocks noChangeShapeType="1"/>
          </p:cNvSpPr>
          <p:nvPr/>
        </p:nvSpPr>
        <p:spPr bwMode="auto">
          <a:xfrm>
            <a:off x="8128000" y="2233613"/>
            <a:ext cx="3746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71" name="Line 68"/>
          <p:cNvSpPr>
            <a:spLocks noChangeShapeType="1"/>
          </p:cNvSpPr>
          <p:nvPr/>
        </p:nvSpPr>
        <p:spPr bwMode="auto">
          <a:xfrm>
            <a:off x="3602038" y="3671888"/>
            <a:ext cx="4032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72" name="Line 69"/>
          <p:cNvSpPr>
            <a:spLocks noChangeShapeType="1"/>
          </p:cNvSpPr>
          <p:nvPr/>
        </p:nvSpPr>
        <p:spPr bwMode="auto">
          <a:xfrm flipV="1">
            <a:off x="4005263" y="3446463"/>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73" name="Line 70"/>
          <p:cNvSpPr>
            <a:spLocks noChangeShapeType="1"/>
          </p:cNvSpPr>
          <p:nvPr/>
        </p:nvSpPr>
        <p:spPr bwMode="auto">
          <a:xfrm>
            <a:off x="4005263" y="3446463"/>
            <a:ext cx="15033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74" name="Line 71"/>
          <p:cNvSpPr>
            <a:spLocks noChangeShapeType="1"/>
          </p:cNvSpPr>
          <p:nvPr/>
        </p:nvSpPr>
        <p:spPr bwMode="auto">
          <a:xfrm>
            <a:off x="5508625" y="3446463"/>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75" name="Line 72"/>
          <p:cNvSpPr>
            <a:spLocks noChangeShapeType="1"/>
          </p:cNvSpPr>
          <p:nvPr/>
        </p:nvSpPr>
        <p:spPr bwMode="auto">
          <a:xfrm>
            <a:off x="5508625" y="3671888"/>
            <a:ext cx="15033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76" name="Line 73"/>
          <p:cNvSpPr>
            <a:spLocks noChangeShapeType="1"/>
          </p:cNvSpPr>
          <p:nvPr/>
        </p:nvSpPr>
        <p:spPr bwMode="auto">
          <a:xfrm flipV="1">
            <a:off x="7011988" y="3446463"/>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77" name="Line 74"/>
          <p:cNvSpPr>
            <a:spLocks noChangeShapeType="1"/>
          </p:cNvSpPr>
          <p:nvPr/>
        </p:nvSpPr>
        <p:spPr bwMode="auto">
          <a:xfrm>
            <a:off x="7011988" y="3446463"/>
            <a:ext cx="7508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78" name="Line 75"/>
          <p:cNvSpPr>
            <a:spLocks noChangeShapeType="1"/>
          </p:cNvSpPr>
          <p:nvPr/>
        </p:nvSpPr>
        <p:spPr bwMode="auto">
          <a:xfrm>
            <a:off x="7762875" y="3446463"/>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79" name="Line 76"/>
          <p:cNvSpPr>
            <a:spLocks noChangeShapeType="1"/>
          </p:cNvSpPr>
          <p:nvPr/>
        </p:nvSpPr>
        <p:spPr bwMode="auto">
          <a:xfrm>
            <a:off x="7762875" y="3671888"/>
            <a:ext cx="6762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80" name="Line 77"/>
          <p:cNvSpPr>
            <a:spLocks noChangeShapeType="1"/>
          </p:cNvSpPr>
          <p:nvPr/>
        </p:nvSpPr>
        <p:spPr bwMode="auto">
          <a:xfrm>
            <a:off x="3603625" y="4424363"/>
            <a:ext cx="4143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81" name="Line 78"/>
          <p:cNvSpPr>
            <a:spLocks noChangeShapeType="1"/>
          </p:cNvSpPr>
          <p:nvPr/>
        </p:nvSpPr>
        <p:spPr bwMode="auto">
          <a:xfrm flipV="1">
            <a:off x="4005263" y="4198938"/>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82" name="Line 79"/>
          <p:cNvSpPr>
            <a:spLocks noChangeShapeType="1"/>
          </p:cNvSpPr>
          <p:nvPr/>
        </p:nvSpPr>
        <p:spPr bwMode="auto">
          <a:xfrm>
            <a:off x="4005263" y="4198938"/>
            <a:ext cx="15033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83" name="Line 80"/>
          <p:cNvSpPr>
            <a:spLocks noChangeShapeType="1"/>
          </p:cNvSpPr>
          <p:nvPr/>
        </p:nvSpPr>
        <p:spPr bwMode="auto">
          <a:xfrm>
            <a:off x="5508625" y="4198938"/>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84" name="Line 81"/>
          <p:cNvSpPr>
            <a:spLocks noChangeShapeType="1"/>
          </p:cNvSpPr>
          <p:nvPr/>
        </p:nvSpPr>
        <p:spPr bwMode="auto">
          <a:xfrm>
            <a:off x="5508625" y="4424363"/>
            <a:ext cx="15033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85" name="Line 82"/>
          <p:cNvSpPr>
            <a:spLocks noChangeShapeType="1"/>
          </p:cNvSpPr>
          <p:nvPr/>
        </p:nvSpPr>
        <p:spPr bwMode="auto">
          <a:xfrm flipV="1">
            <a:off x="7011988" y="4198938"/>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86" name="Line 83"/>
          <p:cNvSpPr>
            <a:spLocks noChangeShapeType="1"/>
          </p:cNvSpPr>
          <p:nvPr/>
        </p:nvSpPr>
        <p:spPr bwMode="auto">
          <a:xfrm>
            <a:off x="7011988" y="4198938"/>
            <a:ext cx="1508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87" name="Line 84"/>
          <p:cNvSpPr>
            <a:spLocks noChangeShapeType="1"/>
          </p:cNvSpPr>
          <p:nvPr/>
        </p:nvSpPr>
        <p:spPr bwMode="auto">
          <a:xfrm>
            <a:off x="7162800" y="4198938"/>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88" name="Line 85"/>
          <p:cNvSpPr>
            <a:spLocks noChangeShapeType="1"/>
          </p:cNvSpPr>
          <p:nvPr/>
        </p:nvSpPr>
        <p:spPr bwMode="auto">
          <a:xfrm>
            <a:off x="7162800" y="4424363"/>
            <a:ext cx="6762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89" name="Line 86"/>
          <p:cNvSpPr>
            <a:spLocks noChangeShapeType="1"/>
          </p:cNvSpPr>
          <p:nvPr/>
        </p:nvSpPr>
        <p:spPr bwMode="auto">
          <a:xfrm flipV="1">
            <a:off x="7839075" y="4198938"/>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90" name="Line 87"/>
          <p:cNvSpPr>
            <a:spLocks noChangeShapeType="1"/>
          </p:cNvSpPr>
          <p:nvPr/>
        </p:nvSpPr>
        <p:spPr bwMode="auto">
          <a:xfrm>
            <a:off x="7839075" y="4198938"/>
            <a:ext cx="1492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91" name="Line 88"/>
          <p:cNvSpPr>
            <a:spLocks noChangeShapeType="1"/>
          </p:cNvSpPr>
          <p:nvPr/>
        </p:nvSpPr>
        <p:spPr bwMode="auto">
          <a:xfrm>
            <a:off x="7988300" y="4198938"/>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92" name="Line 89"/>
          <p:cNvSpPr>
            <a:spLocks noChangeShapeType="1"/>
          </p:cNvSpPr>
          <p:nvPr/>
        </p:nvSpPr>
        <p:spPr bwMode="auto">
          <a:xfrm>
            <a:off x="7988300" y="4424363"/>
            <a:ext cx="5270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293" name="Rectangle 90"/>
          <p:cNvSpPr>
            <a:spLocks noGrp="1" noChangeArrowheads="1"/>
          </p:cNvSpPr>
          <p:nvPr>
            <p:ph type="title"/>
          </p:nvPr>
        </p:nvSpPr>
        <p:spPr/>
        <p:txBody>
          <a:bodyPr/>
          <a:lstStyle/>
          <a:p>
            <a:r>
              <a:rPr lang="en-GB" sz="3200" dirty="0" smtClean="0"/>
              <a:t>What is the Difference Between a Latch and a Flip-Flop? </a:t>
            </a:r>
            <a:r>
              <a:rPr lang="en-GB" sz="3200" dirty="0" smtClean="0"/>
              <a:t>(3)</a:t>
            </a:r>
            <a:endParaRPr lang="en-US" altLang="en-US" sz="3200" dirty="0" smtClean="0"/>
          </a:p>
        </p:txBody>
      </p:sp>
      <p:grpSp>
        <p:nvGrpSpPr>
          <p:cNvPr id="10294" name="Group 109"/>
          <p:cNvGrpSpPr>
            <a:grpSpLocks/>
          </p:cNvGrpSpPr>
          <p:nvPr/>
        </p:nvGrpSpPr>
        <p:grpSpPr bwMode="auto">
          <a:xfrm>
            <a:off x="3616325" y="2711450"/>
            <a:ext cx="4884738" cy="231775"/>
            <a:chOff x="1716" y="2963"/>
            <a:chExt cx="3077" cy="146"/>
          </a:xfrm>
        </p:grpSpPr>
        <p:sp>
          <p:nvSpPr>
            <p:cNvPr id="10322" name="Line 92"/>
            <p:cNvSpPr>
              <a:spLocks noChangeShapeType="1"/>
            </p:cNvSpPr>
            <p:nvPr/>
          </p:nvSpPr>
          <p:spPr bwMode="auto">
            <a:xfrm>
              <a:off x="1716" y="3109"/>
              <a:ext cx="1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323" name="Line 93"/>
            <p:cNvSpPr>
              <a:spLocks noChangeShapeType="1"/>
            </p:cNvSpPr>
            <p:nvPr/>
          </p:nvSpPr>
          <p:spPr bwMode="auto">
            <a:xfrm flipV="1">
              <a:off x="1905" y="2966"/>
              <a:ext cx="0" cy="14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324" name="Line 94"/>
            <p:cNvSpPr>
              <a:spLocks noChangeShapeType="1"/>
            </p:cNvSpPr>
            <p:nvPr/>
          </p:nvSpPr>
          <p:spPr bwMode="auto">
            <a:xfrm>
              <a:off x="1905" y="2966"/>
              <a:ext cx="9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325" name="Line 95"/>
            <p:cNvSpPr>
              <a:spLocks noChangeShapeType="1"/>
            </p:cNvSpPr>
            <p:nvPr/>
          </p:nvSpPr>
          <p:spPr bwMode="auto">
            <a:xfrm>
              <a:off x="2805" y="2966"/>
              <a:ext cx="0" cy="14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326" name="Line 96"/>
            <p:cNvSpPr>
              <a:spLocks noChangeShapeType="1"/>
            </p:cNvSpPr>
            <p:nvPr/>
          </p:nvSpPr>
          <p:spPr bwMode="auto">
            <a:xfrm>
              <a:off x="2805" y="3109"/>
              <a:ext cx="4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327" name="Line 97"/>
            <p:cNvSpPr>
              <a:spLocks noChangeShapeType="1"/>
            </p:cNvSpPr>
            <p:nvPr/>
          </p:nvSpPr>
          <p:spPr bwMode="auto">
            <a:xfrm flipV="1">
              <a:off x="3752" y="2966"/>
              <a:ext cx="0" cy="14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328" name="Line 98"/>
            <p:cNvSpPr>
              <a:spLocks noChangeShapeType="1"/>
            </p:cNvSpPr>
            <p:nvPr/>
          </p:nvSpPr>
          <p:spPr bwMode="auto">
            <a:xfrm>
              <a:off x="3752" y="2966"/>
              <a:ext cx="1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329" name="Line 99"/>
            <p:cNvSpPr>
              <a:spLocks noChangeShapeType="1"/>
            </p:cNvSpPr>
            <p:nvPr/>
          </p:nvSpPr>
          <p:spPr bwMode="auto">
            <a:xfrm>
              <a:off x="3941" y="2966"/>
              <a:ext cx="0" cy="14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330" name="Line 100"/>
            <p:cNvSpPr>
              <a:spLocks noChangeShapeType="1"/>
            </p:cNvSpPr>
            <p:nvPr/>
          </p:nvSpPr>
          <p:spPr bwMode="auto">
            <a:xfrm>
              <a:off x="3941" y="3109"/>
              <a:ext cx="42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331" name="Line 101"/>
            <p:cNvSpPr>
              <a:spLocks noChangeShapeType="1"/>
            </p:cNvSpPr>
            <p:nvPr/>
          </p:nvSpPr>
          <p:spPr bwMode="auto">
            <a:xfrm flipV="1">
              <a:off x="4367" y="2966"/>
              <a:ext cx="0" cy="14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332" name="Line 102"/>
            <p:cNvSpPr>
              <a:spLocks noChangeShapeType="1"/>
            </p:cNvSpPr>
            <p:nvPr/>
          </p:nvSpPr>
          <p:spPr bwMode="auto">
            <a:xfrm>
              <a:off x="4367" y="2966"/>
              <a:ext cx="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333" name="Line 103"/>
            <p:cNvSpPr>
              <a:spLocks noChangeShapeType="1"/>
            </p:cNvSpPr>
            <p:nvPr/>
          </p:nvSpPr>
          <p:spPr bwMode="auto">
            <a:xfrm>
              <a:off x="4462" y="2966"/>
              <a:ext cx="0" cy="14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334" name="Line 104"/>
            <p:cNvSpPr>
              <a:spLocks noChangeShapeType="1"/>
            </p:cNvSpPr>
            <p:nvPr/>
          </p:nvSpPr>
          <p:spPr bwMode="auto">
            <a:xfrm>
              <a:off x="4462" y="3109"/>
              <a:ext cx="33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335" name="Line 105"/>
            <p:cNvSpPr>
              <a:spLocks noChangeShapeType="1"/>
            </p:cNvSpPr>
            <p:nvPr/>
          </p:nvSpPr>
          <p:spPr bwMode="auto">
            <a:xfrm flipV="1">
              <a:off x="3217" y="2963"/>
              <a:ext cx="0" cy="14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336" name="Line 106"/>
            <p:cNvSpPr>
              <a:spLocks noChangeShapeType="1"/>
            </p:cNvSpPr>
            <p:nvPr/>
          </p:nvSpPr>
          <p:spPr bwMode="auto">
            <a:xfrm>
              <a:off x="3217" y="2963"/>
              <a:ext cx="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337" name="Line 107"/>
            <p:cNvSpPr>
              <a:spLocks noChangeShapeType="1"/>
            </p:cNvSpPr>
            <p:nvPr/>
          </p:nvSpPr>
          <p:spPr bwMode="auto">
            <a:xfrm>
              <a:off x="3312" y="2963"/>
              <a:ext cx="0" cy="14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338" name="Line 108"/>
            <p:cNvSpPr>
              <a:spLocks noChangeShapeType="1"/>
            </p:cNvSpPr>
            <p:nvPr/>
          </p:nvSpPr>
          <p:spPr bwMode="auto">
            <a:xfrm>
              <a:off x="3311" y="3109"/>
              <a:ext cx="44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grpSp>
        <p:nvGrpSpPr>
          <p:cNvPr id="10295" name="Group 124"/>
          <p:cNvGrpSpPr>
            <a:grpSpLocks/>
          </p:cNvGrpSpPr>
          <p:nvPr/>
        </p:nvGrpSpPr>
        <p:grpSpPr bwMode="auto">
          <a:xfrm>
            <a:off x="1041400" y="3570288"/>
            <a:ext cx="1362075" cy="1246187"/>
            <a:chOff x="560" y="1192"/>
            <a:chExt cx="858" cy="785"/>
          </a:xfrm>
        </p:grpSpPr>
        <p:sp>
          <p:nvSpPr>
            <p:cNvPr id="10313" name="Rectangle 110"/>
            <p:cNvSpPr>
              <a:spLocks noChangeArrowheads="1"/>
            </p:cNvSpPr>
            <p:nvPr/>
          </p:nvSpPr>
          <p:spPr bwMode="auto">
            <a:xfrm>
              <a:off x="696" y="1192"/>
              <a:ext cx="572" cy="578"/>
            </a:xfrm>
            <a:prstGeom prst="rect">
              <a:avLst/>
            </a:prstGeom>
            <a:solidFill>
              <a:srgbClr val="FFFFFF"/>
            </a:solidFill>
            <a:ln w="22225">
              <a:solidFill>
                <a:srgbClr val="000000"/>
              </a:solidFill>
              <a:miter lim="800000"/>
              <a:headEnd/>
              <a:tailEnd/>
            </a:ln>
          </p:spPr>
          <p:txBody>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endParaRPr lang="en-US" altLang="en-US"/>
            </a:p>
          </p:txBody>
        </p:sp>
        <p:sp>
          <p:nvSpPr>
            <p:cNvPr id="10314" name="Rectangle 111"/>
            <p:cNvSpPr>
              <a:spLocks noChangeArrowheads="1"/>
            </p:cNvSpPr>
            <p:nvPr/>
          </p:nvSpPr>
          <p:spPr bwMode="auto">
            <a:xfrm>
              <a:off x="736" y="1317"/>
              <a:ext cx="98"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latin typeface="Tahoma" pitchFamily="34" charset="0"/>
                </a:rPr>
                <a:t>D</a:t>
              </a:r>
            </a:p>
          </p:txBody>
        </p:sp>
        <p:sp>
          <p:nvSpPr>
            <p:cNvPr id="10315" name="Rectangle 112"/>
            <p:cNvSpPr>
              <a:spLocks noChangeArrowheads="1"/>
            </p:cNvSpPr>
            <p:nvPr/>
          </p:nvSpPr>
          <p:spPr bwMode="auto">
            <a:xfrm>
              <a:off x="1115" y="1317"/>
              <a:ext cx="102"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latin typeface="Tahoma" pitchFamily="34" charset="0"/>
                </a:rPr>
                <a:t>Q</a:t>
              </a:r>
            </a:p>
          </p:txBody>
        </p:sp>
        <p:sp>
          <p:nvSpPr>
            <p:cNvPr id="10316" name="Line 113"/>
            <p:cNvSpPr>
              <a:spLocks noChangeShapeType="1"/>
            </p:cNvSpPr>
            <p:nvPr/>
          </p:nvSpPr>
          <p:spPr bwMode="auto">
            <a:xfrm>
              <a:off x="560" y="1372"/>
              <a:ext cx="143"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0317" name="Line 114"/>
            <p:cNvSpPr>
              <a:spLocks noChangeShapeType="1"/>
            </p:cNvSpPr>
            <p:nvPr/>
          </p:nvSpPr>
          <p:spPr bwMode="auto">
            <a:xfrm>
              <a:off x="1275" y="1372"/>
              <a:ext cx="143"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0318" name="Line 115"/>
            <p:cNvSpPr>
              <a:spLocks noChangeShapeType="1"/>
            </p:cNvSpPr>
            <p:nvPr/>
          </p:nvSpPr>
          <p:spPr bwMode="auto">
            <a:xfrm>
              <a:off x="983" y="1778"/>
              <a:ext cx="1" cy="199"/>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0319" name="Rectangle 116"/>
            <p:cNvSpPr>
              <a:spLocks noChangeArrowheads="1"/>
            </p:cNvSpPr>
            <p:nvPr/>
          </p:nvSpPr>
          <p:spPr bwMode="auto">
            <a:xfrm>
              <a:off x="1115" y="1560"/>
              <a:ext cx="102"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latin typeface="Tahoma" pitchFamily="34" charset="0"/>
                </a:rPr>
                <a:t>Q</a:t>
              </a:r>
            </a:p>
          </p:txBody>
        </p:sp>
        <p:sp>
          <p:nvSpPr>
            <p:cNvPr id="10320" name="Line 117"/>
            <p:cNvSpPr>
              <a:spLocks noChangeShapeType="1"/>
            </p:cNvSpPr>
            <p:nvPr/>
          </p:nvSpPr>
          <p:spPr bwMode="auto">
            <a:xfrm>
              <a:off x="1275" y="1600"/>
              <a:ext cx="143"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0321" name="Oval 118"/>
            <p:cNvSpPr>
              <a:spLocks noChangeArrowheads="1"/>
            </p:cNvSpPr>
            <p:nvPr/>
          </p:nvSpPr>
          <p:spPr bwMode="auto">
            <a:xfrm>
              <a:off x="1271" y="1568"/>
              <a:ext cx="78" cy="70"/>
            </a:xfrm>
            <a:prstGeom prst="ellipse">
              <a:avLst/>
            </a:prstGeom>
            <a:solidFill>
              <a:srgbClr val="FFFFFF"/>
            </a:solidFill>
            <a:ln w="22225">
              <a:solidFill>
                <a:srgbClr val="000000"/>
              </a:solidFill>
              <a:round/>
              <a:headEnd/>
              <a:tailEnd/>
            </a:ln>
          </p:spPr>
          <p:txBody>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endParaRPr lang="en-US" altLang="en-US"/>
            </a:p>
          </p:txBody>
        </p:sp>
      </p:grpSp>
      <p:sp>
        <p:nvSpPr>
          <p:cNvPr id="10296" name="Rectangle 119"/>
          <p:cNvSpPr>
            <a:spLocks noChangeArrowheads="1"/>
          </p:cNvSpPr>
          <p:nvPr/>
        </p:nvSpPr>
        <p:spPr bwMode="auto">
          <a:xfrm>
            <a:off x="1509713" y="4908550"/>
            <a:ext cx="7112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l">
              <a:lnSpc>
                <a:spcPts val="1600"/>
              </a:lnSpc>
            </a:pPr>
            <a:r>
              <a:rPr lang="en-US" altLang="en-US">
                <a:latin typeface="Tahoma" pitchFamily="34" charset="0"/>
              </a:rPr>
              <a:t>CLK</a:t>
            </a:r>
          </a:p>
        </p:txBody>
      </p:sp>
      <p:grpSp>
        <p:nvGrpSpPr>
          <p:cNvPr id="10297" name="Group 145"/>
          <p:cNvGrpSpPr>
            <a:grpSpLocks/>
          </p:cNvGrpSpPr>
          <p:nvPr/>
        </p:nvGrpSpPr>
        <p:grpSpPr bwMode="auto">
          <a:xfrm>
            <a:off x="1057275" y="1806575"/>
            <a:ext cx="1362075" cy="1674813"/>
            <a:chOff x="641" y="2530"/>
            <a:chExt cx="858" cy="1055"/>
          </a:xfrm>
        </p:grpSpPr>
        <p:grpSp>
          <p:nvGrpSpPr>
            <p:cNvPr id="10299" name="Group 126"/>
            <p:cNvGrpSpPr>
              <a:grpSpLocks/>
            </p:cNvGrpSpPr>
            <p:nvPr/>
          </p:nvGrpSpPr>
          <p:grpSpPr bwMode="auto">
            <a:xfrm>
              <a:off x="641" y="2530"/>
              <a:ext cx="858" cy="1055"/>
              <a:chOff x="1148" y="2529"/>
              <a:chExt cx="858" cy="1055"/>
            </a:xfrm>
          </p:grpSpPr>
          <p:sp>
            <p:nvSpPr>
              <p:cNvPr id="10303" name="Rectangle 127"/>
              <p:cNvSpPr>
                <a:spLocks noChangeArrowheads="1"/>
              </p:cNvSpPr>
              <p:nvPr/>
            </p:nvSpPr>
            <p:spPr bwMode="auto">
              <a:xfrm>
                <a:off x="1284" y="2529"/>
                <a:ext cx="572" cy="578"/>
              </a:xfrm>
              <a:prstGeom prst="rect">
                <a:avLst/>
              </a:prstGeom>
              <a:solidFill>
                <a:srgbClr val="FFFFFF"/>
              </a:solidFill>
              <a:ln w="22225">
                <a:solidFill>
                  <a:srgbClr val="000000"/>
                </a:solidFill>
                <a:miter lim="800000"/>
                <a:headEnd/>
                <a:tailEnd/>
              </a:ln>
            </p:spPr>
            <p:txBody>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endParaRPr lang="en-US" altLang="en-US"/>
              </a:p>
            </p:txBody>
          </p:sp>
          <p:sp>
            <p:nvSpPr>
              <p:cNvPr id="10304" name="Rectangle 128"/>
              <p:cNvSpPr>
                <a:spLocks noChangeArrowheads="1"/>
              </p:cNvSpPr>
              <p:nvPr/>
            </p:nvSpPr>
            <p:spPr bwMode="auto">
              <a:xfrm>
                <a:off x="1324" y="2654"/>
                <a:ext cx="98"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latin typeface="Tahoma" pitchFamily="34" charset="0"/>
                  </a:rPr>
                  <a:t>D</a:t>
                </a:r>
              </a:p>
            </p:txBody>
          </p:sp>
          <p:sp>
            <p:nvSpPr>
              <p:cNvPr id="10305" name="Rectangle 129"/>
              <p:cNvSpPr>
                <a:spLocks noChangeArrowheads="1"/>
              </p:cNvSpPr>
              <p:nvPr/>
            </p:nvSpPr>
            <p:spPr bwMode="auto">
              <a:xfrm>
                <a:off x="1703" y="2654"/>
                <a:ext cx="102"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latin typeface="Tahoma" pitchFamily="34" charset="0"/>
                  </a:rPr>
                  <a:t>Q</a:t>
                </a:r>
              </a:p>
            </p:txBody>
          </p:sp>
          <p:sp>
            <p:nvSpPr>
              <p:cNvPr id="10306" name="Line 130"/>
              <p:cNvSpPr>
                <a:spLocks noChangeShapeType="1"/>
              </p:cNvSpPr>
              <p:nvPr/>
            </p:nvSpPr>
            <p:spPr bwMode="auto">
              <a:xfrm>
                <a:off x="1148" y="2709"/>
                <a:ext cx="143"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0307" name="Line 131"/>
              <p:cNvSpPr>
                <a:spLocks noChangeShapeType="1"/>
              </p:cNvSpPr>
              <p:nvPr/>
            </p:nvSpPr>
            <p:spPr bwMode="auto">
              <a:xfrm>
                <a:off x="1863" y="2709"/>
                <a:ext cx="143"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0308" name="Line 132"/>
              <p:cNvSpPr>
                <a:spLocks noChangeShapeType="1"/>
              </p:cNvSpPr>
              <p:nvPr/>
            </p:nvSpPr>
            <p:spPr bwMode="auto">
              <a:xfrm>
                <a:off x="1571" y="3115"/>
                <a:ext cx="1" cy="199"/>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0309" name="Rectangle 133"/>
              <p:cNvSpPr>
                <a:spLocks noChangeArrowheads="1"/>
              </p:cNvSpPr>
              <p:nvPr/>
            </p:nvSpPr>
            <p:spPr bwMode="auto">
              <a:xfrm>
                <a:off x="1703" y="2897"/>
                <a:ext cx="102"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latin typeface="Tahoma" pitchFamily="34" charset="0"/>
                  </a:rPr>
                  <a:t>Q</a:t>
                </a:r>
              </a:p>
            </p:txBody>
          </p:sp>
          <p:sp>
            <p:nvSpPr>
              <p:cNvPr id="10310" name="Line 134"/>
              <p:cNvSpPr>
                <a:spLocks noChangeShapeType="1"/>
              </p:cNvSpPr>
              <p:nvPr/>
            </p:nvSpPr>
            <p:spPr bwMode="auto">
              <a:xfrm>
                <a:off x="1863" y="2937"/>
                <a:ext cx="143"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0311" name="Oval 135"/>
              <p:cNvSpPr>
                <a:spLocks noChangeArrowheads="1"/>
              </p:cNvSpPr>
              <p:nvPr/>
            </p:nvSpPr>
            <p:spPr bwMode="auto">
              <a:xfrm>
                <a:off x="1859" y="2905"/>
                <a:ext cx="78" cy="70"/>
              </a:xfrm>
              <a:prstGeom prst="ellipse">
                <a:avLst/>
              </a:prstGeom>
              <a:solidFill>
                <a:srgbClr val="FFFFFF"/>
              </a:solidFill>
              <a:ln w="22225">
                <a:solidFill>
                  <a:srgbClr val="000000"/>
                </a:solidFill>
                <a:round/>
                <a:headEnd/>
                <a:tailEnd/>
              </a:ln>
            </p:spPr>
            <p:txBody>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endParaRPr lang="en-US" altLang="en-US"/>
              </a:p>
            </p:txBody>
          </p:sp>
          <p:sp>
            <p:nvSpPr>
              <p:cNvPr id="10312" name="Rectangle 136"/>
              <p:cNvSpPr>
                <a:spLocks noChangeArrowheads="1"/>
              </p:cNvSpPr>
              <p:nvPr/>
            </p:nvSpPr>
            <p:spPr bwMode="auto">
              <a:xfrm>
                <a:off x="1425" y="3346"/>
                <a:ext cx="448"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l">
                  <a:lnSpc>
                    <a:spcPts val="1600"/>
                  </a:lnSpc>
                </a:pPr>
                <a:r>
                  <a:rPr lang="en-US" altLang="en-US">
                    <a:latin typeface="Tahoma" pitchFamily="34" charset="0"/>
                  </a:rPr>
                  <a:t>CLK</a:t>
                </a:r>
              </a:p>
            </p:txBody>
          </p:sp>
        </p:grpSp>
        <p:grpSp>
          <p:nvGrpSpPr>
            <p:cNvPr id="10300" name="Group 141"/>
            <p:cNvGrpSpPr>
              <a:grpSpLocks/>
            </p:cNvGrpSpPr>
            <p:nvPr/>
          </p:nvGrpSpPr>
          <p:grpSpPr bwMode="auto">
            <a:xfrm>
              <a:off x="982" y="2965"/>
              <a:ext cx="143" cy="102"/>
              <a:chOff x="1390" y="2792"/>
              <a:chExt cx="143" cy="144"/>
            </a:xfrm>
          </p:grpSpPr>
          <p:sp>
            <p:nvSpPr>
              <p:cNvPr id="10301" name="Line 142"/>
              <p:cNvSpPr>
                <a:spLocks noChangeShapeType="1"/>
              </p:cNvSpPr>
              <p:nvPr/>
            </p:nvSpPr>
            <p:spPr bwMode="auto">
              <a:xfrm flipV="1">
                <a:off x="1390" y="2792"/>
                <a:ext cx="71"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0302" name="Line 143"/>
              <p:cNvSpPr>
                <a:spLocks noChangeShapeType="1"/>
              </p:cNvSpPr>
              <p:nvPr/>
            </p:nvSpPr>
            <p:spPr bwMode="auto">
              <a:xfrm>
                <a:off x="1462" y="2792"/>
                <a:ext cx="71" cy="14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grpSp>
      </p:grpSp>
      <p:sp>
        <p:nvSpPr>
          <p:cNvPr id="2" name="TextBox 1"/>
          <p:cNvSpPr txBox="1"/>
          <p:nvPr/>
        </p:nvSpPr>
        <p:spPr>
          <a:xfrm>
            <a:off x="467544" y="2568575"/>
            <a:ext cx="946918" cy="307777"/>
          </a:xfrm>
          <a:prstGeom prst="rect">
            <a:avLst/>
          </a:prstGeom>
          <a:noFill/>
        </p:spPr>
        <p:txBody>
          <a:bodyPr wrap="square" rtlCol="0">
            <a:spAutoFit/>
          </a:bodyPr>
          <a:lstStyle/>
          <a:p>
            <a:r>
              <a:rPr lang="en-IE" sz="1400" dirty="0" smtClean="0"/>
              <a:t>Flip Flop</a:t>
            </a:r>
            <a:endParaRPr lang="en-IE" sz="1400" dirty="0"/>
          </a:p>
        </p:txBody>
      </p:sp>
      <p:sp>
        <p:nvSpPr>
          <p:cNvPr id="106" name="TextBox 105"/>
          <p:cNvSpPr txBox="1"/>
          <p:nvPr/>
        </p:nvSpPr>
        <p:spPr>
          <a:xfrm>
            <a:off x="681447" y="4350742"/>
            <a:ext cx="946918" cy="307777"/>
          </a:xfrm>
          <a:prstGeom prst="rect">
            <a:avLst/>
          </a:prstGeom>
          <a:noFill/>
        </p:spPr>
        <p:txBody>
          <a:bodyPr wrap="square" rtlCol="0">
            <a:spAutoFit/>
          </a:bodyPr>
          <a:lstStyle/>
          <a:p>
            <a:r>
              <a:rPr lang="en-IE" sz="1400" dirty="0" smtClean="0"/>
              <a:t>Latch</a:t>
            </a:r>
            <a:endParaRPr lang="en-IE" sz="1400" dirty="0"/>
          </a:p>
        </p:txBody>
      </p:sp>
    </p:spTree>
    <p:extLst>
      <p:ext uri="{BB962C8B-B14F-4D97-AF65-F5344CB8AC3E}">
        <p14:creationId xmlns:p14="http://schemas.microsoft.com/office/powerpoint/2010/main" val="1226085283"/>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755F2F5-1EC4-4387-A64C-9F7E528E4132}" type="slidenum">
              <a:rPr lang="en-US"/>
              <a:pPr>
                <a:defRPr/>
              </a:pPr>
              <a:t>23</a:t>
            </a:fld>
            <a:endParaRPr lang="en-US"/>
          </a:p>
        </p:txBody>
      </p:sp>
      <p:sp>
        <p:nvSpPr>
          <p:cNvPr id="411650" name="Rectangle 2"/>
          <p:cNvSpPr>
            <a:spLocks noGrp="1" noChangeArrowheads="1"/>
          </p:cNvSpPr>
          <p:nvPr>
            <p:ph type="title"/>
          </p:nvPr>
        </p:nvSpPr>
        <p:spPr/>
        <p:txBody>
          <a:bodyPr/>
          <a:lstStyle/>
          <a:p>
            <a:pPr eaLnBrk="1" hangingPunct="1">
              <a:defRPr/>
            </a:pPr>
            <a:r>
              <a:rPr lang="en-GB" sz="3200" dirty="0" smtClean="0"/>
              <a:t>What is the Difference Between a Latch and a Flip-Flop? (3)</a:t>
            </a:r>
            <a:endParaRPr lang="en-US" sz="3200" dirty="0" smtClean="0"/>
          </a:p>
        </p:txBody>
      </p:sp>
      <p:sp>
        <p:nvSpPr>
          <p:cNvPr id="411651" name="Rectangle 3"/>
          <p:cNvSpPr>
            <a:spLocks noGrp="1" noChangeArrowheads="1"/>
          </p:cNvSpPr>
          <p:nvPr>
            <p:ph type="body" idx="1"/>
          </p:nvPr>
        </p:nvSpPr>
        <p:spPr/>
        <p:txBody>
          <a:bodyPr/>
          <a:lstStyle/>
          <a:p>
            <a:pPr eaLnBrk="1" hangingPunct="1">
              <a:lnSpc>
                <a:spcPct val="90000"/>
              </a:lnSpc>
              <a:defRPr/>
            </a:pPr>
            <a:r>
              <a:rPr lang="en-US" sz="2800" smtClean="0"/>
              <a:t>For a latch, the output tracks the input when the clock signal is high, so as long as the clock is logic 1 the output can change if the input also changes. (Logic 1 + new data = new output)</a:t>
            </a:r>
          </a:p>
          <a:p>
            <a:pPr eaLnBrk="1" hangingPunct="1">
              <a:lnSpc>
                <a:spcPct val="90000"/>
              </a:lnSpc>
              <a:defRPr/>
            </a:pPr>
            <a:endParaRPr lang="en-US" sz="2800" smtClean="0"/>
          </a:p>
          <a:p>
            <a:pPr eaLnBrk="1" hangingPunct="1">
              <a:lnSpc>
                <a:spcPct val="90000"/>
              </a:lnSpc>
              <a:defRPr/>
            </a:pPr>
            <a:r>
              <a:rPr lang="en-US" sz="2800" smtClean="0"/>
              <a:t>Flip-flops, in comparison, will store the input only when there is a rising/falling edge of the clock. (Edge-triggered, so may flip on clock pulses.)</a:t>
            </a:r>
          </a:p>
        </p:txBody>
      </p:sp>
      <p:sp>
        <p:nvSpPr>
          <p:cNvPr id="6" name="Date Placeholder 4"/>
          <p:cNvSpPr>
            <a:spLocks noGrp="1"/>
          </p:cNvSpPr>
          <p:nvPr>
            <p:ph type="dt" sz="quarter" idx="11"/>
          </p:nvPr>
        </p:nvSpPr>
        <p:spPr>
          <a:xfrm>
            <a:off x="457200" y="6243638"/>
            <a:ext cx="2133600" cy="457200"/>
          </a:xfrm>
        </p:spPr>
        <p:txBody>
          <a:bodyPr/>
          <a:lstStyle/>
          <a:p>
            <a:pPr>
              <a:defRPr/>
            </a:pPr>
            <a:r>
              <a:rPr lang="en-US" dirty="0"/>
              <a:t>DT228/1 and DT282/1 </a:t>
            </a:r>
            <a:r>
              <a:rPr lang="en-US" dirty="0" smtClean="0"/>
              <a:t>Computer </a:t>
            </a:r>
            <a:r>
              <a:rPr lang="en-US" dirty="0"/>
              <a:t>Architecture &amp; Technology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02990E0-E239-4148-A000-E822CB51A2A7}" type="slidenum">
              <a:rPr lang="en-US"/>
              <a:pPr>
                <a:defRPr/>
              </a:pPr>
              <a:t>24</a:t>
            </a:fld>
            <a:endParaRPr lang="en-US"/>
          </a:p>
        </p:txBody>
      </p:sp>
      <p:sp>
        <p:nvSpPr>
          <p:cNvPr id="408578" name="Rectangle 2"/>
          <p:cNvSpPr>
            <a:spLocks noGrp="1" noChangeArrowheads="1"/>
          </p:cNvSpPr>
          <p:nvPr>
            <p:ph type="title"/>
          </p:nvPr>
        </p:nvSpPr>
        <p:spPr/>
        <p:txBody>
          <a:bodyPr/>
          <a:lstStyle/>
          <a:p>
            <a:pPr eaLnBrk="1" hangingPunct="1">
              <a:defRPr/>
            </a:pPr>
            <a:r>
              <a:rPr lang="en-GB" smtClean="0"/>
              <a:t>What is a Shift Register?</a:t>
            </a:r>
            <a:endParaRPr lang="en-US" smtClean="0"/>
          </a:p>
        </p:txBody>
      </p:sp>
      <p:sp>
        <p:nvSpPr>
          <p:cNvPr id="408579" name="Rectangle 3"/>
          <p:cNvSpPr>
            <a:spLocks noGrp="1" noChangeArrowheads="1"/>
          </p:cNvSpPr>
          <p:nvPr>
            <p:ph type="body" idx="1"/>
          </p:nvPr>
        </p:nvSpPr>
        <p:spPr/>
        <p:txBody>
          <a:bodyPr/>
          <a:lstStyle/>
          <a:p>
            <a:pPr eaLnBrk="1" hangingPunct="1">
              <a:lnSpc>
                <a:spcPct val="90000"/>
              </a:lnSpc>
              <a:defRPr/>
            </a:pPr>
            <a:r>
              <a:rPr lang="en-US" sz="2800" smtClean="0"/>
              <a:t>Shift registers are a type of sequential logic circuit, mainly for storage of digital data.  </a:t>
            </a:r>
          </a:p>
          <a:p>
            <a:pPr eaLnBrk="1" hangingPunct="1">
              <a:lnSpc>
                <a:spcPct val="90000"/>
              </a:lnSpc>
              <a:defRPr/>
            </a:pPr>
            <a:r>
              <a:rPr lang="en-US" sz="2800" smtClean="0"/>
              <a:t>They are a group of flip-flops connected in a chain so that the output from one flip-flop becomes the input of the next flip-flop.  </a:t>
            </a:r>
          </a:p>
          <a:p>
            <a:pPr eaLnBrk="1" hangingPunct="1">
              <a:lnSpc>
                <a:spcPct val="90000"/>
              </a:lnSpc>
              <a:defRPr/>
            </a:pPr>
            <a:r>
              <a:rPr lang="en-US" sz="2800" smtClean="0"/>
              <a:t>Most of the registers possess no characteristic internal sequence of states.  All the flip-flops are driven by a common clock, and all are set or reset simultaneously.</a:t>
            </a:r>
            <a:r>
              <a:rPr lang="en-US" sz="2800" smtClean="0">
                <a:effectLst/>
              </a:rPr>
              <a:t> </a:t>
            </a:r>
          </a:p>
        </p:txBody>
      </p:sp>
      <p:sp>
        <p:nvSpPr>
          <p:cNvPr id="6" name="Date Placeholder 4"/>
          <p:cNvSpPr>
            <a:spLocks noGrp="1"/>
          </p:cNvSpPr>
          <p:nvPr>
            <p:ph type="dt" sz="quarter" idx="11"/>
          </p:nvPr>
        </p:nvSpPr>
        <p:spPr>
          <a:xfrm>
            <a:off x="457200" y="6243638"/>
            <a:ext cx="2133600" cy="457200"/>
          </a:xfrm>
        </p:spPr>
        <p:txBody>
          <a:bodyPr/>
          <a:lstStyle/>
          <a:p>
            <a:pPr>
              <a:defRPr/>
            </a:pPr>
            <a:r>
              <a:rPr lang="en-US" dirty="0"/>
              <a:t>DT228/1 and DT282/1 </a:t>
            </a:r>
            <a:r>
              <a:rPr lang="en-US" dirty="0" smtClean="0"/>
              <a:t>Computer </a:t>
            </a:r>
            <a:r>
              <a:rPr lang="en-US" dirty="0"/>
              <a:t>Architecture &amp; Technology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4970E31-313C-437F-B235-666B8F48CE3E}" type="slidenum">
              <a:rPr lang="en-US"/>
              <a:pPr>
                <a:defRPr/>
              </a:pPr>
              <a:t>25</a:t>
            </a:fld>
            <a:endParaRPr lang="en-US"/>
          </a:p>
        </p:txBody>
      </p:sp>
      <p:sp>
        <p:nvSpPr>
          <p:cNvPr id="409602" name="Rectangle 2"/>
          <p:cNvSpPr>
            <a:spLocks noGrp="1" noChangeArrowheads="1"/>
          </p:cNvSpPr>
          <p:nvPr>
            <p:ph type="title"/>
          </p:nvPr>
        </p:nvSpPr>
        <p:spPr/>
        <p:txBody>
          <a:bodyPr/>
          <a:lstStyle/>
          <a:p>
            <a:pPr eaLnBrk="1" hangingPunct="1">
              <a:defRPr/>
            </a:pPr>
            <a:r>
              <a:rPr lang="en-GB" smtClean="0"/>
              <a:t>What is a Counter?</a:t>
            </a:r>
            <a:endParaRPr lang="en-US" smtClean="0"/>
          </a:p>
        </p:txBody>
      </p:sp>
      <p:sp>
        <p:nvSpPr>
          <p:cNvPr id="409603" name="Rectangle 3"/>
          <p:cNvSpPr>
            <a:spLocks noGrp="1" noChangeArrowheads="1"/>
          </p:cNvSpPr>
          <p:nvPr>
            <p:ph type="body" idx="1"/>
          </p:nvPr>
        </p:nvSpPr>
        <p:spPr/>
        <p:txBody>
          <a:bodyPr/>
          <a:lstStyle/>
          <a:p>
            <a:pPr eaLnBrk="1" hangingPunct="1">
              <a:lnSpc>
                <a:spcPct val="90000"/>
              </a:lnSpc>
              <a:defRPr/>
            </a:pPr>
            <a:r>
              <a:rPr lang="en-US" sz="2800" smtClean="0"/>
              <a:t>In a the 4-bit counter, edge-triggered master-slave flip-flops are used. The output of each flip-flop changes state on the falling edge (1-to-0 transistion)</a:t>
            </a:r>
            <a:r>
              <a:rPr lang="en-US" smtClean="0"/>
              <a:t>.</a:t>
            </a:r>
          </a:p>
        </p:txBody>
      </p:sp>
      <p:sp>
        <p:nvSpPr>
          <p:cNvPr id="6" name="Date Placeholder 4"/>
          <p:cNvSpPr>
            <a:spLocks noGrp="1"/>
          </p:cNvSpPr>
          <p:nvPr>
            <p:ph type="dt" sz="quarter" idx="11"/>
          </p:nvPr>
        </p:nvSpPr>
        <p:spPr>
          <a:xfrm>
            <a:off x="457200" y="6243638"/>
            <a:ext cx="2133600" cy="457200"/>
          </a:xfrm>
        </p:spPr>
        <p:txBody>
          <a:bodyPr/>
          <a:lstStyle/>
          <a:p>
            <a:pPr>
              <a:defRPr/>
            </a:pPr>
            <a:r>
              <a:rPr lang="en-US" dirty="0"/>
              <a:t>DT228/1 and DT282/1 </a:t>
            </a:r>
            <a:r>
              <a:rPr lang="en-US" dirty="0" smtClean="0"/>
              <a:t>Computer </a:t>
            </a:r>
            <a:r>
              <a:rPr lang="en-US" dirty="0"/>
              <a:t>Architecture &amp; Technology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45B70A0F-8A06-46D3-B373-374214D376E2}" type="slidenum">
              <a:rPr lang="en-US"/>
              <a:pPr>
                <a:defRPr/>
              </a:pPr>
              <a:t>26</a:t>
            </a:fld>
            <a:endParaRPr lang="en-US"/>
          </a:p>
        </p:txBody>
      </p:sp>
      <p:sp>
        <p:nvSpPr>
          <p:cNvPr id="420866" name="Rectangle 2"/>
          <p:cNvSpPr>
            <a:spLocks noGrp="1" noChangeArrowheads="1"/>
          </p:cNvSpPr>
          <p:nvPr>
            <p:ph type="title"/>
          </p:nvPr>
        </p:nvSpPr>
        <p:spPr/>
        <p:txBody>
          <a:bodyPr/>
          <a:lstStyle/>
          <a:p>
            <a:pPr eaLnBrk="1" hangingPunct="1">
              <a:defRPr/>
            </a:pPr>
            <a:r>
              <a:rPr lang="en-US" smtClean="0"/>
              <a:t>SR (set-reset) Latch</a:t>
            </a:r>
          </a:p>
        </p:txBody>
      </p:sp>
      <p:sp>
        <p:nvSpPr>
          <p:cNvPr id="420867" name="Rectangle 3"/>
          <p:cNvSpPr>
            <a:spLocks noGrp="1" noChangeArrowheads="1"/>
          </p:cNvSpPr>
          <p:nvPr>
            <p:ph type="body" idx="1"/>
          </p:nvPr>
        </p:nvSpPr>
        <p:spPr/>
        <p:txBody>
          <a:bodyPr/>
          <a:lstStyle/>
          <a:p>
            <a:pPr eaLnBrk="1" hangingPunct="1">
              <a:defRPr/>
            </a:pPr>
            <a:r>
              <a:rPr lang="en-US" sz="2800" dirty="0" smtClean="0"/>
              <a:t>Basic storage made from gates</a:t>
            </a:r>
          </a:p>
        </p:txBody>
      </p:sp>
      <p:pic>
        <p:nvPicPr>
          <p:cNvPr id="2663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90800"/>
            <a:ext cx="8220075"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26631" name="Text Box 5"/>
          <p:cNvSpPr txBox="1">
            <a:spLocks noChangeArrowheads="1"/>
          </p:cNvSpPr>
          <p:nvPr/>
        </p:nvSpPr>
        <p:spPr bwMode="auto">
          <a:xfrm>
            <a:off x="2051050" y="5516563"/>
            <a:ext cx="4362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1800" b="1" dirty="0"/>
              <a:t>S &amp; R both 0 in “resting” state</a:t>
            </a:r>
          </a:p>
          <a:p>
            <a:pPr>
              <a:spcBef>
                <a:spcPct val="0"/>
              </a:spcBef>
              <a:buClrTx/>
              <a:buFontTx/>
              <a:buNone/>
            </a:pPr>
            <a:r>
              <a:rPr lang="en-US" altLang="en-US" sz="1800" b="1" dirty="0"/>
              <a:t>Have to keep both from 1 at same time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smtClean="0"/>
              <a:t>The S-R Latch (2)</a:t>
            </a:r>
          </a:p>
        </p:txBody>
      </p:sp>
      <p:sp>
        <p:nvSpPr>
          <p:cNvPr id="12291" name="Rectangle 3"/>
          <p:cNvSpPr>
            <a:spLocks noGrp="1" noChangeArrowheads="1"/>
          </p:cNvSpPr>
          <p:nvPr>
            <p:ph type="body" idx="1"/>
          </p:nvPr>
        </p:nvSpPr>
        <p:spPr>
          <a:xfrm>
            <a:off x="604838" y="1847850"/>
            <a:ext cx="7934325" cy="3398838"/>
          </a:xfrm>
        </p:spPr>
        <p:txBody>
          <a:bodyPr/>
          <a:lstStyle/>
          <a:p>
            <a:pPr marL="0" indent="0">
              <a:buNone/>
            </a:pPr>
            <a:r>
              <a:rPr lang="en-US" altLang="en-US" sz="2800" dirty="0" smtClean="0"/>
              <a:t>Cross-coupled NOR gates</a:t>
            </a:r>
          </a:p>
          <a:p>
            <a:pPr marL="457200" lvl="1" indent="0">
              <a:buNone/>
            </a:pPr>
            <a:r>
              <a:rPr lang="en-US" altLang="en-US" dirty="0" smtClean="0"/>
              <a:t>They can set (S=1, R=0) or reset (R=1, S=0) the output </a:t>
            </a:r>
            <a:br>
              <a:rPr lang="en-US" altLang="en-US" dirty="0" smtClean="0"/>
            </a:br>
            <a:r>
              <a:rPr lang="en-US" altLang="en-US" dirty="0" smtClean="0"/>
              <a:t/>
            </a:r>
            <a:br>
              <a:rPr lang="en-US" altLang="en-US" dirty="0" smtClean="0"/>
            </a:br>
            <a:r>
              <a:rPr lang="en-US" altLang="en-US" dirty="0" smtClean="0"/>
              <a:t/>
            </a:r>
            <a:br>
              <a:rPr lang="en-US" altLang="en-US" dirty="0" smtClean="0"/>
            </a:br>
            <a:endParaRPr lang="en-US" altLang="en-US" dirty="0" smtClean="0"/>
          </a:p>
          <a:p>
            <a:pPr lvl="1">
              <a:spcBef>
                <a:spcPct val="50000"/>
              </a:spcBef>
            </a:pPr>
            <a:endParaRPr lang="en-US" altLang="en-US" dirty="0" smtClean="0"/>
          </a:p>
        </p:txBody>
      </p:sp>
      <p:grpSp>
        <p:nvGrpSpPr>
          <p:cNvPr id="12292" name="Group 18"/>
          <p:cNvGrpSpPr>
            <a:grpSpLocks/>
          </p:cNvGrpSpPr>
          <p:nvPr/>
        </p:nvGrpSpPr>
        <p:grpSpPr bwMode="auto">
          <a:xfrm>
            <a:off x="1544638" y="3498850"/>
            <a:ext cx="1146175" cy="922338"/>
            <a:chOff x="1284" y="2529"/>
            <a:chExt cx="722" cy="581"/>
          </a:xfrm>
        </p:grpSpPr>
        <p:sp>
          <p:nvSpPr>
            <p:cNvPr id="12304" name="Rectangle 4"/>
            <p:cNvSpPr>
              <a:spLocks noChangeArrowheads="1"/>
            </p:cNvSpPr>
            <p:nvPr/>
          </p:nvSpPr>
          <p:spPr bwMode="auto">
            <a:xfrm>
              <a:off x="1284" y="2529"/>
              <a:ext cx="572" cy="578"/>
            </a:xfrm>
            <a:prstGeom prst="rect">
              <a:avLst/>
            </a:prstGeom>
            <a:solidFill>
              <a:srgbClr val="FFFFFF"/>
            </a:solidFill>
            <a:ln w="22225">
              <a:solidFill>
                <a:srgbClr val="000000"/>
              </a:solidFill>
              <a:miter lim="800000"/>
              <a:headEnd/>
              <a:tailEnd/>
            </a:ln>
          </p:spPr>
          <p:txBody>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endParaRPr lang="en-US" altLang="en-US"/>
            </a:p>
          </p:txBody>
        </p:sp>
        <p:sp>
          <p:nvSpPr>
            <p:cNvPr id="12305" name="Rectangle 8"/>
            <p:cNvSpPr>
              <a:spLocks noChangeArrowheads="1"/>
            </p:cNvSpPr>
            <p:nvPr/>
          </p:nvSpPr>
          <p:spPr bwMode="auto">
            <a:xfrm>
              <a:off x="1324" y="2654"/>
              <a:ext cx="9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latin typeface="Tahoma" pitchFamily="34" charset="0"/>
                </a:rPr>
                <a:t>R</a:t>
              </a:r>
            </a:p>
          </p:txBody>
        </p:sp>
        <p:sp>
          <p:nvSpPr>
            <p:cNvPr id="12306" name="Rectangle 9"/>
            <p:cNvSpPr>
              <a:spLocks noChangeArrowheads="1"/>
            </p:cNvSpPr>
            <p:nvPr/>
          </p:nvSpPr>
          <p:spPr bwMode="auto">
            <a:xfrm>
              <a:off x="1703" y="2654"/>
              <a:ext cx="102"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latin typeface="Tahoma" pitchFamily="34" charset="0"/>
                </a:rPr>
                <a:t>Q</a:t>
              </a:r>
            </a:p>
          </p:txBody>
        </p:sp>
        <p:sp>
          <p:nvSpPr>
            <p:cNvPr id="12307" name="Line 12"/>
            <p:cNvSpPr>
              <a:spLocks noChangeShapeType="1"/>
            </p:cNvSpPr>
            <p:nvPr/>
          </p:nvSpPr>
          <p:spPr bwMode="auto">
            <a:xfrm>
              <a:off x="1863" y="2709"/>
              <a:ext cx="143"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2308" name="Rectangle 14"/>
            <p:cNvSpPr>
              <a:spLocks noChangeArrowheads="1"/>
            </p:cNvSpPr>
            <p:nvPr/>
          </p:nvSpPr>
          <p:spPr bwMode="auto">
            <a:xfrm>
              <a:off x="1703" y="2897"/>
              <a:ext cx="102"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latin typeface="Tahoma" pitchFamily="34" charset="0"/>
                </a:rPr>
                <a:t>Q</a:t>
              </a:r>
            </a:p>
          </p:txBody>
        </p:sp>
        <p:sp>
          <p:nvSpPr>
            <p:cNvPr id="12309" name="Line 15"/>
            <p:cNvSpPr>
              <a:spLocks noChangeShapeType="1"/>
            </p:cNvSpPr>
            <p:nvPr/>
          </p:nvSpPr>
          <p:spPr bwMode="auto">
            <a:xfrm>
              <a:off x="1863" y="2937"/>
              <a:ext cx="143"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2310" name="Rectangle 17"/>
            <p:cNvSpPr>
              <a:spLocks noChangeArrowheads="1"/>
            </p:cNvSpPr>
            <p:nvPr/>
          </p:nvSpPr>
          <p:spPr bwMode="auto">
            <a:xfrm>
              <a:off x="1315" y="2872"/>
              <a:ext cx="448"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l">
                <a:lnSpc>
                  <a:spcPts val="1600"/>
                </a:lnSpc>
              </a:pPr>
              <a:r>
                <a:rPr lang="en-US" altLang="en-US">
                  <a:latin typeface="Tahoma" pitchFamily="34" charset="0"/>
                </a:rPr>
                <a:t>S</a:t>
              </a:r>
            </a:p>
          </p:txBody>
        </p:sp>
      </p:grpSp>
      <p:sp>
        <p:nvSpPr>
          <p:cNvPr id="12293" name="Text Box 19"/>
          <p:cNvSpPr txBox="1">
            <a:spLocks noChangeArrowheads="1"/>
          </p:cNvSpPr>
          <p:nvPr/>
        </p:nvSpPr>
        <p:spPr bwMode="auto">
          <a:xfrm>
            <a:off x="633562" y="3638550"/>
            <a:ext cx="641201" cy="27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r>
              <a:rPr lang="en-US" altLang="en-US" dirty="0">
                <a:solidFill>
                  <a:schemeClr val="tx1"/>
                </a:solidFill>
                <a:latin typeface="+mn-lt"/>
              </a:rPr>
              <a:t>Reset</a:t>
            </a:r>
          </a:p>
        </p:txBody>
      </p:sp>
      <p:sp>
        <p:nvSpPr>
          <p:cNvPr id="12294" name="Line 11"/>
          <p:cNvSpPr>
            <a:spLocks noChangeShapeType="1"/>
          </p:cNvSpPr>
          <p:nvPr/>
        </p:nvSpPr>
        <p:spPr bwMode="auto">
          <a:xfrm>
            <a:off x="1346200" y="4192588"/>
            <a:ext cx="227013"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2295" name="Line 11"/>
          <p:cNvSpPr>
            <a:spLocks noChangeShapeType="1"/>
          </p:cNvSpPr>
          <p:nvPr/>
        </p:nvSpPr>
        <p:spPr bwMode="auto">
          <a:xfrm>
            <a:off x="1306513" y="3762375"/>
            <a:ext cx="227012"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2296" name="Line 11"/>
          <p:cNvSpPr>
            <a:spLocks noChangeShapeType="1"/>
          </p:cNvSpPr>
          <p:nvPr/>
        </p:nvSpPr>
        <p:spPr bwMode="auto">
          <a:xfrm>
            <a:off x="2170113" y="4035425"/>
            <a:ext cx="227012"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2297" name="Text Box 19"/>
          <p:cNvSpPr txBox="1">
            <a:spLocks noChangeArrowheads="1"/>
          </p:cNvSpPr>
          <p:nvPr/>
        </p:nvSpPr>
        <p:spPr bwMode="auto">
          <a:xfrm>
            <a:off x="907504" y="4073525"/>
            <a:ext cx="384721" cy="27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r>
              <a:rPr lang="en-US" altLang="en-US" dirty="0">
                <a:solidFill>
                  <a:schemeClr val="tx1"/>
                </a:solidFill>
                <a:latin typeface="+mn-lt"/>
              </a:rPr>
              <a:t>Set</a:t>
            </a:r>
          </a:p>
        </p:txBody>
      </p:sp>
      <p:grpSp>
        <p:nvGrpSpPr>
          <p:cNvPr id="12299" name="Group 24"/>
          <p:cNvGrpSpPr>
            <a:grpSpLocks/>
          </p:cNvGrpSpPr>
          <p:nvPr/>
        </p:nvGrpSpPr>
        <p:grpSpPr bwMode="auto">
          <a:xfrm>
            <a:off x="4857750" y="3157538"/>
            <a:ext cx="2117725" cy="1781175"/>
            <a:chOff x="656" y="1096"/>
            <a:chExt cx="1352" cy="1136"/>
          </a:xfrm>
        </p:grpSpPr>
        <p:sp>
          <p:nvSpPr>
            <p:cNvPr id="12300" name="Rectangle 25"/>
            <p:cNvSpPr>
              <a:spLocks noChangeArrowheads="1"/>
            </p:cNvSpPr>
            <p:nvPr/>
          </p:nvSpPr>
          <p:spPr bwMode="auto">
            <a:xfrm>
              <a:off x="672" y="1096"/>
              <a:ext cx="1336" cy="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5" tIns="26626" rIns="18795" bIns="26626"/>
            <a:lstStyle>
              <a:lvl1pPr algn="r" defTabSz="901700" eaLnBrk="0" hangingPunct="0">
                <a:lnSpc>
                  <a:spcPts val="1675"/>
                </a:lnSpc>
                <a:tabLst>
                  <a:tab pos="450850" algn="l"/>
                  <a:tab pos="901700" algn="l"/>
                  <a:tab pos="1352550" algn="l"/>
                </a:tabLst>
                <a:defRPr>
                  <a:solidFill>
                    <a:srgbClr val="000000"/>
                  </a:solidFill>
                  <a:latin typeface="Arial" charset="0"/>
                </a:defRPr>
              </a:lvl1pPr>
              <a:lvl2pPr marL="742950" indent="-285750" algn="r" defTabSz="901700" eaLnBrk="0" hangingPunct="0">
                <a:lnSpc>
                  <a:spcPts val="1675"/>
                </a:lnSpc>
                <a:tabLst>
                  <a:tab pos="450850" algn="l"/>
                  <a:tab pos="901700" algn="l"/>
                  <a:tab pos="1352550" algn="l"/>
                </a:tabLst>
                <a:defRPr>
                  <a:solidFill>
                    <a:srgbClr val="000000"/>
                  </a:solidFill>
                  <a:latin typeface="Arial" charset="0"/>
                </a:defRPr>
              </a:lvl2pPr>
              <a:lvl3pPr marL="1143000" indent="-228600" algn="r" defTabSz="901700" eaLnBrk="0" hangingPunct="0">
                <a:lnSpc>
                  <a:spcPts val="1675"/>
                </a:lnSpc>
                <a:tabLst>
                  <a:tab pos="450850" algn="l"/>
                  <a:tab pos="901700" algn="l"/>
                  <a:tab pos="1352550" algn="l"/>
                </a:tabLst>
                <a:defRPr>
                  <a:solidFill>
                    <a:srgbClr val="000000"/>
                  </a:solidFill>
                  <a:latin typeface="Arial" charset="0"/>
                </a:defRPr>
              </a:lvl3pPr>
              <a:lvl4pPr marL="1600200" indent="-228600" algn="r" defTabSz="901700" eaLnBrk="0" hangingPunct="0">
                <a:lnSpc>
                  <a:spcPts val="1675"/>
                </a:lnSpc>
                <a:tabLst>
                  <a:tab pos="450850" algn="l"/>
                  <a:tab pos="901700" algn="l"/>
                  <a:tab pos="1352550" algn="l"/>
                </a:tabLst>
                <a:defRPr>
                  <a:solidFill>
                    <a:srgbClr val="000000"/>
                  </a:solidFill>
                  <a:latin typeface="Arial" charset="0"/>
                </a:defRPr>
              </a:lvl4pPr>
              <a:lvl5pPr marL="2057400" indent="-228600" algn="r" defTabSz="901700" eaLnBrk="0" hangingPunct="0">
                <a:lnSpc>
                  <a:spcPts val="1675"/>
                </a:lnSpc>
                <a:tabLst>
                  <a:tab pos="450850" algn="l"/>
                  <a:tab pos="901700" algn="l"/>
                  <a:tab pos="1352550" algn="l"/>
                </a:tabLst>
                <a:defRPr>
                  <a:solidFill>
                    <a:srgbClr val="000000"/>
                  </a:solidFill>
                  <a:latin typeface="Arial" charset="0"/>
                </a:defRPr>
              </a:lvl5pPr>
              <a:lvl6pPr marL="2514600" indent="-228600" algn="r" defTabSz="901700" eaLnBrk="0" fontAlgn="base" hangingPunct="0">
                <a:lnSpc>
                  <a:spcPts val="1675"/>
                </a:lnSpc>
                <a:spcBef>
                  <a:spcPct val="0"/>
                </a:spcBef>
                <a:spcAft>
                  <a:spcPct val="0"/>
                </a:spcAft>
                <a:tabLst>
                  <a:tab pos="450850" algn="l"/>
                  <a:tab pos="901700" algn="l"/>
                  <a:tab pos="1352550" algn="l"/>
                </a:tabLst>
                <a:defRPr>
                  <a:solidFill>
                    <a:srgbClr val="000000"/>
                  </a:solidFill>
                  <a:latin typeface="Arial" charset="0"/>
                </a:defRPr>
              </a:lvl6pPr>
              <a:lvl7pPr marL="2971800" indent="-228600" algn="r" defTabSz="901700" eaLnBrk="0" fontAlgn="base" hangingPunct="0">
                <a:lnSpc>
                  <a:spcPts val="1675"/>
                </a:lnSpc>
                <a:spcBef>
                  <a:spcPct val="0"/>
                </a:spcBef>
                <a:spcAft>
                  <a:spcPct val="0"/>
                </a:spcAft>
                <a:tabLst>
                  <a:tab pos="450850" algn="l"/>
                  <a:tab pos="901700" algn="l"/>
                  <a:tab pos="1352550" algn="l"/>
                </a:tabLst>
                <a:defRPr>
                  <a:solidFill>
                    <a:srgbClr val="000000"/>
                  </a:solidFill>
                  <a:latin typeface="Arial" charset="0"/>
                </a:defRPr>
              </a:lvl7pPr>
              <a:lvl8pPr marL="3429000" indent="-228600" algn="r" defTabSz="901700" eaLnBrk="0" fontAlgn="base" hangingPunct="0">
                <a:lnSpc>
                  <a:spcPts val="1675"/>
                </a:lnSpc>
                <a:spcBef>
                  <a:spcPct val="0"/>
                </a:spcBef>
                <a:spcAft>
                  <a:spcPct val="0"/>
                </a:spcAft>
                <a:tabLst>
                  <a:tab pos="450850" algn="l"/>
                  <a:tab pos="901700" algn="l"/>
                  <a:tab pos="1352550" algn="l"/>
                </a:tabLst>
                <a:defRPr>
                  <a:solidFill>
                    <a:srgbClr val="000000"/>
                  </a:solidFill>
                  <a:latin typeface="Arial" charset="0"/>
                </a:defRPr>
              </a:lvl8pPr>
              <a:lvl9pPr marL="3886200" indent="-228600" algn="r" defTabSz="901700" eaLnBrk="0" fontAlgn="base" hangingPunct="0">
                <a:lnSpc>
                  <a:spcPts val="1675"/>
                </a:lnSpc>
                <a:spcBef>
                  <a:spcPct val="0"/>
                </a:spcBef>
                <a:spcAft>
                  <a:spcPct val="0"/>
                </a:spcAft>
                <a:tabLst>
                  <a:tab pos="450850" algn="l"/>
                  <a:tab pos="901700" algn="l"/>
                  <a:tab pos="1352550" algn="l"/>
                </a:tabLst>
                <a:defRPr>
                  <a:solidFill>
                    <a:srgbClr val="000000"/>
                  </a:solidFill>
                  <a:latin typeface="Arial" charset="0"/>
                </a:defRPr>
              </a:lvl9pPr>
            </a:lstStyle>
            <a:p>
              <a:pPr algn="l">
                <a:lnSpc>
                  <a:spcPts val="2175"/>
                </a:lnSpc>
                <a:spcAft>
                  <a:spcPts val="1975"/>
                </a:spcAft>
              </a:pPr>
              <a:r>
                <a:rPr lang="en-US" altLang="en-US" dirty="0">
                  <a:solidFill>
                    <a:schemeClr val="tx1"/>
                  </a:solidFill>
                  <a:latin typeface="+mn-lt"/>
                </a:rPr>
                <a:t>S	R	Q</a:t>
              </a:r>
              <a:br>
                <a:rPr lang="en-US" altLang="en-US" dirty="0">
                  <a:solidFill>
                    <a:schemeClr val="tx1"/>
                  </a:solidFill>
                  <a:latin typeface="+mn-lt"/>
                </a:rPr>
              </a:br>
              <a:r>
                <a:rPr lang="en-US" altLang="en-US" dirty="0">
                  <a:solidFill>
                    <a:schemeClr val="tx1"/>
                  </a:solidFill>
                  <a:latin typeface="+mn-lt"/>
                </a:rPr>
                <a:t>0	0	hold</a:t>
              </a:r>
              <a:br>
                <a:rPr lang="en-US" altLang="en-US" dirty="0">
                  <a:solidFill>
                    <a:schemeClr val="tx1"/>
                  </a:solidFill>
                  <a:latin typeface="+mn-lt"/>
                </a:rPr>
              </a:br>
              <a:r>
                <a:rPr lang="en-US" altLang="en-US" dirty="0">
                  <a:solidFill>
                    <a:schemeClr val="tx1"/>
                  </a:solidFill>
                  <a:latin typeface="+mn-lt"/>
                </a:rPr>
                <a:t>0	1	0</a:t>
              </a:r>
              <a:br>
                <a:rPr lang="en-US" altLang="en-US" dirty="0">
                  <a:solidFill>
                    <a:schemeClr val="tx1"/>
                  </a:solidFill>
                  <a:latin typeface="+mn-lt"/>
                </a:rPr>
              </a:br>
              <a:r>
                <a:rPr lang="en-US" altLang="en-US" dirty="0">
                  <a:solidFill>
                    <a:schemeClr val="tx1"/>
                  </a:solidFill>
                  <a:latin typeface="+mn-lt"/>
                </a:rPr>
                <a:t>1	0	1</a:t>
              </a:r>
              <a:br>
                <a:rPr lang="en-US" altLang="en-US" dirty="0">
                  <a:solidFill>
                    <a:schemeClr val="tx1"/>
                  </a:solidFill>
                  <a:latin typeface="+mn-lt"/>
                </a:rPr>
              </a:br>
              <a:r>
                <a:rPr lang="en-US" altLang="en-US" dirty="0">
                  <a:solidFill>
                    <a:schemeClr val="tx1"/>
                  </a:solidFill>
                  <a:latin typeface="+mn-lt"/>
                </a:rPr>
                <a:t>1	1	</a:t>
              </a:r>
              <a:r>
                <a:rPr lang="en-US" altLang="en-US" dirty="0" smtClean="0">
                  <a:solidFill>
                    <a:srgbClr val="FFC000"/>
                  </a:solidFill>
                  <a:latin typeface="+mn-lt"/>
                </a:rPr>
                <a:t>disallow </a:t>
              </a:r>
              <a:r>
                <a:rPr lang="en-US" altLang="en-US" sz="1200" dirty="0" smtClean="0">
                  <a:solidFill>
                    <a:schemeClr val="tx1"/>
                  </a:solidFill>
                  <a:latin typeface="+mn-lt"/>
                </a:rPr>
                <a:t>(Like ‘undefined’)</a:t>
              </a:r>
              <a:endParaRPr lang="en-US" altLang="en-US" sz="1200" dirty="0">
                <a:solidFill>
                  <a:schemeClr val="tx1"/>
                </a:solidFill>
                <a:latin typeface="+mn-lt"/>
              </a:endParaRPr>
            </a:p>
          </p:txBody>
        </p:sp>
        <p:grpSp>
          <p:nvGrpSpPr>
            <p:cNvPr id="12301" name="Group 26"/>
            <p:cNvGrpSpPr>
              <a:grpSpLocks/>
            </p:cNvGrpSpPr>
            <p:nvPr/>
          </p:nvGrpSpPr>
          <p:grpSpPr bwMode="auto">
            <a:xfrm>
              <a:off x="656" y="1128"/>
              <a:ext cx="1296" cy="888"/>
              <a:chOff x="656" y="1128"/>
              <a:chExt cx="1296" cy="888"/>
            </a:xfrm>
          </p:grpSpPr>
          <p:sp>
            <p:nvSpPr>
              <p:cNvPr id="12302" name="Line 27"/>
              <p:cNvSpPr>
                <a:spLocks noChangeShapeType="1"/>
              </p:cNvSpPr>
              <p:nvPr/>
            </p:nvSpPr>
            <p:spPr bwMode="auto">
              <a:xfrm>
                <a:off x="1208" y="1128"/>
                <a:ext cx="0" cy="8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18795" tIns="26626" rIns="18795" bIns="26626"/>
              <a:lstStyle/>
              <a:p>
                <a:endParaRPr lang="en-IE"/>
              </a:p>
            </p:txBody>
          </p:sp>
          <p:sp>
            <p:nvSpPr>
              <p:cNvPr id="12303" name="Line 28"/>
              <p:cNvSpPr>
                <a:spLocks noChangeShapeType="1"/>
              </p:cNvSpPr>
              <p:nvPr/>
            </p:nvSpPr>
            <p:spPr bwMode="auto">
              <a:xfrm>
                <a:off x="656" y="1296"/>
                <a:ext cx="1296"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18795" tIns="26626" rIns="18795" bIns="26626"/>
              <a:lstStyle/>
              <a:p>
                <a:endParaRPr lang="en-IE"/>
              </a:p>
            </p:txBody>
          </p:sp>
        </p:grpSp>
      </p:grpSp>
    </p:spTree>
    <p:extLst>
      <p:ext uri="{BB962C8B-B14F-4D97-AF65-F5344CB8AC3E}">
        <p14:creationId xmlns:p14="http://schemas.microsoft.com/office/powerpoint/2010/main" val="6365772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8924E720-486A-4CFD-A69E-95735F9928F5}" type="slidenum">
              <a:rPr lang="en-US"/>
              <a:pPr>
                <a:defRPr/>
              </a:pPr>
              <a:t>28</a:t>
            </a:fld>
            <a:endParaRPr lang="en-US"/>
          </a:p>
        </p:txBody>
      </p:sp>
      <p:sp>
        <p:nvSpPr>
          <p:cNvPr id="421890" name="Rectangle 2"/>
          <p:cNvSpPr>
            <a:spLocks noGrp="1" noChangeArrowheads="1"/>
          </p:cNvSpPr>
          <p:nvPr>
            <p:ph type="title"/>
          </p:nvPr>
        </p:nvSpPr>
        <p:spPr/>
        <p:txBody>
          <a:bodyPr/>
          <a:lstStyle/>
          <a:p>
            <a:pPr eaLnBrk="1" hangingPunct="1">
              <a:defRPr/>
            </a:pPr>
            <a:r>
              <a:rPr lang="en-US" dirty="0" smtClean="0"/>
              <a:t>         S R Latch</a:t>
            </a:r>
          </a:p>
        </p:txBody>
      </p:sp>
      <p:sp>
        <p:nvSpPr>
          <p:cNvPr id="421891" name="Rectangle 3"/>
          <p:cNvSpPr>
            <a:spLocks noGrp="1" noChangeArrowheads="1"/>
          </p:cNvSpPr>
          <p:nvPr>
            <p:ph type="body" idx="1"/>
          </p:nvPr>
        </p:nvSpPr>
        <p:spPr/>
        <p:txBody>
          <a:bodyPr/>
          <a:lstStyle/>
          <a:p>
            <a:pPr eaLnBrk="1" hangingPunct="1">
              <a:defRPr/>
            </a:pPr>
            <a:r>
              <a:rPr lang="en-US" sz="2800" smtClean="0"/>
              <a:t>Similar to the previous one – this one is made from NANDs</a:t>
            </a:r>
          </a:p>
        </p:txBody>
      </p:sp>
      <p:pic>
        <p:nvPicPr>
          <p:cNvPr id="2765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565400"/>
            <a:ext cx="8243888" cy="275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cxnSp>
        <p:nvCxnSpPr>
          <p:cNvPr id="27655" name="Straight Connector 8"/>
          <p:cNvCxnSpPr>
            <a:cxnSpLocks noChangeShapeType="1"/>
          </p:cNvCxnSpPr>
          <p:nvPr/>
        </p:nvCxnSpPr>
        <p:spPr bwMode="auto">
          <a:xfrm>
            <a:off x="4067175" y="549275"/>
            <a:ext cx="288925"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27656" name="Straight Connector 10"/>
          <p:cNvCxnSpPr>
            <a:cxnSpLocks noChangeShapeType="1"/>
          </p:cNvCxnSpPr>
          <p:nvPr/>
        </p:nvCxnSpPr>
        <p:spPr bwMode="auto">
          <a:xfrm>
            <a:off x="4572000" y="549275"/>
            <a:ext cx="287338"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3E7C81E-8CF5-4804-B3DC-299026E6F23A}" type="slidenum">
              <a:rPr lang="en-US"/>
              <a:pPr>
                <a:defRPr/>
              </a:pPr>
              <a:t>29</a:t>
            </a:fld>
            <a:endParaRPr lang="en-US"/>
          </a:p>
        </p:txBody>
      </p:sp>
      <p:sp>
        <p:nvSpPr>
          <p:cNvPr id="424962" name="Rectangle 2"/>
          <p:cNvSpPr>
            <a:spLocks noGrp="1" noChangeArrowheads="1"/>
          </p:cNvSpPr>
          <p:nvPr>
            <p:ph type="title"/>
          </p:nvPr>
        </p:nvSpPr>
        <p:spPr/>
        <p:txBody>
          <a:bodyPr/>
          <a:lstStyle/>
          <a:p>
            <a:pPr eaLnBrk="1" hangingPunct="1">
              <a:defRPr/>
            </a:pPr>
            <a:r>
              <a:rPr lang="en-US" smtClean="0"/>
              <a:t>D Latch</a:t>
            </a:r>
          </a:p>
        </p:txBody>
      </p:sp>
      <p:sp>
        <p:nvSpPr>
          <p:cNvPr id="424963" name="Rectangle 3"/>
          <p:cNvSpPr>
            <a:spLocks noGrp="1" noChangeArrowheads="1"/>
          </p:cNvSpPr>
          <p:nvPr>
            <p:ph type="body" idx="1"/>
          </p:nvPr>
        </p:nvSpPr>
        <p:spPr/>
        <p:txBody>
          <a:bodyPr/>
          <a:lstStyle/>
          <a:p>
            <a:pPr>
              <a:defRPr/>
            </a:pPr>
            <a:r>
              <a:rPr lang="en-US" sz="2800" smtClean="0"/>
              <a:t>Two inputs:</a:t>
            </a:r>
          </a:p>
          <a:p>
            <a:pPr lvl="1">
              <a:defRPr/>
            </a:pPr>
            <a:r>
              <a:rPr lang="en-US" smtClean="0"/>
              <a:t>the data value to be stored (D)</a:t>
            </a:r>
          </a:p>
          <a:p>
            <a:pPr lvl="1">
              <a:defRPr/>
            </a:pPr>
            <a:r>
              <a:rPr lang="en-US" smtClean="0"/>
              <a:t>the clock signal (C) indicating when to read and store D</a:t>
            </a:r>
          </a:p>
          <a:p>
            <a:pPr>
              <a:defRPr/>
            </a:pPr>
            <a:r>
              <a:rPr lang="en-US" sz="2800" smtClean="0"/>
              <a:t>Two outputs:</a:t>
            </a:r>
          </a:p>
          <a:p>
            <a:pPr lvl="1">
              <a:defRPr/>
            </a:pPr>
            <a:r>
              <a:rPr lang="en-US" smtClean="0"/>
              <a:t>the value of the internal state (Q) and it's complement</a:t>
            </a:r>
          </a:p>
          <a:p>
            <a:pPr eaLnBrk="1" hangingPunct="1">
              <a:defRPr/>
            </a:pPr>
            <a:endParaRPr lang="en-US" sz="2800" smtClean="0"/>
          </a:p>
        </p:txBody>
      </p:sp>
      <p:sp>
        <p:nvSpPr>
          <p:cNvPr id="6" name="Date Placeholder 4"/>
          <p:cNvSpPr>
            <a:spLocks noGrp="1"/>
          </p:cNvSpPr>
          <p:nvPr>
            <p:ph type="dt" sz="quarter" idx="11"/>
          </p:nvPr>
        </p:nvSpPr>
        <p:spPr>
          <a:xfrm>
            <a:off x="457200" y="6243638"/>
            <a:ext cx="2133600" cy="457200"/>
          </a:xfrm>
        </p:spPr>
        <p:txBody>
          <a:bodyPr/>
          <a:lstStyle/>
          <a:p>
            <a:pPr>
              <a:defRPr/>
            </a:pPr>
            <a:r>
              <a:rPr lang="en-US" dirty="0"/>
              <a:t>DT228/1 and DT282/1 </a:t>
            </a:r>
            <a:r>
              <a:rPr lang="en-US" dirty="0" smtClean="0"/>
              <a:t>Computer </a:t>
            </a:r>
            <a:r>
              <a:rPr lang="en-US" dirty="0"/>
              <a:t>Architecture &amp; Technology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DB2615-9570-424F-9DDE-2F84C010FEAD}" type="slidenum">
              <a:rPr lang="en-US"/>
              <a:pPr>
                <a:defRPr/>
              </a:pPr>
              <a:t>3</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404482" name="Rectangle 2"/>
          <p:cNvSpPr>
            <a:spLocks noGrp="1" noChangeArrowheads="1"/>
          </p:cNvSpPr>
          <p:nvPr>
            <p:ph type="title"/>
          </p:nvPr>
        </p:nvSpPr>
        <p:spPr/>
        <p:txBody>
          <a:bodyPr/>
          <a:lstStyle/>
          <a:p>
            <a:pPr eaLnBrk="1" hangingPunct="1">
              <a:defRPr/>
            </a:pPr>
            <a:r>
              <a:rPr lang="en-GB" smtClean="0"/>
              <a:t>Logic Types (2)</a:t>
            </a:r>
            <a:endParaRPr lang="en-US" smtClean="0"/>
          </a:p>
        </p:txBody>
      </p:sp>
      <p:sp>
        <p:nvSpPr>
          <p:cNvPr id="404483" name="Rectangle 3"/>
          <p:cNvSpPr>
            <a:spLocks noGrp="1" noChangeArrowheads="1"/>
          </p:cNvSpPr>
          <p:nvPr>
            <p:ph type="body" idx="1"/>
          </p:nvPr>
        </p:nvSpPr>
        <p:spPr/>
        <p:txBody>
          <a:bodyPr/>
          <a:lstStyle/>
          <a:p>
            <a:pPr eaLnBrk="1" hangingPunct="1">
              <a:lnSpc>
                <a:spcPct val="90000"/>
              </a:lnSpc>
              <a:defRPr/>
            </a:pPr>
            <a:r>
              <a:rPr lang="en-GB" sz="3000" smtClean="0"/>
              <a:t>On their own, logic gates use combinational logic because the inputs are defined ‘at input’.</a:t>
            </a:r>
          </a:p>
          <a:p>
            <a:pPr eaLnBrk="1" hangingPunct="1">
              <a:lnSpc>
                <a:spcPct val="90000"/>
              </a:lnSpc>
              <a:defRPr/>
            </a:pPr>
            <a:endParaRPr lang="en-GB" sz="3000" smtClean="0"/>
          </a:p>
          <a:p>
            <a:pPr eaLnBrk="1" hangingPunct="1">
              <a:lnSpc>
                <a:spcPct val="90000"/>
              </a:lnSpc>
              <a:defRPr/>
            </a:pPr>
            <a:r>
              <a:rPr lang="en-GB" sz="3000" smtClean="0"/>
              <a:t>However, in the world of computer electronics the logic circuit outputs depend, not only on the current inputs, but on previous values of the inputs and output. </a:t>
            </a:r>
            <a:endParaRPr lang="en-US" sz="30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3"/>
          <p:cNvSpPr>
            <a:spLocks noGrp="1"/>
          </p:cNvSpPr>
          <p:nvPr>
            <p:ph type="sldNum" sz="quarter" idx="10"/>
          </p:nvPr>
        </p:nvSpPr>
        <p:spPr/>
        <p:txBody>
          <a:bodyPr/>
          <a:lstStyle/>
          <a:p>
            <a:pPr>
              <a:defRPr/>
            </a:pPr>
            <a:fld id="{79CC095C-0E11-42E8-A559-E76DBBCA4FF7}" type="slidenum">
              <a:rPr lang="en-US"/>
              <a:pPr>
                <a:defRPr/>
              </a:pPr>
              <a:t>30</a:t>
            </a:fld>
            <a:endParaRPr lang="en-US"/>
          </a:p>
        </p:txBody>
      </p:sp>
      <p:sp>
        <p:nvSpPr>
          <p:cNvPr id="29700" name="Rectangle 37"/>
          <p:cNvSpPr>
            <a:spLocks noChangeArrowheads="1"/>
          </p:cNvSpPr>
          <p:nvPr/>
        </p:nvSpPr>
        <p:spPr bwMode="auto">
          <a:xfrm>
            <a:off x="1331913" y="2060575"/>
            <a:ext cx="6769100" cy="3959225"/>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422914" name="Rectangle 2"/>
          <p:cNvSpPr>
            <a:spLocks noGrp="1" noChangeArrowheads="1"/>
          </p:cNvSpPr>
          <p:nvPr>
            <p:ph type="title"/>
          </p:nvPr>
        </p:nvSpPr>
        <p:spPr/>
        <p:txBody>
          <a:bodyPr/>
          <a:lstStyle/>
          <a:p>
            <a:pPr eaLnBrk="1" hangingPunct="1">
              <a:defRPr/>
            </a:pPr>
            <a:r>
              <a:rPr lang="en-US" smtClean="0"/>
              <a:t>D Latch (2)</a:t>
            </a:r>
          </a:p>
        </p:txBody>
      </p:sp>
      <p:grpSp>
        <p:nvGrpSpPr>
          <p:cNvPr id="29702" name="Group 6"/>
          <p:cNvGrpSpPr>
            <a:grpSpLocks noChangeAspect="1"/>
          </p:cNvGrpSpPr>
          <p:nvPr/>
        </p:nvGrpSpPr>
        <p:grpSpPr bwMode="auto">
          <a:xfrm>
            <a:off x="2339975" y="2420938"/>
            <a:ext cx="4895850" cy="3313112"/>
            <a:chOff x="1066" y="1207"/>
            <a:chExt cx="3084" cy="2087"/>
          </a:xfrm>
        </p:grpSpPr>
        <p:sp>
          <p:nvSpPr>
            <p:cNvPr id="29703" name="AutoShape 5"/>
            <p:cNvSpPr>
              <a:spLocks noChangeAspect="1" noChangeArrowheads="1" noTextEdit="1"/>
            </p:cNvSpPr>
            <p:nvPr/>
          </p:nvSpPr>
          <p:spPr bwMode="auto">
            <a:xfrm>
              <a:off x="1066" y="1207"/>
              <a:ext cx="3084" cy="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29704" name="Freeform 7"/>
            <p:cNvSpPr>
              <a:spLocks/>
            </p:cNvSpPr>
            <p:nvPr/>
          </p:nvSpPr>
          <p:spPr bwMode="auto">
            <a:xfrm>
              <a:off x="1390" y="1224"/>
              <a:ext cx="2409" cy="2011"/>
            </a:xfrm>
            <a:custGeom>
              <a:avLst/>
              <a:gdLst>
                <a:gd name="T0" fmla="*/ 2409 w 2409"/>
                <a:gd name="T1" fmla="*/ 2011 h 2011"/>
                <a:gd name="T2" fmla="*/ 2409 w 2409"/>
                <a:gd name="T3" fmla="*/ 0 h 2011"/>
                <a:gd name="T4" fmla="*/ 0 w 2409"/>
                <a:gd name="T5" fmla="*/ 0 h 2011"/>
                <a:gd name="T6" fmla="*/ 0 w 2409"/>
                <a:gd name="T7" fmla="*/ 2011 h 2011"/>
                <a:gd name="T8" fmla="*/ 2409 w 2409"/>
                <a:gd name="T9" fmla="*/ 2011 h 2011"/>
                <a:gd name="T10" fmla="*/ 2409 w 2409"/>
                <a:gd name="T11" fmla="*/ 2011 h 2011"/>
                <a:gd name="T12" fmla="*/ 0 60000 65536"/>
                <a:gd name="T13" fmla="*/ 0 60000 65536"/>
                <a:gd name="T14" fmla="*/ 0 60000 65536"/>
                <a:gd name="T15" fmla="*/ 0 60000 65536"/>
                <a:gd name="T16" fmla="*/ 0 60000 65536"/>
                <a:gd name="T17" fmla="*/ 0 60000 65536"/>
                <a:gd name="T18" fmla="*/ 0 w 2409"/>
                <a:gd name="T19" fmla="*/ 0 h 2011"/>
                <a:gd name="T20" fmla="*/ 2409 w 2409"/>
                <a:gd name="T21" fmla="*/ 2011 h 2011"/>
              </a:gdLst>
              <a:ahLst/>
              <a:cxnLst>
                <a:cxn ang="T12">
                  <a:pos x="T0" y="T1"/>
                </a:cxn>
                <a:cxn ang="T13">
                  <a:pos x="T2" y="T3"/>
                </a:cxn>
                <a:cxn ang="T14">
                  <a:pos x="T4" y="T5"/>
                </a:cxn>
                <a:cxn ang="T15">
                  <a:pos x="T6" y="T7"/>
                </a:cxn>
                <a:cxn ang="T16">
                  <a:pos x="T8" y="T9"/>
                </a:cxn>
                <a:cxn ang="T17">
                  <a:pos x="T10" y="T11"/>
                </a:cxn>
              </a:cxnLst>
              <a:rect l="T18" t="T19" r="T20" b="T21"/>
              <a:pathLst>
                <a:path w="2409" h="2011">
                  <a:moveTo>
                    <a:pt x="2409" y="2011"/>
                  </a:moveTo>
                  <a:lnTo>
                    <a:pt x="2409" y="0"/>
                  </a:lnTo>
                  <a:lnTo>
                    <a:pt x="0" y="0"/>
                  </a:lnTo>
                  <a:lnTo>
                    <a:pt x="0" y="2011"/>
                  </a:lnTo>
                  <a:lnTo>
                    <a:pt x="2409" y="2011"/>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29705" name="Freeform 8"/>
            <p:cNvSpPr>
              <a:spLocks/>
            </p:cNvSpPr>
            <p:nvPr/>
          </p:nvSpPr>
          <p:spPr bwMode="auto">
            <a:xfrm>
              <a:off x="2749" y="1525"/>
              <a:ext cx="614" cy="494"/>
            </a:xfrm>
            <a:custGeom>
              <a:avLst/>
              <a:gdLst>
                <a:gd name="T0" fmla="*/ 56 w 614"/>
                <a:gd name="T1" fmla="*/ 250 h 494"/>
                <a:gd name="T2" fmla="*/ 56 w 614"/>
                <a:gd name="T3" fmla="*/ 284 h 494"/>
                <a:gd name="T4" fmla="*/ 56 w 614"/>
                <a:gd name="T5" fmla="*/ 312 h 494"/>
                <a:gd name="T6" fmla="*/ 56 w 614"/>
                <a:gd name="T7" fmla="*/ 335 h 494"/>
                <a:gd name="T8" fmla="*/ 51 w 614"/>
                <a:gd name="T9" fmla="*/ 358 h 494"/>
                <a:gd name="T10" fmla="*/ 46 w 614"/>
                <a:gd name="T11" fmla="*/ 381 h 494"/>
                <a:gd name="T12" fmla="*/ 41 w 614"/>
                <a:gd name="T13" fmla="*/ 398 h 494"/>
                <a:gd name="T14" fmla="*/ 36 w 614"/>
                <a:gd name="T15" fmla="*/ 420 h 494"/>
                <a:gd name="T16" fmla="*/ 26 w 614"/>
                <a:gd name="T17" fmla="*/ 437 h 494"/>
                <a:gd name="T18" fmla="*/ 15 w 614"/>
                <a:gd name="T19" fmla="*/ 466 h 494"/>
                <a:gd name="T20" fmla="*/ 0 w 614"/>
                <a:gd name="T21" fmla="*/ 494 h 494"/>
                <a:gd name="T22" fmla="*/ 10 w 614"/>
                <a:gd name="T23" fmla="*/ 494 h 494"/>
                <a:gd name="T24" fmla="*/ 31 w 614"/>
                <a:gd name="T25" fmla="*/ 494 h 494"/>
                <a:gd name="T26" fmla="*/ 66 w 614"/>
                <a:gd name="T27" fmla="*/ 494 h 494"/>
                <a:gd name="T28" fmla="*/ 112 w 614"/>
                <a:gd name="T29" fmla="*/ 494 h 494"/>
                <a:gd name="T30" fmla="*/ 157 w 614"/>
                <a:gd name="T31" fmla="*/ 494 h 494"/>
                <a:gd name="T32" fmla="*/ 208 w 614"/>
                <a:gd name="T33" fmla="*/ 494 h 494"/>
                <a:gd name="T34" fmla="*/ 259 w 614"/>
                <a:gd name="T35" fmla="*/ 489 h 494"/>
                <a:gd name="T36" fmla="*/ 304 w 614"/>
                <a:gd name="T37" fmla="*/ 489 h 494"/>
                <a:gd name="T38" fmla="*/ 340 w 614"/>
                <a:gd name="T39" fmla="*/ 483 h 494"/>
                <a:gd name="T40" fmla="*/ 365 w 614"/>
                <a:gd name="T41" fmla="*/ 477 h 494"/>
                <a:gd name="T42" fmla="*/ 411 w 614"/>
                <a:gd name="T43" fmla="*/ 460 h 494"/>
                <a:gd name="T44" fmla="*/ 446 w 614"/>
                <a:gd name="T45" fmla="*/ 443 h 494"/>
                <a:gd name="T46" fmla="*/ 482 w 614"/>
                <a:gd name="T47" fmla="*/ 420 h 494"/>
                <a:gd name="T48" fmla="*/ 512 w 614"/>
                <a:gd name="T49" fmla="*/ 392 h 494"/>
                <a:gd name="T50" fmla="*/ 538 w 614"/>
                <a:gd name="T51" fmla="*/ 369 h 494"/>
                <a:gd name="T52" fmla="*/ 563 w 614"/>
                <a:gd name="T53" fmla="*/ 341 h 494"/>
                <a:gd name="T54" fmla="*/ 578 w 614"/>
                <a:gd name="T55" fmla="*/ 312 h 494"/>
                <a:gd name="T56" fmla="*/ 593 w 614"/>
                <a:gd name="T57" fmla="*/ 290 h 494"/>
                <a:gd name="T58" fmla="*/ 604 w 614"/>
                <a:gd name="T59" fmla="*/ 267 h 494"/>
                <a:gd name="T60" fmla="*/ 614 w 614"/>
                <a:gd name="T61" fmla="*/ 244 h 494"/>
                <a:gd name="T62" fmla="*/ 604 w 614"/>
                <a:gd name="T63" fmla="*/ 227 h 494"/>
                <a:gd name="T64" fmla="*/ 593 w 614"/>
                <a:gd name="T65" fmla="*/ 205 h 494"/>
                <a:gd name="T66" fmla="*/ 578 w 614"/>
                <a:gd name="T67" fmla="*/ 176 h 494"/>
                <a:gd name="T68" fmla="*/ 563 w 614"/>
                <a:gd name="T69" fmla="*/ 148 h 494"/>
                <a:gd name="T70" fmla="*/ 538 w 614"/>
                <a:gd name="T71" fmla="*/ 125 h 494"/>
                <a:gd name="T72" fmla="*/ 512 w 614"/>
                <a:gd name="T73" fmla="*/ 97 h 494"/>
                <a:gd name="T74" fmla="*/ 482 w 614"/>
                <a:gd name="T75" fmla="*/ 74 h 494"/>
                <a:gd name="T76" fmla="*/ 446 w 614"/>
                <a:gd name="T77" fmla="*/ 45 h 494"/>
                <a:gd name="T78" fmla="*/ 411 w 614"/>
                <a:gd name="T79" fmla="*/ 28 h 494"/>
                <a:gd name="T80" fmla="*/ 365 w 614"/>
                <a:gd name="T81" fmla="*/ 11 h 494"/>
                <a:gd name="T82" fmla="*/ 340 w 614"/>
                <a:gd name="T83" fmla="*/ 6 h 494"/>
                <a:gd name="T84" fmla="*/ 304 w 614"/>
                <a:gd name="T85" fmla="*/ 6 h 494"/>
                <a:gd name="T86" fmla="*/ 259 w 614"/>
                <a:gd name="T87" fmla="*/ 0 h 494"/>
                <a:gd name="T88" fmla="*/ 208 w 614"/>
                <a:gd name="T89" fmla="*/ 0 h 494"/>
                <a:gd name="T90" fmla="*/ 157 w 614"/>
                <a:gd name="T91" fmla="*/ 0 h 494"/>
                <a:gd name="T92" fmla="*/ 112 w 614"/>
                <a:gd name="T93" fmla="*/ 0 h 494"/>
                <a:gd name="T94" fmla="*/ 66 w 614"/>
                <a:gd name="T95" fmla="*/ 0 h 494"/>
                <a:gd name="T96" fmla="*/ 31 w 614"/>
                <a:gd name="T97" fmla="*/ 0 h 494"/>
                <a:gd name="T98" fmla="*/ 10 w 614"/>
                <a:gd name="T99" fmla="*/ 0 h 494"/>
                <a:gd name="T100" fmla="*/ 0 w 614"/>
                <a:gd name="T101" fmla="*/ 0 h 494"/>
                <a:gd name="T102" fmla="*/ 15 w 614"/>
                <a:gd name="T103" fmla="*/ 28 h 494"/>
                <a:gd name="T104" fmla="*/ 26 w 614"/>
                <a:gd name="T105" fmla="*/ 51 h 494"/>
                <a:gd name="T106" fmla="*/ 36 w 614"/>
                <a:gd name="T107" fmla="*/ 74 h 494"/>
                <a:gd name="T108" fmla="*/ 41 w 614"/>
                <a:gd name="T109" fmla="*/ 97 h 494"/>
                <a:gd name="T110" fmla="*/ 46 w 614"/>
                <a:gd name="T111" fmla="*/ 119 h 494"/>
                <a:gd name="T112" fmla="*/ 51 w 614"/>
                <a:gd name="T113" fmla="*/ 142 h 494"/>
                <a:gd name="T114" fmla="*/ 56 w 614"/>
                <a:gd name="T115" fmla="*/ 165 h 494"/>
                <a:gd name="T116" fmla="*/ 56 w 614"/>
                <a:gd name="T117" fmla="*/ 193 h 494"/>
                <a:gd name="T118" fmla="*/ 56 w 614"/>
                <a:gd name="T119" fmla="*/ 222 h 494"/>
                <a:gd name="T120" fmla="*/ 61 w 614"/>
                <a:gd name="T121" fmla="*/ 250 h 494"/>
                <a:gd name="T122" fmla="*/ 61 w 614"/>
                <a:gd name="T123" fmla="*/ 250 h 4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14"/>
                <a:gd name="T187" fmla="*/ 0 h 494"/>
                <a:gd name="T188" fmla="*/ 614 w 614"/>
                <a:gd name="T189" fmla="*/ 494 h 4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14" h="494">
                  <a:moveTo>
                    <a:pt x="56" y="250"/>
                  </a:moveTo>
                  <a:lnTo>
                    <a:pt x="56" y="284"/>
                  </a:lnTo>
                  <a:lnTo>
                    <a:pt x="56" y="312"/>
                  </a:lnTo>
                  <a:lnTo>
                    <a:pt x="56" y="335"/>
                  </a:lnTo>
                  <a:lnTo>
                    <a:pt x="51" y="358"/>
                  </a:lnTo>
                  <a:lnTo>
                    <a:pt x="46" y="381"/>
                  </a:lnTo>
                  <a:lnTo>
                    <a:pt x="41" y="398"/>
                  </a:lnTo>
                  <a:lnTo>
                    <a:pt x="36" y="420"/>
                  </a:lnTo>
                  <a:lnTo>
                    <a:pt x="26" y="437"/>
                  </a:lnTo>
                  <a:lnTo>
                    <a:pt x="15" y="466"/>
                  </a:lnTo>
                  <a:lnTo>
                    <a:pt x="0" y="494"/>
                  </a:lnTo>
                  <a:lnTo>
                    <a:pt x="10" y="494"/>
                  </a:lnTo>
                  <a:lnTo>
                    <a:pt x="31" y="494"/>
                  </a:lnTo>
                  <a:lnTo>
                    <a:pt x="66" y="494"/>
                  </a:lnTo>
                  <a:lnTo>
                    <a:pt x="112" y="494"/>
                  </a:lnTo>
                  <a:lnTo>
                    <a:pt x="157" y="494"/>
                  </a:lnTo>
                  <a:lnTo>
                    <a:pt x="208" y="494"/>
                  </a:lnTo>
                  <a:lnTo>
                    <a:pt x="259" y="489"/>
                  </a:lnTo>
                  <a:lnTo>
                    <a:pt x="304" y="489"/>
                  </a:lnTo>
                  <a:lnTo>
                    <a:pt x="340" y="483"/>
                  </a:lnTo>
                  <a:lnTo>
                    <a:pt x="365" y="477"/>
                  </a:lnTo>
                  <a:lnTo>
                    <a:pt x="411" y="460"/>
                  </a:lnTo>
                  <a:lnTo>
                    <a:pt x="446" y="443"/>
                  </a:lnTo>
                  <a:lnTo>
                    <a:pt x="482" y="420"/>
                  </a:lnTo>
                  <a:lnTo>
                    <a:pt x="512" y="392"/>
                  </a:lnTo>
                  <a:lnTo>
                    <a:pt x="538" y="369"/>
                  </a:lnTo>
                  <a:lnTo>
                    <a:pt x="563" y="341"/>
                  </a:lnTo>
                  <a:lnTo>
                    <a:pt x="578" y="312"/>
                  </a:lnTo>
                  <a:lnTo>
                    <a:pt x="593" y="290"/>
                  </a:lnTo>
                  <a:lnTo>
                    <a:pt x="604" y="267"/>
                  </a:lnTo>
                  <a:lnTo>
                    <a:pt x="614" y="244"/>
                  </a:lnTo>
                  <a:lnTo>
                    <a:pt x="604" y="227"/>
                  </a:lnTo>
                  <a:lnTo>
                    <a:pt x="593" y="205"/>
                  </a:lnTo>
                  <a:lnTo>
                    <a:pt x="578" y="176"/>
                  </a:lnTo>
                  <a:lnTo>
                    <a:pt x="563" y="148"/>
                  </a:lnTo>
                  <a:lnTo>
                    <a:pt x="538" y="125"/>
                  </a:lnTo>
                  <a:lnTo>
                    <a:pt x="512" y="97"/>
                  </a:lnTo>
                  <a:lnTo>
                    <a:pt x="482" y="74"/>
                  </a:lnTo>
                  <a:lnTo>
                    <a:pt x="446" y="45"/>
                  </a:lnTo>
                  <a:lnTo>
                    <a:pt x="411" y="28"/>
                  </a:lnTo>
                  <a:lnTo>
                    <a:pt x="365" y="11"/>
                  </a:lnTo>
                  <a:lnTo>
                    <a:pt x="340" y="6"/>
                  </a:lnTo>
                  <a:lnTo>
                    <a:pt x="304" y="6"/>
                  </a:lnTo>
                  <a:lnTo>
                    <a:pt x="259" y="0"/>
                  </a:lnTo>
                  <a:lnTo>
                    <a:pt x="208" y="0"/>
                  </a:lnTo>
                  <a:lnTo>
                    <a:pt x="157" y="0"/>
                  </a:lnTo>
                  <a:lnTo>
                    <a:pt x="112" y="0"/>
                  </a:lnTo>
                  <a:lnTo>
                    <a:pt x="66" y="0"/>
                  </a:lnTo>
                  <a:lnTo>
                    <a:pt x="31" y="0"/>
                  </a:lnTo>
                  <a:lnTo>
                    <a:pt x="10" y="0"/>
                  </a:lnTo>
                  <a:lnTo>
                    <a:pt x="0" y="0"/>
                  </a:lnTo>
                  <a:lnTo>
                    <a:pt x="15" y="28"/>
                  </a:lnTo>
                  <a:lnTo>
                    <a:pt x="26" y="51"/>
                  </a:lnTo>
                  <a:lnTo>
                    <a:pt x="36" y="74"/>
                  </a:lnTo>
                  <a:lnTo>
                    <a:pt x="41" y="97"/>
                  </a:lnTo>
                  <a:lnTo>
                    <a:pt x="46" y="119"/>
                  </a:lnTo>
                  <a:lnTo>
                    <a:pt x="51" y="142"/>
                  </a:lnTo>
                  <a:lnTo>
                    <a:pt x="56" y="165"/>
                  </a:lnTo>
                  <a:lnTo>
                    <a:pt x="56" y="193"/>
                  </a:lnTo>
                  <a:lnTo>
                    <a:pt x="56" y="222"/>
                  </a:lnTo>
                  <a:lnTo>
                    <a:pt x="61" y="250"/>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29706" name="Freeform 9"/>
            <p:cNvSpPr>
              <a:spLocks/>
            </p:cNvSpPr>
            <p:nvPr/>
          </p:nvSpPr>
          <p:spPr bwMode="auto">
            <a:xfrm>
              <a:off x="2465" y="1928"/>
              <a:ext cx="1156" cy="761"/>
            </a:xfrm>
            <a:custGeom>
              <a:avLst/>
              <a:gdLst>
                <a:gd name="T0" fmla="*/ 315 w 1156"/>
                <a:gd name="T1" fmla="*/ 0 h 761"/>
                <a:gd name="T2" fmla="*/ 0 w 1156"/>
                <a:gd name="T3" fmla="*/ 0 h 761"/>
                <a:gd name="T4" fmla="*/ 1156 w 1156"/>
                <a:gd name="T5" fmla="*/ 761 h 761"/>
                <a:gd name="T6" fmla="*/ 0 60000 65536"/>
                <a:gd name="T7" fmla="*/ 0 60000 65536"/>
                <a:gd name="T8" fmla="*/ 0 60000 65536"/>
                <a:gd name="T9" fmla="*/ 0 w 1156"/>
                <a:gd name="T10" fmla="*/ 0 h 761"/>
                <a:gd name="T11" fmla="*/ 1156 w 1156"/>
                <a:gd name="T12" fmla="*/ 761 h 761"/>
              </a:gdLst>
              <a:ahLst/>
              <a:cxnLst>
                <a:cxn ang="T6">
                  <a:pos x="T0" y="T1"/>
                </a:cxn>
                <a:cxn ang="T7">
                  <a:pos x="T2" y="T3"/>
                </a:cxn>
                <a:cxn ang="T8">
                  <a:pos x="T4" y="T5"/>
                </a:cxn>
              </a:cxnLst>
              <a:rect l="T9" t="T10" r="T11" b="T12"/>
              <a:pathLst>
                <a:path w="1156" h="761">
                  <a:moveTo>
                    <a:pt x="315" y="0"/>
                  </a:moveTo>
                  <a:lnTo>
                    <a:pt x="0" y="0"/>
                  </a:lnTo>
                  <a:lnTo>
                    <a:pt x="1156" y="761"/>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29707" name="Freeform 10"/>
            <p:cNvSpPr>
              <a:spLocks/>
            </p:cNvSpPr>
            <p:nvPr/>
          </p:nvSpPr>
          <p:spPr bwMode="auto">
            <a:xfrm>
              <a:off x="3383" y="1730"/>
              <a:ext cx="81" cy="85"/>
            </a:xfrm>
            <a:custGeom>
              <a:avLst/>
              <a:gdLst>
                <a:gd name="T0" fmla="*/ 35 w 81"/>
                <a:gd name="T1" fmla="*/ 85 h 85"/>
                <a:gd name="T2" fmla="*/ 46 w 81"/>
                <a:gd name="T3" fmla="*/ 85 h 85"/>
                <a:gd name="T4" fmla="*/ 51 w 81"/>
                <a:gd name="T5" fmla="*/ 85 h 85"/>
                <a:gd name="T6" fmla="*/ 56 w 81"/>
                <a:gd name="T7" fmla="*/ 79 h 85"/>
                <a:gd name="T8" fmla="*/ 61 w 81"/>
                <a:gd name="T9" fmla="*/ 79 h 85"/>
                <a:gd name="T10" fmla="*/ 66 w 81"/>
                <a:gd name="T11" fmla="*/ 73 h 85"/>
                <a:gd name="T12" fmla="*/ 71 w 81"/>
                <a:gd name="T13" fmla="*/ 68 h 85"/>
                <a:gd name="T14" fmla="*/ 76 w 81"/>
                <a:gd name="T15" fmla="*/ 62 h 85"/>
                <a:gd name="T16" fmla="*/ 76 w 81"/>
                <a:gd name="T17" fmla="*/ 56 h 85"/>
                <a:gd name="T18" fmla="*/ 76 w 81"/>
                <a:gd name="T19" fmla="*/ 51 h 85"/>
                <a:gd name="T20" fmla="*/ 81 w 81"/>
                <a:gd name="T21" fmla="*/ 39 h 85"/>
                <a:gd name="T22" fmla="*/ 76 w 81"/>
                <a:gd name="T23" fmla="*/ 34 h 85"/>
                <a:gd name="T24" fmla="*/ 76 w 81"/>
                <a:gd name="T25" fmla="*/ 28 h 85"/>
                <a:gd name="T26" fmla="*/ 76 w 81"/>
                <a:gd name="T27" fmla="*/ 22 h 85"/>
                <a:gd name="T28" fmla="*/ 71 w 81"/>
                <a:gd name="T29" fmla="*/ 17 h 85"/>
                <a:gd name="T30" fmla="*/ 66 w 81"/>
                <a:gd name="T31" fmla="*/ 11 h 85"/>
                <a:gd name="T32" fmla="*/ 61 w 81"/>
                <a:gd name="T33" fmla="*/ 5 h 85"/>
                <a:gd name="T34" fmla="*/ 56 w 81"/>
                <a:gd name="T35" fmla="*/ 0 h 85"/>
                <a:gd name="T36" fmla="*/ 51 w 81"/>
                <a:gd name="T37" fmla="*/ 0 h 85"/>
                <a:gd name="T38" fmla="*/ 46 w 81"/>
                <a:gd name="T39" fmla="*/ 0 h 85"/>
                <a:gd name="T40" fmla="*/ 41 w 81"/>
                <a:gd name="T41" fmla="*/ 0 h 85"/>
                <a:gd name="T42" fmla="*/ 35 w 81"/>
                <a:gd name="T43" fmla="*/ 0 h 85"/>
                <a:gd name="T44" fmla="*/ 25 w 81"/>
                <a:gd name="T45" fmla="*/ 0 h 85"/>
                <a:gd name="T46" fmla="*/ 20 w 81"/>
                <a:gd name="T47" fmla="*/ 0 h 85"/>
                <a:gd name="T48" fmla="*/ 15 w 81"/>
                <a:gd name="T49" fmla="*/ 5 h 85"/>
                <a:gd name="T50" fmla="*/ 10 w 81"/>
                <a:gd name="T51" fmla="*/ 11 h 85"/>
                <a:gd name="T52" fmla="*/ 10 w 81"/>
                <a:gd name="T53" fmla="*/ 17 h 85"/>
                <a:gd name="T54" fmla="*/ 5 w 81"/>
                <a:gd name="T55" fmla="*/ 22 h 85"/>
                <a:gd name="T56" fmla="*/ 0 w 81"/>
                <a:gd name="T57" fmla="*/ 28 h 85"/>
                <a:gd name="T58" fmla="*/ 0 w 81"/>
                <a:gd name="T59" fmla="*/ 34 h 85"/>
                <a:gd name="T60" fmla="*/ 0 w 81"/>
                <a:gd name="T61" fmla="*/ 39 h 85"/>
                <a:gd name="T62" fmla="*/ 0 w 81"/>
                <a:gd name="T63" fmla="*/ 51 h 85"/>
                <a:gd name="T64" fmla="*/ 0 w 81"/>
                <a:gd name="T65" fmla="*/ 56 h 85"/>
                <a:gd name="T66" fmla="*/ 5 w 81"/>
                <a:gd name="T67" fmla="*/ 62 h 85"/>
                <a:gd name="T68" fmla="*/ 10 w 81"/>
                <a:gd name="T69" fmla="*/ 68 h 85"/>
                <a:gd name="T70" fmla="*/ 10 w 81"/>
                <a:gd name="T71" fmla="*/ 73 h 85"/>
                <a:gd name="T72" fmla="*/ 15 w 81"/>
                <a:gd name="T73" fmla="*/ 79 h 85"/>
                <a:gd name="T74" fmla="*/ 20 w 81"/>
                <a:gd name="T75" fmla="*/ 79 h 85"/>
                <a:gd name="T76" fmla="*/ 25 w 81"/>
                <a:gd name="T77" fmla="*/ 85 h 85"/>
                <a:gd name="T78" fmla="*/ 35 w 81"/>
                <a:gd name="T79" fmla="*/ 85 h 85"/>
                <a:gd name="T80" fmla="*/ 41 w 81"/>
                <a:gd name="T81" fmla="*/ 85 h 85"/>
                <a:gd name="T82" fmla="*/ 41 w 81"/>
                <a:gd name="T83" fmla="*/ 85 h 85"/>
                <a:gd name="T84" fmla="*/ 35 w 81"/>
                <a:gd name="T85" fmla="*/ 85 h 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1"/>
                <a:gd name="T130" fmla="*/ 0 h 85"/>
                <a:gd name="T131" fmla="*/ 81 w 81"/>
                <a:gd name="T132" fmla="*/ 85 h 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1" h="85">
                  <a:moveTo>
                    <a:pt x="35" y="85"/>
                  </a:moveTo>
                  <a:lnTo>
                    <a:pt x="46" y="85"/>
                  </a:lnTo>
                  <a:lnTo>
                    <a:pt x="51" y="85"/>
                  </a:lnTo>
                  <a:lnTo>
                    <a:pt x="56" y="79"/>
                  </a:lnTo>
                  <a:lnTo>
                    <a:pt x="61" y="79"/>
                  </a:lnTo>
                  <a:lnTo>
                    <a:pt x="66" y="73"/>
                  </a:lnTo>
                  <a:lnTo>
                    <a:pt x="71" y="68"/>
                  </a:lnTo>
                  <a:lnTo>
                    <a:pt x="76" y="62"/>
                  </a:lnTo>
                  <a:lnTo>
                    <a:pt x="76" y="56"/>
                  </a:lnTo>
                  <a:lnTo>
                    <a:pt x="76" y="51"/>
                  </a:lnTo>
                  <a:lnTo>
                    <a:pt x="81" y="39"/>
                  </a:lnTo>
                  <a:lnTo>
                    <a:pt x="76" y="34"/>
                  </a:lnTo>
                  <a:lnTo>
                    <a:pt x="76" y="28"/>
                  </a:lnTo>
                  <a:lnTo>
                    <a:pt x="76" y="22"/>
                  </a:lnTo>
                  <a:lnTo>
                    <a:pt x="71" y="17"/>
                  </a:lnTo>
                  <a:lnTo>
                    <a:pt x="66" y="11"/>
                  </a:lnTo>
                  <a:lnTo>
                    <a:pt x="61" y="5"/>
                  </a:lnTo>
                  <a:lnTo>
                    <a:pt x="56" y="0"/>
                  </a:lnTo>
                  <a:lnTo>
                    <a:pt x="51" y="0"/>
                  </a:lnTo>
                  <a:lnTo>
                    <a:pt x="46" y="0"/>
                  </a:lnTo>
                  <a:lnTo>
                    <a:pt x="41" y="0"/>
                  </a:lnTo>
                  <a:lnTo>
                    <a:pt x="35" y="0"/>
                  </a:lnTo>
                  <a:lnTo>
                    <a:pt x="25" y="0"/>
                  </a:lnTo>
                  <a:lnTo>
                    <a:pt x="20" y="0"/>
                  </a:lnTo>
                  <a:lnTo>
                    <a:pt x="15" y="5"/>
                  </a:lnTo>
                  <a:lnTo>
                    <a:pt x="10" y="11"/>
                  </a:lnTo>
                  <a:lnTo>
                    <a:pt x="10" y="17"/>
                  </a:lnTo>
                  <a:lnTo>
                    <a:pt x="5" y="22"/>
                  </a:lnTo>
                  <a:lnTo>
                    <a:pt x="0" y="28"/>
                  </a:lnTo>
                  <a:lnTo>
                    <a:pt x="0" y="34"/>
                  </a:lnTo>
                  <a:lnTo>
                    <a:pt x="0" y="39"/>
                  </a:lnTo>
                  <a:lnTo>
                    <a:pt x="0" y="51"/>
                  </a:lnTo>
                  <a:lnTo>
                    <a:pt x="0" y="56"/>
                  </a:lnTo>
                  <a:lnTo>
                    <a:pt x="5" y="62"/>
                  </a:lnTo>
                  <a:lnTo>
                    <a:pt x="10" y="68"/>
                  </a:lnTo>
                  <a:lnTo>
                    <a:pt x="10" y="73"/>
                  </a:lnTo>
                  <a:lnTo>
                    <a:pt x="15" y="79"/>
                  </a:lnTo>
                  <a:lnTo>
                    <a:pt x="20" y="79"/>
                  </a:lnTo>
                  <a:lnTo>
                    <a:pt x="25" y="85"/>
                  </a:lnTo>
                  <a:lnTo>
                    <a:pt x="35" y="85"/>
                  </a:lnTo>
                  <a:lnTo>
                    <a:pt x="41" y="85"/>
                  </a:lnTo>
                  <a:lnTo>
                    <a:pt x="35" y="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29708" name="Freeform 11"/>
            <p:cNvSpPr>
              <a:spLocks/>
            </p:cNvSpPr>
            <p:nvPr/>
          </p:nvSpPr>
          <p:spPr bwMode="auto">
            <a:xfrm>
              <a:off x="3383" y="1730"/>
              <a:ext cx="81" cy="85"/>
            </a:xfrm>
            <a:custGeom>
              <a:avLst/>
              <a:gdLst>
                <a:gd name="T0" fmla="*/ 35 w 81"/>
                <a:gd name="T1" fmla="*/ 85 h 85"/>
                <a:gd name="T2" fmla="*/ 46 w 81"/>
                <a:gd name="T3" fmla="*/ 85 h 85"/>
                <a:gd name="T4" fmla="*/ 51 w 81"/>
                <a:gd name="T5" fmla="*/ 85 h 85"/>
                <a:gd name="T6" fmla="*/ 56 w 81"/>
                <a:gd name="T7" fmla="*/ 79 h 85"/>
                <a:gd name="T8" fmla="*/ 61 w 81"/>
                <a:gd name="T9" fmla="*/ 79 h 85"/>
                <a:gd name="T10" fmla="*/ 66 w 81"/>
                <a:gd name="T11" fmla="*/ 73 h 85"/>
                <a:gd name="T12" fmla="*/ 71 w 81"/>
                <a:gd name="T13" fmla="*/ 68 h 85"/>
                <a:gd name="T14" fmla="*/ 76 w 81"/>
                <a:gd name="T15" fmla="*/ 62 h 85"/>
                <a:gd name="T16" fmla="*/ 76 w 81"/>
                <a:gd name="T17" fmla="*/ 56 h 85"/>
                <a:gd name="T18" fmla="*/ 76 w 81"/>
                <a:gd name="T19" fmla="*/ 51 h 85"/>
                <a:gd name="T20" fmla="*/ 81 w 81"/>
                <a:gd name="T21" fmla="*/ 39 h 85"/>
                <a:gd name="T22" fmla="*/ 76 w 81"/>
                <a:gd name="T23" fmla="*/ 34 h 85"/>
                <a:gd name="T24" fmla="*/ 76 w 81"/>
                <a:gd name="T25" fmla="*/ 28 h 85"/>
                <a:gd name="T26" fmla="*/ 76 w 81"/>
                <a:gd name="T27" fmla="*/ 22 h 85"/>
                <a:gd name="T28" fmla="*/ 71 w 81"/>
                <a:gd name="T29" fmla="*/ 17 h 85"/>
                <a:gd name="T30" fmla="*/ 66 w 81"/>
                <a:gd name="T31" fmla="*/ 11 h 85"/>
                <a:gd name="T32" fmla="*/ 61 w 81"/>
                <a:gd name="T33" fmla="*/ 5 h 85"/>
                <a:gd name="T34" fmla="*/ 56 w 81"/>
                <a:gd name="T35" fmla="*/ 0 h 85"/>
                <a:gd name="T36" fmla="*/ 51 w 81"/>
                <a:gd name="T37" fmla="*/ 0 h 85"/>
                <a:gd name="T38" fmla="*/ 46 w 81"/>
                <a:gd name="T39" fmla="*/ 0 h 85"/>
                <a:gd name="T40" fmla="*/ 41 w 81"/>
                <a:gd name="T41" fmla="*/ 0 h 85"/>
                <a:gd name="T42" fmla="*/ 35 w 81"/>
                <a:gd name="T43" fmla="*/ 0 h 85"/>
                <a:gd name="T44" fmla="*/ 25 w 81"/>
                <a:gd name="T45" fmla="*/ 0 h 85"/>
                <a:gd name="T46" fmla="*/ 20 w 81"/>
                <a:gd name="T47" fmla="*/ 0 h 85"/>
                <a:gd name="T48" fmla="*/ 15 w 81"/>
                <a:gd name="T49" fmla="*/ 5 h 85"/>
                <a:gd name="T50" fmla="*/ 10 w 81"/>
                <a:gd name="T51" fmla="*/ 11 h 85"/>
                <a:gd name="T52" fmla="*/ 10 w 81"/>
                <a:gd name="T53" fmla="*/ 17 h 85"/>
                <a:gd name="T54" fmla="*/ 5 w 81"/>
                <a:gd name="T55" fmla="*/ 22 h 85"/>
                <a:gd name="T56" fmla="*/ 0 w 81"/>
                <a:gd name="T57" fmla="*/ 28 h 85"/>
                <a:gd name="T58" fmla="*/ 0 w 81"/>
                <a:gd name="T59" fmla="*/ 34 h 85"/>
                <a:gd name="T60" fmla="*/ 0 w 81"/>
                <a:gd name="T61" fmla="*/ 39 h 85"/>
                <a:gd name="T62" fmla="*/ 0 w 81"/>
                <a:gd name="T63" fmla="*/ 51 h 85"/>
                <a:gd name="T64" fmla="*/ 0 w 81"/>
                <a:gd name="T65" fmla="*/ 56 h 85"/>
                <a:gd name="T66" fmla="*/ 5 w 81"/>
                <a:gd name="T67" fmla="*/ 62 h 85"/>
                <a:gd name="T68" fmla="*/ 10 w 81"/>
                <a:gd name="T69" fmla="*/ 68 h 85"/>
                <a:gd name="T70" fmla="*/ 10 w 81"/>
                <a:gd name="T71" fmla="*/ 73 h 85"/>
                <a:gd name="T72" fmla="*/ 15 w 81"/>
                <a:gd name="T73" fmla="*/ 79 h 85"/>
                <a:gd name="T74" fmla="*/ 20 w 81"/>
                <a:gd name="T75" fmla="*/ 79 h 85"/>
                <a:gd name="T76" fmla="*/ 25 w 81"/>
                <a:gd name="T77" fmla="*/ 85 h 85"/>
                <a:gd name="T78" fmla="*/ 35 w 81"/>
                <a:gd name="T79" fmla="*/ 85 h 85"/>
                <a:gd name="T80" fmla="*/ 41 w 81"/>
                <a:gd name="T81" fmla="*/ 85 h 85"/>
                <a:gd name="T82" fmla="*/ 41 w 81"/>
                <a:gd name="T83" fmla="*/ 85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1"/>
                <a:gd name="T127" fmla="*/ 0 h 85"/>
                <a:gd name="T128" fmla="*/ 81 w 81"/>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1" h="85">
                  <a:moveTo>
                    <a:pt x="35" y="85"/>
                  </a:moveTo>
                  <a:lnTo>
                    <a:pt x="46" y="85"/>
                  </a:lnTo>
                  <a:lnTo>
                    <a:pt x="51" y="85"/>
                  </a:lnTo>
                  <a:lnTo>
                    <a:pt x="56" y="79"/>
                  </a:lnTo>
                  <a:lnTo>
                    <a:pt x="61" y="79"/>
                  </a:lnTo>
                  <a:lnTo>
                    <a:pt x="66" y="73"/>
                  </a:lnTo>
                  <a:lnTo>
                    <a:pt x="71" y="68"/>
                  </a:lnTo>
                  <a:lnTo>
                    <a:pt x="76" y="62"/>
                  </a:lnTo>
                  <a:lnTo>
                    <a:pt x="76" y="56"/>
                  </a:lnTo>
                  <a:lnTo>
                    <a:pt x="76" y="51"/>
                  </a:lnTo>
                  <a:lnTo>
                    <a:pt x="81" y="39"/>
                  </a:lnTo>
                  <a:lnTo>
                    <a:pt x="76" y="34"/>
                  </a:lnTo>
                  <a:lnTo>
                    <a:pt x="76" y="28"/>
                  </a:lnTo>
                  <a:lnTo>
                    <a:pt x="76" y="22"/>
                  </a:lnTo>
                  <a:lnTo>
                    <a:pt x="71" y="17"/>
                  </a:lnTo>
                  <a:lnTo>
                    <a:pt x="66" y="11"/>
                  </a:lnTo>
                  <a:lnTo>
                    <a:pt x="61" y="5"/>
                  </a:lnTo>
                  <a:lnTo>
                    <a:pt x="56" y="0"/>
                  </a:lnTo>
                  <a:lnTo>
                    <a:pt x="51" y="0"/>
                  </a:lnTo>
                  <a:lnTo>
                    <a:pt x="46" y="0"/>
                  </a:lnTo>
                  <a:lnTo>
                    <a:pt x="41" y="0"/>
                  </a:lnTo>
                  <a:lnTo>
                    <a:pt x="35" y="0"/>
                  </a:lnTo>
                  <a:lnTo>
                    <a:pt x="25" y="0"/>
                  </a:lnTo>
                  <a:lnTo>
                    <a:pt x="20" y="0"/>
                  </a:lnTo>
                  <a:lnTo>
                    <a:pt x="15" y="5"/>
                  </a:lnTo>
                  <a:lnTo>
                    <a:pt x="10" y="11"/>
                  </a:lnTo>
                  <a:lnTo>
                    <a:pt x="10" y="17"/>
                  </a:lnTo>
                  <a:lnTo>
                    <a:pt x="5" y="22"/>
                  </a:lnTo>
                  <a:lnTo>
                    <a:pt x="0" y="28"/>
                  </a:lnTo>
                  <a:lnTo>
                    <a:pt x="0" y="34"/>
                  </a:lnTo>
                  <a:lnTo>
                    <a:pt x="0" y="39"/>
                  </a:lnTo>
                  <a:lnTo>
                    <a:pt x="0" y="51"/>
                  </a:lnTo>
                  <a:lnTo>
                    <a:pt x="0" y="56"/>
                  </a:lnTo>
                  <a:lnTo>
                    <a:pt x="5" y="62"/>
                  </a:lnTo>
                  <a:lnTo>
                    <a:pt x="10" y="68"/>
                  </a:lnTo>
                  <a:lnTo>
                    <a:pt x="10" y="73"/>
                  </a:lnTo>
                  <a:lnTo>
                    <a:pt x="15" y="79"/>
                  </a:lnTo>
                  <a:lnTo>
                    <a:pt x="20" y="79"/>
                  </a:lnTo>
                  <a:lnTo>
                    <a:pt x="25" y="85"/>
                  </a:lnTo>
                  <a:lnTo>
                    <a:pt x="35" y="85"/>
                  </a:lnTo>
                  <a:lnTo>
                    <a:pt x="41" y="85"/>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29709" name="Line 12"/>
            <p:cNvSpPr>
              <a:spLocks noChangeShapeType="1"/>
            </p:cNvSpPr>
            <p:nvPr/>
          </p:nvSpPr>
          <p:spPr bwMode="auto">
            <a:xfrm flipH="1">
              <a:off x="3464" y="1769"/>
              <a:ext cx="45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29710" name="Line 13"/>
            <p:cNvSpPr>
              <a:spLocks noChangeShapeType="1"/>
            </p:cNvSpPr>
            <p:nvPr/>
          </p:nvSpPr>
          <p:spPr bwMode="auto">
            <a:xfrm flipH="1">
              <a:off x="2465" y="1610"/>
              <a:ext cx="315"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29711" name="Rectangle 14"/>
            <p:cNvSpPr>
              <a:spLocks noChangeArrowheads="1"/>
            </p:cNvSpPr>
            <p:nvPr/>
          </p:nvSpPr>
          <p:spPr bwMode="auto">
            <a:xfrm>
              <a:off x="3981" y="1661"/>
              <a:ext cx="14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300">
                  <a:solidFill>
                    <a:srgbClr val="000000"/>
                  </a:solidFill>
                </a:rPr>
                <a:t>Q</a:t>
              </a:r>
              <a:endParaRPr lang="en-US" altLang="en-US" sz="1800"/>
            </a:p>
          </p:txBody>
        </p:sp>
        <p:sp>
          <p:nvSpPr>
            <p:cNvPr id="29712" name="Freeform 15"/>
            <p:cNvSpPr>
              <a:spLocks/>
            </p:cNvSpPr>
            <p:nvPr/>
          </p:nvSpPr>
          <p:spPr bwMode="auto">
            <a:xfrm>
              <a:off x="2749" y="2439"/>
              <a:ext cx="614" cy="495"/>
            </a:xfrm>
            <a:custGeom>
              <a:avLst/>
              <a:gdLst>
                <a:gd name="T0" fmla="*/ 56 w 614"/>
                <a:gd name="T1" fmla="*/ 256 h 495"/>
                <a:gd name="T2" fmla="*/ 56 w 614"/>
                <a:gd name="T3" fmla="*/ 290 h 495"/>
                <a:gd name="T4" fmla="*/ 56 w 614"/>
                <a:gd name="T5" fmla="*/ 319 h 495"/>
                <a:gd name="T6" fmla="*/ 56 w 614"/>
                <a:gd name="T7" fmla="*/ 341 h 495"/>
                <a:gd name="T8" fmla="*/ 51 w 614"/>
                <a:gd name="T9" fmla="*/ 364 h 495"/>
                <a:gd name="T10" fmla="*/ 46 w 614"/>
                <a:gd name="T11" fmla="*/ 381 h 495"/>
                <a:gd name="T12" fmla="*/ 41 w 614"/>
                <a:gd name="T13" fmla="*/ 404 h 495"/>
                <a:gd name="T14" fmla="*/ 36 w 614"/>
                <a:gd name="T15" fmla="*/ 421 h 495"/>
                <a:gd name="T16" fmla="*/ 26 w 614"/>
                <a:gd name="T17" fmla="*/ 444 h 495"/>
                <a:gd name="T18" fmla="*/ 15 w 614"/>
                <a:gd name="T19" fmla="*/ 466 h 495"/>
                <a:gd name="T20" fmla="*/ 0 w 614"/>
                <a:gd name="T21" fmla="*/ 495 h 495"/>
                <a:gd name="T22" fmla="*/ 10 w 614"/>
                <a:gd name="T23" fmla="*/ 495 h 495"/>
                <a:gd name="T24" fmla="*/ 31 w 614"/>
                <a:gd name="T25" fmla="*/ 495 h 495"/>
                <a:gd name="T26" fmla="*/ 66 w 614"/>
                <a:gd name="T27" fmla="*/ 495 h 495"/>
                <a:gd name="T28" fmla="*/ 112 w 614"/>
                <a:gd name="T29" fmla="*/ 495 h 495"/>
                <a:gd name="T30" fmla="*/ 157 w 614"/>
                <a:gd name="T31" fmla="*/ 495 h 495"/>
                <a:gd name="T32" fmla="*/ 208 w 614"/>
                <a:gd name="T33" fmla="*/ 495 h 495"/>
                <a:gd name="T34" fmla="*/ 259 w 614"/>
                <a:gd name="T35" fmla="*/ 495 h 495"/>
                <a:gd name="T36" fmla="*/ 304 w 614"/>
                <a:gd name="T37" fmla="*/ 489 h 495"/>
                <a:gd name="T38" fmla="*/ 340 w 614"/>
                <a:gd name="T39" fmla="*/ 489 h 495"/>
                <a:gd name="T40" fmla="*/ 365 w 614"/>
                <a:gd name="T41" fmla="*/ 483 h 495"/>
                <a:gd name="T42" fmla="*/ 411 w 614"/>
                <a:gd name="T43" fmla="*/ 466 h 495"/>
                <a:gd name="T44" fmla="*/ 446 w 614"/>
                <a:gd name="T45" fmla="*/ 449 h 495"/>
                <a:gd name="T46" fmla="*/ 482 w 614"/>
                <a:gd name="T47" fmla="*/ 426 h 495"/>
                <a:gd name="T48" fmla="*/ 512 w 614"/>
                <a:gd name="T49" fmla="*/ 398 h 495"/>
                <a:gd name="T50" fmla="*/ 538 w 614"/>
                <a:gd name="T51" fmla="*/ 370 h 495"/>
                <a:gd name="T52" fmla="*/ 563 w 614"/>
                <a:gd name="T53" fmla="*/ 347 h 495"/>
                <a:gd name="T54" fmla="*/ 578 w 614"/>
                <a:gd name="T55" fmla="*/ 319 h 495"/>
                <a:gd name="T56" fmla="*/ 593 w 614"/>
                <a:gd name="T57" fmla="*/ 290 h 495"/>
                <a:gd name="T58" fmla="*/ 604 w 614"/>
                <a:gd name="T59" fmla="*/ 267 h 495"/>
                <a:gd name="T60" fmla="*/ 614 w 614"/>
                <a:gd name="T61" fmla="*/ 250 h 495"/>
                <a:gd name="T62" fmla="*/ 604 w 614"/>
                <a:gd name="T63" fmla="*/ 228 h 495"/>
                <a:gd name="T64" fmla="*/ 593 w 614"/>
                <a:gd name="T65" fmla="*/ 205 h 495"/>
                <a:gd name="T66" fmla="*/ 578 w 614"/>
                <a:gd name="T67" fmla="*/ 182 h 495"/>
                <a:gd name="T68" fmla="*/ 563 w 614"/>
                <a:gd name="T69" fmla="*/ 154 h 495"/>
                <a:gd name="T70" fmla="*/ 538 w 614"/>
                <a:gd name="T71" fmla="*/ 125 h 495"/>
                <a:gd name="T72" fmla="*/ 512 w 614"/>
                <a:gd name="T73" fmla="*/ 103 h 495"/>
                <a:gd name="T74" fmla="*/ 482 w 614"/>
                <a:gd name="T75" fmla="*/ 74 h 495"/>
                <a:gd name="T76" fmla="*/ 446 w 614"/>
                <a:gd name="T77" fmla="*/ 52 h 495"/>
                <a:gd name="T78" fmla="*/ 411 w 614"/>
                <a:gd name="T79" fmla="*/ 35 h 495"/>
                <a:gd name="T80" fmla="*/ 365 w 614"/>
                <a:gd name="T81" fmla="*/ 18 h 495"/>
                <a:gd name="T82" fmla="*/ 340 w 614"/>
                <a:gd name="T83" fmla="*/ 12 h 495"/>
                <a:gd name="T84" fmla="*/ 304 w 614"/>
                <a:gd name="T85" fmla="*/ 6 h 495"/>
                <a:gd name="T86" fmla="*/ 259 w 614"/>
                <a:gd name="T87" fmla="*/ 6 h 495"/>
                <a:gd name="T88" fmla="*/ 208 w 614"/>
                <a:gd name="T89" fmla="*/ 6 h 495"/>
                <a:gd name="T90" fmla="*/ 157 w 614"/>
                <a:gd name="T91" fmla="*/ 0 h 495"/>
                <a:gd name="T92" fmla="*/ 112 w 614"/>
                <a:gd name="T93" fmla="*/ 0 h 495"/>
                <a:gd name="T94" fmla="*/ 66 w 614"/>
                <a:gd name="T95" fmla="*/ 0 h 495"/>
                <a:gd name="T96" fmla="*/ 31 w 614"/>
                <a:gd name="T97" fmla="*/ 0 h 495"/>
                <a:gd name="T98" fmla="*/ 10 w 614"/>
                <a:gd name="T99" fmla="*/ 6 h 495"/>
                <a:gd name="T100" fmla="*/ 0 w 614"/>
                <a:gd name="T101" fmla="*/ 6 h 495"/>
                <a:gd name="T102" fmla="*/ 15 w 614"/>
                <a:gd name="T103" fmla="*/ 29 h 495"/>
                <a:gd name="T104" fmla="*/ 26 w 614"/>
                <a:gd name="T105" fmla="*/ 57 h 495"/>
                <a:gd name="T106" fmla="*/ 36 w 614"/>
                <a:gd name="T107" fmla="*/ 80 h 495"/>
                <a:gd name="T108" fmla="*/ 41 w 614"/>
                <a:gd name="T109" fmla="*/ 103 h 495"/>
                <a:gd name="T110" fmla="*/ 46 w 614"/>
                <a:gd name="T111" fmla="*/ 125 h 495"/>
                <a:gd name="T112" fmla="*/ 51 w 614"/>
                <a:gd name="T113" fmla="*/ 148 h 495"/>
                <a:gd name="T114" fmla="*/ 56 w 614"/>
                <a:gd name="T115" fmla="*/ 171 h 495"/>
                <a:gd name="T116" fmla="*/ 56 w 614"/>
                <a:gd name="T117" fmla="*/ 194 h 495"/>
                <a:gd name="T118" fmla="*/ 56 w 614"/>
                <a:gd name="T119" fmla="*/ 222 h 495"/>
                <a:gd name="T120" fmla="*/ 61 w 614"/>
                <a:gd name="T121" fmla="*/ 256 h 495"/>
                <a:gd name="T122" fmla="*/ 61 w 614"/>
                <a:gd name="T123" fmla="*/ 256 h 49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14"/>
                <a:gd name="T187" fmla="*/ 0 h 495"/>
                <a:gd name="T188" fmla="*/ 614 w 614"/>
                <a:gd name="T189" fmla="*/ 495 h 49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14" h="495">
                  <a:moveTo>
                    <a:pt x="56" y="256"/>
                  </a:moveTo>
                  <a:lnTo>
                    <a:pt x="56" y="290"/>
                  </a:lnTo>
                  <a:lnTo>
                    <a:pt x="56" y="319"/>
                  </a:lnTo>
                  <a:lnTo>
                    <a:pt x="56" y="341"/>
                  </a:lnTo>
                  <a:lnTo>
                    <a:pt x="51" y="364"/>
                  </a:lnTo>
                  <a:lnTo>
                    <a:pt x="46" y="381"/>
                  </a:lnTo>
                  <a:lnTo>
                    <a:pt x="41" y="404"/>
                  </a:lnTo>
                  <a:lnTo>
                    <a:pt x="36" y="421"/>
                  </a:lnTo>
                  <a:lnTo>
                    <a:pt x="26" y="444"/>
                  </a:lnTo>
                  <a:lnTo>
                    <a:pt x="15" y="466"/>
                  </a:lnTo>
                  <a:lnTo>
                    <a:pt x="0" y="495"/>
                  </a:lnTo>
                  <a:lnTo>
                    <a:pt x="10" y="495"/>
                  </a:lnTo>
                  <a:lnTo>
                    <a:pt x="31" y="495"/>
                  </a:lnTo>
                  <a:lnTo>
                    <a:pt x="66" y="495"/>
                  </a:lnTo>
                  <a:lnTo>
                    <a:pt x="112" y="495"/>
                  </a:lnTo>
                  <a:lnTo>
                    <a:pt x="157" y="495"/>
                  </a:lnTo>
                  <a:lnTo>
                    <a:pt x="208" y="495"/>
                  </a:lnTo>
                  <a:lnTo>
                    <a:pt x="259" y="495"/>
                  </a:lnTo>
                  <a:lnTo>
                    <a:pt x="304" y="489"/>
                  </a:lnTo>
                  <a:lnTo>
                    <a:pt x="340" y="489"/>
                  </a:lnTo>
                  <a:lnTo>
                    <a:pt x="365" y="483"/>
                  </a:lnTo>
                  <a:lnTo>
                    <a:pt x="411" y="466"/>
                  </a:lnTo>
                  <a:lnTo>
                    <a:pt x="446" y="449"/>
                  </a:lnTo>
                  <a:lnTo>
                    <a:pt x="482" y="426"/>
                  </a:lnTo>
                  <a:lnTo>
                    <a:pt x="512" y="398"/>
                  </a:lnTo>
                  <a:lnTo>
                    <a:pt x="538" y="370"/>
                  </a:lnTo>
                  <a:lnTo>
                    <a:pt x="563" y="347"/>
                  </a:lnTo>
                  <a:lnTo>
                    <a:pt x="578" y="319"/>
                  </a:lnTo>
                  <a:lnTo>
                    <a:pt x="593" y="290"/>
                  </a:lnTo>
                  <a:lnTo>
                    <a:pt x="604" y="267"/>
                  </a:lnTo>
                  <a:lnTo>
                    <a:pt x="614" y="250"/>
                  </a:lnTo>
                  <a:lnTo>
                    <a:pt x="604" y="228"/>
                  </a:lnTo>
                  <a:lnTo>
                    <a:pt x="593" y="205"/>
                  </a:lnTo>
                  <a:lnTo>
                    <a:pt x="578" y="182"/>
                  </a:lnTo>
                  <a:lnTo>
                    <a:pt x="563" y="154"/>
                  </a:lnTo>
                  <a:lnTo>
                    <a:pt x="538" y="125"/>
                  </a:lnTo>
                  <a:lnTo>
                    <a:pt x="512" y="103"/>
                  </a:lnTo>
                  <a:lnTo>
                    <a:pt x="482" y="74"/>
                  </a:lnTo>
                  <a:lnTo>
                    <a:pt x="446" y="52"/>
                  </a:lnTo>
                  <a:lnTo>
                    <a:pt x="411" y="35"/>
                  </a:lnTo>
                  <a:lnTo>
                    <a:pt x="365" y="18"/>
                  </a:lnTo>
                  <a:lnTo>
                    <a:pt x="340" y="12"/>
                  </a:lnTo>
                  <a:lnTo>
                    <a:pt x="304" y="6"/>
                  </a:lnTo>
                  <a:lnTo>
                    <a:pt x="259" y="6"/>
                  </a:lnTo>
                  <a:lnTo>
                    <a:pt x="208" y="6"/>
                  </a:lnTo>
                  <a:lnTo>
                    <a:pt x="157" y="0"/>
                  </a:lnTo>
                  <a:lnTo>
                    <a:pt x="112" y="0"/>
                  </a:lnTo>
                  <a:lnTo>
                    <a:pt x="66" y="0"/>
                  </a:lnTo>
                  <a:lnTo>
                    <a:pt x="31" y="0"/>
                  </a:lnTo>
                  <a:lnTo>
                    <a:pt x="10" y="6"/>
                  </a:lnTo>
                  <a:lnTo>
                    <a:pt x="0" y="6"/>
                  </a:lnTo>
                  <a:lnTo>
                    <a:pt x="15" y="29"/>
                  </a:lnTo>
                  <a:lnTo>
                    <a:pt x="26" y="57"/>
                  </a:lnTo>
                  <a:lnTo>
                    <a:pt x="36" y="80"/>
                  </a:lnTo>
                  <a:lnTo>
                    <a:pt x="41" y="103"/>
                  </a:lnTo>
                  <a:lnTo>
                    <a:pt x="46" y="125"/>
                  </a:lnTo>
                  <a:lnTo>
                    <a:pt x="51" y="148"/>
                  </a:lnTo>
                  <a:lnTo>
                    <a:pt x="56" y="171"/>
                  </a:lnTo>
                  <a:lnTo>
                    <a:pt x="56" y="194"/>
                  </a:lnTo>
                  <a:lnTo>
                    <a:pt x="56" y="222"/>
                  </a:lnTo>
                  <a:lnTo>
                    <a:pt x="61" y="256"/>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29713" name="Line 16"/>
            <p:cNvSpPr>
              <a:spLocks noChangeShapeType="1"/>
            </p:cNvSpPr>
            <p:nvPr/>
          </p:nvSpPr>
          <p:spPr bwMode="auto">
            <a:xfrm flipH="1">
              <a:off x="2465" y="2843"/>
              <a:ext cx="315" cy="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29714" name="Freeform 17"/>
            <p:cNvSpPr>
              <a:spLocks/>
            </p:cNvSpPr>
            <p:nvPr/>
          </p:nvSpPr>
          <p:spPr bwMode="auto">
            <a:xfrm>
              <a:off x="3383" y="2644"/>
              <a:ext cx="81" cy="91"/>
            </a:xfrm>
            <a:custGeom>
              <a:avLst/>
              <a:gdLst>
                <a:gd name="T0" fmla="*/ 35 w 81"/>
                <a:gd name="T1" fmla="*/ 85 h 91"/>
                <a:gd name="T2" fmla="*/ 46 w 81"/>
                <a:gd name="T3" fmla="*/ 91 h 91"/>
                <a:gd name="T4" fmla="*/ 51 w 81"/>
                <a:gd name="T5" fmla="*/ 85 h 91"/>
                <a:gd name="T6" fmla="*/ 56 w 81"/>
                <a:gd name="T7" fmla="*/ 85 h 91"/>
                <a:gd name="T8" fmla="*/ 61 w 81"/>
                <a:gd name="T9" fmla="*/ 79 h 91"/>
                <a:gd name="T10" fmla="*/ 66 w 81"/>
                <a:gd name="T11" fmla="*/ 79 h 91"/>
                <a:gd name="T12" fmla="*/ 71 w 81"/>
                <a:gd name="T13" fmla="*/ 74 h 91"/>
                <a:gd name="T14" fmla="*/ 76 w 81"/>
                <a:gd name="T15" fmla="*/ 68 h 91"/>
                <a:gd name="T16" fmla="*/ 76 w 81"/>
                <a:gd name="T17" fmla="*/ 57 h 91"/>
                <a:gd name="T18" fmla="*/ 76 w 81"/>
                <a:gd name="T19" fmla="*/ 51 h 91"/>
                <a:gd name="T20" fmla="*/ 81 w 81"/>
                <a:gd name="T21" fmla="*/ 45 h 91"/>
                <a:gd name="T22" fmla="*/ 76 w 81"/>
                <a:gd name="T23" fmla="*/ 40 h 91"/>
                <a:gd name="T24" fmla="*/ 76 w 81"/>
                <a:gd name="T25" fmla="*/ 34 h 91"/>
                <a:gd name="T26" fmla="*/ 76 w 81"/>
                <a:gd name="T27" fmla="*/ 23 h 91"/>
                <a:gd name="T28" fmla="*/ 71 w 81"/>
                <a:gd name="T29" fmla="*/ 17 h 91"/>
                <a:gd name="T30" fmla="*/ 66 w 81"/>
                <a:gd name="T31" fmla="*/ 17 h 91"/>
                <a:gd name="T32" fmla="*/ 61 w 81"/>
                <a:gd name="T33" fmla="*/ 11 h 91"/>
                <a:gd name="T34" fmla="*/ 56 w 81"/>
                <a:gd name="T35" fmla="*/ 6 h 91"/>
                <a:gd name="T36" fmla="*/ 51 w 81"/>
                <a:gd name="T37" fmla="*/ 6 h 91"/>
                <a:gd name="T38" fmla="*/ 46 w 81"/>
                <a:gd name="T39" fmla="*/ 0 h 91"/>
                <a:gd name="T40" fmla="*/ 41 w 81"/>
                <a:gd name="T41" fmla="*/ 0 h 91"/>
                <a:gd name="T42" fmla="*/ 35 w 81"/>
                <a:gd name="T43" fmla="*/ 0 h 91"/>
                <a:gd name="T44" fmla="*/ 25 w 81"/>
                <a:gd name="T45" fmla="*/ 6 h 91"/>
                <a:gd name="T46" fmla="*/ 20 w 81"/>
                <a:gd name="T47" fmla="*/ 6 h 91"/>
                <a:gd name="T48" fmla="*/ 15 w 81"/>
                <a:gd name="T49" fmla="*/ 11 h 91"/>
                <a:gd name="T50" fmla="*/ 10 w 81"/>
                <a:gd name="T51" fmla="*/ 17 h 91"/>
                <a:gd name="T52" fmla="*/ 10 w 81"/>
                <a:gd name="T53" fmla="*/ 17 h 91"/>
                <a:gd name="T54" fmla="*/ 5 w 81"/>
                <a:gd name="T55" fmla="*/ 23 h 91"/>
                <a:gd name="T56" fmla="*/ 0 w 81"/>
                <a:gd name="T57" fmla="*/ 34 h 91"/>
                <a:gd name="T58" fmla="*/ 0 w 81"/>
                <a:gd name="T59" fmla="*/ 40 h 91"/>
                <a:gd name="T60" fmla="*/ 0 w 81"/>
                <a:gd name="T61" fmla="*/ 45 h 91"/>
                <a:gd name="T62" fmla="*/ 0 w 81"/>
                <a:gd name="T63" fmla="*/ 51 h 91"/>
                <a:gd name="T64" fmla="*/ 0 w 81"/>
                <a:gd name="T65" fmla="*/ 57 h 91"/>
                <a:gd name="T66" fmla="*/ 5 w 81"/>
                <a:gd name="T67" fmla="*/ 68 h 91"/>
                <a:gd name="T68" fmla="*/ 10 w 81"/>
                <a:gd name="T69" fmla="*/ 74 h 91"/>
                <a:gd name="T70" fmla="*/ 10 w 81"/>
                <a:gd name="T71" fmla="*/ 79 h 91"/>
                <a:gd name="T72" fmla="*/ 15 w 81"/>
                <a:gd name="T73" fmla="*/ 79 h 91"/>
                <a:gd name="T74" fmla="*/ 20 w 81"/>
                <a:gd name="T75" fmla="*/ 85 h 91"/>
                <a:gd name="T76" fmla="*/ 25 w 81"/>
                <a:gd name="T77" fmla="*/ 85 h 91"/>
                <a:gd name="T78" fmla="*/ 35 w 81"/>
                <a:gd name="T79" fmla="*/ 91 h 91"/>
                <a:gd name="T80" fmla="*/ 41 w 81"/>
                <a:gd name="T81" fmla="*/ 91 h 91"/>
                <a:gd name="T82" fmla="*/ 41 w 81"/>
                <a:gd name="T83" fmla="*/ 91 h 91"/>
                <a:gd name="T84" fmla="*/ 35 w 81"/>
                <a:gd name="T85" fmla="*/ 85 h 9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1"/>
                <a:gd name="T130" fmla="*/ 0 h 91"/>
                <a:gd name="T131" fmla="*/ 81 w 81"/>
                <a:gd name="T132" fmla="*/ 91 h 9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1" h="91">
                  <a:moveTo>
                    <a:pt x="35" y="85"/>
                  </a:moveTo>
                  <a:lnTo>
                    <a:pt x="46" y="91"/>
                  </a:lnTo>
                  <a:lnTo>
                    <a:pt x="51" y="85"/>
                  </a:lnTo>
                  <a:lnTo>
                    <a:pt x="56" y="85"/>
                  </a:lnTo>
                  <a:lnTo>
                    <a:pt x="61" y="79"/>
                  </a:lnTo>
                  <a:lnTo>
                    <a:pt x="66" y="79"/>
                  </a:lnTo>
                  <a:lnTo>
                    <a:pt x="71" y="74"/>
                  </a:lnTo>
                  <a:lnTo>
                    <a:pt x="76" y="68"/>
                  </a:lnTo>
                  <a:lnTo>
                    <a:pt x="76" y="57"/>
                  </a:lnTo>
                  <a:lnTo>
                    <a:pt x="76" y="51"/>
                  </a:lnTo>
                  <a:lnTo>
                    <a:pt x="81" y="45"/>
                  </a:lnTo>
                  <a:lnTo>
                    <a:pt x="76" y="40"/>
                  </a:lnTo>
                  <a:lnTo>
                    <a:pt x="76" y="34"/>
                  </a:lnTo>
                  <a:lnTo>
                    <a:pt x="76" y="23"/>
                  </a:lnTo>
                  <a:lnTo>
                    <a:pt x="71" y="17"/>
                  </a:lnTo>
                  <a:lnTo>
                    <a:pt x="66" y="17"/>
                  </a:lnTo>
                  <a:lnTo>
                    <a:pt x="61" y="11"/>
                  </a:lnTo>
                  <a:lnTo>
                    <a:pt x="56" y="6"/>
                  </a:lnTo>
                  <a:lnTo>
                    <a:pt x="51" y="6"/>
                  </a:lnTo>
                  <a:lnTo>
                    <a:pt x="46" y="0"/>
                  </a:lnTo>
                  <a:lnTo>
                    <a:pt x="41" y="0"/>
                  </a:lnTo>
                  <a:lnTo>
                    <a:pt x="35" y="0"/>
                  </a:lnTo>
                  <a:lnTo>
                    <a:pt x="25" y="6"/>
                  </a:lnTo>
                  <a:lnTo>
                    <a:pt x="20" y="6"/>
                  </a:lnTo>
                  <a:lnTo>
                    <a:pt x="15" y="11"/>
                  </a:lnTo>
                  <a:lnTo>
                    <a:pt x="10" y="17"/>
                  </a:lnTo>
                  <a:lnTo>
                    <a:pt x="5" y="23"/>
                  </a:lnTo>
                  <a:lnTo>
                    <a:pt x="0" y="34"/>
                  </a:lnTo>
                  <a:lnTo>
                    <a:pt x="0" y="40"/>
                  </a:lnTo>
                  <a:lnTo>
                    <a:pt x="0" y="45"/>
                  </a:lnTo>
                  <a:lnTo>
                    <a:pt x="0" y="51"/>
                  </a:lnTo>
                  <a:lnTo>
                    <a:pt x="0" y="57"/>
                  </a:lnTo>
                  <a:lnTo>
                    <a:pt x="5" y="68"/>
                  </a:lnTo>
                  <a:lnTo>
                    <a:pt x="10" y="74"/>
                  </a:lnTo>
                  <a:lnTo>
                    <a:pt x="10" y="79"/>
                  </a:lnTo>
                  <a:lnTo>
                    <a:pt x="15" y="79"/>
                  </a:lnTo>
                  <a:lnTo>
                    <a:pt x="20" y="85"/>
                  </a:lnTo>
                  <a:lnTo>
                    <a:pt x="25" y="85"/>
                  </a:lnTo>
                  <a:lnTo>
                    <a:pt x="35" y="91"/>
                  </a:lnTo>
                  <a:lnTo>
                    <a:pt x="41" y="91"/>
                  </a:lnTo>
                  <a:lnTo>
                    <a:pt x="35" y="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29715" name="Freeform 18"/>
            <p:cNvSpPr>
              <a:spLocks/>
            </p:cNvSpPr>
            <p:nvPr/>
          </p:nvSpPr>
          <p:spPr bwMode="auto">
            <a:xfrm>
              <a:off x="3383" y="2644"/>
              <a:ext cx="81" cy="91"/>
            </a:xfrm>
            <a:custGeom>
              <a:avLst/>
              <a:gdLst>
                <a:gd name="T0" fmla="*/ 35 w 81"/>
                <a:gd name="T1" fmla="*/ 85 h 91"/>
                <a:gd name="T2" fmla="*/ 46 w 81"/>
                <a:gd name="T3" fmla="*/ 91 h 91"/>
                <a:gd name="T4" fmla="*/ 51 w 81"/>
                <a:gd name="T5" fmla="*/ 85 h 91"/>
                <a:gd name="T6" fmla="*/ 56 w 81"/>
                <a:gd name="T7" fmla="*/ 85 h 91"/>
                <a:gd name="T8" fmla="*/ 61 w 81"/>
                <a:gd name="T9" fmla="*/ 79 h 91"/>
                <a:gd name="T10" fmla="*/ 66 w 81"/>
                <a:gd name="T11" fmla="*/ 79 h 91"/>
                <a:gd name="T12" fmla="*/ 71 w 81"/>
                <a:gd name="T13" fmla="*/ 74 h 91"/>
                <a:gd name="T14" fmla="*/ 76 w 81"/>
                <a:gd name="T15" fmla="*/ 68 h 91"/>
                <a:gd name="T16" fmla="*/ 76 w 81"/>
                <a:gd name="T17" fmla="*/ 57 h 91"/>
                <a:gd name="T18" fmla="*/ 76 w 81"/>
                <a:gd name="T19" fmla="*/ 51 h 91"/>
                <a:gd name="T20" fmla="*/ 81 w 81"/>
                <a:gd name="T21" fmla="*/ 45 h 91"/>
                <a:gd name="T22" fmla="*/ 76 w 81"/>
                <a:gd name="T23" fmla="*/ 40 h 91"/>
                <a:gd name="T24" fmla="*/ 76 w 81"/>
                <a:gd name="T25" fmla="*/ 34 h 91"/>
                <a:gd name="T26" fmla="*/ 76 w 81"/>
                <a:gd name="T27" fmla="*/ 23 h 91"/>
                <a:gd name="T28" fmla="*/ 71 w 81"/>
                <a:gd name="T29" fmla="*/ 17 h 91"/>
                <a:gd name="T30" fmla="*/ 66 w 81"/>
                <a:gd name="T31" fmla="*/ 17 h 91"/>
                <a:gd name="T32" fmla="*/ 61 w 81"/>
                <a:gd name="T33" fmla="*/ 11 h 91"/>
                <a:gd name="T34" fmla="*/ 56 w 81"/>
                <a:gd name="T35" fmla="*/ 6 h 91"/>
                <a:gd name="T36" fmla="*/ 51 w 81"/>
                <a:gd name="T37" fmla="*/ 6 h 91"/>
                <a:gd name="T38" fmla="*/ 46 w 81"/>
                <a:gd name="T39" fmla="*/ 0 h 91"/>
                <a:gd name="T40" fmla="*/ 41 w 81"/>
                <a:gd name="T41" fmla="*/ 0 h 91"/>
                <a:gd name="T42" fmla="*/ 35 w 81"/>
                <a:gd name="T43" fmla="*/ 0 h 91"/>
                <a:gd name="T44" fmla="*/ 25 w 81"/>
                <a:gd name="T45" fmla="*/ 6 h 91"/>
                <a:gd name="T46" fmla="*/ 20 w 81"/>
                <a:gd name="T47" fmla="*/ 6 h 91"/>
                <a:gd name="T48" fmla="*/ 15 w 81"/>
                <a:gd name="T49" fmla="*/ 11 h 91"/>
                <a:gd name="T50" fmla="*/ 10 w 81"/>
                <a:gd name="T51" fmla="*/ 17 h 91"/>
                <a:gd name="T52" fmla="*/ 10 w 81"/>
                <a:gd name="T53" fmla="*/ 17 h 91"/>
                <a:gd name="T54" fmla="*/ 5 w 81"/>
                <a:gd name="T55" fmla="*/ 23 h 91"/>
                <a:gd name="T56" fmla="*/ 0 w 81"/>
                <a:gd name="T57" fmla="*/ 34 h 91"/>
                <a:gd name="T58" fmla="*/ 0 w 81"/>
                <a:gd name="T59" fmla="*/ 40 h 91"/>
                <a:gd name="T60" fmla="*/ 0 w 81"/>
                <a:gd name="T61" fmla="*/ 45 h 91"/>
                <a:gd name="T62" fmla="*/ 0 w 81"/>
                <a:gd name="T63" fmla="*/ 51 h 91"/>
                <a:gd name="T64" fmla="*/ 0 w 81"/>
                <a:gd name="T65" fmla="*/ 57 h 91"/>
                <a:gd name="T66" fmla="*/ 5 w 81"/>
                <a:gd name="T67" fmla="*/ 68 h 91"/>
                <a:gd name="T68" fmla="*/ 10 w 81"/>
                <a:gd name="T69" fmla="*/ 74 h 91"/>
                <a:gd name="T70" fmla="*/ 10 w 81"/>
                <a:gd name="T71" fmla="*/ 79 h 91"/>
                <a:gd name="T72" fmla="*/ 15 w 81"/>
                <a:gd name="T73" fmla="*/ 79 h 91"/>
                <a:gd name="T74" fmla="*/ 20 w 81"/>
                <a:gd name="T75" fmla="*/ 85 h 91"/>
                <a:gd name="T76" fmla="*/ 25 w 81"/>
                <a:gd name="T77" fmla="*/ 85 h 91"/>
                <a:gd name="T78" fmla="*/ 35 w 81"/>
                <a:gd name="T79" fmla="*/ 91 h 91"/>
                <a:gd name="T80" fmla="*/ 41 w 81"/>
                <a:gd name="T81" fmla="*/ 91 h 91"/>
                <a:gd name="T82" fmla="*/ 41 w 81"/>
                <a:gd name="T83" fmla="*/ 91 h 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1"/>
                <a:gd name="T127" fmla="*/ 0 h 91"/>
                <a:gd name="T128" fmla="*/ 81 w 81"/>
                <a:gd name="T129" fmla="*/ 91 h 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1" h="91">
                  <a:moveTo>
                    <a:pt x="35" y="85"/>
                  </a:moveTo>
                  <a:lnTo>
                    <a:pt x="46" y="91"/>
                  </a:lnTo>
                  <a:lnTo>
                    <a:pt x="51" y="85"/>
                  </a:lnTo>
                  <a:lnTo>
                    <a:pt x="56" y="85"/>
                  </a:lnTo>
                  <a:lnTo>
                    <a:pt x="61" y="79"/>
                  </a:lnTo>
                  <a:lnTo>
                    <a:pt x="66" y="79"/>
                  </a:lnTo>
                  <a:lnTo>
                    <a:pt x="71" y="74"/>
                  </a:lnTo>
                  <a:lnTo>
                    <a:pt x="76" y="68"/>
                  </a:lnTo>
                  <a:lnTo>
                    <a:pt x="76" y="57"/>
                  </a:lnTo>
                  <a:lnTo>
                    <a:pt x="76" y="51"/>
                  </a:lnTo>
                  <a:lnTo>
                    <a:pt x="81" y="45"/>
                  </a:lnTo>
                  <a:lnTo>
                    <a:pt x="76" y="40"/>
                  </a:lnTo>
                  <a:lnTo>
                    <a:pt x="76" y="34"/>
                  </a:lnTo>
                  <a:lnTo>
                    <a:pt x="76" y="23"/>
                  </a:lnTo>
                  <a:lnTo>
                    <a:pt x="71" y="17"/>
                  </a:lnTo>
                  <a:lnTo>
                    <a:pt x="66" y="17"/>
                  </a:lnTo>
                  <a:lnTo>
                    <a:pt x="61" y="11"/>
                  </a:lnTo>
                  <a:lnTo>
                    <a:pt x="56" y="6"/>
                  </a:lnTo>
                  <a:lnTo>
                    <a:pt x="51" y="6"/>
                  </a:lnTo>
                  <a:lnTo>
                    <a:pt x="46" y="0"/>
                  </a:lnTo>
                  <a:lnTo>
                    <a:pt x="41" y="0"/>
                  </a:lnTo>
                  <a:lnTo>
                    <a:pt x="35" y="0"/>
                  </a:lnTo>
                  <a:lnTo>
                    <a:pt x="25" y="6"/>
                  </a:lnTo>
                  <a:lnTo>
                    <a:pt x="20" y="6"/>
                  </a:lnTo>
                  <a:lnTo>
                    <a:pt x="15" y="11"/>
                  </a:lnTo>
                  <a:lnTo>
                    <a:pt x="10" y="17"/>
                  </a:lnTo>
                  <a:lnTo>
                    <a:pt x="5" y="23"/>
                  </a:lnTo>
                  <a:lnTo>
                    <a:pt x="0" y="34"/>
                  </a:lnTo>
                  <a:lnTo>
                    <a:pt x="0" y="40"/>
                  </a:lnTo>
                  <a:lnTo>
                    <a:pt x="0" y="45"/>
                  </a:lnTo>
                  <a:lnTo>
                    <a:pt x="0" y="51"/>
                  </a:lnTo>
                  <a:lnTo>
                    <a:pt x="0" y="57"/>
                  </a:lnTo>
                  <a:lnTo>
                    <a:pt x="5" y="68"/>
                  </a:lnTo>
                  <a:lnTo>
                    <a:pt x="10" y="74"/>
                  </a:lnTo>
                  <a:lnTo>
                    <a:pt x="10" y="79"/>
                  </a:lnTo>
                  <a:lnTo>
                    <a:pt x="15" y="79"/>
                  </a:lnTo>
                  <a:lnTo>
                    <a:pt x="20" y="85"/>
                  </a:lnTo>
                  <a:lnTo>
                    <a:pt x="25" y="85"/>
                  </a:lnTo>
                  <a:lnTo>
                    <a:pt x="35" y="91"/>
                  </a:lnTo>
                  <a:lnTo>
                    <a:pt x="41" y="91"/>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29716" name="Line 19"/>
            <p:cNvSpPr>
              <a:spLocks noChangeShapeType="1"/>
            </p:cNvSpPr>
            <p:nvPr/>
          </p:nvSpPr>
          <p:spPr bwMode="auto">
            <a:xfrm flipH="1">
              <a:off x="3464" y="2689"/>
              <a:ext cx="45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29717" name="Freeform 20"/>
            <p:cNvSpPr>
              <a:spLocks/>
            </p:cNvSpPr>
            <p:nvPr/>
          </p:nvSpPr>
          <p:spPr bwMode="auto">
            <a:xfrm>
              <a:off x="2465" y="1769"/>
              <a:ext cx="1151" cy="761"/>
            </a:xfrm>
            <a:custGeom>
              <a:avLst/>
              <a:gdLst>
                <a:gd name="T0" fmla="*/ 1151 w 1151"/>
                <a:gd name="T1" fmla="*/ 0 h 761"/>
                <a:gd name="T2" fmla="*/ 0 w 1151"/>
                <a:gd name="T3" fmla="*/ 761 h 761"/>
                <a:gd name="T4" fmla="*/ 315 w 1151"/>
                <a:gd name="T5" fmla="*/ 761 h 761"/>
                <a:gd name="T6" fmla="*/ 0 60000 65536"/>
                <a:gd name="T7" fmla="*/ 0 60000 65536"/>
                <a:gd name="T8" fmla="*/ 0 60000 65536"/>
                <a:gd name="T9" fmla="*/ 0 w 1151"/>
                <a:gd name="T10" fmla="*/ 0 h 761"/>
                <a:gd name="T11" fmla="*/ 1151 w 1151"/>
                <a:gd name="T12" fmla="*/ 761 h 761"/>
              </a:gdLst>
              <a:ahLst/>
              <a:cxnLst>
                <a:cxn ang="T6">
                  <a:pos x="T0" y="T1"/>
                </a:cxn>
                <a:cxn ang="T7">
                  <a:pos x="T2" y="T3"/>
                </a:cxn>
                <a:cxn ang="T8">
                  <a:pos x="T4" y="T5"/>
                </a:cxn>
              </a:cxnLst>
              <a:rect l="T9" t="T10" r="T11" b="T12"/>
              <a:pathLst>
                <a:path w="1151" h="761">
                  <a:moveTo>
                    <a:pt x="1151" y="0"/>
                  </a:moveTo>
                  <a:lnTo>
                    <a:pt x="0" y="761"/>
                  </a:lnTo>
                  <a:lnTo>
                    <a:pt x="315" y="761"/>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29718" name="Freeform 21"/>
            <p:cNvSpPr>
              <a:spLocks/>
            </p:cNvSpPr>
            <p:nvPr/>
          </p:nvSpPr>
          <p:spPr bwMode="auto">
            <a:xfrm>
              <a:off x="3581" y="2644"/>
              <a:ext cx="81" cy="91"/>
            </a:xfrm>
            <a:custGeom>
              <a:avLst/>
              <a:gdLst>
                <a:gd name="T0" fmla="*/ 35 w 81"/>
                <a:gd name="T1" fmla="*/ 91 h 91"/>
                <a:gd name="T2" fmla="*/ 45 w 81"/>
                <a:gd name="T3" fmla="*/ 91 h 91"/>
                <a:gd name="T4" fmla="*/ 50 w 81"/>
                <a:gd name="T5" fmla="*/ 91 h 91"/>
                <a:gd name="T6" fmla="*/ 61 w 81"/>
                <a:gd name="T7" fmla="*/ 85 h 91"/>
                <a:gd name="T8" fmla="*/ 66 w 81"/>
                <a:gd name="T9" fmla="*/ 85 h 91"/>
                <a:gd name="T10" fmla="*/ 71 w 81"/>
                <a:gd name="T11" fmla="*/ 79 h 91"/>
                <a:gd name="T12" fmla="*/ 76 w 81"/>
                <a:gd name="T13" fmla="*/ 74 h 91"/>
                <a:gd name="T14" fmla="*/ 76 w 81"/>
                <a:gd name="T15" fmla="*/ 68 h 91"/>
                <a:gd name="T16" fmla="*/ 81 w 81"/>
                <a:gd name="T17" fmla="*/ 62 h 91"/>
                <a:gd name="T18" fmla="*/ 81 w 81"/>
                <a:gd name="T19" fmla="*/ 51 h 91"/>
                <a:gd name="T20" fmla="*/ 81 w 81"/>
                <a:gd name="T21" fmla="*/ 45 h 91"/>
                <a:gd name="T22" fmla="*/ 81 w 81"/>
                <a:gd name="T23" fmla="*/ 40 h 91"/>
                <a:gd name="T24" fmla="*/ 81 w 81"/>
                <a:gd name="T25" fmla="*/ 28 h 91"/>
                <a:gd name="T26" fmla="*/ 76 w 81"/>
                <a:gd name="T27" fmla="*/ 23 h 91"/>
                <a:gd name="T28" fmla="*/ 76 w 81"/>
                <a:gd name="T29" fmla="*/ 17 h 91"/>
                <a:gd name="T30" fmla="*/ 71 w 81"/>
                <a:gd name="T31" fmla="*/ 11 h 91"/>
                <a:gd name="T32" fmla="*/ 66 w 81"/>
                <a:gd name="T33" fmla="*/ 6 h 91"/>
                <a:gd name="T34" fmla="*/ 61 w 81"/>
                <a:gd name="T35" fmla="*/ 6 h 91"/>
                <a:gd name="T36" fmla="*/ 50 w 81"/>
                <a:gd name="T37" fmla="*/ 0 h 91"/>
                <a:gd name="T38" fmla="*/ 45 w 81"/>
                <a:gd name="T39" fmla="*/ 0 h 91"/>
                <a:gd name="T40" fmla="*/ 40 w 81"/>
                <a:gd name="T41" fmla="*/ 0 h 91"/>
                <a:gd name="T42" fmla="*/ 30 w 81"/>
                <a:gd name="T43" fmla="*/ 0 h 91"/>
                <a:gd name="T44" fmla="*/ 25 w 81"/>
                <a:gd name="T45" fmla="*/ 0 h 91"/>
                <a:gd name="T46" fmla="*/ 20 w 81"/>
                <a:gd name="T47" fmla="*/ 6 h 91"/>
                <a:gd name="T48" fmla="*/ 15 w 81"/>
                <a:gd name="T49" fmla="*/ 6 h 91"/>
                <a:gd name="T50" fmla="*/ 10 w 81"/>
                <a:gd name="T51" fmla="*/ 11 h 91"/>
                <a:gd name="T52" fmla="*/ 5 w 81"/>
                <a:gd name="T53" fmla="*/ 17 h 91"/>
                <a:gd name="T54" fmla="*/ 0 w 81"/>
                <a:gd name="T55" fmla="*/ 23 h 91"/>
                <a:gd name="T56" fmla="*/ 0 w 81"/>
                <a:gd name="T57" fmla="*/ 28 h 91"/>
                <a:gd name="T58" fmla="*/ 0 w 81"/>
                <a:gd name="T59" fmla="*/ 40 h 91"/>
                <a:gd name="T60" fmla="*/ 0 w 81"/>
                <a:gd name="T61" fmla="*/ 45 h 91"/>
                <a:gd name="T62" fmla="*/ 0 w 81"/>
                <a:gd name="T63" fmla="*/ 51 h 91"/>
                <a:gd name="T64" fmla="*/ 0 w 81"/>
                <a:gd name="T65" fmla="*/ 62 h 91"/>
                <a:gd name="T66" fmla="*/ 0 w 81"/>
                <a:gd name="T67" fmla="*/ 68 h 91"/>
                <a:gd name="T68" fmla="*/ 5 w 81"/>
                <a:gd name="T69" fmla="*/ 74 h 91"/>
                <a:gd name="T70" fmla="*/ 10 w 81"/>
                <a:gd name="T71" fmla="*/ 79 h 91"/>
                <a:gd name="T72" fmla="*/ 15 w 81"/>
                <a:gd name="T73" fmla="*/ 85 h 91"/>
                <a:gd name="T74" fmla="*/ 20 w 81"/>
                <a:gd name="T75" fmla="*/ 85 h 91"/>
                <a:gd name="T76" fmla="*/ 25 w 81"/>
                <a:gd name="T77" fmla="*/ 91 h 91"/>
                <a:gd name="T78" fmla="*/ 30 w 81"/>
                <a:gd name="T79" fmla="*/ 91 h 91"/>
                <a:gd name="T80" fmla="*/ 40 w 81"/>
                <a:gd name="T81" fmla="*/ 91 h 91"/>
                <a:gd name="T82" fmla="*/ 40 w 81"/>
                <a:gd name="T83" fmla="*/ 91 h 91"/>
                <a:gd name="T84" fmla="*/ 35 w 81"/>
                <a:gd name="T85" fmla="*/ 91 h 9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1"/>
                <a:gd name="T130" fmla="*/ 0 h 91"/>
                <a:gd name="T131" fmla="*/ 81 w 81"/>
                <a:gd name="T132" fmla="*/ 91 h 9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1" h="91">
                  <a:moveTo>
                    <a:pt x="35" y="91"/>
                  </a:moveTo>
                  <a:lnTo>
                    <a:pt x="45" y="91"/>
                  </a:lnTo>
                  <a:lnTo>
                    <a:pt x="50" y="91"/>
                  </a:lnTo>
                  <a:lnTo>
                    <a:pt x="61" y="85"/>
                  </a:lnTo>
                  <a:lnTo>
                    <a:pt x="66" y="85"/>
                  </a:lnTo>
                  <a:lnTo>
                    <a:pt x="71" y="79"/>
                  </a:lnTo>
                  <a:lnTo>
                    <a:pt x="76" y="74"/>
                  </a:lnTo>
                  <a:lnTo>
                    <a:pt x="76" y="68"/>
                  </a:lnTo>
                  <a:lnTo>
                    <a:pt x="81" y="62"/>
                  </a:lnTo>
                  <a:lnTo>
                    <a:pt x="81" y="51"/>
                  </a:lnTo>
                  <a:lnTo>
                    <a:pt x="81" y="45"/>
                  </a:lnTo>
                  <a:lnTo>
                    <a:pt x="81" y="40"/>
                  </a:lnTo>
                  <a:lnTo>
                    <a:pt x="81" y="28"/>
                  </a:lnTo>
                  <a:lnTo>
                    <a:pt x="76" y="23"/>
                  </a:lnTo>
                  <a:lnTo>
                    <a:pt x="76" y="17"/>
                  </a:lnTo>
                  <a:lnTo>
                    <a:pt x="71" y="11"/>
                  </a:lnTo>
                  <a:lnTo>
                    <a:pt x="66" y="6"/>
                  </a:lnTo>
                  <a:lnTo>
                    <a:pt x="61" y="6"/>
                  </a:lnTo>
                  <a:lnTo>
                    <a:pt x="50" y="0"/>
                  </a:lnTo>
                  <a:lnTo>
                    <a:pt x="45" y="0"/>
                  </a:lnTo>
                  <a:lnTo>
                    <a:pt x="40" y="0"/>
                  </a:lnTo>
                  <a:lnTo>
                    <a:pt x="30" y="0"/>
                  </a:lnTo>
                  <a:lnTo>
                    <a:pt x="25" y="0"/>
                  </a:lnTo>
                  <a:lnTo>
                    <a:pt x="20" y="6"/>
                  </a:lnTo>
                  <a:lnTo>
                    <a:pt x="15" y="6"/>
                  </a:lnTo>
                  <a:lnTo>
                    <a:pt x="10" y="11"/>
                  </a:lnTo>
                  <a:lnTo>
                    <a:pt x="5" y="17"/>
                  </a:lnTo>
                  <a:lnTo>
                    <a:pt x="0" y="23"/>
                  </a:lnTo>
                  <a:lnTo>
                    <a:pt x="0" y="28"/>
                  </a:lnTo>
                  <a:lnTo>
                    <a:pt x="0" y="40"/>
                  </a:lnTo>
                  <a:lnTo>
                    <a:pt x="0" y="45"/>
                  </a:lnTo>
                  <a:lnTo>
                    <a:pt x="0" y="51"/>
                  </a:lnTo>
                  <a:lnTo>
                    <a:pt x="0" y="62"/>
                  </a:lnTo>
                  <a:lnTo>
                    <a:pt x="0" y="68"/>
                  </a:lnTo>
                  <a:lnTo>
                    <a:pt x="5" y="74"/>
                  </a:lnTo>
                  <a:lnTo>
                    <a:pt x="10" y="79"/>
                  </a:lnTo>
                  <a:lnTo>
                    <a:pt x="15" y="85"/>
                  </a:lnTo>
                  <a:lnTo>
                    <a:pt x="20" y="85"/>
                  </a:lnTo>
                  <a:lnTo>
                    <a:pt x="25" y="91"/>
                  </a:lnTo>
                  <a:lnTo>
                    <a:pt x="30" y="91"/>
                  </a:lnTo>
                  <a:lnTo>
                    <a:pt x="40" y="91"/>
                  </a:lnTo>
                  <a:lnTo>
                    <a:pt x="35"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29719" name="Freeform 22"/>
            <p:cNvSpPr>
              <a:spLocks/>
            </p:cNvSpPr>
            <p:nvPr/>
          </p:nvSpPr>
          <p:spPr bwMode="auto">
            <a:xfrm>
              <a:off x="3581" y="1724"/>
              <a:ext cx="81" cy="96"/>
            </a:xfrm>
            <a:custGeom>
              <a:avLst/>
              <a:gdLst>
                <a:gd name="T0" fmla="*/ 35 w 81"/>
                <a:gd name="T1" fmla="*/ 96 h 96"/>
                <a:gd name="T2" fmla="*/ 45 w 81"/>
                <a:gd name="T3" fmla="*/ 96 h 96"/>
                <a:gd name="T4" fmla="*/ 50 w 81"/>
                <a:gd name="T5" fmla="*/ 96 h 96"/>
                <a:gd name="T6" fmla="*/ 61 w 81"/>
                <a:gd name="T7" fmla="*/ 91 h 96"/>
                <a:gd name="T8" fmla="*/ 66 w 81"/>
                <a:gd name="T9" fmla="*/ 85 h 96"/>
                <a:gd name="T10" fmla="*/ 71 w 81"/>
                <a:gd name="T11" fmla="*/ 85 h 96"/>
                <a:gd name="T12" fmla="*/ 76 w 81"/>
                <a:gd name="T13" fmla="*/ 79 h 96"/>
                <a:gd name="T14" fmla="*/ 76 w 81"/>
                <a:gd name="T15" fmla="*/ 68 h 96"/>
                <a:gd name="T16" fmla="*/ 81 w 81"/>
                <a:gd name="T17" fmla="*/ 62 h 96"/>
                <a:gd name="T18" fmla="*/ 81 w 81"/>
                <a:gd name="T19" fmla="*/ 57 h 96"/>
                <a:gd name="T20" fmla="*/ 81 w 81"/>
                <a:gd name="T21" fmla="*/ 51 h 96"/>
                <a:gd name="T22" fmla="*/ 81 w 81"/>
                <a:gd name="T23" fmla="*/ 40 h 96"/>
                <a:gd name="T24" fmla="*/ 81 w 81"/>
                <a:gd name="T25" fmla="*/ 34 h 96"/>
                <a:gd name="T26" fmla="*/ 76 w 81"/>
                <a:gd name="T27" fmla="*/ 28 h 96"/>
                <a:gd name="T28" fmla="*/ 76 w 81"/>
                <a:gd name="T29" fmla="*/ 23 h 96"/>
                <a:gd name="T30" fmla="*/ 71 w 81"/>
                <a:gd name="T31" fmla="*/ 17 h 96"/>
                <a:gd name="T32" fmla="*/ 66 w 81"/>
                <a:gd name="T33" fmla="*/ 11 h 96"/>
                <a:gd name="T34" fmla="*/ 61 w 81"/>
                <a:gd name="T35" fmla="*/ 6 h 96"/>
                <a:gd name="T36" fmla="*/ 50 w 81"/>
                <a:gd name="T37" fmla="*/ 6 h 96"/>
                <a:gd name="T38" fmla="*/ 45 w 81"/>
                <a:gd name="T39" fmla="*/ 0 h 96"/>
                <a:gd name="T40" fmla="*/ 40 w 81"/>
                <a:gd name="T41" fmla="*/ 0 h 96"/>
                <a:gd name="T42" fmla="*/ 30 w 81"/>
                <a:gd name="T43" fmla="*/ 0 h 96"/>
                <a:gd name="T44" fmla="*/ 25 w 81"/>
                <a:gd name="T45" fmla="*/ 6 h 96"/>
                <a:gd name="T46" fmla="*/ 20 w 81"/>
                <a:gd name="T47" fmla="*/ 6 h 96"/>
                <a:gd name="T48" fmla="*/ 15 w 81"/>
                <a:gd name="T49" fmla="*/ 11 h 96"/>
                <a:gd name="T50" fmla="*/ 10 w 81"/>
                <a:gd name="T51" fmla="*/ 17 h 96"/>
                <a:gd name="T52" fmla="*/ 5 w 81"/>
                <a:gd name="T53" fmla="*/ 23 h 96"/>
                <a:gd name="T54" fmla="*/ 0 w 81"/>
                <a:gd name="T55" fmla="*/ 28 h 96"/>
                <a:gd name="T56" fmla="*/ 0 w 81"/>
                <a:gd name="T57" fmla="*/ 34 h 96"/>
                <a:gd name="T58" fmla="*/ 0 w 81"/>
                <a:gd name="T59" fmla="*/ 40 h 96"/>
                <a:gd name="T60" fmla="*/ 0 w 81"/>
                <a:gd name="T61" fmla="*/ 51 h 96"/>
                <a:gd name="T62" fmla="*/ 0 w 81"/>
                <a:gd name="T63" fmla="*/ 57 h 96"/>
                <a:gd name="T64" fmla="*/ 0 w 81"/>
                <a:gd name="T65" fmla="*/ 62 h 96"/>
                <a:gd name="T66" fmla="*/ 0 w 81"/>
                <a:gd name="T67" fmla="*/ 68 h 96"/>
                <a:gd name="T68" fmla="*/ 5 w 81"/>
                <a:gd name="T69" fmla="*/ 79 h 96"/>
                <a:gd name="T70" fmla="*/ 10 w 81"/>
                <a:gd name="T71" fmla="*/ 85 h 96"/>
                <a:gd name="T72" fmla="*/ 15 w 81"/>
                <a:gd name="T73" fmla="*/ 85 h 96"/>
                <a:gd name="T74" fmla="*/ 20 w 81"/>
                <a:gd name="T75" fmla="*/ 91 h 96"/>
                <a:gd name="T76" fmla="*/ 25 w 81"/>
                <a:gd name="T77" fmla="*/ 96 h 96"/>
                <a:gd name="T78" fmla="*/ 30 w 81"/>
                <a:gd name="T79" fmla="*/ 96 h 96"/>
                <a:gd name="T80" fmla="*/ 40 w 81"/>
                <a:gd name="T81" fmla="*/ 96 h 96"/>
                <a:gd name="T82" fmla="*/ 40 w 81"/>
                <a:gd name="T83" fmla="*/ 96 h 96"/>
                <a:gd name="T84" fmla="*/ 35 w 81"/>
                <a:gd name="T85" fmla="*/ 96 h 9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1"/>
                <a:gd name="T130" fmla="*/ 0 h 96"/>
                <a:gd name="T131" fmla="*/ 81 w 81"/>
                <a:gd name="T132" fmla="*/ 96 h 9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1" h="96">
                  <a:moveTo>
                    <a:pt x="35" y="96"/>
                  </a:moveTo>
                  <a:lnTo>
                    <a:pt x="45" y="96"/>
                  </a:lnTo>
                  <a:lnTo>
                    <a:pt x="50" y="96"/>
                  </a:lnTo>
                  <a:lnTo>
                    <a:pt x="61" y="91"/>
                  </a:lnTo>
                  <a:lnTo>
                    <a:pt x="66" y="85"/>
                  </a:lnTo>
                  <a:lnTo>
                    <a:pt x="71" y="85"/>
                  </a:lnTo>
                  <a:lnTo>
                    <a:pt x="76" y="79"/>
                  </a:lnTo>
                  <a:lnTo>
                    <a:pt x="76" y="68"/>
                  </a:lnTo>
                  <a:lnTo>
                    <a:pt x="81" y="62"/>
                  </a:lnTo>
                  <a:lnTo>
                    <a:pt x="81" y="57"/>
                  </a:lnTo>
                  <a:lnTo>
                    <a:pt x="81" y="51"/>
                  </a:lnTo>
                  <a:lnTo>
                    <a:pt x="81" y="40"/>
                  </a:lnTo>
                  <a:lnTo>
                    <a:pt x="81" y="34"/>
                  </a:lnTo>
                  <a:lnTo>
                    <a:pt x="76" y="28"/>
                  </a:lnTo>
                  <a:lnTo>
                    <a:pt x="76" y="23"/>
                  </a:lnTo>
                  <a:lnTo>
                    <a:pt x="71" y="17"/>
                  </a:lnTo>
                  <a:lnTo>
                    <a:pt x="66" y="11"/>
                  </a:lnTo>
                  <a:lnTo>
                    <a:pt x="61" y="6"/>
                  </a:lnTo>
                  <a:lnTo>
                    <a:pt x="50" y="6"/>
                  </a:lnTo>
                  <a:lnTo>
                    <a:pt x="45" y="0"/>
                  </a:lnTo>
                  <a:lnTo>
                    <a:pt x="40" y="0"/>
                  </a:lnTo>
                  <a:lnTo>
                    <a:pt x="30" y="0"/>
                  </a:lnTo>
                  <a:lnTo>
                    <a:pt x="25" y="6"/>
                  </a:lnTo>
                  <a:lnTo>
                    <a:pt x="20" y="6"/>
                  </a:lnTo>
                  <a:lnTo>
                    <a:pt x="15" y="11"/>
                  </a:lnTo>
                  <a:lnTo>
                    <a:pt x="10" y="17"/>
                  </a:lnTo>
                  <a:lnTo>
                    <a:pt x="5" y="23"/>
                  </a:lnTo>
                  <a:lnTo>
                    <a:pt x="0" y="28"/>
                  </a:lnTo>
                  <a:lnTo>
                    <a:pt x="0" y="34"/>
                  </a:lnTo>
                  <a:lnTo>
                    <a:pt x="0" y="40"/>
                  </a:lnTo>
                  <a:lnTo>
                    <a:pt x="0" y="51"/>
                  </a:lnTo>
                  <a:lnTo>
                    <a:pt x="0" y="57"/>
                  </a:lnTo>
                  <a:lnTo>
                    <a:pt x="0" y="62"/>
                  </a:lnTo>
                  <a:lnTo>
                    <a:pt x="0" y="68"/>
                  </a:lnTo>
                  <a:lnTo>
                    <a:pt x="5" y="79"/>
                  </a:lnTo>
                  <a:lnTo>
                    <a:pt x="10" y="85"/>
                  </a:lnTo>
                  <a:lnTo>
                    <a:pt x="15" y="85"/>
                  </a:lnTo>
                  <a:lnTo>
                    <a:pt x="20" y="91"/>
                  </a:lnTo>
                  <a:lnTo>
                    <a:pt x="25" y="96"/>
                  </a:lnTo>
                  <a:lnTo>
                    <a:pt x="30" y="96"/>
                  </a:lnTo>
                  <a:lnTo>
                    <a:pt x="40" y="96"/>
                  </a:lnTo>
                  <a:lnTo>
                    <a:pt x="35"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29720" name="Freeform 23"/>
            <p:cNvSpPr>
              <a:spLocks/>
            </p:cNvSpPr>
            <p:nvPr/>
          </p:nvSpPr>
          <p:spPr bwMode="auto">
            <a:xfrm>
              <a:off x="1933" y="1366"/>
              <a:ext cx="532" cy="494"/>
            </a:xfrm>
            <a:custGeom>
              <a:avLst/>
              <a:gdLst>
                <a:gd name="T0" fmla="*/ 314 w 532"/>
                <a:gd name="T1" fmla="*/ 494 h 494"/>
                <a:gd name="T2" fmla="*/ 350 w 532"/>
                <a:gd name="T3" fmla="*/ 488 h 494"/>
                <a:gd name="T4" fmla="*/ 385 w 532"/>
                <a:gd name="T5" fmla="*/ 483 h 494"/>
                <a:gd name="T6" fmla="*/ 416 w 532"/>
                <a:gd name="T7" fmla="*/ 466 h 494"/>
                <a:gd name="T8" fmla="*/ 446 w 532"/>
                <a:gd name="T9" fmla="*/ 449 h 494"/>
                <a:gd name="T10" fmla="*/ 471 w 532"/>
                <a:gd name="T11" fmla="*/ 420 h 494"/>
                <a:gd name="T12" fmla="*/ 492 w 532"/>
                <a:gd name="T13" fmla="*/ 392 h 494"/>
                <a:gd name="T14" fmla="*/ 507 w 532"/>
                <a:gd name="T15" fmla="*/ 358 h 494"/>
                <a:gd name="T16" fmla="*/ 522 w 532"/>
                <a:gd name="T17" fmla="*/ 324 h 494"/>
                <a:gd name="T18" fmla="*/ 527 w 532"/>
                <a:gd name="T19" fmla="*/ 284 h 494"/>
                <a:gd name="T20" fmla="*/ 532 w 532"/>
                <a:gd name="T21" fmla="*/ 244 h 494"/>
                <a:gd name="T22" fmla="*/ 527 w 532"/>
                <a:gd name="T23" fmla="*/ 204 h 494"/>
                <a:gd name="T24" fmla="*/ 522 w 532"/>
                <a:gd name="T25" fmla="*/ 170 h 494"/>
                <a:gd name="T26" fmla="*/ 507 w 532"/>
                <a:gd name="T27" fmla="*/ 131 h 494"/>
                <a:gd name="T28" fmla="*/ 492 w 532"/>
                <a:gd name="T29" fmla="*/ 102 h 494"/>
                <a:gd name="T30" fmla="*/ 471 w 532"/>
                <a:gd name="T31" fmla="*/ 74 h 494"/>
                <a:gd name="T32" fmla="*/ 446 w 532"/>
                <a:gd name="T33" fmla="*/ 45 h 494"/>
                <a:gd name="T34" fmla="*/ 416 w 532"/>
                <a:gd name="T35" fmla="*/ 28 h 494"/>
                <a:gd name="T36" fmla="*/ 385 w 532"/>
                <a:gd name="T37" fmla="*/ 11 h 494"/>
                <a:gd name="T38" fmla="*/ 350 w 532"/>
                <a:gd name="T39" fmla="*/ 0 h 494"/>
                <a:gd name="T40" fmla="*/ 319 w 532"/>
                <a:gd name="T41" fmla="*/ 0 h 494"/>
                <a:gd name="T42" fmla="*/ 0 w 532"/>
                <a:gd name="T43" fmla="*/ 0 h 494"/>
                <a:gd name="T44" fmla="*/ 0 w 532"/>
                <a:gd name="T45" fmla="*/ 494 h 494"/>
                <a:gd name="T46" fmla="*/ 319 w 532"/>
                <a:gd name="T47" fmla="*/ 494 h 494"/>
                <a:gd name="T48" fmla="*/ 319 w 532"/>
                <a:gd name="T49" fmla="*/ 494 h 49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2"/>
                <a:gd name="T76" fmla="*/ 0 h 494"/>
                <a:gd name="T77" fmla="*/ 532 w 532"/>
                <a:gd name="T78" fmla="*/ 494 h 49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2" h="494">
                  <a:moveTo>
                    <a:pt x="314" y="494"/>
                  </a:moveTo>
                  <a:lnTo>
                    <a:pt x="350" y="488"/>
                  </a:lnTo>
                  <a:lnTo>
                    <a:pt x="385" y="483"/>
                  </a:lnTo>
                  <a:lnTo>
                    <a:pt x="416" y="466"/>
                  </a:lnTo>
                  <a:lnTo>
                    <a:pt x="446" y="449"/>
                  </a:lnTo>
                  <a:lnTo>
                    <a:pt x="471" y="420"/>
                  </a:lnTo>
                  <a:lnTo>
                    <a:pt x="492" y="392"/>
                  </a:lnTo>
                  <a:lnTo>
                    <a:pt x="507" y="358"/>
                  </a:lnTo>
                  <a:lnTo>
                    <a:pt x="522" y="324"/>
                  </a:lnTo>
                  <a:lnTo>
                    <a:pt x="527" y="284"/>
                  </a:lnTo>
                  <a:lnTo>
                    <a:pt x="532" y="244"/>
                  </a:lnTo>
                  <a:lnTo>
                    <a:pt x="527" y="204"/>
                  </a:lnTo>
                  <a:lnTo>
                    <a:pt x="522" y="170"/>
                  </a:lnTo>
                  <a:lnTo>
                    <a:pt x="507" y="131"/>
                  </a:lnTo>
                  <a:lnTo>
                    <a:pt x="492" y="102"/>
                  </a:lnTo>
                  <a:lnTo>
                    <a:pt x="471" y="74"/>
                  </a:lnTo>
                  <a:lnTo>
                    <a:pt x="446" y="45"/>
                  </a:lnTo>
                  <a:lnTo>
                    <a:pt x="416" y="28"/>
                  </a:lnTo>
                  <a:lnTo>
                    <a:pt x="385" y="11"/>
                  </a:lnTo>
                  <a:lnTo>
                    <a:pt x="350" y="0"/>
                  </a:lnTo>
                  <a:lnTo>
                    <a:pt x="319" y="0"/>
                  </a:lnTo>
                  <a:lnTo>
                    <a:pt x="0" y="0"/>
                  </a:lnTo>
                  <a:lnTo>
                    <a:pt x="0" y="494"/>
                  </a:lnTo>
                  <a:lnTo>
                    <a:pt x="319" y="494"/>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29721" name="Freeform 24"/>
            <p:cNvSpPr>
              <a:spLocks/>
            </p:cNvSpPr>
            <p:nvPr/>
          </p:nvSpPr>
          <p:spPr bwMode="auto">
            <a:xfrm>
              <a:off x="1933" y="2593"/>
              <a:ext cx="532" cy="500"/>
            </a:xfrm>
            <a:custGeom>
              <a:avLst/>
              <a:gdLst>
                <a:gd name="T0" fmla="*/ 314 w 532"/>
                <a:gd name="T1" fmla="*/ 494 h 500"/>
                <a:gd name="T2" fmla="*/ 350 w 532"/>
                <a:gd name="T3" fmla="*/ 494 h 500"/>
                <a:gd name="T4" fmla="*/ 385 w 532"/>
                <a:gd name="T5" fmla="*/ 483 h 500"/>
                <a:gd name="T6" fmla="*/ 416 w 532"/>
                <a:gd name="T7" fmla="*/ 471 h 500"/>
                <a:gd name="T8" fmla="*/ 446 w 532"/>
                <a:gd name="T9" fmla="*/ 449 h 500"/>
                <a:gd name="T10" fmla="*/ 471 w 532"/>
                <a:gd name="T11" fmla="*/ 426 h 500"/>
                <a:gd name="T12" fmla="*/ 492 w 532"/>
                <a:gd name="T13" fmla="*/ 397 h 500"/>
                <a:gd name="T14" fmla="*/ 507 w 532"/>
                <a:gd name="T15" fmla="*/ 363 h 500"/>
                <a:gd name="T16" fmla="*/ 522 w 532"/>
                <a:gd name="T17" fmla="*/ 329 h 500"/>
                <a:gd name="T18" fmla="*/ 527 w 532"/>
                <a:gd name="T19" fmla="*/ 290 h 500"/>
                <a:gd name="T20" fmla="*/ 532 w 532"/>
                <a:gd name="T21" fmla="*/ 250 h 500"/>
                <a:gd name="T22" fmla="*/ 527 w 532"/>
                <a:gd name="T23" fmla="*/ 210 h 500"/>
                <a:gd name="T24" fmla="*/ 522 w 532"/>
                <a:gd name="T25" fmla="*/ 170 h 500"/>
                <a:gd name="T26" fmla="*/ 507 w 532"/>
                <a:gd name="T27" fmla="*/ 136 h 500"/>
                <a:gd name="T28" fmla="*/ 492 w 532"/>
                <a:gd name="T29" fmla="*/ 102 h 500"/>
                <a:gd name="T30" fmla="*/ 471 w 532"/>
                <a:gd name="T31" fmla="*/ 74 h 500"/>
                <a:gd name="T32" fmla="*/ 446 w 532"/>
                <a:gd name="T33" fmla="*/ 51 h 500"/>
                <a:gd name="T34" fmla="*/ 416 w 532"/>
                <a:gd name="T35" fmla="*/ 28 h 500"/>
                <a:gd name="T36" fmla="*/ 385 w 532"/>
                <a:gd name="T37" fmla="*/ 17 h 500"/>
                <a:gd name="T38" fmla="*/ 350 w 532"/>
                <a:gd name="T39" fmla="*/ 6 h 500"/>
                <a:gd name="T40" fmla="*/ 319 w 532"/>
                <a:gd name="T41" fmla="*/ 0 h 500"/>
                <a:gd name="T42" fmla="*/ 0 w 532"/>
                <a:gd name="T43" fmla="*/ 0 h 500"/>
                <a:gd name="T44" fmla="*/ 0 w 532"/>
                <a:gd name="T45" fmla="*/ 500 h 500"/>
                <a:gd name="T46" fmla="*/ 319 w 532"/>
                <a:gd name="T47" fmla="*/ 500 h 500"/>
                <a:gd name="T48" fmla="*/ 319 w 532"/>
                <a:gd name="T49" fmla="*/ 500 h 5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2"/>
                <a:gd name="T76" fmla="*/ 0 h 500"/>
                <a:gd name="T77" fmla="*/ 532 w 532"/>
                <a:gd name="T78" fmla="*/ 500 h 50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2" h="500">
                  <a:moveTo>
                    <a:pt x="314" y="494"/>
                  </a:moveTo>
                  <a:lnTo>
                    <a:pt x="350" y="494"/>
                  </a:lnTo>
                  <a:lnTo>
                    <a:pt x="385" y="483"/>
                  </a:lnTo>
                  <a:lnTo>
                    <a:pt x="416" y="471"/>
                  </a:lnTo>
                  <a:lnTo>
                    <a:pt x="446" y="449"/>
                  </a:lnTo>
                  <a:lnTo>
                    <a:pt x="471" y="426"/>
                  </a:lnTo>
                  <a:lnTo>
                    <a:pt x="492" y="397"/>
                  </a:lnTo>
                  <a:lnTo>
                    <a:pt x="507" y="363"/>
                  </a:lnTo>
                  <a:lnTo>
                    <a:pt x="522" y="329"/>
                  </a:lnTo>
                  <a:lnTo>
                    <a:pt x="527" y="290"/>
                  </a:lnTo>
                  <a:lnTo>
                    <a:pt x="532" y="250"/>
                  </a:lnTo>
                  <a:lnTo>
                    <a:pt x="527" y="210"/>
                  </a:lnTo>
                  <a:lnTo>
                    <a:pt x="522" y="170"/>
                  </a:lnTo>
                  <a:lnTo>
                    <a:pt x="507" y="136"/>
                  </a:lnTo>
                  <a:lnTo>
                    <a:pt x="492" y="102"/>
                  </a:lnTo>
                  <a:lnTo>
                    <a:pt x="471" y="74"/>
                  </a:lnTo>
                  <a:lnTo>
                    <a:pt x="446" y="51"/>
                  </a:lnTo>
                  <a:lnTo>
                    <a:pt x="416" y="28"/>
                  </a:lnTo>
                  <a:lnTo>
                    <a:pt x="385" y="17"/>
                  </a:lnTo>
                  <a:lnTo>
                    <a:pt x="350" y="6"/>
                  </a:lnTo>
                  <a:lnTo>
                    <a:pt x="319" y="0"/>
                  </a:lnTo>
                  <a:lnTo>
                    <a:pt x="0" y="0"/>
                  </a:lnTo>
                  <a:lnTo>
                    <a:pt x="0" y="500"/>
                  </a:lnTo>
                  <a:lnTo>
                    <a:pt x="319" y="500"/>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29722" name="Freeform 25"/>
            <p:cNvSpPr>
              <a:spLocks/>
            </p:cNvSpPr>
            <p:nvPr/>
          </p:nvSpPr>
          <p:spPr bwMode="auto">
            <a:xfrm>
              <a:off x="1553" y="1446"/>
              <a:ext cx="380" cy="1238"/>
            </a:xfrm>
            <a:custGeom>
              <a:avLst/>
              <a:gdLst>
                <a:gd name="T0" fmla="*/ 380 w 380"/>
                <a:gd name="T1" fmla="*/ 1238 h 1238"/>
                <a:gd name="T2" fmla="*/ 0 w 380"/>
                <a:gd name="T3" fmla="*/ 1238 h 1238"/>
                <a:gd name="T4" fmla="*/ 0 w 380"/>
                <a:gd name="T5" fmla="*/ 0 h 1238"/>
                <a:gd name="T6" fmla="*/ 0 60000 65536"/>
                <a:gd name="T7" fmla="*/ 0 60000 65536"/>
                <a:gd name="T8" fmla="*/ 0 60000 65536"/>
                <a:gd name="T9" fmla="*/ 0 w 380"/>
                <a:gd name="T10" fmla="*/ 0 h 1238"/>
                <a:gd name="T11" fmla="*/ 380 w 380"/>
                <a:gd name="T12" fmla="*/ 1238 h 1238"/>
              </a:gdLst>
              <a:ahLst/>
              <a:cxnLst>
                <a:cxn ang="T6">
                  <a:pos x="T0" y="T1"/>
                </a:cxn>
                <a:cxn ang="T7">
                  <a:pos x="T2" y="T3"/>
                </a:cxn>
                <a:cxn ang="T8">
                  <a:pos x="T4" y="T5"/>
                </a:cxn>
              </a:cxnLst>
              <a:rect l="T9" t="T10" r="T11" b="T12"/>
              <a:pathLst>
                <a:path w="380" h="1238">
                  <a:moveTo>
                    <a:pt x="380" y="1238"/>
                  </a:moveTo>
                  <a:lnTo>
                    <a:pt x="0" y="1238"/>
                  </a:lnTo>
                  <a:lnTo>
                    <a:pt x="0" y="0"/>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29723" name="Freeform 26"/>
            <p:cNvSpPr>
              <a:spLocks/>
            </p:cNvSpPr>
            <p:nvPr/>
          </p:nvSpPr>
          <p:spPr bwMode="auto">
            <a:xfrm>
              <a:off x="1740" y="1764"/>
              <a:ext cx="193" cy="1232"/>
            </a:xfrm>
            <a:custGeom>
              <a:avLst/>
              <a:gdLst>
                <a:gd name="T0" fmla="*/ 193 w 193"/>
                <a:gd name="T1" fmla="*/ 0 h 1232"/>
                <a:gd name="T2" fmla="*/ 0 w 193"/>
                <a:gd name="T3" fmla="*/ 5 h 1232"/>
                <a:gd name="T4" fmla="*/ 0 w 193"/>
                <a:gd name="T5" fmla="*/ 1232 h 1232"/>
                <a:gd name="T6" fmla="*/ 0 60000 65536"/>
                <a:gd name="T7" fmla="*/ 0 60000 65536"/>
                <a:gd name="T8" fmla="*/ 0 60000 65536"/>
                <a:gd name="T9" fmla="*/ 0 w 193"/>
                <a:gd name="T10" fmla="*/ 0 h 1232"/>
                <a:gd name="T11" fmla="*/ 193 w 193"/>
                <a:gd name="T12" fmla="*/ 1232 h 1232"/>
              </a:gdLst>
              <a:ahLst/>
              <a:cxnLst>
                <a:cxn ang="T6">
                  <a:pos x="T0" y="T1"/>
                </a:cxn>
                <a:cxn ang="T7">
                  <a:pos x="T2" y="T3"/>
                </a:cxn>
                <a:cxn ang="T8">
                  <a:pos x="T4" y="T5"/>
                </a:cxn>
              </a:cxnLst>
              <a:rect l="T9" t="T10" r="T11" b="T12"/>
              <a:pathLst>
                <a:path w="193" h="1232">
                  <a:moveTo>
                    <a:pt x="193" y="0"/>
                  </a:moveTo>
                  <a:lnTo>
                    <a:pt x="0" y="5"/>
                  </a:lnTo>
                  <a:lnTo>
                    <a:pt x="0" y="1232"/>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29724" name="Line 27"/>
            <p:cNvSpPr>
              <a:spLocks noChangeShapeType="1"/>
            </p:cNvSpPr>
            <p:nvPr/>
          </p:nvSpPr>
          <p:spPr bwMode="auto">
            <a:xfrm flipH="1">
              <a:off x="1243" y="1451"/>
              <a:ext cx="690"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29725" name="Rectangle 28"/>
            <p:cNvSpPr>
              <a:spLocks noChangeArrowheads="1"/>
            </p:cNvSpPr>
            <p:nvPr/>
          </p:nvSpPr>
          <p:spPr bwMode="auto">
            <a:xfrm>
              <a:off x="1076" y="1338"/>
              <a:ext cx="13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300">
                  <a:solidFill>
                    <a:srgbClr val="000000"/>
                  </a:solidFill>
                </a:rPr>
                <a:t>C</a:t>
              </a:r>
              <a:endParaRPr lang="en-US" altLang="en-US" sz="1800"/>
            </a:p>
          </p:txBody>
        </p:sp>
        <p:sp>
          <p:nvSpPr>
            <p:cNvPr id="29726" name="Line 29"/>
            <p:cNvSpPr>
              <a:spLocks noChangeShapeType="1"/>
            </p:cNvSpPr>
            <p:nvPr/>
          </p:nvSpPr>
          <p:spPr bwMode="auto">
            <a:xfrm flipH="1">
              <a:off x="1243" y="2996"/>
              <a:ext cx="690"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29727" name="Rectangle 30"/>
            <p:cNvSpPr>
              <a:spLocks noChangeArrowheads="1"/>
            </p:cNvSpPr>
            <p:nvPr/>
          </p:nvSpPr>
          <p:spPr bwMode="auto">
            <a:xfrm>
              <a:off x="1066" y="2888"/>
              <a:ext cx="13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300">
                  <a:solidFill>
                    <a:srgbClr val="000000"/>
                  </a:solidFill>
                </a:rPr>
                <a:t>D</a:t>
              </a:r>
              <a:endParaRPr lang="en-US" altLang="en-US" sz="1800"/>
            </a:p>
          </p:txBody>
        </p:sp>
        <p:sp>
          <p:nvSpPr>
            <p:cNvPr id="29728" name="Freeform 31"/>
            <p:cNvSpPr>
              <a:spLocks/>
            </p:cNvSpPr>
            <p:nvPr/>
          </p:nvSpPr>
          <p:spPr bwMode="auto">
            <a:xfrm>
              <a:off x="1700" y="2951"/>
              <a:ext cx="86" cy="96"/>
            </a:xfrm>
            <a:custGeom>
              <a:avLst/>
              <a:gdLst>
                <a:gd name="T0" fmla="*/ 40 w 86"/>
                <a:gd name="T1" fmla="*/ 91 h 96"/>
                <a:gd name="T2" fmla="*/ 50 w 86"/>
                <a:gd name="T3" fmla="*/ 96 h 96"/>
                <a:gd name="T4" fmla="*/ 56 w 86"/>
                <a:gd name="T5" fmla="*/ 91 h 96"/>
                <a:gd name="T6" fmla="*/ 61 w 86"/>
                <a:gd name="T7" fmla="*/ 91 h 96"/>
                <a:gd name="T8" fmla="*/ 66 w 86"/>
                <a:gd name="T9" fmla="*/ 85 h 96"/>
                <a:gd name="T10" fmla="*/ 71 w 86"/>
                <a:gd name="T11" fmla="*/ 79 h 96"/>
                <a:gd name="T12" fmla="*/ 76 w 86"/>
                <a:gd name="T13" fmla="*/ 73 h 96"/>
                <a:gd name="T14" fmla="*/ 81 w 86"/>
                <a:gd name="T15" fmla="*/ 68 h 96"/>
                <a:gd name="T16" fmla="*/ 81 w 86"/>
                <a:gd name="T17" fmla="*/ 62 h 96"/>
                <a:gd name="T18" fmla="*/ 86 w 86"/>
                <a:gd name="T19" fmla="*/ 56 h 96"/>
                <a:gd name="T20" fmla="*/ 86 w 86"/>
                <a:gd name="T21" fmla="*/ 45 h 96"/>
                <a:gd name="T22" fmla="*/ 86 w 86"/>
                <a:gd name="T23" fmla="*/ 39 h 96"/>
                <a:gd name="T24" fmla="*/ 81 w 86"/>
                <a:gd name="T25" fmla="*/ 34 h 96"/>
                <a:gd name="T26" fmla="*/ 81 w 86"/>
                <a:gd name="T27" fmla="*/ 28 h 96"/>
                <a:gd name="T28" fmla="*/ 76 w 86"/>
                <a:gd name="T29" fmla="*/ 22 h 96"/>
                <a:gd name="T30" fmla="*/ 71 w 86"/>
                <a:gd name="T31" fmla="*/ 17 h 96"/>
                <a:gd name="T32" fmla="*/ 66 w 86"/>
                <a:gd name="T33" fmla="*/ 11 h 96"/>
                <a:gd name="T34" fmla="*/ 61 w 86"/>
                <a:gd name="T35" fmla="*/ 5 h 96"/>
                <a:gd name="T36" fmla="*/ 56 w 86"/>
                <a:gd name="T37" fmla="*/ 5 h 96"/>
                <a:gd name="T38" fmla="*/ 50 w 86"/>
                <a:gd name="T39" fmla="*/ 0 h 96"/>
                <a:gd name="T40" fmla="*/ 40 w 86"/>
                <a:gd name="T41" fmla="*/ 0 h 96"/>
                <a:gd name="T42" fmla="*/ 35 w 86"/>
                <a:gd name="T43" fmla="*/ 0 h 96"/>
                <a:gd name="T44" fmla="*/ 30 w 86"/>
                <a:gd name="T45" fmla="*/ 5 h 96"/>
                <a:gd name="T46" fmla="*/ 20 w 86"/>
                <a:gd name="T47" fmla="*/ 5 h 96"/>
                <a:gd name="T48" fmla="*/ 15 w 86"/>
                <a:gd name="T49" fmla="*/ 11 h 96"/>
                <a:gd name="T50" fmla="*/ 10 w 86"/>
                <a:gd name="T51" fmla="*/ 17 h 96"/>
                <a:gd name="T52" fmla="*/ 10 w 86"/>
                <a:gd name="T53" fmla="*/ 22 h 96"/>
                <a:gd name="T54" fmla="*/ 5 w 86"/>
                <a:gd name="T55" fmla="*/ 28 h 96"/>
                <a:gd name="T56" fmla="*/ 0 w 86"/>
                <a:gd name="T57" fmla="*/ 34 h 96"/>
                <a:gd name="T58" fmla="*/ 0 w 86"/>
                <a:gd name="T59" fmla="*/ 39 h 96"/>
                <a:gd name="T60" fmla="*/ 0 w 86"/>
                <a:gd name="T61" fmla="*/ 45 h 96"/>
                <a:gd name="T62" fmla="*/ 0 w 86"/>
                <a:gd name="T63" fmla="*/ 56 h 96"/>
                <a:gd name="T64" fmla="*/ 0 w 86"/>
                <a:gd name="T65" fmla="*/ 62 h 96"/>
                <a:gd name="T66" fmla="*/ 5 w 86"/>
                <a:gd name="T67" fmla="*/ 68 h 96"/>
                <a:gd name="T68" fmla="*/ 10 w 86"/>
                <a:gd name="T69" fmla="*/ 73 h 96"/>
                <a:gd name="T70" fmla="*/ 10 w 86"/>
                <a:gd name="T71" fmla="*/ 79 h 96"/>
                <a:gd name="T72" fmla="*/ 15 w 86"/>
                <a:gd name="T73" fmla="*/ 85 h 96"/>
                <a:gd name="T74" fmla="*/ 20 w 86"/>
                <a:gd name="T75" fmla="*/ 91 h 96"/>
                <a:gd name="T76" fmla="*/ 30 w 86"/>
                <a:gd name="T77" fmla="*/ 91 h 96"/>
                <a:gd name="T78" fmla="*/ 35 w 86"/>
                <a:gd name="T79" fmla="*/ 96 h 96"/>
                <a:gd name="T80" fmla="*/ 40 w 86"/>
                <a:gd name="T81" fmla="*/ 96 h 96"/>
                <a:gd name="T82" fmla="*/ 40 w 86"/>
                <a:gd name="T83" fmla="*/ 96 h 96"/>
                <a:gd name="T84" fmla="*/ 40 w 86"/>
                <a:gd name="T85" fmla="*/ 91 h 9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6"/>
                <a:gd name="T130" fmla="*/ 0 h 96"/>
                <a:gd name="T131" fmla="*/ 86 w 86"/>
                <a:gd name="T132" fmla="*/ 96 h 9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6" h="96">
                  <a:moveTo>
                    <a:pt x="40" y="91"/>
                  </a:moveTo>
                  <a:lnTo>
                    <a:pt x="50" y="96"/>
                  </a:lnTo>
                  <a:lnTo>
                    <a:pt x="56" y="91"/>
                  </a:lnTo>
                  <a:lnTo>
                    <a:pt x="61" y="91"/>
                  </a:lnTo>
                  <a:lnTo>
                    <a:pt x="66" y="85"/>
                  </a:lnTo>
                  <a:lnTo>
                    <a:pt x="71" y="79"/>
                  </a:lnTo>
                  <a:lnTo>
                    <a:pt x="76" y="73"/>
                  </a:lnTo>
                  <a:lnTo>
                    <a:pt x="81" y="68"/>
                  </a:lnTo>
                  <a:lnTo>
                    <a:pt x="81" y="62"/>
                  </a:lnTo>
                  <a:lnTo>
                    <a:pt x="86" y="56"/>
                  </a:lnTo>
                  <a:lnTo>
                    <a:pt x="86" y="45"/>
                  </a:lnTo>
                  <a:lnTo>
                    <a:pt x="86" y="39"/>
                  </a:lnTo>
                  <a:lnTo>
                    <a:pt x="81" y="34"/>
                  </a:lnTo>
                  <a:lnTo>
                    <a:pt x="81" y="28"/>
                  </a:lnTo>
                  <a:lnTo>
                    <a:pt x="76" y="22"/>
                  </a:lnTo>
                  <a:lnTo>
                    <a:pt x="71" y="17"/>
                  </a:lnTo>
                  <a:lnTo>
                    <a:pt x="66" y="11"/>
                  </a:lnTo>
                  <a:lnTo>
                    <a:pt x="61" y="5"/>
                  </a:lnTo>
                  <a:lnTo>
                    <a:pt x="56" y="5"/>
                  </a:lnTo>
                  <a:lnTo>
                    <a:pt x="50" y="0"/>
                  </a:lnTo>
                  <a:lnTo>
                    <a:pt x="40" y="0"/>
                  </a:lnTo>
                  <a:lnTo>
                    <a:pt x="35" y="0"/>
                  </a:lnTo>
                  <a:lnTo>
                    <a:pt x="30" y="5"/>
                  </a:lnTo>
                  <a:lnTo>
                    <a:pt x="20" y="5"/>
                  </a:lnTo>
                  <a:lnTo>
                    <a:pt x="15" y="11"/>
                  </a:lnTo>
                  <a:lnTo>
                    <a:pt x="10" y="17"/>
                  </a:lnTo>
                  <a:lnTo>
                    <a:pt x="10" y="22"/>
                  </a:lnTo>
                  <a:lnTo>
                    <a:pt x="5" y="28"/>
                  </a:lnTo>
                  <a:lnTo>
                    <a:pt x="0" y="34"/>
                  </a:lnTo>
                  <a:lnTo>
                    <a:pt x="0" y="39"/>
                  </a:lnTo>
                  <a:lnTo>
                    <a:pt x="0" y="45"/>
                  </a:lnTo>
                  <a:lnTo>
                    <a:pt x="0" y="56"/>
                  </a:lnTo>
                  <a:lnTo>
                    <a:pt x="0" y="62"/>
                  </a:lnTo>
                  <a:lnTo>
                    <a:pt x="5" y="68"/>
                  </a:lnTo>
                  <a:lnTo>
                    <a:pt x="10" y="73"/>
                  </a:lnTo>
                  <a:lnTo>
                    <a:pt x="10" y="79"/>
                  </a:lnTo>
                  <a:lnTo>
                    <a:pt x="15" y="85"/>
                  </a:lnTo>
                  <a:lnTo>
                    <a:pt x="20" y="91"/>
                  </a:lnTo>
                  <a:lnTo>
                    <a:pt x="30" y="91"/>
                  </a:lnTo>
                  <a:lnTo>
                    <a:pt x="35" y="96"/>
                  </a:lnTo>
                  <a:lnTo>
                    <a:pt x="40" y="96"/>
                  </a:lnTo>
                  <a:lnTo>
                    <a:pt x="4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29729" name="Freeform 32"/>
            <p:cNvSpPr>
              <a:spLocks/>
            </p:cNvSpPr>
            <p:nvPr/>
          </p:nvSpPr>
          <p:spPr bwMode="auto">
            <a:xfrm>
              <a:off x="1837" y="1724"/>
              <a:ext cx="76" cy="85"/>
            </a:xfrm>
            <a:custGeom>
              <a:avLst/>
              <a:gdLst>
                <a:gd name="T0" fmla="*/ 35 w 76"/>
                <a:gd name="T1" fmla="*/ 85 h 85"/>
                <a:gd name="T2" fmla="*/ 45 w 76"/>
                <a:gd name="T3" fmla="*/ 85 h 85"/>
                <a:gd name="T4" fmla="*/ 50 w 76"/>
                <a:gd name="T5" fmla="*/ 85 h 85"/>
                <a:gd name="T6" fmla="*/ 55 w 76"/>
                <a:gd name="T7" fmla="*/ 79 h 85"/>
                <a:gd name="T8" fmla="*/ 60 w 76"/>
                <a:gd name="T9" fmla="*/ 79 h 85"/>
                <a:gd name="T10" fmla="*/ 66 w 76"/>
                <a:gd name="T11" fmla="*/ 74 h 85"/>
                <a:gd name="T12" fmla="*/ 71 w 76"/>
                <a:gd name="T13" fmla="*/ 68 h 85"/>
                <a:gd name="T14" fmla="*/ 71 w 76"/>
                <a:gd name="T15" fmla="*/ 62 h 85"/>
                <a:gd name="T16" fmla="*/ 76 w 76"/>
                <a:gd name="T17" fmla="*/ 57 h 85"/>
                <a:gd name="T18" fmla="*/ 76 w 76"/>
                <a:gd name="T19" fmla="*/ 51 h 85"/>
                <a:gd name="T20" fmla="*/ 76 w 76"/>
                <a:gd name="T21" fmla="*/ 45 h 85"/>
                <a:gd name="T22" fmla="*/ 76 w 76"/>
                <a:gd name="T23" fmla="*/ 34 h 85"/>
                <a:gd name="T24" fmla="*/ 76 w 76"/>
                <a:gd name="T25" fmla="*/ 28 h 85"/>
                <a:gd name="T26" fmla="*/ 71 w 76"/>
                <a:gd name="T27" fmla="*/ 23 h 85"/>
                <a:gd name="T28" fmla="*/ 71 w 76"/>
                <a:gd name="T29" fmla="*/ 17 h 85"/>
                <a:gd name="T30" fmla="*/ 66 w 76"/>
                <a:gd name="T31" fmla="*/ 11 h 85"/>
                <a:gd name="T32" fmla="*/ 60 w 76"/>
                <a:gd name="T33" fmla="*/ 6 h 85"/>
                <a:gd name="T34" fmla="*/ 55 w 76"/>
                <a:gd name="T35" fmla="*/ 6 h 85"/>
                <a:gd name="T36" fmla="*/ 50 w 76"/>
                <a:gd name="T37" fmla="*/ 0 h 85"/>
                <a:gd name="T38" fmla="*/ 45 w 76"/>
                <a:gd name="T39" fmla="*/ 0 h 85"/>
                <a:gd name="T40" fmla="*/ 35 w 76"/>
                <a:gd name="T41" fmla="*/ 0 h 85"/>
                <a:gd name="T42" fmla="*/ 30 w 76"/>
                <a:gd name="T43" fmla="*/ 0 h 85"/>
                <a:gd name="T44" fmla="*/ 25 w 76"/>
                <a:gd name="T45" fmla="*/ 0 h 85"/>
                <a:gd name="T46" fmla="*/ 20 w 76"/>
                <a:gd name="T47" fmla="*/ 6 h 85"/>
                <a:gd name="T48" fmla="*/ 15 w 76"/>
                <a:gd name="T49" fmla="*/ 6 h 85"/>
                <a:gd name="T50" fmla="*/ 10 w 76"/>
                <a:gd name="T51" fmla="*/ 11 h 85"/>
                <a:gd name="T52" fmla="*/ 5 w 76"/>
                <a:gd name="T53" fmla="*/ 17 h 85"/>
                <a:gd name="T54" fmla="*/ 0 w 76"/>
                <a:gd name="T55" fmla="*/ 23 h 85"/>
                <a:gd name="T56" fmla="*/ 0 w 76"/>
                <a:gd name="T57" fmla="*/ 28 h 85"/>
                <a:gd name="T58" fmla="*/ 0 w 76"/>
                <a:gd name="T59" fmla="*/ 34 h 85"/>
                <a:gd name="T60" fmla="*/ 0 w 76"/>
                <a:gd name="T61" fmla="*/ 45 h 85"/>
                <a:gd name="T62" fmla="*/ 0 w 76"/>
                <a:gd name="T63" fmla="*/ 51 h 85"/>
                <a:gd name="T64" fmla="*/ 0 w 76"/>
                <a:gd name="T65" fmla="*/ 57 h 85"/>
                <a:gd name="T66" fmla="*/ 0 w 76"/>
                <a:gd name="T67" fmla="*/ 62 h 85"/>
                <a:gd name="T68" fmla="*/ 5 w 76"/>
                <a:gd name="T69" fmla="*/ 68 h 85"/>
                <a:gd name="T70" fmla="*/ 10 w 76"/>
                <a:gd name="T71" fmla="*/ 74 h 85"/>
                <a:gd name="T72" fmla="*/ 15 w 76"/>
                <a:gd name="T73" fmla="*/ 79 h 85"/>
                <a:gd name="T74" fmla="*/ 20 w 76"/>
                <a:gd name="T75" fmla="*/ 79 h 85"/>
                <a:gd name="T76" fmla="*/ 25 w 76"/>
                <a:gd name="T77" fmla="*/ 85 h 85"/>
                <a:gd name="T78" fmla="*/ 30 w 76"/>
                <a:gd name="T79" fmla="*/ 85 h 85"/>
                <a:gd name="T80" fmla="*/ 35 w 76"/>
                <a:gd name="T81" fmla="*/ 85 h 85"/>
                <a:gd name="T82" fmla="*/ 35 w 76"/>
                <a:gd name="T83" fmla="*/ 85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6"/>
                <a:gd name="T127" fmla="*/ 0 h 85"/>
                <a:gd name="T128" fmla="*/ 76 w 76"/>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6" h="85">
                  <a:moveTo>
                    <a:pt x="35" y="85"/>
                  </a:moveTo>
                  <a:lnTo>
                    <a:pt x="45" y="85"/>
                  </a:lnTo>
                  <a:lnTo>
                    <a:pt x="50" y="85"/>
                  </a:lnTo>
                  <a:lnTo>
                    <a:pt x="55" y="79"/>
                  </a:lnTo>
                  <a:lnTo>
                    <a:pt x="60" y="79"/>
                  </a:lnTo>
                  <a:lnTo>
                    <a:pt x="66" y="74"/>
                  </a:lnTo>
                  <a:lnTo>
                    <a:pt x="71" y="68"/>
                  </a:lnTo>
                  <a:lnTo>
                    <a:pt x="71" y="62"/>
                  </a:lnTo>
                  <a:lnTo>
                    <a:pt x="76" y="57"/>
                  </a:lnTo>
                  <a:lnTo>
                    <a:pt x="76" y="51"/>
                  </a:lnTo>
                  <a:lnTo>
                    <a:pt x="76" y="45"/>
                  </a:lnTo>
                  <a:lnTo>
                    <a:pt x="76" y="34"/>
                  </a:lnTo>
                  <a:lnTo>
                    <a:pt x="76" y="28"/>
                  </a:lnTo>
                  <a:lnTo>
                    <a:pt x="71" y="23"/>
                  </a:lnTo>
                  <a:lnTo>
                    <a:pt x="71" y="17"/>
                  </a:lnTo>
                  <a:lnTo>
                    <a:pt x="66" y="11"/>
                  </a:lnTo>
                  <a:lnTo>
                    <a:pt x="60" y="6"/>
                  </a:lnTo>
                  <a:lnTo>
                    <a:pt x="55" y="6"/>
                  </a:lnTo>
                  <a:lnTo>
                    <a:pt x="50" y="0"/>
                  </a:lnTo>
                  <a:lnTo>
                    <a:pt x="45" y="0"/>
                  </a:lnTo>
                  <a:lnTo>
                    <a:pt x="35" y="0"/>
                  </a:lnTo>
                  <a:lnTo>
                    <a:pt x="30" y="0"/>
                  </a:lnTo>
                  <a:lnTo>
                    <a:pt x="25" y="0"/>
                  </a:lnTo>
                  <a:lnTo>
                    <a:pt x="20" y="6"/>
                  </a:lnTo>
                  <a:lnTo>
                    <a:pt x="15" y="6"/>
                  </a:lnTo>
                  <a:lnTo>
                    <a:pt x="10" y="11"/>
                  </a:lnTo>
                  <a:lnTo>
                    <a:pt x="5" y="17"/>
                  </a:lnTo>
                  <a:lnTo>
                    <a:pt x="0" y="23"/>
                  </a:lnTo>
                  <a:lnTo>
                    <a:pt x="0" y="28"/>
                  </a:lnTo>
                  <a:lnTo>
                    <a:pt x="0" y="34"/>
                  </a:lnTo>
                  <a:lnTo>
                    <a:pt x="0" y="45"/>
                  </a:lnTo>
                  <a:lnTo>
                    <a:pt x="0" y="51"/>
                  </a:lnTo>
                  <a:lnTo>
                    <a:pt x="0" y="57"/>
                  </a:lnTo>
                  <a:lnTo>
                    <a:pt x="0" y="62"/>
                  </a:lnTo>
                  <a:lnTo>
                    <a:pt x="5" y="68"/>
                  </a:lnTo>
                  <a:lnTo>
                    <a:pt x="10" y="74"/>
                  </a:lnTo>
                  <a:lnTo>
                    <a:pt x="15" y="79"/>
                  </a:lnTo>
                  <a:lnTo>
                    <a:pt x="20" y="79"/>
                  </a:lnTo>
                  <a:lnTo>
                    <a:pt x="25" y="85"/>
                  </a:lnTo>
                  <a:lnTo>
                    <a:pt x="30" y="85"/>
                  </a:lnTo>
                  <a:lnTo>
                    <a:pt x="35" y="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29730" name="Freeform 33"/>
            <p:cNvSpPr>
              <a:spLocks/>
            </p:cNvSpPr>
            <p:nvPr/>
          </p:nvSpPr>
          <p:spPr bwMode="auto">
            <a:xfrm>
              <a:off x="1837" y="1724"/>
              <a:ext cx="76" cy="85"/>
            </a:xfrm>
            <a:custGeom>
              <a:avLst/>
              <a:gdLst>
                <a:gd name="T0" fmla="*/ 35 w 76"/>
                <a:gd name="T1" fmla="*/ 85 h 85"/>
                <a:gd name="T2" fmla="*/ 45 w 76"/>
                <a:gd name="T3" fmla="*/ 85 h 85"/>
                <a:gd name="T4" fmla="*/ 50 w 76"/>
                <a:gd name="T5" fmla="*/ 85 h 85"/>
                <a:gd name="T6" fmla="*/ 55 w 76"/>
                <a:gd name="T7" fmla="*/ 79 h 85"/>
                <a:gd name="T8" fmla="*/ 60 w 76"/>
                <a:gd name="T9" fmla="*/ 79 h 85"/>
                <a:gd name="T10" fmla="*/ 66 w 76"/>
                <a:gd name="T11" fmla="*/ 74 h 85"/>
                <a:gd name="T12" fmla="*/ 71 w 76"/>
                <a:gd name="T13" fmla="*/ 68 h 85"/>
                <a:gd name="T14" fmla="*/ 71 w 76"/>
                <a:gd name="T15" fmla="*/ 62 h 85"/>
                <a:gd name="T16" fmla="*/ 76 w 76"/>
                <a:gd name="T17" fmla="*/ 57 h 85"/>
                <a:gd name="T18" fmla="*/ 76 w 76"/>
                <a:gd name="T19" fmla="*/ 51 h 85"/>
                <a:gd name="T20" fmla="*/ 76 w 76"/>
                <a:gd name="T21" fmla="*/ 45 h 85"/>
                <a:gd name="T22" fmla="*/ 76 w 76"/>
                <a:gd name="T23" fmla="*/ 34 h 85"/>
                <a:gd name="T24" fmla="*/ 76 w 76"/>
                <a:gd name="T25" fmla="*/ 28 h 85"/>
                <a:gd name="T26" fmla="*/ 71 w 76"/>
                <a:gd name="T27" fmla="*/ 23 h 85"/>
                <a:gd name="T28" fmla="*/ 71 w 76"/>
                <a:gd name="T29" fmla="*/ 17 h 85"/>
                <a:gd name="T30" fmla="*/ 66 w 76"/>
                <a:gd name="T31" fmla="*/ 11 h 85"/>
                <a:gd name="T32" fmla="*/ 60 w 76"/>
                <a:gd name="T33" fmla="*/ 6 h 85"/>
                <a:gd name="T34" fmla="*/ 55 w 76"/>
                <a:gd name="T35" fmla="*/ 6 h 85"/>
                <a:gd name="T36" fmla="*/ 50 w 76"/>
                <a:gd name="T37" fmla="*/ 0 h 85"/>
                <a:gd name="T38" fmla="*/ 45 w 76"/>
                <a:gd name="T39" fmla="*/ 0 h 85"/>
                <a:gd name="T40" fmla="*/ 35 w 76"/>
                <a:gd name="T41" fmla="*/ 0 h 85"/>
                <a:gd name="T42" fmla="*/ 30 w 76"/>
                <a:gd name="T43" fmla="*/ 0 h 85"/>
                <a:gd name="T44" fmla="*/ 25 w 76"/>
                <a:gd name="T45" fmla="*/ 0 h 85"/>
                <a:gd name="T46" fmla="*/ 20 w 76"/>
                <a:gd name="T47" fmla="*/ 6 h 85"/>
                <a:gd name="T48" fmla="*/ 15 w 76"/>
                <a:gd name="T49" fmla="*/ 6 h 85"/>
                <a:gd name="T50" fmla="*/ 10 w 76"/>
                <a:gd name="T51" fmla="*/ 11 h 85"/>
                <a:gd name="T52" fmla="*/ 5 w 76"/>
                <a:gd name="T53" fmla="*/ 17 h 85"/>
                <a:gd name="T54" fmla="*/ 0 w 76"/>
                <a:gd name="T55" fmla="*/ 23 h 85"/>
                <a:gd name="T56" fmla="*/ 0 w 76"/>
                <a:gd name="T57" fmla="*/ 28 h 85"/>
                <a:gd name="T58" fmla="*/ 0 w 76"/>
                <a:gd name="T59" fmla="*/ 34 h 85"/>
                <a:gd name="T60" fmla="*/ 0 w 76"/>
                <a:gd name="T61" fmla="*/ 45 h 85"/>
                <a:gd name="T62" fmla="*/ 0 w 76"/>
                <a:gd name="T63" fmla="*/ 51 h 85"/>
                <a:gd name="T64" fmla="*/ 0 w 76"/>
                <a:gd name="T65" fmla="*/ 57 h 85"/>
                <a:gd name="T66" fmla="*/ 0 w 76"/>
                <a:gd name="T67" fmla="*/ 62 h 85"/>
                <a:gd name="T68" fmla="*/ 5 w 76"/>
                <a:gd name="T69" fmla="*/ 68 h 85"/>
                <a:gd name="T70" fmla="*/ 10 w 76"/>
                <a:gd name="T71" fmla="*/ 74 h 85"/>
                <a:gd name="T72" fmla="*/ 15 w 76"/>
                <a:gd name="T73" fmla="*/ 79 h 85"/>
                <a:gd name="T74" fmla="*/ 20 w 76"/>
                <a:gd name="T75" fmla="*/ 79 h 85"/>
                <a:gd name="T76" fmla="*/ 25 w 76"/>
                <a:gd name="T77" fmla="*/ 85 h 85"/>
                <a:gd name="T78" fmla="*/ 30 w 76"/>
                <a:gd name="T79" fmla="*/ 85 h 85"/>
                <a:gd name="T80" fmla="*/ 35 w 76"/>
                <a:gd name="T81" fmla="*/ 85 h 85"/>
                <a:gd name="T82" fmla="*/ 35 w 76"/>
                <a:gd name="T83" fmla="*/ 85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6"/>
                <a:gd name="T127" fmla="*/ 0 h 85"/>
                <a:gd name="T128" fmla="*/ 76 w 76"/>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6" h="85">
                  <a:moveTo>
                    <a:pt x="35" y="85"/>
                  </a:moveTo>
                  <a:lnTo>
                    <a:pt x="45" y="85"/>
                  </a:lnTo>
                  <a:lnTo>
                    <a:pt x="50" y="85"/>
                  </a:lnTo>
                  <a:lnTo>
                    <a:pt x="55" y="79"/>
                  </a:lnTo>
                  <a:lnTo>
                    <a:pt x="60" y="79"/>
                  </a:lnTo>
                  <a:lnTo>
                    <a:pt x="66" y="74"/>
                  </a:lnTo>
                  <a:lnTo>
                    <a:pt x="71" y="68"/>
                  </a:lnTo>
                  <a:lnTo>
                    <a:pt x="71" y="62"/>
                  </a:lnTo>
                  <a:lnTo>
                    <a:pt x="76" y="57"/>
                  </a:lnTo>
                  <a:lnTo>
                    <a:pt x="76" y="51"/>
                  </a:lnTo>
                  <a:lnTo>
                    <a:pt x="76" y="45"/>
                  </a:lnTo>
                  <a:lnTo>
                    <a:pt x="76" y="34"/>
                  </a:lnTo>
                  <a:lnTo>
                    <a:pt x="76" y="28"/>
                  </a:lnTo>
                  <a:lnTo>
                    <a:pt x="71" y="23"/>
                  </a:lnTo>
                  <a:lnTo>
                    <a:pt x="71" y="17"/>
                  </a:lnTo>
                  <a:lnTo>
                    <a:pt x="66" y="11"/>
                  </a:lnTo>
                  <a:lnTo>
                    <a:pt x="60" y="6"/>
                  </a:lnTo>
                  <a:lnTo>
                    <a:pt x="55" y="6"/>
                  </a:lnTo>
                  <a:lnTo>
                    <a:pt x="50" y="0"/>
                  </a:lnTo>
                  <a:lnTo>
                    <a:pt x="45" y="0"/>
                  </a:lnTo>
                  <a:lnTo>
                    <a:pt x="35" y="0"/>
                  </a:lnTo>
                  <a:lnTo>
                    <a:pt x="30" y="0"/>
                  </a:lnTo>
                  <a:lnTo>
                    <a:pt x="25" y="0"/>
                  </a:lnTo>
                  <a:lnTo>
                    <a:pt x="20" y="6"/>
                  </a:lnTo>
                  <a:lnTo>
                    <a:pt x="15" y="6"/>
                  </a:lnTo>
                  <a:lnTo>
                    <a:pt x="10" y="11"/>
                  </a:lnTo>
                  <a:lnTo>
                    <a:pt x="5" y="17"/>
                  </a:lnTo>
                  <a:lnTo>
                    <a:pt x="0" y="23"/>
                  </a:lnTo>
                  <a:lnTo>
                    <a:pt x="0" y="28"/>
                  </a:lnTo>
                  <a:lnTo>
                    <a:pt x="0" y="34"/>
                  </a:lnTo>
                  <a:lnTo>
                    <a:pt x="0" y="45"/>
                  </a:lnTo>
                  <a:lnTo>
                    <a:pt x="0" y="51"/>
                  </a:lnTo>
                  <a:lnTo>
                    <a:pt x="0" y="57"/>
                  </a:lnTo>
                  <a:lnTo>
                    <a:pt x="0" y="62"/>
                  </a:lnTo>
                  <a:lnTo>
                    <a:pt x="5" y="68"/>
                  </a:lnTo>
                  <a:lnTo>
                    <a:pt x="10" y="74"/>
                  </a:lnTo>
                  <a:lnTo>
                    <a:pt x="15" y="79"/>
                  </a:lnTo>
                  <a:lnTo>
                    <a:pt x="20" y="79"/>
                  </a:lnTo>
                  <a:lnTo>
                    <a:pt x="25" y="85"/>
                  </a:lnTo>
                  <a:lnTo>
                    <a:pt x="30" y="85"/>
                  </a:lnTo>
                  <a:lnTo>
                    <a:pt x="35" y="85"/>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29731" name="Rectangle 34"/>
            <p:cNvSpPr>
              <a:spLocks noChangeArrowheads="1"/>
            </p:cNvSpPr>
            <p:nvPr/>
          </p:nvSpPr>
          <p:spPr bwMode="auto">
            <a:xfrm>
              <a:off x="3991" y="2400"/>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300">
                  <a:solidFill>
                    <a:srgbClr val="000000"/>
                  </a:solidFill>
                </a:rPr>
                <a:t>_</a:t>
              </a:r>
              <a:endParaRPr lang="en-US" altLang="en-US" sz="1800"/>
            </a:p>
          </p:txBody>
        </p:sp>
        <p:sp>
          <p:nvSpPr>
            <p:cNvPr id="29732" name="Rectangle 35"/>
            <p:cNvSpPr>
              <a:spLocks noChangeArrowheads="1"/>
            </p:cNvSpPr>
            <p:nvPr/>
          </p:nvSpPr>
          <p:spPr bwMode="auto">
            <a:xfrm>
              <a:off x="3981" y="2576"/>
              <a:ext cx="14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300">
                  <a:solidFill>
                    <a:srgbClr val="000000"/>
                  </a:solidFill>
                </a:rPr>
                <a:t>Q</a:t>
              </a:r>
              <a:endParaRPr lang="en-US" altLang="en-US" sz="1800"/>
            </a:p>
          </p:txBody>
        </p:sp>
        <p:sp>
          <p:nvSpPr>
            <p:cNvPr id="29733" name="Freeform 36"/>
            <p:cNvSpPr>
              <a:spLocks/>
            </p:cNvSpPr>
            <p:nvPr/>
          </p:nvSpPr>
          <p:spPr bwMode="auto">
            <a:xfrm>
              <a:off x="1507" y="1406"/>
              <a:ext cx="86" cy="96"/>
            </a:xfrm>
            <a:custGeom>
              <a:avLst/>
              <a:gdLst>
                <a:gd name="T0" fmla="*/ 41 w 86"/>
                <a:gd name="T1" fmla="*/ 91 h 96"/>
                <a:gd name="T2" fmla="*/ 51 w 86"/>
                <a:gd name="T3" fmla="*/ 96 h 96"/>
                <a:gd name="T4" fmla="*/ 56 w 86"/>
                <a:gd name="T5" fmla="*/ 91 h 96"/>
                <a:gd name="T6" fmla="*/ 66 w 86"/>
                <a:gd name="T7" fmla="*/ 91 h 96"/>
                <a:gd name="T8" fmla="*/ 71 w 86"/>
                <a:gd name="T9" fmla="*/ 85 h 96"/>
                <a:gd name="T10" fmla="*/ 76 w 86"/>
                <a:gd name="T11" fmla="*/ 79 h 96"/>
                <a:gd name="T12" fmla="*/ 81 w 86"/>
                <a:gd name="T13" fmla="*/ 74 h 96"/>
                <a:gd name="T14" fmla="*/ 81 w 86"/>
                <a:gd name="T15" fmla="*/ 68 h 96"/>
                <a:gd name="T16" fmla="*/ 86 w 86"/>
                <a:gd name="T17" fmla="*/ 62 h 96"/>
                <a:gd name="T18" fmla="*/ 86 w 86"/>
                <a:gd name="T19" fmla="*/ 57 h 96"/>
                <a:gd name="T20" fmla="*/ 86 w 86"/>
                <a:gd name="T21" fmla="*/ 45 h 96"/>
                <a:gd name="T22" fmla="*/ 86 w 86"/>
                <a:gd name="T23" fmla="*/ 40 h 96"/>
                <a:gd name="T24" fmla="*/ 86 w 86"/>
                <a:gd name="T25" fmla="*/ 34 h 96"/>
                <a:gd name="T26" fmla="*/ 81 w 86"/>
                <a:gd name="T27" fmla="*/ 28 h 96"/>
                <a:gd name="T28" fmla="*/ 81 w 86"/>
                <a:gd name="T29" fmla="*/ 17 h 96"/>
                <a:gd name="T30" fmla="*/ 76 w 86"/>
                <a:gd name="T31" fmla="*/ 11 h 96"/>
                <a:gd name="T32" fmla="*/ 71 w 86"/>
                <a:gd name="T33" fmla="*/ 11 h 96"/>
                <a:gd name="T34" fmla="*/ 66 w 86"/>
                <a:gd name="T35" fmla="*/ 5 h 96"/>
                <a:gd name="T36" fmla="*/ 56 w 86"/>
                <a:gd name="T37" fmla="*/ 0 h 96"/>
                <a:gd name="T38" fmla="*/ 51 w 86"/>
                <a:gd name="T39" fmla="*/ 0 h 96"/>
                <a:gd name="T40" fmla="*/ 46 w 86"/>
                <a:gd name="T41" fmla="*/ 0 h 96"/>
                <a:gd name="T42" fmla="*/ 36 w 86"/>
                <a:gd name="T43" fmla="*/ 0 h 96"/>
                <a:gd name="T44" fmla="*/ 31 w 86"/>
                <a:gd name="T45" fmla="*/ 0 h 96"/>
                <a:gd name="T46" fmla="*/ 25 w 86"/>
                <a:gd name="T47" fmla="*/ 5 h 96"/>
                <a:gd name="T48" fmla="*/ 20 w 86"/>
                <a:gd name="T49" fmla="*/ 11 h 96"/>
                <a:gd name="T50" fmla="*/ 15 w 86"/>
                <a:gd name="T51" fmla="*/ 11 h 96"/>
                <a:gd name="T52" fmla="*/ 10 w 86"/>
                <a:gd name="T53" fmla="*/ 17 h 96"/>
                <a:gd name="T54" fmla="*/ 5 w 86"/>
                <a:gd name="T55" fmla="*/ 28 h 96"/>
                <a:gd name="T56" fmla="*/ 5 w 86"/>
                <a:gd name="T57" fmla="*/ 34 h 96"/>
                <a:gd name="T58" fmla="*/ 5 w 86"/>
                <a:gd name="T59" fmla="*/ 40 h 96"/>
                <a:gd name="T60" fmla="*/ 0 w 86"/>
                <a:gd name="T61" fmla="*/ 45 h 96"/>
                <a:gd name="T62" fmla="*/ 5 w 86"/>
                <a:gd name="T63" fmla="*/ 57 h 96"/>
                <a:gd name="T64" fmla="*/ 5 w 86"/>
                <a:gd name="T65" fmla="*/ 62 h 96"/>
                <a:gd name="T66" fmla="*/ 5 w 86"/>
                <a:gd name="T67" fmla="*/ 68 h 96"/>
                <a:gd name="T68" fmla="*/ 10 w 86"/>
                <a:gd name="T69" fmla="*/ 74 h 96"/>
                <a:gd name="T70" fmla="*/ 15 w 86"/>
                <a:gd name="T71" fmla="*/ 79 h 96"/>
                <a:gd name="T72" fmla="*/ 20 w 86"/>
                <a:gd name="T73" fmla="*/ 85 h 96"/>
                <a:gd name="T74" fmla="*/ 25 w 86"/>
                <a:gd name="T75" fmla="*/ 91 h 96"/>
                <a:gd name="T76" fmla="*/ 31 w 86"/>
                <a:gd name="T77" fmla="*/ 91 h 96"/>
                <a:gd name="T78" fmla="*/ 36 w 86"/>
                <a:gd name="T79" fmla="*/ 96 h 96"/>
                <a:gd name="T80" fmla="*/ 46 w 86"/>
                <a:gd name="T81" fmla="*/ 96 h 96"/>
                <a:gd name="T82" fmla="*/ 46 w 86"/>
                <a:gd name="T83" fmla="*/ 96 h 96"/>
                <a:gd name="T84" fmla="*/ 41 w 86"/>
                <a:gd name="T85" fmla="*/ 91 h 9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6"/>
                <a:gd name="T130" fmla="*/ 0 h 96"/>
                <a:gd name="T131" fmla="*/ 86 w 86"/>
                <a:gd name="T132" fmla="*/ 96 h 9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6" h="96">
                  <a:moveTo>
                    <a:pt x="41" y="91"/>
                  </a:moveTo>
                  <a:lnTo>
                    <a:pt x="51" y="96"/>
                  </a:lnTo>
                  <a:lnTo>
                    <a:pt x="56" y="91"/>
                  </a:lnTo>
                  <a:lnTo>
                    <a:pt x="66" y="91"/>
                  </a:lnTo>
                  <a:lnTo>
                    <a:pt x="71" y="85"/>
                  </a:lnTo>
                  <a:lnTo>
                    <a:pt x="76" y="79"/>
                  </a:lnTo>
                  <a:lnTo>
                    <a:pt x="81" y="74"/>
                  </a:lnTo>
                  <a:lnTo>
                    <a:pt x="81" y="68"/>
                  </a:lnTo>
                  <a:lnTo>
                    <a:pt x="86" y="62"/>
                  </a:lnTo>
                  <a:lnTo>
                    <a:pt x="86" y="57"/>
                  </a:lnTo>
                  <a:lnTo>
                    <a:pt x="86" y="45"/>
                  </a:lnTo>
                  <a:lnTo>
                    <a:pt x="86" y="40"/>
                  </a:lnTo>
                  <a:lnTo>
                    <a:pt x="86" y="34"/>
                  </a:lnTo>
                  <a:lnTo>
                    <a:pt x="81" y="28"/>
                  </a:lnTo>
                  <a:lnTo>
                    <a:pt x="81" y="17"/>
                  </a:lnTo>
                  <a:lnTo>
                    <a:pt x="76" y="11"/>
                  </a:lnTo>
                  <a:lnTo>
                    <a:pt x="71" y="11"/>
                  </a:lnTo>
                  <a:lnTo>
                    <a:pt x="66" y="5"/>
                  </a:lnTo>
                  <a:lnTo>
                    <a:pt x="56" y="0"/>
                  </a:lnTo>
                  <a:lnTo>
                    <a:pt x="51" y="0"/>
                  </a:lnTo>
                  <a:lnTo>
                    <a:pt x="46" y="0"/>
                  </a:lnTo>
                  <a:lnTo>
                    <a:pt x="36" y="0"/>
                  </a:lnTo>
                  <a:lnTo>
                    <a:pt x="31" y="0"/>
                  </a:lnTo>
                  <a:lnTo>
                    <a:pt x="25" y="5"/>
                  </a:lnTo>
                  <a:lnTo>
                    <a:pt x="20" y="11"/>
                  </a:lnTo>
                  <a:lnTo>
                    <a:pt x="15" y="11"/>
                  </a:lnTo>
                  <a:lnTo>
                    <a:pt x="10" y="17"/>
                  </a:lnTo>
                  <a:lnTo>
                    <a:pt x="5" y="28"/>
                  </a:lnTo>
                  <a:lnTo>
                    <a:pt x="5" y="34"/>
                  </a:lnTo>
                  <a:lnTo>
                    <a:pt x="5" y="40"/>
                  </a:lnTo>
                  <a:lnTo>
                    <a:pt x="0" y="45"/>
                  </a:lnTo>
                  <a:lnTo>
                    <a:pt x="5" y="57"/>
                  </a:lnTo>
                  <a:lnTo>
                    <a:pt x="5" y="62"/>
                  </a:lnTo>
                  <a:lnTo>
                    <a:pt x="5" y="68"/>
                  </a:lnTo>
                  <a:lnTo>
                    <a:pt x="10" y="74"/>
                  </a:lnTo>
                  <a:lnTo>
                    <a:pt x="15" y="79"/>
                  </a:lnTo>
                  <a:lnTo>
                    <a:pt x="20" y="85"/>
                  </a:lnTo>
                  <a:lnTo>
                    <a:pt x="25" y="91"/>
                  </a:lnTo>
                  <a:lnTo>
                    <a:pt x="31" y="91"/>
                  </a:lnTo>
                  <a:lnTo>
                    <a:pt x="36" y="96"/>
                  </a:lnTo>
                  <a:lnTo>
                    <a:pt x="46" y="96"/>
                  </a:lnTo>
                  <a:lnTo>
                    <a:pt x="41"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7CB5B7E3-325B-45E0-BD90-1C3D95DD3121}" type="slidenum">
              <a:rPr lang="en-US"/>
              <a:pPr>
                <a:defRPr/>
              </a:pPr>
              <a:t>31</a:t>
            </a:fld>
            <a:endParaRPr lang="en-US"/>
          </a:p>
        </p:txBody>
      </p:sp>
      <p:sp>
        <p:nvSpPr>
          <p:cNvPr id="423938" name="Rectangle 2"/>
          <p:cNvSpPr>
            <a:spLocks noGrp="1" noChangeArrowheads="1"/>
          </p:cNvSpPr>
          <p:nvPr>
            <p:ph type="title"/>
          </p:nvPr>
        </p:nvSpPr>
        <p:spPr/>
        <p:txBody>
          <a:bodyPr/>
          <a:lstStyle/>
          <a:p>
            <a:pPr eaLnBrk="1" hangingPunct="1">
              <a:defRPr/>
            </a:pPr>
            <a:r>
              <a:rPr lang="en-US" dirty="0" smtClean="0"/>
              <a:t>Standard Symbols – Latches</a:t>
            </a:r>
          </a:p>
        </p:txBody>
      </p:sp>
      <p:sp>
        <p:nvSpPr>
          <p:cNvPr id="423939" name="Rectangle 3"/>
          <p:cNvSpPr>
            <a:spLocks noGrp="1" noChangeArrowheads="1"/>
          </p:cNvSpPr>
          <p:nvPr>
            <p:ph type="body" idx="1"/>
          </p:nvPr>
        </p:nvSpPr>
        <p:spPr>
          <a:xfrm>
            <a:off x="457200" y="4403725"/>
            <a:ext cx="8229600" cy="1730375"/>
          </a:xfrm>
        </p:spPr>
        <p:txBody>
          <a:bodyPr/>
          <a:lstStyle/>
          <a:p>
            <a:pPr eaLnBrk="1" hangingPunct="1">
              <a:defRPr/>
            </a:pPr>
            <a:endParaRPr lang="en-US" smtClean="0"/>
          </a:p>
          <a:p>
            <a:pPr eaLnBrk="1" hangingPunct="1">
              <a:defRPr/>
            </a:pPr>
            <a:r>
              <a:rPr lang="en-US" sz="2800" smtClean="0"/>
              <a:t>The circle at input indicates negation (inversion).</a:t>
            </a:r>
          </a:p>
        </p:txBody>
      </p:sp>
      <p:pic>
        <p:nvPicPr>
          <p:cNvPr id="3072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916113"/>
            <a:ext cx="7924800" cy="245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7" name="Date Placeholder 4"/>
          <p:cNvSpPr>
            <a:spLocks noGrp="1"/>
          </p:cNvSpPr>
          <p:nvPr>
            <p:ph type="dt" sz="quarter" idx="11"/>
          </p:nvPr>
        </p:nvSpPr>
        <p:spPr>
          <a:xfrm>
            <a:off x="457200" y="6243638"/>
            <a:ext cx="2133600" cy="457200"/>
          </a:xfrm>
        </p:spPr>
        <p:txBody>
          <a:bodyPr/>
          <a:lstStyle/>
          <a:p>
            <a:pPr>
              <a:defRPr/>
            </a:pPr>
            <a:r>
              <a:rPr lang="en-US" dirty="0"/>
              <a:t>DT228/1 and DT282/1 </a:t>
            </a:r>
            <a:r>
              <a:rPr lang="en-US" dirty="0" smtClean="0"/>
              <a:t>Computer </a:t>
            </a:r>
            <a:r>
              <a:rPr lang="en-US" dirty="0"/>
              <a:t>Architecture &amp; Technology</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04227D9-F0C7-4E9F-8DC7-4205722E04AB}" type="slidenum">
              <a:rPr lang="en-US"/>
              <a:pPr>
                <a:defRPr/>
              </a:pPr>
              <a:t>32</a:t>
            </a:fld>
            <a:endParaRPr lang="en-US"/>
          </a:p>
        </p:txBody>
      </p:sp>
      <p:sp>
        <p:nvSpPr>
          <p:cNvPr id="390146" name="Rectangle 2"/>
          <p:cNvSpPr>
            <a:spLocks noGrp="1" noChangeArrowheads="1"/>
          </p:cNvSpPr>
          <p:nvPr>
            <p:ph type="title"/>
          </p:nvPr>
        </p:nvSpPr>
        <p:spPr/>
        <p:txBody>
          <a:bodyPr/>
          <a:lstStyle/>
          <a:p>
            <a:pPr eaLnBrk="1" hangingPunct="1">
              <a:defRPr/>
            </a:pPr>
            <a:r>
              <a:rPr lang="en-GB" smtClean="0"/>
              <a:t>More on Flip-Flops</a:t>
            </a:r>
            <a:endParaRPr lang="en-US" smtClean="0"/>
          </a:p>
        </p:txBody>
      </p:sp>
      <p:sp>
        <p:nvSpPr>
          <p:cNvPr id="390147" name="Rectangle 3"/>
          <p:cNvSpPr>
            <a:spLocks noGrp="1" noChangeArrowheads="1"/>
          </p:cNvSpPr>
          <p:nvPr>
            <p:ph type="body" idx="1"/>
          </p:nvPr>
        </p:nvSpPr>
        <p:spPr/>
        <p:txBody>
          <a:bodyPr/>
          <a:lstStyle/>
          <a:p>
            <a:pPr eaLnBrk="1" hangingPunct="1">
              <a:defRPr/>
            </a:pPr>
            <a:r>
              <a:rPr lang="en-US" sz="2800" smtClean="0"/>
              <a:t>Sequential logic is used by (or caused by (?)) the flip-flop. </a:t>
            </a:r>
          </a:p>
          <a:p>
            <a:pPr eaLnBrk="1" hangingPunct="1">
              <a:buFont typeface="Wingdings" pitchFamily="2" charset="2"/>
              <a:buNone/>
              <a:defRPr/>
            </a:pPr>
            <a:endParaRPr lang="en-US" sz="2800" smtClean="0"/>
          </a:p>
          <a:p>
            <a:pPr eaLnBrk="1" hangingPunct="1">
              <a:defRPr/>
            </a:pPr>
            <a:r>
              <a:rPr lang="en-US" sz="2800" smtClean="0"/>
              <a:t>A simple flip-flop has two stable states. The flip-flop maintains its states indefinitely until an input pulse called a trigger is received. If a trigger is received, the flip-flop outputs change their states according to defined rules, and remain in those states until another trigger is received. </a:t>
            </a:r>
          </a:p>
        </p:txBody>
      </p:sp>
      <p:sp>
        <p:nvSpPr>
          <p:cNvPr id="6" name="Date Placeholder 4"/>
          <p:cNvSpPr>
            <a:spLocks noGrp="1"/>
          </p:cNvSpPr>
          <p:nvPr>
            <p:ph type="dt" sz="quarter" idx="11"/>
          </p:nvPr>
        </p:nvSpPr>
        <p:spPr>
          <a:xfrm>
            <a:off x="457200" y="6243638"/>
            <a:ext cx="2133600" cy="457200"/>
          </a:xfrm>
        </p:spPr>
        <p:txBody>
          <a:bodyPr/>
          <a:lstStyle/>
          <a:p>
            <a:pPr>
              <a:defRPr/>
            </a:pPr>
            <a:r>
              <a:rPr lang="en-US" dirty="0"/>
              <a:t>DT228/1 and DT282/1 </a:t>
            </a:r>
            <a:r>
              <a:rPr lang="en-US" dirty="0" smtClean="0"/>
              <a:t>Computer </a:t>
            </a:r>
            <a:r>
              <a:rPr lang="en-US" dirty="0"/>
              <a:t>Architecture &amp; Technology</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83AC00F-3B56-4B46-AF7A-514C8C69E598}" type="slidenum">
              <a:rPr lang="en-US"/>
              <a:pPr>
                <a:defRPr/>
              </a:pPr>
              <a:t>33</a:t>
            </a:fld>
            <a:endParaRPr lang="en-US"/>
          </a:p>
        </p:txBody>
      </p:sp>
      <p:sp>
        <p:nvSpPr>
          <p:cNvPr id="391170" name="Rectangle 2"/>
          <p:cNvSpPr>
            <a:spLocks noGrp="1" noChangeArrowheads="1"/>
          </p:cNvSpPr>
          <p:nvPr>
            <p:ph type="title"/>
          </p:nvPr>
        </p:nvSpPr>
        <p:spPr/>
        <p:txBody>
          <a:bodyPr/>
          <a:lstStyle/>
          <a:p>
            <a:pPr eaLnBrk="1" hangingPunct="1">
              <a:defRPr/>
            </a:pPr>
            <a:r>
              <a:rPr lang="en-GB" smtClean="0"/>
              <a:t>More on Flip-Flops (2)</a:t>
            </a:r>
            <a:endParaRPr lang="en-US" smtClean="0"/>
          </a:p>
        </p:txBody>
      </p:sp>
      <p:sp>
        <p:nvSpPr>
          <p:cNvPr id="391171" name="Rectangle 3"/>
          <p:cNvSpPr>
            <a:spLocks noGrp="1" noChangeArrowheads="1"/>
          </p:cNvSpPr>
          <p:nvPr>
            <p:ph type="body" idx="1"/>
          </p:nvPr>
        </p:nvSpPr>
        <p:spPr/>
        <p:txBody>
          <a:bodyPr/>
          <a:lstStyle/>
          <a:p>
            <a:pPr eaLnBrk="1" hangingPunct="1">
              <a:lnSpc>
                <a:spcPct val="90000"/>
              </a:lnSpc>
              <a:defRPr/>
            </a:pPr>
            <a:r>
              <a:rPr lang="en-US" sz="2800" smtClean="0"/>
              <a:t>Flip-flop circuits are interconnected to form the logic circuits that comprise microprocessors (and RAM).</a:t>
            </a:r>
          </a:p>
          <a:p>
            <a:pPr eaLnBrk="1" hangingPunct="1">
              <a:lnSpc>
                <a:spcPct val="90000"/>
              </a:lnSpc>
              <a:defRPr/>
            </a:pPr>
            <a:endParaRPr lang="en-GB" sz="2800" smtClean="0"/>
          </a:p>
          <a:p>
            <a:pPr eaLnBrk="1" hangingPunct="1">
              <a:lnSpc>
                <a:spcPct val="90000"/>
              </a:lnSpc>
              <a:defRPr/>
            </a:pPr>
            <a:r>
              <a:rPr lang="en-GB" sz="2800" smtClean="0"/>
              <a:t>I.e. the logical and mathematical circuits of the CPUs Arithmetic and Logic Unit work by complex combinations of flip-flops and other logic gates.</a:t>
            </a:r>
            <a:endParaRPr lang="en-US" sz="2800" smtClean="0"/>
          </a:p>
        </p:txBody>
      </p:sp>
      <p:sp>
        <p:nvSpPr>
          <p:cNvPr id="6" name="Date Placeholder 4"/>
          <p:cNvSpPr>
            <a:spLocks noGrp="1"/>
          </p:cNvSpPr>
          <p:nvPr>
            <p:ph type="dt" sz="quarter" idx="11"/>
          </p:nvPr>
        </p:nvSpPr>
        <p:spPr>
          <a:xfrm>
            <a:off x="457200" y="6243638"/>
            <a:ext cx="2133600" cy="457200"/>
          </a:xfrm>
        </p:spPr>
        <p:txBody>
          <a:bodyPr/>
          <a:lstStyle/>
          <a:p>
            <a:pPr>
              <a:defRPr/>
            </a:pPr>
            <a:r>
              <a:rPr lang="en-US" dirty="0"/>
              <a:t>DT228/1 and DT282/1 </a:t>
            </a:r>
            <a:r>
              <a:rPr lang="en-US" dirty="0" smtClean="0"/>
              <a:t>Computer </a:t>
            </a:r>
            <a:r>
              <a:rPr lang="en-US" dirty="0"/>
              <a:t>Architecture &amp; Technology</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97F676C-8AB2-407B-A8F6-F5F78B98A7CB}" type="slidenum">
              <a:rPr lang="en-US"/>
              <a:pPr>
                <a:defRPr/>
              </a:pPr>
              <a:t>34</a:t>
            </a:fld>
            <a:endParaRPr lang="en-US"/>
          </a:p>
        </p:txBody>
      </p:sp>
      <p:sp>
        <p:nvSpPr>
          <p:cNvPr id="396290" name="Rectangle 2"/>
          <p:cNvSpPr>
            <a:spLocks noGrp="1" noChangeArrowheads="1"/>
          </p:cNvSpPr>
          <p:nvPr>
            <p:ph type="title"/>
          </p:nvPr>
        </p:nvSpPr>
        <p:spPr/>
        <p:txBody>
          <a:bodyPr/>
          <a:lstStyle/>
          <a:p>
            <a:pPr eaLnBrk="1" hangingPunct="1">
              <a:defRPr/>
            </a:pPr>
            <a:r>
              <a:rPr lang="en-GB" smtClean="0"/>
              <a:t>Flip-Flop Types</a:t>
            </a:r>
            <a:endParaRPr lang="en-US" smtClean="0"/>
          </a:p>
        </p:txBody>
      </p:sp>
      <p:sp>
        <p:nvSpPr>
          <p:cNvPr id="396291" name="Rectangle 3"/>
          <p:cNvSpPr>
            <a:spLocks noGrp="1" noChangeArrowheads="1"/>
          </p:cNvSpPr>
          <p:nvPr>
            <p:ph type="body" idx="1"/>
          </p:nvPr>
        </p:nvSpPr>
        <p:spPr/>
        <p:txBody>
          <a:bodyPr/>
          <a:lstStyle/>
          <a:p>
            <a:pPr eaLnBrk="1" hangingPunct="1">
              <a:defRPr/>
            </a:pPr>
            <a:r>
              <a:rPr lang="en-US" dirty="0" smtClean="0"/>
              <a:t>There are several different kinds of flip-flop circuits, with designators such as </a:t>
            </a:r>
          </a:p>
          <a:p>
            <a:pPr lvl="1" eaLnBrk="1" hangingPunct="1">
              <a:defRPr/>
            </a:pPr>
            <a:r>
              <a:rPr lang="en-US" sz="3200" dirty="0" smtClean="0"/>
              <a:t>R-S</a:t>
            </a:r>
            <a:r>
              <a:rPr lang="en-US" sz="3200" dirty="0"/>
              <a:t> </a:t>
            </a:r>
            <a:endParaRPr lang="en-US" sz="3200" dirty="0" smtClean="0"/>
          </a:p>
          <a:p>
            <a:pPr lvl="1" eaLnBrk="1" hangingPunct="1">
              <a:defRPr/>
            </a:pPr>
            <a:r>
              <a:rPr lang="en-US" sz="3200" dirty="0" smtClean="0"/>
              <a:t>J-K</a:t>
            </a:r>
          </a:p>
          <a:p>
            <a:pPr lvl="1" eaLnBrk="1" hangingPunct="1">
              <a:defRPr/>
            </a:pPr>
            <a:r>
              <a:rPr lang="en-US" sz="3200" dirty="0" smtClean="0"/>
              <a:t>D, and 	</a:t>
            </a:r>
          </a:p>
          <a:p>
            <a:pPr lvl="1" eaLnBrk="1" hangingPunct="1">
              <a:defRPr/>
            </a:pPr>
            <a:r>
              <a:rPr lang="en-US" sz="3200" dirty="0" smtClean="0"/>
              <a:t>T (a variation on the J-K). </a:t>
            </a:r>
          </a:p>
        </p:txBody>
      </p:sp>
      <p:sp>
        <p:nvSpPr>
          <p:cNvPr id="6" name="Date Placeholder 4"/>
          <p:cNvSpPr>
            <a:spLocks noGrp="1"/>
          </p:cNvSpPr>
          <p:nvPr>
            <p:ph type="dt" sz="quarter" idx="11"/>
          </p:nvPr>
        </p:nvSpPr>
        <p:spPr>
          <a:xfrm>
            <a:off x="457200" y="6243638"/>
            <a:ext cx="2133600" cy="457200"/>
          </a:xfrm>
        </p:spPr>
        <p:txBody>
          <a:bodyPr/>
          <a:lstStyle/>
          <a:p>
            <a:pPr>
              <a:defRPr/>
            </a:pPr>
            <a:r>
              <a:rPr lang="en-US" dirty="0"/>
              <a:t>DT228/1 and DT282/1 </a:t>
            </a:r>
            <a:r>
              <a:rPr lang="en-US" dirty="0" smtClean="0"/>
              <a:t>Computer </a:t>
            </a:r>
            <a:r>
              <a:rPr lang="en-US" dirty="0"/>
              <a:t>Architecture &amp; Technology</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IE" dirty="0" smtClean="0"/>
              <a:t>The R-S Flip Flop</a:t>
            </a:r>
          </a:p>
        </p:txBody>
      </p:sp>
      <p:sp>
        <p:nvSpPr>
          <p:cNvPr id="4" name="Slide Number Placeholder 3"/>
          <p:cNvSpPr>
            <a:spLocks noGrp="1"/>
          </p:cNvSpPr>
          <p:nvPr>
            <p:ph type="sldNum" sz="quarter" idx="10"/>
          </p:nvPr>
        </p:nvSpPr>
        <p:spPr/>
        <p:txBody>
          <a:bodyPr/>
          <a:lstStyle/>
          <a:p>
            <a:pPr>
              <a:defRPr/>
            </a:pPr>
            <a:fld id="{8B8C8084-567F-4200-8999-EB2B82FD1227}" type="slidenum">
              <a:rPr lang="en-US"/>
              <a:pPr>
                <a:defRPr/>
              </a:pPr>
              <a:t>35</a:t>
            </a:fld>
            <a:endParaRPr lang="en-US"/>
          </a:p>
        </p:txBody>
      </p:sp>
      <p:sp>
        <p:nvSpPr>
          <p:cNvPr id="31749" name="Rectangle 5"/>
          <p:cNvSpPr>
            <a:spLocks noChangeArrowheads="1"/>
          </p:cNvSpPr>
          <p:nvPr/>
        </p:nvSpPr>
        <p:spPr bwMode="auto">
          <a:xfrm>
            <a:off x="250825" y="2276475"/>
            <a:ext cx="88931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endParaRPr lang="en-IE" altLang="en-US" sz="1800"/>
          </a:p>
          <a:p>
            <a:pPr>
              <a:spcBef>
                <a:spcPct val="0"/>
              </a:spcBef>
              <a:buClrTx/>
              <a:buFontTx/>
              <a:buNone/>
            </a:pPr>
            <a:endParaRPr lang="en-IE" altLang="en-US" sz="1800"/>
          </a:p>
          <a:p>
            <a:pPr>
              <a:spcBef>
                <a:spcPct val="0"/>
              </a:spcBef>
              <a:buClrTx/>
              <a:buFontTx/>
              <a:buNone/>
            </a:pPr>
            <a:endParaRPr lang="en-IE" altLang="en-US" sz="1800"/>
          </a:p>
          <a:p>
            <a:pPr>
              <a:spcBef>
                <a:spcPct val="0"/>
              </a:spcBef>
              <a:buClrTx/>
              <a:buFontTx/>
              <a:buNone/>
            </a:pPr>
            <a:endParaRPr lang="en-IE" altLang="en-US" sz="1800"/>
          </a:p>
        </p:txBody>
      </p:sp>
      <p:pic>
        <p:nvPicPr>
          <p:cNvPr id="31750" name="Picture 2" descr="http://upload.wikimedia.org/wikipedia/commons/f/f4/R-S.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1916113"/>
            <a:ext cx="3748087"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Rectangle 8"/>
          <p:cNvSpPr>
            <a:spLocks noChangeArrowheads="1"/>
          </p:cNvSpPr>
          <p:nvPr/>
        </p:nvSpPr>
        <p:spPr bwMode="auto">
          <a:xfrm>
            <a:off x="755650" y="4365625"/>
            <a:ext cx="63182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endParaRPr lang="en-IE" altLang="en-US" sz="1800"/>
          </a:p>
          <a:p>
            <a:pPr>
              <a:spcBef>
                <a:spcPct val="0"/>
              </a:spcBef>
              <a:buClrTx/>
              <a:buFontTx/>
              <a:buNone/>
            </a:pPr>
            <a:endParaRPr lang="en-IE" altLang="en-US" sz="1800"/>
          </a:p>
          <a:p>
            <a:pPr>
              <a:spcBef>
                <a:spcPct val="0"/>
              </a:spcBef>
              <a:buClrTx/>
              <a:buFontTx/>
              <a:buNone/>
            </a:pPr>
            <a:endParaRPr lang="en-IE" altLang="en-US" sz="1800"/>
          </a:p>
        </p:txBody>
      </p:sp>
      <p:sp>
        <p:nvSpPr>
          <p:cNvPr id="8" name="Date Placeholder 4"/>
          <p:cNvSpPr>
            <a:spLocks noGrp="1"/>
          </p:cNvSpPr>
          <p:nvPr>
            <p:ph type="dt" sz="quarter" idx="11"/>
          </p:nvPr>
        </p:nvSpPr>
        <p:spPr>
          <a:xfrm>
            <a:off x="457200" y="6243638"/>
            <a:ext cx="2133600" cy="457200"/>
          </a:xfrm>
        </p:spPr>
        <p:txBody>
          <a:bodyPr/>
          <a:lstStyle/>
          <a:p>
            <a:pPr>
              <a:defRPr/>
            </a:pPr>
            <a:r>
              <a:rPr lang="en-US" dirty="0"/>
              <a:t>DT228/1 and DT282/1 </a:t>
            </a:r>
            <a:r>
              <a:rPr lang="en-US" dirty="0" smtClean="0"/>
              <a:t>Computer </a:t>
            </a:r>
            <a:r>
              <a:rPr lang="en-US" dirty="0"/>
              <a:t>Architecture &amp; Technology</a:t>
            </a:r>
          </a:p>
        </p:txBody>
      </p:sp>
    </p:spTree>
    <p:extLst>
      <p:ext uri="{BB962C8B-B14F-4D97-AF65-F5344CB8AC3E}">
        <p14:creationId xmlns:p14="http://schemas.microsoft.com/office/powerpoint/2010/main" val="6455601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44200665-64E8-4CB0-8B09-DE5B487981E2}" type="slidenum">
              <a:rPr lang="en-US"/>
              <a:pPr>
                <a:defRPr/>
              </a:pPr>
              <a:t>36</a:t>
            </a:fld>
            <a:endParaRPr lang="en-US"/>
          </a:p>
        </p:txBody>
      </p:sp>
      <p:sp>
        <p:nvSpPr>
          <p:cNvPr id="35844" name="Rectangle 2"/>
          <p:cNvSpPr>
            <a:spLocks noChangeArrowheads="1"/>
          </p:cNvSpPr>
          <p:nvPr/>
        </p:nvSpPr>
        <p:spPr bwMode="auto">
          <a:xfrm>
            <a:off x="1331913" y="2060575"/>
            <a:ext cx="6769100" cy="3959225"/>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endParaRPr lang="en-IE" altLang="en-US" sz="1800"/>
          </a:p>
        </p:txBody>
      </p:sp>
      <p:sp>
        <p:nvSpPr>
          <p:cNvPr id="437251" name="Rectangle 3"/>
          <p:cNvSpPr>
            <a:spLocks noGrp="1" noChangeArrowheads="1"/>
          </p:cNvSpPr>
          <p:nvPr>
            <p:ph type="title"/>
          </p:nvPr>
        </p:nvSpPr>
        <p:spPr/>
        <p:txBody>
          <a:bodyPr/>
          <a:lstStyle/>
          <a:p>
            <a:pPr eaLnBrk="1" hangingPunct="1">
              <a:defRPr/>
            </a:pPr>
            <a:r>
              <a:rPr lang="en-GB" smtClean="0"/>
              <a:t>J-K Flip-Flop</a:t>
            </a:r>
            <a:endParaRPr lang="en-US" smtClean="0"/>
          </a:p>
        </p:txBody>
      </p:sp>
      <p:graphicFrame>
        <p:nvGraphicFramePr>
          <p:cNvPr id="35846" name="Object 36"/>
          <p:cNvGraphicFramePr>
            <a:graphicFrameLocks noGrp="1" noChangeAspect="1"/>
          </p:cNvGraphicFramePr>
          <p:nvPr>
            <p:ph idx="1"/>
          </p:nvPr>
        </p:nvGraphicFramePr>
        <p:xfrm>
          <a:off x="1619250" y="2565400"/>
          <a:ext cx="6080125" cy="2651125"/>
        </p:xfrm>
        <a:graphic>
          <a:graphicData uri="http://schemas.openxmlformats.org/presentationml/2006/ole">
            <mc:AlternateContent xmlns:mc="http://schemas.openxmlformats.org/markup-compatibility/2006">
              <mc:Choice xmlns:v="urn:schemas-microsoft-com:vml" Requires="v">
                <p:oleObj spid="_x0000_s35852" name="Visio" r:id="rId5" imgW="5101742" imgH="2224430" progId="Visio.Drawing.6">
                  <p:embed/>
                </p:oleObj>
              </mc:Choice>
              <mc:Fallback>
                <p:oleObj name="Visio" r:id="rId5" imgW="5101742" imgH="2224430" progId="Visio.Drawing.6">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2565400"/>
                        <a:ext cx="6080125" cy="265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7" name="Rectangle 38"/>
          <p:cNvSpPr>
            <a:spLocks noChangeArrowheads="1"/>
          </p:cNvSpPr>
          <p:nvPr/>
        </p:nvSpPr>
        <p:spPr bwMode="auto">
          <a:xfrm>
            <a:off x="1331913" y="5661025"/>
            <a:ext cx="203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1800" b="1" i="1">
                <a:solidFill>
                  <a:srgbClr val="000000"/>
                </a:solidFill>
                <a:latin typeface="Times New Roman" pitchFamily="18" charset="0"/>
              </a:rPr>
              <a:t>Qnext = JQ' +</a:t>
            </a:r>
            <a:r>
              <a:rPr lang="en-US" altLang="en-US" sz="1800" b="1">
                <a:solidFill>
                  <a:srgbClr val="000000"/>
                </a:solidFill>
              </a:rPr>
              <a:t> </a:t>
            </a:r>
            <a:r>
              <a:rPr lang="en-US" altLang="en-US" sz="1800" b="1" i="1">
                <a:solidFill>
                  <a:srgbClr val="000000"/>
                </a:solidFill>
                <a:latin typeface="Times New Roman" pitchFamily="18" charset="0"/>
              </a:rPr>
              <a:t>K'Q</a:t>
            </a:r>
            <a:r>
              <a:rPr lang="en-US" altLang="en-US" sz="1800"/>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99592" y="1600200"/>
            <a:ext cx="7632848" cy="4853136"/>
          </a:xfrm>
          <a:prstGeom prst="rect">
            <a:avLst/>
          </a:prstGeom>
          <a:solidFill>
            <a:schemeClr val="accent1">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smtClean="0">
              <a:ln>
                <a:noFill/>
              </a:ln>
              <a:solidFill>
                <a:schemeClr val="tx1"/>
              </a:solidFill>
              <a:effectLst/>
              <a:latin typeface="Arial" charset="0"/>
            </a:endParaRPr>
          </a:p>
        </p:txBody>
      </p:sp>
      <p:sp>
        <p:nvSpPr>
          <p:cNvPr id="10" name="Slide Number Placeholder 2"/>
          <p:cNvSpPr>
            <a:spLocks noGrp="1"/>
          </p:cNvSpPr>
          <p:nvPr>
            <p:ph type="sldNum" sz="quarter" idx="10"/>
          </p:nvPr>
        </p:nvSpPr>
        <p:spPr/>
        <p:txBody>
          <a:bodyPr/>
          <a:lstStyle/>
          <a:p>
            <a:pPr>
              <a:defRPr/>
            </a:pPr>
            <a:fld id="{8DB0EF5C-9BD4-42B0-8A22-AE4DE5EAE5FE}" type="slidenum">
              <a:rPr lang="en-US"/>
              <a:pPr>
                <a:defRPr/>
              </a:pPr>
              <a:t>37</a:t>
            </a:fld>
            <a:endParaRPr lang="en-US"/>
          </a:p>
        </p:txBody>
      </p:sp>
      <p:sp>
        <p:nvSpPr>
          <p:cNvPr id="425986" name="Rectangle 2"/>
          <p:cNvSpPr>
            <a:spLocks noGrp="1" noChangeArrowheads="1"/>
          </p:cNvSpPr>
          <p:nvPr>
            <p:ph type="title"/>
          </p:nvPr>
        </p:nvSpPr>
        <p:spPr>
          <a:xfrm>
            <a:off x="685800" y="304800"/>
            <a:ext cx="7772400" cy="1143000"/>
          </a:xfrm>
        </p:spPr>
        <p:txBody>
          <a:bodyPr/>
          <a:lstStyle/>
          <a:p>
            <a:pPr eaLnBrk="1" hangingPunct="1">
              <a:defRPr/>
            </a:pPr>
            <a:r>
              <a:rPr lang="en-US" sz="4000" smtClean="0"/>
              <a:t>Edge-Triggered D Flip-Flop</a:t>
            </a:r>
          </a:p>
        </p:txBody>
      </p:sp>
      <p:sp>
        <p:nvSpPr>
          <p:cNvPr id="425987" name="Text Box 3"/>
          <p:cNvSpPr txBox="1">
            <a:spLocks noChangeArrowheads="1"/>
          </p:cNvSpPr>
          <p:nvPr/>
        </p:nvSpPr>
        <p:spPr bwMode="auto">
          <a:xfrm>
            <a:off x="2057400" y="3429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425988" name="Text Box 4"/>
          <p:cNvSpPr txBox="1">
            <a:spLocks noChangeArrowheads="1"/>
          </p:cNvSpPr>
          <p:nvPr/>
        </p:nvSpPr>
        <p:spPr bwMode="auto">
          <a:xfrm>
            <a:off x="5181600" y="33528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425989" name="Text Box 5"/>
          <p:cNvSpPr txBox="1">
            <a:spLocks noChangeArrowheads="1"/>
          </p:cNvSpPr>
          <p:nvPr/>
        </p:nvSpPr>
        <p:spPr bwMode="auto">
          <a:xfrm>
            <a:off x="5181600" y="4343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425990" name="Text Box 6"/>
          <p:cNvSpPr txBox="1">
            <a:spLocks noChangeArrowheads="1"/>
          </p:cNvSpPr>
          <p:nvPr/>
        </p:nvSpPr>
        <p:spPr bwMode="auto">
          <a:xfrm>
            <a:off x="2057400" y="5715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425991" name="Text Box 7"/>
          <p:cNvSpPr txBox="1">
            <a:spLocks noChangeArrowheads="1"/>
          </p:cNvSpPr>
          <p:nvPr/>
        </p:nvSpPr>
        <p:spPr bwMode="auto">
          <a:xfrm>
            <a:off x="5181600" y="5791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425992" name="Text Box 8"/>
          <p:cNvSpPr txBox="1">
            <a:spLocks noChangeArrowheads="1"/>
          </p:cNvSpPr>
          <p:nvPr/>
        </p:nvSpPr>
        <p:spPr bwMode="auto">
          <a:xfrm>
            <a:off x="4876800" y="1600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graphicFrame>
        <p:nvGraphicFramePr>
          <p:cNvPr id="36875" name="Object 9"/>
          <p:cNvGraphicFramePr>
            <a:graphicFrameLocks noChangeAspect="1"/>
          </p:cNvGraphicFramePr>
          <p:nvPr/>
        </p:nvGraphicFramePr>
        <p:xfrm>
          <a:off x="1676400" y="1828800"/>
          <a:ext cx="6096000" cy="4448175"/>
        </p:xfrm>
        <a:graphic>
          <a:graphicData uri="http://schemas.openxmlformats.org/presentationml/2006/ole">
            <mc:AlternateContent xmlns:mc="http://schemas.openxmlformats.org/markup-compatibility/2006">
              <mc:Choice xmlns:v="urn:schemas-microsoft-com:vml" Requires="v">
                <p:oleObj spid="_x0000_s36881" name="Visio" r:id="rId5" imgW="5389169" imgH="3932530" progId="Visio.Drawing.6">
                  <p:embed/>
                </p:oleObj>
              </mc:Choice>
              <mc:Fallback>
                <p:oleObj name="Visio" r:id="rId5" imgW="5389169" imgH="3932530" progId="Visio.Drawing.6">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1828800"/>
                        <a:ext cx="609600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25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25990">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25988">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25989">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25991">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2599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7" grpId="0" build="p" autoUpdateAnimBg="0"/>
      <p:bldP spid="425988" grpId="0" build="p" autoUpdateAnimBg="0"/>
      <p:bldP spid="425989" grpId="0" build="p" autoUpdateAnimBg="0"/>
      <p:bldP spid="425990" grpId="0" build="p" autoUpdateAnimBg="0"/>
      <p:bldP spid="425991" grpId="0" build="p" autoUpdateAnimBg="0"/>
      <p:bldP spid="425992"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899592" y="1600200"/>
            <a:ext cx="7632848" cy="4853136"/>
          </a:xfrm>
          <a:prstGeom prst="rect">
            <a:avLst/>
          </a:prstGeom>
          <a:solidFill>
            <a:schemeClr val="accent1">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smtClean="0">
              <a:ln>
                <a:noFill/>
              </a:ln>
              <a:solidFill>
                <a:schemeClr val="tx1"/>
              </a:solidFill>
              <a:effectLst/>
              <a:latin typeface="Arial" charset="0"/>
            </a:endParaRPr>
          </a:p>
        </p:txBody>
      </p:sp>
      <p:sp>
        <p:nvSpPr>
          <p:cNvPr id="12" name="Slide Number Placeholder 2"/>
          <p:cNvSpPr>
            <a:spLocks noGrp="1"/>
          </p:cNvSpPr>
          <p:nvPr>
            <p:ph type="sldNum" sz="quarter" idx="10"/>
          </p:nvPr>
        </p:nvSpPr>
        <p:spPr/>
        <p:txBody>
          <a:bodyPr/>
          <a:lstStyle/>
          <a:p>
            <a:pPr>
              <a:defRPr/>
            </a:pPr>
            <a:fld id="{7A63A61C-9D36-4527-BF62-55CA56DFF338}" type="slidenum">
              <a:rPr lang="en-US"/>
              <a:pPr>
                <a:defRPr/>
              </a:pPr>
              <a:t>38</a:t>
            </a:fld>
            <a:endParaRPr lang="en-US"/>
          </a:p>
        </p:txBody>
      </p:sp>
      <p:sp>
        <p:nvSpPr>
          <p:cNvPr id="427010" name="Rectangle 2"/>
          <p:cNvSpPr>
            <a:spLocks noGrp="1" noChangeArrowheads="1"/>
          </p:cNvSpPr>
          <p:nvPr>
            <p:ph type="title"/>
          </p:nvPr>
        </p:nvSpPr>
        <p:spPr>
          <a:xfrm>
            <a:off x="685800" y="304800"/>
            <a:ext cx="7772400" cy="1143000"/>
          </a:xfrm>
        </p:spPr>
        <p:txBody>
          <a:bodyPr/>
          <a:lstStyle/>
          <a:p>
            <a:pPr eaLnBrk="1" hangingPunct="1">
              <a:defRPr/>
            </a:pPr>
            <a:r>
              <a:rPr lang="en-US" sz="4000" smtClean="0"/>
              <a:t>Edge-Triggered D Flip-Flop (2)</a:t>
            </a:r>
          </a:p>
        </p:txBody>
      </p:sp>
      <p:sp>
        <p:nvSpPr>
          <p:cNvPr id="37893" name="Text Box 3"/>
          <p:cNvSpPr txBox="1">
            <a:spLocks noChangeArrowheads="1"/>
          </p:cNvSpPr>
          <p:nvPr/>
        </p:nvSpPr>
        <p:spPr bwMode="auto">
          <a:xfrm>
            <a:off x="7315200" y="28956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37894" name="Text Box 4"/>
          <p:cNvSpPr txBox="1">
            <a:spLocks noChangeArrowheads="1"/>
          </p:cNvSpPr>
          <p:nvPr/>
        </p:nvSpPr>
        <p:spPr bwMode="auto">
          <a:xfrm>
            <a:off x="7315200" y="4724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37895" name="Text Box 5"/>
          <p:cNvSpPr txBox="1">
            <a:spLocks noChangeArrowheads="1"/>
          </p:cNvSpPr>
          <p:nvPr/>
        </p:nvSpPr>
        <p:spPr bwMode="auto">
          <a:xfrm>
            <a:off x="2057400" y="3429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37896" name="Text Box 6"/>
          <p:cNvSpPr txBox="1">
            <a:spLocks noChangeArrowheads="1"/>
          </p:cNvSpPr>
          <p:nvPr/>
        </p:nvSpPr>
        <p:spPr bwMode="auto">
          <a:xfrm>
            <a:off x="5181600" y="33528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37897" name="Text Box 7"/>
          <p:cNvSpPr txBox="1">
            <a:spLocks noChangeArrowheads="1"/>
          </p:cNvSpPr>
          <p:nvPr/>
        </p:nvSpPr>
        <p:spPr bwMode="auto">
          <a:xfrm>
            <a:off x="5181600" y="4343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37898" name="Text Box 8"/>
          <p:cNvSpPr txBox="1">
            <a:spLocks noChangeArrowheads="1"/>
          </p:cNvSpPr>
          <p:nvPr/>
        </p:nvSpPr>
        <p:spPr bwMode="auto">
          <a:xfrm>
            <a:off x="2057400" y="5715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37899" name="Text Box 9"/>
          <p:cNvSpPr txBox="1">
            <a:spLocks noChangeArrowheads="1"/>
          </p:cNvSpPr>
          <p:nvPr/>
        </p:nvSpPr>
        <p:spPr bwMode="auto">
          <a:xfrm>
            <a:off x="5181600" y="5791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37900" name="Text Box 10"/>
          <p:cNvSpPr txBox="1">
            <a:spLocks noChangeArrowheads="1"/>
          </p:cNvSpPr>
          <p:nvPr/>
        </p:nvSpPr>
        <p:spPr bwMode="auto">
          <a:xfrm>
            <a:off x="4876800" y="1600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graphicFrame>
        <p:nvGraphicFramePr>
          <p:cNvPr id="37901" name="Object 11"/>
          <p:cNvGraphicFramePr>
            <a:graphicFrameLocks noChangeAspect="1"/>
          </p:cNvGraphicFramePr>
          <p:nvPr/>
        </p:nvGraphicFramePr>
        <p:xfrm>
          <a:off x="1676400" y="1828800"/>
          <a:ext cx="6096000" cy="4448175"/>
        </p:xfrm>
        <a:graphic>
          <a:graphicData uri="http://schemas.openxmlformats.org/presentationml/2006/ole">
            <mc:AlternateContent xmlns:mc="http://schemas.openxmlformats.org/markup-compatibility/2006">
              <mc:Choice xmlns:v="urn:schemas-microsoft-com:vml" Requires="v">
                <p:oleObj spid="_x0000_s37907" name="Visio" r:id="rId5" imgW="5389169" imgH="3932530" progId="Visio.Drawing.6">
                  <p:embed/>
                </p:oleObj>
              </mc:Choice>
              <mc:Fallback>
                <p:oleObj name="Visio" r:id="rId5" imgW="5389169" imgH="3932530" progId="Visio.Drawing.6">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1828800"/>
                        <a:ext cx="609600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899592" y="1600200"/>
            <a:ext cx="7632848" cy="4853136"/>
          </a:xfrm>
          <a:prstGeom prst="rect">
            <a:avLst/>
          </a:prstGeom>
          <a:solidFill>
            <a:schemeClr val="accent1">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smtClean="0">
              <a:ln>
                <a:noFill/>
              </a:ln>
              <a:solidFill>
                <a:schemeClr val="tx1"/>
              </a:solidFill>
              <a:effectLst/>
              <a:latin typeface="Arial" charset="0"/>
            </a:endParaRPr>
          </a:p>
        </p:txBody>
      </p:sp>
      <p:sp>
        <p:nvSpPr>
          <p:cNvPr id="12" name="Slide Number Placeholder 2"/>
          <p:cNvSpPr>
            <a:spLocks noGrp="1"/>
          </p:cNvSpPr>
          <p:nvPr>
            <p:ph type="sldNum" sz="quarter" idx="10"/>
          </p:nvPr>
        </p:nvSpPr>
        <p:spPr/>
        <p:txBody>
          <a:bodyPr/>
          <a:lstStyle/>
          <a:p>
            <a:pPr>
              <a:defRPr/>
            </a:pPr>
            <a:fld id="{931BB93F-E10D-4FAA-804F-5176EB6E9D63}" type="slidenum">
              <a:rPr lang="en-US"/>
              <a:pPr>
                <a:defRPr/>
              </a:pPr>
              <a:t>39</a:t>
            </a:fld>
            <a:endParaRPr lang="en-US"/>
          </a:p>
        </p:txBody>
      </p:sp>
      <p:sp>
        <p:nvSpPr>
          <p:cNvPr id="428034" name="Rectangle 2"/>
          <p:cNvSpPr>
            <a:spLocks noGrp="1" noChangeArrowheads="1"/>
          </p:cNvSpPr>
          <p:nvPr>
            <p:ph type="title"/>
          </p:nvPr>
        </p:nvSpPr>
        <p:spPr>
          <a:xfrm>
            <a:off x="685800" y="304800"/>
            <a:ext cx="7772400" cy="1143000"/>
          </a:xfrm>
        </p:spPr>
        <p:txBody>
          <a:bodyPr/>
          <a:lstStyle/>
          <a:p>
            <a:pPr eaLnBrk="1" hangingPunct="1">
              <a:defRPr/>
            </a:pPr>
            <a:r>
              <a:rPr lang="en-US" sz="4000" smtClean="0"/>
              <a:t>Edge-Triggered D Flip-Flop (3)</a:t>
            </a:r>
          </a:p>
        </p:txBody>
      </p:sp>
      <p:sp>
        <p:nvSpPr>
          <p:cNvPr id="38917" name="Text Box 3"/>
          <p:cNvSpPr txBox="1">
            <a:spLocks noChangeArrowheads="1"/>
          </p:cNvSpPr>
          <p:nvPr/>
        </p:nvSpPr>
        <p:spPr bwMode="auto">
          <a:xfrm>
            <a:off x="7315200" y="28956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38918" name="Text Box 4"/>
          <p:cNvSpPr txBox="1">
            <a:spLocks noChangeArrowheads="1"/>
          </p:cNvSpPr>
          <p:nvPr/>
        </p:nvSpPr>
        <p:spPr bwMode="auto">
          <a:xfrm>
            <a:off x="7315200" y="4724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38919" name="Text Box 5"/>
          <p:cNvSpPr txBox="1">
            <a:spLocks noChangeArrowheads="1"/>
          </p:cNvSpPr>
          <p:nvPr/>
        </p:nvSpPr>
        <p:spPr bwMode="auto">
          <a:xfrm>
            <a:off x="2057400" y="3429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38920" name="Text Box 6"/>
          <p:cNvSpPr txBox="1">
            <a:spLocks noChangeArrowheads="1"/>
          </p:cNvSpPr>
          <p:nvPr/>
        </p:nvSpPr>
        <p:spPr bwMode="auto">
          <a:xfrm>
            <a:off x="5181600" y="33528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38921" name="Text Box 7"/>
          <p:cNvSpPr txBox="1">
            <a:spLocks noChangeArrowheads="1"/>
          </p:cNvSpPr>
          <p:nvPr/>
        </p:nvSpPr>
        <p:spPr bwMode="auto">
          <a:xfrm>
            <a:off x="5181600" y="4343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38922" name="Text Box 8"/>
          <p:cNvSpPr txBox="1">
            <a:spLocks noChangeArrowheads="1"/>
          </p:cNvSpPr>
          <p:nvPr/>
        </p:nvSpPr>
        <p:spPr bwMode="auto">
          <a:xfrm>
            <a:off x="2057400" y="5715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38923" name="Text Box 9"/>
          <p:cNvSpPr txBox="1">
            <a:spLocks noChangeArrowheads="1"/>
          </p:cNvSpPr>
          <p:nvPr/>
        </p:nvSpPr>
        <p:spPr bwMode="auto">
          <a:xfrm>
            <a:off x="5181600" y="5791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38924" name="Text Box 10"/>
          <p:cNvSpPr txBox="1">
            <a:spLocks noChangeArrowheads="1"/>
          </p:cNvSpPr>
          <p:nvPr/>
        </p:nvSpPr>
        <p:spPr bwMode="auto">
          <a:xfrm>
            <a:off x="4876800" y="1600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graphicFrame>
        <p:nvGraphicFramePr>
          <p:cNvPr id="38925" name="Object 11"/>
          <p:cNvGraphicFramePr>
            <a:graphicFrameLocks noChangeAspect="1"/>
          </p:cNvGraphicFramePr>
          <p:nvPr/>
        </p:nvGraphicFramePr>
        <p:xfrm>
          <a:off x="1676400" y="1828800"/>
          <a:ext cx="6096000" cy="4448175"/>
        </p:xfrm>
        <a:graphic>
          <a:graphicData uri="http://schemas.openxmlformats.org/presentationml/2006/ole">
            <mc:AlternateContent xmlns:mc="http://schemas.openxmlformats.org/markup-compatibility/2006">
              <mc:Choice xmlns:v="urn:schemas-microsoft-com:vml" Requires="v">
                <p:oleObj spid="_x0000_s38931" name="Visio" r:id="rId5" imgW="5389169" imgH="3932530" progId="Visio.Drawing.6">
                  <p:embed/>
                </p:oleObj>
              </mc:Choice>
              <mc:Fallback>
                <p:oleObj name="Visio" r:id="rId5" imgW="5389169" imgH="3932530" progId="Visio.Drawing.6">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1828800"/>
                        <a:ext cx="609600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0818BEA-A920-4D03-AFFA-6176D3055C8E}" type="slidenum">
              <a:rPr lang="en-US"/>
              <a:pPr>
                <a:defRPr/>
              </a:pPr>
              <a:t>4</a:t>
            </a:fld>
            <a:endParaRPr lang="en-US"/>
          </a:p>
        </p:txBody>
      </p:sp>
      <p:sp>
        <p:nvSpPr>
          <p:cNvPr id="389122" name="Rectangle 2"/>
          <p:cNvSpPr>
            <a:spLocks noGrp="1" noChangeArrowheads="1"/>
          </p:cNvSpPr>
          <p:nvPr>
            <p:ph type="title"/>
          </p:nvPr>
        </p:nvSpPr>
        <p:spPr/>
        <p:txBody>
          <a:bodyPr/>
          <a:lstStyle/>
          <a:p>
            <a:pPr eaLnBrk="1" hangingPunct="1">
              <a:defRPr/>
            </a:pPr>
            <a:r>
              <a:rPr lang="en-GB" smtClean="0"/>
              <a:t>Logic Types (3)</a:t>
            </a:r>
            <a:endParaRPr lang="en-US" smtClean="0"/>
          </a:p>
        </p:txBody>
      </p:sp>
      <p:sp>
        <p:nvSpPr>
          <p:cNvPr id="389123" name="Rectangle 3"/>
          <p:cNvSpPr>
            <a:spLocks noGrp="1" noChangeArrowheads="1"/>
          </p:cNvSpPr>
          <p:nvPr>
            <p:ph type="body" idx="1"/>
          </p:nvPr>
        </p:nvSpPr>
        <p:spPr/>
        <p:txBody>
          <a:bodyPr/>
          <a:lstStyle/>
          <a:p>
            <a:pPr eaLnBrk="1" hangingPunct="1">
              <a:lnSpc>
                <a:spcPct val="90000"/>
              </a:lnSpc>
              <a:defRPr/>
            </a:pPr>
            <a:r>
              <a:rPr lang="en-GB" sz="2800" dirty="0" smtClean="0"/>
              <a:t>The extra factor is </a:t>
            </a:r>
            <a:r>
              <a:rPr lang="en-GB" sz="2800" b="1" dirty="0" smtClean="0"/>
              <a:t>time</a:t>
            </a:r>
            <a:r>
              <a:rPr lang="en-GB" sz="2800" dirty="0" smtClean="0"/>
              <a:t> and that implies that memory circuits are needed to store information about the previous history of the circuit.</a:t>
            </a:r>
            <a:endParaRPr lang="en-US" sz="2800" dirty="0" smtClean="0"/>
          </a:p>
          <a:p>
            <a:pPr eaLnBrk="1" hangingPunct="1">
              <a:lnSpc>
                <a:spcPct val="90000"/>
              </a:lnSpc>
              <a:buFont typeface="Wingdings" pitchFamily="2" charset="2"/>
              <a:buNone/>
              <a:defRPr/>
            </a:pPr>
            <a:endParaRPr lang="en-GB" sz="2800" dirty="0" smtClean="0"/>
          </a:p>
          <a:p>
            <a:pPr eaLnBrk="1" hangingPunct="1">
              <a:lnSpc>
                <a:spcPct val="90000"/>
              </a:lnSpc>
              <a:defRPr/>
            </a:pPr>
            <a:r>
              <a:rPr lang="en-GB" sz="2800" dirty="0" smtClean="0"/>
              <a:t>Where an input is defined by the result of using other gates, the logic for the input (and subsequent result) becomes described as ‘sequential’ because the sequence resulting in using gates’ outputs to input other gates may make the results perform a specific function such as effect an ‘add’ or move data content.</a:t>
            </a:r>
            <a:endParaRPr lang="en-US" sz="28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899592" y="1600200"/>
            <a:ext cx="7632848" cy="4853136"/>
          </a:xfrm>
          <a:prstGeom prst="rect">
            <a:avLst/>
          </a:prstGeom>
          <a:solidFill>
            <a:schemeClr val="accent1">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smtClean="0">
              <a:ln>
                <a:noFill/>
              </a:ln>
              <a:solidFill>
                <a:schemeClr val="tx1"/>
              </a:solidFill>
              <a:effectLst/>
              <a:latin typeface="Arial" charset="0"/>
            </a:endParaRPr>
          </a:p>
        </p:txBody>
      </p:sp>
      <p:sp>
        <p:nvSpPr>
          <p:cNvPr id="12" name="Slide Number Placeholder 2"/>
          <p:cNvSpPr>
            <a:spLocks noGrp="1"/>
          </p:cNvSpPr>
          <p:nvPr>
            <p:ph type="sldNum" sz="quarter" idx="10"/>
          </p:nvPr>
        </p:nvSpPr>
        <p:spPr/>
        <p:txBody>
          <a:bodyPr/>
          <a:lstStyle/>
          <a:p>
            <a:pPr>
              <a:defRPr/>
            </a:pPr>
            <a:fld id="{4C8613D2-B2F9-4B21-869C-9E9F1D6BC739}" type="slidenum">
              <a:rPr lang="en-US"/>
              <a:pPr>
                <a:defRPr/>
              </a:pPr>
              <a:t>40</a:t>
            </a:fld>
            <a:endParaRPr lang="en-US"/>
          </a:p>
        </p:txBody>
      </p:sp>
      <p:sp>
        <p:nvSpPr>
          <p:cNvPr id="429058" name="Rectangle 2"/>
          <p:cNvSpPr>
            <a:spLocks noGrp="1" noChangeArrowheads="1"/>
          </p:cNvSpPr>
          <p:nvPr>
            <p:ph type="title"/>
          </p:nvPr>
        </p:nvSpPr>
        <p:spPr>
          <a:xfrm>
            <a:off x="685800" y="304800"/>
            <a:ext cx="7772400" cy="1143000"/>
          </a:xfrm>
        </p:spPr>
        <p:txBody>
          <a:bodyPr/>
          <a:lstStyle/>
          <a:p>
            <a:pPr eaLnBrk="1" hangingPunct="1">
              <a:defRPr/>
            </a:pPr>
            <a:r>
              <a:rPr lang="en-US" sz="4000" smtClean="0"/>
              <a:t>Edge-Triggered D Flip-Flop (4)</a:t>
            </a:r>
          </a:p>
        </p:txBody>
      </p:sp>
      <p:sp>
        <p:nvSpPr>
          <p:cNvPr id="39941" name="Text Box 3"/>
          <p:cNvSpPr txBox="1">
            <a:spLocks noChangeArrowheads="1"/>
          </p:cNvSpPr>
          <p:nvPr/>
        </p:nvSpPr>
        <p:spPr bwMode="auto">
          <a:xfrm>
            <a:off x="7315200" y="28956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39942" name="Text Box 4"/>
          <p:cNvSpPr txBox="1">
            <a:spLocks noChangeArrowheads="1"/>
          </p:cNvSpPr>
          <p:nvPr/>
        </p:nvSpPr>
        <p:spPr bwMode="auto">
          <a:xfrm>
            <a:off x="7315200" y="4724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39943" name="Text Box 5"/>
          <p:cNvSpPr txBox="1">
            <a:spLocks noChangeArrowheads="1"/>
          </p:cNvSpPr>
          <p:nvPr/>
        </p:nvSpPr>
        <p:spPr bwMode="auto">
          <a:xfrm>
            <a:off x="2057400" y="3429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39944" name="Text Box 6"/>
          <p:cNvSpPr txBox="1">
            <a:spLocks noChangeArrowheads="1"/>
          </p:cNvSpPr>
          <p:nvPr/>
        </p:nvSpPr>
        <p:spPr bwMode="auto">
          <a:xfrm>
            <a:off x="5181600" y="33528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39945" name="Text Box 7"/>
          <p:cNvSpPr txBox="1">
            <a:spLocks noChangeArrowheads="1"/>
          </p:cNvSpPr>
          <p:nvPr/>
        </p:nvSpPr>
        <p:spPr bwMode="auto">
          <a:xfrm>
            <a:off x="5181600" y="4343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39946" name="Text Box 8"/>
          <p:cNvSpPr txBox="1">
            <a:spLocks noChangeArrowheads="1"/>
          </p:cNvSpPr>
          <p:nvPr/>
        </p:nvSpPr>
        <p:spPr bwMode="auto">
          <a:xfrm>
            <a:off x="2057400" y="5715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39947" name="Text Box 9"/>
          <p:cNvSpPr txBox="1">
            <a:spLocks noChangeArrowheads="1"/>
          </p:cNvSpPr>
          <p:nvPr/>
        </p:nvSpPr>
        <p:spPr bwMode="auto">
          <a:xfrm>
            <a:off x="5181600" y="5791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39948" name="Text Box 10"/>
          <p:cNvSpPr txBox="1">
            <a:spLocks noChangeArrowheads="1"/>
          </p:cNvSpPr>
          <p:nvPr/>
        </p:nvSpPr>
        <p:spPr bwMode="auto">
          <a:xfrm>
            <a:off x="4876800" y="1600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graphicFrame>
        <p:nvGraphicFramePr>
          <p:cNvPr id="39949" name="Object 11"/>
          <p:cNvGraphicFramePr>
            <a:graphicFrameLocks noChangeAspect="1"/>
          </p:cNvGraphicFramePr>
          <p:nvPr/>
        </p:nvGraphicFramePr>
        <p:xfrm>
          <a:off x="1676400" y="1828800"/>
          <a:ext cx="6096000" cy="4448175"/>
        </p:xfrm>
        <a:graphic>
          <a:graphicData uri="http://schemas.openxmlformats.org/presentationml/2006/ole">
            <mc:AlternateContent xmlns:mc="http://schemas.openxmlformats.org/markup-compatibility/2006">
              <mc:Choice xmlns:v="urn:schemas-microsoft-com:vml" Requires="v">
                <p:oleObj spid="_x0000_s39955" name="Visio" r:id="rId5" imgW="5389169" imgH="3932530" progId="Visio.Drawing.6">
                  <p:embed/>
                </p:oleObj>
              </mc:Choice>
              <mc:Fallback>
                <p:oleObj name="Visio" r:id="rId5" imgW="5389169" imgH="3932530" progId="Visio.Drawing.6">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1828800"/>
                        <a:ext cx="609600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899592" y="1600200"/>
            <a:ext cx="7632848" cy="4853136"/>
          </a:xfrm>
          <a:prstGeom prst="rect">
            <a:avLst/>
          </a:prstGeom>
          <a:solidFill>
            <a:schemeClr val="accent1">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smtClean="0">
              <a:ln>
                <a:noFill/>
              </a:ln>
              <a:solidFill>
                <a:schemeClr val="tx1"/>
              </a:solidFill>
              <a:effectLst/>
              <a:latin typeface="Arial" charset="0"/>
            </a:endParaRPr>
          </a:p>
        </p:txBody>
      </p:sp>
      <p:sp>
        <p:nvSpPr>
          <p:cNvPr id="12" name="Slide Number Placeholder 2"/>
          <p:cNvSpPr>
            <a:spLocks noGrp="1"/>
          </p:cNvSpPr>
          <p:nvPr>
            <p:ph type="sldNum" sz="quarter" idx="10"/>
          </p:nvPr>
        </p:nvSpPr>
        <p:spPr/>
        <p:txBody>
          <a:bodyPr/>
          <a:lstStyle/>
          <a:p>
            <a:pPr>
              <a:defRPr/>
            </a:pPr>
            <a:fld id="{A5726B99-8F28-4136-AB5A-D62674F3CC14}" type="slidenum">
              <a:rPr lang="en-US"/>
              <a:pPr>
                <a:defRPr/>
              </a:pPr>
              <a:t>41</a:t>
            </a:fld>
            <a:endParaRPr lang="en-US"/>
          </a:p>
        </p:txBody>
      </p:sp>
      <p:sp>
        <p:nvSpPr>
          <p:cNvPr id="430082" name="Rectangle 2"/>
          <p:cNvSpPr>
            <a:spLocks noGrp="1" noChangeArrowheads="1"/>
          </p:cNvSpPr>
          <p:nvPr>
            <p:ph type="title"/>
          </p:nvPr>
        </p:nvSpPr>
        <p:spPr>
          <a:xfrm>
            <a:off x="685800" y="304800"/>
            <a:ext cx="7772400" cy="1143000"/>
          </a:xfrm>
        </p:spPr>
        <p:txBody>
          <a:bodyPr/>
          <a:lstStyle/>
          <a:p>
            <a:pPr eaLnBrk="1" hangingPunct="1">
              <a:defRPr/>
            </a:pPr>
            <a:r>
              <a:rPr lang="en-US" sz="4000" smtClean="0"/>
              <a:t>Edge-Triggered D Flip-Flop (5)</a:t>
            </a:r>
          </a:p>
        </p:txBody>
      </p:sp>
      <p:sp>
        <p:nvSpPr>
          <p:cNvPr id="40965" name="Text Box 3"/>
          <p:cNvSpPr txBox="1">
            <a:spLocks noChangeArrowheads="1"/>
          </p:cNvSpPr>
          <p:nvPr/>
        </p:nvSpPr>
        <p:spPr bwMode="auto">
          <a:xfrm>
            <a:off x="2057400" y="3429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40966" name="Text Box 4"/>
          <p:cNvSpPr txBox="1">
            <a:spLocks noChangeArrowheads="1"/>
          </p:cNvSpPr>
          <p:nvPr/>
        </p:nvSpPr>
        <p:spPr bwMode="auto">
          <a:xfrm>
            <a:off x="5181600" y="33528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40967" name="Text Box 5"/>
          <p:cNvSpPr txBox="1">
            <a:spLocks noChangeArrowheads="1"/>
          </p:cNvSpPr>
          <p:nvPr/>
        </p:nvSpPr>
        <p:spPr bwMode="auto">
          <a:xfrm>
            <a:off x="5181600" y="4343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40968" name="Text Box 6"/>
          <p:cNvSpPr txBox="1">
            <a:spLocks noChangeArrowheads="1"/>
          </p:cNvSpPr>
          <p:nvPr/>
        </p:nvSpPr>
        <p:spPr bwMode="auto">
          <a:xfrm>
            <a:off x="2057400" y="5715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40969" name="Text Box 7"/>
          <p:cNvSpPr txBox="1">
            <a:spLocks noChangeArrowheads="1"/>
          </p:cNvSpPr>
          <p:nvPr/>
        </p:nvSpPr>
        <p:spPr bwMode="auto">
          <a:xfrm>
            <a:off x="5181600" y="5791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40970" name="Text Box 8"/>
          <p:cNvSpPr txBox="1">
            <a:spLocks noChangeArrowheads="1"/>
          </p:cNvSpPr>
          <p:nvPr/>
        </p:nvSpPr>
        <p:spPr bwMode="auto">
          <a:xfrm>
            <a:off x="4876800" y="1600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40971" name="Text Box 9"/>
          <p:cNvSpPr txBox="1">
            <a:spLocks noChangeArrowheads="1"/>
          </p:cNvSpPr>
          <p:nvPr/>
        </p:nvSpPr>
        <p:spPr bwMode="auto">
          <a:xfrm>
            <a:off x="7315200" y="28956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40972" name="Text Box 10"/>
          <p:cNvSpPr txBox="1">
            <a:spLocks noChangeArrowheads="1"/>
          </p:cNvSpPr>
          <p:nvPr/>
        </p:nvSpPr>
        <p:spPr bwMode="auto">
          <a:xfrm>
            <a:off x="7315200" y="4724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graphicFrame>
        <p:nvGraphicFramePr>
          <p:cNvPr id="40973" name="Object 11"/>
          <p:cNvGraphicFramePr>
            <a:graphicFrameLocks noChangeAspect="1"/>
          </p:cNvGraphicFramePr>
          <p:nvPr>
            <p:extLst>
              <p:ext uri="{D42A27DB-BD31-4B8C-83A1-F6EECF244321}">
                <p14:modId xmlns:p14="http://schemas.microsoft.com/office/powerpoint/2010/main" val="1633512543"/>
              </p:ext>
            </p:extLst>
          </p:nvPr>
        </p:nvGraphicFramePr>
        <p:xfrm>
          <a:off x="1676400" y="1828800"/>
          <a:ext cx="6096000" cy="4448175"/>
        </p:xfrm>
        <a:graphic>
          <a:graphicData uri="http://schemas.openxmlformats.org/presentationml/2006/ole">
            <mc:AlternateContent xmlns:mc="http://schemas.openxmlformats.org/markup-compatibility/2006">
              <mc:Choice xmlns:v="urn:schemas-microsoft-com:vml" Requires="v">
                <p:oleObj spid="_x0000_s40979" name="Visio" r:id="rId5" imgW="5389169" imgH="3932530" progId="Visio.Drawing.6">
                  <p:embed/>
                </p:oleObj>
              </mc:Choice>
              <mc:Fallback>
                <p:oleObj name="Visio" r:id="rId5" imgW="5389169" imgH="3932530" progId="Visio.Drawing.6">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1828800"/>
                        <a:ext cx="609600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899592" y="1600200"/>
            <a:ext cx="7632848" cy="4853136"/>
          </a:xfrm>
          <a:prstGeom prst="rect">
            <a:avLst/>
          </a:prstGeom>
          <a:solidFill>
            <a:schemeClr val="accent1">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smtClean="0">
              <a:ln>
                <a:noFill/>
              </a:ln>
              <a:solidFill>
                <a:schemeClr val="tx1"/>
              </a:solidFill>
              <a:effectLst/>
              <a:latin typeface="Arial" charset="0"/>
            </a:endParaRPr>
          </a:p>
        </p:txBody>
      </p:sp>
      <p:sp>
        <p:nvSpPr>
          <p:cNvPr id="12" name="Slide Number Placeholder 2"/>
          <p:cNvSpPr>
            <a:spLocks noGrp="1"/>
          </p:cNvSpPr>
          <p:nvPr>
            <p:ph type="sldNum" sz="quarter" idx="10"/>
          </p:nvPr>
        </p:nvSpPr>
        <p:spPr/>
        <p:txBody>
          <a:bodyPr/>
          <a:lstStyle/>
          <a:p>
            <a:pPr>
              <a:defRPr/>
            </a:pPr>
            <a:fld id="{E094DB43-518B-4DC3-9482-6AE3288E102E}" type="slidenum">
              <a:rPr lang="en-US"/>
              <a:pPr>
                <a:defRPr/>
              </a:pPr>
              <a:t>42</a:t>
            </a:fld>
            <a:endParaRPr lang="en-US"/>
          </a:p>
        </p:txBody>
      </p:sp>
      <p:sp>
        <p:nvSpPr>
          <p:cNvPr id="431106" name="Rectangle 2"/>
          <p:cNvSpPr>
            <a:spLocks noGrp="1" noChangeArrowheads="1"/>
          </p:cNvSpPr>
          <p:nvPr>
            <p:ph type="title"/>
          </p:nvPr>
        </p:nvSpPr>
        <p:spPr>
          <a:xfrm>
            <a:off x="685800" y="304800"/>
            <a:ext cx="7772400" cy="1143000"/>
          </a:xfrm>
        </p:spPr>
        <p:txBody>
          <a:bodyPr/>
          <a:lstStyle/>
          <a:p>
            <a:pPr eaLnBrk="1" hangingPunct="1">
              <a:defRPr/>
            </a:pPr>
            <a:r>
              <a:rPr lang="en-US" sz="4000" smtClean="0"/>
              <a:t>Edge-Triggered D Flip-Flop (6)</a:t>
            </a:r>
          </a:p>
        </p:txBody>
      </p:sp>
      <p:sp>
        <p:nvSpPr>
          <p:cNvPr id="41989" name="Text Box 3"/>
          <p:cNvSpPr txBox="1">
            <a:spLocks noChangeArrowheads="1"/>
          </p:cNvSpPr>
          <p:nvPr/>
        </p:nvSpPr>
        <p:spPr bwMode="auto">
          <a:xfrm>
            <a:off x="2057400" y="3429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41990" name="Text Box 4"/>
          <p:cNvSpPr txBox="1">
            <a:spLocks noChangeArrowheads="1"/>
          </p:cNvSpPr>
          <p:nvPr/>
        </p:nvSpPr>
        <p:spPr bwMode="auto">
          <a:xfrm>
            <a:off x="5181600" y="33528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41991" name="Text Box 5"/>
          <p:cNvSpPr txBox="1">
            <a:spLocks noChangeArrowheads="1"/>
          </p:cNvSpPr>
          <p:nvPr/>
        </p:nvSpPr>
        <p:spPr bwMode="auto">
          <a:xfrm>
            <a:off x="5181600" y="4343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41992" name="Text Box 6"/>
          <p:cNvSpPr txBox="1">
            <a:spLocks noChangeArrowheads="1"/>
          </p:cNvSpPr>
          <p:nvPr/>
        </p:nvSpPr>
        <p:spPr bwMode="auto">
          <a:xfrm>
            <a:off x="2057400" y="5715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41993" name="Text Box 7"/>
          <p:cNvSpPr txBox="1">
            <a:spLocks noChangeArrowheads="1"/>
          </p:cNvSpPr>
          <p:nvPr/>
        </p:nvSpPr>
        <p:spPr bwMode="auto">
          <a:xfrm>
            <a:off x="5181600" y="5791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41994" name="Text Box 8"/>
          <p:cNvSpPr txBox="1">
            <a:spLocks noChangeArrowheads="1"/>
          </p:cNvSpPr>
          <p:nvPr/>
        </p:nvSpPr>
        <p:spPr bwMode="auto">
          <a:xfrm>
            <a:off x="4876800" y="1600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41995" name="Text Box 9"/>
          <p:cNvSpPr txBox="1">
            <a:spLocks noChangeArrowheads="1"/>
          </p:cNvSpPr>
          <p:nvPr/>
        </p:nvSpPr>
        <p:spPr bwMode="auto">
          <a:xfrm>
            <a:off x="7315200" y="28956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41996" name="Text Box 10"/>
          <p:cNvSpPr txBox="1">
            <a:spLocks noChangeArrowheads="1"/>
          </p:cNvSpPr>
          <p:nvPr/>
        </p:nvSpPr>
        <p:spPr bwMode="auto">
          <a:xfrm>
            <a:off x="7315200" y="4724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graphicFrame>
        <p:nvGraphicFramePr>
          <p:cNvPr id="41997" name="Object 11"/>
          <p:cNvGraphicFramePr>
            <a:graphicFrameLocks noChangeAspect="1"/>
          </p:cNvGraphicFramePr>
          <p:nvPr/>
        </p:nvGraphicFramePr>
        <p:xfrm>
          <a:off x="1676400" y="1828800"/>
          <a:ext cx="6096000" cy="4448175"/>
        </p:xfrm>
        <a:graphic>
          <a:graphicData uri="http://schemas.openxmlformats.org/presentationml/2006/ole">
            <mc:AlternateContent xmlns:mc="http://schemas.openxmlformats.org/markup-compatibility/2006">
              <mc:Choice xmlns:v="urn:schemas-microsoft-com:vml" Requires="v">
                <p:oleObj spid="_x0000_s42003" name="Visio" r:id="rId5" imgW="5389169" imgH="3932530" progId="Visio.Drawing.6">
                  <p:embed/>
                </p:oleObj>
              </mc:Choice>
              <mc:Fallback>
                <p:oleObj name="Visio" r:id="rId5" imgW="5389169" imgH="3932530" progId="Visio.Drawing.6">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1828800"/>
                        <a:ext cx="609600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899592" y="1600200"/>
            <a:ext cx="7632848" cy="4853136"/>
          </a:xfrm>
          <a:prstGeom prst="rect">
            <a:avLst/>
          </a:prstGeom>
          <a:solidFill>
            <a:schemeClr val="accent1">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E" sz="1800" b="0" i="0" u="none" strike="noStrike" cap="none" normalizeH="0" baseline="0" smtClean="0">
              <a:ln>
                <a:noFill/>
              </a:ln>
              <a:solidFill>
                <a:schemeClr val="tx1"/>
              </a:solidFill>
              <a:effectLst/>
              <a:latin typeface="Arial" charset="0"/>
            </a:endParaRPr>
          </a:p>
        </p:txBody>
      </p:sp>
      <p:sp>
        <p:nvSpPr>
          <p:cNvPr id="12" name="Slide Number Placeholder 2"/>
          <p:cNvSpPr>
            <a:spLocks noGrp="1"/>
          </p:cNvSpPr>
          <p:nvPr>
            <p:ph type="sldNum" sz="quarter" idx="10"/>
          </p:nvPr>
        </p:nvSpPr>
        <p:spPr/>
        <p:txBody>
          <a:bodyPr/>
          <a:lstStyle/>
          <a:p>
            <a:pPr>
              <a:defRPr/>
            </a:pPr>
            <a:fld id="{AA66B9E2-63A7-47BA-B196-52865E12E33F}" type="slidenum">
              <a:rPr lang="en-US"/>
              <a:pPr>
                <a:defRPr/>
              </a:pPr>
              <a:t>43</a:t>
            </a:fld>
            <a:endParaRPr lang="en-US"/>
          </a:p>
        </p:txBody>
      </p:sp>
      <p:sp>
        <p:nvSpPr>
          <p:cNvPr id="432130" name="Rectangle 2"/>
          <p:cNvSpPr>
            <a:spLocks noGrp="1" noChangeArrowheads="1"/>
          </p:cNvSpPr>
          <p:nvPr>
            <p:ph type="title"/>
          </p:nvPr>
        </p:nvSpPr>
        <p:spPr>
          <a:xfrm>
            <a:off x="685800" y="304800"/>
            <a:ext cx="7772400" cy="1143000"/>
          </a:xfrm>
        </p:spPr>
        <p:txBody>
          <a:bodyPr/>
          <a:lstStyle/>
          <a:p>
            <a:pPr eaLnBrk="1" hangingPunct="1">
              <a:defRPr/>
            </a:pPr>
            <a:r>
              <a:rPr lang="en-US" sz="4000" smtClean="0"/>
              <a:t>Edge-Triggered D Flip-Flop (7)</a:t>
            </a:r>
          </a:p>
        </p:txBody>
      </p:sp>
      <p:sp>
        <p:nvSpPr>
          <p:cNvPr id="43013" name="Text Box 3"/>
          <p:cNvSpPr txBox="1">
            <a:spLocks noChangeArrowheads="1"/>
          </p:cNvSpPr>
          <p:nvPr/>
        </p:nvSpPr>
        <p:spPr bwMode="auto">
          <a:xfrm>
            <a:off x="2057400" y="3429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43014" name="Text Box 4"/>
          <p:cNvSpPr txBox="1">
            <a:spLocks noChangeArrowheads="1"/>
          </p:cNvSpPr>
          <p:nvPr/>
        </p:nvSpPr>
        <p:spPr bwMode="auto">
          <a:xfrm>
            <a:off x="5181600" y="33528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43015" name="Text Box 5"/>
          <p:cNvSpPr txBox="1">
            <a:spLocks noChangeArrowheads="1"/>
          </p:cNvSpPr>
          <p:nvPr/>
        </p:nvSpPr>
        <p:spPr bwMode="auto">
          <a:xfrm>
            <a:off x="5181600" y="4343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43016" name="Text Box 6"/>
          <p:cNvSpPr txBox="1">
            <a:spLocks noChangeArrowheads="1"/>
          </p:cNvSpPr>
          <p:nvPr/>
        </p:nvSpPr>
        <p:spPr bwMode="auto">
          <a:xfrm>
            <a:off x="2057400" y="5715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43017" name="Text Box 7"/>
          <p:cNvSpPr txBox="1">
            <a:spLocks noChangeArrowheads="1"/>
          </p:cNvSpPr>
          <p:nvPr/>
        </p:nvSpPr>
        <p:spPr bwMode="auto">
          <a:xfrm>
            <a:off x="5181600" y="5791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43018" name="Text Box 8"/>
          <p:cNvSpPr txBox="1">
            <a:spLocks noChangeArrowheads="1"/>
          </p:cNvSpPr>
          <p:nvPr/>
        </p:nvSpPr>
        <p:spPr bwMode="auto">
          <a:xfrm>
            <a:off x="4876800" y="1600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43019" name="Text Box 9"/>
          <p:cNvSpPr txBox="1">
            <a:spLocks noChangeArrowheads="1"/>
          </p:cNvSpPr>
          <p:nvPr/>
        </p:nvSpPr>
        <p:spPr bwMode="auto">
          <a:xfrm>
            <a:off x="7315200" y="28956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43020" name="Text Box 10"/>
          <p:cNvSpPr txBox="1">
            <a:spLocks noChangeArrowheads="1"/>
          </p:cNvSpPr>
          <p:nvPr/>
        </p:nvSpPr>
        <p:spPr bwMode="auto">
          <a:xfrm>
            <a:off x="7315200" y="4724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graphicFrame>
        <p:nvGraphicFramePr>
          <p:cNvPr id="43021" name="Object 11"/>
          <p:cNvGraphicFramePr>
            <a:graphicFrameLocks noChangeAspect="1"/>
          </p:cNvGraphicFramePr>
          <p:nvPr/>
        </p:nvGraphicFramePr>
        <p:xfrm>
          <a:off x="1676400" y="1828800"/>
          <a:ext cx="6096000" cy="4448175"/>
        </p:xfrm>
        <a:graphic>
          <a:graphicData uri="http://schemas.openxmlformats.org/presentationml/2006/ole">
            <mc:AlternateContent xmlns:mc="http://schemas.openxmlformats.org/markup-compatibility/2006">
              <mc:Choice xmlns:v="urn:schemas-microsoft-com:vml" Requires="v">
                <p:oleObj spid="_x0000_s43027" name="Visio" r:id="rId5" imgW="5389169" imgH="3932530" progId="Visio.Drawing.6">
                  <p:embed/>
                </p:oleObj>
              </mc:Choice>
              <mc:Fallback>
                <p:oleObj name="Visio" r:id="rId5" imgW="5389169" imgH="3932530" progId="Visio.Drawing.6">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1828800"/>
                        <a:ext cx="609600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0"/>
          </p:nvPr>
        </p:nvSpPr>
        <p:spPr/>
        <p:txBody>
          <a:bodyPr/>
          <a:lstStyle/>
          <a:p>
            <a:pPr>
              <a:defRPr/>
            </a:pPr>
            <a:fld id="{3BC9D5C5-4B05-4E87-98F4-D404E82DAD3D}" type="slidenum">
              <a:rPr lang="en-US"/>
              <a:pPr>
                <a:defRPr/>
              </a:pPr>
              <a:t>44</a:t>
            </a:fld>
            <a:endParaRPr lang="en-US"/>
          </a:p>
        </p:txBody>
      </p:sp>
      <p:sp>
        <p:nvSpPr>
          <p:cNvPr id="44036" name="Rectangle 2"/>
          <p:cNvSpPr>
            <a:spLocks noChangeArrowheads="1"/>
          </p:cNvSpPr>
          <p:nvPr/>
        </p:nvSpPr>
        <p:spPr bwMode="auto">
          <a:xfrm>
            <a:off x="1331913" y="2060575"/>
            <a:ext cx="6769100" cy="3959225"/>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endParaRPr lang="en-IE" altLang="en-US" sz="1800"/>
          </a:p>
        </p:txBody>
      </p:sp>
      <p:sp>
        <p:nvSpPr>
          <p:cNvPr id="440323" name="Rectangle 3"/>
          <p:cNvSpPr>
            <a:spLocks noGrp="1" noChangeArrowheads="1"/>
          </p:cNvSpPr>
          <p:nvPr>
            <p:ph type="title"/>
          </p:nvPr>
        </p:nvSpPr>
        <p:spPr/>
        <p:txBody>
          <a:bodyPr/>
          <a:lstStyle/>
          <a:p>
            <a:pPr eaLnBrk="1" hangingPunct="1">
              <a:defRPr/>
            </a:pPr>
            <a:r>
              <a:rPr lang="en-GB" smtClean="0"/>
              <a:t>T Flip-Flop</a:t>
            </a:r>
            <a:endParaRPr lang="en-US" smtClean="0"/>
          </a:p>
        </p:txBody>
      </p:sp>
      <p:graphicFrame>
        <p:nvGraphicFramePr>
          <p:cNvPr id="44038" name="Object 6"/>
          <p:cNvGraphicFramePr>
            <a:graphicFrameLocks noGrp="1" noChangeAspect="1"/>
          </p:cNvGraphicFramePr>
          <p:nvPr>
            <p:ph sz="half" idx="1"/>
          </p:nvPr>
        </p:nvGraphicFramePr>
        <p:xfrm>
          <a:off x="1692275" y="2565400"/>
          <a:ext cx="5903913" cy="2508250"/>
        </p:xfrm>
        <a:graphic>
          <a:graphicData uri="http://schemas.openxmlformats.org/presentationml/2006/ole">
            <mc:AlternateContent xmlns:mc="http://schemas.openxmlformats.org/markup-compatibility/2006">
              <mc:Choice xmlns:v="urn:schemas-microsoft-com:vml" Requires="v">
                <p:oleObj spid="_x0000_s44050" name="Visio" r:id="rId5" imgW="4084320" imgH="1735226" progId="Visio.Drawing.6">
                  <p:embed/>
                </p:oleObj>
              </mc:Choice>
              <mc:Fallback>
                <p:oleObj name="Visio" r:id="rId5" imgW="4084320" imgH="1735226" progId="Visio.Drawing.6">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2565400"/>
                        <a:ext cx="5903913"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9" name="Object 9"/>
          <p:cNvGraphicFramePr>
            <a:graphicFrameLocks noGrp="1" noChangeAspect="1"/>
          </p:cNvGraphicFramePr>
          <p:nvPr>
            <p:ph sz="half" idx="2"/>
          </p:nvPr>
        </p:nvGraphicFramePr>
        <p:xfrm>
          <a:off x="1547813" y="5589588"/>
          <a:ext cx="1439862" cy="392112"/>
        </p:xfrm>
        <a:graphic>
          <a:graphicData uri="http://schemas.openxmlformats.org/presentationml/2006/ole">
            <mc:AlternateContent xmlns:mc="http://schemas.openxmlformats.org/markup-compatibility/2006">
              <mc:Choice xmlns:v="urn:schemas-microsoft-com:vml" Requires="v">
                <p:oleObj spid="_x0000_s44051" name="Equation" r:id="rId7" imgW="838200" imgH="228600" progId="Equation.DSMT4">
                  <p:embed/>
                </p:oleObj>
              </mc:Choice>
              <mc:Fallback>
                <p:oleObj name="Equation" r:id="rId7" imgW="838200" imgH="2286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5589588"/>
                        <a:ext cx="1439862"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dirty="0" smtClean="0"/>
              <a:t>T Flip-Flop (2)</a:t>
            </a:r>
          </a:p>
        </p:txBody>
      </p:sp>
      <p:sp>
        <p:nvSpPr>
          <p:cNvPr id="11267" name="Rectangle 3"/>
          <p:cNvSpPr>
            <a:spLocks noGrp="1" noChangeArrowheads="1"/>
          </p:cNvSpPr>
          <p:nvPr>
            <p:ph type="body" idx="1"/>
          </p:nvPr>
        </p:nvSpPr>
        <p:spPr>
          <a:xfrm>
            <a:off x="604838" y="1390650"/>
            <a:ext cx="7934325" cy="2243138"/>
          </a:xfrm>
        </p:spPr>
        <p:txBody>
          <a:bodyPr/>
          <a:lstStyle/>
          <a:p>
            <a:pPr marL="0" indent="0">
              <a:buNone/>
            </a:pPr>
            <a:r>
              <a:rPr lang="en-US" altLang="en-US" dirty="0" smtClean="0"/>
              <a:t>It’s full name is ‘Toggle’ flip-flop</a:t>
            </a:r>
          </a:p>
          <a:p>
            <a:pPr marL="0" indent="0">
              <a:buNone/>
            </a:pPr>
            <a:r>
              <a:rPr lang="en-US" altLang="en-US" dirty="0"/>
              <a:t>	</a:t>
            </a:r>
            <a:r>
              <a:rPr lang="en-US" altLang="en-US" sz="2800" dirty="0" smtClean="0"/>
              <a:t>The output toggles when input is asserted</a:t>
            </a:r>
          </a:p>
          <a:p>
            <a:pPr marL="1371600" lvl="3" indent="0">
              <a:buNone/>
            </a:pPr>
            <a:r>
              <a:rPr lang="en-US" altLang="en-US" sz="2800" dirty="0" smtClean="0"/>
              <a:t>If T=1, then Q </a:t>
            </a:r>
            <a:r>
              <a:rPr lang="en-US" altLang="en-US" sz="2800" b="1" dirty="0" smtClean="0">
                <a:sym typeface="Symbol" pitchFamily="18" charset="2"/>
              </a:rPr>
              <a:t></a:t>
            </a:r>
            <a:r>
              <a:rPr lang="en-US" altLang="en-US" sz="2800" dirty="0" smtClean="0">
                <a:sym typeface="Symbol" pitchFamily="18" charset="2"/>
              </a:rPr>
              <a:t> Q'  when CLK </a:t>
            </a:r>
            <a:r>
              <a:rPr lang="en-US" altLang="en-US" sz="2800" b="1" dirty="0" smtClean="0">
                <a:sym typeface="Symbol" pitchFamily="18" charset="2"/>
              </a:rPr>
              <a:t></a:t>
            </a:r>
            <a:endParaRPr lang="en-US" altLang="en-US" sz="2800" dirty="0" smtClean="0">
              <a:sym typeface="Symbol" pitchFamily="18" charset="2"/>
            </a:endParaRPr>
          </a:p>
          <a:p>
            <a:pPr marL="1371600" lvl="3" indent="0">
              <a:buNone/>
            </a:pPr>
            <a:r>
              <a:rPr lang="en-US" altLang="en-US" sz="2800" dirty="0" smtClean="0">
                <a:sym typeface="Symbol" pitchFamily="18" charset="2"/>
              </a:rPr>
              <a:t>If T=0, </a:t>
            </a:r>
            <a:r>
              <a:rPr lang="en-US" altLang="en-US" sz="2800" dirty="0" smtClean="0"/>
              <a:t>then Q </a:t>
            </a:r>
            <a:r>
              <a:rPr lang="en-US" altLang="en-US" sz="2800" b="1" dirty="0" smtClean="0">
                <a:sym typeface="Symbol" pitchFamily="18" charset="2"/>
              </a:rPr>
              <a:t></a:t>
            </a:r>
            <a:r>
              <a:rPr lang="en-US" altLang="en-US" sz="2800" dirty="0" smtClean="0">
                <a:sym typeface="Symbol" pitchFamily="18" charset="2"/>
              </a:rPr>
              <a:t> Q  when CLK </a:t>
            </a:r>
            <a:r>
              <a:rPr lang="en-US" altLang="en-US" sz="2800" b="1" dirty="0" smtClean="0">
                <a:sym typeface="Symbol" pitchFamily="18" charset="2"/>
              </a:rPr>
              <a:t></a:t>
            </a:r>
            <a:endParaRPr lang="en-US" altLang="en-US" sz="2800" dirty="0" smtClean="0"/>
          </a:p>
        </p:txBody>
      </p:sp>
      <p:sp>
        <p:nvSpPr>
          <p:cNvPr id="11268" name="Rectangle 4"/>
          <p:cNvSpPr>
            <a:spLocks noChangeArrowheads="1"/>
          </p:cNvSpPr>
          <p:nvPr/>
        </p:nvSpPr>
        <p:spPr bwMode="auto">
          <a:xfrm>
            <a:off x="2600325" y="4214813"/>
            <a:ext cx="558800" cy="7620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endParaRPr lang="en-US" altLang="en-US"/>
          </a:p>
        </p:txBody>
      </p:sp>
      <p:sp>
        <p:nvSpPr>
          <p:cNvPr id="11269" name="Line 5"/>
          <p:cNvSpPr>
            <a:spLocks noChangeShapeType="1"/>
          </p:cNvSpPr>
          <p:nvPr/>
        </p:nvSpPr>
        <p:spPr bwMode="auto">
          <a:xfrm>
            <a:off x="2055813" y="4411663"/>
            <a:ext cx="5318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1270" name="Line 6"/>
          <p:cNvSpPr>
            <a:spLocks noChangeShapeType="1"/>
          </p:cNvSpPr>
          <p:nvPr/>
        </p:nvSpPr>
        <p:spPr bwMode="auto">
          <a:xfrm>
            <a:off x="3159125" y="4411663"/>
            <a:ext cx="4365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1271" name="Line 7"/>
          <p:cNvSpPr>
            <a:spLocks noChangeShapeType="1"/>
          </p:cNvSpPr>
          <p:nvPr/>
        </p:nvSpPr>
        <p:spPr bwMode="auto">
          <a:xfrm>
            <a:off x="2384425" y="4792663"/>
            <a:ext cx="2032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1272" name="Line 8"/>
          <p:cNvSpPr>
            <a:spLocks noChangeShapeType="1"/>
          </p:cNvSpPr>
          <p:nvPr/>
        </p:nvSpPr>
        <p:spPr bwMode="auto">
          <a:xfrm>
            <a:off x="2016125" y="5389563"/>
            <a:ext cx="3556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1273" name="Line 9"/>
          <p:cNvSpPr>
            <a:spLocks noChangeShapeType="1"/>
          </p:cNvSpPr>
          <p:nvPr/>
        </p:nvSpPr>
        <p:spPr bwMode="auto">
          <a:xfrm>
            <a:off x="2378075" y="4799013"/>
            <a:ext cx="0" cy="584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1274" name="Rectangle 10"/>
          <p:cNvSpPr>
            <a:spLocks noChangeArrowheads="1"/>
          </p:cNvSpPr>
          <p:nvPr/>
        </p:nvSpPr>
        <p:spPr bwMode="auto">
          <a:xfrm>
            <a:off x="1158875" y="5207000"/>
            <a:ext cx="825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19050" tIns="26988" rIns="19050" bIns="26988"/>
          <a:lstStyle>
            <a:lvl1pPr algn="r" eaLnBrk="0" hangingPunct="0">
              <a:lnSpc>
                <a:spcPts val="1675"/>
              </a:lnSpc>
              <a:tabLst>
                <a:tab pos="457200" algn="l"/>
                <a:tab pos="914400" algn="l"/>
                <a:tab pos="1371600" algn="l"/>
              </a:tabLst>
              <a:defRPr>
                <a:solidFill>
                  <a:srgbClr val="000000"/>
                </a:solidFill>
                <a:latin typeface="Arial" charset="0"/>
              </a:defRPr>
            </a:lvl1pPr>
            <a:lvl2pPr marL="742950" indent="-285750" algn="r" eaLnBrk="0" hangingPunct="0">
              <a:lnSpc>
                <a:spcPts val="1675"/>
              </a:lnSpc>
              <a:tabLst>
                <a:tab pos="457200" algn="l"/>
                <a:tab pos="914400" algn="l"/>
                <a:tab pos="1371600" algn="l"/>
              </a:tabLst>
              <a:defRPr>
                <a:solidFill>
                  <a:srgbClr val="000000"/>
                </a:solidFill>
                <a:latin typeface="Arial" charset="0"/>
              </a:defRPr>
            </a:lvl2pPr>
            <a:lvl3pPr marL="1143000" indent="-228600" algn="r" eaLnBrk="0" hangingPunct="0">
              <a:lnSpc>
                <a:spcPts val="1675"/>
              </a:lnSpc>
              <a:tabLst>
                <a:tab pos="457200" algn="l"/>
                <a:tab pos="914400" algn="l"/>
                <a:tab pos="1371600" algn="l"/>
              </a:tabLst>
              <a:defRPr>
                <a:solidFill>
                  <a:srgbClr val="000000"/>
                </a:solidFill>
                <a:latin typeface="Arial" charset="0"/>
              </a:defRPr>
            </a:lvl3pPr>
            <a:lvl4pPr marL="1600200" indent="-228600" algn="r" eaLnBrk="0" hangingPunct="0">
              <a:lnSpc>
                <a:spcPts val="1675"/>
              </a:lnSpc>
              <a:tabLst>
                <a:tab pos="457200" algn="l"/>
                <a:tab pos="914400" algn="l"/>
                <a:tab pos="1371600" algn="l"/>
              </a:tabLst>
              <a:defRPr>
                <a:solidFill>
                  <a:srgbClr val="000000"/>
                </a:solidFill>
                <a:latin typeface="Arial" charset="0"/>
              </a:defRPr>
            </a:lvl4pPr>
            <a:lvl5pPr marL="2057400" indent="-228600" algn="r" eaLnBrk="0" hangingPunct="0">
              <a:lnSpc>
                <a:spcPts val="1675"/>
              </a:lnSpc>
              <a:tabLst>
                <a:tab pos="457200" algn="l"/>
                <a:tab pos="914400" algn="l"/>
                <a:tab pos="1371600" algn="l"/>
              </a:tabLst>
              <a:defRPr>
                <a:solidFill>
                  <a:srgbClr val="000000"/>
                </a:solidFill>
                <a:latin typeface="Arial" charset="0"/>
              </a:defRPr>
            </a:lvl5pPr>
            <a:lvl6pPr marL="25146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6pPr>
            <a:lvl7pPr marL="29718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7pPr>
            <a:lvl8pPr marL="34290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8pPr>
            <a:lvl9pPr marL="38862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9pPr>
          </a:lstStyle>
          <a:p>
            <a:pPr>
              <a:lnSpc>
                <a:spcPct val="100000"/>
              </a:lnSpc>
            </a:pPr>
            <a:r>
              <a:rPr lang="en-US" altLang="en-US">
                <a:solidFill>
                  <a:schemeClr val="tx1"/>
                </a:solidFill>
                <a:latin typeface="+mn-lt"/>
              </a:rPr>
              <a:t>CLK</a:t>
            </a:r>
          </a:p>
        </p:txBody>
      </p:sp>
      <p:sp>
        <p:nvSpPr>
          <p:cNvPr id="11275" name="Rectangle 11"/>
          <p:cNvSpPr>
            <a:spLocks noChangeArrowheads="1"/>
          </p:cNvSpPr>
          <p:nvPr/>
        </p:nvSpPr>
        <p:spPr bwMode="auto">
          <a:xfrm>
            <a:off x="3381375" y="4048125"/>
            <a:ext cx="571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19050" tIns="26988" rIns="19050" bIns="26988"/>
          <a:lstStyle>
            <a:lvl1pPr algn="r" eaLnBrk="0" hangingPunct="0">
              <a:lnSpc>
                <a:spcPts val="1675"/>
              </a:lnSpc>
              <a:tabLst>
                <a:tab pos="457200" algn="l"/>
                <a:tab pos="914400" algn="l"/>
                <a:tab pos="1371600" algn="l"/>
              </a:tabLst>
              <a:defRPr>
                <a:solidFill>
                  <a:srgbClr val="000000"/>
                </a:solidFill>
                <a:latin typeface="Arial" charset="0"/>
              </a:defRPr>
            </a:lvl1pPr>
            <a:lvl2pPr marL="742950" indent="-285750" algn="r" eaLnBrk="0" hangingPunct="0">
              <a:lnSpc>
                <a:spcPts val="1675"/>
              </a:lnSpc>
              <a:tabLst>
                <a:tab pos="457200" algn="l"/>
                <a:tab pos="914400" algn="l"/>
                <a:tab pos="1371600" algn="l"/>
              </a:tabLst>
              <a:defRPr>
                <a:solidFill>
                  <a:srgbClr val="000000"/>
                </a:solidFill>
                <a:latin typeface="Arial" charset="0"/>
              </a:defRPr>
            </a:lvl2pPr>
            <a:lvl3pPr marL="1143000" indent="-228600" algn="r" eaLnBrk="0" hangingPunct="0">
              <a:lnSpc>
                <a:spcPts val="1675"/>
              </a:lnSpc>
              <a:tabLst>
                <a:tab pos="457200" algn="l"/>
                <a:tab pos="914400" algn="l"/>
                <a:tab pos="1371600" algn="l"/>
              </a:tabLst>
              <a:defRPr>
                <a:solidFill>
                  <a:srgbClr val="000000"/>
                </a:solidFill>
                <a:latin typeface="Arial" charset="0"/>
              </a:defRPr>
            </a:lvl3pPr>
            <a:lvl4pPr marL="1600200" indent="-228600" algn="r" eaLnBrk="0" hangingPunct="0">
              <a:lnSpc>
                <a:spcPts val="1675"/>
              </a:lnSpc>
              <a:tabLst>
                <a:tab pos="457200" algn="l"/>
                <a:tab pos="914400" algn="l"/>
                <a:tab pos="1371600" algn="l"/>
              </a:tabLst>
              <a:defRPr>
                <a:solidFill>
                  <a:srgbClr val="000000"/>
                </a:solidFill>
                <a:latin typeface="Arial" charset="0"/>
              </a:defRPr>
            </a:lvl4pPr>
            <a:lvl5pPr marL="2057400" indent="-228600" algn="r" eaLnBrk="0" hangingPunct="0">
              <a:lnSpc>
                <a:spcPts val="1675"/>
              </a:lnSpc>
              <a:tabLst>
                <a:tab pos="457200" algn="l"/>
                <a:tab pos="914400" algn="l"/>
                <a:tab pos="1371600" algn="l"/>
              </a:tabLst>
              <a:defRPr>
                <a:solidFill>
                  <a:srgbClr val="000000"/>
                </a:solidFill>
                <a:latin typeface="Arial" charset="0"/>
              </a:defRPr>
            </a:lvl5pPr>
            <a:lvl6pPr marL="25146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6pPr>
            <a:lvl7pPr marL="29718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7pPr>
            <a:lvl8pPr marL="34290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8pPr>
            <a:lvl9pPr marL="38862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9pPr>
          </a:lstStyle>
          <a:p>
            <a:pPr algn="l">
              <a:lnSpc>
                <a:spcPct val="100000"/>
              </a:lnSpc>
            </a:pPr>
            <a:r>
              <a:rPr lang="en-US" altLang="en-US" dirty="0">
                <a:solidFill>
                  <a:schemeClr val="tx1"/>
                </a:solidFill>
                <a:latin typeface="+mn-lt"/>
              </a:rPr>
              <a:t>Q</a:t>
            </a:r>
          </a:p>
        </p:txBody>
      </p:sp>
      <p:sp>
        <p:nvSpPr>
          <p:cNvPr id="11276" name="Rectangle 12"/>
          <p:cNvSpPr>
            <a:spLocks noChangeArrowheads="1"/>
          </p:cNvSpPr>
          <p:nvPr/>
        </p:nvSpPr>
        <p:spPr bwMode="auto">
          <a:xfrm>
            <a:off x="2632075" y="4225925"/>
            <a:ext cx="241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19050" tIns="26988" rIns="19050" bIns="26988"/>
          <a:lstStyle>
            <a:lvl1pPr algn="r" eaLnBrk="0" hangingPunct="0">
              <a:lnSpc>
                <a:spcPts val="1675"/>
              </a:lnSpc>
              <a:tabLst>
                <a:tab pos="457200" algn="l"/>
                <a:tab pos="914400" algn="l"/>
                <a:tab pos="1371600" algn="l"/>
              </a:tabLst>
              <a:defRPr>
                <a:solidFill>
                  <a:srgbClr val="000000"/>
                </a:solidFill>
                <a:latin typeface="Arial" charset="0"/>
              </a:defRPr>
            </a:lvl1pPr>
            <a:lvl2pPr marL="742950" indent="-285750" algn="r" eaLnBrk="0" hangingPunct="0">
              <a:lnSpc>
                <a:spcPts val="1675"/>
              </a:lnSpc>
              <a:tabLst>
                <a:tab pos="457200" algn="l"/>
                <a:tab pos="914400" algn="l"/>
                <a:tab pos="1371600" algn="l"/>
              </a:tabLst>
              <a:defRPr>
                <a:solidFill>
                  <a:srgbClr val="000000"/>
                </a:solidFill>
                <a:latin typeface="Arial" charset="0"/>
              </a:defRPr>
            </a:lvl2pPr>
            <a:lvl3pPr marL="1143000" indent="-228600" algn="r" eaLnBrk="0" hangingPunct="0">
              <a:lnSpc>
                <a:spcPts val="1675"/>
              </a:lnSpc>
              <a:tabLst>
                <a:tab pos="457200" algn="l"/>
                <a:tab pos="914400" algn="l"/>
                <a:tab pos="1371600" algn="l"/>
              </a:tabLst>
              <a:defRPr>
                <a:solidFill>
                  <a:srgbClr val="000000"/>
                </a:solidFill>
                <a:latin typeface="Arial" charset="0"/>
              </a:defRPr>
            </a:lvl3pPr>
            <a:lvl4pPr marL="1600200" indent="-228600" algn="r" eaLnBrk="0" hangingPunct="0">
              <a:lnSpc>
                <a:spcPts val="1675"/>
              </a:lnSpc>
              <a:tabLst>
                <a:tab pos="457200" algn="l"/>
                <a:tab pos="914400" algn="l"/>
                <a:tab pos="1371600" algn="l"/>
              </a:tabLst>
              <a:defRPr>
                <a:solidFill>
                  <a:srgbClr val="000000"/>
                </a:solidFill>
                <a:latin typeface="Arial" charset="0"/>
              </a:defRPr>
            </a:lvl4pPr>
            <a:lvl5pPr marL="2057400" indent="-228600" algn="r" eaLnBrk="0" hangingPunct="0">
              <a:lnSpc>
                <a:spcPts val="1675"/>
              </a:lnSpc>
              <a:tabLst>
                <a:tab pos="457200" algn="l"/>
                <a:tab pos="914400" algn="l"/>
                <a:tab pos="1371600" algn="l"/>
              </a:tabLst>
              <a:defRPr>
                <a:solidFill>
                  <a:srgbClr val="000000"/>
                </a:solidFill>
                <a:latin typeface="Arial" charset="0"/>
              </a:defRPr>
            </a:lvl5pPr>
            <a:lvl6pPr marL="25146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6pPr>
            <a:lvl7pPr marL="29718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7pPr>
            <a:lvl8pPr marL="34290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8pPr>
            <a:lvl9pPr marL="38862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9pPr>
          </a:lstStyle>
          <a:p>
            <a:pPr algn="l">
              <a:lnSpc>
                <a:spcPct val="100000"/>
              </a:lnSpc>
            </a:pPr>
            <a:r>
              <a:rPr lang="en-US" altLang="en-US" dirty="0">
                <a:solidFill>
                  <a:schemeClr val="tx1"/>
                </a:solidFill>
                <a:latin typeface="+mn-lt"/>
              </a:rPr>
              <a:t>T</a:t>
            </a:r>
          </a:p>
        </p:txBody>
      </p:sp>
      <p:sp>
        <p:nvSpPr>
          <p:cNvPr id="11277" name="Rectangle 13"/>
          <p:cNvSpPr>
            <a:spLocks noChangeArrowheads="1"/>
          </p:cNvSpPr>
          <p:nvPr/>
        </p:nvSpPr>
        <p:spPr bwMode="auto">
          <a:xfrm>
            <a:off x="2924175" y="4225925"/>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19050" tIns="26988" rIns="19050" bIns="26988"/>
          <a:lstStyle>
            <a:lvl1pPr algn="r" eaLnBrk="0" hangingPunct="0">
              <a:lnSpc>
                <a:spcPts val="1675"/>
              </a:lnSpc>
              <a:tabLst>
                <a:tab pos="457200" algn="l"/>
                <a:tab pos="914400" algn="l"/>
                <a:tab pos="1371600" algn="l"/>
              </a:tabLst>
              <a:defRPr>
                <a:solidFill>
                  <a:srgbClr val="000000"/>
                </a:solidFill>
                <a:latin typeface="Arial" charset="0"/>
              </a:defRPr>
            </a:lvl1pPr>
            <a:lvl2pPr marL="742950" indent="-285750" algn="r" eaLnBrk="0" hangingPunct="0">
              <a:lnSpc>
                <a:spcPts val="1675"/>
              </a:lnSpc>
              <a:tabLst>
                <a:tab pos="457200" algn="l"/>
                <a:tab pos="914400" algn="l"/>
                <a:tab pos="1371600" algn="l"/>
              </a:tabLst>
              <a:defRPr>
                <a:solidFill>
                  <a:srgbClr val="000000"/>
                </a:solidFill>
                <a:latin typeface="Arial" charset="0"/>
              </a:defRPr>
            </a:lvl2pPr>
            <a:lvl3pPr marL="1143000" indent="-228600" algn="r" eaLnBrk="0" hangingPunct="0">
              <a:lnSpc>
                <a:spcPts val="1675"/>
              </a:lnSpc>
              <a:tabLst>
                <a:tab pos="457200" algn="l"/>
                <a:tab pos="914400" algn="l"/>
                <a:tab pos="1371600" algn="l"/>
              </a:tabLst>
              <a:defRPr>
                <a:solidFill>
                  <a:srgbClr val="000000"/>
                </a:solidFill>
                <a:latin typeface="Arial" charset="0"/>
              </a:defRPr>
            </a:lvl3pPr>
            <a:lvl4pPr marL="1600200" indent="-228600" algn="r" eaLnBrk="0" hangingPunct="0">
              <a:lnSpc>
                <a:spcPts val="1675"/>
              </a:lnSpc>
              <a:tabLst>
                <a:tab pos="457200" algn="l"/>
                <a:tab pos="914400" algn="l"/>
                <a:tab pos="1371600" algn="l"/>
              </a:tabLst>
              <a:defRPr>
                <a:solidFill>
                  <a:srgbClr val="000000"/>
                </a:solidFill>
                <a:latin typeface="Arial" charset="0"/>
              </a:defRPr>
            </a:lvl4pPr>
            <a:lvl5pPr marL="2057400" indent="-228600" algn="r" eaLnBrk="0" hangingPunct="0">
              <a:lnSpc>
                <a:spcPts val="1675"/>
              </a:lnSpc>
              <a:tabLst>
                <a:tab pos="457200" algn="l"/>
                <a:tab pos="914400" algn="l"/>
                <a:tab pos="1371600" algn="l"/>
              </a:tabLst>
              <a:defRPr>
                <a:solidFill>
                  <a:srgbClr val="000000"/>
                </a:solidFill>
                <a:latin typeface="Arial" charset="0"/>
              </a:defRPr>
            </a:lvl5pPr>
            <a:lvl6pPr marL="25146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6pPr>
            <a:lvl7pPr marL="29718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7pPr>
            <a:lvl8pPr marL="34290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8pPr>
            <a:lvl9pPr marL="38862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9pPr>
          </a:lstStyle>
          <a:p>
            <a:pPr algn="l">
              <a:lnSpc>
                <a:spcPct val="100000"/>
              </a:lnSpc>
            </a:pPr>
            <a:r>
              <a:rPr lang="en-US" altLang="en-US">
                <a:solidFill>
                  <a:schemeClr val="tx1"/>
                </a:solidFill>
                <a:latin typeface="+mn-lt"/>
              </a:rPr>
              <a:t>Q</a:t>
            </a:r>
          </a:p>
        </p:txBody>
      </p:sp>
      <p:sp>
        <p:nvSpPr>
          <p:cNvPr id="11278" name="Rectangle 14"/>
          <p:cNvSpPr>
            <a:spLocks noChangeArrowheads="1"/>
          </p:cNvSpPr>
          <p:nvPr/>
        </p:nvSpPr>
        <p:spPr bwMode="auto">
          <a:xfrm>
            <a:off x="2632075" y="4622800"/>
            <a:ext cx="241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19050" tIns="26988" rIns="19050" bIns="26988"/>
          <a:lstStyle>
            <a:lvl1pPr algn="r" eaLnBrk="0" hangingPunct="0">
              <a:lnSpc>
                <a:spcPts val="1675"/>
              </a:lnSpc>
              <a:tabLst>
                <a:tab pos="457200" algn="l"/>
                <a:tab pos="914400" algn="l"/>
                <a:tab pos="1371600" algn="l"/>
              </a:tabLst>
              <a:defRPr>
                <a:solidFill>
                  <a:srgbClr val="000000"/>
                </a:solidFill>
                <a:latin typeface="Arial" charset="0"/>
              </a:defRPr>
            </a:lvl1pPr>
            <a:lvl2pPr marL="742950" indent="-285750" algn="r" eaLnBrk="0" hangingPunct="0">
              <a:lnSpc>
                <a:spcPts val="1675"/>
              </a:lnSpc>
              <a:tabLst>
                <a:tab pos="457200" algn="l"/>
                <a:tab pos="914400" algn="l"/>
                <a:tab pos="1371600" algn="l"/>
              </a:tabLst>
              <a:defRPr>
                <a:solidFill>
                  <a:srgbClr val="000000"/>
                </a:solidFill>
                <a:latin typeface="Arial" charset="0"/>
              </a:defRPr>
            </a:lvl2pPr>
            <a:lvl3pPr marL="1143000" indent="-228600" algn="r" eaLnBrk="0" hangingPunct="0">
              <a:lnSpc>
                <a:spcPts val="1675"/>
              </a:lnSpc>
              <a:tabLst>
                <a:tab pos="457200" algn="l"/>
                <a:tab pos="914400" algn="l"/>
                <a:tab pos="1371600" algn="l"/>
              </a:tabLst>
              <a:defRPr>
                <a:solidFill>
                  <a:srgbClr val="000000"/>
                </a:solidFill>
                <a:latin typeface="Arial" charset="0"/>
              </a:defRPr>
            </a:lvl3pPr>
            <a:lvl4pPr marL="1600200" indent="-228600" algn="r" eaLnBrk="0" hangingPunct="0">
              <a:lnSpc>
                <a:spcPts val="1675"/>
              </a:lnSpc>
              <a:tabLst>
                <a:tab pos="457200" algn="l"/>
                <a:tab pos="914400" algn="l"/>
                <a:tab pos="1371600" algn="l"/>
              </a:tabLst>
              <a:defRPr>
                <a:solidFill>
                  <a:srgbClr val="000000"/>
                </a:solidFill>
                <a:latin typeface="Arial" charset="0"/>
              </a:defRPr>
            </a:lvl4pPr>
            <a:lvl5pPr marL="2057400" indent="-228600" algn="r" eaLnBrk="0" hangingPunct="0">
              <a:lnSpc>
                <a:spcPts val="1675"/>
              </a:lnSpc>
              <a:tabLst>
                <a:tab pos="457200" algn="l"/>
                <a:tab pos="914400" algn="l"/>
                <a:tab pos="1371600" algn="l"/>
              </a:tabLst>
              <a:defRPr>
                <a:solidFill>
                  <a:srgbClr val="000000"/>
                </a:solidFill>
                <a:latin typeface="Arial" charset="0"/>
              </a:defRPr>
            </a:lvl5pPr>
            <a:lvl6pPr marL="25146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6pPr>
            <a:lvl7pPr marL="29718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7pPr>
            <a:lvl8pPr marL="34290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8pPr>
            <a:lvl9pPr marL="38862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9pPr>
          </a:lstStyle>
          <a:p>
            <a:pPr algn="l">
              <a:lnSpc>
                <a:spcPct val="100000"/>
              </a:lnSpc>
            </a:pPr>
            <a:r>
              <a:rPr lang="en-US" altLang="en-US" dirty="0">
                <a:solidFill>
                  <a:schemeClr val="tx1"/>
                </a:solidFill>
                <a:latin typeface="+mn-lt"/>
              </a:rPr>
              <a:t>&gt;</a:t>
            </a:r>
          </a:p>
        </p:txBody>
      </p:sp>
      <p:sp>
        <p:nvSpPr>
          <p:cNvPr id="11279" name="Rectangle 15"/>
          <p:cNvSpPr>
            <a:spLocks noChangeArrowheads="1"/>
          </p:cNvSpPr>
          <p:nvPr/>
        </p:nvSpPr>
        <p:spPr bwMode="auto">
          <a:xfrm>
            <a:off x="4827588" y="4006850"/>
            <a:ext cx="31035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gn="r" eaLnBrk="0" hangingPunct="0">
              <a:lnSpc>
                <a:spcPts val="1675"/>
              </a:lnSpc>
              <a:tabLst>
                <a:tab pos="457200" algn="l"/>
                <a:tab pos="914400" algn="l"/>
                <a:tab pos="1371600" algn="l"/>
              </a:tabLst>
              <a:defRPr>
                <a:solidFill>
                  <a:srgbClr val="000000"/>
                </a:solidFill>
                <a:latin typeface="Arial" charset="0"/>
              </a:defRPr>
            </a:lvl1pPr>
            <a:lvl2pPr marL="742950" indent="-285750" algn="r" eaLnBrk="0" hangingPunct="0">
              <a:lnSpc>
                <a:spcPts val="1675"/>
              </a:lnSpc>
              <a:tabLst>
                <a:tab pos="457200" algn="l"/>
                <a:tab pos="914400" algn="l"/>
                <a:tab pos="1371600" algn="l"/>
              </a:tabLst>
              <a:defRPr>
                <a:solidFill>
                  <a:srgbClr val="000000"/>
                </a:solidFill>
                <a:latin typeface="Arial" charset="0"/>
              </a:defRPr>
            </a:lvl2pPr>
            <a:lvl3pPr marL="1143000" indent="-228600" algn="r" eaLnBrk="0" hangingPunct="0">
              <a:lnSpc>
                <a:spcPts val="1675"/>
              </a:lnSpc>
              <a:tabLst>
                <a:tab pos="457200" algn="l"/>
                <a:tab pos="914400" algn="l"/>
                <a:tab pos="1371600" algn="l"/>
              </a:tabLst>
              <a:defRPr>
                <a:solidFill>
                  <a:srgbClr val="000000"/>
                </a:solidFill>
                <a:latin typeface="Arial" charset="0"/>
              </a:defRPr>
            </a:lvl3pPr>
            <a:lvl4pPr marL="1600200" indent="-228600" algn="r" eaLnBrk="0" hangingPunct="0">
              <a:lnSpc>
                <a:spcPts val="1675"/>
              </a:lnSpc>
              <a:tabLst>
                <a:tab pos="457200" algn="l"/>
                <a:tab pos="914400" algn="l"/>
                <a:tab pos="1371600" algn="l"/>
              </a:tabLst>
              <a:defRPr>
                <a:solidFill>
                  <a:srgbClr val="000000"/>
                </a:solidFill>
                <a:latin typeface="Arial" charset="0"/>
              </a:defRPr>
            </a:lvl4pPr>
            <a:lvl5pPr marL="2057400" indent="-228600" algn="r" eaLnBrk="0" hangingPunct="0">
              <a:lnSpc>
                <a:spcPts val="1675"/>
              </a:lnSpc>
              <a:tabLst>
                <a:tab pos="457200" algn="l"/>
                <a:tab pos="914400" algn="l"/>
                <a:tab pos="1371600" algn="l"/>
              </a:tabLst>
              <a:defRPr>
                <a:solidFill>
                  <a:srgbClr val="000000"/>
                </a:solidFill>
                <a:latin typeface="Arial" charset="0"/>
              </a:defRPr>
            </a:lvl5pPr>
            <a:lvl6pPr marL="25146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6pPr>
            <a:lvl7pPr marL="29718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7pPr>
            <a:lvl8pPr marL="34290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8pPr>
            <a:lvl9pPr marL="38862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9pPr>
          </a:lstStyle>
          <a:p>
            <a:pPr algn="l">
              <a:lnSpc>
                <a:spcPct val="100000"/>
              </a:lnSpc>
            </a:pPr>
            <a:r>
              <a:rPr lang="en-US" altLang="en-US">
                <a:solidFill>
                  <a:schemeClr val="tx1"/>
                </a:solidFill>
                <a:latin typeface="+mn-lt"/>
              </a:rPr>
              <a:t>Input(</a:t>
            </a:r>
            <a:r>
              <a:rPr lang="en-US" altLang="en-US" i="1">
                <a:solidFill>
                  <a:schemeClr val="tx1"/>
                </a:solidFill>
                <a:latin typeface="+mn-lt"/>
              </a:rPr>
              <a:t>t</a:t>
            </a:r>
            <a:r>
              <a:rPr lang="en-US" altLang="en-US">
                <a:solidFill>
                  <a:schemeClr val="tx1"/>
                </a:solidFill>
                <a:latin typeface="+mn-lt"/>
              </a:rPr>
              <a:t>)       Q(</a:t>
            </a:r>
            <a:r>
              <a:rPr lang="en-US" altLang="en-US" i="1">
                <a:solidFill>
                  <a:schemeClr val="tx1"/>
                </a:solidFill>
                <a:latin typeface="+mn-lt"/>
              </a:rPr>
              <a:t>t</a:t>
            </a:r>
            <a:r>
              <a:rPr lang="en-US" altLang="en-US">
                <a:solidFill>
                  <a:schemeClr val="tx1"/>
                </a:solidFill>
                <a:latin typeface="+mn-lt"/>
              </a:rPr>
              <a:t>)        Q(</a:t>
            </a:r>
            <a:r>
              <a:rPr lang="en-US" altLang="en-US" i="1">
                <a:solidFill>
                  <a:schemeClr val="tx1"/>
                </a:solidFill>
                <a:latin typeface="+mn-lt"/>
              </a:rPr>
              <a:t>t</a:t>
            </a:r>
            <a:r>
              <a:rPr lang="en-US" altLang="en-US">
                <a:solidFill>
                  <a:schemeClr val="tx1"/>
                </a:solidFill>
                <a:latin typeface="+mn-lt"/>
              </a:rPr>
              <a:t> + </a:t>
            </a:r>
            <a:r>
              <a:rPr lang="en-US" altLang="en-US">
                <a:solidFill>
                  <a:schemeClr val="tx1"/>
                </a:solidFill>
                <a:latin typeface="+mn-lt"/>
                <a:sym typeface="Symbol" pitchFamily="18" charset="2"/>
              </a:rPr>
              <a:t></a:t>
            </a:r>
            <a:r>
              <a:rPr lang="en-US" altLang="en-US" i="1">
                <a:solidFill>
                  <a:schemeClr val="tx1"/>
                </a:solidFill>
                <a:latin typeface="+mn-lt"/>
              </a:rPr>
              <a:t>t</a:t>
            </a:r>
            <a:r>
              <a:rPr lang="en-US" altLang="en-US">
                <a:solidFill>
                  <a:schemeClr val="tx1"/>
                </a:solidFill>
                <a:latin typeface="+mn-lt"/>
              </a:rPr>
              <a:t>)</a:t>
            </a:r>
          </a:p>
        </p:txBody>
      </p:sp>
      <p:sp>
        <p:nvSpPr>
          <p:cNvPr id="11280" name="Line 16"/>
          <p:cNvSpPr>
            <a:spLocks noChangeShapeType="1"/>
          </p:cNvSpPr>
          <p:nvPr/>
        </p:nvSpPr>
        <p:spPr bwMode="auto">
          <a:xfrm>
            <a:off x="6873875" y="4078288"/>
            <a:ext cx="7938" cy="14970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1281" name="Rectangle 17"/>
          <p:cNvSpPr>
            <a:spLocks noChangeArrowheads="1"/>
          </p:cNvSpPr>
          <p:nvPr/>
        </p:nvSpPr>
        <p:spPr bwMode="auto">
          <a:xfrm>
            <a:off x="5050012" y="4527550"/>
            <a:ext cx="128240" cy="17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solidFill>
                  <a:schemeClr val="tx1"/>
                </a:solidFill>
                <a:latin typeface="+mn-lt"/>
              </a:rPr>
              <a:t>0</a:t>
            </a:r>
          </a:p>
        </p:txBody>
      </p:sp>
      <p:sp>
        <p:nvSpPr>
          <p:cNvPr id="11282" name="Rectangle 18"/>
          <p:cNvSpPr>
            <a:spLocks noChangeArrowheads="1"/>
          </p:cNvSpPr>
          <p:nvPr/>
        </p:nvSpPr>
        <p:spPr bwMode="auto">
          <a:xfrm>
            <a:off x="6251749" y="4527550"/>
            <a:ext cx="128241" cy="17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solidFill>
                  <a:schemeClr val="tx1"/>
                </a:solidFill>
                <a:latin typeface="+mn-lt"/>
              </a:rPr>
              <a:t>0</a:t>
            </a:r>
          </a:p>
        </p:txBody>
      </p:sp>
      <p:sp>
        <p:nvSpPr>
          <p:cNvPr id="11283" name="Rectangle 19"/>
          <p:cNvSpPr>
            <a:spLocks noChangeArrowheads="1"/>
          </p:cNvSpPr>
          <p:nvPr/>
        </p:nvSpPr>
        <p:spPr bwMode="auto">
          <a:xfrm>
            <a:off x="7455074" y="4527550"/>
            <a:ext cx="128241" cy="17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solidFill>
                  <a:schemeClr val="tx1"/>
                </a:solidFill>
                <a:latin typeface="+mn-lt"/>
              </a:rPr>
              <a:t>0</a:t>
            </a:r>
          </a:p>
        </p:txBody>
      </p:sp>
      <p:sp>
        <p:nvSpPr>
          <p:cNvPr id="11284" name="Rectangle 20"/>
          <p:cNvSpPr>
            <a:spLocks noChangeArrowheads="1"/>
          </p:cNvSpPr>
          <p:nvPr/>
        </p:nvSpPr>
        <p:spPr bwMode="auto">
          <a:xfrm>
            <a:off x="5050012" y="4808538"/>
            <a:ext cx="128240" cy="17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solidFill>
                  <a:schemeClr val="tx1"/>
                </a:solidFill>
                <a:latin typeface="+mn-lt"/>
              </a:rPr>
              <a:t>0</a:t>
            </a:r>
          </a:p>
        </p:txBody>
      </p:sp>
      <p:sp>
        <p:nvSpPr>
          <p:cNvPr id="11285" name="Rectangle 21"/>
          <p:cNvSpPr>
            <a:spLocks noChangeArrowheads="1"/>
          </p:cNvSpPr>
          <p:nvPr/>
        </p:nvSpPr>
        <p:spPr bwMode="auto">
          <a:xfrm>
            <a:off x="6251749" y="4808538"/>
            <a:ext cx="128241" cy="17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solidFill>
                  <a:schemeClr val="tx1"/>
                </a:solidFill>
                <a:latin typeface="+mn-lt"/>
              </a:rPr>
              <a:t>1</a:t>
            </a:r>
          </a:p>
        </p:txBody>
      </p:sp>
      <p:sp>
        <p:nvSpPr>
          <p:cNvPr id="11286" name="Rectangle 22"/>
          <p:cNvSpPr>
            <a:spLocks noChangeArrowheads="1"/>
          </p:cNvSpPr>
          <p:nvPr/>
        </p:nvSpPr>
        <p:spPr bwMode="auto">
          <a:xfrm>
            <a:off x="7455074" y="4808538"/>
            <a:ext cx="128241" cy="17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solidFill>
                  <a:schemeClr val="tx1"/>
                </a:solidFill>
                <a:latin typeface="+mn-lt"/>
              </a:rPr>
              <a:t>1</a:t>
            </a:r>
          </a:p>
        </p:txBody>
      </p:sp>
      <p:sp>
        <p:nvSpPr>
          <p:cNvPr id="11287" name="Rectangle 23"/>
          <p:cNvSpPr>
            <a:spLocks noChangeArrowheads="1"/>
          </p:cNvSpPr>
          <p:nvPr/>
        </p:nvSpPr>
        <p:spPr bwMode="auto">
          <a:xfrm>
            <a:off x="5050012" y="5091113"/>
            <a:ext cx="128240" cy="17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solidFill>
                  <a:schemeClr val="tx1"/>
                </a:solidFill>
                <a:latin typeface="+mn-lt"/>
              </a:rPr>
              <a:t>1</a:t>
            </a:r>
          </a:p>
        </p:txBody>
      </p:sp>
      <p:sp>
        <p:nvSpPr>
          <p:cNvPr id="11288" name="Rectangle 24"/>
          <p:cNvSpPr>
            <a:spLocks noChangeArrowheads="1"/>
          </p:cNvSpPr>
          <p:nvPr/>
        </p:nvSpPr>
        <p:spPr bwMode="auto">
          <a:xfrm>
            <a:off x="6251749" y="5091113"/>
            <a:ext cx="128241" cy="17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solidFill>
                  <a:schemeClr val="tx1"/>
                </a:solidFill>
                <a:latin typeface="+mn-lt"/>
              </a:rPr>
              <a:t>0</a:t>
            </a:r>
          </a:p>
        </p:txBody>
      </p:sp>
      <p:sp>
        <p:nvSpPr>
          <p:cNvPr id="11289" name="Rectangle 25"/>
          <p:cNvSpPr>
            <a:spLocks noChangeArrowheads="1"/>
          </p:cNvSpPr>
          <p:nvPr/>
        </p:nvSpPr>
        <p:spPr bwMode="auto">
          <a:xfrm>
            <a:off x="7455074" y="5091113"/>
            <a:ext cx="128241" cy="17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solidFill>
                  <a:schemeClr val="tx1"/>
                </a:solidFill>
                <a:latin typeface="+mn-lt"/>
              </a:rPr>
              <a:t>1</a:t>
            </a:r>
          </a:p>
        </p:txBody>
      </p:sp>
      <p:sp>
        <p:nvSpPr>
          <p:cNvPr id="11290" name="Rectangle 26"/>
          <p:cNvSpPr>
            <a:spLocks noChangeArrowheads="1"/>
          </p:cNvSpPr>
          <p:nvPr/>
        </p:nvSpPr>
        <p:spPr bwMode="auto">
          <a:xfrm>
            <a:off x="5050012" y="5372100"/>
            <a:ext cx="128240" cy="18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solidFill>
                  <a:schemeClr val="tx1"/>
                </a:solidFill>
                <a:latin typeface="+mn-lt"/>
              </a:rPr>
              <a:t>1</a:t>
            </a:r>
          </a:p>
        </p:txBody>
      </p:sp>
      <p:sp>
        <p:nvSpPr>
          <p:cNvPr id="11291" name="Rectangle 27"/>
          <p:cNvSpPr>
            <a:spLocks noChangeArrowheads="1"/>
          </p:cNvSpPr>
          <p:nvPr/>
        </p:nvSpPr>
        <p:spPr bwMode="auto">
          <a:xfrm>
            <a:off x="6251749" y="5372100"/>
            <a:ext cx="128241" cy="17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solidFill>
                  <a:schemeClr val="tx1"/>
                </a:solidFill>
                <a:latin typeface="+mn-lt"/>
              </a:rPr>
              <a:t>1</a:t>
            </a:r>
          </a:p>
        </p:txBody>
      </p:sp>
      <p:sp>
        <p:nvSpPr>
          <p:cNvPr id="11292" name="Rectangle 28"/>
          <p:cNvSpPr>
            <a:spLocks noChangeArrowheads="1"/>
          </p:cNvSpPr>
          <p:nvPr/>
        </p:nvSpPr>
        <p:spPr bwMode="auto">
          <a:xfrm>
            <a:off x="7455074" y="5372100"/>
            <a:ext cx="128241" cy="17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solidFill>
                  <a:schemeClr val="tx1"/>
                </a:solidFill>
                <a:latin typeface="+mn-lt"/>
              </a:rPr>
              <a:t>0</a:t>
            </a:r>
          </a:p>
        </p:txBody>
      </p:sp>
      <p:sp>
        <p:nvSpPr>
          <p:cNvPr id="11293" name="Rectangle 29"/>
          <p:cNvSpPr>
            <a:spLocks noChangeArrowheads="1"/>
          </p:cNvSpPr>
          <p:nvPr/>
        </p:nvSpPr>
        <p:spPr bwMode="auto">
          <a:xfrm>
            <a:off x="1698625" y="4048125"/>
            <a:ext cx="571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19050" tIns="26988" rIns="19050" bIns="26988"/>
          <a:lstStyle>
            <a:lvl1pPr algn="r" eaLnBrk="0" hangingPunct="0">
              <a:lnSpc>
                <a:spcPts val="1675"/>
              </a:lnSpc>
              <a:tabLst>
                <a:tab pos="457200" algn="l"/>
                <a:tab pos="914400" algn="l"/>
                <a:tab pos="1371600" algn="l"/>
              </a:tabLst>
              <a:defRPr>
                <a:solidFill>
                  <a:srgbClr val="000000"/>
                </a:solidFill>
                <a:latin typeface="Arial" charset="0"/>
              </a:defRPr>
            </a:lvl1pPr>
            <a:lvl2pPr marL="742950" indent="-285750" algn="r" eaLnBrk="0" hangingPunct="0">
              <a:lnSpc>
                <a:spcPts val="1675"/>
              </a:lnSpc>
              <a:tabLst>
                <a:tab pos="457200" algn="l"/>
                <a:tab pos="914400" algn="l"/>
                <a:tab pos="1371600" algn="l"/>
              </a:tabLst>
              <a:defRPr>
                <a:solidFill>
                  <a:srgbClr val="000000"/>
                </a:solidFill>
                <a:latin typeface="Arial" charset="0"/>
              </a:defRPr>
            </a:lvl2pPr>
            <a:lvl3pPr marL="1143000" indent="-228600" algn="r" eaLnBrk="0" hangingPunct="0">
              <a:lnSpc>
                <a:spcPts val="1675"/>
              </a:lnSpc>
              <a:tabLst>
                <a:tab pos="457200" algn="l"/>
                <a:tab pos="914400" algn="l"/>
                <a:tab pos="1371600" algn="l"/>
              </a:tabLst>
              <a:defRPr>
                <a:solidFill>
                  <a:srgbClr val="000000"/>
                </a:solidFill>
                <a:latin typeface="Arial" charset="0"/>
              </a:defRPr>
            </a:lvl3pPr>
            <a:lvl4pPr marL="1600200" indent="-228600" algn="r" eaLnBrk="0" hangingPunct="0">
              <a:lnSpc>
                <a:spcPts val="1675"/>
              </a:lnSpc>
              <a:tabLst>
                <a:tab pos="457200" algn="l"/>
                <a:tab pos="914400" algn="l"/>
                <a:tab pos="1371600" algn="l"/>
              </a:tabLst>
              <a:defRPr>
                <a:solidFill>
                  <a:srgbClr val="000000"/>
                </a:solidFill>
                <a:latin typeface="Arial" charset="0"/>
              </a:defRPr>
            </a:lvl4pPr>
            <a:lvl5pPr marL="2057400" indent="-228600" algn="r" eaLnBrk="0" hangingPunct="0">
              <a:lnSpc>
                <a:spcPts val="1675"/>
              </a:lnSpc>
              <a:tabLst>
                <a:tab pos="457200" algn="l"/>
                <a:tab pos="914400" algn="l"/>
                <a:tab pos="1371600" algn="l"/>
              </a:tabLst>
              <a:defRPr>
                <a:solidFill>
                  <a:srgbClr val="000000"/>
                </a:solidFill>
                <a:latin typeface="Arial" charset="0"/>
              </a:defRPr>
            </a:lvl5pPr>
            <a:lvl6pPr marL="25146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6pPr>
            <a:lvl7pPr marL="29718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7pPr>
            <a:lvl8pPr marL="34290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8pPr>
            <a:lvl9pPr marL="38862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9pPr>
          </a:lstStyle>
          <a:p>
            <a:pPr algn="l">
              <a:lnSpc>
                <a:spcPct val="100000"/>
              </a:lnSpc>
            </a:pPr>
            <a:r>
              <a:rPr lang="en-US" altLang="en-US" dirty="0">
                <a:solidFill>
                  <a:schemeClr val="tx1"/>
                </a:solidFill>
                <a:latin typeface="+mn-lt"/>
              </a:rPr>
              <a:t>Input</a:t>
            </a:r>
          </a:p>
        </p:txBody>
      </p:sp>
      <p:sp>
        <p:nvSpPr>
          <p:cNvPr id="11294" name="Line 30"/>
          <p:cNvSpPr>
            <a:spLocks noChangeShapeType="1"/>
          </p:cNvSpPr>
          <p:nvPr/>
        </p:nvSpPr>
        <p:spPr bwMode="auto">
          <a:xfrm>
            <a:off x="4762500" y="4362450"/>
            <a:ext cx="33623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9050" tIns="26988" rIns="19050" bIns="26988" anchor="ctr"/>
          <a:lstStyle/>
          <a:p>
            <a:endParaRPr lang="en-IE"/>
          </a:p>
        </p:txBody>
      </p:sp>
    </p:spTree>
    <p:extLst>
      <p:ext uri="{BB962C8B-B14F-4D97-AF65-F5344CB8AC3E}">
        <p14:creationId xmlns:p14="http://schemas.microsoft.com/office/powerpoint/2010/main" val="41392255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03B32B83-36A0-4853-BDF1-DFCEF8BE2356}" type="slidenum">
              <a:rPr lang="en-US"/>
              <a:pPr>
                <a:defRPr/>
              </a:pPr>
              <a:t>46</a:t>
            </a:fld>
            <a:endParaRPr lang="en-US"/>
          </a:p>
        </p:txBody>
      </p:sp>
      <p:sp>
        <p:nvSpPr>
          <p:cNvPr id="45060" name="Rectangle 6"/>
          <p:cNvSpPr>
            <a:spLocks noChangeArrowheads="1"/>
          </p:cNvSpPr>
          <p:nvPr/>
        </p:nvSpPr>
        <p:spPr bwMode="auto">
          <a:xfrm>
            <a:off x="900113" y="1196975"/>
            <a:ext cx="7416800" cy="381635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444418" name="Rectangle 2"/>
          <p:cNvSpPr>
            <a:spLocks noGrp="1" noChangeArrowheads="1"/>
          </p:cNvSpPr>
          <p:nvPr>
            <p:ph type="title"/>
          </p:nvPr>
        </p:nvSpPr>
        <p:spPr/>
        <p:txBody>
          <a:bodyPr/>
          <a:lstStyle/>
          <a:p>
            <a:pPr eaLnBrk="1" hangingPunct="1">
              <a:defRPr/>
            </a:pPr>
            <a:r>
              <a:rPr lang="en-GB" dirty="0" smtClean="0"/>
              <a:t>(Back to) Shift Register</a:t>
            </a:r>
            <a:endParaRPr lang="en-US" dirty="0" smtClean="0"/>
          </a:p>
        </p:txBody>
      </p:sp>
      <p:pic>
        <p:nvPicPr>
          <p:cNvPr id="45062" name="Picture 5" descr="circuit for a 4-bit shift regis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484313"/>
            <a:ext cx="6838950"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4423" name="Text Box 7"/>
          <p:cNvSpPr txBox="1">
            <a:spLocks noChangeArrowheads="1"/>
          </p:cNvSpPr>
          <p:nvPr/>
        </p:nvSpPr>
        <p:spPr bwMode="auto">
          <a:xfrm>
            <a:off x="1187450" y="5013325"/>
            <a:ext cx="6985000" cy="1190625"/>
          </a:xfrm>
          <a:prstGeom prst="rect">
            <a:avLst/>
          </a:prstGeom>
          <a:noFill/>
          <a:ln w="9525">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A shift register consists of a chain of bistables connected together so that data can be transferred (shifted) along the chain from one end to the other. The diagram shows a 4-bit shift register made from D-type bistables (Flip-flops).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26A1E44-4613-40B5-B4F0-64FD18009017}" type="slidenum">
              <a:rPr lang="en-US"/>
              <a:pPr>
                <a:defRPr/>
              </a:pPr>
              <a:t>47</a:t>
            </a:fld>
            <a:endParaRPr lang="en-US"/>
          </a:p>
        </p:txBody>
      </p:sp>
      <p:sp>
        <p:nvSpPr>
          <p:cNvPr id="446466" name="Rectangle 2"/>
          <p:cNvSpPr>
            <a:spLocks noGrp="1" noChangeArrowheads="1"/>
          </p:cNvSpPr>
          <p:nvPr>
            <p:ph type="title"/>
          </p:nvPr>
        </p:nvSpPr>
        <p:spPr/>
        <p:txBody>
          <a:bodyPr/>
          <a:lstStyle/>
          <a:p>
            <a:pPr eaLnBrk="1" hangingPunct="1">
              <a:defRPr/>
            </a:pPr>
            <a:r>
              <a:rPr lang="en-GB" smtClean="0"/>
              <a:t>Shift Register (2)</a:t>
            </a:r>
            <a:endParaRPr lang="en-US" smtClean="0"/>
          </a:p>
        </p:txBody>
      </p:sp>
      <p:sp>
        <p:nvSpPr>
          <p:cNvPr id="446467" name="Rectangle 3"/>
          <p:cNvSpPr>
            <a:spLocks noGrp="1" noChangeArrowheads="1"/>
          </p:cNvSpPr>
          <p:nvPr>
            <p:ph type="body" idx="1"/>
          </p:nvPr>
        </p:nvSpPr>
        <p:spPr/>
        <p:txBody>
          <a:bodyPr/>
          <a:lstStyle/>
          <a:p>
            <a:pPr eaLnBrk="1" hangingPunct="1">
              <a:lnSpc>
                <a:spcPct val="80000"/>
              </a:lnSpc>
              <a:defRPr/>
            </a:pPr>
            <a:r>
              <a:rPr lang="en-US" sz="2600" dirty="0" smtClean="0"/>
              <a:t>First Clock input: on the first rising edge (Low  to High transition) the logic state at the Serial input is transferred to A, the output of the first D-type flip-flop. Before this change the logic state at the D-input of the second D-type was Low (Logic 0). This 0 is transferred to B - no change in logic state.</a:t>
            </a:r>
          </a:p>
          <a:p>
            <a:pPr eaLnBrk="1" hangingPunct="1">
              <a:lnSpc>
                <a:spcPct val="80000"/>
              </a:lnSpc>
              <a:defRPr/>
            </a:pPr>
            <a:r>
              <a:rPr lang="en-US" sz="2600" dirty="0" smtClean="0"/>
              <a:t>When the next Clock pulse arrives, the Serial input and the D-input of the second D-type are both at Logic 1. Output A remains at 1 and output B becomes 1. Each new pulse transfers the Logic 1 signal to the next stage (the next flip-flop) of the shift register. The bits in each flip-flop get ‘shifted over by one’.</a:t>
            </a:r>
          </a:p>
        </p:txBody>
      </p:sp>
      <p:sp>
        <p:nvSpPr>
          <p:cNvPr id="6" name="Date Placeholder 4"/>
          <p:cNvSpPr>
            <a:spLocks noGrp="1"/>
          </p:cNvSpPr>
          <p:nvPr>
            <p:ph type="dt" sz="quarter" idx="11"/>
          </p:nvPr>
        </p:nvSpPr>
        <p:spPr>
          <a:xfrm>
            <a:off x="457200" y="6243638"/>
            <a:ext cx="2133600" cy="457200"/>
          </a:xfrm>
        </p:spPr>
        <p:txBody>
          <a:bodyPr/>
          <a:lstStyle/>
          <a:p>
            <a:pPr>
              <a:defRPr/>
            </a:pPr>
            <a:r>
              <a:rPr lang="en-US" dirty="0"/>
              <a:t>DT228/1 and DT282/1 </a:t>
            </a:r>
            <a:r>
              <a:rPr lang="en-US" dirty="0" smtClean="0"/>
              <a:t>Computer </a:t>
            </a:r>
            <a:r>
              <a:rPr lang="en-US" dirty="0"/>
              <a:t>Architecture &amp; Technology</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CF4F0ACB-E620-4291-A485-533DE22601FA}" type="slidenum">
              <a:rPr lang="en-US"/>
              <a:pPr>
                <a:defRPr/>
              </a:pPr>
              <a:t>48</a:t>
            </a:fld>
            <a:endParaRPr lang="en-US"/>
          </a:p>
        </p:txBody>
      </p:sp>
      <p:sp>
        <p:nvSpPr>
          <p:cNvPr id="47108" name="Rectangle 2"/>
          <p:cNvSpPr>
            <a:spLocks noChangeArrowheads="1"/>
          </p:cNvSpPr>
          <p:nvPr/>
        </p:nvSpPr>
        <p:spPr bwMode="auto">
          <a:xfrm>
            <a:off x="900113" y="1196975"/>
            <a:ext cx="7416800" cy="381635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lgn="ctr">
              <a:spcBef>
                <a:spcPct val="0"/>
              </a:spcBef>
              <a:buClrTx/>
              <a:buFontTx/>
              <a:buNone/>
            </a:pPr>
            <a:endParaRPr lang="en-GB" altLang="en-US" sz="1800"/>
          </a:p>
        </p:txBody>
      </p:sp>
      <p:sp>
        <p:nvSpPr>
          <p:cNvPr id="447491" name="Rectangle 3"/>
          <p:cNvSpPr>
            <a:spLocks noGrp="1" noChangeArrowheads="1"/>
          </p:cNvSpPr>
          <p:nvPr>
            <p:ph type="title"/>
          </p:nvPr>
        </p:nvSpPr>
        <p:spPr/>
        <p:txBody>
          <a:bodyPr/>
          <a:lstStyle/>
          <a:p>
            <a:pPr eaLnBrk="1" hangingPunct="1">
              <a:defRPr/>
            </a:pPr>
            <a:r>
              <a:rPr lang="en-GB" smtClean="0"/>
              <a:t>Counter (Ring Counter)</a:t>
            </a:r>
            <a:endParaRPr lang="en-US" smtClean="0"/>
          </a:p>
        </p:txBody>
      </p:sp>
      <p:sp>
        <p:nvSpPr>
          <p:cNvPr id="447493" name="Text Box 5"/>
          <p:cNvSpPr txBox="1">
            <a:spLocks noChangeArrowheads="1"/>
          </p:cNvSpPr>
          <p:nvPr/>
        </p:nvSpPr>
        <p:spPr bwMode="auto">
          <a:xfrm>
            <a:off x="1187450" y="5013325"/>
            <a:ext cx="6985000" cy="1190625"/>
          </a:xfrm>
          <a:prstGeom prst="rect">
            <a:avLst/>
          </a:prstGeom>
          <a:noFill/>
          <a:ln w="9525">
            <a:noFill/>
            <a:miter lim="800000"/>
            <a:headEnd/>
            <a:tailEnd/>
          </a:ln>
          <a:effectLst/>
        </p:spPr>
        <p:txBody>
          <a:bodyPr>
            <a:spAutoFit/>
          </a:bodyPr>
          <a:lstStyle/>
          <a:p>
            <a:pPr>
              <a:spcBef>
                <a:spcPct val="50000"/>
              </a:spcBef>
              <a:defRPr/>
            </a:pPr>
            <a:r>
              <a:rPr lang="en-GB">
                <a:effectLst>
                  <a:outerShdw blurRad="38100" dist="38100" dir="2700000" algn="tl">
                    <a:srgbClr val="000000"/>
                  </a:outerShdw>
                </a:effectLst>
              </a:rPr>
              <a:t>Looking a lot like a shift register – and acting in a few similar ways, the 4-bit ring counter is also made up of four D-type flip-flops with a specific input-output arrangement – notably that the </a:t>
            </a:r>
            <a:r>
              <a:rPr lang="en-GB" u="sng">
                <a:effectLst>
                  <a:outerShdw blurRad="38100" dist="38100" dir="2700000" algn="tl">
                    <a:srgbClr val="000000"/>
                  </a:outerShdw>
                </a:effectLst>
              </a:rPr>
              <a:t>last</a:t>
            </a:r>
            <a:r>
              <a:rPr lang="en-GB">
                <a:effectLst>
                  <a:outerShdw blurRad="38100" dist="38100" dir="2700000" algn="tl">
                    <a:srgbClr val="000000"/>
                  </a:outerShdw>
                </a:effectLst>
              </a:rPr>
              <a:t> Complement output is carried back to be the </a:t>
            </a:r>
            <a:r>
              <a:rPr lang="en-GB" u="sng">
                <a:effectLst>
                  <a:outerShdw blurRad="38100" dist="38100" dir="2700000" algn="tl">
                    <a:srgbClr val="000000"/>
                  </a:outerShdw>
                </a:effectLst>
              </a:rPr>
              <a:t>first Serial input</a:t>
            </a:r>
            <a:r>
              <a:rPr lang="en-GB">
                <a:effectLst>
                  <a:outerShdw blurRad="38100" dist="38100" dir="2700000" algn="tl">
                    <a:srgbClr val="000000"/>
                  </a:outerShdw>
                </a:effectLst>
              </a:rPr>
              <a:t>.</a:t>
            </a:r>
            <a:endParaRPr lang="en-US">
              <a:effectLst>
                <a:outerShdw blurRad="38100" dist="38100" dir="2700000" algn="tl">
                  <a:srgbClr val="000000"/>
                </a:outerShdw>
              </a:effectLst>
            </a:endParaRPr>
          </a:p>
        </p:txBody>
      </p:sp>
      <p:pic>
        <p:nvPicPr>
          <p:cNvPr id="47111" name="Picture 7" descr="ring counter (Johnson coun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628775"/>
            <a:ext cx="7345362"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21011D5-8A3D-4F48-A30E-78D1902286AE}" type="slidenum">
              <a:rPr lang="en-US"/>
              <a:pPr>
                <a:defRPr/>
              </a:pPr>
              <a:t>49</a:t>
            </a:fld>
            <a:endParaRPr lang="en-US"/>
          </a:p>
        </p:txBody>
      </p:sp>
      <p:sp>
        <p:nvSpPr>
          <p:cNvPr id="445442" name="Rectangle 2"/>
          <p:cNvSpPr>
            <a:spLocks noGrp="1" noChangeArrowheads="1"/>
          </p:cNvSpPr>
          <p:nvPr>
            <p:ph type="title"/>
          </p:nvPr>
        </p:nvSpPr>
        <p:spPr/>
        <p:txBody>
          <a:bodyPr/>
          <a:lstStyle/>
          <a:p>
            <a:pPr eaLnBrk="1" hangingPunct="1">
              <a:defRPr/>
            </a:pPr>
            <a:r>
              <a:rPr lang="en-GB" smtClean="0"/>
              <a:t>Counter</a:t>
            </a:r>
            <a:endParaRPr lang="en-US" smtClean="0"/>
          </a:p>
        </p:txBody>
      </p:sp>
      <p:sp>
        <p:nvSpPr>
          <p:cNvPr id="445443" name="Rectangle 3"/>
          <p:cNvSpPr>
            <a:spLocks noGrp="1" noChangeArrowheads="1"/>
          </p:cNvSpPr>
          <p:nvPr>
            <p:ph type="body" idx="1"/>
          </p:nvPr>
        </p:nvSpPr>
        <p:spPr/>
        <p:txBody>
          <a:bodyPr/>
          <a:lstStyle/>
          <a:p>
            <a:pPr eaLnBrk="1" hangingPunct="1">
              <a:defRPr/>
            </a:pPr>
            <a:r>
              <a:rPr lang="en-GB" smtClean="0"/>
              <a:t>What are counters counting? They count events on a digital device. So they are often associated with keeping track of the events required for an instruction to be fetched and executed, for example, which may have a number of events – an instruction is not always executed ‘in one go’.</a:t>
            </a:r>
          </a:p>
          <a:p>
            <a:pPr eaLnBrk="1" hangingPunct="1">
              <a:defRPr/>
            </a:pPr>
            <a:endParaRPr lang="en-US" smtClean="0"/>
          </a:p>
        </p:txBody>
      </p:sp>
      <p:sp>
        <p:nvSpPr>
          <p:cNvPr id="7" name="Date Placeholder 4"/>
          <p:cNvSpPr>
            <a:spLocks noGrp="1"/>
          </p:cNvSpPr>
          <p:nvPr>
            <p:ph type="dt" sz="quarter" idx="11"/>
          </p:nvPr>
        </p:nvSpPr>
        <p:spPr>
          <a:xfrm>
            <a:off x="457200" y="6243638"/>
            <a:ext cx="2133600" cy="457200"/>
          </a:xfrm>
        </p:spPr>
        <p:txBody>
          <a:bodyPr/>
          <a:lstStyle/>
          <a:p>
            <a:pPr>
              <a:defRPr/>
            </a:pPr>
            <a:r>
              <a:rPr lang="en-US" dirty="0"/>
              <a:t>DT228/1 and DT282/1 </a:t>
            </a:r>
            <a:r>
              <a:rPr lang="en-US" dirty="0" smtClean="0"/>
              <a:t>Computer </a:t>
            </a:r>
            <a:r>
              <a:rPr lang="en-US" dirty="0"/>
              <a:t>Architecture &amp; Technology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4E836B3-C34D-4111-BE8B-096AF85E8039}" type="slidenum">
              <a:rPr lang="en-US"/>
              <a:pPr>
                <a:defRPr/>
              </a:pPr>
              <a:t>5</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406530" name="Rectangle 2"/>
          <p:cNvSpPr>
            <a:spLocks noGrp="1" noChangeArrowheads="1"/>
          </p:cNvSpPr>
          <p:nvPr>
            <p:ph type="title"/>
          </p:nvPr>
        </p:nvSpPr>
        <p:spPr/>
        <p:txBody>
          <a:bodyPr/>
          <a:lstStyle/>
          <a:p>
            <a:pPr eaLnBrk="1" hangingPunct="1">
              <a:defRPr/>
            </a:pPr>
            <a:r>
              <a:rPr lang="en-GB" smtClean="0"/>
              <a:t>Logic Types (4)</a:t>
            </a:r>
            <a:endParaRPr lang="en-US" smtClean="0"/>
          </a:p>
        </p:txBody>
      </p:sp>
      <p:sp>
        <p:nvSpPr>
          <p:cNvPr id="406531" name="Rectangle 3"/>
          <p:cNvSpPr>
            <a:spLocks noGrp="1" noChangeArrowheads="1"/>
          </p:cNvSpPr>
          <p:nvPr>
            <p:ph type="body" idx="1"/>
          </p:nvPr>
        </p:nvSpPr>
        <p:spPr/>
        <p:txBody>
          <a:bodyPr/>
          <a:lstStyle/>
          <a:p>
            <a:pPr eaLnBrk="1" hangingPunct="1">
              <a:lnSpc>
                <a:spcPct val="80000"/>
              </a:lnSpc>
              <a:defRPr/>
            </a:pPr>
            <a:r>
              <a:rPr lang="en-GB" sz="3000" smtClean="0"/>
              <a:t>So the sequential circuits are said to follow ‘sequential logic’ because they follow a predetermined sequence. </a:t>
            </a:r>
          </a:p>
          <a:p>
            <a:pPr eaLnBrk="1" hangingPunct="1">
              <a:lnSpc>
                <a:spcPct val="80000"/>
              </a:lnSpc>
              <a:defRPr/>
            </a:pPr>
            <a:endParaRPr lang="en-GB" sz="3000" smtClean="0"/>
          </a:p>
          <a:p>
            <a:pPr eaLnBrk="1" hangingPunct="1">
              <a:lnSpc>
                <a:spcPct val="80000"/>
              </a:lnSpc>
              <a:defRPr/>
            </a:pPr>
            <a:r>
              <a:rPr lang="en-GB" sz="3000" smtClean="0"/>
              <a:t>This logic could be seen as an extension to combinational logic.</a:t>
            </a:r>
          </a:p>
          <a:p>
            <a:pPr eaLnBrk="1" hangingPunct="1">
              <a:lnSpc>
                <a:spcPct val="80000"/>
              </a:lnSpc>
              <a:defRPr/>
            </a:pPr>
            <a:endParaRPr lang="en-GB" sz="3000" smtClean="0"/>
          </a:p>
          <a:p>
            <a:pPr eaLnBrk="1" hangingPunct="1">
              <a:lnSpc>
                <a:spcPct val="80000"/>
              </a:lnSpc>
              <a:defRPr/>
            </a:pPr>
            <a:r>
              <a:rPr lang="en-GB" sz="3000" smtClean="0"/>
              <a:t>There are many examples of sequential logic circuits, the common named types being ‘latches’ and ‘flip-flops’.</a:t>
            </a:r>
            <a:endParaRPr lang="en-US" sz="300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14EF160-5C35-4ED9-8928-DEA97F25B0CD}" type="slidenum">
              <a:rPr lang="en-US"/>
              <a:pPr>
                <a:defRPr/>
              </a:pPr>
              <a:t>50</a:t>
            </a:fld>
            <a:endParaRPr lang="en-US"/>
          </a:p>
        </p:txBody>
      </p:sp>
      <p:sp>
        <p:nvSpPr>
          <p:cNvPr id="448514" name="Rectangle 2"/>
          <p:cNvSpPr>
            <a:spLocks noGrp="1" noChangeArrowheads="1"/>
          </p:cNvSpPr>
          <p:nvPr>
            <p:ph type="title"/>
          </p:nvPr>
        </p:nvSpPr>
        <p:spPr/>
        <p:txBody>
          <a:bodyPr/>
          <a:lstStyle/>
          <a:p>
            <a:pPr eaLnBrk="1" hangingPunct="1">
              <a:defRPr/>
            </a:pPr>
            <a:r>
              <a:rPr lang="en-GB" smtClean="0"/>
              <a:t>Another Type of Counter</a:t>
            </a:r>
            <a:endParaRPr lang="en-US" smtClean="0"/>
          </a:p>
        </p:txBody>
      </p:sp>
      <p:sp>
        <p:nvSpPr>
          <p:cNvPr id="448515" name="Rectangle 3"/>
          <p:cNvSpPr>
            <a:spLocks noGrp="1" noChangeArrowheads="1"/>
          </p:cNvSpPr>
          <p:nvPr>
            <p:ph type="body" idx="1"/>
          </p:nvPr>
        </p:nvSpPr>
        <p:spPr/>
        <p:txBody>
          <a:bodyPr/>
          <a:lstStyle/>
          <a:p>
            <a:pPr eaLnBrk="1" hangingPunct="1">
              <a:lnSpc>
                <a:spcPct val="80000"/>
              </a:lnSpc>
              <a:defRPr/>
            </a:pPr>
            <a:r>
              <a:rPr lang="en-US" sz="2800" smtClean="0"/>
              <a:t>Another type of counter is the binary counter.</a:t>
            </a:r>
          </a:p>
          <a:p>
            <a:pPr eaLnBrk="1" hangingPunct="1">
              <a:lnSpc>
                <a:spcPct val="80000"/>
              </a:lnSpc>
              <a:defRPr/>
            </a:pPr>
            <a:r>
              <a:rPr lang="en-US" sz="2800" smtClean="0"/>
              <a:t>These use J-K flip-flops, taking the output of one cell to the Clock input of the next. </a:t>
            </a:r>
          </a:p>
          <a:p>
            <a:pPr eaLnBrk="1" hangingPunct="1">
              <a:lnSpc>
                <a:spcPct val="80000"/>
              </a:lnSpc>
              <a:defRPr/>
            </a:pPr>
            <a:r>
              <a:rPr lang="en-US" sz="2800" smtClean="0"/>
              <a:t>The J and K inputs of each flip-flop are set to 1 to produce a shift at each cycle of the Clock input. For each two shifts of the first flip-flop a shift is produced in the second flip-flop and so on down to the fourth flip-flop. This produces a binary number equal to the number of cycles of the input Clock signal. </a:t>
            </a:r>
          </a:p>
          <a:p>
            <a:pPr eaLnBrk="1" hangingPunct="1">
              <a:lnSpc>
                <a:spcPct val="80000"/>
              </a:lnSpc>
              <a:defRPr/>
            </a:pPr>
            <a:endParaRPr lang="en-US" sz="2800" smtClean="0"/>
          </a:p>
          <a:p>
            <a:pPr eaLnBrk="1" hangingPunct="1">
              <a:lnSpc>
                <a:spcPct val="80000"/>
              </a:lnSpc>
              <a:defRPr/>
            </a:pPr>
            <a:r>
              <a:rPr lang="en-US" sz="2800" smtClean="0"/>
              <a:t>Also known as a "ripple through" counter.</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E84B1C82-BC5F-4F72-8180-07D5871BBF7D}" type="slidenum">
              <a:rPr lang="en-US"/>
              <a:pPr>
                <a:defRPr/>
              </a:pPr>
              <a:t>51</a:t>
            </a:fld>
            <a:endParaRPr lang="en-US"/>
          </a:p>
        </p:txBody>
      </p:sp>
      <p:sp>
        <p:nvSpPr>
          <p:cNvPr id="50180" name="Rectangle 2"/>
          <p:cNvSpPr>
            <a:spLocks noChangeArrowheads="1"/>
          </p:cNvSpPr>
          <p:nvPr/>
        </p:nvSpPr>
        <p:spPr bwMode="auto">
          <a:xfrm>
            <a:off x="900113" y="1196975"/>
            <a:ext cx="7416800" cy="381635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lgn="ctr">
              <a:spcBef>
                <a:spcPct val="0"/>
              </a:spcBef>
              <a:buClrTx/>
              <a:buFontTx/>
              <a:buNone/>
            </a:pPr>
            <a:endParaRPr lang="en-GB" altLang="en-US" sz="1800"/>
          </a:p>
        </p:txBody>
      </p:sp>
      <p:sp>
        <p:nvSpPr>
          <p:cNvPr id="450563" name="Rectangle 3"/>
          <p:cNvSpPr>
            <a:spLocks noGrp="1" noChangeArrowheads="1"/>
          </p:cNvSpPr>
          <p:nvPr>
            <p:ph type="title"/>
          </p:nvPr>
        </p:nvSpPr>
        <p:spPr/>
        <p:txBody>
          <a:bodyPr/>
          <a:lstStyle/>
          <a:p>
            <a:pPr eaLnBrk="1" hangingPunct="1">
              <a:defRPr/>
            </a:pPr>
            <a:r>
              <a:rPr lang="en-GB" smtClean="0"/>
              <a:t>Binary Counter</a:t>
            </a:r>
            <a:endParaRPr lang="en-US" smtClean="0"/>
          </a:p>
        </p:txBody>
      </p:sp>
      <p:pic>
        <p:nvPicPr>
          <p:cNvPr id="50182" name="Picture 6" descr="4-bit synchronous binary coun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773238"/>
            <a:ext cx="7056437"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3" name="TextBox 6"/>
          <p:cNvSpPr txBox="1">
            <a:spLocks noChangeArrowheads="1"/>
          </p:cNvSpPr>
          <p:nvPr/>
        </p:nvSpPr>
        <p:spPr bwMode="auto">
          <a:xfrm>
            <a:off x="900113" y="5445125"/>
            <a:ext cx="74168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IE" altLang="en-US" sz="1400"/>
              <a:t>The effect of this counter is that, if A – D set to 0, then a 1 comes in on the left with a clock signal, it will move to D. Next clock signal there will be a 1 on C, a 0 on D. Next clock signal, a 1 on D and a 1 on C. After 15 inputs A, B, C and D will be 1111. It is a binary count!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0785CD7-D7EB-4981-8DC6-1D1EB6EC372D}" type="slidenum">
              <a:rPr lang="en-US"/>
              <a:pPr>
                <a:defRPr/>
              </a:pPr>
              <a:t>52</a:t>
            </a:fld>
            <a:endParaRPr lang="en-US"/>
          </a:p>
        </p:txBody>
      </p:sp>
      <p:sp>
        <p:nvSpPr>
          <p:cNvPr id="497666" name="Rectangle 2"/>
          <p:cNvSpPr>
            <a:spLocks noGrp="1" noChangeArrowheads="1"/>
          </p:cNvSpPr>
          <p:nvPr>
            <p:ph type="title"/>
          </p:nvPr>
        </p:nvSpPr>
        <p:spPr/>
        <p:txBody>
          <a:bodyPr/>
          <a:lstStyle/>
          <a:p>
            <a:pPr eaLnBrk="1" hangingPunct="1">
              <a:defRPr/>
            </a:pPr>
            <a:r>
              <a:rPr lang="en-IE" sz="3600" smtClean="0"/>
              <a:t>Latch and Flip-Flop Diagram Example</a:t>
            </a:r>
            <a:endParaRPr lang="en-GB" sz="3600" smtClean="0"/>
          </a:p>
        </p:txBody>
      </p:sp>
      <p:pic>
        <p:nvPicPr>
          <p:cNvPr id="5120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916113"/>
            <a:ext cx="7466012" cy="404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6" name="TextBox 6"/>
          <p:cNvSpPr txBox="1">
            <a:spLocks noChangeArrowheads="1"/>
          </p:cNvSpPr>
          <p:nvPr/>
        </p:nvSpPr>
        <p:spPr bwMode="auto">
          <a:xfrm>
            <a:off x="684213" y="1341438"/>
            <a:ext cx="7848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IE" altLang="en-US" sz="1400"/>
              <a:t>The circuit in this box could be a flip flop or a latch as it seems to have clock input, but not directly…</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6C5744E-53DD-4A95-BA33-A1CAB0425DA8}" type="slidenum">
              <a:rPr lang="en-US"/>
              <a:pPr>
                <a:defRPr/>
              </a:pPr>
              <a:t>53</a:t>
            </a:fld>
            <a:endParaRPr lang="en-US"/>
          </a:p>
        </p:txBody>
      </p:sp>
      <p:sp>
        <p:nvSpPr>
          <p:cNvPr id="495618" name="Rectangle 2"/>
          <p:cNvSpPr>
            <a:spLocks noGrp="1" noChangeArrowheads="1"/>
          </p:cNvSpPr>
          <p:nvPr>
            <p:ph type="title"/>
          </p:nvPr>
        </p:nvSpPr>
        <p:spPr/>
        <p:txBody>
          <a:bodyPr/>
          <a:lstStyle/>
          <a:p>
            <a:pPr eaLnBrk="1" hangingPunct="1">
              <a:defRPr/>
            </a:pPr>
            <a:r>
              <a:rPr lang="en-GB" smtClean="0"/>
              <a:t>Conclusion</a:t>
            </a:r>
            <a:endParaRPr lang="en-US" smtClean="0"/>
          </a:p>
        </p:txBody>
      </p:sp>
      <p:sp>
        <p:nvSpPr>
          <p:cNvPr id="495619" name="Rectangle 3"/>
          <p:cNvSpPr>
            <a:spLocks noGrp="1" noChangeArrowheads="1"/>
          </p:cNvSpPr>
          <p:nvPr>
            <p:ph type="body" idx="1"/>
          </p:nvPr>
        </p:nvSpPr>
        <p:spPr/>
        <p:txBody>
          <a:bodyPr/>
          <a:lstStyle/>
          <a:p>
            <a:pPr eaLnBrk="1" hangingPunct="1">
              <a:defRPr/>
            </a:pPr>
            <a:r>
              <a:rPr lang="en-GB" sz="2800" smtClean="0"/>
              <a:t>Gates and inverters, the circuitry around them, flip-flops and latches are all very important to processors and internal memory. Why? Because that is what they are made up of.</a:t>
            </a:r>
          </a:p>
          <a:p>
            <a:pPr eaLnBrk="1" hangingPunct="1">
              <a:defRPr/>
            </a:pPr>
            <a:r>
              <a:rPr lang="en-GB" sz="2800" smtClean="0"/>
              <a:t>Groups of flip-flops and gates can be arranged to cause logical operations or mathematical operations (for program instructions). Other flip-flops and latches can be grouped to store 1s and 0s (for data storage). </a:t>
            </a:r>
          </a:p>
          <a:p>
            <a:pPr eaLnBrk="1" hangingPunct="1">
              <a:defRPr/>
            </a:pPr>
            <a:r>
              <a:rPr lang="en-GB" sz="2800" smtClean="0"/>
              <a:t>That is the magic of the modern computer!</a:t>
            </a:r>
            <a:endParaRPr lang="en-US" sz="280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E506450-CBF1-4C9A-B547-3043D6544613}" type="slidenum">
              <a:rPr lang="en-US"/>
              <a:pPr>
                <a:defRPr/>
              </a:pPr>
              <a:t>54</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264194" name="Rectangle 2"/>
          <p:cNvSpPr>
            <a:spLocks noGrp="1" noChangeArrowheads="1"/>
          </p:cNvSpPr>
          <p:nvPr>
            <p:ph type="title"/>
          </p:nvPr>
        </p:nvSpPr>
        <p:spPr/>
        <p:txBody>
          <a:bodyPr/>
          <a:lstStyle/>
          <a:p>
            <a:pPr eaLnBrk="1" hangingPunct="1">
              <a:defRPr/>
            </a:pPr>
            <a:r>
              <a:rPr lang="en-GB" dirty="0" smtClean="0"/>
              <a:t>Next…</a:t>
            </a:r>
            <a:endParaRPr lang="en-US" dirty="0" smtClean="0"/>
          </a:p>
        </p:txBody>
      </p:sp>
      <p:sp>
        <p:nvSpPr>
          <p:cNvPr id="264195" name="Rectangle 3"/>
          <p:cNvSpPr>
            <a:spLocks noGrp="1" noChangeArrowheads="1"/>
          </p:cNvSpPr>
          <p:nvPr>
            <p:ph type="body" idx="1"/>
          </p:nvPr>
        </p:nvSpPr>
        <p:spPr/>
        <p:txBody>
          <a:bodyPr/>
          <a:lstStyle/>
          <a:p>
            <a:pPr eaLnBrk="1" hangingPunct="1">
              <a:defRPr/>
            </a:pPr>
            <a:r>
              <a:rPr lang="en-GB" dirty="0" smtClean="0"/>
              <a:t>Next week we can take a look at Von Neumann architecture – see what all the fuss is about.</a:t>
            </a:r>
          </a:p>
          <a:p>
            <a:pPr eaLnBrk="1" hangingPunct="1">
              <a:defRPr/>
            </a:pPr>
            <a:endParaRPr lang="en-GB" dirty="0" smtClean="0"/>
          </a:p>
          <a:p>
            <a:pPr eaLnBrk="1" hangingPunct="1">
              <a:buFont typeface="Wingdings" pitchFamily="2" charset="2"/>
              <a:buNone/>
              <a:defRPr/>
            </a:pPr>
            <a:r>
              <a:rPr lang="en-GB" dirty="0" smtClean="0"/>
              <a:t>Week 7: </a:t>
            </a:r>
          </a:p>
          <a:p>
            <a:pPr lvl="1" eaLnBrk="1" hangingPunct="1">
              <a:defRPr/>
            </a:pPr>
            <a:r>
              <a:rPr lang="en-GB" sz="3200" dirty="0" smtClean="0"/>
              <a:t>Von Neumann Architecture - Part 1</a:t>
            </a:r>
            <a:endParaRPr lang="en-US" sz="3200" dirty="0" smtClean="0"/>
          </a:p>
          <a:p>
            <a:pPr eaLnBrk="1" hangingPunct="1">
              <a:defRPr/>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C35E25F-E8B8-4DDA-B6DD-31DFE840F48E}" type="slidenum">
              <a:rPr lang="en-US"/>
              <a:pPr>
                <a:defRPr/>
              </a:pPr>
              <a:t>6</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419842" name="Rectangle 2"/>
          <p:cNvSpPr>
            <a:spLocks noGrp="1" noChangeArrowheads="1"/>
          </p:cNvSpPr>
          <p:nvPr>
            <p:ph type="title"/>
          </p:nvPr>
        </p:nvSpPr>
        <p:spPr/>
        <p:txBody>
          <a:bodyPr/>
          <a:lstStyle/>
          <a:p>
            <a:pPr eaLnBrk="1" hangingPunct="1">
              <a:defRPr/>
            </a:pPr>
            <a:r>
              <a:rPr lang="en-IE" smtClean="0"/>
              <a:t>Ingredients: Gates</a:t>
            </a:r>
            <a:endParaRPr lang="en-US" smtClean="0"/>
          </a:p>
        </p:txBody>
      </p:sp>
      <p:sp>
        <p:nvSpPr>
          <p:cNvPr id="419843" name="Rectangle 3"/>
          <p:cNvSpPr>
            <a:spLocks noGrp="1" noChangeArrowheads="1"/>
          </p:cNvSpPr>
          <p:nvPr>
            <p:ph type="body" idx="1"/>
          </p:nvPr>
        </p:nvSpPr>
        <p:spPr/>
        <p:txBody>
          <a:bodyPr/>
          <a:lstStyle/>
          <a:p>
            <a:pPr eaLnBrk="1" hangingPunct="1">
              <a:defRPr/>
            </a:pPr>
            <a:r>
              <a:rPr lang="en-IE" smtClean="0"/>
              <a:t>What are latch and flip-flop circuits made of?</a:t>
            </a:r>
          </a:p>
          <a:p>
            <a:pPr eaLnBrk="1" hangingPunct="1">
              <a:defRPr/>
            </a:pPr>
            <a:r>
              <a:rPr lang="en-IE" smtClean="0"/>
              <a:t>Gates: NAND and NOR gates, mostly, with NOT gates where required.</a:t>
            </a:r>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DDF614A-66A9-4367-AD1C-F6ABC81B1474}" type="slidenum">
              <a:rPr lang="en-US"/>
              <a:pPr>
                <a:defRPr/>
              </a:pPr>
              <a:t>7</a:t>
            </a:fld>
            <a:endParaRPr lang="en-US"/>
          </a:p>
        </p:txBody>
      </p:sp>
      <p:sp>
        <p:nvSpPr>
          <p:cNvPr id="419842" name="Rectangle 2"/>
          <p:cNvSpPr>
            <a:spLocks noGrp="1" noChangeArrowheads="1"/>
          </p:cNvSpPr>
          <p:nvPr>
            <p:ph type="title"/>
          </p:nvPr>
        </p:nvSpPr>
        <p:spPr/>
        <p:txBody>
          <a:bodyPr/>
          <a:lstStyle/>
          <a:p>
            <a:pPr eaLnBrk="1" hangingPunct="1">
              <a:defRPr/>
            </a:pPr>
            <a:r>
              <a:rPr lang="en-IE" dirty="0" smtClean="0"/>
              <a:t>Ingredients: Gates (2)</a:t>
            </a:r>
            <a:endParaRPr lang="en-US" dirty="0" smtClean="0"/>
          </a:p>
        </p:txBody>
      </p:sp>
      <p:pic>
        <p:nvPicPr>
          <p:cNvPr id="9221" name="Picture 2" descr="http://thinklikemalinga.files.wordpress.com/2010/11/jk-flipflop_4-nand.png?w=640&amp;h=3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850" y="1700213"/>
            <a:ext cx="5316538"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TextBox 6"/>
          <p:cNvSpPr txBox="1">
            <a:spLocks noChangeArrowheads="1"/>
          </p:cNvSpPr>
          <p:nvPr/>
        </p:nvSpPr>
        <p:spPr bwMode="auto">
          <a:xfrm>
            <a:off x="1835150" y="5013325"/>
            <a:ext cx="4392613"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IE" altLang="en-US" sz="1800"/>
              <a:t>NAND Gate J-K Flip-Flop Circuit    </a:t>
            </a:r>
          </a:p>
          <a:p>
            <a:pPr>
              <a:spcBef>
                <a:spcPct val="0"/>
              </a:spcBef>
              <a:buClrTx/>
              <a:buFontTx/>
              <a:buNone/>
            </a:pPr>
            <a:endParaRPr lang="en-IE" altLang="en-US" sz="1200"/>
          </a:p>
          <a:p>
            <a:pPr>
              <a:spcBef>
                <a:spcPct val="0"/>
              </a:spcBef>
              <a:buClrTx/>
              <a:buFontTx/>
              <a:buNone/>
            </a:pPr>
            <a:r>
              <a:rPr lang="en-IE" altLang="en-US" sz="1200"/>
              <a:t>That CLK is an input for a clock signal – see Slide 9 – 16)</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5F02419-1460-4951-96EF-DDE9A6138C75}" type="slidenum">
              <a:rPr lang="en-US"/>
              <a:pPr>
                <a:defRPr/>
              </a:pPr>
              <a:t>8</a:t>
            </a:fld>
            <a:endParaRPr lang="en-US"/>
          </a:p>
        </p:txBody>
      </p:sp>
      <p:sp>
        <p:nvSpPr>
          <p:cNvPr id="419842" name="Rectangle 2"/>
          <p:cNvSpPr>
            <a:spLocks noGrp="1" noChangeArrowheads="1"/>
          </p:cNvSpPr>
          <p:nvPr>
            <p:ph type="title"/>
          </p:nvPr>
        </p:nvSpPr>
        <p:spPr/>
        <p:txBody>
          <a:bodyPr/>
          <a:lstStyle/>
          <a:p>
            <a:pPr eaLnBrk="1" hangingPunct="1">
              <a:defRPr/>
            </a:pPr>
            <a:r>
              <a:rPr lang="en-IE" dirty="0" smtClean="0"/>
              <a:t>Ingredients: Gates (3)</a:t>
            </a:r>
            <a:endParaRPr lang="en-US" dirty="0" smtClean="0"/>
          </a:p>
        </p:txBody>
      </p:sp>
      <p:sp>
        <p:nvSpPr>
          <p:cNvPr id="10245" name="TextBox 7"/>
          <p:cNvSpPr txBox="1">
            <a:spLocks noChangeArrowheads="1"/>
          </p:cNvSpPr>
          <p:nvPr/>
        </p:nvSpPr>
        <p:spPr bwMode="auto">
          <a:xfrm>
            <a:off x="1835150" y="5013325"/>
            <a:ext cx="5113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IE" altLang="en-US" sz="1800"/>
              <a:t>NAND Gate S-R Latch Circuit (or RS Latch)</a:t>
            </a:r>
          </a:p>
        </p:txBody>
      </p:sp>
      <p:sp>
        <p:nvSpPr>
          <p:cNvPr id="10246" name="AutoShape 4" descr="data:image/jpg;base64,/9j/4AAQSkZJRgABAQAAAQABAAD/2wCEAAkGBg0PERAREBQVDg8RERAQGBAUFhEQDxURHBwYGBcQHh4jHyYhFyUmGhYeKzUkJTMqODgwGSM9NTIqNic3ODUBCQoKDgwOGg8PGiokHyQtNTQsKSw0LTA0NTQ0NSovLy0tLCk0LCstLDEsMjQpNjUpNTA1LDUzLyk1Lyo0KSwsKf/AABEIAKAAoAMBIgACEQEDEQH/xAAbAAEBAQEBAQEBAAAAAAAAAAAABgUEAwcCAf/EAEgQAAEDAgQBBwYKBwcFAAAAAAEAAgMEEQUSITEGBxMiQVSU0hQVFjJR0yUzNVJhZHOksrMjVXF0dZOVU2KBkaKx8BckocHR/8QAGQEBAAMBAQAAAAAAAAAAAAAAAAIDBAUB/8QANhEAAgECAwQHBgUFAAAAAAAAAAECAxESITEEE0FxFDJRUmGBkTNjocHR0gUiU7LhQmJysfD/2gAMAwEAAhEDEQA/APuKIiAIiIAiIgCIoPBeOMZrIIqmDDI3QytzNJr42ki5G3M6bIC8RSHpBxB+q4v6hH7lPSDiD9Vxf1CP3KAr0UgOLsVicDVYXI2LK4mSmnirXNta92ZWHYk9HMTawBWxgfFdFWlzYZP0rL54Hh0VSy1vWjdZzR0hra2qA10REAREQBERAEREBN/D/wBR+9p8P/UfvapFxYxiYpoXzFudrLE3fFEAL2zFz3NaP8Sq934s29L93D0Mj4f+o/e0+H/qP3taWA402si51rQ1uYtBEkE7XW3IdG9zd9LX6lpJu/Fjpfu4ehN/D/1H72nw/wDUfvapETd+LHS/dw9CbPn/AOo/e1y8kvyPh/2J/E5VpUlyTfI+H/Yn8TlKMbcSirW3lvypclYrkRFIpCxeI+HW1Lediyw18TSYKoAB7HgHKxxsS6MlxDmG4IcdL2K2kQGNwnjb6ymbJI0RzsfLBKxpLmNnjcWSBp6xmbpv+0rZXzmsx+TDcSrKWNofJiApqqDPdsDJ3HyeR0r92gljLAXvaws5wWpScYS0kklHWh9XURNjfz9LBJI18b82UvYzMYHXadCbEAEHcCUYubwxWYLJFDYvysU1PJTM8nqjz8mQ54ZYHAaC7WubeU3cOi32+2wOp6eU39hW9zq/Ctcvw/aYpScHZ6Eca7SlRcGEYwyqY57GSxhrstpopIHXsDcBwBI13Urj/Eddz+JNgkbAzC6SKpymMTeUPe2STI4kgsaGwltm63fe+llklFweGSsyRcouLBMR8ppqeoy5OfhhmyXzZc7Q7Lewva+9gu1RAWDxpTxvpm842ZwZUU0gdTtEksbmyNc2bKQczWkXIsdL6FbyICZ4GfI5lU6SMNe6pN6gRS03lVmRjynm3kmPbLbboXG6pkRAcVVjVJE7JJNFG8WOV8kbHW6tCbry9JaDtMH86LxLHpMNp58RxDno45ssdDbOxj7XbJe1wbbD/JbHo1Qdmg/kxeFVKU3mrHQnS2enaM8V7J5W4pP5g8S0HaYP50XiWHyS/I+H/Yn8TluHhqg7NB/Ji8Kj+TDinDYcKoY5aqnikbFYsfNCx4OZxsQXXCnHFxMtXdZbu/nb5H0JFi+mmE9tpe8U/iT00wnttL3in8SkUm0im63lFwaHKDVRSPfcNjhcKiRzhboAMzG5JAA6+pcc9VWYsDAyCSiw+QFstRN+iqpY9Q+BkRGaMOBtzjrG2azb2KA/PC+HwV3nOpla2aGtnNOAdWPpYAYmH5rgXGQhwJuC3W4VHguBwUcZjhDrOcXue9zpZXvO73vcS55sALnqAGwXvQUENPGyGFgiijaGtY0Wa1o6l0ICa4u+Pwn+ID8mdUqmuLvj8J/iA/JnVKtVb2VPk/3MitWFPcQ8CUFeXmdrgZGNjkyPMYla05mB4Gji07HcXNjYqhRZSR5UlM2JjI2+qxjWDbYAAbabBeqIgCIiAIiICewj5RxL7Og/DKqFT2M8LSSSuqaWd9LVENB1zwSZRZrXt9m+v946FcdDxlLAWQ4nE6lkNmioFnUj3HbpDRhOuh2tuFQpYMpdup1KlB7SlUou7UUnHjkktOKy4X8UitWL6F4T2Kl7vT+FbEcjXAOaQ5rgCCDcEHYg9a/SvOWYvoXhPYqXu9P4U9C8J7FS93p/CtpEBn4fw/RUzi+np4ad5GUuiijicW75SWgEi4Gn0LQREARfiWVrGuc4hrWguLiQGho1JJ6hZRFbyhy1eeHBoH1stiPKnDm6KM2+c71yLjo6b/QtNDZqlfqLJat5Jc28keOSRq8XfH4T/EB+TOqVSeBcDvZMysrqh9dWtzFt+jTQlws4Rs6urX+6NAqxS2lwSjThLFhWb4at5Xzt6Hi7QiIshIIiIAiIgCIiALwraGKdjo5WNkjdu1wBH/PpXuianqbi7rUj5+FKuiPOYXJZuYl1FM4upyDf1Tuw3J69fbpr24RxtBK8wVDTQ1YLRzEpGpO2V2gdf/BUa4MXwKlrGZKiNsosQCfWbfctO7dht7FTu3HqenD+DoLa4VstpV3311vPhLzz8TvRRjqDFMMDjTHzhRtuRTPLhUsb81jtcwAAsPp9XrX7q+VLDY4836R0xcGeSNjd5TzhIbzdtr3PtVtHFVmqaX5novoV1tjlCG9pvFDtXD/Jarzy7GywUnjXKHBFK6mpI34lWjeCG2VmpBzv1DLEWO+pCzDhGN4sR5aRhdCT0qSJxfVSNG7HyCwDXAm9vZ6vWqzAuG6Ogj5ulibC2wBIHTfa9i527tzv7SunuqGz+1eOXdTy85LXlH1OfdvQlqbgmtxB3O4zLdmZpZh8DnNpWgW9c7yG4B30111sLWioooI2RRNEcTGhrWNFmgDqXuizV9qqVrKWUVpFZJcl89SSikERFmPQiIgCIiAIiIAiIgCIvCtrYoI3yyuEcTGlznuNmgDrXqTbsge6zMd4ko6CPnKqVsLbEgE9N9rXDW7u3G3tClqnjatxB3NYNFdmZwfiE7XNpWgX9QbyG4I20001uNDBeTyCKVtTVyPxKtG081srNQRkZqGWIuN9SV0FskKOe0u39i63nwj55+BDFfQzBi2N4sf+yAwuhJ6NXK0vqpGjZ7IzYBrgRa/s9bqXdT8leGsiyDnTPm5w1hkJqjJmzZ77Xv8AR/5Viip2jad7DdRiow7Fx5vVv4diRbRqTozU4SafaRoxTFMNdarHl9JYk1UTLTx7avbe1hrtf9ullR4RjtLWMz08jZRYEgHpNvsHDdux39i71OYrwVFJIZ6aR9DVHeWK2V2tzmZoH3P+wXOwzh1c12fz9Tob3Z9o9qsEu8ll5xWnOPoUaKPp+LaqjtHikRYM2UVsQz0ztd3AC8e4/broLKrpauOVjZI3B8bwHNcNQR7VOM1LT0M1fZalHOSunpJZp8n/AMz1REUzMEREAREQBERAEREBK8QcZyxzOo6KmkrawBpOmSmizC7Hvf7N9BvlOoWfRcnktXkmxmd9bLYHyVp5uijNvmt9ci56Wm/0LRwL5Wxb7LDPwzKpXUqV3sqUKKwtqLcv6s0nk+Cz4W8WyCWLNn4iiaxrWtAa1oDQ0ABoaNAAOoWX7RYvpphPbaXvFP4lyyZtIsX00wnttL3in8SemmE9tpe8U/iQG0iz8P4goqlxZT1ENQ8DMWxSxyuDdsxDSSBcjX6VoID8yRtcC1wDmuBBBFwQdwR1qTqeDJKU89hchgeCHGle5zqSQdYtu0mwF/o6t1XIoSgpammhtNShfC8nqnmnzRN4Vxe4yspqyF9JVPu1uhfBKQLksd/6PtGpVIsLiT43Df30flSrdXkL5pu9ie0qDUJwjhxLNarVrK+dudwiIrDGEREAREQBF89wLieafyGV0tYynrZRHE6RmGFr3APfkcGAvaCI3a/7L6EgIEcUUNDiuJ+VTNg5yLDsubN0srZc2wO2Yf5rV/6n4H2uP/X4VU2X8st869CpZzhK9kspJaJLuvsI2aJc8p+B9rj/ANfhWNyYcLYbNhVDJLS08sjoiS98ML3k5nC5Jbc7L6CQpLkm+R8P+xP4nLNVdJ23cWubT/0keq/E1PQvCexUvd6fwp6F4T2Kl7vT+FbSKk9Jut5OsGmyk0sUb2XLZIWinka426YLMpuCAQerqXHPS1mEgzsnkrcPjBdLTzfpaqKPUvnZKTmkDQL8265tms69grBEBz0FfDURsmheJYpGhzXtN2uaetdCjeF8QgofOdNK5sMNFOagE6MZSzgysHzWgOEgDQBYNbpcqjwXHIKyMyQl1muLHMe10UrHjdj2OAcw2INj1EHYoDh4k+Nw399H5Uq3VhcSfG4b++j8qVbqhHrM1VvZU+T/AHMIijsY4olinlY2ohZFG+Nj5HUdRNDA5/qsllFQ1rTqCdBYObe11MyliiIgCFT3mjFu3M7oz3ieaMW7czujPeKvG+6/h9TZ0en+tH0n9phYDycyUkGGAPaamjma+S8k74XsIkY4MDrhhtJcENGrbXbclXynvNGLduZ3RnvE80Yt25ndGe8TG+6/h9R0en+tH0n9pQop7zRi3bmd0Z7xPNGLduZ3RnvExvuv4fUdHp/rR9J/aUBUlyTfI+H/AGJ/E5dpwnFu3M7oz3i4uSX5Hw/7E/icpRbeqsU1acYWwzUuV/mkVyIikUhEWLxHxE2mbzUWWavlaRBSggve8g5XuFwWxgtJc82ADTrewQEnWYBJiWJVlVG4Mkw8U1LBnu6B87T5RI2Vm7gC9liLWvcXc0LXw/hOWollrK3NS1EzY4/J6aZ7WMjZmy53ty8+67j0iLAEADcnW4TwR9HTNjkcJJ3vlnle0FrHTyOL5C0dQzO02/YFsrxq+TJRk4PFF5kliXJ1BO+B/PVA5p+bpSySkjQ2aXG8Zu0aj/4Roeh8H9rVd6qPEt1FBUoLOxrl+IbTJKLm7LQ48NwxlO0ta6R4Ls15ZHzOvYCwLiSBpsoPizhbE3x4lTU8bZYsRqI5zNmYHMYWMZJFlL2dIc00g3IOYg5bXX0hFNK2SMkpObxSd2AiIvSIREQBERAEREAUHgvA+M0UEVNBicbYYm5Wg0EbiBcnfntd1eIgJD0f4g/WkX9Pj98no/xB+tIv6fH75V6ICQHCOKyuAqsUkdFlcDHTQRUTnXte78zzsCOjlIvcELYwPhSioi50Mf6V9887y6Wpfe3rSOu5w6I0vbRa6IAiIgCIiAIiIAiIgP/Z"/>
          <p:cNvSpPr>
            <a:spLocks noChangeAspect="1" noChangeArrowheads="1"/>
          </p:cNvSpPr>
          <p:nvPr/>
        </p:nvSpPr>
        <p:spPr bwMode="auto">
          <a:xfrm>
            <a:off x="155575" y="-731838"/>
            <a:ext cx="1524000" cy="1524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sp>
        <p:nvSpPr>
          <p:cNvPr id="10247" name="Rectangle 10"/>
          <p:cNvSpPr>
            <a:spLocks noChangeArrowheads="1"/>
          </p:cNvSpPr>
          <p:nvPr/>
        </p:nvSpPr>
        <p:spPr bwMode="auto">
          <a:xfrm>
            <a:off x="1908175" y="1844675"/>
            <a:ext cx="5256213" cy="2808288"/>
          </a:xfrm>
          <a:prstGeom prst="rect">
            <a:avLst/>
          </a:prstGeom>
          <a:solidFill>
            <a:schemeClr val="tx1"/>
          </a:solidFill>
          <a:ln w="9525" algn="ctr">
            <a:solidFill>
              <a:schemeClr val="tx1"/>
            </a:solidFill>
            <a:round/>
            <a:headEnd/>
            <a:tailEnd/>
          </a:ln>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IE" altLang="en-US" sz="1800"/>
          </a:p>
        </p:txBody>
      </p:sp>
      <p:pic>
        <p:nvPicPr>
          <p:cNvPr id="10248" name="Picture 6" descr="RS NAND lat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916113"/>
            <a:ext cx="2663825"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0F90B83-737F-4605-A466-F55A2F6A3CAA}" type="slidenum">
              <a:rPr lang="en-US"/>
              <a:pPr>
                <a:defRPr/>
              </a:pPr>
              <a:t>9</a:t>
            </a:fld>
            <a:endParaRPr lang="en-US"/>
          </a:p>
        </p:txBody>
      </p:sp>
      <p:sp>
        <p:nvSpPr>
          <p:cNvPr id="412674" name="Rectangle 2"/>
          <p:cNvSpPr>
            <a:spLocks noGrp="1" noChangeArrowheads="1"/>
          </p:cNvSpPr>
          <p:nvPr>
            <p:ph type="title"/>
          </p:nvPr>
        </p:nvSpPr>
        <p:spPr/>
        <p:txBody>
          <a:bodyPr/>
          <a:lstStyle/>
          <a:p>
            <a:pPr eaLnBrk="1" hangingPunct="1">
              <a:defRPr/>
            </a:pPr>
            <a:r>
              <a:rPr lang="en-GB" smtClean="0"/>
              <a:t>Here Comes the Clock</a:t>
            </a:r>
            <a:endParaRPr lang="en-US" smtClean="0"/>
          </a:p>
        </p:txBody>
      </p:sp>
      <p:sp>
        <p:nvSpPr>
          <p:cNvPr id="412675" name="Rectangle 3"/>
          <p:cNvSpPr>
            <a:spLocks noGrp="1" noChangeArrowheads="1"/>
          </p:cNvSpPr>
          <p:nvPr>
            <p:ph type="body" idx="1"/>
          </p:nvPr>
        </p:nvSpPr>
        <p:spPr/>
        <p:txBody>
          <a:bodyPr/>
          <a:lstStyle/>
          <a:p>
            <a:pPr eaLnBrk="1" hangingPunct="1">
              <a:defRPr/>
            </a:pPr>
            <a:r>
              <a:rPr lang="en-GB" smtClean="0"/>
              <a:t>Look out! There could be a bit of ‘going off at a tangent’ required…</a:t>
            </a:r>
          </a:p>
          <a:p>
            <a:pPr eaLnBrk="1" hangingPunct="1">
              <a:defRPr/>
            </a:pPr>
            <a:endParaRPr lang="en-GB" smtClean="0"/>
          </a:p>
          <a:p>
            <a:pPr eaLnBrk="1" hangingPunct="1">
              <a:defRPr/>
            </a:pPr>
            <a:r>
              <a:rPr lang="en-GB" smtClean="0"/>
              <a:t>The next sequence of slides talk about using the clock pulse as a type of input to latches and flip flops – so I will digress to describe a computer processors internal clock. Here goes!</a:t>
            </a:r>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Digital Dots</Template>
  <TotalTime>14454</TotalTime>
  <Words>2832</Words>
  <Application>Microsoft Office PowerPoint</Application>
  <PresentationFormat>On-screen Show (4:3)</PresentationFormat>
  <Paragraphs>467</Paragraphs>
  <Slides>54</Slides>
  <Notes>53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54</vt:i4>
      </vt:variant>
    </vt:vector>
  </HeadingPairs>
  <TitlesOfParts>
    <vt:vector size="57" baseType="lpstr">
      <vt:lpstr>Digital Dots</vt:lpstr>
      <vt:lpstr>Visio</vt:lpstr>
      <vt:lpstr>Equation</vt:lpstr>
      <vt:lpstr>Course -  DT228/1 and DT282/1</vt:lpstr>
      <vt:lpstr>Logic Types</vt:lpstr>
      <vt:lpstr>Logic Types (2)</vt:lpstr>
      <vt:lpstr>Logic Types (3)</vt:lpstr>
      <vt:lpstr>Logic Types (4)</vt:lpstr>
      <vt:lpstr>Ingredients: Gates</vt:lpstr>
      <vt:lpstr>Ingredients: Gates (2)</vt:lpstr>
      <vt:lpstr>Ingredients: Gates (3)</vt:lpstr>
      <vt:lpstr>Here Comes the Clock</vt:lpstr>
      <vt:lpstr>CPU Clock</vt:lpstr>
      <vt:lpstr>CPU Clock (2)</vt:lpstr>
      <vt:lpstr>CPU Clock (3)</vt:lpstr>
      <vt:lpstr>CPU Clock (4)</vt:lpstr>
      <vt:lpstr>CPU Clock (5)</vt:lpstr>
      <vt:lpstr>CPU Clock (6)</vt:lpstr>
      <vt:lpstr>CPU Clock (7)</vt:lpstr>
      <vt:lpstr>What is a Latch?</vt:lpstr>
      <vt:lpstr>What is a Flip-Flop?</vt:lpstr>
      <vt:lpstr>Flip-Flop Circuitry</vt:lpstr>
      <vt:lpstr>What is the Difference Between a Latch and a Flip-Flop?</vt:lpstr>
      <vt:lpstr>What is the Difference Between a Latch and a Flip-Flop? (2)</vt:lpstr>
      <vt:lpstr>What is the Difference Between a Latch and a Flip-Flop? (3)</vt:lpstr>
      <vt:lpstr>What is the Difference Between a Latch and a Flip-Flop? (3)</vt:lpstr>
      <vt:lpstr>What is a Shift Register?</vt:lpstr>
      <vt:lpstr>What is a Counter?</vt:lpstr>
      <vt:lpstr>SR (set-reset) Latch</vt:lpstr>
      <vt:lpstr>The S-R Latch (2)</vt:lpstr>
      <vt:lpstr>         S R Latch</vt:lpstr>
      <vt:lpstr>D Latch</vt:lpstr>
      <vt:lpstr>D Latch (2)</vt:lpstr>
      <vt:lpstr>Standard Symbols – Latches</vt:lpstr>
      <vt:lpstr>More on Flip-Flops</vt:lpstr>
      <vt:lpstr>More on Flip-Flops (2)</vt:lpstr>
      <vt:lpstr>Flip-Flop Types</vt:lpstr>
      <vt:lpstr>The R-S Flip Flop</vt:lpstr>
      <vt:lpstr>J-K Flip-Flop</vt:lpstr>
      <vt:lpstr>Edge-Triggered D Flip-Flop</vt:lpstr>
      <vt:lpstr>Edge-Triggered D Flip-Flop (2)</vt:lpstr>
      <vt:lpstr>Edge-Triggered D Flip-Flop (3)</vt:lpstr>
      <vt:lpstr>Edge-Triggered D Flip-Flop (4)</vt:lpstr>
      <vt:lpstr>Edge-Triggered D Flip-Flop (5)</vt:lpstr>
      <vt:lpstr>Edge-Triggered D Flip-Flop (6)</vt:lpstr>
      <vt:lpstr>Edge-Triggered D Flip-Flop (7)</vt:lpstr>
      <vt:lpstr>T Flip-Flop</vt:lpstr>
      <vt:lpstr>T Flip-Flop (2)</vt:lpstr>
      <vt:lpstr>(Back to) Shift Register</vt:lpstr>
      <vt:lpstr>Shift Register (2)</vt:lpstr>
      <vt:lpstr>Counter (Ring Counter)</vt:lpstr>
      <vt:lpstr>Counter</vt:lpstr>
      <vt:lpstr>Another Type of Counter</vt:lpstr>
      <vt:lpstr>Binary Counter</vt:lpstr>
      <vt:lpstr>Latch and Flip-Flop Diagram Example</vt:lpstr>
      <vt:lpstr>Conclusion</vt:lpstr>
      <vt:lpstr>Next…</vt:lpstr>
    </vt:vector>
  </TitlesOfParts>
  <Company>Dublin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  FT228/1</dc:title>
  <dc:creator>asloan</dc:creator>
  <cp:lastModifiedBy>Art Sloan</cp:lastModifiedBy>
  <cp:revision>65</cp:revision>
  <dcterms:created xsi:type="dcterms:W3CDTF">2005-09-18T18:44:55Z</dcterms:created>
  <dcterms:modified xsi:type="dcterms:W3CDTF">2017-02-27T10:50:05Z</dcterms:modified>
</cp:coreProperties>
</file>