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4" r:id="rId1"/>
  </p:sldMasterIdLst>
  <p:notesMasterIdLst>
    <p:notesMasterId r:id="rId56"/>
  </p:notesMasterIdLst>
  <p:handoutMasterIdLst>
    <p:handoutMasterId r:id="rId57"/>
  </p:handoutMasterIdLst>
  <p:sldIdLst>
    <p:sldId id="351" r:id="rId2"/>
    <p:sldId id="296" r:id="rId3"/>
    <p:sldId id="304" r:id="rId4"/>
    <p:sldId id="297" r:id="rId5"/>
    <p:sldId id="298" r:id="rId6"/>
    <p:sldId id="359" r:id="rId7"/>
    <p:sldId id="299" r:id="rId8"/>
    <p:sldId id="301" r:id="rId9"/>
    <p:sldId id="305" r:id="rId10"/>
    <p:sldId id="300" r:id="rId11"/>
    <p:sldId id="303" r:id="rId12"/>
    <p:sldId id="337" r:id="rId13"/>
    <p:sldId id="307" r:id="rId14"/>
    <p:sldId id="308" r:id="rId15"/>
    <p:sldId id="309" r:id="rId16"/>
    <p:sldId id="352" r:id="rId17"/>
    <p:sldId id="310" r:id="rId18"/>
    <p:sldId id="311" r:id="rId19"/>
    <p:sldId id="314" r:id="rId20"/>
    <p:sldId id="353" r:id="rId21"/>
    <p:sldId id="315" r:id="rId22"/>
    <p:sldId id="317" r:id="rId23"/>
    <p:sldId id="321" r:id="rId24"/>
    <p:sldId id="322" r:id="rId25"/>
    <p:sldId id="354" r:id="rId26"/>
    <p:sldId id="323" r:id="rId27"/>
    <p:sldId id="324" r:id="rId28"/>
    <p:sldId id="355" r:id="rId29"/>
    <p:sldId id="334" r:id="rId30"/>
    <p:sldId id="335" r:id="rId31"/>
    <p:sldId id="330" r:id="rId32"/>
    <p:sldId id="331" r:id="rId33"/>
    <p:sldId id="332" r:id="rId34"/>
    <p:sldId id="356" r:id="rId35"/>
    <p:sldId id="333" r:id="rId36"/>
    <p:sldId id="326" r:id="rId37"/>
    <p:sldId id="327" r:id="rId38"/>
    <p:sldId id="336" r:id="rId39"/>
    <p:sldId id="328" r:id="rId40"/>
    <p:sldId id="357" r:id="rId41"/>
    <p:sldId id="338" r:id="rId42"/>
    <p:sldId id="339" r:id="rId43"/>
    <p:sldId id="340" r:id="rId44"/>
    <p:sldId id="341" r:id="rId45"/>
    <p:sldId id="358" r:id="rId46"/>
    <p:sldId id="342" r:id="rId47"/>
    <p:sldId id="343" r:id="rId48"/>
    <p:sldId id="344" r:id="rId49"/>
    <p:sldId id="345" r:id="rId50"/>
    <p:sldId id="346" r:id="rId51"/>
    <p:sldId id="347" r:id="rId52"/>
    <p:sldId id="348" r:id="rId53"/>
    <p:sldId id="349" r:id="rId54"/>
    <p:sldId id="350" r:id="rId5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99"/>
    <a:srgbClr val="FF6600"/>
    <a:srgbClr val="3366CC"/>
    <a:srgbClr val="0066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966" y="-1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24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4024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4024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4024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616F1BF-E728-437F-8907-D47601DD8DCA}" type="slidenum">
              <a:rPr lang="en-US"/>
              <a:pPr>
                <a:defRPr/>
              </a:pPr>
              <a:t>‹#›</a:t>
            </a:fld>
            <a:endParaRPr lang="en-US"/>
          </a:p>
        </p:txBody>
      </p:sp>
    </p:spTree>
    <p:extLst>
      <p:ext uri="{BB962C8B-B14F-4D97-AF65-F5344CB8AC3E}">
        <p14:creationId xmlns:p14="http://schemas.microsoft.com/office/powerpoint/2010/main" val="8459802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105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5837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05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1105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1566088-E0FD-4932-8E9E-CCD142973637}" type="slidenum">
              <a:rPr lang="en-US"/>
              <a:pPr>
                <a:defRPr/>
              </a:pPr>
              <a:t>‹#›</a:t>
            </a:fld>
            <a:endParaRPr lang="en-US"/>
          </a:p>
        </p:txBody>
      </p:sp>
    </p:spTree>
    <p:extLst>
      <p:ext uri="{BB962C8B-B14F-4D97-AF65-F5344CB8AC3E}">
        <p14:creationId xmlns:p14="http://schemas.microsoft.com/office/powerpoint/2010/main" val="42531261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EDF2787-23ED-4E6F-8BCD-62160B298AE8}" type="slidenum">
              <a:rPr lang="en-US" altLang="en-US" smtClean="0"/>
              <a:pPr/>
              <a:t>1</a:t>
            </a:fld>
            <a:endParaRPr lang="en-US" altLang="en-US" smtClean="0"/>
          </a:p>
        </p:txBody>
      </p:sp>
      <p:sp>
        <p:nvSpPr>
          <p:cNvPr id="59395" name="Rectangle 2"/>
          <p:cNvSpPr>
            <a:spLocks noRo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6B0B732-C2BF-4CFD-B65B-1BC98EA9FF2B}" type="slidenum">
              <a:rPr lang="en-US" altLang="en-US" smtClean="0"/>
              <a:pPr/>
              <a:t>11</a:t>
            </a:fld>
            <a:endParaRPr lang="en-US" altLang="en-US" smtClean="0"/>
          </a:p>
        </p:txBody>
      </p:sp>
      <p:sp>
        <p:nvSpPr>
          <p:cNvPr id="68611" name="Rectangle 2"/>
          <p:cNvSpPr>
            <a:spLocks noRo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FF0E139-9385-41A2-8205-4F5010E3A6C9}" type="slidenum">
              <a:rPr lang="en-US" altLang="en-US" smtClean="0"/>
              <a:pPr/>
              <a:t>12</a:t>
            </a:fld>
            <a:endParaRPr lang="en-US" altLang="en-US" smtClean="0"/>
          </a:p>
        </p:txBody>
      </p:sp>
      <p:sp>
        <p:nvSpPr>
          <p:cNvPr id="69635" name="Rectangle 2"/>
          <p:cNvSpPr>
            <a:spLocks noRo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1DAC5CD-FC57-435B-B539-80E7DFB5C1E8}" type="slidenum">
              <a:rPr lang="en-US" altLang="en-US" smtClean="0"/>
              <a:pPr/>
              <a:t>13</a:t>
            </a:fld>
            <a:endParaRPr lang="en-US" altLang="en-US" smtClean="0"/>
          </a:p>
        </p:txBody>
      </p:sp>
      <p:sp>
        <p:nvSpPr>
          <p:cNvPr id="70659" name="Rectangle 2"/>
          <p:cNvSpPr>
            <a:spLocks noRo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697517D-AA97-42B9-8463-0FC5028DA962}" type="slidenum">
              <a:rPr lang="en-US" altLang="en-US" smtClean="0"/>
              <a:pPr/>
              <a:t>14</a:t>
            </a:fld>
            <a:endParaRPr lang="en-US" altLang="en-US" smtClean="0"/>
          </a:p>
        </p:txBody>
      </p:sp>
      <p:sp>
        <p:nvSpPr>
          <p:cNvPr id="71683" name="Rectangle 2"/>
          <p:cNvSpPr>
            <a:spLocks noRo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15CB3D0-3887-4021-A4C7-9A7E86339AFE}" type="slidenum">
              <a:rPr lang="en-US" altLang="en-US" smtClean="0"/>
              <a:pPr/>
              <a:t>15</a:t>
            </a:fld>
            <a:endParaRPr lang="en-US" altLang="en-US" smtClean="0"/>
          </a:p>
        </p:txBody>
      </p:sp>
      <p:sp>
        <p:nvSpPr>
          <p:cNvPr id="72707" name="Rectangle 2"/>
          <p:cNvSpPr>
            <a:spLocks noRo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4C5E4EA-1274-4EDE-9947-0A3B299BF6B5}" type="slidenum">
              <a:rPr lang="en-US" altLang="en-US" smtClean="0"/>
              <a:pPr/>
              <a:t>16</a:t>
            </a:fld>
            <a:endParaRPr lang="en-US" altLang="en-US" smtClean="0"/>
          </a:p>
        </p:txBody>
      </p:sp>
      <p:sp>
        <p:nvSpPr>
          <p:cNvPr id="73731" name="Rectangle 2"/>
          <p:cNvSpPr>
            <a:spLocks noRo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2F45CC2-2F06-4708-8E10-B5F8033E9574}" type="slidenum">
              <a:rPr lang="en-US" altLang="en-US" smtClean="0"/>
              <a:pPr/>
              <a:t>17</a:t>
            </a:fld>
            <a:endParaRPr lang="en-US" altLang="en-US" smtClean="0"/>
          </a:p>
        </p:txBody>
      </p:sp>
      <p:sp>
        <p:nvSpPr>
          <p:cNvPr id="74755" name="Rectangle 2"/>
          <p:cNvSpPr>
            <a:spLocks noRo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370B34B-7F1C-4E00-A7BF-205A720FD86C}" type="slidenum">
              <a:rPr lang="en-US" altLang="en-US" smtClean="0"/>
              <a:pPr/>
              <a:t>18</a:t>
            </a:fld>
            <a:endParaRPr lang="en-US" altLang="en-US" smtClean="0"/>
          </a:p>
        </p:txBody>
      </p:sp>
      <p:sp>
        <p:nvSpPr>
          <p:cNvPr id="75779" name="Rectangle 2"/>
          <p:cNvSpPr>
            <a:spLocks noRo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0C7CA89-C1AA-4E03-A20E-DBFCE115102A}" type="slidenum">
              <a:rPr lang="en-US" altLang="en-US" smtClean="0"/>
              <a:pPr/>
              <a:t>19</a:t>
            </a:fld>
            <a:endParaRPr lang="en-US" altLang="en-US" smtClean="0"/>
          </a:p>
        </p:txBody>
      </p:sp>
      <p:sp>
        <p:nvSpPr>
          <p:cNvPr id="76803" name="Rectangle 2"/>
          <p:cNvSpPr>
            <a:spLocks noRo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EE2B234-E173-4FD9-8985-A083234E4706}" type="slidenum">
              <a:rPr lang="en-US" altLang="en-US" smtClean="0"/>
              <a:pPr/>
              <a:t>20</a:t>
            </a:fld>
            <a:endParaRPr lang="en-US" altLang="en-US" smtClean="0"/>
          </a:p>
        </p:txBody>
      </p:sp>
      <p:sp>
        <p:nvSpPr>
          <p:cNvPr id="77827" name="Rectangle 2"/>
          <p:cNvSpPr>
            <a:spLocks noRo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408DD8A-5934-4557-BDCE-43EA2465F354}" type="slidenum">
              <a:rPr lang="en-US" altLang="en-US" smtClean="0"/>
              <a:pPr/>
              <a:t>2</a:t>
            </a:fld>
            <a:endParaRPr lang="en-US" altLang="en-US" smtClean="0"/>
          </a:p>
        </p:txBody>
      </p:sp>
      <p:sp>
        <p:nvSpPr>
          <p:cNvPr id="60419" name="Rectangle 2"/>
          <p:cNvSpPr>
            <a:spLocks noRo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A7C755E-0FAE-4FE6-BDFB-3F7D6CD933CE}" type="slidenum">
              <a:rPr lang="en-US" altLang="en-US" smtClean="0"/>
              <a:pPr/>
              <a:t>21</a:t>
            </a:fld>
            <a:endParaRPr lang="en-US" altLang="en-US" smtClean="0"/>
          </a:p>
        </p:txBody>
      </p:sp>
      <p:sp>
        <p:nvSpPr>
          <p:cNvPr id="78851" name="Rectangle 2"/>
          <p:cNvSpPr>
            <a:spLocks noRo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180B7CB-BD97-402B-99BC-76CE2C5BBAFE}" type="slidenum">
              <a:rPr lang="en-US" altLang="en-US" smtClean="0"/>
              <a:pPr/>
              <a:t>22</a:t>
            </a:fld>
            <a:endParaRPr lang="en-US" altLang="en-US" smtClean="0"/>
          </a:p>
        </p:txBody>
      </p:sp>
      <p:sp>
        <p:nvSpPr>
          <p:cNvPr id="79875" name="Rectangle 2"/>
          <p:cNvSpPr>
            <a:spLocks noRo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6C37D09-556E-46A8-9AD3-0D3F5F402B5A}" type="slidenum">
              <a:rPr lang="en-US" altLang="en-US" smtClean="0"/>
              <a:pPr/>
              <a:t>23</a:t>
            </a:fld>
            <a:endParaRPr lang="en-US" altLang="en-US" smtClean="0"/>
          </a:p>
        </p:txBody>
      </p:sp>
      <p:sp>
        <p:nvSpPr>
          <p:cNvPr id="80899" name="Rectangle 2"/>
          <p:cNvSpPr>
            <a:spLocks noRo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E22C522-9A94-4318-B02C-0DDD7C95629F}" type="slidenum">
              <a:rPr lang="en-US" altLang="en-US" smtClean="0"/>
              <a:pPr/>
              <a:t>24</a:t>
            </a:fld>
            <a:endParaRPr lang="en-US" altLang="en-US" smtClean="0"/>
          </a:p>
        </p:txBody>
      </p:sp>
      <p:sp>
        <p:nvSpPr>
          <p:cNvPr id="81923" name="Rectangle 2"/>
          <p:cNvSpPr>
            <a:spLocks noRo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2EAE403-E772-42AD-925D-32B8565FD7FB}" type="slidenum">
              <a:rPr lang="en-US" altLang="en-US" smtClean="0"/>
              <a:pPr/>
              <a:t>25</a:t>
            </a:fld>
            <a:endParaRPr lang="en-US" altLang="en-US" smtClean="0"/>
          </a:p>
        </p:txBody>
      </p:sp>
      <p:sp>
        <p:nvSpPr>
          <p:cNvPr id="82947" name="Rectangle 2"/>
          <p:cNvSpPr>
            <a:spLocks noRo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602F69F-E036-4B9E-9BC4-47B34BDE5224}" type="slidenum">
              <a:rPr lang="en-US" altLang="en-US" smtClean="0"/>
              <a:pPr/>
              <a:t>26</a:t>
            </a:fld>
            <a:endParaRPr lang="en-US" altLang="en-US" smtClean="0"/>
          </a:p>
        </p:txBody>
      </p:sp>
      <p:sp>
        <p:nvSpPr>
          <p:cNvPr id="83971" name="Rectangle 2"/>
          <p:cNvSpPr>
            <a:spLocks noRo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293C7D2-184C-4311-BF7C-65D965238F18}" type="slidenum">
              <a:rPr lang="en-US" altLang="en-US" smtClean="0"/>
              <a:pPr/>
              <a:t>27</a:t>
            </a:fld>
            <a:endParaRPr lang="en-US" altLang="en-US" smtClean="0"/>
          </a:p>
        </p:txBody>
      </p:sp>
      <p:sp>
        <p:nvSpPr>
          <p:cNvPr id="84995" name="Rectangle 2"/>
          <p:cNvSpPr>
            <a:spLocks noRo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01325DB-837A-428B-8FD9-2F1678FA3EF6}" type="slidenum">
              <a:rPr lang="en-US" altLang="en-US" smtClean="0"/>
              <a:pPr/>
              <a:t>28</a:t>
            </a:fld>
            <a:endParaRPr lang="en-US" altLang="en-US" smtClean="0"/>
          </a:p>
        </p:txBody>
      </p:sp>
      <p:sp>
        <p:nvSpPr>
          <p:cNvPr id="86019" name="Rectangle 2"/>
          <p:cNvSpPr>
            <a:spLocks noRo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268336E-41BA-45A7-A874-2649CC7BD5E3}" type="slidenum">
              <a:rPr lang="en-US" altLang="en-US" smtClean="0"/>
              <a:pPr/>
              <a:t>29</a:t>
            </a:fld>
            <a:endParaRPr lang="en-US" altLang="en-US" smtClean="0"/>
          </a:p>
        </p:txBody>
      </p:sp>
      <p:sp>
        <p:nvSpPr>
          <p:cNvPr id="87043" name="Rectangle 2"/>
          <p:cNvSpPr>
            <a:spLocks noRo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4BD61B8-B76C-4885-A1A8-7D81792F87A5}" type="slidenum">
              <a:rPr lang="en-US" altLang="en-US" smtClean="0"/>
              <a:pPr/>
              <a:t>30</a:t>
            </a:fld>
            <a:endParaRPr lang="en-US" altLang="en-US" smtClean="0"/>
          </a:p>
        </p:txBody>
      </p:sp>
      <p:sp>
        <p:nvSpPr>
          <p:cNvPr id="88067" name="Rectangle 2"/>
          <p:cNvSpPr>
            <a:spLocks noRo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A1415D5-8084-4492-8AB8-AD11E8502F66}" type="slidenum">
              <a:rPr lang="en-US" altLang="en-US" smtClean="0"/>
              <a:pPr/>
              <a:t>3</a:t>
            </a:fld>
            <a:endParaRPr lang="en-US" altLang="en-US" smtClean="0"/>
          </a:p>
        </p:txBody>
      </p:sp>
      <p:sp>
        <p:nvSpPr>
          <p:cNvPr id="61443" name="Rectangle 2"/>
          <p:cNvSpPr>
            <a:spLocks noRo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F8FEABA-9471-40FD-B1AA-254FA83B6949}" type="slidenum">
              <a:rPr lang="en-US" altLang="en-US" smtClean="0"/>
              <a:pPr/>
              <a:t>31</a:t>
            </a:fld>
            <a:endParaRPr lang="en-US" altLang="en-US" smtClean="0"/>
          </a:p>
        </p:txBody>
      </p:sp>
      <p:sp>
        <p:nvSpPr>
          <p:cNvPr id="89091" name="Rectangle 2"/>
          <p:cNvSpPr>
            <a:spLocks noRo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E6DD5E5-5F01-42DA-A5E7-8897ABF66F50}" type="slidenum">
              <a:rPr lang="en-US" altLang="en-US" smtClean="0"/>
              <a:pPr/>
              <a:t>32</a:t>
            </a:fld>
            <a:endParaRPr lang="en-US" altLang="en-US" smtClean="0"/>
          </a:p>
        </p:txBody>
      </p:sp>
      <p:sp>
        <p:nvSpPr>
          <p:cNvPr id="90115" name="Rectangle 2"/>
          <p:cNvSpPr>
            <a:spLocks noRo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87FB665-7C9E-4A4D-A5F3-4675916B2EB1}" type="slidenum">
              <a:rPr lang="en-US" altLang="en-US" smtClean="0"/>
              <a:pPr/>
              <a:t>33</a:t>
            </a:fld>
            <a:endParaRPr lang="en-US" altLang="en-US" smtClean="0"/>
          </a:p>
        </p:txBody>
      </p:sp>
      <p:sp>
        <p:nvSpPr>
          <p:cNvPr id="91139" name="Rectangle 2"/>
          <p:cNvSpPr>
            <a:spLocks noRo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E656FDF-24FE-437E-915A-479F24603579}" type="slidenum">
              <a:rPr lang="en-US" altLang="en-US" smtClean="0"/>
              <a:pPr/>
              <a:t>35</a:t>
            </a:fld>
            <a:endParaRPr lang="en-US" altLang="en-US" smtClean="0"/>
          </a:p>
        </p:txBody>
      </p:sp>
      <p:sp>
        <p:nvSpPr>
          <p:cNvPr id="92163" name="Rectangle 2"/>
          <p:cNvSpPr>
            <a:spLocks noRo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CBC2AA4-8BA6-401A-A2EA-1344E4404700}" type="slidenum">
              <a:rPr lang="en-US" altLang="en-US" smtClean="0"/>
              <a:pPr/>
              <a:t>36</a:t>
            </a:fld>
            <a:endParaRPr lang="en-US" altLang="en-US" smtClean="0"/>
          </a:p>
        </p:txBody>
      </p:sp>
      <p:sp>
        <p:nvSpPr>
          <p:cNvPr id="93187" name="Rectangle 2"/>
          <p:cNvSpPr>
            <a:spLocks noRo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EC9E2C4-A38C-4597-B7E5-7E8A06B4FE81}" type="slidenum">
              <a:rPr lang="en-US" altLang="en-US" smtClean="0"/>
              <a:pPr/>
              <a:t>37</a:t>
            </a:fld>
            <a:endParaRPr lang="en-US" altLang="en-US" smtClean="0"/>
          </a:p>
        </p:txBody>
      </p:sp>
      <p:sp>
        <p:nvSpPr>
          <p:cNvPr id="94211" name="Rectangle 2"/>
          <p:cNvSpPr>
            <a:spLocks noRo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C9693CC-540C-4FEB-A23D-2B376A2E4EBA}" type="slidenum">
              <a:rPr lang="en-US" altLang="en-US" smtClean="0"/>
              <a:pPr/>
              <a:t>38</a:t>
            </a:fld>
            <a:endParaRPr lang="en-US" altLang="en-US" smtClean="0"/>
          </a:p>
        </p:txBody>
      </p:sp>
      <p:sp>
        <p:nvSpPr>
          <p:cNvPr id="95235" name="Rectangle 2"/>
          <p:cNvSpPr>
            <a:spLocks noRo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FF3D461-A7BC-42A2-9E08-F58FC8ACA59C}" type="slidenum">
              <a:rPr lang="en-US" altLang="en-US" smtClean="0"/>
              <a:pPr/>
              <a:t>39</a:t>
            </a:fld>
            <a:endParaRPr lang="en-US" altLang="en-US" smtClean="0"/>
          </a:p>
        </p:txBody>
      </p:sp>
      <p:sp>
        <p:nvSpPr>
          <p:cNvPr id="96259" name="Rectangle 2"/>
          <p:cNvSpPr>
            <a:spLocks noRo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FCBE541-D3B6-4C06-9895-04235135A281}" type="slidenum">
              <a:rPr lang="en-US" altLang="en-US" smtClean="0"/>
              <a:pPr/>
              <a:t>41</a:t>
            </a:fld>
            <a:endParaRPr lang="en-US" altLang="en-US" smtClean="0"/>
          </a:p>
        </p:txBody>
      </p:sp>
      <p:sp>
        <p:nvSpPr>
          <p:cNvPr id="97283" name="Rectangle 2"/>
          <p:cNvSpPr>
            <a:spLocks noRo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63B178E-5F6A-42D4-88FD-42756D1EFD61}" type="slidenum">
              <a:rPr lang="en-US" altLang="en-US" smtClean="0"/>
              <a:pPr/>
              <a:t>42</a:t>
            </a:fld>
            <a:endParaRPr lang="en-US" altLang="en-US" smtClean="0"/>
          </a:p>
        </p:txBody>
      </p:sp>
      <p:sp>
        <p:nvSpPr>
          <p:cNvPr id="98307" name="Rectangle 2"/>
          <p:cNvSpPr>
            <a:spLocks noRo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5955B34-320F-4551-B918-F7A7FF3DB6AC}" type="slidenum">
              <a:rPr lang="en-US" altLang="en-US" smtClean="0"/>
              <a:pPr/>
              <a:t>4</a:t>
            </a:fld>
            <a:endParaRPr lang="en-US" altLang="en-US" smtClean="0"/>
          </a:p>
        </p:txBody>
      </p:sp>
      <p:sp>
        <p:nvSpPr>
          <p:cNvPr id="62467" name="Rectangle 2"/>
          <p:cNvSpPr>
            <a:spLocks noRo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1861B9A-2A77-4FC6-A11E-E7864416CCC3}" type="slidenum">
              <a:rPr lang="en-US" altLang="en-US" smtClean="0"/>
              <a:pPr/>
              <a:t>43</a:t>
            </a:fld>
            <a:endParaRPr lang="en-US" altLang="en-US" smtClean="0"/>
          </a:p>
        </p:txBody>
      </p:sp>
      <p:sp>
        <p:nvSpPr>
          <p:cNvPr id="99331" name="Rectangle 2"/>
          <p:cNvSpPr>
            <a:spLocks noRo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AEDCFB4-5708-4D22-BF49-3FF79CE88C8A}" type="slidenum">
              <a:rPr lang="en-US" altLang="en-US" smtClean="0"/>
              <a:pPr/>
              <a:t>44</a:t>
            </a:fld>
            <a:endParaRPr lang="en-US" altLang="en-US" smtClean="0"/>
          </a:p>
        </p:txBody>
      </p:sp>
      <p:sp>
        <p:nvSpPr>
          <p:cNvPr id="100355" name="Rectangle 2"/>
          <p:cNvSpPr>
            <a:spLocks noRo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7C6D0C3-022B-47B3-B82F-0EEB719C1C3D}" type="slidenum">
              <a:rPr lang="en-US" altLang="en-US" smtClean="0"/>
              <a:pPr/>
              <a:t>46</a:t>
            </a:fld>
            <a:endParaRPr lang="en-US" altLang="en-US" smtClean="0"/>
          </a:p>
        </p:txBody>
      </p:sp>
      <p:sp>
        <p:nvSpPr>
          <p:cNvPr id="101379" name="Rectangle 2"/>
          <p:cNvSpPr>
            <a:spLocks noRo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27DC0C1-1803-4F9B-B91D-2A23E05C2D53}" type="slidenum">
              <a:rPr lang="en-US" altLang="en-US" smtClean="0"/>
              <a:pPr/>
              <a:t>47</a:t>
            </a:fld>
            <a:endParaRPr lang="en-US" altLang="en-US" smtClean="0"/>
          </a:p>
        </p:txBody>
      </p:sp>
      <p:sp>
        <p:nvSpPr>
          <p:cNvPr id="102403" name="Rectangle 2"/>
          <p:cNvSpPr>
            <a:spLocks noRo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83C2A7C-4B09-4CC8-A629-541E63D8BF94}" type="slidenum">
              <a:rPr lang="en-US" altLang="en-US" smtClean="0"/>
              <a:pPr/>
              <a:t>48</a:t>
            </a:fld>
            <a:endParaRPr lang="en-US" altLang="en-US" smtClean="0"/>
          </a:p>
        </p:txBody>
      </p:sp>
      <p:sp>
        <p:nvSpPr>
          <p:cNvPr id="103427" name="Rectangle 2"/>
          <p:cNvSpPr>
            <a:spLocks noRo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18C409C-AF9E-4B07-ADD3-3F7587A112A0}" type="slidenum">
              <a:rPr lang="en-US" altLang="en-US" smtClean="0"/>
              <a:pPr/>
              <a:t>49</a:t>
            </a:fld>
            <a:endParaRPr lang="en-US" altLang="en-US" smtClean="0"/>
          </a:p>
        </p:txBody>
      </p:sp>
      <p:sp>
        <p:nvSpPr>
          <p:cNvPr id="104451" name="Rectangle 2"/>
          <p:cNvSpPr>
            <a:spLocks noRo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828A006-507E-4739-AE2B-1BD82C5765E3}" type="slidenum">
              <a:rPr lang="en-US" altLang="en-US" smtClean="0"/>
              <a:pPr/>
              <a:t>50</a:t>
            </a:fld>
            <a:endParaRPr lang="en-US" altLang="en-US" smtClean="0"/>
          </a:p>
        </p:txBody>
      </p:sp>
      <p:sp>
        <p:nvSpPr>
          <p:cNvPr id="105475" name="Rectangle 2"/>
          <p:cNvSpPr>
            <a:spLocks noRo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51CC9C6-A7C8-4E62-A9F8-9A1439215362}" type="slidenum">
              <a:rPr lang="en-US" altLang="en-US" smtClean="0"/>
              <a:pPr/>
              <a:t>51</a:t>
            </a:fld>
            <a:endParaRPr lang="en-US" altLang="en-US" smtClean="0"/>
          </a:p>
        </p:txBody>
      </p:sp>
      <p:sp>
        <p:nvSpPr>
          <p:cNvPr id="106499" name="Rectangle 2"/>
          <p:cNvSpPr>
            <a:spLocks noRo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4A6E310-8781-4BC7-B287-35CAF60FAE4B}" type="slidenum">
              <a:rPr lang="en-US" altLang="en-US" smtClean="0"/>
              <a:pPr/>
              <a:t>52</a:t>
            </a:fld>
            <a:endParaRPr lang="en-US" altLang="en-US" smtClean="0"/>
          </a:p>
        </p:txBody>
      </p:sp>
      <p:sp>
        <p:nvSpPr>
          <p:cNvPr id="107523" name="Rectangle 2"/>
          <p:cNvSpPr>
            <a:spLocks noRo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DBA4D0C-C31F-4F27-96DC-CB4C17931338}" type="slidenum">
              <a:rPr lang="en-US" altLang="en-US" smtClean="0"/>
              <a:pPr/>
              <a:t>53</a:t>
            </a:fld>
            <a:endParaRPr lang="en-US" altLang="en-US" smtClean="0"/>
          </a:p>
        </p:txBody>
      </p:sp>
      <p:sp>
        <p:nvSpPr>
          <p:cNvPr id="108547" name="Rectangle 2"/>
          <p:cNvSpPr>
            <a:spLocks noRo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BFAC896-3A76-445E-8EA0-2A8EA798FABC}" type="slidenum">
              <a:rPr lang="en-US" altLang="en-US" smtClean="0"/>
              <a:pPr/>
              <a:t>5</a:t>
            </a:fld>
            <a:endParaRPr lang="en-US" altLang="en-US" smtClean="0"/>
          </a:p>
        </p:txBody>
      </p:sp>
      <p:sp>
        <p:nvSpPr>
          <p:cNvPr id="63491" name="Rectangle 2"/>
          <p:cNvSpPr>
            <a:spLocks noRo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382109A-7145-45E5-B834-564A41DA3BA4}" type="slidenum">
              <a:rPr lang="en-US" altLang="en-US" smtClean="0"/>
              <a:pPr/>
              <a:t>54</a:t>
            </a:fld>
            <a:endParaRPr lang="en-US" altLang="en-US" smtClean="0"/>
          </a:p>
        </p:txBody>
      </p:sp>
      <p:sp>
        <p:nvSpPr>
          <p:cNvPr id="109571" name="Rectangle 2"/>
          <p:cNvSpPr>
            <a:spLocks noRo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1B5038B-0D8F-4CF3-BDBC-FDCC57C70DA2}" type="slidenum">
              <a:rPr lang="en-US" altLang="en-US" smtClean="0"/>
              <a:pPr/>
              <a:t>7</a:t>
            </a:fld>
            <a:endParaRPr lang="en-US" altLang="en-US" smtClean="0"/>
          </a:p>
        </p:txBody>
      </p:sp>
      <p:sp>
        <p:nvSpPr>
          <p:cNvPr id="64515" name="Rectangle 2"/>
          <p:cNvSpPr>
            <a:spLocks noRo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B590CDD-A849-4C3B-9182-54F1020A55E5}" type="slidenum">
              <a:rPr lang="en-US" altLang="en-US" smtClean="0"/>
              <a:pPr/>
              <a:t>8</a:t>
            </a:fld>
            <a:endParaRPr lang="en-US" altLang="en-US" smtClean="0"/>
          </a:p>
        </p:txBody>
      </p:sp>
      <p:sp>
        <p:nvSpPr>
          <p:cNvPr id="65539" name="Rectangle 2"/>
          <p:cNvSpPr>
            <a:spLocks noRo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BCFFEFE-C8CF-4728-BE50-5610F4951365}" type="slidenum">
              <a:rPr lang="en-US" altLang="en-US" smtClean="0"/>
              <a:pPr/>
              <a:t>9</a:t>
            </a:fld>
            <a:endParaRPr lang="en-US" altLang="en-US" smtClean="0"/>
          </a:p>
        </p:txBody>
      </p:sp>
      <p:sp>
        <p:nvSpPr>
          <p:cNvPr id="66563" name="Rectangle 2"/>
          <p:cNvSpPr>
            <a:spLocks noRo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54145FF-7AAB-4C16-BCB3-9020D22D341A}" type="slidenum">
              <a:rPr lang="en-US" altLang="en-US" smtClean="0"/>
              <a:pPr/>
              <a:t>10</a:t>
            </a:fld>
            <a:endParaRPr lang="en-US" altLang="en-US" smtClean="0"/>
          </a:p>
        </p:txBody>
      </p:sp>
      <p:sp>
        <p:nvSpPr>
          <p:cNvPr id="67587" name="Rectangle 2"/>
          <p:cNvSpPr>
            <a:spLocks noRo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rgbClr val="32324A"/>
            </a:gs>
          </a:gsLst>
          <a:lin ang="2700000" scaled="1"/>
        </a:gra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498475" y="1311275"/>
            <a:ext cx="10429875" cy="5908675"/>
            <a:chOff x="-313" y="824"/>
            <a:chExt cx="6570" cy="3722"/>
          </a:xfrm>
        </p:grpSpPr>
        <p:sp>
          <p:nvSpPr>
            <p:cNvPr id="5" name="Rectangle 3"/>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6" name="Rectangle 4"/>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7" name="Rectangle 5"/>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8" name="Rectangle 6"/>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9" name="Rectangle 7"/>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10" name="Rectangle 8"/>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11" name="Rectangle 9"/>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12" name="Rectangle 10"/>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3" name="Rectangle 11"/>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4" name="Rectangle 12"/>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5" name="Rectangle 13"/>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6" name="Rectangle 14"/>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7" name="Rectangle 15"/>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8" name="Rectangle 16"/>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9" name="Rectangle 17"/>
            <p:cNvSpPr>
              <a:spLocks noChangeArrowheads="1"/>
            </p:cNvSpPr>
            <p:nvPr userDrawn="1"/>
          </p:nvSpPr>
          <p:spPr bwMode="hidden">
            <a:xfrm rot="18603245" flipV="1">
              <a:off x="4054" y="3503"/>
              <a:ext cx="2079"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a:p>
          </p:txBody>
        </p:sp>
        <p:sp>
          <p:nvSpPr>
            <p:cNvPr id="20" name="Rectangle 18"/>
            <p:cNvSpPr>
              <a:spLocks noChangeArrowheads="1"/>
            </p:cNvSpPr>
            <p:nvPr userDrawn="1"/>
          </p:nvSpPr>
          <p:spPr bwMode="hidden">
            <a:xfrm rot="39991575" flipH="1" flipV="1">
              <a:off x="5376" y="4167"/>
              <a:ext cx="501"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a:p>
          </p:txBody>
        </p:sp>
        <p:sp>
          <p:nvSpPr>
            <p:cNvPr id="21" name="Rectangle 19"/>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a:lstStyle/>
            <a:p>
              <a:pPr algn="ctr" eaLnBrk="1" hangingPunct="1">
                <a:defRPr/>
              </a:pPr>
              <a:endParaRPr lang="en-US"/>
            </a:p>
          </p:txBody>
        </p:sp>
        <p:sp>
          <p:nvSpPr>
            <p:cNvPr id="22" name="Rectangle 20"/>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a:p>
          </p:txBody>
        </p:sp>
        <p:sp>
          <p:nvSpPr>
            <p:cNvPr id="23" name="Rectangle 21"/>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a:p>
          </p:txBody>
        </p:sp>
        <p:sp>
          <p:nvSpPr>
            <p:cNvPr id="24" name="Rectangle 22"/>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a:lstStyle/>
            <a:p>
              <a:pPr algn="ctr" eaLnBrk="1" hangingPunct="1">
                <a:defRPr/>
              </a:pPr>
              <a:endParaRPr lang="en-US"/>
            </a:p>
          </p:txBody>
        </p:sp>
        <p:sp>
          <p:nvSpPr>
            <p:cNvPr id="25" name="Rectangle 23"/>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w="9525">
              <a:noFill/>
              <a:miter lim="800000"/>
              <a:headEnd/>
              <a:tailEnd/>
            </a:ln>
            <a:effectLst/>
          </p:spPr>
          <p:txBody>
            <a:bodyPr/>
            <a:lstStyle/>
            <a:p>
              <a:pPr algn="ctr" eaLnBrk="1" hangingPunct="1">
                <a:defRPr/>
              </a:pPr>
              <a:endParaRPr lang="en-US"/>
            </a:p>
          </p:txBody>
        </p:sp>
        <p:sp>
          <p:nvSpPr>
            <p:cNvPr id="26" name="Rectangle 24"/>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w="9525">
              <a:noFill/>
              <a:miter lim="800000"/>
              <a:headEnd/>
              <a:tailEnd/>
            </a:ln>
            <a:effectLst/>
          </p:spPr>
          <p:txBody>
            <a:bodyPr/>
            <a:lstStyle/>
            <a:p>
              <a:pPr algn="ctr" eaLnBrk="1" hangingPunct="1">
                <a:defRPr/>
              </a:pPr>
              <a:endParaRPr lang="en-US"/>
            </a:p>
          </p:txBody>
        </p:sp>
        <p:sp>
          <p:nvSpPr>
            <p:cNvPr id="27" name="Rectangle 25"/>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28" name="Rectangle 26"/>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p>
          </p:txBody>
        </p:sp>
        <p:sp>
          <p:nvSpPr>
            <p:cNvPr id="29" name="Rectangle 27"/>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p>
          </p:txBody>
        </p:sp>
        <p:sp>
          <p:nvSpPr>
            <p:cNvPr id="30" name="Rectangle 28"/>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p>
          </p:txBody>
        </p:sp>
        <p:sp>
          <p:nvSpPr>
            <p:cNvPr id="31" name="Rectangle 29"/>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a:lstStyle/>
            <a:p>
              <a:pPr algn="ctr" eaLnBrk="1" hangingPunct="1">
                <a:defRPr/>
              </a:pPr>
              <a:endParaRPr lang="en-US"/>
            </a:p>
          </p:txBody>
        </p:sp>
        <p:sp>
          <p:nvSpPr>
            <p:cNvPr id="32" name="Rectangle 30"/>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33" name="Rectangle 31"/>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34" name="Rectangle 32"/>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35" name="Rectangle 33"/>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36" name="Rectangle 34"/>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37" name="Oval 35"/>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38" name="Oval 36"/>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39" name="Oval 37"/>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40" name="Oval 38"/>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41" name="Oval 39"/>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42" name="Oval 40"/>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43" name="Oval 41"/>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44" name="Oval 42"/>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45" name="Oval 43"/>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46" name="Oval 44"/>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47" name="Oval 45"/>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48" name="Oval 46"/>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49" name="Oval 47"/>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50" name="Oval 48"/>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51" name="Oval 49"/>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52" name="Oval 50"/>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53" name="Oval 51"/>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54" name="Oval 52"/>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IE"/>
            </a:p>
          </p:txBody>
        </p:sp>
        <p:sp>
          <p:nvSpPr>
            <p:cNvPr id="55" name="Oval 53"/>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IE"/>
            </a:p>
          </p:txBody>
        </p:sp>
        <p:sp>
          <p:nvSpPr>
            <p:cNvPr id="56" name="Oval 54"/>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57" name="Oval 55"/>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58" name="Oval 56"/>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59" name="Oval 57"/>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60" name="Oval 58"/>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61" name="Oval 59"/>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62" name="Oval 60"/>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63" name="Oval 61"/>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64" name="Oval 62"/>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65" name="Oval 63"/>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66" name="Oval 64"/>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67" name="Oval 65"/>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68" name="Oval 66"/>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69" name="Oval 67"/>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70" name="Oval 68"/>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71" name="Oval 69"/>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72" name="Oval 70"/>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73" name="Oval 71"/>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74" name="Oval 72"/>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75" name="Oval 73"/>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76" name="Oval 74"/>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77" name="Oval 75"/>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78" name="Oval 76"/>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79" name="Oval 77"/>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80" name="Oval 78"/>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81" name="Oval 79"/>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82" name="Oval 80"/>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83" name="Oval 81"/>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84" name="Oval 82"/>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85" name="Oval 83"/>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86" name="Oval 84"/>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87" name="Oval 85"/>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88" name="Oval 86"/>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89" name="Oval 87"/>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90" name="Oval 88"/>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91" name="Oval 89"/>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92" name="Oval 90"/>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93" name="Oval 91"/>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94" name="Oval 92"/>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95" name="Oval 93"/>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96" name="Oval 94"/>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97" name="Oval 95"/>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98" name="Oval 96"/>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99" name="Oval 97"/>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0" name="Oval 98"/>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1" name="Oval 99"/>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2" name="Oval 100"/>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3" name="Oval 101"/>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4" name="Oval 102"/>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5" name="Oval 103"/>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6" name="Oval 104"/>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 name="Oval 105"/>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8" name="Oval 106"/>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09" name="Oval 107"/>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10" name="Oval 108"/>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11" name="Oval 109"/>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12" name="Oval 110"/>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13" name="Oval 111"/>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14" name="Oval 112"/>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15" name="Oval 113"/>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16" name="Oval 114"/>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17" name="Oval 115"/>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18" name="Oval 116"/>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19" name="Oval 117"/>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20" name="Oval 118"/>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21" name="Oval 119"/>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22" name="Oval 120"/>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23" name="Oval 121"/>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24" name="Oval 122"/>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25" name="Oval 123"/>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26" name="Oval 124"/>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27" name="Oval 125"/>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28" name="Oval 126"/>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29" name="Oval 127"/>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30" name="Oval 128"/>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31" name="Oval 129"/>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32" name="Oval 130"/>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33" name="Oval 131"/>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34" name="Oval 132"/>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35" name="Oval 133"/>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36" name="Oval 134"/>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37" name="Oval 135"/>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38" name="Oval 136"/>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39" name="Oval 137"/>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40" name="Oval 138"/>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41" name="Oval 139"/>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42" name="Oval 140"/>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43" name="Oval 141"/>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44" name="Oval 142"/>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45" name="Oval 143"/>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46" name="Oval 144"/>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47" name="Oval 145"/>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48" name="Oval 146"/>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49" name="Oval 147"/>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50" name="Oval 148"/>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51" name="Oval 149"/>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52" name="Oval 150"/>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53" name="Oval 151"/>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54" name="Oval 152"/>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55" name="Oval 153"/>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56" name="Oval 154"/>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57" name="Oval 155"/>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58" name="Oval 156"/>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59" name="Oval 157"/>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0" name="Oval 158"/>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1" name="Oval 159"/>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2" name="Oval 160"/>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3" name="Oval 161"/>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4" name="Oval 162"/>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5" name="Oval 163"/>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6" name="Oval 164"/>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7" name="Oval 165"/>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8" name="Oval 166"/>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9" name="Oval 167"/>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70" name="Oval 168"/>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71" name="Oval 169"/>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72" name="Oval 170"/>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73" name="Oval 171"/>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74" name="Oval 172"/>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75" name="Oval 173"/>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76" name="Oval 174"/>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77" name="Oval 175"/>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78" name="Oval 176"/>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79" name="Oval 177"/>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80" name="Oval 178"/>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81" name="Oval 179"/>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82" name="Oval 180"/>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83" name="Oval 181"/>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84" name="Oval 182"/>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85" name="Oval 183"/>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86" name="Oval 184"/>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87" name="Oval 185"/>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88" name="Oval 186"/>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89" name="Oval 187"/>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90" name="Oval 188"/>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91" name="Oval 189"/>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w="9525">
              <a:noFill/>
              <a:round/>
              <a:headEnd/>
              <a:tailEnd/>
            </a:ln>
            <a:effectLst/>
          </p:spPr>
          <p:txBody>
            <a:bodyPr/>
            <a:lstStyle/>
            <a:p>
              <a:pPr>
                <a:defRPr/>
              </a:pPr>
              <a:endParaRPr lang="en-IE"/>
            </a:p>
          </p:txBody>
        </p:sp>
        <p:sp>
          <p:nvSpPr>
            <p:cNvPr id="192" name="Oval 190"/>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93" name="Oval 191"/>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94" name="Oval 192"/>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95" name="Oval 193"/>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96" name="Oval 194"/>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97" name="Oval 195"/>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98" name="Oval 196"/>
            <p:cNvSpPr>
              <a:spLocks noChangeArrowheads="1"/>
            </p:cNvSpPr>
            <p:nvPr/>
          </p:nvSpPr>
          <p:spPr bwMode="hidden">
            <a:xfrm>
              <a:off x="3255" y="4071"/>
              <a:ext cx="196" cy="106"/>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199" name="Oval 197"/>
            <p:cNvSpPr>
              <a:spLocks noChangeArrowheads="1"/>
            </p:cNvSpPr>
            <p:nvPr/>
          </p:nvSpPr>
          <p:spPr bwMode="hidden">
            <a:xfrm>
              <a:off x="3651" y="3693"/>
              <a:ext cx="196" cy="111"/>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00" name="Oval 198"/>
            <p:cNvSpPr>
              <a:spLocks noChangeArrowheads="1"/>
            </p:cNvSpPr>
            <p:nvPr/>
          </p:nvSpPr>
          <p:spPr bwMode="hidden">
            <a:xfrm>
              <a:off x="4773" y="3705"/>
              <a:ext cx="201" cy="106"/>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IE"/>
            </a:p>
          </p:txBody>
        </p:sp>
        <p:sp>
          <p:nvSpPr>
            <p:cNvPr id="201" name="Oval 199"/>
            <p:cNvSpPr>
              <a:spLocks noChangeArrowheads="1"/>
            </p:cNvSpPr>
            <p:nvPr/>
          </p:nvSpPr>
          <p:spPr bwMode="hidden">
            <a:xfrm>
              <a:off x="4491" y="4049"/>
              <a:ext cx="196" cy="105"/>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IE"/>
            </a:p>
          </p:txBody>
        </p:sp>
        <p:sp>
          <p:nvSpPr>
            <p:cNvPr id="202" name="Oval 200"/>
            <p:cNvSpPr>
              <a:spLocks noChangeArrowheads="1"/>
            </p:cNvSpPr>
            <p:nvPr/>
          </p:nvSpPr>
          <p:spPr bwMode="hidden">
            <a:xfrm>
              <a:off x="3989" y="3396"/>
              <a:ext cx="168" cy="96"/>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03" name="Oval 201"/>
            <p:cNvSpPr>
              <a:spLocks noChangeArrowheads="1"/>
            </p:cNvSpPr>
            <p:nvPr/>
          </p:nvSpPr>
          <p:spPr bwMode="hidden">
            <a:xfrm>
              <a:off x="4263" y="3141"/>
              <a:ext cx="167" cy="95"/>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04" name="Oval 202"/>
            <p:cNvSpPr>
              <a:spLocks noChangeArrowheads="1"/>
            </p:cNvSpPr>
            <p:nvPr/>
          </p:nvSpPr>
          <p:spPr bwMode="hidden">
            <a:xfrm>
              <a:off x="5044" y="3418"/>
              <a:ext cx="167" cy="95"/>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IE"/>
            </a:p>
          </p:txBody>
        </p:sp>
        <p:sp>
          <p:nvSpPr>
            <p:cNvPr id="205" name="Oval 203"/>
            <p:cNvSpPr>
              <a:spLocks noChangeArrowheads="1"/>
            </p:cNvSpPr>
            <p:nvPr/>
          </p:nvSpPr>
          <p:spPr bwMode="hidden">
            <a:xfrm>
              <a:off x="4553" y="2873"/>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06" name="Oval 204"/>
            <p:cNvSpPr>
              <a:spLocks noChangeArrowheads="1"/>
            </p:cNvSpPr>
            <p:nvPr/>
          </p:nvSpPr>
          <p:spPr bwMode="hidden">
            <a:xfrm>
              <a:off x="5293" y="3116"/>
              <a:ext cx="168" cy="95"/>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07" name="Oval 205"/>
            <p:cNvSpPr>
              <a:spLocks noChangeArrowheads="1"/>
            </p:cNvSpPr>
            <p:nvPr/>
          </p:nvSpPr>
          <p:spPr bwMode="hidden">
            <a:xfrm>
              <a:off x="5497" y="2879"/>
              <a:ext cx="156" cy="89"/>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IE"/>
            </a:p>
          </p:txBody>
        </p:sp>
        <p:sp>
          <p:nvSpPr>
            <p:cNvPr id="208" name="Oval 206"/>
            <p:cNvSpPr>
              <a:spLocks noChangeArrowheads="1"/>
            </p:cNvSpPr>
            <p:nvPr/>
          </p:nvSpPr>
          <p:spPr bwMode="hidden">
            <a:xfrm>
              <a:off x="4772" y="2673"/>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09" name="Oval 207"/>
            <p:cNvSpPr>
              <a:spLocks noChangeArrowheads="1"/>
            </p:cNvSpPr>
            <p:nvPr/>
          </p:nvSpPr>
          <p:spPr bwMode="hidden">
            <a:xfrm>
              <a:off x="4966" y="2488"/>
              <a:ext cx="156" cy="84"/>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10" name="Oval 208"/>
            <p:cNvSpPr>
              <a:spLocks noChangeArrowheads="1"/>
            </p:cNvSpPr>
            <p:nvPr/>
          </p:nvSpPr>
          <p:spPr bwMode="hidden">
            <a:xfrm>
              <a:off x="5444" y="2052"/>
              <a:ext cx="134" cy="7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11" name="Oval 209"/>
            <p:cNvSpPr>
              <a:spLocks noChangeArrowheads="1"/>
            </p:cNvSpPr>
            <p:nvPr/>
          </p:nvSpPr>
          <p:spPr bwMode="hidden">
            <a:xfrm>
              <a:off x="5161" y="2314"/>
              <a:ext cx="140" cy="7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12" name="Oval 210"/>
            <p:cNvSpPr>
              <a:spLocks noChangeArrowheads="1"/>
            </p:cNvSpPr>
            <p:nvPr/>
          </p:nvSpPr>
          <p:spPr bwMode="hidden">
            <a:xfrm>
              <a:off x="5318" y="2176"/>
              <a:ext cx="134" cy="61"/>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13" name="Oval 211"/>
            <p:cNvSpPr>
              <a:spLocks noChangeArrowheads="1"/>
            </p:cNvSpPr>
            <p:nvPr/>
          </p:nvSpPr>
          <p:spPr bwMode="hidden">
            <a:xfrm>
              <a:off x="5581" y="1933"/>
              <a:ext cx="128" cy="61"/>
            </a:xfrm>
            <a:prstGeom prst="ellipse">
              <a:avLst/>
            </a:prstGeom>
            <a:gradFill rotWithShape="0">
              <a:gsLst>
                <a:gs pos="0">
                  <a:schemeClr val="bg1"/>
                </a:gs>
                <a:gs pos="100000">
                  <a:schemeClr val="bg1">
                    <a:gamma/>
                    <a:shade val="57647"/>
                    <a:invGamma/>
                  </a:schemeClr>
                </a:gs>
              </a:gsLst>
              <a:lin ang="2700000" scaled="1"/>
            </a:gradFill>
            <a:ln w="9525">
              <a:noFill/>
              <a:round/>
              <a:headEnd/>
              <a:tailEnd/>
            </a:ln>
            <a:effectLst/>
          </p:spPr>
          <p:txBody>
            <a:bodyPr/>
            <a:lstStyle/>
            <a:p>
              <a:pPr>
                <a:defRPr/>
              </a:pPr>
              <a:endParaRPr lang="en-IE"/>
            </a:p>
          </p:txBody>
        </p:sp>
        <p:sp>
          <p:nvSpPr>
            <p:cNvPr id="214" name="Oval 212"/>
            <p:cNvSpPr>
              <a:spLocks noChangeArrowheads="1"/>
            </p:cNvSpPr>
            <p:nvPr/>
          </p:nvSpPr>
          <p:spPr bwMode="hidden">
            <a:xfrm>
              <a:off x="5689" y="1811"/>
              <a:ext cx="128" cy="61"/>
            </a:xfrm>
            <a:prstGeom prst="ellipse">
              <a:avLst/>
            </a:prstGeom>
            <a:gradFill rotWithShape="0">
              <a:gsLst>
                <a:gs pos="0">
                  <a:schemeClr val="bg1"/>
                </a:gs>
                <a:gs pos="100000">
                  <a:schemeClr val="bg1">
                    <a:gamma/>
                    <a:shade val="57647"/>
                    <a:invGamma/>
                  </a:schemeClr>
                </a:gs>
              </a:gsLst>
              <a:lin ang="2700000" scaled="1"/>
            </a:gradFill>
            <a:ln w="9525">
              <a:noFill/>
              <a:round/>
              <a:headEnd/>
              <a:tailEnd/>
            </a:ln>
            <a:effectLst/>
          </p:spPr>
          <p:txBody>
            <a:bodyPr/>
            <a:lstStyle/>
            <a:p>
              <a:pPr>
                <a:defRPr/>
              </a:pPr>
              <a:endParaRPr lang="en-IE"/>
            </a:p>
          </p:txBody>
        </p:sp>
        <p:sp>
          <p:nvSpPr>
            <p:cNvPr id="215" name="Oval 213"/>
            <p:cNvSpPr>
              <a:spLocks noChangeArrowheads="1"/>
            </p:cNvSpPr>
            <p:nvPr/>
          </p:nvSpPr>
          <p:spPr bwMode="hidden">
            <a:xfrm>
              <a:off x="5663" y="2680"/>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16" name="Oval 214"/>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217" name="Oval 215"/>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218" name="Oval 216"/>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219" name="Oval 217"/>
            <p:cNvSpPr>
              <a:spLocks noChangeArrowheads="1"/>
            </p:cNvSpPr>
            <p:nvPr/>
          </p:nvSpPr>
          <p:spPr bwMode="hidden">
            <a:xfrm>
              <a:off x="5624" y="4010"/>
              <a:ext cx="201" cy="106"/>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IE"/>
            </a:p>
          </p:txBody>
        </p:sp>
      </p:grpSp>
      <p:sp>
        <p:nvSpPr>
          <p:cNvPr id="108762" name="Rectangle 218"/>
          <p:cNvSpPr>
            <a:spLocks noGrp="1" noChangeArrowheads="1"/>
          </p:cNvSpPr>
          <p:nvPr>
            <p:ph type="ctrTitle" sz="quarter"/>
          </p:nvPr>
        </p:nvSpPr>
        <p:spPr>
          <a:xfrm>
            <a:off x="685800" y="1844675"/>
            <a:ext cx="7772400" cy="1736725"/>
          </a:xfrm>
        </p:spPr>
        <p:txBody>
          <a:bodyPr anchor="b" anchorCtr="1"/>
          <a:lstStyle>
            <a:lvl1pPr>
              <a:defRPr sz="5400"/>
            </a:lvl1pPr>
          </a:lstStyle>
          <a:p>
            <a:r>
              <a:rPr lang="en-US"/>
              <a:t>Click to edit Master title style</a:t>
            </a:r>
          </a:p>
        </p:txBody>
      </p:sp>
      <p:sp>
        <p:nvSpPr>
          <p:cNvPr id="108763" name="Rectangle 219"/>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220" name="Rectangle 220"/>
          <p:cNvSpPr>
            <a:spLocks noGrp="1" noChangeArrowheads="1"/>
          </p:cNvSpPr>
          <p:nvPr>
            <p:ph type="dt" sz="quarter" idx="10"/>
          </p:nvPr>
        </p:nvSpPr>
        <p:spPr/>
        <p:txBody>
          <a:bodyPr/>
          <a:lstStyle>
            <a:lvl1pPr>
              <a:defRPr/>
            </a:lvl1pPr>
          </a:lstStyle>
          <a:p>
            <a:pPr>
              <a:defRPr/>
            </a:pPr>
            <a:r>
              <a:rPr lang="en-US"/>
              <a:t>DT228/1 Computer Architecture &amp; Technology</a:t>
            </a:r>
          </a:p>
        </p:txBody>
      </p:sp>
      <p:sp>
        <p:nvSpPr>
          <p:cNvPr id="221" name="Rectangle 221"/>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222" name="Rectangle 222"/>
          <p:cNvSpPr>
            <a:spLocks noGrp="1" noChangeArrowheads="1"/>
          </p:cNvSpPr>
          <p:nvPr>
            <p:ph type="sldNum" sz="quarter" idx="12"/>
          </p:nvPr>
        </p:nvSpPr>
        <p:spPr/>
        <p:txBody>
          <a:bodyPr/>
          <a:lstStyle>
            <a:lvl1pPr>
              <a:defRPr/>
            </a:lvl1pPr>
          </a:lstStyle>
          <a:p>
            <a:pPr>
              <a:defRPr/>
            </a:pPr>
            <a:fld id="{988333A1-4E73-4E4B-805B-1FA1604B7C69}" type="slidenum">
              <a:rPr lang="en-US"/>
              <a:pPr>
                <a:defRPr/>
              </a:pPr>
              <a:t>‹#›</a:t>
            </a:fld>
            <a:endParaRPr lang="en-US"/>
          </a:p>
        </p:txBody>
      </p:sp>
    </p:spTree>
    <p:extLst>
      <p:ext uri="{BB962C8B-B14F-4D97-AF65-F5344CB8AC3E}">
        <p14:creationId xmlns:p14="http://schemas.microsoft.com/office/powerpoint/2010/main" val="3021231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218"/>
          <p:cNvSpPr>
            <a:spLocks noGrp="1" noChangeArrowheads="1"/>
          </p:cNvSpPr>
          <p:nvPr>
            <p:ph type="sldNum" sz="quarter" idx="10"/>
          </p:nvPr>
        </p:nvSpPr>
        <p:spPr>
          <a:ln/>
        </p:spPr>
        <p:txBody>
          <a:bodyPr/>
          <a:lstStyle>
            <a:lvl1pPr>
              <a:defRPr/>
            </a:lvl1pPr>
          </a:lstStyle>
          <a:p>
            <a:pPr>
              <a:defRPr/>
            </a:pPr>
            <a:fld id="{86EF0990-49C1-4154-B403-F38736437A35}"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05790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9462"/>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94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218"/>
          <p:cNvSpPr>
            <a:spLocks noGrp="1" noChangeArrowheads="1"/>
          </p:cNvSpPr>
          <p:nvPr>
            <p:ph type="sldNum" sz="quarter" idx="10"/>
          </p:nvPr>
        </p:nvSpPr>
        <p:spPr>
          <a:ln/>
        </p:spPr>
        <p:txBody>
          <a:bodyPr/>
          <a:lstStyle>
            <a:lvl1pPr>
              <a:defRPr/>
            </a:lvl1pPr>
          </a:lstStyle>
          <a:p>
            <a:pPr>
              <a:defRPr/>
            </a:pPr>
            <a:fld id="{07BB60EC-4B54-4ECD-BC88-E3304748CEB5}"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584520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218"/>
          <p:cNvSpPr>
            <a:spLocks noGrp="1" noChangeArrowheads="1"/>
          </p:cNvSpPr>
          <p:nvPr>
            <p:ph type="sldNum" sz="quarter" idx="10"/>
          </p:nvPr>
        </p:nvSpPr>
        <p:spPr>
          <a:ln/>
        </p:spPr>
        <p:txBody>
          <a:bodyPr/>
          <a:lstStyle>
            <a:lvl1pPr>
              <a:defRPr/>
            </a:lvl1pPr>
          </a:lstStyle>
          <a:p>
            <a:pPr>
              <a:defRPr/>
            </a:pPr>
            <a:fld id="{15968557-963E-4951-8BDF-C40790BE9A6D}"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601395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18"/>
          <p:cNvSpPr>
            <a:spLocks noGrp="1" noChangeArrowheads="1"/>
          </p:cNvSpPr>
          <p:nvPr>
            <p:ph type="sldNum" sz="quarter" idx="10"/>
          </p:nvPr>
        </p:nvSpPr>
        <p:spPr>
          <a:ln/>
        </p:spPr>
        <p:txBody>
          <a:bodyPr/>
          <a:lstStyle>
            <a:lvl1pPr>
              <a:defRPr/>
            </a:lvl1pPr>
          </a:lstStyle>
          <a:p>
            <a:pPr>
              <a:defRPr/>
            </a:pPr>
            <a:fld id="{5D5FC5F3-2184-4766-AABC-E1BF4F2F7025}"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775629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218"/>
          <p:cNvSpPr>
            <a:spLocks noGrp="1" noChangeArrowheads="1"/>
          </p:cNvSpPr>
          <p:nvPr>
            <p:ph type="sldNum" sz="quarter" idx="10"/>
          </p:nvPr>
        </p:nvSpPr>
        <p:spPr>
          <a:ln/>
        </p:spPr>
        <p:txBody>
          <a:bodyPr/>
          <a:lstStyle>
            <a:lvl1pPr>
              <a:defRPr/>
            </a:lvl1pPr>
          </a:lstStyle>
          <a:p>
            <a:pPr>
              <a:defRPr/>
            </a:pPr>
            <a:fld id="{7A631BEB-44EE-4410-80A4-B67996D059F1}" type="slidenum">
              <a:rPr lang="en-US"/>
              <a:pPr>
                <a:defRPr/>
              </a:pPr>
              <a:t>‹#›</a:t>
            </a:fld>
            <a:endParaRPr lang="en-US"/>
          </a:p>
        </p:txBody>
      </p:sp>
      <p:sp>
        <p:nvSpPr>
          <p:cNvPr id="6"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7"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19741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Rectangle 218"/>
          <p:cNvSpPr>
            <a:spLocks noGrp="1" noChangeArrowheads="1"/>
          </p:cNvSpPr>
          <p:nvPr>
            <p:ph type="sldNum" sz="quarter" idx="10"/>
          </p:nvPr>
        </p:nvSpPr>
        <p:spPr>
          <a:ln/>
        </p:spPr>
        <p:txBody>
          <a:bodyPr/>
          <a:lstStyle>
            <a:lvl1pPr>
              <a:defRPr/>
            </a:lvl1pPr>
          </a:lstStyle>
          <a:p>
            <a:pPr>
              <a:defRPr/>
            </a:pPr>
            <a:fld id="{26506392-3A0D-446C-93D2-57F577E724F0}" type="slidenum">
              <a:rPr lang="en-US"/>
              <a:pPr>
                <a:defRPr/>
              </a:pPr>
              <a:t>‹#›</a:t>
            </a:fld>
            <a:endParaRPr lang="en-US"/>
          </a:p>
        </p:txBody>
      </p:sp>
      <p:sp>
        <p:nvSpPr>
          <p:cNvPr id="8"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9"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08284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Rectangle 218"/>
          <p:cNvSpPr>
            <a:spLocks noGrp="1" noChangeArrowheads="1"/>
          </p:cNvSpPr>
          <p:nvPr>
            <p:ph type="sldNum" sz="quarter" idx="10"/>
          </p:nvPr>
        </p:nvSpPr>
        <p:spPr>
          <a:ln/>
        </p:spPr>
        <p:txBody>
          <a:bodyPr/>
          <a:lstStyle>
            <a:lvl1pPr>
              <a:defRPr/>
            </a:lvl1pPr>
          </a:lstStyle>
          <a:p>
            <a:pPr>
              <a:defRPr/>
            </a:pPr>
            <a:fld id="{8560E63C-8A9D-4B9F-8D2B-B29893F11227}" type="slidenum">
              <a:rPr lang="en-US"/>
              <a:pPr>
                <a:defRPr/>
              </a:pPr>
              <a:t>‹#›</a:t>
            </a:fld>
            <a:endParaRPr lang="en-US"/>
          </a:p>
        </p:txBody>
      </p:sp>
      <p:sp>
        <p:nvSpPr>
          <p:cNvPr id="4"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5"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764214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18"/>
          <p:cNvSpPr>
            <a:spLocks noGrp="1" noChangeArrowheads="1"/>
          </p:cNvSpPr>
          <p:nvPr>
            <p:ph type="sldNum" sz="quarter" idx="10"/>
          </p:nvPr>
        </p:nvSpPr>
        <p:spPr>
          <a:ln/>
        </p:spPr>
        <p:txBody>
          <a:bodyPr/>
          <a:lstStyle>
            <a:lvl1pPr>
              <a:defRPr/>
            </a:lvl1pPr>
          </a:lstStyle>
          <a:p>
            <a:pPr>
              <a:defRPr/>
            </a:pPr>
            <a:fld id="{BE492D54-6DF1-472C-9485-96A58AEDFDFA}" type="slidenum">
              <a:rPr lang="en-US"/>
              <a:pPr>
                <a:defRPr/>
              </a:pPr>
              <a:t>‹#›</a:t>
            </a:fld>
            <a:endParaRPr lang="en-US"/>
          </a:p>
        </p:txBody>
      </p:sp>
      <p:sp>
        <p:nvSpPr>
          <p:cNvPr id="3"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4"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64628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18"/>
          <p:cNvSpPr>
            <a:spLocks noGrp="1" noChangeArrowheads="1"/>
          </p:cNvSpPr>
          <p:nvPr>
            <p:ph type="sldNum" sz="quarter" idx="10"/>
          </p:nvPr>
        </p:nvSpPr>
        <p:spPr>
          <a:ln/>
        </p:spPr>
        <p:txBody>
          <a:bodyPr/>
          <a:lstStyle>
            <a:lvl1pPr>
              <a:defRPr/>
            </a:lvl1pPr>
          </a:lstStyle>
          <a:p>
            <a:pPr>
              <a:defRPr/>
            </a:pPr>
            <a:fld id="{135AAC94-E906-4EE7-9D87-29EB77088A45}" type="slidenum">
              <a:rPr lang="en-US"/>
              <a:pPr>
                <a:defRPr/>
              </a:pPr>
              <a:t>‹#›</a:t>
            </a:fld>
            <a:endParaRPr lang="en-US"/>
          </a:p>
        </p:txBody>
      </p:sp>
      <p:sp>
        <p:nvSpPr>
          <p:cNvPr id="6"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7"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56610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18"/>
          <p:cNvSpPr>
            <a:spLocks noGrp="1" noChangeArrowheads="1"/>
          </p:cNvSpPr>
          <p:nvPr>
            <p:ph type="sldNum" sz="quarter" idx="10"/>
          </p:nvPr>
        </p:nvSpPr>
        <p:spPr>
          <a:ln/>
        </p:spPr>
        <p:txBody>
          <a:bodyPr/>
          <a:lstStyle>
            <a:lvl1pPr>
              <a:defRPr/>
            </a:lvl1pPr>
          </a:lstStyle>
          <a:p>
            <a:pPr>
              <a:defRPr/>
            </a:pPr>
            <a:fld id="{4EA19457-B867-4128-8611-8B723B193CD1}" type="slidenum">
              <a:rPr lang="en-US"/>
              <a:pPr>
                <a:defRPr/>
              </a:pPr>
              <a:t>‹#›</a:t>
            </a:fld>
            <a:endParaRPr lang="en-US"/>
          </a:p>
        </p:txBody>
      </p:sp>
      <p:sp>
        <p:nvSpPr>
          <p:cNvPr id="6"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7"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177470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2F2F47"/>
            </a:gs>
          </a:gsLst>
          <a:lin ang="27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496888" y="1308100"/>
            <a:ext cx="10429876" cy="5908675"/>
            <a:chOff x="-313" y="824"/>
            <a:chExt cx="6570" cy="3722"/>
          </a:xfrm>
        </p:grpSpPr>
        <p:sp>
          <p:nvSpPr>
            <p:cNvPr id="107523" name="Rectangle 3"/>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24" name="Rectangle 4"/>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25" name="Rectangle 5"/>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26" name="Rectangle 6"/>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27" name="Rectangle 7"/>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28" name="Rectangle 8"/>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29" name="Rectangle 9"/>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30" name="Rectangle 10"/>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31" name="Rectangle 11"/>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32" name="Rectangle 12"/>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33" name="Rectangle 13"/>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34" name="Rectangle 14"/>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35" name="Rectangle 15"/>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36" name="Rectangle 16"/>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37" name="Rectangle 17"/>
            <p:cNvSpPr>
              <a:spLocks noChangeArrowheads="1"/>
            </p:cNvSpPr>
            <p:nvPr userDrawn="1"/>
          </p:nvSpPr>
          <p:spPr bwMode="hidden">
            <a:xfrm rot="18603245" flipV="1">
              <a:off x="4053" y="3503"/>
              <a:ext cx="2079"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a:effectLst>
                  <a:outerShdw blurRad="38100" dist="38100" dir="2700000" algn="tl">
                    <a:srgbClr val="000000"/>
                  </a:outerShdw>
                </a:effectLst>
              </a:endParaRPr>
            </a:p>
          </p:txBody>
        </p:sp>
        <p:sp>
          <p:nvSpPr>
            <p:cNvPr id="107538" name="Rectangle 18"/>
            <p:cNvSpPr>
              <a:spLocks noChangeArrowheads="1"/>
            </p:cNvSpPr>
            <p:nvPr userDrawn="1"/>
          </p:nvSpPr>
          <p:spPr bwMode="hidden">
            <a:xfrm rot="39991575" flipH="1" flipV="1">
              <a:off x="5368" y="4167"/>
              <a:ext cx="501"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a:effectLst>
                  <a:outerShdw blurRad="38100" dist="38100" dir="2700000" algn="tl">
                    <a:srgbClr val="000000"/>
                  </a:outerShdw>
                </a:effectLst>
              </a:endParaRPr>
            </a:p>
          </p:txBody>
        </p:sp>
        <p:sp>
          <p:nvSpPr>
            <p:cNvPr id="107539" name="Rectangle 19"/>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0" name="Rectangle 20"/>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1" name="Rectangle 21"/>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2" name="Rectangle 22"/>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3" name="Rectangle 23"/>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4" name="Rectangle 24"/>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5" name="Rectangle 25"/>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46" name="Rectangle 26"/>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7" name="Rectangle 27"/>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8" name="Rectangle 28"/>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9" name="Rectangle 29"/>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50" name="Rectangle 30"/>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51" name="Rectangle 31"/>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52" name="Rectangle 32"/>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53" name="Rectangle 33"/>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54" name="Rectangle 34"/>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55" name="Oval 35"/>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556" name="Oval 36"/>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57" name="Oval 37"/>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558" name="Oval 38"/>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559" name="Oval 39"/>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560" name="Oval 40"/>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561" name="Oval 41"/>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62" name="Oval 42"/>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563" name="Oval 43"/>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64" name="Oval 44"/>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565" name="Oval 45"/>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66" name="Oval 46"/>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67" name="Oval 47"/>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568" name="Oval 48"/>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69" name="Oval 49"/>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70" name="Oval 50"/>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71" name="Oval 51"/>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72" name="Oval 52"/>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IE"/>
            </a:p>
          </p:txBody>
        </p:sp>
        <p:sp>
          <p:nvSpPr>
            <p:cNvPr id="107573" name="Oval 53"/>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IE"/>
            </a:p>
          </p:txBody>
        </p:sp>
        <p:sp>
          <p:nvSpPr>
            <p:cNvPr id="107574" name="Oval 54"/>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75" name="Oval 55"/>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576" name="Oval 56"/>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577" name="Oval 57"/>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578" name="Oval 58"/>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579" name="Oval 59"/>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580" name="Oval 60"/>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581" name="Oval 61"/>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582" name="Oval 62"/>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583" name="Oval 63"/>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584" name="Oval 64"/>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585" name="Oval 65"/>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586" name="Oval 66"/>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587" name="Oval 67"/>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588" name="Oval 68"/>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589" name="Oval 69"/>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590" name="Oval 70"/>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591" name="Oval 71"/>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592" name="Oval 72"/>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93" name="Oval 73"/>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594" name="Oval 74"/>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595" name="Oval 75"/>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596" name="Oval 76"/>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597" name="Oval 77"/>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598" name="Oval 78"/>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599" name="Oval 79"/>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00" name="Oval 80"/>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01" name="Oval 81"/>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02" name="Oval 82"/>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03" name="Oval 83"/>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04" name="Oval 84"/>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05" name="Oval 85"/>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06" name="Oval 86"/>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607" name="Oval 87"/>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608" name="Oval 88"/>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09" name="Oval 89"/>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10" name="Oval 90"/>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11" name="Oval 91"/>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12" name="Oval 92"/>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613" name="Oval 93"/>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614" name="Oval 94"/>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15" name="Oval 95"/>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16" name="Oval 96"/>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17" name="Oval 97"/>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18" name="Oval 98"/>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19" name="Oval 99"/>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20" name="Oval 100"/>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21" name="Oval 101"/>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22" name="Oval 102"/>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23" name="Oval 103"/>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24" name="Oval 104"/>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625" name="Oval 105"/>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626" name="Oval 106"/>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07627" name="Oval 107"/>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07628" name="Oval 108"/>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29" name="Oval 109"/>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30" name="Oval 110"/>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631" name="Oval 111"/>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632" name="Oval 112"/>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633" name="Oval 113"/>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634" name="Oval 114"/>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35" name="Oval 115"/>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36" name="Oval 116"/>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637" name="Oval 117"/>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638" name="Oval 118"/>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39" name="Oval 119"/>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40" name="Oval 120"/>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41" name="Oval 121"/>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42" name="Oval 122"/>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43" name="Oval 123"/>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644" name="Oval 124"/>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645" name="Oval 125"/>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646" name="Oval 126"/>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647" name="Oval 127"/>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48" name="Oval 128"/>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649" name="Oval 129"/>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650" name="Oval 130"/>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51" name="Oval 131"/>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52" name="Oval 132"/>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53" name="Oval 133"/>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54" name="Oval 134"/>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55" name="Oval 135"/>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56" name="Oval 136"/>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57" name="Oval 137"/>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658" name="Oval 138"/>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659" name="Oval 139"/>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660" name="Oval 140"/>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61" name="Oval 141"/>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62" name="Oval 142"/>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663" name="Oval 143"/>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64" name="Oval 144"/>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665" name="Oval 145"/>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66" name="Oval 146"/>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67" name="Oval 147"/>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668" name="Oval 148"/>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69" name="Oval 149"/>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70" name="Oval 150"/>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71" name="Oval 151"/>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72" name="Oval 152"/>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73" name="Oval 153"/>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74" name="Oval 154"/>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75" name="Oval 155"/>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76" name="Oval 156"/>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77" name="Oval 157"/>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78" name="Oval 158"/>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79" name="Oval 159"/>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0" name="Oval 160"/>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1" name="Oval 161"/>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2" name="Oval 162"/>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3" name="Oval 163"/>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4" name="Oval 164"/>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5" name="Oval 165"/>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6" name="Oval 166"/>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7" name="Oval 167"/>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8" name="Oval 168"/>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689" name="Oval 169"/>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690" name="Oval 170"/>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691" name="Oval 171"/>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692" name="Oval 172"/>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93" name="Oval 173"/>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94" name="Oval 174"/>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95" name="Oval 175"/>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96" name="Oval 176"/>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97" name="Oval 177"/>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98" name="Oval 178"/>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99" name="Oval 179"/>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700" name="Oval 180"/>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701" name="Oval 181"/>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02" name="Oval 182"/>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03" name="Oval 183"/>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04" name="Oval 184"/>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05" name="Oval 185"/>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06" name="Oval 186"/>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07" name="Oval 187"/>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08" name="Oval 188"/>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09" name="Oval 189"/>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w="9525">
              <a:noFill/>
              <a:round/>
              <a:headEnd/>
              <a:tailEnd/>
            </a:ln>
            <a:effectLst/>
          </p:spPr>
          <p:txBody>
            <a:bodyPr/>
            <a:lstStyle/>
            <a:p>
              <a:pPr>
                <a:defRPr/>
              </a:pPr>
              <a:endParaRPr lang="en-IE"/>
            </a:p>
          </p:txBody>
        </p:sp>
        <p:sp>
          <p:nvSpPr>
            <p:cNvPr id="107710" name="Oval 190"/>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11" name="Oval 191"/>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12" name="Oval 192"/>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13" name="Oval 193"/>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07714" name="Oval 194"/>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07715" name="Oval 195"/>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07716" name="Oval 196"/>
            <p:cNvSpPr>
              <a:spLocks noChangeArrowheads="1"/>
            </p:cNvSpPr>
            <p:nvPr/>
          </p:nvSpPr>
          <p:spPr bwMode="hidden">
            <a:xfrm>
              <a:off x="3255" y="4071"/>
              <a:ext cx="196" cy="106"/>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17" name="Oval 197"/>
            <p:cNvSpPr>
              <a:spLocks noChangeArrowheads="1"/>
            </p:cNvSpPr>
            <p:nvPr/>
          </p:nvSpPr>
          <p:spPr bwMode="hidden">
            <a:xfrm>
              <a:off x="3651" y="3693"/>
              <a:ext cx="196" cy="111"/>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18" name="Oval 198"/>
            <p:cNvSpPr>
              <a:spLocks noChangeArrowheads="1"/>
            </p:cNvSpPr>
            <p:nvPr/>
          </p:nvSpPr>
          <p:spPr bwMode="hidden">
            <a:xfrm>
              <a:off x="4773" y="3705"/>
              <a:ext cx="201" cy="106"/>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IE"/>
            </a:p>
          </p:txBody>
        </p:sp>
        <p:sp>
          <p:nvSpPr>
            <p:cNvPr id="107719" name="Oval 199"/>
            <p:cNvSpPr>
              <a:spLocks noChangeArrowheads="1"/>
            </p:cNvSpPr>
            <p:nvPr/>
          </p:nvSpPr>
          <p:spPr bwMode="hidden">
            <a:xfrm>
              <a:off x="4491" y="4049"/>
              <a:ext cx="196" cy="105"/>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IE"/>
            </a:p>
          </p:txBody>
        </p:sp>
        <p:sp>
          <p:nvSpPr>
            <p:cNvPr id="107720" name="Oval 200"/>
            <p:cNvSpPr>
              <a:spLocks noChangeArrowheads="1"/>
            </p:cNvSpPr>
            <p:nvPr/>
          </p:nvSpPr>
          <p:spPr bwMode="hidden">
            <a:xfrm>
              <a:off x="3989" y="3396"/>
              <a:ext cx="168" cy="96"/>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21" name="Oval 201"/>
            <p:cNvSpPr>
              <a:spLocks noChangeArrowheads="1"/>
            </p:cNvSpPr>
            <p:nvPr/>
          </p:nvSpPr>
          <p:spPr bwMode="hidden">
            <a:xfrm>
              <a:off x="4263" y="3141"/>
              <a:ext cx="167" cy="95"/>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22" name="Oval 202"/>
            <p:cNvSpPr>
              <a:spLocks noChangeArrowheads="1"/>
            </p:cNvSpPr>
            <p:nvPr/>
          </p:nvSpPr>
          <p:spPr bwMode="hidden">
            <a:xfrm>
              <a:off x="5044" y="3418"/>
              <a:ext cx="167" cy="95"/>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IE"/>
            </a:p>
          </p:txBody>
        </p:sp>
        <p:sp>
          <p:nvSpPr>
            <p:cNvPr id="107723" name="Oval 203"/>
            <p:cNvSpPr>
              <a:spLocks noChangeArrowheads="1"/>
            </p:cNvSpPr>
            <p:nvPr/>
          </p:nvSpPr>
          <p:spPr bwMode="hidden">
            <a:xfrm>
              <a:off x="4553" y="2873"/>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24" name="Oval 204"/>
            <p:cNvSpPr>
              <a:spLocks noChangeArrowheads="1"/>
            </p:cNvSpPr>
            <p:nvPr/>
          </p:nvSpPr>
          <p:spPr bwMode="hidden">
            <a:xfrm>
              <a:off x="5293" y="3116"/>
              <a:ext cx="168" cy="95"/>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25" name="Oval 205"/>
            <p:cNvSpPr>
              <a:spLocks noChangeArrowheads="1"/>
            </p:cNvSpPr>
            <p:nvPr/>
          </p:nvSpPr>
          <p:spPr bwMode="hidden">
            <a:xfrm>
              <a:off x="5497" y="2879"/>
              <a:ext cx="156" cy="89"/>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IE"/>
            </a:p>
          </p:txBody>
        </p:sp>
        <p:sp>
          <p:nvSpPr>
            <p:cNvPr id="107726" name="Oval 206"/>
            <p:cNvSpPr>
              <a:spLocks noChangeArrowheads="1"/>
            </p:cNvSpPr>
            <p:nvPr/>
          </p:nvSpPr>
          <p:spPr bwMode="hidden">
            <a:xfrm>
              <a:off x="4772" y="2673"/>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27" name="Oval 207"/>
            <p:cNvSpPr>
              <a:spLocks noChangeArrowheads="1"/>
            </p:cNvSpPr>
            <p:nvPr/>
          </p:nvSpPr>
          <p:spPr bwMode="hidden">
            <a:xfrm>
              <a:off x="4966" y="2488"/>
              <a:ext cx="156" cy="84"/>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28" name="Oval 208"/>
            <p:cNvSpPr>
              <a:spLocks noChangeArrowheads="1"/>
            </p:cNvSpPr>
            <p:nvPr/>
          </p:nvSpPr>
          <p:spPr bwMode="hidden">
            <a:xfrm>
              <a:off x="5444" y="2052"/>
              <a:ext cx="134" cy="7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29" name="Oval 209"/>
            <p:cNvSpPr>
              <a:spLocks noChangeArrowheads="1"/>
            </p:cNvSpPr>
            <p:nvPr/>
          </p:nvSpPr>
          <p:spPr bwMode="hidden">
            <a:xfrm>
              <a:off x="5161" y="2314"/>
              <a:ext cx="140" cy="7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30" name="Oval 210"/>
            <p:cNvSpPr>
              <a:spLocks noChangeArrowheads="1"/>
            </p:cNvSpPr>
            <p:nvPr/>
          </p:nvSpPr>
          <p:spPr bwMode="hidden">
            <a:xfrm>
              <a:off x="5318" y="2176"/>
              <a:ext cx="134" cy="61"/>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31" name="Oval 211"/>
            <p:cNvSpPr>
              <a:spLocks noChangeArrowheads="1"/>
            </p:cNvSpPr>
            <p:nvPr/>
          </p:nvSpPr>
          <p:spPr bwMode="hidden">
            <a:xfrm>
              <a:off x="5581" y="1933"/>
              <a:ext cx="128" cy="61"/>
            </a:xfrm>
            <a:prstGeom prst="ellipse">
              <a:avLst/>
            </a:prstGeom>
            <a:gradFill rotWithShape="0">
              <a:gsLst>
                <a:gs pos="0">
                  <a:schemeClr val="accent2"/>
                </a:gs>
                <a:gs pos="100000">
                  <a:schemeClr val="accent2">
                    <a:gamma/>
                    <a:shade val="57647"/>
                    <a:invGamma/>
                  </a:schemeClr>
                </a:gs>
              </a:gsLst>
              <a:lin ang="2700000" scaled="1"/>
            </a:gradFill>
            <a:ln w="9525">
              <a:noFill/>
              <a:round/>
              <a:headEnd/>
              <a:tailEnd/>
            </a:ln>
            <a:effectLst/>
          </p:spPr>
          <p:txBody>
            <a:bodyPr/>
            <a:lstStyle/>
            <a:p>
              <a:pPr>
                <a:defRPr/>
              </a:pPr>
              <a:endParaRPr lang="en-IE"/>
            </a:p>
          </p:txBody>
        </p:sp>
        <p:sp>
          <p:nvSpPr>
            <p:cNvPr id="107732" name="Oval 212"/>
            <p:cNvSpPr>
              <a:spLocks noChangeArrowheads="1"/>
            </p:cNvSpPr>
            <p:nvPr/>
          </p:nvSpPr>
          <p:spPr bwMode="hidden">
            <a:xfrm>
              <a:off x="5689" y="1811"/>
              <a:ext cx="128" cy="61"/>
            </a:xfrm>
            <a:prstGeom prst="ellipse">
              <a:avLst/>
            </a:prstGeom>
            <a:gradFill rotWithShape="0">
              <a:gsLst>
                <a:gs pos="0">
                  <a:schemeClr val="accent2"/>
                </a:gs>
                <a:gs pos="100000">
                  <a:schemeClr val="accent2">
                    <a:gamma/>
                    <a:shade val="57647"/>
                    <a:invGamma/>
                  </a:schemeClr>
                </a:gs>
              </a:gsLst>
              <a:lin ang="2700000" scaled="1"/>
            </a:gradFill>
            <a:ln w="9525">
              <a:noFill/>
              <a:round/>
              <a:headEnd/>
              <a:tailEnd/>
            </a:ln>
            <a:effectLst/>
          </p:spPr>
          <p:txBody>
            <a:bodyPr/>
            <a:lstStyle/>
            <a:p>
              <a:pPr>
                <a:defRPr/>
              </a:pPr>
              <a:endParaRPr lang="en-IE"/>
            </a:p>
          </p:txBody>
        </p:sp>
        <p:sp>
          <p:nvSpPr>
            <p:cNvPr id="107733" name="Oval 213"/>
            <p:cNvSpPr>
              <a:spLocks noChangeArrowheads="1"/>
            </p:cNvSpPr>
            <p:nvPr/>
          </p:nvSpPr>
          <p:spPr bwMode="hidden">
            <a:xfrm>
              <a:off x="5663" y="2680"/>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34" name="Oval 214"/>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735" name="Oval 215"/>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736" name="Oval 216"/>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737" name="Oval 217"/>
            <p:cNvSpPr>
              <a:spLocks noChangeArrowheads="1"/>
            </p:cNvSpPr>
            <p:nvPr/>
          </p:nvSpPr>
          <p:spPr bwMode="hidden">
            <a:xfrm>
              <a:off x="5624" y="4010"/>
              <a:ext cx="201" cy="106"/>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IE"/>
            </a:p>
          </p:txBody>
        </p:sp>
      </p:grpSp>
      <p:sp>
        <p:nvSpPr>
          <p:cNvPr id="107738" name="Rectangle 218"/>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defRPr>
            </a:lvl1pPr>
          </a:lstStyle>
          <a:p>
            <a:pPr>
              <a:defRPr/>
            </a:pPr>
            <a:fld id="{F204E46B-0089-46ED-944F-D78CF7AD8B72}" type="slidenum">
              <a:rPr lang="en-US"/>
              <a:pPr>
                <a:defRPr/>
              </a:pPr>
              <a:t>‹#›</a:t>
            </a:fld>
            <a:endParaRPr lang="en-US"/>
          </a:p>
        </p:txBody>
      </p:sp>
      <p:sp>
        <p:nvSpPr>
          <p:cNvPr id="107739" name="Rectangle 219"/>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pPr>
              <a:defRPr/>
            </a:pPr>
            <a:r>
              <a:rPr lang="en-US"/>
              <a:t>DT228/1 Computer Architecture &amp; Technology</a:t>
            </a:r>
          </a:p>
        </p:txBody>
      </p:sp>
      <p:sp>
        <p:nvSpPr>
          <p:cNvPr id="107740" name="Rectangle 220"/>
          <p:cNvSpPr>
            <a:spLocks noGrp="1" noChangeArrowheads="1"/>
          </p:cNvSpPr>
          <p:nvPr>
            <p:ph type="ftr" sz="quarter" idx="3"/>
          </p:nvPr>
        </p:nvSpPr>
        <p:spPr bwMode="auto">
          <a:xfrm>
            <a:off x="31242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pPr>
              <a:defRPr/>
            </a:pPr>
            <a:endParaRPr lang="en-US"/>
          </a:p>
        </p:txBody>
      </p:sp>
      <p:sp>
        <p:nvSpPr>
          <p:cNvPr id="107741" name="Rectangle 221"/>
          <p:cNvSpPr>
            <a:spLocks noGrp="1" noChangeArrowheads="1"/>
          </p:cNvSpPr>
          <p:nvPr>
            <p:ph type="body" idx="1"/>
          </p:nvPr>
        </p:nvSpPr>
        <p:spPr bwMode="auto">
          <a:xfrm>
            <a:off x="457200" y="1600200"/>
            <a:ext cx="8229600" cy="4533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7742" name="Rectangle 22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dk2" tx1="lt1" bg2="dk1" tx2="lt2" accent1="accent1" accent2="accent2" accent3="accent3" accent4="accent4" accent5="accent5" accent6="accent6" hlink="hlink" folHlink="folHlink"/>
  <p:sldLayoutIdLst>
    <p:sldLayoutId id="2147483841"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hf hdr="0" ftr="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Font typeface="Wingdings" pitchFamily="2" charset="2"/>
        <a:buBlip>
          <a:blip r:embed="rId13"/>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Font typeface="Wingdings" pitchFamily="2" charset="2"/>
        <a:buBlip>
          <a:blip r:embed="rId13"/>
        </a:buBli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SzPct val="5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Font typeface="Wingdings" pitchFamily="2" charset="2"/>
        <a:buBlip>
          <a:blip r:embed="rId13"/>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Font typeface="Wingdings" pitchFamily="2" charset="2"/>
        <a:buBlip>
          <a:blip r:embed="rId13"/>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Font typeface="Wingdings" pitchFamily="2" charset="2"/>
        <a:buBlip>
          <a:blip r:embed="rId13"/>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Font typeface="Wingdings" pitchFamily="2" charset="2"/>
        <a:buBlip>
          <a:blip r:embed="rId13"/>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Font typeface="Wingdings" pitchFamily="2" charset="2"/>
        <a:buBlip>
          <a:blip r:embed="rId13"/>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20"/>
          <p:cNvSpPr>
            <a:spLocks noGrp="1" noChangeArrowheads="1"/>
          </p:cNvSpPr>
          <p:nvPr>
            <p:ph type="dt" sz="quarter" idx="10"/>
          </p:nvPr>
        </p:nvSpPr>
        <p:spPr/>
        <p:txBody>
          <a:bodyPr/>
          <a:lstStyle/>
          <a:p>
            <a:pPr>
              <a:defRPr/>
            </a:pPr>
            <a:r>
              <a:rPr lang="en-US" dirty="0"/>
              <a:t>DT228/1 and DT282/1 </a:t>
            </a:r>
            <a:r>
              <a:rPr lang="en-US" dirty="0" smtClean="0"/>
              <a:t>Computer </a:t>
            </a:r>
            <a:r>
              <a:rPr lang="en-US" dirty="0"/>
              <a:t>Architecture &amp; Technology</a:t>
            </a:r>
          </a:p>
        </p:txBody>
      </p:sp>
      <p:sp>
        <p:nvSpPr>
          <p:cNvPr id="6" name="Rectangle 222"/>
          <p:cNvSpPr>
            <a:spLocks noGrp="1" noChangeArrowheads="1"/>
          </p:cNvSpPr>
          <p:nvPr>
            <p:ph type="sldNum" sz="quarter" idx="12"/>
          </p:nvPr>
        </p:nvSpPr>
        <p:spPr/>
        <p:txBody>
          <a:bodyPr/>
          <a:lstStyle/>
          <a:p>
            <a:pPr>
              <a:defRPr/>
            </a:pPr>
            <a:fld id="{98C35C4F-900C-48AB-9498-C5E2E0D4629D}" type="slidenum">
              <a:rPr lang="en-US"/>
              <a:pPr>
                <a:defRPr/>
              </a:pPr>
              <a:t>1</a:t>
            </a:fld>
            <a:endParaRPr lang="en-US"/>
          </a:p>
        </p:txBody>
      </p:sp>
      <p:sp>
        <p:nvSpPr>
          <p:cNvPr id="2050" name="Rectangle 2"/>
          <p:cNvSpPr>
            <a:spLocks noGrp="1" noChangeArrowheads="1"/>
          </p:cNvSpPr>
          <p:nvPr>
            <p:ph type="ctrTitle"/>
          </p:nvPr>
        </p:nvSpPr>
        <p:spPr>
          <a:xfrm>
            <a:off x="684213" y="836613"/>
            <a:ext cx="7772400" cy="1736725"/>
          </a:xfrm>
        </p:spPr>
        <p:txBody>
          <a:bodyPr/>
          <a:lstStyle/>
          <a:p>
            <a:pPr eaLnBrk="1" hangingPunct="1">
              <a:defRPr/>
            </a:pPr>
            <a:r>
              <a:rPr lang="en-IE" sz="4000" dirty="0" smtClean="0"/>
              <a:t>Course -  DT228/1 and DT282/1</a:t>
            </a:r>
            <a:endParaRPr lang="en-US" sz="4000" dirty="0" smtClean="0"/>
          </a:p>
        </p:txBody>
      </p:sp>
      <p:sp>
        <p:nvSpPr>
          <p:cNvPr id="2051" name="Rectangle 3"/>
          <p:cNvSpPr>
            <a:spLocks noGrp="1" noChangeArrowheads="1"/>
          </p:cNvSpPr>
          <p:nvPr>
            <p:ph type="subTitle" idx="1"/>
          </p:nvPr>
        </p:nvSpPr>
        <p:spPr>
          <a:xfrm>
            <a:off x="1403350" y="3284538"/>
            <a:ext cx="6400800" cy="911225"/>
          </a:xfrm>
        </p:spPr>
        <p:txBody>
          <a:bodyPr/>
          <a:lstStyle/>
          <a:p>
            <a:pPr eaLnBrk="1" hangingPunct="1">
              <a:lnSpc>
                <a:spcPct val="90000"/>
              </a:lnSpc>
              <a:defRPr/>
            </a:pPr>
            <a:r>
              <a:rPr lang="en-IE" dirty="0" smtClean="0"/>
              <a:t>Subject -  Computer Architecture and Technology</a:t>
            </a:r>
            <a:endParaRPr lang="en-US" dirty="0" smtClean="0"/>
          </a:p>
        </p:txBody>
      </p:sp>
      <p:sp>
        <p:nvSpPr>
          <p:cNvPr id="2052" name="Rectangle 4"/>
          <p:cNvSpPr>
            <a:spLocks noChangeArrowheads="1"/>
          </p:cNvSpPr>
          <p:nvPr/>
        </p:nvSpPr>
        <p:spPr bwMode="auto">
          <a:xfrm>
            <a:off x="1403350" y="4652963"/>
            <a:ext cx="6400800" cy="911225"/>
          </a:xfrm>
          <a:prstGeom prst="rect">
            <a:avLst/>
          </a:prstGeom>
          <a:noFill/>
          <a:ln w="9525">
            <a:noFill/>
            <a:miter lim="800000"/>
            <a:headEnd/>
            <a:tailEnd/>
          </a:ln>
          <a:effectLst/>
        </p:spPr>
        <p:txBody>
          <a:bodyPr/>
          <a:lstStyle/>
          <a:p>
            <a:pPr algn="ctr" eaLnBrk="1" hangingPunct="1">
              <a:spcBef>
                <a:spcPct val="20000"/>
              </a:spcBef>
              <a:buClr>
                <a:schemeClr val="hlink"/>
              </a:buClr>
              <a:buFont typeface="Wingdings" pitchFamily="2" charset="2"/>
              <a:buNone/>
              <a:defRPr/>
            </a:pPr>
            <a:r>
              <a:rPr lang="en-IE" sz="3200" dirty="0">
                <a:solidFill>
                  <a:srgbClr val="FFFF00"/>
                </a:solidFill>
                <a:effectLst>
                  <a:outerShdw blurRad="38100" dist="38100" dir="2700000" algn="tl">
                    <a:srgbClr val="000000"/>
                  </a:outerShdw>
                </a:effectLst>
              </a:rPr>
              <a:t>VON NEUMANN ARCHITECTURE - Part 1</a:t>
            </a:r>
          </a:p>
          <a:p>
            <a:pPr algn="ctr" eaLnBrk="1" hangingPunct="1">
              <a:spcBef>
                <a:spcPct val="20000"/>
              </a:spcBef>
              <a:buClr>
                <a:schemeClr val="hlink"/>
              </a:buClr>
              <a:buFont typeface="Wingdings" pitchFamily="2" charset="2"/>
              <a:buNone/>
              <a:defRPr/>
            </a:pPr>
            <a:r>
              <a:rPr lang="en-IE" sz="2800" dirty="0">
                <a:solidFill>
                  <a:srgbClr val="FFFF00"/>
                </a:solidFill>
                <a:effectLst>
                  <a:outerShdw blurRad="38100" dist="38100" dir="2700000" algn="tl">
                    <a:srgbClr val="000000"/>
                  </a:outerShdw>
                </a:effectLst>
              </a:rPr>
              <a:t>Semester 2, Week 7</a:t>
            </a:r>
            <a:endParaRPr lang="en-US" sz="2800" dirty="0">
              <a:solidFill>
                <a:srgbClr val="FFFF00"/>
              </a:solidFill>
              <a:effectLst>
                <a:outerShdw blurRad="38100" dist="38100" dir="2700000" algn="tl">
                  <a:srgbClr val="000000"/>
                </a:outerShdw>
              </a:effectLst>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D9DE479-368C-41DA-85D5-A41EE70B695B}" type="slidenum">
              <a:rPr lang="en-US"/>
              <a:pPr>
                <a:defRPr/>
              </a:pPr>
              <a:t>10</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500738" name="Rectangle 2"/>
          <p:cNvSpPr>
            <a:spLocks noGrp="1" noChangeArrowheads="1"/>
          </p:cNvSpPr>
          <p:nvPr>
            <p:ph type="title"/>
          </p:nvPr>
        </p:nvSpPr>
        <p:spPr/>
        <p:txBody>
          <a:bodyPr/>
          <a:lstStyle/>
          <a:p>
            <a:pPr eaLnBrk="1" hangingPunct="1">
              <a:defRPr/>
            </a:pPr>
            <a:r>
              <a:rPr lang="en-GB" smtClean="0"/>
              <a:t>The Architecture (5)</a:t>
            </a:r>
            <a:endParaRPr lang="en-US" smtClean="0"/>
          </a:p>
        </p:txBody>
      </p:sp>
      <p:sp>
        <p:nvSpPr>
          <p:cNvPr id="500739" name="Rectangle 3"/>
          <p:cNvSpPr>
            <a:spLocks noGrp="1" noChangeArrowheads="1"/>
          </p:cNvSpPr>
          <p:nvPr>
            <p:ph type="body" idx="1"/>
          </p:nvPr>
        </p:nvSpPr>
        <p:spPr/>
        <p:txBody>
          <a:bodyPr/>
          <a:lstStyle/>
          <a:p>
            <a:pPr eaLnBrk="1" hangingPunct="1">
              <a:defRPr/>
            </a:pPr>
            <a:r>
              <a:rPr lang="en-US" sz="2800" dirty="0" smtClean="0"/>
              <a:t>In a special purpose machine the computational procedure could be part of the hardware. In a general purpose one the instructions must be as changeable as the numbers they acted upon. </a:t>
            </a:r>
          </a:p>
          <a:p>
            <a:pPr eaLnBrk="1" hangingPunct="1">
              <a:defRPr/>
            </a:pPr>
            <a:r>
              <a:rPr lang="en-US" sz="2800" dirty="0" smtClean="0"/>
              <a:t>To von Neumann the key to building a general purpose computing machine was in its ability to store not only its data and the intermediate results of computation, but also to store the instructions, or orders that allowed the computation.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C82CECF-9CEC-45F3-A8AE-55D7D80C7065}" type="slidenum">
              <a:rPr lang="en-US"/>
              <a:pPr>
                <a:defRPr/>
              </a:pPr>
              <a:t>11</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503810" name="Rectangle 2"/>
          <p:cNvSpPr>
            <a:spLocks noGrp="1" noChangeArrowheads="1"/>
          </p:cNvSpPr>
          <p:nvPr>
            <p:ph type="title"/>
          </p:nvPr>
        </p:nvSpPr>
        <p:spPr/>
        <p:txBody>
          <a:bodyPr/>
          <a:lstStyle/>
          <a:p>
            <a:pPr eaLnBrk="1" hangingPunct="1">
              <a:defRPr/>
            </a:pPr>
            <a:r>
              <a:rPr lang="en-GB" smtClean="0"/>
              <a:t>The Architecture (6)</a:t>
            </a:r>
            <a:endParaRPr lang="en-US" smtClean="0"/>
          </a:p>
        </p:txBody>
      </p:sp>
      <p:sp>
        <p:nvSpPr>
          <p:cNvPr id="503811" name="Rectangle 3"/>
          <p:cNvSpPr>
            <a:spLocks noGrp="1" noChangeArrowheads="1"/>
          </p:cNvSpPr>
          <p:nvPr>
            <p:ph type="body" idx="1"/>
          </p:nvPr>
        </p:nvSpPr>
        <p:spPr/>
        <p:txBody>
          <a:bodyPr/>
          <a:lstStyle/>
          <a:p>
            <a:pPr eaLnBrk="1" hangingPunct="1">
              <a:defRPr/>
            </a:pPr>
            <a:r>
              <a:rPr lang="en-US" sz="2800" dirty="0" smtClean="0"/>
              <a:t>Therefore, why not encode the instructions into numeric form and store instructions and data in the same memory? </a:t>
            </a:r>
          </a:p>
          <a:p>
            <a:pPr eaLnBrk="1" hangingPunct="1">
              <a:defRPr/>
            </a:pPr>
            <a:endParaRPr lang="en-US" sz="2800" dirty="0" smtClean="0"/>
          </a:p>
          <a:p>
            <a:pPr eaLnBrk="1" hangingPunct="1">
              <a:defRPr/>
            </a:pPr>
            <a:r>
              <a:rPr lang="en-US" sz="2800" dirty="0" smtClean="0"/>
              <a:t>This frequently is viewed as the principal contribution provided by von Neumann's insight (and </a:t>
            </a:r>
            <a:r>
              <a:rPr lang="en-US" sz="2800" dirty="0" err="1" smtClean="0"/>
              <a:t>Mauchly</a:t>
            </a:r>
            <a:r>
              <a:rPr lang="en-US" sz="2800" dirty="0" smtClean="0"/>
              <a:t> and Eckert’s) into the nature of what a computer should be.</a:t>
            </a:r>
          </a:p>
          <a:p>
            <a:pPr eaLnBrk="1" hangingPunct="1">
              <a:defRPr/>
            </a:pPr>
            <a:endParaRPr lang="en-US" sz="28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7D03863-E518-4A2A-99E8-25D4EC3EB081}" type="slidenum">
              <a:rPr lang="en-US"/>
              <a:pPr>
                <a:defRPr/>
              </a:pPr>
              <a:t>12</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581634" name="Rectangle 2"/>
          <p:cNvSpPr>
            <a:spLocks noGrp="1" noChangeArrowheads="1"/>
          </p:cNvSpPr>
          <p:nvPr>
            <p:ph type="title"/>
          </p:nvPr>
        </p:nvSpPr>
        <p:spPr/>
        <p:txBody>
          <a:bodyPr/>
          <a:lstStyle/>
          <a:p>
            <a:pPr eaLnBrk="1" hangingPunct="1">
              <a:defRPr/>
            </a:pPr>
            <a:r>
              <a:rPr lang="en-GB" smtClean="0"/>
              <a:t>The Architecture (7)</a:t>
            </a:r>
            <a:endParaRPr lang="en-US" smtClean="0"/>
          </a:p>
        </p:txBody>
      </p:sp>
      <p:sp>
        <p:nvSpPr>
          <p:cNvPr id="581635" name="Rectangle 3"/>
          <p:cNvSpPr>
            <a:spLocks noGrp="1" noChangeArrowheads="1"/>
          </p:cNvSpPr>
          <p:nvPr>
            <p:ph type="body" idx="1"/>
          </p:nvPr>
        </p:nvSpPr>
        <p:spPr/>
        <p:txBody>
          <a:bodyPr/>
          <a:lstStyle/>
          <a:p>
            <a:pPr eaLnBrk="1" hangingPunct="1">
              <a:defRPr/>
            </a:pPr>
            <a:r>
              <a:rPr lang="en-US" sz="2800" dirty="0" smtClean="0"/>
              <a:t>The stored program concept was proposed about sixty years ago – and it is the </a:t>
            </a:r>
            <a:r>
              <a:rPr lang="en-US" sz="2800" u="sng" dirty="0" smtClean="0"/>
              <a:t>fundamental</a:t>
            </a:r>
            <a:r>
              <a:rPr lang="en-US" sz="2800" dirty="0" smtClean="0"/>
              <a:t> architecture employed by computers. </a:t>
            </a:r>
          </a:p>
          <a:p>
            <a:pPr eaLnBrk="1" hangingPunct="1">
              <a:defRPr/>
            </a:pPr>
            <a:endParaRPr lang="en-US" sz="2800" dirty="0" smtClean="0"/>
          </a:p>
          <a:p>
            <a:pPr eaLnBrk="1" hangingPunct="1">
              <a:defRPr/>
            </a:pPr>
            <a:r>
              <a:rPr lang="en-US" sz="2800" dirty="0" smtClean="0"/>
              <a:t>Computer technologies come and go (or get </a:t>
            </a:r>
            <a:r>
              <a:rPr lang="en-US" sz="2800" dirty="0" err="1" smtClean="0"/>
              <a:t>superceded</a:t>
            </a:r>
            <a:r>
              <a:rPr lang="en-US" sz="2800" dirty="0" smtClean="0"/>
              <a:t>) but the stored-program concept endures.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2A4A2E0-F977-4364-A055-40E43B1ACB15}" type="slidenum">
              <a:rPr lang="en-US"/>
              <a:pPr>
                <a:defRPr/>
              </a:pPr>
              <a:t>13</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508930" name="Rectangle 2"/>
          <p:cNvSpPr>
            <a:spLocks noGrp="1" noChangeArrowheads="1"/>
          </p:cNvSpPr>
          <p:nvPr>
            <p:ph type="title"/>
          </p:nvPr>
        </p:nvSpPr>
        <p:spPr/>
        <p:txBody>
          <a:bodyPr/>
          <a:lstStyle/>
          <a:p>
            <a:pPr eaLnBrk="1" hangingPunct="1">
              <a:defRPr/>
            </a:pPr>
            <a:r>
              <a:rPr lang="en-US" smtClean="0"/>
              <a:t>The Stored Program Concept</a:t>
            </a:r>
          </a:p>
        </p:txBody>
      </p:sp>
      <p:sp>
        <p:nvSpPr>
          <p:cNvPr id="508931" name="Rectangle 3"/>
          <p:cNvSpPr>
            <a:spLocks noGrp="1" noChangeArrowheads="1"/>
          </p:cNvSpPr>
          <p:nvPr>
            <p:ph type="body" idx="1"/>
          </p:nvPr>
        </p:nvSpPr>
        <p:spPr/>
        <p:txBody>
          <a:bodyPr/>
          <a:lstStyle/>
          <a:p>
            <a:pPr eaLnBrk="1" hangingPunct="1">
              <a:defRPr/>
            </a:pPr>
            <a:r>
              <a:rPr lang="en-US" sz="2800" dirty="0" smtClean="0"/>
              <a:t>The stored program concept had several technical implications:</a:t>
            </a:r>
          </a:p>
          <a:p>
            <a:pPr lvl="1" eaLnBrk="1" hangingPunct="1">
              <a:defRPr/>
            </a:pPr>
            <a:r>
              <a:rPr lang="en-US" sz="2600" dirty="0" smtClean="0"/>
              <a:t>Four key sub-components operate together to make the stored program concept work.</a:t>
            </a:r>
          </a:p>
          <a:p>
            <a:pPr lvl="1" eaLnBrk="1" hangingPunct="1">
              <a:defRPr/>
            </a:pPr>
            <a:r>
              <a:rPr lang="en-US" sz="2600" dirty="0" smtClean="0"/>
              <a:t>The process that moves information through the sub-components is called the ‘Fetch-Execute Cycle’.</a:t>
            </a:r>
          </a:p>
          <a:p>
            <a:pPr lvl="1" eaLnBrk="1" hangingPunct="1">
              <a:defRPr/>
            </a:pPr>
            <a:r>
              <a:rPr lang="en-US" sz="2600" dirty="0" smtClean="0"/>
              <a:t>Unless otherwise indicated, program instructions are executed in sequential order.</a:t>
            </a: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0511FE5-6D49-4DBB-9D31-2148F2171027}" type="slidenum">
              <a:rPr lang="en-US"/>
              <a:pPr>
                <a:defRPr/>
              </a:pPr>
              <a:t>14</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509954" name="Rectangle 2"/>
          <p:cNvSpPr>
            <a:spLocks noGrp="1" noChangeArrowheads="1"/>
          </p:cNvSpPr>
          <p:nvPr>
            <p:ph type="title"/>
          </p:nvPr>
        </p:nvSpPr>
        <p:spPr/>
        <p:txBody>
          <a:bodyPr/>
          <a:lstStyle/>
          <a:p>
            <a:pPr eaLnBrk="1" hangingPunct="1">
              <a:defRPr/>
            </a:pPr>
            <a:r>
              <a:rPr lang="en-US" smtClean="0"/>
              <a:t>The Four Sub-Components</a:t>
            </a:r>
          </a:p>
        </p:txBody>
      </p:sp>
      <p:sp>
        <p:nvSpPr>
          <p:cNvPr id="509955" name="Rectangle 3"/>
          <p:cNvSpPr>
            <a:spLocks noGrp="1" noChangeArrowheads="1"/>
          </p:cNvSpPr>
          <p:nvPr>
            <p:ph type="body" idx="1"/>
          </p:nvPr>
        </p:nvSpPr>
        <p:spPr/>
        <p:txBody>
          <a:bodyPr/>
          <a:lstStyle/>
          <a:p>
            <a:pPr eaLnBrk="1" hangingPunct="1">
              <a:lnSpc>
                <a:spcPct val="90000"/>
              </a:lnSpc>
              <a:defRPr/>
            </a:pPr>
            <a:r>
              <a:rPr lang="en-US" sz="2600" dirty="0" smtClean="0"/>
              <a:t>Physically, the four sub-components in von Neumann Architecture might be called:</a:t>
            </a:r>
          </a:p>
          <a:p>
            <a:pPr lvl="1" eaLnBrk="1" hangingPunct="1">
              <a:lnSpc>
                <a:spcPct val="90000"/>
              </a:lnSpc>
              <a:defRPr/>
            </a:pPr>
            <a:r>
              <a:rPr lang="en-US" sz="2400" dirty="0" err="1" smtClean="0"/>
              <a:t>Input/Output</a:t>
            </a:r>
            <a:r>
              <a:rPr lang="en-US" sz="2400" dirty="0" smtClean="0"/>
              <a:t> (or ‘I/O’)</a:t>
            </a:r>
          </a:p>
          <a:p>
            <a:pPr lvl="1" eaLnBrk="1" hangingPunct="1">
              <a:lnSpc>
                <a:spcPct val="90000"/>
              </a:lnSpc>
              <a:defRPr/>
            </a:pPr>
            <a:r>
              <a:rPr lang="en-US" sz="2400" dirty="0"/>
              <a:t>Control </a:t>
            </a:r>
            <a:r>
              <a:rPr lang="en-US" sz="2400" dirty="0" smtClean="0"/>
              <a:t>Unit</a:t>
            </a:r>
          </a:p>
          <a:p>
            <a:pPr lvl="1" eaLnBrk="1" hangingPunct="1">
              <a:lnSpc>
                <a:spcPct val="90000"/>
              </a:lnSpc>
              <a:defRPr/>
            </a:pPr>
            <a:r>
              <a:rPr lang="en-US" sz="2400" dirty="0" smtClean="0"/>
              <a:t>Arithmetic-Logic Unit</a:t>
            </a:r>
          </a:p>
          <a:p>
            <a:pPr lvl="1" eaLnBrk="1" hangingPunct="1">
              <a:lnSpc>
                <a:spcPct val="90000"/>
              </a:lnSpc>
              <a:defRPr/>
            </a:pPr>
            <a:r>
              <a:rPr lang="en-US" sz="2400" dirty="0" smtClean="0"/>
              <a:t>Memory</a:t>
            </a:r>
          </a:p>
          <a:p>
            <a:pPr eaLnBrk="1" hangingPunct="1">
              <a:lnSpc>
                <a:spcPct val="90000"/>
              </a:lnSpc>
              <a:defRPr/>
            </a:pPr>
            <a:r>
              <a:rPr lang="en-US" sz="2600" dirty="0" smtClean="0"/>
              <a:t>While only four sub-components are listed in the books, there is a fifth part to the operation: a bus (or wire) that connects the components together and over which data flows from one sub-component to another. (More on buses next week.)</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0AFEAA6-554D-48A9-BED2-9E90415FC0A4}" type="slidenum">
              <a:rPr lang="en-US"/>
              <a:pPr>
                <a:defRPr/>
              </a:pPr>
              <a:t>15</a:t>
            </a:fld>
            <a:endParaRPr lang="en-US"/>
          </a:p>
        </p:txBody>
      </p:sp>
      <p:sp>
        <p:nvSpPr>
          <p:cNvPr id="510978" name="Rectangle 2"/>
          <p:cNvSpPr>
            <a:spLocks noGrp="1" noChangeArrowheads="1"/>
          </p:cNvSpPr>
          <p:nvPr>
            <p:ph type="title"/>
          </p:nvPr>
        </p:nvSpPr>
        <p:spPr/>
        <p:txBody>
          <a:bodyPr/>
          <a:lstStyle/>
          <a:p>
            <a:pPr eaLnBrk="1" hangingPunct="1">
              <a:defRPr/>
            </a:pPr>
            <a:r>
              <a:rPr lang="en-US" smtClean="0"/>
              <a:t>Memory</a:t>
            </a:r>
          </a:p>
        </p:txBody>
      </p:sp>
      <p:sp>
        <p:nvSpPr>
          <p:cNvPr id="510979" name="Rectangle 3"/>
          <p:cNvSpPr>
            <a:spLocks noGrp="1" noChangeArrowheads="1"/>
          </p:cNvSpPr>
          <p:nvPr>
            <p:ph type="body" idx="1"/>
          </p:nvPr>
        </p:nvSpPr>
        <p:spPr/>
        <p:txBody>
          <a:bodyPr/>
          <a:lstStyle/>
          <a:p>
            <a:pPr eaLnBrk="1" hangingPunct="1">
              <a:defRPr/>
            </a:pPr>
            <a:r>
              <a:rPr lang="en-US" sz="2800" dirty="0" smtClean="0"/>
              <a:t>There are several different types of memory at processor level:</a:t>
            </a:r>
          </a:p>
          <a:p>
            <a:pPr lvl="1" eaLnBrk="1" hangingPunct="1">
              <a:defRPr/>
            </a:pPr>
            <a:r>
              <a:rPr lang="en-IE" sz="2600" dirty="0" smtClean="0"/>
              <a:t>RAM (Random Access Memory)</a:t>
            </a:r>
          </a:p>
          <a:p>
            <a:pPr lvl="1" eaLnBrk="1" hangingPunct="1">
              <a:defRPr/>
            </a:pPr>
            <a:r>
              <a:rPr lang="en-IE" sz="2600" dirty="0" smtClean="0"/>
              <a:t>ROM (Read Only Memory)</a:t>
            </a:r>
          </a:p>
          <a:p>
            <a:pPr lvl="1" eaLnBrk="1" hangingPunct="1">
              <a:defRPr/>
            </a:pPr>
            <a:r>
              <a:rPr lang="en-IE" sz="2600" dirty="0" smtClean="0"/>
              <a:t>Registers</a:t>
            </a:r>
          </a:p>
          <a:p>
            <a:pPr lvl="1" eaLnBrk="1" hangingPunct="1">
              <a:defRPr/>
            </a:pPr>
            <a:r>
              <a:rPr lang="en-IE" sz="2600" dirty="0" smtClean="0"/>
              <a:t>Cache</a:t>
            </a:r>
            <a:endParaRPr lang="en-US" sz="2600" dirty="0" smtClean="0"/>
          </a:p>
          <a:p>
            <a:pPr eaLnBrk="1" hangingPunct="1">
              <a:defRPr/>
            </a:pPr>
            <a:r>
              <a:rPr lang="en-US" sz="2800" dirty="0" smtClean="0"/>
              <a:t>Why not just engineer one type?</a:t>
            </a:r>
          </a:p>
          <a:p>
            <a:pPr eaLnBrk="1" hangingPunct="1">
              <a:defRPr/>
            </a:pPr>
            <a:r>
              <a:rPr lang="en-US" sz="2800" dirty="0" smtClean="0"/>
              <a:t>Each type of memory represents cost/benefit tradeoffs between capability and cost …</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969F605-BFEE-4081-9464-AE98028FC095}" type="slidenum">
              <a:rPr lang="en-US"/>
              <a:pPr>
                <a:defRPr/>
              </a:pPr>
              <a:t>16</a:t>
            </a:fld>
            <a:endParaRPr lang="en-US"/>
          </a:p>
        </p:txBody>
      </p:sp>
      <p:sp>
        <p:nvSpPr>
          <p:cNvPr id="510978" name="Rectangle 2"/>
          <p:cNvSpPr>
            <a:spLocks noGrp="1" noChangeArrowheads="1"/>
          </p:cNvSpPr>
          <p:nvPr>
            <p:ph type="title"/>
          </p:nvPr>
        </p:nvSpPr>
        <p:spPr/>
        <p:txBody>
          <a:bodyPr/>
          <a:lstStyle/>
          <a:p>
            <a:pPr eaLnBrk="1" hangingPunct="1">
              <a:defRPr/>
            </a:pPr>
            <a:r>
              <a:rPr lang="en-US" dirty="0" smtClean="0"/>
              <a:t>Memory (2)</a:t>
            </a:r>
          </a:p>
        </p:txBody>
      </p:sp>
      <p:pic>
        <p:nvPicPr>
          <p:cNvPr id="18437" name="Picture 7" descr="http://image.slidesharecdn.com/20102013sandrosuffertmemoryforensicsintrodutoryworkshop-public-131123223330-phpapp01/95/2010-2013-sandro-suffert-memory-forensics-introdutory-work-shop-public-22-638.jpg?cb=13852679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1268413"/>
            <a:ext cx="6769100" cy="508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B9C9F66-D0D4-4635-95D1-D9E35BD89AE6}" type="slidenum">
              <a:rPr lang="en-US"/>
              <a:pPr>
                <a:defRPr/>
              </a:pPr>
              <a:t>17</a:t>
            </a:fld>
            <a:endParaRPr lang="en-US"/>
          </a:p>
        </p:txBody>
      </p:sp>
      <p:sp>
        <p:nvSpPr>
          <p:cNvPr id="512002" name="Rectangle 2"/>
          <p:cNvSpPr>
            <a:spLocks noGrp="1" noChangeArrowheads="1"/>
          </p:cNvSpPr>
          <p:nvPr>
            <p:ph type="title"/>
          </p:nvPr>
        </p:nvSpPr>
        <p:spPr/>
        <p:txBody>
          <a:bodyPr/>
          <a:lstStyle/>
          <a:p>
            <a:pPr eaLnBrk="1" hangingPunct="1">
              <a:defRPr/>
            </a:pPr>
            <a:r>
              <a:rPr lang="en-US" smtClean="0"/>
              <a:t>Memory Types</a:t>
            </a:r>
          </a:p>
        </p:txBody>
      </p:sp>
      <p:sp>
        <p:nvSpPr>
          <p:cNvPr id="512003" name="Rectangle 3"/>
          <p:cNvSpPr>
            <a:spLocks noGrp="1" noChangeArrowheads="1"/>
          </p:cNvSpPr>
          <p:nvPr>
            <p:ph type="body" idx="1"/>
          </p:nvPr>
        </p:nvSpPr>
        <p:spPr/>
        <p:txBody>
          <a:bodyPr/>
          <a:lstStyle/>
          <a:p>
            <a:pPr eaLnBrk="1" hangingPunct="1">
              <a:lnSpc>
                <a:spcPct val="80000"/>
              </a:lnSpc>
              <a:defRPr/>
            </a:pPr>
            <a:r>
              <a:rPr lang="en-US" sz="2800" smtClean="0"/>
              <a:t>RAM is an array of cells, each with a unique address.</a:t>
            </a:r>
          </a:p>
          <a:p>
            <a:pPr eaLnBrk="1" hangingPunct="1">
              <a:lnSpc>
                <a:spcPct val="80000"/>
              </a:lnSpc>
              <a:defRPr/>
            </a:pPr>
            <a:r>
              <a:rPr lang="en-US" sz="2800" smtClean="0"/>
              <a:t>It should take the same amount of time to access any memory cell, regardless of its location with the memory bank. (‘Random’ access.)</a:t>
            </a:r>
          </a:p>
          <a:p>
            <a:pPr eaLnBrk="1" hangingPunct="1">
              <a:lnSpc>
                <a:spcPct val="80000"/>
              </a:lnSpc>
              <a:defRPr/>
            </a:pPr>
            <a:endParaRPr lang="en-US" sz="2800" smtClean="0"/>
          </a:p>
          <a:p>
            <a:pPr eaLnBrk="1" hangingPunct="1">
              <a:lnSpc>
                <a:spcPct val="80000"/>
              </a:lnSpc>
              <a:defRPr/>
            </a:pPr>
            <a:r>
              <a:rPr lang="en-US" sz="2800" smtClean="0"/>
              <a:t>ROM memory cells can be read from, but not written to. Cells are protected.</a:t>
            </a:r>
          </a:p>
          <a:p>
            <a:pPr eaLnBrk="1" hangingPunct="1">
              <a:lnSpc>
                <a:spcPct val="80000"/>
              </a:lnSpc>
              <a:defRPr/>
            </a:pPr>
            <a:r>
              <a:rPr lang="en-US" sz="2800" smtClean="0"/>
              <a:t>ROM is more expensive than RAM and only critical information is stored. (I.e. Firmware instructions.)</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8E3F3E6-7148-4DEE-AE7F-766CA8547E3C}" type="slidenum">
              <a:rPr lang="en-US"/>
              <a:pPr>
                <a:defRPr/>
              </a:pPr>
              <a:t>18</a:t>
            </a:fld>
            <a:endParaRPr lang="en-US"/>
          </a:p>
        </p:txBody>
      </p:sp>
      <p:sp>
        <p:nvSpPr>
          <p:cNvPr id="513026" name="Rectangle 2"/>
          <p:cNvSpPr>
            <a:spLocks noGrp="1" noChangeArrowheads="1"/>
          </p:cNvSpPr>
          <p:nvPr>
            <p:ph type="title"/>
          </p:nvPr>
        </p:nvSpPr>
        <p:spPr/>
        <p:txBody>
          <a:bodyPr/>
          <a:lstStyle/>
          <a:p>
            <a:pPr eaLnBrk="1" hangingPunct="1">
              <a:defRPr/>
            </a:pPr>
            <a:r>
              <a:rPr lang="en-US" smtClean="0"/>
              <a:t>Memory Types (2)</a:t>
            </a:r>
          </a:p>
        </p:txBody>
      </p:sp>
      <p:sp>
        <p:nvSpPr>
          <p:cNvPr id="513027" name="Rectangle 3"/>
          <p:cNvSpPr>
            <a:spLocks noGrp="1" noChangeArrowheads="1"/>
          </p:cNvSpPr>
          <p:nvPr>
            <p:ph type="body" idx="1"/>
          </p:nvPr>
        </p:nvSpPr>
        <p:spPr/>
        <p:txBody>
          <a:bodyPr/>
          <a:lstStyle/>
          <a:p>
            <a:pPr eaLnBrk="1" hangingPunct="1">
              <a:lnSpc>
                <a:spcPct val="80000"/>
              </a:lnSpc>
              <a:defRPr/>
            </a:pPr>
            <a:r>
              <a:rPr lang="en-US" sz="2800" smtClean="0"/>
              <a:t>Register cells are powerful, costly, and physically located close to the heart of computing.</a:t>
            </a:r>
          </a:p>
          <a:p>
            <a:pPr eaLnBrk="1" hangingPunct="1">
              <a:lnSpc>
                <a:spcPct val="80000"/>
              </a:lnSpc>
              <a:defRPr/>
            </a:pPr>
            <a:r>
              <a:rPr lang="en-US" sz="2800" smtClean="0"/>
              <a:t>Some registers are the main participants in the Fetch-Execute Cycle. (More on the Fetch-Execute Cycle later.)</a:t>
            </a:r>
          </a:p>
          <a:p>
            <a:pPr eaLnBrk="1" hangingPunct="1">
              <a:lnSpc>
                <a:spcPct val="80000"/>
              </a:lnSpc>
              <a:defRPr/>
            </a:pPr>
            <a:endParaRPr lang="en-IE" sz="2800" smtClean="0"/>
          </a:p>
          <a:p>
            <a:pPr eaLnBrk="1" hangingPunct="1">
              <a:lnSpc>
                <a:spcPct val="80000"/>
              </a:lnSpc>
              <a:defRPr/>
            </a:pPr>
            <a:r>
              <a:rPr lang="en-IE" sz="2800" smtClean="0"/>
              <a:t>Cache memory is a type of RAM. The main difference between cache and actual RAM is that cache is addressed by the CPU before RAM - so instructions may be performed quicker if in cache.</a:t>
            </a:r>
            <a:endParaRPr lang="en-US" sz="2800" smtClean="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5F18B04-AD24-4CFA-8304-6DFD73C4F8DB}" type="slidenum">
              <a:rPr lang="en-US"/>
              <a:pPr>
                <a:defRPr/>
              </a:pPr>
              <a:t>19</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516098" name="Rectangle 2"/>
          <p:cNvSpPr>
            <a:spLocks noGrp="1" noChangeArrowheads="1"/>
          </p:cNvSpPr>
          <p:nvPr>
            <p:ph type="title"/>
          </p:nvPr>
        </p:nvSpPr>
        <p:spPr/>
        <p:txBody>
          <a:bodyPr/>
          <a:lstStyle/>
          <a:p>
            <a:pPr eaLnBrk="1" hangingPunct="1">
              <a:defRPr/>
            </a:pPr>
            <a:r>
              <a:rPr lang="en-US" smtClean="0"/>
              <a:t>Memory Addressing</a:t>
            </a:r>
          </a:p>
        </p:txBody>
      </p:sp>
      <p:sp>
        <p:nvSpPr>
          <p:cNvPr id="516099" name="Rectangle 3"/>
          <p:cNvSpPr>
            <a:spLocks noGrp="1" noChangeArrowheads="1"/>
          </p:cNvSpPr>
          <p:nvPr>
            <p:ph type="body" idx="1"/>
          </p:nvPr>
        </p:nvSpPr>
        <p:spPr/>
        <p:txBody>
          <a:bodyPr/>
          <a:lstStyle/>
          <a:p>
            <a:pPr eaLnBrk="1" hangingPunct="1">
              <a:lnSpc>
                <a:spcPct val="90000"/>
              </a:lnSpc>
              <a:defRPr/>
            </a:pPr>
            <a:r>
              <a:rPr lang="en-US" sz="2800" smtClean="0"/>
              <a:t>For all these memory types, cell size or cell width is a measure of how many individual memory cells (switches for bits) are addressed at a time.</a:t>
            </a:r>
          </a:p>
          <a:p>
            <a:pPr eaLnBrk="1" hangingPunct="1">
              <a:lnSpc>
                <a:spcPct val="90000"/>
              </a:lnSpc>
              <a:defRPr/>
            </a:pPr>
            <a:endParaRPr lang="en-US" sz="2800" smtClean="0"/>
          </a:p>
          <a:p>
            <a:pPr eaLnBrk="1" hangingPunct="1">
              <a:lnSpc>
                <a:spcPct val="90000"/>
              </a:lnSpc>
              <a:defRPr/>
            </a:pPr>
            <a:r>
              <a:rPr lang="en-US" sz="2800" smtClean="0"/>
              <a:t>At a minimum, this is a byte (8 bits) but to support all data types and operations cell size can be larger (example, a word of 16 bits).</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1F93306-3203-41F2-AE03-2FACC34A04BE}" type="slidenum">
              <a:rPr lang="en-US"/>
              <a:pPr>
                <a:defRPr/>
              </a:pPr>
              <a:t>2</a:t>
            </a:fld>
            <a:endParaRPr lang="en-US"/>
          </a:p>
        </p:txBody>
      </p:sp>
      <p:sp>
        <p:nvSpPr>
          <p:cNvPr id="364546" name="Rectangle 2"/>
          <p:cNvSpPr>
            <a:spLocks noGrp="1" noChangeArrowheads="1"/>
          </p:cNvSpPr>
          <p:nvPr>
            <p:ph type="title"/>
          </p:nvPr>
        </p:nvSpPr>
        <p:spPr/>
        <p:txBody>
          <a:bodyPr/>
          <a:lstStyle/>
          <a:p>
            <a:pPr eaLnBrk="1" hangingPunct="1">
              <a:defRPr/>
            </a:pPr>
            <a:r>
              <a:rPr lang="en-GB" smtClean="0"/>
              <a:t>John von Neumann</a:t>
            </a:r>
            <a:endParaRPr lang="en-US" smtClean="0"/>
          </a:p>
        </p:txBody>
      </p:sp>
      <p:sp>
        <p:nvSpPr>
          <p:cNvPr id="364547" name="Rectangle 3"/>
          <p:cNvSpPr>
            <a:spLocks noGrp="1" noChangeArrowheads="1"/>
          </p:cNvSpPr>
          <p:nvPr>
            <p:ph type="body" idx="1"/>
          </p:nvPr>
        </p:nvSpPr>
        <p:spPr/>
        <p:txBody>
          <a:bodyPr/>
          <a:lstStyle/>
          <a:p>
            <a:pPr eaLnBrk="1" hangingPunct="1">
              <a:lnSpc>
                <a:spcPct val="90000"/>
              </a:lnSpc>
              <a:defRPr/>
            </a:pPr>
            <a:r>
              <a:rPr lang="en-GB" sz="3000" dirty="0" smtClean="0"/>
              <a:t>“The father of the modern computer.”</a:t>
            </a:r>
            <a:endParaRPr lang="en-US" sz="3000" dirty="0" smtClean="0"/>
          </a:p>
          <a:p>
            <a:pPr eaLnBrk="1" hangingPunct="1">
              <a:lnSpc>
                <a:spcPct val="90000"/>
              </a:lnSpc>
              <a:defRPr/>
            </a:pPr>
            <a:endParaRPr lang="en-US" sz="3000" dirty="0" smtClean="0"/>
          </a:p>
          <a:p>
            <a:pPr eaLnBrk="1" hangingPunct="1">
              <a:lnSpc>
                <a:spcPct val="90000"/>
              </a:lnSpc>
              <a:defRPr/>
            </a:pPr>
            <a:r>
              <a:rPr lang="en-US" sz="2800" dirty="0" smtClean="0"/>
              <a:t>This quote is often cited in relation to John von Neumann.</a:t>
            </a:r>
            <a:endParaRPr lang="en-GB" sz="2800" dirty="0" smtClean="0"/>
          </a:p>
          <a:p>
            <a:pPr eaLnBrk="1" hangingPunct="1">
              <a:lnSpc>
                <a:spcPct val="90000"/>
              </a:lnSpc>
              <a:defRPr/>
            </a:pPr>
            <a:r>
              <a:rPr lang="en-US" sz="2800" dirty="0" smtClean="0"/>
              <a:t>Born in Hungary and named Neumann </a:t>
            </a:r>
            <a:r>
              <a:rPr lang="en-US" sz="2800" dirty="0" err="1" smtClean="0"/>
              <a:t>János</a:t>
            </a:r>
            <a:r>
              <a:rPr lang="en-US" sz="2800" dirty="0" smtClean="0"/>
              <a:t> Lajos </a:t>
            </a:r>
            <a:r>
              <a:rPr lang="en-US" sz="2800" dirty="0" err="1" smtClean="0"/>
              <a:t>Margittai</a:t>
            </a:r>
            <a:r>
              <a:rPr lang="en-US" sz="2800" dirty="0" smtClean="0"/>
              <a:t>, John spent a lot of time as a professor at Princeton University, USA.</a:t>
            </a:r>
          </a:p>
          <a:p>
            <a:pPr eaLnBrk="1" hangingPunct="1">
              <a:lnSpc>
                <a:spcPct val="90000"/>
              </a:lnSpc>
              <a:defRPr/>
            </a:pPr>
            <a:r>
              <a:rPr lang="en-GB" sz="2800" dirty="0" smtClean="0"/>
              <a:t>A lot of his work was questionable (atomic bomb development) but he was a scientific genius. (Physics, mathematics, chemistry…)</a:t>
            </a:r>
            <a:endParaRPr lang="en-US" sz="28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0132C22-B7DF-4C30-BDE3-71108ED351E7}" type="slidenum">
              <a:rPr lang="en-US"/>
              <a:pPr>
                <a:defRPr/>
              </a:pPr>
              <a:t>20</a:t>
            </a:fld>
            <a:endParaRPr lang="en-US"/>
          </a:p>
        </p:txBody>
      </p:sp>
      <p:sp>
        <p:nvSpPr>
          <p:cNvPr id="510978" name="Rectangle 2"/>
          <p:cNvSpPr>
            <a:spLocks noGrp="1" noChangeArrowheads="1"/>
          </p:cNvSpPr>
          <p:nvPr>
            <p:ph type="title"/>
          </p:nvPr>
        </p:nvSpPr>
        <p:spPr/>
        <p:txBody>
          <a:bodyPr/>
          <a:lstStyle/>
          <a:p>
            <a:pPr eaLnBrk="1" hangingPunct="1">
              <a:defRPr/>
            </a:pPr>
            <a:r>
              <a:rPr lang="en-US" dirty="0" smtClean="0"/>
              <a:t>Memory Addressing (2)</a:t>
            </a:r>
          </a:p>
        </p:txBody>
      </p:sp>
      <p:sp>
        <p:nvSpPr>
          <p:cNvPr id="510979" name="Rectangle 3"/>
          <p:cNvSpPr>
            <a:spLocks noGrp="1" noChangeArrowheads="1"/>
          </p:cNvSpPr>
          <p:nvPr>
            <p:ph type="body" idx="1"/>
          </p:nvPr>
        </p:nvSpPr>
        <p:spPr>
          <a:xfrm>
            <a:off x="457200" y="5805488"/>
            <a:ext cx="8229600" cy="328612"/>
          </a:xfrm>
        </p:spPr>
        <p:txBody>
          <a:bodyPr/>
          <a:lstStyle/>
          <a:p>
            <a:pPr eaLnBrk="1" hangingPunct="1">
              <a:defRPr/>
            </a:pPr>
            <a:r>
              <a:rPr lang="en-US" sz="1800" dirty="0" smtClean="0"/>
              <a:t>https://www.youtube.com/watch?v=bTj0vFs8ndI</a:t>
            </a:r>
          </a:p>
        </p:txBody>
      </p:sp>
      <p:pic>
        <p:nvPicPr>
          <p:cNvPr id="225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412875"/>
            <a:ext cx="8032750"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FE070169-009C-4658-8180-EDE0243146F2}" type="slidenum">
              <a:rPr lang="en-US"/>
              <a:pPr>
                <a:defRPr/>
              </a:pPr>
              <a:t>21</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517122" name="Rectangle 2"/>
          <p:cNvSpPr>
            <a:spLocks noGrp="1" noChangeArrowheads="1"/>
          </p:cNvSpPr>
          <p:nvPr>
            <p:ph type="title"/>
          </p:nvPr>
        </p:nvSpPr>
        <p:spPr/>
        <p:txBody>
          <a:bodyPr/>
          <a:lstStyle/>
          <a:p>
            <a:pPr eaLnBrk="1" hangingPunct="1">
              <a:defRPr/>
            </a:pPr>
            <a:r>
              <a:rPr lang="en-US" dirty="0" smtClean="0"/>
              <a:t>Memory Addressing (3)</a:t>
            </a:r>
          </a:p>
        </p:txBody>
      </p:sp>
      <p:sp>
        <p:nvSpPr>
          <p:cNvPr id="517123" name="Rectangle 3"/>
          <p:cNvSpPr>
            <a:spLocks noGrp="1" noChangeArrowheads="1"/>
          </p:cNvSpPr>
          <p:nvPr>
            <p:ph type="body" idx="1"/>
          </p:nvPr>
        </p:nvSpPr>
        <p:spPr/>
        <p:txBody>
          <a:bodyPr/>
          <a:lstStyle/>
          <a:p>
            <a:pPr eaLnBrk="1" hangingPunct="1">
              <a:defRPr/>
            </a:pPr>
            <a:r>
              <a:rPr lang="en-US" sz="2800" dirty="0" smtClean="0"/>
              <a:t>All cells have an address and can contain data (where data = data or instructions).</a:t>
            </a:r>
          </a:p>
          <a:p>
            <a:pPr eaLnBrk="1" hangingPunct="1">
              <a:defRPr/>
            </a:pPr>
            <a:endParaRPr lang="en-US" sz="2800" dirty="0" smtClean="0"/>
          </a:p>
          <a:p>
            <a:pPr eaLnBrk="1" hangingPunct="1">
              <a:defRPr/>
            </a:pPr>
            <a:r>
              <a:rPr lang="en-US" sz="2800" dirty="0" smtClean="0"/>
              <a:t>The cell address is a label (like a post code) that identifies a particular cell.</a:t>
            </a:r>
          </a:p>
          <a:p>
            <a:pPr eaLnBrk="1" hangingPunct="1">
              <a:defRPr/>
            </a:pPr>
            <a:endParaRPr lang="en-US" sz="2800" dirty="0" smtClean="0"/>
          </a:p>
          <a:p>
            <a:pPr eaLnBrk="1" hangingPunct="1">
              <a:defRPr/>
            </a:pPr>
            <a:r>
              <a:rPr lang="en-US" sz="2800" dirty="0" smtClean="0"/>
              <a:t>The cell contents are whatever data is stored at a given address location.</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8C6726E-FF44-4C6D-87D6-575088431D99}" type="slidenum">
              <a:rPr lang="en-US"/>
              <a:pPr>
                <a:defRPr/>
              </a:pPr>
              <a:t>22</a:t>
            </a:fld>
            <a:endParaRPr lang="en-US"/>
          </a:p>
        </p:txBody>
      </p:sp>
      <p:sp>
        <p:nvSpPr>
          <p:cNvPr id="519170" name="Rectangle 2"/>
          <p:cNvSpPr>
            <a:spLocks noGrp="1" noChangeArrowheads="1"/>
          </p:cNvSpPr>
          <p:nvPr>
            <p:ph type="title"/>
          </p:nvPr>
        </p:nvSpPr>
        <p:spPr/>
        <p:txBody>
          <a:bodyPr/>
          <a:lstStyle/>
          <a:p>
            <a:pPr eaLnBrk="1" hangingPunct="1">
              <a:defRPr/>
            </a:pPr>
            <a:r>
              <a:rPr lang="en-US" dirty="0" smtClean="0"/>
              <a:t>Memory Addressing (4)</a:t>
            </a:r>
          </a:p>
        </p:txBody>
      </p:sp>
      <p:sp>
        <p:nvSpPr>
          <p:cNvPr id="519171" name="Rectangle 3"/>
          <p:cNvSpPr>
            <a:spLocks noGrp="1" noChangeArrowheads="1"/>
          </p:cNvSpPr>
          <p:nvPr>
            <p:ph type="body" idx="1"/>
          </p:nvPr>
        </p:nvSpPr>
        <p:spPr/>
        <p:txBody>
          <a:bodyPr/>
          <a:lstStyle/>
          <a:p>
            <a:pPr eaLnBrk="1" hangingPunct="1">
              <a:defRPr/>
            </a:pPr>
            <a:r>
              <a:rPr lang="en-US" sz="2800" smtClean="0"/>
              <a:t>The memory labels are themselves binary numbers.</a:t>
            </a:r>
          </a:p>
          <a:p>
            <a:pPr eaLnBrk="1" hangingPunct="1">
              <a:defRPr/>
            </a:pPr>
            <a:endParaRPr lang="en-US" sz="2800" smtClean="0"/>
          </a:p>
          <a:p>
            <a:pPr eaLnBrk="1" hangingPunct="1">
              <a:defRPr/>
            </a:pPr>
            <a:r>
              <a:rPr lang="en-US" sz="2800" smtClean="0"/>
              <a:t>One of the internal registers is used to hold address locations. (MAR – memory address register or machine address register.)</a:t>
            </a:r>
          </a:p>
          <a:p>
            <a:pPr eaLnBrk="1" hangingPunct="1">
              <a:buFont typeface="Wingdings" pitchFamily="2" charset="2"/>
              <a:buNone/>
              <a:defRPr/>
            </a:pPr>
            <a:endParaRPr lang="en-US" sz="2800" smtClean="0"/>
          </a:p>
          <a:p>
            <a:pPr eaLnBrk="1" hangingPunct="1">
              <a:defRPr/>
            </a:pPr>
            <a:r>
              <a:rPr lang="en-US" sz="2800" smtClean="0"/>
              <a:t>This register has to be big enough to hold the biggest address of a memory location.</a:t>
            </a: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5757D8C-4D25-4543-9764-D332854F1577}" type="slidenum">
              <a:rPr lang="en-US"/>
              <a:pPr>
                <a:defRPr/>
              </a:pPr>
              <a:t>23</a:t>
            </a:fld>
            <a:endParaRPr lang="en-US"/>
          </a:p>
        </p:txBody>
      </p:sp>
      <p:sp>
        <p:nvSpPr>
          <p:cNvPr id="523266" name="Rectangle 2"/>
          <p:cNvSpPr>
            <a:spLocks noGrp="1" noChangeArrowheads="1"/>
          </p:cNvSpPr>
          <p:nvPr>
            <p:ph type="title"/>
          </p:nvPr>
        </p:nvSpPr>
        <p:spPr/>
        <p:txBody>
          <a:bodyPr/>
          <a:lstStyle/>
          <a:p>
            <a:pPr eaLnBrk="1" hangingPunct="1">
              <a:defRPr/>
            </a:pPr>
            <a:r>
              <a:rPr lang="en-US" smtClean="0"/>
              <a:t>I/O: Input and Output</a:t>
            </a:r>
          </a:p>
        </p:txBody>
      </p:sp>
      <p:sp>
        <p:nvSpPr>
          <p:cNvPr id="523267" name="Rectangle 3"/>
          <p:cNvSpPr>
            <a:spLocks noGrp="1" noChangeArrowheads="1"/>
          </p:cNvSpPr>
          <p:nvPr>
            <p:ph type="body" idx="1"/>
          </p:nvPr>
        </p:nvSpPr>
        <p:spPr/>
        <p:txBody>
          <a:bodyPr/>
          <a:lstStyle/>
          <a:p>
            <a:pPr eaLnBrk="1" hangingPunct="1">
              <a:defRPr/>
            </a:pPr>
            <a:r>
              <a:rPr lang="en-US" sz="2800" smtClean="0"/>
              <a:t>There is both a human-machine interface and a machine-machine interface to I/O.</a:t>
            </a:r>
          </a:p>
          <a:p>
            <a:pPr eaLnBrk="1" hangingPunct="1">
              <a:defRPr/>
            </a:pPr>
            <a:endParaRPr lang="en-US" sz="2800" smtClean="0"/>
          </a:p>
          <a:p>
            <a:pPr eaLnBrk="1" hangingPunct="1">
              <a:defRPr/>
            </a:pPr>
            <a:r>
              <a:rPr lang="en-US" sz="2800" smtClean="0"/>
              <a:t>Examples of the human-machine interface include a keyboard, screen or printer.</a:t>
            </a:r>
          </a:p>
          <a:p>
            <a:pPr eaLnBrk="1" hangingPunct="1">
              <a:defRPr/>
            </a:pPr>
            <a:endParaRPr lang="en-US" sz="2800" smtClean="0"/>
          </a:p>
          <a:p>
            <a:pPr eaLnBrk="1" hangingPunct="1">
              <a:defRPr/>
            </a:pPr>
            <a:r>
              <a:rPr lang="en-US" sz="2800" smtClean="0"/>
              <a:t>Examples of the machine-machine interface include things like mass storage and secondary storage devices.</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7D401FA-4F34-4B4F-B8F8-55E6A9FD4913}" type="slidenum">
              <a:rPr lang="en-US"/>
              <a:pPr>
                <a:defRPr/>
              </a:pPr>
              <a:t>24</a:t>
            </a:fld>
            <a:endParaRPr lang="en-US"/>
          </a:p>
        </p:txBody>
      </p:sp>
      <p:sp>
        <p:nvSpPr>
          <p:cNvPr id="524290" name="Rectangle 2"/>
          <p:cNvSpPr>
            <a:spLocks noGrp="1" noChangeArrowheads="1"/>
          </p:cNvSpPr>
          <p:nvPr>
            <p:ph type="title"/>
          </p:nvPr>
        </p:nvSpPr>
        <p:spPr/>
        <p:txBody>
          <a:bodyPr/>
          <a:lstStyle/>
          <a:p>
            <a:pPr eaLnBrk="1" hangingPunct="1">
              <a:defRPr/>
            </a:pPr>
            <a:r>
              <a:rPr lang="en-US" dirty="0" smtClean="0"/>
              <a:t>Arithmetic Logic Unit - The ALU</a:t>
            </a:r>
          </a:p>
        </p:txBody>
      </p:sp>
      <p:sp>
        <p:nvSpPr>
          <p:cNvPr id="524291" name="Rectangle 3"/>
          <p:cNvSpPr>
            <a:spLocks noGrp="1" noChangeArrowheads="1"/>
          </p:cNvSpPr>
          <p:nvPr>
            <p:ph type="body" idx="1"/>
          </p:nvPr>
        </p:nvSpPr>
        <p:spPr/>
        <p:txBody>
          <a:bodyPr/>
          <a:lstStyle/>
          <a:p>
            <a:pPr eaLnBrk="1" hangingPunct="1">
              <a:defRPr/>
            </a:pPr>
            <a:r>
              <a:rPr lang="en-US" sz="2800" smtClean="0"/>
              <a:t>The third component in the von Neumann Architecture is called the Arithmetic Logic Unit.</a:t>
            </a:r>
          </a:p>
          <a:p>
            <a:pPr eaLnBrk="1" hangingPunct="1">
              <a:defRPr/>
            </a:pPr>
            <a:endParaRPr lang="en-US" sz="2800" smtClean="0"/>
          </a:p>
          <a:p>
            <a:pPr eaLnBrk="1" hangingPunct="1">
              <a:defRPr/>
            </a:pPr>
            <a:r>
              <a:rPr lang="en-US" sz="2800" smtClean="0"/>
              <a:t>This is the subcomponent that performs the arithmetic and logic operations based on combinations of flip-flops, latches and gates, generally.</a:t>
            </a:r>
          </a:p>
          <a:p>
            <a:pPr eaLnBrk="1" hangingPunct="1">
              <a:buFont typeface="Wingdings" pitchFamily="2" charset="2"/>
              <a:buNone/>
              <a:defRPr/>
            </a:pPr>
            <a:endParaRPr lang="en-US" sz="2800" smtClean="0"/>
          </a:p>
          <a:p>
            <a:pPr eaLnBrk="1" hangingPunct="1">
              <a:defRPr/>
            </a:pPr>
            <a:r>
              <a:rPr lang="en-US" sz="2800" smtClean="0"/>
              <a:t>The ALU is the “brain” of the computer.</a:t>
            </a: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661595E-C51F-4839-BB32-93F4BD65DB73}" type="slidenum">
              <a:rPr lang="en-US"/>
              <a:pPr>
                <a:defRPr/>
              </a:pPr>
              <a:t>25</a:t>
            </a:fld>
            <a:endParaRPr lang="en-US"/>
          </a:p>
        </p:txBody>
      </p:sp>
      <p:sp>
        <p:nvSpPr>
          <p:cNvPr id="525314" name="Rectangle 2"/>
          <p:cNvSpPr>
            <a:spLocks noGrp="1" noChangeArrowheads="1"/>
          </p:cNvSpPr>
          <p:nvPr>
            <p:ph type="title"/>
          </p:nvPr>
        </p:nvSpPr>
        <p:spPr/>
        <p:txBody>
          <a:bodyPr/>
          <a:lstStyle/>
          <a:p>
            <a:pPr eaLnBrk="1" hangingPunct="1">
              <a:defRPr/>
            </a:pPr>
            <a:r>
              <a:rPr lang="en-US" smtClean="0"/>
              <a:t>The ALU (2)</a:t>
            </a:r>
          </a:p>
        </p:txBody>
      </p:sp>
      <p:sp>
        <p:nvSpPr>
          <p:cNvPr id="525315" name="Rectangle 3"/>
          <p:cNvSpPr>
            <a:spLocks noGrp="1" noChangeArrowheads="1"/>
          </p:cNvSpPr>
          <p:nvPr>
            <p:ph type="body" idx="1"/>
          </p:nvPr>
        </p:nvSpPr>
        <p:spPr>
          <a:xfrm>
            <a:off x="457200" y="5732463"/>
            <a:ext cx="8229600" cy="401637"/>
          </a:xfrm>
        </p:spPr>
        <p:txBody>
          <a:bodyPr/>
          <a:lstStyle/>
          <a:p>
            <a:pPr eaLnBrk="1" hangingPunct="1">
              <a:buFont typeface="Wingdings" pitchFamily="2" charset="2"/>
              <a:buNone/>
              <a:defRPr/>
            </a:pPr>
            <a:r>
              <a:rPr lang="en-US" sz="1600" dirty="0" smtClean="0"/>
              <a:t>The graphic on the left is a 3-D </a:t>
            </a:r>
            <a:r>
              <a:rPr lang="en-US" sz="1600" dirty="0" err="1" smtClean="0"/>
              <a:t>lego</a:t>
            </a:r>
            <a:r>
              <a:rPr lang="en-US" sz="1600" dirty="0" smtClean="0"/>
              <a:t>-type representation of the ALU</a:t>
            </a:r>
          </a:p>
        </p:txBody>
      </p:sp>
      <p:sp>
        <p:nvSpPr>
          <p:cNvPr id="27654" name="AutoShape 7" descr="https://chortle.ccsu.edu/AssemblyTutorial/Chapter-10/aluRegisters.gif"/>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US" altLang="en-US" sz="1800"/>
          </a:p>
        </p:txBody>
      </p:sp>
      <p:sp>
        <p:nvSpPr>
          <p:cNvPr id="27655" name="AutoShape 9" descr="https://chortle.ccsu.edu/AssemblyTutorial/Chapter-10/aluRegisters.gif"/>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US" altLang="en-US" sz="1800"/>
          </a:p>
        </p:txBody>
      </p:sp>
      <p:sp>
        <p:nvSpPr>
          <p:cNvPr id="27656" name="AutoShape 11" descr="Registers and the ALU"/>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US" altLang="en-US" sz="1800"/>
          </a:p>
        </p:txBody>
      </p:sp>
      <p:sp>
        <p:nvSpPr>
          <p:cNvPr id="27657" name="AutoShape 13" descr="Registers and the ALU"/>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US" altLang="en-US" sz="1800"/>
          </a:p>
        </p:txBody>
      </p:sp>
      <p:sp>
        <p:nvSpPr>
          <p:cNvPr id="27658" name="AutoShape 15" descr="Registers and the ALU"/>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US" altLang="en-US" sz="1800"/>
          </a:p>
        </p:txBody>
      </p:sp>
      <p:pic>
        <p:nvPicPr>
          <p:cNvPr id="27659"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163" y="1989138"/>
            <a:ext cx="3084512"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0" name="Picture 18" descr="http://static.planetminecraft.com/files/resource_media/screenshot/1216/ALU-finished_2008759.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1989138"/>
            <a:ext cx="4351337"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FED1FFF-D734-4E7E-813C-AC346160F5EF}" type="slidenum">
              <a:rPr lang="en-US"/>
              <a:pPr>
                <a:defRPr/>
              </a:pPr>
              <a:t>26</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525314" name="Rectangle 2"/>
          <p:cNvSpPr>
            <a:spLocks noGrp="1" noChangeArrowheads="1"/>
          </p:cNvSpPr>
          <p:nvPr>
            <p:ph type="title"/>
          </p:nvPr>
        </p:nvSpPr>
        <p:spPr/>
        <p:txBody>
          <a:bodyPr/>
          <a:lstStyle/>
          <a:p>
            <a:pPr eaLnBrk="1" hangingPunct="1">
              <a:defRPr/>
            </a:pPr>
            <a:r>
              <a:rPr lang="en-US" dirty="0" smtClean="0"/>
              <a:t>The ALU (3)</a:t>
            </a:r>
          </a:p>
        </p:txBody>
      </p:sp>
      <p:sp>
        <p:nvSpPr>
          <p:cNvPr id="525315" name="Rectangle 3"/>
          <p:cNvSpPr>
            <a:spLocks noGrp="1" noChangeArrowheads="1"/>
          </p:cNvSpPr>
          <p:nvPr>
            <p:ph type="body" idx="1"/>
          </p:nvPr>
        </p:nvSpPr>
        <p:spPr/>
        <p:txBody>
          <a:bodyPr/>
          <a:lstStyle/>
          <a:p>
            <a:pPr eaLnBrk="1" hangingPunct="1">
              <a:defRPr/>
            </a:pPr>
            <a:r>
              <a:rPr lang="en-US" sz="2800" dirty="0" smtClean="0"/>
              <a:t>The ALU contains many of the registers.</a:t>
            </a:r>
          </a:p>
          <a:p>
            <a:pPr eaLnBrk="1" hangingPunct="1">
              <a:defRPr/>
            </a:pPr>
            <a:endParaRPr lang="en-US" sz="2800" dirty="0" smtClean="0"/>
          </a:p>
          <a:p>
            <a:pPr eaLnBrk="1" hangingPunct="1">
              <a:defRPr/>
            </a:pPr>
            <a:r>
              <a:rPr lang="en-US" sz="2800" dirty="0" smtClean="0"/>
              <a:t>Its flip-flop and latch circuitry allows it to perform addition, subtraction, multiplication and division, as well as logical comparisons: less than, equal to and greater than.</a:t>
            </a: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49BE6BB-C3DE-4A51-BA45-1390907D3397}" type="slidenum">
              <a:rPr lang="en-US"/>
              <a:pPr>
                <a:defRPr/>
              </a:pPr>
              <a:t>27</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526338" name="Rectangle 2"/>
          <p:cNvSpPr>
            <a:spLocks noGrp="1" noChangeArrowheads="1"/>
          </p:cNvSpPr>
          <p:nvPr>
            <p:ph type="title"/>
          </p:nvPr>
        </p:nvSpPr>
        <p:spPr/>
        <p:txBody>
          <a:bodyPr/>
          <a:lstStyle/>
          <a:p>
            <a:pPr eaLnBrk="1" hangingPunct="1">
              <a:defRPr/>
            </a:pPr>
            <a:r>
              <a:rPr lang="en-US" smtClean="0"/>
              <a:t>Control Unit</a:t>
            </a:r>
          </a:p>
        </p:txBody>
      </p:sp>
      <p:sp>
        <p:nvSpPr>
          <p:cNvPr id="526339" name="Rectangle 3"/>
          <p:cNvSpPr>
            <a:spLocks noGrp="1" noChangeArrowheads="1"/>
          </p:cNvSpPr>
          <p:nvPr>
            <p:ph type="body" idx="1"/>
          </p:nvPr>
        </p:nvSpPr>
        <p:spPr/>
        <p:txBody>
          <a:bodyPr/>
          <a:lstStyle/>
          <a:p>
            <a:pPr eaLnBrk="1" hangingPunct="1">
              <a:lnSpc>
                <a:spcPct val="90000"/>
              </a:lnSpc>
              <a:defRPr/>
            </a:pPr>
            <a:r>
              <a:rPr lang="en-US" sz="2800" smtClean="0"/>
              <a:t>The control unit drives the fetch and execute cycle.</a:t>
            </a:r>
          </a:p>
          <a:p>
            <a:pPr eaLnBrk="1" hangingPunct="1">
              <a:lnSpc>
                <a:spcPct val="90000"/>
              </a:lnSpc>
              <a:defRPr/>
            </a:pPr>
            <a:endParaRPr lang="en-US" sz="2800" smtClean="0"/>
          </a:p>
          <a:p>
            <a:pPr eaLnBrk="1" hangingPunct="1">
              <a:lnSpc>
                <a:spcPct val="90000"/>
              </a:lnSpc>
              <a:defRPr/>
            </a:pPr>
            <a:r>
              <a:rPr lang="en-US" sz="2800" smtClean="0"/>
              <a:t>As mentioned before, in memory, a cell address is loaded into the MAR – it is the control unit that figures out which address is loaded, and what operation is to be performed with the data moved to the memory data register (or machine data register) - MDR.</a:t>
            </a: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4A6B08C-D74A-4DAF-A93D-F11FDEDDAA44}" type="slidenum">
              <a:rPr lang="en-US"/>
              <a:pPr>
                <a:defRPr/>
              </a:pPr>
              <a:t>28</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544770" name="Rectangle 2"/>
          <p:cNvSpPr>
            <a:spLocks noGrp="1" noChangeArrowheads="1"/>
          </p:cNvSpPr>
          <p:nvPr>
            <p:ph type="title"/>
          </p:nvPr>
        </p:nvSpPr>
        <p:spPr/>
        <p:txBody>
          <a:bodyPr/>
          <a:lstStyle/>
          <a:p>
            <a:pPr eaLnBrk="1" hangingPunct="1">
              <a:defRPr/>
            </a:pPr>
            <a:r>
              <a:rPr lang="en-US" smtClean="0"/>
              <a:t>Control Unit (2)</a:t>
            </a:r>
          </a:p>
        </p:txBody>
      </p:sp>
      <p:pic>
        <p:nvPicPr>
          <p:cNvPr id="30725" name="Picture 7" descr="http://revisionworld.com/sites/revisionworld.com/files/rw_files/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989138"/>
            <a:ext cx="3743325" cy="322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9" descr="http://www.bbc.co.uk/staticarchive/132f16f6473c160f7e1cb2234eadb362c7576bfc.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1989138"/>
            <a:ext cx="4032250" cy="270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A562775-216D-4E78-B320-22947385A180}" type="slidenum">
              <a:rPr lang="en-US"/>
              <a:pPr>
                <a:defRPr/>
              </a:pPr>
              <a:t>29</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544770" name="Rectangle 2"/>
          <p:cNvSpPr>
            <a:spLocks noGrp="1" noChangeArrowheads="1"/>
          </p:cNvSpPr>
          <p:nvPr>
            <p:ph type="title"/>
          </p:nvPr>
        </p:nvSpPr>
        <p:spPr/>
        <p:txBody>
          <a:bodyPr/>
          <a:lstStyle/>
          <a:p>
            <a:pPr eaLnBrk="1" hangingPunct="1">
              <a:defRPr/>
            </a:pPr>
            <a:r>
              <a:rPr lang="en-US" dirty="0" smtClean="0"/>
              <a:t>Control Unit (3)</a:t>
            </a:r>
          </a:p>
        </p:txBody>
      </p:sp>
      <p:sp>
        <p:nvSpPr>
          <p:cNvPr id="544771" name="Rectangle 3"/>
          <p:cNvSpPr>
            <a:spLocks noGrp="1" noChangeArrowheads="1"/>
          </p:cNvSpPr>
          <p:nvPr>
            <p:ph type="body" idx="1"/>
          </p:nvPr>
        </p:nvSpPr>
        <p:spPr/>
        <p:txBody>
          <a:bodyPr/>
          <a:lstStyle/>
          <a:p>
            <a:pPr eaLnBrk="1" hangingPunct="1">
              <a:defRPr/>
            </a:pPr>
            <a:r>
              <a:rPr lang="en-US" sz="2800" smtClean="0"/>
              <a:t>To do its job, the Control Unit has several tools</a:t>
            </a:r>
          </a:p>
          <a:p>
            <a:pPr lvl="1" eaLnBrk="1" hangingPunct="1">
              <a:defRPr/>
            </a:pPr>
            <a:r>
              <a:rPr lang="en-US" smtClean="0"/>
              <a:t>Special memory registers</a:t>
            </a:r>
          </a:p>
          <a:p>
            <a:pPr lvl="1" eaLnBrk="1" hangingPunct="1">
              <a:defRPr/>
            </a:pPr>
            <a:r>
              <a:rPr lang="en-US" smtClean="0"/>
              <a:t>‘Hard-wired’ understanding of an Instruction Set</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AEB175F-CDAD-4C55-9B82-BBD1C5D1BF75}" type="slidenum">
              <a:rPr lang="en-US"/>
              <a:pPr>
                <a:defRPr/>
              </a:pPr>
              <a:t>3</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504834" name="Rectangle 2"/>
          <p:cNvSpPr>
            <a:spLocks noGrp="1" noChangeArrowheads="1"/>
          </p:cNvSpPr>
          <p:nvPr>
            <p:ph type="title"/>
          </p:nvPr>
        </p:nvSpPr>
        <p:spPr/>
        <p:txBody>
          <a:bodyPr/>
          <a:lstStyle/>
          <a:p>
            <a:pPr eaLnBrk="1" hangingPunct="1">
              <a:defRPr/>
            </a:pPr>
            <a:r>
              <a:rPr lang="en-GB" smtClean="0"/>
              <a:t>John von Neumann (2)</a:t>
            </a:r>
            <a:endParaRPr lang="en-US" smtClean="0"/>
          </a:p>
        </p:txBody>
      </p:sp>
      <p:sp>
        <p:nvSpPr>
          <p:cNvPr id="504835" name="Rectangle 3"/>
          <p:cNvSpPr>
            <a:spLocks noGrp="1" noChangeArrowheads="1"/>
          </p:cNvSpPr>
          <p:nvPr>
            <p:ph type="body" idx="1"/>
          </p:nvPr>
        </p:nvSpPr>
        <p:spPr/>
        <p:txBody>
          <a:bodyPr/>
          <a:lstStyle/>
          <a:p>
            <a:pPr eaLnBrk="1" hangingPunct="1">
              <a:lnSpc>
                <a:spcPct val="80000"/>
              </a:lnSpc>
              <a:defRPr/>
            </a:pPr>
            <a:r>
              <a:rPr lang="en-GB" sz="2800" dirty="0" err="1" smtClean="0"/>
              <a:t>Mauchly</a:t>
            </a:r>
            <a:r>
              <a:rPr lang="en-GB" sz="2800" dirty="0" smtClean="0"/>
              <a:t> and Eckert (as mentioned in the notes of Week 3) had mastered the architecture advances for which von Neumann has become famous while developing the ENIAC computer.</a:t>
            </a:r>
          </a:p>
          <a:p>
            <a:pPr eaLnBrk="1" hangingPunct="1">
              <a:lnSpc>
                <a:spcPct val="80000"/>
              </a:lnSpc>
              <a:defRPr/>
            </a:pPr>
            <a:endParaRPr lang="en-GB" sz="2800" dirty="0" smtClean="0"/>
          </a:p>
          <a:p>
            <a:pPr eaLnBrk="1" hangingPunct="1">
              <a:lnSpc>
                <a:spcPct val="80000"/>
              </a:lnSpc>
              <a:defRPr/>
            </a:pPr>
            <a:r>
              <a:rPr lang="en-GB" sz="2800" dirty="0" smtClean="0"/>
              <a:t>Von </a:t>
            </a:r>
            <a:r>
              <a:rPr lang="en-GB" sz="2800" dirty="0" smtClean="0"/>
              <a:t>Neumann worked with </a:t>
            </a:r>
            <a:r>
              <a:rPr lang="en-GB" sz="2800" dirty="0" err="1" smtClean="0"/>
              <a:t>Mauchly</a:t>
            </a:r>
            <a:r>
              <a:rPr lang="en-GB" sz="2800" dirty="0" smtClean="0"/>
              <a:t> and Eckert and helped with the ENIAC project – but it was his publication of a journal paper on the internal workings of an ENIAC-type machine (called ‘First Draft’) that earned </a:t>
            </a:r>
            <a:r>
              <a:rPr lang="en-GB" sz="2800" u="sng" dirty="0" smtClean="0"/>
              <a:t>him</a:t>
            </a:r>
            <a:r>
              <a:rPr lang="en-GB" sz="2800" dirty="0" smtClean="0"/>
              <a:t> the accolades.</a:t>
            </a:r>
            <a:endParaRPr lang="en-US" sz="28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E630798-559A-47E7-A4B7-6D8B70E1A1E0}" type="slidenum">
              <a:rPr lang="en-US"/>
              <a:pPr>
                <a:defRPr/>
              </a:pPr>
              <a:t>30</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545794" name="Rectangle 2"/>
          <p:cNvSpPr>
            <a:spLocks noGrp="1" noChangeArrowheads="1"/>
          </p:cNvSpPr>
          <p:nvPr>
            <p:ph type="title"/>
          </p:nvPr>
        </p:nvSpPr>
        <p:spPr/>
        <p:txBody>
          <a:bodyPr/>
          <a:lstStyle/>
          <a:p>
            <a:pPr eaLnBrk="1" hangingPunct="1">
              <a:defRPr/>
            </a:pPr>
            <a:r>
              <a:rPr lang="en-US" dirty="0" smtClean="0"/>
              <a:t>Control Unit (4)</a:t>
            </a:r>
          </a:p>
        </p:txBody>
      </p:sp>
      <p:sp>
        <p:nvSpPr>
          <p:cNvPr id="545795" name="Rectangle 3"/>
          <p:cNvSpPr>
            <a:spLocks noGrp="1" noChangeArrowheads="1"/>
          </p:cNvSpPr>
          <p:nvPr>
            <p:ph type="body" idx="1"/>
          </p:nvPr>
        </p:nvSpPr>
        <p:spPr/>
        <p:txBody>
          <a:bodyPr/>
          <a:lstStyle/>
          <a:p>
            <a:pPr eaLnBrk="1" hangingPunct="1">
              <a:lnSpc>
                <a:spcPct val="80000"/>
              </a:lnSpc>
              <a:defRPr/>
            </a:pPr>
            <a:r>
              <a:rPr lang="en-US" sz="2800" dirty="0" smtClean="0"/>
              <a:t>Special Memory Registers</a:t>
            </a:r>
          </a:p>
          <a:p>
            <a:pPr lvl="1" eaLnBrk="1" hangingPunct="1">
              <a:lnSpc>
                <a:spcPct val="80000"/>
              </a:lnSpc>
              <a:defRPr/>
            </a:pPr>
            <a:r>
              <a:rPr lang="en-US" sz="2600" dirty="0" smtClean="0"/>
              <a:t>The Control Unit must keep track of where it is within a program, and what it should do next</a:t>
            </a:r>
          </a:p>
          <a:p>
            <a:pPr lvl="1" eaLnBrk="1" hangingPunct="1">
              <a:lnSpc>
                <a:spcPct val="80000"/>
              </a:lnSpc>
              <a:defRPr/>
            </a:pPr>
            <a:r>
              <a:rPr lang="en-US" sz="2600" dirty="0" smtClean="0"/>
              <a:t>Two special registers are used to accomplish this:</a:t>
            </a:r>
          </a:p>
          <a:p>
            <a:pPr lvl="2" eaLnBrk="1" hangingPunct="1">
              <a:lnSpc>
                <a:spcPct val="80000"/>
              </a:lnSpc>
              <a:buFont typeface="Wingdings" pitchFamily="2" charset="2"/>
              <a:buNone/>
              <a:defRPr/>
            </a:pPr>
            <a:r>
              <a:rPr lang="en-US" sz="2600" dirty="0" smtClean="0"/>
              <a:t>	A program counter, typically referred to as a PC, holds the address of the </a:t>
            </a:r>
            <a:r>
              <a:rPr lang="en-US" sz="2600" u="sng" dirty="0" smtClean="0"/>
              <a:t>next</a:t>
            </a:r>
            <a:r>
              <a:rPr lang="en-US" sz="2600" dirty="0" smtClean="0"/>
              <a:t> instruction to be executed.</a:t>
            </a:r>
          </a:p>
          <a:p>
            <a:pPr lvl="2" eaLnBrk="1" hangingPunct="1">
              <a:lnSpc>
                <a:spcPct val="80000"/>
              </a:lnSpc>
              <a:buFont typeface="Wingdings" pitchFamily="2" charset="2"/>
              <a:buNone/>
              <a:defRPr/>
            </a:pPr>
            <a:r>
              <a:rPr lang="en-US" sz="2600" dirty="0" smtClean="0"/>
              <a:t>	An instruction register, typically referred to as an IR, holds an instruction fetched from memory.</a:t>
            </a: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2AD71F0-16AA-46BE-81A7-78F55C1641F9}" type="slidenum">
              <a:rPr lang="en-US"/>
              <a:pPr>
                <a:defRPr/>
              </a:pPr>
              <a:t>31</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539650" name="Rectangle 2"/>
          <p:cNvSpPr>
            <a:spLocks noGrp="1" noChangeArrowheads="1"/>
          </p:cNvSpPr>
          <p:nvPr>
            <p:ph type="title"/>
          </p:nvPr>
        </p:nvSpPr>
        <p:spPr/>
        <p:txBody>
          <a:bodyPr/>
          <a:lstStyle/>
          <a:p>
            <a:pPr eaLnBrk="1" hangingPunct="1">
              <a:defRPr/>
            </a:pPr>
            <a:r>
              <a:rPr lang="en-US" dirty="0" smtClean="0"/>
              <a:t>Control Unit (5)</a:t>
            </a:r>
          </a:p>
        </p:txBody>
      </p:sp>
      <p:sp>
        <p:nvSpPr>
          <p:cNvPr id="539651" name="Rectangle 3"/>
          <p:cNvSpPr>
            <a:spLocks noGrp="1" noChangeArrowheads="1"/>
          </p:cNvSpPr>
          <p:nvPr>
            <p:ph type="body" idx="1"/>
          </p:nvPr>
        </p:nvSpPr>
        <p:spPr/>
        <p:txBody>
          <a:bodyPr/>
          <a:lstStyle/>
          <a:p>
            <a:pPr eaLnBrk="1" hangingPunct="1">
              <a:defRPr/>
            </a:pPr>
            <a:r>
              <a:rPr lang="en-US" sz="2800" smtClean="0"/>
              <a:t>Along with the special registers, the Control Unit utilises special circuitry, called an instruction decoder.</a:t>
            </a:r>
          </a:p>
          <a:p>
            <a:pPr eaLnBrk="1" hangingPunct="1">
              <a:defRPr/>
            </a:pPr>
            <a:endParaRPr lang="en-US" sz="2800" smtClean="0"/>
          </a:p>
          <a:p>
            <a:pPr eaLnBrk="1" hangingPunct="1">
              <a:defRPr/>
            </a:pPr>
            <a:r>
              <a:rPr lang="en-US" sz="2800" smtClean="0"/>
              <a:t>The instruction decoder is a  typical decoder circuit, and its purpose is to read an instruction from the instruction register (IR), and then to activate the appropriate circuit line.</a:t>
            </a: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17A35D3-2156-48A8-86EC-44E0ADD78A01}" type="slidenum">
              <a:rPr lang="en-US"/>
              <a:pPr>
                <a:defRPr/>
              </a:pPr>
              <a:t>32</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540674" name="Rectangle 2"/>
          <p:cNvSpPr>
            <a:spLocks noGrp="1" noChangeArrowheads="1"/>
          </p:cNvSpPr>
          <p:nvPr>
            <p:ph type="title"/>
          </p:nvPr>
        </p:nvSpPr>
        <p:spPr/>
        <p:txBody>
          <a:bodyPr/>
          <a:lstStyle/>
          <a:p>
            <a:pPr eaLnBrk="1" hangingPunct="1">
              <a:defRPr/>
            </a:pPr>
            <a:r>
              <a:rPr lang="en-US" smtClean="0"/>
              <a:t>How this Works</a:t>
            </a:r>
          </a:p>
        </p:txBody>
      </p:sp>
      <p:sp>
        <p:nvSpPr>
          <p:cNvPr id="540675" name="Rectangle 3"/>
          <p:cNvSpPr>
            <a:spLocks noGrp="1" noChangeArrowheads="1"/>
          </p:cNvSpPr>
          <p:nvPr>
            <p:ph type="body" idx="1"/>
          </p:nvPr>
        </p:nvSpPr>
        <p:spPr/>
        <p:txBody>
          <a:bodyPr/>
          <a:lstStyle/>
          <a:p>
            <a:pPr eaLnBrk="1" hangingPunct="1">
              <a:lnSpc>
                <a:spcPct val="90000"/>
              </a:lnSpc>
              <a:defRPr/>
            </a:pPr>
            <a:r>
              <a:rPr lang="en-US" sz="2800" dirty="0" smtClean="0"/>
              <a:t>Remember, we are trying to figure out how the stored program concept works</a:t>
            </a:r>
            <a:r>
              <a:rPr lang="en-US" sz="2800" dirty="0" smtClean="0"/>
              <a:t>.</a:t>
            </a:r>
          </a:p>
          <a:p>
            <a:pPr marL="0" indent="0" eaLnBrk="1" hangingPunct="1">
              <a:lnSpc>
                <a:spcPct val="90000"/>
              </a:lnSpc>
              <a:buNone/>
              <a:defRPr/>
            </a:pPr>
            <a:endParaRPr lang="en-US" sz="1300" dirty="0" smtClean="0"/>
          </a:p>
          <a:p>
            <a:pPr eaLnBrk="1" hangingPunct="1">
              <a:lnSpc>
                <a:spcPct val="90000"/>
              </a:lnSpc>
              <a:defRPr/>
            </a:pPr>
            <a:r>
              <a:rPr lang="en-US" sz="2800" dirty="0" smtClean="0"/>
              <a:t>In this model, the program and the data upon which it operates are stored in memory locations.</a:t>
            </a:r>
          </a:p>
          <a:p>
            <a:pPr marL="0" indent="0" eaLnBrk="1" hangingPunct="1">
              <a:lnSpc>
                <a:spcPct val="90000"/>
              </a:lnSpc>
              <a:buNone/>
              <a:defRPr/>
            </a:pPr>
            <a:endParaRPr lang="en-US" sz="1300" dirty="0" smtClean="0"/>
          </a:p>
          <a:p>
            <a:pPr eaLnBrk="1" hangingPunct="1">
              <a:lnSpc>
                <a:spcPct val="90000"/>
              </a:lnSpc>
              <a:defRPr/>
            </a:pPr>
            <a:r>
              <a:rPr lang="en-US" sz="2800" dirty="0" smtClean="0"/>
              <a:t>We </a:t>
            </a:r>
            <a:r>
              <a:rPr lang="en-US" sz="2800" dirty="0" smtClean="0"/>
              <a:t>know how to encode the data.</a:t>
            </a:r>
          </a:p>
          <a:p>
            <a:pPr marL="0" indent="0" eaLnBrk="1" hangingPunct="1">
              <a:lnSpc>
                <a:spcPct val="90000"/>
              </a:lnSpc>
              <a:buNone/>
              <a:defRPr/>
            </a:pPr>
            <a:endParaRPr lang="en-US" sz="1300" dirty="0" smtClean="0"/>
          </a:p>
          <a:p>
            <a:pPr eaLnBrk="1" hangingPunct="1">
              <a:lnSpc>
                <a:spcPct val="90000"/>
              </a:lnSpc>
              <a:defRPr/>
            </a:pPr>
            <a:r>
              <a:rPr lang="en-US" sz="2800" dirty="0" smtClean="0"/>
              <a:t>We </a:t>
            </a:r>
            <a:r>
              <a:rPr lang="en-US" sz="2800" dirty="0" smtClean="0"/>
              <a:t>need to learn how to encode the programming instructions.</a:t>
            </a:r>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61C0DC8-A745-4A0C-803A-49FF034171B0}" type="slidenum">
              <a:rPr lang="en-US"/>
              <a:pPr>
                <a:defRPr/>
              </a:pPr>
              <a:t>33</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541698" name="Rectangle 2"/>
          <p:cNvSpPr>
            <a:spLocks noGrp="1" noChangeArrowheads="1"/>
          </p:cNvSpPr>
          <p:nvPr>
            <p:ph type="title"/>
          </p:nvPr>
        </p:nvSpPr>
        <p:spPr/>
        <p:txBody>
          <a:bodyPr/>
          <a:lstStyle/>
          <a:p>
            <a:pPr eaLnBrk="1" hangingPunct="1">
              <a:defRPr/>
            </a:pPr>
            <a:r>
              <a:rPr lang="en-US" dirty="0" smtClean="0"/>
              <a:t>The Instruction Set</a:t>
            </a:r>
          </a:p>
        </p:txBody>
      </p:sp>
      <p:sp>
        <p:nvSpPr>
          <p:cNvPr id="541699" name="Rectangle 3"/>
          <p:cNvSpPr>
            <a:spLocks noGrp="1" noChangeArrowheads="1"/>
          </p:cNvSpPr>
          <p:nvPr>
            <p:ph type="body" idx="1"/>
          </p:nvPr>
        </p:nvSpPr>
        <p:spPr/>
        <p:txBody>
          <a:bodyPr/>
          <a:lstStyle/>
          <a:p>
            <a:pPr eaLnBrk="1" hangingPunct="1">
              <a:defRPr/>
            </a:pPr>
            <a:r>
              <a:rPr lang="en-US" sz="2800" dirty="0" smtClean="0"/>
              <a:t>At the heart of all programming are a few basic, general instructions.</a:t>
            </a:r>
          </a:p>
          <a:p>
            <a:pPr eaLnBrk="1" hangingPunct="1">
              <a:defRPr/>
            </a:pPr>
            <a:r>
              <a:rPr lang="en-US" sz="2800" dirty="0" smtClean="0"/>
              <a:t>The set of instructions is small and particular to the processor’s specification.</a:t>
            </a:r>
          </a:p>
          <a:p>
            <a:pPr eaLnBrk="1" hangingPunct="1">
              <a:defRPr/>
            </a:pPr>
            <a:r>
              <a:rPr lang="en-US" sz="2800" dirty="0" smtClean="0"/>
              <a:t>The power of the instruction set is that by identifying a definite, bounded, simple task, an instruction can be executed with appreciable speed (typically within a few billionths of a second).</a:t>
            </a: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The Instruction Set (2)</a:t>
            </a:r>
            <a:endParaRPr lang="en-US" dirty="0"/>
          </a:p>
        </p:txBody>
      </p:sp>
      <p:sp>
        <p:nvSpPr>
          <p:cNvPr id="4" name="Slide Number Placeholder 3"/>
          <p:cNvSpPr>
            <a:spLocks noGrp="1"/>
          </p:cNvSpPr>
          <p:nvPr>
            <p:ph type="sldNum" sz="quarter" idx="10"/>
          </p:nvPr>
        </p:nvSpPr>
        <p:spPr/>
        <p:txBody>
          <a:bodyPr/>
          <a:lstStyle/>
          <a:p>
            <a:pPr>
              <a:defRPr/>
            </a:pPr>
            <a:fld id="{248F95D0-077E-42F7-A34E-7534C4702BE6}" type="slidenum">
              <a:rPr lang="en-US" smtClean="0"/>
              <a:pPr>
                <a:defRPr/>
              </a:pPr>
              <a:t>34</a:t>
            </a:fld>
            <a:endParaRPr lang="en-US"/>
          </a:p>
        </p:txBody>
      </p:sp>
      <p:pic>
        <p:nvPicPr>
          <p:cNvPr id="36869" name="Picture 2" descr="http://www.physics.mcmaster.ca/tech/HC908/instruction_set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1268413"/>
            <a:ext cx="3960813" cy="51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FAB2ACDD-7D87-40A7-8E39-AB977B14212C}" type="slidenum">
              <a:rPr lang="en-US"/>
              <a:pPr>
                <a:defRPr/>
              </a:pPr>
              <a:t>35</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542722" name="Rectangle 2"/>
          <p:cNvSpPr>
            <a:spLocks noGrp="1" noChangeArrowheads="1"/>
          </p:cNvSpPr>
          <p:nvPr>
            <p:ph type="title"/>
          </p:nvPr>
        </p:nvSpPr>
        <p:spPr/>
        <p:txBody>
          <a:bodyPr/>
          <a:lstStyle/>
          <a:p>
            <a:pPr eaLnBrk="1" hangingPunct="1">
              <a:defRPr/>
            </a:pPr>
            <a:r>
              <a:rPr lang="en-US" dirty="0" smtClean="0"/>
              <a:t>The Instruction Set (3)</a:t>
            </a:r>
          </a:p>
        </p:txBody>
      </p:sp>
      <p:sp>
        <p:nvSpPr>
          <p:cNvPr id="542723" name="Rectangle 3"/>
          <p:cNvSpPr>
            <a:spLocks noGrp="1" noChangeArrowheads="1"/>
          </p:cNvSpPr>
          <p:nvPr>
            <p:ph type="body" idx="1"/>
          </p:nvPr>
        </p:nvSpPr>
        <p:spPr/>
        <p:txBody>
          <a:bodyPr/>
          <a:lstStyle/>
          <a:p>
            <a:pPr eaLnBrk="1" hangingPunct="1">
              <a:defRPr/>
            </a:pPr>
            <a:r>
              <a:rPr lang="en-US" sz="2800" dirty="0" smtClean="0"/>
              <a:t>The instruction set is something like the ASCII alphabet encoding scheme</a:t>
            </a:r>
            <a:r>
              <a:rPr lang="en-US" sz="2800" dirty="0" smtClean="0"/>
              <a:t>.</a:t>
            </a:r>
          </a:p>
          <a:p>
            <a:pPr marL="0" indent="0" eaLnBrk="1" hangingPunct="1">
              <a:buNone/>
              <a:defRPr/>
            </a:pPr>
            <a:endParaRPr lang="en-US" sz="1300" dirty="0" smtClean="0"/>
          </a:p>
          <a:p>
            <a:pPr eaLnBrk="1" hangingPunct="1">
              <a:defRPr/>
            </a:pPr>
            <a:r>
              <a:rPr lang="en-US" sz="2800" dirty="0" smtClean="0"/>
              <a:t>The specific instructions are given unique binary codes</a:t>
            </a:r>
            <a:r>
              <a:rPr lang="en-US" sz="2800" dirty="0" smtClean="0"/>
              <a:t>.</a:t>
            </a:r>
          </a:p>
          <a:p>
            <a:pPr marL="0" indent="0" eaLnBrk="1" hangingPunct="1">
              <a:buNone/>
              <a:defRPr/>
            </a:pPr>
            <a:endParaRPr lang="en-US" sz="1300" dirty="0" smtClean="0"/>
          </a:p>
          <a:p>
            <a:pPr eaLnBrk="1" hangingPunct="1">
              <a:defRPr/>
            </a:pPr>
            <a:r>
              <a:rPr lang="en-US" sz="2800" dirty="0" smtClean="0"/>
              <a:t>Obviously, the instruction register must be big enough to hold any instruction within the numbered set.</a:t>
            </a: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F153D0F-91A0-451A-B49C-7E87AB6B1EAF}" type="slidenum">
              <a:rPr lang="en-US"/>
              <a:pPr>
                <a:defRPr/>
              </a:pPr>
              <a:t>36</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528386" name="Rectangle 2"/>
          <p:cNvSpPr>
            <a:spLocks noGrp="1" noChangeArrowheads="1"/>
          </p:cNvSpPr>
          <p:nvPr>
            <p:ph type="title"/>
          </p:nvPr>
        </p:nvSpPr>
        <p:spPr/>
        <p:txBody>
          <a:bodyPr/>
          <a:lstStyle/>
          <a:p>
            <a:pPr eaLnBrk="1" hangingPunct="1">
              <a:defRPr/>
            </a:pPr>
            <a:r>
              <a:rPr lang="en-GB" smtClean="0"/>
              <a:t>Execution Happens in Cycles</a:t>
            </a:r>
            <a:endParaRPr lang="en-US" smtClean="0"/>
          </a:p>
        </p:txBody>
      </p:sp>
      <p:sp>
        <p:nvSpPr>
          <p:cNvPr id="528387" name="Rectangle 3"/>
          <p:cNvSpPr>
            <a:spLocks noGrp="1" noChangeArrowheads="1"/>
          </p:cNvSpPr>
          <p:nvPr>
            <p:ph type="body" idx="1"/>
          </p:nvPr>
        </p:nvSpPr>
        <p:spPr/>
        <p:txBody>
          <a:bodyPr/>
          <a:lstStyle/>
          <a:p>
            <a:pPr eaLnBrk="1" hangingPunct="1">
              <a:defRPr/>
            </a:pPr>
            <a:r>
              <a:rPr lang="en-US" sz="2800" dirty="0" smtClean="0"/>
              <a:t>Data and program instructions are translated into binary form and stored in RAM.</a:t>
            </a:r>
          </a:p>
          <a:p>
            <a:pPr eaLnBrk="1" hangingPunct="1">
              <a:defRPr/>
            </a:pPr>
            <a:r>
              <a:rPr lang="en-US" sz="2800" dirty="0" smtClean="0"/>
              <a:t>As the information is needed, it is moved to the high speed, costlier registers where it is processed.</a:t>
            </a:r>
          </a:p>
          <a:p>
            <a:pPr eaLnBrk="1" hangingPunct="1">
              <a:defRPr/>
            </a:pPr>
            <a:r>
              <a:rPr lang="en-US" sz="2800" dirty="0" smtClean="0"/>
              <a:t>This process occurs in a cycle: fetch information to the registers, and execute it there, fetch the next information from the registers, and execute it, etcetera.</a:t>
            </a: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66F29CC-57E1-4A36-94A3-BF83B8D13EC1}" type="slidenum">
              <a:rPr lang="en-US"/>
              <a:pPr>
                <a:defRPr/>
              </a:pPr>
              <a:t>37</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529410" name="Rectangle 2"/>
          <p:cNvSpPr>
            <a:spLocks noGrp="1" noChangeArrowheads="1"/>
          </p:cNvSpPr>
          <p:nvPr>
            <p:ph type="title"/>
          </p:nvPr>
        </p:nvSpPr>
        <p:spPr/>
        <p:txBody>
          <a:bodyPr/>
          <a:lstStyle/>
          <a:p>
            <a:pPr eaLnBrk="1" hangingPunct="1">
              <a:defRPr/>
            </a:pPr>
            <a:r>
              <a:rPr lang="en-US" smtClean="0"/>
              <a:t>Engineering Needs</a:t>
            </a:r>
          </a:p>
        </p:txBody>
      </p:sp>
      <p:sp>
        <p:nvSpPr>
          <p:cNvPr id="529411" name="Rectangle 3"/>
          <p:cNvSpPr>
            <a:spLocks noGrp="1" noChangeArrowheads="1"/>
          </p:cNvSpPr>
          <p:nvPr>
            <p:ph type="body" idx="1"/>
          </p:nvPr>
        </p:nvSpPr>
        <p:spPr/>
        <p:txBody>
          <a:bodyPr/>
          <a:lstStyle/>
          <a:p>
            <a:pPr eaLnBrk="1" hangingPunct="1">
              <a:defRPr/>
            </a:pPr>
            <a:r>
              <a:rPr lang="en-US" sz="2800" dirty="0" smtClean="0"/>
              <a:t>Once we know on which data we should be working, we know how to build circuitry to perform processing operations. (We  can add, subtract, divide and compare).</a:t>
            </a:r>
          </a:p>
          <a:p>
            <a:pPr eaLnBrk="1" hangingPunct="1">
              <a:defRPr/>
            </a:pPr>
            <a:endParaRPr lang="en-US" sz="2800" dirty="0" smtClean="0"/>
          </a:p>
          <a:p>
            <a:pPr eaLnBrk="1" hangingPunct="1">
              <a:defRPr/>
            </a:pPr>
            <a:r>
              <a:rPr lang="en-US" sz="2800" dirty="0" smtClean="0"/>
              <a:t>How </a:t>
            </a:r>
            <a:r>
              <a:rPr lang="en-US" sz="2800" dirty="0" smtClean="0"/>
              <a:t>do we figure out what data to be working on, and exactly which operation to perform?</a:t>
            </a:r>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CBD9F63-08FA-401E-9414-83860048BFEE}" type="slidenum">
              <a:rPr lang="en-US"/>
              <a:pPr>
                <a:defRPr/>
              </a:pPr>
              <a:t>38</a:t>
            </a:fld>
            <a:endParaRPr lang="en-US"/>
          </a:p>
        </p:txBody>
      </p:sp>
      <p:sp>
        <p:nvSpPr>
          <p:cNvPr id="546818" name="Rectangle 2"/>
          <p:cNvSpPr>
            <a:spLocks noGrp="1" noChangeArrowheads="1"/>
          </p:cNvSpPr>
          <p:nvPr>
            <p:ph type="title"/>
          </p:nvPr>
        </p:nvSpPr>
        <p:spPr/>
        <p:txBody>
          <a:bodyPr/>
          <a:lstStyle/>
          <a:p>
            <a:pPr eaLnBrk="1" hangingPunct="1">
              <a:defRPr/>
            </a:pPr>
            <a:r>
              <a:rPr lang="en-US" dirty="0" smtClean="0"/>
              <a:t>Engineering Needs (2)</a:t>
            </a:r>
          </a:p>
        </p:txBody>
      </p:sp>
      <p:sp>
        <p:nvSpPr>
          <p:cNvPr id="546819" name="Rectangle 3"/>
          <p:cNvSpPr>
            <a:spLocks noGrp="1" noChangeArrowheads="1"/>
          </p:cNvSpPr>
          <p:nvPr>
            <p:ph type="body" idx="1"/>
          </p:nvPr>
        </p:nvSpPr>
        <p:spPr>
          <a:xfrm>
            <a:off x="468313" y="1341438"/>
            <a:ext cx="8229600" cy="4533900"/>
          </a:xfrm>
        </p:spPr>
        <p:txBody>
          <a:bodyPr/>
          <a:lstStyle/>
          <a:p>
            <a:pPr eaLnBrk="1" hangingPunct="1">
              <a:lnSpc>
                <a:spcPct val="90000"/>
              </a:lnSpc>
              <a:defRPr/>
            </a:pPr>
            <a:r>
              <a:rPr lang="en-US" sz="2800" dirty="0" smtClean="0"/>
              <a:t>Specifically, this is what we need to be able to do:</a:t>
            </a:r>
          </a:p>
          <a:p>
            <a:pPr lvl="1" eaLnBrk="1" hangingPunct="1">
              <a:lnSpc>
                <a:spcPct val="90000"/>
              </a:lnSpc>
              <a:defRPr/>
            </a:pPr>
            <a:r>
              <a:rPr lang="en-US" sz="2500" dirty="0" smtClean="0"/>
              <a:t>Build a circuit that will allow us to take whatever number is in the Memory Address Register (MAR), and use this number to access a specific memory cell.</a:t>
            </a:r>
          </a:p>
          <a:p>
            <a:pPr lvl="1" eaLnBrk="1" hangingPunct="1">
              <a:lnSpc>
                <a:spcPct val="90000"/>
              </a:lnSpc>
              <a:defRPr/>
            </a:pPr>
            <a:r>
              <a:rPr lang="en-US" sz="2500" dirty="0" smtClean="0"/>
              <a:t>Build a circuit that will allow us to choose which data results should be placed in the Memory Data Register (MDR).</a:t>
            </a:r>
          </a:p>
          <a:p>
            <a:pPr marL="0" indent="0" eaLnBrk="1" hangingPunct="1">
              <a:lnSpc>
                <a:spcPct val="90000"/>
              </a:lnSpc>
              <a:buNone/>
              <a:defRPr/>
            </a:pPr>
            <a:endParaRPr lang="en-US" sz="1300" dirty="0" smtClean="0"/>
          </a:p>
          <a:p>
            <a:pPr eaLnBrk="1" hangingPunct="1">
              <a:lnSpc>
                <a:spcPct val="90000"/>
              </a:lnSpc>
              <a:defRPr/>
            </a:pPr>
            <a:r>
              <a:rPr lang="en-US" sz="2800" dirty="0" smtClean="0"/>
              <a:t>This </a:t>
            </a:r>
            <a:r>
              <a:rPr lang="en-US" sz="2800" dirty="0" smtClean="0"/>
              <a:t>magic happens in the Control Unit (also known as the PCU (Program Control Unit)</a:t>
            </a:r>
            <a:endParaRPr lang="en-US" sz="2800" b="1" dirty="0" smtClean="0"/>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9FA0FBA-9470-41E9-B3EA-B98933C9D3B3}" type="slidenum">
              <a:rPr lang="en-US"/>
              <a:pPr>
                <a:defRPr/>
              </a:pPr>
              <a:t>39</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530434" name="Rectangle 2"/>
          <p:cNvSpPr>
            <a:spLocks noGrp="1" noChangeArrowheads="1"/>
          </p:cNvSpPr>
          <p:nvPr>
            <p:ph type="title"/>
          </p:nvPr>
        </p:nvSpPr>
        <p:spPr/>
        <p:txBody>
          <a:bodyPr/>
          <a:lstStyle/>
          <a:p>
            <a:pPr eaLnBrk="1" hangingPunct="1">
              <a:defRPr/>
            </a:pPr>
            <a:r>
              <a:rPr lang="en-US" smtClean="0"/>
              <a:t>Choosing a Memory Location</a:t>
            </a:r>
          </a:p>
        </p:txBody>
      </p:sp>
      <p:sp>
        <p:nvSpPr>
          <p:cNvPr id="530435" name="Rectangle 3"/>
          <p:cNvSpPr>
            <a:spLocks noGrp="1" noChangeArrowheads="1"/>
          </p:cNvSpPr>
          <p:nvPr>
            <p:ph type="body" idx="1"/>
          </p:nvPr>
        </p:nvSpPr>
        <p:spPr/>
        <p:txBody>
          <a:bodyPr/>
          <a:lstStyle/>
          <a:p>
            <a:pPr eaLnBrk="1" hangingPunct="1">
              <a:lnSpc>
                <a:spcPct val="80000"/>
              </a:lnSpc>
              <a:defRPr/>
            </a:pPr>
            <a:r>
              <a:rPr lang="en-US" sz="2800" dirty="0" smtClean="0"/>
              <a:t>The initial requirement first: how do we determine which address location holds the data on which we need to operate</a:t>
            </a:r>
            <a:r>
              <a:rPr lang="en-US" sz="2800" dirty="0" smtClean="0"/>
              <a:t>?</a:t>
            </a:r>
          </a:p>
          <a:p>
            <a:pPr marL="0" indent="0" eaLnBrk="1" hangingPunct="1">
              <a:lnSpc>
                <a:spcPct val="80000"/>
              </a:lnSpc>
              <a:buNone/>
              <a:defRPr/>
            </a:pPr>
            <a:endParaRPr lang="en-US" sz="1300" dirty="0" smtClean="0"/>
          </a:p>
          <a:p>
            <a:pPr eaLnBrk="1" hangingPunct="1">
              <a:lnSpc>
                <a:spcPct val="80000"/>
              </a:lnSpc>
              <a:defRPr/>
            </a:pPr>
            <a:r>
              <a:rPr lang="en-US" sz="2800" dirty="0" smtClean="0"/>
              <a:t>As mentioned before, the MAR holds an address - a binary number</a:t>
            </a:r>
            <a:r>
              <a:rPr lang="en-US" sz="2800" dirty="0" smtClean="0"/>
              <a:t>.</a:t>
            </a:r>
          </a:p>
          <a:p>
            <a:pPr marL="0" indent="0" eaLnBrk="1" hangingPunct="1">
              <a:lnSpc>
                <a:spcPct val="80000"/>
              </a:lnSpc>
              <a:buNone/>
              <a:defRPr/>
            </a:pPr>
            <a:endParaRPr lang="en-US" sz="1300" dirty="0" smtClean="0"/>
          </a:p>
          <a:p>
            <a:pPr eaLnBrk="1" hangingPunct="1">
              <a:lnSpc>
                <a:spcPct val="80000"/>
              </a:lnSpc>
              <a:defRPr/>
            </a:pPr>
            <a:r>
              <a:rPr lang="en-US" sz="2800" dirty="0" smtClean="0"/>
              <a:t>We need some circuitry to read that number, and based on its value, find exactly the correct address location to read.</a:t>
            </a:r>
          </a:p>
          <a:p>
            <a:pPr eaLnBrk="1" hangingPunct="1">
              <a:lnSpc>
                <a:spcPct val="80000"/>
              </a:lnSpc>
              <a:defRPr/>
            </a:pPr>
            <a:r>
              <a:rPr lang="en-US" sz="2800" dirty="0" smtClean="0"/>
              <a:t>The circuit is  called a decoder …</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0DF924E-DCB9-4648-BCA3-454A1FA669C5}" type="slidenum">
              <a:rPr lang="en-US"/>
              <a:pPr>
                <a:defRPr/>
              </a:pPr>
              <a:t>4</a:t>
            </a:fld>
            <a:endParaRPr lang="en-US"/>
          </a:p>
        </p:txBody>
      </p:sp>
      <p:sp>
        <p:nvSpPr>
          <p:cNvPr id="497666" name="Rectangle 2"/>
          <p:cNvSpPr>
            <a:spLocks noGrp="1" noChangeArrowheads="1"/>
          </p:cNvSpPr>
          <p:nvPr>
            <p:ph type="title"/>
          </p:nvPr>
        </p:nvSpPr>
        <p:spPr/>
        <p:txBody>
          <a:bodyPr/>
          <a:lstStyle/>
          <a:p>
            <a:pPr eaLnBrk="1" hangingPunct="1">
              <a:defRPr/>
            </a:pPr>
            <a:r>
              <a:rPr lang="en-GB" smtClean="0"/>
              <a:t>The Architecture</a:t>
            </a:r>
            <a:endParaRPr lang="en-US" smtClean="0"/>
          </a:p>
        </p:txBody>
      </p:sp>
      <p:sp>
        <p:nvSpPr>
          <p:cNvPr id="497667" name="Rectangle 3"/>
          <p:cNvSpPr>
            <a:spLocks noGrp="1" noChangeArrowheads="1"/>
          </p:cNvSpPr>
          <p:nvPr>
            <p:ph type="body" idx="1"/>
          </p:nvPr>
        </p:nvSpPr>
        <p:spPr>
          <a:xfrm>
            <a:off x="468313" y="1268413"/>
            <a:ext cx="8229600" cy="4533900"/>
          </a:xfrm>
        </p:spPr>
        <p:txBody>
          <a:bodyPr/>
          <a:lstStyle/>
          <a:p>
            <a:pPr eaLnBrk="1" hangingPunct="1">
              <a:defRPr/>
            </a:pPr>
            <a:r>
              <a:rPr lang="en-GB" sz="2800" dirty="0" smtClean="0"/>
              <a:t>Before the ENIAC (</a:t>
            </a:r>
            <a:r>
              <a:rPr lang="en-IE" sz="2800" dirty="0"/>
              <a:t>Electronic Numerical Integrator And </a:t>
            </a:r>
            <a:r>
              <a:rPr lang="en-IE" sz="2800" dirty="0" smtClean="0"/>
              <a:t>Computer)</a:t>
            </a:r>
            <a:r>
              <a:rPr lang="en-GB" sz="2800" dirty="0" smtClean="0"/>
              <a:t> the electrical computing machines were manually loaded with instructions that were executed as they came through the processor – causing immediate output.</a:t>
            </a:r>
          </a:p>
          <a:p>
            <a:pPr eaLnBrk="1" hangingPunct="1">
              <a:defRPr/>
            </a:pPr>
            <a:r>
              <a:rPr lang="en-GB" sz="2800" dirty="0" smtClean="0"/>
              <a:t>Von Neumann Architecture is based on ‘the stored program concept’.</a:t>
            </a:r>
          </a:p>
          <a:p>
            <a:pPr eaLnBrk="1" hangingPunct="1">
              <a:defRPr/>
            </a:pPr>
            <a:r>
              <a:rPr lang="en-GB" sz="2800" dirty="0" smtClean="0"/>
              <a:t>Going from ‘in-the-moment’ computing to stored programs was a big leap in computing, at the time (mid-1940s). </a:t>
            </a:r>
            <a:endParaRPr lang="en-US" sz="28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dirty="0" smtClean="0"/>
              <a:t>Decoder</a:t>
            </a:r>
            <a:endParaRPr lang="en-US" dirty="0"/>
          </a:p>
        </p:txBody>
      </p:sp>
      <p:sp>
        <p:nvSpPr>
          <p:cNvPr id="4" name="Slide Number Placeholder 3"/>
          <p:cNvSpPr>
            <a:spLocks noGrp="1"/>
          </p:cNvSpPr>
          <p:nvPr>
            <p:ph type="sldNum" sz="quarter" idx="10"/>
          </p:nvPr>
        </p:nvSpPr>
        <p:spPr/>
        <p:txBody>
          <a:bodyPr/>
          <a:lstStyle/>
          <a:p>
            <a:pPr>
              <a:defRPr/>
            </a:pPr>
            <a:fld id="{9BD34897-C4B4-450B-8C02-65EBD738F418}" type="slidenum">
              <a:rPr lang="en-US" smtClean="0"/>
              <a:pPr>
                <a:defRPr/>
              </a:pPr>
              <a:t>40</a:t>
            </a:fld>
            <a:endParaRPr lang="en-US"/>
          </a:p>
        </p:txBody>
      </p:sp>
      <p:pic>
        <p:nvPicPr>
          <p:cNvPr id="4301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268413"/>
            <a:ext cx="7202487" cy="490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A378395-DFA3-48CD-9E3D-97AA9855D802}" type="slidenum">
              <a:rPr lang="en-US"/>
              <a:pPr>
                <a:defRPr/>
              </a:pPr>
              <a:t>41</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583682" name="Rectangle 2"/>
          <p:cNvSpPr>
            <a:spLocks noGrp="1" noChangeArrowheads="1"/>
          </p:cNvSpPr>
          <p:nvPr>
            <p:ph type="title"/>
          </p:nvPr>
        </p:nvSpPr>
        <p:spPr>
          <a:xfrm>
            <a:off x="574675" y="304800"/>
            <a:ext cx="8001000" cy="1216025"/>
          </a:xfrm>
        </p:spPr>
        <p:txBody>
          <a:bodyPr anchor="b"/>
          <a:lstStyle/>
          <a:p>
            <a:pPr eaLnBrk="1" hangingPunct="1">
              <a:defRPr/>
            </a:pPr>
            <a:r>
              <a:rPr lang="en-GB" sz="3800" smtClean="0"/>
              <a:t>A Von Neumann Architecture Effect</a:t>
            </a:r>
            <a:endParaRPr lang="en-US" sz="3800" smtClean="0"/>
          </a:p>
        </p:txBody>
      </p:sp>
      <p:sp>
        <p:nvSpPr>
          <p:cNvPr id="583683" name="Rectangle 3"/>
          <p:cNvSpPr>
            <a:spLocks noGrp="1" noChangeArrowheads="1"/>
          </p:cNvSpPr>
          <p:nvPr>
            <p:ph type="body" idx="1"/>
          </p:nvPr>
        </p:nvSpPr>
        <p:spPr>
          <a:xfrm>
            <a:off x="566738" y="1752600"/>
            <a:ext cx="8001000" cy="4267200"/>
          </a:xfrm>
        </p:spPr>
        <p:txBody>
          <a:bodyPr/>
          <a:lstStyle/>
          <a:p>
            <a:pPr eaLnBrk="1" hangingPunct="1">
              <a:defRPr/>
            </a:pPr>
            <a:r>
              <a:rPr lang="en-US" sz="2800" dirty="0" smtClean="0"/>
              <a:t>The idea of the ‘stored program concept’ had a specific effect: The stored program needed to have procedures to allow the individual instructions and data to be ‘called and dealt with’ – a fetch and execute arrangement (or fetch-execute-store arrangement).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93A6DCA-50CA-4284-AE42-B8946F3028CC}" type="slidenum">
              <a:rPr lang="en-US"/>
              <a:pPr>
                <a:defRPr/>
              </a:pPr>
              <a:t>42</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585730" name="Rectangle 2"/>
          <p:cNvSpPr>
            <a:spLocks noGrp="1" noChangeArrowheads="1"/>
          </p:cNvSpPr>
          <p:nvPr>
            <p:ph type="title"/>
          </p:nvPr>
        </p:nvSpPr>
        <p:spPr>
          <a:xfrm>
            <a:off x="574675" y="304800"/>
            <a:ext cx="8001000" cy="1216025"/>
          </a:xfrm>
        </p:spPr>
        <p:txBody>
          <a:bodyPr anchor="b"/>
          <a:lstStyle/>
          <a:p>
            <a:pPr eaLnBrk="1" hangingPunct="1">
              <a:defRPr/>
            </a:pPr>
            <a:r>
              <a:rPr lang="en-GB" smtClean="0"/>
              <a:t>The Fetch-Execute Cycle</a:t>
            </a:r>
            <a:endParaRPr lang="en-US" smtClean="0"/>
          </a:p>
        </p:txBody>
      </p:sp>
      <p:sp>
        <p:nvSpPr>
          <p:cNvPr id="585731" name="Rectangle 3"/>
          <p:cNvSpPr>
            <a:spLocks noGrp="1" noChangeArrowheads="1"/>
          </p:cNvSpPr>
          <p:nvPr>
            <p:ph type="body" idx="1"/>
          </p:nvPr>
        </p:nvSpPr>
        <p:spPr>
          <a:xfrm>
            <a:off x="566738" y="1752600"/>
            <a:ext cx="8001000" cy="4267200"/>
          </a:xfrm>
        </p:spPr>
        <p:txBody>
          <a:bodyPr/>
          <a:lstStyle/>
          <a:p>
            <a:pPr eaLnBrk="1" hangingPunct="1">
              <a:defRPr/>
            </a:pPr>
            <a:r>
              <a:rPr lang="en-US" sz="2800" dirty="0" smtClean="0"/>
              <a:t>The CPU executes a program that is stored as a sequence of machine language instructions in main memory. </a:t>
            </a:r>
          </a:p>
          <a:p>
            <a:pPr eaLnBrk="1" hangingPunct="1">
              <a:defRPr/>
            </a:pPr>
            <a:endParaRPr lang="en-US" sz="2800" dirty="0" smtClean="0"/>
          </a:p>
          <a:p>
            <a:pPr eaLnBrk="1" hangingPunct="1">
              <a:defRPr/>
            </a:pPr>
            <a:r>
              <a:rPr lang="en-US" sz="2800" dirty="0" smtClean="0"/>
              <a:t>It does this by repeatedly reading, or fetching, an instruction from memory and then carrying out, or executing, that instruction.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8E35D44-B4DC-49FD-81F5-1E6814CE8548}" type="slidenum">
              <a:rPr lang="en-US"/>
              <a:pPr>
                <a:defRPr/>
              </a:pPr>
              <a:t>43</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587778" name="Rectangle 2"/>
          <p:cNvSpPr>
            <a:spLocks noGrp="1" noChangeArrowheads="1"/>
          </p:cNvSpPr>
          <p:nvPr>
            <p:ph type="title"/>
          </p:nvPr>
        </p:nvSpPr>
        <p:spPr>
          <a:xfrm>
            <a:off x="574675" y="304800"/>
            <a:ext cx="8001000" cy="1216025"/>
          </a:xfrm>
        </p:spPr>
        <p:txBody>
          <a:bodyPr anchor="b"/>
          <a:lstStyle/>
          <a:p>
            <a:pPr eaLnBrk="1" hangingPunct="1">
              <a:defRPr/>
            </a:pPr>
            <a:r>
              <a:rPr lang="en-GB" smtClean="0"/>
              <a:t>The Fetch-Execute Cycle (2)</a:t>
            </a:r>
            <a:endParaRPr lang="en-US" smtClean="0"/>
          </a:p>
        </p:txBody>
      </p:sp>
      <p:sp>
        <p:nvSpPr>
          <p:cNvPr id="587779" name="Rectangle 3"/>
          <p:cNvSpPr>
            <a:spLocks noGrp="1" noChangeArrowheads="1"/>
          </p:cNvSpPr>
          <p:nvPr>
            <p:ph type="body" idx="1"/>
          </p:nvPr>
        </p:nvSpPr>
        <p:spPr>
          <a:xfrm>
            <a:off x="566738" y="1752600"/>
            <a:ext cx="8001000" cy="4267200"/>
          </a:xfrm>
        </p:spPr>
        <p:txBody>
          <a:bodyPr/>
          <a:lstStyle/>
          <a:p>
            <a:pPr eaLnBrk="1" hangingPunct="1">
              <a:defRPr/>
            </a:pPr>
            <a:r>
              <a:rPr lang="en-US" sz="2800" dirty="0" smtClean="0"/>
              <a:t>This process of ‘fetch an instruction, execute it, fetch another instruction, execute it and so on’, is called the Fetch-Execute Cycle.</a:t>
            </a:r>
          </a:p>
          <a:p>
            <a:pPr eaLnBrk="1" hangingPunct="1">
              <a:defRPr/>
            </a:pPr>
            <a:endParaRPr lang="en-GB" sz="2800" dirty="0" smtClean="0"/>
          </a:p>
          <a:p>
            <a:pPr eaLnBrk="1" hangingPunct="1">
              <a:defRPr/>
            </a:pPr>
            <a:r>
              <a:rPr lang="en-GB" sz="2800" dirty="0" smtClean="0"/>
              <a:t>This </a:t>
            </a:r>
            <a:r>
              <a:rPr lang="en-GB" sz="2800" dirty="0" smtClean="0"/>
              <a:t>continuous check that the CPU makes; fetching, executing and pushing out the result, is called ‘polling’ but can be interrupted by an ‘interrupt’. </a:t>
            </a:r>
            <a:endParaRPr lang="en-US" sz="2800"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F44FD0C9-F8BE-4B2F-897A-7DBE6A823C5F}" type="slidenum">
              <a:rPr lang="en-US"/>
              <a:pPr>
                <a:defRPr/>
              </a:pPr>
              <a:t>44</a:t>
            </a:fld>
            <a:endParaRPr lang="en-US"/>
          </a:p>
        </p:txBody>
      </p:sp>
      <p:sp>
        <p:nvSpPr>
          <p:cNvPr id="589826" name="Rectangle 2"/>
          <p:cNvSpPr>
            <a:spLocks noGrp="1" noChangeArrowheads="1"/>
          </p:cNvSpPr>
          <p:nvPr>
            <p:ph type="title"/>
          </p:nvPr>
        </p:nvSpPr>
        <p:spPr>
          <a:xfrm>
            <a:off x="574675" y="304800"/>
            <a:ext cx="8001000" cy="1216025"/>
          </a:xfrm>
        </p:spPr>
        <p:txBody>
          <a:bodyPr anchor="b"/>
          <a:lstStyle/>
          <a:p>
            <a:pPr eaLnBrk="1" hangingPunct="1">
              <a:defRPr/>
            </a:pPr>
            <a:r>
              <a:rPr lang="en-GB" smtClean="0"/>
              <a:t>The Fetch-Execute Cycle (3)</a:t>
            </a:r>
            <a:endParaRPr lang="en-US" smtClean="0"/>
          </a:p>
        </p:txBody>
      </p:sp>
      <p:sp>
        <p:nvSpPr>
          <p:cNvPr id="589827" name="Rectangle 3"/>
          <p:cNvSpPr>
            <a:spLocks noGrp="1" noChangeArrowheads="1"/>
          </p:cNvSpPr>
          <p:nvPr>
            <p:ph type="body" idx="1"/>
          </p:nvPr>
        </p:nvSpPr>
        <p:spPr>
          <a:xfrm>
            <a:off x="566738" y="1752600"/>
            <a:ext cx="8001000" cy="4267200"/>
          </a:xfrm>
        </p:spPr>
        <p:txBody>
          <a:bodyPr/>
          <a:lstStyle/>
          <a:p>
            <a:pPr eaLnBrk="1" hangingPunct="1">
              <a:lnSpc>
                <a:spcPct val="80000"/>
              </a:lnSpc>
              <a:defRPr/>
            </a:pPr>
            <a:r>
              <a:rPr lang="en-US" sz="2800" dirty="0" smtClean="0"/>
              <a:t>This is a two-cycle process because both instructions and data are in memory.</a:t>
            </a:r>
          </a:p>
          <a:p>
            <a:pPr marL="0" indent="0" eaLnBrk="1" hangingPunct="1">
              <a:lnSpc>
                <a:spcPct val="80000"/>
              </a:lnSpc>
              <a:buNone/>
              <a:defRPr/>
            </a:pPr>
            <a:endParaRPr lang="en-US" sz="2800" dirty="0" smtClean="0"/>
          </a:p>
          <a:p>
            <a:pPr eaLnBrk="1" hangingPunct="1">
              <a:lnSpc>
                <a:spcPct val="80000"/>
              </a:lnSpc>
              <a:defRPr/>
            </a:pPr>
            <a:r>
              <a:rPr lang="en-US" sz="2800" dirty="0" smtClean="0"/>
              <a:t>Fetch</a:t>
            </a:r>
            <a:endParaRPr lang="en-US" sz="2800" i="1" dirty="0" smtClean="0">
              <a:solidFill>
                <a:srgbClr val="000080"/>
              </a:solidFill>
            </a:endParaRPr>
          </a:p>
          <a:p>
            <a:pPr lvl="1" eaLnBrk="1" hangingPunct="1">
              <a:lnSpc>
                <a:spcPct val="80000"/>
              </a:lnSpc>
              <a:defRPr/>
            </a:pPr>
            <a:r>
              <a:rPr lang="en-US" dirty="0" smtClean="0"/>
              <a:t>Decode or find an instruction, load from memory into a register and signal the ALU.</a:t>
            </a:r>
          </a:p>
          <a:p>
            <a:pPr eaLnBrk="1" hangingPunct="1">
              <a:lnSpc>
                <a:spcPct val="80000"/>
              </a:lnSpc>
              <a:defRPr/>
            </a:pPr>
            <a:r>
              <a:rPr lang="en-US" sz="2800" dirty="0" smtClean="0"/>
              <a:t>Execute</a:t>
            </a:r>
            <a:endParaRPr lang="en-US" sz="2800" i="1" dirty="0" smtClean="0">
              <a:solidFill>
                <a:srgbClr val="000080"/>
              </a:solidFill>
            </a:endParaRPr>
          </a:p>
          <a:p>
            <a:pPr lvl="1" eaLnBrk="1" hangingPunct="1">
              <a:lnSpc>
                <a:spcPct val="80000"/>
              </a:lnSpc>
              <a:defRPr/>
            </a:pPr>
            <a:r>
              <a:rPr lang="en-US" dirty="0" smtClean="0"/>
              <a:t>This performs an operation that the instruction requires.</a:t>
            </a:r>
          </a:p>
          <a:p>
            <a:pPr lvl="1" eaLnBrk="1" hangingPunct="1">
              <a:lnSpc>
                <a:spcPct val="80000"/>
              </a:lnSpc>
              <a:defRPr/>
            </a:pPr>
            <a:r>
              <a:rPr lang="en-US" dirty="0" smtClean="0"/>
              <a:t>Move/transform data.</a:t>
            </a:r>
          </a:p>
          <a:p>
            <a:pPr eaLnBrk="1" hangingPunct="1">
              <a:lnSpc>
                <a:spcPct val="80000"/>
              </a:lnSpc>
              <a:buFont typeface="Wingdings" pitchFamily="2" charset="2"/>
              <a:buNone/>
              <a:defRPr/>
            </a:pPr>
            <a:endParaRPr lang="en-US" sz="2800"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The Fetch-Execute Cycle (4)</a:t>
            </a:r>
            <a:endParaRPr lang="en-US" dirty="0"/>
          </a:p>
        </p:txBody>
      </p:sp>
      <p:sp>
        <p:nvSpPr>
          <p:cNvPr id="4" name="Slide Number Placeholder 3"/>
          <p:cNvSpPr>
            <a:spLocks noGrp="1"/>
          </p:cNvSpPr>
          <p:nvPr>
            <p:ph type="sldNum" sz="quarter" idx="10"/>
          </p:nvPr>
        </p:nvSpPr>
        <p:spPr/>
        <p:txBody>
          <a:bodyPr/>
          <a:lstStyle/>
          <a:p>
            <a:pPr>
              <a:defRPr/>
            </a:pPr>
            <a:fld id="{C59BCE3A-CF0D-4287-873D-A01A8F00A592}" type="slidenum">
              <a:rPr lang="en-US" smtClean="0"/>
              <a:pPr>
                <a:defRPr/>
              </a:pPr>
              <a:t>45</a:t>
            </a:fld>
            <a:endParaRPr lang="en-US"/>
          </a:p>
        </p:txBody>
      </p:sp>
      <p:pic>
        <p:nvPicPr>
          <p:cNvPr id="48133" name="Picture 2" descr="http://upload.wikimedia.org/wikipedia/commons/thumb/8/8c/The_Fetch-Execute_Cycle.svg/600px-The_Fetch-Execute_Cycl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628775"/>
            <a:ext cx="6146800" cy="40973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F2393551-AF55-4E69-8F8D-3AC5387340EE}" type="slidenum">
              <a:rPr lang="en-US"/>
              <a:pPr>
                <a:defRPr/>
              </a:pPr>
              <a:t>46</a:t>
            </a:fld>
            <a:endParaRPr lang="en-US"/>
          </a:p>
        </p:txBody>
      </p:sp>
      <p:sp>
        <p:nvSpPr>
          <p:cNvPr id="591874" name="Rectangle 2"/>
          <p:cNvSpPr>
            <a:spLocks noGrp="1" noChangeArrowheads="1"/>
          </p:cNvSpPr>
          <p:nvPr>
            <p:ph type="title"/>
          </p:nvPr>
        </p:nvSpPr>
        <p:spPr>
          <a:xfrm>
            <a:off x="574675" y="304800"/>
            <a:ext cx="8001000" cy="1216025"/>
          </a:xfrm>
        </p:spPr>
        <p:txBody>
          <a:bodyPr anchor="b"/>
          <a:lstStyle/>
          <a:p>
            <a:pPr eaLnBrk="1" hangingPunct="1">
              <a:defRPr/>
            </a:pPr>
            <a:r>
              <a:rPr lang="en-GB" dirty="0" smtClean="0"/>
              <a:t>The Fetch-Execute Cycle (5)</a:t>
            </a:r>
            <a:endParaRPr lang="en-US" dirty="0" smtClean="0"/>
          </a:p>
        </p:txBody>
      </p:sp>
      <p:sp>
        <p:nvSpPr>
          <p:cNvPr id="591875" name="Rectangle 3"/>
          <p:cNvSpPr>
            <a:spLocks noGrp="1" noChangeArrowheads="1"/>
          </p:cNvSpPr>
          <p:nvPr>
            <p:ph type="body" idx="1"/>
          </p:nvPr>
        </p:nvSpPr>
        <p:spPr>
          <a:xfrm>
            <a:off x="566738" y="1752600"/>
            <a:ext cx="8001000" cy="4267200"/>
          </a:xfrm>
        </p:spPr>
        <p:txBody>
          <a:bodyPr/>
          <a:lstStyle/>
          <a:p>
            <a:pPr eaLnBrk="1" hangingPunct="1">
              <a:defRPr/>
            </a:pPr>
            <a:r>
              <a:rPr lang="en-US" sz="2800" dirty="0" smtClean="0"/>
              <a:t>With an interrupt the CPU reacts to a signal to ‘jump’ to an address. There will be ‘interrupt handler’ instructions there.</a:t>
            </a:r>
          </a:p>
          <a:p>
            <a:pPr eaLnBrk="1" hangingPunct="1">
              <a:defRPr/>
            </a:pPr>
            <a:r>
              <a:rPr lang="en-US" sz="2800" dirty="0" smtClean="0"/>
              <a:t>An interrupt handler is part of the device driver software for the device that </a:t>
            </a:r>
            <a:r>
              <a:rPr lang="en-US" sz="2800" dirty="0" err="1" smtClean="0"/>
              <a:t>signalled</a:t>
            </a:r>
            <a:r>
              <a:rPr lang="en-US" sz="2800" dirty="0" smtClean="0"/>
              <a:t> the interrupt.</a:t>
            </a:r>
          </a:p>
          <a:p>
            <a:pPr eaLnBrk="1" hangingPunct="1">
              <a:defRPr/>
            </a:pPr>
            <a:r>
              <a:rPr lang="en-GB" sz="2800" dirty="0" smtClean="0"/>
              <a:t>It will allow the diversion to another program and, after the interrupt, direct the CPU back to the previous program – ‘where it left off…’</a:t>
            </a:r>
            <a:endParaRPr lang="en-US" sz="2800"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361513E-DCD9-41F2-8E35-3B847A3D7850}" type="slidenum">
              <a:rPr lang="en-US"/>
              <a:pPr>
                <a:defRPr/>
              </a:pPr>
              <a:t>47</a:t>
            </a:fld>
            <a:endParaRPr lang="en-US"/>
          </a:p>
        </p:txBody>
      </p:sp>
      <p:sp>
        <p:nvSpPr>
          <p:cNvPr id="593922" name="Rectangle 2"/>
          <p:cNvSpPr>
            <a:spLocks noGrp="1" noChangeArrowheads="1"/>
          </p:cNvSpPr>
          <p:nvPr>
            <p:ph type="title"/>
          </p:nvPr>
        </p:nvSpPr>
        <p:spPr>
          <a:xfrm>
            <a:off x="574675" y="304800"/>
            <a:ext cx="8001000" cy="1216025"/>
          </a:xfrm>
        </p:spPr>
        <p:txBody>
          <a:bodyPr anchor="b"/>
          <a:lstStyle/>
          <a:p>
            <a:pPr eaLnBrk="1" hangingPunct="1">
              <a:defRPr/>
            </a:pPr>
            <a:r>
              <a:rPr lang="en-GB" dirty="0" smtClean="0"/>
              <a:t>The Fetch-Execute Cycle (6)</a:t>
            </a:r>
            <a:endParaRPr lang="en-US" dirty="0" smtClean="0"/>
          </a:p>
        </p:txBody>
      </p:sp>
      <p:sp>
        <p:nvSpPr>
          <p:cNvPr id="593923" name="Rectangle 3"/>
          <p:cNvSpPr>
            <a:spLocks noGrp="1" noChangeArrowheads="1"/>
          </p:cNvSpPr>
          <p:nvPr>
            <p:ph type="body" idx="1"/>
          </p:nvPr>
        </p:nvSpPr>
        <p:spPr>
          <a:xfrm>
            <a:off x="566738" y="1752600"/>
            <a:ext cx="8001000" cy="4267200"/>
          </a:xfrm>
        </p:spPr>
        <p:txBody>
          <a:bodyPr/>
          <a:lstStyle/>
          <a:p>
            <a:pPr marL="0" indent="0" eaLnBrk="1" hangingPunct="1">
              <a:buNone/>
              <a:defRPr/>
            </a:pPr>
            <a:r>
              <a:rPr lang="en-GB" sz="2800" dirty="0" smtClean="0"/>
              <a:t>Instruction cycle example:</a:t>
            </a:r>
            <a:endParaRPr lang="en-US" sz="2800" dirty="0" smtClean="0"/>
          </a:p>
          <a:p>
            <a:pPr lvl="1" eaLnBrk="1" hangingPunct="1">
              <a:buFont typeface="Wingdings" pitchFamily="2" charset="2"/>
              <a:buNone/>
              <a:defRPr/>
            </a:pPr>
            <a:r>
              <a:rPr lang="en-US" dirty="0" smtClean="0"/>
              <a:t>	The ALU and PCU are used for the fetch-execute cycle:</a:t>
            </a:r>
            <a:endParaRPr lang="en-US" u="sng" dirty="0" smtClean="0"/>
          </a:p>
          <a:p>
            <a:pPr lvl="1" eaLnBrk="1" hangingPunct="1">
              <a:buFont typeface="Wingdings" pitchFamily="2" charset="2"/>
              <a:buNone/>
              <a:defRPr/>
            </a:pPr>
            <a:r>
              <a:rPr lang="en-GB" sz="2600" b="1" dirty="0" smtClean="0"/>
              <a:t>Arithmetic and Logic Unit - ALU </a:t>
            </a:r>
            <a:endParaRPr lang="en-GB" sz="2600" dirty="0" smtClean="0"/>
          </a:p>
          <a:p>
            <a:pPr lvl="1" eaLnBrk="1" hangingPunct="1">
              <a:defRPr/>
            </a:pPr>
            <a:r>
              <a:rPr lang="en-US" sz="2600" dirty="0" smtClean="0"/>
              <a:t>The ALU is part of the Central Processing Unit. All computations are performed in this unit.</a:t>
            </a:r>
          </a:p>
          <a:p>
            <a:pPr lvl="1" eaLnBrk="1" hangingPunct="1">
              <a:defRPr/>
            </a:pPr>
            <a:r>
              <a:rPr lang="en-US" sz="2600" dirty="0" smtClean="0"/>
              <a:t>The ALU comprises adders, counters, and registers, numerical operations (+ - / x) and logical operations (AND, OR, program branching).</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734AD17-3C9D-4AF1-A5B8-DE6BCD5B3E1E}" type="slidenum">
              <a:rPr lang="en-US"/>
              <a:pPr>
                <a:defRPr/>
              </a:pPr>
              <a:t>48</a:t>
            </a:fld>
            <a:endParaRPr lang="en-US"/>
          </a:p>
        </p:txBody>
      </p:sp>
      <p:sp>
        <p:nvSpPr>
          <p:cNvPr id="595970" name="Rectangle 2"/>
          <p:cNvSpPr>
            <a:spLocks noGrp="1" noChangeArrowheads="1"/>
          </p:cNvSpPr>
          <p:nvPr>
            <p:ph type="title"/>
          </p:nvPr>
        </p:nvSpPr>
        <p:spPr>
          <a:xfrm>
            <a:off x="574675" y="304800"/>
            <a:ext cx="8001000" cy="1216025"/>
          </a:xfrm>
        </p:spPr>
        <p:txBody>
          <a:bodyPr anchor="b"/>
          <a:lstStyle/>
          <a:p>
            <a:pPr eaLnBrk="1" hangingPunct="1">
              <a:defRPr/>
            </a:pPr>
            <a:r>
              <a:rPr lang="en-GB" dirty="0" smtClean="0"/>
              <a:t>The Fetch-Execute Cycle (7)</a:t>
            </a:r>
            <a:endParaRPr lang="en-US" dirty="0" smtClean="0"/>
          </a:p>
        </p:txBody>
      </p:sp>
      <p:sp>
        <p:nvSpPr>
          <p:cNvPr id="595971" name="Rectangle 3"/>
          <p:cNvSpPr>
            <a:spLocks noGrp="1" noChangeArrowheads="1"/>
          </p:cNvSpPr>
          <p:nvPr>
            <p:ph type="body" idx="1"/>
          </p:nvPr>
        </p:nvSpPr>
        <p:spPr>
          <a:xfrm>
            <a:off x="566738" y="1752600"/>
            <a:ext cx="8001000" cy="4267200"/>
          </a:xfrm>
        </p:spPr>
        <p:txBody>
          <a:bodyPr/>
          <a:lstStyle/>
          <a:p>
            <a:pPr lvl="1" eaLnBrk="1" hangingPunct="1">
              <a:buFont typeface="Wingdings" pitchFamily="2" charset="2"/>
              <a:buNone/>
              <a:defRPr/>
            </a:pPr>
            <a:r>
              <a:rPr lang="en-US" sz="2600" b="1" dirty="0" smtClean="0"/>
              <a:t>(Program) Control Unit - PCU </a:t>
            </a:r>
            <a:endParaRPr lang="en-US" sz="2600" dirty="0" smtClean="0"/>
          </a:p>
          <a:p>
            <a:pPr lvl="1" eaLnBrk="1" hangingPunct="1">
              <a:defRPr/>
            </a:pPr>
            <a:r>
              <a:rPr lang="en-US" sz="2600" dirty="0" smtClean="0"/>
              <a:t>The PCU :</a:t>
            </a:r>
          </a:p>
          <a:p>
            <a:pPr lvl="2" eaLnBrk="1" hangingPunct="1">
              <a:buFont typeface="Arial" panose="020B0604020202020204" pitchFamily="34" charset="0"/>
              <a:buChar char="•"/>
              <a:defRPr/>
            </a:pPr>
            <a:r>
              <a:rPr lang="en-US" dirty="0" smtClean="0"/>
              <a:t>Coordinates all other units in the computer,</a:t>
            </a:r>
          </a:p>
          <a:p>
            <a:pPr lvl="2" eaLnBrk="1" hangingPunct="1">
              <a:buFont typeface="Arial" panose="020B0604020202020204" pitchFamily="34" charset="0"/>
              <a:buChar char="•"/>
              <a:defRPr/>
            </a:pPr>
            <a:r>
              <a:rPr lang="en-US" dirty="0" err="1" smtClean="0"/>
              <a:t>Organises</a:t>
            </a:r>
            <a:r>
              <a:rPr lang="en-US" dirty="0" smtClean="0"/>
              <a:t> movement of data from/to Input/Output, memory and registers. </a:t>
            </a:r>
          </a:p>
          <a:p>
            <a:pPr lvl="2" eaLnBrk="1" hangingPunct="1">
              <a:buFont typeface="Arial" panose="020B0604020202020204" pitchFamily="34" charset="0"/>
              <a:buChar char="•"/>
              <a:defRPr/>
            </a:pPr>
            <a:r>
              <a:rPr lang="en-US" dirty="0" smtClean="0"/>
              <a:t>Directs ALU, specifically to indicate the operations to be performed.</a:t>
            </a:r>
          </a:p>
          <a:p>
            <a:pPr eaLnBrk="1" hangingPunct="1">
              <a:defRPr/>
            </a:pPr>
            <a:r>
              <a:rPr lang="en-US" sz="2600" dirty="0" smtClean="0"/>
              <a:t>The control unit operates according to the stored program, receiving and executing its instructions one at a time</a:t>
            </a:r>
            <a:r>
              <a:rPr lang="en-US" sz="2800" dirty="0" smtClean="0"/>
              <a:t>.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D3EBB72-4DB8-4EC9-ADEA-1F1D2995A91C}" type="slidenum">
              <a:rPr lang="en-US"/>
              <a:pPr>
                <a:defRPr/>
              </a:pPr>
              <a:t>49</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598018" name="Rectangle 2"/>
          <p:cNvSpPr>
            <a:spLocks noGrp="1" noChangeArrowheads="1"/>
          </p:cNvSpPr>
          <p:nvPr>
            <p:ph type="title"/>
          </p:nvPr>
        </p:nvSpPr>
        <p:spPr>
          <a:xfrm>
            <a:off x="574675" y="304800"/>
            <a:ext cx="8001000" cy="1216025"/>
          </a:xfrm>
        </p:spPr>
        <p:txBody>
          <a:bodyPr anchor="b"/>
          <a:lstStyle/>
          <a:p>
            <a:pPr eaLnBrk="1" hangingPunct="1">
              <a:defRPr/>
            </a:pPr>
            <a:r>
              <a:rPr lang="en-GB" dirty="0" smtClean="0"/>
              <a:t>The Fetch-Execute Cycle (8)</a:t>
            </a:r>
            <a:endParaRPr lang="en-US" dirty="0" smtClean="0"/>
          </a:p>
        </p:txBody>
      </p:sp>
      <p:sp>
        <p:nvSpPr>
          <p:cNvPr id="598019" name="Rectangle 3"/>
          <p:cNvSpPr>
            <a:spLocks noGrp="1" noChangeArrowheads="1"/>
          </p:cNvSpPr>
          <p:nvPr>
            <p:ph type="body" idx="1"/>
          </p:nvPr>
        </p:nvSpPr>
        <p:spPr>
          <a:xfrm>
            <a:off x="566738" y="1752600"/>
            <a:ext cx="8001000" cy="4267200"/>
          </a:xfrm>
        </p:spPr>
        <p:txBody>
          <a:bodyPr/>
          <a:lstStyle/>
          <a:p>
            <a:pPr eaLnBrk="1" hangingPunct="1">
              <a:defRPr/>
            </a:pPr>
            <a:r>
              <a:rPr lang="en-US" sz="2800" b="1" dirty="0" smtClean="0"/>
              <a:t>Instruction Cycle </a:t>
            </a:r>
            <a:r>
              <a:rPr lang="en-US" sz="2800" dirty="0" smtClean="0"/>
              <a:t>(or Fetch-Execute Cycle)</a:t>
            </a:r>
          </a:p>
          <a:p>
            <a:pPr eaLnBrk="1" hangingPunct="1">
              <a:buFont typeface="Wingdings" pitchFamily="2" charset="2"/>
              <a:buNone/>
              <a:defRPr/>
            </a:pPr>
            <a:r>
              <a:rPr lang="en-US" sz="2800" dirty="0" smtClean="0"/>
              <a:t>		Fetch Cycle;</a:t>
            </a:r>
          </a:p>
          <a:p>
            <a:pPr eaLnBrk="1" hangingPunct="1">
              <a:buFont typeface="Wingdings" pitchFamily="2" charset="2"/>
              <a:buNone/>
              <a:defRPr/>
            </a:pPr>
            <a:r>
              <a:rPr lang="en-US" sz="2800" dirty="0" smtClean="0"/>
              <a:t>			Fetch instruction from memory </a:t>
            </a:r>
          </a:p>
          <a:p>
            <a:pPr eaLnBrk="1" hangingPunct="1">
              <a:buFont typeface="Wingdings" pitchFamily="2" charset="2"/>
              <a:buNone/>
              <a:defRPr/>
            </a:pPr>
            <a:r>
              <a:rPr lang="en-US" sz="2800" dirty="0" smtClean="0"/>
              <a:t>		Execute Cycle;</a:t>
            </a:r>
          </a:p>
          <a:p>
            <a:pPr eaLnBrk="1" hangingPunct="1">
              <a:buFont typeface="Wingdings" pitchFamily="2" charset="2"/>
              <a:buNone/>
              <a:defRPr/>
            </a:pPr>
            <a:r>
              <a:rPr lang="en-US" sz="2800" dirty="0" smtClean="0"/>
              <a:t>			Decode instruction,</a:t>
            </a:r>
          </a:p>
          <a:p>
            <a:pPr eaLnBrk="1" hangingPunct="1">
              <a:buFont typeface="Wingdings" pitchFamily="2" charset="2"/>
              <a:buNone/>
              <a:defRPr/>
            </a:pPr>
            <a:r>
              <a:rPr lang="en-US" sz="2800" dirty="0" smtClean="0"/>
              <a:t>			Fetch required operands,</a:t>
            </a:r>
          </a:p>
          <a:p>
            <a:pPr eaLnBrk="1" hangingPunct="1">
              <a:buFont typeface="Wingdings" pitchFamily="2" charset="2"/>
              <a:buNone/>
              <a:defRPr/>
            </a:pPr>
            <a:r>
              <a:rPr lang="en-US" sz="2800" dirty="0" smtClean="0"/>
              <a:t>			Perform operation.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A9F9D86-E342-4899-99E5-032D955E6230}" type="slidenum">
              <a:rPr lang="en-US"/>
              <a:pPr>
                <a:defRPr/>
              </a:pPr>
              <a:t>5</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498690" name="Rectangle 2"/>
          <p:cNvSpPr>
            <a:spLocks noGrp="1" noChangeArrowheads="1"/>
          </p:cNvSpPr>
          <p:nvPr>
            <p:ph type="title"/>
          </p:nvPr>
        </p:nvSpPr>
        <p:spPr/>
        <p:txBody>
          <a:bodyPr/>
          <a:lstStyle/>
          <a:p>
            <a:pPr eaLnBrk="1" hangingPunct="1">
              <a:defRPr/>
            </a:pPr>
            <a:r>
              <a:rPr lang="en-GB" smtClean="0"/>
              <a:t>The Architecture (2)</a:t>
            </a:r>
            <a:endParaRPr lang="en-US" smtClean="0"/>
          </a:p>
        </p:txBody>
      </p:sp>
      <p:sp>
        <p:nvSpPr>
          <p:cNvPr id="498691" name="Rectangle 3"/>
          <p:cNvSpPr>
            <a:spLocks noGrp="1" noChangeArrowheads="1"/>
          </p:cNvSpPr>
          <p:nvPr>
            <p:ph type="body" idx="1"/>
          </p:nvPr>
        </p:nvSpPr>
        <p:spPr/>
        <p:txBody>
          <a:bodyPr/>
          <a:lstStyle/>
          <a:p>
            <a:pPr eaLnBrk="1" hangingPunct="1">
              <a:defRPr/>
            </a:pPr>
            <a:r>
              <a:rPr lang="en-US" sz="2800" dirty="0" smtClean="0"/>
              <a:t>The von Neumann Architecture is a computer design model that uses a single storage structure to hold both instructions and data. </a:t>
            </a:r>
          </a:p>
          <a:p>
            <a:pPr eaLnBrk="1" hangingPunct="1">
              <a:defRPr/>
            </a:pPr>
            <a:r>
              <a:rPr lang="en-US" sz="2800" dirty="0" smtClean="0"/>
              <a:t>A computer which implements the ‘referential model’ of specifying sequential architectures, in contrast with parallel architectures is described as having von Neumann Architecture.</a:t>
            </a:r>
          </a:p>
          <a:p>
            <a:pPr eaLnBrk="1" hangingPunct="1">
              <a:defRPr/>
            </a:pPr>
            <a:r>
              <a:rPr lang="en-US" sz="2800" dirty="0" smtClean="0"/>
              <a:t>The separation of storage from the processing unit is implicit in the von Neumann Architecture.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29AC62A-023F-409A-A2DF-741C38C8E6D0}" type="slidenum">
              <a:rPr lang="en-US"/>
              <a:pPr>
                <a:defRPr/>
              </a:pPr>
              <a:t>50</a:t>
            </a:fld>
            <a:endParaRPr lang="en-US"/>
          </a:p>
        </p:txBody>
      </p:sp>
      <p:sp>
        <p:nvSpPr>
          <p:cNvPr id="600066" name="Rectangle 2"/>
          <p:cNvSpPr>
            <a:spLocks noGrp="1" noChangeArrowheads="1"/>
          </p:cNvSpPr>
          <p:nvPr>
            <p:ph type="title"/>
          </p:nvPr>
        </p:nvSpPr>
        <p:spPr>
          <a:xfrm>
            <a:off x="574675" y="304800"/>
            <a:ext cx="8001000" cy="1216025"/>
          </a:xfrm>
        </p:spPr>
        <p:txBody>
          <a:bodyPr anchor="b"/>
          <a:lstStyle/>
          <a:p>
            <a:pPr eaLnBrk="1" hangingPunct="1">
              <a:defRPr/>
            </a:pPr>
            <a:r>
              <a:rPr lang="en-GB" dirty="0" smtClean="0"/>
              <a:t>The Fetch-Execute Cycle (9)</a:t>
            </a:r>
            <a:endParaRPr lang="en-US" dirty="0" smtClean="0"/>
          </a:p>
        </p:txBody>
      </p:sp>
      <p:sp>
        <p:nvSpPr>
          <p:cNvPr id="600067" name="Rectangle 3"/>
          <p:cNvSpPr>
            <a:spLocks noGrp="1" noChangeArrowheads="1"/>
          </p:cNvSpPr>
          <p:nvPr>
            <p:ph type="body" idx="1"/>
          </p:nvPr>
        </p:nvSpPr>
        <p:spPr>
          <a:xfrm>
            <a:off x="566738" y="1752600"/>
            <a:ext cx="8001000" cy="4267200"/>
          </a:xfrm>
        </p:spPr>
        <p:txBody>
          <a:bodyPr/>
          <a:lstStyle/>
          <a:p>
            <a:pPr eaLnBrk="1" hangingPunct="1">
              <a:defRPr/>
            </a:pPr>
            <a:r>
              <a:rPr lang="en-GB" sz="2800" dirty="0" smtClean="0"/>
              <a:t>The components of a processor</a:t>
            </a:r>
          </a:p>
          <a:p>
            <a:pPr lvl="1" eaLnBrk="1" hangingPunct="1">
              <a:buFont typeface="Wingdings" pitchFamily="2" charset="2"/>
              <a:buNone/>
              <a:defRPr/>
            </a:pPr>
            <a:r>
              <a:rPr lang="en-US" sz="2100" dirty="0" smtClean="0"/>
              <a:t>DR - Data Register </a:t>
            </a:r>
          </a:p>
          <a:p>
            <a:pPr lvl="1" eaLnBrk="1" hangingPunct="1">
              <a:buFont typeface="Wingdings" pitchFamily="2" charset="2"/>
              <a:buNone/>
              <a:defRPr/>
            </a:pPr>
            <a:r>
              <a:rPr lang="en-US" sz="2100" dirty="0" smtClean="0"/>
              <a:t>M - Memory</a:t>
            </a:r>
          </a:p>
          <a:p>
            <a:pPr lvl="1" eaLnBrk="1" hangingPunct="1">
              <a:buFont typeface="Wingdings" pitchFamily="2" charset="2"/>
              <a:buNone/>
              <a:defRPr/>
            </a:pPr>
            <a:r>
              <a:rPr lang="en-US" sz="2100" dirty="0" smtClean="0"/>
              <a:t>MAR – Memory Address Register </a:t>
            </a:r>
          </a:p>
          <a:p>
            <a:pPr lvl="1" eaLnBrk="1" hangingPunct="1">
              <a:buFont typeface="Wingdings" pitchFamily="2" charset="2"/>
              <a:buNone/>
              <a:defRPr/>
            </a:pPr>
            <a:r>
              <a:rPr lang="en-US" sz="2100" dirty="0" smtClean="0"/>
              <a:t>MBR (or MDR) – Memory Buffer Register (or Mem Data </a:t>
            </a:r>
            <a:r>
              <a:rPr lang="en-US" sz="2100" dirty="0" err="1" smtClean="0"/>
              <a:t>Reg</a:t>
            </a:r>
            <a:r>
              <a:rPr lang="en-US" sz="2100" dirty="0" smtClean="0"/>
              <a:t>)</a:t>
            </a:r>
          </a:p>
          <a:p>
            <a:pPr lvl="1" eaLnBrk="1" hangingPunct="1">
              <a:buFont typeface="Wingdings" pitchFamily="2" charset="2"/>
              <a:buNone/>
              <a:defRPr/>
            </a:pPr>
            <a:r>
              <a:rPr lang="en-US" sz="2100" dirty="0" smtClean="0"/>
              <a:t>AC - Accumulator </a:t>
            </a:r>
          </a:p>
          <a:p>
            <a:pPr lvl="1" eaLnBrk="1" hangingPunct="1">
              <a:buFont typeface="Wingdings" pitchFamily="2" charset="2"/>
              <a:buNone/>
              <a:defRPr/>
            </a:pPr>
            <a:r>
              <a:rPr lang="en-US" sz="2100" dirty="0" smtClean="0"/>
              <a:t>PC - Program Counter </a:t>
            </a:r>
          </a:p>
          <a:p>
            <a:pPr lvl="1" eaLnBrk="1" hangingPunct="1">
              <a:buFont typeface="Wingdings" pitchFamily="2" charset="2"/>
              <a:buNone/>
              <a:defRPr/>
            </a:pPr>
            <a:r>
              <a:rPr lang="en-US" sz="2100" dirty="0" smtClean="0"/>
              <a:t>IR - Instruction Register </a:t>
            </a:r>
          </a:p>
          <a:p>
            <a:pPr lvl="1" eaLnBrk="1" hangingPunct="1">
              <a:buFont typeface="Wingdings" pitchFamily="2" charset="2"/>
              <a:buNone/>
              <a:defRPr/>
            </a:pPr>
            <a:r>
              <a:rPr lang="en-US" sz="2100" dirty="0" smtClean="0"/>
              <a:t>ALU - Arithmetic Logic Unit  (including arithmetic logic circuits)</a:t>
            </a:r>
          </a:p>
          <a:p>
            <a:pPr lvl="1" eaLnBrk="1" hangingPunct="1">
              <a:buFont typeface="Wingdings" pitchFamily="2" charset="2"/>
              <a:buNone/>
              <a:defRPr/>
            </a:pPr>
            <a:r>
              <a:rPr lang="en-US" sz="2100" dirty="0" smtClean="0"/>
              <a:t>PCU - Program</a:t>
            </a:r>
            <a:r>
              <a:rPr lang="en-US" sz="2300" dirty="0" smtClean="0"/>
              <a:t> Control Unit</a:t>
            </a:r>
            <a:r>
              <a:rPr lang="en-US" sz="3200" dirty="0" smtClean="0"/>
              <a:t>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F7ED40F-B33B-432C-A658-588DF106D0AB}" type="slidenum">
              <a:rPr lang="en-US"/>
              <a:pPr>
                <a:defRPr/>
              </a:pPr>
              <a:t>51</a:t>
            </a:fld>
            <a:endParaRPr lang="en-US"/>
          </a:p>
        </p:txBody>
      </p:sp>
      <p:sp>
        <p:nvSpPr>
          <p:cNvPr id="602114" name="Rectangle 2"/>
          <p:cNvSpPr>
            <a:spLocks noGrp="1" noChangeArrowheads="1"/>
          </p:cNvSpPr>
          <p:nvPr>
            <p:ph type="title"/>
          </p:nvPr>
        </p:nvSpPr>
        <p:spPr>
          <a:xfrm>
            <a:off x="574675" y="304800"/>
            <a:ext cx="8001000" cy="1216025"/>
          </a:xfrm>
        </p:spPr>
        <p:txBody>
          <a:bodyPr anchor="b"/>
          <a:lstStyle/>
          <a:p>
            <a:pPr eaLnBrk="1" hangingPunct="1">
              <a:defRPr/>
            </a:pPr>
            <a:r>
              <a:rPr lang="en-GB" sz="2700" smtClean="0"/>
              <a:t>The General Sequence to a  Fetch-Execute Cycle</a:t>
            </a:r>
            <a:endParaRPr lang="en-US" sz="2700" smtClean="0"/>
          </a:p>
        </p:txBody>
      </p:sp>
      <p:sp>
        <p:nvSpPr>
          <p:cNvPr id="602115" name="Rectangle 3"/>
          <p:cNvSpPr>
            <a:spLocks noGrp="1" noChangeArrowheads="1"/>
          </p:cNvSpPr>
          <p:nvPr>
            <p:ph type="body" idx="1"/>
          </p:nvPr>
        </p:nvSpPr>
        <p:spPr>
          <a:xfrm>
            <a:off x="566738" y="1752600"/>
            <a:ext cx="8001000" cy="4267200"/>
          </a:xfrm>
        </p:spPr>
        <p:txBody>
          <a:bodyPr/>
          <a:lstStyle/>
          <a:p>
            <a:pPr eaLnBrk="1" hangingPunct="1">
              <a:defRPr/>
            </a:pPr>
            <a:r>
              <a:rPr lang="en-US" sz="2600" dirty="0" smtClean="0"/>
              <a:t>A program, stored in the main memory of a computer, is ‘obeyed’ by the CPU carrying out the following sequence of events, described with the symbolic notation:</a:t>
            </a:r>
          </a:p>
          <a:p>
            <a:pPr lvl="2" eaLnBrk="1" hangingPunct="1">
              <a:buFont typeface="Wingdings" pitchFamily="2" charset="2"/>
              <a:buNone/>
              <a:defRPr/>
            </a:pPr>
            <a:r>
              <a:rPr lang="en-US" sz="2000" dirty="0" smtClean="0"/>
              <a:t>1. [PC] -&gt; MAR </a:t>
            </a:r>
          </a:p>
          <a:p>
            <a:pPr lvl="2" eaLnBrk="1" hangingPunct="1">
              <a:buFont typeface="Wingdings" pitchFamily="2" charset="2"/>
              <a:buNone/>
              <a:defRPr/>
            </a:pPr>
            <a:r>
              <a:rPr lang="en-US" sz="2000" dirty="0" smtClean="0"/>
              <a:t>2. [M] -&gt; MBR </a:t>
            </a:r>
          </a:p>
          <a:p>
            <a:pPr lvl="2" eaLnBrk="1" hangingPunct="1">
              <a:buFont typeface="Wingdings" pitchFamily="2" charset="2"/>
              <a:buNone/>
              <a:defRPr/>
            </a:pPr>
            <a:r>
              <a:rPr lang="en-US" sz="2000" dirty="0" smtClean="0"/>
              <a:t>3. [PC]+1 -&gt; PC </a:t>
            </a:r>
          </a:p>
          <a:p>
            <a:pPr lvl="2" eaLnBrk="1" hangingPunct="1">
              <a:buFont typeface="Wingdings" pitchFamily="2" charset="2"/>
              <a:buNone/>
              <a:defRPr/>
            </a:pPr>
            <a:r>
              <a:rPr lang="en-US" sz="2000" dirty="0" smtClean="0"/>
              <a:t>4. [MBR] -&gt; IR </a:t>
            </a:r>
          </a:p>
          <a:p>
            <a:pPr lvl="2" eaLnBrk="1" hangingPunct="1">
              <a:buFont typeface="Wingdings" pitchFamily="2" charset="2"/>
              <a:buNone/>
              <a:defRPr/>
            </a:pPr>
            <a:r>
              <a:rPr lang="en-US" sz="2000" dirty="0" smtClean="0"/>
              <a:t>5. Decode </a:t>
            </a:r>
          </a:p>
          <a:p>
            <a:pPr lvl="2" eaLnBrk="1" hangingPunct="1">
              <a:buFont typeface="Wingdings" pitchFamily="2" charset="2"/>
              <a:buNone/>
              <a:defRPr/>
            </a:pPr>
            <a:r>
              <a:rPr lang="en-US" sz="2000" dirty="0" smtClean="0"/>
              <a:t>6. Execute this instruction </a:t>
            </a:r>
          </a:p>
          <a:p>
            <a:pPr lvl="2" eaLnBrk="1" hangingPunct="1">
              <a:buFont typeface="Wingdings" pitchFamily="2" charset="2"/>
              <a:buNone/>
              <a:defRPr/>
            </a:pPr>
            <a:r>
              <a:rPr lang="en-US" sz="2000" dirty="0" smtClean="0"/>
              <a:t>7. Repeat from step (1)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3"/>
          <p:cNvSpPr>
            <a:spLocks noGrp="1"/>
          </p:cNvSpPr>
          <p:nvPr>
            <p:ph type="sldNum" sz="quarter" idx="10"/>
          </p:nvPr>
        </p:nvSpPr>
        <p:spPr/>
        <p:txBody>
          <a:bodyPr/>
          <a:lstStyle/>
          <a:p>
            <a:pPr>
              <a:defRPr/>
            </a:pPr>
            <a:fld id="{78A3C399-7EC0-41FF-BF86-69CCC7F7E8D0}" type="slidenum">
              <a:rPr lang="en-US"/>
              <a:pPr>
                <a:defRPr/>
              </a:pPr>
              <a:t>52</a:t>
            </a:fld>
            <a:endParaRPr lang="en-US"/>
          </a:p>
        </p:txBody>
      </p:sp>
      <p:sp>
        <p:nvSpPr>
          <p:cNvPr id="55300" name="Rectangle 2"/>
          <p:cNvSpPr>
            <a:spLocks noChangeArrowheads="1"/>
          </p:cNvSpPr>
          <p:nvPr/>
        </p:nvSpPr>
        <p:spPr bwMode="auto">
          <a:xfrm>
            <a:off x="1835150" y="549275"/>
            <a:ext cx="6049963" cy="5903913"/>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55301" name="Rectangle 3"/>
          <p:cNvSpPr>
            <a:spLocks noChangeArrowheads="1"/>
          </p:cNvSpPr>
          <p:nvPr/>
        </p:nvSpPr>
        <p:spPr bwMode="auto">
          <a:xfrm>
            <a:off x="4089400" y="620713"/>
            <a:ext cx="823913" cy="274637"/>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1400">
                <a:solidFill>
                  <a:srgbClr val="3366CC"/>
                </a:solidFill>
              </a:rPr>
              <a:t>START</a:t>
            </a:r>
          </a:p>
        </p:txBody>
      </p:sp>
      <p:sp>
        <p:nvSpPr>
          <p:cNvPr id="55302" name="AutoShape 4"/>
          <p:cNvSpPr>
            <a:spLocks noChangeArrowheads="1"/>
          </p:cNvSpPr>
          <p:nvPr/>
        </p:nvSpPr>
        <p:spPr bwMode="auto">
          <a:xfrm>
            <a:off x="3449638" y="1189038"/>
            <a:ext cx="2011362" cy="1301750"/>
          </a:xfrm>
          <a:prstGeom prst="diamond">
            <a:avLst/>
          </a:prstGeom>
          <a:solidFill>
            <a:srgbClr val="FFFFFF"/>
          </a:solidFill>
          <a:ln w="9525">
            <a:solidFill>
              <a:srgbClr val="000000"/>
            </a:solidFill>
            <a:miter lim="800000"/>
            <a:headEnd/>
            <a:tailEnd/>
          </a:ln>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GB" altLang="en-US" sz="1400">
                <a:solidFill>
                  <a:srgbClr val="3366CC"/>
                </a:solidFill>
              </a:rPr>
              <a:t>Instruction awaiting execution?</a:t>
            </a:r>
            <a:endParaRPr lang="en-US" altLang="en-US" sz="1400">
              <a:solidFill>
                <a:srgbClr val="3366CC"/>
              </a:solidFill>
            </a:endParaRPr>
          </a:p>
        </p:txBody>
      </p:sp>
      <p:sp>
        <p:nvSpPr>
          <p:cNvPr id="55303" name="Rectangle 5"/>
          <p:cNvSpPr>
            <a:spLocks noChangeArrowheads="1"/>
          </p:cNvSpPr>
          <p:nvPr/>
        </p:nvSpPr>
        <p:spPr bwMode="auto">
          <a:xfrm>
            <a:off x="3449638" y="2744788"/>
            <a:ext cx="2103437" cy="27305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1400">
                <a:solidFill>
                  <a:srgbClr val="3366CC"/>
                </a:solidFill>
              </a:rPr>
              <a:t>Fetch next instruction</a:t>
            </a:r>
          </a:p>
        </p:txBody>
      </p:sp>
      <p:sp>
        <p:nvSpPr>
          <p:cNvPr id="55304" name="Rectangle 6"/>
          <p:cNvSpPr>
            <a:spLocks noChangeArrowheads="1"/>
          </p:cNvSpPr>
          <p:nvPr/>
        </p:nvSpPr>
        <p:spPr bwMode="auto">
          <a:xfrm>
            <a:off x="3449638" y="3271838"/>
            <a:ext cx="2103437" cy="274637"/>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1400">
                <a:solidFill>
                  <a:srgbClr val="3366CC"/>
                </a:solidFill>
              </a:rPr>
              <a:t>Execute next instruction</a:t>
            </a:r>
          </a:p>
        </p:txBody>
      </p:sp>
      <p:sp>
        <p:nvSpPr>
          <p:cNvPr id="55305" name="AutoShape 7"/>
          <p:cNvSpPr>
            <a:spLocks noChangeArrowheads="1"/>
          </p:cNvSpPr>
          <p:nvPr/>
        </p:nvSpPr>
        <p:spPr bwMode="auto">
          <a:xfrm>
            <a:off x="3449638" y="3821113"/>
            <a:ext cx="2011362" cy="1279525"/>
          </a:xfrm>
          <a:prstGeom prst="diamond">
            <a:avLst/>
          </a:prstGeom>
          <a:solidFill>
            <a:srgbClr val="FFFFFF"/>
          </a:solidFill>
          <a:ln w="9525">
            <a:solidFill>
              <a:srgbClr val="000000"/>
            </a:solidFill>
            <a:miter lim="800000"/>
            <a:headEnd/>
            <a:tailEnd/>
          </a:ln>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1400">
                <a:solidFill>
                  <a:srgbClr val="3366CC"/>
                </a:solidFill>
              </a:rPr>
              <a:t>Interrupt requiring servicing?</a:t>
            </a:r>
          </a:p>
        </p:txBody>
      </p:sp>
      <p:sp>
        <p:nvSpPr>
          <p:cNvPr id="55306" name="Rectangle 8"/>
          <p:cNvSpPr>
            <a:spLocks noChangeArrowheads="1"/>
          </p:cNvSpPr>
          <p:nvPr/>
        </p:nvSpPr>
        <p:spPr bwMode="auto">
          <a:xfrm>
            <a:off x="2992438" y="5487988"/>
            <a:ext cx="3200400" cy="547687"/>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1400">
                <a:solidFill>
                  <a:srgbClr val="3366CC"/>
                </a:solidFill>
              </a:rPr>
              <a:t>Transfer control to interrupt-handling program</a:t>
            </a:r>
          </a:p>
        </p:txBody>
      </p:sp>
      <p:sp>
        <p:nvSpPr>
          <p:cNvPr id="55307" name="Line 9"/>
          <p:cNvSpPr>
            <a:spLocks noChangeShapeType="1"/>
          </p:cNvSpPr>
          <p:nvPr/>
        </p:nvSpPr>
        <p:spPr bwMode="auto">
          <a:xfrm>
            <a:off x="4456113" y="895350"/>
            <a:ext cx="0" cy="2746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55308" name="Line 10"/>
          <p:cNvSpPr>
            <a:spLocks noChangeShapeType="1"/>
          </p:cNvSpPr>
          <p:nvPr/>
        </p:nvSpPr>
        <p:spPr bwMode="auto">
          <a:xfrm>
            <a:off x="4456113" y="2449513"/>
            <a:ext cx="0" cy="2730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55309" name="Line 11"/>
          <p:cNvSpPr>
            <a:spLocks noChangeShapeType="1"/>
          </p:cNvSpPr>
          <p:nvPr/>
        </p:nvSpPr>
        <p:spPr bwMode="auto">
          <a:xfrm>
            <a:off x="4456113" y="2997200"/>
            <a:ext cx="0" cy="2746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55310" name="Line 12"/>
          <p:cNvSpPr>
            <a:spLocks noChangeShapeType="1"/>
          </p:cNvSpPr>
          <p:nvPr/>
        </p:nvSpPr>
        <p:spPr bwMode="auto">
          <a:xfrm>
            <a:off x="4456113" y="3546475"/>
            <a:ext cx="0" cy="2746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55311" name="Line 13"/>
          <p:cNvSpPr>
            <a:spLocks noChangeShapeType="1"/>
          </p:cNvSpPr>
          <p:nvPr/>
        </p:nvSpPr>
        <p:spPr bwMode="auto">
          <a:xfrm>
            <a:off x="4456113" y="5121275"/>
            <a:ext cx="0" cy="3413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55312" name="Line 14"/>
          <p:cNvSpPr>
            <a:spLocks noChangeShapeType="1"/>
          </p:cNvSpPr>
          <p:nvPr/>
        </p:nvSpPr>
        <p:spPr bwMode="auto">
          <a:xfrm>
            <a:off x="4456113" y="6035675"/>
            <a:ext cx="0" cy="2746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55313" name="Line 15"/>
          <p:cNvSpPr>
            <a:spLocks noChangeShapeType="1"/>
          </p:cNvSpPr>
          <p:nvPr/>
        </p:nvSpPr>
        <p:spPr bwMode="auto">
          <a:xfrm flipH="1">
            <a:off x="2627313" y="6310313"/>
            <a:ext cx="1828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55314" name="Line 16"/>
          <p:cNvSpPr>
            <a:spLocks noChangeShapeType="1"/>
          </p:cNvSpPr>
          <p:nvPr/>
        </p:nvSpPr>
        <p:spPr bwMode="auto">
          <a:xfrm flipV="1">
            <a:off x="2627313" y="985838"/>
            <a:ext cx="0" cy="53038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55315" name="Line 17"/>
          <p:cNvSpPr>
            <a:spLocks noChangeShapeType="1"/>
          </p:cNvSpPr>
          <p:nvPr/>
        </p:nvSpPr>
        <p:spPr bwMode="auto">
          <a:xfrm>
            <a:off x="2627313" y="985838"/>
            <a:ext cx="1828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55316" name="Line 18"/>
          <p:cNvSpPr>
            <a:spLocks noChangeShapeType="1"/>
          </p:cNvSpPr>
          <p:nvPr/>
        </p:nvSpPr>
        <p:spPr bwMode="auto">
          <a:xfrm flipH="1">
            <a:off x="2627313" y="1809750"/>
            <a:ext cx="914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55317" name="Line 19"/>
          <p:cNvSpPr>
            <a:spLocks noChangeShapeType="1"/>
          </p:cNvSpPr>
          <p:nvPr/>
        </p:nvSpPr>
        <p:spPr bwMode="auto">
          <a:xfrm flipH="1">
            <a:off x="2627313" y="4460875"/>
            <a:ext cx="8223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55318" name="Text Box 20"/>
          <p:cNvSpPr txBox="1">
            <a:spLocks noChangeArrowheads="1"/>
          </p:cNvSpPr>
          <p:nvPr/>
        </p:nvSpPr>
        <p:spPr bwMode="auto">
          <a:xfrm>
            <a:off x="2901950" y="1809750"/>
            <a:ext cx="457200" cy="274638"/>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1400">
                <a:solidFill>
                  <a:srgbClr val="3366CC"/>
                </a:solidFill>
              </a:rPr>
              <a:t>No</a:t>
            </a:r>
          </a:p>
        </p:txBody>
      </p:sp>
      <p:sp>
        <p:nvSpPr>
          <p:cNvPr id="55319" name="Text Box 21"/>
          <p:cNvSpPr txBox="1">
            <a:spLocks noChangeArrowheads="1"/>
          </p:cNvSpPr>
          <p:nvPr/>
        </p:nvSpPr>
        <p:spPr bwMode="auto">
          <a:xfrm>
            <a:off x="2901950" y="4094163"/>
            <a:ext cx="457200" cy="274637"/>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1400">
                <a:solidFill>
                  <a:srgbClr val="3366CC"/>
                </a:solidFill>
              </a:rPr>
              <a:t>No</a:t>
            </a:r>
          </a:p>
        </p:txBody>
      </p:sp>
      <p:sp>
        <p:nvSpPr>
          <p:cNvPr id="55320" name="Text Box 22"/>
          <p:cNvSpPr txBox="1">
            <a:spLocks noChangeArrowheads="1"/>
          </p:cNvSpPr>
          <p:nvPr/>
        </p:nvSpPr>
        <p:spPr bwMode="auto">
          <a:xfrm>
            <a:off x="4638675" y="2349500"/>
            <a:ext cx="509588" cy="282575"/>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1400">
                <a:solidFill>
                  <a:srgbClr val="3366CC"/>
                </a:solidFill>
              </a:rPr>
              <a:t>Yes</a:t>
            </a:r>
          </a:p>
        </p:txBody>
      </p:sp>
      <p:sp>
        <p:nvSpPr>
          <p:cNvPr id="55321" name="Text Box 23"/>
          <p:cNvSpPr txBox="1">
            <a:spLocks noChangeArrowheads="1"/>
          </p:cNvSpPr>
          <p:nvPr/>
        </p:nvSpPr>
        <p:spPr bwMode="auto">
          <a:xfrm>
            <a:off x="4638675" y="5013325"/>
            <a:ext cx="509588" cy="328613"/>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1400">
                <a:solidFill>
                  <a:srgbClr val="3366CC"/>
                </a:solidFill>
              </a:rPr>
              <a:t>Yes</a:t>
            </a:r>
          </a:p>
        </p:txBody>
      </p:sp>
      <p:sp>
        <p:nvSpPr>
          <p:cNvPr id="55322" name="Text Box 24"/>
          <p:cNvSpPr txBox="1">
            <a:spLocks noChangeArrowheads="1"/>
          </p:cNvSpPr>
          <p:nvPr/>
        </p:nvSpPr>
        <p:spPr bwMode="auto">
          <a:xfrm>
            <a:off x="5795963" y="2565400"/>
            <a:ext cx="1101725" cy="503238"/>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1400">
                <a:solidFill>
                  <a:srgbClr val="3366CC"/>
                </a:solidFill>
              </a:rPr>
              <a:t>Fetch Cycle</a:t>
            </a:r>
          </a:p>
        </p:txBody>
      </p:sp>
      <p:sp>
        <p:nvSpPr>
          <p:cNvPr id="55323" name="Text Box 25"/>
          <p:cNvSpPr txBox="1">
            <a:spLocks noChangeArrowheads="1"/>
          </p:cNvSpPr>
          <p:nvPr/>
        </p:nvSpPr>
        <p:spPr bwMode="auto">
          <a:xfrm>
            <a:off x="5918200" y="3271838"/>
            <a:ext cx="1246188" cy="517525"/>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1400">
                <a:solidFill>
                  <a:srgbClr val="3366CC"/>
                </a:solidFill>
              </a:rPr>
              <a:t>Execute Cycle</a:t>
            </a:r>
          </a:p>
        </p:txBody>
      </p:sp>
      <p:sp>
        <p:nvSpPr>
          <p:cNvPr id="55324" name="Text Box 26"/>
          <p:cNvSpPr txBox="1">
            <a:spLocks noChangeArrowheads="1"/>
          </p:cNvSpPr>
          <p:nvPr/>
        </p:nvSpPr>
        <p:spPr bwMode="auto">
          <a:xfrm>
            <a:off x="6372225" y="5516563"/>
            <a:ext cx="950913" cy="482600"/>
          </a:xfrm>
          <a:prstGeom prst="rect">
            <a:avLst/>
          </a:prstGeom>
          <a:solidFill>
            <a:srgbClr val="FFFFFF"/>
          </a:solidFill>
          <a:ln w="9525">
            <a:solidFill>
              <a:srgbClr val="000000"/>
            </a:solidFill>
            <a:miter lim="800000"/>
            <a:headEnd/>
            <a:tailEnd/>
          </a:ln>
        </p:spPr>
        <p:txBody>
          <a:bodyPr lIns="90000" tIns="46800" rIns="90000" bIns="46800"/>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1400">
                <a:solidFill>
                  <a:srgbClr val="3366CC"/>
                </a:solidFill>
              </a:rPr>
              <a:t>Program Transfer</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8DAD259-CCCC-4CDB-9A5E-90ED88DC5A19}" type="slidenum">
              <a:rPr lang="en-US"/>
              <a:pPr>
                <a:defRPr/>
              </a:pPr>
              <a:t>53</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606210" name="Rectangle 2"/>
          <p:cNvSpPr>
            <a:spLocks noGrp="1" noChangeArrowheads="1"/>
          </p:cNvSpPr>
          <p:nvPr>
            <p:ph type="title"/>
          </p:nvPr>
        </p:nvSpPr>
        <p:spPr>
          <a:xfrm>
            <a:off x="574675" y="304800"/>
            <a:ext cx="8001000" cy="1216025"/>
          </a:xfrm>
        </p:spPr>
        <p:txBody>
          <a:bodyPr anchor="b"/>
          <a:lstStyle/>
          <a:p>
            <a:pPr eaLnBrk="1" hangingPunct="1">
              <a:defRPr/>
            </a:pPr>
            <a:r>
              <a:rPr lang="en-GB" sz="3600" smtClean="0"/>
              <a:t>Overview of the Fetch-Execute Cycle</a:t>
            </a:r>
            <a:endParaRPr lang="en-US" sz="3600" smtClean="0"/>
          </a:p>
        </p:txBody>
      </p:sp>
      <p:sp>
        <p:nvSpPr>
          <p:cNvPr id="606211" name="Rectangle 3"/>
          <p:cNvSpPr>
            <a:spLocks noGrp="1" noChangeArrowheads="1"/>
          </p:cNvSpPr>
          <p:nvPr>
            <p:ph type="body" idx="1"/>
          </p:nvPr>
        </p:nvSpPr>
        <p:spPr>
          <a:xfrm>
            <a:off x="566738" y="1752600"/>
            <a:ext cx="8001000" cy="4267200"/>
          </a:xfrm>
        </p:spPr>
        <p:txBody>
          <a:bodyPr/>
          <a:lstStyle/>
          <a:p>
            <a:pPr eaLnBrk="1" hangingPunct="1">
              <a:defRPr/>
            </a:pPr>
            <a:r>
              <a:rPr lang="en-US" sz="2600" dirty="0" smtClean="0"/>
              <a:t>RAM holds machine language programs and data. </a:t>
            </a:r>
          </a:p>
          <a:p>
            <a:pPr eaLnBrk="1" hangingPunct="1">
              <a:defRPr/>
            </a:pPr>
            <a:r>
              <a:rPr lang="en-US" sz="2600" dirty="0" smtClean="0"/>
              <a:t>The CPU fetches machine language instructions from Cache or RAM (but possibly a 32 bit register) one after another and executes them without understanding what it does or how it does it.</a:t>
            </a:r>
          </a:p>
          <a:p>
            <a:pPr eaLnBrk="1" hangingPunct="1">
              <a:defRPr/>
            </a:pPr>
            <a:r>
              <a:rPr lang="en-US" sz="2600" dirty="0" smtClean="0"/>
              <a:t>So the program it executes must be perfect, complete and unambiguous because the CPU can do nothing but execute instructions exactly as they are written.</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F2CFAE8-97C7-4FF2-8751-4984804E2BE3}" type="slidenum">
              <a:rPr lang="en-US"/>
              <a:pPr>
                <a:defRPr/>
              </a:pPr>
              <a:t>54</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362498" name="Rectangle 2"/>
          <p:cNvSpPr>
            <a:spLocks noGrp="1" noChangeArrowheads="1"/>
          </p:cNvSpPr>
          <p:nvPr>
            <p:ph type="title"/>
          </p:nvPr>
        </p:nvSpPr>
        <p:spPr/>
        <p:txBody>
          <a:bodyPr/>
          <a:lstStyle/>
          <a:p>
            <a:pPr eaLnBrk="1" hangingPunct="1">
              <a:defRPr/>
            </a:pPr>
            <a:r>
              <a:rPr lang="en-GB" smtClean="0"/>
              <a:t>End of </a:t>
            </a:r>
            <a:r>
              <a:rPr lang="en-GB" dirty="0" smtClean="0"/>
              <a:t>Part 1</a:t>
            </a:r>
            <a:endParaRPr lang="en-US" dirty="0" smtClean="0"/>
          </a:p>
        </p:txBody>
      </p:sp>
      <p:sp>
        <p:nvSpPr>
          <p:cNvPr id="362499" name="Rectangle 3"/>
          <p:cNvSpPr>
            <a:spLocks noGrp="1" noChangeArrowheads="1"/>
          </p:cNvSpPr>
          <p:nvPr>
            <p:ph type="body" idx="1"/>
          </p:nvPr>
        </p:nvSpPr>
        <p:spPr/>
        <p:txBody>
          <a:bodyPr/>
          <a:lstStyle/>
          <a:p>
            <a:pPr eaLnBrk="1" hangingPunct="1">
              <a:buFont typeface="Wingdings" pitchFamily="2" charset="2"/>
              <a:buNone/>
              <a:defRPr/>
            </a:pPr>
            <a:r>
              <a:rPr lang="en-GB" sz="2800" dirty="0" smtClean="0"/>
              <a:t>That was the first of two lectures on the von Neumann Architecture. </a:t>
            </a:r>
          </a:p>
          <a:p>
            <a:pPr eaLnBrk="1" hangingPunct="1">
              <a:buFont typeface="Wingdings" pitchFamily="2" charset="2"/>
              <a:buNone/>
              <a:defRPr/>
            </a:pPr>
            <a:endParaRPr lang="en-GB" sz="2800" dirty="0" smtClean="0"/>
          </a:p>
          <a:p>
            <a:pPr eaLnBrk="1" hangingPunct="1">
              <a:buFont typeface="Wingdings" pitchFamily="2" charset="2"/>
              <a:buNone/>
              <a:defRPr/>
            </a:pPr>
            <a:r>
              <a:rPr lang="en-GB" sz="2800" dirty="0" smtClean="0"/>
              <a:t>Next week : </a:t>
            </a:r>
          </a:p>
          <a:p>
            <a:pPr lvl="1" eaLnBrk="1" hangingPunct="1">
              <a:defRPr/>
            </a:pPr>
            <a:r>
              <a:rPr lang="en-GB" dirty="0" smtClean="0"/>
              <a:t>Von Neumann Architecture, Part 2</a:t>
            </a: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dirty="0" smtClean="0"/>
              <a:t>Referential Model</a:t>
            </a:r>
            <a:endParaRPr lang="en-IE" dirty="0"/>
          </a:p>
        </p:txBody>
      </p:sp>
      <p:sp>
        <p:nvSpPr>
          <p:cNvPr id="4" name="Slide Number Placeholder 3"/>
          <p:cNvSpPr>
            <a:spLocks noGrp="1"/>
          </p:cNvSpPr>
          <p:nvPr>
            <p:ph type="sldNum" sz="quarter" idx="10"/>
          </p:nvPr>
        </p:nvSpPr>
        <p:spPr/>
        <p:txBody>
          <a:bodyPr/>
          <a:lstStyle/>
          <a:p>
            <a:pPr>
              <a:defRPr/>
            </a:pPr>
            <a:fld id="{4DF50C50-3F90-4586-8BB9-95EC3C8CF216}" type="slidenum">
              <a:rPr lang="en-US" smtClean="0"/>
              <a:pPr>
                <a:defRPr/>
              </a:pPr>
              <a:t>6</a:t>
            </a:fld>
            <a:endParaRPr lang="en-US"/>
          </a:p>
        </p:txBody>
      </p:sp>
      <p:sp>
        <p:nvSpPr>
          <p:cNvPr id="5" name="Date Placeholder 4"/>
          <p:cNvSpPr>
            <a:spLocks noGrp="1"/>
          </p:cNvSpPr>
          <p:nvPr>
            <p:ph type="dt" sz="quarter" idx="11"/>
          </p:nvPr>
        </p:nvSpPr>
        <p:spPr/>
        <p:txBody>
          <a:bodyPr/>
          <a:lstStyle/>
          <a:p>
            <a:pPr>
              <a:defRPr/>
            </a:pPr>
            <a:r>
              <a:rPr lang="en-US" dirty="0" smtClean="0"/>
              <a:t>DT228/1 </a:t>
            </a:r>
            <a:r>
              <a:rPr lang="en-US" dirty="0"/>
              <a:t>and DT282/1 </a:t>
            </a:r>
            <a:r>
              <a:rPr lang="en-US" dirty="0" smtClean="0"/>
              <a:t>Computer </a:t>
            </a:r>
            <a:r>
              <a:rPr lang="en-US" dirty="0" smtClean="0"/>
              <a:t>Architecture &amp; Technology</a:t>
            </a:r>
            <a:endParaRPr lang="en-US" dirty="0"/>
          </a:p>
        </p:txBody>
      </p:sp>
      <p:pic>
        <p:nvPicPr>
          <p:cNvPr id="8197" name="Picture 2" descr="http://1.bp.blogspot.com/_FchDGvocX6s/RzGM9-oqtVI/AAAAAAAAACU/n_uGLySyLFQ/s320/harvar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1825625"/>
            <a:ext cx="60642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TextBox 5"/>
          <p:cNvSpPr txBox="1">
            <a:spLocks noChangeArrowheads="1"/>
          </p:cNvSpPr>
          <p:nvPr/>
        </p:nvSpPr>
        <p:spPr bwMode="auto">
          <a:xfrm>
            <a:off x="1258888" y="4868863"/>
            <a:ext cx="640873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lgn="ctr">
              <a:spcBef>
                <a:spcPct val="0"/>
              </a:spcBef>
              <a:buClrTx/>
              <a:buFontTx/>
              <a:buNone/>
            </a:pPr>
            <a:r>
              <a:rPr lang="en-IE" altLang="en-US" sz="2000"/>
              <a:t>The architecture developed by von Neumann, Mauchly and Eckert (as above), and the ‘stored program concept’ are the basis of the Referential Model.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C5CC935-CDCC-4596-B1F8-F92215C682A7}" type="slidenum">
              <a:rPr lang="en-US"/>
              <a:pPr>
                <a:defRPr/>
              </a:pPr>
              <a:t>7</a:t>
            </a:fld>
            <a:endParaRPr lang="en-US"/>
          </a:p>
        </p:txBody>
      </p:sp>
      <p:sp>
        <p:nvSpPr>
          <p:cNvPr id="499714" name="Rectangle 2"/>
          <p:cNvSpPr>
            <a:spLocks noGrp="1" noChangeArrowheads="1"/>
          </p:cNvSpPr>
          <p:nvPr>
            <p:ph type="title"/>
          </p:nvPr>
        </p:nvSpPr>
        <p:spPr/>
        <p:txBody>
          <a:bodyPr/>
          <a:lstStyle/>
          <a:p>
            <a:pPr eaLnBrk="1" hangingPunct="1">
              <a:defRPr/>
            </a:pPr>
            <a:r>
              <a:rPr lang="en-GB" smtClean="0"/>
              <a:t>The Architecture (3)</a:t>
            </a:r>
            <a:endParaRPr lang="en-US" smtClean="0"/>
          </a:p>
        </p:txBody>
      </p:sp>
      <p:sp>
        <p:nvSpPr>
          <p:cNvPr id="499715" name="Rectangle 3"/>
          <p:cNvSpPr>
            <a:spLocks noGrp="1" noChangeArrowheads="1"/>
          </p:cNvSpPr>
          <p:nvPr>
            <p:ph type="body" idx="1"/>
          </p:nvPr>
        </p:nvSpPr>
        <p:spPr/>
        <p:txBody>
          <a:bodyPr/>
          <a:lstStyle/>
          <a:p>
            <a:pPr eaLnBrk="1" hangingPunct="1">
              <a:lnSpc>
                <a:spcPct val="80000"/>
              </a:lnSpc>
              <a:defRPr/>
            </a:pPr>
            <a:r>
              <a:rPr lang="en-US" sz="2800" dirty="0" smtClean="0"/>
              <a:t>The term ‘stored-program computer’ is generally used to mean a computer of this design.</a:t>
            </a:r>
          </a:p>
          <a:p>
            <a:pPr eaLnBrk="1" hangingPunct="1">
              <a:lnSpc>
                <a:spcPct val="80000"/>
              </a:lnSpc>
              <a:defRPr/>
            </a:pPr>
            <a:r>
              <a:rPr lang="en-US" sz="2800" dirty="0" smtClean="0"/>
              <a:t>Von Neumann begins his idea with a broad description of the general-purpose computing machine containing four main sub-components. </a:t>
            </a:r>
          </a:p>
          <a:p>
            <a:pPr eaLnBrk="1" hangingPunct="1">
              <a:lnSpc>
                <a:spcPct val="80000"/>
              </a:lnSpc>
              <a:defRPr/>
            </a:pPr>
            <a:r>
              <a:rPr lang="en-US" sz="2800" dirty="0" smtClean="0"/>
              <a:t>The sub-components relate to memory, control, central processing and connection with the human operator (sometimes defined as input/output).</a:t>
            </a:r>
          </a:p>
          <a:p>
            <a:pPr eaLnBrk="1" hangingPunct="1">
              <a:lnSpc>
                <a:spcPct val="80000"/>
              </a:lnSpc>
              <a:defRPr/>
            </a:pPr>
            <a:r>
              <a:rPr lang="en-US" sz="2800" dirty="0" smtClean="0"/>
              <a:t>These are represented by the arithmetic logic unit, the control unit, the memory, and the input-output devices of the classical computer model.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603073B8-BFA6-4DCA-8DA3-5B60BFFDAE1F}" type="slidenum">
              <a:rPr lang="en-US"/>
              <a:pPr>
                <a:defRPr/>
              </a:pPr>
              <a:t>8</a:t>
            </a:fld>
            <a:endParaRPr lang="en-US"/>
          </a:p>
        </p:txBody>
      </p:sp>
      <p:sp>
        <p:nvSpPr>
          <p:cNvPr id="10244" name="Rectangle 6"/>
          <p:cNvSpPr>
            <a:spLocks noChangeArrowheads="1"/>
          </p:cNvSpPr>
          <p:nvPr/>
        </p:nvSpPr>
        <p:spPr bwMode="auto">
          <a:xfrm>
            <a:off x="1116013" y="2349500"/>
            <a:ext cx="7343775" cy="3743325"/>
          </a:xfrm>
          <a:prstGeom prst="rect">
            <a:avLst/>
          </a:prstGeom>
          <a:solidFill>
            <a:srgbClr val="66FF99"/>
          </a:solidFill>
          <a:ln w="9525">
            <a:solidFill>
              <a:schemeClr val="tx1"/>
            </a:solidFill>
            <a:miter lim="800000"/>
            <a:headEnd/>
            <a:tailEnd/>
          </a:ln>
        </p:spPr>
        <p:txBody>
          <a:bodyPr wrap="none" anchor="ct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501762" name="Rectangle 2"/>
          <p:cNvSpPr>
            <a:spLocks noGrp="1" noChangeArrowheads="1"/>
          </p:cNvSpPr>
          <p:nvPr>
            <p:ph type="title"/>
          </p:nvPr>
        </p:nvSpPr>
        <p:spPr/>
        <p:txBody>
          <a:bodyPr/>
          <a:lstStyle/>
          <a:p>
            <a:pPr eaLnBrk="1" hangingPunct="1">
              <a:defRPr/>
            </a:pPr>
            <a:r>
              <a:rPr lang="en-GB" smtClean="0"/>
              <a:t>The Architecture (4)</a:t>
            </a:r>
            <a:endParaRPr lang="en-US" smtClean="0"/>
          </a:p>
        </p:txBody>
      </p:sp>
      <p:sp>
        <p:nvSpPr>
          <p:cNvPr id="501763" name="Rectangle 3"/>
          <p:cNvSpPr>
            <a:spLocks noGrp="1" noChangeArrowheads="1"/>
          </p:cNvSpPr>
          <p:nvPr>
            <p:ph type="body" idx="1"/>
          </p:nvPr>
        </p:nvSpPr>
        <p:spPr/>
        <p:txBody>
          <a:bodyPr/>
          <a:lstStyle/>
          <a:p>
            <a:pPr eaLnBrk="1" hangingPunct="1">
              <a:defRPr/>
            </a:pPr>
            <a:r>
              <a:rPr lang="en-GB" sz="2800" smtClean="0"/>
              <a:t>Diagram of the Architecture:</a:t>
            </a:r>
            <a:endParaRPr lang="en-US" sz="2800" smtClean="0"/>
          </a:p>
        </p:txBody>
      </p:sp>
      <p:pic>
        <p:nvPicPr>
          <p:cNvPr id="10247" name="Picture 5" descr="von Neumann Architect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2630488"/>
            <a:ext cx="6007100" cy="321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3"/>
          <p:cNvSpPr>
            <a:spLocks noGrp="1"/>
          </p:cNvSpPr>
          <p:nvPr>
            <p:ph type="sldNum" sz="quarter" idx="10"/>
          </p:nvPr>
        </p:nvSpPr>
        <p:spPr/>
        <p:txBody>
          <a:bodyPr/>
          <a:lstStyle/>
          <a:p>
            <a:pPr>
              <a:defRPr/>
            </a:pPr>
            <a:fld id="{FAD7DECA-07CD-4C97-B366-47892D265364}" type="slidenum">
              <a:rPr lang="en-US"/>
              <a:pPr>
                <a:defRPr/>
              </a:pPr>
              <a:t>9</a:t>
            </a:fld>
            <a:endParaRPr lang="en-US"/>
          </a:p>
        </p:txBody>
      </p:sp>
      <p:sp>
        <p:nvSpPr>
          <p:cNvPr id="506883" name="Rectangle 3"/>
          <p:cNvSpPr>
            <a:spLocks noGrp="1" noChangeArrowheads="1"/>
          </p:cNvSpPr>
          <p:nvPr>
            <p:ph type="title"/>
          </p:nvPr>
        </p:nvSpPr>
        <p:spPr/>
        <p:txBody>
          <a:bodyPr/>
          <a:lstStyle/>
          <a:p>
            <a:pPr eaLnBrk="1" hangingPunct="1">
              <a:defRPr/>
            </a:pPr>
            <a:r>
              <a:rPr lang="en-GB" smtClean="0"/>
              <a:t>The Architecture (4)</a:t>
            </a:r>
            <a:endParaRPr lang="en-US" smtClean="0"/>
          </a:p>
        </p:txBody>
      </p:sp>
      <p:sp>
        <p:nvSpPr>
          <p:cNvPr id="506884" name="Rectangle 4"/>
          <p:cNvSpPr>
            <a:spLocks noGrp="1" noChangeArrowheads="1"/>
          </p:cNvSpPr>
          <p:nvPr>
            <p:ph type="body" idx="1"/>
          </p:nvPr>
        </p:nvSpPr>
        <p:spPr/>
        <p:txBody>
          <a:bodyPr/>
          <a:lstStyle/>
          <a:p>
            <a:pPr eaLnBrk="1" hangingPunct="1">
              <a:defRPr/>
            </a:pPr>
            <a:r>
              <a:rPr lang="en-GB" sz="2000" smtClean="0"/>
              <a:t>Another diagram of the Architecture – this matches the ENIAC architecture:</a:t>
            </a:r>
            <a:endParaRPr lang="en-US" sz="2000" smtClean="0"/>
          </a:p>
        </p:txBody>
      </p:sp>
      <p:sp>
        <p:nvSpPr>
          <p:cNvPr id="11270" name="Freeform 6"/>
          <p:cNvSpPr>
            <a:spLocks/>
          </p:cNvSpPr>
          <p:nvPr/>
        </p:nvSpPr>
        <p:spPr bwMode="auto">
          <a:xfrm>
            <a:off x="793750" y="5881688"/>
            <a:ext cx="1611313" cy="179387"/>
          </a:xfrm>
          <a:custGeom>
            <a:avLst/>
            <a:gdLst>
              <a:gd name="T0" fmla="*/ 2147483647 w 2029"/>
              <a:gd name="T1" fmla="*/ 0 h 227"/>
              <a:gd name="T2" fmla="*/ 0 w 2029"/>
              <a:gd name="T3" fmla="*/ 0 h 227"/>
              <a:gd name="T4" fmla="*/ 2147483647 w 2029"/>
              <a:gd name="T5" fmla="*/ 2147483647 h 227"/>
              <a:gd name="T6" fmla="*/ 2147483647 w 2029"/>
              <a:gd name="T7" fmla="*/ 2147483647 h 227"/>
              <a:gd name="T8" fmla="*/ 2147483647 w 2029"/>
              <a:gd name="T9" fmla="*/ 0 h 227"/>
              <a:gd name="T10" fmla="*/ 0 60000 65536"/>
              <a:gd name="T11" fmla="*/ 0 60000 65536"/>
              <a:gd name="T12" fmla="*/ 0 60000 65536"/>
              <a:gd name="T13" fmla="*/ 0 60000 65536"/>
              <a:gd name="T14" fmla="*/ 0 60000 65536"/>
              <a:gd name="T15" fmla="*/ 0 w 2029"/>
              <a:gd name="T16" fmla="*/ 0 h 227"/>
              <a:gd name="T17" fmla="*/ 2029 w 2029"/>
              <a:gd name="T18" fmla="*/ 227 h 227"/>
            </a:gdLst>
            <a:ahLst/>
            <a:cxnLst>
              <a:cxn ang="T10">
                <a:pos x="T0" y="T1"/>
              </a:cxn>
              <a:cxn ang="T11">
                <a:pos x="T2" y="T3"/>
              </a:cxn>
              <a:cxn ang="T12">
                <a:pos x="T4" y="T5"/>
              </a:cxn>
              <a:cxn ang="T13">
                <a:pos x="T6" y="T7"/>
              </a:cxn>
              <a:cxn ang="T14">
                <a:pos x="T8" y="T9"/>
              </a:cxn>
            </a:cxnLst>
            <a:rect l="T15" t="T16" r="T17" b="T18"/>
            <a:pathLst>
              <a:path w="2029" h="227">
                <a:moveTo>
                  <a:pt x="1803" y="0"/>
                </a:moveTo>
                <a:lnTo>
                  <a:pt x="0" y="0"/>
                </a:lnTo>
                <a:lnTo>
                  <a:pt x="225" y="227"/>
                </a:lnTo>
                <a:lnTo>
                  <a:pt x="2029" y="227"/>
                </a:lnTo>
                <a:lnTo>
                  <a:pt x="1803" y="0"/>
                </a:lnTo>
                <a:close/>
              </a:path>
            </a:pathLst>
          </a:custGeom>
          <a:solidFill>
            <a:srgbClr val="C0C0C0"/>
          </a:solidFill>
          <a:ln w="4763">
            <a:solidFill>
              <a:srgbClr val="000000"/>
            </a:solidFill>
            <a:prstDash val="solid"/>
            <a:round/>
            <a:headEnd/>
            <a:tailEnd/>
          </a:ln>
        </p:spPr>
        <p:txBody>
          <a:bodyPr/>
          <a:lstStyle/>
          <a:p>
            <a:endParaRPr lang="en-IE"/>
          </a:p>
        </p:txBody>
      </p:sp>
      <p:sp>
        <p:nvSpPr>
          <p:cNvPr id="11271" name="Freeform 7"/>
          <p:cNvSpPr>
            <a:spLocks/>
          </p:cNvSpPr>
          <p:nvPr/>
        </p:nvSpPr>
        <p:spPr bwMode="auto">
          <a:xfrm>
            <a:off x="2225675" y="2492375"/>
            <a:ext cx="179388" cy="3568700"/>
          </a:xfrm>
          <a:custGeom>
            <a:avLst/>
            <a:gdLst>
              <a:gd name="T0" fmla="*/ 2147483647 w 226"/>
              <a:gd name="T1" fmla="*/ 2147483647 h 4496"/>
              <a:gd name="T2" fmla="*/ 0 w 226"/>
              <a:gd name="T3" fmla="*/ 2147483647 h 4496"/>
              <a:gd name="T4" fmla="*/ 0 w 226"/>
              <a:gd name="T5" fmla="*/ 0 h 4496"/>
              <a:gd name="T6" fmla="*/ 2147483647 w 226"/>
              <a:gd name="T7" fmla="*/ 2147483647 h 4496"/>
              <a:gd name="T8" fmla="*/ 2147483647 w 226"/>
              <a:gd name="T9" fmla="*/ 2147483647 h 4496"/>
              <a:gd name="T10" fmla="*/ 0 60000 65536"/>
              <a:gd name="T11" fmla="*/ 0 60000 65536"/>
              <a:gd name="T12" fmla="*/ 0 60000 65536"/>
              <a:gd name="T13" fmla="*/ 0 60000 65536"/>
              <a:gd name="T14" fmla="*/ 0 60000 65536"/>
              <a:gd name="T15" fmla="*/ 0 w 226"/>
              <a:gd name="T16" fmla="*/ 0 h 4496"/>
              <a:gd name="T17" fmla="*/ 226 w 226"/>
              <a:gd name="T18" fmla="*/ 4496 h 4496"/>
            </a:gdLst>
            <a:ahLst/>
            <a:cxnLst>
              <a:cxn ang="T10">
                <a:pos x="T0" y="T1"/>
              </a:cxn>
              <a:cxn ang="T11">
                <a:pos x="T2" y="T3"/>
              </a:cxn>
              <a:cxn ang="T12">
                <a:pos x="T4" y="T5"/>
              </a:cxn>
              <a:cxn ang="T13">
                <a:pos x="T6" y="T7"/>
              </a:cxn>
              <a:cxn ang="T14">
                <a:pos x="T8" y="T9"/>
              </a:cxn>
            </a:cxnLst>
            <a:rect l="T15" t="T16" r="T17" b="T18"/>
            <a:pathLst>
              <a:path w="226" h="4496">
                <a:moveTo>
                  <a:pt x="226" y="4496"/>
                </a:moveTo>
                <a:lnTo>
                  <a:pt x="0" y="4269"/>
                </a:lnTo>
                <a:lnTo>
                  <a:pt x="0" y="0"/>
                </a:lnTo>
                <a:lnTo>
                  <a:pt x="226" y="226"/>
                </a:lnTo>
                <a:lnTo>
                  <a:pt x="226" y="4496"/>
                </a:lnTo>
                <a:close/>
              </a:path>
            </a:pathLst>
          </a:custGeom>
          <a:solidFill>
            <a:srgbClr val="C0C0C0"/>
          </a:solidFill>
          <a:ln w="4763">
            <a:solidFill>
              <a:srgbClr val="000000"/>
            </a:solidFill>
            <a:prstDash val="solid"/>
            <a:round/>
            <a:headEnd/>
            <a:tailEnd/>
          </a:ln>
        </p:spPr>
        <p:txBody>
          <a:bodyPr/>
          <a:lstStyle/>
          <a:p>
            <a:endParaRPr lang="en-IE"/>
          </a:p>
        </p:txBody>
      </p:sp>
      <p:sp>
        <p:nvSpPr>
          <p:cNvPr id="11272" name="Rectangle 8"/>
          <p:cNvSpPr>
            <a:spLocks noChangeArrowheads="1"/>
          </p:cNvSpPr>
          <p:nvPr/>
        </p:nvSpPr>
        <p:spPr bwMode="auto">
          <a:xfrm>
            <a:off x="793750" y="2492375"/>
            <a:ext cx="1431925" cy="3389313"/>
          </a:xfrm>
          <a:prstGeom prst="rect">
            <a:avLst/>
          </a:prstGeom>
          <a:solidFill>
            <a:srgbClr val="FFFFFF"/>
          </a:solidFill>
          <a:ln w="4763">
            <a:solidFill>
              <a:srgbClr val="000000"/>
            </a:solidFill>
            <a:miter lim="800000"/>
            <a:headEnd/>
            <a:tailEnd/>
          </a:ln>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1273" name="Rectangle 9"/>
          <p:cNvSpPr>
            <a:spLocks noChangeArrowheads="1"/>
          </p:cNvSpPr>
          <p:nvPr/>
        </p:nvSpPr>
        <p:spPr bwMode="auto">
          <a:xfrm>
            <a:off x="1189038" y="3825875"/>
            <a:ext cx="596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buClr>
                <a:schemeClr val="tx1"/>
              </a:buClr>
              <a:buSzPct val="75000"/>
              <a:buFont typeface="Monotype Sorts" pitchFamily="2" charset="2"/>
              <a:buNone/>
            </a:pPr>
            <a:r>
              <a:rPr lang="en-GB" altLang="en-US" sz="2000">
                <a:solidFill>
                  <a:srgbClr val="000000"/>
                </a:solidFill>
                <a:latin typeface="Verdana" pitchFamily="34" charset="0"/>
              </a:rPr>
              <a:t>Main</a:t>
            </a:r>
            <a:endParaRPr lang="en-GB" altLang="en-US" sz="2000">
              <a:latin typeface="Verdana" pitchFamily="34" charset="0"/>
            </a:endParaRPr>
          </a:p>
        </p:txBody>
      </p:sp>
      <p:sp>
        <p:nvSpPr>
          <p:cNvPr id="11274" name="Rectangle 10"/>
          <p:cNvSpPr>
            <a:spLocks noChangeArrowheads="1"/>
          </p:cNvSpPr>
          <p:nvPr/>
        </p:nvSpPr>
        <p:spPr bwMode="auto">
          <a:xfrm>
            <a:off x="985838" y="4187825"/>
            <a:ext cx="1025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buClr>
                <a:schemeClr val="tx1"/>
              </a:buClr>
              <a:buSzPct val="75000"/>
              <a:buFont typeface="Monotype Sorts" pitchFamily="2" charset="2"/>
              <a:buNone/>
            </a:pPr>
            <a:r>
              <a:rPr lang="en-GB" altLang="en-US" sz="2000">
                <a:solidFill>
                  <a:srgbClr val="000000"/>
                </a:solidFill>
                <a:latin typeface="Verdana" pitchFamily="34" charset="0"/>
              </a:rPr>
              <a:t>Memory</a:t>
            </a:r>
            <a:endParaRPr lang="en-GB" altLang="en-US" sz="2000">
              <a:latin typeface="Verdana" pitchFamily="34" charset="0"/>
            </a:endParaRPr>
          </a:p>
        </p:txBody>
      </p:sp>
      <p:sp>
        <p:nvSpPr>
          <p:cNvPr id="11275" name="Freeform 11"/>
          <p:cNvSpPr>
            <a:spLocks/>
          </p:cNvSpPr>
          <p:nvPr/>
        </p:nvSpPr>
        <p:spPr bwMode="auto">
          <a:xfrm>
            <a:off x="3335338" y="3563938"/>
            <a:ext cx="1968500" cy="177800"/>
          </a:xfrm>
          <a:custGeom>
            <a:avLst/>
            <a:gdLst>
              <a:gd name="T0" fmla="*/ 2147483647 w 2479"/>
              <a:gd name="T1" fmla="*/ 0 h 224"/>
              <a:gd name="T2" fmla="*/ 0 w 2479"/>
              <a:gd name="T3" fmla="*/ 0 h 224"/>
              <a:gd name="T4" fmla="*/ 2147483647 w 2479"/>
              <a:gd name="T5" fmla="*/ 2147483647 h 224"/>
              <a:gd name="T6" fmla="*/ 2147483647 w 2479"/>
              <a:gd name="T7" fmla="*/ 2147483647 h 224"/>
              <a:gd name="T8" fmla="*/ 2147483647 w 2479"/>
              <a:gd name="T9" fmla="*/ 0 h 224"/>
              <a:gd name="T10" fmla="*/ 0 60000 65536"/>
              <a:gd name="T11" fmla="*/ 0 60000 65536"/>
              <a:gd name="T12" fmla="*/ 0 60000 65536"/>
              <a:gd name="T13" fmla="*/ 0 60000 65536"/>
              <a:gd name="T14" fmla="*/ 0 60000 65536"/>
              <a:gd name="T15" fmla="*/ 0 w 2479"/>
              <a:gd name="T16" fmla="*/ 0 h 224"/>
              <a:gd name="T17" fmla="*/ 2479 w 2479"/>
              <a:gd name="T18" fmla="*/ 224 h 224"/>
            </a:gdLst>
            <a:ahLst/>
            <a:cxnLst>
              <a:cxn ang="T10">
                <a:pos x="T0" y="T1"/>
              </a:cxn>
              <a:cxn ang="T11">
                <a:pos x="T2" y="T3"/>
              </a:cxn>
              <a:cxn ang="T12">
                <a:pos x="T4" y="T5"/>
              </a:cxn>
              <a:cxn ang="T13">
                <a:pos x="T6" y="T7"/>
              </a:cxn>
              <a:cxn ang="T14">
                <a:pos x="T8" y="T9"/>
              </a:cxn>
            </a:cxnLst>
            <a:rect l="T15" t="T16" r="T17" b="T18"/>
            <a:pathLst>
              <a:path w="2479" h="224">
                <a:moveTo>
                  <a:pt x="2254" y="0"/>
                </a:moveTo>
                <a:lnTo>
                  <a:pt x="0" y="0"/>
                </a:lnTo>
                <a:lnTo>
                  <a:pt x="225" y="224"/>
                </a:lnTo>
                <a:lnTo>
                  <a:pt x="2479" y="224"/>
                </a:lnTo>
                <a:lnTo>
                  <a:pt x="2254" y="0"/>
                </a:lnTo>
                <a:close/>
              </a:path>
            </a:pathLst>
          </a:custGeom>
          <a:solidFill>
            <a:srgbClr val="C0C0C0"/>
          </a:solidFill>
          <a:ln w="4763">
            <a:solidFill>
              <a:srgbClr val="000000"/>
            </a:solidFill>
            <a:prstDash val="solid"/>
            <a:round/>
            <a:headEnd/>
            <a:tailEnd/>
          </a:ln>
        </p:spPr>
        <p:txBody>
          <a:bodyPr/>
          <a:lstStyle/>
          <a:p>
            <a:endParaRPr lang="en-IE"/>
          </a:p>
        </p:txBody>
      </p:sp>
      <p:sp>
        <p:nvSpPr>
          <p:cNvPr id="11276" name="Freeform 12"/>
          <p:cNvSpPr>
            <a:spLocks/>
          </p:cNvSpPr>
          <p:nvPr/>
        </p:nvSpPr>
        <p:spPr bwMode="auto">
          <a:xfrm>
            <a:off x="5124450" y="2492375"/>
            <a:ext cx="179388" cy="1249363"/>
          </a:xfrm>
          <a:custGeom>
            <a:avLst/>
            <a:gdLst>
              <a:gd name="T0" fmla="*/ 2147483647 w 225"/>
              <a:gd name="T1" fmla="*/ 2147483647 h 1573"/>
              <a:gd name="T2" fmla="*/ 0 w 225"/>
              <a:gd name="T3" fmla="*/ 2147483647 h 1573"/>
              <a:gd name="T4" fmla="*/ 0 w 225"/>
              <a:gd name="T5" fmla="*/ 0 h 1573"/>
              <a:gd name="T6" fmla="*/ 2147483647 w 225"/>
              <a:gd name="T7" fmla="*/ 2147483647 h 1573"/>
              <a:gd name="T8" fmla="*/ 2147483647 w 225"/>
              <a:gd name="T9" fmla="*/ 2147483647 h 1573"/>
              <a:gd name="T10" fmla="*/ 0 60000 65536"/>
              <a:gd name="T11" fmla="*/ 0 60000 65536"/>
              <a:gd name="T12" fmla="*/ 0 60000 65536"/>
              <a:gd name="T13" fmla="*/ 0 60000 65536"/>
              <a:gd name="T14" fmla="*/ 0 60000 65536"/>
              <a:gd name="T15" fmla="*/ 0 w 225"/>
              <a:gd name="T16" fmla="*/ 0 h 1573"/>
              <a:gd name="T17" fmla="*/ 225 w 225"/>
              <a:gd name="T18" fmla="*/ 1573 h 1573"/>
            </a:gdLst>
            <a:ahLst/>
            <a:cxnLst>
              <a:cxn ang="T10">
                <a:pos x="T0" y="T1"/>
              </a:cxn>
              <a:cxn ang="T11">
                <a:pos x="T2" y="T3"/>
              </a:cxn>
              <a:cxn ang="T12">
                <a:pos x="T4" y="T5"/>
              </a:cxn>
              <a:cxn ang="T13">
                <a:pos x="T6" y="T7"/>
              </a:cxn>
              <a:cxn ang="T14">
                <a:pos x="T8" y="T9"/>
              </a:cxn>
            </a:cxnLst>
            <a:rect l="T15" t="T16" r="T17" b="T18"/>
            <a:pathLst>
              <a:path w="225" h="1573">
                <a:moveTo>
                  <a:pt x="225" y="1573"/>
                </a:moveTo>
                <a:lnTo>
                  <a:pt x="0" y="1349"/>
                </a:lnTo>
                <a:lnTo>
                  <a:pt x="0" y="0"/>
                </a:lnTo>
                <a:lnTo>
                  <a:pt x="225" y="226"/>
                </a:lnTo>
                <a:lnTo>
                  <a:pt x="225" y="1573"/>
                </a:lnTo>
                <a:close/>
              </a:path>
            </a:pathLst>
          </a:custGeom>
          <a:solidFill>
            <a:srgbClr val="C0C0C0"/>
          </a:solidFill>
          <a:ln w="4763">
            <a:solidFill>
              <a:srgbClr val="000000"/>
            </a:solidFill>
            <a:prstDash val="solid"/>
            <a:round/>
            <a:headEnd/>
            <a:tailEnd/>
          </a:ln>
        </p:spPr>
        <p:txBody>
          <a:bodyPr/>
          <a:lstStyle/>
          <a:p>
            <a:endParaRPr lang="en-IE"/>
          </a:p>
        </p:txBody>
      </p:sp>
      <p:sp>
        <p:nvSpPr>
          <p:cNvPr id="11277" name="Rectangle 13"/>
          <p:cNvSpPr>
            <a:spLocks noChangeArrowheads="1"/>
          </p:cNvSpPr>
          <p:nvPr/>
        </p:nvSpPr>
        <p:spPr bwMode="auto">
          <a:xfrm>
            <a:off x="3335338" y="2492375"/>
            <a:ext cx="1789112" cy="1071563"/>
          </a:xfrm>
          <a:prstGeom prst="rect">
            <a:avLst/>
          </a:prstGeom>
          <a:solidFill>
            <a:srgbClr val="FFFFFF"/>
          </a:solidFill>
          <a:ln w="4763">
            <a:solidFill>
              <a:srgbClr val="000000"/>
            </a:solidFill>
            <a:miter lim="800000"/>
            <a:headEnd/>
            <a:tailEnd/>
          </a:ln>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1278" name="Rectangle 14"/>
          <p:cNvSpPr>
            <a:spLocks noChangeArrowheads="1"/>
          </p:cNvSpPr>
          <p:nvPr/>
        </p:nvSpPr>
        <p:spPr bwMode="auto">
          <a:xfrm>
            <a:off x="3571875" y="2667000"/>
            <a:ext cx="1311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buClr>
                <a:schemeClr val="tx1"/>
              </a:buClr>
              <a:buSzPct val="75000"/>
              <a:buFont typeface="Monotype Sorts" pitchFamily="2" charset="2"/>
              <a:buNone/>
            </a:pPr>
            <a:r>
              <a:rPr lang="en-GB" altLang="en-US" sz="2000">
                <a:solidFill>
                  <a:srgbClr val="000000"/>
                </a:solidFill>
                <a:latin typeface="Verdana" pitchFamily="34" charset="0"/>
              </a:rPr>
              <a:t>Arithmetic</a:t>
            </a:r>
            <a:endParaRPr lang="en-GB" altLang="en-US" sz="2000">
              <a:latin typeface="Verdana" pitchFamily="34" charset="0"/>
            </a:endParaRPr>
          </a:p>
        </p:txBody>
      </p:sp>
      <p:sp>
        <p:nvSpPr>
          <p:cNvPr id="11279" name="Rectangle 15"/>
          <p:cNvSpPr>
            <a:spLocks noChangeArrowheads="1"/>
          </p:cNvSpPr>
          <p:nvPr/>
        </p:nvSpPr>
        <p:spPr bwMode="auto">
          <a:xfrm>
            <a:off x="3568700" y="3028950"/>
            <a:ext cx="1260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buClr>
                <a:schemeClr val="tx1"/>
              </a:buClr>
              <a:buSzPct val="75000"/>
              <a:buFont typeface="Monotype Sorts" pitchFamily="2" charset="2"/>
              <a:buNone/>
            </a:pPr>
            <a:r>
              <a:rPr lang="en-GB" altLang="en-US" sz="2000">
                <a:solidFill>
                  <a:srgbClr val="000000"/>
                </a:solidFill>
                <a:latin typeface="Verdana" pitchFamily="34" charset="0"/>
              </a:rPr>
              <a:t>Logic Unit</a:t>
            </a:r>
            <a:endParaRPr lang="en-GB" altLang="en-US" sz="2000">
              <a:latin typeface="Verdana" pitchFamily="34" charset="0"/>
            </a:endParaRPr>
          </a:p>
        </p:txBody>
      </p:sp>
      <p:sp>
        <p:nvSpPr>
          <p:cNvPr id="11280" name="Freeform 16"/>
          <p:cNvSpPr>
            <a:spLocks/>
          </p:cNvSpPr>
          <p:nvPr/>
        </p:nvSpPr>
        <p:spPr bwMode="auto">
          <a:xfrm>
            <a:off x="3335338" y="5881688"/>
            <a:ext cx="1968500" cy="179387"/>
          </a:xfrm>
          <a:custGeom>
            <a:avLst/>
            <a:gdLst>
              <a:gd name="T0" fmla="*/ 2147483647 w 2479"/>
              <a:gd name="T1" fmla="*/ 0 h 227"/>
              <a:gd name="T2" fmla="*/ 0 w 2479"/>
              <a:gd name="T3" fmla="*/ 0 h 227"/>
              <a:gd name="T4" fmla="*/ 2147483647 w 2479"/>
              <a:gd name="T5" fmla="*/ 2147483647 h 227"/>
              <a:gd name="T6" fmla="*/ 2147483647 w 2479"/>
              <a:gd name="T7" fmla="*/ 2147483647 h 227"/>
              <a:gd name="T8" fmla="*/ 2147483647 w 2479"/>
              <a:gd name="T9" fmla="*/ 0 h 227"/>
              <a:gd name="T10" fmla="*/ 0 60000 65536"/>
              <a:gd name="T11" fmla="*/ 0 60000 65536"/>
              <a:gd name="T12" fmla="*/ 0 60000 65536"/>
              <a:gd name="T13" fmla="*/ 0 60000 65536"/>
              <a:gd name="T14" fmla="*/ 0 60000 65536"/>
              <a:gd name="T15" fmla="*/ 0 w 2479"/>
              <a:gd name="T16" fmla="*/ 0 h 227"/>
              <a:gd name="T17" fmla="*/ 2479 w 2479"/>
              <a:gd name="T18" fmla="*/ 227 h 227"/>
            </a:gdLst>
            <a:ahLst/>
            <a:cxnLst>
              <a:cxn ang="T10">
                <a:pos x="T0" y="T1"/>
              </a:cxn>
              <a:cxn ang="T11">
                <a:pos x="T2" y="T3"/>
              </a:cxn>
              <a:cxn ang="T12">
                <a:pos x="T4" y="T5"/>
              </a:cxn>
              <a:cxn ang="T13">
                <a:pos x="T6" y="T7"/>
              </a:cxn>
              <a:cxn ang="T14">
                <a:pos x="T8" y="T9"/>
              </a:cxn>
            </a:cxnLst>
            <a:rect l="T15" t="T16" r="T17" b="T18"/>
            <a:pathLst>
              <a:path w="2479" h="227">
                <a:moveTo>
                  <a:pt x="2254" y="0"/>
                </a:moveTo>
                <a:lnTo>
                  <a:pt x="0" y="0"/>
                </a:lnTo>
                <a:lnTo>
                  <a:pt x="225" y="227"/>
                </a:lnTo>
                <a:lnTo>
                  <a:pt x="2479" y="227"/>
                </a:lnTo>
                <a:lnTo>
                  <a:pt x="2254" y="0"/>
                </a:lnTo>
                <a:close/>
              </a:path>
            </a:pathLst>
          </a:custGeom>
          <a:solidFill>
            <a:srgbClr val="C0C0C0"/>
          </a:solidFill>
          <a:ln w="4763">
            <a:solidFill>
              <a:srgbClr val="000000"/>
            </a:solidFill>
            <a:prstDash val="solid"/>
            <a:round/>
            <a:headEnd/>
            <a:tailEnd/>
          </a:ln>
        </p:spPr>
        <p:txBody>
          <a:bodyPr/>
          <a:lstStyle/>
          <a:p>
            <a:endParaRPr lang="en-IE"/>
          </a:p>
        </p:txBody>
      </p:sp>
      <p:sp>
        <p:nvSpPr>
          <p:cNvPr id="11281" name="Freeform 17"/>
          <p:cNvSpPr>
            <a:spLocks/>
          </p:cNvSpPr>
          <p:nvPr/>
        </p:nvSpPr>
        <p:spPr bwMode="auto">
          <a:xfrm>
            <a:off x="5124450" y="4813300"/>
            <a:ext cx="179388" cy="1247775"/>
          </a:xfrm>
          <a:custGeom>
            <a:avLst/>
            <a:gdLst>
              <a:gd name="T0" fmla="*/ 2147483647 w 225"/>
              <a:gd name="T1" fmla="*/ 2147483647 h 1574"/>
              <a:gd name="T2" fmla="*/ 0 w 225"/>
              <a:gd name="T3" fmla="*/ 2147483647 h 1574"/>
              <a:gd name="T4" fmla="*/ 0 w 225"/>
              <a:gd name="T5" fmla="*/ 0 h 1574"/>
              <a:gd name="T6" fmla="*/ 2147483647 w 225"/>
              <a:gd name="T7" fmla="*/ 2147483647 h 1574"/>
              <a:gd name="T8" fmla="*/ 2147483647 w 225"/>
              <a:gd name="T9" fmla="*/ 2147483647 h 1574"/>
              <a:gd name="T10" fmla="*/ 0 60000 65536"/>
              <a:gd name="T11" fmla="*/ 0 60000 65536"/>
              <a:gd name="T12" fmla="*/ 0 60000 65536"/>
              <a:gd name="T13" fmla="*/ 0 60000 65536"/>
              <a:gd name="T14" fmla="*/ 0 60000 65536"/>
              <a:gd name="T15" fmla="*/ 0 w 225"/>
              <a:gd name="T16" fmla="*/ 0 h 1574"/>
              <a:gd name="T17" fmla="*/ 225 w 225"/>
              <a:gd name="T18" fmla="*/ 1574 h 1574"/>
            </a:gdLst>
            <a:ahLst/>
            <a:cxnLst>
              <a:cxn ang="T10">
                <a:pos x="T0" y="T1"/>
              </a:cxn>
              <a:cxn ang="T11">
                <a:pos x="T2" y="T3"/>
              </a:cxn>
              <a:cxn ang="T12">
                <a:pos x="T4" y="T5"/>
              </a:cxn>
              <a:cxn ang="T13">
                <a:pos x="T6" y="T7"/>
              </a:cxn>
              <a:cxn ang="T14">
                <a:pos x="T8" y="T9"/>
              </a:cxn>
            </a:cxnLst>
            <a:rect l="T15" t="T16" r="T17" b="T18"/>
            <a:pathLst>
              <a:path w="225" h="1574">
                <a:moveTo>
                  <a:pt x="225" y="1574"/>
                </a:moveTo>
                <a:lnTo>
                  <a:pt x="0" y="1347"/>
                </a:lnTo>
                <a:lnTo>
                  <a:pt x="0" y="0"/>
                </a:lnTo>
                <a:lnTo>
                  <a:pt x="225" y="225"/>
                </a:lnTo>
                <a:lnTo>
                  <a:pt x="225" y="1574"/>
                </a:lnTo>
                <a:close/>
              </a:path>
            </a:pathLst>
          </a:custGeom>
          <a:solidFill>
            <a:srgbClr val="C0C0C0"/>
          </a:solidFill>
          <a:ln w="4763">
            <a:solidFill>
              <a:srgbClr val="000000"/>
            </a:solidFill>
            <a:prstDash val="solid"/>
            <a:round/>
            <a:headEnd/>
            <a:tailEnd/>
          </a:ln>
        </p:spPr>
        <p:txBody>
          <a:bodyPr/>
          <a:lstStyle/>
          <a:p>
            <a:endParaRPr lang="en-IE"/>
          </a:p>
        </p:txBody>
      </p:sp>
      <p:sp>
        <p:nvSpPr>
          <p:cNvPr id="11282" name="Rectangle 18"/>
          <p:cNvSpPr>
            <a:spLocks noChangeArrowheads="1"/>
          </p:cNvSpPr>
          <p:nvPr/>
        </p:nvSpPr>
        <p:spPr bwMode="auto">
          <a:xfrm>
            <a:off x="3335338" y="4813300"/>
            <a:ext cx="1789112" cy="1068388"/>
          </a:xfrm>
          <a:prstGeom prst="rect">
            <a:avLst/>
          </a:prstGeom>
          <a:solidFill>
            <a:srgbClr val="FFFFFF"/>
          </a:solidFill>
          <a:ln w="4763">
            <a:solidFill>
              <a:srgbClr val="000000"/>
            </a:solidFill>
            <a:miter lim="800000"/>
            <a:headEnd/>
            <a:tailEnd/>
          </a:ln>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1283" name="Rectangle 19"/>
          <p:cNvSpPr>
            <a:spLocks noChangeArrowheads="1"/>
          </p:cNvSpPr>
          <p:nvPr/>
        </p:nvSpPr>
        <p:spPr bwMode="auto">
          <a:xfrm>
            <a:off x="3706813" y="4984750"/>
            <a:ext cx="10810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buClr>
                <a:schemeClr val="tx1"/>
              </a:buClr>
              <a:buSzPct val="75000"/>
              <a:buFont typeface="Monotype Sorts" pitchFamily="2" charset="2"/>
              <a:buNone/>
            </a:pPr>
            <a:r>
              <a:rPr lang="en-GB" altLang="en-US" sz="2000">
                <a:solidFill>
                  <a:srgbClr val="000000"/>
                </a:solidFill>
                <a:latin typeface="Verdana" pitchFamily="34" charset="0"/>
              </a:rPr>
              <a:t>Program</a:t>
            </a:r>
            <a:endParaRPr lang="en-GB" altLang="en-US" sz="2000">
              <a:latin typeface="Verdana" pitchFamily="34" charset="0"/>
            </a:endParaRPr>
          </a:p>
        </p:txBody>
      </p:sp>
      <p:sp>
        <p:nvSpPr>
          <p:cNvPr id="11284" name="Rectangle 20"/>
          <p:cNvSpPr>
            <a:spLocks noChangeArrowheads="1"/>
          </p:cNvSpPr>
          <p:nvPr/>
        </p:nvSpPr>
        <p:spPr bwMode="auto">
          <a:xfrm>
            <a:off x="3457575" y="5348288"/>
            <a:ext cx="15287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buClr>
                <a:schemeClr val="tx1"/>
              </a:buClr>
              <a:buSzPct val="75000"/>
              <a:buFont typeface="Monotype Sorts" pitchFamily="2" charset="2"/>
              <a:buNone/>
            </a:pPr>
            <a:r>
              <a:rPr lang="en-GB" altLang="en-US" sz="2000">
                <a:solidFill>
                  <a:srgbClr val="000000"/>
                </a:solidFill>
                <a:latin typeface="Verdana" pitchFamily="34" charset="0"/>
              </a:rPr>
              <a:t>Control Unit</a:t>
            </a:r>
            <a:endParaRPr lang="en-GB" altLang="en-US" sz="2000">
              <a:latin typeface="Verdana" pitchFamily="34" charset="0"/>
            </a:endParaRPr>
          </a:p>
        </p:txBody>
      </p:sp>
      <p:sp>
        <p:nvSpPr>
          <p:cNvPr id="11285" name="Freeform 21"/>
          <p:cNvSpPr>
            <a:spLocks/>
          </p:cNvSpPr>
          <p:nvPr/>
        </p:nvSpPr>
        <p:spPr bwMode="auto">
          <a:xfrm>
            <a:off x="7092950" y="6061075"/>
            <a:ext cx="1609725" cy="179388"/>
          </a:xfrm>
          <a:custGeom>
            <a:avLst/>
            <a:gdLst>
              <a:gd name="T0" fmla="*/ 2147483647 w 2029"/>
              <a:gd name="T1" fmla="*/ 0 h 224"/>
              <a:gd name="T2" fmla="*/ 0 w 2029"/>
              <a:gd name="T3" fmla="*/ 0 h 224"/>
              <a:gd name="T4" fmla="*/ 2147483647 w 2029"/>
              <a:gd name="T5" fmla="*/ 2147483647 h 224"/>
              <a:gd name="T6" fmla="*/ 2147483647 w 2029"/>
              <a:gd name="T7" fmla="*/ 2147483647 h 224"/>
              <a:gd name="T8" fmla="*/ 2147483647 w 2029"/>
              <a:gd name="T9" fmla="*/ 0 h 224"/>
              <a:gd name="T10" fmla="*/ 0 60000 65536"/>
              <a:gd name="T11" fmla="*/ 0 60000 65536"/>
              <a:gd name="T12" fmla="*/ 0 60000 65536"/>
              <a:gd name="T13" fmla="*/ 0 60000 65536"/>
              <a:gd name="T14" fmla="*/ 0 60000 65536"/>
              <a:gd name="T15" fmla="*/ 0 w 2029"/>
              <a:gd name="T16" fmla="*/ 0 h 224"/>
              <a:gd name="T17" fmla="*/ 2029 w 2029"/>
              <a:gd name="T18" fmla="*/ 224 h 224"/>
            </a:gdLst>
            <a:ahLst/>
            <a:cxnLst>
              <a:cxn ang="T10">
                <a:pos x="T0" y="T1"/>
              </a:cxn>
              <a:cxn ang="T11">
                <a:pos x="T2" y="T3"/>
              </a:cxn>
              <a:cxn ang="T12">
                <a:pos x="T4" y="T5"/>
              </a:cxn>
              <a:cxn ang="T13">
                <a:pos x="T6" y="T7"/>
              </a:cxn>
              <a:cxn ang="T14">
                <a:pos x="T8" y="T9"/>
              </a:cxn>
            </a:cxnLst>
            <a:rect l="T15" t="T16" r="T17" b="T18"/>
            <a:pathLst>
              <a:path w="2029" h="224">
                <a:moveTo>
                  <a:pt x="1804" y="0"/>
                </a:moveTo>
                <a:lnTo>
                  <a:pt x="0" y="0"/>
                </a:lnTo>
                <a:lnTo>
                  <a:pt x="225" y="224"/>
                </a:lnTo>
                <a:lnTo>
                  <a:pt x="2029" y="224"/>
                </a:lnTo>
                <a:lnTo>
                  <a:pt x="1804" y="0"/>
                </a:lnTo>
                <a:close/>
              </a:path>
            </a:pathLst>
          </a:custGeom>
          <a:solidFill>
            <a:srgbClr val="C0C0C0"/>
          </a:solidFill>
          <a:ln w="4763">
            <a:solidFill>
              <a:srgbClr val="000000"/>
            </a:solidFill>
            <a:prstDash val="solid"/>
            <a:round/>
            <a:headEnd/>
            <a:tailEnd/>
          </a:ln>
        </p:spPr>
        <p:txBody>
          <a:bodyPr/>
          <a:lstStyle/>
          <a:p>
            <a:endParaRPr lang="en-IE"/>
          </a:p>
        </p:txBody>
      </p:sp>
      <p:sp>
        <p:nvSpPr>
          <p:cNvPr id="11286" name="Freeform 22"/>
          <p:cNvSpPr>
            <a:spLocks/>
          </p:cNvSpPr>
          <p:nvPr/>
        </p:nvSpPr>
        <p:spPr bwMode="auto">
          <a:xfrm>
            <a:off x="8524875" y="2492375"/>
            <a:ext cx="177800" cy="3748088"/>
          </a:xfrm>
          <a:custGeom>
            <a:avLst/>
            <a:gdLst>
              <a:gd name="T0" fmla="*/ 2147483647 w 225"/>
              <a:gd name="T1" fmla="*/ 2147483647 h 4720"/>
              <a:gd name="T2" fmla="*/ 0 w 225"/>
              <a:gd name="T3" fmla="*/ 2147483647 h 4720"/>
              <a:gd name="T4" fmla="*/ 0 w 225"/>
              <a:gd name="T5" fmla="*/ 0 h 4720"/>
              <a:gd name="T6" fmla="*/ 2147483647 w 225"/>
              <a:gd name="T7" fmla="*/ 2147483647 h 4720"/>
              <a:gd name="T8" fmla="*/ 2147483647 w 225"/>
              <a:gd name="T9" fmla="*/ 2147483647 h 4720"/>
              <a:gd name="T10" fmla="*/ 0 60000 65536"/>
              <a:gd name="T11" fmla="*/ 0 60000 65536"/>
              <a:gd name="T12" fmla="*/ 0 60000 65536"/>
              <a:gd name="T13" fmla="*/ 0 60000 65536"/>
              <a:gd name="T14" fmla="*/ 0 60000 65536"/>
              <a:gd name="T15" fmla="*/ 0 w 225"/>
              <a:gd name="T16" fmla="*/ 0 h 4720"/>
              <a:gd name="T17" fmla="*/ 225 w 225"/>
              <a:gd name="T18" fmla="*/ 4720 h 4720"/>
            </a:gdLst>
            <a:ahLst/>
            <a:cxnLst>
              <a:cxn ang="T10">
                <a:pos x="T0" y="T1"/>
              </a:cxn>
              <a:cxn ang="T11">
                <a:pos x="T2" y="T3"/>
              </a:cxn>
              <a:cxn ang="T12">
                <a:pos x="T4" y="T5"/>
              </a:cxn>
              <a:cxn ang="T13">
                <a:pos x="T6" y="T7"/>
              </a:cxn>
              <a:cxn ang="T14">
                <a:pos x="T8" y="T9"/>
              </a:cxn>
            </a:cxnLst>
            <a:rect l="T15" t="T16" r="T17" b="T18"/>
            <a:pathLst>
              <a:path w="225" h="4720">
                <a:moveTo>
                  <a:pt x="225" y="4720"/>
                </a:moveTo>
                <a:lnTo>
                  <a:pt x="0" y="4496"/>
                </a:lnTo>
                <a:lnTo>
                  <a:pt x="0" y="0"/>
                </a:lnTo>
                <a:lnTo>
                  <a:pt x="225" y="226"/>
                </a:lnTo>
                <a:lnTo>
                  <a:pt x="225" y="4720"/>
                </a:lnTo>
                <a:close/>
              </a:path>
            </a:pathLst>
          </a:custGeom>
          <a:solidFill>
            <a:srgbClr val="C0C0C0"/>
          </a:solidFill>
          <a:ln w="4763">
            <a:solidFill>
              <a:srgbClr val="000000"/>
            </a:solidFill>
            <a:prstDash val="solid"/>
            <a:round/>
            <a:headEnd/>
            <a:tailEnd/>
          </a:ln>
        </p:spPr>
        <p:txBody>
          <a:bodyPr/>
          <a:lstStyle/>
          <a:p>
            <a:endParaRPr lang="en-IE"/>
          </a:p>
        </p:txBody>
      </p:sp>
      <p:sp>
        <p:nvSpPr>
          <p:cNvPr id="11287" name="Rectangle 23"/>
          <p:cNvSpPr>
            <a:spLocks noChangeArrowheads="1"/>
          </p:cNvSpPr>
          <p:nvPr/>
        </p:nvSpPr>
        <p:spPr bwMode="auto">
          <a:xfrm>
            <a:off x="7092950" y="2492375"/>
            <a:ext cx="1431925" cy="3568700"/>
          </a:xfrm>
          <a:prstGeom prst="rect">
            <a:avLst/>
          </a:prstGeom>
          <a:solidFill>
            <a:srgbClr val="FFFFFF"/>
          </a:solidFill>
          <a:ln w="4763">
            <a:solidFill>
              <a:srgbClr val="000000"/>
            </a:solidFill>
            <a:miter lim="800000"/>
            <a:headEnd/>
            <a:tailEnd/>
          </a:ln>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1288" name="Rectangle 24"/>
          <p:cNvSpPr>
            <a:spLocks noChangeArrowheads="1"/>
          </p:cNvSpPr>
          <p:nvPr/>
        </p:nvSpPr>
        <p:spPr bwMode="auto">
          <a:xfrm>
            <a:off x="7605713" y="3914775"/>
            <a:ext cx="422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buClr>
                <a:schemeClr val="tx1"/>
              </a:buClr>
              <a:buSzPct val="75000"/>
              <a:buFont typeface="Monotype Sorts" pitchFamily="2" charset="2"/>
              <a:buNone/>
            </a:pPr>
            <a:r>
              <a:rPr lang="en-GB" altLang="en-US" sz="2000">
                <a:solidFill>
                  <a:srgbClr val="000000"/>
                </a:solidFill>
                <a:latin typeface="Verdana" pitchFamily="34" charset="0"/>
              </a:rPr>
              <a:t>I/O</a:t>
            </a:r>
            <a:endParaRPr lang="en-GB" altLang="en-US" sz="2000">
              <a:latin typeface="Verdana" pitchFamily="34" charset="0"/>
            </a:endParaRPr>
          </a:p>
        </p:txBody>
      </p:sp>
      <p:sp>
        <p:nvSpPr>
          <p:cNvPr id="11289" name="Rectangle 25"/>
          <p:cNvSpPr>
            <a:spLocks noChangeArrowheads="1"/>
          </p:cNvSpPr>
          <p:nvPr/>
        </p:nvSpPr>
        <p:spPr bwMode="auto">
          <a:xfrm>
            <a:off x="7142163" y="4276725"/>
            <a:ext cx="1366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buClr>
                <a:schemeClr val="tx1"/>
              </a:buClr>
              <a:buSzPct val="75000"/>
              <a:buFont typeface="Monotype Sorts" pitchFamily="2" charset="2"/>
              <a:buNone/>
            </a:pPr>
            <a:r>
              <a:rPr lang="en-GB" altLang="en-US" sz="2000">
                <a:solidFill>
                  <a:srgbClr val="000000"/>
                </a:solidFill>
                <a:latin typeface="Verdana" pitchFamily="34" charset="0"/>
              </a:rPr>
              <a:t>Equipment</a:t>
            </a:r>
            <a:endParaRPr lang="en-GB" altLang="en-US" sz="2000">
              <a:latin typeface="Verdana" pitchFamily="34" charset="0"/>
            </a:endParaRPr>
          </a:p>
        </p:txBody>
      </p:sp>
      <p:sp>
        <p:nvSpPr>
          <p:cNvPr id="11290" name="Line 26"/>
          <p:cNvSpPr>
            <a:spLocks noChangeShapeType="1"/>
          </p:cNvSpPr>
          <p:nvPr/>
        </p:nvSpPr>
        <p:spPr bwMode="auto">
          <a:xfrm>
            <a:off x="2449513" y="2851150"/>
            <a:ext cx="922337"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1291" name="Freeform 27"/>
          <p:cNvSpPr>
            <a:spLocks/>
          </p:cNvSpPr>
          <p:nvPr/>
        </p:nvSpPr>
        <p:spPr bwMode="auto">
          <a:xfrm>
            <a:off x="2225675" y="2722563"/>
            <a:ext cx="257175" cy="257175"/>
          </a:xfrm>
          <a:custGeom>
            <a:avLst/>
            <a:gdLst>
              <a:gd name="T0" fmla="*/ 2147483647 w 325"/>
              <a:gd name="T1" fmla="*/ 2147483647 h 324"/>
              <a:gd name="T2" fmla="*/ 0 w 325"/>
              <a:gd name="T3" fmla="*/ 2147483647 h 324"/>
              <a:gd name="T4" fmla="*/ 2147483647 w 325"/>
              <a:gd name="T5" fmla="*/ 0 h 324"/>
              <a:gd name="T6" fmla="*/ 2147483647 w 325"/>
              <a:gd name="T7" fmla="*/ 2147483647 h 324"/>
              <a:gd name="T8" fmla="*/ 0 60000 65536"/>
              <a:gd name="T9" fmla="*/ 0 60000 65536"/>
              <a:gd name="T10" fmla="*/ 0 60000 65536"/>
              <a:gd name="T11" fmla="*/ 0 60000 65536"/>
              <a:gd name="T12" fmla="*/ 0 w 325"/>
              <a:gd name="T13" fmla="*/ 0 h 324"/>
              <a:gd name="T14" fmla="*/ 325 w 325"/>
              <a:gd name="T15" fmla="*/ 324 h 324"/>
            </a:gdLst>
            <a:ahLst/>
            <a:cxnLst>
              <a:cxn ang="T8">
                <a:pos x="T0" y="T1"/>
              </a:cxn>
              <a:cxn ang="T9">
                <a:pos x="T2" y="T3"/>
              </a:cxn>
              <a:cxn ang="T10">
                <a:pos x="T4" y="T5"/>
              </a:cxn>
              <a:cxn ang="T11">
                <a:pos x="T6" y="T7"/>
              </a:cxn>
            </a:cxnLst>
            <a:rect l="T12" t="T13" r="T14" b="T15"/>
            <a:pathLst>
              <a:path w="325" h="324">
                <a:moveTo>
                  <a:pt x="325" y="324"/>
                </a:moveTo>
                <a:lnTo>
                  <a:pt x="0" y="162"/>
                </a:lnTo>
                <a:lnTo>
                  <a:pt x="325" y="0"/>
                </a:lnTo>
                <a:lnTo>
                  <a:pt x="325" y="3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1292" name="Line 28"/>
          <p:cNvSpPr>
            <a:spLocks noChangeShapeType="1"/>
          </p:cNvSpPr>
          <p:nvPr/>
        </p:nvSpPr>
        <p:spPr bwMode="auto">
          <a:xfrm flipH="1">
            <a:off x="2225675" y="3206750"/>
            <a:ext cx="920750"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1293" name="Freeform 29"/>
          <p:cNvSpPr>
            <a:spLocks/>
          </p:cNvSpPr>
          <p:nvPr/>
        </p:nvSpPr>
        <p:spPr bwMode="auto">
          <a:xfrm>
            <a:off x="3113088" y="3079750"/>
            <a:ext cx="258762" cy="255588"/>
          </a:xfrm>
          <a:custGeom>
            <a:avLst/>
            <a:gdLst>
              <a:gd name="T0" fmla="*/ 0 w 324"/>
              <a:gd name="T1" fmla="*/ 2147483647 h 324"/>
              <a:gd name="T2" fmla="*/ 2147483647 w 324"/>
              <a:gd name="T3" fmla="*/ 2147483647 h 324"/>
              <a:gd name="T4" fmla="*/ 0 w 324"/>
              <a:gd name="T5" fmla="*/ 0 h 324"/>
              <a:gd name="T6" fmla="*/ 0 w 324"/>
              <a:gd name="T7" fmla="*/ 2147483647 h 324"/>
              <a:gd name="T8" fmla="*/ 0 60000 65536"/>
              <a:gd name="T9" fmla="*/ 0 60000 65536"/>
              <a:gd name="T10" fmla="*/ 0 60000 65536"/>
              <a:gd name="T11" fmla="*/ 0 60000 65536"/>
              <a:gd name="T12" fmla="*/ 0 w 324"/>
              <a:gd name="T13" fmla="*/ 0 h 324"/>
              <a:gd name="T14" fmla="*/ 324 w 324"/>
              <a:gd name="T15" fmla="*/ 324 h 324"/>
            </a:gdLst>
            <a:ahLst/>
            <a:cxnLst>
              <a:cxn ang="T8">
                <a:pos x="T0" y="T1"/>
              </a:cxn>
              <a:cxn ang="T9">
                <a:pos x="T2" y="T3"/>
              </a:cxn>
              <a:cxn ang="T10">
                <a:pos x="T4" y="T5"/>
              </a:cxn>
              <a:cxn ang="T11">
                <a:pos x="T6" y="T7"/>
              </a:cxn>
            </a:cxnLst>
            <a:rect l="T12" t="T13" r="T14" b="T15"/>
            <a:pathLst>
              <a:path w="324" h="324">
                <a:moveTo>
                  <a:pt x="0" y="324"/>
                </a:moveTo>
                <a:lnTo>
                  <a:pt x="324" y="162"/>
                </a:lnTo>
                <a:lnTo>
                  <a:pt x="0" y="0"/>
                </a:lnTo>
                <a:lnTo>
                  <a:pt x="0" y="3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1294" name="Line 30"/>
          <p:cNvSpPr>
            <a:spLocks noChangeShapeType="1"/>
          </p:cNvSpPr>
          <p:nvPr/>
        </p:nvSpPr>
        <p:spPr bwMode="auto">
          <a:xfrm>
            <a:off x="4410075" y="3789363"/>
            <a:ext cx="1588" cy="105886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1295" name="Freeform 31"/>
          <p:cNvSpPr>
            <a:spLocks/>
          </p:cNvSpPr>
          <p:nvPr/>
        </p:nvSpPr>
        <p:spPr bwMode="auto">
          <a:xfrm>
            <a:off x="4279900" y="3563938"/>
            <a:ext cx="258763" cy="257175"/>
          </a:xfrm>
          <a:custGeom>
            <a:avLst/>
            <a:gdLst>
              <a:gd name="T0" fmla="*/ 0 w 324"/>
              <a:gd name="T1" fmla="*/ 2147483647 h 323"/>
              <a:gd name="T2" fmla="*/ 2147483647 w 324"/>
              <a:gd name="T3" fmla="*/ 0 h 323"/>
              <a:gd name="T4" fmla="*/ 2147483647 w 324"/>
              <a:gd name="T5" fmla="*/ 2147483647 h 323"/>
              <a:gd name="T6" fmla="*/ 0 w 324"/>
              <a:gd name="T7" fmla="*/ 2147483647 h 323"/>
              <a:gd name="T8" fmla="*/ 0 60000 65536"/>
              <a:gd name="T9" fmla="*/ 0 60000 65536"/>
              <a:gd name="T10" fmla="*/ 0 60000 65536"/>
              <a:gd name="T11" fmla="*/ 0 60000 65536"/>
              <a:gd name="T12" fmla="*/ 0 w 324"/>
              <a:gd name="T13" fmla="*/ 0 h 323"/>
              <a:gd name="T14" fmla="*/ 324 w 324"/>
              <a:gd name="T15" fmla="*/ 323 h 323"/>
            </a:gdLst>
            <a:ahLst/>
            <a:cxnLst>
              <a:cxn ang="T8">
                <a:pos x="T0" y="T1"/>
              </a:cxn>
              <a:cxn ang="T9">
                <a:pos x="T2" y="T3"/>
              </a:cxn>
              <a:cxn ang="T10">
                <a:pos x="T4" y="T5"/>
              </a:cxn>
              <a:cxn ang="T11">
                <a:pos x="T6" y="T7"/>
              </a:cxn>
            </a:cxnLst>
            <a:rect l="T12" t="T13" r="T14" b="T15"/>
            <a:pathLst>
              <a:path w="324" h="323">
                <a:moveTo>
                  <a:pt x="0" y="323"/>
                </a:moveTo>
                <a:lnTo>
                  <a:pt x="162" y="0"/>
                </a:lnTo>
                <a:lnTo>
                  <a:pt x="324" y="323"/>
                </a:lnTo>
                <a:lnTo>
                  <a:pt x="0" y="3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1296" name="Line 32"/>
          <p:cNvSpPr>
            <a:spLocks noChangeShapeType="1"/>
          </p:cNvSpPr>
          <p:nvPr/>
        </p:nvSpPr>
        <p:spPr bwMode="auto">
          <a:xfrm flipV="1">
            <a:off x="4049713" y="3563938"/>
            <a:ext cx="1587" cy="1060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1297" name="Freeform 33"/>
          <p:cNvSpPr>
            <a:spLocks/>
          </p:cNvSpPr>
          <p:nvPr/>
        </p:nvSpPr>
        <p:spPr bwMode="auto">
          <a:xfrm>
            <a:off x="3921125" y="4591050"/>
            <a:ext cx="257175" cy="257175"/>
          </a:xfrm>
          <a:custGeom>
            <a:avLst/>
            <a:gdLst>
              <a:gd name="T0" fmla="*/ 0 w 325"/>
              <a:gd name="T1" fmla="*/ 0 h 323"/>
              <a:gd name="T2" fmla="*/ 2147483647 w 325"/>
              <a:gd name="T3" fmla="*/ 2147483647 h 323"/>
              <a:gd name="T4" fmla="*/ 2147483647 w 325"/>
              <a:gd name="T5" fmla="*/ 0 h 323"/>
              <a:gd name="T6" fmla="*/ 0 w 325"/>
              <a:gd name="T7" fmla="*/ 0 h 323"/>
              <a:gd name="T8" fmla="*/ 0 60000 65536"/>
              <a:gd name="T9" fmla="*/ 0 60000 65536"/>
              <a:gd name="T10" fmla="*/ 0 60000 65536"/>
              <a:gd name="T11" fmla="*/ 0 60000 65536"/>
              <a:gd name="T12" fmla="*/ 0 w 325"/>
              <a:gd name="T13" fmla="*/ 0 h 323"/>
              <a:gd name="T14" fmla="*/ 325 w 325"/>
              <a:gd name="T15" fmla="*/ 323 h 323"/>
            </a:gdLst>
            <a:ahLst/>
            <a:cxnLst>
              <a:cxn ang="T8">
                <a:pos x="T0" y="T1"/>
              </a:cxn>
              <a:cxn ang="T9">
                <a:pos x="T2" y="T3"/>
              </a:cxn>
              <a:cxn ang="T10">
                <a:pos x="T4" y="T5"/>
              </a:cxn>
              <a:cxn ang="T11">
                <a:pos x="T6" y="T7"/>
              </a:cxn>
            </a:cxnLst>
            <a:rect l="T12" t="T13" r="T14" b="T15"/>
            <a:pathLst>
              <a:path w="325" h="323">
                <a:moveTo>
                  <a:pt x="0" y="0"/>
                </a:moveTo>
                <a:lnTo>
                  <a:pt x="163" y="323"/>
                </a:lnTo>
                <a:lnTo>
                  <a:pt x="325"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1298" name="Line 34"/>
          <p:cNvSpPr>
            <a:spLocks noChangeShapeType="1"/>
          </p:cNvSpPr>
          <p:nvPr/>
        </p:nvSpPr>
        <p:spPr bwMode="auto">
          <a:xfrm>
            <a:off x="2449513" y="5168900"/>
            <a:ext cx="922337"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1299" name="Freeform 35"/>
          <p:cNvSpPr>
            <a:spLocks/>
          </p:cNvSpPr>
          <p:nvPr/>
        </p:nvSpPr>
        <p:spPr bwMode="auto">
          <a:xfrm>
            <a:off x="2225675" y="5040313"/>
            <a:ext cx="257175" cy="257175"/>
          </a:xfrm>
          <a:custGeom>
            <a:avLst/>
            <a:gdLst>
              <a:gd name="T0" fmla="*/ 2147483647 w 325"/>
              <a:gd name="T1" fmla="*/ 2147483647 h 323"/>
              <a:gd name="T2" fmla="*/ 0 w 325"/>
              <a:gd name="T3" fmla="*/ 2147483647 h 323"/>
              <a:gd name="T4" fmla="*/ 2147483647 w 325"/>
              <a:gd name="T5" fmla="*/ 0 h 323"/>
              <a:gd name="T6" fmla="*/ 2147483647 w 325"/>
              <a:gd name="T7" fmla="*/ 2147483647 h 323"/>
              <a:gd name="T8" fmla="*/ 0 60000 65536"/>
              <a:gd name="T9" fmla="*/ 0 60000 65536"/>
              <a:gd name="T10" fmla="*/ 0 60000 65536"/>
              <a:gd name="T11" fmla="*/ 0 60000 65536"/>
              <a:gd name="T12" fmla="*/ 0 w 325"/>
              <a:gd name="T13" fmla="*/ 0 h 323"/>
              <a:gd name="T14" fmla="*/ 325 w 325"/>
              <a:gd name="T15" fmla="*/ 323 h 323"/>
            </a:gdLst>
            <a:ahLst/>
            <a:cxnLst>
              <a:cxn ang="T8">
                <a:pos x="T0" y="T1"/>
              </a:cxn>
              <a:cxn ang="T9">
                <a:pos x="T2" y="T3"/>
              </a:cxn>
              <a:cxn ang="T10">
                <a:pos x="T4" y="T5"/>
              </a:cxn>
              <a:cxn ang="T11">
                <a:pos x="T6" y="T7"/>
              </a:cxn>
            </a:cxnLst>
            <a:rect l="T12" t="T13" r="T14" b="T15"/>
            <a:pathLst>
              <a:path w="325" h="323">
                <a:moveTo>
                  <a:pt x="325" y="323"/>
                </a:moveTo>
                <a:lnTo>
                  <a:pt x="0" y="161"/>
                </a:lnTo>
                <a:lnTo>
                  <a:pt x="325" y="0"/>
                </a:lnTo>
                <a:lnTo>
                  <a:pt x="325" y="3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1300" name="Line 36"/>
          <p:cNvSpPr>
            <a:spLocks noChangeShapeType="1"/>
          </p:cNvSpPr>
          <p:nvPr/>
        </p:nvSpPr>
        <p:spPr bwMode="auto">
          <a:xfrm flipH="1">
            <a:off x="2225675" y="5526088"/>
            <a:ext cx="920750" cy="158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1301" name="Freeform 37"/>
          <p:cNvSpPr>
            <a:spLocks/>
          </p:cNvSpPr>
          <p:nvPr/>
        </p:nvSpPr>
        <p:spPr bwMode="auto">
          <a:xfrm>
            <a:off x="3113088" y="5397500"/>
            <a:ext cx="258762" cy="257175"/>
          </a:xfrm>
          <a:custGeom>
            <a:avLst/>
            <a:gdLst>
              <a:gd name="T0" fmla="*/ 0 w 324"/>
              <a:gd name="T1" fmla="*/ 2147483647 h 323"/>
              <a:gd name="T2" fmla="*/ 2147483647 w 324"/>
              <a:gd name="T3" fmla="*/ 2147483647 h 323"/>
              <a:gd name="T4" fmla="*/ 0 w 324"/>
              <a:gd name="T5" fmla="*/ 0 h 323"/>
              <a:gd name="T6" fmla="*/ 0 w 324"/>
              <a:gd name="T7" fmla="*/ 2147483647 h 323"/>
              <a:gd name="T8" fmla="*/ 0 60000 65536"/>
              <a:gd name="T9" fmla="*/ 0 60000 65536"/>
              <a:gd name="T10" fmla="*/ 0 60000 65536"/>
              <a:gd name="T11" fmla="*/ 0 60000 65536"/>
              <a:gd name="T12" fmla="*/ 0 w 324"/>
              <a:gd name="T13" fmla="*/ 0 h 323"/>
              <a:gd name="T14" fmla="*/ 324 w 324"/>
              <a:gd name="T15" fmla="*/ 323 h 323"/>
            </a:gdLst>
            <a:ahLst/>
            <a:cxnLst>
              <a:cxn ang="T8">
                <a:pos x="T0" y="T1"/>
              </a:cxn>
              <a:cxn ang="T9">
                <a:pos x="T2" y="T3"/>
              </a:cxn>
              <a:cxn ang="T10">
                <a:pos x="T4" y="T5"/>
              </a:cxn>
              <a:cxn ang="T11">
                <a:pos x="T6" y="T7"/>
              </a:cxn>
            </a:cxnLst>
            <a:rect l="T12" t="T13" r="T14" b="T15"/>
            <a:pathLst>
              <a:path w="324" h="323">
                <a:moveTo>
                  <a:pt x="0" y="323"/>
                </a:moveTo>
                <a:lnTo>
                  <a:pt x="324" y="161"/>
                </a:lnTo>
                <a:lnTo>
                  <a:pt x="0" y="0"/>
                </a:lnTo>
                <a:lnTo>
                  <a:pt x="0" y="3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1302" name="Line 38"/>
          <p:cNvSpPr>
            <a:spLocks noChangeShapeType="1"/>
          </p:cNvSpPr>
          <p:nvPr/>
        </p:nvSpPr>
        <p:spPr bwMode="auto">
          <a:xfrm>
            <a:off x="5457825" y="2851150"/>
            <a:ext cx="1635125"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1303" name="Freeform 39"/>
          <p:cNvSpPr>
            <a:spLocks/>
          </p:cNvSpPr>
          <p:nvPr/>
        </p:nvSpPr>
        <p:spPr bwMode="auto">
          <a:xfrm>
            <a:off x="5232400" y="2722563"/>
            <a:ext cx="257175" cy="257175"/>
          </a:xfrm>
          <a:custGeom>
            <a:avLst/>
            <a:gdLst>
              <a:gd name="T0" fmla="*/ 2147483647 w 324"/>
              <a:gd name="T1" fmla="*/ 2147483647 h 324"/>
              <a:gd name="T2" fmla="*/ 0 w 324"/>
              <a:gd name="T3" fmla="*/ 2147483647 h 324"/>
              <a:gd name="T4" fmla="*/ 2147483647 w 324"/>
              <a:gd name="T5" fmla="*/ 0 h 324"/>
              <a:gd name="T6" fmla="*/ 2147483647 w 324"/>
              <a:gd name="T7" fmla="*/ 2147483647 h 324"/>
              <a:gd name="T8" fmla="*/ 0 60000 65536"/>
              <a:gd name="T9" fmla="*/ 0 60000 65536"/>
              <a:gd name="T10" fmla="*/ 0 60000 65536"/>
              <a:gd name="T11" fmla="*/ 0 60000 65536"/>
              <a:gd name="T12" fmla="*/ 0 w 324"/>
              <a:gd name="T13" fmla="*/ 0 h 324"/>
              <a:gd name="T14" fmla="*/ 324 w 324"/>
              <a:gd name="T15" fmla="*/ 324 h 324"/>
            </a:gdLst>
            <a:ahLst/>
            <a:cxnLst>
              <a:cxn ang="T8">
                <a:pos x="T0" y="T1"/>
              </a:cxn>
              <a:cxn ang="T9">
                <a:pos x="T2" y="T3"/>
              </a:cxn>
              <a:cxn ang="T10">
                <a:pos x="T4" y="T5"/>
              </a:cxn>
              <a:cxn ang="T11">
                <a:pos x="T6" y="T7"/>
              </a:cxn>
            </a:cxnLst>
            <a:rect l="T12" t="T13" r="T14" b="T15"/>
            <a:pathLst>
              <a:path w="324" h="324">
                <a:moveTo>
                  <a:pt x="324" y="324"/>
                </a:moveTo>
                <a:lnTo>
                  <a:pt x="0" y="162"/>
                </a:lnTo>
                <a:lnTo>
                  <a:pt x="324" y="0"/>
                </a:lnTo>
                <a:lnTo>
                  <a:pt x="324" y="3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1304" name="Line 40"/>
          <p:cNvSpPr>
            <a:spLocks noChangeShapeType="1"/>
          </p:cNvSpPr>
          <p:nvPr/>
        </p:nvSpPr>
        <p:spPr bwMode="auto">
          <a:xfrm flipH="1">
            <a:off x="5232400" y="3206750"/>
            <a:ext cx="1636713"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1305" name="Freeform 41"/>
          <p:cNvSpPr>
            <a:spLocks/>
          </p:cNvSpPr>
          <p:nvPr/>
        </p:nvSpPr>
        <p:spPr bwMode="auto">
          <a:xfrm>
            <a:off x="6835775" y="3079750"/>
            <a:ext cx="257175" cy="255588"/>
          </a:xfrm>
          <a:custGeom>
            <a:avLst/>
            <a:gdLst>
              <a:gd name="T0" fmla="*/ 0 w 325"/>
              <a:gd name="T1" fmla="*/ 2147483647 h 324"/>
              <a:gd name="T2" fmla="*/ 2147483647 w 325"/>
              <a:gd name="T3" fmla="*/ 2147483647 h 324"/>
              <a:gd name="T4" fmla="*/ 0 w 325"/>
              <a:gd name="T5" fmla="*/ 0 h 324"/>
              <a:gd name="T6" fmla="*/ 0 w 325"/>
              <a:gd name="T7" fmla="*/ 2147483647 h 324"/>
              <a:gd name="T8" fmla="*/ 0 60000 65536"/>
              <a:gd name="T9" fmla="*/ 0 60000 65536"/>
              <a:gd name="T10" fmla="*/ 0 60000 65536"/>
              <a:gd name="T11" fmla="*/ 0 60000 65536"/>
              <a:gd name="T12" fmla="*/ 0 w 325"/>
              <a:gd name="T13" fmla="*/ 0 h 324"/>
              <a:gd name="T14" fmla="*/ 325 w 325"/>
              <a:gd name="T15" fmla="*/ 324 h 324"/>
            </a:gdLst>
            <a:ahLst/>
            <a:cxnLst>
              <a:cxn ang="T8">
                <a:pos x="T0" y="T1"/>
              </a:cxn>
              <a:cxn ang="T9">
                <a:pos x="T2" y="T3"/>
              </a:cxn>
              <a:cxn ang="T10">
                <a:pos x="T4" y="T5"/>
              </a:cxn>
              <a:cxn ang="T11">
                <a:pos x="T6" y="T7"/>
              </a:cxn>
            </a:cxnLst>
            <a:rect l="T12" t="T13" r="T14" b="T15"/>
            <a:pathLst>
              <a:path w="325" h="324">
                <a:moveTo>
                  <a:pt x="0" y="324"/>
                </a:moveTo>
                <a:lnTo>
                  <a:pt x="325" y="162"/>
                </a:lnTo>
                <a:lnTo>
                  <a:pt x="0" y="0"/>
                </a:lnTo>
                <a:lnTo>
                  <a:pt x="0" y="3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igital Dots">
  <a:themeElements>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fontScheme name="Digital Do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igital Dots 1">
        <a:dk1>
          <a:srgbClr val="00008A"/>
        </a:dk1>
        <a:lt1>
          <a:srgbClr val="FFFFFF"/>
        </a:lt1>
        <a:dk2>
          <a:srgbClr val="000099"/>
        </a:dk2>
        <a:lt2>
          <a:srgbClr val="FFFFFF"/>
        </a:lt2>
        <a:accent1>
          <a:srgbClr val="0099FF"/>
        </a:accent1>
        <a:accent2>
          <a:srgbClr val="00007A"/>
        </a:accent2>
        <a:accent3>
          <a:srgbClr val="AAAACA"/>
        </a:accent3>
        <a:accent4>
          <a:srgbClr val="DADADA"/>
        </a:accent4>
        <a:accent5>
          <a:srgbClr val="AACAFF"/>
        </a:accent5>
        <a:accent6>
          <a:srgbClr val="00006E"/>
        </a:accent6>
        <a:hlink>
          <a:srgbClr val="EAEAEA"/>
        </a:hlink>
        <a:folHlink>
          <a:srgbClr val="FFCC00"/>
        </a:folHlink>
      </a:clrScheme>
      <a:clrMap bg1="dk2" tx1="lt1" bg2="dk1" tx2="lt2" accent1="accent1" accent2="accent2" accent3="accent3" accent4="accent4" accent5="accent5" accent6="accent6" hlink="hlink" folHlink="folHlink"/>
    </a:extraClrScheme>
    <a:extraClrScheme>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clrMap bg1="dk2" tx1="lt1" bg2="dk1" tx2="lt2" accent1="accent1" accent2="accent2" accent3="accent3" accent4="accent4" accent5="accent5" accent6="accent6" hlink="hlink" folHlink="folHlink"/>
    </a:extraClrScheme>
    <a:extraClrScheme>
      <a:clrScheme name="Digital Dots 3">
        <a:dk1>
          <a:srgbClr val="700000"/>
        </a:dk1>
        <a:lt1>
          <a:srgbClr val="FFFFFF"/>
        </a:lt1>
        <a:dk2>
          <a:srgbClr val="800000"/>
        </a:dk2>
        <a:lt2>
          <a:srgbClr val="FFFFCC"/>
        </a:lt2>
        <a:accent1>
          <a:srgbClr val="BE7960"/>
        </a:accent1>
        <a:accent2>
          <a:srgbClr val="600000"/>
        </a:accent2>
        <a:accent3>
          <a:srgbClr val="C0AAAA"/>
        </a:accent3>
        <a:accent4>
          <a:srgbClr val="DADADA"/>
        </a:accent4>
        <a:accent5>
          <a:srgbClr val="DBBEB6"/>
        </a:accent5>
        <a:accent6>
          <a:srgbClr val="560000"/>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gital Dots 4">
        <a:dk1>
          <a:srgbClr val="000000"/>
        </a:dk1>
        <a:lt1>
          <a:srgbClr val="FDEB9D"/>
        </a:lt1>
        <a:dk2>
          <a:srgbClr val="000000"/>
        </a:dk2>
        <a:lt2>
          <a:srgbClr val="E0CE82"/>
        </a:lt2>
        <a:accent1>
          <a:srgbClr val="EAEAEA"/>
        </a:accent1>
        <a:accent2>
          <a:srgbClr val="C2B476"/>
        </a:accent2>
        <a:accent3>
          <a:srgbClr val="FEF3CC"/>
        </a:accent3>
        <a:accent4>
          <a:srgbClr val="000000"/>
        </a:accent4>
        <a:accent5>
          <a:srgbClr val="F3F3F3"/>
        </a:accent5>
        <a:accent6>
          <a:srgbClr val="B0A36A"/>
        </a:accent6>
        <a:hlink>
          <a:srgbClr val="A47900"/>
        </a:hlink>
        <a:folHlink>
          <a:srgbClr val="8C8900"/>
        </a:folHlink>
      </a:clrScheme>
      <a:clrMap bg1="lt1" tx1="dk1" bg2="lt2" tx2="dk2" accent1="accent1" accent2="accent2" accent3="accent3" accent4="accent4" accent5="accent5" accent6="accent6" hlink="hlink" folHlink="folHlink"/>
    </a:extraClrScheme>
    <a:extraClrScheme>
      <a:clrScheme name="Digital Dots 5">
        <a:dk1>
          <a:srgbClr val="5B5E52"/>
        </a:dk1>
        <a:lt1>
          <a:srgbClr val="FFFFFF"/>
        </a:lt1>
        <a:dk2>
          <a:srgbClr val="686B5D"/>
        </a:dk2>
        <a:lt2>
          <a:srgbClr val="CCD5C7"/>
        </a:lt2>
        <a:accent1>
          <a:srgbClr val="809EA8"/>
        </a:accent1>
        <a:accent2>
          <a:srgbClr val="4F5147"/>
        </a:accent2>
        <a:accent3>
          <a:srgbClr val="B9BAB6"/>
        </a:accent3>
        <a:accent4>
          <a:srgbClr val="DADADA"/>
        </a:accent4>
        <a:accent5>
          <a:srgbClr val="C0CCD1"/>
        </a:accent5>
        <a:accent6>
          <a:srgbClr val="47493F"/>
        </a:accent6>
        <a:hlink>
          <a:srgbClr val="AAA854"/>
        </a:hlink>
        <a:folHlink>
          <a:srgbClr val="E1D09F"/>
        </a:folHlink>
      </a:clrScheme>
      <a:clrMap bg1="dk2" tx1="lt1" bg2="dk1" tx2="lt2" accent1="accent1" accent2="accent2" accent3="accent3" accent4="accent4" accent5="accent5" accent6="accent6" hlink="hlink" folHlink="folHlink"/>
    </a:extraClrScheme>
    <a:extraClrScheme>
      <a:clrScheme name="Digital Dots 6">
        <a:dk1>
          <a:srgbClr val="46532B"/>
        </a:dk1>
        <a:lt1>
          <a:srgbClr val="FFFFFF"/>
        </a:lt1>
        <a:dk2>
          <a:srgbClr val="4E5D31"/>
        </a:dk2>
        <a:lt2>
          <a:srgbClr val="FFFFCC"/>
        </a:lt2>
        <a:accent1>
          <a:srgbClr val="8F8C00"/>
        </a:accent1>
        <a:accent2>
          <a:srgbClr val="424F29"/>
        </a:accent2>
        <a:accent3>
          <a:srgbClr val="B2B6AD"/>
        </a:accent3>
        <a:accent4>
          <a:srgbClr val="DADADA"/>
        </a:accent4>
        <a:accent5>
          <a:srgbClr val="C6C5AA"/>
        </a:accent5>
        <a:accent6>
          <a:srgbClr val="3B4724"/>
        </a:accent6>
        <a:hlink>
          <a:srgbClr val="33CC33"/>
        </a:hlink>
        <a:folHlink>
          <a:srgbClr val="00A1B2"/>
        </a:folHlink>
      </a:clrScheme>
      <a:clrMap bg1="dk2" tx1="lt1" bg2="dk1" tx2="lt2" accent1="accent1" accent2="accent2" accent3="accent3" accent4="accent4" accent5="accent5" accent6="accent6" hlink="hlink" folHlink="folHlink"/>
    </a:extraClrScheme>
    <a:extraClrScheme>
      <a:clrScheme name="Digital Dots 7">
        <a:dk1>
          <a:srgbClr val="007673"/>
        </a:dk1>
        <a:lt1>
          <a:srgbClr val="FFFFFF"/>
        </a:lt1>
        <a:dk2>
          <a:srgbClr val="008080"/>
        </a:dk2>
        <a:lt2>
          <a:srgbClr val="FFFF99"/>
        </a:lt2>
        <a:accent1>
          <a:srgbClr val="33CCCC"/>
        </a:accent1>
        <a:accent2>
          <a:srgbClr val="006462"/>
        </a:accent2>
        <a:accent3>
          <a:srgbClr val="AAC0C0"/>
        </a:accent3>
        <a:accent4>
          <a:srgbClr val="DADADA"/>
        </a:accent4>
        <a:accent5>
          <a:srgbClr val="ADE2E2"/>
        </a:accent5>
        <a:accent6>
          <a:srgbClr val="005A58"/>
        </a:accent6>
        <a:hlink>
          <a:srgbClr val="FFCC00"/>
        </a:hlink>
        <a:folHlink>
          <a:srgbClr val="CC3300"/>
        </a:folHlink>
      </a:clrScheme>
      <a:clrMap bg1="dk2" tx1="lt1" bg2="dk1" tx2="lt2" accent1="accent1" accent2="accent2" accent3="accent3" accent4="accent4" accent5="accent5" accent6="accent6" hlink="hlink" folHlink="folHlink"/>
    </a:extraClrScheme>
    <a:extraClrScheme>
      <a:clrScheme name="Digital Dots 8">
        <a:dk1>
          <a:srgbClr val="000000"/>
        </a:dk1>
        <a:lt1>
          <a:srgbClr val="E6F8F4"/>
        </a:lt1>
        <a:dk2>
          <a:srgbClr val="000000"/>
        </a:dk2>
        <a:lt2>
          <a:srgbClr val="C5DBD6"/>
        </a:lt2>
        <a:accent1>
          <a:srgbClr val="CCFF99"/>
        </a:accent1>
        <a:accent2>
          <a:srgbClr val="ACBAB7"/>
        </a:accent2>
        <a:accent3>
          <a:srgbClr val="F0FBF8"/>
        </a:accent3>
        <a:accent4>
          <a:srgbClr val="000000"/>
        </a:accent4>
        <a:accent5>
          <a:srgbClr val="E2FFCA"/>
        </a:accent5>
        <a:accent6>
          <a:srgbClr val="9BA8A6"/>
        </a:accent6>
        <a:hlink>
          <a:srgbClr val="008080"/>
        </a:hlink>
        <a:folHlink>
          <a:srgbClr val="0066CC"/>
        </a:folHlink>
      </a:clrScheme>
      <a:clrMap bg1="lt1" tx1="dk1" bg2="lt2" tx2="dk2" accent1="accent1" accent2="accent2" accent3="accent3" accent4="accent4" accent5="accent5" accent6="accent6" hlink="hlink" folHlink="folHlink"/>
    </a:extraClrScheme>
    <a:extraClrScheme>
      <a:clrScheme name="Digital Dots 9">
        <a:dk1>
          <a:srgbClr val="000000"/>
        </a:dk1>
        <a:lt1>
          <a:srgbClr val="EAEAEA"/>
        </a:lt1>
        <a:dk2>
          <a:srgbClr val="000000"/>
        </a:dk2>
        <a:lt2>
          <a:srgbClr val="D1D1D1"/>
        </a:lt2>
        <a:accent1>
          <a:srgbClr val="CCECFF"/>
        </a:accent1>
        <a:accent2>
          <a:srgbClr val="B2B2B2"/>
        </a:accent2>
        <a:accent3>
          <a:srgbClr val="F3F3F3"/>
        </a:accent3>
        <a:accent4>
          <a:srgbClr val="000000"/>
        </a:accent4>
        <a:accent5>
          <a:srgbClr val="E2F4FF"/>
        </a:accent5>
        <a:accent6>
          <a:srgbClr val="A1A1A1"/>
        </a:accent6>
        <a:hlink>
          <a:srgbClr val="7200E4"/>
        </a:hlink>
        <a:folHlink>
          <a:srgbClr val="0033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Digital Dots</Template>
  <TotalTime>14652</TotalTime>
  <Words>2958</Words>
  <Application>Microsoft Office PowerPoint</Application>
  <PresentationFormat>On-screen Show (4:3)</PresentationFormat>
  <Paragraphs>399</Paragraphs>
  <Slides>54</Slides>
  <Notes>50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Wingdings</vt:lpstr>
      <vt:lpstr>Verdana</vt:lpstr>
      <vt:lpstr>Monotype Sorts</vt:lpstr>
      <vt:lpstr>Digital Dots</vt:lpstr>
      <vt:lpstr>Course -  DT228/1 and DT282/1</vt:lpstr>
      <vt:lpstr>John von Neumann</vt:lpstr>
      <vt:lpstr>John von Neumann (2)</vt:lpstr>
      <vt:lpstr>The Architecture</vt:lpstr>
      <vt:lpstr>The Architecture (2)</vt:lpstr>
      <vt:lpstr>Referential Model</vt:lpstr>
      <vt:lpstr>The Architecture (3)</vt:lpstr>
      <vt:lpstr>The Architecture (4)</vt:lpstr>
      <vt:lpstr>The Architecture (4)</vt:lpstr>
      <vt:lpstr>The Architecture (5)</vt:lpstr>
      <vt:lpstr>The Architecture (6)</vt:lpstr>
      <vt:lpstr>The Architecture (7)</vt:lpstr>
      <vt:lpstr>The Stored Program Concept</vt:lpstr>
      <vt:lpstr>The Four Sub-Components</vt:lpstr>
      <vt:lpstr>Memory</vt:lpstr>
      <vt:lpstr>Memory (2)</vt:lpstr>
      <vt:lpstr>Memory Types</vt:lpstr>
      <vt:lpstr>Memory Types (2)</vt:lpstr>
      <vt:lpstr>Memory Addressing</vt:lpstr>
      <vt:lpstr>Memory Addressing (2)</vt:lpstr>
      <vt:lpstr>Memory Addressing (3)</vt:lpstr>
      <vt:lpstr>Memory Addressing (4)</vt:lpstr>
      <vt:lpstr>I/O: Input and Output</vt:lpstr>
      <vt:lpstr>Arithmetic Logic Unit - The ALU</vt:lpstr>
      <vt:lpstr>The ALU (2)</vt:lpstr>
      <vt:lpstr>The ALU (3)</vt:lpstr>
      <vt:lpstr>Control Unit</vt:lpstr>
      <vt:lpstr>Control Unit (2)</vt:lpstr>
      <vt:lpstr>Control Unit (3)</vt:lpstr>
      <vt:lpstr>Control Unit (4)</vt:lpstr>
      <vt:lpstr>Control Unit (5)</vt:lpstr>
      <vt:lpstr>How this Works</vt:lpstr>
      <vt:lpstr>The Instruction Set</vt:lpstr>
      <vt:lpstr>The Instruction Set (2)</vt:lpstr>
      <vt:lpstr>The Instruction Set (3)</vt:lpstr>
      <vt:lpstr>Execution Happens in Cycles</vt:lpstr>
      <vt:lpstr>Engineering Needs</vt:lpstr>
      <vt:lpstr>Engineering Needs (2)</vt:lpstr>
      <vt:lpstr>Choosing a Memory Location</vt:lpstr>
      <vt:lpstr>Decoder</vt:lpstr>
      <vt:lpstr>A Von Neumann Architecture Effect</vt:lpstr>
      <vt:lpstr>The Fetch-Execute Cycle</vt:lpstr>
      <vt:lpstr>The Fetch-Execute Cycle (2)</vt:lpstr>
      <vt:lpstr>The Fetch-Execute Cycle (3)</vt:lpstr>
      <vt:lpstr>The Fetch-Execute Cycle (4)</vt:lpstr>
      <vt:lpstr>The Fetch-Execute Cycle (5)</vt:lpstr>
      <vt:lpstr>The Fetch-Execute Cycle (6)</vt:lpstr>
      <vt:lpstr>The Fetch-Execute Cycle (7)</vt:lpstr>
      <vt:lpstr>The Fetch-Execute Cycle (8)</vt:lpstr>
      <vt:lpstr>The Fetch-Execute Cycle (9)</vt:lpstr>
      <vt:lpstr>The General Sequence to a  Fetch-Execute Cycle</vt:lpstr>
      <vt:lpstr>PowerPoint Presentation</vt:lpstr>
      <vt:lpstr>Overview of the Fetch-Execute Cycle</vt:lpstr>
      <vt:lpstr>End of Part 1</vt:lpstr>
    </vt:vector>
  </TitlesOfParts>
  <Company>Dublin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  FT228/1</dc:title>
  <dc:creator>asloan</dc:creator>
  <cp:lastModifiedBy>Art Sloan</cp:lastModifiedBy>
  <cp:revision>69</cp:revision>
  <dcterms:created xsi:type="dcterms:W3CDTF">2005-09-18T18:44:55Z</dcterms:created>
  <dcterms:modified xsi:type="dcterms:W3CDTF">2017-03-03T12:53:42Z</dcterms:modified>
</cp:coreProperties>
</file>