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4" r:id="rId1"/>
  </p:sldMasterIdLst>
  <p:notesMasterIdLst>
    <p:notesMasterId r:id="rId55"/>
  </p:notesMasterIdLst>
  <p:handoutMasterIdLst>
    <p:handoutMasterId r:id="rId56"/>
  </p:handoutMasterIdLst>
  <p:sldIdLst>
    <p:sldId id="403" r:id="rId2"/>
    <p:sldId id="368" r:id="rId3"/>
    <p:sldId id="371" r:id="rId4"/>
    <p:sldId id="369" r:id="rId5"/>
    <p:sldId id="375" r:id="rId6"/>
    <p:sldId id="370" r:id="rId7"/>
    <p:sldId id="387" r:id="rId8"/>
    <p:sldId id="391" r:id="rId9"/>
    <p:sldId id="388" r:id="rId10"/>
    <p:sldId id="392" r:id="rId11"/>
    <p:sldId id="349" r:id="rId12"/>
    <p:sldId id="402" r:id="rId13"/>
    <p:sldId id="376" r:id="rId14"/>
    <p:sldId id="350" r:id="rId15"/>
    <p:sldId id="351" r:id="rId16"/>
    <p:sldId id="353" r:id="rId17"/>
    <p:sldId id="323" r:id="rId18"/>
    <p:sldId id="395" r:id="rId19"/>
    <p:sldId id="379" r:id="rId20"/>
    <p:sldId id="380" r:id="rId21"/>
    <p:sldId id="324" r:id="rId22"/>
    <p:sldId id="401" r:id="rId23"/>
    <p:sldId id="325" r:id="rId24"/>
    <p:sldId id="326" r:id="rId25"/>
    <p:sldId id="396" r:id="rId26"/>
    <p:sldId id="328" r:id="rId27"/>
    <p:sldId id="329" r:id="rId28"/>
    <p:sldId id="330" r:id="rId29"/>
    <p:sldId id="331" r:id="rId30"/>
    <p:sldId id="332" r:id="rId31"/>
    <p:sldId id="333" r:id="rId32"/>
    <p:sldId id="377" r:id="rId33"/>
    <p:sldId id="397" r:id="rId34"/>
    <p:sldId id="378" r:id="rId35"/>
    <p:sldId id="334" r:id="rId36"/>
    <p:sldId id="393" r:id="rId37"/>
    <p:sldId id="357" r:id="rId38"/>
    <p:sldId id="358" r:id="rId39"/>
    <p:sldId id="359" r:id="rId40"/>
    <p:sldId id="360" r:id="rId41"/>
    <p:sldId id="398" r:id="rId42"/>
    <p:sldId id="361" r:id="rId43"/>
    <p:sldId id="385" r:id="rId44"/>
    <p:sldId id="362" r:id="rId45"/>
    <p:sldId id="363" r:id="rId46"/>
    <p:sldId id="364" r:id="rId47"/>
    <p:sldId id="383" r:id="rId48"/>
    <p:sldId id="394" r:id="rId49"/>
    <p:sldId id="384" r:id="rId50"/>
    <p:sldId id="399" r:id="rId51"/>
    <p:sldId id="386" r:id="rId52"/>
    <p:sldId id="400" r:id="rId53"/>
    <p:sldId id="404"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FF6600"/>
    <a:srgbClr val="3366CC"/>
    <a:srgbClr val="00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2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024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024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024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CD311A9-8BEF-4E44-BB1A-ED78E9AFF4A6}" type="slidenum">
              <a:rPr lang="en-US"/>
              <a:pPr>
                <a:defRPr/>
              </a:pPr>
              <a:t>‹#›</a:t>
            </a:fld>
            <a:endParaRPr lang="en-US"/>
          </a:p>
        </p:txBody>
      </p:sp>
    </p:spTree>
    <p:extLst>
      <p:ext uri="{BB962C8B-B14F-4D97-AF65-F5344CB8AC3E}">
        <p14:creationId xmlns:p14="http://schemas.microsoft.com/office/powerpoint/2010/main" val="462098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1105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573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05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1105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EE5A16B-C25C-4AD9-AB54-E1851FCBB6C0}" type="slidenum">
              <a:rPr lang="en-US"/>
              <a:pPr>
                <a:defRPr/>
              </a:pPr>
              <a:t>‹#›</a:t>
            </a:fld>
            <a:endParaRPr lang="en-US"/>
          </a:p>
        </p:txBody>
      </p:sp>
    </p:spTree>
    <p:extLst>
      <p:ext uri="{BB962C8B-B14F-4D97-AF65-F5344CB8AC3E}">
        <p14:creationId xmlns:p14="http://schemas.microsoft.com/office/powerpoint/2010/main" val="15382116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3166A79-9B51-407F-8882-FAFE0D8FB36E}" type="slidenum">
              <a:rPr lang="en-US" altLang="en-US" smtClean="0"/>
              <a:pPr/>
              <a:t>1</a:t>
            </a:fld>
            <a:endParaRPr lang="en-US" altLang="en-US" smtClean="0"/>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55D629E-6D2A-4BB9-A748-4C636F3F5A56}" type="slidenum">
              <a:rPr lang="en-US" altLang="en-US" smtClean="0"/>
              <a:pPr/>
              <a:t>10</a:t>
            </a:fld>
            <a:endParaRPr lang="en-US" altLang="en-US" smtClean="0"/>
          </a:p>
        </p:txBody>
      </p:sp>
      <p:sp>
        <p:nvSpPr>
          <p:cNvPr id="67587" name="Rectangle 2"/>
          <p:cNvSpPr>
            <a:spLocks noRo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C9BD980-A19F-4242-8441-64C9DD0CBD7D}" type="slidenum">
              <a:rPr lang="en-US" altLang="en-US" smtClean="0"/>
              <a:pPr/>
              <a:t>11</a:t>
            </a:fld>
            <a:endParaRPr lang="en-US" altLang="en-US" smtClean="0"/>
          </a:p>
        </p:txBody>
      </p:sp>
      <p:sp>
        <p:nvSpPr>
          <p:cNvPr id="68611" name="Rectangle 2"/>
          <p:cNvSpPr>
            <a:spLocks noRo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27D06FA-8DB7-4654-87C6-29BFA5F0841F}" type="slidenum">
              <a:rPr lang="en-US" altLang="en-US" smtClean="0"/>
              <a:pPr/>
              <a:t>13</a:t>
            </a:fld>
            <a:endParaRPr lang="en-US" altLang="en-US" smtClean="0"/>
          </a:p>
        </p:txBody>
      </p:sp>
      <p:sp>
        <p:nvSpPr>
          <p:cNvPr id="69635" name="Rectangle 2"/>
          <p:cNvSpPr>
            <a:spLocks noRo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722EEF2-ADBA-4AD1-A08F-8BA8515063DB}" type="slidenum">
              <a:rPr lang="en-US" altLang="en-US" smtClean="0"/>
              <a:pPr/>
              <a:t>14</a:t>
            </a:fld>
            <a:endParaRPr lang="en-US" altLang="en-US" smtClean="0"/>
          </a:p>
        </p:txBody>
      </p:sp>
      <p:sp>
        <p:nvSpPr>
          <p:cNvPr id="70659" name="Rectangle 2"/>
          <p:cNvSpPr>
            <a:spLocks noRo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A265BF8-2ADB-47F6-BD9E-4E53DEDB4061}" type="slidenum">
              <a:rPr lang="en-US" altLang="en-US" smtClean="0"/>
              <a:pPr/>
              <a:t>15</a:t>
            </a:fld>
            <a:endParaRPr lang="en-US" altLang="en-US" smtClean="0"/>
          </a:p>
        </p:txBody>
      </p:sp>
      <p:sp>
        <p:nvSpPr>
          <p:cNvPr id="71683" name="Rectangle 2"/>
          <p:cNvSpPr>
            <a:spLocks noRo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BC4F499-C4B8-4C50-87EB-156C99F91C8B}" type="slidenum">
              <a:rPr lang="en-US" altLang="en-US" smtClean="0"/>
              <a:pPr/>
              <a:t>16</a:t>
            </a:fld>
            <a:endParaRPr lang="en-US" altLang="en-US" smtClean="0"/>
          </a:p>
        </p:txBody>
      </p:sp>
      <p:sp>
        <p:nvSpPr>
          <p:cNvPr id="72707" name="Rectangle 2"/>
          <p:cNvSpPr>
            <a:spLocks noRo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05276F2-F3F7-4D91-8326-1475BC74E0B1}" type="slidenum">
              <a:rPr lang="en-US" altLang="en-US" smtClean="0"/>
              <a:pPr/>
              <a:t>17</a:t>
            </a:fld>
            <a:endParaRPr lang="en-US" altLang="en-US" smtClean="0"/>
          </a:p>
        </p:txBody>
      </p:sp>
      <p:sp>
        <p:nvSpPr>
          <p:cNvPr id="73731" name="Rectangle 2"/>
          <p:cNvSpPr>
            <a:spLocks noRo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4B1CF14-8B5F-4D9A-99ED-E20246109BB5}" type="slidenum">
              <a:rPr lang="en-US" altLang="en-US" smtClean="0"/>
              <a:pPr/>
              <a:t>18</a:t>
            </a:fld>
            <a:endParaRPr lang="en-US" altLang="en-US" smtClean="0"/>
          </a:p>
        </p:txBody>
      </p:sp>
      <p:sp>
        <p:nvSpPr>
          <p:cNvPr id="74755" name="Rectangle 2"/>
          <p:cNvSpPr>
            <a:spLocks noRo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0200988-6DE9-478E-97A4-D0F5BF9D82E3}" type="slidenum">
              <a:rPr lang="en-US" altLang="en-US" smtClean="0"/>
              <a:pPr/>
              <a:t>19</a:t>
            </a:fld>
            <a:endParaRPr lang="en-US" altLang="en-US" smtClean="0"/>
          </a:p>
        </p:txBody>
      </p:sp>
      <p:sp>
        <p:nvSpPr>
          <p:cNvPr id="75779" name="Rectangle 2"/>
          <p:cNvSpPr>
            <a:spLocks noRo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9C222F6-B8A1-4747-A790-8DD218A3CE93}" type="slidenum">
              <a:rPr lang="en-US" altLang="en-US" smtClean="0"/>
              <a:pPr/>
              <a:t>20</a:t>
            </a:fld>
            <a:endParaRPr lang="en-US" altLang="en-US" smtClean="0"/>
          </a:p>
        </p:txBody>
      </p:sp>
      <p:sp>
        <p:nvSpPr>
          <p:cNvPr id="76803" name="Rectangle 2"/>
          <p:cNvSpPr>
            <a:spLocks noRo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A23EC6D-56BB-4AFE-B155-203EB1D4CC77}" type="slidenum">
              <a:rPr lang="en-US" altLang="en-US" smtClean="0"/>
              <a:pPr/>
              <a:t>2</a:t>
            </a:fld>
            <a:endParaRPr lang="en-US" altLang="en-US" smtClean="0"/>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007E8D-93E7-4B81-AC20-9BA56F09392F}" type="slidenum">
              <a:rPr lang="en-US" altLang="en-US" smtClean="0"/>
              <a:pPr/>
              <a:t>21</a:t>
            </a:fld>
            <a:endParaRPr lang="en-US" altLang="en-US" smtClean="0"/>
          </a:p>
        </p:txBody>
      </p:sp>
      <p:sp>
        <p:nvSpPr>
          <p:cNvPr id="77827" name="Rectangle 2"/>
          <p:cNvSpPr>
            <a:spLocks noRo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A76B025-F508-49B7-9A1F-4A05BF73E1A6}" type="slidenum">
              <a:rPr lang="en-US" altLang="en-US" smtClean="0"/>
              <a:pPr/>
              <a:t>23</a:t>
            </a:fld>
            <a:endParaRPr lang="en-US" altLang="en-US" smtClean="0"/>
          </a:p>
        </p:txBody>
      </p:sp>
      <p:sp>
        <p:nvSpPr>
          <p:cNvPr id="78851" name="Rectangle 2"/>
          <p:cNvSpPr>
            <a:spLocks noRo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186550B-FD32-4EF9-8E33-9E75134FF562}" type="slidenum">
              <a:rPr lang="en-US" altLang="en-US" smtClean="0"/>
              <a:pPr/>
              <a:t>24</a:t>
            </a:fld>
            <a:endParaRPr lang="en-US" altLang="en-US" smtClean="0"/>
          </a:p>
        </p:txBody>
      </p:sp>
      <p:sp>
        <p:nvSpPr>
          <p:cNvPr id="79875" name="Rectangle 2"/>
          <p:cNvSpPr>
            <a:spLocks noRo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AAAB1B5-24AA-4C10-9732-81E92BB919A8}" type="slidenum">
              <a:rPr lang="en-US" altLang="en-US" smtClean="0"/>
              <a:pPr/>
              <a:t>25</a:t>
            </a:fld>
            <a:endParaRPr lang="en-US" altLang="en-US" smtClean="0"/>
          </a:p>
        </p:txBody>
      </p:sp>
      <p:sp>
        <p:nvSpPr>
          <p:cNvPr id="80899" name="Rectangle 2"/>
          <p:cNvSpPr>
            <a:spLocks noRo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C7E4ABF-BBA7-4526-852A-91A59E7B3D2C}" type="slidenum">
              <a:rPr lang="en-US" altLang="en-US" smtClean="0"/>
              <a:pPr/>
              <a:t>26</a:t>
            </a:fld>
            <a:endParaRPr lang="en-US" altLang="en-US" smtClean="0"/>
          </a:p>
        </p:txBody>
      </p:sp>
      <p:sp>
        <p:nvSpPr>
          <p:cNvPr id="81923" name="Rectangle 2"/>
          <p:cNvSpPr>
            <a:spLocks noRo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D50374E-4EA7-4895-B3A7-F1AE3D34CFCB}" type="slidenum">
              <a:rPr lang="en-US" altLang="en-US" smtClean="0"/>
              <a:pPr/>
              <a:t>27</a:t>
            </a:fld>
            <a:endParaRPr lang="en-US" altLang="en-US" smtClean="0"/>
          </a:p>
        </p:txBody>
      </p:sp>
      <p:sp>
        <p:nvSpPr>
          <p:cNvPr id="82947" name="Rectangle 2"/>
          <p:cNvSpPr>
            <a:spLocks noRo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968ACB-1DA0-48C1-BD50-B1B6D3ADB7C4}" type="slidenum">
              <a:rPr lang="en-US" altLang="en-US" smtClean="0"/>
              <a:pPr/>
              <a:t>28</a:t>
            </a:fld>
            <a:endParaRPr lang="en-US" altLang="en-US" smtClean="0"/>
          </a:p>
        </p:txBody>
      </p:sp>
      <p:sp>
        <p:nvSpPr>
          <p:cNvPr id="83971" name="Rectangle 2"/>
          <p:cNvSpPr>
            <a:spLocks noRo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835CC3A-333C-4C96-B6BC-FD94FBBBD5F4}" type="slidenum">
              <a:rPr lang="en-US" altLang="en-US" smtClean="0"/>
              <a:pPr/>
              <a:t>29</a:t>
            </a:fld>
            <a:endParaRPr lang="en-US" altLang="en-US" smtClean="0"/>
          </a:p>
        </p:txBody>
      </p:sp>
      <p:sp>
        <p:nvSpPr>
          <p:cNvPr id="84995" name="Rectangle 2"/>
          <p:cNvSpPr>
            <a:spLocks noRo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447ABED-8709-4DA9-88CE-384746A112F4}" type="slidenum">
              <a:rPr lang="en-US" altLang="en-US" smtClean="0"/>
              <a:pPr/>
              <a:t>30</a:t>
            </a:fld>
            <a:endParaRPr lang="en-US" altLang="en-US" smtClean="0"/>
          </a:p>
        </p:txBody>
      </p:sp>
      <p:sp>
        <p:nvSpPr>
          <p:cNvPr id="86019" name="Rectangle 2"/>
          <p:cNvSpPr>
            <a:spLocks noRo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C9429E-CE0C-4A92-B7AD-9C13BF5AE71C}" type="slidenum">
              <a:rPr lang="en-US" altLang="en-US" smtClean="0"/>
              <a:pPr/>
              <a:t>31</a:t>
            </a:fld>
            <a:endParaRPr lang="en-US" altLang="en-US" smtClean="0"/>
          </a:p>
        </p:txBody>
      </p:sp>
      <p:sp>
        <p:nvSpPr>
          <p:cNvPr id="87043" name="Rectangle 2"/>
          <p:cNvSpPr>
            <a:spLocks noRo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09C694D-361A-496C-9F84-6781B296BD0E}" type="slidenum">
              <a:rPr lang="en-US" altLang="en-US" smtClean="0"/>
              <a:pPr/>
              <a:t>3</a:t>
            </a:fld>
            <a:endParaRPr lang="en-US" altLang="en-US" smtClean="0"/>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73B6870-9119-44F2-B745-77E81AD3BDF3}" type="slidenum">
              <a:rPr lang="en-US" altLang="en-US" smtClean="0"/>
              <a:pPr/>
              <a:t>32</a:t>
            </a:fld>
            <a:endParaRPr lang="en-US" altLang="en-US" smtClean="0"/>
          </a:p>
        </p:txBody>
      </p:sp>
      <p:sp>
        <p:nvSpPr>
          <p:cNvPr id="88067" name="Rectangle 2"/>
          <p:cNvSpPr>
            <a:spLocks noRo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B6E99D0-9C2E-4ED9-972F-7F3DF4F31D23}" type="slidenum">
              <a:rPr lang="en-US" altLang="en-US" smtClean="0"/>
              <a:pPr/>
              <a:t>33</a:t>
            </a:fld>
            <a:endParaRPr lang="en-US" altLang="en-US" smtClean="0"/>
          </a:p>
        </p:txBody>
      </p:sp>
      <p:sp>
        <p:nvSpPr>
          <p:cNvPr id="89091" name="Rectangle 2"/>
          <p:cNvSpPr>
            <a:spLocks noRo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9E5B9F7-7090-46C7-8433-695C948F7BC9}" type="slidenum">
              <a:rPr lang="en-US" altLang="en-US" smtClean="0"/>
              <a:pPr/>
              <a:t>34</a:t>
            </a:fld>
            <a:endParaRPr lang="en-US" altLang="en-US" smtClean="0"/>
          </a:p>
        </p:txBody>
      </p:sp>
      <p:sp>
        <p:nvSpPr>
          <p:cNvPr id="90115" name="Rectangle 2"/>
          <p:cNvSpPr>
            <a:spLocks noRo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0D63AC8-AD52-4E3A-8D64-D7CFD0D9F3FE}" type="slidenum">
              <a:rPr lang="en-US" altLang="en-US" smtClean="0"/>
              <a:pPr/>
              <a:t>35</a:t>
            </a:fld>
            <a:endParaRPr lang="en-US" altLang="en-US" smtClean="0"/>
          </a:p>
        </p:txBody>
      </p:sp>
      <p:sp>
        <p:nvSpPr>
          <p:cNvPr id="91139" name="Rectangle 2"/>
          <p:cNvSpPr>
            <a:spLocks noRo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5404D6E-B19E-45CE-AAEB-786CB40A60C1}" type="slidenum">
              <a:rPr lang="en-US" altLang="en-US" smtClean="0"/>
              <a:pPr/>
              <a:t>36</a:t>
            </a:fld>
            <a:endParaRPr lang="en-US" altLang="en-US" smtClean="0"/>
          </a:p>
        </p:txBody>
      </p:sp>
      <p:sp>
        <p:nvSpPr>
          <p:cNvPr id="92163" name="Rectangle 2"/>
          <p:cNvSpPr>
            <a:spLocks noRo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B94268A-BE1C-479C-98FC-D6CCF4B47316}" type="slidenum">
              <a:rPr lang="en-US" altLang="en-US" smtClean="0"/>
              <a:pPr/>
              <a:t>37</a:t>
            </a:fld>
            <a:endParaRPr lang="en-US" altLang="en-US" smtClean="0"/>
          </a:p>
        </p:txBody>
      </p:sp>
      <p:sp>
        <p:nvSpPr>
          <p:cNvPr id="93187" name="Rectangle 2"/>
          <p:cNvSpPr>
            <a:spLocks noRo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8E17879-D602-458C-9262-10F36E939D2A}" type="slidenum">
              <a:rPr lang="en-US" altLang="en-US" smtClean="0"/>
              <a:pPr/>
              <a:t>38</a:t>
            </a:fld>
            <a:endParaRPr lang="en-US" altLang="en-US" smtClean="0"/>
          </a:p>
        </p:txBody>
      </p:sp>
      <p:sp>
        <p:nvSpPr>
          <p:cNvPr id="94211" name="Rectangle 2"/>
          <p:cNvSpPr>
            <a:spLocks noRo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A658BD-0FA7-46DD-9C51-CFFF479DDA4B}" type="slidenum">
              <a:rPr lang="en-US" altLang="en-US" smtClean="0"/>
              <a:pPr/>
              <a:t>39</a:t>
            </a:fld>
            <a:endParaRPr lang="en-US" altLang="en-US" smtClean="0"/>
          </a:p>
        </p:txBody>
      </p:sp>
      <p:sp>
        <p:nvSpPr>
          <p:cNvPr id="95235" name="Rectangle 2"/>
          <p:cNvSpPr>
            <a:spLocks noRo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91672A-3C2F-4CB0-84E0-A272AC991B62}" type="slidenum">
              <a:rPr lang="en-US" altLang="en-US" smtClean="0"/>
              <a:pPr/>
              <a:t>40</a:t>
            </a:fld>
            <a:endParaRPr lang="en-US" altLang="en-US" smtClean="0"/>
          </a:p>
        </p:txBody>
      </p:sp>
      <p:sp>
        <p:nvSpPr>
          <p:cNvPr id="96259" name="Rectangle 2"/>
          <p:cNvSpPr>
            <a:spLocks noRo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50B98EB-1524-415D-891C-E0E40EE670A8}" type="slidenum">
              <a:rPr lang="en-US" altLang="en-US" smtClean="0"/>
              <a:pPr/>
              <a:t>41</a:t>
            </a:fld>
            <a:endParaRPr lang="en-US" altLang="en-US" smtClean="0"/>
          </a:p>
        </p:txBody>
      </p:sp>
      <p:sp>
        <p:nvSpPr>
          <p:cNvPr id="97283" name="Rectangle 2"/>
          <p:cNvSpPr>
            <a:spLocks noRo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1279738-B1ED-4562-881E-0FF23796A566}" type="slidenum">
              <a:rPr lang="en-US" altLang="en-US" smtClean="0"/>
              <a:pPr/>
              <a:t>4</a:t>
            </a:fld>
            <a:endParaRPr lang="en-US" altLang="en-US" smtClean="0"/>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5D98AFA-6FE5-41EA-A48A-B1C8AB231410}" type="slidenum">
              <a:rPr lang="en-US" altLang="en-US" smtClean="0"/>
              <a:pPr/>
              <a:t>42</a:t>
            </a:fld>
            <a:endParaRPr lang="en-US" altLang="en-US" smtClean="0"/>
          </a:p>
        </p:txBody>
      </p:sp>
      <p:sp>
        <p:nvSpPr>
          <p:cNvPr id="98307" name="Rectangle 2"/>
          <p:cNvSpPr>
            <a:spLocks noRo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3075650-6C44-4170-8CD4-243142F94516}" type="slidenum">
              <a:rPr lang="en-US" altLang="en-US" smtClean="0"/>
              <a:pPr/>
              <a:t>43</a:t>
            </a:fld>
            <a:endParaRPr lang="en-US" altLang="en-US" smtClean="0"/>
          </a:p>
        </p:txBody>
      </p:sp>
      <p:sp>
        <p:nvSpPr>
          <p:cNvPr id="99331" name="Rectangle 2"/>
          <p:cNvSpPr>
            <a:spLocks noRo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21140BE-F392-4E75-9A6D-DD70AE65FC1E}" type="slidenum">
              <a:rPr lang="en-US" altLang="en-US" smtClean="0"/>
              <a:pPr/>
              <a:t>44</a:t>
            </a:fld>
            <a:endParaRPr lang="en-US" altLang="en-US" smtClean="0"/>
          </a:p>
        </p:txBody>
      </p:sp>
      <p:sp>
        <p:nvSpPr>
          <p:cNvPr id="100355" name="Rectangle 2"/>
          <p:cNvSpPr>
            <a:spLocks noRo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4C1F45-71EF-4186-BC94-9730D7FC01DB}" type="slidenum">
              <a:rPr lang="en-US" altLang="en-US" smtClean="0"/>
              <a:pPr/>
              <a:t>45</a:t>
            </a:fld>
            <a:endParaRPr lang="en-US" altLang="en-US" smtClean="0"/>
          </a:p>
        </p:txBody>
      </p:sp>
      <p:sp>
        <p:nvSpPr>
          <p:cNvPr id="101379" name="Rectangle 2"/>
          <p:cNvSpPr>
            <a:spLocks noRo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70BF771-C3B9-4872-8A02-5AD3A12B8510}" type="slidenum">
              <a:rPr lang="en-US" altLang="en-US" smtClean="0"/>
              <a:pPr/>
              <a:t>46</a:t>
            </a:fld>
            <a:endParaRPr lang="en-US" altLang="en-US" smtClean="0"/>
          </a:p>
        </p:txBody>
      </p:sp>
      <p:sp>
        <p:nvSpPr>
          <p:cNvPr id="102403" name="Rectangle 2"/>
          <p:cNvSpPr>
            <a:spLocks noRo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C8B5534-5B96-4A50-91F0-96D719CE7B99}" type="slidenum">
              <a:rPr lang="en-US" altLang="en-US" smtClean="0"/>
              <a:pPr/>
              <a:t>47</a:t>
            </a:fld>
            <a:endParaRPr lang="en-US" altLang="en-US" smtClean="0"/>
          </a:p>
        </p:txBody>
      </p:sp>
      <p:sp>
        <p:nvSpPr>
          <p:cNvPr id="103427" name="Rectangle 2"/>
          <p:cNvSpPr>
            <a:spLocks noRo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C2EA4B3-E657-44B1-A6EA-B399441C4F3B}" type="slidenum">
              <a:rPr lang="en-US" altLang="en-US" smtClean="0"/>
              <a:pPr/>
              <a:t>48</a:t>
            </a:fld>
            <a:endParaRPr lang="en-US" altLang="en-US" smtClean="0"/>
          </a:p>
        </p:txBody>
      </p:sp>
      <p:sp>
        <p:nvSpPr>
          <p:cNvPr id="104451" name="Rectangle 2"/>
          <p:cNvSpPr>
            <a:spLocks noRo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E7264D6-6A25-4EBA-90A9-8CEF6D57DC15}" type="slidenum">
              <a:rPr lang="en-US" altLang="en-US" smtClean="0"/>
              <a:pPr/>
              <a:t>49</a:t>
            </a:fld>
            <a:endParaRPr lang="en-US" altLang="en-US" smtClean="0"/>
          </a:p>
        </p:txBody>
      </p:sp>
      <p:sp>
        <p:nvSpPr>
          <p:cNvPr id="105475" name="Rectangle 2"/>
          <p:cNvSpPr>
            <a:spLocks noRo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5AEB85A-7615-4231-A2DC-7B50D422CD6E}" type="slidenum">
              <a:rPr lang="en-US" altLang="en-US" smtClean="0"/>
              <a:pPr/>
              <a:t>50</a:t>
            </a:fld>
            <a:endParaRPr lang="en-US" altLang="en-US" smtClean="0"/>
          </a:p>
        </p:txBody>
      </p:sp>
      <p:sp>
        <p:nvSpPr>
          <p:cNvPr id="106499" name="Rectangle 2"/>
          <p:cNvSpPr>
            <a:spLocks noRo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002F8E-B1E5-4C1D-A9EE-B261894E4CBE}" type="slidenum">
              <a:rPr lang="en-US" altLang="en-US" smtClean="0"/>
              <a:pPr/>
              <a:t>51</a:t>
            </a:fld>
            <a:endParaRPr lang="en-US" altLang="en-US" smtClean="0"/>
          </a:p>
        </p:txBody>
      </p:sp>
      <p:sp>
        <p:nvSpPr>
          <p:cNvPr id="107523" name="Rectangle 2"/>
          <p:cNvSpPr>
            <a:spLocks noRo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118626-D813-44D6-B61C-618D8AD92A89}" type="slidenum">
              <a:rPr lang="en-US" altLang="en-US" smtClean="0"/>
              <a:pPr/>
              <a:t>5</a:t>
            </a:fld>
            <a:endParaRPr lang="en-US" altLang="en-US" smtClean="0"/>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14018D2-7227-4034-85E8-2ADCA93B4D0A}" type="slidenum">
              <a:rPr lang="en-US" altLang="en-US" smtClean="0"/>
              <a:pPr/>
              <a:t>52</a:t>
            </a:fld>
            <a:endParaRPr lang="en-US" altLang="en-US" smtClean="0"/>
          </a:p>
        </p:txBody>
      </p:sp>
      <p:sp>
        <p:nvSpPr>
          <p:cNvPr id="108547" name="Rectangle 2"/>
          <p:cNvSpPr>
            <a:spLocks noRo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8C0D19C-FBC0-4576-AB63-2211C46DCCF4}" type="slidenum">
              <a:rPr lang="en-US" altLang="en-US" smtClean="0"/>
              <a:pPr/>
              <a:t>53</a:t>
            </a:fld>
            <a:endParaRPr lang="en-US" altLang="en-US" smtClean="0"/>
          </a:p>
        </p:txBody>
      </p:sp>
      <p:sp>
        <p:nvSpPr>
          <p:cNvPr id="109571" name="Rectangle 2"/>
          <p:cNvSpPr>
            <a:spLocks noRo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30AB37C-5753-44E6-87EA-35677901254A}" type="slidenum">
              <a:rPr lang="en-US" altLang="en-US" smtClean="0"/>
              <a:pPr/>
              <a:t>6</a:t>
            </a:fld>
            <a:endParaRPr lang="en-US" altLang="en-US" smtClean="0"/>
          </a:p>
        </p:txBody>
      </p:sp>
      <p:sp>
        <p:nvSpPr>
          <p:cNvPr id="63491" name="Rectangle 2"/>
          <p:cNvSpPr>
            <a:spLocks noRo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E9B87D01-9CEF-4094-8FD2-752C0AF3FBA5}" type="slidenum">
              <a:rPr lang="en-US" altLang="en-US" smtClean="0"/>
              <a:pPr/>
              <a:t>7</a:t>
            </a:fld>
            <a:endParaRPr lang="en-US" altLang="en-US" smtClean="0"/>
          </a:p>
        </p:txBody>
      </p:sp>
      <p:sp>
        <p:nvSpPr>
          <p:cNvPr id="64515" name="Rectangle 2"/>
          <p:cNvSpPr>
            <a:spLocks noRo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68C6BBF-E71F-4C9A-BB81-9F07586CBE6B}" type="slidenum">
              <a:rPr lang="en-US" altLang="en-US" smtClean="0"/>
              <a:pPr/>
              <a:t>8</a:t>
            </a:fld>
            <a:endParaRPr lang="en-US" altLang="en-US" smtClean="0"/>
          </a:p>
        </p:txBody>
      </p:sp>
      <p:sp>
        <p:nvSpPr>
          <p:cNvPr id="65539" name="Rectangle 2"/>
          <p:cNvSpPr>
            <a:spLocks noRo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F023D37-C6A0-47E8-B961-A93C4406AA9B}" type="slidenum">
              <a:rPr lang="en-US" altLang="en-US" smtClean="0"/>
              <a:pPr/>
              <a:t>9</a:t>
            </a:fld>
            <a:endParaRPr lang="en-US" altLang="en-US" smtClean="0"/>
          </a:p>
        </p:txBody>
      </p:sp>
      <p:sp>
        <p:nvSpPr>
          <p:cNvPr id="66563" name="Rectangle 2"/>
          <p:cNvSpPr>
            <a:spLocks noRo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32324A"/>
            </a:gs>
          </a:gsLst>
          <a:lin ang="27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498475" y="1311275"/>
            <a:ext cx="10429875" cy="5908675"/>
            <a:chOff x="-313" y="824"/>
            <a:chExt cx="6570" cy="3722"/>
          </a:xfrm>
        </p:grpSpPr>
        <p:sp>
          <p:nvSpPr>
            <p:cNvPr id="5"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6"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7"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8"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9"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0"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1"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p>
          </p:txBody>
        </p:sp>
        <p:sp>
          <p:nvSpPr>
            <p:cNvPr id="12"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3"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4"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5"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6"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7"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8"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19" name="Rectangle 17"/>
            <p:cNvSpPr>
              <a:spLocks noChangeArrowheads="1"/>
            </p:cNvSpPr>
            <p:nvPr userDrawn="1"/>
          </p:nvSpPr>
          <p:spPr bwMode="hidden">
            <a:xfrm rot="18603245" flipV="1">
              <a:off x="4054"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0" name="Rectangle 18"/>
            <p:cNvSpPr>
              <a:spLocks noChangeArrowheads="1"/>
            </p:cNvSpPr>
            <p:nvPr userDrawn="1"/>
          </p:nvSpPr>
          <p:spPr bwMode="hidden">
            <a:xfrm rot="39991575" flipH="1" flipV="1">
              <a:off x="5377"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p>
          </p:txBody>
        </p:sp>
        <p:sp>
          <p:nvSpPr>
            <p:cNvPr id="21"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p>
          </p:txBody>
        </p:sp>
        <p:sp>
          <p:nvSpPr>
            <p:cNvPr id="22"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3"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p>
          </p:txBody>
        </p:sp>
        <p:sp>
          <p:nvSpPr>
            <p:cNvPr id="24"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p>
          </p:txBody>
        </p:sp>
        <p:sp>
          <p:nvSpPr>
            <p:cNvPr id="25"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p>
          </p:txBody>
        </p:sp>
        <p:sp>
          <p:nvSpPr>
            <p:cNvPr id="26"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p>
          </p:txBody>
        </p:sp>
        <p:sp>
          <p:nvSpPr>
            <p:cNvPr id="27"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28"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29"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0"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p>
          </p:txBody>
        </p:sp>
        <p:sp>
          <p:nvSpPr>
            <p:cNvPr id="31"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p>
          </p:txBody>
        </p:sp>
        <p:sp>
          <p:nvSpPr>
            <p:cNvPr id="32"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3"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4"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5"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6"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p>
          </p:txBody>
        </p:sp>
        <p:sp>
          <p:nvSpPr>
            <p:cNvPr id="37"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38"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39"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0"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1"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2"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3"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4"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45"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6"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47"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8"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49"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50"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1"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2"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3"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4"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5"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56"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57"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8"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59"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60"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1"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2"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3"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4"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5"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66"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7"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8"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69"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0"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71"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2"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73"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74"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75"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6"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7"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8"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79"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80"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1"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2"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3"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84"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5"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6"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87"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88"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89"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90"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1"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2"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3"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94"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5"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96"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7"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8"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99"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0"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1"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2"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3"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4"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5"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6"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8"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9"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10"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1"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12"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13"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14"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5"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16"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7"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18"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19"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20"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21"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22"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3"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4"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25"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6"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7"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28"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29"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30"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1"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32"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3"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4"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5"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6"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7"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8"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39"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40"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1"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2"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3"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4"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45"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46"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47"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8"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49"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50"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1"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2"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3"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54"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5"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6"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7"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8"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59"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0"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1"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2"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3"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4"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5"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6"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7"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8"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69"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0"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71"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72"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3"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74"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5"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6"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7"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8"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79"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0"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1"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2"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83"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4"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5"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6"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7"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8"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89"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0"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1"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p>
          </p:txBody>
        </p:sp>
        <p:sp>
          <p:nvSpPr>
            <p:cNvPr id="192"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3"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4"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95"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6"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7"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98" name="Oval 196"/>
            <p:cNvSpPr>
              <a:spLocks noChangeArrowheads="1"/>
            </p:cNvSpPr>
            <p:nvPr/>
          </p:nvSpPr>
          <p:spPr bwMode="hidden">
            <a:xfrm>
              <a:off x="3255" y="4071"/>
              <a:ext cx="196" cy="10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199" name="Oval 197"/>
            <p:cNvSpPr>
              <a:spLocks noChangeArrowheads="1"/>
            </p:cNvSpPr>
            <p:nvPr/>
          </p:nvSpPr>
          <p:spPr bwMode="hidden">
            <a:xfrm>
              <a:off x="3651" y="3693"/>
              <a:ext cx="196" cy="11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0" name="Oval 198"/>
            <p:cNvSpPr>
              <a:spLocks noChangeArrowheads="1"/>
            </p:cNvSpPr>
            <p:nvPr/>
          </p:nvSpPr>
          <p:spPr bwMode="hidden">
            <a:xfrm>
              <a:off x="4773" y="3705"/>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1" name="Oval 199"/>
            <p:cNvSpPr>
              <a:spLocks noChangeArrowheads="1"/>
            </p:cNvSpPr>
            <p:nvPr/>
          </p:nvSpPr>
          <p:spPr bwMode="hidden">
            <a:xfrm>
              <a:off x="4491" y="4049"/>
              <a:ext cx="196" cy="10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2" name="Oval 200"/>
            <p:cNvSpPr>
              <a:spLocks noChangeArrowheads="1"/>
            </p:cNvSpPr>
            <p:nvPr/>
          </p:nvSpPr>
          <p:spPr bwMode="hidden">
            <a:xfrm>
              <a:off x="3989" y="3396"/>
              <a:ext cx="168" cy="96"/>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3" name="Oval 201"/>
            <p:cNvSpPr>
              <a:spLocks noChangeArrowheads="1"/>
            </p:cNvSpPr>
            <p:nvPr/>
          </p:nvSpPr>
          <p:spPr bwMode="hidden">
            <a:xfrm>
              <a:off x="4263" y="3141"/>
              <a:ext cx="167"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4" name="Oval 202"/>
            <p:cNvSpPr>
              <a:spLocks noChangeArrowheads="1"/>
            </p:cNvSpPr>
            <p:nvPr/>
          </p:nvSpPr>
          <p:spPr bwMode="hidden">
            <a:xfrm>
              <a:off x="5044" y="3418"/>
              <a:ext cx="167" cy="95"/>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5" name="Oval 203"/>
            <p:cNvSpPr>
              <a:spLocks noChangeArrowheads="1"/>
            </p:cNvSpPr>
            <p:nvPr/>
          </p:nvSpPr>
          <p:spPr bwMode="hidden">
            <a:xfrm>
              <a:off x="4553" y="28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6" name="Oval 204"/>
            <p:cNvSpPr>
              <a:spLocks noChangeArrowheads="1"/>
            </p:cNvSpPr>
            <p:nvPr/>
          </p:nvSpPr>
          <p:spPr bwMode="hidden">
            <a:xfrm>
              <a:off x="5293" y="3116"/>
              <a:ext cx="168" cy="95"/>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7" name="Oval 205"/>
            <p:cNvSpPr>
              <a:spLocks noChangeArrowheads="1"/>
            </p:cNvSpPr>
            <p:nvPr/>
          </p:nvSpPr>
          <p:spPr bwMode="hidden">
            <a:xfrm>
              <a:off x="5497" y="2879"/>
              <a:ext cx="156" cy="89"/>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sp>
          <p:nvSpPr>
            <p:cNvPr id="208" name="Oval 206"/>
            <p:cNvSpPr>
              <a:spLocks noChangeArrowheads="1"/>
            </p:cNvSpPr>
            <p:nvPr/>
          </p:nvSpPr>
          <p:spPr bwMode="hidden">
            <a:xfrm>
              <a:off x="4772" y="2673"/>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09" name="Oval 207"/>
            <p:cNvSpPr>
              <a:spLocks noChangeArrowheads="1"/>
            </p:cNvSpPr>
            <p:nvPr/>
          </p:nvSpPr>
          <p:spPr bwMode="hidden">
            <a:xfrm>
              <a:off x="4966" y="2488"/>
              <a:ext cx="156" cy="84"/>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0" name="Oval 208"/>
            <p:cNvSpPr>
              <a:spLocks noChangeArrowheads="1"/>
            </p:cNvSpPr>
            <p:nvPr/>
          </p:nvSpPr>
          <p:spPr bwMode="hidden">
            <a:xfrm>
              <a:off x="5444" y="2052"/>
              <a:ext cx="134"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1" name="Oval 209"/>
            <p:cNvSpPr>
              <a:spLocks noChangeArrowheads="1"/>
            </p:cNvSpPr>
            <p:nvPr/>
          </p:nvSpPr>
          <p:spPr bwMode="hidden">
            <a:xfrm>
              <a:off x="5161" y="2314"/>
              <a:ext cx="140" cy="7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2" name="Oval 210"/>
            <p:cNvSpPr>
              <a:spLocks noChangeArrowheads="1"/>
            </p:cNvSpPr>
            <p:nvPr/>
          </p:nvSpPr>
          <p:spPr bwMode="hidden">
            <a:xfrm>
              <a:off x="5318" y="2176"/>
              <a:ext cx="134" cy="61"/>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3" name="Oval 211"/>
            <p:cNvSpPr>
              <a:spLocks noChangeArrowheads="1"/>
            </p:cNvSpPr>
            <p:nvPr/>
          </p:nvSpPr>
          <p:spPr bwMode="hidden">
            <a:xfrm>
              <a:off x="5581" y="1933"/>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4" name="Oval 212"/>
            <p:cNvSpPr>
              <a:spLocks noChangeArrowheads="1"/>
            </p:cNvSpPr>
            <p:nvPr/>
          </p:nvSpPr>
          <p:spPr bwMode="hidden">
            <a:xfrm>
              <a:off x="5689" y="1811"/>
              <a:ext cx="128" cy="61"/>
            </a:xfrm>
            <a:prstGeom prst="ellipse">
              <a:avLst/>
            </a:prstGeom>
            <a:gradFill rotWithShape="0">
              <a:gsLst>
                <a:gs pos="0">
                  <a:schemeClr val="bg1"/>
                </a:gs>
                <a:gs pos="100000">
                  <a:schemeClr val="bg1">
                    <a:gamma/>
                    <a:shade val="57647"/>
                    <a:invGamma/>
                  </a:schemeClr>
                </a:gs>
              </a:gsLst>
              <a:lin ang="2700000" scaled="1"/>
            </a:gradFill>
            <a:ln w="9525">
              <a:noFill/>
              <a:round/>
              <a:headEnd/>
              <a:tailEnd/>
            </a:ln>
            <a:effectLst/>
          </p:spPr>
          <p:txBody>
            <a:bodyPr/>
            <a:lstStyle/>
            <a:p>
              <a:pPr>
                <a:defRPr/>
              </a:pPr>
              <a:endParaRPr lang="en-US"/>
            </a:p>
          </p:txBody>
        </p:sp>
        <p:sp>
          <p:nvSpPr>
            <p:cNvPr id="215" name="Oval 213"/>
            <p:cNvSpPr>
              <a:spLocks noChangeArrowheads="1"/>
            </p:cNvSpPr>
            <p:nvPr/>
          </p:nvSpPr>
          <p:spPr bwMode="hidden">
            <a:xfrm>
              <a:off x="5663" y="2680"/>
              <a:ext cx="156" cy="83"/>
            </a:xfrm>
            <a:prstGeom prst="ellipse">
              <a:avLst/>
            </a:prstGeom>
            <a:gradFill rotWithShape="0">
              <a:gsLst>
                <a:gs pos="0">
                  <a:schemeClr val="bg1"/>
                </a:gs>
                <a:gs pos="100000">
                  <a:schemeClr val="bg1">
                    <a:gamma/>
                    <a:shade val="54510"/>
                    <a:invGamma/>
                  </a:schemeClr>
                </a:gs>
              </a:gsLst>
              <a:lin ang="2700000" scaled="1"/>
            </a:gradFill>
            <a:ln w="9525">
              <a:noFill/>
              <a:round/>
              <a:headEnd/>
              <a:tailEnd/>
            </a:ln>
            <a:effectLst/>
          </p:spPr>
          <p:txBody>
            <a:bodyPr/>
            <a:lstStyle/>
            <a:p>
              <a:pPr>
                <a:defRPr/>
              </a:pPr>
              <a:endParaRPr lang="en-US"/>
            </a:p>
          </p:txBody>
        </p:sp>
        <p:sp>
          <p:nvSpPr>
            <p:cNvPr id="216"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217"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218"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219" name="Oval 217"/>
            <p:cNvSpPr>
              <a:spLocks noChangeArrowheads="1"/>
            </p:cNvSpPr>
            <p:nvPr/>
          </p:nvSpPr>
          <p:spPr bwMode="hidden">
            <a:xfrm>
              <a:off x="5624" y="4010"/>
              <a:ext cx="201" cy="106"/>
            </a:xfrm>
            <a:prstGeom prst="ellipse">
              <a:avLst/>
            </a:prstGeom>
            <a:gradFill rotWithShape="0">
              <a:gsLst>
                <a:gs pos="0">
                  <a:schemeClr val="bg1"/>
                </a:gs>
                <a:gs pos="100000">
                  <a:schemeClr val="bg1">
                    <a:gamma/>
                    <a:shade val="39216"/>
                    <a:invGamma/>
                  </a:schemeClr>
                </a:gs>
              </a:gsLst>
              <a:lin ang="2700000" scaled="1"/>
            </a:gradFill>
            <a:ln w="9525">
              <a:noFill/>
              <a:round/>
              <a:headEnd/>
              <a:tailEnd/>
            </a:ln>
            <a:effectLst/>
          </p:spPr>
          <p:txBody>
            <a:bodyPr/>
            <a:lstStyle/>
            <a:p>
              <a:pPr>
                <a:defRPr/>
              </a:pPr>
              <a:endParaRPr lang="en-US"/>
            </a:p>
          </p:txBody>
        </p:sp>
      </p:grpSp>
      <p:sp>
        <p:nvSpPr>
          <p:cNvPr id="108762" name="Rectangle 218"/>
          <p:cNvSpPr>
            <a:spLocks noGrp="1" noChangeArrowheads="1"/>
          </p:cNvSpPr>
          <p:nvPr>
            <p:ph type="ctrTitle" sz="quarter"/>
          </p:nvPr>
        </p:nvSpPr>
        <p:spPr>
          <a:xfrm>
            <a:off x="685800" y="1844675"/>
            <a:ext cx="7772400" cy="1736725"/>
          </a:xfrm>
        </p:spPr>
        <p:txBody>
          <a:bodyPr anchor="b" anchorCtr="1"/>
          <a:lstStyle>
            <a:lvl1pPr>
              <a:defRPr sz="5400"/>
            </a:lvl1pPr>
          </a:lstStyle>
          <a:p>
            <a:r>
              <a:rPr lang="en-US"/>
              <a:t>Click to edit Master title style</a:t>
            </a:r>
          </a:p>
        </p:txBody>
      </p:sp>
      <p:sp>
        <p:nvSpPr>
          <p:cNvPr id="108763" name="Rectangle 219"/>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220" name="Rectangle 220"/>
          <p:cNvSpPr>
            <a:spLocks noGrp="1" noChangeArrowheads="1"/>
          </p:cNvSpPr>
          <p:nvPr>
            <p:ph type="dt" sz="quarter" idx="10"/>
          </p:nvPr>
        </p:nvSpPr>
        <p:spPr/>
        <p:txBody>
          <a:bodyPr/>
          <a:lstStyle>
            <a:lvl1pPr>
              <a:defRPr/>
            </a:lvl1pPr>
          </a:lstStyle>
          <a:p>
            <a:pPr>
              <a:defRPr/>
            </a:pPr>
            <a:r>
              <a:rPr lang="en-US"/>
              <a:t>DT228/1 Computer Architecture &amp; Technology</a:t>
            </a:r>
          </a:p>
        </p:txBody>
      </p:sp>
      <p:sp>
        <p:nvSpPr>
          <p:cNvPr id="221" name="Rectangle 221"/>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222" name="Rectangle 222"/>
          <p:cNvSpPr>
            <a:spLocks noGrp="1" noChangeArrowheads="1"/>
          </p:cNvSpPr>
          <p:nvPr>
            <p:ph type="sldNum" sz="quarter" idx="12"/>
          </p:nvPr>
        </p:nvSpPr>
        <p:spPr/>
        <p:txBody>
          <a:bodyPr/>
          <a:lstStyle>
            <a:lvl1pPr>
              <a:defRPr/>
            </a:lvl1pPr>
          </a:lstStyle>
          <a:p>
            <a:pPr>
              <a:defRPr/>
            </a:pPr>
            <a:fld id="{E6EC622D-1F3D-423B-8DC5-B75DB78815EA}" type="slidenum">
              <a:rPr lang="en-US"/>
              <a:pPr>
                <a:defRPr/>
              </a:pPr>
              <a:t>‹#›</a:t>
            </a:fld>
            <a:endParaRPr lang="en-US"/>
          </a:p>
        </p:txBody>
      </p:sp>
    </p:spTree>
    <p:extLst>
      <p:ext uri="{BB962C8B-B14F-4D97-AF65-F5344CB8AC3E}">
        <p14:creationId xmlns:p14="http://schemas.microsoft.com/office/powerpoint/2010/main" val="20241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2B157E08-622F-4269-88EC-71352850E305}"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1399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9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9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FD129F00-9EFF-4D91-80EB-808A53E58522}"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450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8"/>
          <p:cNvSpPr>
            <a:spLocks noGrp="1" noChangeArrowheads="1"/>
          </p:cNvSpPr>
          <p:nvPr>
            <p:ph type="sldNum" sz="quarter" idx="10"/>
          </p:nvPr>
        </p:nvSpPr>
        <p:spPr>
          <a:ln/>
        </p:spPr>
        <p:txBody>
          <a:bodyPr/>
          <a:lstStyle>
            <a:lvl1pPr>
              <a:defRPr/>
            </a:lvl1pPr>
          </a:lstStyle>
          <a:p>
            <a:pPr>
              <a:defRPr/>
            </a:pPr>
            <a:fld id="{589521CC-A328-4315-9036-C98B1BFD4CB2}"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4889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8"/>
          <p:cNvSpPr>
            <a:spLocks noGrp="1" noChangeArrowheads="1"/>
          </p:cNvSpPr>
          <p:nvPr>
            <p:ph type="sldNum" sz="quarter" idx="10"/>
          </p:nvPr>
        </p:nvSpPr>
        <p:spPr>
          <a:ln/>
        </p:spPr>
        <p:txBody>
          <a:bodyPr/>
          <a:lstStyle>
            <a:lvl1pPr>
              <a:defRPr/>
            </a:lvl1pPr>
          </a:lstStyle>
          <a:p>
            <a:pPr>
              <a:defRPr/>
            </a:pPr>
            <a:fld id="{B19686D8-535D-4431-99BA-7B6858ACDD9E}" type="slidenum">
              <a:rPr lang="en-US"/>
              <a:pPr>
                <a:defRPr/>
              </a:pPr>
              <a:t>‹#›</a:t>
            </a:fld>
            <a:endParaRPr lang="en-US"/>
          </a:p>
        </p:txBody>
      </p:sp>
      <p:sp>
        <p:nvSpPr>
          <p:cNvPr id="5"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6"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5699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8"/>
          <p:cNvSpPr>
            <a:spLocks noGrp="1" noChangeArrowheads="1"/>
          </p:cNvSpPr>
          <p:nvPr>
            <p:ph type="sldNum" sz="quarter" idx="10"/>
          </p:nvPr>
        </p:nvSpPr>
        <p:spPr>
          <a:ln/>
        </p:spPr>
        <p:txBody>
          <a:bodyPr/>
          <a:lstStyle>
            <a:lvl1pPr>
              <a:defRPr/>
            </a:lvl1pPr>
          </a:lstStyle>
          <a:p>
            <a:pPr>
              <a:defRPr/>
            </a:pPr>
            <a:fld id="{F9037ACD-2CC6-4CA7-B901-0B8C09A27E91}"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5652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8"/>
          <p:cNvSpPr>
            <a:spLocks noGrp="1" noChangeArrowheads="1"/>
          </p:cNvSpPr>
          <p:nvPr>
            <p:ph type="sldNum" sz="quarter" idx="10"/>
          </p:nvPr>
        </p:nvSpPr>
        <p:spPr>
          <a:ln/>
        </p:spPr>
        <p:txBody>
          <a:bodyPr/>
          <a:lstStyle>
            <a:lvl1pPr>
              <a:defRPr/>
            </a:lvl1pPr>
          </a:lstStyle>
          <a:p>
            <a:pPr>
              <a:defRPr/>
            </a:pPr>
            <a:fld id="{F8092AE3-AC72-478F-B6C8-F45A69F1B4E1}" type="slidenum">
              <a:rPr lang="en-US"/>
              <a:pPr>
                <a:defRPr/>
              </a:pPr>
              <a:t>‹#›</a:t>
            </a:fld>
            <a:endParaRPr lang="en-US"/>
          </a:p>
        </p:txBody>
      </p:sp>
      <p:sp>
        <p:nvSpPr>
          <p:cNvPr id="8"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9"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54390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18"/>
          <p:cNvSpPr>
            <a:spLocks noGrp="1" noChangeArrowheads="1"/>
          </p:cNvSpPr>
          <p:nvPr>
            <p:ph type="sldNum" sz="quarter" idx="10"/>
          </p:nvPr>
        </p:nvSpPr>
        <p:spPr>
          <a:ln/>
        </p:spPr>
        <p:txBody>
          <a:bodyPr/>
          <a:lstStyle>
            <a:lvl1pPr>
              <a:defRPr/>
            </a:lvl1pPr>
          </a:lstStyle>
          <a:p>
            <a:pPr>
              <a:defRPr/>
            </a:pPr>
            <a:fld id="{F5CC01C6-575B-4743-96B3-DA14081812AE}" type="slidenum">
              <a:rPr lang="en-US"/>
              <a:pPr>
                <a:defRPr/>
              </a:pPr>
              <a:t>‹#›</a:t>
            </a:fld>
            <a:endParaRPr lang="en-US"/>
          </a:p>
        </p:txBody>
      </p:sp>
      <p:sp>
        <p:nvSpPr>
          <p:cNvPr id="4"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5"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89666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8"/>
          <p:cNvSpPr>
            <a:spLocks noGrp="1" noChangeArrowheads="1"/>
          </p:cNvSpPr>
          <p:nvPr>
            <p:ph type="sldNum" sz="quarter" idx="10"/>
          </p:nvPr>
        </p:nvSpPr>
        <p:spPr>
          <a:ln/>
        </p:spPr>
        <p:txBody>
          <a:bodyPr/>
          <a:lstStyle>
            <a:lvl1pPr>
              <a:defRPr/>
            </a:lvl1pPr>
          </a:lstStyle>
          <a:p>
            <a:pPr>
              <a:defRPr/>
            </a:pPr>
            <a:fld id="{3B7B11A7-A727-447B-813C-2EDC77A807FA}" type="slidenum">
              <a:rPr lang="en-US"/>
              <a:pPr>
                <a:defRPr/>
              </a:pPr>
              <a:t>‹#›</a:t>
            </a:fld>
            <a:endParaRPr lang="en-US"/>
          </a:p>
        </p:txBody>
      </p:sp>
      <p:sp>
        <p:nvSpPr>
          <p:cNvPr id="3"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4"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9041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27907B25-4196-426C-8B71-93DDE29319C2}"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4080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8"/>
          <p:cNvSpPr>
            <a:spLocks noGrp="1" noChangeArrowheads="1"/>
          </p:cNvSpPr>
          <p:nvPr>
            <p:ph type="sldNum" sz="quarter" idx="10"/>
          </p:nvPr>
        </p:nvSpPr>
        <p:spPr>
          <a:ln/>
        </p:spPr>
        <p:txBody>
          <a:bodyPr/>
          <a:lstStyle>
            <a:lvl1pPr>
              <a:defRPr/>
            </a:lvl1pPr>
          </a:lstStyle>
          <a:p>
            <a:pPr>
              <a:defRPr/>
            </a:pPr>
            <a:fld id="{9F8FBC54-D6DF-4939-8879-8AF10BFDF992}" type="slidenum">
              <a:rPr lang="en-US"/>
              <a:pPr>
                <a:defRPr/>
              </a:pPr>
              <a:t>‹#›</a:t>
            </a:fld>
            <a:endParaRPr lang="en-US"/>
          </a:p>
        </p:txBody>
      </p:sp>
      <p:sp>
        <p:nvSpPr>
          <p:cNvPr id="6" name="Rectangle 219"/>
          <p:cNvSpPr>
            <a:spLocks noGrp="1" noChangeArrowheads="1"/>
          </p:cNvSpPr>
          <p:nvPr>
            <p:ph type="dt" sz="half" idx="11"/>
          </p:nvPr>
        </p:nvSpPr>
        <p:spPr>
          <a:ln/>
        </p:spPr>
        <p:txBody>
          <a:bodyPr/>
          <a:lstStyle>
            <a:lvl1pPr>
              <a:defRPr/>
            </a:lvl1pPr>
          </a:lstStyle>
          <a:p>
            <a:pPr>
              <a:defRPr/>
            </a:pPr>
            <a:r>
              <a:rPr lang="en-US"/>
              <a:t>DT228/1 Computer Architecture &amp; Technology</a:t>
            </a:r>
          </a:p>
        </p:txBody>
      </p:sp>
      <p:sp>
        <p:nvSpPr>
          <p:cNvPr id="7" name="Rectangle 2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9506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2F2F47"/>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96888" y="1308100"/>
            <a:ext cx="10429876" cy="5908675"/>
            <a:chOff x="-313" y="824"/>
            <a:chExt cx="6570" cy="3722"/>
          </a:xfrm>
        </p:grpSpPr>
        <p:sp>
          <p:nvSpPr>
            <p:cNvPr id="107523" name="Rectangle 3"/>
            <p:cNvSpPr>
              <a:spLocks noChangeArrowheads="1"/>
            </p:cNvSpPr>
            <p:nvPr userDrawn="1"/>
          </p:nvSpPr>
          <p:spPr bwMode="hidden">
            <a:xfrm rot="20798144" flipV="1">
              <a:off x="-14" y="1033"/>
              <a:ext cx="1744"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4" name="Rectangle 4"/>
            <p:cNvSpPr>
              <a:spLocks noChangeArrowheads="1"/>
            </p:cNvSpPr>
            <p:nvPr userDrawn="1"/>
          </p:nvSpPr>
          <p:spPr bwMode="hidden">
            <a:xfrm rot="20774366" flipV="1">
              <a:off x="-24" y="1127"/>
              <a:ext cx="203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5" name="Rectangle 5"/>
            <p:cNvSpPr>
              <a:spLocks noChangeArrowheads="1"/>
            </p:cNvSpPr>
            <p:nvPr userDrawn="1"/>
          </p:nvSpPr>
          <p:spPr bwMode="hidden">
            <a:xfrm rot="20757421" flipV="1">
              <a:off x="-27" y="1198"/>
              <a:ext cx="224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6" name="Rectangle 6"/>
            <p:cNvSpPr>
              <a:spLocks noChangeArrowheads="1"/>
            </p:cNvSpPr>
            <p:nvPr userDrawn="1"/>
          </p:nvSpPr>
          <p:spPr bwMode="hidden">
            <a:xfrm rot="20684206" flipV="1">
              <a:off x="-43" y="1283"/>
              <a:ext cx="2476"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7" name="Rectangle 7"/>
            <p:cNvSpPr>
              <a:spLocks noChangeArrowheads="1"/>
            </p:cNvSpPr>
            <p:nvPr userDrawn="1"/>
          </p:nvSpPr>
          <p:spPr bwMode="hidden">
            <a:xfrm rot="20631226" flipV="1">
              <a:off x="-51" y="1397"/>
              <a:ext cx="2770"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8" name="Rectangle 8"/>
            <p:cNvSpPr>
              <a:spLocks noChangeArrowheads="1"/>
            </p:cNvSpPr>
            <p:nvPr userDrawn="1"/>
          </p:nvSpPr>
          <p:spPr bwMode="hidden">
            <a:xfrm rot="20554235" flipV="1">
              <a:off x="-65" y="1523"/>
              <a:ext cx="3058"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29" name="Rectangle 9"/>
            <p:cNvSpPr>
              <a:spLocks noChangeArrowheads="1"/>
            </p:cNvSpPr>
            <p:nvPr userDrawn="1"/>
          </p:nvSpPr>
          <p:spPr bwMode="hidden">
            <a:xfrm rot="20466593" flipV="1">
              <a:off x="-93" y="1694"/>
              <a:ext cx="3403" cy="6"/>
            </a:xfrm>
            <a:prstGeom prst="rect">
              <a:avLst/>
            </a:prstGeom>
            <a:gradFill rotWithShape="0">
              <a:gsLst>
                <a:gs pos="0">
                  <a:schemeClr val="bg1">
                    <a:gamma/>
                    <a:shade val="90980"/>
                    <a:invGamma/>
                  </a:schemeClr>
                </a:gs>
                <a:gs pos="100000">
                  <a:schemeClr val="bg1"/>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0" name="Rectangle 10"/>
            <p:cNvSpPr>
              <a:spLocks noChangeArrowheads="1"/>
            </p:cNvSpPr>
            <p:nvPr userDrawn="1"/>
          </p:nvSpPr>
          <p:spPr bwMode="hidden">
            <a:xfrm rot="20343219" flipV="1">
              <a:off x="-99" y="1863"/>
              <a:ext cx="3749" cy="6"/>
            </a:xfrm>
            <a:prstGeom prst="rect">
              <a:avLst/>
            </a:prstGeom>
            <a:gradFill rotWithShape="0">
              <a:gsLst>
                <a:gs pos="0">
                  <a:schemeClr val="bg1"/>
                </a:gs>
                <a:gs pos="100000">
                  <a:schemeClr val="bg1">
                    <a:gamma/>
                    <a:shade val="8470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1" name="Rectangle 11"/>
            <p:cNvSpPr>
              <a:spLocks noChangeArrowheads="1"/>
            </p:cNvSpPr>
            <p:nvPr userDrawn="1"/>
          </p:nvSpPr>
          <p:spPr bwMode="hidden">
            <a:xfrm rot="20211065" flipV="1">
              <a:off x="-165" y="2053"/>
              <a:ext cx="4209" cy="6"/>
            </a:xfrm>
            <a:prstGeom prst="rect">
              <a:avLst/>
            </a:prstGeom>
            <a:gradFill rotWithShape="0">
              <a:gsLst>
                <a:gs pos="0">
                  <a:schemeClr val="bg1"/>
                </a:gs>
                <a:gs pos="100000">
                  <a:schemeClr val="bg1">
                    <a:gamma/>
                    <a:shade val="7568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2" name="Rectangle 12"/>
            <p:cNvSpPr>
              <a:spLocks noChangeArrowheads="1"/>
            </p:cNvSpPr>
            <p:nvPr userDrawn="1"/>
          </p:nvSpPr>
          <p:spPr bwMode="hidden">
            <a:xfrm rot="20102912" flipV="1">
              <a:off x="-214" y="2289"/>
              <a:ext cx="4612"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3" name="Rectangle 13"/>
            <p:cNvSpPr>
              <a:spLocks noChangeArrowheads="1"/>
            </p:cNvSpPr>
            <p:nvPr userDrawn="1"/>
          </p:nvSpPr>
          <p:spPr bwMode="hidden">
            <a:xfrm rot="19923405" flipV="1">
              <a:off x="-313" y="2617"/>
              <a:ext cx="5200"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4" name="Rectangle 14"/>
            <p:cNvSpPr>
              <a:spLocks noChangeArrowheads="1"/>
            </p:cNvSpPr>
            <p:nvPr userDrawn="1"/>
          </p:nvSpPr>
          <p:spPr bwMode="hidden">
            <a:xfrm rot="19686284" flipV="1">
              <a:off x="9" y="2881"/>
              <a:ext cx="5401" cy="6"/>
            </a:xfrm>
            <a:prstGeom prst="rect">
              <a:avLst/>
            </a:prstGeom>
            <a:gradFill rotWithShape="0">
              <a:gsLst>
                <a:gs pos="0">
                  <a:schemeClr val="bg1"/>
                </a:gs>
                <a:gs pos="100000">
                  <a:schemeClr val="bg1">
                    <a:gamma/>
                    <a:shade val="46275"/>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5" name="Rectangle 15"/>
            <p:cNvSpPr>
              <a:spLocks noChangeArrowheads="1"/>
            </p:cNvSpPr>
            <p:nvPr userDrawn="1"/>
          </p:nvSpPr>
          <p:spPr bwMode="hidden">
            <a:xfrm rot="19383534" flipV="1">
              <a:off x="1319" y="2928"/>
              <a:ext cx="4612" cy="6"/>
            </a:xfrm>
            <a:prstGeom prst="rect">
              <a:avLst/>
            </a:prstGeom>
            <a:gradFill rotWithShape="0">
              <a:gsLst>
                <a:gs pos="0">
                  <a:schemeClr val="bg1"/>
                </a:gs>
                <a:gs pos="100000">
                  <a:schemeClr val="bg1">
                    <a:gamma/>
                    <a:shade val="30196"/>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6" name="Rectangle 16"/>
            <p:cNvSpPr>
              <a:spLocks noChangeArrowheads="1"/>
            </p:cNvSpPr>
            <p:nvPr userDrawn="1"/>
          </p:nvSpPr>
          <p:spPr bwMode="hidden">
            <a:xfrm rot="18994182" flipV="1">
              <a:off x="2681" y="3071"/>
              <a:ext cx="3576" cy="6"/>
            </a:xfrm>
            <a:prstGeom prst="rect">
              <a:avLst/>
            </a:prstGeom>
            <a:gradFill rotWithShape="0">
              <a:gsLst>
                <a:gs pos="0">
                  <a:schemeClr val="bg1"/>
                </a:gs>
                <a:gs pos="100000">
                  <a:schemeClr val="bg1">
                    <a:gamma/>
                    <a:shade val="313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37" name="Rectangle 17"/>
            <p:cNvSpPr>
              <a:spLocks noChangeArrowheads="1"/>
            </p:cNvSpPr>
            <p:nvPr userDrawn="1"/>
          </p:nvSpPr>
          <p:spPr bwMode="hidden">
            <a:xfrm rot="18603245" flipV="1">
              <a:off x="4053" y="3503"/>
              <a:ext cx="2079"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8" name="Rectangle 18"/>
            <p:cNvSpPr>
              <a:spLocks noChangeArrowheads="1"/>
            </p:cNvSpPr>
            <p:nvPr userDrawn="1"/>
          </p:nvSpPr>
          <p:spPr bwMode="hidden">
            <a:xfrm rot="39991575" flipH="1" flipV="1">
              <a:off x="5368" y="4167"/>
              <a:ext cx="501" cy="6"/>
            </a:xfrm>
            <a:prstGeom prst="rect">
              <a:avLst/>
            </a:prstGeom>
            <a:gradFill rotWithShape="0">
              <a:gsLst>
                <a:gs pos="0">
                  <a:schemeClr val="bg1"/>
                </a:gs>
                <a:gs pos="100000">
                  <a:schemeClr val="bg1">
                    <a:gamma/>
                    <a:shade val="0"/>
                    <a:invGamma/>
                  </a:schemeClr>
                </a:gs>
              </a:gsLst>
              <a:lin ang="2700000" scaled="1"/>
            </a:gradFill>
            <a:ln w="9525">
              <a:noFill/>
              <a:miter lim="800000"/>
              <a:headEnd/>
              <a:tailEnd/>
            </a:ln>
            <a:effectLst/>
          </p:spPr>
          <p:txBody>
            <a:bodyPr rot="10800000" vert="eaVert"/>
            <a:lstStyle/>
            <a:p>
              <a:pPr algn="ctr" eaLnBrk="1" hangingPunct="1">
                <a:defRPr/>
              </a:pPr>
              <a:endParaRPr lang="en-US">
                <a:effectLst>
                  <a:outerShdw blurRad="38100" dist="38100" dir="2700000" algn="tl">
                    <a:srgbClr val="000000"/>
                  </a:outerShdw>
                </a:effectLst>
              </a:endParaRPr>
            </a:p>
          </p:txBody>
        </p:sp>
        <p:sp>
          <p:nvSpPr>
            <p:cNvPr id="107539" name="Rectangle 19"/>
            <p:cNvSpPr>
              <a:spLocks noChangeArrowheads="1"/>
            </p:cNvSpPr>
            <p:nvPr userDrawn="1"/>
          </p:nvSpPr>
          <p:spPr bwMode="hidden">
            <a:xfrm rot="-20541361">
              <a:off x="-146" y="2360"/>
              <a:ext cx="6046"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0" name="Rectangle 20"/>
            <p:cNvSpPr>
              <a:spLocks noChangeArrowheads="1"/>
            </p:cNvSpPr>
            <p:nvPr userDrawn="1"/>
          </p:nvSpPr>
          <p:spPr bwMode="hidden">
            <a:xfrm rot="-20036206">
              <a:off x="-198" y="3396"/>
              <a:ext cx="4142"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1" name="Rectangle 21"/>
            <p:cNvSpPr>
              <a:spLocks noChangeArrowheads="1"/>
            </p:cNvSpPr>
            <p:nvPr userDrawn="1"/>
          </p:nvSpPr>
          <p:spPr bwMode="hidden">
            <a:xfrm rot="1732981">
              <a:off x="-165" y="3624"/>
              <a:ext cx="2804" cy="6"/>
            </a:xfrm>
            <a:prstGeom prst="rect">
              <a:avLst/>
            </a:prstGeom>
            <a:gradFill rotWithShape="0">
              <a:gsLst>
                <a:gs pos="0">
                  <a:schemeClr val="bg1"/>
                </a:gs>
                <a:gs pos="100000">
                  <a:schemeClr val="bg1">
                    <a:gamma/>
                    <a:shade val="63529"/>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2" name="Rectangle 22"/>
            <p:cNvSpPr>
              <a:spLocks noChangeArrowheads="1"/>
            </p:cNvSpPr>
            <p:nvPr userDrawn="1"/>
          </p:nvSpPr>
          <p:spPr bwMode="hidden">
            <a:xfrm rot="1969083">
              <a:off x="-110" y="3922"/>
              <a:ext cx="1400" cy="6"/>
            </a:xfrm>
            <a:prstGeom prst="rect">
              <a:avLst/>
            </a:prstGeom>
            <a:gradFill rotWithShape="0">
              <a:gsLst>
                <a:gs pos="0">
                  <a:schemeClr val="bg1"/>
                </a:gs>
                <a:gs pos="100000">
                  <a:schemeClr val="bg1">
                    <a:gamma/>
                    <a:shade val="6980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3" name="Rectangle 23"/>
            <p:cNvSpPr>
              <a:spLocks noChangeArrowheads="1"/>
            </p:cNvSpPr>
            <p:nvPr userDrawn="1"/>
          </p:nvSpPr>
          <p:spPr bwMode="hidden">
            <a:xfrm rot="-20213826">
              <a:off x="-216" y="3221"/>
              <a:ext cx="5477" cy="6"/>
            </a:xfrm>
            <a:prstGeom prst="rect">
              <a:avLst/>
            </a:prstGeom>
            <a:gradFill rotWithShape="0">
              <a:gsLst>
                <a:gs pos="0">
                  <a:schemeClr val="bg1"/>
                </a:gs>
                <a:gs pos="100000">
                  <a:schemeClr val="bg1">
                    <a:gamma/>
                    <a:shade val="4862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4" name="Rectangle 24"/>
            <p:cNvSpPr>
              <a:spLocks noChangeArrowheads="1"/>
            </p:cNvSpPr>
            <p:nvPr userDrawn="1"/>
          </p:nvSpPr>
          <p:spPr bwMode="hidden">
            <a:xfrm rot="22583969">
              <a:off x="-115" y="2129"/>
              <a:ext cx="6016" cy="6"/>
            </a:xfrm>
            <a:prstGeom prst="rect">
              <a:avLst/>
            </a:prstGeom>
            <a:gradFill rotWithShape="0">
              <a:gsLst>
                <a:gs pos="0">
                  <a:schemeClr val="bg1"/>
                </a:gs>
                <a:gs pos="100000">
                  <a:schemeClr val="bg1">
                    <a:gamma/>
                    <a:shade val="57647"/>
                    <a:invGamma/>
                  </a:schemeClr>
                </a:gs>
              </a:gsLst>
              <a:lin ang="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5" name="Rectangle 25"/>
            <p:cNvSpPr>
              <a:spLocks noChangeArrowheads="1"/>
            </p:cNvSpPr>
            <p:nvPr userDrawn="1"/>
          </p:nvSpPr>
          <p:spPr bwMode="hidden">
            <a:xfrm rot="930109" flipV="1">
              <a:off x="80" y="1946"/>
              <a:ext cx="575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46" name="Rectangle 26"/>
            <p:cNvSpPr>
              <a:spLocks noChangeArrowheads="1"/>
            </p:cNvSpPr>
            <p:nvPr userDrawn="1"/>
          </p:nvSpPr>
          <p:spPr bwMode="hidden">
            <a:xfrm rot="-20731987">
              <a:off x="374" y="1802"/>
              <a:ext cx="5475"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7" name="Rectangle 27"/>
            <p:cNvSpPr>
              <a:spLocks noChangeArrowheads="1"/>
            </p:cNvSpPr>
            <p:nvPr userDrawn="1"/>
          </p:nvSpPr>
          <p:spPr bwMode="hidden">
            <a:xfrm rot="-64024402">
              <a:off x="848" y="1582"/>
              <a:ext cx="4976"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8" name="Rectangle 28"/>
            <p:cNvSpPr>
              <a:spLocks noChangeArrowheads="1"/>
            </p:cNvSpPr>
            <p:nvPr userDrawn="1"/>
          </p:nvSpPr>
          <p:spPr bwMode="hidden">
            <a:xfrm rot="-42464612">
              <a:off x="1053" y="1476"/>
              <a:ext cx="4759"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49" name="Rectangle 29"/>
            <p:cNvSpPr>
              <a:spLocks noChangeArrowheads="1"/>
            </p:cNvSpPr>
            <p:nvPr userDrawn="1"/>
          </p:nvSpPr>
          <p:spPr bwMode="hidden">
            <a:xfrm rot="-20907336">
              <a:off x="1244" y="1377"/>
              <a:ext cx="4557"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a:lstStyle/>
            <a:p>
              <a:pPr algn="ctr" eaLnBrk="1" hangingPunct="1">
                <a:defRPr/>
              </a:pPr>
              <a:endParaRPr lang="en-US">
                <a:effectLst>
                  <a:outerShdw blurRad="38100" dist="38100" dir="2700000" algn="tl">
                    <a:srgbClr val="000000"/>
                  </a:outerShdw>
                </a:effectLst>
              </a:endParaRPr>
            </a:p>
          </p:txBody>
        </p:sp>
        <p:sp>
          <p:nvSpPr>
            <p:cNvPr id="107550" name="Rectangle 30"/>
            <p:cNvSpPr>
              <a:spLocks noChangeArrowheads="1"/>
            </p:cNvSpPr>
            <p:nvPr userDrawn="1"/>
          </p:nvSpPr>
          <p:spPr bwMode="hidden">
            <a:xfrm rot="655690" flipV="1">
              <a:off x="1487" y="1305"/>
              <a:ext cx="431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1" name="Rectangle 31"/>
            <p:cNvSpPr>
              <a:spLocks noChangeArrowheads="1"/>
            </p:cNvSpPr>
            <p:nvPr userDrawn="1"/>
          </p:nvSpPr>
          <p:spPr bwMode="hidden">
            <a:xfrm rot="636921" flipV="1">
              <a:off x="1650" y="1218"/>
              <a:ext cx="4154" cy="6"/>
            </a:xfrm>
            <a:prstGeom prst="rect">
              <a:avLst/>
            </a:prstGeom>
            <a:gradFill rotWithShape="0">
              <a:gsLst>
                <a:gs pos="0">
                  <a:schemeClr val="bg1"/>
                </a:gs>
                <a:gs pos="100000">
                  <a:schemeClr val="bg1">
                    <a:gamma/>
                    <a:shade val="66667"/>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2" name="Rectangle 32"/>
            <p:cNvSpPr>
              <a:spLocks noChangeArrowheads="1"/>
            </p:cNvSpPr>
            <p:nvPr userDrawn="1"/>
          </p:nvSpPr>
          <p:spPr bwMode="hidden">
            <a:xfrm rot="803987" flipV="1">
              <a:off x="611" y="1684"/>
              <a:ext cx="5204" cy="6"/>
            </a:xfrm>
            <a:prstGeom prst="rect">
              <a:avLst/>
            </a:prstGeom>
            <a:gradFill rotWithShape="0">
              <a:gsLst>
                <a:gs pos="0">
                  <a:schemeClr val="bg1"/>
                </a:gs>
                <a:gs pos="100000">
                  <a:schemeClr val="bg1">
                    <a:gamma/>
                    <a:shade val="60784"/>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3" name="Rectangle 33"/>
            <p:cNvSpPr>
              <a:spLocks noChangeArrowheads="1"/>
            </p:cNvSpPr>
            <p:nvPr userDrawn="1"/>
          </p:nvSpPr>
          <p:spPr bwMode="hidden">
            <a:xfrm rot="1273217" flipV="1">
              <a:off x="-204" y="2976"/>
              <a:ext cx="6150" cy="6"/>
            </a:xfrm>
            <a:prstGeom prst="rect">
              <a:avLst/>
            </a:prstGeom>
            <a:gradFill rotWithShape="0">
              <a:gsLst>
                <a:gs pos="0">
                  <a:schemeClr val="bg1"/>
                </a:gs>
                <a:gs pos="100000">
                  <a:schemeClr val="bg1">
                    <a:gamma/>
                    <a:shade val="54510"/>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4" name="Rectangle 34"/>
            <p:cNvSpPr>
              <a:spLocks noChangeArrowheads="1"/>
            </p:cNvSpPr>
            <p:nvPr userDrawn="1"/>
          </p:nvSpPr>
          <p:spPr bwMode="hidden">
            <a:xfrm rot="1169729" flipV="1">
              <a:off x="-174" y="2663"/>
              <a:ext cx="6104" cy="6"/>
            </a:xfrm>
            <a:prstGeom prst="rect">
              <a:avLst/>
            </a:prstGeom>
            <a:gradFill rotWithShape="0">
              <a:gsLst>
                <a:gs pos="0">
                  <a:schemeClr val="bg1"/>
                </a:gs>
                <a:gs pos="100000">
                  <a:schemeClr val="bg1">
                    <a:gamma/>
                    <a:shade val="51373"/>
                    <a:invGamma/>
                  </a:schemeClr>
                </a:gs>
              </a:gsLst>
              <a:lin ang="2700000" scaled="1"/>
            </a:gradFill>
            <a:ln w="9525">
              <a:noFill/>
              <a:miter lim="800000"/>
              <a:headEnd/>
              <a:tailEnd/>
            </a:ln>
            <a:effectLst/>
          </p:spPr>
          <p:txBody>
            <a:bodyPr rot="10800000"/>
            <a:lstStyle/>
            <a:p>
              <a:pPr algn="ctr" eaLnBrk="1" hangingPunct="1">
                <a:defRPr/>
              </a:pPr>
              <a:endParaRPr lang="en-US">
                <a:effectLst>
                  <a:outerShdw blurRad="38100" dist="38100" dir="2700000" algn="tl">
                    <a:srgbClr val="000000"/>
                  </a:outerShdw>
                </a:effectLst>
              </a:endParaRPr>
            </a:p>
          </p:txBody>
        </p:sp>
        <p:sp>
          <p:nvSpPr>
            <p:cNvPr id="107555" name="Oval 35"/>
            <p:cNvSpPr>
              <a:spLocks noChangeArrowheads="1"/>
            </p:cNvSpPr>
            <p:nvPr/>
          </p:nvSpPr>
          <p:spPr bwMode="hidden">
            <a:xfrm>
              <a:off x="740" y="3359"/>
              <a:ext cx="168" cy="9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56" name="Oval 36"/>
            <p:cNvSpPr>
              <a:spLocks noChangeArrowheads="1"/>
            </p:cNvSpPr>
            <p:nvPr/>
          </p:nvSpPr>
          <p:spPr bwMode="hidden">
            <a:xfrm>
              <a:off x="236" y="3074"/>
              <a:ext cx="168" cy="9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57" name="Oval 37"/>
            <p:cNvSpPr>
              <a:spLocks noChangeArrowheads="1"/>
            </p:cNvSpPr>
            <p:nvPr/>
          </p:nvSpPr>
          <p:spPr bwMode="hidden">
            <a:xfrm>
              <a:off x="159" y="3652"/>
              <a:ext cx="196" cy="106"/>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58" name="Oval 38"/>
            <p:cNvSpPr>
              <a:spLocks noChangeArrowheads="1"/>
            </p:cNvSpPr>
            <p:nvPr/>
          </p:nvSpPr>
          <p:spPr bwMode="hidden">
            <a:xfrm>
              <a:off x="2077" y="2661"/>
              <a:ext cx="156" cy="8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59" name="Oval 39"/>
            <p:cNvSpPr>
              <a:spLocks noChangeArrowheads="1"/>
            </p:cNvSpPr>
            <p:nvPr/>
          </p:nvSpPr>
          <p:spPr bwMode="hidden">
            <a:xfrm>
              <a:off x="1223" y="3076"/>
              <a:ext cx="168" cy="9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0" name="Oval 40"/>
            <p:cNvSpPr>
              <a:spLocks noChangeArrowheads="1"/>
            </p:cNvSpPr>
            <p:nvPr/>
          </p:nvSpPr>
          <p:spPr bwMode="hidden">
            <a:xfrm>
              <a:off x="1686" y="2857"/>
              <a:ext cx="156" cy="9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1" name="Oval 41"/>
            <p:cNvSpPr>
              <a:spLocks noChangeArrowheads="1"/>
            </p:cNvSpPr>
            <p:nvPr/>
          </p:nvSpPr>
          <p:spPr bwMode="hidden">
            <a:xfrm>
              <a:off x="750" y="2839"/>
              <a:ext cx="151"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2" name="Oval 42"/>
            <p:cNvSpPr>
              <a:spLocks noChangeArrowheads="1"/>
            </p:cNvSpPr>
            <p:nvPr/>
          </p:nvSpPr>
          <p:spPr bwMode="hidden">
            <a:xfrm>
              <a:off x="367" y="2656"/>
              <a:ext cx="150" cy="84"/>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63" name="Oval 43"/>
            <p:cNvSpPr>
              <a:spLocks noChangeArrowheads="1"/>
            </p:cNvSpPr>
            <p:nvPr/>
          </p:nvSpPr>
          <p:spPr bwMode="hidden">
            <a:xfrm>
              <a:off x="1172" y="2642"/>
              <a:ext cx="156" cy="8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4" name="Oval 44"/>
            <p:cNvSpPr>
              <a:spLocks noChangeArrowheads="1"/>
            </p:cNvSpPr>
            <p:nvPr/>
          </p:nvSpPr>
          <p:spPr bwMode="hidden">
            <a:xfrm>
              <a:off x="2401" y="2485"/>
              <a:ext cx="156" cy="83"/>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5" name="Oval 45"/>
            <p:cNvSpPr>
              <a:spLocks noChangeArrowheads="1"/>
            </p:cNvSpPr>
            <p:nvPr/>
          </p:nvSpPr>
          <p:spPr bwMode="hidden">
            <a:xfrm>
              <a:off x="1910" y="2314"/>
              <a:ext cx="134" cy="73"/>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6" name="Oval 46"/>
            <p:cNvSpPr>
              <a:spLocks noChangeArrowheads="1"/>
            </p:cNvSpPr>
            <p:nvPr/>
          </p:nvSpPr>
          <p:spPr bwMode="hidden">
            <a:xfrm>
              <a:off x="2254" y="2154"/>
              <a:ext cx="134"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7" name="Oval 47"/>
            <p:cNvSpPr>
              <a:spLocks noChangeArrowheads="1"/>
            </p:cNvSpPr>
            <p:nvPr/>
          </p:nvSpPr>
          <p:spPr bwMode="hidden">
            <a:xfrm>
              <a:off x="2742" y="2305"/>
              <a:ext cx="140" cy="72"/>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568" name="Oval 48"/>
            <p:cNvSpPr>
              <a:spLocks noChangeArrowheads="1"/>
            </p:cNvSpPr>
            <p:nvPr/>
          </p:nvSpPr>
          <p:spPr bwMode="hidden">
            <a:xfrm>
              <a:off x="2812" y="1898"/>
              <a:ext cx="129"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69" name="Oval 49"/>
            <p:cNvSpPr>
              <a:spLocks noChangeArrowheads="1"/>
            </p:cNvSpPr>
            <p:nvPr/>
          </p:nvSpPr>
          <p:spPr bwMode="hidden">
            <a:xfrm>
              <a:off x="3721" y="1792"/>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0" name="Oval 50"/>
            <p:cNvSpPr>
              <a:spLocks noChangeArrowheads="1"/>
            </p:cNvSpPr>
            <p:nvPr/>
          </p:nvSpPr>
          <p:spPr bwMode="hidden">
            <a:xfrm>
              <a:off x="3528" y="1896"/>
              <a:ext cx="128" cy="61"/>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1" name="Oval 51"/>
            <p:cNvSpPr>
              <a:spLocks noChangeArrowheads="1"/>
            </p:cNvSpPr>
            <p:nvPr/>
          </p:nvSpPr>
          <p:spPr bwMode="hidden">
            <a:xfrm>
              <a:off x="3064" y="1778"/>
              <a:ext cx="128" cy="6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2" name="Oval 52"/>
            <p:cNvSpPr>
              <a:spLocks noChangeArrowheads="1"/>
            </p:cNvSpPr>
            <p:nvPr/>
          </p:nvSpPr>
          <p:spPr bwMode="hidden">
            <a:xfrm>
              <a:off x="3277" y="2024"/>
              <a:ext cx="134" cy="73"/>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107573" name="Oval 53"/>
            <p:cNvSpPr>
              <a:spLocks noChangeArrowheads="1"/>
            </p:cNvSpPr>
            <p:nvPr/>
          </p:nvSpPr>
          <p:spPr bwMode="hidden">
            <a:xfrm>
              <a:off x="3027" y="2160"/>
              <a:ext cx="133" cy="61"/>
            </a:xfrm>
            <a:prstGeom prst="ellipse">
              <a:avLst/>
            </a:prstGeom>
            <a:gradFill rotWithShape="0">
              <a:gsLst>
                <a:gs pos="0">
                  <a:schemeClr val="bg1"/>
                </a:gs>
                <a:gs pos="100000">
                  <a:schemeClr val="bg1">
                    <a:gamma/>
                    <a:shade val="60784"/>
                    <a:invGamma/>
                  </a:schemeClr>
                </a:gs>
              </a:gsLst>
              <a:lin ang="2700000" scaled="1"/>
            </a:gradFill>
            <a:ln w="9525">
              <a:noFill/>
              <a:round/>
              <a:headEnd/>
              <a:tailEnd/>
            </a:ln>
            <a:effectLst/>
          </p:spPr>
          <p:txBody>
            <a:bodyPr/>
            <a:lstStyle/>
            <a:p>
              <a:pPr>
                <a:defRPr/>
              </a:pPr>
              <a:endParaRPr lang="en-US"/>
            </a:p>
          </p:txBody>
        </p:sp>
        <p:sp>
          <p:nvSpPr>
            <p:cNvPr id="107574" name="Oval 54"/>
            <p:cNvSpPr>
              <a:spLocks noChangeArrowheads="1"/>
            </p:cNvSpPr>
            <p:nvPr/>
          </p:nvSpPr>
          <p:spPr bwMode="hidden">
            <a:xfrm>
              <a:off x="1569" y="2453"/>
              <a:ext cx="150" cy="9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75" name="Oval 55"/>
            <p:cNvSpPr>
              <a:spLocks noChangeArrowheads="1"/>
            </p:cNvSpPr>
            <p:nvPr/>
          </p:nvSpPr>
          <p:spPr bwMode="hidden">
            <a:xfrm>
              <a:off x="1863" y="2028"/>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76" name="Oval 56"/>
            <p:cNvSpPr>
              <a:spLocks noChangeArrowheads="1"/>
            </p:cNvSpPr>
            <p:nvPr/>
          </p:nvSpPr>
          <p:spPr bwMode="hidden">
            <a:xfrm>
              <a:off x="1513" y="2175"/>
              <a:ext cx="139" cy="6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77" name="Oval 57"/>
            <p:cNvSpPr>
              <a:spLocks noChangeArrowheads="1"/>
            </p:cNvSpPr>
            <p:nvPr/>
          </p:nvSpPr>
          <p:spPr bwMode="hidden">
            <a:xfrm>
              <a:off x="1191" y="2311"/>
              <a:ext cx="134" cy="72"/>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78" name="Oval 58"/>
            <p:cNvSpPr>
              <a:spLocks noChangeArrowheads="1"/>
            </p:cNvSpPr>
            <p:nvPr/>
          </p:nvSpPr>
          <p:spPr bwMode="hidden">
            <a:xfrm>
              <a:off x="1154" y="2047"/>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79" name="Oval 59"/>
            <p:cNvSpPr>
              <a:spLocks noChangeArrowheads="1"/>
            </p:cNvSpPr>
            <p:nvPr/>
          </p:nvSpPr>
          <p:spPr bwMode="hidden">
            <a:xfrm>
              <a:off x="1142" y="1803"/>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0" name="Oval 60"/>
            <p:cNvSpPr>
              <a:spLocks noChangeArrowheads="1"/>
            </p:cNvSpPr>
            <p:nvPr/>
          </p:nvSpPr>
          <p:spPr bwMode="hidden">
            <a:xfrm>
              <a:off x="1500" y="1912"/>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1" name="Oval 61"/>
            <p:cNvSpPr>
              <a:spLocks noChangeArrowheads="1"/>
            </p:cNvSpPr>
            <p:nvPr/>
          </p:nvSpPr>
          <p:spPr bwMode="hidden">
            <a:xfrm>
              <a:off x="1804" y="1801"/>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2" name="Oval 62"/>
            <p:cNvSpPr>
              <a:spLocks noChangeArrowheads="1"/>
            </p:cNvSpPr>
            <p:nvPr/>
          </p:nvSpPr>
          <p:spPr bwMode="hidden">
            <a:xfrm>
              <a:off x="2159" y="1905"/>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3" name="Oval 63"/>
            <p:cNvSpPr>
              <a:spLocks noChangeArrowheads="1"/>
            </p:cNvSpPr>
            <p:nvPr/>
          </p:nvSpPr>
          <p:spPr bwMode="hidden">
            <a:xfrm>
              <a:off x="2432" y="1787"/>
              <a:ext cx="128"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84" name="Oval 64"/>
            <p:cNvSpPr>
              <a:spLocks noChangeArrowheads="1"/>
            </p:cNvSpPr>
            <p:nvPr/>
          </p:nvSpPr>
          <p:spPr bwMode="hidden">
            <a:xfrm>
              <a:off x="470" y="2032"/>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85" name="Oval 65"/>
            <p:cNvSpPr>
              <a:spLocks noChangeArrowheads="1"/>
            </p:cNvSpPr>
            <p:nvPr/>
          </p:nvSpPr>
          <p:spPr bwMode="hidden">
            <a:xfrm>
              <a:off x="68" y="2166"/>
              <a:ext cx="134" cy="73"/>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86" name="Oval 66"/>
            <p:cNvSpPr>
              <a:spLocks noChangeArrowheads="1"/>
            </p:cNvSpPr>
            <p:nvPr/>
          </p:nvSpPr>
          <p:spPr bwMode="hidden">
            <a:xfrm>
              <a:off x="798" y="1916"/>
              <a:ext cx="128" cy="6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87" name="Oval 67"/>
            <p:cNvSpPr>
              <a:spLocks noChangeArrowheads="1"/>
            </p:cNvSpPr>
            <p:nvPr/>
          </p:nvSpPr>
          <p:spPr bwMode="hidden">
            <a:xfrm>
              <a:off x="455" y="1797"/>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588" name="Oval 68"/>
            <p:cNvSpPr>
              <a:spLocks noChangeArrowheads="1"/>
            </p:cNvSpPr>
            <p:nvPr/>
          </p:nvSpPr>
          <p:spPr bwMode="hidden">
            <a:xfrm>
              <a:off x="113" y="1901"/>
              <a:ext cx="128" cy="6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589" name="Oval 69"/>
            <p:cNvSpPr>
              <a:spLocks noChangeArrowheads="1"/>
            </p:cNvSpPr>
            <p:nvPr/>
          </p:nvSpPr>
          <p:spPr bwMode="hidden">
            <a:xfrm>
              <a:off x="432" y="2323"/>
              <a:ext cx="139"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90" name="Oval 70"/>
            <p:cNvSpPr>
              <a:spLocks noChangeArrowheads="1"/>
            </p:cNvSpPr>
            <p:nvPr/>
          </p:nvSpPr>
          <p:spPr bwMode="hidden">
            <a:xfrm>
              <a:off x="814" y="2178"/>
              <a:ext cx="134" cy="6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591" name="Oval 71"/>
            <p:cNvSpPr>
              <a:spLocks noChangeArrowheads="1"/>
            </p:cNvSpPr>
            <p:nvPr/>
          </p:nvSpPr>
          <p:spPr bwMode="hidden">
            <a:xfrm>
              <a:off x="789" y="2472"/>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592" name="Oval 72"/>
            <p:cNvSpPr>
              <a:spLocks noChangeArrowheads="1"/>
            </p:cNvSpPr>
            <p:nvPr/>
          </p:nvSpPr>
          <p:spPr bwMode="hidden">
            <a:xfrm>
              <a:off x="2544" y="2015"/>
              <a:ext cx="140" cy="72"/>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593" name="Oval 73"/>
            <p:cNvSpPr>
              <a:spLocks noChangeArrowheads="1"/>
            </p:cNvSpPr>
            <p:nvPr/>
          </p:nvSpPr>
          <p:spPr bwMode="hidden">
            <a:xfrm>
              <a:off x="1457" y="1700"/>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4" name="Oval 74"/>
            <p:cNvSpPr>
              <a:spLocks noChangeArrowheads="1"/>
            </p:cNvSpPr>
            <p:nvPr/>
          </p:nvSpPr>
          <p:spPr bwMode="hidden">
            <a:xfrm>
              <a:off x="1747"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5" name="Oval 75"/>
            <p:cNvSpPr>
              <a:spLocks noChangeArrowheads="1"/>
            </p:cNvSpPr>
            <p:nvPr/>
          </p:nvSpPr>
          <p:spPr bwMode="hidden">
            <a:xfrm>
              <a:off x="1385"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6" name="Oval 76"/>
            <p:cNvSpPr>
              <a:spLocks noChangeArrowheads="1"/>
            </p:cNvSpPr>
            <p:nvPr/>
          </p:nvSpPr>
          <p:spPr bwMode="hidden">
            <a:xfrm>
              <a:off x="1093" y="1595"/>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7" name="Oval 77"/>
            <p:cNvSpPr>
              <a:spLocks noChangeArrowheads="1"/>
            </p:cNvSpPr>
            <p:nvPr/>
          </p:nvSpPr>
          <p:spPr bwMode="hidden">
            <a:xfrm>
              <a:off x="792" y="1690"/>
              <a:ext cx="124"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598" name="Oval 78"/>
            <p:cNvSpPr>
              <a:spLocks noChangeArrowheads="1"/>
            </p:cNvSpPr>
            <p:nvPr/>
          </p:nvSpPr>
          <p:spPr bwMode="hidden">
            <a:xfrm>
              <a:off x="2011" y="1512"/>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599" name="Oval 79"/>
            <p:cNvSpPr>
              <a:spLocks noChangeArrowheads="1"/>
            </p:cNvSpPr>
            <p:nvPr/>
          </p:nvSpPr>
          <p:spPr bwMode="hidden">
            <a:xfrm>
              <a:off x="2087" y="169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0" name="Oval 80"/>
            <p:cNvSpPr>
              <a:spLocks noChangeArrowheads="1"/>
            </p:cNvSpPr>
            <p:nvPr/>
          </p:nvSpPr>
          <p:spPr bwMode="hidden">
            <a:xfrm>
              <a:off x="2345" y="1601"/>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1" name="Oval 81"/>
            <p:cNvSpPr>
              <a:spLocks noChangeArrowheads="1"/>
            </p:cNvSpPr>
            <p:nvPr/>
          </p:nvSpPr>
          <p:spPr bwMode="hidden">
            <a:xfrm>
              <a:off x="2684" y="1686"/>
              <a:ext cx="123"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2" name="Oval 82"/>
            <p:cNvSpPr>
              <a:spLocks noChangeArrowheads="1"/>
            </p:cNvSpPr>
            <p:nvPr/>
          </p:nvSpPr>
          <p:spPr bwMode="hidden">
            <a:xfrm>
              <a:off x="806" y="1512"/>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03" name="Oval 83"/>
            <p:cNvSpPr>
              <a:spLocks noChangeArrowheads="1"/>
            </p:cNvSpPr>
            <p:nvPr/>
          </p:nvSpPr>
          <p:spPr bwMode="hidden">
            <a:xfrm>
              <a:off x="495" y="1597"/>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04" name="Oval 84"/>
            <p:cNvSpPr>
              <a:spLocks noChangeArrowheads="1"/>
            </p:cNvSpPr>
            <p:nvPr/>
          </p:nvSpPr>
          <p:spPr bwMode="hidden">
            <a:xfrm>
              <a:off x="228" y="1508"/>
              <a:ext cx="123"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05" name="Oval 85"/>
            <p:cNvSpPr>
              <a:spLocks noChangeArrowheads="1"/>
            </p:cNvSpPr>
            <p:nvPr/>
          </p:nvSpPr>
          <p:spPr bwMode="hidden">
            <a:xfrm>
              <a:off x="157" y="1698"/>
              <a:ext cx="123"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06" name="Oval 86"/>
            <p:cNvSpPr>
              <a:spLocks noChangeArrowheads="1"/>
            </p:cNvSpPr>
            <p:nvPr/>
          </p:nvSpPr>
          <p:spPr bwMode="hidden">
            <a:xfrm>
              <a:off x="2887" y="1595"/>
              <a:ext cx="124"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07" name="Oval 87"/>
            <p:cNvSpPr>
              <a:spLocks noChangeArrowheads="1"/>
            </p:cNvSpPr>
            <p:nvPr/>
          </p:nvSpPr>
          <p:spPr bwMode="hidden">
            <a:xfrm>
              <a:off x="3079" y="1511"/>
              <a:ext cx="124"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08" name="Oval 88"/>
            <p:cNvSpPr>
              <a:spLocks noChangeArrowheads="1"/>
            </p:cNvSpPr>
            <p:nvPr/>
          </p:nvSpPr>
          <p:spPr bwMode="hidden">
            <a:xfrm>
              <a:off x="3270" y="1688"/>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09" name="Oval 89"/>
            <p:cNvSpPr>
              <a:spLocks noChangeArrowheads="1"/>
            </p:cNvSpPr>
            <p:nvPr/>
          </p:nvSpPr>
          <p:spPr bwMode="hidden">
            <a:xfrm>
              <a:off x="3453" y="1599"/>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10" name="Oval 90"/>
            <p:cNvSpPr>
              <a:spLocks noChangeArrowheads="1"/>
            </p:cNvSpPr>
            <p:nvPr/>
          </p:nvSpPr>
          <p:spPr bwMode="hidden">
            <a:xfrm>
              <a:off x="3651" y="1506"/>
              <a:ext cx="123"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11" name="Oval 91"/>
            <p:cNvSpPr>
              <a:spLocks noChangeArrowheads="1"/>
            </p:cNvSpPr>
            <p:nvPr/>
          </p:nvSpPr>
          <p:spPr bwMode="hidden">
            <a:xfrm>
              <a:off x="4251" y="1513"/>
              <a:ext cx="124"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12" name="Oval 92"/>
            <p:cNvSpPr>
              <a:spLocks noChangeArrowheads="1"/>
            </p:cNvSpPr>
            <p:nvPr/>
          </p:nvSpPr>
          <p:spPr bwMode="hidden">
            <a:xfrm>
              <a:off x="3901" y="1701"/>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13" name="Oval 93"/>
            <p:cNvSpPr>
              <a:spLocks noChangeArrowheads="1"/>
            </p:cNvSpPr>
            <p:nvPr/>
          </p:nvSpPr>
          <p:spPr bwMode="hidden">
            <a:xfrm>
              <a:off x="4086" y="1608"/>
              <a:ext cx="128" cy="50"/>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14" name="Oval 94"/>
            <p:cNvSpPr>
              <a:spLocks noChangeArrowheads="1"/>
            </p:cNvSpPr>
            <p:nvPr/>
          </p:nvSpPr>
          <p:spPr bwMode="hidden">
            <a:xfrm>
              <a:off x="1282" y="3653"/>
              <a:ext cx="196" cy="11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5" name="Oval 95"/>
            <p:cNvSpPr>
              <a:spLocks noChangeArrowheads="1"/>
            </p:cNvSpPr>
            <p:nvPr/>
          </p:nvSpPr>
          <p:spPr bwMode="hidden">
            <a:xfrm>
              <a:off x="707" y="4014"/>
              <a:ext cx="191" cy="11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6" name="Oval 96"/>
            <p:cNvSpPr>
              <a:spLocks noChangeArrowheads="1"/>
            </p:cNvSpPr>
            <p:nvPr/>
          </p:nvSpPr>
          <p:spPr bwMode="hidden">
            <a:xfrm>
              <a:off x="2229" y="309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7" name="Oval 97"/>
            <p:cNvSpPr>
              <a:spLocks noChangeArrowheads="1"/>
            </p:cNvSpPr>
            <p:nvPr/>
          </p:nvSpPr>
          <p:spPr bwMode="hidden">
            <a:xfrm>
              <a:off x="2604" y="2867"/>
              <a:ext cx="156" cy="89"/>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8" name="Oval 98"/>
            <p:cNvSpPr>
              <a:spLocks noChangeArrowheads="1"/>
            </p:cNvSpPr>
            <p:nvPr/>
          </p:nvSpPr>
          <p:spPr bwMode="hidden">
            <a:xfrm>
              <a:off x="2907" y="2668"/>
              <a:ext cx="156" cy="84"/>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19" name="Oval 99"/>
            <p:cNvSpPr>
              <a:spLocks noChangeArrowheads="1"/>
            </p:cNvSpPr>
            <p:nvPr/>
          </p:nvSpPr>
          <p:spPr bwMode="hidden">
            <a:xfrm>
              <a:off x="3248" y="2454"/>
              <a:ext cx="150" cy="9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0" name="Oval 100"/>
            <p:cNvSpPr>
              <a:spLocks noChangeArrowheads="1"/>
            </p:cNvSpPr>
            <p:nvPr/>
          </p:nvSpPr>
          <p:spPr bwMode="hidden">
            <a:xfrm>
              <a:off x="1801" y="3360"/>
              <a:ext cx="168" cy="95"/>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1" name="Oval 101"/>
            <p:cNvSpPr>
              <a:spLocks noChangeArrowheads="1"/>
            </p:cNvSpPr>
            <p:nvPr/>
          </p:nvSpPr>
          <p:spPr bwMode="hidden">
            <a:xfrm>
              <a:off x="3512" y="2302"/>
              <a:ext cx="134" cy="73"/>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2" name="Oval 102"/>
            <p:cNvSpPr>
              <a:spLocks noChangeArrowheads="1"/>
            </p:cNvSpPr>
            <p:nvPr/>
          </p:nvSpPr>
          <p:spPr bwMode="hidden">
            <a:xfrm>
              <a:off x="3980" y="2014"/>
              <a:ext cx="134" cy="72"/>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3" name="Oval 103"/>
            <p:cNvSpPr>
              <a:spLocks noChangeArrowheads="1"/>
            </p:cNvSpPr>
            <p:nvPr/>
          </p:nvSpPr>
          <p:spPr bwMode="hidden">
            <a:xfrm>
              <a:off x="3753" y="2158"/>
              <a:ext cx="134" cy="6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4" name="Oval 104"/>
            <p:cNvSpPr>
              <a:spLocks noChangeArrowheads="1"/>
            </p:cNvSpPr>
            <p:nvPr/>
          </p:nvSpPr>
          <p:spPr bwMode="hidden">
            <a:xfrm>
              <a:off x="4176" y="1898"/>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625" name="Oval 105"/>
            <p:cNvSpPr>
              <a:spLocks noChangeArrowheads="1"/>
            </p:cNvSpPr>
            <p:nvPr/>
          </p:nvSpPr>
          <p:spPr bwMode="hidden">
            <a:xfrm>
              <a:off x="4338" y="1797"/>
              <a:ext cx="12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626" name="Oval 106"/>
            <p:cNvSpPr>
              <a:spLocks noChangeArrowheads="1"/>
            </p:cNvSpPr>
            <p:nvPr/>
          </p:nvSpPr>
          <p:spPr bwMode="hidden">
            <a:xfrm>
              <a:off x="4505" y="1700"/>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627" name="Oval 107"/>
            <p:cNvSpPr>
              <a:spLocks noChangeArrowheads="1"/>
            </p:cNvSpPr>
            <p:nvPr/>
          </p:nvSpPr>
          <p:spPr bwMode="hidden">
            <a:xfrm>
              <a:off x="4661" y="1603"/>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628" name="Oval 108"/>
            <p:cNvSpPr>
              <a:spLocks noChangeArrowheads="1"/>
            </p:cNvSpPr>
            <p:nvPr/>
          </p:nvSpPr>
          <p:spPr bwMode="hidden">
            <a:xfrm>
              <a:off x="4803" y="1512"/>
              <a:ext cx="128" cy="51"/>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29" name="Oval 109"/>
            <p:cNvSpPr>
              <a:spLocks noChangeArrowheads="1"/>
            </p:cNvSpPr>
            <p:nvPr/>
          </p:nvSpPr>
          <p:spPr bwMode="hidden">
            <a:xfrm>
              <a:off x="4930" y="1431"/>
              <a:ext cx="111" cy="50"/>
            </a:xfrm>
            <a:prstGeom prst="ellipse">
              <a:avLst/>
            </a:prstGeom>
            <a:gradFill rotWithShape="0">
              <a:gsLst>
                <a:gs pos="0">
                  <a:schemeClr val="bg2"/>
                </a:gs>
                <a:gs pos="100000">
                  <a:schemeClr val="bg2">
                    <a:gamma/>
                    <a:shade val="60784"/>
                    <a:invGamma/>
                  </a:schemeClr>
                </a:gs>
              </a:gsLst>
              <a:lin ang="2700000" scaled="1"/>
            </a:gradFill>
            <a:ln w="9525">
              <a:noFill/>
              <a:round/>
              <a:headEnd/>
              <a:tailEnd/>
            </a:ln>
            <a:effectLst/>
          </p:spPr>
          <p:txBody>
            <a:bodyPr/>
            <a:lstStyle/>
            <a:p>
              <a:pPr>
                <a:defRPr/>
              </a:pPr>
              <a:endParaRPr lang="en-US"/>
            </a:p>
          </p:txBody>
        </p:sp>
        <p:sp>
          <p:nvSpPr>
            <p:cNvPr id="107630" name="Oval 110"/>
            <p:cNvSpPr>
              <a:spLocks noChangeArrowheads="1"/>
            </p:cNvSpPr>
            <p:nvPr/>
          </p:nvSpPr>
          <p:spPr bwMode="hidden">
            <a:xfrm>
              <a:off x="3835" y="1430"/>
              <a:ext cx="112" cy="50"/>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631" name="Oval 111"/>
            <p:cNvSpPr>
              <a:spLocks noChangeArrowheads="1"/>
            </p:cNvSpPr>
            <p:nvPr/>
          </p:nvSpPr>
          <p:spPr bwMode="hidden">
            <a:xfrm>
              <a:off x="3286" y="1430"/>
              <a:ext cx="112" cy="50"/>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32" name="Oval 112"/>
            <p:cNvSpPr>
              <a:spLocks noChangeArrowheads="1"/>
            </p:cNvSpPr>
            <p:nvPr/>
          </p:nvSpPr>
          <p:spPr bwMode="hidden">
            <a:xfrm>
              <a:off x="2972" y="1366"/>
              <a:ext cx="111"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33" name="Oval 113"/>
            <p:cNvSpPr>
              <a:spLocks noChangeArrowheads="1"/>
            </p:cNvSpPr>
            <p:nvPr/>
          </p:nvSpPr>
          <p:spPr bwMode="hidden">
            <a:xfrm>
              <a:off x="3152" y="1292"/>
              <a:ext cx="112" cy="50"/>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34" name="Oval 114"/>
            <p:cNvSpPr>
              <a:spLocks noChangeArrowheads="1"/>
            </p:cNvSpPr>
            <p:nvPr/>
          </p:nvSpPr>
          <p:spPr bwMode="hidden">
            <a:xfrm>
              <a:off x="3020" y="1170"/>
              <a:ext cx="112"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35" name="Oval 115"/>
            <p:cNvSpPr>
              <a:spLocks noChangeArrowheads="1"/>
            </p:cNvSpPr>
            <p:nvPr/>
          </p:nvSpPr>
          <p:spPr bwMode="hidden">
            <a:xfrm>
              <a:off x="2443" y="1368"/>
              <a:ext cx="112" cy="51"/>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36" name="Oval 116"/>
            <p:cNvSpPr>
              <a:spLocks noChangeArrowheads="1"/>
            </p:cNvSpPr>
            <p:nvPr/>
          </p:nvSpPr>
          <p:spPr bwMode="hidden">
            <a:xfrm>
              <a:off x="2301" y="1220"/>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37" name="Oval 117"/>
            <p:cNvSpPr>
              <a:spLocks noChangeArrowheads="1"/>
            </p:cNvSpPr>
            <p:nvPr/>
          </p:nvSpPr>
          <p:spPr bwMode="hidden">
            <a:xfrm>
              <a:off x="2095" y="1284"/>
              <a:ext cx="112"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38" name="Oval 118"/>
            <p:cNvSpPr>
              <a:spLocks noChangeArrowheads="1"/>
            </p:cNvSpPr>
            <p:nvPr/>
          </p:nvSpPr>
          <p:spPr bwMode="hidden">
            <a:xfrm>
              <a:off x="2228" y="1442"/>
              <a:ext cx="111" cy="50"/>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39" name="Oval 119"/>
            <p:cNvSpPr>
              <a:spLocks noChangeArrowheads="1"/>
            </p:cNvSpPr>
            <p:nvPr/>
          </p:nvSpPr>
          <p:spPr bwMode="hidden">
            <a:xfrm>
              <a:off x="1109" y="1424"/>
              <a:ext cx="112" cy="50"/>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40" name="Oval 120"/>
            <p:cNvSpPr>
              <a:spLocks noChangeArrowheads="1"/>
            </p:cNvSpPr>
            <p:nvPr/>
          </p:nvSpPr>
          <p:spPr bwMode="hidden">
            <a:xfrm>
              <a:off x="611" y="1284"/>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41" name="Oval 121"/>
            <p:cNvSpPr>
              <a:spLocks noChangeArrowheads="1"/>
            </p:cNvSpPr>
            <p:nvPr/>
          </p:nvSpPr>
          <p:spPr bwMode="hidden">
            <a:xfrm>
              <a:off x="305" y="1358"/>
              <a:ext cx="111" cy="51"/>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42" name="Oval 122"/>
            <p:cNvSpPr>
              <a:spLocks noChangeArrowheads="1"/>
            </p:cNvSpPr>
            <p:nvPr/>
          </p:nvSpPr>
          <p:spPr bwMode="hidden">
            <a:xfrm>
              <a:off x="156" y="1154"/>
              <a:ext cx="112" cy="50"/>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43" name="Oval 123"/>
            <p:cNvSpPr>
              <a:spLocks noChangeArrowheads="1"/>
            </p:cNvSpPr>
            <p:nvPr/>
          </p:nvSpPr>
          <p:spPr bwMode="hidden">
            <a:xfrm>
              <a:off x="4538" y="1365"/>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44" name="Oval 124"/>
            <p:cNvSpPr>
              <a:spLocks noChangeArrowheads="1"/>
            </p:cNvSpPr>
            <p:nvPr/>
          </p:nvSpPr>
          <p:spPr bwMode="hidden">
            <a:xfrm>
              <a:off x="4407" y="1440"/>
              <a:ext cx="105" cy="44"/>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45" name="Oval 125"/>
            <p:cNvSpPr>
              <a:spLocks noChangeArrowheads="1"/>
            </p:cNvSpPr>
            <p:nvPr/>
          </p:nvSpPr>
          <p:spPr bwMode="hidden">
            <a:xfrm>
              <a:off x="3992" y="1356"/>
              <a:ext cx="106" cy="45"/>
            </a:xfrm>
            <a:prstGeom prst="ellipse">
              <a:avLst/>
            </a:prstGeom>
            <a:gradFill rotWithShape="0">
              <a:gsLst>
                <a:gs pos="0">
                  <a:schemeClr val="bg1"/>
                </a:gs>
                <a:gs pos="100000">
                  <a:schemeClr val="bg1">
                    <a:gamma/>
                    <a:shade val="66667"/>
                    <a:invGamma/>
                  </a:schemeClr>
                </a:gs>
              </a:gsLst>
              <a:lin ang="2700000" scaled="1"/>
            </a:gradFill>
            <a:ln w="9525">
              <a:noFill/>
              <a:round/>
              <a:headEnd/>
              <a:tailEnd/>
            </a:ln>
            <a:effectLst/>
          </p:spPr>
          <p:txBody>
            <a:bodyPr/>
            <a:lstStyle/>
            <a:p>
              <a:pPr>
                <a:defRPr/>
              </a:pPr>
              <a:endParaRPr lang="en-US"/>
            </a:p>
          </p:txBody>
        </p:sp>
        <p:sp>
          <p:nvSpPr>
            <p:cNvPr id="107646" name="Oval 126"/>
            <p:cNvSpPr>
              <a:spLocks noChangeArrowheads="1"/>
            </p:cNvSpPr>
            <p:nvPr/>
          </p:nvSpPr>
          <p:spPr bwMode="hidden">
            <a:xfrm>
              <a:off x="3466" y="1356"/>
              <a:ext cx="106" cy="45"/>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47" name="Oval 127"/>
            <p:cNvSpPr>
              <a:spLocks noChangeArrowheads="1"/>
            </p:cNvSpPr>
            <p:nvPr/>
          </p:nvSpPr>
          <p:spPr bwMode="hidden">
            <a:xfrm>
              <a:off x="2852" y="1228"/>
              <a:ext cx="106"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48" name="Oval 128"/>
            <p:cNvSpPr>
              <a:spLocks noChangeArrowheads="1"/>
            </p:cNvSpPr>
            <p:nvPr/>
          </p:nvSpPr>
          <p:spPr bwMode="hidden">
            <a:xfrm>
              <a:off x="2678" y="1109"/>
              <a:ext cx="106" cy="44"/>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49" name="Oval 129"/>
            <p:cNvSpPr>
              <a:spLocks noChangeArrowheads="1"/>
            </p:cNvSpPr>
            <p:nvPr/>
          </p:nvSpPr>
          <p:spPr bwMode="hidden">
            <a:xfrm>
              <a:off x="2859" y="1045"/>
              <a:ext cx="106"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50" name="Oval 130"/>
            <p:cNvSpPr>
              <a:spLocks noChangeArrowheads="1"/>
            </p:cNvSpPr>
            <p:nvPr/>
          </p:nvSpPr>
          <p:spPr bwMode="hidden">
            <a:xfrm>
              <a:off x="1942" y="104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1" name="Oval 131"/>
            <p:cNvSpPr>
              <a:spLocks noChangeArrowheads="1"/>
            </p:cNvSpPr>
            <p:nvPr/>
          </p:nvSpPr>
          <p:spPr bwMode="hidden">
            <a:xfrm>
              <a:off x="1088" y="1277"/>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2" name="Oval 132"/>
            <p:cNvSpPr>
              <a:spLocks noChangeArrowheads="1"/>
            </p:cNvSpPr>
            <p:nvPr/>
          </p:nvSpPr>
          <p:spPr bwMode="hidden">
            <a:xfrm>
              <a:off x="827" y="13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3" name="Oval 133"/>
            <p:cNvSpPr>
              <a:spLocks noChangeArrowheads="1"/>
            </p:cNvSpPr>
            <p:nvPr/>
          </p:nvSpPr>
          <p:spPr bwMode="hidden">
            <a:xfrm>
              <a:off x="537" y="1428"/>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4" name="Oval 134"/>
            <p:cNvSpPr>
              <a:spLocks noChangeArrowheads="1"/>
            </p:cNvSpPr>
            <p:nvPr/>
          </p:nvSpPr>
          <p:spPr bwMode="hidden">
            <a:xfrm>
              <a:off x="635" y="106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5" name="Oval 135"/>
            <p:cNvSpPr>
              <a:spLocks noChangeArrowheads="1"/>
            </p:cNvSpPr>
            <p:nvPr/>
          </p:nvSpPr>
          <p:spPr bwMode="hidden">
            <a:xfrm>
              <a:off x="1540" y="1050"/>
              <a:ext cx="106"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6" name="Oval 136"/>
            <p:cNvSpPr>
              <a:spLocks noChangeArrowheads="1"/>
            </p:cNvSpPr>
            <p:nvPr/>
          </p:nvSpPr>
          <p:spPr bwMode="hidden">
            <a:xfrm>
              <a:off x="1120" y="1063"/>
              <a:ext cx="10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57" name="Oval 137"/>
            <p:cNvSpPr>
              <a:spLocks noChangeArrowheads="1"/>
            </p:cNvSpPr>
            <p:nvPr/>
          </p:nvSpPr>
          <p:spPr bwMode="hidden">
            <a:xfrm>
              <a:off x="4131" y="1284"/>
              <a:ext cx="111" cy="45"/>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658" name="Oval 138"/>
            <p:cNvSpPr>
              <a:spLocks noChangeArrowheads="1"/>
            </p:cNvSpPr>
            <p:nvPr/>
          </p:nvSpPr>
          <p:spPr bwMode="hidden">
            <a:xfrm>
              <a:off x="3477" y="1163"/>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59" name="Oval 139"/>
            <p:cNvSpPr>
              <a:spLocks noChangeArrowheads="1"/>
            </p:cNvSpPr>
            <p:nvPr/>
          </p:nvSpPr>
          <p:spPr bwMode="hidden">
            <a:xfrm>
              <a:off x="3315" y="1229"/>
              <a:ext cx="112" cy="45"/>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60" name="Oval 140"/>
            <p:cNvSpPr>
              <a:spLocks noChangeArrowheads="1"/>
            </p:cNvSpPr>
            <p:nvPr/>
          </p:nvSpPr>
          <p:spPr bwMode="hidden">
            <a:xfrm>
              <a:off x="3174" y="1112"/>
              <a:ext cx="112" cy="44"/>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61" name="Oval 141"/>
            <p:cNvSpPr>
              <a:spLocks noChangeArrowheads="1"/>
            </p:cNvSpPr>
            <p:nvPr/>
          </p:nvSpPr>
          <p:spPr bwMode="hidden">
            <a:xfrm>
              <a:off x="2396" y="1051"/>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2" name="Oval 142"/>
            <p:cNvSpPr>
              <a:spLocks noChangeArrowheads="1"/>
            </p:cNvSpPr>
            <p:nvPr/>
          </p:nvSpPr>
          <p:spPr bwMode="hidden">
            <a:xfrm>
              <a:off x="2769" y="1446"/>
              <a:ext cx="111" cy="44"/>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63" name="Oval 143"/>
            <p:cNvSpPr>
              <a:spLocks noChangeArrowheads="1"/>
            </p:cNvSpPr>
            <p:nvPr/>
          </p:nvSpPr>
          <p:spPr bwMode="hidden">
            <a:xfrm>
              <a:off x="2656" y="1294"/>
              <a:ext cx="112" cy="45"/>
            </a:xfrm>
            <a:prstGeom prst="ellipse">
              <a:avLst/>
            </a:prstGeom>
            <a:gradFill rotWithShape="0">
              <a:gsLst>
                <a:gs pos="0">
                  <a:schemeClr val="bg1"/>
                </a:gs>
                <a:gs pos="100000">
                  <a:schemeClr val="bg1">
                    <a:gamma/>
                    <a:shade val="81961"/>
                    <a:invGamma/>
                  </a:schemeClr>
                </a:gs>
              </a:gsLst>
              <a:lin ang="2700000" scaled="1"/>
            </a:gradFill>
            <a:ln w="9525">
              <a:noFill/>
              <a:round/>
              <a:headEnd/>
              <a:tailEnd/>
            </a:ln>
            <a:effectLst/>
          </p:spPr>
          <p:txBody>
            <a:bodyPr/>
            <a:lstStyle/>
            <a:p>
              <a:pPr>
                <a:defRPr/>
              </a:pPr>
              <a:endParaRPr lang="en-US"/>
            </a:p>
          </p:txBody>
        </p:sp>
        <p:sp>
          <p:nvSpPr>
            <p:cNvPr id="107664" name="Oval 144"/>
            <p:cNvSpPr>
              <a:spLocks noChangeArrowheads="1"/>
            </p:cNvSpPr>
            <p:nvPr/>
          </p:nvSpPr>
          <p:spPr bwMode="hidden">
            <a:xfrm>
              <a:off x="2501" y="1159"/>
              <a:ext cx="111"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65" name="Oval 145"/>
            <p:cNvSpPr>
              <a:spLocks noChangeArrowheads="1"/>
            </p:cNvSpPr>
            <p:nvPr/>
          </p:nvSpPr>
          <p:spPr bwMode="hidden">
            <a:xfrm>
              <a:off x="2222" y="1101"/>
              <a:ext cx="112" cy="44"/>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6" name="Oval 146"/>
            <p:cNvSpPr>
              <a:spLocks noChangeArrowheads="1"/>
            </p:cNvSpPr>
            <p:nvPr/>
          </p:nvSpPr>
          <p:spPr bwMode="hidden">
            <a:xfrm>
              <a:off x="2029" y="1162"/>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7" name="Oval 147"/>
            <p:cNvSpPr>
              <a:spLocks noChangeArrowheads="1"/>
            </p:cNvSpPr>
            <p:nvPr/>
          </p:nvSpPr>
          <p:spPr bwMode="hidden">
            <a:xfrm>
              <a:off x="1875" y="1356"/>
              <a:ext cx="112" cy="45"/>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68" name="Oval 148"/>
            <p:cNvSpPr>
              <a:spLocks noChangeArrowheads="1"/>
            </p:cNvSpPr>
            <p:nvPr/>
          </p:nvSpPr>
          <p:spPr bwMode="hidden">
            <a:xfrm>
              <a:off x="1809" y="1223"/>
              <a:ext cx="111"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69" name="Oval 149"/>
            <p:cNvSpPr>
              <a:spLocks noChangeArrowheads="1"/>
            </p:cNvSpPr>
            <p:nvPr/>
          </p:nvSpPr>
          <p:spPr bwMode="hidden">
            <a:xfrm>
              <a:off x="1738" y="1098"/>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0" name="Oval 150"/>
            <p:cNvSpPr>
              <a:spLocks noChangeArrowheads="1"/>
            </p:cNvSpPr>
            <p:nvPr/>
          </p:nvSpPr>
          <p:spPr bwMode="hidden">
            <a:xfrm>
              <a:off x="1583" y="1289"/>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71" name="Oval 151"/>
            <p:cNvSpPr>
              <a:spLocks noChangeArrowheads="1"/>
            </p:cNvSpPr>
            <p:nvPr/>
          </p:nvSpPr>
          <p:spPr bwMode="hidden">
            <a:xfrm>
              <a:off x="1379" y="1343"/>
              <a:ext cx="112" cy="45"/>
            </a:xfrm>
            <a:prstGeom prst="ellipse">
              <a:avLst/>
            </a:prstGeom>
            <a:gradFill rotWithShape="0">
              <a:gsLst>
                <a:gs pos="0">
                  <a:schemeClr val="bg1"/>
                </a:gs>
                <a:gs pos="100000">
                  <a:schemeClr val="bg1">
                    <a:gamma/>
                    <a:shade val="87843"/>
                    <a:invGamma/>
                  </a:schemeClr>
                </a:gs>
              </a:gsLst>
              <a:lin ang="2700000" scaled="1"/>
            </a:gradFill>
            <a:ln w="9525">
              <a:noFill/>
              <a:round/>
              <a:headEnd/>
              <a:tailEnd/>
            </a:ln>
            <a:effectLst/>
          </p:spPr>
          <p:txBody>
            <a:bodyPr/>
            <a:lstStyle/>
            <a:p>
              <a:pPr>
                <a:defRPr/>
              </a:pPr>
              <a:endParaRPr lang="en-US"/>
            </a:p>
          </p:txBody>
        </p:sp>
        <p:sp>
          <p:nvSpPr>
            <p:cNvPr id="107672" name="Oval 152"/>
            <p:cNvSpPr>
              <a:spLocks noChangeArrowheads="1"/>
            </p:cNvSpPr>
            <p:nvPr/>
          </p:nvSpPr>
          <p:spPr bwMode="hidden">
            <a:xfrm>
              <a:off x="1529" y="1156"/>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3" name="Oval 153"/>
            <p:cNvSpPr>
              <a:spLocks noChangeArrowheads="1"/>
            </p:cNvSpPr>
            <p:nvPr/>
          </p:nvSpPr>
          <p:spPr bwMode="hidden">
            <a:xfrm>
              <a:off x="1294" y="1222"/>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4" name="Oval 154"/>
            <p:cNvSpPr>
              <a:spLocks noChangeArrowheads="1"/>
            </p:cNvSpPr>
            <p:nvPr/>
          </p:nvSpPr>
          <p:spPr bwMode="hidden">
            <a:xfrm>
              <a:off x="1314" y="1112"/>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5" name="Oval 155"/>
            <p:cNvSpPr>
              <a:spLocks noChangeArrowheads="1"/>
            </p:cNvSpPr>
            <p:nvPr/>
          </p:nvSpPr>
          <p:spPr bwMode="hidden">
            <a:xfrm>
              <a:off x="1082" y="116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6" name="Oval 156"/>
            <p:cNvSpPr>
              <a:spLocks noChangeArrowheads="1"/>
            </p:cNvSpPr>
            <p:nvPr/>
          </p:nvSpPr>
          <p:spPr bwMode="hidden">
            <a:xfrm>
              <a:off x="877" y="1121"/>
              <a:ext cx="112"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7" name="Oval 157"/>
            <p:cNvSpPr>
              <a:spLocks noChangeArrowheads="1"/>
            </p:cNvSpPr>
            <p:nvPr/>
          </p:nvSpPr>
          <p:spPr bwMode="hidden">
            <a:xfrm>
              <a:off x="875" y="1216"/>
              <a:ext cx="11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8" name="Oval 158"/>
            <p:cNvSpPr>
              <a:spLocks noChangeArrowheads="1"/>
            </p:cNvSpPr>
            <p:nvPr/>
          </p:nvSpPr>
          <p:spPr bwMode="hidden">
            <a:xfrm>
              <a:off x="680" y="117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79" name="Oval 159"/>
            <p:cNvSpPr>
              <a:spLocks noChangeArrowheads="1"/>
            </p:cNvSpPr>
            <p:nvPr/>
          </p:nvSpPr>
          <p:spPr bwMode="hidden">
            <a:xfrm>
              <a:off x="411" y="123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0" name="Oval 160"/>
            <p:cNvSpPr>
              <a:spLocks noChangeArrowheads="1"/>
            </p:cNvSpPr>
            <p:nvPr/>
          </p:nvSpPr>
          <p:spPr bwMode="hidden">
            <a:xfrm>
              <a:off x="434" y="1100"/>
              <a:ext cx="112"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1" name="Oval 161"/>
            <p:cNvSpPr>
              <a:spLocks noChangeArrowheads="1"/>
            </p:cNvSpPr>
            <p:nvPr/>
          </p:nvSpPr>
          <p:spPr bwMode="hidden">
            <a:xfrm>
              <a:off x="119" y="1312"/>
              <a:ext cx="111"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2" name="Oval 162"/>
            <p:cNvSpPr>
              <a:spLocks noChangeArrowheads="1"/>
            </p:cNvSpPr>
            <p:nvPr/>
          </p:nvSpPr>
          <p:spPr bwMode="hidden">
            <a:xfrm>
              <a:off x="858" y="1001"/>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3" name="Oval 163"/>
            <p:cNvSpPr>
              <a:spLocks noChangeArrowheads="1"/>
            </p:cNvSpPr>
            <p:nvPr/>
          </p:nvSpPr>
          <p:spPr bwMode="hidden">
            <a:xfrm>
              <a:off x="1341" y="1013"/>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4" name="Oval 164"/>
            <p:cNvSpPr>
              <a:spLocks noChangeArrowheads="1"/>
            </p:cNvSpPr>
            <p:nvPr/>
          </p:nvSpPr>
          <p:spPr bwMode="hidden">
            <a:xfrm>
              <a:off x="1739" y="1008"/>
              <a:ext cx="101" cy="38"/>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5" name="Oval 165"/>
            <p:cNvSpPr>
              <a:spLocks noChangeArrowheads="1"/>
            </p:cNvSpPr>
            <p:nvPr/>
          </p:nvSpPr>
          <p:spPr bwMode="hidden">
            <a:xfrm>
              <a:off x="2116" y="1001"/>
              <a:ext cx="100"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6" name="Oval 166"/>
            <p:cNvSpPr>
              <a:spLocks noChangeArrowheads="1"/>
            </p:cNvSpPr>
            <p:nvPr/>
          </p:nvSpPr>
          <p:spPr bwMode="hidden">
            <a:xfrm>
              <a:off x="2320" y="941"/>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7" name="Oval 167"/>
            <p:cNvSpPr>
              <a:spLocks noChangeArrowheads="1"/>
            </p:cNvSpPr>
            <p:nvPr/>
          </p:nvSpPr>
          <p:spPr bwMode="hidden">
            <a:xfrm>
              <a:off x="2601" y="995"/>
              <a:ext cx="101" cy="39"/>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88" name="Oval 168"/>
            <p:cNvSpPr>
              <a:spLocks noChangeArrowheads="1"/>
            </p:cNvSpPr>
            <p:nvPr/>
          </p:nvSpPr>
          <p:spPr bwMode="hidden">
            <a:xfrm>
              <a:off x="1667" y="1420"/>
              <a:ext cx="106" cy="51"/>
            </a:xfrm>
            <a:prstGeom prst="ellipse">
              <a:avLst/>
            </a:prstGeom>
            <a:gradFill rotWithShape="0">
              <a:gsLst>
                <a:gs pos="0">
                  <a:schemeClr val="bg1"/>
                </a:gs>
                <a:gs pos="100000">
                  <a:schemeClr val="bg1">
                    <a:gamma/>
                    <a:shade val="84706"/>
                    <a:invGamma/>
                  </a:schemeClr>
                </a:gs>
              </a:gsLst>
              <a:lin ang="2700000" scaled="1"/>
            </a:gradFill>
            <a:ln w="9525">
              <a:noFill/>
              <a:round/>
              <a:headEnd/>
              <a:tailEnd/>
            </a:ln>
            <a:effectLst/>
          </p:spPr>
          <p:txBody>
            <a:bodyPr/>
            <a:lstStyle/>
            <a:p>
              <a:pPr>
                <a:defRPr/>
              </a:pPr>
              <a:endParaRPr lang="en-US"/>
            </a:p>
          </p:txBody>
        </p:sp>
        <p:sp>
          <p:nvSpPr>
            <p:cNvPr id="107689" name="Oval 169"/>
            <p:cNvSpPr>
              <a:spLocks noChangeArrowheads="1"/>
            </p:cNvSpPr>
            <p:nvPr/>
          </p:nvSpPr>
          <p:spPr bwMode="hidden">
            <a:xfrm>
              <a:off x="2557" y="1516"/>
              <a:ext cx="123" cy="51"/>
            </a:xfrm>
            <a:prstGeom prst="ellipse">
              <a:avLst/>
            </a:prstGeom>
            <a:gradFill rotWithShape="0">
              <a:gsLst>
                <a:gs pos="0">
                  <a:schemeClr val="bg1"/>
                </a:gs>
                <a:gs pos="100000">
                  <a:schemeClr val="bg1">
                    <a:gamma/>
                    <a:shade val="78824"/>
                    <a:invGamma/>
                  </a:schemeClr>
                </a:gs>
              </a:gsLst>
              <a:lin ang="2700000" scaled="1"/>
            </a:gradFill>
            <a:ln w="9525">
              <a:noFill/>
              <a:round/>
              <a:headEnd/>
              <a:tailEnd/>
            </a:ln>
            <a:effectLst/>
          </p:spPr>
          <p:txBody>
            <a:bodyPr/>
            <a:lstStyle/>
            <a:p>
              <a:pPr>
                <a:defRPr/>
              </a:pPr>
              <a:endParaRPr lang="en-US"/>
            </a:p>
          </p:txBody>
        </p:sp>
        <p:sp>
          <p:nvSpPr>
            <p:cNvPr id="107690" name="Oval 170"/>
            <p:cNvSpPr>
              <a:spLocks noChangeArrowheads="1"/>
            </p:cNvSpPr>
            <p:nvPr/>
          </p:nvSpPr>
          <p:spPr bwMode="hidden">
            <a:xfrm>
              <a:off x="3619" y="1287"/>
              <a:ext cx="112"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91" name="Oval 171"/>
            <p:cNvSpPr>
              <a:spLocks noChangeArrowheads="1"/>
            </p:cNvSpPr>
            <p:nvPr/>
          </p:nvSpPr>
          <p:spPr bwMode="hidden">
            <a:xfrm>
              <a:off x="3791" y="1212"/>
              <a:ext cx="111" cy="51"/>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692" name="Oval 172"/>
            <p:cNvSpPr>
              <a:spLocks noChangeArrowheads="1"/>
            </p:cNvSpPr>
            <p:nvPr/>
          </p:nvSpPr>
          <p:spPr bwMode="hidden">
            <a:xfrm>
              <a:off x="213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3" name="Oval 173"/>
            <p:cNvSpPr>
              <a:spLocks noChangeArrowheads="1"/>
            </p:cNvSpPr>
            <p:nvPr/>
          </p:nvSpPr>
          <p:spPr bwMode="hidden">
            <a:xfrm>
              <a:off x="1264" y="908"/>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4" name="Oval 174"/>
            <p:cNvSpPr>
              <a:spLocks noChangeArrowheads="1"/>
            </p:cNvSpPr>
            <p:nvPr/>
          </p:nvSpPr>
          <p:spPr bwMode="hidden">
            <a:xfrm>
              <a:off x="1471" y="869"/>
              <a:ext cx="79"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5" name="Oval 175"/>
            <p:cNvSpPr>
              <a:spLocks noChangeArrowheads="1"/>
            </p:cNvSpPr>
            <p:nvPr/>
          </p:nvSpPr>
          <p:spPr bwMode="hidden">
            <a:xfrm>
              <a:off x="1650" y="824"/>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6" name="Oval 176"/>
            <p:cNvSpPr>
              <a:spLocks noChangeArrowheads="1"/>
            </p:cNvSpPr>
            <p:nvPr/>
          </p:nvSpPr>
          <p:spPr bwMode="hidden">
            <a:xfrm>
              <a:off x="1918" y="869"/>
              <a:ext cx="84"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7" name="Oval 177"/>
            <p:cNvSpPr>
              <a:spLocks noChangeArrowheads="1"/>
            </p:cNvSpPr>
            <p:nvPr/>
          </p:nvSpPr>
          <p:spPr bwMode="hidden">
            <a:xfrm>
              <a:off x="1720" y="923"/>
              <a:ext cx="83" cy="3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8" name="Oval 178"/>
            <p:cNvSpPr>
              <a:spLocks noChangeArrowheads="1"/>
            </p:cNvSpPr>
            <p:nvPr/>
          </p:nvSpPr>
          <p:spPr bwMode="hidden">
            <a:xfrm>
              <a:off x="1913" y="957"/>
              <a:ext cx="95"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699" name="Oval 179"/>
            <p:cNvSpPr>
              <a:spLocks noChangeArrowheads="1"/>
            </p:cNvSpPr>
            <p:nvPr/>
          </p:nvSpPr>
          <p:spPr bwMode="hidden">
            <a:xfrm>
              <a:off x="1541" y="962"/>
              <a:ext cx="89"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700" name="Oval 180"/>
            <p:cNvSpPr>
              <a:spLocks noChangeArrowheads="1"/>
            </p:cNvSpPr>
            <p:nvPr/>
          </p:nvSpPr>
          <p:spPr bwMode="hidden">
            <a:xfrm>
              <a:off x="1076" y="953"/>
              <a:ext cx="101" cy="45"/>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701" name="Oval 181"/>
            <p:cNvSpPr>
              <a:spLocks noChangeArrowheads="1"/>
            </p:cNvSpPr>
            <p:nvPr/>
          </p:nvSpPr>
          <p:spPr bwMode="hidden">
            <a:xfrm>
              <a:off x="1983" y="4027"/>
              <a:ext cx="195" cy="10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2" name="Oval 182"/>
            <p:cNvSpPr>
              <a:spLocks noChangeArrowheads="1"/>
            </p:cNvSpPr>
            <p:nvPr/>
          </p:nvSpPr>
          <p:spPr bwMode="hidden">
            <a:xfrm>
              <a:off x="2460" y="3671"/>
              <a:ext cx="196" cy="11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3" name="Oval 183"/>
            <p:cNvSpPr>
              <a:spLocks noChangeArrowheads="1"/>
            </p:cNvSpPr>
            <p:nvPr/>
          </p:nvSpPr>
          <p:spPr bwMode="hidden">
            <a:xfrm>
              <a:off x="3238" y="3121"/>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4" name="Oval 184"/>
            <p:cNvSpPr>
              <a:spLocks noChangeArrowheads="1"/>
            </p:cNvSpPr>
            <p:nvPr/>
          </p:nvSpPr>
          <p:spPr bwMode="hidden">
            <a:xfrm>
              <a:off x="3550" y="2880"/>
              <a:ext cx="157"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5" name="Oval 185"/>
            <p:cNvSpPr>
              <a:spLocks noChangeArrowheads="1"/>
            </p:cNvSpPr>
            <p:nvPr/>
          </p:nvSpPr>
          <p:spPr bwMode="hidden">
            <a:xfrm>
              <a:off x="2892" y="3377"/>
              <a:ext cx="168" cy="95"/>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6" name="Oval 186"/>
            <p:cNvSpPr>
              <a:spLocks noChangeArrowheads="1"/>
            </p:cNvSpPr>
            <p:nvPr/>
          </p:nvSpPr>
          <p:spPr bwMode="hidden">
            <a:xfrm>
              <a:off x="3869" y="2657"/>
              <a:ext cx="151" cy="84"/>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7" name="Oval 187"/>
            <p:cNvSpPr>
              <a:spLocks noChangeArrowheads="1"/>
            </p:cNvSpPr>
            <p:nvPr/>
          </p:nvSpPr>
          <p:spPr bwMode="hidden">
            <a:xfrm>
              <a:off x="4090" y="2475"/>
              <a:ext cx="156" cy="89"/>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8" name="Oval 188"/>
            <p:cNvSpPr>
              <a:spLocks noChangeArrowheads="1"/>
            </p:cNvSpPr>
            <p:nvPr/>
          </p:nvSpPr>
          <p:spPr bwMode="hidden">
            <a:xfrm>
              <a:off x="4327" y="2314"/>
              <a:ext cx="134" cy="72"/>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09" name="Oval 189"/>
            <p:cNvSpPr>
              <a:spLocks noChangeArrowheads="1"/>
            </p:cNvSpPr>
            <p:nvPr/>
          </p:nvSpPr>
          <p:spPr bwMode="hidden">
            <a:xfrm>
              <a:off x="4712" y="2022"/>
              <a:ext cx="134" cy="73"/>
            </a:xfrm>
            <a:prstGeom prst="ellipse">
              <a:avLst/>
            </a:prstGeom>
            <a:gradFill rotWithShape="0">
              <a:gsLst>
                <a:gs pos="0">
                  <a:schemeClr val="bg2"/>
                </a:gs>
                <a:gs pos="100000">
                  <a:schemeClr val="bg2">
                    <a:gamma/>
                    <a:shade val="54510"/>
                    <a:invGamma/>
                  </a:schemeClr>
                </a:gs>
              </a:gsLst>
              <a:lin ang="2700000" scaled="1"/>
            </a:gradFill>
            <a:ln w="9525">
              <a:noFill/>
              <a:round/>
              <a:headEnd/>
              <a:tailEnd/>
            </a:ln>
            <a:effectLst/>
          </p:spPr>
          <p:txBody>
            <a:bodyPr/>
            <a:lstStyle/>
            <a:p>
              <a:pPr>
                <a:defRPr/>
              </a:pPr>
              <a:endParaRPr lang="en-US"/>
            </a:p>
          </p:txBody>
        </p:sp>
        <p:sp>
          <p:nvSpPr>
            <p:cNvPr id="107710" name="Oval 190"/>
            <p:cNvSpPr>
              <a:spLocks noChangeArrowheads="1"/>
            </p:cNvSpPr>
            <p:nvPr/>
          </p:nvSpPr>
          <p:spPr bwMode="hidden">
            <a:xfrm>
              <a:off x="4533" y="2162"/>
              <a:ext cx="139"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11" name="Oval 191"/>
            <p:cNvSpPr>
              <a:spLocks noChangeArrowheads="1"/>
            </p:cNvSpPr>
            <p:nvPr/>
          </p:nvSpPr>
          <p:spPr bwMode="hidden">
            <a:xfrm>
              <a:off x="4863" y="1920"/>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12" name="Oval 192"/>
            <p:cNvSpPr>
              <a:spLocks noChangeArrowheads="1"/>
            </p:cNvSpPr>
            <p:nvPr/>
          </p:nvSpPr>
          <p:spPr bwMode="hidden">
            <a:xfrm>
              <a:off x="5009" y="1807"/>
              <a:ext cx="128" cy="61"/>
            </a:xfrm>
            <a:prstGeom prst="ellipse">
              <a:avLst/>
            </a:prstGeom>
            <a:gradFill rotWithShape="0">
              <a:gsLst>
                <a:gs pos="0">
                  <a:schemeClr val="bg2"/>
                </a:gs>
                <a:gs pos="100000">
                  <a:schemeClr val="bg2">
                    <a:gamma/>
                    <a:shade val="57647"/>
                    <a:invGamma/>
                  </a:schemeClr>
                </a:gs>
              </a:gsLst>
              <a:lin ang="2700000" scaled="1"/>
            </a:gradFill>
            <a:ln w="9525">
              <a:noFill/>
              <a:round/>
              <a:headEnd/>
              <a:tailEnd/>
            </a:ln>
            <a:effectLst/>
          </p:spPr>
          <p:txBody>
            <a:bodyPr/>
            <a:lstStyle/>
            <a:p>
              <a:pPr>
                <a:defRPr/>
              </a:pPr>
              <a:endParaRPr lang="en-US"/>
            </a:p>
          </p:txBody>
        </p:sp>
        <p:sp>
          <p:nvSpPr>
            <p:cNvPr id="107713" name="Oval 193"/>
            <p:cNvSpPr>
              <a:spLocks noChangeArrowheads="1"/>
            </p:cNvSpPr>
            <p:nvPr/>
          </p:nvSpPr>
          <p:spPr bwMode="hidden">
            <a:xfrm>
              <a:off x="5161" y="1702"/>
              <a:ext cx="123" cy="50"/>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714" name="Oval 194"/>
            <p:cNvSpPr>
              <a:spLocks noChangeArrowheads="1"/>
            </p:cNvSpPr>
            <p:nvPr/>
          </p:nvSpPr>
          <p:spPr bwMode="hidden">
            <a:xfrm>
              <a:off x="5277" y="1614"/>
              <a:ext cx="124"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715" name="Oval 195"/>
            <p:cNvSpPr>
              <a:spLocks noChangeArrowheads="1"/>
            </p:cNvSpPr>
            <p:nvPr/>
          </p:nvSpPr>
          <p:spPr bwMode="hidden">
            <a:xfrm>
              <a:off x="5398" y="1521"/>
              <a:ext cx="123" cy="51"/>
            </a:xfrm>
            <a:prstGeom prst="ellipse">
              <a:avLst/>
            </a:prstGeom>
            <a:gradFill rotWithShape="0">
              <a:gsLst>
                <a:gs pos="0">
                  <a:schemeClr val="bg2"/>
                </a:gs>
                <a:gs pos="100000">
                  <a:schemeClr val="bg2">
                    <a:gamma/>
                    <a:shade val="81961"/>
                    <a:invGamma/>
                  </a:schemeClr>
                </a:gs>
              </a:gsLst>
              <a:lin ang="2700000" scaled="1"/>
            </a:gradFill>
            <a:ln w="9525">
              <a:noFill/>
              <a:round/>
              <a:headEnd/>
              <a:tailEnd/>
            </a:ln>
            <a:effectLst/>
          </p:spPr>
          <p:txBody>
            <a:bodyPr/>
            <a:lstStyle/>
            <a:p>
              <a:pPr>
                <a:defRPr/>
              </a:pPr>
              <a:endParaRPr lang="en-US"/>
            </a:p>
          </p:txBody>
        </p:sp>
        <p:sp>
          <p:nvSpPr>
            <p:cNvPr id="107716" name="Oval 196"/>
            <p:cNvSpPr>
              <a:spLocks noChangeArrowheads="1"/>
            </p:cNvSpPr>
            <p:nvPr/>
          </p:nvSpPr>
          <p:spPr bwMode="hidden">
            <a:xfrm>
              <a:off x="3255" y="4071"/>
              <a:ext cx="196" cy="10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17" name="Oval 197"/>
            <p:cNvSpPr>
              <a:spLocks noChangeArrowheads="1"/>
            </p:cNvSpPr>
            <p:nvPr/>
          </p:nvSpPr>
          <p:spPr bwMode="hidden">
            <a:xfrm>
              <a:off x="3651" y="3693"/>
              <a:ext cx="196" cy="11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18" name="Oval 198"/>
            <p:cNvSpPr>
              <a:spLocks noChangeArrowheads="1"/>
            </p:cNvSpPr>
            <p:nvPr/>
          </p:nvSpPr>
          <p:spPr bwMode="hidden">
            <a:xfrm>
              <a:off x="4773" y="3705"/>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19" name="Oval 199"/>
            <p:cNvSpPr>
              <a:spLocks noChangeArrowheads="1"/>
            </p:cNvSpPr>
            <p:nvPr/>
          </p:nvSpPr>
          <p:spPr bwMode="hidden">
            <a:xfrm>
              <a:off x="4491" y="4049"/>
              <a:ext cx="196" cy="10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20" name="Oval 200"/>
            <p:cNvSpPr>
              <a:spLocks noChangeArrowheads="1"/>
            </p:cNvSpPr>
            <p:nvPr/>
          </p:nvSpPr>
          <p:spPr bwMode="hidden">
            <a:xfrm>
              <a:off x="3989" y="3396"/>
              <a:ext cx="168" cy="96"/>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1" name="Oval 201"/>
            <p:cNvSpPr>
              <a:spLocks noChangeArrowheads="1"/>
            </p:cNvSpPr>
            <p:nvPr/>
          </p:nvSpPr>
          <p:spPr bwMode="hidden">
            <a:xfrm>
              <a:off x="4263" y="3141"/>
              <a:ext cx="167"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2" name="Oval 202"/>
            <p:cNvSpPr>
              <a:spLocks noChangeArrowheads="1"/>
            </p:cNvSpPr>
            <p:nvPr/>
          </p:nvSpPr>
          <p:spPr bwMode="hidden">
            <a:xfrm>
              <a:off x="5044" y="3418"/>
              <a:ext cx="167" cy="95"/>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23" name="Oval 203"/>
            <p:cNvSpPr>
              <a:spLocks noChangeArrowheads="1"/>
            </p:cNvSpPr>
            <p:nvPr/>
          </p:nvSpPr>
          <p:spPr bwMode="hidden">
            <a:xfrm>
              <a:off x="4553" y="28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4" name="Oval 204"/>
            <p:cNvSpPr>
              <a:spLocks noChangeArrowheads="1"/>
            </p:cNvSpPr>
            <p:nvPr/>
          </p:nvSpPr>
          <p:spPr bwMode="hidden">
            <a:xfrm>
              <a:off x="5293" y="3116"/>
              <a:ext cx="168" cy="95"/>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5" name="Oval 205"/>
            <p:cNvSpPr>
              <a:spLocks noChangeArrowheads="1"/>
            </p:cNvSpPr>
            <p:nvPr/>
          </p:nvSpPr>
          <p:spPr bwMode="hidden">
            <a:xfrm>
              <a:off x="5497" y="2879"/>
              <a:ext cx="156" cy="89"/>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sp>
          <p:nvSpPr>
            <p:cNvPr id="107726" name="Oval 206"/>
            <p:cNvSpPr>
              <a:spLocks noChangeArrowheads="1"/>
            </p:cNvSpPr>
            <p:nvPr/>
          </p:nvSpPr>
          <p:spPr bwMode="hidden">
            <a:xfrm>
              <a:off x="4772" y="2673"/>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7" name="Oval 207"/>
            <p:cNvSpPr>
              <a:spLocks noChangeArrowheads="1"/>
            </p:cNvSpPr>
            <p:nvPr/>
          </p:nvSpPr>
          <p:spPr bwMode="hidden">
            <a:xfrm>
              <a:off x="4966" y="2488"/>
              <a:ext cx="156" cy="84"/>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8" name="Oval 208"/>
            <p:cNvSpPr>
              <a:spLocks noChangeArrowheads="1"/>
            </p:cNvSpPr>
            <p:nvPr/>
          </p:nvSpPr>
          <p:spPr bwMode="hidden">
            <a:xfrm>
              <a:off x="5444" y="2052"/>
              <a:ext cx="134"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29" name="Oval 209"/>
            <p:cNvSpPr>
              <a:spLocks noChangeArrowheads="1"/>
            </p:cNvSpPr>
            <p:nvPr/>
          </p:nvSpPr>
          <p:spPr bwMode="hidden">
            <a:xfrm>
              <a:off x="5161" y="2314"/>
              <a:ext cx="140" cy="7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30" name="Oval 210"/>
            <p:cNvSpPr>
              <a:spLocks noChangeArrowheads="1"/>
            </p:cNvSpPr>
            <p:nvPr/>
          </p:nvSpPr>
          <p:spPr bwMode="hidden">
            <a:xfrm>
              <a:off x="5318" y="2176"/>
              <a:ext cx="134" cy="61"/>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31" name="Oval 211"/>
            <p:cNvSpPr>
              <a:spLocks noChangeArrowheads="1"/>
            </p:cNvSpPr>
            <p:nvPr/>
          </p:nvSpPr>
          <p:spPr bwMode="hidden">
            <a:xfrm>
              <a:off x="5581" y="1933"/>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p>
          </p:txBody>
        </p:sp>
        <p:sp>
          <p:nvSpPr>
            <p:cNvPr id="107732" name="Oval 212"/>
            <p:cNvSpPr>
              <a:spLocks noChangeArrowheads="1"/>
            </p:cNvSpPr>
            <p:nvPr/>
          </p:nvSpPr>
          <p:spPr bwMode="hidden">
            <a:xfrm>
              <a:off x="5689" y="1811"/>
              <a:ext cx="128" cy="61"/>
            </a:xfrm>
            <a:prstGeom prst="ellipse">
              <a:avLst/>
            </a:prstGeom>
            <a:gradFill rotWithShape="0">
              <a:gsLst>
                <a:gs pos="0">
                  <a:schemeClr val="accent2"/>
                </a:gs>
                <a:gs pos="100000">
                  <a:schemeClr val="accent2">
                    <a:gamma/>
                    <a:shade val="57647"/>
                    <a:invGamma/>
                  </a:schemeClr>
                </a:gs>
              </a:gsLst>
              <a:lin ang="2700000" scaled="1"/>
            </a:gradFill>
            <a:ln w="9525">
              <a:noFill/>
              <a:round/>
              <a:headEnd/>
              <a:tailEnd/>
            </a:ln>
            <a:effectLst/>
          </p:spPr>
          <p:txBody>
            <a:bodyPr/>
            <a:lstStyle/>
            <a:p>
              <a:pPr>
                <a:defRPr/>
              </a:pPr>
              <a:endParaRPr lang="en-US"/>
            </a:p>
          </p:txBody>
        </p:sp>
        <p:sp>
          <p:nvSpPr>
            <p:cNvPr id="107733" name="Oval 213"/>
            <p:cNvSpPr>
              <a:spLocks noChangeArrowheads="1"/>
            </p:cNvSpPr>
            <p:nvPr/>
          </p:nvSpPr>
          <p:spPr bwMode="hidden">
            <a:xfrm>
              <a:off x="5663" y="2680"/>
              <a:ext cx="156" cy="83"/>
            </a:xfrm>
            <a:prstGeom prst="ellipse">
              <a:avLst/>
            </a:prstGeom>
            <a:gradFill rotWithShape="0">
              <a:gsLst>
                <a:gs pos="0">
                  <a:schemeClr val="accent2"/>
                </a:gs>
                <a:gs pos="100000">
                  <a:schemeClr val="accent2">
                    <a:gamma/>
                    <a:shade val="54510"/>
                    <a:invGamma/>
                  </a:schemeClr>
                </a:gs>
              </a:gsLst>
              <a:lin ang="2700000" scaled="1"/>
            </a:gradFill>
            <a:ln w="9525">
              <a:noFill/>
              <a:round/>
              <a:headEnd/>
              <a:tailEnd/>
            </a:ln>
            <a:effectLst/>
          </p:spPr>
          <p:txBody>
            <a:bodyPr/>
            <a:lstStyle/>
            <a:p>
              <a:pPr>
                <a:defRPr/>
              </a:pPr>
              <a:endParaRPr lang="en-US"/>
            </a:p>
          </p:txBody>
        </p:sp>
        <p:sp>
          <p:nvSpPr>
            <p:cNvPr id="107734" name="Oval 214"/>
            <p:cNvSpPr>
              <a:spLocks noChangeArrowheads="1"/>
            </p:cNvSpPr>
            <p:nvPr/>
          </p:nvSpPr>
          <p:spPr bwMode="hidden">
            <a:xfrm>
              <a:off x="-65" y="2865"/>
              <a:ext cx="150" cy="89"/>
            </a:xfrm>
            <a:prstGeom prst="ellipse">
              <a:avLst/>
            </a:prstGeom>
            <a:gradFill rotWithShape="0">
              <a:gsLst>
                <a:gs pos="0">
                  <a:schemeClr val="bg1"/>
                </a:gs>
                <a:gs pos="100000">
                  <a:schemeClr val="bg1">
                    <a:gamma/>
                    <a:shade val="69804"/>
                    <a:invGamma/>
                  </a:schemeClr>
                </a:gs>
              </a:gsLst>
              <a:lin ang="2700000" scaled="1"/>
            </a:gradFill>
            <a:ln w="9525">
              <a:noFill/>
              <a:round/>
              <a:headEnd/>
              <a:tailEnd/>
            </a:ln>
            <a:effectLst/>
          </p:spPr>
          <p:txBody>
            <a:bodyPr/>
            <a:lstStyle/>
            <a:p>
              <a:pPr>
                <a:defRPr/>
              </a:pPr>
              <a:endParaRPr lang="en-US"/>
            </a:p>
          </p:txBody>
        </p:sp>
        <p:sp>
          <p:nvSpPr>
            <p:cNvPr id="107735" name="Oval 215"/>
            <p:cNvSpPr>
              <a:spLocks noChangeArrowheads="1"/>
            </p:cNvSpPr>
            <p:nvPr/>
          </p:nvSpPr>
          <p:spPr bwMode="hidden">
            <a:xfrm>
              <a:off x="2" y="2477"/>
              <a:ext cx="156" cy="89"/>
            </a:xfrm>
            <a:prstGeom prst="ellipse">
              <a:avLst/>
            </a:prstGeom>
            <a:gradFill rotWithShape="0">
              <a:gsLst>
                <a:gs pos="0">
                  <a:schemeClr val="bg1"/>
                </a:gs>
                <a:gs pos="100000">
                  <a:schemeClr val="bg1">
                    <a:gamma/>
                    <a:shade val="75686"/>
                    <a:invGamma/>
                  </a:schemeClr>
                </a:gs>
              </a:gsLst>
              <a:lin ang="2700000" scaled="1"/>
            </a:gradFill>
            <a:ln w="9525">
              <a:noFill/>
              <a:round/>
              <a:headEnd/>
              <a:tailEnd/>
            </a:ln>
            <a:effectLst/>
          </p:spPr>
          <p:txBody>
            <a:bodyPr/>
            <a:lstStyle/>
            <a:p>
              <a:pPr>
                <a:defRPr/>
              </a:pPr>
              <a:endParaRPr lang="en-US"/>
            </a:p>
          </p:txBody>
        </p:sp>
        <p:sp>
          <p:nvSpPr>
            <p:cNvPr id="107736" name="Oval 216"/>
            <p:cNvSpPr>
              <a:spLocks noChangeArrowheads="1"/>
            </p:cNvSpPr>
            <p:nvPr/>
          </p:nvSpPr>
          <p:spPr bwMode="hidden">
            <a:xfrm>
              <a:off x="-9" y="1436"/>
              <a:ext cx="106" cy="44"/>
            </a:xfrm>
            <a:prstGeom prst="ellipse">
              <a:avLst/>
            </a:prstGeom>
            <a:gradFill rotWithShape="0">
              <a:gsLst>
                <a:gs pos="0">
                  <a:schemeClr val="bg1"/>
                </a:gs>
                <a:gs pos="100000">
                  <a:schemeClr val="bg1">
                    <a:gamma/>
                    <a:shade val="90980"/>
                    <a:invGamma/>
                  </a:schemeClr>
                </a:gs>
              </a:gsLst>
              <a:lin ang="2700000" scaled="1"/>
            </a:gradFill>
            <a:ln w="9525">
              <a:noFill/>
              <a:round/>
              <a:headEnd/>
              <a:tailEnd/>
            </a:ln>
            <a:effectLst/>
          </p:spPr>
          <p:txBody>
            <a:bodyPr/>
            <a:lstStyle/>
            <a:p>
              <a:pPr>
                <a:defRPr/>
              </a:pPr>
              <a:endParaRPr lang="en-US"/>
            </a:p>
          </p:txBody>
        </p:sp>
        <p:sp>
          <p:nvSpPr>
            <p:cNvPr id="107737" name="Oval 217"/>
            <p:cNvSpPr>
              <a:spLocks noChangeArrowheads="1"/>
            </p:cNvSpPr>
            <p:nvPr/>
          </p:nvSpPr>
          <p:spPr bwMode="hidden">
            <a:xfrm>
              <a:off x="5624" y="4010"/>
              <a:ext cx="201" cy="106"/>
            </a:xfrm>
            <a:prstGeom prst="ellipse">
              <a:avLst/>
            </a:prstGeom>
            <a:gradFill rotWithShape="0">
              <a:gsLst>
                <a:gs pos="0">
                  <a:schemeClr val="accent2"/>
                </a:gs>
                <a:gs pos="100000">
                  <a:schemeClr val="accent2">
                    <a:gamma/>
                    <a:shade val="39216"/>
                    <a:invGamma/>
                  </a:schemeClr>
                </a:gs>
              </a:gsLst>
              <a:lin ang="2700000" scaled="1"/>
            </a:gradFill>
            <a:ln w="9525">
              <a:noFill/>
              <a:round/>
              <a:headEnd/>
              <a:tailEnd/>
            </a:ln>
            <a:effectLst/>
          </p:spPr>
          <p:txBody>
            <a:bodyPr/>
            <a:lstStyle/>
            <a:p>
              <a:pPr>
                <a:defRPr/>
              </a:pPr>
              <a:endParaRPr lang="en-US"/>
            </a:p>
          </p:txBody>
        </p:sp>
      </p:grpSp>
      <p:sp>
        <p:nvSpPr>
          <p:cNvPr id="107738" name="Rectangle 218"/>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B0664AA1-35ED-4731-A719-04B1F8B6E6E5}" type="slidenum">
              <a:rPr lang="en-US"/>
              <a:pPr>
                <a:defRPr/>
              </a:pPr>
              <a:t>‹#›</a:t>
            </a:fld>
            <a:endParaRPr lang="en-US"/>
          </a:p>
        </p:txBody>
      </p:sp>
      <p:sp>
        <p:nvSpPr>
          <p:cNvPr id="107739" name="Rectangle 21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r>
              <a:rPr lang="en-US"/>
              <a:t>DT228/1 Computer Architecture &amp; Technology</a:t>
            </a:r>
          </a:p>
        </p:txBody>
      </p:sp>
      <p:sp>
        <p:nvSpPr>
          <p:cNvPr id="107740" name="Rectangle 220"/>
          <p:cNvSpPr>
            <a:spLocks noGrp="1" noChangeArrowheads="1"/>
          </p:cNvSpPr>
          <p:nvPr>
            <p:ph type="ftr" sz="quarter" idx="3"/>
          </p:nvPr>
        </p:nvSpPr>
        <p:spPr bwMode="auto">
          <a:xfrm>
            <a:off x="31242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lang="en-US"/>
          </a:p>
        </p:txBody>
      </p:sp>
      <p:sp>
        <p:nvSpPr>
          <p:cNvPr id="107741" name="Rectangle 221"/>
          <p:cNvSpPr>
            <a:spLocks noGrp="1" noChangeArrowheads="1"/>
          </p:cNvSpPr>
          <p:nvPr>
            <p:ph type="body" idx="1"/>
          </p:nvPr>
        </p:nvSpPr>
        <p:spPr bwMode="auto">
          <a:xfrm>
            <a:off x="457200" y="1600200"/>
            <a:ext cx="8229600" cy="4533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742" name="Rectangle 22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853"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Font typeface="Wingdings" pitchFamily="2" charset="2"/>
        <a:buBlip>
          <a:blip r:embed="rId1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5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Blip>
          <a:blip r:embed="rId13"/>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en.wikipedia.org/wiki/Image:KT600.jp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pn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http://common.ziffdavisinternet.com/util_get_image/0/0,1425,i=3377,00.gif" TargetMode="External"/><Relationship Id="rId5" Type="http://schemas.openxmlformats.org/officeDocument/2006/relationships/image" Target="../media/image20.gif"/><Relationship Id="rId4" Type="http://schemas.openxmlformats.org/officeDocument/2006/relationships/image" Target="http://www.extremetech.com/images/spacer.gif"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en.wikipedia.org/wiki/Image:Northsouthbridge.png"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20"/>
          <p:cNvSpPr>
            <a:spLocks noGrp="1" noChangeArrowheads="1"/>
          </p:cNvSpPr>
          <p:nvPr>
            <p:ph type="dt" sz="quarter" idx="10"/>
          </p:nvPr>
        </p:nvSpPr>
        <p:spPr/>
        <p:txBody>
          <a:bodyPr/>
          <a:lstStyle/>
          <a:p>
            <a:pPr>
              <a:defRPr/>
            </a:pPr>
            <a:r>
              <a:rPr lang="en-US" dirty="0"/>
              <a:t>DT228/1 </a:t>
            </a:r>
            <a:r>
              <a:rPr lang="en-US" dirty="0" smtClean="0"/>
              <a:t>and DT282/1 Computer </a:t>
            </a:r>
            <a:r>
              <a:rPr lang="en-US" dirty="0"/>
              <a:t>Architecture &amp; Technology</a:t>
            </a:r>
          </a:p>
        </p:txBody>
      </p:sp>
      <p:sp>
        <p:nvSpPr>
          <p:cNvPr id="6" name="Rectangle 222"/>
          <p:cNvSpPr>
            <a:spLocks noGrp="1" noChangeArrowheads="1"/>
          </p:cNvSpPr>
          <p:nvPr>
            <p:ph type="sldNum" sz="quarter" idx="12"/>
          </p:nvPr>
        </p:nvSpPr>
        <p:spPr/>
        <p:txBody>
          <a:bodyPr/>
          <a:lstStyle/>
          <a:p>
            <a:pPr>
              <a:defRPr/>
            </a:pPr>
            <a:fld id="{58130622-8209-4D12-B8AE-566EBCB02F56}" type="slidenum">
              <a:rPr lang="en-US"/>
              <a:pPr>
                <a:defRPr/>
              </a:pPr>
              <a:t>1</a:t>
            </a:fld>
            <a:endParaRPr lang="en-US"/>
          </a:p>
        </p:txBody>
      </p:sp>
      <p:sp>
        <p:nvSpPr>
          <p:cNvPr id="2050" name="Rectangle 2"/>
          <p:cNvSpPr>
            <a:spLocks noGrp="1" noChangeArrowheads="1"/>
          </p:cNvSpPr>
          <p:nvPr>
            <p:ph type="ctrTitle"/>
          </p:nvPr>
        </p:nvSpPr>
        <p:spPr>
          <a:xfrm>
            <a:off x="684213" y="836613"/>
            <a:ext cx="7772400" cy="1736725"/>
          </a:xfrm>
        </p:spPr>
        <p:txBody>
          <a:bodyPr/>
          <a:lstStyle/>
          <a:p>
            <a:pPr eaLnBrk="1" hangingPunct="1">
              <a:defRPr/>
            </a:pPr>
            <a:r>
              <a:rPr lang="en-IE" sz="4000" dirty="0" smtClean="0"/>
              <a:t>Course -  DT228/1 and DT282/1</a:t>
            </a:r>
            <a:endParaRPr lang="en-US" sz="4000" dirty="0" smtClean="0"/>
          </a:p>
        </p:txBody>
      </p:sp>
      <p:sp>
        <p:nvSpPr>
          <p:cNvPr id="2051" name="Rectangle 3"/>
          <p:cNvSpPr>
            <a:spLocks noGrp="1" noChangeArrowheads="1"/>
          </p:cNvSpPr>
          <p:nvPr>
            <p:ph type="subTitle" idx="1"/>
          </p:nvPr>
        </p:nvSpPr>
        <p:spPr>
          <a:xfrm>
            <a:off x="1403350" y="3284538"/>
            <a:ext cx="6400800" cy="911225"/>
          </a:xfrm>
        </p:spPr>
        <p:txBody>
          <a:bodyPr/>
          <a:lstStyle/>
          <a:p>
            <a:pPr eaLnBrk="1" hangingPunct="1">
              <a:lnSpc>
                <a:spcPct val="90000"/>
              </a:lnSpc>
              <a:defRPr/>
            </a:pPr>
            <a:r>
              <a:rPr lang="en-IE" dirty="0" smtClean="0"/>
              <a:t>Subject -  Computer Architecture and Technology</a:t>
            </a:r>
            <a:endParaRPr lang="en-US" dirty="0" smtClean="0"/>
          </a:p>
        </p:txBody>
      </p:sp>
      <p:sp>
        <p:nvSpPr>
          <p:cNvPr id="2052" name="Rectangle 4"/>
          <p:cNvSpPr>
            <a:spLocks noChangeArrowheads="1"/>
          </p:cNvSpPr>
          <p:nvPr/>
        </p:nvSpPr>
        <p:spPr bwMode="auto">
          <a:xfrm>
            <a:off x="1403350" y="4652963"/>
            <a:ext cx="6400800" cy="911225"/>
          </a:xfrm>
          <a:prstGeom prst="rect">
            <a:avLst/>
          </a:prstGeom>
          <a:noFill/>
          <a:ln w="9525">
            <a:noFill/>
            <a:miter lim="800000"/>
            <a:headEnd/>
            <a:tailEnd/>
          </a:ln>
          <a:effectLst/>
        </p:spPr>
        <p:txBody>
          <a:bodyPr/>
          <a:lstStyle/>
          <a:p>
            <a:pPr algn="ctr" eaLnBrk="1" hangingPunct="1">
              <a:spcBef>
                <a:spcPct val="20000"/>
              </a:spcBef>
              <a:buClr>
                <a:schemeClr val="hlink"/>
              </a:buClr>
              <a:buFont typeface="Wingdings" pitchFamily="2" charset="2"/>
              <a:buNone/>
              <a:defRPr/>
            </a:pPr>
            <a:r>
              <a:rPr lang="en-IE" sz="3200" dirty="0">
                <a:solidFill>
                  <a:srgbClr val="FFFF00"/>
                </a:solidFill>
                <a:effectLst>
                  <a:outerShdw blurRad="38100" dist="38100" dir="2700000" algn="tl">
                    <a:srgbClr val="000000"/>
                  </a:outerShdw>
                </a:effectLst>
              </a:rPr>
              <a:t>INTERNAL AND EXTERNAL INTERFACES</a:t>
            </a:r>
          </a:p>
          <a:p>
            <a:pPr algn="ctr" eaLnBrk="1" hangingPunct="1">
              <a:spcBef>
                <a:spcPct val="20000"/>
              </a:spcBef>
              <a:buClr>
                <a:schemeClr val="hlink"/>
              </a:buClr>
              <a:buFont typeface="Wingdings" pitchFamily="2" charset="2"/>
              <a:buNone/>
              <a:defRPr/>
            </a:pPr>
            <a:r>
              <a:rPr lang="en-IE" sz="2800" dirty="0">
                <a:solidFill>
                  <a:srgbClr val="FFFF00"/>
                </a:solidFill>
                <a:effectLst>
                  <a:outerShdw blurRad="38100" dist="38100" dir="2700000" algn="tl">
                    <a:srgbClr val="000000"/>
                  </a:outerShdw>
                </a:effectLst>
              </a:rPr>
              <a:t>Semester 2, Week 9</a:t>
            </a:r>
            <a:endParaRPr lang="en-US" sz="2800" dirty="0">
              <a:solidFill>
                <a:srgbClr val="FFFF00"/>
              </a:solidFill>
              <a:effectLst>
                <a:outerShdw blurRad="38100" dist="38100" dir="2700000" algn="tl">
                  <a:srgbClr val="000000"/>
                </a:outerShdw>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09EDBCA-8C34-40C0-A767-AA01925A4B24}" type="slidenum">
              <a:rPr lang="en-US"/>
              <a:pPr>
                <a:defRPr/>
              </a:pPr>
              <a:t>10</a:t>
            </a:fld>
            <a:endParaRPr lang="en-US"/>
          </a:p>
        </p:txBody>
      </p:sp>
      <p:sp>
        <p:nvSpPr>
          <p:cNvPr id="877570" name="Rectangle 2"/>
          <p:cNvSpPr>
            <a:spLocks noGrp="1" noChangeArrowheads="1"/>
          </p:cNvSpPr>
          <p:nvPr>
            <p:ph type="title"/>
          </p:nvPr>
        </p:nvSpPr>
        <p:spPr/>
        <p:txBody>
          <a:bodyPr/>
          <a:lstStyle/>
          <a:p>
            <a:pPr eaLnBrk="1" hangingPunct="1">
              <a:defRPr/>
            </a:pPr>
            <a:r>
              <a:rPr lang="en-IE" smtClean="0"/>
              <a:t>Parallel and Serial (4)</a:t>
            </a:r>
            <a:endParaRPr lang="en-US" smtClean="0"/>
          </a:p>
        </p:txBody>
      </p:sp>
      <p:sp>
        <p:nvSpPr>
          <p:cNvPr id="877571" name="Rectangle 3"/>
          <p:cNvSpPr>
            <a:spLocks noGrp="1" noChangeArrowheads="1"/>
          </p:cNvSpPr>
          <p:nvPr>
            <p:ph type="body" idx="1"/>
          </p:nvPr>
        </p:nvSpPr>
        <p:spPr/>
        <p:txBody>
          <a:bodyPr/>
          <a:lstStyle/>
          <a:p>
            <a:pPr eaLnBrk="1" hangingPunct="1">
              <a:defRPr/>
            </a:pPr>
            <a:r>
              <a:rPr lang="en-US" sz="2800" dirty="0" smtClean="0"/>
              <a:t>Most computers have both internal and external buses. An </a:t>
            </a:r>
            <a:r>
              <a:rPr lang="en-US" sz="2800" i="1" dirty="0" smtClean="0"/>
              <a:t>internal bus</a:t>
            </a:r>
            <a:r>
              <a:rPr lang="en-US" sz="2800" dirty="0" smtClean="0"/>
              <a:t> connects all the internal components of a computer to the motherboard (and thus, the CPU and internal memory). These types of buses are also referred to as a local bus because they are intended to connect to local devices, not to those in other machines or external to the computer. An </a:t>
            </a:r>
            <a:r>
              <a:rPr lang="en-US" sz="2800" i="1" dirty="0" smtClean="0"/>
              <a:t>external bus</a:t>
            </a:r>
            <a:r>
              <a:rPr lang="en-US" sz="2800" dirty="0" smtClean="0"/>
              <a:t> connects external peripheral devices to the motherboard.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7DDDF0B-EBD7-41F5-963A-8EC4063CCFF6}" type="slidenum">
              <a:rPr lang="en-US"/>
              <a:pPr>
                <a:defRPr/>
              </a:pPr>
              <a:t>11</a:t>
            </a:fld>
            <a:endParaRPr lang="en-US"/>
          </a:p>
        </p:txBody>
      </p:sp>
      <p:sp>
        <p:nvSpPr>
          <p:cNvPr id="755714" name="Rectangle 2"/>
          <p:cNvSpPr>
            <a:spLocks noGrp="1" noChangeArrowheads="1"/>
          </p:cNvSpPr>
          <p:nvPr>
            <p:ph type="title"/>
          </p:nvPr>
        </p:nvSpPr>
        <p:spPr/>
        <p:txBody>
          <a:bodyPr/>
          <a:lstStyle/>
          <a:p>
            <a:pPr eaLnBrk="1" hangingPunct="1">
              <a:defRPr/>
            </a:pPr>
            <a:r>
              <a:rPr lang="en-IE" sz="4000" dirty="0" smtClean="0"/>
              <a:t>Examples of Internal Bus Interfaces</a:t>
            </a:r>
            <a:endParaRPr lang="en-US" sz="4000" dirty="0" smtClean="0"/>
          </a:p>
        </p:txBody>
      </p:sp>
      <p:sp>
        <p:nvSpPr>
          <p:cNvPr id="755715" name="Rectangle 3"/>
          <p:cNvSpPr>
            <a:spLocks noGrp="1" noChangeArrowheads="1"/>
          </p:cNvSpPr>
          <p:nvPr>
            <p:ph type="body" idx="1"/>
          </p:nvPr>
        </p:nvSpPr>
        <p:spPr/>
        <p:txBody>
          <a:bodyPr/>
          <a:lstStyle/>
          <a:p>
            <a:pPr eaLnBrk="1" hangingPunct="1">
              <a:lnSpc>
                <a:spcPct val="90000"/>
              </a:lnSpc>
              <a:defRPr/>
            </a:pPr>
            <a:r>
              <a:rPr lang="en-US" sz="2800" dirty="0" smtClean="0"/>
              <a:t>Parallel</a:t>
            </a:r>
          </a:p>
          <a:p>
            <a:pPr lvl="1" eaLnBrk="1" hangingPunct="1">
              <a:lnSpc>
                <a:spcPct val="90000"/>
              </a:lnSpc>
              <a:defRPr/>
            </a:pPr>
            <a:r>
              <a:rPr lang="en-US" sz="2400" dirty="0" smtClean="0"/>
              <a:t>Industry Standard Architecture (ISA)</a:t>
            </a:r>
          </a:p>
          <a:p>
            <a:pPr lvl="1" eaLnBrk="1" hangingPunct="1">
              <a:lnSpc>
                <a:spcPct val="90000"/>
              </a:lnSpc>
              <a:defRPr/>
            </a:pPr>
            <a:r>
              <a:rPr lang="en-US" sz="2400" dirty="0" smtClean="0"/>
              <a:t>Extended ISA (EISA)</a:t>
            </a:r>
          </a:p>
          <a:p>
            <a:pPr lvl="1" eaLnBrk="1" hangingPunct="1">
              <a:lnSpc>
                <a:spcPct val="90000"/>
              </a:lnSpc>
              <a:defRPr/>
            </a:pPr>
            <a:r>
              <a:rPr lang="en-US" sz="2400" dirty="0" smtClean="0"/>
              <a:t>Low Pin Count (LPC)</a:t>
            </a:r>
          </a:p>
          <a:p>
            <a:pPr lvl="1" eaLnBrk="1" hangingPunct="1">
              <a:lnSpc>
                <a:spcPct val="90000"/>
              </a:lnSpc>
              <a:defRPr/>
            </a:pPr>
            <a:r>
              <a:rPr lang="en-US" sz="2400" dirty="0" err="1" smtClean="0"/>
              <a:t>MicroChannel</a:t>
            </a:r>
            <a:r>
              <a:rPr lang="en-US" sz="2400" dirty="0" smtClean="0"/>
              <a:t> (MCA)</a:t>
            </a:r>
          </a:p>
          <a:p>
            <a:pPr lvl="1" eaLnBrk="1" hangingPunct="1">
              <a:lnSpc>
                <a:spcPct val="90000"/>
              </a:lnSpc>
              <a:defRPr/>
            </a:pPr>
            <a:r>
              <a:rPr lang="en-US" sz="2400" dirty="0" err="1" smtClean="0"/>
              <a:t>MBus</a:t>
            </a:r>
            <a:r>
              <a:rPr lang="en-US" sz="2400" dirty="0" smtClean="0"/>
              <a:t> </a:t>
            </a:r>
          </a:p>
          <a:p>
            <a:pPr lvl="1" eaLnBrk="1" hangingPunct="1">
              <a:lnSpc>
                <a:spcPct val="90000"/>
              </a:lnSpc>
              <a:defRPr/>
            </a:pPr>
            <a:r>
              <a:rPr lang="en-US" sz="2400" dirty="0" err="1" smtClean="0"/>
              <a:t>Multibus</a:t>
            </a:r>
            <a:r>
              <a:rPr lang="en-US" sz="2400" dirty="0" smtClean="0"/>
              <a:t> (for industrial systems)</a:t>
            </a:r>
          </a:p>
          <a:p>
            <a:pPr lvl="1" eaLnBrk="1" hangingPunct="1">
              <a:lnSpc>
                <a:spcPct val="90000"/>
              </a:lnSpc>
              <a:defRPr/>
            </a:pPr>
            <a:r>
              <a:rPr lang="en-US" sz="2400" dirty="0" err="1" smtClean="0"/>
              <a:t>NuBus</a:t>
            </a:r>
            <a:r>
              <a:rPr lang="en-US" sz="2400" dirty="0" smtClean="0"/>
              <a:t> ( = IEEE 1196)</a:t>
            </a:r>
          </a:p>
          <a:p>
            <a:pPr lvl="1" eaLnBrk="1" hangingPunct="1">
              <a:lnSpc>
                <a:spcPct val="90000"/>
              </a:lnSpc>
              <a:defRPr/>
            </a:pPr>
            <a:r>
              <a:rPr lang="en-US" sz="2400" dirty="0" smtClean="0"/>
              <a:t>Peripheral Component Interconnect (PCI)</a:t>
            </a:r>
          </a:p>
          <a:p>
            <a:pPr lvl="1" eaLnBrk="1" hangingPunct="1">
              <a:lnSpc>
                <a:spcPct val="90000"/>
              </a:lnSpc>
              <a:defRPr/>
            </a:pPr>
            <a:r>
              <a:rPr lang="en-US" sz="2400" dirty="0" err="1" smtClean="0"/>
              <a:t>SBus</a:t>
            </a:r>
            <a:r>
              <a:rPr lang="en-US" sz="2400" dirty="0" smtClean="0"/>
              <a:t> (= IEEE 1496)</a:t>
            </a:r>
          </a:p>
          <a:p>
            <a:pPr lvl="1" eaLnBrk="1" hangingPunct="1">
              <a:lnSpc>
                <a:spcPct val="90000"/>
              </a:lnSpc>
              <a:defRPr/>
            </a:pPr>
            <a:r>
              <a:rPr lang="en-US" sz="2400" dirty="0" smtClean="0"/>
              <a:t>VESA Local Bus (VLB or VL-bus)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4000" dirty="0" smtClean="0"/>
              <a:t>Peripheral Component Interconnect</a:t>
            </a:r>
            <a:endParaRPr lang="en-US" sz="4000" dirty="0"/>
          </a:p>
        </p:txBody>
      </p:sp>
      <p:sp>
        <p:nvSpPr>
          <p:cNvPr id="4" name="Slide Number Placeholder 3"/>
          <p:cNvSpPr>
            <a:spLocks noGrp="1"/>
          </p:cNvSpPr>
          <p:nvPr>
            <p:ph type="sldNum" sz="quarter" idx="10"/>
          </p:nvPr>
        </p:nvSpPr>
        <p:spPr/>
        <p:txBody>
          <a:bodyPr/>
          <a:lstStyle/>
          <a:p>
            <a:pPr>
              <a:defRPr/>
            </a:pPr>
            <a:fld id="{63987D98-5B75-415D-A652-9EF003857033}" type="slidenum">
              <a:rPr lang="en-US" smtClean="0"/>
              <a:pPr>
                <a:defRPr/>
              </a:pPr>
              <a:t>12</a:t>
            </a:fld>
            <a:endParaRPr lang="en-US"/>
          </a:p>
        </p:txBody>
      </p:sp>
      <p:sp>
        <p:nvSpPr>
          <p:cNvPr id="5" name="Date Placeholder 4"/>
          <p:cNvSpPr>
            <a:spLocks noGrp="1"/>
          </p:cNvSpPr>
          <p:nvPr>
            <p:ph type="dt" sz="quarter" idx="11"/>
          </p:nvPr>
        </p:nvSpPr>
        <p:spPr/>
        <p:txBody>
          <a:bodyPr/>
          <a:lstStyle/>
          <a:p>
            <a:pPr>
              <a:defRPr/>
            </a:pPr>
            <a:r>
              <a:rPr lang="en-US" dirty="0" smtClean="0"/>
              <a:t>DT228/1 </a:t>
            </a:r>
            <a:r>
              <a:rPr lang="en-US" dirty="0"/>
              <a:t>and DT282/1 </a:t>
            </a:r>
            <a:r>
              <a:rPr lang="en-US" dirty="0" smtClean="0"/>
              <a:t>Computer </a:t>
            </a:r>
            <a:r>
              <a:rPr lang="en-US" dirty="0" smtClean="0"/>
              <a:t>Architecture &amp; Technology</a:t>
            </a:r>
            <a:endParaRPr lang="en-US" dirty="0"/>
          </a:p>
        </p:txBody>
      </p:sp>
      <p:pic>
        <p:nvPicPr>
          <p:cNvPr id="14341" name="Picture 2" descr="http://img.tomshardware.com/us/2005/11/23/pc_interfaces_101/pci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628775"/>
            <a:ext cx="5184775"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049B6EC-999C-436E-AE12-F3C30DC212C2}" type="slidenum">
              <a:rPr lang="en-US"/>
              <a:pPr>
                <a:defRPr/>
              </a:pPr>
              <a:t>13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40706" name="Rectangle 2"/>
          <p:cNvSpPr>
            <a:spLocks noGrp="1" noChangeArrowheads="1"/>
          </p:cNvSpPr>
          <p:nvPr>
            <p:ph type="title"/>
          </p:nvPr>
        </p:nvSpPr>
        <p:spPr/>
        <p:txBody>
          <a:bodyPr/>
          <a:lstStyle/>
          <a:p>
            <a:pPr eaLnBrk="1" hangingPunct="1">
              <a:defRPr/>
            </a:pPr>
            <a:r>
              <a:rPr lang="en-IE" sz="3600" smtClean="0"/>
              <a:t>Examples of Internal Bus Interfaces (2)</a:t>
            </a:r>
            <a:endParaRPr lang="en-US" sz="3600" smtClean="0"/>
          </a:p>
        </p:txBody>
      </p:sp>
      <p:sp>
        <p:nvSpPr>
          <p:cNvPr id="840707" name="Rectangle 3"/>
          <p:cNvSpPr>
            <a:spLocks noGrp="1" noChangeArrowheads="1"/>
          </p:cNvSpPr>
          <p:nvPr>
            <p:ph type="body" idx="1"/>
          </p:nvPr>
        </p:nvSpPr>
        <p:spPr/>
        <p:txBody>
          <a:bodyPr/>
          <a:lstStyle/>
          <a:p>
            <a:pPr eaLnBrk="1" hangingPunct="1">
              <a:defRPr/>
            </a:pPr>
            <a:r>
              <a:rPr lang="en-US" sz="2800" dirty="0" smtClean="0"/>
              <a:t>Serial</a:t>
            </a:r>
          </a:p>
          <a:p>
            <a:pPr lvl="1" eaLnBrk="1" hangingPunct="1">
              <a:defRPr/>
            </a:pPr>
            <a:r>
              <a:rPr lang="en-US" sz="2400" dirty="0" smtClean="0"/>
              <a:t>1-Wire </a:t>
            </a:r>
          </a:p>
          <a:p>
            <a:pPr lvl="1" eaLnBrk="1" hangingPunct="1">
              <a:defRPr/>
            </a:pPr>
            <a:r>
              <a:rPr lang="en-US" sz="2400" dirty="0" err="1" smtClean="0"/>
              <a:t>HyperTransport</a:t>
            </a:r>
            <a:r>
              <a:rPr lang="en-US" sz="2400" dirty="0" smtClean="0"/>
              <a:t> </a:t>
            </a:r>
          </a:p>
          <a:p>
            <a:pPr lvl="1" eaLnBrk="1" hangingPunct="1">
              <a:defRPr/>
            </a:pPr>
            <a:r>
              <a:rPr lang="en-US" sz="2400" dirty="0" smtClean="0"/>
              <a:t>I²C </a:t>
            </a:r>
          </a:p>
          <a:p>
            <a:pPr lvl="1" eaLnBrk="1" hangingPunct="1">
              <a:defRPr/>
            </a:pPr>
            <a:r>
              <a:rPr lang="en-US" sz="2400" dirty="0" smtClean="0"/>
              <a:t>PCI Express (</a:t>
            </a:r>
            <a:r>
              <a:rPr lang="en-US" sz="2400" dirty="0" err="1" smtClean="0"/>
              <a:t>PCIe</a:t>
            </a:r>
            <a:r>
              <a:rPr lang="en-US" sz="2400" dirty="0" smtClean="0"/>
              <a:t>)</a:t>
            </a:r>
          </a:p>
          <a:p>
            <a:pPr lvl="1" eaLnBrk="1" hangingPunct="1">
              <a:defRPr/>
            </a:pPr>
            <a:r>
              <a:rPr lang="en-US" sz="2400" dirty="0" smtClean="0"/>
              <a:t>Serial Peripheral Interface Bus (SPI bus)</a:t>
            </a:r>
          </a:p>
          <a:p>
            <a:pPr lvl="1" eaLnBrk="1" hangingPunct="1">
              <a:defRPr/>
            </a:pPr>
            <a:r>
              <a:rPr lang="en-US" sz="2400" dirty="0" smtClean="0"/>
              <a:t>USB (Universal Serial Bus)</a:t>
            </a:r>
          </a:p>
          <a:p>
            <a:pPr lvl="1" eaLnBrk="1" hangingPunct="1">
              <a:defRPr/>
            </a:pPr>
            <a:r>
              <a:rPr lang="en-US" sz="2400" dirty="0" smtClean="0"/>
              <a:t>FireWire ( = </a:t>
            </a:r>
            <a:r>
              <a:rPr lang="en-US" sz="2400" dirty="0" err="1" smtClean="0"/>
              <a:t>i.Link</a:t>
            </a:r>
            <a:r>
              <a:rPr lang="en-US" sz="2400" dirty="0" smtClean="0"/>
              <a:t> or IEEE 1394)</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97A7DD-CCF3-42AE-B216-4262C4A0D0AB}" type="slidenum">
              <a:rPr lang="en-US"/>
              <a:pPr>
                <a:defRPr/>
              </a:pPr>
              <a:t>14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56738" name="Rectangle 2"/>
          <p:cNvSpPr>
            <a:spLocks noGrp="1" noChangeArrowheads="1"/>
          </p:cNvSpPr>
          <p:nvPr>
            <p:ph type="title"/>
          </p:nvPr>
        </p:nvSpPr>
        <p:spPr/>
        <p:txBody>
          <a:bodyPr/>
          <a:lstStyle/>
          <a:p>
            <a:pPr eaLnBrk="1" hangingPunct="1">
              <a:defRPr/>
            </a:pPr>
            <a:r>
              <a:rPr lang="en-IE" sz="3800" smtClean="0"/>
              <a:t>Examples of External Bus Interfaces</a:t>
            </a:r>
            <a:endParaRPr lang="en-US" sz="3800" smtClean="0"/>
          </a:p>
        </p:txBody>
      </p:sp>
      <p:sp>
        <p:nvSpPr>
          <p:cNvPr id="756739" name="Rectangle 3"/>
          <p:cNvSpPr>
            <a:spLocks noGrp="1" noChangeArrowheads="1"/>
          </p:cNvSpPr>
          <p:nvPr>
            <p:ph type="body" idx="1"/>
          </p:nvPr>
        </p:nvSpPr>
        <p:spPr/>
        <p:txBody>
          <a:bodyPr/>
          <a:lstStyle/>
          <a:p>
            <a:pPr lvl="1" eaLnBrk="1" hangingPunct="1">
              <a:lnSpc>
                <a:spcPct val="90000"/>
              </a:lnSpc>
              <a:defRPr/>
            </a:pPr>
            <a:r>
              <a:rPr lang="en-US" sz="2400" dirty="0" smtClean="0"/>
              <a:t>Advanced Technology Attachment (ATA – similar to PATA, IDE, EIDE, ATAPI, etc.) A disk/tape peripheral attachment bus. (The original ATA is parallel)</a:t>
            </a:r>
          </a:p>
          <a:p>
            <a:pPr lvl="1" eaLnBrk="1" hangingPunct="1">
              <a:lnSpc>
                <a:spcPct val="90000"/>
              </a:lnSpc>
              <a:defRPr/>
            </a:pPr>
            <a:r>
              <a:rPr lang="en-US" sz="2400" dirty="0" smtClean="0"/>
              <a:t>HIPPI (</a:t>
            </a:r>
            <a:r>
              <a:rPr lang="en-US" sz="2400" dirty="0" err="1" smtClean="0"/>
              <a:t>HIgh</a:t>
            </a:r>
            <a:r>
              <a:rPr lang="en-US" sz="2400" dirty="0" smtClean="0"/>
              <a:t> Performance Parallel Interface)</a:t>
            </a:r>
          </a:p>
          <a:p>
            <a:pPr lvl="1" eaLnBrk="1" hangingPunct="1">
              <a:lnSpc>
                <a:spcPct val="90000"/>
              </a:lnSpc>
              <a:defRPr/>
            </a:pPr>
            <a:r>
              <a:rPr lang="en-US" sz="2400" dirty="0" smtClean="0"/>
              <a:t>IEEE-488 ( = GPIB, General-Purpose Instrumentation Bus, and HPIB, Hewlett-Packard Instrumentation Bus) </a:t>
            </a:r>
          </a:p>
          <a:p>
            <a:pPr lvl="1" eaLnBrk="1" hangingPunct="1">
              <a:lnSpc>
                <a:spcPct val="90000"/>
              </a:lnSpc>
              <a:defRPr/>
            </a:pPr>
            <a:r>
              <a:rPr lang="en-US" sz="2400" dirty="0" smtClean="0"/>
              <a:t>PCMCIA (later called ‘PC card’, then ‘</a:t>
            </a:r>
            <a:r>
              <a:rPr lang="en-US" sz="2400" dirty="0" err="1" smtClean="0"/>
              <a:t>ExpressCard</a:t>
            </a:r>
            <a:r>
              <a:rPr lang="en-US" sz="2400" dirty="0" smtClean="0"/>
              <a:t>’, but fading with the introduction of USB and built-in network and modem connections. </a:t>
            </a:r>
          </a:p>
          <a:p>
            <a:pPr lvl="1" eaLnBrk="1" hangingPunct="1">
              <a:lnSpc>
                <a:spcPct val="90000"/>
              </a:lnSpc>
              <a:defRPr/>
            </a:pPr>
            <a:r>
              <a:rPr lang="en-US" sz="2400" dirty="0" smtClean="0"/>
              <a:t>SCSI (Sounds like ‘</a:t>
            </a:r>
            <a:r>
              <a:rPr lang="en-US" sz="2400" dirty="0" err="1" smtClean="0"/>
              <a:t>scuzzy</a:t>
            </a:r>
            <a:r>
              <a:rPr lang="en-US" sz="2400" dirty="0" smtClean="0"/>
              <a:t>’ - Small Computer System Interface) A disk/tape and peripheral attachment bus.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3839AA9-4E77-4CCE-86D3-E5C36CF1E5AB}" type="slidenum">
              <a:rPr lang="en-US"/>
              <a:pPr>
                <a:defRPr/>
              </a:pPr>
              <a:t>15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57762" name="Rectangle 2"/>
          <p:cNvSpPr>
            <a:spLocks noGrp="1" noChangeArrowheads="1"/>
          </p:cNvSpPr>
          <p:nvPr>
            <p:ph type="title"/>
          </p:nvPr>
        </p:nvSpPr>
        <p:spPr/>
        <p:txBody>
          <a:bodyPr/>
          <a:lstStyle/>
          <a:p>
            <a:pPr eaLnBrk="1" hangingPunct="1">
              <a:defRPr/>
            </a:pPr>
            <a:r>
              <a:rPr lang="en-IE" sz="2800" smtClean="0"/>
              <a:t>Examples of Internal and External Bus Interfaces</a:t>
            </a:r>
            <a:endParaRPr lang="en-US" sz="2800" smtClean="0"/>
          </a:p>
        </p:txBody>
      </p:sp>
      <p:sp>
        <p:nvSpPr>
          <p:cNvPr id="757763" name="Rectangle 3"/>
          <p:cNvSpPr>
            <a:spLocks noGrp="1" noChangeArrowheads="1"/>
          </p:cNvSpPr>
          <p:nvPr>
            <p:ph type="body" idx="1"/>
          </p:nvPr>
        </p:nvSpPr>
        <p:spPr/>
        <p:txBody>
          <a:bodyPr/>
          <a:lstStyle/>
          <a:p>
            <a:pPr lvl="1" eaLnBrk="1" hangingPunct="1">
              <a:defRPr/>
            </a:pPr>
            <a:r>
              <a:rPr lang="en-US" sz="2400" dirty="0" err="1" smtClean="0"/>
              <a:t>Futurebus</a:t>
            </a:r>
            <a:r>
              <a:rPr lang="en-US" sz="2400" dirty="0" smtClean="0"/>
              <a:t> </a:t>
            </a:r>
          </a:p>
          <a:p>
            <a:pPr lvl="1" eaLnBrk="1" hangingPunct="1">
              <a:defRPr/>
            </a:pPr>
            <a:r>
              <a:rPr lang="en-US" sz="2400" dirty="0" err="1" smtClean="0"/>
              <a:t>InfiniBand</a:t>
            </a:r>
            <a:r>
              <a:rPr lang="en-US" sz="2400" dirty="0" smtClean="0"/>
              <a:t> </a:t>
            </a:r>
          </a:p>
          <a:p>
            <a:pPr lvl="1" eaLnBrk="1" hangingPunct="1">
              <a:defRPr/>
            </a:pPr>
            <a:r>
              <a:rPr lang="en-US" sz="2400" dirty="0" err="1" smtClean="0"/>
              <a:t>QuickRing</a:t>
            </a:r>
            <a:r>
              <a:rPr lang="en-US" sz="2400" dirty="0" smtClean="0"/>
              <a:t> </a:t>
            </a:r>
          </a:p>
          <a:p>
            <a:pPr lvl="1" eaLnBrk="1" hangingPunct="1">
              <a:defRPr/>
            </a:pPr>
            <a:r>
              <a:rPr lang="en-US" sz="2400" dirty="0" smtClean="0"/>
              <a:t>SCI  - Scalable Coherent Interface</a:t>
            </a:r>
          </a:p>
          <a:p>
            <a:pPr lvl="1" eaLnBrk="1" hangingPunct="1">
              <a:defRPr/>
            </a:pPr>
            <a:endParaRPr lang="en-IE" sz="2400" dirty="0" smtClean="0"/>
          </a:p>
          <a:p>
            <a:pPr lvl="1" eaLnBrk="1" hangingPunct="1">
              <a:buFont typeface="Wingdings" pitchFamily="2" charset="2"/>
              <a:buNone/>
              <a:defRPr/>
            </a:pPr>
            <a:r>
              <a:rPr lang="en-IE" sz="2400" dirty="0" smtClean="0"/>
              <a:t>Many interface types become </a:t>
            </a:r>
            <a:r>
              <a:rPr lang="en-IE" sz="2400" dirty="0" err="1" smtClean="0"/>
              <a:t>superceded</a:t>
            </a:r>
            <a:r>
              <a:rPr lang="en-IE" sz="2400" dirty="0" smtClean="0"/>
              <a:t> or develop into other interface architectures (as </a:t>
            </a:r>
            <a:r>
              <a:rPr lang="en-US" sz="2400" dirty="0" smtClean="0"/>
              <a:t>PCMCIA became ‘</a:t>
            </a:r>
            <a:r>
              <a:rPr lang="en-US" sz="2400" dirty="0" err="1" smtClean="0"/>
              <a:t>ExpressCard</a:t>
            </a:r>
            <a:r>
              <a:rPr lang="en-US" sz="2400" dirty="0" smtClean="0"/>
              <a:t>’ and IDE became ATA)</a:t>
            </a:r>
            <a:endParaRPr lang="en-IE"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F1E49CD-BCA2-41AC-B7C7-9A3A197E431F}" type="slidenum">
              <a:rPr lang="en-US"/>
              <a:pPr>
                <a:defRPr/>
              </a:pPr>
              <a:t>16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90530" name="Rectangle 2"/>
          <p:cNvSpPr>
            <a:spLocks noGrp="1" noChangeArrowheads="1"/>
          </p:cNvSpPr>
          <p:nvPr>
            <p:ph type="title"/>
          </p:nvPr>
        </p:nvSpPr>
        <p:spPr/>
        <p:txBody>
          <a:bodyPr/>
          <a:lstStyle/>
          <a:p>
            <a:pPr eaLnBrk="1" hangingPunct="1">
              <a:defRPr/>
            </a:pPr>
            <a:r>
              <a:rPr lang="en-GB" smtClean="0"/>
              <a:t>Expanding on Some Examples</a:t>
            </a:r>
            <a:endParaRPr lang="en-US" smtClean="0"/>
          </a:p>
        </p:txBody>
      </p:sp>
      <p:sp>
        <p:nvSpPr>
          <p:cNvPr id="790531" name="Rectangle 3"/>
          <p:cNvSpPr>
            <a:spLocks noGrp="1" noChangeArrowheads="1"/>
          </p:cNvSpPr>
          <p:nvPr>
            <p:ph type="body" idx="1"/>
          </p:nvPr>
        </p:nvSpPr>
        <p:spPr/>
        <p:txBody>
          <a:bodyPr/>
          <a:lstStyle/>
          <a:p>
            <a:pPr marL="0" indent="0" eaLnBrk="1" hangingPunct="1">
              <a:buNone/>
              <a:defRPr/>
            </a:pPr>
            <a:r>
              <a:rPr lang="en-GB" dirty="0" smtClean="0"/>
              <a:t>There follows a listing of some of the internal and external interface types with comments added.</a:t>
            </a:r>
          </a:p>
          <a:p>
            <a:pPr eaLnBrk="1" hangingPunct="1">
              <a:defRPr/>
            </a:pPr>
            <a:endParaRPr lang="en-GB" dirty="0" smtClean="0"/>
          </a:p>
          <a:p>
            <a:pPr marL="0" indent="0" eaLnBrk="1" hangingPunct="1">
              <a:buNone/>
              <a:defRPr/>
            </a:pPr>
            <a:r>
              <a:rPr lang="en-GB" dirty="0" smtClean="0"/>
              <a:t>They have been selected, not for their high-performance, but because of their common appearance among ‘real world’ technical specification documents.</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7FBA5C86-A6E7-41FC-BE18-ACFE1CDBE377}" type="slidenum">
              <a:rPr lang="en-US"/>
              <a:pPr>
                <a:defRPr/>
              </a:pPr>
              <a:t>17</a:t>
            </a:fld>
            <a:endParaRPr lang="en-US"/>
          </a:p>
        </p:txBody>
      </p:sp>
      <p:sp>
        <p:nvSpPr>
          <p:cNvPr id="4" name="Date Placeholder 4"/>
          <p:cNvSpPr>
            <a:spLocks noGrp="1"/>
          </p:cNvSpPr>
          <p:nvPr>
            <p:ph type="dt" sz="quarter" idx="11"/>
          </p:nvPr>
        </p:nvSpPr>
        <p:spPr/>
        <p:txBody>
          <a:bodyPr/>
          <a:lstStyle/>
          <a:p>
            <a:pPr>
              <a:defRPr/>
            </a:pPr>
            <a:r>
              <a:rPr lang="en-US"/>
              <a:t>DT228/1 Computer Architecture &amp; Technology</a:t>
            </a:r>
          </a:p>
        </p:txBody>
      </p:sp>
      <p:sp>
        <p:nvSpPr>
          <p:cNvPr id="729091" name="Rectangle 3"/>
          <p:cNvSpPr>
            <a:spLocks noGrp="1" noChangeArrowheads="1"/>
          </p:cNvSpPr>
          <p:nvPr>
            <p:ph type="body" idx="1"/>
          </p:nvPr>
        </p:nvSpPr>
        <p:spPr/>
        <p:txBody>
          <a:bodyPr/>
          <a:lstStyle/>
          <a:p>
            <a:pPr marL="400050" lvl="1" indent="0" eaLnBrk="1" hangingPunct="1">
              <a:buNone/>
              <a:defRPr/>
            </a:pPr>
            <a:r>
              <a:rPr lang="en-IE" dirty="0" smtClean="0"/>
              <a:t>Internal </a:t>
            </a:r>
            <a:r>
              <a:rPr lang="en-IE" dirty="0" smtClean="0"/>
              <a:t>interface standards</a:t>
            </a:r>
          </a:p>
          <a:p>
            <a:pPr lvl="1" eaLnBrk="1" hangingPunct="1">
              <a:defRPr/>
            </a:pPr>
            <a:r>
              <a:rPr lang="en-US" sz="2400" dirty="0" smtClean="0"/>
              <a:t>AGP (Accelerated Graphics Port)</a:t>
            </a:r>
          </a:p>
          <a:p>
            <a:pPr lvl="1" eaLnBrk="1" hangingPunct="1">
              <a:defRPr/>
            </a:pPr>
            <a:r>
              <a:rPr lang="en-US" sz="2400" dirty="0" smtClean="0"/>
              <a:t>(For a graphics card / motherboard) Accelerated Graphics Port, an interface that was made obsolete by </a:t>
            </a:r>
            <a:r>
              <a:rPr lang="en-US" sz="2400" dirty="0" err="1" smtClean="0"/>
              <a:t>PCIe</a:t>
            </a:r>
            <a:r>
              <a:rPr lang="en-US" sz="2400" dirty="0" smtClean="0"/>
              <a:t>.  4x = 1 GB/sec; 8x = 2 GB/sec.</a:t>
            </a:r>
          </a:p>
          <a:p>
            <a:pPr lvl="1" eaLnBrk="1" hangingPunct="1">
              <a:defRPr/>
            </a:pPr>
            <a:r>
              <a:rPr lang="en-US" sz="2400" dirty="0" smtClean="0"/>
              <a:t>ATA (Advanced Technology Attachment)</a:t>
            </a:r>
          </a:p>
          <a:p>
            <a:pPr lvl="1" eaLnBrk="1" hangingPunct="1">
              <a:defRPr/>
            </a:pPr>
            <a:r>
              <a:rPr lang="en-US" sz="2400" dirty="0" smtClean="0"/>
              <a:t>AT - An obsolete form factor, was not compatible with ATX.  The old IBM architecture that is ancestor to all modern PCs.  (PC begat XT, and XT begat AT, and AT begat most others.) The ‘A’ at the end is for ‘Attachment’.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3470AF1-B223-4F02-BAF8-18B55CC7AAF3}" type="slidenum">
              <a:rPr lang="en-US"/>
              <a:pPr>
                <a:defRPr/>
              </a:pPr>
              <a:t>18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83714" name="Rectangle 2"/>
          <p:cNvSpPr>
            <a:spLocks noGrp="1" noChangeArrowheads="1"/>
          </p:cNvSpPr>
          <p:nvPr>
            <p:ph type="title"/>
          </p:nvPr>
        </p:nvSpPr>
        <p:spPr/>
        <p:txBody>
          <a:bodyPr/>
          <a:lstStyle/>
          <a:p>
            <a:pPr eaLnBrk="1" hangingPunct="1">
              <a:defRPr/>
            </a:pPr>
            <a:r>
              <a:rPr lang="en-IE" smtClean="0"/>
              <a:t>IDE</a:t>
            </a:r>
            <a:endParaRPr lang="en-US" smtClean="0"/>
          </a:p>
        </p:txBody>
      </p:sp>
      <p:sp>
        <p:nvSpPr>
          <p:cNvPr id="883715" name="Rectangle 3"/>
          <p:cNvSpPr>
            <a:spLocks noGrp="1" noChangeArrowheads="1"/>
          </p:cNvSpPr>
          <p:nvPr>
            <p:ph type="body" idx="1"/>
          </p:nvPr>
        </p:nvSpPr>
        <p:spPr/>
        <p:txBody>
          <a:bodyPr/>
          <a:lstStyle/>
          <a:p>
            <a:pPr lvl="1" eaLnBrk="1" hangingPunct="1">
              <a:lnSpc>
                <a:spcPct val="90000"/>
              </a:lnSpc>
              <a:buFont typeface="Wingdings" pitchFamily="2" charset="2"/>
              <a:buNone/>
              <a:defRPr/>
            </a:pPr>
            <a:r>
              <a:rPr lang="en-US" dirty="0" smtClean="0"/>
              <a:t>IDE Bus</a:t>
            </a:r>
            <a:br>
              <a:rPr lang="en-US" dirty="0" smtClean="0"/>
            </a:br>
            <a:r>
              <a:rPr lang="en-US" sz="2400" dirty="0" smtClean="0"/>
              <a:t>IDE, or Integrated Drive Electronics, was the most common low-cost interface for connecting hard disks, CD-ROMs, DVD-ROMs and other storage-oriented devices to the desktop PC. The official specification for the IDE interface is ATA (AT Attachment). This specification comes in several ‘</a:t>
            </a:r>
            <a:r>
              <a:rPr lang="en-US" sz="2400" dirty="0" err="1" smtClean="0"/>
              <a:t>flavours’</a:t>
            </a:r>
            <a:r>
              <a:rPr lang="en-US" sz="2400" dirty="0" smtClean="0"/>
              <a:t>, which relate to the maximum data transfer speed if both the chipset and drive support the standard. The number following the ATA letters on a drive or chipset specification let the consumer know the maximum transfer speed supported.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E32E733-830F-449D-A10D-66A7EC32264A}" type="slidenum">
              <a:rPr lang="en-US"/>
              <a:pPr>
                <a:defRPr/>
              </a:pPr>
              <a:t>19</a:t>
            </a:fld>
            <a:endParaRPr lang="en-US"/>
          </a:p>
        </p:txBody>
      </p:sp>
      <p:sp>
        <p:nvSpPr>
          <p:cNvPr id="850946" name="Rectangle 2"/>
          <p:cNvSpPr>
            <a:spLocks noGrp="1" noChangeArrowheads="1"/>
          </p:cNvSpPr>
          <p:nvPr>
            <p:ph type="title"/>
          </p:nvPr>
        </p:nvSpPr>
        <p:spPr/>
        <p:txBody>
          <a:bodyPr/>
          <a:lstStyle/>
          <a:p>
            <a:pPr eaLnBrk="1" hangingPunct="1">
              <a:defRPr/>
            </a:pPr>
            <a:r>
              <a:rPr lang="en-GB" smtClean="0"/>
              <a:t>ATA</a:t>
            </a:r>
            <a:endParaRPr lang="en-US" smtClean="0"/>
          </a:p>
        </p:txBody>
      </p:sp>
      <p:sp>
        <p:nvSpPr>
          <p:cNvPr id="850947" name="Rectangle 3"/>
          <p:cNvSpPr>
            <a:spLocks noGrp="1" noChangeArrowheads="1"/>
          </p:cNvSpPr>
          <p:nvPr>
            <p:ph type="body" idx="1"/>
          </p:nvPr>
        </p:nvSpPr>
        <p:spPr/>
        <p:txBody>
          <a:bodyPr/>
          <a:lstStyle/>
          <a:p>
            <a:pPr marL="400050" lvl="1" indent="0" eaLnBrk="1" hangingPunct="1">
              <a:buNone/>
              <a:defRPr/>
            </a:pPr>
            <a:r>
              <a:rPr lang="en-GB" dirty="0" smtClean="0"/>
              <a:t>ATA type and speed examples;</a:t>
            </a:r>
            <a:endParaRPr lang="en-US" dirty="0" smtClean="0"/>
          </a:p>
          <a:p>
            <a:pPr lvl="1" eaLnBrk="1" hangingPunct="1">
              <a:defRPr/>
            </a:pPr>
            <a:endParaRPr lang="en-US" dirty="0" smtClean="0"/>
          </a:p>
          <a:p>
            <a:pPr lvl="1" eaLnBrk="1" hangingPunct="1">
              <a:defRPr/>
            </a:pPr>
            <a:r>
              <a:rPr lang="en-US" dirty="0" smtClean="0"/>
              <a:t>ATA/33 - 33.3 MB/sec </a:t>
            </a:r>
          </a:p>
          <a:p>
            <a:pPr lvl="1" eaLnBrk="1" hangingPunct="1">
              <a:defRPr/>
            </a:pPr>
            <a:r>
              <a:rPr lang="en-US" dirty="0" smtClean="0"/>
              <a:t>ATA/66 - 66.6 MB/sec </a:t>
            </a:r>
          </a:p>
          <a:p>
            <a:pPr lvl="1" eaLnBrk="1" hangingPunct="1">
              <a:defRPr/>
            </a:pPr>
            <a:r>
              <a:rPr lang="en-US" dirty="0" smtClean="0"/>
              <a:t>ATA/100 - 100.0 MB/sec </a:t>
            </a:r>
          </a:p>
          <a:p>
            <a:pPr lvl="1" eaLnBrk="1" hangingPunct="1">
              <a:defRPr/>
            </a:pPr>
            <a:r>
              <a:rPr lang="en-US" dirty="0" smtClean="0"/>
              <a:t>ATA/133 - 133.0 MB/sec </a:t>
            </a:r>
          </a:p>
          <a:p>
            <a:pPr lvl="1" eaLnBrk="1" hangingPunct="1">
              <a:buFont typeface="Wingdings" pitchFamily="2" charset="2"/>
              <a:buNone/>
              <a:defRPr/>
            </a:pPr>
            <a:r>
              <a:rPr lang="en-IE" dirty="0" smtClean="0"/>
              <a:t>	…and a modern one:</a:t>
            </a:r>
          </a:p>
          <a:p>
            <a:pPr lvl="1" eaLnBrk="1" hangingPunct="1">
              <a:defRPr/>
            </a:pPr>
            <a:r>
              <a:rPr lang="en-US" dirty="0" smtClean="0"/>
              <a:t>ATA/167 - 167 MB/sec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36B557E-A8B0-4605-BBE0-D92F50796F18}" type="slidenum">
              <a:rPr lang="en-US"/>
              <a:pPr>
                <a:defRPr/>
              </a:pPr>
              <a:t>2</a:t>
            </a:fld>
            <a:endParaRPr lang="en-US"/>
          </a:p>
        </p:txBody>
      </p:sp>
      <p:sp>
        <p:nvSpPr>
          <p:cNvPr id="822274" name="Rectangle 2"/>
          <p:cNvSpPr>
            <a:spLocks noGrp="1" noChangeArrowheads="1"/>
          </p:cNvSpPr>
          <p:nvPr>
            <p:ph type="title"/>
          </p:nvPr>
        </p:nvSpPr>
        <p:spPr/>
        <p:txBody>
          <a:bodyPr/>
          <a:lstStyle/>
          <a:p>
            <a:pPr eaLnBrk="1" hangingPunct="1">
              <a:defRPr/>
            </a:pPr>
            <a:r>
              <a:rPr lang="en-IE" dirty="0" smtClean="0"/>
              <a:t>Bus Development</a:t>
            </a:r>
            <a:endParaRPr lang="en-US" dirty="0" smtClean="0"/>
          </a:p>
        </p:txBody>
      </p:sp>
      <p:sp>
        <p:nvSpPr>
          <p:cNvPr id="822275" name="Rectangle 3"/>
          <p:cNvSpPr>
            <a:spLocks noGrp="1" noChangeArrowheads="1"/>
          </p:cNvSpPr>
          <p:nvPr>
            <p:ph type="body" idx="1"/>
          </p:nvPr>
        </p:nvSpPr>
        <p:spPr/>
        <p:txBody>
          <a:bodyPr/>
          <a:lstStyle/>
          <a:p>
            <a:pPr eaLnBrk="1" hangingPunct="1">
              <a:lnSpc>
                <a:spcPct val="90000"/>
              </a:lnSpc>
              <a:defRPr/>
            </a:pPr>
            <a:r>
              <a:rPr lang="en-US" sz="2800" smtClean="0"/>
              <a:t>In computer architecture, a bus is a subsystem that transfers data or power between computer components inside a computer or between computers and typically is controlled by device driver software. </a:t>
            </a:r>
          </a:p>
          <a:p>
            <a:pPr eaLnBrk="1" hangingPunct="1">
              <a:lnSpc>
                <a:spcPct val="90000"/>
              </a:lnSpc>
              <a:defRPr/>
            </a:pPr>
            <a:r>
              <a:rPr lang="en-US" sz="2800" smtClean="0"/>
              <a:t>Unlike a point-to-point connection, a bus can logically connect several peripherals over the same set of wires. </a:t>
            </a:r>
          </a:p>
          <a:p>
            <a:pPr eaLnBrk="1" hangingPunct="1">
              <a:lnSpc>
                <a:spcPct val="90000"/>
              </a:lnSpc>
              <a:defRPr/>
            </a:pPr>
            <a:r>
              <a:rPr lang="en-US" sz="2800" smtClean="0"/>
              <a:t>Each bus defines its set of connectors to physically plug devices, cards or cables together.</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E76816E-DB2A-4D79-ACCD-56A71E109CFA}" type="slidenum">
              <a:rPr lang="en-US"/>
              <a:pPr>
                <a:defRPr/>
              </a:pPr>
              <a:t>20</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52994" name="Rectangle 2"/>
          <p:cNvSpPr>
            <a:spLocks noGrp="1" noChangeArrowheads="1"/>
          </p:cNvSpPr>
          <p:nvPr>
            <p:ph type="title"/>
          </p:nvPr>
        </p:nvSpPr>
        <p:spPr/>
        <p:txBody>
          <a:bodyPr/>
          <a:lstStyle/>
          <a:p>
            <a:pPr eaLnBrk="1" hangingPunct="1">
              <a:defRPr/>
            </a:pPr>
            <a:r>
              <a:rPr lang="en-GB" smtClean="0"/>
              <a:t>More on ATA</a:t>
            </a:r>
            <a:endParaRPr lang="en-US" smtClean="0"/>
          </a:p>
        </p:txBody>
      </p:sp>
      <p:sp>
        <p:nvSpPr>
          <p:cNvPr id="852995" name="Rectangle 3"/>
          <p:cNvSpPr>
            <a:spLocks noGrp="1" noChangeArrowheads="1"/>
          </p:cNvSpPr>
          <p:nvPr>
            <p:ph type="body" idx="1"/>
          </p:nvPr>
        </p:nvSpPr>
        <p:spPr/>
        <p:txBody>
          <a:bodyPr/>
          <a:lstStyle/>
          <a:p>
            <a:pPr eaLnBrk="1" hangingPunct="1">
              <a:lnSpc>
                <a:spcPct val="80000"/>
              </a:lnSpc>
              <a:defRPr/>
            </a:pPr>
            <a:r>
              <a:rPr lang="en-US" sz="2800" dirty="0" smtClean="0"/>
              <a:t>The newer and faster ATA specifications have increased data rate by reducing interference and crosstalk. To accomplish this an 80-conductor drive cable was introduced when ATA/66 emerged. </a:t>
            </a:r>
          </a:p>
          <a:p>
            <a:pPr eaLnBrk="1" hangingPunct="1">
              <a:lnSpc>
                <a:spcPct val="80000"/>
              </a:lnSpc>
              <a:defRPr/>
            </a:pPr>
            <a:r>
              <a:rPr lang="en-US" sz="2800" dirty="0" smtClean="0"/>
              <a:t>To further increase data transfer speeds, the ATA/100 added specifications for measuring and limiting crosstalk on the printed circuit board. Faster IDE transfer speeds meant that chipset designers chose to make changes to the </a:t>
            </a:r>
            <a:r>
              <a:rPr lang="en-US" sz="2800" dirty="0" err="1" smtClean="0"/>
              <a:t>southbridge's</a:t>
            </a:r>
            <a:r>
              <a:rPr lang="en-US" sz="2800" dirty="0" smtClean="0"/>
              <a:t> communication to the </a:t>
            </a:r>
            <a:r>
              <a:rPr lang="en-US" sz="2800" dirty="0" err="1" smtClean="0"/>
              <a:t>northbridge</a:t>
            </a:r>
            <a:r>
              <a:rPr lang="en-US" sz="2800"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B89B622-761D-4CC0-9B98-1C3D32990DF3}" type="slidenum">
              <a:rPr lang="en-US"/>
              <a:pPr>
                <a:defRPr/>
              </a:pPr>
              <a:t>21</a:t>
            </a:fld>
            <a:endParaRPr lang="en-US"/>
          </a:p>
        </p:txBody>
      </p:sp>
      <p:sp>
        <p:nvSpPr>
          <p:cNvPr id="730114" name="Rectangle 2"/>
          <p:cNvSpPr>
            <a:spLocks noGrp="1" noChangeArrowheads="1"/>
          </p:cNvSpPr>
          <p:nvPr>
            <p:ph type="title"/>
          </p:nvPr>
        </p:nvSpPr>
        <p:spPr/>
        <p:txBody>
          <a:bodyPr/>
          <a:lstStyle/>
          <a:p>
            <a:pPr eaLnBrk="1" hangingPunct="1">
              <a:defRPr/>
            </a:pPr>
            <a:r>
              <a:rPr lang="en-GB" dirty="0" smtClean="0"/>
              <a:t>SATA</a:t>
            </a:r>
            <a:endParaRPr lang="en-US" dirty="0" smtClean="0"/>
          </a:p>
        </p:txBody>
      </p:sp>
      <p:sp>
        <p:nvSpPr>
          <p:cNvPr id="730115" name="Rectangle 3"/>
          <p:cNvSpPr>
            <a:spLocks noGrp="1" noChangeArrowheads="1"/>
          </p:cNvSpPr>
          <p:nvPr>
            <p:ph type="body" idx="1"/>
          </p:nvPr>
        </p:nvSpPr>
        <p:spPr/>
        <p:txBody>
          <a:bodyPr/>
          <a:lstStyle/>
          <a:p>
            <a:pPr marL="400050" lvl="1" indent="0" eaLnBrk="1" hangingPunct="1">
              <a:lnSpc>
                <a:spcPct val="80000"/>
              </a:lnSpc>
              <a:buNone/>
              <a:defRPr/>
            </a:pPr>
            <a:r>
              <a:rPr lang="en-US" dirty="0" smtClean="0"/>
              <a:t>SATA</a:t>
            </a:r>
          </a:p>
          <a:p>
            <a:pPr lvl="1" eaLnBrk="1" hangingPunct="1">
              <a:lnSpc>
                <a:spcPct val="80000"/>
              </a:lnSpc>
              <a:defRPr/>
            </a:pPr>
            <a:r>
              <a:rPr lang="en-US" sz="2400" dirty="0" smtClean="0"/>
              <a:t>(For the hard drive) Serial ATA, competitor for PATA with smaller cables.  Currently, there is no impact on I/O performance </a:t>
            </a:r>
            <a:r>
              <a:rPr lang="en-US" sz="2400" dirty="0" err="1" smtClean="0"/>
              <a:t>vs</a:t>
            </a:r>
            <a:r>
              <a:rPr lang="en-US" sz="2400" dirty="0" smtClean="0"/>
              <a:t> ATA.  However, SATA has the advantage of avoiding the IDE (Integrated Drive Electronics) master/slave cable-sharing arrangement and freeing up IDE slots for other devices.</a:t>
            </a:r>
          </a:p>
          <a:p>
            <a:pPr lvl="1" eaLnBrk="1" hangingPunct="1">
              <a:lnSpc>
                <a:spcPct val="80000"/>
              </a:lnSpc>
              <a:defRPr/>
            </a:pPr>
            <a:r>
              <a:rPr lang="en-US" sz="2400" dirty="0" smtClean="0"/>
              <a:t>SATA 150  -  First generation SATA, 1.5 GHz yielding transfer rate of 150 MB/s.</a:t>
            </a:r>
          </a:p>
          <a:p>
            <a:pPr lvl="1" eaLnBrk="1" hangingPunct="1">
              <a:lnSpc>
                <a:spcPct val="80000"/>
              </a:lnSpc>
              <a:defRPr/>
            </a:pPr>
            <a:r>
              <a:rPr lang="en-US" sz="2400" dirty="0" smtClean="0"/>
              <a:t>SATA 300  -  Second generation SATA, 3.0 GHz yielding transfer rate of 300 MB/s.</a:t>
            </a:r>
          </a:p>
          <a:p>
            <a:pPr lvl="1" eaLnBrk="1" hangingPunct="1">
              <a:lnSpc>
                <a:spcPct val="80000"/>
              </a:lnSpc>
              <a:defRPr/>
            </a:pPr>
            <a:r>
              <a:rPr lang="en-US" sz="2400" dirty="0" smtClean="0"/>
              <a:t>SATA 6.0  -   Third generation SATA, 6.0 GHz yielding transfer rate of 600 MB/s.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SATA (2)</a:t>
            </a:r>
            <a:endParaRPr lang="en-US" dirty="0"/>
          </a:p>
        </p:txBody>
      </p:sp>
      <p:sp>
        <p:nvSpPr>
          <p:cNvPr id="4" name="Slide Number Placeholder 3"/>
          <p:cNvSpPr>
            <a:spLocks noGrp="1"/>
          </p:cNvSpPr>
          <p:nvPr>
            <p:ph type="sldNum" sz="quarter" idx="10"/>
          </p:nvPr>
        </p:nvSpPr>
        <p:spPr/>
        <p:txBody>
          <a:bodyPr/>
          <a:lstStyle/>
          <a:p>
            <a:pPr>
              <a:defRPr/>
            </a:pPr>
            <a:fld id="{012F9FBB-28AC-48DE-B5E6-B18A82DA71F7}" type="slidenum">
              <a:rPr lang="en-US" smtClean="0"/>
              <a:pPr>
                <a:defRPr/>
              </a:pPr>
              <a:t>22</a:t>
            </a:fld>
            <a:endParaRPr lang="en-US"/>
          </a:p>
        </p:txBody>
      </p:sp>
      <p:pic>
        <p:nvPicPr>
          <p:cNvPr id="24581" name="Picture 2" descr="http://www.newmodeus.com/dv9000/hd%20over%20dv9000%20caddy%20w%20arrows%20s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060575"/>
            <a:ext cx="6172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F957664-1ACA-424E-BD0E-F8AFB41BDC47}" type="slidenum">
              <a:rPr lang="en-US"/>
              <a:pPr>
                <a:defRPr/>
              </a:pPr>
              <a:t>23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31138" name="Rectangle 2"/>
          <p:cNvSpPr>
            <a:spLocks noGrp="1" noChangeArrowheads="1"/>
          </p:cNvSpPr>
          <p:nvPr>
            <p:ph type="title"/>
          </p:nvPr>
        </p:nvSpPr>
        <p:spPr/>
        <p:txBody>
          <a:bodyPr/>
          <a:lstStyle/>
          <a:p>
            <a:pPr eaLnBrk="1" hangingPunct="1">
              <a:defRPr/>
            </a:pPr>
            <a:r>
              <a:rPr lang="en-GB" smtClean="0"/>
              <a:t>PATA</a:t>
            </a:r>
            <a:endParaRPr lang="en-US" smtClean="0"/>
          </a:p>
        </p:txBody>
      </p:sp>
      <p:sp>
        <p:nvSpPr>
          <p:cNvPr id="731139" name="Rectangle 3"/>
          <p:cNvSpPr>
            <a:spLocks noGrp="1" noChangeArrowheads="1"/>
          </p:cNvSpPr>
          <p:nvPr>
            <p:ph type="body" idx="1"/>
          </p:nvPr>
        </p:nvSpPr>
        <p:spPr/>
        <p:txBody>
          <a:bodyPr/>
          <a:lstStyle/>
          <a:p>
            <a:pPr marL="400050" lvl="1" indent="0" eaLnBrk="1" hangingPunct="1">
              <a:buNone/>
              <a:defRPr/>
            </a:pPr>
            <a:r>
              <a:rPr lang="en-US" dirty="0" smtClean="0"/>
              <a:t>PATA</a:t>
            </a:r>
          </a:p>
          <a:p>
            <a:pPr lvl="1" eaLnBrk="1" hangingPunct="1">
              <a:defRPr/>
            </a:pPr>
            <a:r>
              <a:rPr lang="en-US" sz="2400" dirty="0" smtClean="0"/>
              <a:t>(For hard drive) Parallel ATA, the underlying spec of IDE / EIDE, is notable for clunky, wide ribbon cables and master/slave cable sharing.  </a:t>
            </a:r>
          </a:p>
          <a:p>
            <a:pPr lvl="1" eaLnBrk="1" hangingPunct="1">
              <a:defRPr/>
            </a:pPr>
            <a:r>
              <a:rPr lang="en-US" sz="2400" dirty="0" smtClean="0"/>
              <a:t>During 2006 and 2007, PATA became obsolete because of SATA.  The one thing that kept it going is the unavailability of SATA optical drives. </a:t>
            </a:r>
          </a:p>
          <a:p>
            <a:pPr lvl="1" eaLnBrk="1" hangingPunct="1">
              <a:defRPr/>
            </a:pPr>
            <a:r>
              <a:rPr lang="en-US" sz="2400" dirty="0" smtClean="0"/>
              <a:t>The maximum rate is (was) about 133 </a:t>
            </a:r>
            <a:r>
              <a:rPr lang="en-US" sz="2400" dirty="0" err="1" smtClean="0"/>
              <a:t>MHz.</a:t>
            </a:r>
            <a:endParaRPr lang="en-US" sz="2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95A2BA4-8574-479C-9B24-7368FF4F47DC}" type="slidenum">
              <a:rPr lang="en-US"/>
              <a:pPr>
                <a:defRPr/>
              </a:pPr>
              <a:t>24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32162" name="Rectangle 2"/>
          <p:cNvSpPr>
            <a:spLocks noGrp="1" noChangeArrowheads="1"/>
          </p:cNvSpPr>
          <p:nvPr>
            <p:ph type="title"/>
          </p:nvPr>
        </p:nvSpPr>
        <p:spPr/>
        <p:txBody>
          <a:bodyPr/>
          <a:lstStyle/>
          <a:p>
            <a:pPr eaLnBrk="1" hangingPunct="1">
              <a:defRPr/>
            </a:pPr>
            <a:r>
              <a:rPr lang="en-GB" smtClean="0"/>
              <a:t>PCI</a:t>
            </a:r>
            <a:endParaRPr lang="en-US" smtClean="0"/>
          </a:p>
        </p:txBody>
      </p:sp>
      <p:sp>
        <p:nvSpPr>
          <p:cNvPr id="732163" name="Rectangle 3"/>
          <p:cNvSpPr>
            <a:spLocks noGrp="1" noChangeArrowheads="1"/>
          </p:cNvSpPr>
          <p:nvPr>
            <p:ph type="body" idx="1"/>
          </p:nvPr>
        </p:nvSpPr>
        <p:spPr/>
        <p:txBody>
          <a:bodyPr/>
          <a:lstStyle/>
          <a:p>
            <a:pPr marL="400050" lvl="1" indent="0" eaLnBrk="1" hangingPunct="1">
              <a:buNone/>
              <a:defRPr/>
            </a:pPr>
            <a:r>
              <a:rPr lang="en-US" dirty="0" smtClean="0"/>
              <a:t>PCI</a:t>
            </a:r>
            <a:endParaRPr lang="en-US" dirty="0" smtClean="0"/>
          </a:p>
          <a:p>
            <a:pPr lvl="1" eaLnBrk="1" hangingPunct="1">
              <a:defRPr/>
            </a:pPr>
            <a:r>
              <a:rPr lang="en-US" sz="2400" dirty="0" smtClean="0"/>
              <a:t>(Peripheral Component Interconnect) 64-bit parallel bus, comes in 33 MHz and 66 MHz types.</a:t>
            </a:r>
          </a:p>
          <a:p>
            <a:pPr lvl="1" eaLnBrk="1" hangingPunct="1">
              <a:defRPr/>
            </a:pPr>
            <a:endParaRPr lang="en-US" sz="2400" dirty="0" smtClean="0"/>
          </a:p>
          <a:p>
            <a:pPr lvl="1" eaLnBrk="1" hangingPunct="1">
              <a:defRPr/>
            </a:pPr>
            <a:r>
              <a:rPr lang="en-US" sz="2400" dirty="0" err="1" smtClean="0"/>
              <a:t>PCIe</a:t>
            </a:r>
            <a:endParaRPr lang="en-US" sz="2400" dirty="0" smtClean="0"/>
          </a:p>
          <a:p>
            <a:pPr lvl="1" eaLnBrk="1" hangingPunct="1">
              <a:buFont typeface="Wingdings" pitchFamily="2" charset="2"/>
              <a:buNone/>
              <a:defRPr/>
            </a:pPr>
            <a:r>
              <a:rPr lang="en-US" sz="2400" dirty="0" smtClean="0"/>
              <a:t>	(For the graphics card / motherboard) PCI-Express, an interface that succeeded in taking over AGP 8x even though there was no performance benefit in doing so.  </a:t>
            </a:r>
            <a:r>
              <a:rPr lang="en-US" sz="2400" dirty="0" err="1" smtClean="0"/>
              <a:t>PCIe</a:t>
            </a:r>
            <a:r>
              <a:rPr lang="en-US" sz="2400" dirty="0" smtClean="0"/>
              <a:t> x16 (16 slot) = 4 GB/sec, up to 8Gig Transfers/Sec.</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824057D1-7FB7-47CE-AAEF-FF8280D2A6CB}" type="slidenum">
              <a:rPr lang="en-US"/>
              <a:pPr>
                <a:defRPr/>
              </a:pPr>
              <a:t>25</a:t>
            </a:fld>
            <a:endParaRPr lang="en-US"/>
          </a:p>
        </p:txBody>
      </p:sp>
      <p:sp>
        <p:nvSpPr>
          <p:cNvPr id="885762" name="Rectangle 2"/>
          <p:cNvSpPr>
            <a:spLocks noGrp="1" noChangeArrowheads="1"/>
          </p:cNvSpPr>
          <p:nvPr>
            <p:ph type="title"/>
          </p:nvPr>
        </p:nvSpPr>
        <p:spPr/>
        <p:txBody>
          <a:bodyPr/>
          <a:lstStyle/>
          <a:p>
            <a:pPr eaLnBrk="1" hangingPunct="1">
              <a:defRPr/>
            </a:pPr>
            <a:r>
              <a:rPr lang="en-IE" smtClean="0"/>
              <a:t>PCI (2)</a:t>
            </a:r>
            <a:endParaRPr lang="en-US" smtClean="0"/>
          </a:p>
        </p:txBody>
      </p:sp>
      <p:sp>
        <p:nvSpPr>
          <p:cNvPr id="885763" name="Rectangle 3"/>
          <p:cNvSpPr>
            <a:spLocks noGrp="1" noChangeArrowheads="1"/>
          </p:cNvSpPr>
          <p:nvPr>
            <p:ph type="body" idx="1"/>
          </p:nvPr>
        </p:nvSpPr>
        <p:spPr>
          <a:xfrm>
            <a:off x="457200" y="1600200"/>
            <a:ext cx="8229600" cy="4924425"/>
          </a:xfrm>
        </p:spPr>
        <p:txBody>
          <a:bodyPr/>
          <a:lstStyle/>
          <a:p>
            <a:pPr marL="400050" lvl="1" indent="0" eaLnBrk="1" hangingPunct="1">
              <a:buNone/>
              <a:defRPr/>
            </a:pPr>
            <a:r>
              <a:rPr lang="en-US" dirty="0"/>
              <a:t>PCI</a:t>
            </a:r>
          </a:p>
          <a:p>
            <a:pPr eaLnBrk="1" hangingPunct="1">
              <a:lnSpc>
                <a:spcPct val="80000"/>
              </a:lnSpc>
              <a:defRPr/>
            </a:pPr>
            <a:r>
              <a:rPr lang="en-US" sz="2400" dirty="0" smtClean="0"/>
              <a:t>PCI </a:t>
            </a:r>
            <a:r>
              <a:rPr lang="en-US" sz="2400" dirty="0" smtClean="0"/>
              <a:t>has historically held an important role in chipset interconnect architecture. </a:t>
            </a:r>
            <a:r>
              <a:rPr lang="en-US" sz="2400" dirty="0" smtClean="0"/>
              <a:t>Until recently it has been responsible for connecting the north and south bridges, allowing up to 133MB/s (theoretical) transfer rates. </a:t>
            </a:r>
          </a:p>
          <a:p>
            <a:pPr eaLnBrk="1" hangingPunct="1">
              <a:lnSpc>
                <a:spcPct val="80000"/>
              </a:lnSpc>
              <a:defRPr/>
            </a:pPr>
            <a:r>
              <a:rPr lang="en-US" sz="2400" dirty="0" smtClean="0"/>
              <a:t>When using faster drives, network adapters, and so on, the PCI bus became an inadequate interconnect bus. Intel and VIA have newer chipsets </a:t>
            </a:r>
            <a:r>
              <a:rPr lang="en-US" sz="2400" dirty="0" err="1" smtClean="0"/>
              <a:t>utilising</a:t>
            </a:r>
            <a:r>
              <a:rPr lang="en-US" sz="2400" dirty="0" smtClean="0"/>
              <a:t> proprietary point-to-point connections to increase interconnect bandwidth to 266MB/s. </a:t>
            </a:r>
          </a:p>
          <a:p>
            <a:pPr eaLnBrk="1" hangingPunct="1">
              <a:lnSpc>
                <a:spcPct val="80000"/>
              </a:lnSpc>
              <a:defRPr/>
            </a:pPr>
            <a:r>
              <a:rPr lang="en-US" sz="2400" dirty="0" smtClean="0"/>
              <a:t>AMD's </a:t>
            </a:r>
            <a:r>
              <a:rPr lang="en-US" sz="2400" dirty="0" err="1" smtClean="0"/>
              <a:t>HyperTransport</a:t>
            </a:r>
            <a:r>
              <a:rPr lang="en-US" sz="2400" dirty="0" smtClean="0"/>
              <a:t> allows data transfer between the two bridges up to 1.6GB/s. These new interconnect methods relegate the PCI bus to just being another component connected to the </a:t>
            </a:r>
            <a:r>
              <a:rPr lang="en-US" sz="2400" dirty="0" err="1" smtClean="0"/>
              <a:t>southbridge</a:t>
            </a:r>
            <a:r>
              <a:rPr lang="en-US" sz="2400"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AEC4E24D-2B3D-42B1-9EE3-AC8515DC5E13}" type="slidenum">
              <a:rPr lang="en-US"/>
              <a:pPr>
                <a:defRPr/>
              </a:pPr>
              <a:t>26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34210" name="Rectangle 2"/>
          <p:cNvSpPr>
            <a:spLocks noGrp="1" noChangeArrowheads="1"/>
          </p:cNvSpPr>
          <p:nvPr>
            <p:ph type="title"/>
          </p:nvPr>
        </p:nvSpPr>
        <p:spPr/>
        <p:txBody>
          <a:bodyPr/>
          <a:lstStyle/>
          <a:p>
            <a:pPr eaLnBrk="1" hangingPunct="1">
              <a:defRPr/>
            </a:pPr>
            <a:r>
              <a:rPr lang="en-GB" smtClean="0"/>
              <a:t>External Interfaces</a:t>
            </a:r>
            <a:endParaRPr lang="en-US" smtClean="0"/>
          </a:p>
        </p:txBody>
      </p:sp>
      <p:sp>
        <p:nvSpPr>
          <p:cNvPr id="734211" name="Rectangle 3"/>
          <p:cNvSpPr>
            <a:spLocks noGrp="1" noChangeArrowheads="1"/>
          </p:cNvSpPr>
          <p:nvPr>
            <p:ph type="body" idx="1"/>
          </p:nvPr>
        </p:nvSpPr>
        <p:spPr/>
        <p:txBody>
          <a:bodyPr/>
          <a:lstStyle/>
          <a:p>
            <a:pPr marL="400050" lvl="1" indent="0" eaLnBrk="1" hangingPunct="1">
              <a:buNone/>
              <a:defRPr/>
            </a:pPr>
            <a:r>
              <a:rPr lang="en-IE" dirty="0" smtClean="0"/>
              <a:t>External </a:t>
            </a:r>
            <a:r>
              <a:rPr lang="en-IE" dirty="0" smtClean="0"/>
              <a:t>interface types</a:t>
            </a:r>
          </a:p>
          <a:p>
            <a:pPr lvl="1" eaLnBrk="1" hangingPunct="1">
              <a:defRPr/>
            </a:pPr>
            <a:r>
              <a:rPr lang="en-US" dirty="0" smtClean="0"/>
              <a:t>Parallel port</a:t>
            </a:r>
            <a:br>
              <a:rPr lang="en-US" dirty="0" smtClean="0"/>
            </a:br>
            <a:r>
              <a:rPr lang="en-US" dirty="0" smtClean="0"/>
              <a:t>A type of interface that allows more than one bit of data to be processed at once. Printers are (were) the most common peripheral devices connected to parallel ports.</a:t>
            </a:r>
          </a:p>
        </p:txBody>
      </p:sp>
      <p:sp>
        <p:nvSpPr>
          <p:cNvPr id="28678" name="AutoShape 7" descr="data:image/jpeg;base64,/9j/4AAQSkZJRgABAQAAAQABAAD/2wCEAAkGBhQSERUUExQWFRQWFRgXGBgYGRgYFBcVFxcXFxQVGBcXGyYeFxokGRQXHy8gIycpLCwsFR4xNTAqNSYsLCkBCQoKDgwOGg8PGiwkHCQsLCwsKS0pKiwsKSwpLCwtLCwtLCwpKiksKSwsLCkpLCwpKSopLCwpLCksLCwsKSksKf/AABEIAL8BCAMBIgACEQEDEQH/xAAcAAAABwEBAAAAAAAAAAAAAAAAAQIDBAUGBwj/xABFEAABAwIDBQQIAwYFAgcBAAABAAIRAyEEEjEFBkFRYRMicZEHFDKBobHB0RVCUiNicqLh8BZTgpLxY9IXM0NEVIOyJP/EABoBAQEBAQEBAQAAAAAAAAAAAAABAgMEBQb/xAAvEQACAgAFAQYFBAMAAAAAAAAAAQIRAxIhMVFBBBMiYXGhFIGx0fAFMpHhQmLB/9oADAMBAAIRAxEAPwDSYLVWpEqnwrrq0a+y80j62K9QMaASo2O0Uh5UHalWG+9YT0ow3oNOujo4YuUahVkwFpMGxtNmZ2vAcyvVE8TdEfDbHa0ZnGE47CB3stceswFLER2lUzPstTZxbXCXPa1vIESroYtsoto7ADgdGnxC5XvpuxVpuz5ZbzF12d20WaU2T1gkqHiXveIySDwLB9VVXAbdUed3U4TZXVt4PRua5zU2ik7j+k+5VVP0P1uNRoWstnM5/CMLo7PQ8/jVHuA+6f8A/CEASajndAArlBzGUF0pvo8w7bOL/gE+zcfCj8pPiVmlyDlqAC61T3Sww/8ASHvUlmwaA0pM8k0FHG3BJXYMbuxh6og02jqLELIbX9HtRt6Jzjkfa/qlLoDHIJ3EYVzDD2lp5EJpQoSJBCEICUaKEYQoEaACEIAIIIEIAkEESABRopQQHoDD1FZ06kiyztOo4PDHCCTEH6LS0BAC5KN7n0cfEqqEPa7mo1ahm9q/irPKiNJaypdDx53yVtPDAaAJ3IVJNJFlVNWR+ySHUVLhEQhLIIw6l4fGObZ3eHXX3XRliTlQw2WFKqX+xTcfe23mE76vV/y/NzfsqynULTIMHonjj381owTvVav6GD/X9ggMHV5Ux/qKrnYt3MpBru5oCwrbKc8d7sv5voVXV91y0SHtPT+qT2ruZQFZ3NLBXVcE5phwj5Jvslesxc2cBCj4jDM1aY6f1QFV2KLslM7FF2KAqcdsenWEVGBw6i/uKyG1vRqLuoPj912nudwXRBRQ9X6FVNko4VtLYdagYqMLeurT7woEL0M7ZDniDTLgeBaSPkqHaPopp1jLaT6TubbDyNlaTBxeEYC62PQjzdUjrk/sKTT9DdEROc+LwPkEy+YONoLtR9EWHiMpHXOZ+SoNtehp7Wl1CqHRJyOEHwDhZMvmDmaCcxFBzHFrgQ5pIIOoIsQmislAShKJCEACUEUIID1XtXZuHIyvF+ntA8weBVJhcM9jiC4PZPdJs8NjRwFneKsolEaal8mw2hHCFFkmApP4YeapLIpakmmrFuyRxcUobMZzPmFBZUliTCvfUKQF480WfDt4t+aDMURCMUidArlu1MMNCD4Cfop2B2g14Jpsc4DjAF+WquhLMyMC4/ld5FON2VUOjCrevt858opO95FvGJUzt6pYXNayInU3+CAoBsSr+mPEhPU93ah/SPenqG1aziS40mAGOJd5EhL2xjXMYCMSwTwyt93FLIMDdp0+0PIp4bsDi/4f1VZgdsML4q4uxF4OWD4hVu29rU3VP2eIquZb2XOGmt+KA07N22fqdHuCKtszDM9p4Hi8BUez9t4RtMh1Oo8xaQXE/wCrgqqjWa10nCPcBpmnnIumv4ga/Jg2iXPpx1cSk0cdhHuy0w1x/dY53yCpNsbffVaAzCgRxN/kPmoeyNpYukC5lOmQAdZIAJn8pCupLNTU25h6cjK4EajsyPmApNLHS3OKbi39XdA8PavqufbUxdevUzvdTkwIa0kcLcZUuuca3DgPqPFE/pYIidCYke+EpizQ1996Mw1tR3gB91Hqb/Mb/wCg8jiZb9lkcDhBUqNYX1AXECSSG/BTNobHbScWVGkkcnAjx4/RSlyLLDE+lBmnZR4u4f7bqmxfpQfPdpUwOF3On5Qou0tkUXsltNzCPzBwIPi0j5EeCy1XAOzEa6m2ilLoypmhqeknFHQUh4MJPxcrLdTe+tiKxp1cp7pIgRpHLUXWDNExC0fo7pf/ANbp/wAt3xLQo0WzLelCgG7RqQIzNY4+JaJPwCyJWt9JlWdpVugYPJjZ+ayZW5bkCRSjKJQAKCCCA9N0a0qS0rOYDaIcLFW1DEyFk2Sd3q2Z7ukpzeXeL1ZgyjM91hOgHM81H3V1f7vqqT0l1MvZxrf3fdV7IyUuI3vrEwajpJvwAXUN1aTH0WvJDnkXvMLhlKc4Ot1v90N4DSdLjLQDPA26LeVJaGbOn1MM08AsntzBPa8NYwvJ5cuvJR8R6RYdAaCLx1mw+JHktfgsQ17QQQTAzeMCVFywc8qbHr2MUm9HPAI90qThMdiMOC0V8O2eXe/spzeau5tV7aVFr8ozOJENaOpWKr78UmksPZZuTWucPCZAUzeX5/Jao1GEo1alTKMV33cmluvWApe0MFUp/s6mIr31GjT4EG4WAx2/Rpw4Ag8MrQD5mUsb01a7O0zudzl0nrPJbWHOTpI5vEhFW2bnZmwqNYlpe4ECZc7lztA95lNYmlQp5mljCR+YvkfymCucYDb76lTI/uk+yCXGf68EW2MbVp1LDuizrS6SAfdqtd1PLZl40E6OlYPEYM039o6i2oDYDvAjhIVTV2ywWaWtHNrAZHvaVisYyr2bTTcWl8mYg24Qef0R4Sg+rReXOLHtiAXDM6dMjSZPFa7l3rIz3ya0TN/jd6MOWMDGP7QN7zoABPn9lUU97A2oHXeRFnPEG/I5o8lkdk0X06kPh1Nx9sySOdhr4JVbYVQPFRsiby4SHNm0e6yLBT6u+KDxnvWnNmr2zvoHPzZadMO0Ac4zHSE1ht/n4ZhLXgAiPYJH8w1uqbE7IOIbnDCA0MaSYBDyD7I4gmfJLw2w3Oik5zbZjmfGWzSYJ4WFp4wr3MKb1r83M97PRaX+bDtfeY1GudJ5khjQOc6qPg97q1ZvZirUyjRpcAdeAAFkWG2N2RLAPbsQbkDUlg0nl4p7H7vtovFQCe93XObAcQb913hr1WlgK0srb+pl4rpvMq+hXneE58rhl5Oc43+yb2jtWsx0hoLOJueEzr1Wqo7rNdSY57YMTnJblzFxy5DPKNQFZbL3OdcOh7ZEOcSCGtBBbl0fIyweEHmt9z4by/dHKXaYwes/s/mYB2Ke5oIIuR+UA3PIhaXY+Ap1O7UAE8RYhW1bZFJmIFNkZnMeMrrhot3mQZBB0vAlM7S2YWEQOq9cMHe4r7nmfaVJJxm9fYze0aPYVXMe8CBLTl7rheO8DY/BXe4gBxDyONKf5gISMbt6jSY6lWoCqezBDjMiA9zWgjS7hPgekRvRdWLsVVtDeynoO+IA8l8rFyqbS5PsYbk4Jswm/dXNtDEn/qkeUD6KgWi32ol+0MUREds7iqQ4F3TzCOLfQWiOiUj1J3L4hF6m7l8VMr4LaGEE96m7kgmVi0bDY+8ZpmCZC3uy9sh4F9VxL10hWmxN53U3AH2SY8JK50dW0z0FumLu8B9VnfSUZr0mQDLD46xK0O59SWutwF+fSFRb71Yx1KRbsjPudJW3ujBUersw4DXVGiq9pdlOsAWDnQYLogBP0MScgL2jv/msSD48VE29u9VrYxzwJp1Yc13DLAsPCFqdtbuNo4Sk4mA2Iafac7lHhJU1eo0Mq/Dy6QbNbp77/JXmztuvpNMPI4/BUdCqM3iCl0sdlHebIII66RKN9BWllfvdvRVqZaDXltJ5z1jxe4+y0/ugXjn4KBV9H5flcD7bA8EC0eGo0UvE7AfVomo2QQdQJsBy+C3O4W0abqApnL2oF9Bn4T15L2YeCo05denJ87tHaWotxWqdenqYjAbtZwabzemO7ALi8m0TPXpaU5hNkerVezb3DUIa4EAktkHuk6acIWhxGEGExLqtNzix577Sc0O4weXRTdubJp1g2uIc4Q5j26gADu8iJ4LsoQaa1v3Rx76SlG6prfo2Zvbm7rcMwVu81oIyuMB7dC2wJAvMe5W2yN3W16Qq6ktJLi4uzm5mOAuOZU/D444inDmglvdLXCab8w001gaWOqj7OxbqLjQyzTfYNmCOYaTEjpqr4FUvf7nJyxnFw/yvby/1KrdunTq1atLLlnuw8OBsZlsxBtxtdDamGOGxLBkJpTapYjMDprwNr2KsdoU35xWBGZtw4CczevyjopWMrnEMmwGRrncu8SA8T+81wII4W1VrXLlWv8P0NZ3edyeVKvOL8yBvFssvaH0IdUIDnSQC9psC0ABpIy6dVKFOlUw2QmHQGZjmcKepBDZsJmw5pvZOJMdiSHDNA5t7pJM6FsgCDcSojy2nXgHvHMIuToYkfnErWtZlHbp1XpyYq/A5avXfSXrwPbssFBxp1cjn3yOgQddCflwlRqmH7DEGsx5cxzoc0gWI9ptrW4cUreDLSaHPtIHDM2Y9k844FSMWB2TqoaACBABmWBrePEyCdOPRdFh4jde/T5rezn3uDTnzpXVenkFtzC0qzm1mu78EtLSYLQbDLzGh49EmjXGIZlqw5wgQQZETD2PFpNpF9NE1sSo2rSzE5QAQJmZmQTNjFwIj2jM2S9hNL6rg9ha3M0yIh5Y7M2Zvre0aqdziONv5r/qZe/w4uuFo69mvsPYLaD21OzqSAAToCIiDLDcjq2/RWLttVsM4SBUomIJNo4Q8TGmjrX1RPpdpWAbBDb+0WuFiDlIuNVKxmxXPLAHFlNsS0CzgBABngsvAt6y9H1/snxEXFJw33XT5dUTMFgmOrPrxBA7O+sgy8e4gJjaVMOcI1lSK2IaxgaIAaDAaBx181mdrbwCjRqVn2sW0x+pxH0WrcY5pnLBhGU6gtOlnPdvYh78RWfScYzlscC0WButN6KME4Or1HW7rWx45jPwWY2fhC5oJ4yStcMT+HbNrVX2qVLMbxLi0hmvIku8F8WWrs/TrSNHJNu4rtMTWeNHVXkeBcYUElAlEqYBKGZBCEKCeqNFCChCQ+l0TVJsPb4j5rSs2TxAkfb2r/VIxGxLTe3S068breUlne9zf/LPg35LM+ku2IomJ7jrDWxGvRX24mKDqMg6hvyCo/SVVcK9IizSzK6NYLpj4LM9zaKihvdUZTAY45ZILSNDzaSouP3hrV4NR5dNhJ0AgQB+XyVLjGnOTFuXIcE9SpGwIvY25H6pVspOwuJylrjcTodTzhTcVxjmSOoNwVEoMzw1o7466/RRNqMrUYcWHKOHTzt70emoWqo6JuYWmiQ79REeIVTtSlToYtjx3XF3QBwNgdDDr6qBujvVSJcCYa7+U6eS0zKNOo7O+DE5SYIHvX18BwxMOpcHwO0YeLg9oc47PUY28Qyh2hAc4NAd+9yPVFu5VD8OCe6CwNiCLtJOczq7h4AJvE7RpmpcjKBHeIypnEby0WNgVKY8DIXRywlTb1W2pxWFjODgrp7jGxajn4l+ZsNBBBEQS0yOqXtunVdiGGl7DTLrxEciLqBit68OCHNq3GsA/RE/0iYdrSAHknjEfNY+JwFeq+53+Fx24tJ6fKi62h+2oCnSkEWBv3efnKVh6bqFEU3Q4nukwB581i6fpJp0iS1sze7gBPuVbtD0mZ3ZsjZ/1Fc327DSpfQ0v07EvXbzZvtj7PbQL3CoXZjccuVlGxuGY6q2uQXEG1o8NFz3EekqqdIHgwD5lQa+/+INs7o/0j5BYl2+9k/Y7Q/TqlbaOvV6Da13iWgWGt+oUKjWaCWvPdGgJAAXHq29Vd353e9zvuFEqbYqHU/X5yucu3TdUvc6x7BBJpy9jsu0tsUZjNTDergmW75UWAg1J/hafmuNHGv8A1H5fJNOruOrj5lcn2vFbvQ6rseElWrOvVN/sOxwMVCR4N+cpWM9NdoZTYP4nEn4LjkoLm8bEk7s38PhVTidAxXpTqOmAz/aTHnZZ7Gb0OrVA+sX1ACLWAjkBNlSUqDnGGgnwCtsDu883eI6cVmUpz/c2zpGMIftSRsm+mANaG0cG0QBdzp0/haPmsjvBvHiMc8PrusPZY2zGzyHPqbqX+GgC/H7WCU3ZYJgwplNZjOGkh2Kvhs+eB108umt0h+B+XL6K0LKXskDRV76jyi/ny4nS6DtnNJ1ShZQ9kjVwcB/fOdCUFKFnRBsf3a8IvabgXEym6+yoYRFxaxJ0vMxERfTlYLSMoD93UmwkmS6BcXuePXomqtMZCADeZ5k5XaCx4jXmu1mTKbib4tw2NNCs6KbrAzYO6yum7ybttxjWkOgjQi4grzrvQ0jEvTdDebFMbkZiKzW8g9wHzXBs3Z2//wANBOapWAsNALx4lKq7t7PpGauKYDxmoxv1XBsRtWs/26tR38T3H5lRZS2U7u7aGxKWuIa4jk5zv/yFHr+kTYzQQGPf/wDWTPveVxDMilTXkWX+2Nt0nVnuoCo1hMtBIBA9xKi/4iqRALo/iKqpRKKKRXJssH7bqHj8z8ymHbQefzeUKMglIZmOuxTj+Y+ZSC5JRwqZAgnqWDe72WuPgCVZ4bdHEPjuZQf1GPGytMllMiWvo+j5356gHQAz75iP6FWNHceg2Mxc8xxMXvJ+CuVizn6eo4N7vZa4+AK6XR2FRpm1NguNQSYmZ8gVJpsgWgQRGgmBlgq5SWc8w+62Id+SLTeBZWOG3HcT36jR/CC7QA/KfJbRgFtPC9y0iBHiDPv5JvtNCBxAvPKReL3i/TqtZULM/S3JpDUudr0tFrC+pj/hTqW7tJokU2aHW5sZm/MfNWjngaaTxtcj58OVig8SOHy5XPj16KkIgwDR7Ib4DxiJ48fI8kT6WWePHkAQSSYHD7KQKs2HLQjR0gEgcgY8uqZfaYFwCfcSSLfZCDRw4PLw6eAGuvDgk1KImRrNran+xCkB3K3HroQbcrnwgpg1LOgm/uHOPiqUZbhyD1jnx4z1SXUxeb9TbWwmT4lSCAZPCb9NRPXX4JuuwcteNxeeHvQDD8Pblbw00+Q800yjOkTHxHysFIeJkxe3HWXETa/DgjL7+HTx+KgIzqUjSTbl8YRp4Eajnr8OFhxKCAkf43qxGSmYv+c+P5k23fesPyMMi/tgG88H8/mst68Ovj/ZSfXm9f796xmNUSdsPGIdmcA0gaNn6zCrzsxvN3w+ydOPE6FIONHIrOgEnZreZ+H2RDZjeZ+Cc9b6IvXeiaAb/Dm8z8Psi/DhzPw+ycGLHEIDGdPimhRB2c3mfh9kX4e3mfh9kt2L6JJxXT4oADZzeZ+H2Qds1vM/D7IHFdEfrfT+/JALpYNg1GboSR4aKwoY1jBahS8TmJ4c3f3KqziT/f8Awk+slWyGnZvW8WDKfkZjXWUdTe6qQQWMv/Hyj9X9wOSy3rR6IvWimYUakb11f0s+P38fNNneZ5M5Wnn7Xznks16yUfrTkzCjS096qgjutMTHtcRHB3Lkkt3kqa5WHz6A2m2ke9ZsYkoHFO5pmFGh/wAQ1Bo1o872i97px29NQ/lbx/VfxvwWZOIdzSe3dzTMKNF/iOpyA89OUg/3KDd4XjRrfdPIjieRWdNV3NDtHcylijRneN5M5WfGLe/VJqbxOdqxhv8AvX6GHLO5ndUcu6pbFGgG8jwZyt/m/wC7qiO8j7d1kD+LXnrqs/DuqHZu6pbFGgbvG8flZz4689ep80irvC92rW6R+bgI58lRim7kfikmk7kUsUXf4879LZ99j0v0Qdt90RlbzHtW8zCpOwdyKLsHcktii6/HXfpb8eAgHVBUzsK6JNkEsUW3qAnU+SSdmj9R8rKRmuhm+yhSOdmt5u8ggdmjmVIzIw/++qAjjZzY1PwRDZrY4/37k+HIByAa/Dm9Uv8ADWTx8/inGjjyWg3Y3VfjXuptzNIYXtgTJGgcSYYDzPkqDNNwNOdD9Er1Cn10569FqP8AD7KTjTrM/aNMETImehhWu29jUWU6IZSYC895x4aD6lcpYii0jpDDc03wYWns9n6fidP7Cc/Dqcezx6ydU1XoOL35XlrQSRaCRJGnA2Wo3JwGHqBwxNaq12bu65csT5romjnRnRs1v6fKUl2yx+iPcfuul1N08ERDazyephKbuPg7TWOn6v6paJTOZfhbf0eNkDs4fo/lK6RX3PwBpuHbOaSCAQ/TWFlNgbMwzc4xBfObu3dBbFj7ypmRaKP8MH6AEPw790eWnNb5uzdnx+Y25uKSKOzx+Wf9yZhRhfw7Ww+CScIOQ+C22Mwuz303NyOBIMEZhfhxWe2Nh8PSkVKZdc3jhwUz+RaKo4UdLeCS6gOY+C2Ir4HTsv5QmX4zBz/5YjwCmd8DL5mTcBqSOFzHuum7G4I15rVY+vg6lNzcjZItoCCqnBYinSAbkaW87K5nwKKwt5lJcFpm7UpR7LBdNVdrsGgb8FMz4FGbqVAwSTF+IScM81D3LxflZXG1MV2rMpyj6ItzMIPWckgZmkHqIv8AJVyaVlS1HmbnV34cYhpY5kwQHd9hB/M3gFAZsGqT3QCfFdO3IwbGvqdrPYEEOP5TOk8IVLvUaNOsRhc7KZGenma8AiIlpeJc0kGCpF2g1TMLW2c9lntI6KKwcVunRiaBDvaAg8CDwWGdQLCQeCzh4ma090dcXCyJSTtMbxI7nvCCGJfLY4z8kF1POTcqBZ1TiE8UKN5PugW9U7PFAHigECndEGSek+SXPxQmEBbYHCgtflglrZB4Ty+qmbM25Vo1Gh1RzaTCM4ZUNPPrdz2CeNgLlR9jD9mY1zQfAiEMFhgXF1UkU2QTAGgtYcSSYAXHP4mmeh4XhTQ4/apbVkVO1/iBJBM2dmhx46krQYyuKuEAJGZuh+o8goBDXYjK+lUGZjXsNbLmeCLg2BBPCDaOKrto7RDHsY3MGZcgBJJAJi5M6WHgBfVc5+KuTpheBPgVQYH0MOTlDg403Eizbkhzo6A+K0tTE7NpgN9axFUgXNKmxjOsZxKx+ArudQrCb/tCRwzNIP1cqh9LM1sFzXNMu73dI4ANix6npyXWOto4TjSTOgO21s39ONd/9lMc/wBITJ23sz/IxZPWvw9wWJDQ4Oa6biAcxaGng4x7Uck1SpkQJmLTpI+i3RzNs/bmzR/7TEnxxLvoFFr7b2fwwdXSL4mp5/0WUOGaHOLLBxnLJOXpmPteKQ7DgkO0c3xOaecmBGllaBqn7fwMS3AnTjiKhHjwvbn7kwNu4ae7ggPGpUP1CzjqbXAtcNYveRfhePNP0qQbFgQIsZgxGsa6fFKBeVN4sORAwVKeeZ5Olxd8fNM1Nv0Zy+p0LD96fi74qnbhmsJy2m55A6mOiN2FaTmgBwHCwjmeZPNKFlmdvUmmfVqAvYGY+Nynn7ztgn1bDgfw2j3qndh2vblcARMzAzTBgB2sdETRlMWNiLgEQRGhngdeFkotlkN5A4gihh44QwQjpb3GTlpYa3KmPJVRotbYCBwEoOpgy60nU6T7tB4JRLLKrvW8OiKMm+XI2PJJr711Q2T2YvNqbdZ8OCrzSDgCbxYdLzwQZUMOaD3XQHCbODTIB990oWS3b1ViJLmxf8jfso+H2sX1GVARmBFwMvw4g6KNlGkjwHBP7LoZqoAFhGnksy0TZuCcpJHTsDgRV7tWsKdBxzkHw0ACj7SqsexzO1GWjHZjss1SoCeNTVrQOGir6pdAbMtBkA84T+xn0ziKdHEO/YVS5tQA5SSRDJOuUHh9l5MOd6I9mNgqPiewztPF0rPw9EsaWQ+XElzgJzBYfH1A4g8Yg+K3m2tlVcBUOHqNmmC51J+v7O8Sfuuf4h4c8kaElejD/c7OGI04KtiBiwC4Bs6XmNeOnBBNF8v98fFBdWedFwDZAGyW0WRRZUCZsiKWBZERZAE4oOKWQg4IBeE2gaLsw0Igjmr3D1hWY40CC4RmYbOiDwP/AB1CzuRRKuzzmDmuIdz/AKrm4Ju+p0jiNLL0Os73VG4vAYas05cTTik4WzAAG8e0RpcA6rIHZj3ESM1r5oN/os2ypjOFd3vqWjhIJWu3QxlPvDHYmowCMvZlhnmD3Sp3bbs1HFjFVTZDw2z3U6jszYZUNzwBcCxwPK5BVI2WmDYgwZ4XgyOJmbLab54zCOw+XBYqu+qXCRUgMyi5vl1mFg621HuJNSkHO0LmmM3UxaefNWMWmSU1JJCxTeHOzEET3XAQHDmBqEuth3dxzXyCHZwQGwQTABnvSIOiYbtP/on/AHH7JX4p/wBD+Zy1Zilz9Rx1AuYQHZX2y6Qb3mdLT70VGlBAcTHEjXqRMSiG1z/8dvjmcgNrkf8At6fm/wC6lstLn6jbKJb7RzHnrbkeqcxFHvBzXkiPZcZObiQBwRfirv8A49P+f7oHatT/ACKPL2SfmUt8DKufqJq0i8CHlpBmZ7pAGkRMz1RsgyHTERZ2UzwOmk3hD8Rq8KVL/Z/VEdoVv0Uh/oCW+CUuQU6eTu5i6ONx80RotBJaT3j7JJOUT+o6ovX6/Jg/0NQ9er82j/Sz7K6lqPPsHUpNJDpggcycxJ4yYFjwQqUA9sO05jUeF4STjMQfzj/a37JPrVf/ADT8B8gprwSo8+39jrGWiJERBBv4wm6GELLBro6gpBq1v813mkk1TrVf/uKajwjwwJBJDHZj0spWA2i3D1IIzOjgQQ09TzVY7Dk+09x95SmUQ0QAPHijjmVMsZZXcTV195v2QLKZzlxFyMscNLqFgtsmqScQ1oy3DryCNAqUVCldsYgmyz3MOiOj7RiPdl5vHv5XxjGUiSGMESTJI8uXiqNohEEHDVdEqOMpOW5DYzv+9BKo+048h80EIi6IHNFF0m+koSdFoWKi6ACS7o6fP6osyCxwIgEjIhJQWKCJycZhXuBIEgDom3USBP8Ad9PkoAAJTgjqUXB2Qnvcv6p38KqxOUxE6t0PvTQb7Ecoi5OjAPyl4HdBgmRre2s8CmBSlCCgiJRGkUXZXsgsVmSSUWRE9t4lAHb3pQukObFyUrspGqosbxDrwkMMkmwFk7RYCOBi03H0QqBpdl7oIvAzfMhAJzIsyOvlbqY8/oEHta0TNh4pQsTmSZS6ZBuNDxSGPaTAMpQsBcklyU+o0ECbnolPZYmLNi/QmB8VBYzmRZk60BJY7NpzQWNyjBVm/YdYAO7I5T+8zp+9PFIOyaxk9n7Ik95un+5S1yWnwQUqtZpOil09l1SA7JY8Zb/3KJUlwLXD/kKppkaa3IuH0PUoI2CBCCjKj//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sp>
        <p:nvSpPr>
          <p:cNvPr id="28679" name="AutoShape 9" descr="data:image/jpeg;base64,/9j/4AAQSkZJRgABAQAAAQABAAD/2wCEAAkGBhQSERUUExQWFRQWFRgXGBgYGRgYFBcVFxcXFxQVGBcXGyYeFxokGRQXHy8gIycpLCwsFR4xNTAqNSYsLCkBCQoKDgwOGg8PGiwkHCQsLCwsKS0pKiwsKSwpLCwtLCwtLCwpKiksKSwsLCkpLCwpKSopLCwpLCksLCwsKSksKf/AABEIAL8BCAMBIgACEQEDEQH/xAAcAAAABwEBAAAAAAAAAAAAAAAAAQIDBAUGBwj/xABFEAABAwIDBQQIAwYFAgcBAAABAAIRAyEEEjEFBkFRYRMicZEHFDKBobHB0RVCUiNicqLh8BZTgpLxY9IXM0NEVIOyJP/EABoBAQEBAQEBAQAAAAAAAAAAAAABAgMEBQb/xAAvEQACAgAFAQYFBAMAAAAAAAAAAQIRAxIhMVFBBBMiYXGhFIGx0fAFMpHhQmLB/9oADAMBAAIRAxEAPwDSYLVWpEqnwrrq0a+y80j62K9QMaASo2O0Uh5UHalWG+9YT0ow3oNOujo4YuUahVkwFpMGxtNmZ2vAcyvVE8TdEfDbHa0ZnGE47CB3stceswFLER2lUzPstTZxbXCXPa1vIESroYtsoto7ADgdGnxC5XvpuxVpuz5ZbzF12d20WaU2T1gkqHiXveIySDwLB9VVXAbdUed3U4TZXVt4PRua5zU2ik7j+k+5VVP0P1uNRoWstnM5/CMLo7PQ8/jVHuA+6f8A/CEASajndAArlBzGUF0pvo8w7bOL/gE+zcfCj8pPiVmlyDlqAC61T3Sww/8ASHvUlmwaA0pM8k0FHG3BJXYMbuxh6og02jqLELIbX9HtRt6Jzjkfa/qlLoDHIJ3EYVzDD2lp5EJpQoSJBCEICUaKEYQoEaACEIAIIIEIAkEESABRopQQHoDD1FZ06kiyztOo4PDHCCTEH6LS0BAC5KN7n0cfEqqEPa7mo1ahm9q/irPKiNJaypdDx53yVtPDAaAJ3IVJNJFlVNWR+ySHUVLhEQhLIIw6l4fGObZ3eHXX3XRliTlQw2WFKqX+xTcfe23mE76vV/y/NzfsqynULTIMHonjj381owTvVav6GD/X9ggMHV5Ux/qKrnYt3MpBru5oCwrbKc8d7sv5voVXV91y0SHtPT+qT2ruZQFZ3NLBXVcE5phwj5Jvslesxc2cBCj4jDM1aY6f1QFV2KLslM7FF2KAqcdsenWEVGBw6i/uKyG1vRqLuoPj912nudwXRBRQ9X6FVNko4VtLYdagYqMLeurT7woEL0M7ZDniDTLgeBaSPkqHaPopp1jLaT6TubbDyNlaTBxeEYC62PQjzdUjrk/sKTT9DdEROc+LwPkEy+YONoLtR9EWHiMpHXOZ+SoNtehp7Wl1CqHRJyOEHwDhZMvmDmaCcxFBzHFrgQ5pIIOoIsQmislAShKJCEACUEUIID1XtXZuHIyvF+ntA8weBVJhcM9jiC4PZPdJs8NjRwFneKsolEaal8mw2hHCFFkmApP4YeapLIpakmmrFuyRxcUobMZzPmFBZUliTCvfUKQF480WfDt4t+aDMURCMUidArlu1MMNCD4Cfop2B2g14Jpsc4DjAF+WquhLMyMC4/ld5FON2VUOjCrevt858opO95FvGJUzt6pYXNayInU3+CAoBsSr+mPEhPU93ah/SPenqG1aziS40mAGOJd5EhL2xjXMYCMSwTwyt93FLIMDdp0+0PIp4bsDi/4f1VZgdsML4q4uxF4OWD4hVu29rU3VP2eIquZb2XOGmt+KA07N22fqdHuCKtszDM9p4Hi8BUez9t4RtMh1Oo8xaQXE/wCrgqqjWa10nCPcBpmnnIumv4ga/Jg2iXPpx1cSk0cdhHuy0w1x/dY53yCpNsbffVaAzCgRxN/kPmoeyNpYukC5lOmQAdZIAJn8pCupLNTU25h6cjK4EajsyPmApNLHS3OKbi39XdA8PavqufbUxdevUzvdTkwIa0kcLcZUuuca3DgPqPFE/pYIidCYke+EpizQ1996Mw1tR3gB91Hqb/Mb/wCg8jiZb9lkcDhBUqNYX1AXECSSG/BTNobHbScWVGkkcnAjx4/RSlyLLDE+lBmnZR4u4f7bqmxfpQfPdpUwOF3On5Qou0tkUXsltNzCPzBwIPi0j5EeCy1XAOzEa6m2ilLoypmhqeknFHQUh4MJPxcrLdTe+tiKxp1cp7pIgRpHLUXWDNExC0fo7pf/ANbp/wAt3xLQo0WzLelCgG7RqQIzNY4+JaJPwCyJWt9JlWdpVugYPJjZ+ayZW5bkCRSjKJQAKCCCA9N0a0qS0rOYDaIcLFW1DEyFk2Sd3q2Z7ukpzeXeL1ZgyjM91hOgHM81H3V1f7vqqT0l1MvZxrf3fdV7IyUuI3vrEwajpJvwAXUN1aTH0WvJDnkXvMLhlKc4Ot1v90N4DSdLjLQDPA26LeVJaGbOn1MM08AsntzBPa8NYwvJ5cuvJR8R6RYdAaCLx1mw+JHktfgsQ17QQQTAzeMCVFywc8qbHr2MUm9HPAI90qThMdiMOC0V8O2eXe/spzeau5tV7aVFr8ozOJENaOpWKr78UmksPZZuTWucPCZAUzeX5/Jao1GEo1alTKMV33cmluvWApe0MFUp/s6mIr31GjT4EG4WAx2/Rpw4Ag8MrQD5mUsb01a7O0zudzl0nrPJbWHOTpI5vEhFW2bnZmwqNYlpe4ECZc7lztA95lNYmlQp5mljCR+YvkfymCucYDb76lTI/uk+yCXGf68EW2MbVp1LDuizrS6SAfdqtd1PLZl40E6OlYPEYM039o6i2oDYDvAjhIVTV2ywWaWtHNrAZHvaVisYyr2bTTcWl8mYg24Qef0R4Sg+rReXOLHtiAXDM6dMjSZPFa7l3rIz3ya0TN/jd6MOWMDGP7QN7zoABPn9lUU97A2oHXeRFnPEG/I5o8lkdk0X06kPh1Nx9sySOdhr4JVbYVQPFRsiby4SHNm0e6yLBT6u+KDxnvWnNmr2zvoHPzZadMO0Ac4zHSE1ht/n4ZhLXgAiPYJH8w1uqbE7IOIbnDCA0MaSYBDyD7I4gmfJLw2w3Oik5zbZjmfGWzSYJ4WFp4wr3MKb1r83M97PRaX+bDtfeY1GudJ5khjQOc6qPg97q1ZvZirUyjRpcAdeAAFkWG2N2RLAPbsQbkDUlg0nl4p7H7vtovFQCe93XObAcQb913hr1WlgK0srb+pl4rpvMq+hXneE58rhl5Oc43+yb2jtWsx0hoLOJueEzr1Wqo7rNdSY57YMTnJblzFxy5DPKNQFZbL3OdcOh7ZEOcSCGtBBbl0fIyweEHmt9z4by/dHKXaYwes/s/mYB2Ke5oIIuR+UA3PIhaXY+Ap1O7UAE8RYhW1bZFJmIFNkZnMeMrrhot3mQZBB0vAlM7S2YWEQOq9cMHe4r7nmfaVJJxm9fYze0aPYVXMe8CBLTl7rheO8DY/BXe4gBxDyONKf5gISMbt6jSY6lWoCqezBDjMiA9zWgjS7hPgekRvRdWLsVVtDeynoO+IA8l8rFyqbS5PsYbk4Jswm/dXNtDEn/qkeUD6KgWi32ol+0MUREds7iqQ4F3TzCOLfQWiOiUj1J3L4hF6m7l8VMr4LaGEE96m7kgmVi0bDY+8ZpmCZC3uy9sh4F9VxL10hWmxN53U3AH2SY8JK50dW0z0FumLu8B9VnfSUZr0mQDLD46xK0O59SWutwF+fSFRb71Yx1KRbsjPudJW3ujBUersw4DXVGiq9pdlOsAWDnQYLogBP0MScgL2jv/msSD48VE29u9VrYxzwJp1Yc13DLAsPCFqdtbuNo4Sk4mA2Iafac7lHhJU1eo0Mq/Dy6QbNbp77/JXmztuvpNMPI4/BUdCqM3iCl0sdlHebIII66RKN9BWllfvdvRVqZaDXltJ5z1jxe4+y0/ugXjn4KBV9H5flcD7bA8EC0eGo0UvE7AfVomo2QQdQJsBy+C3O4W0abqApnL2oF9Bn4T15L2YeCo05denJ87tHaWotxWqdenqYjAbtZwabzemO7ALi8m0TPXpaU5hNkerVezb3DUIa4EAktkHuk6acIWhxGEGExLqtNzix577Sc0O4weXRTdubJp1g2uIc4Q5j26gADu8iJ4LsoQaa1v3Rx76SlG6prfo2Zvbm7rcMwVu81oIyuMB7dC2wJAvMe5W2yN3W16Qq6ktJLi4uzm5mOAuOZU/D444inDmglvdLXCab8w001gaWOqj7OxbqLjQyzTfYNmCOYaTEjpqr4FUvf7nJyxnFw/yvby/1KrdunTq1atLLlnuw8OBsZlsxBtxtdDamGOGxLBkJpTapYjMDprwNr2KsdoU35xWBGZtw4CczevyjopWMrnEMmwGRrncu8SA8T+81wII4W1VrXLlWv8P0NZ3edyeVKvOL8yBvFssvaH0IdUIDnSQC9psC0ABpIy6dVKFOlUw2QmHQGZjmcKepBDZsJmw5pvZOJMdiSHDNA5t7pJM6FsgCDcSojy2nXgHvHMIuToYkfnErWtZlHbp1XpyYq/A5avXfSXrwPbssFBxp1cjn3yOgQddCflwlRqmH7DEGsx5cxzoc0gWI9ptrW4cUreDLSaHPtIHDM2Y9k844FSMWB2TqoaACBABmWBrePEyCdOPRdFh4jde/T5rezn3uDTnzpXVenkFtzC0qzm1mu78EtLSYLQbDLzGh49EmjXGIZlqw5wgQQZETD2PFpNpF9NE1sSo2rSzE5QAQJmZmQTNjFwIj2jM2S9hNL6rg9ha3M0yIh5Y7M2Zvre0aqdziONv5r/qZe/w4uuFo69mvsPYLaD21OzqSAAToCIiDLDcjq2/RWLttVsM4SBUomIJNo4Q8TGmjrX1RPpdpWAbBDb+0WuFiDlIuNVKxmxXPLAHFlNsS0CzgBABngsvAt6y9H1/snxEXFJw33XT5dUTMFgmOrPrxBA7O+sgy8e4gJjaVMOcI1lSK2IaxgaIAaDAaBx181mdrbwCjRqVn2sW0x+pxH0WrcY5pnLBhGU6gtOlnPdvYh78RWfScYzlscC0WButN6KME4Or1HW7rWx45jPwWY2fhC5oJ4yStcMT+HbNrVX2qVLMbxLi0hmvIku8F8WWrs/TrSNHJNu4rtMTWeNHVXkeBcYUElAlEqYBKGZBCEKCeqNFCChCQ+l0TVJsPb4j5rSs2TxAkfb2r/VIxGxLTe3S068breUlne9zf/LPg35LM+ku2IomJ7jrDWxGvRX24mKDqMg6hvyCo/SVVcK9IizSzK6NYLpj4LM9zaKihvdUZTAY45ZILSNDzaSouP3hrV4NR5dNhJ0AgQB+XyVLjGnOTFuXIcE9SpGwIvY25H6pVspOwuJylrjcTodTzhTcVxjmSOoNwVEoMzw1o7466/RRNqMrUYcWHKOHTzt70emoWqo6JuYWmiQ79REeIVTtSlToYtjx3XF3QBwNgdDDr6qBujvVSJcCYa7+U6eS0zKNOo7O+DE5SYIHvX18BwxMOpcHwO0YeLg9oc47PUY28Qyh2hAc4NAd+9yPVFu5VD8OCe6CwNiCLtJOczq7h4AJvE7RpmpcjKBHeIypnEby0WNgVKY8DIXRywlTb1W2pxWFjODgrp7jGxajn4l+ZsNBBBEQS0yOqXtunVdiGGl7DTLrxEciLqBit68OCHNq3GsA/RE/0iYdrSAHknjEfNY+JwFeq+53+Fx24tJ6fKi62h+2oCnSkEWBv3efnKVh6bqFEU3Q4nukwB581i6fpJp0iS1sze7gBPuVbtD0mZ3ZsjZ/1Fc327DSpfQ0v07EvXbzZvtj7PbQL3CoXZjccuVlGxuGY6q2uQXEG1o8NFz3EekqqdIHgwD5lQa+/+INs7o/0j5BYl2+9k/Y7Q/TqlbaOvV6Da13iWgWGt+oUKjWaCWvPdGgJAAXHq29Vd353e9zvuFEqbYqHU/X5yucu3TdUvc6x7BBJpy9jsu0tsUZjNTDergmW75UWAg1J/hafmuNHGv8A1H5fJNOruOrj5lcn2vFbvQ6rseElWrOvVN/sOxwMVCR4N+cpWM9NdoZTYP4nEn4LjkoLm8bEk7s38PhVTidAxXpTqOmAz/aTHnZZ7Gb0OrVA+sX1ACLWAjkBNlSUqDnGGgnwCtsDu883eI6cVmUpz/c2zpGMIftSRsm+mANaG0cG0QBdzp0/haPmsjvBvHiMc8PrusPZY2zGzyHPqbqX+GgC/H7WCU3ZYJgwplNZjOGkh2Kvhs+eB108umt0h+B+XL6K0LKXskDRV76jyi/ny4nS6DtnNJ1ShZQ9kjVwcB/fOdCUFKFnRBsf3a8IvabgXEym6+yoYRFxaxJ0vMxERfTlYLSMoD93UmwkmS6BcXuePXomqtMZCADeZ5k5XaCx4jXmu1mTKbib4tw2NNCs6KbrAzYO6yum7ybttxjWkOgjQi4grzrvQ0jEvTdDebFMbkZiKzW8g9wHzXBs3Z2//wANBOapWAsNALx4lKq7t7PpGauKYDxmoxv1XBsRtWs/26tR38T3H5lRZS2U7u7aGxKWuIa4jk5zv/yFHr+kTYzQQGPf/wDWTPveVxDMilTXkWX+2Nt0nVnuoCo1hMtBIBA9xKi/4iqRALo/iKqpRKKKRXJssH7bqHj8z8ymHbQefzeUKMglIZmOuxTj+Y+ZSC5JRwqZAgnqWDe72WuPgCVZ4bdHEPjuZQf1GPGytMllMiWvo+j5356gHQAz75iP6FWNHceg2Mxc8xxMXvJ+CuVizn6eo4N7vZa4+AK6XR2FRpm1NguNQSYmZ8gVJpsgWgQRGgmBlgq5SWc8w+62Id+SLTeBZWOG3HcT36jR/CC7QA/KfJbRgFtPC9y0iBHiDPv5JvtNCBxAvPKReL3i/TqtZULM/S3JpDUudr0tFrC+pj/hTqW7tJokU2aHW5sZm/MfNWjngaaTxtcj58OVig8SOHy5XPj16KkIgwDR7Ib4DxiJ48fI8kT6WWePHkAQSSYHD7KQKs2HLQjR0gEgcgY8uqZfaYFwCfcSSLfZCDRw4PLw6eAGuvDgk1KImRrNran+xCkB3K3HroQbcrnwgpg1LOgm/uHOPiqUZbhyD1jnx4z1SXUxeb9TbWwmT4lSCAZPCb9NRPXX4JuuwcteNxeeHvQDD8Pblbw00+Q800yjOkTHxHysFIeJkxe3HWXETa/DgjL7+HTx+KgIzqUjSTbl8YRp4Eajnr8OFhxKCAkf43qxGSmYv+c+P5k23fesPyMMi/tgG88H8/mst68Ovj/ZSfXm9f796xmNUSdsPGIdmcA0gaNn6zCrzsxvN3w+ydOPE6FIONHIrOgEnZreZ+H2RDZjeZ+Cc9b6IvXeiaAb/Dm8z8Psi/DhzPw+ycGLHEIDGdPimhRB2c3mfh9kX4e3mfh9kt2L6JJxXT4oADZzeZ+H2Qds1vM/D7IHFdEfrfT+/JALpYNg1GboSR4aKwoY1jBahS8TmJ4c3f3KqziT/f8Awk+slWyGnZvW8WDKfkZjXWUdTe6qQQWMv/Hyj9X9wOSy3rR6IvWimYUakb11f0s+P38fNNneZ5M5Wnn7Xznks16yUfrTkzCjS096qgjutMTHtcRHB3Lkkt3kqa5WHz6A2m2ke9ZsYkoHFO5pmFGh/wAQ1Bo1o872i97px29NQ/lbx/VfxvwWZOIdzSe3dzTMKNF/iOpyA89OUg/3KDd4XjRrfdPIjieRWdNV3NDtHcylijRneN5M5WfGLe/VJqbxOdqxhv8AvX6GHLO5ndUcu6pbFGgG8jwZyt/m/wC7qiO8j7d1kD+LXnrqs/DuqHZu6pbFGgbvG8flZz4689ep80irvC92rW6R+bgI58lRim7kfikmk7kUsUXf4879LZ99j0v0Qdt90RlbzHtW8zCpOwdyKLsHcktii6/HXfpb8eAgHVBUzsK6JNkEsUW3qAnU+SSdmj9R8rKRmuhm+yhSOdmt5u8ggdmjmVIzIw/++qAjjZzY1PwRDZrY4/37k+HIByAa/Dm9Uv8ADWTx8/inGjjyWg3Y3VfjXuptzNIYXtgTJGgcSYYDzPkqDNNwNOdD9Er1Cn10569FqP8AD7KTjTrM/aNMETImehhWu29jUWU6IZSYC895x4aD6lcpYii0jpDDc03wYWns9n6fidP7Cc/Dqcezx6ydU1XoOL35XlrQSRaCRJGnA2Wo3JwGHqBwxNaq12bu65csT5romjnRnRs1v6fKUl2yx+iPcfuul1N08ERDazyephKbuPg7TWOn6v6paJTOZfhbf0eNkDs4fo/lK6RX3PwBpuHbOaSCAQ/TWFlNgbMwzc4xBfObu3dBbFj7ypmRaKP8MH6AEPw790eWnNb5uzdnx+Y25uKSKOzx+Wf9yZhRhfw7Ww+CScIOQ+C22Mwuz303NyOBIMEZhfhxWe2Nh8PSkVKZdc3jhwUz+RaKo4UdLeCS6gOY+C2Ir4HTsv5QmX4zBz/5YjwCmd8DL5mTcBqSOFzHuum7G4I15rVY+vg6lNzcjZItoCCqnBYinSAbkaW87K5nwKKwt5lJcFpm7UpR7LBdNVdrsGgb8FMz4FGbqVAwSTF+IScM81D3LxflZXG1MV2rMpyj6ItzMIPWckgZmkHqIv8AJVyaVlS1HmbnV34cYhpY5kwQHd9hB/M3gFAZsGqT3QCfFdO3IwbGvqdrPYEEOP5TOk8IVLvUaNOsRhc7KZGenma8AiIlpeJc0kGCpF2g1TMLW2c9lntI6KKwcVunRiaBDvaAg8CDwWGdQLCQeCzh4ma090dcXCyJSTtMbxI7nvCCGJfLY4z8kF1POTcqBZ1TiE8UKN5PugW9U7PFAHigECndEGSek+SXPxQmEBbYHCgtflglrZB4Ty+qmbM25Vo1Gh1RzaTCM4ZUNPPrdz2CeNgLlR9jD9mY1zQfAiEMFhgXF1UkU2QTAGgtYcSSYAXHP4mmeh4XhTQ4/apbVkVO1/iBJBM2dmhx46krQYyuKuEAJGZuh+o8goBDXYjK+lUGZjXsNbLmeCLg2BBPCDaOKrto7RDHsY3MGZcgBJJAJi5M6WHgBfVc5+KuTpheBPgVQYH0MOTlDg403Eizbkhzo6A+K0tTE7NpgN9axFUgXNKmxjOsZxKx+ArudQrCb/tCRwzNIP1cqh9LM1sFzXNMu73dI4ANix6npyXWOto4TjSTOgO21s39ONd/9lMc/wBITJ23sz/IxZPWvw9wWJDQ4Oa6biAcxaGng4x7Uck1SpkQJmLTpI+i3RzNs/bmzR/7TEnxxLvoFFr7b2fwwdXSL4mp5/0WUOGaHOLLBxnLJOXpmPteKQ7DgkO0c3xOaecmBGllaBqn7fwMS3AnTjiKhHjwvbn7kwNu4ae7ggPGpUP1CzjqbXAtcNYveRfhePNP0qQbFgQIsZgxGsa6fFKBeVN4sORAwVKeeZ5Olxd8fNM1Nv0Zy+p0LD96fi74qnbhmsJy2m55A6mOiN2FaTmgBwHCwjmeZPNKFlmdvUmmfVqAvYGY+Nynn7ztgn1bDgfw2j3qndh2vblcARMzAzTBgB2sdETRlMWNiLgEQRGhngdeFkotlkN5A4gihh44QwQjpb3GTlpYa3KmPJVRotbYCBwEoOpgy60nU6T7tB4JRLLKrvW8OiKMm+XI2PJJr711Q2T2YvNqbdZ8OCrzSDgCbxYdLzwQZUMOaD3XQHCbODTIB990oWS3b1ViJLmxf8jfso+H2sX1GVARmBFwMvw4g6KNlGkjwHBP7LoZqoAFhGnksy0TZuCcpJHTsDgRV7tWsKdBxzkHw0ACj7SqsexzO1GWjHZjss1SoCeNTVrQOGir6pdAbMtBkA84T+xn0ziKdHEO/YVS5tQA5SSRDJOuUHh9l5MOd6I9mNgqPiewztPF0rPw9EsaWQ+XElzgJzBYfH1A4g8Yg+K3m2tlVcBUOHqNmmC51J+v7O8Sfuuf4h4c8kaElejD/c7OGI04KtiBiwC4Bs6XmNeOnBBNF8v98fFBdWedFwDZAGyW0WRRZUCZsiKWBZERZAE4oOKWQg4IBeE2gaLsw0Igjmr3D1hWY40CC4RmYbOiDwP/AB1CzuRRKuzzmDmuIdz/AKrm4Ju+p0jiNLL0Os73VG4vAYas05cTTik4WzAAG8e0RpcA6rIHZj3ESM1r5oN/os2ypjOFd3vqWjhIJWu3QxlPvDHYmowCMvZlhnmD3Sp3bbs1HFjFVTZDw2z3U6jszYZUNzwBcCxwPK5BVI2WmDYgwZ4XgyOJmbLab54zCOw+XBYqu+qXCRUgMyi5vl1mFg621HuJNSkHO0LmmM3UxaefNWMWmSU1JJCxTeHOzEET3XAQHDmBqEuth3dxzXyCHZwQGwQTABnvSIOiYbtP/on/AHH7JX4p/wBD+Zy1Zilz9Rx1AuYQHZX2y6Qb3mdLT70VGlBAcTHEjXqRMSiG1z/8dvjmcgNrkf8At6fm/wC6lstLn6jbKJb7RzHnrbkeqcxFHvBzXkiPZcZObiQBwRfirv8A49P+f7oHatT/ACKPL2SfmUt8DKufqJq0i8CHlpBmZ7pAGkRMz1RsgyHTERZ2UzwOmk3hD8Rq8KVL/Z/VEdoVv0Uh/oCW+CUuQU6eTu5i6ONx80RotBJaT3j7JJOUT+o6ovX6/Jg/0NQ9er82j/Sz7K6lqPPsHUpNJDpggcycxJ4yYFjwQqUA9sO05jUeF4STjMQfzj/a37JPrVf/ADT8B8gprwSo8+39jrGWiJERBBv4wm6GELLBro6gpBq1v813mkk1TrVf/uKajwjwwJBJDHZj0spWA2i3D1IIzOjgQQ09TzVY7Dk+09x95SmUQ0QAPHijjmVMsZZXcTV195v2QLKZzlxFyMscNLqFgtsmqScQ1oy3DryCNAqUVCldsYgmyz3MOiOj7RiPdl5vHv5XxjGUiSGMESTJI8uXiqNohEEHDVdEqOMpOW5DYzv+9BKo+048h80EIi6IHNFF0m+koSdFoWKi6ACS7o6fP6osyCxwIgEjIhJQWKCJycZhXuBIEgDom3USBP8Ad9PkoAAJTgjqUXB2Qnvcv6p38KqxOUxE6t0PvTQb7Ecoi5OjAPyl4HdBgmRre2s8CmBSlCCgiJRGkUXZXsgsVmSSUWRE9t4lAHb3pQukObFyUrspGqosbxDrwkMMkmwFk7RYCOBi03H0QqBpdl7oIvAzfMhAJzIsyOvlbqY8/oEHta0TNh4pQsTmSZS6ZBuNDxSGPaTAMpQsBcklyU+o0ECbnolPZYmLNi/QmB8VBYzmRZk60BJY7NpzQWNyjBVm/YdYAO7I5T+8zp+9PFIOyaxk9n7Ik95un+5S1yWnwQUqtZpOil09l1SA7JY8Zb/3KJUlwLXD/kKppkaa3IuH0PUoI2CBCCjKj//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sp>
        <p:nvSpPr>
          <p:cNvPr id="28680" name="AutoShape 11" descr="data:image/jpeg;base64,/9j/4AAQSkZJRgABAQAAAQABAAD/2wCEAAkGBhQSERUUExQWFRQWFRgXGBgYGRgYFBcVFxcXFxQVGBcXGyYeFxokGRQXHy8gIycpLCwsFR4xNTAqNSYsLCkBCQoKDgwOGg8PGiwkHCQsLCwsKS0pKiwsKSwpLCwtLCwtLCwpKiksKSwsLCkpLCwpKSopLCwpLCksLCwsKSksKf/AABEIAL8BCAMBIgACEQEDEQH/xAAcAAAABwEBAAAAAAAAAAAAAAAAAQIDBAUGBwj/xABFEAABAwIDBQQIAwYFAgcBAAABAAIRAyEEEjEFBkFRYRMicZEHFDKBobHB0RVCUiNicqLh8BZTgpLxY9IXM0NEVIOyJP/EABoBAQEBAQEBAQAAAAAAAAAAAAABAgMEBQb/xAAvEQACAgAFAQYFBAMAAAAAAAAAAQIRAxIhMVFBBBMiYXGhFIGx0fAFMpHhQmLB/9oADAMBAAIRAxEAPwDSYLVWpEqnwrrq0a+y80j62K9QMaASo2O0Uh5UHalWG+9YT0ow3oNOujo4YuUahVkwFpMGxtNmZ2vAcyvVE8TdEfDbHa0ZnGE47CB3stceswFLER2lUzPstTZxbXCXPa1vIESroYtsoto7ADgdGnxC5XvpuxVpuz5ZbzF12d20WaU2T1gkqHiXveIySDwLB9VVXAbdUed3U4TZXVt4PRua5zU2ik7j+k+5VVP0P1uNRoWstnM5/CMLo7PQ8/jVHuA+6f8A/CEASajndAArlBzGUF0pvo8w7bOL/gE+zcfCj8pPiVmlyDlqAC61T3Sww/8ASHvUlmwaA0pM8k0FHG3BJXYMbuxh6og02jqLELIbX9HtRt6Jzjkfa/qlLoDHIJ3EYVzDD2lp5EJpQoSJBCEICUaKEYQoEaACEIAIIIEIAkEESABRopQQHoDD1FZ06kiyztOo4PDHCCTEH6LS0BAC5KN7n0cfEqqEPa7mo1ahm9q/irPKiNJaypdDx53yVtPDAaAJ3IVJNJFlVNWR+ySHUVLhEQhLIIw6l4fGObZ3eHXX3XRliTlQw2WFKqX+xTcfe23mE76vV/y/NzfsqynULTIMHonjj381owTvVav6GD/X9ggMHV5Ux/qKrnYt3MpBru5oCwrbKc8d7sv5voVXV91y0SHtPT+qT2ruZQFZ3NLBXVcE5phwj5Jvslesxc2cBCj4jDM1aY6f1QFV2KLslM7FF2KAqcdsenWEVGBw6i/uKyG1vRqLuoPj912nudwXRBRQ9X6FVNko4VtLYdagYqMLeurT7woEL0M7ZDniDTLgeBaSPkqHaPopp1jLaT6TubbDyNlaTBxeEYC62PQjzdUjrk/sKTT9DdEROc+LwPkEy+YONoLtR9EWHiMpHXOZ+SoNtehp7Wl1CqHRJyOEHwDhZMvmDmaCcxFBzHFrgQ5pIIOoIsQmislAShKJCEACUEUIID1XtXZuHIyvF+ntA8weBVJhcM9jiC4PZPdJs8NjRwFneKsolEaal8mw2hHCFFkmApP4YeapLIpakmmrFuyRxcUobMZzPmFBZUliTCvfUKQF480WfDt4t+aDMURCMUidArlu1MMNCD4Cfop2B2g14Jpsc4DjAF+WquhLMyMC4/ld5FON2VUOjCrevt858opO95FvGJUzt6pYXNayInU3+CAoBsSr+mPEhPU93ah/SPenqG1aziS40mAGOJd5EhL2xjXMYCMSwTwyt93FLIMDdp0+0PIp4bsDi/4f1VZgdsML4q4uxF4OWD4hVu29rU3VP2eIquZb2XOGmt+KA07N22fqdHuCKtszDM9p4Hi8BUez9t4RtMh1Oo8xaQXE/wCrgqqjWa10nCPcBpmnnIumv4ga/Jg2iXPpx1cSk0cdhHuy0w1x/dY53yCpNsbffVaAzCgRxN/kPmoeyNpYukC5lOmQAdZIAJn8pCupLNTU25h6cjK4EajsyPmApNLHS3OKbi39XdA8PavqufbUxdevUzvdTkwIa0kcLcZUuuca3DgPqPFE/pYIidCYke+EpizQ1996Mw1tR3gB91Hqb/Mb/wCg8jiZb9lkcDhBUqNYX1AXECSSG/BTNobHbScWVGkkcnAjx4/RSlyLLDE+lBmnZR4u4f7bqmxfpQfPdpUwOF3On5Qou0tkUXsltNzCPzBwIPi0j5EeCy1XAOzEa6m2ilLoypmhqeknFHQUh4MJPxcrLdTe+tiKxp1cp7pIgRpHLUXWDNExC0fo7pf/ANbp/wAt3xLQo0WzLelCgG7RqQIzNY4+JaJPwCyJWt9JlWdpVugYPJjZ+ayZW5bkCRSjKJQAKCCCA9N0a0qS0rOYDaIcLFW1DEyFk2Sd3q2Z7ukpzeXeL1ZgyjM91hOgHM81H3V1f7vqqT0l1MvZxrf3fdV7IyUuI3vrEwajpJvwAXUN1aTH0WvJDnkXvMLhlKc4Ot1v90N4DSdLjLQDPA26LeVJaGbOn1MM08AsntzBPa8NYwvJ5cuvJR8R6RYdAaCLx1mw+JHktfgsQ17QQQTAzeMCVFywc8qbHr2MUm9HPAI90qThMdiMOC0V8O2eXe/spzeau5tV7aVFr8ozOJENaOpWKr78UmksPZZuTWucPCZAUzeX5/Jao1GEo1alTKMV33cmluvWApe0MFUp/s6mIr31GjT4EG4WAx2/Rpw4Ag8MrQD5mUsb01a7O0zudzl0nrPJbWHOTpI5vEhFW2bnZmwqNYlpe4ECZc7lztA95lNYmlQp5mljCR+YvkfymCucYDb76lTI/uk+yCXGf68EW2MbVp1LDuizrS6SAfdqtd1PLZl40E6OlYPEYM039o6i2oDYDvAjhIVTV2ywWaWtHNrAZHvaVisYyr2bTTcWl8mYg24Qef0R4Sg+rReXOLHtiAXDM6dMjSZPFa7l3rIz3ya0TN/jd6MOWMDGP7QN7zoABPn9lUU97A2oHXeRFnPEG/I5o8lkdk0X06kPh1Nx9sySOdhr4JVbYVQPFRsiby4SHNm0e6yLBT6u+KDxnvWnNmr2zvoHPzZadMO0Ac4zHSE1ht/n4ZhLXgAiPYJH8w1uqbE7IOIbnDCA0MaSYBDyD7I4gmfJLw2w3Oik5zbZjmfGWzSYJ4WFp4wr3MKb1r83M97PRaX+bDtfeY1GudJ5khjQOc6qPg97q1ZvZirUyjRpcAdeAAFkWG2N2RLAPbsQbkDUlg0nl4p7H7vtovFQCe93XObAcQb913hr1WlgK0srb+pl4rpvMq+hXneE58rhl5Oc43+yb2jtWsx0hoLOJueEzr1Wqo7rNdSY57YMTnJblzFxy5DPKNQFZbL3OdcOh7ZEOcSCGtBBbl0fIyweEHmt9z4by/dHKXaYwes/s/mYB2Ke5oIIuR+UA3PIhaXY+Ap1O7UAE8RYhW1bZFJmIFNkZnMeMrrhot3mQZBB0vAlM7S2YWEQOq9cMHe4r7nmfaVJJxm9fYze0aPYVXMe8CBLTl7rheO8DY/BXe4gBxDyONKf5gISMbt6jSY6lWoCqezBDjMiA9zWgjS7hPgekRvRdWLsVVtDeynoO+IA8l8rFyqbS5PsYbk4Jswm/dXNtDEn/qkeUD6KgWi32ol+0MUREds7iqQ4F3TzCOLfQWiOiUj1J3L4hF6m7l8VMr4LaGEE96m7kgmVi0bDY+8ZpmCZC3uy9sh4F9VxL10hWmxN53U3AH2SY8JK50dW0z0FumLu8B9VnfSUZr0mQDLD46xK0O59SWutwF+fSFRb71Yx1KRbsjPudJW3ujBUersw4DXVGiq9pdlOsAWDnQYLogBP0MScgL2jv/msSD48VE29u9VrYxzwJp1Yc13DLAsPCFqdtbuNo4Sk4mA2Iafac7lHhJU1eo0Mq/Dy6QbNbp77/JXmztuvpNMPI4/BUdCqM3iCl0sdlHebIII66RKN9BWllfvdvRVqZaDXltJ5z1jxe4+y0/ugXjn4KBV9H5flcD7bA8EC0eGo0UvE7AfVomo2QQdQJsBy+C3O4W0abqApnL2oF9Bn4T15L2YeCo05denJ87tHaWotxWqdenqYjAbtZwabzemO7ALi8m0TPXpaU5hNkerVezb3DUIa4EAktkHuk6acIWhxGEGExLqtNzix577Sc0O4weXRTdubJp1g2uIc4Q5j26gADu8iJ4LsoQaa1v3Rx76SlG6prfo2Zvbm7rcMwVu81oIyuMB7dC2wJAvMe5W2yN3W16Qq6ktJLi4uzm5mOAuOZU/D444inDmglvdLXCab8w001gaWOqj7OxbqLjQyzTfYNmCOYaTEjpqr4FUvf7nJyxnFw/yvby/1KrdunTq1atLLlnuw8OBsZlsxBtxtdDamGOGxLBkJpTapYjMDprwNr2KsdoU35xWBGZtw4CczevyjopWMrnEMmwGRrncu8SA8T+81wII4W1VrXLlWv8P0NZ3edyeVKvOL8yBvFssvaH0IdUIDnSQC9psC0ABpIy6dVKFOlUw2QmHQGZjmcKepBDZsJmw5pvZOJMdiSHDNA5t7pJM6FsgCDcSojy2nXgHvHMIuToYkfnErWtZlHbp1XpyYq/A5avXfSXrwPbssFBxp1cjn3yOgQddCflwlRqmH7DEGsx5cxzoc0gWI9ptrW4cUreDLSaHPtIHDM2Y9k844FSMWB2TqoaACBABmWBrePEyCdOPRdFh4jde/T5rezn3uDTnzpXVenkFtzC0qzm1mu78EtLSYLQbDLzGh49EmjXGIZlqw5wgQQZETD2PFpNpF9NE1sSo2rSzE5QAQJmZmQTNjFwIj2jM2S9hNL6rg9ha3M0yIh5Y7M2Zvre0aqdziONv5r/qZe/w4uuFo69mvsPYLaD21OzqSAAToCIiDLDcjq2/RWLttVsM4SBUomIJNo4Q8TGmjrX1RPpdpWAbBDb+0WuFiDlIuNVKxmxXPLAHFlNsS0CzgBABngsvAt6y9H1/snxEXFJw33XT5dUTMFgmOrPrxBA7O+sgy8e4gJjaVMOcI1lSK2IaxgaIAaDAaBx181mdrbwCjRqVn2sW0x+pxH0WrcY5pnLBhGU6gtOlnPdvYh78RWfScYzlscC0WButN6KME4Or1HW7rWx45jPwWY2fhC5oJ4yStcMT+HbNrVX2qVLMbxLi0hmvIku8F8WWrs/TrSNHJNu4rtMTWeNHVXkeBcYUElAlEqYBKGZBCEKCeqNFCChCQ+l0TVJsPb4j5rSs2TxAkfb2r/VIxGxLTe3S068breUlne9zf/LPg35LM+ku2IomJ7jrDWxGvRX24mKDqMg6hvyCo/SVVcK9IizSzK6NYLpj4LM9zaKihvdUZTAY45ZILSNDzaSouP3hrV4NR5dNhJ0AgQB+XyVLjGnOTFuXIcE9SpGwIvY25H6pVspOwuJylrjcTodTzhTcVxjmSOoNwVEoMzw1o7466/RRNqMrUYcWHKOHTzt70emoWqo6JuYWmiQ79REeIVTtSlToYtjx3XF3QBwNgdDDr6qBujvVSJcCYa7+U6eS0zKNOo7O+DE5SYIHvX18BwxMOpcHwO0YeLg9oc47PUY28Qyh2hAc4NAd+9yPVFu5VD8OCe6CwNiCLtJOczq7h4AJvE7RpmpcjKBHeIypnEby0WNgVKY8DIXRywlTb1W2pxWFjODgrp7jGxajn4l+ZsNBBBEQS0yOqXtunVdiGGl7DTLrxEciLqBit68OCHNq3GsA/RE/0iYdrSAHknjEfNY+JwFeq+53+Fx24tJ6fKi62h+2oCnSkEWBv3efnKVh6bqFEU3Q4nukwB581i6fpJp0iS1sze7gBPuVbtD0mZ3ZsjZ/1Fc327DSpfQ0v07EvXbzZvtj7PbQL3CoXZjccuVlGxuGY6q2uQXEG1o8NFz3EekqqdIHgwD5lQa+/+INs7o/0j5BYl2+9k/Y7Q/TqlbaOvV6Da13iWgWGt+oUKjWaCWvPdGgJAAXHq29Vd353e9zvuFEqbYqHU/X5yucu3TdUvc6x7BBJpy9jsu0tsUZjNTDergmW75UWAg1J/hafmuNHGv8A1H5fJNOruOrj5lcn2vFbvQ6rseElWrOvVN/sOxwMVCR4N+cpWM9NdoZTYP4nEn4LjkoLm8bEk7s38PhVTidAxXpTqOmAz/aTHnZZ7Gb0OrVA+sX1ACLWAjkBNlSUqDnGGgnwCtsDu883eI6cVmUpz/c2zpGMIftSRsm+mANaG0cG0QBdzp0/haPmsjvBvHiMc8PrusPZY2zGzyHPqbqX+GgC/H7WCU3ZYJgwplNZjOGkh2Kvhs+eB108umt0h+B+XL6K0LKXskDRV76jyi/ny4nS6DtnNJ1ShZQ9kjVwcB/fOdCUFKFnRBsf3a8IvabgXEym6+yoYRFxaxJ0vMxERfTlYLSMoD93UmwkmS6BcXuePXomqtMZCADeZ5k5XaCx4jXmu1mTKbib4tw2NNCs6KbrAzYO6yum7ybttxjWkOgjQi4grzrvQ0jEvTdDebFMbkZiKzW8g9wHzXBs3Z2//wANBOapWAsNALx4lKq7t7PpGauKYDxmoxv1XBsRtWs/26tR38T3H5lRZS2U7u7aGxKWuIa4jk5zv/yFHr+kTYzQQGPf/wDWTPveVxDMilTXkWX+2Nt0nVnuoCo1hMtBIBA9xKi/4iqRALo/iKqpRKKKRXJssH7bqHj8z8ymHbQefzeUKMglIZmOuxTj+Y+ZSC5JRwqZAgnqWDe72WuPgCVZ4bdHEPjuZQf1GPGytMllMiWvo+j5356gHQAz75iP6FWNHceg2Mxc8xxMXvJ+CuVizn6eo4N7vZa4+AK6XR2FRpm1NguNQSYmZ8gVJpsgWgQRGgmBlgq5SWc8w+62Id+SLTeBZWOG3HcT36jR/CC7QA/KfJbRgFtPC9y0iBHiDPv5JvtNCBxAvPKReL3i/TqtZULM/S3JpDUudr0tFrC+pj/hTqW7tJokU2aHW5sZm/MfNWjngaaTxtcj58OVig8SOHy5XPj16KkIgwDR7Ib4DxiJ48fI8kT6WWePHkAQSSYHD7KQKs2HLQjR0gEgcgY8uqZfaYFwCfcSSLfZCDRw4PLw6eAGuvDgk1KImRrNran+xCkB3K3HroQbcrnwgpg1LOgm/uHOPiqUZbhyD1jnx4z1SXUxeb9TbWwmT4lSCAZPCb9NRPXX4JuuwcteNxeeHvQDD8Pblbw00+Q800yjOkTHxHysFIeJkxe3HWXETa/DgjL7+HTx+KgIzqUjSTbl8YRp4Eajnr8OFhxKCAkf43qxGSmYv+c+P5k23fesPyMMi/tgG88H8/mst68Ovj/ZSfXm9f796xmNUSdsPGIdmcA0gaNn6zCrzsxvN3w+ydOPE6FIONHIrOgEnZreZ+H2RDZjeZ+Cc9b6IvXeiaAb/Dm8z8Psi/DhzPw+ycGLHEIDGdPimhRB2c3mfh9kX4e3mfh9kt2L6JJxXT4oADZzeZ+H2Qds1vM/D7IHFdEfrfT+/JALpYNg1GboSR4aKwoY1jBahS8TmJ4c3f3KqziT/f8Awk+slWyGnZvW8WDKfkZjXWUdTe6qQQWMv/Hyj9X9wOSy3rR6IvWimYUakb11f0s+P38fNNneZ5M5Wnn7Xznks16yUfrTkzCjS096qgjutMTHtcRHB3Lkkt3kqa5WHz6A2m2ke9ZsYkoHFO5pmFGh/wAQ1Bo1o872i97px29NQ/lbx/VfxvwWZOIdzSe3dzTMKNF/iOpyA89OUg/3KDd4XjRrfdPIjieRWdNV3NDtHcylijRneN5M5WfGLe/VJqbxOdqxhv8AvX6GHLO5ndUcu6pbFGgG8jwZyt/m/wC7qiO8j7d1kD+LXnrqs/DuqHZu6pbFGgbvG8flZz4689ep80irvC92rW6R+bgI58lRim7kfikmk7kUsUXf4879LZ99j0v0Qdt90RlbzHtW8zCpOwdyKLsHcktii6/HXfpb8eAgHVBUzsK6JNkEsUW3qAnU+SSdmj9R8rKRmuhm+yhSOdmt5u8ggdmjmVIzIw/++qAjjZzY1PwRDZrY4/37k+HIByAa/Dm9Uv8ADWTx8/inGjjyWg3Y3VfjXuptzNIYXtgTJGgcSYYDzPkqDNNwNOdD9Er1Cn10569FqP8AD7KTjTrM/aNMETImehhWu29jUWU6IZSYC895x4aD6lcpYii0jpDDc03wYWns9n6fidP7Cc/Dqcezx6ydU1XoOL35XlrQSRaCRJGnA2Wo3JwGHqBwxNaq12bu65csT5romjnRnRs1v6fKUl2yx+iPcfuul1N08ERDazyephKbuPg7TWOn6v6paJTOZfhbf0eNkDs4fo/lK6RX3PwBpuHbOaSCAQ/TWFlNgbMwzc4xBfObu3dBbFj7ypmRaKP8MH6AEPw790eWnNb5uzdnx+Y25uKSKOzx+Wf9yZhRhfw7Ww+CScIOQ+C22Mwuz303NyOBIMEZhfhxWe2Nh8PSkVKZdc3jhwUz+RaKo4UdLeCS6gOY+C2Ir4HTsv5QmX4zBz/5YjwCmd8DL5mTcBqSOFzHuum7G4I15rVY+vg6lNzcjZItoCCqnBYinSAbkaW87K5nwKKwt5lJcFpm7UpR7LBdNVdrsGgb8FMz4FGbqVAwSTF+IScM81D3LxflZXG1MV2rMpyj6ItzMIPWckgZmkHqIv8AJVyaVlS1HmbnV34cYhpY5kwQHd9hB/M3gFAZsGqT3QCfFdO3IwbGvqdrPYEEOP5TOk8IVLvUaNOsRhc7KZGenma8AiIlpeJc0kGCpF2g1TMLW2c9lntI6KKwcVunRiaBDvaAg8CDwWGdQLCQeCzh4ma090dcXCyJSTtMbxI7nvCCGJfLY4z8kF1POTcqBZ1TiE8UKN5PugW9U7PFAHigECndEGSek+SXPxQmEBbYHCgtflglrZB4Ty+qmbM25Vo1Gh1RzaTCM4ZUNPPrdz2CeNgLlR9jD9mY1zQfAiEMFhgXF1UkU2QTAGgtYcSSYAXHP4mmeh4XhTQ4/apbVkVO1/iBJBM2dmhx46krQYyuKuEAJGZuh+o8goBDXYjK+lUGZjXsNbLmeCLg2BBPCDaOKrto7RDHsY3MGZcgBJJAJi5M6WHgBfVc5+KuTpheBPgVQYH0MOTlDg403Eizbkhzo6A+K0tTE7NpgN9axFUgXNKmxjOsZxKx+ArudQrCb/tCRwzNIP1cqh9LM1sFzXNMu73dI4ANix6npyXWOto4TjSTOgO21s39ONd/9lMc/wBITJ23sz/IxZPWvw9wWJDQ4Oa6biAcxaGng4x7Uck1SpkQJmLTpI+i3RzNs/bmzR/7TEnxxLvoFFr7b2fwwdXSL4mp5/0WUOGaHOLLBxnLJOXpmPteKQ7DgkO0c3xOaecmBGllaBqn7fwMS3AnTjiKhHjwvbn7kwNu4ae7ggPGpUP1CzjqbXAtcNYveRfhePNP0qQbFgQIsZgxGsa6fFKBeVN4sORAwVKeeZ5Olxd8fNM1Nv0Zy+p0LD96fi74qnbhmsJy2m55A6mOiN2FaTmgBwHCwjmeZPNKFlmdvUmmfVqAvYGY+Nynn7ztgn1bDgfw2j3qndh2vblcARMzAzTBgB2sdETRlMWNiLgEQRGhngdeFkotlkN5A4gihh44QwQjpb3GTlpYa3KmPJVRotbYCBwEoOpgy60nU6T7tB4JRLLKrvW8OiKMm+XI2PJJr711Q2T2YvNqbdZ8OCrzSDgCbxYdLzwQZUMOaD3XQHCbODTIB990oWS3b1ViJLmxf8jfso+H2sX1GVARmBFwMvw4g6KNlGkjwHBP7LoZqoAFhGnksy0TZuCcpJHTsDgRV7tWsKdBxzkHw0ACj7SqsexzO1GWjHZjss1SoCeNTVrQOGir6pdAbMtBkA84T+xn0ziKdHEO/YVS5tQA5SSRDJOuUHh9l5MOd6I9mNgqPiewztPF0rPw9EsaWQ+XElzgJzBYfH1A4g8Yg+K3m2tlVcBUOHqNmmC51J+v7O8Sfuuf4h4c8kaElejD/c7OGI04KtiBiwC4Bs6XmNeOnBBNF8v98fFBdWedFwDZAGyW0WRRZUCZsiKWBZERZAE4oOKWQg4IBeE2gaLsw0Igjmr3D1hWY40CC4RmYbOiDwP/AB1CzuRRKuzzmDmuIdz/AKrm4Ju+p0jiNLL0Os73VG4vAYas05cTTik4WzAAG8e0RpcA6rIHZj3ESM1r5oN/os2ypjOFd3vqWjhIJWu3QxlPvDHYmowCMvZlhnmD3Sp3bbs1HFjFVTZDw2z3U6jszYZUNzwBcCxwPK5BVI2WmDYgwZ4XgyOJmbLab54zCOw+XBYqu+qXCRUgMyi5vl1mFg621HuJNSkHO0LmmM3UxaefNWMWmSU1JJCxTeHOzEET3XAQHDmBqEuth3dxzXyCHZwQGwQTABnvSIOiYbtP/on/AHH7JX4p/wBD+Zy1Zilz9Rx1AuYQHZX2y6Qb3mdLT70VGlBAcTHEjXqRMSiG1z/8dvjmcgNrkf8At6fm/wC6lstLn6jbKJb7RzHnrbkeqcxFHvBzXkiPZcZObiQBwRfirv8A49P+f7oHatT/ACKPL2SfmUt8DKufqJq0i8CHlpBmZ7pAGkRMz1RsgyHTERZ2UzwOmk3hD8Rq8KVL/Z/VEdoVv0Uh/oCW+CUuQU6eTu5i6ONx80RotBJaT3j7JJOUT+o6ovX6/Jg/0NQ9er82j/Sz7K6lqPPsHUpNJDpggcycxJ4yYFjwQqUA9sO05jUeF4STjMQfzj/a37JPrVf/ADT8B8gprwSo8+39jrGWiJERBBv4wm6GELLBro6gpBq1v813mkk1TrVf/uKajwjwwJBJDHZj0spWA2i3D1IIzOjgQQ09TzVY7Dk+09x95SmUQ0QAPHijjmVMsZZXcTV195v2QLKZzlxFyMscNLqFgtsmqScQ1oy3DryCNAqUVCldsYgmyz3MOiOj7RiPdl5vHv5XxjGUiSGMESTJI8uXiqNohEEHDVdEqOMpOW5DYzv+9BKo+048h80EIi6IHNFF0m+koSdFoWKi6ACS7o6fP6osyCxwIgEjIhJQWKCJycZhXuBIEgDom3USBP8Ad9PkoAAJTgjqUXB2Qnvcv6p38KqxOUxE6t0PvTQb7Ecoi5OjAPyl4HdBgmRre2s8CmBSlCCgiJRGkUXZXsgsVmSSUWRE9t4lAHb3pQukObFyUrspGqosbxDrwkMMkmwFk7RYCOBi03H0QqBpdl7oIvAzfMhAJzIsyOvlbqY8/oEHta0TNh4pQsTmSZS6ZBuNDxSGPaTAMpQsBcklyU+o0ECbnolPZYmLNi/QmB8VBYzmRZk60BJY7NpzQWNyjBVm/YdYAO7I5T+8zp+9PFIOyaxk9n7Ik95un+5S1yWnwQUqtZpOil09l1SA7JY8Zb/3KJUlwLXD/kKppkaa3IuH0PUoI2CBCCjKj//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sp>
        <p:nvSpPr>
          <p:cNvPr id="28681" name="AutoShape 13" descr="data:image/jpeg;base64,/9j/4AAQSkZJRgABAQAAAQABAAD/2wCEAAkGBhQSERUUExQWFRQWFRgXGBgYGRgYFBcVFxcXFxQVGBcXGyYeFxokGRQXHy8gIycpLCwsFR4xNTAqNSYsLCkBCQoKDgwOGg8PGiwkHCQsLCwsKS0pKiwsKSwpLCwtLCwtLCwpKiksKSwsLCkpLCwpKSopLCwpLCksLCwsKSksKf/AABEIAL8BCAMBIgACEQEDEQH/xAAcAAAABwEBAAAAAAAAAAAAAAAAAQIDBAUGBwj/xABFEAABAwIDBQQIAwYFAgcBAAABAAIRAyEEEjEFBkFRYRMicZEHFDKBobHB0RVCUiNicqLh8BZTgpLxY9IXM0NEVIOyJP/EABoBAQEBAQEBAQAAAAAAAAAAAAABAgMEBQb/xAAvEQACAgAFAQYFBAMAAAAAAAAAAQIRAxIhMVFBBBMiYXGhFIGx0fAFMpHhQmLB/9oADAMBAAIRAxEAPwDSYLVWpEqnwrrq0a+y80j62K9QMaASo2O0Uh5UHalWG+9YT0ow3oNOujo4YuUahVkwFpMGxtNmZ2vAcyvVE8TdEfDbHa0ZnGE47CB3stceswFLER2lUzPstTZxbXCXPa1vIESroYtsoto7ADgdGnxC5XvpuxVpuz5ZbzF12d20WaU2T1gkqHiXveIySDwLB9VVXAbdUed3U4TZXVt4PRua5zU2ik7j+k+5VVP0P1uNRoWstnM5/CMLo7PQ8/jVHuA+6f8A/CEASajndAArlBzGUF0pvo8w7bOL/gE+zcfCj8pPiVmlyDlqAC61T3Sww/8ASHvUlmwaA0pM8k0FHG3BJXYMbuxh6og02jqLELIbX9HtRt6Jzjkfa/qlLoDHIJ3EYVzDD2lp5EJpQoSJBCEICUaKEYQoEaACEIAIIIEIAkEESABRopQQHoDD1FZ06kiyztOo4PDHCCTEH6LS0BAC5KN7n0cfEqqEPa7mo1ahm9q/irPKiNJaypdDx53yVtPDAaAJ3IVJNJFlVNWR+ySHUVLhEQhLIIw6l4fGObZ3eHXX3XRliTlQw2WFKqX+xTcfe23mE76vV/y/NzfsqynULTIMHonjj381owTvVav6GD/X9ggMHV5Ux/qKrnYt3MpBru5oCwrbKc8d7sv5voVXV91y0SHtPT+qT2ruZQFZ3NLBXVcE5phwj5Jvslesxc2cBCj4jDM1aY6f1QFV2KLslM7FF2KAqcdsenWEVGBw6i/uKyG1vRqLuoPj912nudwXRBRQ9X6FVNko4VtLYdagYqMLeurT7woEL0M7ZDniDTLgeBaSPkqHaPopp1jLaT6TubbDyNlaTBxeEYC62PQjzdUjrk/sKTT9DdEROc+LwPkEy+YONoLtR9EWHiMpHXOZ+SoNtehp7Wl1CqHRJyOEHwDhZMvmDmaCcxFBzHFrgQ5pIIOoIsQmislAShKJCEACUEUIID1XtXZuHIyvF+ntA8weBVJhcM9jiC4PZPdJs8NjRwFneKsolEaal8mw2hHCFFkmApP4YeapLIpakmmrFuyRxcUobMZzPmFBZUliTCvfUKQF480WfDt4t+aDMURCMUidArlu1MMNCD4Cfop2B2g14Jpsc4DjAF+WquhLMyMC4/ld5FON2VUOjCrevt858opO95FvGJUzt6pYXNayInU3+CAoBsSr+mPEhPU93ah/SPenqG1aziS40mAGOJd5EhL2xjXMYCMSwTwyt93FLIMDdp0+0PIp4bsDi/4f1VZgdsML4q4uxF4OWD4hVu29rU3VP2eIquZb2XOGmt+KA07N22fqdHuCKtszDM9p4Hi8BUez9t4RtMh1Oo8xaQXE/wCrgqqjWa10nCPcBpmnnIumv4ga/Jg2iXPpx1cSk0cdhHuy0w1x/dY53yCpNsbffVaAzCgRxN/kPmoeyNpYukC5lOmQAdZIAJn8pCupLNTU25h6cjK4EajsyPmApNLHS3OKbi39XdA8PavqufbUxdevUzvdTkwIa0kcLcZUuuca3DgPqPFE/pYIidCYke+EpizQ1996Mw1tR3gB91Hqb/Mb/wCg8jiZb9lkcDhBUqNYX1AXECSSG/BTNobHbScWVGkkcnAjx4/RSlyLLDE+lBmnZR4u4f7bqmxfpQfPdpUwOF3On5Qou0tkUXsltNzCPzBwIPi0j5EeCy1XAOzEa6m2ilLoypmhqeknFHQUh4MJPxcrLdTe+tiKxp1cp7pIgRpHLUXWDNExC0fo7pf/ANbp/wAt3xLQo0WzLelCgG7RqQIzNY4+JaJPwCyJWt9JlWdpVugYPJjZ+ayZW5bkCRSjKJQAKCCCA9N0a0qS0rOYDaIcLFW1DEyFk2Sd3q2Z7ukpzeXeL1ZgyjM91hOgHM81H3V1f7vqqT0l1MvZxrf3fdV7IyUuI3vrEwajpJvwAXUN1aTH0WvJDnkXvMLhlKc4Ot1v90N4DSdLjLQDPA26LeVJaGbOn1MM08AsntzBPa8NYwvJ5cuvJR8R6RYdAaCLx1mw+JHktfgsQ17QQQTAzeMCVFywc8qbHr2MUm9HPAI90qThMdiMOC0V8O2eXe/spzeau5tV7aVFr8ozOJENaOpWKr78UmksPZZuTWucPCZAUzeX5/Jao1GEo1alTKMV33cmluvWApe0MFUp/s6mIr31GjT4EG4WAx2/Rpw4Ag8MrQD5mUsb01a7O0zudzl0nrPJbWHOTpI5vEhFW2bnZmwqNYlpe4ECZc7lztA95lNYmlQp5mljCR+YvkfymCucYDb76lTI/uk+yCXGf68EW2MbVp1LDuizrS6SAfdqtd1PLZl40E6OlYPEYM039o6i2oDYDvAjhIVTV2ywWaWtHNrAZHvaVisYyr2bTTcWl8mYg24Qef0R4Sg+rReXOLHtiAXDM6dMjSZPFa7l3rIz3ya0TN/jd6MOWMDGP7QN7zoABPn9lUU97A2oHXeRFnPEG/I5o8lkdk0X06kPh1Nx9sySOdhr4JVbYVQPFRsiby4SHNm0e6yLBT6u+KDxnvWnNmr2zvoHPzZadMO0Ac4zHSE1ht/n4ZhLXgAiPYJH8w1uqbE7IOIbnDCA0MaSYBDyD7I4gmfJLw2w3Oik5zbZjmfGWzSYJ4WFp4wr3MKb1r83M97PRaX+bDtfeY1GudJ5khjQOc6qPg97q1ZvZirUyjRpcAdeAAFkWG2N2RLAPbsQbkDUlg0nl4p7H7vtovFQCe93XObAcQb913hr1WlgK0srb+pl4rpvMq+hXneE58rhl5Oc43+yb2jtWsx0hoLOJueEzr1Wqo7rNdSY57YMTnJblzFxy5DPKNQFZbL3OdcOh7ZEOcSCGtBBbl0fIyweEHmt9z4by/dHKXaYwes/s/mYB2Ke5oIIuR+UA3PIhaXY+Ap1O7UAE8RYhW1bZFJmIFNkZnMeMrrhot3mQZBB0vAlM7S2YWEQOq9cMHe4r7nmfaVJJxm9fYze0aPYVXMe8CBLTl7rheO8DY/BXe4gBxDyONKf5gISMbt6jSY6lWoCqezBDjMiA9zWgjS7hPgekRvRdWLsVVtDeynoO+IA8l8rFyqbS5PsYbk4Jswm/dXNtDEn/qkeUD6KgWi32ol+0MUREds7iqQ4F3TzCOLfQWiOiUj1J3L4hF6m7l8VMr4LaGEE96m7kgmVi0bDY+8ZpmCZC3uy9sh4F9VxL10hWmxN53U3AH2SY8JK50dW0z0FumLu8B9VnfSUZr0mQDLD46xK0O59SWutwF+fSFRb71Yx1KRbsjPudJW3ujBUersw4DXVGiq9pdlOsAWDnQYLogBP0MScgL2jv/msSD48VE29u9VrYxzwJp1Yc13DLAsPCFqdtbuNo4Sk4mA2Iafac7lHhJU1eo0Mq/Dy6QbNbp77/JXmztuvpNMPI4/BUdCqM3iCl0sdlHebIII66RKN9BWllfvdvRVqZaDXltJ5z1jxe4+y0/ugXjn4KBV9H5flcD7bA8EC0eGo0UvE7AfVomo2QQdQJsBy+C3O4W0abqApnL2oF9Bn4T15L2YeCo05denJ87tHaWotxWqdenqYjAbtZwabzemO7ALi8m0TPXpaU5hNkerVezb3DUIa4EAktkHuk6acIWhxGEGExLqtNzix577Sc0O4weXRTdubJp1g2uIc4Q5j26gADu8iJ4LsoQaa1v3Rx76SlG6prfo2Zvbm7rcMwVu81oIyuMB7dC2wJAvMe5W2yN3W16Qq6ktJLi4uzm5mOAuOZU/D444inDmglvdLXCab8w001gaWOqj7OxbqLjQyzTfYNmCOYaTEjpqr4FUvf7nJyxnFw/yvby/1KrdunTq1atLLlnuw8OBsZlsxBtxtdDamGOGxLBkJpTapYjMDprwNr2KsdoU35xWBGZtw4CczevyjopWMrnEMmwGRrncu8SA8T+81wII4W1VrXLlWv8P0NZ3edyeVKvOL8yBvFssvaH0IdUIDnSQC9psC0ABpIy6dVKFOlUw2QmHQGZjmcKepBDZsJmw5pvZOJMdiSHDNA5t7pJM6FsgCDcSojy2nXgHvHMIuToYkfnErWtZlHbp1XpyYq/A5avXfSXrwPbssFBxp1cjn3yOgQddCflwlRqmH7DEGsx5cxzoc0gWI9ptrW4cUreDLSaHPtIHDM2Y9k844FSMWB2TqoaACBABmWBrePEyCdOPRdFh4jde/T5rezn3uDTnzpXVenkFtzC0qzm1mu78EtLSYLQbDLzGh49EmjXGIZlqw5wgQQZETD2PFpNpF9NE1sSo2rSzE5QAQJmZmQTNjFwIj2jM2S9hNL6rg9ha3M0yIh5Y7M2Zvre0aqdziONv5r/qZe/w4uuFo69mvsPYLaD21OzqSAAToCIiDLDcjq2/RWLttVsM4SBUomIJNo4Q8TGmjrX1RPpdpWAbBDb+0WuFiDlIuNVKxmxXPLAHFlNsS0CzgBABngsvAt6y9H1/snxEXFJw33XT5dUTMFgmOrPrxBA7O+sgy8e4gJjaVMOcI1lSK2IaxgaIAaDAaBx181mdrbwCjRqVn2sW0x+pxH0WrcY5pnLBhGU6gtOlnPdvYh78RWfScYzlscC0WButN6KME4Or1HW7rWx45jPwWY2fhC5oJ4yStcMT+HbNrVX2qVLMbxLi0hmvIku8F8WWrs/TrSNHJNu4rtMTWeNHVXkeBcYUElAlEqYBKGZBCEKCeqNFCChCQ+l0TVJsPb4j5rSs2TxAkfb2r/VIxGxLTe3S068breUlne9zf/LPg35LM+ku2IomJ7jrDWxGvRX24mKDqMg6hvyCo/SVVcK9IizSzK6NYLpj4LM9zaKihvdUZTAY45ZILSNDzaSouP3hrV4NR5dNhJ0AgQB+XyVLjGnOTFuXIcE9SpGwIvY25H6pVspOwuJylrjcTodTzhTcVxjmSOoNwVEoMzw1o7466/RRNqMrUYcWHKOHTzt70emoWqo6JuYWmiQ79REeIVTtSlToYtjx3XF3QBwNgdDDr6qBujvVSJcCYa7+U6eS0zKNOo7O+DE5SYIHvX18BwxMOpcHwO0YeLg9oc47PUY28Qyh2hAc4NAd+9yPVFu5VD8OCe6CwNiCLtJOczq7h4AJvE7RpmpcjKBHeIypnEby0WNgVKY8DIXRywlTb1W2pxWFjODgrp7jGxajn4l+ZsNBBBEQS0yOqXtunVdiGGl7DTLrxEciLqBit68OCHNq3GsA/RE/0iYdrSAHknjEfNY+JwFeq+53+Fx24tJ6fKi62h+2oCnSkEWBv3efnKVh6bqFEU3Q4nukwB581i6fpJp0iS1sze7gBPuVbtD0mZ3ZsjZ/1Fc327DSpfQ0v07EvXbzZvtj7PbQL3CoXZjccuVlGxuGY6q2uQXEG1o8NFz3EekqqdIHgwD5lQa+/+INs7o/0j5BYl2+9k/Y7Q/TqlbaOvV6Da13iWgWGt+oUKjWaCWvPdGgJAAXHq29Vd353e9zvuFEqbYqHU/X5yucu3TdUvc6x7BBJpy9jsu0tsUZjNTDergmW75UWAg1J/hafmuNHGv8A1H5fJNOruOrj5lcn2vFbvQ6rseElWrOvVN/sOxwMVCR4N+cpWM9NdoZTYP4nEn4LjkoLm8bEk7s38PhVTidAxXpTqOmAz/aTHnZZ7Gb0OrVA+sX1ACLWAjkBNlSUqDnGGgnwCtsDu883eI6cVmUpz/c2zpGMIftSRsm+mANaG0cG0QBdzp0/haPmsjvBvHiMc8PrusPZY2zGzyHPqbqX+GgC/H7WCU3ZYJgwplNZjOGkh2Kvhs+eB108umt0h+B+XL6K0LKXskDRV76jyi/ny4nS6DtnNJ1ShZQ9kjVwcB/fOdCUFKFnRBsf3a8IvabgXEym6+yoYRFxaxJ0vMxERfTlYLSMoD93UmwkmS6BcXuePXomqtMZCADeZ5k5XaCx4jXmu1mTKbib4tw2NNCs6KbrAzYO6yum7ybttxjWkOgjQi4grzrvQ0jEvTdDebFMbkZiKzW8g9wHzXBs3Z2//wANBOapWAsNALx4lKq7t7PpGauKYDxmoxv1XBsRtWs/26tR38T3H5lRZS2U7u7aGxKWuIa4jk5zv/yFHr+kTYzQQGPf/wDWTPveVxDMilTXkWX+2Nt0nVnuoCo1hMtBIBA9xKi/4iqRALo/iKqpRKKKRXJssH7bqHj8z8ymHbQefzeUKMglIZmOuxTj+Y+ZSC5JRwqZAgnqWDe72WuPgCVZ4bdHEPjuZQf1GPGytMllMiWvo+j5356gHQAz75iP6FWNHceg2Mxc8xxMXvJ+CuVizn6eo4N7vZa4+AK6XR2FRpm1NguNQSYmZ8gVJpsgWgQRGgmBlgq5SWc8w+62Id+SLTeBZWOG3HcT36jR/CC7QA/KfJbRgFtPC9y0iBHiDPv5JvtNCBxAvPKReL3i/TqtZULM/S3JpDUudr0tFrC+pj/hTqW7tJokU2aHW5sZm/MfNWjngaaTxtcj58OVig8SOHy5XPj16KkIgwDR7Ib4DxiJ48fI8kT6WWePHkAQSSYHD7KQKs2HLQjR0gEgcgY8uqZfaYFwCfcSSLfZCDRw4PLw6eAGuvDgk1KImRrNran+xCkB3K3HroQbcrnwgpg1LOgm/uHOPiqUZbhyD1jnx4z1SXUxeb9TbWwmT4lSCAZPCb9NRPXX4JuuwcteNxeeHvQDD8Pblbw00+Q800yjOkTHxHysFIeJkxe3HWXETa/DgjL7+HTx+KgIzqUjSTbl8YRp4Eajnr8OFhxKCAkf43qxGSmYv+c+P5k23fesPyMMi/tgG88H8/mst68Ovj/ZSfXm9f796xmNUSdsPGIdmcA0gaNn6zCrzsxvN3w+ydOPE6FIONHIrOgEnZreZ+H2RDZjeZ+Cc9b6IvXeiaAb/Dm8z8Psi/DhzPw+ycGLHEIDGdPimhRB2c3mfh9kX4e3mfh9kt2L6JJxXT4oADZzeZ+H2Qds1vM/D7IHFdEfrfT+/JALpYNg1GboSR4aKwoY1jBahS8TmJ4c3f3KqziT/f8Awk+slWyGnZvW8WDKfkZjXWUdTe6qQQWMv/Hyj9X9wOSy3rR6IvWimYUakb11f0s+P38fNNneZ5M5Wnn7Xznks16yUfrTkzCjS096qgjutMTHtcRHB3Lkkt3kqa5WHz6A2m2ke9ZsYkoHFO5pmFGh/wAQ1Bo1o872i97px29NQ/lbx/VfxvwWZOIdzSe3dzTMKNF/iOpyA89OUg/3KDd4XjRrfdPIjieRWdNV3NDtHcylijRneN5M5WfGLe/VJqbxOdqxhv8AvX6GHLO5ndUcu6pbFGgG8jwZyt/m/wC7qiO8j7d1kD+LXnrqs/DuqHZu6pbFGgbvG8flZz4689ep80irvC92rW6R+bgI58lRim7kfikmk7kUsUXf4879LZ99j0v0Qdt90RlbzHtW8zCpOwdyKLsHcktii6/HXfpb8eAgHVBUzsK6JNkEsUW3qAnU+SSdmj9R8rKRmuhm+yhSOdmt5u8ggdmjmVIzIw/++qAjjZzY1PwRDZrY4/37k+HIByAa/Dm9Uv8ADWTx8/inGjjyWg3Y3VfjXuptzNIYXtgTJGgcSYYDzPkqDNNwNOdD9Er1Cn10569FqP8AD7KTjTrM/aNMETImehhWu29jUWU6IZSYC895x4aD6lcpYii0jpDDc03wYWns9n6fidP7Cc/Dqcezx6ydU1XoOL35XlrQSRaCRJGnA2Wo3JwGHqBwxNaq12bu65csT5romjnRnRs1v6fKUl2yx+iPcfuul1N08ERDazyephKbuPg7TWOn6v6paJTOZfhbf0eNkDs4fo/lK6RX3PwBpuHbOaSCAQ/TWFlNgbMwzc4xBfObu3dBbFj7ypmRaKP8MH6AEPw790eWnNb5uzdnx+Y25uKSKOzx+Wf9yZhRhfw7Ww+CScIOQ+C22Mwuz303NyOBIMEZhfhxWe2Nh8PSkVKZdc3jhwUz+RaKo4UdLeCS6gOY+C2Ir4HTsv5QmX4zBz/5YjwCmd8DL5mTcBqSOFzHuum7G4I15rVY+vg6lNzcjZItoCCqnBYinSAbkaW87K5nwKKwt5lJcFpm7UpR7LBdNVdrsGgb8FMz4FGbqVAwSTF+IScM81D3LxflZXG1MV2rMpyj6ItzMIPWckgZmkHqIv8AJVyaVlS1HmbnV34cYhpY5kwQHd9hB/M3gFAZsGqT3QCfFdO3IwbGvqdrPYEEOP5TOk8IVLvUaNOsRhc7KZGenma8AiIlpeJc0kGCpF2g1TMLW2c9lntI6KKwcVunRiaBDvaAg8CDwWGdQLCQeCzh4ma090dcXCyJSTtMbxI7nvCCGJfLY4z8kF1POTcqBZ1TiE8UKN5PugW9U7PFAHigECndEGSek+SXPxQmEBbYHCgtflglrZB4Ty+qmbM25Vo1Gh1RzaTCM4ZUNPPrdz2CeNgLlR9jD9mY1zQfAiEMFhgXF1UkU2QTAGgtYcSSYAXHP4mmeh4XhTQ4/apbVkVO1/iBJBM2dmhx46krQYyuKuEAJGZuh+o8goBDXYjK+lUGZjXsNbLmeCLg2BBPCDaOKrto7RDHsY3MGZcgBJJAJi5M6WHgBfVc5+KuTpheBPgVQYH0MOTlDg403Eizbkhzo6A+K0tTE7NpgN9axFUgXNKmxjOsZxKx+ArudQrCb/tCRwzNIP1cqh9LM1sFzXNMu73dI4ANix6npyXWOto4TjSTOgO21s39ONd/9lMc/wBITJ23sz/IxZPWvw9wWJDQ4Oa6biAcxaGng4x7Uck1SpkQJmLTpI+i3RzNs/bmzR/7TEnxxLvoFFr7b2fwwdXSL4mp5/0WUOGaHOLLBxnLJOXpmPteKQ7DgkO0c3xOaecmBGllaBqn7fwMS3AnTjiKhHjwvbn7kwNu4ae7ggPGpUP1CzjqbXAtcNYveRfhePNP0qQbFgQIsZgxGsa6fFKBeVN4sORAwVKeeZ5Olxd8fNM1Nv0Zy+p0LD96fi74qnbhmsJy2m55A6mOiN2FaTmgBwHCwjmeZPNKFlmdvUmmfVqAvYGY+Nynn7ztgn1bDgfw2j3qndh2vblcARMzAzTBgB2sdETRlMWNiLgEQRGhngdeFkotlkN5A4gihh44QwQjpb3GTlpYa3KmPJVRotbYCBwEoOpgy60nU6T7tB4JRLLKrvW8OiKMm+XI2PJJr711Q2T2YvNqbdZ8OCrzSDgCbxYdLzwQZUMOaD3XQHCbODTIB990oWS3b1ViJLmxf8jfso+H2sX1GVARmBFwMvw4g6KNlGkjwHBP7LoZqoAFhGnksy0TZuCcpJHTsDgRV7tWsKdBxzkHw0ACj7SqsexzO1GWjHZjss1SoCeNTVrQOGir6pdAbMtBkA84T+xn0ziKdHEO/YVS5tQA5SSRDJOuUHh9l5MOd6I9mNgqPiewztPF0rPw9EsaWQ+XElzgJzBYfH1A4g8Yg+K3m2tlVcBUOHqNmmC51J+v7O8Sfuuf4h4c8kaElejD/c7OGI04KtiBiwC4Bs6XmNeOnBBNF8v98fFBdWedFwDZAGyW0WRRZUCZsiKWBZERZAE4oOKWQg4IBeE2gaLsw0Igjmr3D1hWY40CC4RmYbOiDwP/AB1CzuRRKuzzmDmuIdz/AKrm4Ju+p0jiNLL0Os73VG4vAYas05cTTik4WzAAG8e0RpcA6rIHZj3ESM1r5oN/os2ypjOFd3vqWjhIJWu3QxlPvDHYmowCMvZlhnmD3Sp3bbs1HFjFVTZDw2z3U6jszYZUNzwBcCxwPK5BVI2WmDYgwZ4XgyOJmbLab54zCOw+XBYqu+qXCRUgMyi5vl1mFg621HuJNSkHO0LmmM3UxaefNWMWmSU1JJCxTeHOzEET3XAQHDmBqEuth3dxzXyCHZwQGwQTABnvSIOiYbtP/on/AHH7JX4p/wBD+Zy1Zilz9Rx1AuYQHZX2y6Qb3mdLT70VGlBAcTHEjXqRMSiG1z/8dvjmcgNrkf8At6fm/wC6lstLn6jbKJb7RzHnrbkeqcxFHvBzXkiPZcZObiQBwRfirv8A49P+f7oHatT/ACKPL2SfmUt8DKufqJq0i8CHlpBmZ7pAGkRMz1RsgyHTERZ2UzwOmk3hD8Rq8KVL/Z/VEdoVv0Uh/oCW+CUuQU6eTu5i6ONx80RotBJaT3j7JJOUT+o6ovX6/Jg/0NQ9er82j/Sz7K6lqPPsHUpNJDpggcycxJ4yYFjwQqUA9sO05jUeF4STjMQfzj/a37JPrVf/ADT8B8gprwSo8+39jrGWiJERBBv4wm6GELLBro6gpBq1v813mkk1TrVf/uKajwjwwJBJDHZj0spWA2i3D1IIzOjgQQ09TzVY7Dk+09x95SmUQ0QAPHijjmVMsZZXcTV195v2QLKZzlxFyMscNLqFgtsmqScQ1oy3DryCNAqUVCldsYgmyz3MOiOj7RiPdl5vHv5XxjGUiSGMESTJI8uXiqNohEEHDVdEqOMpOW5DYzv+9BKo+048h80EIi6IHNFF0m+koSdFoWKi6ACS7o6fP6osyCxwIgEjIhJQWKCJycZhXuBIEgDom3USBP8Ad9PkoAAJTgjqUXB2Qnvcv6p38KqxOUxE6t0PvTQb7Ecoi5OjAPyl4HdBgmRre2s8CmBSlCCgiJRGkUXZXsgsVmSSUWRE9t4lAHb3pQukObFyUrspGqosbxDrwkMMkmwFk7RYCOBi03H0QqBpdl7oIvAzfMhAJzIsyOvlbqY8/oEHta0TNh4pQsTmSZS6ZBuNDxSGPaTAMpQsBcklyU+o0ECbnolPZYmLNi/QmB8VBYzmRZk60BJY7NpzQWNyjBVm/YdYAO7I5T+8zp+9PFIOyaxk9n7Ik95un+5S1yWnwQUqtZpOil09l1SA7JY8Zb/3KJUlwLXD/kKppkaa3IuH0PUoI2CBCCjKj//Z"/>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pic>
        <p:nvPicPr>
          <p:cNvPr id="28682" name="Picture 7" descr="http://wolfstone.halloweenhost.com/Controllers/cbscon_PC_ParallelPor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4508500"/>
            <a:ext cx="287972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ED85D88-9DEE-48A1-A4DE-105982F266E2}" type="slidenum">
              <a:rPr lang="en-US"/>
              <a:pPr>
                <a:defRPr/>
              </a:pPr>
              <a:t>27</a:t>
            </a:fld>
            <a:endParaRPr lang="en-US"/>
          </a:p>
        </p:txBody>
      </p:sp>
      <p:sp>
        <p:nvSpPr>
          <p:cNvPr id="735234" name="Rectangle 2"/>
          <p:cNvSpPr>
            <a:spLocks noGrp="1" noChangeArrowheads="1"/>
          </p:cNvSpPr>
          <p:nvPr>
            <p:ph type="title"/>
          </p:nvPr>
        </p:nvSpPr>
        <p:spPr/>
        <p:txBody>
          <a:bodyPr/>
          <a:lstStyle/>
          <a:p>
            <a:pPr eaLnBrk="1" hangingPunct="1">
              <a:defRPr/>
            </a:pPr>
            <a:r>
              <a:rPr lang="en-GB" smtClean="0"/>
              <a:t>External Interfaces (2)</a:t>
            </a:r>
            <a:endParaRPr lang="en-US" smtClean="0"/>
          </a:p>
        </p:txBody>
      </p:sp>
      <p:sp>
        <p:nvSpPr>
          <p:cNvPr id="735235" name="Rectangle 3"/>
          <p:cNvSpPr>
            <a:spLocks noGrp="1" noChangeArrowheads="1"/>
          </p:cNvSpPr>
          <p:nvPr>
            <p:ph type="body" idx="1"/>
          </p:nvPr>
        </p:nvSpPr>
        <p:spPr/>
        <p:txBody>
          <a:bodyPr/>
          <a:lstStyle/>
          <a:p>
            <a:pPr lvl="1" eaLnBrk="1" hangingPunct="1">
              <a:defRPr/>
            </a:pPr>
            <a:r>
              <a:rPr lang="en-US" dirty="0" smtClean="0"/>
              <a:t>Serial port</a:t>
            </a:r>
          </a:p>
          <a:p>
            <a:pPr lvl="1" eaLnBrk="1" hangingPunct="1">
              <a:buFont typeface="Wingdings" pitchFamily="2" charset="2"/>
              <a:buNone/>
              <a:defRPr/>
            </a:pPr>
            <a:r>
              <a:rPr lang="en-US" dirty="0" smtClean="0"/>
              <a:t>	A type of interface in which only 1 bit of data is transferred at a time. Mice and modems are used to be connected to serial ports, which were also referred to as COM ports.</a:t>
            </a:r>
          </a:p>
          <a:p>
            <a:pPr lvl="1" eaLnBrk="1" hangingPunct="1">
              <a:buFont typeface="Wingdings" pitchFamily="2" charset="2"/>
              <a:buNone/>
              <a:defRPr/>
            </a:pPr>
            <a:endParaRPr lang="en-IE" dirty="0" smtClean="0"/>
          </a:p>
          <a:p>
            <a:pPr lvl="1" eaLnBrk="1" hangingPunct="1">
              <a:buFont typeface="Wingdings" pitchFamily="2" charset="2"/>
              <a:buNone/>
              <a:defRPr/>
            </a:pPr>
            <a:r>
              <a:rPr lang="en-IE" dirty="0" smtClean="0"/>
              <a:t>The projector here is </a:t>
            </a:r>
          </a:p>
          <a:p>
            <a:pPr lvl="1" eaLnBrk="1" hangingPunct="1">
              <a:buFont typeface="Wingdings" pitchFamily="2" charset="2"/>
              <a:buNone/>
              <a:defRPr/>
            </a:pPr>
            <a:r>
              <a:rPr lang="en-IE" dirty="0" smtClean="0"/>
              <a:t>connected with a 15-pin</a:t>
            </a:r>
          </a:p>
          <a:p>
            <a:pPr lvl="1" eaLnBrk="1" hangingPunct="1">
              <a:buFont typeface="Wingdings" pitchFamily="2" charset="2"/>
              <a:buNone/>
              <a:defRPr/>
            </a:pPr>
            <a:r>
              <a:rPr lang="en-IE" dirty="0" smtClean="0"/>
              <a:t>serial.</a:t>
            </a:r>
            <a:endParaRPr lang="en-US" dirty="0" smtClean="0"/>
          </a:p>
        </p:txBody>
      </p:sp>
      <p:pic>
        <p:nvPicPr>
          <p:cNvPr id="29702" name="Picture 9" descr="http://t1.gstatic.com/images?q=tbn:ANd9GcRRhECdz0r5LbSmBN0tho04PQynrPGrjrMur2mkJF5ogI47Pax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4508500"/>
            <a:ext cx="2619375"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32CBB83-F430-42F7-984D-741A5EA5803F}" type="slidenum">
              <a:rPr lang="en-US"/>
              <a:pPr>
                <a:defRPr/>
              </a:pPr>
              <a:t>28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36258" name="Rectangle 2"/>
          <p:cNvSpPr>
            <a:spLocks noGrp="1" noChangeArrowheads="1"/>
          </p:cNvSpPr>
          <p:nvPr>
            <p:ph type="title"/>
          </p:nvPr>
        </p:nvSpPr>
        <p:spPr/>
        <p:txBody>
          <a:bodyPr/>
          <a:lstStyle/>
          <a:p>
            <a:pPr eaLnBrk="1" hangingPunct="1">
              <a:defRPr/>
            </a:pPr>
            <a:r>
              <a:rPr lang="en-GB" smtClean="0"/>
              <a:t>External Interfaces (3)</a:t>
            </a:r>
            <a:endParaRPr lang="en-US" smtClean="0"/>
          </a:p>
        </p:txBody>
      </p:sp>
      <p:sp>
        <p:nvSpPr>
          <p:cNvPr id="736259" name="Rectangle 3"/>
          <p:cNvSpPr>
            <a:spLocks noGrp="1" noChangeArrowheads="1"/>
          </p:cNvSpPr>
          <p:nvPr>
            <p:ph type="body" idx="1"/>
          </p:nvPr>
        </p:nvSpPr>
        <p:spPr/>
        <p:txBody>
          <a:bodyPr/>
          <a:lstStyle/>
          <a:p>
            <a:pPr lvl="1" eaLnBrk="1" hangingPunct="1">
              <a:defRPr/>
            </a:pPr>
            <a:r>
              <a:rPr lang="en-US" dirty="0" smtClean="0"/>
              <a:t>PS/2</a:t>
            </a:r>
            <a:r>
              <a:rPr lang="en-US" b="1" dirty="0" smtClean="0"/>
              <a:t/>
            </a:r>
            <a:br>
              <a:rPr lang="en-US" b="1" dirty="0" smtClean="0"/>
            </a:br>
            <a:r>
              <a:rPr lang="en-US" dirty="0" smtClean="0"/>
              <a:t>Another type of port (or interface) that can be used to connect mice and keyboards to the computer. The PS/2 port is sometimes called the mouse port.</a:t>
            </a:r>
          </a:p>
        </p:txBody>
      </p:sp>
      <p:pic>
        <p:nvPicPr>
          <p:cNvPr id="30726" name="Picture 7" descr="http://upload.wikimedia.org/wikipedia/commons/thumb/7/74/PS2_connector_close_up_PNr%C2%B00054a.jpg/180px-PS2_connector_close_up_PNr%C2%B00054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9338" y="4868863"/>
            <a:ext cx="658812"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9" descr="http://t2.gstatic.com/images?q=tbn:ANd9GcT7l_ciUvPhrUCpZYC6v1wyf82YznC96mDGSX5uXP8fkPHyHl3qBCy4tep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788" y="4437063"/>
            <a:ext cx="221138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9CB275A-85DA-46BC-9869-1692BA8171D7}" type="slidenum">
              <a:rPr lang="en-US"/>
              <a:pPr>
                <a:defRPr/>
              </a:pPr>
              <a:t>29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737282" name="Rectangle 2"/>
          <p:cNvSpPr>
            <a:spLocks noGrp="1" noChangeArrowheads="1"/>
          </p:cNvSpPr>
          <p:nvPr>
            <p:ph type="title"/>
          </p:nvPr>
        </p:nvSpPr>
        <p:spPr/>
        <p:txBody>
          <a:bodyPr/>
          <a:lstStyle/>
          <a:p>
            <a:pPr eaLnBrk="1" hangingPunct="1">
              <a:defRPr/>
            </a:pPr>
            <a:r>
              <a:rPr lang="en-GB" smtClean="0"/>
              <a:t>External Interfaces (4)</a:t>
            </a:r>
            <a:endParaRPr lang="en-US" smtClean="0"/>
          </a:p>
        </p:txBody>
      </p:sp>
      <p:sp>
        <p:nvSpPr>
          <p:cNvPr id="737283" name="Rectangle 3"/>
          <p:cNvSpPr>
            <a:spLocks noGrp="1" noChangeArrowheads="1"/>
          </p:cNvSpPr>
          <p:nvPr>
            <p:ph type="body" idx="1"/>
          </p:nvPr>
        </p:nvSpPr>
        <p:spPr/>
        <p:txBody>
          <a:bodyPr/>
          <a:lstStyle/>
          <a:p>
            <a:pPr lvl="1" eaLnBrk="1" hangingPunct="1">
              <a:defRPr/>
            </a:pPr>
            <a:r>
              <a:rPr lang="en-US" dirty="0" smtClean="0"/>
              <a:t>SCSI Bus </a:t>
            </a:r>
          </a:p>
          <a:p>
            <a:pPr lvl="1" eaLnBrk="1" hangingPunct="1">
              <a:buFont typeface="Wingdings" pitchFamily="2" charset="2"/>
              <a:buNone/>
              <a:defRPr/>
            </a:pPr>
            <a:r>
              <a:rPr lang="en-US" dirty="0" smtClean="0"/>
              <a:t>	(Small Computer Systems Interface) – SCSI - is used as a 8 or 16-bit parallel interface used to attach peripheral devices to the PC. The latest version runs at 320MB/Sec. SCSI was always much more expensive then IDE buses; however parallel SCSI is being replaced by Serial SCSI.</a:t>
            </a:r>
          </a:p>
        </p:txBody>
      </p:sp>
      <p:pic>
        <p:nvPicPr>
          <p:cNvPr id="31750" name="Picture 7" descr="http://static.ddmcdn.com/gif/scsi-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5157788"/>
            <a:ext cx="1882775"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9A9D8FD-4129-460E-8400-BBE7E44A3730}" type="slidenum">
              <a:rPr lang="en-US"/>
              <a:pPr>
                <a:defRPr/>
              </a:pPr>
              <a:t>3</a:t>
            </a:fld>
            <a:endParaRPr lang="en-US"/>
          </a:p>
        </p:txBody>
      </p:sp>
      <p:sp>
        <p:nvSpPr>
          <p:cNvPr id="828418" name="Rectangle 2"/>
          <p:cNvSpPr>
            <a:spLocks noGrp="1" noChangeArrowheads="1"/>
          </p:cNvSpPr>
          <p:nvPr>
            <p:ph type="title"/>
          </p:nvPr>
        </p:nvSpPr>
        <p:spPr/>
        <p:txBody>
          <a:bodyPr/>
          <a:lstStyle/>
          <a:p>
            <a:pPr eaLnBrk="1" hangingPunct="1">
              <a:defRPr/>
            </a:pPr>
            <a:r>
              <a:rPr lang="en-IE" dirty="0" smtClean="0"/>
              <a:t>Bus Development (2)</a:t>
            </a:r>
            <a:endParaRPr lang="en-US" dirty="0" smtClean="0"/>
          </a:p>
        </p:txBody>
      </p:sp>
      <p:sp>
        <p:nvSpPr>
          <p:cNvPr id="828419" name="Rectangle 3"/>
          <p:cNvSpPr>
            <a:spLocks noGrp="1" noChangeArrowheads="1"/>
          </p:cNvSpPr>
          <p:nvPr>
            <p:ph type="body" idx="1"/>
          </p:nvPr>
        </p:nvSpPr>
        <p:spPr/>
        <p:txBody>
          <a:bodyPr/>
          <a:lstStyle/>
          <a:p>
            <a:pPr eaLnBrk="1" hangingPunct="1">
              <a:defRPr/>
            </a:pPr>
            <a:r>
              <a:rPr lang="en-US" sz="2800" smtClean="0"/>
              <a:t>Early computer buses were literally parallel electrical ‘bus’ wires with multiple connections, but the term is now used for any physical arrangement that provides the same logical functionality as a parallel electrical bus. </a:t>
            </a:r>
          </a:p>
          <a:p>
            <a:pPr eaLnBrk="1" hangingPunct="1">
              <a:defRPr/>
            </a:pPr>
            <a:r>
              <a:rPr lang="en-US" sz="2800" smtClean="0"/>
              <a:t>Modern computer buses can use both parallel and bit-serial connections, and can be wired in either a multidrop (electrical parallel) or daisy chain topology, or connected by switched hubs, as in the case of USB (Universal Serial Bus).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66FDFB9C-3897-4B71-B9F7-2FCFD26640D3}" type="slidenum">
              <a:rPr lang="en-US"/>
              <a:pPr>
                <a:defRPr/>
              </a:pPr>
              <a:t>30</a:t>
            </a:fld>
            <a:endParaRPr lang="en-US"/>
          </a:p>
        </p:txBody>
      </p:sp>
      <p:sp>
        <p:nvSpPr>
          <p:cNvPr id="738306" name="Rectangle 2"/>
          <p:cNvSpPr>
            <a:spLocks noGrp="1" noChangeArrowheads="1"/>
          </p:cNvSpPr>
          <p:nvPr>
            <p:ph type="title"/>
          </p:nvPr>
        </p:nvSpPr>
        <p:spPr/>
        <p:txBody>
          <a:bodyPr/>
          <a:lstStyle/>
          <a:p>
            <a:pPr eaLnBrk="1" hangingPunct="1">
              <a:defRPr/>
            </a:pPr>
            <a:r>
              <a:rPr lang="en-GB" smtClean="0"/>
              <a:t>Firewire</a:t>
            </a:r>
            <a:endParaRPr lang="en-US" smtClean="0"/>
          </a:p>
        </p:txBody>
      </p:sp>
      <p:sp>
        <p:nvSpPr>
          <p:cNvPr id="738307" name="Rectangle 3"/>
          <p:cNvSpPr>
            <a:spLocks noGrp="1" noChangeArrowheads="1"/>
          </p:cNvSpPr>
          <p:nvPr>
            <p:ph type="body" idx="1"/>
          </p:nvPr>
        </p:nvSpPr>
        <p:spPr/>
        <p:txBody>
          <a:bodyPr/>
          <a:lstStyle/>
          <a:p>
            <a:pPr lvl="1" eaLnBrk="1" hangingPunct="1">
              <a:defRPr/>
            </a:pPr>
            <a:r>
              <a:rPr lang="en-US" dirty="0" smtClean="0"/>
              <a:t>FireWire Bus </a:t>
            </a:r>
          </a:p>
          <a:p>
            <a:pPr lvl="1" eaLnBrk="1" hangingPunct="1">
              <a:buFont typeface="Wingdings" pitchFamily="2" charset="2"/>
              <a:buNone/>
              <a:defRPr/>
            </a:pPr>
            <a:r>
              <a:rPr lang="en-US" dirty="0" smtClean="0"/>
              <a:t>	(The IEEE 1394), was (is) used as a high-speed serial bus between a PC and peripheral device.</a:t>
            </a:r>
          </a:p>
          <a:p>
            <a:pPr lvl="1" eaLnBrk="1" hangingPunct="1">
              <a:buFont typeface="Wingdings" pitchFamily="2" charset="2"/>
              <a:buNone/>
              <a:defRPr/>
            </a:pPr>
            <a:endParaRPr lang="en-US" sz="2200" dirty="0" smtClean="0"/>
          </a:p>
          <a:p>
            <a:pPr lvl="1" eaLnBrk="1" hangingPunct="1">
              <a:defRPr/>
            </a:pPr>
            <a:r>
              <a:rPr lang="en-US" dirty="0" err="1" smtClean="0"/>
              <a:t>iLink</a:t>
            </a:r>
            <a:r>
              <a:rPr lang="en-US" dirty="0" smtClean="0"/>
              <a:t> </a:t>
            </a:r>
          </a:p>
          <a:p>
            <a:pPr lvl="1" eaLnBrk="1" hangingPunct="1">
              <a:buFont typeface="Wingdings" pitchFamily="2" charset="2"/>
              <a:buNone/>
              <a:defRPr/>
            </a:pPr>
            <a:r>
              <a:rPr lang="en-US" dirty="0" smtClean="0"/>
              <a:t>	This is Sony's name for FireWire, </a:t>
            </a:r>
            <a:r>
              <a:rPr lang="en-US" dirty="0" err="1" smtClean="0"/>
              <a:t>iLink</a:t>
            </a:r>
            <a:r>
              <a:rPr lang="en-US" dirty="0" smtClean="0"/>
              <a:t> is based on IEEE-1394 using conventional metallic conductors.</a:t>
            </a:r>
          </a:p>
        </p:txBody>
      </p:sp>
      <p:sp>
        <p:nvSpPr>
          <p:cNvPr id="32774" name="AutoShape 7" descr="data:image/jpeg;base64,/9j/4AAQSkZJRgABAQAAAQABAAD/2wCEAAkGBhQSEBQUEBQUDxQQFBQUEA8VDxQPEA8PFBQVFBQQFBQXHCYeFxkjGRQUHy8gJCcpLCwsFR4xNTAqNSYrLCkBCQoKDgwOFA8PFCkcHBwpKSkpKSkpKSkpKSkpKSkpKSkpKSkpKSkpKSwpKSwpKSkpKSwpKSwpLCkpKSwpLCwpKf/AABEIAMIBAwMBIgACEQEDEQH/xAAcAAADAAIDAQAAAAAAAAAAAAAAAQIDBAUGBwj/xABAEAACAgECAwYEAQgHCQAAAAAAAQIRAwQSITFBBQYTIlFhBzJxgZEUM0JicqGx8ENSY4KSwdEjJDRTc6Ky4fH/xAAYAQEBAQEBAAAAAAAAAAAAAAAAAQIDBP/EAB8RAQEAAgMBAAMBAAAAAAAAAAABAhESITEDIkFRE//aAAwDAQACEQMRAD8A5nVfEvHyxxv3fI1Y/ETI/lxxa6u2jzXDjVc5X9zd0+aS9WvpxOO3rnzlnr0/s/4kYJSUJ3CXrTo7dptTGauLu/c8JnKM1bVNfjYdm99dRpJ8LyQT4pvp9Tcm3HLeF1XvbiVFtHVu6vxBwayo28eSvlkqv6M7bsHFOSVlfoVDUewtoxprbKtUi/yyPqaUskeQLAuaJ2dN/wAYN9mosRkjCi7p0zOQ0zXtjUmXZplkiGHiEPL7F2ml2DZHiIcaEoBUZXjIcDSJoVhJCSMi0JiCiiZSEmUwMyVeiE2Fg0VASxoGFQinEaQFZR4YFiDTjYd1tOlXhR/AjU90tPNVsUfdcDnGTRkeS96e4stOt+O5Q5uXNp+50bXYd0P4n0jmwKUWpK0+DR5L397r+BLfBeSX7vYz5W98pqvMtD2lk02VSg6p2nzX0Pbe4nxJjqkseZKGRLhJSTjP/NHjGqw3aa4dH6HHQySwzTi2uNxadU/Y6+vLLxun1qmTOJ5/8Nu/61MFhyussVwb/TS4WegqRl2nbQy9l27tr7m5gw7VzsyWOyKEhpBEpFE7SaMjkOrAxpDeMtIyJFRrvGG02HEW0DBZLTNhwFtGhryx2SsbRs7R7DOo1tr2w3+xn2C8MujbEJSRmcDFLATVNxLkvYlcRT0rMf5NL1J2dM1EsSwy9RShL1LupoxkRUickn6DZxZBGDxX6CJya4uRoqgBmmEmn2r2ZDPjljmrTXD2fqbtColh4+f+9Hd6elyyhNeV/LKuFfU6vqtLu8r6vyvm/wAFzPpTvH3chq8LhNca8kuqZ8294tNPTarJjn5ZYnX2q7Rceqn01lI2tPoZYJwcJzxZVfkhFzzpquOyK8v3ZmffLPuuWp1WR/rZnjp+q50cRPUZVBvHKWNSXmUJOO9c/M1zOOg2b6rjvT07sL4w58O1Z/8AeYLg4y456/rLJST+jX3PR+7/AMStDq2owy+Dkf8ARZksUm/SLb2y+zPmzxCZZn/KJxamdj7BUf56A0fKHZvevWYP+H1OfElyjHLLZ/gba/cdt7K+NHaUPzjw6lf2mFQl/ixuP8Cab5x9BKBSR5HoPj3/AM/R/WWLUJ/fbOK/8jtfYfxb0GpkovJLTTlwUc8Fji36LIm4fi0RrlHdFEdBFg2FDYJiBxCaNkWFgPVDYyaKANoqGxGkAIaGQSLaWxNgQ0TtLCyDHtDYUJsCfCQFbgIpJjsw2XFlRaASYtxRR4D8cNCo9oOS4eJhjL6tcGe+WeX/ABt7szzYoanGt3gJxyx9IN3u+zIzl48t7Md4X18v+Rw0ZczkezsrWnlXO6/A4rMuNrh6lxifS+Vl3x9GXHUJXSXFNcUnV9V6P3NNTsqHPjwNObYWZdEkHiNieWKrbH7t/vM2DUJrzuqro3fF/LGLVdObGiHDTyauuFXbdJpc+Zjcq4f/AB/6iz8Kalaavncl+0un7zBJF0jvXcz4nanQ1Bt6jB1wTm7gv7Kbtw+ny+yPcu7Pe/T6/Hu007cV/tMMqjmxftQ9PdWvc+VoTa58V69Ub2g7QninHJinLFOHGGSEnGcfo109uTM2NzPT61TK3HkfdL41J1j7SW18lq8cbi/+rjXy/tR4eyPU9Lq45IRnjlHJCauGSMlOEl6prgzPjrLtsSJTCwIp2DYhosKEwsGIoodCQmxtNKJaBMTZRNCLCiCGY8hlaE0QajkBn8NATQSxlKI7EmXQVBQ2wAKMefSxnFxmlKMk1KL4pxfBose4DwDvz3Ml2fPI4q8OSe7C7uk73Qfo02dJ1CTVo+gvi3o/E7MyNf0coT+10/4nznqOC+4xYyY5Yx2ujv7UEcvDj7v72gyY/Q6OegmVJcPU5DQdjzzRTx48s+acljfhxa6eI+HKm7fA3sPdxpXknix8uCl40rbVRuPlTp3V9AOIxZ5RjKK5Sq+CfLlx+5MIXw9eh2eHZemxvlk1LXO34Mb/AGY3wtN8/Y2Py9LhixY8PBcYQUW65ttK22q42uvMlyxizCuC7P7Cz5fzWOU+l1Svkrb+tfc38Pddrjly48XHjx8SS58aXB8n1OQzaueTy5JzyeVK5ScnGMXyjd0v3cfQy4+x8k2mot3zcntTVe5zv1kdJ8mi9JpsTqXiZHfOT8Pg/WKTa+5vd1u+c9BqYSxXHTzmlqcG9zxzg2k8sYv5Zrna51TsrL3Zteaai/1Y3XPq2l6HVu19JLDujK2uKjLgk10v0Yx+kzMsbi+sl/L9fcKNXs3Juw4n648b/GCZs2VsmwUhMEwKsLFQMCgJTFZUWmG4hyDcF0qUhJktiCMjJIcgTCKAjcADoUUUxWRQxiaBMB0JwKoGBwffPSb+z9TFdcUn+HH/ACPl7XQq/Zn1xnwKcJRlynFxl7qSpnzH3y7vT0moy4sia2tuEq4Tg+MZL2oRnN1U2cc/I/W7NZoyQ+X7nRzdkl23PwY4Yy240m9qtbty4qX4cv8A1T0jeSS3XNtpdNzqkkq4LgcTpqUE3zumuqX82vsc/wBmtKLldyf0e1dfuzj9MtOuE3XMYuxNv5zJGKfWFylL7ukjYjpNPGqU8r/WdbvskqRwz7QntdN/TpzIw9sNvbLy2qTrr9TyflXp/GOfWpil5IwxdfR11tlZcrSTnu80U42nDg+Tr6HF4sr40/a1z+hmi/a369H9TC8mTNrnVRVe/T+eRrJp3vipJqpQfmg0+fHobGPG26inNvjtUXN17JfxFq5QxRbySxwaTfh7lLJJpfLsjbTd83S48xMr+mcsf69A7qfENRjHFqklGEVGGaMfkhFUllguiSXnj6cUuZ6ApppNNNSSaknaafJp9UfPnZmbxanhg8qT/Sm4QjJcanJfL+K58zL2X8Q9bpszjhjhUFJvJpI428c5X5pKduSk6+Zfgz2fO5X2OOWo+gEJnEd1e88Ndic4RnhnjajmwTrfim4qSVrhKLXJ/Xk0cyonTSIHZUkTtCixDaBAS2MckSghNBZTiTsAloGimiGUKwHQEGQKCxbihBtExogqwTJTKUiKaOv99O5uLtDC4TqGSKfg5qtwf9V+sX1R2BMbYS9vkTt7sLNpM88Oog8c4Piukl0nF/pRfRmlh5M+ou/fcbF2ng2SrHmxpvT56/Nt8XCSXzQdcV05o+be1excukz5MGeDx5MfCUeaa6Si/wBKLXFM3K5WaYMELS80VfvbN/s35knKk3TaXLpyOHi+A9Jq3F/X15JmfpjudNfPLVd3y9nyx8+Ul5Jr5Zr1X+hp6jRt8eH05fy+ByXYnaqePZmXiYnzj+lBvlODDt3NHTRtTWXev93ap303TXTbzp83XueCct8Xsyk1v9OOlnWnahmn5782JJ78HBNeI2qtp/LdrrRzGsnmxYHl8LHCLrbPNBN5G+XhRk6ycHd7WjpOlx75uU22uLlJ8W23xb92zksnbXh3+T4sWmSXzUs2aXW3kkuF+ipHr/wnVry/6fxlzdo6vUKpTyyh/UT2YF/cjUFzfQ1fyWC/OZIxr9GKeWXv8vl/7jj83aspfPKU/Rbtyv6ckYtLCeSVY1dc7aikrpN/dpfc7zjj5GO65aHamPFaxwc2+uWVwb6T8GPByXGnJurMeTtnJLyvI1ufyxrGm+XHbzXscPqcM1JptSabva00668OgtNBxnG7T5q1XPkyypY9++BEV+S53TUnkhubmmmkpqKUVFbeF9ZX7cj05nl3wGkvyXUcPN4sLld3FwdKulcfxPUKObrPDEwFRQNEsY7ABUMEABQ2xWBLiJxKsTAxsBtCCJ3DjIUuQoAZNwWJA0FFCGh0SgTGQxBWSLOs9/O4uLtHDTrHnxp+Bn9G+Phz9YN/hzR2PxBbyGnyV2j2Rk0+aeDPB4smNtSi/wBzT6prin1OOWFt0lxfJdX9F1PrPtju5ptWl+VYMWo28IynDzxXopqpJe1mTsju7ptN/wANp8OD9aGOKn95vzP8S8nPg8I7m9yNfkTT0uVY2rhlnWFJ1aSWRpyT9jV7b7DlJtSThkxva4tVVc4yT5O/4n0nLmdQ7+dyp6vbl08oxy44OLxSW2OpVpxXiL5Jqmk3a48a5rlljd8sfXbHLrjfHgfaWCWGcsLWxwaUlanUq/rLg+Zx+DDiePdkyTcvMvCjFt3S2yt8Kd/Xgc93kw3qpp45YJQSWXFKMo5FNcN0ozk3bVNu2nzXM4/Dpce3zunb8qTnKq4VXlT5c2dpuybcL1a0NBnljjLbGLbaalJW4ON8r4deTvkjHjwOUnfFyttpevN0qOU078NrbHi/l3yU5OXH5cceFtP3OxdkfDLX6qnHBLFCX6eZrS4/W1jre1/dZrpO3TseFJ8Wl6ri3XpSNrUQhaatbapymrPXuy/gPCk9VqpN9YYMcYRr035Lb+u1HeOwO4Wi0a/2GCLnz8bKlnzN+05Ly/SNIcl4um/AvS544tRKcZRwZHj8GUk478kd/iOF848Y2+V/RnqiJbBGXTyHY2TYnIKbQkikydxAAEpEqQ2LJsLFZUMGhWDYE0A0gJsY3EaRSE0VDoaRNFJhQwTGuITRFKkTMqKHRBiYtxksTgQQwUi9hDgRVWPeY9oJFHF95u6mm10Nupx3KKrHnj5M+L2jP0/Vdp+h0rT/AAMw7ryavNKKfyxwY8Ta9N1yrh6I9MSGjUrNkcb2H3W0ujilpsMMbS45a3Zp+8ssvM/xOVskaKaUMW0AHQrHZLYDE2TY6IpbgTBjAHIQhthBQqKslyAqyXMTFRRW4BUBRKdjTJgymyAeQe4hsZDat5amYkhgXuBsVisKpIpyMdsERFWDkJoiiNKURqBNF2VDbEkAAJlREDYD3DsiJTKKCiUMqGS0LeJzGxVCFuJZNkXZLY48CZBVWCRA1MqLFITEwCwFQFAhNBYrIgsZNlbuhFVELFtKSKBjiCRVEESkSjJsBRKJsRaQyAhEJRGhMBRLIRVgFhQkxgArBskoe4okFIgAcSWxJgPaAiqCoY0JolAUx7ERYbgi2S2ILAe4BWBdptCRdEKxpgMaiKx2DamwsTY0Aouit5NDoihTLUzHQ4gZdwmxMlAZIsZiii2yoTZj8XiZDC8KuyKzqQSMQ7YFbi0yB2BUiWFiAJIUYFbgsAcRIpyIkwE5AY3IHIoqgoTJIMtEyiDZG8qKAVgAwQAWoGCAAUMpgBFhFRACKUxwAAlZESwAoIDYARSEABQAwJEoAANIBrkAGVISACgBjAKwTAACKExACBCGBYl9AABVf//Z"/>
          <p:cNvSpPr>
            <a:spLocks noChangeAspect="1" noChangeArrowheads="1"/>
          </p:cNvSpPr>
          <p:nvPr/>
        </p:nvSpPr>
        <p:spPr bwMode="auto">
          <a:xfrm>
            <a:off x="0" y="-884238"/>
            <a:ext cx="2466975" cy="1847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pic>
        <p:nvPicPr>
          <p:cNvPr id="32775" name="Picture 9" descr="http://www.hometheatercables.org/images/firewir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4388" y="2852738"/>
            <a:ext cx="2160587"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83DB1E6-C5CE-4BAD-BFAA-5B96462D5433}" type="slidenum">
              <a:rPr lang="en-US"/>
              <a:pPr>
                <a:defRPr/>
              </a:pPr>
              <a:t>31</a:t>
            </a:fld>
            <a:endParaRPr lang="en-US"/>
          </a:p>
        </p:txBody>
      </p:sp>
      <p:sp>
        <p:nvSpPr>
          <p:cNvPr id="739330" name="Rectangle 2"/>
          <p:cNvSpPr>
            <a:spLocks noGrp="1" noChangeArrowheads="1"/>
          </p:cNvSpPr>
          <p:nvPr>
            <p:ph type="title"/>
          </p:nvPr>
        </p:nvSpPr>
        <p:spPr/>
        <p:txBody>
          <a:bodyPr/>
          <a:lstStyle/>
          <a:p>
            <a:pPr eaLnBrk="1" hangingPunct="1">
              <a:defRPr/>
            </a:pPr>
            <a:r>
              <a:rPr lang="en-GB" smtClean="0"/>
              <a:t>USB</a:t>
            </a:r>
            <a:endParaRPr lang="en-US" smtClean="0"/>
          </a:p>
        </p:txBody>
      </p:sp>
      <p:sp>
        <p:nvSpPr>
          <p:cNvPr id="739331" name="Rectangle 3"/>
          <p:cNvSpPr>
            <a:spLocks noGrp="1" noChangeArrowheads="1"/>
          </p:cNvSpPr>
          <p:nvPr>
            <p:ph type="body" idx="1"/>
          </p:nvPr>
        </p:nvSpPr>
        <p:spPr/>
        <p:txBody>
          <a:bodyPr/>
          <a:lstStyle/>
          <a:p>
            <a:pPr marL="400050" lvl="1" indent="0" eaLnBrk="1" hangingPunct="1">
              <a:buNone/>
              <a:defRPr/>
            </a:pPr>
            <a:r>
              <a:rPr lang="en-US" dirty="0" smtClean="0"/>
              <a:t>USB Bus </a:t>
            </a:r>
          </a:p>
          <a:p>
            <a:pPr eaLnBrk="1" hangingPunct="1">
              <a:buFont typeface="Wingdings" pitchFamily="2" charset="2"/>
              <a:buNone/>
              <a:defRPr/>
            </a:pPr>
            <a:r>
              <a:rPr lang="en-US" sz="2800" dirty="0" smtClean="0"/>
              <a:t>	The Universal Serial Bus provides two-way communication between the PC and peripheral devices, over a differential serial interface cable. A slow-speed mode of 1.5Mbps is used for devices such as the mouse. Full-speed mode is used by most devices and allows a transfer rate of 12Mbps. High-speed mode (defined by USB 2.0) allows rates of 480Mbps.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C2A2B2B-ECB2-40FB-B0D1-DA6C808EF02C}" type="slidenum">
              <a:rPr lang="en-US"/>
              <a:pPr>
                <a:defRPr/>
              </a:pPr>
              <a:t>32</a:t>
            </a:fld>
            <a:endParaRPr lang="en-US"/>
          </a:p>
        </p:txBody>
      </p:sp>
      <p:sp>
        <p:nvSpPr>
          <p:cNvPr id="846850" name="Rectangle 2"/>
          <p:cNvSpPr>
            <a:spLocks noGrp="1" noChangeArrowheads="1"/>
          </p:cNvSpPr>
          <p:nvPr>
            <p:ph type="title"/>
          </p:nvPr>
        </p:nvSpPr>
        <p:spPr/>
        <p:txBody>
          <a:bodyPr/>
          <a:lstStyle/>
          <a:p>
            <a:pPr eaLnBrk="1" hangingPunct="1">
              <a:defRPr/>
            </a:pPr>
            <a:r>
              <a:rPr lang="en-IE" smtClean="0"/>
              <a:t>USB (2)</a:t>
            </a:r>
            <a:endParaRPr lang="en-US" smtClean="0"/>
          </a:p>
        </p:txBody>
      </p:sp>
      <p:sp>
        <p:nvSpPr>
          <p:cNvPr id="846851"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400" smtClean="0"/>
              <a:t>	Not too long ago, system designers realised that users needed an easier way to install peripherals and that many peripheral devices would benefit from a faster system interface speed. </a:t>
            </a:r>
          </a:p>
          <a:p>
            <a:pPr eaLnBrk="1" hangingPunct="1">
              <a:lnSpc>
                <a:spcPct val="90000"/>
              </a:lnSpc>
              <a:buFont typeface="Wingdings" pitchFamily="2" charset="2"/>
              <a:buNone/>
              <a:defRPr/>
            </a:pPr>
            <a:r>
              <a:rPr lang="en-US" sz="2400" smtClean="0"/>
              <a:t>	</a:t>
            </a:r>
          </a:p>
          <a:p>
            <a:pPr eaLnBrk="1" hangingPunct="1">
              <a:lnSpc>
                <a:spcPct val="90000"/>
              </a:lnSpc>
              <a:buFont typeface="Wingdings" pitchFamily="2" charset="2"/>
              <a:buNone/>
              <a:defRPr/>
            </a:pPr>
            <a:r>
              <a:rPr lang="en-US" sz="2400" smtClean="0"/>
              <a:t>	The old serial port was looking inefficient and, with the advent of devices like digital cameras and web cams, transferring data via the serial port was painfully slow. </a:t>
            </a:r>
          </a:p>
          <a:p>
            <a:pPr eaLnBrk="1" hangingPunct="1">
              <a:lnSpc>
                <a:spcPct val="90000"/>
              </a:lnSpc>
              <a:buFont typeface="Wingdings" pitchFamily="2" charset="2"/>
              <a:buNone/>
              <a:defRPr/>
            </a:pPr>
            <a:r>
              <a:rPr lang="en-US" sz="2400" smtClean="0"/>
              <a:t>	</a:t>
            </a:r>
          </a:p>
          <a:p>
            <a:pPr eaLnBrk="1" hangingPunct="1">
              <a:lnSpc>
                <a:spcPct val="90000"/>
              </a:lnSpc>
              <a:buFont typeface="Wingdings" pitchFamily="2" charset="2"/>
              <a:buNone/>
              <a:defRPr/>
            </a:pPr>
            <a:r>
              <a:rPr lang="en-US" sz="2400" smtClean="0"/>
              <a:t>	Thus a new serial bus, USB, was introduced. USB 1.1 has a maximum bandwidth of up to 12 Mbits/sec, giving higher speed devices a much larger pipeline to utilise.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41D4295E-F8FB-4B2F-9835-095E8888335D}" type="slidenum">
              <a:rPr lang="en-US"/>
              <a:pPr>
                <a:defRPr/>
              </a:pPr>
              <a:t>33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87810" name="Rectangle 2"/>
          <p:cNvSpPr>
            <a:spLocks noGrp="1" noChangeArrowheads="1"/>
          </p:cNvSpPr>
          <p:nvPr>
            <p:ph type="title"/>
          </p:nvPr>
        </p:nvSpPr>
        <p:spPr/>
        <p:txBody>
          <a:bodyPr/>
          <a:lstStyle/>
          <a:p>
            <a:pPr eaLnBrk="1" hangingPunct="1">
              <a:defRPr/>
            </a:pPr>
            <a:r>
              <a:rPr lang="en-GB" smtClean="0"/>
              <a:t>USB (3)</a:t>
            </a:r>
            <a:endParaRPr lang="en-US" smtClean="0"/>
          </a:p>
        </p:txBody>
      </p:sp>
      <p:sp>
        <p:nvSpPr>
          <p:cNvPr id="887811" name="Rectangle 3"/>
          <p:cNvSpPr>
            <a:spLocks noGrp="1" noChangeArrowheads="1"/>
          </p:cNvSpPr>
          <p:nvPr>
            <p:ph type="body" idx="1"/>
          </p:nvPr>
        </p:nvSpPr>
        <p:spPr/>
        <p:txBody>
          <a:bodyPr/>
          <a:lstStyle/>
          <a:p>
            <a:pPr eaLnBrk="1" hangingPunct="1">
              <a:buFont typeface="Wingdings" pitchFamily="2" charset="2"/>
              <a:buNone/>
              <a:defRPr/>
            </a:pPr>
            <a:r>
              <a:rPr lang="en-US" smtClean="0"/>
              <a:t>	</a:t>
            </a:r>
            <a:r>
              <a:rPr lang="en-US" sz="2400" smtClean="0"/>
              <a:t>USB devices come in two distinct types. Low speed devices transfer data using a 1.5 Mbit/s, while fast devices utilise the entire 12 MB/s bandwidth. </a:t>
            </a:r>
          </a:p>
          <a:p>
            <a:pPr eaLnBrk="1" hangingPunct="1">
              <a:buFont typeface="Wingdings" pitchFamily="2" charset="2"/>
              <a:buNone/>
              <a:defRPr/>
            </a:pPr>
            <a:r>
              <a:rPr lang="en-US" sz="2400" smtClean="0"/>
              <a:t>	The PC supplies 500 milliamps of power through each individual USB port, meaning that many low power devices can run without a built-in power supply. </a:t>
            </a:r>
          </a:p>
          <a:p>
            <a:pPr eaLnBrk="1" hangingPunct="1">
              <a:buFont typeface="Wingdings" pitchFamily="2" charset="2"/>
              <a:buNone/>
              <a:defRPr/>
            </a:pPr>
            <a:endParaRPr lang="en-US" sz="2400" smtClean="0"/>
          </a:p>
          <a:p>
            <a:pPr eaLnBrk="1" hangingPunct="1">
              <a:buFont typeface="Wingdings" pitchFamily="2" charset="2"/>
              <a:buNone/>
              <a:defRPr/>
            </a:pPr>
            <a:r>
              <a:rPr lang="en-US" sz="2400" smtClean="0"/>
              <a:t>	This can reduce both cost and increase ease of use. </a:t>
            </a:r>
          </a:p>
          <a:p>
            <a:pPr eaLnBrk="1" hangingPunct="1">
              <a:defRPr/>
            </a:pPr>
            <a:endParaRPr lang="en-US" sz="24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1D383FF-72C6-4268-8475-A6BAE25329DF}" type="slidenum">
              <a:rPr lang="en-US"/>
              <a:pPr>
                <a:defRPr/>
              </a:pPr>
              <a:t>34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48898" name="Rectangle 2"/>
          <p:cNvSpPr>
            <a:spLocks noGrp="1" noChangeArrowheads="1"/>
          </p:cNvSpPr>
          <p:nvPr>
            <p:ph type="title"/>
          </p:nvPr>
        </p:nvSpPr>
        <p:spPr/>
        <p:txBody>
          <a:bodyPr/>
          <a:lstStyle/>
          <a:p>
            <a:pPr eaLnBrk="1" hangingPunct="1">
              <a:defRPr/>
            </a:pPr>
            <a:r>
              <a:rPr lang="en-GB" smtClean="0"/>
              <a:t>USB (4)</a:t>
            </a:r>
            <a:endParaRPr lang="en-US" smtClean="0"/>
          </a:p>
        </p:txBody>
      </p:sp>
      <p:sp>
        <p:nvSpPr>
          <p:cNvPr id="848899" name="Rectangle 3"/>
          <p:cNvSpPr>
            <a:spLocks noGrp="1" noChangeArrowheads="1"/>
          </p:cNvSpPr>
          <p:nvPr>
            <p:ph type="body" idx="1"/>
          </p:nvPr>
        </p:nvSpPr>
        <p:spPr/>
        <p:txBody>
          <a:bodyPr/>
          <a:lstStyle/>
          <a:p>
            <a:pPr eaLnBrk="1" hangingPunct="1">
              <a:lnSpc>
                <a:spcPct val="90000"/>
              </a:lnSpc>
              <a:defRPr/>
            </a:pPr>
            <a:r>
              <a:rPr lang="en-US" sz="2400" smtClean="0"/>
              <a:t>While USB 1.x was initially designed to replace legacy serial and parallel connections, the USB 2.0 is different and was designed to compete with IEEE 1394 ("Firewire"). </a:t>
            </a:r>
          </a:p>
          <a:p>
            <a:pPr eaLnBrk="1" hangingPunct="1">
              <a:lnSpc>
                <a:spcPct val="90000"/>
              </a:lnSpc>
              <a:defRPr/>
            </a:pPr>
            <a:r>
              <a:rPr lang="en-US" sz="2400" smtClean="0"/>
              <a:t>It increases the available bandwidth to 480Mbits/sec, allowing devices such as video conferencing cameras, networking connections, and external storage devices to have the bandwidth they need. Most modern southbridge chips have one or two integrated USB controllers that can handle up to two motherboard connections each. Some of the newest support up to six USB ports.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FA40A92-F2A4-466B-8904-C07CB45FEF17}" type="slidenum">
              <a:rPr lang="en-US"/>
              <a:pPr>
                <a:defRPr/>
              </a:pPr>
              <a:t>35</a:t>
            </a:fld>
            <a:endParaRPr lang="en-US"/>
          </a:p>
        </p:txBody>
      </p:sp>
      <p:sp>
        <p:nvSpPr>
          <p:cNvPr id="740354" name="Rectangle 2"/>
          <p:cNvSpPr>
            <a:spLocks noGrp="1" noChangeArrowheads="1"/>
          </p:cNvSpPr>
          <p:nvPr>
            <p:ph type="title"/>
          </p:nvPr>
        </p:nvSpPr>
        <p:spPr/>
        <p:txBody>
          <a:bodyPr/>
          <a:lstStyle/>
          <a:p>
            <a:pPr eaLnBrk="1" hangingPunct="1">
              <a:defRPr/>
            </a:pPr>
            <a:r>
              <a:rPr lang="en-GB" dirty="0" smtClean="0"/>
              <a:t>Ethernet Bus</a:t>
            </a:r>
            <a:endParaRPr lang="en-US" dirty="0" smtClean="0"/>
          </a:p>
        </p:txBody>
      </p:sp>
      <p:sp>
        <p:nvSpPr>
          <p:cNvPr id="740355" name="Rectangle 3"/>
          <p:cNvSpPr>
            <a:spLocks noGrp="1" noChangeArrowheads="1"/>
          </p:cNvSpPr>
          <p:nvPr>
            <p:ph type="body" idx="1"/>
          </p:nvPr>
        </p:nvSpPr>
        <p:spPr/>
        <p:txBody>
          <a:bodyPr/>
          <a:lstStyle/>
          <a:p>
            <a:pPr marL="400050" lvl="1" indent="0" eaLnBrk="1" hangingPunct="1">
              <a:buNone/>
              <a:defRPr/>
            </a:pPr>
            <a:r>
              <a:rPr lang="en-US" dirty="0" smtClean="0"/>
              <a:t>Ethernet Bus </a:t>
            </a:r>
          </a:p>
          <a:p>
            <a:pPr eaLnBrk="1" hangingPunct="1">
              <a:buFont typeface="Wingdings" pitchFamily="2" charset="2"/>
              <a:buNone/>
              <a:defRPr/>
            </a:pPr>
            <a:r>
              <a:rPr lang="en-US" sz="2400" dirty="0" smtClean="0"/>
              <a:t>	The Ethernet Bus Standard is used as a Local Area Network (LAN). The normal implementation is over a coax or twisted pair cable at either 10Mbps or 100Mbps.</a:t>
            </a:r>
          </a:p>
        </p:txBody>
      </p:sp>
      <p:pic>
        <p:nvPicPr>
          <p:cNvPr id="37894" name="Picture 7" descr="http://t0.gstatic.com/images?q=tbn:ANd9GcRH-t-cEelkiu39Ku_gOKgM2sI6U3SOclXf24udfPFu2vbcI0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644900"/>
            <a:ext cx="16764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TextBox 6"/>
          <p:cNvSpPr txBox="1">
            <a:spLocks noChangeArrowheads="1"/>
          </p:cNvSpPr>
          <p:nvPr/>
        </p:nvSpPr>
        <p:spPr bwMode="auto">
          <a:xfrm>
            <a:off x="611188" y="5300663"/>
            <a:ext cx="18732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IE" altLang="en-US" sz="1600"/>
              <a:t>Ethernet connector RJ-45</a:t>
            </a:r>
            <a:endParaRPr lang="en-US" altLang="en-US" sz="1600"/>
          </a:p>
        </p:txBody>
      </p:sp>
      <p:pic>
        <p:nvPicPr>
          <p:cNvPr id="37896" name="Picture 9" descr="http://t0.gstatic.com/images?q=tbn:ANd9GcQl8R1vGPLZ3w9THNj32IDS4SEcPZyv_5Dc7TONiVnJL5MYcpu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3716338"/>
            <a:ext cx="2522537"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TextBox 8"/>
          <p:cNvSpPr txBox="1">
            <a:spLocks noChangeArrowheads="1"/>
          </p:cNvSpPr>
          <p:nvPr/>
        </p:nvSpPr>
        <p:spPr bwMode="auto">
          <a:xfrm>
            <a:off x="2987675" y="5300663"/>
            <a:ext cx="18716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IE" altLang="en-US" sz="1600"/>
              <a:t>Coaxial cable</a:t>
            </a:r>
            <a:endParaRPr lang="en-US" altLang="en-US" sz="1600"/>
          </a:p>
        </p:txBody>
      </p:sp>
      <p:pic>
        <p:nvPicPr>
          <p:cNvPr id="37898" name="Picture 11" descr="http://t0.gstatic.com/images?q=tbn:ANd9GcR-ig2xzkvzxUOLz86_61xpHhoP9_ebWwxiI9AR1WS_9WJwYyqWw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3716338"/>
            <a:ext cx="23622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BBE2C13A-05F2-4B5C-851D-37455DFD83BA}" type="slidenum">
              <a:rPr lang="en-US"/>
              <a:pPr>
                <a:defRPr/>
              </a:pPr>
              <a:t>36</a:t>
            </a:fld>
            <a:endParaRPr lang="en-US"/>
          </a:p>
        </p:txBody>
      </p:sp>
      <p:sp>
        <p:nvSpPr>
          <p:cNvPr id="879618" name="Rectangle 2"/>
          <p:cNvSpPr>
            <a:spLocks noGrp="1" noChangeArrowheads="1"/>
          </p:cNvSpPr>
          <p:nvPr>
            <p:ph type="title"/>
          </p:nvPr>
        </p:nvSpPr>
        <p:spPr/>
        <p:txBody>
          <a:bodyPr/>
          <a:lstStyle/>
          <a:p>
            <a:pPr eaLnBrk="1" hangingPunct="1">
              <a:defRPr/>
            </a:pPr>
            <a:r>
              <a:rPr lang="en-IE" sz="3300" smtClean="0"/>
              <a:t>Another Northbridge Southbridge Diagram</a:t>
            </a:r>
            <a:endParaRPr lang="en-US" sz="3300" smtClean="0"/>
          </a:p>
        </p:txBody>
      </p:sp>
      <p:sp>
        <p:nvSpPr>
          <p:cNvPr id="879619" name="Rectangle 3"/>
          <p:cNvSpPr>
            <a:spLocks noGrp="1" noChangeArrowheads="1"/>
          </p:cNvSpPr>
          <p:nvPr>
            <p:ph type="body" idx="1"/>
          </p:nvPr>
        </p:nvSpPr>
        <p:spPr/>
        <p:txBody>
          <a:bodyPr/>
          <a:lstStyle/>
          <a:p>
            <a:pPr eaLnBrk="1" hangingPunct="1">
              <a:defRPr/>
            </a:pPr>
            <a:r>
              <a:rPr lang="en-GB" sz="2400" dirty="0" smtClean="0"/>
              <a:t>The </a:t>
            </a:r>
            <a:r>
              <a:rPr lang="en-GB" sz="2400" dirty="0" err="1" smtClean="0"/>
              <a:t>northbridge</a:t>
            </a:r>
            <a:r>
              <a:rPr lang="en-GB" sz="2400" dirty="0" smtClean="0"/>
              <a:t> connects to higher-speed devices than the </a:t>
            </a:r>
            <a:r>
              <a:rPr lang="en-GB" sz="2400" dirty="0" err="1" smtClean="0"/>
              <a:t>southbridge</a:t>
            </a:r>
            <a:r>
              <a:rPr lang="en-GB" sz="2400" dirty="0" smtClean="0"/>
              <a:t>.</a:t>
            </a:r>
            <a:endParaRPr lang="en-US" sz="2400" dirty="0" smtClean="0"/>
          </a:p>
        </p:txBody>
      </p:sp>
      <p:pic>
        <p:nvPicPr>
          <p:cNvPr id="38918" name="Picture 4" descr="9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3357563"/>
            <a:ext cx="523875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TextBox 6"/>
          <p:cNvSpPr txBox="1">
            <a:spLocks noChangeArrowheads="1"/>
          </p:cNvSpPr>
          <p:nvPr/>
        </p:nvSpPr>
        <p:spPr bwMode="auto">
          <a:xfrm>
            <a:off x="395288" y="3284538"/>
            <a:ext cx="295275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r>
              <a:rPr lang="en-IE" altLang="en-US" sz="1800"/>
              <a:t>PCI express may be connected to northbridge or southbridge.</a:t>
            </a:r>
          </a:p>
          <a:p>
            <a:pPr>
              <a:spcBef>
                <a:spcPct val="0"/>
              </a:spcBef>
              <a:buClrTx/>
              <a:buFontTx/>
              <a:buNone/>
            </a:pPr>
            <a:endParaRPr lang="en-IE" altLang="en-US" sz="1800"/>
          </a:p>
          <a:p>
            <a:pPr>
              <a:spcBef>
                <a:spcPct val="0"/>
              </a:spcBef>
              <a:buClrTx/>
              <a:buFontTx/>
              <a:buNone/>
            </a:pPr>
            <a:r>
              <a:rPr lang="en-IE" altLang="en-US" sz="1800"/>
              <a:t>Graphics fans will prefer northbridge</a:t>
            </a:r>
            <a:endParaRPr lang="en-US" altLang="en-US" sz="18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193B7FB-0627-406D-9B58-61C4CB2919CB}" type="slidenum">
              <a:rPr lang="en-US"/>
              <a:pPr>
                <a:defRPr/>
              </a:pPr>
              <a:t>37</a:t>
            </a:fld>
            <a:endParaRPr lang="en-US"/>
          </a:p>
        </p:txBody>
      </p:sp>
      <p:sp>
        <p:nvSpPr>
          <p:cNvPr id="798722" name="Rectangle 2"/>
          <p:cNvSpPr>
            <a:spLocks noGrp="1" noChangeArrowheads="1"/>
          </p:cNvSpPr>
          <p:nvPr>
            <p:ph type="title"/>
          </p:nvPr>
        </p:nvSpPr>
        <p:spPr/>
        <p:txBody>
          <a:bodyPr/>
          <a:lstStyle/>
          <a:p>
            <a:pPr eaLnBrk="1" hangingPunct="1">
              <a:defRPr/>
            </a:pPr>
            <a:r>
              <a:rPr lang="en-GB" smtClean="0"/>
              <a:t>Northbridge, Southbridge</a:t>
            </a:r>
            <a:endParaRPr lang="en-US" smtClean="0"/>
          </a:p>
        </p:txBody>
      </p:sp>
      <p:sp>
        <p:nvSpPr>
          <p:cNvPr id="798723" name="Rectangle 3"/>
          <p:cNvSpPr>
            <a:spLocks noGrp="1" noChangeArrowheads="1"/>
          </p:cNvSpPr>
          <p:nvPr>
            <p:ph type="body" idx="1"/>
          </p:nvPr>
        </p:nvSpPr>
        <p:spPr/>
        <p:txBody>
          <a:bodyPr/>
          <a:lstStyle/>
          <a:p>
            <a:pPr eaLnBrk="1" hangingPunct="1">
              <a:buFont typeface="Wingdings" pitchFamily="2" charset="2"/>
              <a:buNone/>
              <a:defRPr/>
            </a:pPr>
            <a:endParaRPr lang="en-IE" sz="2800" dirty="0" smtClean="0"/>
          </a:p>
          <a:p>
            <a:pPr marL="400050" lvl="1" indent="0" eaLnBrk="1" hangingPunct="1">
              <a:buNone/>
              <a:defRPr/>
            </a:pPr>
            <a:r>
              <a:rPr lang="en-US" dirty="0" smtClean="0"/>
              <a:t>The </a:t>
            </a:r>
            <a:r>
              <a:rPr lang="en-US" b="1" dirty="0" err="1" smtClean="0"/>
              <a:t>northbridge</a:t>
            </a:r>
            <a:r>
              <a:rPr lang="en-US" dirty="0" smtClean="0"/>
              <a:t>, also known as the </a:t>
            </a:r>
            <a:r>
              <a:rPr lang="en-US" b="1" dirty="0" smtClean="0"/>
              <a:t>Memory Controller Hub</a:t>
            </a:r>
            <a:r>
              <a:rPr lang="en-US" dirty="0" smtClean="0"/>
              <a:t> (</a:t>
            </a:r>
            <a:r>
              <a:rPr lang="en-US" b="1" dirty="0" smtClean="0"/>
              <a:t>MCH</a:t>
            </a:r>
            <a:r>
              <a:rPr lang="en-US" dirty="0" smtClean="0"/>
              <a:t>), is traditionally one of the two chips in the core logic chipset on a PC motherboard, the other being the </a:t>
            </a:r>
            <a:r>
              <a:rPr lang="en-US" dirty="0" err="1" smtClean="0"/>
              <a:t>southbridge</a:t>
            </a:r>
            <a:r>
              <a:rPr lang="en-US" dirty="0" smtClean="0"/>
              <a:t>. Separating the chipset into </a:t>
            </a:r>
            <a:r>
              <a:rPr lang="en-US" dirty="0" err="1" smtClean="0"/>
              <a:t>northbridge</a:t>
            </a:r>
            <a:r>
              <a:rPr lang="en-US" dirty="0" smtClean="0"/>
              <a:t> and </a:t>
            </a:r>
            <a:r>
              <a:rPr lang="en-US" dirty="0" err="1" smtClean="0"/>
              <a:t>southbridge</a:t>
            </a:r>
            <a:r>
              <a:rPr lang="en-US" dirty="0" smtClean="0"/>
              <a:t> is common, although there are rare instances where these two chips have been combined onto one die when design complexity and fabrication processes permit it.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869CDB4-9941-4C0F-9EF2-97091CEDC932}" type="slidenum">
              <a:rPr lang="en-US"/>
              <a:pPr>
                <a:defRPr/>
              </a:pPr>
              <a:t>38</a:t>
            </a:fld>
            <a:endParaRPr lang="en-US"/>
          </a:p>
        </p:txBody>
      </p:sp>
      <p:sp>
        <p:nvSpPr>
          <p:cNvPr id="800770" name="Rectangle 2"/>
          <p:cNvSpPr>
            <a:spLocks noGrp="1" noChangeArrowheads="1"/>
          </p:cNvSpPr>
          <p:nvPr>
            <p:ph type="title"/>
          </p:nvPr>
        </p:nvSpPr>
        <p:spPr/>
        <p:txBody>
          <a:bodyPr/>
          <a:lstStyle/>
          <a:p>
            <a:pPr eaLnBrk="1" hangingPunct="1">
              <a:defRPr/>
            </a:pPr>
            <a:r>
              <a:rPr lang="en-IE" smtClean="0"/>
              <a:t>Northbridge</a:t>
            </a:r>
            <a:endParaRPr lang="en-US" smtClean="0"/>
          </a:p>
        </p:txBody>
      </p:sp>
      <p:sp>
        <p:nvSpPr>
          <p:cNvPr id="800771" name="Rectangle 3"/>
          <p:cNvSpPr>
            <a:spLocks noGrp="1" noChangeArrowheads="1"/>
          </p:cNvSpPr>
          <p:nvPr>
            <p:ph type="body" idx="1"/>
          </p:nvPr>
        </p:nvSpPr>
        <p:spPr/>
        <p:txBody>
          <a:bodyPr/>
          <a:lstStyle/>
          <a:p>
            <a:pPr marL="400050" lvl="1" indent="0" eaLnBrk="1" hangingPunct="1">
              <a:buNone/>
              <a:defRPr/>
            </a:pPr>
            <a:r>
              <a:rPr lang="en-US" dirty="0" smtClean="0"/>
              <a:t>The </a:t>
            </a:r>
            <a:r>
              <a:rPr lang="en-US" dirty="0" err="1" smtClean="0"/>
              <a:t>northbridge</a:t>
            </a:r>
            <a:r>
              <a:rPr lang="en-US" dirty="0" smtClean="0"/>
              <a:t> typically handles communications between the CPU, RAM, AGP or PCI Express, and the </a:t>
            </a:r>
            <a:r>
              <a:rPr lang="en-US" dirty="0" err="1" smtClean="0"/>
              <a:t>southbridge</a:t>
            </a:r>
            <a:r>
              <a:rPr lang="en-US" dirty="0" smtClean="0"/>
              <a:t>. Some </a:t>
            </a:r>
            <a:r>
              <a:rPr lang="en-US" dirty="0" err="1" smtClean="0"/>
              <a:t>northbridges</a:t>
            </a:r>
            <a:r>
              <a:rPr lang="en-US" dirty="0" smtClean="0"/>
              <a:t> also contain integrated video controllers, which are also known as a Graphics and Memory Controller Hub (GMCH). Because different processors and RAM require different </a:t>
            </a:r>
            <a:r>
              <a:rPr lang="en-US" dirty="0" err="1" smtClean="0"/>
              <a:t>signalling</a:t>
            </a:r>
            <a:r>
              <a:rPr lang="en-US" dirty="0" smtClean="0"/>
              <a:t>, a </a:t>
            </a:r>
            <a:r>
              <a:rPr lang="en-US" dirty="0" err="1" smtClean="0"/>
              <a:t>northbridge</a:t>
            </a:r>
            <a:r>
              <a:rPr lang="en-US" dirty="0" smtClean="0"/>
              <a:t> will typically work with only one or two classes of CPUs and generally only one type of RAM.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E22A12EB-1B6A-4BED-B0CE-3C9295225806}" type="slidenum">
              <a:rPr lang="en-US"/>
              <a:pPr>
                <a:defRPr/>
              </a:pPr>
              <a:t>39</a:t>
            </a:fld>
            <a:endParaRPr lang="en-US"/>
          </a:p>
        </p:txBody>
      </p:sp>
      <p:sp>
        <p:nvSpPr>
          <p:cNvPr id="802818" name="Rectangle 2"/>
          <p:cNvSpPr>
            <a:spLocks noGrp="1" noChangeArrowheads="1"/>
          </p:cNvSpPr>
          <p:nvPr>
            <p:ph type="title"/>
          </p:nvPr>
        </p:nvSpPr>
        <p:spPr/>
        <p:txBody>
          <a:bodyPr/>
          <a:lstStyle/>
          <a:p>
            <a:pPr eaLnBrk="1" hangingPunct="1">
              <a:defRPr/>
            </a:pPr>
            <a:r>
              <a:rPr lang="en-IE" smtClean="0"/>
              <a:t>Northbridge</a:t>
            </a:r>
            <a:endParaRPr lang="en-US" smtClean="0"/>
          </a:p>
        </p:txBody>
      </p:sp>
      <p:sp>
        <p:nvSpPr>
          <p:cNvPr id="802819" name="Rectangle 3"/>
          <p:cNvSpPr>
            <a:spLocks noGrp="1" noChangeArrowheads="1"/>
          </p:cNvSpPr>
          <p:nvPr>
            <p:ph type="body" idx="1"/>
          </p:nvPr>
        </p:nvSpPr>
        <p:spPr/>
        <p:txBody>
          <a:bodyPr/>
          <a:lstStyle/>
          <a:p>
            <a:pPr marL="400050" lvl="1" indent="0" eaLnBrk="1" hangingPunct="1">
              <a:buNone/>
              <a:defRPr/>
            </a:pPr>
            <a:r>
              <a:rPr lang="en-US" sz="2600" dirty="0" smtClean="0"/>
              <a:t>The name is derived from drawing the architecture in the fashion of a map. The CPU would be at the top of the map at due north. The CPU would be connected to the chipset via a fast bridge (the </a:t>
            </a:r>
            <a:r>
              <a:rPr lang="en-US" sz="2600" dirty="0" err="1" smtClean="0"/>
              <a:t>northbridge</a:t>
            </a:r>
            <a:r>
              <a:rPr lang="en-US" sz="2600" dirty="0" smtClean="0"/>
              <a:t>) located north of other system devices as drawn. The </a:t>
            </a:r>
            <a:r>
              <a:rPr lang="en-US" sz="2600" dirty="0" err="1" smtClean="0"/>
              <a:t>northbridge</a:t>
            </a:r>
            <a:r>
              <a:rPr lang="en-US" sz="2600" dirty="0" smtClean="0"/>
              <a:t> would then be connected to the rest of the chipset via a slow bridge (the </a:t>
            </a:r>
            <a:r>
              <a:rPr lang="en-US" sz="2600" dirty="0" err="1" smtClean="0"/>
              <a:t>southbridge</a:t>
            </a:r>
            <a:r>
              <a:rPr lang="en-US" sz="2600" dirty="0" smtClean="0"/>
              <a:t>) located south of other system devices as drawn</a:t>
            </a:r>
            <a:r>
              <a:rPr lang="en-US" sz="2200" dirty="0" smtClean="0"/>
              <a:t>.</a:t>
            </a:r>
          </a:p>
        </p:txBody>
      </p:sp>
      <p:pic>
        <p:nvPicPr>
          <p:cNvPr id="41990" name="Picture 4" descr="VIA KT600 Northbridge (heatsink removed)">
            <a:hlinkClick r:id="rId3" tooltip="&quot;VIA KT600 Northbridge (heatsink removed)&quo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5300663"/>
            <a:ext cx="1338263"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 Box 5"/>
          <p:cNvSpPr txBox="1">
            <a:spLocks noChangeArrowheads="1"/>
          </p:cNvSpPr>
          <p:nvPr/>
        </p:nvSpPr>
        <p:spPr bwMode="auto">
          <a:xfrm>
            <a:off x="1042988" y="5373688"/>
            <a:ext cx="2160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5"/>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5"/>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9pPr>
          </a:lstStyle>
          <a:p>
            <a:pPr>
              <a:spcBef>
                <a:spcPct val="50000"/>
              </a:spcBef>
              <a:buClrTx/>
              <a:buFontTx/>
              <a:buNone/>
            </a:pPr>
            <a:r>
              <a:rPr lang="en-IE" altLang="en-US" sz="1800"/>
              <a:t>A VIA northbridge chip</a:t>
            </a:r>
            <a:endParaRPr lang="en-US" altLang="en-US" sz="1800"/>
          </a:p>
        </p:txBody>
      </p:sp>
      <p:sp>
        <p:nvSpPr>
          <p:cNvPr id="41992" name="Text Box 5"/>
          <p:cNvSpPr txBox="1">
            <a:spLocks noChangeArrowheads="1"/>
          </p:cNvSpPr>
          <p:nvPr/>
        </p:nvSpPr>
        <p:spPr bwMode="auto">
          <a:xfrm>
            <a:off x="5076825" y="5373688"/>
            <a:ext cx="21605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5"/>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5"/>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5"/>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5"/>
              </a:buBlip>
              <a:defRPr sz="2000">
                <a:solidFill>
                  <a:schemeClr val="tx1"/>
                </a:solidFill>
                <a:latin typeface="Arial" charset="0"/>
              </a:defRPr>
            </a:lvl9pPr>
          </a:lstStyle>
          <a:p>
            <a:pPr>
              <a:spcBef>
                <a:spcPct val="50000"/>
              </a:spcBef>
              <a:buClrTx/>
              <a:buFontTx/>
              <a:buNone/>
            </a:pPr>
            <a:r>
              <a:rPr lang="en-IE" altLang="en-US" sz="1800"/>
              <a:t>A northbridge chip with heatsink</a:t>
            </a:r>
            <a:endParaRPr lang="en-US" altLang="en-US" sz="1800"/>
          </a:p>
        </p:txBody>
      </p:sp>
      <p:pic>
        <p:nvPicPr>
          <p:cNvPr id="41993" name="Picture 9" descr="https://encrypted-tbn1.gstatic.com/images?q=tbn:ANd9GcTgbcqUzSDhVXZmNQd4drrjOSrVv80mGP0NmBnkoqogzkjR9YiX"/>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2950" y="5229225"/>
            <a:ext cx="161925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13131EBF-0321-4CC1-9F69-3B50CFFB3EE3}" type="slidenum">
              <a:rPr lang="en-US"/>
              <a:pPr>
                <a:defRPr/>
              </a:pPr>
              <a:t>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24322" name="Rectangle 2"/>
          <p:cNvSpPr>
            <a:spLocks noGrp="1" noChangeArrowheads="1"/>
          </p:cNvSpPr>
          <p:nvPr>
            <p:ph type="title"/>
          </p:nvPr>
        </p:nvSpPr>
        <p:spPr/>
        <p:txBody>
          <a:bodyPr/>
          <a:lstStyle/>
          <a:p>
            <a:pPr eaLnBrk="1" hangingPunct="1">
              <a:defRPr/>
            </a:pPr>
            <a:r>
              <a:rPr lang="en-IE" dirty="0" smtClean="0"/>
              <a:t>Bus Development (3)</a:t>
            </a:r>
            <a:endParaRPr lang="en-US" dirty="0" smtClean="0"/>
          </a:p>
        </p:txBody>
      </p:sp>
      <p:sp>
        <p:nvSpPr>
          <p:cNvPr id="824323" name="Rectangle 3"/>
          <p:cNvSpPr>
            <a:spLocks noGrp="1" noChangeArrowheads="1"/>
          </p:cNvSpPr>
          <p:nvPr>
            <p:ph type="body" idx="1"/>
          </p:nvPr>
        </p:nvSpPr>
        <p:spPr/>
        <p:txBody>
          <a:bodyPr/>
          <a:lstStyle/>
          <a:p>
            <a:pPr eaLnBrk="1" hangingPunct="1">
              <a:defRPr/>
            </a:pPr>
            <a:r>
              <a:rPr lang="en-IE" sz="2800" dirty="0" smtClean="0"/>
              <a:t>The developments in buses from the early computers (1950s) – since the technicians ‘hijacked’ the memory bus to connect non-memory devices to get the CPU to take their data – has occurred, mainly, to allow interrupts.</a:t>
            </a:r>
          </a:p>
          <a:p>
            <a:pPr eaLnBrk="1" hangingPunct="1">
              <a:defRPr/>
            </a:pPr>
            <a:endParaRPr lang="en-IE" sz="2800" dirty="0" smtClean="0"/>
          </a:p>
          <a:p>
            <a:pPr eaLnBrk="1" hangingPunct="1">
              <a:defRPr/>
            </a:pPr>
            <a:r>
              <a:rPr lang="en-IE" sz="2800" dirty="0" smtClean="0"/>
              <a:t>The speed of the CPU compared to internal and external devices caused other refinements – such as ‘</a:t>
            </a:r>
            <a:r>
              <a:rPr lang="en-IE" sz="2800" dirty="0" err="1" smtClean="0"/>
              <a:t>northbridge</a:t>
            </a:r>
            <a:r>
              <a:rPr lang="en-IE" sz="2800" dirty="0" smtClean="0"/>
              <a:t>’ and ‘</a:t>
            </a:r>
            <a:r>
              <a:rPr lang="en-IE" sz="2800" dirty="0" err="1" smtClean="0"/>
              <a:t>southbridge</a:t>
            </a:r>
            <a:r>
              <a:rPr lang="en-IE" sz="2800" dirty="0" smtClean="0"/>
              <a:t>’. </a:t>
            </a:r>
            <a:endParaRPr 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E0346B63-00CA-4F84-B949-204EF50749DE}" type="slidenum">
              <a:rPr lang="en-US"/>
              <a:pPr>
                <a:defRPr/>
              </a:pPr>
              <a:t>40</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04866" name="Rectangle 2"/>
          <p:cNvSpPr>
            <a:spLocks noGrp="1" noChangeArrowheads="1"/>
          </p:cNvSpPr>
          <p:nvPr>
            <p:ph type="title"/>
          </p:nvPr>
        </p:nvSpPr>
        <p:spPr/>
        <p:txBody>
          <a:bodyPr/>
          <a:lstStyle/>
          <a:p>
            <a:pPr eaLnBrk="1" hangingPunct="1">
              <a:defRPr/>
            </a:pPr>
            <a:r>
              <a:rPr lang="en-IE" smtClean="0"/>
              <a:t>Northbridge (2)</a:t>
            </a:r>
            <a:endParaRPr lang="en-US" smtClean="0"/>
          </a:p>
        </p:txBody>
      </p:sp>
      <p:sp>
        <p:nvSpPr>
          <p:cNvPr id="804867" name="Rectangle 3"/>
          <p:cNvSpPr>
            <a:spLocks noGrp="1" noChangeArrowheads="1"/>
          </p:cNvSpPr>
          <p:nvPr>
            <p:ph type="body" idx="1"/>
          </p:nvPr>
        </p:nvSpPr>
        <p:spPr/>
        <p:txBody>
          <a:bodyPr/>
          <a:lstStyle/>
          <a:p>
            <a:pPr eaLnBrk="1" hangingPunct="1">
              <a:buFont typeface="Wingdings" pitchFamily="2" charset="2"/>
              <a:buNone/>
              <a:defRPr/>
            </a:pPr>
            <a:r>
              <a:rPr lang="en-US" sz="2800" dirty="0" smtClean="0"/>
              <a:t>	</a:t>
            </a:r>
            <a:r>
              <a:rPr lang="en-US" sz="2600" dirty="0" smtClean="0"/>
              <a:t>The </a:t>
            </a:r>
            <a:r>
              <a:rPr lang="en-US" sz="2600" dirty="0" err="1" smtClean="0"/>
              <a:t>northbridge</a:t>
            </a:r>
            <a:r>
              <a:rPr lang="en-US" sz="2600" dirty="0" smtClean="0"/>
              <a:t> on a particular system's motherboard is the most prominent factor in dictating the number, speed, and type of CPU(s) and the amount, speed, and type of RAM that can be used. Other factors such as voltage regulation and available number of connectors also play a role. Virtually all consumer-level chipsets support only one processor, with the maximum amount of RAM varying by processor type and motherboard design.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15164E8-5D07-4222-8651-A79172BBE04E}" type="slidenum">
              <a:rPr lang="en-US"/>
              <a:pPr>
                <a:defRPr/>
              </a:pPr>
              <a:t>41</a:t>
            </a:fld>
            <a:endParaRPr lang="en-US"/>
          </a:p>
        </p:txBody>
      </p:sp>
      <p:sp>
        <p:nvSpPr>
          <p:cNvPr id="892930" name="Rectangle 2"/>
          <p:cNvSpPr>
            <a:spLocks noGrp="1" noChangeArrowheads="1"/>
          </p:cNvSpPr>
          <p:nvPr>
            <p:ph type="title"/>
          </p:nvPr>
        </p:nvSpPr>
        <p:spPr/>
        <p:txBody>
          <a:bodyPr/>
          <a:lstStyle/>
          <a:p>
            <a:pPr eaLnBrk="1" hangingPunct="1">
              <a:defRPr/>
            </a:pPr>
            <a:r>
              <a:rPr lang="en-IE" smtClean="0"/>
              <a:t>Northbridge (3)</a:t>
            </a:r>
            <a:endParaRPr lang="en-US" smtClean="0"/>
          </a:p>
        </p:txBody>
      </p:sp>
      <p:sp>
        <p:nvSpPr>
          <p:cNvPr id="892931"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800" smtClean="0"/>
              <a:t>	</a:t>
            </a:r>
            <a:r>
              <a:rPr lang="en-US" sz="2600" smtClean="0"/>
              <a:t>Pentium-era machines often had a limitation of 128 MB, while Pentium 4 machines had a limit of 4 GB. With the Pentium Pro, the Intel architecture can accommodate physical addresses larger than 32 bits, typically 36 bits, which give up to 64 GB of addressing.</a:t>
            </a:r>
          </a:p>
          <a:p>
            <a:pPr eaLnBrk="1" hangingPunct="1">
              <a:lnSpc>
                <a:spcPct val="90000"/>
              </a:lnSpc>
              <a:buFont typeface="Wingdings" pitchFamily="2" charset="2"/>
              <a:buNone/>
              <a:defRPr/>
            </a:pPr>
            <a:r>
              <a:rPr lang="en-US" sz="2600" smtClean="0"/>
              <a:t>	A northbridge typically will only work with one or two different southbridge ASICs (Application-Specific Integrated Circuit); in this respect, it affects some of the other features that a given system can have by limiting which technologies are available on its southbridge partner.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000F4C7-EC2D-4C97-895D-99851171232A}" type="slidenum">
              <a:rPr lang="en-US"/>
              <a:pPr>
                <a:defRPr/>
              </a:pPr>
              <a:t>42</a:t>
            </a:fld>
            <a:endParaRPr lang="en-US"/>
          </a:p>
        </p:txBody>
      </p:sp>
      <p:sp>
        <p:nvSpPr>
          <p:cNvPr id="806914" name="Rectangle 2"/>
          <p:cNvSpPr>
            <a:spLocks noGrp="1" noChangeArrowheads="1"/>
          </p:cNvSpPr>
          <p:nvPr>
            <p:ph type="title"/>
          </p:nvPr>
        </p:nvSpPr>
        <p:spPr/>
        <p:txBody>
          <a:bodyPr/>
          <a:lstStyle/>
          <a:p>
            <a:pPr eaLnBrk="1" hangingPunct="1">
              <a:defRPr/>
            </a:pPr>
            <a:r>
              <a:rPr lang="en-IE" smtClean="0"/>
              <a:t>Northbridge (4)</a:t>
            </a:r>
            <a:endParaRPr lang="en-US" smtClean="0"/>
          </a:p>
        </p:txBody>
      </p:sp>
      <p:sp>
        <p:nvSpPr>
          <p:cNvPr id="806915" name="Rectangle 3"/>
          <p:cNvSpPr>
            <a:spLocks noGrp="1" noChangeArrowheads="1"/>
          </p:cNvSpPr>
          <p:nvPr>
            <p:ph type="body" idx="1"/>
          </p:nvPr>
        </p:nvSpPr>
        <p:spPr/>
        <p:txBody>
          <a:bodyPr/>
          <a:lstStyle/>
          <a:p>
            <a:pPr marL="400050" lvl="1" indent="0" eaLnBrk="1" hangingPunct="1">
              <a:buNone/>
              <a:defRPr/>
            </a:pPr>
            <a:r>
              <a:rPr lang="en-US" sz="2600" dirty="0" smtClean="0"/>
              <a:t>The </a:t>
            </a:r>
            <a:r>
              <a:rPr lang="en-US" sz="2600" dirty="0" err="1" smtClean="0"/>
              <a:t>northbridge</a:t>
            </a:r>
            <a:r>
              <a:rPr lang="en-US" sz="2600" dirty="0" smtClean="0"/>
              <a:t> plays an important part in how far a computer can be </a:t>
            </a:r>
            <a:r>
              <a:rPr lang="en-US" sz="2600" dirty="0" err="1" smtClean="0"/>
              <a:t>overclocked</a:t>
            </a:r>
            <a:r>
              <a:rPr lang="en-US" sz="2600" dirty="0" smtClean="0"/>
              <a:t>, as its frequency is used as a baseline for the CPU to establish its own operating frequency. In today's machines, the chip is becoming increasingly hotter as computers become faster. It is not unusual for the </a:t>
            </a:r>
            <a:r>
              <a:rPr lang="en-US" sz="2600" dirty="0" err="1" smtClean="0"/>
              <a:t>northbridge</a:t>
            </a:r>
            <a:r>
              <a:rPr lang="en-US" sz="2600" dirty="0" smtClean="0"/>
              <a:t> to now use some type of </a:t>
            </a:r>
            <a:r>
              <a:rPr lang="en-US" sz="2600" dirty="0" err="1" smtClean="0"/>
              <a:t>heatsink</a:t>
            </a:r>
            <a:r>
              <a:rPr lang="en-US" sz="2600" dirty="0" smtClean="0"/>
              <a:t> or active cooling.</a:t>
            </a:r>
          </a:p>
          <a:p>
            <a:pPr eaLnBrk="1" hangingPunct="1">
              <a:buFont typeface="Wingdings" pitchFamily="2" charset="2"/>
              <a:buNone/>
              <a:defRPr/>
            </a:pPr>
            <a:endParaRPr lang="en-IE" sz="2800" dirty="0" smtClean="0"/>
          </a:p>
          <a:p>
            <a:pPr eaLnBrk="1" hangingPunct="1">
              <a:buFont typeface="Wingdings" pitchFamily="2" charset="2"/>
              <a:buNone/>
              <a:defRPr/>
            </a:pPr>
            <a:r>
              <a:rPr lang="en-IE" sz="2000" dirty="0" smtClean="0"/>
              <a:t>	(</a:t>
            </a:r>
            <a:r>
              <a:rPr lang="en-IE" sz="2000" dirty="0" err="1" smtClean="0"/>
              <a:t>Overclocking</a:t>
            </a:r>
            <a:r>
              <a:rPr lang="en-IE" sz="2000" dirty="0" smtClean="0"/>
              <a:t> is the process of making a computer or component operate faster than the clock frequency specified by the manufacturer by modifying system parameters.)</a:t>
            </a:r>
            <a:endParaRPr 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C895C269-FBAC-4AED-AF47-9B6A3BFF66DD}" type="slidenum">
              <a:rPr lang="en-US"/>
              <a:pPr>
                <a:defRPr/>
              </a:pPr>
              <a:t>43</a:t>
            </a:fld>
            <a:endParaRPr lang="en-US"/>
          </a:p>
        </p:txBody>
      </p:sp>
      <p:sp>
        <p:nvSpPr>
          <p:cNvPr id="863234" name="Rectangle 2"/>
          <p:cNvSpPr>
            <a:spLocks noGrp="1" noChangeArrowheads="1"/>
          </p:cNvSpPr>
          <p:nvPr>
            <p:ph type="title"/>
          </p:nvPr>
        </p:nvSpPr>
        <p:spPr/>
        <p:txBody>
          <a:bodyPr/>
          <a:lstStyle/>
          <a:p>
            <a:pPr eaLnBrk="1" hangingPunct="1">
              <a:defRPr/>
            </a:pPr>
            <a:r>
              <a:rPr lang="en-IE" smtClean="0"/>
              <a:t>Southbridge </a:t>
            </a:r>
            <a:endParaRPr lang="en-US" smtClean="0"/>
          </a:p>
        </p:txBody>
      </p:sp>
      <p:sp>
        <p:nvSpPr>
          <p:cNvPr id="863235" name="Rectangle 3"/>
          <p:cNvSpPr>
            <a:spLocks noGrp="1" noChangeArrowheads="1"/>
          </p:cNvSpPr>
          <p:nvPr>
            <p:ph type="body" idx="1"/>
          </p:nvPr>
        </p:nvSpPr>
        <p:spPr>
          <a:xfrm>
            <a:off x="395288" y="4797425"/>
            <a:ext cx="8229600" cy="1441450"/>
          </a:xfrm>
        </p:spPr>
        <p:txBody>
          <a:bodyPr/>
          <a:lstStyle/>
          <a:p>
            <a:pPr eaLnBrk="1" hangingPunct="1">
              <a:defRPr/>
            </a:pPr>
            <a:r>
              <a:rPr lang="en-US" sz="2800" smtClean="0"/>
              <a:t>Buses and standards managed by southbridges (including USB, IDE, PCI, Audio, LAN, and Super I/O legacy devices). </a:t>
            </a:r>
          </a:p>
        </p:txBody>
      </p:sp>
      <p:pic>
        <p:nvPicPr>
          <p:cNvPr id="46086" name="Picture 5" descr="9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268413"/>
            <a:ext cx="4608513"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Text Box 5"/>
          <p:cNvSpPr txBox="1">
            <a:spLocks noChangeArrowheads="1"/>
          </p:cNvSpPr>
          <p:nvPr/>
        </p:nvSpPr>
        <p:spPr bwMode="auto">
          <a:xfrm>
            <a:off x="6156325" y="1341438"/>
            <a:ext cx="21605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50000"/>
              </a:spcBef>
              <a:buClrTx/>
              <a:buFontTx/>
              <a:buNone/>
            </a:pPr>
            <a:r>
              <a:rPr lang="en-IE" altLang="en-US" sz="1800"/>
              <a:t>A VIA southbridge chip</a:t>
            </a:r>
            <a:endParaRPr lang="en-US" altLang="en-US" sz="1800"/>
          </a:p>
        </p:txBody>
      </p:sp>
      <p:sp>
        <p:nvSpPr>
          <p:cNvPr id="46088" name="AutoShape 8" descr="data:image/jpeg;base64,/9j/4AAQSkZJRgABAQAAAQABAAD/2wCEAAkGBhQSERUTExQVFRQVGBgYGRgYGBwfHBcYHhwZGhwaGBccHSYeGh0kGhUYIC8gJCcpLCwsGB4xNTAqNSYsLCkBCQoKDgwOGg8PGiwlHyQsLCwsKjQsLCwsLCwsLCwsLCwtLCwsLCwsLCwsLCwsLCwsLCkqLCwsLCksLC8sLCwsLP/AABEIAMkA+wMBIgACEQEDEQH/xAAcAAACAwEBAQEAAAAAAAAAAAAFBgIDBAEABwj/xABGEAACAgAEAwUEBwUGBQMFAAABAgMRAAQSIQUxQQYTIlFhMkJxgRQjUpGxwfAzYnKh0QckNHOCskOSwuHxFVOiFjVj0tP/xAAZAQADAQEBAAAAAAAAAAAAAAACAwQAAQX/xAAvEQACAgICAAQFAwQDAQAAAAAAAQIRAyESMRMiQVEEMnGB8GGR8UKhwdEzUrEj/9oADAMBAAIRAxEAPwBZ7M9rRl2jMgJ7o6o3oMV80IPNTv12uxhj4tn5czE0uXYBGkdmUCtQO+lRZKgCzWzG7oDHzfLobINbGvS7r59cMnZnM5hVkXLWBpYvy8K9aJ9nauXPCIzfysGl2HXaDMwblYmjBskgb9Ao6j0AJ5WcLuS4XLJehCwAs+VfH5YY+DdnoZUYFyZ6sA7AHmf4ttiel4YMllJkgWSR1AEoiUAUyHoGFEEH0BIuxzwzjfZro+V5uA8x06YtykxI3we7SyQmSo/bW+8YABC1+7RN7+9e+A0Mg3Fc8R5JJa7HQT7INPi7K5qRbEbMAeYHX19MboOzpA1ytojq+VsR/D0FAbmh64LZfwpWWRCSBu3iteVs3ID0FfE47DFJq+jOS9TP2S4jl1Zu/jDPtoO1H90g7b+eGPiuZmJXSqJCwNtdBR1VveNfIemFTiHZpkUSIVa11Mq+VkFlHVbBxfwrtRoQpIGcaSoIIsKea79D58xhkZOHlkca5bQaXh8STeNGd/CHA3YIVsFFJquXOsAuIZpMvIDl23I8aA6lBvlfJvxGIvnpJVIWPRFsKXlvsAzczueu3pjud7OGKhIaduSKLI5c/v6YGU3PSR2Ko0dnc680sjNR7uN5EjrwlwNrHvEE3veFbiPAs1MplMTkAm2I233/ABvG8rLlZFbdGG6t5/1Hphvy/wDaoWUJmIdSCtojp1fxA9PQEY7iyJamacfYUOEymPLrGRRs7fE+WHniXD/ovDE1uI5pZFKtdFQ3MX5aeeCp7UQGNZ/oqJYBUtW4ujyFA7bBiLOEbttx1M29qXfT7LEaRpPMaOhBoX1rFOXKuAmEPME04H9FXvgfpCOtED3gRudR3A/eo42dnIonYukpjUIbUi+Q2V497B8xt89sJnAe1E2UtQO9jP8Aw2O19PWvTljO/E2ZmZ9K6iTS7AX0Hp6YkeXgk4/sOrl8w9PxOKaIR5cqkpZH3u1blpQg2wNbgA7Hci8AJuE5xc2x0EPZJ0Aaa8q5EemAAgN6gSRV9dsNWR7ayLEqsquyEBWJIKqKsUtc/teuA8eMvnD8NroIzZMaS+Yei6b93dseQpySSB9mxWAC8FVG1oRKiUzWDyPQ+WG7hfF4M3l2WUIsisWJvdUv7JWuoFg/EY0Z3hc0cixRqqowBsAMWXz8q+O3ww+UY5IppgKXB9Cn2z4xlJ8pEq3ayAOq1qVdLCwORF0flXrgD2U7QyxSLlSEmjJAUg7qOdggGwBZ0kWOW3LGntVkYssSUk1yh/rNPsi9VAMORGrpywoRZm54mRijCtTmh4t9+o5UPXfzw7GtbFybu0fUOMcYZIS8ClZNOpTIrAczyDKPF4TQJ6DY3hA7DZfveIQlz4depj8iSTjucnZg2uR2NGizE+ew2vcGsc7H59oJjIl61Xw103Fnfb2bG/nhk0l0gYtvs+pdteGyGYLl47K0SyCgwO4PptgdwvtNpkVZk0yDw2LFr5Gj5c/0MNHZ3tSmZBACqVX2R4QfNh0DDyJI9RiC9nYzJLOdM86IHCXsF30k+po/ccKUUE2S4nlkzMBhf6v3tQPOMb0qVvQI3HzrlgfxzgCQZdAiElgGjZTu3ow+1yxhmzUk2mfMaYglhCl2DyXQBzN/+emB0/bXMIBG6AkagWqm8rUG1U7bit8LlkV0+g1FpWjY/AJxCZgdE43Iu9aD2hIp2aq5b+o64lkeHNLGrjKKQwu0kUKfUAqSPhZwE7QcWzOaRnAYQx0KANDarNbE+vri/JpktC097c3lKNfW0CkDe+pwGpPWkduuwblux6lCjuUmYnu9h3ZINUzcxdEDy288MXZjiOsGBkEGYhZSapRpUaWLahVV7RYknVsBzwRm7ZZWIzMGSV9DLRU6ZSQaKsRYINAtsGG/PHzziXFzmWj1ogKIEsHxPXViTuegHlthrnGPQlJtjpn+10EWVlWJV753Q+G/AysCxSSt0IGwvayNxhN472tlzbUQqpdqoF1tXtcz19NzQGKu4ZuQJ5C+m+256YJjgv0CVJJlWWJwQHSmCP8AA7Fl50djgVJz7OtUUcP4GWQO50KTWpr8XmFUbtjcuShkbuE198SSrEbUOjAWF362fXBXNcBaX+8d+Gi7sOVS7kVTRNnoD06cqxsigZNLwkJGNMkcpBJcAeNGjos9EHpVA7Udu+FFdhcn6GDh/FAS2XzaAvWm32DEVpEnw6N8Mbc+yQvWowopVo9h3gI5hYwa0k+83kN8L/H+KJLp0gnTfjatbX0IGwUb0N+fPpgSH3s7/nhDzeiGcPUN/SZZmMWXQrqsGt2a+dv0B8hXreBXEck8BXXRDciD1HNT5EHB3NdutCd3loUhDBbJpjqH2SRtvRF+XTqs5qcyMXclmbmTzOAnKNV3+p1J3oY+zfadY1MMyhkN6TQ8JO24O3M+0bIr5YZuJLCgUu+qJCoWUEloyRsur/ioaPLcDHy+q5frf9DHRO2wJJA5WeX/AG9caOZpUZxTY39puPZYq8MC6wSNJJOmLlZjJGo3vd0PQ4VnhFWGBG1/O/8AtjVmc1G0aqIgrjmwPP5YxLGSaAu+n6/X4YVOTm7sJRpBXKo5y72W0iqG9A/DkOv34w5Xh0sjBEBYnoPlhlyPBRDGHzcndIQCqf8AEYei/ZP2jQwH4p2xOkxZRe4iPMj225+0/OvQUPjh8Ya8wmWRRNP/AKXl8sf7y/eSdYo2Hh/ifkDvy3PnWKeI9nQE+kQN3sXUn2oz5OvT48vK8Kjb7nBXgnHny7Wp2qiDuCPJh7y+mClHQuOfeycb7WL32we4R2WklBMlRoKu9jzG1DdbB5nHVyMeaXXlvq5huYb51uTC3X+HmPXngfxftBmZm0ysbUBDtpLKK2eva3wlQjF29lTk2tG7PZLLLOqRynQTTkiylEjmNm+WC3EuMTN9TqMcIQBWUj6xf4l2r0HrhV4ZMqzozra6rKj8RvVjnvt54KHtIdZPdxlfejIOlmvZqBpGqr00MdjNJN+5xpukLnFsgwRq1aLu78JYeXS6wCyIYSLpoNexPIH1vD/xwS5jJNMygd24GgclRhswXoNQIwk8Im+uUEWCa6fmD5YqwvlFNC5ri6J6yGIL7KGJWiASRvZO5JrDB2I4OsjO7usYZTt1I6hR92MOZ4fGbZaBN7bfj8SOmCHYnvYopM2AuhGjjpwSGskkL1BAF2MUTtIVGmxly0jwzHKRwao2FlaKyUd/Gx5H0qvTGCeGTh02qFg6OpA1b6b5ramrBuxdG97vDfnu0MTXoYtLIR7LAmQArTGRd466aqArl5J+eyc8rsJaiRa1O3hUGva22ZiPIb4myu/lGwXuFsx2jy0a95YzDOnJgRpNjwsvJRtsV3+IxiEb5pkzEv1zSewikUBdU7eYv2fa+GMglhiFKgcEG2kFtIRWyr7i7/Hbn0xDguYmJd4Y9AvZfaEgA28Pn5MPkcC4ySVq1+fuEnbLZOKsZGhSw6gq1KQqDcHSu1CiAbJ/p2DgDaR3hZmO5YQWDe4IYbHat8GDx6PMgMGSLMIVOmSgpogtqY13i0PZO/SjzxpyeZkCDRJnWXejDqEe5JqMdFHIfDDPEjQCi2xN4jxVNNrzIsXGu+MXCuIxs4GZS4iQCUAUg9PEBjbL2dKKv0tjCo1IxFExPelC4u2BPi0pZ0eIbHBKDMvm4ngy0EeXyxCGYsATzY95HdHZIz6kKevMF8LFfU488mNJyUUcYWMgxsoc6bJUilEyjm43OoGrAtdwcU57LZXLZeNZLqZysobUyulWJImUGqtaPM8jhTk4lJlVmykc5my4omSFgLv3S34gEjAGbOiRgELAAblqND0+/AvM741/o7wXdjh2RzSDvozMqxJboJV3O+5XelYrVjcHyNYs4p2zCn+66w4O0z6dQ2KsAK3BB5GgOg5YyxcFjyzKJw0zNVpGaoMAQwaqbZgdrHrzwM7RcMfLsCi95EwsPp+9W+yw2sHGnLIo0dSiDJ8zd6juxsnkbuz59T5YqaRRVNd/y/liLNrFrz8tv18/0OJlSQdQ36EV/PEtL1GO/QsYWP1+v199V6f1+P8AXHoEYbEbYsYfr9fr8cc60d7Vngb/AF+v19+JxmiD5Yt4ZwiWZwkSMx9On8R8vXpg1OuVyVd5WZnq9AP1SfFhvJ8F29emCWO/occ0uzNk+ANMveEiKIe1I+yXd0u25q/CN8WT9oYMqNOUXVJyMzrv8Y0OyfE2fQYCcV45NmWuRthsqjZVHkijZfl87xjC1inHironlkc+i3NZmSVi0rsxO5JJJJ8zfXFQiGPHHjh6ikDwXqe7nETD648kdbjEsbijcIksvmmiYEEijex6+YPQ4bIeKRZxQJiEm5CblfpMOX+sfMdcKNXiCkqbBwmeP1RoyeP6BriXDXgkKSAqavbqOhDeR2qsbJdMAAC65G5CthiXAu0UbR9zmRriWtKgeNTfONvj7h2Ppzwa4hw4x6pwQ8bDTGyg2DudLDmrb7j0x53xCfotLtfnoehgkmrv7mXgme7gvJmbYuulYwdqPNWTkwO23MEA2MYzwbKzTBkEuXk56AneJ16qdQ2HIr88YsxmDGas6yPE/NrqyB0UDDDw3tPDDGrZf2vCaKkOj1TMZOTgmxp32PTD/hpzirb0BmjFul2YeI9jo8t+3nbQT4VhiPi6kBiQo5jHOK8bOYCQxRiKCP8AZxJvZ5amPvNjPxLiTTuGdxTM3Pkm4s6FFDnew3rzwz5DhHchu78S6HPeqbkkAGxh2KhST08Wxsryw9zlntJ0hSjHHv1J9kIhBYk0o9PqAolxQpZARQII2GoEXuANyN7T8Rd5o4BEsbRm1WzWlt9JJ2I+FV02wKfNNmkZVV4ItW/Qn3WO3tEgch8Dhm4TwuOMJlplLSRsoWNiTIqEau9vcCPeil0N+WKYx4riLbt2Ds/2YjL/AEoqxBQOST4CAQG0g+0d/Z6VfLGviWfSBCqFkQ6l1V9ZPHYZKRgDHpI9rlsKve6uI9oxC7wZYKqs4LM1MpYE/s0YsqKPPc8t/LFleEfTcw7NMBpAZrPjcb3ougaAF79cTy+ITnwh3/YYsXl5SBs4lzkpdYtRVbpRZoULJ95txZxUvHJ4vAs0sYXbQJGAU9RQO294NcS43HltUWVOsVp3B0XVawpNiQEDceE3yHLCfms8zuXclmbxEnmSd7OFTiu72Hf6D+2RhzMiaYi8kEbd2SQVdabwuzKaI5ozDSGXSRW+FbLQ5rNzLlYgyrGrAIX8SxeG0eQ1qXrp5AsaAw2cOaUhlUpClGu7YUFGyytLzNivGxHWqOFniE6K+uOV5Mw2vvZrNNdACMnxbDUC21gjnzNWSfFbZPGHJ6NCQZbLIHcmWYgtHEVICMtgpLH5FyPE1WA3IiiB4r9ZJJIkaxd4b0KfCu1bcue55Dc46FA/XP4nrjpOJJZr0lSKI4q23sMdmeIllXL5g0FP1EvMwk+6a3MRPMDcXY6guc3CIHheJGCRzjdne1WRSoJXVpYNsxshRV7PYGEvs/xqOAlipLhlZHXTY034fECAGNWQL2rkTi7i3aObMkl2CoxBZEvSSOum7Y8tyTyHls1/EKMd7YHhb0DeOZDLK6nLF6KjWvMK3UBmA1fECuRHOgOWEXzr5D+uNMj8gN7J6ch52dv11wT4d2cZ0MjsIoRzkflfkool29BZxNylkdjOKigPmoW2RQCw6Abm/mbwZy/A0hQSZ5jHyIhX9q3Uar2jHkW38getea7VJljpyYOrkZnA1n+ACxF8rb1GFqWRnJZySSSTvzJ6m+vrzw/Hi0Tzy7qIa4r2ueRDDAiwQctCe96yNzkPx8P7owC09TucdryxLFahQrje5HicdGI1juDGHiMerHcexjHqx68dAxwjGMex6scOPHHDEGjrcYMcF7UyQbCiDWoMLV1HJWF8vIiiL5jAsNiDJe+FzxqQFOO4jTmOEJmVM2X1AAXJlybdPVSPbj9QAR1A5kbVbAfIYHcP4i8LqysylTYK7Mp81OGvMtFnVGlo4cw3IjwxznyOwETncVspPltcs4W6/gbjyqhYnzIW63bf4C/xOCXB+1MuUa1OpNZJQ1RsVakg6G/eHkLsbYxw8OCkiUEMDRUj87/VYqkh17DrX4X+GBUlGX0CackPeV7Row76ORRISQWcKWCkUY1y/MsfEdS+E87FEY1xZGVEHeo8ULXqQtUrKNPjeQqQwWz9StVQ58yncAmbKyLNEfGvWrFHaj6Hlt9/I43cY7QvmG+salB2Qeyt3W334ZL4mLT0djjadtmjtNnIJZbgjCAWCy2BJ5EIR4fhgCxA64tkzABIBDH7wPUdR+vhiOU4bLPJpRSzHn5AdSzEkKvqdvQ7YkTlklbH2orRdwhoO8/vAfuztakeAnk5BHiA56etdcaeI9rcq0rEZCFhfPU63tz0KaW/IcsauGdlZDMY5PBp8RbYjR1kBF6l9R5cxyxTmsxGjsq5bKSKCQHkdtTfvMAQBfOq2xXj5QW9Inn5uiGbz2ZzkndBTsTUMa6VBG3sdWHK2s9PTGyfs1HBDeYlKu66oyoJFhQSjKQCTboNQ29uzakYwf8A1ZIYVjKozq+sSstvfS72Y8xbXYI+ypAubMM7M7kszEsxPMkmyT8ycLlKP1Y1J/Q8DjpOIXjPLM59lDQ6kH8MJUW2E5JGsH4405HJPM4SNWdj0H4nyHqcWZbhvdASZ1u6BFiFf2zjoSp2iU/aevQNjNxXtizr3MCiGHqi+96yMfFIfjS+SjD1gd+YTL4iMUFWzmVyd3pzM490fsUPqwNykfu+H948sL/FePTZp9TsdPIDkFH2VA2UegGB2XTU1tvW5xeTiqONE3KWTvogkdY7jwxwnDqDSS6PY9eI47WMdPXjuNXDuGSZiRYokLu3JR9930FdTh6b+yibLxxzWJpEkRngVCQV1LYU+8QLsVVXXr1Js5Ys8B7KS5mWBWuOOdmVZCtglVLHT9rYV5X1x9I4H2Ny0ObmyxiWVDl4ZQZQGOrXIjEGvDfh5YN9rgEfJvtSZyEfBXDx7em4GBnabj0eS4hFNJZD5aSMqotiRIrIAPUkiztzwdJA9mWbsRw2aeaBVeGWIKzBXoFWGoMoYtYHXYVj532j4Rl43Iyksk6J7b6PAlmhTjZuR3oDyJwW49lZuIzHM6FQtFqWFQ7OYUYpqJCadRIYAEqTVAcr1zd1k5pJ43YQnSmlNKLLExHhiIk7wyR0rMzAWyMGK3R49nRBIxZlcq0jqii2Y0BYFnyBJqzyA6mh1wZfJzZyX9ksbshkUJEVWTfbkaAJOkNyLaQTZvBluIwZeGo3cRTjX3Bp9J9liHZNKuGVl0OrhggJK2pA0dsS3iKkhhRBIIIogjmCOmIAYYuM8Nzky/SJYlpAEZlCBhpAb6xFOoMFYXYBC1dVhfxmjEXQH+uII7Rnbr9xGLax1lvY4CUU+wZRva7GDhvF0nUR5oWq13cq/tIQL2b/ANyIeXMdD7uOZjgphIJIZTRR03RwAVJDednlViiDR2wtKWjYMpIIOxB5YYeB9qAitFIO8RiCYyaU+bKaJR66i7oAhhsJMuN9en5/YLHkp1Ls7HuN6paFiuR5eG/F0+/GvLdmppo2IFBgWTwMWl0hidBC0DSnYn3gN72jmuHgD6VAwky1gsWXxKeXdyRe75agdJ6N0Fuf7RO66UUwK4XWisNcjA2ru5UFNtI6s2kXfPCIY4wdzKHJy6B/BuCLJmEhmYRFiRpPQj7Z28RqgCRueajDvxfhfcZRY4suVaRtKovttIDsJQo8bV4qA0r05ElV4d2eCkSSqyANVM6kaw3sT0A0SsL8RH3CyCPG+1pFx5YtGrDS7yNG7Itm0jlUl3irkL9AKoYpxvim5C33o5me8ERyrBs1mJCDSsCMufeKv7zke0R4ABuWIsQi7ETMAVfK0R1DsfW3CU2/UbeWGPgfD4YYZWiCSqQPEbL5lfebUNxTUvcDxD3rJFLD8Als95mspl3JJMUktOg6BgAaNUaJvfejYw1wT+bZxSS9RVDY6zgczjipXP8AXp8uXyxnm9rfl0/n+vliSEVKVMbKTSslJJfMbfP+uN69o1yyAZeOpSBqlc2wbr3S8owOWrduoK4wRoNyFtq3PPSNtx+qxvynAxNl5nJJeLQwQcxGdQeWuZAbQCo302a2xbxjElk5NaAE2ZZyWYkkmySSbPmSeZ9cerHZISpIPMfz9b8vXHY2o4xHWzZEAFNdccJxxTttj14Yi1JJaOE45eOnHBjHTuDvZTghmlDvDJLAmovoVtyqM6pqUbFmAX54B6cfQf7KOPrE0uWd1j74AxuaoSgEUb2shgQDzKV1wS7MyvtR2WjORTPQQPlmB0zQtq8O+nUuujWqt+RD3Qo2t8P7Y5yDaPMSgD3S2pf+V7H8sNnbHtHno4RlZ3iaSUSCRUVTSAroIKjwltLnzquWFqHgqQ93LmCHjZnVljOsIwS1WV0bY6tJKKdWkNRvYZmQYl7ZcQzsBi7pZNLxsJFTSQ6tqQDfQzEjZQLO9DFUNR8QiZxmJmcF2m1AtIGjNyQivD3ZJItjRT3SKF+ejiyxhdiNML3SIvdySOrf3jLq0hLCPRDYalbQORYjAmQSyRAZdpFSUsFj7yRnzBBHeSOqjuxz3vSKX3q1HGNb8QqHTl0jljUmaRfrzBGVP1TgyspDnU4Km1Y6PCWxXk+GSkLnopY3dizSd6qipS1MpZ/qyx1BgNSsQ9qOdA4M9NA2kMylWa0PK60sHjYUbA0kEbjY42/QZJO8RF7o2sgyx1W1K9tErC20jVterS22qjjGNvDeLvE6LkpCplDB4m3SEkFWKyE3WkFtQAIAALMQcZeMcIdWmczLNJG1zEBrVmaiSSNLHWaI2IvlV0Jy+YZGV0YhlIKkdCOWCOf7TTzR90xUJtYUVqqqv0FDYUNhtsKxgrnP7QXdCBEqSOGDupAVyyshYoEBJ0uatyL0mjQwqHHMdxwx3Hlx7ElxjFU48J+GManbG6ceA/DGdVGgcrr8+mBkLyK0E+CcfeCQOGIbTpvmNPVGU7Mp62D8CeTMmUjzH1mVGmceIw2efMvA3NuV6Tb+rDcIS7Y1ZPiLRGwdgbq+R52D0O3PE0sd9AY87jpjlmOKySmtKq7khjGpUysxX2xe/iUHSKAPS98asjw9Y2LSN4ozTaGBaBgwAcqbWVfRTtfQ1Y7/ANXizaapGEcwBIkIpZa6TAA6X2oSUQb3BPjxjznH2lCiSUtpsi9jZqySqAsTpG5JO3PCPDd32X81Qbk7Syo7NC+ksKdl2EjCx3mkjwMR1G/PldYX5YgWJIskkkmtyeZ3GOGYjrfz/wDJ/XM88R75vL/d/wDphLcn2H5TLIv6/XLGDiL8h8/yH5/dgznIKP6/V4BPJcl9Fs/dy+819+HwW7F5OqC/ZsSxzx9wAZGYIbFhgx0FGUkAq24IPMeXPBfjvDfopSfLV3cjWDq16GIP1TMNSupGrS3vKGBshwBfZ7jZjLIa7uZRGSxYCM2vjYoNZGkNspBIY0QRhx4Pl+8Vw4kmzKoonRn8M8GokOhYjSwtGQ0DqJbxa9nqNrb2Lv2FbjPA0eIZiHwoSAydIJGOyX/7Lm9DH2T4SeuFZkIJBBBF2D087w2Zwy5KcFSskEikAP4VnhPhdJF2KsDYZeaMNuhOPjfAxSyREvE+0bE22wswykbd8g5Hk6gEb7YOLdb7EZcfrEXYpip9DjYGxjYYlBJRo8sNTs7CXJGonHLx6scvBBksSGI47eMdC3Bc/FGyMwaORGDpKnioiiBJETTLt7pU0Ts3LGjNApLmPotvlW2J0OY1RvEoe1sd2TsxANrY549w3s25f61PDpJ0h0B1lbiR9yYtbaQCwF6gOZxtZ2y4hk+shQidO7mj7wxMQokaNG0Bw6vptxsdQN6QR04c4Xw+OLVNHJrGmZb0oJECgE5iKMvqZV3uwrAaiKI8MMsS1QpJHmWd5HYSK/dqNILPqcLIWIViygEEKopjQFiZRmknQI0Mbq0ogjMfeuoKfVnmygKe80EVSGlPMRiWJViuTu0ppYMwqVLG6u2qOQJ+0OsUDe3hIIGpcYxpfLkkSyids082pW7h2aULpaMwo2hFSh4lbxABAAATWbjfE0QyxIXZ1m1IdQZI3ViXaJ7LFXNeE8qFliAcBszxItH3YACly7NuXkeioeQljvpY7Ch4jzu8YwccMaM7nnmkMkjanbcnb7gBsAPIADGcnHGOPXjHSWPYj+v19+JDnjGOg4lWOAYrmmC8+fl/Xyxjh3M7KfhjIkngAr9fdiqSUsd//GJAYCTFZZaomBi+HJ2NbkrH9quZ8lHvH+Q6kY2cP4QzOiFS8rnwQrQZvVtxpH8zR8jhz4FwNBOkaSwSZsn22KtDBzFZeOx3sgrnuqnlZGoABDC3tipxrI9ysC0ULxd4Yz7Sku4GsfaKBW5DZhQrGaMJo3Jvr536emHPO8OjyyOufSN5C/eRqsgE0rWfrHlMpPckE86dtqrTeFIxLdgV6BlofDxsfxxyWSMeypQZjlzLKookb8v+2KfpzeY/5V/pjc2RU7+I/M/khxYJAu2qq6aytf6Qpr5knz3vE88kW7SCjB+rD3HeGyCKSVUYomxejQJIAs+YJHw2vnhUOQAgLhmLUCwCHwDVpGpuQUkjc8zQGH3LNOuYMaQmTMqxSSMqWVoyCCABSrEV3qt9t7qqOMZI92RGSYSjLp1rGixqV1/SZty7q5UMEK6x3b+LUaq8NegLlZ87hnr4Hnhn4PnZ5FVY3HewgtGwYpJJCfbhRgNOxt6be707mit5vJGMjfUrC1cAgOAaLLqAJGoEXQ5HFuTzRW6NbE35frYf+MLdx2ji3pjXl85l77uUFctLoZhbE5fMadLSIxLMykgkgm2G3NQcThVstI8OZUvCwUOqtYKHdJo3AABHtI/xH2hiXDeOoIpI49oJwO8Egdlysp1Rg97RLAi3XawQu9qb05sAqmUmkjtgTlZwfB7TKY3YHaNmUgNvpbe2VmOAlGTdrv8ANDU1X6CtxvgzI2sCwy94DW0kdkd4ACQDtToD4SDyFgBCMNvD84AWyeZDKoc/WEEtlZuWoKxsg0FdPeHIWASJ47wR4JGVgARWoLutN7Lo3vRON1b5Hfm2LJckOL5RB0ElbHli5hjKBjRDJ0Pyw5OwoytHcSOJMuOAY6EHYePB2JMaieVDC0pkpCHAQvImk+IDckMBY1FSRvuyXCFKyQOGM62SABI80NAqMoSdA2sk7nTutgMuFYL+uWN78XdoEhpdKEkNptwCb0hzuqg2dK0LJu7x0wR4jnFWQvLHeZ0nUUl8AkIIDuqrtKuzEI9aqOxtcBs1nZJG1SO7tQFuxY15WTyxRiQGOGI3j2O6fLHSMYxDHQMS046FxjEaxJVOOsKFnYD9ffjDmM6W2Gy/j8cYxbmM7Wy8/P8ApjIBe5x5Y/PGzKZJnJqgo3ZjsFA6nAOQqU/SJRDESQqAk+QG+GDgvAyxbQVuOjLM9d1lx57+217ADrsAcEOE9nFaISuzQ5Zh7QA77M0dxEpPhT940BW9m1w0Zbh7T5YPlZUy/wBGbUILCxwiz9a0hpmYgWXI23AGwUqct16jIYf6pAfI5FZlky2TJVm8MkpB7+djXtiy0cDHopbmC58uZthlYUieOCXNxOWVlR+7gsD2tI7uV7UNQAUMLOo3juf43HFqXLFe8cVJmTStJe7d0GYd0jHc6R4rPs+zhfGn9z5d3+SthMs3HSKFjvsG5uKWR2eR9TsSWZm3J8yWrFmVymmmJBPPmKFcyCdturHwj947AioPS/lf/TDiLxnnR8ySGHLqWdABXRmNL0BOEvI32GsaWyDN5n79X4NKCPnR60LxzvR9uvg4A+4TViMmYC0N78hqB361e1+ts12a2GJDMnyk+9v/AOmBSbO2j6Tx6eLu48yzvlJdJX3gzItFofCrFtOpWQ17LEEjSa+aZntNIY1RVjVBIspGm9TrekNqJtaLD1BIJNDFE2ZZtSgu5OmJNyTV2VUepHIeeD2Q7DSLCzy0rIe8aJgSCiqW+sdHGgHS4Fe8pUlTWPQ5OW0T16C3x3tDPnJA0rXWyot0vSgCSWNULYk8t8ZGj0KRfiNWB0HqeV3W3phqm4JHmJryZjhhbSGeR2Cd6xP1cTOokZa07advFZ0gHA3tVlu4KQFdLoKYHoeVfeCfnhM5NSSfqdUfK37AvhfFXhY6aKurIyMLRgQR4ksBqvUL5EA4bYuHwJDKsinMLN3RhzDkqcuAripqDMpB5xCwwQkbUcJ+UU1Y9okKPTzr15b+uGLhfF2hDgBWicEFHBKECyrabHiXuywI5FvU32WXjo7CN9jJxPgplVELK+YWO4nTf6XCARSg798gUrRBLKtblVJHwN3yJlpSiFf2MjmwoNkxSnrEzVzI0HxBtji3JcchjQTCSWQyRlZBamdJI1BDAnlECbUigCFtWKY08T4SMwgziKpag0oQIwYGtUykAHUpOmRBp0t4tlOAkpLzr7oO09CLxfhZhcgqVolSje1Gw5o3qOjcmG+MIGPoDsucj7kjVmUFKSpH0mJbPd3p2lQH6s9a09d0bNZTQQdyjbqaq/Qjow5EdMNhO1aIskHjlaOwy3seeLdOMeNcEuoUfa/HFCdhxlyVo7WO3ibjHMdCIhfLHax4S7HYbetX8B1x1Te4xjHgMdC4kBiwR3jGKwuK8xKEG/PoP6+WI5riAXZN26noPh54HAFjZPPrjHG67OyzM5s/IdBiSx1icabgKLJ6Dez8PPB7hXAXaQIqd7Pue7sBIwKtpmugBqBo9OeFOQi5TdRB+T4aCFeXUFJpVUeOT0QVysgWfPDrl+ExwaPpao0l2mW37uK99eZNambSbKc6u6BN3ZILC5GWKz50x7y2QXGxZcqrGhzJ7ylJVToX3iQi43BlslWejWWSXSUTdZJKJIkcCtChmOl9mIJoEb4Q5NukV48Sxq2azw6fKTjNzZiN8tIgEl71QBEcKJzXkQFpdFhxV2ucb4kyoqIoXKHSQUN6n+1M22ok8jsByAHMUZzjTZhgzEaaqNUFIi9ERR7NV8TXmKWnLTGG6GuFvaj2PPmUHL4ryPT0jzZpPUf5/wBfllkMaW3/AAC85k3AuFmH7qsR81A268hzsVzAwKlz0ymmeQHyYt+Bwz5jJiNO8hPeZdvLcx/Lqu5sHcWfM6o5Lg30uN+7UOI6spVrquqUqhJOk+EKbo/FeYsnL0v/ANAyY/Z0Kx4k/Vr+IB/EYuyuZdmAGm/PQm3renbG/tb2VOSlCiWOVHBKMhF1sfGvummU1Z2N4r7O5bUW332A9bxc4R9iVOV02MPBOzaSRs2uje+1k+rb2BflfPBLLdjg6Bm2J6ah9/LqN/niHDeByCYRvp0ndgGBtRXh9LJA+F4elTbDVHQTddCHl+I5TKKQwinWRUVNJV5GsXIoQMO6BJK3YIbQ1vvQ7iuU711TNPGkyLoEUaexSrpWaUAl30hRoXwr+6SRj5+jYeuH9pIZow2YWSaeMaVXwhXUKApaXZlII3PiLWAK6ZzSOLZr4TkHkgZvBFlVNmWRwpB5HQACQPT3iBWo7YEdr+JxZuSMxhqjTR3rDxzAHw0nOlHhDsbI51VYp4vxibNvqlYEKTpRRUcZ66E95vNmsnqTjK8qx892P/Mf+36AwjJmvURscfrIlBkgKJ20789h6sx68vIcsZM7nlrQgvpq35bbKPlzP3DcnfFwDNZmgq+oTe/jQB+8/wAsY37Lzj3Qf9QwiMoXcpByjOqjEq4Pxd8vKJEJBHMdGXqjDkVYbEHYjH0LgfFlSRHYqsczo8LRmYxoxBE0QVdRM4UoArqQwWuTA4+fHs9OP+Gf5H88auGQZiKVChZHiYOtnkxoWFOxJoDlvW+wxSsuK7tCeE1qmHOL5Ja+k5eIoocLLDcivlpr2BXUCEYi0PT2eYFkM9k/psLzOCMwguaNBYlVRX0iKjXeLydQTqAvB7gcgzTSzgokixRRNC0ZEcsQBU94wGy9LGyaUJ5DClxaBsvJHm4H+qc6oXPeh0I37uSiadeRB2Yb8icDf9UemE46qQqZjLlDRNirBHIg8iMUHDtxjhaZmA5mFQlG54gDUTmrmiXn3LEjUvuneqwmTIVJU7H+Xxvyw6MvYhlF4pGvL5kHmQpHnyOLjEDdMpr94f1wIYXjywkmhveHckNUkwyMlZ5A35MD+B9MSXKnyPyGLZOwubWria6uhRPwoG79MAGjYGtx88DGcZdMOScew5LBoFtaj1Ffd54E5ziGrwrsv8z8f6YocNsDfzxKOPBN0LlNI5DFyvGzK5JpW0oPiTsB6k9OuLMnw7X43OiMcz1J8kX3jhzyfZpI1jfNju4mNx5a6llugplf3Vvffc0aB54TKYEYSyu30D+BdnNSNIr91Cpp82y9d/DCnNm/KjYG+GHJhZEOUyaGJL1BCLfMEUzd7JuNQo6UIKEqRuQATmSyUrZn+8RocvDqVShAgg0AhlKN7pY6fEAxoMvLC9xbj0cNw5AFVkPikYnXKmxMSE0Y1orXVqFmxWJ8kvd0v7/b8/0XwgorQW7Q8QggaORIonziqF1gkxxFRfs3pZwqnSdOlSvPYAfOON5GQ3PI5cu5BLElrs+0SKvbl0rptjT3r9SdI3DeLQwvnqA+rkB67b3q63ZIpbkdMgsWQKavddTYsc63rYra+yjxp3+gbxxaAuQzxjNEWp5j8x+t6+FMeXnBAIOpT1/JvWzz9d+dyL+YzjoadIwfWKP79lwy9mMgpCTyxsYpT3dQugAfUFDMG2Q6dZCmg3Q1qGCyY3PYOOfHQX7P8NCyCVn7uJ37tl+25Fjajp3It6Ox5Eg21w6EZ4gqosSg95oj0LGTSrMu9uWj7xVFltasNO9LOegzHDZCFY921ENSkAgXuCWCugPnYHXTTLZBmDmY0iQqk8Qbu1OyTE82G405joGOzWRte2xKEHxkqkNnbVx6AvaXJHW2vTKJCzhk2DXqawB7DXQ0kWpkA3s6wPChomKb70y9Ca8Q+Gx/lgtlM6zySd/9WyftUcVuLACqBs25ryF8wSDbxbgwKrIjakJ8Eo5o3PS+/hYc6uj7QNWQyUfDfJdCv+T6jfwIyOpnkJc3uQtnSB5Dmb323OLH7YQA1qH3H+mKuwXExIrQSHTLuwFkBxQsofiLK8x5Y0Zvg0bOxKAknc7iz5mjzxXGVq4iGt0fFpeDOiK1ABuV/wBMbstJUVFQWXkRt95xyUFm3awuwPp6eWKJ2pCd7wbS9gUV5PPNKdEY8XmegwayvD1hGsjW/wBo8gfT+uE7hGdMUwYAGjyPL5jrh6yfFTISrgzPNsuke+fZ2UV02Gw26AYmeBOVN69h6y0r9Qlks6/cv3cxiddLGiQXKm1qt2om9PLazjD2ryEzJHnIw6GYkSRgkDvKsyRD/wBt+f7rWORGD/AuzMeX0y5jx5jmoYjuoyGoqxBokUSdzVHbbdR7Y9r+9zRky8rmNlU0w2Q72q2PZG3pZNbYZlg1GopC4zTdybBsefzS9ZfmD+YxZnOMSSFQ12BpveyNhXw25Yqh7UzeYPywz5DspJLD9LzDFFUF1UKzFjdKGboWbZUFk+QGIfDlduK+w+01Sk/uAeLJ9GkjMZpxTXz3B2NNYuxflh57GTtxBZi7szMsUc0Wo3KRajMIwBKSAKgvkSDqoNj59xQtPO5AKhdjq201sdV8jd7c8auEZyXLMGhli1A2PEOfwbbkSN/M4diycIJT79QZx5Tbj16BpcpNlM0kkbkqFYxswIEsYtSGXfZmvUp5XvW2M/aLhMLRJmMupXLuwUXd5eTe4n/cJvQ3LavPDcM9Dm8monkRTZXSWjd1fVQmXSoB9umSt0UVuu6blJZ8lnGSYCRXDJIhPgljHQbbCwCrDkeWDS4PvQMo8lTWxYkUgkNsRzBwU7Ii89lhV/Woa+YP5Y3dpeBoojeI64Zb7mQ89t+5l8nUbA+8MHP7MOykonXNSIURA2nUN2YirA6AWd8bLJQg2yXHifiUfUJQFLSfZBb7hf5Y/OuazJZ2c82JY/Ekn88fd+1fEO6yWYf/APGwHxbwj+Zx8CRSTQ5/liT4KOmyj4zdIkCdupwY4bwRmcLoaSZz4IV5nrbn3Ri/s7wB5STEVAT9pM16Ih1IPJjXTDZks1DlXTLqsqRygGScjTLOGDBSDuUiZlU0u53xc5JCMWC9snl+HDJxyTfV5jNRLudu5yxqwsa8pJNr22FEm9ONkndyZVc3mWaELK4d/afMc949tRJIVdyEUKSPSEnccNkt2JaVCv0bUGABoESyVTL4QVFAm+mFXjHFZZpFkdrKmudKqjYaVHs1sABvvXTE+SaWpft/kujH/qGeK9q3zNJ+zhRtKxgk2F1KGdju7UvM/LAODNgaTpD0Kqgb2UNQIIsaDtzo2MUrml1lQfZ8THpeo2P/AJH7uuIZVUKqwDaSfHzF9dm3AYcwQLA6HEk25u2N60iaMQGdiNtww2Zhyu73PSiDdUfPERICNqIr1qh/MKD/AKozysYjFnELMgkLjetQ3I8r977h/SmTh7eERXqD2oHMk6RS+ZsCvO6+PYrdM4+rR9D4X2HQMhnZu9YBoJolLKGGlxRoKzgi6IKOurTRusjyx5N3GWliTPSqUlkGpYbvVcCFdAc6VJJIVSToB6cWPMZfKLBZUa5jKqMGkMOoWIdLbKnvxghr35EgLPE8+MpFECUzCSIzRqyk91q2sP5gDZboY9SCpJRRJJ27YWl46mUjYZmORZJFQtCzahOSS3eh/ajO4Ibc2W36YxOF0LLCS0D+ySKKkc1YDqPIbHmu1rgfl8qjorzrIYZDIVfwd4xUeAG91ALBSBzFEDnZvgwmkYAuNSRKhgkSlkiuq8Ox0+Em9LAUQTQOAzYoyjvsLHkaYRyvFIc0pTNCPvCoUTsD4lG4WRlOqwOTg+jahuQnaTtJHFEMtlAUQMpZitGbTdFz9m9wAdt73xKXIKczJFDrKJpZjpJ0KatrAsgEnfYmroGziPH+zoRfaWSIsVV1PUAH5GiDtY6dKEkZTS317lEoxfy9mbh3FVkW1JVlo7GmU9CpH8j8vIEke22dXbvInr3mSPUfUkjc+vXzPPCbBlzFKL5U1HodifywSiArcj7/ALv5Y3N435XoHjzXmWwHmuJqrsq7gYM8M7TJBl5A0KvJICATR0j7v6YTRIR88RWUnYnHrKiF2TaQarAoHDV2V7UPl0kVAe9OkxsFtjRBKcidLda54VVXzxdk8wyMCpKkbgjmPhjj1sy3oN9pe08mZkcFe6RiGMY+0ARqbYEnc/rfAvJ5NpG0qL/AfE4aeD58Z1QmcIZRWmbbvEbyJ95fMHHu0ucSOYwZWPuyLDivevmOlEUR0F4nyydeUdCCvzG/Ldm4oo4xCfpGaZqNBtC2CQNWmlPIWTZsYy8B7RzwzAyMiEmlEgJ7s8iVW6TyLUTj3ZLiio6wys7qpZ/B9o1sWBBINb9Nhg5xns+veicIodyFCCufIUBQLE86FChhEmo//SO3+fsPim/I+vz9yrjHBosw7GMaFjt2pjUwOk660gKdTNyoVVXiibhKKq6ogFYeEleYHkcFczJJDE6y20iFfAaZUQWO8YA3IFYadN0p57Yoi4gskYDSvMr0XNbxsBQaMeY5EciNsLn8NLKuV0/YOOWMHSV/qJOeysmWlEkZICkMjD3T0+Yw7ZfiJ4pD400tCgVMw7KD3lgmNgOcdFd9yCQTzwt8dnZdULAbjZgbDKeTIvrX6rA/hHG2g71Y41ZWQqVcXZtTZHoVG3LbB4Zy48cgrJGKlcAll882XJy88ZaBqSaI7EMKAdT7rqRsfyOH/s9x5kYZaV+8VhcE/SVOWlvKReRGFObus7ErI3126KJCoeXSBqRgNiRfhbqPCeQxn7M9ovo7GGazA5pgeanlY6hhXzrzGO5Maa8OXXozRl/Uv2HX+0LMp9CkR3VS2mgebEEGlUbk0Phj5lw/hqhBNmLhypPhUD63MV0UdF/eO3leG/tJ2hymVB0VnMy6jxyUyqvT05dB88AM12cbMJHnZc0vduAZDICClbFUUbMLFBRWGYMPgxq7YrJLnKxhGSOcyynLukYRmC5dRSr7XNuesgXrYAc6OIZ3tAkJ+qCPmtKq8/NVKivqg3JqNFtvPC/muNqFMGWUxxGgzH25dr+sPkC2yjYYGCYEsBz/ACoYVknXy9lEY+5uE761mJ1MbIN6i3mTsxDbE7jliPeBWsEX7QrpuzCtzyJNHy8qxs4HxPuQIoy5llKqrawvdgEMdr9DtYDXRHLFHGuF6GeaBXaIFxISykEhvajIq18W4AOnkcB4PKPJM3icXTRW/iLvtZ3Y3vXI15mgT/P0xjzXE9KhY94v5g+WqgR5jEmfUtq1eRH5+fw/R9w3gxcmRj3cQNPteo89MS++T/8AHrgMULewsjro9w/IGd7VVCganm1FRGPtP0UjyA36YZo4lUxtlzL3qU6O4AE9c2Ra8JBB8Jux62DiizGpF7mEPlArl4Q3iQirkkPMvuPERXMDlgZn+LPFF3eWkZoiFAZwA6ndiIxZKrd7jFixJ6J/Ea2OeR7QNKU7uPXmaZSWOhI1strQL4VA2bkDa8zYxKfRNGNEUUzK7OoMehcxQBZolvdla9QFagfTCwIS0cTO6d/IuqlPtjceKuUmxFdfnuxcP46k0WmdxGYQeQ3Y7kVyKhWCeBfIXtjibT4yDaUlaA/DuDNq1yoAkiMQwKhY7YgMb2ZSQyEHfbblgnNxGZ3SCAFhpVGldvbIFKruRpugNK2L2s74XuN9oJMwNKtpAJOwC94erSVzfz8sc7J9opEL5eRFkjcN4XWypOm+W5BIWx6AjlgG1J7ejbj12GnypysytZEyU5piUziAlTyvupUDkVuB09ac9lZmTUQoRbKwq7ExIeTFWFgE8/U71dGbhMtK0zsXlkNb7rD/ABHmx2AveutnHJc39Gt5yrC20SxPbPsRp8mG9E0LGCcfE8q6/PyjifDfqBS9/r9ef665vo9ey7qPIHYfDE45+/BkjQrR8S9Pip69LHTEN/PEcoSxuilSU1Yn3WOsuPSYtl5D4DHrRZ5rPZfc8sWZkgCh7R5+mI5Tnjk3PBPZwvyRNUW0rzJ/oOuHDj+VaWWOvCrQxFz7zHTyPyAwlJ7XzGPo3F/2g/gj/wBq4h+Jm4wte5X8PFSlTMmZyaZSDUSqnY6L8RBNAnEeKZ6OfLwzAOdG0ja7YPYoEHbTXs11O+B/GP8AHj4L/tx3g/8Ahcx/k/ngseKMHrt/4OTySkq9EE+GdpNLiOgsTewfa0EjcOeqtvqHL7sQiyk2Wm05YWs50KpomJ+ekE7DbdW5EYG9mOU3+Q/5YZR7K/DLf7sU9iDLNl+6ygacr3l3CPf35+oT18+WA3C8vG2aQSOYyb1gnT05WfYB8zgvxT/7mP4k/wBuAfbX/GP/AAL+GJ3BOXL7DlJpJfcl2l4WEkM0A7tAQQC/jPiIEgHRSarf1xpzq/S4+8H+JCDWBylW/bX98VuOvPHc3/jD/lj/AGjGTgf+Kh+K/ng59qJyHTZKHhkagS5okDxFIhs8g6X9hfXn5Yoz3GGmIsBVX2UUUqWNqHK6HtHHe2H+Mf4H8DgUn5D/AGnCpqtIKL3ZoOaogVsevT5ee4G+OSS6gmkAP58uW2564jm/Zj/XljmW9sf6vxwukthW26NJltPFueorl/PB/g3aSkWGdwsESjSAP2lG9L87290UG64H9lf20/8Alt+OAZ9gfL8ThkVwVr1Bb5fYYsvku9Zyroin2Q5pi32eVb+fIXWNvDeIHUiHSs0OpY9Y8Ju7jcHbe9m86wrp7cn8Lfjgpxj9sf4U/wBowNV5kGnb4lvHslLqjEELRkrpcC9TNdnWD08q2OKMrnFiCSRnXPUgkjZPAoO3h+Nk/HDUv7RP8r/qOFDhPt5j+D/qXFV6J62FuEZCNVdphaukYSRT7DbE7Dna7eh54GZzjqzSmgVGwBJstW2pj1Y9cXcR/wAJB8H/ANxwrrzwmUeVpjOXGmg7IOo5/r7j64Mdnc0o1aQBmTsjHbUvVF+y/wAcBhiEft/6kxNB0x8kNebzf0dJZY2ZondQ0ToLLLv4h7puwa54XctmHnEkoXwppDjUAFDEgaL6EWPTbDPx72c1/Cn4DCWvI/5f5jF8Xokat0GHkKs0MTSRQB+8jDKCdVADlvZ23Fg0MHEyUTDVKEjkO7KHIo/ADY9a9cAuD8oPj/TA7jX7eT+I45Kn2jsU/c//2Q=="/>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4"/>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4"/>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4"/>
              </a:buBlip>
              <a:defRPr sz="2000">
                <a:solidFill>
                  <a:schemeClr val="tx1"/>
                </a:solidFill>
                <a:latin typeface="Arial" charset="0"/>
              </a:defRPr>
            </a:lvl9pPr>
          </a:lstStyle>
          <a:p>
            <a:pPr>
              <a:spcBef>
                <a:spcPct val="0"/>
              </a:spcBef>
              <a:buClrTx/>
              <a:buFontTx/>
              <a:buNone/>
            </a:pPr>
            <a:endParaRPr lang="en-US" altLang="en-US" sz="1800"/>
          </a:p>
        </p:txBody>
      </p:sp>
      <p:pic>
        <p:nvPicPr>
          <p:cNvPr id="46089" name="Picture 10" descr="http://upload.wikimedia.org/wikipedia/commons/f/f3/Southbridge_VIA_VT82C686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325" y="2133600"/>
            <a:ext cx="20701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19A388B-43EB-4F70-9696-ED8B11ACE152}" type="slidenum">
              <a:rPr lang="en-US"/>
              <a:pPr>
                <a:defRPr/>
              </a:pPr>
              <a:t>44</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08962" name="Rectangle 2"/>
          <p:cNvSpPr>
            <a:spLocks noGrp="1" noChangeArrowheads="1"/>
          </p:cNvSpPr>
          <p:nvPr>
            <p:ph type="title"/>
          </p:nvPr>
        </p:nvSpPr>
        <p:spPr/>
        <p:txBody>
          <a:bodyPr/>
          <a:lstStyle/>
          <a:p>
            <a:pPr eaLnBrk="1" hangingPunct="1">
              <a:defRPr/>
            </a:pPr>
            <a:r>
              <a:rPr lang="en-IE" smtClean="0"/>
              <a:t>Southbridge (2)</a:t>
            </a:r>
            <a:endParaRPr lang="en-US" smtClean="0"/>
          </a:p>
        </p:txBody>
      </p:sp>
      <p:sp>
        <p:nvSpPr>
          <p:cNvPr id="808963" name="Rectangle 3"/>
          <p:cNvSpPr>
            <a:spLocks noGrp="1" noChangeArrowheads="1"/>
          </p:cNvSpPr>
          <p:nvPr>
            <p:ph type="body" idx="1"/>
          </p:nvPr>
        </p:nvSpPr>
        <p:spPr/>
        <p:txBody>
          <a:bodyPr/>
          <a:lstStyle/>
          <a:p>
            <a:pPr marL="400050" lvl="1" indent="0" eaLnBrk="1" hangingPunct="1">
              <a:buNone/>
              <a:defRPr/>
            </a:pPr>
            <a:r>
              <a:rPr lang="en-US" dirty="0" smtClean="0"/>
              <a:t>Connecting the </a:t>
            </a:r>
            <a:r>
              <a:rPr lang="en-US" dirty="0" err="1" smtClean="0"/>
              <a:t>southbridge</a:t>
            </a:r>
            <a:r>
              <a:rPr lang="en-US" dirty="0" smtClean="0"/>
              <a:t/>
            </a:r>
            <a:br>
              <a:rPr lang="en-US" dirty="0" smtClean="0"/>
            </a:br>
            <a:r>
              <a:rPr lang="en-US" sz="2600" dirty="0" smtClean="0"/>
              <a:t>During the Pentium era chipset designers avoided bottlenecks in motherboard designs. As peripheral connections became more sophisticated it became obvious that the PCI bus could no longer be used to connect the north and </a:t>
            </a:r>
            <a:r>
              <a:rPr lang="en-US" sz="2600" dirty="0" err="1" smtClean="0"/>
              <a:t>southbridge</a:t>
            </a:r>
            <a:r>
              <a:rPr lang="en-US" sz="2600" dirty="0" smtClean="0"/>
              <a:t> chips. The PCI was not efficient enough. Improvements in device speeds of internal and external devices created larger bandwidth requirements for the connection between north and </a:t>
            </a:r>
            <a:r>
              <a:rPr lang="en-US" sz="2600" dirty="0" err="1" smtClean="0"/>
              <a:t>southbridges</a:t>
            </a:r>
            <a:r>
              <a:rPr lang="en-US" sz="2600"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DB0134B-74B0-4B94-B76D-434BF2DD9D10}" type="slidenum">
              <a:rPr lang="en-US"/>
              <a:pPr>
                <a:defRPr/>
              </a:pPr>
              <a:t>45</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11010" name="Rectangle 2"/>
          <p:cNvSpPr>
            <a:spLocks noGrp="1" noChangeArrowheads="1"/>
          </p:cNvSpPr>
          <p:nvPr>
            <p:ph type="title"/>
          </p:nvPr>
        </p:nvSpPr>
        <p:spPr/>
        <p:txBody>
          <a:bodyPr/>
          <a:lstStyle/>
          <a:p>
            <a:pPr eaLnBrk="1" hangingPunct="1">
              <a:defRPr/>
            </a:pPr>
            <a:r>
              <a:rPr lang="en-IE" smtClean="0"/>
              <a:t>Southbridge (3)</a:t>
            </a:r>
            <a:endParaRPr lang="en-US" smtClean="0"/>
          </a:p>
        </p:txBody>
      </p:sp>
      <p:sp>
        <p:nvSpPr>
          <p:cNvPr id="811011" name="Rectangle 3"/>
          <p:cNvSpPr>
            <a:spLocks noGrp="1" noChangeArrowheads="1"/>
          </p:cNvSpPr>
          <p:nvPr>
            <p:ph type="body" idx="1"/>
          </p:nvPr>
        </p:nvSpPr>
        <p:spPr/>
        <p:txBody>
          <a:bodyPr/>
          <a:lstStyle/>
          <a:p>
            <a:pPr eaLnBrk="1" hangingPunct="1">
              <a:buFont typeface="Wingdings" pitchFamily="2" charset="2"/>
              <a:buNone/>
              <a:defRPr/>
            </a:pPr>
            <a:r>
              <a:rPr lang="en-US" sz="2400" dirty="0" smtClean="0"/>
              <a:t>	</a:t>
            </a:r>
            <a:r>
              <a:rPr lang="en-US" sz="2600" dirty="0" smtClean="0"/>
              <a:t>An increased number of devices was attached to the </a:t>
            </a:r>
            <a:r>
              <a:rPr lang="en-US" sz="2600" dirty="0" err="1" smtClean="0"/>
              <a:t>southbridge</a:t>
            </a:r>
            <a:r>
              <a:rPr lang="en-US" sz="2600" dirty="0" smtClean="0"/>
              <a:t>. It is easy to see that using the PCI bus as a chipset interconnect can be a system bottleneck. Plus, it is important to note that while PCI's theoretical maximum data transfer rate is 133MB/sec, in reality, with protocol and operating system overhead, a maximum of 80-100MB/sec is more realistic, with sustained rates of 40MB-80MB/sec being most common.</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4F285C4-A616-4096-AAC3-43EF8625DEAF}" type="slidenum">
              <a:rPr lang="en-US"/>
              <a:pPr>
                <a:defRPr/>
              </a:pPr>
              <a:t>46</a:t>
            </a:fld>
            <a:endParaRPr lang="en-US"/>
          </a:p>
        </p:txBody>
      </p:sp>
      <p:sp>
        <p:nvSpPr>
          <p:cNvPr id="813058" name="Rectangle 2"/>
          <p:cNvSpPr>
            <a:spLocks noGrp="1" noChangeArrowheads="1"/>
          </p:cNvSpPr>
          <p:nvPr>
            <p:ph type="title"/>
          </p:nvPr>
        </p:nvSpPr>
        <p:spPr/>
        <p:txBody>
          <a:bodyPr/>
          <a:lstStyle/>
          <a:p>
            <a:pPr eaLnBrk="1" hangingPunct="1">
              <a:defRPr/>
            </a:pPr>
            <a:r>
              <a:rPr lang="en-GB" smtClean="0"/>
              <a:t>V-Link</a:t>
            </a:r>
            <a:endParaRPr lang="en-US" smtClean="0"/>
          </a:p>
        </p:txBody>
      </p:sp>
      <p:sp>
        <p:nvSpPr>
          <p:cNvPr id="813059" name="Rectangle 3"/>
          <p:cNvSpPr>
            <a:spLocks noGrp="1" noChangeArrowheads="1"/>
          </p:cNvSpPr>
          <p:nvPr>
            <p:ph type="body" idx="1"/>
          </p:nvPr>
        </p:nvSpPr>
        <p:spPr/>
        <p:txBody>
          <a:bodyPr/>
          <a:lstStyle/>
          <a:p>
            <a:pPr marL="400050" lvl="1" indent="0" eaLnBrk="1" hangingPunct="1">
              <a:buNone/>
              <a:defRPr/>
            </a:pPr>
            <a:r>
              <a:rPr lang="en-US" dirty="0" smtClean="0"/>
              <a:t>VIA's V-Link</a:t>
            </a:r>
            <a:br>
              <a:rPr lang="en-US" dirty="0" smtClean="0"/>
            </a:br>
            <a:r>
              <a:rPr lang="en-US" sz="2600" dirty="0" smtClean="0"/>
              <a:t>Intel is not the only one with a new point-to-point bridge architecture; VIA has chipsets like their Apollo KT266 utilizing their V-Link Hub Architecture technology. Extremely similar to Intel's hub architecture, even though introduced a year or so later, V-Link also operates at speeds of up to 133MHz, doubling peak bandwidth to 266MB/sec between the north and </a:t>
            </a:r>
            <a:r>
              <a:rPr lang="en-US" sz="2600" dirty="0" err="1" smtClean="0"/>
              <a:t>southbridge</a:t>
            </a:r>
            <a:r>
              <a:rPr lang="en-US" sz="2600" dirty="0" smtClean="0"/>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194CAC2-7EE7-4A36-BBEB-E7AAFE50FE39}" type="slidenum">
              <a:rPr lang="en-US"/>
              <a:pPr>
                <a:defRPr/>
              </a:pPr>
              <a:t>47</a:t>
            </a:fld>
            <a:endParaRPr lang="en-US"/>
          </a:p>
        </p:txBody>
      </p:sp>
      <p:sp>
        <p:nvSpPr>
          <p:cNvPr id="859138" name="Rectangle 2"/>
          <p:cNvSpPr>
            <a:spLocks noGrp="1" noChangeArrowheads="1"/>
          </p:cNvSpPr>
          <p:nvPr>
            <p:ph type="title"/>
          </p:nvPr>
        </p:nvSpPr>
        <p:spPr/>
        <p:txBody>
          <a:bodyPr/>
          <a:lstStyle/>
          <a:p>
            <a:pPr eaLnBrk="1" hangingPunct="1">
              <a:defRPr/>
            </a:pPr>
            <a:r>
              <a:rPr lang="en-IE" smtClean="0"/>
              <a:t>Industry Standard Architecture</a:t>
            </a:r>
            <a:endParaRPr lang="en-US" smtClean="0"/>
          </a:p>
        </p:txBody>
      </p:sp>
      <p:sp>
        <p:nvSpPr>
          <p:cNvPr id="859139" name="Rectangle 3"/>
          <p:cNvSpPr>
            <a:spLocks noGrp="1" noChangeArrowheads="1"/>
          </p:cNvSpPr>
          <p:nvPr>
            <p:ph type="body" idx="1"/>
          </p:nvPr>
        </p:nvSpPr>
        <p:spPr/>
        <p:txBody>
          <a:bodyPr/>
          <a:lstStyle/>
          <a:p>
            <a:pPr marL="400050" lvl="1" indent="0" eaLnBrk="1" hangingPunct="1">
              <a:lnSpc>
                <a:spcPct val="90000"/>
              </a:lnSpc>
              <a:buNone/>
              <a:defRPr/>
            </a:pPr>
            <a:r>
              <a:rPr lang="en-US" dirty="0" smtClean="0"/>
              <a:t>ISA and Super I/O</a:t>
            </a:r>
            <a:r>
              <a:rPr lang="en-US" sz="2000" dirty="0" smtClean="0"/>
              <a:t/>
            </a:r>
            <a:br>
              <a:rPr lang="en-US" sz="2000" dirty="0" smtClean="0"/>
            </a:br>
            <a:r>
              <a:rPr lang="en-US" sz="2400" dirty="0" smtClean="0"/>
              <a:t>Most chipsets still support ISA bus capability, typically through a bridge chip that connects to the PCI bus. Today many new systems shun actual ISA slots. However, legacy peripherals such as serial ports, parallel ports, a game port, a PS/2 mouse/keyboard, an infrared interface, and a floppy disk controller are generally supported through a Super I/O chip that attaches to the </a:t>
            </a:r>
            <a:r>
              <a:rPr lang="en-US" sz="2400" dirty="0" err="1" smtClean="0"/>
              <a:t>southbridge</a:t>
            </a:r>
            <a:r>
              <a:rPr lang="en-US" sz="2400" dirty="0" smtClean="0"/>
              <a:t> often through a Low Pin Count (LPC) interface. An integrated 8254-compatible timer, dual 8259-compatible interrupt controllers, dual 8237-compatible DMA controllers, and real-time clock are also included in the </a:t>
            </a:r>
            <a:r>
              <a:rPr lang="en-US" sz="2400" dirty="0" err="1" smtClean="0"/>
              <a:t>southbridge</a:t>
            </a:r>
            <a:r>
              <a:rPr lang="en-US" sz="2400" dirty="0" smtClean="0"/>
              <a:t> for ISA compatibility.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pPr>
              <a:defRPr/>
            </a:pPr>
            <a:fld id="{DF2CDE84-725D-4071-B85F-A212690AD6FB}" type="slidenum">
              <a:rPr lang="en-US"/>
              <a:pPr>
                <a:defRPr/>
              </a:pPr>
              <a:t>48</a:t>
            </a:fld>
            <a:endParaRPr lang="en-US"/>
          </a:p>
        </p:txBody>
      </p:sp>
      <p:sp>
        <p:nvSpPr>
          <p:cNvPr id="881666" name="Rectangle 2"/>
          <p:cNvSpPr>
            <a:spLocks noGrp="1" noChangeArrowheads="1"/>
          </p:cNvSpPr>
          <p:nvPr>
            <p:ph type="title"/>
          </p:nvPr>
        </p:nvSpPr>
        <p:spPr/>
        <p:txBody>
          <a:bodyPr/>
          <a:lstStyle/>
          <a:p>
            <a:pPr eaLnBrk="1" hangingPunct="1">
              <a:defRPr/>
            </a:pPr>
            <a:r>
              <a:rPr lang="en-GB" smtClean="0"/>
              <a:t>HyperTransport</a:t>
            </a:r>
            <a:endParaRPr lang="en-US" smtClean="0"/>
          </a:p>
        </p:txBody>
      </p:sp>
      <p:sp>
        <p:nvSpPr>
          <p:cNvPr id="881667" name="Rectangle 3"/>
          <p:cNvSpPr>
            <a:spLocks noGrp="1" noChangeArrowheads="1"/>
          </p:cNvSpPr>
          <p:nvPr>
            <p:ph type="body" idx="1"/>
          </p:nvPr>
        </p:nvSpPr>
        <p:spPr/>
        <p:txBody>
          <a:bodyPr/>
          <a:lstStyle/>
          <a:p>
            <a:pPr marL="400050" lvl="1" indent="0" eaLnBrk="1" hangingPunct="1">
              <a:buNone/>
              <a:defRPr/>
            </a:pPr>
            <a:r>
              <a:rPr lang="en-US" dirty="0" smtClean="0"/>
              <a:t>AMD's </a:t>
            </a:r>
            <a:r>
              <a:rPr lang="en-US" dirty="0" err="1" smtClean="0"/>
              <a:t>HyperTransport</a:t>
            </a:r>
            <a:r>
              <a:rPr lang="en-US" dirty="0" smtClean="0"/>
              <a:t/>
            </a:r>
            <a:br>
              <a:rPr lang="en-US" dirty="0" smtClean="0"/>
            </a:br>
            <a:r>
              <a:rPr lang="en-US" sz="2400" dirty="0" err="1" smtClean="0"/>
              <a:t>HyperTransport</a:t>
            </a:r>
            <a:r>
              <a:rPr lang="en-US" sz="2400" dirty="0" smtClean="0"/>
              <a:t> was developed by AMD and has been licensed to around 200 companies involved in processor manufacture. Formerly known as Lightning Data Transport (LDT), it was a newer technology that provided a high performance point-to-point link for interconnecting circuits on a motherboard. </a:t>
            </a:r>
          </a:p>
        </p:txBody>
      </p:sp>
      <p:pic>
        <p:nvPicPr>
          <p:cNvPr id="51206" name="Picture 5" descr="http://www.extremetech.com/images/spacer.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724025" y="2652713"/>
            <a:ext cx="9525" cy="4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Picture 4" descr="AMD's HyperTransport"/>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3059113" y="4581525"/>
            <a:ext cx="5402262"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8" name="Rectangle 6"/>
          <p:cNvSpPr>
            <a:spLocks noChangeArrowheads="1"/>
          </p:cNvSpPr>
          <p:nvPr/>
        </p:nvSpPr>
        <p:spPr bwMode="auto">
          <a:xfrm>
            <a:off x="1724025" y="2652713"/>
            <a:ext cx="2251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itchFamily="2" charset="2"/>
              <a:buBlip>
                <a:blip r:embed="rId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9pPr>
          </a:lstStyle>
          <a:p>
            <a:pPr>
              <a:spcBef>
                <a:spcPct val="0"/>
              </a:spcBef>
              <a:buClrTx/>
              <a:buFontTx/>
              <a:buNone/>
            </a:pPr>
            <a:endParaRPr lang="en-US" altLang="en-US" sz="1800"/>
          </a:p>
        </p:txBody>
      </p:sp>
      <p:sp>
        <p:nvSpPr>
          <p:cNvPr id="51209" name="Rectangle 8"/>
          <p:cNvSpPr>
            <a:spLocks noChangeArrowheads="1"/>
          </p:cNvSpPr>
          <p:nvPr/>
        </p:nvSpPr>
        <p:spPr bwMode="auto">
          <a:xfrm>
            <a:off x="1724025" y="2652713"/>
            <a:ext cx="2251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Font typeface="Wingdings" pitchFamily="2" charset="2"/>
              <a:buBlip>
                <a:blip r:embed="rId7"/>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7"/>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7"/>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7"/>
              </a:buBlip>
              <a:defRPr sz="2000">
                <a:solidFill>
                  <a:schemeClr val="tx1"/>
                </a:solidFill>
                <a:latin typeface="Arial" charset="0"/>
              </a:defRPr>
            </a:lvl9pPr>
          </a:lstStyle>
          <a:p>
            <a:pPr>
              <a:spcBef>
                <a:spcPct val="0"/>
              </a:spcBef>
              <a:buClrTx/>
              <a:buFontTx/>
              <a:buNone/>
            </a:pPr>
            <a:endParaRPr lang="en-US" altLang="en-US" sz="18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48CC4E-0EA1-4792-83C9-3A754E736BB2}" type="slidenum">
              <a:rPr lang="en-US"/>
              <a:pPr>
                <a:defRPr/>
              </a:pPr>
              <a:t>49</a:t>
            </a:fld>
            <a:endParaRPr lang="en-US"/>
          </a:p>
        </p:txBody>
      </p:sp>
      <p:sp>
        <p:nvSpPr>
          <p:cNvPr id="861186" name="Rectangle 2"/>
          <p:cNvSpPr>
            <a:spLocks noGrp="1" noChangeArrowheads="1"/>
          </p:cNvSpPr>
          <p:nvPr>
            <p:ph type="title"/>
          </p:nvPr>
        </p:nvSpPr>
        <p:spPr/>
        <p:txBody>
          <a:bodyPr/>
          <a:lstStyle/>
          <a:p>
            <a:pPr eaLnBrk="1" hangingPunct="1">
              <a:defRPr/>
            </a:pPr>
            <a:r>
              <a:rPr lang="en-IE" smtClean="0"/>
              <a:t> 3</a:t>
            </a:r>
            <a:r>
              <a:rPr lang="en-IE" baseline="30000" smtClean="0"/>
              <a:t>rd</a:t>
            </a:r>
            <a:r>
              <a:rPr lang="en-IE" smtClean="0"/>
              <a:t> generation Bus (Interface)</a:t>
            </a:r>
            <a:endParaRPr lang="en-US" smtClean="0"/>
          </a:p>
        </p:txBody>
      </p:sp>
      <p:sp>
        <p:nvSpPr>
          <p:cNvPr id="861187" name="Rectangle 3"/>
          <p:cNvSpPr>
            <a:spLocks noGrp="1" noChangeArrowheads="1"/>
          </p:cNvSpPr>
          <p:nvPr>
            <p:ph type="body" idx="1"/>
          </p:nvPr>
        </p:nvSpPr>
        <p:spPr/>
        <p:txBody>
          <a:bodyPr/>
          <a:lstStyle/>
          <a:p>
            <a:pPr eaLnBrk="1" hangingPunct="1">
              <a:defRPr/>
            </a:pPr>
            <a:r>
              <a:rPr lang="en-US" sz="2600" dirty="0" smtClean="0"/>
              <a:t>"Third generation" buses such as </a:t>
            </a:r>
            <a:r>
              <a:rPr lang="en-US" sz="2600" dirty="0" err="1" smtClean="0"/>
              <a:t>HyperTransport</a:t>
            </a:r>
            <a:r>
              <a:rPr lang="en-US" sz="2600" dirty="0" smtClean="0"/>
              <a:t> and InfiniBand run at the very high speeds needed to support memory and video cards, while also supporting lower speeds when talking to slower devices such as disk drives. </a:t>
            </a:r>
          </a:p>
          <a:p>
            <a:pPr eaLnBrk="1" hangingPunct="1">
              <a:defRPr/>
            </a:pPr>
            <a:endParaRPr lang="en-US" sz="2600" dirty="0" smtClean="0"/>
          </a:p>
          <a:p>
            <a:pPr eaLnBrk="1" hangingPunct="1">
              <a:defRPr/>
            </a:pPr>
            <a:r>
              <a:rPr lang="en-US" sz="2600" dirty="0" smtClean="0"/>
              <a:t>They </a:t>
            </a:r>
            <a:r>
              <a:rPr lang="en-US" sz="2600" dirty="0" smtClean="0"/>
              <a:t>are flexible in terms of their physical connections, allowing them to be used both as internal buses, as well as connecting different machines together.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pPr>
              <a:defRPr/>
            </a:pPr>
            <a:fld id="{D26F8191-8AAD-4FC4-B53C-50A3745E7F23}" type="slidenum">
              <a:rPr lang="en-US"/>
              <a:pPr>
                <a:defRPr/>
              </a:pPr>
              <a:t>5</a:t>
            </a:fld>
            <a:endParaRPr lang="en-US"/>
          </a:p>
        </p:txBody>
      </p:sp>
      <p:sp>
        <p:nvSpPr>
          <p:cNvPr id="7172" name="Rectangle 5"/>
          <p:cNvSpPr>
            <a:spLocks noChangeArrowheads="1"/>
          </p:cNvSpPr>
          <p:nvPr/>
        </p:nvSpPr>
        <p:spPr bwMode="auto">
          <a:xfrm>
            <a:off x="2051050" y="2276475"/>
            <a:ext cx="4175125" cy="3889375"/>
          </a:xfrm>
          <a:prstGeom prst="rect">
            <a:avLst/>
          </a:prstGeom>
          <a:solidFill>
            <a:schemeClr val="tx1"/>
          </a:solidFill>
          <a:ln w="9525">
            <a:solidFill>
              <a:schemeClr val="tx1"/>
            </a:solidFill>
            <a:miter lim="800000"/>
            <a:headEnd/>
            <a:tailEnd/>
          </a:ln>
        </p:spPr>
        <p:txBody>
          <a:bodyPr wrap="none" anchor="ct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endParaRPr lang="en-US" altLang="en-US" sz="1800"/>
          </a:p>
        </p:txBody>
      </p:sp>
      <p:sp>
        <p:nvSpPr>
          <p:cNvPr id="839682" name="Rectangle 2"/>
          <p:cNvSpPr>
            <a:spLocks noGrp="1" noChangeArrowheads="1"/>
          </p:cNvSpPr>
          <p:nvPr>
            <p:ph type="title"/>
          </p:nvPr>
        </p:nvSpPr>
        <p:spPr/>
        <p:txBody>
          <a:bodyPr/>
          <a:lstStyle/>
          <a:p>
            <a:pPr eaLnBrk="1" hangingPunct="1">
              <a:defRPr/>
            </a:pPr>
            <a:r>
              <a:rPr lang="en-GB" smtClean="0"/>
              <a:t>“The Bridges of CPU County”</a:t>
            </a:r>
            <a:endParaRPr lang="en-US" smtClean="0"/>
          </a:p>
        </p:txBody>
      </p:sp>
      <p:pic>
        <p:nvPicPr>
          <p:cNvPr id="7174" name="Picture 4" descr="A typical north/southbridge layout">
            <a:hlinkClick r:id="rId4" tooltip="&quot;A typical north/southbridge layout&quot;"/>
          </p:cNvPr>
          <p:cNvPicPr>
            <a:picLocks noChangeAspect="1" noChangeArrowheads="1"/>
          </p:cNvPicPr>
          <p:nvPr>
            <p:ph type="body" idx="1"/>
          </p:nvPr>
        </p:nvPicPr>
        <p:blipFill>
          <a:blip r:embed="rId5">
            <a:extLst>
              <a:ext uri="{28A0092B-C50C-407E-A947-70E740481C1C}">
                <a14:useLocalDpi xmlns:a14="http://schemas.microsoft.com/office/drawing/2010/main" val="0"/>
              </a:ext>
            </a:extLst>
          </a:blip>
          <a:srcRect/>
          <a:stretch>
            <a:fillRect/>
          </a:stretch>
        </p:blipFill>
        <p:spPr>
          <a:xfrm>
            <a:off x="2411413" y="2636838"/>
            <a:ext cx="3429000" cy="3324225"/>
          </a:xfrm>
          <a:noFill/>
          <a:extLst>
            <a:ext uri="{909E8E84-426E-40DD-AFC4-6F175D3DCCD1}">
              <a14:hiddenFill xmlns:a14="http://schemas.microsoft.com/office/drawing/2010/main">
                <a:solidFill>
                  <a:srgbClr val="FFFFFF"/>
                </a:solidFill>
              </a14:hiddenFill>
            </a:ext>
          </a:extLst>
        </p:spPr>
      </p:pic>
      <p:sp>
        <p:nvSpPr>
          <p:cNvPr id="7175" name="Text Box 6"/>
          <p:cNvSpPr txBox="1">
            <a:spLocks noChangeArrowheads="1"/>
          </p:cNvSpPr>
          <p:nvPr/>
        </p:nvSpPr>
        <p:spPr bwMode="auto">
          <a:xfrm>
            <a:off x="1189038" y="1352550"/>
            <a:ext cx="6121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50000"/>
              </a:spcBef>
              <a:buClrTx/>
              <a:buFontTx/>
              <a:buNone/>
            </a:pPr>
            <a:r>
              <a:rPr lang="en-GB" altLang="en-US" sz="1800"/>
              <a:t>This is a general view of devices that may be linked, possibly, to the bridges.</a:t>
            </a:r>
            <a:r>
              <a:rPr lang="en-IE" altLang="en-US" sz="1800"/>
              <a:t> (More on the northbridge and southbridge later.)</a:t>
            </a:r>
            <a:endParaRPr lang="en-US" altLang="en-US" sz="180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F9BCFA42-2680-464E-B638-0BF012232B84}" type="slidenum">
              <a:rPr lang="en-US"/>
              <a:pPr>
                <a:defRPr/>
              </a:pPr>
              <a:t>50</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94978" name="Rectangle 2"/>
          <p:cNvSpPr>
            <a:spLocks noGrp="1" noChangeArrowheads="1"/>
          </p:cNvSpPr>
          <p:nvPr>
            <p:ph type="title"/>
          </p:nvPr>
        </p:nvSpPr>
        <p:spPr/>
        <p:txBody>
          <a:bodyPr/>
          <a:lstStyle/>
          <a:p>
            <a:pPr eaLnBrk="1" hangingPunct="1">
              <a:defRPr/>
            </a:pPr>
            <a:r>
              <a:rPr lang="en-IE" sz="4000" smtClean="0"/>
              <a:t> 3</a:t>
            </a:r>
            <a:r>
              <a:rPr lang="en-IE" sz="4000" baseline="30000" smtClean="0"/>
              <a:t>rd</a:t>
            </a:r>
            <a:r>
              <a:rPr lang="en-IE" sz="4000" smtClean="0"/>
              <a:t> generation Bus (Interface) (2)</a:t>
            </a:r>
            <a:endParaRPr lang="en-US" sz="4000" smtClean="0"/>
          </a:p>
        </p:txBody>
      </p:sp>
      <p:sp>
        <p:nvSpPr>
          <p:cNvPr id="894979" name="Rectangle 3"/>
          <p:cNvSpPr>
            <a:spLocks noGrp="1" noChangeArrowheads="1"/>
          </p:cNvSpPr>
          <p:nvPr>
            <p:ph type="body" idx="1"/>
          </p:nvPr>
        </p:nvSpPr>
        <p:spPr/>
        <p:txBody>
          <a:bodyPr/>
          <a:lstStyle/>
          <a:p>
            <a:pPr eaLnBrk="1" hangingPunct="1">
              <a:lnSpc>
                <a:spcPct val="90000"/>
              </a:lnSpc>
              <a:defRPr/>
            </a:pPr>
            <a:r>
              <a:rPr lang="en-US" sz="2800" dirty="0" smtClean="0"/>
              <a:t>This can lead to complex problems when trying to service different requests, so much of the work on these systems concerns software design, as opposed to the hardware itself. In general, these third generation buses tend to look more like a network than the original concept of a bus, with a higher protocol overhead needed than for early systems, while also allowing multiple devices to use the bus at once.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089B1E09-8FAD-4D9A-8A55-CC0D15A49187}" type="slidenum">
              <a:rPr lang="en-US"/>
              <a:pPr>
                <a:defRPr/>
              </a:pPr>
              <a:t>51</a:t>
            </a:fld>
            <a:endParaRPr lang="en-US"/>
          </a:p>
        </p:txBody>
      </p:sp>
      <p:sp>
        <p:nvSpPr>
          <p:cNvPr id="865282" name="Rectangle 2"/>
          <p:cNvSpPr>
            <a:spLocks noGrp="1" noChangeArrowheads="1"/>
          </p:cNvSpPr>
          <p:nvPr>
            <p:ph type="title"/>
          </p:nvPr>
        </p:nvSpPr>
        <p:spPr/>
        <p:txBody>
          <a:bodyPr/>
          <a:lstStyle/>
          <a:p>
            <a:pPr eaLnBrk="1" hangingPunct="1">
              <a:defRPr/>
            </a:pPr>
            <a:r>
              <a:rPr lang="en-IE" smtClean="0"/>
              <a:t>Hyper Transport (2)</a:t>
            </a:r>
            <a:endParaRPr lang="en-US" smtClean="0"/>
          </a:p>
        </p:txBody>
      </p:sp>
      <p:sp>
        <p:nvSpPr>
          <p:cNvPr id="865283" name="Rectangle 3"/>
          <p:cNvSpPr>
            <a:spLocks noGrp="1" noChangeArrowheads="1"/>
          </p:cNvSpPr>
          <p:nvPr>
            <p:ph type="body" idx="1"/>
          </p:nvPr>
        </p:nvSpPr>
        <p:spPr/>
        <p:txBody>
          <a:bodyPr/>
          <a:lstStyle/>
          <a:p>
            <a:pPr marL="400050" lvl="1" indent="0" eaLnBrk="1" hangingPunct="1">
              <a:lnSpc>
                <a:spcPct val="80000"/>
              </a:lnSpc>
              <a:buNone/>
              <a:defRPr/>
            </a:pPr>
            <a:r>
              <a:rPr lang="en-US" sz="2600" dirty="0" smtClean="0"/>
              <a:t>Network connections such as Ethernet are not generally regarded as buses, although the difference is largely conceptual rather than practical. The arrival of technologies such as InfiniBand and </a:t>
            </a:r>
            <a:r>
              <a:rPr lang="en-US" sz="2600" dirty="0" err="1" smtClean="0"/>
              <a:t>HyperTransport</a:t>
            </a:r>
            <a:r>
              <a:rPr lang="en-US" sz="2600" dirty="0" smtClean="0"/>
              <a:t> is further blurring the boundaries between networks and buses. </a:t>
            </a:r>
            <a:endParaRPr lang="en-US" sz="2600" dirty="0" smtClean="0"/>
          </a:p>
          <a:p>
            <a:pPr marL="400050" lvl="1" indent="0" eaLnBrk="1" hangingPunct="1">
              <a:lnSpc>
                <a:spcPct val="80000"/>
              </a:lnSpc>
              <a:buNone/>
              <a:defRPr/>
            </a:pPr>
            <a:endParaRPr lang="en-US" sz="2600" dirty="0"/>
          </a:p>
          <a:p>
            <a:pPr marL="400050" lvl="1" indent="0" eaLnBrk="1" hangingPunct="1">
              <a:lnSpc>
                <a:spcPct val="80000"/>
              </a:lnSpc>
              <a:buNone/>
              <a:defRPr/>
            </a:pPr>
            <a:r>
              <a:rPr lang="en-US" sz="2600" dirty="0" smtClean="0"/>
              <a:t>Even </a:t>
            </a:r>
            <a:r>
              <a:rPr lang="en-US" sz="2600" dirty="0" smtClean="0"/>
              <a:t>the lines between internal and external are sometimes fuzzy, I²C can be used as both an internal bus, or an external bus (where it is known as </a:t>
            </a:r>
            <a:r>
              <a:rPr lang="en-US" sz="2600" dirty="0" err="1" smtClean="0"/>
              <a:t>ACCESS.bus</a:t>
            </a:r>
            <a:r>
              <a:rPr lang="en-US" sz="2600" dirty="0" smtClean="0"/>
              <a:t>), and InfiniBand is intended to replace both internal buses like PCI as well as external ones like </a:t>
            </a:r>
            <a:r>
              <a:rPr lang="en-US" sz="2600" dirty="0" err="1" smtClean="0"/>
              <a:t>Fibre</a:t>
            </a:r>
            <a:r>
              <a:rPr lang="en-US" sz="2600" dirty="0" smtClean="0"/>
              <a:t> Channel.</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CFBECFF-9A66-4471-B928-E2909DDE4028}" type="slidenum">
              <a:rPr lang="en-US"/>
              <a:pPr>
                <a:defRPr/>
              </a:pPr>
              <a:t>52</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97026" name="Rectangle 2"/>
          <p:cNvSpPr>
            <a:spLocks noGrp="1" noChangeArrowheads="1"/>
          </p:cNvSpPr>
          <p:nvPr>
            <p:ph type="title"/>
          </p:nvPr>
        </p:nvSpPr>
        <p:spPr/>
        <p:txBody>
          <a:bodyPr/>
          <a:lstStyle/>
          <a:p>
            <a:pPr eaLnBrk="1" hangingPunct="1">
              <a:defRPr/>
            </a:pPr>
            <a:r>
              <a:rPr lang="en-IE" smtClean="0"/>
              <a:t>Hyper Transport (3)</a:t>
            </a:r>
            <a:endParaRPr lang="en-US" smtClean="0"/>
          </a:p>
        </p:txBody>
      </p:sp>
      <p:sp>
        <p:nvSpPr>
          <p:cNvPr id="897027" name="Rectangle 3"/>
          <p:cNvSpPr>
            <a:spLocks noGrp="1" noChangeArrowheads="1"/>
          </p:cNvSpPr>
          <p:nvPr>
            <p:ph type="body" idx="1"/>
          </p:nvPr>
        </p:nvSpPr>
        <p:spPr/>
        <p:txBody>
          <a:bodyPr/>
          <a:lstStyle/>
          <a:p>
            <a:pPr marL="400050" lvl="1" indent="0" eaLnBrk="1" hangingPunct="1">
              <a:buNone/>
              <a:defRPr/>
            </a:pPr>
            <a:r>
              <a:rPr lang="en-US" sz="2600" dirty="0" smtClean="0"/>
              <a:t>Modern trends in personal computers, especially laptops, have been moving towards eliminating all external connections except for modem jack, Cat5, USB, headphone jack, and optional VGA or FireWire.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63E6D41-303A-402A-BAB7-CDF46FD23891}" type="slidenum">
              <a:rPr lang="en-US"/>
              <a:pPr>
                <a:defRPr/>
              </a:pPr>
              <a:t>53</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264194" name="Rectangle 2"/>
          <p:cNvSpPr>
            <a:spLocks noGrp="1" noChangeArrowheads="1"/>
          </p:cNvSpPr>
          <p:nvPr>
            <p:ph type="title"/>
          </p:nvPr>
        </p:nvSpPr>
        <p:spPr/>
        <p:txBody>
          <a:bodyPr/>
          <a:lstStyle/>
          <a:p>
            <a:pPr eaLnBrk="1" hangingPunct="1">
              <a:defRPr/>
            </a:pPr>
            <a:r>
              <a:rPr lang="en-GB" smtClean="0"/>
              <a:t>Next…</a:t>
            </a:r>
            <a:endParaRPr lang="en-US" smtClean="0"/>
          </a:p>
        </p:txBody>
      </p:sp>
      <p:sp>
        <p:nvSpPr>
          <p:cNvPr id="264195" name="Rectangle 3"/>
          <p:cNvSpPr>
            <a:spLocks noGrp="1" noChangeArrowheads="1"/>
          </p:cNvSpPr>
          <p:nvPr>
            <p:ph type="body" idx="1"/>
          </p:nvPr>
        </p:nvSpPr>
        <p:spPr/>
        <p:txBody>
          <a:bodyPr/>
          <a:lstStyle/>
          <a:p>
            <a:pPr marL="400050" lvl="1" indent="0" eaLnBrk="1" hangingPunct="1">
              <a:buNone/>
              <a:defRPr/>
            </a:pPr>
            <a:r>
              <a:rPr lang="en-GB" sz="3200" dirty="0" smtClean="0"/>
              <a:t>Next week we can start taking a look at how computers can connect to each other...</a:t>
            </a:r>
          </a:p>
          <a:p>
            <a:pPr eaLnBrk="1" hangingPunct="1">
              <a:defRPr/>
            </a:pPr>
            <a:endParaRPr lang="en-GB" dirty="0" smtClean="0"/>
          </a:p>
          <a:p>
            <a:pPr eaLnBrk="1" hangingPunct="1">
              <a:buFont typeface="Wingdings" pitchFamily="2" charset="2"/>
              <a:buNone/>
              <a:defRPr/>
            </a:pPr>
            <a:r>
              <a:rPr lang="en-GB" dirty="0" smtClean="0"/>
              <a:t> 	… in networks.</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9DC3CB59-2D51-4586-BA66-74A1C917D7B5}" type="slidenum">
              <a:rPr lang="en-US"/>
              <a:pPr>
                <a:defRPr/>
              </a:pPr>
              <a:t>6</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26370" name="Rectangle 2"/>
          <p:cNvSpPr>
            <a:spLocks noGrp="1" noChangeArrowheads="1"/>
          </p:cNvSpPr>
          <p:nvPr>
            <p:ph type="title"/>
          </p:nvPr>
        </p:nvSpPr>
        <p:spPr/>
        <p:txBody>
          <a:bodyPr/>
          <a:lstStyle/>
          <a:p>
            <a:pPr eaLnBrk="1" hangingPunct="1">
              <a:defRPr/>
            </a:pPr>
            <a:r>
              <a:rPr lang="en-IE" smtClean="0"/>
              <a:t>Bus History (4)</a:t>
            </a:r>
            <a:endParaRPr lang="en-US" smtClean="0"/>
          </a:p>
        </p:txBody>
      </p:sp>
      <p:sp>
        <p:nvSpPr>
          <p:cNvPr id="826371" name="Rectangle 3"/>
          <p:cNvSpPr>
            <a:spLocks noGrp="1" noChangeArrowheads="1"/>
          </p:cNvSpPr>
          <p:nvPr>
            <p:ph type="body" idx="1"/>
          </p:nvPr>
        </p:nvSpPr>
        <p:spPr>
          <a:xfrm>
            <a:off x="457200" y="1600200"/>
            <a:ext cx="8362950" cy="4533900"/>
          </a:xfrm>
        </p:spPr>
        <p:txBody>
          <a:bodyPr/>
          <a:lstStyle/>
          <a:p>
            <a:pPr eaLnBrk="1" hangingPunct="1">
              <a:defRPr/>
            </a:pPr>
            <a:r>
              <a:rPr lang="en-US" sz="2800" dirty="0" smtClean="0"/>
              <a:t>These developing systems shared architecture qualities with their earlier computers that meant that every device on the bus had to communicate at the same speed. </a:t>
            </a:r>
          </a:p>
          <a:p>
            <a:pPr eaLnBrk="1" hangingPunct="1">
              <a:defRPr/>
            </a:pPr>
            <a:endParaRPr lang="en-US" sz="2800" dirty="0" smtClean="0"/>
          </a:p>
          <a:p>
            <a:pPr eaLnBrk="1" hangingPunct="1">
              <a:defRPr/>
            </a:pPr>
            <a:r>
              <a:rPr lang="en-US" sz="2800" dirty="0" smtClean="0"/>
              <a:t>An isolated CPU could increase in speed. CPUs and memory continued to increase in speed much faster than the buses they communicated with.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4AB8928-1986-4285-8589-ACC2F4ED14CF}" type="slidenum">
              <a:rPr lang="en-US"/>
              <a:pPr>
                <a:defRPr/>
              </a:pPr>
              <a:t>7</a:t>
            </a:fld>
            <a:endParaRPr lang="en-US"/>
          </a:p>
        </p:txBody>
      </p:sp>
      <p:sp>
        <p:nvSpPr>
          <p:cNvPr id="867330" name="Rectangle 2"/>
          <p:cNvSpPr>
            <a:spLocks noGrp="1" noChangeArrowheads="1"/>
          </p:cNvSpPr>
          <p:nvPr>
            <p:ph type="title"/>
          </p:nvPr>
        </p:nvSpPr>
        <p:spPr/>
        <p:txBody>
          <a:bodyPr/>
          <a:lstStyle/>
          <a:p>
            <a:pPr eaLnBrk="1" hangingPunct="1">
              <a:defRPr/>
            </a:pPr>
            <a:r>
              <a:rPr lang="en-IE" smtClean="0"/>
              <a:t>Parallel and Serial</a:t>
            </a:r>
            <a:endParaRPr lang="en-US" smtClean="0"/>
          </a:p>
        </p:txBody>
      </p:sp>
      <p:sp>
        <p:nvSpPr>
          <p:cNvPr id="867331" name="Rectangle 3"/>
          <p:cNvSpPr>
            <a:spLocks noGrp="1" noChangeArrowheads="1"/>
          </p:cNvSpPr>
          <p:nvPr>
            <p:ph type="body" idx="1"/>
          </p:nvPr>
        </p:nvSpPr>
        <p:spPr/>
        <p:txBody>
          <a:bodyPr/>
          <a:lstStyle/>
          <a:p>
            <a:pPr eaLnBrk="1" hangingPunct="1">
              <a:lnSpc>
                <a:spcPct val="80000"/>
              </a:lnSpc>
              <a:defRPr/>
            </a:pPr>
            <a:r>
              <a:rPr lang="en-US" sz="2800" dirty="0" smtClean="0"/>
              <a:t>At one time "bus" meant an electrically parallel system, with electrical conductors similar or identical to the pins on the CPU. But in modern systems, buses’ and networks’ architecture have become similar in appearance.</a:t>
            </a:r>
          </a:p>
          <a:p>
            <a:pPr eaLnBrk="1" hangingPunct="1">
              <a:lnSpc>
                <a:spcPct val="80000"/>
              </a:lnSpc>
              <a:defRPr/>
            </a:pPr>
            <a:r>
              <a:rPr lang="en-US" sz="2800" dirty="0" smtClean="0"/>
              <a:t>Buses can be parallel buses, which carry data words striped across multiple wires, or serial buses, which carry data in bit-serial form. The addition of extra power and control connections, differential drivers and data connections in each direction usually means that most serial buses have more conductors than the minimum of two used in the I²C (</a:t>
            </a:r>
            <a:r>
              <a:rPr lang="en-US" sz="2400" dirty="0" smtClean="0"/>
              <a:t>Inter-Integrated Circuit</a:t>
            </a:r>
            <a:r>
              <a:rPr lang="en-US" sz="2800" dirty="0" smtClean="0"/>
              <a:t>) serial bus.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B1D0EB0-AD78-48D0-97E3-AAC6D50A25FC}" type="slidenum">
              <a:rPr lang="en-US"/>
              <a:pPr>
                <a:defRPr/>
              </a:pPr>
              <a:t>8</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75522" name="Rectangle 2"/>
          <p:cNvSpPr>
            <a:spLocks noGrp="1" noChangeArrowheads="1"/>
          </p:cNvSpPr>
          <p:nvPr>
            <p:ph type="title"/>
          </p:nvPr>
        </p:nvSpPr>
        <p:spPr/>
        <p:txBody>
          <a:bodyPr/>
          <a:lstStyle/>
          <a:p>
            <a:pPr eaLnBrk="1" hangingPunct="1">
              <a:defRPr/>
            </a:pPr>
            <a:r>
              <a:rPr lang="en-IE" smtClean="0"/>
              <a:t>Parallel and Serial (2)</a:t>
            </a:r>
            <a:endParaRPr lang="en-US" smtClean="0"/>
          </a:p>
        </p:txBody>
      </p:sp>
      <p:sp>
        <p:nvSpPr>
          <p:cNvPr id="875523" name="Rectangle 3"/>
          <p:cNvSpPr>
            <a:spLocks noGrp="1" noChangeArrowheads="1"/>
          </p:cNvSpPr>
          <p:nvPr>
            <p:ph type="body" idx="1"/>
          </p:nvPr>
        </p:nvSpPr>
        <p:spPr/>
        <p:txBody>
          <a:bodyPr/>
          <a:lstStyle/>
          <a:p>
            <a:pPr eaLnBrk="1" hangingPunct="1">
              <a:lnSpc>
                <a:spcPct val="90000"/>
              </a:lnSpc>
              <a:defRPr/>
            </a:pPr>
            <a:r>
              <a:rPr lang="en-US" sz="2800" smtClean="0"/>
              <a:t>As data rates increase, the problems of timing skew and crosstalk across parallel buses become more and more difficult to work around.</a:t>
            </a:r>
          </a:p>
          <a:p>
            <a:pPr eaLnBrk="1" hangingPunct="1">
              <a:lnSpc>
                <a:spcPct val="90000"/>
              </a:lnSpc>
              <a:defRPr/>
            </a:pPr>
            <a:endParaRPr lang="en-US" sz="2800" smtClean="0"/>
          </a:p>
          <a:p>
            <a:pPr eaLnBrk="1" hangingPunct="1">
              <a:lnSpc>
                <a:spcPct val="90000"/>
              </a:lnSpc>
              <a:defRPr/>
            </a:pPr>
            <a:r>
              <a:rPr lang="en-US" sz="2800" smtClean="0"/>
              <a:t>One partial solution to this problem has been to double pump the bus.</a:t>
            </a:r>
          </a:p>
          <a:p>
            <a:pPr eaLnBrk="1" hangingPunct="1">
              <a:lnSpc>
                <a:spcPct val="90000"/>
              </a:lnSpc>
              <a:defRPr/>
            </a:pPr>
            <a:endParaRPr lang="en-US" sz="2600" smtClean="0"/>
          </a:p>
          <a:p>
            <a:pPr eaLnBrk="1" hangingPunct="1">
              <a:lnSpc>
                <a:spcPct val="90000"/>
              </a:lnSpc>
              <a:buFont typeface="Wingdings" pitchFamily="2" charset="2"/>
              <a:buNone/>
              <a:defRPr/>
            </a:pPr>
            <a:r>
              <a:rPr lang="en-US" sz="2200" smtClean="0"/>
              <a:t>(Crosstalk is the effect of bus wires carrying current (data) being so close together that one absorbs the other’s current – so a 0 might pick up some of the current of a 1 next to it and show 1 and 1 instead of 0 and 1.)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556CE64-8325-4468-A585-130D120CD68C}" type="slidenum">
              <a:rPr lang="en-US"/>
              <a:pPr>
                <a:defRPr/>
              </a:pPr>
              <a:t>9</a:t>
            </a:fld>
            <a:endParaRPr lang="en-US"/>
          </a:p>
        </p:txBody>
      </p:sp>
      <p:sp>
        <p:nvSpPr>
          <p:cNvPr id="5" name="Date Placeholder 4"/>
          <p:cNvSpPr>
            <a:spLocks noGrp="1"/>
          </p:cNvSpPr>
          <p:nvPr>
            <p:ph type="dt" sz="quarter" idx="11"/>
          </p:nvPr>
        </p:nvSpPr>
        <p:spPr/>
        <p:txBody>
          <a:bodyPr/>
          <a:lstStyle/>
          <a:p>
            <a:pPr>
              <a:defRPr/>
            </a:pPr>
            <a:r>
              <a:rPr lang="en-US" dirty="0"/>
              <a:t>DT228/1 and DT282/1 </a:t>
            </a:r>
            <a:r>
              <a:rPr lang="en-US" dirty="0" smtClean="0"/>
              <a:t>Computer </a:t>
            </a:r>
            <a:r>
              <a:rPr lang="en-US" dirty="0"/>
              <a:t>Architecture &amp; Technology</a:t>
            </a:r>
          </a:p>
        </p:txBody>
      </p:sp>
      <p:sp>
        <p:nvSpPr>
          <p:cNvPr id="869378" name="Rectangle 2"/>
          <p:cNvSpPr>
            <a:spLocks noGrp="1" noChangeArrowheads="1"/>
          </p:cNvSpPr>
          <p:nvPr>
            <p:ph type="title"/>
          </p:nvPr>
        </p:nvSpPr>
        <p:spPr/>
        <p:txBody>
          <a:bodyPr/>
          <a:lstStyle/>
          <a:p>
            <a:pPr eaLnBrk="1" hangingPunct="1">
              <a:defRPr/>
            </a:pPr>
            <a:r>
              <a:rPr lang="en-IE" smtClean="0"/>
              <a:t>Parallel and Serial (3)</a:t>
            </a:r>
            <a:endParaRPr lang="en-US" smtClean="0"/>
          </a:p>
        </p:txBody>
      </p:sp>
      <p:sp>
        <p:nvSpPr>
          <p:cNvPr id="869379" name="Rectangle 3"/>
          <p:cNvSpPr>
            <a:spLocks noGrp="1" noChangeArrowheads="1"/>
          </p:cNvSpPr>
          <p:nvPr>
            <p:ph type="body" idx="1"/>
          </p:nvPr>
        </p:nvSpPr>
        <p:spPr/>
        <p:txBody>
          <a:bodyPr/>
          <a:lstStyle/>
          <a:p>
            <a:pPr eaLnBrk="1" hangingPunct="1">
              <a:lnSpc>
                <a:spcPct val="90000"/>
              </a:lnSpc>
              <a:defRPr/>
            </a:pPr>
            <a:r>
              <a:rPr lang="en-US" sz="2800" dirty="0" smtClean="0"/>
              <a:t>Often, a serial bus can actually be operated at higher overall data rates than a parallel bus, despite having fewer electrical connections, because a serial bus inherently has no timing skew or crosstalk. USB, FireWire, and Serial ATA are examples of this. </a:t>
            </a:r>
          </a:p>
          <a:p>
            <a:pPr eaLnBrk="1" hangingPunct="1">
              <a:lnSpc>
                <a:spcPct val="90000"/>
              </a:lnSpc>
              <a:defRPr/>
            </a:pPr>
            <a:r>
              <a:rPr lang="en-US" sz="2800" dirty="0" err="1" smtClean="0"/>
              <a:t>Multidrop</a:t>
            </a:r>
            <a:r>
              <a:rPr lang="en-US" sz="2800" dirty="0" smtClean="0"/>
              <a:t> connections do not work well for fast serial buses, so most modern serial buses use daisy-chain or hub designs.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gital Dots">
  <a:themeElements>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fontScheme name="Digital Do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igital Dots 1">
        <a:dk1>
          <a:srgbClr val="00008A"/>
        </a:dk1>
        <a:lt1>
          <a:srgbClr val="FFFFFF"/>
        </a:lt1>
        <a:dk2>
          <a:srgbClr val="000099"/>
        </a:dk2>
        <a:lt2>
          <a:srgbClr val="FFFFFF"/>
        </a:lt2>
        <a:accent1>
          <a:srgbClr val="0099FF"/>
        </a:accent1>
        <a:accent2>
          <a:srgbClr val="00007A"/>
        </a:accent2>
        <a:accent3>
          <a:srgbClr val="AAAACA"/>
        </a:accent3>
        <a:accent4>
          <a:srgbClr val="DADADA"/>
        </a:accent4>
        <a:accent5>
          <a:srgbClr val="AACAFF"/>
        </a:accent5>
        <a:accent6>
          <a:srgbClr val="00006E"/>
        </a:accent6>
        <a:hlink>
          <a:srgbClr val="EAEAEA"/>
        </a:hlink>
        <a:folHlink>
          <a:srgbClr val="FFCC00"/>
        </a:folHlink>
      </a:clrScheme>
      <a:clrMap bg1="dk2" tx1="lt1" bg2="dk1" tx2="lt2" accent1="accent1" accent2="accent2" accent3="accent3" accent4="accent4" accent5="accent5" accent6="accent6" hlink="hlink" folHlink="folHlink"/>
    </a:extraClrScheme>
    <a:extraClrScheme>
      <a:clrScheme name="Digital Dots 2">
        <a:dk1>
          <a:srgbClr val="5B5B89"/>
        </a:dk1>
        <a:lt1>
          <a:srgbClr val="FFFFFF"/>
        </a:lt1>
        <a:dk2>
          <a:srgbClr val="666699"/>
        </a:dk2>
        <a:lt2>
          <a:srgbClr val="DFDEF6"/>
        </a:lt2>
        <a:accent1>
          <a:srgbClr val="6666FF"/>
        </a:accent1>
        <a:accent2>
          <a:srgbClr val="52527C"/>
        </a:accent2>
        <a:accent3>
          <a:srgbClr val="B8B8CA"/>
        </a:accent3>
        <a:accent4>
          <a:srgbClr val="DADADA"/>
        </a:accent4>
        <a:accent5>
          <a:srgbClr val="B8B8FF"/>
        </a:accent5>
        <a:accent6>
          <a:srgbClr val="494970"/>
        </a:accent6>
        <a:hlink>
          <a:srgbClr val="9999FF"/>
        </a:hlink>
        <a:folHlink>
          <a:srgbClr val="CCCCFF"/>
        </a:folHlink>
      </a:clrScheme>
      <a:clrMap bg1="dk2" tx1="lt1" bg2="dk1" tx2="lt2" accent1="accent1" accent2="accent2" accent3="accent3" accent4="accent4" accent5="accent5" accent6="accent6" hlink="hlink" folHlink="folHlink"/>
    </a:extraClrScheme>
    <a:extraClrScheme>
      <a:clrScheme name="Digital Dots 3">
        <a:dk1>
          <a:srgbClr val="700000"/>
        </a:dk1>
        <a:lt1>
          <a:srgbClr val="FFFFFF"/>
        </a:lt1>
        <a:dk2>
          <a:srgbClr val="800000"/>
        </a:dk2>
        <a:lt2>
          <a:srgbClr val="FFFFCC"/>
        </a:lt2>
        <a:accent1>
          <a:srgbClr val="BE7960"/>
        </a:accent1>
        <a:accent2>
          <a:srgbClr val="600000"/>
        </a:accent2>
        <a:accent3>
          <a:srgbClr val="C0AAAA"/>
        </a:accent3>
        <a:accent4>
          <a:srgbClr val="DADADA"/>
        </a:accent4>
        <a:accent5>
          <a:srgbClr val="DBBEB6"/>
        </a:accent5>
        <a:accent6>
          <a:srgbClr val="560000"/>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gital Dots 4">
        <a:dk1>
          <a:srgbClr val="000000"/>
        </a:dk1>
        <a:lt1>
          <a:srgbClr val="FDEB9D"/>
        </a:lt1>
        <a:dk2>
          <a:srgbClr val="000000"/>
        </a:dk2>
        <a:lt2>
          <a:srgbClr val="E0CE82"/>
        </a:lt2>
        <a:accent1>
          <a:srgbClr val="EAEAEA"/>
        </a:accent1>
        <a:accent2>
          <a:srgbClr val="C2B476"/>
        </a:accent2>
        <a:accent3>
          <a:srgbClr val="FEF3CC"/>
        </a:accent3>
        <a:accent4>
          <a:srgbClr val="000000"/>
        </a:accent4>
        <a:accent5>
          <a:srgbClr val="F3F3F3"/>
        </a:accent5>
        <a:accent6>
          <a:srgbClr val="B0A36A"/>
        </a:accent6>
        <a:hlink>
          <a:srgbClr val="A47900"/>
        </a:hlink>
        <a:folHlink>
          <a:srgbClr val="8C8900"/>
        </a:folHlink>
      </a:clrScheme>
      <a:clrMap bg1="lt1" tx1="dk1" bg2="lt2" tx2="dk2" accent1="accent1" accent2="accent2" accent3="accent3" accent4="accent4" accent5="accent5" accent6="accent6" hlink="hlink" folHlink="folHlink"/>
    </a:extraClrScheme>
    <a:extraClrScheme>
      <a:clrScheme name="Digital Dots 5">
        <a:dk1>
          <a:srgbClr val="5B5E52"/>
        </a:dk1>
        <a:lt1>
          <a:srgbClr val="FFFFFF"/>
        </a:lt1>
        <a:dk2>
          <a:srgbClr val="686B5D"/>
        </a:dk2>
        <a:lt2>
          <a:srgbClr val="CCD5C7"/>
        </a:lt2>
        <a:accent1>
          <a:srgbClr val="809EA8"/>
        </a:accent1>
        <a:accent2>
          <a:srgbClr val="4F5147"/>
        </a:accent2>
        <a:accent3>
          <a:srgbClr val="B9BAB6"/>
        </a:accent3>
        <a:accent4>
          <a:srgbClr val="DADADA"/>
        </a:accent4>
        <a:accent5>
          <a:srgbClr val="C0CCD1"/>
        </a:accent5>
        <a:accent6>
          <a:srgbClr val="47493F"/>
        </a:accent6>
        <a:hlink>
          <a:srgbClr val="AAA854"/>
        </a:hlink>
        <a:folHlink>
          <a:srgbClr val="E1D09F"/>
        </a:folHlink>
      </a:clrScheme>
      <a:clrMap bg1="dk2" tx1="lt1" bg2="dk1" tx2="lt2" accent1="accent1" accent2="accent2" accent3="accent3" accent4="accent4" accent5="accent5" accent6="accent6" hlink="hlink" folHlink="folHlink"/>
    </a:extraClrScheme>
    <a:extraClrScheme>
      <a:clrScheme name="Digital Dots 6">
        <a:dk1>
          <a:srgbClr val="46532B"/>
        </a:dk1>
        <a:lt1>
          <a:srgbClr val="FFFFFF"/>
        </a:lt1>
        <a:dk2>
          <a:srgbClr val="4E5D31"/>
        </a:dk2>
        <a:lt2>
          <a:srgbClr val="FFFFCC"/>
        </a:lt2>
        <a:accent1>
          <a:srgbClr val="8F8C00"/>
        </a:accent1>
        <a:accent2>
          <a:srgbClr val="424F29"/>
        </a:accent2>
        <a:accent3>
          <a:srgbClr val="B2B6AD"/>
        </a:accent3>
        <a:accent4>
          <a:srgbClr val="DADADA"/>
        </a:accent4>
        <a:accent5>
          <a:srgbClr val="C6C5AA"/>
        </a:accent5>
        <a:accent6>
          <a:srgbClr val="3B4724"/>
        </a:accent6>
        <a:hlink>
          <a:srgbClr val="33CC33"/>
        </a:hlink>
        <a:folHlink>
          <a:srgbClr val="00A1B2"/>
        </a:folHlink>
      </a:clrScheme>
      <a:clrMap bg1="dk2" tx1="lt1" bg2="dk1" tx2="lt2" accent1="accent1" accent2="accent2" accent3="accent3" accent4="accent4" accent5="accent5" accent6="accent6" hlink="hlink" folHlink="folHlink"/>
    </a:extraClrScheme>
    <a:extraClrScheme>
      <a:clrScheme name="Digital Dots 7">
        <a:dk1>
          <a:srgbClr val="007673"/>
        </a:dk1>
        <a:lt1>
          <a:srgbClr val="FFFFFF"/>
        </a:lt1>
        <a:dk2>
          <a:srgbClr val="008080"/>
        </a:dk2>
        <a:lt2>
          <a:srgbClr val="FFFF99"/>
        </a:lt2>
        <a:accent1>
          <a:srgbClr val="33CCCC"/>
        </a:accent1>
        <a:accent2>
          <a:srgbClr val="006462"/>
        </a:accent2>
        <a:accent3>
          <a:srgbClr val="AAC0C0"/>
        </a:accent3>
        <a:accent4>
          <a:srgbClr val="DADADA"/>
        </a:accent4>
        <a:accent5>
          <a:srgbClr val="ADE2E2"/>
        </a:accent5>
        <a:accent6>
          <a:srgbClr val="005A58"/>
        </a:accent6>
        <a:hlink>
          <a:srgbClr val="FFCC00"/>
        </a:hlink>
        <a:folHlink>
          <a:srgbClr val="CC3300"/>
        </a:folHlink>
      </a:clrScheme>
      <a:clrMap bg1="dk2" tx1="lt1" bg2="dk1" tx2="lt2" accent1="accent1" accent2="accent2" accent3="accent3" accent4="accent4" accent5="accent5" accent6="accent6" hlink="hlink" folHlink="folHlink"/>
    </a:extraClrScheme>
    <a:extraClrScheme>
      <a:clrScheme name="Digital Dots 8">
        <a:dk1>
          <a:srgbClr val="000000"/>
        </a:dk1>
        <a:lt1>
          <a:srgbClr val="E6F8F4"/>
        </a:lt1>
        <a:dk2>
          <a:srgbClr val="000000"/>
        </a:dk2>
        <a:lt2>
          <a:srgbClr val="C5DBD6"/>
        </a:lt2>
        <a:accent1>
          <a:srgbClr val="CCFF99"/>
        </a:accent1>
        <a:accent2>
          <a:srgbClr val="ACBAB7"/>
        </a:accent2>
        <a:accent3>
          <a:srgbClr val="F0FBF8"/>
        </a:accent3>
        <a:accent4>
          <a:srgbClr val="000000"/>
        </a:accent4>
        <a:accent5>
          <a:srgbClr val="E2FFCA"/>
        </a:accent5>
        <a:accent6>
          <a:srgbClr val="9BA8A6"/>
        </a:accent6>
        <a:hlink>
          <a:srgbClr val="008080"/>
        </a:hlink>
        <a:folHlink>
          <a:srgbClr val="0066CC"/>
        </a:folHlink>
      </a:clrScheme>
      <a:clrMap bg1="lt1" tx1="dk1" bg2="lt2" tx2="dk2" accent1="accent1" accent2="accent2" accent3="accent3" accent4="accent4" accent5="accent5" accent6="accent6" hlink="hlink" folHlink="folHlink"/>
    </a:extraClrScheme>
    <a:extraClrScheme>
      <a:clrScheme name="Digital Dots 9">
        <a:dk1>
          <a:srgbClr val="000000"/>
        </a:dk1>
        <a:lt1>
          <a:srgbClr val="EAEAEA"/>
        </a:lt1>
        <a:dk2>
          <a:srgbClr val="000000"/>
        </a:dk2>
        <a:lt2>
          <a:srgbClr val="D1D1D1"/>
        </a:lt2>
        <a:accent1>
          <a:srgbClr val="CCECFF"/>
        </a:accent1>
        <a:accent2>
          <a:srgbClr val="B2B2B2"/>
        </a:accent2>
        <a:accent3>
          <a:srgbClr val="F3F3F3"/>
        </a:accent3>
        <a:accent4>
          <a:srgbClr val="000000"/>
        </a:accent4>
        <a:accent5>
          <a:srgbClr val="E2F4FF"/>
        </a:accent5>
        <a:accent6>
          <a:srgbClr val="A1A1A1"/>
        </a:accent6>
        <a:hlink>
          <a:srgbClr val="7200E4"/>
        </a:hlink>
        <a:folHlink>
          <a:srgbClr val="00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Digital Dots</Template>
  <TotalTime>17743</TotalTime>
  <Words>2461</Words>
  <Application>Microsoft Office PowerPoint</Application>
  <PresentationFormat>On-screen Show (4:3)</PresentationFormat>
  <Paragraphs>341</Paragraphs>
  <Slides>53</Slides>
  <Notes>51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Wingdings</vt:lpstr>
      <vt:lpstr>Digital Dots</vt:lpstr>
      <vt:lpstr>Course -  DT228/1 and DT282/1</vt:lpstr>
      <vt:lpstr>Bus Development</vt:lpstr>
      <vt:lpstr>Bus Development (2)</vt:lpstr>
      <vt:lpstr>Bus Development (3)</vt:lpstr>
      <vt:lpstr>“The Bridges of CPU County”</vt:lpstr>
      <vt:lpstr>Bus History (4)</vt:lpstr>
      <vt:lpstr>Parallel and Serial</vt:lpstr>
      <vt:lpstr>Parallel and Serial (2)</vt:lpstr>
      <vt:lpstr>Parallel and Serial (3)</vt:lpstr>
      <vt:lpstr>Parallel and Serial (4)</vt:lpstr>
      <vt:lpstr>Examples of Internal Bus Interfaces</vt:lpstr>
      <vt:lpstr>Peripheral Component Interconnect</vt:lpstr>
      <vt:lpstr>Examples of Internal Bus Interfaces (2)</vt:lpstr>
      <vt:lpstr>Examples of External Bus Interfaces</vt:lpstr>
      <vt:lpstr>Examples of Internal and External Bus Interfaces</vt:lpstr>
      <vt:lpstr>Expanding on Some Examples</vt:lpstr>
      <vt:lpstr>PowerPoint Presentation</vt:lpstr>
      <vt:lpstr>IDE</vt:lpstr>
      <vt:lpstr>ATA</vt:lpstr>
      <vt:lpstr>More on ATA</vt:lpstr>
      <vt:lpstr>SATA</vt:lpstr>
      <vt:lpstr>SATA (2)</vt:lpstr>
      <vt:lpstr>PATA</vt:lpstr>
      <vt:lpstr>PCI</vt:lpstr>
      <vt:lpstr>PCI (2)</vt:lpstr>
      <vt:lpstr>External Interfaces</vt:lpstr>
      <vt:lpstr>External Interfaces (2)</vt:lpstr>
      <vt:lpstr>External Interfaces (3)</vt:lpstr>
      <vt:lpstr>External Interfaces (4)</vt:lpstr>
      <vt:lpstr>Firewire</vt:lpstr>
      <vt:lpstr>USB</vt:lpstr>
      <vt:lpstr>USB (2)</vt:lpstr>
      <vt:lpstr>USB (3)</vt:lpstr>
      <vt:lpstr>USB (4)</vt:lpstr>
      <vt:lpstr>Ethernet Bus</vt:lpstr>
      <vt:lpstr>Another Northbridge Southbridge Diagram</vt:lpstr>
      <vt:lpstr>Northbridge, Southbridge</vt:lpstr>
      <vt:lpstr>Northbridge</vt:lpstr>
      <vt:lpstr>Northbridge</vt:lpstr>
      <vt:lpstr>Northbridge (2)</vt:lpstr>
      <vt:lpstr>Northbridge (3)</vt:lpstr>
      <vt:lpstr>Northbridge (4)</vt:lpstr>
      <vt:lpstr>Southbridge </vt:lpstr>
      <vt:lpstr>Southbridge (2)</vt:lpstr>
      <vt:lpstr>Southbridge (3)</vt:lpstr>
      <vt:lpstr>V-Link</vt:lpstr>
      <vt:lpstr>Industry Standard Architecture</vt:lpstr>
      <vt:lpstr>HyperTransport</vt:lpstr>
      <vt:lpstr> 3rd generation Bus (Interface)</vt:lpstr>
      <vt:lpstr> 3rd generation Bus (Interface) (2)</vt:lpstr>
      <vt:lpstr>Hyper Transport (2)</vt:lpstr>
      <vt:lpstr>Hyper Transport (3)</vt:lpstr>
      <vt:lpstr>Next…</vt:lpstr>
    </vt:vector>
  </TitlesOfParts>
  <Company>Dublin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  FT228/1</dc:title>
  <dc:creator>asloan</dc:creator>
  <cp:lastModifiedBy>Art Sloan</cp:lastModifiedBy>
  <cp:revision>114</cp:revision>
  <dcterms:created xsi:type="dcterms:W3CDTF">2005-09-18T18:44:55Z</dcterms:created>
  <dcterms:modified xsi:type="dcterms:W3CDTF">2017-03-17T17:57:27Z</dcterms:modified>
</cp:coreProperties>
</file>