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23"/>
  </p:notesMasterIdLst>
  <p:sldIdLst>
    <p:sldId id="256" r:id="rId2"/>
    <p:sldId id="270" r:id="rId3"/>
    <p:sldId id="271" r:id="rId4"/>
    <p:sldId id="258" r:id="rId5"/>
    <p:sldId id="259" r:id="rId6"/>
    <p:sldId id="260" r:id="rId7"/>
    <p:sldId id="265" r:id="rId8"/>
    <p:sldId id="272" r:id="rId9"/>
    <p:sldId id="273" r:id="rId10"/>
    <p:sldId id="274" r:id="rId11"/>
    <p:sldId id="275" r:id="rId12"/>
    <p:sldId id="276" r:id="rId13"/>
    <p:sldId id="277" r:id="rId14"/>
    <p:sldId id="278" r:id="rId15"/>
    <p:sldId id="279" r:id="rId16"/>
    <p:sldId id="280" r:id="rId17"/>
    <p:sldId id="281" r:id="rId18"/>
    <p:sldId id="283" r:id="rId19"/>
    <p:sldId id="284" r:id="rId20"/>
    <p:sldId id="285" r:id="rId21"/>
    <p:sldId id="282" r:id="rId2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105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05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1105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8F3A961-42EC-4E96-87A1-EE1CD8BC9B53}" type="slidenum">
              <a:rPr lang="en-US"/>
              <a:pPr>
                <a:defRPr/>
              </a:pPr>
              <a:t>‹#›</a:t>
            </a:fld>
            <a:endParaRPr lang="en-US"/>
          </a:p>
        </p:txBody>
      </p:sp>
    </p:spTree>
    <p:extLst>
      <p:ext uri="{BB962C8B-B14F-4D97-AF65-F5344CB8AC3E}">
        <p14:creationId xmlns:p14="http://schemas.microsoft.com/office/powerpoint/2010/main" val="1765222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032B9B4-31AA-481F-94B0-3774096C1EEB}" type="slidenum">
              <a:rPr lang="en-US" altLang="en-US" smtClean="0"/>
              <a:pPr/>
              <a:t>1</a:t>
            </a:fld>
            <a:endParaRPr lang="en-US" alt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1A09457-6A9F-4B7C-A9BA-37180301676C}" type="slidenum">
              <a:rPr lang="en-US" altLang="en-US" smtClean="0"/>
              <a:pPr/>
              <a:t>10</a:t>
            </a:fld>
            <a:endParaRPr lang="en-US" alt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3A8F7FD-0DD2-4363-AB8F-E47A519E00E5}" type="slidenum">
              <a:rPr lang="en-US" altLang="en-US" smtClean="0"/>
              <a:pPr/>
              <a:t>11</a:t>
            </a:fld>
            <a:endParaRPr lang="en-US" alt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67F8E2C-DA9B-4343-8F43-89AF2399B94D}" type="slidenum">
              <a:rPr lang="en-US" altLang="en-US" smtClean="0"/>
              <a:pPr/>
              <a:t>12</a:t>
            </a:fld>
            <a:endParaRPr lang="en-US" alt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077C0E8-742C-45FA-9449-30E91F2D8293}" type="slidenum">
              <a:rPr lang="en-US" altLang="en-US" smtClean="0"/>
              <a:pPr/>
              <a:t>13</a:t>
            </a:fld>
            <a:endParaRPr lang="en-US" alt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B741021-7F1A-4B59-A190-80BAA87CB8B5}" type="slidenum">
              <a:rPr lang="en-US" altLang="en-US" smtClean="0"/>
              <a:pPr/>
              <a:t>14</a:t>
            </a:fld>
            <a:endParaRPr lang="en-US" alt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233DF07-8CF6-48BA-B63D-B8F8466986CD}" type="slidenum">
              <a:rPr lang="en-US" altLang="en-US" smtClean="0"/>
              <a:pPr/>
              <a:t>15</a:t>
            </a:fld>
            <a:endParaRPr lang="en-US" alt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09BFB79-CD12-4ECA-A990-6FCBE33CDBB0}" type="slidenum">
              <a:rPr lang="en-US" altLang="en-US" smtClean="0"/>
              <a:pPr/>
              <a:t>16</a:t>
            </a:fld>
            <a:endParaRPr lang="en-US" alt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303ECA4-049C-48AC-95BF-67C9FF02E63F}" type="slidenum">
              <a:rPr lang="en-US" altLang="en-US" smtClean="0"/>
              <a:pPr/>
              <a:t>17</a:t>
            </a:fld>
            <a:endParaRPr lang="en-US" alt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27FF105-C18A-4A35-A4CD-A1EB9223D5AA}" type="slidenum">
              <a:rPr lang="en-US" altLang="en-US" smtClean="0"/>
              <a:pPr/>
              <a:t>21</a:t>
            </a:fld>
            <a:endParaRPr lang="en-US" alt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FE7D7A0-89EE-49CF-92A7-1EC2E04A84A9}" type="slidenum">
              <a:rPr lang="en-US" altLang="en-US" smtClean="0"/>
              <a:pPr/>
              <a:t>2</a:t>
            </a:fld>
            <a:endParaRPr lang="en-US" alt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EBB37E6-5C6A-4BF8-A39D-B072091BAD3C}" type="slidenum">
              <a:rPr lang="en-US" altLang="en-US" smtClean="0"/>
              <a:pPr/>
              <a:t>3</a:t>
            </a:fld>
            <a:endParaRPr lang="en-US" alt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B5D06E3-B819-4E13-8EAC-B2BE1EBDD012}" type="slidenum">
              <a:rPr lang="en-US" altLang="en-US" smtClean="0"/>
              <a:pPr/>
              <a:t>4</a:t>
            </a:fld>
            <a:endParaRPr lang="en-US" alt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48DA970-4D59-45FB-9C52-A960B664A1D7}" type="slidenum">
              <a:rPr lang="en-US" altLang="en-US" smtClean="0"/>
              <a:pPr/>
              <a:t>5</a:t>
            </a:fld>
            <a:endParaRPr lang="en-US" alt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D5BFC98-D04C-4EB2-86A6-DEF81AA959A1}" type="slidenum">
              <a:rPr lang="en-US" altLang="en-US" smtClean="0"/>
              <a:pPr/>
              <a:t>6</a:t>
            </a:fld>
            <a:endParaRPr lang="en-US" alt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8A7CF8A-8373-40EC-A3EF-0AC832A0B6C4}" type="slidenum">
              <a:rPr lang="en-US" altLang="en-US" smtClean="0"/>
              <a:pPr/>
              <a:t>7</a:t>
            </a:fld>
            <a:endParaRPr lang="en-US" alt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5AF872C-509B-413D-BA63-C02E648E1EB7}" type="slidenum">
              <a:rPr lang="en-US" altLang="en-US" smtClean="0"/>
              <a:pPr/>
              <a:t>8</a:t>
            </a:fld>
            <a:endParaRPr lang="en-US" alt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E804596-4A79-48ED-B67F-73B42A405D43}" type="slidenum">
              <a:rPr lang="en-US" altLang="en-US" smtClean="0"/>
              <a:pPr/>
              <a:t>9</a:t>
            </a:fld>
            <a:endParaRPr lang="en-US" alt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rgbClr val="32324A"/>
            </a:gs>
          </a:gsLst>
          <a:lin ang="2700000" scaled="1"/>
        </a:gra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498475" y="1311275"/>
            <a:ext cx="10429875" cy="5908675"/>
            <a:chOff x="-313" y="824"/>
            <a:chExt cx="6570" cy="3722"/>
          </a:xfrm>
        </p:grpSpPr>
        <p:sp>
          <p:nvSpPr>
            <p:cNvPr id="5"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p>
          </p:txBody>
        </p:sp>
        <p:sp>
          <p:nvSpPr>
            <p:cNvPr id="6"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p>
          </p:txBody>
        </p:sp>
        <p:sp>
          <p:nvSpPr>
            <p:cNvPr id="7"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p>
          </p:txBody>
        </p:sp>
        <p:sp>
          <p:nvSpPr>
            <p:cNvPr id="8"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p>
          </p:txBody>
        </p:sp>
        <p:sp>
          <p:nvSpPr>
            <p:cNvPr id="9"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p>
          </p:txBody>
        </p:sp>
        <p:sp>
          <p:nvSpPr>
            <p:cNvPr id="10"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p>
          </p:txBody>
        </p:sp>
        <p:sp>
          <p:nvSpPr>
            <p:cNvPr id="11"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p>
          </p:txBody>
        </p:sp>
        <p:sp>
          <p:nvSpPr>
            <p:cNvPr id="12"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13"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14"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15"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16"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17"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18"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19" name="Rectangle 17"/>
            <p:cNvSpPr>
              <a:spLocks noChangeArrowheads="1"/>
            </p:cNvSpPr>
            <p:nvPr userDrawn="1"/>
          </p:nvSpPr>
          <p:spPr bwMode="hidden">
            <a:xfrm rot="18603245" flipV="1">
              <a:off x="4054"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GB"/>
            </a:p>
          </p:txBody>
        </p:sp>
        <p:sp>
          <p:nvSpPr>
            <p:cNvPr id="20" name="Rectangle 18"/>
            <p:cNvSpPr>
              <a:spLocks noChangeArrowheads="1"/>
            </p:cNvSpPr>
            <p:nvPr userDrawn="1"/>
          </p:nvSpPr>
          <p:spPr bwMode="hidden">
            <a:xfrm rot="39991575" flipH="1" flipV="1">
              <a:off x="5381"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GB"/>
            </a:p>
          </p:txBody>
        </p:sp>
        <p:sp>
          <p:nvSpPr>
            <p:cNvPr id="21"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GB"/>
            </a:p>
          </p:txBody>
        </p:sp>
        <p:sp>
          <p:nvSpPr>
            <p:cNvPr id="22"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GB"/>
            </a:p>
          </p:txBody>
        </p:sp>
        <p:sp>
          <p:nvSpPr>
            <p:cNvPr id="23"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GB"/>
            </a:p>
          </p:txBody>
        </p:sp>
        <p:sp>
          <p:nvSpPr>
            <p:cNvPr id="24"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GB"/>
            </a:p>
          </p:txBody>
        </p:sp>
        <p:sp>
          <p:nvSpPr>
            <p:cNvPr id="25"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GB"/>
            </a:p>
          </p:txBody>
        </p:sp>
        <p:sp>
          <p:nvSpPr>
            <p:cNvPr id="26"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GB"/>
            </a:p>
          </p:txBody>
        </p:sp>
        <p:sp>
          <p:nvSpPr>
            <p:cNvPr id="27"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28"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GB"/>
            </a:p>
          </p:txBody>
        </p:sp>
        <p:sp>
          <p:nvSpPr>
            <p:cNvPr id="29"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GB"/>
            </a:p>
          </p:txBody>
        </p:sp>
        <p:sp>
          <p:nvSpPr>
            <p:cNvPr id="30"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GB"/>
            </a:p>
          </p:txBody>
        </p:sp>
        <p:sp>
          <p:nvSpPr>
            <p:cNvPr id="31"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GB"/>
            </a:p>
          </p:txBody>
        </p:sp>
        <p:sp>
          <p:nvSpPr>
            <p:cNvPr id="32"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33"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34"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35"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36"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37"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38"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39"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40"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41"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42"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43"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44"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45"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46"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47"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48"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49"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50"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51"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52"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53"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54"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US"/>
            </a:p>
          </p:txBody>
        </p:sp>
        <p:sp>
          <p:nvSpPr>
            <p:cNvPr id="55"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US"/>
            </a:p>
          </p:txBody>
        </p:sp>
        <p:sp>
          <p:nvSpPr>
            <p:cNvPr id="56"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57"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58"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59"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60"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1"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2"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3"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4"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5"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6"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67"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68"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69"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70"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71"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72"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73"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74"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75"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76"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77"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78"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79"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80"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81"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82"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83"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84"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85"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86"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87"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88"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89"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90"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91"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92"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93"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94"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95"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96"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97"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98"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99"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0"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1"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2"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3"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4"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5"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6"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8"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09"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10"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11"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12"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13"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14"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15"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16"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17"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18"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19"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20"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21"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22"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23"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24"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25"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26"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27"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28"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29"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30"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31"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32"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3"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4"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5"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6"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7"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8"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9"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40"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41"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42"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43"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44"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45"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46"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47"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48"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49"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50"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51"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2"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53"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54"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5"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6"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7"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8"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9"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0"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1"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2"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3"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4"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5"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6"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7"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8"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9"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0"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71"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72"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73"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74"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5"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6"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7"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8"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9"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80"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81"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82"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83"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4"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5"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6"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7"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8"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9"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90"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91"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a:defRPr/>
              </a:pPr>
              <a:endParaRPr lang="en-US"/>
            </a:p>
          </p:txBody>
        </p:sp>
        <p:sp>
          <p:nvSpPr>
            <p:cNvPr id="192"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93"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94"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95"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96"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97"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98" name="Oval 196"/>
            <p:cNvSpPr>
              <a:spLocks noChangeArrowheads="1"/>
            </p:cNvSpPr>
            <p:nvPr/>
          </p:nvSpPr>
          <p:spPr bwMode="hidden">
            <a:xfrm>
              <a:off x="3255" y="4071"/>
              <a:ext cx="196" cy="10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199" name="Oval 197"/>
            <p:cNvSpPr>
              <a:spLocks noChangeArrowheads="1"/>
            </p:cNvSpPr>
            <p:nvPr/>
          </p:nvSpPr>
          <p:spPr bwMode="hidden">
            <a:xfrm>
              <a:off x="3651" y="3693"/>
              <a:ext cx="196" cy="11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0" name="Oval 198"/>
            <p:cNvSpPr>
              <a:spLocks noChangeArrowheads="1"/>
            </p:cNvSpPr>
            <p:nvPr/>
          </p:nvSpPr>
          <p:spPr bwMode="hidden">
            <a:xfrm>
              <a:off x="4773" y="3705"/>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p>
          </p:txBody>
        </p:sp>
        <p:sp>
          <p:nvSpPr>
            <p:cNvPr id="201" name="Oval 199"/>
            <p:cNvSpPr>
              <a:spLocks noChangeArrowheads="1"/>
            </p:cNvSpPr>
            <p:nvPr/>
          </p:nvSpPr>
          <p:spPr bwMode="hidden">
            <a:xfrm>
              <a:off x="4491" y="4049"/>
              <a:ext cx="196" cy="10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p>
          </p:txBody>
        </p:sp>
        <p:sp>
          <p:nvSpPr>
            <p:cNvPr id="202" name="Oval 200"/>
            <p:cNvSpPr>
              <a:spLocks noChangeArrowheads="1"/>
            </p:cNvSpPr>
            <p:nvPr/>
          </p:nvSpPr>
          <p:spPr bwMode="hidden">
            <a:xfrm>
              <a:off x="3989" y="3396"/>
              <a:ext cx="168" cy="9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3" name="Oval 201"/>
            <p:cNvSpPr>
              <a:spLocks noChangeArrowheads="1"/>
            </p:cNvSpPr>
            <p:nvPr/>
          </p:nvSpPr>
          <p:spPr bwMode="hidden">
            <a:xfrm>
              <a:off x="4263" y="3141"/>
              <a:ext cx="167"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4" name="Oval 202"/>
            <p:cNvSpPr>
              <a:spLocks noChangeArrowheads="1"/>
            </p:cNvSpPr>
            <p:nvPr/>
          </p:nvSpPr>
          <p:spPr bwMode="hidden">
            <a:xfrm>
              <a:off x="5044" y="3418"/>
              <a:ext cx="167" cy="9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p>
          </p:txBody>
        </p:sp>
        <p:sp>
          <p:nvSpPr>
            <p:cNvPr id="205" name="Oval 203"/>
            <p:cNvSpPr>
              <a:spLocks noChangeArrowheads="1"/>
            </p:cNvSpPr>
            <p:nvPr/>
          </p:nvSpPr>
          <p:spPr bwMode="hidden">
            <a:xfrm>
              <a:off x="4553" y="28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6" name="Oval 204"/>
            <p:cNvSpPr>
              <a:spLocks noChangeArrowheads="1"/>
            </p:cNvSpPr>
            <p:nvPr/>
          </p:nvSpPr>
          <p:spPr bwMode="hidden">
            <a:xfrm>
              <a:off x="5293" y="3116"/>
              <a:ext cx="168"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7" name="Oval 205"/>
            <p:cNvSpPr>
              <a:spLocks noChangeArrowheads="1"/>
            </p:cNvSpPr>
            <p:nvPr/>
          </p:nvSpPr>
          <p:spPr bwMode="hidden">
            <a:xfrm>
              <a:off x="5497" y="2879"/>
              <a:ext cx="156" cy="89"/>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p>
          </p:txBody>
        </p:sp>
        <p:sp>
          <p:nvSpPr>
            <p:cNvPr id="208" name="Oval 206"/>
            <p:cNvSpPr>
              <a:spLocks noChangeArrowheads="1"/>
            </p:cNvSpPr>
            <p:nvPr/>
          </p:nvSpPr>
          <p:spPr bwMode="hidden">
            <a:xfrm>
              <a:off x="4772" y="26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9" name="Oval 207"/>
            <p:cNvSpPr>
              <a:spLocks noChangeArrowheads="1"/>
            </p:cNvSpPr>
            <p:nvPr/>
          </p:nvSpPr>
          <p:spPr bwMode="hidden">
            <a:xfrm>
              <a:off x="4966" y="2488"/>
              <a:ext cx="156" cy="84"/>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10" name="Oval 208"/>
            <p:cNvSpPr>
              <a:spLocks noChangeArrowheads="1"/>
            </p:cNvSpPr>
            <p:nvPr/>
          </p:nvSpPr>
          <p:spPr bwMode="hidden">
            <a:xfrm>
              <a:off x="5444" y="2052"/>
              <a:ext cx="134"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11" name="Oval 209"/>
            <p:cNvSpPr>
              <a:spLocks noChangeArrowheads="1"/>
            </p:cNvSpPr>
            <p:nvPr/>
          </p:nvSpPr>
          <p:spPr bwMode="hidden">
            <a:xfrm>
              <a:off x="5161" y="2314"/>
              <a:ext cx="140"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12" name="Oval 210"/>
            <p:cNvSpPr>
              <a:spLocks noChangeArrowheads="1"/>
            </p:cNvSpPr>
            <p:nvPr/>
          </p:nvSpPr>
          <p:spPr bwMode="hidden">
            <a:xfrm>
              <a:off x="5318" y="2176"/>
              <a:ext cx="134" cy="6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13" name="Oval 211"/>
            <p:cNvSpPr>
              <a:spLocks noChangeArrowheads="1"/>
            </p:cNvSpPr>
            <p:nvPr/>
          </p:nvSpPr>
          <p:spPr bwMode="hidden">
            <a:xfrm>
              <a:off x="5581" y="1933"/>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US"/>
            </a:p>
          </p:txBody>
        </p:sp>
        <p:sp>
          <p:nvSpPr>
            <p:cNvPr id="214" name="Oval 212"/>
            <p:cNvSpPr>
              <a:spLocks noChangeArrowheads="1"/>
            </p:cNvSpPr>
            <p:nvPr/>
          </p:nvSpPr>
          <p:spPr bwMode="hidden">
            <a:xfrm>
              <a:off x="5689" y="1811"/>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US"/>
            </a:p>
          </p:txBody>
        </p:sp>
        <p:sp>
          <p:nvSpPr>
            <p:cNvPr id="215" name="Oval 213"/>
            <p:cNvSpPr>
              <a:spLocks noChangeArrowheads="1"/>
            </p:cNvSpPr>
            <p:nvPr/>
          </p:nvSpPr>
          <p:spPr bwMode="hidden">
            <a:xfrm>
              <a:off x="5663" y="2680"/>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16"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217"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218"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219" name="Oval 217"/>
            <p:cNvSpPr>
              <a:spLocks noChangeArrowheads="1"/>
            </p:cNvSpPr>
            <p:nvPr/>
          </p:nvSpPr>
          <p:spPr bwMode="hidden">
            <a:xfrm>
              <a:off x="5624" y="4010"/>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p>
          </p:txBody>
        </p:sp>
      </p:grpSp>
      <p:sp>
        <p:nvSpPr>
          <p:cNvPr id="108762"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r>
              <a:rPr lang="en-US"/>
              <a:t>Click to edit Master title style</a:t>
            </a:r>
          </a:p>
        </p:txBody>
      </p:sp>
      <p:sp>
        <p:nvSpPr>
          <p:cNvPr id="108763"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220" name="Rectangle 220"/>
          <p:cNvSpPr>
            <a:spLocks noGrp="1" noChangeArrowheads="1"/>
          </p:cNvSpPr>
          <p:nvPr>
            <p:ph type="dt" sz="quarter" idx="10"/>
          </p:nvPr>
        </p:nvSpPr>
        <p:spPr/>
        <p:txBody>
          <a:bodyPr/>
          <a:lstStyle>
            <a:lvl1pPr>
              <a:defRPr/>
            </a:lvl1pPr>
          </a:lstStyle>
          <a:p>
            <a:pPr>
              <a:defRPr/>
            </a:pPr>
            <a:r>
              <a:rPr lang="en-US"/>
              <a:t>DT228/1 Computer Architecture and  Technology</a:t>
            </a:r>
          </a:p>
        </p:txBody>
      </p:sp>
      <p:sp>
        <p:nvSpPr>
          <p:cNvPr id="221" name="Rectangle 221"/>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222" name="Rectangle 222"/>
          <p:cNvSpPr>
            <a:spLocks noGrp="1" noChangeArrowheads="1"/>
          </p:cNvSpPr>
          <p:nvPr>
            <p:ph type="sldNum" sz="quarter" idx="12"/>
          </p:nvPr>
        </p:nvSpPr>
        <p:spPr/>
        <p:txBody>
          <a:bodyPr/>
          <a:lstStyle>
            <a:lvl1pPr>
              <a:defRPr/>
            </a:lvl1pPr>
          </a:lstStyle>
          <a:p>
            <a:pPr>
              <a:defRPr/>
            </a:pPr>
            <a:fld id="{2AA92FE8-B3BA-4F1D-AB32-ECEA25DED6B0}" type="slidenum">
              <a:rPr lang="en-US"/>
              <a:pPr>
                <a:defRPr/>
              </a:pPr>
              <a:t>‹#›</a:t>
            </a:fld>
            <a:endParaRPr lang="en-US"/>
          </a:p>
        </p:txBody>
      </p:sp>
    </p:spTree>
    <p:extLst>
      <p:ext uri="{BB962C8B-B14F-4D97-AF65-F5344CB8AC3E}">
        <p14:creationId xmlns:p14="http://schemas.microsoft.com/office/powerpoint/2010/main" val="3502819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18"/>
          <p:cNvSpPr>
            <a:spLocks noGrp="1" noChangeArrowheads="1"/>
          </p:cNvSpPr>
          <p:nvPr>
            <p:ph type="sldNum" sz="quarter" idx="10"/>
          </p:nvPr>
        </p:nvSpPr>
        <p:spPr>
          <a:ln/>
        </p:spPr>
        <p:txBody>
          <a:bodyPr/>
          <a:lstStyle>
            <a:lvl1pPr>
              <a:defRPr/>
            </a:lvl1pPr>
          </a:lstStyle>
          <a:p>
            <a:pPr>
              <a:defRPr/>
            </a:pPr>
            <a:fld id="{8981F186-E58C-4B18-AF33-D8A049AEAC30}"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and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91084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94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94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18"/>
          <p:cNvSpPr>
            <a:spLocks noGrp="1" noChangeArrowheads="1"/>
          </p:cNvSpPr>
          <p:nvPr>
            <p:ph type="sldNum" sz="quarter" idx="10"/>
          </p:nvPr>
        </p:nvSpPr>
        <p:spPr>
          <a:ln/>
        </p:spPr>
        <p:txBody>
          <a:bodyPr/>
          <a:lstStyle>
            <a:lvl1pPr>
              <a:defRPr/>
            </a:lvl1pPr>
          </a:lstStyle>
          <a:p>
            <a:pPr>
              <a:defRPr/>
            </a:pPr>
            <a:fld id="{F51BB9EE-8317-4406-A44F-C2BDC627E8C4}"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and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56616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18"/>
          <p:cNvSpPr>
            <a:spLocks noGrp="1" noChangeArrowheads="1"/>
          </p:cNvSpPr>
          <p:nvPr>
            <p:ph type="sldNum" sz="quarter" idx="10"/>
          </p:nvPr>
        </p:nvSpPr>
        <p:spPr>
          <a:ln/>
        </p:spPr>
        <p:txBody>
          <a:bodyPr/>
          <a:lstStyle>
            <a:lvl1pPr>
              <a:defRPr/>
            </a:lvl1pPr>
          </a:lstStyle>
          <a:p>
            <a:pPr>
              <a:defRPr/>
            </a:pPr>
            <a:fld id="{7A3A799B-DBF0-43A3-BE31-C14CD8972C2D}"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and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22164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18"/>
          <p:cNvSpPr>
            <a:spLocks noGrp="1" noChangeArrowheads="1"/>
          </p:cNvSpPr>
          <p:nvPr>
            <p:ph type="sldNum" sz="quarter" idx="10"/>
          </p:nvPr>
        </p:nvSpPr>
        <p:spPr>
          <a:ln/>
        </p:spPr>
        <p:txBody>
          <a:bodyPr/>
          <a:lstStyle>
            <a:lvl1pPr>
              <a:defRPr/>
            </a:lvl1pPr>
          </a:lstStyle>
          <a:p>
            <a:pPr>
              <a:defRPr/>
            </a:pPr>
            <a:fld id="{F7403733-348D-468E-915A-84651CEF1FE7}"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and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17286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18"/>
          <p:cNvSpPr>
            <a:spLocks noGrp="1" noChangeArrowheads="1"/>
          </p:cNvSpPr>
          <p:nvPr>
            <p:ph type="sldNum" sz="quarter" idx="10"/>
          </p:nvPr>
        </p:nvSpPr>
        <p:spPr>
          <a:ln/>
        </p:spPr>
        <p:txBody>
          <a:bodyPr/>
          <a:lstStyle>
            <a:lvl1pPr>
              <a:defRPr/>
            </a:lvl1pPr>
          </a:lstStyle>
          <a:p>
            <a:pPr>
              <a:defRPr/>
            </a:pPr>
            <a:fld id="{2885EF1F-4BC5-46B9-861C-B8EB36E0610A}"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and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34687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18"/>
          <p:cNvSpPr>
            <a:spLocks noGrp="1" noChangeArrowheads="1"/>
          </p:cNvSpPr>
          <p:nvPr>
            <p:ph type="sldNum" sz="quarter" idx="10"/>
          </p:nvPr>
        </p:nvSpPr>
        <p:spPr>
          <a:ln/>
        </p:spPr>
        <p:txBody>
          <a:bodyPr/>
          <a:lstStyle>
            <a:lvl1pPr>
              <a:defRPr/>
            </a:lvl1pPr>
          </a:lstStyle>
          <a:p>
            <a:pPr>
              <a:defRPr/>
            </a:pPr>
            <a:fld id="{7D4771B4-C105-4BBC-A4EC-3F014A736F97}" type="slidenum">
              <a:rPr lang="en-US"/>
              <a:pPr>
                <a:defRPr/>
              </a:pPr>
              <a:t>‹#›</a:t>
            </a:fld>
            <a:endParaRPr lang="en-US"/>
          </a:p>
        </p:txBody>
      </p:sp>
      <p:sp>
        <p:nvSpPr>
          <p:cNvPr id="8" name="Rectangle 219"/>
          <p:cNvSpPr>
            <a:spLocks noGrp="1" noChangeArrowheads="1"/>
          </p:cNvSpPr>
          <p:nvPr>
            <p:ph type="dt" sz="half" idx="11"/>
          </p:nvPr>
        </p:nvSpPr>
        <p:spPr>
          <a:ln/>
        </p:spPr>
        <p:txBody>
          <a:bodyPr/>
          <a:lstStyle>
            <a:lvl1pPr>
              <a:defRPr/>
            </a:lvl1pPr>
          </a:lstStyle>
          <a:p>
            <a:pPr>
              <a:defRPr/>
            </a:pPr>
            <a:r>
              <a:rPr lang="en-US"/>
              <a:t>DT228/1 Computer Architecture and  Technology</a:t>
            </a:r>
          </a:p>
        </p:txBody>
      </p:sp>
      <p:sp>
        <p:nvSpPr>
          <p:cNvPr id="9"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34200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18"/>
          <p:cNvSpPr>
            <a:spLocks noGrp="1" noChangeArrowheads="1"/>
          </p:cNvSpPr>
          <p:nvPr>
            <p:ph type="sldNum" sz="quarter" idx="10"/>
          </p:nvPr>
        </p:nvSpPr>
        <p:spPr>
          <a:ln/>
        </p:spPr>
        <p:txBody>
          <a:bodyPr/>
          <a:lstStyle>
            <a:lvl1pPr>
              <a:defRPr/>
            </a:lvl1pPr>
          </a:lstStyle>
          <a:p>
            <a:pPr>
              <a:defRPr/>
            </a:pPr>
            <a:fld id="{5399C5B5-93FD-4630-8AD6-7B41B9ABFE7D}" type="slidenum">
              <a:rPr lang="en-US"/>
              <a:pPr>
                <a:defRPr/>
              </a:pPr>
              <a:t>‹#›</a:t>
            </a:fld>
            <a:endParaRPr lang="en-US"/>
          </a:p>
        </p:txBody>
      </p:sp>
      <p:sp>
        <p:nvSpPr>
          <p:cNvPr id="4" name="Rectangle 219"/>
          <p:cNvSpPr>
            <a:spLocks noGrp="1" noChangeArrowheads="1"/>
          </p:cNvSpPr>
          <p:nvPr>
            <p:ph type="dt" sz="half" idx="11"/>
          </p:nvPr>
        </p:nvSpPr>
        <p:spPr>
          <a:ln/>
        </p:spPr>
        <p:txBody>
          <a:bodyPr/>
          <a:lstStyle>
            <a:lvl1pPr>
              <a:defRPr/>
            </a:lvl1pPr>
          </a:lstStyle>
          <a:p>
            <a:pPr>
              <a:defRPr/>
            </a:pPr>
            <a:r>
              <a:rPr lang="en-US"/>
              <a:t>DT228/1 Computer Architecture and  Technology</a:t>
            </a:r>
          </a:p>
        </p:txBody>
      </p:sp>
      <p:sp>
        <p:nvSpPr>
          <p:cNvPr id="5"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02030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18"/>
          <p:cNvSpPr>
            <a:spLocks noGrp="1" noChangeArrowheads="1"/>
          </p:cNvSpPr>
          <p:nvPr>
            <p:ph type="sldNum" sz="quarter" idx="10"/>
          </p:nvPr>
        </p:nvSpPr>
        <p:spPr>
          <a:ln/>
        </p:spPr>
        <p:txBody>
          <a:bodyPr/>
          <a:lstStyle>
            <a:lvl1pPr>
              <a:defRPr/>
            </a:lvl1pPr>
          </a:lstStyle>
          <a:p>
            <a:pPr>
              <a:defRPr/>
            </a:pPr>
            <a:fld id="{1CA8DE04-CAFF-4B26-B948-6DAEF939D850}" type="slidenum">
              <a:rPr lang="en-US"/>
              <a:pPr>
                <a:defRPr/>
              </a:pPr>
              <a:t>‹#›</a:t>
            </a:fld>
            <a:endParaRPr lang="en-US"/>
          </a:p>
        </p:txBody>
      </p:sp>
      <p:sp>
        <p:nvSpPr>
          <p:cNvPr id="3" name="Rectangle 219"/>
          <p:cNvSpPr>
            <a:spLocks noGrp="1" noChangeArrowheads="1"/>
          </p:cNvSpPr>
          <p:nvPr>
            <p:ph type="dt" sz="half" idx="11"/>
          </p:nvPr>
        </p:nvSpPr>
        <p:spPr>
          <a:ln/>
        </p:spPr>
        <p:txBody>
          <a:bodyPr/>
          <a:lstStyle>
            <a:lvl1pPr>
              <a:defRPr/>
            </a:lvl1pPr>
          </a:lstStyle>
          <a:p>
            <a:pPr>
              <a:defRPr/>
            </a:pPr>
            <a:r>
              <a:rPr lang="en-US"/>
              <a:t>DT228/1 Computer Architecture and  Technology</a:t>
            </a:r>
          </a:p>
        </p:txBody>
      </p:sp>
      <p:sp>
        <p:nvSpPr>
          <p:cNvPr id="4"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79852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8"/>
          <p:cNvSpPr>
            <a:spLocks noGrp="1" noChangeArrowheads="1"/>
          </p:cNvSpPr>
          <p:nvPr>
            <p:ph type="sldNum" sz="quarter" idx="10"/>
          </p:nvPr>
        </p:nvSpPr>
        <p:spPr>
          <a:ln/>
        </p:spPr>
        <p:txBody>
          <a:bodyPr/>
          <a:lstStyle>
            <a:lvl1pPr>
              <a:defRPr/>
            </a:lvl1pPr>
          </a:lstStyle>
          <a:p>
            <a:pPr>
              <a:defRPr/>
            </a:pPr>
            <a:fld id="{5B7EC258-B570-46FF-A455-13C9EE8EE29E}"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and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37358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8"/>
          <p:cNvSpPr>
            <a:spLocks noGrp="1" noChangeArrowheads="1"/>
          </p:cNvSpPr>
          <p:nvPr>
            <p:ph type="sldNum" sz="quarter" idx="10"/>
          </p:nvPr>
        </p:nvSpPr>
        <p:spPr>
          <a:ln/>
        </p:spPr>
        <p:txBody>
          <a:bodyPr/>
          <a:lstStyle>
            <a:lvl1pPr>
              <a:defRPr/>
            </a:lvl1pPr>
          </a:lstStyle>
          <a:p>
            <a:pPr>
              <a:defRPr/>
            </a:pPr>
            <a:fld id="{55E46B8B-E45B-47EB-BBD4-F46CC017CDD9}"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and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86093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2F2F47"/>
            </a:gs>
          </a:gsLst>
          <a:lin ang="27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496888" y="1308100"/>
            <a:ext cx="10429876" cy="5908675"/>
            <a:chOff x="-313" y="824"/>
            <a:chExt cx="6570" cy="3722"/>
          </a:xfrm>
        </p:grpSpPr>
        <p:sp>
          <p:nvSpPr>
            <p:cNvPr id="107523"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24"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25"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26"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27"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28"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29"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30"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31"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32"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33"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34"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35"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36"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37" name="Rectangle 17"/>
            <p:cNvSpPr>
              <a:spLocks noChangeArrowheads="1"/>
            </p:cNvSpPr>
            <p:nvPr userDrawn="1"/>
          </p:nvSpPr>
          <p:spPr bwMode="hidden">
            <a:xfrm rot="18603245" flipV="1">
              <a:off x="4053"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GB">
                <a:effectLst>
                  <a:outerShdw blurRad="38100" dist="38100" dir="2700000" algn="tl">
                    <a:srgbClr val="000000"/>
                  </a:outerShdw>
                </a:effectLst>
              </a:endParaRPr>
            </a:p>
          </p:txBody>
        </p:sp>
        <p:sp>
          <p:nvSpPr>
            <p:cNvPr id="107538" name="Rectangle 18"/>
            <p:cNvSpPr>
              <a:spLocks noChangeArrowheads="1"/>
            </p:cNvSpPr>
            <p:nvPr userDrawn="1"/>
          </p:nvSpPr>
          <p:spPr bwMode="hidden">
            <a:xfrm rot="39991575" flipH="1" flipV="1">
              <a:off x="5368"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GB">
                <a:effectLst>
                  <a:outerShdw blurRad="38100" dist="38100" dir="2700000" algn="tl">
                    <a:srgbClr val="000000"/>
                  </a:outerShdw>
                </a:effectLst>
              </a:endParaRPr>
            </a:p>
          </p:txBody>
        </p:sp>
        <p:sp>
          <p:nvSpPr>
            <p:cNvPr id="107539"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ndParaRPr>
            </a:p>
          </p:txBody>
        </p:sp>
        <p:sp>
          <p:nvSpPr>
            <p:cNvPr id="107540"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ndParaRPr>
            </a:p>
          </p:txBody>
        </p:sp>
        <p:sp>
          <p:nvSpPr>
            <p:cNvPr id="107541"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ndParaRPr>
            </a:p>
          </p:txBody>
        </p:sp>
        <p:sp>
          <p:nvSpPr>
            <p:cNvPr id="107542"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ndParaRPr>
            </a:p>
          </p:txBody>
        </p:sp>
        <p:sp>
          <p:nvSpPr>
            <p:cNvPr id="107543"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ndParaRPr>
            </a:p>
          </p:txBody>
        </p:sp>
        <p:sp>
          <p:nvSpPr>
            <p:cNvPr id="107544"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ndParaRPr>
            </a:p>
          </p:txBody>
        </p:sp>
        <p:sp>
          <p:nvSpPr>
            <p:cNvPr id="107545"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46"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ndParaRPr>
            </a:p>
          </p:txBody>
        </p:sp>
        <p:sp>
          <p:nvSpPr>
            <p:cNvPr id="107547"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ndParaRPr>
            </a:p>
          </p:txBody>
        </p:sp>
        <p:sp>
          <p:nvSpPr>
            <p:cNvPr id="107548"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ndParaRPr>
            </a:p>
          </p:txBody>
        </p:sp>
        <p:sp>
          <p:nvSpPr>
            <p:cNvPr id="107549"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ndParaRPr>
            </a:p>
          </p:txBody>
        </p:sp>
        <p:sp>
          <p:nvSpPr>
            <p:cNvPr id="107550"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51"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52"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53"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54"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55"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556"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557"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558"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559"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560"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561"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562"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563"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564"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565"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566"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567"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568"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569"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570"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571"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572"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US"/>
            </a:p>
          </p:txBody>
        </p:sp>
        <p:sp>
          <p:nvSpPr>
            <p:cNvPr id="107573"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US"/>
            </a:p>
          </p:txBody>
        </p:sp>
        <p:sp>
          <p:nvSpPr>
            <p:cNvPr id="107574"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575"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576"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577"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578"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579"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580"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581"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582"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583"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584"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585"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586"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587"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07588"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07589"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590"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591"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592"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593"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594"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595"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596"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597"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07598"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599"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00"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01"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02"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07603"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07604"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05"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07606"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607"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608"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09"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10"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11"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12"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613"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614"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15"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16"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17"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18"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19"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20"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21"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22"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23"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24"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625"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626"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07627"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07628"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29"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30"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631"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632"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633"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634"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35"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36"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07637"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07638"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39"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07640"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41"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42"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43"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644"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645"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646"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647"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48"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07649"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07650"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51"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52"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53"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54"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55"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56"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57"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658"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659"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660"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61"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07662"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663"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64"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07665"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07666"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07667"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07668"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07669"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70"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07671"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07672"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73"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74"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75"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76"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77"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78"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79"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80"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81"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82"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83"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84"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85"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86"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87"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88"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07689"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690"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691"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692"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93"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94"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95"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96"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97"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98"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99"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700"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701"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702"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703"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704"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705"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706"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707"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708"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709"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a:defRPr/>
              </a:pPr>
              <a:endParaRPr lang="en-US"/>
            </a:p>
          </p:txBody>
        </p:sp>
        <p:sp>
          <p:nvSpPr>
            <p:cNvPr id="107710"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711"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712"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713"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07714"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07715"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07716" name="Oval 196"/>
            <p:cNvSpPr>
              <a:spLocks noChangeArrowheads="1"/>
            </p:cNvSpPr>
            <p:nvPr/>
          </p:nvSpPr>
          <p:spPr bwMode="hidden">
            <a:xfrm>
              <a:off x="3255" y="4071"/>
              <a:ext cx="196" cy="10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17" name="Oval 197"/>
            <p:cNvSpPr>
              <a:spLocks noChangeArrowheads="1"/>
            </p:cNvSpPr>
            <p:nvPr/>
          </p:nvSpPr>
          <p:spPr bwMode="hidden">
            <a:xfrm>
              <a:off x="3651" y="3693"/>
              <a:ext cx="196" cy="11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18" name="Oval 198"/>
            <p:cNvSpPr>
              <a:spLocks noChangeArrowheads="1"/>
            </p:cNvSpPr>
            <p:nvPr/>
          </p:nvSpPr>
          <p:spPr bwMode="hidden">
            <a:xfrm>
              <a:off x="4773" y="3705"/>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US"/>
            </a:p>
          </p:txBody>
        </p:sp>
        <p:sp>
          <p:nvSpPr>
            <p:cNvPr id="107719" name="Oval 199"/>
            <p:cNvSpPr>
              <a:spLocks noChangeArrowheads="1"/>
            </p:cNvSpPr>
            <p:nvPr/>
          </p:nvSpPr>
          <p:spPr bwMode="hidden">
            <a:xfrm>
              <a:off x="4491" y="4049"/>
              <a:ext cx="196" cy="10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US"/>
            </a:p>
          </p:txBody>
        </p:sp>
        <p:sp>
          <p:nvSpPr>
            <p:cNvPr id="107720" name="Oval 200"/>
            <p:cNvSpPr>
              <a:spLocks noChangeArrowheads="1"/>
            </p:cNvSpPr>
            <p:nvPr/>
          </p:nvSpPr>
          <p:spPr bwMode="hidden">
            <a:xfrm>
              <a:off x="3989" y="3396"/>
              <a:ext cx="168" cy="9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21" name="Oval 201"/>
            <p:cNvSpPr>
              <a:spLocks noChangeArrowheads="1"/>
            </p:cNvSpPr>
            <p:nvPr/>
          </p:nvSpPr>
          <p:spPr bwMode="hidden">
            <a:xfrm>
              <a:off x="4263" y="3141"/>
              <a:ext cx="167"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22" name="Oval 202"/>
            <p:cNvSpPr>
              <a:spLocks noChangeArrowheads="1"/>
            </p:cNvSpPr>
            <p:nvPr/>
          </p:nvSpPr>
          <p:spPr bwMode="hidden">
            <a:xfrm>
              <a:off x="5044" y="3418"/>
              <a:ext cx="167" cy="9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US"/>
            </a:p>
          </p:txBody>
        </p:sp>
        <p:sp>
          <p:nvSpPr>
            <p:cNvPr id="107723" name="Oval 203"/>
            <p:cNvSpPr>
              <a:spLocks noChangeArrowheads="1"/>
            </p:cNvSpPr>
            <p:nvPr/>
          </p:nvSpPr>
          <p:spPr bwMode="hidden">
            <a:xfrm>
              <a:off x="4553" y="28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24" name="Oval 204"/>
            <p:cNvSpPr>
              <a:spLocks noChangeArrowheads="1"/>
            </p:cNvSpPr>
            <p:nvPr/>
          </p:nvSpPr>
          <p:spPr bwMode="hidden">
            <a:xfrm>
              <a:off x="5293" y="3116"/>
              <a:ext cx="168"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25" name="Oval 205"/>
            <p:cNvSpPr>
              <a:spLocks noChangeArrowheads="1"/>
            </p:cNvSpPr>
            <p:nvPr/>
          </p:nvSpPr>
          <p:spPr bwMode="hidden">
            <a:xfrm>
              <a:off x="5497" y="2879"/>
              <a:ext cx="156" cy="89"/>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US"/>
            </a:p>
          </p:txBody>
        </p:sp>
        <p:sp>
          <p:nvSpPr>
            <p:cNvPr id="107726" name="Oval 206"/>
            <p:cNvSpPr>
              <a:spLocks noChangeArrowheads="1"/>
            </p:cNvSpPr>
            <p:nvPr/>
          </p:nvSpPr>
          <p:spPr bwMode="hidden">
            <a:xfrm>
              <a:off x="4772" y="26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27" name="Oval 207"/>
            <p:cNvSpPr>
              <a:spLocks noChangeArrowheads="1"/>
            </p:cNvSpPr>
            <p:nvPr/>
          </p:nvSpPr>
          <p:spPr bwMode="hidden">
            <a:xfrm>
              <a:off x="4966" y="2488"/>
              <a:ext cx="156" cy="84"/>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28" name="Oval 208"/>
            <p:cNvSpPr>
              <a:spLocks noChangeArrowheads="1"/>
            </p:cNvSpPr>
            <p:nvPr/>
          </p:nvSpPr>
          <p:spPr bwMode="hidden">
            <a:xfrm>
              <a:off x="5444" y="2052"/>
              <a:ext cx="134"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29" name="Oval 209"/>
            <p:cNvSpPr>
              <a:spLocks noChangeArrowheads="1"/>
            </p:cNvSpPr>
            <p:nvPr/>
          </p:nvSpPr>
          <p:spPr bwMode="hidden">
            <a:xfrm>
              <a:off x="5161" y="2314"/>
              <a:ext cx="140"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30" name="Oval 210"/>
            <p:cNvSpPr>
              <a:spLocks noChangeArrowheads="1"/>
            </p:cNvSpPr>
            <p:nvPr/>
          </p:nvSpPr>
          <p:spPr bwMode="hidden">
            <a:xfrm>
              <a:off x="5318" y="2176"/>
              <a:ext cx="134" cy="6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31" name="Oval 211"/>
            <p:cNvSpPr>
              <a:spLocks noChangeArrowheads="1"/>
            </p:cNvSpPr>
            <p:nvPr/>
          </p:nvSpPr>
          <p:spPr bwMode="hidden">
            <a:xfrm>
              <a:off x="5581" y="1933"/>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a:defRPr/>
              </a:pPr>
              <a:endParaRPr lang="en-US"/>
            </a:p>
          </p:txBody>
        </p:sp>
        <p:sp>
          <p:nvSpPr>
            <p:cNvPr id="107732" name="Oval 212"/>
            <p:cNvSpPr>
              <a:spLocks noChangeArrowheads="1"/>
            </p:cNvSpPr>
            <p:nvPr/>
          </p:nvSpPr>
          <p:spPr bwMode="hidden">
            <a:xfrm>
              <a:off x="5689" y="1811"/>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a:defRPr/>
              </a:pPr>
              <a:endParaRPr lang="en-US"/>
            </a:p>
          </p:txBody>
        </p:sp>
        <p:sp>
          <p:nvSpPr>
            <p:cNvPr id="107733" name="Oval 213"/>
            <p:cNvSpPr>
              <a:spLocks noChangeArrowheads="1"/>
            </p:cNvSpPr>
            <p:nvPr/>
          </p:nvSpPr>
          <p:spPr bwMode="hidden">
            <a:xfrm>
              <a:off x="5663" y="2680"/>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34"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735"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736"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737" name="Oval 217"/>
            <p:cNvSpPr>
              <a:spLocks noChangeArrowheads="1"/>
            </p:cNvSpPr>
            <p:nvPr/>
          </p:nvSpPr>
          <p:spPr bwMode="hidden">
            <a:xfrm>
              <a:off x="5624" y="4010"/>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US"/>
            </a:p>
          </p:txBody>
        </p:sp>
      </p:grpSp>
      <p:sp>
        <p:nvSpPr>
          <p:cNvPr id="107738" name="Rectangle 218"/>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pPr>
              <a:defRPr/>
            </a:pPr>
            <a:fld id="{C508FAAC-BE7F-4411-88AD-32520279F618}" type="slidenum">
              <a:rPr lang="en-US"/>
              <a:pPr>
                <a:defRPr/>
              </a:pPr>
              <a:t>‹#›</a:t>
            </a:fld>
            <a:endParaRPr lang="en-US"/>
          </a:p>
        </p:txBody>
      </p:sp>
      <p:sp>
        <p:nvSpPr>
          <p:cNvPr id="107739" name="Rectangle 219"/>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pPr>
              <a:defRPr/>
            </a:pPr>
            <a:r>
              <a:rPr lang="en-US"/>
              <a:t>DT228/1 Computer Architecture and  Technology</a:t>
            </a:r>
          </a:p>
        </p:txBody>
      </p:sp>
      <p:sp>
        <p:nvSpPr>
          <p:cNvPr id="107740" name="Rectangle 220"/>
          <p:cNvSpPr>
            <a:spLocks noGrp="1" noChangeArrowheads="1"/>
          </p:cNvSpPr>
          <p:nvPr>
            <p:ph type="ftr" sz="quarter" idx="3"/>
          </p:nvPr>
        </p:nvSpPr>
        <p:spPr bwMode="auto">
          <a:xfrm>
            <a:off x="31242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pPr>
              <a:defRPr/>
            </a:pPr>
            <a:endParaRPr lang="en-US"/>
          </a:p>
        </p:txBody>
      </p:sp>
      <p:sp>
        <p:nvSpPr>
          <p:cNvPr id="107741" name="Rectangle 221"/>
          <p:cNvSpPr>
            <a:spLocks noGrp="1" noChangeArrowheads="1"/>
          </p:cNvSpPr>
          <p:nvPr>
            <p:ph type="body" idx="1"/>
          </p:nvPr>
        </p:nvSpPr>
        <p:spPr bwMode="auto">
          <a:xfrm>
            <a:off x="457200" y="1600200"/>
            <a:ext cx="8229600" cy="4533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742" name="Rectangle 22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dk2" tx1="lt1" bg2="dk1" tx2="lt2" accent1="accent1" accent2="accent2" accent3="accent3" accent4="accent4" accent5="accent5" accent6="accent6" hlink="hlink" folHlink="folHlink"/>
  <p:sldLayoutIdLst>
    <p:sldLayoutId id="2147483901"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hdr="0" ftr="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Font typeface="Wingdings" pitchFamily="2" charset="2"/>
        <a:buBlip>
          <a:blip r:embed="rId1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itchFamily="2" charset="2"/>
        <a:buBlip>
          <a:blip r:embed="rId13"/>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20"/>
          <p:cNvSpPr>
            <a:spLocks noGrp="1" noChangeArrowheads="1"/>
          </p:cNvSpPr>
          <p:nvPr>
            <p:ph type="dt" sz="quarter" idx="10"/>
          </p:nvPr>
        </p:nvSpPr>
        <p:spPr/>
        <p:txBody>
          <a:bodyPr/>
          <a:lstStyle/>
          <a:p>
            <a:pPr>
              <a:defRPr/>
            </a:pPr>
            <a:r>
              <a:rPr lang="en-US" dirty="0" smtClean="0"/>
              <a:t>DT228/1 and DT282/1 </a:t>
            </a:r>
            <a:r>
              <a:rPr lang="en-US" dirty="0"/>
              <a:t>Computer Architecture and  Technology</a:t>
            </a:r>
          </a:p>
        </p:txBody>
      </p:sp>
      <p:sp>
        <p:nvSpPr>
          <p:cNvPr id="6" name="Rectangle 222"/>
          <p:cNvSpPr>
            <a:spLocks noGrp="1" noChangeArrowheads="1"/>
          </p:cNvSpPr>
          <p:nvPr>
            <p:ph type="sldNum" sz="quarter" idx="12"/>
          </p:nvPr>
        </p:nvSpPr>
        <p:spPr/>
        <p:txBody>
          <a:bodyPr/>
          <a:lstStyle/>
          <a:p>
            <a:pPr>
              <a:defRPr/>
            </a:pPr>
            <a:fld id="{6BCCFE8E-EA5C-4161-9E62-A24D4C7B8860}" type="slidenum">
              <a:rPr lang="en-US"/>
              <a:pPr>
                <a:defRPr/>
              </a:pPr>
              <a:t>1</a:t>
            </a:fld>
            <a:endParaRPr lang="en-US"/>
          </a:p>
        </p:txBody>
      </p:sp>
      <p:sp>
        <p:nvSpPr>
          <p:cNvPr id="2050" name="Rectangle 2"/>
          <p:cNvSpPr>
            <a:spLocks noGrp="1" noChangeArrowheads="1"/>
          </p:cNvSpPr>
          <p:nvPr>
            <p:ph type="ctrTitle"/>
          </p:nvPr>
        </p:nvSpPr>
        <p:spPr>
          <a:xfrm>
            <a:off x="684213" y="404813"/>
            <a:ext cx="7772400" cy="1736725"/>
          </a:xfrm>
        </p:spPr>
        <p:txBody>
          <a:bodyPr/>
          <a:lstStyle/>
          <a:p>
            <a:pPr algn="l" eaLnBrk="1" hangingPunct="1">
              <a:defRPr/>
            </a:pPr>
            <a:r>
              <a:rPr lang="en-IE" sz="4400" dirty="0" smtClean="0"/>
              <a:t>Courses -  </a:t>
            </a:r>
            <a:br>
              <a:rPr lang="en-IE" sz="4400" dirty="0" smtClean="0"/>
            </a:br>
            <a:r>
              <a:rPr lang="en-IE" sz="4400" dirty="0" smtClean="0"/>
              <a:t>DT228/1 and DT282/1</a:t>
            </a:r>
            <a:endParaRPr lang="en-US" sz="4400" dirty="0" smtClean="0"/>
          </a:p>
        </p:txBody>
      </p:sp>
      <p:sp>
        <p:nvSpPr>
          <p:cNvPr id="2051" name="Rectangle 3"/>
          <p:cNvSpPr>
            <a:spLocks noGrp="1" noChangeArrowheads="1"/>
          </p:cNvSpPr>
          <p:nvPr>
            <p:ph type="subTitle" idx="1"/>
          </p:nvPr>
        </p:nvSpPr>
        <p:spPr>
          <a:xfrm>
            <a:off x="1331913" y="2997200"/>
            <a:ext cx="6400800" cy="911225"/>
          </a:xfrm>
        </p:spPr>
        <p:txBody>
          <a:bodyPr/>
          <a:lstStyle/>
          <a:p>
            <a:pPr eaLnBrk="1" hangingPunct="1">
              <a:lnSpc>
                <a:spcPct val="90000"/>
              </a:lnSpc>
              <a:defRPr/>
            </a:pPr>
            <a:r>
              <a:rPr lang="en-IE" sz="3600" smtClean="0"/>
              <a:t>Subject -  Computer Architecture and Technology</a:t>
            </a:r>
            <a:endParaRPr lang="en-US" sz="3600" smtClean="0"/>
          </a:p>
        </p:txBody>
      </p:sp>
      <p:sp>
        <p:nvSpPr>
          <p:cNvPr id="2053" name="Rectangle 5"/>
          <p:cNvSpPr>
            <a:spLocks noChangeArrowheads="1"/>
          </p:cNvSpPr>
          <p:nvPr/>
        </p:nvSpPr>
        <p:spPr bwMode="auto">
          <a:xfrm>
            <a:off x="1547813" y="5013325"/>
            <a:ext cx="6400800" cy="911225"/>
          </a:xfrm>
          <a:prstGeom prst="rect">
            <a:avLst/>
          </a:prstGeom>
          <a:noFill/>
          <a:ln w="9525">
            <a:noFill/>
            <a:miter lim="800000"/>
            <a:headEnd/>
            <a:tailEnd/>
          </a:ln>
          <a:effectLst/>
        </p:spPr>
        <p:txBody>
          <a:bodyPr/>
          <a:lstStyle/>
          <a:p>
            <a:pPr algn="ctr" eaLnBrk="1" hangingPunct="1">
              <a:spcBef>
                <a:spcPct val="20000"/>
              </a:spcBef>
              <a:buClr>
                <a:schemeClr val="hlink"/>
              </a:buClr>
              <a:buFont typeface="Wingdings" pitchFamily="2" charset="2"/>
              <a:buNone/>
              <a:defRPr/>
            </a:pPr>
            <a:r>
              <a:rPr lang="en-IE" sz="3200">
                <a:solidFill>
                  <a:srgbClr val="FFFF00"/>
                </a:solidFill>
                <a:effectLst>
                  <a:outerShdw blurRad="38100" dist="38100" dir="2700000" algn="tl">
                    <a:srgbClr val="000000"/>
                  </a:outerShdw>
                </a:effectLst>
              </a:rPr>
              <a:t>COURSE SUBJECT (MODULE) OVERVIEW</a:t>
            </a:r>
            <a:endParaRPr lang="en-US" sz="3200">
              <a:solidFill>
                <a:srgbClr val="FFFF00"/>
              </a:solidFill>
              <a:effectLst>
                <a:outerShdw blurRad="38100" dist="38100" dir="2700000" algn="tl">
                  <a:srgbClr val="000000"/>
                </a:outerShdw>
              </a:effectLs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pPr>
              <a:defRPr/>
            </a:pPr>
            <a:fld id="{7AC67235-C1AA-429F-8D07-6A4421CDE805}" type="slidenum">
              <a:rPr lang="en-US"/>
              <a:pPr>
                <a:defRPr/>
              </a:pPr>
              <a:t>10</a:t>
            </a:fld>
            <a:endParaRPr lang="en-US"/>
          </a:p>
        </p:txBody>
      </p:sp>
      <p:sp>
        <p:nvSpPr>
          <p:cNvPr id="4" name="Date Placeholder 4"/>
          <p:cNvSpPr>
            <a:spLocks noGrp="1"/>
          </p:cNvSpPr>
          <p:nvPr>
            <p:ph type="dt" sz="quarter" idx="11"/>
          </p:nvPr>
        </p:nvSpPr>
        <p:spPr/>
        <p:txBody>
          <a:bodyPr/>
          <a:lstStyle/>
          <a:p>
            <a:pPr>
              <a:defRPr/>
            </a:pPr>
            <a:r>
              <a:rPr lang="en-US" dirty="0"/>
              <a:t>DT228/1 </a:t>
            </a:r>
            <a:r>
              <a:rPr lang="en-US" dirty="0"/>
              <a:t>and DT282/1 Computer </a:t>
            </a:r>
            <a:r>
              <a:rPr lang="en-US" dirty="0"/>
              <a:t>Architecture and  Technology</a:t>
            </a:r>
          </a:p>
        </p:txBody>
      </p:sp>
      <p:sp>
        <p:nvSpPr>
          <p:cNvPr id="131074" name="Rectangle 2"/>
          <p:cNvSpPr>
            <a:spLocks noGrp="1" noChangeArrowheads="1"/>
          </p:cNvSpPr>
          <p:nvPr>
            <p:ph type="body" idx="1"/>
          </p:nvPr>
        </p:nvSpPr>
        <p:spPr>
          <a:xfrm>
            <a:off x="457200" y="404813"/>
            <a:ext cx="8229600" cy="5729287"/>
          </a:xfrm>
        </p:spPr>
        <p:txBody>
          <a:bodyPr/>
          <a:lstStyle/>
          <a:p>
            <a:pPr eaLnBrk="1" hangingPunct="1">
              <a:defRPr/>
            </a:pPr>
            <a:r>
              <a:rPr lang="en-GB" b="1" smtClean="0"/>
              <a:t>Syllabus (3)</a:t>
            </a:r>
          </a:p>
          <a:p>
            <a:pPr eaLnBrk="1" hangingPunct="1">
              <a:buFont typeface="Wingdings" pitchFamily="2" charset="2"/>
              <a:buNone/>
              <a:defRPr/>
            </a:pPr>
            <a:endParaRPr lang="en-US" sz="2800" i="1" smtClean="0"/>
          </a:p>
          <a:p>
            <a:pPr eaLnBrk="1" hangingPunct="1">
              <a:defRPr/>
            </a:pPr>
            <a:r>
              <a:rPr lang="en-GB" sz="2800" smtClean="0"/>
              <a:t>Components: interfaces, hardware, and operation of: disk, memory, serial, parallel, graphics, audio and network subsystems </a:t>
            </a:r>
          </a:p>
          <a:p>
            <a:pPr eaLnBrk="1" hangingPunct="1">
              <a:defRPr/>
            </a:pPr>
            <a:endParaRPr lang="en-GB" sz="2800" smtClean="0"/>
          </a:p>
          <a:p>
            <a:pPr eaLnBrk="1" hangingPunct="1">
              <a:defRPr/>
            </a:pPr>
            <a:r>
              <a:rPr lang="en-GB" sz="2800" smtClean="0"/>
              <a:t>Contemporary and historical removable media (e.g. floppy disk, tape, CD, DVD, flash key)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pPr>
              <a:defRPr/>
            </a:pPr>
            <a:fld id="{0AD7E8DE-6BDC-47E5-9795-1492B1B81A96}" type="slidenum">
              <a:rPr lang="en-US"/>
              <a:pPr>
                <a:defRPr/>
              </a:pPr>
              <a:t>11</a:t>
            </a:fld>
            <a:endParaRPr lang="en-US"/>
          </a:p>
        </p:txBody>
      </p:sp>
      <p:sp>
        <p:nvSpPr>
          <p:cNvPr id="4" name="Date Placeholder 4"/>
          <p:cNvSpPr>
            <a:spLocks noGrp="1"/>
          </p:cNvSpPr>
          <p:nvPr>
            <p:ph type="dt" sz="quarter" idx="11"/>
          </p:nvPr>
        </p:nvSpPr>
        <p:spPr/>
        <p:txBody>
          <a:bodyPr/>
          <a:lstStyle/>
          <a:p>
            <a:pPr>
              <a:defRPr/>
            </a:pPr>
            <a:r>
              <a:rPr lang="en-US" dirty="0"/>
              <a:t>DT228/1 </a:t>
            </a:r>
            <a:r>
              <a:rPr lang="en-US" dirty="0"/>
              <a:t>and DT282/1 Computer </a:t>
            </a:r>
            <a:r>
              <a:rPr lang="en-US" dirty="0"/>
              <a:t>Architecture and  Technology</a:t>
            </a:r>
          </a:p>
        </p:txBody>
      </p:sp>
      <p:sp>
        <p:nvSpPr>
          <p:cNvPr id="132098" name="Rectangle 2"/>
          <p:cNvSpPr>
            <a:spLocks noGrp="1" noChangeArrowheads="1"/>
          </p:cNvSpPr>
          <p:nvPr>
            <p:ph type="body" idx="1"/>
          </p:nvPr>
        </p:nvSpPr>
        <p:spPr>
          <a:xfrm>
            <a:off x="457200" y="404813"/>
            <a:ext cx="8229600" cy="5729287"/>
          </a:xfrm>
        </p:spPr>
        <p:txBody>
          <a:bodyPr/>
          <a:lstStyle/>
          <a:p>
            <a:pPr eaLnBrk="1" hangingPunct="1">
              <a:defRPr/>
            </a:pPr>
            <a:r>
              <a:rPr lang="en-GB" b="1" smtClean="0"/>
              <a:t>Syllabus (4)</a:t>
            </a:r>
          </a:p>
          <a:p>
            <a:pPr eaLnBrk="1" hangingPunct="1">
              <a:buFont typeface="Wingdings" pitchFamily="2" charset="2"/>
              <a:buNone/>
              <a:defRPr/>
            </a:pPr>
            <a:endParaRPr lang="en-US" sz="2800" i="1" smtClean="0"/>
          </a:p>
          <a:p>
            <a:pPr eaLnBrk="1" hangingPunct="1">
              <a:defRPr/>
            </a:pPr>
            <a:r>
              <a:rPr lang="en-GB" sz="2800" smtClean="0"/>
              <a:t>Contemporary and historical external interfaces (e.g. PC parallel port, PC serial port, PS/2 ports, USB, IEEE-1394 "Firewire", SCSI, Ethernet)</a:t>
            </a:r>
          </a:p>
          <a:p>
            <a:pPr eaLnBrk="1" hangingPunct="1">
              <a:buFont typeface="Wingdings" pitchFamily="2" charset="2"/>
              <a:buNone/>
              <a:defRPr/>
            </a:pPr>
            <a:endParaRPr lang="en-GB" sz="2800" smtClean="0"/>
          </a:p>
          <a:p>
            <a:pPr eaLnBrk="1" hangingPunct="1">
              <a:defRPr/>
            </a:pPr>
            <a:r>
              <a:rPr lang="en-GB" sz="2800" smtClean="0"/>
              <a:t>Contemporary and historical internal interfaces (e.g. AGP, SATA, PCIe, PATA, PCI, ISA, EISA, NuBus, MCA, AGP, VESA)</a:t>
            </a:r>
            <a:endParaRPr lang="en-US" sz="28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pPr>
              <a:defRPr/>
            </a:pPr>
            <a:fld id="{4F88956A-3277-4FA9-8609-9A0F868EEC11}" type="slidenum">
              <a:rPr lang="en-US"/>
              <a:pPr>
                <a:defRPr/>
              </a:pPr>
              <a:t>12</a:t>
            </a:fld>
            <a:endParaRPr lang="en-US"/>
          </a:p>
        </p:txBody>
      </p:sp>
      <p:sp>
        <p:nvSpPr>
          <p:cNvPr id="4" name="Date Placeholder 4"/>
          <p:cNvSpPr>
            <a:spLocks noGrp="1"/>
          </p:cNvSpPr>
          <p:nvPr>
            <p:ph type="dt" sz="quarter" idx="11"/>
          </p:nvPr>
        </p:nvSpPr>
        <p:spPr/>
        <p:txBody>
          <a:bodyPr/>
          <a:lstStyle/>
          <a:p>
            <a:pPr>
              <a:defRPr/>
            </a:pPr>
            <a:r>
              <a:rPr lang="en-US" dirty="0"/>
              <a:t>DT228/1 </a:t>
            </a:r>
            <a:r>
              <a:rPr lang="en-US" dirty="0"/>
              <a:t>and DT282/1 Computer </a:t>
            </a:r>
            <a:r>
              <a:rPr lang="en-US" dirty="0"/>
              <a:t>Architecture and  Technology</a:t>
            </a:r>
          </a:p>
        </p:txBody>
      </p:sp>
      <p:sp>
        <p:nvSpPr>
          <p:cNvPr id="133122" name="Rectangle 2"/>
          <p:cNvSpPr>
            <a:spLocks noGrp="1" noChangeArrowheads="1"/>
          </p:cNvSpPr>
          <p:nvPr>
            <p:ph type="body" idx="1"/>
          </p:nvPr>
        </p:nvSpPr>
        <p:spPr>
          <a:xfrm>
            <a:off x="457200" y="404813"/>
            <a:ext cx="8229600" cy="5729287"/>
          </a:xfrm>
        </p:spPr>
        <p:txBody>
          <a:bodyPr/>
          <a:lstStyle/>
          <a:p>
            <a:pPr eaLnBrk="1" hangingPunct="1">
              <a:defRPr/>
            </a:pPr>
            <a:r>
              <a:rPr lang="en-GB" b="1" smtClean="0"/>
              <a:t>Syllabus (5)</a:t>
            </a:r>
          </a:p>
          <a:p>
            <a:pPr eaLnBrk="1" hangingPunct="1">
              <a:buFont typeface="Wingdings" pitchFamily="2" charset="2"/>
              <a:buNone/>
              <a:defRPr/>
            </a:pPr>
            <a:endParaRPr lang="en-US" sz="2800" i="1" smtClean="0"/>
          </a:p>
          <a:p>
            <a:pPr eaLnBrk="1" hangingPunct="1">
              <a:defRPr/>
            </a:pPr>
            <a:r>
              <a:rPr lang="en-GB" sz="2800" smtClean="0"/>
              <a:t>The list, as above, is of the basic features of the subject. Time permitting, we can look at case studies of networks and computer systems in organisations to give the subtopics some context. </a:t>
            </a:r>
          </a:p>
          <a:p>
            <a:pPr eaLnBrk="1" hangingPunct="1">
              <a:defRPr/>
            </a:pPr>
            <a:endParaRPr lang="en-GB" sz="2800" smtClean="0"/>
          </a:p>
          <a:p>
            <a:pPr eaLnBrk="1" hangingPunct="1">
              <a:defRPr/>
            </a:pPr>
            <a:r>
              <a:rPr lang="en-GB" sz="2800" smtClean="0"/>
              <a:t>These examples will be covered to complete the notes – just ahead of revision and analysis of past examination papers.</a:t>
            </a:r>
            <a:endParaRPr lang="en-US" sz="28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pPr>
              <a:defRPr/>
            </a:pPr>
            <a:fld id="{B8BB42CB-F174-4209-86BC-A902E17D2E48}" type="slidenum">
              <a:rPr lang="en-US"/>
              <a:pPr>
                <a:defRPr/>
              </a:pPr>
              <a:t>13</a:t>
            </a:fld>
            <a:endParaRPr lang="en-US"/>
          </a:p>
        </p:txBody>
      </p:sp>
      <p:sp>
        <p:nvSpPr>
          <p:cNvPr id="4" name="Date Placeholder 4"/>
          <p:cNvSpPr>
            <a:spLocks noGrp="1"/>
          </p:cNvSpPr>
          <p:nvPr>
            <p:ph type="dt" sz="quarter" idx="11"/>
          </p:nvPr>
        </p:nvSpPr>
        <p:spPr/>
        <p:txBody>
          <a:bodyPr/>
          <a:lstStyle/>
          <a:p>
            <a:pPr>
              <a:defRPr/>
            </a:pPr>
            <a:r>
              <a:rPr lang="en-US" dirty="0"/>
              <a:t>DT228/1 </a:t>
            </a:r>
            <a:r>
              <a:rPr lang="en-US" dirty="0"/>
              <a:t>and DT282/1 Computer </a:t>
            </a:r>
            <a:r>
              <a:rPr lang="en-US" dirty="0"/>
              <a:t>Architecture and  Technology</a:t>
            </a:r>
          </a:p>
        </p:txBody>
      </p:sp>
      <p:sp>
        <p:nvSpPr>
          <p:cNvPr id="134146" name="Rectangle 2"/>
          <p:cNvSpPr>
            <a:spLocks noGrp="1" noChangeArrowheads="1"/>
          </p:cNvSpPr>
          <p:nvPr>
            <p:ph type="body" idx="1"/>
          </p:nvPr>
        </p:nvSpPr>
        <p:spPr>
          <a:xfrm>
            <a:off x="457200" y="404813"/>
            <a:ext cx="8229600" cy="5729287"/>
          </a:xfrm>
        </p:spPr>
        <p:txBody>
          <a:bodyPr/>
          <a:lstStyle/>
          <a:p>
            <a:pPr eaLnBrk="1" hangingPunct="1">
              <a:lnSpc>
                <a:spcPct val="80000"/>
              </a:lnSpc>
              <a:defRPr/>
            </a:pPr>
            <a:r>
              <a:rPr lang="en-GB" sz="2800" b="1" smtClean="0"/>
              <a:t>Main Reading List </a:t>
            </a:r>
            <a:r>
              <a:rPr lang="en-GB" sz="2800" smtClean="0"/>
              <a:t>(from Course Document)</a:t>
            </a:r>
            <a:r>
              <a:rPr lang="en-GB" sz="2800" b="1" smtClean="0"/>
              <a:t>:</a:t>
            </a:r>
          </a:p>
          <a:p>
            <a:pPr eaLnBrk="1" hangingPunct="1">
              <a:lnSpc>
                <a:spcPct val="80000"/>
              </a:lnSpc>
              <a:buFont typeface="Wingdings" pitchFamily="2" charset="2"/>
              <a:buNone/>
              <a:defRPr/>
            </a:pPr>
            <a:endParaRPr lang="en-GB" sz="2800" b="1" smtClean="0"/>
          </a:p>
          <a:p>
            <a:pPr eaLnBrk="1" hangingPunct="1">
              <a:lnSpc>
                <a:spcPct val="80000"/>
              </a:lnSpc>
              <a:buFont typeface="Wingdings" pitchFamily="2" charset="2"/>
              <a:buNone/>
              <a:defRPr/>
            </a:pPr>
            <a:r>
              <a:rPr lang="en-GB" sz="2800" b="1" smtClean="0"/>
              <a:t>Essential Computer Mathematics</a:t>
            </a:r>
            <a:r>
              <a:rPr lang="en-GB" sz="2800" smtClean="0"/>
              <a:t>, Schaum’s Outline Series</a:t>
            </a:r>
          </a:p>
          <a:p>
            <a:pPr eaLnBrk="1" hangingPunct="1">
              <a:lnSpc>
                <a:spcPct val="80000"/>
              </a:lnSpc>
              <a:buFont typeface="Wingdings" pitchFamily="2" charset="2"/>
              <a:buNone/>
              <a:defRPr/>
            </a:pPr>
            <a:r>
              <a:rPr lang="en-GB" sz="2800" smtClean="0"/>
              <a:t>Seymour Lipschutz, 1987, ISBN 0-07-0379990-4</a:t>
            </a:r>
          </a:p>
          <a:p>
            <a:pPr eaLnBrk="1" hangingPunct="1">
              <a:lnSpc>
                <a:spcPct val="80000"/>
              </a:lnSpc>
              <a:buFont typeface="Wingdings" pitchFamily="2" charset="2"/>
              <a:buNone/>
              <a:defRPr/>
            </a:pPr>
            <a:endParaRPr lang="en-GB" sz="2800" smtClean="0"/>
          </a:p>
          <a:p>
            <a:pPr eaLnBrk="1" hangingPunct="1">
              <a:lnSpc>
                <a:spcPct val="80000"/>
              </a:lnSpc>
              <a:buFont typeface="Wingdings" pitchFamily="2" charset="2"/>
              <a:buNone/>
              <a:defRPr/>
            </a:pPr>
            <a:r>
              <a:rPr lang="en-GB" sz="2800" b="1" smtClean="0"/>
              <a:t>Knowledge Management Case Book</a:t>
            </a:r>
            <a:r>
              <a:rPr lang="en-GB" sz="2800" smtClean="0"/>
              <a:t>: Siemens Best Practice, 2nd ed., </a:t>
            </a:r>
          </a:p>
          <a:p>
            <a:pPr eaLnBrk="1" hangingPunct="1">
              <a:lnSpc>
                <a:spcPct val="80000"/>
              </a:lnSpc>
              <a:buFont typeface="Wingdings" pitchFamily="2" charset="2"/>
              <a:buNone/>
              <a:defRPr/>
            </a:pPr>
            <a:r>
              <a:rPr lang="en-GB" sz="2800" smtClean="0"/>
              <a:t>Tom Davenport, Gilbert J.B. Probst , 2002, Wiley </a:t>
            </a:r>
          </a:p>
          <a:p>
            <a:pPr eaLnBrk="1" hangingPunct="1">
              <a:lnSpc>
                <a:spcPct val="80000"/>
              </a:lnSpc>
              <a:buFont typeface="Wingdings" pitchFamily="2" charset="2"/>
              <a:buNone/>
              <a:defRPr/>
            </a:pPr>
            <a:endParaRPr lang="en-GB" sz="2800" smtClean="0"/>
          </a:p>
          <a:p>
            <a:pPr eaLnBrk="1" hangingPunct="1">
              <a:lnSpc>
                <a:spcPct val="80000"/>
              </a:lnSpc>
              <a:buFont typeface="Wingdings" pitchFamily="2" charset="2"/>
              <a:buNone/>
              <a:defRPr/>
            </a:pPr>
            <a:r>
              <a:rPr lang="en-GB" sz="2800" b="1" smtClean="0"/>
              <a:t>Essentials of Computer Architecture</a:t>
            </a:r>
            <a:r>
              <a:rPr lang="en-GB" sz="2800" smtClean="0"/>
              <a:t>, 1st ed., </a:t>
            </a:r>
          </a:p>
          <a:p>
            <a:pPr eaLnBrk="1" hangingPunct="1">
              <a:lnSpc>
                <a:spcPct val="80000"/>
              </a:lnSpc>
              <a:buFont typeface="Wingdings" pitchFamily="2" charset="2"/>
              <a:buNone/>
              <a:defRPr/>
            </a:pPr>
            <a:r>
              <a:rPr lang="en-GB" sz="2800" smtClean="0"/>
              <a:t>Douglas E. Comer, 2005, Pearson Prentice Hall, ISBN 0-13-196426-7</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pPr>
              <a:defRPr/>
            </a:pPr>
            <a:fld id="{41EE137D-E34D-4690-B3EC-EA93F2F87FA6}" type="slidenum">
              <a:rPr lang="en-US"/>
              <a:pPr>
                <a:defRPr/>
              </a:pPr>
              <a:t>14</a:t>
            </a:fld>
            <a:endParaRPr lang="en-US"/>
          </a:p>
        </p:txBody>
      </p:sp>
      <p:sp>
        <p:nvSpPr>
          <p:cNvPr id="4" name="Date Placeholder 4"/>
          <p:cNvSpPr>
            <a:spLocks noGrp="1"/>
          </p:cNvSpPr>
          <p:nvPr>
            <p:ph type="dt" sz="quarter" idx="11"/>
          </p:nvPr>
        </p:nvSpPr>
        <p:spPr/>
        <p:txBody>
          <a:bodyPr/>
          <a:lstStyle/>
          <a:p>
            <a:pPr>
              <a:defRPr/>
            </a:pPr>
            <a:r>
              <a:rPr lang="en-US" dirty="0"/>
              <a:t>DT228/1 </a:t>
            </a:r>
            <a:r>
              <a:rPr lang="en-US" dirty="0"/>
              <a:t>and DT282/1 Computer </a:t>
            </a:r>
            <a:r>
              <a:rPr lang="en-US" dirty="0"/>
              <a:t>Architecture and  Technology</a:t>
            </a:r>
          </a:p>
        </p:txBody>
      </p:sp>
      <p:sp>
        <p:nvSpPr>
          <p:cNvPr id="135170" name="Rectangle 2"/>
          <p:cNvSpPr>
            <a:spLocks noGrp="1" noChangeArrowheads="1"/>
          </p:cNvSpPr>
          <p:nvPr>
            <p:ph type="body" idx="1"/>
          </p:nvPr>
        </p:nvSpPr>
        <p:spPr>
          <a:xfrm>
            <a:off x="457200" y="404813"/>
            <a:ext cx="8229600" cy="6048375"/>
          </a:xfrm>
        </p:spPr>
        <p:txBody>
          <a:bodyPr/>
          <a:lstStyle/>
          <a:p>
            <a:pPr eaLnBrk="1" hangingPunct="1">
              <a:lnSpc>
                <a:spcPct val="80000"/>
              </a:lnSpc>
              <a:defRPr/>
            </a:pPr>
            <a:r>
              <a:rPr lang="en-GB" sz="2800" b="1" smtClean="0"/>
              <a:t>Background Reading List </a:t>
            </a:r>
            <a:r>
              <a:rPr lang="en-GB" sz="2800" smtClean="0"/>
              <a:t>(from Course Document)</a:t>
            </a:r>
            <a:r>
              <a:rPr lang="en-GB" sz="2800" b="1" smtClean="0"/>
              <a:t>:</a:t>
            </a:r>
          </a:p>
          <a:p>
            <a:pPr eaLnBrk="1" hangingPunct="1">
              <a:lnSpc>
                <a:spcPct val="80000"/>
              </a:lnSpc>
              <a:buFont typeface="Wingdings" pitchFamily="2" charset="2"/>
              <a:buNone/>
              <a:defRPr/>
            </a:pPr>
            <a:endParaRPr lang="en-GB" sz="2800" b="1" smtClean="0"/>
          </a:p>
          <a:p>
            <a:pPr eaLnBrk="1" hangingPunct="1">
              <a:lnSpc>
                <a:spcPct val="80000"/>
              </a:lnSpc>
              <a:buFont typeface="Wingdings" pitchFamily="2" charset="2"/>
              <a:buNone/>
              <a:defRPr/>
            </a:pPr>
            <a:r>
              <a:rPr lang="en-GB" sz="2600" b="1" smtClean="0"/>
              <a:t>Operating Systems</a:t>
            </a:r>
            <a:r>
              <a:rPr lang="en-GB" sz="2600" smtClean="0"/>
              <a:t>, 4th ed..</a:t>
            </a:r>
          </a:p>
          <a:p>
            <a:pPr eaLnBrk="1" hangingPunct="1">
              <a:lnSpc>
                <a:spcPct val="80000"/>
              </a:lnSpc>
              <a:buFont typeface="Wingdings" pitchFamily="2" charset="2"/>
              <a:buNone/>
              <a:defRPr/>
            </a:pPr>
            <a:r>
              <a:rPr lang="en-GB" sz="2600" smtClean="0"/>
              <a:t>William Stallings, 2001, Prentice Hall; ISBN 0-13-031999-6 </a:t>
            </a:r>
          </a:p>
          <a:p>
            <a:pPr eaLnBrk="1" hangingPunct="1">
              <a:lnSpc>
                <a:spcPct val="80000"/>
              </a:lnSpc>
              <a:defRPr/>
            </a:pPr>
            <a:endParaRPr lang="en-GB" sz="2600" smtClean="0"/>
          </a:p>
          <a:p>
            <a:pPr eaLnBrk="1" hangingPunct="1">
              <a:lnSpc>
                <a:spcPct val="80000"/>
              </a:lnSpc>
              <a:buFont typeface="Wingdings" pitchFamily="2" charset="2"/>
              <a:buNone/>
              <a:defRPr/>
            </a:pPr>
            <a:r>
              <a:rPr lang="en-GB" sz="2600" b="1" smtClean="0"/>
              <a:t>Logic and Discrete Mathematics</a:t>
            </a:r>
            <a:r>
              <a:rPr lang="en-GB" sz="2600" smtClean="0"/>
              <a:t>; A Computer Science Perspective</a:t>
            </a:r>
          </a:p>
          <a:p>
            <a:pPr eaLnBrk="1" hangingPunct="1">
              <a:lnSpc>
                <a:spcPct val="80000"/>
              </a:lnSpc>
              <a:buFont typeface="Wingdings" pitchFamily="2" charset="2"/>
              <a:buNone/>
              <a:defRPr/>
            </a:pPr>
            <a:r>
              <a:rPr lang="en-GB" sz="2600" smtClean="0"/>
              <a:t>Winfred Karl Grassmann and Jean-Paul Tremblay, 1996, Prentice Hall, ISBN: 0-13-501206-6</a:t>
            </a:r>
          </a:p>
          <a:p>
            <a:pPr eaLnBrk="1" hangingPunct="1">
              <a:lnSpc>
                <a:spcPct val="80000"/>
              </a:lnSpc>
              <a:buFont typeface="Wingdings" pitchFamily="2" charset="2"/>
              <a:buNone/>
              <a:defRPr/>
            </a:pPr>
            <a:endParaRPr lang="en-GB" sz="2600" smtClean="0"/>
          </a:p>
          <a:p>
            <a:pPr eaLnBrk="1" hangingPunct="1">
              <a:lnSpc>
                <a:spcPct val="80000"/>
              </a:lnSpc>
              <a:buFont typeface="Wingdings" pitchFamily="2" charset="2"/>
              <a:buNone/>
              <a:defRPr/>
            </a:pPr>
            <a:r>
              <a:rPr lang="en-GB" sz="2600" b="1" smtClean="0"/>
              <a:t>Discrete Mathematics</a:t>
            </a:r>
          </a:p>
          <a:p>
            <a:pPr eaLnBrk="1" hangingPunct="1">
              <a:lnSpc>
                <a:spcPct val="80000"/>
              </a:lnSpc>
              <a:buFont typeface="Wingdings" pitchFamily="2" charset="2"/>
              <a:buNone/>
              <a:defRPr/>
            </a:pPr>
            <a:r>
              <a:rPr lang="en-GB" sz="2600" smtClean="0"/>
              <a:t>Seymour Lipschutz and Marc Lars Lipson, 1997,</a:t>
            </a:r>
            <a:r>
              <a:rPr lang="en-GB" sz="2600" i="1" smtClean="0"/>
              <a:t> </a:t>
            </a:r>
            <a:r>
              <a:rPr lang="en-GB" sz="2600" smtClean="0"/>
              <a:t>Schaum’s Outline Series, ISBN 0-07-038045-7</a:t>
            </a:r>
            <a:endParaRPr lang="en-US" sz="26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pPr>
              <a:defRPr/>
            </a:pPr>
            <a:fld id="{B0BEB491-4C84-4781-8693-538AAD74C5A8}" type="slidenum">
              <a:rPr lang="en-US"/>
              <a:pPr>
                <a:defRPr/>
              </a:pPr>
              <a:t>15</a:t>
            </a:fld>
            <a:endParaRPr lang="en-US"/>
          </a:p>
        </p:txBody>
      </p:sp>
      <p:sp>
        <p:nvSpPr>
          <p:cNvPr id="4" name="Date Placeholder 4"/>
          <p:cNvSpPr>
            <a:spLocks noGrp="1"/>
          </p:cNvSpPr>
          <p:nvPr>
            <p:ph type="dt" sz="quarter" idx="11"/>
          </p:nvPr>
        </p:nvSpPr>
        <p:spPr/>
        <p:txBody>
          <a:bodyPr/>
          <a:lstStyle/>
          <a:p>
            <a:pPr>
              <a:defRPr/>
            </a:pPr>
            <a:r>
              <a:rPr lang="en-US" dirty="0"/>
              <a:t>DT228/1 </a:t>
            </a:r>
            <a:r>
              <a:rPr lang="en-US" dirty="0"/>
              <a:t>and DT282/1 Computer </a:t>
            </a:r>
            <a:r>
              <a:rPr lang="en-US" dirty="0"/>
              <a:t>Architecture and  Technology</a:t>
            </a:r>
          </a:p>
        </p:txBody>
      </p:sp>
      <p:sp>
        <p:nvSpPr>
          <p:cNvPr id="136194" name="Rectangle 2"/>
          <p:cNvSpPr>
            <a:spLocks noGrp="1" noChangeArrowheads="1"/>
          </p:cNvSpPr>
          <p:nvPr>
            <p:ph type="body" idx="1"/>
          </p:nvPr>
        </p:nvSpPr>
        <p:spPr>
          <a:xfrm>
            <a:off x="457200" y="404813"/>
            <a:ext cx="8229600" cy="5729287"/>
          </a:xfrm>
        </p:spPr>
        <p:txBody>
          <a:bodyPr/>
          <a:lstStyle/>
          <a:p>
            <a:pPr eaLnBrk="1" hangingPunct="1">
              <a:lnSpc>
                <a:spcPct val="80000"/>
              </a:lnSpc>
              <a:defRPr/>
            </a:pPr>
            <a:r>
              <a:rPr lang="en-US" sz="2000" b="1" dirty="0" smtClean="0"/>
              <a:t>Good Books That I Have Looked At:</a:t>
            </a:r>
          </a:p>
          <a:p>
            <a:pPr eaLnBrk="1" hangingPunct="1">
              <a:lnSpc>
                <a:spcPct val="80000"/>
              </a:lnSpc>
              <a:buFont typeface="Wingdings" pitchFamily="2" charset="2"/>
              <a:buNone/>
              <a:defRPr/>
            </a:pPr>
            <a:endParaRPr lang="en-IE" sz="2000" dirty="0" smtClean="0"/>
          </a:p>
          <a:p>
            <a:pPr eaLnBrk="1" hangingPunct="1">
              <a:lnSpc>
                <a:spcPct val="80000"/>
              </a:lnSpc>
              <a:buFont typeface="Wingdings" pitchFamily="2" charset="2"/>
              <a:buNone/>
              <a:defRPr/>
            </a:pPr>
            <a:endParaRPr lang="en-US" sz="2000" dirty="0" smtClean="0"/>
          </a:p>
          <a:p>
            <a:pPr eaLnBrk="1" hangingPunct="1">
              <a:lnSpc>
                <a:spcPct val="80000"/>
              </a:lnSpc>
              <a:buFont typeface="Wingdings" pitchFamily="2" charset="2"/>
              <a:buNone/>
              <a:defRPr/>
            </a:pPr>
            <a:r>
              <a:rPr lang="en-US" sz="2000" b="1" dirty="0" smtClean="0"/>
              <a:t>Introduction to Information Systems</a:t>
            </a:r>
          </a:p>
          <a:p>
            <a:pPr eaLnBrk="1" hangingPunct="1">
              <a:lnSpc>
                <a:spcPct val="80000"/>
              </a:lnSpc>
              <a:buFont typeface="Wingdings" pitchFamily="2" charset="2"/>
              <a:buNone/>
              <a:defRPr/>
            </a:pPr>
            <a:r>
              <a:rPr lang="en-US" sz="2000" dirty="0" smtClean="0"/>
              <a:t>James A. O’Brien</a:t>
            </a:r>
          </a:p>
          <a:p>
            <a:pPr eaLnBrk="1" hangingPunct="1">
              <a:lnSpc>
                <a:spcPct val="80000"/>
              </a:lnSpc>
              <a:buFont typeface="Wingdings" pitchFamily="2" charset="2"/>
              <a:buNone/>
              <a:defRPr/>
            </a:pPr>
            <a:r>
              <a:rPr lang="en-US" sz="2000" dirty="0" smtClean="0"/>
              <a:t>		McGraw Hill</a:t>
            </a:r>
          </a:p>
          <a:p>
            <a:pPr eaLnBrk="1" hangingPunct="1">
              <a:lnSpc>
                <a:spcPct val="80000"/>
              </a:lnSpc>
              <a:buFont typeface="Wingdings" pitchFamily="2" charset="2"/>
              <a:buNone/>
              <a:defRPr/>
            </a:pPr>
            <a:r>
              <a:rPr lang="en-US" sz="2000" dirty="0" smtClean="0"/>
              <a:t>This is a good book that has a lot of technical detail. </a:t>
            </a:r>
          </a:p>
          <a:p>
            <a:pPr eaLnBrk="1" hangingPunct="1">
              <a:lnSpc>
                <a:spcPct val="80000"/>
              </a:lnSpc>
              <a:defRPr/>
            </a:pPr>
            <a:endParaRPr lang="en-US" sz="2000" dirty="0" smtClean="0"/>
          </a:p>
          <a:p>
            <a:pPr eaLnBrk="1" hangingPunct="1">
              <a:lnSpc>
                <a:spcPct val="80000"/>
              </a:lnSpc>
              <a:buFont typeface="Wingdings" pitchFamily="2" charset="2"/>
              <a:buNone/>
              <a:defRPr/>
            </a:pPr>
            <a:r>
              <a:rPr lang="en-US" sz="2000" b="1" dirty="0" smtClean="0"/>
              <a:t>Computer Science: An Overview – 12</a:t>
            </a:r>
            <a:r>
              <a:rPr lang="en-US" sz="2000" b="1" baseline="30000" dirty="0" smtClean="0"/>
              <a:t>th</a:t>
            </a:r>
            <a:r>
              <a:rPr lang="en-US" sz="2000" b="1" dirty="0" smtClean="0"/>
              <a:t> Edition</a:t>
            </a:r>
          </a:p>
          <a:p>
            <a:pPr eaLnBrk="1" hangingPunct="1">
              <a:lnSpc>
                <a:spcPct val="80000"/>
              </a:lnSpc>
              <a:buFont typeface="Wingdings" pitchFamily="2" charset="2"/>
              <a:buNone/>
              <a:defRPr/>
            </a:pPr>
            <a:r>
              <a:rPr lang="en-US" sz="2000" dirty="0" smtClean="0"/>
              <a:t>		J. Glenn </a:t>
            </a:r>
            <a:r>
              <a:rPr lang="en-US" sz="2000" dirty="0" err="1" smtClean="0"/>
              <a:t>Brookshear</a:t>
            </a:r>
            <a:endParaRPr lang="en-US" sz="2000" dirty="0" smtClean="0"/>
          </a:p>
          <a:p>
            <a:pPr eaLnBrk="1" hangingPunct="1">
              <a:lnSpc>
                <a:spcPct val="80000"/>
              </a:lnSpc>
              <a:buFont typeface="Wingdings" pitchFamily="2" charset="2"/>
              <a:buNone/>
              <a:defRPr/>
            </a:pPr>
            <a:r>
              <a:rPr lang="en-US" sz="2000" dirty="0" smtClean="0"/>
              <a:t>		Addison Wesley</a:t>
            </a:r>
          </a:p>
          <a:p>
            <a:pPr eaLnBrk="1" hangingPunct="1">
              <a:lnSpc>
                <a:spcPct val="80000"/>
              </a:lnSpc>
              <a:buFont typeface="Wingdings" pitchFamily="2" charset="2"/>
              <a:buNone/>
              <a:defRPr/>
            </a:pPr>
            <a:r>
              <a:rPr lang="en-US" sz="2000" dirty="0" smtClean="0"/>
              <a:t>Broad-based – a general view of Computing. Easy to read. This one is around €70 - €</a:t>
            </a:r>
            <a:r>
              <a:rPr lang="en-US" sz="2000" dirty="0" smtClean="0"/>
              <a:t>80!</a:t>
            </a:r>
            <a:endParaRPr lang="en-US" sz="2000" dirty="0" smtClean="0"/>
          </a:p>
          <a:p>
            <a:pPr eaLnBrk="1" hangingPunct="1">
              <a:lnSpc>
                <a:spcPct val="80000"/>
              </a:lnSpc>
              <a:buFont typeface="Wingdings" pitchFamily="2" charset="2"/>
              <a:buNone/>
              <a:defRPr/>
            </a:pPr>
            <a:endParaRPr lang="en-US" sz="2000" b="1" dirty="0" smtClean="0"/>
          </a:p>
          <a:p>
            <a:pPr eaLnBrk="1" hangingPunct="1">
              <a:lnSpc>
                <a:spcPct val="80000"/>
              </a:lnSpc>
              <a:buFont typeface="Wingdings" pitchFamily="2" charset="2"/>
              <a:buNone/>
              <a:defRPr/>
            </a:pPr>
            <a:r>
              <a:rPr lang="en-US" sz="2000" b="1" dirty="0" smtClean="0"/>
              <a:t>Principles of Business Information Systems</a:t>
            </a:r>
          </a:p>
          <a:p>
            <a:pPr eaLnBrk="1" hangingPunct="1">
              <a:lnSpc>
                <a:spcPct val="80000"/>
              </a:lnSpc>
              <a:buFont typeface="Wingdings" pitchFamily="2" charset="2"/>
              <a:buNone/>
              <a:defRPr/>
            </a:pPr>
            <a:r>
              <a:rPr lang="en-US" sz="2000" dirty="0" smtClean="0"/>
              <a:t>		Ralph Stair and George Reynolds</a:t>
            </a:r>
          </a:p>
          <a:p>
            <a:pPr eaLnBrk="1" hangingPunct="1">
              <a:lnSpc>
                <a:spcPct val="80000"/>
              </a:lnSpc>
              <a:buFont typeface="Wingdings" pitchFamily="2" charset="2"/>
              <a:buNone/>
              <a:defRPr/>
            </a:pPr>
            <a:r>
              <a:rPr lang="en-US" sz="2000" dirty="0" smtClean="0"/>
              <a:t>		Course technology - </a:t>
            </a:r>
            <a:r>
              <a:rPr lang="en-US" sz="2000" dirty="0" err="1" smtClean="0"/>
              <a:t>Cengage</a:t>
            </a:r>
            <a:endParaRPr lang="en-US" sz="2000" dirty="0" smtClean="0"/>
          </a:p>
          <a:p>
            <a:pPr eaLnBrk="1" hangingPunct="1">
              <a:lnSpc>
                <a:spcPct val="80000"/>
              </a:lnSpc>
              <a:buFont typeface="Wingdings" pitchFamily="2" charset="2"/>
              <a:buNone/>
              <a:defRPr/>
            </a:pPr>
            <a:r>
              <a:rPr lang="en-US" sz="2000" dirty="0" smtClean="0"/>
              <a:t>Another technical book. </a:t>
            </a:r>
            <a:endParaRPr lang="en-US" sz="24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pPr>
              <a:defRPr/>
            </a:pPr>
            <a:fld id="{C5F45C48-8F2A-411D-AFB7-2FBC855D3007}" type="slidenum">
              <a:rPr lang="en-US"/>
              <a:pPr>
                <a:defRPr/>
              </a:pPr>
              <a:t>16</a:t>
            </a:fld>
            <a:endParaRPr lang="en-US"/>
          </a:p>
        </p:txBody>
      </p:sp>
      <p:sp>
        <p:nvSpPr>
          <p:cNvPr id="4" name="Date Placeholder 4"/>
          <p:cNvSpPr>
            <a:spLocks noGrp="1"/>
          </p:cNvSpPr>
          <p:nvPr>
            <p:ph type="dt" sz="quarter" idx="11"/>
          </p:nvPr>
        </p:nvSpPr>
        <p:spPr/>
        <p:txBody>
          <a:bodyPr/>
          <a:lstStyle/>
          <a:p>
            <a:pPr>
              <a:defRPr/>
            </a:pPr>
            <a:r>
              <a:rPr lang="en-US" dirty="0"/>
              <a:t>DT228/1 </a:t>
            </a:r>
            <a:r>
              <a:rPr lang="en-US" dirty="0"/>
              <a:t>and DT282/1 Computer </a:t>
            </a:r>
            <a:r>
              <a:rPr lang="en-US" dirty="0"/>
              <a:t>Architecture and  Technology</a:t>
            </a:r>
          </a:p>
        </p:txBody>
      </p:sp>
      <p:sp>
        <p:nvSpPr>
          <p:cNvPr id="137218" name="Rectangle 2"/>
          <p:cNvSpPr>
            <a:spLocks noGrp="1" noChangeArrowheads="1"/>
          </p:cNvSpPr>
          <p:nvPr>
            <p:ph type="body" idx="1"/>
          </p:nvPr>
        </p:nvSpPr>
        <p:spPr>
          <a:xfrm>
            <a:off x="457200" y="404813"/>
            <a:ext cx="8229600" cy="5729287"/>
          </a:xfrm>
        </p:spPr>
        <p:txBody>
          <a:bodyPr/>
          <a:lstStyle/>
          <a:p>
            <a:pPr eaLnBrk="1" hangingPunct="1">
              <a:lnSpc>
                <a:spcPct val="80000"/>
              </a:lnSpc>
              <a:defRPr/>
            </a:pPr>
            <a:r>
              <a:rPr lang="en-GB" sz="2000" b="1" dirty="0" smtClean="0"/>
              <a:t>Introductory Books:</a:t>
            </a:r>
          </a:p>
          <a:p>
            <a:pPr eaLnBrk="1" hangingPunct="1">
              <a:lnSpc>
                <a:spcPct val="80000"/>
              </a:lnSpc>
              <a:buFont typeface="Wingdings" pitchFamily="2" charset="2"/>
              <a:buNone/>
              <a:defRPr/>
            </a:pPr>
            <a:r>
              <a:rPr lang="en-GB" sz="2000" dirty="0" smtClean="0"/>
              <a:t>(You may think these are a bit ‘low-level’…)</a:t>
            </a:r>
          </a:p>
          <a:p>
            <a:pPr eaLnBrk="1" hangingPunct="1">
              <a:lnSpc>
                <a:spcPct val="80000"/>
              </a:lnSpc>
              <a:buFont typeface="Wingdings" pitchFamily="2" charset="2"/>
              <a:buNone/>
              <a:defRPr/>
            </a:pPr>
            <a:r>
              <a:rPr lang="en-US" sz="2000" dirty="0" smtClean="0"/>
              <a:t>		</a:t>
            </a:r>
          </a:p>
          <a:p>
            <a:pPr eaLnBrk="1" hangingPunct="1">
              <a:lnSpc>
                <a:spcPct val="80000"/>
              </a:lnSpc>
              <a:buFont typeface="Wingdings" pitchFamily="2" charset="2"/>
              <a:buNone/>
              <a:defRPr/>
            </a:pPr>
            <a:r>
              <a:rPr lang="en-US" sz="2000" b="1" dirty="0" smtClean="0"/>
              <a:t>Computer Concepts</a:t>
            </a:r>
          </a:p>
          <a:p>
            <a:pPr eaLnBrk="1" hangingPunct="1">
              <a:lnSpc>
                <a:spcPct val="80000"/>
              </a:lnSpc>
              <a:buFont typeface="Wingdings" pitchFamily="2" charset="2"/>
              <a:buNone/>
              <a:defRPr/>
            </a:pPr>
            <a:r>
              <a:rPr lang="en-US" sz="2000" dirty="0" smtClean="0"/>
              <a:t>		June Parsons and Dan </a:t>
            </a:r>
            <a:r>
              <a:rPr lang="en-US" sz="2000" dirty="0" err="1" smtClean="0"/>
              <a:t>Oja</a:t>
            </a:r>
            <a:r>
              <a:rPr lang="en-US" sz="2000" dirty="0" smtClean="0"/>
              <a:t>. </a:t>
            </a:r>
          </a:p>
          <a:p>
            <a:pPr eaLnBrk="1" hangingPunct="1">
              <a:lnSpc>
                <a:spcPct val="80000"/>
              </a:lnSpc>
              <a:buFont typeface="Wingdings" pitchFamily="2" charset="2"/>
              <a:buNone/>
              <a:defRPr/>
            </a:pPr>
            <a:r>
              <a:rPr lang="en-US" sz="2000" dirty="0" smtClean="0"/>
              <a:t>		TP/Course Technologies (Thomson)</a:t>
            </a:r>
          </a:p>
          <a:p>
            <a:pPr eaLnBrk="1" hangingPunct="1">
              <a:lnSpc>
                <a:spcPct val="80000"/>
              </a:lnSpc>
              <a:buFont typeface="Wingdings" pitchFamily="2" charset="2"/>
              <a:buNone/>
              <a:defRPr/>
            </a:pPr>
            <a:endParaRPr lang="en-GB" sz="2000" dirty="0" smtClean="0"/>
          </a:p>
          <a:p>
            <a:pPr eaLnBrk="1" hangingPunct="1">
              <a:lnSpc>
                <a:spcPct val="80000"/>
              </a:lnSpc>
              <a:buFont typeface="Wingdings" pitchFamily="2" charset="2"/>
              <a:buNone/>
              <a:defRPr/>
            </a:pPr>
            <a:r>
              <a:rPr lang="en-GB" sz="2000" dirty="0" smtClean="0"/>
              <a:t>The 10th edition of this book is available in some bookshops and costs around €60.</a:t>
            </a:r>
            <a:endParaRPr lang="en-GB" sz="2000" b="1" dirty="0" smtClean="0"/>
          </a:p>
          <a:p>
            <a:pPr eaLnBrk="1" hangingPunct="1">
              <a:lnSpc>
                <a:spcPct val="80000"/>
              </a:lnSpc>
              <a:buFont typeface="Wingdings" pitchFamily="2" charset="2"/>
              <a:buNone/>
              <a:defRPr/>
            </a:pPr>
            <a:endParaRPr lang="en-GB" sz="2000" b="1" dirty="0" smtClean="0"/>
          </a:p>
          <a:p>
            <a:pPr eaLnBrk="1" hangingPunct="1">
              <a:lnSpc>
                <a:spcPct val="80000"/>
              </a:lnSpc>
              <a:buFont typeface="Wingdings" pitchFamily="2" charset="2"/>
              <a:buNone/>
              <a:defRPr/>
            </a:pPr>
            <a:r>
              <a:rPr lang="en-GB" sz="2000" b="1" dirty="0" smtClean="0"/>
              <a:t>Or</a:t>
            </a:r>
            <a:endParaRPr lang="en-GB" sz="2000" dirty="0" smtClean="0"/>
          </a:p>
          <a:p>
            <a:pPr eaLnBrk="1" hangingPunct="1">
              <a:lnSpc>
                <a:spcPct val="80000"/>
              </a:lnSpc>
              <a:buFont typeface="Wingdings" pitchFamily="2" charset="2"/>
              <a:buNone/>
              <a:defRPr/>
            </a:pPr>
            <a:r>
              <a:rPr lang="en-GB" sz="2000" dirty="0" smtClean="0"/>
              <a:t>		</a:t>
            </a:r>
          </a:p>
          <a:p>
            <a:pPr eaLnBrk="1" hangingPunct="1">
              <a:lnSpc>
                <a:spcPct val="80000"/>
              </a:lnSpc>
              <a:buFont typeface="Wingdings" pitchFamily="2" charset="2"/>
              <a:buNone/>
              <a:defRPr/>
            </a:pPr>
            <a:r>
              <a:rPr lang="en-GB" sz="2000" b="1" dirty="0" smtClean="0"/>
              <a:t>How Computers Work – 9</a:t>
            </a:r>
            <a:r>
              <a:rPr lang="en-GB" sz="2000" b="1" baseline="30000" dirty="0" smtClean="0"/>
              <a:t>th</a:t>
            </a:r>
            <a:r>
              <a:rPr lang="en-GB" sz="2000" b="1" dirty="0" smtClean="0"/>
              <a:t> Edition</a:t>
            </a:r>
          </a:p>
          <a:p>
            <a:pPr eaLnBrk="1" hangingPunct="1">
              <a:lnSpc>
                <a:spcPct val="80000"/>
              </a:lnSpc>
              <a:buFont typeface="Wingdings" pitchFamily="2" charset="2"/>
              <a:buNone/>
              <a:defRPr/>
            </a:pPr>
            <a:r>
              <a:rPr lang="en-GB" sz="2000" dirty="0" smtClean="0"/>
              <a:t>		Ron White</a:t>
            </a:r>
          </a:p>
          <a:p>
            <a:pPr eaLnBrk="1" hangingPunct="1">
              <a:lnSpc>
                <a:spcPct val="80000"/>
              </a:lnSpc>
              <a:buFont typeface="Wingdings" pitchFamily="2" charset="2"/>
              <a:buNone/>
              <a:defRPr/>
            </a:pPr>
            <a:r>
              <a:rPr lang="en-GB" sz="2000" dirty="0" smtClean="0"/>
              <a:t>		</a:t>
            </a:r>
            <a:r>
              <a:rPr lang="en-GB" sz="2000" dirty="0" err="1" smtClean="0"/>
              <a:t>Que</a:t>
            </a:r>
            <a:endParaRPr lang="en-GB" sz="2000" dirty="0" smtClean="0"/>
          </a:p>
          <a:p>
            <a:pPr eaLnBrk="1" hangingPunct="1">
              <a:lnSpc>
                <a:spcPct val="80000"/>
              </a:lnSpc>
              <a:buFont typeface="Wingdings" pitchFamily="2" charset="2"/>
              <a:buNone/>
              <a:defRPr/>
            </a:pPr>
            <a:endParaRPr lang="en-GB" sz="2000" dirty="0" smtClean="0"/>
          </a:p>
          <a:p>
            <a:pPr eaLnBrk="1" hangingPunct="1">
              <a:lnSpc>
                <a:spcPct val="80000"/>
              </a:lnSpc>
              <a:buFont typeface="Wingdings" pitchFamily="2" charset="2"/>
              <a:buNone/>
              <a:defRPr/>
            </a:pPr>
            <a:r>
              <a:rPr lang="en-GB" sz="2000" dirty="0" smtClean="0"/>
              <a:t>This is a great book insofar as it is clear, easy to read and has lots of pictorial examples. You may prefer this book to Computer Concepts. It costs around €35 </a:t>
            </a:r>
            <a:r>
              <a:rPr lang="en-GB" sz="2000" dirty="0"/>
              <a:t>o</a:t>
            </a:r>
            <a:r>
              <a:rPr lang="en-GB" sz="2000" dirty="0" smtClean="0"/>
              <a:t>nline, (or try Hodges Figgis).</a:t>
            </a:r>
            <a:endParaRPr lang="en-GB" sz="2000" b="1"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pPr>
              <a:defRPr/>
            </a:pPr>
            <a:fld id="{A68B479E-DECF-433B-B229-843A7181946E}" type="slidenum">
              <a:rPr lang="en-US"/>
              <a:pPr>
                <a:defRPr/>
              </a:pPr>
              <a:t>17</a:t>
            </a:fld>
            <a:endParaRPr lang="en-US"/>
          </a:p>
        </p:txBody>
      </p:sp>
      <p:sp>
        <p:nvSpPr>
          <p:cNvPr id="4" name="Date Placeholder 4"/>
          <p:cNvSpPr>
            <a:spLocks noGrp="1"/>
          </p:cNvSpPr>
          <p:nvPr>
            <p:ph type="dt" sz="quarter" idx="11"/>
          </p:nvPr>
        </p:nvSpPr>
        <p:spPr/>
        <p:txBody>
          <a:bodyPr/>
          <a:lstStyle/>
          <a:p>
            <a:pPr>
              <a:defRPr/>
            </a:pPr>
            <a:r>
              <a:rPr lang="en-US" dirty="0"/>
              <a:t>DT228/1 </a:t>
            </a:r>
            <a:r>
              <a:rPr lang="en-US" dirty="0"/>
              <a:t>and DT282/1 Computer </a:t>
            </a:r>
            <a:r>
              <a:rPr lang="en-US" dirty="0"/>
              <a:t>Architecture and  Technology</a:t>
            </a:r>
          </a:p>
        </p:txBody>
      </p:sp>
      <p:sp>
        <p:nvSpPr>
          <p:cNvPr id="138242" name="Rectangle 2"/>
          <p:cNvSpPr>
            <a:spLocks noGrp="1" noChangeArrowheads="1"/>
          </p:cNvSpPr>
          <p:nvPr>
            <p:ph type="body" idx="1"/>
          </p:nvPr>
        </p:nvSpPr>
        <p:spPr>
          <a:xfrm>
            <a:off x="457200" y="404813"/>
            <a:ext cx="8229600" cy="5729287"/>
          </a:xfrm>
        </p:spPr>
        <p:txBody>
          <a:bodyPr/>
          <a:lstStyle/>
          <a:p>
            <a:pPr eaLnBrk="1" hangingPunct="1">
              <a:lnSpc>
                <a:spcPct val="80000"/>
              </a:lnSpc>
              <a:defRPr/>
            </a:pPr>
            <a:r>
              <a:rPr lang="en-GB" sz="2000" b="1" smtClean="0"/>
              <a:t>Older Introductory Books (but great in their time):</a:t>
            </a:r>
          </a:p>
          <a:p>
            <a:pPr eaLnBrk="1" hangingPunct="1">
              <a:lnSpc>
                <a:spcPct val="80000"/>
              </a:lnSpc>
              <a:buFont typeface="Wingdings" pitchFamily="2" charset="2"/>
              <a:buNone/>
              <a:defRPr/>
            </a:pPr>
            <a:r>
              <a:rPr lang="en-US" sz="2000" smtClean="0"/>
              <a:t>		</a:t>
            </a:r>
          </a:p>
          <a:p>
            <a:pPr eaLnBrk="1" hangingPunct="1">
              <a:lnSpc>
                <a:spcPct val="80000"/>
              </a:lnSpc>
              <a:buFont typeface="Wingdings" pitchFamily="2" charset="2"/>
              <a:buNone/>
              <a:defRPr/>
            </a:pPr>
            <a:r>
              <a:rPr lang="en-US" sz="2000" b="1" smtClean="0"/>
              <a:t>Computers!</a:t>
            </a:r>
            <a:r>
              <a:rPr lang="en-US" sz="2000" smtClean="0"/>
              <a:t> - 5th Edition,  </a:t>
            </a:r>
          </a:p>
          <a:p>
            <a:pPr eaLnBrk="1" hangingPunct="1">
              <a:lnSpc>
                <a:spcPct val="80000"/>
              </a:lnSpc>
              <a:buFont typeface="Wingdings" pitchFamily="2" charset="2"/>
              <a:buNone/>
              <a:defRPr/>
            </a:pPr>
            <a:r>
              <a:rPr lang="en-US" sz="2000" smtClean="0"/>
              <a:t>		Timothy Trainor and Diane Krasnewich. </a:t>
            </a:r>
          </a:p>
          <a:p>
            <a:pPr eaLnBrk="1" hangingPunct="1">
              <a:lnSpc>
                <a:spcPct val="80000"/>
              </a:lnSpc>
              <a:buFont typeface="Wingdings" pitchFamily="2" charset="2"/>
              <a:buNone/>
              <a:defRPr/>
            </a:pPr>
            <a:r>
              <a:rPr lang="en-US" sz="2000" smtClean="0"/>
              <a:t>		McGraw Hill 1998.</a:t>
            </a:r>
          </a:p>
          <a:p>
            <a:pPr eaLnBrk="1" hangingPunct="1">
              <a:lnSpc>
                <a:spcPct val="80000"/>
              </a:lnSpc>
              <a:defRPr/>
            </a:pPr>
            <a:endParaRPr lang="en-US" sz="2000" smtClean="0"/>
          </a:p>
          <a:p>
            <a:pPr eaLnBrk="1" hangingPunct="1">
              <a:lnSpc>
                <a:spcPct val="80000"/>
              </a:lnSpc>
              <a:buFont typeface="Wingdings" pitchFamily="2" charset="2"/>
              <a:buNone/>
              <a:defRPr/>
            </a:pPr>
            <a:r>
              <a:rPr lang="en-US" sz="2000" b="1" smtClean="0"/>
              <a:t>Management Information Systems</a:t>
            </a:r>
          </a:p>
          <a:p>
            <a:pPr eaLnBrk="1" hangingPunct="1">
              <a:lnSpc>
                <a:spcPct val="80000"/>
              </a:lnSpc>
              <a:buFont typeface="Wingdings" pitchFamily="2" charset="2"/>
              <a:buNone/>
              <a:defRPr/>
            </a:pPr>
            <a:r>
              <a:rPr lang="en-US" sz="2000" smtClean="0"/>
              <a:t>		Kenneth Laudon, Jane Laudon</a:t>
            </a:r>
          </a:p>
          <a:p>
            <a:pPr eaLnBrk="1" hangingPunct="1">
              <a:lnSpc>
                <a:spcPct val="80000"/>
              </a:lnSpc>
              <a:buFont typeface="Wingdings" pitchFamily="2" charset="2"/>
              <a:buNone/>
              <a:defRPr/>
            </a:pPr>
            <a:r>
              <a:rPr lang="en-US" sz="2000" smtClean="0"/>
              <a:t>		Prentice Hall</a:t>
            </a:r>
          </a:p>
          <a:p>
            <a:pPr eaLnBrk="1" hangingPunct="1">
              <a:lnSpc>
                <a:spcPct val="80000"/>
              </a:lnSpc>
              <a:buFont typeface="Wingdings" pitchFamily="2" charset="2"/>
              <a:buNone/>
              <a:defRPr/>
            </a:pPr>
            <a:endParaRPr lang="en-US" sz="2000" smtClean="0"/>
          </a:p>
          <a:p>
            <a:pPr eaLnBrk="1" hangingPunct="1">
              <a:lnSpc>
                <a:spcPct val="80000"/>
              </a:lnSpc>
              <a:buFont typeface="Wingdings" pitchFamily="2" charset="2"/>
              <a:buNone/>
              <a:defRPr/>
            </a:pPr>
            <a:r>
              <a:rPr lang="en-US" sz="2000" smtClean="0"/>
              <a:t>These should be in the library. You can buy Management Information Systems if you like the look of it. Computers! is an older title and may not be available to buy new.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Lecture List</a:t>
            </a:r>
            <a:endParaRPr lang="en-US" dirty="0"/>
          </a:p>
        </p:txBody>
      </p:sp>
      <p:sp>
        <p:nvSpPr>
          <p:cNvPr id="3" name="Content Placeholder 2"/>
          <p:cNvSpPr>
            <a:spLocks noGrp="1"/>
          </p:cNvSpPr>
          <p:nvPr>
            <p:ph idx="1"/>
          </p:nvPr>
        </p:nvSpPr>
        <p:spPr/>
        <p:txBody>
          <a:bodyPr/>
          <a:lstStyle/>
          <a:p>
            <a:pPr marL="514350" indent="-514350">
              <a:buFont typeface="Wingdings" pitchFamily="2" charset="2"/>
              <a:buNone/>
              <a:defRPr/>
            </a:pPr>
            <a:r>
              <a:rPr lang="en-IE" dirty="0" smtClean="0"/>
              <a:t>Proposed week-to-week lecture titles:</a:t>
            </a:r>
          </a:p>
          <a:p>
            <a:pPr marL="514350" indent="-514350">
              <a:buFont typeface="Wingdings" pitchFamily="2" charset="2"/>
              <a:buNone/>
              <a:defRPr/>
            </a:pPr>
            <a:r>
              <a:rPr lang="en-IE" dirty="0" smtClean="0"/>
              <a:t>Week 1: Module Introduction</a:t>
            </a:r>
          </a:p>
          <a:p>
            <a:pPr marL="514350" indent="-514350">
              <a:buFont typeface="Wingdings" pitchFamily="2" charset="2"/>
              <a:buNone/>
              <a:defRPr/>
            </a:pPr>
            <a:r>
              <a:rPr lang="en-IE" dirty="0" smtClean="0"/>
              <a:t>Week 2: Computers – a Technical Overview</a:t>
            </a:r>
          </a:p>
          <a:p>
            <a:pPr marL="514350" indent="-514350">
              <a:buFont typeface="Wingdings" pitchFamily="2" charset="2"/>
              <a:buNone/>
              <a:defRPr/>
            </a:pPr>
            <a:r>
              <a:rPr lang="en-IE" dirty="0" smtClean="0"/>
              <a:t>Week 3: Electricity to Electronics</a:t>
            </a:r>
          </a:p>
          <a:p>
            <a:pPr marL="514350" indent="-514350">
              <a:buFont typeface="Wingdings" pitchFamily="2" charset="2"/>
              <a:buNone/>
              <a:defRPr/>
            </a:pPr>
            <a:r>
              <a:rPr lang="en-IE" dirty="0" smtClean="0"/>
              <a:t>Week 4: Number Bases</a:t>
            </a:r>
          </a:p>
          <a:p>
            <a:pPr marL="514350" indent="-514350">
              <a:buFont typeface="Wingdings" pitchFamily="2" charset="2"/>
              <a:buNone/>
              <a:defRPr/>
            </a:pPr>
            <a:r>
              <a:rPr lang="en-IE" dirty="0" smtClean="0"/>
              <a:t>Week 5: Boolean Algebra</a:t>
            </a:r>
          </a:p>
          <a:p>
            <a:pPr marL="514350" indent="-514350">
              <a:buFont typeface="Wingdings" pitchFamily="2" charset="2"/>
              <a:buNone/>
              <a:defRPr/>
            </a:pPr>
            <a:r>
              <a:rPr lang="en-IE" dirty="0" smtClean="0"/>
              <a:t>Week 6: Sequential Logic (Logic Gates)</a:t>
            </a:r>
          </a:p>
          <a:p>
            <a:pPr marL="514350" indent="-514350">
              <a:buFont typeface="Wingdings" pitchFamily="2" charset="2"/>
              <a:buNone/>
              <a:defRPr/>
            </a:pPr>
            <a:endParaRPr lang="en-IE" dirty="0" smtClean="0"/>
          </a:p>
          <a:p>
            <a:pPr marL="514350" indent="-514350">
              <a:buFont typeface="Wingdings" pitchFamily="2" charset="2"/>
              <a:buNone/>
              <a:defRPr/>
            </a:pPr>
            <a:endParaRPr lang="en-IE" dirty="0" smtClean="0"/>
          </a:p>
          <a:p>
            <a:pPr marL="514350" indent="-514350">
              <a:buFont typeface="Wingdings" pitchFamily="2" charset="2"/>
              <a:buNone/>
              <a:defRPr/>
            </a:pPr>
            <a:endParaRPr lang="en-IE" dirty="0" smtClean="0"/>
          </a:p>
          <a:p>
            <a:pPr marL="514350" indent="-514350">
              <a:buFont typeface="Wingdings" pitchFamily="2" charset="2"/>
              <a:buNone/>
              <a:defRPr/>
            </a:pPr>
            <a:endParaRPr lang="en-IE" dirty="0" smtClean="0"/>
          </a:p>
          <a:p>
            <a:pPr>
              <a:defRPr/>
            </a:pPr>
            <a:endParaRPr lang="en-US" dirty="0"/>
          </a:p>
        </p:txBody>
      </p:sp>
      <p:sp>
        <p:nvSpPr>
          <p:cNvPr id="4" name="Slide Number Placeholder 3"/>
          <p:cNvSpPr>
            <a:spLocks noGrp="1"/>
          </p:cNvSpPr>
          <p:nvPr>
            <p:ph type="sldNum" sz="quarter" idx="10"/>
          </p:nvPr>
        </p:nvSpPr>
        <p:spPr/>
        <p:txBody>
          <a:bodyPr/>
          <a:lstStyle/>
          <a:p>
            <a:pPr>
              <a:defRPr/>
            </a:pPr>
            <a:fld id="{10E57364-2964-4EA4-BB9B-C819639B94EA}" type="slidenum">
              <a:rPr lang="en-US" smtClean="0"/>
              <a:pPr>
                <a:defRPr/>
              </a:pPr>
              <a:t>18</a:t>
            </a:fld>
            <a:endParaRPr lang="en-US"/>
          </a:p>
        </p:txBody>
      </p:sp>
      <p:sp>
        <p:nvSpPr>
          <p:cNvPr id="5" name="Date Placeholder 4"/>
          <p:cNvSpPr>
            <a:spLocks noGrp="1"/>
          </p:cNvSpPr>
          <p:nvPr>
            <p:ph type="dt" sz="quarter" idx="11"/>
          </p:nvPr>
        </p:nvSpPr>
        <p:spPr/>
        <p:txBody>
          <a:bodyPr/>
          <a:lstStyle/>
          <a:p>
            <a:pPr>
              <a:defRPr/>
            </a:pPr>
            <a:r>
              <a:rPr lang="en-US" dirty="0" smtClean="0"/>
              <a:t>DT228/1 </a:t>
            </a:r>
            <a:r>
              <a:rPr lang="en-US" dirty="0"/>
              <a:t>and DT282/1 Computer </a:t>
            </a:r>
            <a:r>
              <a:rPr lang="en-US" dirty="0" smtClean="0"/>
              <a:t>Architecture and  Technology</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Lecture List 2</a:t>
            </a:r>
            <a:endParaRPr lang="en-US" dirty="0"/>
          </a:p>
        </p:txBody>
      </p:sp>
      <p:sp>
        <p:nvSpPr>
          <p:cNvPr id="3" name="Content Placeholder 2"/>
          <p:cNvSpPr>
            <a:spLocks noGrp="1"/>
          </p:cNvSpPr>
          <p:nvPr>
            <p:ph idx="1"/>
          </p:nvPr>
        </p:nvSpPr>
        <p:spPr/>
        <p:txBody>
          <a:bodyPr/>
          <a:lstStyle/>
          <a:p>
            <a:pPr marL="514350" indent="-514350">
              <a:buFont typeface="Wingdings" pitchFamily="2" charset="2"/>
              <a:buNone/>
              <a:defRPr/>
            </a:pPr>
            <a:r>
              <a:rPr lang="en-IE" dirty="0" smtClean="0"/>
              <a:t>Week 7: Von Neumann Architecture Part 1</a:t>
            </a:r>
          </a:p>
          <a:p>
            <a:pPr marL="514350" indent="-514350">
              <a:buFont typeface="Wingdings" pitchFamily="2" charset="2"/>
              <a:buNone/>
              <a:defRPr/>
            </a:pPr>
            <a:r>
              <a:rPr lang="en-IE" dirty="0" smtClean="0"/>
              <a:t>Week 8: Von Neumann Architecture Part 2</a:t>
            </a:r>
          </a:p>
          <a:p>
            <a:pPr marL="514350" indent="-514350">
              <a:buFont typeface="Wingdings" pitchFamily="2" charset="2"/>
              <a:buNone/>
              <a:defRPr/>
            </a:pPr>
            <a:r>
              <a:rPr lang="en-IE" dirty="0" smtClean="0"/>
              <a:t>Week 9: Internal Hardware</a:t>
            </a:r>
          </a:p>
          <a:p>
            <a:pPr marL="514350" indent="-514350">
              <a:buFont typeface="Wingdings" pitchFamily="2" charset="2"/>
              <a:buNone/>
              <a:defRPr/>
            </a:pPr>
            <a:r>
              <a:rPr lang="en-IE" dirty="0" smtClean="0"/>
              <a:t>Week 10: Software Applications</a:t>
            </a:r>
          </a:p>
          <a:p>
            <a:pPr marL="514350" indent="-514350">
              <a:buFont typeface="Wingdings" pitchFamily="2" charset="2"/>
              <a:buNone/>
              <a:defRPr/>
            </a:pPr>
            <a:r>
              <a:rPr lang="en-IE" dirty="0" smtClean="0"/>
              <a:t>Week 11: Networking</a:t>
            </a:r>
          </a:p>
          <a:p>
            <a:pPr marL="514350" indent="-514350">
              <a:buFont typeface="Wingdings" pitchFamily="2" charset="2"/>
              <a:buNone/>
              <a:defRPr/>
            </a:pPr>
            <a:r>
              <a:rPr lang="en-IE" dirty="0" smtClean="0"/>
              <a:t>Week 12: New Systems</a:t>
            </a:r>
          </a:p>
          <a:p>
            <a:pPr marL="514350" indent="-514350">
              <a:buNone/>
              <a:defRPr/>
            </a:pPr>
            <a:r>
              <a:rPr lang="en-IE" dirty="0"/>
              <a:t>Week </a:t>
            </a:r>
            <a:r>
              <a:rPr lang="en-IE" dirty="0" smtClean="0"/>
              <a:t>13: Revision</a:t>
            </a:r>
          </a:p>
          <a:p>
            <a:pPr marL="514350" indent="-514350">
              <a:buFont typeface="Wingdings" pitchFamily="2" charset="2"/>
              <a:buNone/>
              <a:defRPr/>
            </a:pPr>
            <a:endParaRPr lang="en-IE" dirty="0" smtClean="0"/>
          </a:p>
          <a:p>
            <a:pPr marL="514350" indent="-514350">
              <a:buFont typeface="Wingdings" pitchFamily="2" charset="2"/>
              <a:buNone/>
              <a:defRPr/>
            </a:pPr>
            <a:endParaRPr lang="en-IE" dirty="0" smtClean="0"/>
          </a:p>
          <a:p>
            <a:pPr marL="514350" indent="-514350">
              <a:buFont typeface="Wingdings" pitchFamily="2" charset="2"/>
              <a:buNone/>
              <a:defRPr/>
            </a:pPr>
            <a:endParaRPr lang="en-IE" dirty="0" smtClean="0"/>
          </a:p>
          <a:p>
            <a:pPr marL="514350" indent="-514350">
              <a:buFont typeface="Wingdings" pitchFamily="2" charset="2"/>
              <a:buNone/>
              <a:defRPr/>
            </a:pPr>
            <a:endParaRPr lang="en-IE" dirty="0" smtClean="0"/>
          </a:p>
          <a:p>
            <a:pPr>
              <a:defRPr/>
            </a:pPr>
            <a:endParaRPr lang="en-US" dirty="0"/>
          </a:p>
        </p:txBody>
      </p:sp>
      <p:sp>
        <p:nvSpPr>
          <p:cNvPr id="4" name="Slide Number Placeholder 3"/>
          <p:cNvSpPr>
            <a:spLocks noGrp="1"/>
          </p:cNvSpPr>
          <p:nvPr>
            <p:ph type="sldNum" sz="quarter" idx="10"/>
          </p:nvPr>
        </p:nvSpPr>
        <p:spPr/>
        <p:txBody>
          <a:bodyPr/>
          <a:lstStyle/>
          <a:p>
            <a:pPr>
              <a:defRPr/>
            </a:pPr>
            <a:fld id="{E20589F0-5894-45BB-8B0D-A93BD1C2D3B0}" type="slidenum">
              <a:rPr lang="en-US" smtClean="0"/>
              <a:pPr>
                <a:defRPr/>
              </a:pPr>
              <a:t>19</a:t>
            </a:fld>
            <a:endParaRPr lang="en-US"/>
          </a:p>
        </p:txBody>
      </p:sp>
      <p:sp>
        <p:nvSpPr>
          <p:cNvPr id="5" name="Date Placeholder 4"/>
          <p:cNvSpPr>
            <a:spLocks noGrp="1"/>
          </p:cNvSpPr>
          <p:nvPr>
            <p:ph type="dt" sz="quarter" idx="11"/>
          </p:nvPr>
        </p:nvSpPr>
        <p:spPr/>
        <p:txBody>
          <a:bodyPr/>
          <a:lstStyle/>
          <a:p>
            <a:pPr>
              <a:defRPr/>
            </a:pPr>
            <a:r>
              <a:rPr lang="en-US" dirty="0" smtClean="0"/>
              <a:t>DT228/1 </a:t>
            </a:r>
            <a:r>
              <a:rPr lang="en-US" dirty="0"/>
              <a:t>and DT282/1 Computer </a:t>
            </a:r>
            <a:r>
              <a:rPr lang="en-US" dirty="0" smtClean="0"/>
              <a:t>Architecture and  Technology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2F25517-F39C-44F9-8222-D78612108417}" type="slidenum">
              <a:rPr lang="en-US"/>
              <a:pPr>
                <a:defRPr/>
              </a:pPr>
              <a:t>2</a:t>
            </a:fld>
            <a:endParaRPr lang="en-US"/>
          </a:p>
        </p:txBody>
      </p:sp>
      <p:sp>
        <p:nvSpPr>
          <p:cNvPr id="124930" name="Rectangle 2"/>
          <p:cNvSpPr>
            <a:spLocks noGrp="1" noChangeArrowheads="1"/>
          </p:cNvSpPr>
          <p:nvPr>
            <p:ph type="title"/>
          </p:nvPr>
        </p:nvSpPr>
        <p:spPr/>
        <p:txBody>
          <a:bodyPr/>
          <a:lstStyle/>
          <a:p>
            <a:pPr eaLnBrk="1" hangingPunct="1">
              <a:defRPr/>
            </a:pPr>
            <a:r>
              <a:rPr lang="en-IE" smtClean="0"/>
              <a:t>Subject Format</a:t>
            </a:r>
            <a:endParaRPr lang="en-US" smtClean="0"/>
          </a:p>
        </p:txBody>
      </p:sp>
      <p:sp>
        <p:nvSpPr>
          <p:cNvPr id="124931" name="Rectangle 3"/>
          <p:cNvSpPr>
            <a:spLocks noGrp="1" noChangeArrowheads="1"/>
          </p:cNvSpPr>
          <p:nvPr>
            <p:ph type="body" idx="1"/>
          </p:nvPr>
        </p:nvSpPr>
        <p:spPr>
          <a:xfrm>
            <a:off x="467544" y="1196752"/>
            <a:ext cx="8280920" cy="5112568"/>
          </a:xfrm>
        </p:spPr>
        <p:txBody>
          <a:bodyPr/>
          <a:lstStyle/>
          <a:p>
            <a:pPr marL="0" indent="0" eaLnBrk="1" hangingPunct="1">
              <a:lnSpc>
                <a:spcPct val="90000"/>
              </a:lnSpc>
              <a:buNone/>
              <a:defRPr/>
            </a:pPr>
            <a:r>
              <a:rPr lang="en-US" sz="2600" dirty="0" smtClean="0"/>
              <a:t>This subject has, </a:t>
            </a:r>
            <a:r>
              <a:rPr lang="en-US" sz="2600" dirty="0" smtClean="0">
                <a:solidFill>
                  <a:srgbClr val="FFFF00"/>
                </a:solidFill>
              </a:rPr>
              <a:t>during this, the second semester</a:t>
            </a:r>
            <a:r>
              <a:rPr lang="en-US" sz="2600" dirty="0" smtClean="0"/>
              <a:t>, 2 lecture hours per week, 1 hour in a computer lab and 1 hour of tutorial.</a:t>
            </a:r>
          </a:p>
          <a:p>
            <a:pPr lvl="1">
              <a:lnSpc>
                <a:spcPct val="90000"/>
              </a:lnSpc>
              <a:defRPr/>
            </a:pPr>
            <a:r>
              <a:rPr lang="en-GB" sz="2600" dirty="0" smtClean="0"/>
              <a:t>Each hour separated by time and location. The timetable may change but </a:t>
            </a:r>
            <a:r>
              <a:rPr lang="en-GB" sz="2600" dirty="0" smtClean="0">
                <a:solidFill>
                  <a:srgbClr val="FFFF00"/>
                </a:solidFill>
              </a:rPr>
              <a:t>lectures</a:t>
            </a:r>
            <a:r>
              <a:rPr lang="en-GB" sz="2600" dirty="0" smtClean="0"/>
              <a:t> are currently Mondays, 9.00 – 11.00am, KE 2-008. </a:t>
            </a:r>
          </a:p>
          <a:p>
            <a:pPr lvl="1">
              <a:lnSpc>
                <a:spcPct val="90000"/>
              </a:lnSpc>
              <a:defRPr/>
            </a:pPr>
            <a:r>
              <a:rPr lang="en-GB" sz="2600" dirty="0" smtClean="0">
                <a:solidFill>
                  <a:srgbClr val="FFFF00"/>
                </a:solidFill>
              </a:rPr>
              <a:t>Labs</a:t>
            </a:r>
            <a:r>
              <a:rPr lang="en-GB" sz="2600" dirty="0" smtClean="0"/>
              <a:t>: Mondays, 2.00 – 3.00pm in Kevin Street labs: 1-016 for Group A with </a:t>
            </a:r>
            <a:r>
              <a:rPr lang="en-GB" sz="2600" dirty="0"/>
              <a:t>me, Art</a:t>
            </a:r>
            <a:r>
              <a:rPr lang="en-GB" sz="2600" dirty="0" smtClean="0"/>
              <a:t>, 1-017 for Group B with </a:t>
            </a:r>
            <a:r>
              <a:rPr lang="en-IE" sz="2600" dirty="0" err="1" smtClean="0"/>
              <a:t>Vihanga</a:t>
            </a:r>
            <a:r>
              <a:rPr lang="en-IE" sz="2600" dirty="0" smtClean="0"/>
              <a:t> </a:t>
            </a:r>
            <a:r>
              <a:rPr lang="en-IE" sz="2600" dirty="0" err="1" smtClean="0"/>
              <a:t>Gamage</a:t>
            </a:r>
            <a:r>
              <a:rPr lang="en-GB" sz="2600" dirty="0" smtClean="0"/>
              <a:t>. </a:t>
            </a:r>
            <a:r>
              <a:rPr lang="en-GB" sz="2600" dirty="0" smtClean="0"/>
              <a:t>3-006 for Group C with Ivan </a:t>
            </a:r>
            <a:r>
              <a:rPr lang="en-GB" sz="2600" dirty="0" err="1" smtClean="0"/>
              <a:t>Bacher</a:t>
            </a:r>
            <a:r>
              <a:rPr lang="en-GB" sz="2600" dirty="0" smtClean="0"/>
              <a:t>, 3-008 for Group D with </a:t>
            </a:r>
            <a:r>
              <a:rPr lang="en-GB" sz="2600" dirty="0" err="1"/>
              <a:t>Y</a:t>
            </a:r>
            <a:r>
              <a:rPr lang="en-GB" sz="2600" dirty="0" err="1" smtClean="0"/>
              <a:t>asvanth</a:t>
            </a:r>
            <a:r>
              <a:rPr lang="en-GB" sz="2600" dirty="0" smtClean="0"/>
              <a:t> </a:t>
            </a:r>
            <a:r>
              <a:rPr lang="en-GB" sz="2600" dirty="0" err="1" smtClean="0"/>
              <a:t>Babu</a:t>
            </a:r>
            <a:r>
              <a:rPr lang="en-GB" sz="2600" dirty="0" smtClean="0"/>
              <a:t> and 1-015 for Group E with </a:t>
            </a:r>
            <a:r>
              <a:rPr lang="en-GB" sz="2600" dirty="0" err="1"/>
              <a:t>Hao</a:t>
            </a:r>
            <a:r>
              <a:rPr lang="en-GB" sz="2600" dirty="0"/>
              <a:t> Chen</a:t>
            </a:r>
            <a:r>
              <a:rPr lang="en-GB" sz="2600" dirty="0" smtClean="0"/>
              <a:t>. </a:t>
            </a:r>
          </a:p>
          <a:p>
            <a:pPr lvl="1">
              <a:lnSpc>
                <a:spcPct val="90000"/>
              </a:lnSpc>
              <a:defRPr/>
            </a:pPr>
            <a:r>
              <a:rPr lang="en-GB" sz="2600" dirty="0" smtClean="0">
                <a:solidFill>
                  <a:srgbClr val="FFFF00"/>
                </a:solidFill>
              </a:rPr>
              <a:t>Tutorial</a:t>
            </a:r>
            <a:r>
              <a:rPr lang="en-GB" sz="2600" dirty="0" smtClean="0"/>
              <a:t>: (FROM WEEK 2) Mondays, 3.00 – 4.00pm, KE G-007.</a:t>
            </a:r>
            <a:endParaRPr lang="en-IE" sz="26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Computer Labs</a:t>
            </a:r>
            <a:endParaRPr lang="en-US" dirty="0"/>
          </a:p>
        </p:txBody>
      </p:sp>
      <p:sp>
        <p:nvSpPr>
          <p:cNvPr id="3" name="Content Placeholder 2"/>
          <p:cNvSpPr>
            <a:spLocks noGrp="1"/>
          </p:cNvSpPr>
          <p:nvPr>
            <p:ph idx="1"/>
          </p:nvPr>
        </p:nvSpPr>
        <p:spPr/>
        <p:txBody>
          <a:bodyPr/>
          <a:lstStyle/>
          <a:p>
            <a:pPr marL="514350" indent="-514350">
              <a:buFont typeface="Wingdings" pitchFamily="2" charset="2"/>
              <a:buNone/>
              <a:defRPr/>
            </a:pPr>
            <a:r>
              <a:rPr lang="en-IE" dirty="0" smtClean="0"/>
              <a:t>Weeks 1 – 12 introduce and continue a specialised online teaching environment called </a:t>
            </a:r>
            <a:r>
              <a:rPr lang="en-IE" dirty="0" err="1" smtClean="0">
                <a:solidFill>
                  <a:srgbClr val="FFFF00"/>
                </a:solidFill>
              </a:rPr>
              <a:t>TestOut</a:t>
            </a:r>
            <a:r>
              <a:rPr lang="en-IE" dirty="0" smtClean="0">
                <a:solidFill>
                  <a:srgbClr val="FFFF00"/>
                </a:solidFill>
              </a:rPr>
              <a:t> </a:t>
            </a:r>
            <a:r>
              <a:rPr lang="en-IE" dirty="0" err="1" smtClean="0">
                <a:solidFill>
                  <a:srgbClr val="FFFF00"/>
                </a:solidFill>
              </a:rPr>
              <a:t>Labsim</a:t>
            </a:r>
            <a:r>
              <a:rPr lang="en-IE" dirty="0" smtClean="0"/>
              <a:t> (</a:t>
            </a:r>
            <a:r>
              <a:rPr lang="en-IE" dirty="0" smtClean="0">
                <a:solidFill>
                  <a:srgbClr val="FFFF00"/>
                </a:solidFill>
              </a:rPr>
              <a:t>PC Pro</a:t>
            </a:r>
            <a:r>
              <a:rPr lang="en-IE" dirty="0" smtClean="0"/>
              <a:t>).</a:t>
            </a:r>
          </a:p>
          <a:p>
            <a:pPr marL="514350" indent="-514350">
              <a:buFont typeface="Wingdings" pitchFamily="2" charset="2"/>
              <a:buNone/>
              <a:defRPr/>
            </a:pPr>
            <a:r>
              <a:rPr lang="en-IE" dirty="0" smtClean="0"/>
              <a:t>This online course has content, video clips, animations and exercises.</a:t>
            </a:r>
          </a:p>
          <a:p>
            <a:pPr marL="514350" indent="-514350">
              <a:buFont typeface="Wingdings" pitchFamily="2" charset="2"/>
              <a:buNone/>
              <a:defRPr/>
            </a:pPr>
            <a:endParaRPr lang="en-IE" sz="1600" dirty="0" smtClean="0"/>
          </a:p>
          <a:p>
            <a:pPr marL="514350" indent="-514350">
              <a:buFont typeface="Wingdings" pitchFamily="2" charset="2"/>
              <a:buNone/>
              <a:defRPr/>
            </a:pPr>
            <a:r>
              <a:rPr lang="en-IE" dirty="0" smtClean="0"/>
              <a:t>Each student will have their own account which will track their progress and exercises. </a:t>
            </a:r>
            <a:endParaRPr lang="en-IE" dirty="0"/>
          </a:p>
        </p:txBody>
      </p:sp>
      <p:sp>
        <p:nvSpPr>
          <p:cNvPr id="4" name="Slide Number Placeholder 3"/>
          <p:cNvSpPr>
            <a:spLocks noGrp="1"/>
          </p:cNvSpPr>
          <p:nvPr>
            <p:ph type="sldNum" sz="quarter" idx="10"/>
          </p:nvPr>
        </p:nvSpPr>
        <p:spPr/>
        <p:txBody>
          <a:bodyPr/>
          <a:lstStyle/>
          <a:p>
            <a:pPr>
              <a:defRPr/>
            </a:pPr>
            <a:fld id="{10E57364-2964-4EA4-BB9B-C819639B94EA}" type="slidenum">
              <a:rPr lang="en-US" smtClean="0"/>
              <a:pPr>
                <a:defRPr/>
              </a:pPr>
              <a:t>20</a:t>
            </a:fld>
            <a:endParaRPr lang="en-US"/>
          </a:p>
        </p:txBody>
      </p:sp>
      <p:sp>
        <p:nvSpPr>
          <p:cNvPr id="5" name="Date Placeholder 4"/>
          <p:cNvSpPr>
            <a:spLocks noGrp="1"/>
          </p:cNvSpPr>
          <p:nvPr>
            <p:ph type="dt" sz="quarter" idx="11"/>
          </p:nvPr>
        </p:nvSpPr>
        <p:spPr/>
        <p:txBody>
          <a:bodyPr/>
          <a:lstStyle/>
          <a:p>
            <a:pPr>
              <a:defRPr/>
            </a:pPr>
            <a:r>
              <a:rPr lang="en-US" dirty="0" smtClean="0"/>
              <a:t>DT228/1 </a:t>
            </a:r>
            <a:r>
              <a:rPr lang="en-US" dirty="0"/>
              <a:t>and DT282/1 Computer </a:t>
            </a:r>
            <a:r>
              <a:rPr lang="en-US" dirty="0" smtClean="0"/>
              <a:t>Architecture and  Technology</a:t>
            </a:r>
            <a:endParaRPr lang="en-US" dirty="0"/>
          </a:p>
        </p:txBody>
      </p:sp>
    </p:spTree>
    <p:extLst>
      <p:ext uri="{BB962C8B-B14F-4D97-AF65-F5344CB8AC3E}">
        <p14:creationId xmlns:p14="http://schemas.microsoft.com/office/powerpoint/2010/main" val="2882779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pPr>
              <a:defRPr/>
            </a:pPr>
            <a:fld id="{1B62499B-B528-4DB3-A700-00DD3E5B613B}" type="slidenum">
              <a:rPr lang="en-US"/>
              <a:pPr>
                <a:defRPr/>
              </a:pPr>
              <a:t>21</a:t>
            </a:fld>
            <a:endParaRPr lang="en-US"/>
          </a:p>
        </p:txBody>
      </p:sp>
      <p:sp>
        <p:nvSpPr>
          <p:cNvPr id="4" name="Date Placeholder 4"/>
          <p:cNvSpPr>
            <a:spLocks noGrp="1"/>
          </p:cNvSpPr>
          <p:nvPr>
            <p:ph type="dt" sz="quarter" idx="11"/>
          </p:nvPr>
        </p:nvSpPr>
        <p:spPr/>
        <p:txBody>
          <a:bodyPr/>
          <a:lstStyle/>
          <a:p>
            <a:pPr>
              <a:defRPr/>
            </a:pPr>
            <a:r>
              <a:rPr lang="en-US" dirty="0"/>
              <a:t>DT228/1 </a:t>
            </a:r>
            <a:r>
              <a:rPr lang="en-US" dirty="0"/>
              <a:t>and DT282/1 Computer </a:t>
            </a:r>
            <a:r>
              <a:rPr lang="en-US" dirty="0"/>
              <a:t>Architecture and  Technology</a:t>
            </a:r>
          </a:p>
        </p:txBody>
      </p:sp>
      <p:sp>
        <p:nvSpPr>
          <p:cNvPr id="139266" name="Rectangle 2"/>
          <p:cNvSpPr>
            <a:spLocks noGrp="1" noChangeArrowheads="1"/>
          </p:cNvSpPr>
          <p:nvPr>
            <p:ph type="body" idx="1"/>
          </p:nvPr>
        </p:nvSpPr>
        <p:spPr>
          <a:xfrm>
            <a:off x="457200" y="404813"/>
            <a:ext cx="8229600" cy="5729287"/>
          </a:xfrm>
        </p:spPr>
        <p:txBody>
          <a:bodyPr/>
          <a:lstStyle/>
          <a:p>
            <a:pPr eaLnBrk="1" hangingPunct="1">
              <a:defRPr/>
            </a:pPr>
            <a:endParaRPr lang="en-IE" smtClean="0"/>
          </a:p>
          <a:p>
            <a:pPr eaLnBrk="1" hangingPunct="1">
              <a:defRPr/>
            </a:pPr>
            <a:endParaRPr lang="en-IE" smtClean="0"/>
          </a:p>
          <a:p>
            <a:pPr eaLnBrk="1" hangingPunct="1">
              <a:defRPr/>
            </a:pPr>
            <a:endParaRPr lang="en-IE" smtClean="0"/>
          </a:p>
          <a:p>
            <a:pPr eaLnBrk="1" hangingPunct="1">
              <a:defRPr/>
            </a:pPr>
            <a:endParaRPr lang="en-IE" smtClean="0"/>
          </a:p>
          <a:p>
            <a:pPr algn="ctr" eaLnBrk="1" hangingPunct="1">
              <a:defRPr/>
            </a:pPr>
            <a:r>
              <a:rPr lang="en-IE" smtClean="0"/>
              <a:t>Any questions so far?</a:t>
            </a:r>
            <a:endParaRPr 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43B6654-C29B-482B-831E-3C12F8588A18}" type="slidenum">
              <a:rPr lang="en-US"/>
              <a:pPr>
                <a:defRPr/>
              </a:pPr>
              <a:t>3</a:t>
            </a:fld>
            <a:endParaRPr lang="en-US" dirty="0"/>
          </a:p>
        </p:txBody>
      </p:sp>
      <p:sp>
        <p:nvSpPr>
          <p:cNvPr id="126978" name="Rectangle 2"/>
          <p:cNvSpPr>
            <a:spLocks noGrp="1" noChangeArrowheads="1"/>
          </p:cNvSpPr>
          <p:nvPr>
            <p:ph type="title"/>
          </p:nvPr>
        </p:nvSpPr>
        <p:spPr/>
        <p:txBody>
          <a:bodyPr/>
          <a:lstStyle/>
          <a:p>
            <a:pPr eaLnBrk="1" hangingPunct="1">
              <a:defRPr/>
            </a:pPr>
            <a:r>
              <a:rPr lang="en-IE" dirty="0" smtClean="0"/>
              <a:t>Semester 2</a:t>
            </a:r>
            <a:endParaRPr lang="en-US" dirty="0" smtClean="0"/>
          </a:p>
        </p:txBody>
      </p:sp>
      <p:sp>
        <p:nvSpPr>
          <p:cNvPr id="126979" name="Rectangle 3"/>
          <p:cNvSpPr>
            <a:spLocks noGrp="1" noChangeArrowheads="1"/>
          </p:cNvSpPr>
          <p:nvPr>
            <p:ph type="body" idx="1"/>
          </p:nvPr>
        </p:nvSpPr>
        <p:spPr/>
        <p:txBody>
          <a:bodyPr/>
          <a:lstStyle/>
          <a:p>
            <a:pPr eaLnBrk="1" hangingPunct="1">
              <a:defRPr/>
            </a:pPr>
            <a:r>
              <a:rPr lang="en-IE" dirty="0" smtClean="0"/>
              <a:t>Similar to semester 1 - 12 weeks and 1 Review Week. (Easter break – 2 weeks following Week </a:t>
            </a:r>
            <a:r>
              <a:rPr lang="en-IE" dirty="0" smtClean="0"/>
              <a:t>11)</a:t>
            </a:r>
            <a:endParaRPr lang="en-IE" dirty="0" smtClean="0"/>
          </a:p>
          <a:p>
            <a:pPr eaLnBrk="1" hangingPunct="1">
              <a:defRPr/>
            </a:pPr>
            <a:r>
              <a:rPr lang="en-IE" dirty="0" smtClean="0"/>
              <a:t>Review Week (Reading Week): Week 13</a:t>
            </a:r>
          </a:p>
          <a:p>
            <a:pPr lvl="1" eaLnBrk="1" hangingPunct="1">
              <a:defRPr/>
            </a:pPr>
            <a:r>
              <a:rPr lang="en-IE" sz="3100" dirty="0"/>
              <a:t>1</a:t>
            </a:r>
            <a:r>
              <a:rPr lang="en-IE" sz="3100" dirty="0" smtClean="0"/>
              <a:t> </a:t>
            </a:r>
            <a:r>
              <a:rPr lang="en-IE" sz="3100" dirty="0" smtClean="0"/>
              <a:t>May – </a:t>
            </a:r>
            <a:r>
              <a:rPr lang="en-IE" sz="3100" dirty="0" smtClean="0"/>
              <a:t>5 </a:t>
            </a:r>
            <a:r>
              <a:rPr lang="en-IE" sz="3100" dirty="0" smtClean="0"/>
              <a:t>May</a:t>
            </a:r>
          </a:p>
          <a:p>
            <a:pPr eaLnBrk="1" hangingPunct="1">
              <a:buFont typeface="Wingdings" pitchFamily="2" charset="2"/>
              <a:buNone/>
              <a:defRPr/>
            </a:pPr>
            <a:r>
              <a:rPr lang="en-IE" dirty="0" smtClean="0"/>
              <a:t>		</a:t>
            </a:r>
          </a:p>
          <a:p>
            <a:pPr eaLnBrk="1" hangingPunct="1">
              <a:defRPr/>
            </a:pPr>
            <a:r>
              <a:rPr lang="en-GB" dirty="0" smtClean="0"/>
              <a:t>End of Semester 1: </a:t>
            </a:r>
            <a:r>
              <a:rPr lang="en-GB" dirty="0" smtClean="0">
                <a:solidFill>
                  <a:srgbClr val="CC0000"/>
                </a:solidFill>
              </a:rPr>
              <a:t> </a:t>
            </a:r>
            <a:r>
              <a:rPr lang="en-GB" dirty="0" smtClean="0">
                <a:solidFill>
                  <a:srgbClr val="CC0000"/>
                </a:solidFill>
              </a:rPr>
              <a:t>19</a:t>
            </a:r>
            <a:r>
              <a:rPr lang="en-GB" dirty="0" smtClean="0">
                <a:solidFill>
                  <a:srgbClr val="CC0000"/>
                </a:solidFill>
              </a:rPr>
              <a:t> </a:t>
            </a:r>
            <a:r>
              <a:rPr lang="en-GB" dirty="0" smtClean="0">
                <a:solidFill>
                  <a:srgbClr val="CC0000"/>
                </a:solidFill>
              </a:rPr>
              <a:t>May </a:t>
            </a:r>
            <a:r>
              <a:rPr lang="en-GB" dirty="0" smtClean="0">
                <a:solidFill>
                  <a:srgbClr val="CC0000"/>
                </a:solidFill>
              </a:rPr>
              <a:t>2017 </a:t>
            </a:r>
            <a:r>
              <a:rPr lang="en-IE" dirty="0" smtClean="0"/>
              <a:t>including Exam </a:t>
            </a:r>
            <a:r>
              <a:rPr lang="en-IE" dirty="0"/>
              <a:t>W</a:t>
            </a:r>
            <a:r>
              <a:rPr lang="en-IE" dirty="0" smtClean="0"/>
              <a:t>eeks</a:t>
            </a:r>
            <a:endParaRPr lang="en-US" dirty="0" smtClean="0">
              <a:solidFill>
                <a:srgbClr val="CC0000"/>
              </a:solidFill>
            </a:endParaRPr>
          </a:p>
        </p:txBody>
      </p:sp>
      <p:sp>
        <p:nvSpPr>
          <p:cNvPr id="8" name="Rectangle 220"/>
          <p:cNvSpPr>
            <a:spLocks noGrp="1" noChangeArrowheads="1"/>
          </p:cNvSpPr>
          <p:nvPr>
            <p:ph type="dt" sz="quarter" idx="10"/>
          </p:nvPr>
        </p:nvSpPr>
        <p:spPr>
          <a:xfrm>
            <a:off x="457200" y="6243638"/>
            <a:ext cx="2133600" cy="457200"/>
          </a:xfrm>
        </p:spPr>
        <p:txBody>
          <a:bodyPr/>
          <a:lstStyle/>
          <a:p>
            <a:pPr algn="l">
              <a:defRPr/>
            </a:pPr>
            <a:r>
              <a:rPr lang="en-US" dirty="0" smtClean="0"/>
              <a:t>DT228/1 and DT282/1 </a:t>
            </a:r>
            <a:r>
              <a:rPr lang="en-US" dirty="0"/>
              <a:t>Computer Architecture and  Technology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pPr>
              <a:defRPr/>
            </a:pPr>
            <a:fld id="{BC2AF72A-D837-471D-8452-9CBD3F3C97AF}" type="slidenum">
              <a:rPr lang="en-US"/>
              <a:pPr>
                <a:defRPr/>
              </a:pPr>
              <a:t>4</a:t>
            </a:fld>
            <a:endParaRPr lang="en-US"/>
          </a:p>
        </p:txBody>
      </p:sp>
      <p:sp>
        <p:nvSpPr>
          <p:cNvPr id="4" name="Date Placeholder 4"/>
          <p:cNvSpPr>
            <a:spLocks noGrp="1"/>
          </p:cNvSpPr>
          <p:nvPr>
            <p:ph type="dt" sz="quarter" idx="11"/>
          </p:nvPr>
        </p:nvSpPr>
        <p:spPr/>
        <p:txBody>
          <a:bodyPr/>
          <a:lstStyle/>
          <a:p>
            <a:pPr>
              <a:defRPr/>
            </a:pPr>
            <a:r>
              <a:rPr lang="en-US" dirty="0"/>
              <a:t>DT228/1 </a:t>
            </a:r>
            <a:r>
              <a:rPr lang="en-US" dirty="0"/>
              <a:t>and DT282/1 Computer </a:t>
            </a:r>
            <a:r>
              <a:rPr lang="en-US" dirty="0"/>
              <a:t>Architecture and  Technology</a:t>
            </a:r>
          </a:p>
        </p:txBody>
      </p:sp>
      <p:sp>
        <p:nvSpPr>
          <p:cNvPr id="112643" name="Rectangle 3"/>
          <p:cNvSpPr>
            <a:spLocks noGrp="1" noChangeArrowheads="1"/>
          </p:cNvSpPr>
          <p:nvPr>
            <p:ph type="body" idx="1"/>
          </p:nvPr>
        </p:nvSpPr>
        <p:spPr>
          <a:xfrm>
            <a:off x="457200" y="404813"/>
            <a:ext cx="8229600" cy="6119812"/>
          </a:xfrm>
        </p:spPr>
        <p:txBody>
          <a:bodyPr/>
          <a:lstStyle/>
          <a:p>
            <a:pPr eaLnBrk="1" hangingPunct="1">
              <a:lnSpc>
                <a:spcPct val="80000"/>
              </a:lnSpc>
              <a:buFont typeface="Wingdings" pitchFamily="2" charset="2"/>
              <a:buNone/>
              <a:defRPr/>
            </a:pPr>
            <a:r>
              <a:rPr lang="en-GB" sz="2200" b="1" smtClean="0"/>
              <a:t>Module Aims:</a:t>
            </a:r>
          </a:p>
          <a:p>
            <a:pPr lvl="1" eaLnBrk="1" hangingPunct="1">
              <a:lnSpc>
                <a:spcPct val="80000"/>
              </a:lnSpc>
              <a:defRPr/>
            </a:pPr>
            <a:r>
              <a:rPr lang="en-GB" sz="2200" smtClean="0"/>
              <a:t>To provide the student with the theoretical foundations for other modules on the course. </a:t>
            </a:r>
          </a:p>
          <a:p>
            <a:pPr lvl="1" eaLnBrk="1" hangingPunct="1">
              <a:lnSpc>
                <a:spcPct val="80000"/>
              </a:lnSpc>
              <a:defRPr/>
            </a:pPr>
            <a:r>
              <a:rPr lang="en-GB" sz="2200" smtClean="0"/>
              <a:t>To provide the student with the necessary background knowledge to understand and intuit what is reasonable to expect of modern computers and what is not. </a:t>
            </a:r>
          </a:p>
          <a:p>
            <a:pPr lvl="1" eaLnBrk="1" hangingPunct="1">
              <a:lnSpc>
                <a:spcPct val="80000"/>
              </a:lnSpc>
              <a:defRPr/>
            </a:pPr>
            <a:r>
              <a:rPr lang="en-GB" sz="2200" smtClean="0"/>
              <a:t>To provide experience of the internals of typical modern computers and an overview of hardware and software, particularly the operating system. </a:t>
            </a:r>
          </a:p>
          <a:p>
            <a:pPr lvl="1" eaLnBrk="1" hangingPunct="1">
              <a:lnSpc>
                <a:spcPct val="80000"/>
              </a:lnSpc>
              <a:defRPr/>
            </a:pPr>
            <a:r>
              <a:rPr lang="en-GB" sz="2200" smtClean="0"/>
              <a:t>To provide a grounding for programming, system deployment, configuration and troubleshooting.</a:t>
            </a:r>
          </a:p>
          <a:p>
            <a:pPr lvl="1" eaLnBrk="1" hangingPunct="1">
              <a:lnSpc>
                <a:spcPct val="80000"/>
              </a:lnSpc>
              <a:defRPr/>
            </a:pPr>
            <a:r>
              <a:rPr lang="en-US" sz="2200" smtClean="0"/>
              <a:t>To develop an appreciation and understanding of the architecture and operation of a small generic CPU. </a:t>
            </a:r>
          </a:p>
          <a:p>
            <a:pPr lvl="1" eaLnBrk="1" hangingPunct="1">
              <a:lnSpc>
                <a:spcPct val="80000"/>
              </a:lnSpc>
              <a:defRPr/>
            </a:pPr>
            <a:r>
              <a:rPr lang="en-US" sz="2200" smtClean="0"/>
              <a:t>To develop an appreciation and understanding of the architecture and operation of a typical computer system and its peripherals.</a:t>
            </a:r>
          </a:p>
          <a:p>
            <a:pPr lvl="1" eaLnBrk="1" hangingPunct="1">
              <a:lnSpc>
                <a:spcPct val="80000"/>
              </a:lnSpc>
              <a:defRPr/>
            </a:pPr>
            <a:r>
              <a:rPr lang="en-US" sz="2200" smtClean="0"/>
              <a:t>To instill an appreciation of the broader role of computers.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pPr>
              <a:defRPr/>
            </a:pPr>
            <a:fld id="{71D73B19-2C4B-47C5-BEF8-1EF1596C1C8C}" type="slidenum">
              <a:rPr lang="en-US"/>
              <a:pPr>
                <a:defRPr/>
              </a:pPr>
              <a:t>5</a:t>
            </a:fld>
            <a:endParaRPr lang="en-US"/>
          </a:p>
        </p:txBody>
      </p:sp>
      <p:sp>
        <p:nvSpPr>
          <p:cNvPr id="4" name="Date Placeholder 4"/>
          <p:cNvSpPr>
            <a:spLocks noGrp="1"/>
          </p:cNvSpPr>
          <p:nvPr>
            <p:ph type="dt" sz="quarter" idx="11"/>
          </p:nvPr>
        </p:nvSpPr>
        <p:spPr/>
        <p:txBody>
          <a:bodyPr/>
          <a:lstStyle/>
          <a:p>
            <a:pPr>
              <a:defRPr/>
            </a:pPr>
            <a:r>
              <a:rPr lang="en-US" dirty="0"/>
              <a:t>DT228/1 </a:t>
            </a:r>
            <a:r>
              <a:rPr lang="en-US" dirty="0"/>
              <a:t>and DT282/1 Computer </a:t>
            </a:r>
            <a:r>
              <a:rPr lang="en-US" dirty="0"/>
              <a:t>Architecture and  Technology</a:t>
            </a:r>
          </a:p>
        </p:txBody>
      </p:sp>
      <p:sp>
        <p:nvSpPr>
          <p:cNvPr id="113667" name="Rectangle 3"/>
          <p:cNvSpPr>
            <a:spLocks noGrp="1" noChangeArrowheads="1"/>
          </p:cNvSpPr>
          <p:nvPr>
            <p:ph type="body" idx="1"/>
          </p:nvPr>
        </p:nvSpPr>
        <p:spPr>
          <a:xfrm>
            <a:off x="457200" y="333375"/>
            <a:ext cx="8229600" cy="5800725"/>
          </a:xfrm>
        </p:spPr>
        <p:txBody>
          <a:bodyPr/>
          <a:lstStyle/>
          <a:p>
            <a:pPr marL="609600" indent="-609600" eaLnBrk="1" hangingPunct="1">
              <a:lnSpc>
                <a:spcPct val="80000"/>
              </a:lnSpc>
              <a:buFont typeface="Wingdings" pitchFamily="2" charset="2"/>
              <a:buNone/>
              <a:defRPr/>
            </a:pPr>
            <a:r>
              <a:rPr lang="en-GB" sz="2200" b="1" smtClean="0"/>
              <a:t>Module Objectives:</a:t>
            </a:r>
          </a:p>
          <a:p>
            <a:pPr marL="609600" indent="-609600" eaLnBrk="1" hangingPunct="1">
              <a:lnSpc>
                <a:spcPct val="80000"/>
              </a:lnSpc>
              <a:buFont typeface="Wingdings" pitchFamily="2" charset="2"/>
              <a:buNone/>
              <a:defRPr/>
            </a:pPr>
            <a:r>
              <a:rPr lang="en-US" sz="2200" smtClean="0"/>
              <a:t>On completion of the course students will:</a:t>
            </a:r>
          </a:p>
          <a:p>
            <a:pPr marL="609600" indent="-609600" eaLnBrk="1" hangingPunct="1">
              <a:lnSpc>
                <a:spcPct val="80000"/>
              </a:lnSpc>
              <a:defRPr/>
            </a:pPr>
            <a:r>
              <a:rPr lang="en-GB" sz="2200" smtClean="0"/>
              <a:t>demonstrate a knowledge of number systems, Boolean algebra, sets, logic, relations and functions </a:t>
            </a:r>
          </a:p>
          <a:p>
            <a:pPr marL="609600" indent="-609600" eaLnBrk="1" hangingPunct="1">
              <a:lnSpc>
                <a:spcPct val="80000"/>
              </a:lnSpc>
              <a:defRPr/>
            </a:pPr>
            <a:r>
              <a:rPr lang="en-GB" sz="2200" smtClean="0"/>
              <a:t>identify and describe the major components of a typical general-purpose computer </a:t>
            </a:r>
          </a:p>
          <a:p>
            <a:pPr marL="609600" indent="-609600" eaLnBrk="1" hangingPunct="1">
              <a:lnSpc>
                <a:spcPct val="80000"/>
              </a:lnSpc>
              <a:defRPr/>
            </a:pPr>
            <a:r>
              <a:rPr lang="en-GB" sz="2200" smtClean="0"/>
              <a:t>describe the operation of an idealised generic computer </a:t>
            </a:r>
          </a:p>
          <a:p>
            <a:pPr marL="609600" indent="-609600" eaLnBrk="1" hangingPunct="1">
              <a:lnSpc>
                <a:spcPct val="80000"/>
              </a:lnSpc>
              <a:defRPr/>
            </a:pPr>
            <a:r>
              <a:rPr lang="en-GB" sz="2200" smtClean="0"/>
              <a:t>outline where a typical modern computer deviates from the idealised version </a:t>
            </a:r>
          </a:p>
          <a:p>
            <a:pPr marL="609600" indent="-609600" eaLnBrk="1" hangingPunct="1">
              <a:lnSpc>
                <a:spcPct val="80000"/>
              </a:lnSpc>
              <a:defRPr/>
            </a:pPr>
            <a:r>
              <a:rPr lang="en-GB" sz="2200" smtClean="0"/>
              <a:t>use the course topics to solve computing problems </a:t>
            </a:r>
          </a:p>
          <a:p>
            <a:pPr marL="609600" indent="-609600" eaLnBrk="1" hangingPunct="1">
              <a:lnSpc>
                <a:spcPct val="80000"/>
              </a:lnSpc>
              <a:defRPr/>
            </a:pPr>
            <a:r>
              <a:rPr lang="en-GB" sz="2200" smtClean="0"/>
              <a:t>use appropriate software and hardware to solve problems</a:t>
            </a:r>
          </a:p>
          <a:p>
            <a:pPr marL="609600" indent="-609600" eaLnBrk="1" hangingPunct="1">
              <a:lnSpc>
                <a:spcPct val="80000"/>
              </a:lnSpc>
              <a:defRPr/>
            </a:pPr>
            <a:r>
              <a:rPr lang="en-GB" sz="2200" smtClean="0"/>
              <a:t>identify, and differentiate between, different types of computer systems </a:t>
            </a:r>
          </a:p>
          <a:p>
            <a:pPr marL="609600" indent="-609600" eaLnBrk="1" hangingPunct="1">
              <a:lnSpc>
                <a:spcPct val="80000"/>
              </a:lnSpc>
              <a:defRPr/>
            </a:pPr>
            <a:r>
              <a:rPr lang="en-GB" sz="2200" smtClean="0"/>
              <a:t>identify, and describe the operation of, basic logic circuits </a:t>
            </a:r>
          </a:p>
          <a:p>
            <a:pPr marL="609600" indent="-609600" eaLnBrk="1" hangingPunct="1">
              <a:lnSpc>
                <a:spcPct val="80000"/>
              </a:lnSpc>
              <a:defRPr/>
            </a:pPr>
            <a:r>
              <a:rPr lang="en-GB" sz="2200" smtClean="0"/>
              <a:t>convert between, and perform elementary arithmetic and other operations in, number systems including binary, octal, decimal, and hexadecimal</a:t>
            </a:r>
            <a:endParaRPr lang="en-US" sz="22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pPr>
              <a:defRPr/>
            </a:pPr>
            <a:fld id="{3E7EF0D1-1950-49A9-A350-63BFB2020772}" type="slidenum">
              <a:rPr lang="en-US"/>
              <a:pPr>
                <a:defRPr/>
              </a:pPr>
              <a:t>6</a:t>
            </a:fld>
            <a:endParaRPr lang="en-US"/>
          </a:p>
        </p:txBody>
      </p:sp>
      <p:sp>
        <p:nvSpPr>
          <p:cNvPr id="4" name="Date Placeholder 4"/>
          <p:cNvSpPr>
            <a:spLocks noGrp="1"/>
          </p:cNvSpPr>
          <p:nvPr>
            <p:ph type="dt" sz="quarter" idx="11"/>
          </p:nvPr>
        </p:nvSpPr>
        <p:spPr/>
        <p:txBody>
          <a:bodyPr/>
          <a:lstStyle/>
          <a:p>
            <a:pPr>
              <a:defRPr/>
            </a:pPr>
            <a:r>
              <a:rPr lang="en-US" dirty="0"/>
              <a:t>DT228/1 </a:t>
            </a:r>
            <a:r>
              <a:rPr lang="en-US" dirty="0"/>
              <a:t>and DT282/1 Computer </a:t>
            </a:r>
            <a:r>
              <a:rPr lang="en-US" dirty="0"/>
              <a:t>Architecture and  Technology</a:t>
            </a:r>
          </a:p>
        </p:txBody>
      </p:sp>
      <p:sp>
        <p:nvSpPr>
          <p:cNvPr id="114691" name="Rectangle 3"/>
          <p:cNvSpPr>
            <a:spLocks noGrp="1" noChangeArrowheads="1"/>
          </p:cNvSpPr>
          <p:nvPr>
            <p:ph type="body" idx="1"/>
          </p:nvPr>
        </p:nvSpPr>
        <p:spPr>
          <a:xfrm>
            <a:off x="457200" y="549275"/>
            <a:ext cx="8229600" cy="5584825"/>
          </a:xfrm>
        </p:spPr>
        <p:txBody>
          <a:bodyPr/>
          <a:lstStyle/>
          <a:p>
            <a:pPr marL="0" indent="0" eaLnBrk="1" hangingPunct="1">
              <a:buNone/>
              <a:defRPr/>
            </a:pPr>
            <a:r>
              <a:rPr lang="en-GB" b="1" dirty="0"/>
              <a:t> </a:t>
            </a:r>
            <a:r>
              <a:rPr lang="en-GB" b="1" dirty="0" smtClean="0"/>
              <a:t>  </a:t>
            </a:r>
            <a:r>
              <a:rPr lang="en-GB" b="1" dirty="0" smtClean="0"/>
              <a:t>General </a:t>
            </a:r>
            <a:r>
              <a:rPr lang="en-GB" b="1" dirty="0" smtClean="0"/>
              <a:t>Subject Matter:</a:t>
            </a:r>
          </a:p>
          <a:p>
            <a:pPr eaLnBrk="1" hangingPunct="1">
              <a:buFont typeface="Wingdings" pitchFamily="2" charset="2"/>
              <a:buNone/>
              <a:defRPr/>
            </a:pPr>
            <a:endParaRPr lang="en-GB" b="1" dirty="0" smtClean="0"/>
          </a:p>
          <a:p>
            <a:pPr lvl="1" eaLnBrk="1" hangingPunct="1">
              <a:defRPr/>
            </a:pPr>
            <a:r>
              <a:rPr lang="en-US" sz="3200" dirty="0" smtClean="0"/>
              <a:t>Computer architecture and operation.</a:t>
            </a:r>
          </a:p>
          <a:p>
            <a:pPr lvl="1" eaLnBrk="1" hangingPunct="1">
              <a:buFont typeface="Wingdings" pitchFamily="2" charset="2"/>
              <a:buNone/>
              <a:defRPr/>
            </a:pPr>
            <a:endParaRPr lang="en-US" sz="3200" dirty="0" smtClean="0"/>
          </a:p>
          <a:p>
            <a:pPr lvl="1" eaLnBrk="1" hangingPunct="1">
              <a:defRPr/>
            </a:pPr>
            <a:r>
              <a:rPr lang="en-US" sz="3200" dirty="0" smtClean="0"/>
              <a:t>Hardware and peripherals.</a:t>
            </a:r>
          </a:p>
          <a:p>
            <a:pPr lvl="1" eaLnBrk="1" hangingPunct="1">
              <a:buFont typeface="Wingdings" pitchFamily="2" charset="2"/>
              <a:buNone/>
              <a:defRPr/>
            </a:pPr>
            <a:endParaRPr lang="en-US" sz="3200" dirty="0" smtClean="0"/>
          </a:p>
          <a:p>
            <a:pPr lvl="1" eaLnBrk="1" hangingPunct="1">
              <a:defRPr/>
            </a:pPr>
            <a:r>
              <a:rPr lang="en-US" sz="3200" dirty="0" smtClean="0"/>
              <a:t>Computer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pPr>
              <a:defRPr/>
            </a:pPr>
            <a:fld id="{890BF375-0BB3-44F6-8E33-DC2F49DF6AA7}" type="slidenum">
              <a:rPr lang="en-US"/>
              <a:pPr>
                <a:defRPr/>
              </a:pPr>
              <a:t>7</a:t>
            </a:fld>
            <a:endParaRPr lang="en-US"/>
          </a:p>
        </p:txBody>
      </p:sp>
      <p:sp>
        <p:nvSpPr>
          <p:cNvPr id="4" name="Date Placeholder 4"/>
          <p:cNvSpPr>
            <a:spLocks noGrp="1"/>
          </p:cNvSpPr>
          <p:nvPr>
            <p:ph type="dt" sz="quarter" idx="11"/>
          </p:nvPr>
        </p:nvSpPr>
        <p:spPr/>
        <p:txBody>
          <a:bodyPr/>
          <a:lstStyle/>
          <a:p>
            <a:pPr>
              <a:defRPr/>
            </a:pPr>
            <a:r>
              <a:rPr lang="en-US" dirty="0"/>
              <a:t>DT228/1 </a:t>
            </a:r>
            <a:r>
              <a:rPr lang="en-US" dirty="0"/>
              <a:t>and DT282/1 Computer </a:t>
            </a:r>
            <a:r>
              <a:rPr lang="en-US" dirty="0"/>
              <a:t>Architecture and  Technology</a:t>
            </a:r>
          </a:p>
        </p:txBody>
      </p:sp>
      <p:sp>
        <p:nvSpPr>
          <p:cNvPr id="119811" name="Rectangle 3"/>
          <p:cNvSpPr>
            <a:spLocks noGrp="1" noChangeArrowheads="1"/>
          </p:cNvSpPr>
          <p:nvPr>
            <p:ph type="body" idx="1"/>
          </p:nvPr>
        </p:nvSpPr>
        <p:spPr>
          <a:xfrm>
            <a:off x="457200" y="404813"/>
            <a:ext cx="8229600" cy="5729287"/>
          </a:xfrm>
        </p:spPr>
        <p:txBody>
          <a:bodyPr/>
          <a:lstStyle/>
          <a:p>
            <a:pPr marL="0" indent="0" eaLnBrk="1" hangingPunct="1">
              <a:lnSpc>
                <a:spcPct val="90000"/>
              </a:lnSpc>
              <a:buNone/>
              <a:defRPr/>
            </a:pPr>
            <a:r>
              <a:rPr lang="en-GB" sz="2800" b="1" dirty="0" smtClean="0"/>
              <a:t>Teaching Approach:</a:t>
            </a:r>
          </a:p>
          <a:p>
            <a:pPr lvl="1" eaLnBrk="1" hangingPunct="1">
              <a:lnSpc>
                <a:spcPct val="90000"/>
              </a:lnSpc>
              <a:defRPr/>
            </a:pPr>
            <a:r>
              <a:rPr lang="en-US" sz="2400" dirty="0" smtClean="0"/>
              <a:t>Lectures (2 x 1 hour per week)</a:t>
            </a:r>
          </a:p>
          <a:p>
            <a:pPr lvl="1" eaLnBrk="1" hangingPunct="1">
              <a:lnSpc>
                <a:spcPct val="90000"/>
              </a:lnSpc>
              <a:defRPr/>
            </a:pPr>
            <a:r>
              <a:rPr lang="en-GB" sz="2400" dirty="0" smtClean="0"/>
              <a:t>Lab sessions (1 x 1 hours per week)</a:t>
            </a:r>
          </a:p>
          <a:p>
            <a:pPr lvl="1" eaLnBrk="1" hangingPunct="1">
              <a:lnSpc>
                <a:spcPct val="90000"/>
              </a:lnSpc>
              <a:defRPr/>
            </a:pPr>
            <a:r>
              <a:rPr lang="en-GB" sz="2400" dirty="0" smtClean="0"/>
              <a:t>Tutorial sessions (1 x 1 hours per week)</a:t>
            </a:r>
            <a:endParaRPr lang="en-US" sz="2400" dirty="0" smtClean="0"/>
          </a:p>
          <a:p>
            <a:pPr lvl="1" eaLnBrk="1" hangingPunct="1">
              <a:lnSpc>
                <a:spcPct val="90000"/>
              </a:lnSpc>
              <a:buFont typeface="Wingdings" pitchFamily="2" charset="2"/>
              <a:buNone/>
              <a:defRPr/>
            </a:pPr>
            <a:r>
              <a:rPr lang="en-US" sz="2400" dirty="0" smtClean="0"/>
              <a:t>Web page backup   </a:t>
            </a:r>
            <a:r>
              <a:rPr lang="en-US" sz="1800" dirty="0" smtClean="0">
                <a:solidFill>
                  <a:srgbClr val="FFFF00"/>
                </a:solidFill>
              </a:rPr>
              <a:t>http://www.comp.dit.ie/asloan/</a:t>
            </a:r>
          </a:p>
          <a:p>
            <a:pPr lvl="4" eaLnBrk="1" hangingPunct="1">
              <a:lnSpc>
                <a:spcPct val="90000"/>
              </a:lnSpc>
              <a:buFont typeface="Wingdings" pitchFamily="2" charset="2"/>
              <a:buNone/>
              <a:defRPr/>
            </a:pPr>
            <a:r>
              <a:rPr lang="en-GB" sz="1800" dirty="0" smtClean="0"/>
              <a:t>Follow the DT228-1 Computer Architecture and Technology link to ‘</a:t>
            </a:r>
            <a:r>
              <a:rPr lang="en-GB" dirty="0" err="1" smtClean="0">
                <a:solidFill>
                  <a:srgbClr val="FFFF00"/>
                </a:solidFill>
              </a:rPr>
              <a:t>WebCourses</a:t>
            </a:r>
            <a:r>
              <a:rPr lang="en-GB" sz="1800" dirty="0" smtClean="0"/>
              <a:t>’</a:t>
            </a:r>
            <a:endParaRPr lang="en-US" sz="1800" dirty="0" smtClean="0"/>
          </a:p>
          <a:p>
            <a:pPr lvl="1" eaLnBrk="1" hangingPunct="1">
              <a:lnSpc>
                <a:spcPct val="90000"/>
              </a:lnSpc>
              <a:buFont typeface="Wingdings" pitchFamily="2" charset="2"/>
              <a:buNone/>
              <a:defRPr/>
            </a:pPr>
            <a:r>
              <a:rPr lang="en-US" sz="2400" dirty="0" smtClean="0"/>
              <a:t>hard-copy handouts</a:t>
            </a:r>
          </a:p>
          <a:p>
            <a:pPr lvl="1" eaLnBrk="1" hangingPunct="1">
              <a:lnSpc>
                <a:spcPct val="90000"/>
              </a:lnSpc>
              <a:buFont typeface="Wingdings" pitchFamily="2" charset="2"/>
              <a:buNone/>
              <a:defRPr/>
            </a:pPr>
            <a:endParaRPr lang="en-GB" sz="2400" b="1" dirty="0" smtClean="0"/>
          </a:p>
          <a:p>
            <a:pPr marL="0" indent="0" eaLnBrk="1" hangingPunct="1">
              <a:lnSpc>
                <a:spcPct val="90000"/>
              </a:lnSpc>
              <a:buNone/>
              <a:defRPr/>
            </a:pPr>
            <a:r>
              <a:rPr lang="en-GB" sz="2800" b="1" dirty="0" smtClean="0"/>
              <a:t>Assessment Methods</a:t>
            </a:r>
          </a:p>
          <a:p>
            <a:pPr lvl="1" eaLnBrk="1" hangingPunct="1">
              <a:lnSpc>
                <a:spcPct val="90000"/>
              </a:lnSpc>
              <a:defRPr/>
            </a:pPr>
            <a:r>
              <a:rPr lang="en-US" sz="2400" dirty="0" smtClean="0"/>
              <a:t>2 assignments in Semester 2	40%</a:t>
            </a:r>
          </a:p>
          <a:p>
            <a:pPr lvl="2" eaLnBrk="1" hangingPunct="1">
              <a:lnSpc>
                <a:spcPct val="90000"/>
              </a:lnSpc>
              <a:defRPr/>
            </a:pPr>
            <a:r>
              <a:rPr lang="en-US" sz="2000" dirty="0" smtClean="0">
                <a:solidFill>
                  <a:srgbClr val="FFFF00"/>
                </a:solidFill>
              </a:rPr>
              <a:t>Lab-based </a:t>
            </a:r>
            <a:r>
              <a:rPr lang="en-US" sz="2000" dirty="0" smtClean="0"/>
              <a:t>online </a:t>
            </a:r>
            <a:r>
              <a:rPr lang="en-US" sz="2000" dirty="0" smtClean="0"/>
              <a:t>quizzes (around Weeks 5 and 11) </a:t>
            </a:r>
            <a:r>
              <a:rPr lang="en-US" sz="1400" dirty="0" smtClean="0"/>
              <a:t>(This MAY be subject to change)</a:t>
            </a:r>
          </a:p>
          <a:p>
            <a:pPr lvl="2" eaLnBrk="1" hangingPunct="1">
              <a:lnSpc>
                <a:spcPct val="90000"/>
              </a:lnSpc>
              <a:buFont typeface="Wingdings" pitchFamily="2" charset="2"/>
              <a:buNone/>
              <a:defRPr/>
            </a:pPr>
            <a:endParaRPr lang="en-US" sz="1400" dirty="0" smtClean="0"/>
          </a:p>
          <a:p>
            <a:pPr lvl="1" eaLnBrk="1" hangingPunct="1">
              <a:lnSpc>
                <a:spcPct val="90000"/>
              </a:lnSpc>
              <a:defRPr/>
            </a:pPr>
            <a:r>
              <a:rPr lang="en-US" sz="2400" dirty="0" smtClean="0"/>
              <a:t>Written examination    		60%</a:t>
            </a:r>
          </a:p>
          <a:p>
            <a:pPr lvl="2" eaLnBrk="1" hangingPunct="1">
              <a:lnSpc>
                <a:spcPct val="90000"/>
              </a:lnSpc>
              <a:defRPr/>
            </a:pPr>
            <a:r>
              <a:rPr lang="en-IE" sz="2000" dirty="0" smtClean="0"/>
              <a:t>Usually taken in May, after </a:t>
            </a:r>
            <a:r>
              <a:rPr lang="en-IE" sz="2000" dirty="0" smtClean="0"/>
              <a:t>Review</a:t>
            </a:r>
            <a:r>
              <a:rPr lang="en-IE" sz="2000" dirty="0" smtClean="0"/>
              <a:t> </a:t>
            </a:r>
            <a:r>
              <a:rPr lang="en-IE" sz="2000" dirty="0"/>
              <a:t>W</a:t>
            </a:r>
            <a:r>
              <a:rPr lang="en-IE" sz="2000" dirty="0" smtClean="0"/>
              <a:t>eek</a:t>
            </a:r>
            <a:endParaRPr lang="en-US" sz="20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pPr>
              <a:defRPr/>
            </a:pPr>
            <a:fld id="{D4FCDEB9-DFA5-4DA0-8B2B-A9A8F3D1BC68}" type="slidenum">
              <a:rPr lang="en-US"/>
              <a:pPr>
                <a:defRPr/>
              </a:pPr>
              <a:t>8</a:t>
            </a:fld>
            <a:endParaRPr lang="en-US"/>
          </a:p>
        </p:txBody>
      </p:sp>
      <p:sp>
        <p:nvSpPr>
          <p:cNvPr id="4" name="Date Placeholder 4"/>
          <p:cNvSpPr>
            <a:spLocks noGrp="1"/>
          </p:cNvSpPr>
          <p:nvPr>
            <p:ph type="dt" sz="quarter" idx="11"/>
          </p:nvPr>
        </p:nvSpPr>
        <p:spPr/>
        <p:txBody>
          <a:bodyPr/>
          <a:lstStyle/>
          <a:p>
            <a:pPr>
              <a:defRPr/>
            </a:pPr>
            <a:r>
              <a:rPr lang="en-US" dirty="0"/>
              <a:t>DT228/1 </a:t>
            </a:r>
            <a:r>
              <a:rPr lang="en-US" dirty="0"/>
              <a:t>and DT282/1 Computer </a:t>
            </a:r>
            <a:r>
              <a:rPr lang="en-US" dirty="0"/>
              <a:t>Architecture and  Technology</a:t>
            </a:r>
          </a:p>
        </p:txBody>
      </p:sp>
      <p:sp>
        <p:nvSpPr>
          <p:cNvPr id="129026" name="Rectangle 2"/>
          <p:cNvSpPr>
            <a:spLocks noGrp="1" noChangeArrowheads="1"/>
          </p:cNvSpPr>
          <p:nvPr>
            <p:ph type="body" idx="1"/>
          </p:nvPr>
        </p:nvSpPr>
        <p:spPr>
          <a:xfrm>
            <a:off x="457200" y="404813"/>
            <a:ext cx="8229600" cy="5729287"/>
          </a:xfrm>
        </p:spPr>
        <p:txBody>
          <a:bodyPr/>
          <a:lstStyle/>
          <a:p>
            <a:pPr eaLnBrk="1" hangingPunct="1">
              <a:lnSpc>
                <a:spcPct val="90000"/>
              </a:lnSpc>
              <a:defRPr/>
            </a:pPr>
            <a:r>
              <a:rPr lang="en-GB" b="1" smtClean="0"/>
              <a:t>Syllabus:</a:t>
            </a:r>
          </a:p>
          <a:p>
            <a:pPr eaLnBrk="1" hangingPunct="1">
              <a:lnSpc>
                <a:spcPct val="90000"/>
              </a:lnSpc>
              <a:buFont typeface="Wingdings" pitchFamily="2" charset="2"/>
              <a:buNone/>
              <a:defRPr/>
            </a:pPr>
            <a:endParaRPr lang="en-US" sz="2800" i="1" smtClean="0"/>
          </a:p>
          <a:p>
            <a:pPr eaLnBrk="1" hangingPunct="1">
              <a:lnSpc>
                <a:spcPct val="90000"/>
              </a:lnSpc>
              <a:defRPr/>
            </a:pPr>
            <a:r>
              <a:rPr lang="en-GB" sz="2800" smtClean="0"/>
              <a:t>Digital aspects - Introduction and History: from valves to integrated circuits </a:t>
            </a:r>
          </a:p>
          <a:p>
            <a:pPr eaLnBrk="1" hangingPunct="1">
              <a:lnSpc>
                <a:spcPct val="90000"/>
              </a:lnSpc>
              <a:buFont typeface="Wingdings" pitchFamily="2" charset="2"/>
              <a:buNone/>
              <a:defRPr/>
            </a:pPr>
            <a:r>
              <a:rPr lang="en-GB" sz="2800" smtClean="0"/>
              <a:t>	Electrical aspects: Voltage, current, resistance, Ohm's law </a:t>
            </a:r>
          </a:p>
          <a:p>
            <a:pPr eaLnBrk="1" hangingPunct="1">
              <a:lnSpc>
                <a:spcPct val="90000"/>
              </a:lnSpc>
              <a:defRPr/>
            </a:pPr>
            <a:endParaRPr lang="en-GB" sz="2800" smtClean="0"/>
          </a:p>
          <a:p>
            <a:pPr eaLnBrk="1" hangingPunct="1">
              <a:lnSpc>
                <a:spcPct val="90000"/>
              </a:lnSpc>
              <a:defRPr/>
            </a:pPr>
            <a:r>
              <a:rPr lang="en-GB" sz="2800" smtClean="0"/>
              <a:t>Architectural aspects - Introduction and History: from Babbage to multi-core processors</a:t>
            </a:r>
          </a:p>
          <a:p>
            <a:pPr eaLnBrk="1" hangingPunct="1">
              <a:lnSpc>
                <a:spcPct val="90000"/>
              </a:lnSpc>
              <a:defRPr/>
            </a:pPr>
            <a:endParaRPr lang="en-GB" sz="2800" smtClean="0"/>
          </a:p>
          <a:p>
            <a:pPr eaLnBrk="1" hangingPunct="1">
              <a:lnSpc>
                <a:spcPct val="90000"/>
              </a:lnSpc>
              <a:defRPr/>
            </a:pPr>
            <a:r>
              <a:rPr lang="en-GB" sz="2800" smtClean="0"/>
              <a:t>Sequential logic: latches, flip-flops, shift-registers, and counters  </a:t>
            </a:r>
            <a:endParaRPr lang="en-US" sz="28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pPr>
              <a:defRPr/>
            </a:pPr>
            <a:fld id="{050CFD84-90FE-4FFC-9798-286DEB6DCC17}" type="slidenum">
              <a:rPr lang="en-US"/>
              <a:pPr>
                <a:defRPr/>
              </a:pPr>
              <a:t>9</a:t>
            </a:fld>
            <a:endParaRPr lang="en-US"/>
          </a:p>
        </p:txBody>
      </p:sp>
      <p:sp>
        <p:nvSpPr>
          <p:cNvPr id="4" name="Date Placeholder 4"/>
          <p:cNvSpPr>
            <a:spLocks noGrp="1"/>
          </p:cNvSpPr>
          <p:nvPr>
            <p:ph type="dt" sz="quarter" idx="11"/>
          </p:nvPr>
        </p:nvSpPr>
        <p:spPr/>
        <p:txBody>
          <a:bodyPr/>
          <a:lstStyle/>
          <a:p>
            <a:pPr>
              <a:defRPr/>
            </a:pPr>
            <a:r>
              <a:rPr lang="en-US" dirty="0"/>
              <a:t>DT228/1 </a:t>
            </a:r>
            <a:r>
              <a:rPr lang="en-US" dirty="0"/>
              <a:t>and DT282/1 Computer </a:t>
            </a:r>
            <a:r>
              <a:rPr lang="en-US" dirty="0"/>
              <a:t>Architecture and  Technology</a:t>
            </a:r>
          </a:p>
        </p:txBody>
      </p:sp>
      <p:sp>
        <p:nvSpPr>
          <p:cNvPr id="130050" name="Rectangle 2"/>
          <p:cNvSpPr>
            <a:spLocks noGrp="1" noChangeArrowheads="1"/>
          </p:cNvSpPr>
          <p:nvPr>
            <p:ph type="body" idx="1"/>
          </p:nvPr>
        </p:nvSpPr>
        <p:spPr>
          <a:xfrm>
            <a:off x="457200" y="404813"/>
            <a:ext cx="8229600" cy="5729287"/>
          </a:xfrm>
        </p:spPr>
        <p:txBody>
          <a:bodyPr/>
          <a:lstStyle/>
          <a:p>
            <a:pPr eaLnBrk="1" hangingPunct="1">
              <a:lnSpc>
                <a:spcPct val="90000"/>
              </a:lnSpc>
              <a:defRPr/>
            </a:pPr>
            <a:r>
              <a:rPr lang="en-GB" b="1" smtClean="0"/>
              <a:t>Syllabus (2)</a:t>
            </a:r>
          </a:p>
          <a:p>
            <a:pPr eaLnBrk="1" hangingPunct="1">
              <a:lnSpc>
                <a:spcPct val="90000"/>
              </a:lnSpc>
              <a:buFont typeface="Wingdings" pitchFamily="2" charset="2"/>
              <a:buNone/>
              <a:defRPr/>
            </a:pPr>
            <a:endParaRPr lang="en-US" sz="2800" i="1" smtClean="0"/>
          </a:p>
          <a:p>
            <a:pPr eaLnBrk="1" hangingPunct="1">
              <a:lnSpc>
                <a:spcPct val="90000"/>
              </a:lnSpc>
              <a:defRPr/>
            </a:pPr>
            <a:r>
              <a:rPr lang="en-GB" sz="2800" smtClean="0"/>
              <a:t>Binary, octal, and hexadecimal representations and buses</a:t>
            </a:r>
          </a:p>
          <a:p>
            <a:pPr eaLnBrk="1" hangingPunct="1">
              <a:lnSpc>
                <a:spcPct val="90000"/>
              </a:lnSpc>
              <a:defRPr/>
            </a:pPr>
            <a:endParaRPr lang="en-GB" sz="2800" smtClean="0"/>
          </a:p>
          <a:p>
            <a:pPr eaLnBrk="1" hangingPunct="1">
              <a:lnSpc>
                <a:spcPct val="90000"/>
              </a:lnSpc>
              <a:defRPr/>
            </a:pPr>
            <a:r>
              <a:rPr lang="en-GB" sz="2800" smtClean="0"/>
              <a:t>Logic gates: AND, NAND, OR, NOR, XOR, NOT</a:t>
            </a:r>
          </a:p>
          <a:p>
            <a:pPr eaLnBrk="1" hangingPunct="1">
              <a:lnSpc>
                <a:spcPct val="90000"/>
              </a:lnSpc>
              <a:defRPr/>
            </a:pPr>
            <a:endParaRPr lang="en-GB" sz="2800" smtClean="0"/>
          </a:p>
          <a:p>
            <a:pPr eaLnBrk="1" hangingPunct="1">
              <a:lnSpc>
                <a:spcPct val="90000"/>
              </a:lnSpc>
              <a:defRPr/>
            </a:pPr>
            <a:r>
              <a:rPr lang="en-GB" sz="2800" smtClean="0"/>
              <a:t>Von Neumann architecture and stored program computing: ALU, memory, program-counter (or instruction pointer), registers, instruction decoder, fetch-execute-store cycle, data and address buses</a:t>
            </a:r>
            <a:endParaRPr lang="en-US" sz="2800" smtClean="0"/>
          </a:p>
        </p:txBody>
      </p:sp>
    </p:spTree>
  </p:cSld>
  <p:clrMapOvr>
    <a:masterClrMapping/>
  </p:clrMapOvr>
</p:sld>
</file>

<file path=ppt/theme/theme1.xml><?xml version="1.0" encoding="utf-8"?>
<a:theme xmlns:a="http://schemas.openxmlformats.org/drawingml/2006/main" name="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Digital Dots</Template>
  <TotalTime>5092</TotalTime>
  <Words>1237</Words>
  <Application>Microsoft Office PowerPoint</Application>
  <PresentationFormat>On-screen Show (4:3)</PresentationFormat>
  <Paragraphs>239</Paragraphs>
  <Slides>21</Slides>
  <Notes>18</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Digital Dots</vt:lpstr>
      <vt:lpstr>Courses -   DT228/1 and DT282/1</vt:lpstr>
      <vt:lpstr>Subject Format</vt:lpstr>
      <vt:lpstr>Semester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Lecture List</vt:lpstr>
      <vt:lpstr>Lecture List 2</vt:lpstr>
      <vt:lpstr>Computer Labs</vt:lpstr>
      <vt:lpstr>PowerPoint Presentation</vt:lpstr>
    </vt:vector>
  </TitlesOfParts>
  <Company>Dublin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  FT228/1</dc:title>
  <dc:creator>asloan</dc:creator>
  <cp:lastModifiedBy>Art Sloan</cp:lastModifiedBy>
  <cp:revision>80</cp:revision>
  <dcterms:created xsi:type="dcterms:W3CDTF">2005-09-18T18:44:55Z</dcterms:created>
  <dcterms:modified xsi:type="dcterms:W3CDTF">2017-01-22T19:02:26Z</dcterms:modified>
</cp:coreProperties>
</file>