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65"/>
  </p:notesMasterIdLst>
  <p:handoutMasterIdLst>
    <p:handoutMasterId r:id="rId66"/>
  </p:handoutMasterIdLst>
  <p:sldIdLst>
    <p:sldId id="415" r:id="rId2"/>
    <p:sldId id="296" r:id="rId3"/>
    <p:sldId id="297" r:id="rId4"/>
    <p:sldId id="299" r:id="rId5"/>
    <p:sldId id="300" r:id="rId6"/>
    <p:sldId id="301" r:id="rId7"/>
    <p:sldId id="417" r:id="rId8"/>
    <p:sldId id="304" r:id="rId9"/>
    <p:sldId id="306" r:id="rId10"/>
    <p:sldId id="308" r:id="rId11"/>
    <p:sldId id="310" r:id="rId12"/>
    <p:sldId id="312" r:id="rId13"/>
    <p:sldId id="314" r:id="rId14"/>
    <p:sldId id="330" r:id="rId15"/>
    <p:sldId id="315" r:id="rId16"/>
    <p:sldId id="316" r:id="rId17"/>
    <p:sldId id="317" r:id="rId18"/>
    <p:sldId id="318" r:id="rId19"/>
    <p:sldId id="319" r:id="rId20"/>
    <p:sldId id="414" r:id="rId21"/>
    <p:sldId id="327" r:id="rId22"/>
    <p:sldId id="328" r:id="rId23"/>
    <p:sldId id="331" r:id="rId24"/>
    <p:sldId id="334" r:id="rId25"/>
    <p:sldId id="335" r:id="rId26"/>
    <p:sldId id="339" r:id="rId27"/>
    <p:sldId id="344" r:id="rId28"/>
    <p:sldId id="345" r:id="rId29"/>
    <p:sldId id="346" r:id="rId30"/>
    <p:sldId id="348" r:id="rId31"/>
    <p:sldId id="349" r:id="rId32"/>
    <p:sldId id="350" r:id="rId33"/>
    <p:sldId id="351" r:id="rId34"/>
    <p:sldId id="418" r:id="rId35"/>
    <p:sldId id="354" r:id="rId36"/>
    <p:sldId id="355" r:id="rId37"/>
    <p:sldId id="356" r:id="rId38"/>
    <p:sldId id="357" r:id="rId39"/>
    <p:sldId id="358" r:id="rId40"/>
    <p:sldId id="359" r:id="rId41"/>
    <p:sldId id="360" r:id="rId42"/>
    <p:sldId id="361" r:id="rId43"/>
    <p:sldId id="362" r:id="rId44"/>
    <p:sldId id="364" r:id="rId45"/>
    <p:sldId id="366" r:id="rId46"/>
    <p:sldId id="367" r:id="rId47"/>
    <p:sldId id="368" r:id="rId48"/>
    <p:sldId id="370" r:id="rId49"/>
    <p:sldId id="371" r:id="rId50"/>
    <p:sldId id="372" r:id="rId51"/>
    <p:sldId id="373" r:id="rId52"/>
    <p:sldId id="374" r:id="rId53"/>
    <p:sldId id="375" r:id="rId54"/>
    <p:sldId id="376" r:id="rId55"/>
    <p:sldId id="377" r:id="rId56"/>
    <p:sldId id="378" r:id="rId57"/>
    <p:sldId id="382" r:id="rId58"/>
    <p:sldId id="383" r:id="rId59"/>
    <p:sldId id="384" r:id="rId60"/>
    <p:sldId id="394" r:id="rId61"/>
    <p:sldId id="395" r:id="rId62"/>
    <p:sldId id="396" r:id="rId63"/>
    <p:sldId id="416"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6600"/>
    <a:srgbClr val="3366CC"/>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F1F0C87-8178-4608-BCD3-DCB20C33C24B}" type="slidenum">
              <a:rPr lang="en-US"/>
              <a:pPr>
                <a:defRPr/>
              </a:pPr>
              <a:t>‹#›</a:t>
            </a:fld>
            <a:endParaRPr lang="en-US"/>
          </a:p>
        </p:txBody>
      </p:sp>
    </p:spTree>
    <p:extLst>
      <p:ext uri="{BB962C8B-B14F-4D97-AF65-F5344CB8AC3E}">
        <p14:creationId xmlns:p14="http://schemas.microsoft.com/office/powerpoint/2010/main" val="326835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675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DE49195-F381-4690-B6C6-B6DD8080E16F}" type="slidenum">
              <a:rPr lang="en-US"/>
              <a:pPr>
                <a:defRPr/>
              </a:pPr>
              <a:t>‹#›</a:t>
            </a:fld>
            <a:endParaRPr lang="en-US"/>
          </a:p>
        </p:txBody>
      </p:sp>
    </p:spTree>
    <p:extLst>
      <p:ext uri="{BB962C8B-B14F-4D97-AF65-F5344CB8AC3E}">
        <p14:creationId xmlns:p14="http://schemas.microsoft.com/office/powerpoint/2010/main" val="4230521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64E1C4-ECF7-4AA6-A471-B9C832061153}" type="slidenum">
              <a:rPr lang="en-US" altLang="en-US" smtClean="0"/>
              <a:pPr/>
              <a:t>1</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036D3A1-E0E2-4A39-A871-98886A187BCF}" type="slidenum">
              <a:rPr lang="en-US" altLang="en-US" smtClean="0"/>
              <a:pPr/>
              <a:t>10</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2981DA3-5423-42FB-9328-C36A9A921370}" type="slidenum">
              <a:rPr lang="en-US" altLang="en-US" smtClean="0"/>
              <a:pPr/>
              <a:t>11</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B8AD04-9EDB-45CD-B4CC-57545981903A}" type="slidenum">
              <a:rPr lang="en-US" altLang="en-US" smtClean="0"/>
              <a:pPr/>
              <a:t>12</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B1C2D2-69DA-4E61-8F8A-2B98FE11FFA7}" type="slidenum">
              <a:rPr lang="en-US" altLang="en-US" smtClean="0"/>
              <a:pPr/>
              <a:t>13</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585D9E-107A-4DF7-8E37-0812003D2418}" type="slidenum">
              <a:rPr lang="en-US" altLang="en-US" smtClean="0"/>
              <a:pPr/>
              <a:t>14</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581E2C-E4DE-40B6-8599-0A720E008354}" type="slidenum">
              <a:rPr lang="en-US" altLang="en-US" smtClean="0"/>
              <a:pPr/>
              <a:t>15</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3D4D121-AFEC-47A8-93B0-0CA7879C5B96}" type="slidenum">
              <a:rPr lang="en-US" altLang="en-US" smtClean="0"/>
              <a:pPr/>
              <a:t>16</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0DC6B2-47B4-4986-9BEE-EE222C053D06}" type="slidenum">
              <a:rPr lang="en-US" altLang="en-US" smtClean="0"/>
              <a:pPr/>
              <a:t>17</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9E7C42-6781-45AF-A4E1-9DEF8EA3151D}" type="slidenum">
              <a:rPr lang="en-US" altLang="en-US" smtClean="0"/>
              <a:pPr/>
              <a:t>18</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6D2EE6-9D42-4708-B194-7B61127AC447}" type="slidenum">
              <a:rPr lang="en-US" altLang="en-US" smtClean="0"/>
              <a:pPr/>
              <a:t>19</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E0E8DA-84E6-41D3-AAFD-D60A34EC67B2}" type="slidenum">
              <a:rPr lang="en-US" altLang="en-US" smtClean="0"/>
              <a:pPr/>
              <a:t>2</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BD8D51-3D7F-48E6-9016-BB6767A9C473}" type="slidenum">
              <a:rPr lang="en-US" altLang="en-US" smtClean="0"/>
              <a:pPr/>
              <a:t>20</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ED028A-F317-4ACB-BF06-DB3F71E70E05}" type="slidenum">
              <a:rPr lang="en-US" altLang="en-US" smtClean="0"/>
              <a:pPr/>
              <a:t>21</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252B1B-A3B3-4191-BB88-71B087BAE06E}" type="slidenum">
              <a:rPr lang="en-US" altLang="en-US" smtClean="0"/>
              <a:pPr/>
              <a:t>22</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8932DF-78D9-41A9-ABD6-8E2F1E371B22}" type="slidenum">
              <a:rPr lang="en-US" altLang="en-US" smtClean="0"/>
              <a:pPr/>
              <a:t>23</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9509494-2700-469F-9F69-94EB2ABBD9A5}" type="slidenum">
              <a:rPr lang="en-US" altLang="en-US" smtClean="0"/>
              <a:pPr/>
              <a:t>24</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1B3BE5E-1D94-4590-A696-0F284CCF5860}" type="slidenum">
              <a:rPr lang="en-US" altLang="en-US" smtClean="0"/>
              <a:pPr/>
              <a:t>25</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C34301-E819-429F-9DC7-4BA0763C5C39}" type="slidenum">
              <a:rPr lang="en-US" altLang="en-US" smtClean="0"/>
              <a:pPr/>
              <a:t>26</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3FF23D-A6DB-43A4-802A-8F8E18B126B8}" type="slidenum">
              <a:rPr lang="en-US" altLang="en-US" smtClean="0"/>
              <a:pPr/>
              <a:t>27</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23524EE-213B-4DFB-84E3-CA349545C54F}" type="slidenum">
              <a:rPr lang="en-US" altLang="en-US" smtClean="0"/>
              <a:pPr/>
              <a:t>28</a:t>
            </a:fld>
            <a:endParaRPr lang="en-US" alt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8D8E85-1A58-4276-B044-73F85A41A688}" type="slidenum">
              <a:rPr lang="en-US" altLang="en-US" smtClean="0"/>
              <a:pPr/>
              <a:t>29</a:t>
            </a:fld>
            <a:endParaRPr lang="en-US" alt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4D8F32-16EE-4559-B1BA-0EA054B3A379}" type="slidenum">
              <a:rPr lang="en-US" altLang="en-US" smtClean="0"/>
              <a:pPr/>
              <a:t>3</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6B6FC5-A12E-4CC1-894E-C2E24611FAC9}" type="slidenum">
              <a:rPr lang="en-US" altLang="en-US" smtClean="0"/>
              <a:pPr/>
              <a:t>30</a:t>
            </a:fld>
            <a:endParaRPr lang="en-US" alt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2DE8451-EF18-44C8-9301-5352986A58EE}" type="slidenum">
              <a:rPr lang="en-US" altLang="en-US" smtClean="0"/>
              <a:pPr/>
              <a:t>31</a:t>
            </a:fld>
            <a:endParaRPr lang="en-US" alt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FE4BED4-4308-4368-AEDD-0AE599017643}" type="slidenum">
              <a:rPr lang="en-US" altLang="en-US" smtClean="0"/>
              <a:pPr/>
              <a:t>32</a:t>
            </a:fld>
            <a:endParaRPr lang="en-US" alt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403C60-26AC-4365-9CB6-AA7AF37E20D5}" type="slidenum">
              <a:rPr lang="en-US" altLang="en-US" smtClean="0"/>
              <a:pPr/>
              <a:t>33</a:t>
            </a:fld>
            <a:endParaRPr lang="en-US" alt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D4517E-8AD2-48A6-8DE3-E3432085FE19}" type="slidenum">
              <a:rPr lang="en-US" altLang="en-US" smtClean="0"/>
              <a:pPr/>
              <a:t>34</a:t>
            </a:fld>
            <a:endParaRPr lang="en-US" alt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9785D3-B3B2-4AB9-A087-79F141392509}" type="slidenum">
              <a:rPr lang="en-US" altLang="en-US" smtClean="0"/>
              <a:pPr/>
              <a:t>35</a:t>
            </a:fld>
            <a:endParaRPr lang="en-US" alt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48BEFA-7979-40CB-823D-0F47E61BBD2E}" type="slidenum">
              <a:rPr lang="en-US" altLang="en-US" smtClean="0"/>
              <a:pPr/>
              <a:t>36</a:t>
            </a:fld>
            <a:endParaRPr lang="en-US" alt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1C7ED4-CAF4-4CFD-AEB5-B7361BB4FEA7}" type="slidenum">
              <a:rPr lang="en-US" altLang="en-US" smtClean="0"/>
              <a:pPr/>
              <a:t>37</a:t>
            </a:fld>
            <a:endParaRPr lang="en-US" alt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3ACE29-5918-48C8-A821-90D7BB275A6F}" type="slidenum">
              <a:rPr lang="en-US" altLang="en-US" smtClean="0"/>
              <a:pPr/>
              <a:t>38</a:t>
            </a:fld>
            <a:endParaRPr lang="en-US" alt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FF9389-F7B3-4E7E-91AB-70BA6D752E42}" type="slidenum">
              <a:rPr lang="en-US" altLang="en-US" smtClean="0"/>
              <a:pPr/>
              <a:t>39</a:t>
            </a:fld>
            <a:endParaRPr lang="en-US" altLang="en-US"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E93E39-F974-42EC-8DA1-9322ED78BFE1}" type="slidenum">
              <a:rPr lang="en-US" altLang="en-US" smtClean="0"/>
              <a:pPr/>
              <a:t>4</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77B49E-9567-4CCB-9020-BA3E5FD05CEA}" type="slidenum">
              <a:rPr lang="en-US" altLang="en-US" smtClean="0"/>
              <a:pPr/>
              <a:t>40</a:t>
            </a:fld>
            <a:endParaRPr lang="en-US" alt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3D2937-2974-4674-A2DF-A17E60267211}" type="slidenum">
              <a:rPr lang="en-US" altLang="en-US" smtClean="0"/>
              <a:pPr/>
              <a:t>41</a:t>
            </a:fld>
            <a:endParaRPr lang="en-US" altLang="en-US"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CC1A61-82D2-4A87-A29A-FB1A92017CB5}" type="slidenum">
              <a:rPr lang="en-US" altLang="en-US" smtClean="0"/>
              <a:pPr/>
              <a:t>42</a:t>
            </a:fld>
            <a:endParaRPr lang="en-US" altLang="en-US"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ED4283-4A2A-403D-BCC1-ED7ADFA2B2FA}" type="slidenum">
              <a:rPr lang="en-US" altLang="en-US" smtClean="0"/>
              <a:pPr/>
              <a:t>43</a:t>
            </a:fld>
            <a:endParaRPr lang="en-US" altLang="en-US"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2F915D7-A04C-4B15-A3F3-B2614AFAD434}" type="slidenum">
              <a:rPr lang="en-US" altLang="en-US" smtClean="0"/>
              <a:pPr/>
              <a:t>44</a:t>
            </a:fld>
            <a:endParaRPr lang="en-US" altLang="en-US"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223FB0-81C7-4371-B942-DEB67F35854B}" type="slidenum">
              <a:rPr lang="en-US" altLang="en-US" smtClean="0"/>
              <a:pPr/>
              <a:t>45</a:t>
            </a:fld>
            <a:endParaRPr lang="en-US" altLang="en-US"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4197F8-5EC3-4D63-A6E8-3287D36B7CC3}" type="slidenum">
              <a:rPr lang="en-US" altLang="en-US" smtClean="0"/>
              <a:pPr/>
              <a:t>46</a:t>
            </a:fld>
            <a:endParaRPr lang="en-US" altLang="en-US" smtClean="0"/>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610D7D-B586-44F5-9986-12124210E9C9}" type="slidenum">
              <a:rPr lang="en-US" altLang="en-US" smtClean="0"/>
              <a:pPr/>
              <a:t>47</a:t>
            </a:fld>
            <a:endParaRPr lang="en-US" altLang="en-US" smtClean="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065667-DB4C-4A4B-887C-CC21226B868B}" type="slidenum">
              <a:rPr lang="en-US" altLang="en-US" smtClean="0"/>
              <a:pPr/>
              <a:t>48</a:t>
            </a:fld>
            <a:endParaRPr lang="en-US" altLang="en-US" smtClean="0"/>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FF1A13B-B178-40D5-82CE-6729096F9B2D}" type="slidenum">
              <a:rPr lang="en-US" altLang="en-US" smtClean="0"/>
              <a:pPr/>
              <a:t>49</a:t>
            </a:fld>
            <a:endParaRPr lang="en-US" altLang="en-US"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955BD2E-82C0-4638-9FFA-47F3DA0D0E59}" type="slidenum">
              <a:rPr lang="en-US" altLang="en-US" smtClean="0"/>
              <a:pPr/>
              <a:t>5</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2BC160-0642-402F-8D19-06D0A7478011}" type="slidenum">
              <a:rPr lang="en-US" altLang="en-US" smtClean="0"/>
              <a:pPr/>
              <a:t>50</a:t>
            </a:fld>
            <a:endParaRPr lang="en-US" altLang="en-US" smtClean="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94D67F-80F1-4A89-89E9-BEE171B5BFE9}" type="slidenum">
              <a:rPr lang="en-US" altLang="en-US" smtClean="0"/>
              <a:pPr/>
              <a:t>51</a:t>
            </a:fld>
            <a:endParaRPr lang="en-US" altLang="en-US"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9FE502-B77E-40DF-8042-88DE986B909B}" type="slidenum">
              <a:rPr lang="en-US" altLang="en-US" smtClean="0"/>
              <a:pPr/>
              <a:t>52</a:t>
            </a:fld>
            <a:endParaRPr lang="en-US" altLang="en-US"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CDE7E8-67EE-4717-9B3C-4A77082DACF5}" type="slidenum">
              <a:rPr lang="en-US" altLang="en-US" smtClean="0"/>
              <a:pPr/>
              <a:t>53</a:t>
            </a:fld>
            <a:endParaRPr lang="en-US" altLang="en-US"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FC9A26-B3D8-4B24-A7C9-23625A68CD8E}" type="slidenum">
              <a:rPr lang="en-US" altLang="en-US" smtClean="0"/>
              <a:pPr/>
              <a:t>54</a:t>
            </a:fld>
            <a:endParaRPr lang="en-US" altLang="en-US" smtClean="0"/>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A9DEB3-E6BD-46B0-97B2-B466C71EC627}" type="slidenum">
              <a:rPr lang="en-US" altLang="en-US" smtClean="0"/>
              <a:pPr/>
              <a:t>55</a:t>
            </a:fld>
            <a:endParaRPr lang="en-US" altLang="en-US"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1ADD39-26D0-4761-82B4-F2260D99A369}" type="slidenum">
              <a:rPr lang="en-US" altLang="en-US" smtClean="0"/>
              <a:pPr/>
              <a:t>56</a:t>
            </a:fld>
            <a:endParaRPr lang="en-US" altLang="en-US"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6C26941-28DB-4A3B-A909-3F604527C6DA}" type="slidenum">
              <a:rPr lang="en-US" altLang="en-US" smtClean="0"/>
              <a:pPr/>
              <a:t>57</a:t>
            </a:fld>
            <a:endParaRPr lang="en-US" altLang="en-US" smtClean="0"/>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6476EB6-A07D-497D-B5E3-DAF7314B712F}" type="slidenum">
              <a:rPr lang="en-US" altLang="en-US" smtClean="0"/>
              <a:pPr/>
              <a:t>58</a:t>
            </a:fld>
            <a:endParaRPr lang="en-US" altLang="en-US" smtClean="0"/>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196A8B-C3D3-410E-B086-153EB0FEE6A4}" type="slidenum">
              <a:rPr lang="en-US" altLang="en-US" smtClean="0"/>
              <a:pPr/>
              <a:t>59</a:t>
            </a:fld>
            <a:endParaRPr lang="en-US" altLang="en-US" smtClean="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71BD42-4557-45B8-9103-A59F5F84EEC1}" type="slidenum">
              <a:rPr lang="en-US" altLang="en-US" smtClean="0"/>
              <a:pPr/>
              <a:t>6</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147E13-C9FA-43B1-A27A-056281B4A8C6}" type="slidenum">
              <a:rPr lang="en-US" altLang="en-US" smtClean="0"/>
              <a:pPr/>
              <a:t>60</a:t>
            </a:fld>
            <a:endParaRPr lang="en-US" altLang="en-US" smtClean="0"/>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98BCA66-F481-4FEE-9C35-F7BE0506353D}" type="slidenum">
              <a:rPr lang="en-US" altLang="en-US" smtClean="0"/>
              <a:pPr/>
              <a:t>61</a:t>
            </a:fld>
            <a:endParaRPr lang="en-US" altLang="en-US" smtClean="0"/>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7DB9D0-131C-4F3F-9EAC-8BF2B63664DC}" type="slidenum">
              <a:rPr lang="en-US" altLang="en-US" smtClean="0"/>
              <a:pPr/>
              <a:t>62</a:t>
            </a:fld>
            <a:endParaRPr lang="en-US" altLang="en-US" smtClean="0"/>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7F9037-36D3-423C-8F6F-6EF2EFEB8B12}" type="slidenum">
              <a:rPr lang="en-US" altLang="en-US" smtClean="0"/>
              <a:pPr/>
              <a:t>63</a:t>
            </a:fld>
            <a:endParaRPr lang="en-US" altLang="en-US" smtClean="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96846C-586A-4FA7-B6F2-34B3E7466587}" type="slidenum">
              <a:rPr lang="en-US" altLang="en-US" smtClean="0"/>
              <a:pPr/>
              <a:t>7</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BB3F7A-A42F-460C-8057-0FC0D317FB6E}" type="slidenum">
              <a:rPr lang="en-US" altLang="en-US" smtClean="0"/>
              <a:pPr/>
              <a:t>8</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7F4BB07-0419-4662-A3C0-E76AE80FE938}" type="slidenum">
              <a:rPr lang="en-US" altLang="en-US" smtClean="0"/>
              <a:pPr/>
              <a:t>9</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67C87104-5DE1-4107-8E20-CDE6CEAE6A92}" type="slidenum">
              <a:rPr lang="en-US"/>
              <a:pPr>
                <a:defRPr/>
              </a:pPr>
              <a:t>‹#›</a:t>
            </a:fld>
            <a:endParaRPr lang="en-US"/>
          </a:p>
        </p:txBody>
      </p:sp>
    </p:spTree>
    <p:extLst>
      <p:ext uri="{BB962C8B-B14F-4D97-AF65-F5344CB8AC3E}">
        <p14:creationId xmlns:p14="http://schemas.microsoft.com/office/powerpoint/2010/main" val="329824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38317184-9FA8-469F-BD2A-AEA693E50FD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682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B8BB71B0-913F-45A9-8CE0-A1B438AC3AFC}"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666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987733C8-004D-4744-B682-90C005969F8E}"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1824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4B713A81-5691-4BED-9F0B-664E92DACD3D}"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571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E7FF78C2-9650-48CA-B893-19BD11D26F5A}"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2279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A6769348-3AE0-45BD-B6E3-B9CDC3C553CC}"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609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F03DDB7C-2BE6-46CD-A04E-E7851D73F371}"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018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5D08EDC7-F5B1-43B3-BA70-B7A630C33CC8}"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5217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0277DEFB-4E76-4F05-963A-52F3D6C1901A}"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739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61F227B4-1C7C-4029-B3D8-B442AE067E00}"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791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CD9704D7-D525-4B5D-BA09-ECDFEEFF7EF1}"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uk.wrs.yahoo.com/_ylt=AuAT0S0yUNRLswNWniUJ6pxNBQx.;_ylu=X3oDMTBqYWdlNjBlBHBvcwMxOARzZWMDc3IEdnRpZAM-/SIG=1jl9179vq/**http%3A/uk.images.search.yahoo.com/search/images/view%3Fback=http%253A%252F%252Fuk.images.search.yahoo.com%252Fsearch%252Fimages%253Fp%253Dbnc%252Bconnector%2526sp%253D1%2526fr2%253Dsp-top%2526fr%253Dyfp-t-501%2526ei%253DUTF-8%2526ei%253DUTF-8%2526SpellState%253Dn-1670008586_q-gNUxx0WGhsFkbCLc07ZffAAAAA%2540%2540%26w=122%26h=98%26imgurl=www.footprintsecurity.com.au%252Finfo_images%252Fbnc_connector.jpg%26rurl=http%253A%252F%252Fwww.footprintsecurity.com.au%252Finfo_cables_and_transmission_media.php%26size=3kB%26name=bnc_connector.jpg%26p=bnc%2Bconnector%26type=jpeg%26no=18%26tt=18,738%26oid=dc59dd27cf25b2cc%26ei=UTF-8"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smtClean="0"/>
              <a:t>DT228/1 and DT282/1 </a:t>
            </a:r>
            <a:r>
              <a:rPr lang="en-US" dirty="0"/>
              <a:t>Computer Architecture &amp; Technology</a:t>
            </a:r>
          </a:p>
        </p:txBody>
      </p:sp>
      <p:sp>
        <p:nvSpPr>
          <p:cNvPr id="6" name="Rectangle 222"/>
          <p:cNvSpPr>
            <a:spLocks noGrp="1" noChangeArrowheads="1"/>
          </p:cNvSpPr>
          <p:nvPr>
            <p:ph type="sldNum" sz="quarter" idx="12"/>
          </p:nvPr>
        </p:nvSpPr>
        <p:spPr/>
        <p:txBody>
          <a:bodyPr/>
          <a:lstStyle/>
          <a:p>
            <a:pPr>
              <a:defRPr/>
            </a:pPr>
            <a:fld id="{347241B7-48D6-41A1-8C84-965261B96935}"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NETWORKS</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10</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4200055-2F28-4C2F-88D4-810841EBFEC9}" type="slidenum">
              <a:rPr lang="en-US"/>
              <a:pPr>
                <a:defRPr/>
              </a:pPr>
              <a:t>10</a:t>
            </a:fld>
            <a:endParaRPr lang="en-US"/>
          </a:p>
        </p:txBody>
      </p:sp>
      <p:sp>
        <p:nvSpPr>
          <p:cNvPr id="12292" name="Rectangle 5"/>
          <p:cNvSpPr>
            <a:spLocks noChangeArrowheads="1"/>
          </p:cNvSpPr>
          <p:nvPr/>
        </p:nvSpPr>
        <p:spPr bwMode="auto">
          <a:xfrm>
            <a:off x="2555875" y="1341438"/>
            <a:ext cx="6119813" cy="475138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729090" name="Rectangle 2"/>
          <p:cNvSpPr>
            <a:spLocks noGrp="1" noChangeArrowheads="1"/>
          </p:cNvSpPr>
          <p:nvPr>
            <p:ph type="title"/>
          </p:nvPr>
        </p:nvSpPr>
        <p:spPr/>
        <p:txBody>
          <a:bodyPr/>
          <a:lstStyle/>
          <a:p>
            <a:pPr eaLnBrk="1" hangingPunct="1">
              <a:defRPr/>
            </a:pPr>
            <a:r>
              <a:rPr lang="en-GB" sz="4200" smtClean="0"/>
              <a:t>Common LAN Topologies (Star)</a:t>
            </a:r>
            <a:endParaRPr lang="en-US" sz="4200" smtClean="0"/>
          </a:p>
        </p:txBody>
      </p:sp>
      <p:pic>
        <p:nvPicPr>
          <p:cNvPr id="12294" name="Picture 3"/>
          <p:cNvPicPr>
            <a:picLocks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132138" y="1412875"/>
            <a:ext cx="4968875" cy="4686300"/>
          </a:xfrm>
          <a:noFill/>
          <a:extLst>
            <a:ext uri="{909E8E84-426E-40DD-AFC4-6F175D3DCCD1}">
              <a14:hiddenFill xmlns:a14="http://schemas.microsoft.com/office/drawing/2010/main">
                <a:solidFill>
                  <a:srgbClr val="FFFFFF"/>
                </a:solidFill>
              </a14:hiddenFill>
            </a:ext>
          </a:extLst>
        </p:spPr>
      </p:pic>
      <p:sp>
        <p:nvSpPr>
          <p:cNvPr id="12295" name="Text Box 4"/>
          <p:cNvSpPr txBox="1">
            <a:spLocks noChangeArrowheads="1"/>
          </p:cNvSpPr>
          <p:nvPr/>
        </p:nvSpPr>
        <p:spPr bwMode="auto">
          <a:xfrm>
            <a:off x="684213" y="5229225"/>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A Star Topology</a:t>
            </a:r>
            <a:endParaRPr lang="en-US" alt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lide Number Placeholder 3"/>
          <p:cNvSpPr>
            <a:spLocks noGrp="1"/>
          </p:cNvSpPr>
          <p:nvPr>
            <p:ph type="sldNum" sz="quarter" idx="10"/>
          </p:nvPr>
        </p:nvSpPr>
        <p:spPr/>
        <p:txBody>
          <a:bodyPr/>
          <a:lstStyle/>
          <a:p>
            <a:pPr>
              <a:defRPr/>
            </a:pPr>
            <a:fld id="{DF981891-0B8B-406F-BB2F-91FB41577296}" type="slidenum">
              <a:rPr lang="en-US"/>
              <a:pPr>
                <a:defRPr/>
              </a:pPr>
              <a:t>11</a:t>
            </a:fld>
            <a:endParaRPr lang="en-US"/>
          </a:p>
        </p:txBody>
      </p:sp>
      <p:sp>
        <p:nvSpPr>
          <p:cNvPr id="13316" name="Rectangle 127"/>
          <p:cNvSpPr>
            <a:spLocks noChangeArrowheads="1"/>
          </p:cNvSpPr>
          <p:nvPr/>
        </p:nvSpPr>
        <p:spPr bwMode="auto">
          <a:xfrm>
            <a:off x="2555875" y="1341438"/>
            <a:ext cx="6119813" cy="475138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731138" name="Rectangle 2"/>
          <p:cNvSpPr>
            <a:spLocks noGrp="1" noChangeArrowheads="1"/>
          </p:cNvSpPr>
          <p:nvPr>
            <p:ph type="title"/>
          </p:nvPr>
        </p:nvSpPr>
        <p:spPr/>
        <p:txBody>
          <a:bodyPr/>
          <a:lstStyle/>
          <a:p>
            <a:pPr eaLnBrk="1" hangingPunct="1">
              <a:defRPr/>
            </a:pPr>
            <a:r>
              <a:rPr lang="en-GB" sz="4200" smtClean="0"/>
              <a:t>Common LAN Topologies (Ring)</a:t>
            </a:r>
            <a:endParaRPr lang="en-US" sz="4200" smtClean="0"/>
          </a:p>
        </p:txBody>
      </p:sp>
      <p:sp>
        <p:nvSpPr>
          <p:cNvPr id="13318" name="Text Box 4"/>
          <p:cNvSpPr txBox="1">
            <a:spLocks noChangeArrowheads="1"/>
          </p:cNvSpPr>
          <p:nvPr/>
        </p:nvSpPr>
        <p:spPr bwMode="auto">
          <a:xfrm>
            <a:off x="684213" y="5229225"/>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A Ring Topology</a:t>
            </a:r>
            <a:endParaRPr lang="en-US" altLang="en-US" sz="1800"/>
          </a:p>
        </p:txBody>
      </p:sp>
      <p:grpSp>
        <p:nvGrpSpPr>
          <p:cNvPr id="13319" name="Group 6"/>
          <p:cNvGrpSpPr>
            <a:grpSpLocks noChangeAspect="1"/>
          </p:cNvGrpSpPr>
          <p:nvPr/>
        </p:nvGrpSpPr>
        <p:grpSpPr bwMode="auto">
          <a:xfrm>
            <a:off x="3276600" y="1412875"/>
            <a:ext cx="4968875" cy="4686300"/>
            <a:chOff x="2064" y="890"/>
            <a:chExt cx="3130" cy="2952"/>
          </a:xfrm>
        </p:grpSpPr>
        <p:sp>
          <p:nvSpPr>
            <p:cNvPr id="13320" name="AutoShape 5"/>
            <p:cNvSpPr>
              <a:spLocks noChangeAspect="1" noChangeArrowheads="1" noTextEdit="1"/>
            </p:cNvSpPr>
            <p:nvPr/>
          </p:nvSpPr>
          <p:spPr bwMode="auto">
            <a:xfrm>
              <a:off x="2064" y="890"/>
              <a:ext cx="3130" cy="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grpSp>
          <p:nvGrpSpPr>
            <p:cNvPr id="13321" name="Group 38"/>
            <p:cNvGrpSpPr>
              <a:grpSpLocks/>
            </p:cNvGrpSpPr>
            <p:nvPr/>
          </p:nvGrpSpPr>
          <p:grpSpPr bwMode="auto">
            <a:xfrm>
              <a:off x="2074" y="2629"/>
              <a:ext cx="703" cy="539"/>
              <a:chOff x="2074" y="2629"/>
              <a:chExt cx="703" cy="539"/>
            </a:xfrm>
          </p:grpSpPr>
          <p:grpSp>
            <p:nvGrpSpPr>
              <p:cNvPr id="13410" name="Group 17"/>
              <p:cNvGrpSpPr>
                <a:grpSpLocks/>
              </p:cNvGrpSpPr>
              <p:nvPr/>
            </p:nvGrpSpPr>
            <p:grpSpPr bwMode="auto">
              <a:xfrm>
                <a:off x="2579" y="3030"/>
                <a:ext cx="198" cy="138"/>
                <a:chOff x="2579" y="3030"/>
                <a:chExt cx="198" cy="138"/>
              </a:xfrm>
            </p:grpSpPr>
            <p:sp>
              <p:nvSpPr>
                <p:cNvPr id="13431" name="Freeform 7"/>
                <p:cNvSpPr>
                  <a:spLocks/>
                </p:cNvSpPr>
                <p:nvPr/>
              </p:nvSpPr>
              <p:spPr bwMode="auto">
                <a:xfrm>
                  <a:off x="2579" y="3030"/>
                  <a:ext cx="139" cy="69"/>
                </a:xfrm>
                <a:custGeom>
                  <a:avLst/>
                  <a:gdLst>
                    <a:gd name="T0" fmla="*/ 0 w 139"/>
                    <a:gd name="T1" fmla="*/ 0 h 69"/>
                    <a:gd name="T2" fmla="*/ 10 w 139"/>
                    <a:gd name="T3" fmla="*/ 0 h 69"/>
                    <a:gd name="T4" fmla="*/ 40 w 139"/>
                    <a:gd name="T5" fmla="*/ 0 h 69"/>
                    <a:gd name="T6" fmla="*/ 69 w 139"/>
                    <a:gd name="T7" fmla="*/ 10 h 69"/>
                    <a:gd name="T8" fmla="*/ 109 w 139"/>
                    <a:gd name="T9" fmla="*/ 29 h 69"/>
                    <a:gd name="T10" fmla="*/ 129 w 139"/>
                    <a:gd name="T11" fmla="*/ 49 h 69"/>
                    <a:gd name="T12" fmla="*/ 139 w 139"/>
                    <a:gd name="T13" fmla="*/ 69 h 69"/>
                    <a:gd name="T14" fmla="*/ 0 60000 65536"/>
                    <a:gd name="T15" fmla="*/ 0 60000 65536"/>
                    <a:gd name="T16" fmla="*/ 0 60000 65536"/>
                    <a:gd name="T17" fmla="*/ 0 60000 65536"/>
                    <a:gd name="T18" fmla="*/ 0 60000 65536"/>
                    <a:gd name="T19" fmla="*/ 0 60000 65536"/>
                    <a:gd name="T20" fmla="*/ 0 60000 65536"/>
                    <a:gd name="T21" fmla="*/ 0 w 139"/>
                    <a:gd name="T22" fmla="*/ 0 h 69"/>
                    <a:gd name="T23" fmla="*/ 139 w 139"/>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9">
                      <a:moveTo>
                        <a:pt x="0" y="0"/>
                      </a:moveTo>
                      <a:lnTo>
                        <a:pt x="10" y="0"/>
                      </a:lnTo>
                      <a:lnTo>
                        <a:pt x="40" y="0"/>
                      </a:lnTo>
                      <a:lnTo>
                        <a:pt x="69" y="10"/>
                      </a:lnTo>
                      <a:lnTo>
                        <a:pt x="109" y="29"/>
                      </a:lnTo>
                      <a:lnTo>
                        <a:pt x="129" y="49"/>
                      </a:lnTo>
                      <a:lnTo>
                        <a:pt x="139" y="6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nvGrpSpPr>
                <p:cNvPr id="13432" name="Group 16"/>
                <p:cNvGrpSpPr>
                  <a:grpSpLocks/>
                </p:cNvGrpSpPr>
                <p:nvPr/>
              </p:nvGrpSpPr>
              <p:grpSpPr bwMode="auto">
                <a:xfrm>
                  <a:off x="2678" y="3109"/>
                  <a:ext cx="99" cy="59"/>
                  <a:chOff x="2678" y="3109"/>
                  <a:chExt cx="99" cy="59"/>
                </a:xfrm>
              </p:grpSpPr>
              <p:sp>
                <p:nvSpPr>
                  <p:cNvPr id="13433" name="Freeform 8"/>
                  <p:cNvSpPr>
                    <a:spLocks/>
                  </p:cNvSpPr>
                  <p:nvPr/>
                </p:nvSpPr>
                <p:spPr bwMode="auto">
                  <a:xfrm>
                    <a:off x="2678" y="3109"/>
                    <a:ext cx="99" cy="59"/>
                  </a:xfrm>
                  <a:custGeom>
                    <a:avLst/>
                    <a:gdLst>
                      <a:gd name="T0" fmla="*/ 60 w 99"/>
                      <a:gd name="T1" fmla="*/ 0 h 59"/>
                      <a:gd name="T2" fmla="*/ 0 w 99"/>
                      <a:gd name="T3" fmla="*/ 0 h 59"/>
                      <a:gd name="T4" fmla="*/ 0 w 99"/>
                      <a:gd name="T5" fmla="*/ 10 h 59"/>
                      <a:gd name="T6" fmla="*/ 40 w 99"/>
                      <a:gd name="T7" fmla="*/ 59 h 59"/>
                      <a:gd name="T8" fmla="*/ 99 w 99"/>
                      <a:gd name="T9" fmla="*/ 59 h 59"/>
                      <a:gd name="T10" fmla="*/ 99 w 99"/>
                      <a:gd name="T11" fmla="*/ 49 h 59"/>
                      <a:gd name="T12" fmla="*/ 89 w 99"/>
                      <a:gd name="T13" fmla="*/ 20 h 59"/>
                      <a:gd name="T14" fmla="*/ 60 w 99"/>
                      <a:gd name="T15" fmla="*/ 0 h 59"/>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59"/>
                      <a:gd name="T26" fmla="*/ 99 w 99"/>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59">
                        <a:moveTo>
                          <a:pt x="60" y="0"/>
                        </a:moveTo>
                        <a:lnTo>
                          <a:pt x="0" y="0"/>
                        </a:lnTo>
                        <a:lnTo>
                          <a:pt x="0" y="10"/>
                        </a:lnTo>
                        <a:lnTo>
                          <a:pt x="40" y="59"/>
                        </a:lnTo>
                        <a:lnTo>
                          <a:pt x="99" y="59"/>
                        </a:lnTo>
                        <a:lnTo>
                          <a:pt x="99" y="49"/>
                        </a:lnTo>
                        <a:lnTo>
                          <a:pt x="89" y="20"/>
                        </a:lnTo>
                        <a:lnTo>
                          <a:pt x="60" y="0"/>
                        </a:lnTo>
                        <a:close/>
                      </a:path>
                    </a:pathLst>
                  </a:custGeom>
                  <a:solidFill>
                    <a:srgbClr val="FFFFFF"/>
                  </a:solidFill>
                  <a:ln w="15875">
                    <a:solidFill>
                      <a:srgbClr val="000000"/>
                    </a:solidFill>
                    <a:prstDash val="solid"/>
                    <a:round/>
                    <a:headEnd/>
                    <a:tailEnd/>
                  </a:ln>
                </p:spPr>
                <p:txBody>
                  <a:bodyPr/>
                  <a:lstStyle/>
                  <a:p>
                    <a:endParaRPr lang="en-IE"/>
                  </a:p>
                </p:txBody>
              </p:sp>
              <p:sp>
                <p:nvSpPr>
                  <p:cNvPr id="13434" name="Freeform 9"/>
                  <p:cNvSpPr>
                    <a:spLocks/>
                  </p:cNvSpPr>
                  <p:nvPr/>
                </p:nvSpPr>
                <p:spPr bwMode="auto">
                  <a:xfrm>
                    <a:off x="2678" y="3109"/>
                    <a:ext cx="99" cy="59"/>
                  </a:xfrm>
                  <a:custGeom>
                    <a:avLst/>
                    <a:gdLst>
                      <a:gd name="T0" fmla="*/ 60 w 99"/>
                      <a:gd name="T1" fmla="*/ 0 h 59"/>
                      <a:gd name="T2" fmla="*/ 0 w 99"/>
                      <a:gd name="T3" fmla="*/ 0 h 59"/>
                      <a:gd name="T4" fmla="*/ 0 w 99"/>
                      <a:gd name="T5" fmla="*/ 10 h 59"/>
                      <a:gd name="T6" fmla="*/ 40 w 99"/>
                      <a:gd name="T7" fmla="*/ 59 h 59"/>
                      <a:gd name="T8" fmla="*/ 99 w 99"/>
                      <a:gd name="T9" fmla="*/ 59 h 59"/>
                      <a:gd name="T10" fmla="*/ 99 w 99"/>
                      <a:gd name="T11" fmla="*/ 49 h 59"/>
                      <a:gd name="T12" fmla="*/ 89 w 99"/>
                      <a:gd name="T13" fmla="*/ 20 h 59"/>
                      <a:gd name="T14" fmla="*/ 60 w 99"/>
                      <a:gd name="T15" fmla="*/ 0 h 59"/>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59"/>
                      <a:gd name="T26" fmla="*/ 99 w 99"/>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59">
                        <a:moveTo>
                          <a:pt x="60" y="0"/>
                        </a:moveTo>
                        <a:lnTo>
                          <a:pt x="0" y="0"/>
                        </a:lnTo>
                        <a:lnTo>
                          <a:pt x="0" y="10"/>
                        </a:lnTo>
                        <a:lnTo>
                          <a:pt x="40" y="59"/>
                        </a:lnTo>
                        <a:lnTo>
                          <a:pt x="99" y="59"/>
                        </a:lnTo>
                        <a:lnTo>
                          <a:pt x="99" y="49"/>
                        </a:lnTo>
                        <a:lnTo>
                          <a:pt x="89" y="20"/>
                        </a:lnTo>
                        <a:lnTo>
                          <a:pt x="6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35" name="Freeform 10"/>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w 99"/>
                      <a:gd name="T9" fmla="*/ 0 h 40"/>
                      <a:gd name="T10" fmla="*/ 0 60000 65536"/>
                      <a:gd name="T11" fmla="*/ 0 60000 65536"/>
                      <a:gd name="T12" fmla="*/ 0 60000 65536"/>
                      <a:gd name="T13" fmla="*/ 0 60000 65536"/>
                      <a:gd name="T14" fmla="*/ 0 60000 65536"/>
                      <a:gd name="T15" fmla="*/ 0 w 99"/>
                      <a:gd name="T16" fmla="*/ 0 h 40"/>
                      <a:gd name="T17" fmla="*/ 99 w 99"/>
                      <a:gd name="T18" fmla="*/ 40 h 40"/>
                    </a:gdLst>
                    <a:ahLst/>
                    <a:cxnLst>
                      <a:cxn ang="T10">
                        <a:pos x="T0" y="T1"/>
                      </a:cxn>
                      <a:cxn ang="T11">
                        <a:pos x="T2" y="T3"/>
                      </a:cxn>
                      <a:cxn ang="T12">
                        <a:pos x="T4" y="T5"/>
                      </a:cxn>
                      <a:cxn ang="T13">
                        <a:pos x="T6" y="T7"/>
                      </a:cxn>
                      <a:cxn ang="T14">
                        <a:pos x="T8" y="T9"/>
                      </a:cxn>
                    </a:cxnLst>
                    <a:rect l="T15" t="T16" r="T17" b="T18"/>
                    <a:pathLst>
                      <a:path w="99" h="40">
                        <a:moveTo>
                          <a:pt x="0" y="0"/>
                        </a:moveTo>
                        <a:lnTo>
                          <a:pt x="40" y="30"/>
                        </a:lnTo>
                        <a:lnTo>
                          <a:pt x="40" y="40"/>
                        </a:lnTo>
                        <a:lnTo>
                          <a:pt x="99"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436" name="Freeform 11"/>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40" y="30"/>
                        </a:lnTo>
                        <a:lnTo>
                          <a:pt x="40"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37" name="Freeform 12"/>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40" y="30"/>
                        </a:lnTo>
                        <a:lnTo>
                          <a:pt x="40"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38" name="Freeform 13"/>
                  <p:cNvSpPr>
                    <a:spLocks/>
                  </p:cNvSpPr>
                  <p:nvPr/>
                </p:nvSpPr>
                <p:spPr bwMode="auto">
                  <a:xfrm>
                    <a:off x="2698" y="310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solidFill>
                    <a:srgbClr val="FFFFFF"/>
                  </a:solidFill>
                  <a:ln w="15875">
                    <a:solidFill>
                      <a:srgbClr val="000000"/>
                    </a:solidFill>
                    <a:prstDash val="solid"/>
                    <a:round/>
                    <a:headEnd/>
                    <a:tailEnd/>
                  </a:ln>
                </p:spPr>
                <p:txBody>
                  <a:bodyPr/>
                  <a:lstStyle/>
                  <a:p>
                    <a:endParaRPr lang="en-IE"/>
                  </a:p>
                </p:txBody>
              </p:sp>
              <p:sp>
                <p:nvSpPr>
                  <p:cNvPr id="13439" name="Freeform 14"/>
                  <p:cNvSpPr>
                    <a:spLocks/>
                  </p:cNvSpPr>
                  <p:nvPr/>
                </p:nvSpPr>
                <p:spPr bwMode="auto">
                  <a:xfrm>
                    <a:off x="2698" y="310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40" name="Line 15"/>
                  <p:cNvSpPr>
                    <a:spLocks noChangeShapeType="1"/>
                  </p:cNvSpPr>
                  <p:nvPr/>
                </p:nvSpPr>
                <p:spPr bwMode="auto">
                  <a:xfrm flipV="1">
                    <a:off x="2718" y="3149"/>
                    <a:ext cx="1" cy="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grpSp>
            <p:nvGrpSpPr>
              <p:cNvPr id="13411" name="Group 22"/>
              <p:cNvGrpSpPr>
                <a:grpSpLocks/>
              </p:cNvGrpSpPr>
              <p:nvPr/>
            </p:nvGrpSpPr>
            <p:grpSpPr bwMode="auto">
              <a:xfrm>
                <a:off x="2168" y="2629"/>
                <a:ext cx="366" cy="297"/>
                <a:chOff x="2168" y="2629"/>
                <a:chExt cx="366" cy="297"/>
              </a:xfrm>
            </p:grpSpPr>
            <p:sp>
              <p:nvSpPr>
                <p:cNvPr id="13427" name="Rectangle 18"/>
                <p:cNvSpPr>
                  <a:spLocks noChangeArrowheads="1"/>
                </p:cNvSpPr>
                <p:nvPr/>
              </p:nvSpPr>
              <p:spPr bwMode="auto">
                <a:xfrm>
                  <a:off x="2168" y="2629"/>
                  <a:ext cx="366" cy="297"/>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428" name="Rectangle 19"/>
                <p:cNvSpPr>
                  <a:spLocks noChangeArrowheads="1"/>
                </p:cNvSpPr>
                <p:nvPr/>
              </p:nvSpPr>
              <p:spPr bwMode="auto">
                <a:xfrm>
                  <a:off x="2208" y="2668"/>
                  <a:ext cx="297" cy="218"/>
                </a:xfrm>
                <a:prstGeom prst="rect">
                  <a:avLst/>
                </a:prstGeom>
                <a:solidFill>
                  <a:srgbClr val="777777"/>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429" name="Freeform 20"/>
                <p:cNvSpPr>
                  <a:spLocks/>
                </p:cNvSpPr>
                <p:nvPr/>
              </p:nvSpPr>
              <p:spPr bwMode="auto">
                <a:xfrm>
                  <a:off x="2203" y="2663"/>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30" name="Freeform 21"/>
                <p:cNvSpPr>
                  <a:spLocks/>
                </p:cNvSpPr>
                <p:nvPr/>
              </p:nvSpPr>
              <p:spPr bwMode="auto">
                <a:xfrm>
                  <a:off x="2203" y="2663"/>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3412" name="Group 29"/>
              <p:cNvGrpSpPr>
                <a:grpSpLocks/>
              </p:cNvGrpSpPr>
              <p:nvPr/>
            </p:nvGrpSpPr>
            <p:grpSpPr bwMode="auto">
              <a:xfrm>
                <a:off x="2163" y="2936"/>
                <a:ext cx="371" cy="138"/>
                <a:chOff x="2163" y="2936"/>
                <a:chExt cx="371" cy="138"/>
              </a:xfrm>
            </p:grpSpPr>
            <p:sp>
              <p:nvSpPr>
                <p:cNvPr id="13421" name="Rectangle 23"/>
                <p:cNvSpPr>
                  <a:spLocks noChangeArrowheads="1"/>
                </p:cNvSpPr>
                <p:nvPr/>
              </p:nvSpPr>
              <p:spPr bwMode="auto">
                <a:xfrm>
                  <a:off x="2168" y="2936"/>
                  <a:ext cx="366" cy="138"/>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422" name="Line 24"/>
                <p:cNvSpPr>
                  <a:spLocks noChangeShapeType="1"/>
                </p:cNvSpPr>
                <p:nvPr/>
              </p:nvSpPr>
              <p:spPr bwMode="auto">
                <a:xfrm>
                  <a:off x="2163" y="2970"/>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423" name="Line 25"/>
                <p:cNvSpPr>
                  <a:spLocks noChangeShapeType="1"/>
                </p:cNvSpPr>
                <p:nvPr/>
              </p:nvSpPr>
              <p:spPr bwMode="auto">
                <a:xfrm>
                  <a:off x="2163" y="2980"/>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424" name="Line 26"/>
                <p:cNvSpPr>
                  <a:spLocks noChangeShapeType="1"/>
                </p:cNvSpPr>
                <p:nvPr/>
              </p:nvSpPr>
              <p:spPr bwMode="auto">
                <a:xfrm flipV="1">
                  <a:off x="2203" y="2970"/>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425" name="Line 27"/>
                <p:cNvSpPr>
                  <a:spLocks noChangeShapeType="1"/>
                </p:cNvSpPr>
                <p:nvPr/>
              </p:nvSpPr>
              <p:spPr bwMode="auto">
                <a:xfrm flipV="1">
                  <a:off x="2312" y="2970"/>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426" name="Line 28"/>
                <p:cNvSpPr>
                  <a:spLocks noChangeShapeType="1"/>
                </p:cNvSpPr>
                <p:nvPr/>
              </p:nvSpPr>
              <p:spPr bwMode="auto">
                <a:xfrm>
                  <a:off x="2401" y="2980"/>
                  <a:ext cx="9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413" name="Group 37"/>
              <p:cNvGrpSpPr>
                <a:grpSpLocks/>
              </p:cNvGrpSpPr>
              <p:nvPr/>
            </p:nvGrpSpPr>
            <p:grpSpPr bwMode="auto">
              <a:xfrm>
                <a:off x="2074" y="3030"/>
                <a:ext cx="540" cy="94"/>
                <a:chOff x="2074" y="3030"/>
                <a:chExt cx="540" cy="94"/>
              </a:xfrm>
            </p:grpSpPr>
            <p:sp>
              <p:nvSpPr>
                <p:cNvPr id="13414" name="Rectangle 30"/>
                <p:cNvSpPr>
                  <a:spLocks noChangeArrowheads="1"/>
                </p:cNvSpPr>
                <p:nvPr/>
              </p:nvSpPr>
              <p:spPr bwMode="auto">
                <a:xfrm>
                  <a:off x="2079" y="3104"/>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415" name="Freeform 31"/>
                <p:cNvSpPr>
                  <a:spLocks/>
                </p:cNvSpPr>
                <p:nvPr/>
              </p:nvSpPr>
              <p:spPr bwMode="auto">
                <a:xfrm>
                  <a:off x="2074" y="3030"/>
                  <a:ext cx="535" cy="69"/>
                </a:xfrm>
                <a:custGeom>
                  <a:avLst/>
                  <a:gdLst>
                    <a:gd name="T0" fmla="*/ 0 w 535"/>
                    <a:gd name="T1" fmla="*/ 69 h 69"/>
                    <a:gd name="T2" fmla="*/ 20 w 535"/>
                    <a:gd name="T3" fmla="*/ 0 h 69"/>
                    <a:gd name="T4" fmla="*/ 505 w 535"/>
                    <a:gd name="T5" fmla="*/ 0 h 69"/>
                    <a:gd name="T6" fmla="*/ 535 w 535"/>
                    <a:gd name="T7" fmla="*/ 69 h 69"/>
                    <a:gd name="T8" fmla="*/ 0 w 535"/>
                    <a:gd name="T9" fmla="*/ 69 h 69"/>
                    <a:gd name="T10" fmla="*/ 0 60000 65536"/>
                    <a:gd name="T11" fmla="*/ 0 60000 65536"/>
                    <a:gd name="T12" fmla="*/ 0 60000 65536"/>
                    <a:gd name="T13" fmla="*/ 0 60000 65536"/>
                    <a:gd name="T14" fmla="*/ 0 60000 65536"/>
                    <a:gd name="T15" fmla="*/ 0 w 535"/>
                    <a:gd name="T16" fmla="*/ 0 h 69"/>
                    <a:gd name="T17" fmla="*/ 535 w 535"/>
                    <a:gd name="T18" fmla="*/ 69 h 69"/>
                  </a:gdLst>
                  <a:ahLst/>
                  <a:cxnLst>
                    <a:cxn ang="T10">
                      <a:pos x="T0" y="T1"/>
                    </a:cxn>
                    <a:cxn ang="T11">
                      <a:pos x="T2" y="T3"/>
                    </a:cxn>
                    <a:cxn ang="T12">
                      <a:pos x="T4" y="T5"/>
                    </a:cxn>
                    <a:cxn ang="T13">
                      <a:pos x="T6" y="T7"/>
                    </a:cxn>
                    <a:cxn ang="T14">
                      <a:pos x="T8" y="T9"/>
                    </a:cxn>
                  </a:cxnLst>
                  <a:rect l="T15" t="T16" r="T17" b="T18"/>
                  <a:pathLst>
                    <a:path w="535" h="69">
                      <a:moveTo>
                        <a:pt x="0" y="69"/>
                      </a:moveTo>
                      <a:lnTo>
                        <a:pt x="20" y="0"/>
                      </a:lnTo>
                      <a:lnTo>
                        <a:pt x="505" y="0"/>
                      </a:lnTo>
                      <a:lnTo>
                        <a:pt x="535" y="69"/>
                      </a:lnTo>
                      <a:lnTo>
                        <a:pt x="0" y="69"/>
                      </a:lnTo>
                      <a:close/>
                    </a:path>
                  </a:pathLst>
                </a:custGeom>
                <a:solidFill>
                  <a:srgbClr val="FFFFFF"/>
                </a:solidFill>
                <a:ln w="15875">
                  <a:solidFill>
                    <a:srgbClr val="000000"/>
                  </a:solidFill>
                  <a:prstDash val="solid"/>
                  <a:round/>
                  <a:headEnd/>
                  <a:tailEnd/>
                </a:ln>
              </p:spPr>
              <p:txBody>
                <a:bodyPr/>
                <a:lstStyle/>
                <a:p>
                  <a:endParaRPr lang="en-IE"/>
                </a:p>
              </p:txBody>
            </p:sp>
            <p:sp>
              <p:nvSpPr>
                <p:cNvPr id="13416" name="Freeform 32"/>
                <p:cNvSpPr>
                  <a:spLocks/>
                </p:cNvSpPr>
                <p:nvPr/>
              </p:nvSpPr>
              <p:spPr bwMode="auto">
                <a:xfrm>
                  <a:off x="2074" y="3030"/>
                  <a:ext cx="535" cy="69"/>
                </a:xfrm>
                <a:custGeom>
                  <a:avLst/>
                  <a:gdLst>
                    <a:gd name="T0" fmla="*/ 0 w 535"/>
                    <a:gd name="T1" fmla="*/ 69 h 69"/>
                    <a:gd name="T2" fmla="*/ 20 w 535"/>
                    <a:gd name="T3" fmla="*/ 0 h 69"/>
                    <a:gd name="T4" fmla="*/ 505 w 535"/>
                    <a:gd name="T5" fmla="*/ 0 h 69"/>
                    <a:gd name="T6" fmla="*/ 535 w 535"/>
                    <a:gd name="T7" fmla="*/ 69 h 69"/>
                    <a:gd name="T8" fmla="*/ 0 w 535"/>
                    <a:gd name="T9" fmla="*/ 69 h 69"/>
                    <a:gd name="T10" fmla="*/ 0 60000 65536"/>
                    <a:gd name="T11" fmla="*/ 0 60000 65536"/>
                    <a:gd name="T12" fmla="*/ 0 60000 65536"/>
                    <a:gd name="T13" fmla="*/ 0 60000 65536"/>
                    <a:gd name="T14" fmla="*/ 0 60000 65536"/>
                    <a:gd name="T15" fmla="*/ 0 w 535"/>
                    <a:gd name="T16" fmla="*/ 0 h 69"/>
                    <a:gd name="T17" fmla="*/ 535 w 535"/>
                    <a:gd name="T18" fmla="*/ 69 h 69"/>
                  </a:gdLst>
                  <a:ahLst/>
                  <a:cxnLst>
                    <a:cxn ang="T10">
                      <a:pos x="T0" y="T1"/>
                    </a:cxn>
                    <a:cxn ang="T11">
                      <a:pos x="T2" y="T3"/>
                    </a:cxn>
                    <a:cxn ang="T12">
                      <a:pos x="T4" y="T5"/>
                    </a:cxn>
                    <a:cxn ang="T13">
                      <a:pos x="T6" y="T7"/>
                    </a:cxn>
                    <a:cxn ang="T14">
                      <a:pos x="T8" y="T9"/>
                    </a:cxn>
                  </a:cxnLst>
                  <a:rect l="T15" t="T16" r="T17" b="T18"/>
                  <a:pathLst>
                    <a:path w="535" h="69">
                      <a:moveTo>
                        <a:pt x="0" y="69"/>
                      </a:moveTo>
                      <a:lnTo>
                        <a:pt x="20" y="0"/>
                      </a:lnTo>
                      <a:lnTo>
                        <a:pt x="505" y="0"/>
                      </a:lnTo>
                      <a:lnTo>
                        <a:pt x="535" y="69"/>
                      </a:lnTo>
                      <a:lnTo>
                        <a:pt x="0" y="6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17" name="Freeform 33"/>
                <p:cNvSpPr>
                  <a:spLocks/>
                </p:cNvSpPr>
                <p:nvPr/>
              </p:nvSpPr>
              <p:spPr bwMode="auto">
                <a:xfrm>
                  <a:off x="2500" y="3040"/>
                  <a:ext cx="89" cy="49"/>
                </a:xfrm>
                <a:custGeom>
                  <a:avLst/>
                  <a:gdLst>
                    <a:gd name="T0" fmla="*/ 10 w 89"/>
                    <a:gd name="T1" fmla="*/ 49 h 49"/>
                    <a:gd name="T2" fmla="*/ 0 w 89"/>
                    <a:gd name="T3" fmla="*/ 0 h 49"/>
                    <a:gd name="T4" fmla="*/ 69 w 89"/>
                    <a:gd name="T5" fmla="*/ 0 h 49"/>
                    <a:gd name="T6" fmla="*/ 89 w 89"/>
                    <a:gd name="T7" fmla="*/ 49 h 49"/>
                    <a:gd name="T8" fmla="*/ 10 w 89"/>
                    <a:gd name="T9" fmla="*/ 49 h 49"/>
                    <a:gd name="T10" fmla="*/ 0 60000 65536"/>
                    <a:gd name="T11" fmla="*/ 0 60000 65536"/>
                    <a:gd name="T12" fmla="*/ 0 60000 65536"/>
                    <a:gd name="T13" fmla="*/ 0 60000 65536"/>
                    <a:gd name="T14" fmla="*/ 0 60000 65536"/>
                    <a:gd name="T15" fmla="*/ 0 w 89"/>
                    <a:gd name="T16" fmla="*/ 0 h 49"/>
                    <a:gd name="T17" fmla="*/ 89 w 89"/>
                    <a:gd name="T18" fmla="*/ 49 h 49"/>
                  </a:gdLst>
                  <a:ahLst/>
                  <a:cxnLst>
                    <a:cxn ang="T10">
                      <a:pos x="T0" y="T1"/>
                    </a:cxn>
                    <a:cxn ang="T11">
                      <a:pos x="T2" y="T3"/>
                    </a:cxn>
                    <a:cxn ang="T12">
                      <a:pos x="T4" y="T5"/>
                    </a:cxn>
                    <a:cxn ang="T13">
                      <a:pos x="T6" y="T7"/>
                    </a:cxn>
                    <a:cxn ang="T14">
                      <a:pos x="T8" y="T9"/>
                    </a:cxn>
                  </a:cxnLst>
                  <a:rect l="T15" t="T16" r="T17" b="T18"/>
                  <a:pathLst>
                    <a:path w="89" h="49">
                      <a:moveTo>
                        <a:pt x="10" y="49"/>
                      </a:moveTo>
                      <a:lnTo>
                        <a:pt x="0" y="0"/>
                      </a:lnTo>
                      <a:lnTo>
                        <a:pt x="69" y="0"/>
                      </a:lnTo>
                      <a:lnTo>
                        <a:pt x="89" y="49"/>
                      </a:lnTo>
                      <a:lnTo>
                        <a:pt x="10" y="49"/>
                      </a:lnTo>
                      <a:close/>
                    </a:path>
                  </a:pathLst>
                </a:custGeom>
                <a:solidFill>
                  <a:srgbClr val="FFFFFF"/>
                </a:solidFill>
                <a:ln w="15875">
                  <a:solidFill>
                    <a:srgbClr val="000000"/>
                  </a:solidFill>
                  <a:prstDash val="solid"/>
                  <a:round/>
                  <a:headEnd/>
                  <a:tailEnd/>
                </a:ln>
              </p:spPr>
              <p:txBody>
                <a:bodyPr/>
                <a:lstStyle/>
                <a:p>
                  <a:endParaRPr lang="en-IE"/>
                </a:p>
              </p:txBody>
            </p:sp>
            <p:sp>
              <p:nvSpPr>
                <p:cNvPr id="13418" name="Freeform 34"/>
                <p:cNvSpPr>
                  <a:spLocks/>
                </p:cNvSpPr>
                <p:nvPr/>
              </p:nvSpPr>
              <p:spPr bwMode="auto">
                <a:xfrm>
                  <a:off x="2500" y="3040"/>
                  <a:ext cx="89" cy="49"/>
                </a:xfrm>
                <a:custGeom>
                  <a:avLst/>
                  <a:gdLst>
                    <a:gd name="T0" fmla="*/ 10 w 89"/>
                    <a:gd name="T1" fmla="*/ 49 h 49"/>
                    <a:gd name="T2" fmla="*/ 0 w 89"/>
                    <a:gd name="T3" fmla="*/ 0 h 49"/>
                    <a:gd name="T4" fmla="*/ 69 w 89"/>
                    <a:gd name="T5" fmla="*/ 0 h 49"/>
                    <a:gd name="T6" fmla="*/ 89 w 89"/>
                    <a:gd name="T7" fmla="*/ 49 h 49"/>
                    <a:gd name="T8" fmla="*/ 10 w 89"/>
                    <a:gd name="T9" fmla="*/ 49 h 49"/>
                    <a:gd name="T10" fmla="*/ 0 60000 65536"/>
                    <a:gd name="T11" fmla="*/ 0 60000 65536"/>
                    <a:gd name="T12" fmla="*/ 0 60000 65536"/>
                    <a:gd name="T13" fmla="*/ 0 60000 65536"/>
                    <a:gd name="T14" fmla="*/ 0 60000 65536"/>
                    <a:gd name="T15" fmla="*/ 0 w 89"/>
                    <a:gd name="T16" fmla="*/ 0 h 49"/>
                    <a:gd name="T17" fmla="*/ 89 w 89"/>
                    <a:gd name="T18" fmla="*/ 49 h 49"/>
                  </a:gdLst>
                  <a:ahLst/>
                  <a:cxnLst>
                    <a:cxn ang="T10">
                      <a:pos x="T0" y="T1"/>
                    </a:cxn>
                    <a:cxn ang="T11">
                      <a:pos x="T2" y="T3"/>
                    </a:cxn>
                    <a:cxn ang="T12">
                      <a:pos x="T4" y="T5"/>
                    </a:cxn>
                    <a:cxn ang="T13">
                      <a:pos x="T6" y="T7"/>
                    </a:cxn>
                    <a:cxn ang="T14">
                      <a:pos x="T8" y="T9"/>
                    </a:cxn>
                  </a:cxnLst>
                  <a:rect l="T15" t="T16" r="T17" b="T18"/>
                  <a:pathLst>
                    <a:path w="89" h="49">
                      <a:moveTo>
                        <a:pt x="10" y="49"/>
                      </a:moveTo>
                      <a:lnTo>
                        <a:pt x="0" y="0"/>
                      </a:lnTo>
                      <a:lnTo>
                        <a:pt x="69" y="0"/>
                      </a:lnTo>
                      <a:lnTo>
                        <a:pt x="89" y="49"/>
                      </a:lnTo>
                      <a:lnTo>
                        <a:pt x="10" y="4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19" name="Freeform 35"/>
                <p:cNvSpPr>
                  <a:spLocks/>
                </p:cNvSpPr>
                <p:nvPr/>
              </p:nvSpPr>
              <p:spPr bwMode="auto">
                <a:xfrm>
                  <a:off x="2104" y="3040"/>
                  <a:ext cx="386" cy="49"/>
                </a:xfrm>
                <a:custGeom>
                  <a:avLst/>
                  <a:gdLst>
                    <a:gd name="T0" fmla="*/ 386 w 386"/>
                    <a:gd name="T1" fmla="*/ 49 h 49"/>
                    <a:gd name="T2" fmla="*/ 376 w 386"/>
                    <a:gd name="T3" fmla="*/ 0 h 49"/>
                    <a:gd name="T4" fmla="*/ 10 w 386"/>
                    <a:gd name="T5" fmla="*/ 0 h 49"/>
                    <a:gd name="T6" fmla="*/ 0 w 386"/>
                    <a:gd name="T7" fmla="*/ 49 h 49"/>
                    <a:gd name="T8" fmla="*/ 386 w 386"/>
                    <a:gd name="T9" fmla="*/ 49 h 49"/>
                    <a:gd name="T10" fmla="*/ 0 60000 65536"/>
                    <a:gd name="T11" fmla="*/ 0 60000 65536"/>
                    <a:gd name="T12" fmla="*/ 0 60000 65536"/>
                    <a:gd name="T13" fmla="*/ 0 60000 65536"/>
                    <a:gd name="T14" fmla="*/ 0 60000 65536"/>
                    <a:gd name="T15" fmla="*/ 0 w 386"/>
                    <a:gd name="T16" fmla="*/ 0 h 49"/>
                    <a:gd name="T17" fmla="*/ 386 w 386"/>
                    <a:gd name="T18" fmla="*/ 49 h 49"/>
                  </a:gdLst>
                  <a:ahLst/>
                  <a:cxnLst>
                    <a:cxn ang="T10">
                      <a:pos x="T0" y="T1"/>
                    </a:cxn>
                    <a:cxn ang="T11">
                      <a:pos x="T2" y="T3"/>
                    </a:cxn>
                    <a:cxn ang="T12">
                      <a:pos x="T4" y="T5"/>
                    </a:cxn>
                    <a:cxn ang="T13">
                      <a:pos x="T6" y="T7"/>
                    </a:cxn>
                    <a:cxn ang="T14">
                      <a:pos x="T8" y="T9"/>
                    </a:cxn>
                  </a:cxnLst>
                  <a:rect l="T15" t="T16" r="T17" b="T18"/>
                  <a:pathLst>
                    <a:path w="386" h="49">
                      <a:moveTo>
                        <a:pt x="386" y="49"/>
                      </a:moveTo>
                      <a:lnTo>
                        <a:pt x="376" y="0"/>
                      </a:lnTo>
                      <a:lnTo>
                        <a:pt x="10" y="0"/>
                      </a:lnTo>
                      <a:lnTo>
                        <a:pt x="0" y="49"/>
                      </a:lnTo>
                      <a:lnTo>
                        <a:pt x="386" y="49"/>
                      </a:lnTo>
                      <a:close/>
                    </a:path>
                  </a:pathLst>
                </a:custGeom>
                <a:solidFill>
                  <a:srgbClr val="FFFFFF"/>
                </a:solidFill>
                <a:ln w="15875">
                  <a:solidFill>
                    <a:srgbClr val="000000"/>
                  </a:solidFill>
                  <a:prstDash val="solid"/>
                  <a:round/>
                  <a:headEnd/>
                  <a:tailEnd/>
                </a:ln>
              </p:spPr>
              <p:txBody>
                <a:bodyPr/>
                <a:lstStyle/>
                <a:p>
                  <a:endParaRPr lang="en-IE"/>
                </a:p>
              </p:txBody>
            </p:sp>
            <p:sp>
              <p:nvSpPr>
                <p:cNvPr id="13420" name="Freeform 36"/>
                <p:cNvSpPr>
                  <a:spLocks/>
                </p:cNvSpPr>
                <p:nvPr/>
              </p:nvSpPr>
              <p:spPr bwMode="auto">
                <a:xfrm>
                  <a:off x="2104" y="3040"/>
                  <a:ext cx="386" cy="49"/>
                </a:xfrm>
                <a:custGeom>
                  <a:avLst/>
                  <a:gdLst>
                    <a:gd name="T0" fmla="*/ 386 w 386"/>
                    <a:gd name="T1" fmla="*/ 49 h 49"/>
                    <a:gd name="T2" fmla="*/ 376 w 386"/>
                    <a:gd name="T3" fmla="*/ 0 h 49"/>
                    <a:gd name="T4" fmla="*/ 10 w 386"/>
                    <a:gd name="T5" fmla="*/ 0 h 49"/>
                    <a:gd name="T6" fmla="*/ 0 w 386"/>
                    <a:gd name="T7" fmla="*/ 49 h 49"/>
                    <a:gd name="T8" fmla="*/ 386 w 386"/>
                    <a:gd name="T9" fmla="*/ 49 h 49"/>
                    <a:gd name="T10" fmla="*/ 0 60000 65536"/>
                    <a:gd name="T11" fmla="*/ 0 60000 65536"/>
                    <a:gd name="T12" fmla="*/ 0 60000 65536"/>
                    <a:gd name="T13" fmla="*/ 0 60000 65536"/>
                    <a:gd name="T14" fmla="*/ 0 60000 65536"/>
                    <a:gd name="T15" fmla="*/ 0 w 386"/>
                    <a:gd name="T16" fmla="*/ 0 h 49"/>
                    <a:gd name="T17" fmla="*/ 386 w 386"/>
                    <a:gd name="T18" fmla="*/ 49 h 49"/>
                  </a:gdLst>
                  <a:ahLst/>
                  <a:cxnLst>
                    <a:cxn ang="T10">
                      <a:pos x="T0" y="T1"/>
                    </a:cxn>
                    <a:cxn ang="T11">
                      <a:pos x="T2" y="T3"/>
                    </a:cxn>
                    <a:cxn ang="T12">
                      <a:pos x="T4" y="T5"/>
                    </a:cxn>
                    <a:cxn ang="T13">
                      <a:pos x="T6" y="T7"/>
                    </a:cxn>
                    <a:cxn ang="T14">
                      <a:pos x="T8" y="T9"/>
                    </a:cxn>
                  </a:cxnLst>
                  <a:rect l="T15" t="T16" r="T17" b="T18"/>
                  <a:pathLst>
                    <a:path w="386" h="49">
                      <a:moveTo>
                        <a:pt x="386" y="49"/>
                      </a:moveTo>
                      <a:lnTo>
                        <a:pt x="376" y="0"/>
                      </a:lnTo>
                      <a:lnTo>
                        <a:pt x="10" y="0"/>
                      </a:lnTo>
                      <a:lnTo>
                        <a:pt x="0" y="49"/>
                      </a:lnTo>
                      <a:lnTo>
                        <a:pt x="386" y="4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grpSp>
          <p:nvGrpSpPr>
            <p:cNvPr id="13322" name="Group 70"/>
            <p:cNvGrpSpPr>
              <a:grpSpLocks/>
            </p:cNvGrpSpPr>
            <p:nvPr/>
          </p:nvGrpSpPr>
          <p:grpSpPr bwMode="auto">
            <a:xfrm>
              <a:off x="4431" y="1519"/>
              <a:ext cx="704" cy="540"/>
              <a:chOff x="4431" y="1519"/>
              <a:chExt cx="704" cy="540"/>
            </a:xfrm>
          </p:grpSpPr>
          <p:grpSp>
            <p:nvGrpSpPr>
              <p:cNvPr id="13379" name="Group 49"/>
              <p:cNvGrpSpPr>
                <a:grpSpLocks/>
              </p:cNvGrpSpPr>
              <p:nvPr/>
            </p:nvGrpSpPr>
            <p:grpSpPr bwMode="auto">
              <a:xfrm>
                <a:off x="4936" y="1920"/>
                <a:ext cx="199" cy="139"/>
                <a:chOff x="4936" y="1920"/>
                <a:chExt cx="199" cy="139"/>
              </a:xfrm>
            </p:grpSpPr>
            <p:sp>
              <p:nvSpPr>
                <p:cNvPr id="13400" name="Freeform 39"/>
                <p:cNvSpPr>
                  <a:spLocks/>
                </p:cNvSpPr>
                <p:nvPr/>
              </p:nvSpPr>
              <p:spPr bwMode="auto">
                <a:xfrm>
                  <a:off x="4936" y="1920"/>
                  <a:ext cx="139" cy="70"/>
                </a:xfrm>
                <a:custGeom>
                  <a:avLst/>
                  <a:gdLst>
                    <a:gd name="T0" fmla="*/ 0 w 139"/>
                    <a:gd name="T1" fmla="*/ 0 h 70"/>
                    <a:gd name="T2" fmla="*/ 10 w 139"/>
                    <a:gd name="T3" fmla="*/ 0 h 70"/>
                    <a:gd name="T4" fmla="*/ 40 w 139"/>
                    <a:gd name="T5" fmla="*/ 0 h 70"/>
                    <a:gd name="T6" fmla="*/ 70 w 139"/>
                    <a:gd name="T7" fmla="*/ 10 h 70"/>
                    <a:gd name="T8" fmla="*/ 109 w 139"/>
                    <a:gd name="T9" fmla="*/ 30 h 70"/>
                    <a:gd name="T10" fmla="*/ 129 w 139"/>
                    <a:gd name="T11" fmla="*/ 50 h 70"/>
                    <a:gd name="T12" fmla="*/ 139 w 139"/>
                    <a:gd name="T13" fmla="*/ 70 h 70"/>
                    <a:gd name="T14" fmla="*/ 0 60000 65536"/>
                    <a:gd name="T15" fmla="*/ 0 60000 65536"/>
                    <a:gd name="T16" fmla="*/ 0 60000 65536"/>
                    <a:gd name="T17" fmla="*/ 0 60000 65536"/>
                    <a:gd name="T18" fmla="*/ 0 60000 65536"/>
                    <a:gd name="T19" fmla="*/ 0 60000 65536"/>
                    <a:gd name="T20" fmla="*/ 0 60000 65536"/>
                    <a:gd name="T21" fmla="*/ 0 w 139"/>
                    <a:gd name="T22" fmla="*/ 0 h 70"/>
                    <a:gd name="T23" fmla="*/ 139 w 139"/>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70">
                      <a:moveTo>
                        <a:pt x="0" y="0"/>
                      </a:moveTo>
                      <a:lnTo>
                        <a:pt x="10" y="0"/>
                      </a:lnTo>
                      <a:lnTo>
                        <a:pt x="40" y="0"/>
                      </a:lnTo>
                      <a:lnTo>
                        <a:pt x="70" y="10"/>
                      </a:lnTo>
                      <a:lnTo>
                        <a:pt x="109" y="30"/>
                      </a:lnTo>
                      <a:lnTo>
                        <a:pt x="129" y="50"/>
                      </a:lnTo>
                      <a:lnTo>
                        <a:pt x="139" y="7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nvGrpSpPr>
                <p:cNvPr id="13401" name="Group 48"/>
                <p:cNvGrpSpPr>
                  <a:grpSpLocks/>
                </p:cNvGrpSpPr>
                <p:nvPr/>
              </p:nvGrpSpPr>
              <p:grpSpPr bwMode="auto">
                <a:xfrm>
                  <a:off x="5036" y="1999"/>
                  <a:ext cx="99" cy="60"/>
                  <a:chOff x="5036" y="1999"/>
                  <a:chExt cx="99" cy="60"/>
                </a:xfrm>
              </p:grpSpPr>
              <p:sp>
                <p:nvSpPr>
                  <p:cNvPr id="13402" name="Freeform 40"/>
                  <p:cNvSpPr>
                    <a:spLocks/>
                  </p:cNvSpPr>
                  <p:nvPr/>
                </p:nvSpPr>
                <p:spPr bwMode="auto">
                  <a:xfrm>
                    <a:off x="5036" y="1999"/>
                    <a:ext cx="99" cy="60"/>
                  </a:xfrm>
                  <a:custGeom>
                    <a:avLst/>
                    <a:gdLst>
                      <a:gd name="T0" fmla="*/ 59 w 99"/>
                      <a:gd name="T1" fmla="*/ 0 h 60"/>
                      <a:gd name="T2" fmla="*/ 0 w 99"/>
                      <a:gd name="T3" fmla="*/ 0 h 60"/>
                      <a:gd name="T4" fmla="*/ 0 w 99"/>
                      <a:gd name="T5" fmla="*/ 10 h 60"/>
                      <a:gd name="T6" fmla="*/ 39 w 99"/>
                      <a:gd name="T7" fmla="*/ 60 h 60"/>
                      <a:gd name="T8" fmla="*/ 99 w 99"/>
                      <a:gd name="T9" fmla="*/ 60 h 60"/>
                      <a:gd name="T10" fmla="*/ 99 w 99"/>
                      <a:gd name="T11" fmla="*/ 50 h 60"/>
                      <a:gd name="T12" fmla="*/ 89 w 99"/>
                      <a:gd name="T13" fmla="*/ 20 h 60"/>
                      <a:gd name="T14" fmla="*/ 59 w 99"/>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60"/>
                      <a:gd name="T26" fmla="*/ 99 w 99"/>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60">
                        <a:moveTo>
                          <a:pt x="59" y="0"/>
                        </a:moveTo>
                        <a:lnTo>
                          <a:pt x="0" y="0"/>
                        </a:lnTo>
                        <a:lnTo>
                          <a:pt x="0" y="10"/>
                        </a:lnTo>
                        <a:lnTo>
                          <a:pt x="39" y="60"/>
                        </a:lnTo>
                        <a:lnTo>
                          <a:pt x="99" y="60"/>
                        </a:lnTo>
                        <a:lnTo>
                          <a:pt x="99" y="50"/>
                        </a:lnTo>
                        <a:lnTo>
                          <a:pt x="89" y="20"/>
                        </a:lnTo>
                        <a:lnTo>
                          <a:pt x="59" y="0"/>
                        </a:lnTo>
                        <a:close/>
                      </a:path>
                    </a:pathLst>
                  </a:custGeom>
                  <a:solidFill>
                    <a:srgbClr val="FFFFFF"/>
                  </a:solidFill>
                  <a:ln w="15875">
                    <a:solidFill>
                      <a:srgbClr val="000000"/>
                    </a:solidFill>
                    <a:prstDash val="solid"/>
                    <a:round/>
                    <a:headEnd/>
                    <a:tailEnd/>
                  </a:ln>
                </p:spPr>
                <p:txBody>
                  <a:bodyPr/>
                  <a:lstStyle/>
                  <a:p>
                    <a:endParaRPr lang="en-IE"/>
                  </a:p>
                </p:txBody>
              </p:sp>
              <p:sp>
                <p:nvSpPr>
                  <p:cNvPr id="13403" name="Freeform 41"/>
                  <p:cNvSpPr>
                    <a:spLocks/>
                  </p:cNvSpPr>
                  <p:nvPr/>
                </p:nvSpPr>
                <p:spPr bwMode="auto">
                  <a:xfrm>
                    <a:off x="5036" y="1999"/>
                    <a:ext cx="99" cy="60"/>
                  </a:xfrm>
                  <a:custGeom>
                    <a:avLst/>
                    <a:gdLst>
                      <a:gd name="T0" fmla="*/ 59 w 99"/>
                      <a:gd name="T1" fmla="*/ 0 h 60"/>
                      <a:gd name="T2" fmla="*/ 0 w 99"/>
                      <a:gd name="T3" fmla="*/ 0 h 60"/>
                      <a:gd name="T4" fmla="*/ 0 w 99"/>
                      <a:gd name="T5" fmla="*/ 10 h 60"/>
                      <a:gd name="T6" fmla="*/ 39 w 99"/>
                      <a:gd name="T7" fmla="*/ 60 h 60"/>
                      <a:gd name="T8" fmla="*/ 99 w 99"/>
                      <a:gd name="T9" fmla="*/ 60 h 60"/>
                      <a:gd name="T10" fmla="*/ 99 w 99"/>
                      <a:gd name="T11" fmla="*/ 50 h 60"/>
                      <a:gd name="T12" fmla="*/ 89 w 99"/>
                      <a:gd name="T13" fmla="*/ 20 h 60"/>
                      <a:gd name="T14" fmla="*/ 59 w 99"/>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60"/>
                      <a:gd name="T26" fmla="*/ 99 w 99"/>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60">
                        <a:moveTo>
                          <a:pt x="59" y="0"/>
                        </a:moveTo>
                        <a:lnTo>
                          <a:pt x="0" y="0"/>
                        </a:lnTo>
                        <a:lnTo>
                          <a:pt x="0" y="10"/>
                        </a:lnTo>
                        <a:lnTo>
                          <a:pt x="39" y="60"/>
                        </a:lnTo>
                        <a:lnTo>
                          <a:pt x="99" y="60"/>
                        </a:lnTo>
                        <a:lnTo>
                          <a:pt x="99" y="50"/>
                        </a:lnTo>
                        <a:lnTo>
                          <a:pt x="89" y="20"/>
                        </a:lnTo>
                        <a:lnTo>
                          <a:pt x="59"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04" name="Freeform 42"/>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w 99"/>
                      <a:gd name="T9" fmla="*/ 0 h 40"/>
                      <a:gd name="T10" fmla="*/ 0 60000 65536"/>
                      <a:gd name="T11" fmla="*/ 0 60000 65536"/>
                      <a:gd name="T12" fmla="*/ 0 60000 65536"/>
                      <a:gd name="T13" fmla="*/ 0 60000 65536"/>
                      <a:gd name="T14" fmla="*/ 0 60000 65536"/>
                      <a:gd name="T15" fmla="*/ 0 w 99"/>
                      <a:gd name="T16" fmla="*/ 0 h 40"/>
                      <a:gd name="T17" fmla="*/ 99 w 99"/>
                      <a:gd name="T18" fmla="*/ 40 h 40"/>
                    </a:gdLst>
                    <a:ahLst/>
                    <a:cxnLst>
                      <a:cxn ang="T10">
                        <a:pos x="T0" y="T1"/>
                      </a:cxn>
                      <a:cxn ang="T11">
                        <a:pos x="T2" y="T3"/>
                      </a:cxn>
                      <a:cxn ang="T12">
                        <a:pos x="T4" y="T5"/>
                      </a:cxn>
                      <a:cxn ang="T13">
                        <a:pos x="T6" y="T7"/>
                      </a:cxn>
                      <a:cxn ang="T14">
                        <a:pos x="T8" y="T9"/>
                      </a:cxn>
                    </a:cxnLst>
                    <a:rect l="T15" t="T16" r="T17" b="T18"/>
                    <a:pathLst>
                      <a:path w="99" h="40">
                        <a:moveTo>
                          <a:pt x="0" y="0"/>
                        </a:moveTo>
                        <a:lnTo>
                          <a:pt x="39" y="30"/>
                        </a:lnTo>
                        <a:lnTo>
                          <a:pt x="39" y="40"/>
                        </a:lnTo>
                        <a:lnTo>
                          <a:pt x="99"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405" name="Freeform 43"/>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39" y="30"/>
                        </a:lnTo>
                        <a:lnTo>
                          <a:pt x="39"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06" name="Freeform 44"/>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39" y="30"/>
                        </a:lnTo>
                        <a:lnTo>
                          <a:pt x="39"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07" name="Freeform 45"/>
                  <p:cNvSpPr>
                    <a:spLocks/>
                  </p:cNvSpPr>
                  <p:nvPr/>
                </p:nvSpPr>
                <p:spPr bwMode="auto">
                  <a:xfrm>
                    <a:off x="5055" y="199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solidFill>
                    <a:srgbClr val="FFFFFF"/>
                  </a:solidFill>
                  <a:ln w="15875">
                    <a:solidFill>
                      <a:srgbClr val="000000"/>
                    </a:solidFill>
                    <a:prstDash val="solid"/>
                    <a:round/>
                    <a:headEnd/>
                    <a:tailEnd/>
                  </a:ln>
                </p:spPr>
                <p:txBody>
                  <a:bodyPr/>
                  <a:lstStyle/>
                  <a:p>
                    <a:endParaRPr lang="en-IE"/>
                  </a:p>
                </p:txBody>
              </p:sp>
              <p:sp>
                <p:nvSpPr>
                  <p:cNvPr id="13408" name="Freeform 46"/>
                  <p:cNvSpPr>
                    <a:spLocks/>
                  </p:cNvSpPr>
                  <p:nvPr/>
                </p:nvSpPr>
                <p:spPr bwMode="auto">
                  <a:xfrm>
                    <a:off x="5055" y="199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409" name="Line 47"/>
                  <p:cNvSpPr>
                    <a:spLocks noChangeShapeType="1"/>
                  </p:cNvSpPr>
                  <p:nvPr/>
                </p:nvSpPr>
                <p:spPr bwMode="auto">
                  <a:xfrm flipV="1">
                    <a:off x="5075" y="2039"/>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grpSp>
            <p:nvGrpSpPr>
              <p:cNvPr id="13380" name="Group 54"/>
              <p:cNvGrpSpPr>
                <a:grpSpLocks/>
              </p:cNvGrpSpPr>
              <p:nvPr/>
            </p:nvGrpSpPr>
            <p:grpSpPr bwMode="auto">
              <a:xfrm>
                <a:off x="4525" y="1519"/>
                <a:ext cx="367" cy="297"/>
                <a:chOff x="4525" y="1519"/>
                <a:chExt cx="367" cy="297"/>
              </a:xfrm>
            </p:grpSpPr>
            <p:sp>
              <p:nvSpPr>
                <p:cNvPr id="13396" name="Rectangle 50"/>
                <p:cNvSpPr>
                  <a:spLocks noChangeArrowheads="1"/>
                </p:cNvSpPr>
                <p:nvPr/>
              </p:nvSpPr>
              <p:spPr bwMode="auto">
                <a:xfrm>
                  <a:off x="4525" y="1519"/>
                  <a:ext cx="367" cy="297"/>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97" name="Rectangle 51"/>
                <p:cNvSpPr>
                  <a:spLocks noChangeArrowheads="1"/>
                </p:cNvSpPr>
                <p:nvPr/>
              </p:nvSpPr>
              <p:spPr bwMode="auto">
                <a:xfrm>
                  <a:off x="4565" y="1559"/>
                  <a:ext cx="297" cy="218"/>
                </a:xfrm>
                <a:prstGeom prst="rect">
                  <a:avLst/>
                </a:prstGeom>
                <a:solidFill>
                  <a:srgbClr val="777777"/>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98" name="Freeform 52"/>
                <p:cNvSpPr>
                  <a:spLocks/>
                </p:cNvSpPr>
                <p:nvPr/>
              </p:nvSpPr>
              <p:spPr bwMode="auto">
                <a:xfrm>
                  <a:off x="4560" y="1554"/>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399" name="Freeform 53"/>
                <p:cNvSpPr>
                  <a:spLocks/>
                </p:cNvSpPr>
                <p:nvPr/>
              </p:nvSpPr>
              <p:spPr bwMode="auto">
                <a:xfrm>
                  <a:off x="4560" y="1554"/>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3381" name="Group 61"/>
              <p:cNvGrpSpPr>
                <a:grpSpLocks/>
              </p:cNvGrpSpPr>
              <p:nvPr/>
            </p:nvGrpSpPr>
            <p:grpSpPr bwMode="auto">
              <a:xfrm>
                <a:off x="4520" y="1826"/>
                <a:ext cx="372" cy="139"/>
                <a:chOff x="4520" y="1826"/>
                <a:chExt cx="372" cy="139"/>
              </a:xfrm>
            </p:grpSpPr>
            <p:sp>
              <p:nvSpPr>
                <p:cNvPr id="13390" name="Rectangle 55"/>
                <p:cNvSpPr>
                  <a:spLocks noChangeArrowheads="1"/>
                </p:cNvSpPr>
                <p:nvPr/>
              </p:nvSpPr>
              <p:spPr bwMode="auto">
                <a:xfrm>
                  <a:off x="4525" y="1826"/>
                  <a:ext cx="367" cy="139"/>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91" name="Line 56"/>
                <p:cNvSpPr>
                  <a:spLocks noChangeShapeType="1"/>
                </p:cNvSpPr>
                <p:nvPr/>
              </p:nvSpPr>
              <p:spPr bwMode="auto">
                <a:xfrm>
                  <a:off x="4520" y="1861"/>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92" name="Line 57"/>
                <p:cNvSpPr>
                  <a:spLocks noChangeShapeType="1"/>
                </p:cNvSpPr>
                <p:nvPr/>
              </p:nvSpPr>
              <p:spPr bwMode="auto">
                <a:xfrm>
                  <a:off x="4520" y="1871"/>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93" name="Line 58"/>
                <p:cNvSpPr>
                  <a:spLocks noChangeShapeType="1"/>
                </p:cNvSpPr>
                <p:nvPr/>
              </p:nvSpPr>
              <p:spPr bwMode="auto">
                <a:xfrm flipV="1">
                  <a:off x="4560" y="1861"/>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94" name="Line 59"/>
                <p:cNvSpPr>
                  <a:spLocks noChangeShapeType="1"/>
                </p:cNvSpPr>
                <p:nvPr/>
              </p:nvSpPr>
              <p:spPr bwMode="auto">
                <a:xfrm flipV="1">
                  <a:off x="4669" y="1861"/>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95" name="Line 60"/>
                <p:cNvSpPr>
                  <a:spLocks noChangeShapeType="1"/>
                </p:cNvSpPr>
                <p:nvPr/>
              </p:nvSpPr>
              <p:spPr bwMode="auto">
                <a:xfrm>
                  <a:off x="4758" y="1871"/>
                  <a:ext cx="9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82" name="Group 69"/>
              <p:cNvGrpSpPr>
                <a:grpSpLocks/>
              </p:cNvGrpSpPr>
              <p:nvPr/>
            </p:nvGrpSpPr>
            <p:grpSpPr bwMode="auto">
              <a:xfrm>
                <a:off x="4431" y="1920"/>
                <a:ext cx="540" cy="94"/>
                <a:chOff x="4431" y="1920"/>
                <a:chExt cx="540" cy="94"/>
              </a:xfrm>
            </p:grpSpPr>
            <p:sp>
              <p:nvSpPr>
                <p:cNvPr id="13383" name="Rectangle 62"/>
                <p:cNvSpPr>
                  <a:spLocks noChangeArrowheads="1"/>
                </p:cNvSpPr>
                <p:nvPr/>
              </p:nvSpPr>
              <p:spPr bwMode="auto">
                <a:xfrm>
                  <a:off x="4436" y="1995"/>
                  <a:ext cx="535" cy="19"/>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84" name="Freeform 63"/>
                <p:cNvSpPr>
                  <a:spLocks/>
                </p:cNvSpPr>
                <p:nvPr/>
              </p:nvSpPr>
              <p:spPr bwMode="auto">
                <a:xfrm>
                  <a:off x="4431" y="1920"/>
                  <a:ext cx="535" cy="70"/>
                </a:xfrm>
                <a:custGeom>
                  <a:avLst/>
                  <a:gdLst>
                    <a:gd name="T0" fmla="*/ 0 w 535"/>
                    <a:gd name="T1" fmla="*/ 70 h 70"/>
                    <a:gd name="T2" fmla="*/ 20 w 535"/>
                    <a:gd name="T3" fmla="*/ 0 h 70"/>
                    <a:gd name="T4" fmla="*/ 505 w 535"/>
                    <a:gd name="T5" fmla="*/ 0 h 70"/>
                    <a:gd name="T6" fmla="*/ 535 w 535"/>
                    <a:gd name="T7" fmla="*/ 70 h 70"/>
                    <a:gd name="T8" fmla="*/ 0 w 535"/>
                    <a:gd name="T9" fmla="*/ 70 h 70"/>
                    <a:gd name="T10" fmla="*/ 0 60000 65536"/>
                    <a:gd name="T11" fmla="*/ 0 60000 65536"/>
                    <a:gd name="T12" fmla="*/ 0 60000 65536"/>
                    <a:gd name="T13" fmla="*/ 0 60000 65536"/>
                    <a:gd name="T14" fmla="*/ 0 60000 65536"/>
                    <a:gd name="T15" fmla="*/ 0 w 535"/>
                    <a:gd name="T16" fmla="*/ 0 h 70"/>
                    <a:gd name="T17" fmla="*/ 535 w 535"/>
                    <a:gd name="T18" fmla="*/ 70 h 70"/>
                  </a:gdLst>
                  <a:ahLst/>
                  <a:cxnLst>
                    <a:cxn ang="T10">
                      <a:pos x="T0" y="T1"/>
                    </a:cxn>
                    <a:cxn ang="T11">
                      <a:pos x="T2" y="T3"/>
                    </a:cxn>
                    <a:cxn ang="T12">
                      <a:pos x="T4" y="T5"/>
                    </a:cxn>
                    <a:cxn ang="T13">
                      <a:pos x="T6" y="T7"/>
                    </a:cxn>
                    <a:cxn ang="T14">
                      <a:pos x="T8" y="T9"/>
                    </a:cxn>
                  </a:cxnLst>
                  <a:rect l="T15" t="T16" r="T17" b="T18"/>
                  <a:pathLst>
                    <a:path w="535" h="70">
                      <a:moveTo>
                        <a:pt x="0" y="70"/>
                      </a:moveTo>
                      <a:lnTo>
                        <a:pt x="20" y="0"/>
                      </a:lnTo>
                      <a:lnTo>
                        <a:pt x="505" y="0"/>
                      </a:lnTo>
                      <a:lnTo>
                        <a:pt x="535" y="70"/>
                      </a:lnTo>
                      <a:lnTo>
                        <a:pt x="0" y="70"/>
                      </a:lnTo>
                      <a:close/>
                    </a:path>
                  </a:pathLst>
                </a:custGeom>
                <a:solidFill>
                  <a:srgbClr val="FFFFFF"/>
                </a:solidFill>
                <a:ln w="15875">
                  <a:solidFill>
                    <a:srgbClr val="000000"/>
                  </a:solidFill>
                  <a:prstDash val="solid"/>
                  <a:round/>
                  <a:headEnd/>
                  <a:tailEnd/>
                </a:ln>
              </p:spPr>
              <p:txBody>
                <a:bodyPr/>
                <a:lstStyle/>
                <a:p>
                  <a:endParaRPr lang="en-IE"/>
                </a:p>
              </p:txBody>
            </p:sp>
            <p:sp>
              <p:nvSpPr>
                <p:cNvPr id="13385" name="Freeform 64"/>
                <p:cNvSpPr>
                  <a:spLocks/>
                </p:cNvSpPr>
                <p:nvPr/>
              </p:nvSpPr>
              <p:spPr bwMode="auto">
                <a:xfrm>
                  <a:off x="4431" y="1920"/>
                  <a:ext cx="535" cy="70"/>
                </a:xfrm>
                <a:custGeom>
                  <a:avLst/>
                  <a:gdLst>
                    <a:gd name="T0" fmla="*/ 0 w 535"/>
                    <a:gd name="T1" fmla="*/ 70 h 70"/>
                    <a:gd name="T2" fmla="*/ 20 w 535"/>
                    <a:gd name="T3" fmla="*/ 0 h 70"/>
                    <a:gd name="T4" fmla="*/ 505 w 535"/>
                    <a:gd name="T5" fmla="*/ 0 h 70"/>
                    <a:gd name="T6" fmla="*/ 535 w 535"/>
                    <a:gd name="T7" fmla="*/ 70 h 70"/>
                    <a:gd name="T8" fmla="*/ 0 w 535"/>
                    <a:gd name="T9" fmla="*/ 70 h 70"/>
                    <a:gd name="T10" fmla="*/ 0 60000 65536"/>
                    <a:gd name="T11" fmla="*/ 0 60000 65536"/>
                    <a:gd name="T12" fmla="*/ 0 60000 65536"/>
                    <a:gd name="T13" fmla="*/ 0 60000 65536"/>
                    <a:gd name="T14" fmla="*/ 0 60000 65536"/>
                    <a:gd name="T15" fmla="*/ 0 w 535"/>
                    <a:gd name="T16" fmla="*/ 0 h 70"/>
                    <a:gd name="T17" fmla="*/ 535 w 535"/>
                    <a:gd name="T18" fmla="*/ 70 h 70"/>
                  </a:gdLst>
                  <a:ahLst/>
                  <a:cxnLst>
                    <a:cxn ang="T10">
                      <a:pos x="T0" y="T1"/>
                    </a:cxn>
                    <a:cxn ang="T11">
                      <a:pos x="T2" y="T3"/>
                    </a:cxn>
                    <a:cxn ang="T12">
                      <a:pos x="T4" y="T5"/>
                    </a:cxn>
                    <a:cxn ang="T13">
                      <a:pos x="T6" y="T7"/>
                    </a:cxn>
                    <a:cxn ang="T14">
                      <a:pos x="T8" y="T9"/>
                    </a:cxn>
                  </a:cxnLst>
                  <a:rect l="T15" t="T16" r="T17" b="T18"/>
                  <a:pathLst>
                    <a:path w="535" h="70">
                      <a:moveTo>
                        <a:pt x="0" y="70"/>
                      </a:moveTo>
                      <a:lnTo>
                        <a:pt x="20" y="0"/>
                      </a:lnTo>
                      <a:lnTo>
                        <a:pt x="505" y="0"/>
                      </a:lnTo>
                      <a:lnTo>
                        <a:pt x="535" y="70"/>
                      </a:lnTo>
                      <a:lnTo>
                        <a:pt x="0" y="7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386" name="Freeform 65"/>
                <p:cNvSpPr>
                  <a:spLocks/>
                </p:cNvSpPr>
                <p:nvPr/>
              </p:nvSpPr>
              <p:spPr bwMode="auto">
                <a:xfrm>
                  <a:off x="4857" y="1930"/>
                  <a:ext cx="89" cy="50"/>
                </a:xfrm>
                <a:custGeom>
                  <a:avLst/>
                  <a:gdLst>
                    <a:gd name="T0" fmla="*/ 10 w 89"/>
                    <a:gd name="T1" fmla="*/ 50 h 50"/>
                    <a:gd name="T2" fmla="*/ 0 w 89"/>
                    <a:gd name="T3" fmla="*/ 0 h 50"/>
                    <a:gd name="T4" fmla="*/ 70 w 89"/>
                    <a:gd name="T5" fmla="*/ 0 h 50"/>
                    <a:gd name="T6" fmla="*/ 89 w 89"/>
                    <a:gd name="T7" fmla="*/ 50 h 50"/>
                    <a:gd name="T8" fmla="*/ 10 w 89"/>
                    <a:gd name="T9" fmla="*/ 50 h 50"/>
                    <a:gd name="T10" fmla="*/ 0 60000 65536"/>
                    <a:gd name="T11" fmla="*/ 0 60000 65536"/>
                    <a:gd name="T12" fmla="*/ 0 60000 65536"/>
                    <a:gd name="T13" fmla="*/ 0 60000 65536"/>
                    <a:gd name="T14" fmla="*/ 0 60000 65536"/>
                    <a:gd name="T15" fmla="*/ 0 w 89"/>
                    <a:gd name="T16" fmla="*/ 0 h 50"/>
                    <a:gd name="T17" fmla="*/ 89 w 89"/>
                    <a:gd name="T18" fmla="*/ 50 h 50"/>
                  </a:gdLst>
                  <a:ahLst/>
                  <a:cxnLst>
                    <a:cxn ang="T10">
                      <a:pos x="T0" y="T1"/>
                    </a:cxn>
                    <a:cxn ang="T11">
                      <a:pos x="T2" y="T3"/>
                    </a:cxn>
                    <a:cxn ang="T12">
                      <a:pos x="T4" y="T5"/>
                    </a:cxn>
                    <a:cxn ang="T13">
                      <a:pos x="T6" y="T7"/>
                    </a:cxn>
                    <a:cxn ang="T14">
                      <a:pos x="T8" y="T9"/>
                    </a:cxn>
                  </a:cxnLst>
                  <a:rect l="T15" t="T16" r="T17" b="T18"/>
                  <a:pathLst>
                    <a:path w="89" h="50">
                      <a:moveTo>
                        <a:pt x="10" y="50"/>
                      </a:moveTo>
                      <a:lnTo>
                        <a:pt x="0" y="0"/>
                      </a:lnTo>
                      <a:lnTo>
                        <a:pt x="70" y="0"/>
                      </a:lnTo>
                      <a:lnTo>
                        <a:pt x="89" y="50"/>
                      </a:lnTo>
                      <a:lnTo>
                        <a:pt x="10" y="50"/>
                      </a:lnTo>
                      <a:close/>
                    </a:path>
                  </a:pathLst>
                </a:custGeom>
                <a:solidFill>
                  <a:srgbClr val="FFFFFF"/>
                </a:solidFill>
                <a:ln w="15875">
                  <a:solidFill>
                    <a:srgbClr val="000000"/>
                  </a:solidFill>
                  <a:prstDash val="solid"/>
                  <a:round/>
                  <a:headEnd/>
                  <a:tailEnd/>
                </a:ln>
              </p:spPr>
              <p:txBody>
                <a:bodyPr/>
                <a:lstStyle/>
                <a:p>
                  <a:endParaRPr lang="en-IE"/>
                </a:p>
              </p:txBody>
            </p:sp>
            <p:sp>
              <p:nvSpPr>
                <p:cNvPr id="13387" name="Freeform 66"/>
                <p:cNvSpPr>
                  <a:spLocks/>
                </p:cNvSpPr>
                <p:nvPr/>
              </p:nvSpPr>
              <p:spPr bwMode="auto">
                <a:xfrm>
                  <a:off x="4857" y="1930"/>
                  <a:ext cx="89" cy="50"/>
                </a:xfrm>
                <a:custGeom>
                  <a:avLst/>
                  <a:gdLst>
                    <a:gd name="T0" fmla="*/ 10 w 89"/>
                    <a:gd name="T1" fmla="*/ 50 h 50"/>
                    <a:gd name="T2" fmla="*/ 0 w 89"/>
                    <a:gd name="T3" fmla="*/ 0 h 50"/>
                    <a:gd name="T4" fmla="*/ 70 w 89"/>
                    <a:gd name="T5" fmla="*/ 0 h 50"/>
                    <a:gd name="T6" fmla="*/ 89 w 89"/>
                    <a:gd name="T7" fmla="*/ 50 h 50"/>
                    <a:gd name="T8" fmla="*/ 10 w 89"/>
                    <a:gd name="T9" fmla="*/ 50 h 50"/>
                    <a:gd name="T10" fmla="*/ 0 60000 65536"/>
                    <a:gd name="T11" fmla="*/ 0 60000 65536"/>
                    <a:gd name="T12" fmla="*/ 0 60000 65536"/>
                    <a:gd name="T13" fmla="*/ 0 60000 65536"/>
                    <a:gd name="T14" fmla="*/ 0 60000 65536"/>
                    <a:gd name="T15" fmla="*/ 0 w 89"/>
                    <a:gd name="T16" fmla="*/ 0 h 50"/>
                    <a:gd name="T17" fmla="*/ 89 w 89"/>
                    <a:gd name="T18" fmla="*/ 50 h 50"/>
                  </a:gdLst>
                  <a:ahLst/>
                  <a:cxnLst>
                    <a:cxn ang="T10">
                      <a:pos x="T0" y="T1"/>
                    </a:cxn>
                    <a:cxn ang="T11">
                      <a:pos x="T2" y="T3"/>
                    </a:cxn>
                    <a:cxn ang="T12">
                      <a:pos x="T4" y="T5"/>
                    </a:cxn>
                    <a:cxn ang="T13">
                      <a:pos x="T6" y="T7"/>
                    </a:cxn>
                    <a:cxn ang="T14">
                      <a:pos x="T8" y="T9"/>
                    </a:cxn>
                  </a:cxnLst>
                  <a:rect l="T15" t="T16" r="T17" b="T18"/>
                  <a:pathLst>
                    <a:path w="89" h="50">
                      <a:moveTo>
                        <a:pt x="10" y="50"/>
                      </a:moveTo>
                      <a:lnTo>
                        <a:pt x="0" y="0"/>
                      </a:lnTo>
                      <a:lnTo>
                        <a:pt x="70" y="0"/>
                      </a:lnTo>
                      <a:lnTo>
                        <a:pt x="89" y="50"/>
                      </a:lnTo>
                      <a:lnTo>
                        <a:pt x="10" y="5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3388" name="Freeform 67"/>
                <p:cNvSpPr>
                  <a:spLocks/>
                </p:cNvSpPr>
                <p:nvPr/>
              </p:nvSpPr>
              <p:spPr bwMode="auto">
                <a:xfrm>
                  <a:off x="4461" y="1930"/>
                  <a:ext cx="386" cy="50"/>
                </a:xfrm>
                <a:custGeom>
                  <a:avLst/>
                  <a:gdLst>
                    <a:gd name="T0" fmla="*/ 386 w 386"/>
                    <a:gd name="T1" fmla="*/ 50 h 50"/>
                    <a:gd name="T2" fmla="*/ 376 w 386"/>
                    <a:gd name="T3" fmla="*/ 0 h 50"/>
                    <a:gd name="T4" fmla="*/ 10 w 386"/>
                    <a:gd name="T5" fmla="*/ 0 h 50"/>
                    <a:gd name="T6" fmla="*/ 0 w 386"/>
                    <a:gd name="T7" fmla="*/ 50 h 50"/>
                    <a:gd name="T8" fmla="*/ 386 w 386"/>
                    <a:gd name="T9" fmla="*/ 50 h 50"/>
                    <a:gd name="T10" fmla="*/ 0 60000 65536"/>
                    <a:gd name="T11" fmla="*/ 0 60000 65536"/>
                    <a:gd name="T12" fmla="*/ 0 60000 65536"/>
                    <a:gd name="T13" fmla="*/ 0 60000 65536"/>
                    <a:gd name="T14" fmla="*/ 0 60000 65536"/>
                    <a:gd name="T15" fmla="*/ 0 w 386"/>
                    <a:gd name="T16" fmla="*/ 0 h 50"/>
                    <a:gd name="T17" fmla="*/ 386 w 386"/>
                    <a:gd name="T18" fmla="*/ 50 h 50"/>
                  </a:gdLst>
                  <a:ahLst/>
                  <a:cxnLst>
                    <a:cxn ang="T10">
                      <a:pos x="T0" y="T1"/>
                    </a:cxn>
                    <a:cxn ang="T11">
                      <a:pos x="T2" y="T3"/>
                    </a:cxn>
                    <a:cxn ang="T12">
                      <a:pos x="T4" y="T5"/>
                    </a:cxn>
                    <a:cxn ang="T13">
                      <a:pos x="T6" y="T7"/>
                    </a:cxn>
                    <a:cxn ang="T14">
                      <a:pos x="T8" y="T9"/>
                    </a:cxn>
                  </a:cxnLst>
                  <a:rect l="T15" t="T16" r="T17" b="T18"/>
                  <a:pathLst>
                    <a:path w="386" h="50">
                      <a:moveTo>
                        <a:pt x="386" y="50"/>
                      </a:moveTo>
                      <a:lnTo>
                        <a:pt x="376" y="0"/>
                      </a:lnTo>
                      <a:lnTo>
                        <a:pt x="10" y="0"/>
                      </a:lnTo>
                      <a:lnTo>
                        <a:pt x="0" y="50"/>
                      </a:lnTo>
                      <a:lnTo>
                        <a:pt x="386" y="50"/>
                      </a:lnTo>
                      <a:close/>
                    </a:path>
                  </a:pathLst>
                </a:custGeom>
                <a:solidFill>
                  <a:srgbClr val="FFFFFF"/>
                </a:solidFill>
                <a:ln w="15875">
                  <a:solidFill>
                    <a:srgbClr val="000000"/>
                  </a:solidFill>
                  <a:prstDash val="solid"/>
                  <a:round/>
                  <a:headEnd/>
                  <a:tailEnd/>
                </a:ln>
              </p:spPr>
              <p:txBody>
                <a:bodyPr/>
                <a:lstStyle/>
                <a:p>
                  <a:endParaRPr lang="en-IE"/>
                </a:p>
              </p:txBody>
            </p:sp>
            <p:sp>
              <p:nvSpPr>
                <p:cNvPr id="13389" name="Freeform 68"/>
                <p:cNvSpPr>
                  <a:spLocks/>
                </p:cNvSpPr>
                <p:nvPr/>
              </p:nvSpPr>
              <p:spPr bwMode="auto">
                <a:xfrm>
                  <a:off x="4461" y="1930"/>
                  <a:ext cx="386" cy="50"/>
                </a:xfrm>
                <a:custGeom>
                  <a:avLst/>
                  <a:gdLst>
                    <a:gd name="T0" fmla="*/ 386 w 386"/>
                    <a:gd name="T1" fmla="*/ 50 h 50"/>
                    <a:gd name="T2" fmla="*/ 376 w 386"/>
                    <a:gd name="T3" fmla="*/ 0 h 50"/>
                    <a:gd name="T4" fmla="*/ 10 w 386"/>
                    <a:gd name="T5" fmla="*/ 0 h 50"/>
                    <a:gd name="T6" fmla="*/ 0 w 386"/>
                    <a:gd name="T7" fmla="*/ 50 h 50"/>
                    <a:gd name="T8" fmla="*/ 386 w 386"/>
                    <a:gd name="T9" fmla="*/ 50 h 50"/>
                    <a:gd name="T10" fmla="*/ 0 60000 65536"/>
                    <a:gd name="T11" fmla="*/ 0 60000 65536"/>
                    <a:gd name="T12" fmla="*/ 0 60000 65536"/>
                    <a:gd name="T13" fmla="*/ 0 60000 65536"/>
                    <a:gd name="T14" fmla="*/ 0 60000 65536"/>
                    <a:gd name="T15" fmla="*/ 0 w 386"/>
                    <a:gd name="T16" fmla="*/ 0 h 50"/>
                    <a:gd name="T17" fmla="*/ 386 w 386"/>
                    <a:gd name="T18" fmla="*/ 50 h 50"/>
                  </a:gdLst>
                  <a:ahLst/>
                  <a:cxnLst>
                    <a:cxn ang="T10">
                      <a:pos x="T0" y="T1"/>
                    </a:cxn>
                    <a:cxn ang="T11">
                      <a:pos x="T2" y="T3"/>
                    </a:cxn>
                    <a:cxn ang="T12">
                      <a:pos x="T4" y="T5"/>
                    </a:cxn>
                    <a:cxn ang="T13">
                      <a:pos x="T6" y="T7"/>
                    </a:cxn>
                    <a:cxn ang="T14">
                      <a:pos x="T8" y="T9"/>
                    </a:cxn>
                  </a:cxnLst>
                  <a:rect l="T15" t="T16" r="T17" b="T18"/>
                  <a:pathLst>
                    <a:path w="386" h="50">
                      <a:moveTo>
                        <a:pt x="386" y="50"/>
                      </a:moveTo>
                      <a:lnTo>
                        <a:pt x="376" y="0"/>
                      </a:lnTo>
                      <a:lnTo>
                        <a:pt x="10" y="0"/>
                      </a:lnTo>
                      <a:lnTo>
                        <a:pt x="0" y="50"/>
                      </a:lnTo>
                      <a:lnTo>
                        <a:pt x="386" y="5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grpSp>
          <p:nvGrpSpPr>
            <p:cNvPr id="13323" name="Group 78"/>
            <p:cNvGrpSpPr>
              <a:grpSpLocks/>
            </p:cNvGrpSpPr>
            <p:nvPr/>
          </p:nvGrpSpPr>
          <p:grpSpPr bwMode="auto">
            <a:xfrm>
              <a:off x="2084" y="1529"/>
              <a:ext cx="540" cy="436"/>
              <a:chOff x="2084" y="1529"/>
              <a:chExt cx="540" cy="436"/>
            </a:xfrm>
          </p:grpSpPr>
          <p:grpSp>
            <p:nvGrpSpPr>
              <p:cNvPr id="13372" name="Group 74"/>
              <p:cNvGrpSpPr>
                <a:grpSpLocks/>
              </p:cNvGrpSpPr>
              <p:nvPr/>
            </p:nvGrpSpPr>
            <p:grpSpPr bwMode="auto">
              <a:xfrm>
                <a:off x="2084" y="1851"/>
                <a:ext cx="540" cy="114"/>
                <a:chOff x="2084" y="1851"/>
                <a:chExt cx="540" cy="114"/>
              </a:xfrm>
            </p:grpSpPr>
            <p:sp>
              <p:nvSpPr>
                <p:cNvPr id="13376" name="Rectangle 71"/>
                <p:cNvSpPr>
                  <a:spLocks noChangeArrowheads="1"/>
                </p:cNvSpPr>
                <p:nvPr/>
              </p:nvSpPr>
              <p:spPr bwMode="auto">
                <a:xfrm>
                  <a:off x="2089" y="1945"/>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77" name="Freeform 72"/>
                <p:cNvSpPr>
                  <a:spLocks/>
                </p:cNvSpPr>
                <p:nvPr/>
              </p:nvSpPr>
              <p:spPr bwMode="auto">
                <a:xfrm>
                  <a:off x="2084" y="1851"/>
                  <a:ext cx="535" cy="89"/>
                </a:xfrm>
                <a:custGeom>
                  <a:avLst/>
                  <a:gdLst>
                    <a:gd name="T0" fmla="*/ 0 w 535"/>
                    <a:gd name="T1" fmla="*/ 89 h 89"/>
                    <a:gd name="T2" fmla="*/ 49 w 535"/>
                    <a:gd name="T3" fmla="*/ 0 h 89"/>
                    <a:gd name="T4" fmla="*/ 49 w 535"/>
                    <a:gd name="T5" fmla="*/ 0 h 89"/>
                    <a:gd name="T6" fmla="*/ 475 w 535"/>
                    <a:gd name="T7" fmla="*/ 0 h 89"/>
                    <a:gd name="T8" fmla="*/ 475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49" y="0"/>
                      </a:lnTo>
                      <a:lnTo>
                        <a:pt x="475"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13378" name="Freeform 73"/>
                <p:cNvSpPr>
                  <a:spLocks/>
                </p:cNvSpPr>
                <p:nvPr/>
              </p:nvSpPr>
              <p:spPr bwMode="auto">
                <a:xfrm>
                  <a:off x="2084" y="1851"/>
                  <a:ext cx="535" cy="89"/>
                </a:xfrm>
                <a:custGeom>
                  <a:avLst/>
                  <a:gdLst>
                    <a:gd name="T0" fmla="*/ 0 w 535"/>
                    <a:gd name="T1" fmla="*/ 89 h 89"/>
                    <a:gd name="T2" fmla="*/ 49 w 535"/>
                    <a:gd name="T3" fmla="*/ 0 h 89"/>
                    <a:gd name="T4" fmla="*/ 475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49" y="0"/>
                      </a:lnTo>
                      <a:lnTo>
                        <a:pt x="475"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3373" name="Group 77"/>
              <p:cNvGrpSpPr>
                <a:grpSpLocks/>
              </p:cNvGrpSpPr>
              <p:nvPr/>
            </p:nvGrpSpPr>
            <p:grpSpPr bwMode="auto">
              <a:xfrm>
                <a:off x="2158" y="1529"/>
                <a:ext cx="376" cy="317"/>
                <a:chOff x="2158" y="1529"/>
                <a:chExt cx="376" cy="317"/>
              </a:xfrm>
            </p:grpSpPr>
            <p:sp>
              <p:nvSpPr>
                <p:cNvPr id="13374" name="AutoShape 75"/>
                <p:cNvSpPr>
                  <a:spLocks noChangeArrowheads="1"/>
                </p:cNvSpPr>
                <p:nvPr/>
              </p:nvSpPr>
              <p:spPr bwMode="auto">
                <a:xfrm>
                  <a:off x="2158" y="1529"/>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75" name="AutoShape 76"/>
                <p:cNvSpPr>
                  <a:spLocks noChangeArrowheads="1"/>
                </p:cNvSpPr>
                <p:nvPr/>
              </p:nvSpPr>
              <p:spPr bwMode="auto">
                <a:xfrm>
                  <a:off x="2208" y="1569"/>
                  <a:ext cx="287" cy="237"/>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grpSp>
        </p:grpSp>
        <p:grpSp>
          <p:nvGrpSpPr>
            <p:cNvPr id="13324" name="Group 86"/>
            <p:cNvGrpSpPr>
              <a:grpSpLocks/>
            </p:cNvGrpSpPr>
            <p:nvPr/>
          </p:nvGrpSpPr>
          <p:grpSpPr bwMode="auto">
            <a:xfrm>
              <a:off x="3243" y="905"/>
              <a:ext cx="539" cy="436"/>
              <a:chOff x="3243" y="905"/>
              <a:chExt cx="539" cy="436"/>
            </a:xfrm>
          </p:grpSpPr>
          <p:grpSp>
            <p:nvGrpSpPr>
              <p:cNvPr id="13365" name="Group 82"/>
              <p:cNvGrpSpPr>
                <a:grpSpLocks/>
              </p:cNvGrpSpPr>
              <p:nvPr/>
            </p:nvGrpSpPr>
            <p:grpSpPr bwMode="auto">
              <a:xfrm>
                <a:off x="3243" y="1227"/>
                <a:ext cx="539" cy="114"/>
                <a:chOff x="3243" y="1227"/>
                <a:chExt cx="539" cy="114"/>
              </a:xfrm>
            </p:grpSpPr>
            <p:sp>
              <p:nvSpPr>
                <p:cNvPr id="13369" name="Rectangle 79"/>
                <p:cNvSpPr>
                  <a:spLocks noChangeArrowheads="1"/>
                </p:cNvSpPr>
                <p:nvPr/>
              </p:nvSpPr>
              <p:spPr bwMode="auto">
                <a:xfrm>
                  <a:off x="3248" y="1321"/>
                  <a:ext cx="534"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70" name="Freeform 80"/>
                <p:cNvSpPr>
                  <a:spLocks/>
                </p:cNvSpPr>
                <p:nvPr/>
              </p:nvSpPr>
              <p:spPr bwMode="auto">
                <a:xfrm>
                  <a:off x="3243" y="1227"/>
                  <a:ext cx="535" cy="89"/>
                </a:xfrm>
                <a:custGeom>
                  <a:avLst/>
                  <a:gdLst>
                    <a:gd name="T0" fmla="*/ 0 w 535"/>
                    <a:gd name="T1" fmla="*/ 89 h 89"/>
                    <a:gd name="T2" fmla="*/ 49 w 535"/>
                    <a:gd name="T3" fmla="*/ 0 h 89"/>
                    <a:gd name="T4" fmla="*/ 49 w 535"/>
                    <a:gd name="T5" fmla="*/ 0 h 89"/>
                    <a:gd name="T6" fmla="*/ 475 w 535"/>
                    <a:gd name="T7" fmla="*/ 0 h 89"/>
                    <a:gd name="T8" fmla="*/ 475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49" y="0"/>
                      </a:lnTo>
                      <a:lnTo>
                        <a:pt x="475"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13371" name="Freeform 81"/>
                <p:cNvSpPr>
                  <a:spLocks/>
                </p:cNvSpPr>
                <p:nvPr/>
              </p:nvSpPr>
              <p:spPr bwMode="auto">
                <a:xfrm>
                  <a:off x="3243" y="1227"/>
                  <a:ext cx="535" cy="89"/>
                </a:xfrm>
                <a:custGeom>
                  <a:avLst/>
                  <a:gdLst>
                    <a:gd name="T0" fmla="*/ 0 w 535"/>
                    <a:gd name="T1" fmla="*/ 89 h 89"/>
                    <a:gd name="T2" fmla="*/ 49 w 535"/>
                    <a:gd name="T3" fmla="*/ 0 h 89"/>
                    <a:gd name="T4" fmla="*/ 475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49" y="0"/>
                      </a:lnTo>
                      <a:lnTo>
                        <a:pt x="475"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3366" name="Group 85"/>
              <p:cNvGrpSpPr>
                <a:grpSpLocks/>
              </p:cNvGrpSpPr>
              <p:nvPr/>
            </p:nvGrpSpPr>
            <p:grpSpPr bwMode="auto">
              <a:xfrm>
                <a:off x="3317" y="905"/>
                <a:ext cx="376" cy="317"/>
                <a:chOff x="3317" y="905"/>
                <a:chExt cx="376" cy="317"/>
              </a:xfrm>
            </p:grpSpPr>
            <p:sp>
              <p:nvSpPr>
                <p:cNvPr id="13367" name="AutoShape 83"/>
                <p:cNvSpPr>
                  <a:spLocks noChangeArrowheads="1"/>
                </p:cNvSpPr>
                <p:nvPr/>
              </p:nvSpPr>
              <p:spPr bwMode="auto">
                <a:xfrm>
                  <a:off x="3317" y="905"/>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68" name="AutoShape 84"/>
                <p:cNvSpPr>
                  <a:spLocks noChangeArrowheads="1"/>
                </p:cNvSpPr>
                <p:nvPr/>
              </p:nvSpPr>
              <p:spPr bwMode="auto">
                <a:xfrm>
                  <a:off x="3367" y="945"/>
                  <a:ext cx="287" cy="237"/>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grpSp>
        </p:grpSp>
        <p:grpSp>
          <p:nvGrpSpPr>
            <p:cNvPr id="13325" name="Group 94"/>
            <p:cNvGrpSpPr>
              <a:grpSpLocks/>
            </p:cNvGrpSpPr>
            <p:nvPr/>
          </p:nvGrpSpPr>
          <p:grpSpPr bwMode="auto">
            <a:xfrm>
              <a:off x="3282" y="3183"/>
              <a:ext cx="540" cy="436"/>
              <a:chOff x="3282" y="3183"/>
              <a:chExt cx="540" cy="436"/>
            </a:xfrm>
          </p:grpSpPr>
          <p:grpSp>
            <p:nvGrpSpPr>
              <p:cNvPr id="13358" name="Group 90"/>
              <p:cNvGrpSpPr>
                <a:grpSpLocks/>
              </p:cNvGrpSpPr>
              <p:nvPr/>
            </p:nvGrpSpPr>
            <p:grpSpPr bwMode="auto">
              <a:xfrm>
                <a:off x="3282" y="3505"/>
                <a:ext cx="540" cy="114"/>
                <a:chOff x="3282" y="3505"/>
                <a:chExt cx="540" cy="114"/>
              </a:xfrm>
            </p:grpSpPr>
            <p:sp>
              <p:nvSpPr>
                <p:cNvPr id="13362" name="Rectangle 87"/>
                <p:cNvSpPr>
                  <a:spLocks noChangeArrowheads="1"/>
                </p:cNvSpPr>
                <p:nvPr/>
              </p:nvSpPr>
              <p:spPr bwMode="auto">
                <a:xfrm>
                  <a:off x="3287" y="3599"/>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63" name="Freeform 88"/>
                <p:cNvSpPr>
                  <a:spLocks/>
                </p:cNvSpPr>
                <p:nvPr/>
              </p:nvSpPr>
              <p:spPr bwMode="auto">
                <a:xfrm>
                  <a:off x="3282" y="3505"/>
                  <a:ext cx="535" cy="89"/>
                </a:xfrm>
                <a:custGeom>
                  <a:avLst/>
                  <a:gdLst>
                    <a:gd name="T0" fmla="*/ 0 w 535"/>
                    <a:gd name="T1" fmla="*/ 89 h 89"/>
                    <a:gd name="T2" fmla="*/ 50 w 535"/>
                    <a:gd name="T3" fmla="*/ 0 h 89"/>
                    <a:gd name="T4" fmla="*/ 50 w 535"/>
                    <a:gd name="T5" fmla="*/ 0 h 89"/>
                    <a:gd name="T6" fmla="*/ 476 w 535"/>
                    <a:gd name="T7" fmla="*/ 0 h 89"/>
                    <a:gd name="T8" fmla="*/ 476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50" y="0"/>
                      </a:lnTo>
                      <a:lnTo>
                        <a:pt x="476"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13364" name="Freeform 89"/>
                <p:cNvSpPr>
                  <a:spLocks/>
                </p:cNvSpPr>
                <p:nvPr/>
              </p:nvSpPr>
              <p:spPr bwMode="auto">
                <a:xfrm>
                  <a:off x="3282" y="3505"/>
                  <a:ext cx="535" cy="89"/>
                </a:xfrm>
                <a:custGeom>
                  <a:avLst/>
                  <a:gdLst>
                    <a:gd name="T0" fmla="*/ 0 w 535"/>
                    <a:gd name="T1" fmla="*/ 89 h 89"/>
                    <a:gd name="T2" fmla="*/ 50 w 535"/>
                    <a:gd name="T3" fmla="*/ 0 h 89"/>
                    <a:gd name="T4" fmla="*/ 476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50" y="0"/>
                      </a:lnTo>
                      <a:lnTo>
                        <a:pt x="476"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3359" name="Group 93"/>
              <p:cNvGrpSpPr>
                <a:grpSpLocks/>
              </p:cNvGrpSpPr>
              <p:nvPr/>
            </p:nvGrpSpPr>
            <p:grpSpPr bwMode="auto">
              <a:xfrm>
                <a:off x="3357" y="3183"/>
                <a:ext cx="376" cy="317"/>
                <a:chOff x="3357" y="3183"/>
                <a:chExt cx="376" cy="317"/>
              </a:xfrm>
            </p:grpSpPr>
            <p:sp>
              <p:nvSpPr>
                <p:cNvPr id="13360" name="AutoShape 91"/>
                <p:cNvSpPr>
                  <a:spLocks noChangeArrowheads="1"/>
                </p:cNvSpPr>
                <p:nvPr/>
              </p:nvSpPr>
              <p:spPr bwMode="auto">
                <a:xfrm>
                  <a:off x="3357" y="3183"/>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61" name="AutoShape 92"/>
                <p:cNvSpPr>
                  <a:spLocks noChangeArrowheads="1"/>
                </p:cNvSpPr>
                <p:nvPr/>
              </p:nvSpPr>
              <p:spPr bwMode="auto">
                <a:xfrm>
                  <a:off x="3406" y="3223"/>
                  <a:ext cx="287" cy="238"/>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grpSp>
        </p:grpSp>
        <p:sp>
          <p:nvSpPr>
            <p:cNvPr id="13326" name="Rectangle 95"/>
            <p:cNvSpPr>
              <a:spLocks noChangeArrowheads="1"/>
            </p:cNvSpPr>
            <p:nvPr/>
          </p:nvSpPr>
          <p:spPr bwMode="auto">
            <a:xfrm>
              <a:off x="3292" y="1425"/>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3327" name="Rectangle 96"/>
            <p:cNvSpPr>
              <a:spLocks noChangeArrowheads="1"/>
            </p:cNvSpPr>
            <p:nvPr/>
          </p:nvSpPr>
          <p:spPr bwMode="auto">
            <a:xfrm>
              <a:off x="4451" y="2049"/>
              <a:ext cx="5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Computer</a:t>
              </a:r>
              <a:endParaRPr lang="en-US" altLang="en-US" sz="1800"/>
            </a:p>
          </p:txBody>
        </p:sp>
        <p:sp>
          <p:nvSpPr>
            <p:cNvPr id="13328" name="Rectangle 97"/>
            <p:cNvSpPr>
              <a:spLocks noChangeArrowheads="1"/>
            </p:cNvSpPr>
            <p:nvPr/>
          </p:nvSpPr>
          <p:spPr bwMode="auto">
            <a:xfrm>
              <a:off x="2133" y="2049"/>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3329" name="Rectangle 98"/>
            <p:cNvSpPr>
              <a:spLocks noChangeArrowheads="1"/>
            </p:cNvSpPr>
            <p:nvPr/>
          </p:nvSpPr>
          <p:spPr bwMode="auto">
            <a:xfrm>
              <a:off x="3292" y="3673"/>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3330" name="Rectangle 99"/>
            <p:cNvSpPr>
              <a:spLocks noChangeArrowheads="1"/>
            </p:cNvSpPr>
            <p:nvPr/>
          </p:nvSpPr>
          <p:spPr bwMode="auto">
            <a:xfrm>
              <a:off x="2133" y="3208"/>
              <a:ext cx="5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Computer</a:t>
              </a:r>
              <a:endParaRPr lang="en-US" altLang="en-US" sz="1800"/>
            </a:p>
          </p:txBody>
        </p:sp>
        <p:sp>
          <p:nvSpPr>
            <p:cNvPr id="13331" name="Rectangle 100"/>
            <p:cNvSpPr>
              <a:spLocks noChangeArrowheads="1"/>
            </p:cNvSpPr>
            <p:nvPr/>
          </p:nvSpPr>
          <p:spPr bwMode="auto">
            <a:xfrm>
              <a:off x="4357" y="2866"/>
              <a:ext cx="624" cy="446"/>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3332" name="Rectangle 101"/>
            <p:cNvSpPr>
              <a:spLocks noChangeArrowheads="1"/>
            </p:cNvSpPr>
            <p:nvPr/>
          </p:nvSpPr>
          <p:spPr bwMode="auto">
            <a:xfrm>
              <a:off x="4451" y="3030"/>
              <a:ext cx="40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Printer</a:t>
              </a:r>
              <a:endParaRPr lang="en-US" altLang="en-US" sz="1800"/>
            </a:p>
          </p:txBody>
        </p:sp>
        <p:grpSp>
          <p:nvGrpSpPr>
            <p:cNvPr id="13333" name="Group 105"/>
            <p:cNvGrpSpPr>
              <a:grpSpLocks/>
            </p:cNvGrpSpPr>
            <p:nvPr/>
          </p:nvGrpSpPr>
          <p:grpSpPr bwMode="auto">
            <a:xfrm>
              <a:off x="2658" y="1702"/>
              <a:ext cx="545" cy="367"/>
              <a:chOff x="2658" y="1702"/>
              <a:chExt cx="545" cy="367"/>
            </a:xfrm>
          </p:grpSpPr>
          <p:sp>
            <p:nvSpPr>
              <p:cNvPr id="13355" name="Freeform 102"/>
              <p:cNvSpPr>
                <a:spLocks/>
              </p:cNvSpPr>
              <p:nvPr/>
            </p:nvSpPr>
            <p:spPr bwMode="auto">
              <a:xfrm>
                <a:off x="2658" y="1702"/>
                <a:ext cx="109" cy="89"/>
              </a:xfrm>
              <a:custGeom>
                <a:avLst/>
                <a:gdLst>
                  <a:gd name="T0" fmla="*/ 0 w 109"/>
                  <a:gd name="T1" fmla="*/ 0 h 89"/>
                  <a:gd name="T2" fmla="*/ 109 w 109"/>
                  <a:gd name="T3" fmla="*/ 20 h 89"/>
                  <a:gd name="T4" fmla="*/ 60 w 109"/>
                  <a:gd name="T5" fmla="*/ 89 h 89"/>
                  <a:gd name="T6" fmla="*/ 0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0"/>
                    </a:moveTo>
                    <a:lnTo>
                      <a:pt x="109" y="20"/>
                    </a:lnTo>
                    <a:lnTo>
                      <a:pt x="60" y="8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6" name="Freeform 103"/>
              <p:cNvSpPr>
                <a:spLocks/>
              </p:cNvSpPr>
              <p:nvPr/>
            </p:nvSpPr>
            <p:spPr bwMode="auto">
              <a:xfrm>
                <a:off x="3094" y="1980"/>
                <a:ext cx="109" cy="89"/>
              </a:xfrm>
              <a:custGeom>
                <a:avLst/>
                <a:gdLst>
                  <a:gd name="T0" fmla="*/ 109 w 109"/>
                  <a:gd name="T1" fmla="*/ 89 h 89"/>
                  <a:gd name="T2" fmla="*/ 0 w 109"/>
                  <a:gd name="T3" fmla="*/ 69 h 89"/>
                  <a:gd name="T4" fmla="*/ 50 w 109"/>
                  <a:gd name="T5" fmla="*/ 0 h 89"/>
                  <a:gd name="T6" fmla="*/ 109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89"/>
                    </a:moveTo>
                    <a:lnTo>
                      <a:pt x="0" y="69"/>
                    </a:lnTo>
                    <a:lnTo>
                      <a:pt x="50" y="0"/>
                    </a:lnTo>
                    <a:lnTo>
                      <a:pt x="109"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7" name="Line 104"/>
              <p:cNvSpPr>
                <a:spLocks noChangeShapeType="1"/>
              </p:cNvSpPr>
              <p:nvPr/>
            </p:nvSpPr>
            <p:spPr bwMode="auto">
              <a:xfrm>
                <a:off x="2668" y="1712"/>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34" name="Group 109"/>
            <p:cNvGrpSpPr>
              <a:grpSpLocks/>
            </p:cNvGrpSpPr>
            <p:nvPr/>
          </p:nvGrpSpPr>
          <p:grpSpPr bwMode="auto">
            <a:xfrm>
              <a:off x="3510" y="1613"/>
              <a:ext cx="79" cy="367"/>
              <a:chOff x="3510" y="1613"/>
              <a:chExt cx="79" cy="367"/>
            </a:xfrm>
          </p:grpSpPr>
          <p:sp>
            <p:nvSpPr>
              <p:cNvPr id="13352" name="Freeform 106"/>
              <p:cNvSpPr>
                <a:spLocks/>
              </p:cNvSpPr>
              <p:nvPr/>
            </p:nvSpPr>
            <p:spPr bwMode="auto">
              <a:xfrm>
                <a:off x="3510" y="1871"/>
                <a:ext cx="79" cy="109"/>
              </a:xfrm>
              <a:custGeom>
                <a:avLst/>
                <a:gdLst>
                  <a:gd name="T0" fmla="*/ 40 w 79"/>
                  <a:gd name="T1" fmla="*/ 109 h 109"/>
                  <a:gd name="T2" fmla="*/ 0 w 79"/>
                  <a:gd name="T3" fmla="*/ 0 h 109"/>
                  <a:gd name="T4" fmla="*/ 79 w 79"/>
                  <a:gd name="T5" fmla="*/ 0 h 109"/>
                  <a:gd name="T6" fmla="*/ 40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109"/>
                    </a:moveTo>
                    <a:lnTo>
                      <a:pt x="0" y="0"/>
                    </a:lnTo>
                    <a:lnTo>
                      <a:pt x="79" y="0"/>
                    </a:lnTo>
                    <a:lnTo>
                      <a:pt x="4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3" name="Freeform 107"/>
              <p:cNvSpPr>
                <a:spLocks/>
              </p:cNvSpPr>
              <p:nvPr/>
            </p:nvSpPr>
            <p:spPr bwMode="auto">
              <a:xfrm>
                <a:off x="3510" y="1613"/>
                <a:ext cx="79" cy="109"/>
              </a:xfrm>
              <a:custGeom>
                <a:avLst/>
                <a:gdLst>
                  <a:gd name="T0" fmla="*/ 40 w 79"/>
                  <a:gd name="T1" fmla="*/ 0 h 109"/>
                  <a:gd name="T2" fmla="*/ 79 w 79"/>
                  <a:gd name="T3" fmla="*/ 109 h 109"/>
                  <a:gd name="T4" fmla="*/ 0 w 79"/>
                  <a:gd name="T5" fmla="*/ 109 h 109"/>
                  <a:gd name="T6" fmla="*/ 40 w 79"/>
                  <a:gd name="T7" fmla="*/ 0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0"/>
                    </a:moveTo>
                    <a:lnTo>
                      <a:pt x="79" y="109"/>
                    </a:lnTo>
                    <a:lnTo>
                      <a:pt x="0" y="109"/>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4" name="Line 108"/>
              <p:cNvSpPr>
                <a:spLocks noChangeShapeType="1"/>
              </p:cNvSpPr>
              <p:nvPr/>
            </p:nvSpPr>
            <p:spPr bwMode="auto">
              <a:xfrm>
                <a:off x="3550" y="1633"/>
                <a:ext cx="1" cy="3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35" name="Group 113"/>
            <p:cNvGrpSpPr>
              <a:grpSpLocks/>
            </p:cNvGrpSpPr>
            <p:nvPr/>
          </p:nvGrpSpPr>
          <p:grpSpPr bwMode="auto">
            <a:xfrm>
              <a:off x="3906" y="1702"/>
              <a:ext cx="545" cy="367"/>
              <a:chOff x="3906" y="1702"/>
              <a:chExt cx="545" cy="367"/>
            </a:xfrm>
          </p:grpSpPr>
          <p:sp>
            <p:nvSpPr>
              <p:cNvPr id="13349" name="Freeform 110"/>
              <p:cNvSpPr>
                <a:spLocks/>
              </p:cNvSpPr>
              <p:nvPr/>
            </p:nvSpPr>
            <p:spPr bwMode="auto">
              <a:xfrm>
                <a:off x="3906" y="1980"/>
                <a:ext cx="109" cy="89"/>
              </a:xfrm>
              <a:custGeom>
                <a:avLst/>
                <a:gdLst>
                  <a:gd name="T0" fmla="*/ 0 w 109"/>
                  <a:gd name="T1" fmla="*/ 89 h 89"/>
                  <a:gd name="T2" fmla="*/ 60 w 109"/>
                  <a:gd name="T3" fmla="*/ 0 h 89"/>
                  <a:gd name="T4" fmla="*/ 109 w 109"/>
                  <a:gd name="T5" fmla="*/ 69 h 89"/>
                  <a:gd name="T6" fmla="*/ 0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89"/>
                    </a:moveTo>
                    <a:lnTo>
                      <a:pt x="60" y="0"/>
                    </a:lnTo>
                    <a:lnTo>
                      <a:pt x="109" y="69"/>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0" name="Freeform 111"/>
              <p:cNvSpPr>
                <a:spLocks/>
              </p:cNvSpPr>
              <p:nvPr/>
            </p:nvSpPr>
            <p:spPr bwMode="auto">
              <a:xfrm>
                <a:off x="4342" y="1702"/>
                <a:ext cx="109" cy="89"/>
              </a:xfrm>
              <a:custGeom>
                <a:avLst/>
                <a:gdLst>
                  <a:gd name="T0" fmla="*/ 109 w 109"/>
                  <a:gd name="T1" fmla="*/ 0 h 89"/>
                  <a:gd name="T2" fmla="*/ 50 w 109"/>
                  <a:gd name="T3" fmla="*/ 89 h 89"/>
                  <a:gd name="T4" fmla="*/ 0 w 109"/>
                  <a:gd name="T5" fmla="*/ 20 h 89"/>
                  <a:gd name="T6" fmla="*/ 109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0"/>
                    </a:moveTo>
                    <a:lnTo>
                      <a:pt x="50" y="89"/>
                    </a:lnTo>
                    <a:lnTo>
                      <a:pt x="0" y="2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51" name="Line 112"/>
              <p:cNvSpPr>
                <a:spLocks noChangeShapeType="1"/>
              </p:cNvSpPr>
              <p:nvPr/>
            </p:nvSpPr>
            <p:spPr bwMode="auto">
              <a:xfrm flipH="1">
                <a:off x="3916" y="1712"/>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36" name="Group 117"/>
            <p:cNvGrpSpPr>
              <a:grpSpLocks/>
            </p:cNvGrpSpPr>
            <p:nvPr/>
          </p:nvGrpSpPr>
          <p:grpSpPr bwMode="auto">
            <a:xfrm>
              <a:off x="3906" y="2683"/>
              <a:ext cx="456" cy="367"/>
              <a:chOff x="3906" y="2683"/>
              <a:chExt cx="456" cy="367"/>
            </a:xfrm>
          </p:grpSpPr>
          <p:sp>
            <p:nvSpPr>
              <p:cNvPr id="13346" name="Freeform 114"/>
              <p:cNvSpPr>
                <a:spLocks/>
              </p:cNvSpPr>
              <p:nvPr/>
            </p:nvSpPr>
            <p:spPr bwMode="auto">
              <a:xfrm>
                <a:off x="3906" y="2683"/>
                <a:ext cx="109" cy="99"/>
              </a:xfrm>
              <a:custGeom>
                <a:avLst/>
                <a:gdLst>
                  <a:gd name="T0" fmla="*/ 0 w 109"/>
                  <a:gd name="T1" fmla="*/ 0 h 99"/>
                  <a:gd name="T2" fmla="*/ 109 w 109"/>
                  <a:gd name="T3" fmla="*/ 30 h 99"/>
                  <a:gd name="T4" fmla="*/ 50 w 109"/>
                  <a:gd name="T5" fmla="*/ 99 h 99"/>
                  <a:gd name="T6" fmla="*/ 0 w 109"/>
                  <a:gd name="T7" fmla="*/ 0 h 99"/>
                  <a:gd name="T8" fmla="*/ 0 60000 65536"/>
                  <a:gd name="T9" fmla="*/ 0 60000 65536"/>
                  <a:gd name="T10" fmla="*/ 0 60000 65536"/>
                  <a:gd name="T11" fmla="*/ 0 60000 65536"/>
                  <a:gd name="T12" fmla="*/ 0 w 109"/>
                  <a:gd name="T13" fmla="*/ 0 h 99"/>
                  <a:gd name="T14" fmla="*/ 109 w 109"/>
                  <a:gd name="T15" fmla="*/ 99 h 99"/>
                </a:gdLst>
                <a:ahLst/>
                <a:cxnLst>
                  <a:cxn ang="T8">
                    <a:pos x="T0" y="T1"/>
                  </a:cxn>
                  <a:cxn ang="T9">
                    <a:pos x="T2" y="T3"/>
                  </a:cxn>
                  <a:cxn ang="T10">
                    <a:pos x="T4" y="T5"/>
                  </a:cxn>
                  <a:cxn ang="T11">
                    <a:pos x="T6" y="T7"/>
                  </a:cxn>
                </a:cxnLst>
                <a:rect l="T12" t="T13" r="T14" b="T15"/>
                <a:pathLst>
                  <a:path w="109" h="99">
                    <a:moveTo>
                      <a:pt x="0" y="0"/>
                    </a:moveTo>
                    <a:lnTo>
                      <a:pt x="109" y="30"/>
                    </a:lnTo>
                    <a:lnTo>
                      <a:pt x="50" y="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7" name="Freeform 115"/>
              <p:cNvSpPr>
                <a:spLocks/>
              </p:cNvSpPr>
              <p:nvPr/>
            </p:nvSpPr>
            <p:spPr bwMode="auto">
              <a:xfrm>
                <a:off x="4253" y="2950"/>
                <a:ext cx="109" cy="100"/>
              </a:xfrm>
              <a:custGeom>
                <a:avLst/>
                <a:gdLst>
                  <a:gd name="T0" fmla="*/ 109 w 109"/>
                  <a:gd name="T1" fmla="*/ 100 h 100"/>
                  <a:gd name="T2" fmla="*/ 0 w 109"/>
                  <a:gd name="T3" fmla="*/ 70 h 100"/>
                  <a:gd name="T4" fmla="*/ 59 w 109"/>
                  <a:gd name="T5" fmla="*/ 0 h 100"/>
                  <a:gd name="T6" fmla="*/ 109 w 109"/>
                  <a:gd name="T7" fmla="*/ 100 h 100"/>
                  <a:gd name="T8" fmla="*/ 0 60000 65536"/>
                  <a:gd name="T9" fmla="*/ 0 60000 65536"/>
                  <a:gd name="T10" fmla="*/ 0 60000 65536"/>
                  <a:gd name="T11" fmla="*/ 0 60000 65536"/>
                  <a:gd name="T12" fmla="*/ 0 w 109"/>
                  <a:gd name="T13" fmla="*/ 0 h 100"/>
                  <a:gd name="T14" fmla="*/ 109 w 109"/>
                  <a:gd name="T15" fmla="*/ 100 h 100"/>
                </a:gdLst>
                <a:ahLst/>
                <a:cxnLst>
                  <a:cxn ang="T8">
                    <a:pos x="T0" y="T1"/>
                  </a:cxn>
                  <a:cxn ang="T9">
                    <a:pos x="T2" y="T3"/>
                  </a:cxn>
                  <a:cxn ang="T10">
                    <a:pos x="T4" y="T5"/>
                  </a:cxn>
                  <a:cxn ang="T11">
                    <a:pos x="T6" y="T7"/>
                  </a:cxn>
                </a:cxnLst>
                <a:rect l="T12" t="T13" r="T14" b="T15"/>
                <a:pathLst>
                  <a:path w="109" h="100">
                    <a:moveTo>
                      <a:pt x="109" y="100"/>
                    </a:moveTo>
                    <a:lnTo>
                      <a:pt x="0" y="70"/>
                    </a:lnTo>
                    <a:lnTo>
                      <a:pt x="59" y="0"/>
                    </a:lnTo>
                    <a:lnTo>
                      <a:pt x="10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8" name="Line 116"/>
              <p:cNvSpPr>
                <a:spLocks noChangeShapeType="1"/>
              </p:cNvSpPr>
              <p:nvPr/>
            </p:nvSpPr>
            <p:spPr bwMode="auto">
              <a:xfrm>
                <a:off x="3916" y="2693"/>
                <a:ext cx="426"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37" name="Group 121"/>
            <p:cNvGrpSpPr>
              <a:grpSpLocks/>
            </p:cNvGrpSpPr>
            <p:nvPr/>
          </p:nvGrpSpPr>
          <p:grpSpPr bwMode="auto">
            <a:xfrm>
              <a:off x="3510" y="2683"/>
              <a:ext cx="79" cy="456"/>
              <a:chOff x="3510" y="2683"/>
              <a:chExt cx="79" cy="456"/>
            </a:xfrm>
          </p:grpSpPr>
          <p:sp>
            <p:nvSpPr>
              <p:cNvPr id="13343" name="Freeform 118"/>
              <p:cNvSpPr>
                <a:spLocks/>
              </p:cNvSpPr>
              <p:nvPr/>
            </p:nvSpPr>
            <p:spPr bwMode="auto">
              <a:xfrm>
                <a:off x="3510" y="3030"/>
                <a:ext cx="79" cy="109"/>
              </a:xfrm>
              <a:custGeom>
                <a:avLst/>
                <a:gdLst>
                  <a:gd name="T0" fmla="*/ 40 w 79"/>
                  <a:gd name="T1" fmla="*/ 109 h 109"/>
                  <a:gd name="T2" fmla="*/ 0 w 79"/>
                  <a:gd name="T3" fmla="*/ 0 h 109"/>
                  <a:gd name="T4" fmla="*/ 79 w 79"/>
                  <a:gd name="T5" fmla="*/ 0 h 109"/>
                  <a:gd name="T6" fmla="*/ 40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109"/>
                    </a:moveTo>
                    <a:lnTo>
                      <a:pt x="0" y="0"/>
                    </a:lnTo>
                    <a:lnTo>
                      <a:pt x="79" y="0"/>
                    </a:lnTo>
                    <a:lnTo>
                      <a:pt x="4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4" name="Freeform 119"/>
              <p:cNvSpPr>
                <a:spLocks/>
              </p:cNvSpPr>
              <p:nvPr/>
            </p:nvSpPr>
            <p:spPr bwMode="auto">
              <a:xfrm>
                <a:off x="3510" y="2683"/>
                <a:ext cx="79" cy="109"/>
              </a:xfrm>
              <a:custGeom>
                <a:avLst/>
                <a:gdLst>
                  <a:gd name="T0" fmla="*/ 40 w 79"/>
                  <a:gd name="T1" fmla="*/ 0 h 109"/>
                  <a:gd name="T2" fmla="*/ 79 w 79"/>
                  <a:gd name="T3" fmla="*/ 109 h 109"/>
                  <a:gd name="T4" fmla="*/ 0 w 79"/>
                  <a:gd name="T5" fmla="*/ 109 h 109"/>
                  <a:gd name="T6" fmla="*/ 40 w 79"/>
                  <a:gd name="T7" fmla="*/ 0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0"/>
                    </a:moveTo>
                    <a:lnTo>
                      <a:pt x="79" y="109"/>
                    </a:lnTo>
                    <a:lnTo>
                      <a:pt x="0" y="109"/>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5" name="Line 120"/>
              <p:cNvSpPr>
                <a:spLocks noChangeShapeType="1"/>
              </p:cNvSpPr>
              <p:nvPr/>
            </p:nvSpPr>
            <p:spPr bwMode="auto">
              <a:xfrm>
                <a:off x="3550" y="2703"/>
                <a:ext cx="1"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3338" name="Group 125"/>
            <p:cNvGrpSpPr>
              <a:grpSpLocks/>
            </p:cNvGrpSpPr>
            <p:nvPr/>
          </p:nvGrpSpPr>
          <p:grpSpPr bwMode="auto">
            <a:xfrm>
              <a:off x="2658" y="2594"/>
              <a:ext cx="545" cy="366"/>
              <a:chOff x="2658" y="2594"/>
              <a:chExt cx="545" cy="366"/>
            </a:xfrm>
          </p:grpSpPr>
          <p:sp>
            <p:nvSpPr>
              <p:cNvPr id="13340" name="Freeform 122"/>
              <p:cNvSpPr>
                <a:spLocks/>
              </p:cNvSpPr>
              <p:nvPr/>
            </p:nvSpPr>
            <p:spPr bwMode="auto">
              <a:xfrm>
                <a:off x="2658" y="2871"/>
                <a:ext cx="109" cy="89"/>
              </a:xfrm>
              <a:custGeom>
                <a:avLst/>
                <a:gdLst>
                  <a:gd name="T0" fmla="*/ 0 w 109"/>
                  <a:gd name="T1" fmla="*/ 89 h 89"/>
                  <a:gd name="T2" fmla="*/ 60 w 109"/>
                  <a:gd name="T3" fmla="*/ 0 h 89"/>
                  <a:gd name="T4" fmla="*/ 109 w 109"/>
                  <a:gd name="T5" fmla="*/ 70 h 89"/>
                  <a:gd name="T6" fmla="*/ 0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89"/>
                    </a:moveTo>
                    <a:lnTo>
                      <a:pt x="60" y="0"/>
                    </a:lnTo>
                    <a:lnTo>
                      <a:pt x="109" y="7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1" name="Freeform 123"/>
              <p:cNvSpPr>
                <a:spLocks/>
              </p:cNvSpPr>
              <p:nvPr/>
            </p:nvSpPr>
            <p:spPr bwMode="auto">
              <a:xfrm>
                <a:off x="3094" y="2594"/>
                <a:ext cx="109" cy="89"/>
              </a:xfrm>
              <a:custGeom>
                <a:avLst/>
                <a:gdLst>
                  <a:gd name="T0" fmla="*/ 109 w 109"/>
                  <a:gd name="T1" fmla="*/ 0 h 89"/>
                  <a:gd name="T2" fmla="*/ 50 w 109"/>
                  <a:gd name="T3" fmla="*/ 89 h 89"/>
                  <a:gd name="T4" fmla="*/ 0 w 109"/>
                  <a:gd name="T5" fmla="*/ 20 h 89"/>
                  <a:gd name="T6" fmla="*/ 109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0"/>
                    </a:moveTo>
                    <a:lnTo>
                      <a:pt x="50" y="89"/>
                    </a:lnTo>
                    <a:lnTo>
                      <a:pt x="0" y="2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42" name="Line 124"/>
              <p:cNvSpPr>
                <a:spLocks noChangeShapeType="1"/>
              </p:cNvSpPr>
              <p:nvPr/>
            </p:nvSpPr>
            <p:spPr bwMode="auto">
              <a:xfrm flipH="1">
                <a:off x="2668" y="2604"/>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3339" name="Oval 126"/>
            <p:cNvSpPr>
              <a:spLocks noChangeArrowheads="1"/>
            </p:cNvSpPr>
            <p:nvPr/>
          </p:nvSpPr>
          <p:spPr bwMode="auto">
            <a:xfrm>
              <a:off x="3198" y="1975"/>
              <a:ext cx="713" cy="71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08AB890-2BBE-4F41-B01A-9686AE10E039}" type="slidenum">
              <a:rPr lang="en-US"/>
              <a:pPr>
                <a:defRPr/>
              </a:pPr>
              <a:t>12</a:t>
            </a:fld>
            <a:endParaRPr lang="en-US"/>
          </a:p>
        </p:txBody>
      </p:sp>
      <p:sp>
        <p:nvSpPr>
          <p:cNvPr id="733186" name="Rectangle 2"/>
          <p:cNvSpPr>
            <a:spLocks noGrp="1" noChangeArrowheads="1"/>
          </p:cNvSpPr>
          <p:nvPr>
            <p:ph type="title"/>
          </p:nvPr>
        </p:nvSpPr>
        <p:spPr/>
        <p:txBody>
          <a:bodyPr/>
          <a:lstStyle/>
          <a:p>
            <a:pPr eaLnBrk="1" hangingPunct="1">
              <a:defRPr/>
            </a:pPr>
            <a:r>
              <a:rPr lang="en-GB" sz="3800" dirty="0" smtClean="0"/>
              <a:t>Common LAN Topologies (Tree)</a:t>
            </a:r>
            <a:endParaRPr lang="en-US" sz="3800" dirty="0" smtClean="0"/>
          </a:p>
        </p:txBody>
      </p:sp>
      <p:sp>
        <p:nvSpPr>
          <p:cNvPr id="14341" name="Text Box 5"/>
          <p:cNvSpPr txBox="1">
            <a:spLocks noChangeArrowheads="1"/>
          </p:cNvSpPr>
          <p:nvPr/>
        </p:nvSpPr>
        <p:spPr bwMode="auto">
          <a:xfrm>
            <a:off x="1116013" y="4724400"/>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solidFill>
                  <a:schemeClr val="accent2"/>
                </a:solidFill>
              </a:rPr>
              <a:t>A Tree Topology</a:t>
            </a:r>
            <a:endParaRPr lang="en-US" altLang="en-US" sz="1800">
              <a:solidFill>
                <a:schemeClr val="accent2"/>
              </a:solidFill>
            </a:endParaRPr>
          </a:p>
        </p:txBody>
      </p:sp>
      <p:pic>
        <p:nvPicPr>
          <p:cNvPr id="14342" name="Picture 8" descr="http://www.conceptdraw.com/How-To-Guide/picture/10Base-T-star-network-topology-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341438"/>
            <a:ext cx="6113463"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4"/>
          <p:cNvSpPr txBox="1">
            <a:spLocks noChangeArrowheads="1"/>
          </p:cNvSpPr>
          <p:nvPr/>
        </p:nvSpPr>
        <p:spPr bwMode="auto">
          <a:xfrm>
            <a:off x="684213" y="5229225"/>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A Tree Topology</a:t>
            </a:r>
            <a:endParaRPr lang="en-US" alt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AB5797B-4E71-451C-8328-9A58DDF751B5}"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5234" name="Rectangle 2"/>
          <p:cNvSpPr>
            <a:spLocks noGrp="1" noChangeArrowheads="1"/>
          </p:cNvSpPr>
          <p:nvPr>
            <p:ph type="title"/>
          </p:nvPr>
        </p:nvSpPr>
        <p:spPr/>
        <p:txBody>
          <a:bodyPr/>
          <a:lstStyle/>
          <a:p>
            <a:pPr eaLnBrk="1" hangingPunct="1">
              <a:defRPr/>
            </a:pPr>
            <a:r>
              <a:rPr lang="en-GB" sz="3800" smtClean="0"/>
              <a:t>Network Switching</a:t>
            </a:r>
            <a:endParaRPr lang="en-US" sz="3800" smtClean="0"/>
          </a:p>
        </p:txBody>
      </p:sp>
      <p:sp>
        <p:nvSpPr>
          <p:cNvPr id="735235" name="Rectangle 3"/>
          <p:cNvSpPr>
            <a:spLocks noGrp="1" noChangeArrowheads="1"/>
          </p:cNvSpPr>
          <p:nvPr>
            <p:ph type="body" idx="1"/>
          </p:nvPr>
        </p:nvSpPr>
        <p:spPr/>
        <p:txBody>
          <a:bodyPr/>
          <a:lstStyle/>
          <a:p>
            <a:pPr eaLnBrk="1" hangingPunct="1">
              <a:lnSpc>
                <a:spcPct val="90000"/>
              </a:lnSpc>
              <a:defRPr/>
            </a:pPr>
            <a:r>
              <a:rPr lang="en-GB" sz="3000" smtClean="0"/>
              <a:t>To control the data traffic on a computer network the method of switching is used. There are two main switching methods for networks:</a:t>
            </a:r>
          </a:p>
          <a:p>
            <a:pPr lvl="1" eaLnBrk="1" hangingPunct="1">
              <a:lnSpc>
                <a:spcPct val="90000"/>
              </a:lnSpc>
              <a:defRPr/>
            </a:pPr>
            <a:endParaRPr lang="en-GB" sz="3000" smtClean="0"/>
          </a:p>
          <a:p>
            <a:pPr lvl="1" eaLnBrk="1" hangingPunct="1">
              <a:lnSpc>
                <a:spcPct val="90000"/>
              </a:lnSpc>
              <a:defRPr/>
            </a:pPr>
            <a:r>
              <a:rPr lang="en-GB" sz="3000" smtClean="0"/>
              <a:t>Packet switching</a:t>
            </a:r>
          </a:p>
          <a:p>
            <a:pPr lvl="1" eaLnBrk="1" hangingPunct="1">
              <a:lnSpc>
                <a:spcPct val="90000"/>
              </a:lnSpc>
              <a:defRPr/>
            </a:pPr>
            <a:endParaRPr lang="en-GB" sz="3000" smtClean="0"/>
          </a:p>
          <a:p>
            <a:pPr lvl="1" eaLnBrk="1" hangingPunct="1">
              <a:lnSpc>
                <a:spcPct val="90000"/>
              </a:lnSpc>
              <a:defRPr/>
            </a:pPr>
            <a:r>
              <a:rPr lang="en-GB" sz="3000" smtClean="0"/>
              <a:t>Circuit switching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DD84408-7B59-4B1F-898B-BC6069186C09}" type="slidenum">
              <a:rPr lang="en-US"/>
              <a:pPr>
                <a:defRPr/>
              </a:pPr>
              <a:t>14</a:t>
            </a:fld>
            <a:endParaRPr lang="en-US"/>
          </a:p>
        </p:txBody>
      </p:sp>
      <p:sp>
        <p:nvSpPr>
          <p:cNvPr id="751618" name="Rectangle 2"/>
          <p:cNvSpPr>
            <a:spLocks noGrp="1" noChangeArrowheads="1"/>
          </p:cNvSpPr>
          <p:nvPr>
            <p:ph type="title"/>
          </p:nvPr>
        </p:nvSpPr>
        <p:spPr/>
        <p:txBody>
          <a:bodyPr/>
          <a:lstStyle/>
          <a:p>
            <a:pPr eaLnBrk="1" hangingPunct="1">
              <a:defRPr/>
            </a:pPr>
            <a:r>
              <a:rPr lang="en-GB" sz="3800" smtClean="0"/>
              <a:t>Network Switching (2)</a:t>
            </a:r>
            <a:endParaRPr lang="en-US" sz="3800" smtClean="0"/>
          </a:p>
        </p:txBody>
      </p:sp>
      <p:sp>
        <p:nvSpPr>
          <p:cNvPr id="751619" name="Rectangle 3"/>
          <p:cNvSpPr>
            <a:spLocks noGrp="1" noChangeArrowheads="1"/>
          </p:cNvSpPr>
          <p:nvPr>
            <p:ph type="body" idx="1"/>
          </p:nvPr>
        </p:nvSpPr>
        <p:spPr/>
        <p:txBody>
          <a:bodyPr/>
          <a:lstStyle/>
          <a:p>
            <a:pPr eaLnBrk="1" hangingPunct="1">
              <a:lnSpc>
                <a:spcPct val="90000"/>
              </a:lnSpc>
              <a:defRPr/>
            </a:pPr>
            <a:r>
              <a:rPr lang="en-US" sz="3000" smtClean="0"/>
              <a:t>Packet-switched - a type of network in which relatively small units of data called packets are routed on a network with a destination address contained within each packet.</a:t>
            </a:r>
          </a:p>
          <a:p>
            <a:pPr eaLnBrk="1" hangingPunct="1">
              <a:lnSpc>
                <a:spcPct val="90000"/>
              </a:lnSpc>
              <a:defRPr/>
            </a:pPr>
            <a:endParaRPr lang="en-GB" sz="3000" smtClean="0"/>
          </a:p>
          <a:p>
            <a:pPr eaLnBrk="1" hangingPunct="1">
              <a:lnSpc>
                <a:spcPct val="90000"/>
              </a:lnSpc>
              <a:defRPr/>
            </a:pPr>
            <a:r>
              <a:rPr lang="en-GB" sz="3000" smtClean="0"/>
              <a:t>C</a:t>
            </a:r>
            <a:r>
              <a:rPr lang="en-US" sz="3000" smtClean="0"/>
              <a:t>ircuit-switched - a type of network where a physical path is obtained for and dedicated to a single connection between two end-points in the network for the duration of the connection. Example: a telephone network.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A3B340-4993-4B05-A924-5737AC6DE8E9}" type="slidenum">
              <a:rPr lang="en-US"/>
              <a:pPr>
                <a:defRPr/>
              </a:pPr>
              <a:t>15</a:t>
            </a:fld>
            <a:endParaRPr lang="en-US"/>
          </a:p>
        </p:txBody>
      </p:sp>
      <p:sp>
        <p:nvSpPr>
          <p:cNvPr id="736258" name="Rectangle 2"/>
          <p:cNvSpPr>
            <a:spLocks noGrp="1" noChangeArrowheads="1"/>
          </p:cNvSpPr>
          <p:nvPr>
            <p:ph type="title"/>
          </p:nvPr>
        </p:nvSpPr>
        <p:spPr/>
        <p:txBody>
          <a:bodyPr/>
          <a:lstStyle/>
          <a:p>
            <a:pPr eaLnBrk="1" hangingPunct="1">
              <a:defRPr/>
            </a:pPr>
            <a:r>
              <a:rPr lang="en-GB" sz="3800" smtClean="0"/>
              <a:t>The Network Router</a:t>
            </a:r>
            <a:endParaRPr lang="en-US" sz="3800" smtClean="0"/>
          </a:p>
        </p:txBody>
      </p:sp>
      <p:sp>
        <p:nvSpPr>
          <p:cNvPr id="736259" name="Rectangle 3"/>
          <p:cNvSpPr>
            <a:spLocks noGrp="1" noChangeArrowheads="1"/>
          </p:cNvSpPr>
          <p:nvPr>
            <p:ph type="body" idx="1"/>
          </p:nvPr>
        </p:nvSpPr>
        <p:spPr/>
        <p:txBody>
          <a:bodyPr/>
          <a:lstStyle/>
          <a:p>
            <a:pPr eaLnBrk="1" hangingPunct="1">
              <a:defRPr/>
            </a:pPr>
            <a:r>
              <a:rPr lang="en-US" sz="3000" smtClean="0"/>
              <a:t>In packet-switched networks a router is a device (and/or software) in a computer that determines the next network point to which a packet should be forwarded to take it closer to its destination. The router is connected to at least two networks and decides which way to send each information packet based on the state of the networks it is connected to. A router is located at a gateway - the hardware point where one network meets another.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4C353F0C-3912-4B74-AC09-365EA05AF0DD}" type="slidenum">
              <a:rPr lang="en-US"/>
              <a:pPr>
                <a:defRPr/>
              </a:pPr>
              <a:t>16</a:t>
            </a:fld>
            <a:endParaRPr lang="en-US"/>
          </a:p>
        </p:txBody>
      </p:sp>
      <p:sp>
        <p:nvSpPr>
          <p:cNvPr id="8"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7282" name="Rectangle 2"/>
          <p:cNvSpPr>
            <a:spLocks noGrp="1" noChangeArrowheads="1"/>
          </p:cNvSpPr>
          <p:nvPr>
            <p:ph type="title"/>
          </p:nvPr>
        </p:nvSpPr>
        <p:spPr/>
        <p:txBody>
          <a:bodyPr/>
          <a:lstStyle/>
          <a:p>
            <a:pPr eaLnBrk="1" hangingPunct="1">
              <a:defRPr/>
            </a:pPr>
            <a:r>
              <a:rPr lang="en-GB" sz="3800" smtClean="0"/>
              <a:t>The Network Router (2)</a:t>
            </a:r>
            <a:endParaRPr lang="en-US" sz="3800" smtClean="0"/>
          </a:p>
        </p:txBody>
      </p:sp>
      <p:sp>
        <p:nvSpPr>
          <p:cNvPr id="18437" name="Text Box 5"/>
          <p:cNvSpPr txBox="1">
            <a:spLocks noChangeArrowheads="1"/>
          </p:cNvSpPr>
          <p:nvPr/>
        </p:nvSpPr>
        <p:spPr bwMode="auto">
          <a:xfrm>
            <a:off x="684213" y="4941888"/>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Wireless router hardware</a:t>
            </a:r>
            <a:endParaRPr lang="en-US" altLang="en-US" sz="1800"/>
          </a:p>
        </p:txBody>
      </p:sp>
      <p:sp>
        <p:nvSpPr>
          <p:cNvPr id="18438" name="Text Box 7"/>
          <p:cNvSpPr txBox="1">
            <a:spLocks noChangeArrowheads="1"/>
          </p:cNvSpPr>
          <p:nvPr/>
        </p:nvSpPr>
        <p:spPr bwMode="auto">
          <a:xfrm>
            <a:off x="5364163" y="5084763"/>
            <a:ext cx="316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Cisco routers (as might be used in an office or lab)</a:t>
            </a:r>
            <a:endParaRPr lang="en-US" altLang="en-US" sz="1800"/>
          </a:p>
        </p:txBody>
      </p:sp>
      <p:pic>
        <p:nvPicPr>
          <p:cNvPr id="18439" name="Picture 9" descr="http://t1.gstatic.com/images?q=tbn:ANd9GcQfeowF3tK3Vh3cBGM8H25UjcBVTtZmaoyWBcXJRIh9Aej2dGZhXYjqVkNF_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21764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3" descr="http://www.rasyid.net/wp-content/uploads/2007/05/cisco28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628775"/>
            <a:ext cx="340042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1" descr="http://t1.gstatic.com/images?q=tbn:ANd9GcQ8lNPQPie8ew50DOvfHOOIlvgmB-ChFb1IyMRmGo3-rKlr-08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2997200"/>
            <a:ext cx="2505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FB267A-201D-41E0-9F26-009E1980FB0D}" type="slidenum">
              <a:rPr lang="en-US"/>
              <a:pPr>
                <a:defRPr/>
              </a:pPr>
              <a:t>17</a:t>
            </a:fld>
            <a:endParaRPr lang="en-US"/>
          </a:p>
        </p:txBody>
      </p:sp>
      <p:sp>
        <p:nvSpPr>
          <p:cNvPr id="738306" name="Rectangle 2"/>
          <p:cNvSpPr>
            <a:spLocks noGrp="1" noChangeArrowheads="1"/>
          </p:cNvSpPr>
          <p:nvPr>
            <p:ph type="title"/>
          </p:nvPr>
        </p:nvSpPr>
        <p:spPr/>
        <p:txBody>
          <a:bodyPr/>
          <a:lstStyle/>
          <a:p>
            <a:pPr eaLnBrk="1" hangingPunct="1">
              <a:defRPr/>
            </a:pPr>
            <a:r>
              <a:rPr lang="en-GB" sz="3800" smtClean="0"/>
              <a:t>The Network Router (3)</a:t>
            </a:r>
            <a:endParaRPr lang="en-US" sz="3800" smtClean="0"/>
          </a:p>
        </p:txBody>
      </p:sp>
      <p:sp>
        <p:nvSpPr>
          <p:cNvPr id="738307" name="Rectangle 3"/>
          <p:cNvSpPr>
            <a:spLocks noGrp="1" noChangeArrowheads="1"/>
          </p:cNvSpPr>
          <p:nvPr>
            <p:ph type="body" idx="1"/>
          </p:nvPr>
        </p:nvSpPr>
        <p:spPr/>
        <p:txBody>
          <a:bodyPr/>
          <a:lstStyle/>
          <a:p>
            <a:pPr eaLnBrk="1" hangingPunct="1">
              <a:defRPr/>
            </a:pPr>
            <a:r>
              <a:rPr lang="en-US" sz="2800" smtClean="0"/>
              <a:t>A router is often included as part of a network switch. </a:t>
            </a:r>
          </a:p>
          <a:p>
            <a:pPr eaLnBrk="1" hangingPunct="1">
              <a:defRPr/>
            </a:pPr>
            <a:r>
              <a:rPr lang="en-US" sz="2800" smtClean="0"/>
              <a:t>Router software may create or maintain a table of available routes and their conditions. The program will use this information along with distance and cost algorithms to determine the best route for a given packet. </a:t>
            </a:r>
          </a:p>
          <a:p>
            <a:pPr eaLnBrk="1" hangingPunct="1">
              <a:defRPr/>
            </a:pPr>
            <a:r>
              <a:rPr lang="en-US" sz="2800" smtClean="0"/>
              <a:t>Routing is a function called ‘Layer 3’ - it is part of a standard for engineering networks - a model called Open Systems Interconnect(ion) (OSI).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1459B29-DFC3-4A4B-83F1-9B3423F849AA}" type="slidenum">
              <a:rPr lang="en-US"/>
              <a:pPr>
                <a:defRPr/>
              </a:pPr>
              <a:t>18</a:t>
            </a:fld>
            <a:endParaRPr lang="en-US"/>
          </a:p>
        </p:txBody>
      </p:sp>
      <p:sp>
        <p:nvSpPr>
          <p:cNvPr id="739330" name="Rectangle 2"/>
          <p:cNvSpPr>
            <a:spLocks noGrp="1" noChangeArrowheads="1"/>
          </p:cNvSpPr>
          <p:nvPr>
            <p:ph type="title"/>
          </p:nvPr>
        </p:nvSpPr>
        <p:spPr/>
        <p:txBody>
          <a:bodyPr/>
          <a:lstStyle/>
          <a:p>
            <a:pPr eaLnBrk="1" hangingPunct="1">
              <a:defRPr/>
            </a:pPr>
            <a:r>
              <a:rPr lang="en-GB" sz="3800" smtClean="0"/>
              <a:t>Client Server Networks</a:t>
            </a:r>
            <a:endParaRPr lang="en-US" sz="3800" smtClean="0"/>
          </a:p>
        </p:txBody>
      </p:sp>
      <p:sp>
        <p:nvSpPr>
          <p:cNvPr id="739331" name="Rectangle 3"/>
          <p:cNvSpPr>
            <a:spLocks noGrp="1" noChangeArrowheads="1"/>
          </p:cNvSpPr>
          <p:nvPr>
            <p:ph type="body" idx="1"/>
          </p:nvPr>
        </p:nvSpPr>
        <p:spPr/>
        <p:txBody>
          <a:bodyPr/>
          <a:lstStyle/>
          <a:p>
            <a:pPr eaLnBrk="1" hangingPunct="1">
              <a:buFont typeface="Wingdings" pitchFamily="2" charset="2"/>
              <a:buNone/>
              <a:defRPr/>
            </a:pPr>
            <a:r>
              <a:rPr lang="en-GB" sz="3000" smtClean="0"/>
              <a:t>Client Server, client-server, client/server…</a:t>
            </a:r>
          </a:p>
          <a:p>
            <a:pPr eaLnBrk="1" hangingPunct="1">
              <a:defRPr/>
            </a:pPr>
            <a:r>
              <a:rPr lang="en-GB" sz="3000" smtClean="0"/>
              <a:t>Client-Server </a:t>
            </a:r>
            <a:r>
              <a:rPr lang="en-US" sz="3000" smtClean="0"/>
              <a:t>describes the relationship between two computer programs where one program, the client, makes a </a:t>
            </a:r>
            <a:r>
              <a:rPr lang="en-US" sz="3000" u="sng" smtClean="0"/>
              <a:t>service request</a:t>
            </a:r>
            <a:r>
              <a:rPr lang="en-US" sz="3000" smtClean="0"/>
              <a:t> from another program, the server, which fulfills the request. </a:t>
            </a:r>
          </a:p>
          <a:p>
            <a:pPr eaLnBrk="1" hangingPunct="1">
              <a:defRPr/>
            </a:pPr>
            <a:r>
              <a:rPr lang="en-US" sz="3000" smtClean="0"/>
              <a:t>Although the client-server idea can be used by programs within a single computer, it is more often associated with networks.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05622A8-0360-41D6-9B1E-45F043AF2CBB}" type="slidenum">
              <a:rPr lang="en-US"/>
              <a:pPr>
                <a:defRPr/>
              </a:pPr>
              <a:t>19</a:t>
            </a:fld>
            <a:endParaRPr lang="en-US"/>
          </a:p>
        </p:txBody>
      </p:sp>
      <p:sp>
        <p:nvSpPr>
          <p:cNvPr id="740354" name="Rectangle 2"/>
          <p:cNvSpPr>
            <a:spLocks noGrp="1" noChangeArrowheads="1"/>
          </p:cNvSpPr>
          <p:nvPr>
            <p:ph type="title"/>
          </p:nvPr>
        </p:nvSpPr>
        <p:spPr/>
        <p:txBody>
          <a:bodyPr/>
          <a:lstStyle/>
          <a:p>
            <a:pPr eaLnBrk="1" hangingPunct="1">
              <a:defRPr/>
            </a:pPr>
            <a:r>
              <a:rPr lang="en-GB" sz="3800" dirty="0" smtClean="0"/>
              <a:t>Client Server Networks (2)</a:t>
            </a:r>
            <a:endParaRPr lang="en-US" sz="3800" dirty="0" smtClean="0"/>
          </a:p>
        </p:txBody>
      </p:sp>
      <p:sp>
        <p:nvSpPr>
          <p:cNvPr id="740355" name="Rectangle 3"/>
          <p:cNvSpPr>
            <a:spLocks noGrp="1" noChangeArrowheads="1"/>
          </p:cNvSpPr>
          <p:nvPr>
            <p:ph type="body" idx="1"/>
          </p:nvPr>
        </p:nvSpPr>
        <p:spPr/>
        <p:txBody>
          <a:bodyPr/>
          <a:lstStyle/>
          <a:p>
            <a:pPr eaLnBrk="1" hangingPunct="1">
              <a:buFont typeface="Wingdings" pitchFamily="2" charset="2"/>
              <a:buNone/>
              <a:defRPr/>
            </a:pPr>
            <a:r>
              <a:rPr lang="en-GB" sz="2800" smtClean="0"/>
              <a:t>Client Server networks:</a:t>
            </a:r>
          </a:p>
          <a:p>
            <a:pPr eaLnBrk="1" hangingPunct="1">
              <a:defRPr/>
            </a:pPr>
            <a:r>
              <a:rPr lang="en-GB" sz="2800" smtClean="0"/>
              <a:t>A client/server system includes one or more servers to store programs and/or data in a central location. </a:t>
            </a:r>
            <a:endParaRPr lang="en-US" sz="2800" smtClean="0"/>
          </a:p>
          <a:p>
            <a:pPr eaLnBrk="1" hangingPunct="1">
              <a:defRPr/>
            </a:pPr>
            <a:r>
              <a:rPr lang="en-US" sz="2800" smtClean="0"/>
              <a:t>Users (clients) access the programs or data when their software request</a:t>
            </a:r>
            <a:r>
              <a:rPr lang="en-US" sz="2800" i="1" smtClean="0"/>
              <a:t> </a:t>
            </a:r>
            <a:r>
              <a:rPr lang="en-US" sz="2800" smtClean="0"/>
              <a:t>to the server, across the network, is dealt with.</a:t>
            </a:r>
          </a:p>
          <a:p>
            <a:pPr eaLnBrk="1" hangingPunct="1">
              <a:defRPr/>
            </a:pPr>
            <a:r>
              <a:rPr lang="en-US" sz="2800" smtClean="0"/>
              <a:t>The client-server model provides a convenient way to interconnect programs and data that are distributed efficiently across different locations.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1323F37-E701-45ED-B8C9-6E2E507505D7}" type="slidenum">
              <a:rPr lang="en-US"/>
              <a:pPr>
                <a:defRPr/>
              </a:pPr>
              <a:t>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15778" name="Rectangle 2"/>
          <p:cNvSpPr>
            <a:spLocks noGrp="1" noChangeArrowheads="1"/>
          </p:cNvSpPr>
          <p:nvPr>
            <p:ph type="title"/>
          </p:nvPr>
        </p:nvSpPr>
        <p:spPr/>
        <p:txBody>
          <a:bodyPr/>
          <a:lstStyle/>
          <a:p>
            <a:pPr eaLnBrk="1" hangingPunct="1">
              <a:defRPr/>
            </a:pPr>
            <a:r>
              <a:rPr lang="en-GB" sz="3800" smtClean="0"/>
              <a:t>What is a Computer Network?</a:t>
            </a:r>
            <a:endParaRPr lang="en-US" sz="3800" smtClean="0"/>
          </a:p>
        </p:txBody>
      </p:sp>
      <p:sp>
        <p:nvSpPr>
          <p:cNvPr id="715779" name="Rectangle 3"/>
          <p:cNvSpPr>
            <a:spLocks noGrp="1" noChangeArrowheads="1"/>
          </p:cNvSpPr>
          <p:nvPr>
            <p:ph type="body" idx="1"/>
          </p:nvPr>
        </p:nvSpPr>
        <p:spPr/>
        <p:txBody>
          <a:bodyPr/>
          <a:lstStyle/>
          <a:p>
            <a:pPr eaLnBrk="1" hangingPunct="1">
              <a:defRPr/>
            </a:pPr>
            <a:r>
              <a:rPr lang="en-US" sz="3000" smtClean="0"/>
              <a:t>In computer technology a computer network is a collection of independent computers that are connected together to exchange or </a:t>
            </a:r>
            <a:r>
              <a:rPr lang="en-US" sz="3000" b="1" smtClean="0"/>
              <a:t>share</a:t>
            </a:r>
            <a:r>
              <a:rPr lang="en-US" sz="3000" smtClean="0"/>
              <a:t> data and/or software.</a:t>
            </a:r>
          </a:p>
          <a:p>
            <a:pPr eaLnBrk="1" hangingPunct="1">
              <a:defRPr/>
            </a:pPr>
            <a:endParaRPr lang="en-GB" sz="3000" smtClean="0"/>
          </a:p>
          <a:p>
            <a:pPr eaLnBrk="1" hangingPunct="1">
              <a:defRPr/>
            </a:pPr>
            <a:r>
              <a:rPr lang="en-US" sz="3000" smtClean="0"/>
              <a:t>Put another way, ’A network is a series of </a:t>
            </a:r>
            <a:r>
              <a:rPr lang="en-US" sz="3000" b="1" smtClean="0"/>
              <a:t>points or nodes</a:t>
            </a:r>
            <a:r>
              <a:rPr lang="en-US" sz="3000" smtClean="0"/>
              <a:t> interconnected by communication paths’.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B64AE0-4A88-465F-8C97-84C39FAAC8EA}" type="slidenum">
              <a:rPr lang="en-US"/>
              <a:pPr>
                <a:defRPr/>
              </a:pPr>
              <a:t>20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40354" name="Rectangle 2"/>
          <p:cNvSpPr>
            <a:spLocks noGrp="1" noChangeArrowheads="1"/>
          </p:cNvSpPr>
          <p:nvPr>
            <p:ph type="title"/>
          </p:nvPr>
        </p:nvSpPr>
        <p:spPr/>
        <p:txBody>
          <a:bodyPr/>
          <a:lstStyle/>
          <a:p>
            <a:pPr eaLnBrk="1" hangingPunct="1">
              <a:defRPr/>
            </a:pPr>
            <a:r>
              <a:rPr lang="en-GB" sz="3800" dirty="0" smtClean="0"/>
              <a:t>Client Server Networks (3)</a:t>
            </a:r>
            <a:endParaRPr lang="en-US" sz="3800" dirty="0" smtClean="0"/>
          </a:p>
        </p:txBody>
      </p:sp>
      <p:pic>
        <p:nvPicPr>
          <p:cNvPr id="22533" name="Picture 4" descr="http://ipt2009.wikidot.com/local--files/the-client-server-model/ipt%20diagram%20client%20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89138"/>
            <a:ext cx="34099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http://t1.gstatic.com/images?q=tbn:ANd9GcSBm9pL5G0MbK_6ocVvXM45u-LCiWrLb9eE1jPDrG1wBfK8K_U-j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989138"/>
            <a:ext cx="43005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Box 8"/>
          <p:cNvSpPr txBox="1">
            <a:spLocks noChangeArrowheads="1"/>
          </p:cNvSpPr>
          <p:nvPr/>
        </p:nvSpPr>
        <p:spPr bwMode="auto">
          <a:xfrm>
            <a:off x="1403350" y="5084763"/>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spcBef>
                <a:spcPct val="0"/>
              </a:spcBef>
              <a:buClrTx/>
              <a:buFontTx/>
              <a:buNone/>
            </a:pPr>
            <a:r>
              <a:rPr lang="en-IE" altLang="en-US" sz="1800"/>
              <a:t>Star Type</a:t>
            </a:r>
          </a:p>
        </p:txBody>
      </p:sp>
      <p:sp>
        <p:nvSpPr>
          <p:cNvPr id="22536" name="TextBox 9"/>
          <p:cNvSpPr txBox="1">
            <a:spLocks noChangeArrowheads="1"/>
          </p:cNvSpPr>
          <p:nvPr/>
        </p:nvSpPr>
        <p:spPr bwMode="auto">
          <a:xfrm>
            <a:off x="5795963" y="5013325"/>
            <a:ext cx="143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spcBef>
                <a:spcPct val="0"/>
              </a:spcBef>
              <a:buClrTx/>
              <a:buFontTx/>
              <a:buNone/>
            </a:pPr>
            <a:r>
              <a:rPr lang="en-IE" altLang="en-US" sz="1800"/>
              <a:t>Bus Type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D98CCBB-E6B0-4930-901C-41DE1F6555D8}" type="slidenum">
              <a:rPr lang="en-US"/>
              <a:pPr>
                <a:defRPr/>
              </a:pPr>
              <a:t>21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48546" name="Rectangle 2"/>
          <p:cNvSpPr>
            <a:spLocks noGrp="1" noChangeArrowheads="1"/>
          </p:cNvSpPr>
          <p:nvPr>
            <p:ph type="title"/>
          </p:nvPr>
        </p:nvSpPr>
        <p:spPr/>
        <p:txBody>
          <a:bodyPr/>
          <a:lstStyle/>
          <a:p>
            <a:pPr eaLnBrk="1" hangingPunct="1">
              <a:defRPr/>
            </a:pPr>
            <a:r>
              <a:rPr lang="en-GB" sz="3800" smtClean="0"/>
              <a:t>Client Server Network Example</a:t>
            </a:r>
            <a:endParaRPr lang="en-US" sz="3800" smtClean="0"/>
          </a:p>
        </p:txBody>
      </p:sp>
      <p:sp>
        <p:nvSpPr>
          <p:cNvPr id="748547" name="Rectangle 3"/>
          <p:cNvSpPr>
            <a:spLocks noGrp="1" noChangeArrowheads="1"/>
          </p:cNvSpPr>
          <p:nvPr>
            <p:ph type="body" idx="1"/>
          </p:nvPr>
        </p:nvSpPr>
        <p:spPr/>
        <p:txBody>
          <a:bodyPr/>
          <a:lstStyle/>
          <a:p>
            <a:pPr eaLnBrk="1" hangingPunct="1">
              <a:defRPr/>
            </a:pPr>
            <a:r>
              <a:rPr lang="en-US" sz="3000" smtClean="0"/>
              <a:t>The best known recent client/server application is the World Wide Web – the Internet. </a:t>
            </a:r>
          </a:p>
          <a:p>
            <a:pPr eaLnBrk="1" hangingPunct="1">
              <a:defRPr/>
            </a:pPr>
            <a:endParaRPr lang="en-US" sz="3000" smtClean="0"/>
          </a:p>
          <a:p>
            <a:pPr eaLnBrk="1" hangingPunct="1">
              <a:defRPr/>
            </a:pPr>
            <a:r>
              <a:rPr lang="en-US" sz="3000" smtClean="0"/>
              <a:t>Users send requests for a specific web page and the page is transmitted from the server to the client for display on the client's screen.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53DAC1B-177E-46D9-A51C-78A4BC63BD61}" type="slidenum">
              <a:rPr lang="en-US"/>
              <a:pPr>
                <a:defRPr/>
              </a:pPr>
              <a:t>22</a:t>
            </a:fld>
            <a:endParaRPr lang="en-US"/>
          </a:p>
        </p:txBody>
      </p:sp>
      <p:sp>
        <p:nvSpPr>
          <p:cNvPr id="749570" name="Rectangle 2"/>
          <p:cNvSpPr>
            <a:spLocks noGrp="1" noChangeArrowheads="1"/>
          </p:cNvSpPr>
          <p:nvPr>
            <p:ph type="title"/>
          </p:nvPr>
        </p:nvSpPr>
        <p:spPr/>
        <p:txBody>
          <a:bodyPr/>
          <a:lstStyle/>
          <a:p>
            <a:pPr eaLnBrk="1" hangingPunct="1">
              <a:defRPr/>
            </a:pPr>
            <a:r>
              <a:rPr lang="en-GB" sz="3800" smtClean="0"/>
              <a:t>Client Server Network Example (2)</a:t>
            </a:r>
            <a:endParaRPr lang="en-US" sz="3800" smtClean="0"/>
          </a:p>
        </p:txBody>
      </p:sp>
      <p:sp>
        <p:nvSpPr>
          <p:cNvPr id="749571" name="Rectangle 3"/>
          <p:cNvSpPr>
            <a:spLocks noGrp="1" noChangeArrowheads="1"/>
          </p:cNvSpPr>
          <p:nvPr>
            <p:ph type="body" idx="1"/>
          </p:nvPr>
        </p:nvSpPr>
        <p:spPr/>
        <p:txBody>
          <a:bodyPr/>
          <a:lstStyle/>
          <a:p>
            <a:pPr eaLnBrk="1" hangingPunct="1">
              <a:defRPr/>
            </a:pPr>
            <a:r>
              <a:rPr lang="en-US" sz="3000" smtClean="0"/>
              <a:t>This puts the web page database activities on the server where the web pages are stored but puts the graphics processing needed to display the page on the local machine where the request originated. </a:t>
            </a:r>
          </a:p>
          <a:p>
            <a:pPr eaLnBrk="1" hangingPunct="1">
              <a:defRPr/>
            </a:pPr>
            <a:endParaRPr lang="en-US" sz="3000" smtClean="0"/>
          </a:p>
          <a:p>
            <a:pPr eaLnBrk="1" hangingPunct="1">
              <a:defRPr/>
            </a:pPr>
            <a:r>
              <a:rPr lang="en-US" sz="3000" smtClean="0"/>
              <a:t>The request/reply protocol for these exchanges is called </a:t>
            </a:r>
            <a:r>
              <a:rPr lang="en-US" sz="3000" i="1" smtClean="0"/>
              <a:t>Hypertext Transfer Protocol </a:t>
            </a:r>
            <a:r>
              <a:rPr lang="en-US" sz="3000" smtClean="0"/>
              <a:t>and is commonly known as HTTP.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A939F7A-EB62-4160-B380-FD167403A7A4}" type="slidenum">
              <a:rPr lang="en-US"/>
              <a:pPr>
                <a:defRPr/>
              </a:pPr>
              <a:t>23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52642" name="Rectangle 2"/>
          <p:cNvSpPr>
            <a:spLocks noGrp="1" noChangeArrowheads="1"/>
          </p:cNvSpPr>
          <p:nvPr>
            <p:ph type="title"/>
          </p:nvPr>
        </p:nvSpPr>
        <p:spPr/>
        <p:txBody>
          <a:bodyPr/>
          <a:lstStyle/>
          <a:p>
            <a:pPr eaLnBrk="1" hangingPunct="1">
              <a:defRPr/>
            </a:pPr>
            <a:r>
              <a:rPr lang="en-GB" sz="3800" smtClean="0"/>
              <a:t>Software for Networks – Communication Software</a:t>
            </a:r>
            <a:endParaRPr lang="en-US" sz="3800" smtClean="0"/>
          </a:p>
        </p:txBody>
      </p:sp>
      <p:sp>
        <p:nvSpPr>
          <p:cNvPr id="752643" name="Rectangle 3"/>
          <p:cNvSpPr>
            <a:spLocks noGrp="1" noChangeArrowheads="1"/>
          </p:cNvSpPr>
          <p:nvPr>
            <p:ph type="body" idx="1"/>
          </p:nvPr>
        </p:nvSpPr>
        <p:spPr/>
        <p:txBody>
          <a:bodyPr/>
          <a:lstStyle/>
          <a:p>
            <a:pPr eaLnBrk="1" hangingPunct="1">
              <a:defRPr/>
            </a:pPr>
            <a:r>
              <a:rPr lang="en-US" sz="3000" dirty="0" smtClean="0"/>
              <a:t>Computers that are connected need communication software to interact. This software will control the flow of data from node to node.</a:t>
            </a:r>
          </a:p>
          <a:p>
            <a:pPr eaLnBrk="1" hangingPunct="1">
              <a:defRPr/>
            </a:pPr>
            <a:r>
              <a:rPr lang="en-US" sz="3000" dirty="0" smtClean="0"/>
              <a:t>The signals, messages and files that move from one node (computer, server…) and another need to be managed. That includes checking the format of the signal, message or file.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BDEFF0D-6281-428C-8407-4AAB196C1B92}" type="slidenum">
              <a:rPr lang="en-US"/>
              <a:pPr>
                <a:defRPr/>
              </a:pPr>
              <a:t>24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58786" name="Rectangle 2"/>
          <p:cNvSpPr>
            <a:spLocks noGrp="1" noChangeArrowheads="1"/>
          </p:cNvSpPr>
          <p:nvPr>
            <p:ph type="title"/>
          </p:nvPr>
        </p:nvSpPr>
        <p:spPr/>
        <p:txBody>
          <a:bodyPr/>
          <a:lstStyle/>
          <a:p>
            <a:pPr eaLnBrk="1" hangingPunct="1">
              <a:defRPr/>
            </a:pPr>
            <a:r>
              <a:rPr lang="en-GB" sz="3800" smtClean="0"/>
              <a:t>Network Operating System</a:t>
            </a:r>
            <a:endParaRPr lang="en-US" sz="3800" smtClean="0"/>
          </a:p>
        </p:txBody>
      </p:sp>
      <p:sp>
        <p:nvSpPr>
          <p:cNvPr id="758787" name="Rectangle 3"/>
          <p:cNvSpPr>
            <a:spLocks noGrp="1" noChangeArrowheads="1"/>
          </p:cNvSpPr>
          <p:nvPr>
            <p:ph type="body" idx="1"/>
          </p:nvPr>
        </p:nvSpPr>
        <p:spPr/>
        <p:txBody>
          <a:bodyPr/>
          <a:lstStyle/>
          <a:p>
            <a:pPr eaLnBrk="1" hangingPunct="1">
              <a:defRPr/>
            </a:pPr>
            <a:r>
              <a:rPr lang="en-GB" sz="3000" dirty="0" smtClean="0"/>
              <a:t>The software used to control many of these elements is in the form of a ‘network operating system’.</a:t>
            </a:r>
            <a:endParaRPr lang="en-US" sz="3000" dirty="0" smtClean="0"/>
          </a:p>
          <a:p>
            <a:pPr eaLnBrk="1" hangingPunct="1">
              <a:defRPr/>
            </a:pPr>
            <a:r>
              <a:rPr lang="en-US" sz="3000" dirty="0" smtClean="0"/>
              <a:t>There are many forms for a network operating system (NOS).</a:t>
            </a:r>
          </a:p>
          <a:p>
            <a:pPr eaLnBrk="1" hangingPunct="1">
              <a:defRPr/>
            </a:pPr>
            <a:endParaRPr lang="en-GB" sz="3000" dirty="0" smtClean="0"/>
          </a:p>
          <a:p>
            <a:pPr eaLnBrk="1" hangingPunct="1">
              <a:defRPr/>
            </a:pPr>
            <a:r>
              <a:rPr lang="en-GB" sz="3000" dirty="0" smtClean="0"/>
              <a:t>An example of a NOS is Novell NetWare </a:t>
            </a:r>
            <a:r>
              <a:rPr lang="en-GB" sz="2600" dirty="0" smtClean="0"/>
              <a:t>(albeit an older and soon-to-be obsolete NOS).</a:t>
            </a:r>
            <a:endParaRPr lang="en-US" sz="2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45A4B6A-F93D-446D-AD7A-0D740F87C74D}" type="slidenum">
              <a:rPr lang="en-US"/>
              <a:pPr>
                <a:defRPr/>
              </a:pPr>
              <a:t>25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60834" name="Rectangle 2"/>
          <p:cNvSpPr>
            <a:spLocks noGrp="1" noChangeArrowheads="1"/>
          </p:cNvSpPr>
          <p:nvPr>
            <p:ph type="title"/>
          </p:nvPr>
        </p:nvSpPr>
        <p:spPr/>
        <p:txBody>
          <a:bodyPr/>
          <a:lstStyle/>
          <a:p>
            <a:pPr eaLnBrk="1" hangingPunct="1">
              <a:defRPr/>
            </a:pPr>
            <a:r>
              <a:rPr lang="en-GB" sz="3800" smtClean="0"/>
              <a:t>NetWare</a:t>
            </a:r>
            <a:r>
              <a:rPr lang="en-GB" sz="4200" smtClean="0"/>
              <a:t> </a:t>
            </a:r>
            <a:endParaRPr lang="en-US" sz="4200" smtClean="0"/>
          </a:p>
        </p:txBody>
      </p:sp>
      <p:sp>
        <p:nvSpPr>
          <p:cNvPr id="760835" name="Rectangle 3"/>
          <p:cNvSpPr>
            <a:spLocks noGrp="1" noChangeArrowheads="1"/>
          </p:cNvSpPr>
          <p:nvPr>
            <p:ph type="body" idx="1"/>
          </p:nvPr>
        </p:nvSpPr>
        <p:spPr/>
        <p:txBody>
          <a:bodyPr/>
          <a:lstStyle/>
          <a:p>
            <a:pPr eaLnBrk="1" hangingPunct="1">
              <a:defRPr/>
            </a:pPr>
            <a:r>
              <a:rPr lang="en-US" sz="2800" dirty="0" smtClean="0"/>
              <a:t>NetWare, made by the company known as Novell, was probably the most widely-installed network server operating system. </a:t>
            </a:r>
          </a:p>
          <a:p>
            <a:pPr eaLnBrk="1" hangingPunct="1">
              <a:defRPr/>
            </a:pPr>
            <a:endParaRPr lang="en-US" sz="2800" dirty="0" smtClean="0"/>
          </a:p>
          <a:p>
            <a:pPr eaLnBrk="1" hangingPunct="1">
              <a:defRPr/>
            </a:pPr>
            <a:r>
              <a:rPr lang="en-US" sz="2800" dirty="0" smtClean="0"/>
              <a:t>Initially NetWare was successful in large and small office local area networks, Novell has redesigned (or </a:t>
            </a:r>
            <a:r>
              <a:rPr lang="en-US" sz="2800" dirty="0" err="1" smtClean="0"/>
              <a:t>refeatured</a:t>
            </a:r>
            <a:r>
              <a:rPr lang="en-US" sz="2800" dirty="0" smtClean="0"/>
              <a:t>) NetWare to work successfully as part of larger and heterogeneous networks, including the Internet. </a:t>
            </a:r>
            <a:endParaRPr lang="en-US" sz="3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409C0FA-2B75-48CE-A65E-873E40BFD665}" type="slidenum">
              <a:rPr lang="en-US"/>
              <a:pPr>
                <a:defRPr/>
              </a:pPr>
              <a:t>26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69026" name="Rectangle 2"/>
          <p:cNvSpPr>
            <a:spLocks noGrp="1" noChangeArrowheads="1"/>
          </p:cNvSpPr>
          <p:nvPr>
            <p:ph type="title"/>
          </p:nvPr>
        </p:nvSpPr>
        <p:spPr/>
        <p:txBody>
          <a:bodyPr/>
          <a:lstStyle/>
          <a:p>
            <a:pPr eaLnBrk="1" hangingPunct="1">
              <a:defRPr/>
            </a:pPr>
            <a:r>
              <a:rPr lang="en-GB" sz="3800" smtClean="0"/>
              <a:t>NetWare (2)</a:t>
            </a:r>
            <a:endParaRPr lang="en-US" sz="3800" smtClean="0"/>
          </a:p>
        </p:txBody>
      </p:sp>
      <p:sp>
        <p:nvSpPr>
          <p:cNvPr id="769027" name="Rectangle 3"/>
          <p:cNvSpPr>
            <a:spLocks noGrp="1" noChangeArrowheads="1"/>
          </p:cNvSpPr>
          <p:nvPr>
            <p:ph type="body" idx="1"/>
          </p:nvPr>
        </p:nvSpPr>
        <p:spPr/>
        <p:txBody>
          <a:bodyPr/>
          <a:lstStyle/>
          <a:p>
            <a:pPr eaLnBrk="1" hangingPunct="1">
              <a:defRPr/>
            </a:pPr>
            <a:r>
              <a:rPr lang="en-US" sz="2800" dirty="0" smtClean="0"/>
              <a:t>Up until the mid-2000s NetWare was strongly affiliated to the Unix and Linux operating systems: </a:t>
            </a:r>
            <a:r>
              <a:rPr lang="en-GB" sz="2800" dirty="0" smtClean="0"/>
              <a:t>NetWare 6 associated with Unix work, NetWare OES (Open Enterprise Server) associated with Linux.</a:t>
            </a:r>
          </a:p>
          <a:p>
            <a:pPr eaLnBrk="1" hangingPunct="1">
              <a:defRPr/>
            </a:pPr>
            <a:r>
              <a:rPr lang="en-GB" sz="2800" dirty="0" smtClean="0"/>
              <a:t>Novell suffered from management problems and were bought out by the </a:t>
            </a:r>
            <a:r>
              <a:rPr lang="en-GB" sz="2800" dirty="0" smtClean="0"/>
              <a:t>‘Attachmate</a:t>
            </a:r>
            <a:r>
              <a:rPr lang="en-GB" sz="2800" dirty="0" smtClean="0"/>
              <a:t>’ company.</a:t>
            </a:r>
          </a:p>
          <a:p>
            <a:pPr eaLnBrk="1" hangingPunct="1">
              <a:defRPr/>
            </a:pPr>
            <a:r>
              <a:rPr lang="en-GB" sz="2800" dirty="0" smtClean="0"/>
              <a:t>Microsoft’s Network Operating Systems became popular instead.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DE233DC-92E8-4029-B48A-166D32FF0AEC}" type="slidenum">
              <a:rPr lang="en-US"/>
              <a:pPr>
                <a:defRPr/>
              </a:pPr>
              <a:t>27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76194" name="Rectangle 2"/>
          <p:cNvSpPr>
            <a:spLocks noGrp="1" noChangeArrowheads="1"/>
          </p:cNvSpPr>
          <p:nvPr>
            <p:ph type="title"/>
          </p:nvPr>
        </p:nvSpPr>
        <p:spPr/>
        <p:txBody>
          <a:bodyPr/>
          <a:lstStyle/>
          <a:p>
            <a:pPr eaLnBrk="1" hangingPunct="1">
              <a:defRPr/>
            </a:pPr>
            <a:r>
              <a:rPr lang="en-GB" sz="3800" smtClean="0"/>
              <a:t>Protocol</a:t>
            </a:r>
            <a:endParaRPr lang="en-US" sz="3800" smtClean="0"/>
          </a:p>
        </p:txBody>
      </p:sp>
      <p:sp>
        <p:nvSpPr>
          <p:cNvPr id="776195" name="Rectangle 3"/>
          <p:cNvSpPr>
            <a:spLocks noGrp="1" noChangeArrowheads="1"/>
          </p:cNvSpPr>
          <p:nvPr>
            <p:ph type="body" idx="1"/>
          </p:nvPr>
        </p:nvSpPr>
        <p:spPr/>
        <p:txBody>
          <a:bodyPr/>
          <a:lstStyle/>
          <a:p>
            <a:pPr eaLnBrk="1" hangingPunct="1">
              <a:defRPr/>
            </a:pPr>
            <a:r>
              <a:rPr lang="en-US" sz="3000" smtClean="0"/>
              <a:t>To communicate with each other, two machines must follow the same </a:t>
            </a:r>
            <a:r>
              <a:rPr lang="en-US" sz="3000" u="sng" smtClean="0"/>
              <a:t>protocol</a:t>
            </a:r>
            <a:r>
              <a:rPr lang="en-US" sz="3000" smtClean="0"/>
              <a:t>. </a:t>
            </a:r>
          </a:p>
          <a:p>
            <a:pPr eaLnBrk="1" hangingPunct="1">
              <a:defRPr/>
            </a:pPr>
            <a:endParaRPr lang="en-US" sz="3000" smtClean="0"/>
          </a:p>
          <a:p>
            <a:pPr eaLnBrk="1" hangingPunct="1">
              <a:defRPr/>
            </a:pPr>
            <a:r>
              <a:rPr lang="en-US" sz="3000" smtClean="0"/>
              <a:t>A protocol is the special set of rules that end-points in a telecommunication connection, such as two PCs on a Local Area Network, use when they communicate. They are, essentially, a type of system software. </a:t>
            </a:r>
            <a:endParaRPr lang="en-GB" sz="3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CBEFFBF-EACF-4EA6-AE30-6FC8D3B8F91A}" type="slidenum">
              <a:rPr lang="en-US"/>
              <a:pPr>
                <a:defRPr/>
              </a:pPr>
              <a:t>28</a:t>
            </a:fld>
            <a:endParaRPr lang="en-US"/>
          </a:p>
        </p:txBody>
      </p:sp>
      <p:sp>
        <p:nvSpPr>
          <p:cNvPr id="778242" name="Rectangle 2"/>
          <p:cNvSpPr>
            <a:spLocks noGrp="1" noChangeArrowheads="1"/>
          </p:cNvSpPr>
          <p:nvPr>
            <p:ph type="title"/>
          </p:nvPr>
        </p:nvSpPr>
        <p:spPr/>
        <p:txBody>
          <a:bodyPr/>
          <a:lstStyle/>
          <a:p>
            <a:pPr eaLnBrk="1" hangingPunct="1">
              <a:defRPr/>
            </a:pPr>
            <a:r>
              <a:rPr lang="en-GB" sz="3800" smtClean="0"/>
              <a:t>Protocol (2)</a:t>
            </a:r>
            <a:endParaRPr lang="en-US" sz="3800" smtClean="0"/>
          </a:p>
        </p:txBody>
      </p:sp>
      <p:sp>
        <p:nvSpPr>
          <p:cNvPr id="778243" name="Rectangle 3"/>
          <p:cNvSpPr>
            <a:spLocks noGrp="1" noChangeArrowheads="1"/>
          </p:cNvSpPr>
          <p:nvPr>
            <p:ph type="body" idx="1"/>
          </p:nvPr>
        </p:nvSpPr>
        <p:spPr/>
        <p:txBody>
          <a:bodyPr/>
          <a:lstStyle/>
          <a:p>
            <a:pPr eaLnBrk="1" hangingPunct="1">
              <a:defRPr/>
            </a:pPr>
            <a:r>
              <a:rPr lang="en-US" sz="3000" smtClean="0"/>
              <a:t>A protocol includes formatting rules that specify how data is packaged into messages. </a:t>
            </a:r>
          </a:p>
          <a:p>
            <a:pPr eaLnBrk="1" hangingPunct="1">
              <a:defRPr/>
            </a:pPr>
            <a:r>
              <a:rPr lang="en-US" sz="3000" smtClean="0"/>
              <a:t>It also may include conventions like message acknowledgement or data compression to support reliable and/or high-performance network communication. (In other words, it makes sure the data on high-speed communications are received ‘loud and clear’…)</a:t>
            </a:r>
            <a:endParaRPr lang="en-GB" sz="3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AD64621-1E29-47AE-B65F-333F54EC9BDB}" type="slidenum">
              <a:rPr lang="en-US"/>
              <a:pPr>
                <a:defRPr/>
              </a:pPr>
              <a:t>29</a:t>
            </a:fld>
            <a:endParaRPr lang="en-US"/>
          </a:p>
        </p:txBody>
      </p:sp>
      <p:sp>
        <p:nvSpPr>
          <p:cNvPr id="780290" name="Rectangle 2"/>
          <p:cNvSpPr>
            <a:spLocks noGrp="1" noChangeArrowheads="1"/>
          </p:cNvSpPr>
          <p:nvPr>
            <p:ph type="title"/>
          </p:nvPr>
        </p:nvSpPr>
        <p:spPr/>
        <p:txBody>
          <a:bodyPr/>
          <a:lstStyle/>
          <a:p>
            <a:pPr eaLnBrk="1" hangingPunct="1">
              <a:defRPr/>
            </a:pPr>
            <a:r>
              <a:rPr lang="en-GB" sz="3800" dirty="0" smtClean="0"/>
              <a:t>Protocol (3)</a:t>
            </a:r>
            <a:endParaRPr lang="en-US" sz="3800" dirty="0" smtClean="0"/>
          </a:p>
        </p:txBody>
      </p:sp>
      <p:sp>
        <p:nvSpPr>
          <p:cNvPr id="780291" name="Rectangle 3"/>
          <p:cNvSpPr>
            <a:spLocks noGrp="1" noChangeArrowheads="1"/>
          </p:cNvSpPr>
          <p:nvPr>
            <p:ph type="body" idx="1"/>
          </p:nvPr>
        </p:nvSpPr>
        <p:spPr/>
        <p:txBody>
          <a:bodyPr/>
          <a:lstStyle/>
          <a:p>
            <a:pPr eaLnBrk="1" hangingPunct="1">
              <a:defRPr/>
            </a:pPr>
            <a:r>
              <a:rPr lang="en-US" sz="2800" smtClean="0"/>
              <a:t>Protocols include prearranged 'messages' between computers that establish, for example, whether a receiving machine is ready, whether a file was received properly….</a:t>
            </a:r>
          </a:p>
          <a:p>
            <a:pPr eaLnBrk="1" hangingPunct="1">
              <a:defRPr/>
            </a:pPr>
            <a:r>
              <a:rPr lang="en-US" sz="2800" smtClean="0"/>
              <a:t>Both end points must recognise and observe a protocol so that the binary signal format of a transmission will be recognised and accepted by the receiving device. Protocols are often described in an industry or international standard.</a:t>
            </a:r>
            <a:endParaRPr lang="en-GB"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9F0CE3C-B54B-4432-BBD9-D2BCE550193F}" type="slidenum">
              <a:rPr lang="en-US"/>
              <a:pPr>
                <a:defRPr/>
              </a:pPr>
              <a:t>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17826" name="Rectangle 2"/>
          <p:cNvSpPr>
            <a:spLocks noGrp="1" noChangeArrowheads="1"/>
          </p:cNvSpPr>
          <p:nvPr>
            <p:ph type="title"/>
          </p:nvPr>
        </p:nvSpPr>
        <p:spPr/>
        <p:txBody>
          <a:bodyPr/>
          <a:lstStyle/>
          <a:p>
            <a:pPr eaLnBrk="1" hangingPunct="1">
              <a:defRPr/>
            </a:pPr>
            <a:r>
              <a:rPr lang="en-GB" sz="3800" smtClean="0"/>
              <a:t>Node? </a:t>
            </a:r>
            <a:br>
              <a:rPr lang="en-GB" sz="3800" smtClean="0"/>
            </a:br>
            <a:r>
              <a:rPr lang="en-GB" sz="3800" smtClean="0"/>
              <a:t>What is a ‘node’?</a:t>
            </a:r>
            <a:endParaRPr lang="en-US" sz="3800" smtClean="0"/>
          </a:p>
        </p:txBody>
      </p:sp>
      <p:sp>
        <p:nvSpPr>
          <p:cNvPr id="717827" name="Rectangle 3"/>
          <p:cNvSpPr>
            <a:spLocks noGrp="1" noChangeArrowheads="1"/>
          </p:cNvSpPr>
          <p:nvPr>
            <p:ph type="body" idx="1"/>
          </p:nvPr>
        </p:nvSpPr>
        <p:spPr/>
        <p:txBody>
          <a:bodyPr/>
          <a:lstStyle/>
          <a:p>
            <a:pPr eaLnBrk="1" hangingPunct="1">
              <a:defRPr/>
            </a:pPr>
            <a:r>
              <a:rPr lang="en-US" sz="3000" smtClean="0"/>
              <a:t>Describing topology, we use the term </a:t>
            </a:r>
            <a:r>
              <a:rPr lang="en-US" sz="3000" i="1" smtClean="0"/>
              <a:t>node </a:t>
            </a:r>
            <a:r>
              <a:rPr lang="en-US" sz="3000" smtClean="0"/>
              <a:t>to refer to any independent component (device) of the network.</a:t>
            </a:r>
          </a:p>
          <a:p>
            <a:pPr eaLnBrk="1" hangingPunct="1">
              <a:defRPr/>
            </a:pPr>
            <a:endParaRPr lang="en-GB" sz="3000" smtClean="0"/>
          </a:p>
          <a:p>
            <a:pPr eaLnBrk="1" hangingPunct="1">
              <a:defRPr/>
            </a:pPr>
            <a:r>
              <a:rPr lang="en-GB" sz="3000" smtClean="0"/>
              <a:t>Those might be such things as the </a:t>
            </a:r>
            <a:r>
              <a:rPr lang="en-US" sz="3000" smtClean="0"/>
              <a:t>workstation or personal computer, server, printer…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E3F28CC-33EF-4613-A7D5-8F333EB8153F}" type="slidenum">
              <a:rPr lang="en-US"/>
              <a:pPr>
                <a:defRPr/>
              </a:pPr>
              <a:t>30</a:t>
            </a:fld>
            <a:endParaRPr lang="en-US"/>
          </a:p>
        </p:txBody>
      </p:sp>
      <p:sp>
        <p:nvSpPr>
          <p:cNvPr id="784386" name="Rectangle 2"/>
          <p:cNvSpPr>
            <a:spLocks noGrp="1" noChangeArrowheads="1"/>
          </p:cNvSpPr>
          <p:nvPr>
            <p:ph type="title"/>
          </p:nvPr>
        </p:nvSpPr>
        <p:spPr/>
        <p:txBody>
          <a:bodyPr/>
          <a:lstStyle/>
          <a:p>
            <a:pPr eaLnBrk="1" hangingPunct="1">
              <a:defRPr/>
            </a:pPr>
            <a:r>
              <a:rPr lang="en-GB" sz="3800" dirty="0" smtClean="0"/>
              <a:t>Protocol (4)</a:t>
            </a:r>
            <a:endParaRPr lang="en-US" sz="3800" dirty="0" smtClean="0"/>
          </a:p>
        </p:txBody>
      </p:sp>
      <p:sp>
        <p:nvSpPr>
          <p:cNvPr id="784387" name="Rectangle 3"/>
          <p:cNvSpPr>
            <a:spLocks noGrp="1" noChangeArrowheads="1"/>
          </p:cNvSpPr>
          <p:nvPr>
            <p:ph type="body" idx="1"/>
          </p:nvPr>
        </p:nvSpPr>
        <p:spPr/>
        <p:txBody>
          <a:bodyPr/>
          <a:lstStyle/>
          <a:p>
            <a:pPr eaLnBrk="1" hangingPunct="1">
              <a:defRPr/>
            </a:pPr>
            <a:r>
              <a:rPr lang="en-US" sz="3000" dirty="0" smtClean="0"/>
              <a:t>Looking at a typical protocol as a file transfer and management tool one might see these features:</a:t>
            </a:r>
          </a:p>
          <a:p>
            <a:pPr lvl="1" eaLnBrk="1" hangingPunct="1">
              <a:defRPr/>
            </a:pPr>
            <a:r>
              <a:rPr lang="en-US" sz="3000" dirty="0" smtClean="0"/>
              <a:t>File group transmission,</a:t>
            </a:r>
          </a:p>
          <a:p>
            <a:pPr lvl="1" eaLnBrk="1" hangingPunct="1">
              <a:defRPr/>
            </a:pPr>
            <a:r>
              <a:rPr lang="en-US" sz="3000" dirty="0" smtClean="0"/>
              <a:t>File attribute transmission (size, date, permissions, etc) </a:t>
            </a:r>
          </a:p>
          <a:p>
            <a:pPr lvl="1" eaLnBrk="1" hangingPunct="1">
              <a:defRPr/>
            </a:pPr>
            <a:r>
              <a:rPr lang="en-US" sz="3000" dirty="0" smtClean="0"/>
              <a:t>File name, record-format, and character-set conversion,</a:t>
            </a:r>
          </a:p>
          <a:p>
            <a:pPr lvl="1" eaLnBrk="1" hangingPunct="1">
              <a:defRPr/>
            </a:pPr>
            <a:r>
              <a:rPr lang="en-US" sz="3000" dirty="0" smtClean="0"/>
              <a:t>File collision options,</a:t>
            </a:r>
          </a:p>
          <a:p>
            <a:pPr lvl="1" algn="r" eaLnBrk="1" hangingPunct="1">
              <a:buFont typeface="Wingdings" pitchFamily="2" charset="2"/>
              <a:buNone/>
              <a:defRPr/>
            </a:pPr>
            <a:r>
              <a:rPr lang="en-GB" sz="2600" dirty="0" smtClean="0"/>
              <a:t>/continued…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186A908E-FA7D-4164-8197-9A39A2156AA8}" type="slidenum">
              <a:rPr lang="en-US"/>
              <a:pPr>
                <a:defRPr/>
              </a:pPr>
              <a:t>31</a:t>
            </a:fld>
            <a:endParaRPr lang="en-US"/>
          </a:p>
        </p:txBody>
      </p:sp>
      <p:sp>
        <p:nvSpPr>
          <p:cNvPr id="786434" name="Rectangle 2"/>
          <p:cNvSpPr>
            <a:spLocks noGrp="1" noChangeArrowheads="1"/>
          </p:cNvSpPr>
          <p:nvPr>
            <p:ph type="body" idx="1"/>
          </p:nvPr>
        </p:nvSpPr>
        <p:spPr/>
        <p:txBody>
          <a:bodyPr/>
          <a:lstStyle/>
          <a:p>
            <a:pPr lvl="1" eaLnBrk="1" hangingPunct="1">
              <a:defRPr/>
            </a:pPr>
            <a:r>
              <a:rPr lang="en-US" sz="3000" smtClean="0"/>
              <a:t>File transfer recovery, </a:t>
            </a:r>
          </a:p>
          <a:p>
            <a:pPr lvl="1" eaLnBrk="1" hangingPunct="1">
              <a:defRPr/>
            </a:pPr>
            <a:r>
              <a:rPr lang="en-US" sz="3000" smtClean="0"/>
              <a:t>Auto upload and download (of data or files)</a:t>
            </a:r>
          </a:p>
          <a:p>
            <a:pPr lvl="1" eaLnBrk="1" hangingPunct="1">
              <a:defRPr/>
            </a:pPr>
            <a:r>
              <a:rPr lang="en-US" sz="3000" smtClean="0"/>
              <a:t>Client/Server operations,</a:t>
            </a:r>
          </a:p>
          <a:p>
            <a:pPr lvl="1" eaLnBrk="1" hangingPunct="1">
              <a:defRPr/>
            </a:pPr>
            <a:r>
              <a:rPr lang="en-US" sz="3000" smtClean="0"/>
              <a:t>Automatic per-file text/binary mode switching,</a:t>
            </a:r>
          </a:p>
          <a:p>
            <a:pPr lvl="1" eaLnBrk="1" hangingPunct="1">
              <a:defRPr/>
            </a:pPr>
            <a:r>
              <a:rPr lang="en-US" sz="3000" smtClean="0"/>
              <a:t>Recursive directory-tree transfer,</a:t>
            </a:r>
          </a:p>
          <a:p>
            <a:pPr lvl="1" eaLnBrk="1" hangingPunct="1">
              <a:defRPr/>
            </a:pPr>
            <a:r>
              <a:rPr lang="en-US" sz="3000" smtClean="0"/>
              <a:t>Uniform services on serial and network connections,</a:t>
            </a:r>
          </a:p>
          <a:p>
            <a:pPr lvl="1" eaLnBrk="1" hangingPunct="1">
              <a:defRPr/>
            </a:pPr>
            <a:r>
              <a:rPr lang="en-US" sz="3000" smtClean="0"/>
              <a:t>An Internet service daemon.</a:t>
            </a:r>
            <a:endParaRPr lang="en-GB" sz="3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0F55A13-018B-4CD9-9B8A-47ADAF699A0E}" type="slidenum">
              <a:rPr lang="en-US"/>
              <a:pPr>
                <a:defRPr/>
              </a:pPr>
              <a:t>32</a:t>
            </a:fld>
            <a:endParaRPr lang="en-US"/>
          </a:p>
        </p:txBody>
      </p:sp>
      <p:sp>
        <p:nvSpPr>
          <p:cNvPr id="788482" name="Rectangle 2"/>
          <p:cNvSpPr>
            <a:spLocks noGrp="1" noChangeArrowheads="1"/>
          </p:cNvSpPr>
          <p:nvPr>
            <p:ph type="title"/>
          </p:nvPr>
        </p:nvSpPr>
        <p:spPr/>
        <p:txBody>
          <a:bodyPr/>
          <a:lstStyle/>
          <a:p>
            <a:pPr eaLnBrk="1" hangingPunct="1">
              <a:defRPr/>
            </a:pPr>
            <a:r>
              <a:rPr lang="en-GB" sz="3800" smtClean="0"/>
              <a:t>Daemon?</a:t>
            </a:r>
            <a:endParaRPr lang="en-US" sz="3800" smtClean="0"/>
          </a:p>
        </p:txBody>
      </p:sp>
      <p:sp>
        <p:nvSpPr>
          <p:cNvPr id="788483" name="Rectangle 3"/>
          <p:cNvSpPr>
            <a:spLocks noGrp="1" noChangeArrowheads="1"/>
          </p:cNvSpPr>
          <p:nvPr>
            <p:ph type="body" idx="1"/>
          </p:nvPr>
        </p:nvSpPr>
        <p:spPr/>
        <p:txBody>
          <a:bodyPr/>
          <a:lstStyle/>
          <a:p>
            <a:pPr eaLnBrk="1" hangingPunct="1">
              <a:defRPr/>
            </a:pPr>
            <a:r>
              <a:rPr lang="en-US" sz="2800" dirty="0" smtClean="0"/>
              <a:t>A daemon (pronounced dee-</a:t>
            </a:r>
            <a:r>
              <a:rPr lang="en-US" sz="2800" dirty="0" err="1" smtClean="0"/>
              <a:t>muhn</a:t>
            </a:r>
            <a:r>
              <a:rPr lang="en-US" sz="2800" dirty="0" smtClean="0"/>
              <a:t>) is a program that runs </a:t>
            </a:r>
            <a:r>
              <a:rPr lang="en-US" sz="2800" dirty="0" smtClean="0"/>
              <a:t>continuously and </a:t>
            </a:r>
            <a:r>
              <a:rPr lang="en-US" sz="2800" dirty="0" smtClean="0"/>
              <a:t>exists for the purpose of handling periodic service requests that a computer system expects to receive. The daemon program forwards the requests to other programs (or processes) as appropriate. Each server of pages on the Web has an HTTPD or Hypertext Transfer Protocol daemon that continually waits for requests to come in from Web clients and their users. </a:t>
            </a:r>
            <a:endParaRPr lang="en-GB"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97D4B5-D090-4B58-9EBF-3B368DDDCB2F}" type="slidenum">
              <a:rPr lang="en-US"/>
              <a:pPr>
                <a:defRPr/>
              </a:pPr>
              <a:t>33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90530" name="Rectangle 2"/>
          <p:cNvSpPr>
            <a:spLocks noGrp="1" noChangeArrowheads="1"/>
          </p:cNvSpPr>
          <p:nvPr>
            <p:ph type="title"/>
          </p:nvPr>
        </p:nvSpPr>
        <p:spPr/>
        <p:txBody>
          <a:bodyPr/>
          <a:lstStyle/>
          <a:p>
            <a:pPr eaLnBrk="1" hangingPunct="1">
              <a:defRPr/>
            </a:pPr>
            <a:r>
              <a:rPr lang="en-GB" sz="3800" smtClean="0"/>
              <a:t>Daemon (2)</a:t>
            </a:r>
            <a:endParaRPr lang="en-US" sz="3800" smtClean="0"/>
          </a:p>
        </p:txBody>
      </p:sp>
      <p:sp>
        <p:nvSpPr>
          <p:cNvPr id="790531" name="Rectangle 3"/>
          <p:cNvSpPr>
            <a:spLocks noGrp="1" noChangeArrowheads="1"/>
          </p:cNvSpPr>
          <p:nvPr>
            <p:ph type="body" idx="1"/>
          </p:nvPr>
        </p:nvSpPr>
        <p:spPr/>
        <p:txBody>
          <a:bodyPr/>
          <a:lstStyle/>
          <a:p>
            <a:pPr eaLnBrk="1" hangingPunct="1">
              <a:defRPr/>
            </a:pPr>
            <a:r>
              <a:rPr lang="en-US" sz="2800" smtClean="0"/>
              <a:t>The daemon program that runs in the background (as a systems software program does), rather than under the direct control of a user.</a:t>
            </a:r>
          </a:p>
          <a:p>
            <a:pPr eaLnBrk="1" hangingPunct="1">
              <a:defRPr/>
            </a:pPr>
            <a:r>
              <a:rPr lang="en-US" sz="2800" smtClean="0"/>
              <a:t>Typically, in Unix, daemons have names that end with the letter ‘d’; for example, ‘syslogd’ is the daemon which handles the system log. </a:t>
            </a:r>
            <a:endParaRPr lang="en-GB" sz="2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9853A33-2E08-4B45-8F76-CC3E89C9B8B6}" type="slidenum">
              <a:rPr lang="en-US"/>
              <a:pPr>
                <a:defRPr/>
              </a:pPr>
              <a:t>34</a:t>
            </a:fld>
            <a:endParaRPr lang="en-US"/>
          </a:p>
        </p:txBody>
      </p:sp>
      <p:sp>
        <p:nvSpPr>
          <p:cNvPr id="796674" name="Rectangle 2"/>
          <p:cNvSpPr>
            <a:spLocks noGrp="1" noChangeArrowheads="1"/>
          </p:cNvSpPr>
          <p:nvPr>
            <p:ph type="title"/>
          </p:nvPr>
        </p:nvSpPr>
        <p:spPr/>
        <p:txBody>
          <a:bodyPr/>
          <a:lstStyle/>
          <a:p>
            <a:pPr eaLnBrk="1" hangingPunct="1">
              <a:defRPr/>
            </a:pPr>
            <a:r>
              <a:rPr lang="en-GB" sz="3800" dirty="0" smtClean="0"/>
              <a:t>Protocols – A Visual</a:t>
            </a:r>
            <a:endParaRPr lang="en-US" sz="3800" dirty="0" smtClean="0"/>
          </a:p>
        </p:txBody>
      </p:sp>
      <p:pic>
        <p:nvPicPr>
          <p:cNvPr id="36869" name="Picture 2" descr="http://www.comptechdoc.org/independent/networking/guide/encapsulationlevel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341438"/>
            <a:ext cx="5688013"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Box 2"/>
          <p:cNvSpPr txBox="1">
            <a:spLocks noChangeArrowheads="1"/>
          </p:cNvSpPr>
          <p:nvPr/>
        </p:nvSpPr>
        <p:spPr bwMode="auto">
          <a:xfrm>
            <a:off x="1042988" y="5476875"/>
            <a:ext cx="684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800"/>
              <a:t>I will try to get this list of acronyms as references in the tutorial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518CEF2-FFF1-4EF5-B38D-BB9DF4DC6700}" type="slidenum">
              <a:rPr lang="en-US"/>
              <a:pPr>
                <a:defRPr/>
              </a:pPr>
              <a:t>35</a:t>
            </a:fld>
            <a:endParaRPr lang="en-US"/>
          </a:p>
        </p:txBody>
      </p:sp>
      <p:sp>
        <p:nvSpPr>
          <p:cNvPr id="796674" name="Rectangle 2"/>
          <p:cNvSpPr>
            <a:spLocks noGrp="1" noChangeArrowheads="1"/>
          </p:cNvSpPr>
          <p:nvPr>
            <p:ph type="title"/>
          </p:nvPr>
        </p:nvSpPr>
        <p:spPr/>
        <p:txBody>
          <a:bodyPr/>
          <a:lstStyle/>
          <a:p>
            <a:pPr eaLnBrk="1" hangingPunct="1">
              <a:defRPr/>
            </a:pPr>
            <a:r>
              <a:rPr lang="en-GB" sz="3800" smtClean="0"/>
              <a:t>More on Protocols</a:t>
            </a:r>
            <a:endParaRPr lang="en-US" sz="3800" smtClean="0"/>
          </a:p>
        </p:txBody>
      </p:sp>
      <p:sp>
        <p:nvSpPr>
          <p:cNvPr id="796675" name="Rectangle 3"/>
          <p:cNvSpPr>
            <a:spLocks noGrp="1" noChangeArrowheads="1"/>
          </p:cNvSpPr>
          <p:nvPr>
            <p:ph type="body" idx="1"/>
          </p:nvPr>
        </p:nvSpPr>
        <p:spPr/>
        <p:txBody>
          <a:bodyPr/>
          <a:lstStyle/>
          <a:p>
            <a:pPr marL="571500" indent="-571500" eaLnBrk="1" hangingPunct="1">
              <a:lnSpc>
                <a:spcPct val="90000"/>
              </a:lnSpc>
              <a:defRPr/>
            </a:pPr>
            <a:r>
              <a:rPr lang="en-GB" sz="3400" smtClean="0"/>
              <a:t>There are usually seven layers to many network communications – in terms of protocols:</a:t>
            </a:r>
          </a:p>
          <a:p>
            <a:pPr marL="1090613" lvl="2" indent="-419100" eaLnBrk="1" hangingPunct="1">
              <a:lnSpc>
                <a:spcPct val="90000"/>
              </a:lnSpc>
              <a:buFont typeface="Wingdings" pitchFamily="2" charset="2"/>
              <a:buAutoNum type="arabicPeriod"/>
              <a:defRPr/>
            </a:pPr>
            <a:r>
              <a:rPr lang="en-GB" sz="2700" smtClean="0"/>
              <a:t>Physical layer</a:t>
            </a:r>
          </a:p>
          <a:p>
            <a:pPr marL="1090613" lvl="2" indent="-419100" eaLnBrk="1" hangingPunct="1">
              <a:lnSpc>
                <a:spcPct val="90000"/>
              </a:lnSpc>
              <a:buFont typeface="Wingdings" pitchFamily="2" charset="2"/>
              <a:buAutoNum type="arabicPeriod"/>
              <a:defRPr/>
            </a:pPr>
            <a:r>
              <a:rPr lang="en-GB" sz="2700" smtClean="0"/>
              <a:t>Data link layer</a:t>
            </a:r>
          </a:p>
          <a:p>
            <a:pPr marL="1090613" lvl="2" indent="-419100" eaLnBrk="1" hangingPunct="1">
              <a:lnSpc>
                <a:spcPct val="90000"/>
              </a:lnSpc>
              <a:buFont typeface="Wingdings" pitchFamily="2" charset="2"/>
              <a:buAutoNum type="arabicPeriod"/>
              <a:defRPr/>
            </a:pPr>
            <a:r>
              <a:rPr lang="en-GB" sz="2700" smtClean="0"/>
              <a:t>Network layer</a:t>
            </a:r>
          </a:p>
          <a:p>
            <a:pPr marL="1090613" lvl="2" indent="-419100" eaLnBrk="1" hangingPunct="1">
              <a:lnSpc>
                <a:spcPct val="90000"/>
              </a:lnSpc>
              <a:buFont typeface="Wingdings" pitchFamily="2" charset="2"/>
              <a:buAutoNum type="arabicPeriod"/>
              <a:defRPr/>
            </a:pPr>
            <a:r>
              <a:rPr lang="en-GB" sz="2700" smtClean="0"/>
              <a:t>Transport layer</a:t>
            </a:r>
          </a:p>
          <a:p>
            <a:pPr marL="1090613" lvl="2" indent="-419100" eaLnBrk="1" hangingPunct="1">
              <a:lnSpc>
                <a:spcPct val="90000"/>
              </a:lnSpc>
              <a:buFont typeface="Wingdings" pitchFamily="2" charset="2"/>
              <a:buAutoNum type="arabicPeriod"/>
              <a:defRPr/>
            </a:pPr>
            <a:r>
              <a:rPr lang="en-GB" sz="2700" smtClean="0"/>
              <a:t>Session layer</a:t>
            </a:r>
          </a:p>
          <a:p>
            <a:pPr marL="1090613" lvl="2" indent="-419100" eaLnBrk="1" hangingPunct="1">
              <a:lnSpc>
                <a:spcPct val="90000"/>
              </a:lnSpc>
              <a:buFont typeface="Wingdings" pitchFamily="2" charset="2"/>
              <a:buAutoNum type="arabicPeriod"/>
              <a:defRPr/>
            </a:pPr>
            <a:r>
              <a:rPr lang="en-GB" sz="2700" smtClean="0"/>
              <a:t>Presentation layer</a:t>
            </a:r>
          </a:p>
          <a:p>
            <a:pPr marL="1090613" lvl="2" indent="-419100" eaLnBrk="1" hangingPunct="1">
              <a:lnSpc>
                <a:spcPct val="90000"/>
              </a:lnSpc>
              <a:buFont typeface="Wingdings" pitchFamily="2" charset="2"/>
              <a:buAutoNum type="arabicPeriod"/>
              <a:defRPr/>
            </a:pPr>
            <a:r>
              <a:rPr lang="en-GB" sz="2700" smtClean="0"/>
              <a:t>Application layer</a:t>
            </a:r>
            <a:endParaRPr lang="en-US" sz="27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2731C49-0B8A-4275-8A82-A3EF8650B795}" type="slidenum">
              <a:rPr lang="en-US"/>
              <a:pPr>
                <a:defRPr/>
              </a:pPr>
              <a:t>36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97698" name="Rectangle 2"/>
          <p:cNvSpPr>
            <a:spLocks noGrp="1" noChangeArrowheads="1"/>
          </p:cNvSpPr>
          <p:nvPr>
            <p:ph type="title"/>
          </p:nvPr>
        </p:nvSpPr>
        <p:spPr/>
        <p:txBody>
          <a:bodyPr/>
          <a:lstStyle/>
          <a:p>
            <a:pPr eaLnBrk="1" hangingPunct="1">
              <a:defRPr/>
            </a:pPr>
            <a:r>
              <a:rPr lang="en-GB" sz="3800" smtClean="0"/>
              <a:t>More on Protocols (2)</a:t>
            </a:r>
            <a:endParaRPr lang="en-US" sz="3800" smtClean="0"/>
          </a:p>
        </p:txBody>
      </p:sp>
      <p:sp>
        <p:nvSpPr>
          <p:cNvPr id="797699" name="Rectangle 3"/>
          <p:cNvSpPr>
            <a:spLocks noGrp="1" noChangeArrowheads="1"/>
          </p:cNvSpPr>
          <p:nvPr>
            <p:ph type="body" idx="1"/>
          </p:nvPr>
        </p:nvSpPr>
        <p:spPr/>
        <p:txBody>
          <a:bodyPr/>
          <a:lstStyle/>
          <a:p>
            <a:pPr eaLnBrk="1" hangingPunct="1">
              <a:defRPr/>
            </a:pPr>
            <a:r>
              <a:rPr lang="en-GB" sz="3000" smtClean="0"/>
              <a:t>To start with, at the physical layer, </a:t>
            </a:r>
            <a:r>
              <a:rPr lang="en-US" sz="3000" smtClean="0"/>
              <a:t>at the lowest level, bits are encoded in electrical, signals, light or radio signals.</a:t>
            </a:r>
          </a:p>
          <a:p>
            <a:pPr eaLnBrk="1" hangingPunct="1">
              <a:defRPr/>
            </a:pPr>
            <a:r>
              <a:rPr lang="en-US" sz="3000" smtClean="0"/>
              <a:t>At the data link layer errors might be detected. The transmission system has to be configured at this point.</a:t>
            </a:r>
          </a:p>
          <a:p>
            <a:pPr eaLnBrk="1" hangingPunct="1">
              <a:defRPr/>
            </a:pPr>
            <a:r>
              <a:rPr lang="en-GB" sz="3000" smtClean="0"/>
              <a:t>The network layer deals with addressing for the transmission.</a:t>
            </a:r>
            <a:endParaRPr lang="en-US" sz="30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29DC8C3-B529-4A92-B704-0065D7333AE1}" type="slidenum">
              <a:rPr lang="en-US"/>
              <a:pPr>
                <a:defRPr/>
              </a:pPr>
              <a:t>37</a:t>
            </a:fld>
            <a:endParaRPr lang="en-US"/>
          </a:p>
        </p:txBody>
      </p:sp>
      <p:sp>
        <p:nvSpPr>
          <p:cNvPr id="798722" name="Rectangle 2"/>
          <p:cNvSpPr>
            <a:spLocks noGrp="1" noChangeArrowheads="1"/>
          </p:cNvSpPr>
          <p:nvPr>
            <p:ph type="title"/>
          </p:nvPr>
        </p:nvSpPr>
        <p:spPr/>
        <p:txBody>
          <a:bodyPr/>
          <a:lstStyle/>
          <a:p>
            <a:pPr eaLnBrk="1" hangingPunct="1">
              <a:defRPr/>
            </a:pPr>
            <a:r>
              <a:rPr lang="en-GB" sz="3800" smtClean="0"/>
              <a:t>More on Protocols (3)</a:t>
            </a:r>
            <a:endParaRPr lang="en-US" sz="3800" smtClean="0"/>
          </a:p>
        </p:txBody>
      </p:sp>
      <p:sp>
        <p:nvSpPr>
          <p:cNvPr id="798723" name="Rectangle 3"/>
          <p:cNvSpPr>
            <a:spLocks noGrp="1" noChangeArrowheads="1"/>
          </p:cNvSpPr>
          <p:nvPr>
            <p:ph type="body" idx="1"/>
          </p:nvPr>
        </p:nvSpPr>
        <p:spPr/>
        <p:txBody>
          <a:bodyPr/>
          <a:lstStyle/>
          <a:p>
            <a:pPr eaLnBrk="1" hangingPunct="1">
              <a:defRPr/>
            </a:pPr>
            <a:r>
              <a:rPr lang="en-GB" sz="3000" smtClean="0"/>
              <a:t>The transport layer deals with error detection and retransmission in the case of a faulty transmission</a:t>
            </a:r>
            <a:r>
              <a:rPr lang="en-US" sz="3000" smtClean="0"/>
              <a:t>.</a:t>
            </a:r>
          </a:p>
          <a:p>
            <a:pPr eaLnBrk="1" hangingPunct="1">
              <a:defRPr/>
            </a:pPr>
            <a:r>
              <a:rPr lang="en-US" sz="3000" smtClean="0"/>
              <a:t>The session layer responds to service requests from the presentation layer and issues service requests to the transport layer.  </a:t>
            </a:r>
          </a:p>
          <a:p>
            <a:pPr eaLnBrk="1" hangingPunct="1">
              <a:defRPr/>
            </a:pPr>
            <a:r>
              <a:rPr lang="en-GB" sz="3000" smtClean="0"/>
              <a:t>The presentation layer respond</a:t>
            </a:r>
            <a:r>
              <a:rPr lang="en-US" sz="3000" smtClean="0"/>
              <a:t>s to service requests from the application layer and issues service requests to the session layer.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B67A13-8E21-40EE-8CB9-B5F50FFB1187}" type="slidenum">
              <a:rPr lang="en-US"/>
              <a:pPr>
                <a:defRPr/>
              </a:pPr>
              <a:t>38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99746" name="Rectangle 2"/>
          <p:cNvSpPr>
            <a:spLocks noGrp="1" noChangeArrowheads="1"/>
          </p:cNvSpPr>
          <p:nvPr>
            <p:ph type="title"/>
          </p:nvPr>
        </p:nvSpPr>
        <p:spPr/>
        <p:txBody>
          <a:bodyPr/>
          <a:lstStyle/>
          <a:p>
            <a:pPr eaLnBrk="1" hangingPunct="1">
              <a:defRPr/>
            </a:pPr>
            <a:r>
              <a:rPr lang="en-GB" sz="3800" smtClean="0"/>
              <a:t>More on Protocols (4)</a:t>
            </a:r>
            <a:endParaRPr lang="en-US" sz="3800" smtClean="0"/>
          </a:p>
        </p:txBody>
      </p:sp>
      <p:sp>
        <p:nvSpPr>
          <p:cNvPr id="799747" name="Rectangle 3"/>
          <p:cNvSpPr>
            <a:spLocks noGrp="1" noChangeArrowheads="1"/>
          </p:cNvSpPr>
          <p:nvPr>
            <p:ph type="body" idx="1"/>
          </p:nvPr>
        </p:nvSpPr>
        <p:spPr/>
        <p:txBody>
          <a:bodyPr/>
          <a:lstStyle/>
          <a:p>
            <a:pPr eaLnBrk="1" hangingPunct="1">
              <a:defRPr/>
            </a:pPr>
            <a:r>
              <a:rPr lang="en-GB" sz="3000" smtClean="0"/>
              <a:t>The application layer </a:t>
            </a:r>
            <a:r>
              <a:rPr lang="en-US" sz="3000" smtClean="0"/>
              <a:t>interfaces directly a user’s network applications.</a:t>
            </a:r>
          </a:p>
          <a:p>
            <a:pPr eaLnBrk="1" hangingPunct="1">
              <a:defRPr/>
            </a:pPr>
            <a:r>
              <a:rPr lang="en-US" sz="3000" smtClean="0"/>
              <a:t>It performs application services for the application processes such as handling requests for data from a remote node.</a:t>
            </a:r>
          </a:p>
          <a:p>
            <a:pPr eaLnBrk="1" hangingPunct="1">
              <a:defRPr/>
            </a:pPr>
            <a:r>
              <a:rPr lang="en-GB" sz="3000" smtClean="0"/>
              <a:t>So this is the level where the user runs network functions – an example might be to ‘click on a link’ on the Internet.</a:t>
            </a:r>
            <a:endParaRPr lang="en-US" sz="3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138C86-9B16-417F-88F7-4E25E4EF97F0}" type="slidenum">
              <a:rPr lang="en-US"/>
              <a:pPr>
                <a:defRPr/>
              </a:pPr>
              <a:t>39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0770" name="Rectangle 2"/>
          <p:cNvSpPr>
            <a:spLocks noGrp="1" noChangeArrowheads="1"/>
          </p:cNvSpPr>
          <p:nvPr>
            <p:ph type="title"/>
          </p:nvPr>
        </p:nvSpPr>
        <p:spPr/>
        <p:txBody>
          <a:bodyPr/>
          <a:lstStyle/>
          <a:p>
            <a:pPr eaLnBrk="1" hangingPunct="1">
              <a:defRPr/>
            </a:pPr>
            <a:r>
              <a:rPr lang="en-GB" sz="3800" smtClean="0"/>
              <a:t>More on Protocols (5)</a:t>
            </a:r>
            <a:endParaRPr lang="en-US" sz="3800" smtClean="0"/>
          </a:p>
        </p:txBody>
      </p:sp>
      <p:sp>
        <p:nvSpPr>
          <p:cNvPr id="800771" name="Rectangle 3"/>
          <p:cNvSpPr>
            <a:spLocks noGrp="1" noChangeArrowheads="1"/>
          </p:cNvSpPr>
          <p:nvPr>
            <p:ph type="body" idx="1"/>
          </p:nvPr>
        </p:nvSpPr>
        <p:spPr/>
        <p:txBody>
          <a:bodyPr/>
          <a:lstStyle/>
          <a:p>
            <a:pPr eaLnBrk="1" hangingPunct="1">
              <a:defRPr/>
            </a:pPr>
            <a:r>
              <a:rPr lang="en-GB" dirty="0" smtClean="0"/>
              <a:t>Internet protocol</a:t>
            </a:r>
          </a:p>
          <a:p>
            <a:pPr eaLnBrk="1" hangingPunct="1">
              <a:buFont typeface="Wingdings" pitchFamily="2" charset="2"/>
              <a:buNone/>
              <a:defRPr/>
            </a:pPr>
            <a:r>
              <a:rPr lang="en-US" dirty="0" smtClean="0"/>
              <a:t>	On the Internet, there are the TCP/IP protocols, consisting of: </a:t>
            </a:r>
          </a:p>
          <a:p>
            <a:pPr lvl="1" eaLnBrk="1" hangingPunct="1">
              <a:defRPr/>
            </a:pPr>
            <a:endParaRPr lang="en-US" dirty="0" smtClean="0"/>
          </a:p>
          <a:p>
            <a:pPr lvl="1" eaLnBrk="1" hangingPunct="1">
              <a:defRPr/>
            </a:pPr>
            <a:r>
              <a:rPr lang="en-US" sz="3000" dirty="0" smtClean="0"/>
              <a:t>Transmission Control Protocol (TCP), which uses a set of rules to exchange messages with other Internet points where 'information packets' are being sent.</a:t>
            </a:r>
          </a:p>
          <a:p>
            <a:pPr lvl="1" algn="r" eaLnBrk="1" hangingPunct="1">
              <a:buFont typeface="Wingdings" pitchFamily="2" charset="2"/>
              <a:buNone/>
              <a:defRPr/>
            </a:pPr>
            <a:r>
              <a:rPr lang="en-GB" sz="2600" dirty="0" smtClean="0"/>
              <a:t>/continued…</a:t>
            </a:r>
            <a:endParaRPr lang="en-US" sz="2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61A281-29BE-4F14-B8E2-D7C1A6A93898}" type="slidenum">
              <a:rPr lang="en-US"/>
              <a:pPr>
                <a:defRPr/>
              </a:pPr>
              <a:t>4</a:t>
            </a:fld>
            <a:endParaRPr lang="en-US"/>
          </a:p>
        </p:txBody>
      </p:sp>
      <p:sp>
        <p:nvSpPr>
          <p:cNvPr id="719874" name="Rectangle 2"/>
          <p:cNvSpPr>
            <a:spLocks noGrp="1" noChangeArrowheads="1"/>
          </p:cNvSpPr>
          <p:nvPr>
            <p:ph type="title"/>
          </p:nvPr>
        </p:nvSpPr>
        <p:spPr/>
        <p:txBody>
          <a:bodyPr/>
          <a:lstStyle/>
          <a:p>
            <a:pPr eaLnBrk="1" hangingPunct="1">
              <a:defRPr/>
            </a:pPr>
            <a:r>
              <a:rPr lang="en-GB" sz="3800" smtClean="0"/>
              <a:t>How Do Networks Exchange Data?</a:t>
            </a:r>
            <a:endParaRPr lang="en-US" sz="3800" smtClean="0"/>
          </a:p>
        </p:txBody>
      </p:sp>
      <p:sp>
        <p:nvSpPr>
          <p:cNvPr id="719875" name="Rectangle 3"/>
          <p:cNvSpPr>
            <a:spLocks noGrp="1" noChangeArrowheads="1"/>
          </p:cNvSpPr>
          <p:nvPr>
            <p:ph type="body" idx="1"/>
          </p:nvPr>
        </p:nvSpPr>
        <p:spPr/>
        <p:txBody>
          <a:bodyPr/>
          <a:lstStyle/>
          <a:p>
            <a:pPr eaLnBrk="1" hangingPunct="1">
              <a:defRPr/>
            </a:pPr>
            <a:r>
              <a:rPr lang="en-GB" sz="2600" smtClean="0"/>
              <a:t>A computer network may </a:t>
            </a:r>
            <a:r>
              <a:rPr lang="en-US" sz="2600" smtClean="0"/>
              <a:t>be ‘fixed’ – i.e. connected permanently using cables - or their links might be temporary - as when connected via modems. Wireless networks generally work using waves in the air and are passed and then processed over ‘WiFi’ (Wireless Fidelity – a wireless local area network) or a proprietary carrier's networks – carriers being Eircom and ESAT BT.</a:t>
            </a:r>
          </a:p>
          <a:p>
            <a:pPr eaLnBrk="1" hangingPunct="1">
              <a:defRPr/>
            </a:pPr>
            <a:endParaRPr lang="en-GB" sz="2600" smtClean="0"/>
          </a:p>
          <a:p>
            <a:pPr eaLnBrk="1" hangingPunct="1">
              <a:buFont typeface="Wingdings" pitchFamily="2" charset="2"/>
              <a:buNone/>
              <a:defRPr/>
            </a:pPr>
            <a:r>
              <a:rPr lang="en-GB" sz="2600" smtClean="0"/>
              <a:t>(These variations will be expanded on later.)</a:t>
            </a:r>
            <a:endParaRPr lang="en-US" sz="2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B9DD923E-3C04-45A9-8420-2151C97062C8}" type="slidenum">
              <a:rPr lang="en-US"/>
              <a:pPr>
                <a:defRPr/>
              </a:pPr>
              <a:t>40</a:t>
            </a:fld>
            <a:endParaRPr lang="en-US"/>
          </a:p>
        </p:txBody>
      </p:sp>
      <p:sp>
        <p:nvSpPr>
          <p:cNvPr id="801794" name="Rectangle 2"/>
          <p:cNvSpPr>
            <a:spLocks noGrp="1" noChangeArrowheads="1"/>
          </p:cNvSpPr>
          <p:nvPr>
            <p:ph type="body" idx="1"/>
          </p:nvPr>
        </p:nvSpPr>
        <p:spPr/>
        <p:txBody>
          <a:bodyPr/>
          <a:lstStyle/>
          <a:p>
            <a:pPr lvl="1" eaLnBrk="1" hangingPunct="1">
              <a:lnSpc>
                <a:spcPct val="90000"/>
              </a:lnSpc>
              <a:defRPr/>
            </a:pPr>
            <a:r>
              <a:rPr lang="en-US" sz="3000" dirty="0" smtClean="0"/>
              <a:t>Using TCP, applications on networked host machines can create connections to one another to exchange data or packets. </a:t>
            </a:r>
          </a:p>
          <a:p>
            <a:pPr lvl="1" eaLnBrk="1" hangingPunct="1">
              <a:lnSpc>
                <a:spcPct val="90000"/>
              </a:lnSpc>
              <a:defRPr/>
            </a:pPr>
            <a:endParaRPr lang="en-US" sz="3000" dirty="0" smtClean="0"/>
          </a:p>
          <a:p>
            <a:pPr lvl="1" eaLnBrk="1" hangingPunct="1">
              <a:lnSpc>
                <a:spcPct val="90000"/>
              </a:lnSpc>
              <a:defRPr/>
            </a:pPr>
            <a:r>
              <a:rPr lang="en-US" sz="3000" dirty="0" smtClean="0"/>
              <a:t>This protocol is known as being reliable in delivering sender-to-receiver data. </a:t>
            </a:r>
          </a:p>
          <a:p>
            <a:pPr lvl="1" eaLnBrk="1" hangingPunct="1">
              <a:lnSpc>
                <a:spcPct val="90000"/>
              </a:lnSpc>
              <a:defRPr/>
            </a:pPr>
            <a:endParaRPr lang="en-US" sz="3000" dirty="0" smtClean="0"/>
          </a:p>
          <a:p>
            <a:pPr lvl="1" eaLnBrk="1" hangingPunct="1">
              <a:lnSpc>
                <a:spcPct val="90000"/>
              </a:lnSpc>
              <a:defRPr/>
            </a:pPr>
            <a:r>
              <a:rPr lang="en-US" sz="3000" dirty="0" smtClean="0"/>
              <a:t>TCP also distinguishes data for multiple applications happening at the same time</a:t>
            </a:r>
          </a:p>
          <a:p>
            <a:pPr algn="r" eaLnBrk="1" hangingPunct="1">
              <a:lnSpc>
                <a:spcPct val="90000"/>
              </a:lnSpc>
              <a:buFont typeface="Wingdings" pitchFamily="2" charset="2"/>
              <a:buNone/>
              <a:defRPr/>
            </a:pPr>
            <a:r>
              <a:rPr lang="en-GB" sz="2600" dirty="0" smtClean="0"/>
              <a:t>		/continued…</a:t>
            </a:r>
            <a:endParaRPr lang="en-US" sz="26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0EB5FF8C-BF79-4869-84C4-DCBB75D855DD}" type="slidenum">
              <a:rPr lang="en-US"/>
              <a:pPr>
                <a:defRPr/>
              </a:pPr>
              <a:t>41</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2818" name="Rectangle 2"/>
          <p:cNvSpPr>
            <a:spLocks noGrp="1" noChangeArrowheads="1"/>
          </p:cNvSpPr>
          <p:nvPr>
            <p:ph type="body" idx="1"/>
          </p:nvPr>
        </p:nvSpPr>
        <p:spPr/>
        <p:txBody>
          <a:bodyPr/>
          <a:lstStyle/>
          <a:p>
            <a:pPr lvl="1" eaLnBrk="1" hangingPunct="1">
              <a:defRPr/>
            </a:pPr>
            <a:r>
              <a:rPr lang="en-US" sz="3000" dirty="0" smtClean="0"/>
              <a:t>Internet Protocol (IP), which uses a set of rules to send and receive messages at the Internet address level.</a:t>
            </a:r>
          </a:p>
          <a:p>
            <a:pPr eaLnBrk="1" hangingPunct="1">
              <a:defRPr/>
            </a:pPr>
            <a:endParaRPr lang="en-GB" sz="3000" dirty="0" smtClean="0"/>
          </a:p>
          <a:p>
            <a:pPr lvl="1" eaLnBrk="1" hangingPunct="1">
              <a:defRPr/>
            </a:pPr>
            <a:r>
              <a:rPr lang="en-US" sz="3000" dirty="0" smtClean="0"/>
              <a:t>IP is a </a:t>
            </a:r>
            <a:r>
              <a:rPr lang="en-US" sz="3000" u="sng" dirty="0" smtClean="0"/>
              <a:t>data-oriented</a:t>
            </a:r>
            <a:r>
              <a:rPr lang="en-US" sz="3000" dirty="0" smtClean="0"/>
              <a:t> protocol used for communicating data across a packet-switched internetwork... (That will be the Internet, then? Aye.)</a:t>
            </a:r>
            <a:endParaRPr lang="en-GB" sz="3000" dirty="0" smtClean="0"/>
          </a:p>
          <a:p>
            <a:pPr algn="r" eaLnBrk="1" hangingPunct="1">
              <a:buFont typeface="Wingdings" pitchFamily="2" charset="2"/>
              <a:buNone/>
              <a:defRPr/>
            </a:pPr>
            <a:r>
              <a:rPr lang="en-GB" sz="2600" dirty="0" smtClean="0"/>
              <a:t>/continued…</a:t>
            </a:r>
            <a:endParaRPr lang="en-US" sz="26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AF3764FF-D3D8-45F6-8AFC-89DDEB9BF35B}" type="slidenum">
              <a:rPr lang="en-US"/>
              <a:pPr>
                <a:defRPr/>
              </a:pPr>
              <a:t>42</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3842" name="Rectangle 2"/>
          <p:cNvSpPr>
            <a:spLocks noGrp="1" noChangeArrowheads="1"/>
          </p:cNvSpPr>
          <p:nvPr>
            <p:ph type="body" idx="1"/>
          </p:nvPr>
        </p:nvSpPr>
        <p:spPr/>
        <p:txBody>
          <a:bodyPr/>
          <a:lstStyle/>
          <a:p>
            <a:pPr lvl="1" eaLnBrk="1" hangingPunct="1">
              <a:defRPr/>
            </a:pPr>
            <a:r>
              <a:rPr lang="en-US" sz="3000" smtClean="0"/>
              <a:t>Additional protocols that are usually included with TCP/IP are the Hypertext Transfer Protocol (HTTP) and File Transfer Protocol (FTP), each with defined sets of rules to use with corresponding programs that appear on the Internet in different places but need to be run to allow files to be sent/received.</a:t>
            </a:r>
          </a:p>
          <a:p>
            <a:pPr eaLnBrk="1" hangingPunct="1">
              <a:defRPr/>
            </a:pPr>
            <a:endParaRPr lang="en-US" sz="3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5DEF91-218A-4039-B03C-9A97DC315ED4}" type="slidenum">
              <a:rPr lang="en-US"/>
              <a:pPr>
                <a:defRPr/>
              </a:pPr>
              <a:t>43</a:t>
            </a:fld>
            <a:endParaRPr lang="en-US"/>
          </a:p>
        </p:txBody>
      </p:sp>
      <p:sp>
        <p:nvSpPr>
          <p:cNvPr id="811010" name="Rectangle 2"/>
          <p:cNvSpPr>
            <a:spLocks noGrp="1" noChangeArrowheads="1"/>
          </p:cNvSpPr>
          <p:nvPr>
            <p:ph type="title"/>
          </p:nvPr>
        </p:nvSpPr>
        <p:spPr/>
        <p:txBody>
          <a:bodyPr/>
          <a:lstStyle/>
          <a:p>
            <a:pPr eaLnBrk="1" hangingPunct="1">
              <a:defRPr/>
            </a:pPr>
            <a:r>
              <a:rPr lang="en-GB" sz="3800" smtClean="0"/>
              <a:t>Hardware for Networks – Network Transmission Media</a:t>
            </a:r>
            <a:endParaRPr lang="en-US" sz="3800" smtClean="0"/>
          </a:p>
        </p:txBody>
      </p:sp>
      <p:sp>
        <p:nvSpPr>
          <p:cNvPr id="811011" name="Rectangle 3"/>
          <p:cNvSpPr>
            <a:spLocks noGrp="1" noChangeArrowheads="1"/>
          </p:cNvSpPr>
          <p:nvPr>
            <p:ph type="body" idx="1"/>
          </p:nvPr>
        </p:nvSpPr>
        <p:spPr/>
        <p:txBody>
          <a:bodyPr/>
          <a:lstStyle/>
          <a:p>
            <a:pPr eaLnBrk="1" hangingPunct="1">
              <a:defRPr/>
            </a:pPr>
            <a:r>
              <a:rPr lang="en-US" sz="3000" smtClean="0"/>
              <a:t>Network transmission media generally fall into one of the following groups: </a:t>
            </a:r>
          </a:p>
          <a:p>
            <a:pPr lvl="1" eaLnBrk="1" hangingPunct="1">
              <a:defRPr/>
            </a:pPr>
            <a:r>
              <a:rPr lang="en-US" sz="3000" smtClean="0"/>
              <a:t>Copper wire - carries electrical signals, much like telephone or cable TV wiring. </a:t>
            </a:r>
          </a:p>
          <a:p>
            <a:pPr lvl="1" eaLnBrk="1" hangingPunct="1">
              <a:defRPr/>
            </a:pPr>
            <a:r>
              <a:rPr lang="en-US" sz="3000" smtClean="0"/>
              <a:t>Optical fibre - carries light-waves, either from lasers or Light Emitting Diodes.</a:t>
            </a:r>
          </a:p>
          <a:p>
            <a:pPr lvl="1" eaLnBrk="1" hangingPunct="1">
              <a:defRPr/>
            </a:pPr>
            <a:r>
              <a:rPr lang="en-US" sz="3000" smtClean="0"/>
              <a:t>Wireless - radio signals or infra-red light pulses </a:t>
            </a:r>
          </a:p>
          <a:p>
            <a:pPr eaLnBrk="1" hangingPunct="1">
              <a:buFont typeface="Wingdings" pitchFamily="2" charset="2"/>
              <a:buNone/>
              <a:defRPr/>
            </a:pPr>
            <a:r>
              <a:rPr lang="en-US" sz="2400" smtClean="0"/>
              <a:t>Each medium has its own advantages and disadvantages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8025BEC-0820-4EC6-95BA-FFA2874A9F6B}" type="slidenum">
              <a:rPr lang="en-US"/>
              <a:pPr>
                <a:defRPr/>
              </a:pPr>
              <a:t>44</a:t>
            </a:fld>
            <a:endParaRPr lang="en-US"/>
          </a:p>
        </p:txBody>
      </p:sp>
      <p:sp>
        <p:nvSpPr>
          <p:cNvPr id="814082" name="Rectangle 2"/>
          <p:cNvSpPr>
            <a:spLocks noGrp="1" noChangeArrowheads="1"/>
          </p:cNvSpPr>
          <p:nvPr>
            <p:ph type="title"/>
          </p:nvPr>
        </p:nvSpPr>
        <p:spPr/>
        <p:txBody>
          <a:bodyPr/>
          <a:lstStyle/>
          <a:p>
            <a:pPr eaLnBrk="1" hangingPunct="1">
              <a:defRPr/>
            </a:pPr>
            <a:r>
              <a:rPr lang="en-GB" sz="3800" smtClean="0"/>
              <a:t>Copper Cable</a:t>
            </a:r>
            <a:endParaRPr lang="en-US" sz="3800" smtClean="0"/>
          </a:p>
        </p:txBody>
      </p:sp>
      <p:sp>
        <p:nvSpPr>
          <p:cNvPr id="814083" name="Rectangle 3"/>
          <p:cNvSpPr>
            <a:spLocks noGrp="1" noChangeArrowheads="1"/>
          </p:cNvSpPr>
          <p:nvPr>
            <p:ph type="body" idx="1"/>
          </p:nvPr>
        </p:nvSpPr>
        <p:spPr/>
        <p:txBody>
          <a:bodyPr/>
          <a:lstStyle/>
          <a:p>
            <a:pPr eaLnBrk="1" hangingPunct="1">
              <a:lnSpc>
                <a:spcPct val="90000"/>
              </a:lnSpc>
              <a:defRPr/>
            </a:pPr>
            <a:r>
              <a:rPr lang="en-US" sz="3000" smtClean="0"/>
              <a:t>Copper wire for network data transmission comes in two forms: </a:t>
            </a:r>
            <a:endParaRPr lang="en-US" sz="3000" i="1" smtClean="0"/>
          </a:p>
          <a:p>
            <a:pPr lvl="1" eaLnBrk="1" hangingPunct="1">
              <a:lnSpc>
                <a:spcPct val="90000"/>
              </a:lnSpc>
              <a:defRPr/>
            </a:pPr>
            <a:r>
              <a:rPr lang="en-US" sz="3000" i="1" smtClean="0"/>
              <a:t>twisted-pair </a:t>
            </a:r>
            <a:r>
              <a:rPr lang="en-US" sz="3000" smtClean="0"/>
              <a:t>cable, </a:t>
            </a:r>
          </a:p>
          <a:p>
            <a:pPr lvl="2" eaLnBrk="1" hangingPunct="1">
              <a:lnSpc>
                <a:spcPct val="90000"/>
              </a:lnSpc>
              <a:defRPr/>
            </a:pPr>
            <a:r>
              <a:rPr lang="en-US" sz="2700" smtClean="0"/>
              <a:t>Similar to telephone cables, that contain 2 or more parallel wires that are twisted around each other, and </a:t>
            </a:r>
            <a:endParaRPr lang="en-US" sz="2700" i="1" smtClean="0"/>
          </a:p>
          <a:p>
            <a:pPr lvl="1" eaLnBrk="1" hangingPunct="1">
              <a:lnSpc>
                <a:spcPct val="90000"/>
              </a:lnSpc>
              <a:defRPr/>
            </a:pPr>
            <a:r>
              <a:rPr lang="en-US" sz="3000" i="1" smtClean="0"/>
              <a:t>coaxial</a:t>
            </a:r>
            <a:r>
              <a:rPr lang="en-US" sz="3000" smtClean="0"/>
              <a:t> cable, </a:t>
            </a:r>
          </a:p>
          <a:p>
            <a:pPr lvl="2" eaLnBrk="1" hangingPunct="1">
              <a:lnSpc>
                <a:spcPct val="90000"/>
              </a:lnSpc>
              <a:defRPr/>
            </a:pPr>
            <a:r>
              <a:rPr lang="en-US" sz="2700" smtClean="0"/>
              <a:t>Similar to the cables used for cable TV. Each type of cable uses a different type of </a:t>
            </a:r>
            <a:r>
              <a:rPr lang="en-US" sz="2700" i="1" smtClean="0"/>
              <a:t>connector</a:t>
            </a:r>
            <a:r>
              <a:rPr lang="en-US" sz="2700" smtClean="0"/>
              <a:t> to interconnect computers or other hardware on the network.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8C9B810-06BA-450D-9812-7CB75A9FCCE1}" type="slidenum">
              <a:rPr lang="en-US"/>
              <a:pPr>
                <a:defRPr/>
              </a:pPr>
              <a:t>45</a:t>
            </a:fld>
            <a:endParaRPr lang="en-US"/>
          </a:p>
        </p:txBody>
      </p:sp>
      <p:sp>
        <p:nvSpPr>
          <p:cNvPr id="816130" name="Rectangle 2"/>
          <p:cNvSpPr>
            <a:spLocks noGrp="1" noChangeArrowheads="1"/>
          </p:cNvSpPr>
          <p:nvPr>
            <p:ph type="title"/>
          </p:nvPr>
        </p:nvSpPr>
        <p:spPr/>
        <p:txBody>
          <a:bodyPr/>
          <a:lstStyle/>
          <a:p>
            <a:pPr eaLnBrk="1" hangingPunct="1">
              <a:defRPr/>
            </a:pPr>
            <a:r>
              <a:rPr lang="en-GB" sz="3800" smtClean="0"/>
              <a:t>Unshielded Twisted Pair Cable</a:t>
            </a:r>
            <a:endParaRPr lang="en-US" sz="3800" smtClean="0"/>
          </a:p>
        </p:txBody>
      </p:sp>
      <p:sp>
        <p:nvSpPr>
          <p:cNvPr id="816131" name="Rectangle 3"/>
          <p:cNvSpPr>
            <a:spLocks noGrp="1" noChangeArrowheads="1"/>
          </p:cNvSpPr>
          <p:nvPr>
            <p:ph type="body" idx="1"/>
          </p:nvPr>
        </p:nvSpPr>
        <p:spPr/>
        <p:txBody>
          <a:bodyPr/>
          <a:lstStyle/>
          <a:p>
            <a:pPr eaLnBrk="1" hangingPunct="1">
              <a:lnSpc>
                <a:spcPct val="90000"/>
              </a:lnSpc>
              <a:defRPr/>
            </a:pPr>
            <a:r>
              <a:rPr lang="en-US" sz="2800" smtClean="0"/>
              <a:t>Twisted pair cable comes in two varieties: shielded and unshielded. Unshielded twisted pair (UTP) is the most popular and is generally the best option for LAN networks.</a:t>
            </a:r>
          </a:p>
          <a:p>
            <a:pPr eaLnBrk="1" hangingPunct="1">
              <a:lnSpc>
                <a:spcPct val="90000"/>
              </a:lnSpc>
              <a:buFont typeface="Wingdings" pitchFamily="2" charset="2"/>
              <a:buNone/>
              <a:defRPr/>
            </a:pPr>
            <a:endParaRPr lang="en-GB" sz="2800" smtClean="0"/>
          </a:p>
          <a:p>
            <a:pPr eaLnBrk="1" hangingPunct="1">
              <a:lnSpc>
                <a:spcPct val="90000"/>
              </a:lnSpc>
              <a:buFont typeface="Wingdings" pitchFamily="2" charset="2"/>
              <a:buNone/>
              <a:defRPr/>
            </a:pPr>
            <a:endParaRPr lang="en-US" sz="2600" smtClean="0"/>
          </a:p>
          <a:p>
            <a:pPr lvl="4" eaLnBrk="1" hangingPunct="1">
              <a:lnSpc>
                <a:spcPct val="90000"/>
              </a:lnSpc>
              <a:buFont typeface="Wingdings" pitchFamily="2" charset="2"/>
              <a:buNone/>
              <a:defRPr/>
            </a:pPr>
            <a:endParaRPr lang="en-US" smtClean="0"/>
          </a:p>
          <a:p>
            <a:pPr lvl="4" eaLnBrk="1" hangingPunct="1">
              <a:lnSpc>
                <a:spcPct val="90000"/>
              </a:lnSpc>
              <a:buFont typeface="Wingdings" pitchFamily="2" charset="2"/>
              <a:buNone/>
              <a:defRPr/>
            </a:pPr>
            <a:endParaRPr lang="en-US" smtClean="0"/>
          </a:p>
          <a:p>
            <a:pPr lvl="4" eaLnBrk="1" hangingPunct="1">
              <a:lnSpc>
                <a:spcPct val="90000"/>
              </a:lnSpc>
              <a:buFont typeface="Wingdings" pitchFamily="2" charset="2"/>
              <a:buNone/>
              <a:defRPr/>
            </a:pPr>
            <a:r>
              <a:rPr lang="en-US" smtClean="0"/>
              <a:t>Fig. 1. Unshielded twisted pair</a:t>
            </a:r>
          </a:p>
          <a:p>
            <a:pPr eaLnBrk="1" hangingPunct="1">
              <a:lnSpc>
                <a:spcPct val="90000"/>
              </a:lnSpc>
              <a:defRPr/>
            </a:pPr>
            <a:r>
              <a:rPr lang="en-US" sz="2800" smtClean="0"/>
              <a:t>The quality of UTP may vary from telephone-grade wire to extremely high-speed cable. </a:t>
            </a:r>
          </a:p>
        </p:txBody>
      </p:sp>
      <p:pic>
        <p:nvPicPr>
          <p:cNvPr id="48134" name="Picture 4" descr="Netwo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500438"/>
            <a:ext cx="3097213"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CC72392-01B8-4051-AD98-C42B0FE55A9B}" type="slidenum">
              <a:rPr lang="en-US"/>
              <a:pPr>
                <a:defRPr/>
              </a:pPr>
              <a:t>46</a:t>
            </a:fld>
            <a:endParaRPr lang="en-US"/>
          </a:p>
        </p:txBody>
      </p:sp>
      <p:sp>
        <p:nvSpPr>
          <p:cNvPr id="817154" name="Rectangle 2"/>
          <p:cNvSpPr>
            <a:spLocks noGrp="1" noChangeArrowheads="1"/>
          </p:cNvSpPr>
          <p:nvPr>
            <p:ph type="title"/>
          </p:nvPr>
        </p:nvSpPr>
        <p:spPr/>
        <p:txBody>
          <a:bodyPr/>
          <a:lstStyle/>
          <a:p>
            <a:pPr eaLnBrk="1" hangingPunct="1">
              <a:defRPr/>
            </a:pPr>
            <a:r>
              <a:rPr lang="en-GB" sz="3800" smtClean="0"/>
              <a:t>Unshielded Twisted Pair Connector</a:t>
            </a:r>
            <a:endParaRPr lang="en-US" sz="3800" smtClean="0"/>
          </a:p>
        </p:txBody>
      </p:sp>
      <p:sp>
        <p:nvSpPr>
          <p:cNvPr id="817155" name="Rectangle 3"/>
          <p:cNvSpPr>
            <a:spLocks noGrp="1" noChangeArrowheads="1"/>
          </p:cNvSpPr>
          <p:nvPr>
            <p:ph type="body" idx="1"/>
          </p:nvPr>
        </p:nvSpPr>
        <p:spPr/>
        <p:txBody>
          <a:bodyPr/>
          <a:lstStyle/>
          <a:p>
            <a:pPr eaLnBrk="1" hangingPunct="1">
              <a:defRPr/>
            </a:pPr>
            <a:r>
              <a:rPr lang="en-US" sz="2800" smtClean="0"/>
              <a:t>RJ-45 is the standard for unshielded twisted pair cabling connector. This is a plastic connector that looks like a large telephone-style connector. A slot allows the RJ-45 to be inserted only one way. RJ stands for Registered Jack, a kind of standard. This standard designates which wire goes with each pin inside the connector. </a:t>
            </a:r>
          </a:p>
        </p:txBody>
      </p:sp>
      <p:pic>
        <p:nvPicPr>
          <p:cNvPr id="49158" name="Picture 4" descr="Netwo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724400"/>
            <a:ext cx="28082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Text Box 5"/>
          <p:cNvSpPr txBox="1">
            <a:spLocks noChangeArrowheads="1"/>
          </p:cNvSpPr>
          <p:nvPr/>
        </p:nvSpPr>
        <p:spPr bwMode="auto">
          <a:xfrm>
            <a:off x="5076825" y="56610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GB" altLang="en-US" sz="2000"/>
              <a:t>Fig. 2. RJ-45 connector</a:t>
            </a:r>
            <a:endParaRPr lang="en-US" altLang="en-US" sz="2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11EB34E1-F1D2-466D-ABD3-407B967B5BFE}" type="slidenum">
              <a:rPr lang="en-US"/>
              <a:pPr>
                <a:defRPr/>
              </a:pPr>
              <a:t>47</a:t>
            </a:fld>
            <a:endParaRPr lang="en-US"/>
          </a:p>
        </p:txBody>
      </p:sp>
      <p:sp>
        <p:nvSpPr>
          <p:cNvPr id="818178" name="Rectangle 2"/>
          <p:cNvSpPr>
            <a:spLocks noGrp="1" noChangeArrowheads="1"/>
          </p:cNvSpPr>
          <p:nvPr>
            <p:ph type="title"/>
          </p:nvPr>
        </p:nvSpPr>
        <p:spPr/>
        <p:txBody>
          <a:bodyPr/>
          <a:lstStyle/>
          <a:p>
            <a:pPr eaLnBrk="1" hangingPunct="1">
              <a:defRPr/>
            </a:pPr>
            <a:r>
              <a:rPr lang="en-GB" sz="3800" smtClean="0"/>
              <a:t>Shielded Twisted Pair Cable</a:t>
            </a:r>
            <a:endParaRPr lang="en-US" sz="3800" smtClean="0"/>
          </a:p>
        </p:txBody>
      </p:sp>
      <p:sp>
        <p:nvSpPr>
          <p:cNvPr id="818179" name="Rectangle 3"/>
          <p:cNvSpPr>
            <a:spLocks noGrp="1" noChangeArrowheads="1"/>
          </p:cNvSpPr>
          <p:nvPr>
            <p:ph type="body" idx="1"/>
          </p:nvPr>
        </p:nvSpPr>
        <p:spPr/>
        <p:txBody>
          <a:bodyPr/>
          <a:lstStyle/>
          <a:p>
            <a:pPr eaLnBrk="1" hangingPunct="1">
              <a:defRPr/>
            </a:pPr>
            <a:r>
              <a:rPr lang="en-US" sz="2800" smtClean="0"/>
              <a:t>A disadvantage of UTP is that it may be susceptible to radio and electrical frequency interference. Shielding reduces or removes these effects.</a:t>
            </a:r>
          </a:p>
          <a:p>
            <a:pPr eaLnBrk="1" hangingPunct="1">
              <a:defRPr/>
            </a:pPr>
            <a:r>
              <a:rPr lang="en-GB" sz="2800" smtClean="0"/>
              <a:t>The shield acts as an ‘earthing’ or ‘ground’ in circuitry terms.</a:t>
            </a:r>
            <a:endParaRPr lang="en-US" sz="2800" smtClean="0"/>
          </a:p>
        </p:txBody>
      </p:sp>
      <p:pic>
        <p:nvPicPr>
          <p:cNvPr id="50182" name="Picture 4" descr="03fi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221163"/>
            <a:ext cx="2881313"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5"/>
          <p:cNvSpPr txBox="1">
            <a:spLocks noChangeArrowheads="1"/>
          </p:cNvSpPr>
          <p:nvPr/>
        </p:nvSpPr>
        <p:spPr bwMode="auto">
          <a:xfrm>
            <a:off x="971550" y="5589588"/>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GB" altLang="en-US" sz="2000"/>
              <a:t>Fig. 3. Shielded twisted pair</a:t>
            </a:r>
            <a:endParaRPr lang="en-US" altLang="en-US" sz="2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C7C9C548-A8B4-48E9-8C47-05063FE84C01}" type="slidenum">
              <a:rPr lang="en-US"/>
              <a:pPr>
                <a:defRPr/>
              </a:pPr>
              <a:t>48</a:t>
            </a:fld>
            <a:endParaRPr lang="en-US"/>
          </a:p>
        </p:txBody>
      </p:sp>
      <p:sp>
        <p:nvSpPr>
          <p:cNvPr id="820226" name="Rectangle 2"/>
          <p:cNvSpPr>
            <a:spLocks noGrp="1" noChangeArrowheads="1"/>
          </p:cNvSpPr>
          <p:nvPr>
            <p:ph type="title"/>
          </p:nvPr>
        </p:nvSpPr>
        <p:spPr/>
        <p:txBody>
          <a:bodyPr/>
          <a:lstStyle/>
          <a:p>
            <a:pPr eaLnBrk="1" hangingPunct="1">
              <a:defRPr/>
            </a:pPr>
            <a:r>
              <a:rPr lang="en-GB" sz="3800" smtClean="0"/>
              <a:t>Coaxial Cable</a:t>
            </a:r>
            <a:endParaRPr lang="en-US" sz="3800" smtClean="0"/>
          </a:p>
        </p:txBody>
      </p:sp>
      <p:sp>
        <p:nvSpPr>
          <p:cNvPr id="820227" name="Rectangle 3"/>
          <p:cNvSpPr>
            <a:spLocks noGrp="1" noChangeArrowheads="1"/>
          </p:cNvSpPr>
          <p:nvPr>
            <p:ph type="body" idx="1"/>
          </p:nvPr>
        </p:nvSpPr>
        <p:spPr/>
        <p:txBody>
          <a:bodyPr/>
          <a:lstStyle/>
          <a:p>
            <a:pPr eaLnBrk="1" hangingPunct="1">
              <a:defRPr/>
            </a:pPr>
            <a:r>
              <a:rPr lang="en-US" sz="2800" smtClean="0"/>
              <a:t>Coaxial cabling has a single copper conductor at its centre, a plastic layer provides insulation between the centre conductor and a braided metal shield. The metal shield helps to block any outside interference from fluorescent lights, motors and other computers.</a:t>
            </a:r>
          </a:p>
        </p:txBody>
      </p:sp>
      <p:pic>
        <p:nvPicPr>
          <p:cNvPr id="51206" name="Picture 4" descr="Netwo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652963"/>
            <a:ext cx="3816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5"/>
          <p:cNvSpPr txBox="1">
            <a:spLocks noChangeArrowheads="1"/>
          </p:cNvSpPr>
          <p:nvPr/>
        </p:nvSpPr>
        <p:spPr bwMode="auto">
          <a:xfrm>
            <a:off x="4787900" y="551656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GB" altLang="en-US" sz="2000"/>
              <a:t>Fig. 4. Coaxial cable</a:t>
            </a:r>
            <a:endParaRPr lang="en-US" altLang="en-US" sz="2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222BEC07-E8A9-4691-9A94-623D5EB0099A}" type="slidenum">
              <a:rPr lang="en-US"/>
              <a:pPr>
                <a:defRPr/>
              </a:pPr>
              <a:t>49</a:t>
            </a:fld>
            <a:endParaRPr lang="en-US"/>
          </a:p>
        </p:txBody>
      </p:sp>
      <p:sp>
        <p:nvSpPr>
          <p:cNvPr id="821250" name="Rectangle 2"/>
          <p:cNvSpPr>
            <a:spLocks noGrp="1" noChangeArrowheads="1"/>
          </p:cNvSpPr>
          <p:nvPr>
            <p:ph type="title"/>
          </p:nvPr>
        </p:nvSpPr>
        <p:spPr/>
        <p:txBody>
          <a:bodyPr/>
          <a:lstStyle/>
          <a:p>
            <a:pPr eaLnBrk="1" hangingPunct="1">
              <a:defRPr/>
            </a:pPr>
            <a:r>
              <a:rPr lang="en-GB" sz="3800" smtClean="0"/>
              <a:t>Coaxial Cable Connector</a:t>
            </a:r>
            <a:endParaRPr lang="en-US" sz="3800" smtClean="0"/>
          </a:p>
        </p:txBody>
      </p:sp>
      <p:sp>
        <p:nvSpPr>
          <p:cNvPr id="821251" name="Rectangle 3"/>
          <p:cNvSpPr>
            <a:spLocks noGrp="1" noChangeArrowheads="1"/>
          </p:cNvSpPr>
          <p:nvPr>
            <p:ph type="body" idx="1"/>
          </p:nvPr>
        </p:nvSpPr>
        <p:spPr/>
        <p:txBody>
          <a:bodyPr/>
          <a:lstStyle/>
          <a:p>
            <a:pPr eaLnBrk="1" hangingPunct="1">
              <a:defRPr/>
            </a:pPr>
            <a:r>
              <a:rPr lang="en-US" sz="2800" smtClean="0"/>
              <a:t>Bayone-Neill-Concelman (BNC) connector is sometimes used for coaxial cables. Connectors on the cable are the weakest points in any network. To help avoid problems with your network, the BNC connectors that crimp, rather than screw onto the cable are better.</a:t>
            </a:r>
          </a:p>
        </p:txBody>
      </p:sp>
      <p:pic>
        <p:nvPicPr>
          <p:cNvPr id="52230" name="Picture 4" descr="Netwo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797425"/>
            <a:ext cx="24479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5"/>
          <p:cNvSpPr txBox="1">
            <a:spLocks noChangeArrowheads="1"/>
          </p:cNvSpPr>
          <p:nvPr/>
        </p:nvSpPr>
        <p:spPr bwMode="auto">
          <a:xfrm>
            <a:off x="5543550" y="551656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GB" altLang="en-US" sz="2000"/>
              <a:t>Fig. 5. BNC connector</a:t>
            </a:r>
            <a:endParaRPr lang="en-US" altLang="en-US" sz="2000"/>
          </a:p>
        </p:txBody>
      </p:sp>
      <p:pic>
        <p:nvPicPr>
          <p:cNvPr id="52232" name="Picture 7" descr="Go to fullsize 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760913"/>
            <a:ext cx="129698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4E7D28-8BE4-47E6-A2EA-C0447A4D29AD}" type="slidenum">
              <a:rPr lang="en-US"/>
              <a:pPr>
                <a:defRPr/>
              </a:pPr>
              <a:t>5</a:t>
            </a:fld>
            <a:endParaRPr lang="en-US"/>
          </a:p>
        </p:txBody>
      </p:sp>
      <p:sp>
        <p:nvSpPr>
          <p:cNvPr id="720898" name="Rectangle 2"/>
          <p:cNvSpPr>
            <a:spLocks noGrp="1" noChangeArrowheads="1"/>
          </p:cNvSpPr>
          <p:nvPr>
            <p:ph type="title"/>
          </p:nvPr>
        </p:nvSpPr>
        <p:spPr/>
        <p:txBody>
          <a:bodyPr/>
          <a:lstStyle/>
          <a:p>
            <a:pPr eaLnBrk="1" hangingPunct="1">
              <a:defRPr/>
            </a:pPr>
            <a:r>
              <a:rPr lang="en-GB" sz="3400" smtClean="0"/>
              <a:t>How Fast Can Networks Exchange Data?</a:t>
            </a:r>
            <a:endParaRPr lang="en-US" sz="3400" smtClean="0"/>
          </a:p>
        </p:txBody>
      </p:sp>
      <p:sp>
        <p:nvSpPr>
          <p:cNvPr id="720899" name="Rectangle 3"/>
          <p:cNvSpPr>
            <a:spLocks noGrp="1" noChangeArrowheads="1"/>
          </p:cNvSpPr>
          <p:nvPr>
            <p:ph type="body" idx="1"/>
          </p:nvPr>
        </p:nvSpPr>
        <p:spPr/>
        <p:txBody>
          <a:bodyPr/>
          <a:lstStyle/>
          <a:p>
            <a:pPr eaLnBrk="1" hangingPunct="1">
              <a:lnSpc>
                <a:spcPct val="90000"/>
              </a:lnSpc>
              <a:defRPr/>
            </a:pPr>
            <a:r>
              <a:rPr lang="en-US" sz="3000" smtClean="0"/>
              <a:t>Network transmission speeds, measured in bits per second, range from only a few thousand bits per second (Kbps) for old networks, to millions of bits per second (Mbps).</a:t>
            </a:r>
          </a:p>
          <a:p>
            <a:pPr eaLnBrk="1" hangingPunct="1">
              <a:lnSpc>
                <a:spcPct val="90000"/>
              </a:lnSpc>
              <a:defRPr/>
            </a:pPr>
            <a:r>
              <a:rPr lang="en-US" sz="3000" smtClean="0"/>
              <a:t>High-speed networks often operate at around 100-200 Mbps (in an office of 2 - 20 computers) and ‘special’ applications of technology offer billions of bits per second (Gbps) (in a laboratory environment, perhaps).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438A252-E92A-4BB8-8244-68855C018EE2}" type="slidenum">
              <a:rPr lang="en-US"/>
              <a:pPr>
                <a:defRPr/>
              </a:pPr>
              <a:t>50</a:t>
            </a:fld>
            <a:endParaRPr lang="en-US"/>
          </a:p>
        </p:txBody>
      </p:sp>
      <p:sp>
        <p:nvSpPr>
          <p:cNvPr id="822274" name="Rectangle 2"/>
          <p:cNvSpPr>
            <a:spLocks noGrp="1" noChangeArrowheads="1"/>
          </p:cNvSpPr>
          <p:nvPr>
            <p:ph type="title"/>
          </p:nvPr>
        </p:nvSpPr>
        <p:spPr/>
        <p:txBody>
          <a:bodyPr/>
          <a:lstStyle/>
          <a:p>
            <a:pPr eaLnBrk="1" hangingPunct="1">
              <a:defRPr/>
            </a:pPr>
            <a:r>
              <a:rPr lang="en-GB" sz="3800" smtClean="0"/>
              <a:t>Fibre Optic Cable</a:t>
            </a:r>
            <a:endParaRPr lang="en-US" sz="3800" smtClean="0"/>
          </a:p>
        </p:txBody>
      </p:sp>
      <p:sp>
        <p:nvSpPr>
          <p:cNvPr id="822275" name="Rectangle 3"/>
          <p:cNvSpPr>
            <a:spLocks noGrp="1" noChangeArrowheads="1"/>
          </p:cNvSpPr>
          <p:nvPr>
            <p:ph type="body" idx="1"/>
          </p:nvPr>
        </p:nvSpPr>
        <p:spPr/>
        <p:txBody>
          <a:bodyPr/>
          <a:lstStyle/>
          <a:p>
            <a:pPr eaLnBrk="1" hangingPunct="1">
              <a:defRPr/>
            </a:pPr>
            <a:r>
              <a:rPr lang="en-US" sz="2800" smtClean="0"/>
              <a:t>Fibre optic cables are not affected by electrical interference and can carry data both at far higher transfer rates and for much greater distances than any copper cables. </a:t>
            </a:r>
          </a:p>
          <a:p>
            <a:pPr eaLnBrk="1" hangingPunct="1">
              <a:defRPr/>
            </a:pPr>
            <a:r>
              <a:rPr lang="en-US" sz="2800" smtClean="0"/>
              <a:t>In the past, the higher cost of optical fibre restricted its use to high-interference locations and network backbones (trunk lines) but its cost has dropped significantly in recent years and it is being used for all but the shortest distances (where twisted-pair is more convenient).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103393-6F3F-4684-8550-556568827D4F}" type="slidenum">
              <a:rPr lang="en-US"/>
              <a:pPr>
                <a:defRPr/>
              </a:pPr>
              <a:t>51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3298" name="Rectangle 2"/>
          <p:cNvSpPr>
            <a:spLocks noGrp="1" noChangeArrowheads="1"/>
          </p:cNvSpPr>
          <p:nvPr>
            <p:ph type="title"/>
          </p:nvPr>
        </p:nvSpPr>
        <p:spPr/>
        <p:txBody>
          <a:bodyPr/>
          <a:lstStyle/>
          <a:p>
            <a:pPr eaLnBrk="1" hangingPunct="1">
              <a:defRPr/>
            </a:pPr>
            <a:r>
              <a:rPr lang="en-GB" sz="3800" smtClean="0"/>
              <a:t>Fibre Optic Cable (2)</a:t>
            </a:r>
            <a:endParaRPr lang="en-US" sz="3800" smtClean="0"/>
          </a:p>
        </p:txBody>
      </p:sp>
      <p:sp>
        <p:nvSpPr>
          <p:cNvPr id="823299" name="Rectangle 3"/>
          <p:cNvSpPr>
            <a:spLocks noGrp="1" noChangeArrowheads="1"/>
          </p:cNvSpPr>
          <p:nvPr>
            <p:ph type="body" idx="1"/>
          </p:nvPr>
        </p:nvSpPr>
        <p:spPr/>
        <p:txBody>
          <a:bodyPr/>
          <a:lstStyle/>
          <a:p>
            <a:pPr eaLnBrk="1" hangingPunct="1">
              <a:defRPr/>
            </a:pPr>
            <a:r>
              <a:rPr lang="en-US" sz="2800" smtClean="0"/>
              <a:t>The major disadvantages of using optical fibre: </a:t>
            </a:r>
          </a:p>
          <a:p>
            <a:pPr lvl="1" eaLnBrk="1" hangingPunct="1">
              <a:defRPr/>
            </a:pPr>
            <a:endParaRPr lang="en-US" smtClean="0"/>
          </a:p>
          <a:p>
            <a:pPr lvl="1" eaLnBrk="1" hangingPunct="1">
              <a:defRPr/>
            </a:pPr>
            <a:r>
              <a:rPr lang="en-US" smtClean="0"/>
              <a:t>It can be more difficult to install in older buildings because it cannot be bent around corners as sharply as copper wire. </a:t>
            </a:r>
          </a:p>
          <a:p>
            <a:pPr lvl="1" eaLnBrk="1" hangingPunct="1">
              <a:defRPr/>
            </a:pPr>
            <a:r>
              <a:rPr lang="en-US" smtClean="0"/>
              <a:t>It is more difficult to attach connectors to optical fibre than to copper cable.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990D97A5-5023-4666-B52D-785AEA964348}" type="slidenum">
              <a:rPr lang="en-US"/>
              <a:pPr>
                <a:defRPr/>
              </a:pPr>
              <a:t>52</a:t>
            </a:fld>
            <a:endParaRPr lang="en-US"/>
          </a:p>
        </p:txBody>
      </p:sp>
      <p:sp>
        <p:nvSpPr>
          <p:cNvPr id="824322" name="Rectangle 2"/>
          <p:cNvSpPr>
            <a:spLocks noGrp="1" noChangeArrowheads="1"/>
          </p:cNvSpPr>
          <p:nvPr>
            <p:ph type="title"/>
          </p:nvPr>
        </p:nvSpPr>
        <p:spPr/>
        <p:txBody>
          <a:bodyPr/>
          <a:lstStyle/>
          <a:p>
            <a:pPr eaLnBrk="1" hangingPunct="1">
              <a:defRPr/>
            </a:pPr>
            <a:r>
              <a:rPr lang="en-GB" sz="3800" smtClean="0"/>
              <a:t>Fibre Optic Cable (3)</a:t>
            </a:r>
            <a:endParaRPr lang="en-US" sz="3800" smtClean="0"/>
          </a:p>
        </p:txBody>
      </p:sp>
      <p:sp>
        <p:nvSpPr>
          <p:cNvPr id="824323" name="Rectangle 3"/>
          <p:cNvSpPr>
            <a:spLocks noGrp="1" noChangeArrowheads="1"/>
          </p:cNvSpPr>
          <p:nvPr>
            <p:ph type="body" idx="1"/>
          </p:nvPr>
        </p:nvSpPr>
        <p:spPr/>
        <p:txBody>
          <a:bodyPr/>
          <a:lstStyle/>
          <a:p>
            <a:pPr eaLnBrk="1" hangingPunct="1">
              <a:defRPr/>
            </a:pPr>
            <a:r>
              <a:rPr lang="en-US" sz="2800" smtClean="0"/>
              <a:t>Fibre optic cable is used when high speed networking is required. Example: live video feed through networked computers with high-specification graphics processing. </a:t>
            </a:r>
          </a:p>
        </p:txBody>
      </p:sp>
      <p:pic>
        <p:nvPicPr>
          <p:cNvPr id="55302" name="Picture 4" descr="Netwo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724400"/>
            <a:ext cx="324008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5"/>
          <p:cNvSpPr txBox="1">
            <a:spLocks noChangeArrowheads="1"/>
          </p:cNvSpPr>
          <p:nvPr/>
        </p:nvSpPr>
        <p:spPr bwMode="auto">
          <a:xfrm>
            <a:off x="4787900" y="551656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GB" altLang="en-US" sz="2000"/>
              <a:t>Fig. 6. Fibre optic cable</a:t>
            </a:r>
            <a:endParaRPr lang="en-US" altLang="en-US" sz="2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94E07CB-E67C-489B-BCC7-0A60CE42DA38}" type="slidenum">
              <a:rPr lang="en-US"/>
              <a:pPr>
                <a:defRPr/>
              </a:pPr>
              <a:t>53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5346" name="Rectangle 2"/>
          <p:cNvSpPr>
            <a:spLocks noGrp="1" noChangeArrowheads="1"/>
          </p:cNvSpPr>
          <p:nvPr>
            <p:ph type="title"/>
          </p:nvPr>
        </p:nvSpPr>
        <p:spPr/>
        <p:txBody>
          <a:bodyPr/>
          <a:lstStyle/>
          <a:p>
            <a:pPr eaLnBrk="1" hangingPunct="1">
              <a:defRPr/>
            </a:pPr>
            <a:r>
              <a:rPr lang="en-GB" sz="3800" smtClean="0"/>
              <a:t>Fibre Optic Cable (4)</a:t>
            </a:r>
            <a:endParaRPr lang="en-US" sz="3800" smtClean="0"/>
          </a:p>
        </p:txBody>
      </p:sp>
      <p:sp>
        <p:nvSpPr>
          <p:cNvPr id="825347" name="Rectangle 3"/>
          <p:cNvSpPr>
            <a:spLocks noGrp="1" noChangeArrowheads="1"/>
          </p:cNvSpPr>
          <p:nvPr>
            <p:ph type="body" idx="1"/>
          </p:nvPr>
        </p:nvSpPr>
        <p:spPr/>
        <p:txBody>
          <a:bodyPr/>
          <a:lstStyle/>
          <a:p>
            <a:pPr eaLnBrk="1" hangingPunct="1">
              <a:defRPr/>
            </a:pPr>
            <a:r>
              <a:rPr lang="en-US" sz="2800" smtClean="0"/>
              <a:t>Fibre optic cable consists of a centre glass core surrounded by several layers of protective materials, which enables it to transmit light signals at great speeds over much longer distances eliminating the problem of electrical interference. </a:t>
            </a:r>
          </a:p>
          <a:p>
            <a:pPr eaLnBrk="1" hangingPunct="1">
              <a:defRPr/>
            </a:pPr>
            <a:r>
              <a:rPr lang="en-US" sz="2800" smtClean="0"/>
              <a:t>Another example: optic cabling is ideal for environments that contain a large amount of electrical interference. </a:t>
            </a:r>
          </a:p>
          <a:p>
            <a:pPr eaLnBrk="1" hangingPunct="1">
              <a:defRPr/>
            </a:pPr>
            <a:endParaRPr lang="en-US"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81626F5-64D0-40E5-B66D-A4F9B8958FF2}" type="slidenum">
              <a:rPr lang="en-US"/>
              <a:pPr>
                <a:defRPr/>
              </a:pPr>
              <a:t>54</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6370" name="Rectangle 2"/>
          <p:cNvSpPr>
            <a:spLocks noGrp="1" noChangeArrowheads="1"/>
          </p:cNvSpPr>
          <p:nvPr>
            <p:ph type="title"/>
          </p:nvPr>
        </p:nvSpPr>
        <p:spPr/>
        <p:txBody>
          <a:bodyPr/>
          <a:lstStyle/>
          <a:p>
            <a:pPr eaLnBrk="1" hangingPunct="1">
              <a:defRPr/>
            </a:pPr>
            <a:r>
              <a:rPr lang="en-GB" sz="3800" smtClean="0"/>
              <a:t>Fibre Optic Cable (5)</a:t>
            </a:r>
            <a:endParaRPr lang="en-US" sz="3800" smtClean="0"/>
          </a:p>
        </p:txBody>
      </p:sp>
      <p:sp>
        <p:nvSpPr>
          <p:cNvPr id="826371" name="Rectangle 3"/>
          <p:cNvSpPr>
            <a:spLocks noGrp="1" noChangeArrowheads="1"/>
          </p:cNvSpPr>
          <p:nvPr>
            <p:ph type="body" idx="1"/>
          </p:nvPr>
        </p:nvSpPr>
        <p:spPr/>
        <p:txBody>
          <a:bodyPr/>
          <a:lstStyle/>
          <a:p>
            <a:pPr eaLnBrk="1" hangingPunct="1">
              <a:buFont typeface="Wingdings" pitchFamily="2" charset="2"/>
              <a:buNone/>
              <a:defRPr/>
            </a:pPr>
            <a:r>
              <a:rPr lang="en-US" smtClean="0"/>
              <a:t>  </a:t>
            </a:r>
            <a:r>
              <a:rPr lang="en-US" sz="2800" smtClean="0"/>
              <a:t>Here is a better diagram of a fibre optic cable…</a:t>
            </a:r>
          </a:p>
        </p:txBody>
      </p:sp>
      <p:pic>
        <p:nvPicPr>
          <p:cNvPr id="57350" name="Picture 4" descr="B_Box_fi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852738"/>
            <a:ext cx="5329238"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54D12C9-27D5-4B83-9424-3F08985035E3}" type="slidenum">
              <a:rPr lang="en-US"/>
              <a:pPr>
                <a:defRPr/>
              </a:pPr>
              <a:t>55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7394" name="Rectangle 2"/>
          <p:cNvSpPr>
            <a:spLocks noGrp="1" noChangeArrowheads="1"/>
          </p:cNvSpPr>
          <p:nvPr>
            <p:ph type="title"/>
          </p:nvPr>
        </p:nvSpPr>
        <p:spPr/>
        <p:txBody>
          <a:bodyPr/>
          <a:lstStyle/>
          <a:p>
            <a:pPr eaLnBrk="1" hangingPunct="1">
              <a:defRPr/>
            </a:pPr>
            <a:r>
              <a:rPr lang="en-GB" sz="3800" smtClean="0"/>
              <a:t>Wireless Media</a:t>
            </a:r>
            <a:endParaRPr lang="en-US" sz="3800" smtClean="0"/>
          </a:p>
        </p:txBody>
      </p:sp>
      <p:sp>
        <p:nvSpPr>
          <p:cNvPr id="827395" name="Rectangle 3"/>
          <p:cNvSpPr>
            <a:spLocks noGrp="1" noChangeArrowheads="1"/>
          </p:cNvSpPr>
          <p:nvPr>
            <p:ph type="body" idx="1"/>
          </p:nvPr>
        </p:nvSpPr>
        <p:spPr/>
        <p:txBody>
          <a:bodyPr/>
          <a:lstStyle/>
          <a:p>
            <a:pPr eaLnBrk="1" hangingPunct="1">
              <a:lnSpc>
                <a:spcPct val="90000"/>
              </a:lnSpc>
              <a:defRPr/>
            </a:pPr>
            <a:r>
              <a:rPr lang="en-US" sz="2800" smtClean="0"/>
              <a:t>The range of transmission media for wireless networks is vast and still growing. </a:t>
            </a:r>
          </a:p>
          <a:p>
            <a:pPr eaLnBrk="1" hangingPunct="1">
              <a:lnSpc>
                <a:spcPct val="90000"/>
              </a:lnSpc>
              <a:defRPr/>
            </a:pPr>
            <a:r>
              <a:rPr lang="en-US" sz="2800" smtClean="0"/>
              <a:t>Originally, standard two-way radios were used, but they were very limited in reliability and transmission speed. </a:t>
            </a:r>
          </a:p>
          <a:p>
            <a:pPr eaLnBrk="1" hangingPunct="1">
              <a:lnSpc>
                <a:spcPct val="90000"/>
              </a:lnSpc>
              <a:defRPr/>
            </a:pPr>
            <a:r>
              <a:rPr lang="en-US" sz="2800" smtClean="0"/>
              <a:t>Point-to-point microwave radios, like those used by TV stations and telephone companies provide higher transfer rates (several Mbps) and are more reliable, but require tall towers and expensive hardware.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6E6436-0CD8-472A-8633-D4261C2FD344}" type="slidenum">
              <a:rPr lang="en-US"/>
              <a:pPr>
                <a:defRPr/>
              </a:pPr>
              <a:t>56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8418" name="Rectangle 2"/>
          <p:cNvSpPr>
            <a:spLocks noGrp="1" noChangeArrowheads="1"/>
          </p:cNvSpPr>
          <p:nvPr>
            <p:ph type="title"/>
          </p:nvPr>
        </p:nvSpPr>
        <p:spPr/>
        <p:txBody>
          <a:bodyPr/>
          <a:lstStyle/>
          <a:p>
            <a:pPr eaLnBrk="1" hangingPunct="1">
              <a:defRPr/>
            </a:pPr>
            <a:r>
              <a:rPr lang="en-GB" sz="3800" smtClean="0"/>
              <a:t>Wireless Media (2)</a:t>
            </a:r>
            <a:endParaRPr lang="en-US" sz="3800" smtClean="0"/>
          </a:p>
        </p:txBody>
      </p:sp>
      <p:sp>
        <p:nvSpPr>
          <p:cNvPr id="828419" name="Rectangle 3"/>
          <p:cNvSpPr>
            <a:spLocks noGrp="1" noChangeArrowheads="1"/>
          </p:cNvSpPr>
          <p:nvPr>
            <p:ph type="body" idx="1"/>
          </p:nvPr>
        </p:nvSpPr>
        <p:spPr/>
        <p:txBody>
          <a:bodyPr/>
          <a:lstStyle/>
          <a:p>
            <a:pPr eaLnBrk="1" hangingPunct="1">
              <a:defRPr/>
            </a:pPr>
            <a:r>
              <a:rPr lang="en-US" sz="2800" smtClean="0"/>
              <a:t>For longer distances, satellite relays can deliver Kbps, but are very expensive to build and operate. </a:t>
            </a:r>
          </a:p>
          <a:p>
            <a:pPr eaLnBrk="1" hangingPunct="1">
              <a:defRPr/>
            </a:pPr>
            <a:r>
              <a:rPr lang="en-US" sz="2800" smtClean="0"/>
              <a:t>Within a building, infra-red light pulses, like a TV remote control uses, work well for short distances, but at low transmission rates.</a:t>
            </a:r>
            <a:r>
              <a:rPr lang="en-US"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801B9B30-7354-4230-8615-E96786D40809}" type="slidenum">
              <a:rPr lang="en-US"/>
              <a:pPr>
                <a:defRPr/>
              </a:pPr>
              <a:t>57</a:t>
            </a:fld>
            <a:endParaRPr lang="en-US"/>
          </a:p>
        </p:txBody>
      </p:sp>
      <p:sp>
        <p:nvSpPr>
          <p:cNvPr id="832514" name="Rectangle 2"/>
          <p:cNvSpPr>
            <a:spLocks noGrp="1" noChangeArrowheads="1"/>
          </p:cNvSpPr>
          <p:nvPr>
            <p:ph type="title"/>
          </p:nvPr>
        </p:nvSpPr>
        <p:spPr/>
        <p:txBody>
          <a:bodyPr/>
          <a:lstStyle/>
          <a:p>
            <a:pPr eaLnBrk="1" hangingPunct="1">
              <a:defRPr/>
            </a:pPr>
            <a:r>
              <a:rPr lang="en-US" sz="3800" smtClean="0"/>
              <a:t>Point to Point Transmission of Microwave Radio Signals</a:t>
            </a:r>
          </a:p>
        </p:txBody>
      </p:sp>
      <p:pic>
        <p:nvPicPr>
          <p:cNvPr id="60421" name="Picture 3" descr="page4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835150" y="1700213"/>
            <a:ext cx="5591175" cy="1839912"/>
          </a:xfrm>
          <a:noFill/>
          <a:extLst>
            <a:ext uri="{909E8E84-426E-40DD-AFC4-6F175D3DCCD1}">
              <a14:hiddenFill xmlns:a14="http://schemas.microsoft.com/office/drawing/2010/main">
                <a:solidFill>
                  <a:srgbClr val="FFFFFF"/>
                </a:solidFill>
              </a14:hiddenFill>
            </a:ext>
          </a:extLst>
        </p:spPr>
      </p:pic>
      <p:pic>
        <p:nvPicPr>
          <p:cNvPr id="60422" name="Picture 4" descr="page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076700"/>
            <a:ext cx="57054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3F3CA980-70FE-4AF1-89A8-791A302B37FC}" type="slidenum">
              <a:rPr lang="en-US"/>
              <a:pPr>
                <a:defRPr/>
              </a:pPr>
              <a:t>58</a:t>
            </a:fld>
            <a:endParaRPr lang="en-US"/>
          </a:p>
        </p:txBody>
      </p:sp>
      <p:sp>
        <p:nvSpPr>
          <p:cNvPr id="833538" name="Rectangle 2"/>
          <p:cNvSpPr>
            <a:spLocks noGrp="1" noChangeArrowheads="1"/>
          </p:cNvSpPr>
          <p:nvPr>
            <p:ph type="title"/>
          </p:nvPr>
        </p:nvSpPr>
        <p:spPr/>
        <p:txBody>
          <a:bodyPr/>
          <a:lstStyle/>
          <a:p>
            <a:pPr eaLnBrk="1" hangingPunct="1">
              <a:defRPr/>
            </a:pPr>
            <a:r>
              <a:rPr lang="en-US" sz="3800" smtClean="0"/>
              <a:t>Point to Point Transmission of Microwave Radio Signals (2)</a:t>
            </a:r>
          </a:p>
        </p:txBody>
      </p:sp>
      <p:pic>
        <p:nvPicPr>
          <p:cNvPr id="61445" name="Picture 3" descr="page45"/>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124075" y="1628775"/>
            <a:ext cx="5133975" cy="1439863"/>
          </a:xfrm>
          <a:noFill/>
          <a:extLst>
            <a:ext uri="{909E8E84-426E-40DD-AFC4-6F175D3DCCD1}">
              <a14:hiddenFill xmlns:a14="http://schemas.microsoft.com/office/drawing/2010/main">
                <a:solidFill>
                  <a:srgbClr val="FFFFFF"/>
                </a:solidFill>
              </a14:hiddenFill>
            </a:ext>
          </a:extLst>
        </p:spPr>
      </p:pic>
      <p:pic>
        <p:nvPicPr>
          <p:cNvPr id="61446" name="Picture 4" descr="Fig-1-2-Low-Orb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644900"/>
            <a:ext cx="54864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3B66B02-C100-4884-B9DF-1BD43BC60DCE}" type="slidenum">
              <a:rPr lang="en-US"/>
              <a:pPr>
                <a:defRPr/>
              </a:pPr>
              <a:t>59</a:t>
            </a:fld>
            <a:endParaRPr lang="en-US"/>
          </a:p>
        </p:txBody>
      </p:sp>
      <p:sp>
        <p:nvSpPr>
          <p:cNvPr id="834562" name="Rectangle 2"/>
          <p:cNvSpPr>
            <a:spLocks noGrp="1" noChangeArrowheads="1"/>
          </p:cNvSpPr>
          <p:nvPr>
            <p:ph type="title"/>
          </p:nvPr>
        </p:nvSpPr>
        <p:spPr/>
        <p:txBody>
          <a:bodyPr/>
          <a:lstStyle/>
          <a:p>
            <a:pPr eaLnBrk="1" hangingPunct="1">
              <a:defRPr/>
            </a:pPr>
            <a:r>
              <a:rPr lang="en-US" sz="3800" smtClean="0"/>
              <a:t>Point to Point Transmission of Microwave Radio Signals (3)</a:t>
            </a:r>
          </a:p>
        </p:txBody>
      </p:sp>
      <p:pic>
        <p:nvPicPr>
          <p:cNvPr id="62469" name="Picture 3" descr="page47"/>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92275" y="2351088"/>
            <a:ext cx="5819775" cy="345757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C5E345B-2374-4BD2-853A-C3D6BA61E122}" type="slidenum">
              <a:rPr lang="en-US"/>
              <a:pPr>
                <a:defRPr/>
              </a:pPr>
              <a:t>6</a:t>
            </a:fld>
            <a:endParaRPr lang="en-US"/>
          </a:p>
        </p:txBody>
      </p:sp>
      <p:sp>
        <p:nvSpPr>
          <p:cNvPr id="721922" name="Rectangle 2"/>
          <p:cNvSpPr>
            <a:spLocks noGrp="1" noChangeArrowheads="1"/>
          </p:cNvSpPr>
          <p:nvPr>
            <p:ph type="title"/>
          </p:nvPr>
        </p:nvSpPr>
        <p:spPr/>
        <p:txBody>
          <a:bodyPr/>
          <a:lstStyle/>
          <a:p>
            <a:pPr eaLnBrk="1" hangingPunct="1">
              <a:defRPr/>
            </a:pPr>
            <a:r>
              <a:rPr lang="en-GB" sz="3400" smtClean="0"/>
              <a:t>Size </a:t>
            </a:r>
            <a:br>
              <a:rPr lang="en-GB" sz="3400" smtClean="0"/>
            </a:br>
            <a:r>
              <a:rPr lang="en-GB" sz="3400" smtClean="0"/>
              <a:t>(How big an area does a network cover?)</a:t>
            </a:r>
            <a:endParaRPr lang="en-US" sz="3400" smtClean="0"/>
          </a:p>
        </p:txBody>
      </p:sp>
      <p:sp>
        <p:nvSpPr>
          <p:cNvPr id="721923" name="Rectangle 3"/>
          <p:cNvSpPr>
            <a:spLocks noGrp="1" noChangeArrowheads="1"/>
          </p:cNvSpPr>
          <p:nvPr>
            <p:ph type="body" idx="1"/>
          </p:nvPr>
        </p:nvSpPr>
        <p:spPr/>
        <p:txBody>
          <a:bodyPr/>
          <a:lstStyle/>
          <a:p>
            <a:pPr eaLnBrk="1" hangingPunct="1">
              <a:defRPr/>
            </a:pPr>
            <a:r>
              <a:rPr lang="en-US" sz="2800" smtClean="0"/>
              <a:t>A local area network (LAN), using cable, covers a geographically limited area, generally contained within a single building, or a few physically-close buildings (with a building-to-building gap of about 25 metres) – but they may go to a square kilometre at a stretch.</a:t>
            </a:r>
          </a:p>
          <a:p>
            <a:pPr eaLnBrk="1" hangingPunct="1">
              <a:defRPr/>
            </a:pPr>
            <a:r>
              <a:rPr lang="en-US" sz="2800" smtClean="0"/>
              <a:t>Networks spread over a larger area – wide area networks (WAN) – often span regions such as a province, state, a whole country or among countries.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24FD41-EFD6-4986-B3E7-890A6B94ED69}" type="slidenum">
              <a:rPr lang="en-US"/>
              <a:pPr>
                <a:defRPr/>
              </a:pPr>
              <a:t>60</a:t>
            </a:fld>
            <a:endParaRPr lang="en-US"/>
          </a:p>
        </p:txBody>
      </p:sp>
      <p:sp>
        <p:nvSpPr>
          <p:cNvPr id="844802" name="Rectangle 2"/>
          <p:cNvSpPr>
            <a:spLocks noGrp="1" noChangeArrowheads="1"/>
          </p:cNvSpPr>
          <p:nvPr>
            <p:ph type="title"/>
          </p:nvPr>
        </p:nvSpPr>
        <p:spPr/>
        <p:txBody>
          <a:bodyPr/>
          <a:lstStyle/>
          <a:p>
            <a:pPr eaLnBrk="1" hangingPunct="1">
              <a:defRPr/>
            </a:pPr>
            <a:r>
              <a:rPr lang="en-GB" sz="3800" smtClean="0"/>
              <a:t>Internetworking</a:t>
            </a:r>
            <a:endParaRPr lang="en-US" sz="3800" smtClean="0"/>
          </a:p>
        </p:txBody>
      </p:sp>
      <p:sp>
        <p:nvSpPr>
          <p:cNvPr id="844803" name="Rectangle 3"/>
          <p:cNvSpPr>
            <a:spLocks noGrp="1" noChangeArrowheads="1"/>
          </p:cNvSpPr>
          <p:nvPr>
            <p:ph type="body" idx="1"/>
          </p:nvPr>
        </p:nvSpPr>
        <p:spPr/>
        <p:txBody>
          <a:bodyPr/>
          <a:lstStyle/>
          <a:p>
            <a:pPr eaLnBrk="1" hangingPunct="1">
              <a:defRPr/>
            </a:pPr>
            <a:r>
              <a:rPr lang="en-US" sz="2800" smtClean="0"/>
              <a:t>An internetwork is a collection of individual networks, connected by intermediate networking devices, that functions as a single large network. Internetworking refers to the industry, products, and procedures that meet the challenge of creating and administering internetworks. The diagram below illustrates some different kinds of network technologies that can be interconnected by routers and other networking devices to create an internetwork.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3AB1A87-6945-44E3-8F1B-E92624624B51}" type="slidenum">
              <a:rPr lang="en-US"/>
              <a:pPr>
                <a:defRPr/>
              </a:pPr>
              <a:t>61</a:t>
            </a:fld>
            <a:endParaRPr lang="en-US"/>
          </a:p>
        </p:txBody>
      </p:sp>
      <p:sp>
        <p:nvSpPr>
          <p:cNvPr id="845826" name="Rectangle 2"/>
          <p:cNvSpPr>
            <a:spLocks noGrp="1" noChangeArrowheads="1"/>
          </p:cNvSpPr>
          <p:nvPr>
            <p:ph type="title"/>
          </p:nvPr>
        </p:nvSpPr>
        <p:spPr/>
        <p:txBody>
          <a:bodyPr/>
          <a:lstStyle/>
          <a:p>
            <a:pPr eaLnBrk="1" hangingPunct="1">
              <a:defRPr/>
            </a:pPr>
            <a:r>
              <a:rPr lang="en-GB" sz="3800" smtClean="0"/>
              <a:t>Internetworking (2)</a:t>
            </a:r>
            <a:endParaRPr lang="en-US" sz="3800" smtClean="0"/>
          </a:p>
        </p:txBody>
      </p:sp>
      <p:pic>
        <p:nvPicPr>
          <p:cNvPr id="64517" name="Picture 3" descr="I-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6553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4"/>
          <p:cNvSpPr txBox="1">
            <a:spLocks noChangeArrowheads="1"/>
          </p:cNvSpPr>
          <p:nvPr/>
        </p:nvSpPr>
        <p:spPr bwMode="auto">
          <a:xfrm>
            <a:off x="900113" y="5734050"/>
            <a:ext cx="7775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50000"/>
              </a:spcBef>
              <a:buClrTx/>
              <a:buFontTx/>
              <a:buNone/>
            </a:pPr>
            <a:r>
              <a:rPr lang="en-US" altLang="en-US" sz="1800"/>
              <a:t>Different network technologies can be connected to create an Internetwork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515211-2767-4E98-924C-391852CD10FB}" type="slidenum">
              <a:rPr lang="en-US"/>
              <a:pPr>
                <a:defRPr/>
              </a:pPr>
              <a:t>62</a:t>
            </a:fld>
            <a:endParaRPr lang="en-US"/>
          </a:p>
        </p:txBody>
      </p:sp>
      <p:sp>
        <p:nvSpPr>
          <p:cNvPr id="846850" name="Rectangle 2"/>
          <p:cNvSpPr>
            <a:spLocks noGrp="1" noChangeArrowheads="1"/>
          </p:cNvSpPr>
          <p:nvPr>
            <p:ph type="title"/>
          </p:nvPr>
        </p:nvSpPr>
        <p:spPr/>
        <p:txBody>
          <a:bodyPr/>
          <a:lstStyle/>
          <a:p>
            <a:pPr eaLnBrk="1" hangingPunct="1">
              <a:defRPr/>
            </a:pPr>
            <a:r>
              <a:rPr lang="en-GB" sz="3800" smtClean="0"/>
              <a:t>On an Internetwork</a:t>
            </a:r>
            <a:endParaRPr lang="en-US" sz="3800" smtClean="0"/>
          </a:p>
        </p:txBody>
      </p:sp>
      <p:sp>
        <p:nvSpPr>
          <p:cNvPr id="846851" name="Rectangle 3"/>
          <p:cNvSpPr>
            <a:spLocks noGrp="1" noChangeArrowheads="1"/>
          </p:cNvSpPr>
          <p:nvPr>
            <p:ph type="body" idx="1"/>
          </p:nvPr>
        </p:nvSpPr>
        <p:spPr/>
        <p:txBody>
          <a:bodyPr/>
          <a:lstStyle/>
          <a:p>
            <a:pPr eaLnBrk="1" hangingPunct="1">
              <a:defRPr/>
            </a:pPr>
            <a:r>
              <a:rPr lang="en-GB" sz="3000" smtClean="0"/>
              <a:t>The more visible aspects to a user of ‘internet’ is the browser.</a:t>
            </a:r>
          </a:p>
          <a:p>
            <a:pPr eaLnBrk="1" hangingPunct="1">
              <a:defRPr/>
            </a:pPr>
            <a:r>
              <a:rPr lang="en-US" sz="3000" smtClean="0"/>
              <a:t>A browser is a graphical user interface-based hypertext client application, such as Explorer, Mosaic, and Netscape Navigator, used to access hypertext documents and other services located on remote servers throughout the WWW and Internet.</a:t>
            </a:r>
          </a:p>
          <a:p>
            <a:pPr eaLnBrk="1" hangingPunct="1">
              <a:defRPr/>
            </a:pPr>
            <a:r>
              <a:rPr lang="en-GB" sz="3000" smtClean="0"/>
              <a:t>The visible language is ‘Hypertext’.</a:t>
            </a:r>
            <a:endParaRPr lang="en-US" sz="30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96921F-DA84-4DA7-BB11-AE764A865837}" type="slidenum">
              <a:rPr lang="en-US"/>
              <a:pPr>
                <a:defRPr/>
              </a:pPr>
              <a:t>63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4194" name="Rectangle 2"/>
          <p:cNvSpPr>
            <a:spLocks noGrp="1" noChangeArrowheads="1"/>
          </p:cNvSpPr>
          <p:nvPr>
            <p:ph type="title"/>
          </p:nvPr>
        </p:nvSpPr>
        <p:spPr/>
        <p:txBody>
          <a:bodyPr/>
          <a:lstStyle/>
          <a:p>
            <a:pPr eaLnBrk="1" hangingPunct="1">
              <a:defRPr/>
            </a:pPr>
            <a:r>
              <a:rPr lang="en-GB" smtClean="0"/>
              <a:t>Next…</a:t>
            </a:r>
            <a:endParaRPr lang="en-US" smtClean="0"/>
          </a:p>
        </p:txBody>
      </p:sp>
      <p:sp>
        <p:nvSpPr>
          <p:cNvPr id="264195" name="Rectangle 3"/>
          <p:cNvSpPr>
            <a:spLocks noGrp="1" noChangeArrowheads="1"/>
          </p:cNvSpPr>
          <p:nvPr>
            <p:ph type="body" idx="1"/>
          </p:nvPr>
        </p:nvSpPr>
        <p:spPr/>
        <p:txBody>
          <a:bodyPr/>
          <a:lstStyle/>
          <a:p>
            <a:pPr eaLnBrk="1" hangingPunct="1">
              <a:defRPr/>
            </a:pPr>
            <a:r>
              <a:rPr lang="en-GB" dirty="0" smtClean="0"/>
              <a:t>Next time we can finish the notes by taking a look at new ideas in architecture and technology.</a:t>
            </a:r>
          </a:p>
          <a:p>
            <a:pPr eaLnBrk="1" hangingPunct="1">
              <a:buFont typeface="Wingdings" pitchFamily="2" charset="2"/>
              <a:buNone/>
              <a:defRPr/>
            </a:pPr>
            <a:endParaRPr lang="en-GB" dirty="0" smtClean="0"/>
          </a:p>
          <a:p>
            <a:pPr eaLnBrk="1" hangingPunct="1">
              <a:buFont typeface="Wingdings" pitchFamily="2" charset="2"/>
              <a:buNone/>
              <a:defRPr/>
            </a:pPr>
            <a:r>
              <a:rPr lang="en-GB" dirty="0" smtClean="0"/>
              <a:t> 	… in ‘New Architectures and Technology’.</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413CDFC-B729-4007-93EA-D04300A6B62D}" type="slidenum">
              <a:rPr lang="en-US"/>
              <a:pPr>
                <a:defRPr/>
              </a:pPr>
              <a:t>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21922" name="Rectangle 2"/>
          <p:cNvSpPr>
            <a:spLocks noGrp="1" noChangeArrowheads="1"/>
          </p:cNvSpPr>
          <p:nvPr>
            <p:ph type="title"/>
          </p:nvPr>
        </p:nvSpPr>
        <p:spPr/>
        <p:txBody>
          <a:bodyPr/>
          <a:lstStyle/>
          <a:p>
            <a:pPr eaLnBrk="1" hangingPunct="1">
              <a:defRPr/>
            </a:pPr>
            <a:r>
              <a:rPr lang="en-GB" sz="3400" dirty="0" smtClean="0"/>
              <a:t>Size (2)</a:t>
            </a:r>
            <a:endParaRPr lang="en-US" sz="3400" dirty="0" smtClean="0"/>
          </a:p>
        </p:txBody>
      </p:sp>
      <p:pic>
        <p:nvPicPr>
          <p:cNvPr id="9221" name="Picture 2" descr="http://www.jegsworks.com/lessons/ComputerBasics/lesson7/anila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484313"/>
            <a:ext cx="424815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2"/>
          <p:cNvSpPr txBox="1">
            <a:spLocks noChangeArrowheads="1"/>
          </p:cNvSpPr>
          <p:nvPr/>
        </p:nvSpPr>
        <p:spPr bwMode="auto">
          <a:xfrm>
            <a:off x="1187450" y="5229225"/>
            <a:ext cx="6913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lgn="ctr">
              <a:spcBef>
                <a:spcPct val="0"/>
              </a:spcBef>
              <a:buClrTx/>
              <a:buFontTx/>
              <a:buNone/>
            </a:pPr>
            <a:r>
              <a:rPr lang="en-IE" altLang="en-US" sz="1800"/>
              <a:t>Imagine these servers and stand-alone computers on different floors in two office blocks that are within 25 metres, say.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AA085E-6B61-4D41-92DF-ADC77AA876BB}" type="slidenum">
              <a:rPr lang="en-US"/>
              <a:pPr>
                <a:defRPr/>
              </a:pPr>
              <a:t>8</a:t>
            </a:fld>
            <a:endParaRPr lang="en-US"/>
          </a:p>
        </p:txBody>
      </p:sp>
      <p:sp>
        <p:nvSpPr>
          <p:cNvPr id="724994" name="Rectangle 2"/>
          <p:cNvSpPr>
            <a:spLocks noGrp="1" noChangeArrowheads="1"/>
          </p:cNvSpPr>
          <p:nvPr>
            <p:ph type="title"/>
          </p:nvPr>
        </p:nvSpPr>
        <p:spPr/>
        <p:txBody>
          <a:bodyPr/>
          <a:lstStyle/>
          <a:p>
            <a:pPr eaLnBrk="1" hangingPunct="1">
              <a:defRPr/>
            </a:pPr>
            <a:r>
              <a:rPr lang="en-GB" sz="3800" smtClean="0"/>
              <a:t>Common LAN Topologies</a:t>
            </a:r>
            <a:endParaRPr lang="en-US" sz="3800" smtClean="0"/>
          </a:p>
        </p:txBody>
      </p:sp>
      <p:sp>
        <p:nvSpPr>
          <p:cNvPr id="724995" name="Rectangle 3"/>
          <p:cNvSpPr>
            <a:spLocks noGrp="1" noChangeArrowheads="1"/>
          </p:cNvSpPr>
          <p:nvPr>
            <p:ph type="body" idx="1"/>
          </p:nvPr>
        </p:nvSpPr>
        <p:spPr/>
        <p:txBody>
          <a:bodyPr/>
          <a:lstStyle/>
          <a:p>
            <a:pPr eaLnBrk="1" hangingPunct="1">
              <a:defRPr/>
            </a:pPr>
            <a:r>
              <a:rPr lang="en-US" sz="3000" smtClean="0"/>
              <a:t>Four common </a:t>
            </a:r>
            <a:r>
              <a:rPr lang="en-GB" sz="3000" smtClean="0"/>
              <a:t>Local Area Network</a:t>
            </a:r>
            <a:r>
              <a:rPr lang="en-US" sz="3000" smtClean="0"/>
              <a:t> topologies exist: bus, ring, star, and tree. (Five, if you include the ‘hybrid’ topology.) </a:t>
            </a:r>
          </a:p>
          <a:p>
            <a:pPr eaLnBrk="1" hangingPunct="1">
              <a:defRPr/>
            </a:pPr>
            <a:endParaRPr lang="en-US" sz="3000" smtClean="0"/>
          </a:p>
          <a:p>
            <a:pPr eaLnBrk="1" hangingPunct="1">
              <a:defRPr/>
            </a:pPr>
            <a:r>
              <a:rPr lang="en-US" sz="3000" smtClean="0"/>
              <a:t>These topologies are logical architectures, but the hardware devices need not be physically organised in these configurations. Logical bus and ring topologies, for example, are commonly organised physically as a star.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2892437-BD66-4E0F-9DC1-ED02168D110C}" type="slidenum">
              <a:rPr lang="en-US"/>
              <a:pPr>
                <a:defRPr/>
              </a:pPr>
              <a:t>9</a:t>
            </a:fld>
            <a:endParaRPr lang="en-US"/>
          </a:p>
        </p:txBody>
      </p:sp>
      <p:sp>
        <p:nvSpPr>
          <p:cNvPr id="11268" name="Rectangle 5"/>
          <p:cNvSpPr>
            <a:spLocks noChangeArrowheads="1"/>
          </p:cNvSpPr>
          <p:nvPr/>
        </p:nvSpPr>
        <p:spPr bwMode="auto">
          <a:xfrm>
            <a:off x="1908175" y="2276475"/>
            <a:ext cx="6769100" cy="367188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727042" name="Rectangle 2"/>
          <p:cNvSpPr>
            <a:spLocks noGrp="1" noChangeArrowheads="1"/>
          </p:cNvSpPr>
          <p:nvPr>
            <p:ph type="title"/>
          </p:nvPr>
        </p:nvSpPr>
        <p:spPr/>
        <p:txBody>
          <a:bodyPr/>
          <a:lstStyle/>
          <a:p>
            <a:pPr eaLnBrk="1" hangingPunct="1">
              <a:defRPr/>
            </a:pPr>
            <a:r>
              <a:rPr lang="en-GB" sz="4200" smtClean="0"/>
              <a:t>Common LAN Topologies (Bus)</a:t>
            </a:r>
            <a:endParaRPr lang="en-US" sz="4200" smtClean="0"/>
          </a:p>
        </p:txBody>
      </p:sp>
      <p:pic>
        <p:nvPicPr>
          <p:cNvPr id="11270" name="Picture 3"/>
          <p:cNvPicPr>
            <a:picLocks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2268538" y="2349500"/>
            <a:ext cx="6048375" cy="3487738"/>
          </a:xfrm>
          <a:noFill/>
          <a:extLst>
            <a:ext uri="{909E8E84-426E-40DD-AFC4-6F175D3DCCD1}">
              <a14:hiddenFill xmlns:a14="http://schemas.microsoft.com/office/drawing/2010/main">
                <a:solidFill>
                  <a:srgbClr val="FFFFFF"/>
                </a:solidFill>
              </a14:hiddenFill>
            </a:ext>
          </a:extLst>
        </p:spPr>
      </p:pic>
      <p:sp>
        <p:nvSpPr>
          <p:cNvPr id="11271" name="Text Box 4"/>
          <p:cNvSpPr txBox="1">
            <a:spLocks noChangeArrowheads="1"/>
          </p:cNvSpPr>
          <p:nvPr/>
        </p:nvSpPr>
        <p:spPr bwMode="auto">
          <a:xfrm>
            <a:off x="0" y="5229225"/>
            <a:ext cx="1871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a:t>A Bus Topology</a:t>
            </a:r>
            <a:endParaRPr lang="en-US" alt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16046</TotalTime>
  <Words>3371</Words>
  <Application>Microsoft Office PowerPoint</Application>
  <PresentationFormat>On-screen Show (4:3)</PresentationFormat>
  <Paragraphs>389</Paragraphs>
  <Slides>63</Slides>
  <Notes>63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Wingdings</vt:lpstr>
      <vt:lpstr>Helvetica</vt:lpstr>
      <vt:lpstr>Digital Dots</vt:lpstr>
      <vt:lpstr>Course -  DT228/1 and DT282/1</vt:lpstr>
      <vt:lpstr>What is a Computer Network?</vt:lpstr>
      <vt:lpstr>Node?  What is a ‘node’?</vt:lpstr>
      <vt:lpstr>How Do Networks Exchange Data?</vt:lpstr>
      <vt:lpstr>How Fast Can Networks Exchange Data?</vt:lpstr>
      <vt:lpstr>Size  (How big an area does a network cover?)</vt:lpstr>
      <vt:lpstr>Size (2)</vt:lpstr>
      <vt:lpstr>Common LAN Topologies</vt:lpstr>
      <vt:lpstr>Common LAN Topologies (Bus)</vt:lpstr>
      <vt:lpstr>Common LAN Topologies (Star)</vt:lpstr>
      <vt:lpstr>Common LAN Topologies (Ring)</vt:lpstr>
      <vt:lpstr>Common LAN Topologies (Tree)</vt:lpstr>
      <vt:lpstr>Network Switching</vt:lpstr>
      <vt:lpstr>Network Switching (2)</vt:lpstr>
      <vt:lpstr>The Network Router</vt:lpstr>
      <vt:lpstr>The Network Router (2)</vt:lpstr>
      <vt:lpstr>The Network Router (3)</vt:lpstr>
      <vt:lpstr>Client Server Networks</vt:lpstr>
      <vt:lpstr>Client Server Networks (2)</vt:lpstr>
      <vt:lpstr>Client Server Networks (3)</vt:lpstr>
      <vt:lpstr>Client Server Network Example</vt:lpstr>
      <vt:lpstr>Client Server Network Example (2)</vt:lpstr>
      <vt:lpstr>Software for Networks – Communication Software</vt:lpstr>
      <vt:lpstr>Network Operating System</vt:lpstr>
      <vt:lpstr>NetWare </vt:lpstr>
      <vt:lpstr>NetWare (2)</vt:lpstr>
      <vt:lpstr>Protocol</vt:lpstr>
      <vt:lpstr>Protocol (2)</vt:lpstr>
      <vt:lpstr>Protocol (3)</vt:lpstr>
      <vt:lpstr>Protocol (4)</vt:lpstr>
      <vt:lpstr>PowerPoint Presentation</vt:lpstr>
      <vt:lpstr>Daemon?</vt:lpstr>
      <vt:lpstr>Daemon (2)</vt:lpstr>
      <vt:lpstr>Protocols – A Visual</vt:lpstr>
      <vt:lpstr>More on Protocols</vt:lpstr>
      <vt:lpstr>More on Protocols (2)</vt:lpstr>
      <vt:lpstr>More on Protocols (3)</vt:lpstr>
      <vt:lpstr>More on Protocols (4)</vt:lpstr>
      <vt:lpstr>More on Protocols (5)</vt:lpstr>
      <vt:lpstr>PowerPoint Presentation</vt:lpstr>
      <vt:lpstr>PowerPoint Presentation</vt:lpstr>
      <vt:lpstr>PowerPoint Presentation</vt:lpstr>
      <vt:lpstr>Hardware for Networks – Network Transmission Media</vt:lpstr>
      <vt:lpstr>Copper Cable</vt:lpstr>
      <vt:lpstr>Unshielded Twisted Pair Cable</vt:lpstr>
      <vt:lpstr>Unshielded Twisted Pair Connector</vt:lpstr>
      <vt:lpstr>Shielded Twisted Pair Cable</vt:lpstr>
      <vt:lpstr>Coaxial Cable</vt:lpstr>
      <vt:lpstr>Coaxial Cable Connector</vt:lpstr>
      <vt:lpstr>Fibre Optic Cable</vt:lpstr>
      <vt:lpstr>Fibre Optic Cable (2)</vt:lpstr>
      <vt:lpstr>Fibre Optic Cable (3)</vt:lpstr>
      <vt:lpstr>Fibre Optic Cable (4)</vt:lpstr>
      <vt:lpstr>Fibre Optic Cable (5)</vt:lpstr>
      <vt:lpstr>Wireless Media</vt:lpstr>
      <vt:lpstr>Wireless Media (2)</vt:lpstr>
      <vt:lpstr>Point to Point Transmission of Microwave Radio Signals</vt:lpstr>
      <vt:lpstr>Point to Point Transmission of Microwave Radio Signals (2)</vt:lpstr>
      <vt:lpstr>Point to Point Transmission of Microwave Radio Signals (3)</vt:lpstr>
      <vt:lpstr>Internetworking</vt:lpstr>
      <vt:lpstr>Internetworking (2)</vt:lpstr>
      <vt:lpstr>On an Internetwork</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70</cp:revision>
  <dcterms:created xsi:type="dcterms:W3CDTF">2005-09-18T18:44:55Z</dcterms:created>
  <dcterms:modified xsi:type="dcterms:W3CDTF">2017-03-24T14:57:54Z</dcterms:modified>
</cp:coreProperties>
</file>