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Lst>
  <p:notesMasterIdLst>
    <p:notesMasterId r:id="rId60"/>
  </p:notesMasterIdLst>
  <p:handoutMasterIdLst>
    <p:handoutMasterId r:id="rId61"/>
  </p:handoutMasterIdLst>
  <p:sldIdLst>
    <p:sldId id="415" r:id="rId2"/>
    <p:sldId id="438" r:id="rId3"/>
    <p:sldId id="437" r:id="rId4"/>
    <p:sldId id="442" r:id="rId5"/>
    <p:sldId id="441" r:id="rId6"/>
    <p:sldId id="440" r:id="rId7"/>
    <p:sldId id="436" r:id="rId8"/>
    <p:sldId id="482" r:id="rId9"/>
    <p:sldId id="483" r:id="rId10"/>
    <p:sldId id="484" r:id="rId11"/>
    <p:sldId id="443" r:id="rId12"/>
    <p:sldId id="444" r:id="rId13"/>
    <p:sldId id="446" r:id="rId14"/>
    <p:sldId id="449" r:id="rId15"/>
    <p:sldId id="447" r:id="rId16"/>
    <p:sldId id="448" r:id="rId17"/>
    <p:sldId id="450" r:id="rId18"/>
    <p:sldId id="452" r:id="rId19"/>
    <p:sldId id="451" r:id="rId20"/>
    <p:sldId id="456" r:id="rId21"/>
    <p:sldId id="453" r:id="rId22"/>
    <p:sldId id="454" r:id="rId23"/>
    <p:sldId id="457" r:id="rId24"/>
    <p:sldId id="458" r:id="rId25"/>
    <p:sldId id="459" r:id="rId26"/>
    <p:sldId id="460" r:id="rId27"/>
    <p:sldId id="461" r:id="rId28"/>
    <p:sldId id="462" r:id="rId29"/>
    <p:sldId id="463" r:id="rId30"/>
    <p:sldId id="464" r:id="rId31"/>
    <p:sldId id="417" r:id="rId32"/>
    <p:sldId id="465" r:id="rId33"/>
    <p:sldId id="419" r:id="rId34"/>
    <p:sldId id="420" r:id="rId35"/>
    <p:sldId id="466" r:id="rId36"/>
    <p:sldId id="475" r:id="rId37"/>
    <p:sldId id="422" r:id="rId38"/>
    <p:sldId id="421" r:id="rId39"/>
    <p:sldId id="476" r:id="rId40"/>
    <p:sldId id="467" r:id="rId41"/>
    <p:sldId id="468" r:id="rId42"/>
    <p:sldId id="485" r:id="rId43"/>
    <p:sldId id="469" r:id="rId44"/>
    <p:sldId id="425" r:id="rId45"/>
    <p:sldId id="470" r:id="rId46"/>
    <p:sldId id="472" r:id="rId47"/>
    <p:sldId id="479" r:id="rId48"/>
    <p:sldId id="424" r:id="rId49"/>
    <p:sldId id="429" r:id="rId50"/>
    <p:sldId id="473" r:id="rId51"/>
    <p:sldId id="474" r:id="rId52"/>
    <p:sldId id="477" r:id="rId53"/>
    <p:sldId id="486" r:id="rId54"/>
    <p:sldId id="418" r:id="rId55"/>
    <p:sldId id="487" r:id="rId56"/>
    <p:sldId id="480" r:id="rId57"/>
    <p:sldId id="481" r:id="rId58"/>
    <p:sldId id="416"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66FF99"/>
    <a:srgbClr val="FF6600"/>
    <a:srgbClr val="3366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882" y="2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2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02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02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02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D7DF797-C615-412A-B6F0-378FC8036483}" type="slidenum">
              <a:rPr lang="en-US" altLang="en-US"/>
              <a:pPr/>
              <a:t>‹#›</a:t>
            </a:fld>
            <a:endParaRPr lang="en-US" altLang="en-US"/>
          </a:p>
        </p:txBody>
      </p:sp>
    </p:spTree>
    <p:extLst>
      <p:ext uri="{BB962C8B-B14F-4D97-AF65-F5344CB8AC3E}">
        <p14:creationId xmlns:p14="http://schemas.microsoft.com/office/powerpoint/2010/main" val="3943848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A6D30B3-C607-4E12-9A2B-F8662026AF69}" type="slidenum">
              <a:rPr lang="en-US" altLang="en-US"/>
              <a:pPr/>
              <a:t>‹#›</a:t>
            </a:fld>
            <a:endParaRPr lang="en-US" altLang="en-US"/>
          </a:p>
        </p:txBody>
      </p:sp>
    </p:spTree>
    <p:extLst>
      <p:ext uri="{BB962C8B-B14F-4D97-AF65-F5344CB8AC3E}">
        <p14:creationId xmlns:p14="http://schemas.microsoft.com/office/powerpoint/2010/main" val="3111920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F7EF784-5CC9-4993-A2C4-E70207210F05}" type="slidenum">
              <a:rPr lang="en-US" altLang="en-US"/>
              <a:pPr/>
              <a:t>1</a:t>
            </a:fld>
            <a:endParaRPr lang="en-US" altLang="en-US"/>
          </a:p>
        </p:txBody>
      </p:sp>
      <p:sp>
        <p:nvSpPr>
          <p:cNvPr id="7171" name="Rectangle 2"/>
          <p:cNvSpPr>
            <a:spLocks noRo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CF44F43-0D9D-401E-AC69-D1187496052F}" type="slidenum">
              <a:rPr lang="en-US" altLang="en-US"/>
              <a:pPr/>
              <a:t>58</a:t>
            </a:fld>
            <a:endParaRPr lang="en-US" altLang="en-US"/>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Font typeface="Times New Roman" pitchFamily="18" charset="0"/>
              <a:buNone/>
            </a:pPr>
            <a:fld id="{BC4A4EFC-7DE0-469E-A129-5AE5D0181062}" type="slidenum">
              <a:rPr lang="fi-FI" altLang="en-US">
                <a:latin typeface="Times New Roman" pitchFamily="18" charset="0"/>
              </a:rPr>
              <a:pPr>
                <a:buFont typeface="Times New Roman" pitchFamily="18" charset="0"/>
                <a:buNone/>
              </a:pPr>
              <a:t>20</a:t>
            </a:fld>
            <a:endParaRPr lang="fi-FI" altLang="en-US">
              <a:latin typeface="Times New Roman" pitchFamily="18" charset="0"/>
            </a:endParaRPr>
          </a:p>
        </p:txBody>
      </p:sp>
      <p:sp>
        <p:nvSpPr>
          <p:cNvPr id="27651" name="Rectangle 1"/>
          <p:cNvSpPr>
            <a:spLocks noChangeArrowheads="1" noTextEdit="1"/>
          </p:cNvSpPr>
          <p:nvPr>
            <p:ph type="sldImg"/>
          </p:nvPr>
        </p:nvSpPr>
        <p:spPr>
          <a:xfrm>
            <a:off x="1143000" y="695325"/>
            <a:ext cx="4570413" cy="3427413"/>
          </a:xfrm>
          <a:solidFill>
            <a:srgbClr val="FFFFFF"/>
          </a:solidFill>
          <a:ln/>
        </p:spPr>
      </p:sp>
      <p:sp>
        <p:nvSpPr>
          <p:cNvPr id="27652" name="Rectangle 2"/>
          <p:cNvSpPr>
            <a:spLocks noChangeArrowheads="1"/>
          </p:cNvSpPr>
          <p:nvPr>
            <p:ph type="body" idx="1"/>
          </p:nvPr>
        </p:nvSpPr>
        <p:spPr>
          <a:xfrm>
            <a:off x="685800" y="4343400"/>
            <a:ext cx="5486400" cy="4037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noTextEdit="1"/>
          </p:cNvSpPr>
          <p:nvPr>
            <p:ph type="sldImg"/>
          </p:nvPr>
        </p:nvSpPr>
        <p:spPr>
          <a:solidFill>
            <a:srgbClr val="FFFFFF"/>
          </a:solidFill>
          <a:ln/>
        </p:spPr>
      </p:sp>
      <p:sp>
        <p:nvSpPr>
          <p:cNvPr id="35843"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Lucida Grande"/>
                <a:sym typeface="Lucida Grande"/>
              </a:rPr>
              <a:t>topology: known and fixed beyond the design stage, and regular for efficiency reasons </a:t>
            </a:r>
          </a:p>
          <a:p>
            <a:pPr eaLnBrk="1" hangingPunct="1"/>
            <a:r>
              <a:rPr lang="en-US" altLang="en-US" smtClean="0">
                <a:latin typeface="Lucida Grande"/>
                <a:sym typeface="Lucida Grande"/>
              </a:rPr>
              <a:t>routing: routing is very minimal in complexity and low latency for maintaing efficient communication</a:t>
            </a:r>
          </a:p>
          <a:p>
            <a:pPr eaLnBrk="1" hangingPunct="1"/>
            <a:r>
              <a:rPr lang="en-US" altLang="en-US" smtClean="0">
                <a:latin typeface="Lucida Grande"/>
                <a:sym typeface="Lucida Grande"/>
              </a:rPr>
              <a:t>links: are thin for area constraints, and for the same reason cannot be overprovisioned to handle temporal </a:t>
            </a:r>
          </a:p>
          <a:p>
            <a:pPr eaLnBrk="1" hangingPunct="1"/>
            <a:r>
              <a:rPr lang="en-US" altLang="en-US" smtClean="0">
                <a:latin typeface="Lucida Grande"/>
                <a:sym typeface="Lucida Grande"/>
              </a:rPr>
              <a:t>         bursts of traffic</a:t>
            </a:r>
          </a:p>
          <a:p>
            <a:pPr eaLnBrk="1" hangingPunct="1"/>
            <a:r>
              <a:rPr lang="en-US" altLang="en-US" smtClean="0">
                <a:latin typeface="Lucida Grande"/>
                <a:sym typeface="Lucida Grande"/>
              </a:rPr>
              <a:t>net flow: with cache banks spread across all of the cores, a single core’s traffic pattern is one-to-many</a:t>
            </a:r>
          </a:p>
          <a:p>
            <a:pPr eaLnBrk="1" hangingPunct="1"/>
            <a:r>
              <a:rPr lang="en-US" altLang="en-US" smtClean="0">
                <a:latin typeface="Lucida Grande"/>
                <a:sym typeface="Lucida Grande"/>
              </a:rPr>
              <a:t>latency:  network latency is very low, only 1-2 cycles through the router, and 1-2 cycles over a link</a:t>
            </a:r>
          </a:p>
          <a:p>
            <a:pPr eaLnBrk="1" hangingPunct="1"/>
            <a:r>
              <a:rPr lang="en-US" altLang="en-US" smtClean="0">
                <a:latin typeface="Lucida Grande"/>
                <a:sym typeface="Lucida Grande"/>
              </a:rPr>
              <a:t>coordination:  while global coordination is not feasible in the Internet, global coordination is often less </a:t>
            </a:r>
          </a:p>
          <a:p>
            <a:pPr eaLnBrk="1" hangingPunct="1"/>
            <a:r>
              <a:rPr lang="en-US" altLang="en-US" smtClean="0">
                <a:latin typeface="Lucida Grande"/>
                <a:sym typeface="Lucida Grande"/>
              </a:rPr>
              <a:t>                      expensive than distributed techniques on the chip</a:t>
            </a:r>
          </a:p>
          <a:p>
            <a:pPr eaLnBrk="1" hangingPunct="1"/>
            <a:endParaRPr lang="en-US" altLang="en-US" smtClean="0">
              <a:latin typeface="Lucida Grande"/>
              <a:sym typeface="Lucida Grande"/>
            </a:endParaRPr>
          </a:p>
          <a:p>
            <a:pPr eaLnBrk="1" hangingPunct="1"/>
            <a:endParaRPr lang="en-US" altLang="en-US" smtClean="0">
              <a:latin typeface="Lucida Grande"/>
              <a:sym typeface="Lucida Grand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ChangeArrowheads="1" noTextEdit="1"/>
          </p:cNvSpPr>
          <p:nvPr>
            <p:ph type="sldImg"/>
          </p:nvPr>
        </p:nvSpPr>
        <p:spPr>
          <a:solidFill>
            <a:srgbClr val="FFFFFF"/>
          </a:solidFill>
          <a:ln/>
        </p:spPr>
      </p:sp>
      <p:sp>
        <p:nvSpPr>
          <p:cNvPr id="37891"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Lucida Grande"/>
                <a:sym typeface="Lucida Grande"/>
              </a:rPr>
              <a:t>As previously mentioned, the question of buffer size is currently hot in debate by the architecture community.  this is also driven by the first-class design constraints of chip area and power.  For example,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08562D0-2147-482A-8BE3-41A390D7500C}" type="slidenum">
              <a:rPr lang="en-US" altLang="en-US"/>
              <a:pPr/>
              <a:t>36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9D8D91D-95DC-4641-B0FA-0BA049DFC07D}" type="slidenum">
              <a:rPr lang="en-US" altLang="en-US"/>
              <a:pPr/>
              <a:t>45</a:t>
            </a:fld>
            <a:endParaRPr lang="en-US" altLang="en-US"/>
          </a:p>
        </p:txBody>
      </p:sp>
      <p:sp>
        <p:nvSpPr>
          <p:cNvPr id="56323" name="Rectangle 1"/>
          <p:cNvSpPr>
            <a:spLocks noChangeArrowheads="1" noTextEdit="1"/>
          </p:cNvSpPr>
          <p:nvPr>
            <p:ph type="sldImg"/>
          </p:nvPr>
        </p:nvSpPr>
        <p:spPr>
          <a:xfrm>
            <a:off x="1143000" y="693738"/>
            <a:ext cx="4572000" cy="3429000"/>
          </a:xfrm>
          <a:solidFill>
            <a:srgbClr val="FFFFFF"/>
          </a:solidFill>
          <a:ln/>
        </p:spPr>
      </p:sp>
      <p:sp>
        <p:nvSpPr>
          <p:cNvPr id="56324" name="Rectangle 2"/>
          <p:cNvSpPr>
            <a:spLocks noChangeArrowheads="1"/>
          </p:cNvSpPr>
          <p:nvPr>
            <p:ph type="body" idx="1"/>
          </p:nvPr>
        </p:nvSpPr>
        <p:spPr>
          <a:xfrm>
            <a:off x="685800" y="4341813"/>
            <a:ext cx="5487988"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66B2EB4-20EE-49A2-95AC-D0CE0BEA54E5}" type="slidenum">
              <a:rPr lang="en-US" altLang="en-US"/>
              <a:pPr/>
              <a:t>53</a:t>
            </a:fld>
            <a:endParaRPr lang="en-US" altLang="en-US"/>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66B2EB4-20EE-49A2-95AC-D0CE0BEA54E5}" type="slidenum">
              <a:rPr lang="en-US" altLang="en-US"/>
              <a:pPr/>
              <a:t>54</a:t>
            </a:fld>
            <a:endParaRPr lang="en-US" altLang="en-US"/>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66B2EB4-20EE-49A2-95AC-D0CE0BEA54E5}" type="slidenum">
              <a:rPr lang="en-US" altLang="en-US"/>
              <a:pPr/>
              <a:t>55</a:t>
            </a:fld>
            <a:endParaRPr lang="en-US" altLang="en-US"/>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latin typeface="Arial" charset="0"/>
              </a:endParaRPr>
            </a:p>
          </p:txBody>
        </p:sp>
        <p:sp>
          <p:nvSpPr>
            <p:cNvPr id="20" name="Rectangle 18"/>
            <p:cNvSpPr>
              <a:spLocks noChangeArrowheads="1"/>
            </p:cNvSpPr>
            <p:nvPr userDrawn="1"/>
          </p:nvSpPr>
          <p:spPr bwMode="hidden">
            <a:xfrm rot="39991575" flipH="1" flipV="1">
              <a:off x="5381"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latin typeface="Arial" charset="0"/>
              </a:endParaRPr>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latin typeface="Arial" charset="0"/>
              </a:endParaRPr>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grpSp>
      <p:sp>
        <p:nvSpPr>
          <p:cNvPr id="10876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0876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r>
              <a:rPr lang="en-US"/>
              <a:t>DT228/1 Computer Architecture &amp; Technology</a:t>
            </a:r>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fld id="{52EFA527-15D1-42F0-B56E-E63EDE16BEE6}" type="slidenum">
              <a:rPr lang="en-US" altLang="en-US"/>
              <a:pPr/>
              <a:t>‹#›</a:t>
            </a:fld>
            <a:endParaRPr lang="en-US" altLang="en-US"/>
          </a:p>
        </p:txBody>
      </p:sp>
    </p:spTree>
    <p:extLst>
      <p:ext uri="{BB962C8B-B14F-4D97-AF65-F5344CB8AC3E}">
        <p14:creationId xmlns:p14="http://schemas.microsoft.com/office/powerpoint/2010/main" val="3754035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fld id="{A831E785-08C4-44C4-AB08-B71D157B068F}" type="slidenum">
              <a:rPr lang="en-US" altLang="en-US"/>
              <a:pPr/>
              <a:t>‹#›</a:t>
            </a:fld>
            <a:endParaRPr lang="en-US" alt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9122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fld id="{42E2A185-1AA6-48AC-B780-DF0AC71A04DD}" type="slidenum">
              <a:rPr lang="en-US" altLang="en-US"/>
              <a:pPr/>
              <a:t>‹#›</a:t>
            </a:fld>
            <a:endParaRPr lang="en-US" alt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98201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24801" y="0"/>
            <a:ext cx="8226720" cy="114348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6480" y="1604329"/>
            <a:ext cx="4043520" cy="4524955"/>
          </a:xfrm>
        </p:spPr>
        <p:txBody>
          <a:bodyPr/>
          <a:lstStyle/>
          <a:p>
            <a:pPr lvl="0"/>
            <a:endParaRPr lang="en-US" noProof="0" smtClean="0"/>
          </a:p>
        </p:txBody>
      </p:sp>
      <p:sp>
        <p:nvSpPr>
          <p:cNvPr id="4" name="Text Placeholder 3"/>
          <p:cNvSpPr>
            <a:spLocks noGrp="1"/>
          </p:cNvSpPr>
          <p:nvPr>
            <p:ph type="body" sz="half" idx="2"/>
          </p:nvPr>
        </p:nvSpPr>
        <p:spPr>
          <a:xfrm>
            <a:off x="4638241" y="1604329"/>
            <a:ext cx="404496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p:txBody>
          <a:bodyPr/>
          <a:lstStyle>
            <a:lvl1pPr>
              <a:defRPr/>
            </a:lvl1pPr>
          </a:lstStyle>
          <a:p>
            <a:pPr>
              <a:defRPr/>
            </a:pPr>
            <a:endParaRPr lang="fi-FI"/>
          </a:p>
        </p:txBody>
      </p:sp>
      <p:sp>
        <p:nvSpPr>
          <p:cNvPr id="6" name="Rectangle 4"/>
          <p:cNvSpPr>
            <a:spLocks noGrp="1" noChangeArrowheads="1"/>
          </p:cNvSpPr>
          <p:nvPr>
            <p:ph type="ftr" idx="11"/>
          </p:nvPr>
        </p:nvSpPr>
        <p:spPr/>
        <p:txBody>
          <a:bodyPr/>
          <a:lstStyle>
            <a:lvl1pPr>
              <a:defRPr/>
            </a:lvl1pPr>
          </a:lstStyle>
          <a:p>
            <a:pPr>
              <a:defRPr/>
            </a:pPr>
            <a:endParaRPr lang="fi-FI"/>
          </a:p>
        </p:txBody>
      </p:sp>
      <p:sp>
        <p:nvSpPr>
          <p:cNvPr id="7" name="Rectangle 5"/>
          <p:cNvSpPr>
            <a:spLocks noGrp="1" noChangeArrowheads="1"/>
          </p:cNvSpPr>
          <p:nvPr>
            <p:ph type="sldNum" idx="12"/>
          </p:nvPr>
        </p:nvSpPr>
        <p:spPr/>
        <p:txBody>
          <a:bodyPr/>
          <a:lstStyle>
            <a:lvl1pPr>
              <a:defRPr/>
            </a:lvl1pPr>
          </a:lstStyle>
          <a:p>
            <a:fld id="{D5227AA9-9707-46D5-9599-B4F44C159A6B}" type="slidenum">
              <a:rPr lang="fi-FI" altLang="en-US"/>
              <a:pPr/>
              <a:t>‹#›</a:t>
            </a:fld>
            <a:endParaRPr lang="fi-FI" altLang="en-US"/>
          </a:p>
        </p:txBody>
      </p:sp>
    </p:spTree>
    <p:extLst>
      <p:ext uri="{BB962C8B-B14F-4D97-AF65-F5344CB8AC3E}">
        <p14:creationId xmlns:p14="http://schemas.microsoft.com/office/powerpoint/2010/main" val="90640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fld id="{9ED99A6D-CAFE-49C2-A7B0-B1BFD9EF30F7}" type="slidenum">
              <a:rPr lang="en-US" altLang="en-US"/>
              <a:pPr/>
              <a:t>‹#›</a:t>
            </a:fld>
            <a:endParaRPr lang="en-US" alt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326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fld id="{8CA97DE3-66AA-4F07-9617-907D6C8232EA}" type="slidenum">
              <a:rPr lang="en-US" altLang="en-US"/>
              <a:pPr/>
              <a:t>‹#›</a:t>
            </a:fld>
            <a:endParaRPr lang="en-US" alt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8740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218"/>
          <p:cNvSpPr>
            <a:spLocks noGrp="1" noChangeArrowheads="1"/>
          </p:cNvSpPr>
          <p:nvPr>
            <p:ph type="sldNum" sz="quarter" idx="10"/>
          </p:nvPr>
        </p:nvSpPr>
        <p:spPr>
          <a:ln/>
        </p:spPr>
        <p:txBody>
          <a:bodyPr/>
          <a:lstStyle>
            <a:lvl1pPr>
              <a:defRPr/>
            </a:lvl1pPr>
          </a:lstStyle>
          <a:p>
            <a:fld id="{458D3DE3-8123-4289-BCAB-246D29C2C861}" type="slidenum">
              <a:rPr lang="en-US" altLang="en-US"/>
              <a:pPr/>
              <a:t>‹#›</a:t>
            </a:fld>
            <a:endParaRPr lang="en-US" alt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3421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218"/>
          <p:cNvSpPr>
            <a:spLocks noGrp="1" noChangeArrowheads="1"/>
          </p:cNvSpPr>
          <p:nvPr>
            <p:ph type="sldNum" sz="quarter" idx="10"/>
          </p:nvPr>
        </p:nvSpPr>
        <p:spPr>
          <a:ln/>
        </p:spPr>
        <p:txBody>
          <a:bodyPr/>
          <a:lstStyle>
            <a:lvl1pPr>
              <a:defRPr/>
            </a:lvl1pPr>
          </a:lstStyle>
          <a:p>
            <a:fld id="{C7872910-9B5D-4BB3-85A4-36E0A115798E}" type="slidenum">
              <a:rPr lang="en-US" altLang="en-US"/>
              <a:pPr/>
              <a:t>‹#›</a:t>
            </a:fld>
            <a:endParaRPr lang="en-US" altLang="en-US"/>
          </a:p>
        </p:txBody>
      </p:sp>
      <p:sp>
        <p:nvSpPr>
          <p:cNvPr id="8"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516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218"/>
          <p:cNvSpPr>
            <a:spLocks noGrp="1" noChangeArrowheads="1"/>
          </p:cNvSpPr>
          <p:nvPr>
            <p:ph type="sldNum" sz="quarter" idx="10"/>
          </p:nvPr>
        </p:nvSpPr>
        <p:spPr>
          <a:ln/>
        </p:spPr>
        <p:txBody>
          <a:bodyPr/>
          <a:lstStyle>
            <a:lvl1pPr>
              <a:defRPr/>
            </a:lvl1pPr>
          </a:lstStyle>
          <a:p>
            <a:fld id="{D13FC717-0C30-457C-AC16-AEDF833BE49A}" type="slidenum">
              <a:rPr lang="en-US" altLang="en-US"/>
              <a:pPr/>
              <a:t>‹#›</a:t>
            </a:fld>
            <a:endParaRPr lang="en-US" altLang="en-US"/>
          </a:p>
        </p:txBody>
      </p:sp>
      <p:sp>
        <p:nvSpPr>
          <p:cNvPr id="4"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0840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fld id="{8FF7139F-1956-483E-B87F-B69B976C0EE0}" type="slidenum">
              <a:rPr lang="en-US" altLang="en-US"/>
              <a:pPr/>
              <a:t>‹#›</a:t>
            </a:fld>
            <a:endParaRPr lang="en-US" altLang="en-US"/>
          </a:p>
        </p:txBody>
      </p:sp>
      <p:sp>
        <p:nvSpPr>
          <p:cNvPr id="3"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5073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fld id="{0B544DEB-4078-41C5-9111-514262021304}" type="slidenum">
              <a:rPr lang="en-US" altLang="en-US"/>
              <a:pPr/>
              <a:t>‹#›</a:t>
            </a:fld>
            <a:endParaRPr lang="en-US" alt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2515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fld id="{C8E4F7DB-3E59-4EA5-B48A-875FAFAEDB5C}" type="slidenum">
              <a:rPr lang="en-US" altLang="en-US"/>
              <a:pPr/>
              <a:t>‹#›</a:t>
            </a:fld>
            <a:endParaRPr lang="en-US" alt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6772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10752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7"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latin typeface="Arial" charset="0"/>
              </a:endParaRPr>
            </a:p>
          </p:txBody>
        </p:sp>
        <p:sp>
          <p:nvSpPr>
            <p:cNvPr id="10753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latin typeface="Arial" charset="0"/>
              </a:endParaRPr>
            </a:p>
          </p:txBody>
        </p:sp>
        <p:sp>
          <p:nvSpPr>
            <p:cNvPr id="10753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4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5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5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5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5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5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5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5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5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5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5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grpSp>
      <p:sp>
        <p:nvSpPr>
          <p:cNvPr id="10773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4C2A6651-0F0C-44A7-9E90-AFE6932D56C1}" type="slidenum">
              <a:rPr lang="en-US" altLang="en-US"/>
              <a:pPr/>
              <a:t>‹#›</a:t>
            </a:fld>
            <a:endParaRPr lang="en-US" altLang="en-US"/>
          </a:p>
        </p:txBody>
      </p:sp>
      <p:sp>
        <p:nvSpPr>
          <p:cNvPr id="10773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defRPr>
            </a:lvl1pPr>
          </a:lstStyle>
          <a:p>
            <a:pPr>
              <a:defRPr/>
            </a:pPr>
            <a:r>
              <a:rPr lang="en-US"/>
              <a:t>DT228/1 Computer Architecture &amp; Technology</a:t>
            </a:r>
          </a:p>
        </p:txBody>
      </p:sp>
      <p:sp>
        <p:nvSpPr>
          <p:cNvPr id="10774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defRPr>
            </a:lvl1pPr>
          </a:lstStyle>
          <a:p>
            <a:pPr>
              <a:defRPr/>
            </a:pPr>
            <a:endParaRPr lang="en-US"/>
          </a:p>
        </p:txBody>
      </p:sp>
      <p:sp>
        <p:nvSpPr>
          <p:cNvPr id="10774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74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913"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4" r:id="rId12"/>
  </p:sldLayoutIdLst>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heinformationageblog.wordpress.com/2017/03/27/definition-series-neurosynaptic-chi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0"/>
          <p:cNvSpPr>
            <a:spLocks noGrp="1" noChangeArrowheads="1"/>
          </p:cNvSpPr>
          <p:nvPr>
            <p:ph type="dt" sz="quarter" idx="10"/>
          </p:nvPr>
        </p:nvSpPr>
        <p:spPr/>
        <p:txBody>
          <a:bodyPr/>
          <a:lstStyle/>
          <a:p>
            <a:pPr>
              <a:defRPr/>
            </a:pPr>
            <a:r>
              <a:rPr lang="en-US" dirty="0"/>
              <a:t>DT228/1 </a:t>
            </a:r>
            <a:r>
              <a:rPr lang="en-US" dirty="0" smtClean="0"/>
              <a:t>and DT282/1 Computer </a:t>
            </a:r>
            <a:r>
              <a:rPr lang="en-US" dirty="0"/>
              <a:t>Architecture &amp; Technology</a:t>
            </a:r>
          </a:p>
        </p:txBody>
      </p:sp>
      <p:sp>
        <p:nvSpPr>
          <p:cNvPr id="6" name="Rectangle 222"/>
          <p:cNvSpPr>
            <a:spLocks noGrp="1" noChangeArrowheads="1"/>
          </p:cNvSpPr>
          <p:nvPr>
            <p:ph type="sldNum" sz="quarter" idx="12"/>
          </p:nvPr>
        </p:nvSpPr>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fld id="{075F9FC3-8ED3-4B1B-952D-44A116B2F8A4}" type="slidenum">
              <a:rPr lang="en-US" altLang="en-US" sz="1200"/>
              <a:pPr>
                <a:spcBef>
                  <a:spcPct val="0"/>
                </a:spcBef>
                <a:buClrTx/>
                <a:buFontTx/>
                <a:buNone/>
              </a:pPr>
              <a:t>1</a:t>
            </a:fld>
            <a:endParaRPr lang="en-US" altLang="en-US" sz="1200"/>
          </a:p>
        </p:txBody>
      </p:sp>
      <p:sp>
        <p:nvSpPr>
          <p:cNvPr id="2050" name="Rectangle 2"/>
          <p:cNvSpPr>
            <a:spLocks noGrp="1" noChangeArrowheads="1"/>
          </p:cNvSpPr>
          <p:nvPr>
            <p:ph type="ctrTitle"/>
          </p:nvPr>
        </p:nvSpPr>
        <p:spPr>
          <a:xfrm>
            <a:off x="684213" y="836613"/>
            <a:ext cx="7772400" cy="1736725"/>
          </a:xfrm>
        </p:spPr>
        <p:txBody>
          <a:bodyPr/>
          <a:lstStyle/>
          <a:p>
            <a:pPr eaLnBrk="1" hangingPunct="1">
              <a:defRPr/>
            </a:pPr>
            <a:r>
              <a:rPr lang="en-IE" sz="4000" dirty="0" smtClean="0"/>
              <a:t>Course -  DT228/1 and DT282/1</a:t>
            </a:r>
            <a:endParaRPr lang="en-US" sz="4000" dirty="0" smtClean="0"/>
          </a:p>
        </p:txBody>
      </p:sp>
      <p:sp>
        <p:nvSpPr>
          <p:cNvPr id="2051" name="Rectangle 3"/>
          <p:cNvSpPr>
            <a:spLocks noGrp="1" noChangeArrowheads="1"/>
          </p:cNvSpPr>
          <p:nvPr>
            <p:ph type="subTitle" idx="1"/>
          </p:nvPr>
        </p:nvSpPr>
        <p:spPr>
          <a:xfrm>
            <a:off x="1403350" y="3284538"/>
            <a:ext cx="6400800" cy="911225"/>
          </a:xfrm>
        </p:spPr>
        <p:txBody>
          <a:bodyPr/>
          <a:lstStyle/>
          <a:p>
            <a:pPr eaLnBrk="1" hangingPunct="1">
              <a:lnSpc>
                <a:spcPct val="90000"/>
              </a:lnSpc>
              <a:defRPr/>
            </a:pPr>
            <a:r>
              <a:rPr lang="en-IE" dirty="0" smtClean="0"/>
              <a:t>Subject -  Computer Architecture and Technology</a:t>
            </a:r>
            <a:endParaRPr lang="en-US" dirty="0" smtClean="0"/>
          </a:p>
        </p:txBody>
      </p:sp>
      <p:sp>
        <p:nvSpPr>
          <p:cNvPr id="2052" name="Rectangle 4"/>
          <p:cNvSpPr>
            <a:spLocks noChangeArrowheads="1"/>
          </p:cNvSpPr>
          <p:nvPr/>
        </p:nvSpPr>
        <p:spPr bwMode="auto">
          <a:xfrm>
            <a:off x="1403350" y="4652963"/>
            <a:ext cx="6400800" cy="911225"/>
          </a:xfrm>
          <a:prstGeom prst="rect">
            <a:avLst/>
          </a:prstGeom>
          <a:noFill/>
          <a:ln w="9525">
            <a:noFill/>
            <a:miter lim="800000"/>
            <a:headEnd/>
            <a:tailEnd/>
          </a:ln>
          <a:effectLst/>
        </p:spPr>
        <p:txBody>
          <a:bodyPr/>
          <a:lstStyle/>
          <a:p>
            <a:pPr algn="ctr" eaLnBrk="1" hangingPunct="1">
              <a:spcBef>
                <a:spcPct val="20000"/>
              </a:spcBef>
              <a:buClr>
                <a:schemeClr val="hlink"/>
              </a:buClr>
              <a:buFont typeface="Wingdings" pitchFamily="2" charset="2"/>
              <a:buNone/>
              <a:defRPr/>
            </a:pPr>
            <a:r>
              <a:rPr lang="en-IE" sz="3200" dirty="0">
                <a:solidFill>
                  <a:srgbClr val="FFFF00"/>
                </a:solidFill>
                <a:effectLst>
                  <a:outerShdw blurRad="38100" dist="38100" dir="2700000" algn="tl">
                    <a:srgbClr val="000000"/>
                  </a:outerShdw>
                </a:effectLst>
                <a:latin typeface="Arial" charset="0"/>
              </a:rPr>
              <a:t>NEW ARCHITECTURES AND TECHNOLOGY</a:t>
            </a:r>
          </a:p>
          <a:p>
            <a:pPr algn="ctr" eaLnBrk="1" hangingPunct="1">
              <a:spcBef>
                <a:spcPct val="20000"/>
              </a:spcBef>
              <a:buClr>
                <a:schemeClr val="hlink"/>
              </a:buClr>
              <a:buFont typeface="Wingdings" pitchFamily="2" charset="2"/>
              <a:buNone/>
              <a:defRPr/>
            </a:pPr>
            <a:r>
              <a:rPr lang="en-IE" sz="2800" dirty="0">
                <a:solidFill>
                  <a:srgbClr val="FFFF00"/>
                </a:solidFill>
                <a:effectLst>
                  <a:outerShdw blurRad="38100" dist="38100" dir="2700000" algn="tl">
                    <a:srgbClr val="000000"/>
                  </a:outerShdw>
                </a:effectLst>
                <a:latin typeface="Arial" charset="0"/>
              </a:rPr>
              <a:t>Semester 2, Week 11</a:t>
            </a:r>
            <a:endParaRPr lang="en-US" sz="2800" dirty="0">
              <a:solidFill>
                <a:srgbClr val="FFFF00"/>
              </a:solidFill>
              <a:effectLst>
                <a:outerShdw blurRad="38100" dist="38100" dir="2700000" algn="tl">
                  <a:srgbClr val="000000"/>
                </a:outerShdw>
              </a:effectLst>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DDR5 (2)</a:t>
            </a:r>
            <a:endParaRPr lang="en-US" dirty="0"/>
          </a:p>
        </p:txBody>
      </p:sp>
      <p:sp>
        <p:nvSpPr>
          <p:cNvPr id="3" name="Content Placeholder 2"/>
          <p:cNvSpPr>
            <a:spLocks noGrp="1"/>
          </p:cNvSpPr>
          <p:nvPr>
            <p:ph idx="1"/>
          </p:nvPr>
        </p:nvSpPr>
        <p:spPr/>
        <p:txBody>
          <a:bodyPr/>
          <a:lstStyle/>
          <a:p>
            <a:pPr>
              <a:defRPr/>
            </a:pPr>
            <a:r>
              <a:rPr lang="en-IE" sz="2500" dirty="0">
                <a:effectLst/>
              </a:rPr>
              <a:t>DDR5 is coming </a:t>
            </a:r>
            <a:r>
              <a:rPr lang="en-IE" sz="2500" dirty="0" smtClean="0">
                <a:effectLst/>
              </a:rPr>
              <a:t>soon. JEDEC says </a:t>
            </a:r>
            <a:r>
              <a:rPr lang="en-IE" sz="2500" dirty="0">
                <a:effectLst/>
              </a:rPr>
              <a:t>it will </a:t>
            </a:r>
            <a:r>
              <a:rPr lang="en-IE" sz="2500" dirty="0" smtClean="0">
                <a:effectLst/>
              </a:rPr>
              <a:t>finalise </a:t>
            </a:r>
            <a:r>
              <a:rPr lang="en-IE" sz="2500" dirty="0">
                <a:effectLst/>
              </a:rPr>
              <a:t>the specs for DDR5 technology in 2018. DDR5 will succeed the current-gen DDR4 RAM, with twice the speed, more power efficiency, and double the density of </a:t>
            </a:r>
            <a:r>
              <a:rPr lang="en-IE" sz="2500" dirty="0" smtClean="0">
                <a:effectLst/>
              </a:rPr>
              <a:t>DDR4.</a:t>
            </a:r>
            <a:endParaRPr lang="en-IE" sz="2500" dirty="0" smtClean="0"/>
          </a:p>
          <a:p>
            <a:pPr>
              <a:defRPr/>
            </a:pPr>
            <a:r>
              <a:rPr lang="en-IE" sz="2500" dirty="0">
                <a:effectLst/>
              </a:rPr>
              <a:t>W</a:t>
            </a:r>
            <a:r>
              <a:rPr lang="en-IE" sz="2500" dirty="0" smtClean="0">
                <a:effectLst/>
              </a:rPr>
              <a:t>ith </a:t>
            </a:r>
            <a:r>
              <a:rPr lang="en-IE" sz="2500" dirty="0">
                <a:effectLst/>
              </a:rPr>
              <a:t>double the </a:t>
            </a:r>
            <a:r>
              <a:rPr lang="en-IE" sz="2500" dirty="0" smtClean="0">
                <a:effectLst/>
              </a:rPr>
              <a:t>density, DDR5 </a:t>
            </a:r>
            <a:r>
              <a:rPr lang="en-IE" sz="2500" dirty="0">
                <a:effectLst/>
              </a:rPr>
              <a:t>will </a:t>
            </a:r>
            <a:r>
              <a:rPr lang="en-IE" sz="2500" dirty="0" smtClean="0">
                <a:effectLst/>
              </a:rPr>
              <a:t>offer larger memory kits (32GB - 128GB, possibly) </a:t>
            </a:r>
            <a:r>
              <a:rPr lang="en-IE" sz="2500" dirty="0">
                <a:effectLst/>
              </a:rPr>
              <a:t>compared to </a:t>
            </a:r>
            <a:r>
              <a:rPr lang="en-IE" sz="2500" dirty="0" smtClean="0">
                <a:effectLst/>
              </a:rPr>
              <a:t>now</a:t>
            </a:r>
            <a:r>
              <a:rPr lang="en-IE" sz="2500" dirty="0">
                <a:effectLst/>
              </a:rPr>
              <a:t>. </a:t>
            </a:r>
          </a:p>
          <a:p>
            <a:pPr>
              <a:defRPr/>
            </a:pPr>
            <a:r>
              <a:rPr lang="en-IE" sz="2500" dirty="0" smtClean="0">
                <a:effectLst/>
              </a:rPr>
              <a:t>Most likely going </a:t>
            </a:r>
            <a:r>
              <a:rPr lang="en-IE" sz="2500" dirty="0">
                <a:effectLst/>
              </a:rPr>
              <a:t>into servers and high-end workstation</a:t>
            </a:r>
            <a:r>
              <a:rPr lang="en-IE" sz="2500" dirty="0" smtClean="0">
                <a:effectLst/>
              </a:rPr>
              <a:t>/ gaming </a:t>
            </a:r>
            <a:r>
              <a:rPr lang="en-IE" sz="2500" dirty="0">
                <a:effectLst/>
              </a:rPr>
              <a:t>PCs at first, and then </a:t>
            </a:r>
            <a:r>
              <a:rPr lang="en-IE" sz="2500" dirty="0" smtClean="0">
                <a:effectLst/>
              </a:rPr>
              <a:t>filtering </a:t>
            </a:r>
            <a:r>
              <a:rPr lang="en-IE" sz="2500" dirty="0">
                <a:effectLst/>
              </a:rPr>
              <a:t>down to other devices, and even appear in low-power form for laptops and mobile devices</a:t>
            </a:r>
            <a:r>
              <a:rPr lang="en-IE" sz="2500" dirty="0" smtClean="0">
                <a:effectLst/>
              </a:rPr>
              <a:t>.</a:t>
            </a:r>
          </a:p>
          <a:p>
            <a:pPr marL="0" indent="0" algn="r">
              <a:buNone/>
              <a:defRPr/>
            </a:pPr>
            <a:r>
              <a:rPr lang="en-IE" sz="1600" dirty="0">
                <a:effectLst/>
              </a:rPr>
              <a:t>(http://www.tweaktown.com/news</a:t>
            </a:r>
            <a:r>
              <a:rPr lang="en-IE" sz="1600" dirty="0" smtClean="0">
                <a:effectLst/>
              </a:rPr>
              <a:t>/.....)</a:t>
            </a:r>
            <a:endParaRPr lang="en-US" sz="1600"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F42F7579-7664-4C41-9CDE-26CF128FBE8B}" type="slidenum">
              <a:rPr lang="en-US" altLang="en-US" sz="1200"/>
              <a:pPr>
                <a:spcBef>
                  <a:spcPct val="0"/>
                </a:spcBef>
                <a:buClrTx/>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Power Consumption Decrease</a:t>
            </a:r>
            <a:endParaRPr lang="en-US" dirty="0"/>
          </a:p>
        </p:txBody>
      </p:sp>
      <p:sp>
        <p:nvSpPr>
          <p:cNvPr id="3" name="Content Placeholder 2"/>
          <p:cNvSpPr>
            <a:spLocks noGrp="1"/>
          </p:cNvSpPr>
          <p:nvPr>
            <p:ph idx="1"/>
          </p:nvPr>
        </p:nvSpPr>
        <p:spPr/>
        <p:txBody>
          <a:bodyPr/>
          <a:lstStyle/>
          <a:p>
            <a:pPr>
              <a:defRPr/>
            </a:pPr>
            <a:r>
              <a:rPr lang="en-IE" dirty="0" smtClean="0"/>
              <a:t>Central Processing Units have power consumption measured (or rated) by TDP (Thermal Design Power) in Watts.</a:t>
            </a:r>
          </a:p>
          <a:p>
            <a:pPr>
              <a:defRPr/>
            </a:pPr>
            <a:endParaRPr lang="en-IE" dirty="0" smtClean="0"/>
          </a:p>
          <a:p>
            <a:pPr>
              <a:defRPr/>
            </a:pPr>
            <a:r>
              <a:rPr lang="en-IE" dirty="0" smtClean="0"/>
              <a:t>High wattage makes for high heat at ‘real load’ usage of the CPU.</a:t>
            </a:r>
          </a:p>
          <a:p>
            <a:pPr>
              <a:defRPr/>
            </a:pPr>
            <a:endParaRPr lang="en-IE" dirty="0" smtClean="0"/>
          </a:p>
          <a:p>
            <a:pPr>
              <a:defRPr/>
            </a:pP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9717DFB5-B473-4DA7-ABD9-1A050435A349}" type="slidenum">
              <a:rPr lang="en-US" altLang="en-US" sz="1200"/>
              <a:pPr>
                <a:spcBef>
                  <a:spcPct val="0"/>
                </a:spcBef>
                <a:buClrTx/>
                <a:buFontTx/>
                <a:buNone/>
              </a:pPr>
              <a:t>11</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sz="4200" dirty="0" smtClean="0"/>
              <a:t>Power Consumption Decrease (2)</a:t>
            </a:r>
            <a:endParaRPr lang="en-US" sz="4200" dirty="0"/>
          </a:p>
        </p:txBody>
      </p:sp>
      <p:sp>
        <p:nvSpPr>
          <p:cNvPr id="3" name="Content Placeholder 2"/>
          <p:cNvSpPr>
            <a:spLocks noGrp="1"/>
          </p:cNvSpPr>
          <p:nvPr>
            <p:ph idx="1"/>
          </p:nvPr>
        </p:nvSpPr>
        <p:spPr>
          <a:xfrm>
            <a:off x="468313" y="5084763"/>
            <a:ext cx="8229600" cy="1120775"/>
          </a:xfrm>
        </p:spPr>
        <p:txBody>
          <a:bodyPr/>
          <a:lstStyle/>
          <a:p>
            <a:pPr>
              <a:buFont typeface="Wingdings" pitchFamily="2" charset="2"/>
              <a:buNone/>
              <a:defRPr/>
            </a:pPr>
            <a:r>
              <a:rPr lang="en-IE" sz="1600" dirty="0" smtClean="0">
                <a:effectLst/>
              </a:rPr>
              <a:t>Also: </a:t>
            </a:r>
          </a:p>
          <a:p>
            <a:pPr>
              <a:buFont typeface="Wingdings" pitchFamily="2" charset="2"/>
              <a:buNone/>
              <a:defRPr/>
            </a:pPr>
            <a:r>
              <a:rPr lang="en-US" sz="1600" dirty="0" smtClean="0">
                <a:effectLst/>
              </a:rPr>
              <a:t>Intel Core M-5Y70 @ 1.10GHz   –  </a:t>
            </a:r>
            <a:r>
              <a:rPr lang="en-US" sz="1600" dirty="0" smtClean="0">
                <a:solidFill>
                  <a:srgbClr val="FF0000"/>
                </a:solidFill>
                <a:effectLst/>
              </a:rPr>
              <a:t>688 </a:t>
            </a:r>
            <a:r>
              <a:rPr lang="en-US" sz="1600" dirty="0" smtClean="0">
                <a:effectLst/>
              </a:rPr>
              <a:t>watts </a:t>
            </a:r>
            <a:endParaRPr lang="en-IE" sz="1600" dirty="0" smtClean="0">
              <a:effectLst/>
            </a:endParaRPr>
          </a:p>
          <a:p>
            <a:pPr>
              <a:buFont typeface="Wingdings" pitchFamily="2" charset="2"/>
              <a:buNone/>
              <a:defRPr/>
            </a:pPr>
            <a:r>
              <a:rPr lang="en-US" sz="1600" dirty="0" smtClean="0">
                <a:effectLst/>
              </a:rPr>
              <a:t>Intel Core i7-2670QM @ 2.20GHz  -  </a:t>
            </a:r>
            <a:r>
              <a:rPr lang="en-US" sz="1600" dirty="0" smtClean="0">
                <a:solidFill>
                  <a:schemeClr val="accent1">
                    <a:lumMod val="60000"/>
                    <a:lumOff val="40000"/>
                  </a:schemeClr>
                </a:solidFill>
                <a:effectLst/>
              </a:rPr>
              <a:t>133 </a:t>
            </a:r>
            <a:r>
              <a:rPr lang="en-US" sz="1600" dirty="0" smtClean="0">
                <a:effectLst/>
              </a:rPr>
              <a:t>watts</a:t>
            </a:r>
          </a:p>
          <a:p>
            <a:pPr>
              <a:buFont typeface="Wingdings" pitchFamily="2" charset="2"/>
              <a:buNone/>
              <a:defRPr/>
            </a:pPr>
            <a:endParaRPr lang="en-US" sz="1600" dirty="0">
              <a:effectLst/>
            </a:endParaRPr>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A9EAEB15-6009-47B3-A9F5-D914F16699DB}" type="slidenum">
              <a:rPr lang="en-US" altLang="en-US" sz="1200"/>
              <a:pPr>
                <a:spcBef>
                  <a:spcPct val="0"/>
                </a:spcBef>
                <a:buClrTx/>
                <a:buFontTx/>
                <a:buNone/>
              </a:pPr>
              <a:t>12</a:t>
            </a:fld>
            <a:endParaRPr lang="en-US" altLang="en-US" sz="1200"/>
          </a:p>
        </p:txBody>
      </p:sp>
      <p:pic>
        <p:nvPicPr>
          <p:cNvPr id="18438" name="Picture 2" descr="http://www.bjorn3d.com/wp-content/uploads/2013/06/power1.jpg?d9ab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341438"/>
            <a:ext cx="554355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Multiple Cores</a:t>
            </a:r>
            <a:endParaRPr lang="en-US" dirty="0"/>
          </a:p>
        </p:txBody>
      </p:sp>
      <p:sp>
        <p:nvSpPr>
          <p:cNvPr id="3" name="Content Placeholder 2"/>
          <p:cNvSpPr>
            <a:spLocks noGrp="1"/>
          </p:cNvSpPr>
          <p:nvPr>
            <p:ph idx="1"/>
          </p:nvPr>
        </p:nvSpPr>
        <p:spPr/>
        <p:txBody>
          <a:bodyPr/>
          <a:lstStyle/>
          <a:p>
            <a:pPr>
              <a:defRPr/>
            </a:pPr>
            <a:r>
              <a:rPr lang="en-IE" dirty="0" smtClean="0"/>
              <a:t>Quad core computers are commonplace now.</a:t>
            </a:r>
          </a:p>
          <a:p>
            <a:pPr>
              <a:defRPr/>
            </a:pPr>
            <a:r>
              <a:rPr lang="en-IE" dirty="0" smtClean="0"/>
              <a:t>Why not ‘keep going’ – adding cores to a die, and reengineering the best parallel processing techniques?</a:t>
            </a:r>
          </a:p>
          <a:p>
            <a:pPr>
              <a:buFont typeface="Wingdings" pitchFamily="2" charset="2"/>
              <a:buNone/>
              <a:defRPr/>
            </a:pPr>
            <a:endParaRPr lang="en-IE" dirty="0" smtClean="0"/>
          </a:p>
          <a:p>
            <a:pPr>
              <a:defRPr/>
            </a:pPr>
            <a:r>
              <a:rPr lang="en-IE" dirty="0" smtClean="0"/>
              <a:t>Is this ‘Single-chip Cloud Computing’?</a:t>
            </a:r>
          </a:p>
          <a:p>
            <a:pPr>
              <a:defRPr/>
            </a:pPr>
            <a:r>
              <a:rPr lang="en-IE" dirty="0" smtClean="0"/>
              <a:t>Or ‘On-Chip Networks’?</a:t>
            </a:r>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C1F4BDAC-8848-43F6-9AEE-90627FBED39A}" type="slidenum">
              <a:rPr lang="en-US" altLang="en-US" sz="1200"/>
              <a:pPr>
                <a:spcBef>
                  <a:spcPct val="0"/>
                </a:spcBef>
                <a:buClrTx/>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Multiple Cores (2)</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A6B8C1A1-5BED-469F-B873-A442BCDF6E4E}" type="slidenum">
              <a:rPr lang="en-US" altLang="en-US" sz="1200"/>
              <a:pPr>
                <a:spcBef>
                  <a:spcPct val="0"/>
                </a:spcBef>
                <a:buClrTx/>
                <a:buFontTx/>
                <a:buNone/>
              </a:pPr>
              <a:t>14</a:t>
            </a:fld>
            <a:endParaRPr lang="en-US" altLang="en-US" sz="1200"/>
          </a:p>
        </p:txBody>
      </p:sp>
      <p:pic>
        <p:nvPicPr>
          <p:cNvPr id="20485" name="Picture 2" descr="http://electronicdesign.com/site-files/electronicdesign.com/files/archive/electronicdesign.com/content/content/63275/63275-fi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7345362"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Single-chip Cloud Computing</a:t>
            </a:r>
            <a:endParaRPr lang="en-US" dirty="0"/>
          </a:p>
        </p:txBody>
      </p:sp>
      <p:sp>
        <p:nvSpPr>
          <p:cNvPr id="3" name="Content Placeholder 2"/>
          <p:cNvSpPr>
            <a:spLocks noGrp="1"/>
          </p:cNvSpPr>
          <p:nvPr>
            <p:ph idx="1"/>
          </p:nvPr>
        </p:nvSpPr>
        <p:spPr/>
        <p:txBody>
          <a:bodyPr/>
          <a:lstStyle/>
          <a:p>
            <a:pPr>
              <a:defRPr/>
            </a:pPr>
            <a:r>
              <a:rPr lang="en-IE" dirty="0" smtClean="0"/>
              <a:t>Single-chip Cloud Computing (SCC) is being developed by Intel, and they seem to have settled on 48 cores.</a:t>
            </a:r>
          </a:p>
          <a:p>
            <a:pPr>
              <a:defRPr/>
            </a:pPr>
            <a:endParaRPr lang="en-IE" dirty="0" smtClean="0"/>
          </a:p>
          <a:p>
            <a:pPr>
              <a:defRPr/>
            </a:pPr>
            <a:r>
              <a:rPr lang="en-IE" dirty="0" smtClean="0"/>
              <a:t>This is still quite experimental – objectified by the fact that it can only run on a (dedicated?) version of Linux, according to the most up-to-date information I could find.</a:t>
            </a:r>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AD38337E-4767-4C09-909D-5FB81436BE06}" type="slidenum">
              <a:rPr lang="en-US" altLang="en-US" sz="1200"/>
              <a:pPr>
                <a:spcBef>
                  <a:spcPct val="0"/>
                </a:spcBef>
                <a:buClrTx/>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sz="4200" dirty="0" smtClean="0"/>
              <a:t>Single-chip Cloud Computing (2)</a:t>
            </a:r>
            <a:endParaRPr lang="en-US" sz="4200"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C8247254-47E1-4939-97CF-9B061D543A86}" type="slidenum">
              <a:rPr lang="en-US" altLang="en-US" sz="1200"/>
              <a:pPr>
                <a:spcBef>
                  <a:spcPct val="0"/>
                </a:spcBef>
                <a:buClrTx/>
                <a:buFontTx/>
                <a:buNone/>
              </a:pPr>
              <a:t>16</a:t>
            </a:fld>
            <a:endParaRPr lang="en-US" altLang="en-US" sz="1200"/>
          </a:p>
        </p:txBody>
      </p:sp>
      <p:sp>
        <p:nvSpPr>
          <p:cNvPr id="5" name="Date Placeholder 4"/>
          <p:cNvSpPr>
            <a:spLocks noGrp="1"/>
          </p:cNvSpPr>
          <p:nvPr>
            <p:ph type="dt" sz="quarter" idx="11"/>
          </p:nvPr>
        </p:nvSpPr>
        <p:spPr/>
        <p:txBody>
          <a:bodyPr/>
          <a:lstStyle/>
          <a:p>
            <a:pPr>
              <a:defRPr/>
            </a:pPr>
            <a:r>
              <a:rPr lang="en-US" smtClean="0"/>
              <a:t>DT228/1 Computer Architecture &amp; Technology</a:t>
            </a:r>
            <a:endParaRPr lang="en-US"/>
          </a:p>
        </p:txBody>
      </p:sp>
      <p:pic>
        <p:nvPicPr>
          <p:cNvPr id="225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316913" cy="554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sz="4200" dirty="0" smtClean="0"/>
              <a:t>Single-chip Cloud Computing (3)</a:t>
            </a:r>
            <a:endParaRPr lang="en-US" sz="4200" dirty="0"/>
          </a:p>
        </p:txBody>
      </p:sp>
      <p:sp>
        <p:nvSpPr>
          <p:cNvPr id="3" name="Content Placeholder 2"/>
          <p:cNvSpPr>
            <a:spLocks noGrp="1"/>
          </p:cNvSpPr>
          <p:nvPr>
            <p:ph idx="1"/>
          </p:nvPr>
        </p:nvSpPr>
        <p:spPr/>
        <p:txBody>
          <a:bodyPr/>
          <a:lstStyle/>
          <a:p>
            <a:pPr marL="431800" indent="-323850" eaLnBrk="1">
              <a:buClr>
                <a:srgbClr val="0066CC"/>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fi-FI" sz="2600" dirty="0" smtClean="0"/>
              <a:t>First Si (silicon (device)) with 48 iA (Intel Architecture) cores on a single die.</a:t>
            </a:r>
          </a:p>
          <a:p>
            <a:pPr marL="431800" indent="-323850" eaLnBrk="1">
              <a:buClr>
                <a:srgbClr val="0066CC"/>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fi-FI" sz="2600" dirty="0" smtClean="0"/>
              <a:t>Power envelope 125W, Core @ 1GHz, Mesh @ 2GHz</a:t>
            </a:r>
          </a:p>
          <a:p>
            <a:pPr marL="431800" indent="-323850" eaLnBrk="1">
              <a:buClr>
                <a:srgbClr val="0066CC"/>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fi-FI" sz="2600" dirty="0" smtClean="0"/>
              <a:t>Message passing architecture</a:t>
            </a:r>
          </a:p>
          <a:p>
            <a:pPr marL="863600" lvl="1" indent="-287338" eaLnBrk="1">
              <a:buClr>
                <a:srgbClr val="0066CC"/>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fi-FI" sz="1800" dirty="0" smtClean="0"/>
              <a:t>No coherent shared memory</a:t>
            </a:r>
          </a:p>
          <a:p>
            <a:pPr marL="863600" lvl="1" indent="-287338" eaLnBrk="1">
              <a:buClr>
                <a:srgbClr val="0066CC"/>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fi-FI" sz="1800" dirty="0" smtClean="0"/>
              <a:t>Proof of concept for scalable many-core solution</a:t>
            </a:r>
          </a:p>
          <a:p>
            <a:pPr marL="431800" indent="-323850" eaLnBrk="1">
              <a:buClr>
                <a:srgbClr val="0066CC"/>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fi-FI" sz="2600" dirty="0" smtClean="0"/>
              <a:t>Next generation 2 D (2-dimension) mesh interconnect</a:t>
            </a:r>
          </a:p>
          <a:p>
            <a:pPr marL="863600" lvl="1" indent="-287338" eaLnBrk="1">
              <a:buClr>
                <a:srgbClr val="0066CC"/>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fi-FI" sz="1800" dirty="0" smtClean="0"/>
              <a:t>Bisection B/W 1.5Tb/s to 2Tb/s, average power - 6W to 12 W (Watts)</a:t>
            </a:r>
          </a:p>
          <a:p>
            <a:pPr marL="431800" indent="-323850" eaLnBrk="1">
              <a:buClr>
                <a:srgbClr val="0066CC"/>
              </a:buClr>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fi-FI" sz="2600" dirty="0" smtClean="0"/>
              <a:t>Fine grain dynamic power managemen</a:t>
            </a:r>
            <a:r>
              <a:rPr lang="fi-FI" sz="2400" dirty="0" smtClean="0"/>
              <a:t>t</a:t>
            </a:r>
            <a:endParaRPr lang="en-IE" sz="2400" dirty="0" smtClean="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6BC5DC20-7C5A-4973-82E5-FD82516F0A65}" type="slidenum">
              <a:rPr lang="en-US" altLang="en-US" sz="1200"/>
              <a:pPr>
                <a:spcBef>
                  <a:spcPct val="0"/>
                </a:spcBef>
                <a:buClrTx/>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sz="4200" dirty="0" smtClean="0"/>
              <a:t>Single-chip Cloud Computing (4)</a:t>
            </a:r>
            <a:endParaRPr lang="en-US" sz="4200"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1D0034F5-350B-42D3-88CE-0975C8DB4080}" type="slidenum">
              <a:rPr lang="en-US" altLang="en-US" sz="1200"/>
              <a:pPr>
                <a:spcBef>
                  <a:spcPct val="0"/>
                </a:spcBef>
                <a:buClrTx/>
                <a:buFontTx/>
                <a:buNone/>
              </a:pPr>
              <a:t>18</a:t>
            </a:fld>
            <a:endParaRPr lang="en-US" altLang="en-US" sz="1200"/>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00213"/>
            <a:ext cx="72009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sz="4200" dirty="0" smtClean="0"/>
              <a:t>Single-chip Cloud Computing (4)</a:t>
            </a:r>
            <a:endParaRPr lang="en-US" sz="4200" dirty="0"/>
          </a:p>
        </p:txBody>
      </p:sp>
      <p:sp>
        <p:nvSpPr>
          <p:cNvPr id="3" name="Content Placeholder 2"/>
          <p:cNvSpPr>
            <a:spLocks noGrp="1"/>
          </p:cNvSpPr>
          <p:nvPr>
            <p:ph idx="1"/>
          </p:nvPr>
        </p:nvSpPr>
        <p:spPr/>
        <p:txBody>
          <a:bodyPr/>
          <a:lstStyle/>
          <a:p>
            <a:pPr>
              <a:defRPr/>
            </a:pPr>
            <a:r>
              <a:rPr lang="en-IE" dirty="0" smtClean="0"/>
              <a:t>From Slide 15:</a:t>
            </a:r>
          </a:p>
          <a:p>
            <a:pPr>
              <a:defRPr/>
            </a:pPr>
            <a:r>
              <a:rPr lang="en-IE" sz="3000" dirty="0" smtClean="0"/>
              <a:t>PLL – Phase-Locked Loop (circuit)</a:t>
            </a:r>
          </a:p>
          <a:p>
            <a:pPr>
              <a:defRPr/>
            </a:pPr>
            <a:r>
              <a:rPr lang="en-IE" sz="3000" dirty="0" smtClean="0"/>
              <a:t>RPC – Remote Procedure Call</a:t>
            </a:r>
          </a:p>
          <a:p>
            <a:pPr>
              <a:defRPr/>
            </a:pPr>
            <a:r>
              <a:rPr lang="en-IE" sz="3000" dirty="0" smtClean="0"/>
              <a:t>DIMM – Dual Inline Memory Module (RAM)</a:t>
            </a:r>
          </a:p>
          <a:p>
            <a:pPr>
              <a:defRPr/>
            </a:pPr>
            <a:r>
              <a:rPr lang="en-IE" sz="3000" dirty="0" smtClean="0"/>
              <a:t>MC – Memory Controller</a:t>
            </a:r>
          </a:p>
          <a:p>
            <a:pPr>
              <a:defRPr/>
            </a:pPr>
            <a:r>
              <a:rPr lang="en-IE" sz="3000" dirty="0" smtClean="0"/>
              <a:t>JTAG – Joint Test Action Group</a:t>
            </a:r>
          </a:p>
          <a:p>
            <a:pPr>
              <a:defRPr/>
            </a:pPr>
            <a:r>
              <a:rPr lang="en-IE" sz="3000" dirty="0" smtClean="0"/>
              <a:t>FPGA – Field Programmable Gate Array (integrated circuit) </a:t>
            </a:r>
          </a:p>
          <a:p>
            <a:pPr>
              <a:defRPr/>
            </a:pPr>
            <a:endParaRPr lang="en-IE" sz="3000" dirty="0" smtClean="0"/>
          </a:p>
          <a:p>
            <a:pPr>
              <a:defRPr/>
            </a:pPr>
            <a:endParaRPr lang="en-IE" sz="3000" dirty="0" smtClean="0"/>
          </a:p>
          <a:p>
            <a:pPr>
              <a:defRPr/>
            </a:pP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4FA2617E-9F41-4FCC-AEFC-603337A3E87A}" type="slidenum">
              <a:rPr lang="en-US" altLang="en-US" sz="1200"/>
              <a:pPr>
                <a:spcBef>
                  <a:spcPct val="0"/>
                </a:spcBef>
                <a:buClrTx/>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Computer Architecture – Where is it Going?</a:t>
            </a:r>
            <a:endParaRPr lang="en-US" dirty="0"/>
          </a:p>
        </p:txBody>
      </p:sp>
      <p:sp>
        <p:nvSpPr>
          <p:cNvPr id="3" name="Content Placeholder 2"/>
          <p:cNvSpPr>
            <a:spLocks noGrp="1"/>
          </p:cNvSpPr>
          <p:nvPr>
            <p:ph idx="1"/>
          </p:nvPr>
        </p:nvSpPr>
        <p:spPr/>
        <p:txBody>
          <a:bodyPr/>
          <a:lstStyle/>
          <a:p>
            <a:pPr>
              <a:defRPr/>
            </a:pPr>
            <a:r>
              <a:rPr lang="en-IE" dirty="0" smtClean="0"/>
              <a:t>The enduring model of computer systems is von Neumann architecture. Could this change?</a:t>
            </a:r>
          </a:p>
          <a:p>
            <a:pPr>
              <a:defRPr/>
            </a:pPr>
            <a:r>
              <a:rPr lang="en-IE" dirty="0" smtClean="0"/>
              <a:t>What is the development focus on microprocessors?</a:t>
            </a:r>
          </a:p>
          <a:p>
            <a:pPr>
              <a:defRPr/>
            </a:pPr>
            <a:r>
              <a:rPr lang="en-IE" dirty="0" smtClean="0"/>
              <a:t>What is the development focus on motherboards?</a:t>
            </a:r>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9FB35C55-2AAA-4BFB-ADDD-25D640A5ABC0}" type="slidenum">
              <a:rPr lang="en-US" altLang="en-US" sz="1200"/>
              <a:pPr>
                <a:spcBef>
                  <a:spcPct val="0"/>
                </a:spcBef>
                <a:buClrTx/>
                <a:buFontTx/>
                <a:buNone/>
              </a:pPr>
              <a:t>2</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Architecture &amp; Technology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425450" y="0"/>
            <a:ext cx="8228013" cy="1144588"/>
          </a:xfrm>
        </p:spPr>
        <p:txBody>
          <a:bodyPr tIns="35203"/>
          <a:lstStyle/>
          <a:p>
            <a:pPr eaLnBrk="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fi-FI" dirty="0" smtClean="0"/>
              <a:t>SCC Package and Test Board</a:t>
            </a:r>
          </a:p>
        </p:txBody>
      </p:sp>
      <p:sp>
        <p:nvSpPr>
          <p:cNvPr id="26628" name="Text Box 3"/>
          <p:cNvSpPr txBox="1">
            <a:spLocks noChangeArrowheads="1"/>
          </p:cNvSpPr>
          <p:nvPr/>
        </p:nvSpPr>
        <p:spPr bwMode="auto">
          <a:xfrm>
            <a:off x="7391400" y="6526213"/>
            <a:ext cx="24892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12801" rIns="0" bIns="0"/>
          <a:lstStyle>
            <a:lvl1pPr marL="390525" indent="-293688">
              <a:spcBef>
                <a:spcPct val="20000"/>
              </a:spcBef>
              <a:buClr>
                <a:schemeClr val="hlink"/>
              </a:buClr>
              <a:buFont typeface="Wingdings" pitchFamily="2" charset="2"/>
              <a:buBlip>
                <a:blip r:embed="rId3"/>
              </a:buBlip>
              <a:tabLst>
                <a:tab pos="655638" algn="l"/>
                <a:tab pos="1312863" algn="l"/>
                <a:tab pos="1968500" algn="l"/>
              </a:tabLst>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tabLst>
                <a:tab pos="655638" algn="l"/>
                <a:tab pos="1312863" algn="l"/>
                <a:tab pos="1968500" algn="l"/>
              </a:tabLst>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tabLst>
                <a:tab pos="655638" algn="l"/>
                <a:tab pos="1312863" algn="l"/>
                <a:tab pos="1968500" algn="l"/>
              </a:tabLst>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tabLst>
                <a:tab pos="655638" algn="l"/>
                <a:tab pos="1312863" algn="l"/>
                <a:tab pos="1968500" algn="l"/>
              </a:tabLst>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tabLst>
                <a:tab pos="655638" algn="l"/>
                <a:tab pos="1312863" algn="l"/>
                <a:tab pos="1968500" algn="l"/>
              </a:tabLst>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tabLst>
                <a:tab pos="655638" algn="l"/>
                <a:tab pos="1312863" algn="l"/>
                <a:tab pos="1968500" algn="l"/>
              </a:tabLst>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tabLst>
                <a:tab pos="655638" algn="l"/>
                <a:tab pos="1312863" algn="l"/>
                <a:tab pos="1968500" algn="l"/>
              </a:tabLst>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tabLst>
                <a:tab pos="655638" algn="l"/>
                <a:tab pos="1312863" algn="l"/>
                <a:tab pos="1968500" algn="l"/>
              </a:tabLst>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tabLst>
                <a:tab pos="655638" algn="l"/>
                <a:tab pos="1312863" algn="l"/>
                <a:tab pos="1968500" algn="l"/>
              </a:tabLst>
              <a:defRPr sz="2000">
                <a:solidFill>
                  <a:schemeClr val="tx1"/>
                </a:solidFill>
                <a:latin typeface="Arial" pitchFamily="34" charset="0"/>
              </a:defRPr>
            </a:lvl9pPr>
          </a:lstStyle>
          <a:p>
            <a:pPr>
              <a:spcBef>
                <a:spcPct val="0"/>
              </a:spcBef>
              <a:spcAft>
                <a:spcPts val="1288"/>
              </a:spcAft>
              <a:buClr>
                <a:srgbClr val="0066CC"/>
              </a:buClr>
              <a:buSzPct val="45000"/>
              <a:buFontTx/>
              <a:buNone/>
            </a:pPr>
            <a:r>
              <a:rPr lang="fi-FI" altLang="en-US" sz="1500">
                <a:solidFill>
                  <a:srgbClr val="000000"/>
                </a:solidFill>
              </a:rPr>
              <a:t>Courtesy: intel</a:t>
            </a:r>
          </a:p>
        </p:txBody>
      </p:sp>
      <p:sp>
        <p:nvSpPr>
          <p:cNvPr id="26629" name="Rectangle 4"/>
          <p:cNvSpPr>
            <a:spLocks noGrp="1" noChangeArrowheads="1" noTextEdit="1"/>
          </p:cNvSpPr>
          <p:nvPr>
            <p:ph type="clipArt" idx="2"/>
          </p:nvPr>
        </p:nvSpPr>
        <p:spPr>
          <a:xfrm>
            <a:off x="457200" y="1604963"/>
            <a:ext cx="4014788" cy="4525962"/>
          </a:xfrm>
        </p:spPr>
      </p:sp>
      <p:pic>
        <p:nvPicPr>
          <p:cNvPr id="2663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1571625"/>
            <a:ext cx="788035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On-Chip Network</a:t>
            </a:r>
            <a:endParaRPr lang="en-US" dirty="0"/>
          </a:p>
        </p:txBody>
      </p:sp>
      <p:sp>
        <p:nvSpPr>
          <p:cNvPr id="3" name="Content Placeholder 2"/>
          <p:cNvSpPr>
            <a:spLocks noGrp="1"/>
          </p:cNvSpPr>
          <p:nvPr>
            <p:ph idx="1"/>
          </p:nvPr>
        </p:nvSpPr>
        <p:spPr/>
        <p:txBody>
          <a:bodyPr/>
          <a:lstStyle/>
          <a:p>
            <a:pPr>
              <a:defRPr/>
            </a:pPr>
            <a:r>
              <a:rPr lang="en-IE" dirty="0" smtClean="0"/>
              <a:t>The trend in CPUs is </a:t>
            </a:r>
            <a:r>
              <a:rPr lang="en-US" dirty="0" smtClean="0"/>
              <a:t>towards ever-larger chip multiprocessors (CMPs).</a:t>
            </a:r>
          </a:p>
          <a:p>
            <a:pPr marL="742950" lvl="2" indent="-342900">
              <a:defRPr/>
            </a:pPr>
            <a:r>
              <a:rPr lang="en-US" sz="2600" dirty="0" smtClean="0"/>
              <a:t>The CMP overcomes diminishing returns of increasingly complex single-core processors</a:t>
            </a:r>
          </a:p>
          <a:p>
            <a:pPr>
              <a:buFont typeface="Wingdings" pitchFamily="2" charset="2"/>
              <a:buNone/>
              <a:defRPr/>
            </a:pPr>
            <a:endParaRPr lang="en-US" sz="2000" dirty="0" smtClean="0"/>
          </a:p>
          <a:p>
            <a:pPr>
              <a:defRPr/>
            </a:pPr>
            <a:r>
              <a:rPr lang="en-IE" dirty="0" smtClean="0"/>
              <a:t>Communications are c</a:t>
            </a:r>
            <a:r>
              <a:rPr lang="en-US" dirty="0" err="1" smtClean="0"/>
              <a:t>ritical</a:t>
            </a:r>
            <a:r>
              <a:rPr lang="en-US" dirty="0" smtClean="0"/>
              <a:t> to the CMP’s performance -</a:t>
            </a:r>
          </a:p>
          <a:p>
            <a:pPr marL="1181100" lvl="1" eaLnBrk="1" hangingPunct="1">
              <a:defRPr/>
            </a:pPr>
            <a:r>
              <a:rPr lang="en-US" sz="2600" dirty="0" smtClean="0"/>
              <a:t>between cores, cache banks, DRAM controllers ...</a:t>
            </a:r>
          </a:p>
          <a:p>
            <a:pPr marL="1181100" lvl="1" eaLnBrk="1" hangingPunct="1">
              <a:defRPr/>
            </a:pPr>
            <a:r>
              <a:rPr lang="en-US" sz="2600" dirty="0" smtClean="0"/>
              <a:t>Delays in information can stall the pipeline</a:t>
            </a:r>
            <a:endParaRPr lang="en-IE" sz="2600" dirty="0" smtClean="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BAE85114-E44B-4330-81B3-90836B6C880F}" type="slidenum">
              <a:rPr lang="en-US" altLang="en-US" sz="1200"/>
              <a:pPr>
                <a:spcBef>
                  <a:spcPct val="0"/>
                </a:spcBef>
                <a:buClrTx/>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On-Chip Network (2)</a:t>
            </a:r>
            <a:endParaRPr lang="en-US" dirty="0"/>
          </a:p>
        </p:txBody>
      </p:sp>
      <p:sp>
        <p:nvSpPr>
          <p:cNvPr id="3" name="Content Placeholder 2"/>
          <p:cNvSpPr>
            <a:spLocks noGrp="1"/>
          </p:cNvSpPr>
          <p:nvPr>
            <p:ph idx="1"/>
          </p:nvPr>
        </p:nvSpPr>
        <p:spPr/>
        <p:txBody>
          <a:bodyPr/>
          <a:lstStyle/>
          <a:p>
            <a:pPr>
              <a:defRPr/>
            </a:pPr>
            <a:r>
              <a:rPr lang="en-IE" dirty="0" smtClean="0"/>
              <a:t>BUT…</a:t>
            </a:r>
          </a:p>
          <a:p>
            <a:pPr>
              <a:defRPr/>
            </a:pPr>
            <a:endParaRPr lang="en-IE" dirty="0" smtClean="0"/>
          </a:p>
          <a:p>
            <a:pPr>
              <a:defRPr/>
            </a:pPr>
            <a:r>
              <a:rPr lang="en-IE" dirty="0" smtClean="0"/>
              <a:t>The ‘common bus’ d</a:t>
            </a:r>
            <a:r>
              <a:rPr lang="en-US" dirty="0" err="1" smtClean="0"/>
              <a:t>oes</a:t>
            </a:r>
            <a:r>
              <a:rPr lang="en-US" dirty="0" smtClean="0"/>
              <a:t> not scale beyond 8 cores:</a:t>
            </a:r>
          </a:p>
          <a:p>
            <a:pPr marL="1181100" lvl="1" eaLnBrk="1" hangingPunct="1">
              <a:defRPr/>
            </a:pPr>
            <a:r>
              <a:rPr lang="en-US" sz="2600" dirty="0" smtClean="0"/>
              <a:t>electrical loading on the bus significantly reduces its speed.</a:t>
            </a:r>
          </a:p>
          <a:p>
            <a:pPr marL="1181100" lvl="1" eaLnBrk="1" hangingPunct="1">
              <a:defRPr/>
            </a:pPr>
            <a:r>
              <a:rPr lang="en-US" sz="2600" dirty="0" smtClean="0"/>
              <a:t>The shared bus cannot support the bandwidth demand</a:t>
            </a:r>
            <a:endParaRPr lang="en-US" sz="2600"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CCD0AEB4-5F53-4C49-9D8D-D462CDAEAC88}" type="slidenum">
              <a:rPr lang="en-US" altLang="en-US" sz="1200"/>
              <a:pPr>
                <a:spcBef>
                  <a:spcPct val="0"/>
                </a:spcBef>
                <a:buClrTx/>
                <a:buFontTx/>
                <a:buNone/>
              </a:pPr>
              <a:t>22</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5F93787C-10FA-42E3-A6D5-FFD643AA2A8E}" type="slidenum">
              <a:rPr lang="en-US" altLang="en-US" sz="1200"/>
              <a:pPr>
                <a:spcBef>
                  <a:spcPct val="0"/>
                </a:spcBef>
                <a:buClrTx/>
                <a:buFontTx/>
                <a:buNone/>
              </a:pPr>
              <a:t>23</a:t>
            </a:fld>
            <a:endParaRPr lang="en-US" altLang="en-US" sz="1200"/>
          </a:p>
        </p:txBody>
      </p:sp>
      <p:sp>
        <p:nvSpPr>
          <p:cNvPr id="17411" name="Rectangle 1"/>
          <p:cNvSpPr>
            <a:spLocks noGrp="1" noChangeArrowheads="1"/>
          </p:cNvSpPr>
          <p:nvPr>
            <p:ph type="body" idx="1"/>
          </p:nvPr>
        </p:nvSpPr>
        <p:spPr>
          <a:xfrm>
            <a:off x="427038" y="1357313"/>
            <a:ext cx="8280400" cy="4803775"/>
          </a:xfrm>
        </p:spPr>
        <p:txBody>
          <a:bodyPr/>
          <a:lstStyle/>
          <a:p>
            <a:pPr marL="508974" eaLnBrk="1" hangingPunct="1">
              <a:defRPr/>
            </a:pPr>
            <a:r>
              <a:rPr lang="en-US" sz="2400" dirty="0" smtClean="0"/>
              <a:t>Build a network, routing information between endpoints.</a:t>
            </a:r>
          </a:p>
          <a:p>
            <a:pPr marL="508974" eaLnBrk="1" hangingPunct="1">
              <a:defRPr/>
            </a:pPr>
            <a:r>
              <a:rPr lang="en-US" sz="2400" dirty="0" smtClean="0"/>
              <a:t>Increased bandwidth and scales with the number of cores.</a:t>
            </a:r>
          </a:p>
        </p:txBody>
      </p:sp>
      <p:sp>
        <p:nvSpPr>
          <p:cNvPr id="30724" name="Rectangle 2"/>
          <p:cNvSpPr>
            <a:spLocks/>
          </p:cNvSpPr>
          <p:nvPr/>
        </p:nvSpPr>
        <p:spPr bwMode="auto">
          <a:xfrm>
            <a:off x="3751263" y="2740025"/>
            <a:ext cx="3517900" cy="3803650"/>
          </a:xfrm>
          <a:prstGeom prst="rect">
            <a:avLst/>
          </a:prstGeom>
          <a:solidFill>
            <a:schemeClr val="accent1"/>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17413" name="Rectangle 3"/>
          <p:cNvSpPr>
            <a:spLocks noGrp="1" noChangeArrowheads="1"/>
          </p:cNvSpPr>
          <p:nvPr>
            <p:ph type="title"/>
          </p:nvPr>
        </p:nvSpPr>
        <p:spPr/>
        <p:txBody>
          <a:bodyPr/>
          <a:lstStyle/>
          <a:p>
            <a:pPr eaLnBrk="1" hangingPunct="1">
              <a:defRPr/>
            </a:pPr>
            <a:r>
              <a:rPr lang="en-US" dirty="0" smtClean="0"/>
              <a:t>The On-Chip Network (3)</a:t>
            </a:r>
          </a:p>
        </p:txBody>
      </p:sp>
      <p:sp>
        <p:nvSpPr>
          <p:cNvPr id="30726" name="Rectangle 4"/>
          <p:cNvSpPr>
            <a:spLocks/>
          </p:cNvSpPr>
          <p:nvPr/>
        </p:nvSpPr>
        <p:spPr bwMode="auto">
          <a:xfrm>
            <a:off x="3798888" y="2740025"/>
            <a:ext cx="15271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2500">
                <a:solidFill>
                  <a:srgbClr val="001445"/>
                </a:solidFill>
              </a:rPr>
              <a:t>CMP (3x3)</a:t>
            </a:r>
          </a:p>
        </p:txBody>
      </p:sp>
      <p:sp>
        <p:nvSpPr>
          <p:cNvPr id="3" name="Line 5"/>
          <p:cNvSpPr>
            <a:spLocks noChangeShapeType="1"/>
          </p:cNvSpPr>
          <p:nvPr/>
        </p:nvSpPr>
        <p:spPr bwMode="auto">
          <a:xfrm rot="10800000" flipH="1">
            <a:off x="6751638" y="3646488"/>
            <a:ext cx="946150" cy="450850"/>
          </a:xfrm>
          <a:prstGeom prst="line">
            <a:avLst/>
          </a:prstGeom>
          <a:noFill/>
          <a:ln w="1270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4" name="Rectangle 6"/>
          <p:cNvSpPr>
            <a:spLocks/>
          </p:cNvSpPr>
          <p:nvPr/>
        </p:nvSpPr>
        <p:spPr bwMode="auto">
          <a:xfrm>
            <a:off x="7858125" y="3163888"/>
            <a:ext cx="909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1800" b="1">
                <a:solidFill>
                  <a:srgbClr val="3A5AFF"/>
                </a:solidFill>
              </a:rPr>
              <a:t>Network</a:t>
            </a:r>
          </a:p>
          <a:p>
            <a:pPr>
              <a:spcBef>
                <a:spcPct val="0"/>
              </a:spcBef>
              <a:buClrTx/>
              <a:buFontTx/>
              <a:buNone/>
            </a:pPr>
            <a:r>
              <a:rPr lang="en-US" altLang="en-US" sz="1800" b="1">
                <a:solidFill>
                  <a:srgbClr val="3A5AFF"/>
                </a:solidFill>
              </a:rPr>
              <a:t>Links</a:t>
            </a:r>
          </a:p>
        </p:txBody>
      </p:sp>
      <p:sp>
        <p:nvSpPr>
          <p:cNvPr id="17415" name="Line 7"/>
          <p:cNvSpPr>
            <a:spLocks noChangeShapeType="1"/>
          </p:cNvSpPr>
          <p:nvPr/>
        </p:nvSpPr>
        <p:spPr bwMode="auto">
          <a:xfrm flipH="1">
            <a:off x="2676525" y="3489325"/>
            <a:ext cx="1395413" cy="503238"/>
          </a:xfrm>
          <a:prstGeom prst="line">
            <a:avLst/>
          </a:prstGeom>
          <a:noFill/>
          <a:ln w="127000">
            <a:solidFill>
              <a:srgbClr val="FF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17416" name="Rectangle 8"/>
          <p:cNvSpPr>
            <a:spLocks/>
          </p:cNvSpPr>
          <p:nvPr/>
        </p:nvSpPr>
        <p:spPr bwMode="auto">
          <a:xfrm>
            <a:off x="1666875" y="4003675"/>
            <a:ext cx="525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1800" b="1">
                <a:solidFill>
                  <a:srgbClr val="F3EB00"/>
                </a:solidFill>
              </a:rPr>
              <a:t>Core</a:t>
            </a:r>
          </a:p>
        </p:txBody>
      </p:sp>
      <p:sp>
        <p:nvSpPr>
          <p:cNvPr id="30731" name="Line 9"/>
          <p:cNvSpPr>
            <a:spLocks noChangeShapeType="1"/>
          </p:cNvSpPr>
          <p:nvPr/>
        </p:nvSpPr>
        <p:spPr bwMode="auto">
          <a:xfrm>
            <a:off x="4375150" y="3760788"/>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32" name="Line 10"/>
          <p:cNvSpPr>
            <a:spLocks noChangeShapeType="1"/>
          </p:cNvSpPr>
          <p:nvPr/>
        </p:nvSpPr>
        <p:spPr bwMode="auto">
          <a:xfrm>
            <a:off x="4657725" y="4668838"/>
            <a:ext cx="560388"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33" name="Line 11"/>
          <p:cNvSpPr>
            <a:spLocks noChangeShapeType="1"/>
          </p:cNvSpPr>
          <p:nvPr/>
        </p:nvSpPr>
        <p:spPr bwMode="auto">
          <a:xfrm>
            <a:off x="4389438" y="4856163"/>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34" name="Line 12"/>
          <p:cNvSpPr>
            <a:spLocks noChangeShapeType="1"/>
          </p:cNvSpPr>
          <p:nvPr/>
        </p:nvSpPr>
        <p:spPr bwMode="auto">
          <a:xfrm>
            <a:off x="4665663" y="3463925"/>
            <a:ext cx="560387"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35" name="Line 13"/>
          <p:cNvSpPr>
            <a:spLocks noChangeShapeType="1"/>
          </p:cNvSpPr>
          <p:nvPr/>
        </p:nvSpPr>
        <p:spPr bwMode="auto">
          <a:xfrm>
            <a:off x="5764213" y="3471863"/>
            <a:ext cx="560387"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36" name="Line 14"/>
          <p:cNvSpPr>
            <a:spLocks noChangeShapeType="1"/>
          </p:cNvSpPr>
          <p:nvPr/>
        </p:nvSpPr>
        <p:spPr bwMode="auto">
          <a:xfrm>
            <a:off x="5783263" y="4659313"/>
            <a:ext cx="560387"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37" name="Line 15"/>
          <p:cNvSpPr>
            <a:spLocks noChangeShapeType="1"/>
          </p:cNvSpPr>
          <p:nvPr/>
        </p:nvSpPr>
        <p:spPr bwMode="auto">
          <a:xfrm>
            <a:off x="4648200" y="5730875"/>
            <a:ext cx="560388"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38" name="Line 16"/>
          <p:cNvSpPr>
            <a:spLocks noChangeShapeType="1"/>
          </p:cNvSpPr>
          <p:nvPr/>
        </p:nvSpPr>
        <p:spPr bwMode="auto">
          <a:xfrm>
            <a:off x="5746750" y="5730875"/>
            <a:ext cx="560388"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39" name="Line 17"/>
          <p:cNvSpPr>
            <a:spLocks noChangeShapeType="1"/>
          </p:cNvSpPr>
          <p:nvPr/>
        </p:nvSpPr>
        <p:spPr bwMode="auto">
          <a:xfrm>
            <a:off x="5478463" y="3757613"/>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40" name="Line 18"/>
          <p:cNvSpPr>
            <a:spLocks noChangeShapeType="1"/>
          </p:cNvSpPr>
          <p:nvPr/>
        </p:nvSpPr>
        <p:spPr bwMode="auto">
          <a:xfrm>
            <a:off x="6577013" y="3757613"/>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41" name="Line 19"/>
          <p:cNvSpPr>
            <a:spLocks noChangeShapeType="1"/>
          </p:cNvSpPr>
          <p:nvPr/>
        </p:nvSpPr>
        <p:spPr bwMode="auto">
          <a:xfrm>
            <a:off x="5487988" y="4865688"/>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42" name="Line 20"/>
          <p:cNvSpPr>
            <a:spLocks noChangeShapeType="1"/>
          </p:cNvSpPr>
          <p:nvPr/>
        </p:nvSpPr>
        <p:spPr bwMode="auto">
          <a:xfrm>
            <a:off x="6577013" y="4846638"/>
            <a:ext cx="0" cy="639762"/>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0743" name="Rectangle 21"/>
          <p:cNvSpPr>
            <a:spLocks/>
          </p:cNvSpPr>
          <p:nvPr/>
        </p:nvSpPr>
        <p:spPr bwMode="auto">
          <a:xfrm>
            <a:off x="4121150" y="3222625"/>
            <a:ext cx="527050" cy="534988"/>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0744" name="Rectangle 22"/>
          <p:cNvSpPr>
            <a:spLocks/>
          </p:cNvSpPr>
          <p:nvPr/>
        </p:nvSpPr>
        <p:spPr bwMode="auto">
          <a:xfrm>
            <a:off x="4130675" y="4365625"/>
            <a:ext cx="527050" cy="534988"/>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0745" name="Rectangle 23"/>
          <p:cNvSpPr>
            <a:spLocks/>
          </p:cNvSpPr>
          <p:nvPr/>
        </p:nvSpPr>
        <p:spPr bwMode="auto">
          <a:xfrm>
            <a:off x="5219700" y="3222625"/>
            <a:ext cx="527050" cy="534988"/>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0746" name="Rectangle 24"/>
          <p:cNvSpPr>
            <a:spLocks/>
          </p:cNvSpPr>
          <p:nvPr/>
        </p:nvSpPr>
        <p:spPr bwMode="auto">
          <a:xfrm>
            <a:off x="6318250" y="3222625"/>
            <a:ext cx="527050" cy="534988"/>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0747" name="Rectangle 25"/>
          <p:cNvSpPr>
            <a:spLocks/>
          </p:cNvSpPr>
          <p:nvPr/>
        </p:nvSpPr>
        <p:spPr bwMode="auto">
          <a:xfrm>
            <a:off x="6318250" y="4346575"/>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0748" name="Rectangle 26"/>
          <p:cNvSpPr>
            <a:spLocks/>
          </p:cNvSpPr>
          <p:nvPr/>
        </p:nvSpPr>
        <p:spPr bwMode="auto">
          <a:xfrm>
            <a:off x="6340475" y="5472113"/>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0749" name="Rectangle 27"/>
          <p:cNvSpPr>
            <a:spLocks/>
          </p:cNvSpPr>
          <p:nvPr/>
        </p:nvSpPr>
        <p:spPr bwMode="auto">
          <a:xfrm>
            <a:off x="5219700" y="4365625"/>
            <a:ext cx="527050" cy="534988"/>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0750" name="Rectangle 28"/>
          <p:cNvSpPr>
            <a:spLocks/>
          </p:cNvSpPr>
          <p:nvPr/>
        </p:nvSpPr>
        <p:spPr bwMode="auto">
          <a:xfrm>
            <a:off x="5241925" y="5472113"/>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0751" name="Rectangle 29"/>
          <p:cNvSpPr>
            <a:spLocks/>
          </p:cNvSpPr>
          <p:nvPr/>
        </p:nvSpPr>
        <p:spPr bwMode="auto">
          <a:xfrm>
            <a:off x="4130675" y="5472113"/>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17438" name="Rectangle 30"/>
          <p:cNvSpPr>
            <a:spLocks/>
          </p:cNvSpPr>
          <p:nvPr/>
        </p:nvSpPr>
        <p:spPr bwMode="auto">
          <a:xfrm>
            <a:off x="1684338" y="4235450"/>
            <a:ext cx="7445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1800" b="1">
                <a:solidFill>
                  <a:srgbClr val="F3EB00"/>
                </a:solidFill>
              </a:rPr>
              <a:t>+</a:t>
            </a:r>
          </a:p>
          <a:p>
            <a:pPr>
              <a:spcBef>
                <a:spcPct val="0"/>
              </a:spcBef>
              <a:buClrTx/>
              <a:buFontTx/>
              <a:buNone/>
            </a:pPr>
            <a:r>
              <a:rPr lang="en-US" altLang="en-US" sz="1800" b="1">
                <a:solidFill>
                  <a:srgbClr val="F3EB00"/>
                </a:solidFill>
              </a:rPr>
              <a:t>Router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7415"/>
                                        </p:tgtEl>
                                        <p:attrNameLst>
                                          <p:attrName>style.visibility</p:attrName>
                                        </p:attrNameLst>
                                      </p:cBhvr>
                                      <p:to>
                                        <p:strVal val="visible"/>
                                      </p:to>
                                    </p:set>
                                  </p:childTnLst>
                                </p:cTn>
                              </p:par>
                              <p:par>
                                <p:cTn id="7" presetID="0" presetClass="entr" presetSubtype="0" fill="hold" grpId="0" nodeType="withEffect">
                                  <p:stCondLst>
                                    <p:cond delay="0"/>
                                  </p:stCondLst>
                                  <p:childTnLst>
                                    <p:set>
                                      <p:cBhvr>
                                        <p:cTn id="8" dur="1" fill="hold">
                                          <p:stCondLst>
                                            <p:cond delay="499"/>
                                          </p:stCondLst>
                                        </p:cTn>
                                        <p:tgtEl>
                                          <p:spTgt spid="17416"/>
                                        </p:tgtEl>
                                        <p:attrNameLst>
                                          <p:attrName>style.visibility</p:attrName>
                                        </p:attrNameLst>
                                      </p:cBhvr>
                                      <p:to>
                                        <p:strVal val="visible"/>
                                      </p:to>
                                    </p:set>
                                  </p:childTnLst>
                                </p:cTn>
                              </p:par>
                              <p:par>
                                <p:cTn id="9" presetID="0" presetClass="entr" presetSubtype="0" fill="hold" grpId="0" nodeType="withEffect">
                                  <p:stCondLst>
                                    <p:cond delay="0"/>
                                  </p:stCondLst>
                                  <p:childTnLst>
                                    <p:set>
                                      <p:cBhvr>
                                        <p:cTn id="10" dur="1" fill="hold">
                                          <p:stCondLst>
                                            <p:cond delay="499"/>
                                          </p:stCondLst>
                                        </p:cTn>
                                        <p:tgtEl>
                                          <p:spTgt spid="174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par>
                                <p:cTn id="15" presetID="0" presetClass="entr" presetSubtype="0" fill="hold" grpId="0" nodeType="with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utoUpdateAnimBg="0"/>
      <p:bldP spid="17415" grpId="0" animBg="1"/>
      <p:bldP spid="17416" grpId="0" autoUpdateAnimBg="0"/>
      <p:bldP spid="1743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On-Chip Network (4)</a:t>
            </a:r>
            <a:endParaRPr lang="en-US" dirty="0"/>
          </a:p>
        </p:txBody>
      </p:sp>
      <p:sp>
        <p:nvSpPr>
          <p:cNvPr id="3" name="Content Placeholder 2"/>
          <p:cNvSpPr>
            <a:spLocks noGrp="1"/>
          </p:cNvSpPr>
          <p:nvPr>
            <p:ph idx="1"/>
          </p:nvPr>
        </p:nvSpPr>
        <p:spPr/>
        <p:txBody>
          <a:bodyPr/>
          <a:lstStyle/>
          <a:p>
            <a:pPr>
              <a:defRPr/>
            </a:pPr>
            <a:r>
              <a:rPr lang="en-IE" sz="2800" dirty="0" smtClean="0"/>
              <a:t>On-chip networks (or </a:t>
            </a:r>
            <a:r>
              <a:rPr lang="en-IE" sz="2800" dirty="0" err="1" smtClean="0"/>
              <a:t>NoC</a:t>
            </a:r>
            <a:r>
              <a:rPr lang="en-IE" sz="2800" dirty="0" smtClean="0"/>
              <a:t> (Network on Chip)) have similar (or, at least, comparable) new architectures, where the scale of networking (in one architecture or another) is increasing:</a:t>
            </a:r>
          </a:p>
          <a:p>
            <a:pPr marL="1181100" lvl="1" eaLnBrk="1" hangingPunct="1">
              <a:defRPr/>
            </a:pPr>
            <a:r>
              <a:rPr lang="en-US" sz="2600" dirty="0" smtClean="0"/>
              <a:t>Intel’s “Single-chip Cloud Computer”... 48 cores</a:t>
            </a:r>
          </a:p>
          <a:p>
            <a:pPr marL="1181100" lvl="1" eaLnBrk="1" hangingPunct="1">
              <a:defRPr/>
            </a:pPr>
            <a:r>
              <a:rPr lang="en-US" sz="2600" dirty="0" err="1" smtClean="0"/>
              <a:t>Tilera</a:t>
            </a:r>
            <a:r>
              <a:rPr lang="en-US" sz="2600" dirty="0" smtClean="0"/>
              <a:t> </a:t>
            </a:r>
            <a:r>
              <a:rPr lang="en-US" sz="2600" dirty="0" err="1" smtClean="0"/>
              <a:t>Corperation</a:t>
            </a:r>
            <a:r>
              <a:rPr lang="en-US" sz="2600" dirty="0" smtClean="0"/>
              <a:t> TILE-</a:t>
            </a:r>
            <a:r>
              <a:rPr lang="en-US" sz="2600" dirty="0" err="1" smtClean="0"/>
              <a:t>Gx</a:t>
            </a:r>
            <a:r>
              <a:rPr lang="en-US" sz="2600" dirty="0" smtClean="0"/>
              <a:t>... 100 cores</a:t>
            </a:r>
            <a:endParaRPr lang="en-US" sz="2600"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76B2395E-281B-4B47-BA1F-6A2CCE7EE422}" type="slidenum">
              <a:rPr lang="en-US" altLang="en-US" sz="1200"/>
              <a:pPr>
                <a:spcBef>
                  <a:spcPct val="0"/>
                </a:spcBef>
                <a:buClrTx/>
                <a:buFontTx/>
                <a:buNone/>
              </a:pPr>
              <a:t>24</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On-Chip Network (5)</a:t>
            </a:r>
            <a:endParaRPr lang="en-US" dirty="0"/>
          </a:p>
        </p:txBody>
      </p:sp>
      <p:sp>
        <p:nvSpPr>
          <p:cNvPr id="3" name="Content Placeholder 2"/>
          <p:cNvSpPr>
            <a:spLocks noGrp="1"/>
          </p:cNvSpPr>
          <p:nvPr>
            <p:ph idx="1"/>
          </p:nvPr>
        </p:nvSpPr>
        <p:spPr/>
        <p:txBody>
          <a:bodyPr/>
          <a:lstStyle/>
          <a:p>
            <a:pPr>
              <a:defRPr/>
            </a:pPr>
            <a:r>
              <a:rPr lang="en-IE" dirty="0" smtClean="0"/>
              <a:t>On-chip network questions and/or issues:</a:t>
            </a:r>
          </a:p>
          <a:p>
            <a:pPr marL="723900" eaLnBrk="1" hangingPunct="1">
              <a:defRPr/>
            </a:pPr>
            <a:r>
              <a:rPr lang="en-US" sz="2800" dirty="0" smtClean="0"/>
              <a:t>What should the </a:t>
            </a:r>
            <a:r>
              <a:rPr lang="en-US" sz="2800" b="1" dirty="0" smtClean="0"/>
              <a:t>topology</a:t>
            </a:r>
            <a:r>
              <a:rPr lang="en-US" sz="2800" dirty="0" smtClean="0"/>
              <a:t> be?</a:t>
            </a:r>
          </a:p>
          <a:p>
            <a:pPr marL="723900" eaLnBrk="1" hangingPunct="1">
              <a:defRPr/>
            </a:pPr>
            <a:r>
              <a:rPr lang="en-US" sz="2800" dirty="0" smtClean="0"/>
              <a:t>How should efficient </a:t>
            </a:r>
            <a:r>
              <a:rPr lang="en-US" sz="2800" b="1" dirty="0" smtClean="0"/>
              <a:t>routing</a:t>
            </a:r>
            <a:r>
              <a:rPr lang="en-US" sz="2800" dirty="0" smtClean="0"/>
              <a:t> be done?</a:t>
            </a:r>
          </a:p>
          <a:p>
            <a:pPr marL="723900" eaLnBrk="1" hangingPunct="1">
              <a:defRPr/>
            </a:pPr>
            <a:r>
              <a:rPr lang="en-US" sz="2800" dirty="0" smtClean="0"/>
              <a:t>What should the </a:t>
            </a:r>
            <a:r>
              <a:rPr lang="en-US" sz="2800" b="1" dirty="0" smtClean="0"/>
              <a:t>buffer size</a:t>
            </a:r>
            <a:r>
              <a:rPr lang="en-US" sz="2800" dirty="0" smtClean="0"/>
              <a:t> be? </a:t>
            </a:r>
          </a:p>
          <a:p>
            <a:pPr marL="723900" eaLnBrk="1" hangingPunct="1">
              <a:defRPr/>
            </a:pPr>
            <a:r>
              <a:rPr lang="en-US" sz="2800" dirty="0" smtClean="0"/>
              <a:t>Can </a:t>
            </a:r>
            <a:r>
              <a:rPr lang="en-US" sz="2800" b="1" dirty="0" smtClean="0"/>
              <a:t>Quality of Service</a:t>
            </a:r>
            <a:r>
              <a:rPr lang="en-US" sz="2800" dirty="0" smtClean="0"/>
              <a:t> guarantees be made in the network?</a:t>
            </a:r>
          </a:p>
          <a:p>
            <a:pPr marL="723900" eaLnBrk="1" hangingPunct="1">
              <a:defRPr/>
            </a:pPr>
            <a:r>
              <a:rPr lang="en-US" sz="2800" dirty="0" smtClean="0"/>
              <a:t>How do you handle </a:t>
            </a:r>
            <a:r>
              <a:rPr lang="en-US" sz="2800" b="1" dirty="0" smtClean="0"/>
              <a:t>congestion</a:t>
            </a:r>
            <a:r>
              <a:rPr lang="en-US" sz="2800" dirty="0" smtClean="0"/>
              <a:t> in the network?</a:t>
            </a:r>
          </a:p>
          <a:p>
            <a:pPr>
              <a:defRPr/>
            </a:pPr>
            <a:endParaRPr lang="en-IE" dirty="0" smtClean="0"/>
          </a:p>
          <a:p>
            <a:pPr>
              <a:defRPr/>
            </a:pPr>
            <a:endParaRPr lang="en-US" sz="2600"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772454AB-6B2C-4066-A28D-030E9EF9B718}" type="slidenum">
              <a:rPr lang="en-US" altLang="en-US" sz="1200"/>
              <a:pPr>
                <a:spcBef>
                  <a:spcPct val="0"/>
                </a:spcBef>
                <a:buClrTx/>
                <a:buFontTx/>
                <a:buNone/>
              </a:pPr>
              <a:t>25</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7200E63F-E677-440A-A432-EB07E341C96A}" type="slidenum">
              <a:rPr lang="en-US" altLang="en-US" sz="1200"/>
              <a:pPr>
                <a:spcBef>
                  <a:spcPct val="0"/>
                </a:spcBef>
                <a:buClrTx/>
                <a:buFontTx/>
                <a:buNone/>
              </a:pPr>
              <a:t>26</a:t>
            </a:fld>
            <a:endParaRPr lang="en-US" altLang="en-US" sz="1200"/>
          </a:p>
        </p:txBody>
      </p:sp>
      <p:sp>
        <p:nvSpPr>
          <p:cNvPr id="19459" name="Rectangle 1"/>
          <p:cNvSpPr>
            <a:spLocks noGrp="1" noChangeArrowheads="1"/>
          </p:cNvSpPr>
          <p:nvPr>
            <p:ph type="title"/>
          </p:nvPr>
        </p:nvSpPr>
        <p:spPr/>
        <p:txBody>
          <a:bodyPr/>
          <a:lstStyle/>
          <a:p>
            <a:pPr eaLnBrk="1" hangingPunct="1">
              <a:defRPr/>
            </a:pPr>
            <a:r>
              <a:rPr lang="en-US" sz="3600" dirty="0" smtClean="0"/>
              <a:t>Can We Apply Traditional Solutions?</a:t>
            </a:r>
          </a:p>
        </p:txBody>
      </p:sp>
      <p:sp>
        <p:nvSpPr>
          <p:cNvPr id="19460" name="Rectangle 2"/>
          <p:cNvSpPr>
            <a:spLocks noGrp="1" noChangeArrowheads="1"/>
          </p:cNvSpPr>
          <p:nvPr>
            <p:ph type="body" idx="1"/>
          </p:nvPr>
        </p:nvSpPr>
        <p:spPr>
          <a:xfrm>
            <a:off x="53975" y="1554163"/>
            <a:ext cx="8866188" cy="5089525"/>
          </a:xfrm>
        </p:spPr>
        <p:txBody>
          <a:bodyPr/>
          <a:lstStyle/>
          <a:p>
            <a:pPr marL="508974" eaLnBrk="1" hangingPunct="1">
              <a:defRPr/>
            </a:pPr>
            <a:r>
              <a:rPr lang="en-US" sz="2400" dirty="0" smtClean="0"/>
              <a:t>On-chip networks have a very different set of constraints.</a:t>
            </a:r>
            <a:br>
              <a:rPr lang="en-US" sz="2400" dirty="0" smtClean="0"/>
            </a:br>
            <a:endParaRPr lang="en-US" sz="2400" dirty="0" smtClean="0"/>
          </a:p>
          <a:p>
            <a:pPr marL="508974" eaLnBrk="1" hangingPunct="1">
              <a:defRPr/>
            </a:pPr>
            <a:r>
              <a:rPr lang="en-US" sz="2400" dirty="0" smtClean="0"/>
              <a:t>Three first-class considerations in processor design:</a:t>
            </a:r>
          </a:p>
          <a:p>
            <a:pPr marL="830431" lvl="1" eaLnBrk="1" hangingPunct="1">
              <a:defRPr/>
            </a:pPr>
            <a:r>
              <a:rPr lang="en-US" sz="2400" dirty="0" smtClean="0"/>
              <a:t>Chip area and space, power consumption, implied complexity</a:t>
            </a:r>
          </a:p>
          <a:p>
            <a:pPr marL="830431" lvl="1" eaLnBrk="1" hangingPunct="1">
              <a:defRPr/>
            </a:pPr>
            <a:endParaRPr lang="en-US" sz="2400" dirty="0" smtClean="0"/>
          </a:p>
          <a:p>
            <a:pPr marL="508974" eaLnBrk="1" hangingPunct="1">
              <a:defRPr/>
            </a:pPr>
            <a:r>
              <a:rPr lang="en-US" sz="2400" dirty="0" smtClean="0"/>
              <a:t>This impacts:  integration (e.g., fitting more cores), cost, performance, thermal dissipation, design and verification...</a:t>
            </a:r>
            <a:br>
              <a:rPr lang="en-US" sz="2400" dirty="0" smtClean="0"/>
            </a:br>
            <a:endParaRPr lang="en-US" sz="2400" dirty="0" smtClean="0"/>
          </a:p>
          <a:p>
            <a:pPr marL="508974" eaLnBrk="1" hangingPunct="1">
              <a:defRPr/>
            </a:pPr>
            <a:r>
              <a:rPr lang="en-US" sz="2400" dirty="0" smtClean="0"/>
              <a:t>The on-chip network has a unique design.</a:t>
            </a:r>
          </a:p>
          <a:p>
            <a:pPr marL="830431" lvl="1" eaLnBrk="1" hangingPunct="1">
              <a:defRPr/>
            </a:pPr>
            <a:r>
              <a:rPr lang="en-US" sz="2400" dirty="0" smtClean="0"/>
              <a:t>Likely to require novel solutions to traditional problems.</a:t>
            </a:r>
          </a:p>
          <a:p>
            <a:pPr marL="830431" lvl="1" eaLnBrk="1" hangingPunct="1">
              <a:defRPr/>
            </a:pPr>
            <a:r>
              <a:rPr lang="en-US" sz="2400" dirty="0" smtClean="0"/>
              <a:t>The networking community might contribute to design.</a:t>
            </a:r>
            <a:br>
              <a:rPr lang="en-US" sz="2400" dirty="0" smtClean="0"/>
            </a:br>
            <a:endParaRPr lang="en-US" sz="2400"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fld id="{4A0388ED-897C-43F5-BDCD-2550172A3EEB}" type="slidenum">
              <a:rPr lang="en-US" altLang="en-US" sz="1200"/>
              <a:pPr>
                <a:spcBef>
                  <a:spcPct val="0"/>
                </a:spcBef>
                <a:buClrTx/>
                <a:buFontTx/>
                <a:buNone/>
              </a:pPr>
              <a:t>27</a:t>
            </a:fld>
            <a:endParaRPr lang="en-US" altLang="en-US" sz="1200"/>
          </a:p>
        </p:txBody>
      </p:sp>
      <p:sp>
        <p:nvSpPr>
          <p:cNvPr id="21505" name="Rectangle 1"/>
          <p:cNvSpPr>
            <a:spLocks/>
          </p:cNvSpPr>
          <p:nvPr/>
        </p:nvSpPr>
        <p:spPr bwMode="auto">
          <a:xfrm>
            <a:off x="6659563" y="4797425"/>
            <a:ext cx="276701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r>
              <a:rPr lang="en-US" altLang="en-US" sz="1800" b="1" u="sng">
                <a:solidFill>
                  <a:srgbClr val="24A610"/>
                </a:solidFill>
              </a:rPr>
              <a:t>Routing</a:t>
            </a:r>
            <a:br>
              <a:rPr lang="en-US" altLang="en-US" sz="1800" b="1" u="sng">
                <a:solidFill>
                  <a:srgbClr val="24A610"/>
                </a:solidFill>
              </a:rPr>
            </a:br>
            <a:r>
              <a:rPr lang="en-US" altLang="en-US" sz="1800" b="1" i="1">
                <a:solidFill>
                  <a:srgbClr val="24A610"/>
                </a:solidFill>
              </a:rPr>
              <a:t>min. complexity, </a:t>
            </a:r>
          </a:p>
          <a:p>
            <a:pPr>
              <a:spcBef>
                <a:spcPct val="0"/>
              </a:spcBef>
              <a:buClrTx/>
              <a:buFontTx/>
              <a:buNone/>
            </a:pPr>
            <a:r>
              <a:rPr lang="en-US" altLang="en-US" sz="1800" b="1" i="1">
                <a:solidFill>
                  <a:srgbClr val="24A610"/>
                </a:solidFill>
              </a:rPr>
              <a:t>low latency</a:t>
            </a:r>
          </a:p>
        </p:txBody>
      </p:sp>
      <p:sp>
        <p:nvSpPr>
          <p:cNvPr id="21508" name="Rectangle 2"/>
          <p:cNvSpPr>
            <a:spLocks noGrp="1" noChangeArrowheads="1"/>
          </p:cNvSpPr>
          <p:nvPr>
            <p:ph type="title"/>
          </p:nvPr>
        </p:nvSpPr>
        <p:spPr/>
        <p:txBody>
          <a:bodyPr/>
          <a:lstStyle/>
          <a:p>
            <a:pPr eaLnBrk="1" hangingPunct="1">
              <a:defRPr/>
            </a:pPr>
            <a:r>
              <a:rPr lang="en-US" dirty="0" err="1" smtClean="0"/>
              <a:t>NoC</a:t>
            </a:r>
            <a:r>
              <a:rPr lang="en-US" dirty="0" smtClean="0"/>
              <a:t> Characteristics – What is Different?</a:t>
            </a:r>
          </a:p>
        </p:txBody>
      </p:sp>
      <p:sp>
        <p:nvSpPr>
          <p:cNvPr id="34821" name="Rectangle 3"/>
          <p:cNvSpPr>
            <a:spLocks/>
          </p:cNvSpPr>
          <p:nvPr/>
        </p:nvSpPr>
        <p:spPr bwMode="auto">
          <a:xfrm>
            <a:off x="2820988" y="2017713"/>
            <a:ext cx="3519487" cy="3643312"/>
          </a:xfrm>
          <a:prstGeom prst="rect">
            <a:avLst/>
          </a:prstGeom>
          <a:solidFill>
            <a:schemeClr val="accent1"/>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 name="Rectangle 4"/>
          <p:cNvSpPr>
            <a:spLocks/>
          </p:cNvSpPr>
          <p:nvPr/>
        </p:nvSpPr>
        <p:spPr bwMode="auto">
          <a:xfrm>
            <a:off x="2820988" y="2017713"/>
            <a:ext cx="3519487" cy="3643312"/>
          </a:xfrm>
          <a:prstGeom prst="rect">
            <a:avLst/>
          </a:prstGeom>
          <a:solidFill>
            <a:srgbClr val="FF0000">
              <a:alpha val="87842"/>
            </a:srgbClr>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1509" name="Oval 5"/>
          <p:cNvSpPr>
            <a:spLocks/>
          </p:cNvSpPr>
          <p:nvPr/>
        </p:nvSpPr>
        <p:spPr bwMode="auto">
          <a:xfrm>
            <a:off x="2170113" y="1589088"/>
            <a:ext cx="4813300" cy="4572000"/>
          </a:xfrm>
          <a:prstGeom prst="ellipse">
            <a:avLst/>
          </a:prstGeom>
          <a:gradFill rotWithShape="0">
            <a:gsLst>
              <a:gs pos="0">
                <a:srgbClr val="FF5509">
                  <a:alpha val="39998"/>
                </a:srgbClr>
              </a:gs>
              <a:gs pos="100000">
                <a:srgbClr val="956500">
                  <a:alpha val="39998"/>
                </a:srgbClr>
              </a:gs>
            </a:gsLst>
            <a:lin ang="5400000" scaled="1"/>
          </a:gra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4824" name="Rectangle 6"/>
          <p:cNvSpPr>
            <a:spLocks/>
          </p:cNvSpPr>
          <p:nvPr/>
        </p:nvSpPr>
        <p:spPr bwMode="auto">
          <a:xfrm>
            <a:off x="2860675" y="2017713"/>
            <a:ext cx="15271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r>
              <a:rPr lang="en-US" altLang="en-US" sz="2500">
                <a:solidFill>
                  <a:srgbClr val="001445"/>
                </a:solidFill>
              </a:rPr>
              <a:t>CMP (3x3)</a:t>
            </a:r>
          </a:p>
        </p:txBody>
      </p:sp>
      <p:sp>
        <p:nvSpPr>
          <p:cNvPr id="34825" name="Line 7"/>
          <p:cNvSpPr>
            <a:spLocks noChangeShapeType="1"/>
          </p:cNvSpPr>
          <p:nvPr/>
        </p:nvSpPr>
        <p:spPr bwMode="auto">
          <a:xfrm>
            <a:off x="3468688" y="3038475"/>
            <a:ext cx="0" cy="639763"/>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26" name="Line 8"/>
          <p:cNvSpPr>
            <a:spLocks noChangeShapeType="1"/>
          </p:cNvSpPr>
          <p:nvPr/>
        </p:nvSpPr>
        <p:spPr bwMode="auto">
          <a:xfrm>
            <a:off x="3751263" y="3946525"/>
            <a:ext cx="558800"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27" name="Line 9"/>
          <p:cNvSpPr>
            <a:spLocks noChangeShapeType="1"/>
          </p:cNvSpPr>
          <p:nvPr/>
        </p:nvSpPr>
        <p:spPr bwMode="auto">
          <a:xfrm>
            <a:off x="3482975" y="4133850"/>
            <a:ext cx="0" cy="639763"/>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28" name="Line 10"/>
          <p:cNvSpPr>
            <a:spLocks noChangeShapeType="1"/>
          </p:cNvSpPr>
          <p:nvPr/>
        </p:nvSpPr>
        <p:spPr bwMode="auto">
          <a:xfrm>
            <a:off x="3759200" y="2741613"/>
            <a:ext cx="560388"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29" name="Line 11"/>
          <p:cNvSpPr>
            <a:spLocks noChangeShapeType="1"/>
          </p:cNvSpPr>
          <p:nvPr/>
        </p:nvSpPr>
        <p:spPr bwMode="auto">
          <a:xfrm>
            <a:off x="4857750" y="2751138"/>
            <a:ext cx="560388"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30" name="Line 12"/>
          <p:cNvSpPr>
            <a:spLocks noChangeShapeType="1"/>
          </p:cNvSpPr>
          <p:nvPr/>
        </p:nvSpPr>
        <p:spPr bwMode="auto">
          <a:xfrm>
            <a:off x="4875213" y="3938588"/>
            <a:ext cx="560387"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31" name="Line 13"/>
          <p:cNvSpPr>
            <a:spLocks noChangeShapeType="1"/>
          </p:cNvSpPr>
          <p:nvPr/>
        </p:nvSpPr>
        <p:spPr bwMode="auto">
          <a:xfrm>
            <a:off x="3741738" y="5010150"/>
            <a:ext cx="560387"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32" name="Line 14"/>
          <p:cNvSpPr>
            <a:spLocks noChangeShapeType="1"/>
          </p:cNvSpPr>
          <p:nvPr/>
        </p:nvSpPr>
        <p:spPr bwMode="auto">
          <a:xfrm>
            <a:off x="4840288" y="5010150"/>
            <a:ext cx="560387"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33" name="Line 15"/>
          <p:cNvSpPr>
            <a:spLocks noChangeShapeType="1"/>
          </p:cNvSpPr>
          <p:nvPr/>
        </p:nvSpPr>
        <p:spPr bwMode="auto">
          <a:xfrm>
            <a:off x="4572000" y="3036888"/>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34" name="Line 16"/>
          <p:cNvSpPr>
            <a:spLocks noChangeShapeType="1"/>
          </p:cNvSpPr>
          <p:nvPr/>
        </p:nvSpPr>
        <p:spPr bwMode="auto">
          <a:xfrm>
            <a:off x="5670550" y="3036888"/>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35" name="Line 17"/>
          <p:cNvSpPr>
            <a:spLocks noChangeShapeType="1"/>
          </p:cNvSpPr>
          <p:nvPr/>
        </p:nvSpPr>
        <p:spPr bwMode="auto">
          <a:xfrm>
            <a:off x="4581525" y="4143375"/>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36" name="Line 18"/>
          <p:cNvSpPr>
            <a:spLocks noChangeShapeType="1"/>
          </p:cNvSpPr>
          <p:nvPr/>
        </p:nvSpPr>
        <p:spPr bwMode="auto">
          <a:xfrm>
            <a:off x="5670550" y="4125913"/>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4837" name="Rectangle 19"/>
          <p:cNvSpPr>
            <a:spLocks/>
          </p:cNvSpPr>
          <p:nvPr/>
        </p:nvSpPr>
        <p:spPr bwMode="auto">
          <a:xfrm>
            <a:off x="3214688" y="2500313"/>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4838" name="Rectangle 20"/>
          <p:cNvSpPr>
            <a:spLocks/>
          </p:cNvSpPr>
          <p:nvPr/>
        </p:nvSpPr>
        <p:spPr bwMode="auto">
          <a:xfrm>
            <a:off x="3224213" y="3643313"/>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4839" name="Rectangle 21"/>
          <p:cNvSpPr>
            <a:spLocks/>
          </p:cNvSpPr>
          <p:nvPr/>
        </p:nvSpPr>
        <p:spPr bwMode="auto">
          <a:xfrm>
            <a:off x="4313238" y="2500313"/>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4840" name="Rectangle 22"/>
          <p:cNvSpPr>
            <a:spLocks/>
          </p:cNvSpPr>
          <p:nvPr/>
        </p:nvSpPr>
        <p:spPr bwMode="auto">
          <a:xfrm>
            <a:off x="5411788" y="2500313"/>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4841" name="Rectangle 23"/>
          <p:cNvSpPr>
            <a:spLocks/>
          </p:cNvSpPr>
          <p:nvPr/>
        </p:nvSpPr>
        <p:spPr bwMode="auto">
          <a:xfrm>
            <a:off x="5411788" y="3625850"/>
            <a:ext cx="527050" cy="534988"/>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4842" name="Rectangle 24"/>
          <p:cNvSpPr>
            <a:spLocks/>
          </p:cNvSpPr>
          <p:nvPr/>
        </p:nvSpPr>
        <p:spPr bwMode="auto">
          <a:xfrm>
            <a:off x="5411788" y="4751388"/>
            <a:ext cx="527050" cy="534987"/>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4843" name="Rectangle 25"/>
          <p:cNvSpPr>
            <a:spLocks/>
          </p:cNvSpPr>
          <p:nvPr/>
        </p:nvSpPr>
        <p:spPr bwMode="auto">
          <a:xfrm>
            <a:off x="4313238" y="3643313"/>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4844" name="Rectangle 26"/>
          <p:cNvSpPr>
            <a:spLocks/>
          </p:cNvSpPr>
          <p:nvPr/>
        </p:nvSpPr>
        <p:spPr bwMode="auto">
          <a:xfrm>
            <a:off x="4313238" y="4751388"/>
            <a:ext cx="527050" cy="534987"/>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4845" name="Rectangle 27"/>
          <p:cNvSpPr>
            <a:spLocks/>
          </p:cNvSpPr>
          <p:nvPr/>
        </p:nvSpPr>
        <p:spPr bwMode="auto">
          <a:xfrm>
            <a:off x="3224213" y="4751388"/>
            <a:ext cx="527050" cy="534987"/>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1532" name="Rectangle 28"/>
          <p:cNvSpPr>
            <a:spLocks/>
          </p:cNvSpPr>
          <p:nvPr/>
        </p:nvSpPr>
        <p:spPr bwMode="auto">
          <a:xfrm>
            <a:off x="468313" y="1628775"/>
            <a:ext cx="259715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r>
              <a:rPr lang="en-US" altLang="en-US" sz="1800" b="1" u="sng">
                <a:solidFill>
                  <a:srgbClr val="FF5308"/>
                </a:solidFill>
              </a:rPr>
              <a:t>Topology</a:t>
            </a:r>
            <a:br>
              <a:rPr lang="en-US" altLang="en-US" sz="1800" b="1" u="sng">
                <a:solidFill>
                  <a:srgbClr val="FF5308"/>
                </a:solidFill>
              </a:rPr>
            </a:br>
            <a:r>
              <a:rPr lang="en-US" altLang="en-US" sz="1800" b="1" i="1">
                <a:solidFill>
                  <a:srgbClr val="FF5308"/>
                </a:solidFill>
              </a:rPr>
              <a:t>known, fixed, and regular</a:t>
            </a:r>
          </a:p>
        </p:txBody>
      </p:sp>
      <p:sp>
        <p:nvSpPr>
          <p:cNvPr id="21533" name="Rectangle 29"/>
          <p:cNvSpPr>
            <a:spLocks/>
          </p:cNvSpPr>
          <p:nvPr/>
        </p:nvSpPr>
        <p:spPr bwMode="auto">
          <a:xfrm>
            <a:off x="4392613" y="3759200"/>
            <a:ext cx="1666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r>
              <a:rPr lang="en-US" altLang="en-US" sz="1800" b="1">
                <a:cs typeface="Arial" pitchFamily="34" charset="0"/>
                <a:sym typeface="Arial" pitchFamily="34" charset="0"/>
              </a:rPr>
              <a:t>R</a:t>
            </a:r>
          </a:p>
        </p:txBody>
      </p:sp>
      <p:sp>
        <p:nvSpPr>
          <p:cNvPr id="21534" name="Line 30"/>
          <p:cNvSpPr>
            <a:spLocks noChangeShapeType="1"/>
          </p:cNvSpPr>
          <p:nvPr/>
        </p:nvSpPr>
        <p:spPr bwMode="auto">
          <a:xfrm>
            <a:off x="3741738" y="3938588"/>
            <a:ext cx="560387" cy="3175"/>
          </a:xfrm>
          <a:prstGeom prst="line">
            <a:avLst/>
          </a:prstGeom>
          <a:noFill/>
          <a:ln w="101600">
            <a:solidFill>
              <a:srgbClr val="3F691E"/>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35" name="Line 31"/>
          <p:cNvSpPr>
            <a:spLocks noChangeShapeType="1"/>
          </p:cNvSpPr>
          <p:nvPr/>
        </p:nvSpPr>
        <p:spPr bwMode="auto">
          <a:xfrm>
            <a:off x="4572000" y="3000375"/>
            <a:ext cx="0" cy="638175"/>
          </a:xfrm>
          <a:prstGeom prst="line">
            <a:avLst/>
          </a:prstGeom>
          <a:noFill/>
          <a:ln w="101600">
            <a:solidFill>
              <a:srgbClr val="3F691E"/>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36" name="Line 32"/>
          <p:cNvSpPr>
            <a:spLocks noChangeShapeType="1"/>
          </p:cNvSpPr>
          <p:nvPr/>
        </p:nvSpPr>
        <p:spPr bwMode="auto">
          <a:xfrm>
            <a:off x="4875213" y="3938588"/>
            <a:ext cx="560387" cy="3175"/>
          </a:xfrm>
          <a:prstGeom prst="line">
            <a:avLst/>
          </a:prstGeom>
          <a:noFill/>
          <a:ln w="101600">
            <a:solidFill>
              <a:srgbClr val="3F691E"/>
            </a:solidFill>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en-IE"/>
          </a:p>
        </p:txBody>
      </p:sp>
      <p:sp>
        <p:nvSpPr>
          <p:cNvPr id="21537" name="Line 33"/>
          <p:cNvSpPr>
            <a:spLocks noChangeShapeType="1"/>
          </p:cNvSpPr>
          <p:nvPr/>
        </p:nvSpPr>
        <p:spPr bwMode="auto">
          <a:xfrm>
            <a:off x="4589463" y="4179888"/>
            <a:ext cx="0" cy="638175"/>
          </a:xfrm>
          <a:prstGeom prst="line">
            <a:avLst/>
          </a:prstGeom>
          <a:noFill/>
          <a:ln w="101600">
            <a:solidFill>
              <a:srgbClr val="3F691E"/>
            </a:solidFill>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en-IE"/>
          </a:p>
        </p:txBody>
      </p:sp>
      <p:sp>
        <p:nvSpPr>
          <p:cNvPr id="21538" name="Rectangle 34"/>
          <p:cNvSpPr>
            <a:spLocks/>
          </p:cNvSpPr>
          <p:nvPr/>
        </p:nvSpPr>
        <p:spPr bwMode="auto">
          <a:xfrm>
            <a:off x="6516688" y="1628775"/>
            <a:ext cx="2159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r>
              <a:rPr lang="en-US" altLang="en-US" sz="1800" b="1" u="sng">
                <a:solidFill>
                  <a:srgbClr val="0044FE"/>
                </a:solidFill>
              </a:rPr>
              <a:t>Links</a:t>
            </a:r>
            <a:br>
              <a:rPr lang="en-US" altLang="en-US" sz="1800" b="1" u="sng">
                <a:solidFill>
                  <a:srgbClr val="0044FE"/>
                </a:solidFill>
              </a:rPr>
            </a:br>
            <a:r>
              <a:rPr lang="en-US" altLang="en-US" sz="1800" b="1" i="1">
                <a:solidFill>
                  <a:srgbClr val="0044FE"/>
                </a:solidFill>
              </a:rPr>
              <a:t>expensive, cannot</a:t>
            </a:r>
            <a:br>
              <a:rPr lang="en-US" altLang="en-US" sz="1800" b="1" i="1">
                <a:solidFill>
                  <a:srgbClr val="0044FE"/>
                </a:solidFill>
              </a:rPr>
            </a:br>
            <a:r>
              <a:rPr lang="en-US" altLang="en-US" sz="1800" b="1" i="1">
                <a:solidFill>
                  <a:srgbClr val="0044FE"/>
                </a:solidFill>
              </a:rPr>
              <a:t>over-provision</a:t>
            </a:r>
          </a:p>
        </p:txBody>
      </p:sp>
      <p:sp>
        <p:nvSpPr>
          <p:cNvPr id="21539" name="Rectangle 35"/>
          <p:cNvSpPr>
            <a:spLocks/>
          </p:cNvSpPr>
          <p:nvPr/>
        </p:nvSpPr>
        <p:spPr bwMode="auto">
          <a:xfrm>
            <a:off x="250825" y="3141663"/>
            <a:ext cx="28225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r>
              <a:rPr lang="en-US" altLang="en-US" sz="1800" b="1" u="sng"/>
              <a:t>No Net Flow</a:t>
            </a:r>
            <a:br>
              <a:rPr lang="en-US" altLang="en-US" sz="1800" b="1" u="sng"/>
            </a:br>
            <a:r>
              <a:rPr lang="en-US" altLang="en-US" sz="1800" b="1" i="1"/>
              <a:t>one-to-many cache access</a:t>
            </a:r>
          </a:p>
        </p:txBody>
      </p:sp>
      <p:sp>
        <p:nvSpPr>
          <p:cNvPr id="21540" name="Rectangle 36"/>
          <p:cNvSpPr>
            <a:spLocks/>
          </p:cNvSpPr>
          <p:nvPr/>
        </p:nvSpPr>
        <p:spPr bwMode="auto">
          <a:xfrm>
            <a:off x="3535363" y="2813050"/>
            <a:ext cx="206375" cy="214313"/>
          </a:xfrm>
          <a:prstGeom prst="rect">
            <a:avLst/>
          </a:prstGeom>
          <a:solidFill>
            <a:srgbClr val="FF00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1541" name="Rectangle 37"/>
          <p:cNvSpPr>
            <a:spLocks/>
          </p:cNvSpPr>
          <p:nvPr/>
        </p:nvSpPr>
        <p:spPr bwMode="auto">
          <a:xfrm>
            <a:off x="4643438" y="2813050"/>
            <a:ext cx="204787" cy="214313"/>
          </a:xfrm>
          <a:prstGeom prst="rect">
            <a:avLst/>
          </a:prstGeom>
          <a:solidFill>
            <a:srgbClr val="FF00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1542" name="Rectangle 38"/>
          <p:cNvSpPr>
            <a:spLocks/>
          </p:cNvSpPr>
          <p:nvPr/>
        </p:nvSpPr>
        <p:spPr bwMode="auto">
          <a:xfrm>
            <a:off x="5732463" y="2803525"/>
            <a:ext cx="206375" cy="214313"/>
          </a:xfrm>
          <a:prstGeom prst="rect">
            <a:avLst/>
          </a:prstGeom>
          <a:solidFill>
            <a:srgbClr val="FF00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1543" name="Rectangle 39"/>
          <p:cNvSpPr>
            <a:spLocks/>
          </p:cNvSpPr>
          <p:nvPr/>
        </p:nvSpPr>
        <p:spPr bwMode="auto">
          <a:xfrm>
            <a:off x="4633913" y="3956050"/>
            <a:ext cx="206375" cy="214313"/>
          </a:xfrm>
          <a:prstGeom prst="rect">
            <a:avLst/>
          </a:prstGeom>
          <a:solidFill>
            <a:srgbClr val="FF00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1544" name="Rectangle 40"/>
          <p:cNvSpPr>
            <a:spLocks/>
          </p:cNvSpPr>
          <p:nvPr/>
        </p:nvSpPr>
        <p:spPr bwMode="auto">
          <a:xfrm>
            <a:off x="5732463" y="3938588"/>
            <a:ext cx="206375" cy="214312"/>
          </a:xfrm>
          <a:prstGeom prst="rect">
            <a:avLst/>
          </a:prstGeom>
          <a:solidFill>
            <a:srgbClr val="FF00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1545" name="Rectangle 41"/>
          <p:cNvSpPr>
            <a:spLocks/>
          </p:cNvSpPr>
          <p:nvPr/>
        </p:nvSpPr>
        <p:spPr bwMode="auto">
          <a:xfrm>
            <a:off x="4633913" y="5062538"/>
            <a:ext cx="206375" cy="214312"/>
          </a:xfrm>
          <a:prstGeom prst="rect">
            <a:avLst/>
          </a:prstGeom>
          <a:solidFill>
            <a:srgbClr val="FF00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1546" name="Rectangle 42"/>
          <p:cNvSpPr>
            <a:spLocks/>
          </p:cNvSpPr>
          <p:nvPr/>
        </p:nvSpPr>
        <p:spPr bwMode="auto">
          <a:xfrm>
            <a:off x="5732463" y="5062538"/>
            <a:ext cx="206375" cy="214312"/>
          </a:xfrm>
          <a:prstGeom prst="rect">
            <a:avLst/>
          </a:prstGeom>
          <a:solidFill>
            <a:srgbClr val="FF00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1547" name="Rectangle 43"/>
          <p:cNvSpPr>
            <a:spLocks/>
          </p:cNvSpPr>
          <p:nvPr/>
        </p:nvSpPr>
        <p:spPr bwMode="auto">
          <a:xfrm>
            <a:off x="3544888" y="5062538"/>
            <a:ext cx="206375" cy="214312"/>
          </a:xfrm>
          <a:prstGeom prst="rect">
            <a:avLst/>
          </a:prstGeom>
          <a:solidFill>
            <a:srgbClr val="FF00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1548" name="Rectangle 44"/>
          <p:cNvSpPr>
            <a:spLocks/>
          </p:cNvSpPr>
          <p:nvPr/>
        </p:nvSpPr>
        <p:spPr bwMode="auto">
          <a:xfrm>
            <a:off x="3527425" y="3938588"/>
            <a:ext cx="204788" cy="214312"/>
          </a:xfrm>
          <a:prstGeom prst="rect">
            <a:avLst/>
          </a:prstGeom>
          <a:solidFill>
            <a:srgbClr val="FF00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1549" name="Line 45"/>
          <p:cNvSpPr>
            <a:spLocks noChangeShapeType="1"/>
          </p:cNvSpPr>
          <p:nvPr/>
        </p:nvSpPr>
        <p:spPr bwMode="auto">
          <a:xfrm flipH="1">
            <a:off x="3579813" y="3000375"/>
            <a:ext cx="84137" cy="619125"/>
          </a:xfrm>
          <a:prstGeom prst="line">
            <a:avLst/>
          </a:prstGeom>
          <a:noFill/>
          <a:ln w="88900">
            <a:solidFill>
              <a:srgbClr val="A705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50" name="Line 46"/>
          <p:cNvSpPr>
            <a:spLocks noChangeShapeType="1"/>
          </p:cNvSpPr>
          <p:nvPr/>
        </p:nvSpPr>
        <p:spPr bwMode="auto">
          <a:xfrm flipH="1">
            <a:off x="3776663" y="2998788"/>
            <a:ext cx="876300" cy="654050"/>
          </a:xfrm>
          <a:prstGeom prst="line">
            <a:avLst/>
          </a:prstGeom>
          <a:noFill/>
          <a:ln w="88900">
            <a:solidFill>
              <a:srgbClr val="A705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51" name="Line 47"/>
          <p:cNvSpPr>
            <a:spLocks noChangeShapeType="1"/>
          </p:cNvSpPr>
          <p:nvPr/>
        </p:nvSpPr>
        <p:spPr bwMode="auto">
          <a:xfrm flipH="1">
            <a:off x="3770313" y="2938463"/>
            <a:ext cx="1962150" cy="836612"/>
          </a:xfrm>
          <a:prstGeom prst="line">
            <a:avLst/>
          </a:prstGeom>
          <a:noFill/>
          <a:ln w="88900">
            <a:solidFill>
              <a:srgbClr val="A705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52" name="Line 48"/>
          <p:cNvSpPr>
            <a:spLocks noChangeShapeType="1"/>
          </p:cNvSpPr>
          <p:nvPr/>
        </p:nvSpPr>
        <p:spPr bwMode="auto">
          <a:xfrm rot="10800000">
            <a:off x="3762375" y="3933825"/>
            <a:ext cx="854075" cy="119063"/>
          </a:xfrm>
          <a:prstGeom prst="line">
            <a:avLst/>
          </a:prstGeom>
          <a:noFill/>
          <a:ln w="88900">
            <a:solidFill>
              <a:srgbClr val="A705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53" name="Line 49"/>
          <p:cNvSpPr>
            <a:spLocks noChangeShapeType="1"/>
          </p:cNvSpPr>
          <p:nvPr/>
        </p:nvSpPr>
        <p:spPr bwMode="auto">
          <a:xfrm rot="10800000">
            <a:off x="3773488" y="4071938"/>
            <a:ext cx="1958975" cy="990600"/>
          </a:xfrm>
          <a:prstGeom prst="line">
            <a:avLst/>
          </a:prstGeom>
          <a:noFill/>
          <a:ln w="88900">
            <a:solidFill>
              <a:srgbClr val="A705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54" name="Line 50"/>
          <p:cNvSpPr>
            <a:spLocks noChangeShapeType="1"/>
          </p:cNvSpPr>
          <p:nvPr/>
        </p:nvSpPr>
        <p:spPr bwMode="auto">
          <a:xfrm rot="10800000">
            <a:off x="3754438" y="4183063"/>
            <a:ext cx="889000" cy="879475"/>
          </a:xfrm>
          <a:prstGeom prst="line">
            <a:avLst/>
          </a:prstGeom>
          <a:noFill/>
          <a:ln w="88900">
            <a:solidFill>
              <a:srgbClr val="A705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55" name="Rectangle 51"/>
          <p:cNvSpPr>
            <a:spLocks/>
          </p:cNvSpPr>
          <p:nvPr/>
        </p:nvSpPr>
        <p:spPr bwMode="auto">
          <a:xfrm>
            <a:off x="3170238" y="3562350"/>
            <a:ext cx="6254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r>
              <a:rPr lang="en-US" altLang="en-US" sz="2500" b="1">
                <a:solidFill>
                  <a:srgbClr val="FF0800"/>
                </a:solidFill>
              </a:rPr>
              <a:t>Src</a:t>
            </a:r>
          </a:p>
        </p:txBody>
      </p:sp>
      <p:sp>
        <p:nvSpPr>
          <p:cNvPr id="21556" name="Line 52"/>
          <p:cNvSpPr>
            <a:spLocks noChangeShapeType="1"/>
          </p:cNvSpPr>
          <p:nvPr/>
        </p:nvSpPr>
        <p:spPr bwMode="auto">
          <a:xfrm rot="10800000" flipH="1">
            <a:off x="5732463" y="2755900"/>
            <a:ext cx="1571625" cy="582613"/>
          </a:xfrm>
          <a:prstGeom prst="line">
            <a:avLst/>
          </a:prstGeom>
          <a:noFill/>
          <a:ln w="101600">
            <a:solidFill>
              <a:srgbClr val="003DCC"/>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57" name="Rectangle 53"/>
          <p:cNvSpPr>
            <a:spLocks/>
          </p:cNvSpPr>
          <p:nvPr/>
        </p:nvSpPr>
        <p:spPr bwMode="auto">
          <a:xfrm>
            <a:off x="6772275" y="2997200"/>
            <a:ext cx="23717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r>
              <a:rPr lang="en-US" altLang="en-US" sz="1800" b="1" u="sng">
                <a:solidFill>
                  <a:srgbClr val="F3EB00"/>
                </a:solidFill>
              </a:rPr>
              <a:t>Latency</a:t>
            </a:r>
            <a:br>
              <a:rPr lang="en-US" altLang="en-US" sz="1800" b="1" u="sng">
                <a:solidFill>
                  <a:srgbClr val="F3EB00"/>
                </a:solidFill>
              </a:rPr>
            </a:br>
            <a:r>
              <a:rPr lang="en-US" altLang="en-US" sz="1800" b="1" i="1">
                <a:solidFill>
                  <a:srgbClr val="F3EB00"/>
                </a:solidFill>
              </a:rPr>
              <a:t>2-4 cycles for</a:t>
            </a:r>
          </a:p>
          <a:p>
            <a:pPr>
              <a:spcBef>
                <a:spcPct val="0"/>
              </a:spcBef>
              <a:buClrTx/>
              <a:buFontTx/>
              <a:buNone/>
            </a:pPr>
            <a:r>
              <a:rPr lang="en-US" altLang="en-US" sz="1800" b="1" i="1">
                <a:solidFill>
                  <a:srgbClr val="F3EB00"/>
                </a:solidFill>
              </a:rPr>
              <a:t>router and link</a:t>
            </a:r>
          </a:p>
        </p:txBody>
      </p:sp>
      <p:sp>
        <p:nvSpPr>
          <p:cNvPr id="21558" name="Line 54"/>
          <p:cNvSpPr>
            <a:spLocks noChangeShapeType="1"/>
          </p:cNvSpPr>
          <p:nvPr/>
        </p:nvSpPr>
        <p:spPr bwMode="auto">
          <a:xfrm>
            <a:off x="5705475" y="3343275"/>
            <a:ext cx="777875" cy="279400"/>
          </a:xfrm>
          <a:prstGeom prst="line">
            <a:avLst/>
          </a:prstGeom>
          <a:noFill/>
          <a:ln w="88900">
            <a:solidFill>
              <a:srgbClr val="F3EB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59" name="Line 55"/>
          <p:cNvSpPr>
            <a:spLocks noChangeShapeType="1"/>
          </p:cNvSpPr>
          <p:nvPr/>
        </p:nvSpPr>
        <p:spPr bwMode="auto">
          <a:xfrm>
            <a:off x="5840413" y="3854450"/>
            <a:ext cx="736600" cy="85725"/>
          </a:xfrm>
          <a:prstGeom prst="line">
            <a:avLst/>
          </a:prstGeom>
          <a:noFill/>
          <a:ln w="88900">
            <a:solidFill>
              <a:srgbClr val="F3EB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60" name="Rectangle 56"/>
          <p:cNvSpPr>
            <a:spLocks/>
          </p:cNvSpPr>
          <p:nvPr/>
        </p:nvSpPr>
        <p:spPr bwMode="auto">
          <a:xfrm>
            <a:off x="5534025" y="3687763"/>
            <a:ext cx="2301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r>
              <a:rPr lang="en-US" altLang="en-US" sz="2500" b="1">
                <a:cs typeface="Arial" pitchFamily="34" charset="0"/>
                <a:sym typeface="Arial" pitchFamily="34" charset="0"/>
              </a:rPr>
              <a:t>R</a:t>
            </a:r>
          </a:p>
        </p:txBody>
      </p:sp>
      <p:sp>
        <p:nvSpPr>
          <p:cNvPr id="21561" name="Line 57"/>
          <p:cNvSpPr>
            <a:spLocks noChangeShapeType="1"/>
          </p:cNvSpPr>
          <p:nvPr/>
        </p:nvSpPr>
        <p:spPr bwMode="auto">
          <a:xfrm>
            <a:off x="5678488" y="3000375"/>
            <a:ext cx="0" cy="638175"/>
          </a:xfrm>
          <a:prstGeom prst="line">
            <a:avLst/>
          </a:prstGeom>
          <a:noFill/>
          <a:ln w="101600">
            <a:solidFill>
              <a:srgbClr val="3F691E"/>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1562" name="Rectangle 58"/>
          <p:cNvSpPr>
            <a:spLocks/>
          </p:cNvSpPr>
          <p:nvPr/>
        </p:nvSpPr>
        <p:spPr bwMode="auto">
          <a:xfrm>
            <a:off x="755650" y="4581525"/>
            <a:ext cx="26797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r>
              <a:rPr lang="en-US" altLang="en-US" sz="1800" b="1" u="sng">
                <a:solidFill>
                  <a:srgbClr val="FF0800"/>
                </a:solidFill>
              </a:rPr>
              <a:t>Coordination</a:t>
            </a:r>
            <a:br>
              <a:rPr lang="en-US" altLang="en-US" sz="1800" b="1" u="sng">
                <a:solidFill>
                  <a:srgbClr val="FF0800"/>
                </a:solidFill>
              </a:rPr>
            </a:br>
            <a:r>
              <a:rPr lang="en-US" altLang="en-US" sz="1800" b="1" i="1">
                <a:solidFill>
                  <a:srgbClr val="FF0800"/>
                </a:solidFill>
              </a:rPr>
              <a:t>global is often</a:t>
            </a:r>
          </a:p>
          <a:p>
            <a:pPr>
              <a:spcBef>
                <a:spcPct val="0"/>
              </a:spcBef>
              <a:buClrTx/>
              <a:buFontTx/>
              <a:buNone/>
            </a:pPr>
            <a:r>
              <a:rPr lang="en-US" altLang="en-US" sz="1800" b="1" i="1">
                <a:solidFill>
                  <a:srgbClr val="FF0800"/>
                </a:solidFill>
              </a:rPr>
              <a:t>less expensive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fade">
                                      <p:cBhvr>
                                        <p:cTn id="7" dur="2000"/>
                                        <p:tgtEl>
                                          <p:spTgt spid="215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32"/>
                                        </p:tgtEl>
                                        <p:attrNameLst>
                                          <p:attrName>style.visibility</p:attrName>
                                        </p:attrNameLst>
                                      </p:cBhvr>
                                      <p:to>
                                        <p:strVal val="visible"/>
                                      </p:to>
                                    </p:set>
                                    <p:animEffect transition="in" filter="fade">
                                      <p:cBhvr>
                                        <p:cTn id="10" dur="2000"/>
                                        <p:tgtEl>
                                          <p:spTgt spid="215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grpId="1" nodeType="clickEffect">
                                  <p:stCondLst>
                                    <p:cond delay="0"/>
                                  </p:stCondLst>
                                  <p:childTnLst>
                                    <p:animEffect transition="out" filter="fade">
                                      <p:cBhvr>
                                        <p:cTn id="14" dur="2000"/>
                                        <p:tgtEl>
                                          <p:spTgt spid="21509"/>
                                        </p:tgtEl>
                                      </p:cBhvr>
                                    </p:animEffect>
                                    <p:set>
                                      <p:cBhvr>
                                        <p:cTn id="15" dur="1" fill="hold">
                                          <p:stCondLst>
                                            <p:cond delay="1999"/>
                                          </p:stCondLst>
                                        </p:cTn>
                                        <p:tgtEl>
                                          <p:spTgt spid="21509"/>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505"/>
                                        </p:tgtEl>
                                        <p:attrNameLst>
                                          <p:attrName>style.visibility</p:attrName>
                                        </p:attrNameLst>
                                      </p:cBhvr>
                                      <p:to>
                                        <p:strVal val="visible"/>
                                      </p:to>
                                    </p:set>
                                    <p:animEffect transition="in" filter="fade">
                                      <p:cBhvr>
                                        <p:cTn id="20" dur="2000"/>
                                        <p:tgtEl>
                                          <p:spTgt spid="2150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533"/>
                                        </p:tgtEl>
                                        <p:attrNameLst>
                                          <p:attrName>style.visibility</p:attrName>
                                        </p:attrNameLst>
                                      </p:cBhvr>
                                      <p:to>
                                        <p:strVal val="visible"/>
                                      </p:to>
                                    </p:set>
                                    <p:animEffect transition="in" filter="fade">
                                      <p:cBhvr>
                                        <p:cTn id="23" dur="2000"/>
                                        <p:tgtEl>
                                          <p:spTgt spid="215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534"/>
                                        </p:tgtEl>
                                        <p:attrNameLst>
                                          <p:attrName>style.visibility</p:attrName>
                                        </p:attrNameLst>
                                      </p:cBhvr>
                                      <p:to>
                                        <p:strVal val="visible"/>
                                      </p:to>
                                    </p:set>
                                    <p:animEffect transition="in" filter="fade">
                                      <p:cBhvr>
                                        <p:cTn id="26" dur="2000"/>
                                        <p:tgtEl>
                                          <p:spTgt spid="215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535"/>
                                        </p:tgtEl>
                                        <p:attrNameLst>
                                          <p:attrName>style.visibility</p:attrName>
                                        </p:attrNameLst>
                                      </p:cBhvr>
                                      <p:to>
                                        <p:strVal val="visible"/>
                                      </p:to>
                                    </p:set>
                                    <p:animEffect transition="in" filter="fade">
                                      <p:cBhvr>
                                        <p:cTn id="29" dur="2000"/>
                                        <p:tgtEl>
                                          <p:spTgt spid="215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536"/>
                                        </p:tgtEl>
                                        <p:attrNameLst>
                                          <p:attrName>style.visibility</p:attrName>
                                        </p:attrNameLst>
                                      </p:cBhvr>
                                      <p:to>
                                        <p:strVal val="visible"/>
                                      </p:to>
                                    </p:set>
                                    <p:animEffect transition="in" filter="fade">
                                      <p:cBhvr>
                                        <p:cTn id="32" dur="2000"/>
                                        <p:tgtEl>
                                          <p:spTgt spid="2153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537"/>
                                        </p:tgtEl>
                                        <p:attrNameLst>
                                          <p:attrName>style.visibility</p:attrName>
                                        </p:attrNameLst>
                                      </p:cBhvr>
                                      <p:to>
                                        <p:strVal val="visible"/>
                                      </p:to>
                                    </p:set>
                                    <p:animEffect transition="in" filter="fade">
                                      <p:cBhvr>
                                        <p:cTn id="35" dur="2000"/>
                                        <p:tgtEl>
                                          <p:spTgt spid="2153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xit" presetSubtype="0" fill="hold" grpId="1" nodeType="clickEffect">
                                  <p:stCondLst>
                                    <p:cond delay="0"/>
                                  </p:stCondLst>
                                  <p:childTnLst>
                                    <p:animEffect transition="out" filter="fade">
                                      <p:cBhvr>
                                        <p:cTn id="39" dur="2000"/>
                                        <p:tgtEl>
                                          <p:spTgt spid="21534"/>
                                        </p:tgtEl>
                                      </p:cBhvr>
                                    </p:animEffect>
                                    <p:set>
                                      <p:cBhvr>
                                        <p:cTn id="40" dur="1" fill="hold">
                                          <p:stCondLst>
                                            <p:cond delay="1999"/>
                                          </p:stCondLst>
                                        </p:cTn>
                                        <p:tgtEl>
                                          <p:spTgt spid="2153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2000"/>
                                        <p:tgtEl>
                                          <p:spTgt spid="21535"/>
                                        </p:tgtEl>
                                      </p:cBhvr>
                                    </p:animEffect>
                                    <p:set>
                                      <p:cBhvr>
                                        <p:cTn id="43" dur="1" fill="hold">
                                          <p:stCondLst>
                                            <p:cond delay="1999"/>
                                          </p:stCondLst>
                                        </p:cTn>
                                        <p:tgtEl>
                                          <p:spTgt spid="21535"/>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2000"/>
                                        <p:tgtEl>
                                          <p:spTgt spid="21536"/>
                                        </p:tgtEl>
                                      </p:cBhvr>
                                    </p:animEffect>
                                    <p:set>
                                      <p:cBhvr>
                                        <p:cTn id="46" dur="1" fill="hold">
                                          <p:stCondLst>
                                            <p:cond delay="1999"/>
                                          </p:stCondLst>
                                        </p:cTn>
                                        <p:tgtEl>
                                          <p:spTgt spid="21536"/>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2000"/>
                                        <p:tgtEl>
                                          <p:spTgt spid="21537"/>
                                        </p:tgtEl>
                                      </p:cBhvr>
                                    </p:animEffect>
                                    <p:set>
                                      <p:cBhvr>
                                        <p:cTn id="49" dur="1" fill="hold">
                                          <p:stCondLst>
                                            <p:cond delay="1999"/>
                                          </p:stCondLst>
                                        </p:cTn>
                                        <p:tgtEl>
                                          <p:spTgt spid="2153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2000"/>
                                        <p:tgtEl>
                                          <p:spTgt spid="21533"/>
                                        </p:tgtEl>
                                      </p:cBhvr>
                                    </p:animEffect>
                                    <p:set>
                                      <p:cBhvr>
                                        <p:cTn id="52" dur="1" fill="hold">
                                          <p:stCondLst>
                                            <p:cond delay="1999"/>
                                          </p:stCondLst>
                                        </p:cTn>
                                        <p:tgtEl>
                                          <p:spTgt spid="21533"/>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538"/>
                                        </p:tgtEl>
                                        <p:attrNameLst>
                                          <p:attrName>style.visibility</p:attrName>
                                        </p:attrNameLst>
                                      </p:cBhvr>
                                      <p:to>
                                        <p:strVal val="visible"/>
                                      </p:to>
                                    </p:set>
                                    <p:animEffect transition="in" filter="fade">
                                      <p:cBhvr>
                                        <p:cTn id="57" dur="2000"/>
                                        <p:tgtEl>
                                          <p:spTgt spid="215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556"/>
                                        </p:tgtEl>
                                        <p:attrNameLst>
                                          <p:attrName>style.visibility</p:attrName>
                                        </p:attrNameLst>
                                      </p:cBhvr>
                                      <p:to>
                                        <p:strVal val="visible"/>
                                      </p:to>
                                    </p:set>
                                    <p:animEffect transition="in" filter="fade">
                                      <p:cBhvr>
                                        <p:cTn id="60" dur="2000"/>
                                        <p:tgtEl>
                                          <p:spTgt spid="2155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xit" presetSubtype="0" fill="hold" grpId="1" nodeType="clickEffect">
                                  <p:stCondLst>
                                    <p:cond delay="0"/>
                                  </p:stCondLst>
                                  <p:childTnLst>
                                    <p:animEffect transition="out" filter="fade">
                                      <p:cBhvr>
                                        <p:cTn id="64" dur="2000"/>
                                        <p:tgtEl>
                                          <p:spTgt spid="21556"/>
                                        </p:tgtEl>
                                      </p:cBhvr>
                                    </p:animEffect>
                                    <p:set>
                                      <p:cBhvr>
                                        <p:cTn id="65" dur="1" fill="hold">
                                          <p:stCondLst>
                                            <p:cond delay="1999"/>
                                          </p:stCondLst>
                                        </p:cTn>
                                        <p:tgtEl>
                                          <p:spTgt spid="21556"/>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1539"/>
                                        </p:tgtEl>
                                        <p:attrNameLst>
                                          <p:attrName>style.visibility</p:attrName>
                                        </p:attrNameLst>
                                      </p:cBhvr>
                                      <p:to>
                                        <p:strVal val="visible"/>
                                      </p:to>
                                    </p:set>
                                    <p:animEffect transition="in" filter="fade">
                                      <p:cBhvr>
                                        <p:cTn id="70" dur="2000"/>
                                        <p:tgtEl>
                                          <p:spTgt spid="2153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1540"/>
                                        </p:tgtEl>
                                        <p:attrNameLst>
                                          <p:attrName>style.visibility</p:attrName>
                                        </p:attrNameLst>
                                      </p:cBhvr>
                                      <p:to>
                                        <p:strVal val="visible"/>
                                      </p:to>
                                    </p:set>
                                    <p:animEffect transition="in" filter="fade">
                                      <p:cBhvr>
                                        <p:cTn id="73" dur="2000"/>
                                        <p:tgtEl>
                                          <p:spTgt spid="215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1541"/>
                                        </p:tgtEl>
                                        <p:attrNameLst>
                                          <p:attrName>style.visibility</p:attrName>
                                        </p:attrNameLst>
                                      </p:cBhvr>
                                      <p:to>
                                        <p:strVal val="visible"/>
                                      </p:to>
                                    </p:set>
                                    <p:animEffect transition="in" filter="fade">
                                      <p:cBhvr>
                                        <p:cTn id="76" dur="2000"/>
                                        <p:tgtEl>
                                          <p:spTgt spid="215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1542"/>
                                        </p:tgtEl>
                                        <p:attrNameLst>
                                          <p:attrName>style.visibility</p:attrName>
                                        </p:attrNameLst>
                                      </p:cBhvr>
                                      <p:to>
                                        <p:strVal val="visible"/>
                                      </p:to>
                                    </p:set>
                                    <p:animEffect transition="in" filter="fade">
                                      <p:cBhvr>
                                        <p:cTn id="79" dur="2000"/>
                                        <p:tgtEl>
                                          <p:spTgt spid="2154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1543"/>
                                        </p:tgtEl>
                                        <p:attrNameLst>
                                          <p:attrName>style.visibility</p:attrName>
                                        </p:attrNameLst>
                                      </p:cBhvr>
                                      <p:to>
                                        <p:strVal val="visible"/>
                                      </p:to>
                                    </p:set>
                                    <p:animEffect transition="in" filter="fade">
                                      <p:cBhvr>
                                        <p:cTn id="82" dur="2000"/>
                                        <p:tgtEl>
                                          <p:spTgt spid="2154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1544"/>
                                        </p:tgtEl>
                                        <p:attrNameLst>
                                          <p:attrName>style.visibility</p:attrName>
                                        </p:attrNameLst>
                                      </p:cBhvr>
                                      <p:to>
                                        <p:strVal val="visible"/>
                                      </p:to>
                                    </p:set>
                                    <p:animEffect transition="in" filter="fade">
                                      <p:cBhvr>
                                        <p:cTn id="85" dur="2000"/>
                                        <p:tgtEl>
                                          <p:spTgt spid="2154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1545"/>
                                        </p:tgtEl>
                                        <p:attrNameLst>
                                          <p:attrName>style.visibility</p:attrName>
                                        </p:attrNameLst>
                                      </p:cBhvr>
                                      <p:to>
                                        <p:strVal val="visible"/>
                                      </p:to>
                                    </p:set>
                                    <p:animEffect transition="in" filter="fade">
                                      <p:cBhvr>
                                        <p:cTn id="88" dur="2000"/>
                                        <p:tgtEl>
                                          <p:spTgt spid="2154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1546"/>
                                        </p:tgtEl>
                                        <p:attrNameLst>
                                          <p:attrName>style.visibility</p:attrName>
                                        </p:attrNameLst>
                                      </p:cBhvr>
                                      <p:to>
                                        <p:strVal val="visible"/>
                                      </p:to>
                                    </p:set>
                                    <p:animEffect transition="in" filter="fade">
                                      <p:cBhvr>
                                        <p:cTn id="91" dur="2000"/>
                                        <p:tgtEl>
                                          <p:spTgt spid="2154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1547"/>
                                        </p:tgtEl>
                                        <p:attrNameLst>
                                          <p:attrName>style.visibility</p:attrName>
                                        </p:attrNameLst>
                                      </p:cBhvr>
                                      <p:to>
                                        <p:strVal val="visible"/>
                                      </p:to>
                                    </p:set>
                                    <p:animEffect transition="in" filter="fade">
                                      <p:cBhvr>
                                        <p:cTn id="94" dur="2000"/>
                                        <p:tgtEl>
                                          <p:spTgt spid="2154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1548"/>
                                        </p:tgtEl>
                                        <p:attrNameLst>
                                          <p:attrName>style.visibility</p:attrName>
                                        </p:attrNameLst>
                                      </p:cBhvr>
                                      <p:to>
                                        <p:strVal val="visible"/>
                                      </p:to>
                                    </p:set>
                                    <p:animEffect transition="in" filter="fade">
                                      <p:cBhvr>
                                        <p:cTn id="97" dur="2000"/>
                                        <p:tgtEl>
                                          <p:spTgt spid="2154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555"/>
                                        </p:tgtEl>
                                        <p:attrNameLst>
                                          <p:attrName>style.visibility</p:attrName>
                                        </p:attrNameLst>
                                      </p:cBhvr>
                                      <p:to>
                                        <p:strVal val="visible"/>
                                      </p:to>
                                    </p:set>
                                    <p:animEffect transition="in" filter="fade">
                                      <p:cBhvr>
                                        <p:cTn id="100" dur="2000"/>
                                        <p:tgtEl>
                                          <p:spTgt spid="2155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1549"/>
                                        </p:tgtEl>
                                        <p:attrNameLst>
                                          <p:attrName>style.visibility</p:attrName>
                                        </p:attrNameLst>
                                      </p:cBhvr>
                                      <p:to>
                                        <p:strVal val="visible"/>
                                      </p:to>
                                    </p:set>
                                    <p:animEffect transition="in" filter="fade">
                                      <p:cBhvr>
                                        <p:cTn id="103" dur="2000"/>
                                        <p:tgtEl>
                                          <p:spTgt spid="2154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1550"/>
                                        </p:tgtEl>
                                        <p:attrNameLst>
                                          <p:attrName>style.visibility</p:attrName>
                                        </p:attrNameLst>
                                      </p:cBhvr>
                                      <p:to>
                                        <p:strVal val="visible"/>
                                      </p:to>
                                    </p:set>
                                    <p:animEffect transition="in" filter="fade">
                                      <p:cBhvr>
                                        <p:cTn id="106" dur="2000"/>
                                        <p:tgtEl>
                                          <p:spTgt spid="2155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1551"/>
                                        </p:tgtEl>
                                        <p:attrNameLst>
                                          <p:attrName>style.visibility</p:attrName>
                                        </p:attrNameLst>
                                      </p:cBhvr>
                                      <p:to>
                                        <p:strVal val="visible"/>
                                      </p:to>
                                    </p:set>
                                    <p:animEffect transition="in" filter="fade">
                                      <p:cBhvr>
                                        <p:cTn id="109" dur="2000"/>
                                        <p:tgtEl>
                                          <p:spTgt spid="2155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1552"/>
                                        </p:tgtEl>
                                        <p:attrNameLst>
                                          <p:attrName>style.visibility</p:attrName>
                                        </p:attrNameLst>
                                      </p:cBhvr>
                                      <p:to>
                                        <p:strVal val="visible"/>
                                      </p:to>
                                    </p:set>
                                    <p:animEffect transition="in" filter="fade">
                                      <p:cBhvr>
                                        <p:cTn id="112" dur="2000"/>
                                        <p:tgtEl>
                                          <p:spTgt spid="2155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1553"/>
                                        </p:tgtEl>
                                        <p:attrNameLst>
                                          <p:attrName>style.visibility</p:attrName>
                                        </p:attrNameLst>
                                      </p:cBhvr>
                                      <p:to>
                                        <p:strVal val="visible"/>
                                      </p:to>
                                    </p:set>
                                    <p:animEffect transition="in" filter="fade">
                                      <p:cBhvr>
                                        <p:cTn id="115" dur="2000"/>
                                        <p:tgtEl>
                                          <p:spTgt spid="2155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1554"/>
                                        </p:tgtEl>
                                        <p:attrNameLst>
                                          <p:attrName>style.visibility</p:attrName>
                                        </p:attrNameLst>
                                      </p:cBhvr>
                                      <p:to>
                                        <p:strVal val="visible"/>
                                      </p:to>
                                    </p:set>
                                    <p:animEffect transition="in" filter="fade">
                                      <p:cBhvr>
                                        <p:cTn id="118" dur="2000"/>
                                        <p:tgtEl>
                                          <p:spTgt spid="2155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0" presetClass="exit" presetSubtype="0" fill="hold" grpId="1" nodeType="clickEffect">
                                  <p:stCondLst>
                                    <p:cond delay="0"/>
                                  </p:stCondLst>
                                  <p:childTnLst>
                                    <p:animEffect transition="out" filter="fade">
                                      <p:cBhvr>
                                        <p:cTn id="122" dur="2000"/>
                                        <p:tgtEl>
                                          <p:spTgt spid="21540"/>
                                        </p:tgtEl>
                                      </p:cBhvr>
                                    </p:animEffect>
                                    <p:set>
                                      <p:cBhvr>
                                        <p:cTn id="123" dur="1" fill="hold">
                                          <p:stCondLst>
                                            <p:cond delay="1999"/>
                                          </p:stCondLst>
                                        </p:cTn>
                                        <p:tgtEl>
                                          <p:spTgt spid="21540"/>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2000"/>
                                        <p:tgtEl>
                                          <p:spTgt spid="21541"/>
                                        </p:tgtEl>
                                      </p:cBhvr>
                                    </p:animEffect>
                                    <p:set>
                                      <p:cBhvr>
                                        <p:cTn id="126" dur="1" fill="hold">
                                          <p:stCondLst>
                                            <p:cond delay="1999"/>
                                          </p:stCondLst>
                                        </p:cTn>
                                        <p:tgtEl>
                                          <p:spTgt spid="21541"/>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2000"/>
                                        <p:tgtEl>
                                          <p:spTgt spid="21542"/>
                                        </p:tgtEl>
                                      </p:cBhvr>
                                    </p:animEffect>
                                    <p:set>
                                      <p:cBhvr>
                                        <p:cTn id="129" dur="1" fill="hold">
                                          <p:stCondLst>
                                            <p:cond delay="1999"/>
                                          </p:stCondLst>
                                        </p:cTn>
                                        <p:tgtEl>
                                          <p:spTgt spid="21542"/>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2000"/>
                                        <p:tgtEl>
                                          <p:spTgt spid="21543"/>
                                        </p:tgtEl>
                                      </p:cBhvr>
                                    </p:animEffect>
                                    <p:set>
                                      <p:cBhvr>
                                        <p:cTn id="132" dur="1" fill="hold">
                                          <p:stCondLst>
                                            <p:cond delay="1999"/>
                                          </p:stCondLst>
                                        </p:cTn>
                                        <p:tgtEl>
                                          <p:spTgt spid="21543"/>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2000"/>
                                        <p:tgtEl>
                                          <p:spTgt spid="21544"/>
                                        </p:tgtEl>
                                      </p:cBhvr>
                                    </p:animEffect>
                                    <p:set>
                                      <p:cBhvr>
                                        <p:cTn id="135" dur="1" fill="hold">
                                          <p:stCondLst>
                                            <p:cond delay="1999"/>
                                          </p:stCondLst>
                                        </p:cTn>
                                        <p:tgtEl>
                                          <p:spTgt spid="21544"/>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2000"/>
                                        <p:tgtEl>
                                          <p:spTgt spid="21545"/>
                                        </p:tgtEl>
                                      </p:cBhvr>
                                    </p:animEffect>
                                    <p:set>
                                      <p:cBhvr>
                                        <p:cTn id="138" dur="1" fill="hold">
                                          <p:stCondLst>
                                            <p:cond delay="1999"/>
                                          </p:stCondLst>
                                        </p:cTn>
                                        <p:tgtEl>
                                          <p:spTgt spid="21545"/>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2000"/>
                                        <p:tgtEl>
                                          <p:spTgt spid="21546"/>
                                        </p:tgtEl>
                                      </p:cBhvr>
                                    </p:animEffect>
                                    <p:set>
                                      <p:cBhvr>
                                        <p:cTn id="141" dur="1" fill="hold">
                                          <p:stCondLst>
                                            <p:cond delay="1999"/>
                                          </p:stCondLst>
                                        </p:cTn>
                                        <p:tgtEl>
                                          <p:spTgt spid="21546"/>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2000"/>
                                        <p:tgtEl>
                                          <p:spTgt spid="21547"/>
                                        </p:tgtEl>
                                      </p:cBhvr>
                                    </p:animEffect>
                                    <p:set>
                                      <p:cBhvr>
                                        <p:cTn id="144" dur="1" fill="hold">
                                          <p:stCondLst>
                                            <p:cond delay="1999"/>
                                          </p:stCondLst>
                                        </p:cTn>
                                        <p:tgtEl>
                                          <p:spTgt spid="21547"/>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2000"/>
                                        <p:tgtEl>
                                          <p:spTgt spid="21548"/>
                                        </p:tgtEl>
                                      </p:cBhvr>
                                    </p:animEffect>
                                    <p:set>
                                      <p:cBhvr>
                                        <p:cTn id="147" dur="1" fill="hold">
                                          <p:stCondLst>
                                            <p:cond delay="1999"/>
                                          </p:stCondLst>
                                        </p:cTn>
                                        <p:tgtEl>
                                          <p:spTgt spid="21548"/>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2000"/>
                                        <p:tgtEl>
                                          <p:spTgt spid="21549"/>
                                        </p:tgtEl>
                                      </p:cBhvr>
                                    </p:animEffect>
                                    <p:set>
                                      <p:cBhvr>
                                        <p:cTn id="150" dur="1" fill="hold">
                                          <p:stCondLst>
                                            <p:cond delay="1999"/>
                                          </p:stCondLst>
                                        </p:cTn>
                                        <p:tgtEl>
                                          <p:spTgt spid="21549"/>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2000"/>
                                        <p:tgtEl>
                                          <p:spTgt spid="21550"/>
                                        </p:tgtEl>
                                      </p:cBhvr>
                                    </p:animEffect>
                                    <p:set>
                                      <p:cBhvr>
                                        <p:cTn id="153" dur="1" fill="hold">
                                          <p:stCondLst>
                                            <p:cond delay="1999"/>
                                          </p:stCondLst>
                                        </p:cTn>
                                        <p:tgtEl>
                                          <p:spTgt spid="21550"/>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2000"/>
                                        <p:tgtEl>
                                          <p:spTgt spid="21551"/>
                                        </p:tgtEl>
                                      </p:cBhvr>
                                    </p:animEffect>
                                    <p:set>
                                      <p:cBhvr>
                                        <p:cTn id="156" dur="1" fill="hold">
                                          <p:stCondLst>
                                            <p:cond delay="1999"/>
                                          </p:stCondLst>
                                        </p:cTn>
                                        <p:tgtEl>
                                          <p:spTgt spid="21551"/>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2000"/>
                                        <p:tgtEl>
                                          <p:spTgt spid="21552"/>
                                        </p:tgtEl>
                                      </p:cBhvr>
                                    </p:animEffect>
                                    <p:set>
                                      <p:cBhvr>
                                        <p:cTn id="159" dur="1" fill="hold">
                                          <p:stCondLst>
                                            <p:cond delay="1999"/>
                                          </p:stCondLst>
                                        </p:cTn>
                                        <p:tgtEl>
                                          <p:spTgt spid="21552"/>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2000"/>
                                        <p:tgtEl>
                                          <p:spTgt spid="21553"/>
                                        </p:tgtEl>
                                      </p:cBhvr>
                                    </p:animEffect>
                                    <p:set>
                                      <p:cBhvr>
                                        <p:cTn id="162" dur="1" fill="hold">
                                          <p:stCondLst>
                                            <p:cond delay="1999"/>
                                          </p:stCondLst>
                                        </p:cTn>
                                        <p:tgtEl>
                                          <p:spTgt spid="21553"/>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2000"/>
                                        <p:tgtEl>
                                          <p:spTgt spid="21554"/>
                                        </p:tgtEl>
                                      </p:cBhvr>
                                    </p:animEffect>
                                    <p:set>
                                      <p:cBhvr>
                                        <p:cTn id="165" dur="1" fill="hold">
                                          <p:stCondLst>
                                            <p:cond delay="1999"/>
                                          </p:stCondLst>
                                        </p:cTn>
                                        <p:tgtEl>
                                          <p:spTgt spid="21554"/>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2000"/>
                                        <p:tgtEl>
                                          <p:spTgt spid="21555"/>
                                        </p:tgtEl>
                                      </p:cBhvr>
                                    </p:animEffect>
                                    <p:set>
                                      <p:cBhvr>
                                        <p:cTn id="168" dur="1" fill="hold">
                                          <p:stCondLst>
                                            <p:cond delay="1999"/>
                                          </p:stCondLst>
                                        </p:cTn>
                                        <p:tgtEl>
                                          <p:spTgt spid="21555"/>
                                        </p:tgtEl>
                                        <p:attrNameLst>
                                          <p:attrName>style.visibility</p:attrName>
                                        </p:attrNameLst>
                                      </p:cBhvr>
                                      <p:to>
                                        <p:strVal val="hidden"/>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21557"/>
                                        </p:tgtEl>
                                        <p:attrNameLst>
                                          <p:attrName>style.visibility</p:attrName>
                                        </p:attrNameLst>
                                      </p:cBhvr>
                                      <p:to>
                                        <p:strVal val="visible"/>
                                      </p:to>
                                    </p:set>
                                    <p:animEffect transition="in" filter="fade">
                                      <p:cBhvr>
                                        <p:cTn id="173" dur="2000"/>
                                        <p:tgtEl>
                                          <p:spTgt spid="2155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1558"/>
                                        </p:tgtEl>
                                        <p:attrNameLst>
                                          <p:attrName>style.visibility</p:attrName>
                                        </p:attrNameLst>
                                      </p:cBhvr>
                                      <p:to>
                                        <p:strVal val="visible"/>
                                      </p:to>
                                    </p:set>
                                    <p:animEffect transition="in" filter="fade">
                                      <p:cBhvr>
                                        <p:cTn id="176" dur="2000"/>
                                        <p:tgtEl>
                                          <p:spTgt spid="21558"/>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21559"/>
                                        </p:tgtEl>
                                        <p:attrNameLst>
                                          <p:attrName>style.visibility</p:attrName>
                                        </p:attrNameLst>
                                      </p:cBhvr>
                                      <p:to>
                                        <p:strVal val="visible"/>
                                      </p:to>
                                    </p:set>
                                    <p:animEffect transition="in" filter="fade">
                                      <p:cBhvr>
                                        <p:cTn id="179" dur="2000"/>
                                        <p:tgtEl>
                                          <p:spTgt spid="21559"/>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21560"/>
                                        </p:tgtEl>
                                        <p:attrNameLst>
                                          <p:attrName>style.visibility</p:attrName>
                                        </p:attrNameLst>
                                      </p:cBhvr>
                                      <p:to>
                                        <p:strVal val="visible"/>
                                      </p:to>
                                    </p:set>
                                    <p:animEffect transition="in" filter="fade">
                                      <p:cBhvr>
                                        <p:cTn id="182" dur="2000"/>
                                        <p:tgtEl>
                                          <p:spTgt spid="21560"/>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21561"/>
                                        </p:tgtEl>
                                        <p:attrNameLst>
                                          <p:attrName>style.visibility</p:attrName>
                                        </p:attrNameLst>
                                      </p:cBhvr>
                                      <p:to>
                                        <p:strVal val="visible"/>
                                      </p:to>
                                    </p:set>
                                    <p:animEffect transition="in" filter="fade">
                                      <p:cBhvr>
                                        <p:cTn id="185" dur="2000"/>
                                        <p:tgtEl>
                                          <p:spTgt spid="21561"/>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0" presetClass="exit" presetSubtype="0" fill="hold" grpId="1" nodeType="clickEffect">
                                  <p:stCondLst>
                                    <p:cond delay="0"/>
                                  </p:stCondLst>
                                  <p:childTnLst>
                                    <p:animEffect transition="out" filter="fade">
                                      <p:cBhvr>
                                        <p:cTn id="189" dur="2000"/>
                                        <p:tgtEl>
                                          <p:spTgt spid="21559"/>
                                        </p:tgtEl>
                                      </p:cBhvr>
                                    </p:animEffect>
                                    <p:set>
                                      <p:cBhvr>
                                        <p:cTn id="190" dur="1" fill="hold">
                                          <p:stCondLst>
                                            <p:cond delay="1999"/>
                                          </p:stCondLst>
                                        </p:cTn>
                                        <p:tgtEl>
                                          <p:spTgt spid="21559"/>
                                        </p:tgtEl>
                                        <p:attrNameLst>
                                          <p:attrName>style.visibility</p:attrName>
                                        </p:attrNameLst>
                                      </p:cBhvr>
                                      <p:to>
                                        <p:strVal val="hidden"/>
                                      </p:to>
                                    </p:set>
                                  </p:childTnLst>
                                </p:cTn>
                              </p:par>
                              <p:par>
                                <p:cTn id="191" presetID="10" presetClass="exit" presetSubtype="0" fill="hold" grpId="1" nodeType="withEffect">
                                  <p:stCondLst>
                                    <p:cond delay="0"/>
                                  </p:stCondLst>
                                  <p:childTnLst>
                                    <p:animEffect transition="out" filter="fade">
                                      <p:cBhvr>
                                        <p:cTn id="192" dur="2000"/>
                                        <p:tgtEl>
                                          <p:spTgt spid="21558"/>
                                        </p:tgtEl>
                                      </p:cBhvr>
                                    </p:animEffect>
                                    <p:set>
                                      <p:cBhvr>
                                        <p:cTn id="193" dur="1" fill="hold">
                                          <p:stCondLst>
                                            <p:cond delay="1999"/>
                                          </p:stCondLst>
                                        </p:cTn>
                                        <p:tgtEl>
                                          <p:spTgt spid="21558"/>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2000"/>
                                        <p:tgtEl>
                                          <p:spTgt spid="21560"/>
                                        </p:tgtEl>
                                      </p:cBhvr>
                                    </p:animEffect>
                                    <p:set>
                                      <p:cBhvr>
                                        <p:cTn id="196" dur="1" fill="hold">
                                          <p:stCondLst>
                                            <p:cond delay="1999"/>
                                          </p:stCondLst>
                                        </p:cTn>
                                        <p:tgtEl>
                                          <p:spTgt spid="21560"/>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2000"/>
                                        <p:tgtEl>
                                          <p:spTgt spid="21561"/>
                                        </p:tgtEl>
                                      </p:cBhvr>
                                    </p:animEffect>
                                    <p:set>
                                      <p:cBhvr>
                                        <p:cTn id="199" dur="1" fill="hold">
                                          <p:stCondLst>
                                            <p:cond delay="1999"/>
                                          </p:stCondLst>
                                        </p:cTn>
                                        <p:tgtEl>
                                          <p:spTgt spid="21561"/>
                                        </p:tgtEl>
                                        <p:attrNameLst>
                                          <p:attrName>style.visibility</p:attrName>
                                        </p:attrNameLst>
                                      </p:cBhvr>
                                      <p:to>
                                        <p:strVal val="hidden"/>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0" presetClass="entr" presetSubtype="0" fill="hold" grpId="0" nodeType="clickEffect">
                                  <p:stCondLst>
                                    <p:cond delay="0"/>
                                  </p:stCondLst>
                                  <p:childTnLst>
                                    <p:set>
                                      <p:cBhvr>
                                        <p:cTn id="203" dur="1" fill="hold">
                                          <p:stCondLst>
                                            <p:cond delay="0"/>
                                          </p:stCondLst>
                                        </p:cTn>
                                        <p:tgtEl>
                                          <p:spTgt spid="21562"/>
                                        </p:tgtEl>
                                        <p:attrNameLst>
                                          <p:attrName>style.visibility</p:attrName>
                                        </p:attrNameLst>
                                      </p:cBhvr>
                                      <p:to>
                                        <p:strVal val="visible"/>
                                      </p:to>
                                    </p:set>
                                    <p:animEffect transition="in" filter="fade">
                                      <p:cBhvr>
                                        <p:cTn id="204" dur="2000"/>
                                        <p:tgtEl>
                                          <p:spTgt spid="21562"/>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2"/>
                                        </p:tgtEl>
                                        <p:attrNameLst>
                                          <p:attrName>style.visibility</p:attrName>
                                        </p:attrNameLst>
                                      </p:cBhvr>
                                      <p:to>
                                        <p:strVal val="visible"/>
                                      </p:to>
                                    </p:set>
                                    <p:animEffect transition="in" filter="fade">
                                      <p:cBhvr>
                                        <p:cTn id="207" dur="2000"/>
                                        <p:tgtEl>
                                          <p:spTgt spid="2"/>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0" presetClass="exit" presetSubtype="0" fill="hold" grpId="1" nodeType="clickEffect">
                                  <p:stCondLst>
                                    <p:cond delay="0"/>
                                  </p:stCondLst>
                                  <p:childTnLst>
                                    <p:animEffect transition="out" filter="fade">
                                      <p:cBhvr>
                                        <p:cTn id="211" dur="2000"/>
                                        <p:tgtEl>
                                          <p:spTgt spid="2"/>
                                        </p:tgtEl>
                                      </p:cBhvr>
                                    </p:animEffect>
                                    <p:set>
                                      <p:cBhvr>
                                        <p:cTn id="21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autoUpdateAnimBg="0"/>
      <p:bldP spid="2" grpId="0" animBg="1"/>
      <p:bldP spid="2" grpId="1" animBg="1"/>
      <p:bldP spid="21509" grpId="0" animBg="1"/>
      <p:bldP spid="21509" grpId="1" animBg="1"/>
      <p:bldP spid="21532" grpId="0" autoUpdateAnimBg="0"/>
      <p:bldP spid="21533" grpId="0" autoUpdateAnimBg="0"/>
      <p:bldP spid="21533" grpId="1" autoUpdateAnimBg="0"/>
      <p:bldP spid="21534" grpId="0" animBg="1"/>
      <p:bldP spid="21534" grpId="1" animBg="1"/>
      <p:bldP spid="21535" grpId="0" animBg="1"/>
      <p:bldP spid="21535" grpId="1" animBg="1"/>
      <p:bldP spid="21536" grpId="0" animBg="1"/>
      <p:bldP spid="21536" grpId="1" animBg="1"/>
      <p:bldP spid="21537" grpId="0" animBg="1"/>
      <p:bldP spid="21537" grpId="1" animBg="1"/>
      <p:bldP spid="21538" grpId="0" autoUpdateAnimBg="0"/>
      <p:bldP spid="21539" grpId="0" autoUpdateAnimBg="0"/>
      <p:bldP spid="21540" grpId="0" animBg="1"/>
      <p:bldP spid="21540" grpId="1" animBg="1"/>
      <p:bldP spid="21541" grpId="0" animBg="1"/>
      <p:bldP spid="21541" grpId="1" animBg="1"/>
      <p:bldP spid="21542" grpId="0" animBg="1"/>
      <p:bldP spid="21542" grpId="1" animBg="1"/>
      <p:bldP spid="21543" grpId="0" animBg="1"/>
      <p:bldP spid="21543" grpId="1" animBg="1"/>
      <p:bldP spid="21544" grpId="0" animBg="1"/>
      <p:bldP spid="21544" grpId="1" animBg="1"/>
      <p:bldP spid="21545" grpId="0" animBg="1"/>
      <p:bldP spid="21545" grpId="1" animBg="1"/>
      <p:bldP spid="21546" grpId="0" animBg="1"/>
      <p:bldP spid="21546" grpId="1" animBg="1"/>
      <p:bldP spid="21547" grpId="0" animBg="1"/>
      <p:bldP spid="21547" grpId="1" animBg="1"/>
      <p:bldP spid="21548" grpId="0" animBg="1"/>
      <p:bldP spid="21548" grpId="1" animBg="1"/>
      <p:bldP spid="21549" grpId="0" animBg="1"/>
      <p:bldP spid="21549" grpId="1" animBg="1"/>
      <p:bldP spid="21550" grpId="0" animBg="1"/>
      <p:bldP spid="21550" grpId="1" animBg="1"/>
      <p:bldP spid="21551" grpId="0" animBg="1"/>
      <p:bldP spid="21551" grpId="1" animBg="1"/>
      <p:bldP spid="21552" grpId="0" animBg="1"/>
      <p:bldP spid="21552" grpId="1" animBg="1"/>
      <p:bldP spid="21553" grpId="0" animBg="1"/>
      <p:bldP spid="21553" grpId="1" animBg="1"/>
      <p:bldP spid="21554" grpId="0" animBg="1"/>
      <p:bldP spid="21554" grpId="1" animBg="1"/>
      <p:bldP spid="21555" grpId="0" autoUpdateAnimBg="0"/>
      <p:bldP spid="21555" grpId="1" autoUpdateAnimBg="0"/>
      <p:bldP spid="21556" grpId="0" animBg="1"/>
      <p:bldP spid="21556" grpId="1" animBg="1"/>
      <p:bldP spid="21557" grpId="0" autoUpdateAnimBg="0"/>
      <p:bldP spid="21558" grpId="0" animBg="1"/>
      <p:bldP spid="21558" grpId="1" animBg="1"/>
      <p:bldP spid="21559" grpId="0" animBg="1"/>
      <p:bldP spid="21559" grpId="1" animBg="1"/>
      <p:bldP spid="21560" grpId="0" autoUpdateAnimBg="0"/>
      <p:bldP spid="21560" grpId="1" autoUpdateAnimBg="0"/>
      <p:bldP spid="21561" grpId="0" animBg="1"/>
      <p:bldP spid="21561" grpId="1" animBg="1"/>
      <p:bldP spid="2156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fld id="{42E9ECD6-E3EF-460F-9429-602EB9769E49}" type="slidenum">
              <a:rPr lang="en-US" altLang="en-US" sz="1200"/>
              <a:pPr>
                <a:spcBef>
                  <a:spcPct val="0"/>
                </a:spcBef>
                <a:buClrTx/>
                <a:buFontTx/>
                <a:buNone/>
              </a:pPr>
              <a:t>28</a:t>
            </a:fld>
            <a:endParaRPr lang="en-US" altLang="en-US" sz="1200"/>
          </a:p>
        </p:txBody>
      </p:sp>
      <p:sp>
        <p:nvSpPr>
          <p:cNvPr id="22531" name="Rectangle 1"/>
          <p:cNvSpPr>
            <a:spLocks noGrp="1" noChangeArrowheads="1"/>
          </p:cNvSpPr>
          <p:nvPr>
            <p:ph type="title"/>
          </p:nvPr>
        </p:nvSpPr>
        <p:spPr/>
        <p:txBody>
          <a:bodyPr/>
          <a:lstStyle/>
          <a:p>
            <a:pPr eaLnBrk="1" hangingPunct="1">
              <a:defRPr/>
            </a:pPr>
            <a:r>
              <a:rPr lang="en-US" dirty="0" smtClean="0"/>
              <a:t>Future Work - </a:t>
            </a:r>
            <a:r>
              <a:rPr lang="en-US" dirty="0" err="1" smtClean="0"/>
              <a:t>Bufferless</a:t>
            </a:r>
            <a:r>
              <a:rPr lang="en-US" dirty="0" smtClean="0"/>
              <a:t> </a:t>
            </a:r>
            <a:r>
              <a:rPr lang="en-US" dirty="0" err="1" smtClean="0"/>
              <a:t>NoCs</a:t>
            </a:r>
            <a:endParaRPr lang="en-US" dirty="0" smtClean="0"/>
          </a:p>
        </p:txBody>
      </p:sp>
      <p:sp>
        <p:nvSpPr>
          <p:cNvPr id="22532" name="Rectangle 2"/>
          <p:cNvSpPr>
            <a:spLocks noGrp="1" noChangeArrowheads="1"/>
          </p:cNvSpPr>
          <p:nvPr>
            <p:ph type="body" idx="1"/>
          </p:nvPr>
        </p:nvSpPr>
        <p:spPr>
          <a:xfrm>
            <a:off x="133350" y="1625600"/>
            <a:ext cx="8867775" cy="5143500"/>
          </a:xfrm>
        </p:spPr>
        <p:txBody>
          <a:bodyPr/>
          <a:lstStyle/>
          <a:p>
            <a:pPr marL="508974" eaLnBrk="1" hangingPunct="1">
              <a:defRPr/>
            </a:pPr>
            <a:r>
              <a:rPr lang="en-US" sz="2800" dirty="0" smtClean="0"/>
              <a:t>The computer architecture community is now  evaluating </a:t>
            </a:r>
            <a:r>
              <a:rPr lang="en-US" sz="2800" b="1" dirty="0" smtClean="0"/>
              <a:t>buffers</a:t>
            </a:r>
            <a:r>
              <a:rPr lang="en-US" sz="2800" dirty="0" smtClean="0"/>
              <a:t>:</a:t>
            </a:r>
          </a:p>
          <a:p>
            <a:pPr marL="830431" lvl="1" eaLnBrk="1" hangingPunct="1">
              <a:defRPr/>
            </a:pPr>
            <a:r>
              <a:rPr lang="en-US" sz="2600" dirty="0" smtClean="0"/>
              <a:t>30-40% of static and dynamic energy (e.g., Intel </a:t>
            </a:r>
            <a:r>
              <a:rPr lang="en-US" sz="2600" dirty="0" err="1" smtClean="0"/>
              <a:t>Tera</a:t>
            </a:r>
            <a:r>
              <a:rPr lang="en-US" sz="2600" dirty="0" smtClean="0"/>
              <a:t>-Scale)</a:t>
            </a:r>
          </a:p>
          <a:p>
            <a:pPr marL="830431" lvl="1" eaLnBrk="1" hangingPunct="1">
              <a:defRPr/>
            </a:pPr>
            <a:r>
              <a:rPr lang="en-US" sz="2600" dirty="0" smtClean="0"/>
              <a:t>75% of </a:t>
            </a:r>
            <a:r>
              <a:rPr lang="en-US" sz="2600" dirty="0" err="1" smtClean="0"/>
              <a:t>NoC</a:t>
            </a:r>
            <a:r>
              <a:rPr lang="en-US" sz="2600" dirty="0" smtClean="0"/>
              <a:t> area of research is in a TRIPS prototype (</a:t>
            </a:r>
            <a:r>
              <a:rPr lang="en-US" sz="2600" dirty="0" err="1" smtClean="0"/>
              <a:t>Tera</a:t>
            </a:r>
            <a:r>
              <a:rPr lang="en-US" sz="2600" dirty="0" smtClean="0"/>
              <a:t>-op, Reliable, Intelligently adaptive Processing System)</a:t>
            </a:r>
            <a:endParaRPr lang="en-US" dirty="0" smtClean="0"/>
          </a:p>
          <a:p>
            <a:pPr marL="508974" eaLnBrk="1" hangingPunct="1">
              <a:defRPr/>
            </a:pPr>
            <a:r>
              <a:rPr lang="en-US" sz="2800" dirty="0" smtClean="0"/>
              <a:t>With a </a:t>
            </a:r>
            <a:r>
              <a:rPr lang="en-US" sz="2800" b="1" dirty="0" err="1" smtClean="0"/>
              <a:t>bufferless</a:t>
            </a:r>
            <a:r>
              <a:rPr lang="en-US" sz="2800" b="1" dirty="0" smtClean="0"/>
              <a:t> </a:t>
            </a:r>
            <a:r>
              <a:rPr lang="en-US" sz="2800" dirty="0" smtClean="0"/>
              <a:t>(BLESS) </a:t>
            </a:r>
            <a:r>
              <a:rPr lang="en-US" sz="2800" dirty="0" err="1" smtClean="0"/>
              <a:t>NoC</a:t>
            </a:r>
            <a:r>
              <a:rPr lang="en-US" sz="2800" dirty="0" smtClean="0"/>
              <a:t> design:</a:t>
            </a:r>
          </a:p>
          <a:p>
            <a:pPr marL="830431" lvl="1" eaLnBrk="1" hangingPunct="1">
              <a:defRPr/>
            </a:pPr>
            <a:r>
              <a:rPr lang="en-US" dirty="0" smtClean="0"/>
              <a:t>energy is reduced by ~40%, and area by ~60% </a:t>
            </a:r>
          </a:p>
          <a:p>
            <a:pPr marL="830431" lvl="1" eaLnBrk="1" hangingPunct="1">
              <a:defRPr/>
            </a:pPr>
            <a:r>
              <a:rPr lang="en-US" dirty="0" smtClean="0"/>
              <a:t>comparable throughput for low to moderate workloads</a:t>
            </a:r>
          </a:p>
        </p:txBody>
      </p:sp>
      <p:sp>
        <p:nvSpPr>
          <p:cNvPr id="36869" name="Text Box 3"/>
          <p:cNvSpPr txBox="1">
            <a:spLocks noChangeArrowheads="1"/>
          </p:cNvSpPr>
          <p:nvPr/>
        </p:nvSpPr>
        <p:spPr bwMode="auto">
          <a:xfrm>
            <a:off x="4446588" y="6510338"/>
            <a:ext cx="2413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4291" tIns="32146" rIns="64291" bIns="32146"/>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fld id="{4EE4AF33-C3EA-413F-8786-0BFD6DA5362F}" type="slidenum">
              <a:rPr lang="en-US" altLang="en-US" sz="1300"/>
              <a:pPr>
                <a:spcBef>
                  <a:spcPct val="0"/>
                </a:spcBef>
                <a:buClrTx/>
                <a:buFontTx/>
                <a:buNone/>
              </a:pPr>
              <a:t>28</a:t>
            </a:fld>
            <a:endParaRPr lang="en-US" altLang="en-US" sz="130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7F696880-3C4B-4B77-88B0-5237FBE337B6}" type="slidenum">
              <a:rPr lang="en-US" altLang="en-US" sz="1200"/>
              <a:pPr>
                <a:spcBef>
                  <a:spcPct val="0"/>
                </a:spcBef>
                <a:buClrTx/>
                <a:buFontTx/>
                <a:buNone/>
              </a:pPr>
              <a:t>29</a:t>
            </a:fld>
            <a:endParaRPr lang="en-US" altLang="en-US" sz="1200"/>
          </a:p>
        </p:txBody>
      </p:sp>
      <p:sp>
        <p:nvSpPr>
          <p:cNvPr id="24579" name="Rectangle 1"/>
          <p:cNvSpPr>
            <a:spLocks noGrp="1" noChangeArrowheads="1"/>
          </p:cNvSpPr>
          <p:nvPr>
            <p:ph type="title"/>
          </p:nvPr>
        </p:nvSpPr>
        <p:spPr/>
        <p:txBody>
          <a:bodyPr/>
          <a:lstStyle/>
          <a:p>
            <a:pPr eaLnBrk="1" hangingPunct="1">
              <a:defRPr/>
            </a:pPr>
            <a:r>
              <a:rPr lang="en-US" smtClean="0"/>
              <a:t>How Bufferless NoCs Work</a:t>
            </a:r>
          </a:p>
        </p:txBody>
      </p:sp>
      <p:sp>
        <p:nvSpPr>
          <p:cNvPr id="27650" name="Rectangle 2"/>
          <p:cNvSpPr>
            <a:spLocks noGrp="1" noChangeArrowheads="1"/>
          </p:cNvSpPr>
          <p:nvPr>
            <p:ph type="body" idx="1"/>
          </p:nvPr>
        </p:nvSpPr>
        <p:spPr>
          <a:xfrm>
            <a:off x="133350" y="1500188"/>
            <a:ext cx="4313238" cy="731837"/>
          </a:xfrm>
        </p:spPr>
        <p:txBody>
          <a:bodyPr/>
          <a:lstStyle/>
          <a:p>
            <a:pPr marL="508974" eaLnBrk="1" hangingPunct="1">
              <a:buFont typeface="Wingdings" pitchFamily="2" charset="2"/>
              <a:buNone/>
              <a:defRPr/>
            </a:pPr>
            <a:r>
              <a:rPr lang="en-US" sz="2000" b="1" dirty="0" smtClean="0"/>
              <a:t>Packet Creation: </a:t>
            </a:r>
            <a:r>
              <a:rPr lang="en-US" sz="2000" dirty="0" smtClean="0"/>
              <a:t>L1 miss, L1 service, write-back..</a:t>
            </a:r>
          </a:p>
        </p:txBody>
      </p:sp>
      <p:sp>
        <p:nvSpPr>
          <p:cNvPr id="38917" name="Rectangle 3"/>
          <p:cNvSpPr>
            <a:spLocks/>
          </p:cNvSpPr>
          <p:nvPr/>
        </p:nvSpPr>
        <p:spPr bwMode="auto">
          <a:xfrm>
            <a:off x="5037138" y="2089150"/>
            <a:ext cx="3571875" cy="3805238"/>
          </a:xfrm>
          <a:prstGeom prst="rect">
            <a:avLst/>
          </a:prstGeom>
          <a:solidFill>
            <a:schemeClr val="accent1"/>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8918" name="Rectangle 4"/>
          <p:cNvSpPr>
            <a:spLocks/>
          </p:cNvSpPr>
          <p:nvPr/>
        </p:nvSpPr>
        <p:spPr bwMode="auto">
          <a:xfrm>
            <a:off x="5160963" y="2062163"/>
            <a:ext cx="7127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2500">
                <a:solidFill>
                  <a:srgbClr val="001445"/>
                </a:solidFill>
              </a:rPr>
              <a:t>CMP</a:t>
            </a:r>
          </a:p>
        </p:txBody>
      </p:sp>
      <p:sp>
        <p:nvSpPr>
          <p:cNvPr id="38919" name="Line 5"/>
          <p:cNvSpPr>
            <a:spLocks noChangeShapeType="1"/>
          </p:cNvSpPr>
          <p:nvPr/>
        </p:nvSpPr>
        <p:spPr bwMode="auto">
          <a:xfrm>
            <a:off x="5735638" y="3082925"/>
            <a:ext cx="0" cy="639763"/>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20" name="Line 6"/>
          <p:cNvSpPr>
            <a:spLocks noChangeShapeType="1"/>
          </p:cNvSpPr>
          <p:nvPr/>
        </p:nvSpPr>
        <p:spPr bwMode="auto">
          <a:xfrm>
            <a:off x="6018213" y="3990975"/>
            <a:ext cx="560387"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21" name="Line 7"/>
          <p:cNvSpPr>
            <a:spLocks noChangeShapeType="1"/>
          </p:cNvSpPr>
          <p:nvPr/>
        </p:nvSpPr>
        <p:spPr bwMode="auto">
          <a:xfrm>
            <a:off x="5751513" y="4179888"/>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22" name="Line 8"/>
          <p:cNvSpPr>
            <a:spLocks noChangeShapeType="1"/>
          </p:cNvSpPr>
          <p:nvPr/>
        </p:nvSpPr>
        <p:spPr bwMode="auto">
          <a:xfrm>
            <a:off x="6027738" y="2786063"/>
            <a:ext cx="560387"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23" name="Line 9"/>
          <p:cNvSpPr>
            <a:spLocks noChangeShapeType="1"/>
          </p:cNvSpPr>
          <p:nvPr/>
        </p:nvSpPr>
        <p:spPr bwMode="auto">
          <a:xfrm>
            <a:off x="7126288" y="2795588"/>
            <a:ext cx="560387"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24" name="Line 10"/>
          <p:cNvSpPr>
            <a:spLocks noChangeShapeType="1"/>
          </p:cNvSpPr>
          <p:nvPr/>
        </p:nvSpPr>
        <p:spPr bwMode="auto">
          <a:xfrm>
            <a:off x="7143750" y="3983038"/>
            <a:ext cx="560388"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25" name="Line 11"/>
          <p:cNvSpPr>
            <a:spLocks noChangeShapeType="1"/>
          </p:cNvSpPr>
          <p:nvPr/>
        </p:nvSpPr>
        <p:spPr bwMode="auto">
          <a:xfrm>
            <a:off x="6010275" y="5054600"/>
            <a:ext cx="560388"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26" name="Line 12"/>
          <p:cNvSpPr>
            <a:spLocks noChangeShapeType="1"/>
          </p:cNvSpPr>
          <p:nvPr/>
        </p:nvSpPr>
        <p:spPr bwMode="auto">
          <a:xfrm>
            <a:off x="7108825" y="5054600"/>
            <a:ext cx="558800" cy="3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27" name="Line 13"/>
          <p:cNvSpPr>
            <a:spLocks noChangeShapeType="1"/>
          </p:cNvSpPr>
          <p:nvPr/>
        </p:nvSpPr>
        <p:spPr bwMode="auto">
          <a:xfrm>
            <a:off x="6840538" y="3081338"/>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28" name="Line 14"/>
          <p:cNvSpPr>
            <a:spLocks noChangeShapeType="1"/>
          </p:cNvSpPr>
          <p:nvPr/>
        </p:nvSpPr>
        <p:spPr bwMode="auto">
          <a:xfrm>
            <a:off x="7939088" y="3081338"/>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29" name="Line 15"/>
          <p:cNvSpPr>
            <a:spLocks noChangeShapeType="1"/>
          </p:cNvSpPr>
          <p:nvPr/>
        </p:nvSpPr>
        <p:spPr bwMode="auto">
          <a:xfrm>
            <a:off x="6848475" y="4187825"/>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30" name="Line 16"/>
          <p:cNvSpPr>
            <a:spLocks noChangeShapeType="1"/>
          </p:cNvSpPr>
          <p:nvPr/>
        </p:nvSpPr>
        <p:spPr bwMode="auto">
          <a:xfrm>
            <a:off x="7939088" y="4170363"/>
            <a:ext cx="0" cy="638175"/>
          </a:xfrm>
          <a:prstGeom prst="line">
            <a:avLst/>
          </a:prstGeom>
          <a:noFill/>
          <a:ln w="88900">
            <a:solidFill>
              <a:srgbClr val="0014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31" name="Rectangle 17"/>
          <p:cNvSpPr>
            <a:spLocks/>
          </p:cNvSpPr>
          <p:nvPr/>
        </p:nvSpPr>
        <p:spPr bwMode="auto">
          <a:xfrm>
            <a:off x="5483225" y="2544763"/>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8932" name="Rectangle 18"/>
          <p:cNvSpPr>
            <a:spLocks/>
          </p:cNvSpPr>
          <p:nvPr/>
        </p:nvSpPr>
        <p:spPr bwMode="auto">
          <a:xfrm>
            <a:off x="5491163" y="3687763"/>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8933" name="Rectangle 19"/>
          <p:cNvSpPr>
            <a:spLocks/>
          </p:cNvSpPr>
          <p:nvPr/>
        </p:nvSpPr>
        <p:spPr bwMode="auto">
          <a:xfrm>
            <a:off x="6581775" y="2544763"/>
            <a:ext cx="525463"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8934" name="Rectangle 20"/>
          <p:cNvSpPr>
            <a:spLocks/>
          </p:cNvSpPr>
          <p:nvPr/>
        </p:nvSpPr>
        <p:spPr bwMode="auto">
          <a:xfrm>
            <a:off x="7678738" y="2544763"/>
            <a:ext cx="527050"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8935" name="Rectangle 21"/>
          <p:cNvSpPr>
            <a:spLocks/>
          </p:cNvSpPr>
          <p:nvPr/>
        </p:nvSpPr>
        <p:spPr bwMode="auto">
          <a:xfrm>
            <a:off x="6581775" y="3687763"/>
            <a:ext cx="525463" cy="536575"/>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8936" name="Rectangle 22"/>
          <p:cNvSpPr>
            <a:spLocks/>
          </p:cNvSpPr>
          <p:nvPr/>
        </p:nvSpPr>
        <p:spPr bwMode="auto">
          <a:xfrm>
            <a:off x="6581775" y="4795838"/>
            <a:ext cx="525463" cy="534987"/>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8937" name="Rectangle 23"/>
          <p:cNvSpPr>
            <a:spLocks/>
          </p:cNvSpPr>
          <p:nvPr/>
        </p:nvSpPr>
        <p:spPr bwMode="auto">
          <a:xfrm>
            <a:off x="5491163" y="4795838"/>
            <a:ext cx="527050" cy="534987"/>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8938" name="Rectangle 24"/>
          <p:cNvSpPr>
            <a:spLocks/>
          </p:cNvSpPr>
          <p:nvPr/>
        </p:nvSpPr>
        <p:spPr bwMode="auto">
          <a:xfrm>
            <a:off x="7678738" y="4795838"/>
            <a:ext cx="527050" cy="534987"/>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38939" name="Rectangle 25"/>
          <p:cNvSpPr>
            <a:spLocks/>
          </p:cNvSpPr>
          <p:nvPr/>
        </p:nvSpPr>
        <p:spPr bwMode="auto">
          <a:xfrm>
            <a:off x="5099050" y="3732213"/>
            <a:ext cx="3317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2500" b="1">
                <a:solidFill>
                  <a:srgbClr val="001445"/>
                </a:solidFill>
              </a:rPr>
              <a:t>S</a:t>
            </a:r>
            <a:r>
              <a:rPr lang="en-US" altLang="en-US" sz="2500" b="1" baseline="-6000">
                <a:solidFill>
                  <a:srgbClr val="001445"/>
                </a:solidFill>
              </a:rPr>
              <a:t>1</a:t>
            </a:r>
          </a:p>
        </p:txBody>
      </p:sp>
      <p:sp>
        <p:nvSpPr>
          <p:cNvPr id="38940" name="Rectangle 26"/>
          <p:cNvSpPr>
            <a:spLocks/>
          </p:cNvSpPr>
          <p:nvPr/>
        </p:nvSpPr>
        <p:spPr bwMode="auto">
          <a:xfrm>
            <a:off x="7734300" y="5348288"/>
            <a:ext cx="3317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2500" b="1">
                <a:solidFill>
                  <a:srgbClr val="001445"/>
                </a:solidFill>
              </a:rPr>
              <a:t>S</a:t>
            </a:r>
            <a:r>
              <a:rPr lang="en-US" altLang="en-US" sz="2500" b="1" baseline="-6000">
                <a:solidFill>
                  <a:srgbClr val="001445"/>
                </a:solidFill>
              </a:rPr>
              <a:t>2</a:t>
            </a:r>
          </a:p>
        </p:txBody>
      </p:sp>
      <p:sp>
        <p:nvSpPr>
          <p:cNvPr id="38941" name="Rectangle 27"/>
          <p:cNvSpPr>
            <a:spLocks/>
          </p:cNvSpPr>
          <p:nvPr/>
        </p:nvSpPr>
        <p:spPr bwMode="auto">
          <a:xfrm>
            <a:off x="7762875" y="2133600"/>
            <a:ext cx="2301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2500" b="1">
                <a:solidFill>
                  <a:srgbClr val="001445"/>
                </a:solidFill>
              </a:rPr>
              <a:t>D</a:t>
            </a:r>
          </a:p>
        </p:txBody>
      </p:sp>
      <p:sp>
        <p:nvSpPr>
          <p:cNvPr id="38942" name="Line 28"/>
          <p:cNvSpPr>
            <a:spLocks noChangeShapeType="1"/>
          </p:cNvSpPr>
          <p:nvPr/>
        </p:nvSpPr>
        <p:spPr bwMode="auto">
          <a:xfrm flipH="1">
            <a:off x="4562475" y="1428750"/>
            <a:ext cx="17463" cy="4767263"/>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7677" name="Rectangle 29"/>
          <p:cNvSpPr>
            <a:spLocks/>
          </p:cNvSpPr>
          <p:nvPr/>
        </p:nvSpPr>
        <p:spPr bwMode="auto">
          <a:xfrm>
            <a:off x="179388" y="1989138"/>
            <a:ext cx="426878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marL="508000" indent="-284163">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lnSpc>
                <a:spcPct val="70000"/>
              </a:lnSpc>
              <a:spcBef>
                <a:spcPts val="1688"/>
              </a:spcBef>
              <a:buClrTx/>
              <a:buSzPct val="137000"/>
              <a:buFont typeface="Gill Sans" charset="0"/>
              <a:buChar char="•"/>
            </a:pPr>
            <a:endParaRPr lang="en-US" altLang="en-US" sz="2500" b="1"/>
          </a:p>
          <a:p>
            <a:pPr>
              <a:lnSpc>
                <a:spcPct val="70000"/>
              </a:lnSpc>
              <a:spcBef>
                <a:spcPts val="1688"/>
              </a:spcBef>
              <a:buClrTx/>
              <a:buSzPct val="137000"/>
              <a:buFontTx/>
              <a:buNone/>
            </a:pPr>
            <a:r>
              <a:rPr lang="en-US" altLang="en-US" sz="2000" b="1"/>
              <a:t>Injection: </a:t>
            </a:r>
            <a:r>
              <a:rPr lang="en-US" altLang="en-US" sz="2000"/>
              <a:t> only when an output port is available</a:t>
            </a:r>
          </a:p>
        </p:txBody>
      </p:sp>
      <p:sp>
        <p:nvSpPr>
          <p:cNvPr id="27678" name="Rectangle 30"/>
          <p:cNvSpPr>
            <a:spLocks/>
          </p:cNvSpPr>
          <p:nvPr/>
        </p:nvSpPr>
        <p:spPr bwMode="auto">
          <a:xfrm>
            <a:off x="133350" y="2963863"/>
            <a:ext cx="426878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marL="508000" indent="-284163">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lnSpc>
                <a:spcPct val="70000"/>
              </a:lnSpc>
              <a:spcBef>
                <a:spcPts val="1688"/>
              </a:spcBef>
              <a:buClrTx/>
              <a:buSzPct val="137000"/>
              <a:buFont typeface="Gill Sans" charset="0"/>
              <a:buChar char="•"/>
            </a:pPr>
            <a:endParaRPr lang="en-US" altLang="en-US" sz="2500" b="1"/>
          </a:p>
          <a:p>
            <a:pPr>
              <a:lnSpc>
                <a:spcPct val="70000"/>
              </a:lnSpc>
              <a:spcBef>
                <a:spcPts val="1688"/>
              </a:spcBef>
              <a:buClrTx/>
              <a:buSzPct val="137000"/>
              <a:buFontTx/>
              <a:buNone/>
            </a:pPr>
            <a:r>
              <a:rPr lang="en-US" altLang="en-US" sz="1800" b="1"/>
              <a:t>Routing: </a:t>
            </a:r>
            <a:r>
              <a:rPr lang="en-US" altLang="en-US" sz="1800"/>
              <a:t> commonly X,Y-routing (first X-dir, then Y</a:t>
            </a:r>
            <a:r>
              <a:rPr lang="en-US" altLang="en-US" sz="2500"/>
              <a:t>)</a:t>
            </a:r>
          </a:p>
        </p:txBody>
      </p:sp>
      <p:sp>
        <p:nvSpPr>
          <p:cNvPr id="27679" name="Rectangle 31"/>
          <p:cNvSpPr>
            <a:spLocks/>
          </p:cNvSpPr>
          <p:nvPr/>
        </p:nvSpPr>
        <p:spPr bwMode="auto">
          <a:xfrm>
            <a:off x="5292725" y="5949950"/>
            <a:ext cx="187166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1400" b="1" i="1">
                <a:solidFill>
                  <a:srgbClr val="FFFF33"/>
                </a:solidFill>
              </a:rPr>
              <a:t>Age is initialised</a:t>
            </a:r>
          </a:p>
        </p:txBody>
      </p:sp>
      <p:sp>
        <p:nvSpPr>
          <p:cNvPr id="27680" name="Line 32"/>
          <p:cNvSpPr>
            <a:spLocks noChangeShapeType="1"/>
          </p:cNvSpPr>
          <p:nvPr/>
        </p:nvSpPr>
        <p:spPr bwMode="auto">
          <a:xfrm>
            <a:off x="5884863" y="4108450"/>
            <a:ext cx="200025" cy="1912938"/>
          </a:xfrm>
          <a:prstGeom prst="line">
            <a:avLst/>
          </a:prstGeom>
          <a:noFill/>
          <a:ln w="114300">
            <a:solidFill>
              <a:srgbClr val="FFE1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38947" name="Rectangle 33"/>
          <p:cNvSpPr>
            <a:spLocks/>
          </p:cNvSpPr>
          <p:nvPr/>
        </p:nvSpPr>
        <p:spPr bwMode="auto">
          <a:xfrm>
            <a:off x="7678738" y="3670300"/>
            <a:ext cx="527050" cy="534988"/>
          </a:xfrm>
          <a:prstGeom prst="rect">
            <a:avLst/>
          </a:prstGeom>
          <a:solidFill>
            <a:srgbClr val="28B3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7682" name="Rectangle 34"/>
          <p:cNvSpPr>
            <a:spLocks/>
          </p:cNvSpPr>
          <p:nvPr/>
        </p:nvSpPr>
        <p:spPr bwMode="auto">
          <a:xfrm>
            <a:off x="7777163" y="4938713"/>
            <a:ext cx="339725" cy="311150"/>
          </a:xfrm>
          <a:prstGeom prst="rect">
            <a:avLst/>
          </a:prstGeom>
          <a:solidFill>
            <a:srgbClr val="0922FF"/>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7683" name="Rectangle 35"/>
          <p:cNvSpPr>
            <a:spLocks/>
          </p:cNvSpPr>
          <p:nvPr/>
        </p:nvSpPr>
        <p:spPr bwMode="auto">
          <a:xfrm>
            <a:off x="5581650" y="3795713"/>
            <a:ext cx="338138" cy="311150"/>
          </a:xfrm>
          <a:prstGeom prst="rect">
            <a:avLst/>
          </a:prstGeom>
          <a:solidFill>
            <a:srgbClr val="FFF600"/>
          </a:solidFill>
          <a:ln>
            <a:noFill/>
          </a:ln>
          <a:effectLst>
            <a:outerShdw algn="ctr" rotWithShape="0">
              <a:schemeClr val="bg2">
                <a:alpha val="79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endParaRPr lang="en-US" altLang="en-US" sz="1800"/>
          </a:p>
        </p:txBody>
      </p:sp>
      <p:sp>
        <p:nvSpPr>
          <p:cNvPr id="27684" name="Rectangle 36"/>
          <p:cNvSpPr>
            <a:spLocks/>
          </p:cNvSpPr>
          <p:nvPr/>
        </p:nvSpPr>
        <p:spPr bwMode="auto">
          <a:xfrm>
            <a:off x="5638800" y="3771900"/>
            <a:ext cx="149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2100">
                <a:solidFill>
                  <a:srgbClr val="FF0800"/>
                </a:solidFill>
              </a:rPr>
              <a:t>0</a:t>
            </a:r>
          </a:p>
        </p:txBody>
      </p:sp>
      <p:sp>
        <p:nvSpPr>
          <p:cNvPr id="27685" name="Line 37"/>
          <p:cNvSpPr>
            <a:spLocks noChangeShapeType="1"/>
          </p:cNvSpPr>
          <p:nvPr/>
        </p:nvSpPr>
        <p:spPr bwMode="auto">
          <a:xfrm>
            <a:off x="6037263" y="4000500"/>
            <a:ext cx="558800" cy="3175"/>
          </a:xfrm>
          <a:prstGeom prst="line">
            <a:avLst/>
          </a:prstGeom>
          <a:noFill/>
          <a:ln w="101600">
            <a:solidFill>
              <a:srgbClr val="3F691E"/>
            </a:solidFill>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en-IE"/>
          </a:p>
        </p:txBody>
      </p:sp>
      <p:sp>
        <p:nvSpPr>
          <p:cNvPr id="27686" name="Line 38"/>
          <p:cNvSpPr>
            <a:spLocks noChangeShapeType="1"/>
          </p:cNvSpPr>
          <p:nvPr/>
        </p:nvSpPr>
        <p:spPr bwMode="auto">
          <a:xfrm>
            <a:off x="7153275" y="3983038"/>
            <a:ext cx="560388" cy="3175"/>
          </a:xfrm>
          <a:prstGeom prst="line">
            <a:avLst/>
          </a:prstGeom>
          <a:noFill/>
          <a:ln w="101600">
            <a:solidFill>
              <a:srgbClr val="3F691E"/>
            </a:solidFill>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en-IE"/>
          </a:p>
        </p:txBody>
      </p:sp>
      <p:sp>
        <p:nvSpPr>
          <p:cNvPr id="27687" name="Line 39"/>
          <p:cNvSpPr>
            <a:spLocks noChangeShapeType="1"/>
          </p:cNvSpPr>
          <p:nvPr/>
        </p:nvSpPr>
        <p:spPr bwMode="auto">
          <a:xfrm>
            <a:off x="7939088" y="3036888"/>
            <a:ext cx="0" cy="638175"/>
          </a:xfrm>
          <a:prstGeom prst="line">
            <a:avLst/>
          </a:prstGeom>
          <a:noFill/>
          <a:ln w="101600">
            <a:solidFill>
              <a:srgbClr val="3F691E"/>
            </a:solidFill>
            <a:miter lim="800000"/>
            <a:headEnd type="triangle" w="med" len="med"/>
            <a:tailEnd/>
          </a:ln>
          <a:extLst>
            <a:ext uri="{909E8E84-426E-40DD-AFC4-6F175D3DCCD1}">
              <a14:hiddenFill xmlns:a14="http://schemas.microsoft.com/office/drawing/2010/main">
                <a:noFill/>
              </a14:hiddenFill>
            </a:ext>
          </a:extLst>
        </p:spPr>
        <p:txBody>
          <a:bodyPr lIns="0" tIns="0" rIns="0" bIns="0"/>
          <a:lstStyle/>
          <a:p>
            <a:endParaRPr lang="en-IE"/>
          </a:p>
        </p:txBody>
      </p:sp>
      <p:sp>
        <p:nvSpPr>
          <p:cNvPr id="27688" name="Rectangle 40"/>
          <p:cNvSpPr>
            <a:spLocks/>
          </p:cNvSpPr>
          <p:nvPr/>
        </p:nvSpPr>
        <p:spPr bwMode="auto">
          <a:xfrm>
            <a:off x="6732588" y="3789363"/>
            <a:ext cx="149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2100">
                <a:solidFill>
                  <a:srgbClr val="FF0800"/>
                </a:solidFill>
              </a:rPr>
              <a:t>1</a:t>
            </a:r>
          </a:p>
        </p:txBody>
      </p:sp>
      <p:sp>
        <p:nvSpPr>
          <p:cNvPr id="27689" name="Rectangle 41"/>
          <p:cNvSpPr>
            <a:spLocks/>
          </p:cNvSpPr>
          <p:nvPr/>
        </p:nvSpPr>
        <p:spPr bwMode="auto">
          <a:xfrm>
            <a:off x="133350" y="3919538"/>
            <a:ext cx="426878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marL="508000" indent="-284163">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lnSpc>
                <a:spcPct val="70000"/>
              </a:lnSpc>
              <a:spcBef>
                <a:spcPts val="1688"/>
              </a:spcBef>
              <a:buClrTx/>
              <a:buSzPct val="137000"/>
              <a:buFont typeface="Gill Sans" charset="0"/>
              <a:buChar char="•"/>
            </a:pPr>
            <a:endParaRPr lang="en-US" altLang="en-US" sz="2500" b="1"/>
          </a:p>
          <a:p>
            <a:pPr>
              <a:lnSpc>
                <a:spcPct val="70000"/>
              </a:lnSpc>
              <a:spcBef>
                <a:spcPts val="1688"/>
              </a:spcBef>
              <a:buClrTx/>
              <a:buSzPct val="137000"/>
              <a:buFontTx/>
              <a:buNone/>
            </a:pPr>
            <a:r>
              <a:rPr lang="en-US" altLang="en-US" sz="1800" b="1"/>
              <a:t>Arbitration: </a:t>
            </a:r>
            <a:r>
              <a:rPr lang="en-US" altLang="en-US" sz="1800"/>
              <a:t> oldest flit-first (dead/live-lock free)</a:t>
            </a:r>
          </a:p>
        </p:txBody>
      </p:sp>
      <p:sp>
        <p:nvSpPr>
          <p:cNvPr id="27690" name="Rectangle 42"/>
          <p:cNvSpPr>
            <a:spLocks/>
          </p:cNvSpPr>
          <p:nvPr/>
        </p:nvSpPr>
        <p:spPr bwMode="auto">
          <a:xfrm>
            <a:off x="7831138" y="4897438"/>
            <a:ext cx="14922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2100">
                <a:solidFill>
                  <a:srgbClr val="FF0800"/>
                </a:solidFill>
              </a:rPr>
              <a:t>0</a:t>
            </a:r>
          </a:p>
        </p:txBody>
      </p:sp>
      <p:sp>
        <p:nvSpPr>
          <p:cNvPr id="27691" name="Rectangle 43"/>
          <p:cNvSpPr>
            <a:spLocks/>
          </p:cNvSpPr>
          <p:nvPr/>
        </p:nvSpPr>
        <p:spPr bwMode="auto">
          <a:xfrm>
            <a:off x="7777163" y="3700463"/>
            <a:ext cx="149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2100">
                <a:solidFill>
                  <a:srgbClr val="FF0800"/>
                </a:solidFill>
              </a:rPr>
              <a:t>2</a:t>
            </a:r>
          </a:p>
        </p:txBody>
      </p:sp>
      <p:sp>
        <p:nvSpPr>
          <p:cNvPr id="27692" name="Rectangle 44"/>
          <p:cNvSpPr>
            <a:spLocks/>
          </p:cNvSpPr>
          <p:nvPr/>
        </p:nvSpPr>
        <p:spPr bwMode="auto">
          <a:xfrm>
            <a:off x="8001000" y="3843338"/>
            <a:ext cx="149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2100">
                <a:solidFill>
                  <a:srgbClr val="FF0800"/>
                </a:solidFill>
              </a:rPr>
              <a:t>1</a:t>
            </a:r>
          </a:p>
        </p:txBody>
      </p:sp>
      <p:sp>
        <p:nvSpPr>
          <p:cNvPr id="27693" name="Rectangle 45"/>
          <p:cNvSpPr>
            <a:spLocks/>
          </p:cNvSpPr>
          <p:nvPr/>
        </p:nvSpPr>
        <p:spPr bwMode="auto">
          <a:xfrm>
            <a:off x="133350" y="4875213"/>
            <a:ext cx="426878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marL="508000" indent="-284163">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lnSpc>
                <a:spcPct val="70000"/>
              </a:lnSpc>
              <a:spcBef>
                <a:spcPts val="1688"/>
              </a:spcBef>
              <a:buClrTx/>
              <a:buSzPct val="137000"/>
              <a:buFont typeface="Gill Sans" charset="0"/>
              <a:buChar char="•"/>
            </a:pPr>
            <a:endParaRPr lang="en-US" altLang="en-US" sz="2500" b="1"/>
          </a:p>
          <a:p>
            <a:pPr>
              <a:lnSpc>
                <a:spcPct val="70000"/>
              </a:lnSpc>
              <a:spcBef>
                <a:spcPts val="1688"/>
              </a:spcBef>
              <a:buClrTx/>
              <a:buSzPct val="137000"/>
              <a:buFontTx/>
              <a:buNone/>
            </a:pPr>
            <a:r>
              <a:rPr lang="en-US" altLang="en-US" sz="1800" b="1"/>
              <a:t>Deflection: </a:t>
            </a:r>
            <a:r>
              <a:rPr lang="en-US" altLang="en-US" sz="1800"/>
              <a:t> arbitration causing non-optimal hop</a:t>
            </a:r>
          </a:p>
        </p:txBody>
      </p:sp>
      <p:sp>
        <p:nvSpPr>
          <p:cNvPr id="27694" name="Rectangle 46"/>
          <p:cNvSpPr>
            <a:spLocks/>
          </p:cNvSpPr>
          <p:nvPr/>
        </p:nvSpPr>
        <p:spPr bwMode="auto">
          <a:xfrm>
            <a:off x="6659563" y="5661025"/>
            <a:ext cx="28082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r>
              <a:rPr lang="en-US" altLang="en-US" sz="1400" b="1" i="1">
                <a:solidFill>
                  <a:srgbClr val="FFFF33"/>
                </a:solidFill>
              </a:rPr>
              <a:t>Contending for top port, oldest first, newest deflected</a:t>
            </a:r>
          </a:p>
        </p:txBody>
      </p:sp>
      <p:sp>
        <p:nvSpPr>
          <p:cNvPr id="27695" name="Line 47"/>
          <p:cNvSpPr>
            <a:spLocks noChangeShapeType="1"/>
          </p:cNvSpPr>
          <p:nvPr/>
        </p:nvSpPr>
        <p:spPr bwMode="auto">
          <a:xfrm>
            <a:off x="8232775" y="4241800"/>
            <a:ext cx="227013" cy="1563688"/>
          </a:xfrm>
          <a:prstGeom prst="line">
            <a:avLst/>
          </a:prstGeom>
          <a:noFill/>
          <a:ln w="114300">
            <a:solidFill>
              <a:srgbClr val="FFE1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7683"/>
                                        </p:tgtEl>
                                        <p:attrNameLst>
                                          <p:attrName>style.visibility</p:attrName>
                                        </p:attrNameLst>
                                      </p:cBhvr>
                                      <p:to>
                                        <p:strVal val="visible"/>
                                      </p:to>
                                    </p:set>
                                  </p:childTnLst>
                                </p:cTn>
                              </p:par>
                              <p:par>
                                <p:cTn id="7" presetID="0" presetClass="entr" presetSubtype="0" fill="hold" grpId="0" nodeType="withEffect">
                                  <p:stCondLst>
                                    <p:cond delay="0"/>
                                  </p:stCondLst>
                                  <p:childTnLst>
                                    <p:set>
                                      <p:cBhvr>
                                        <p:cTn id="8" dur="1" fill="hold">
                                          <p:stCondLst>
                                            <p:cond delay="499"/>
                                          </p:stCondLst>
                                        </p:cTn>
                                        <p:tgtEl>
                                          <p:spTgt spid="2765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entr" presetSubtype="0" fill="hold" grpId="0" nodeType="clickEffect">
                                  <p:stCondLst>
                                    <p:cond delay="0"/>
                                  </p:stCondLst>
                                  <p:childTnLst>
                                    <p:set>
                                      <p:cBhvr>
                                        <p:cTn id="12" dur="1" fill="hold">
                                          <p:stCondLst>
                                            <p:cond delay="499"/>
                                          </p:stCondLst>
                                        </p:cTn>
                                        <p:tgtEl>
                                          <p:spTgt spid="27677"/>
                                        </p:tgtEl>
                                        <p:attrNameLst>
                                          <p:attrName>style.visibility</p:attrName>
                                        </p:attrNameLst>
                                      </p:cBhvr>
                                      <p:to>
                                        <p:strVal val="visible"/>
                                      </p:to>
                                    </p:set>
                                  </p:childTnLst>
                                </p:cTn>
                              </p:par>
                              <p:par>
                                <p:cTn id="13" presetID="0" presetClass="entr" presetSubtype="0" fill="hold" grpId="0" nodeType="withEffect">
                                  <p:stCondLst>
                                    <p:cond delay="0"/>
                                  </p:stCondLst>
                                  <p:childTnLst>
                                    <p:set>
                                      <p:cBhvr>
                                        <p:cTn id="14" dur="1" fill="hold">
                                          <p:stCondLst>
                                            <p:cond delay="499"/>
                                          </p:stCondLst>
                                        </p:cTn>
                                        <p:tgtEl>
                                          <p:spTgt spid="27684"/>
                                        </p:tgtEl>
                                        <p:attrNameLst>
                                          <p:attrName>style.visibility</p:attrName>
                                        </p:attrNameLst>
                                      </p:cBhvr>
                                      <p:to>
                                        <p:strVal val="visible"/>
                                      </p:to>
                                    </p:set>
                                  </p:childTnLst>
                                </p:cTn>
                              </p:par>
                              <p:par>
                                <p:cTn id="15" presetID="0" presetClass="entr" presetSubtype="0" fill="hold" grpId="0" nodeType="withEffect">
                                  <p:stCondLst>
                                    <p:cond delay="0"/>
                                  </p:stCondLst>
                                  <p:childTnLst>
                                    <p:set>
                                      <p:cBhvr>
                                        <p:cTn id="16" dur="1" fill="hold">
                                          <p:stCondLst>
                                            <p:cond delay="499"/>
                                          </p:stCondLst>
                                        </p:cTn>
                                        <p:tgtEl>
                                          <p:spTgt spid="27679"/>
                                        </p:tgtEl>
                                        <p:attrNameLst>
                                          <p:attrName>style.visibility</p:attrName>
                                        </p:attrNameLst>
                                      </p:cBhvr>
                                      <p:to>
                                        <p:strVal val="visible"/>
                                      </p:to>
                                    </p:set>
                                  </p:childTnLst>
                                </p:cTn>
                              </p:par>
                              <p:par>
                                <p:cTn id="17" presetID="0" presetClass="entr" presetSubtype="0" fill="hold" grpId="0" nodeType="withEffect">
                                  <p:stCondLst>
                                    <p:cond delay="0"/>
                                  </p:stCondLst>
                                  <p:childTnLst>
                                    <p:set>
                                      <p:cBhvr>
                                        <p:cTn id="18" dur="1" fill="hold">
                                          <p:stCondLst>
                                            <p:cond delay="499"/>
                                          </p:stCondLst>
                                        </p:cTn>
                                        <p:tgtEl>
                                          <p:spTgt spid="276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7678"/>
                                        </p:tgtEl>
                                        <p:attrNameLst>
                                          <p:attrName>style.visibility</p:attrName>
                                        </p:attrNameLst>
                                      </p:cBhvr>
                                      <p:to>
                                        <p:strVal val="visible"/>
                                      </p:to>
                                    </p:set>
                                  </p:childTnLst>
                                </p:cTn>
                              </p:par>
                              <p:par>
                                <p:cTn id="23" presetID="0" presetClass="entr" presetSubtype="0" fill="hold" grpId="0" nodeType="withEffect">
                                  <p:stCondLst>
                                    <p:cond delay="0"/>
                                  </p:stCondLst>
                                  <p:childTnLst>
                                    <p:set>
                                      <p:cBhvr>
                                        <p:cTn id="24" dur="1" fill="hold">
                                          <p:stCondLst>
                                            <p:cond delay="499"/>
                                          </p:stCondLst>
                                        </p:cTn>
                                        <p:tgtEl>
                                          <p:spTgt spid="27685"/>
                                        </p:tgtEl>
                                        <p:attrNameLst>
                                          <p:attrName>style.visibility</p:attrName>
                                        </p:attrNameLst>
                                      </p:cBhvr>
                                      <p:to>
                                        <p:strVal val="visible"/>
                                      </p:to>
                                    </p:set>
                                  </p:childTnLst>
                                </p:cTn>
                              </p:par>
                              <p:par>
                                <p:cTn id="25" presetID="0" presetClass="entr" presetSubtype="0" fill="hold" grpId="0" nodeType="withEffect">
                                  <p:stCondLst>
                                    <p:cond delay="0"/>
                                  </p:stCondLst>
                                  <p:childTnLst>
                                    <p:set>
                                      <p:cBhvr>
                                        <p:cTn id="26" dur="1" fill="hold">
                                          <p:stCondLst>
                                            <p:cond delay="499"/>
                                          </p:stCondLst>
                                        </p:cTn>
                                        <p:tgtEl>
                                          <p:spTgt spid="27686"/>
                                        </p:tgtEl>
                                        <p:attrNameLst>
                                          <p:attrName>style.visibility</p:attrName>
                                        </p:attrNameLst>
                                      </p:cBhvr>
                                      <p:to>
                                        <p:strVal val="visible"/>
                                      </p:to>
                                    </p:set>
                                  </p:childTnLst>
                                </p:cTn>
                              </p:par>
                              <p:par>
                                <p:cTn id="27" presetID="0" presetClass="entr" presetSubtype="0" fill="hold" grpId="0" nodeType="withEffect">
                                  <p:stCondLst>
                                    <p:cond delay="0"/>
                                  </p:stCondLst>
                                  <p:childTnLst>
                                    <p:set>
                                      <p:cBhvr>
                                        <p:cTn id="28" dur="1" fill="hold">
                                          <p:stCondLst>
                                            <p:cond delay="499"/>
                                          </p:stCondLst>
                                        </p:cTn>
                                        <p:tgtEl>
                                          <p:spTgt spid="27687"/>
                                        </p:tgtEl>
                                        <p:attrNameLst>
                                          <p:attrName>style.visibility</p:attrName>
                                        </p:attrNameLst>
                                      </p:cBhvr>
                                      <p:to>
                                        <p:strVal val="visible"/>
                                      </p:to>
                                    </p:set>
                                  </p:childTnLst>
                                </p:cTn>
                              </p:par>
                              <p:par>
                                <p:cTn id="29" presetID="0" presetClass="exit" presetSubtype="0" fill="hold" grpId="1" nodeType="withEffect">
                                  <p:stCondLst>
                                    <p:cond delay="0"/>
                                  </p:stCondLst>
                                  <p:childTnLst>
                                    <p:set>
                                      <p:cBhvr>
                                        <p:cTn id="30" dur="1" fill="hold">
                                          <p:stCondLst>
                                            <p:cond delay="499"/>
                                          </p:stCondLst>
                                        </p:cTn>
                                        <p:tgtEl>
                                          <p:spTgt spid="27680"/>
                                        </p:tgtEl>
                                        <p:attrNameLst>
                                          <p:attrName>style.visibility</p:attrName>
                                        </p:attrNameLst>
                                      </p:cBhvr>
                                      <p:to>
                                        <p:strVal val="hidden"/>
                                      </p:to>
                                    </p:set>
                                  </p:childTnLst>
                                </p:cTn>
                              </p:par>
                              <p:par>
                                <p:cTn id="31" presetID="0" presetClass="exit" presetSubtype="0" fill="hold" grpId="1" nodeType="withEffect">
                                  <p:stCondLst>
                                    <p:cond delay="0"/>
                                  </p:stCondLst>
                                  <p:childTnLst>
                                    <p:set>
                                      <p:cBhvr>
                                        <p:cTn id="32" dur="1" fill="hold">
                                          <p:stCondLst>
                                            <p:cond delay="499"/>
                                          </p:stCondLst>
                                        </p:cTn>
                                        <p:tgtEl>
                                          <p:spTgt spid="2767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exit" presetSubtype="0" fill="hold" grpId="1" nodeType="clickEffect">
                                  <p:stCondLst>
                                    <p:cond delay="0"/>
                                  </p:stCondLst>
                                  <p:childTnLst>
                                    <p:set>
                                      <p:cBhvr>
                                        <p:cTn id="36" dur="1" fill="hold">
                                          <p:stCondLst>
                                            <p:cond delay="499"/>
                                          </p:stCondLst>
                                        </p:cTn>
                                        <p:tgtEl>
                                          <p:spTgt spid="27685"/>
                                        </p:tgtEl>
                                        <p:attrNameLst>
                                          <p:attrName>style.visibility</p:attrName>
                                        </p:attrNameLst>
                                      </p:cBhvr>
                                      <p:to>
                                        <p:strVal val="hidden"/>
                                      </p:to>
                                    </p:set>
                                  </p:childTnLst>
                                </p:cTn>
                              </p:par>
                              <p:par>
                                <p:cTn id="37" presetID="0" presetClass="exit" presetSubtype="0" fill="hold" grpId="1" nodeType="withEffect">
                                  <p:stCondLst>
                                    <p:cond delay="0"/>
                                  </p:stCondLst>
                                  <p:childTnLst>
                                    <p:set>
                                      <p:cBhvr>
                                        <p:cTn id="38" dur="1" fill="hold">
                                          <p:stCondLst>
                                            <p:cond delay="499"/>
                                          </p:stCondLst>
                                        </p:cTn>
                                        <p:tgtEl>
                                          <p:spTgt spid="27686"/>
                                        </p:tgtEl>
                                        <p:attrNameLst>
                                          <p:attrName>style.visibility</p:attrName>
                                        </p:attrNameLst>
                                      </p:cBhvr>
                                      <p:to>
                                        <p:strVal val="hidden"/>
                                      </p:to>
                                    </p:set>
                                  </p:childTnLst>
                                </p:cTn>
                              </p:par>
                              <p:par>
                                <p:cTn id="39" presetID="0" presetClass="exit" presetSubtype="0" fill="hold" grpId="1" nodeType="withEffect">
                                  <p:stCondLst>
                                    <p:cond delay="0"/>
                                  </p:stCondLst>
                                  <p:childTnLst>
                                    <p:set>
                                      <p:cBhvr>
                                        <p:cTn id="40" dur="1" fill="hold">
                                          <p:stCondLst>
                                            <p:cond delay="499"/>
                                          </p:stCondLst>
                                        </p:cTn>
                                        <p:tgtEl>
                                          <p:spTgt spid="2768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499"/>
                                          </p:stCondLst>
                                        </p:cTn>
                                        <p:tgtEl>
                                          <p:spTgt spid="2768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nodeType="clickEffect">
                                  <p:stCondLst>
                                    <p:cond delay="0"/>
                                  </p:stCondLst>
                                  <p:childTnLst>
                                    <p:animMotion origin="layout" path="M -0.00195 0.00195 L 0.11531 0.00195 " pathEditMode="relative" rAng="0" ptsTypes="AA">
                                      <p:cBhvr>
                                        <p:cTn id="46" dur="2000" fill="hold"/>
                                        <p:tgtEl>
                                          <p:spTgt spid="27683"/>
                                        </p:tgtEl>
                                        <p:attrNameLst>
                                          <p:attrName>ppt_x</p:attrName>
                                          <p:attrName>ppt_y</p:attrName>
                                        </p:attrNameLst>
                                      </p:cBhvr>
                                      <p:rCtr x="5863" y="0"/>
                                    </p:animMotion>
                                  </p:childTnLst>
                                </p:cTn>
                              </p:par>
                            </p:childTnLst>
                          </p:cTn>
                        </p:par>
                        <p:par>
                          <p:cTn id="47" fill="hold" nodeType="afterGroup">
                            <p:stCondLst>
                              <p:cond delay="2000"/>
                            </p:stCondLst>
                            <p:childTnLst>
                              <p:par>
                                <p:cTn id="48" presetID="1" presetClass="entr" presetSubtype="0" fill="hold" nodeType="afterEffect">
                                  <p:stCondLst>
                                    <p:cond delay="0"/>
                                  </p:stCondLst>
                                  <p:childTnLst>
                                    <p:set>
                                      <p:cBhvr>
                                        <p:cTn id="49" dur="1" fill="hold">
                                          <p:stCondLst>
                                            <p:cond delay="499"/>
                                          </p:stCondLst>
                                        </p:cTn>
                                        <p:tgtEl>
                                          <p:spTgt spid="27688"/>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2768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499"/>
                                          </p:stCondLst>
                                        </p:cTn>
                                        <p:tgtEl>
                                          <p:spTgt spid="27690"/>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nodeType="clickEffect">
                                  <p:stCondLst>
                                    <p:cond delay="0"/>
                                  </p:stCondLst>
                                  <p:childTnLst>
                                    <p:set>
                                      <p:cBhvr>
                                        <p:cTn id="59" dur="1" fill="hold">
                                          <p:stCondLst>
                                            <p:cond delay="499"/>
                                          </p:stCondLst>
                                        </p:cTn>
                                        <p:tgtEl>
                                          <p:spTgt spid="27690"/>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499"/>
                                          </p:stCondLst>
                                        </p:cTn>
                                        <p:tgtEl>
                                          <p:spTgt spid="27688"/>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0" presetClass="path" presetSubtype="0" accel="50000" decel="50000" fill="hold" grpId="1" nodeType="clickEffect">
                                  <p:stCondLst>
                                    <p:cond delay="0"/>
                                  </p:stCondLst>
                                  <p:childTnLst>
                                    <p:animMotion origin="layout" path="M 0.11531 0.00195 L 0.23256 -0.00585 " pathEditMode="relative" rAng="0" ptsTypes="AA">
                                      <p:cBhvr>
                                        <p:cTn id="65" dur="2000" fill="hold"/>
                                        <p:tgtEl>
                                          <p:spTgt spid="27683"/>
                                        </p:tgtEl>
                                        <p:attrNameLst>
                                          <p:attrName>ppt_x</p:attrName>
                                          <p:attrName>ppt_y</p:attrName>
                                        </p:attrNameLst>
                                      </p:cBhvr>
                                      <p:rCtr x="5863" y="-390"/>
                                    </p:animMotion>
                                  </p:childTnLst>
                                </p:cTn>
                              </p:par>
                              <p:par>
                                <p:cTn id="66" presetID="0" presetClass="path" presetSubtype="0" accel="50000" decel="50000" fill="hold" grpId="0" nodeType="withEffect">
                                  <p:stCondLst>
                                    <p:cond delay="0"/>
                                  </p:stCondLst>
                                  <p:childTnLst>
                                    <p:animMotion origin="layout" path="M -1.43032E-6 -5.69106E-7 L 0.00977 -0.15154 " pathEditMode="relative" rAng="0" ptsTypes="AA">
                                      <p:cBhvr>
                                        <p:cTn id="67" dur="2000" fill="hold"/>
                                        <p:tgtEl>
                                          <p:spTgt spid="27682"/>
                                        </p:tgtEl>
                                        <p:attrNameLst>
                                          <p:attrName>ppt_x</p:attrName>
                                          <p:attrName>ppt_y</p:attrName>
                                        </p:attrNameLst>
                                      </p:cBhvr>
                                      <p:rCtr x="489" y="-7577"/>
                                    </p:animMotion>
                                  </p:childTnLst>
                                </p:cTn>
                              </p:par>
                            </p:childTnLst>
                          </p:cTn>
                        </p:par>
                        <p:par>
                          <p:cTn id="68" fill="hold" nodeType="afterGroup">
                            <p:stCondLst>
                              <p:cond delay="2000"/>
                            </p:stCondLst>
                            <p:childTnLst>
                              <p:par>
                                <p:cTn id="69" presetID="1" presetClass="entr" presetSubtype="0" fill="hold" nodeType="afterEffect">
                                  <p:stCondLst>
                                    <p:cond delay="0"/>
                                  </p:stCondLst>
                                  <p:childTnLst>
                                    <p:set>
                                      <p:cBhvr>
                                        <p:cTn id="70" dur="1" fill="hold">
                                          <p:stCondLst>
                                            <p:cond delay="499"/>
                                          </p:stCondLst>
                                        </p:cTn>
                                        <p:tgtEl>
                                          <p:spTgt spid="2769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499"/>
                                          </p:stCondLst>
                                        </p:cTn>
                                        <p:tgtEl>
                                          <p:spTgt spid="2769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768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769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499"/>
                                          </p:stCondLst>
                                        </p:cTn>
                                        <p:tgtEl>
                                          <p:spTgt spid="2769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27695"/>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0" nodeType="clickEffect">
                                  <p:stCondLst>
                                    <p:cond delay="0"/>
                                  </p:stCondLst>
                                  <p:childTnLst>
                                    <p:set>
                                      <p:cBhvr>
                                        <p:cTn id="88" dur="1" fill="hold">
                                          <p:stCondLst>
                                            <p:cond delay="499"/>
                                          </p:stCondLst>
                                        </p:cTn>
                                        <p:tgtEl>
                                          <p:spTgt spid="27691"/>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499"/>
                                          </p:stCondLst>
                                        </p:cTn>
                                        <p:tgtEl>
                                          <p:spTgt spid="27692"/>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499"/>
                                          </p:stCondLst>
                                        </p:cTn>
                                        <p:tgtEl>
                                          <p:spTgt spid="2769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499"/>
                                          </p:stCondLst>
                                        </p:cTn>
                                        <p:tgtEl>
                                          <p:spTgt spid="27694"/>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hold" grpId="1" nodeType="clickEffect">
                                  <p:stCondLst>
                                    <p:cond delay="0"/>
                                  </p:stCondLst>
                                  <p:childTnLst>
                                    <p:animMotion origin="layout" path="M -0.00781 -0.17253 L -0.125 -0.17253 " pathEditMode="relative" rAng="0" ptsTypes="AA">
                                      <p:cBhvr>
                                        <p:cTn id="98" dur="2000" fill="hold"/>
                                        <p:tgtEl>
                                          <p:spTgt spid="27682"/>
                                        </p:tgtEl>
                                        <p:attrNameLst>
                                          <p:attrName>ppt_x</p:attrName>
                                          <p:attrName>ppt_y</p:attrName>
                                        </p:attrNameLst>
                                      </p:cBhvr>
                                      <p:rCtr x="-5859" y="0"/>
                                    </p:animMotion>
                                  </p:childTnLst>
                                </p:cTn>
                              </p:par>
                              <p:par>
                                <p:cTn id="99" presetID="0" presetClass="path" presetSubtype="0" accel="50000" decel="50000" fill="hold" grpId="2" nodeType="withEffect">
                                  <p:stCondLst>
                                    <p:cond delay="0"/>
                                  </p:stCondLst>
                                  <p:childTnLst>
                                    <p:animMotion origin="layout" path="M 0.25 0.01498 L 0.23828 -0.16992 " pathEditMode="relative" rAng="0" ptsTypes="AA">
                                      <p:cBhvr>
                                        <p:cTn id="100" dur="2000" fill="hold"/>
                                        <p:tgtEl>
                                          <p:spTgt spid="27683"/>
                                        </p:tgtEl>
                                        <p:attrNameLst>
                                          <p:attrName>ppt_x</p:attrName>
                                          <p:attrName>ppt_y</p:attrName>
                                        </p:attrNameLst>
                                      </p:cBhvr>
                                      <p:rCtr x="-586" y="-9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77" grpId="0" autoUpdateAnimBg="0"/>
      <p:bldP spid="27678" grpId="0" autoUpdateAnimBg="0"/>
      <p:bldP spid="27679" grpId="0" autoUpdateAnimBg="0"/>
      <p:bldP spid="27679" grpId="1" autoUpdateAnimBg="0"/>
      <p:bldP spid="27680" grpId="0" animBg="1"/>
      <p:bldP spid="27680" grpId="1" animBg="1"/>
      <p:bldP spid="27682" grpId="0" animBg="1"/>
      <p:bldP spid="27682" grpId="1" animBg="1"/>
      <p:bldP spid="27683" grpId="0" animBg="1"/>
      <p:bldP spid="27683" grpId="1" animBg="1"/>
      <p:bldP spid="27683" grpId="2" animBg="1"/>
      <p:bldP spid="27684" grpId="0" autoUpdateAnimBg="0"/>
      <p:bldP spid="27684" grpId="1" autoUpdateAnimBg="0"/>
      <p:bldP spid="27685" grpId="0" animBg="1"/>
      <p:bldP spid="27685" grpId="1" animBg="1"/>
      <p:bldP spid="27686" grpId="0" animBg="1"/>
      <p:bldP spid="27686" grpId="1" animBg="1"/>
      <p:bldP spid="27687" grpId="0" animBg="1"/>
      <p:bldP spid="27687" grpId="1" animBg="1"/>
      <p:bldP spid="27689" grpId="0" autoUpdateAnimBg="0"/>
      <p:bldP spid="27691" grpId="0" autoUpdateAnimBg="0"/>
      <p:bldP spid="27692" grpId="0" autoUpdateAnimBg="0"/>
      <p:bldP spid="27693" grpId="0" autoUpdateAnimBg="0"/>
      <p:bldP spid="27694" grpId="0" autoUpdateAnimBg="0"/>
      <p:bldP spid="27694" grpId="1" autoUpdateAnimBg="0"/>
      <p:bldP spid="27695" grpId="0" animBg="1"/>
      <p:bldP spid="2769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Computer Architecture – Where is it Going? (2)</a:t>
            </a:r>
            <a:endParaRPr lang="en-US" dirty="0"/>
          </a:p>
        </p:txBody>
      </p:sp>
      <p:sp>
        <p:nvSpPr>
          <p:cNvPr id="3" name="Content Placeholder 2"/>
          <p:cNvSpPr>
            <a:spLocks noGrp="1"/>
          </p:cNvSpPr>
          <p:nvPr>
            <p:ph idx="1"/>
          </p:nvPr>
        </p:nvSpPr>
        <p:spPr/>
        <p:txBody>
          <a:bodyPr/>
          <a:lstStyle/>
          <a:p>
            <a:pPr>
              <a:buFont typeface="Wingdings" pitchFamily="2" charset="2"/>
              <a:buNone/>
              <a:defRPr/>
            </a:pPr>
            <a:r>
              <a:rPr lang="en-IE" dirty="0" smtClean="0"/>
              <a:t>Developing CPU Architecture</a:t>
            </a:r>
          </a:p>
          <a:p>
            <a:pPr>
              <a:buFont typeface="Wingdings" pitchFamily="2" charset="2"/>
              <a:buNone/>
              <a:defRPr/>
            </a:pPr>
            <a:endParaRPr lang="en-IE" dirty="0" smtClean="0"/>
          </a:p>
          <a:p>
            <a:pPr>
              <a:buFont typeface="Wingdings" pitchFamily="2" charset="2"/>
              <a:buNone/>
              <a:defRPr/>
            </a:pPr>
            <a:r>
              <a:rPr lang="en-IE" dirty="0" smtClean="0"/>
              <a:t>Is processor innovation dealing with:</a:t>
            </a:r>
          </a:p>
          <a:p>
            <a:pPr>
              <a:buFont typeface="Arial" pitchFamily="34" charset="0"/>
              <a:buChar char="•"/>
              <a:defRPr/>
            </a:pPr>
            <a:r>
              <a:rPr lang="en-IE" dirty="0" smtClean="0"/>
              <a:t>RAM increase?</a:t>
            </a:r>
          </a:p>
          <a:p>
            <a:pPr>
              <a:buFont typeface="Arial" pitchFamily="34" charset="0"/>
              <a:buChar char="•"/>
              <a:defRPr/>
            </a:pPr>
            <a:r>
              <a:rPr lang="en-IE" dirty="0" smtClean="0"/>
              <a:t>Power consumption decrease?</a:t>
            </a:r>
          </a:p>
          <a:p>
            <a:pPr>
              <a:buFont typeface="Arial" pitchFamily="34" charset="0"/>
              <a:buChar char="•"/>
              <a:defRPr/>
            </a:pPr>
            <a:r>
              <a:rPr lang="en-IE" dirty="0" smtClean="0"/>
              <a:t>Multiple cores?</a:t>
            </a:r>
          </a:p>
          <a:p>
            <a:pPr>
              <a:buFont typeface="Arial" pitchFamily="34" charset="0"/>
              <a:buChar char="•"/>
              <a:defRPr/>
            </a:pPr>
            <a:r>
              <a:rPr lang="en-IE" dirty="0" smtClean="0"/>
              <a:t>Processor/coprocessor (manufacturer) integration?</a:t>
            </a:r>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B5A4ABAA-42D0-4239-9DE0-CCE7AA8F5E55}" type="slidenum">
              <a:rPr lang="en-US" altLang="en-US" sz="1200"/>
              <a:pPr>
                <a:spcBef>
                  <a:spcPct val="0"/>
                </a:spcBef>
                <a:buClrTx/>
                <a:buFontTx/>
                <a:buNone/>
              </a:pPr>
              <a:t>3</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DT28/1 Computer Architecture &amp; Technology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Thinking Hardware?</a:t>
            </a:r>
            <a:endParaRPr lang="en-US" dirty="0"/>
          </a:p>
        </p:txBody>
      </p:sp>
      <p:sp>
        <p:nvSpPr>
          <p:cNvPr id="3" name="Content Placeholder 2"/>
          <p:cNvSpPr>
            <a:spLocks noGrp="1"/>
          </p:cNvSpPr>
          <p:nvPr>
            <p:ph idx="1"/>
          </p:nvPr>
        </p:nvSpPr>
        <p:spPr/>
        <p:txBody>
          <a:bodyPr/>
          <a:lstStyle/>
          <a:p>
            <a:pPr>
              <a:defRPr/>
            </a:pPr>
            <a:r>
              <a:rPr lang="en-IE" dirty="0" smtClean="0"/>
              <a:t>Artificial Intelligence (AI) is associated with software – systems software and applications.</a:t>
            </a:r>
          </a:p>
          <a:p>
            <a:pPr>
              <a:defRPr/>
            </a:pPr>
            <a:endParaRPr lang="en-IE" dirty="0" smtClean="0"/>
          </a:p>
          <a:p>
            <a:pPr>
              <a:defRPr/>
            </a:pPr>
            <a:r>
              <a:rPr lang="en-IE" dirty="0" smtClean="0"/>
              <a:t>For many years computer architects have been considering a means of moving away from the von Neumann architecture to a more dynamic hardware.</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EF2E8184-08FC-45E3-842A-1BFB0FB16F3C}" type="slidenum">
              <a:rPr lang="en-US" altLang="en-US" sz="1200"/>
              <a:pPr>
                <a:spcBef>
                  <a:spcPct val="0"/>
                </a:spcBef>
                <a:buClrTx/>
                <a:buFontTx/>
                <a:buNone/>
              </a:pPr>
              <a:t>30</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err="1" smtClean="0"/>
              <a:t>SyNAPSE</a:t>
            </a:r>
            <a:r>
              <a:rPr lang="en-IE" dirty="0" smtClean="0"/>
              <a:t> </a:t>
            </a:r>
            <a:endParaRPr lang="en-US" dirty="0"/>
          </a:p>
        </p:txBody>
      </p:sp>
      <p:sp>
        <p:nvSpPr>
          <p:cNvPr id="3" name="Content Placeholder 2"/>
          <p:cNvSpPr>
            <a:spLocks noGrp="1"/>
          </p:cNvSpPr>
          <p:nvPr>
            <p:ph idx="1"/>
          </p:nvPr>
        </p:nvSpPr>
        <p:spPr/>
        <p:txBody>
          <a:bodyPr/>
          <a:lstStyle/>
          <a:p>
            <a:pPr>
              <a:defRPr/>
            </a:pPr>
            <a:r>
              <a:rPr lang="en-IE" dirty="0" err="1" smtClean="0"/>
              <a:t>Defense</a:t>
            </a:r>
            <a:r>
              <a:rPr lang="en-IE" dirty="0" smtClean="0"/>
              <a:t> Advanced Research Projects Agency (DARPA) to re-create the human brain's perception, cognitive, sensation, interaction, and action abilities.</a:t>
            </a:r>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0818567C-5F07-431F-BD0E-82964D48D0A8}" type="slidenum">
              <a:rPr lang="en-US" altLang="en-US" sz="1200"/>
              <a:pPr>
                <a:spcBef>
                  <a:spcPct val="0"/>
                </a:spcBef>
                <a:buClrTx/>
                <a:buFontTx/>
                <a:buNone/>
              </a:pPr>
              <a:t>31</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err="1" smtClean="0"/>
              <a:t>SyNAPSE</a:t>
            </a:r>
            <a:r>
              <a:rPr lang="en-IE" dirty="0" smtClean="0"/>
              <a:t> (2)</a:t>
            </a:r>
            <a:endParaRPr lang="en-US" dirty="0"/>
          </a:p>
        </p:txBody>
      </p:sp>
      <p:sp>
        <p:nvSpPr>
          <p:cNvPr id="3" name="Content Placeholder 2"/>
          <p:cNvSpPr>
            <a:spLocks noGrp="1"/>
          </p:cNvSpPr>
          <p:nvPr>
            <p:ph idx="1"/>
          </p:nvPr>
        </p:nvSpPr>
        <p:spPr/>
        <p:txBody>
          <a:bodyPr/>
          <a:lstStyle/>
          <a:p>
            <a:pPr>
              <a:defRPr/>
            </a:pPr>
            <a:r>
              <a:rPr lang="en-IE" dirty="0" smtClean="0"/>
              <a:t>DARPA's Systems of </a:t>
            </a:r>
            <a:r>
              <a:rPr lang="en-IE" dirty="0" err="1" smtClean="0"/>
              <a:t>Neuromorphic</a:t>
            </a:r>
            <a:r>
              <a:rPr lang="en-IE" dirty="0" smtClean="0"/>
              <a:t> Adaptive Plastic Scalable Electronics (</a:t>
            </a:r>
            <a:r>
              <a:rPr lang="en-IE" dirty="0" err="1" smtClean="0"/>
              <a:t>SyNAPSE</a:t>
            </a:r>
            <a:r>
              <a:rPr lang="en-IE" dirty="0" smtClean="0"/>
              <a:t>) project:</a:t>
            </a:r>
          </a:p>
          <a:p>
            <a:pPr lvl="1">
              <a:defRPr/>
            </a:pPr>
            <a:r>
              <a:rPr lang="en-IE" dirty="0" smtClean="0"/>
              <a:t>to create a system that not only analyses complex information from multiple sensory modalities at once, but also dynamically rewires itself as it interacts with its environment</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F4AF09C8-A6D5-42AE-A3A1-9165BD2D6AF3}" type="slidenum">
              <a:rPr lang="en-US" altLang="en-US" sz="1200"/>
              <a:pPr>
                <a:spcBef>
                  <a:spcPct val="0"/>
                </a:spcBef>
                <a:buClrTx/>
                <a:buFontTx/>
                <a:buNone/>
              </a:pPr>
              <a:t>32</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err="1" smtClean="0"/>
              <a:t>SyNAPSE</a:t>
            </a:r>
            <a:r>
              <a:rPr lang="en-IE" dirty="0" smtClean="0"/>
              <a:t> (3)</a:t>
            </a:r>
            <a:endParaRPr lang="en-US" dirty="0"/>
          </a:p>
        </p:txBody>
      </p:sp>
      <p:sp>
        <p:nvSpPr>
          <p:cNvPr id="3" name="Content Placeholder 2"/>
          <p:cNvSpPr>
            <a:spLocks noGrp="1"/>
          </p:cNvSpPr>
          <p:nvPr>
            <p:ph idx="1"/>
          </p:nvPr>
        </p:nvSpPr>
        <p:spPr/>
        <p:txBody>
          <a:bodyPr/>
          <a:lstStyle/>
          <a:p>
            <a:pPr>
              <a:defRPr/>
            </a:pPr>
            <a:r>
              <a:rPr lang="en-IE" dirty="0" smtClean="0"/>
              <a:t>Digital silicon circuits inspired by neurobiology to make up what is referred to as a '</a:t>
            </a:r>
            <a:r>
              <a:rPr lang="en-IE" dirty="0" err="1" smtClean="0"/>
              <a:t>neurosynaptic</a:t>
            </a:r>
            <a:r>
              <a:rPr lang="en-IE" dirty="0" smtClean="0"/>
              <a:t> core' with integrated memory (replicated synapses), computation (replicated neurons), and communication (replicated axons).</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825C74E7-2A51-4D7D-B597-0AAED889A98B}" type="slidenum">
              <a:rPr lang="en-US" altLang="en-US" sz="1200"/>
              <a:pPr>
                <a:spcBef>
                  <a:spcPct val="0"/>
                </a:spcBef>
                <a:buClrTx/>
                <a:buFontTx/>
                <a:buNone/>
              </a:pPr>
              <a:t>33</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err="1" smtClean="0"/>
              <a:t>SyNAPSE</a:t>
            </a:r>
            <a:r>
              <a:rPr lang="en-IE" dirty="0" smtClean="0"/>
              <a:t> Chips</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B9D66C3C-1CC5-4E88-BDF3-E461617DA865}" type="slidenum">
              <a:rPr lang="en-US" altLang="en-US" sz="1200"/>
              <a:pPr>
                <a:spcBef>
                  <a:spcPct val="0"/>
                </a:spcBef>
                <a:buClrTx/>
                <a:buFontTx/>
                <a:buNone/>
              </a:pPr>
              <a:t>34</a:t>
            </a:fld>
            <a:endParaRPr lang="en-US" altLang="en-US" sz="1200"/>
          </a:p>
        </p:txBody>
      </p:sp>
      <p:pic>
        <p:nvPicPr>
          <p:cNvPr id="44037" name="Picture 7" descr="http://www.darpa.mil/uploadedImages/Content/NewsEvents/Releases/2014/Board16IBMSyNAPSEChip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89138"/>
            <a:ext cx="7405687"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sz="4200" dirty="0" smtClean="0"/>
              <a:t>Other Neural Chip Developments</a:t>
            </a:r>
            <a:endParaRPr lang="en-US" sz="4200" dirty="0"/>
          </a:p>
        </p:txBody>
      </p:sp>
      <p:sp>
        <p:nvSpPr>
          <p:cNvPr id="3" name="Content Placeholder 2"/>
          <p:cNvSpPr>
            <a:spLocks noGrp="1"/>
          </p:cNvSpPr>
          <p:nvPr>
            <p:ph idx="1"/>
          </p:nvPr>
        </p:nvSpPr>
        <p:spPr/>
        <p:txBody>
          <a:bodyPr/>
          <a:lstStyle/>
          <a:p>
            <a:pPr>
              <a:defRPr/>
            </a:pPr>
            <a:r>
              <a:rPr lang="en-IE" dirty="0" smtClean="0"/>
              <a:t>As well as that </a:t>
            </a:r>
            <a:r>
              <a:rPr lang="en-IE" dirty="0" err="1" smtClean="0"/>
              <a:t>SyNAPSE</a:t>
            </a:r>
            <a:r>
              <a:rPr lang="en-IE" dirty="0" smtClean="0"/>
              <a:t> chip combination, there are other developments in neural-type processors:</a:t>
            </a:r>
          </a:p>
          <a:p>
            <a:pPr>
              <a:defRPr/>
            </a:pPr>
            <a:endParaRPr lang="en-IE" dirty="0" smtClean="0"/>
          </a:p>
          <a:p>
            <a:pPr>
              <a:defRPr/>
            </a:pPr>
            <a:r>
              <a:rPr lang="en-IE" dirty="0" smtClean="0"/>
              <a:t>IBM </a:t>
            </a:r>
            <a:r>
              <a:rPr lang="en-IE" dirty="0" err="1" smtClean="0"/>
              <a:t>TrueNorth</a:t>
            </a:r>
            <a:endParaRPr lang="en-IE" dirty="0" smtClean="0"/>
          </a:p>
          <a:p>
            <a:pPr>
              <a:defRPr/>
            </a:pPr>
            <a:r>
              <a:rPr lang="en-IE" dirty="0" smtClean="0"/>
              <a:t>Hewlett Packard </a:t>
            </a:r>
            <a:r>
              <a:rPr lang="en-IE" dirty="0" err="1" smtClean="0"/>
              <a:t>Memristors</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E5AE792D-D37C-4841-B6F2-B953C6E5F72C}" type="slidenum">
              <a:rPr lang="en-US" altLang="en-US" sz="1200"/>
              <a:pPr>
                <a:spcBef>
                  <a:spcPct val="0"/>
                </a:spcBef>
                <a:buClrTx/>
                <a:buFontTx/>
                <a:buNone/>
              </a:pPr>
              <a:t>35</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Brain-on-a-Chip</a:t>
            </a:r>
            <a:endParaRPr lang="en-US" dirty="0"/>
          </a:p>
        </p:txBody>
      </p:sp>
      <p:sp>
        <p:nvSpPr>
          <p:cNvPr id="3" name="Content Placeholder 2"/>
          <p:cNvSpPr>
            <a:spLocks noGrp="1"/>
          </p:cNvSpPr>
          <p:nvPr>
            <p:ph idx="1"/>
          </p:nvPr>
        </p:nvSpPr>
        <p:spPr/>
        <p:txBody>
          <a:bodyPr>
            <a:normAutofit fontScale="77500" lnSpcReduction="20000"/>
          </a:bodyPr>
          <a:lstStyle/>
          <a:p>
            <a:pPr>
              <a:defRPr/>
            </a:pPr>
            <a:r>
              <a:rPr lang="en-US" dirty="0" smtClean="0"/>
              <a:t>“A completely different – and revolutionary – human brain model has been designed by researchers in Japan who introduced the concept of a new class of computer which does not use any circuit or logic gate. This artificial brain-building project differs from all others in the world. It does not use logic-gate based computing within the framework of Turing. The decision-making protocol is not a logical reduction of decision, rather projection of frequency fractal operations in a real space, it is an engineering perspective of Gödel’s incompleteness theorem.” </a:t>
            </a:r>
          </a:p>
          <a:p>
            <a:pPr>
              <a:buFont typeface="Wingdings" pitchFamily="2" charset="2"/>
              <a:buNone/>
              <a:defRPr/>
            </a:pPr>
            <a:endParaRPr lang="en-US" dirty="0" smtClean="0"/>
          </a:p>
          <a:p>
            <a:pPr>
              <a:defRPr/>
            </a:pPr>
            <a:r>
              <a:rPr lang="en-US" sz="3100" dirty="0" smtClean="0"/>
              <a:t>(http://www.nanowerk.com/spotlight/spotid=35084.php)</a:t>
            </a:r>
          </a:p>
          <a:p>
            <a:pPr>
              <a:defRPr/>
            </a:pPr>
            <a:endParaRPr lang="en-US" dirty="0"/>
          </a:p>
        </p:txBody>
      </p:sp>
      <p:sp>
        <p:nvSpPr>
          <p:cNvPr id="4"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81000" y="1371600"/>
            <a:ext cx="8153400" cy="4724400"/>
          </a:xfrm>
        </p:spPr>
        <p:txBody>
          <a:bodyPr>
            <a:normAutofit fontScale="92500"/>
          </a:bodyPr>
          <a:lstStyle/>
          <a:p>
            <a:pPr>
              <a:defRPr/>
            </a:pPr>
            <a:r>
              <a:rPr lang="en-US" sz="2400" dirty="0" smtClean="0"/>
              <a:t>Research published in Journal Science </a:t>
            </a:r>
          </a:p>
          <a:p>
            <a:pPr>
              <a:defRPr/>
            </a:pPr>
            <a:r>
              <a:rPr lang="en-US" sz="2400" dirty="0" smtClean="0"/>
              <a:t>Consists of electronic “Neurons”</a:t>
            </a:r>
          </a:p>
          <a:p>
            <a:pPr>
              <a:defRPr/>
            </a:pPr>
            <a:r>
              <a:rPr lang="en-US" sz="2400" dirty="0" smtClean="0"/>
              <a:t>It attempts to mimic the way brain </a:t>
            </a:r>
            <a:r>
              <a:rPr lang="en-US" sz="2400" dirty="0" err="1" smtClean="0"/>
              <a:t>recognises</a:t>
            </a:r>
            <a:r>
              <a:rPr lang="en-US" sz="2400" dirty="0" smtClean="0"/>
              <a:t> patterns</a:t>
            </a:r>
          </a:p>
          <a:p>
            <a:pPr>
              <a:defRPr/>
            </a:pPr>
            <a:r>
              <a:rPr lang="en-US" sz="2400" dirty="0" smtClean="0"/>
              <a:t>Works </a:t>
            </a:r>
            <a:r>
              <a:rPr lang="en-US" sz="2400" dirty="0" err="1" smtClean="0"/>
              <a:t>parallely</a:t>
            </a:r>
            <a:endParaRPr lang="en-US" sz="2400" dirty="0" smtClean="0"/>
          </a:p>
          <a:p>
            <a:pPr>
              <a:defRPr/>
            </a:pPr>
            <a:r>
              <a:rPr lang="en-US" sz="2400" dirty="0" smtClean="0"/>
              <a:t>Would be able to </a:t>
            </a:r>
            <a:r>
              <a:rPr lang="en-US" sz="2400" dirty="0" err="1" smtClean="0"/>
              <a:t>recognise</a:t>
            </a:r>
            <a:r>
              <a:rPr lang="en-US" sz="2400" dirty="0" smtClean="0"/>
              <a:t> that a person in a video is picking up an identifiable object or control a robot that is reaching into a pocket and pulling out a coin. (Humans can do this without any ‘conscious’ effort.)</a:t>
            </a:r>
          </a:p>
          <a:p>
            <a:pPr>
              <a:defRPr/>
            </a:pPr>
            <a:r>
              <a:rPr lang="en-US" sz="2400" dirty="0" smtClean="0"/>
              <a:t>5.4 billion transistors (only 70 </a:t>
            </a:r>
            <a:r>
              <a:rPr lang="en-US" sz="2400" dirty="0" err="1" smtClean="0"/>
              <a:t>milliwatts</a:t>
            </a:r>
            <a:r>
              <a:rPr lang="en-US" sz="2400" dirty="0" smtClean="0"/>
              <a:t> of power)</a:t>
            </a:r>
          </a:p>
          <a:p>
            <a:pPr>
              <a:defRPr/>
            </a:pPr>
            <a:r>
              <a:rPr lang="en-US" sz="2400" dirty="0" smtClean="0"/>
              <a:t>In contrast, an Intel processor has 1.4 billion processors and require 35 - 140 watts!!</a:t>
            </a:r>
          </a:p>
          <a:p>
            <a:pPr>
              <a:defRPr/>
            </a:pPr>
            <a:r>
              <a:rPr lang="en-US" sz="2400" dirty="0" smtClean="0"/>
              <a:t>One million neurons – about as complex as the brain of a bee</a:t>
            </a:r>
          </a:p>
        </p:txBody>
      </p:sp>
      <p:sp>
        <p:nvSpPr>
          <p:cNvPr id="18434" name="AutoShape 2"/>
          <p:cNvSpPr>
            <a:spLocks noGrp="1" noChangeArrowheads="1"/>
          </p:cNvSpPr>
          <p:nvPr>
            <p:ph type="title"/>
          </p:nvPr>
        </p:nvSpPr>
        <p:spPr>
          <a:xfrm>
            <a:off x="609600" y="228600"/>
            <a:ext cx="8229600" cy="1143000"/>
          </a:xfrm>
        </p:spPr>
        <p:txBody>
          <a:bodyPr/>
          <a:lstStyle/>
          <a:p>
            <a:pPr eaLnBrk="1" hangingPunct="1">
              <a:defRPr/>
            </a:pPr>
            <a:r>
              <a:rPr lang="en-IE" dirty="0" smtClean="0"/>
              <a:t>New IBM Chip - </a:t>
            </a:r>
            <a:r>
              <a:rPr lang="en-IE" dirty="0" err="1" smtClean="0"/>
              <a:t>TrueNorth</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The </a:t>
            </a:r>
            <a:r>
              <a:rPr lang="en-IE" dirty="0" err="1" smtClean="0"/>
              <a:t>TrueNorth</a:t>
            </a:r>
            <a:r>
              <a:rPr lang="en-IE" dirty="0" smtClean="0"/>
              <a:t> Chip</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969F244C-7475-428F-B98B-F9BD11EE6C08}" type="slidenum">
              <a:rPr lang="en-US" altLang="en-US" sz="1200"/>
              <a:pPr>
                <a:spcBef>
                  <a:spcPct val="0"/>
                </a:spcBef>
                <a:buClrTx/>
                <a:buFontTx/>
                <a:buNone/>
              </a:pPr>
              <a:t>38</a:t>
            </a:fld>
            <a:endParaRPr lang="en-US" altLang="en-US" sz="1200"/>
          </a:p>
        </p:txBody>
      </p:sp>
      <p:pic>
        <p:nvPicPr>
          <p:cNvPr id="49157" name="Picture 2" descr="http://technews.wpengine.netdna-cdn.com/wp-content/uploads/2014/08/www.artificialbrains.com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060575"/>
            <a:ext cx="3703637"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err="1" smtClean="0"/>
              <a:t>TrueNorth</a:t>
            </a:r>
            <a:r>
              <a:rPr lang="en-CA" dirty="0" smtClean="0"/>
              <a:t> (IBM) Brain Chip Architecture</a:t>
            </a:r>
            <a:endParaRPr lang="en-US" dirty="0"/>
          </a:p>
        </p:txBody>
      </p:sp>
      <p:sp>
        <p:nvSpPr>
          <p:cNvPr id="3" name="Content Placeholder 2"/>
          <p:cNvSpPr>
            <a:spLocks noGrp="1"/>
          </p:cNvSpPr>
          <p:nvPr>
            <p:ph idx="1"/>
          </p:nvPr>
        </p:nvSpPr>
        <p:spPr/>
        <p:txBody>
          <a:bodyPr/>
          <a:lstStyle/>
          <a:p>
            <a:pPr>
              <a:defRPr/>
            </a:pPr>
            <a:r>
              <a:rPr lang="en-US" sz="2800" dirty="0" smtClean="0"/>
              <a:t>A </a:t>
            </a:r>
            <a:r>
              <a:rPr lang="en-US" sz="2800" dirty="0" err="1" smtClean="0"/>
              <a:t>neurosynaptic</a:t>
            </a:r>
            <a:r>
              <a:rPr lang="en-US" sz="2800" dirty="0" smtClean="0"/>
              <a:t> supercomputer the size of a postage stamp that runs on the energy equivalent of a hearing-aid battery, this technology could transform science, technology, business, government, and society by enabling vision, audition, and multi-sensory applications. </a:t>
            </a:r>
          </a:p>
          <a:p>
            <a:pPr>
              <a:buFont typeface="Wingdings" pitchFamily="2" charset="2"/>
              <a:buNone/>
              <a:defRPr/>
            </a:pPr>
            <a:endParaRPr lang="en-US" sz="2800" dirty="0" smtClean="0"/>
          </a:p>
          <a:p>
            <a:pPr>
              <a:buFont typeface="Wingdings" pitchFamily="2" charset="2"/>
              <a:buNone/>
              <a:defRPr/>
            </a:pPr>
            <a:endParaRPr lang="en-US" sz="2800" dirty="0" smtClean="0"/>
          </a:p>
          <a:p>
            <a:pPr>
              <a:buFont typeface="Wingdings" pitchFamily="2" charset="2"/>
              <a:buNone/>
              <a:defRPr/>
            </a:pPr>
            <a:r>
              <a:rPr lang="en-US" sz="2800" dirty="0" smtClean="0"/>
              <a:t>(August  8, 2014:  http://www.frogheart.ca/?p=14360)</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Computer Architecture – Where is it Going? (3)</a:t>
            </a:r>
            <a:endParaRPr lang="en-US" dirty="0"/>
          </a:p>
        </p:txBody>
      </p:sp>
      <p:sp>
        <p:nvSpPr>
          <p:cNvPr id="3" name="Content Placeholder 2"/>
          <p:cNvSpPr>
            <a:spLocks noGrp="1"/>
          </p:cNvSpPr>
          <p:nvPr>
            <p:ph idx="1"/>
          </p:nvPr>
        </p:nvSpPr>
        <p:spPr/>
        <p:txBody>
          <a:bodyPr/>
          <a:lstStyle/>
          <a:p>
            <a:pPr>
              <a:buFont typeface="Wingdings" pitchFamily="2" charset="2"/>
              <a:buNone/>
              <a:defRPr/>
            </a:pPr>
            <a:r>
              <a:rPr lang="en-IE" dirty="0" smtClean="0"/>
              <a:t>Developing CPU Architecture</a:t>
            </a:r>
          </a:p>
          <a:p>
            <a:pPr>
              <a:buFont typeface="Arial" pitchFamily="34" charset="0"/>
              <a:buChar char="•"/>
              <a:defRPr/>
            </a:pPr>
            <a:r>
              <a:rPr lang="en-IE" dirty="0" smtClean="0"/>
              <a:t>RAM increase</a:t>
            </a:r>
          </a:p>
          <a:p>
            <a:pPr>
              <a:buFont typeface="Arial" pitchFamily="34" charset="0"/>
              <a:buChar char="•"/>
              <a:defRPr/>
            </a:pPr>
            <a:r>
              <a:rPr lang="en-IE" dirty="0" smtClean="0"/>
              <a:t>Power consumption decrease</a:t>
            </a:r>
          </a:p>
          <a:p>
            <a:pPr>
              <a:buFont typeface="Arial" pitchFamily="34" charset="0"/>
              <a:buChar char="•"/>
              <a:defRPr/>
            </a:pPr>
            <a:r>
              <a:rPr lang="en-IE" dirty="0" smtClean="0"/>
              <a:t>Multiple cores</a:t>
            </a:r>
          </a:p>
          <a:p>
            <a:pPr>
              <a:buFont typeface="Arial" pitchFamily="34" charset="0"/>
              <a:buChar char="•"/>
              <a:defRPr/>
            </a:pPr>
            <a:r>
              <a:rPr lang="en-IE" dirty="0" smtClean="0"/>
              <a:t>Processor/coprocessor (manufacturer) integration</a:t>
            </a:r>
          </a:p>
          <a:p>
            <a:pPr>
              <a:buFont typeface="Wingdings" pitchFamily="2" charset="2"/>
              <a:buNone/>
              <a:defRPr/>
            </a:pPr>
            <a:r>
              <a:rPr lang="en-IE" dirty="0" smtClean="0"/>
              <a:t>ALL of the above (plus registers, </a:t>
            </a:r>
            <a:r>
              <a:rPr lang="en-IE" dirty="0" err="1" smtClean="0"/>
              <a:t>mux</a:t>
            </a:r>
            <a:r>
              <a:rPr lang="en-IE" dirty="0" smtClean="0"/>
              <a:t> and the like…)</a:t>
            </a:r>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79D4F144-95FE-43A4-88A7-EC44FD9C6729}" type="slidenum">
              <a:rPr lang="en-US" altLang="en-US" sz="1200"/>
              <a:pPr>
                <a:spcBef>
                  <a:spcPct val="0"/>
                </a:spcBef>
                <a:buClrTx/>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err="1" smtClean="0"/>
              <a:t>TrueNorth</a:t>
            </a:r>
            <a:endParaRPr lang="en-US" dirty="0"/>
          </a:p>
        </p:txBody>
      </p:sp>
      <p:sp>
        <p:nvSpPr>
          <p:cNvPr id="3" name="Content Placeholder 2"/>
          <p:cNvSpPr>
            <a:spLocks noGrp="1"/>
          </p:cNvSpPr>
          <p:nvPr>
            <p:ph idx="1"/>
          </p:nvPr>
        </p:nvSpPr>
        <p:spPr/>
        <p:txBody>
          <a:bodyPr/>
          <a:lstStyle/>
          <a:p>
            <a:pPr>
              <a:defRPr/>
            </a:pPr>
            <a:r>
              <a:rPr lang="en-IE" sz="2600" dirty="0" smtClean="0"/>
              <a:t>In a brain, each neuron is connected to thousands of others. Neurons send signals to each other using tiny electrical discharges called spikes. When a neuron receives the right number of spikes from other neurons at the right time, those incoming spikes make a pattern. </a:t>
            </a:r>
          </a:p>
          <a:p>
            <a:pPr>
              <a:defRPr/>
            </a:pPr>
            <a:r>
              <a:rPr lang="en-IE" sz="2600" dirty="0" smtClean="0"/>
              <a:t>If the pattern matches one that the neuron has learnt through experience (such as a certain pattern), it will send out a spike of its own to the thousands of other neurons that it connects to. That spike will add to the patterns being seen by all those other neurons.</a:t>
            </a:r>
            <a:endParaRPr lang="en-US" sz="2600"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6B5DFFCC-B2DA-4BE8-8FF5-BC448FD979AF}" type="slidenum">
              <a:rPr lang="en-US" altLang="en-US" sz="1200"/>
              <a:pPr>
                <a:spcBef>
                  <a:spcPct val="0"/>
                </a:spcBef>
                <a:buClrTx/>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err="1" smtClean="0"/>
              <a:t>TrueNorth</a:t>
            </a:r>
            <a:r>
              <a:rPr lang="en-IE" dirty="0" smtClean="0"/>
              <a:t> (2)</a:t>
            </a:r>
            <a:endParaRPr lang="en-US" dirty="0"/>
          </a:p>
        </p:txBody>
      </p:sp>
      <p:sp>
        <p:nvSpPr>
          <p:cNvPr id="3" name="Content Placeholder 2"/>
          <p:cNvSpPr>
            <a:spLocks noGrp="1"/>
          </p:cNvSpPr>
          <p:nvPr>
            <p:ph idx="1"/>
          </p:nvPr>
        </p:nvSpPr>
        <p:spPr/>
        <p:txBody>
          <a:bodyPr/>
          <a:lstStyle/>
          <a:p>
            <a:pPr>
              <a:defRPr/>
            </a:pPr>
            <a:r>
              <a:rPr lang="en-IE" sz="2600" dirty="0" err="1" smtClean="0"/>
              <a:t>TrueNorth</a:t>
            </a:r>
            <a:r>
              <a:rPr lang="en-IE" sz="2600" dirty="0" smtClean="0"/>
              <a:t> works exactly the same way as the brain. Instead of a small number of big CPUs, it has a huge number of small artificial neurons, all connected.</a:t>
            </a:r>
          </a:p>
          <a:p>
            <a:pPr>
              <a:defRPr/>
            </a:pPr>
            <a:endParaRPr lang="en-IE" sz="2600" dirty="0" smtClean="0"/>
          </a:p>
          <a:p>
            <a:pPr>
              <a:defRPr/>
            </a:pPr>
            <a:r>
              <a:rPr lang="en-IE" sz="2600" dirty="0" smtClean="0"/>
              <a:t>Normal computers can perform precision calculations with high speed, but brains can deal with imprecision and vague decisions in a constantly changing world. (Dynamically)</a:t>
            </a:r>
            <a:endParaRPr lang="en-US" sz="2600"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3FF245A0-A8AD-43C9-9781-0F41998B50FA}" type="slidenum">
              <a:rPr lang="en-US" altLang="en-US" sz="1200"/>
              <a:pPr>
                <a:spcBef>
                  <a:spcPct val="0"/>
                </a:spcBef>
                <a:buClrTx/>
                <a:buFontTx/>
                <a:buNone/>
              </a:pPr>
              <a:t>41</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The </a:t>
            </a:r>
            <a:r>
              <a:rPr lang="en-IE" dirty="0" err="1" smtClean="0"/>
              <a:t>Neurosynaptic</a:t>
            </a:r>
            <a:r>
              <a:rPr lang="en-IE" dirty="0" smtClean="0"/>
              <a:t> Chip</a:t>
            </a:r>
            <a:endParaRPr lang="en-US" dirty="0"/>
          </a:p>
        </p:txBody>
      </p:sp>
      <p:sp>
        <p:nvSpPr>
          <p:cNvPr id="3" name="Content Placeholder 2"/>
          <p:cNvSpPr>
            <a:spLocks noGrp="1"/>
          </p:cNvSpPr>
          <p:nvPr>
            <p:ph idx="1"/>
          </p:nvPr>
        </p:nvSpPr>
        <p:spPr/>
        <p:txBody>
          <a:bodyPr/>
          <a:lstStyle/>
          <a:p>
            <a:pPr>
              <a:defRPr/>
            </a:pPr>
            <a:r>
              <a:rPr lang="en-IE" sz="2400" dirty="0">
                <a:effectLst/>
              </a:rPr>
              <a:t>IBM’s brain-inspired architecture consists of a network of </a:t>
            </a:r>
            <a:r>
              <a:rPr lang="en-IE" sz="2400" dirty="0" err="1">
                <a:effectLst/>
              </a:rPr>
              <a:t>neurosynaptic</a:t>
            </a:r>
            <a:r>
              <a:rPr lang="en-IE" sz="2400" dirty="0">
                <a:effectLst/>
              </a:rPr>
              <a:t> </a:t>
            </a:r>
            <a:r>
              <a:rPr lang="en-IE" sz="2400" dirty="0">
                <a:solidFill>
                  <a:srgbClr val="FFFF00"/>
                </a:solidFill>
                <a:effectLst/>
              </a:rPr>
              <a:t>cores</a:t>
            </a:r>
            <a:r>
              <a:rPr lang="en-IE" sz="2400" dirty="0">
                <a:effectLst/>
              </a:rPr>
              <a:t>. Cores are distributed and operate in parallel. Cores operate—without a </a:t>
            </a:r>
            <a:r>
              <a:rPr lang="en-IE" sz="2400" dirty="0">
                <a:solidFill>
                  <a:srgbClr val="FFFF00"/>
                </a:solidFill>
                <a:effectLst/>
              </a:rPr>
              <a:t>clock</a:t>
            </a:r>
            <a:r>
              <a:rPr lang="en-IE" sz="2400" dirty="0">
                <a:effectLst/>
              </a:rPr>
              <a:t>—in an event-driven fashion. Cores integrate </a:t>
            </a:r>
            <a:r>
              <a:rPr lang="en-IE" sz="2400" dirty="0">
                <a:solidFill>
                  <a:srgbClr val="FFFF00"/>
                </a:solidFill>
                <a:effectLst/>
              </a:rPr>
              <a:t>memory</a:t>
            </a:r>
            <a:r>
              <a:rPr lang="en-IE" sz="2400" dirty="0">
                <a:effectLst/>
              </a:rPr>
              <a:t>, computation, and communication. Individual cores can fail and yet, like the brain, the </a:t>
            </a:r>
            <a:r>
              <a:rPr lang="en-IE" sz="2400" dirty="0">
                <a:solidFill>
                  <a:srgbClr val="FFFF00"/>
                </a:solidFill>
                <a:effectLst/>
              </a:rPr>
              <a:t>architecture</a:t>
            </a:r>
            <a:r>
              <a:rPr lang="en-IE" sz="2400" dirty="0">
                <a:effectLst/>
              </a:rPr>
              <a:t> can still function. Cores on the same </a:t>
            </a:r>
            <a:r>
              <a:rPr lang="en-IE" sz="2400" dirty="0" smtClean="0">
                <a:solidFill>
                  <a:srgbClr val="FFFF00"/>
                </a:solidFill>
                <a:effectLst/>
              </a:rPr>
              <a:t>chip</a:t>
            </a:r>
            <a:r>
              <a:rPr lang="en-IE" sz="2400" dirty="0" smtClean="0">
                <a:effectLst/>
              </a:rPr>
              <a:t> communicate </a:t>
            </a:r>
            <a:r>
              <a:rPr lang="en-IE" sz="2400" dirty="0">
                <a:effectLst/>
              </a:rPr>
              <a:t>with one another via an on-chip event-driven network. Chips communicate via an inter-chip interface leading to seamless availability like the cortex, enabling creation of scalable neuromorphic systems</a:t>
            </a:r>
            <a:r>
              <a:rPr lang="en-IE" sz="2400" dirty="0" smtClean="0">
                <a:effectLst/>
              </a:rPr>
              <a:t>.</a:t>
            </a:r>
          </a:p>
          <a:p>
            <a:pPr marL="0" indent="0">
              <a:buNone/>
              <a:defRPr/>
            </a:pPr>
            <a:r>
              <a:rPr lang="en-US" sz="1600" dirty="0">
                <a:hlinkClick r:id="rId2"/>
              </a:rPr>
              <a:t>https://theinformationageblog.wordpress.com/2017/03/27/definition-series-neurosynaptic-chip</a:t>
            </a:r>
            <a:r>
              <a:rPr lang="en-US" sz="1600" dirty="0" smtClean="0">
                <a:hlinkClick r:id="rId2"/>
              </a:rPr>
              <a:t>/</a:t>
            </a:r>
            <a:r>
              <a:rPr lang="en-US" sz="1600" dirty="0" smtClean="0"/>
              <a:t>           						(27</a:t>
            </a:r>
            <a:r>
              <a:rPr lang="en-US" sz="1600" baseline="30000" dirty="0" smtClean="0"/>
              <a:t>th</a:t>
            </a:r>
            <a:r>
              <a:rPr lang="en-US" sz="1600" dirty="0" smtClean="0"/>
              <a:t> March 2017)</a:t>
            </a:r>
            <a:endParaRPr lang="en-US" sz="1600"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fld id="{3FF245A0-A8AD-43C9-9781-0F41998B50FA}" type="slidenum">
              <a:rPr lang="en-US" altLang="en-US" sz="1200"/>
              <a:pPr>
                <a:spcBef>
                  <a:spcPct val="0"/>
                </a:spcBef>
                <a:buClrTx/>
                <a:buFontTx/>
                <a:buNone/>
              </a:pPr>
              <a:t>42</a:t>
            </a:fld>
            <a:endParaRPr lang="en-US" altLang="en-US" sz="1200"/>
          </a:p>
        </p:txBody>
      </p:sp>
    </p:spTree>
    <p:extLst>
      <p:ext uri="{BB962C8B-B14F-4D97-AF65-F5344CB8AC3E}">
        <p14:creationId xmlns:p14="http://schemas.microsoft.com/office/powerpoint/2010/main" val="2458002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Hewlett Packard </a:t>
            </a:r>
            <a:r>
              <a:rPr lang="en-IE" dirty="0" err="1" smtClean="0"/>
              <a:t>Memristors</a:t>
            </a:r>
            <a:endParaRPr lang="en-US" dirty="0"/>
          </a:p>
        </p:txBody>
      </p:sp>
      <p:sp>
        <p:nvSpPr>
          <p:cNvPr id="3" name="Content Placeholder 2"/>
          <p:cNvSpPr>
            <a:spLocks noGrp="1"/>
          </p:cNvSpPr>
          <p:nvPr>
            <p:ph idx="1"/>
          </p:nvPr>
        </p:nvSpPr>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err="1" smtClean="0"/>
              <a:t>Memristor</a:t>
            </a:r>
            <a:r>
              <a:rPr lang="en-US" dirty="0" smtClean="0"/>
              <a:t> is a portmanteau of the words memory and resistor. </a:t>
            </a:r>
          </a:p>
          <a:p>
            <a:pP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err="1" smtClean="0"/>
              <a:t>Memristors</a:t>
            </a:r>
            <a:r>
              <a:rPr lang="en-US" dirty="0" smtClean="0"/>
              <a:t> themselves are passive, two terminal components with the ability to ‘remember’ the charge carried across themselves, even when there is no current or voltage present.</a:t>
            </a:r>
          </a:p>
          <a:p>
            <a:pPr>
              <a:defRPr/>
            </a:pP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E59770CC-1D32-4844-B37D-C9D7E001B94F}" type="slidenum">
              <a:rPr lang="en-US" altLang="en-US" sz="1200"/>
              <a:pPr>
                <a:spcBef>
                  <a:spcPct val="0"/>
                </a:spcBef>
                <a:buClrTx/>
                <a:buFontTx/>
                <a:buNone/>
              </a:pPr>
              <a:t>43</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err="1" smtClean="0"/>
              <a:t>Memristor</a:t>
            </a:r>
            <a:r>
              <a:rPr lang="en-CA" dirty="0" smtClean="0"/>
              <a:t> and Circuit Elements</a:t>
            </a:r>
            <a:br>
              <a:rPr lang="en-CA" dirty="0" smtClean="0"/>
            </a:br>
            <a:r>
              <a:rPr lang="en-CA" dirty="0" smtClean="0"/>
              <a:t>(Electrical Engineering)</a:t>
            </a:r>
            <a:endParaRPr lang="en-US" dirty="0"/>
          </a:p>
        </p:txBody>
      </p:sp>
      <p:sp>
        <p:nvSpPr>
          <p:cNvPr id="3" name="Content Placeholder 2"/>
          <p:cNvSpPr>
            <a:spLocks noGrp="1"/>
          </p:cNvSpPr>
          <p:nvPr>
            <p:ph idx="1"/>
          </p:nvPr>
        </p:nvSpPr>
        <p:spPr/>
        <p:txBody>
          <a:bodyPr>
            <a:normAutofit lnSpcReduction="10000"/>
          </a:bodyPr>
          <a:lstStyle/>
          <a:p>
            <a:pPr>
              <a:defRPr/>
            </a:pPr>
            <a:r>
              <a:rPr lang="en-CA" dirty="0" smtClean="0"/>
              <a:t>Capacitor</a:t>
            </a:r>
          </a:p>
          <a:p>
            <a:pPr>
              <a:defRPr/>
            </a:pPr>
            <a:r>
              <a:rPr lang="en-CA" dirty="0" smtClean="0"/>
              <a:t>Inductor</a:t>
            </a:r>
          </a:p>
          <a:p>
            <a:pPr>
              <a:defRPr/>
            </a:pPr>
            <a:r>
              <a:rPr lang="en-CA" dirty="0" smtClean="0"/>
              <a:t>Resistor</a:t>
            </a:r>
          </a:p>
          <a:p>
            <a:pPr>
              <a:defRPr/>
            </a:pPr>
            <a:r>
              <a:rPr lang="en-CA" dirty="0" smtClean="0"/>
              <a:t>Memory + Resistor =  </a:t>
            </a:r>
            <a:r>
              <a:rPr lang="en-CA" dirty="0" err="1" smtClean="0"/>
              <a:t>Memristor</a:t>
            </a:r>
            <a:r>
              <a:rPr lang="en-CA" dirty="0" smtClean="0"/>
              <a:t> (1971), the fourth fundamental circuit element </a:t>
            </a:r>
            <a:r>
              <a:rPr lang="en-US" dirty="0" smtClean="0"/>
              <a:t>forming a non-linear relationship between electric charge and magnetic flux linkage</a:t>
            </a:r>
            <a:endParaRPr lang="en-CA" dirty="0" smtClean="0"/>
          </a:p>
          <a:p>
            <a:pPr lvl="1">
              <a:defRPr/>
            </a:pPr>
            <a:r>
              <a:rPr lang="en-CA" dirty="0" smtClean="0"/>
              <a:t>‘Remembers’ how much voltage is carried and for how long =  memory and learning</a:t>
            </a:r>
          </a:p>
          <a:p>
            <a:pPr>
              <a:defRPr/>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327025" y="273050"/>
            <a:ext cx="7510463" cy="1146175"/>
          </a:xfrm>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US" dirty="0"/>
              <a:t>Structure</a:t>
            </a:r>
          </a:p>
        </p:txBody>
      </p:sp>
      <p:sp>
        <p:nvSpPr>
          <p:cNvPr id="20482" name="Rectangle 2"/>
          <p:cNvSpPr>
            <a:spLocks noGrp="1" noChangeArrowheads="1"/>
          </p:cNvSpPr>
          <p:nvPr>
            <p:ph type="body" idx="1"/>
          </p:nvPr>
        </p:nvSpPr>
        <p:spPr>
          <a:xfrm>
            <a:off x="457200" y="1604963"/>
            <a:ext cx="3600450" cy="4525962"/>
          </a:xfrm>
        </p:spPr>
        <p:txBody>
          <a:bodyPr/>
          <a:lstStyle/>
          <a:p>
            <a:pPr>
              <a:tabLst>
                <a:tab pos="656650" algn="l"/>
                <a:tab pos="1313299" algn="l"/>
                <a:tab pos="1969949" algn="l"/>
                <a:tab pos="2626599" algn="l"/>
                <a:tab pos="3283248" algn="l"/>
              </a:tabLst>
              <a:defRPr/>
            </a:pPr>
            <a:r>
              <a:rPr lang="en-US" sz="2600" dirty="0"/>
              <a:t>The device developed by HP Labs consists of a 50nm thin film of titanium dioxide with 5nm </a:t>
            </a:r>
            <a:r>
              <a:rPr lang="en-US" sz="2600" dirty="0" smtClean="0"/>
              <a:t>electrodes </a:t>
            </a:r>
            <a:r>
              <a:rPr lang="en-US" sz="2600" dirty="0"/>
              <a:t>on either </a:t>
            </a:r>
            <a:r>
              <a:rPr lang="en-US" sz="2600" dirty="0" smtClean="0"/>
              <a:t>side. There </a:t>
            </a:r>
            <a:r>
              <a:rPr lang="en-US" sz="2600" dirty="0"/>
              <a:t>are two layers to the film, one of which is oxygen depleted.</a:t>
            </a:r>
          </a:p>
        </p:txBody>
      </p:sp>
      <p:pic>
        <p:nvPicPr>
          <p:cNvPr id="553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2154238"/>
            <a:ext cx="360045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Function</a:t>
            </a:r>
            <a:endParaRPr lang="en-US" dirty="0"/>
          </a:p>
        </p:txBody>
      </p:sp>
      <p:sp>
        <p:nvSpPr>
          <p:cNvPr id="3" name="Content Placeholder 2"/>
          <p:cNvSpPr>
            <a:spLocks noGrp="1"/>
          </p:cNvSpPr>
          <p:nvPr>
            <p:ph sz="half" idx="1"/>
          </p:nvPr>
        </p:nvSpPr>
        <p:spPr>
          <a:xfrm>
            <a:off x="457200" y="1600200"/>
            <a:ext cx="8218488" cy="4533900"/>
          </a:xfrm>
        </p:spPr>
        <p:txBody>
          <a:bodyPr/>
          <a:lstStyle/>
          <a:p>
            <a:pPr>
              <a:defRPr/>
            </a:pPr>
            <a:r>
              <a:rPr lang="en-US" sz="2600" dirty="0" smtClean="0"/>
              <a:t>The oxygen depleted spots act as charge carriers, and drift when an electric field is applied, changing the combined resistance of the two layers. The carriers can be moved back by introducing a reversed flow of charge, which causes the device to return to it's initial state. </a:t>
            </a:r>
          </a:p>
          <a:p>
            <a:pPr>
              <a:defRPr/>
            </a:pPr>
            <a:r>
              <a:rPr lang="en-US" sz="2600" dirty="0" smtClean="0"/>
              <a:t>The </a:t>
            </a:r>
            <a:r>
              <a:rPr lang="en-US" sz="2600" dirty="0" err="1" smtClean="0"/>
              <a:t>memristor</a:t>
            </a:r>
            <a:r>
              <a:rPr lang="en-US" sz="2600" dirty="0" smtClean="0"/>
              <a:t> will maintain its configuration even if the current is cut off, making it a more robust memory solution compared to the devices currently on the market.</a:t>
            </a:r>
          </a:p>
          <a:p>
            <a:pPr>
              <a:defRPr/>
            </a:pPr>
            <a:endParaRPr lang="en-US" dirty="0"/>
          </a:p>
        </p:txBody>
      </p:sp>
      <p:sp>
        <p:nvSpPr>
          <p:cNvPr id="5" name="Slide Number Placeholder 4"/>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A3E976F5-93E4-4B02-B42C-E74FA9DD98A8}" type="slidenum">
              <a:rPr lang="en-US" altLang="en-US" sz="1200"/>
              <a:pPr>
                <a:spcBef>
                  <a:spcPct val="0"/>
                </a:spcBef>
                <a:buClrTx/>
                <a:buFontTx/>
                <a:buNone/>
              </a:pPr>
              <a:t>46</a:t>
            </a:fld>
            <a:endParaRPr lang="en-US" altLang="en-US" sz="1200"/>
          </a:p>
        </p:txBody>
      </p:sp>
      <p:sp>
        <p:nvSpPr>
          <p:cNvPr id="6" name="Date Placeholder 5"/>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Memristor</a:t>
            </a:r>
            <a:r>
              <a:rPr lang="en-US" dirty="0" smtClean="0"/>
              <a:t> Potential</a:t>
            </a:r>
            <a:endParaRPr lang="en-US" dirty="0"/>
          </a:p>
        </p:txBody>
      </p:sp>
      <p:sp>
        <p:nvSpPr>
          <p:cNvPr id="3" name="Content Placeholder 2"/>
          <p:cNvSpPr>
            <a:spLocks noGrp="1"/>
          </p:cNvSpPr>
          <p:nvPr>
            <p:ph sz="half" idx="1"/>
          </p:nvPr>
        </p:nvSpPr>
        <p:spPr>
          <a:xfrm>
            <a:off x="457200" y="1600200"/>
            <a:ext cx="8218488" cy="453390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600" dirty="0" smtClean="0"/>
              <a:t>The true potential of </a:t>
            </a:r>
            <a:r>
              <a:rPr lang="en-US" sz="2600" dirty="0" err="1" smtClean="0"/>
              <a:t>memristors</a:t>
            </a:r>
            <a:r>
              <a:rPr lang="en-US" sz="2600" dirty="0" smtClean="0"/>
              <a:t> lies in the fact that they are capable of having dozens, if not hundreds of different states, instead of just the two that we have come to associate with computing. </a:t>
            </a:r>
          </a:p>
          <a:p>
            <a:pPr eaLnBrk="1">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600" dirty="0" err="1" smtClean="0"/>
              <a:t>Memristors</a:t>
            </a:r>
            <a:r>
              <a:rPr lang="en-US" sz="2600" dirty="0" smtClean="0"/>
              <a:t> are also capable of performing logic functions, which means that the current </a:t>
            </a:r>
            <a:r>
              <a:rPr lang="en-US" sz="2600" dirty="0" err="1" smtClean="0"/>
              <a:t>compartmentalised</a:t>
            </a:r>
            <a:r>
              <a:rPr lang="en-US" sz="2600" dirty="0" smtClean="0"/>
              <a:t> structure of computing could have an alternative, as we create devices capable of both storing and processing data in the same space</a:t>
            </a:r>
            <a:r>
              <a:rPr lang="en-US" sz="2400" dirty="0" smtClean="0"/>
              <a:t>.</a:t>
            </a:r>
            <a:endParaRPr lang="en-US" dirty="0"/>
          </a:p>
        </p:txBody>
      </p:sp>
      <p:sp>
        <p:nvSpPr>
          <p:cNvPr id="5" name="Slide Number Placeholder 4"/>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1EEDBB22-12F2-4BE6-AD62-8BB4AABAB663}" type="slidenum">
              <a:rPr lang="en-US" altLang="en-US" sz="1200"/>
              <a:pPr>
                <a:spcBef>
                  <a:spcPct val="0"/>
                </a:spcBef>
                <a:buClrTx/>
                <a:buFontTx/>
                <a:buNone/>
              </a:pPr>
              <a:t>47</a:t>
            </a:fld>
            <a:endParaRPr lang="en-US" altLang="en-US" sz="1200"/>
          </a:p>
        </p:txBody>
      </p:sp>
      <p:sp>
        <p:nvSpPr>
          <p:cNvPr id="6" name="Date Placeholder 5"/>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sz="3600" dirty="0" smtClean="0"/>
              <a:t>Neural Plasticity and the </a:t>
            </a:r>
            <a:r>
              <a:rPr lang="en-CA" sz="3600" dirty="0" err="1" smtClean="0"/>
              <a:t>Memristor</a:t>
            </a:r>
            <a:r>
              <a:rPr lang="en-CA" sz="3600" dirty="0" smtClean="0"/>
              <a:t>  </a:t>
            </a:r>
            <a:br>
              <a:rPr lang="en-CA" sz="3600" dirty="0" smtClean="0"/>
            </a:br>
            <a:endParaRPr lang="en-US" dirty="0"/>
          </a:p>
        </p:txBody>
      </p:sp>
      <p:pic>
        <p:nvPicPr>
          <p:cNvPr id="59395" name="Content Placeholder 3" descr="Red_memristor.T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55738" y="1600200"/>
            <a:ext cx="6232525" cy="4525963"/>
          </a:xfrm>
        </p:spPr>
      </p:pic>
      <p:pic>
        <p:nvPicPr>
          <p:cNvPr id="59396" name="Content Placeholder 3" descr="Red_memristor.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1482725"/>
            <a:ext cx="623411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CA" dirty="0" smtClean="0"/>
              <a:t>Neural Plasticity and the Electrochemical Atomic Switch</a:t>
            </a:r>
            <a:endParaRPr lang="en-US" dirty="0"/>
          </a:p>
        </p:txBody>
      </p:sp>
      <p:sp>
        <p:nvSpPr>
          <p:cNvPr id="3" name="Content Placeholder 2"/>
          <p:cNvSpPr>
            <a:spLocks noGrp="1"/>
          </p:cNvSpPr>
          <p:nvPr>
            <p:ph idx="1"/>
          </p:nvPr>
        </p:nvSpPr>
        <p:spPr/>
        <p:txBody>
          <a:bodyPr>
            <a:normAutofit fontScale="85000" lnSpcReduction="10000"/>
          </a:bodyPr>
          <a:lstStyle/>
          <a:p>
            <a:pPr>
              <a:defRPr/>
            </a:pPr>
            <a:r>
              <a:rPr lang="en-US" dirty="0" smtClean="0"/>
              <a:t>A </a:t>
            </a:r>
            <a:r>
              <a:rPr lang="en-US" dirty="0" err="1" smtClean="0"/>
              <a:t>nanoscale</a:t>
            </a:r>
            <a:r>
              <a:rPr lang="en-US" dirty="0" smtClean="0"/>
              <a:t> device with a gap bridged by a copper filament under a voltage pulse stimulation will give a change in conductance which is time-dependant - a change in strength that is nearly identical to the one found in biological synaptic systems.</a:t>
            </a:r>
          </a:p>
          <a:p>
            <a:pPr>
              <a:defRPr/>
            </a:pPr>
            <a:r>
              <a:rPr lang="en-US" dirty="0" smtClean="0"/>
              <a:t>It mimics short-term and long-term memory.</a:t>
            </a:r>
          </a:p>
          <a:p>
            <a:pPr>
              <a:defRPr/>
            </a:pPr>
            <a:r>
              <a:rPr lang="en-US" dirty="0" smtClean="0"/>
              <a:t>It responds to the presence of air and temperature changes: it has the potential to perceive the environment much like the human brain.</a:t>
            </a:r>
            <a:endParaRPr lang="en-US" sz="2600" dirty="0" smtClean="0"/>
          </a:p>
          <a:p>
            <a:pPr>
              <a:defRPr/>
            </a:pPr>
            <a:r>
              <a:rPr lang="en-US" sz="2600" dirty="0" smtClean="0"/>
              <a:t>(George </a:t>
            </a:r>
            <a:r>
              <a:rPr lang="en-US" sz="2600" dirty="0" err="1" smtClean="0"/>
              <a:t>Dvorsky</a:t>
            </a:r>
            <a:r>
              <a:rPr lang="en-US" sz="2600" dirty="0" smtClean="0"/>
              <a:t>, June 11, 2012 article for IO9)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RAM Increase</a:t>
            </a:r>
            <a:endParaRPr lang="en-US" dirty="0"/>
          </a:p>
        </p:txBody>
      </p:sp>
      <p:sp>
        <p:nvSpPr>
          <p:cNvPr id="3" name="Content Placeholder 2"/>
          <p:cNvSpPr>
            <a:spLocks noGrp="1"/>
          </p:cNvSpPr>
          <p:nvPr>
            <p:ph idx="1"/>
          </p:nvPr>
        </p:nvSpPr>
        <p:spPr/>
        <p:txBody>
          <a:bodyPr/>
          <a:lstStyle/>
          <a:p>
            <a:pPr>
              <a:defRPr/>
            </a:pPr>
            <a:r>
              <a:rPr lang="en-IE" dirty="0" smtClean="0"/>
              <a:t>Random Access Memory has been increasing in standard PC and laptop specifications:</a:t>
            </a:r>
          </a:p>
          <a:p>
            <a:pPr lvl="2">
              <a:buFont typeface="Wingdings" pitchFamily="2" charset="2"/>
              <a:buNone/>
              <a:defRPr/>
            </a:pPr>
            <a:r>
              <a:rPr lang="en-IE" sz="3200" dirty="0" smtClean="0"/>
              <a:t>2 GB around 2002</a:t>
            </a:r>
          </a:p>
          <a:p>
            <a:pPr lvl="2">
              <a:buFont typeface="Wingdings" pitchFamily="2" charset="2"/>
              <a:buNone/>
              <a:defRPr/>
            </a:pPr>
            <a:r>
              <a:rPr lang="en-IE" sz="3200" dirty="0" smtClean="0"/>
              <a:t>4 GB</a:t>
            </a:r>
          </a:p>
          <a:p>
            <a:pPr lvl="2">
              <a:buFont typeface="Wingdings" pitchFamily="2" charset="2"/>
              <a:buNone/>
              <a:defRPr/>
            </a:pPr>
            <a:r>
              <a:rPr lang="en-IE" sz="3200" dirty="0" smtClean="0"/>
              <a:t>8 GB</a:t>
            </a:r>
          </a:p>
          <a:p>
            <a:pPr lvl="2">
              <a:buFont typeface="Wingdings" pitchFamily="2" charset="2"/>
              <a:buNone/>
              <a:defRPr/>
            </a:pPr>
            <a:r>
              <a:rPr lang="en-IE" sz="3200" dirty="0" smtClean="0"/>
              <a:t>16 GB now (2 x 8GB), in 2017 (Dell Inspiron 15 7000 series)</a:t>
            </a:r>
          </a:p>
          <a:p>
            <a:pPr>
              <a:defRPr/>
            </a:pP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988E4234-D99C-45C2-A773-CE7269C00819}" type="slidenum">
              <a:rPr lang="en-US" altLang="en-US" sz="1200"/>
              <a:pPr>
                <a:spcBef>
                  <a:spcPct val="0"/>
                </a:spcBef>
                <a:buClrTx/>
                <a:buFontTx/>
                <a:buNone/>
              </a:pPr>
              <a:t>5</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Architecture &amp; Technology</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What is an Atomic Switch?</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27923CC9-5D6F-41DA-B599-6852948E8D56}" type="slidenum">
              <a:rPr lang="en-US" altLang="en-US" sz="1200"/>
              <a:pPr>
                <a:spcBef>
                  <a:spcPct val="0"/>
                </a:spcBef>
                <a:buClrTx/>
                <a:buFontTx/>
                <a:buNone/>
              </a:pPr>
              <a:t>50</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pic>
        <p:nvPicPr>
          <p:cNvPr id="61445" name="Picture 2" descr="http://www.kurzweilai.net/images/atomic-swit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205038"/>
            <a:ext cx="746601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What is an Atomic Switch? (2)</a:t>
            </a:r>
            <a:endParaRPr lang="en-US" dirty="0"/>
          </a:p>
        </p:txBody>
      </p:sp>
      <p:sp>
        <p:nvSpPr>
          <p:cNvPr id="3" name="Content Placeholder 2"/>
          <p:cNvSpPr>
            <a:spLocks noGrp="1"/>
          </p:cNvSpPr>
          <p:nvPr>
            <p:ph idx="1"/>
          </p:nvPr>
        </p:nvSpPr>
        <p:spPr/>
        <p:txBody>
          <a:bodyPr/>
          <a:lstStyle/>
          <a:p>
            <a:pPr>
              <a:defRPr/>
            </a:pPr>
            <a:r>
              <a:rPr lang="en-IE" sz="2600" dirty="0" smtClean="0"/>
              <a:t>The atomic switch, a </a:t>
            </a:r>
            <a:r>
              <a:rPr lang="en-IE" sz="2600" dirty="0" err="1" smtClean="0"/>
              <a:t>nanoscale</a:t>
            </a:r>
            <a:r>
              <a:rPr lang="en-IE" sz="2600" dirty="0" smtClean="0"/>
              <a:t> circuit element, has been shown to possess synapse-like properties in a purely inorganic device. </a:t>
            </a:r>
          </a:p>
          <a:p>
            <a:pPr>
              <a:defRPr/>
            </a:pPr>
            <a:endParaRPr lang="en-IE" sz="2600" dirty="0" smtClean="0"/>
          </a:p>
          <a:p>
            <a:pPr>
              <a:defRPr/>
            </a:pPr>
            <a:r>
              <a:rPr lang="en-IE" sz="2600" dirty="0" smtClean="0"/>
              <a:t>The device uses a billion junctions per square centimetre incorporated into a densely interconnected network of silver </a:t>
            </a:r>
            <a:r>
              <a:rPr lang="en-IE" sz="2600" dirty="0" err="1" smtClean="0"/>
              <a:t>nanowires</a:t>
            </a:r>
            <a:r>
              <a:rPr lang="en-IE" sz="2600" dirty="0" smtClean="0"/>
              <a:t>.</a:t>
            </a:r>
            <a:endParaRPr lang="en-US" sz="2600"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80944360-21A6-4D86-8E5A-42C934625C55}" type="slidenum">
              <a:rPr lang="en-US" altLang="en-US" sz="1200"/>
              <a:pPr>
                <a:spcBef>
                  <a:spcPct val="0"/>
                </a:spcBef>
                <a:buClrTx/>
                <a:buFontTx/>
                <a:buNone/>
              </a:pPr>
              <a:t>51</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What is an Atomic Switch? (3)</a:t>
            </a:r>
            <a:endParaRPr lang="en-US" dirty="0"/>
          </a:p>
        </p:txBody>
      </p:sp>
      <p:sp>
        <p:nvSpPr>
          <p:cNvPr id="3" name="Content Placeholder 2"/>
          <p:cNvSpPr>
            <a:spLocks noGrp="1"/>
          </p:cNvSpPr>
          <p:nvPr>
            <p:ph idx="1"/>
          </p:nvPr>
        </p:nvSpPr>
        <p:spPr/>
        <p:txBody>
          <a:bodyPr/>
          <a:lstStyle/>
          <a:p>
            <a:pPr>
              <a:defRPr/>
            </a:pPr>
            <a:r>
              <a:rPr lang="en-IE" sz="2600" dirty="0" smtClean="0"/>
              <a:t>Like biological neural networks, these atomic switch networks (ASN) generate </a:t>
            </a:r>
            <a:r>
              <a:rPr lang="en-IE" sz="2600" dirty="0" err="1" smtClean="0"/>
              <a:t>memristor</a:t>
            </a:r>
            <a:r>
              <a:rPr lang="en-IE" sz="2600" dirty="0" smtClean="0"/>
              <a:t>-like emergent behaviours comprised of their distributed, collective interactions.</a:t>
            </a:r>
          </a:p>
          <a:p>
            <a:pPr>
              <a:defRPr/>
            </a:pPr>
            <a:r>
              <a:rPr lang="en-IE" sz="2600" dirty="0" smtClean="0"/>
              <a:t>These emergent behaviours are a principal characteristic of biological neural networks and many other complex systems. Ongoing studies involve the use of these emergent behaviours for information processing, aimed toward developing a new class of cognitive technology.</a:t>
            </a:r>
            <a:endParaRPr lang="en-US" sz="2600"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64A8CFB9-98D4-4C1E-BEAA-27F2C32CF727}" type="slidenum">
              <a:rPr lang="en-US" altLang="en-US" sz="1200"/>
              <a:pPr>
                <a:spcBef>
                  <a:spcPct val="0"/>
                </a:spcBef>
                <a:buClrTx/>
                <a:buFontTx/>
                <a:buNone/>
              </a:pPr>
              <a:t>52</a:t>
            </a:fld>
            <a:endParaRPr lang="en-US"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fld id="{69DAB0C9-0D7D-4DE5-BACF-A4C3F79C6CB2}" type="slidenum">
              <a:rPr lang="en-US" altLang="en-US" sz="1200"/>
              <a:pPr>
                <a:spcBef>
                  <a:spcPct val="0"/>
                </a:spcBef>
                <a:buClrTx/>
                <a:buFontTx/>
                <a:buNone/>
              </a:pPr>
              <a:t>53</a:t>
            </a:fld>
            <a:endParaRPr lang="en-US" altLang="en-US" sz="1200"/>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15778" name="Rectangle 2"/>
          <p:cNvSpPr>
            <a:spLocks noGrp="1" noChangeArrowheads="1"/>
          </p:cNvSpPr>
          <p:nvPr>
            <p:ph type="title"/>
          </p:nvPr>
        </p:nvSpPr>
        <p:spPr/>
        <p:txBody>
          <a:bodyPr/>
          <a:lstStyle/>
          <a:p>
            <a:pPr eaLnBrk="1" hangingPunct="1">
              <a:defRPr/>
            </a:pPr>
            <a:r>
              <a:rPr lang="en-GB" dirty="0" err="1" smtClean="0"/>
              <a:t>Memristor</a:t>
            </a:r>
            <a:r>
              <a:rPr lang="en-GB" dirty="0" smtClean="0"/>
              <a:t> Footnote</a:t>
            </a:r>
            <a:endParaRPr lang="en-US" dirty="0" smtClean="0"/>
          </a:p>
        </p:txBody>
      </p:sp>
      <p:sp>
        <p:nvSpPr>
          <p:cNvPr id="715779" name="Rectangle 3"/>
          <p:cNvSpPr>
            <a:spLocks noGrp="1" noChangeArrowheads="1"/>
          </p:cNvSpPr>
          <p:nvPr>
            <p:ph type="body" idx="1"/>
          </p:nvPr>
        </p:nvSpPr>
        <p:spPr/>
        <p:txBody>
          <a:bodyPr/>
          <a:lstStyle/>
          <a:p>
            <a:pPr marL="0" indent="0" eaLnBrk="1" hangingPunct="1">
              <a:buNone/>
              <a:defRPr/>
            </a:pPr>
            <a:r>
              <a:rPr lang="en-US" sz="2800" dirty="0" smtClean="0"/>
              <a:t>‘The Register’ (online newsletter on technology) reports (</a:t>
            </a:r>
            <a:r>
              <a:rPr lang="en-IE" sz="2800" dirty="0">
                <a:effectLst/>
              </a:rPr>
              <a:t>28 </a:t>
            </a:r>
            <a:r>
              <a:rPr lang="en-IE" sz="2800" dirty="0" smtClean="0">
                <a:effectLst/>
              </a:rPr>
              <a:t>June </a:t>
            </a:r>
            <a:r>
              <a:rPr lang="en-IE" sz="2800" dirty="0">
                <a:effectLst/>
              </a:rPr>
              <a:t>2016</a:t>
            </a:r>
            <a:r>
              <a:rPr lang="en-US" sz="2800" dirty="0" smtClean="0"/>
              <a:t>) that </a:t>
            </a:r>
            <a:r>
              <a:rPr lang="en-US" sz="2800" dirty="0" err="1" smtClean="0"/>
              <a:t>memristors</a:t>
            </a:r>
            <a:r>
              <a:rPr lang="en-US" sz="2800" dirty="0" smtClean="0"/>
              <a:t> research is slowing down, due to or to coincide with the retirement of Hewlett Packard Enterprise’s chief executive, Martin Fink. The paper suggests that it could continue if Samsung or a similar company, were to buy it and continue.</a:t>
            </a:r>
          </a:p>
          <a:p>
            <a:pPr marL="0" indent="0" eaLnBrk="1" hangingPunct="1">
              <a:buNone/>
              <a:defRPr/>
            </a:pPr>
            <a:endParaRPr lang="en-US" sz="3000" dirty="0"/>
          </a:p>
          <a:p>
            <a:pPr marL="0" indent="0" eaLnBrk="1" hangingPunct="1">
              <a:buNone/>
              <a:defRPr/>
            </a:pPr>
            <a:r>
              <a:rPr lang="en-US" sz="3000" dirty="0" smtClean="0"/>
              <a:t>… just </a:t>
            </a:r>
            <a:r>
              <a:rPr lang="en-US" sz="3000" dirty="0" err="1" smtClean="0"/>
              <a:t>sayin</a:t>
            </a:r>
            <a:r>
              <a:rPr lang="en-US" sz="3000" dirty="0" smtClean="0"/>
              <a:t>’… </a:t>
            </a:r>
            <a:endParaRPr lang="en-US" sz="3000" dirty="0" smtClean="0"/>
          </a:p>
        </p:txBody>
      </p:sp>
    </p:spTree>
    <p:extLst>
      <p:ext uri="{BB962C8B-B14F-4D97-AF65-F5344CB8AC3E}">
        <p14:creationId xmlns:p14="http://schemas.microsoft.com/office/powerpoint/2010/main" val="1161805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fld id="{69DAB0C9-0D7D-4DE5-BACF-A4C3F79C6CB2}" type="slidenum">
              <a:rPr lang="en-US" altLang="en-US" sz="1200"/>
              <a:pPr>
                <a:spcBef>
                  <a:spcPct val="0"/>
                </a:spcBef>
                <a:buClrTx/>
                <a:buFontTx/>
                <a:buNone/>
              </a:pPr>
              <a:t>54</a:t>
            </a:fld>
            <a:endParaRPr lang="en-US" altLang="en-US" sz="1200"/>
          </a:p>
        </p:txBody>
      </p:sp>
      <p:sp>
        <p:nvSpPr>
          <p:cNvPr id="715778" name="Rectangle 2"/>
          <p:cNvSpPr>
            <a:spLocks noGrp="1" noChangeArrowheads="1"/>
          </p:cNvSpPr>
          <p:nvPr>
            <p:ph type="title"/>
          </p:nvPr>
        </p:nvSpPr>
        <p:spPr/>
        <p:txBody>
          <a:bodyPr/>
          <a:lstStyle/>
          <a:p>
            <a:pPr eaLnBrk="1" hangingPunct="1">
              <a:defRPr/>
            </a:pPr>
            <a:r>
              <a:rPr lang="en-GB" dirty="0" smtClean="0"/>
              <a:t>2017 Motherboards</a:t>
            </a:r>
            <a:endParaRPr lang="en-US" dirty="0" smtClean="0"/>
          </a:p>
        </p:txBody>
      </p:sp>
      <p:sp>
        <p:nvSpPr>
          <p:cNvPr id="715779" name="Rectangle 3"/>
          <p:cNvSpPr>
            <a:spLocks noGrp="1" noChangeArrowheads="1"/>
          </p:cNvSpPr>
          <p:nvPr>
            <p:ph type="body" idx="1"/>
          </p:nvPr>
        </p:nvSpPr>
        <p:spPr/>
        <p:txBody>
          <a:bodyPr/>
          <a:lstStyle/>
          <a:p>
            <a:pPr eaLnBrk="1" hangingPunct="1">
              <a:defRPr/>
            </a:pPr>
            <a:r>
              <a:rPr lang="en-IE" sz="3000" dirty="0" smtClean="0"/>
              <a:t>What are motherboards looking like – what will they look like in the future?</a:t>
            </a:r>
            <a:endParaRPr lang="en-GB" sz="3000" dirty="0" smtClean="0"/>
          </a:p>
          <a:p>
            <a:pPr eaLnBrk="1" hangingPunct="1">
              <a:defRPr/>
            </a:pPr>
            <a:r>
              <a:rPr lang="en-IE" sz="2000" dirty="0" smtClean="0"/>
              <a:t>Future motherboard architecture is VERY hard to find (on the Web or in scientific papers).</a:t>
            </a:r>
          </a:p>
          <a:p>
            <a:pPr eaLnBrk="1" hangingPunct="1">
              <a:defRPr/>
            </a:pPr>
            <a:endParaRPr lang="en-IE" sz="3000" dirty="0" smtClean="0">
              <a:effectLst>
                <a:outerShdw blurRad="38100" dist="38100" dir="2700000" algn="tl">
                  <a:srgbClr val="000000">
                    <a:alpha val="43137"/>
                  </a:srgbClr>
                </a:outerShdw>
              </a:effectLst>
            </a:endParaRPr>
          </a:p>
          <a:p>
            <a:pPr eaLnBrk="1" hangingPunct="1">
              <a:defRPr/>
            </a:pPr>
            <a:r>
              <a:rPr lang="en-IE" sz="3000" dirty="0" smtClean="0">
                <a:effectLst>
                  <a:outerShdw blurRad="38100" dist="38100" dir="2700000" algn="tl">
                    <a:srgbClr val="000000">
                      <a:alpha val="43137"/>
                    </a:srgbClr>
                  </a:outerShdw>
                </a:effectLst>
              </a:rPr>
              <a:t>Intel released </a:t>
            </a:r>
            <a:r>
              <a:rPr lang="en-IE" sz="3000" dirty="0">
                <a:effectLst>
                  <a:outerShdw blurRad="38100" dist="38100" dir="2700000" algn="tl">
                    <a:srgbClr val="000000">
                      <a:alpha val="43137"/>
                    </a:srgbClr>
                  </a:outerShdw>
                </a:effectLst>
              </a:rPr>
              <a:t>a ‘</a:t>
            </a:r>
            <a:r>
              <a:rPr lang="en-IE" sz="3000" dirty="0" err="1">
                <a:effectLst>
                  <a:outerShdw blurRad="38100" dist="38100" dir="2700000" algn="tl">
                    <a:srgbClr val="000000">
                      <a:alpha val="43137"/>
                    </a:srgbClr>
                  </a:outerShdw>
                </a:effectLst>
              </a:rPr>
              <a:t>Kabylake</a:t>
            </a:r>
            <a:r>
              <a:rPr lang="en-IE" sz="3000" dirty="0">
                <a:effectLst>
                  <a:outerShdw blurRad="38100" dist="38100" dir="2700000" algn="tl">
                    <a:srgbClr val="000000">
                      <a:alpha val="43137"/>
                    </a:srgbClr>
                  </a:outerShdw>
                </a:effectLst>
              </a:rPr>
              <a:t>’ processor </a:t>
            </a:r>
            <a:r>
              <a:rPr lang="en-IE" sz="3000" dirty="0" smtClean="0">
                <a:effectLst>
                  <a:outerShdw blurRad="38100" dist="38100" dir="2700000" algn="tl">
                    <a:srgbClr val="000000">
                      <a:alpha val="43137"/>
                    </a:srgbClr>
                  </a:outerShdw>
                </a:effectLst>
              </a:rPr>
              <a:t>(around August 2016) This seems to be the current high-spec CPU, and the range is </a:t>
            </a:r>
            <a:r>
              <a:rPr lang="en-IE" sz="3000" dirty="0" smtClean="0">
                <a:effectLst>
                  <a:outerShdw blurRad="38100" dist="38100" dir="2700000" algn="tl">
                    <a:srgbClr val="000000">
                      <a:alpha val="43137"/>
                    </a:srgbClr>
                  </a:outerShdw>
                </a:effectLst>
              </a:rPr>
              <a:t>to </a:t>
            </a:r>
            <a:r>
              <a:rPr lang="en-IE" sz="3000" dirty="0" smtClean="0">
                <a:effectLst>
                  <a:outerShdw blurRad="38100" dist="38100" dir="2700000" algn="tl">
                    <a:srgbClr val="000000">
                      <a:alpha val="43137"/>
                    </a:srgbClr>
                  </a:outerShdw>
                </a:effectLst>
              </a:rPr>
              <a:t>include a ‘</a:t>
            </a:r>
            <a:r>
              <a:rPr lang="en-IE" sz="3000" dirty="0">
                <a:effectLst>
                  <a:outerShdw blurRad="38100" dist="38100" dir="2700000" algn="tl">
                    <a:srgbClr val="000000">
                      <a:alpha val="43137"/>
                    </a:srgbClr>
                  </a:outerShdw>
                </a:effectLst>
              </a:rPr>
              <a:t>10nm </a:t>
            </a:r>
            <a:r>
              <a:rPr lang="en-IE" sz="3000" dirty="0" smtClean="0">
                <a:effectLst>
                  <a:outerShdw blurRad="38100" dist="38100" dir="2700000" algn="tl">
                    <a:srgbClr val="000000">
                      <a:alpha val="43137"/>
                    </a:srgbClr>
                  </a:outerShdw>
                </a:effectLst>
              </a:rPr>
              <a:t>Cannon Lake’ </a:t>
            </a:r>
            <a:r>
              <a:rPr lang="en-IE" sz="3000" dirty="0" smtClean="0">
                <a:effectLst>
                  <a:outerShdw blurRad="38100" dist="38100" dir="2700000" algn="tl">
                    <a:srgbClr val="000000">
                      <a:alpha val="43137"/>
                    </a:srgbClr>
                  </a:outerShdw>
                </a:effectLst>
              </a:rPr>
              <a:t>processor this year, and </a:t>
            </a:r>
            <a:r>
              <a:rPr lang="en-IE" sz="3000" dirty="0">
                <a:effectLst>
                  <a:outerShdw blurRad="38100" dist="38100" dir="2700000" algn="tl">
                    <a:srgbClr val="000000">
                      <a:alpha val="43137"/>
                    </a:srgbClr>
                  </a:outerShdw>
                </a:effectLst>
              </a:rPr>
              <a:t>it needs a </a:t>
            </a:r>
            <a:r>
              <a:rPr lang="en-IE" sz="3000" dirty="0" smtClean="0">
                <a:effectLst>
                  <a:outerShdw blurRad="38100" dist="38100" dir="2700000" algn="tl">
                    <a:srgbClr val="000000">
                      <a:alpha val="43137"/>
                    </a:srgbClr>
                  </a:outerShdw>
                </a:effectLst>
              </a:rPr>
              <a:t>motherboard. </a:t>
            </a:r>
            <a:endParaRPr lang="en-US" sz="3000" dirty="0" smtClean="0">
              <a:effectLst>
                <a:outerShdw blurRad="38100" dist="38100" dir="2700000" algn="tl">
                  <a:srgbClr val="000000">
                    <a:alpha val="43137"/>
                  </a:srgbClr>
                </a:outerShdw>
              </a:effectLs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fld id="{69DAB0C9-0D7D-4DE5-BACF-A4C3F79C6CB2}" type="slidenum">
              <a:rPr lang="en-US" altLang="en-US" sz="1200"/>
              <a:pPr>
                <a:spcBef>
                  <a:spcPct val="0"/>
                </a:spcBef>
                <a:buClrTx/>
                <a:buFontTx/>
                <a:buNone/>
              </a:pPr>
              <a:t>55</a:t>
            </a:fld>
            <a:endParaRPr lang="en-US" altLang="en-US" sz="1200"/>
          </a:p>
        </p:txBody>
      </p:sp>
      <p:sp>
        <p:nvSpPr>
          <p:cNvPr id="715778" name="Rectangle 2"/>
          <p:cNvSpPr>
            <a:spLocks noGrp="1" noChangeArrowheads="1"/>
          </p:cNvSpPr>
          <p:nvPr>
            <p:ph type="title"/>
          </p:nvPr>
        </p:nvSpPr>
        <p:spPr/>
        <p:txBody>
          <a:bodyPr/>
          <a:lstStyle/>
          <a:p>
            <a:pPr eaLnBrk="1" hangingPunct="1">
              <a:defRPr/>
            </a:pPr>
            <a:r>
              <a:rPr lang="en-GB" dirty="0" smtClean="0"/>
              <a:t>2017 Motherboards (2)</a:t>
            </a:r>
            <a:endParaRPr lang="en-US" dirty="0" smtClean="0"/>
          </a:p>
        </p:txBody>
      </p:sp>
      <p:pic>
        <p:nvPicPr>
          <p:cNvPr id="99330" name="Picture 2" descr="Image result for h110 motherbo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064" y="2449944"/>
            <a:ext cx="6192688" cy="4008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3"/>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3"/>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3"/>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3"/>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3"/>
              </a:buBlip>
              <a:defRPr sz="2000">
                <a:solidFill>
                  <a:schemeClr val="tx1"/>
                </a:solidFill>
                <a:effectLst>
                  <a:outerShdw blurRad="38100" dist="38100" dir="2700000" algn="tl">
                    <a:srgbClr val="000000"/>
                  </a:outerShdw>
                </a:effectLst>
                <a:latin typeface="+mn-lt"/>
              </a:defRPr>
            </a:lvl9pPr>
          </a:lstStyle>
          <a:p>
            <a:pPr marL="0" indent="0" eaLnBrk="1" hangingPunct="1">
              <a:buFont typeface="Wingdings" pitchFamily="2" charset="2"/>
              <a:buNone/>
              <a:defRPr/>
            </a:pPr>
            <a:r>
              <a:rPr lang="en-US" sz="2300" kern="0" dirty="0" smtClean="0"/>
              <a:t>I went looking for an image of an Intel </a:t>
            </a:r>
            <a:r>
              <a:rPr lang="en-US" sz="2300" kern="0" dirty="0" err="1" smtClean="0"/>
              <a:t>Cannonlake</a:t>
            </a:r>
            <a:r>
              <a:rPr lang="en-US" sz="2300" kern="0" dirty="0" smtClean="0"/>
              <a:t> motherboard – for about an HOUR. This is the closest I could find.</a:t>
            </a:r>
            <a:endParaRPr lang="en-US" sz="2300" kern="0" dirty="0" smtClean="0"/>
          </a:p>
        </p:txBody>
      </p:sp>
    </p:spTree>
    <p:extLst>
      <p:ext uri="{BB962C8B-B14F-4D97-AF65-F5344CB8AC3E}">
        <p14:creationId xmlns:p14="http://schemas.microsoft.com/office/powerpoint/2010/main" val="41656603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2017 </a:t>
            </a:r>
            <a:r>
              <a:rPr lang="en-IE" dirty="0" smtClean="0"/>
              <a:t>Motherboards </a:t>
            </a:r>
            <a:r>
              <a:rPr lang="en-IE" dirty="0" smtClean="0"/>
              <a:t>(3)</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306CF01E-3F65-4C89-AEED-CA4ABFACDED2}" type="slidenum">
              <a:rPr lang="en-US" altLang="en-US" sz="1200"/>
              <a:pPr>
                <a:spcBef>
                  <a:spcPct val="0"/>
                </a:spcBef>
                <a:buClrTx/>
                <a:buFontTx/>
                <a:buNone/>
              </a:pPr>
              <a:t>56</a:t>
            </a:fld>
            <a:endParaRPr lang="en-US" altLang="en-US" sz="1200"/>
          </a:p>
        </p:txBody>
      </p:sp>
      <p:sp>
        <p:nvSpPr>
          <p:cNvPr id="7" name="TextBox 6"/>
          <p:cNvSpPr txBox="1"/>
          <p:nvPr/>
        </p:nvSpPr>
        <p:spPr>
          <a:xfrm>
            <a:off x="3685166" y="5755933"/>
            <a:ext cx="4176713" cy="369887"/>
          </a:xfrm>
          <a:prstGeom prst="rect">
            <a:avLst/>
          </a:prstGeom>
          <a:solidFill>
            <a:schemeClr val="tx1"/>
          </a:solidFill>
        </p:spPr>
        <p:txBody>
          <a:bodyPr>
            <a:spAutoFit/>
          </a:bodyPr>
          <a:lstStyle/>
          <a:p>
            <a:pPr>
              <a:defRPr/>
            </a:pPr>
            <a:r>
              <a:rPr lang="en-IE" dirty="0" smtClean="0">
                <a:solidFill>
                  <a:schemeClr val="accent2">
                    <a:lumMod val="50000"/>
                  </a:schemeClr>
                </a:solidFill>
              </a:rPr>
              <a:t>Asus maximus VIII Hero motherboard</a:t>
            </a:r>
            <a:endParaRPr lang="en-US" dirty="0">
              <a:solidFill>
                <a:schemeClr val="accent2">
                  <a:lumMod val="50000"/>
                </a:schemeClr>
              </a:solidFill>
            </a:endParaRPr>
          </a:p>
        </p:txBody>
      </p:sp>
      <p:pic>
        <p:nvPicPr>
          <p:cNvPr id="66568" name="Picture 8" descr="Image result for ASUS MAXIMUS VIII HE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152" y="1273605"/>
            <a:ext cx="6698727" cy="4465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2017 </a:t>
            </a:r>
            <a:r>
              <a:rPr lang="en-IE" dirty="0" smtClean="0"/>
              <a:t>Motherboards </a:t>
            </a:r>
            <a:r>
              <a:rPr lang="en-IE" dirty="0" smtClean="0"/>
              <a:t>(4)</a:t>
            </a:r>
            <a:endParaRPr lang="en-US" dirty="0"/>
          </a:p>
        </p:txBody>
      </p:sp>
      <p:sp>
        <p:nvSpPr>
          <p:cNvPr id="3" name="Content Placeholder 2"/>
          <p:cNvSpPr>
            <a:spLocks noGrp="1"/>
          </p:cNvSpPr>
          <p:nvPr>
            <p:ph idx="1"/>
          </p:nvPr>
        </p:nvSpPr>
        <p:spPr/>
        <p:txBody>
          <a:bodyPr/>
          <a:lstStyle/>
          <a:p>
            <a:pPr>
              <a:defRPr/>
            </a:pPr>
            <a:r>
              <a:rPr lang="en-IE" dirty="0" smtClean="0"/>
              <a:t>The general appearance of motherboards shows that there is not a lot of obvious change in their design and architecture from year to year.</a:t>
            </a:r>
          </a:p>
          <a:p>
            <a:pPr>
              <a:defRPr/>
            </a:pPr>
            <a:r>
              <a:rPr lang="en-IE" dirty="0" smtClean="0"/>
              <a:t>Often the basic architecture design remains the same – the changes are in terms of improvements in power usage and communication reliability.</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C0257F52-CE89-4BA4-92FF-33C7E9B66462}" type="slidenum">
              <a:rPr lang="en-US" altLang="en-US" sz="1200"/>
              <a:pPr>
                <a:spcBef>
                  <a:spcPct val="0"/>
                </a:spcBef>
                <a:buClrTx/>
                <a:buFontTx/>
                <a:buNone/>
              </a:pPr>
              <a:t>57</a:t>
            </a:fld>
            <a:endParaRPr lang="en-US" altLang="en-US" sz="1200"/>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fld id="{2E83E652-8493-4FC3-AE62-BEC847C6BA3A}" type="slidenum">
              <a:rPr lang="en-US" altLang="en-US" sz="1200"/>
              <a:pPr>
                <a:spcBef>
                  <a:spcPct val="0"/>
                </a:spcBef>
                <a:buClrTx/>
                <a:buFontTx/>
                <a:buNone/>
              </a:pPr>
              <a:t>58</a:t>
            </a:fld>
            <a:endParaRPr lang="en-US" altLang="en-US" sz="1200"/>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4194" name="Rectangle 2"/>
          <p:cNvSpPr>
            <a:spLocks noGrp="1" noChangeArrowheads="1"/>
          </p:cNvSpPr>
          <p:nvPr>
            <p:ph type="title"/>
          </p:nvPr>
        </p:nvSpPr>
        <p:spPr/>
        <p:txBody>
          <a:bodyPr/>
          <a:lstStyle/>
          <a:p>
            <a:pPr eaLnBrk="1" hangingPunct="1">
              <a:defRPr/>
            </a:pPr>
            <a:r>
              <a:rPr lang="en-GB" smtClean="0"/>
              <a:t>Next…</a:t>
            </a:r>
            <a:endParaRPr lang="en-US" smtClean="0"/>
          </a:p>
        </p:txBody>
      </p:sp>
      <p:sp>
        <p:nvSpPr>
          <p:cNvPr id="264195" name="Rectangle 3"/>
          <p:cNvSpPr>
            <a:spLocks noGrp="1" noChangeArrowheads="1"/>
          </p:cNvSpPr>
          <p:nvPr>
            <p:ph type="body" idx="1"/>
          </p:nvPr>
        </p:nvSpPr>
        <p:spPr/>
        <p:txBody>
          <a:bodyPr/>
          <a:lstStyle/>
          <a:p>
            <a:pPr eaLnBrk="1" hangingPunct="1">
              <a:defRPr/>
            </a:pPr>
            <a:r>
              <a:rPr lang="en-GB" dirty="0" smtClean="0"/>
              <a:t>Next time...</a:t>
            </a:r>
          </a:p>
          <a:p>
            <a:pPr eaLnBrk="1" hangingPunct="1">
              <a:buFont typeface="Wingdings" pitchFamily="2" charset="2"/>
              <a:buNone/>
              <a:defRPr/>
            </a:pPr>
            <a:endParaRPr lang="en-GB" dirty="0" smtClean="0"/>
          </a:p>
          <a:p>
            <a:pPr eaLnBrk="1" hangingPunct="1">
              <a:buFont typeface="Wingdings" pitchFamily="2" charset="2"/>
              <a:buNone/>
              <a:defRPr/>
            </a:pPr>
            <a:r>
              <a:rPr lang="en-GB" dirty="0" smtClean="0"/>
              <a:t> 	</a:t>
            </a:r>
            <a:r>
              <a:rPr lang="en-GB" sz="3000" dirty="0" smtClean="0"/>
              <a:t>…REVISION OF NOTES from Weeks 2 - 11</a:t>
            </a:r>
            <a:endParaRPr lang="en-US" sz="3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DDR3 and DDR4</a:t>
            </a:r>
            <a:endParaRPr lang="en-US" dirty="0"/>
          </a:p>
        </p:txBody>
      </p:sp>
      <p:sp>
        <p:nvSpPr>
          <p:cNvPr id="3" name="Content Placeholder 2"/>
          <p:cNvSpPr>
            <a:spLocks noGrp="1"/>
          </p:cNvSpPr>
          <p:nvPr>
            <p:ph idx="1"/>
          </p:nvPr>
        </p:nvSpPr>
        <p:spPr/>
        <p:txBody>
          <a:bodyPr/>
          <a:lstStyle/>
          <a:p>
            <a:pPr>
              <a:defRPr/>
            </a:pPr>
            <a:r>
              <a:rPr lang="en-IE" dirty="0" smtClean="0"/>
              <a:t>DDR – Double Data Rate – refers to the specification for Random Access Memory, and the current ‘high end’ of DDR3 may be more efficient than the emerging DDR4.</a:t>
            </a:r>
          </a:p>
          <a:p>
            <a:pPr>
              <a:defRPr/>
            </a:pPr>
            <a:endParaRPr lang="en-IE" dirty="0" smtClean="0"/>
          </a:p>
          <a:p>
            <a:pPr>
              <a:defRPr/>
            </a:pPr>
            <a:r>
              <a:rPr lang="en-IE" dirty="0" smtClean="0"/>
              <a:t>DDR4 architecture uses 1.2 volts (1.5 DDR3), and has a transfer rate of 2000 MT (million transfer per second) – (800 MT for DDR3), but best suited to multi-servers.</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AC70863B-1FDC-4854-A402-08CC8D31CA7B}" type="slidenum">
              <a:rPr lang="en-US" altLang="en-US" sz="1200"/>
              <a:pPr>
                <a:spcBef>
                  <a:spcPct val="0"/>
                </a:spcBef>
                <a:buClrTx/>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DDR Speeds</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EE9CD43A-3074-40A7-9B2C-7F5D0D168273}" type="slidenum">
              <a:rPr lang="en-US" altLang="en-US" sz="1200"/>
              <a:pPr>
                <a:spcBef>
                  <a:spcPct val="0"/>
                </a:spcBef>
                <a:buClrTx/>
                <a:buFontTx/>
                <a:buNone/>
              </a:pPr>
              <a:t>7</a:t>
            </a:fld>
            <a:endParaRPr lang="en-US" altLang="en-US" sz="1200"/>
          </a:p>
        </p:txBody>
      </p:sp>
      <p:pic>
        <p:nvPicPr>
          <p:cNvPr id="13317" name="Picture 2" descr="http://www.kitguru.net/wp-content/uploads/2010/08/ddr4_technology_road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16113"/>
            <a:ext cx="5783263"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DDR Speeds (2)</a:t>
            </a:r>
            <a:endParaRPr lang="en-US" dirty="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1B6A6FA9-3F60-464C-B339-5C9C1C0CF73B}" type="slidenum">
              <a:rPr lang="en-US" altLang="en-US" sz="1200"/>
              <a:pPr>
                <a:spcBef>
                  <a:spcPct val="0"/>
                </a:spcBef>
                <a:buClrTx/>
                <a:buFontTx/>
                <a:buNone/>
              </a:pPr>
              <a:t>8</a:t>
            </a:fld>
            <a:endParaRPr lang="en-US" altLang="en-US" sz="1200"/>
          </a:p>
        </p:txBody>
      </p:sp>
      <p:pic>
        <p:nvPicPr>
          <p:cNvPr id="14341" name="Picture 2" descr="http://www.techinsights.com/uploadedImages/Public_Website/Content_-_Primary/Marketing/2013/DRAM_Roadmap/DRAM-Technology-Trends-web-small-fi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27200"/>
            <a:ext cx="7605713"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6ECDADC-E22E-4E5C-B40C-5455EF882CB9}" type="slidenum">
              <a:rPr lang="en-US" altLang="en-US"/>
              <a:pPr/>
              <a:t>9</a:t>
            </a:fld>
            <a:endParaRPr lang="en-US" altLang="en-US"/>
          </a:p>
        </p:txBody>
      </p:sp>
      <p:pic>
        <p:nvPicPr>
          <p:cNvPr id="15363" name="Picture 2" descr="Image result for ddr5 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00213"/>
            <a:ext cx="8366125"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p:txBody>
          <a:bodyPr/>
          <a:lstStyle/>
          <a:p>
            <a:pPr>
              <a:defRPr/>
            </a:pPr>
            <a:r>
              <a:rPr lang="en-IE" dirty="0" smtClean="0"/>
              <a:t>DDR </a:t>
            </a:r>
            <a:r>
              <a:rPr lang="en-IE" dirty="0"/>
              <a:t>5</a:t>
            </a:r>
            <a:endParaRPr lang="en-US" dirty="0"/>
          </a:p>
        </p:txBody>
      </p:sp>
    </p:spTree>
  </p:cSld>
  <p:clrMapOvr>
    <a:masterClrMapping/>
  </p:clrMapOvr>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17278</TotalTime>
  <Words>2883</Words>
  <Application>Microsoft Office PowerPoint</Application>
  <PresentationFormat>On-screen Show (4:3)</PresentationFormat>
  <Paragraphs>355</Paragraphs>
  <Slides>58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Wingdings</vt:lpstr>
      <vt:lpstr>Gill Sans</vt:lpstr>
      <vt:lpstr>Times New Roman</vt:lpstr>
      <vt:lpstr>Lucida Grande</vt:lpstr>
      <vt:lpstr>Digital Dots</vt:lpstr>
      <vt:lpstr>Course -  DT228/1 and DT282/1</vt:lpstr>
      <vt:lpstr>Computer Architecture – Where is it Going?</vt:lpstr>
      <vt:lpstr>Computer Architecture – Where is it Going? (2)</vt:lpstr>
      <vt:lpstr>Computer Architecture – Where is it Going? (3)</vt:lpstr>
      <vt:lpstr>RAM Increase</vt:lpstr>
      <vt:lpstr>DDR3 and DDR4</vt:lpstr>
      <vt:lpstr>DDR Speeds</vt:lpstr>
      <vt:lpstr>DDR Speeds (2)</vt:lpstr>
      <vt:lpstr>DDR 5</vt:lpstr>
      <vt:lpstr>DDR5 (2)</vt:lpstr>
      <vt:lpstr>Power Consumption Decrease</vt:lpstr>
      <vt:lpstr>Power Consumption Decrease (2)</vt:lpstr>
      <vt:lpstr>Multiple Cores</vt:lpstr>
      <vt:lpstr>Multiple Cores (2)</vt:lpstr>
      <vt:lpstr>Single-chip Cloud Computing</vt:lpstr>
      <vt:lpstr>Single-chip Cloud Computing (2)</vt:lpstr>
      <vt:lpstr>Single-chip Cloud Computing (3)</vt:lpstr>
      <vt:lpstr>Single-chip Cloud Computing (4)</vt:lpstr>
      <vt:lpstr>Single-chip Cloud Computing (4)</vt:lpstr>
      <vt:lpstr>SCC Package and Test Board</vt:lpstr>
      <vt:lpstr>On-Chip Network</vt:lpstr>
      <vt:lpstr>On-Chip Network (2)</vt:lpstr>
      <vt:lpstr>The On-Chip Network (3)</vt:lpstr>
      <vt:lpstr>On-Chip Network (4)</vt:lpstr>
      <vt:lpstr>On-Chip Network (5)</vt:lpstr>
      <vt:lpstr>Can We Apply Traditional Solutions?</vt:lpstr>
      <vt:lpstr>NoC Characteristics – What is Different?</vt:lpstr>
      <vt:lpstr>Future Work - Bufferless NoCs</vt:lpstr>
      <vt:lpstr>How Bufferless NoCs Work</vt:lpstr>
      <vt:lpstr>Thinking Hardware?</vt:lpstr>
      <vt:lpstr>SyNAPSE </vt:lpstr>
      <vt:lpstr>SyNAPSE (2)</vt:lpstr>
      <vt:lpstr>SyNAPSE (3)</vt:lpstr>
      <vt:lpstr>SyNAPSE Chips</vt:lpstr>
      <vt:lpstr>Other Neural Chip Developments</vt:lpstr>
      <vt:lpstr>Brain-on-a-Chip</vt:lpstr>
      <vt:lpstr>New IBM Chip - TrueNorth</vt:lpstr>
      <vt:lpstr>The TrueNorth Chip</vt:lpstr>
      <vt:lpstr>TrueNorth (IBM) Brain Chip Architecture</vt:lpstr>
      <vt:lpstr>TrueNorth</vt:lpstr>
      <vt:lpstr>TrueNorth (2)</vt:lpstr>
      <vt:lpstr>The Neurosynaptic Chip</vt:lpstr>
      <vt:lpstr>Hewlett Packard Memristors</vt:lpstr>
      <vt:lpstr>Memristor and Circuit Elements (Electrical Engineering)</vt:lpstr>
      <vt:lpstr>Structure</vt:lpstr>
      <vt:lpstr>Function</vt:lpstr>
      <vt:lpstr>Memristor Potential</vt:lpstr>
      <vt:lpstr>Neural Plasticity and the Memristor   </vt:lpstr>
      <vt:lpstr>Neural Plasticity and the Electrochemical Atomic Switch</vt:lpstr>
      <vt:lpstr>What is an Atomic Switch?</vt:lpstr>
      <vt:lpstr>What is an Atomic Switch? (2)</vt:lpstr>
      <vt:lpstr>What is an Atomic Switch? (3)</vt:lpstr>
      <vt:lpstr>Memristor Footnote</vt:lpstr>
      <vt:lpstr>2017 Motherboards</vt:lpstr>
      <vt:lpstr>2017 Motherboards (2)</vt:lpstr>
      <vt:lpstr>2017 Motherboards (3)</vt:lpstr>
      <vt:lpstr>2017 Motherboards (4)</vt:lpstr>
      <vt:lpstr>Next…</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FT228/1</dc:title>
  <dc:creator>asloan</dc:creator>
  <cp:lastModifiedBy>Art Sloan</cp:lastModifiedBy>
  <cp:revision>146</cp:revision>
  <dcterms:created xsi:type="dcterms:W3CDTF">2005-09-18T18:44:55Z</dcterms:created>
  <dcterms:modified xsi:type="dcterms:W3CDTF">2017-04-01T15:23:27Z</dcterms:modified>
</cp:coreProperties>
</file>