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45"/>
  </p:notesMasterIdLst>
  <p:handoutMasterIdLst>
    <p:handoutMasterId r:id="rId46"/>
  </p:handoutMasterIdLst>
  <p:sldIdLst>
    <p:sldId id="409" r:id="rId2"/>
    <p:sldId id="351" r:id="rId3"/>
    <p:sldId id="466" r:id="rId4"/>
    <p:sldId id="549" r:id="rId5"/>
    <p:sldId id="467" r:id="rId6"/>
    <p:sldId id="468" r:id="rId7"/>
    <p:sldId id="550" r:id="rId8"/>
    <p:sldId id="551" r:id="rId9"/>
    <p:sldId id="552" r:id="rId10"/>
    <p:sldId id="496" r:id="rId11"/>
    <p:sldId id="473" r:id="rId12"/>
    <p:sldId id="522" r:id="rId13"/>
    <p:sldId id="478" r:id="rId14"/>
    <p:sldId id="525" r:id="rId15"/>
    <p:sldId id="526" r:id="rId16"/>
    <p:sldId id="534" r:id="rId17"/>
    <p:sldId id="535" r:id="rId18"/>
    <p:sldId id="543" r:id="rId19"/>
    <p:sldId id="533" r:id="rId20"/>
    <p:sldId id="536" r:id="rId21"/>
    <p:sldId id="544" r:id="rId22"/>
    <p:sldId id="545" r:id="rId23"/>
    <p:sldId id="537" r:id="rId24"/>
    <p:sldId id="538" r:id="rId25"/>
    <p:sldId id="539" r:id="rId26"/>
    <p:sldId id="541" r:id="rId27"/>
    <p:sldId id="542" r:id="rId28"/>
    <p:sldId id="501" r:id="rId29"/>
    <p:sldId id="524" r:id="rId30"/>
    <p:sldId id="502" r:id="rId31"/>
    <p:sldId id="553" r:id="rId32"/>
    <p:sldId id="555" r:id="rId33"/>
    <p:sldId id="554" r:id="rId34"/>
    <p:sldId id="528" r:id="rId35"/>
    <p:sldId id="529" r:id="rId36"/>
    <p:sldId id="530" r:id="rId37"/>
    <p:sldId id="556" r:id="rId38"/>
    <p:sldId id="558" r:id="rId39"/>
    <p:sldId id="559" r:id="rId40"/>
    <p:sldId id="560" r:id="rId41"/>
    <p:sldId id="531" r:id="rId42"/>
    <p:sldId id="532" r:id="rId43"/>
    <p:sldId id="350"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66FF99"/>
    <a:srgbClr val="FF6600"/>
    <a:srgbClr val="3366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88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2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02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02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02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0553C8B-83D7-4A1C-A7AE-8BABA67C4FE5}" type="slidenum">
              <a:rPr lang="en-US"/>
              <a:pPr>
                <a:defRPr/>
              </a:pPr>
              <a:t>‹#›</a:t>
            </a:fld>
            <a:endParaRPr lang="en-US"/>
          </a:p>
        </p:txBody>
      </p:sp>
    </p:spTree>
    <p:extLst>
      <p:ext uri="{BB962C8B-B14F-4D97-AF65-F5344CB8AC3E}">
        <p14:creationId xmlns:p14="http://schemas.microsoft.com/office/powerpoint/2010/main" val="1346668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9CDE88E-65C9-475E-A5C2-B72E7BD336A5}" type="slidenum">
              <a:rPr lang="en-US"/>
              <a:pPr>
                <a:defRPr/>
              </a:pPr>
              <a:t>‹#›</a:t>
            </a:fld>
            <a:endParaRPr lang="en-US"/>
          </a:p>
        </p:txBody>
      </p:sp>
    </p:spTree>
    <p:extLst>
      <p:ext uri="{BB962C8B-B14F-4D97-AF65-F5344CB8AC3E}">
        <p14:creationId xmlns:p14="http://schemas.microsoft.com/office/powerpoint/2010/main" val="16721719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6C0758-7928-4237-A602-89CC6268C87A}" type="slidenum">
              <a:rPr lang="en-US" altLang="en-US" smtClean="0"/>
              <a:pPr/>
              <a:t>1</a:t>
            </a:fld>
            <a:endParaRPr lang="en-US" alt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B52345-C8BB-47E4-AEEA-C06B23FB4020}" type="slidenum">
              <a:rPr lang="en-US" altLang="en-US" smtClean="0"/>
              <a:pPr/>
              <a:t>13</a:t>
            </a:fld>
            <a:endParaRPr lang="en-US" alt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B37E01A-4D62-4303-A398-8EB5CDCF57C0}" type="slidenum">
              <a:rPr lang="en-US" altLang="en-US" smtClean="0"/>
              <a:pPr/>
              <a:t>14</a:t>
            </a:fld>
            <a:endParaRPr lang="en-US" alt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3C9AA47-DE0C-4AE1-919C-A39B2F6E3666}" type="slidenum">
              <a:rPr lang="en-US" altLang="en-US" smtClean="0"/>
              <a:pPr/>
              <a:t>23</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7FE470B-FA6C-46A7-B27C-C61B3136FFAE}" type="slidenum">
              <a:rPr lang="en-US" altLang="en-US" smtClean="0"/>
              <a:pPr/>
              <a:t>24</a:t>
            </a:fld>
            <a:endParaRPr lang="en-US" alt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83C274-6D99-47F8-8D58-67BD67D00502}" type="slidenum">
              <a:rPr lang="en-US" altLang="en-US" smtClean="0"/>
              <a:pPr/>
              <a:t>25</a:t>
            </a:fld>
            <a:endParaRPr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9402547-2E0B-4234-991D-587D93962A2B}" type="slidenum">
              <a:rPr lang="en-US" altLang="en-US" smtClean="0"/>
              <a:pPr/>
              <a:t>28</a:t>
            </a:fld>
            <a:endParaRPr lang="en-US" alt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A3F3573-4AFF-4E5E-B02A-CD4AB9778C3C}" type="slidenum">
              <a:rPr lang="en-US" altLang="en-US" smtClean="0"/>
              <a:pPr/>
              <a:t>29</a:t>
            </a:fld>
            <a:endParaRPr lang="en-US" alt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0E8E8-5738-4DA0-AC01-6FE1C164A8B3}" type="slidenum">
              <a:rPr lang="en-US" altLang="en-US" smtClean="0"/>
              <a:pPr/>
              <a:t>30</a:t>
            </a:fld>
            <a:endParaRPr lang="en-US" alt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1ADB63-E8CE-4E03-9B95-EA414C040F86}" type="slidenum">
              <a:rPr lang="en-US" altLang="en-US" smtClean="0"/>
              <a:pPr/>
              <a:t>33</a:t>
            </a:fld>
            <a:endParaRPr lang="en-US" altLang="en-US"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A658BD-0FA7-46DD-9C51-CFFF479DDA4B}" type="slidenum">
              <a:rPr lang="en-US" altLang="en-US" smtClean="0"/>
              <a:pPr/>
              <a:t>34</a:t>
            </a:fld>
            <a:endParaRPr lang="en-US" alt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9044B64-3726-447A-924A-5F278BCF186B}" type="slidenum">
              <a:rPr lang="en-US" altLang="en-US" smtClean="0"/>
              <a:pPr/>
              <a:t>4</a:t>
            </a:fld>
            <a:endParaRPr lang="en-US" alt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1140BE-F392-4E75-9A6D-DD70AE65FC1E}" type="slidenum">
              <a:rPr lang="en-US" altLang="en-US" smtClean="0"/>
              <a:pPr/>
              <a:t>35</a:t>
            </a:fld>
            <a:endParaRPr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2F2D81E-5DA5-4A93-996E-D90C9ABE4A15}" type="slidenum">
              <a:rPr lang="en-US" altLang="en-US" smtClean="0"/>
              <a:pPr/>
              <a:t>36</a:t>
            </a:fld>
            <a:endParaRPr lang="en-US" alt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AA1883-DCC4-461E-AC59-176CA47AAD73}" type="slidenum">
              <a:rPr lang="en-US" altLang="en-US" smtClean="0"/>
              <a:pPr/>
              <a:t>37</a:t>
            </a:fld>
            <a:endParaRPr lang="en-US" altLang="en-US" smtClean="0"/>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FC2B1E-DCEB-4C6E-AABD-7D01DDB18561}" type="slidenum">
              <a:rPr lang="en-US" altLang="en-US" smtClean="0"/>
              <a:pPr/>
              <a:t>38</a:t>
            </a:fld>
            <a:endParaRPr lang="en-US" altLang="en-US" smtClean="0"/>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DF61C7-FA34-4995-AFF9-DA7B7A09071B}" type="slidenum">
              <a:rPr lang="en-US" altLang="en-US" smtClean="0"/>
              <a:pPr/>
              <a:t>39</a:t>
            </a:fld>
            <a:endParaRPr lang="en-US" altLang="en-US" smtClean="0"/>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7B3B3A-16E1-48E3-8A10-AABEBCD83D76}" type="slidenum">
              <a:rPr lang="en-US" altLang="en-US" smtClean="0"/>
              <a:pPr/>
              <a:t>40</a:t>
            </a:fld>
            <a:endParaRPr lang="en-US" altLang="en-US" smtClean="0"/>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3B477B-CB4A-40D1-9AE5-82A890F5AD1C}" type="slidenum">
              <a:rPr lang="en-US" altLang="en-US" smtClean="0"/>
              <a:pPr/>
              <a:t>43</a:t>
            </a:fld>
            <a:endParaRPr lang="en-US" altLang="en-US" smtClean="0"/>
          </a:p>
        </p:txBody>
      </p:sp>
      <p:sp>
        <p:nvSpPr>
          <p:cNvPr id="99331" name="Rectangle 2"/>
          <p:cNvSpPr>
            <a:spLocks noGrp="1" noRot="1" noChangeAspect="1" noChangeArrowheads="1" noTextEdit="1"/>
          </p:cNvSpPr>
          <p:nvPr>
            <p:ph type="sldImg"/>
          </p:nvPr>
        </p:nvSpPr>
        <p:spPr>
          <a:xfrm>
            <a:off x="1150938" y="692150"/>
            <a:ext cx="4556125" cy="3416300"/>
          </a:xfrm>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AAA67A7-7F7E-4872-B8A8-A31D6CB6DB22}" type="slidenum">
              <a:rPr lang="en-US" altLang="en-US" smtClean="0"/>
              <a:pPr/>
              <a:t>5</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57C27A-BC37-459A-BAF2-36C17BCAD53A}" type="slidenum">
              <a:rPr lang="en-US" altLang="en-US" smtClean="0"/>
              <a:pPr/>
              <a:t>6</a:t>
            </a:fld>
            <a:endParaRPr lang="en-US" alt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12813">
              <a:defRPr>
                <a:solidFill>
                  <a:schemeClr val="tx1"/>
                </a:solidFill>
                <a:latin typeface="Arial" charset="0"/>
              </a:defRPr>
            </a:lvl1pPr>
            <a:lvl2pPr marL="742950" indent="-285750" defTabSz="912813">
              <a:defRPr>
                <a:solidFill>
                  <a:schemeClr val="tx1"/>
                </a:solidFill>
                <a:latin typeface="Arial" charset="0"/>
              </a:defRPr>
            </a:lvl2pPr>
            <a:lvl3pPr marL="1143000" indent="-228600" defTabSz="912813">
              <a:defRPr>
                <a:solidFill>
                  <a:schemeClr val="tx1"/>
                </a:solidFill>
                <a:latin typeface="Arial" charset="0"/>
              </a:defRPr>
            </a:lvl3pPr>
            <a:lvl4pPr marL="1600200" indent="-228600" defTabSz="912813">
              <a:defRPr>
                <a:solidFill>
                  <a:schemeClr val="tx1"/>
                </a:solidFill>
                <a:latin typeface="Arial" charset="0"/>
              </a:defRPr>
            </a:lvl4pPr>
            <a:lvl5pPr marL="2057400" indent="-228600" defTabSz="912813">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r" eaLnBrk="1" hangingPunct="1"/>
            <a:fld id="{C4FF3834-56CF-4E74-83D2-69889C4B585F}" type="slidenum">
              <a:rPr lang="en-US" altLang="en-US" sz="1200"/>
              <a:pPr algn="r" eaLnBrk="1" hangingPunct="1"/>
              <a:t>7</a:t>
            </a:fld>
            <a:endParaRPr lang="en-US" altLang="en-US" sz="120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912813">
              <a:defRPr>
                <a:solidFill>
                  <a:schemeClr val="tx1"/>
                </a:solidFill>
                <a:latin typeface="Arial" charset="0"/>
              </a:defRPr>
            </a:lvl1pPr>
            <a:lvl2pPr marL="742950" indent="-285750" defTabSz="912813">
              <a:defRPr>
                <a:solidFill>
                  <a:schemeClr val="tx1"/>
                </a:solidFill>
                <a:latin typeface="Arial" charset="0"/>
              </a:defRPr>
            </a:lvl2pPr>
            <a:lvl3pPr marL="1143000" indent="-228600" defTabSz="912813">
              <a:defRPr>
                <a:solidFill>
                  <a:schemeClr val="tx1"/>
                </a:solidFill>
                <a:latin typeface="Arial" charset="0"/>
              </a:defRPr>
            </a:lvl3pPr>
            <a:lvl4pPr marL="1600200" indent="-228600" defTabSz="912813">
              <a:defRPr>
                <a:solidFill>
                  <a:schemeClr val="tx1"/>
                </a:solidFill>
                <a:latin typeface="Arial" charset="0"/>
              </a:defRPr>
            </a:lvl4pPr>
            <a:lvl5pPr marL="2057400" indent="-228600" defTabSz="912813">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r" eaLnBrk="1" hangingPunct="1"/>
            <a:fld id="{C4FF3834-56CF-4E74-83D2-69889C4B585F}" type="slidenum">
              <a:rPr lang="en-US" altLang="en-US" sz="1200"/>
              <a:pPr algn="r" eaLnBrk="1" hangingPunct="1"/>
              <a:t>8</a:t>
            </a:fld>
            <a:endParaRPr lang="en-US" altLang="en-US" sz="120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defRPr>
            </a:lvl1pPr>
            <a:lvl2pPr marL="741363" indent="-284163" defTabSz="912813">
              <a:defRPr>
                <a:solidFill>
                  <a:schemeClr val="tx1"/>
                </a:solidFill>
                <a:latin typeface="Arial" charset="0"/>
              </a:defRPr>
            </a:lvl2pPr>
            <a:lvl3pPr marL="1141413" indent="-227013" defTabSz="912813">
              <a:defRPr>
                <a:solidFill>
                  <a:schemeClr val="tx1"/>
                </a:solidFill>
                <a:latin typeface="Arial" charset="0"/>
              </a:defRPr>
            </a:lvl3pPr>
            <a:lvl4pPr marL="1598613" indent="-227013" defTabSz="912813">
              <a:defRPr>
                <a:solidFill>
                  <a:schemeClr val="tx1"/>
                </a:solidFill>
                <a:latin typeface="Arial" charset="0"/>
              </a:defRPr>
            </a:lvl4pPr>
            <a:lvl5pPr marL="2055813" indent="-227013" defTabSz="912813">
              <a:defRPr>
                <a:solidFill>
                  <a:schemeClr val="tx1"/>
                </a:solidFill>
                <a:latin typeface="Arial" charset="0"/>
              </a:defRPr>
            </a:lvl5pPr>
            <a:lvl6pPr marL="2513013" indent="-227013" defTabSz="912813" eaLnBrk="0" fontAlgn="base" hangingPunct="0">
              <a:spcBef>
                <a:spcPct val="0"/>
              </a:spcBef>
              <a:spcAft>
                <a:spcPct val="0"/>
              </a:spcAft>
              <a:defRPr>
                <a:solidFill>
                  <a:schemeClr val="tx1"/>
                </a:solidFill>
                <a:latin typeface="Arial" charset="0"/>
              </a:defRPr>
            </a:lvl6pPr>
            <a:lvl7pPr marL="2970213" indent="-227013" defTabSz="912813" eaLnBrk="0" fontAlgn="base" hangingPunct="0">
              <a:spcBef>
                <a:spcPct val="0"/>
              </a:spcBef>
              <a:spcAft>
                <a:spcPct val="0"/>
              </a:spcAft>
              <a:defRPr>
                <a:solidFill>
                  <a:schemeClr val="tx1"/>
                </a:solidFill>
                <a:latin typeface="Arial" charset="0"/>
              </a:defRPr>
            </a:lvl7pPr>
            <a:lvl8pPr marL="3427413" indent="-227013" defTabSz="912813" eaLnBrk="0" fontAlgn="base" hangingPunct="0">
              <a:spcBef>
                <a:spcPct val="0"/>
              </a:spcBef>
              <a:spcAft>
                <a:spcPct val="0"/>
              </a:spcAft>
              <a:defRPr>
                <a:solidFill>
                  <a:schemeClr val="tx1"/>
                </a:solidFill>
                <a:latin typeface="Arial" charset="0"/>
              </a:defRPr>
            </a:lvl8pPr>
            <a:lvl9pPr marL="3884613" indent="-227013" defTabSz="912813" eaLnBrk="0" fontAlgn="base" hangingPunct="0">
              <a:spcBef>
                <a:spcPct val="0"/>
              </a:spcBef>
              <a:spcAft>
                <a:spcPct val="0"/>
              </a:spcAft>
              <a:defRPr>
                <a:solidFill>
                  <a:schemeClr val="tx1"/>
                </a:solidFill>
                <a:latin typeface="Arial" charset="0"/>
              </a:defRPr>
            </a:lvl9pPr>
          </a:lstStyle>
          <a:p>
            <a:fld id="{2622BF96-7D41-46FB-92B1-BAA1872FDA24}" type="slidenum">
              <a:rPr lang="en-US" altLang="en-US" smtClean="0"/>
              <a:pPr/>
              <a:t>10</a:t>
            </a:fld>
            <a:endParaRPr lang="en-US" alt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0F0DFEA-E21D-4180-BC76-8C449E42EEEF}" type="slidenum">
              <a:rPr lang="en-US" altLang="en-US" smtClean="0"/>
              <a:pPr/>
              <a:t>11</a:t>
            </a:fld>
            <a:endParaRPr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5F20290-829B-4265-B617-9F15CE5AA5AA}" type="slidenum">
              <a:rPr lang="en-US" altLang="en-US" smtClean="0"/>
              <a:pPr/>
              <a:t>12</a:t>
            </a:fld>
            <a:endParaRPr lang="en-US" alt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0" name="Rectangle 18"/>
            <p:cNvSpPr>
              <a:spLocks noChangeArrowheads="1"/>
            </p:cNvSpPr>
            <p:nvPr userDrawn="1"/>
          </p:nvSpPr>
          <p:spPr bwMode="hidden">
            <a:xfrm rot="39991575" flipH="1" flipV="1">
              <a:off x="5387"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IE"/>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IE"/>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IE"/>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r>
              <a:rPr lang="en-US"/>
              <a:t>DT228/1 Computer Architecture &amp; Technology</a:t>
            </a:r>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8EF5B2D6-C8E1-43D6-B509-970CF5E3E57A}" type="slidenum">
              <a:rPr lang="en-US"/>
              <a:pPr>
                <a:defRPr/>
              </a:pPr>
              <a:t>‹#›</a:t>
            </a:fld>
            <a:endParaRPr lang="en-US"/>
          </a:p>
        </p:txBody>
      </p:sp>
    </p:spTree>
    <p:extLst>
      <p:ext uri="{BB962C8B-B14F-4D97-AF65-F5344CB8AC3E}">
        <p14:creationId xmlns:p14="http://schemas.microsoft.com/office/powerpoint/2010/main" val="145700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BAF0D08F-3659-477E-86E6-8E1D2ABDCE0F}"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1673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1BA4C3B7-CD13-442B-A18E-E5F7AB1C86C8}"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1693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218"/>
          <p:cNvSpPr>
            <a:spLocks noGrp="1" noChangeArrowheads="1"/>
          </p:cNvSpPr>
          <p:nvPr>
            <p:ph type="sldNum" sz="quarter" idx="10"/>
          </p:nvPr>
        </p:nvSpPr>
        <p:spPr>
          <a:ln/>
        </p:spPr>
        <p:txBody>
          <a:bodyPr/>
          <a:lstStyle>
            <a:lvl1pPr>
              <a:defRPr/>
            </a:lvl1pPr>
          </a:lstStyle>
          <a:p>
            <a:pPr>
              <a:defRPr/>
            </a:pPr>
            <a:fld id="{7AA586AC-8A5B-4041-80AC-4CC54552A19E}"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3612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665C10C6-2CDF-4EE0-AF12-4B9021CDCAD1}"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9505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218"/>
          <p:cNvSpPr>
            <a:spLocks noGrp="1" noChangeArrowheads="1"/>
          </p:cNvSpPr>
          <p:nvPr>
            <p:ph type="sldNum" sz="quarter" idx="10"/>
          </p:nvPr>
        </p:nvSpPr>
        <p:spPr>
          <a:ln/>
        </p:spPr>
        <p:txBody>
          <a:bodyPr/>
          <a:lstStyle>
            <a:lvl1pPr>
              <a:defRPr/>
            </a:lvl1pPr>
          </a:lstStyle>
          <a:p>
            <a:pPr>
              <a:defRPr/>
            </a:pPr>
            <a:fld id="{BEBC5AB8-79C0-41DB-9D54-1A65E95DF403}"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36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218"/>
          <p:cNvSpPr>
            <a:spLocks noGrp="1" noChangeArrowheads="1"/>
          </p:cNvSpPr>
          <p:nvPr>
            <p:ph type="sldNum" sz="quarter" idx="10"/>
          </p:nvPr>
        </p:nvSpPr>
        <p:spPr>
          <a:ln/>
        </p:spPr>
        <p:txBody>
          <a:bodyPr/>
          <a:lstStyle>
            <a:lvl1pPr>
              <a:defRPr/>
            </a:lvl1pPr>
          </a:lstStyle>
          <a:p>
            <a:pPr>
              <a:defRPr/>
            </a:pPr>
            <a:fld id="{559876DC-9D16-4EE5-8C32-B4D4E23D5C3E}"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1942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218"/>
          <p:cNvSpPr>
            <a:spLocks noGrp="1" noChangeArrowheads="1"/>
          </p:cNvSpPr>
          <p:nvPr>
            <p:ph type="sldNum" sz="quarter" idx="10"/>
          </p:nvPr>
        </p:nvSpPr>
        <p:spPr>
          <a:ln/>
        </p:spPr>
        <p:txBody>
          <a:bodyPr/>
          <a:lstStyle>
            <a:lvl1pPr>
              <a:defRPr/>
            </a:lvl1pPr>
          </a:lstStyle>
          <a:p>
            <a:pPr>
              <a:defRPr/>
            </a:pPr>
            <a:fld id="{9EA1DA81-C862-4E7C-B9AD-074D19987EE6}"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2383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48F649AF-D69D-4D1F-A881-302EBC74A0FA}"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6433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69BEF42F-C050-4DB7-BACC-F7D7E8347B25}"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485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1DFABF88-C6DA-412D-81E1-7D1ECF7BCC35}"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108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IE"/>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IE"/>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IE"/>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IE"/>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IE"/>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IE"/>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IE"/>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IE"/>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IE"/>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IE"/>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IE"/>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IE"/>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IE"/>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IE"/>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IE"/>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IE"/>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116272BF-9C86-4F70-A05E-BC4B62263174}"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r>
              <a:rPr lang="en-US"/>
              <a:t>DT228/1 Computer Architecture &amp; Technology</a:t>
            </a:r>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973"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Microsoft_Word_97_-_2003_Document2.doc"/><Relationship Id="rId5" Type="http://schemas.openxmlformats.org/officeDocument/2006/relationships/image" Target="../media/image4.emf"/><Relationship Id="rId4" Type="http://schemas.openxmlformats.org/officeDocument/2006/relationships/oleObject" Target="../embeddings/Microsoft_Word_97_-_2003_Document1.doc"/></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Image:KT600.jp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0"/>
          <p:cNvSpPr>
            <a:spLocks noGrp="1" noChangeArrowheads="1"/>
          </p:cNvSpPr>
          <p:nvPr>
            <p:ph type="dt" sz="quarter" idx="10"/>
          </p:nvPr>
        </p:nvSpPr>
        <p:spPr/>
        <p:txBody>
          <a:bodyPr/>
          <a:lstStyle/>
          <a:p>
            <a:pPr>
              <a:defRPr/>
            </a:pPr>
            <a:r>
              <a:rPr lang="en-US" dirty="0"/>
              <a:t>DT228/1 </a:t>
            </a:r>
            <a:r>
              <a:rPr lang="en-US" dirty="0" smtClean="0"/>
              <a:t>and DT282/1 Computer </a:t>
            </a:r>
            <a:r>
              <a:rPr lang="en-US" dirty="0"/>
              <a:t>Architecture &amp; Technology</a:t>
            </a:r>
          </a:p>
        </p:txBody>
      </p:sp>
      <p:sp>
        <p:nvSpPr>
          <p:cNvPr id="6" name="Rectangle 222"/>
          <p:cNvSpPr>
            <a:spLocks noGrp="1" noChangeArrowheads="1"/>
          </p:cNvSpPr>
          <p:nvPr>
            <p:ph type="sldNum" sz="quarter" idx="12"/>
          </p:nvPr>
        </p:nvSpPr>
        <p:spPr/>
        <p:txBody>
          <a:bodyPr/>
          <a:lstStyle/>
          <a:p>
            <a:pPr>
              <a:defRPr/>
            </a:pPr>
            <a:fld id="{028CC76D-D723-4D6A-A699-BD4E6A951026}" type="slidenum">
              <a:rPr lang="en-US"/>
              <a:pPr>
                <a:defRPr/>
              </a:pPr>
              <a:t>1</a:t>
            </a:fld>
            <a:endParaRPr lang="en-US"/>
          </a:p>
        </p:txBody>
      </p:sp>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rPr>
              <a:t>REVISION</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rPr>
              <a:t>Semester 2, Week 12</a:t>
            </a:r>
            <a:endParaRPr lang="en-US" sz="2800" dirty="0">
              <a:solidFill>
                <a:srgbClr val="FFFF00"/>
              </a:solidFill>
              <a:effectLst>
                <a:outerShdw blurRad="38100" dist="38100" dir="2700000" algn="tl">
                  <a:srgbClr val="000000"/>
                </a:out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C59D9B1-A274-49E2-9974-2DE89573F56C}" type="slidenum">
              <a:rPr lang="en-US"/>
              <a:pPr>
                <a:defRPr/>
              </a:pPr>
              <a:t>10</a:t>
            </a:fld>
            <a:endParaRPr lang="en-US"/>
          </a:p>
        </p:txBody>
      </p:sp>
      <p:sp>
        <p:nvSpPr>
          <p:cNvPr id="265218" name="Rectangle 2"/>
          <p:cNvSpPr>
            <a:spLocks noGrp="1" noChangeArrowheads="1"/>
          </p:cNvSpPr>
          <p:nvPr>
            <p:ph type="title"/>
          </p:nvPr>
        </p:nvSpPr>
        <p:spPr/>
        <p:txBody>
          <a:bodyPr/>
          <a:lstStyle/>
          <a:p>
            <a:pPr eaLnBrk="1" hangingPunct="1">
              <a:defRPr/>
            </a:pPr>
            <a:r>
              <a:rPr lang="en-US" dirty="0" smtClean="0"/>
              <a:t>Central Processing Unit</a:t>
            </a:r>
          </a:p>
        </p:txBody>
      </p:sp>
      <p:sp>
        <p:nvSpPr>
          <p:cNvPr id="265219" name="Rectangle 3"/>
          <p:cNvSpPr>
            <a:spLocks noGrp="1" noChangeArrowheads="1"/>
          </p:cNvSpPr>
          <p:nvPr>
            <p:ph type="body" idx="1"/>
          </p:nvPr>
        </p:nvSpPr>
        <p:spPr/>
        <p:txBody>
          <a:bodyPr/>
          <a:lstStyle/>
          <a:p>
            <a:pPr marL="0" indent="0">
              <a:buNone/>
            </a:pPr>
            <a:r>
              <a:rPr lang="en-US" sz="2400" dirty="0">
                <a:effectLst>
                  <a:outerShdw blurRad="38100" dist="38100" dir="2700000" algn="tl">
                    <a:srgbClr val="000000">
                      <a:alpha val="43137"/>
                    </a:srgbClr>
                  </a:outerShdw>
                </a:effectLst>
              </a:rPr>
              <a:t>The central component in the von Neumann Architecture is called the Arithmetic Logic Unit.</a:t>
            </a:r>
            <a:endParaRPr lang="en-IE" sz="2400" dirty="0">
              <a:effectLst>
                <a:outerShdw blurRad="38100" dist="38100" dir="2700000" algn="tl">
                  <a:srgbClr val="000000">
                    <a:alpha val="43137"/>
                  </a:srgbClr>
                </a:outerShdw>
              </a:effectLst>
            </a:endParaRPr>
          </a:p>
          <a:p>
            <a:pPr marL="0" indent="0">
              <a:buNone/>
            </a:pPr>
            <a:r>
              <a:rPr lang="en-US" sz="2400" dirty="0">
                <a:effectLst>
                  <a:outerShdw blurRad="38100" dist="38100" dir="2700000" algn="tl">
                    <a:srgbClr val="000000">
                      <a:alpha val="43137"/>
                    </a:srgbClr>
                  </a:outerShdw>
                </a:effectLst>
              </a:rPr>
              <a:t>This is the subcomponent that performs the arithmetic and logic operations based on combinations of flip-flops, latches and gates, generally.</a:t>
            </a:r>
            <a:endParaRPr lang="en-IE" sz="2400" dirty="0">
              <a:effectLst>
                <a:outerShdw blurRad="38100" dist="38100" dir="2700000" algn="tl">
                  <a:srgbClr val="000000">
                    <a:alpha val="43137"/>
                  </a:srgbClr>
                </a:outerShdw>
              </a:effectLst>
            </a:endParaRPr>
          </a:p>
          <a:p>
            <a:pPr marL="0" indent="0">
              <a:buNone/>
            </a:pPr>
            <a:endParaRPr lang="en-US" sz="2400" dirty="0" smtClean="0">
              <a:effectLst>
                <a:outerShdw blurRad="38100" dist="38100" dir="2700000" algn="tl">
                  <a:srgbClr val="000000">
                    <a:alpha val="43137"/>
                  </a:srgbClr>
                </a:outerShdw>
              </a:effectLst>
            </a:endParaRPr>
          </a:p>
          <a:p>
            <a:pPr marL="0" indent="0">
              <a:buNone/>
            </a:pPr>
            <a:r>
              <a:rPr lang="en-US" sz="2400" dirty="0" smtClean="0">
                <a:effectLst>
                  <a:outerShdw blurRad="38100" dist="38100" dir="2700000" algn="tl">
                    <a:srgbClr val="000000">
                      <a:alpha val="43137"/>
                    </a:srgbClr>
                  </a:outerShdw>
                </a:effectLst>
              </a:rPr>
              <a:t>The </a:t>
            </a:r>
            <a:r>
              <a:rPr lang="en-US" sz="2400" dirty="0">
                <a:effectLst>
                  <a:outerShdw blurRad="38100" dist="38100" dir="2700000" algn="tl">
                    <a:srgbClr val="000000">
                      <a:alpha val="43137"/>
                    </a:srgbClr>
                  </a:outerShdw>
                </a:effectLst>
              </a:rPr>
              <a:t>ALU is the “brain” of the computer.</a:t>
            </a:r>
            <a:endParaRPr lang="en-IE" sz="2400" dirty="0">
              <a:effectLst>
                <a:outerShdw blurRad="38100" dist="38100" dir="2700000" algn="tl">
                  <a:srgbClr val="000000">
                    <a:alpha val="43137"/>
                  </a:srgbClr>
                </a:outerShdw>
              </a:effectLst>
            </a:endParaRPr>
          </a:p>
          <a:p>
            <a:pPr marL="0" indent="0">
              <a:buNone/>
            </a:pPr>
            <a:r>
              <a:rPr lang="en-US" sz="2400" dirty="0">
                <a:effectLst>
                  <a:outerShdw blurRad="38100" dist="38100" dir="2700000" algn="tl">
                    <a:srgbClr val="000000">
                      <a:alpha val="43137"/>
                    </a:srgbClr>
                  </a:outerShdw>
                </a:effectLst>
              </a:rPr>
              <a:t>The ALU contains many of the registers.</a:t>
            </a:r>
            <a:endParaRPr lang="en-IE" sz="2400" dirty="0">
              <a:effectLst>
                <a:outerShdw blurRad="38100" dist="38100" dir="2700000" algn="tl">
                  <a:srgbClr val="000000">
                    <a:alpha val="43137"/>
                  </a:srgbClr>
                </a:outerShdw>
              </a:effectLst>
            </a:endParaRPr>
          </a:p>
          <a:p>
            <a:pPr marL="0" indent="0">
              <a:buNone/>
            </a:pPr>
            <a:r>
              <a:rPr lang="en-US" sz="2400" dirty="0">
                <a:effectLst>
                  <a:outerShdw blurRad="38100" dist="38100" dir="2700000" algn="tl">
                    <a:srgbClr val="000000">
                      <a:alpha val="43137"/>
                    </a:srgbClr>
                  </a:outerShdw>
                </a:effectLst>
              </a:rPr>
              <a:t>Its flip-flop and latch circuitry allows it to perform addition, subtraction, multiplication and division, as well as logical comparisons: less than, equal to and greater than.</a:t>
            </a:r>
            <a:endParaRPr lang="en-IE" sz="2400" dirty="0">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508572B-668F-433F-B3B0-5BB8C01AC44B}" type="slidenum">
              <a:rPr lang="en-US"/>
              <a:pPr>
                <a:defRPr/>
              </a:pPr>
              <a:t>11</a:t>
            </a:fld>
            <a:endParaRPr lang="en-US"/>
          </a:p>
        </p:txBody>
      </p:sp>
      <p:sp>
        <p:nvSpPr>
          <p:cNvPr id="524290" name="Rectangle 2"/>
          <p:cNvSpPr>
            <a:spLocks noGrp="1" noChangeArrowheads="1"/>
          </p:cNvSpPr>
          <p:nvPr>
            <p:ph type="title"/>
          </p:nvPr>
        </p:nvSpPr>
        <p:spPr/>
        <p:txBody>
          <a:bodyPr/>
          <a:lstStyle/>
          <a:p>
            <a:pPr eaLnBrk="1" hangingPunct="1">
              <a:defRPr/>
            </a:pPr>
            <a:r>
              <a:rPr lang="en-US" dirty="0" smtClean="0"/>
              <a:t>Control Unit, Registers</a:t>
            </a:r>
          </a:p>
        </p:txBody>
      </p:sp>
      <p:sp>
        <p:nvSpPr>
          <p:cNvPr id="524291" name="Rectangle 3"/>
          <p:cNvSpPr>
            <a:spLocks noGrp="1" noChangeArrowheads="1"/>
          </p:cNvSpPr>
          <p:nvPr>
            <p:ph type="body" idx="1"/>
          </p:nvPr>
        </p:nvSpPr>
        <p:spPr/>
        <p:txBody>
          <a:bodyPr/>
          <a:lstStyle/>
          <a:p>
            <a:pPr marL="0" indent="0">
              <a:buNone/>
            </a:pPr>
            <a:r>
              <a:rPr lang="en-US" sz="2400" dirty="0">
                <a:effectLst>
                  <a:outerShdw blurRad="38100" dist="38100" dir="2700000" algn="tl">
                    <a:srgbClr val="000000">
                      <a:alpha val="43137"/>
                    </a:srgbClr>
                  </a:outerShdw>
                </a:effectLst>
              </a:rPr>
              <a:t>The control unit drives the fetch and execute </a:t>
            </a:r>
            <a:r>
              <a:rPr lang="en-US" sz="2400" dirty="0" smtClean="0">
                <a:effectLst>
                  <a:outerShdw blurRad="38100" dist="38100" dir="2700000" algn="tl">
                    <a:srgbClr val="000000">
                      <a:alpha val="43137"/>
                    </a:srgbClr>
                  </a:outerShdw>
                </a:effectLst>
              </a:rPr>
              <a:t>cycle. In </a:t>
            </a:r>
            <a:r>
              <a:rPr lang="en-US" sz="2400" dirty="0">
                <a:effectLst>
                  <a:outerShdw blurRad="38100" dist="38100" dir="2700000" algn="tl">
                    <a:srgbClr val="000000">
                      <a:alpha val="43137"/>
                    </a:srgbClr>
                  </a:outerShdw>
                </a:effectLst>
              </a:rPr>
              <a:t>memory, a cell address is loaded into the MAR – it is the control unit that figures out which address is loaded, and what operation is to be performed with the data moved to the memory data register (or machine data register) - MDR.</a:t>
            </a:r>
            <a:endParaRPr lang="en-IE" sz="2400" dirty="0">
              <a:effectLst>
                <a:outerShdw blurRad="38100" dist="38100" dir="2700000" algn="tl">
                  <a:srgbClr val="000000">
                    <a:alpha val="43137"/>
                  </a:srgbClr>
                </a:outerShdw>
              </a:effectLst>
            </a:endParaRPr>
          </a:p>
          <a:p>
            <a:pPr marL="0" indent="0">
              <a:buNone/>
            </a:pPr>
            <a:r>
              <a:rPr lang="en-US" sz="2400" dirty="0">
                <a:effectLst>
                  <a:outerShdw blurRad="38100" dist="38100" dir="2700000" algn="tl">
                    <a:srgbClr val="000000">
                      <a:alpha val="43137"/>
                    </a:srgbClr>
                  </a:outerShdw>
                </a:effectLst>
              </a:rPr>
              <a:t>To do its job, the Control Unit has several tools such as special memory registers – a ‘hard-wired’ understanding of an Instruction </a:t>
            </a:r>
            <a:r>
              <a:rPr lang="en-US" sz="2400" dirty="0" smtClean="0">
                <a:effectLst>
                  <a:outerShdw blurRad="38100" dist="38100" dir="2700000" algn="tl">
                    <a:srgbClr val="000000">
                      <a:alpha val="43137"/>
                    </a:srgbClr>
                  </a:outerShdw>
                </a:effectLst>
              </a:rPr>
              <a:t>Set.</a:t>
            </a:r>
            <a:r>
              <a:rPr lang="en-IE"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The </a:t>
            </a:r>
            <a:r>
              <a:rPr lang="en-US" sz="2400" dirty="0">
                <a:effectLst>
                  <a:outerShdw blurRad="38100" dist="38100" dir="2700000" algn="tl">
                    <a:srgbClr val="000000">
                      <a:alpha val="43137"/>
                    </a:srgbClr>
                  </a:outerShdw>
                </a:effectLst>
              </a:rPr>
              <a:t>Control Unit must keep track of where it is within a program, and what it should do next</a:t>
            </a:r>
            <a:endParaRPr lang="en-IE" sz="2400" dirty="0">
              <a:effectLst>
                <a:outerShdw blurRad="38100" dist="38100" dir="2700000" algn="tl">
                  <a:srgbClr val="000000">
                    <a:alpha val="43137"/>
                  </a:srgbClr>
                </a:outerShdw>
              </a:effectLst>
            </a:endParaRPr>
          </a:p>
          <a:p>
            <a:pPr marL="0" lvl="0" indent="0">
              <a:buNone/>
            </a:pPr>
            <a:r>
              <a:rPr lang="en-US" sz="2400" dirty="0">
                <a:effectLst>
                  <a:outerShdw blurRad="38100" dist="38100" dir="2700000" algn="tl">
                    <a:srgbClr val="000000">
                      <a:alpha val="43137"/>
                    </a:srgbClr>
                  </a:outerShdw>
                </a:effectLst>
              </a:rPr>
              <a:t>Two special registers are used to accomplish this:</a:t>
            </a:r>
            <a:endParaRPr lang="en-IE" sz="2400" dirty="0">
              <a:effectLst>
                <a:outerShdw blurRad="38100" dist="38100" dir="2700000" algn="tl">
                  <a:srgbClr val="000000">
                    <a:alpha val="43137"/>
                  </a:srgbClr>
                </a:outerShdw>
              </a:effectLst>
            </a:endParaRPr>
          </a:p>
          <a:p>
            <a:pPr marL="400050" lvl="1" indent="0">
              <a:buNone/>
            </a:pPr>
            <a:r>
              <a:rPr lang="en-US" sz="1800" dirty="0">
                <a:effectLst>
                  <a:outerShdw blurRad="38100" dist="38100" dir="2700000" algn="tl">
                    <a:srgbClr val="000000">
                      <a:alpha val="43137"/>
                    </a:srgbClr>
                  </a:outerShdw>
                </a:effectLst>
              </a:rPr>
              <a:t>A program counter, typically referred to as a PC, holds the address of the </a:t>
            </a:r>
            <a:r>
              <a:rPr lang="en-US" sz="1800" u="sng" dirty="0">
                <a:effectLst>
                  <a:outerShdw blurRad="38100" dist="38100" dir="2700000" algn="tl">
                    <a:srgbClr val="000000">
                      <a:alpha val="43137"/>
                    </a:srgbClr>
                  </a:outerShdw>
                </a:effectLst>
              </a:rPr>
              <a:t>next</a:t>
            </a:r>
            <a:r>
              <a:rPr lang="en-US" sz="1800" dirty="0">
                <a:effectLst>
                  <a:outerShdw blurRad="38100" dist="38100" dir="2700000" algn="tl">
                    <a:srgbClr val="000000">
                      <a:alpha val="43137"/>
                    </a:srgbClr>
                  </a:outerShdw>
                </a:effectLst>
              </a:rPr>
              <a:t> instruction to be executed.</a:t>
            </a:r>
            <a:endParaRPr lang="en-IE" sz="1800" dirty="0">
              <a:effectLst>
                <a:outerShdw blurRad="38100" dist="38100" dir="2700000" algn="tl">
                  <a:srgbClr val="000000">
                    <a:alpha val="43137"/>
                  </a:srgbClr>
                </a:outerShdw>
              </a:effectLst>
            </a:endParaRPr>
          </a:p>
          <a:p>
            <a:pPr marL="400050" lvl="1" indent="0">
              <a:buNone/>
            </a:pPr>
            <a:r>
              <a:rPr lang="en-US" sz="1800" dirty="0">
                <a:effectLst>
                  <a:outerShdw blurRad="38100" dist="38100" dir="2700000" algn="tl">
                    <a:srgbClr val="000000">
                      <a:alpha val="43137"/>
                    </a:srgbClr>
                  </a:outerShdw>
                </a:effectLst>
              </a:rPr>
              <a:t>An instruction register, typically referred to as an IR, holds an instruction fetched from </a:t>
            </a:r>
            <a:r>
              <a:rPr lang="en-US" sz="1800" dirty="0" smtClean="0">
                <a:effectLst>
                  <a:outerShdw blurRad="38100" dist="38100" dir="2700000" algn="tl">
                    <a:srgbClr val="000000">
                      <a:alpha val="43137"/>
                    </a:srgbClr>
                  </a:outerShdw>
                </a:effectLst>
              </a:rPr>
              <a:t>memory.</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B844AB5-0198-4645-915B-739920AAB11C}" type="slidenum">
              <a:rPr lang="en-US"/>
              <a:pPr>
                <a:defRPr/>
              </a:pPr>
              <a:t>12</a:t>
            </a:fld>
            <a:endParaRPr lang="en-US"/>
          </a:p>
        </p:txBody>
      </p:sp>
      <p:sp>
        <p:nvSpPr>
          <p:cNvPr id="544770" name="Rectangle 2"/>
          <p:cNvSpPr>
            <a:spLocks noGrp="1" noChangeArrowheads="1"/>
          </p:cNvSpPr>
          <p:nvPr>
            <p:ph type="title"/>
          </p:nvPr>
        </p:nvSpPr>
        <p:spPr/>
        <p:txBody>
          <a:bodyPr/>
          <a:lstStyle/>
          <a:p>
            <a:pPr eaLnBrk="1" hangingPunct="1">
              <a:defRPr/>
            </a:pPr>
            <a:r>
              <a:rPr lang="en-US" dirty="0" smtClean="0"/>
              <a:t>Control Unit (Layout)</a:t>
            </a:r>
          </a:p>
        </p:txBody>
      </p:sp>
      <p:pic>
        <p:nvPicPr>
          <p:cNvPr id="13317" name="Picture 7" descr="http://revisionworld.com/sites/revisionworld.com/files/rw_files/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989138"/>
            <a:ext cx="3743325"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9" descr="http://www.bbc.co.uk/staticarchive/132f16f6473c160f7e1cb2234eadb362c7576bf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989138"/>
            <a:ext cx="4032250"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4"/>
          <p:cNvSpPr>
            <a:spLocks noGrp="1"/>
          </p:cNvSpPr>
          <p:nvPr>
            <p:ph type="dt" sz="quarter" idx="11"/>
          </p:nvPr>
        </p:nvSpPr>
        <p:spPr>
          <a:xfrm>
            <a:off x="457200" y="6243638"/>
            <a:ext cx="2133600" cy="457200"/>
          </a:xfrm>
        </p:spPr>
        <p:txBody>
          <a:bodyPr/>
          <a:lstStyle/>
          <a:p>
            <a:pPr>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19852923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72ADE0D-4F28-4D37-8655-7490DB411A9D}" type="slidenum">
              <a:rPr lang="en-US"/>
              <a:pPr>
                <a:defRPr/>
              </a:pPr>
              <a:t>13</a:t>
            </a:fld>
            <a:endParaRPr lang="en-US"/>
          </a:p>
        </p:txBody>
      </p:sp>
      <p:sp>
        <p:nvSpPr>
          <p:cNvPr id="590850" name="Rectangle 2"/>
          <p:cNvSpPr>
            <a:spLocks noGrp="1" noChangeArrowheads="1"/>
          </p:cNvSpPr>
          <p:nvPr>
            <p:ph type="title"/>
          </p:nvPr>
        </p:nvSpPr>
        <p:spPr>
          <a:xfrm>
            <a:off x="574675" y="304800"/>
            <a:ext cx="8001000" cy="1216025"/>
          </a:xfrm>
        </p:spPr>
        <p:txBody>
          <a:bodyPr anchor="b"/>
          <a:lstStyle/>
          <a:p>
            <a:pPr eaLnBrk="1" hangingPunct="1">
              <a:defRPr/>
            </a:pPr>
            <a:r>
              <a:rPr lang="en-GB" dirty="0" smtClean="0"/>
              <a:t>Personal Computer Buses</a:t>
            </a:r>
            <a:endParaRPr lang="en-US" dirty="0" smtClean="0"/>
          </a:p>
        </p:txBody>
      </p:sp>
      <p:sp>
        <p:nvSpPr>
          <p:cNvPr id="590851" name="Rectangle 3"/>
          <p:cNvSpPr>
            <a:spLocks noGrp="1" noChangeArrowheads="1"/>
          </p:cNvSpPr>
          <p:nvPr>
            <p:ph type="body" idx="1"/>
          </p:nvPr>
        </p:nvSpPr>
        <p:spPr>
          <a:xfrm>
            <a:off x="566738" y="1752600"/>
            <a:ext cx="8253412" cy="4267200"/>
          </a:xfrm>
        </p:spPr>
        <p:txBody>
          <a:bodyPr/>
          <a:lstStyle/>
          <a:p>
            <a:pPr eaLnBrk="1" hangingPunct="1">
              <a:defRPr/>
            </a:pPr>
            <a:r>
              <a:rPr lang="en-GB" dirty="0" smtClean="0"/>
              <a:t>There are a number of types of buses, including the following: </a:t>
            </a:r>
            <a:endParaRPr lang="en-GB" b="1" dirty="0" smtClean="0"/>
          </a:p>
          <a:p>
            <a:pPr lvl="2" eaLnBrk="1" hangingPunct="1">
              <a:buFont typeface="Wingdings" pitchFamily="2" charset="2"/>
              <a:buNone/>
              <a:defRPr/>
            </a:pPr>
            <a:r>
              <a:rPr lang="en-GB" sz="3200" dirty="0" smtClean="0"/>
              <a:t>Processor bus</a:t>
            </a:r>
          </a:p>
          <a:p>
            <a:pPr lvl="2" eaLnBrk="1" hangingPunct="1">
              <a:buFont typeface="Wingdings" pitchFamily="2" charset="2"/>
              <a:buNone/>
              <a:defRPr/>
            </a:pPr>
            <a:r>
              <a:rPr lang="en-GB" sz="3200" dirty="0" smtClean="0"/>
              <a:t>Address bus</a:t>
            </a:r>
          </a:p>
          <a:p>
            <a:pPr lvl="2" eaLnBrk="1" hangingPunct="1">
              <a:buFont typeface="Wingdings" pitchFamily="2" charset="2"/>
              <a:buNone/>
              <a:defRPr/>
            </a:pPr>
            <a:r>
              <a:rPr lang="en-GB" sz="3200" dirty="0" smtClean="0"/>
              <a:t>Memory bus</a:t>
            </a:r>
            <a:endParaRPr lang="en-GB" sz="3200" b="1" dirty="0" smtClean="0"/>
          </a:p>
          <a:p>
            <a:pPr lvl="2" eaLnBrk="1" hangingPunct="1">
              <a:buFont typeface="Wingdings" pitchFamily="2" charset="2"/>
              <a:buNone/>
              <a:defRPr/>
            </a:pPr>
            <a:r>
              <a:rPr lang="en-GB" sz="3200" dirty="0" smtClean="0"/>
              <a:t>System – or I/O bus (Input/Output bus)</a:t>
            </a:r>
          </a:p>
          <a:p>
            <a:pPr lvl="2" eaLnBrk="1" hangingPunct="1">
              <a:buFont typeface="Wingdings" pitchFamily="2" charset="2"/>
              <a:buNone/>
              <a:defRPr/>
            </a:pPr>
            <a:endParaRPr lang="en-GB" dirty="0" smtClean="0"/>
          </a:p>
          <a:p>
            <a:pPr lvl="2" eaLnBrk="1" hangingPunct="1">
              <a:buFont typeface="Wingdings" pitchFamily="2" charset="2"/>
              <a:buNone/>
              <a:defRPr/>
            </a:pPr>
            <a:r>
              <a:rPr lang="en-GB" sz="2200" dirty="0" smtClean="0"/>
              <a:t>Processor Bus + Memory Bus </a:t>
            </a:r>
            <a:r>
              <a:rPr lang="en-GB" sz="2200" dirty="0"/>
              <a:t>+</a:t>
            </a:r>
            <a:r>
              <a:rPr lang="en-GB" sz="2200" dirty="0" smtClean="0"/>
              <a:t> Data Bus = System Bus</a:t>
            </a:r>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t>
            </a:r>
            <a:r>
              <a:rPr lang="en-US" dirty="0" smtClean="0"/>
              <a:t>and DT282/1 Computer </a:t>
            </a:r>
            <a:r>
              <a:rPr lang="en-US" dirty="0"/>
              <a:t>Architecture &amp; Technology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0CEB512-5DAF-4FD4-890E-9F5098F03013}" type="slidenum">
              <a:rPr lang="en-US"/>
              <a:pPr>
                <a:defRPr/>
              </a:pPr>
              <a:t>14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598018" name="Rectangle 2"/>
          <p:cNvSpPr>
            <a:spLocks noGrp="1" noChangeArrowheads="1"/>
          </p:cNvSpPr>
          <p:nvPr>
            <p:ph type="title"/>
          </p:nvPr>
        </p:nvSpPr>
        <p:spPr/>
        <p:txBody>
          <a:bodyPr/>
          <a:lstStyle/>
          <a:p>
            <a:pPr eaLnBrk="1" hangingPunct="1">
              <a:defRPr/>
            </a:pPr>
            <a:r>
              <a:rPr lang="en-GB" smtClean="0"/>
              <a:t>Processor Bus</a:t>
            </a:r>
            <a:endParaRPr lang="en-US" smtClean="0"/>
          </a:p>
        </p:txBody>
      </p:sp>
      <p:sp>
        <p:nvSpPr>
          <p:cNvPr id="598019" name="Rectangle 3"/>
          <p:cNvSpPr>
            <a:spLocks noGrp="1" noChangeArrowheads="1"/>
          </p:cNvSpPr>
          <p:nvPr>
            <p:ph type="body" idx="1"/>
          </p:nvPr>
        </p:nvSpPr>
        <p:spPr/>
        <p:txBody>
          <a:bodyPr/>
          <a:lstStyle/>
          <a:p>
            <a:pPr marL="0" indent="0" eaLnBrk="1" hangingPunct="1">
              <a:buNone/>
              <a:defRPr/>
            </a:pPr>
            <a:r>
              <a:rPr lang="en-US" sz="2200" dirty="0" smtClean="0"/>
              <a:t>The processor bus is the communication pathway between the CPU and immediate chipsets.</a:t>
            </a:r>
          </a:p>
          <a:p>
            <a:pPr marL="0" indent="0" eaLnBrk="1" hangingPunct="1">
              <a:buNone/>
              <a:defRPr/>
            </a:pPr>
            <a:r>
              <a:rPr lang="en-US" sz="2200" dirty="0" smtClean="0"/>
              <a:t>This bus is used to transfer data between the CPU and the main system bus, for example, or between the CPU and an external memory cache.</a:t>
            </a:r>
          </a:p>
          <a:p>
            <a:pPr marL="0" indent="0" eaLnBrk="1" hangingPunct="1">
              <a:lnSpc>
                <a:spcPct val="90000"/>
              </a:lnSpc>
              <a:buNone/>
              <a:defRPr/>
            </a:pPr>
            <a:r>
              <a:rPr lang="en-US" sz="2200" dirty="0"/>
              <a:t>The processor bus is required:</a:t>
            </a:r>
          </a:p>
          <a:p>
            <a:pPr lvl="1" eaLnBrk="1" hangingPunct="1">
              <a:lnSpc>
                <a:spcPct val="90000"/>
              </a:lnSpc>
              <a:defRPr/>
            </a:pPr>
            <a:r>
              <a:rPr lang="en-US" sz="2200" dirty="0"/>
              <a:t>to get information to/from the CPU at fastest possible speed - </a:t>
            </a:r>
          </a:p>
          <a:p>
            <a:pPr lvl="1" eaLnBrk="1" hangingPunct="1">
              <a:lnSpc>
                <a:spcPct val="90000"/>
              </a:lnSpc>
              <a:defRPr/>
            </a:pPr>
            <a:r>
              <a:rPr lang="en-US" sz="2200" dirty="0"/>
              <a:t>so this bus operates at a much faster rate than any other bus on a PC. </a:t>
            </a:r>
          </a:p>
          <a:p>
            <a:pPr marL="0" indent="0" eaLnBrk="1" hangingPunct="1">
              <a:lnSpc>
                <a:spcPct val="90000"/>
              </a:lnSpc>
              <a:buNone/>
              <a:defRPr/>
            </a:pPr>
            <a:r>
              <a:rPr lang="en-US" sz="2200" dirty="0"/>
              <a:t>The processor bus consists of electrical circuits for data, for addresses (the address bus), and for control purposes. The same ‘control’ as the CPU’s Control Unit. </a:t>
            </a:r>
          </a:p>
        </p:txBody>
      </p:sp>
    </p:spTree>
    <p:extLst>
      <p:ext uri="{BB962C8B-B14F-4D97-AF65-F5344CB8AC3E}">
        <p14:creationId xmlns:p14="http://schemas.microsoft.com/office/powerpoint/2010/main" val="35153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800" dirty="0" smtClean="0"/>
              <a:t>Expansion and Connectable Devices</a:t>
            </a:r>
            <a:endParaRPr lang="en-IE" sz="3800" dirty="0"/>
          </a:p>
        </p:txBody>
      </p:sp>
      <p:sp>
        <p:nvSpPr>
          <p:cNvPr id="3" name="Content Placeholder 2"/>
          <p:cNvSpPr>
            <a:spLocks noGrp="1"/>
          </p:cNvSpPr>
          <p:nvPr>
            <p:ph idx="1"/>
          </p:nvPr>
        </p:nvSpPr>
        <p:spPr/>
        <p:txBody>
          <a:bodyPr/>
          <a:lstStyle/>
          <a:p>
            <a:pPr marL="0" indent="0">
              <a:buNone/>
            </a:pPr>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Expansion slots allow devices to be added to a </a:t>
            </a:r>
            <a:r>
              <a:rPr lang="en-US" sz="22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computer.</a:t>
            </a:r>
            <a:r>
              <a:rPr lang="en-IE"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2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a:t>
            </a:r>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connector has a series of connection pinholes; depending on the need of the device card, they may have 16 to 64 closely-spaced holes to connect to the </a:t>
            </a:r>
            <a:r>
              <a:rPr lang="en-US" sz="22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motherboard.</a:t>
            </a:r>
            <a:r>
              <a:rPr lang="en-IE"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2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a:t>
            </a:r>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slot itself is a place to fit an expansion card containing the circuitry that provides a particular </a:t>
            </a:r>
            <a:r>
              <a:rPr lang="en-US" sz="2200"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capability.The</a:t>
            </a:r>
            <a:r>
              <a:rPr lang="en-US" sz="22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 bus or expansion slots:</a:t>
            </a:r>
            <a:endParaRPr lang="en-IE"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400050" lvl="1" indent="0">
              <a:buNone/>
            </a:pPr>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They enable a CPU to communicate with, or add peripheral devices to, your computer to expand its capabilities</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IE" sz="2400" dirty="0">
              <a:effectLst/>
            </a:endParaRPr>
          </a:p>
          <a:p>
            <a:pPr marL="0" indent="0">
              <a:buNone/>
            </a:pPr>
            <a:r>
              <a:rPr lang="en-US"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Devices such as:</a:t>
            </a:r>
            <a:endParaRPr lang="en-IE"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sound cards,</a:t>
            </a:r>
            <a:endParaRPr lang="en-IE"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video cards, </a:t>
            </a:r>
            <a:endParaRPr lang="en-IE"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network interface cards,</a:t>
            </a:r>
            <a:endParaRPr lang="en-IE"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(Small Computer System Interface) SCSI host adapters</a:t>
            </a:r>
            <a:endParaRPr lang="en-IE"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Universal </a:t>
            </a:r>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Serial </a:t>
            </a:r>
            <a:r>
              <a:rPr lang="en-US" sz="1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Bus and </a:t>
            </a:r>
            <a:r>
              <a:rPr lang="en-US"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others can be plugged into expansion slots.</a:t>
            </a:r>
            <a:endParaRPr lang="en-IE"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indent="0">
              <a:buNone/>
            </a:pPr>
            <a:endParaRPr lang="en-IE"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7AA586AC-8A5B-4041-80AC-4CC54552A19E}" type="slidenum">
              <a:rPr lang="en-US" smtClean="0"/>
              <a:pPr>
                <a:defRPr/>
              </a:pPr>
              <a:t>15</a:t>
            </a:fld>
            <a:endParaRPr lang="en-US"/>
          </a:p>
        </p:txBody>
      </p:sp>
    </p:spTree>
    <p:extLst>
      <p:ext uri="{BB962C8B-B14F-4D97-AF65-F5344CB8AC3E}">
        <p14:creationId xmlns:p14="http://schemas.microsoft.com/office/powerpoint/2010/main" val="6890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 Software</a:t>
            </a:r>
            <a:endParaRPr lang="en-IE" dirty="0"/>
          </a:p>
        </p:txBody>
      </p:sp>
      <p:sp>
        <p:nvSpPr>
          <p:cNvPr id="3" name="Content Placeholder 2"/>
          <p:cNvSpPr>
            <a:spLocks noGrp="1"/>
          </p:cNvSpPr>
          <p:nvPr>
            <p:ph idx="1"/>
          </p:nvPr>
        </p:nvSpPr>
        <p:spPr/>
        <p:txBody>
          <a:bodyPr/>
          <a:lstStyle/>
          <a:p>
            <a:pPr marL="0" indent="0">
              <a:buNone/>
            </a:pPr>
            <a:r>
              <a:rPr lang="en-GB" sz="2200" dirty="0">
                <a:effectLst>
                  <a:outerShdw blurRad="38100" dist="38100" dir="2700000" algn="tl">
                    <a:srgbClr val="000000">
                      <a:alpha val="43137"/>
                    </a:srgbClr>
                  </a:outerShdw>
                </a:effectLst>
              </a:rPr>
              <a:t>‘Hardware’ is the term that encapsulates the electronic devices and circuitry that make up the physical components of the computer system. </a:t>
            </a:r>
            <a:r>
              <a:rPr lang="en-GB" sz="2200" dirty="0" smtClean="0">
                <a:effectLst>
                  <a:outerShdw blurRad="38100" dist="38100" dir="2700000" algn="tl">
                    <a:srgbClr val="000000">
                      <a:alpha val="43137"/>
                    </a:srgbClr>
                  </a:outerShdw>
                </a:effectLst>
              </a:rPr>
              <a:t>These </a:t>
            </a:r>
            <a:r>
              <a:rPr lang="en-GB" sz="2200" dirty="0">
                <a:effectLst>
                  <a:outerShdw blurRad="38100" dist="38100" dir="2700000" algn="tl">
                    <a:srgbClr val="000000">
                      <a:alpha val="43137"/>
                    </a:srgbClr>
                  </a:outerShdw>
                </a:effectLst>
              </a:rPr>
              <a:t>elements are the computer parts that you can see and touch</a:t>
            </a:r>
            <a:r>
              <a:rPr lang="en-GB" sz="2200" dirty="0" smtClean="0">
                <a:effectLst>
                  <a:outerShdw blurRad="38100" dist="38100" dir="2700000" algn="tl">
                    <a:srgbClr val="000000">
                      <a:alpha val="43137"/>
                    </a:srgbClr>
                  </a:outerShdw>
                </a:effectLst>
              </a:rPr>
              <a:t>. Elements such as:</a:t>
            </a:r>
            <a:endParaRPr lang="en-IE" sz="2200" dirty="0">
              <a:effectLst>
                <a:outerShdw blurRad="38100" dist="38100" dir="2700000" algn="tl">
                  <a:srgbClr val="000000">
                    <a:alpha val="43137"/>
                  </a:srgbClr>
                </a:outerShdw>
              </a:effectLst>
            </a:endParaRPr>
          </a:p>
          <a:p>
            <a:pPr lvl="0">
              <a:buFont typeface="Arial" panose="020B0604020202020204" pitchFamily="34" charset="0"/>
              <a:buChar char="•"/>
            </a:pPr>
            <a:r>
              <a:rPr lang="en-GB" sz="2200" dirty="0">
                <a:effectLst>
                  <a:outerShdw blurRad="38100" dist="38100" dir="2700000" algn="tl">
                    <a:srgbClr val="000000">
                      <a:alpha val="43137"/>
                    </a:srgbClr>
                  </a:outerShdw>
                </a:effectLst>
              </a:rPr>
              <a:t>Central Processing Unit (CPU), </a:t>
            </a:r>
            <a:endParaRPr lang="en-IE" sz="2200" dirty="0">
              <a:effectLst>
                <a:outerShdw blurRad="38100" dist="38100" dir="2700000" algn="tl">
                  <a:srgbClr val="000000">
                    <a:alpha val="43137"/>
                  </a:srgbClr>
                </a:outerShdw>
              </a:effectLst>
            </a:endParaRPr>
          </a:p>
          <a:p>
            <a:pPr lvl="0">
              <a:buFont typeface="Arial" panose="020B0604020202020204" pitchFamily="34" charset="0"/>
              <a:buChar char="•"/>
            </a:pPr>
            <a:r>
              <a:rPr lang="en-GB" sz="2200" dirty="0">
                <a:effectLst>
                  <a:outerShdw blurRad="38100" dist="38100" dir="2700000" algn="tl">
                    <a:srgbClr val="000000">
                      <a:alpha val="43137"/>
                    </a:srgbClr>
                  </a:outerShdw>
                </a:effectLst>
              </a:rPr>
              <a:t>Primary storage, </a:t>
            </a:r>
            <a:endParaRPr lang="en-IE" sz="2200" dirty="0">
              <a:effectLst>
                <a:outerShdw blurRad="38100" dist="38100" dir="2700000" algn="tl">
                  <a:srgbClr val="000000">
                    <a:alpha val="43137"/>
                  </a:srgbClr>
                </a:outerShdw>
              </a:effectLst>
            </a:endParaRPr>
          </a:p>
          <a:p>
            <a:pPr lvl="0">
              <a:buFont typeface="Arial" panose="020B0604020202020204" pitchFamily="34" charset="0"/>
              <a:buChar char="•"/>
            </a:pPr>
            <a:r>
              <a:rPr lang="en-GB" sz="2200" dirty="0">
                <a:effectLst>
                  <a:outerShdw blurRad="38100" dist="38100" dir="2700000" algn="tl">
                    <a:srgbClr val="000000">
                      <a:alpha val="43137"/>
                    </a:srgbClr>
                  </a:outerShdw>
                </a:effectLst>
              </a:rPr>
              <a:t>Secondary storage, </a:t>
            </a:r>
            <a:endParaRPr lang="en-IE" sz="2200" dirty="0">
              <a:effectLst>
                <a:outerShdw blurRad="38100" dist="38100" dir="2700000" algn="tl">
                  <a:srgbClr val="000000">
                    <a:alpha val="43137"/>
                  </a:srgbClr>
                </a:outerShdw>
              </a:effectLst>
            </a:endParaRPr>
          </a:p>
          <a:p>
            <a:pPr lvl="0">
              <a:buFont typeface="Arial" panose="020B0604020202020204" pitchFamily="34" charset="0"/>
              <a:buChar char="•"/>
            </a:pPr>
            <a:r>
              <a:rPr lang="en-GB" sz="2200" dirty="0">
                <a:effectLst>
                  <a:outerShdw blurRad="38100" dist="38100" dir="2700000" algn="tl">
                    <a:srgbClr val="000000">
                      <a:alpha val="43137"/>
                    </a:srgbClr>
                  </a:outerShdw>
                </a:effectLst>
              </a:rPr>
              <a:t>Input devices, </a:t>
            </a:r>
            <a:endParaRPr lang="en-IE" sz="2200" dirty="0">
              <a:effectLst>
                <a:outerShdw blurRad="38100" dist="38100" dir="2700000" algn="tl">
                  <a:srgbClr val="000000">
                    <a:alpha val="43137"/>
                  </a:srgbClr>
                </a:outerShdw>
              </a:effectLst>
            </a:endParaRPr>
          </a:p>
          <a:p>
            <a:pPr lvl="0">
              <a:buFont typeface="Arial" panose="020B0604020202020204" pitchFamily="34" charset="0"/>
              <a:buChar char="•"/>
            </a:pPr>
            <a:r>
              <a:rPr lang="en-GB" sz="2200" dirty="0">
                <a:effectLst>
                  <a:outerShdw blurRad="38100" dist="38100" dir="2700000" algn="tl">
                    <a:srgbClr val="000000">
                      <a:alpha val="43137"/>
                    </a:srgbClr>
                  </a:outerShdw>
                </a:effectLst>
              </a:rPr>
              <a:t>Output devices and </a:t>
            </a:r>
            <a:endParaRPr lang="en-IE" sz="2200" dirty="0">
              <a:effectLst>
                <a:outerShdw blurRad="38100" dist="38100" dir="2700000" algn="tl">
                  <a:srgbClr val="000000">
                    <a:alpha val="43137"/>
                  </a:srgbClr>
                </a:outerShdw>
              </a:effectLst>
            </a:endParaRPr>
          </a:p>
          <a:p>
            <a:pPr lvl="0">
              <a:buFont typeface="Arial" panose="020B0604020202020204" pitchFamily="34" charset="0"/>
              <a:buChar char="•"/>
            </a:pPr>
            <a:r>
              <a:rPr lang="en-GB" sz="2200" dirty="0">
                <a:effectLst>
                  <a:outerShdw blurRad="38100" dist="38100" dir="2700000" algn="tl">
                    <a:srgbClr val="000000">
                      <a:alpha val="43137"/>
                    </a:srgbClr>
                  </a:outerShdw>
                </a:effectLst>
              </a:rPr>
              <a:t>Communications </a:t>
            </a:r>
            <a:r>
              <a:rPr lang="en-GB" sz="2200" dirty="0" smtClean="0">
                <a:effectLst>
                  <a:outerShdw blurRad="38100" dist="38100" dir="2700000" algn="tl">
                    <a:srgbClr val="000000">
                      <a:alpha val="43137"/>
                    </a:srgbClr>
                  </a:outerShdw>
                </a:effectLst>
              </a:rPr>
              <a:t>device</a:t>
            </a:r>
            <a:r>
              <a:rPr lang="en-IE" sz="2200" dirty="0">
                <a:effectLst>
                  <a:outerShdw blurRad="38100" dist="38100" dir="2700000" algn="tl">
                    <a:srgbClr val="000000">
                      <a:alpha val="43137"/>
                    </a:srgbClr>
                  </a:outerShdw>
                </a:effectLst>
              </a:rPr>
              <a:t>s</a:t>
            </a:r>
          </a:p>
        </p:txBody>
      </p:sp>
      <p:sp>
        <p:nvSpPr>
          <p:cNvPr id="4" name="Slide Number Placeholder 3"/>
          <p:cNvSpPr>
            <a:spLocks noGrp="1"/>
          </p:cNvSpPr>
          <p:nvPr>
            <p:ph type="sldNum" sz="quarter" idx="10"/>
          </p:nvPr>
        </p:nvSpPr>
        <p:spPr/>
        <p:txBody>
          <a:bodyPr/>
          <a:lstStyle/>
          <a:p>
            <a:pPr>
              <a:defRPr/>
            </a:pPr>
            <a:fld id="{7AA586AC-8A5B-4041-80AC-4CC54552A19E}" type="slidenum">
              <a:rPr lang="en-US" smtClean="0"/>
              <a:pPr>
                <a:defRPr/>
              </a:pPr>
              <a:t>16</a:t>
            </a:fld>
            <a:endParaRPr lang="en-US"/>
          </a:p>
        </p:txBody>
      </p:sp>
    </p:spTree>
    <p:extLst>
      <p:ext uri="{BB962C8B-B14F-4D97-AF65-F5344CB8AC3E}">
        <p14:creationId xmlns:p14="http://schemas.microsoft.com/office/powerpoint/2010/main" val="187210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 Software (2)</a:t>
            </a:r>
            <a:endParaRPr lang="en-IE" dirty="0"/>
          </a:p>
        </p:txBody>
      </p:sp>
      <p:sp>
        <p:nvSpPr>
          <p:cNvPr id="3" name="Content Placeholder 2"/>
          <p:cNvSpPr>
            <a:spLocks noGrp="1"/>
          </p:cNvSpPr>
          <p:nvPr>
            <p:ph idx="1"/>
          </p:nvPr>
        </p:nvSpPr>
        <p:spPr/>
        <p:txBody>
          <a:bodyPr/>
          <a:lstStyle/>
          <a:p>
            <a:pPr marL="0" indent="0">
              <a:buNone/>
            </a:pPr>
            <a:r>
              <a:rPr lang="en-GB" sz="2200" dirty="0" smtClean="0">
                <a:effectLst>
                  <a:outerShdw blurRad="38100" dist="38100" dir="2700000" algn="tl">
                    <a:srgbClr val="000000">
                      <a:alpha val="43137"/>
                    </a:srgbClr>
                  </a:outerShdw>
                </a:effectLst>
              </a:rPr>
              <a:t>‘</a:t>
            </a:r>
            <a:r>
              <a:rPr lang="en-GB" sz="2200" dirty="0">
                <a:effectLst>
                  <a:outerShdw blurRad="38100" dist="38100" dir="2700000" algn="tl">
                    <a:srgbClr val="000000">
                      <a:alpha val="43137"/>
                    </a:srgbClr>
                  </a:outerShdw>
                </a:effectLst>
              </a:rPr>
              <a:t>Software’ is the term that describes the instructions (and data) that determine the use of the processing capability.</a:t>
            </a:r>
            <a:endParaRPr lang="en-IE" sz="2200" dirty="0">
              <a:effectLst>
                <a:outerShdw blurRad="38100" dist="38100" dir="2700000" algn="tl">
                  <a:srgbClr val="000000">
                    <a:alpha val="43137"/>
                  </a:srgbClr>
                </a:outerShdw>
              </a:effectLst>
            </a:endParaRPr>
          </a:p>
          <a:p>
            <a:pPr marL="0" indent="0">
              <a:buNone/>
            </a:pPr>
            <a:r>
              <a:rPr lang="en-GB" sz="2200" dirty="0">
                <a:effectLst>
                  <a:outerShdw blurRad="38100" dist="38100" dir="2700000" algn="tl">
                    <a:srgbClr val="000000">
                      <a:alpha val="43137"/>
                    </a:srgbClr>
                  </a:outerShdw>
                </a:effectLst>
              </a:rPr>
              <a:t>Software is often the invisible means of process that goes on as the computer is </a:t>
            </a:r>
            <a:r>
              <a:rPr lang="en-GB" sz="2200" dirty="0" smtClean="0">
                <a:effectLst>
                  <a:outerShdw blurRad="38100" dist="38100" dir="2700000" algn="tl">
                    <a:srgbClr val="000000">
                      <a:alpha val="43137"/>
                    </a:srgbClr>
                  </a:outerShdw>
                </a:effectLst>
              </a:rPr>
              <a:t>running.</a:t>
            </a:r>
            <a:r>
              <a:rPr lang="en-IE" sz="2200" dirty="0">
                <a:effectLst>
                  <a:outerShdw blurRad="38100" dist="38100" dir="2700000" algn="tl">
                    <a:srgbClr val="000000">
                      <a:alpha val="43137"/>
                    </a:srgbClr>
                  </a:outerShdw>
                </a:effectLst>
              </a:rPr>
              <a:t> </a:t>
            </a:r>
            <a:r>
              <a:rPr lang="en-IE" sz="2200" dirty="0" smtClean="0">
                <a:effectLst>
                  <a:outerShdw blurRad="38100" dist="38100" dir="2700000" algn="tl">
                    <a:srgbClr val="000000">
                      <a:alpha val="43137"/>
                    </a:srgbClr>
                  </a:outerShdw>
                </a:effectLst>
              </a:rPr>
              <a:t>H</a:t>
            </a:r>
            <a:r>
              <a:rPr lang="en-GB" sz="2200" dirty="0" err="1" smtClean="0">
                <a:effectLst>
                  <a:outerShdw blurRad="38100" dist="38100" dir="2700000" algn="tl">
                    <a:srgbClr val="000000">
                      <a:alpha val="43137"/>
                    </a:srgbClr>
                  </a:outerShdw>
                </a:effectLst>
              </a:rPr>
              <a:t>ardware</a:t>
            </a:r>
            <a:r>
              <a:rPr lang="en-GB" sz="2200" dirty="0" smtClean="0">
                <a:effectLst>
                  <a:outerShdw blurRad="38100" dist="38100" dir="2700000" algn="tl">
                    <a:srgbClr val="000000">
                      <a:alpha val="43137"/>
                    </a:srgbClr>
                  </a:outerShdw>
                </a:effectLst>
              </a:rPr>
              <a:t> </a:t>
            </a:r>
            <a:r>
              <a:rPr lang="en-GB" sz="2200" dirty="0">
                <a:effectLst>
                  <a:outerShdw blurRad="38100" dist="38100" dir="2700000" algn="tl">
                    <a:srgbClr val="000000">
                      <a:alpha val="43137"/>
                    </a:srgbClr>
                  </a:outerShdw>
                </a:effectLst>
              </a:rPr>
              <a:t>and software together encapsulate a working computer system. </a:t>
            </a:r>
            <a:r>
              <a:rPr lang="en-GB" sz="2200" dirty="0" smtClean="0">
                <a:effectLst>
                  <a:outerShdw blurRad="38100" dist="38100" dir="2700000" algn="tl">
                    <a:srgbClr val="000000">
                      <a:alpha val="43137"/>
                    </a:srgbClr>
                  </a:outerShdw>
                </a:effectLst>
              </a:rPr>
              <a:t>This </a:t>
            </a:r>
            <a:r>
              <a:rPr lang="en-GB" sz="2200" dirty="0">
                <a:effectLst>
                  <a:outerShdw blurRad="38100" dist="38100" dir="2700000" algn="tl">
                    <a:srgbClr val="000000">
                      <a:alpha val="43137"/>
                    </a:srgbClr>
                  </a:outerShdw>
                </a:effectLst>
              </a:rPr>
              <a:t>a</a:t>
            </a:r>
            <a:r>
              <a:rPr lang="en-GB" sz="2200" dirty="0" smtClean="0">
                <a:effectLst>
                  <a:outerShdw blurRad="38100" dist="38100" dir="2700000" algn="tl">
                    <a:srgbClr val="000000">
                      <a:alpha val="43137"/>
                    </a:srgbClr>
                  </a:outerShdw>
                </a:effectLst>
              </a:rPr>
              <a:t>llows </a:t>
            </a:r>
            <a:r>
              <a:rPr lang="en-GB" sz="2200" dirty="0">
                <a:effectLst>
                  <a:outerShdw blurRad="38100" dist="38100" dir="2700000" algn="tl">
                    <a:srgbClr val="000000">
                      <a:alpha val="43137"/>
                    </a:srgbClr>
                  </a:outerShdw>
                </a:effectLst>
              </a:rPr>
              <a:t>a datum (singular) and data (a collection of datum) to be represented for input, processing and/or </a:t>
            </a:r>
            <a:r>
              <a:rPr lang="en-GB" sz="2200" dirty="0" smtClean="0">
                <a:effectLst>
                  <a:outerShdw blurRad="38100" dist="38100" dir="2700000" algn="tl">
                    <a:srgbClr val="000000">
                      <a:alpha val="43137"/>
                    </a:srgbClr>
                  </a:outerShdw>
                </a:effectLst>
              </a:rPr>
              <a:t>output.</a:t>
            </a:r>
          </a:p>
          <a:p>
            <a:pPr marL="0" indent="0">
              <a:buNone/>
            </a:pPr>
            <a:r>
              <a:rPr lang="en-GB" sz="2200" dirty="0">
                <a:effectLst>
                  <a:outerShdw blurRad="38100" dist="38100" dir="2700000" algn="tl">
                    <a:srgbClr val="000000">
                      <a:alpha val="43137"/>
                    </a:srgbClr>
                  </a:outerShdw>
                </a:effectLst>
              </a:rPr>
              <a:t>Examples of non-physical elements – (Software):</a:t>
            </a:r>
            <a:endParaRPr lang="en-IE" sz="2200" dirty="0">
              <a:effectLst>
                <a:outerShdw blurRad="38100" dist="38100" dir="2700000" algn="tl">
                  <a:srgbClr val="000000">
                    <a:alpha val="43137"/>
                  </a:srgbClr>
                </a:outerShdw>
              </a:effectLst>
            </a:endParaRPr>
          </a:p>
          <a:p>
            <a:pPr lvl="0">
              <a:buFont typeface="Arial" panose="020B0604020202020204" pitchFamily="34" charset="0"/>
              <a:buChar char="•"/>
            </a:pPr>
            <a:r>
              <a:rPr lang="en-GB" sz="1800" dirty="0">
                <a:effectLst>
                  <a:outerShdw blurRad="38100" dist="38100" dir="2700000" algn="tl">
                    <a:srgbClr val="000000">
                      <a:alpha val="43137"/>
                    </a:srgbClr>
                  </a:outerShdw>
                </a:effectLst>
              </a:rPr>
              <a:t>Systems software and/or Operating Systems (O/S),</a:t>
            </a:r>
            <a:endParaRPr lang="en-IE" sz="1800" dirty="0">
              <a:effectLst>
                <a:outerShdw blurRad="38100" dist="38100" dir="2700000" algn="tl">
                  <a:srgbClr val="000000">
                    <a:alpha val="43137"/>
                  </a:srgbClr>
                </a:outerShdw>
              </a:effectLst>
            </a:endParaRPr>
          </a:p>
          <a:p>
            <a:pPr lvl="0">
              <a:buFont typeface="Arial" panose="020B0604020202020204" pitchFamily="34" charset="0"/>
              <a:buChar char="•"/>
            </a:pPr>
            <a:r>
              <a:rPr lang="en-GB" sz="1800" dirty="0">
                <a:effectLst>
                  <a:outerShdw blurRad="38100" dist="38100" dir="2700000" algn="tl">
                    <a:srgbClr val="000000">
                      <a:alpha val="43137"/>
                    </a:srgbClr>
                  </a:outerShdw>
                </a:effectLst>
              </a:rPr>
              <a:t>Applications software,</a:t>
            </a:r>
            <a:endParaRPr lang="en-IE" sz="1800" dirty="0">
              <a:effectLst>
                <a:outerShdw blurRad="38100" dist="38100" dir="2700000" algn="tl">
                  <a:srgbClr val="000000">
                    <a:alpha val="43137"/>
                  </a:srgbClr>
                </a:outerShdw>
              </a:effectLst>
            </a:endParaRPr>
          </a:p>
          <a:p>
            <a:pPr lvl="0">
              <a:buFont typeface="Arial" panose="020B0604020202020204" pitchFamily="34" charset="0"/>
              <a:buChar char="•"/>
            </a:pPr>
            <a:r>
              <a:rPr lang="en-GB" sz="1800" dirty="0">
                <a:effectLst>
                  <a:outerShdw blurRad="38100" dist="38100" dir="2700000" algn="tl">
                    <a:srgbClr val="000000">
                      <a:alpha val="43137"/>
                    </a:srgbClr>
                  </a:outerShdw>
                </a:effectLst>
              </a:rPr>
              <a:t>Database Management Systems (DBMS). (Optional for most computer systems.)</a:t>
            </a:r>
            <a:endParaRPr lang="en-IE" sz="1800" dirty="0">
              <a:effectLst>
                <a:outerShdw blurRad="38100" dist="38100" dir="2700000" algn="tl">
                  <a:srgbClr val="000000">
                    <a:alpha val="43137"/>
                  </a:srgbClr>
                </a:outerShdw>
              </a:effectLst>
            </a:endParaRPr>
          </a:p>
          <a:p>
            <a:pPr lvl="0">
              <a:buFont typeface="Arial" panose="020B0604020202020204" pitchFamily="34" charset="0"/>
              <a:buChar char="•"/>
            </a:pPr>
            <a:r>
              <a:rPr lang="en-US" sz="1800" dirty="0">
                <a:effectLst>
                  <a:outerShdw blurRad="38100" dist="38100" dir="2700000" algn="tl">
                    <a:srgbClr val="000000">
                      <a:alpha val="43137"/>
                    </a:srgbClr>
                  </a:outerShdw>
                </a:effectLst>
              </a:rPr>
              <a:t>Communications software (when connected to a network</a:t>
            </a:r>
            <a:r>
              <a:rPr lang="en-US" sz="1800" dirty="0" smtClean="0">
                <a:effectLst>
                  <a:outerShdw blurRad="38100" dist="38100" dir="2700000" algn="tl">
                    <a:srgbClr val="000000">
                      <a:alpha val="43137"/>
                    </a:srgbClr>
                  </a:outerShdw>
                </a:effectLst>
              </a:rPr>
              <a:t>)</a:t>
            </a:r>
            <a:endParaRPr lang="en-IE" sz="18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pPr>
              <a:defRPr/>
            </a:pPr>
            <a:fld id="{7AA586AC-8A5B-4041-80AC-4CC54552A19E}" type="slidenum">
              <a:rPr lang="en-US" smtClean="0"/>
              <a:pPr>
                <a:defRPr/>
              </a:pPr>
              <a:t>17</a:t>
            </a:fld>
            <a:endParaRPr lang="en-US"/>
          </a:p>
        </p:txBody>
      </p:sp>
    </p:spTree>
    <p:extLst>
      <p:ext uri="{BB962C8B-B14F-4D97-AF65-F5344CB8AC3E}">
        <p14:creationId xmlns:p14="http://schemas.microsoft.com/office/powerpoint/2010/main" val="193007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Internal Hardware</a:t>
            </a:r>
            <a:endParaRPr lang="en-IE" dirty="0"/>
          </a:p>
        </p:txBody>
      </p:sp>
      <p:sp>
        <p:nvSpPr>
          <p:cNvPr id="3" name="Content Placeholder 2"/>
          <p:cNvSpPr>
            <a:spLocks noGrp="1"/>
          </p:cNvSpPr>
          <p:nvPr>
            <p:ph idx="1"/>
          </p:nvPr>
        </p:nvSpPr>
        <p:spPr/>
        <p:txBody>
          <a:bodyPr/>
          <a:lstStyle/>
          <a:p>
            <a:pPr marL="0" indent="0">
              <a:buNone/>
            </a:pPr>
            <a:r>
              <a:rPr lang="en-GB" sz="2200" dirty="0">
                <a:effectLst>
                  <a:outerShdw blurRad="38100" dist="38100" dir="2700000" algn="tl">
                    <a:srgbClr val="000000">
                      <a:alpha val="43137"/>
                    </a:srgbClr>
                  </a:outerShdw>
                </a:effectLst>
              </a:rPr>
              <a:t>Inside the ‘box’ there are devices and components that make up the communication subsystem, the storage subsystem and the processing system</a:t>
            </a:r>
            <a:r>
              <a:rPr lang="en-US" sz="2200" dirty="0">
                <a:effectLst>
                  <a:outerShdw blurRad="38100" dist="38100" dir="2700000" algn="tl">
                    <a:srgbClr val="000000">
                      <a:alpha val="43137"/>
                    </a:srgbClr>
                  </a:outerShdw>
                </a:effectLst>
              </a:rPr>
              <a:t>.</a:t>
            </a:r>
            <a:endParaRPr lang="en-IE" sz="2200" dirty="0">
              <a:effectLst>
                <a:outerShdw blurRad="38100" dist="38100" dir="2700000" algn="tl">
                  <a:srgbClr val="000000">
                    <a:alpha val="43137"/>
                  </a:srgbClr>
                </a:outerShdw>
              </a:effectLst>
            </a:endParaRPr>
          </a:p>
          <a:p>
            <a:pPr marL="0" indent="0">
              <a:buNone/>
            </a:pPr>
            <a:r>
              <a:rPr lang="en-GB" sz="2200" dirty="0">
                <a:effectLst>
                  <a:outerShdw blurRad="38100" dist="38100" dir="2700000" algn="tl">
                    <a:srgbClr val="000000">
                      <a:alpha val="43137"/>
                    </a:srgbClr>
                  </a:outerShdw>
                </a:effectLst>
              </a:rPr>
              <a:t>For the processing system there are components that are internal – i.e. close to or part of the processing capability of a typical personal computer. (3 marks)</a:t>
            </a:r>
            <a:endParaRPr lang="en-IE" sz="2200" dirty="0">
              <a:effectLst>
                <a:outerShdw blurRad="38100" dist="38100" dir="2700000" algn="tl">
                  <a:srgbClr val="000000">
                    <a:alpha val="43137"/>
                  </a:srgbClr>
                </a:outerShdw>
              </a:effectLst>
            </a:endParaRPr>
          </a:p>
          <a:p>
            <a:pPr marL="0" indent="0">
              <a:buNone/>
            </a:pPr>
            <a:r>
              <a:rPr lang="en-GB" sz="2200" dirty="0">
                <a:effectLst>
                  <a:outerShdw blurRad="38100" dist="38100" dir="2700000" algn="tl">
                    <a:srgbClr val="000000">
                      <a:alpha val="43137"/>
                    </a:srgbClr>
                  </a:outerShdw>
                </a:effectLst>
              </a:rPr>
              <a:t>Some hardware system components (usually </a:t>
            </a:r>
            <a:r>
              <a:rPr lang="en-GB" sz="2200" dirty="0" smtClean="0">
                <a:effectLst>
                  <a:outerShdw blurRad="38100" dist="38100" dir="2700000" algn="tl">
                    <a:srgbClr val="000000">
                      <a:alpha val="43137"/>
                    </a:srgbClr>
                  </a:outerShdw>
                </a:effectLst>
              </a:rPr>
              <a:t>electronic), on </a:t>
            </a:r>
            <a:r>
              <a:rPr lang="en-GB" sz="2200" dirty="0">
                <a:effectLst>
                  <a:outerShdw blurRad="38100" dist="38100" dir="2700000" algn="tl">
                    <a:srgbClr val="000000">
                      <a:alpha val="43137"/>
                    </a:srgbClr>
                  </a:outerShdw>
                </a:effectLst>
              </a:rPr>
              <a:t>the motherboard:</a:t>
            </a:r>
            <a:endParaRPr lang="en-IE" sz="2200" dirty="0">
              <a:effectLst>
                <a:outerShdw blurRad="38100" dist="38100" dir="2700000" algn="tl">
                  <a:srgbClr val="000000">
                    <a:alpha val="43137"/>
                  </a:srgbClr>
                </a:outerShdw>
              </a:effectLst>
            </a:endParaRPr>
          </a:p>
          <a:p>
            <a:r>
              <a:rPr lang="en-GB" sz="2200" dirty="0">
                <a:effectLst>
                  <a:outerShdw blurRad="38100" dist="38100" dir="2700000" algn="tl">
                    <a:srgbClr val="000000">
                      <a:alpha val="43137"/>
                    </a:srgbClr>
                  </a:outerShdw>
                </a:effectLst>
              </a:rPr>
              <a:t>CPU – Central Processing Unit</a:t>
            </a:r>
            <a:endParaRPr lang="en-IE" sz="2200" dirty="0">
              <a:effectLst>
                <a:outerShdw blurRad="38100" dist="38100" dir="2700000" algn="tl">
                  <a:srgbClr val="000000">
                    <a:alpha val="43137"/>
                  </a:srgbClr>
                </a:outerShdw>
              </a:effectLst>
            </a:endParaRPr>
          </a:p>
          <a:p>
            <a:r>
              <a:rPr lang="en-GB" sz="2200" dirty="0">
                <a:effectLst>
                  <a:outerShdw blurRad="38100" dist="38100" dir="2700000" algn="tl">
                    <a:srgbClr val="000000">
                      <a:alpha val="43137"/>
                    </a:srgbClr>
                  </a:outerShdw>
                </a:effectLst>
              </a:rPr>
              <a:t>BIOS – Basic </a:t>
            </a:r>
            <a:r>
              <a:rPr lang="en-GB" sz="2200" dirty="0" err="1">
                <a:effectLst>
                  <a:outerShdw blurRad="38100" dist="38100" dir="2700000" algn="tl">
                    <a:srgbClr val="000000">
                      <a:alpha val="43137"/>
                    </a:srgbClr>
                  </a:outerShdw>
                </a:effectLst>
              </a:rPr>
              <a:t>Input/Output</a:t>
            </a:r>
            <a:r>
              <a:rPr lang="en-GB" sz="2200" dirty="0">
                <a:effectLst>
                  <a:outerShdw blurRad="38100" dist="38100" dir="2700000" algn="tl">
                    <a:srgbClr val="000000">
                      <a:alpha val="43137"/>
                    </a:srgbClr>
                  </a:outerShdw>
                </a:effectLst>
              </a:rPr>
              <a:t> System</a:t>
            </a:r>
            <a:endParaRPr lang="en-IE" sz="2200" dirty="0">
              <a:effectLst>
                <a:outerShdw blurRad="38100" dist="38100" dir="2700000" algn="tl">
                  <a:srgbClr val="000000">
                    <a:alpha val="43137"/>
                  </a:srgbClr>
                </a:outerShdw>
              </a:effectLst>
            </a:endParaRPr>
          </a:p>
          <a:p>
            <a:r>
              <a:rPr lang="en-GB" sz="2200" dirty="0">
                <a:effectLst>
                  <a:outerShdw blurRad="38100" dist="38100" dir="2700000" algn="tl">
                    <a:srgbClr val="000000">
                      <a:alpha val="43137"/>
                    </a:srgbClr>
                  </a:outerShdw>
                </a:effectLst>
              </a:rPr>
              <a:t>RAM – Random Access Memory </a:t>
            </a:r>
            <a:endParaRPr lang="en-IE" sz="2200" dirty="0">
              <a:effectLst>
                <a:outerShdw blurRad="38100" dist="38100" dir="2700000" algn="tl">
                  <a:srgbClr val="000000">
                    <a:alpha val="43137"/>
                  </a:srgbClr>
                </a:outerShdw>
              </a:effectLst>
            </a:endParaRPr>
          </a:p>
          <a:p>
            <a:pPr marL="0" indent="0">
              <a:buNone/>
            </a:pPr>
            <a:endParaRPr lang="en-IE" sz="2200" dirty="0">
              <a:effectLst/>
            </a:endParaRPr>
          </a:p>
        </p:txBody>
      </p:sp>
      <p:sp>
        <p:nvSpPr>
          <p:cNvPr id="4" name="Slide Number Placeholder 3"/>
          <p:cNvSpPr>
            <a:spLocks noGrp="1"/>
          </p:cNvSpPr>
          <p:nvPr>
            <p:ph type="sldNum" sz="quarter" idx="10"/>
          </p:nvPr>
        </p:nvSpPr>
        <p:spPr/>
        <p:txBody>
          <a:bodyPr/>
          <a:lstStyle/>
          <a:p>
            <a:pPr>
              <a:defRPr/>
            </a:pPr>
            <a:r>
              <a:rPr lang="en-US" dirty="0" smtClean="0"/>
              <a:t>R - </a:t>
            </a:r>
            <a:fld id="{7AA586AC-8A5B-4041-80AC-4CC54552A19E}" type="slidenum">
              <a:rPr lang="en-US" smtClean="0"/>
              <a:pPr>
                <a:defRPr/>
              </a:pPr>
              <a:t>18</a:t>
            </a:fld>
            <a:endParaRPr lang="en-US" dirty="0"/>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339239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Digital Circuits</a:t>
            </a:r>
            <a:endParaRPr lang="en-IE" dirty="0"/>
          </a:p>
        </p:txBody>
      </p:sp>
      <p:sp>
        <p:nvSpPr>
          <p:cNvPr id="3" name="Content Placeholder 2"/>
          <p:cNvSpPr>
            <a:spLocks noGrp="1"/>
          </p:cNvSpPr>
          <p:nvPr>
            <p:ph idx="1"/>
          </p:nvPr>
        </p:nvSpPr>
        <p:spPr/>
        <p:txBody>
          <a:bodyPr/>
          <a:lstStyle/>
          <a:p>
            <a:pPr marL="0" indent="0">
              <a:buNone/>
            </a:pPr>
            <a:r>
              <a:rPr lang="en-IE" sz="2100" dirty="0">
                <a:effectLst>
                  <a:outerShdw blurRad="38100" dist="38100" dir="2700000" algn="tl">
                    <a:srgbClr val="000000">
                      <a:alpha val="43137"/>
                    </a:srgbClr>
                  </a:outerShdw>
                </a:effectLst>
              </a:rPr>
              <a:t>A digital circuit is constructed of a </a:t>
            </a:r>
            <a:r>
              <a:rPr lang="en-IE" sz="2100" b="1" dirty="0">
                <a:effectLst>
                  <a:outerShdw blurRad="38100" dist="38100" dir="2700000" algn="tl">
                    <a:srgbClr val="000000">
                      <a:alpha val="43137"/>
                    </a:srgbClr>
                  </a:outerShdw>
                </a:effectLst>
              </a:rPr>
              <a:t>power supply</a:t>
            </a:r>
            <a:r>
              <a:rPr lang="en-IE" sz="2100" dirty="0">
                <a:effectLst>
                  <a:outerShdw blurRad="38100" dist="38100" dir="2700000" algn="tl">
                    <a:srgbClr val="000000">
                      <a:alpha val="43137"/>
                    </a:srgbClr>
                  </a:outerShdw>
                </a:effectLst>
              </a:rPr>
              <a:t>, </a:t>
            </a:r>
            <a:r>
              <a:rPr lang="en-IE" sz="2100" b="1" dirty="0">
                <a:effectLst>
                  <a:outerShdw blurRad="38100" dist="38100" dir="2700000" algn="tl">
                    <a:srgbClr val="000000">
                      <a:alpha val="43137"/>
                    </a:srgbClr>
                  </a:outerShdw>
                </a:effectLst>
              </a:rPr>
              <a:t>devices</a:t>
            </a:r>
            <a:r>
              <a:rPr lang="en-IE" sz="2100" dirty="0">
                <a:effectLst>
                  <a:outerShdw blurRad="38100" dist="38100" dir="2700000" algn="tl">
                    <a:srgbClr val="000000">
                      <a:alpha val="43137"/>
                    </a:srgbClr>
                  </a:outerShdw>
                </a:effectLst>
              </a:rPr>
              <a:t>, and </a:t>
            </a:r>
            <a:r>
              <a:rPr lang="en-IE" sz="2100" b="1" dirty="0">
                <a:effectLst>
                  <a:outerShdw blurRad="38100" dist="38100" dir="2700000" algn="tl">
                    <a:srgbClr val="000000">
                      <a:alpha val="43137"/>
                    </a:srgbClr>
                  </a:outerShdw>
                </a:effectLst>
              </a:rPr>
              <a:t>conduction nets</a:t>
            </a:r>
            <a:r>
              <a:rPr lang="en-IE" sz="2100" dirty="0">
                <a:effectLst>
                  <a:outerShdw blurRad="38100" dist="38100" dir="2700000" algn="tl">
                    <a:srgbClr val="000000">
                      <a:alpha val="43137"/>
                    </a:srgbClr>
                  </a:outerShdw>
                </a:effectLst>
              </a:rPr>
              <a:t>. Some nets provide circuit inputs from the “outside world”; in a schematic, these input nets are generally shown entering the left side of component and/or the overall circuit. </a:t>
            </a:r>
            <a:r>
              <a:rPr lang="en-IE" sz="2100" dirty="0" smtClean="0">
                <a:effectLst>
                  <a:outerShdw blurRad="38100" dist="38100" dir="2700000" algn="tl">
                    <a:srgbClr val="000000">
                      <a:alpha val="43137"/>
                    </a:srgbClr>
                  </a:outerShdw>
                </a:effectLst>
              </a:rPr>
              <a:t>Other </a:t>
            </a:r>
            <a:r>
              <a:rPr lang="en-IE" sz="2100" dirty="0">
                <a:effectLst>
                  <a:outerShdw blurRad="38100" dist="38100" dir="2700000" algn="tl">
                    <a:srgbClr val="000000">
                      <a:alpha val="43137"/>
                    </a:srgbClr>
                  </a:outerShdw>
                </a:effectLst>
              </a:rPr>
              <a:t>nets present circuit outputs to the outside world; these nets are generally shown exiting the schematic on the right. </a:t>
            </a:r>
          </a:p>
          <a:p>
            <a:pPr marL="0" indent="0">
              <a:buNone/>
            </a:pPr>
            <a:r>
              <a:rPr lang="en-IE" sz="2100" dirty="0">
                <a:effectLst>
                  <a:outerShdw blurRad="38100" dist="38100" dir="2700000" algn="tl">
                    <a:srgbClr val="000000">
                      <a:alpha val="43137"/>
                    </a:srgbClr>
                  </a:outerShdw>
                </a:effectLst>
              </a:rPr>
              <a:t>A digital circuit requires a power supply to provide a constant and stable source of electric power to all </a:t>
            </a:r>
            <a:r>
              <a:rPr lang="en-IE" sz="2100" dirty="0" smtClean="0">
                <a:effectLst>
                  <a:outerShdw blurRad="38100" dist="38100" dir="2700000" algn="tl">
                    <a:srgbClr val="000000">
                      <a:alpha val="43137"/>
                    </a:srgbClr>
                  </a:outerShdw>
                </a:effectLst>
              </a:rPr>
              <a:t>devices, </a:t>
            </a:r>
            <a:r>
              <a:rPr lang="en-IE" sz="2100" dirty="0" err="1" smtClean="0">
                <a:effectLst>
                  <a:outerShdw blurRad="38100" dist="38100" dir="2700000" algn="tl">
                    <a:srgbClr val="000000">
                      <a:alpha val="43137"/>
                    </a:srgbClr>
                  </a:outerShdw>
                </a:effectLst>
              </a:rPr>
              <a:t>providig</a:t>
            </a:r>
            <a:r>
              <a:rPr lang="en-IE" sz="2100" dirty="0" smtClean="0">
                <a:effectLst>
                  <a:outerShdw blurRad="38100" dist="38100" dir="2700000" algn="tl">
                    <a:srgbClr val="000000">
                      <a:alpha val="43137"/>
                    </a:srgbClr>
                  </a:outerShdw>
                </a:effectLst>
              </a:rPr>
              <a:t> </a:t>
            </a:r>
            <a:r>
              <a:rPr lang="en-IE" sz="2100" dirty="0">
                <a:effectLst>
                  <a:outerShdw blurRad="38100" dist="38100" dir="2700000" algn="tl">
                    <a:srgbClr val="000000">
                      <a:alpha val="43137"/>
                    </a:srgbClr>
                  </a:outerShdw>
                </a:effectLst>
              </a:rPr>
              <a:t>a local, contained imbalance of electrons that provides a voltage </a:t>
            </a:r>
            <a:r>
              <a:rPr lang="en-IE" sz="2100" dirty="0" smtClean="0">
                <a:effectLst>
                  <a:outerShdw blurRad="38100" dist="38100" dir="2700000" algn="tl">
                    <a:srgbClr val="000000">
                      <a:alpha val="43137"/>
                    </a:srgbClr>
                  </a:outerShdw>
                </a:effectLst>
              </a:rPr>
              <a:t>source. Example; transmitting </a:t>
            </a:r>
            <a:r>
              <a:rPr lang="en-IE" sz="2100" dirty="0">
                <a:effectLst>
                  <a:outerShdw blurRad="38100" dist="38100" dir="2700000" algn="tl">
                    <a:srgbClr val="000000">
                      <a:alpha val="43137"/>
                    </a:srgbClr>
                  </a:outerShdw>
                </a:effectLst>
              </a:rPr>
              <a:t>information through a conductor from one device to another.</a:t>
            </a:r>
          </a:p>
          <a:p>
            <a:pPr marL="0" indent="0">
              <a:buNone/>
            </a:pPr>
            <a:r>
              <a:rPr lang="en-IE" sz="2100" dirty="0" smtClean="0">
                <a:effectLst>
                  <a:outerShdw blurRad="38100" dist="38100" dir="2700000" algn="tl">
                    <a:srgbClr val="000000">
                      <a:alpha val="43137"/>
                    </a:srgbClr>
                  </a:outerShdw>
                </a:effectLst>
              </a:rPr>
              <a:t>As </a:t>
            </a:r>
            <a:r>
              <a:rPr lang="en-IE" sz="2100" dirty="0">
                <a:effectLst>
                  <a:outerShdw blurRad="38100" dist="38100" dir="2700000" algn="tl">
                    <a:srgbClr val="000000">
                      <a:alpha val="43137"/>
                    </a:srgbClr>
                  </a:outerShdw>
                </a:effectLst>
              </a:rPr>
              <a:t>electrons flow to and from the devices in a given circuit, they can change device properties in useful </a:t>
            </a:r>
            <a:r>
              <a:rPr lang="en-IE" sz="2100" dirty="0" smtClean="0">
                <a:effectLst>
                  <a:outerShdw blurRad="38100" dist="38100" dir="2700000" algn="tl">
                    <a:srgbClr val="000000">
                      <a:alpha val="43137"/>
                    </a:srgbClr>
                  </a:outerShdw>
                </a:effectLst>
              </a:rPr>
              <a:t>ways</a:t>
            </a:r>
            <a:r>
              <a:rPr lang="en-IE" sz="2100" dirty="0">
                <a:effectLst>
                  <a:outerShdw blurRad="38100" dist="38100" dir="2700000" algn="tl">
                    <a:srgbClr val="000000">
                      <a:alpha val="43137"/>
                    </a:srgbClr>
                  </a:outerShdw>
                </a:effectLst>
              </a:rPr>
              <a:t>.</a:t>
            </a:r>
          </a:p>
        </p:txBody>
      </p:sp>
      <p:sp>
        <p:nvSpPr>
          <p:cNvPr id="4" name="Slide Number Placeholder 3"/>
          <p:cNvSpPr>
            <a:spLocks noGrp="1"/>
          </p:cNvSpPr>
          <p:nvPr>
            <p:ph type="sldNum" sz="quarter" idx="10"/>
          </p:nvPr>
        </p:nvSpPr>
        <p:spPr/>
        <p:txBody>
          <a:bodyPr/>
          <a:lstStyle/>
          <a:p>
            <a:pPr>
              <a:defRPr/>
            </a:pPr>
            <a:fld id="{7AA586AC-8A5B-4041-80AC-4CC54552A19E}" type="slidenum">
              <a:rPr lang="en-US" smtClean="0"/>
              <a:pPr>
                <a:defRPr/>
              </a:pPr>
              <a:t>19</a:t>
            </a:fld>
            <a:endParaRPr lang="en-US"/>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353030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Exam Date and Time</a:t>
            </a:r>
            <a:endParaRPr lang="en-US" dirty="0"/>
          </a:p>
        </p:txBody>
      </p:sp>
      <p:sp>
        <p:nvSpPr>
          <p:cNvPr id="3" name="Content Placeholder 2"/>
          <p:cNvSpPr>
            <a:spLocks noGrp="1"/>
          </p:cNvSpPr>
          <p:nvPr>
            <p:ph idx="1"/>
          </p:nvPr>
        </p:nvSpPr>
        <p:spPr/>
        <p:txBody>
          <a:bodyPr/>
          <a:lstStyle/>
          <a:p>
            <a:pPr>
              <a:buFont typeface="Wingdings" pitchFamily="2" charset="2"/>
              <a:buNone/>
              <a:defRPr/>
            </a:pPr>
            <a:r>
              <a:rPr lang="en-IE" dirty="0" smtClean="0"/>
              <a:t>	The exam date for this module that I (Art) have been notified about is:</a:t>
            </a:r>
          </a:p>
          <a:p>
            <a:pPr>
              <a:defRPr/>
            </a:pPr>
            <a:endParaRPr lang="en-IE" sz="2800" dirty="0" smtClean="0"/>
          </a:p>
          <a:p>
            <a:pPr>
              <a:buFont typeface="Wingdings" pitchFamily="2" charset="2"/>
              <a:buNone/>
              <a:defRPr/>
            </a:pPr>
            <a:r>
              <a:rPr lang="en-IE" sz="2800" dirty="0" smtClean="0">
                <a:solidFill>
                  <a:srgbClr val="FFFF00"/>
                </a:solidFill>
              </a:rPr>
              <a:t>		</a:t>
            </a:r>
            <a:r>
              <a:rPr lang="en-IE" dirty="0" smtClean="0">
                <a:solidFill>
                  <a:srgbClr val="FFFF00"/>
                </a:solidFill>
              </a:rPr>
              <a:t>Friday 19th May 2017</a:t>
            </a:r>
          </a:p>
          <a:p>
            <a:pPr lvl="2">
              <a:buFont typeface="Wingdings" pitchFamily="2" charset="2"/>
              <a:buNone/>
              <a:defRPr/>
            </a:pPr>
            <a:r>
              <a:rPr lang="en-IE" sz="3200" dirty="0">
                <a:solidFill>
                  <a:srgbClr val="FFFF00"/>
                </a:solidFill>
              </a:rPr>
              <a:t>4</a:t>
            </a:r>
            <a:r>
              <a:rPr lang="en-IE" sz="3200" dirty="0" smtClean="0">
                <a:solidFill>
                  <a:srgbClr val="FFFF00"/>
                </a:solidFill>
              </a:rPr>
              <a:t>.00 – 6.00pm</a:t>
            </a:r>
          </a:p>
          <a:p>
            <a:pPr lvl="2">
              <a:buFont typeface="Wingdings" pitchFamily="2" charset="2"/>
              <a:buNone/>
              <a:defRPr/>
            </a:pPr>
            <a:endParaRPr lang="en-IE" sz="2800" dirty="0" smtClean="0"/>
          </a:p>
          <a:p>
            <a:pPr lvl="2">
              <a:buFont typeface="Wingdings" pitchFamily="2" charset="2"/>
              <a:buNone/>
              <a:defRPr/>
            </a:pPr>
            <a:r>
              <a:rPr lang="en-IE" sz="2800" dirty="0" smtClean="0"/>
              <a:t>Venue to be arranged</a:t>
            </a:r>
            <a:endParaRPr lang="en-US" sz="2800" dirty="0"/>
          </a:p>
        </p:txBody>
      </p:sp>
      <p:sp>
        <p:nvSpPr>
          <p:cNvPr id="4" name="Rectangle 220"/>
          <p:cNvSpPr>
            <a:spLocks noGrp="1" noChangeArrowheads="1"/>
          </p:cNvSpPr>
          <p:nvPr>
            <p:ph type="dt" sz="quarter" idx="10"/>
          </p:nvPr>
        </p:nvSpPr>
        <p:spPr>
          <a:xfrm>
            <a:off x="457200" y="6243638"/>
            <a:ext cx="2133600" cy="457200"/>
          </a:xfrm>
        </p:spPr>
        <p:txBody>
          <a:bodyPr/>
          <a:lstStyle/>
          <a:p>
            <a:pPr algn="l">
              <a:defRPr/>
            </a:pPr>
            <a:r>
              <a:rPr lang="en-US" dirty="0"/>
              <a:t>DT228/1 </a:t>
            </a:r>
            <a:r>
              <a:rPr lang="en-US" dirty="0" smtClean="0"/>
              <a:t>and DT282/1 Computer </a:t>
            </a:r>
            <a:r>
              <a:rPr lang="en-US" dirty="0"/>
              <a:t>Architecture &amp;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Digital Circuits (2)</a:t>
            </a:r>
            <a:endParaRPr lang="en-IE" dirty="0"/>
          </a:p>
        </p:txBody>
      </p:sp>
      <p:sp>
        <p:nvSpPr>
          <p:cNvPr id="3" name="Content Placeholder 2"/>
          <p:cNvSpPr>
            <a:spLocks noGrp="1"/>
          </p:cNvSpPr>
          <p:nvPr>
            <p:ph idx="1"/>
          </p:nvPr>
        </p:nvSpPr>
        <p:spPr/>
        <p:txBody>
          <a:bodyPr/>
          <a:lstStyle/>
          <a:p>
            <a:pPr marL="0" indent="0">
              <a:buNone/>
            </a:pPr>
            <a:r>
              <a:rPr lang="en-US" sz="2400" dirty="0" smtClean="0">
                <a:effectLst>
                  <a:outerShdw blurRad="38100" dist="38100" dir="2700000" algn="tl">
                    <a:srgbClr val="000000">
                      <a:alpha val="43137"/>
                    </a:srgbClr>
                  </a:outerShdw>
                </a:effectLst>
              </a:rPr>
              <a:t>Electronic </a:t>
            </a:r>
            <a:r>
              <a:rPr lang="en-US" sz="2400" dirty="0">
                <a:effectLst>
                  <a:outerShdw blurRad="38100" dist="38100" dir="2700000" algn="tl">
                    <a:srgbClr val="000000">
                      <a:alpha val="43137"/>
                    </a:srgbClr>
                  </a:outerShdw>
                </a:effectLst>
              </a:rPr>
              <a:t>circuit </a:t>
            </a:r>
            <a:r>
              <a:rPr lang="en-US" sz="2400" dirty="0" smtClean="0">
                <a:effectLst>
                  <a:outerShdw blurRad="38100" dist="38100" dir="2700000" algn="tl">
                    <a:srgbClr val="000000">
                      <a:alpha val="43137"/>
                    </a:srgbClr>
                  </a:outerShdw>
                </a:effectLst>
              </a:rPr>
              <a:t>components:</a:t>
            </a:r>
            <a:endParaRPr lang="en-IE" sz="2400" dirty="0">
              <a:effectLst>
                <a:outerShdw blurRad="38100" dist="38100" dir="2700000" algn="tl">
                  <a:srgbClr val="000000">
                    <a:alpha val="43137"/>
                  </a:srgbClr>
                </a:outerShdw>
              </a:effectLst>
            </a:endParaRPr>
          </a:p>
          <a:p>
            <a:pPr lvl="1">
              <a:buFont typeface="Arial" panose="020B0604020202020204" pitchFamily="34" charset="0"/>
              <a:buChar char="•"/>
            </a:pPr>
            <a:r>
              <a:rPr lang="en-US" sz="2200" dirty="0">
                <a:effectLst>
                  <a:outerShdw blurRad="38100" dist="38100" dir="2700000" algn="tl">
                    <a:srgbClr val="000000">
                      <a:alpha val="43137"/>
                    </a:srgbClr>
                  </a:outerShdw>
                </a:effectLst>
              </a:rPr>
              <a:t>Resistors</a:t>
            </a:r>
            <a:endParaRPr lang="en-IE" sz="2200" dirty="0">
              <a:effectLst>
                <a:outerShdw blurRad="38100" dist="38100" dir="2700000" algn="tl">
                  <a:srgbClr val="000000">
                    <a:alpha val="43137"/>
                  </a:srgbClr>
                </a:outerShdw>
              </a:effectLst>
            </a:endParaRPr>
          </a:p>
          <a:p>
            <a:pPr lvl="1">
              <a:buFont typeface="Arial" panose="020B0604020202020204" pitchFamily="34" charset="0"/>
              <a:buChar char="•"/>
            </a:pPr>
            <a:r>
              <a:rPr lang="en-US" sz="2200" dirty="0">
                <a:effectLst>
                  <a:outerShdw blurRad="38100" dist="38100" dir="2700000" algn="tl">
                    <a:srgbClr val="000000">
                      <a:alpha val="43137"/>
                    </a:srgbClr>
                  </a:outerShdw>
                </a:effectLst>
              </a:rPr>
              <a:t>Capacitors</a:t>
            </a:r>
            <a:endParaRPr lang="en-IE" sz="2200" dirty="0">
              <a:effectLst>
                <a:outerShdw blurRad="38100" dist="38100" dir="2700000" algn="tl">
                  <a:srgbClr val="000000">
                    <a:alpha val="43137"/>
                  </a:srgbClr>
                </a:outerShdw>
              </a:effectLst>
            </a:endParaRPr>
          </a:p>
          <a:p>
            <a:pPr lvl="1">
              <a:buFont typeface="Arial" panose="020B0604020202020204" pitchFamily="34" charset="0"/>
              <a:buChar char="•"/>
            </a:pPr>
            <a:r>
              <a:rPr lang="en-US" sz="2200" dirty="0">
                <a:effectLst>
                  <a:outerShdw blurRad="38100" dist="38100" dir="2700000" algn="tl">
                    <a:srgbClr val="000000">
                      <a:alpha val="43137"/>
                    </a:srgbClr>
                  </a:outerShdw>
                </a:effectLst>
              </a:rPr>
              <a:t>Input Devices</a:t>
            </a:r>
            <a:endParaRPr lang="en-IE" sz="2200" dirty="0">
              <a:effectLst>
                <a:outerShdw blurRad="38100" dist="38100" dir="2700000" algn="tl">
                  <a:srgbClr val="000000">
                    <a:alpha val="43137"/>
                  </a:srgbClr>
                </a:outerShdw>
              </a:effectLst>
            </a:endParaRPr>
          </a:p>
          <a:p>
            <a:pPr lvl="1">
              <a:buFont typeface="Arial" panose="020B0604020202020204" pitchFamily="34" charset="0"/>
              <a:buChar char="•"/>
            </a:pPr>
            <a:r>
              <a:rPr lang="en-US" sz="2200" dirty="0">
                <a:effectLst>
                  <a:outerShdw blurRad="38100" dist="38100" dir="2700000" algn="tl">
                    <a:srgbClr val="000000">
                      <a:alpha val="43137"/>
                    </a:srgbClr>
                  </a:outerShdw>
                </a:effectLst>
              </a:rPr>
              <a:t>Output Devices</a:t>
            </a:r>
            <a:endParaRPr lang="en-IE" sz="2200" dirty="0">
              <a:effectLst>
                <a:outerShdw blurRad="38100" dist="38100" dir="2700000" algn="tl">
                  <a:srgbClr val="000000">
                    <a:alpha val="43137"/>
                  </a:srgbClr>
                </a:outerShdw>
              </a:effectLst>
            </a:endParaRPr>
          </a:p>
          <a:p>
            <a:pPr lvl="1">
              <a:buFont typeface="Arial" panose="020B0604020202020204" pitchFamily="34" charset="0"/>
              <a:buChar char="•"/>
            </a:pPr>
            <a:r>
              <a:rPr lang="en-US" sz="2200" dirty="0">
                <a:effectLst>
                  <a:outerShdw blurRad="38100" dist="38100" dir="2700000" algn="tl">
                    <a:srgbClr val="000000">
                      <a:alpha val="43137"/>
                    </a:srgbClr>
                  </a:outerShdw>
                </a:effectLst>
              </a:rPr>
              <a:t>Connectors</a:t>
            </a:r>
            <a:endParaRPr lang="en-IE" sz="2200" dirty="0">
              <a:effectLst>
                <a:outerShdw blurRad="38100" dist="38100" dir="2700000" algn="tl">
                  <a:srgbClr val="000000">
                    <a:alpha val="43137"/>
                  </a:srgbClr>
                </a:outerShdw>
              </a:effectLst>
            </a:endParaRPr>
          </a:p>
          <a:p>
            <a:pPr lvl="1">
              <a:buFont typeface="Arial" panose="020B0604020202020204" pitchFamily="34" charset="0"/>
              <a:buChar char="•"/>
            </a:pPr>
            <a:r>
              <a:rPr lang="en-US" sz="2200" dirty="0">
                <a:effectLst>
                  <a:outerShdw blurRad="38100" dist="38100" dir="2700000" algn="tl">
                    <a:srgbClr val="000000">
                      <a:alpha val="43137"/>
                    </a:srgbClr>
                  </a:outerShdw>
                </a:effectLst>
              </a:rPr>
              <a:t>Printed Circuit Boards</a:t>
            </a:r>
            <a:endParaRPr lang="en-IE" sz="2200" dirty="0">
              <a:effectLst>
                <a:outerShdw blurRad="38100" dist="38100" dir="2700000" algn="tl">
                  <a:srgbClr val="000000">
                    <a:alpha val="43137"/>
                  </a:srgbClr>
                </a:outerShdw>
              </a:effectLst>
            </a:endParaRPr>
          </a:p>
          <a:p>
            <a:pPr lvl="1">
              <a:buFont typeface="Arial" panose="020B0604020202020204" pitchFamily="34" charset="0"/>
              <a:buChar char="•"/>
            </a:pPr>
            <a:r>
              <a:rPr lang="en-US" sz="2200" dirty="0">
                <a:effectLst>
                  <a:outerShdw blurRad="38100" dist="38100" dir="2700000" algn="tl">
                    <a:srgbClr val="000000">
                      <a:alpha val="43137"/>
                    </a:srgbClr>
                  </a:outerShdw>
                </a:effectLst>
              </a:rPr>
              <a:t>Integrated </a:t>
            </a:r>
            <a:r>
              <a:rPr lang="en-US" sz="2200" dirty="0" smtClean="0">
                <a:effectLst>
                  <a:outerShdw blurRad="38100" dist="38100" dir="2700000" algn="tl">
                    <a:srgbClr val="000000">
                      <a:alpha val="43137"/>
                    </a:srgbClr>
                  </a:outerShdw>
                </a:effectLst>
              </a:rPr>
              <a:t>Circuits</a:t>
            </a:r>
            <a:endParaRPr lang="en-IE" sz="22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pPr>
              <a:defRPr/>
            </a:pPr>
            <a:fld id="{7AA586AC-8A5B-4041-80AC-4CC54552A19E}" type="slidenum">
              <a:rPr lang="en-US" smtClean="0"/>
              <a:pPr>
                <a:defRPr/>
              </a:pPr>
              <a:t>20</a:t>
            </a:fld>
            <a:endParaRPr lang="en-US"/>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409921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Operating System</a:t>
            </a:r>
            <a:endParaRPr lang="en-US" dirty="0"/>
          </a:p>
        </p:txBody>
      </p:sp>
      <p:sp>
        <p:nvSpPr>
          <p:cNvPr id="3" name="Content Placeholder 2"/>
          <p:cNvSpPr>
            <a:spLocks noGrp="1"/>
          </p:cNvSpPr>
          <p:nvPr>
            <p:ph idx="1"/>
          </p:nvPr>
        </p:nvSpPr>
        <p:spPr/>
        <p:txBody>
          <a:bodyPr/>
          <a:lstStyle/>
          <a:p>
            <a:pPr>
              <a:defRPr/>
            </a:pPr>
            <a:r>
              <a:rPr lang="en-GB" sz="2000" dirty="0" smtClean="0"/>
              <a:t>When you switch on your personal computer (PC) you will often see a black screen with prompts that scroll and disappear as the machine prepares for the operating system. These are </a:t>
            </a:r>
            <a:r>
              <a:rPr lang="en-GB" sz="2000" dirty="0" err="1" smtClean="0"/>
              <a:t>startup</a:t>
            </a:r>
            <a:r>
              <a:rPr lang="en-GB" sz="2000" dirty="0" smtClean="0"/>
              <a:t> routines that are, essentially, instructions to the hardware system to find and run other instruction files that motivate the operating systems. </a:t>
            </a:r>
            <a:endParaRPr lang="en-US" sz="2000" dirty="0" smtClean="0"/>
          </a:p>
          <a:p>
            <a:pPr>
              <a:defRPr/>
            </a:pPr>
            <a:r>
              <a:rPr lang="en-GB" sz="2000" dirty="0" smtClean="0"/>
              <a:t>When a system is up and running – i.e. after </a:t>
            </a:r>
            <a:r>
              <a:rPr lang="en-GB" sz="2000" dirty="0" err="1" smtClean="0"/>
              <a:t>bootup</a:t>
            </a:r>
            <a:r>
              <a:rPr lang="en-GB" sz="2000" dirty="0" smtClean="0"/>
              <a:t> – the Operating System has been loaded, usually, as part of the </a:t>
            </a:r>
            <a:r>
              <a:rPr lang="en-GB" sz="2000" dirty="0" err="1" smtClean="0"/>
              <a:t>startup</a:t>
            </a:r>
            <a:r>
              <a:rPr lang="en-GB" sz="2000" dirty="0" smtClean="0"/>
              <a:t> routine.</a:t>
            </a:r>
            <a:endParaRPr lang="en-US" sz="2000" dirty="0" smtClean="0"/>
          </a:p>
          <a:p>
            <a:pPr>
              <a:defRPr/>
            </a:pPr>
            <a:r>
              <a:rPr lang="en-GB" sz="2000" dirty="0" smtClean="0"/>
              <a:t>At the lowest level an Operating System has a supervisor – the Kernel.</a:t>
            </a:r>
            <a:endParaRPr lang="en-US" sz="2000" dirty="0" smtClean="0"/>
          </a:p>
          <a:p>
            <a:pPr>
              <a:defRPr/>
            </a:pPr>
            <a:r>
              <a:rPr lang="en-GB" sz="2000" dirty="0" smtClean="0"/>
              <a:t>The Kernel is the essential centre of a computer operating system, the core that provides basic services for all other parts of the operating system. </a:t>
            </a:r>
            <a:endParaRPr lang="en-US" sz="2000" dirty="0"/>
          </a:p>
        </p:txBody>
      </p:sp>
      <p:sp>
        <p:nvSpPr>
          <p:cNvPr id="4" name="Slide Number Placeholder 3"/>
          <p:cNvSpPr>
            <a:spLocks noGrp="1"/>
          </p:cNvSpPr>
          <p:nvPr>
            <p:ph type="sldNum" sz="quarter" idx="10"/>
          </p:nvPr>
        </p:nvSpPr>
        <p:spPr/>
        <p:txBody>
          <a:bodyPr/>
          <a:lstStyle/>
          <a:p>
            <a:pPr>
              <a:defRPr/>
            </a:pPr>
            <a:r>
              <a:rPr lang="en-US" dirty="0" smtClean="0"/>
              <a:t>R - </a:t>
            </a:r>
            <a:fld id="{E2FA2414-3B79-4B42-A808-86B5D195428B}" type="slidenum">
              <a:rPr lang="en-US" smtClean="0"/>
              <a:pPr>
                <a:defRPr/>
              </a:pPr>
              <a:t>21</a:t>
            </a:fld>
            <a:endParaRPr lang="en-US" dirty="0"/>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216516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Operating System (2)</a:t>
            </a:r>
            <a:endParaRPr lang="en-US" dirty="0"/>
          </a:p>
        </p:txBody>
      </p:sp>
      <p:sp>
        <p:nvSpPr>
          <p:cNvPr id="3" name="Content Placeholder 2"/>
          <p:cNvSpPr>
            <a:spLocks noGrp="1"/>
          </p:cNvSpPr>
          <p:nvPr>
            <p:ph idx="1"/>
          </p:nvPr>
        </p:nvSpPr>
        <p:spPr/>
        <p:txBody>
          <a:bodyPr/>
          <a:lstStyle/>
          <a:p>
            <a:pPr>
              <a:defRPr/>
            </a:pPr>
            <a:r>
              <a:rPr lang="en-GB" sz="2000" dirty="0" smtClean="0"/>
              <a:t>A Kernel can be contrasted with a shell, the outermost part of an operating system that interacts with user commands.</a:t>
            </a:r>
            <a:endParaRPr lang="en-US" sz="2000" dirty="0" smtClean="0"/>
          </a:p>
          <a:p>
            <a:pPr lvl="1">
              <a:buFont typeface="Wingdings" pitchFamily="2" charset="2"/>
              <a:buNone/>
              <a:defRPr/>
            </a:pPr>
            <a:endParaRPr lang="en-GB" sz="2000" dirty="0" smtClean="0"/>
          </a:p>
          <a:p>
            <a:pPr lvl="1">
              <a:buFont typeface="Wingdings" pitchFamily="2" charset="2"/>
              <a:buNone/>
              <a:defRPr/>
            </a:pPr>
            <a:r>
              <a:rPr lang="en-GB" sz="2000" dirty="0" smtClean="0"/>
              <a:t>On the next level (above the Kernel) are Control Programs:</a:t>
            </a:r>
            <a:endParaRPr lang="en-US" sz="2000" dirty="0" smtClean="0"/>
          </a:p>
          <a:p>
            <a:pPr lvl="1">
              <a:buFont typeface="Wingdings" pitchFamily="2" charset="2"/>
              <a:buNone/>
              <a:defRPr/>
            </a:pPr>
            <a:r>
              <a:rPr lang="en-GB" sz="2000" dirty="0" smtClean="0"/>
              <a:t>Command analyser</a:t>
            </a:r>
            <a:endParaRPr lang="en-US" sz="2000" dirty="0" smtClean="0"/>
          </a:p>
          <a:p>
            <a:pPr lvl="1">
              <a:buFont typeface="Wingdings" pitchFamily="2" charset="2"/>
              <a:buNone/>
              <a:defRPr/>
            </a:pPr>
            <a:r>
              <a:rPr lang="en-GB" sz="2000" dirty="0" smtClean="0"/>
              <a:t>Resource scheduler</a:t>
            </a:r>
            <a:endParaRPr lang="en-US" sz="2000" dirty="0" smtClean="0"/>
          </a:p>
          <a:p>
            <a:pPr lvl="1">
              <a:buFont typeface="Wingdings" pitchFamily="2" charset="2"/>
              <a:buNone/>
              <a:defRPr/>
            </a:pPr>
            <a:r>
              <a:rPr lang="en-GB" sz="2000" dirty="0" smtClean="0"/>
              <a:t>Priority control</a:t>
            </a:r>
            <a:endParaRPr lang="en-US" sz="2000" dirty="0" smtClean="0"/>
          </a:p>
          <a:p>
            <a:pPr lvl="1">
              <a:buFont typeface="Wingdings" pitchFamily="2" charset="2"/>
              <a:buNone/>
              <a:defRPr/>
            </a:pPr>
            <a:r>
              <a:rPr lang="en-GB" sz="2000" dirty="0" smtClean="0"/>
              <a:t>On the next level (above Control Programs) are Utility Programs:</a:t>
            </a:r>
            <a:endParaRPr lang="en-US" sz="2000" dirty="0" smtClean="0"/>
          </a:p>
          <a:p>
            <a:pPr lvl="1">
              <a:buFont typeface="Wingdings" pitchFamily="2" charset="2"/>
              <a:buNone/>
              <a:defRPr/>
            </a:pPr>
            <a:r>
              <a:rPr lang="en-GB" sz="2000" dirty="0" smtClean="0"/>
              <a:t>Support routines</a:t>
            </a:r>
            <a:endParaRPr lang="en-US" sz="2000" dirty="0" smtClean="0"/>
          </a:p>
          <a:p>
            <a:pPr lvl="1">
              <a:buFont typeface="Wingdings" pitchFamily="2" charset="2"/>
              <a:buNone/>
              <a:defRPr/>
            </a:pPr>
            <a:r>
              <a:rPr lang="en-GB" sz="2000" dirty="0" smtClean="0"/>
              <a:t>Program development and maintenance utilities</a:t>
            </a:r>
            <a:endParaRPr lang="en-US" sz="2000" dirty="0"/>
          </a:p>
        </p:txBody>
      </p:sp>
      <p:sp>
        <p:nvSpPr>
          <p:cNvPr id="4" name="Slide Number Placeholder 3"/>
          <p:cNvSpPr>
            <a:spLocks noGrp="1"/>
          </p:cNvSpPr>
          <p:nvPr>
            <p:ph type="sldNum" sz="quarter" idx="10"/>
          </p:nvPr>
        </p:nvSpPr>
        <p:spPr/>
        <p:txBody>
          <a:bodyPr/>
          <a:lstStyle/>
          <a:p>
            <a:pPr>
              <a:defRPr/>
            </a:pPr>
            <a:r>
              <a:rPr lang="en-US" dirty="0" smtClean="0"/>
              <a:t>R - </a:t>
            </a:r>
            <a:fld id="{DBA6AEF9-9DFF-4441-994B-F25C1E37E63A}" type="slidenum">
              <a:rPr lang="en-US" smtClean="0"/>
              <a:pPr>
                <a:defRPr/>
              </a:pPr>
              <a:t>22</a:t>
            </a:fld>
            <a:endParaRPr lang="en-US" dirty="0"/>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1232364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1611A6B-3161-426A-BA56-79AED7C2981B}" type="slidenum">
              <a:rPr lang="en-US"/>
              <a:pPr>
                <a:defRPr/>
              </a:pPr>
              <a:t>23</a:t>
            </a:fld>
            <a:endParaRPr lang="en-US"/>
          </a:p>
        </p:txBody>
      </p:sp>
      <p:sp>
        <p:nvSpPr>
          <p:cNvPr id="5" name="Date Placeholder 4"/>
          <p:cNvSpPr>
            <a:spLocks noGrp="1"/>
          </p:cNvSpPr>
          <p:nvPr>
            <p:ph type="dt" sz="quarter" idx="11"/>
          </p:nvPr>
        </p:nvSpPr>
        <p:spPr/>
        <p:txBody>
          <a:bodyPr/>
          <a:lstStyle/>
          <a:p>
            <a:pPr>
              <a:defRPr/>
            </a:pPr>
            <a:r>
              <a:rPr lang="en-US"/>
              <a:t>DT228/1 Computer Architecture &amp; Technology</a:t>
            </a:r>
          </a:p>
        </p:txBody>
      </p:sp>
      <p:sp>
        <p:nvSpPr>
          <p:cNvPr id="221186" name="Rectangle 2"/>
          <p:cNvSpPr>
            <a:spLocks noGrp="1" noChangeArrowheads="1"/>
          </p:cNvSpPr>
          <p:nvPr>
            <p:ph type="title"/>
          </p:nvPr>
        </p:nvSpPr>
        <p:spPr/>
        <p:txBody>
          <a:bodyPr anchor="b"/>
          <a:lstStyle/>
          <a:p>
            <a:pPr eaLnBrk="1" hangingPunct="1">
              <a:defRPr/>
            </a:pPr>
            <a:r>
              <a:rPr lang="en-GB" dirty="0" smtClean="0"/>
              <a:t>Numbers and Number Bases</a:t>
            </a:r>
            <a:endParaRPr lang="en-US" dirty="0" smtClean="0"/>
          </a:p>
        </p:txBody>
      </p:sp>
      <p:sp>
        <p:nvSpPr>
          <p:cNvPr id="221187" name="Rectangle 3"/>
          <p:cNvSpPr>
            <a:spLocks noGrp="1" noChangeArrowheads="1"/>
          </p:cNvSpPr>
          <p:nvPr>
            <p:ph type="body" idx="1"/>
          </p:nvPr>
        </p:nvSpPr>
        <p:spPr/>
        <p:txBody>
          <a:bodyPr/>
          <a:lstStyle/>
          <a:p>
            <a:pPr marL="0" indent="0" eaLnBrk="1" hangingPunct="1">
              <a:buNone/>
              <a:defRPr/>
            </a:pPr>
            <a:r>
              <a:rPr lang="en-US" sz="2200" dirty="0" smtClean="0"/>
              <a:t>Numbers are often represented in decimal form for our mathematical use. This is the 'Base 10' number system and it is the number format that we, as humans, might feel most comfortable with.</a:t>
            </a:r>
          </a:p>
          <a:p>
            <a:pPr marL="0" indent="0" eaLnBrk="1" hangingPunct="1">
              <a:buNone/>
              <a:defRPr/>
            </a:pPr>
            <a:r>
              <a:rPr lang="en-US" sz="2200" dirty="0"/>
              <a:t>Computing machines operate on electrical current and so use two states. We view these states as the numbers 0 and 1. This is the binary representation and is called 'Base 2</a:t>
            </a:r>
            <a:r>
              <a:rPr lang="en-US" sz="2200" dirty="0" smtClean="0"/>
              <a:t>'.</a:t>
            </a:r>
            <a:r>
              <a:rPr lang="en-US" sz="2000" dirty="0"/>
              <a:t> Each is called a ‘bit’, short for 'binary digit‘.</a:t>
            </a:r>
          </a:p>
          <a:p>
            <a:pPr marL="0" indent="0" eaLnBrk="1" hangingPunct="1">
              <a:buNone/>
              <a:defRPr/>
            </a:pPr>
            <a:endParaRPr lang="en-US" sz="2200" dirty="0"/>
          </a:p>
          <a:p>
            <a:pPr marL="0" indent="0" eaLnBrk="1" hangingPunct="1">
              <a:buNone/>
              <a:defRPr/>
            </a:pPr>
            <a:r>
              <a:rPr lang="en-US" sz="2200" dirty="0" smtClean="0"/>
              <a:t> </a:t>
            </a:r>
          </a:p>
        </p:txBody>
      </p:sp>
    </p:spTree>
    <p:extLst>
      <p:ext uri="{BB962C8B-B14F-4D97-AF65-F5344CB8AC3E}">
        <p14:creationId xmlns:p14="http://schemas.microsoft.com/office/powerpoint/2010/main" val="4294342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4C3B1A7-A076-4684-9065-D6F5D1E5DB28}" type="slidenum">
              <a:rPr lang="en-US"/>
              <a:pPr>
                <a:defRPr/>
              </a:pPr>
              <a:t>24</a:t>
            </a:fld>
            <a:endParaRPr lang="en-US"/>
          </a:p>
        </p:txBody>
      </p:sp>
      <p:sp>
        <p:nvSpPr>
          <p:cNvPr id="5" name="Date Placeholder 4"/>
          <p:cNvSpPr>
            <a:spLocks noGrp="1"/>
          </p:cNvSpPr>
          <p:nvPr>
            <p:ph type="dt" sz="quarter" idx="11"/>
          </p:nvPr>
        </p:nvSpPr>
        <p:spPr/>
        <p:txBody>
          <a:bodyPr/>
          <a:lstStyle/>
          <a:p>
            <a:pPr>
              <a:defRPr/>
            </a:pPr>
            <a:r>
              <a:rPr lang="en-US" dirty="0"/>
              <a:t>DT228/1 </a:t>
            </a:r>
            <a:r>
              <a:rPr lang="en-US" dirty="0" smtClean="0"/>
              <a:t>and DT282/1 Computer </a:t>
            </a:r>
            <a:r>
              <a:rPr lang="en-US" dirty="0"/>
              <a:t>Architecture &amp; Technology</a:t>
            </a:r>
          </a:p>
        </p:txBody>
      </p:sp>
      <p:sp>
        <p:nvSpPr>
          <p:cNvPr id="222210" name="Rectangle 2"/>
          <p:cNvSpPr>
            <a:spLocks noGrp="1" noChangeArrowheads="1"/>
          </p:cNvSpPr>
          <p:nvPr>
            <p:ph type="title"/>
          </p:nvPr>
        </p:nvSpPr>
        <p:spPr/>
        <p:txBody>
          <a:bodyPr anchor="b"/>
          <a:lstStyle/>
          <a:p>
            <a:pPr eaLnBrk="1" hangingPunct="1">
              <a:defRPr/>
            </a:pPr>
            <a:r>
              <a:rPr lang="en-IE" dirty="0" smtClean="0"/>
              <a:t>Binary Numbers</a:t>
            </a:r>
            <a:endParaRPr lang="en-US" dirty="0" smtClean="0"/>
          </a:p>
        </p:txBody>
      </p:sp>
      <p:sp>
        <p:nvSpPr>
          <p:cNvPr id="222211" name="Rectangle 3"/>
          <p:cNvSpPr>
            <a:spLocks noGrp="1" noChangeArrowheads="1"/>
          </p:cNvSpPr>
          <p:nvPr>
            <p:ph type="body" idx="1"/>
          </p:nvPr>
        </p:nvSpPr>
        <p:spPr/>
        <p:txBody>
          <a:bodyPr/>
          <a:lstStyle/>
          <a:p>
            <a:pPr marL="0" indent="0" eaLnBrk="1" hangingPunct="1">
              <a:buNone/>
              <a:defRPr/>
            </a:pPr>
            <a:r>
              <a:rPr lang="en-US" sz="2200" dirty="0" smtClean="0"/>
              <a:t>Computing machines operate on electrical current and so use two states. We view these states as the numbers 0 and 1. </a:t>
            </a:r>
            <a:r>
              <a:rPr lang="en-US" sz="2200" dirty="0"/>
              <a:t>Each is called a ‘bit’, short for 'binary digit</a:t>
            </a:r>
            <a:r>
              <a:rPr lang="en-US" sz="2200" dirty="0" smtClean="0"/>
              <a:t>‘. This is the binary representation and is called 'Base 2'.</a:t>
            </a:r>
            <a:r>
              <a:rPr lang="en-US" sz="2400" dirty="0"/>
              <a:t> </a:t>
            </a:r>
            <a:endParaRPr lang="en-US" sz="2400" dirty="0" smtClean="0"/>
          </a:p>
          <a:p>
            <a:pPr marL="0" indent="0" eaLnBrk="1" hangingPunct="1">
              <a:buNone/>
              <a:defRPr/>
            </a:pPr>
            <a:endParaRPr lang="en-US" sz="2400" dirty="0" smtClean="0"/>
          </a:p>
          <a:p>
            <a:pPr marL="0" indent="0" eaLnBrk="1" hangingPunct="1">
              <a:buNone/>
              <a:defRPr/>
            </a:pPr>
            <a:r>
              <a:rPr lang="en-US" sz="2400" dirty="0" smtClean="0"/>
              <a:t>The </a:t>
            </a:r>
            <a:r>
              <a:rPr lang="en-US" sz="2400" dirty="0"/>
              <a:t>fact that data are represented in binary allows a computer to convert numbers, as data elements, by the mathematical operations of programmed addition, subtraction, multiplication and division</a:t>
            </a:r>
            <a:r>
              <a:rPr lang="en-US" sz="2400" dirty="0" smtClean="0"/>
              <a:t>.</a:t>
            </a:r>
          </a:p>
          <a:p>
            <a:pPr marL="0" indent="0" eaLnBrk="1" hangingPunct="1">
              <a:buNone/>
              <a:defRPr/>
            </a:pPr>
            <a:r>
              <a:rPr lang="en-US" sz="2400" dirty="0"/>
              <a:t>Negative numbers are represented, in binary, by Two's Complement. </a:t>
            </a:r>
          </a:p>
          <a:p>
            <a:pPr marL="0" indent="0" eaLnBrk="1" hangingPunct="1">
              <a:buNone/>
              <a:defRPr/>
            </a:pPr>
            <a:endParaRPr lang="en-US" sz="2400" dirty="0"/>
          </a:p>
          <a:p>
            <a:pPr marL="0" indent="0" eaLnBrk="1" hangingPunct="1">
              <a:buNone/>
              <a:defRPr/>
            </a:pPr>
            <a:endParaRPr lang="en-US" sz="2200" dirty="0" smtClean="0"/>
          </a:p>
        </p:txBody>
      </p:sp>
    </p:spTree>
    <p:extLst>
      <p:ext uri="{BB962C8B-B14F-4D97-AF65-F5344CB8AC3E}">
        <p14:creationId xmlns:p14="http://schemas.microsoft.com/office/powerpoint/2010/main" val="2590439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6D358CB-8B2E-4A1E-9228-27BDEB94FC80}" type="slidenum">
              <a:rPr lang="en-US"/>
              <a:pPr>
                <a:defRPr/>
              </a:pPr>
              <a:t>25</a:t>
            </a:fld>
            <a:endParaRPr lang="en-US"/>
          </a:p>
        </p:txBody>
      </p:sp>
      <p:sp>
        <p:nvSpPr>
          <p:cNvPr id="268290" name="Rectangle 2"/>
          <p:cNvSpPr>
            <a:spLocks noGrp="1" noChangeArrowheads="1"/>
          </p:cNvSpPr>
          <p:nvPr>
            <p:ph type="title"/>
          </p:nvPr>
        </p:nvSpPr>
        <p:spPr>
          <a:xfrm>
            <a:off x="574675" y="304800"/>
            <a:ext cx="8001000" cy="1216025"/>
          </a:xfrm>
        </p:spPr>
        <p:txBody>
          <a:bodyPr anchor="b"/>
          <a:lstStyle/>
          <a:p>
            <a:pPr eaLnBrk="1" hangingPunct="1">
              <a:defRPr/>
            </a:pPr>
            <a:r>
              <a:rPr lang="en-IE" dirty="0" smtClean="0"/>
              <a:t>Octal and Hex Numbers</a:t>
            </a:r>
            <a:endParaRPr lang="en-US" dirty="0" smtClean="0"/>
          </a:p>
        </p:txBody>
      </p:sp>
      <p:sp>
        <p:nvSpPr>
          <p:cNvPr id="268291" name="Rectangle 3"/>
          <p:cNvSpPr>
            <a:spLocks noGrp="1" noChangeArrowheads="1"/>
          </p:cNvSpPr>
          <p:nvPr>
            <p:ph type="body" idx="1"/>
          </p:nvPr>
        </p:nvSpPr>
        <p:spPr>
          <a:xfrm>
            <a:off x="566738" y="1752600"/>
            <a:ext cx="8001000" cy="4267200"/>
          </a:xfrm>
        </p:spPr>
        <p:txBody>
          <a:bodyPr/>
          <a:lstStyle/>
          <a:p>
            <a:pPr marL="0" indent="0" eaLnBrk="1" hangingPunct="1">
              <a:buNone/>
              <a:defRPr/>
            </a:pPr>
            <a:r>
              <a:rPr lang="en-US" sz="2200" dirty="0"/>
              <a:t>Octal and hexadecimal data types are integer types that are available in most computer languages. </a:t>
            </a:r>
            <a:endParaRPr lang="en-GB" sz="2200" dirty="0"/>
          </a:p>
          <a:p>
            <a:pPr marL="0" indent="0" eaLnBrk="1" hangingPunct="1">
              <a:buNone/>
              <a:defRPr/>
            </a:pPr>
            <a:r>
              <a:rPr lang="en-US" sz="2200" dirty="0" smtClean="0"/>
              <a:t>Long </a:t>
            </a:r>
            <a:r>
              <a:rPr lang="en-US" sz="2200" dirty="0"/>
              <a:t>binary digit sequences that represent large decimal numbers are difficult for us to deal with</a:t>
            </a:r>
            <a:r>
              <a:rPr lang="en-US" sz="2200" dirty="0" smtClean="0"/>
              <a:t>.</a:t>
            </a:r>
          </a:p>
          <a:p>
            <a:pPr marL="0" indent="0" eaLnBrk="1" hangingPunct="1">
              <a:buNone/>
              <a:defRPr/>
            </a:pPr>
            <a:r>
              <a:rPr lang="en-US" sz="2200" dirty="0"/>
              <a:t>The Octal notation for representing Binary numbers uses groups of three bits</a:t>
            </a:r>
            <a:r>
              <a:rPr lang="en-US" sz="2200" dirty="0" smtClean="0"/>
              <a:t>:</a:t>
            </a:r>
          </a:p>
          <a:p>
            <a:pPr marL="0" indent="0" eaLnBrk="1" hangingPunct="1">
              <a:buNone/>
              <a:defRPr/>
            </a:pPr>
            <a:endParaRPr lang="en-US" sz="2200" dirty="0"/>
          </a:p>
          <a:p>
            <a:pPr marL="0" indent="0" eaLnBrk="1" hangingPunct="1">
              <a:buNone/>
              <a:defRPr/>
            </a:pPr>
            <a:r>
              <a:rPr lang="en-US" sz="2200" dirty="0"/>
              <a:t>Suppose that we group the binary digits into fours</a:t>
            </a:r>
            <a:r>
              <a:rPr lang="en-US" sz="2200" dirty="0" smtClean="0"/>
              <a:t>. In Hex </a:t>
            </a:r>
            <a:r>
              <a:rPr lang="en-US" sz="2200" dirty="0"/>
              <a:t>symbols chosen are the common numerals (0 - 9) and the remaining six possible four-bit combinations are represented by the letters, A, B, C, D, E and F</a:t>
            </a:r>
            <a:r>
              <a:rPr lang="en-US" sz="2200" dirty="0" smtClean="0"/>
              <a:t>.</a:t>
            </a:r>
          </a:p>
          <a:p>
            <a:pPr marL="0" indent="0" eaLnBrk="1" hangingPunct="1">
              <a:buNone/>
              <a:defRPr/>
            </a:pPr>
            <a:r>
              <a:rPr lang="en-US" sz="2200" dirty="0"/>
              <a:t>	</a:t>
            </a:r>
            <a:r>
              <a:rPr lang="en-US" sz="2200" dirty="0" smtClean="0"/>
              <a:t>	Hex example:</a:t>
            </a:r>
            <a:endParaRPr lang="en-US" sz="2200" dirty="0"/>
          </a:p>
          <a:p>
            <a:pPr marL="0" indent="0" eaLnBrk="1" hangingPunct="1">
              <a:buNone/>
              <a:defRPr/>
            </a:pPr>
            <a:endParaRPr lang="en-US" sz="2200" dirty="0"/>
          </a:p>
        </p:txBody>
      </p:sp>
      <p:graphicFrame>
        <p:nvGraphicFramePr>
          <p:cNvPr id="2" name="Object 1"/>
          <p:cNvGraphicFramePr>
            <a:graphicFrameLocks noGrp="1" noChangeAspect="1"/>
          </p:cNvGraphicFramePr>
          <p:nvPr>
            <p:extLst>
              <p:ext uri="{D42A27DB-BD31-4B8C-83A1-F6EECF244321}">
                <p14:modId xmlns:p14="http://schemas.microsoft.com/office/powerpoint/2010/main" val="1629040804"/>
              </p:ext>
            </p:extLst>
          </p:nvPr>
        </p:nvGraphicFramePr>
        <p:xfrm>
          <a:off x="3311525" y="3645024"/>
          <a:ext cx="5832475" cy="512564"/>
        </p:xfrm>
        <a:graphic>
          <a:graphicData uri="http://schemas.openxmlformats.org/presentationml/2006/ole">
            <mc:AlternateContent xmlns:mc="http://schemas.openxmlformats.org/markup-compatibility/2006">
              <mc:Choice xmlns:v="urn:schemas-microsoft-com:vml" Requires="v">
                <p:oleObj spid="_x0000_s1041" name="Document" r:id="rId4" imgW="5635226" imgH="535798" progId="Word.Document.8">
                  <p:embed/>
                </p:oleObj>
              </mc:Choice>
              <mc:Fallback>
                <p:oleObj name="Document" r:id="rId4" imgW="5635226" imgH="535798" progId="Word.Document.8">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525" y="3645024"/>
                        <a:ext cx="5832475" cy="512564"/>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51497237"/>
              </p:ext>
            </p:extLst>
          </p:nvPr>
        </p:nvGraphicFramePr>
        <p:xfrm>
          <a:off x="4499992" y="5805264"/>
          <a:ext cx="5400378" cy="514009"/>
        </p:xfrm>
        <a:graphic>
          <a:graphicData uri="http://schemas.openxmlformats.org/presentationml/2006/ole">
            <mc:AlternateContent xmlns:mc="http://schemas.openxmlformats.org/markup-compatibility/2006">
              <mc:Choice xmlns:v="urn:schemas-microsoft-com:vml" Requires="v">
                <p:oleObj spid="_x0000_s1042" name="Document" r:id="rId6" imgW="5635226" imgH="535798" progId="Word.Document.8">
                  <p:embed/>
                </p:oleObj>
              </mc:Choice>
              <mc:Fallback>
                <p:oleObj name="Document" r:id="rId6" imgW="5635226" imgH="535798" progId="Word.Document.8">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5805264"/>
                        <a:ext cx="5400378" cy="514009"/>
                      </a:xfrm>
                      <a:prstGeom prst="rect">
                        <a:avLst/>
                      </a:prstGeom>
                      <a:noFill/>
                      <a:ln>
                        <a:noFill/>
                      </a:ln>
                      <a:effectLst/>
                    </p:spPr>
                  </p:pic>
                </p:oleObj>
              </mc:Fallback>
            </mc:AlternateContent>
          </a:graphicData>
        </a:graphic>
      </p:graphicFrame>
      <p:sp>
        <p:nvSpPr>
          <p:cNvPr id="8" name="Date Placeholder 4"/>
          <p:cNvSpPr>
            <a:spLocks noGrp="1"/>
          </p:cNvSpPr>
          <p:nvPr>
            <p:ph type="dt" sz="quarter" idx="11"/>
          </p:nvPr>
        </p:nvSpPr>
        <p:spPr>
          <a:xfrm>
            <a:off x="457200" y="6243638"/>
            <a:ext cx="2133600" cy="457200"/>
          </a:xfrm>
        </p:spPr>
        <p:txBody>
          <a:bodyPr/>
          <a:lstStyle/>
          <a:p>
            <a:pPr>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1960559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Logic Gates</a:t>
            </a:r>
            <a:endParaRPr lang="en-IE" dirty="0"/>
          </a:p>
        </p:txBody>
      </p:sp>
      <p:sp>
        <p:nvSpPr>
          <p:cNvPr id="3" name="Content Placeholder 2"/>
          <p:cNvSpPr>
            <a:spLocks noGrp="1"/>
          </p:cNvSpPr>
          <p:nvPr>
            <p:ph idx="1"/>
          </p:nvPr>
        </p:nvSpPr>
        <p:spPr/>
        <p:txBody>
          <a:bodyPr/>
          <a:lstStyle/>
          <a:p>
            <a:pPr eaLnBrk="1" hangingPunct="1">
              <a:defRPr/>
            </a:pPr>
            <a:r>
              <a:rPr lang="en-US" sz="2200" dirty="0"/>
              <a:t>Boole applied algebraic techniques to the logic processes for two-value systems.</a:t>
            </a:r>
          </a:p>
          <a:p>
            <a:pPr eaLnBrk="1" hangingPunct="1">
              <a:defRPr/>
            </a:pPr>
            <a:r>
              <a:rPr lang="en-US" sz="2200" dirty="0"/>
              <a:t>He contended that any logical statement could be assigned a binary value, such as "true/false" or "yes/no</a:t>
            </a:r>
            <a:r>
              <a:rPr lang="en-US" sz="2200" dirty="0" smtClean="0"/>
              <a:t>.“</a:t>
            </a:r>
          </a:p>
          <a:p>
            <a:pPr eaLnBrk="1" hangingPunct="1">
              <a:defRPr/>
            </a:pPr>
            <a:r>
              <a:rPr lang="en-US" sz="2200" dirty="0"/>
              <a:t>Boole discussed ways of reducing logical relationships to simple statements of equality, inequality, inclusion, and exclusion. </a:t>
            </a:r>
          </a:p>
          <a:p>
            <a:pPr eaLnBrk="1" hangingPunct="1">
              <a:defRPr/>
            </a:pPr>
            <a:r>
              <a:rPr lang="en-US" sz="2200" dirty="0"/>
              <a:t>He then showed ways to express these statements symbolically using a binary (two-valued) code.</a:t>
            </a:r>
          </a:p>
          <a:p>
            <a:pPr eaLnBrk="1" hangingPunct="1">
              <a:lnSpc>
                <a:spcPct val="90000"/>
              </a:lnSpc>
              <a:defRPr/>
            </a:pPr>
            <a:r>
              <a:rPr lang="en-US" sz="2200" dirty="0"/>
              <a:t>The binary language used in today's computers reflects Boole's binary logic. </a:t>
            </a:r>
          </a:p>
          <a:p>
            <a:pPr eaLnBrk="1" hangingPunct="1">
              <a:lnSpc>
                <a:spcPct val="90000"/>
              </a:lnSpc>
              <a:defRPr/>
            </a:pPr>
            <a:r>
              <a:rPr lang="en-US" sz="2200" dirty="0"/>
              <a:t>Modern computers operate solely on the binary numbers "1" and "0." </a:t>
            </a:r>
            <a:endParaRPr lang="en-IE" sz="2200" dirty="0"/>
          </a:p>
        </p:txBody>
      </p:sp>
      <p:sp>
        <p:nvSpPr>
          <p:cNvPr id="4" name="Slide Number Placeholder 3"/>
          <p:cNvSpPr>
            <a:spLocks noGrp="1"/>
          </p:cNvSpPr>
          <p:nvPr>
            <p:ph type="sldNum" sz="quarter" idx="10"/>
          </p:nvPr>
        </p:nvSpPr>
        <p:spPr/>
        <p:txBody>
          <a:bodyPr/>
          <a:lstStyle/>
          <a:p>
            <a:pPr>
              <a:defRPr/>
            </a:pPr>
            <a:fld id="{7AA586AC-8A5B-4041-80AC-4CC54552A19E}" type="slidenum">
              <a:rPr lang="en-US" smtClean="0"/>
              <a:pPr>
                <a:defRPr/>
              </a:pPr>
              <a:t>26</a:t>
            </a:fld>
            <a:endParaRPr lang="en-US"/>
          </a:p>
        </p:txBody>
      </p:sp>
    </p:spTree>
    <p:extLst>
      <p:ext uri="{BB962C8B-B14F-4D97-AF65-F5344CB8AC3E}">
        <p14:creationId xmlns:p14="http://schemas.microsoft.com/office/powerpoint/2010/main" val="623264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Logic Gates (2)</a:t>
            </a:r>
            <a:endParaRPr lang="en-IE" dirty="0"/>
          </a:p>
        </p:txBody>
      </p:sp>
      <p:sp>
        <p:nvSpPr>
          <p:cNvPr id="3" name="Content Placeholder 2"/>
          <p:cNvSpPr>
            <a:spLocks noGrp="1"/>
          </p:cNvSpPr>
          <p:nvPr>
            <p:ph idx="1"/>
          </p:nvPr>
        </p:nvSpPr>
        <p:spPr/>
        <p:txBody>
          <a:bodyPr/>
          <a:lstStyle/>
          <a:p>
            <a:pPr eaLnBrk="1" hangingPunct="1">
              <a:defRPr/>
            </a:pPr>
            <a:r>
              <a:rPr lang="en-US" sz="2200" dirty="0"/>
              <a:t>Binary digits (or logical variables) are processed in the machine as distinct voltage states in tiny electronic circuits known as </a:t>
            </a:r>
            <a:r>
              <a:rPr lang="en-US" sz="2200" u="sng" dirty="0"/>
              <a:t>logic gates.</a:t>
            </a:r>
            <a:r>
              <a:rPr lang="en-US" sz="2200" dirty="0"/>
              <a:t> </a:t>
            </a:r>
          </a:p>
          <a:p>
            <a:pPr eaLnBrk="1" hangingPunct="1">
              <a:defRPr/>
            </a:pPr>
            <a:r>
              <a:rPr lang="en-US" sz="2200" dirty="0"/>
              <a:t>A logic gate only recognizes two varieties of input, high-voltage (value of 1 or TRUE) and low-voltage (value of 0 or FALSE</a:t>
            </a:r>
            <a:r>
              <a:rPr lang="en-US" sz="2200" dirty="0" smtClean="0"/>
              <a:t>).</a:t>
            </a:r>
          </a:p>
          <a:p>
            <a:pPr eaLnBrk="1" hangingPunct="1">
              <a:defRPr/>
            </a:pPr>
            <a:r>
              <a:rPr lang="en-US" sz="2200" dirty="0" smtClean="0"/>
              <a:t>The </a:t>
            </a:r>
            <a:r>
              <a:rPr lang="en-US" sz="2200" dirty="0"/>
              <a:t>truth variables of Boolean algebra use the functionality of the logical concepts of AND, OR and NOT.</a:t>
            </a:r>
          </a:p>
          <a:p>
            <a:pPr eaLnBrk="1" hangingPunct="1">
              <a:defRPr/>
            </a:pPr>
            <a:r>
              <a:rPr lang="en-US" sz="2200" dirty="0"/>
              <a:t>T</a:t>
            </a:r>
            <a:r>
              <a:rPr lang="en-US" sz="2200" dirty="0" smtClean="0"/>
              <a:t>he </a:t>
            </a:r>
            <a:r>
              <a:rPr lang="en-US" sz="2200" dirty="0"/>
              <a:t>logic gates (as electronic mechanisms) are AND, OR, and NOT.</a:t>
            </a:r>
          </a:p>
          <a:p>
            <a:pPr eaLnBrk="1" hangingPunct="1">
              <a:defRPr/>
            </a:pPr>
            <a:r>
              <a:rPr lang="en-US" sz="2200" dirty="0"/>
              <a:t>These gates, used in differing combinations, allow the computer to execute all its operations and/or store its data. </a:t>
            </a:r>
          </a:p>
        </p:txBody>
      </p:sp>
      <p:sp>
        <p:nvSpPr>
          <p:cNvPr id="4" name="Slide Number Placeholder 3"/>
          <p:cNvSpPr>
            <a:spLocks noGrp="1"/>
          </p:cNvSpPr>
          <p:nvPr>
            <p:ph type="sldNum" sz="quarter" idx="10"/>
          </p:nvPr>
        </p:nvSpPr>
        <p:spPr/>
        <p:txBody>
          <a:bodyPr/>
          <a:lstStyle/>
          <a:p>
            <a:pPr>
              <a:defRPr/>
            </a:pPr>
            <a:fld id="{7AA586AC-8A5B-4041-80AC-4CC54552A19E}" type="slidenum">
              <a:rPr lang="en-US" smtClean="0"/>
              <a:pPr>
                <a:defRPr/>
              </a:pPr>
              <a:t>27</a:t>
            </a:fld>
            <a:endParaRPr lang="en-US"/>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3007671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R - </a:t>
            </a:r>
            <a:fld id="{774751B7-F8D6-48E9-AEC2-A2C2BBE2F260}" type="slidenum">
              <a:rPr lang="en-US" smtClean="0"/>
              <a:pPr>
                <a:defRPr/>
              </a:pPr>
              <a:t>28</a:t>
            </a:fld>
            <a:endParaRPr lang="en-US" dirty="0"/>
          </a:p>
        </p:txBody>
      </p:sp>
      <p:sp>
        <p:nvSpPr>
          <p:cNvPr id="5" name="Date Placeholder 4"/>
          <p:cNvSpPr>
            <a:spLocks noGrp="1"/>
          </p:cNvSpPr>
          <p:nvPr>
            <p:ph type="dt" sz="quarter" idx="11"/>
          </p:nvPr>
        </p:nvSpPr>
        <p:spPr/>
        <p:txBody>
          <a:bodyPr/>
          <a:lstStyle/>
          <a:p>
            <a:pPr>
              <a:defRPr/>
            </a:pPr>
            <a:r>
              <a:rPr lang="en-US" dirty="0"/>
              <a:t>DT228/1 </a:t>
            </a:r>
            <a:r>
              <a:rPr lang="en-US" dirty="0" smtClean="0"/>
              <a:t>and DT282/1 Computer </a:t>
            </a:r>
            <a:r>
              <a:rPr lang="en-US" dirty="0"/>
              <a:t>Architecture &amp; Technology</a:t>
            </a:r>
          </a:p>
        </p:txBody>
      </p:sp>
      <p:sp>
        <p:nvSpPr>
          <p:cNvPr id="510978" name="Rectangle 2"/>
          <p:cNvSpPr>
            <a:spLocks noGrp="1" noChangeArrowheads="1"/>
          </p:cNvSpPr>
          <p:nvPr>
            <p:ph type="title"/>
          </p:nvPr>
        </p:nvSpPr>
        <p:spPr/>
        <p:txBody>
          <a:bodyPr/>
          <a:lstStyle/>
          <a:p>
            <a:pPr eaLnBrk="1" hangingPunct="1">
              <a:defRPr/>
            </a:pPr>
            <a:r>
              <a:rPr lang="en-US" smtClean="0"/>
              <a:t>Memory</a:t>
            </a:r>
          </a:p>
        </p:txBody>
      </p:sp>
      <p:sp>
        <p:nvSpPr>
          <p:cNvPr id="510979" name="Rectangle 3"/>
          <p:cNvSpPr>
            <a:spLocks noGrp="1" noChangeArrowheads="1"/>
          </p:cNvSpPr>
          <p:nvPr>
            <p:ph type="body" idx="1"/>
          </p:nvPr>
        </p:nvSpPr>
        <p:spPr/>
        <p:txBody>
          <a:bodyPr/>
          <a:lstStyle/>
          <a:p>
            <a:pPr marL="0" indent="0" eaLnBrk="1" hangingPunct="1">
              <a:buNone/>
              <a:defRPr/>
            </a:pPr>
            <a:r>
              <a:rPr lang="en-US" sz="2800" dirty="0" smtClean="0"/>
              <a:t>There are several different types of memory at processor level:</a:t>
            </a:r>
          </a:p>
          <a:p>
            <a:pPr lvl="1" eaLnBrk="1" hangingPunct="1">
              <a:defRPr/>
            </a:pPr>
            <a:r>
              <a:rPr lang="en-IE" dirty="0" smtClean="0"/>
              <a:t>RAM (Random Access Memory)</a:t>
            </a:r>
          </a:p>
          <a:p>
            <a:pPr lvl="1" eaLnBrk="1" hangingPunct="1">
              <a:defRPr/>
            </a:pPr>
            <a:r>
              <a:rPr lang="en-IE" dirty="0" smtClean="0"/>
              <a:t>ROM (Read Only Memory)</a:t>
            </a:r>
          </a:p>
          <a:p>
            <a:pPr lvl="1" eaLnBrk="1" hangingPunct="1">
              <a:defRPr/>
            </a:pPr>
            <a:r>
              <a:rPr lang="en-IE" dirty="0" smtClean="0"/>
              <a:t>Registers</a:t>
            </a:r>
          </a:p>
          <a:p>
            <a:pPr lvl="1" eaLnBrk="1" hangingPunct="1">
              <a:defRPr/>
            </a:pPr>
            <a:r>
              <a:rPr lang="en-IE" dirty="0" smtClean="0"/>
              <a:t>Cache</a:t>
            </a:r>
            <a:endParaRPr lang="en-US"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R - </a:t>
            </a:r>
            <a:fld id="{410E48D8-B50A-49F0-90B5-BCC7C6B4D5C0}" type="slidenum">
              <a:rPr lang="en-US" smtClean="0"/>
              <a:pPr>
                <a:defRPr/>
              </a:pPr>
              <a:t>29</a:t>
            </a:fld>
            <a:endParaRPr lang="en-US" dirty="0"/>
          </a:p>
        </p:txBody>
      </p:sp>
      <p:sp>
        <p:nvSpPr>
          <p:cNvPr id="512002" name="Rectangle 2"/>
          <p:cNvSpPr>
            <a:spLocks noGrp="1" noChangeArrowheads="1"/>
          </p:cNvSpPr>
          <p:nvPr>
            <p:ph type="title"/>
          </p:nvPr>
        </p:nvSpPr>
        <p:spPr/>
        <p:txBody>
          <a:bodyPr/>
          <a:lstStyle/>
          <a:p>
            <a:pPr eaLnBrk="1" hangingPunct="1">
              <a:defRPr/>
            </a:pPr>
            <a:r>
              <a:rPr lang="en-US" smtClean="0"/>
              <a:t>Memory Types</a:t>
            </a:r>
          </a:p>
        </p:txBody>
      </p:sp>
      <p:sp>
        <p:nvSpPr>
          <p:cNvPr id="512003" name="Rectangle 3"/>
          <p:cNvSpPr>
            <a:spLocks noGrp="1" noChangeArrowheads="1"/>
          </p:cNvSpPr>
          <p:nvPr>
            <p:ph type="body" idx="1"/>
          </p:nvPr>
        </p:nvSpPr>
        <p:spPr>
          <a:xfrm>
            <a:off x="457200" y="1600200"/>
            <a:ext cx="8435280" cy="4533900"/>
          </a:xfrm>
        </p:spPr>
        <p:txBody>
          <a:bodyPr/>
          <a:lstStyle/>
          <a:p>
            <a:pPr marL="0" indent="0">
              <a:buNone/>
            </a:pPr>
            <a:r>
              <a:rPr lang="en-US" sz="2400" dirty="0">
                <a:effectLst>
                  <a:outerShdw blurRad="38100" dist="38100" dir="2700000" algn="tl">
                    <a:srgbClr val="000000">
                      <a:alpha val="43137"/>
                    </a:srgbClr>
                  </a:outerShdw>
                </a:effectLst>
              </a:rPr>
              <a:t>Cache memory is Random Access Memory (RAM) that a computer CPU can access more quickly than it can access 'main memory' RAM. </a:t>
            </a:r>
            <a:r>
              <a:rPr lang="en-US" sz="2400" dirty="0" smtClean="0">
                <a:effectLst>
                  <a:outerShdw blurRad="38100" dist="38100" dir="2700000" algn="tl">
                    <a:srgbClr val="000000">
                      <a:alpha val="43137"/>
                    </a:srgbClr>
                  </a:outerShdw>
                </a:effectLst>
              </a:rPr>
              <a:t>As </a:t>
            </a:r>
            <a:r>
              <a:rPr lang="en-US" sz="2400" dirty="0">
                <a:effectLst>
                  <a:outerShdw blurRad="38100" dist="38100" dir="2700000" algn="tl">
                    <a:srgbClr val="000000">
                      <a:alpha val="43137"/>
                    </a:srgbClr>
                  </a:outerShdw>
                </a:effectLst>
              </a:rPr>
              <a:t>the microprocessor processes data, it looks first in the cache memory and if it finds data there, where it was placed from a previous reading of data, the CPU saves time in not having to transfer data from RAM. </a:t>
            </a:r>
            <a:r>
              <a:rPr lang="en-US" sz="2400" dirty="0" smtClean="0">
                <a:effectLst>
                  <a:outerShdw blurRad="38100" dist="38100" dir="2700000" algn="tl">
                    <a:srgbClr val="000000">
                      <a:alpha val="43137"/>
                    </a:srgbClr>
                  </a:outerShdw>
                </a:effectLst>
              </a:rPr>
              <a:t>RAM is an array of cells, each with a unique address.</a:t>
            </a:r>
          </a:p>
          <a:p>
            <a:pPr marL="0" indent="0" eaLnBrk="1" hangingPunct="1">
              <a:lnSpc>
                <a:spcPct val="80000"/>
              </a:lnSpc>
              <a:buNone/>
              <a:defRPr/>
            </a:pPr>
            <a:r>
              <a:rPr lang="en-US" sz="2400" dirty="0" smtClean="0">
                <a:effectLst>
                  <a:outerShdw blurRad="38100" dist="38100" dir="2700000" algn="tl">
                    <a:srgbClr val="000000">
                      <a:alpha val="43137"/>
                    </a:srgbClr>
                  </a:outerShdw>
                </a:effectLst>
              </a:rPr>
              <a:t>It should take the same amount of time to access any memory cell, regardless of its location with the memory bank. (‘Random’ access.) </a:t>
            </a:r>
          </a:p>
          <a:p>
            <a:pPr marL="0" indent="0" eaLnBrk="1" hangingPunct="1">
              <a:lnSpc>
                <a:spcPct val="80000"/>
              </a:lnSpc>
              <a:buNone/>
              <a:defRPr/>
            </a:pPr>
            <a:r>
              <a:rPr lang="en-US" sz="2400" dirty="0" smtClean="0">
                <a:effectLst>
                  <a:outerShdw blurRad="38100" dist="38100" dir="2700000" algn="tl">
                    <a:srgbClr val="000000">
                      <a:alpha val="43137"/>
                    </a:srgbClr>
                  </a:outerShdw>
                </a:effectLst>
              </a:rPr>
              <a:t>ROM memory cells can be read from, but not written to. Cells are protected. ROM is more expensive than RAM and only critical information is stored. (i.e. Firmware instructions.)</a:t>
            </a:r>
          </a:p>
        </p:txBody>
      </p:sp>
    </p:spTree>
    <p:extLst>
      <p:ext uri="{BB962C8B-B14F-4D97-AF65-F5344CB8AC3E}">
        <p14:creationId xmlns:p14="http://schemas.microsoft.com/office/powerpoint/2010/main" val="93546471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z="3600" dirty="0" smtClean="0"/>
              <a:t>‘Steering a Course’ Through the Module</a:t>
            </a:r>
            <a:endParaRPr lang="en-IE" sz="3600" dirty="0"/>
          </a:p>
        </p:txBody>
      </p:sp>
      <p:sp>
        <p:nvSpPr>
          <p:cNvPr id="3" name="Content Placeholder 2"/>
          <p:cNvSpPr>
            <a:spLocks noGrp="1"/>
          </p:cNvSpPr>
          <p:nvPr>
            <p:ph idx="1"/>
          </p:nvPr>
        </p:nvSpPr>
        <p:spPr/>
        <p:txBody>
          <a:bodyPr/>
          <a:lstStyle/>
          <a:p>
            <a:pPr>
              <a:defRPr/>
            </a:pPr>
            <a:r>
              <a:rPr lang="en-IE" dirty="0" smtClean="0"/>
              <a:t>For the subsequent slides, we can take a look at samples of topics and subtopics that marked specific and interesting aspects of Computer Architecture and Technology…</a:t>
            </a:r>
            <a:endParaRPr lang="en-IE" dirty="0"/>
          </a:p>
        </p:txBody>
      </p:sp>
      <p:sp>
        <p:nvSpPr>
          <p:cNvPr id="4" name="Slide Number Placeholder 3"/>
          <p:cNvSpPr>
            <a:spLocks noGrp="1"/>
          </p:cNvSpPr>
          <p:nvPr>
            <p:ph type="sldNum" sz="quarter" idx="10"/>
          </p:nvPr>
        </p:nvSpPr>
        <p:spPr/>
        <p:txBody>
          <a:bodyPr/>
          <a:lstStyle/>
          <a:p>
            <a:pPr>
              <a:defRPr/>
            </a:pPr>
            <a:fld id="{594442F7-588B-4042-B3D2-96D45604DE22}" type="slidenum">
              <a:rPr lang="en-US" smtClean="0"/>
              <a:pPr>
                <a:defRPr/>
              </a:pPr>
              <a:t>3</a:t>
            </a:fld>
            <a:endParaRPr lang="en-US"/>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a:t>DT228/1 </a:t>
            </a:r>
            <a:r>
              <a:rPr lang="en-US" dirty="0" smtClean="0"/>
              <a:t>and DT282/1 Computer </a:t>
            </a:r>
            <a:r>
              <a:rPr lang="en-US" dirty="0"/>
              <a:t>Architecture &amp; Technology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R - </a:t>
            </a:r>
            <a:fld id="{048E0C79-1B91-4A2E-93C7-594485D1F3D3}" type="slidenum">
              <a:rPr lang="en-US" smtClean="0"/>
              <a:pPr>
                <a:defRPr/>
              </a:pPr>
              <a:t>30</a:t>
            </a:fld>
            <a:endParaRPr lang="en-US" dirty="0"/>
          </a:p>
        </p:txBody>
      </p:sp>
      <p:sp>
        <p:nvSpPr>
          <p:cNvPr id="510978" name="Rectangle 2"/>
          <p:cNvSpPr>
            <a:spLocks noGrp="1" noChangeArrowheads="1"/>
          </p:cNvSpPr>
          <p:nvPr>
            <p:ph type="title"/>
          </p:nvPr>
        </p:nvSpPr>
        <p:spPr/>
        <p:txBody>
          <a:bodyPr/>
          <a:lstStyle/>
          <a:p>
            <a:pPr eaLnBrk="1" hangingPunct="1">
              <a:defRPr/>
            </a:pPr>
            <a:r>
              <a:rPr lang="en-US" dirty="0" smtClean="0"/>
              <a:t>Memory Types (2)</a:t>
            </a:r>
          </a:p>
        </p:txBody>
      </p:sp>
      <p:pic>
        <p:nvPicPr>
          <p:cNvPr id="30725" name="Picture 7" descr="http://image.slidesharecdn.com/20102013sandrosuffertmemoryforensicsintrodutoryworkshop-public-131123223330-phpapp01/95/2010-2013-sandro-suffert-memory-forensics-introdutory-work-shop-public-22-638.jpg?cb=13852679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268413"/>
            <a:ext cx="6769100"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Input and Output Devices</a:t>
            </a:r>
            <a:endParaRPr lang="en-IE" dirty="0"/>
          </a:p>
        </p:txBody>
      </p:sp>
      <p:sp>
        <p:nvSpPr>
          <p:cNvPr id="3" name="Content Placeholder 2"/>
          <p:cNvSpPr>
            <a:spLocks noGrp="1"/>
          </p:cNvSpPr>
          <p:nvPr>
            <p:ph idx="1"/>
          </p:nvPr>
        </p:nvSpPr>
        <p:spPr/>
        <p:txBody>
          <a:bodyPr/>
          <a:lstStyle/>
          <a:p>
            <a:r>
              <a:rPr lang="en-US" sz="2200" dirty="0">
                <a:effectLst>
                  <a:outerShdw blurRad="38100" dist="38100" dir="2700000" algn="tl">
                    <a:srgbClr val="000000">
                      <a:alpha val="43137"/>
                    </a:srgbClr>
                  </a:outerShdw>
                </a:effectLst>
              </a:rPr>
              <a:t>Any device that allows signals (usually binary) to affect the computer can be </a:t>
            </a:r>
            <a:r>
              <a:rPr lang="en-US" sz="2200" dirty="0" err="1">
                <a:effectLst>
                  <a:outerShdw blurRad="38100" dist="38100" dir="2700000" algn="tl">
                    <a:srgbClr val="000000">
                      <a:alpha val="43137"/>
                    </a:srgbClr>
                  </a:outerShdw>
                </a:effectLst>
              </a:rPr>
              <a:t>categorised</a:t>
            </a:r>
            <a:r>
              <a:rPr lang="en-US" sz="2200" dirty="0">
                <a:effectLst>
                  <a:outerShdw blurRad="38100" dist="38100" dir="2700000" algn="tl">
                    <a:srgbClr val="000000">
                      <a:alpha val="43137"/>
                    </a:srgbClr>
                  </a:outerShdw>
                </a:effectLst>
              </a:rPr>
              <a:t> as an input device. </a:t>
            </a:r>
            <a:r>
              <a:rPr lang="en-US" sz="2200" dirty="0" smtClean="0">
                <a:effectLst>
                  <a:outerShdw blurRad="38100" dist="38100" dir="2700000" algn="tl">
                    <a:srgbClr val="000000">
                      <a:alpha val="43137"/>
                    </a:srgbClr>
                  </a:outerShdw>
                </a:effectLst>
              </a:rPr>
              <a:t>Obvious </a:t>
            </a:r>
            <a:r>
              <a:rPr lang="en-US" sz="2200" dirty="0">
                <a:effectLst>
                  <a:outerShdw blurRad="38100" dist="38100" dir="2700000" algn="tl">
                    <a:srgbClr val="000000">
                      <a:alpha val="43137"/>
                    </a:srgbClr>
                  </a:outerShdw>
                </a:effectLst>
              </a:rPr>
              <a:t>examples are the keyboard and the mouse. </a:t>
            </a:r>
            <a:endParaRPr lang="en-IE" sz="2200" dirty="0">
              <a:effectLst>
                <a:outerShdw blurRad="38100" dist="38100" dir="2700000" algn="tl">
                  <a:srgbClr val="000000">
                    <a:alpha val="43137"/>
                  </a:srgbClr>
                </a:outerShdw>
              </a:effectLst>
            </a:endParaRPr>
          </a:p>
          <a:p>
            <a:r>
              <a:rPr lang="en-US" sz="2200" dirty="0">
                <a:effectLst>
                  <a:outerShdw blurRad="38100" dist="38100" dir="2700000" algn="tl">
                    <a:srgbClr val="000000">
                      <a:alpha val="43137"/>
                    </a:srgbClr>
                  </a:outerShdw>
                </a:effectLst>
              </a:rPr>
              <a:t>The keyboard is the most common input device. It is the primary input device. </a:t>
            </a:r>
            <a:r>
              <a:rPr lang="en-US" sz="2200" dirty="0" smtClean="0">
                <a:effectLst>
                  <a:outerShdw blurRad="38100" dist="38100" dir="2700000" algn="tl">
                    <a:srgbClr val="000000">
                      <a:alpha val="43137"/>
                    </a:srgbClr>
                  </a:outerShdw>
                </a:effectLst>
              </a:rPr>
              <a:t>It </a:t>
            </a:r>
            <a:r>
              <a:rPr lang="en-US" sz="2200" dirty="0">
                <a:effectLst>
                  <a:outerShdw blurRad="38100" dist="38100" dir="2700000" algn="tl">
                    <a:srgbClr val="000000">
                      <a:alpha val="43137"/>
                    </a:srgbClr>
                  </a:outerShdw>
                </a:effectLst>
              </a:rPr>
              <a:t>is used for entering commands and data into many computing systems</a:t>
            </a:r>
            <a:r>
              <a:rPr lang="en-US" sz="2200" dirty="0" smtClean="0">
                <a:effectLst>
                  <a:outerShdw blurRad="38100" dist="38100" dir="2700000" algn="tl">
                    <a:srgbClr val="000000">
                      <a:alpha val="43137"/>
                    </a:srgbClr>
                  </a:outerShdw>
                </a:effectLst>
              </a:rPr>
              <a:t>.</a:t>
            </a:r>
          </a:p>
          <a:p>
            <a:r>
              <a:rPr lang="en-US" sz="2200" dirty="0">
                <a:effectLst>
                  <a:outerShdw blurRad="38100" dist="38100" dir="2700000" algn="tl">
                    <a:srgbClr val="000000">
                      <a:alpha val="43137"/>
                    </a:srgbClr>
                  </a:outerShdw>
                </a:effectLst>
              </a:rPr>
              <a:t>Two output device examples: monitors and </a:t>
            </a:r>
            <a:r>
              <a:rPr lang="en-US" sz="2200" dirty="0" smtClean="0">
                <a:effectLst>
                  <a:outerShdw blurRad="38100" dist="38100" dir="2700000" algn="tl">
                    <a:srgbClr val="000000">
                      <a:alpha val="43137"/>
                    </a:srgbClr>
                  </a:outerShdw>
                </a:effectLst>
              </a:rPr>
              <a:t>printers.</a:t>
            </a:r>
            <a:r>
              <a:rPr lang="en-IE" sz="2200" dirty="0">
                <a:effectLst>
                  <a:outerShdw blurRad="38100" dist="38100" dir="2700000" algn="tl">
                    <a:srgbClr val="000000">
                      <a:alpha val="43137"/>
                    </a:srgbClr>
                  </a:outerShdw>
                </a:effectLst>
              </a:rPr>
              <a:t> </a:t>
            </a:r>
            <a:r>
              <a:rPr lang="en-US" sz="2200" dirty="0" smtClean="0">
                <a:effectLst>
                  <a:outerShdw blurRad="38100" dist="38100" dir="2700000" algn="tl">
                    <a:srgbClr val="000000">
                      <a:alpha val="43137"/>
                    </a:srgbClr>
                  </a:outerShdw>
                </a:effectLst>
              </a:rPr>
              <a:t>The </a:t>
            </a:r>
            <a:r>
              <a:rPr lang="en-US" sz="2200" dirty="0">
                <a:effectLst>
                  <a:outerShdw blurRad="38100" dist="38100" dir="2700000" algn="tl">
                    <a:srgbClr val="000000">
                      <a:alpha val="43137"/>
                    </a:srgbClr>
                  </a:outerShdw>
                </a:effectLst>
              </a:rPr>
              <a:t>monitor that shows a user what is going on with a </a:t>
            </a:r>
            <a:r>
              <a:rPr lang="en-US" sz="2200" dirty="0" smtClean="0">
                <a:effectLst>
                  <a:outerShdw blurRad="38100" dist="38100" dir="2700000" algn="tl">
                    <a:srgbClr val="000000">
                      <a:alpha val="43137"/>
                    </a:srgbClr>
                  </a:outerShdw>
                </a:effectLst>
              </a:rPr>
              <a:t>computer. It </a:t>
            </a:r>
            <a:r>
              <a:rPr lang="en-US" sz="2200" dirty="0">
                <a:effectLst>
                  <a:outerShdw blurRad="38100" dist="38100" dir="2700000" algn="tl">
                    <a:srgbClr val="000000">
                      <a:alpha val="43137"/>
                    </a:srgbClr>
                  </a:outerShdw>
                </a:effectLst>
              </a:rPr>
              <a:t>might look flat in which case it is a Liquid Crystal Display (LCD) or a Thin Film Transistor (TFT) display. </a:t>
            </a:r>
            <a:r>
              <a:rPr lang="en-US" sz="2200" dirty="0" smtClean="0">
                <a:effectLst>
                  <a:outerShdw blurRad="38100" dist="38100" dir="2700000" algn="tl">
                    <a:srgbClr val="000000">
                      <a:alpha val="43137"/>
                    </a:srgbClr>
                  </a:outerShdw>
                </a:effectLst>
              </a:rPr>
              <a:t>A </a:t>
            </a:r>
            <a:r>
              <a:rPr lang="en-US" sz="2200" dirty="0">
                <a:effectLst>
                  <a:outerShdw blurRad="38100" dist="38100" dir="2700000" algn="tl">
                    <a:srgbClr val="000000">
                      <a:alpha val="43137"/>
                    </a:srgbClr>
                  </a:outerShdw>
                </a:effectLst>
              </a:rPr>
              <a:t>printer is a device that accepts text and graphic output from a computer and transfers the information to paper, card, plastic or photo-sensitive paper. </a:t>
            </a:r>
            <a:endParaRPr lang="en-IE" sz="2200" dirty="0">
              <a:effectLst>
                <a:outerShdw blurRad="38100" dist="38100" dir="2700000" algn="tl">
                  <a:srgbClr val="000000">
                    <a:alpha val="43137"/>
                  </a:srgbClr>
                </a:outerShdw>
              </a:effectLst>
            </a:endParaRPr>
          </a:p>
          <a:p>
            <a:endParaRPr lang="en-IE" sz="22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pPr>
              <a:defRPr/>
            </a:pPr>
            <a:r>
              <a:rPr lang="en-US" dirty="0" smtClean="0"/>
              <a:t>R - </a:t>
            </a:r>
            <a:fld id="{7AA586AC-8A5B-4041-80AC-4CC54552A19E}" type="slidenum">
              <a:rPr lang="en-US" smtClean="0"/>
              <a:pPr>
                <a:defRPr/>
              </a:pPr>
              <a:t>31</a:t>
            </a:fld>
            <a:endParaRPr lang="en-US" dirty="0"/>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extLst>
      <p:ext uri="{BB962C8B-B14F-4D97-AF65-F5344CB8AC3E}">
        <p14:creationId xmlns:p14="http://schemas.microsoft.com/office/powerpoint/2010/main" val="1685400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 Core </a:t>
            </a:r>
            <a:r>
              <a:rPr lang="en-GB" dirty="0" smtClean="0"/>
              <a:t>Processors</a:t>
            </a:r>
            <a:endParaRPr lang="en-IE" dirty="0"/>
          </a:p>
        </p:txBody>
      </p:sp>
      <p:sp>
        <p:nvSpPr>
          <p:cNvPr id="3" name="Content Placeholder 2"/>
          <p:cNvSpPr>
            <a:spLocks noGrp="1"/>
          </p:cNvSpPr>
          <p:nvPr>
            <p:ph idx="1"/>
          </p:nvPr>
        </p:nvSpPr>
        <p:spPr/>
        <p:txBody>
          <a:bodyPr/>
          <a:lstStyle/>
          <a:p>
            <a:r>
              <a:rPr lang="en-US" sz="2000" dirty="0">
                <a:effectLst>
                  <a:outerShdw blurRad="38100" dist="38100" dir="2700000" algn="tl">
                    <a:srgbClr val="000000">
                      <a:alpha val="43137"/>
                    </a:srgbClr>
                  </a:outerShdw>
                </a:effectLst>
              </a:rPr>
              <a:t>Place two or more processor circuits on one IC (integrated circuit) – or two or more individual processors to work together - and you have a ‘multicore’ (or multi-core) architecture. A core is a collection of one or more processor threads with the components to execute instructions – such as Arithmetic Logic Unit, Cache, RAM…</a:t>
            </a:r>
            <a:endParaRPr lang="en-IE" sz="2000" dirty="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Multi </a:t>
            </a:r>
            <a:r>
              <a:rPr lang="en-US" sz="2000" dirty="0">
                <a:effectLst>
                  <a:outerShdw blurRad="38100" dist="38100" dir="2700000" algn="tl">
                    <a:srgbClr val="000000">
                      <a:alpha val="43137"/>
                    </a:srgbClr>
                  </a:outerShdw>
                </a:effectLst>
              </a:rPr>
              <a:t>core arrangements usually contain much more cache than regular processors</a:t>
            </a:r>
            <a:r>
              <a:rPr lang="en-US" sz="2000" dirty="0" smtClean="0">
                <a:effectLst>
                  <a:outerShdw blurRad="38100" dist="38100" dir="2700000" algn="tl">
                    <a:srgbClr val="000000">
                      <a:alpha val="43137"/>
                    </a:srgbClr>
                  </a:outerShdw>
                </a:effectLst>
              </a:rPr>
              <a:t>.</a:t>
            </a:r>
            <a:endParaRPr lang="en-IE" sz="2000" dirty="0">
              <a:effectLst>
                <a:outerShdw blurRad="38100" dist="38100" dir="2700000" algn="tl">
                  <a:srgbClr val="000000">
                    <a:alpha val="43137"/>
                  </a:srgbClr>
                </a:outerShdw>
              </a:effectLst>
            </a:endParaRP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A </a:t>
            </a:r>
            <a:r>
              <a:rPr lang="en-US" sz="2000" dirty="0">
                <a:effectLst>
                  <a:outerShdw blurRad="38100" dist="38100" dir="2700000" algn="tl">
                    <a:srgbClr val="000000">
                      <a:alpha val="43137"/>
                    </a:srgbClr>
                  </a:outerShdw>
                </a:effectLst>
              </a:rPr>
              <a:t>thread (thread of execution) is ‘placeholder information’ associated with a single use of a program that can handle multiple concurrent users. A thread is like a task but is not actually an instruction task. Many ordinary, single-core processors  can perform ‘multithreading’ - multiple threads are executed in parallel by ‘time slicing’ the processing capability of the processor and the processor can function by switching between different </a:t>
            </a:r>
            <a:r>
              <a:rPr lang="en-US" sz="2000" dirty="0" smtClean="0">
                <a:effectLst>
                  <a:outerShdw blurRad="38100" dist="38100" dir="2700000" algn="tl">
                    <a:srgbClr val="000000">
                      <a:alpha val="43137"/>
                    </a:srgbClr>
                  </a:outerShdw>
                </a:effectLst>
              </a:rPr>
              <a:t>thread.</a:t>
            </a:r>
            <a:endParaRPr lang="en-IE" sz="2000" dirty="0">
              <a:effectLst>
                <a:outerShdw blurRad="38100" dist="38100" dir="2700000" algn="tl">
                  <a:srgbClr val="000000">
                    <a:alpha val="43137"/>
                  </a:srgbClr>
                </a:outerShdw>
              </a:effectLst>
            </a:endParaRPr>
          </a:p>
          <a:p>
            <a:endParaRPr lang="en-IE" dirty="0"/>
          </a:p>
        </p:txBody>
      </p:sp>
      <p:sp>
        <p:nvSpPr>
          <p:cNvPr id="4" name="Slide Number Placeholder 3"/>
          <p:cNvSpPr>
            <a:spLocks noGrp="1"/>
          </p:cNvSpPr>
          <p:nvPr>
            <p:ph type="sldNum" sz="quarter" idx="10"/>
          </p:nvPr>
        </p:nvSpPr>
        <p:spPr/>
        <p:txBody>
          <a:bodyPr/>
          <a:lstStyle/>
          <a:p>
            <a:pPr>
              <a:defRPr/>
            </a:pPr>
            <a:r>
              <a:rPr lang="en-US" dirty="0" smtClean="0"/>
              <a:t>R - </a:t>
            </a:r>
            <a:fld id="{7AA586AC-8A5B-4041-80AC-4CC54552A19E}" type="slidenum">
              <a:rPr lang="en-US" smtClean="0"/>
              <a:pPr>
                <a:defRPr/>
              </a:pPr>
              <a:t>32</a:t>
            </a:fld>
            <a:endParaRPr lang="en-US" dirty="0"/>
          </a:p>
        </p:txBody>
      </p:sp>
    </p:spTree>
    <p:extLst>
      <p:ext uri="{BB962C8B-B14F-4D97-AF65-F5344CB8AC3E}">
        <p14:creationId xmlns:p14="http://schemas.microsoft.com/office/powerpoint/2010/main" val="1473582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pPr>
              <a:defRPr/>
            </a:pPr>
            <a:r>
              <a:rPr lang="en-US" dirty="0" smtClean="0"/>
              <a:t>R - </a:t>
            </a:r>
            <a:fld id="{E18F7E64-AB56-4F08-9673-34D2E8FCBB1A}" type="slidenum">
              <a:rPr lang="en-US" smtClean="0"/>
              <a:pPr>
                <a:defRPr/>
              </a:pPr>
              <a:t>33</a:t>
            </a:fld>
            <a:endParaRPr lang="en-US" dirty="0"/>
          </a:p>
        </p:txBody>
      </p:sp>
      <p:sp>
        <p:nvSpPr>
          <p:cNvPr id="256002" name="Rectangle 2"/>
          <p:cNvSpPr>
            <a:spLocks noGrp="1" noChangeArrowheads="1"/>
          </p:cNvSpPr>
          <p:nvPr>
            <p:ph type="title"/>
          </p:nvPr>
        </p:nvSpPr>
        <p:spPr/>
        <p:txBody>
          <a:bodyPr/>
          <a:lstStyle/>
          <a:p>
            <a:pPr eaLnBrk="1" hangingPunct="1">
              <a:defRPr/>
            </a:pPr>
            <a:r>
              <a:rPr lang="en-GB" dirty="0" smtClean="0"/>
              <a:t>Multi Core </a:t>
            </a:r>
            <a:r>
              <a:rPr lang="en-GB" dirty="0" smtClean="0"/>
              <a:t>Processors (2)</a:t>
            </a:r>
            <a:endParaRPr lang="en-US" dirty="0" smtClean="0"/>
          </a:p>
        </p:txBody>
      </p:sp>
      <p:sp>
        <p:nvSpPr>
          <p:cNvPr id="256003" name="Rectangle 3"/>
          <p:cNvSpPr>
            <a:spLocks noGrp="1" noChangeArrowheads="1"/>
          </p:cNvSpPr>
          <p:nvPr>
            <p:ph type="body" idx="1"/>
          </p:nvPr>
        </p:nvSpPr>
        <p:spPr/>
        <p:txBody>
          <a:bodyPr/>
          <a:lstStyle/>
          <a:p>
            <a:pPr eaLnBrk="1" hangingPunct="1">
              <a:defRPr/>
            </a:pPr>
            <a:r>
              <a:rPr lang="en-GB" smtClean="0"/>
              <a:t>Microsoft’s multi-core diagrams:</a:t>
            </a:r>
          </a:p>
          <a:p>
            <a:pPr eaLnBrk="1" hangingPunct="1">
              <a:buFont typeface="Wingdings" pitchFamily="2" charset="2"/>
              <a:buNone/>
              <a:defRPr/>
            </a:pPr>
            <a:endParaRPr lang="en-GB" smtClean="0"/>
          </a:p>
          <a:p>
            <a:pPr eaLnBrk="1" hangingPunct="1">
              <a:defRPr/>
            </a:pPr>
            <a:endParaRPr lang="en-US" smtClean="0"/>
          </a:p>
        </p:txBody>
      </p:sp>
      <p:pic>
        <p:nvPicPr>
          <p:cNvPr id="34822" name="Picture 4" descr="Multicore Processor Summary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205038"/>
            <a:ext cx="2808287"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5" descr="Multicore Processor Summary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2205038"/>
            <a:ext cx="2881313"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6" descr="Multicore Processor Summary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4292600"/>
            <a:ext cx="2808288"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Text Box 7"/>
          <p:cNvSpPr txBox="1">
            <a:spLocks noChangeArrowheads="1"/>
          </p:cNvSpPr>
          <p:nvPr/>
        </p:nvSpPr>
        <p:spPr bwMode="auto">
          <a:xfrm>
            <a:off x="2987675" y="5445125"/>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2000"/>
              <a:t>3</a:t>
            </a:r>
            <a:endParaRPr lang="en-US" altLang="en-US" sz="2000"/>
          </a:p>
        </p:txBody>
      </p:sp>
      <p:sp>
        <p:nvSpPr>
          <p:cNvPr id="34826" name="Text Box 8"/>
          <p:cNvSpPr txBox="1">
            <a:spLocks noChangeArrowheads="1"/>
          </p:cNvSpPr>
          <p:nvPr/>
        </p:nvSpPr>
        <p:spPr bwMode="auto">
          <a:xfrm>
            <a:off x="468313" y="3141663"/>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2000"/>
              <a:t>1</a:t>
            </a:r>
            <a:endParaRPr lang="en-US" altLang="en-US" sz="2000"/>
          </a:p>
        </p:txBody>
      </p:sp>
      <p:sp>
        <p:nvSpPr>
          <p:cNvPr id="34827" name="Text Box 9"/>
          <p:cNvSpPr txBox="1">
            <a:spLocks noChangeArrowheads="1"/>
          </p:cNvSpPr>
          <p:nvPr/>
        </p:nvSpPr>
        <p:spPr bwMode="auto">
          <a:xfrm>
            <a:off x="4932363" y="3141663"/>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GB" altLang="en-US" sz="2000"/>
              <a:t>2</a:t>
            </a:r>
            <a:endParaRPr lang="en-US" altLang="en-US" sz="2000"/>
          </a:p>
        </p:txBody>
      </p:sp>
    </p:spTree>
    <p:extLst>
      <p:ext uri="{BB962C8B-B14F-4D97-AF65-F5344CB8AC3E}">
        <p14:creationId xmlns:p14="http://schemas.microsoft.com/office/powerpoint/2010/main" val="1333836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E22A12EB-1B6A-4BED-B0CE-3C9295225806}" type="slidenum">
              <a:rPr lang="en-US"/>
              <a:pPr>
                <a:defRPr/>
              </a:pPr>
              <a:t>34</a:t>
            </a:fld>
            <a:endParaRPr lang="en-US"/>
          </a:p>
        </p:txBody>
      </p:sp>
      <p:sp>
        <p:nvSpPr>
          <p:cNvPr id="802818" name="Rectangle 2"/>
          <p:cNvSpPr>
            <a:spLocks noGrp="1" noChangeArrowheads="1"/>
          </p:cNvSpPr>
          <p:nvPr>
            <p:ph type="title"/>
          </p:nvPr>
        </p:nvSpPr>
        <p:spPr/>
        <p:txBody>
          <a:bodyPr/>
          <a:lstStyle/>
          <a:p>
            <a:pPr eaLnBrk="1" hangingPunct="1">
              <a:defRPr/>
            </a:pPr>
            <a:r>
              <a:rPr lang="en-IE" dirty="0" smtClean="0"/>
              <a:t>Northbridge</a:t>
            </a:r>
            <a:endParaRPr lang="en-US" dirty="0" smtClean="0"/>
          </a:p>
        </p:txBody>
      </p:sp>
      <p:sp>
        <p:nvSpPr>
          <p:cNvPr id="802819" name="Rectangle 3"/>
          <p:cNvSpPr>
            <a:spLocks noGrp="1" noChangeArrowheads="1"/>
          </p:cNvSpPr>
          <p:nvPr>
            <p:ph type="body" idx="1"/>
          </p:nvPr>
        </p:nvSpPr>
        <p:spPr/>
        <p:txBody>
          <a:bodyPr/>
          <a:lstStyle/>
          <a:p>
            <a:pPr marL="400050" lvl="1" indent="0" eaLnBrk="1" hangingPunct="1">
              <a:buNone/>
              <a:defRPr/>
            </a:pPr>
            <a:r>
              <a:rPr lang="en-US" sz="2200" dirty="0" smtClean="0"/>
              <a:t>The name is derived from drawing the architecture in the fashion of a map. The CPU would be at the top of the map at due north. The CPU would be connected to the chipset via a fast bridge (the </a:t>
            </a:r>
            <a:r>
              <a:rPr lang="en-US" sz="2200" dirty="0" err="1" smtClean="0"/>
              <a:t>northbridge</a:t>
            </a:r>
            <a:r>
              <a:rPr lang="en-US" sz="2200" dirty="0" smtClean="0"/>
              <a:t>) located north of other system devices as drawn. The </a:t>
            </a:r>
            <a:r>
              <a:rPr lang="en-US" sz="2200" dirty="0" err="1" smtClean="0"/>
              <a:t>northbridge</a:t>
            </a:r>
            <a:r>
              <a:rPr lang="en-US" sz="2200" dirty="0" smtClean="0"/>
              <a:t> would then be connected to the rest of the chipset via a slow bridge (the </a:t>
            </a:r>
            <a:r>
              <a:rPr lang="en-US" sz="2200" dirty="0" err="1" smtClean="0"/>
              <a:t>southbridge</a:t>
            </a:r>
            <a:r>
              <a:rPr lang="en-US" sz="2200" dirty="0" smtClean="0"/>
              <a:t>) located south of other system devices as drawn.</a:t>
            </a:r>
          </a:p>
          <a:p>
            <a:pPr marL="400050" lvl="1" indent="0" eaLnBrk="1" hangingPunct="1">
              <a:buNone/>
              <a:defRPr/>
            </a:pPr>
            <a:endParaRPr lang="en-US" sz="2200" dirty="0" smtClean="0"/>
          </a:p>
          <a:p>
            <a:pPr marL="400050" lvl="1" indent="0" eaLnBrk="1" hangingPunct="1">
              <a:buNone/>
              <a:defRPr/>
            </a:pPr>
            <a:r>
              <a:rPr lang="en-US" sz="2200" dirty="0" smtClean="0"/>
              <a:t>A </a:t>
            </a:r>
            <a:r>
              <a:rPr lang="en-US" sz="2200" dirty="0" err="1"/>
              <a:t>northbridge</a:t>
            </a:r>
            <a:r>
              <a:rPr lang="en-US" sz="2200" dirty="0"/>
              <a:t> typically will only work with one or two different </a:t>
            </a:r>
            <a:r>
              <a:rPr lang="en-US" sz="2200" dirty="0" err="1"/>
              <a:t>southbridge</a:t>
            </a:r>
            <a:r>
              <a:rPr lang="en-US" sz="2200" dirty="0"/>
              <a:t> ASICs (Application-Specific Integrated Circuit); in this respect, it affects some of the other features that a given system can have by limiting which technologies are available on its </a:t>
            </a:r>
            <a:r>
              <a:rPr lang="en-US" sz="2200" dirty="0" err="1"/>
              <a:t>southbridge</a:t>
            </a:r>
            <a:r>
              <a:rPr lang="en-US" sz="2200" dirty="0"/>
              <a:t> partner</a:t>
            </a:r>
            <a:r>
              <a:rPr lang="en-US" sz="2200" dirty="0" smtClean="0"/>
              <a:t>.</a:t>
            </a:r>
            <a:endParaRPr lang="en-US" sz="2200" dirty="0"/>
          </a:p>
        </p:txBody>
      </p:sp>
      <p:pic>
        <p:nvPicPr>
          <p:cNvPr id="41990" name="Picture 4" descr="VIA KT600 Northbridge (heatsink removed)">
            <a:hlinkClick r:id="rId3" tooltip="&quot;VIA KT600 Northbridge (heatsink removed)&quo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88640"/>
            <a:ext cx="1338263"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3" name="Picture 9" descr="https://encrypted-tbn1.gstatic.com/images?q=tbn:ANd9GcTgbcqUzSDhVXZmNQd4drrjOSrVv80mGP0NmBnkoqogzkjR9Yi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253234"/>
            <a:ext cx="16192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215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19A388B-43EB-4F70-9696-ED8B11ACE152}" type="slidenum">
              <a:rPr lang="en-US"/>
              <a:pPr>
                <a:defRPr/>
              </a:pPr>
              <a:t>35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08962" name="Rectangle 2"/>
          <p:cNvSpPr>
            <a:spLocks noGrp="1" noChangeArrowheads="1"/>
          </p:cNvSpPr>
          <p:nvPr>
            <p:ph type="title"/>
          </p:nvPr>
        </p:nvSpPr>
        <p:spPr/>
        <p:txBody>
          <a:bodyPr/>
          <a:lstStyle/>
          <a:p>
            <a:pPr eaLnBrk="1" hangingPunct="1">
              <a:defRPr/>
            </a:pPr>
            <a:r>
              <a:rPr lang="en-IE" dirty="0" smtClean="0"/>
              <a:t>Southbridge</a:t>
            </a:r>
            <a:endParaRPr lang="en-US" dirty="0" smtClean="0"/>
          </a:p>
        </p:txBody>
      </p:sp>
      <p:sp>
        <p:nvSpPr>
          <p:cNvPr id="808963" name="Rectangle 3"/>
          <p:cNvSpPr>
            <a:spLocks noGrp="1" noChangeArrowheads="1"/>
          </p:cNvSpPr>
          <p:nvPr>
            <p:ph type="body" idx="1"/>
          </p:nvPr>
        </p:nvSpPr>
        <p:spPr/>
        <p:txBody>
          <a:bodyPr/>
          <a:lstStyle/>
          <a:p>
            <a:pPr marL="400050" lvl="1" indent="0" eaLnBrk="1" hangingPunct="1">
              <a:buNone/>
              <a:defRPr/>
            </a:pPr>
            <a:r>
              <a:rPr lang="en-US" sz="2200" dirty="0" smtClean="0"/>
              <a:t>Connecting the </a:t>
            </a:r>
            <a:r>
              <a:rPr lang="en-US" sz="2200" dirty="0" err="1" smtClean="0"/>
              <a:t>southbridge</a:t>
            </a:r>
            <a:r>
              <a:rPr lang="en-US" sz="2200" dirty="0" smtClean="0"/>
              <a:t/>
            </a:r>
            <a:br>
              <a:rPr lang="en-US" sz="2200" dirty="0" smtClean="0"/>
            </a:br>
            <a:r>
              <a:rPr lang="en-US" sz="2200" dirty="0" smtClean="0"/>
              <a:t>During the Pentium era chipset designers avoided bottlenecks in motherboard designs. As peripheral connections became more sophisticated it became obvious that the PCI bus could no longer be used to connect the north and </a:t>
            </a:r>
            <a:r>
              <a:rPr lang="en-US" sz="2200" dirty="0" err="1" smtClean="0"/>
              <a:t>southbridge</a:t>
            </a:r>
            <a:r>
              <a:rPr lang="en-US" sz="2200" dirty="0" smtClean="0"/>
              <a:t> chips. The PCI was not efficient enough. Improvements in device speeds of internal and external devices created larger bandwidth requirements for the connection between north and </a:t>
            </a:r>
            <a:r>
              <a:rPr lang="en-US" sz="2200" dirty="0" err="1" smtClean="0"/>
              <a:t>southbridges</a:t>
            </a:r>
            <a:r>
              <a:rPr lang="en-US" sz="2200" dirty="0" smtClean="0"/>
              <a:t>.</a:t>
            </a:r>
          </a:p>
          <a:p>
            <a:pPr marL="400050" lvl="1" indent="0" eaLnBrk="1" hangingPunct="1">
              <a:buNone/>
              <a:defRPr/>
            </a:pPr>
            <a:r>
              <a:rPr lang="en-US" sz="2400" dirty="0"/>
              <a:t>An increased number of devices was attached to the </a:t>
            </a:r>
            <a:r>
              <a:rPr lang="en-US" sz="2400" dirty="0" err="1"/>
              <a:t>southbridge</a:t>
            </a:r>
            <a:r>
              <a:rPr lang="en-US" sz="2400" dirty="0"/>
              <a:t>. It is easy to see that using the PCI bus as a chipset interconnect can be a system bottleneck.</a:t>
            </a:r>
            <a:endParaRPr lang="en-US" sz="2200" dirty="0" smtClean="0"/>
          </a:p>
        </p:txBody>
      </p:sp>
      <p:pic>
        <p:nvPicPr>
          <p:cNvPr id="6" name="Picture 10" descr="http://upload.wikimedia.org/wikipedia/commons/f/f3/Southbridge_VIA_VT82C686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221" y="260648"/>
            <a:ext cx="1620491"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9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3167"/>
            <a:ext cx="2520206" cy="1764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516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F8A8E31-9119-4B74-A5D7-FA5B32842B6F}" type="slidenum">
              <a:rPr lang="en-US"/>
              <a:pPr>
                <a:defRPr/>
              </a:pPr>
              <a:t>36</a:t>
            </a:fld>
            <a:endParaRPr lang="en-US"/>
          </a:p>
        </p:txBody>
      </p:sp>
      <p:sp>
        <p:nvSpPr>
          <p:cNvPr id="5" name="Date Placeholder 4"/>
          <p:cNvSpPr>
            <a:spLocks noGrp="1"/>
          </p:cNvSpPr>
          <p:nvPr>
            <p:ph type="dt" sz="quarter" idx="11"/>
          </p:nvPr>
        </p:nvSpPr>
        <p:spPr/>
        <p:txBody>
          <a:bodyPr/>
          <a:lstStyle/>
          <a:p>
            <a:pPr>
              <a:defRPr/>
            </a:pPr>
            <a:r>
              <a:rPr lang="en-US"/>
              <a:t>DT228/1 Computer Architecture &amp; Technology</a:t>
            </a:r>
          </a:p>
        </p:txBody>
      </p:sp>
      <p:sp>
        <p:nvSpPr>
          <p:cNvPr id="739330" name="Rectangle 2"/>
          <p:cNvSpPr>
            <a:spLocks noGrp="1" noChangeArrowheads="1"/>
          </p:cNvSpPr>
          <p:nvPr>
            <p:ph type="title"/>
          </p:nvPr>
        </p:nvSpPr>
        <p:spPr/>
        <p:txBody>
          <a:bodyPr/>
          <a:lstStyle/>
          <a:p>
            <a:pPr eaLnBrk="1" hangingPunct="1">
              <a:defRPr/>
            </a:pPr>
            <a:r>
              <a:rPr lang="en-GB" sz="4200" dirty="0" smtClean="0"/>
              <a:t>Client Server Networks</a:t>
            </a:r>
            <a:endParaRPr lang="en-US" sz="4200" dirty="0" smtClean="0"/>
          </a:p>
        </p:txBody>
      </p:sp>
      <p:sp>
        <p:nvSpPr>
          <p:cNvPr id="739331" name="Rectangle 3"/>
          <p:cNvSpPr>
            <a:spLocks noGrp="1" noChangeArrowheads="1"/>
          </p:cNvSpPr>
          <p:nvPr>
            <p:ph type="body" idx="1"/>
          </p:nvPr>
        </p:nvSpPr>
        <p:spPr/>
        <p:txBody>
          <a:bodyPr/>
          <a:lstStyle/>
          <a:p>
            <a:pPr marL="0" eaLnBrk="1" hangingPunct="1">
              <a:spcBef>
                <a:spcPts val="0"/>
              </a:spcBef>
              <a:buFont typeface="Wingdings" pitchFamily="2" charset="2"/>
              <a:buNone/>
              <a:defRPr/>
            </a:pPr>
            <a:r>
              <a:rPr lang="en-GB" sz="2200" dirty="0" smtClean="0"/>
              <a:t>Client-Server </a:t>
            </a:r>
            <a:r>
              <a:rPr lang="en-US" sz="2200" dirty="0" smtClean="0"/>
              <a:t>describes the relationship between two computer programs where one program, the client, makes a </a:t>
            </a:r>
            <a:r>
              <a:rPr lang="en-US" sz="2200" u="sng" dirty="0" smtClean="0"/>
              <a:t>service request</a:t>
            </a:r>
            <a:r>
              <a:rPr lang="en-US" sz="2200" dirty="0" smtClean="0"/>
              <a:t> from another program, the server, which fulfills the request. Although the client-server idea can be used by programs within a single computer, it is more often associated with networks.</a:t>
            </a:r>
          </a:p>
          <a:p>
            <a:pPr marL="0" eaLnBrk="1" hangingPunct="1">
              <a:spcBef>
                <a:spcPts val="0"/>
              </a:spcBef>
              <a:buFont typeface="Wingdings" pitchFamily="2" charset="2"/>
              <a:buNone/>
              <a:defRPr/>
            </a:pPr>
            <a:r>
              <a:rPr lang="en-GB" sz="2200" dirty="0" smtClean="0"/>
              <a:t>A </a:t>
            </a:r>
            <a:r>
              <a:rPr lang="en-GB" sz="2200" dirty="0"/>
              <a:t>client/server system includes one or more servers to store programs and/or data in a central location. </a:t>
            </a:r>
            <a:endParaRPr lang="en-US" sz="2200" dirty="0" smtClean="0"/>
          </a:p>
          <a:p>
            <a:pPr marL="0" eaLnBrk="1" hangingPunct="1">
              <a:spcBef>
                <a:spcPts val="0"/>
              </a:spcBef>
              <a:buFont typeface="Wingdings" pitchFamily="2" charset="2"/>
              <a:buNone/>
              <a:defRPr/>
            </a:pPr>
            <a:r>
              <a:rPr lang="en-US" sz="2200" dirty="0" smtClean="0"/>
              <a:t>Users </a:t>
            </a:r>
            <a:r>
              <a:rPr lang="en-US" sz="2200" dirty="0"/>
              <a:t>(clients) access the programs or data when their software request</a:t>
            </a:r>
            <a:r>
              <a:rPr lang="en-US" sz="2200" i="1" dirty="0"/>
              <a:t> </a:t>
            </a:r>
            <a:r>
              <a:rPr lang="en-US" sz="2200" dirty="0"/>
              <a:t>to the server, across the network, is dealt </a:t>
            </a:r>
            <a:r>
              <a:rPr lang="en-US" sz="2200" dirty="0" smtClean="0"/>
              <a:t>with. The </a:t>
            </a:r>
            <a:r>
              <a:rPr lang="en-US" sz="2200" dirty="0"/>
              <a:t>client-server model provides a convenient way to interconnect programs and data that are distributed efficiently across different locations</a:t>
            </a:r>
            <a:endParaRPr lang="en-US" sz="2200" dirty="0" smtClean="0"/>
          </a:p>
        </p:txBody>
      </p:sp>
    </p:spTree>
    <p:extLst>
      <p:ext uri="{BB962C8B-B14F-4D97-AF65-F5344CB8AC3E}">
        <p14:creationId xmlns:p14="http://schemas.microsoft.com/office/powerpoint/2010/main" val="3832645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R - </a:t>
            </a:r>
            <a:fld id="{C34417F4-AFD2-471F-B3C8-D10F9C5D443F}" type="slidenum">
              <a:rPr lang="en-US" smtClean="0"/>
              <a:pPr>
                <a:defRPr/>
              </a:pPr>
              <a:t>37</a:t>
            </a:fld>
            <a:endParaRPr lang="en-US" dirty="0"/>
          </a:p>
        </p:txBody>
      </p:sp>
      <p:sp>
        <p:nvSpPr>
          <p:cNvPr id="776194" name="Rectangle 2"/>
          <p:cNvSpPr>
            <a:spLocks noGrp="1" noChangeArrowheads="1"/>
          </p:cNvSpPr>
          <p:nvPr>
            <p:ph type="title"/>
          </p:nvPr>
        </p:nvSpPr>
        <p:spPr/>
        <p:txBody>
          <a:bodyPr/>
          <a:lstStyle/>
          <a:p>
            <a:pPr eaLnBrk="1" hangingPunct="1">
              <a:defRPr/>
            </a:pPr>
            <a:r>
              <a:rPr lang="en-GB" dirty="0" smtClean="0"/>
              <a:t>Protocol</a:t>
            </a:r>
            <a:endParaRPr lang="en-US" dirty="0" smtClean="0"/>
          </a:p>
        </p:txBody>
      </p:sp>
      <p:sp>
        <p:nvSpPr>
          <p:cNvPr id="776195" name="Rectangle 3"/>
          <p:cNvSpPr>
            <a:spLocks noGrp="1" noChangeArrowheads="1"/>
          </p:cNvSpPr>
          <p:nvPr>
            <p:ph type="body" idx="1"/>
          </p:nvPr>
        </p:nvSpPr>
        <p:spPr/>
        <p:txBody>
          <a:bodyPr/>
          <a:lstStyle/>
          <a:p>
            <a:pPr eaLnBrk="1" hangingPunct="1">
              <a:defRPr/>
            </a:pPr>
            <a:r>
              <a:rPr lang="en-US" sz="2200" dirty="0" smtClean="0"/>
              <a:t>To communicate with each other, two machines must follow the same </a:t>
            </a:r>
            <a:r>
              <a:rPr lang="en-US" sz="2200" u="sng" dirty="0" smtClean="0"/>
              <a:t>protocol</a:t>
            </a:r>
            <a:r>
              <a:rPr lang="en-US" sz="2200" dirty="0" smtClean="0"/>
              <a:t>. </a:t>
            </a:r>
          </a:p>
          <a:p>
            <a:pPr eaLnBrk="1" hangingPunct="1">
              <a:defRPr/>
            </a:pPr>
            <a:r>
              <a:rPr lang="en-US" sz="2200" dirty="0" smtClean="0"/>
              <a:t>A protocol is the special set of rules that end-points in a telecommunication connection, such as two PCs on a Local Area Network, use when they communicate. They are, essentially, a type of system software. </a:t>
            </a:r>
            <a:endParaRPr lang="en-US" sz="2200" dirty="0" smtClean="0"/>
          </a:p>
          <a:p>
            <a:pPr eaLnBrk="1" hangingPunct="1">
              <a:defRPr/>
            </a:pPr>
            <a:r>
              <a:rPr lang="en-US" sz="2400" dirty="0"/>
              <a:t>Looking at a typical protocol as a file transfer and management tool one might see these features</a:t>
            </a:r>
            <a:r>
              <a:rPr lang="en-US" sz="2400" dirty="0" smtClean="0"/>
              <a:t>:</a:t>
            </a:r>
          </a:p>
          <a:p>
            <a:pPr lvl="1" eaLnBrk="1" hangingPunct="1">
              <a:defRPr/>
            </a:pPr>
            <a:r>
              <a:rPr lang="en-US" sz="2200" dirty="0"/>
              <a:t>File group transmission,</a:t>
            </a:r>
          </a:p>
          <a:p>
            <a:pPr lvl="1" eaLnBrk="1" hangingPunct="1">
              <a:defRPr/>
            </a:pPr>
            <a:r>
              <a:rPr lang="en-US" sz="2200" dirty="0"/>
              <a:t>File attribute transmission (size, date, permissions, </a:t>
            </a:r>
            <a:r>
              <a:rPr lang="en-US" sz="2200" dirty="0" err="1"/>
              <a:t>etc</a:t>
            </a:r>
            <a:r>
              <a:rPr lang="en-US" sz="2200" dirty="0"/>
              <a:t>) </a:t>
            </a:r>
          </a:p>
          <a:p>
            <a:pPr lvl="1" eaLnBrk="1" hangingPunct="1">
              <a:defRPr/>
            </a:pPr>
            <a:r>
              <a:rPr lang="en-US" sz="2200" dirty="0"/>
              <a:t>File name, record-format, and character-set conversion,</a:t>
            </a:r>
          </a:p>
          <a:p>
            <a:pPr lvl="1" eaLnBrk="1" hangingPunct="1">
              <a:defRPr/>
            </a:pPr>
            <a:r>
              <a:rPr lang="en-US" sz="2200" dirty="0"/>
              <a:t>File collision options</a:t>
            </a:r>
            <a:r>
              <a:rPr lang="en-US" sz="2200" dirty="0" smtClean="0"/>
              <a:t>,</a:t>
            </a:r>
          </a:p>
          <a:p>
            <a:pPr marL="457200" lvl="1" indent="0" algn="r" eaLnBrk="1" hangingPunct="1">
              <a:buNone/>
              <a:defRPr/>
            </a:pPr>
            <a:r>
              <a:rPr lang="en-US" sz="2000" dirty="0" smtClean="0"/>
              <a:t>/… continued</a:t>
            </a:r>
            <a:endParaRPr lang="en-GB" sz="2000" dirty="0" smtClean="0"/>
          </a:p>
        </p:txBody>
      </p:sp>
    </p:spTree>
    <p:extLst>
      <p:ext uri="{BB962C8B-B14F-4D97-AF65-F5344CB8AC3E}">
        <p14:creationId xmlns:p14="http://schemas.microsoft.com/office/powerpoint/2010/main" val="515243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r>
              <a:rPr lang="en-US" dirty="0" smtClean="0"/>
              <a:t>R - </a:t>
            </a:r>
            <a:fld id="{0EA236D4-2A95-4A0A-AE00-7679603D1827}" type="slidenum">
              <a:rPr lang="en-US" smtClean="0"/>
              <a:pPr>
                <a:defRPr/>
              </a:pPr>
              <a:t>38</a:t>
            </a:fld>
            <a:endParaRPr lang="en-US" dirty="0"/>
          </a:p>
        </p:txBody>
      </p:sp>
      <p:sp>
        <p:nvSpPr>
          <p:cNvPr id="786434" name="Rectangle 2"/>
          <p:cNvSpPr>
            <a:spLocks noGrp="1" noChangeArrowheads="1"/>
          </p:cNvSpPr>
          <p:nvPr>
            <p:ph type="body" idx="1"/>
          </p:nvPr>
        </p:nvSpPr>
        <p:spPr/>
        <p:txBody>
          <a:bodyPr/>
          <a:lstStyle/>
          <a:p>
            <a:pPr lvl="1" eaLnBrk="1" hangingPunct="1">
              <a:defRPr/>
            </a:pPr>
            <a:r>
              <a:rPr lang="en-US" sz="2200" dirty="0" smtClean="0"/>
              <a:t>File transfer recovery, </a:t>
            </a:r>
          </a:p>
          <a:p>
            <a:pPr lvl="1" eaLnBrk="1" hangingPunct="1">
              <a:defRPr/>
            </a:pPr>
            <a:r>
              <a:rPr lang="en-US" sz="2200" dirty="0" smtClean="0"/>
              <a:t>Auto upload and download (of data or files)</a:t>
            </a:r>
          </a:p>
          <a:p>
            <a:pPr lvl="1" eaLnBrk="1" hangingPunct="1">
              <a:defRPr/>
            </a:pPr>
            <a:r>
              <a:rPr lang="en-US" sz="2200" dirty="0" smtClean="0"/>
              <a:t>Client/Server operations,</a:t>
            </a:r>
          </a:p>
          <a:p>
            <a:pPr lvl="1" eaLnBrk="1" hangingPunct="1">
              <a:defRPr/>
            </a:pPr>
            <a:r>
              <a:rPr lang="en-US" sz="2200" dirty="0" smtClean="0"/>
              <a:t>Automatic per-file text/binary mode switching,</a:t>
            </a:r>
          </a:p>
          <a:p>
            <a:pPr lvl="1" eaLnBrk="1" hangingPunct="1">
              <a:defRPr/>
            </a:pPr>
            <a:r>
              <a:rPr lang="en-US" sz="2200" dirty="0" smtClean="0"/>
              <a:t>Recursive directory-tree transfer,</a:t>
            </a:r>
          </a:p>
          <a:p>
            <a:pPr lvl="1" eaLnBrk="1" hangingPunct="1">
              <a:defRPr/>
            </a:pPr>
            <a:r>
              <a:rPr lang="en-US" sz="2200" dirty="0" smtClean="0"/>
              <a:t>Uniform services on serial and network connections,</a:t>
            </a:r>
          </a:p>
          <a:p>
            <a:pPr lvl="1" eaLnBrk="1" hangingPunct="1">
              <a:defRPr/>
            </a:pPr>
            <a:r>
              <a:rPr lang="en-US" sz="2200" dirty="0" smtClean="0"/>
              <a:t>An Internet service daemon.</a:t>
            </a:r>
            <a:endParaRPr lang="en-GB" sz="2200" dirty="0" smtClean="0"/>
          </a:p>
        </p:txBody>
      </p:sp>
      <p:sp>
        <p:nvSpPr>
          <p:cNvPr id="5"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extLst>
      <p:ext uri="{BB962C8B-B14F-4D97-AF65-F5344CB8AC3E}">
        <p14:creationId xmlns:p14="http://schemas.microsoft.com/office/powerpoint/2010/main" val="2013042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R - </a:t>
            </a:r>
            <a:fld id="{3A80849D-1EE5-4B5D-91DF-8F027672B032}" type="slidenum">
              <a:rPr lang="en-US" smtClean="0"/>
              <a:pPr>
                <a:defRPr/>
              </a:pPr>
              <a:t>39</a:t>
            </a:fld>
            <a:endParaRPr lang="en-US" dirty="0"/>
          </a:p>
        </p:txBody>
      </p:sp>
      <p:sp>
        <p:nvSpPr>
          <p:cNvPr id="811010" name="Rectangle 2"/>
          <p:cNvSpPr>
            <a:spLocks noGrp="1" noChangeArrowheads="1"/>
          </p:cNvSpPr>
          <p:nvPr>
            <p:ph type="title"/>
          </p:nvPr>
        </p:nvSpPr>
        <p:spPr/>
        <p:txBody>
          <a:bodyPr/>
          <a:lstStyle/>
          <a:p>
            <a:pPr eaLnBrk="1" hangingPunct="1">
              <a:defRPr/>
            </a:pPr>
            <a:r>
              <a:rPr lang="en-GB" sz="4200" dirty="0" smtClean="0"/>
              <a:t>Network </a:t>
            </a:r>
            <a:r>
              <a:rPr lang="en-GB" sz="4200" dirty="0" smtClean="0"/>
              <a:t>Transmission Media</a:t>
            </a:r>
            <a:endParaRPr lang="en-US" sz="4200" dirty="0" smtClean="0"/>
          </a:p>
        </p:txBody>
      </p:sp>
      <p:sp>
        <p:nvSpPr>
          <p:cNvPr id="811011" name="Rectangle 3"/>
          <p:cNvSpPr>
            <a:spLocks noGrp="1" noChangeArrowheads="1"/>
          </p:cNvSpPr>
          <p:nvPr>
            <p:ph type="body" idx="1"/>
          </p:nvPr>
        </p:nvSpPr>
        <p:spPr/>
        <p:txBody>
          <a:bodyPr/>
          <a:lstStyle/>
          <a:p>
            <a:pPr eaLnBrk="1" hangingPunct="1">
              <a:defRPr/>
            </a:pPr>
            <a:r>
              <a:rPr lang="en-US" sz="2400" dirty="0" smtClean="0"/>
              <a:t>Network transmission media generally fall into one of the following groups: </a:t>
            </a:r>
          </a:p>
          <a:p>
            <a:pPr lvl="1" eaLnBrk="1" hangingPunct="1">
              <a:defRPr/>
            </a:pPr>
            <a:r>
              <a:rPr lang="en-US" sz="2200" dirty="0" smtClean="0"/>
              <a:t>Copper wire - carries electrical signals, much like telephone or cable TV wiring. </a:t>
            </a:r>
          </a:p>
          <a:p>
            <a:pPr lvl="1" eaLnBrk="1" hangingPunct="1">
              <a:defRPr/>
            </a:pPr>
            <a:r>
              <a:rPr lang="en-US" sz="2200" dirty="0" smtClean="0"/>
              <a:t>Optical </a:t>
            </a:r>
            <a:r>
              <a:rPr lang="en-US" sz="2200" dirty="0" err="1" smtClean="0"/>
              <a:t>fibre</a:t>
            </a:r>
            <a:r>
              <a:rPr lang="en-US" sz="2200" dirty="0" smtClean="0"/>
              <a:t> - carries light-waves, either from lasers or Light Emitting Diodes.</a:t>
            </a:r>
          </a:p>
          <a:p>
            <a:pPr lvl="1" eaLnBrk="1" hangingPunct="1">
              <a:defRPr/>
            </a:pPr>
            <a:r>
              <a:rPr lang="en-US" sz="2200" dirty="0" smtClean="0"/>
              <a:t>Wireless - radio signals or infra-red light pulses </a:t>
            </a:r>
          </a:p>
          <a:p>
            <a:pPr eaLnBrk="1" hangingPunct="1">
              <a:buFont typeface="Wingdings" pitchFamily="2" charset="2"/>
              <a:buNone/>
              <a:defRPr/>
            </a:pPr>
            <a:r>
              <a:rPr lang="en-US" sz="2400" dirty="0" smtClean="0"/>
              <a:t>Each </a:t>
            </a:r>
            <a:r>
              <a:rPr lang="en-US" sz="2400" dirty="0" smtClean="0"/>
              <a:t>medium has its own advantages and disadvantages .</a:t>
            </a:r>
          </a:p>
        </p:txBody>
      </p:sp>
      <p:sp>
        <p:nvSpPr>
          <p:cNvPr id="6" name="Date Placeholder 4"/>
          <p:cNvSpPr>
            <a:spLocks noGrp="1"/>
          </p:cNvSpPr>
          <p:nvPr>
            <p:ph type="dt" sz="quarter" idx="11"/>
          </p:nvPr>
        </p:nvSpPr>
        <p:spPr>
          <a:xfrm>
            <a:off x="457200" y="6243638"/>
            <a:ext cx="2133600" cy="457200"/>
          </a:xfrm>
        </p:spPr>
        <p:txBody>
          <a:bodyPr/>
          <a:lstStyle/>
          <a:p>
            <a:pPr>
              <a:defRPr/>
            </a:pPr>
            <a:r>
              <a:rPr lang="en-US" dirty="0"/>
              <a:t>DT228/1 and DT282/1 </a:t>
            </a:r>
            <a:r>
              <a:rPr lang="en-US" dirty="0" smtClean="0"/>
              <a:t>Computer </a:t>
            </a:r>
            <a:r>
              <a:rPr lang="en-US" dirty="0"/>
              <a:t>Architecture &amp; Technology</a:t>
            </a:r>
          </a:p>
        </p:txBody>
      </p:sp>
    </p:spTree>
    <p:extLst>
      <p:ext uri="{BB962C8B-B14F-4D97-AF65-F5344CB8AC3E}">
        <p14:creationId xmlns:p14="http://schemas.microsoft.com/office/powerpoint/2010/main" val="64712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t>R - </a:t>
            </a:r>
            <a:fld id="{B7E1C755-1D91-4140-8313-4BC15FD0AD0A}" type="slidenum">
              <a:rPr lang="en-US" smtClean="0"/>
              <a:pPr>
                <a:defRPr/>
              </a:pPr>
              <a:t>4</a:t>
            </a:fld>
            <a:endParaRPr lang="en-US" dirty="0"/>
          </a:p>
        </p:txBody>
      </p:sp>
      <p:sp>
        <p:nvSpPr>
          <p:cNvPr id="114693" name="Rectangle 5"/>
          <p:cNvSpPr>
            <a:spLocks noGrp="1" noChangeArrowheads="1"/>
          </p:cNvSpPr>
          <p:nvPr>
            <p:ph type="title"/>
          </p:nvPr>
        </p:nvSpPr>
        <p:spPr>
          <a:xfrm>
            <a:off x="574675" y="304800"/>
            <a:ext cx="8001000" cy="1216025"/>
          </a:xfrm>
        </p:spPr>
        <p:txBody>
          <a:bodyPr anchor="b"/>
          <a:lstStyle/>
          <a:p>
            <a:pPr eaLnBrk="1" hangingPunct="1">
              <a:defRPr/>
            </a:pPr>
            <a:r>
              <a:rPr lang="en-IE" dirty="0" smtClean="0"/>
              <a:t>Computer System</a:t>
            </a:r>
            <a:endParaRPr lang="en-US" dirty="0" smtClean="0"/>
          </a:p>
        </p:txBody>
      </p:sp>
      <p:sp>
        <p:nvSpPr>
          <p:cNvPr id="114694" name="Rectangle 6"/>
          <p:cNvSpPr>
            <a:spLocks noGrp="1" noChangeArrowheads="1"/>
          </p:cNvSpPr>
          <p:nvPr>
            <p:ph type="body" idx="1"/>
          </p:nvPr>
        </p:nvSpPr>
        <p:spPr>
          <a:xfrm>
            <a:off x="566738" y="1752600"/>
            <a:ext cx="8001000" cy="4267200"/>
          </a:xfrm>
        </p:spPr>
        <p:txBody>
          <a:bodyPr/>
          <a:lstStyle/>
          <a:p>
            <a:pPr eaLnBrk="1" hangingPunct="1">
              <a:buFont typeface="Arial" pitchFamily="34" charset="0"/>
              <a:buChar char="•"/>
              <a:defRPr/>
            </a:pPr>
            <a:r>
              <a:rPr lang="en-GB" sz="2200" dirty="0" smtClean="0"/>
              <a:t>A computer system can be described as having </a:t>
            </a:r>
          </a:p>
          <a:p>
            <a:pPr lvl="1" eaLnBrk="1" hangingPunct="1">
              <a:defRPr/>
            </a:pPr>
            <a:r>
              <a:rPr lang="en-GB" sz="2200" dirty="0" smtClean="0"/>
              <a:t>input(s), </a:t>
            </a:r>
          </a:p>
          <a:p>
            <a:pPr lvl="1" eaLnBrk="1" hangingPunct="1">
              <a:defRPr/>
            </a:pPr>
            <a:r>
              <a:rPr lang="en-GB" sz="2200" dirty="0" smtClean="0"/>
              <a:t>procedure(s) or process(</a:t>
            </a:r>
            <a:r>
              <a:rPr lang="en-GB" sz="2200" dirty="0" err="1" smtClean="0"/>
              <a:t>es</a:t>
            </a:r>
            <a:r>
              <a:rPr lang="en-GB" sz="2200" dirty="0" smtClean="0"/>
              <a:t>), </a:t>
            </a:r>
          </a:p>
          <a:p>
            <a:pPr lvl="1" eaLnBrk="1" hangingPunct="1">
              <a:defRPr/>
            </a:pPr>
            <a:r>
              <a:rPr lang="en-GB" sz="2200" dirty="0" smtClean="0"/>
              <a:t>output(s</a:t>
            </a:r>
            <a:r>
              <a:rPr lang="en-GB" sz="2200" dirty="0" smtClean="0"/>
              <a:t>).</a:t>
            </a:r>
          </a:p>
          <a:p>
            <a:pPr eaLnBrk="1" hangingPunct="1">
              <a:defRPr/>
            </a:pPr>
            <a:endParaRPr lang="en-GB" sz="2400" dirty="0" smtClean="0"/>
          </a:p>
          <a:p>
            <a:pPr eaLnBrk="1" hangingPunct="1">
              <a:defRPr/>
            </a:pPr>
            <a:r>
              <a:rPr lang="en-GB" sz="2200" dirty="0" smtClean="0"/>
              <a:t>INPUT </a:t>
            </a:r>
            <a:r>
              <a:rPr lang="en-GB" sz="2200" dirty="0"/>
              <a:t>------</a:t>
            </a:r>
            <a:r>
              <a:rPr lang="en-GB" sz="2200" dirty="0">
                <a:sym typeface="Wingdings" pitchFamily="2" charset="2"/>
              </a:rPr>
              <a:t></a:t>
            </a:r>
            <a:r>
              <a:rPr lang="en-GB" sz="2200" dirty="0"/>
              <a:t> PROCESS -----</a:t>
            </a:r>
            <a:r>
              <a:rPr lang="en-GB" sz="2200" dirty="0">
                <a:sym typeface="Wingdings" pitchFamily="2" charset="2"/>
              </a:rPr>
              <a:t></a:t>
            </a:r>
            <a:r>
              <a:rPr lang="en-GB" sz="2200" dirty="0"/>
              <a:t> OUTPUT</a:t>
            </a:r>
            <a:endParaRPr lang="en-GB" sz="2200" b="1" dirty="0"/>
          </a:p>
          <a:p>
            <a:pPr marL="0" indent="0" eaLnBrk="1" hangingPunct="1">
              <a:buNone/>
              <a:defRPr/>
            </a:pPr>
            <a:endParaRPr lang="en-GB" sz="2200" dirty="0"/>
          </a:p>
          <a:p>
            <a:pPr eaLnBrk="1" hangingPunct="1">
              <a:defRPr/>
            </a:pPr>
            <a:r>
              <a:rPr lang="en-GB" sz="2200" dirty="0"/>
              <a:t>A computer system is a set of </a:t>
            </a:r>
            <a:r>
              <a:rPr lang="en-GB" sz="2200" b="1" dirty="0"/>
              <a:t>hardware</a:t>
            </a:r>
            <a:r>
              <a:rPr lang="en-GB" sz="2200" dirty="0"/>
              <a:t> and </a:t>
            </a:r>
            <a:r>
              <a:rPr lang="en-GB" sz="2200" b="1" dirty="0"/>
              <a:t>software</a:t>
            </a:r>
            <a:r>
              <a:rPr lang="en-GB" sz="2200" dirty="0"/>
              <a:t> that processes data. </a:t>
            </a:r>
            <a:endParaRPr lang="en-US" sz="2200" dirty="0"/>
          </a:p>
          <a:p>
            <a:pPr eaLnBrk="1" hangingPunct="1">
              <a:defRPr/>
            </a:pPr>
            <a:r>
              <a:rPr lang="en-GB" sz="2200" dirty="0"/>
              <a:t>A relatively simple computer system is a personal computer. An example of a complex computer system is the Internet. </a:t>
            </a:r>
            <a:endParaRPr lang="en-GB" sz="2200" dirty="0" smtClean="0"/>
          </a:p>
        </p:txBody>
      </p:sp>
      <p:sp>
        <p:nvSpPr>
          <p:cNvPr id="6" name="Rectangle 220"/>
          <p:cNvSpPr>
            <a:spLocks noGrp="1" noChangeArrowheads="1"/>
          </p:cNvSpPr>
          <p:nvPr>
            <p:ph type="dt" sz="quarter" idx="10"/>
          </p:nvPr>
        </p:nvSpPr>
        <p:spPr>
          <a:xfrm>
            <a:off x="457200" y="6243638"/>
            <a:ext cx="2133600" cy="457200"/>
          </a:xfrm>
        </p:spPr>
        <p:txBody>
          <a:bodyPr/>
          <a:lstStyle/>
          <a:p>
            <a:pPr algn="l">
              <a:defRPr/>
            </a:pPr>
            <a:r>
              <a:rPr lang="en-US" dirty="0"/>
              <a:t>DT228/1 </a:t>
            </a:r>
            <a:r>
              <a:rPr lang="en-US" dirty="0" smtClean="0"/>
              <a:t>and DT282/1 Computer </a:t>
            </a:r>
            <a:r>
              <a:rPr lang="en-US" dirty="0"/>
              <a:t>Architecture &amp; Technology</a:t>
            </a:r>
          </a:p>
        </p:txBody>
      </p:sp>
    </p:spTree>
    <p:extLst>
      <p:ext uri="{BB962C8B-B14F-4D97-AF65-F5344CB8AC3E}">
        <p14:creationId xmlns:p14="http://schemas.microsoft.com/office/powerpoint/2010/main" val="10582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r>
              <a:rPr lang="en-US" dirty="0" smtClean="0"/>
              <a:t>R - </a:t>
            </a:r>
            <a:fld id="{6D9D580D-7DCE-4EE5-8534-091EE13A5910}" type="slidenum">
              <a:rPr lang="en-US" smtClean="0"/>
              <a:pPr>
                <a:defRPr/>
              </a:pPr>
              <a:t>40</a:t>
            </a:fld>
            <a:endParaRPr lang="en-US" dirty="0"/>
          </a:p>
        </p:txBody>
      </p:sp>
      <p:sp>
        <p:nvSpPr>
          <p:cNvPr id="820226" name="Rectangle 2"/>
          <p:cNvSpPr>
            <a:spLocks noGrp="1" noChangeArrowheads="1"/>
          </p:cNvSpPr>
          <p:nvPr>
            <p:ph type="title"/>
          </p:nvPr>
        </p:nvSpPr>
        <p:spPr/>
        <p:txBody>
          <a:bodyPr/>
          <a:lstStyle/>
          <a:p>
            <a:pPr eaLnBrk="1" hangingPunct="1">
              <a:defRPr/>
            </a:pPr>
            <a:r>
              <a:rPr lang="en-GB" sz="4200" dirty="0" smtClean="0"/>
              <a:t>Coaxial and Fibre-Optic </a:t>
            </a:r>
            <a:r>
              <a:rPr lang="en-GB" sz="4200" dirty="0" smtClean="0"/>
              <a:t>Cable</a:t>
            </a:r>
            <a:endParaRPr lang="en-US" sz="4200" dirty="0" smtClean="0"/>
          </a:p>
        </p:txBody>
      </p:sp>
      <p:sp>
        <p:nvSpPr>
          <p:cNvPr id="820227" name="Rectangle 3"/>
          <p:cNvSpPr>
            <a:spLocks noGrp="1" noChangeArrowheads="1"/>
          </p:cNvSpPr>
          <p:nvPr>
            <p:ph type="body" idx="1"/>
          </p:nvPr>
        </p:nvSpPr>
        <p:spPr/>
        <p:txBody>
          <a:bodyPr/>
          <a:lstStyle/>
          <a:p>
            <a:pPr eaLnBrk="1" hangingPunct="1">
              <a:defRPr/>
            </a:pPr>
            <a:r>
              <a:rPr lang="en-US" sz="2400" dirty="0" smtClean="0"/>
              <a:t>Coaxial cabling has a single copper conductor at its </a:t>
            </a:r>
            <a:r>
              <a:rPr lang="en-US" sz="2400" dirty="0" err="1" smtClean="0"/>
              <a:t>centre</a:t>
            </a:r>
            <a:r>
              <a:rPr lang="en-US" sz="2400" dirty="0" smtClean="0"/>
              <a:t>, a plastic layer provides insulation between the </a:t>
            </a:r>
            <a:r>
              <a:rPr lang="en-US" sz="2400" dirty="0" err="1" smtClean="0"/>
              <a:t>centre</a:t>
            </a:r>
            <a:r>
              <a:rPr lang="en-US" sz="2400" dirty="0" smtClean="0"/>
              <a:t> conductor and a braided metal shield. The metal shield helps to block any outside interference from fluorescent lights, motors and other computers</a:t>
            </a:r>
            <a:r>
              <a:rPr lang="en-US" sz="2400" dirty="0" smtClean="0"/>
              <a:t>.</a:t>
            </a:r>
          </a:p>
          <a:p>
            <a:pPr eaLnBrk="1" hangingPunct="1">
              <a:defRPr/>
            </a:pPr>
            <a:endParaRPr lang="en-US" sz="2400" dirty="0"/>
          </a:p>
          <a:p>
            <a:pPr eaLnBrk="1" hangingPunct="1">
              <a:defRPr/>
            </a:pPr>
            <a:endParaRPr lang="en-US" sz="2400" dirty="0" smtClean="0"/>
          </a:p>
          <a:p>
            <a:pPr eaLnBrk="1" hangingPunct="1">
              <a:defRPr/>
            </a:pPr>
            <a:r>
              <a:rPr lang="en-US" sz="2400" dirty="0" err="1"/>
              <a:t>Fibre</a:t>
            </a:r>
            <a:r>
              <a:rPr lang="en-US" sz="2400" dirty="0"/>
              <a:t> optic cable is used when high speed networking is required. Example: live video feed through networked computers with high-specification graphics processing</a:t>
            </a:r>
            <a:endParaRPr lang="en-US" sz="2400" dirty="0" smtClean="0"/>
          </a:p>
        </p:txBody>
      </p:sp>
      <p:pic>
        <p:nvPicPr>
          <p:cNvPr id="55302" name="Picture 4" descr="Netwo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548063"/>
            <a:ext cx="2663775" cy="77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Text Box 5"/>
          <p:cNvSpPr txBox="1">
            <a:spLocks noChangeArrowheads="1"/>
          </p:cNvSpPr>
          <p:nvPr/>
        </p:nvSpPr>
        <p:spPr bwMode="auto">
          <a:xfrm>
            <a:off x="3779912" y="3735229"/>
            <a:ext cx="360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dirty="0"/>
              <a:t>Fig. </a:t>
            </a:r>
            <a:r>
              <a:rPr lang="en-GB" altLang="en-US" dirty="0" smtClean="0"/>
              <a:t>1. </a:t>
            </a:r>
            <a:r>
              <a:rPr lang="en-GB" altLang="en-US" dirty="0"/>
              <a:t>Coaxial cable</a:t>
            </a:r>
            <a:endParaRPr lang="en-US" altLang="en-US" dirty="0"/>
          </a:p>
        </p:txBody>
      </p:sp>
      <p:pic>
        <p:nvPicPr>
          <p:cNvPr id="8" name="Picture 4" descr="Networ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2" y="5517232"/>
            <a:ext cx="2663775" cy="8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3779912" y="5766118"/>
            <a:ext cx="360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dirty="0"/>
              <a:t>Fig. </a:t>
            </a:r>
            <a:r>
              <a:rPr lang="en-GB" altLang="en-US" dirty="0" smtClean="0"/>
              <a:t>2. </a:t>
            </a:r>
            <a:r>
              <a:rPr lang="en-GB" altLang="en-US" dirty="0"/>
              <a:t>Fibre optic cable</a:t>
            </a:r>
            <a:endParaRPr lang="en-US" altLang="en-US" dirty="0"/>
          </a:p>
        </p:txBody>
      </p:sp>
    </p:spTree>
    <p:extLst>
      <p:ext uri="{BB962C8B-B14F-4D97-AF65-F5344CB8AC3E}">
        <p14:creationId xmlns:p14="http://schemas.microsoft.com/office/powerpoint/2010/main" val="2989049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81000" y="1371600"/>
            <a:ext cx="8153400" cy="4724400"/>
          </a:xfrm>
        </p:spPr>
        <p:txBody>
          <a:bodyPr>
            <a:normAutofit fontScale="92500"/>
          </a:bodyPr>
          <a:lstStyle/>
          <a:p>
            <a:pPr>
              <a:buFont typeface="Arial" panose="020B0604020202020204" pitchFamily="34" charset="0"/>
              <a:buChar char="•"/>
              <a:defRPr/>
            </a:pPr>
            <a:r>
              <a:rPr lang="en-US" sz="2400" dirty="0" smtClean="0"/>
              <a:t>Research published in Journal Science </a:t>
            </a:r>
          </a:p>
          <a:p>
            <a:pPr>
              <a:buFont typeface="Arial" panose="020B0604020202020204" pitchFamily="34" charset="0"/>
              <a:buChar char="•"/>
              <a:defRPr/>
            </a:pPr>
            <a:r>
              <a:rPr lang="en-US" sz="2400" dirty="0" smtClean="0"/>
              <a:t>Consists of electronic “Neurons”</a:t>
            </a:r>
          </a:p>
          <a:p>
            <a:pPr>
              <a:buFont typeface="Arial" panose="020B0604020202020204" pitchFamily="34" charset="0"/>
              <a:buChar char="•"/>
              <a:defRPr/>
            </a:pPr>
            <a:r>
              <a:rPr lang="en-US" sz="2400" dirty="0" smtClean="0"/>
              <a:t>It attempts to mimic the way brain </a:t>
            </a:r>
            <a:r>
              <a:rPr lang="en-US" sz="2400" dirty="0" err="1" smtClean="0"/>
              <a:t>recognises</a:t>
            </a:r>
            <a:r>
              <a:rPr lang="en-US" sz="2400" dirty="0" smtClean="0"/>
              <a:t> patterns</a:t>
            </a:r>
          </a:p>
          <a:p>
            <a:pPr>
              <a:buFont typeface="Arial" panose="020B0604020202020204" pitchFamily="34" charset="0"/>
              <a:buChar char="•"/>
              <a:defRPr/>
            </a:pPr>
            <a:r>
              <a:rPr lang="en-US" sz="2400" dirty="0" smtClean="0"/>
              <a:t>Works </a:t>
            </a:r>
            <a:r>
              <a:rPr lang="en-US" sz="2400" dirty="0" err="1" smtClean="0"/>
              <a:t>parallely</a:t>
            </a:r>
            <a:endParaRPr lang="en-US" sz="2400" dirty="0" smtClean="0"/>
          </a:p>
          <a:p>
            <a:pPr>
              <a:buFont typeface="Arial" panose="020B0604020202020204" pitchFamily="34" charset="0"/>
              <a:buChar char="•"/>
              <a:defRPr/>
            </a:pPr>
            <a:r>
              <a:rPr lang="en-US" sz="2400" dirty="0" smtClean="0"/>
              <a:t>Would be able to </a:t>
            </a:r>
            <a:r>
              <a:rPr lang="en-US" sz="2400" dirty="0" err="1" smtClean="0"/>
              <a:t>recognise</a:t>
            </a:r>
            <a:r>
              <a:rPr lang="en-US" sz="2400" dirty="0" smtClean="0"/>
              <a:t> that a person in a video is picking up an identifiable object or control a robot that is reaching into a pocket and pulling out a coin. (Humans can do this without any ‘conscious’ effort.)</a:t>
            </a:r>
          </a:p>
          <a:p>
            <a:pPr>
              <a:buFont typeface="Arial" panose="020B0604020202020204" pitchFamily="34" charset="0"/>
              <a:buChar char="•"/>
              <a:defRPr/>
            </a:pPr>
            <a:r>
              <a:rPr lang="en-US" sz="2400" dirty="0" smtClean="0"/>
              <a:t>5.4 billion transistors (only 70 </a:t>
            </a:r>
            <a:r>
              <a:rPr lang="en-US" sz="2400" dirty="0" err="1" smtClean="0"/>
              <a:t>milliwatts</a:t>
            </a:r>
            <a:r>
              <a:rPr lang="en-US" sz="2400" dirty="0" smtClean="0"/>
              <a:t> of power)</a:t>
            </a:r>
          </a:p>
          <a:p>
            <a:pPr>
              <a:buFont typeface="Arial" panose="020B0604020202020204" pitchFamily="34" charset="0"/>
              <a:buChar char="•"/>
              <a:defRPr/>
            </a:pPr>
            <a:r>
              <a:rPr lang="en-US" sz="2400" dirty="0" smtClean="0"/>
              <a:t>In contrast, an Intel processor has 1.4 billion processors and require 35 - 140 watts!!</a:t>
            </a:r>
          </a:p>
          <a:p>
            <a:pPr>
              <a:buFont typeface="Arial" panose="020B0604020202020204" pitchFamily="34" charset="0"/>
              <a:buChar char="•"/>
              <a:defRPr/>
            </a:pPr>
            <a:r>
              <a:rPr lang="en-US" sz="2400" dirty="0" smtClean="0"/>
              <a:t>One million neurons – about as complex as the brain of a bee</a:t>
            </a:r>
          </a:p>
        </p:txBody>
      </p:sp>
      <p:sp>
        <p:nvSpPr>
          <p:cNvPr id="18434" name="AutoShape 2"/>
          <p:cNvSpPr>
            <a:spLocks noGrp="1" noChangeArrowheads="1"/>
          </p:cNvSpPr>
          <p:nvPr>
            <p:ph type="title"/>
          </p:nvPr>
        </p:nvSpPr>
        <p:spPr>
          <a:xfrm>
            <a:off x="609600" y="228600"/>
            <a:ext cx="8229600" cy="1143000"/>
          </a:xfrm>
        </p:spPr>
        <p:txBody>
          <a:bodyPr/>
          <a:lstStyle/>
          <a:p>
            <a:pPr eaLnBrk="1" hangingPunct="1">
              <a:defRPr/>
            </a:pPr>
            <a:r>
              <a:rPr lang="en-IE" dirty="0" smtClean="0"/>
              <a:t>IBM </a:t>
            </a:r>
            <a:r>
              <a:rPr lang="en-IE" dirty="0" err="1" smtClean="0"/>
              <a:t>TrueNorth</a:t>
            </a:r>
            <a:endParaRPr lang="en-US" dirty="0" smtClean="0">
              <a:solidFill>
                <a:schemeClr val="tx1"/>
              </a:solidFill>
            </a:endParaRPr>
          </a:p>
        </p:txBody>
      </p:sp>
      <p:pic>
        <p:nvPicPr>
          <p:cNvPr id="4" name="Picture 2" descr="http://technews.wpengine.netdna-cdn.com/wp-content/uploads/2014/08/www.artificialbrains.com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404664"/>
            <a:ext cx="1851818" cy="183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737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err="1" smtClean="0"/>
              <a:t>SyNAPSE</a:t>
            </a:r>
            <a:r>
              <a:rPr lang="en-IE" dirty="0" smtClean="0"/>
              <a:t> </a:t>
            </a:r>
            <a:endParaRPr lang="en-US" dirty="0"/>
          </a:p>
        </p:txBody>
      </p:sp>
      <p:sp>
        <p:nvSpPr>
          <p:cNvPr id="3" name="Content Placeholder 2"/>
          <p:cNvSpPr>
            <a:spLocks noGrp="1"/>
          </p:cNvSpPr>
          <p:nvPr>
            <p:ph idx="1"/>
          </p:nvPr>
        </p:nvSpPr>
        <p:spPr/>
        <p:txBody>
          <a:bodyPr/>
          <a:lstStyle/>
          <a:p>
            <a:pPr marL="0" indent="0">
              <a:buNone/>
              <a:defRPr/>
            </a:pPr>
            <a:r>
              <a:rPr lang="en-IE" sz="2200" dirty="0" err="1" smtClean="0"/>
              <a:t>Defense</a:t>
            </a:r>
            <a:r>
              <a:rPr lang="en-IE" sz="2200" dirty="0" smtClean="0"/>
              <a:t> Advanced Research Projects Agency (DARPA) to re-create the human brain's perception, cognitive, sensation, interaction, and action abilities.</a:t>
            </a:r>
          </a:p>
          <a:p>
            <a:pPr marL="0" indent="0">
              <a:buNone/>
              <a:defRPr/>
            </a:pPr>
            <a:r>
              <a:rPr lang="en-IE" sz="2200" dirty="0"/>
              <a:t>DARPA's Systems of Neuromorphic Adaptive Plastic Scalable Electronics (</a:t>
            </a:r>
            <a:r>
              <a:rPr lang="en-IE" sz="2200" dirty="0" err="1"/>
              <a:t>SyNAPSE</a:t>
            </a:r>
            <a:r>
              <a:rPr lang="en-IE" sz="2200" dirty="0"/>
              <a:t>) project:</a:t>
            </a:r>
          </a:p>
          <a:p>
            <a:pPr lvl="1">
              <a:defRPr/>
            </a:pPr>
            <a:r>
              <a:rPr lang="en-IE" sz="2200" dirty="0"/>
              <a:t>to create a system that not only analyses complex information from multiple sensory modalities at once, but also dynamically rewires itself as it interacts with its </a:t>
            </a:r>
            <a:r>
              <a:rPr lang="en-IE" sz="2200" dirty="0" smtClean="0"/>
              <a:t>environment</a:t>
            </a:r>
          </a:p>
          <a:p>
            <a:pPr marL="57150" indent="0">
              <a:buNone/>
              <a:defRPr/>
            </a:pPr>
            <a:r>
              <a:rPr lang="en-IE" sz="2200" dirty="0" smtClean="0"/>
              <a:t>Digital </a:t>
            </a:r>
            <a:r>
              <a:rPr lang="en-IE" sz="2200" dirty="0"/>
              <a:t>silicon circuits inspired by neurobiology to make up what is referred to as a '</a:t>
            </a:r>
            <a:r>
              <a:rPr lang="en-IE" sz="2200" dirty="0" err="1"/>
              <a:t>neurosynaptic</a:t>
            </a:r>
            <a:r>
              <a:rPr lang="en-IE" sz="2200" dirty="0"/>
              <a:t> core' with integrated memory (replicated synapses), computation (replicated neurons), and communication (replicated axons).</a:t>
            </a:r>
            <a:endParaRPr lang="en-US" sz="2200" dirty="0"/>
          </a:p>
          <a:p>
            <a:pPr lvl="1">
              <a:defRPr/>
            </a:pPr>
            <a:endParaRPr lang="en-US" sz="2200" dirty="0"/>
          </a:p>
          <a:p>
            <a:pPr marL="0" indent="0">
              <a:buNone/>
              <a:defRPr/>
            </a:pPr>
            <a:endParaRPr lang="en-IE" sz="2200" dirty="0" smtClean="0"/>
          </a:p>
        </p:txBody>
      </p:sp>
      <p:sp>
        <p:nvSpPr>
          <p:cNvPr id="4" name="Slide Number Placeholder 3"/>
          <p:cNvSpPr>
            <a:spLocks noGrp="1"/>
          </p:cNvSpPr>
          <p:nvPr>
            <p:ph type="sldNum" sz="quarter" idx="10"/>
          </p:nvPr>
        </p:nvSpPr>
        <p:spPr/>
        <p:txBody>
          <a:bodyPr/>
          <a:lstStyle>
            <a:lvl1pPr>
              <a:spcBef>
                <a:spcPct val="20000"/>
              </a:spcBef>
              <a:buClr>
                <a:schemeClr val="hlink"/>
              </a:buClr>
              <a:buFont typeface="Wingdings" pitchFamily="2" charset="2"/>
              <a:buBlip>
                <a:blip r:embed="rId2"/>
              </a:buBlip>
              <a:defRPr sz="3200">
                <a:solidFill>
                  <a:schemeClr val="tx1"/>
                </a:solidFill>
                <a:latin typeface="Arial"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itchFamily="34"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itchFamily="34"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pitchFamily="34"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pitchFamily="34" charset="0"/>
              </a:defRPr>
            </a:lvl9pPr>
          </a:lstStyle>
          <a:p>
            <a:pPr>
              <a:spcBef>
                <a:spcPct val="0"/>
              </a:spcBef>
              <a:buClrTx/>
              <a:buFontTx/>
              <a:buNone/>
            </a:pPr>
            <a:fld id="{0818567C-5F07-431F-BD0E-82964D48D0A8}" type="slidenum">
              <a:rPr lang="en-US" altLang="en-US" sz="1200"/>
              <a:pPr>
                <a:spcBef>
                  <a:spcPct val="0"/>
                </a:spcBef>
                <a:buClrTx/>
                <a:buFontTx/>
                <a:buNone/>
              </a:pPr>
              <a:t>42</a:t>
            </a:fld>
            <a:endParaRPr lang="en-US" altLang="en-US" sz="1200"/>
          </a:p>
        </p:txBody>
      </p:sp>
    </p:spTree>
    <p:extLst>
      <p:ext uri="{BB962C8B-B14F-4D97-AF65-F5344CB8AC3E}">
        <p14:creationId xmlns:p14="http://schemas.microsoft.com/office/powerpoint/2010/main" val="735871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5940425" y="6165850"/>
            <a:ext cx="2895600" cy="457200"/>
          </a:xfrm>
        </p:spPr>
        <p:txBody>
          <a:bodyPr/>
          <a:lstStyle/>
          <a:p>
            <a:pPr>
              <a:defRPr/>
            </a:pPr>
            <a:fld id="{85F487F8-2990-4226-BC95-78E5218AAB24}" type="slidenum">
              <a:rPr lang="en-US"/>
              <a:pPr>
                <a:defRPr/>
              </a:pPr>
              <a:t>43</a:t>
            </a:fld>
            <a:endParaRPr lang="en-US" dirty="0"/>
          </a:p>
        </p:txBody>
      </p:sp>
      <p:sp>
        <p:nvSpPr>
          <p:cNvPr id="46083" name="Rectangle 2"/>
          <p:cNvSpPr>
            <a:spLocks noGrp="1" noChangeArrowheads="1"/>
          </p:cNvSpPr>
          <p:nvPr>
            <p:ph type="title"/>
          </p:nvPr>
        </p:nvSpPr>
        <p:spPr/>
        <p:txBody>
          <a:bodyPr/>
          <a:lstStyle/>
          <a:p>
            <a:pPr>
              <a:defRPr/>
            </a:pPr>
            <a:r>
              <a:rPr lang="en-GB" dirty="0" smtClean="0"/>
              <a:t>The End</a:t>
            </a:r>
            <a:endParaRPr lang="en-US" dirty="0" smtClean="0"/>
          </a:p>
        </p:txBody>
      </p:sp>
      <p:sp>
        <p:nvSpPr>
          <p:cNvPr id="46084" name="Rectangle 3"/>
          <p:cNvSpPr>
            <a:spLocks noGrp="1" noChangeArrowheads="1"/>
          </p:cNvSpPr>
          <p:nvPr>
            <p:ph type="body" idx="1"/>
          </p:nvPr>
        </p:nvSpPr>
        <p:spPr/>
        <p:txBody>
          <a:bodyPr/>
          <a:lstStyle/>
          <a:p>
            <a:pPr marL="609600" indent="-609600">
              <a:defRPr/>
            </a:pPr>
            <a:r>
              <a:rPr lang="en-GB" dirty="0" smtClean="0"/>
              <a:t>That’s it for</a:t>
            </a:r>
            <a:r>
              <a:rPr lang="en-US" dirty="0" smtClean="0"/>
              <a:t> Computer Architecture and Technology</a:t>
            </a:r>
            <a:r>
              <a:rPr lang="en-IE" dirty="0" smtClean="0"/>
              <a:t>.</a:t>
            </a:r>
          </a:p>
          <a:p>
            <a:pPr marL="609600" indent="-609600">
              <a:buFont typeface="Wingdings" pitchFamily="2" charset="2"/>
              <a:buNone/>
              <a:defRPr/>
            </a:pPr>
            <a:endParaRPr lang="en-IE" dirty="0" smtClean="0"/>
          </a:p>
          <a:p>
            <a:pPr marL="609600" indent="-609600">
              <a:defRPr/>
            </a:pPr>
            <a:endParaRPr lang="en-IE" dirty="0" smtClean="0"/>
          </a:p>
          <a:p>
            <a:pPr marL="609600" indent="-609600">
              <a:defRPr/>
            </a:pPr>
            <a:endParaRPr lang="en-IE" dirty="0" smtClean="0"/>
          </a:p>
          <a:p>
            <a:pPr marL="609600" indent="-609600">
              <a:defRPr/>
            </a:pPr>
            <a:endParaRPr lang="en-IE" dirty="0" smtClean="0"/>
          </a:p>
          <a:p>
            <a:pPr marL="609600" indent="-609600">
              <a:defRPr/>
            </a:pPr>
            <a:r>
              <a:rPr lang="en-IE" dirty="0" smtClean="0"/>
              <a:t>GOOD LUCK in the exam!!</a:t>
            </a:r>
            <a:endParaRPr lang="en-US" dirty="0" smtClean="0"/>
          </a:p>
        </p:txBody>
      </p:sp>
      <p:pic>
        <p:nvPicPr>
          <p:cNvPr id="56325" name="Picture 2" descr="http://t3.gstatic.com/images?q=tbn:ANd9GcQXFuVXNl76J6-cY9bfzCl_6LXedR0qks9GuJItpbSUb87Z8Zw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420938"/>
            <a:ext cx="3168650"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8CFDB43-A0DB-4653-BE06-A6E94EF62EF2}" type="slidenum">
              <a:rPr lang="en-US"/>
              <a:pPr>
                <a:defRPr/>
              </a:pPr>
              <a:t>5</a:t>
            </a:fld>
            <a:endParaRPr lang="en-US"/>
          </a:p>
        </p:txBody>
      </p:sp>
      <p:sp>
        <p:nvSpPr>
          <p:cNvPr id="497666" name="Rectangle 2"/>
          <p:cNvSpPr>
            <a:spLocks noGrp="1" noChangeArrowheads="1"/>
          </p:cNvSpPr>
          <p:nvPr>
            <p:ph type="title"/>
          </p:nvPr>
        </p:nvSpPr>
        <p:spPr/>
        <p:txBody>
          <a:bodyPr/>
          <a:lstStyle/>
          <a:p>
            <a:pPr eaLnBrk="1" hangingPunct="1">
              <a:defRPr/>
            </a:pPr>
            <a:r>
              <a:rPr lang="en-GB" dirty="0" smtClean="0"/>
              <a:t>Von Neumann Architecture</a:t>
            </a:r>
            <a:endParaRPr lang="en-US" dirty="0" smtClean="0"/>
          </a:p>
        </p:txBody>
      </p:sp>
      <p:sp>
        <p:nvSpPr>
          <p:cNvPr id="497667" name="Rectangle 3"/>
          <p:cNvSpPr>
            <a:spLocks noGrp="1" noChangeArrowheads="1"/>
          </p:cNvSpPr>
          <p:nvPr>
            <p:ph type="body" idx="1"/>
          </p:nvPr>
        </p:nvSpPr>
        <p:spPr/>
        <p:txBody>
          <a:bodyPr/>
          <a:lstStyle/>
          <a:p>
            <a:pPr marL="0" indent="0">
              <a:buNone/>
            </a:pPr>
            <a:r>
              <a:rPr lang="en-US" sz="2400" dirty="0">
                <a:effectLst>
                  <a:outerShdw blurRad="38100" dist="38100" dir="2700000" algn="tl">
                    <a:srgbClr val="000000">
                      <a:alpha val="43137"/>
                    </a:srgbClr>
                  </a:outerShdw>
                </a:effectLst>
              </a:rPr>
              <a:t>In a special purpose machine the computational procedure could be part of the hardware. In a general purpose one the instructions must be as changeable as the numbers they acted upon. </a:t>
            </a:r>
            <a:endParaRPr lang="en-IE" sz="2400" dirty="0">
              <a:effectLst>
                <a:outerShdw blurRad="38100" dist="38100" dir="2700000" algn="tl">
                  <a:srgbClr val="000000">
                    <a:alpha val="43137"/>
                  </a:srgbClr>
                </a:outerShdw>
              </a:effectLst>
            </a:endParaRPr>
          </a:p>
          <a:p>
            <a:pPr marL="0" indent="0">
              <a:buNone/>
            </a:pPr>
            <a:r>
              <a:rPr lang="en-US" sz="2400" dirty="0">
                <a:effectLst>
                  <a:outerShdw blurRad="38100" dist="38100" dir="2700000" algn="tl">
                    <a:srgbClr val="000000">
                      <a:alpha val="43137"/>
                    </a:srgbClr>
                  </a:outerShdw>
                </a:effectLst>
              </a:rPr>
              <a:t>To von Neumann the key to building a general purpose computing machine was in its ability to store not only its data and the intermediate results of computation, but also to store the instructions, or orders that allowed the </a:t>
            </a:r>
            <a:r>
              <a:rPr lang="en-US" sz="2400" dirty="0" smtClean="0">
                <a:effectLst>
                  <a:outerShdw blurRad="38100" dist="38100" dir="2700000" algn="tl">
                    <a:srgbClr val="000000">
                      <a:alpha val="43137"/>
                    </a:srgbClr>
                  </a:outerShdw>
                </a:effectLst>
              </a:rPr>
              <a:t>computation. Encode the instructions into numeric form and store instructions and data in the same memory is frequently viewed as the principal contribution provided by von Neumann's insight into the nature of what a computer should be.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18C29BE-22AE-4528-A540-63EF6628A14E}" type="slidenum">
              <a:rPr lang="en-US"/>
              <a:pPr>
                <a:defRPr/>
              </a:pPr>
              <a:t>6</a:t>
            </a:fld>
            <a:endParaRPr lang="en-US"/>
          </a:p>
        </p:txBody>
      </p:sp>
      <p:sp>
        <p:nvSpPr>
          <p:cNvPr id="5" name="Date Placeholder 4"/>
          <p:cNvSpPr>
            <a:spLocks noGrp="1"/>
          </p:cNvSpPr>
          <p:nvPr>
            <p:ph type="dt" sz="quarter" idx="11"/>
          </p:nvPr>
        </p:nvSpPr>
        <p:spPr/>
        <p:txBody>
          <a:bodyPr/>
          <a:lstStyle/>
          <a:p>
            <a:pPr>
              <a:defRPr/>
            </a:pPr>
            <a:r>
              <a:rPr lang="en-US" dirty="0"/>
              <a:t>DT228/1 </a:t>
            </a:r>
            <a:r>
              <a:rPr lang="en-US" dirty="0" smtClean="0"/>
              <a:t>and DT282/1 Computer </a:t>
            </a:r>
            <a:r>
              <a:rPr lang="en-US" dirty="0"/>
              <a:t>Architecture &amp; Technology</a:t>
            </a:r>
          </a:p>
        </p:txBody>
      </p:sp>
      <p:sp>
        <p:nvSpPr>
          <p:cNvPr id="498690" name="Rectangle 2"/>
          <p:cNvSpPr>
            <a:spLocks noGrp="1" noChangeArrowheads="1"/>
          </p:cNvSpPr>
          <p:nvPr>
            <p:ph type="title"/>
          </p:nvPr>
        </p:nvSpPr>
        <p:spPr/>
        <p:txBody>
          <a:bodyPr/>
          <a:lstStyle/>
          <a:p>
            <a:pPr eaLnBrk="1" hangingPunct="1">
              <a:defRPr/>
            </a:pPr>
            <a:r>
              <a:rPr lang="en-GB" dirty="0" smtClean="0"/>
              <a:t>The Architecture (2)</a:t>
            </a:r>
            <a:endParaRPr lang="en-US" dirty="0" smtClean="0"/>
          </a:p>
        </p:txBody>
      </p:sp>
      <p:sp>
        <p:nvSpPr>
          <p:cNvPr id="498691" name="Rectangle 3"/>
          <p:cNvSpPr>
            <a:spLocks noGrp="1" noChangeArrowheads="1"/>
          </p:cNvSpPr>
          <p:nvPr>
            <p:ph type="body" idx="1"/>
          </p:nvPr>
        </p:nvSpPr>
        <p:spPr/>
        <p:txBody>
          <a:bodyPr/>
          <a:lstStyle/>
          <a:p>
            <a:pPr marL="0" indent="0">
              <a:buNone/>
            </a:pPr>
            <a:r>
              <a:rPr lang="en-US" sz="2400" dirty="0" smtClean="0">
                <a:effectLst>
                  <a:outerShdw blurRad="38100" dist="38100" dir="2700000" algn="tl">
                    <a:srgbClr val="000000">
                      <a:alpha val="43137"/>
                    </a:srgbClr>
                  </a:outerShdw>
                </a:effectLst>
              </a:rPr>
              <a:t>The </a:t>
            </a:r>
            <a:r>
              <a:rPr lang="en-US" sz="2400" dirty="0">
                <a:effectLst>
                  <a:outerShdw blurRad="38100" dist="38100" dir="2700000" algn="tl">
                    <a:srgbClr val="000000">
                      <a:alpha val="43137"/>
                    </a:srgbClr>
                  </a:outerShdw>
                </a:effectLst>
              </a:rPr>
              <a:t>stored program concept had several technical implications:</a:t>
            </a:r>
            <a:endParaRPr lang="en-IE" sz="2400" dirty="0">
              <a:effectLst>
                <a:outerShdw blurRad="38100" dist="38100" dir="2700000" algn="tl">
                  <a:srgbClr val="000000">
                    <a:alpha val="43137"/>
                  </a:srgbClr>
                </a:outerShdw>
              </a:effectLst>
            </a:endParaRPr>
          </a:p>
          <a:p>
            <a:pPr lvl="1"/>
            <a:r>
              <a:rPr lang="en-US" sz="2400" dirty="0">
                <a:effectLst>
                  <a:outerShdw blurRad="38100" dist="38100" dir="2700000" algn="tl">
                    <a:srgbClr val="000000">
                      <a:alpha val="43137"/>
                    </a:srgbClr>
                  </a:outerShdw>
                </a:effectLst>
              </a:rPr>
              <a:t>Four key sub-components operate together to make the stored program concept work.</a:t>
            </a:r>
            <a:endParaRPr lang="en-IE" sz="2400" dirty="0">
              <a:effectLst>
                <a:outerShdw blurRad="38100" dist="38100" dir="2700000" algn="tl">
                  <a:srgbClr val="000000">
                    <a:alpha val="43137"/>
                  </a:srgbClr>
                </a:outerShdw>
              </a:effectLst>
            </a:endParaRPr>
          </a:p>
          <a:p>
            <a:pPr lvl="1"/>
            <a:r>
              <a:rPr lang="en-US" sz="2400" dirty="0">
                <a:effectLst>
                  <a:outerShdw blurRad="38100" dist="38100" dir="2700000" algn="tl">
                    <a:srgbClr val="000000">
                      <a:alpha val="43137"/>
                    </a:srgbClr>
                  </a:outerShdw>
                </a:effectLst>
              </a:rPr>
              <a:t>The process that moves information through the sub-components is called the ‘Fetch-Execute Cycle’.</a:t>
            </a:r>
            <a:endParaRPr lang="en-IE" sz="2400" dirty="0">
              <a:effectLst>
                <a:outerShdw blurRad="38100" dist="38100" dir="2700000" algn="tl">
                  <a:srgbClr val="000000">
                    <a:alpha val="43137"/>
                  </a:srgbClr>
                </a:outerShdw>
              </a:effectLst>
            </a:endParaRPr>
          </a:p>
          <a:p>
            <a:pPr lvl="1"/>
            <a:r>
              <a:rPr lang="en-US" sz="2400" dirty="0">
                <a:effectLst>
                  <a:outerShdw blurRad="38100" dist="38100" dir="2700000" algn="tl">
                    <a:srgbClr val="000000">
                      <a:alpha val="43137"/>
                    </a:srgbClr>
                  </a:outerShdw>
                </a:effectLst>
              </a:rPr>
              <a:t>Unless otherwise indicated, program instructions are </a:t>
            </a:r>
            <a:r>
              <a:rPr lang="en-US" sz="2400" dirty="0" smtClean="0">
                <a:effectLst>
                  <a:outerShdw blurRad="38100" dist="38100" dir="2700000" algn="tl">
                    <a:srgbClr val="000000">
                      <a:alpha val="43137"/>
                    </a:srgbClr>
                  </a:outerShdw>
                </a:effectLst>
              </a:rPr>
              <a:t>executed </a:t>
            </a:r>
            <a:r>
              <a:rPr lang="en-US" sz="2400" dirty="0">
                <a:effectLst>
                  <a:outerShdw blurRad="38100" dist="38100" dir="2700000" algn="tl">
                    <a:srgbClr val="000000">
                      <a:alpha val="43137"/>
                    </a:srgbClr>
                  </a:outerShdw>
                </a:effectLst>
              </a:rPr>
              <a:t>in sequential order</a:t>
            </a:r>
            <a:r>
              <a:rPr lang="en-US" sz="2400" dirty="0" smtClean="0">
                <a:effectLst>
                  <a:outerShdw blurRad="38100" dist="38100" dir="2700000" algn="tl">
                    <a:srgbClr val="000000">
                      <a:alpha val="43137"/>
                    </a:srgbClr>
                  </a:outerShdw>
                </a:effectLst>
              </a:rPr>
              <a:t>.</a:t>
            </a:r>
            <a:endParaRPr lang="en-IE" sz="2400" dirty="0">
              <a:effectLst>
                <a:outerShdw blurRad="38100" dist="38100" dir="2700000" algn="tl">
                  <a:srgbClr val="000000">
                    <a:alpha val="43137"/>
                  </a:srgbClr>
                </a:outerShdw>
              </a:effectLst>
            </a:endParaRPr>
          </a:p>
          <a:p>
            <a:pPr marL="57150" indent="0">
              <a:buNone/>
            </a:pPr>
            <a:endParaRPr lang="en-US" dirty="0" smtClean="0">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6553200" y="6243638"/>
            <a:ext cx="2133600" cy="457200"/>
          </a:xfrm>
          <a:prstGeom prst="rect">
            <a:avLst/>
          </a:prstGeom>
          <a:noFill/>
          <a:ln>
            <a:miter lim="800000"/>
            <a:headEnd/>
            <a:tailEnd/>
          </a:ln>
        </p:spPr>
        <p:txBody>
          <a:bodyPr anchor="b"/>
          <a:lstStyle/>
          <a:p>
            <a:pPr algn="r" eaLnBrk="1" hangingPunct="1">
              <a:defRPr/>
            </a:pPr>
            <a:r>
              <a:rPr lang="en-US" sz="1200" dirty="0" smtClean="0">
                <a:effectLst>
                  <a:outerShdw blurRad="38100" dist="38100" dir="2700000" algn="tl">
                    <a:srgbClr val="000000"/>
                  </a:outerShdw>
                </a:effectLst>
              </a:rPr>
              <a:t>R - </a:t>
            </a:r>
            <a:fld id="{BA0F19EB-B5A2-402E-BF19-C555DE77FE45}" type="slidenum">
              <a:rPr lang="en-US" sz="1200" smtClean="0">
                <a:effectLst>
                  <a:outerShdw blurRad="38100" dist="38100" dir="2700000" algn="tl">
                    <a:srgbClr val="000000"/>
                  </a:outerShdw>
                </a:effectLst>
              </a:rPr>
              <a:pPr algn="r" eaLnBrk="1" hangingPunct="1">
                <a:defRPr/>
              </a:pPr>
              <a:t>7</a:t>
            </a:fld>
            <a:endParaRPr lang="en-US" sz="1200" dirty="0">
              <a:effectLst>
                <a:outerShdw blurRad="38100" dist="38100" dir="2700000" algn="tl">
                  <a:srgbClr val="000000"/>
                </a:outerShdw>
              </a:effectLst>
            </a:endParaRPr>
          </a:p>
        </p:txBody>
      </p:sp>
      <p:sp>
        <p:nvSpPr>
          <p:cNvPr id="238594" name="Rectangle 2"/>
          <p:cNvSpPr>
            <a:spLocks noGrp="1" noChangeArrowheads="1"/>
          </p:cNvSpPr>
          <p:nvPr>
            <p:ph type="title" idx="4294967295"/>
          </p:nvPr>
        </p:nvSpPr>
        <p:spPr>
          <a:xfrm>
            <a:off x="574675" y="304800"/>
            <a:ext cx="8001000" cy="1216025"/>
          </a:xfrm>
        </p:spPr>
        <p:txBody>
          <a:bodyPr anchor="b"/>
          <a:lstStyle/>
          <a:p>
            <a:pPr eaLnBrk="1" hangingPunct="1">
              <a:defRPr/>
            </a:pPr>
            <a:r>
              <a:rPr lang="en-GB" smtClean="0"/>
              <a:t>Energy for Computers</a:t>
            </a:r>
            <a:endParaRPr lang="en-US" smtClean="0"/>
          </a:p>
        </p:txBody>
      </p:sp>
      <p:sp>
        <p:nvSpPr>
          <p:cNvPr id="238595" name="Rectangle 3"/>
          <p:cNvSpPr>
            <a:spLocks noGrp="1" noChangeArrowheads="1"/>
          </p:cNvSpPr>
          <p:nvPr>
            <p:ph type="body" idx="4294967295"/>
          </p:nvPr>
        </p:nvSpPr>
        <p:spPr>
          <a:xfrm>
            <a:off x="566738" y="1752600"/>
            <a:ext cx="8001000" cy="4267200"/>
          </a:xfrm>
        </p:spPr>
        <p:txBody>
          <a:bodyPr/>
          <a:lstStyle/>
          <a:p>
            <a:r>
              <a:rPr lang="en-US" sz="2200" dirty="0">
                <a:effectLst>
                  <a:outerShdw blurRad="38100" dist="38100" dir="2700000" algn="tl">
                    <a:srgbClr val="000000">
                      <a:alpha val="43137"/>
                    </a:srgbClr>
                  </a:outerShdw>
                </a:effectLst>
              </a:rPr>
              <a:t>A computer functions on electricity and magnetism. The magnetism is very often a product of electrical flow. </a:t>
            </a:r>
            <a:endParaRPr lang="en-IE" sz="2200" dirty="0">
              <a:effectLst>
                <a:outerShdw blurRad="38100" dist="38100" dir="2700000" algn="tl">
                  <a:srgbClr val="000000">
                    <a:alpha val="43137"/>
                  </a:srgbClr>
                </a:outerShdw>
              </a:effectLst>
            </a:endParaRPr>
          </a:p>
          <a:p>
            <a:r>
              <a:rPr lang="en-US" sz="2200" dirty="0">
                <a:effectLst>
                  <a:outerShdw blurRad="38100" dist="38100" dir="2700000" algn="tl">
                    <a:srgbClr val="000000">
                      <a:alpha val="43137"/>
                    </a:srgbClr>
                  </a:outerShdw>
                </a:effectLst>
              </a:rPr>
              <a:t>There is a great deal of light and reflection in modern hardware (lasers and </a:t>
            </a:r>
            <a:r>
              <a:rPr lang="en-US" sz="2200" dirty="0" err="1">
                <a:effectLst>
                  <a:outerShdw blurRad="38100" dist="38100" dir="2700000" algn="tl">
                    <a:srgbClr val="000000">
                      <a:alpha val="43137"/>
                    </a:srgbClr>
                  </a:outerShdw>
                </a:effectLst>
              </a:rPr>
              <a:t>fibre</a:t>
            </a:r>
            <a:r>
              <a:rPr lang="en-US" sz="2200" dirty="0">
                <a:effectLst>
                  <a:outerShdw blurRad="38100" dist="38100" dir="2700000" algn="tl">
                    <a:srgbClr val="000000">
                      <a:alpha val="43137"/>
                    </a:srgbClr>
                  </a:outerShdw>
                </a:effectLst>
              </a:rPr>
              <a:t> optics) but light is a medium generated by electrical flow.</a:t>
            </a:r>
            <a:endParaRPr lang="en-IE" sz="2200" dirty="0">
              <a:effectLst>
                <a:outerShdw blurRad="38100" dist="38100" dir="2700000" algn="tl">
                  <a:srgbClr val="000000">
                    <a:alpha val="43137"/>
                  </a:srgbClr>
                </a:outerShdw>
              </a:effectLst>
            </a:endParaRPr>
          </a:p>
          <a:p>
            <a:r>
              <a:rPr lang="en-US" sz="2200" dirty="0">
                <a:effectLst>
                  <a:outerShdw blurRad="38100" dist="38100" dir="2700000" algn="tl">
                    <a:srgbClr val="000000">
                      <a:alpha val="43137"/>
                    </a:srgbClr>
                  </a:outerShdw>
                </a:effectLst>
              </a:rPr>
              <a:t>Electricity in a computer circuit has voltages (DC - direct current):</a:t>
            </a:r>
            <a:endParaRPr lang="en-IE" sz="2200" dirty="0">
              <a:effectLst>
                <a:outerShdw blurRad="38100" dist="38100" dir="2700000" algn="tl">
                  <a:srgbClr val="000000">
                    <a:alpha val="43137"/>
                  </a:srgbClr>
                </a:outerShdw>
              </a:effectLst>
            </a:endParaRPr>
          </a:p>
          <a:p>
            <a:pPr lvl="1"/>
            <a:r>
              <a:rPr lang="en-US" sz="2200" dirty="0">
                <a:effectLst>
                  <a:outerShdw blurRad="38100" dist="38100" dir="2700000" algn="tl">
                    <a:srgbClr val="000000">
                      <a:alpha val="43137"/>
                    </a:srgbClr>
                  </a:outerShdw>
                </a:effectLst>
              </a:rPr>
              <a:t>@ +12 Volt for a disk drive,</a:t>
            </a:r>
            <a:endParaRPr lang="en-IE" sz="2200" dirty="0">
              <a:effectLst>
                <a:outerShdw blurRad="38100" dist="38100" dir="2700000" algn="tl">
                  <a:srgbClr val="000000">
                    <a:alpha val="43137"/>
                  </a:srgbClr>
                </a:outerShdw>
              </a:effectLst>
            </a:endParaRPr>
          </a:p>
          <a:p>
            <a:pPr lvl="1"/>
            <a:r>
              <a:rPr lang="en-US" sz="2200" dirty="0">
                <a:effectLst>
                  <a:outerShdw blurRad="38100" dist="38100" dir="2700000" algn="tl">
                    <a:srgbClr val="000000">
                      <a:alpha val="43137"/>
                    </a:srgbClr>
                  </a:outerShdw>
                </a:effectLst>
              </a:rPr>
              <a:t>@ + or -5 Volt  or + or -3 Volt for buses and communications wiring,</a:t>
            </a:r>
            <a:endParaRPr lang="en-IE" sz="2200" dirty="0">
              <a:effectLst>
                <a:outerShdw blurRad="38100" dist="38100" dir="2700000" algn="tl">
                  <a:srgbClr val="000000">
                    <a:alpha val="43137"/>
                  </a:srgbClr>
                </a:outerShdw>
              </a:effectLst>
            </a:endParaRPr>
          </a:p>
          <a:p>
            <a:pPr lvl="1"/>
            <a:r>
              <a:rPr lang="en-US" sz="2200" dirty="0">
                <a:effectLst>
                  <a:outerShdw blurRad="38100" dist="38100" dir="2700000" algn="tl">
                    <a:srgbClr val="000000">
                      <a:alpha val="43137"/>
                    </a:srgbClr>
                  </a:outerShdw>
                </a:effectLst>
              </a:rPr>
              <a:t>@ 1.7, 1.5 or 1.3 Volt for the processor</a:t>
            </a:r>
            <a:r>
              <a:rPr lang="en-US" sz="2200" dirty="0" smtClean="0">
                <a:effectLst>
                  <a:outerShdw blurRad="38100" dist="38100" dir="2700000" algn="tl">
                    <a:srgbClr val="000000">
                      <a:alpha val="43137"/>
                    </a:srgbClr>
                  </a:outerShdw>
                </a:effectLst>
              </a:rPr>
              <a:t>.</a:t>
            </a:r>
            <a:endParaRPr lang="en-IE" sz="2200" dirty="0">
              <a:effectLst>
                <a:outerShdw blurRad="38100" dist="38100" dir="2700000" algn="tl">
                  <a:srgbClr val="000000">
                    <a:alpha val="43137"/>
                  </a:srgbClr>
                </a:outerShdw>
              </a:effectLst>
            </a:endParaRPr>
          </a:p>
        </p:txBody>
      </p:sp>
      <p:sp>
        <p:nvSpPr>
          <p:cNvPr id="6" name="Date Placeholder 4"/>
          <p:cNvSpPr>
            <a:spLocks noGrp="1"/>
          </p:cNvSpPr>
          <p:nvPr>
            <p:ph type="dt" sz="quarter" idx="11"/>
          </p:nvPr>
        </p:nvSpPr>
        <p:spPr>
          <a:xfrm>
            <a:off x="457200" y="6243638"/>
            <a:ext cx="2133600" cy="457200"/>
          </a:xfrm>
        </p:spPr>
        <p:txBody>
          <a:bodyPr/>
          <a:lstStyle/>
          <a:p>
            <a:pPr algn="l">
              <a:defRPr/>
            </a:pPr>
            <a:r>
              <a:rPr lang="en-US" dirty="0" smtClean="0"/>
              <a:t>DT228/1 </a:t>
            </a:r>
            <a:r>
              <a:rPr lang="en-US" dirty="0" smtClean="0"/>
              <a:t>and DT282/1 Computer </a:t>
            </a:r>
            <a:r>
              <a:rPr lang="en-US" dirty="0" smtClean="0"/>
              <a:t>Architecture &amp; Technology</a:t>
            </a:r>
            <a:endParaRPr lang="en-US" dirty="0"/>
          </a:p>
        </p:txBody>
      </p:sp>
    </p:spTree>
    <p:extLst>
      <p:ext uri="{BB962C8B-B14F-4D97-AF65-F5344CB8AC3E}">
        <p14:creationId xmlns:p14="http://schemas.microsoft.com/office/powerpoint/2010/main" val="367746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6553200" y="6243638"/>
            <a:ext cx="2133600" cy="457200"/>
          </a:xfrm>
          <a:prstGeom prst="rect">
            <a:avLst/>
          </a:prstGeom>
          <a:noFill/>
          <a:ln>
            <a:miter lim="800000"/>
            <a:headEnd/>
            <a:tailEnd/>
          </a:ln>
        </p:spPr>
        <p:txBody>
          <a:bodyPr anchor="b"/>
          <a:lstStyle/>
          <a:p>
            <a:pPr algn="r" eaLnBrk="1" hangingPunct="1">
              <a:defRPr/>
            </a:pPr>
            <a:r>
              <a:rPr lang="en-US" sz="1200" dirty="0" smtClean="0">
                <a:effectLst>
                  <a:outerShdw blurRad="38100" dist="38100" dir="2700000" algn="tl">
                    <a:srgbClr val="000000"/>
                  </a:outerShdw>
                </a:effectLst>
              </a:rPr>
              <a:t>R - </a:t>
            </a:r>
            <a:fld id="{BA0F19EB-B5A2-402E-BF19-C555DE77FE45}" type="slidenum">
              <a:rPr lang="en-US" sz="1200" smtClean="0">
                <a:effectLst>
                  <a:outerShdw blurRad="38100" dist="38100" dir="2700000" algn="tl">
                    <a:srgbClr val="000000"/>
                  </a:outerShdw>
                </a:effectLst>
              </a:rPr>
              <a:pPr algn="r" eaLnBrk="1" hangingPunct="1">
                <a:defRPr/>
              </a:pPr>
              <a:t>8</a:t>
            </a:fld>
            <a:endParaRPr lang="en-US" sz="1200" dirty="0">
              <a:effectLst>
                <a:outerShdw blurRad="38100" dist="38100" dir="2700000" algn="tl">
                  <a:srgbClr val="000000"/>
                </a:outerShdw>
              </a:effectLst>
            </a:endParaRPr>
          </a:p>
        </p:txBody>
      </p:sp>
      <p:sp>
        <p:nvSpPr>
          <p:cNvPr id="238594" name="Rectangle 2"/>
          <p:cNvSpPr>
            <a:spLocks noGrp="1" noChangeArrowheads="1"/>
          </p:cNvSpPr>
          <p:nvPr>
            <p:ph type="title" idx="4294967295"/>
          </p:nvPr>
        </p:nvSpPr>
        <p:spPr>
          <a:xfrm>
            <a:off x="574675" y="304800"/>
            <a:ext cx="8001000" cy="1216025"/>
          </a:xfrm>
        </p:spPr>
        <p:txBody>
          <a:bodyPr anchor="b"/>
          <a:lstStyle/>
          <a:p>
            <a:pPr eaLnBrk="1" hangingPunct="1">
              <a:defRPr/>
            </a:pPr>
            <a:r>
              <a:rPr lang="en-GB" dirty="0" smtClean="0"/>
              <a:t>Energy for </a:t>
            </a:r>
            <a:r>
              <a:rPr lang="en-GB" dirty="0" smtClean="0"/>
              <a:t>Computers (2)</a:t>
            </a:r>
            <a:endParaRPr lang="en-US" dirty="0" smtClean="0"/>
          </a:p>
        </p:txBody>
      </p:sp>
      <p:sp>
        <p:nvSpPr>
          <p:cNvPr id="238595" name="Rectangle 3"/>
          <p:cNvSpPr>
            <a:spLocks noGrp="1" noChangeArrowheads="1"/>
          </p:cNvSpPr>
          <p:nvPr>
            <p:ph type="body" idx="4294967295"/>
          </p:nvPr>
        </p:nvSpPr>
        <p:spPr>
          <a:xfrm>
            <a:off x="566738" y="1752600"/>
            <a:ext cx="8001000" cy="4267200"/>
          </a:xfrm>
        </p:spPr>
        <p:txBody>
          <a:bodyPr/>
          <a:lstStyle/>
          <a:p>
            <a:r>
              <a:rPr lang="en-US" sz="2200" dirty="0" smtClean="0">
                <a:effectLst>
                  <a:outerShdw blurRad="38100" dist="38100" dir="2700000" algn="tl">
                    <a:srgbClr val="000000">
                      <a:alpha val="43137"/>
                    </a:srgbClr>
                  </a:outerShdw>
                </a:effectLst>
              </a:rPr>
              <a:t>Whatever </a:t>
            </a:r>
            <a:r>
              <a:rPr lang="en-US" sz="2200" dirty="0">
                <a:effectLst>
                  <a:outerShdw blurRad="38100" dist="38100" dir="2700000" algn="tl">
                    <a:srgbClr val="000000">
                      <a:alpha val="43137"/>
                    </a:srgbClr>
                  </a:outerShdw>
                </a:effectLst>
              </a:rPr>
              <a:t>the voltage the flow can be switched on and off - or be present or absent.</a:t>
            </a:r>
            <a:endParaRPr lang="en-IE" sz="2200" dirty="0">
              <a:effectLst>
                <a:outerShdw blurRad="38100" dist="38100" dir="2700000" algn="tl">
                  <a:srgbClr val="000000">
                    <a:alpha val="43137"/>
                  </a:srgbClr>
                </a:outerShdw>
              </a:effectLst>
            </a:endParaRPr>
          </a:p>
          <a:p>
            <a:pPr lvl="1"/>
            <a:r>
              <a:rPr lang="en-US" sz="2200" dirty="0">
                <a:effectLst>
                  <a:outerShdw blurRad="38100" dist="38100" dir="2700000" algn="tl">
                    <a:srgbClr val="000000">
                      <a:alpha val="43137"/>
                    </a:srgbClr>
                  </a:outerShdw>
                </a:effectLst>
              </a:rPr>
              <a:t>Voltage on might equal a 1,</a:t>
            </a:r>
            <a:endParaRPr lang="en-IE" sz="2200" dirty="0">
              <a:effectLst>
                <a:outerShdw blurRad="38100" dist="38100" dir="2700000" algn="tl">
                  <a:srgbClr val="000000">
                    <a:alpha val="43137"/>
                  </a:srgbClr>
                </a:outerShdw>
              </a:effectLst>
            </a:endParaRPr>
          </a:p>
          <a:p>
            <a:pPr lvl="1"/>
            <a:r>
              <a:rPr lang="en-US" sz="2200" dirty="0">
                <a:effectLst>
                  <a:outerShdw blurRad="38100" dist="38100" dir="2700000" algn="tl">
                    <a:srgbClr val="000000">
                      <a:alpha val="43137"/>
                    </a:srgbClr>
                  </a:outerShdw>
                </a:effectLst>
              </a:rPr>
              <a:t>Voltage off might equal a 0. Binary!</a:t>
            </a:r>
            <a:endParaRPr lang="en-IE" sz="2200" dirty="0">
              <a:effectLst>
                <a:outerShdw blurRad="38100" dist="38100" dir="2700000" algn="tl">
                  <a:srgbClr val="000000">
                    <a:alpha val="43137"/>
                  </a:srgbClr>
                </a:outerShdw>
              </a:effectLst>
            </a:endParaRPr>
          </a:p>
          <a:p>
            <a:r>
              <a:rPr lang="en-US" sz="2200" dirty="0">
                <a:effectLst>
                  <a:outerShdw blurRad="38100" dist="38100" dir="2700000" algn="tl">
                    <a:srgbClr val="000000">
                      <a:alpha val="43137"/>
                    </a:srgbClr>
                  </a:outerShdw>
                </a:effectLst>
              </a:rPr>
              <a:t>All information (instructions, data, etc.) flows through the hardware system as 'Power On' or 'Power Off‘ - as 1s and 0s</a:t>
            </a:r>
            <a:r>
              <a:rPr lang="en-US" sz="2200" dirty="0" smtClean="0">
                <a:effectLst>
                  <a:outerShdw blurRad="38100" dist="38100" dir="2700000" algn="tl">
                    <a:srgbClr val="000000">
                      <a:alpha val="43137"/>
                    </a:srgbClr>
                  </a:outerShdw>
                </a:effectLst>
              </a:rPr>
              <a:t>.</a:t>
            </a:r>
            <a:endParaRPr lang="en-US" sz="2200" dirty="0" smtClean="0">
              <a:effectLst>
                <a:outerShdw blurRad="38100" dist="38100" dir="2700000" algn="tl">
                  <a:srgbClr val="000000">
                    <a:alpha val="43137"/>
                  </a:srgbClr>
                </a:outerShdw>
              </a:effectLst>
            </a:endParaRPr>
          </a:p>
        </p:txBody>
      </p:sp>
      <p:sp>
        <p:nvSpPr>
          <p:cNvPr id="6" name="Date Placeholder 4"/>
          <p:cNvSpPr>
            <a:spLocks noGrp="1"/>
          </p:cNvSpPr>
          <p:nvPr>
            <p:ph type="dt" sz="quarter" idx="11"/>
          </p:nvPr>
        </p:nvSpPr>
        <p:spPr>
          <a:xfrm>
            <a:off x="457200" y="6243638"/>
            <a:ext cx="2133600" cy="457200"/>
          </a:xfrm>
        </p:spPr>
        <p:txBody>
          <a:bodyPr/>
          <a:lstStyle/>
          <a:p>
            <a:pPr algn="l">
              <a:defRPr/>
            </a:pPr>
            <a:r>
              <a:rPr lang="en-US" dirty="0" smtClean="0"/>
              <a:t>DT228/1 </a:t>
            </a:r>
            <a:r>
              <a:rPr lang="en-US" dirty="0" smtClean="0"/>
              <a:t>and DT282/1 Computer </a:t>
            </a:r>
            <a:r>
              <a:rPr lang="en-US" dirty="0" smtClean="0"/>
              <a:t>Architecture &amp; Technology</a:t>
            </a:r>
            <a:endParaRPr lang="en-US" dirty="0"/>
          </a:p>
        </p:txBody>
      </p:sp>
    </p:spTree>
    <p:extLst>
      <p:ext uri="{BB962C8B-B14F-4D97-AF65-F5344CB8AC3E}">
        <p14:creationId xmlns:p14="http://schemas.microsoft.com/office/powerpoint/2010/main" val="172564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Information Types</a:t>
            </a:r>
            <a:endParaRPr lang="en-US" dirty="0"/>
          </a:p>
        </p:txBody>
      </p:sp>
      <p:sp>
        <p:nvSpPr>
          <p:cNvPr id="3" name="Content Placeholder 2"/>
          <p:cNvSpPr>
            <a:spLocks noGrp="1"/>
          </p:cNvSpPr>
          <p:nvPr>
            <p:ph idx="1"/>
          </p:nvPr>
        </p:nvSpPr>
        <p:spPr/>
        <p:txBody>
          <a:bodyPr/>
          <a:lstStyle/>
          <a:p>
            <a:pPr>
              <a:defRPr/>
            </a:pPr>
            <a:r>
              <a:rPr lang="en-US" sz="2600" dirty="0" smtClean="0"/>
              <a:t>Five types of information that the computer commonly manipulates:</a:t>
            </a:r>
          </a:p>
          <a:p>
            <a:pPr lvl="1">
              <a:buFont typeface="Wingdings" pitchFamily="2" charset="2"/>
              <a:buNone/>
              <a:defRPr/>
            </a:pPr>
            <a:r>
              <a:rPr lang="en-US" sz="2400" dirty="0" smtClean="0"/>
              <a:t>Numeric</a:t>
            </a:r>
          </a:p>
          <a:p>
            <a:pPr lvl="1">
              <a:buFont typeface="Wingdings" pitchFamily="2" charset="2"/>
              <a:buNone/>
              <a:defRPr/>
            </a:pPr>
            <a:r>
              <a:rPr lang="en-US" sz="2400" dirty="0" smtClean="0"/>
              <a:t>Character</a:t>
            </a:r>
          </a:p>
          <a:p>
            <a:pPr lvl="1">
              <a:buFont typeface="Wingdings" pitchFamily="2" charset="2"/>
              <a:buNone/>
              <a:defRPr/>
            </a:pPr>
            <a:r>
              <a:rPr lang="en-US" sz="2400" dirty="0" smtClean="0"/>
              <a:t>Visual</a:t>
            </a:r>
          </a:p>
          <a:p>
            <a:pPr lvl="1">
              <a:buFont typeface="Wingdings" pitchFamily="2" charset="2"/>
              <a:buNone/>
              <a:defRPr/>
            </a:pPr>
            <a:r>
              <a:rPr lang="en-US" sz="2400" dirty="0" smtClean="0"/>
              <a:t>Audio</a:t>
            </a:r>
          </a:p>
          <a:p>
            <a:pPr lvl="1">
              <a:buFont typeface="Wingdings" pitchFamily="2" charset="2"/>
              <a:buNone/>
              <a:defRPr/>
            </a:pPr>
            <a:r>
              <a:rPr lang="en-US" sz="2400" dirty="0" smtClean="0"/>
              <a:t>Instructional</a:t>
            </a:r>
          </a:p>
          <a:p>
            <a:pPr marL="0" indent="0">
              <a:buNone/>
              <a:defRPr/>
            </a:pPr>
            <a:r>
              <a:rPr lang="en-US" sz="2600" dirty="0" smtClean="0"/>
              <a:t>First, the information must be transformed (converted) into an acceptable representation that the computer will accept.</a:t>
            </a:r>
            <a:endParaRPr lang="en-US" sz="2600" dirty="0"/>
          </a:p>
        </p:txBody>
      </p:sp>
      <p:sp>
        <p:nvSpPr>
          <p:cNvPr id="4" name="Slide Number Placeholder 3"/>
          <p:cNvSpPr>
            <a:spLocks noGrp="1"/>
          </p:cNvSpPr>
          <p:nvPr>
            <p:ph type="sldNum" sz="quarter" idx="10"/>
          </p:nvPr>
        </p:nvSpPr>
        <p:spPr/>
        <p:txBody>
          <a:bodyPr/>
          <a:lstStyle/>
          <a:p>
            <a:pPr>
              <a:defRPr/>
            </a:pPr>
            <a:r>
              <a:rPr lang="en-US" dirty="0" smtClean="0"/>
              <a:t>R - </a:t>
            </a:r>
            <a:fld id="{28CDCEEB-C7E4-47A6-A3B5-CDFED5A1C95C}" type="slidenum">
              <a:rPr lang="en-US" smtClean="0"/>
              <a:pPr>
                <a:defRPr/>
              </a:pPr>
              <a:t>9</a:t>
            </a:fld>
            <a:endParaRPr lang="en-US" dirty="0"/>
          </a:p>
        </p:txBody>
      </p:sp>
      <p:sp>
        <p:nvSpPr>
          <p:cNvPr id="5" name="Date Placeholder 4"/>
          <p:cNvSpPr>
            <a:spLocks noGrp="1"/>
          </p:cNvSpPr>
          <p:nvPr>
            <p:ph type="dt" sz="quarter" idx="11"/>
          </p:nvPr>
        </p:nvSpPr>
        <p:spPr/>
        <p:txBody>
          <a:bodyPr/>
          <a:lstStyle/>
          <a:p>
            <a:pPr>
              <a:defRPr/>
            </a:pPr>
            <a:r>
              <a:rPr lang="en-US" dirty="0" smtClean="0"/>
              <a:t>DT228/1 </a:t>
            </a:r>
            <a:r>
              <a:rPr lang="en-US" dirty="0" smtClean="0"/>
              <a:t>and DT282/1 Computer </a:t>
            </a:r>
            <a:r>
              <a:rPr lang="en-US" dirty="0" smtClean="0"/>
              <a:t>Architecture &amp; Technology</a:t>
            </a:r>
            <a:endParaRPr lang="en-US" dirty="0"/>
          </a:p>
        </p:txBody>
      </p:sp>
    </p:spTree>
    <p:extLst>
      <p:ext uri="{BB962C8B-B14F-4D97-AF65-F5344CB8AC3E}">
        <p14:creationId xmlns:p14="http://schemas.microsoft.com/office/powerpoint/2010/main" val="3725125217"/>
      </p:ext>
    </p:extLst>
  </p:cSld>
  <p:clrMapOvr>
    <a:masterClrMapping/>
  </p:clrMapOvr>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17063</TotalTime>
  <Words>3703</Words>
  <Application>Microsoft Office PowerPoint</Application>
  <PresentationFormat>On-screen Show (4:3)</PresentationFormat>
  <Paragraphs>349</Paragraphs>
  <Slides>43</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Digital Dots</vt:lpstr>
      <vt:lpstr>Document</vt:lpstr>
      <vt:lpstr>Course -  DT228/1 and DT282/1</vt:lpstr>
      <vt:lpstr>Exam Date and Time</vt:lpstr>
      <vt:lpstr>‘Steering a Course’ Through the Module</vt:lpstr>
      <vt:lpstr>Computer System</vt:lpstr>
      <vt:lpstr>Von Neumann Architecture</vt:lpstr>
      <vt:lpstr>The Architecture (2)</vt:lpstr>
      <vt:lpstr>Energy for Computers</vt:lpstr>
      <vt:lpstr>Energy for Computers (2)</vt:lpstr>
      <vt:lpstr>Information Types</vt:lpstr>
      <vt:lpstr>Central Processing Unit</vt:lpstr>
      <vt:lpstr>Control Unit, Registers</vt:lpstr>
      <vt:lpstr>Control Unit (Layout)</vt:lpstr>
      <vt:lpstr>Personal Computer Buses</vt:lpstr>
      <vt:lpstr>Processor Bus</vt:lpstr>
      <vt:lpstr>Expansion and Connectable Devices</vt:lpstr>
      <vt:lpstr>Hardware / Software</vt:lpstr>
      <vt:lpstr>Hardware / Software (2)</vt:lpstr>
      <vt:lpstr>Internal Hardware</vt:lpstr>
      <vt:lpstr>Digital Circuits</vt:lpstr>
      <vt:lpstr>Digital Circuits (2)</vt:lpstr>
      <vt:lpstr>Operating System</vt:lpstr>
      <vt:lpstr>Operating System (2)</vt:lpstr>
      <vt:lpstr>Numbers and Number Bases</vt:lpstr>
      <vt:lpstr>Binary Numbers</vt:lpstr>
      <vt:lpstr>Octal and Hex Numbers</vt:lpstr>
      <vt:lpstr>Logic Gates</vt:lpstr>
      <vt:lpstr>Logic Gates (2)</vt:lpstr>
      <vt:lpstr>Memory</vt:lpstr>
      <vt:lpstr>Memory Types</vt:lpstr>
      <vt:lpstr>Memory Types (2)</vt:lpstr>
      <vt:lpstr>Input and Output Devices</vt:lpstr>
      <vt:lpstr>Multi Core Processors</vt:lpstr>
      <vt:lpstr>Multi Core Processors (2)</vt:lpstr>
      <vt:lpstr>Northbridge</vt:lpstr>
      <vt:lpstr>Southbridge</vt:lpstr>
      <vt:lpstr>Client Server Networks</vt:lpstr>
      <vt:lpstr>Protocol</vt:lpstr>
      <vt:lpstr>PowerPoint Presentation</vt:lpstr>
      <vt:lpstr>Network Transmission Media</vt:lpstr>
      <vt:lpstr>Coaxial and Fibre-Optic Cable</vt:lpstr>
      <vt:lpstr>IBM TrueNorth</vt:lpstr>
      <vt:lpstr>SyNAPSE </vt:lpstr>
      <vt:lpstr>The End</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147</cp:revision>
  <dcterms:created xsi:type="dcterms:W3CDTF">2005-09-18T18:44:55Z</dcterms:created>
  <dcterms:modified xsi:type="dcterms:W3CDTF">2017-04-18T12:24:15Z</dcterms:modified>
</cp:coreProperties>
</file>