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59"/>
  </p:notesMasterIdLst>
  <p:handoutMasterIdLst>
    <p:handoutMasterId r:id="rId60"/>
  </p:handoutMasterIdLst>
  <p:sldIdLst>
    <p:sldId id="256" r:id="rId2"/>
    <p:sldId id="336" r:id="rId3"/>
    <p:sldId id="257" r:id="rId4"/>
    <p:sldId id="258" r:id="rId5"/>
    <p:sldId id="259" r:id="rId6"/>
    <p:sldId id="260" r:id="rId7"/>
    <p:sldId id="261" r:id="rId8"/>
    <p:sldId id="325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375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76" r:id="rId35"/>
    <p:sldId id="354" r:id="rId36"/>
    <p:sldId id="355" r:id="rId37"/>
    <p:sldId id="356" r:id="rId38"/>
    <p:sldId id="357" r:id="rId39"/>
    <p:sldId id="358" r:id="rId40"/>
    <p:sldId id="377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8" r:id="rId54"/>
    <p:sldId id="371" r:id="rId55"/>
    <p:sldId id="372" r:id="rId56"/>
    <p:sldId id="373" r:id="rId57"/>
    <p:sldId id="319" r:id="rId58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03" autoAdjust="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B3BF0AED-01F8-42DE-B058-F4F3F0CBF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28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4268C71E-2C16-4C11-8C4F-453C2ED87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842100-20A0-4CD8-B78B-1C81B74B72E8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15E184-4675-47F4-9890-9B262D2598AD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9CFD3-61F9-4486-9F6C-4C384EE488DA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B13873-DED5-42FD-9F5D-B59D41B32EAE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E86D01-E49E-44A1-B160-4BAE35A67C3A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2F61A4-3D6A-4DCE-9967-0EBE3F0384B0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DB9751-7C95-45D8-A793-A21B608ED122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B09CE3-7877-42C4-88FF-5EB4B60E892C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FF062F-552A-464E-802B-C6E5AA3D111E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0ACD79-D77D-445A-9D07-BB2A461EDA6B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7D085E-E7CB-4C0F-B654-F1DD78C10B3A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E87896-0F18-47D0-801C-A16BAAB114AC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0C30CB-52D0-4A0F-B763-471680D4F629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DC85A7-D47A-49F6-A42B-773D15AB807F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A63E07-F0B1-41DD-8A43-C180C33C6B35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2BF9B5-B04E-4E6D-ABF3-5C4A0DA2C808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D7CFEF-2898-4A8E-902D-86CD65CBA416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6F30CE-0817-4E3C-9BEE-6F8B713DA4DD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C2CFF7-A709-4413-B0C7-10BE7CE5E256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DA039C-06FC-4C10-AFF4-B5A22AC9E72B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01B0AF-F556-4FE9-A6A6-3D6DB0C06A7A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B3C2BD-57DF-4EB0-94FE-5FCE0CEA1699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380409-21BE-4C59-9D20-8B8832A2552F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A9EA7C-EDF1-4D5D-A82A-E679A784A15B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4A959A-2E5E-433D-9597-579B47A2FD8E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AFF443-0B72-4C9D-A07A-AF5B596B20AB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2F1B15-FFA1-4BC6-9AB6-B5804191B2F1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611BDF-638D-4674-BCAD-B885B02F5462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95A6A4-06A6-409B-9BD1-34891F45416F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090286-B070-4137-AF7A-D1778DA760AE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4607C5-4AD4-47C3-80C3-1265AC3E5ECC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FB2E90-753D-4043-852E-E7E10ED3F63E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BF2B89-39A3-4B5E-9A9B-CB4C57DF7243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957A0D-8086-4113-8036-F284627521DD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5BE62F-9E45-4CF6-B87E-F355D397F59B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F97772-BE4D-42C0-AB7D-015C02B507F7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A64FCD-3256-45F2-A6DE-E90450C83F24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A1B9EBE-5DA3-4607-A7F2-9A9A989E4BBD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D9B43D-39C5-43F7-B3B8-ACA3350AFE95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4F64A6-7087-4447-94A1-64D7286B7BED}" type="slidenum">
              <a:rPr lang="en-US" altLang="en-US" smtClean="0"/>
              <a:pPr/>
              <a:t>45</a:t>
            </a:fld>
            <a:endParaRPr lang="en-US" alt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7FFE5A-A8A9-449B-8537-7AE4193EAF78}" type="slidenum">
              <a:rPr lang="en-US" altLang="en-US" smtClean="0"/>
              <a:pPr/>
              <a:t>46</a:t>
            </a:fld>
            <a:endParaRPr lang="en-US" alt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6590FB-FA3C-4E55-8597-A8FF614DA46B}" type="slidenum">
              <a:rPr lang="en-US" altLang="en-US" smtClean="0"/>
              <a:pPr/>
              <a:t>47</a:t>
            </a:fld>
            <a:endParaRPr lang="en-US" alt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2F4184-EB73-4A44-8310-003513E9B8A9}" type="slidenum">
              <a:rPr lang="en-US" altLang="en-US" smtClean="0"/>
              <a:pPr/>
              <a:t>48</a:t>
            </a:fld>
            <a:endParaRPr lang="en-US" alt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697684-B18B-451B-AF16-5D51B8DDF2C6}" type="slidenum">
              <a:rPr lang="en-US" altLang="en-US" smtClean="0"/>
              <a:pPr/>
              <a:t>49</a:t>
            </a:fld>
            <a:endParaRPr lang="en-US" alt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0F7B55-4C7D-4871-BEB6-6DB0E93145CC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DFF2E3-7DF5-4094-B197-E07DC0A1A3F7}" type="slidenum">
              <a:rPr lang="en-US" altLang="en-US" smtClean="0"/>
              <a:pPr/>
              <a:t>50</a:t>
            </a:fld>
            <a:endParaRPr lang="en-US" alt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03F63A-DEF5-4C00-AAAE-E5D76182585E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CA09D8-F3F3-42B2-8263-ADA9BB50363C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86762A-DE4C-4B19-8258-E13DD356B00E}" type="slidenum">
              <a:rPr lang="en-US" altLang="en-US" smtClean="0"/>
              <a:pPr/>
              <a:t>53</a:t>
            </a:fld>
            <a:endParaRPr lang="en-US" alt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EC20CA-1653-4D2B-9AF1-5D1CBDCF11B0}" type="slidenum">
              <a:rPr lang="en-US" altLang="en-US" smtClean="0"/>
              <a:pPr/>
              <a:t>54</a:t>
            </a:fld>
            <a:endParaRPr lang="en-US" alt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86C8E4-21D2-4D20-A413-6A2227A4AA13}" type="slidenum">
              <a:rPr lang="en-US" altLang="en-US" smtClean="0"/>
              <a:pPr/>
              <a:t>55</a:t>
            </a:fld>
            <a:endParaRPr lang="en-US" alt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55650" indent="-290513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27188" indent="-2317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92325" indent="-2317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48198A-1267-4D26-9E60-B3D9CC5C2DC3}" type="slidenum">
              <a:rPr lang="en-US" altLang="en-US" smtClean="0"/>
              <a:pPr/>
              <a:t>56</a:t>
            </a:fld>
            <a:endParaRPr lang="en-US" alt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64E80C-2DC4-4767-B2C8-6B88C6E36DB7}" type="slidenum">
              <a:rPr lang="en-US" altLang="en-US" smtClean="0"/>
              <a:pPr/>
              <a:t>57</a:t>
            </a:fld>
            <a:endParaRPr lang="en-US" alt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EF967D-FFAC-47D4-B664-AD001D55A6C5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B0C959-F137-4518-A95C-4A89EE05B4AC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BF6173C-E3FD-4DE9-A1D6-F058CA936FFC}" type="slidenum">
              <a:rPr lang="en-US" altLang="en-US" sz="1200"/>
              <a:pPr algn="r" eaLnBrk="1" hangingPunct="1"/>
              <a:t>8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E6FA42-8930-46F2-9F5D-0E548322757C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rgbClr val="32324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7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</p:grpSp>
      <p:sp>
        <p:nvSpPr>
          <p:cNvPr id="108762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8763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6273B-231A-4571-9230-23C26900C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0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C9509-582A-4283-B302-FF6C483CF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8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54347-EB7B-49D5-93F9-4058159FE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43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pPr lvl="0"/>
            <a:endParaRPr lang="en-IE" noProof="0" smtClean="0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E588E-D64C-429A-89F8-09037865A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38D19-2A62-4F45-87FB-07E6BC3C6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8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D8A6D-41F8-4BD7-9C0F-736695A77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2D771-B486-4557-AB65-435F56B94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0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524D4-7D51-4E77-842E-95981E198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1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F0D76-FD68-405E-9465-CADA3BFF6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239D7-F142-4ECB-AF51-E2002DD79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7A10D-5C6C-483D-AA03-9540000EE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2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29F38-CD96-4C9A-B0AA-630BAD349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2F2F4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107523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24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25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26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27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28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29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30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31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32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33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34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35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36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37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38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39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40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41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42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43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44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45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46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47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48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49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50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51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52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53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54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55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56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57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58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59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60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61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62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63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64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65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66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67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68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69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70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71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72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73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74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75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76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77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78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79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80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81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82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83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84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85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86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87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88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89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90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91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92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93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94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95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96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97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98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599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00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01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02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03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04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05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06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07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08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09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10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11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12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13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14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15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16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17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18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19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20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21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22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23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24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25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26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27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28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29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30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31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32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33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34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35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36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37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38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39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40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41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42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43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44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45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46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47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48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49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50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51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52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53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54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55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56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57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58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59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60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61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62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63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64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65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66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67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68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69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70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71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72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73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74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75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76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77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78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79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80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81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82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83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84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85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86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87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88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89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90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91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92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93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94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95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96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97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98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699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00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01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02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03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04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05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06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07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08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09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10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11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12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13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14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15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16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17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18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19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20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21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22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23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24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25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26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27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28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29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30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31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32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33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34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35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36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7737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E"/>
            </a:p>
          </p:txBody>
        </p:sp>
      </p:grpSp>
      <p:sp>
        <p:nvSpPr>
          <p:cNvPr id="107738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EE186468-2953-4DF7-9582-F8811F3A2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7739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07740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741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742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3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0/08/Dual_Core_Generic.png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6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1B9B7-2CAE-4BC2-9A6B-93FF860E0D75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836613"/>
            <a:ext cx="7772400" cy="1736725"/>
          </a:xfrm>
        </p:spPr>
        <p:txBody>
          <a:bodyPr/>
          <a:lstStyle/>
          <a:p>
            <a:pPr eaLnBrk="1" hangingPunct="1">
              <a:defRPr/>
            </a:pPr>
            <a:r>
              <a:rPr lang="en-IE" sz="4000" dirty="0" smtClean="0"/>
              <a:t>Course -  DT228/1 and DT282/1</a:t>
            </a:r>
            <a:endParaRPr lang="en-US" sz="40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284538"/>
            <a:ext cx="6400800" cy="911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dirty="0" smtClean="0"/>
              <a:t>Subject -  Computer Architecture and Technology</a:t>
            </a:r>
            <a:endParaRPr lang="en-US" dirty="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403350" y="4652963"/>
            <a:ext cx="64008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IE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AND ITS HISTORY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IE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Semester 2, Week 2</a:t>
            </a: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B0D63-FCC1-445F-BE07-3A46E613C96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>
              <a:defRPr/>
            </a:pPr>
            <a:r>
              <a:rPr lang="en-IE" smtClean="0"/>
              <a:t>Hardware of a Computer System</a:t>
            </a:r>
            <a:endParaRPr lang="en-US" smtClean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‘Hardware’ is the term that encapsulates the electronic devices and circuitry that make up the physical components of the computer system. 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These elements are the computer parts that you can see and touch.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343758-950F-43DE-81C9-2925E03F407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>
              <a:defRPr/>
            </a:pPr>
            <a:r>
              <a:rPr lang="en-IE" smtClean="0"/>
              <a:t>Hardware of a Computer System (2)</a:t>
            </a:r>
            <a:endParaRPr lang="en-US" smtClean="0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Examples of physical elements – (Hardware): </a:t>
            </a:r>
          </a:p>
          <a:p>
            <a:pPr lvl="1" eaLnBrk="1" hangingPunct="1">
              <a:defRPr/>
            </a:pPr>
            <a:r>
              <a:rPr lang="en-GB" dirty="0" smtClean="0"/>
              <a:t>Central Processing Unit (CPU), </a:t>
            </a:r>
          </a:p>
          <a:p>
            <a:pPr lvl="1" eaLnBrk="1" hangingPunct="1">
              <a:defRPr/>
            </a:pPr>
            <a:r>
              <a:rPr lang="en-GB" dirty="0" smtClean="0"/>
              <a:t>Primary storage, </a:t>
            </a:r>
          </a:p>
          <a:p>
            <a:pPr lvl="1" eaLnBrk="1" hangingPunct="1">
              <a:defRPr/>
            </a:pPr>
            <a:r>
              <a:rPr lang="en-GB" dirty="0" smtClean="0"/>
              <a:t>Secondary storage, </a:t>
            </a:r>
          </a:p>
          <a:p>
            <a:pPr lvl="1" eaLnBrk="1" hangingPunct="1">
              <a:defRPr/>
            </a:pPr>
            <a:r>
              <a:rPr lang="en-GB" dirty="0" smtClean="0"/>
              <a:t>Input devices, </a:t>
            </a:r>
          </a:p>
          <a:p>
            <a:pPr lvl="1" eaLnBrk="1" hangingPunct="1">
              <a:defRPr/>
            </a:pPr>
            <a:r>
              <a:rPr lang="en-GB" dirty="0" smtClean="0"/>
              <a:t>Output devices and </a:t>
            </a:r>
          </a:p>
          <a:p>
            <a:pPr lvl="1" eaLnBrk="1" hangingPunct="1">
              <a:defRPr/>
            </a:pPr>
            <a:r>
              <a:rPr lang="en-GB" dirty="0" smtClean="0"/>
              <a:t>Communications devices 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5ACE1F-3453-46FC-98CD-9C4C3796901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>
              <a:defRPr/>
            </a:pPr>
            <a:r>
              <a:rPr lang="en-IE" smtClean="0"/>
              <a:t>Software of a Computer System</a:t>
            </a:r>
            <a:endParaRPr lang="en-US" smtClean="0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‘Software’ is the term that describes the instructions (and data) that determine the use of the processing capability.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Software is often the invisible means of process that goes on as the computer is running.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F8C38-F595-44A6-98C3-5FAE4304ED6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>
              <a:defRPr/>
            </a:pPr>
            <a:r>
              <a:rPr lang="en-IE" smtClean="0"/>
              <a:t>Software of a Computer System (2)</a:t>
            </a:r>
            <a:endParaRPr lang="en-US" smtClean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/>
              <a:t>Examples of non-physical elements – (Software):</a:t>
            </a:r>
          </a:p>
          <a:p>
            <a:pPr lvl="1" eaLnBrk="1" hangingPunct="1">
              <a:defRPr/>
            </a:pPr>
            <a:r>
              <a:rPr lang="en-GB" smtClean="0"/>
              <a:t>Systems software and/or Operating Systems (O/S),</a:t>
            </a:r>
          </a:p>
          <a:p>
            <a:pPr lvl="1" eaLnBrk="1" hangingPunct="1">
              <a:defRPr/>
            </a:pPr>
            <a:r>
              <a:rPr lang="en-GB" smtClean="0"/>
              <a:t>Applications software,</a:t>
            </a:r>
          </a:p>
          <a:p>
            <a:pPr lvl="1" eaLnBrk="1" hangingPunct="1">
              <a:defRPr/>
            </a:pPr>
            <a:r>
              <a:rPr lang="en-GB" smtClean="0"/>
              <a:t>Database Management Systems (DBMS). (Optional for most computer systems.)</a:t>
            </a:r>
            <a:endParaRPr lang="en-US" smtClean="0"/>
          </a:p>
          <a:p>
            <a:pPr lvl="1" eaLnBrk="1" hangingPunct="1">
              <a:defRPr/>
            </a:pPr>
            <a:r>
              <a:rPr lang="en-IE" smtClean="0"/>
              <a:t>Communications software (when connected to a network).</a:t>
            </a:r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2AC84F-4550-47B9-8A25-863801159B2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>
              <a:defRPr/>
            </a:pPr>
            <a:r>
              <a:rPr lang="en-IE" smtClean="0"/>
              <a:t>System of Two Things</a:t>
            </a:r>
            <a:endParaRPr lang="en-US" smtClean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/>
              <a:t>The two terms, hardware and software together encapsulate a working computer system. </a:t>
            </a:r>
          </a:p>
          <a:p>
            <a:pPr eaLnBrk="1" hangingPunct="1">
              <a:defRPr/>
            </a:pPr>
            <a:r>
              <a:rPr lang="en-GB" smtClean="0"/>
              <a:t>This basic system allows a datum (singular) and data (a collection of datum) to be represented for input, processing and/or output.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E20E9-AB7D-45FB-8E1E-A3BC6044F73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>
              <a:defRPr/>
            </a:pPr>
            <a:r>
              <a:rPr lang="en-IE" smtClean="0"/>
              <a:t>System of Two Things (2)</a:t>
            </a:r>
            <a:endParaRPr lang="en-US" smtClean="0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/>
              <a:t>The physical elements are utilised by non-physical elements of instruction and coordination.</a:t>
            </a:r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92331-711F-46E1-8358-6346DAF5C0B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>
              <a:defRPr/>
            </a:pPr>
            <a:r>
              <a:rPr lang="en-IE" dirty="0" smtClean="0"/>
              <a:t>History of Hardware</a:t>
            </a:r>
            <a:endParaRPr lang="en-US" dirty="0" smtClean="0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The next big ‘block’ of slides goes back to early devices for calculation, moving through time to very large-scale integrated circuits. </a:t>
            </a:r>
            <a:endParaRPr lang="en-GB" dirty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There </a:t>
            </a:r>
            <a:r>
              <a:rPr lang="en-GB" dirty="0"/>
              <a:t>i</a:t>
            </a:r>
            <a:r>
              <a:rPr lang="en-GB" dirty="0" smtClean="0"/>
              <a:t>s a diversion to mention von Neumann architecture (Systems Architecture) midway.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DAE8F7-B454-4C11-8CB3-69DB33FEF39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Babbage and </a:t>
            </a:r>
            <a:r>
              <a:rPr lang="en-GB" b="1" smtClean="0"/>
              <a:t>Before</a:t>
            </a:r>
            <a:endParaRPr lang="en-US" b="1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mtClean="0"/>
              <a:t>There were simple, mechanical devices for calculating numbers – even dated around 1624.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Wilhelm Schickard lived from 1592 to 1635 was a Christian minister and a Professor of Hebrew, Eastern Languages, Astronomy and Mathematics, among other things, in Tubingen, Germany.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AB72DE-2DDB-4B86-9C84-A3062F7F57B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Schickard’s Calculator</a:t>
            </a:r>
            <a:endParaRPr lang="en-US" smtClean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Wilhelm </a:t>
            </a:r>
            <a:r>
              <a:rPr lang="en-US" dirty="0" err="1" smtClean="0"/>
              <a:t>Schickard</a:t>
            </a:r>
            <a:r>
              <a:rPr lang="en-US" dirty="0" smtClean="0"/>
              <a:t> built this adding machine based on his mathematical ideas: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pic>
        <p:nvPicPr>
          <p:cNvPr id="20486" name="Picture 5" descr="schickard-fro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13100"/>
            <a:ext cx="3024187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2411413" y="6165850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Front</a:t>
            </a:r>
            <a:endParaRPr lang="en-US" altLang="en-US" sz="1800" b="1"/>
          </a:p>
        </p:txBody>
      </p:sp>
      <p:pic>
        <p:nvPicPr>
          <p:cNvPr id="20488" name="Picture 8" descr="schickard-ba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213100"/>
            <a:ext cx="3529013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300788" y="6165850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Back</a:t>
            </a:r>
            <a:endParaRPr lang="en-US" altLang="en-US" sz="18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9D9BCD-F922-4EA1-8E44-F08D7597A7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Pascal’s Calculator</a:t>
            </a:r>
            <a:endParaRPr lang="en-US" smtClean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Blaise Pascal, the French mathematician, who lived from 1623 to 1662, had an adding and subtracting machine – built around 1642: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2798763" y="5838825"/>
            <a:ext cx="360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Pascal’s Arithmetic Machine</a:t>
            </a:r>
            <a:endParaRPr lang="en-US" altLang="en-US" sz="1800" b="1"/>
          </a:p>
        </p:txBody>
      </p:sp>
      <p:pic>
        <p:nvPicPr>
          <p:cNvPr id="21511" name="Picture 9" descr="http://www-sop.inria.fr/amisa/PHOTO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744913"/>
            <a:ext cx="30575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1" descr="http://calmeca.free.fr/calculmecanique_php/illustrations_texte/pascalin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3649663"/>
            <a:ext cx="315753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DA2A7-9375-4B09-B146-3695164B04C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The Topics</a:t>
            </a:r>
            <a:endParaRPr lang="en-US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What is a computer again?</a:t>
            </a:r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 smtClean="0"/>
              <a:t>Architecture Fundamentals - Introduction and History: from Babbage to multi-core processors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sz="2800" dirty="0" smtClean="0"/>
              <a:t>We should look at computers and their history first… get to the architecture fundamentals later.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BB7ED-3AE2-4F7C-A169-50DFB10A122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Leibniz’s Calculator</a:t>
            </a:r>
            <a:endParaRPr lang="en-US" smtClean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Gottfried Wilhelm von Leibniz lived from 1646 to 1716 and is described as a lawyer, mathematician and a scientist of various other disciplines. His calculator appeared around 1671.</a:t>
            </a:r>
          </a:p>
          <a:p>
            <a:pPr eaLnBrk="1" hangingPunct="1">
              <a:defRPr/>
            </a:pPr>
            <a:endParaRPr lang="en-GB" smtClean="0"/>
          </a:p>
          <a:p>
            <a:pPr eaLnBrk="1" hangingPunct="1">
              <a:defRPr/>
            </a:pPr>
            <a:r>
              <a:rPr lang="en-GB" smtClean="0"/>
              <a:t>It was another apparatus of cogs and wheels…</a:t>
            </a:r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AB1CB0-ADCA-40CD-8C80-CD44CC0C9E0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Leibniz’s Calculator (2)</a:t>
            </a:r>
            <a:endParaRPr lang="en-US" smtClean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GB" smtClean="0"/>
              <a:t>… but it is said to be better than Pascal’s device since it could add, subtract, multiply and divide.</a:t>
            </a:r>
            <a:endParaRPr lang="en-US" smtClean="0"/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4067175" y="6021388"/>
            <a:ext cx="360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Leibniz’s Calculating Machine</a:t>
            </a:r>
            <a:endParaRPr lang="en-US" altLang="en-US" sz="1800" b="1"/>
          </a:p>
        </p:txBody>
      </p:sp>
      <p:pic>
        <p:nvPicPr>
          <p:cNvPr id="23559" name="Picture 9" descr="A replica of the Stepped Reckoner of Lebni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781300"/>
            <a:ext cx="507206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33A0A-DA57-427B-A6C2-FF41906DD72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Charles Babbage</a:t>
            </a:r>
            <a:endParaRPr lang="en-US" smtClean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Charles Babbage was an English mathematician – but is often seen more of an inventor. He lived from 1791 to 1871.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His mechanical calculator was called the Difference Engine and </a:t>
            </a:r>
            <a:r>
              <a:rPr lang="en-US" smtClean="0"/>
              <a:t>is said </a:t>
            </a:r>
            <a:r>
              <a:rPr lang="en-US" dirty="0" smtClean="0"/>
              <a:t>to have been functional in 1822.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machine was</a:t>
            </a:r>
            <a:r>
              <a:rPr lang="en-US" b="1" dirty="0" smtClean="0"/>
              <a:t> </a:t>
            </a:r>
            <a:r>
              <a:rPr lang="en-US" dirty="0" smtClean="0"/>
              <a:t>able to generate successive values of algebraic functions by means of finite differences.</a:t>
            </a:r>
          </a:p>
        </p:txBody>
      </p:sp>
      <p:pic>
        <p:nvPicPr>
          <p:cNvPr id="24582" name="Picture 7" descr="http://t0.gstatic.com/images?q=tbn:ANd9GcQDKDmG9YMmLvELuQQiFHG5BlD5MzgMCzlOkO6T7rs0QGa5-MU&amp;t=1&amp;usg=__cwO44fZZAeBxAM0kGmtFE4aDxZ8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33375"/>
            <a:ext cx="14525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F7987D-0C47-4320-BF48-7E078F7B01C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Charles Babbage (2)</a:t>
            </a:r>
            <a:endParaRPr lang="en-US" smtClean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The device seems to have worked like a series of Leibniz machines connected together – that is how it seems to me, anyway.</a:t>
            </a:r>
            <a:endParaRPr lang="en-US" dirty="0" smtClean="0"/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4787900" y="6308725"/>
            <a:ext cx="360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Babbage’s Difference Engine</a:t>
            </a:r>
            <a:endParaRPr lang="en-US" altLang="en-US" sz="1800" b="1"/>
          </a:p>
        </p:txBody>
      </p:sp>
      <p:pic>
        <p:nvPicPr>
          <p:cNvPr id="256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213100"/>
            <a:ext cx="263525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9" descr="http://www.computerhistory.org/babbage/robertpeel/img/5-8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3573463"/>
            <a:ext cx="1871663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8" descr="C:\Users\asloan\AppData\Local\Microsoft\Windows\Temporary Internet Files\Content.IE5\T1MEMQMI\MP90040725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5300663"/>
            <a:ext cx="1225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TextBox 9"/>
          <p:cNvSpPr txBox="1">
            <a:spLocks noChangeArrowheads="1"/>
          </p:cNvSpPr>
          <p:nvPr/>
        </p:nvSpPr>
        <p:spPr bwMode="auto">
          <a:xfrm>
            <a:off x="1692275" y="5516563"/>
            <a:ext cx="201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E" altLang="en-US" sz="1600"/>
              <a:t>Babbage for scale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55763E-4C8F-4C86-AE89-248F43FE328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Charles Babbage (3)</a:t>
            </a:r>
            <a:endParaRPr lang="en-US" smtClean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2400" dirty="0" smtClean="0"/>
              <a:t>After the Difference Engine Babbage set about the Analytical Engine. He did not complete this endeavour, having died, but the idea was to use </a:t>
            </a:r>
            <a:r>
              <a:rPr lang="en-GB" sz="2400" dirty="0" err="1" smtClean="0"/>
              <a:t>Jaquard’s</a:t>
            </a:r>
            <a:r>
              <a:rPr lang="en-GB" sz="2400" dirty="0" smtClean="0"/>
              <a:t> Loom technology to manipulate numbers;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 smtClean="0"/>
              <a:t>Store numbers with a memory consisting of sets of counter wheels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 smtClean="0"/>
              <a:t>A ‘mill’ as a kind of Arithmetic Logic Unit: a four-function arithmetic unit operating on variables stored on counter wheels and storing the result on a counter wheel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 smtClean="0"/>
              <a:t>Printer or card punch to output the result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 smtClean="0"/>
              <a:t>Operation cards to directed the operation to be performed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 smtClean="0"/>
              <a:t>Variable Cards to call in the variables from the store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72BC1-1F7B-4F43-B4FF-8D373F1AD7C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Charles Babbage (4)</a:t>
            </a:r>
            <a:endParaRPr lang="en-US" smtClean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What is this? Some Web sites say it is the Analytical Engine in complete form. Historically, it was never properly built… but this may be a fair representation:</a:t>
            </a:r>
            <a:endParaRPr lang="en-US" sz="3600" smtClean="0"/>
          </a:p>
        </p:txBody>
      </p:sp>
      <p:pic>
        <p:nvPicPr>
          <p:cNvPr id="27654" name="Picture 5" descr="BabbageAnalyticalEngine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573463"/>
            <a:ext cx="3073400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4572000" y="6165850"/>
            <a:ext cx="360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Babbage’s Analytical Engine?</a:t>
            </a:r>
            <a:endParaRPr lang="en-US" altLang="en-US" sz="1800" b="1"/>
          </a:p>
        </p:txBody>
      </p:sp>
      <p:pic>
        <p:nvPicPr>
          <p:cNvPr id="27656" name="Picture 9" descr="http://t0.gstatic.com/images?q=tbn:ANd9GcQ_5QhvEtdT9x4mBzDtShPq4KIMCmx0ECwSU7FpfJPgk57VLXE&amp;t=1&amp;usg=__Ld-QiZxKcIJ6lGJ1Glo4JC7ywHQ=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365625"/>
            <a:ext cx="23622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TextBox 8"/>
          <p:cNvSpPr txBox="1">
            <a:spLocks noChangeArrowheads="1"/>
          </p:cNvSpPr>
          <p:nvPr/>
        </p:nvSpPr>
        <p:spPr bwMode="auto">
          <a:xfrm>
            <a:off x="539750" y="5013325"/>
            <a:ext cx="1008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E" altLang="en-US" sz="1600"/>
              <a:t>For scale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B5B96-EB37-4026-8A0C-29720EFDBE5D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Charles Babbage (5)</a:t>
            </a:r>
            <a:endParaRPr lang="en-US" smtClean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066800" y="2209800"/>
            <a:ext cx="1828800" cy="1295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2400" dirty="0">
              <a:latin typeface="Verdana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rgbClr val="002060"/>
                </a:solidFill>
                <a:latin typeface="Verdana" pitchFamily="34" charset="0"/>
              </a:rPr>
              <a:t>The Mill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rgbClr val="002060"/>
                </a:solidFill>
                <a:latin typeface="Verdana" pitchFamily="34" charset="0"/>
              </a:rPr>
              <a:t>(Arithmetic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rgbClr val="002060"/>
                </a:solidFill>
                <a:latin typeface="Verdana" pitchFamily="34" charset="0"/>
              </a:rPr>
              <a:t>Functions)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2400" dirty="0">
              <a:latin typeface="Verdana" pitchFamily="34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505200" y="2209800"/>
            <a:ext cx="1828800" cy="1295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rgbClr val="002060"/>
                </a:solidFill>
                <a:latin typeface="Verdana" pitchFamily="34" charset="0"/>
              </a:rPr>
              <a:t>The Store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rgbClr val="002060"/>
                </a:solidFill>
                <a:latin typeface="Verdana" pitchFamily="34" charset="0"/>
              </a:rPr>
              <a:t>(Memory)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2400" dirty="0">
              <a:latin typeface="Times New Roman" pitchFamily="18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324600" y="2209800"/>
            <a:ext cx="2063750" cy="1295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rgbClr val="002060"/>
                </a:solidFill>
                <a:latin typeface="Verdana" pitchFamily="34" charset="0"/>
              </a:rPr>
              <a:t>Printer and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rgbClr val="002060"/>
                </a:solidFill>
                <a:latin typeface="Verdana" pitchFamily="34" charset="0"/>
              </a:rPr>
              <a:t>Punch Cards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2400" dirty="0">
              <a:latin typeface="Times New Roman" pitchFamily="18" charset="0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066800" y="4572000"/>
            <a:ext cx="1828800" cy="1066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2400" dirty="0">
              <a:latin typeface="Verdana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rgbClr val="002060"/>
                </a:solidFill>
                <a:latin typeface="Verdana" pitchFamily="34" charset="0"/>
              </a:rPr>
              <a:t>Operation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rgbClr val="002060"/>
                </a:solidFill>
                <a:latin typeface="Verdana" pitchFamily="34" charset="0"/>
              </a:rPr>
              <a:t>Cards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2400" dirty="0">
              <a:latin typeface="Times New Roman" pitchFamily="18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505200" y="4572000"/>
            <a:ext cx="1828800" cy="1066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2400" dirty="0">
              <a:latin typeface="Verdana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rgbClr val="002060"/>
                </a:solidFill>
                <a:latin typeface="Verdana" pitchFamily="34" charset="0"/>
              </a:rPr>
              <a:t>Variable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rgbClr val="002060"/>
                </a:solidFill>
                <a:latin typeface="Verdana" pitchFamily="34" charset="0"/>
              </a:rPr>
              <a:t>Cards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2400" dirty="0">
              <a:latin typeface="Verdana" pitchFamily="34" charset="0"/>
            </a:endParaRP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1981200" y="3505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V="1">
            <a:off x="4419600" y="3505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V="1">
            <a:off x="28956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V="1">
            <a:off x="5334000" y="2819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>
            <a:off x="2895600" y="2514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EB742-6B24-4C53-AAC4-55DF568702AD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Hollerith’s Punched Cards</a:t>
            </a:r>
            <a:endParaRPr lang="en-US" smtClean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Herman Hollerith (1860 – 1929) designed a ‘tabulating machine’ based on punched cards – specifically for the 1890 United States census.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His breakthrough was his use of electricity to read, count, and sort punched cards whose holes represented data gathered by the census-takers.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His machines accomplished in one year what would have taken nearly ten years of tabulating by clerks. (Note; some sources suggest 2000 clerks employed, taking 6 weeks on the machine for the census(?).)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0CC7D-E249-4B24-A612-CA564A67BFC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Hollerith’s Machine</a:t>
            </a:r>
            <a:endParaRPr lang="en-US" smtClean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In 1896 Hollerith founded the Tabulating Machine Company (TMC) to sell his invention. The company developed into International Business Machines (IBM) in the 1920s.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smtClean="0"/>
          </a:p>
        </p:txBody>
      </p:sp>
      <p:pic>
        <p:nvPicPr>
          <p:cNvPr id="30726" name="Picture 5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028950"/>
            <a:ext cx="4227512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755650" y="4797425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Hollerith’s 1890 Census Machine</a:t>
            </a:r>
            <a:endParaRPr lang="en-US" altLang="en-US" sz="18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64696-D639-41F6-A868-BC915110FDC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Early 20</a:t>
            </a:r>
            <a:r>
              <a:rPr lang="en-GB" baseline="30000" smtClean="0"/>
              <a:t>th</a:t>
            </a:r>
            <a:r>
              <a:rPr lang="en-GB" smtClean="0"/>
              <a:t> Century Computers</a:t>
            </a:r>
            <a:endParaRPr lang="en-US" smtClean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mtClean="0"/>
              <a:t>There were variations on mechanical and electro-mechanical computing devices. Transitory inventions. Consider: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GB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mtClean="0"/>
              <a:t>Charles and Howard Krum’s Teleprinter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mtClean="0"/>
              <a:t>Vannevar Bush’s Differential Analyser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George Stibitz's Complex Number Calculator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mtClean="0"/>
              <a:t>Alan Turing’s (big contribution to Bletchley Park’s) Collossus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59B40-6AE4-42FC-83D2-F9B96A8AB06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Computer…?</a:t>
            </a:r>
            <a:endParaRPr lang="en-US" dirty="0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A computer is a device – usually an electronic device - that accepts information in the form of data and manipulates them for some result which is often output.</a:t>
            </a:r>
          </a:p>
          <a:p>
            <a:pPr eaLnBrk="1" hangingPunct="1">
              <a:defRPr/>
            </a:pPr>
            <a:r>
              <a:rPr lang="en-GB" dirty="0" smtClean="0"/>
              <a:t>The manipulation is a </a:t>
            </a:r>
            <a:r>
              <a:rPr lang="en-GB" b="1" dirty="0" smtClean="0"/>
              <a:t>process</a:t>
            </a:r>
            <a:r>
              <a:rPr lang="en-GB" dirty="0" smtClean="0"/>
              <a:t> or </a:t>
            </a:r>
            <a:r>
              <a:rPr lang="en-GB" b="1" dirty="0" smtClean="0"/>
              <a:t>method</a:t>
            </a:r>
            <a:r>
              <a:rPr lang="en-GB" dirty="0" smtClean="0"/>
              <a:t> based on a </a:t>
            </a:r>
            <a:r>
              <a:rPr lang="en-GB" b="1" dirty="0" smtClean="0"/>
              <a:t>computer program</a:t>
            </a:r>
            <a:r>
              <a:rPr lang="en-GB" dirty="0" smtClean="0"/>
              <a:t> or sequence of instructions on how the data are to be processed.</a:t>
            </a:r>
            <a:r>
              <a:rPr lang="en-GB" sz="3000" dirty="0" smtClean="0"/>
              <a:t> </a:t>
            </a:r>
            <a:r>
              <a:rPr lang="en-US" sz="3000" dirty="0" smtClean="0"/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02B0-E6E6-4D43-BF32-1A9DB6E466C0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/>
              <a:t>Electronic N</a:t>
            </a:r>
            <a:r>
              <a:rPr lang="en-US" sz="3600" dirty="0" err="1"/>
              <a:t>umerical</a:t>
            </a:r>
            <a:r>
              <a:rPr lang="en-US" sz="3600" dirty="0"/>
              <a:t> Integrator And Computer </a:t>
            </a:r>
            <a:r>
              <a:rPr lang="en-US" sz="3600" dirty="0" smtClean="0"/>
              <a:t>(</a:t>
            </a:r>
            <a:r>
              <a:rPr lang="en-GB" sz="3600" dirty="0" smtClean="0"/>
              <a:t>ENIAC)</a:t>
            </a:r>
            <a:endParaRPr lang="en-US" sz="3600" dirty="0" smtClean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800" smtClean="0"/>
              <a:t>Ballistics Research Laboratory, started 1935, Maryland USA to scientifically support the military. Keeping tables on weapons’ firing tests was difficult. 3,000 trajectories for a typical table took 100 people one month.</a:t>
            </a:r>
          </a:p>
          <a:p>
            <a:pPr eaLnBrk="1" hangingPunct="1">
              <a:defRPr/>
            </a:pPr>
            <a:r>
              <a:rPr lang="en-GB" sz="2800" smtClean="0"/>
              <a:t>200 people were employed with calculators.</a:t>
            </a:r>
          </a:p>
          <a:p>
            <a:pPr eaLnBrk="1" hangingPunct="1">
              <a:defRPr/>
            </a:pPr>
            <a:endParaRPr lang="en-GB" sz="2800" smtClean="0"/>
          </a:p>
          <a:p>
            <a:pPr eaLnBrk="1" hangingPunct="1">
              <a:defRPr/>
            </a:pPr>
            <a:r>
              <a:rPr lang="en-GB" sz="2800" smtClean="0"/>
              <a:t>Along comes World War 2, along comes government investment, along comes ENIAC from the University of Pennsylvania.</a:t>
            </a:r>
            <a:endParaRPr lang="en-US" sz="28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85184-CBC6-446D-BBE6-50ACEF1A08EE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ENIAC (2)</a:t>
            </a:r>
            <a:endParaRPr lang="en-US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800" dirty="0" smtClean="0"/>
              <a:t>ENIAC – (Electronic N</a:t>
            </a:r>
            <a:r>
              <a:rPr lang="en-US" sz="2800" dirty="0" err="1" smtClean="0"/>
              <a:t>umerical</a:t>
            </a:r>
            <a:r>
              <a:rPr lang="en-US" sz="2800" dirty="0" smtClean="0"/>
              <a:t> Integrator And Computer) is really the world's first electronic digital computer</a:t>
            </a:r>
            <a:r>
              <a:rPr lang="en-GB" sz="2800" dirty="0" smtClean="0"/>
              <a:t>.</a:t>
            </a:r>
            <a:endParaRPr lang="en-US" sz="2800" dirty="0" smtClean="0"/>
          </a:p>
        </p:txBody>
      </p:sp>
      <p:pic>
        <p:nvPicPr>
          <p:cNvPr id="33798" name="Picture 11" descr="ENI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500438"/>
            <a:ext cx="4176713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3" descr="http://1.bp.blogspot.com/_AuDLci9w140/TQYeEmfvzsI/AAAAAAAAAAU/x9Ui9fB2oZA/s1600/enia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601913"/>
            <a:ext cx="3095625" cy="38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651CA1-403C-4C55-AF9C-1DCDCB248359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ENIAC (3)</a:t>
            </a:r>
            <a:endParaRPr lang="en-US" smtClean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800" smtClean="0"/>
              <a:t>ENIAC was developed by</a:t>
            </a:r>
            <a:r>
              <a:rPr lang="en-US" sz="2800" smtClean="0"/>
              <a:t> Dr. J. Presper Eckert and Dr. John W. Mauchly.</a:t>
            </a:r>
          </a:p>
          <a:p>
            <a:pPr eaLnBrk="1" hangingPunct="1">
              <a:defRPr/>
            </a:pPr>
            <a:r>
              <a:rPr lang="en-US" sz="2800" smtClean="0"/>
              <a:t>It filled an entire room, weighed thirty tons, and consumed two hundred kilowatts of power.</a:t>
            </a:r>
          </a:p>
          <a:p>
            <a:pPr eaLnBrk="1" hangingPunct="1">
              <a:defRPr/>
            </a:pPr>
            <a:r>
              <a:rPr lang="en-US" sz="2800" smtClean="0"/>
              <a:t>More than 19,000 vacuum tubes were the principal elements in the computer's circuitry. It also had fifteen hundred relays and hundreds of thousands of resistors, capacitors, and inductors.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892B1B-7B21-42EA-A96E-614C10908BDB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EDVAC</a:t>
            </a:r>
            <a:endParaRPr lang="en-US" dirty="0" smtClean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EDVAC (Electronic Discrete Variable Automatic Computer) was Mauchly and Eckert’s next project – they started working on it two years before ENIAC even went into operation.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The program for the computer stored inside the computer, made possible by having more internal memory than any other computing device.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Memory used mercury delay lines. The idea being that given a tube of mercury, an electronic pulse could be bounced back and forth to be retrieved at will. Another two state device for storing 0s and 1s. This on/off switchability for memory was required because EDVAC used binary rather than decimal numbers, thus simplifying the construction of the arithmetic units.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2BA98-DF36-453B-9CA9-8BFFC9F1CA8D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Diversion</a:t>
            </a:r>
            <a:endParaRPr lang="en-US" dirty="0" smtClean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We need to divert from hardware history at this point, as </a:t>
            </a:r>
            <a:r>
              <a:rPr lang="en-US" sz="2800" dirty="0" err="1" smtClean="0"/>
              <a:t>Mauchly</a:t>
            </a:r>
            <a:r>
              <a:rPr lang="en-US" sz="2800" dirty="0" smtClean="0"/>
              <a:t>, Eckert and von Neumann developed a new idea on how vacuum tube-based hardware could handle instructions and data. (Around the mid-1940s)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This was a new architectural approach to systems.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Briefly, Systems Architecture History…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A0AA-281B-44F7-B8C8-899FA6D2D11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John Von Neumann</a:t>
            </a:r>
            <a:endParaRPr lang="en-US" smtClean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mtClean="0"/>
              <a:t>John Von Neumann wrote a paper called ‘The First Draft’ which described the stored program concept.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mtClean="0"/>
              <a:t>He was involved with the ENIAC and the EDVAC projects.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mtClean="0"/>
              <a:t>He became associated with ‘inventing’ modern programming in a kind of scientific community mistake. (The concept was really Eckert and Mauchly’s.)</a:t>
            </a:r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FC3AFE-6913-405A-B494-DF5013187FC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40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EDVAC Layout</a:t>
            </a:r>
            <a:endParaRPr lang="en-US" smtClean="0"/>
          </a:p>
        </p:txBody>
      </p:sp>
      <p:sp>
        <p:nvSpPr>
          <p:cNvPr id="38917" name="Freeform 4"/>
          <p:cNvSpPr>
            <a:spLocks/>
          </p:cNvSpPr>
          <p:nvPr/>
        </p:nvSpPr>
        <p:spPr bwMode="auto">
          <a:xfrm>
            <a:off x="757238" y="5610225"/>
            <a:ext cx="1611312" cy="179388"/>
          </a:xfrm>
          <a:custGeom>
            <a:avLst/>
            <a:gdLst>
              <a:gd name="T0" fmla="*/ 2147483647 w 2029"/>
              <a:gd name="T1" fmla="*/ 0 h 227"/>
              <a:gd name="T2" fmla="*/ 0 w 2029"/>
              <a:gd name="T3" fmla="*/ 0 h 227"/>
              <a:gd name="T4" fmla="*/ 2147483647 w 2029"/>
              <a:gd name="T5" fmla="*/ 2147483647 h 227"/>
              <a:gd name="T6" fmla="*/ 2147483647 w 2029"/>
              <a:gd name="T7" fmla="*/ 2147483647 h 227"/>
              <a:gd name="T8" fmla="*/ 2147483647 w 2029"/>
              <a:gd name="T9" fmla="*/ 0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9"/>
              <a:gd name="T16" fmla="*/ 0 h 227"/>
              <a:gd name="T17" fmla="*/ 2029 w 2029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9" h="227">
                <a:moveTo>
                  <a:pt x="1803" y="0"/>
                </a:moveTo>
                <a:lnTo>
                  <a:pt x="0" y="0"/>
                </a:lnTo>
                <a:lnTo>
                  <a:pt x="225" y="227"/>
                </a:lnTo>
                <a:lnTo>
                  <a:pt x="2029" y="227"/>
                </a:lnTo>
                <a:lnTo>
                  <a:pt x="1803" y="0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8918" name="Freeform 5"/>
          <p:cNvSpPr>
            <a:spLocks/>
          </p:cNvSpPr>
          <p:nvPr/>
        </p:nvSpPr>
        <p:spPr bwMode="auto">
          <a:xfrm>
            <a:off x="2189163" y="2220913"/>
            <a:ext cx="179387" cy="3568700"/>
          </a:xfrm>
          <a:custGeom>
            <a:avLst/>
            <a:gdLst>
              <a:gd name="T0" fmla="*/ 2147483647 w 226"/>
              <a:gd name="T1" fmla="*/ 2147483647 h 4496"/>
              <a:gd name="T2" fmla="*/ 0 w 226"/>
              <a:gd name="T3" fmla="*/ 2147483647 h 4496"/>
              <a:gd name="T4" fmla="*/ 0 w 226"/>
              <a:gd name="T5" fmla="*/ 0 h 4496"/>
              <a:gd name="T6" fmla="*/ 2147483647 w 226"/>
              <a:gd name="T7" fmla="*/ 2147483647 h 4496"/>
              <a:gd name="T8" fmla="*/ 2147483647 w 226"/>
              <a:gd name="T9" fmla="*/ 2147483647 h 4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6"/>
              <a:gd name="T16" fmla="*/ 0 h 4496"/>
              <a:gd name="T17" fmla="*/ 226 w 226"/>
              <a:gd name="T18" fmla="*/ 4496 h 4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6" h="4496">
                <a:moveTo>
                  <a:pt x="226" y="4496"/>
                </a:moveTo>
                <a:lnTo>
                  <a:pt x="0" y="4269"/>
                </a:lnTo>
                <a:lnTo>
                  <a:pt x="0" y="0"/>
                </a:lnTo>
                <a:lnTo>
                  <a:pt x="226" y="226"/>
                </a:lnTo>
                <a:lnTo>
                  <a:pt x="226" y="4496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757238" y="2220913"/>
            <a:ext cx="1431925" cy="3389312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IE" altLang="en-US" sz="2800"/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1152525" y="3554413"/>
            <a:ext cx="596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Verdana" pitchFamily="34" charset="0"/>
              </a:rPr>
              <a:t>Main</a:t>
            </a:r>
            <a:endParaRPr lang="en-GB" altLang="en-US" sz="2000">
              <a:latin typeface="Verdana" pitchFamily="34" charset="0"/>
            </a:endParaRP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949325" y="3916363"/>
            <a:ext cx="1025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Verdana" pitchFamily="34" charset="0"/>
              </a:rPr>
              <a:t>Memory</a:t>
            </a:r>
            <a:endParaRPr lang="en-GB" altLang="en-US" sz="2000">
              <a:latin typeface="Verdana" pitchFamily="34" charset="0"/>
            </a:endParaRPr>
          </a:p>
        </p:txBody>
      </p:sp>
      <p:sp>
        <p:nvSpPr>
          <p:cNvPr id="38922" name="Freeform 9"/>
          <p:cNvSpPr>
            <a:spLocks/>
          </p:cNvSpPr>
          <p:nvPr/>
        </p:nvSpPr>
        <p:spPr bwMode="auto">
          <a:xfrm>
            <a:off x="3298825" y="3292475"/>
            <a:ext cx="1968500" cy="177800"/>
          </a:xfrm>
          <a:custGeom>
            <a:avLst/>
            <a:gdLst>
              <a:gd name="T0" fmla="*/ 2147483647 w 2479"/>
              <a:gd name="T1" fmla="*/ 0 h 224"/>
              <a:gd name="T2" fmla="*/ 0 w 2479"/>
              <a:gd name="T3" fmla="*/ 0 h 224"/>
              <a:gd name="T4" fmla="*/ 2147483647 w 2479"/>
              <a:gd name="T5" fmla="*/ 2147483647 h 224"/>
              <a:gd name="T6" fmla="*/ 2147483647 w 2479"/>
              <a:gd name="T7" fmla="*/ 2147483647 h 224"/>
              <a:gd name="T8" fmla="*/ 2147483647 w 2479"/>
              <a:gd name="T9" fmla="*/ 0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79"/>
              <a:gd name="T16" fmla="*/ 0 h 224"/>
              <a:gd name="T17" fmla="*/ 2479 w 2479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79" h="224">
                <a:moveTo>
                  <a:pt x="2254" y="0"/>
                </a:moveTo>
                <a:lnTo>
                  <a:pt x="0" y="0"/>
                </a:lnTo>
                <a:lnTo>
                  <a:pt x="225" y="224"/>
                </a:lnTo>
                <a:lnTo>
                  <a:pt x="2479" y="224"/>
                </a:lnTo>
                <a:lnTo>
                  <a:pt x="2254" y="0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8923" name="Freeform 10"/>
          <p:cNvSpPr>
            <a:spLocks/>
          </p:cNvSpPr>
          <p:nvPr/>
        </p:nvSpPr>
        <p:spPr bwMode="auto">
          <a:xfrm>
            <a:off x="5087938" y="2220913"/>
            <a:ext cx="179387" cy="1249362"/>
          </a:xfrm>
          <a:custGeom>
            <a:avLst/>
            <a:gdLst>
              <a:gd name="T0" fmla="*/ 2147483647 w 225"/>
              <a:gd name="T1" fmla="*/ 2147483647 h 1573"/>
              <a:gd name="T2" fmla="*/ 0 w 225"/>
              <a:gd name="T3" fmla="*/ 2147483647 h 1573"/>
              <a:gd name="T4" fmla="*/ 0 w 225"/>
              <a:gd name="T5" fmla="*/ 0 h 1573"/>
              <a:gd name="T6" fmla="*/ 2147483647 w 225"/>
              <a:gd name="T7" fmla="*/ 2147483647 h 1573"/>
              <a:gd name="T8" fmla="*/ 2147483647 w 225"/>
              <a:gd name="T9" fmla="*/ 2147483647 h 15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5"/>
              <a:gd name="T16" fmla="*/ 0 h 1573"/>
              <a:gd name="T17" fmla="*/ 225 w 225"/>
              <a:gd name="T18" fmla="*/ 1573 h 15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5" h="1573">
                <a:moveTo>
                  <a:pt x="225" y="1573"/>
                </a:moveTo>
                <a:lnTo>
                  <a:pt x="0" y="1349"/>
                </a:lnTo>
                <a:lnTo>
                  <a:pt x="0" y="0"/>
                </a:lnTo>
                <a:lnTo>
                  <a:pt x="225" y="226"/>
                </a:lnTo>
                <a:lnTo>
                  <a:pt x="225" y="1573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3298825" y="2220913"/>
            <a:ext cx="1789113" cy="1071562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IE" altLang="en-US" sz="2800"/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3535363" y="2395538"/>
            <a:ext cx="1311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Verdana" pitchFamily="34" charset="0"/>
              </a:rPr>
              <a:t>Arithmetic</a:t>
            </a:r>
            <a:endParaRPr lang="en-GB" altLang="en-US" sz="2000">
              <a:latin typeface="Verdana" pitchFamily="34" charset="0"/>
            </a:endParaRPr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3532188" y="2757488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Verdana" pitchFamily="34" charset="0"/>
              </a:rPr>
              <a:t>Logic Unit</a:t>
            </a:r>
            <a:endParaRPr lang="en-GB" altLang="en-US" sz="2000">
              <a:latin typeface="Verdana" pitchFamily="34" charset="0"/>
            </a:endParaRPr>
          </a:p>
        </p:txBody>
      </p:sp>
      <p:sp>
        <p:nvSpPr>
          <p:cNvPr id="38927" name="Freeform 14"/>
          <p:cNvSpPr>
            <a:spLocks/>
          </p:cNvSpPr>
          <p:nvPr/>
        </p:nvSpPr>
        <p:spPr bwMode="auto">
          <a:xfrm>
            <a:off x="3298825" y="5610225"/>
            <a:ext cx="1968500" cy="179388"/>
          </a:xfrm>
          <a:custGeom>
            <a:avLst/>
            <a:gdLst>
              <a:gd name="T0" fmla="*/ 2147483647 w 2479"/>
              <a:gd name="T1" fmla="*/ 0 h 227"/>
              <a:gd name="T2" fmla="*/ 0 w 2479"/>
              <a:gd name="T3" fmla="*/ 0 h 227"/>
              <a:gd name="T4" fmla="*/ 2147483647 w 2479"/>
              <a:gd name="T5" fmla="*/ 2147483647 h 227"/>
              <a:gd name="T6" fmla="*/ 2147483647 w 2479"/>
              <a:gd name="T7" fmla="*/ 2147483647 h 227"/>
              <a:gd name="T8" fmla="*/ 2147483647 w 2479"/>
              <a:gd name="T9" fmla="*/ 0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79"/>
              <a:gd name="T16" fmla="*/ 0 h 227"/>
              <a:gd name="T17" fmla="*/ 2479 w 2479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79" h="227">
                <a:moveTo>
                  <a:pt x="2254" y="0"/>
                </a:moveTo>
                <a:lnTo>
                  <a:pt x="0" y="0"/>
                </a:lnTo>
                <a:lnTo>
                  <a:pt x="225" y="227"/>
                </a:lnTo>
                <a:lnTo>
                  <a:pt x="2479" y="227"/>
                </a:lnTo>
                <a:lnTo>
                  <a:pt x="2254" y="0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8928" name="Freeform 15"/>
          <p:cNvSpPr>
            <a:spLocks/>
          </p:cNvSpPr>
          <p:nvPr/>
        </p:nvSpPr>
        <p:spPr bwMode="auto">
          <a:xfrm>
            <a:off x="5087938" y="4541838"/>
            <a:ext cx="179387" cy="1247775"/>
          </a:xfrm>
          <a:custGeom>
            <a:avLst/>
            <a:gdLst>
              <a:gd name="T0" fmla="*/ 2147483647 w 225"/>
              <a:gd name="T1" fmla="*/ 2147483647 h 1574"/>
              <a:gd name="T2" fmla="*/ 0 w 225"/>
              <a:gd name="T3" fmla="*/ 2147483647 h 1574"/>
              <a:gd name="T4" fmla="*/ 0 w 225"/>
              <a:gd name="T5" fmla="*/ 0 h 1574"/>
              <a:gd name="T6" fmla="*/ 2147483647 w 225"/>
              <a:gd name="T7" fmla="*/ 2147483647 h 1574"/>
              <a:gd name="T8" fmla="*/ 2147483647 w 225"/>
              <a:gd name="T9" fmla="*/ 2147483647 h 15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5"/>
              <a:gd name="T16" fmla="*/ 0 h 1574"/>
              <a:gd name="T17" fmla="*/ 225 w 225"/>
              <a:gd name="T18" fmla="*/ 1574 h 15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5" h="1574">
                <a:moveTo>
                  <a:pt x="225" y="1574"/>
                </a:moveTo>
                <a:lnTo>
                  <a:pt x="0" y="1347"/>
                </a:lnTo>
                <a:lnTo>
                  <a:pt x="0" y="0"/>
                </a:lnTo>
                <a:lnTo>
                  <a:pt x="225" y="225"/>
                </a:lnTo>
                <a:lnTo>
                  <a:pt x="225" y="1574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8929" name="Rectangle 16"/>
          <p:cNvSpPr>
            <a:spLocks noChangeArrowheads="1"/>
          </p:cNvSpPr>
          <p:nvPr/>
        </p:nvSpPr>
        <p:spPr bwMode="auto">
          <a:xfrm>
            <a:off x="3298825" y="4541838"/>
            <a:ext cx="1789113" cy="1068387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IE" altLang="en-US" sz="2800"/>
          </a:p>
        </p:txBody>
      </p:sp>
      <p:sp>
        <p:nvSpPr>
          <p:cNvPr id="38930" name="Rectangle 17"/>
          <p:cNvSpPr>
            <a:spLocks noChangeArrowheads="1"/>
          </p:cNvSpPr>
          <p:nvPr/>
        </p:nvSpPr>
        <p:spPr bwMode="auto">
          <a:xfrm>
            <a:off x="3670300" y="4713288"/>
            <a:ext cx="1081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Verdana" pitchFamily="34" charset="0"/>
              </a:rPr>
              <a:t>Program</a:t>
            </a:r>
            <a:endParaRPr lang="en-GB" altLang="en-US" sz="2000">
              <a:latin typeface="Verdana" pitchFamily="34" charset="0"/>
            </a:endParaRPr>
          </a:p>
        </p:txBody>
      </p:sp>
      <p:sp>
        <p:nvSpPr>
          <p:cNvPr id="38931" name="Rectangle 18"/>
          <p:cNvSpPr>
            <a:spLocks noChangeArrowheads="1"/>
          </p:cNvSpPr>
          <p:nvPr/>
        </p:nvSpPr>
        <p:spPr bwMode="auto">
          <a:xfrm>
            <a:off x="3421063" y="5076825"/>
            <a:ext cx="152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Verdana" pitchFamily="34" charset="0"/>
              </a:rPr>
              <a:t>Control Unit</a:t>
            </a:r>
            <a:endParaRPr lang="en-GB" altLang="en-US" sz="2000">
              <a:latin typeface="Verdana" pitchFamily="34" charset="0"/>
            </a:endParaRPr>
          </a:p>
        </p:txBody>
      </p:sp>
      <p:sp>
        <p:nvSpPr>
          <p:cNvPr id="38932" name="Freeform 19"/>
          <p:cNvSpPr>
            <a:spLocks/>
          </p:cNvSpPr>
          <p:nvPr/>
        </p:nvSpPr>
        <p:spPr bwMode="auto">
          <a:xfrm>
            <a:off x="7056438" y="5789613"/>
            <a:ext cx="1609725" cy="179387"/>
          </a:xfrm>
          <a:custGeom>
            <a:avLst/>
            <a:gdLst>
              <a:gd name="T0" fmla="*/ 2147483647 w 2029"/>
              <a:gd name="T1" fmla="*/ 0 h 224"/>
              <a:gd name="T2" fmla="*/ 0 w 2029"/>
              <a:gd name="T3" fmla="*/ 0 h 224"/>
              <a:gd name="T4" fmla="*/ 2147483647 w 2029"/>
              <a:gd name="T5" fmla="*/ 2147483647 h 224"/>
              <a:gd name="T6" fmla="*/ 2147483647 w 2029"/>
              <a:gd name="T7" fmla="*/ 2147483647 h 224"/>
              <a:gd name="T8" fmla="*/ 2147483647 w 2029"/>
              <a:gd name="T9" fmla="*/ 0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9"/>
              <a:gd name="T16" fmla="*/ 0 h 224"/>
              <a:gd name="T17" fmla="*/ 2029 w 2029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9" h="224">
                <a:moveTo>
                  <a:pt x="1804" y="0"/>
                </a:moveTo>
                <a:lnTo>
                  <a:pt x="0" y="0"/>
                </a:lnTo>
                <a:lnTo>
                  <a:pt x="225" y="224"/>
                </a:lnTo>
                <a:lnTo>
                  <a:pt x="2029" y="224"/>
                </a:lnTo>
                <a:lnTo>
                  <a:pt x="1804" y="0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8933" name="Freeform 20"/>
          <p:cNvSpPr>
            <a:spLocks/>
          </p:cNvSpPr>
          <p:nvPr/>
        </p:nvSpPr>
        <p:spPr bwMode="auto">
          <a:xfrm>
            <a:off x="8488363" y="2220913"/>
            <a:ext cx="177800" cy="3748087"/>
          </a:xfrm>
          <a:custGeom>
            <a:avLst/>
            <a:gdLst>
              <a:gd name="T0" fmla="*/ 2147483647 w 225"/>
              <a:gd name="T1" fmla="*/ 2147483647 h 4720"/>
              <a:gd name="T2" fmla="*/ 0 w 225"/>
              <a:gd name="T3" fmla="*/ 2147483647 h 4720"/>
              <a:gd name="T4" fmla="*/ 0 w 225"/>
              <a:gd name="T5" fmla="*/ 0 h 4720"/>
              <a:gd name="T6" fmla="*/ 2147483647 w 225"/>
              <a:gd name="T7" fmla="*/ 2147483647 h 4720"/>
              <a:gd name="T8" fmla="*/ 2147483647 w 225"/>
              <a:gd name="T9" fmla="*/ 2147483647 h 4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5"/>
              <a:gd name="T16" fmla="*/ 0 h 4720"/>
              <a:gd name="T17" fmla="*/ 225 w 225"/>
              <a:gd name="T18" fmla="*/ 4720 h 4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5" h="4720">
                <a:moveTo>
                  <a:pt x="225" y="4720"/>
                </a:moveTo>
                <a:lnTo>
                  <a:pt x="0" y="4496"/>
                </a:lnTo>
                <a:lnTo>
                  <a:pt x="0" y="0"/>
                </a:lnTo>
                <a:lnTo>
                  <a:pt x="225" y="226"/>
                </a:lnTo>
                <a:lnTo>
                  <a:pt x="225" y="4720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7056438" y="2220913"/>
            <a:ext cx="1431925" cy="356870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IE" altLang="en-US" sz="2800"/>
          </a:p>
        </p:txBody>
      </p:sp>
      <p:sp>
        <p:nvSpPr>
          <p:cNvPr id="38935" name="Rectangle 22"/>
          <p:cNvSpPr>
            <a:spLocks noChangeArrowheads="1"/>
          </p:cNvSpPr>
          <p:nvPr/>
        </p:nvSpPr>
        <p:spPr bwMode="auto">
          <a:xfrm>
            <a:off x="7569200" y="3643313"/>
            <a:ext cx="422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Verdana" pitchFamily="34" charset="0"/>
              </a:rPr>
              <a:t>I/O</a:t>
            </a:r>
            <a:endParaRPr lang="en-GB" altLang="en-US" sz="2000">
              <a:latin typeface="Verdana" pitchFamily="34" charset="0"/>
            </a:endParaRPr>
          </a:p>
        </p:txBody>
      </p:sp>
      <p:sp>
        <p:nvSpPr>
          <p:cNvPr id="38936" name="Rectangle 23"/>
          <p:cNvSpPr>
            <a:spLocks noChangeArrowheads="1"/>
          </p:cNvSpPr>
          <p:nvPr/>
        </p:nvSpPr>
        <p:spPr bwMode="auto">
          <a:xfrm>
            <a:off x="7105650" y="4005263"/>
            <a:ext cx="1366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Verdana" pitchFamily="34" charset="0"/>
              </a:rPr>
              <a:t>Equipment</a:t>
            </a:r>
            <a:endParaRPr lang="en-GB" altLang="en-US" sz="2000">
              <a:latin typeface="Verdana" pitchFamily="34" charset="0"/>
            </a:endParaRPr>
          </a:p>
        </p:txBody>
      </p:sp>
      <p:sp>
        <p:nvSpPr>
          <p:cNvPr id="38937" name="Line 24"/>
          <p:cNvSpPr>
            <a:spLocks noChangeShapeType="1"/>
          </p:cNvSpPr>
          <p:nvPr/>
        </p:nvSpPr>
        <p:spPr bwMode="auto">
          <a:xfrm>
            <a:off x="2413000" y="2579688"/>
            <a:ext cx="9223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938" name="Freeform 25"/>
          <p:cNvSpPr>
            <a:spLocks/>
          </p:cNvSpPr>
          <p:nvPr/>
        </p:nvSpPr>
        <p:spPr bwMode="auto">
          <a:xfrm>
            <a:off x="2189163" y="2451100"/>
            <a:ext cx="257175" cy="257175"/>
          </a:xfrm>
          <a:custGeom>
            <a:avLst/>
            <a:gdLst>
              <a:gd name="T0" fmla="*/ 2147483647 w 325"/>
              <a:gd name="T1" fmla="*/ 2147483647 h 324"/>
              <a:gd name="T2" fmla="*/ 0 w 325"/>
              <a:gd name="T3" fmla="*/ 2147483647 h 324"/>
              <a:gd name="T4" fmla="*/ 2147483647 w 325"/>
              <a:gd name="T5" fmla="*/ 0 h 324"/>
              <a:gd name="T6" fmla="*/ 2147483647 w 325"/>
              <a:gd name="T7" fmla="*/ 2147483647 h 324"/>
              <a:gd name="T8" fmla="*/ 0 60000 65536"/>
              <a:gd name="T9" fmla="*/ 0 60000 65536"/>
              <a:gd name="T10" fmla="*/ 0 60000 65536"/>
              <a:gd name="T11" fmla="*/ 0 60000 65536"/>
              <a:gd name="T12" fmla="*/ 0 w 325"/>
              <a:gd name="T13" fmla="*/ 0 h 324"/>
              <a:gd name="T14" fmla="*/ 325 w 325"/>
              <a:gd name="T15" fmla="*/ 324 h 3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5" h="324">
                <a:moveTo>
                  <a:pt x="325" y="324"/>
                </a:moveTo>
                <a:lnTo>
                  <a:pt x="0" y="162"/>
                </a:lnTo>
                <a:lnTo>
                  <a:pt x="325" y="0"/>
                </a:lnTo>
                <a:lnTo>
                  <a:pt x="325" y="3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939" name="Line 26"/>
          <p:cNvSpPr>
            <a:spLocks noChangeShapeType="1"/>
          </p:cNvSpPr>
          <p:nvPr/>
        </p:nvSpPr>
        <p:spPr bwMode="auto">
          <a:xfrm flipH="1">
            <a:off x="2189163" y="2935288"/>
            <a:ext cx="9207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940" name="Freeform 27"/>
          <p:cNvSpPr>
            <a:spLocks/>
          </p:cNvSpPr>
          <p:nvPr/>
        </p:nvSpPr>
        <p:spPr bwMode="auto">
          <a:xfrm>
            <a:off x="3076575" y="2808288"/>
            <a:ext cx="258763" cy="255587"/>
          </a:xfrm>
          <a:custGeom>
            <a:avLst/>
            <a:gdLst>
              <a:gd name="T0" fmla="*/ 0 w 324"/>
              <a:gd name="T1" fmla="*/ 2147483647 h 324"/>
              <a:gd name="T2" fmla="*/ 2147483647 w 324"/>
              <a:gd name="T3" fmla="*/ 2147483647 h 324"/>
              <a:gd name="T4" fmla="*/ 0 w 324"/>
              <a:gd name="T5" fmla="*/ 0 h 324"/>
              <a:gd name="T6" fmla="*/ 0 w 324"/>
              <a:gd name="T7" fmla="*/ 2147483647 h 324"/>
              <a:gd name="T8" fmla="*/ 0 60000 65536"/>
              <a:gd name="T9" fmla="*/ 0 60000 65536"/>
              <a:gd name="T10" fmla="*/ 0 60000 65536"/>
              <a:gd name="T11" fmla="*/ 0 60000 65536"/>
              <a:gd name="T12" fmla="*/ 0 w 324"/>
              <a:gd name="T13" fmla="*/ 0 h 324"/>
              <a:gd name="T14" fmla="*/ 324 w 324"/>
              <a:gd name="T15" fmla="*/ 324 h 3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" h="324">
                <a:moveTo>
                  <a:pt x="0" y="324"/>
                </a:moveTo>
                <a:lnTo>
                  <a:pt x="324" y="162"/>
                </a:lnTo>
                <a:lnTo>
                  <a:pt x="0" y="0"/>
                </a:lnTo>
                <a:lnTo>
                  <a:pt x="0" y="3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941" name="Line 28"/>
          <p:cNvSpPr>
            <a:spLocks noChangeShapeType="1"/>
          </p:cNvSpPr>
          <p:nvPr/>
        </p:nvSpPr>
        <p:spPr bwMode="auto">
          <a:xfrm>
            <a:off x="4373563" y="3517900"/>
            <a:ext cx="1587" cy="10588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942" name="Freeform 29"/>
          <p:cNvSpPr>
            <a:spLocks/>
          </p:cNvSpPr>
          <p:nvPr/>
        </p:nvSpPr>
        <p:spPr bwMode="auto">
          <a:xfrm>
            <a:off x="4243388" y="3292475"/>
            <a:ext cx="258762" cy="257175"/>
          </a:xfrm>
          <a:custGeom>
            <a:avLst/>
            <a:gdLst>
              <a:gd name="T0" fmla="*/ 0 w 324"/>
              <a:gd name="T1" fmla="*/ 2147483647 h 323"/>
              <a:gd name="T2" fmla="*/ 2147483647 w 324"/>
              <a:gd name="T3" fmla="*/ 0 h 323"/>
              <a:gd name="T4" fmla="*/ 2147483647 w 324"/>
              <a:gd name="T5" fmla="*/ 2147483647 h 323"/>
              <a:gd name="T6" fmla="*/ 0 w 324"/>
              <a:gd name="T7" fmla="*/ 2147483647 h 323"/>
              <a:gd name="T8" fmla="*/ 0 60000 65536"/>
              <a:gd name="T9" fmla="*/ 0 60000 65536"/>
              <a:gd name="T10" fmla="*/ 0 60000 65536"/>
              <a:gd name="T11" fmla="*/ 0 60000 65536"/>
              <a:gd name="T12" fmla="*/ 0 w 324"/>
              <a:gd name="T13" fmla="*/ 0 h 323"/>
              <a:gd name="T14" fmla="*/ 324 w 324"/>
              <a:gd name="T15" fmla="*/ 323 h 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" h="323">
                <a:moveTo>
                  <a:pt x="0" y="323"/>
                </a:moveTo>
                <a:lnTo>
                  <a:pt x="162" y="0"/>
                </a:lnTo>
                <a:lnTo>
                  <a:pt x="324" y="323"/>
                </a:lnTo>
                <a:lnTo>
                  <a:pt x="0" y="3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943" name="Line 30"/>
          <p:cNvSpPr>
            <a:spLocks noChangeShapeType="1"/>
          </p:cNvSpPr>
          <p:nvPr/>
        </p:nvSpPr>
        <p:spPr bwMode="auto">
          <a:xfrm flipV="1">
            <a:off x="4013200" y="3292475"/>
            <a:ext cx="1588" cy="10604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944" name="Freeform 31"/>
          <p:cNvSpPr>
            <a:spLocks/>
          </p:cNvSpPr>
          <p:nvPr/>
        </p:nvSpPr>
        <p:spPr bwMode="auto">
          <a:xfrm>
            <a:off x="3884613" y="4319588"/>
            <a:ext cx="257175" cy="257175"/>
          </a:xfrm>
          <a:custGeom>
            <a:avLst/>
            <a:gdLst>
              <a:gd name="T0" fmla="*/ 0 w 325"/>
              <a:gd name="T1" fmla="*/ 0 h 323"/>
              <a:gd name="T2" fmla="*/ 2147483647 w 325"/>
              <a:gd name="T3" fmla="*/ 2147483647 h 323"/>
              <a:gd name="T4" fmla="*/ 2147483647 w 325"/>
              <a:gd name="T5" fmla="*/ 0 h 323"/>
              <a:gd name="T6" fmla="*/ 0 w 325"/>
              <a:gd name="T7" fmla="*/ 0 h 323"/>
              <a:gd name="T8" fmla="*/ 0 60000 65536"/>
              <a:gd name="T9" fmla="*/ 0 60000 65536"/>
              <a:gd name="T10" fmla="*/ 0 60000 65536"/>
              <a:gd name="T11" fmla="*/ 0 60000 65536"/>
              <a:gd name="T12" fmla="*/ 0 w 325"/>
              <a:gd name="T13" fmla="*/ 0 h 323"/>
              <a:gd name="T14" fmla="*/ 325 w 325"/>
              <a:gd name="T15" fmla="*/ 323 h 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5" h="323">
                <a:moveTo>
                  <a:pt x="0" y="0"/>
                </a:moveTo>
                <a:lnTo>
                  <a:pt x="163" y="323"/>
                </a:lnTo>
                <a:lnTo>
                  <a:pt x="3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945" name="Line 32"/>
          <p:cNvSpPr>
            <a:spLocks noChangeShapeType="1"/>
          </p:cNvSpPr>
          <p:nvPr/>
        </p:nvSpPr>
        <p:spPr bwMode="auto">
          <a:xfrm>
            <a:off x="2413000" y="4897438"/>
            <a:ext cx="9223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946" name="Freeform 33"/>
          <p:cNvSpPr>
            <a:spLocks/>
          </p:cNvSpPr>
          <p:nvPr/>
        </p:nvSpPr>
        <p:spPr bwMode="auto">
          <a:xfrm>
            <a:off x="2189163" y="4768850"/>
            <a:ext cx="257175" cy="257175"/>
          </a:xfrm>
          <a:custGeom>
            <a:avLst/>
            <a:gdLst>
              <a:gd name="T0" fmla="*/ 2147483647 w 325"/>
              <a:gd name="T1" fmla="*/ 2147483647 h 323"/>
              <a:gd name="T2" fmla="*/ 0 w 325"/>
              <a:gd name="T3" fmla="*/ 2147483647 h 323"/>
              <a:gd name="T4" fmla="*/ 2147483647 w 325"/>
              <a:gd name="T5" fmla="*/ 0 h 323"/>
              <a:gd name="T6" fmla="*/ 2147483647 w 325"/>
              <a:gd name="T7" fmla="*/ 2147483647 h 323"/>
              <a:gd name="T8" fmla="*/ 0 60000 65536"/>
              <a:gd name="T9" fmla="*/ 0 60000 65536"/>
              <a:gd name="T10" fmla="*/ 0 60000 65536"/>
              <a:gd name="T11" fmla="*/ 0 60000 65536"/>
              <a:gd name="T12" fmla="*/ 0 w 325"/>
              <a:gd name="T13" fmla="*/ 0 h 323"/>
              <a:gd name="T14" fmla="*/ 325 w 325"/>
              <a:gd name="T15" fmla="*/ 323 h 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5" h="323">
                <a:moveTo>
                  <a:pt x="325" y="323"/>
                </a:moveTo>
                <a:lnTo>
                  <a:pt x="0" y="161"/>
                </a:lnTo>
                <a:lnTo>
                  <a:pt x="325" y="0"/>
                </a:lnTo>
                <a:lnTo>
                  <a:pt x="325" y="3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947" name="Line 34"/>
          <p:cNvSpPr>
            <a:spLocks noChangeShapeType="1"/>
          </p:cNvSpPr>
          <p:nvPr/>
        </p:nvSpPr>
        <p:spPr bwMode="auto">
          <a:xfrm flipH="1">
            <a:off x="2189163" y="5254625"/>
            <a:ext cx="9207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948" name="Freeform 35"/>
          <p:cNvSpPr>
            <a:spLocks/>
          </p:cNvSpPr>
          <p:nvPr/>
        </p:nvSpPr>
        <p:spPr bwMode="auto">
          <a:xfrm>
            <a:off x="3076575" y="5126038"/>
            <a:ext cx="258763" cy="257175"/>
          </a:xfrm>
          <a:custGeom>
            <a:avLst/>
            <a:gdLst>
              <a:gd name="T0" fmla="*/ 0 w 324"/>
              <a:gd name="T1" fmla="*/ 2147483647 h 323"/>
              <a:gd name="T2" fmla="*/ 2147483647 w 324"/>
              <a:gd name="T3" fmla="*/ 2147483647 h 323"/>
              <a:gd name="T4" fmla="*/ 0 w 324"/>
              <a:gd name="T5" fmla="*/ 0 h 323"/>
              <a:gd name="T6" fmla="*/ 0 w 324"/>
              <a:gd name="T7" fmla="*/ 2147483647 h 323"/>
              <a:gd name="T8" fmla="*/ 0 60000 65536"/>
              <a:gd name="T9" fmla="*/ 0 60000 65536"/>
              <a:gd name="T10" fmla="*/ 0 60000 65536"/>
              <a:gd name="T11" fmla="*/ 0 60000 65536"/>
              <a:gd name="T12" fmla="*/ 0 w 324"/>
              <a:gd name="T13" fmla="*/ 0 h 323"/>
              <a:gd name="T14" fmla="*/ 324 w 324"/>
              <a:gd name="T15" fmla="*/ 323 h 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" h="323">
                <a:moveTo>
                  <a:pt x="0" y="323"/>
                </a:moveTo>
                <a:lnTo>
                  <a:pt x="324" y="161"/>
                </a:lnTo>
                <a:lnTo>
                  <a:pt x="0" y="0"/>
                </a:lnTo>
                <a:lnTo>
                  <a:pt x="0" y="3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949" name="Line 36"/>
          <p:cNvSpPr>
            <a:spLocks noChangeShapeType="1"/>
          </p:cNvSpPr>
          <p:nvPr/>
        </p:nvSpPr>
        <p:spPr bwMode="auto">
          <a:xfrm>
            <a:off x="5421313" y="2579688"/>
            <a:ext cx="163512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950" name="Freeform 37"/>
          <p:cNvSpPr>
            <a:spLocks/>
          </p:cNvSpPr>
          <p:nvPr/>
        </p:nvSpPr>
        <p:spPr bwMode="auto">
          <a:xfrm>
            <a:off x="5195888" y="2451100"/>
            <a:ext cx="257175" cy="257175"/>
          </a:xfrm>
          <a:custGeom>
            <a:avLst/>
            <a:gdLst>
              <a:gd name="T0" fmla="*/ 2147483647 w 324"/>
              <a:gd name="T1" fmla="*/ 2147483647 h 324"/>
              <a:gd name="T2" fmla="*/ 0 w 324"/>
              <a:gd name="T3" fmla="*/ 2147483647 h 324"/>
              <a:gd name="T4" fmla="*/ 2147483647 w 324"/>
              <a:gd name="T5" fmla="*/ 0 h 324"/>
              <a:gd name="T6" fmla="*/ 2147483647 w 324"/>
              <a:gd name="T7" fmla="*/ 2147483647 h 324"/>
              <a:gd name="T8" fmla="*/ 0 60000 65536"/>
              <a:gd name="T9" fmla="*/ 0 60000 65536"/>
              <a:gd name="T10" fmla="*/ 0 60000 65536"/>
              <a:gd name="T11" fmla="*/ 0 60000 65536"/>
              <a:gd name="T12" fmla="*/ 0 w 324"/>
              <a:gd name="T13" fmla="*/ 0 h 324"/>
              <a:gd name="T14" fmla="*/ 324 w 324"/>
              <a:gd name="T15" fmla="*/ 324 h 3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" h="324">
                <a:moveTo>
                  <a:pt x="324" y="324"/>
                </a:moveTo>
                <a:lnTo>
                  <a:pt x="0" y="162"/>
                </a:lnTo>
                <a:lnTo>
                  <a:pt x="324" y="0"/>
                </a:lnTo>
                <a:lnTo>
                  <a:pt x="324" y="3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951" name="Line 38"/>
          <p:cNvSpPr>
            <a:spLocks noChangeShapeType="1"/>
          </p:cNvSpPr>
          <p:nvPr/>
        </p:nvSpPr>
        <p:spPr bwMode="auto">
          <a:xfrm flipH="1">
            <a:off x="5195888" y="2935288"/>
            <a:ext cx="163671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952" name="Freeform 39"/>
          <p:cNvSpPr>
            <a:spLocks/>
          </p:cNvSpPr>
          <p:nvPr/>
        </p:nvSpPr>
        <p:spPr bwMode="auto">
          <a:xfrm>
            <a:off x="6799263" y="2808288"/>
            <a:ext cx="257175" cy="255587"/>
          </a:xfrm>
          <a:custGeom>
            <a:avLst/>
            <a:gdLst>
              <a:gd name="T0" fmla="*/ 0 w 325"/>
              <a:gd name="T1" fmla="*/ 2147483647 h 324"/>
              <a:gd name="T2" fmla="*/ 2147483647 w 325"/>
              <a:gd name="T3" fmla="*/ 2147483647 h 324"/>
              <a:gd name="T4" fmla="*/ 0 w 325"/>
              <a:gd name="T5" fmla="*/ 0 h 324"/>
              <a:gd name="T6" fmla="*/ 0 w 325"/>
              <a:gd name="T7" fmla="*/ 2147483647 h 324"/>
              <a:gd name="T8" fmla="*/ 0 60000 65536"/>
              <a:gd name="T9" fmla="*/ 0 60000 65536"/>
              <a:gd name="T10" fmla="*/ 0 60000 65536"/>
              <a:gd name="T11" fmla="*/ 0 60000 65536"/>
              <a:gd name="T12" fmla="*/ 0 w 325"/>
              <a:gd name="T13" fmla="*/ 0 h 324"/>
              <a:gd name="T14" fmla="*/ 325 w 325"/>
              <a:gd name="T15" fmla="*/ 324 h 3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5" h="324">
                <a:moveTo>
                  <a:pt x="0" y="324"/>
                </a:moveTo>
                <a:lnTo>
                  <a:pt x="325" y="162"/>
                </a:lnTo>
                <a:lnTo>
                  <a:pt x="0" y="0"/>
                </a:lnTo>
                <a:lnTo>
                  <a:pt x="0" y="3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6F8E76-F5D8-4D39-8AD2-90E9A4C6E3AB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EDSAC</a:t>
            </a:r>
            <a:endParaRPr lang="en-US" smtClean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600" smtClean="0"/>
              <a:t>Meanwhile… over in England… a </a:t>
            </a:r>
            <a:r>
              <a:rPr lang="en-US" sz="2600" smtClean="0"/>
              <a:t>machine called the Electronic Delay Storage Automatic Calculator (EDSAC) started running at Cambridge University on 6</a:t>
            </a:r>
            <a:r>
              <a:rPr lang="en-US" sz="2600" baseline="30000" smtClean="0"/>
              <a:t>th</a:t>
            </a:r>
            <a:r>
              <a:rPr lang="en-US" sz="2600" smtClean="0"/>
              <a:t> May 1949. It was a project by </a:t>
            </a:r>
            <a:r>
              <a:rPr lang="en-US" sz="2400" smtClean="0"/>
              <a:t>Professor Maurice Wilkes.</a:t>
            </a:r>
            <a:endParaRPr lang="en-US" sz="26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smtClean="0"/>
              <a:t>EDSAC contained 3,000 vacuum tubes and used mercury delay lines for memory.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smtClean="0"/>
              <a:t>Programs were input using paper tape and output results appeared on a teleprinter.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smtClean="0"/>
              <a:t>EDSAC is credited as using one of the first assemblers (more on assemblers in another lecture) called "Initial Orders," so it could be programmed symbolically rather than using machine code.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A48B8D-BBD8-4E78-8062-43B4F3E475DF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EDSAC Specification</a:t>
            </a:r>
            <a:endParaRPr lang="en-US" smtClean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600" smtClean="0"/>
              <a:t>EDSAC had 512 words of 35 bits each of main RAM (Random Access Memory). (Total: just over 2 kilobytes.)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smtClean="0"/>
              <a:t>The RAM was made of 32 long tanks of mercury carrying ultrasonic sound pulses.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smtClean="0"/>
              <a:t>The system ran at a clock speed of 500kHz, but since the EDSAC was a serial computer, and because of the memory design, it managed about 600 instructions per second.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smtClean="0"/>
              <a:t>18 different instructions possible, each took 17 bits, or one half-word. Values could either be integers or fixed-point numbers (from -1 to 1), occupying either a whole 35-bit word or a 17-bit half-word.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smtClean="0"/>
              <a:t>The accumulator had a capacity of 71 bits.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8AD5DE-B8A1-4083-A7FF-696C73462976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1935 – 1950 Summary</a:t>
            </a:r>
            <a:endParaRPr lang="en-US" smtClean="0"/>
          </a:p>
        </p:txBody>
      </p:sp>
      <p:pic>
        <p:nvPicPr>
          <p:cNvPr id="419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49400"/>
            <a:ext cx="82073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106E0-CD1E-48D0-ABB5-5835BC0B728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Computer!</a:t>
            </a:r>
            <a:endParaRPr lang="en-US" dirty="0" smtClean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Many computers also include the means for storing data and programs for a necessary period of time. Time that could be a nanosecond or a millennium.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36466-C4E8-4FCC-9E15-0C731231A554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Back to Hardware History</a:t>
            </a:r>
            <a:endParaRPr lang="en-US" dirty="0" smtClean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Now we can go back to historic hardware – to pick up on the move away from vacuum tube technology and towards the alternatives that reduce the size of circuits and improve power efficiency…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8B455C-D998-42A8-AD61-44D29CB30D03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Transistors</a:t>
            </a:r>
            <a:endParaRPr lang="en-US" dirty="0" smtClean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400" smtClean="0"/>
              <a:t>Transistors are credited to </a:t>
            </a:r>
            <a:r>
              <a:rPr lang="en-US" sz="2400" smtClean="0"/>
              <a:t>John Bardeen, William Shockley, and Walter Brattain, scientists at the Bell Telephone Laboratories in New Jersey, U.S.A.</a:t>
            </a:r>
          </a:p>
          <a:p>
            <a:pPr eaLnBrk="1" hangingPunct="1">
              <a:defRPr/>
            </a:pPr>
            <a:r>
              <a:rPr lang="en-US" sz="2400" smtClean="0"/>
              <a:t>In the early 1950s they were researching the possibility of using crystals as semi-conductors - attempting to replace vacuum tubes as relays in telecommunications systems.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268538" y="4797425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A very early Shockley, Bardeen, Brattain Transistor</a:t>
            </a:r>
            <a:endParaRPr lang="en-US" altLang="en-US" sz="1800" b="1"/>
          </a:p>
        </p:txBody>
      </p:sp>
      <p:pic>
        <p:nvPicPr>
          <p:cNvPr id="44039" name="Picture 9" descr="https://encrypted-tbn0.gstatic.com/images?q=tbn:ANd9GcRk6yoTytg7u55BOJeH2AwzCF18F8hxCjDwAAf8Qz4U-DIojMs2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33825"/>
            <a:ext cx="223202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DB012-9EC4-49D9-B69D-1A37FCFECE36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Transistors (2)</a:t>
            </a:r>
            <a:endParaRPr lang="en-US" smtClean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The transistor is a device composed of semi-conductor material that can both conduct and insulate. (Germanium and silicon can do that.) </a:t>
            </a:r>
          </a:p>
          <a:p>
            <a:pPr eaLnBrk="1" hangingPunct="1">
              <a:defRPr/>
            </a:pPr>
            <a:r>
              <a:rPr lang="en-US" sz="2400" smtClean="0"/>
              <a:t>Transistors switch and modulate electronic current.</a:t>
            </a:r>
          </a:p>
          <a:p>
            <a:pPr eaLnBrk="1" hangingPunct="1">
              <a:defRPr/>
            </a:pPr>
            <a:r>
              <a:rPr lang="en-US" sz="2400" smtClean="0"/>
              <a:t>The "point-contact" transistor amplifier.</a:t>
            </a:r>
            <a:r>
              <a:rPr lang="en-US" smtClean="0"/>
              <a:t>  </a:t>
            </a:r>
          </a:p>
        </p:txBody>
      </p:sp>
      <p:pic>
        <p:nvPicPr>
          <p:cNvPr id="45062" name="Picture 5" descr="1947_test_r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789363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Box 1"/>
          <p:cNvSpPr txBox="1">
            <a:spLocks noChangeArrowheads="1"/>
          </p:cNvSpPr>
          <p:nvPr/>
        </p:nvSpPr>
        <p:spPr bwMode="auto">
          <a:xfrm>
            <a:off x="1573563" y="3933056"/>
            <a:ext cx="45370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E" altLang="en-US" sz="2800" dirty="0"/>
              <a:t>  -</a:t>
            </a:r>
            <a:r>
              <a:rPr lang="en-IE" altLang="en-US" sz="2000" dirty="0"/>
              <a:t>n emitter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E" altLang="en-US" sz="2000" dirty="0"/>
              <a:t>    p base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E" altLang="en-US" sz="2000" dirty="0"/>
              <a:t>  +n collector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E" altLang="en-US" sz="2000" dirty="0"/>
              <a:t>Low voltage at base and emitter – higher voltage at collector and emitter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A78609-7066-45E5-8BBA-4CF643B6BD6D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Integrated Circuits</a:t>
            </a:r>
            <a:endParaRPr lang="en-US" smtClean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2400" smtClean="0"/>
              <a:t>From 1956 transistors revolutionised computer hardware. The research, at that time, was to reduce the wiring and soldered connections.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Jack St. Clair Kilby, an engineer with Texas Instruments, manufactured the first integrated circuit or ‘chip’ in 1958. Robert Noyce, research engineer and co-founder the Fairchild Semiconductor Corporation was also making progress on a chip.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With transistor-type circuits the transistors, resistors, capacitors and all the connecting wiring are separate. The monolithic - or single crystal - integrated circuit placed all components and most wiring onto a single, semiconducting crystal.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Kilby used germanium and Noyce used silicon as the basis of their respective chips.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D63A75-0AE4-4D04-8C08-1BEBEAFD3AEA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Integrated Circuits</a:t>
            </a:r>
            <a:endParaRPr lang="en-US" smtClean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err="1" smtClean="0"/>
              <a:t>Kilby</a:t>
            </a:r>
            <a:r>
              <a:rPr lang="en-GB" dirty="0" smtClean="0"/>
              <a:t> and Noyce patented their devices separately but came to an agreement a few years after legal wrangling to allow both patents to act as one… </a:t>
            </a:r>
            <a:r>
              <a:rPr lang="en-GB" sz="2400" dirty="0" smtClean="0"/>
              <a:t>Ker-</a:t>
            </a:r>
            <a:r>
              <a:rPr lang="en-GB" sz="2400" dirty="0" err="1" smtClean="0"/>
              <a:t>ching</a:t>
            </a:r>
            <a:r>
              <a:rPr lang="en-GB" sz="2400" dirty="0" smtClean="0"/>
              <a:t>!</a:t>
            </a:r>
            <a:endParaRPr lang="en-US" sz="2400" dirty="0" smtClean="0"/>
          </a:p>
        </p:txBody>
      </p:sp>
      <p:pic>
        <p:nvPicPr>
          <p:cNvPr id="47110" name="Picture 5" descr="The First Integrated 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716338"/>
            <a:ext cx="28575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611188" y="5805488"/>
            <a:ext cx="360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The Kilby Integrated Circuit</a:t>
            </a:r>
            <a:endParaRPr lang="en-US" altLang="en-US" sz="1800" b="1"/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4572000" y="5949950"/>
            <a:ext cx="360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The Noyce Integrated Circuit</a:t>
            </a:r>
            <a:endParaRPr lang="en-US" altLang="en-US" sz="1800" b="1"/>
          </a:p>
        </p:txBody>
      </p:sp>
      <p:pic>
        <p:nvPicPr>
          <p:cNvPr id="47113" name="Picture 11" descr="IC, Noy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716338"/>
            <a:ext cx="21018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77AE2-06E5-427B-AFF7-DE33EAAEA86B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Microprocessors</a:t>
            </a:r>
            <a:endParaRPr lang="en-US" smtClean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1968, Bob Noyce and Gordon Moore left ‘Fairchild’ and set up Intel. November 1971, Intel announced the world's first single chip microprocessor; the Intel 4004.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The 4004 was invented by Federico Faggin, Ted Hoff, and Stan Mazor, engineers at Intel.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This was more that just an integrated circuit - the Intel 4004 chip reduced the size requirements for  a processor by placing the central processing unit, memory, input and output controls on one small chip.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9D46C-121D-4827-8CB1-C5E3BEC81ED9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Microprocessors (2)</a:t>
            </a:r>
            <a:endParaRPr lang="en-US" smtClean="0"/>
          </a:p>
        </p:txBody>
      </p:sp>
      <p:pic>
        <p:nvPicPr>
          <p:cNvPr id="49157" name="Picture 5" descr="illustration of an Intel 4004 cp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773238"/>
            <a:ext cx="2846388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187450" y="3789363"/>
            <a:ext cx="360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Layout for the Intel 4004</a:t>
            </a:r>
            <a:endParaRPr lang="en-US" altLang="en-US" sz="1800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E39422-E9BC-439E-A28D-FCC03D76F7AE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Multi Core Processors</a:t>
            </a:r>
            <a:endParaRPr lang="en-US" smtClean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Place two or more processor circuits on one IC (integrated circuit) – or two or more individual processors to work together - and you have a ‘multicore’ (or multi-core) architecture. A core is a collection of one or more processor threads with the components to execute instructions – such as Arithmetic Logic Unit, Cache, RAM…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(N.B. Multi core arrangements usually contain much more cache than regular processors.)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E92089-B66C-4ABD-B3BF-0D9EE4883519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Multi Core Processors (2)</a:t>
            </a:r>
            <a:endParaRPr lang="en-US" smtClean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A thread (thread of execution) is ‘placeholder information’ associated with a single use of a program that can handle multiple concurrent users. A thread is like a task but is not actually an instruction task. Many ordinary, single-core processors  can perform ‘multithreading’ - multiple threads are executed in parallel by ‘time slicing’ the processing capability of the processor and the processor can function by switching between different threads.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3DD28-C3ED-44FE-8742-D143B4C38B1A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Multi Core Processors (3)</a:t>
            </a:r>
            <a:endParaRPr lang="en-US" smtClean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Multiple terms for multi-core: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‘Multi-core’ – more than one core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‘Dual-core’ – two CPU cores on one IC or two separate ICs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/>
              <a:t>‘</a:t>
            </a:r>
            <a:r>
              <a:rPr lang="en-US" smtClean="0"/>
              <a:t>Multi-chip module’ – an alternative name for  two or more separate ICs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‘Double core’ or ‘twin core’ - alternative names for  two separate ICs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‘Quad-core’ – four CPU cores on one IC or two separate ICs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50760C-72CC-4FAD-98C9-ADB16B0F0E3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>
              <a:defRPr/>
            </a:pPr>
            <a:r>
              <a:rPr lang="en-IE" smtClean="0"/>
              <a:t>Computer System</a:t>
            </a:r>
            <a:endParaRPr lang="en-US" smtClean="0"/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IE" dirty="0" smtClean="0"/>
              <a:t>What is a ‘system’?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A system is a generally defining word that implies that there exists a type of input, a type of procedure and a type of output.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EF700-DD08-4805-BB0E-09A2976DE7E3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Multi Core Processors (4)</a:t>
            </a:r>
            <a:endParaRPr lang="en-US" smtClean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Microsoft’s multi-core diagrams: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GB" smtClean="0"/>
          </a:p>
          <a:p>
            <a:pPr eaLnBrk="1" hangingPunct="1">
              <a:defRPr/>
            </a:pPr>
            <a:endParaRPr lang="en-US" smtClean="0"/>
          </a:p>
        </p:txBody>
      </p:sp>
      <p:pic>
        <p:nvPicPr>
          <p:cNvPr id="53254" name="Picture 4" descr="Multicore Processor Summary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2808287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5" descr="Multicore Processor Summary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205038"/>
            <a:ext cx="2881313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6" descr="Multicore Processor Summary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292600"/>
            <a:ext cx="2808288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7" name="Text Box 7"/>
          <p:cNvSpPr txBox="1">
            <a:spLocks noChangeArrowheads="1"/>
          </p:cNvSpPr>
          <p:nvPr/>
        </p:nvSpPr>
        <p:spPr bwMode="auto">
          <a:xfrm>
            <a:off x="2987675" y="54451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000"/>
              <a:t>3</a:t>
            </a:r>
            <a:endParaRPr lang="en-US" altLang="en-US" sz="2000"/>
          </a:p>
        </p:txBody>
      </p:sp>
      <p:sp>
        <p:nvSpPr>
          <p:cNvPr id="53258" name="Text Box 8"/>
          <p:cNvSpPr txBox="1">
            <a:spLocks noChangeArrowheads="1"/>
          </p:cNvSpPr>
          <p:nvPr/>
        </p:nvSpPr>
        <p:spPr bwMode="auto">
          <a:xfrm>
            <a:off x="468313" y="31416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000"/>
              <a:t>1</a:t>
            </a:r>
            <a:endParaRPr lang="en-US" altLang="en-US" sz="2000"/>
          </a:p>
        </p:txBody>
      </p:sp>
      <p:sp>
        <p:nvSpPr>
          <p:cNvPr id="53259" name="Text Box 9"/>
          <p:cNvSpPr txBox="1">
            <a:spLocks noChangeArrowheads="1"/>
          </p:cNvSpPr>
          <p:nvPr/>
        </p:nvSpPr>
        <p:spPr bwMode="auto">
          <a:xfrm>
            <a:off x="4932363" y="31416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000"/>
              <a:t>2</a:t>
            </a:r>
            <a:endParaRPr lang="en-US" altLang="en-US"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105F73-423A-48D7-9B44-53A93D54602B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Multi Core Processors (5)</a:t>
            </a:r>
            <a:endParaRPr lang="en-US" smtClean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Dual core block diagram</a:t>
            </a:r>
          </a:p>
          <a:p>
            <a:pPr eaLnBrk="1" hangingPunct="1">
              <a:defRPr/>
            </a:pPr>
            <a:endParaRPr lang="en-GB" smtClean="0"/>
          </a:p>
          <a:p>
            <a:pPr eaLnBrk="1" hangingPunct="1">
              <a:defRPr/>
            </a:pPr>
            <a:endParaRPr lang="en-US" smtClean="0"/>
          </a:p>
        </p:txBody>
      </p:sp>
      <p:pic>
        <p:nvPicPr>
          <p:cNvPr id="54278" name="Picture 8" descr="517px-Dual_Core_Generic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276475"/>
            <a:ext cx="3605213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F93DE-46DA-4ACC-9896-682468B4F2FD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4000" smtClean="0"/>
              <a:t>Multi Core Processors - Summary</a:t>
            </a:r>
            <a:endParaRPr lang="en-US" sz="4000" smtClean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A dual core set-up is comparable to having multiple, separate processors installed in the same computer, but because the two processors are actually plugged into the same socket, the connection between them is faster. Ideally, a dual core processor is nearly twice as powerful as a single core processor. In practice, performance gains are about fifty percent: a dual core processor is about one-and-a-half times as powerful as a single core processor.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651E-9E47-4CF0-A82D-DC5EEB5AAACC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4000" dirty="0" smtClean="0"/>
              <a:t>Back to Architecture, Briefly</a:t>
            </a:r>
            <a:endParaRPr lang="en-US" sz="4000" dirty="0" smtClean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W</a:t>
            </a:r>
            <a:r>
              <a:rPr lang="en-US" sz="2800" dirty="0" smtClean="0"/>
              <a:t>e can go back to architecture to finish the lecture.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This is just to introduce the principle of computer architecture…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D24D5F-4CAA-4F83-A5E5-4D6D3105BB94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Introducing Architecture</a:t>
            </a:r>
            <a:endParaRPr lang="en-US" smtClean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Computer architecture can be a reference model, such as the Open Systems Interconnection (OSI) reference model, intended as a model for specific product architectures, or it can be a specific product architecture, such as that for an Intel microprocessor or for one of IBM's or Microsoft’s operating systems.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B30728-FC4C-4DE7-8E64-8334146076EA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Introducing Architecture (2)</a:t>
            </a:r>
            <a:endParaRPr lang="en-US" smtClean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Architecture can be divided into five fundamental components: </a:t>
            </a:r>
          </a:p>
          <a:p>
            <a:pPr lvl="1" eaLnBrk="1" hangingPunct="1">
              <a:defRPr/>
            </a:pPr>
            <a:r>
              <a:rPr lang="en-US" smtClean="0"/>
              <a:t>input/output, </a:t>
            </a:r>
          </a:p>
          <a:p>
            <a:pPr lvl="1" eaLnBrk="1" hangingPunct="1">
              <a:defRPr/>
            </a:pPr>
            <a:r>
              <a:rPr lang="en-US" smtClean="0"/>
              <a:t>storage, </a:t>
            </a:r>
          </a:p>
          <a:p>
            <a:pPr lvl="1" eaLnBrk="1" hangingPunct="1">
              <a:defRPr/>
            </a:pPr>
            <a:r>
              <a:rPr lang="en-US" smtClean="0"/>
              <a:t>communication, </a:t>
            </a:r>
          </a:p>
          <a:p>
            <a:pPr lvl="1" eaLnBrk="1" hangingPunct="1">
              <a:defRPr/>
            </a:pPr>
            <a:r>
              <a:rPr lang="en-US" smtClean="0"/>
              <a:t>control, </a:t>
            </a:r>
          </a:p>
          <a:p>
            <a:pPr lvl="1" eaLnBrk="1" hangingPunct="1">
              <a:defRPr/>
            </a:pPr>
            <a:r>
              <a:rPr lang="en-US" smtClean="0"/>
              <a:t>processing. </a:t>
            </a:r>
          </a:p>
          <a:p>
            <a:pPr eaLnBrk="1" hangingPunct="1">
              <a:defRPr/>
            </a:pPr>
            <a:r>
              <a:rPr lang="en-US" sz="2800" smtClean="0"/>
              <a:t>In practice, each of these components (sometimes called </a:t>
            </a:r>
            <a:r>
              <a:rPr lang="en-US" sz="2800" i="1" smtClean="0"/>
              <a:t>subsystems</a:t>
            </a:r>
            <a:r>
              <a:rPr lang="en-US" sz="2800" smtClean="0"/>
              <a:t>) is sometimes said to have an architecture of its own.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B0DA8-478C-4BA6-BFFD-529D7427649B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Introducing Architecture (3)</a:t>
            </a:r>
            <a:endParaRPr lang="en-US" smtClean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By comparison, the term </a:t>
            </a:r>
            <a:r>
              <a:rPr lang="en-US" sz="2800" i="1" smtClean="0"/>
              <a:t>design</a:t>
            </a:r>
            <a:r>
              <a:rPr lang="en-US" sz="2800" smtClean="0"/>
              <a:t> might be considered as having less scope than architecture.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An architecture is a design, but most designs are not architectures. A single component or a new function has a design that has to fit within the overall architecture.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 smtClean="0"/>
              <a:t>In hardware terms, the architecture is a very detailed description of every component – even the microscopic ones of the processor(s) – and their interaction.</a:t>
            </a:r>
            <a:endParaRPr lang="en-US" sz="280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AEC302-2706-4A56-817D-01C543519589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Next Week…</a:t>
            </a:r>
            <a:endParaRPr lang="en-US" smtClean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en-GB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GB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GB" sz="3600" dirty="0" smtClean="0"/>
              <a:t>… Electricity for Hardware.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DBE6BF-BC7E-4B27-9E58-C2E1E619654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>
              <a:defRPr/>
            </a:pPr>
            <a:r>
              <a:rPr lang="en-IE" smtClean="0"/>
              <a:t>Computer System (2)</a:t>
            </a:r>
            <a:endParaRPr lang="en-US" smtClean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GB" dirty="0" smtClean="0"/>
              <a:t>A computer system can be described as having </a:t>
            </a:r>
          </a:p>
          <a:p>
            <a:pPr lvl="1" eaLnBrk="1" hangingPunct="1">
              <a:defRPr/>
            </a:pPr>
            <a:r>
              <a:rPr lang="en-GB" dirty="0" smtClean="0"/>
              <a:t>input(s), </a:t>
            </a:r>
          </a:p>
          <a:p>
            <a:pPr lvl="1" eaLnBrk="1" hangingPunct="1">
              <a:defRPr/>
            </a:pPr>
            <a:r>
              <a:rPr lang="en-GB" dirty="0" smtClean="0"/>
              <a:t>procedure(s) or process(</a:t>
            </a:r>
            <a:r>
              <a:rPr lang="en-GB" dirty="0" err="1" smtClean="0"/>
              <a:t>es</a:t>
            </a:r>
            <a:r>
              <a:rPr lang="en-GB" dirty="0" smtClean="0"/>
              <a:t>), </a:t>
            </a:r>
          </a:p>
          <a:p>
            <a:pPr lvl="1" eaLnBrk="1" hangingPunct="1">
              <a:defRPr/>
            </a:pPr>
            <a:r>
              <a:rPr lang="en-GB" dirty="0" smtClean="0"/>
              <a:t>output(s).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2B8B8-784C-47C2-BA32-636CCF071C1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DT228/1 and DT282/1 Computer Architecture &amp; Technology</a:t>
            </a:r>
            <a:endParaRPr lang="en-US" dirty="0"/>
          </a:p>
        </p:txBody>
      </p:sp>
      <p:sp>
        <p:nvSpPr>
          <p:cNvPr id="115720" name="Rectangle 8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>
              <a:defRPr/>
            </a:pPr>
            <a:r>
              <a:rPr lang="en-IE" smtClean="0"/>
              <a:t>Computer System (3)</a:t>
            </a:r>
            <a:endParaRPr lang="en-US" smtClean="0"/>
          </a:p>
        </p:txBody>
      </p:sp>
      <p:sp>
        <p:nvSpPr>
          <p:cNvPr id="1157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smtClean="0"/>
              <a:t>INPUT ------</a:t>
            </a:r>
            <a:r>
              <a:rPr lang="en-GB" sz="2800" smtClean="0">
                <a:sym typeface="Wingdings" pitchFamily="2" charset="2"/>
              </a:rPr>
              <a:t></a:t>
            </a:r>
            <a:r>
              <a:rPr lang="en-GB" sz="2800" smtClean="0"/>
              <a:t> PROCESS -----</a:t>
            </a:r>
            <a:r>
              <a:rPr lang="en-GB" sz="2800" smtClean="0">
                <a:sym typeface="Wingdings" pitchFamily="2" charset="2"/>
              </a:rPr>
              <a:t></a:t>
            </a:r>
            <a:r>
              <a:rPr lang="en-GB" sz="2800" smtClean="0"/>
              <a:t> OUTPUT</a:t>
            </a:r>
            <a:endParaRPr lang="en-GB" sz="2800" b="1" smtClean="0"/>
          </a:p>
          <a:p>
            <a:pPr eaLnBrk="1" hangingPunct="1">
              <a:defRPr/>
            </a:pPr>
            <a:endParaRPr lang="en-GB" smtClean="0"/>
          </a:p>
          <a:p>
            <a:pPr eaLnBrk="1" hangingPunct="1">
              <a:defRPr/>
            </a:pPr>
            <a:r>
              <a:rPr lang="en-GB" smtClean="0"/>
              <a:t>A computer system is a set of </a:t>
            </a:r>
            <a:r>
              <a:rPr lang="en-GB" b="1" smtClean="0"/>
              <a:t>hardware</a:t>
            </a:r>
            <a:r>
              <a:rPr lang="en-GB" smtClean="0"/>
              <a:t> and </a:t>
            </a:r>
            <a:r>
              <a:rPr lang="en-GB" b="1" smtClean="0"/>
              <a:t>software</a:t>
            </a:r>
            <a:r>
              <a:rPr lang="en-GB" smtClean="0"/>
              <a:t> that processes data. </a:t>
            </a:r>
            <a:endParaRPr lang="en-US" smtClean="0"/>
          </a:p>
          <a:p>
            <a:pPr eaLnBrk="1" hangingPunct="1">
              <a:defRPr/>
            </a:pPr>
            <a:r>
              <a:rPr lang="en-GB" smtClean="0"/>
              <a:t>A relatively simple computer system is a personal computer. An example of a complex computer system is the Internet. </a:t>
            </a:r>
            <a:endParaRPr lang="en-GB" b="1" smtClean="0"/>
          </a:p>
          <a:p>
            <a:pPr eaLnBrk="1" hangingPunct="1">
              <a:defRPr/>
            </a:pPr>
            <a:endParaRPr lang="en-US" sz="30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defRPr/>
            </a:pPr>
            <a:fld id="{02B6DC6A-9392-4C0B-9A15-A84DAABC6F36}" type="slidenum"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8</a:t>
            </a:fld>
            <a:endParaRPr lang="en-US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>
              <a:defRPr/>
            </a:pPr>
            <a:r>
              <a:rPr lang="en-IE" smtClean="0"/>
              <a:t>Computer System (4)</a:t>
            </a:r>
            <a:endParaRPr lang="en-US" smtClean="0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What makes a computer system even more useful is its ability to STORE data (or signals of a non-data type) after they have been output – or while data are output.</a:t>
            </a:r>
            <a:endParaRPr lang="en-GB" b="1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sz="3000" dirty="0" smtClean="0"/>
              <a:t>That output or stored data can be used as input in a ‘feedback loop’, if necessary.</a:t>
            </a:r>
            <a:endParaRPr lang="en-US" sz="3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E239D7-F142-4ECB-AF51-E2002DD7960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1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DT228/1 and DT282/1 Computer Architecture &amp; Technology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7F469-405D-4BD2-A251-52DF04575CF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DT228/1 and DT282/1 Computer Architecture &amp; Technology</a:t>
            </a:r>
            <a:endParaRPr lang="en-US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>
              <a:defRPr/>
            </a:pPr>
            <a:r>
              <a:rPr lang="en-IE" smtClean="0"/>
              <a:t>Computer System (5)</a:t>
            </a:r>
            <a:endParaRPr lang="en-US" smtClean="0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A computer system is a system because the two aspects of hardware and software have to work together. </a:t>
            </a:r>
            <a:endParaRPr lang="en-GB" b="1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A typical ‘computer system’ comes with interconnection capability. (Many computer systems can interconnect - that is, join to become a bigger system.)</a:t>
            </a:r>
            <a:endParaRPr lang="en-GB" b="1" dirty="0" smtClean="0"/>
          </a:p>
          <a:p>
            <a:pPr eaLnBrk="1" hangingPunct="1">
              <a:defRPr/>
            </a:pPr>
            <a:endParaRPr lang="en-US" sz="3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3799</TotalTime>
  <Words>3266</Words>
  <Application>Microsoft Office PowerPoint</Application>
  <PresentationFormat>On-screen Show (4:3)</PresentationFormat>
  <Paragraphs>407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Digital Dots</vt:lpstr>
      <vt:lpstr>Course -  DT228/1 and DT282/1</vt:lpstr>
      <vt:lpstr>The Topics</vt:lpstr>
      <vt:lpstr>Computer…?</vt:lpstr>
      <vt:lpstr>Computer!</vt:lpstr>
      <vt:lpstr>Computer System</vt:lpstr>
      <vt:lpstr>Computer System (2)</vt:lpstr>
      <vt:lpstr>Computer System (3)</vt:lpstr>
      <vt:lpstr>Computer System (4)</vt:lpstr>
      <vt:lpstr>Computer System (5)</vt:lpstr>
      <vt:lpstr>Hardware of a Computer System</vt:lpstr>
      <vt:lpstr>Hardware of a Computer System (2)</vt:lpstr>
      <vt:lpstr>Software of a Computer System</vt:lpstr>
      <vt:lpstr>Software of a Computer System (2)</vt:lpstr>
      <vt:lpstr>System of Two Things</vt:lpstr>
      <vt:lpstr>System of Two Things (2)</vt:lpstr>
      <vt:lpstr>History of Hardware</vt:lpstr>
      <vt:lpstr>Babbage and Before</vt:lpstr>
      <vt:lpstr>Schickard’s Calculator</vt:lpstr>
      <vt:lpstr>Pascal’s Calculator</vt:lpstr>
      <vt:lpstr>Leibniz’s Calculator</vt:lpstr>
      <vt:lpstr>Leibniz’s Calculator (2)</vt:lpstr>
      <vt:lpstr>Charles Babbage</vt:lpstr>
      <vt:lpstr>Charles Babbage (2)</vt:lpstr>
      <vt:lpstr>Charles Babbage (3)</vt:lpstr>
      <vt:lpstr>Charles Babbage (4)</vt:lpstr>
      <vt:lpstr>Charles Babbage (5)</vt:lpstr>
      <vt:lpstr>Hollerith’s Punched Cards</vt:lpstr>
      <vt:lpstr>Hollerith’s Machine</vt:lpstr>
      <vt:lpstr>Early 20th Century Computers</vt:lpstr>
      <vt:lpstr>Electronic Numerical Integrator And Computer (ENIAC)</vt:lpstr>
      <vt:lpstr>ENIAC (2)</vt:lpstr>
      <vt:lpstr>ENIAC (3)</vt:lpstr>
      <vt:lpstr>EDVAC</vt:lpstr>
      <vt:lpstr>Diversion</vt:lpstr>
      <vt:lpstr>John Von Neumann</vt:lpstr>
      <vt:lpstr>EDVAC Layout</vt:lpstr>
      <vt:lpstr>EDSAC</vt:lpstr>
      <vt:lpstr>EDSAC Specification</vt:lpstr>
      <vt:lpstr>1935 – 1950 Summary</vt:lpstr>
      <vt:lpstr>Back to Hardware History</vt:lpstr>
      <vt:lpstr>Transistors</vt:lpstr>
      <vt:lpstr>Transistors (2)</vt:lpstr>
      <vt:lpstr>Integrated Circuits</vt:lpstr>
      <vt:lpstr>Integrated Circuits</vt:lpstr>
      <vt:lpstr>Microprocessors</vt:lpstr>
      <vt:lpstr>Microprocessors (2)</vt:lpstr>
      <vt:lpstr>Multi Core Processors</vt:lpstr>
      <vt:lpstr>Multi Core Processors (2)</vt:lpstr>
      <vt:lpstr>Multi Core Processors (3)</vt:lpstr>
      <vt:lpstr>Multi Core Processors (4)</vt:lpstr>
      <vt:lpstr>Multi Core Processors (5)</vt:lpstr>
      <vt:lpstr>Multi Core Processors - Summary</vt:lpstr>
      <vt:lpstr>Back to Architecture, Briefly</vt:lpstr>
      <vt:lpstr>Introducing Architecture</vt:lpstr>
      <vt:lpstr>Introducing Architecture (2)</vt:lpstr>
      <vt:lpstr>Introducing Architecture (3)</vt:lpstr>
      <vt:lpstr>Next Week…</vt:lpstr>
    </vt:vector>
  </TitlesOfParts>
  <Company>Dublin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-  FT228/1</dc:title>
  <dc:creator>asloan</dc:creator>
  <cp:lastModifiedBy>Art Sloan</cp:lastModifiedBy>
  <cp:revision>38</cp:revision>
  <dcterms:created xsi:type="dcterms:W3CDTF">2005-09-18T18:44:55Z</dcterms:created>
  <dcterms:modified xsi:type="dcterms:W3CDTF">2017-01-27T19:58:47Z</dcterms:modified>
</cp:coreProperties>
</file>