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1"/>
  </p:notesMasterIdLst>
  <p:handoutMasterIdLst>
    <p:handoutMasterId r:id="rId52"/>
  </p:handoutMasterIdLst>
  <p:sldIdLst>
    <p:sldId id="256" r:id="rId2"/>
    <p:sldId id="335" r:id="rId3"/>
    <p:sldId id="322" r:id="rId4"/>
    <p:sldId id="323" r:id="rId5"/>
    <p:sldId id="321" r:id="rId6"/>
    <p:sldId id="302" r:id="rId7"/>
    <p:sldId id="303" r:id="rId8"/>
    <p:sldId id="304" r:id="rId9"/>
    <p:sldId id="336" r:id="rId10"/>
    <p:sldId id="305" r:id="rId11"/>
    <p:sldId id="306" r:id="rId12"/>
    <p:sldId id="338" r:id="rId13"/>
    <p:sldId id="307" r:id="rId14"/>
    <p:sldId id="337" r:id="rId15"/>
    <p:sldId id="339" r:id="rId16"/>
    <p:sldId id="308" r:id="rId17"/>
    <p:sldId id="320" r:id="rId18"/>
    <p:sldId id="340" r:id="rId19"/>
    <p:sldId id="343" r:id="rId20"/>
    <p:sldId id="344" r:id="rId21"/>
    <p:sldId id="345" r:id="rId22"/>
    <p:sldId id="346" r:id="rId23"/>
    <p:sldId id="373" r:id="rId24"/>
    <p:sldId id="347" r:id="rId25"/>
    <p:sldId id="342" r:id="rId26"/>
    <p:sldId id="349" r:id="rId27"/>
    <p:sldId id="351" r:id="rId28"/>
    <p:sldId id="374"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19" r:id="rId50"/>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90" autoAdjust="0"/>
  </p:normalViewPr>
  <p:slideViewPr>
    <p:cSldViewPr>
      <p:cViewPr varScale="1">
        <p:scale>
          <a:sx n="96" d="100"/>
          <a:sy n="96" d="100"/>
        </p:scale>
        <p:origin x="-206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lvl1pPr>
          </a:lstStyle>
          <a:p>
            <a:pPr>
              <a:defRPr/>
            </a:pPr>
            <a:endParaRPr lang="en-US"/>
          </a:p>
        </p:txBody>
      </p:sp>
      <p:sp>
        <p:nvSpPr>
          <p:cNvPr id="15565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lvl1pPr>
          </a:lstStyle>
          <a:p>
            <a:pPr>
              <a:defRPr/>
            </a:pPr>
            <a:endParaRPr lang="en-US"/>
          </a:p>
        </p:txBody>
      </p:sp>
      <p:sp>
        <p:nvSpPr>
          <p:cNvPr id="15565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lvl1pPr>
          </a:lstStyle>
          <a:p>
            <a:pPr>
              <a:defRPr/>
            </a:pPr>
            <a:endParaRPr lang="en-US"/>
          </a:p>
        </p:txBody>
      </p:sp>
      <p:sp>
        <p:nvSpPr>
          <p:cNvPr id="15565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a:lvl1pPr>
          </a:lstStyle>
          <a:p>
            <a:pPr>
              <a:defRPr/>
            </a:pPr>
            <a:fld id="{0D651D09-D61C-4BDA-9696-156C3D43C0ED}" type="slidenum">
              <a:rPr lang="en-US"/>
              <a:pPr>
                <a:defRPr/>
              </a:pPr>
              <a:t>‹#›</a:t>
            </a:fld>
            <a:endParaRPr lang="en-US"/>
          </a:p>
        </p:txBody>
      </p:sp>
    </p:spTree>
    <p:extLst>
      <p:ext uri="{BB962C8B-B14F-4D97-AF65-F5344CB8AC3E}">
        <p14:creationId xmlns:p14="http://schemas.microsoft.com/office/powerpoint/2010/main" val="262272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lvl1pPr>
          </a:lstStyle>
          <a:p>
            <a:pPr>
              <a:defRPr/>
            </a:pPr>
            <a:endParaRPr lang="en-US"/>
          </a:p>
        </p:txBody>
      </p:sp>
      <p:sp>
        <p:nvSpPr>
          <p:cNvPr id="110595"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lvl1pPr>
          </a:lstStyle>
          <a:p>
            <a:pPr>
              <a:defRPr/>
            </a:pPr>
            <a:endParaRPr lang="en-US"/>
          </a:p>
        </p:txBody>
      </p:sp>
      <p:sp>
        <p:nvSpPr>
          <p:cNvPr id="53252" name="Rectangle 4"/>
          <p:cNvSpPr>
            <a:spLocks noRo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0598"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lvl1pPr>
          </a:lstStyle>
          <a:p>
            <a:pPr>
              <a:defRPr/>
            </a:pPr>
            <a:endParaRPr lang="en-US"/>
          </a:p>
        </p:txBody>
      </p:sp>
      <p:sp>
        <p:nvSpPr>
          <p:cNvPr id="110599"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a:lvl1pPr>
          </a:lstStyle>
          <a:p>
            <a:pPr>
              <a:defRPr/>
            </a:pPr>
            <a:fld id="{A2A2BC97-C4E8-4114-B903-54BAA22DD6B5}" type="slidenum">
              <a:rPr lang="en-US"/>
              <a:pPr>
                <a:defRPr/>
              </a:pPr>
              <a:t>‹#›</a:t>
            </a:fld>
            <a:endParaRPr lang="en-US"/>
          </a:p>
        </p:txBody>
      </p:sp>
    </p:spTree>
    <p:extLst>
      <p:ext uri="{BB962C8B-B14F-4D97-AF65-F5344CB8AC3E}">
        <p14:creationId xmlns:p14="http://schemas.microsoft.com/office/powerpoint/2010/main" val="3564407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4C7E80EE-A567-4DD5-94ED-CF26149F3691}" type="slidenum">
              <a:rPr lang="en-US" altLang="en-US" smtClean="0"/>
              <a:pPr/>
              <a:t>1</a:t>
            </a:fld>
            <a:endParaRPr lang="en-US" altLang="en-US" smtClean="0"/>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78A39F7D-0092-4C3E-B79A-E075D012E247}" type="slidenum">
              <a:rPr lang="en-US" altLang="en-US" smtClean="0"/>
              <a:pPr/>
              <a:t>10</a:t>
            </a:fld>
            <a:endParaRPr lang="en-US" altLang="en-US" smtClean="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8F69F396-7421-4093-9C69-C8D3C58EF3D7}" type="slidenum">
              <a:rPr lang="en-US" altLang="en-US" smtClean="0"/>
              <a:pPr/>
              <a:t>11</a:t>
            </a:fld>
            <a:endParaRPr lang="en-US" altLang="en-US" smtClean="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BE2FF0A0-A0E2-41D5-A417-F1BA503372AB}" type="slidenum">
              <a:rPr lang="en-US" altLang="en-US" smtClean="0"/>
              <a:pPr/>
              <a:t>12</a:t>
            </a:fld>
            <a:endParaRPr lang="en-US" altLang="en-US" smtClean="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20C3D4B9-4F03-48B5-9DBD-3151FE2F0B8B}" type="slidenum">
              <a:rPr lang="en-US" altLang="en-US" smtClean="0"/>
              <a:pPr/>
              <a:t>13</a:t>
            </a:fld>
            <a:endParaRPr lang="en-US" altLang="en-US" smtClean="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648D195F-0065-4C4D-93A7-9762A349AF42}" type="slidenum">
              <a:rPr lang="en-US" altLang="en-US" smtClean="0"/>
              <a:pPr/>
              <a:t>14</a:t>
            </a:fld>
            <a:endParaRPr lang="en-US" altLang="en-US" smtClean="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9037D26F-22B9-4384-9668-785EFE4BD20A}" type="slidenum">
              <a:rPr lang="en-US" altLang="en-US" smtClean="0"/>
              <a:pPr/>
              <a:t>15</a:t>
            </a:fld>
            <a:endParaRPr lang="en-US" alt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AD74178C-0F1E-404F-955A-2EECDFE420E6}" type="slidenum">
              <a:rPr lang="en-US" altLang="en-US" smtClean="0"/>
              <a:pPr/>
              <a:t>16</a:t>
            </a:fld>
            <a:endParaRPr lang="en-US" altLang="en-US" smtClean="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05EF23F1-A02E-441B-99BB-21A7DAAB7F96}" type="slidenum">
              <a:rPr lang="en-US" altLang="en-US" smtClean="0"/>
              <a:pPr/>
              <a:t>17</a:t>
            </a:fld>
            <a:endParaRPr lang="en-US" alt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ltLang="en-US" sz="2000" dirty="0" smtClean="0"/>
              <a:t>Electrons carry the smallest possible amount of negative charge, and billions of them are present in even the tiniest piece of matter. </a:t>
            </a:r>
          </a:p>
          <a:p>
            <a:pPr lvl="1"/>
            <a:r>
              <a:rPr lang="en-IE" altLang="en-US" sz="1400" dirty="0" smtClean="0"/>
              <a:t>Insulators - electrons are held firmly in place by heavier, positively charged protons. Electrons cannot move freely between atoms. </a:t>
            </a:r>
          </a:p>
          <a:p>
            <a:pPr lvl="1"/>
            <a:r>
              <a:rPr lang="en-IE" altLang="en-US" sz="1400" dirty="0" smtClean="0"/>
              <a:t>Conductors - electrons can move more easily from atom to atom. </a:t>
            </a:r>
          </a:p>
          <a:p>
            <a:r>
              <a:rPr lang="en-IE" altLang="en-US" sz="2000" dirty="0" smtClean="0"/>
              <a:t>The movement of electrons in a conductor is called </a:t>
            </a:r>
            <a:r>
              <a:rPr lang="en-IE" altLang="en-US" sz="2000" b="1" i="1" dirty="0" smtClean="0"/>
              <a:t>electric current</a:t>
            </a:r>
            <a:r>
              <a:rPr lang="en-IE" altLang="en-US" sz="2000" dirty="0" smtClean="0"/>
              <a:t>, measured in amperes. </a:t>
            </a:r>
          </a:p>
          <a:p>
            <a:r>
              <a:rPr lang="en-IE" altLang="en-US" sz="2000" dirty="0" smtClean="0"/>
              <a:t>If a power supply is used to impress a voltage across a conductor, electrons will move from the negative side of the supply through the conductor towards the positive side. </a:t>
            </a:r>
          </a:p>
          <a:p>
            <a:pPr lvl="1"/>
            <a:r>
              <a:rPr lang="en-IE" altLang="en-US" sz="1400" dirty="0" smtClean="0"/>
              <a:t>All materials, even conductors, exhibit some amount of resistance to the flow of electric current. The amount of resistance determines how much current can flow – the higher the resistance, the less current can flow. </a:t>
            </a:r>
          </a:p>
          <a:p>
            <a:r>
              <a:rPr lang="en-IE" altLang="en-US" sz="2000" dirty="0" smtClean="0"/>
              <a:t>A conductor has very low resistance, so a conductor by itself would never be placed across a power supply because far too much current would flow, damaging either the supply or the conductor itself. Rather an electronic component called a </a:t>
            </a:r>
            <a:r>
              <a:rPr lang="en-IE" altLang="en-US" sz="2000" b="1" i="1" dirty="0" smtClean="0"/>
              <a:t>resistor</a:t>
            </a:r>
            <a:r>
              <a:rPr lang="en-IE" altLang="en-US" sz="2000" dirty="0" smtClean="0"/>
              <a:t> would be used in series with the conductor to limit current flow</a:t>
            </a:r>
          </a:p>
          <a:p>
            <a:endParaRPr lang="en-IE" altLang="en-US" dirty="0"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charset="0"/>
              </a:defRPr>
            </a:lvl1pPr>
            <a:lvl2pPr marL="755650" indent="-290513" defTabSz="930275">
              <a:spcBef>
                <a:spcPct val="30000"/>
              </a:spcBef>
              <a:defRPr sz="1200">
                <a:solidFill>
                  <a:schemeClr val="tx1"/>
                </a:solidFill>
                <a:latin typeface="Arial" charset="0"/>
              </a:defRPr>
            </a:lvl2pPr>
            <a:lvl3pPr marL="1162050" indent="-231775" defTabSz="930275">
              <a:spcBef>
                <a:spcPct val="30000"/>
              </a:spcBef>
              <a:defRPr sz="1200">
                <a:solidFill>
                  <a:schemeClr val="tx1"/>
                </a:solidFill>
                <a:latin typeface="Arial" charset="0"/>
              </a:defRPr>
            </a:lvl3pPr>
            <a:lvl4pPr marL="1627188" indent="-231775" defTabSz="930275">
              <a:spcBef>
                <a:spcPct val="30000"/>
              </a:spcBef>
              <a:defRPr sz="1200">
                <a:solidFill>
                  <a:schemeClr val="tx1"/>
                </a:solidFill>
                <a:latin typeface="Arial" charset="0"/>
              </a:defRPr>
            </a:lvl4pPr>
            <a:lvl5pPr marL="2092325" indent="-231775" defTabSz="930275">
              <a:spcBef>
                <a:spcPct val="30000"/>
              </a:spcBef>
              <a:defRPr sz="1200">
                <a:solidFill>
                  <a:schemeClr val="tx1"/>
                </a:solidFill>
                <a:latin typeface="Arial" charset="0"/>
              </a:defRPr>
            </a:lvl5pPr>
            <a:lvl6pPr marL="2549525" indent="-231775" defTabSz="930275" eaLnBrk="0" fontAlgn="base" hangingPunct="0">
              <a:spcBef>
                <a:spcPct val="30000"/>
              </a:spcBef>
              <a:spcAft>
                <a:spcPct val="0"/>
              </a:spcAft>
              <a:defRPr sz="1200">
                <a:solidFill>
                  <a:schemeClr val="tx1"/>
                </a:solidFill>
                <a:latin typeface="Arial" charset="0"/>
              </a:defRPr>
            </a:lvl6pPr>
            <a:lvl7pPr marL="3006725" indent="-231775" defTabSz="930275" eaLnBrk="0" fontAlgn="base" hangingPunct="0">
              <a:spcBef>
                <a:spcPct val="30000"/>
              </a:spcBef>
              <a:spcAft>
                <a:spcPct val="0"/>
              </a:spcAft>
              <a:defRPr sz="1200">
                <a:solidFill>
                  <a:schemeClr val="tx1"/>
                </a:solidFill>
                <a:latin typeface="Arial" charset="0"/>
              </a:defRPr>
            </a:lvl7pPr>
            <a:lvl8pPr marL="3463925" indent="-231775" defTabSz="930275" eaLnBrk="0" fontAlgn="base" hangingPunct="0">
              <a:spcBef>
                <a:spcPct val="30000"/>
              </a:spcBef>
              <a:spcAft>
                <a:spcPct val="0"/>
              </a:spcAft>
              <a:defRPr sz="1200">
                <a:solidFill>
                  <a:schemeClr val="tx1"/>
                </a:solidFill>
                <a:latin typeface="Arial" charset="0"/>
              </a:defRPr>
            </a:lvl8pPr>
            <a:lvl9pPr marL="3921125" indent="-231775" defTabSz="930275" eaLnBrk="0" fontAlgn="base" hangingPunct="0">
              <a:spcBef>
                <a:spcPct val="30000"/>
              </a:spcBef>
              <a:spcAft>
                <a:spcPct val="0"/>
              </a:spcAft>
              <a:defRPr sz="1200">
                <a:solidFill>
                  <a:schemeClr val="tx1"/>
                </a:solidFill>
                <a:latin typeface="Arial" charset="0"/>
              </a:defRPr>
            </a:lvl9pPr>
          </a:lstStyle>
          <a:p>
            <a:pPr eaLnBrk="0" hangingPunct="0">
              <a:spcBef>
                <a:spcPct val="0"/>
              </a:spcBef>
            </a:pPr>
            <a:fld id="{FE319C05-E09F-436D-BCF9-D90DA2BECDE7}" type="slidenum">
              <a:rPr lang="en-US" altLang="en-US" smtClean="0">
                <a:latin typeface="Times New Roman" pitchFamily="18" charset="0"/>
              </a:rPr>
              <a:pPr eaLnBrk="0" hangingPunct="0">
                <a:spcBef>
                  <a:spcPct val="0"/>
                </a:spcBef>
              </a:pPr>
              <a:t>19</a:t>
            </a:fld>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ltLang="en-US" sz="2400" smtClean="0"/>
              <a:t>As current flows through the resistor, collisions occur between the electrons flowing from the power supply and the materials in the resistor. </a:t>
            </a:r>
          </a:p>
          <a:p>
            <a:r>
              <a:rPr lang="en-IE" altLang="en-US" sz="2400" smtClean="0"/>
              <a:t>The total </a:t>
            </a:r>
            <a:r>
              <a:rPr lang="en-IE" altLang="en-US" sz="2400" b="1" i="1" smtClean="0"/>
              <a:t>energy</a:t>
            </a:r>
            <a:r>
              <a:rPr lang="en-IE" altLang="en-US" sz="2400" smtClean="0"/>
              <a:t> consumed in an electric circuit is simply the time integral of power, measured in Watts per second, or </a:t>
            </a:r>
            <a:r>
              <a:rPr lang="en-IE" altLang="en-US" sz="2400" b="1" i="1" smtClean="0"/>
              <a:t>Joules</a:t>
            </a:r>
            <a:r>
              <a:rPr lang="en-IE" altLang="en-US" sz="2400" smtClean="0"/>
              <a:t>. Thus, in the circuit above, the electric power delivered to the resistor is P = 3.3V x 1A, or 3.3Watts and in one second, 3.3W x 1second or 3.3J of energy is dissipated.</a:t>
            </a:r>
          </a:p>
          <a:p>
            <a:endParaRPr lang="en-IE" altLang="en-US"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charset="0"/>
              </a:defRPr>
            </a:lvl1pPr>
            <a:lvl2pPr marL="755650" indent="-290513" defTabSz="930275">
              <a:spcBef>
                <a:spcPct val="30000"/>
              </a:spcBef>
              <a:defRPr sz="1200">
                <a:solidFill>
                  <a:schemeClr val="tx1"/>
                </a:solidFill>
                <a:latin typeface="Arial" charset="0"/>
              </a:defRPr>
            </a:lvl2pPr>
            <a:lvl3pPr marL="1162050" indent="-231775" defTabSz="930275">
              <a:spcBef>
                <a:spcPct val="30000"/>
              </a:spcBef>
              <a:defRPr sz="1200">
                <a:solidFill>
                  <a:schemeClr val="tx1"/>
                </a:solidFill>
                <a:latin typeface="Arial" charset="0"/>
              </a:defRPr>
            </a:lvl3pPr>
            <a:lvl4pPr marL="1627188" indent="-231775" defTabSz="930275">
              <a:spcBef>
                <a:spcPct val="30000"/>
              </a:spcBef>
              <a:defRPr sz="1200">
                <a:solidFill>
                  <a:schemeClr val="tx1"/>
                </a:solidFill>
                <a:latin typeface="Arial" charset="0"/>
              </a:defRPr>
            </a:lvl4pPr>
            <a:lvl5pPr marL="2092325" indent="-231775" defTabSz="930275">
              <a:spcBef>
                <a:spcPct val="30000"/>
              </a:spcBef>
              <a:defRPr sz="1200">
                <a:solidFill>
                  <a:schemeClr val="tx1"/>
                </a:solidFill>
                <a:latin typeface="Arial" charset="0"/>
              </a:defRPr>
            </a:lvl5pPr>
            <a:lvl6pPr marL="2549525" indent="-231775" defTabSz="930275" eaLnBrk="0" fontAlgn="base" hangingPunct="0">
              <a:spcBef>
                <a:spcPct val="30000"/>
              </a:spcBef>
              <a:spcAft>
                <a:spcPct val="0"/>
              </a:spcAft>
              <a:defRPr sz="1200">
                <a:solidFill>
                  <a:schemeClr val="tx1"/>
                </a:solidFill>
                <a:latin typeface="Arial" charset="0"/>
              </a:defRPr>
            </a:lvl6pPr>
            <a:lvl7pPr marL="3006725" indent="-231775" defTabSz="930275" eaLnBrk="0" fontAlgn="base" hangingPunct="0">
              <a:spcBef>
                <a:spcPct val="30000"/>
              </a:spcBef>
              <a:spcAft>
                <a:spcPct val="0"/>
              </a:spcAft>
              <a:defRPr sz="1200">
                <a:solidFill>
                  <a:schemeClr val="tx1"/>
                </a:solidFill>
                <a:latin typeface="Arial" charset="0"/>
              </a:defRPr>
            </a:lvl7pPr>
            <a:lvl8pPr marL="3463925" indent="-231775" defTabSz="930275" eaLnBrk="0" fontAlgn="base" hangingPunct="0">
              <a:spcBef>
                <a:spcPct val="30000"/>
              </a:spcBef>
              <a:spcAft>
                <a:spcPct val="0"/>
              </a:spcAft>
              <a:defRPr sz="1200">
                <a:solidFill>
                  <a:schemeClr val="tx1"/>
                </a:solidFill>
                <a:latin typeface="Arial" charset="0"/>
              </a:defRPr>
            </a:lvl8pPr>
            <a:lvl9pPr marL="3921125" indent="-231775" defTabSz="930275" eaLnBrk="0" fontAlgn="base" hangingPunct="0">
              <a:spcBef>
                <a:spcPct val="30000"/>
              </a:spcBef>
              <a:spcAft>
                <a:spcPct val="0"/>
              </a:spcAft>
              <a:defRPr sz="1200">
                <a:solidFill>
                  <a:schemeClr val="tx1"/>
                </a:solidFill>
                <a:latin typeface="Arial" charset="0"/>
              </a:defRPr>
            </a:lvl9pPr>
          </a:lstStyle>
          <a:p>
            <a:pPr eaLnBrk="0" hangingPunct="0">
              <a:spcBef>
                <a:spcPct val="0"/>
              </a:spcBef>
            </a:pPr>
            <a:fld id="{4EA9EE48-22F7-467F-BA9F-AA5740113EBA}" type="slidenum">
              <a:rPr lang="en-US" altLang="en-US" smtClean="0">
                <a:latin typeface="Times New Roman" pitchFamily="18" charset="0"/>
              </a:rPr>
              <a:pPr eaLnBrk="0" hangingPunct="0">
                <a:spcBef>
                  <a:spcPct val="0"/>
                </a:spcBef>
              </a:pPr>
              <a:t>21</a:t>
            </a:fld>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55650" indent="-290513" defTabSz="930275">
              <a:defRPr>
                <a:solidFill>
                  <a:schemeClr val="tx1"/>
                </a:solidFill>
                <a:latin typeface="Arial" charset="0"/>
              </a:defRPr>
            </a:lvl2pPr>
            <a:lvl3pPr marL="1162050" indent="-231775" defTabSz="930275">
              <a:defRPr>
                <a:solidFill>
                  <a:schemeClr val="tx1"/>
                </a:solidFill>
                <a:latin typeface="Arial" charset="0"/>
              </a:defRPr>
            </a:lvl3pPr>
            <a:lvl4pPr marL="1627188" indent="-231775" defTabSz="930275">
              <a:defRPr>
                <a:solidFill>
                  <a:schemeClr val="tx1"/>
                </a:solidFill>
                <a:latin typeface="Arial" charset="0"/>
              </a:defRPr>
            </a:lvl4pPr>
            <a:lvl5pPr marL="2092325" indent="-231775" defTabSz="930275">
              <a:defRPr>
                <a:solidFill>
                  <a:schemeClr val="tx1"/>
                </a:solidFill>
                <a:latin typeface="Arial" charset="0"/>
              </a:defRPr>
            </a:lvl5pPr>
            <a:lvl6pPr marL="2549525" indent="-231775" defTabSz="930275" eaLnBrk="0" fontAlgn="base" hangingPunct="0">
              <a:spcBef>
                <a:spcPct val="0"/>
              </a:spcBef>
              <a:spcAft>
                <a:spcPct val="0"/>
              </a:spcAft>
              <a:defRPr>
                <a:solidFill>
                  <a:schemeClr val="tx1"/>
                </a:solidFill>
                <a:latin typeface="Arial" charset="0"/>
              </a:defRPr>
            </a:lvl6pPr>
            <a:lvl7pPr marL="3006725" indent="-231775" defTabSz="930275" eaLnBrk="0" fontAlgn="base" hangingPunct="0">
              <a:spcBef>
                <a:spcPct val="0"/>
              </a:spcBef>
              <a:spcAft>
                <a:spcPct val="0"/>
              </a:spcAft>
              <a:defRPr>
                <a:solidFill>
                  <a:schemeClr val="tx1"/>
                </a:solidFill>
                <a:latin typeface="Arial" charset="0"/>
              </a:defRPr>
            </a:lvl7pPr>
            <a:lvl8pPr marL="3463925" indent="-231775" defTabSz="930275" eaLnBrk="0" fontAlgn="base" hangingPunct="0">
              <a:spcBef>
                <a:spcPct val="0"/>
              </a:spcBef>
              <a:spcAft>
                <a:spcPct val="0"/>
              </a:spcAft>
              <a:defRPr>
                <a:solidFill>
                  <a:schemeClr val="tx1"/>
                </a:solidFill>
                <a:latin typeface="Arial" charset="0"/>
              </a:defRPr>
            </a:lvl8pPr>
            <a:lvl9pPr marL="3921125" indent="-231775" defTabSz="930275" eaLnBrk="0" fontAlgn="base" hangingPunct="0">
              <a:spcBef>
                <a:spcPct val="0"/>
              </a:spcBef>
              <a:spcAft>
                <a:spcPct val="0"/>
              </a:spcAft>
              <a:defRPr>
                <a:solidFill>
                  <a:schemeClr val="tx1"/>
                </a:solidFill>
                <a:latin typeface="Arial" charset="0"/>
              </a:defRPr>
            </a:lvl9pPr>
          </a:lstStyle>
          <a:p>
            <a:fld id="{0F24AF7E-287A-4A47-8F7B-B08B0974EF3E}" type="slidenum">
              <a:rPr lang="en-US" altLang="en-US" smtClean="0"/>
              <a:pPr/>
              <a:t>2</a:t>
            </a:fld>
            <a:endParaRPr lang="en-US" altLang="en-US" smtClean="0"/>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algn="r" eaLnBrk="1" hangingPunct="1"/>
            <a:fld id="{A1F5BB8C-3159-4A46-9534-D7D615DDF540}" type="slidenum">
              <a:rPr lang="en-US" altLang="en-US" sz="1200"/>
              <a:pPr algn="r" eaLnBrk="1" hangingPunct="1"/>
              <a:t>23</a:t>
            </a:fld>
            <a:endParaRPr lang="en-US" altLang="en-US" sz="120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ltLang="en-US" sz="1800" smtClean="0"/>
              <a:t>Vdd may be thought of as the “source” of positive charges in a circuit, and GND may be thought of as the “source” of negative charges in a circuit. </a:t>
            </a:r>
          </a:p>
          <a:p>
            <a:r>
              <a:rPr lang="en-IE" altLang="en-US" sz="2000" smtClean="0"/>
              <a:t>In modern digital systems, Vdd and GND are separated by anywhere from 1 to 5 volts. Older or inexpensive circuits typically use 5 volts, while newer circuits use 1-3 volts.</a:t>
            </a: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charset="0"/>
              </a:defRPr>
            </a:lvl1pPr>
            <a:lvl2pPr marL="755650" indent="-290513" defTabSz="930275">
              <a:spcBef>
                <a:spcPct val="30000"/>
              </a:spcBef>
              <a:defRPr sz="1200">
                <a:solidFill>
                  <a:schemeClr val="tx1"/>
                </a:solidFill>
                <a:latin typeface="Arial" charset="0"/>
              </a:defRPr>
            </a:lvl2pPr>
            <a:lvl3pPr marL="1162050" indent="-231775" defTabSz="930275">
              <a:spcBef>
                <a:spcPct val="30000"/>
              </a:spcBef>
              <a:defRPr sz="1200">
                <a:solidFill>
                  <a:schemeClr val="tx1"/>
                </a:solidFill>
                <a:latin typeface="Arial" charset="0"/>
              </a:defRPr>
            </a:lvl3pPr>
            <a:lvl4pPr marL="1627188" indent="-231775" defTabSz="930275">
              <a:spcBef>
                <a:spcPct val="30000"/>
              </a:spcBef>
              <a:defRPr sz="1200">
                <a:solidFill>
                  <a:schemeClr val="tx1"/>
                </a:solidFill>
                <a:latin typeface="Arial" charset="0"/>
              </a:defRPr>
            </a:lvl4pPr>
            <a:lvl5pPr marL="2092325" indent="-231775" defTabSz="930275">
              <a:spcBef>
                <a:spcPct val="30000"/>
              </a:spcBef>
              <a:defRPr sz="1200">
                <a:solidFill>
                  <a:schemeClr val="tx1"/>
                </a:solidFill>
                <a:latin typeface="Arial" charset="0"/>
              </a:defRPr>
            </a:lvl5pPr>
            <a:lvl6pPr marL="2549525" indent="-231775" defTabSz="930275" eaLnBrk="0" fontAlgn="base" hangingPunct="0">
              <a:spcBef>
                <a:spcPct val="30000"/>
              </a:spcBef>
              <a:spcAft>
                <a:spcPct val="0"/>
              </a:spcAft>
              <a:defRPr sz="1200">
                <a:solidFill>
                  <a:schemeClr val="tx1"/>
                </a:solidFill>
                <a:latin typeface="Arial" charset="0"/>
              </a:defRPr>
            </a:lvl6pPr>
            <a:lvl7pPr marL="3006725" indent="-231775" defTabSz="930275" eaLnBrk="0" fontAlgn="base" hangingPunct="0">
              <a:spcBef>
                <a:spcPct val="30000"/>
              </a:spcBef>
              <a:spcAft>
                <a:spcPct val="0"/>
              </a:spcAft>
              <a:defRPr sz="1200">
                <a:solidFill>
                  <a:schemeClr val="tx1"/>
                </a:solidFill>
                <a:latin typeface="Arial" charset="0"/>
              </a:defRPr>
            </a:lvl7pPr>
            <a:lvl8pPr marL="3463925" indent="-231775" defTabSz="930275" eaLnBrk="0" fontAlgn="base" hangingPunct="0">
              <a:spcBef>
                <a:spcPct val="30000"/>
              </a:spcBef>
              <a:spcAft>
                <a:spcPct val="0"/>
              </a:spcAft>
              <a:defRPr sz="1200">
                <a:solidFill>
                  <a:schemeClr val="tx1"/>
                </a:solidFill>
                <a:latin typeface="Arial" charset="0"/>
              </a:defRPr>
            </a:lvl8pPr>
            <a:lvl9pPr marL="3921125" indent="-231775" defTabSz="930275" eaLnBrk="0" fontAlgn="base" hangingPunct="0">
              <a:spcBef>
                <a:spcPct val="30000"/>
              </a:spcBef>
              <a:spcAft>
                <a:spcPct val="0"/>
              </a:spcAft>
              <a:defRPr sz="1200">
                <a:solidFill>
                  <a:schemeClr val="tx1"/>
                </a:solidFill>
                <a:latin typeface="Arial" charset="0"/>
              </a:defRPr>
            </a:lvl9pPr>
          </a:lstStyle>
          <a:p>
            <a:pPr eaLnBrk="0" hangingPunct="0">
              <a:spcBef>
                <a:spcPct val="0"/>
              </a:spcBef>
            </a:pPr>
            <a:fld id="{3FD55565-B3B8-46C6-9E8F-8FD0FE6F590F}" type="slidenum">
              <a:rPr lang="en-US" altLang="en-US" smtClean="0">
                <a:latin typeface="Times New Roman" pitchFamily="18" charset="0"/>
              </a:rPr>
              <a:pPr eaLnBrk="0" hangingPunct="0">
                <a:spcBef>
                  <a:spcPct val="0"/>
                </a:spcBef>
              </a:pPr>
              <a:t>24</a:t>
            </a:fld>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endParaRPr lang="en-IE" dirty="0" smtClean="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charset="0"/>
              </a:defRPr>
            </a:lvl1pPr>
            <a:lvl2pPr marL="755650" indent="-290513" defTabSz="930275">
              <a:spcBef>
                <a:spcPct val="30000"/>
              </a:spcBef>
              <a:defRPr sz="1200">
                <a:solidFill>
                  <a:schemeClr val="tx1"/>
                </a:solidFill>
                <a:latin typeface="Arial" charset="0"/>
              </a:defRPr>
            </a:lvl2pPr>
            <a:lvl3pPr marL="1162050" indent="-231775" defTabSz="930275">
              <a:spcBef>
                <a:spcPct val="30000"/>
              </a:spcBef>
              <a:defRPr sz="1200">
                <a:solidFill>
                  <a:schemeClr val="tx1"/>
                </a:solidFill>
                <a:latin typeface="Arial" charset="0"/>
              </a:defRPr>
            </a:lvl3pPr>
            <a:lvl4pPr marL="1627188" indent="-231775" defTabSz="930275">
              <a:spcBef>
                <a:spcPct val="30000"/>
              </a:spcBef>
              <a:defRPr sz="1200">
                <a:solidFill>
                  <a:schemeClr val="tx1"/>
                </a:solidFill>
                <a:latin typeface="Arial" charset="0"/>
              </a:defRPr>
            </a:lvl4pPr>
            <a:lvl5pPr marL="2092325" indent="-231775" defTabSz="930275">
              <a:spcBef>
                <a:spcPct val="30000"/>
              </a:spcBef>
              <a:defRPr sz="1200">
                <a:solidFill>
                  <a:schemeClr val="tx1"/>
                </a:solidFill>
                <a:latin typeface="Arial" charset="0"/>
              </a:defRPr>
            </a:lvl5pPr>
            <a:lvl6pPr marL="2549525" indent="-231775" defTabSz="930275" eaLnBrk="0" fontAlgn="base" hangingPunct="0">
              <a:spcBef>
                <a:spcPct val="30000"/>
              </a:spcBef>
              <a:spcAft>
                <a:spcPct val="0"/>
              </a:spcAft>
              <a:defRPr sz="1200">
                <a:solidFill>
                  <a:schemeClr val="tx1"/>
                </a:solidFill>
                <a:latin typeface="Arial" charset="0"/>
              </a:defRPr>
            </a:lvl6pPr>
            <a:lvl7pPr marL="3006725" indent="-231775" defTabSz="930275" eaLnBrk="0" fontAlgn="base" hangingPunct="0">
              <a:spcBef>
                <a:spcPct val="30000"/>
              </a:spcBef>
              <a:spcAft>
                <a:spcPct val="0"/>
              </a:spcAft>
              <a:defRPr sz="1200">
                <a:solidFill>
                  <a:schemeClr val="tx1"/>
                </a:solidFill>
                <a:latin typeface="Arial" charset="0"/>
              </a:defRPr>
            </a:lvl7pPr>
            <a:lvl8pPr marL="3463925" indent="-231775" defTabSz="930275" eaLnBrk="0" fontAlgn="base" hangingPunct="0">
              <a:spcBef>
                <a:spcPct val="30000"/>
              </a:spcBef>
              <a:spcAft>
                <a:spcPct val="0"/>
              </a:spcAft>
              <a:defRPr sz="1200">
                <a:solidFill>
                  <a:schemeClr val="tx1"/>
                </a:solidFill>
                <a:latin typeface="Arial" charset="0"/>
              </a:defRPr>
            </a:lvl8pPr>
            <a:lvl9pPr marL="3921125" indent="-231775" defTabSz="930275" eaLnBrk="0" fontAlgn="base" hangingPunct="0">
              <a:spcBef>
                <a:spcPct val="30000"/>
              </a:spcBef>
              <a:spcAft>
                <a:spcPct val="0"/>
              </a:spcAft>
              <a:defRPr sz="1200">
                <a:solidFill>
                  <a:schemeClr val="tx1"/>
                </a:solidFill>
                <a:latin typeface="Arial" charset="0"/>
              </a:defRPr>
            </a:lvl9pPr>
          </a:lstStyle>
          <a:p>
            <a:pPr eaLnBrk="0" hangingPunct="0">
              <a:spcBef>
                <a:spcPct val="0"/>
              </a:spcBef>
            </a:pPr>
            <a:fld id="{0317B531-C0C5-4196-A56B-55E864CB0FC6}" type="slidenum">
              <a:rPr lang="en-US" altLang="en-US" smtClean="0">
                <a:latin typeface="Times New Roman" pitchFamily="18" charset="0"/>
              </a:rPr>
              <a:pPr eaLnBrk="0" hangingPunct="0">
                <a:spcBef>
                  <a:spcPct val="0"/>
                </a:spcBef>
              </a:pPr>
              <a:t>26</a:t>
            </a:fld>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charset="0"/>
              </a:defRPr>
            </a:lvl1pPr>
            <a:lvl2pPr marL="755650" indent="-290513" defTabSz="930275">
              <a:spcBef>
                <a:spcPct val="30000"/>
              </a:spcBef>
              <a:defRPr sz="1200">
                <a:solidFill>
                  <a:schemeClr val="tx1"/>
                </a:solidFill>
                <a:latin typeface="Arial" charset="0"/>
              </a:defRPr>
            </a:lvl2pPr>
            <a:lvl3pPr marL="1162050" indent="-231775" defTabSz="930275">
              <a:spcBef>
                <a:spcPct val="30000"/>
              </a:spcBef>
              <a:defRPr sz="1200">
                <a:solidFill>
                  <a:schemeClr val="tx1"/>
                </a:solidFill>
                <a:latin typeface="Arial" charset="0"/>
              </a:defRPr>
            </a:lvl3pPr>
            <a:lvl4pPr marL="1627188" indent="-231775" defTabSz="930275">
              <a:spcBef>
                <a:spcPct val="30000"/>
              </a:spcBef>
              <a:defRPr sz="1200">
                <a:solidFill>
                  <a:schemeClr val="tx1"/>
                </a:solidFill>
                <a:latin typeface="Arial" charset="0"/>
              </a:defRPr>
            </a:lvl4pPr>
            <a:lvl5pPr marL="2092325" indent="-231775" defTabSz="930275">
              <a:spcBef>
                <a:spcPct val="30000"/>
              </a:spcBef>
              <a:defRPr sz="1200">
                <a:solidFill>
                  <a:schemeClr val="tx1"/>
                </a:solidFill>
                <a:latin typeface="Arial" charset="0"/>
              </a:defRPr>
            </a:lvl5pPr>
            <a:lvl6pPr marL="2549525" indent="-231775" defTabSz="930275" eaLnBrk="0" fontAlgn="base" hangingPunct="0">
              <a:spcBef>
                <a:spcPct val="30000"/>
              </a:spcBef>
              <a:spcAft>
                <a:spcPct val="0"/>
              </a:spcAft>
              <a:defRPr sz="1200">
                <a:solidFill>
                  <a:schemeClr val="tx1"/>
                </a:solidFill>
                <a:latin typeface="Arial" charset="0"/>
              </a:defRPr>
            </a:lvl6pPr>
            <a:lvl7pPr marL="3006725" indent="-231775" defTabSz="930275" eaLnBrk="0" fontAlgn="base" hangingPunct="0">
              <a:spcBef>
                <a:spcPct val="30000"/>
              </a:spcBef>
              <a:spcAft>
                <a:spcPct val="0"/>
              </a:spcAft>
              <a:defRPr sz="1200">
                <a:solidFill>
                  <a:schemeClr val="tx1"/>
                </a:solidFill>
                <a:latin typeface="Arial" charset="0"/>
              </a:defRPr>
            </a:lvl7pPr>
            <a:lvl8pPr marL="3463925" indent="-231775" defTabSz="930275" eaLnBrk="0" fontAlgn="base" hangingPunct="0">
              <a:spcBef>
                <a:spcPct val="30000"/>
              </a:spcBef>
              <a:spcAft>
                <a:spcPct val="0"/>
              </a:spcAft>
              <a:defRPr sz="1200">
                <a:solidFill>
                  <a:schemeClr val="tx1"/>
                </a:solidFill>
                <a:latin typeface="Arial" charset="0"/>
              </a:defRPr>
            </a:lvl8pPr>
            <a:lvl9pPr marL="3921125" indent="-231775" defTabSz="930275" eaLnBrk="0" fontAlgn="base" hangingPunct="0">
              <a:spcBef>
                <a:spcPct val="30000"/>
              </a:spcBef>
              <a:spcAft>
                <a:spcPct val="0"/>
              </a:spcAft>
              <a:defRPr sz="1200">
                <a:solidFill>
                  <a:schemeClr val="tx1"/>
                </a:solidFill>
                <a:latin typeface="Arial" charset="0"/>
              </a:defRPr>
            </a:lvl9pPr>
          </a:lstStyle>
          <a:p>
            <a:pPr eaLnBrk="0" hangingPunct="0">
              <a:spcBef>
                <a:spcPct val="0"/>
              </a:spcBef>
            </a:pPr>
            <a:fld id="{F8C8B850-C935-4A6F-A545-768211814671}" type="slidenum">
              <a:rPr lang="en-US" altLang="en-US" smtClean="0">
                <a:latin typeface="Times New Roman" pitchFamily="18" charset="0"/>
              </a:rPr>
              <a:pPr eaLnBrk="0" hangingPunct="0">
                <a:spcBef>
                  <a:spcPct val="0"/>
                </a:spcBef>
              </a:pPr>
              <a:t>30</a:t>
            </a:fld>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ltLang="en-US" sz="1600" smtClean="0"/>
              <a:t>Smaller capacitors, appearing as small blocks, disks or wafers, often have their values printed on them in an encoded manner . For these capacitors, a three-digit number typically indicates the capacitor value in picofarads. </a:t>
            </a:r>
            <a:r>
              <a:rPr lang="en-IE" altLang="en-US" smtClean="0"/>
              <a:t>The first two digits provide the "base" number, and the third digit provides an exponent of 10 (so, for example, "104" printed on a capacitor indicates a capacitance value of 10 x 104 or 100000 </a:t>
            </a:r>
            <a:r>
              <a:rPr lang="en-IE" altLang="en-US" sz="1600" smtClean="0"/>
              <a:t>pF). Occasionally, a capacitor will only show a two-digit number, in which case that number is simply the capacitor value in pF. (To be complete, if a capacitor shows a three-digit number and the third digit is 8 or 9, then the first two digits are multiplied by .01 and .1 respectively). Often, a single letter is appended to the capacitance value – this letter indicates the quality of the capacitor.</a:t>
            </a:r>
          </a:p>
          <a:p>
            <a:endParaRPr lang="en-IE" altLang="en-US" smtClean="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charset="0"/>
              </a:defRPr>
            </a:lvl1pPr>
            <a:lvl2pPr marL="755650" indent="-290513" defTabSz="930275">
              <a:spcBef>
                <a:spcPct val="30000"/>
              </a:spcBef>
              <a:defRPr sz="1200">
                <a:solidFill>
                  <a:schemeClr val="tx1"/>
                </a:solidFill>
                <a:latin typeface="Arial" charset="0"/>
              </a:defRPr>
            </a:lvl2pPr>
            <a:lvl3pPr marL="1162050" indent="-231775" defTabSz="930275">
              <a:spcBef>
                <a:spcPct val="30000"/>
              </a:spcBef>
              <a:defRPr sz="1200">
                <a:solidFill>
                  <a:schemeClr val="tx1"/>
                </a:solidFill>
                <a:latin typeface="Arial" charset="0"/>
              </a:defRPr>
            </a:lvl3pPr>
            <a:lvl4pPr marL="1627188" indent="-231775" defTabSz="930275">
              <a:spcBef>
                <a:spcPct val="30000"/>
              </a:spcBef>
              <a:defRPr sz="1200">
                <a:solidFill>
                  <a:schemeClr val="tx1"/>
                </a:solidFill>
                <a:latin typeface="Arial" charset="0"/>
              </a:defRPr>
            </a:lvl4pPr>
            <a:lvl5pPr marL="2092325" indent="-231775" defTabSz="930275">
              <a:spcBef>
                <a:spcPct val="30000"/>
              </a:spcBef>
              <a:defRPr sz="1200">
                <a:solidFill>
                  <a:schemeClr val="tx1"/>
                </a:solidFill>
                <a:latin typeface="Arial" charset="0"/>
              </a:defRPr>
            </a:lvl5pPr>
            <a:lvl6pPr marL="2549525" indent="-231775" defTabSz="930275" eaLnBrk="0" fontAlgn="base" hangingPunct="0">
              <a:spcBef>
                <a:spcPct val="30000"/>
              </a:spcBef>
              <a:spcAft>
                <a:spcPct val="0"/>
              </a:spcAft>
              <a:defRPr sz="1200">
                <a:solidFill>
                  <a:schemeClr val="tx1"/>
                </a:solidFill>
                <a:latin typeface="Arial" charset="0"/>
              </a:defRPr>
            </a:lvl6pPr>
            <a:lvl7pPr marL="3006725" indent="-231775" defTabSz="930275" eaLnBrk="0" fontAlgn="base" hangingPunct="0">
              <a:spcBef>
                <a:spcPct val="30000"/>
              </a:spcBef>
              <a:spcAft>
                <a:spcPct val="0"/>
              </a:spcAft>
              <a:defRPr sz="1200">
                <a:solidFill>
                  <a:schemeClr val="tx1"/>
                </a:solidFill>
                <a:latin typeface="Arial" charset="0"/>
              </a:defRPr>
            </a:lvl7pPr>
            <a:lvl8pPr marL="3463925" indent="-231775" defTabSz="930275" eaLnBrk="0" fontAlgn="base" hangingPunct="0">
              <a:spcBef>
                <a:spcPct val="30000"/>
              </a:spcBef>
              <a:spcAft>
                <a:spcPct val="0"/>
              </a:spcAft>
              <a:defRPr sz="1200">
                <a:solidFill>
                  <a:schemeClr val="tx1"/>
                </a:solidFill>
                <a:latin typeface="Arial" charset="0"/>
              </a:defRPr>
            </a:lvl8pPr>
            <a:lvl9pPr marL="3921125" indent="-231775" defTabSz="930275" eaLnBrk="0" fontAlgn="base" hangingPunct="0">
              <a:spcBef>
                <a:spcPct val="30000"/>
              </a:spcBef>
              <a:spcAft>
                <a:spcPct val="0"/>
              </a:spcAft>
              <a:defRPr sz="1200">
                <a:solidFill>
                  <a:schemeClr val="tx1"/>
                </a:solidFill>
                <a:latin typeface="Arial" charset="0"/>
              </a:defRPr>
            </a:lvl9pPr>
          </a:lstStyle>
          <a:p>
            <a:pPr eaLnBrk="0" hangingPunct="0">
              <a:spcBef>
                <a:spcPct val="0"/>
              </a:spcBef>
            </a:pPr>
            <a:fld id="{E477ECD5-3C71-4560-836A-77EE56EB302A}" type="slidenum">
              <a:rPr lang="en-US" altLang="en-US" smtClean="0">
                <a:latin typeface="Times New Roman" pitchFamily="18" charset="0"/>
              </a:rPr>
              <a:pPr eaLnBrk="0" hangingPunct="0">
                <a:spcBef>
                  <a:spcPct val="0"/>
                </a:spcBef>
              </a:pPr>
              <a:t>32</a:t>
            </a:fld>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ltLang="en-US" smtClean="0"/>
              <a:t>Circuits often require inputs that come directly from users (as opposed to inputs that come from other devices).  User-input devices can take many forms, among them keyboards (as on a PC), buttons (as on a calculator or telephone), rotary dials, switches and levers, etc. </a:t>
            </a:r>
          </a:p>
          <a:p>
            <a:endParaRPr lang="en-IE" altLang="en-US"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charset="0"/>
              </a:defRPr>
            </a:lvl1pPr>
            <a:lvl2pPr marL="755650" indent="-290513" defTabSz="930275">
              <a:spcBef>
                <a:spcPct val="30000"/>
              </a:spcBef>
              <a:defRPr sz="1200">
                <a:solidFill>
                  <a:schemeClr val="tx1"/>
                </a:solidFill>
                <a:latin typeface="Arial" charset="0"/>
              </a:defRPr>
            </a:lvl2pPr>
            <a:lvl3pPr marL="1162050" indent="-231775" defTabSz="930275">
              <a:spcBef>
                <a:spcPct val="30000"/>
              </a:spcBef>
              <a:defRPr sz="1200">
                <a:solidFill>
                  <a:schemeClr val="tx1"/>
                </a:solidFill>
                <a:latin typeface="Arial" charset="0"/>
              </a:defRPr>
            </a:lvl3pPr>
            <a:lvl4pPr marL="1627188" indent="-231775" defTabSz="930275">
              <a:spcBef>
                <a:spcPct val="30000"/>
              </a:spcBef>
              <a:defRPr sz="1200">
                <a:solidFill>
                  <a:schemeClr val="tx1"/>
                </a:solidFill>
                <a:latin typeface="Arial" charset="0"/>
              </a:defRPr>
            </a:lvl4pPr>
            <a:lvl5pPr marL="2092325" indent="-231775" defTabSz="930275">
              <a:spcBef>
                <a:spcPct val="30000"/>
              </a:spcBef>
              <a:defRPr sz="1200">
                <a:solidFill>
                  <a:schemeClr val="tx1"/>
                </a:solidFill>
                <a:latin typeface="Arial" charset="0"/>
              </a:defRPr>
            </a:lvl5pPr>
            <a:lvl6pPr marL="2549525" indent="-231775" defTabSz="930275" eaLnBrk="0" fontAlgn="base" hangingPunct="0">
              <a:spcBef>
                <a:spcPct val="30000"/>
              </a:spcBef>
              <a:spcAft>
                <a:spcPct val="0"/>
              </a:spcAft>
              <a:defRPr sz="1200">
                <a:solidFill>
                  <a:schemeClr val="tx1"/>
                </a:solidFill>
                <a:latin typeface="Arial" charset="0"/>
              </a:defRPr>
            </a:lvl6pPr>
            <a:lvl7pPr marL="3006725" indent="-231775" defTabSz="930275" eaLnBrk="0" fontAlgn="base" hangingPunct="0">
              <a:spcBef>
                <a:spcPct val="30000"/>
              </a:spcBef>
              <a:spcAft>
                <a:spcPct val="0"/>
              </a:spcAft>
              <a:defRPr sz="1200">
                <a:solidFill>
                  <a:schemeClr val="tx1"/>
                </a:solidFill>
                <a:latin typeface="Arial" charset="0"/>
              </a:defRPr>
            </a:lvl7pPr>
            <a:lvl8pPr marL="3463925" indent="-231775" defTabSz="930275" eaLnBrk="0" fontAlgn="base" hangingPunct="0">
              <a:spcBef>
                <a:spcPct val="30000"/>
              </a:spcBef>
              <a:spcAft>
                <a:spcPct val="0"/>
              </a:spcAft>
              <a:defRPr sz="1200">
                <a:solidFill>
                  <a:schemeClr val="tx1"/>
                </a:solidFill>
                <a:latin typeface="Arial" charset="0"/>
              </a:defRPr>
            </a:lvl8pPr>
            <a:lvl9pPr marL="3921125" indent="-231775" defTabSz="930275" eaLnBrk="0" fontAlgn="base" hangingPunct="0">
              <a:spcBef>
                <a:spcPct val="30000"/>
              </a:spcBef>
              <a:spcAft>
                <a:spcPct val="0"/>
              </a:spcAft>
              <a:defRPr sz="1200">
                <a:solidFill>
                  <a:schemeClr val="tx1"/>
                </a:solidFill>
                <a:latin typeface="Arial" charset="0"/>
              </a:defRPr>
            </a:lvl9pPr>
          </a:lstStyle>
          <a:p>
            <a:pPr eaLnBrk="0" hangingPunct="0">
              <a:spcBef>
                <a:spcPct val="0"/>
              </a:spcBef>
            </a:pPr>
            <a:fld id="{F26FEE75-7030-43DD-8045-42BDE8F73A18}" type="slidenum">
              <a:rPr lang="en-US" altLang="en-US" smtClean="0">
                <a:latin typeface="Times New Roman" pitchFamily="18" charset="0"/>
              </a:rPr>
              <a:pPr eaLnBrk="0" hangingPunct="0">
                <a:spcBef>
                  <a:spcPct val="0"/>
                </a:spcBef>
              </a:pPr>
              <a:t>34</a:t>
            </a:fld>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ltLang="en-US" sz="1600" smtClean="0"/>
              <a:t>Electronic components are often assembled and interconnected on a flat surface known as a circuit board. </a:t>
            </a:r>
          </a:p>
          <a:p>
            <a:r>
              <a:rPr lang="en-IE" altLang="en-US" sz="1600" smtClean="0"/>
              <a:t>The several types of existing circuit boards may be divided into two broad categories: </a:t>
            </a:r>
          </a:p>
          <a:p>
            <a:pPr lvl="1"/>
            <a:r>
              <a:rPr lang="en-IE" altLang="en-US" sz="1600" smtClean="0"/>
              <a:t>those intended for prototype or experimental circuits; </a:t>
            </a:r>
          </a:p>
          <a:p>
            <a:pPr lvl="1"/>
            <a:r>
              <a:rPr lang="en-IE" altLang="en-US" sz="1600" smtClean="0"/>
              <a:t>and those intended for production and/or commercial sale. </a:t>
            </a:r>
          </a:p>
          <a:p>
            <a:r>
              <a:rPr lang="en-IE" altLang="en-US" sz="1600" smtClean="0"/>
              <a:t>Circuit boards used for experimental work are often referred to as breadboards or protoboards.</a:t>
            </a:r>
          </a:p>
          <a:p>
            <a:r>
              <a:rPr lang="en-IE" altLang="en-US" sz="1600" smtClean="0"/>
              <a:t>Production circuit boards are design usually using specialised CAD software (e.g. OrCAD, Protel, etc..). Once the design is completed, the PCB has to be manufactured. Typical steps are shown in the picture. </a:t>
            </a:r>
          </a:p>
          <a:p>
            <a:endParaRPr lang="en-GB" altLang="en-US" smtClean="0"/>
          </a:p>
          <a:p>
            <a:endParaRPr lang="en-IE" altLang="en-US" smtClean="0"/>
          </a:p>
          <a:p>
            <a:r>
              <a:rPr lang="en-IE" altLang="en-US" smtClean="0"/>
              <a:t>Breadboards allow engineers to construct circuits quickly, so that they can be studied and modified</a:t>
            </a:r>
          </a:p>
          <a:p>
            <a:r>
              <a:rPr lang="en-IE" altLang="en-US" smtClean="0"/>
              <a:t>until an optimal design is discovered. In a typical breadboard use, components and wires are added to</a:t>
            </a:r>
          </a:p>
          <a:p>
            <a:r>
              <a:rPr lang="en-IE" altLang="en-US" smtClean="0"/>
              <a:t>a circuit in an ad hoc manner as the design proceeds.</a:t>
            </a: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charset="0"/>
              </a:defRPr>
            </a:lvl1pPr>
            <a:lvl2pPr marL="755650" indent="-290513" defTabSz="930275">
              <a:spcBef>
                <a:spcPct val="30000"/>
              </a:spcBef>
              <a:defRPr sz="1200">
                <a:solidFill>
                  <a:schemeClr val="tx1"/>
                </a:solidFill>
                <a:latin typeface="Arial" charset="0"/>
              </a:defRPr>
            </a:lvl2pPr>
            <a:lvl3pPr marL="1162050" indent="-231775" defTabSz="930275">
              <a:spcBef>
                <a:spcPct val="30000"/>
              </a:spcBef>
              <a:defRPr sz="1200">
                <a:solidFill>
                  <a:schemeClr val="tx1"/>
                </a:solidFill>
                <a:latin typeface="Arial" charset="0"/>
              </a:defRPr>
            </a:lvl3pPr>
            <a:lvl4pPr marL="1627188" indent="-231775" defTabSz="930275">
              <a:spcBef>
                <a:spcPct val="30000"/>
              </a:spcBef>
              <a:defRPr sz="1200">
                <a:solidFill>
                  <a:schemeClr val="tx1"/>
                </a:solidFill>
                <a:latin typeface="Arial" charset="0"/>
              </a:defRPr>
            </a:lvl4pPr>
            <a:lvl5pPr marL="2092325" indent="-231775" defTabSz="930275">
              <a:spcBef>
                <a:spcPct val="30000"/>
              </a:spcBef>
              <a:defRPr sz="1200">
                <a:solidFill>
                  <a:schemeClr val="tx1"/>
                </a:solidFill>
                <a:latin typeface="Arial" charset="0"/>
              </a:defRPr>
            </a:lvl5pPr>
            <a:lvl6pPr marL="2549525" indent="-231775" defTabSz="930275" eaLnBrk="0" fontAlgn="base" hangingPunct="0">
              <a:spcBef>
                <a:spcPct val="30000"/>
              </a:spcBef>
              <a:spcAft>
                <a:spcPct val="0"/>
              </a:spcAft>
              <a:defRPr sz="1200">
                <a:solidFill>
                  <a:schemeClr val="tx1"/>
                </a:solidFill>
                <a:latin typeface="Arial" charset="0"/>
              </a:defRPr>
            </a:lvl6pPr>
            <a:lvl7pPr marL="3006725" indent="-231775" defTabSz="930275" eaLnBrk="0" fontAlgn="base" hangingPunct="0">
              <a:spcBef>
                <a:spcPct val="30000"/>
              </a:spcBef>
              <a:spcAft>
                <a:spcPct val="0"/>
              </a:spcAft>
              <a:defRPr sz="1200">
                <a:solidFill>
                  <a:schemeClr val="tx1"/>
                </a:solidFill>
                <a:latin typeface="Arial" charset="0"/>
              </a:defRPr>
            </a:lvl7pPr>
            <a:lvl8pPr marL="3463925" indent="-231775" defTabSz="930275" eaLnBrk="0" fontAlgn="base" hangingPunct="0">
              <a:spcBef>
                <a:spcPct val="30000"/>
              </a:spcBef>
              <a:spcAft>
                <a:spcPct val="0"/>
              </a:spcAft>
              <a:defRPr sz="1200">
                <a:solidFill>
                  <a:schemeClr val="tx1"/>
                </a:solidFill>
                <a:latin typeface="Arial" charset="0"/>
              </a:defRPr>
            </a:lvl8pPr>
            <a:lvl9pPr marL="3921125" indent="-231775" defTabSz="930275" eaLnBrk="0" fontAlgn="base" hangingPunct="0">
              <a:spcBef>
                <a:spcPct val="30000"/>
              </a:spcBef>
              <a:spcAft>
                <a:spcPct val="0"/>
              </a:spcAft>
              <a:defRPr sz="1200">
                <a:solidFill>
                  <a:schemeClr val="tx1"/>
                </a:solidFill>
                <a:latin typeface="Arial" charset="0"/>
              </a:defRPr>
            </a:lvl9pPr>
          </a:lstStyle>
          <a:p>
            <a:pPr eaLnBrk="0" hangingPunct="0">
              <a:spcBef>
                <a:spcPct val="0"/>
              </a:spcBef>
            </a:pPr>
            <a:fld id="{D09A5D48-6D39-4866-BFE3-321F485504BD}" type="slidenum">
              <a:rPr lang="en-US" altLang="en-US" smtClean="0">
                <a:latin typeface="Times New Roman" pitchFamily="18" charset="0"/>
              </a:rPr>
              <a:pPr eaLnBrk="0" hangingPunct="0">
                <a:spcBef>
                  <a:spcPct val="0"/>
                </a:spcBef>
              </a:pPr>
              <a:t>37</a:t>
            </a:fld>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IE" dirty="0" smtClean="0"/>
              <a:t>As shown in the figures, the chips themselves are much smaller than their packages. During</a:t>
            </a:r>
          </a:p>
          <a:p>
            <a:pPr>
              <a:defRPr/>
            </a:pPr>
            <a:r>
              <a:rPr lang="en-IE" dirty="0" smtClean="0"/>
              <a:t>manufacturing, the small, fragile chips are glued (using epoxy) onto the bottom half of the package,</a:t>
            </a:r>
          </a:p>
          <a:p>
            <a:pPr>
              <a:defRPr/>
            </a:pPr>
            <a:r>
              <a:rPr lang="en-IE" dirty="0" smtClean="0"/>
              <a:t>bond-wires are attached to the chip and to the externally available pins, and then the top half of the</a:t>
            </a:r>
          </a:p>
          <a:p>
            <a:pPr>
              <a:defRPr/>
            </a:pPr>
            <a:r>
              <a:rPr lang="en-IE" dirty="0" smtClean="0"/>
              <a:t>chip package is permanently affixed. Smaller chips may only have a few pins, but larger chips can</a:t>
            </a:r>
          </a:p>
          <a:p>
            <a:pPr>
              <a:defRPr/>
            </a:pPr>
            <a:r>
              <a:rPr lang="en-IE" dirty="0" smtClean="0"/>
              <a:t>have more than 500 pins. Since the chips themselves are on the order of a centimetre on each side,</a:t>
            </a:r>
          </a:p>
          <a:p>
            <a:pPr>
              <a:defRPr/>
            </a:pPr>
            <a:r>
              <a:rPr lang="en-IE" dirty="0" smtClean="0"/>
              <a:t>very precise and delicate machines are required to mount them in their packages.</a:t>
            </a:r>
          </a:p>
          <a:p>
            <a:pPr>
              <a:defRPr/>
            </a:pPr>
            <a:endParaRPr lang="en-US" dirty="0" smtClean="0"/>
          </a:p>
          <a:p>
            <a:pPr>
              <a:defRPr/>
            </a:pPr>
            <a:r>
              <a:rPr lang="en-IE" dirty="0" smtClean="0"/>
              <a:t>Smaller chips might be packaged in a "DIP" package (DIP is an acronym for Dual In-line Package) as</a:t>
            </a:r>
          </a:p>
          <a:p>
            <a:pPr>
              <a:defRPr/>
            </a:pPr>
            <a:r>
              <a:rPr lang="en-IE" dirty="0" smtClean="0"/>
              <a:t>shown below. Typically on the order of 1" x 1/4", DIP packages are most often made from black plastic, and they can have anywhere from 8 to 48 pins protruding in equal numbers from either side.</a:t>
            </a:r>
          </a:p>
          <a:p>
            <a:pPr>
              <a:defRPr/>
            </a:pPr>
            <a:r>
              <a:rPr lang="en-IE" dirty="0" smtClean="0"/>
              <a:t>DIPs are used exclusively in through-hole processes. Larger chips use many different packages – one</a:t>
            </a:r>
          </a:p>
          <a:p>
            <a:pPr>
              <a:defRPr/>
            </a:pPr>
            <a:r>
              <a:rPr lang="en-IE" dirty="0" smtClean="0"/>
              <a:t>common package, the "PLCC" (for Plastic Leaded Chip Carrier) is shown. Since these larger</a:t>
            </a:r>
          </a:p>
          <a:p>
            <a:pPr>
              <a:defRPr/>
            </a:pPr>
            <a:r>
              <a:rPr lang="en-IE" dirty="0" smtClean="0"/>
              <a:t>packages can have up to several hundred pins, it is often not practical to use the relatively large leads</a:t>
            </a:r>
          </a:p>
          <a:p>
            <a:pPr>
              <a:defRPr/>
            </a:pPr>
            <a:r>
              <a:rPr lang="en-IE" dirty="0" smtClean="0"/>
              <a:t>required by through-hole packages. Thus, large chips usually use surface mount packages, where the</a:t>
            </a:r>
          </a:p>
          <a:p>
            <a:pPr>
              <a:defRPr/>
            </a:pPr>
            <a:r>
              <a:rPr lang="en-IE" dirty="0" smtClean="0"/>
              <a:t>external pins can be smaller and more densely packed.</a:t>
            </a:r>
            <a:endParaRPr lang="en-IE" dirty="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charset="0"/>
              </a:defRPr>
            </a:lvl1pPr>
            <a:lvl2pPr marL="755650" indent="-290513" defTabSz="930275">
              <a:spcBef>
                <a:spcPct val="30000"/>
              </a:spcBef>
              <a:defRPr sz="1200">
                <a:solidFill>
                  <a:schemeClr val="tx1"/>
                </a:solidFill>
                <a:latin typeface="Arial" charset="0"/>
              </a:defRPr>
            </a:lvl2pPr>
            <a:lvl3pPr marL="1162050" indent="-231775" defTabSz="930275">
              <a:spcBef>
                <a:spcPct val="30000"/>
              </a:spcBef>
              <a:defRPr sz="1200">
                <a:solidFill>
                  <a:schemeClr val="tx1"/>
                </a:solidFill>
                <a:latin typeface="Arial" charset="0"/>
              </a:defRPr>
            </a:lvl3pPr>
            <a:lvl4pPr marL="1627188" indent="-231775" defTabSz="930275">
              <a:spcBef>
                <a:spcPct val="30000"/>
              </a:spcBef>
              <a:defRPr sz="1200">
                <a:solidFill>
                  <a:schemeClr val="tx1"/>
                </a:solidFill>
                <a:latin typeface="Arial" charset="0"/>
              </a:defRPr>
            </a:lvl4pPr>
            <a:lvl5pPr marL="2092325" indent="-231775" defTabSz="930275">
              <a:spcBef>
                <a:spcPct val="30000"/>
              </a:spcBef>
              <a:defRPr sz="1200">
                <a:solidFill>
                  <a:schemeClr val="tx1"/>
                </a:solidFill>
                <a:latin typeface="Arial" charset="0"/>
              </a:defRPr>
            </a:lvl5pPr>
            <a:lvl6pPr marL="2549525" indent="-231775" defTabSz="930275" eaLnBrk="0" fontAlgn="base" hangingPunct="0">
              <a:spcBef>
                <a:spcPct val="30000"/>
              </a:spcBef>
              <a:spcAft>
                <a:spcPct val="0"/>
              </a:spcAft>
              <a:defRPr sz="1200">
                <a:solidFill>
                  <a:schemeClr val="tx1"/>
                </a:solidFill>
                <a:latin typeface="Arial" charset="0"/>
              </a:defRPr>
            </a:lvl6pPr>
            <a:lvl7pPr marL="3006725" indent="-231775" defTabSz="930275" eaLnBrk="0" fontAlgn="base" hangingPunct="0">
              <a:spcBef>
                <a:spcPct val="30000"/>
              </a:spcBef>
              <a:spcAft>
                <a:spcPct val="0"/>
              </a:spcAft>
              <a:defRPr sz="1200">
                <a:solidFill>
                  <a:schemeClr val="tx1"/>
                </a:solidFill>
                <a:latin typeface="Arial" charset="0"/>
              </a:defRPr>
            </a:lvl7pPr>
            <a:lvl8pPr marL="3463925" indent="-231775" defTabSz="930275" eaLnBrk="0" fontAlgn="base" hangingPunct="0">
              <a:spcBef>
                <a:spcPct val="30000"/>
              </a:spcBef>
              <a:spcAft>
                <a:spcPct val="0"/>
              </a:spcAft>
              <a:defRPr sz="1200">
                <a:solidFill>
                  <a:schemeClr val="tx1"/>
                </a:solidFill>
                <a:latin typeface="Arial" charset="0"/>
              </a:defRPr>
            </a:lvl8pPr>
            <a:lvl9pPr marL="3921125" indent="-231775" defTabSz="930275" eaLnBrk="0" fontAlgn="base" hangingPunct="0">
              <a:spcBef>
                <a:spcPct val="30000"/>
              </a:spcBef>
              <a:spcAft>
                <a:spcPct val="0"/>
              </a:spcAft>
              <a:defRPr sz="1200">
                <a:solidFill>
                  <a:schemeClr val="tx1"/>
                </a:solidFill>
                <a:latin typeface="Arial" charset="0"/>
              </a:defRPr>
            </a:lvl9pPr>
          </a:lstStyle>
          <a:p>
            <a:pPr eaLnBrk="0" hangingPunct="0">
              <a:spcBef>
                <a:spcPct val="0"/>
              </a:spcBef>
            </a:pPr>
            <a:fld id="{4B65025B-9703-4160-BA42-6A0573961E27}" type="slidenum">
              <a:rPr lang="en-US" altLang="en-US" smtClean="0">
                <a:latin typeface="Times New Roman" pitchFamily="18" charset="0"/>
              </a:rPr>
              <a:pPr eaLnBrk="0" hangingPunct="0">
                <a:spcBef>
                  <a:spcPct val="0"/>
                </a:spcBef>
              </a:pPr>
              <a:t>38</a:t>
            </a:fld>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Using just switches and resistors, it is also possible to create logical circuits that perform compound logical relationships, like “F = (A and B) or C”.</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Of course, when the gate voltage changes from Vdd to GND or vice-versa, it must necessary assume voltages between Vdd and GND – we assume that this happens infinitely fast, so that we can ignore FET characteristics during the time the gate voltage is switching.</a:t>
            </a:r>
          </a:p>
          <a:p>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algn="r" eaLnBrk="1" hangingPunct="1"/>
            <a:fld id="{1F26BC6D-277A-4A1D-931E-D988D51740B5}" type="slidenum">
              <a:rPr lang="en-US" altLang="en-US" sz="1200"/>
              <a:pPr algn="r" eaLnBrk="1" hangingPunct="1"/>
              <a:t>3</a:t>
            </a:fld>
            <a:endParaRPr lang="en-US" altLang="en-US" sz="1200"/>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In a simple digital model, FETs can be thought of as electrically controllable "on/off" switches. An electrical connection is created between the</a:t>
            </a:r>
          </a:p>
          <a:p>
            <a:r>
              <a:rPr lang="en-GB" altLang="en-US" smtClean="0"/>
              <a:t>source and the drain (i.e., the FET is turned “on”) when the gate input is asserted. One kind of FET, called an nFET, is turned on when Vdd is present</a:t>
            </a:r>
          </a:p>
          <a:p>
            <a:r>
              <a:rPr lang="en-GB" altLang="en-US" smtClean="0"/>
              <a:t>at the control input, and a second type, called a pFET, is turned on when GND is present at the control input. Thus, an "asserted" input for an nFET means that</a:t>
            </a:r>
          </a:p>
          <a:p>
            <a:r>
              <a:rPr lang="en-GB" altLang="en-US" smtClean="0"/>
              <a:t>the control signal is at Vdd, and for a pFET means the control input is at a GND. The figures show the circuit symbols and equivalent switch diagrams for both nFETs and pFETs.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GB" altLang="en-US" smtClean="0"/>
              <a:t>A silicon chip is implanted with ions to make it more conductive in the areas that will become the FET source and the drain regions – called diffusion regions</a:t>
            </a:r>
          </a:p>
          <a:p>
            <a:pPr>
              <a:lnSpc>
                <a:spcPct val="80000"/>
              </a:lnSpc>
            </a:pPr>
            <a:r>
              <a:rPr lang="en-GB" altLang="en-US" smtClean="0"/>
              <a:t>A thin insulating layer is created between these diffusion regions, and another conductor is "grown" on top of this insulator</a:t>
            </a:r>
          </a:p>
          <a:p>
            <a:pPr>
              <a:lnSpc>
                <a:spcPct val="80000"/>
              </a:lnSpc>
            </a:pPr>
            <a:r>
              <a:rPr lang="en-GB" altLang="en-US" smtClean="0"/>
              <a:t>This grown conductor (typically silicon) forms the gate, and the area immediately under the gate and between the diffusion regions is called the channel. Finally, wires are connected to the source, drain, and gate structures so that the FET can be connected in a larger circuit.</a:t>
            </a:r>
          </a:p>
          <a:p>
            <a:endParaRPr lang="en-IE" altLang="en-US"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charset="0"/>
              </a:defRPr>
            </a:lvl1pPr>
            <a:lvl2pPr marL="755650" indent="-290513" defTabSz="930275">
              <a:spcBef>
                <a:spcPct val="30000"/>
              </a:spcBef>
              <a:defRPr sz="1200">
                <a:solidFill>
                  <a:schemeClr val="tx1"/>
                </a:solidFill>
                <a:latin typeface="Arial" charset="0"/>
              </a:defRPr>
            </a:lvl2pPr>
            <a:lvl3pPr marL="1162050" indent="-231775" defTabSz="930275">
              <a:spcBef>
                <a:spcPct val="30000"/>
              </a:spcBef>
              <a:defRPr sz="1200">
                <a:solidFill>
                  <a:schemeClr val="tx1"/>
                </a:solidFill>
                <a:latin typeface="Arial" charset="0"/>
              </a:defRPr>
            </a:lvl3pPr>
            <a:lvl4pPr marL="1627188" indent="-231775" defTabSz="930275">
              <a:spcBef>
                <a:spcPct val="30000"/>
              </a:spcBef>
              <a:defRPr sz="1200">
                <a:solidFill>
                  <a:schemeClr val="tx1"/>
                </a:solidFill>
                <a:latin typeface="Arial" charset="0"/>
              </a:defRPr>
            </a:lvl4pPr>
            <a:lvl5pPr marL="2092325" indent="-231775" defTabSz="930275">
              <a:spcBef>
                <a:spcPct val="30000"/>
              </a:spcBef>
              <a:defRPr sz="1200">
                <a:solidFill>
                  <a:schemeClr val="tx1"/>
                </a:solidFill>
                <a:latin typeface="Arial" charset="0"/>
              </a:defRPr>
            </a:lvl5pPr>
            <a:lvl6pPr marL="2549525" indent="-231775" defTabSz="930275" eaLnBrk="0" fontAlgn="base" hangingPunct="0">
              <a:spcBef>
                <a:spcPct val="30000"/>
              </a:spcBef>
              <a:spcAft>
                <a:spcPct val="0"/>
              </a:spcAft>
              <a:defRPr sz="1200">
                <a:solidFill>
                  <a:schemeClr val="tx1"/>
                </a:solidFill>
                <a:latin typeface="Arial" charset="0"/>
              </a:defRPr>
            </a:lvl6pPr>
            <a:lvl7pPr marL="3006725" indent="-231775" defTabSz="930275" eaLnBrk="0" fontAlgn="base" hangingPunct="0">
              <a:spcBef>
                <a:spcPct val="30000"/>
              </a:spcBef>
              <a:spcAft>
                <a:spcPct val="0"/>
              </a:spcAft>
              <a:defRPr sz="1200">
                <a:solidFill>
                  <a:schemeClr val="tx1"/>
                </a:solidFill>
                <a:latin typeface="Arial" charset="0"/>
              </a:defRPr>
            </a:lvl7pPr>
            <a:lvl8pPr marL="3463925" indent="-231775" defTabSz="930275" eaLnBrk="0" fontAlgn="base" hangingPunct="0">
              <a:spcBef>
                <a:spcPct val="30000"/>
              </a:spcBef>
              <a:spcAft>
                <a:spcPct val="0"/>
              </a:spcAft>
              <a:defRPr sz="1200">
                <a:solidFill>
                  <a:schemeClr val="tx1"/>
                </a:solidFill>
                <a:latin typeface="Arial" charset="0"/>
              </a:defRPr>
            </a:lvl8pPr>
            <a:lvl9pPr marL="3921125" indent="-231775" defTabSz="930275" eaLnBrk="0" fontAlgn="base" hangingPunct="0">
              <a:spcBef>
                <a:spcPct val="30000"/>
              </a:spcBef>
              <a:spcAft>
                <a:spcPct val="0"/>
              </a:spcAft>
              <a:defRPr sz="1200">
                <a:solidFill>
                  <a:schemeClr val="tx1"/>
                </a:solidFill>
                <a:latin typeface="Arial" charset="0"/>
              </a:defRPr>
            </a:lvl9pPr>
          </a:lstStyle>
          <a:p>
            <a:pPr eaLnBrk="0" hangingPunct="0">
              <a:spcBef>
                <a:spcPct val="0"/>
              </a:spcBef>
            </a:pPr>
            <a:fld id="{F1D9A862-A408-4EBC-AB96-2B2724370DC6}" type="slidenum">
              <a:rPr lang="en-US" altLang="en-US" smtClean="0">
                <a:latin typeface="Times New Roman" pitchFamily="18" charset="0"/>
              </a:rPr>
              <a:pPr eaLnBrk="0" hangingPunct="0">
                <a:spcBef>
                  <a:spcPct val="0"/>
                </a:spcBef>
              </a:pPr>
              <a:t>45</a:t>
            </a:fld>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ltLang="en-US" smtClean="0"/>
              <a:t>The basic principles of FET operation are actually quite straightforward. The discussion applies only to nFETs; pFET operation is entirely similar. but the voltages must be reversed. </a:t>
            </a:r>
          </a:p>
          <a:p>
            <a:endParaRPr lang="en-IE" altLang="en-US" smtClean="0"/>
          </a:p>
          <a:p>
            <a:r>
              <a:rPr lang="en-IE" altLang="en-US" smtClean="0"/>
              <a:t>Both the source and drain diffusion areas of an nFET are implanted with negatively charged particles. When an nFET is used in a logic circuit, its source lead is connected to GND, so that the nFET source, like the GND node, has an  abundance of negatively charged particles.</a:t>
            </a:r>
          </a:p>
          <a:p>
            <a:r>
              <a:rPr lang="en-IE" altLang="en-US" smtClean="0"/>
              <a:t>If the gate voltage of an nFET is at the same voltage as the source lead (i.e., GND), then the presence of the negatively charged particles on the gate repels negatively charged particles from the channel region immediately under the gate (note that in semiconductors such as silicon, positive and negative charges are mobile and can move about the semiconductor lattice under the influence of charged-particle induced electric fields). A net positive charge accumulates under the gate, and two back-to-back positive-negative junctions of charge (called pn junctions) are formed. These pn junctions prevent current flow in either direction. </a:t>
            </a:r>
          </a:p>
          <a:p>
            <a:r>
              <a:rPr lang="en-IE" altLang="en-US" smtClean="0"/>
              <a:t>If the voltage on the gate is raised above the source voltage by an amount exceeding the threshold voltage (or Vth, which equals about 0.5V), positive charges begin to accumulate on the gate and positive charges in the channel region immediately under the gate are repelled. A net negative charge accumulates under the gate, forming a channel of continuous conductive region in the area under the gate and between the source and drain diffusion areas. When the gate voltage reaches Vdd, a large conductive channel forms and the nFET is “strongly” on.</a:t>
            </a: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charset="0"/>
              </a:defRPr>
            </a:lvl1pPr>
            <a:lvl2pPr marL="755650" indent="-290513" defTabSz="930275">
              <a:spcBef>
                <a:spcPct val="30000"/>
              </a:spcBef>
              <a:defRPr sz="1200">
                <a:solidFill>
                  <a:schemeClr val="tx1"/>
                </a:solidFill>
                <a:latin typeface="Arial" charset="0"/>
              </a:defRPr>
            </a:lvl2pPr>
            <a:lvl3pPr marL="1162050" indent="-231775" defTabSz="930275">
              <a:spcBef>
                <a:spcPct val="30000"/>
              </a:spcBef>
              <a:defRPr sz="1200">
                <a:solidFill>
                  <a:schemeClr val="tx1"/>
                </a:solidFill>
                <a:latin typeface="Arial" charset="0"/>
              </a:defRPr>
            </a:lvl3pPr>
            <a:lvl4pPr marL="1627188" indent="-231775" defTabSz="930275">
              <a:spcBef>
                <a:spcPct val="30000"/>
              </a:spcBef>
              <a:defRPr sz="1200">
                <a:solidFill>
                  <a:schemeClr val="tx1"/>
                </a:solidFill>
                <a:latin typeface="Arial" charset="0"/>
              </a:defRPr>
            </a:lvl4pPr>
            <a:lvl5pPr marL="2092325" indent="-231775" defTabSz="930275">
              <a:spcBef>
                <a:spcPct val="30000"/>
              </a:spcBef>
              <a:defRPr sz="1200">
                <a:solidFill>
                  <a:schemeClr val="tx1"/>
                </a:solidFill>
                <a:latin typeface="Arial" charset="0"/>
              </a:defRPr>
            </a:lvl5pPr>
            <a:lvl6pPr marL="2549525" indent="-231775" defTabSz="930275" eaLnBrk="0" fontAlgn="base" hangingPunct="0">
              <a:spcBef>
                <a:spcPct val="30000"/>
              </a:spcBef>
              <a:spcAft>
                <a:spcPct val="0"/>
              </a:spcAft>
              <a:defRPr sz="1200">
                <a:solidFill>
                  <a:schemeClr val="tx1"/>
                </a:solidFill>
                <a:latin typeface="Arial" charset="0"/>
              </a:defRPr>
            </a:lvl6pPr>
            <a:lvl7pPr marL="3006725" indent="-231775" defTabSz="930275" eaLnBrk="0" fontAlgn="base" hangingPunct="0">
              <a:spcBef>
                <a:spcPct val="30000"/>
              </a:spcBef>
              <a:spcAft>
                <a:spcPct val="0"/>
              </a:spcAft>
              <a:defRPr sz="1200">
                <a:solidFill>
                  <a:schemeClr val="tx1"/>
                </a:solidFill>
                <a:latin typeface="Arial" charset="0"/>
              </a:defRPr>
            </a:lvl7pPr>
            <a:lvl8pPr marL="3463925" indent="-231775" defTabSz="930275" eaLnBrk="0" fontAlgn="base" hangingPunct="0">
              <a:spcBef>
                <a:spcPct val="30000"/>
              </a:spcBef>
              <a:spcAft>
                <a:spcPct val="0"/>
              </a:spcAft>
              <a:defRPr sz="1200">
                <a:solidFill>
                  <a:schemeClr val="tx1"/>
                </a:solidFill>
                <a:latin typeface="Arial" charset="0"/>
              </a:defRPr>
            </a:lvl8pPr>
            <a:lvl9pPr marL="3921125" indent="-231775" defTabSz="930275" eaLnBrk="0" fontAlgn="base" hangingPunct="0">
              <a:spcBef>
                <a:spcPct val="30000"/>
              </a:spcBef>
              <a:spcAft>
                <a:spcPct val="0"/>
              </a:spcAft>
              <a:defRPr sz="1200">
                <a:solidFill>
                  <a:schemeClr val="tx1"/>
                </a:solidFill>
                <a:latin typeface="Arial" charset="0"/>
              </a:defRPr>
            </a:lvl9pPr>
          </a:lstStyle>
          <a:p>
            <a:pPr eaLnBrk="0" hangingPunct="0">
              <a:spcBef>
                <a:spcPct val="0"/>
              </a:spcBef>
            </a:pPr>
            <a:fld id="{13B7830D-9EDD-48A9-A83B-82142018A39F}" type="slidenum">
              <a:rPr lang="en-US" altLang="en-US" smtClean="0">
                <a:latin typeface="Times New Roman" pitchFamily="18" charset="0"/>
              </a:rPr>
              <a:pPr eaLnBrk="0" hangingPunct="0">
                <a:spcBef>
                  <a:spcPct val="0"/>
                </a:spcBef>
              </a:pPr>
              <a:t>46</a:t>
            </a:fld>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39F5256F-7D9F-4660-A6BF-9356312556F9}" type="slidenum">
              <a:rPr lang="en-US" altLang="en-US" smtClean="0"/>
              <a:pPr/>
              <a:t>49</a:t>
            </a:fld>
            <a:endParaRPr lang="en-US" altLang="en-US" smtClean="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algn="r" eaLnBrk="1" hangingPunct="1"/>
            <a:fld id="{8A75A964-9416-4E0A-8513-5605839B1DD7}" type="slidenum">
              <a:rPr lang="en-US" altLang="en-US" sz="1200"/>
              <a:pPr algn="r" eaLnBrk="1" hangingPunct="1"/>
              <a:t>4</a:t>
            </a:fld>
            <a:endParaRPr lang="en-US" altLang="en-US" sz="1200"/>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Ro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C9E1A7A5-256C-4B45-BC76-A3FA7D4B4699}" type="slidenum">
              <a:rPr lang="en-US" altLang="en-US" smtClean="0"/>
              <a:pPr/>
              <a:t>6</a:t>
            </a:fld>
            <a:endParaRPr lang="en-US" altLang="en-US" smtClean="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F61F583B-B732-402C-8222-F74F04FF9825}" type="slidenum">
              <a:rPr lang="en-US" altLang="en-US" smtClean="0"/>
              <a:pPr/>
              <a:t>7</a:t>
            </a:fld>
            <a:endParaRPr lang="en-US" altLang="en-US" smtClean="0"/>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EA12C878-0B3D-4BAD-962E-A1F5C794B7F5}" type="slidenum">
              <a:rPr lang="en-US" altLang="en-US" smtClean="0"/>
              <a:pPr/>
              <a:t>8</a:t>
            </a:fld>
            <a:endParaRPr lang="en-US" altLang="en-US" smtClean="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fld id="{D505DEF4-5209-4A91-833A-4F6AA44CD42D}" type="slidenum">
              <a:rPr lang="en-US" altLang="en-US" smtClean="0"/>
              <a:pPr/>
              <a:t>9</a:t>
            </a:fld>
            <a:endParaRPr lang="en-US" altLang="en-US" smtClean="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0" name="Rectangle 18"/>
            <p:cNvSpPr>
              <a:spLocks noChangeArrowheads="1"/>
            </p:cNvSpPr>
            <p:nvPr userDrawn="1"/>
          </p:nvSpPr>
          <p:spPr bwMode="hidden">
            <a:xfrm rot="39991575" flipH="1" flipV="1">
              <a:off x="5380"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grpSp>
      <p:sp>
        <p:nvSpPr>
          <p:cNvPr id="10876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10876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smtClean="0"/>
            </a:lvl1pPr>
          </a:lstStyle>
          <a:p>
            <a:pPr>
              <a:defRPr/>
            </a:pPr>
            <a:r>
              <a:rPr lang="en-US"/>
              <a:t>DT228/1 Computer Architecture &amp; Technology</a:t>
            </a:r>
            <a:endParaRPr lang="en-US"/>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ADE90D86-0E1B-4E9B-A4C8-B7DCA6B0A13A}" type="slidenum">
              <a:rPr lang="en-US"/>
              <a:pPr>
                <a:defRPr/>
              </a:pPr>
              <a:t>‹#›</a:t>
            </a:fld>
            <a:endParaRPr lang="en-US"/>
          </a:p>
        </p:txBody>
      </p:sp>
    </p:spTree>
    <p:extLst>
      <p:ext uri="{BB962C8B-B14F-4D97-AF65-F5344CB8AC3E}">
        <p14:creationId xmlns:p14="http://schemas.microsoft.com/office/powerpoint/2010/main" val="119354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7FF08D7A-E3C5-4E37-8FE7-6421439F113C}"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3634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5AF968C0-6AFD-4B5A-A581-97028FD83356}"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72865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Table Placeholder 2"/>
          <p:cNvSpPr>
            <a:spLocks noGrp="1"/>
          </p:cNvSpPr>
          <p:nvPr>
            <p:ph type="tbl" idx="1"/>
          </p:nvPr>
        </p:nvSpPr>
        <p:spPr>
          <a:xfrm>
            <a:off x="457200" y="1600200"/>
            <a:ext cx="8229600" cy="4533900"/>
          </a:xfrm>
        </p:spPr>
        <p:txBody>
          <a:bodyPr/>
          <a:lstStyle/>
          <a:p>
            <a:pPr lvl="0"/>
            <a:endParaRPr lang="en-IE" noProof="0" smtClean="0"/>
          </a:p>
        </p:txBody>
      </p:sp>
      <p:sp>
        <p:nvSpPr>
          <p:cNvPr id="4" name="Rectangle 218"/>
          <p:cNvSpPr>
            <a:spLocks noGrp="1" noChangeArrowheads="1"/>
          </p:cNvSpPr>
          <p:nvPr>
            <p:ph type="sldNum" sz="quarter" idx="10"/>
          </p:nvPr>
        </p:nvSpPr>
        <p:spPr>
          <a:ln/>
        </p:spPr>
        <p:txBody>
          <a:bodyPr/>
          <a:lstStyle>
            <a:lvl1pPr>
              <a:defRPr/>
            </a:lvl1pPr>
          </a:lstStyle>
          <a:p>
            <a:pPr>
              <a:defRPr/>
            </a:pPr>
            <a:fld id="{A2F405C7-D64A-4694-B90A-79089BCA2E22}"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1224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297D8F81-5F31-45F8-B4F3-23D916214ADA}"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346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8"/>
          <p:cNvSpPr>
            <a:spLocks noGrp="1" noChangeArrowheads="1"/>
          </p:cNvSpPr>
          <p:nvPr>
            <p:ph type="sldNum" sz="quarter" idx="10"/>
          </p:nvPr>
        </p:nvSpPr>
        <p:spPr>
          <a:ln/>
        </p:spPr>
        <p:txBody>
          <a:bodyPr/>
          <a:lstStyle>
            <a:lvl1pPr>
              <a:defRPr/>
            </a:lvl1pPr>
          </a:lstStyle>
          <a:p>
            <a:pPr>
              <a:defRPr/>
            </a:pPr>
            <a:fld id="{0E32235C-5B20-4D14-91E1-BA08FBFAFE15}"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0774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218"/>
          <p:cNvSpPr>
            <a:spLocks noGrp="1" noChangeArrowheads="1"/>
          </p:cNvSpPr>
          <p:nvPr>
            <p:ph type="sldNum" sz="quarter" idx="10"/>
          </p:nvPr>
        </p:nvSpPr>
        <p:spPr>
          <a:ln/>
        </p:spPr>
        <p:txBody>
          <a:bodyPr/>
          <a:lstStyle>
            <a:lvl1pPr>
              <a:defRPr/>
            </a:lvl1pPr>
          </a:lstStyle>
          <a:p>
            <a:pPr>
              <a:defRPr/>
            </a:pPr>
            <a:fld id="{9852E6F2-8908-4D3B-92DA-9DE4EA06CEB8}"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4589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218"/>
          <p:cNvSpPr>
            <a:spLocks noGrp="1" noChangeArrowheads="1"/>
          </p:cNvSpPr>
          <p:nvPr>
            <p:ph type="sldNum" sz="quarter" idx="10"/>
          </p:nvPr>
        </p:nvSpPr>
        <p:spPr>
          <a:ln/>
        </p:spPr>
        <p:txBody>
          <a:bodyPr/>
          <a:lstStyle>
            <a:lvl1pPr>
              <a:defRPr/>
            </a:lvl1pPr>
          </a:lstStyle>
          <a:p>
            <a:pPr>
              <a:defRPr/>
            </a:pPr>
            <a:fld id="{29804A9C-EC65-4EDD-AF82-7F7D3130F284}" type="slidenum">
              <a:rPr lang="en-US"/>
              <a:pPr>
                <a:defRPr/>
              </a:pPr>
              <a:t>‹#›</a:t>
            </a:fld>
            <a:endParaRPr lang="en-US"/>
          </a:p>
        </p:txBody>
      </p:sp>
      <p:sp>
        <p:nvSpPr>
          <p:cNvPr id="8"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9"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395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218"/>
          <p:cNvSpPr>
            <a:spLocks noGrp="1" noChangeArrowheads="1"/>
          </p:cNvSpPr>
          <p:nvPr>
            <p:ph type="sldNum" sz="quarter" idx="10"/>
          </p:nvPr>
        </p:nvSpPr>
        <p:spPr>
          <a:ln/>
        </p:spPr>
        <p:txBody>
          <a:bodyPr/>
          <a:lstStyle>
            <a:lvl1pPr>
              <a:defRPr/>
            </a:lvl1pPr>
          </a:lstStyle>
          <a:p>
            <a:pPr>
              <a:defRPr/>
            </a:pPr>
            <a:fld id="{DE77A696-38A7-4171-96A2-027658297584}" type="slidenum">
              <a:rPr lang="en-US"/>
              <a:pPr>
                <a:defRPr/>
              </a:pPr>
              <a:t>‹#›</a:t>
            </a:fld>
            <a:endParaRPr lang="en-US"/>
          </a:p>
        </p:txBody>
      </p:sp>
      <p:sp>
        <p:nvSpPr>
          <p:cNvPr id="4"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5"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3062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p:cNvSpPr>
            <a:spLocks noGrp="1" noChangeArrowheads="1"/>
          </p:cNvSpPr>
          <p:nvPr>
            <p:ph type="sldNum" sz="quarter" idx="10"/>
          </p:nvPr>
        </p:nvSpPr>
        <p:spPr>
          <a:ln/>
        </p:spPr>
        <p:txBody>
          <a:bodyPr/>
          <a:lstStyle>
            <a:lvl1pPr>
              <a:defRPr/>
            </a:lvl1pPr>
          </a:lstStyle>
          <a:p>
            <a:pPr>
              <a:defRPr/>
            </a:pPr>
            <a:fld id="{4F35085E-25B6-4DF0-9B98-6C6CB7573015}" type="slidenum">
              <a:rPr lang="en-US"/>
              <a:pPr>
                <a:defRPr/>
              </a:pPr>
              <a:t>‹#›</a:t>
            </a:fld>
            <a:endParaRPr lang="en-US"/>
          </a:p>
        </p:txBody>
      </p:sp>
      <p:sp>
        <p:nvSpPr>
          <p:cNvPr id="3"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4"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1189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621F2C59-F5DF-4205-AAED-1A35D6F4211E}"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6760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C7B7ABCC-E8D1-4B1F-A5A1-203307B95D01}"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6192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96888" y="1308100"/>
            <a:ext cx="10429876" cy="5908675"/>
            <a:chOff x="-313" y="824"/>
            <a:chExt cx="6570" cy="3722"/>
          </a:xfrm>
        </p:grpSpPr>
        <p:sp>
          <p:nvSpPr>
            <p:cNvPr id="10752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7" name="Rectangle 17"/>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endParaRPr>
            </a:p>
          </p:txBody>
        </p:sp>
        <p:sp>
          <p:nvSpPr>
            <p:cNvPr id="10753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endParaRPr>
            </a:p>
          </p:txBody>
        </p:sp>
        <p:sp>
          <p:nvSpPr>
            <p:cNvPr id="10753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4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5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5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6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10757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10757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7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8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8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9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9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9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9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9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0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0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0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1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1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62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62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62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62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3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63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3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3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3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3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3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4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4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4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4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5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65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5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6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6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6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6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6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6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7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7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8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9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9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9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0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0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p>
          </p:txBody>
        </p:sp>
        <p:sp>
          <p:nvSpPr>
            <p:cNvPr id="10771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1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1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1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p>
          </p:txBody>
        </p:sp>
        <p:sp>
          <p:nvSpPr>
            <p:cNvPr id="10773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p>
          </p:txBody>
        </p:sp>
        <p:sp>
          <p:nvSpPr>
            <p:cNvPr id="10773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73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73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3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grpSp>
      <p:sp>
        <p:nvSpPr>
          <p:cNvPr id="107738"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E7BE9333-5A38-4295-8AA0-94B1C5A9A7A5}" type="slidenum">
              <a:rPr lang="en-US"/>
              <a:pPr>
                <a:defRPr/>
              </a:pPr>
              <a:t>‹#›</a:t>
            </a:fld>
            <a:endParaRPr lang="en-US"/>
          </a:p>
        </p:txBody>
      </p:sp>
      <p:sp>
        <p:nvSpPr>
          <p:cNvPr id="107739"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effectLst>
                  <a:outerShdw blurRad="38100" dist="38100" dir="2700000" algn="tl">
                    <a:srgbClr val="000000"/>
                  </a:outerShdw>
                </a:effectLst>
              </a:defRPr>
            </a:lvl1pPr>
          </a:lstStyle>
          <a:p>
            <a:pPr>
              <a:defRPr/>
            </a:pPr>
            <a:r>
              <a:rPr lang="en-US"/>
              <a:t>DT228/1 Computer Architecture &amp; Technology</a:t>
            </a:r>
            <a:endParaRPr lang="en-US"/>
          </a:p>
        </p:txBody>
      </p:sp>
      <p:sp>
        <p:nvSpPr>
          <p:cNvPr id="107740"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107741"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742"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902"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Lst>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0.jpe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22"/>
          <p:cNvSpPr>
            <a:spLocks noGrp="1" noChangeArrowheads="1"/>
          </p:cNvSpPr>
          <p:nvPr>
            <p:ph type="sldNum" sz="quarter" idx="12"/>
          </p:nvPr>
        </p:nvSpPr>
        <p:spPr/>
        <p:txBody>
          <a:bodyPr/>
          <a:lstStyle/>
          <a:p>
            <a:pPr>
              <a:defRPr/>
            </a:pPr>
            <a:fld id="{F9EE39CF-C20D-43FA-A4F2-7478CA63C120}" type="slidenum">
              <a:rPr lang="en-US"/>
              <a:pPr>
                <a:defRPr/>
              </a:pPr>
              <a:t>1</a:t>
            </a:fld>
            <a:endParaRPr lang="en-US"/>
          </a:p>
        </p:txBody>
      </p:sp>
      <p:sp>
        <p:nvSpPr>
          <p:cNvPr id="2050" name="Rectangle 2"/>
          <p:cNvSpPr>
            <a:spLocks noGrp="1" noChangeArrowheads="1"/>
          </p:cNvSpPr>
          <p:nvPr>
            <p:ph type="ctrTitle"/>
          </p:nvPr>
        </p:nvSpPr>
        <p:spPr>
          <a:xfrm>
            <a:off x="684213" y="836613"/>
            <a:ext cx="7772400" cy="1736725"/>
          </a:xfrm>
        </p:spPr>
        <p:txBody>
          <a:bodyPr/>
          <a:lstStyle/>
          <a:p>
            <a:pPr eaLnBrk="1" hangingPunct="1">
              <a:defRPr/>
            </a:pPr>
            <a:r>
              <a:rPr lang="en-IE" sz="4000" dirty="0" smtClean="0"/>
              <a:t>Course -  DT228/1 and DT282/1</a:t>
            </a:r>
            <a:endParaRPr lang="en-US" sz="4000" dirty="0" smtClean="0"/>
          </a:p>
        </p:txBody>
      </p:sp>
      <p:sp>
        <p:nvSpPr>
          <p:cNvPr id="2051" name="Rectangle 3"/>
          <p:cNvSpPr>
            <a:spLocks noGrp="1" noChangeArrowheads="1"/>
          </p:cNvSpPr>
          <p:nvPr>
            <p:ph type="subTitle" idx="1"/>
          </p:nvPr>
        </p:nvSpPr>
        <p:spPr>
          <a:xfrm>
            <a:off x="1403350" y="3284538"/>
            <a:ext cx="6400800" cy="911225"/>
          </a:xfrm>
        </p:spPr>
        <p:txBody>
          <a:bodyPr/>
          <a:lstStyle/>
          <a:p>
            <a:pPr eaLnBrk="1" hangingPunct="1">
              <a:lnSpc>
                <a:spcPct val="90000"/>
              </a:lnSpc>
              <a:defRPr/>
            </a:pPr>
            <a:r>
              <a:rPr lang="en-IE" dirty="0" smtClean="0"/>
              <a:t>Subject -  Computer Architecture and Technology</a:t>
            </a:r>
            <a:endParaRPr lang="en-US" dirty="0" smtClean="0"/>
          </a:p>
        </p:txBody>
      </p:sp>
      <p:sp>
        <p:nvSpPr>
          <p:cNvPr id="2052" name="Rectangle 4"/>
          <p:cNvSpPr>
            <a:spLocks noChangeArrowheads="1"/>
          </p:cNvSpPr>
          <p:nvPr/>
        </p:nvSpPr>
        <p:spPr bwMode="auto">
          <a:xfrm>
            <a:off x="1403350" y="4652963"/>
            <a:ext cx="6400800" cy="911225"/>
          </a:xfrm>
          <a:prstGeom prst="rect">
            <a:avLst/>
          </a:prstGeom>
          <a:noFill/>
          <a:ln w="9525">
            <a:noFill/>
            <a:miter lim="800000"/>
            <a:headEnd/>
            <a:tailEnd/>
          </a:ln>
          <a:effectLst/>
        </p:spPr>
        <p:txBody>
          <a:bodyPr/>
          <a:lstStyle/>
          <a:p>
            <a:pPr algn="ctr" eaLnBrk="1" hangingPunct="1">
              <a:spcBef>
                <a:spcPct val="20000"/>
              </a:spcBef>
              <a:buClr>
                <a:schemeClr val="hlink"/>
              </a:buClr>
              <a:buFont typeface="Wingdings" pitchFamily="2" charset="2"/>
              <a:buNone/>
              <a:defRPr/>
            </a:pPr>
            <a:r>
              <a:rPr lang="en-IE" sz="3200" dirty="0">
                <a:solidFill>
                  <a:srgbClr val="FFFF00"/>
                </a:solidFill>
                <a:effectLst>
                  <a:outerShdw blurRad="38100" dist="38100" dir="2700000" algn="tl">
                    <a:srgbClr val="000000"/>
                  </a:outerShdw>
                </a:effectLst>
              </a:rPr>
              <a:t>COMPUTERS AND ELECTRICITY</a:t>
            </a:r>
          </a:p>
          <a:p>
            <a:pPr algn="ctr" eaLnBrk="1" hangingPunct="1">
              <a:spcBef>
                <a:spcPct val="20000"/>
              </a:spcBef>
              <a:buClr>
                <a:schemeClr val="hlink"/>
              </a:buClr>
              <a:buFont typeface="Wingdings" pitchFamily="2" charset="2"/>
              <a:buNone/>
              <a:defRPr/>
            </a:pPr>
            <a:r>
              <a:rPr lang="en-IE" sz="2800" dirty="0">
                <a:solidFill>
                  <a:srgbClr val="FFFF00"/>
                </a:solidFill>
                <a:effectLst>
                  <a:outerShdw blurRad="38100" dist="38100" dir="2700000" algn="tl">
                    <a:srgbClr val="000000"/>
                  </a:outerShdw>
                </a:effectLst>
              </a:rPr>
              <a:t>Semester 2, Week 3</a:t>
            </a:r>
            <a:endParaRPr lang="en-US" sz="2800" dirty="0">
              <a:solidFill>
                <a:srgbClr val="FFFF00"/>
              </a:solidFill>
              <a:effectLst>
                <a:outerShdw blurRad="38100" dist="38100" dir="2700000" algn="tl">
                  <a:srgbClr val="000000"/>
                </a:outerShdw>
              </a:effectLst>
            </a:endParaRPr>
          </a:p>
        </p:txBody>
      </p:sp>
      <p:sp>
        <p:nvSpPr>
          <p:cNvPr id="8" name="Rectangle 220"/>
          <p:cNvSpPr>
            <a:spLocks noGrp="1" noChangeArrowheads="1"/>
          </p:cNvSpPr>
          <p:nvPr>
            <p:ph type="dt" sz="quarter" idx="10"/>
          </p:nvPr>
        </p:nvSpPr>
        <p:spPr>
          <a:xfrm>
            <a:off x="457200" y="6243638"/>
            <a:ext cx="2133600" cy="457200"/>
          </a:xfrm>
        </p:spPr>
        <p:txBody>
          <a:bodyPr/>
          <a:lstStyle/>
          <a:p>
            <a:pPr>
              <a:defRPr/>
            </a:pPr>
            <a:r>
              <a:rPr lang="en-US" dirty="0" smtClean="0"/>
              <a:t>DT228/1 and DT282/1 </a:t>
            </a:r>
            <a:r>
              <a:rPr lang="en-US" dirty="0"/>
              <a:t>Computer Architecture and  Technology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90AD44F-54BD-45EB-8E7F-B50BD1EBC01D}" type="slidenum">
              <a:rPr lang="en-US"/>
              <a:pPr>
                <a:defRPr/>
              </a:pPr>
              <a:t>10</a:t>
            </a:fld>
            <a:endParaRPr lang="en-US"/>
          </a:p>
        </p:txBody>
      </p:sp>
      <p:sp>
        <p:nvSpPr>
          <p:cNvPr id="242690" name="Rectangle 2"/>
          <p:cNvSpPr>
            <a:spLocks noGrp="1" noChangeArrowheads="1"/>
          </p:cNvSpPr>
          <p:nvPr>
            <p:ph type="title"/>
          </p:nvPr>
        </p:nvSpPr>
        <p:spPr>
          <a:xfrm>
            <a:off x="574675" y="304800"/>
            <a:ext cx="8001000" cy="1216025"/>
          </a:xfrm>
        </p:spPr>
        <p:txBody>
          <a:bodyPr anchor="b"/>
          <a:lstStyle/>
          <a:p>
            <a:pPr eaLnBrk="1" hangingPunct="1">
              <a:defRPr/>
            </a:pPr>
            <a:r>
              <a:rPr lang="en-GB" dirty="0" smtClean="0"/>
              <a:t>Current</a:t>
            </a:r>
            <a:endParaRPr lang="en-US" dirty="0" smtClean="0"/>
          </a:p>
        </p:txBody>
      </p:sp>
      <p:sp>
        <p:nvSpPr>
          <p:cNvPr id="242691" name="Rectangle 3"/>
          <p:cNvSpPr>
            <a:spLocks noGrp="1" noChangeArrowheads="1"/>
          </p:cNvSpPr>
          <p:nvPr>
            <p:ph type="body" idx="1"/>
          </p:nvPr>
        </p:nvSpPr>
        <p:spPr>
          <a:xfrm>
            <a:off x="566738" y="1752600"/>
            <a:ext cx="8001000" cy="4267200"/>
          </a:xfrm>
        </p:spPr>
        <p:txBody>
          <a:bodyPr/>
          <a:lstStyle/>
          <a:p>
            <a:pPr eaLnBrk="1" hangingPunct="1">
              <a:lnSpc>
                <a:spcPct val="90000"/>
              </a:lnSpc>
              <a:defRPr/>
            </a:pPr>
            <a:r>
              <a:rPr lang="en-US" sz="2500" dirty="0" smtClean="0"/>
              <a:t>In an electrical circuit the number of electrons that are moving is called the </a:t>
            </a:r>
            <a:r>
              <a:rPr lang="en-US" sz="2500" b="1" dirty="0" smtClean="0"/>
              <a:t>amperage</a:t>
            </a:r>
            <a:r>
              <a:rPr lang="en-US" sz="2500" dirty="0" smtClean="0"/>
              <a:t> or the </a:t>
            </a:r>
            <a:r>
              <a:rPr lang="en-US" sz="2500" b="1" dirty="0" smtClean="0"/>
              <a:t>current</a:t>
            </a:r>
            <a:r>
              <a:rPr lang="en-US" sz="2500" dirty="0" smtClean="0"/>
              <a:t>.</a:t>
            </a:r>
          </a:p>
          <a:p>
            <a:pPr eaLnBrk="1" hangingPunct="1">
              <a:lnSpc>
                <a:spcPct val="90000"/>
              </a:lnSpc>
              <a:defRPr/>
            </a:pPr>
            <a:r>
              <a:rPr lang="en-US" sz="2500" dirty="0" smtClean="0"/>
              <a:t>Current is measured in </a:t>
            </a:r>
            <a:r>
              <a:rPr lang="en-US" sz="2500" b="1" dirty="0" smtClean="0"/>
              <a:t>amps</a:t>
            </a:r>
            <a:r>
              <a:rPr lang="en-US" sz="2500" dirty="0" smtClean="0"/>
              <a:t>. (Short for the proper term, ‘ampere’.)</a:t>
            </a:r>
          </a:p>
          <a:p>
            <a:pPr eaLnBrk="1" hangingPunct="1">
              <a:lnSpc>
                <a:spcPct val="90000"/>
              </a:lnSpc>
              <a:defRPr/>
            </a:pPr>
            <a:r>
              <a:rPr lang="en-GB" sz="2500" dirty="0" smtClean="0"/>
              <a:t>In terms of movement, one amp is equal to one ‘coulomb’ per second.</a:t>
            </a:r>
            <a:endParaRPr lang="en-US" sz="2500" dirty="0" smtClean="0"/>
          </a:p>
          <a:p>
            <a:pPr eaLnBrk="1" hangingPunct="1">
              <a:lnSpc>
                <a:spcPct val="90000"/>
              </a:lnSpc>
              <a:defRPr/>
            </a:pPr>
            <a:endParaRPr lang="en-US" sz="2500" dirty="0" smtClean="0"/>
          </a:p>
          <a:p>
            <a:pPr eaLnBrk="1" hangingPunct="1">
              <a:lnSpc>
                <a:spcPct val="90000"/>
              </a:lnSpc>
              <a:defRPr/>
            </a:pPr>
            <a:r>
              <a:rPr lang="en-US" sz="2500" dirty="0" smtClean="0"/>
              <a:t>The ‘pressure’ pushing the electrons along is called the </a:t>
            </a:r>
            <a:r>
              <a:rPr lang="en-US" sz="2500" b="1" dirty="0" smtClean="0"/>
              <a:t>voltage</a:t>
            </a:r>
            <a:r>
              <a:rPr lang="en-US" sz="2500" dirty="0" smtClean="0"/>
              <a:t> and is measured in </a:t>
            </a:r>
            <a:r>
              <a:rPr lang="en-US" sz="2500" b="1" dirty="0" smtClean="0"/>
              <a:t>volts</a:t>
            </a:r>
            <a:r>
              <a:rPr lang="en-US" sz="2500" dirty="0" smtClean="0"/>
              <a:t>. </a:t>
            </a:r>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A08B311-582B-43B2-B948-BEE2DA02D965}" type="slidenum">
              <a:rPr lang="en-US"/>
              <a:pPr>
                <a:defRPr/>
              </a:pPr>
              <a:t>11</a:t>
            </a:fld>
            <a:endParaRPr lang="en-US" dirty="0"/>
          </a:p>
        </p:txBody>
      </p:sp>
      <p:sp>
        <p:nvSpPr>
          <p:cNvPr id="244738" name="Rectangle 2"/>
          <p:cNvSpPr>
            <a:spLocks noGrp="1" noChangeArrowheads="1"/>
          </p:cNvSpPr>
          <p:nvPr>
            <p:ph type="title"/>
          </p:nvPr>
        </p:nvSpPr>
        <p:spPr>
          <a:xfrm>
            <a:off x="574675" y="304800"/>
            <a:ext cx="8001000" cy="1216025"/>
          </a:xfrm>
        </p:spPr>
        <p:txBody>
          <a:bodyPr anchor="b"/>
          <a:lstStyle/>
          <a:p>
            <a:pPr eaLnBrk="1" hangingPunct="1">
              <a:defRPr/>
            </a:pPr>
            <a:r>
              <a:rPr lang="en-GB" dirty="0" smtClean="0"/>
              <a:t>Voltage</a:t>
            </a:r>
            <a:endParaRPr lang="en-US" dirty="0" smtClean="0"/>
          </a:p>
        </p:txBody>
      </p:sp>
      <p:sp>
        <p:nvSpPr>
          <p:cNvPr id="244739" name="Rectangle 3"/>
          <p:cNvSpPr>
            <a:spLocks noGrp="1" noChangeArrowheads="1"/>
          </p:cNvSpPr>
          <p:nvPr>
            <p:ph type="body" idx="1"/>
          </p:nvPr>
        </p:nvSpPr>
        <p:spPr>
          <a:xfrm>
            <a:off x="566738" y="1752600"/>
            <a:ext cx="8001000" cy="4267200"/>
          </a:xfrm>
        </p:spPr>
        <p:txBody>
          <a:bodyPr/>
          <a:lstStyle/>
          <a:p>
            <a:pPr eaLnBrk="1" hangingPunct="1">
              <a:defRPr/>
            </a:pPr>
            <a:r>
              <a:rPr lang="en-GB" sz="2600" dirty="0" smtClean="0"/>
              <a:t>Voltage example:</a:t>
            </a:r>
            <a:endParaRPr lang="en-US" sz="2600" dirty="0" smtClean="0"/>
          </a:p>
          <a:p>
            <a:pPr lvl="1" eaLnBrk="1" hangingPunct="1">
              <a:defRPr/>
            </a:pPr>
            <a:r>
              <a:rPr lang="en-US" sz="2400" dirty="0" smtClean="0"/>
              <a:t>1 amp at 6 volts.</a:t>
            </a:r>
          </a:p>
          <a:p>
            <a:pPr marL="914400" lvl="2" indent="0" eaLnBrk="1" hangingPunct="1">
              <a:buFont typeface="Wingdings" pitchFamily="2" charset="2"/>
              <a:buNone/>
              <a:defRPr/>
            </a:pPr>
            <a:r>
              <a:rPr lang="en-US" dirty="0" smtClean="0"/>
              <a:t>- 1 amp physically means that </a:t>
            </a:r>
            <a:r>
              <a:rPr lang="en-US" sz="2800" dirty="0" smtClean="0"/>
              <a:t>6.24 x 10</a:t>
            </a:r>
            <a:r>
              <a:rPr lang="en-US" sz="2800" baseline="30000" dirty="0" smtClean="0"/>
              <a:t>18</a:t>
            </a:r>
            <a:r>
              <a:rPr lang="en-US" sz="2800" dirty="0" smtClean="0"/>
              <a:t> </a:t>
            </a:r>
            <a:r>
              <a:rPr lang="en-US" dirty="0" smtClean="0"/>
              <a:t>electrons move through a wire every second </a:t>
            </a:r>
          </a:p>
          <a:p>
            <a:pPr lvl="1" eaLnBrk="1" hangingPunct="1">
              <a:defRPr/>
            </a:pPr>
            <a:endParaRPr lang="en-US" sz="2400" dirty="0" smtClean="0"/>
          </a:p>
          <a:p>
            <a:pPr lvl="1" eaLnBrk="1" hangingPunct="1">
              <a:defRPr/>
            </a:pPr>
            <a:r>
              <a:rPr lang="en-US" sz="2400" dirty="0" smtClean="0"/>
              <a:t>One </a:t>
            </a:r>
            <a:r>
              <a:rPr lang="en-US" sz="2400" b="1" dirty="0" smtClean="0"/>
              <a:t>amp</a:t>
            </a:r>
            <a:r>
              <a:rPr lang="en-US" sz="2400" dirty="0" smtClean="0"/>
              <a:t> is the number of electrons moving</a:t>
            </a:r>
          </a:p>
          <a:p>
            <a:pPr lvl="1" eaLnBrk="1" hangingPunct="1">
              <a:buFont typeface="Wingdings" pitchFamily="2" charset="2"/>
              <a:buNone/>
              <a:defRPr/>
            </a:pPr>
            <a:r>
              <a:rPr lang="en-US" sz="2400" dirty="0" smtClean="0"/>
              <a:t>	and the </a:t>
            </a:r>
            <a:r>
              <a:rPr lang="en-US" sz="2400" b="1" dirty="0" smtClean="0"/>
              <a:t>voltage</a:t>
            </a:r>
            <a:r>
              <a:rPr lang="en-US" sz="2400" dirty="0" smtClean="0"/>
              <a:t> is the amount of pressure behind those electrons.</a:t>
            </a:r>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9743727-5660-4CD6-A7C7-1069BC6D994E}" type="slidenum">
              <a:rPr lang="en-US"/>
              <a:pPr>
                <a:defRPr/>
              </a:pPr>
              <a:t>12</a:t>
            </a:fld>
            <a:endParaRPr lang="en-US"/>
          </a:p>
        </p:txBody>
      </p:sp>
      <p:sp>
        <p:nvSpPr>
          <p:cNvPr id="246786" name="Rectangle 2"/>
          <p:cNvSpPr>
            <a:spLocks noGrp="1" noChangeArrowheads="1"/>
          </p:cNvSpPr>
          <p:nvPr>
            <p:ph type="title"/>
          </p:nvPr>
        </p:nvSpPr>
        <p:spPr>
          <a:xfrm>
            <a:off x="574675" y="304800"/>
            <a:ext cx="8001000" cy="1216025"/>
          </a:xfrm>
        </p:spPr>
        <p:txBody>
          <a:bodyPr anchor="b"/>
          <a:lstStyle/>
          <a:p>
            <a:pPr eaLnBrk="1" hangingPunct="1">
              <a:defRPr/>
            </a:pPr>
            <a:r>
              <a:rPr lang="en-GB" dirty="0"/>
              <a:t>Voltage</a:t>
            </a:r>
            <a:r>
              <a:rPr lang="en-GB" dirty="0" smtClean="0"/>
              <a:t> (2)</a:t>
            </a:r>
            <a:endParaRPr lang="en-US" dirty="0" smtClean="0"/>
          </a:p>
        </p:txBody>
      </p:sp>
      <p:sp>
        <p:nvSpPr>
          <p:cNvPr id="246787" name="Rectangle 3"/>
          <p:cNvSpPr>
            <a:spLocks noGrp="1" noChangeArrowheads="1"/>
          </p:cNvSpPr>
          <p:nvPr>
            <p:ph type="body" idx="1"/>
          </p:nvPr>
        </p:nvSpPr>
        <p:spPr>
          <a:xfrm>
            <a:off x="566738" y="1752600"/>
            <a:ext cx="8001000" cy="4267200"/>
          </a:xfrm>
        </p:spPr>
        <p:txBody>
          <a:bodyPr/>
          <a:lstStyle/>
          <a:p>
            <a:pPr>
              <a:defRPr/>
            </a:pPr>
            <a:r>
              <a:rPr lang="en-IE" sz="2500" dirty="0"/>
              <a:t>A positive electric field around a group of protons will exert a </a:t>
            </a:r>
            <a:r>
              <a:rPr lang="en-IE" sz="2500" b="1" dirty="0"/>
              <a:t>repelling</a:t>
            </a:r>
            <a:r>
              <a:rPr lang="en-IE" sz="2500" dirty="0"/>
              <a:t> force on other groups of </a:t>
            </a:r>
            <a:r>
              <a:rPr lang="en-IE" sz="2500" dirty="0" smtClean="0"/>
              <a:t>protons, </a:t>
            </a:r>
            <a:r>
              <a:rPr lang="en-IE" sz="2500" dirty="0"/>
              <a:t>and an </a:t>
            </a:r>
            <a:r>
              <a:rPr lang="en-IE" sz="2500" b="1" dirty="0"/>
              <a:t>attracting</a:t>
            </a:r>
            <a:r>
              <a:rPr lang="en-IE" sz="2500" dirty="0"/>
              <a:t> force on groups of </a:t>
            </a:r>
            <a:r>
              <a:rPr lang="en-IE" sz="2500" dirty="0" smtClean="0"/>
              <a:t>electrons. </a:t>
            </a:r>
            <a:endParaRPr lang="en-IE" sz="2500" b="1" i="1" dirty="0"/>
          </a:p>
          <a:p>
            <a:pPr>
              <a:defRPr/>
            </a:pPr>
            <a:endParaRPr lang="en-IE" sz="2500" dirty="0" smtClean="0"/>
          </a:p>
          <a:p>
            <a:pPr>
              <a:defRPr/>
            </a:pPr>
            <a:r>
              <a:rPr lang="en-IE" sz="2500" dirty="0" smtClean="0"/>
              <a:t>The </a:t>
            </a:r>
            <a:r>
              <a:rPr lang="en-IE" sz="2500" dirty="0"/>
              <a:t>amount of energy an electric field can impart to unit of charge is measured in </a:t>
            </a:r>
            <a:r>
              <a:rPr lang="en-IE" sz="2500" b="1" dirty="0"/>
              <a:t>joules</a:t>
            </a:r>
            <a:r>
              <a:rPr lang="en-IE" sz="2500" dirty="0"/>
              <a:t> per coulomb, </a:t>
            </a:r>
            <a:r>
              <a:rPr lang="en-IE" sz="2500" dirty="0" smtClean="0"/>
              <a:t>also </a:t>
            </a:r>
            <a:r>
              <a:rPr lang="en-IE" sz="2500" dirty="0"/>
              <a:t>known as voltage</a:t>
            </a:r>
            <a:r>
              <a:rPr lang="en-IE" sz="2500" dirty="0" smtClean="0"/>
              <a:t>.</a:t>
            </a:r>
            <a:endParaRPr lang="en-IE" sz="2500" dirty="0"/>
          </a:p>
          <a:p>
            <a:pPr lvl="1">
              <a:defRPr/>
            </a:pPr>
            <a:r>
              <a:rPr lang="en-IE" sz="2000" dirty="0"/>
              <a:t>Voltage is used as a short name for </a:t>
            </a:r>
            <a:r>
              <a:rPr lang="en-IE" sz="2000" dirty="0" smtClean="0"/>
              <a:t>‘electrical </a:t>
            </a:r>
            <a:r>
              <a:rPr lang="en-IE" sz="2000" dirty="0"/>
              <a:t>potential </a:t>
            </a:r>
            <a:r>
              <a:rPr lang="en-IE" sz="2000" dirty="0" smtClean="0"/>
              <a:t>difference’.</a:t>
            </a:r>
            <a:endParaRPr lang="en-US" sz="2400" dirty="0" smtClean="0"/>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D4C7465-CE8E-4065-B3A2-110E8620E2F1}" type="slidenum">
              <a:rPr lang="en-US"/>
              <a:pPr>
                <a:defRPr/>
              </a:pPr>
              <a:t>13</a:t>
            </a:fld>
            <a:endParaRPr lang="en-US"/>
          </a:p>
        </p:txBody>
      </p:sp>
      <p:sp>
        <p:nvSpPr>
          <p:cNvPr id="246786" name="Rectangle 2"/>
          <p:cNvSpPr>
            <a:spLocks noGrp="1" noChangeArrowheads="1"/>
          </p:cNvSpPr>
          <p:nvPr>
            <p:ph type="title"/>
          </p:nvPr>
        </p:nvSpPr>
        <p:spPr>
          <a:xfrm>
            <a:off x="574675" y="304800"/>
            <a:ext cx="8001000" cy="1216025"/>
          </a:xfrm>
        </p:spPr>
        <p:txBody>
          <a:bodyPr anchor="b"/>
          <a:lstStyle/>
          <a:p>
            <a:pPr eaLnBrk="1" hangingPunct="1">
              <a:defRPr/>
            </a:pPr>
            <a:r>
              <a:rPr lang="en-GB" dirty="0"/>
              <a:t>Voltage</a:t>
            </a:r>
            <a:r>
              <a:rPr lang="en-GB" dirty="0" smtClean="0"/>
              <a:t> (3)</a:t>
            </a:r>
            <a:endParaRPr lang="en-US" dirty="0" smtClean="0"/>
          </a:p>
        </p:txBody>
      </p:sp>
      <p:sp>
        <p:nvSpPr>
          <p:cNvPr id="246787" name="Rectangle 3"/>
          <p:cNvSpPr>
            <a:spLocks noGrp="1" noChangeArrowheads="1"/>
          </p:cNvSpPr>
          <p:nvPr>
            <p:ph type="body" idx="1"/>
          </p:nvPr>
        </p:nvSpPr>
        <p:spPr>
          <a:xfrm>
            <a:off x="566738" y="1752600"/>
            <a:ext cx="8001000" cy="4267200"/>
          </a:xfrm>
        </p:spPr>
        <p:txBody>
          <a:bodyPr/>
          <a:lstStyle/>
          <a:p>
            <a:pPr eaLnBrk="1" hangingPunct="1">
              <a:lnSpc>
                <a:spcPct val="80000"/>
              </a:lnSpc>
              <a:defRPr/>
            </a:pPr>
            <a:r>
              <a:rPr lang="en-US" sz="2500" dirty="0" smtClean="0"/>
              <a:t>Moving electrons have </a:t>
            </a:r>
            <a:r>
              <a:rPr lang="en-US" sz="2500" b="1" dirty="0" smtClean="0"/>
              <a:t>energy</a:t>
            </a:r>
            <a:r>
              <a:rPr lang="en-US" sz="2500" dirty="0" smtClean="0"/>
              <a:t>. As the electrons move from one point to another, they can do </a:t>
            </a:r>
            <a:r>
              <a:rPr lang="en-US" sz="2500" b="1" dirty="0" smtClean="0"/>
              <a:t>work</a:t>
            </a:r>
            <a:r>
              <a:rPr lang="en-US" sz="2500" dirty="0" smtClean="0"/>
              <a:t>.</a:t>
            </a:r>
          </a:p>
          <a:p>
            <a:pPr eaLnBrk="1" hangingPunct="1">
              <a:lnSpc>
                <a:spcPct val="80000"/>
              </a:lnSpc>
              <a:defRPr/>
            </a:pPr>
            <a:r>
              <a:rPr lang="en-US" sz="2500" dirty="0" smtClean="0"/>
              <a:t>i.e. </a:t>
            </a:r>
            <a:r>
              <a:rPr lang="en-IE" sz="2500" dirty="0"/>
              <a:t>Since an electric field can cause charged particles to move, it can do some amount of work, and so it is said to have </a:t>
            </a:r>
            <a:r>
              <a:rPr lang="en-IE" sz="2500" b="1" dirty="0"/>
              <a:t>electrical potential energy</a:t>
            </a:r>
            <a:r>
              <a:rPr lang="en-IE" sz="2500" dirty="0"/>
              <a:t>.</a:t>
            </a:r>
          </a:p>
          <a:p>
            <a:pPr eaLnBrk="1" hangingPunct="1">
              <a:lnSpc>
                <a:spcPct val="80000"/>
              </a:lnSpc>
              <a:defRPr/>
            </a:pPr>
            <a:endParaRPr lang="en-US" sz="2500" dirty="0" smtClean="0"/>
          </a:p>
          <a:p>
            <a:pPr eaLnBrk="1" hangingPunct="1">
              <a:lnSpc>
                <a:spcPct val="80000"/>
              </a:lnSpc>
              <a:defRPr/>
            </a:pPr>
            <a:endParaRPr lang="en-US" sz="2500" dirty="0" smtClean="0"/>
          </a:p>
          <a:p>
            <a:pPr eaLnBrk="1" hangingPunct="1">
              <a:lnSpc>
                <a:spcPct val="80000"/>
              </a:lnSpc>
              <a:defRPr/>
            </a:pPr>
            <a:r>
              <a:rPr lang="en-US" sz="2500" dirty="0" smtClean="0"/>
              <a:t>The source of electricity has a positive terminal and a negative terminal. </a:t>
            </a:r>
          </a:p>
          <a:p>
            <a:pPr eaLnBrk="1" hangingPunct="1">
              <a:lnSpc>
                <a:spcPct val="80000"/>
              </a:lnSpc>
              <a:defRPr/>
            </a:pPr>
            <a:r>
              <a:rPr lang="en-US" sz="2500" dirty="0" smtClean="0"/>
              <a:t>The source will naturally push electrons out of its negative terminal at a certain voltage.</a:t>
            </a:r>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74FCEB3-B173-4D09-A461-2722CE1452C1}" type="slidenum">
              <a:rPr lang="en-US"/>
              <a:pPr>
                <a:defRPr/>
              </a:pPr>
              <a:t>14</a:t>
            </a:fld>
            <a:endParaRPr lang="en-US"/>
          </a:p>
        </p:txBody>
      </p:sp>
      <p:sp>
        <p:nvSpPr>
          <p:cNvPr id="246786" name="Rectangle 2"/>
          <p:cNvSpPr>
            <a:spLocks noGrp="1" noChangeArrowheads="1"/>
          </p:cNvSpPr>
          <p:nvPr>
            <p:ph type="title"/>
          </p:nvPr>
        </p:nvSpPr>
        <p:spPr>
          <a:xfrm>
            <a:off x="574675" y="304800"/>
            <a:ext cx="8001000" cy="1216025"/>
          </a:xfrm>
        </p:spPr>
        <p:txBody>
          <a:bodyPr anchor="b"/>
          <a:lstStyle/>
          <a:p>
            <a:pPr eaLnBrk="1" hangingPunct="1">
              <a:defRPr/>
            </a:pPr>
            <a:r>
              <a:rPr lang="en-GB" dirty="0" smtClean="0"/>
              <a:t>Circuits</a:t>
            </a:r>
            <a:endParaRPr lang="en-US" dirty="0" smtClean="0"/>
          </a:p>
        </p:txBody>
      </p:sp>
      <p:sp>
        <p:nvSpPr>
          <p:cNvPr id="246787" name="Rectangle 3"/>
          <p:cNvSpPr>
            <a:spLocks noGrp="1" noChangeArrowheads="1"/>
          </p:cNvSpPr>
          <p:nvPr>
            <p:ph type="body" idx="1"/>
          </p:nvPr>
        </p:nvSpPr>
        <p:spPr>
          <a:xfrm>
            <a:off x="566738" y="1752600"/>
            <a:ext cx="8001000" cy="4267200"/>
          </a:xfrm>
        </p:spPr>
        <p:txBody>
          <a:bodyPr/>
          <a:lstStyle/>
          <a:p>
            <a:pPr eaLnBrk="1" hangingPunct="1">
              <a:lnSpc>
                <a:spcPct val="80000"/>
              </a:lnSpc>
              <a:defRPr/>
            </a:pPr>
            <a:r>
              <a:rPr lang="en-IE" sz="2500" dirty="0" smtClean="0"/>
              <a:t>The word, ‘circuit’ </a:t>
            </a:r>
            <a:r>
              <a:rPr lang="en-IE" sz="2500" dirty="0"/>
              <a:t>derives from the fact that electric power </a:t>
            </a:r>
            <a:r>
              <a:rPr lang="en-IE" sz="2500" dirty="0" smtClean="0"/>
              <a:t>is shown in diagrams flowing </a:t>
            </a:r>
            <a:r>
              <a:rPr lang="en-IE" sz="2500" b="1" dirty="0"/>
              <a:t>from the positive terminal </a:t>
            </a:r>
            <a:r>
              <a:rPr lang="en-IE" sz="2500" dirty="0"/>
              <a:t>of a power </a:t>
            </a:r>
            <a:r>
              <a:rPr lang="en-IE" sz="2500" dirty="0" smtClean="0"/>
              <a:t>source, </a:t>
            </a:r>
            <a:r>
              <a:rPr lang="en-IE" sz="2500" dirty="0"/>
              <a:t>through one or more electronic </a:t>
            </a:r>
            <a:r>
              <a:rPr lang="en-IE" sz="2500" dirty="0" smtClean="0"/>
              <a:t>device, </a:t>
            </a:r>
            <a:r>
              <a:rPr lang="en-IE" sz="2500" dirty="0"/>
              <a:t>and </a:t>
            </a:r>
            <a:r>
              <a:rPr lang="en-IE" sz="2500" b="1" dirty="0"/>
              <a:t>back</a:t>
            </a:r>
            <a:r>
              <a:rPr lang="en-IE" sz="2500" dirty="0"/>
              <a:t> to the </a:t>
            </a:r>
            <a:r>
              <a:rPr lang="en-IE" sz="2500" b="1" dirty="0"/>
              <a:t>negative</a:t>
            </a:r>
            <a:r>
              <a:rPr lang="en-IE" sz="2500" dirty="0"/>
              <a:t> terminal of a power source, thereby forming a </a:t>
            </a:r>
            <a:r>
              <a:rPr lang="en-IE" sz="2500" dirty="0" smtClean="0"/>
              <a:t>circuit.</a:t>
            </a:r>
            <a:endParaRPr lang="en-US" sz="2500" dirty="0"/>
          </a:p>
          <a:p>
            <a:pPr eaLnBrk="1" hangingPunct="1">
              <a:lnSpc>
                <a:spcPct val="80000"/>
              </a:lnSpc>
              <a:defRPr/>
            </a:pPr>
            <a:endParaRPr lang="en-US" sz="2500" dirty="0" smtClean="0"/>
          </a:p>
          <a:p>
            <a:pPr eaLnBrk="1" hangingPunct="1">
              <a:lnSpc>
                <a:spcPct val="80000"/>
              </a:lnSpc>
              <a:defRPr/>
            </a:pPr>
            <a:r>
              <a:rPr lang="en-US" sz="2500" dirty="0" smtClean="0"/>
              <a:t>The electrons will need to flow from the negative terminal to the positive terminal through a wire or some other conductor. When there is a path that goes from the negative to the positive terminal, you have a </a:t>
            </a:r>
            <a:r>
              <a:rPr lang="en-US" sz="2500" b="1" dirty="0" smtClean="0"/>
              <a:t>circuit</a:t>
            </a:r>
            <a:r>
              <a:rPr lang="en-US" sz="2500" dirty="0" smtClean="0"/>
              <a:t>, and electrons can flow through the wire.</a:t>
            </a:r>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463BACA-BC47-4FD2-895D-EE34EC750618}" type="slidenum">
              <a:rPr lang="en-US"/>
              <a:pPr>
                <a:defRPr/>
              </a:pPr>
              <a:t>15</a:t>
            </a:fld>
            <a:endParaRPr lang="en-US"/>
          </a:p>
        </p:txBody>
      </p:sp>
      <p:sp>
        <p:nvSpPr>
          <p:cNvPr id="246786" name="Rectangle 2"/>
          <p:cNvSpPr>
            <a:spLocks noGrp="1" noChangeArrowheads="1"/>
          </p:cNvSpPr>
          <p:nvPr>
            <p:ph type="title"/>
          </p:nvPr>
        </p:nvSpPr>
        <p:spPr>
          <a:xfrm>
            <a:off x="574675" y="304800"/>
            <a:ext cx="8001000" cy="1216025"/>
          </a:xfrm>
        </p:spPr>
        <p:txBody>
          <a:bodyPr anchor="b"/>
          <a:lstStyle/>
          <a:p>
            <a:pPr eaLnBrk="1" hangingPunct="1">
              <a:defRPr/>
            </a:pPr>
            <a:r>
              <a:rPr lang="en-GB" dirty="0" smtClean="0"/>
              <a:t>Circuits (2)</a:t>
            </a:r>
            <a:endParaRPr lang="en-US" dirty="0" smtClean="0"/>
          </a:p>
        </p:txBody>
      </p:sp>
      <p:sp>
        <p:nvSpPr>
          <p:cNvPr id="246787" name="Rectangle 3"/>
          <p:cNvSpPr>
            <a:spLocks noGrp="1" noChangeArrowheads="1"/>
          </p:cNvSpPr>
          <p:nvPr>
            <p:ph type="body" idx="1"/>
          </p:nvPr>
        </p:nvSpPr>
        <p:spPr>
          <a:xfrm>
            <a:off x="566738" y="1752600"/>
            <a:ext cx="8001000" cy="4267200"/>
          </a:xfrm>
        </p:spPr>
        <p:txBody>
          <a:bodyPr/>
          <a:lstStyle/>
          <a:p>
            <a:pPr eaLnBrk="1" hangingPunct="1">
              <a:lnSpc>
                <a:spcPct val="80000"/>
              </a:lnSpc>
              <a:defRPr/>
            </a:pPr>
            <a:endParaRPr lang="en-US" sz="2400" dirty="0" smtClean="0"/>
          </a:p>
          <a:p>
            <a:pPr eaLnBrk="1" hangingPunct="1">
              <a:lnSpc>
                <a:spcPct val="80000"/>
              </a:lnSpc>
              <a:defRPr/>
            </a:pPr>
            <a:r>
              <a:rPr lang="en-IE" sz="2600" dirty="0" smtClean="0"/>
              <a:t>Did you spot it – the ‘deliberate mistake’ on the previous slide?</a:t>
            </a:r>
          </a:p>
          <a:p>
            <a:pPr eaLnBrk="1" hangingPunct="1">
              <a:lnSpc>
                <a:spcPct val="80000"/>
              </a:lnSpc>
              <a:defRPr/>
            </a:pPr>
            <a:endParaRPr lang="en-IE" sz="2600" dirty="0"/>
          </a:p>
          <a:p>
            <a:pPr eaLnBrk="1" hangingPunct="1">
              <a:lnSpc>
                <a:spcPct val="80000"/>
              </a:lnSpc>
              <a:defRPr/>
            </a:pPr>
            <a:r>
              <a:rPr lang="en-IE" sz="2600" dirty="0" smtClean="0"/>
              <a:t>Are those ‘positives’ and ‘negatives’ mixed up?</a:t>
            </a:r>
          </a:p>
          <a:p>
            <a:pPr eaLnBrk="1" hangingPunct="1">
              <a:lnSpc>
                <a:spcPct val="80000"/>
              </a:lnSpc>
              <a:defRPr/>
            </a:pPr>
            <a:endParaRPr lang="en-IE" sz="2600" dirty="0"/>
          </a:p>
          <a:p>
            <a:pPr eaLnBrk="1" hangingPunct="1">
              <a:lnSpc>
                <a:spcPct val="80000"/>
              </a:lnSpc>
              <a:defRPr/>
            </a:pPr>
            <a:r>
              <a:rPr lang="en-IE" sz="2600" dirty="0" smtClean="0"/>
              <a:t>Those TEXTBOOKS can be so confusing on this! Watch out for that – and many similar things in electro-mechanical physics!</a:t>
            </a:r>
            <a:endParaRPr lang="en-US" sz="2600" dirty="0" smtClean="0"/>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D4FDBC2-5388-462C-ABA2-F788B6BA9CE0}" type="slidenum">
              <a:rPr lang="en-US"/>
              <a:pPr>
                <a:defRPr/>
              </a:pPr>
              <a:t>16</a:t>
            </a:fld>
            <a:endParaRPr lang="en-US"/>
          </a:p>
        </p:txBody>
      </p:sp>
      <p:sp>
        <p:nvSpPr>
          <p:cNvPr id="248834" name="Rectangle 2"/>
          <p:cNvSpPr>
            <a:spLocks noGrp="1" noChangeArrowheads="1"/>
          </p:cNvSpPr>
          <p:nvPr>
            <p:ph type="title"/>
          </p:nvPr>
        </p:nvSpPr>
        <p:spPr>
          <a:xfrm>
            <a:off x="574675" y="304800"/>
            <a:ext cx="8001000" cy="1216025"/>
          </a:xfrm>
        </p:spPr>
        <p:txBody>
          <a:bodyPr anchor="b"/>
          <a:lstStyle/>
          <a:p>
            <a:pPr eaLnBrk="1" hangingPunct="1">
              <a:defRPr/>
            </a:pPr>
            <a:r>
              <a:rPr lang="en-GB" dirty="0" smtClean="0"/>
              <a:t>Circuits (3)</a:t>
            </a:r>
            <a:endParaRPr lang="en-US" dirty="0" smtClean="0"/>
          </a:p>
        </p:txBody>
      </p:sp>
      <p:sp>
        <p:nvSpPr>
          <p:cNvPr id="248835" name="Rectangle 3"/>
          <p:cNvSpPr>
            <a:spLocks noGrp="1" noChangeArrowheads="1"/>
          </p:cNvSpPr>
          <p:nvPr>
            <p:ph type="body" idx="1"/>
          </p:nvPr>
        </p:nvSpPr>
        <p:spPr>
          <a:xfrm>
            <a:off x="566738" y="1752600"/>
            <a:ext cx="8001000" cy="4267200"/>
          </a:xfrm>
        </p:spPr>
        <p:txBody>
          <a:bodyPr/>
          <a:lstStyle/>
          <a:p>
            <a:pPr eaLnBrk="1" hangingPunct="1">
              <a:lnSpc>
                <a:spcPct val="90000"/>
              </a:lnSpc>
              <a:defRPr/>
            </a:pPr>
            <a:r>
              <a:rPr lang="en-US" sz="2600" dirty="0" smtClean="0"/>
              <a:t>Electrical circuits can get quite complex. But at the simplest level, you always have the </a:t>
            </a:r>
            <a:r>
              <a:rPr lang="en-US" sz="2600" b="1" dirty="0" smtClean="0"/>
              <a:t>source of electricity</a:t>
            </a:r>
            <a:r>
              <a:rPr lang="en-US" sz="2600" dirty="0" smtClean="0"/>
              <a:t> (a battery, etc.), a </a:t>
            </a:r>
            <a:r>
              <a:rPr lang="en-US" sz="2600" b="1" dirty="0" smtClean="0"/>
              <a:t>load</a:t>
            </a:r>
            <a:r>
              <a:rPr lang="en-US" sz="2600" dirty="0" smtClean="0"/>
              <a:t> (a light bulb, motor, etc.), and </a:t>
            </a:r>
            <a:r>
              <a:rPr lang="en-US" sz="2600" b="1" dirty="0" smtClean="0"/>
              <a:t>two wires</a:t>
            </a:r>
            <a:r>
              <a:rPr lang="en-US" sz="2600" dirty="0" smtClean="0"/>
              <a:t> to carry electricity between the battery and the load.</a:t>
            </a:r>
          </a:p>
          <a:p>
            <a:pPr eaLnBrk="1" hangingPunct="1">
              <a:lnSpc>
                <a:spcPct val="90000"/>
              </a:lnSpc>
              <a:defRPr/>
            </a:pPr>
            <a:endParaRPr lang="en-US" sz="2600" dirty="0" smtClean="0"/>
          </a:p>
          <a:p>
            <a:pPr eaLnBrk="1" hangingPunct="1">
              <a:lnSpc>
                <a:spcPct val="90000"/>
              </a:lnSpc>
              <a:defRPr/>
            </a:pPr>
            <a:r>
              <a:rPr lang="en-US" sz="2600" dirty="0" smtClean="0"/>
              <a:t>Electrons move from the source, through the load and back to the source.</a:t>
            </a:r>
            <a:endParaRPr lang="en-GB" sz="2600" dirty="0" smtClean="0"/>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lide Number Placeholder 3"/>
          <p:cNvSpPr>
            <a:spLocks noGrp="1"/>
          </p:cNvSpPr>
          <p:nvPr>
            <p:ph type="sldNum" sz="quarter" idx="10"/>
          </p:nvPr>
        </p:nvSpPr>
        <p:spPr/>
        <p:txBody>
          <a:bodyPr/>
          <a:lstStyle/>
          <a:p>
            <a:pPr>
              <a:defRPr/>
            </a:pPr>
            <a:fld id="{CE726C58-8216-4F54-BCA3-AD0E0DBED00C}" type="slidenum">
              <a:rPr lang="en-US"/>
              <a:pPr>
                <a:defRPr/>
              </a:pPr>
              <a:t>17</a:t>
            </a:fld>
            <a:endParaRPr lang="en-US"/>
          </a:p>
        </p:txBody>
      </p:sp>
      <p:sp>
        <p:nvSpPr>
          <p:cNvPr id="273410" name="Rectangle 2"/>
          <p:cNvSpPr>
            <a:spLocks noGrp="1" noChangeArrowheads="1"/>
          </p:cNvSpPr>
          <p:nvPr>
            <p:ph type="title"/>
          </p:nvPr>
        </p:nvSpPr>
        <p:spPr>
          <a:xfrm>
            <a:off x="574675" y="304800"/>
            <a:ext cx="8001000" cy="1216025"/>
          </a:xfrm>
        </p:spPr>
        <p:txBody>
          <a:bodyPr anchor="b"/>
          <a:lstStyle/>
          <a:p>
            <a:pPr eaLnBrk="1" hangingPunct="1">
              <a:defRPr/>
            </a:pPr>
            <a:r>
              <a:rPr lang="en-GB" dirty="0" smtClean="0"/>
              <a:t>Circuits (5)</a:t>
            </a:r>
            <a:endParaRPr lang="en-US" dirty="0" smtClean="0"/>
          </a:p>
        </p:txBody>
      </p:sp>
      <p:sp>
        <p:nvSpPr>
          <p:cNvPr id="273411" name="Rectangle 3"/>
          <p:cNvSpPr>
            <a:spLocks noGrp="1" noChangeArrowheads="1"/>
          </p:cNvSpPr>
          <p:nvPr>
            <p:ph type="body" idx="1"/>
          </p:nvPr>
        </p:nvSpPr>
        <p:spPr>
          <a:xfrm>
            <a:off x="566738" y="1752600"/>
            <a:ext cx="8001000" cy="4340225"/>
          </a:xfrm>
        </p:spPr>
        <p:txBody>
          <a:bodyPr/>
          <a:lstStyle/>
          <a:p>
            <a:pPr eaLnBrk="1" hangingPunct="1">
              <a:lnSpc>
                <a:spcPct val="90000"/>
              </a:lnSpc>
              <a:defRPr/>
            </a:pPr>
            <a:r>
              <a:rPr lang="en-GB" sz="2400" dirty="0" smtClean="0"/>
              <a:t>Assume this circuit has an energy source – you will see a switch breaking or completing the circuit to allow the electrons to move. The ‘load’ is the filament of the light bulb. The energy causes it to heat up and give off light.</a:t>
            </a:r>
          </a:p>
        </p:txBody>
      </p:sp>
      <p:sp>
        <p:nvSpPr>
          <p:cNvPr id="273412" name="Rectangle 4"/>
          <p:cNvSpPr>
            <a:spLocks noChangeArrowheads="1"/>
          </p:cNvSpPr>
          <p:nvPr/>
        </p:nvSpPr>
        <p:spPr bwMode="auto">
          <a:xfrm>
            <a:off x="782638" y="3644900"/>
            <a:ext cx="7966075" cy="2243138"/>
          </a:xfrm>
          <a:prstGeom prst="rect">
            <a:avLst/>
          </a:prstGeom>
          <a:solidFill>
            <a:schemeClr val="tx1"/>
          </a:solidFill>
          <a:ln w="9525">
            <a:noFill/>
            <a:miter lim="800000"/>
            <a:headEnd/>
            <a:tailEnd/>
          </a:ln>
          <a:effectLst/>
        </p:spPr>
        <p:txBody>
          <a:bodyPr/>
          <a:lstStyle/>
          <a:p>
            <a:pPr marL="342900" indent="-342900" eaLnBrk="1" hangingPunct="1">
              <a:spcBef>
                <a:spcPct val="20000"/>
              </a:spcBef>
              <a:buClr>
                <a:schemeClr val="hlink"/>
              </a:buClr>
              <a:buFont typeface="Wingdings" pitchFamily="2" charset="2"/>
              <a:buBlip>
                <a:blip r:embed="rId3"/>
              </a:buBlip>
              <a:defRPr/>
            </a:pPr>
            <a:endParaRPr lang="en-US" sz="3000">
              <a:effectLst>
                <a:outerShdw blurRad="38100" dist="38100" dir="2700000" algn="tl">
                  <a:srgbClr val="C0C0C0"/>
                </a:outerShdw>
              </a:effectLst>
            </a:endParaRPr>
          </a:p>
          <a:p>
            <a:pPr marL="342900" indent="-342900" eaLnBrk="1" hangingPunct="1">
              <a:spcBef>
                <a:spcPct val="20000"/>
              </a:spcBef>
              <a:buClr>
                <a:schemeClr val="hlink"/>
              </a:buClr>
              <a:buFont typeface="Wingdings" pitchFamily="2" charset="2"/>
              <a:buNone/>
              <a:defRPr/>
            </a:pPr>
            <a:endParaRPr lang="en-GB" sz="3000">
              <a:effectLst>
                <a:outerShdw blurRad="38100" dist="38100" dir="2700000" algn="tl">
                  <a:srgbClr val="C0C0C0"/>
                </a:outerShdw>
              </a:effectLst>
            </a:endParaRPr>
          </a:p>
          <a:p>
            <a:pPr marL="342900" indent="-342900" eaLnBrk="1" hangingPunct="1">
              <a:spcBef>
                <a:spcPct val="20000"/>
              </a:spcBef>
              <a:buClr>
                <a:schemeClr val="hlink"/>
              </a:buClr>
              <a:buFont typeface="Wingdings" pitchFamily="2" charset="2"/>
              <a:buNone/>
              <a:defRPr/>
            </a:pPr>
            <a:endParaRPr lang="en-US" sz="2800">
              <a:effectLst>
                <a:outerShdw blurRad="38100" dist="38100" dir="2700000" algn="tl">
                  <a:srgbClr val="C0C0C0"/>
                </a:outerShdw>
              </a:effectLst>
            </a:endParaRPr>
          </a:p>
        </p:txBody>
      </p:sp>
      <p:grpSp>
        <p:nvGrpSpPr>
          <p:cNvPr id="19463" name="Group 5"/>
          <p:cNvGrpSpPr>
            <a:grpSpLocks noChangeAspect="1"/>
          </p:cNvGrpSpPr>
          <p:nvPr/>
        </p:nvGrpSpPr>
        <p:grpSpPr bwMode="auto">
          <a:xfrm>
            <a:off x="4787900" y="3873500"/>
            <a:ext cx="3416300" cy="2038350"/>
            <a:chOff x="2880" y="2523"/>
            <a:chExt cx="2152" cy="1284"/>
          </a:xfrm>
        </p:grpSpPr>
        <p:sp>
          <p:nvSpPr>
            <p:cNvPr id="19517" name="AutoShape 6"/>
            <p:cNvSpPr>
              <a:spLocks noChangeAspect="1" noChangeArrowheads="1" noTextEdit="1"/>
            </p:cNvSpPr>
            <p:nvPr/>
          </p:nvSpPr>
          <p:spPr bwMode="auto">
            <a:xfrm>
              <a:off x="2880" y="2523"/>
              <a:ext cx="2152" cy="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9518" name="Rectangle 7"/>
            <p:cNvSpPr>
              <a:spLocks noChangeArrowheads="1"/>
            </p:cNvSpPr>
            <p:nvPr/>
          </p:nvSpPr>
          <p:spPr bwMode="auto">
            <a:xfrm>
              <a:off x="2880" y="2524"/>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300">
                  <a:solidFill>
                    <a:srgbClr val="000000"/>
                  </a:solidFill>
                  <a:latin typeface="Times New Roman" pitchFamily="18" charset="0"/>
                </a:rPr>
                <a:t> </a:t>
              </a:r>
              <a:endParaRPr lang="en-US" altLang="en-US" sz="1800">
                <a:latin typeface="Verdana" pitchFamily="34" charset="0"/>
              </a:endParaRPr>
            </a:p>
          </p:txBody>
        </p:sp>
        <p:sp>
          <p:nvSpPr>
            <p:cNvPr id="19519" name="Freeform 8"/>
            <p:cNvSpPr>
              <a:spLocks/>
            </p:cNvSpPr>
            <p:nvPr/>
          </p:nvSpPr>
          <p:spPr bwMode="auto">
            <a:xfrm>
              <a:off x="3566" y="2914"/>
              <a:ext cx="188" cy="223"/>
            </a:xfrm>
            <a:custGeom>
              <a:avLst/>
              <a:gdLst>
                <a:gd name="T0" fmla="*/ 128 w 188"/>
                <a:gd name="T1" fmla="*/ 0 h 223"/>
                <a:gd name="T2" fmla="*/ 0 w 188"/>
                <a:gd name="T3" fmla="*/ 190 h 223"/>
                <a:gd name="T4" fmla="*/ 60 w 188"/>
                <a:gd name="T5" fmla="*/ 223 h 223"/>
                <a:gd name="T6" fmla="*/ 188 w 188"/>
                <a:gd name="T7" fmla="*/ 33 h 223"/>
                <a:gd name="T8" fmla="*/ 128 w 188"/>
                <a:gd name="T9" fmla="*/ 0 h 223"/>
                <a:gd name="T10" fmla="*/ 0 60000 65536"/>
                <a:gd name="T11" fmla="*/ 0 60000 65536"/>
                <a:gd name="T12" fmla="*/ 0 60000 65536"/>
                <a:gd name="T13" fmla="*/ 0 60000 65536"/>
                <a:gd name="T14" fmla="*/ 0 60000 65536"/>
                <a:gd name="T15" fmla="*/ 0 w 188"/>
                <a:gd name="T16" fmla="*/ 0 h 223"/>
                <a:gd name="T17" fmla="*/ 188 w 188"/>
                <a:gd name="T18" fmla="*/ 223 h 223"/>
              </a:gdLst>
              <a:ahLst/>
              <a:cxnLst>
                <a:cxn ang="T10">
                  <a:pos x="T0" y="T1"/>
                </a:cxn>
                <a:cxn ang="T11">
                  <a:pos x="T2" y="T3"/>
                </a:cxn>
                <a:cxn ang="T12">
                  <a:pos x="T4" y="T5"/>
                </a:cxn>
                <a:cxn ang="T13">
                  <a:pos x="T6" y="T7"/>
                </a:cxn>
                <a:cxn ang="T14">
                  <a:pos x="T8" y="T9"/>
                </a:cxn>
              </a:cxnLst>
              <a:rect l="T15" t="T16" r="T17" b="T18"/>
              <a:pathLst>
                <a:path w="188" h="223">
                  <a:moveTo>
                    <a:pt x="128" y="0"/>
                  </a:moveTo>
                  <a:lnTo>
                    <a:pt x="0" y="190"/>
                  </a:lnTo>
                  <a:lnTo>
                    <a:pt x="60" y="223"/>
                  </a:lnTo>
                  <a:lnTo>
                    <a:pt x="188" y="33"/>
                  </a:lnTo>
                  <a:lnTo>
                    <a:pt x="128" y="0"/>
                  </a:lnTo>
                  <a:close/>
                </a:path>
              </a:pathLst>
            </a:custGeom>
            <a:solidFill>
              <a:srgbClr val="AEB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20" name="Freeform 9"/>
            <p:cNvSpPr>
              <a:spLocks/>
            </p:cNvSpPr>
            <p:nvPr/>
          </p:nvSpPr>
          <p:spPr bwMode="auto">
            <a:xfrm>
              <a:off x="3566" y="2914"/>
              <a:ext cx="188" cy="223"/>
            </a:xfrm>
            <a:custGeom>
              <a:avLst/>
              <a:gdLst>
                <a:gd name="T0" fmla="*/ 128 w 188"/>
                <a:gd name="T1" fmla="*/ 0 h 223"/>
                <a:gd name="T2" fmla="*/ 0 w 188"/>
                <a:gd name="T3" fmla="*/ 190 h 223"/>
                <a:gd name="T4" fmla="*/ 60 w 188"/>
                <a:gd name="T5" fmla="*/ 223 h 223"/>
                <a:gd name="T6" fmla="*/ 188 w 188"/>
                <a:gd name="T7" fmla="*/ 33 h 223"/>
                <a:gd name="T8" fmla="*/ 128 w 188"/>
                <a:gd name="T9" fmla="*/ 0 h 223"/>
                <a:gd name="T10" fmla="*/ 0 60000 65536"/>
                <a:gd name="T11" fmla="*/ 0 60000 65536"/>
                <a:gd name="T12" fmla="*/ 0 60000 65536"/>
                <a:gd name="T13" fmla="*/ 0 60000 65536"/>
                <a:gd name="T14" fmla="*/ 0 60000 65536"/>
                <a:gd name="T15" fmla="*/ 0 w 188"/>
                <a:gd name="T16" fmla="*/ 0 h 223"/>
                <a:gd name="T17" fmla="*/ 188 w 188"/>
                <a:gd name="T18" fmla="*/ 223 h 223"/>
              </a:gdLst>
              <a:ahLst/>
              <a:cxnLst>
                <a:cxn ang="T10">
                  <a:pos x="T0" y="T1"/>
                </a:cxn>
                <a:cxn ang="T11">
                  <a:pos x="T2" y="T3"/>
                </a:cxn>
                <a:cxn ang="T12">
                  <a:pos x="T4" y="T5"/>
                </a:cxn>
                <a:cxn ang="T13">
                  <a:pos x="T6" y="T7"/>
                </a:cxn>
                <a:cxn ang="T14">
                  <a:pos x="T8" y="T9"/>
                </a:cxn>
              </a:cxnLst>
              <a:rect l="T15" t="T16" r="T17" b="T18"/>
              <a:pathLst>
                <a:path w="188" h="223">
                  <a:moveTo>
                    <a:pt x="128" y="0"/>
                  </a:moveTo>
                  <a:lnTo>
                    <a:pt x="0" y="190"/>
                  </a:lnTo>
                  <a:lnTo>
                    <a:pt x="60" y="223"/>
                  </a:lnTo>
                  <a:lnTo>
                    <a:pt x="188" y="33"/>
                  </a:lnTo>
                  <a:lnTo>
                    <a:pt x="128"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9521" name="Rectangle 10"/>
            <p:cNvSpPr>
              <a:spLocks noChangeArrowheads="1"/>
            </p:cNvSpPr>
            <p:nvPr/>
          </p:nvSpPr>
          <p:spPr bwMode="auto">
            <a:xfrm>
              <a:off x="3478" y="2729"/>
              <a:ext cx="138" cy="686"/>
            </a:xfrm>
            <a:prstGeom prst="rect">
              <a:avLst/>
            </a:prstGeom>
            <a:solidFill>
              <a:srgbClr val="AEBA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9522" name="Rectangle 11"/>
            <p:cNvSpPr>
              <a:spLocks noChangeArrowheads="1"/>
            </p:cNvSpPr>
            <p:nvPr/>
          </p:nvSpPr>
          <p:spPr bwMode="auto">
            <a:xfrm>
              <a:off x="3478" y="2729"/>
              <a:ext cx="138" cy="6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9523" name="Freeform 12"/>
            <p:cNvSpPr>
              <a:spLocks/>
            </p:cNvSpPr>
            <p:nvPr/>
          </p:nvSpPr>
          <p:spPr bwMode="auto">
            <a:xfrm>
              <a:off x="4542" y="3294"/>
              <a:ext cx="125" cy="167"/>
            </a:xfrm>
            <a:custGeom>
              <a:avLst/>
              <a:gdLst>
                <a:gd name="T0" fmla="*/ 116 w 125"/>
                <a:gd name="T1" fmla="*/ 0 h 167"/>
                <a:gd name="T2" fmla="*/ 104 w 125"/>
                <a:gd name="T3" fmla="*/ 8 h 167"/>
                <a:gd name="T4" fmla="*/ 59 w 125"/>
                <a:gd name="T5" fmla="*/ 11 h 167"/>
                <a:gd name="T6" fmla="*/ 37 w 125"/>
                <a:gd name="T7" fmla="*/ 11 h 167"/>
                <a:gd name="T8" fmla="*/ 28 w 125"/>
                <a:gd name="T9" fmla="*/ 8 h 167"/>
                <a:gd name="T10" fmla="*/ 23 w 125"/>
                <a:gd name="T11" fmla="*/ 8 h 167"/>
                <a:gd name="T12" fmla="*/ 14 w 125"/>
                <a:gd name="T13" fmla="*/ 6 h 167"/>
                <a:gd name="T14" fmla="*/ 8 w 125"/>
                <a:gd name="T15" fmla="*/ 2 h 167"/>
                <a:gd name="T16" fmla="*/ 0 w 125"/>
                <a:gd name="T17" fmla="*/ 0 h 167"/>
                <a:gd name="T18" fmla="*/ 0 w 125"/>
                <a:gd name="T19" fmla="*/ 167 h 167"/>
                <a:gd name="T20" fmla="*/ 125 w 125"/>
                <a:gd name="T21" fmla="*/ 167 h 167"/>
                <a:gd name="T22" fmla="*/ 116 w 125"/>
                <a:gd name="T23" fmla="*/ 0 h 1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167"/>
                <a:gd name="T38" fmla="*/ 125 w 125"/>
                <a:gd name="T39" fmla="*/ 167 h 1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167">
                  <a:moveTo>
                    <a:pt x="116" y="0"/>
                  </a:moveTo>
                  <a:lnTo>
                    <a:pt x="104" y="8"/>
                  </a:lnTo>
                  <a:lnTo>
                    <a:pt x="59" y="11"/>
                  </a:lnTo>
                  <a:lnTo>
                    <a:pt x="37" y="11"/>
                  </a:lnTo>
                  <a:lnTo>
                    <a:pt x="28" y="8"/>
                  </a:lnTo>
                  <a:lnTo>
                    <a:pt x="23" y="8"/>
                  </a:lnTo>
                  <a:lnTo>
                    <a:pt x="14" y="6"/>
                  </a:lnTo>
                  <a:lnTo>
                    <a:pt x="8" y="2"/>
                  </a:lnTo>
                  <a:lnTo>
                    <a:pt x="0" y="0"/>
                  </a:lnTo>
                  <a:lnTo>
                    <a:pt x="0" y="167"/>
                  </a:lnTo>
                  <a:lnTo>
                    <a:pt x="125" y="167"/>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24" name="Freeform 13"/>
            <p:cNvSpPr>
              <a:spLocks/>
            </p:cNvSpPr>
            <p:nvPr/>
          </p:nvSpPr>
          <p:spPr bwMode="auto">
            <a:xfrm>
              <a:off x="4542" y="3319"/>
              <a:ext cx="125" cy="43"/>
            </a:xfrm>
            <a:custGeom>
              <a:avLst/>
              <a:gdLst>
                <a:gd name="T0" fmla="*/ 0 w 125"/>
                <a:gd name="T1" fmla="*/ 26 h 43"/>
                <a:gd name="T2" fmla="*/ 0 w 125"/>
                <a:gd name="T3" fmla="*/ 43 h 43"/>
                <a:gd name="T4" fmla="*/ 34 w 125"/>
                <a:gd name="T5" fmla="*/ 32 h 43"/>
                <a:gd name="T6" fmla="*/ 59 w 125"/>
                <a:gd name="T7" fmla="*/ 26 h 43"/>
                <a:gd name="T8" fmla="*/ 93 w 125"/>
                <a:gd name="T9" fmla="*/ 17 h 43"/>
                <a:gd name="T10" fmla="*/ 125 w 125"/>
                <a:gd name="T11" fmla="*/ 13 h 43"/>
                <a:gd name="T12" fmla="*/ 125 w 125"/>
                <a:gd name="T13" fmla="*/ 6 h 43"/>
                <a:gd name="T14" fmla="*/ 125 w 125"/>
                <a:gd name="T15" fmla="*/ 3 h 43"/>
                <a:gd name="T16" fmla="*/ 122 w 125"/>
                <a:gd name="T17" fmla="*/ 0 h 43"/>
                <a:gd name="T18" fmla="*/ 85 w 125"/>
                <a:gd name="T19" fmla="*/ 6 h 43"/>
                <a:gd name="T20" fmla="*/ 53 w 125"/>
                <a:gd name="T21" fmla="*/ 11 h 43"/>
                <a:gd name="T22" fmla="*/ 0 w 125"/>
                <a:gd name="T23" fmla="*/ 26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43"/>
                <a:gd name="T38" fmla="*/ 125 w 125"/>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43">
                  <a:moveTo>
                    <a:pt x="0" y="26"/>
                  </a:moveTo>
                  <a:lnTo>
                    <a:pt x="0" y="43"/>
                  </a:lnTo>
                  <a:lnTo>
                    <a:pt x="34" y="32"/>
                  </a:lnTo>
                  <a:lnTo>
                    <a:pt x="59" y="26"/>
                  </a:lnTo>
                  <a:lnTo>
                    <a:pt x="93" y="17"/>
                  </a:lnTo>
                  <a:lnTo>
                    <a:pt x="125" y="13"/>
                  </a:lnTo>
                  <a:lnTo>
                    <a:pt x="125" y="6"/>
                  </a:lnTo>
                  <a:lnTo>
                    <a:pt x="125" y="3"/>
                  </a:lnTo>
                  <a:lnTo>
                    <a:pt x="122" y="0"/>
                  </a:lnTo>
                  <a:lnTo>
                    <a:pt x="85" y="6"/>
                  </a:lnTo>
                  <a:lnTo>
                    <a:pt x="53" y="11"/>
                  </a:lnTo>
                  <a:lnTo>
                    <a:pt x="0" y="26"/>
                  </a:lnTo>
                  <a:close/>
                </a:path>
              </a:pathLst>
            </a:custGeom>
            <a:solidFill>
              <a:srgbClr val="99AE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25" name="Freeform 14"/>
            <p:cNvSpPr>
              <a:spLocks/>
            </p:cNvSpPr>
            <p:nvPr/>
          </p:nvSpPr>
          <p:spPr bwMode="auto">
            <a:xfrm>
              <a:off x="4542" y="3347"/>
              <a:ext cx="125" cy="46"/>
            </a:xfrm>
            <a:custGeom>
              <a:avLst/>
              <a:gdLst>
                <a:gd name="T0" fmla="*/ 0 w 125"/>
                <a:gd name="T1" fmla="*/ 29 h 46"/>
                <a:gd name="T2" fmla="*/ 0 w 125"/>
                <a:gd name="T3" fmla="*/ 46 h 46"/>
                <a:gd name="T4" fmla="*/ 34 w 125"/>
                <a:gd name="T5" fmla="*/ 32 h 46"/>
                <a:gd name="T6" fmla="*/ 59 w 125"/>
                <a:gd name="T7" fmla="*/ 26 h 46"/>
                <a:gd name="T8" fmla="*/ 93 w 125"/>
                <a:gd name="T9" fmla="*/ 21 h 46"/>
                <a:gd name="T10" fmla="*/ 125 w 125"/>
                <a:gd name="T11" fmla="*/ 17 h 46"/>
                <a:gd name="T12" fmla="*/ 125 w 125"/>
                <a:gd name="T13" fmla="*/ 9 h 46"/>
                <a:gd name="T14" fmla="*/ 125 w 125"/>
                <a:gd name="T15" fmla="*/ 4 h 46"/>
                <a:gd name="T16" fmla="*/ 122 w 125"/>
                <a:gd name="T17" fmla="*/ 0 h 46"/>
                <a:gd name="T18" fmla="*/ 85 w 125"/>
                <a:gd name="T19" fmla="*/ 9 h 46"/>
                <a:gd name="T20" fmla="*/ 53 w 125"/>
                <a:gd name="T21" fmla="*/ 15 h 46"/>
                <a:gd name="T22" fmla="*/ 0 w 125"/>
                <a:gd name="T23" fmla="*/ 29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46"/>
                <a:gd name="T38" fmla="*/ 125 w 125"/>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46">
                  <a:moveTo>
                    <a:pt x="0" y="29"/>
                  </a:moveTo>
                  <a:lnTo>
                    <a:pt x="0" y="46"/>
                  </a:lnTo>
                  <a:lnTo>
                    <a:pt x="34" y="32"/>
                  </a:lnTo>
                  <a:lnTo>
                    <a:pt x="59" y="26"/>
                  </a:lnTo>
                  <a:lnTo>
                    <a:pt x="93" y="21"/>
                  </a:lnTo>
                  <a:lnTo>
                    <a:pt x="125" y="17"/>
                  </a:lnTo>
                  <a:lnTo>
                    <a:pt x="125" y="9"/>
                  </a:lnTo>
                  <a:lnTo>
                    <a:pt x="125" y="4"/>
                  </a:lnTo>
                  <a:lnTo>
                    <a:pt x="122" y="0"/>
                  </a:lnTo>
                  <a:lnTo>
                    <a:pt x="85" y="9"/>
                  </a:lnTo>
                  <a:lnTo>
                    <a:pt x="53" y="15"/>
                  </a:lnTo>
                  <a:lnTo>
                    <a:pt x="0" y="29"/>
                  </a:lnTo>
                  <a:close/>
                </a:path>
              </a:pathLst>
            </a:custGeom>
            <a:solidFill>
              <a:srgbClr val="99AE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26" name="Freeform 15"/>
            <p:cNvSpPr>
              <a:spLocks/>
            </p:cNvSpPr>
            <p:nvPr/>
          </p:nvSpPr>
          <p:spPr bwMode="auto">
            <a:xfrm>
              <a:off x="4542" y="3376"/>
              <a:ext cx="125" cy="45"/>
            </a:xfrm>
            <a:custGeom>
              <a:avLst/>
              <a:gdLst>
                <a:gd name="T0" fmla="*/ 0 w 125"/>
                <a:gd name="T1" fmla="*/ 28 h 45"/>
                <a:gd name="T2" fmla="*/ 0 w 125"/>
                <a:gd name="T3" fmla="*/ 45 h 45"/>
                <a:gd name="T4" fmla="*/ 34 w 125"/>
                <a:gd name="T5" fmla="*/ 31 h 45"/>
                <a:gd name="T6" fmla="*/ 59 w 125"/>
                <a:gd name="T7" fmla="*/ 26 h 45"/>
                <a:gd name="T8" fmla="*/ 125 w 125"/>
                <a:gd name="T9" fmla="*/ 15 h 45"/>
                <a:gd name="T10" fmla="*/ 125 w 125"/>
                <a:gd name="T11" fmla="*/ 9 h 45"/>
                <a:gd name="T12" fmla="*/ 125 w 125"/>
                <a:gd name="T13" fmla="*/ 3 h 45"/>
                <a:gd name="T14" fmla="*/ 122 w 125"/>
                <a:gd name="T15" fmla="*/ 0 h 45"/>
                <a:gd name="T16" fmla="*/ 85 w 125"/>
                <a:gd name="T17" fmla="*/ 9 h 45"/>
                <a:gd name="T18" fmla="*/ 53 w 125"/>
                <a:gd name="T19" fmla="*/ 15 h 45"/>
                <a:gd name="T20" fmla="*/ 19 w 125"/>
                <a:gd name="T21" fmla="*/ 22 h 45"/>
                <a:gd name="T22" fmla="*/ 0 w 125"/>
                <a:gd name="T23" fmla="*/ 28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45"/>
                <a:gd name="T38" fmla="*/ 125 w 125"/>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45">
                  <a:moveTo>
                    <a:pt x="0" y="28"/>
                  </a:moveTo>
                  <a:lnTo>
                    <a:pt x="0" y="45"/>
                  </a:lnTo>
                  <a:lnTo>
                    <a:pt x="34" y="31"/>
                  </a:lnTo>
                  <a:lnTo>
                    <a:pt x="59" y="26"/>
                  </a:lnTo>
                  <a:lnTo>
                    <a:pt x="125" y="15"/>
                  </a:lnTo>
                  <a:lnTo>
                    <a:pt x="125" y="9"/>
                  </a:lnTo>
                  <a:lnTo>
                    <a:pt x="125" y="3"/>
                  </a:lnTo>
                  <a:lnTo>
                    <a:pt x="122" y="0"/>
                  </a:lnTo>
                  <a:lnTo>
                    <a:pt x="85" y="9"/>
                  </a:lnTo>
                  <a:lnTo>
                    <a:pt x="53" y="15"/>
                  </a:lnTo>
                  <a:lnTo>
                    <a:pt x="19" y="22"/>
                  </a:lnTo>
                  <a:lnTo>
                    <a:pt x="0" y="28"/>
                  </a:lnTo>
                  <a:close/>
                </a:path>
              </a:pathLst>
            </a:custGeom>
            <a:solidFill>
              <a:srgbClr val="99AE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27" name="Freeform 16"/>
            <p:cNvSpPr>
              <a:spLocks/>
            </p:cNvSpPr>
            <p:nvPr/>
          </p:nvSpPr>
          <p:spPr bwMode="auto">
            <a:xfrm>
              <a:off x="4542" y="3402"/>
              <a:ext cx="125" cy="45"/>
            </a:xfrm>
            <a:custGeom>
              <a:avLst/>
              <a:gdLst>
                <a:gd name="T0" fmla="*/ 0 w 125"/>
                <a:gd name="T1" fmla="*/ 28 h 45"/>
                <a:gd name="T2" fmla="*/ 0 w 125"/>
                <a:gd name="T3" fmla="*/ 45 h 45"/>
                <a:gd name="T4" fmla="*/ 34 w 125"/>
                <a:gd name="T5" fmla="*/ 31 h 45"/>
                <a:gd name="T6" fmla="*/ 59 w 125"/>
                <a:gd name="T7" fmla="*/ 25 h 45"/>
                <a:gd name="T8" fmla="*/ 93 w 125"/>
                <a:gd name="T9" fmla="*/ 19 h 45"/>
                <a:gd name="T10" fmla="*/ 125 w 125"/>
                <a:gd name="T11" fmla="*/ 17 h 45"/>
                <a:gd name="T12" fmla="*/ 125 w 125"/>
                <a:gd name="T13" fmla="*/ 8 h 45"/>
                <a:gd name="T14" fmla="*/ 125 w 125"/>
                <a:gd name="T15" fmla="*/ 2 h 45"/>
                <a:gd name="T16" fmla="*/ 122 w 125"/>
                <a:gd name="T17" fmla="*/ 0 h 45"/>
                <a:gd name="T18" fmla="*/ 85 w 125"/>
                <a:gd name="T19" fmla="*/ 8 h 45"/>
                <a:gd name="T20" fmla="*/ 53 w 125"/>
                <a:gd name="T21" fmla="*/ 13 h 45"/>
                <a:gd name="T22" fmla="*/ 0 w 125"/>
                <a:gd name="T23" fmla="*/ 28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45"/>
                <a:gd name="T38" fmla="*/ 125 w 125"/>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45">
                  <a:moveTo>
                    <a:pt x="0" y="28"/>
                  </a:moveTo>
                  <a:lnTo>
                    <a:pt x="0" y="45"/>
                  </a:lnTo>
                  <a:lnTo>
                    <a:pt x="34" y="31"/>
                  </a:lnTo>
                  <a:lnTo>
                    <a:pt x="59" y="25"/>
                  </a:lnTo>
                  <a:lnTo>
                    <a:pt x="93" y="19"/>
                  </a:lnTo>
                  <a:lnTo>
                    <a:pt x="125" y="17"/>
                  </a:lnTo>
                  <a:lnTo>
                    <a:pt x="125" y="8"/>
                  </a:lnTo>
                  <a:lnTo>
                    <a:pt x="125" y="2"/>
                  </a:lnTo>
                  <a:lnTo>
                    <a:pt x="122" y="0"/>
                  </a:lnTo>
                  <a:lnTo>
                    <a:pt x="85" y="8"/>
                  </a:lnTo>
                  <a:lnTo>
                    <a:pt x="53" y="13"/>
                  </a:lnTo>
                  <a:lnTo>
                    <a:pt x="0" y="28"/>
                  </a:lnTo>
                  <a:close/>
                </a:path>
              </a:pathLst>
            </a:custGeom>
            <a:solidFill>
              <a:srgbClr val="99AE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28" name="Freeform 17"/>
            <p:cNvSpPr>
              <a:spLocks/>
            </p:cNvSpPr>
            <p:nvPr/>
          </p:nvSpPr>
          <p:spPr bwMode="auto">
            <a:xfrm>
              <a:off x="4579" y="3427"/>
              <a:ext cx="88" cy="26"/>
            </a:xfrm>
            <a:custGeom>
              <a:avLst/>
              <a:gdLst>
                <a:gd name="T0" fmla="*/ 0 w 88"/>
                <a:gd name="T1" fmla="*/ 20 h 26"/>
                <a:gd name="T2" fmla="*/ 0 w 88"/>
                <a:gd name="T3" fmla="*/ 26 h 26"/>
                <a:gd name="T4" fmla="*/ 5 w 88"/>
                <a:gd name="T5" fmla="*/ 26 h 26"/>
                <a:gd name="T6" fmla="*/ 14 w 88"/>
                <a:gd name="T7" fmla="*/ 26 h 26"/>
                <a:gd name="T8" fmla="*/ 28 w 88"/>
                <a:gd name="T9" fmla="*/ 22 h 26"/>
                <a:gd name="T10" fmla="*/ 60 w 88"/>
                <a:gd name="T11" fmla="*/ 17 h 26"/>
                <a:gd name="T12" fmla="*/ 88 w 88"/>
                <a:gd name="T13" fmla="*/ 17 h 26"/>
                <a:gd name="T14" fmla="*/ 88 w 88"/>
                <a:gd name="T15" fmla="*/ 9 h 26"/>
                <a:gd name="T16" fmla="*/ 88 w 88"/>
                <a:gd name="T17" fmla="*/ 3 h 26"/>
                <a:gd name="T18" fmla="*/ 85 w 88"/>
                <a:gd name="T19" fmla="*/ 0 h 26"/>
                <a:gd name="T20" fmla="*/ 48 w 88"/>
                <a:gd name="T21" fmla="*/ 9 h 26"/>
                <a:gd name="T22" fmla="*/ 16 w 88"/>
                <a:gd name="T23" fmla="*/ 13 h 26"/>
                <a:gd name="T24" fmla="*/ 0 w 88"/>
                <a:gd name="T25" fmla="*/ 17 h 26"/>
                <a:gd name="T26" fmla="*/ 0 w 88"/>
                <a:gd name="T27" fmla="*/ 20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8"/>
                <a:gd name="T43" fmla="*/ 0 h 26"/>
                <a:gd name="T44" fmla="*/ 88 w 88"/>
                <a:gd name="T45" fmla="*/ 26 h 2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8" h="26">
                  <a:moveTo>
                    <a:pt x="0" y="20"/>
                  </a:moveTo>
                  <a:lnTo>
                    <a:pt x="0" y="26"/>
                  </a:lnTo>
                  <a:lnTo>
                    <a:pt x="5" y="26"/>
                  </a:lnTo>
                  <a:lnTo>
                    <a:pt x="14" y="26"/>
                  </a:lnTo>
                  <a:lnTo>
                    <a:pt x="28" y="22"/>
                  </a:lnTo>
                  <a:lnTo>
                    <a:pt x="60" y="17"/>
                  </a:lnTo>
                  <a:lnTo>
                    <a:pt x="88" y="17"/>
                  </a:lnTo>
                  <a:lnTo>
                    <a:pt x="88" y="9"/>
                  </a:lnTo>
                  <a:lnTo>
                    <a:pt x="88" y="3"/>
                  </a:lnTo>
                  <a:lnTo>
                    <a:pt x="85" y="0"/>
                  </a:lnTo>
                  <a:lnTo>
                    <a:pt x="48" y="9"/>
                  </a:lnTo>
                  <a:lnTo>
                    <a:pt x="16" y="13"/>
                  </a:lnTo>
                  <a:lnTo>
                    <a:pt x="0" y="17"/>
                  </a:lnTo>
                  <a:lnTo>
                    <a:pt x="0" y="20"/>
                  </a:lnTo>
                  <a:close/>
                </a:path>
              </a:pathLst>
            </a:custGeom>
            <a:solidFill>
              <a:srgbClr val="99AE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29" name="Rectangle 18"/>
            <p:cNvSpPr>
              <a:spLocks noChangeArrowheads="1"/>
            </p:cNvSpPr>
            <p:nvPr/>
          </p:nvSpPr>
          <p:spPr bwMode="auto">
            <a:xfrm>
              <a:off x="4542" y="3461"/>
              <a:ext cx="12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9530" name="Freeform 19"/>
            <p:cNvSpPr>
              <a:spLocks/>
            </p:cNvSpPr>
            <p:nvPr/>
          </p:nvSpPr>
          <p:spPr bwMode="auto">
            <a:xfrm>
              <a:off x="4573" y="3470"/>
              <a:ext cx="68" cy="17"/>
            </a:xfrm>
            <a:custGeom>
              <a:avLst/>
              <a:gdLst>
                <a:gd name="T0" fmla="*/ 34 w 68"/>
                <a:gd name="T1" fmla="*/ 17 h 17"/>
                <a:gd name="T2" fmla="*/ 60 w 68"/>
                <a:gd name="T3" fmla="*/ 14 h 17"/>
                <a:gd name="T4" fmla="*/ 66 w 68"/>
                <a:gd name="T5" fmla="*/ 11 h 17"/>
                <a:gd name="T6" fmla="*/ 68 w 68"/>
                <a:gd name="T7" fmla="*/ 8 h 17"/>
                <a:gd name="T8" fmla="*/ 68 w 68"/>
                <a:gd name="T9" fmla="*/ 6 h 17"/>
                <a:gd name="T10" fmla="*/ 66 w 68"/>
                <a:gd name="T11" fmla="*/ 6 h 17"/>
                <a:gd name="T12" fmla="*/ 60 w 68"/>
                <a:gd name="T13" fmla="*/ 2 h 17"/>
                <a:gd name="T14" fmla="*/ 34 w 68"/>
                <a:gd name="T15" fmla="*/ 0 h 17"/>
                <a:gd name="T16" fmla="*/ 11 w 68"/>
                <a:gd name="T17" fmla="*/ 2 h 17"/>
                <a:gd name="T18" fmla="*/ 3 w 68"/>
                <a:gd name="T19" fmla="*/ 6 h 17"/>
                <a:gd name="T20" fmla="*/ 0 w 68"/>
                <a:gd name="T21" fmla="*/ 8 h 17"/>
                <a:gd name="T22" fmla="*/ 3 w 68"/>
                <a:gd name="T23" fmla="*/ 8 h 17"/>
                <a:gd name="T24" fmla="*/ 3 w 68"/>
                <a:gd name="T25" fmla="*/ 11 h 17"/>
                <a:gd name="T26" fmla="*/ 11 w 68"/>
                <a:gd name="T27" fmla="*/ 14 h 17"/>
                <a:gd name="T28" fmla="*/ 34 w 68"/>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8"/>
                <a:gd name="T46" fmla="*/ 0 h 17"/>
                <a:gd name="T47" fmla="*/ 68 w 6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8" h="17">
                  <a:moveTo>
                    <a:pt x="34" y="17"/>
                  </a:moveTo>
                  <a:lnTo>
                    <a:pt x="60" y="14"/>
                  </a:lnTo>
                  <a:lnTo>
                    <a:pt x="66" y="11"/>
                  </a:lnTo>
                  <a:lnTo>
                    <a:pt x="68" y="8"/>
                  </a:lnTo>
                  <a:lnTo>
                    <a:pt x="68" y="6"/>
                  </a:lnTo>
                  <a:lnTo>
                    <a:pt x="66" y="6"/>
                  </a:lnTo>
                  <a:lnTo>
                    <a:pt x="60" y="2"/>
                  </a:lnTo>
                  <a:lnTo>
                    <a:pt x="34" y="0"/>
                  </a:lnTo>
                  <a:lnTo>
                    <a:pt x="11" y="2"/>
                  </a:lnTo>
                  <a:lnTo>
                    <a:pt x="3" y="6"/>
                  </a:lnTo>
                  <a:lnTo>
                    <a:pt x="0" y="8"/>
                  </a:lnTo>
                  <a:lnTo>
                    <a:pt x="3" y="8"/>
                  </a:lnTo>
                  <a:lnTo>
                    <a:pt x="3" y="11"/>
                  </a:lnTo>
                  <a:lnTo>
                    <a:pt x="11" y="14"/>
                  </a:lnTo>
                  <a:lnTo>
                    <a:pt x="3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31" name="Freeform 20"/>
            <p:cNvSpPr>
              <a:spLocks/>
            </p:cNvSpPr>
            <p:nvPr/>
          </p:nvSpPr>
          <p:spPr bwMode="auto">
            <a:xfrm>
              <a:off x="4387" y="2789"/>
              <a:ext cx="424" cy="516"/>
            </a:xfrm>
            <a:custGeom>
              <a:avLst/>
              <a:gdLst>
                <a:gd name="T0" fmla="*/ 259 w 424"/>
                <a:gd name="T1" fmla="*/ 513 h 516"/>
                <a:gd name="T2" fmla="*/ 214 w 424"/>
                <a:gd name="T3" fmla="*/ 516 h 516"/>
                <a:gd name="T4" fmla="*/ 192 w 424"/>
                <a:gd name="T5" fmla="*/ 516 h 516"/>
                <a:gd name="T6" fmla="*/ 183 w 424"/>
                <a:gd name="T7" fmla="*/ 513 h 516"/>
                <a:gd name="T8" fmla="*/ 178 w 424"/>
                <a:gd name="T9" fmla="*/ 513 h 516"/>
                <a:gd name="T10" fmla="*/ 169 w 424"/>
                <a:gd name="T11" fmla="*/ 511 h 516"/>
                <a:gd name="T12" fmla="*/ 163 w 424"/>
                <a:gd name="T13" fmla="*/ 507 h 516"/>
                <a:gd name="T14" fmla="*/ 155 w 424"/>
                <a:gd name="T15" fmla="*/ 505 h 516"/>
                <a:gd name="T16" fmla="*/ 152 w 424"/>
                <a:gd name="T17" fmla="*/ 496 h 516"/>
                <a:gd name="T18" fmla="*/ 146 w 424"/>
                <a:gd name="T19" fmla="*/ 488 h 516"/>
                <a:gd name="T20" fmla="*/ 144 w 424"/>
                <a:gd name="T21" fmla="*/ 456 h 516"/>
                <a:gd name="T22" fmla="*/ 138 w 424"/>
                <a:gd name="T23" fmla="*/ 437 h 516"/>
                <a:gd name="T24" fmla="*/ 129 w 424"/>
                <a:gd name="T25" fmla="*/ 422 h 516"/>
                <a:gd name="T26" fmla="*/ 101 w 424"/>
                <a:gd name="T27" fmla="*/ 392 h 516"/>
                <a:gd name="T28" fmla="*/ 55 w 424"/>
                <a:gd name="T29" fmla="*/ 329 h 516"/>
                <a:gd name="T30" fmla="*/ 32 w 424"/>
                <a:gd name="T31" fmla="*/ 292 h 516"/>
                <a:gd name="T32" fmla="*/ 15 w 424"/>
                <a:gd name="T33" fmla="*/ 261 h 516"/>
                <a:gd name="T34" fmla="*/ 7 w 424"/>
                <a:gd name="T35" fmla="*/ 224 h 516"/>
                <a:gd name="T36" fmla="*/ 0 w 424"/>
                <a:gd name="T37" fmla="*/ 198 h 516"/>
                <a:gd name="T38" fmla="*/ 4 w 424"/>
                <a:gd name="T39" fmla="*/ 170 h 516"/>
                <a:gd name="T40" fmla="*/ 10 w 424"/>
                <a:gd name="T41" fmla="*/ 139 h 516"/>
                <a:gd name="T42" fmla="*/ 24 w 424"/>
                <a:gd name="T43" fmla="*/ 104 h 516"/>
                <a:gd name="T44" fmla="*/ 32 w 424"/>
                <a:gd name="T45" fmla="*/ 88 h 516"/>
                <a:gd name="T46" fmla="*/ 47 w 424"/>
                <a:gd name="T47" fmla="*/ 70 h 516"/>
                <a:gd name="T48" fmla="*/ 64 w 424"/>
                <a:gd name="T49" fmla="*/ 57 h 516"/>
                <a:gd name="T50" fmla="*/ 81 w 424"/>
                <a:gd name="T51" fmla="*/ 40 h 516"/>
                <a:gd name="T52" fmla="*/ 115 w 424"/>
                <a:gd name="T53" fmla="*/ 19 h 516"/>
                <a:gd name="T54" fmla="*/ 149 w 424"/>
                <a:gd name="T55" fmla="*/ 6 h 516"/>
                <a:gd name="T56" fmla="*/ 183 w 424"/>
                <a:gd name="T57" fmla="*/ 0 h 516"/>
                <a:gd name="T58" fmla="*/ 212 w 424"/>
                <a:gd name="T59" fmla="*/ 0 h 516"/>
                <a:gd name="T60" fmla="*/ 243 w 424"/>
                <a:gd name="T61" fmla="*/ 3 h 516"/>
                <a:gd name="T62" fmla="*/ 274 w 424"/>
                <a:gd name="T63" fmla="*/ 8 h 516"/>
                <a:gd name="T64" fmla="*/ 308 w 424"/>
                <a:gd name="T65" fmla="*/ 23 h 516"/>
                <a:gd name="T66" fmla="*/ 339 w 424"/>
                <a:gd name="T67" fmla="*/ 46 h 516"/>
                <a:gd name="T68" fmla="*/ 377 w 424"/>
                <a:gd name="T69" fmla="*/ 76 h 516"/>
                <a:gd name="T70" fmla="*/ 390 w 424"/>
                <a:gd name="T71" fmla="*/ 93 h 516"/>
                <a:gd name="T72" fmla="*/ 401 w 424"/>
                <a:gd name="T73" fmla="*/ 110 h 516"/>
                <a:gd name="T74" fmla="*/ 416 w 424"/>
                <a:gd name="T75" fmla="*/ 142 h 516"/>
                <a:gd name="T76" fmla="*/ 422 w 424"/>
                <a:gd name="T77" fmla="*/ 173 h 516"/>
                <a:gd name="T78" fmla="*/ 424 w 424"/>
                <a:gd name="T79" fmla="*/ 198 h 516"/>
                <a:gd name="T80" fmla="*/ 422 w 424"/>
                <a:gd name="T81" fmla="*/ 224 h 516"/>
                <a:gd name="T82" fmla="*/ 411 w 424"/>
                <a:gd name="T83" fmla="*/ 261 h 516"/>
                <a:gd name="T84" fmla="*/ 393 w 424"/>
                <a:gd name="T85" fmla="*/ 292 h 516"/>
                <a:gd name="T86" fmla="*/ 371 w 424"/>
                <a:gd name="T87" fmla="*/ 329 h 516"/>
                <a:gd name="T88" fmla="*/ 322 w 424"/>
                <a:gd name="T89" fmla="*/ 392 h 516"/>
                <a:gd name="T90" fmla="*/ 297 w 424"/>
                <a:gd name="T91" fmla="*/ 422 h 516"/>
                <a:gd name="T92" fmla="*/ 288 w 424"/>
                <a:gd name="T93" fmla="*/ 437 h 516"/>
                <a:gd name="T94" fmla="*/ 282 w 424"/>
                <a:gd name="T95" fmla="*/ 456 h 516"/>
                <a:gd name="T96" fmla="*/ 280 w 424"/>
                <a:gd name="T97" fmla="*/ 488 h 516"/>
                <a:gd name="T98" fmla="*/ 277 w 424"/>
                <a:gd name="T99" fmla="*/ 496 h 516"/>
                <a:gd name="T100" fmla="*/ 271 w 424"/>
                <a:gd name="T101" fmla="*/ 505 h 516"/>
                <a:gd name="T102" fmla="*/ 259 w 424"/>
                <a:gd name="T103" fmla="*/ 513 h 5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24"/>
                <a:gd name="T157" fmla="*/ 0 h 516"/>
                <a:gd name="T158" fmla="*/ 424 w 424"/>
                <a:gd name="T159" fmla="*/ 516 h 5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24" h="516">
                  <a:moveTo>
                    <a:pt x="259" y="513"/>
                  </a:moveTo>
                  <a:lnTo>
                    <a:pt x="214" y="516"/>
                  </a:lnTo>
                  <a:lnTo>
                    <a:pt x="192" y="516"/>
                  </a:lnTo>
                  <a:lnTo>
                    <a:pt x="183" y="513"/>
                  </a:lnTo>
                  <a:lnTo>
                    <a:pt x="178" y="513"/>
                  </a:lnTo>
                  <a:lnTo>
                    <a:pt x="169" y="511"/>
                  </a:lnTo>
                  <a:lnTo>
                    <a:pt x="163" y="507"/>
                  </a:lnTo>
                  <a:lnTo>
                    <a:pt x="155" y="505"/>
                  </a:lnTo>
                  <a:lnTo>
                    <a:pt x="152" y="496"/>
                  </a:lnTo>
                  <a:lnTo>
                    <a:pt x="146" y="488"/>
                  </a:lnTo>
                  <a:lnTo>
                    <a:pt x="144" y="456"/>
                  </a:lnTo>
                  <a:lnTo>
                    <a:pt x="138" y="437"/>
                  </a:lnTo>
                  <a:lnTo>
                    <a:pt x="129" y="422"/>
                  </a:lnTo>
                  <a:lnTo>
                    <a:pt x="101" y="392"/>
                  </a:lnTo>
                  <a:lnTo>
                    <a:pt x="55" y="329"/>
                  </a:lnTo>
                  <a:lnTo>
                    <a:pt x="32" y="292"/>
                  </a:lnTo>
                  <a:lnTo>
                    <a:pt x="15" y="261"/>
                  </a:lnTo>
                  <a:lnTo>
                    <a:pt x="7" y="224"/>
                  </a:lnTo>
                  <a:lnTo>
                    <a:pt x="0" y="198"/>
                  </a:lnTo>
                  <a:lnTo>
                    <a:pt x="4" y="170"/>
                  </a:lnTo>
                  <a:lnTo>
                    <a:pt x="10" y="139"/>
                  </a:lnTo>
                  <a:lnTo>
                    <a:pt x="24" y="104"/>
                  </a:lnTo>
                  <a:lnTo>
                    <a:pt x="32" y="88"/>
                  </a:lnTo>
                  <a:lnTo>
                    <a:pt x="47" y="70"/>
                  </a:lnTo>
                  <a:lnTo>
                    <a:pt x="64" y="57"/>
                  </a:lnTo>
                  <a:lnTo>
                    <a:pt x="81" y="40"/>
                  </a:lnTo>
                  <a:lnTo>
                    <a:pt x="115" y="19"/>
                  </a:lnTo>
                  <a:lnTo>
                    <a:pt x="149" y="6"/>
                  </a:lnTo>
                  <a:lnTo>
                    <a:pt x="183" y="0"/>
                  </a:lnTo>
                  <a:lnTo>
                    <a:pt x="212" y="0"/>
                  </a:lnTo>
                  <a:lnTo>
                    <a:pt x="243" y="3"/>
                  </a:lnTo>
                  <a:lnTo>
                    <a:pt x="274" y="8"/>
                  </a:lnTo>
                  <a:lnTo>
                    <a:pt x="308" y="23"/>
                  </a:lnTo>
                  <a:lnTo>
                    <a:pt x="339" y="46"/>
                  </a:lnTo>
                  <a:lnTo>
                    <a:pt x="377" y="76"/>
                  </a:lnTo>
                  <a:lnTo>
                    <a:pt x="390" y="93"/>
                  </a:lnTo>
                  <a:lnTo>
                    <a:pt x="401" y="110"/>
                  </a:lnTo>
                  <a:lnTo>
                    <a:pt x="416" y="142"/>
                  </a:lnTo>
                  <a:lnTo>
                    <a:pt x="422" y="173"/>
                  </a:lnTo>
                  <a:lnTo>
                    <a:pt x="424" y="198"/>
                  </a:lnTo>
                  <a:lnTo>
                    <a:pt x="422" y="224"/>
                  </a:lnTo>
                  <a:lnTo>
                    <a:pt x="411" y="261"/>
                  </a:lnTo>
                  <a:lnTo>
                    <a:pt x="393" y="292"/>
                  </a:lnTo>
                  <a:lnTo>
                    <a:pt x="371" y="329"/>
                  </a:lnTo>
                  <a:lnTo>
                    <a:pt x="322" y="392"/>
                  </a:lnTo>
                  <a:lnTo>
                    <a:pt x="297" y="422"/>
                  </a:lnTo>
                  <a:lnTo>
                    <a:pt x="288" y="437"/>
                  </a:lnTo>
                  <a:lnTo>
                    <a:pt x="282" y="456"/>
                  </a:lnTo>
                  <a:lnTo>
                    <a:pt x="280" y="488"/>
                  </a:lnTo>
                  <a:lnTo>
                    <a:pt x="277" y="496"/>
                  </a:lnTo>
                  <a:lnTo>
                    <a:pt x="271" y="505"/>
                  </a:lnTo>
                  <a:lnTo>
                    <a:pt x="259" y="513"/>
                  </a:lnTo>
                  <a:close/>
                </a:path>
              </a:pathLst>
            </a:custGeom>
            <a:solidFill>
              <a:srgbClr val="FFFF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32" name="Freeform 21"/>
            <p:cNvSpPr>
              <a:spLocks/>
            </p:cNvSpPr>
            <p:nvPr/>
          </p:nvSpPr>
          <p:spPr bwMode="auto">
            <a:xfrm>
              <a:off x="4417" y="2814"/>
              <a:ext cx="360" cy="443"/>
            </a:xfrm>
            <a:custGeom>
              <a:avLst/>
              <a:gdLst>
                <a:gd name="T0" fmla="*/ 222 w 360"/>
                <a:gd name="T1" fmla="*/ 440 h 443"/>
                <a:gd name="T2" fmla="*/ 184 w 360"/>
                <a:gd name="T3" fmla="*/ 443 h 443"/>
                <a:gd name="T4" fmla="*/ 165 w 360"/>
                <a:gd name="T5" fmla="*/ 443 h 443"/>
                <a:gd name="T6" fmla="*/ 150 w 360"/>
                <a:gd name="T7" fmla="*/ 443 h 443"/>
                <a:gd name="T8" fmla="*/ 144 w 360"/>
                <a:gd name="T9" fmla="*/ 440 h 443"/>
                <a:gd name="T10" fmla="*/ 131 w 360"/>
                <a:gd name="T11" fmla="*/ 434 h 443"/>
                <a:gd name="T12" fmla="*/ 127 w 360"/>
                <a:gd name="T13" fmla="*/ 425 h 443"/>
                <a:gd name="T14" fmla="*/ 125 w 360"/>
                <a:gd name="T15" fmla="*/ 418 h 443"/>
                <a:gd name="T16" fmla="*/ 119 w 360"/>
                <a:gd name="T17" fmla="*/ 391 h 443"/>
                <a:gd name="T18" fmla="*/ 116 w 360"/>
                <a:gd name="T19" fmla="*/ 374 h 443"/>
                <a:gd name="T20" fmla="*/ 108 w 360"/>
                <a:gd name="T21" fmla="*/ 361 h 443"/>
                <a:gd name="T22" fmla="*/ 85 w 360"/>
                <a:gd name="T23" fmla="*/ 335 h 443"/>
                <a:gd name="T24" fmla="*/ 48 w 360"/>
                <a:gd name="T25" fmla="*/ 281 h 443"/>
                <a:gd name="T26" fmla="*/ 25 w 360"/>
                <a:gd name="T27" fmla="*/ 250 h 443"/>
                <a:gd name="T28" fmla="*/ 11 w 360"/>
                <a:gd name="T29" fmla="*/ 225 h 443"/>
                <a:gd name="T30" fmla="*/ 2 w 360"/>
                <a:gd name="T31" fmla="*/ 193 h 443"/>
                <a:gd name="T32" fmla="*/ 0 w 360"/>
                <a:gd name="T33" fmla="*/ 170 h 443"/>
                <a:gd name="T34" fmla="*/ 0 w 360"/>
                <a:gd name="T35" fmla="*/ 145 h 443"/>
                <a:gd name="T36" fmla="*/ 6 w 360"/>
                <a:gd name="T37" fmla="*/ 119 h 443"/>
                <a:gd name="T38" fmla="*/ 17 w 360"/>
                <a:gd name="T39" fmla="*/ 91 h 443"/>
                <a:gd name="T40" fmla="*/ 40 w 360"/>
                <a:gd name="T41" fmla="*/ 63 h 443"/>
                <a:gd name="T42" fmla="*/ 68 w 360"/>
                <a:gd name="T43" fmla="*/ 34 h 443"/>
                <a:gd name="T44" fmla="*/ 96 w 360"/>
                <a:gd name="T45" fmla="*/ 17 h 443"/>
                <a:gd name="T46" fmla="*/ 127 w 360"/>
                <a:gd name="T47" fmla="*/ 6 h 443"/>
                <a:gd name="T48" fmla="*/ 156 w 360"/>
                <a:gd name="T49" fmla="*/ 0 h 443"/>
                <a:gd name="T50" fmla="*/ 182 w 360"/>
                <a:gd name="T51" fmla="*/ 0 h 443"/>
                <a:gd name="T52" fmla="*/ 207 w 360"/>
                <a:gd name="T53" fmla="*/ 0 h 443"/>
                <a:gd name="T54" fmla="*/ 235 w 360"/>
                <a:gd name="T55" fmla="*/ 9 h 443"/>
                <a:gd name="T56" fmla="*/ 261 w 360"/>
                <a:gd name="T57" fmla="*/ 21 h 443"/>
                <a:gd name="T58" fmla="*/ 290 w 360"/>
                <a:gd name="T59" fmla="*/ 37 h 443"/>
                <a:gd name="T60" fmla="*/ 320 w 360"/>
                <a:gd name="T61" fmla="*/ 66 h 443"/>
                <a:gd name="T62" fmla="*/ 343 w 360"/>
                <a:gd name="T63" fmla="*/ 94 h 443"/>
                <a:gd name="T64" fmla="*/ 355 w 360"/>
                <a:gd name="T65" fmla="*/ 123 h 443"/>
                <a:gd name="T66" fmla="*/ 360 w 360"/>
                <a:gd name="T67" fmla="*/ 148 h 443"/>
                <a:gd name="T68" fmla="*/ 360 w 360"/>
                <a:gd name="T69" fmla="*/ 170 h 443"/>
                <a:gd name="T70" fmla="*/ 358 w 360"/>
                <a:gd name="T71" fmla="*/ 193 h 443"/>
                <a:gd name="T72" fmla="*/ 349 w 360"/>
                <a:gd name="T73" fmla="*/ 225 h 443"/>
                <a:gd name="T74" fmla="*/ 335 w 360"/>
                <a:gd name="T75" fmla="*/ 250 h 443"/>
                <a:gd name="T76" fmla="*/ 315 w 360"/>
                <a:gd name="T77" fmla="*/ 281 h 443"/>
                <a:gd name="T78" fmla="*/ 275 w 360"/>
                <a:gd name="T79" fmla="*/ 335 h 443"/>
                <a:gd name="T80" fmla="*/ 252 w 360"/>
                <a:gd name="T81" fmla="*/ 361 h 443"/>
                <a:gd name="T82" fmla="*/ 247 w 360"/>
                <a:gd name="T83" fmla="*/ 374 h 443"/>
                <a:gd name="T84" fmla="*/ 241 w 360"/>
                <a:gd name="T85" fmla="*/ 391 h 443"/>
                <a:gd name="T86" fmla="*/ 238 w 360"/>
                <a:gd name="T87" fmla="*/ 418 h 443"/>
                <a:gd name="T88" fmla="*/ 235 w 360"/>
                <a:gd name="T89" fmla="*/ 425 h 443"/>
                <a:gd name="T90" fmla="*/ 229 w 360"/>
                <a:gd name="T91" fmla="*/ 434 h 443"/>
                <a:gd name="T92" fmla="*/ 222 w 360"/>
                <a:gd name="T93" fmla="*/ 440 h 4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60"/>
                <a:gd name="T142" fmla="*/ 0 h 443"/>
                <a:gd name="T143" fmla="*/ 360 w 360"/>
                <a:gd name="T144" fmla="*/ 443 h 4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60" h="443">
                  <a:moveTo>
                    <a:pt x="222" y="440"/>
                  </a:moveTo>
                  <a:lnTo>
                    <a:pt x="184" y="443"/>
                  </a:lnTo>
                  <a:lnTo>
                    <a:pt x="165" y="443"/>
                  </a:lnTo>
                  <a:lnTo>
                    <a:pt x="150" y="443"/>
                  </a:lnTo>
                  <a:lnTo>
                    <a:pt x="144" y="440"/>
                  </a:lnTo>
                  <a:lnTo>
                    <a:pt x="131" y="434"/>
                  </a:lnTo>
                  <a:lnTo>
                    <a:pt x="127" y="425"/>
                  </a:lnTo>
                  <a:lnTo>
                    <a:pt x="125" y="418"/>
                  </a:lnTo>
                  <a:lnTo>
                    <a:pt x="119" y="391"/>
                  </a:lnTo>
                  <a:lnTo>
                    <a:pt x="116" y="374"/>
                  </a:lnTo>
                  <a:lnTo>
                    <a:pt x="108" y="361"/>
                  </a:lnTo>
                  <a:lnTo>
                    <a:pt x="85" y="335"/>
                  </a:lnTo>
                  <a:lnTo>
                    <a:pt x="48" y="281"/>
                  </a:lnTo>
                  <a:lnTo>
                    <a:pt x="25" y="250"/>
                  </a:lnTo>
                  <a:lnTo>
                    <a:pt x="11" y="225"/>
                  </a:lnTo>
                  <a:lnTo>
                    <a:pt x="2" y="193"/>
                  </a:lnTo>
                  <a:lnTo>
                    <a:pt x="0" y="170"/>
                  </a:lnTo>
                  <a:lnTo>
                    <a:pt x="0" y="145"/>
                  </a:lnTo>
                  <a:lnTo>
                    <a:pt x="6" y="119"/>
                  </a:lnTo>
                  <a:lnTo>
                    <a:pt x="17" y="91"/>
                  </a:lnTo>
                  <a:lnTo>
                    <a:pt x="40" y="63"/>
                  </a:lnTo>
                  <a:lnTo>
                    <a:pt x="68" y="34"/>
                  </a:lnTo>
                  <a:lnTo>
                    <a:pt x="96" y="17"/>
                  </a:lnTo>
                  <a:lnTo>
                    <a:pt x="127" y="6"/>
                  </a:lnTo>
                  <a:lnTo>
                    <a:pt x="156" y="0"/>
                  </a:lnTo>
                  <a:lnTo>
                    <a:pt x="182" y="0"/>
                  </a:lnTo>
                  <a:lnTo>
                    <a:pt x="207" y="0"/>
                  </a:lnTo>
                  <a:lnTo>
                    <a:pt x="235" y="9"/>
                  </a:lnTo>
                  <a:lnTo>
                    <a:pt x="261" y="21"/>
                  </a:lnTo>
                  <a:lnTo>
                    <a:pt x="290" y="37"/>
                  </a:lnTo>
                  <a:lnTo>
                    <a:pt x="320" y="66"/>
                  </a:lnTo>
                  <a:lnTo>
                    <a:pt x="343" y="94"/>
                  </a:lnTo>
                  <a:lnTo>
                    <a:pt x="355" y="123"/>
                  </a:lnTo>
                  <a:lnTo>
                    <a:pt x="360" y="148"/>
                  </a:lnTo>
                  <a:lnTo>
                    <a:pt x="360" y="170"/>
                  </a:lnTo>
                  <a:lnTo>
                    <a:pt x="358" y="193"/>
                  </a:lnTo>
                  <a:lnTo>
                    <a:pt x="349" y="225"/>
                  </a:lnTo>
                  <a:lnTo>
                    <a:pt x="335" y="250"/>
                  </a:lnTo>
                  <a:lnTo>
                    <a:pt x="315" y="281"/>
                  </a:lnTo>
                  <a:lnTo>
                    <a:pt x="275" y="335"/>
                  </a:lnTo>
                  <a:lnTo>
                    <a:pt x="252" y="361"/>
                  </a:lnTo>
                  <a:lnTo>
                    <a:pt x="247" y="374"/>
                  </a:lnTo>
                  <a:lnTo>
                    <a:pt x="241" y="391"/>
                  </a:lnTo>
                  <a:lnTo>
                    <a:pt x="238" y="418"/>
                  </a:lnTo>
                  <a:lnTo>
                    <a:pt x="235" y="425"/>
                  </a:lnTo>
                  <a:lnTo>
                    <a:pt x="229" y="434"/>
                  </a:lnTo>
                  <a:lnTo>
                    <a:pt x="222" y="44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33" name="Freeform 22"/>
            <p:cNvSpPr>
              <a:spLocks/>
            </p:cNvSpPr>
            <p:nvPr/>
          </p:nvSpPr>
          <p:spPr bwMode="auto">
            <a:xfrm>
              <a:off x="4417" y="2814"/>
              <a:ext cx="360" cy="443"/>
            </a:xfrm>
            <a:custGeom>
              <a:avLst/>
              <a:gdLst>
                <a:gd name="T0" fmla="*/ 222 w 360"/>
                <a:gd name="T1" fmla="*/ 440 h 443"/>
                <a:gd name="T2" fmla="*/ 184 w 360"/>
                <a:gd name="T3" fmla="*/ 443 h 443"/>
                <a:gd name="T4" fmla="*/ 165 w 360"/>
                <a:gd name="T5" fmla="*/ 443 h 443"/>
                <a:gd name="T6" fmla="*/ 150 w 360"/>
                <a:gd name="T7" fmla="*/ 443 h 443"/>
                <a:gd name="T8" fmla="*/ 144 w 360"/>
                <a:gd name="T9" fmla="*/ 440 h 443"/>
                <a:gd name="T10" fmla="*/ 131 w 360"/>
                <a:gd name="T11" fmla="*/ 434 h 443"/>
                <a:gd name="T12" fmla="*/ 127 w 360"/>
                <a:gd name="T13" fmla="*/ 425 h 443"/>
                <a:gd name="T14" fmla="*/ 125 w 360"/>
                <a:gd name="T15" fmla="*/ 418 h 443"/>
                <a:gd name="T16" fmla="*/ 119 w 360"/>
                <a:gd name="T17" fmla="*/ 391 h 443"/>
                <a:gd name="T18" fmla="*/ 116 w 360"/>
                <a:gd name="T19" fmla="*/ 374 h 443"/>
                <a:gd name="T20" fmla="*/ 108 w 360"/>
                <a:gd name="T21" fmla="*/ 361 h 443"/>
                <a:gd name="T22" fmla="*/ 85 w 360"/>
                <a:gd name="T23" fmla="*/ 335 h 443"/>
                <a:gd name="T24" fmla="*/ 48 w 360"/>
                <a:gd name="T25" fmla="*/ 281 h 443"/>
                <a:gd name="T26" fmla="*/ 25 w 360"/>
                <a:gd name="T27" fmla="*/ 250 h 443"/>
                <a:gd name="T28" fmla="*/ 11 w 360"/>
                <a:gd name="T29" fmla="*/ 225 h 443"/>
                <a:gd name="T30" fmla="*/ 2 w 360"/>
                <a:gd name="T31" fmla="*/ 193 h 443"/>
                <a:gd name="T32" fmla="*/ 0 w 360"/>
                <a:gd name="T33" fmla="*/ 170 h 443"/>
                <a:gd name="T34" fmla="*/ 0 w 360"/>
                <a:gd name="T35" fmla="*/ 145 h 443"/>
                <a:gd name="T36" fmla="*/ 6 w 360"/>
                <a:gd name="T37" fmla="*/ 119 h 443"/>
                <a:gd name="T38" fmla="*/ 17 w 360"/>
                <a:gd name="T39" fmla="*/ 91 h 443"/>
                <a:gd name="T40" fmla="*/ 40 w 360"/>
                <a:gd name="T41" fmla="*/ 63 h 443"/>
                <a:gd name="T42" fmla="*/ 68 w 360"/>
                <a:gd name="T43" fmla="*/ 34 h 443"/>
                <a:gd name="T44" fmla="*/ 96 w 360"/>
                <a:gd name="T45" fmla="*/ 17 h 443"/>
                <a:gd name="T46" fmla="*/ 127 w 360"/>
                <a:gd name="T47" fmla="*/ 6 h 443"/>
                <a:gd name="T48" fmla="*/ 156 w 360"/>
                <a:gd name="T49" fmla="*/ 0 h 443"/>
                <a:gd name="T50" fmla="*/ 182 w 360"/>
                <a:gd name="T51" fmla="*/ 0 h 443"/>
                <a:gd name="T52" fmla="*/ 207 w 360"/>
                <a:gd name="T53" fmla="*/ 0 h 443"/>
                <a:gd name="T54" fmla="*/ 235 w 360"/>
                <a:gd name="T55" fmla="*/ 9 h 443"/>
                <a:gd name="T56" fmla="*/ 261 w 360"/>
                <a:gd name="T57" fmla="*/ 21 h 443"/>
                <a:gd name="T58" fmla="*/ 290 w 360"/>
                <a:gd name="T59" fmla="*/ 37 h 443"/>
                <a:gd name="T60" fmla="*/ 320 w 360"/>
                <a:gd name="T61" fmla="*/ 66 h 443"/>
                <a:gd name="T62" fmla="*/ 343 w 360"/>
                <a:gd name="T63" fmla="*/ 94 h 443"/>
                <a:gd name="T64" fmla="*/ 355 w 360"/>
                <a:gd name="T65" fmla="*/ 123 h 443"/>
                <a:gd name="T66" fmla="*/ 360 w 360"/>
                <a:gd name="T67" fmla="*/ 148 h 443"/>
                <a:gd name="T68" fmla="*/ 360 w 360"/>
                <a:gd name="T69" fmla="*/ 170 h 443"/>
                <a:gd name="T70" fmla="*/ 358 w 360"/>
                <a:gd name="T71" fmla="*/ 193 h 443"/>
                <a:gd name="T72" fmla="*/ 349 w 360"/>
                <a:gd name="T73" fmla="*/ 225 h 443"/>
                <a:gd name="T74" fmla="*/ 335 w 360"/>
                <a:gd name="T75" fmla="*/ 250 h 443"/>
                <a:gd name="T76" fmla="*/ 315 w 360"/>
                <a:gd name="T77" fmla="*/ 281 h 443"/>
                <a:gd name="T78" fmla="*/ 275 w 360"/>
                <a:gd name="T79" fmla="*/ 335 h 443"/>
                <a:gd name="T80" fmla="*/ 252 w 360"/>
                <a:gd name="T81" fmla="*/ 361 h 443"/>
                <a:gd name="T82" fmla="*/ 247 w 360"/>
                <a:gd name="T83" fmla="*/ 374 h 443"/>
                <a:gd name="T84" fmla="*/ 241 w 360"/>
                <a:gd name="T85" fmla="*/ 391 h 443"/>
                <a:gd name="T86" fmla="*/ 238 w 360"/>
                <a:gd name="T87" fmla="*/ 418 h 443"/>
                <a:gd name="T88" fmla="*/ 235 w 360"/>
                <a:gd name="T89" fmla="*/ 425 h 443"/>
                <a:gd name="T90" fmla="*/ 229 w 360"/>
                <a:gd name="T91" fmla="*/ 434 h 443"/>
                <a:gd name="T92" fmla="*/ 222 w 360"/>
                <a:gd name="T93" fmla="*/ 440 h 4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60"/>
                <a:gd name="T142" fmla="*/ 0 h 443"/>
                <a:gd name="T143" fmla="*/ 360 w 360"/>
                <a:gd name="T144" fmla="*/ 443 h 4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60" h="443">
                  <a:moveTo>
                    <a:pt x="222" y="440"/>
                  </a:moveTo>
                  <a:lnTo>
                    <a:pt x="184" y="443"/>
                  </a:lnTo>
                  <a:lnTo>
                    <a:pt x="165" y="443"/>
                  </a:lnTo>
                  <a:lnTo>
                    <a:pt x="150" y="443"/>
                  </a:lnTo>
                  <a:lnTo>
                    <a:pt x="144" y="440"/>
                  </a:lnTo>
                  <a:lnTo>
                    <a:pt x="131" y="434"/>
                  </a:lnTo>
                  <a:lnTo>
                    <a:pt x="127" y="425"/>
                  </a:lnTo>
                  <a:lnTo>
                    <a:pt x="125" y="418"/>
                  </a:lnTo>
                  <a:lnTo>
                    <a:pt x="119" y="391"/>
                  </a:lnTo>
                  <a:lnTo>
                    <a:pt x="116" y="374"/>
                  </a:lnTo>
                  <a:lnTo>
                    <a:pt x="108" y="361"/>
                  </a:lnTo>
                  <a:lnTo>
                    <a:pt x="85" y="335"/>
                  </a:lnTo>
                  <a:lnTo>
                    <a:pt x="48" y="281"/>
                  </a:lnTo>
                  <a:lnTo>
                    <a:pt x="25" y="250"/>
                  </a:lnTo>
                  <a:lnTo>
                    <a:pt x="11" y="225"/>
                  </a:lnTo>
                  <a:lnTo>
                    <a:pt x="2" y="193"/>
                  </a:lnTo>
                  <a:lnTo>
                    <a:pt x="0" y="170"/>
                  </a:lnTo>
                  <a:lnTo>
                    <a:pt x="0" y="145"/>
                  </a:lnTo>
                  <a:lnTo>
                    <a:pt x="6" y="119"/>
                  </a:lnTo>
                  <a:lnTo>
                    <a:pt x="17" y="91"/>
                  </a:lnTo>
                  <a:lnTo>
                    <a:pt x="40" y="63"/>
                  </a:lnTo>
                  <a:lnTo>
                    <a:pt x="68" y="34"/>
                  </a:lnTo>
                  <a:lnTo>
                    <a:pt x="96" y="17"/>
                  </a:lnTo>
                  <a:lnTo>
                    <a:pt x="127" y="6"/>
                  </a:lnTo>
                  <a:lnTo>
                    <a:pt x="156" y="0"/>
                  </a:lnTo>
                  <a:lnTo>
                    <a:pt x="182" y="0"/>
                  </a:lnTo>
                  <a:lnTo>
                    <a:pt x="207" y="0"/>
                  </a:lnTo>
                  <a:lnTo>
                    <a:pt x="235" y="9"/>
                  </a:lnTo>
                  <a:lnTo>
                    <a:pt x="261" y="21"/>
                  </a:lnTo>
                  <a:lnTo>
                    <a:pt x="290" y="37"/>
                  </a:lnTo>
                  <a:lnTo>
                    <a:pt x="320" y="66"/>
                  </a:lnTo>
                  <a:lnTo>
                    <a:pt x="343" y="94"/>
                  </a:lnTo>
                  <a:lnTo>
                    <a:pt x="355" y="123"/>
                  </a:lnTo>
                  <a:lnTo>
                    <a:pt x="360" y="148"/>
                  </a:lnTo>
                  <a:lnTo>
                    <a:pt x="360" y="170"/>
                  </a:lnTo>
                  <a:lnTo>
                    <a:pt x="358" y="193"/>
                  </a:lnTo>
                  <a:lnTo>
                    <a:pt x="349" y="225"/>
                  </a:lnTo>
                  <a:lnTo>
                    <a:pt x="335" y="250"/>
                  </a:lnTo>
                  <a:lnTo>
                    <a:pt x="315" y="281"/>
                  </a:lnTo>
                  <a:lnTo>
                    <a:pt x="275" y="335"/>
                  </a:lnTo>
                  <a:lnTo>
                    <a:pt x="252" y="361"/>
                  </a:lnTo>
                  <a:lnTo>
                    <a:pt x="247" y="374"/>
                  </a:lnTo>
                  <a:lnTo>
                    <a:pt x="241" y="391"/>
                  </a:lnTo>
                  <a:lnTo>
                    <a:pt x="238" y="418"/>
                  </a:lnTo>
                  <a:lnTo>
                    <a:pt x="235" y="425"/>
                  </a:lnTo>
                  <a:lnTo>
                    <a:pt x="229" y="434"/>
                  </a:lnTo>
                  <a:lnTo>
                    <a:pt x="222" y="440"/>
                  </a:lnTo>
                  <a:close/>
                </a:path>
              </a:pathLst>
            </a:custGeom>
            <a:noFill/>
            <a:ln w="12700">
              <a:solidFill>
                <a:srgbClr val="FFB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9534" name="Freeform 23"/>
            <p:cNvSpPr>
              <a:spLocks/>
            </p:cNvSpPr>
            <p:nvPr/>
          </p:nvSpPr>
          <p:spPr bwMode="auto">
            <a:xfrm>
              <a:off x="4548" y="3024"/>
              <a:ext cx="45" cy="233"/>
            </a:xfrm>
            <a:custGeom>
              <a:avLst/>
              <a:gdLst>
                <a:gd name="T0" fmla="*/ 45 w 45"/>
                <a:gd name="T1" fmla="*/ 233 h 233"/>
                <a:gd name="T2" fmla="*/ 5 w 45"/>
                <a:gd name="T3" fmla="*/ 0 h 233"/>
                <a:gd name="T4" fmla="*/ 0 w 45"/>
                <a:gd name="T5" fmla="*/ 3 h 233"/>
                <a:gd name="T6" fmla="*/ 39 w 45"/>
                <a:gd name="T7" fmla="*/ 233 h 233"/>
                <a:gd name="T8" fmla="*/ 45 w 45"/>
                <a:gd name="T9" fmla="*/ 233 h 233"/>
                <a:gd name="T10" fmla="*/ 0 60000 65536"/>
                <a:gd name="T11" fmla="*/ 0 60000 65536"/>
                <a:gd name="T12" fmla="*/ 0 60000 65536"/>
                <a:gd name="T13" fmla="*/ 0 60000 65536"/>
                <a:gd name="T14" fmla="*/ 0 60000 65536"/>
                <a:gd name="T15" fmla="*/ 0 w 45"/>
                <a:gd name="T16" fmla="*/ 0 h 233"/>
                <a:gd name="T17" fmla="*/ 45 w 45"/>
                <a:gd name="T18" fmla="*/ 233 h 233"/>
              </a:gdLst>
              <a:ahLst/>
              <a:cxnLst>
                <a:cxn ang="T10">
                  <a:pos x="T0" y="T1"/>
                </a:cxn>
                <a:cxn ang="T11">
                  <a:pos x="T2" y="T3"/>
                </a:cxn>
                <a:cxn ang="T12">
                  <a:pos x="T4" y="T5"/>
                </a:cxn>
                <a:cxn ang="T13">
                  <a:pos x="T6" y="T7"/>
                </a:cxn>
                <a:cxn ang="T14">
                  <a:pos x="T8" y="T9"/>
                </a:cxn>
              </a:cxnLst>
              <a:rect l="T15" t="T16" r="T17" b="T18"/>
              <a:pathLst>
                <a:path w="45" h="233">
                  <a:moveTo>
                    <a:pt x="45" y="233"/>
                  </a:moveTo>
                  <a:lnTo>
                    <a:pt x="5" y="0"/>
                  </a:lnTo>
                  <a:lnTo>
                    <a:pt x="0" y="3"/>
                  </a:lnTo>
                  <a:lnTo>
                    <a:pt x="39" y="233"/>
                  </a:lnTo>
                  <a:lnTo>
                    <a:pt x="45" y="2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35" name="Freeform 24"/>
            <p:cNvSpPr>
              <a:spLocks/>
            </p:cNvSpPr>
            <p:nvPr/>
          </p:nvSpPr>
          <p:spPr bwMode="auto">
            <a:xfrm>
              <a:off x="4601" y="3024"/>
              <a:ext cx="45" cy="233"/>
            </a:xfrm>
            <a:custGeom>
              <a:avLst/>
              <a:gdLst>
                <a:gd name="T0" fmla="*/ 6 w 45"/>
                <a:gd name="T1" fmla="*/ 233 h 233"/>
                <a:gd name="T2" fmla="*/ 45 w 45"/>
                <a:gd name="T3" fmla="*/ 3 h 233"/>
                <a:gd name="T4" fmla="*/ 40 w 45"/>
                <a:gd name="T5" fmla="*/ 0 h 233"/>
                <a:gd name="T6" fmla="*/ 0 w 45"/>
                <a:gd name="T7" fmla="*/ 233 h 233"/>
                <a:gd name="T8" fmla="*/ 6 w 45"/>
                <a:gd name="T9" fmla="*/ 233 h 233"/>
                <a:gd name="T10" fmla="*/ 0 60000 65536"/>
                <a:gd name="T11" fmla="*/ 0 60000 65536"/>
                <a:gd name="T12" fmla="*/ 0 60000 65536"/>
                <a:gd name="T13" fmla="*/ 0 60000 65536"/>
                <a:gd name="T14" fmla="*/ 0 60000 65536"/>
                <a:gd name="T15" fmla="*/ 0 w 45"/>
                <a:gd name="T16" fmla="*/ 0 h 233"/>
                <a:gd name="T17" fmla="*/ 45 w 45"/>
                <a:gd name="T18" fmla="*/ 233 h 233"/>
              </a:gdLst>
              <a:ahLst/>
              <a:cxnLst>
                <a:cxn ang="T10">
                  <a:pos x="T0" y="T1"/>
                </a:cxn>
                <a:cxn ang="T11">
                  <a:pos x="T2" y="T3"/>
                </a:cxn>
                <a:cxn ang="T12">
                  <a:pos x="T4" y="T5"/>
                </a:cxn>
                <a:cxn ang="T13">
                  <a:pos x="T6" y="T7"/>
                </a:cxn>
                <a:cxn ang="T14">
                  <a:pos x="T8" y="T9"/>
                </a:cxn>
              </a:cxnLst>
              <a:rect l="T15" t="T16" r="T17" b="T18"/>
              <a:pathLst>
                <a:path w="45" h="233">
                  <a:moveTo>
                    <a:pt x="6" y="233"/>
                  </a:moveTo>
                  <a:lnTo>
                    <a:pt x="45" y="3"/>
                  </a:lnTo>
                  <a:lnTo>
                    <a:pt x="40" y="0"/>
                  </a:lnTo>
                  <a:lnTo>
                    <a:pt x="0" y="233"/>
                  </a:lnTo>
                  <a:lnTo>
                    <a:pt x="6" y="2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36" name="Freeform 25"/>
            <p:cNvSpPr>
              <a:spLocks/>
            </p:cNvSpPr>
            <p:nvPr/>
          </p:nvSpPr>
          <p:spPr bwMode="auto">
            <a:xfrm>
              <a:off x="4553" y="3018"/>
              <a:ext cx="91" cy="17"/>
            </a:xfrm>
            <a:custGeom>
              <a:avLst/>
              <a:gdLst>
                <a:gd name="T0" fmla="*/ 3 w 91"/>
                <a:gd name="T1" fmla="*/ 15 h 17"/>
                <a:gd name="T2" fmla="*/ 20 w 91"/>
                <a:gd name="T3" fmla="*/ 6 h 17"/>
                <a:gd name="T4" fmla="*/ 17 w 91"/>
                <a:gd name="T5" fmla="*/ 6 h 17"/>
                <a:gd name="T6" fmla="*/ 34 w 91"/>
                <a:gd name="T7" fmla="*/ 17 h 17"/>
                <a:gd name="T8" fmla="*/ 37 w 91"/>
                <a:gd name="T9" fmla="*/ 17 h 17"/>
                <a:gd name="T10" fmla="*/ 59 w 91"/>
                <a:gd name="T11" fmla="*/ 6 h 17"/>
                <a:gd name="T12" fmla="*/ 57 w 91"/>
                <a:gd name="T13" fmla="*/ 6 h 17"/>
                <a:gd name="T14" fmla="*/ 71 w 91"/>
                <a:gd name="T15" fmla="*/ 15 h 17"/>
                <a:gd name="T16" fmla="*/ 74 w 91"/>
                <a:gd name="T17" fmla="*/ 17 h 17"/>
                <a:gd name="T18" fmla="*/ 74 w 91"/>
                <a:gd name="T19" fmla="*/ 15 h 17"/>
                <a:gd name="T20" fmla="*/ 91 w 91"/>
                <a:gd name="T21" fmla="*/ 12 h 17"/>
                <a:gd name="T22" fmla="*/ 91 w 91"/>
                <a:gd name="T23" fmla="*/ 6 h 17"/>
                <a:gd name="T24" fmla="*/ 71 w 91"/>
                <a:gd name="T25" fmla="*/ 9 h 17"/>
                <a:gd name="T26" fmla="*/ 74 w 91"/>
                <a:gd name="T27" fmla="*/ 12 h 17"/>
                <a:gd name="T28" fmla="*/ 59 w 91"/>
                <a:gd name="T29" fmla="*/ 4 h 17"/>
                <a:gd name="T30" fmla="*/ 57 w 91"/>
                <a:gd name="T31" fmla="*/ 0 h 17"/>
                <a:gd name="T32" fmla="*/ 57 w 91"/>
                <a:gd name="T33" fmla="*/ 4 h 17"/>
                <a:gd name="T34" fmla="*/ 34 w 91"/>
                <a:gd name="T35" fmla="*/ 12 h 17"/>
                <a:gd name="T36" fmla="*/ 37 w 91"/>
                <a:gd name="T37" fmla="*/ 12 h 17"/>
                <a:gd name="T38" fmla="*/ 20 w 91"/>
                <a:gd name="T39" fmla="*/ 4 h 17"/>
                <a:gd name="T40" fmla="*/ 20 w 91"/>
                <a:gd name="T41" fmla="*/ 0 h 17"/>
                <a:gd name="T42" fmla="*/ 17 w 91"/>
                <a:gd name="T43" fmla="*/ 4 h 17"/>
                <a:gd name="T44" fmla="*/ 0 w 91"/>
                <a:gd name="T45" fmla="*/ 12 h 17"/>
                <a:gd name="T46" fmla="*/ 3 w 91"/>
                <a:gd name="T47" fmla="*/ 15 h 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1"/>
                <a:gd name="T73" fmla="*/ 0 h 17"/>
                <a:gd name="T74" fmla="*/ 91 w 91"/>
                <a:gd name="T75" fmla="*/ 17 h 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1" h="17">
                  <a:moveTo>
                    <a:pt x="3" y="15"/>
                  </a:moveTo>
                  <a:lnTo>
                    <a:pt x="20" y="6"/>
                  </a:lnTo>
                  <a:lnTo>
                    <a:pt x="17" y="6"/>
                  </a:lnTo>
                  <a:lnTo>
                    <a:pt x="34" y="17"/>
                  </a:lnTo>
                  <a:lnTo>
                    <a:pt x="37" y="17"/>
                  </a:lnTo>
                  <a:lnTo>
                    <a:pt x="59" y="6"/>
                  </a:lnTo>
                  <a:lnTo>
                    <a:pt x="57" y="6"/>
                  </a:lnTo>
                  <a:lnTo>
                    <a:pt x="71" y="15"/>
                  </a:lnTo>
                  <a:lnTo>
                    <a:pt x="74" y="17"/>
                  </a:lnTo>
                  <a:lnTo>
                    <a:pt x="74" y="15"/>
                  </a:lnTo>
                  <a:lnTo>
                    <a:pt x="91" y="12"/>
                  </a:lnTo>
                  <a:lnTo>
                    <a:pt x="91" y="6"/>
                  </a:lnTo>
                  <a:lnTo>
                    <a:pt x="71" y="9"/>
                  </a:lnTo>
                  <a:lnTo>
                    <a:pt x="74" y="12"/>
                  </a:lnTo>
                  <a:lnTo>
                    <a:pt x="59" y="4"/>
                  </a:lnTo>
                  <a:lnTo>
                    <a:pt x="57" y="0"/>
                  </a:lnTo>
                  <a:lnTo>
                    <a:pt x="57" y="4"/>
                  </a:lnTo>
                  <a:lnTo>
                    <a:pt x="34" y="12"/>
                  </a:lnTo>
                  <a:lnTo>
                    <a:pt x="37" y="12"/>
                  </a:lnTo>
                  <a:lnTo>
                    <a:pt x="20" y="4"/>
                  </a:lnTo>
                  <a:lnTo>
                    <a:pt x="20" y="0"/>
                  </a:lnTo>
                  <a:lnTo>
                    <a:pt x="17" y="4"/>
                  </a:lnTo>
                  <a:lnTo>
                    <a:pt x="0" y="12"/>
                  </a:lnTo>
                  <a:lnTo>
                    <a:pt x="3"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37" name="Freeform 26"/>
            <p:cNvSpPr>
              <a:spLocks/>
            </p:cNvSpPr>
            <p:nvPr/>
          </p:nvSpPr>
          <p:spPr bwMode="auto">
            <a:xfrm>
              <a:off x="4553" y="3039"/>
              <a:ext cx="91" cy="17"/>
            </a:xfrm>
            <a:custGeom>
              <a:avLst/>
              <a:gdLst>
                <a:gd name="T0" fmla="*/ 3 w 91"/>
                <a:gd name="T1" fmla="*/ 13 h 17"/>
                <a:gd name="T2" fmla="*/ 20 w 91"/>
                <a:gd name="T3" fmla="*/ 8 h 17"/>
                <a:gd name="T4" fmla="*/ 17 w 91"/>
                <a:gd name="T5" fmla="*/ 6 h 17"/>
                <a:gd name="T6" fmla="*/ 31 w 91"/>
                <a:gd name="T7" fmla="*/ 17 h 17"/>
                <a:gd name="T8" fmla="*/ 34 w 91"/>
                <a:gd name="T9" fmla="*/ 17 h 17"/>
                <a:gd name="T10" fmla="*/ 57 w 91"/>
                <a:gd name="T11" fmla="*/ 8 h 17"/>
                <a:gd name="T12" fmla="*/ 54 w 91"/>
                <a:gd name="T13" fmla="*/ 6 h 17"/>
                <a:gd name="T14" fmla="*/ 71 w 91"/>
                <a:gd name="T15" fmla="*/ 13 h 17"/>
                <a:gd name="T16" fmla="*/ 71 w 91"/>
                <a:gd name="T17" fmla="*/ 17 h 17"/>
                <a:gd name="T18" fmla="*/ 91 w 91"/>
                <a:gd name="T19" fmla="*/ 11 h 17"/>
                <a:gd name="T20" fmla="*/ 88 w 91"/>
                <a:gd name="T21" fmla="*/ 6 h 17"/>
                <a:gd name="T22" fmla="*/ 71 w 91"/>
                <a:gd name="T23" fmla="*/ 11 h 17"/>
                <a:gd name="T24" fmla="*/ 74 w 91"/>
                <a:gd name="T25" fmla="*/ 11 h 17"/>
                <a:gd name="T26" fmla="*/ 57 w 91"/>
                <a:gd name="T27" fmla="*/ 2 h 17"/>
                <a:gd name="T28" fmla="*/ 57 w 91"/>
                <a:gd name="T29" fmla="*/ 0 h 17"/>
                <a:gd name="T30" fmla="*/ 54 w 91"/>
                <a:gd name="T31" fmla="*/ 2 h 17"/>
                <a:gd name="T32" fmla="*/ 31 w 91"/>
                <a:gd name="T33" fmla="*/ 11 h 17"/>
                <a:gd name="T34" fmla="*/ 34 w 91"/>
                <a:gd name="T35" fmla="*/ 11 h 17"/>
                <a:gd name="T36" fmla="*/ 20 w 91"/>
                <a:gd name="T37" fmla="*/ 2 h 17"/>
                <a:gd name="T38" fmla="*/ 17 w 91"/>
                <a:gd name="T39" fmla="*/ 0 h 17"/>
                <a:gd name="T40" fmla="*/ 17 w 91"/>
                <a:gd name="T41" fmla="*/ 2 h 17"/>
                <a:gd name="T42" fmla="*/ 0 w 91"/>
                <a:gd name="T43" fmla="*/ 11 h 17"/>
                <a:gd name="T44" fmla="*/ 3 w 91"/>
                <a:gd name="T45" fmla="*/ 13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1"/>
                <a:gd name="T70" fmla="*/ 0 h 17"/>
                <a:gd name="T71" fmla="*/ 91 w 91"/>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1" h="17">
                  <a:moveTo>
                    <a:pt x="3" y="13"/>
                  </a:moveTo>
                  <a:lnTo>
                    <a:pt x="20" y="8"/>
                  </a:lnTo>
                  <a:lnTo>
                    <a:pt x="17" y="6"/>
                  </a:lnTo>
                  <a:lnTo>
                    <a:pt x="31" y="17"/>
                  </a:lnTo>
                  <a:lnTo>
                    <a:pt x="34" y="17"/>
                  </a:lnTo>
                  <a:lnTo>
                    <a:pt x="57" y="8"/>
                  </a:lnTo>
                  <a:lnTo>
                    <a:pt x="54" y="6"/>
                  </a:lnTo>
                  <a:lnTo>
                    <a:pt x="71" y="13"/>
                  </a:lnTo>
                  <a:lnTo>
                    <a:pt x="71" y="17"/>
                  </a:lnTo>
                  <a:lnTo>
                    <a:pt x="91" y="11"/>
                  </a:lnTo>
                  <a:lnTo>
                    <a:pt x="88" y="6"/>
                  </a:lnTo>
                  <a:lnTo>
                    <a:pt x="71" y="11"/>
                  </a:lnTo>
                  <a:lnTo>
                    <a:pt x="74" y="11"/>
                  </a:lnTo>
                  <a:lnTo>
                    <a:pt x="57" y="2"/>
                  </a:lnTo>
                  <a:lnTo>
                    <a:pt x="57" y="0"/>
                  </a:lnTo>
                  <a:lnTo>
                    <a:pt x="54" y="2"/>
                  </a:lnTo>
                  <a:lnTo>
                    <a:pt x="31" y="11"/>
                  </a:lnTo>
                  <a:lnTo>
                    <a:pt x="34" y="11"/>
                  </a:lnTo>
                  <a:lnTo>
                    <a:pt x="20" y="2"/>
                  </a:lnTo>
                  <a:lnTo>
                    <a:pt x="17" y="0"/>
                  </a:lnTo>
                  <a:lnTo>
                    <a:pt x="17" y="2"/>
                  </a:lnTo>
                  <a:lnTo>
                    <a:pt x="0" y="11"/>
                  </a:lnTo>
                  <a:lnTo>
                    <a:pt x="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38" name="Freeform 27"/>
            <p:cNvSpPr>
              <a:spLocks/>
            </p:cNvSpPr>
            <p:nvPr/>
          </p:nvSpPr>
          <p:spPr bwMode="auto">
            <a:xfrm>
              <a:off x="4312" y="2684"/>
              <a:ext cx="88" cy="102"/>
            </a:xfrm>
            <a:custGeom>
              <a:avLst/>
              <a:gdLst>
                <a:gd name="T0" fmla="*/ 85 w 88"/>
                <a:gd name="T1" fmla="*/ 96 h 102"/>
                <a:gd name="T2" fmla="*/ 5 w 88"/>
                <a:gd name="T3" fmla="*/ 0 h 102"/>
                <a:gd name="T4" fmla="*/ 0 w 88"/>
                <a:gd name="T5" fmla="*/ 0 h 102"/>
                <a:gd name="T6" fmla="*/ 0 w 88"/>
                <a:gd name="T7" fmla="*/ 3 h 102"/>
                <a:gd name="T8" fmla="*/ 0 w 88"/>
                <a:gd name="T9" fmla="*/ 5 h 102"/>
                <a:gd name="T10" fmla="*/ 79 w 88"/>
                <a:gd name="T11" fmla="*/ 102 h 102"/>
                <a:gd name="T12" fmla="*/ 82 w 88"/>
                <a:gd name="T13" fmla="*/ 102 h 102"/>
                <a:gd name="T14" fmla="*/ 85 w 88"/>
                <a:gd name="T15" fmla="*/ 102 h 102"/>
                <a:gd name="T16" fmla="*/ 88 w 88"/>
                <a:gd name="T17" fmla="*/ 100 h 102"/>
                <a:gd name="T18" fmla="*/ 85 w 88"/>
                <a:gd name="T19" fmla="*/ 96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102"/>
                <a:gd name="T32" fmla="*/ 88 w 88"/>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102">
                  <a:moveTo>
                    <a:pt x="85" y="96"/>
                  </a:moveTo>
                  <a:lnTo>
                    <a:pt x="5" y="0"/>
                  </a:lnTo>
                  <a:lnTo>
                    <a:pt x="0" y="0"/>
                  </a:lnTo>
                  <a:lnTo>
                    <a:pt x="0" y="3"/>
                  </a:lnTo>
                  <a:lnTo>
                    <a:pt x="0" y="5"/>
                  </a:lnTo>
                  <a:lnTo>
                    <a:pt x="79" y="102"/>
                  </a:lnTo>
                  <a:lnTo>
                    <a:pt x="82" y="102"/>
                  </a:lnTo>
                  <a:lnTo>
                    <a:pt x="85" y="102"/>
                  </a:lnTo>
                  <a:lnTo>
                    <a:pt x="88" y="100"/>
                  </a:lnTo>
                  <a:lnTo>
                    <a:pt x="85" y="96"/>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39" name="Freeform 28"/>
            <p:cNvSpPr>
              <a:spLocks/>
            </p:cNvSpPr>
            <p:nvPr/>
          </p:nvSpPr>
          <p:spPr bwMode="auto">
            <a:xfrm>
              <a:off x="4209" y="2937"/>
              <a:ext cx="114" cy="11"/>
            </a:xfrm>
            <a:custGeom>
              <a:avLst/>
              <a:gdLst>
                <a:gd name="T0" fmla="*/ 111 w 114"/>
                <a:gd name="T1" fmla="*/ 5 h 11"/>
                <a:gd name="T2" fmla="*/ 2 w 114"/>
                <a:gd name="T3" fmla="*/ 0 h 11"/>
                <a:gd name="T4" fmla="*/ 0 w 114"/>
                <a:gd name="T5" fmla="*/ 0 h 11"/>
                <a:gd name="T6" fmla="*/ 0 w 114"/>
                <a:gd name="T7" fmla="*/ 2 h 11"/>
                <a:gd name="T8" fmla="*/ 2 w 114"/>
                <a:gd name="T9" fmla="*/ 5 h 11"/>
                <a:gd name="T10" fmla="*/ 111 w 114"/>
                <a:gd name="T11" fmla="*/ 11 h 11"/>
                <a:gd name="T12" fmla="*/ 114 w 114"/>
                <a:gd name="T13" fmla="*/ 7 h 11"/>
                <a:gd name="T14" fmla="*/ 114 w 114"/>
                <a:gd name="T15" fmla="*/ 5 h 11"/>
                <a:gd name="T16" fmla="*/ 111 w 114"/>
                <a:gd name="T17" fmla="*/ 5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11"/>
                <a:gd name="T29" fmla="*/ 114 w 114"/>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11">
                  <a:moveTo>
                    <a:pt x="111" y="5"/>
                  </a:moveTo>
                  <a:lnTo>
                    <a:pt x="2" y="0"/>
                  </a:lnTo>
                  <a:lnTo>
                    <a:pt x="0" y="0"/>
                  </a:lnTo>
                  <a:lnTo>
                    <a:pt x="0" y="2"/>
                  </a:lnTo>
                  <a:lnTo>
                    <a:pt x="2" y="5"/>
                  </a:lnTo>
                  <a:lnTo>
                    <a:pt x="111" y="11"/>
                  </a:lnTo>
                  <a:lnTo>
                    <a:pt x="114" y="7"/>
                  </a:lnTo>
                  <a:lnTo>
                    <a:pt x="114" y="5"/>
                  </a:lnTo>
                  <a:lnTo>
                    <a:pt x="111" y="5"/>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40" name="Freeform 29"/>
            <p:cNvSpPr>
              <a:spLocks/>
            </p:cNvSpPr>
            <p:nvPr/>
          </p:nvSpPr>
          <p:spPr bwMode="auto">
            <a:xfrm>
              <a:off x="4601" y="2593"/>
              <a:ext cx="6" cy="134"/>
            </a:xfrm>
            <a:custGeom>
              <a:avLst/>
              <a:gdLst>
                <a:gd name="T0" fmla="*/ 6 w 6"/>
                <a:gd name="T1" fmla="*/ 130 h 134"/>
                <a:gd name="T2" fmla="*/ 6 w 6"/>
                <a:gd name="T3" fmla="*/ 3 h 134"/>
                <a:gd name="T4" fmla="*/ 6 w 6"/>
                <a:gd name="T5" fmla="*/ 0 h 134"/>
                <a:gd name="T6" fmla="*/ 3 w 6"/>
                <a:gd name="T7" fmla="*/ 0 h 134"/>
                <a:gd name="T8" fmla="*/ 0 w 6"/>
                <a:gd name="T9" fmla="*/ 0 h 134"/>
                <a:gd name="T10" fmla="*/ 0 w 6"/>
                <a:gd name="T11" fmla="*/ 3 h 134"/>
                <a:gd name="T12" fmla="*/ 0 w 6"/>
                <a:gd name="T13" fmla="*/ 130 h 134"/>
                <a:gd name="T14" fmla="*/ 3 w 6"/>
                <a:gd name="T15" fmla="*/ 134 h 134"/>
                <a:gd name="T16" fmla="*/ 6 w 6"/>
                <a:gd name="T17" fmla="*/ 134 h 134"/>
                <a:gd name="T18" fmla="*/ 6 w 6"/>
                <a:gd name="T19" fmla="*/ 130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34"/>
                <a:gd name="T32" fmla="*/ 6 w 6"/>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34">
                  <a:moveTo>
                    <a:pt x="6" y="130"/>
                  </a:moveTo>
                  <a:lnTo>
                    <a:pt x="6" y="3"/>
                  </a:lnTo>
                  <a:lnTo>
                    <a:pt x="6" y="0"/>
                  </a:lnTo>
                  <a:lnTo>
                    <a:pt x="3" y="0"/>
                  </a:lnTo>
                  <a:lnTo>
                    <a:pt x="0" y="0"/>
                  </a:lnTo>
                  <a:lnTo>
                    <a:pt x="0" y="3"/>
                  </a:lnTo>
                  <a:lnTo>
                    <a:pt x="0" y="130"/>
                  </a:lnTo>
                  <a:lnTo>
                    <a:pt x="3" y="134"/>
                  </a:lnTo>
                  <a:lnTo>
                    <a:pt x="6" y="134"/>
                  </a:lnTo>
                  <a:lnTo>
                    <a:pt x="6" y="130"/>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41" name="Freeform 30"/>
            <p:cNvSpPr>
              <a:spLocks/>
            </p:cNvSpPr>
            <p:nvPr/>
          </p:nvSpPr>
          <p:spPr bwMode="auto">
            <a:xfrm>
              <a:off x="4783" y="2650"/>
              <a:ext cx="94" cy="124"/>
            </a:xfrm>
            <a:custGeom>
              <a:avLst/>
              <a:gdLst>
                <a:gd name="T0" fmla="*/ 5 w 94"/>
                <a:gd name="T1" fmla="*/ 124 h 124"/>
                <a:gd name="T2" fmla="*/ 91 w 94"/>
                <a:gd name="T3" fmla="*/ 5 h 124"/>
                <a:gd name="T4" fmla="*/ 94 w 94"/>
                <a:gd name="T5" fmla="*/ 5 h 124"/>
                <a:gd name="T6" fmla="*/ 94 w 94"/>
                <a:gd name="T7" fmla="*/ 3 h 124"/>
                <a:gd name="T8" fmla="*/ 91 w 94"/>
                <a:gd name="T9" fmla="*/ 3 h 124"/>
                <a:gd name="T10" fmla="*/ 91 w 94"/>
                <a:gd name="T11" fmla="*/ 0 h 124"/>
                <a:gd name="T12" fmla="*/ 88 w 94"/>
                <a:gd name="T13" fmla="*/ 3 h 124"/>
                <a:gd name="T14" fmla="*/ 0 w 94"/>
                <a:gd name="T15" fmla="*/ 122 h 124"/>
                <a:gd name="T16" fmla="*/ 3 w 94"/>
                <a:gd name="T17" fmla="*/ 122 h 124"/>
                <a:gd name="T18" fmla="*/ 3 w 94"/>
                <a:gd name="T19" fmla="*/ 124 h 124"/>
                <a:gd name="T20" fmla="*/ 5 w 94"/>
                <a:gd name="T21" fmla="*/ 124 h 1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124"/>
                <a:gd name="T35" fmla="*/ 94 w 94"/>
                <a:gd name="T36" fmla="*/ 124 h 1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124">
                  <a:moveTo>
                    <a:pt x="5" y="124"/>
                  </a:moveTo>
                  <a:lnTo>
                    <a:pt x="91" y="5"/>
                  </a:lnTo>
                  <a:lnTo>
                    <a:pt x="94" y="5"/>
                  </a:lnTo>
                  <a:lnTo>
                    <a:pt x="94" y="3"/>
                  </a:lnTo>
                  <a:lnTo>
                    <a:pt x="91" y="3"/>
                  </a:lnTo>
                  <a:lnTo>
                    <a:pt x="91" y="0"/>
                  </a:lnTo>
                  <a:lnTo>
                    <a:pt x="88" y="3"/>
                  </a:lnTo>
                  <a:lnTo>
                    <a:pt x="0" y="122"/>
                  </a:lnTo>
                  <a:lnTo>
                    <a:pt x="3" y="122"/>
                  </a:lnTo>
                  <a:lnTo>
                    <a:pt x="3" y="124"/>
                  </a:lnTo>
                  <a:lnTo>
                    <a:pt x="5" y="124"/>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42" name="Freeform 31"/>
            <p:cNvSpPr>
              <a:spLocks/>
            </p:cNvSpPr>
            <p:nvPr/>
          </p:nvSpPr>
          <p:spPr bwMode="auto">
            <a:xfrm>
              <a:off x="4874" y="2877"/>
              <a:ext cx="153" cy="22"/>
            </a:xfrm>
            <a:custGeom>
              <a:avLst/>
              <a:gdLst>
                <a:gd name="T0" fmla="*/ 5 w 153"/>
                <a:gd name="T1" fmla="*/ 22 h 22"/>
                <a:gd name="T2" fmla="*/ 151 w 153"/>
                <a:gd name="T3" fmla="*/ 5 h 22"/>
                <a:gd name="T4" fmla="*/ 153 w 153"/>
                <a:gd name="T5" fmla="*/ 5 h 22"/>
                <a:gd name="T6" fmla="*/ 153 w 153"/>
                <a:gd name="T7" fmla="*/ 3 h 22"/>
                <a:gd name="T8" fmla="*/ 151 w 153"/>
                <a:gd name="T9" fmla="*/ 0 h 22"/>
                <a:gd name="T10" fmla="*/ 148 w 153"/>
                <a:gd name="T11" fmla="*/ 0 h 22"/>
                <a:gd name="T12" fmla="*/ 3 w 153"/>
                <a:gd name="T13" fmla="*/ 16 h 22"/>
                <a:gd name="T14" fmla="*/ 0 w 153"/>
                <a:gd name="T15" fmla="*/ 20 h 22"/>
                <a:gd name="T16" fmla="*/ 3 w 153"/>
                <a:gd name="T17" fmla="*/ 20 h 22"/>
                <a:gd name="T18" fmla="*/ 5 w 153"/>
                <a:gd name="T19" fmla="*/ 2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
                <a:gd name="T31" fmla="*/ 0 h 22"/>
                <a:gd name="T32" fmla="*/ 153 w 153"/>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 h="22">
                  <a:moveTo>
                    <a:pt x="5" y="22"/>
                  </a:moveTo>
                  <a:lnTo>
                    <a:pt x="151" y="5"/>
                  </a:lnTo>
                  <a:lnTo>
                    <a:pt x="153" y="5"/>
                  </a:lnTo>
                  <a:lnTo>
                    <a:pt x="153" y="3"/>
                  </a:lnTo>
                  <a:lnTo>
                    <a:pt x="151" y="0"/>
                  </a:lnTo>
                  <a:lnTo>
                    <a:pt x="148" y="0"/>
                  </a:lnTo>
                  <a:lnTo>
                    <a:pt x="3" y="16"/>
                  </a:lnTo>
                  <a:lnTo>
                    <a:pt x="0" y="20"/>
                  </a:lnTo>
                  <a:lnTo>
                    <a:pt x="3" y="20"/>
                  </a:lnTo>
                  <a:lnTo>
                    <a:pt x="5" y="22"/>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43" name="Freeform 32"/>
            <p:cNvSpPr>
              <a:spLocks/>
            </p:cNvSpPr>
            <p:nvPr/>
          </p:nvSpPr>
          <p:spPr bwMode="auto">
            <a:xfrm>
              <a:off x="4832" y="3092"/>
              <a:ext cx="125" cy="68"/>
            </a:xfrm>
            <a:custGeom>
              <a:avLst/>
              <a:gdLst>
                <a:gd name="T0" fmla="*/ 2 w 125"/>
                <a:gd name="T1" fmla="*/ 6 h 68"/>
                <a:gd name="T2" fmla="*/ 119 w 125"/>
                <a:gd name="T3" fmla="*/ 68 h 68"/>
                <a:gd name="T4" fmla="*/ 121 w 125"/>
                <a:gd name="T5" fmla="*/ 68 h 68"/>
                <a:gd name="T6" fmla="*/ 125 w 125"/>
                <a:gd name="T7" fmla="*/ 68 h 68"/>
                <a:gd name="T8" fmla="*/ 125 w 125"/>
                <a:gd name="T9" fmla="*/ 66 h 68"/>
                <a:gd name="T10" fmla="*/ 121 w 125"/>
                <a:gd name="T11" fmla="*/ 66 h 68"/>
                <a:gd name="T12" fmla="*/ 5 w 125"/>
                <a:gd name="T13" fmla="*/ 0 h 68"/>
                <a:gd name="T14" fmla="*/ 2 w 125"/>
                <a:gd name="T15" fmla="*/ 0 h 68"/>
                <a:gd name="T16" fmla="*/ 0 w 125"/>
                <a:gd name="T17" fmla="*/ 0 h 68"/>
                <a:gd name="T18" fmla="*/ 2 w 125"/>
                <a:gd name="T19" fmla="*/ 3 h 68"/>
                <a:gd name="T20" fmla="*/ 2 w 125"/>
                <a:gd name="T21" fmla="*/ 6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68"/>
                <a:gd name="T35" fmla="*/ 125 w 125"/>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68">
                  <a:moveTo>
                    <a:pt x="2" y="6"/>
                  </a:moveTo>
                  <a:lnTo>
                    <a:pt x="119" y="68"/>
                  </a:lnTo>
                  <a:lnTo>
                    <a:pt x="121" y="68"/>
                  </a:lnTo>
                  <a:lnTo>
                    <a:pt x="125" y="68"/>
                  </a:lnTo>
                  <a:lnTo>
                    <a:pt x="125" y="66"/>
                  </a:lnTo>
                  <a:lnTo>
                    <a:pt x="121" y="66"/>
                  </a:lnTo>
                  <a:lnTo>
                    <a:pt x="5" y="0"/>
                  </a:lnTo>
                  <a:lnTo>
                    <a:pt x="2" y="0"/>
                  </a:lnTo>
                  <a:lnTo>
                    <a:pt x="0" y="0"/>
                  </a:lnTo>
                  <a:lnTo>
                    <a:pt x="2" y="3"/>
                  </a:lnTo>
                  <a:lnTo>
                    <a:pt x="2" y="6"/>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44" name="Freeform 33"/>
            <p:cNvSpPr>
              <a:spLocks/>
            </p:cNvSpPr>
            <p:nvPr/>
          </p:nvSpPr>
          <p:spPr bwMode="auto">
            <a:xfrm>
              <a:off x="4286" y="3118"/>
              <a:ext cx="101" cy="76"/>
            </a:xfrm>
            <a:custGeom>
              <a:avLst/>
              <a:gdLst>
                <a:gd name="T0" fmla="*/ 97 w 101"/>
                <a:gd name="T1" fmla="*/ 0 h 76"/>
                <a:gd name="T2" fmla="*/ 0 w 101"/>
                <a:gd name="T3" fmla="*/ 70 h 76"/>
                <a:gd name="T4" fmla="*/ 0 w 101"/>
                <a:gd name="T5" fmla="*/ 74 h 76"/>
                <a:gd name="T6" fmla="*/ 3 w 101"/>
                <a:gd name="T7" fmla="*/ 76 h 76"/>
                <a:gd name="T8" fmla="*/ 99 w 101"/>
                <a:gd name="T9" fmla="*/ 6 h 76"/>
                <a:gd name="T10" fmla="*/ 101 w 101"/>
                <a:gd name="T11" fmla="*/ 6 h 76"/>
                <a:gd name="T12" fmla="*/ 101 w 101"/>
                <a:gd name="T13" fmla="*/ 2 h 76"/>
                <a:gd name="T14" fmla="*/ 99 w 101"/>
                <a:gd name="T15" fmla="*/ 2 h 76"/>
                <a:gd name="T16" fmla="*/ 99 w 101"/>
                <a:gd name="T17" fmla="*/ 0 h 76"/>
                <a:gd name="T18" fmla="*/ 97 w 101"/>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76"/>
                <a:gd name="T32" fmla="*/ 101 w 101"/>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76">
                  <a:moveTo>
                    <a:pt x="97" y="0"/>
                  </a:moveTo>
                  <a:lnTo>
                    <a:pt x="0" y="70"/>
                  </a:lnTo>
                  <a:lnTo>
                    <a:pt x="0" y="74"/>
                  </a:lnTo>
                  <a:lnTo>
                    <a:pt x="3" y="76"/>
                  </a:lnTo>
                  <a:lnTo>
                    <a:pt x="99" y="6"/>
                  </a:lnTo>
                  <a:lnTo>
                    <a:pt x="101" y="6"/>
                  </a:lnTo>
                  <a:lnTo>
                    <a:pt x="101" y="2"/>
                  </a:lnTo>
                  <a:lnTo>
                    <a:pt x="99" y="2"/>
                  </a:lnTo>
                  <a:lnTo>
                    <a:pt x="99" y="0"/>
                  </a:lnTo>
                  <a:lnTo>
                    <a:pt x="97" y="0"/>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45" name="Freeform 34"/>
            <p:cNvSpPr>
              <a:spLocks/>
            </p:cNvSpPr>
            <p:nvPr/>
          </p:nvSpPr>
          <p:spPr bwMode="auto">
            <a:xfrm>
              <a:off x="3538" y="3500"/>
              <a:ext cx="1126" cy="241"/>
            </a:xfrm>
            <a:custGeom>
              <a:avLst/>
              <a:gdLst>
                <a:gd name="T0" fmla="*/ 1126 w 1126"/>
                <a:gd name="T1" fmla="*/ 241 h 241"/>
                <a:gd name="T2" fmla="*/ 1126 w 1126"/>
                <a:gd name="T3" fmla="*/ 224 h 241"/>
                <a:gd name="T4" fmla="*/ 8 w 1126"/>
                <a:gd name="T5" fmla="*/ 224 h 241"/>
                <a:gd name="T6" fmla="*/ 8 w 1126"/>
                <a:gd name="T7" fmla="*/ 233 h 241"/>
                <a:gd name="T8" fmla="*/ 17 w 1126"/>
                <a:gd name="T9" fmla="*/ 233 h 241"/>
                <a:gd name="T10" fmla="*/ 17 w 1126"/>
                <a:gd name="T11" fmla="*/ 0 h 241"/>
                <a:gd name="T12" fmla="*/ 0 w 1126"/>
                <a:gd name="T13" fmla="*/ 0 h 241"/>
                <a:gd name="T14" fmla="*/ 0 w 1126"/>
                <a:gd name="T15" fmla="*/ 233 h 241"/>
                <a:gd name="T16" fmla="*/ 0 w 1126"/>
                <a:gd name="T17" fmla="*/ 241 h 241"/>
                <a:gd name="T18" fmla="*/ 8 w 1126"/>
                <a:gd name="T19" fmla="*/ 241 h 241"/>
                <a:gd name="T20" fmla="*/ 1126 w 1126"/>
                <a:gd name="T21" fmla="*/ 241 h 2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6"/>
                <a:gd name="T34" fmla="*/ 0 h 241"/>
                <a:gd name="T35" fmla="*/ 1126 w 1126"/>
                <a:gd name="T36" fmla="*/ 241 h 2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6" h="241">
                  <a:moveTo>
                    <a:pt x="1126" y="241"/>
                  </a:moveTo>
                  <a:lnTo>
                    <a:pt x="1126" y="224"/>
                  </a:lnTo>
                  <a:lnTo>
                    <a:pt x="8" y="224"/>
                  </a:lnTo>
                  <a:lnTo>
                    <a:pt x="8" y="233"/>
                  </a:lnTo>
                  <a:lnTo>
                    <a:pt x="17" y="233"/>
                  </a:lnTo>
                  <a:lnTo>
                    <a:pt x="17" y="0"/>
                  </a:lnTo>
                  <a:lnTo>
                    <a:pt x="0" y="0"/>
                  </a:lnTo>
                  <a:lnTo>
                    <a:pt x="0" y="233"/>
                  </a:lnTo>
                  <a:lnTo>
                    <a:pt x="0" y="241"/>
                  </a:lnTo>
                  <a:lnTo>
                    <a:pt x="8" y="241"/>
                  </a:lnTo>
                  <a:lnTo>
                    <a:pt x="1126" y="2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46" name="Freeform 35"/>
            <p:cNvSpPr>
              <a:spLocks/>
            </p:cNvSpPr>
            <p:nvPr/>
          </p:nvSpPr>
          <p:spPr bwMode="auto">
            <a:xfrm>
              <a:off x="3503" y="3414"/>
              <a:ext cx="88" cy="87"/>
            </a:xfrm>
            <a:custGeom>
              <a:avLst/>
              <a:gdLst>
                <a:gd name="T0" fmla="*/ 88 w 88"/>
                <a:gd name="T1" fmla="*/ 87 h 87"/>
                <a:gd name="T2" fmla="*/ 43 w 88"/>
                <a:gd name="T3" fmla="*/ 0 h 87"/>
                <a:gd name="T4" fmla="*/ 0 w 88"/>
                <a:gd name="T5" fmla="*/ 87 h 87"/>
                <a:gd name="T6" fmla="*/ 88 w 88"/>
                <a:gd name="T7" fmla="*/ 87 h 87"/>
                <a:gd name="T8" fmla="*/ 0 60000 65536"/>
                <a:gd name="T9" fmla="*/ 0 60000 65536"/>
                <a:gd name="T10" fmla="*/ 0 60000 65536"/>
                <a:gd name="T11" fmla="*/ 0 60000 65536"/>
                <a:gd name="T12" fmla="*/ 0 w 88"/>
                <a:gd name="T13" fmla="*/ 0 h 87"/>
                <a:gd name="T14" fmla="*/ 88 w 88"/>
                <a:gd name="T15" fmla="*/ 87 h 87"/>
              </a:gdLst>
              <a:ahLst/>
              <a:cxnLst>
                <a:cxn ang="T8">
                  <a:pos x="T0" y="T1"/>
                </a:cxn>
                <a:cxn ang="T9">
                  <a:pos x="T2" y="T3"/>
                </a:cxn>
                <a:cxn ang="T10">
                  <a:pos x="T4" y="T5"/>
                </a:cxn>
                <a:cxn ang="T11">
                  <a:pos x="T6" y="T7"/>
                </a:cxn>
              </a:cxnLst>
              <a:rect l="T12" t="T13" r="T14" b="T15"/>
              <a:pathLst>
                <a:path w="88" h="87">
                  <a:moveTo>
                    <a:pt x="88" y="87"/>
                  </a:moveTo>
                  <a:lnTo>
                    <a:pt x="43" y="0"/>
                  </a:lnTo>
                  <a:lnTo>
                    <a:pt x="0" y="87"/>
                  </a:lnTo>
                  <a:lnTo>
                    <a:pt x="88"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47" name="Rectangle 36"/>
            <p:cNvSpPr>
              <a:spLocks noChangeArrowheads="1"/>
            </p:cNvSpPr>
            <p:nvPr/>
          </p:nvSpPr>
          <p:spPr bwMode="auto">
            <a:xfrm>
              <a:off x="4656" y="3459"/>
              <a:ext cx="17" cy="27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9548" name="Freeform 37"/>
            <p:cNvSpPr>
              <a:spLocks/>
            </p:cNvSpPr>
            <p:nvPr/>
          </p:nvSpPr>
          <p:spPr bwMode="auto">
            <a:xfrm>
              <a:off x="3517" y="2581"/>
              <a:ext cx="1088" cy="1048"/>
            </a:xfrm>
            <a:custGeom>
              <a:avLst/>
              <a:gdLst>
                <a:gd name="T0" fmla="*/ 0 w 1088"/>
                <a:gd name="T1" fmla="*/ 146 h 1048"/>
                <a:gd name="T2" fmla="*/ 17 w 1088"/>
                <a:gd name="T3" fmla="*/ 146 h 1048"/>
                <a:gd name="T4" fmla="*/ 17 w 1088"/>
                <a:gd name="T5" fmla="*/ 9 h 1048"/>
                <a:gd name="T6" fmla="*/ 9 w 1088"/>
                <a:gd name="T7" fmla="*/ 9 h 1048"/>
                <a:gd name="T8" fmla="*/ 9 w 1088"/>
                <a:gd name="T9" fmla="*/ 17 h 1048"/>
                <a:gd name="T10" fmla="*/ 373 w 1088"/>
                <a:gd name="T11" fmla="*/ 17 h 1048"/>
                <a:gd name="T12" fmla="*/ 373 w 1088"/>
                <a:gd name="T13" fmla="*/ 9 h 1048"/>
                <a:gd name="T14" fmla="*/ 364 w 1088"/>
                <a:gd name="T15" fmla="*/ 9 h 1048"/>
                <a:gd name="T16" fmla="*/ 364 w 1088"/>
                <a:gd name="T17" fmla="*/ 1039 h 1048"/>
                <a:gd name="T18" fmla="*/ 364 w 1088"/>
                <a:gd name="T19" fmla="*/ 1048 h 1048"/>
                <a:gd name="T20" fmla="*/ 373 w 1088"/>
                <a:gd name="T21" fmla="*/ 1048 h 1048"/>
                <a:gd name="T22" fmla="*/ 1079 w 1088"/>
                <a:gd name="T23" fmla="*/ 1048 h 1048"/>
                <a:gd name="T24" fmla="*/ 1088 w 1088"/>
                <a:gd name="T25" fmla="*/ 1048 h 1048"/>
                <a:gd name="T26" fmla="*/ 1088 w 1088"/>
                <a:gd name="T27" fmla="*/ 1039 h 1048"/>
                <a:gd name="T28" fmla="*/ 1088 w 1088"/>
                <a:gd name="T29" fmla="*/ 988 h 1048"/>
                <a:gd name="T30" fmla="*/ 1071 w 1088"/>
                <a:gd name="T31" fmla="*/ 988 h 1048"/>
                <a:gd name="T32" fmla="*/ 1071 w 1088"/>
                <a:gd name="T33" fmla="*/ 1039 h 1048"/>
                <a:gd name="T34" fmla="*/ 1079 w 1088"/>
                <a:gd name="T35" fmla="*/ 1039 h 1048"/>
                <a:gd name="T36" fmla="*/ 1079 w 1088"/>
                <a:gd name="T37" fmla="*/ 1031 h 1048"/>
                <a:gd name="T38" fmla="*/ 373 w 1088"/>
                <a:gd name="T39" fmla="*/ 1031 h 1048"/>
                <a:gd name="T40" fmla="*/ 373 w 1088"/>
                <a:gd name="T41" fmla="*/ 1039 h 1048"/>
                <a:gd name="T42" fmla="*/ 381 w 1088"/>
                <a:gd name="T43" fmla="*/ 1039 h 1048"/>
                <a:gd name="T44" fmla="*/ 381 w 1088"/>
                <a:gd name="T45" fmla="*/ 9 h 1048"/>
                <a:gd name="T46" fmla="*/ 381 w 1088"/>
                <a:gd name="T47" fmla="*/ 0 h 1048"/>
                <a:gd name="T48" fmla="*/ 373 w 1088"/>
                <a:gd name="T49" fmla="*/ 0 h 1048"/>
                <a:gd name="T50" fmla="*/ 9 w 1088"/>
                <a:gd name="T51" fmla="*/ 0 h 1048"/>
                <a:gd name="T52" fmla="*/ 0 w 1088"/>
                <a:gd name="T53" fmla="*/ 0 h 1048"/>
                <a:gd name="T54" fmla="*/ 0 w 1088"/>
                <a:gd name="T55" fmla="*/ 9 h 1048"/>
                <a:gd name="T56" fmla="*/ 0 w 1088"/>
                <a:gd name="T57" fmla="*/ 146 h 10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88"/>
                <a:gd name="T88" fmla="*/ 0 h 1048"/>
                <a:gd name="T89" fmla="*/ 1088 w 1088"/>
                <a:gd name="T90" fmla="*/ 1048 h 10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88" h="1048">
                  <a:moveTo>
                    <a:pt x="0" y="146"/>
                  </a:moveTo>
                  <a:lnTo>
                    <a:pt x="17" y="146"/>
                  </a:lnTo>
                  <a:lnTo>
                    <a:pt x="17" y="9"/>
                  </a:lnTo>
                  <a:lnTo>
                    <a:pt x="9" y="9"/>
                  </a:lnTo>
                  <a:lnTo>
                    <a:pt x="9" y="17"/>
                  </a:lnTo>
                  <a:lnTo>
                    <a:pt x="373" y="17"/>
                  </a:lnTo>
                  <a:lnTo>
                    <a:pt x="373" y="9"/>
                  </a:lnTo>
                  <a:lnTo>
                    <a:pt x="364" y="9"/>
                  </a:lnTo>
                  <a:lnTo>
                    <a:pt x="364" y="1039"/>
                  </a:lnTo>
                  <a:lnTo>
                    <a:pt x="364" y="1048"/>
                  </a:lnTo>
                  <a:lnTo>
                    <a:pt x="373" y="1048"/>
                  </a:lnTo>
                  <a:lnTo>
                    <a:pt x="1079" y="1048"/>
                  </a:lnTo>
                  <a:lnTo>
                    <a:pt x="1088" y="1048"/>
                  </a:lnTo>
                  <a:lnTo>
                    <a:pt x="1088" y="1039"/>
                  </a:lnTo>
                  <a:lnTo>
                    <a:pt x="1088" y="988"/>
                  </a:lnTo>
                  <a:lnTo>
                    <a:pt x="1071" y="988"/>
                  </a:lnTo>
                  <a:lnTo>
                    <a:pt x="1071" y="1039"/>
                  </a:lnTo>
                  <a:lnTo>
                    <a:pt x="1079" y="1039"/>
                  </a:lnTo>
                  <a:lnTo>
                    <a:pt x="1079" y="1031"/>
                  </a:lnTo>
                  <a:lnTo>
                    <a:pt x="373" y="1031"/>
                  </a:lnTo>
                  <a:lnTo>
                    <a:pt x="373" y="1039"/>
                  </a:lnTo>
                  <a:lnTo>
                    <a:pt x="381" y="1039"/>
                  </a:lnTo>
                  <a:lnTo>
                    <a:pt x="381" y="9"/>
                  </a:lnTo>
                  <a:lnTo>
                    <a:pt x="381" y="0"/>
                  </a:lnTo>
                  <a:lnTo>
                    <a:pt x="373" y="0"/>
                  </a:lnTo>
                  <a:lnTo>
                    <a:pt x="9" y="0"/>
                  </a:lnTo>
                  <a:lnTo>
                    <a:pt x="0" y="0"/>
                  </a:lnTo>
                  <a:lnTo>
                    <a:pt x="0" y="9"/>
                  </a:lnTo>
                  <a:lnTo>
                    <a:pt x="0"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49" name="Freeform 38"/>
            <p:cNvSpPr>
              <a:spLocks/>
            </p:cNvSpPr>
            <p:nvPr/>
          </p:nvSpPr>
          <p:spPr bwMode="auto">
            <a:xfrm>
              <a:off x="4553" y="3483"/>
              <a:ext cx="88" cy="87"/>
            </a:xfrm>
            <a:custGeom>
              <a:avLst/>
              <a:gdLst>
                <a:gd name="T0" fmla="*/ 88 w 88"/>
                <a:gd name="T1" fmla="*/ 87 h 87"/>
                <a:gd name="T2" fmla="*/ 43 w 88"/>
                <a:gd name="T3" fmla="*/ 0 h 87"/>
                <a:gd name="T4" fmla="*/ 0 w 88"/>
                <a:gd name="T5" fmla="*/ 87 h 87"/>
                <a:gd name="T6" fmla="*/ 88 w 88"/>
                <a:gd name="T7" fmla="*/ 87 h 87"/>
                <a:gd name="T8" fmla="*/ 0 60000 65536"/>
                <a:gd name="T9" fmla="*/ 0 60000 65536"/>
                <a:gd name="T10" fmla="*/ 0 60000 65536"/>
                <a:gd name="T11" fmla="*/ 0 60000 65536"/>
                <a:gd name="T12" fmla="*/ 0 w 88"/>
                <a:gd name="T13" fmla="*/ 0 h 87"/>
                <a:gd name="T14" fmla="*/ 88 w 88"/>
                <a:gd name="T15" fmla="*/ 87 h 87"/>
              </a:gdLst>
              <a:ahLst/>
              <a:cxnLst>
                <a:cxn ang="T8">
                  <a:pos x="T0" y="T1"/>
                </a:cxn>
                <a:cxn ang="T9">
                  <a:pos x="T2" y="T3"/>
                </a:cxn>
                <a:cxn ang="T10">
                  <a:pos x="T4" y="T5"/>
                </a:cxn>
                <a:cxn ang="T11">
                  <a:pos x="T6" y="T7"/>
                </a:cxn>
              </a:cxnLst>
              <a:rect l="T12" t="T13" r="T14" b="T15"/>
              <a:pathLst>
                <a:path w="88" h="87">
                  <a:moveTo>
                    <a:pt x="88" y="87"/>
                  </a:moveTo>
                  <a:lnTo>
                    <a:pt x="43" y="0"/>
                  </a:lnTo>
                  <a:lnTo>
                    <a:pt x="0" y="87"/>
                  </a:lnTo>
                  <a:lnTo>
                    <a:pt x="88"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50" name="Rectangle 39"/>
            <p:cNvSpPr>
              <a:spLocks noChangeArrowheads="1"/>
            </p:cNvSpPr>
            <p:nvPr/>
          </p:nvSpPr>
          <p:spPr bwMode="auto">
            <a:xfrm>
              <a:off x="3538" y="2729"/>
              <a:ext cx="17" cy="6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9551" name="Rectangle 40"/>
            <p:cNvSpPr>
              <a:spLocks noChangeArrowheads="1"/>
            </p:cNvSpPr>
            <p:nvPr/>
          </p:nvSpPr>
          <p:spPr bwMode="auto">
            <a:xfrm>
              <a:off x="2937" y="2892"/>
              <a:ext cx="4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800">
                  <a:solidFill>
                    <a:srgbClr val="000000"/>
                  </a:solidFill>
                </a:rPr>
                <a:t>Closed</a:t>
              </a:r>
              <a:endParaRPr lang="en-US" altLang="en-US" sz="1800"/>
            </a:p>
          </p:txBody>
        </p:sp>
        <p:sp>
          <p:nvSpPr>
            <p:cNvPr id="19552" name="Rectangle 41"/>
            <p:cNvSpPr>
              <a:spLocks noChangeArrowheads="1"/>
            </p:cNvSpPr>
            <p:nvPr/>
          </p:nvSpPr>
          <p:spPr bwMode="auto">
            <a:xfrm>
              <a:off x="3359" y="2938"/>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300">
                  <a:solidFill>
                    <a:srgbClr val="000000"/>
                  </a:solidFill>
                  <a:latin typeface="Times New Roman" pitchFamily="18" charset="0"/>
                </a:rPr>
                <a:t> </a:t>
              </a:r>
              <a:endParaRPr lang="en-US" altLang="en-US" sz="1800">
                <a:latin typeface="Verdana" pitchFamily="34" charset="0"/>
              </a:endParaRPr>
            </a:p>
          </p:txBody>
        </p:sp>
        <p:sp>
          <p:nvSpPr>
            <p:cNvPr id="19553" name="Rectangle 42"/>
            <p:cNvSpPr>
              <a:spLocks noChangeArrowheads="1"/>
            </p:cNvSpPr>
            <p:nvPr/>
          </p:nvSpPr>
          <p:spPr bwMode="auto">
            <a:xfrm>
              <a:off x="2954" y="3075"/>
              <a:ext cx="3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800">
                  <a:solidFill>
                    <a:srgbClr val="000000"/>
                  </a:solidFill>
                </a:rPr>
                <a:t>circuit</a:t>
              </a:r>
              <a:endParaRPr lang="en-US" altLang="en-US" sz="1800"/>
            </a:p>
          </p:txBody>
        </p:sp>
        <p:sp>
          <p:nvSpPr>
            <p:cNvPr id="19554" name="Rectangle 43"/>
            <p:cNvSpPr>
              <a:spLocks noChangeArrowheads="1"/>
            </p:cNvSpPr>
            <p:nvPr/>
          </p:nvSpPr>
          <p:spPr bwMode="auto">
            <a:xfrm>
              <a:off x="3342" y="3121"/>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300">
                  <a:solidFill>
                    <a:srgbClr val="000000"/>
                  </a:solidFill>
                  <a:latin typeface="Times New Roman" pitchFamily="18" charset="0"/>
                </a:rPr>
                <a:t> </a:t>
              </a:r>
              <a:endParaRPr lang="en-US" altLang="en-US" sz="1800">
                <a:latin typeface="Verdana" pitchFamily="34" charset="0"/>
              </a:endParaRPr>
            </a:p>
          </p:txBody>
        </p:sp>
      </p:grpSp>
      <p:grpSp>
        <p:nvGrpSpPr>
          <p:cNvPr id="19464" name="Group 44"/>
          <p:cNvGrpSpPr>
            <a:grpSpLocks noChangeAspect="1"/>
          </p:cNvGrpSpPr>
          <p:nvPr/>
        </p:nvGrpSpPr>
        <p:grpSpPr bwMode="auto">
          <a:xfrm>
            <a:off x="971550" y="3789363"/>
            <a:ext cx="3240088" cy="2209800"/>
            <a:chOff x="476" y="2470"/>
            <a:chExt cx="2041" cy="1392"/>
          </a:xfrm>
        </p:grpSpPr>
        <p:sp>
          <p:nvSpPr>
            <p:cNvPr id="19465" name="AutoShape 45"/>
            <p:cNvSpPr>
              <a:spLocks noChangeAspect="1" noChangeArrowheads="1" noTextEdit="1"/>
            </p:cNvSpPr>
            <p:nvPr/>
          </p:nvSpPr>
          <p:spPr bwMode="auto">
            <a:xfrm>
              <a:off x="476" y="2470"/>
              <a:ext cx="2041"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9466" name="Rectangle 46"/>
            <p:cNvSpPr>
              <a:spLocks noChangeArrowheads="1"/>
            </p:cNvSpPr>
            <p:nvPr/>
          </p:nvSpPr>
          <p:spPr bwMode="auto">
            <a:xfrm>
              <a:off x="476" y="2471"/>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000000"/>
                  </a:solidFill>
                  <a:latin typeface="Times New Roman" pitchFamily="18" charset="0"/>
                </a:rPr>
                <a:t> </a:t>
              </a:r>
              <a:endParaRPr lang="en-US" altLang="en-US" sz="1800">
                <a:latin typeface="Verdana" pitchFamily="34" charset="0"/>
              </a:endParaRPr>
            </a:p>
          </p:txBody>
        </p:sp>
        <p:sp>
          <p:nvSpPr>
            <p:cNvPr id="19467" name="Freeform 47"/>
            <p:cNvSpPr>
              <a:spLocks/>
            </p:cNvSpPr>
            <p:nvPr/>
          </p:nvSpPr>
          <p:spPr bwMode="auto">
            <a:xfrm>
              <a:off x="1162" y="2977"/>
              <a:ext cx="221" cy="224"/>
            </a:xfrm>
            <a:custGeom>
              <a:avLst/>
              <a:gdLst>
                <a:gd name="T0" fmla="*/ 221 w 221"/>
                <a:gd name="T1" fmla="*/ 165 h 224"/>
                <a:gd name="T2" fmla="*/ 42 w 221"/>
                <a:gd name="T3" fmla="*/ 0 h 224"/>
                <a:gd name="T4" fmla="*/ 0 w 221"/>
                <a:gd name="T5" fmla="*/ 60 h 224"/>
                <a:gd name="T6" fmla="*/ 179 w 221"/>
                <a:gd name="T7" fmla="*/ 224 h 224"/>
                <a:gd name="T8" fmla="*/ 221 w 221"/>
                <a:gd name="T9" fmla="*/ 165 h 224"/>
                <a:gd name="T10" fmla="*/ 0 60000 65536"/>
                <a:gd name="T11" fmla="*/ 0 60000 65536"/>
                <a:gd name="T12" fmla="*/ 0 60000 65536"/>
                <a:gd name="T13" fmla="*/ 0 60000 65536"/>
                <a:gd name="T14" fmla="*/ 0 60000 65536"/>
                <a:gd name="T15" fmla="*/ 0 w 221"/>
                <a:gd name="T16" fmla="*/ 0 h 224"/>
                <a:gd name="T17" fmla="*/ 221 w 221"/>
                <a:gd name="T18" fmla="*/ 224 h 224"/>
              </a:gdLst>
              <a:ahLst/>
              <a:cxnLst>
                <a:cxn ang="T10">
                  <a:pos x="T0" y="T1"/>
                </a:cxn>
                <a:cxn ang="T11">
                  <a:pos x="T2" y="T3"/>
                </a:cxn>
                <a:cxn ang="T12">
                  <a:pos x="T4" y="T5"/>
                </a:cxn>
                <a:cxn ang="T13">
                  <a:pos x="T6" y="T7"/>
                </a:cxn>
                <a:cxn ang="T14">
                  <a:pos x="T8" y="T9"/>
                </a:cxn>
              </a:cxnLst>
              <a:rect l="T15" t="T16" r="T17" b="T18"/>
              <a:pathLst>
                <a:path w="221" h="224">
                  <a:moveTo>
                    <a:pt x="221" y="165"/>
                  </a:moveTo>
                  <a:lnTo>
                    <a:pt x="42" y="0"/>
                  </a:lnTo>
                  <a:lnTo>
                    <a:pt x="0" y="60"/>
                  </a:lnTo>
                  <a:lnTo>
                    <a:pt x="179" y="224"/>
                  </a:lnTo>
                  <a:lnTo>
                    <a:pt x="221" y="165"/>
                  </a:lnTo>
                  <a:close/>
                </a:path>
              </a:pathLst>
            </a:custGeom>
            <a:solidFill>
              <a:srgbClr val="AEB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68" name="Freeform 48"/>
            <p:cNvSpPr>
              <a:spLocks/>
            </p:cNvSpPr>
            <p:nvPr/>
          </p:nvSpPr>
          <p:spPr bwMode="auto">
            <a:xfrm>
              <a:off x="1162" y="2977"/>
              <a:ext cx="221" cy="224"/>
            </a:xfrm>
            <a:custGeom>
              <a:avLst/>
              <a:gdLst>
                <a:gd name="T0" fmla="*/ 221 w 221"/>
                <a:gd name="T1" fmla="*/ 165 h 224"/>
                <a:gd name="T2" fmla="*/ 42 w 221"/>
                <a:gd name="T3" fmla="*/ 0 h 224"/>
                <a:gd name="T4" fmla="*/ 0 w 221"/>
                <a:gd name="T5" fmla="*/ 60 h 224"/>
                <a:gd name="T6" fmla="*/ 179 w 221"/>
                <a:gd name="T7" fmla="*/ 224 h 224"/>
                <a:gd name="T8" fmla="*/ 221 w 221"/>
                <a:gd name="T9" fmla="*/ 165 h 224"/>
                <a:gd name="T10" fmla="*/ 0 60000 65536"/>
                <a:gd name="T11" fmla="*/ 0 60000 65536"/>
                <a:gd name="T12" fmla="*/ 0 60000 65536"/>
                <a:gd name="T13" fmla="*/ 0 60000 65536"/>
                <a:gd name="T14" fmla="*/ 0 60000 65536"/>
                <a:gd name="T15" fmla="*/ 0 w 221"/>
                <a:gd name="T16" fmla="*/ 0 h 224"/>
                <a:gd name="T17" fmla="*/ 221 w 221"/>
                <a:gd name="T18" fmla="*/ 224 h 224"/>
              </a:gdLst>
              <a:ahLst/>
              <a:cxnLst>
                <a:cxn ang="T10">
                  <a:pos x="T0" y="T1"/>
                </a:cxn>
                <a:cxn ang="T11">
                  <a:pos x="T2" y="T3"/>
                </a:cxn>
                <a:cxn ang="T12">
                  <a:pos x="T4" y="T5"/>
                </a:cxn>
                <a:cxn ang="T13">
                  <a:pos x="T6" y="T7"/>
                </a:cxn>
                <a:cxn ang="T14">
                  <a:pos x="T8" y="T9"/>
                </a:cxn>
              </a:cxnLst>
              <a:rect l="T15" t="T16" r="T17" b="T18"/>
              <a:pathLst>
                <a:path w="221" h="224">
                  <a:moveTo>
                    <a:pt x="221" y="165"/>
                  </a:moveTo>
                  <a:lnTo>
                    <a:pt x="42" y="0"/>
                  </a:lnTo>
                  <a:lnTo>
                    <a:pt x="0" y="60"/>
                  </a:lnTo>
                  <a:lnTo>
                    <a:pt x="179" y="224"/>
                  </a:lnTo>
                  <a:lnTo>
                    <a:pt x="221" y="16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9469" name="Rectangle 49"/>
            <p:cNvSpPr>
              <a:spLocks noChangeArrowheads="1"/>
            </p:cNvSpPr>
            <p:nvPr/>
          </p:nvSpPr>
          <p:spPr bwMode="auto">
            <a:xfrm>
              <a:off x="1057" y="2693"/>
              <a:ext cx="144" cy="743"/>
            </a:xfrm>
            <a:prstGeom prst="rect">
              <a:avLst/>
            </a:prstGeom>
            <a:solidFill>
              <a:srgbClr val="AEBA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9470" name="Rectangle 50"/>
            <p:cNvSpPr>
              <a:spLocks noChangeArrowheads="1"/>
            </p:cNvSpPr>
            <p:nvPr/>
          </p:nvSpPr>
          <p:spPr bwMode="auto">
            <a:xfrm>
              <a:off x="1057" y="2693"/>
              <a:ext cx="144" cy="743"/>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9471" name="Freeform 51"/>
            <p:cNvSpPr>
              <a:spLocks/>
            </p:cNvSpPr>
            <p:nvPr/>
          </p:nvSpPr>
          <p:spPr bwMode="auto">
            <a:xfrm>
              <a:off x="2232" y="3438"/>
              <a:ext cx="111" cy="44"/>
            </a:xfrm>
            <a:custGeom>
              <a:avLst/>
              <a:gdLst>
                <a:gd name="T0" fmla="*/ 0 w 111"/>
                <a:gd name="T1" fmla="*/ 0 h 44"/>
                <a:gd name="T2" fmla="*/ 24 w 111"/>
                <a:gd name="T3" fmla="*/ 35 h 44"/>
                <a:gd name="T4" fmla="*/ 25 w 111"/>
                <a:gd name="T5" fmla="*/ 37 h 44"/>
                <a:gd name="T6" fmla="*/ 28 w 111"/>
                <a:gd name="T7" fmla="*/ 37 h 44"/>
                <a:gd name="T8" fmla="*/ 30 w 111"/>
                <a:gd name="T9" fmla="*/ 40 h 44"/>
                <a:gd name="T10" fmla="*/ 34 w 111"/>
                <a:gd name="T11" fmla="*/ 43 h 44"/>
                <a:gd name="T12" fmla="*/ 39 w 111"/>
                <a:gd name="T13" fmla="*/ 43 h 44"/>
                <a:gd name="T14" fmla="*/ 42 w 111"/>
                <a:gd name="T15" fmla="*/ 43 h 44"/>
                <a:gd name="T16" fmla="*/ 46 w 111"/>
                <a:gd name="T17" fmla="*/ 43 h 44"/>
                <a:gd name="T18" fmla="*/ 48 w 111"/>
                <a:gd name="T19" fmla="*/ 44 h 44"/>
                <a:gd name="T20" fmla="*/ 54 w 111"/>
                <a:gd name="T21" fmla="*/ 44 h 44"/>
                <a:gd name="T22" fmla="*/ 58 w 111"/>
                <a:gd name="T23" fmla="*/ 44 h 44"/>
                <a:gd name="T24" fmla="*/ 63 w 111"/>
                <a:gd name="T25" fmla="*/ 44 h 44"/>
                <a:gd name="T26" fmla="*/ 64 w 111"/>
                <a:gd name="T27" fmla="*/ 43 h 44"/>
                <a:gd name="T28" fmla="*/ 69 w 111"/>
                <a:gd name="T29" fmla="*/ 43 h 44"/>
                <a:gd name="T30" fmla="*/ 73 w 111"/>
                <a:gd name="T31" fmla="*/ 43 h 44"/>
                <a:gd name="T32" fmla="*/ 76 w 111"/>
                <a:gd name="T33" fmla="*/ 43 h 44"/>
                <a:gd name="T34" fmla="*/ 81 w 111"/>
                <a:gd name="T35" fmla="*/ 40 h 44"/>
                <a:gd name="T36" fmla="*/ 82 w 111"/>
                <a:gd name="T37" fmla="*/ 37 h 44"/>
                <a:gd name="T38" fmla="*/ 88 w 111"/>
                <a:gd name="T39" fmla="*/ 37 h 44"/>
                <a:gd name="T40" fmla="*/ 88 w 111"/>
                <a:gd name="T41" fmla="*/ 35 h 44"/>
                <a:gd name="T42" fmla="*/ 90 w 111"/>
                <a:gd name="T43" fmla="*/ 32 h 44"/>
                <a:gd name="T44" fmla="*/ 111 w 111"/>
                <a:gd name="T45" fmla="*/ 0 h 44"/>
                <a:gd name="T46" fmla="*/ 0 w 111"/>
                <a:gd name="T47" fmla="*/ 0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44"/>
                <a:gd name="T74" fmla="*/ 111 w 111"/>
                <a:gd name="T75" fmla="*/ 44 h 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44">
                  <a:moveTo>
                    <a:pt x="0" y="0"/>
                  </a:moveTo>
                  <a:lnTo>
                    <a:pt x="24" y="35"/>
                  </a:lnTo>
                  <a:lnTo>
                    <a:pt x="25" y="37"/>
                  </a:lnTo>
                  <a:lnTo>
                    <a:pt x="28" y="37"/>
                  </a:lnTo>
                  <a:lnTo>
                    <a:pt x="30" y="40"/>
                  </a:lnTo>
                  <a:lnTo>
                    <a:pt x="34" y="43"/>
                  </a:lnTo>
                  <a:lnTo>
                    <a:pt x="39" y="43"/>
                  </a:lnTo>
                  <a:lnTo>
                    <a:pt x="42" y="43"/>
                  </a:lnTo>
                  <a:lnTo>
                    <a:pt x="46" y="43"/>
                  </a:lnTo>
                  <a:lnTo>
                    <a:pt x="48" y="44"/>
                  </a:lnTo>
                  <a:lnTo>
                    <a:pt x="54" y="44"/>
                  </a:lnTo>
                  <a:lnTo>
                    <a:pt x="58" y="44"/>
                  </a:lnTo>
                  <a:lnTo>
                    <a:pt x="63" y="44"/>
                  </a:lnTo>
                  <a:lnTo>
                    <a:pt x="64" y="43"/>
                  </a:lnTo>
                  <a:lnTo>
                    <a:pt x="69" y="43"/>
                  </a:lnTo>
                  <a:lnTo>
                    <a:pt x="73" y="43"/>
                  </a:lnTo>
                  <a:lnTo>
                    <a:pt x="76" y="43"/>
                  </a:lnTo>
                  <a:lnTo>
                    <a:pt x="81" y="40"/>
                  </a:lnTo>
                  <a:lnTo>
                    <a:pt x="82" y="37"/>
                  </a:lnTo>
                  <a:lnTo>
                    <a:pt x="88" y="37"/>
                  </a:lnTo>
                  <a:lnTo>
                    <a:pt x="88" y="35"/>
                  </a:lnTo>
                  <a:lnTo>
                    <a:pt x="90" y="32"/>
                  </a:lnTo>
                  <a:lnTo>
                    <a:pt x="11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72" name="Freeform 52"/>
            <p:cNvSpPr>
              <a:spLocks/>
            </p:cNvSpPr>
            <p:nvPr/>
          </p:nvSpPr>
          <p:spPr bwMode="auto">
            <a:xfrm>
              <a:off x="2250" y="3438"/>
              <a:ext cx="49" cy="44"/>
            </a:xfrm>
            <a:custGeom>
              <a:avLst/>
              <a:gdLst>
                <a:gd name="T0" fmla="*/ 0 w 49"/>
                <a:gd name="T1" fmla="*/ 0 h 44"/>
                <a:gd name="T2" fmla="*/ 12 w 49"/>
                <a:gd name="T3" fmla="*/ 40 h 44"/>
                <a:gd name="T4" fmla="*/ 16 w 49"/>
                <a:gd name="T5" fmla="*/ 43 h 44"/>
                <a:gd name="T6" fmla="*/ 21 w 49"/>
                <a:gd name="T7" fmla="*/ 43 h 44"/>
                <a:gd name="T8" fmla="*/ 24 w 49"/>
                <a:gd name="T9" fmla="*/ 43 h 44"/>
                <a:gd name="T10" fmla="*/ 28 w 49"/>
                <a:gd name="T11" fmla="*/ 43 h 44"/>
                <a:gd name="T12" fmla="*/ 30 w 49"/>
                <a:gd name="T13" fmla="*/ 44 h 44"/>
                <a:gd name="T14" fmla="*/ 36 w 49"/>
                <a:gd name="T15" fmla="*/ 44 h 44"/>
                <a:gd name="T16" fmla="*/ 40 w 49"/>
                <a:gd name="T17" fmla="*/ 44 h 44"/>
                <a:gd name="T18" fmla="*/ 45 w 49"/>
                <a:gd name="T19" fmla="*/ 44 h 44"/>
                <a:gd name="T20" fmla="*/ 49 w 49"/>
                <a:gd name="T21" fmla="*/ 0 h 44"/>
                <a:gd name="T22" fmla="*/ 0 w 49"/>
                <a:gd name="T23" fmla="*/ 0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
                <a:gd name="T37" fmla="*/ 0 h 44"/>
                <a:gd name="T38" fmla="*/ 49 w 49"/>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 h="44">
                  <a:moveTo>
                    <a:pt x="0" y="0"/>
                  </a:moveTo>
                  <a:lnTo>
                    <a:pt x="12" y="40"/>
                  </a:lnTo>
                  <a:lnTo>
                    <a:pt x="16" y="43"/>
                  </a:lnTo>
                  <a:lnTo>
                    <a:pt x="21" y="43"/>
                  </a:lnTo>
                  <a:lnTo>
                    <a:pt x="24" y="43"/>
                  </a:lnTo>
                  <a:lnTo>
                    <a:pt x="28" y="43"/>
                  </a:lnTo>
                  <a:lnTo>
                    <a:pt x="30" y="44"/>
                  </a:lnTo>
                  <a:lnTo>
                    <a:pt x="36" y="44"/>
                  </a:lnTo>
                  <a:lnTo>
                    <a:pt x="40" y="44"/>
                  </a:lnTo>
                  <a:lnTo>
                    <a:pt x="45" y="44"/>
                  </a:lnTo>
                  <a:lnTo>
                    <a:pt x="49" y="0"/>
                  </a:lnTo>
                  <a:lnTo>
                    <a:pt x="0" y="0"/>
                  </a:lnTo>
                  <a:close/>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73" name="Freeform 53"/>
            <p:cNvSpPr>
              <a:spLocks/>
            </p:cNvSpPr>
            <p:nvPr/>
          </p:nvSpPr>
          <p:spPr bwMode="auto">
            <a:xfrm>
              <a:off x="2181" y="3286"/>
              <a:ext cx="203" cy="163"/>
            </a:xfrm>
            <a:custGeom>
              <a:avLst/>
              <a:gdLst>
                <a:gd name="T0" fmla="*/ 5 w 203"/>
                <a:gd name="T1" fmla="*/ 5 h 163"/>
                <a:gd name="T2" fmla="*/ 7 w 203"/>
                <a:gd name="T3" fmla="*/ 13 h 163"/>
                <a:gd name="T4" fmla="*/ 5 w 203"/>
                <a:gd name="T5" fmla="*/ 20 h 163"/>
                <a:gd name="T6" fmla="*/ 3 w 203"/>
                <a:gd name="T7" fmla="*/ 25 h 163"/>
                <a:gd name="T8" fmla="*/ 3 w 203"/>
                <a:gd name="T9" fmla="*/ 31 h 163"/>
                <a:gd name="T10" fmla="*/ 7 w 203"/>
                <a:gd name="T11" fmla="*/ 37 h 163"/>
                <a:gd name="T12" fmla="*/ 7 w 203"/>
                <a:gd name="T13" fmla="*/ 42 h 163"/>
                <a:gd name="T14" fmla="*/ 5 w 203"/>
                <a:gd name="T15" fmla="*/ 46 h 163"/>
                <a:gd name="T16" fmla="*/ 3 w 203"/>
                <a:gd name="T17" fmla="*/ 51 h 163"/>
                <a:gd name="T18" fmla="*/ 3 w 203"/>
                <a:gd name="T19" fmla="*/ 55 h 163"/>
                <a:gd name="T20" fmla="*/ 7 w 203"/>
                <a:gd name="T21" fmla="*/ 60 h 163"/>
                <a:gd name="T22" fmla="*/ 7 w 203"/>
                <a:gd name="T23" fmla="*/ 65 h 163"/>
                <a:gd name="T24" fmla="*/ 5 w 203"/>
                <a:gd name="T25" fmla="*/ 72 h 163"/>
                <a:gd name="T26" fmla="*/ 0 w 203"/>
                <a:gd name="T27" fmla="*/ 77 h 163"/>
                <a:gd name="T28" fmla="*/ 3 w 203"/>
                <a:gd name="T29" fmla="*/ 81 h 163"/>
                <a:gd name="T30" fmla="*/ 5 w 203"/>
                <a:gd name="T31" fmla="*/ 86 h 163"/>
                <a:gd name="T32" fmla="*/ 9 w 203"/>
                <a:gd name="T33" fmla="*/ 94 h 163"/>
                <a:gd name="T34" fmla="*/ 5 w 203"/>
                <a:gd name="T35" fmla="*/ 101 h 163"/>
                <a:gd name="T36" fmla="*/ 5 w 203"/>
                <a:gd name="T37" fmla="*/ 106 h 163"/>
                <a:gd name="T38" fmla="*/ 7 w 203"/>
                <a:gd name="T39" fmla="*/ 111 h 163"/>
                <a:gd name="T40" fmla="*/ 15 w 203"/>
                <a:gd name="T41" fmla="*/ 120 h 163"/>
                <a:gd name="T42" fmla="*/ 33 w 203"/>
                <a:gd name="T43" fmla="*/ 140 h 163"/>
                <a:gd name="T44" fmla="*/ 42 w 203"/>
                <a:gd name="T45" fmla="*/ 146 h 163"/>
                <a:gd name="T46" fmla="*/ 58 w 203"/>
                <a:gd name="T47" fmla="*/ 157 h 163"/>
                <a:gd name="T48" fmla="*/ 79 w 203"/>
                <a:gd name="T49" fmla="*/ 161 h 163"/>
                <a:gd name="T50" fmla="*/ 102 w 203"/>
                <a:gd name="T51" fmla="*/ 163 h 163"/>
                <a:gd name="T52" fmla="*/ 127 w 203"/>
                <a:gd name="T53" fmla="*/ 163 h 163"/>
                <a:gd name="T54" fmla="*/ 148 w 203"/>
                <a:gd name="T55" fmla="*/ 158 h 163"/>
                <a:gd name="T56" fmla="*/ 160 w 203"/>
                <a:gd name="T57" fmla="*/ 153 h 163"/>
                <a:gd name="T58" fmla="*/ 169 w 203"/>
                <a:gd name="T59" fmla="*/ 146 h 163"/>
                <a:gd name="T60" fmla="*/ 184 w 203"/>
                <a:gd name="T61" fmla="*/ 127 h 163"/>
                <a:gd name="T62" fmla="*/ 196 w 203"/>
                <a:gd name="T63" fmla="*/ 106 h 163"/>
                <a:gd name="T64" fmla="*/ 199 w 203"/>
                <a:gd name="T65" fmla="*/ 98 h 163"/>
                <a:gd name="T66" fmla="*/ 196 w 203"/>
                <a:gd name="T67" fmla="*/ 94 h 163"/>
                <a:gd name="T68" fmla="*/ 194 w 203"/>
                <a:gd name="T69" fmla="*/ 89 h 163"/>
                <a:gd name="T70" fmla="*/ 196 w 203"/>
                <a:gd name="T71" fmla="*/ 85 h 163"/>
                <a:gd name="T72" fmla="*/ 199 w 203"/>
                <a:gd name="T73" fmla="*/ 80 h 163"/>
                <a:gd name="T74" fmla="*/ 203 w 203"/>
                <a:gd name="T75" fmla="*/ 75 h 163"/>
                <a:gd name="T76" fmla="*/ 201 w 203"/>
                <a:gd name="T77" fmla="*/ 69 h 163"/>
                <a:gd name="T78" fmla="*/ 199 w 203"/>
                <a:gd name="T79" fmla="*/ 65 h 163"/>
                <a:gd name="T80" fmla="*/ 196 w 203"/>
                <a:gd name="T81" fmla="*/ 60 h 163"/>
                <a:gd name="T82" fmla="*/ 199 w 203"/>
                <a:gd name="T83" fmla="*/ 55 h 163"/>
                <a:gd name="T84" fmla="*/ 201 w 203"/>
                <a:gd name="T85" fmla="*/ 48 h 163"/>
                <a:gd name="T86" fmla="*/ 201 w 203"/>
                <a:gd name="T87" fmla="*/ 43 h 163"/>
                <a:gd name="T88" fmla="*/ 196 w 203"/>
                <a:gd name="T89" fmla="*/ 39 h 163"/>
                <a:gd name="T90" fmla="*/ 196 w 203"/>
                <a:gd name="T91" fmla="*/ 31 h 163"/>
                <a:gd name="T92" fmla="*/ 199 w 203"/>
                <a:gd name="T93" fmla="*/ 26 h 163"/>
                <a:gd name="T94" fmla="*/ 201 w 203"/>
                <a:gd name="T95" fmla="*/ 22 h 163"/>
                <a:gd name="T96" fmla="*/ 201 w 203"/>
                <a:gd name="T97" fmla="*/ 17 h 163"/>
                <a:gd name="T98" fmla="*/ 199 w 203"/>
                <a:gd name="T99" fmla="*/ 13 h 163"/>
                <a:gd name="T100" fmla="*/ 196 w 203"/>
                <a:gd name="T101" fmla="*/ 5 h 163"/>
                <a:gd name="T102" fmla="*/ 196 w 203"/>
                <a:gd name="T103" fmla="*/ 0 h 16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3"/>
                <a:gd name="T157" fmla="*/ 0 h 163"/>
                <a:gd name="T158" fmla="*/ 203 w 203"/>
                <a:gd name="T159" fmla="*/ 163 h 16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3" h="163">
                  <a:moveTo>
                    <a:pt x="7" y="0"/>
                  </a:moveTo>
                  <a:lnTo>
                    <a:pt x="5" y="5"/>
                  </a:lnTo>
                  <a:lnTo>
                    <a:pt x="7" y="8"/>
                  </a:lnTo>
                  <a:lnTo>
                    <a:pt x="7" y="13"/>
                  </a:lnTo>
                  <a:lnTo>
                    <a:pt x="5" y="17"/>
                  </a:lnTo>
                  <a:lnTo>
                    <a:pt x="5" y="20"/>
                  </a:lnTo>
                  <a:lnTo>
                    <a:pt x="3" y="22"/>
                  </a:lnTo>
                  <a:lnTo>
                    <a:pt x="3" y="25"/>
                  </a:lnTo>
                  <a:lnTo>
                    <a:pt x="3" y="29"/>
                  </a:lnTo>
                  <a:lnTo>
                    <a:pt x="3" y="31"/>
                  </a:lnTo>
                  <a:lnTo>
                    <a:pt x="5" y="34"/>
                  </a:lnTo>
                  <a:lnTo>
                    <a:pt x="7" y="37"/>
                  </a:lnTo>
                  <a:lnTo>
                    <a:pt x="7" y="39"/>
                  </a:lnTo>
                  <a:lnTo>
                    <a:pt x="7" y="42"/>
                  </a:lnTo>
                  <a:lnTo>
                    <a:pt x="7" y="43"/>
                  </a:lnTo>
                  <a:lnTo>
                    <a:pt x="5" y="46"/>
                  </a:lnTo>
                  <a:lnTo>
                    <a:pt x="3" y="48"/>
                  </a:lnTo>
                  <a:lnTo>
                    <a:pt x="3" y="51"/>
                  </a:lnTo>
                  <a:lnTo>
                    <a:pt x="3" y="54"/>
                  </a:lnTo>
                  <a:lnTo>
                    <a:pt x="3" y="55"/>
                  </a:lnTo>
                  <a:lnTo>
                    <a:pt x="5" y="58"/>
                  </a:lnTo>
                  <a:lnTo>
                    <a:pt x="7" y="60"/>
                  </a:lnTo>
                  <a:lnTo>
                    <a:pt x="7" y="63"/>
                  </a:lnTo>
                  <a:lnTo>
                    <a:pt x="7" y="65"/>
                  </a:lnTo>
                  <a:lnTo>
                    <a:pt x="7" y="68"/>
                  </a:lnTo>
                  <a:lnTo>
                    <a:pt x="5" y="72"/>
                  </a:lnTo>
                  <a:lnTo>
                    <a:pt x="3" y="72"/>
                  </a:lnTo>
                  <a:lnTo>
                    <a:pt x="0" y="77"/>
                  </a:lnTo>
                  <a:lnTo>
                    <a:pt x="0" y="80"/>
                  </a:lnTo>
                  <a:lnTo>
                    <a:pt x="3" y="81"/>
                  </a:lnTo>
                  <a:lnTo>
                    <a:pt x="3" y="85"/>
                  </a:lnTo>
                  <a:lnTo>
                    <a:pt x="5" y="86"/>
                  </a:lnTo>
                  <a:lnTo>
                    <a:pt x="7" y="89"/>
                  </a:lnTo>
                  <a:lnTo>
                    <a:pt x="9" y="94"/>
                  </a:lnTo>
                  <a:lnTo>
                    <a:pt x="7" y="98"/>
                  </a:lnTo>
                  <a:lnTo>
                    <a:pt x="5" y="101"/>
                  </a:lnTo>
                  <a:lnTo>
                    <a:pt x="5" y="103"/>
                  </a:lnTo>
                  <a:lnTo>
                    <a:pt x="5" y="106"/>
                  </a:lnTo>
                  <a:lnTo>
                    <a:pt x="5" y="109"/>
                  </a:lnTo>
                  <a:lnTo>
                    <a:pt x="7" y="111"/>
                  </a:lnTo>
                  <a:lnTo>
                    <a:pt x="9" y="114"/>
                  </a:lnTo>
                  <a:lnTo>
                    <a:pt x="15" y="120"/>
                  </a:lnTo>
                  <a:lnTo>
                    <a:pt x="24" y="129"/>
                  </a:lnTo>
                  <a:lnTo>
                    <a:pt x="33" y="140"/>
                  </a:lnTo>
                  <a:lnTo>
                    <a:pt x="37" y="144"/>
                  </a:lnTo>
                  <a:lnTo>
                    <a:pt x="42" y="146"/>
                  </a:lnTo>
                  <a:lnTo>
                    <a:pt x="49" y="152"/>
                  </a:lnTo>
                  <a:lnTo>
                    <a:pt x="58" y="157"/>
                  </a:lnTo>
                  <a:lnTo>
                    <a:pt x="69" y="161"/>
                  </a:lnTo>
                  <a:lnTo>
                    <a:pt x="79" y="161"/>
                  </a:lnTo>
                  <a:lnTo>
                    <a:pt x="90" y="163"/>
                  </a:lnTo>
                  <a:lnTo>
                    <a:pt x="102" y="163"/>
                  </a:lnTo>
                  <a:lnTo>
                    <a:pt x="115" y="163"/>
                  </a:lnTo>
                  <a:lnTo>
                    <a:pt x="127" y="163"/>
                  </a:lnTo>
                  <a:lnTo>
                    <a:pt x="139" y="161"/>
                  </a:lnTo>
                  <a:lnTo>
                    <a:pt x="148" y="158"/>
                  </a:lnTo>
                  <a:lnTo>
                    <a:pt x="154" y="157"/>
                  </a:lnTo>
                  <a:lnTo>
                    <a:pt x="160" y="153"/>
                  </a:lnTo>
                  <a:lnTo>
                    <a:pt x="164" y="152"/>
                  </a:lnTo>
                  <a:lnTo>
                    <a:pt x="169" y="146"/>
                  </a:lnTo>
                  <a:lnTo>
                    <a:pt x="173" y="144"/>
                  </a:lnTo>
                  <a:lnTo>
                    <a:pt x="184" y="127"/>
                  </a:lnTo>
                  <a:lnTo>
                    <a:pt x="194" y="114"/>
                  </a:lnTo>
                  <a:lnTo>
                    <a:pt x="196" y="106"/>
                  </a:lnTo>
                  <a:lnTo>
                    <a:pt x="199" y="101"/>
                  </a:lnTo>
                  <a:lnTo>
                    <a:pt x="199" y="98"/>
                  </a:lnTo>
                  <a:lnTo>
                    <a:pt x="199" y="97"/>
                  </a:lnTo>
                  <a:lnTo>
                    <a:pt x="196" y="94"/>
                  </a:lnTo>
                  <a:lnTo>
                    <a:pt x="196" y="92"/>
                  </a:lnTo>
                  <a:lnTo>
                    <a:pt x="194" y="89"/>
                  </a:lnTo>
                  <a:lnTo>
                    <a:pt x="196" y="86"/>
                  </a:lnTo>
                  <a:lnTo>
                    <a:pt x="196" y="85"/>
                  </a:lnTo>
                  <a:lnTo>
                    <a:pt x="199" y="81"/>
                  </a:lnTo>
                  <a:lnTo>
                    <a:pt x="199" y="80"/>
                  </a:lnTo>
                  <a:lnTo>
                    <a:pt x="201" y="77"/>
                  </a:lnTo>
                  <a:lnTo>
                    <a:pt x="203" y="75"/>
                  </a:lnTo>
                  <a:lnTo>
                    <a:pt x="201" y="72"/>
                  </a:lnTo>
                  <a:lnTo>
                    <a:pt x="201" y="69"/>
                  </a:lnTo>
                  <a:lnTo>
                    <a:pt x="199" y="68"/>
                  </a:lnTo>
                  <a:lnTo>
                    <a:pt x="199" y="65"/>
                  </a:lnTo>
                  <a:lnTo>
                    <a:pt x="196" y="63"/>
                  </a:lnTo>
                  <a:lnTo>
                    <a:pt x="196" y="60"/>
                  </a:lnTo>
                  <a:lnTo>
                    <a:pt x="196" y="58"/>
                  </a:lnTo>
                  <a:lnTo>
                    <a:pt x="199" y="55"/>
                  </a:lnTo>
                  <a:lnTo>
                    <a:pt x="201" y="54"/>
                  </a:lnTo>
                  <a:lnTo>
                    <a:pt x="201" y="48"/>
                  </a:lnTo>
                  <a:lnTo>
                    <a:pt x="201" y="46"/>
                  </a:lnTo>
                  <a:lnTo>
                    <a:pt x="201" y="43"/>
                  </a:lnTo>
                  <a:lnTo>
                    <a:pt x="199" y="39"/>
                  </a:lnTo>
                  <a:lnTo>
                    <a:pt x="196" y="39"/>
                  </a:lnTo>
                  <a:lnTo>
                    <a:pt x="196" y="34"/>
                  </a:lnTo>
                  <a:lnTo>
                    <a:pt x="196" y="31"/>
                  </a:lnTo>
                  <a:lnTo>
                    <a:pt x="199" y="29"/>
                  </a:lnTo>
                  <a:lnTo>
                    <a:pt x="199" y="26"/>
                  </a:lnTo>
                  <a:lnTo>
                    <a:pt x="201" y="25"/>
                  </a:lnTo>
                  <a:lnTo>
                    <a:pt x="201" y="22"/>
                  </a:lnTo>
                  <a:lnTo>
                    <a:pt x="203" y="20"/>
                  </a:lnTo>
                  <a:lnTo>
                    <a:pt x="201" y="17"/>
                  </a:lnTo>
                  <a:lnTo>
                    <a:pt x="201" y="14"/>
                  </a:lnTo>
                  <a:lnTo>
                    <a:pt x="199" y="13"/>
                  </a:lnTo>
                  <a:lnTo>
                    <a:pt x="196" y="11"/>
                  </a:lnTo>
                  <a:lnTo>
                    <a:pt x="196" y="5"/>
                  </a:lnTo>
                  <a:lnTo>
                    <a:pt x="199" y="3"/>
                  </a:lnTo>
                  <a:lnTo>
                    <a:pt x="196" y="0"/>
                  </a:lnTo>
                  <a:lnTo>
                    <a:pt x="7" y="0"/>
                  </a:lnTo>
                  <a:close/>
                </a:path>
              </a:pathLst>
            </a:custGeom>
            <a:solidFill>
              <a:srgbClr val="C28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74" name="Freeform 54"/>
            <p:cNvSpPr>
              <a:spLocks/>
            </p:cNvSpPr>
            <p:nvPr/>
          </p:nvSpPr>
          <p:spPr bwMode="auto">
            <a:xfrm>
              <a:off x="2184" y="3308"/>
              <a:ext cx="25" cy="21"/>
            </a:xfrm>
            <a:custGeom>
              <a:avLst/>
              <a:gdLst>
                <a:gd name="T0" fmla="*/ 0 w 25"/>
                <a:gd name="T1" fmla="*/ 0 h 21"/>
                <a:gd name="T2" fmla="*/ 2 w 25"/>
                <a:gd name="T3" fmla="*/ 3 h 21"/>
                <a:gd name="T4" fmla="*/ 4 w 25"/>
                <a:gd name="T5" fmla="*/ 4 h 21"/>
                <a:gd name="T6" fmla="*/ 9 w 25"/>
                <a:gd name="T7" fmla="*/ 9 h 21"/>
                <a:gd name="T8" fmla="*/ 13 w 25"/>
                <a:gd name="T9" fmla="*/ 12 h 21"/>
                <a:gd name="T10" fmla="*/ 18 w 25"/>
                <a:gd name="T11" fmla="*/ 15 h 21"/>
                <a:gd name="T12" fmla="*/ 25 w 25"/>
                <a:gd name="T13" fmla="*/ 17 h 21"/>
                <a:gd name="T14" fmla="*/ 23 w 25"/>
                <a:gd name="T15" fmla="*/ 20 h 21"/>
                <a:gd name="T16" fmla="*/ 15 w 25"/>
                <a:gd name="T17" fmla="*/ 20 h 21"/>
                <a:gd name="T18" fmla="*/ 9 w 25"/>
                <a:gd name="T19" fmla="*/ 20 h 21"/>
                <a:gd name="T20" fmla="*/ 4 w 25"/>
                <a:gd name="T21" fmla="*/ 21 h 21"/>
                <a:gd name="T22" fmla="*/ 4 w 25"/>
                <a:gd name="T23" fmla="*/ 20 h 21"/>
                <a:gd name="T24" fmla="*/ 4 w 25"/>
                <a:gd name="T25" fmla="*/ 17 h 21"/>
                <a:gd name="T26" fmla="*/ 4 w 25"/>
                <a:gd name="T27" fmla="*/ 15 h 21"/>
                <a:gd name="T28" fmla="*/ 2 w 25"/>
                <a:gd name="T29" fmla="*/ 12 h 21"/>
                <a:gd name="T30" fmla="*/ 0 w 25"/>
                <a:gd name="T31" fmla="*/ 7 h 21"/>
                <a:gd name="T32" fmla="*/ 0 w 25"/>
                <a:gd name="T33" fmla="*/ 3 h 21"/>
                <a:gd name="T34" fmla="*/ 0 w 25"/>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1"/>
                <a:gd name="T56" fmla="*/ 25 w 25"/>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1">
                  <a:moveTo>
                    <a:pt x="0" y="0"/>
                  </a:moveTo>
                  <a:lnTo>
                    <a:pt x="2" y="3"/>
                  </a:lnTo>
                  <a:lnTo>
                    <a:pt x="4" y="4"/>
                  </a:lnTo>
                  <a:lnTo>
                    <a:pt x="9" y="9"/>
                  </a:lnTo>
                  <a:lnTo>
                    <a:pt x="13" y="12"/>
                  </a:lnTo>
                  <a:lnTo>
                    <a:pt x="18" y="15"/>
                  </a:lnTo>
                  <a:lnTo>
                    <a:pt x="25" y="17"/>
                  </a:lnTo>
                  <a:lnTo>
                    <a:pt x="23" y="20"/>
                  </a:lnTo>
                  <a:lnTo>
                    <a:pt x="15" y="20"/>
                  </a:lnTo>
                  <a:lnTo>
                    <a:pt x="9" y="20"/>
                  </a:lnTo>
                  <a:lnTo>
                    <a:pt x="4" y="21"/>
                  </a:lnTo>
                  <a:lnTo>
                    <a:pt x="4" y="20"/>
                  </a:lnTo>
                  <a:lnTo>
                    <a:pt x="4" y="17"/>
                  </a:lnTo>
                  <a:lnTo>
                    <a:pt x="4" y="15"/>
                  </a:lnTo>
                  <a:lnTo>
                    <a:pt x="2" y="12"/>
                  </a:lnTo>
                  <a:lnTo>
                    <a:pt x="0" y="7"/>
                  </a:lnTo>
                  <a:lnTo>
                    <a:pt x="0" y="3"/>
                  </a:lnTo>
                  <a:lnTo>
                    <a:pt x="0" y="0"/>
                  </a:lnTo>
                  <a:close/>
                </a:path>
              </a:pathLst>
            </a:custGeom>
            <a:solidFill>
              <a:srgbClr val="C26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75" name="Freeform 55"/>
            <p:cNvSpPr>
              <a:spLocks/>
            </p:cNvSpPr>
            <p:nvPr/>
          </p:nvSpPr>
          <p:spPr bwMode="auto">
            <a:xfrm>
              <a:off x="2184" y="3337"/>
              <a:ext cx="32" cy="18"/>
            </a:xfrm>
            <a:custGeom>
              <a:avLst/>
              <a:gdLst>
                <a:gd name="T0" fmla="*/ 0 w 32"/>
                <a:gd name="T1" fmla="*/ 3 h 18"/>
                <a:gd name="T2" fmla="*/ 0 w 32"/>
                <a:gd name="T3" fmla="*/ 0 h 18"/>
                <a:gd name="T4" fmla="*/ 2 w 32"/>
                <a:gd name="T5" fmla="*/ 3 h 18"/>
                <a:gd name="T6" fmla="*/ 4 w 32"/>
                <a:gd name="T7" fmla="*/ 3 h 18"/>
                <a:gd name="T8" fmla="*/ 9 w 32"/>
                <a:gd name="T9" fmla="*/ 4 h 18"/>
                <a:gd name="T10" fmla="*/ 13 w 32"/>
                <a:gd name="T11" fmla="*/ 7 h 18"/>
                <a:gd name="T12" fmla="*/ 21 w 32"/>
                <a:gd name="T13" fmla="*/ 7 h 18"/>
                <a:gd name="T14" fmla="*/ 30 w 32"/>
                <a:gd name="T15" fmla="*/ 9 h 18"/>
                <a:gd name="T16" fmla="*/ 32 w 32"/>
                <a:gd name="T17" fmla="*/ 17 h 18"/>
                <a:gd name="T18" fmla="*/ 23 w 32"/>
                <a:gd name="T19" fmla="*/ 14 h 18"/>
                <a:gd name="T20" fmla="*/ 15 w 32"/>
                <a:gd name="T21" fmla="*/ 14 h 18"/>
                <a:gd name="T22" fmla="*/ 9 w 32"/>
                <a:gd name="T23" fmla="*/ 14 h 18"/>
                <a:gd name="T24" fmla="*/ 4 w 32"/>
                <a:gd name="T25" fmla="*/ 18 h 18"/>
                <a:gd name="T26" fmla="*/ 4 w 32"/>
                <a:gd name="T27" fmla="*/ 17 h 18"/>
                <a:gd name="T28" fmla="*/ 4 w 32"/>
                <a:gd name="T29" fmla="*/ 14 h 18"/>
                <a:gd name="T30" fmla="*/ 4 w 32"/>
                <a:gd name="T31" fmla="*/ 12 h 18"/>
                <a:gd name="T32" fmla="*/ 2 w 32"/>
                <a:gd name="T33" fmla="*/ 7 h 18"/>
                <a:gd name="T34" fmla="*/ 0 w 32"/>
                <a:gd name="T35" fmla="*/ 4 h 18"/>
                <a:gd name="T36" fmla="*/ 0 w 32"/>
                <a:gd name="T37" fmla="*/ 3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
                <a:gd name="T58" fmla="*/ 0 h 18"/>
                <a:gd name="T59" fmla="*/ 32 w 32"/>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 h="18">
                  <a:moveTo>
                    <a:pt x="0" y="3"/>
                  </a:moveTo>
                  <a:lnTo>
                    <a:pt x="0" y="0"/>
                  </a:lnTo>
                  <a:lnTo>
                    <a:pt x="2" y="3"/>
                  </a:lnTo>
                  <a:lnTo>
                    <a:pt x="4" y="3"/>
                  </a:lnTo>
                  <a:lnTo>
                    <a:pt x="9" y="4"/>
                  </a:lnTo>
                  <a:lnTo>
                    <a:pt x="13" y="7"/>
                  </a:lnTo>
                  <a:lnTo>
                    <a:pt x="21" y="7"/>
                  </a:lnTo>
                  <a:lnTo>
                    <a:pt x="30" y="9"/>
                  </a:lnTo>
                  <a:lnTo>
                    <a:pt x="32" y="17"/>
                  </a:lnTo>
                  <a:lnTo>
                    <a:pt x="23" y="14"/>
                  </a:lnTo>
                  <a:lnTo>
                    <a:pt x="15" y="14"/>
                  </a:lnTo>
                  <a:lnTo>
                    <a:pt x="9" y="14"/>
                  </a:lnTo>
                  <a:lnTo>
                    <a:pt x="4" y="18"/>
                  </a:lnTo>
                  <a:lnTo>
                    <a:pt x="4" y="17"/>
                  </a:lnTo>
                  <a:lnTo>
                    <a:pt x="4" y="14"/>
                  </a:lnTo>
                  <a:lnTo>
                    <a:pt x="4" y="12"/>
                  </a:lnTo>
                  <a:lnTo>
                    <a:pt x="2" y="7"/>
                  </a:lnTo>
                  <a:lnTo>
                    <a:pt x="0" y="4"/>
                  </a:lnTo>
                  <a:lnTo>
                    <a:pt x="0" y="3"/>
                  </a:lnTo>
                  <a:close/>
                </a:path>
              </a:pathLst>
            </a:custGeom>
            <a:solidFill>
              <a:srgbClr val="C26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76" name="Freeform 56"/>
            <p:cNvSpPr>
              <a:spLocks/>
            </p:cNvSpPr>
            <p:nvPr/>
          </p:nvSpPr>
          <p:spPr bwMode="auto">
            <a:xfrm>
              <a:off x="2181" y="3361"/>
              <a:ext cx="39" cy="23"/>
            </a:xfrm>
            <a:custGeom>
              <a:avLst/>
              <a:gdLst>
                <a:gd name="T0" fmla="*/ 3 w 39"/>
                <a:gd name="T1" fmla="*/ 2 h 23"/>
                <a:gd name="T2" fmla="*/ 3 w 39"/>
                <a:gd name="T3" fmla="*/ 0 h 23"/>
                <a:gd name="T4" fmla="*/ 5 w 39"/>
                <a:gd name="T5" fmla="*/ 2 h 23"/>
                <a:gd name="T6" fmla="*/ 7 w 39"/>
                <a:gd name="T7" fmla="*/ 5 h 23"/>
                <a:gd name="T8" fmla="*/ 12 w 39"/>
                <a:gd name="T9" fmla="*/ 6 h 23"/>
                <a:gd name="T10" fmla="*/ 16 w 39"/>
                <a:gd name="T11" fmla="*/ 10 h 23"/>
                <a:gd name="T12" fmla="*/ 24 w 39"/>
                <a:gd name="T13" fmla="*/ 10 h 23"/>
                <a:gd name="T14" fmla="*/ 28 w 39"/>
                <a:gd name="T15" fmla="*/ 11 h 23"/>
                <a:gd name="T16" fmla="*/ 37 w 39"/>
                <a:gd name="T17" fmla="*/ 14 h 23"/>
                <a:gd name="T18" fmla="*/ 39 w 39"/>
                <a:gd name="T19" fmla="*/ 23 h 23"/>
                <a:gd name="T20" fmla="*/ 30 w 39"/>
                <a:gd name="T21" fmla="*/ 19 h 23"/>
                <a:gd name="T22" fmla="*/ 24 w 39"/>
                <a:gd name="T23" fmla="*/ 17 h 23"/>
                <a:gd name="T24" fmla="*/ 18 w 39"/>
                <a:gd name="T25" fmla="*/ 14 h 23"/>
                <a:gd name="T26" fmla="*/ 15 w 39"/>
                <a:gd name="T27" fmla="*/ 14 h 23"/>
                <a:gd name="T28" fmla="*/ 12 w 39"/>
                <a:gd name="T29" fmla="*/ 17 h 23"/>
                <a:gd name="T30" fmla="*/ 9 w 39"/>
                <a:gd name="T31" fmla="*/ 19 h 23"/>
                <a:gd name="T32" fmla="*/ 9 w 39"/>
                <a:gd name="T33" fmla="*/ 17 h 23"/>
                <a:gd name="T34" fmla="*/ 5 w 39"/>
                <a:gd name="T35" fmla="*/ 11 h 23"/>
                <a:gd name="T36" fmla="*/ 3 w 39"/>
                <a:gd name="T37" fmla="*/ 10 h 23"/>
                <a:gd name="T38" fmla="*/ 0 w 39"/>
                <a:gd name="T39" fmla="*/ 6 h 23"/>
                <a:gd name="T40" fmla="*/ 3 w 39"/>
                <a:gd name="T41" fmla="*/ 2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23"/>
                <a:gd name="T65" fmla="*/ 39 w 39"/>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23">
                  <a:moveTo>
                    <a:pt x="3" y="2"/>
                  </a:moveTo>
                  <a:lnTo>
                    <a:pt x="3" y="0"/>
                  </a:lnTo>
                  <a:lnTo>
                    <a:pt x="5" y="2"/>
                  </a:lnTo>
                  <a:lnTo>
                    <a:pt x="7" y="5"/>
                  </a:lnTo>
                  <a:lnTo>
                    <a:pt x="12" y="6"/>
                  </a:lnTo>
                  <a:lnTo>
                    <a:pt x="16" y="10"/>
                  </a:lnTo>
                  <a:lnTo>
                    <a:pt x="24" y="10"/>
                  </a:lnTo>
                  <a:lnTo>
                    <a:pt x="28" y="11"/>
                  </a:lnTo>
                  <a:lnTo>
                    <a:pt x="37" y="14"/>
                  </a:lnTo>
                  <a:lnTo>
                    <a:pt x="39" y="23"/>
                  </a:lnTo>
                  <a:lnTo>
                    <a:pt x="30" y="19"/>
                  </a:lnTo>
                  <a:lnTo>
                    <a:pt x="24" y="17"/>
                  </a:lnTo>
                  <a:lnTo>
                    <a:pt x="18" y="14"/>
                  </a:lnTo>
                  <a:lnTo>
                    <a:pt x="15" y="14"/>
                  </a:lnTo>
                  <a:lnTo>
                    <a:pt x="12" y="17"/>
                  </a:lnTo>
                  <a:lnTo>
                    <a:pt x="9" y="19"/>
                  </a:lnTo>
                  <a:lnTo>
                    <a:pt x="9" y="17"/>
                  </a:lnTo>
                  <a:lnTo>
                    <a:pt x="5" y="11"/>
                  </a:lnTo>
                  <a:lnTo>
                    <a:pt x="3" y="10"/>
                  </a:lnTo>
                  <a:lnTo>
                    <a:pt x="0" y="6"/>
                  </a:lnTo>
                  <a:lnTo>
                    <a:pt x="3" y="2"/>
                  </a:lnTo>
                  <a:close/>
                </a:path>
              </a:pathLst>
            </a:custGeom>
            <a:solidFill>
              <a:srgbClr val="C26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77" name="Freeform 57"/>
            <p:cNvSpPr>
              <a:spLocks/>
            </p:cNvSpPr>
            <p:nvPr/>
          </p:nvSpPr>
          <p:spPr bwMode="auto">
            <a:xfrm>
              <a:off x="2186" y="3384"/>
              <a:ext cx="46" cy="54"/>
            </a:xfrm>
            <a:custGeom>
              <a:avLst/>
              <a:gdLst>
                <a:gd name="T0" fmla="*/ 0 w 46"/>
                <a:gd name="T1" fmla="*/ 11 h 54"/>
                <a:gd name="T2" fmla="*/ 0 w 46"/>
                <a:gd name="T3" fmla="*/ 5 h 54"/>
                <a:gd name="T4" fmla="*/ 2 w 46"/>
                <a:gd name="T5" fmla="*/ 0 h 54"/>
                <a:gd name="T6" fmla="*/ 4 w 46"/>
                <a:gd name="T7" fmla="*/ 5 h 54"/>
                <a:gd name="T8" fmla="*/ 11 w 46"/>
                <a:gd name="T9" fmla="*/ 11 h 54"/>
                <a:gd name="T10" fmla="*/ 16 w 46"/>
                <a:gd name="T11" fmla="*/ 13 h 54"/>
                <a:gd name="T12" fmla="*/ 23 w 46"/>
                <a:gd name="T13" fmla="*/ 16 h 54"/>
                <a:gd name="T14" fmla="*/ 34 w 46"/>
                <a:gd name="T15" fmla="*/ 17 h 54"/>
                <a:gd name="T16" fmla="*/ 37 w 46"/>
                <a:gd name="T17" fmla="*/ 22 h 54"/>
                <a:gd name="T18" fmla="*/ 32 w 46"/>
                <a:gd name="T19" fmla="*/ 20 h 54"/>
                <a:gd name="T20" fmla="*/ 25 w 46"/>
                <a:gd name="T21" fmla="*/ 20 h 54"/>
                <a:gd name="T22" fmla="*/ 23 w 46"/>
                <a:gd name="T23" fmla="*/ 20 h 54"/>
                <a:gd name="T24" fmla="*/ 21 w 46"/>
                <a:gd name="T25" fmla="*/ 25 h 54"/>
                <a:gd name="T26" fmla="*/ 23 w 46"/>
                <a:gd name="T27" fmla="*/ 26 h 54"/>
                <a:gd name="T28" fmla="*/ 25 w 46"/>
                <a:gd name="T29" fmla="*/ 31 h 54"/>
                <a:gd name="T30" fmla="*/ 30 w 46"/>
                <a:gd name="T31" fmla="*/ 37 h 54"/>
                <a:gd name="T32" fmla="*/ 37 w 46"/>
                <a:gd name="T33" fmla="*/ 43 h 54"/>
                <a:gd name="T34" fmla="*/ 46 w 46"/>
                <a:gd name="T35" fmla="*/ 48 h 54"/>
                <a:gd name="T36" fmla="*/ 46 w 46"/>
                <a:gd name="T37" fmla="*/ 54 h 54"/>
                <a:gd name="T38" fmla="*/ 41 w 46"/>
                <a:gd name="T39" fmla="*/ 51 h 54"/>
                <a:gd name="T40" fmla="*/ 37 w 46"/>
                <a:gd name="T41" fmla="*/ 48 h 54"/>
                <a:gd name="T42" fmla="*/ 30 w 46"/>
                <a:gd name="T43" fmla="*/ 43 h 54"/>
                <a:gd name="T44" fmla="*/ 23 w 46"/>
                <a:gd name="T45" fmla="*/ 37 h 54"/>
                <a:gd name="T46" fmla="*/ 19 w 46"/>
                <a:gd name="T47" fmla="*/ 31 h 54"/>
                <a:gd name="T48" fmla="*/ 13 w 46"/>
                <a:gd name="T49" fmla="*/ 25 h 54"/>
                <a:gd name="T50" fmla="*/ 10 w 46"/>
                <a:gd name="T51" fmla="*/ 20 h 54"/>
                <a:gd name="T52" fmla="*/ 4 w 46"/>
                <a:gd name="T53" fmla="*/ 16 h 54"/>
                <a:gd name="T54" fmla="*/ 0 w 46"/>
                <a:gd name="T55" fmla="*/ 11 h 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54"/>
                <a:gd name="T86" fmla="*/ 46 w 46"/>
                <a:gd name="T87" fmla="*/ 54 h 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54">
                  <a:moveTo>
                    <a:pt x="0" y="11"/>
                  </a:moveTo>
                  <a:lnTo>
                    <a:pt x="0" y="5"/>
                  </a:lnTo>
                  <a:lnTo>
                    <a:pt x="2" y="0"/>
                  </a:lnTo>
                  <a:lnTo>
                    <a:pt x="4" y="5"/>
                  </a:lnTo>
                  <a:lnTo>
                    <a:pt x="11" y="11"/>
                  </a:lnTo>
                  <a:lnTo>
                    <a:pt x="16" y="13"/>
                  </a:lnTo>
                  <a:lnTo>
                    <a:pt x="23" y="16"/>
                  </a:lnTo>
                  <a:lnTo>
                    <a:pt x="34" y="17"/>
                  </a:lnTo>
                  <a:lnTo>
                    <a:pt x="37" y="22"/>
                  </a:lnTo>
                  <a:lnTo>
                    <a:pt x="32" y="20"/>
                  </a:lnTo>
                  <a:lnTo>
                    <a:pt x="25" y="20"/>
                  </a:lnTo>
                  <a:lnTo>
                    <a:pt x="23" y="20"/>
                  </a:lnTo>
                  <a:lnTo>
                    <a:pt x="21" y="25"/>
                  </a:lnTo>
                  <a:lnTo>
                    <a:pt x="23" y="26"/>
                  </a:lnTo>
                  <a:lnTo>
                    <a:pt x="25" y="31"/>
                  </a:lnTo>
                  <a:lnTo>
                    <a:pt x="30" y="37"/>
                  </a:lnTo>
                  <a:lnTo>
                    <a:pt x="37" y="43"/>
                  </a:lnTo>
                  <a:lnTo>
                    <a:pt x="46" y="48"/>
                  </a:lnTo>
                  <a:lnTo>
                    <a:pt x="46" y="54"/>
                  </a:lnTo>
                  <a:lnTo>
                    <a:pt x="41" y="51"/>
                  </a:lnTo>
                  <a:lnTo>
                    <a:pt x="37" y="48"/>
                  </a:lnTo>
                  <a:lnTo>
                    <a:pt x="30" y="43"/>
                  </a:lnTo>
                  <a:lnTo>
                    <a:pt x="23" y="37"/>
                  </a:lnTo>
                  <a:lnTo>
                    <a:pt x="19" y="31"/>
                  </a:lnTo>
                  <a:lnTo>
                    <a:pt x="13" y="25"/>
                  </a:lnTo>
                  <a:lnTo>
                    <a:pt x="10" y="20"/>
                  </a:lnTo>
                  <a:lnTo>
                    <a:pt x="4" y="16"/>
                  </a:lnTo>
                  <a:lnTo>
                    <a:pt x="0" y="11"/>
                  </a:lnTo>
                  <a:close/>
                </a:path>
              </a:pathLst>
            </a:custGeom>
            <a:solidFill>
              <a:srgbClr val="C26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78" name="Freeform 58"/>
            <p:cNvSpPr>
              <a:spLocks/>
            </p:cNvSpPr>
            <p:nvPr/>
          </p:nvSpPr>
          <p:spPr bwMode="auto">
            <a:xfrm>
              <a:off x="2188" y="3291"/>
              <a:ext cx="19" cy="17"/>
            </a:xfrm>
            <a:custGeom>
              <a:avLst/>
              <a:gdLst>
                <a:gd name="T0" fmla="*/ 0 w 19"/>
                <a:gd name="T1" fmla="*/ 0 h 17"/>
                <a:gd name="T2" fmla="*/ 2 w 19"/>
                <a:gd name="T3" fmla="*/ 3 h 17"/>
                <a:gd name="T4" fmla="*/ 5 w 19"/>
                <a:gd name="T5" fmla="*/ 6 h 17"/>
                <a:gd name="T6" fmla="*/ 9 w 19"/>
                <a:gd name="T7" fmla="*/ 8 h 17"/>
                <a:gd name="T8" fmla="*/ 11 w 19"/>
                <a:gd name="T9" fmla="*/ 9 h 17"/>
                <a:gd name="T10" fmla="*/ 17 w 19"/>
                <a:gd name="T11" fmla="*/ 12 h 17"/>
                <a:gd name="T12" fmla="*/ 19 w 19"/>
                <a:gd name="T13" fmla="*/ 15 h 17"/>
                <a:gd name="T14" fmla="*/ 14 w 19"/>
                <a:gd name="T15" fmla="*/ 17 h 17"/>
                <a:gd name="T16" fmla="*/ 9 w 19"/>
                <a:gd name="T17" fmla="*/ 15 h 17"/>
                <a:gd name="T18" fmla="*/ 2 w 19"/>
                <a:gd name="T19" fmla="*/ 12 h 17"/>
                <a:gd name="T20" fmla="*/ 0 w 19"/>
                <a:gd name="T21" fmla="*/ 9 h 17"/>
                <a:gd name="T22" fmla="*/ 0 w 19"/>
                <a:gd name="T23" fmla="*/ 8 h 17"/>
                <a:gd name="T24" fmla="*/ 0 w 19"/>
                <a:gd name="T25" fmla="*/ 6 h 17"/>
                <a:gd name="T26" fmla="*/ 0 w 19"/>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17"/>
                <a:gd name="T44" fmla="*/ 19 w 19"/>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17">
                  <a:moveTo>
                    <a:pt x="0" y="0"/>
                  </a:moveTo>
                  <a:lnTo>
                    <a:pt x="2" y="3"/>
                  </a:lnTo>
                  <a:lnTo>
                    <a:pt x="5" y="6"/>
                  </a:lnTo>
                  <a:lnTo>
                    <a:pt x="9" y="8"/>
                  </a:lnTo>
                  <a:lnTo>
                    <a:pt x="11" y="9"/>
                  </a:lnTo>
                  <a:lnTo>
                    <a:pt x="17" y="12"/>
                  </a:lnTo>
                  <a:lnTo>
                    <a:pt x="19" y="15"/>
                  </a:lnTo>
                  <a:lnTo>
                    <a:pt x="14" y="17"/>
                  </a:lnTo>
                  <a:lnTo>
                    <a:pt x="9" y="15"/>
                  </a:lnTo>
                  <a:lnTo>
                    <a:pt x="2" y="12"/>
                  </a:lnTo>
                  <a:lnTo>
                    <a:pt x="0" y="9"/>
                  </a:lnTo>
                  <a:lnTo>
                    <a:pt x="0" y="8"/>
                  </a:lnTo>
                  <a:lnTo>
                    <a:pt x="0" y="6"/>
                  </a:lnTo>
                  <a:lnTo>
                    <a:pt x="0" y="0"/>
                  </a:lnTo>
                  <a:close/>
                </a:path>
              </a:pathLst>
            </a:custGeom>
            <a:solidFill>
              <a:srgbClr val="C26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79" name="Freeform 59"/>
            <p:cNvSpPr>
              <a:spLocks/>
            </p:cNvSpPr>
            <p:nvPr/>
          </p:nvSpPr>
          <p:spPr bwMode="auto">
            <a:xfrm>
              <a:off x="2220" y="3286"/>
              <a:ext cx="164" cy="158"/>
            </a:xfrm>
            <a:custGeom>
              <a:avLst/>
              <a:gdLst>
                <a:gd name="T0" fmla="*/ 79 w 164"/>
                <a:gd name="T1" fmla="*/ 39 h 158"/>
                <a:gd name="T2" fmla="*/ 66 w 164"/>
                <a:gd name="T3" fmla="*/ 43 h 158"/>
                <a:gd name="T4" fmla="*/ 40 w 164"/>
                <a:gd name="T5" fmla="*/ 48 h 158"/>
                <a:gd name="T6" fmla="*/ 0 w 164"/>
                <a:gd name="T7" fmla="*/ 48 h 158"/>
                <a:gd name="T8" fmla="*/ 46 w 164"/>
                <a:gd name="T9" fmla="*/ 58 h 158"/>
                <a:gd name="T10" fmla="*/ 97 w 164"/>
                <a:gd name="T11" fmla="*/ 54 h 158"/>
                <a:gd name="T12" fmla="*/ 134 w 164"/>
                <a:gd name="T13" fmla="*/ 42 h 158"/>
                <a:gd name="T14" fmla="*/ 144 w 164"/>
                <a:gd name="T15" fmla="*/ 42 h 158"/>
                <a:gd name="T16" fmla="*/ 139 w 164"/>
                <a:gd name="T17" fmla="*/ 48 h 158"/>
                <a:gd name="T18" fmla="*/ 114 w 164"/>
                <a:gd name="T19" fmla="*/ 63 h 158"/>
                <a:gd name="T20" fmla="*/ 70 w 164"/>
                <a:gd name="T21" fmla="*/ 72 h 158"/>
                <a:gd name="T22" fmla="*/ 40 w 164"/>
                <a:gd name="T23" fmla="*/ 81 h 158"/>
                <a:gd name="T24" fmla="*/ 93 w 164"/>
                <a:gd name="T25" fmla="*/ 81 h 158"/>
                <a:gd name="T26" fmla="*/ 127 w 164"/>
                <a:gd name="T27" fmla="*/ 72 h 158"/>
                <a:gd name="T28" fmla="*/ 148 w 164"/>
                <a:gd name="T29" fmla="*/ 65 h 158"/>
                <a:gd name="T30" fmla="*/ 144 w 164"/>
                <a:gd name="T31" fmla="*/ 72 h 158"/>
                <a:gd name="T32" fmla="*/ 123 w 164"/>
                <a:gd name="T33" fmla="*/ 86 h 158"/>
                <a:gd name="T34" fmla="*/ 79 w 164"/>
                <a:gd name="T35" fmla="*/ 98 h 158"/>
                <a:gd name="T36" fmla="*/ 36 w 164"/>
                <a:gd name="T37" fmla="*/ 103 h 158"/>
                <a:gd name="T38" fmla="*/ 81 w 164"/>
                <a:gd name="T39" fmla="*/ 109 h 158"/>
                <a:gd name="T40" fmla="*/ 118 w 164"/>
                <a:gd name="T41" fmla="*/ 103 h 158"/>
                <a:gd name="T42" fmla="*/ 144 w 164"/>
                <a:gd name="T43" fmla="*/ 97 h 158"/>
                <a:gd name="T44" fmla="*/ 139 w 164"/>
                <a:gd name="T45" fmla="*/ 106 h 158"/>
                <a:gd name="T46" fmla="*/ 118 w 164"/>
                <a:gd name="T47" fmla="*/ 118 h 158"/>
                <a:gd name="T48" fmla="*/ 93 w 164"/>
                <a:gd name="T49" fmla="*/ 124 h 158"/>
                <a:gd name="T50" fmla="*/ 55 w 164"/>
                <a:gd name="T51" fmla="*/ 127 h 158"/>
                <a:gd name="T52" fmla="*/ 58 w 164"/>
                <a:gd name="T53" fmla="*/ 132 h 158"/>
                <a:gd name="T54" fmla="*/ 85 w 164"/>
                <a:gd name="T55" fmla="*/ 135 h 158"/>
                <a:gd name="T56" fmla="*/ 111 w 164"/>
                <a:gd name="T57" fmla="*/ 132 h 158"/>
                <a:gd name="T58" fmla="*/ 132 w 164"/>
                <a:gd name="T59" fmla="*/ 127 h 158"/>
                <a:gd name="T60" fmla="*/ 130 w 164"/>
                <a:gd name="T61" fmla="*/ 135 h 158"/>
                <a:gd name="T62" fmla="*/ 118 w 164"/>
                <a:gd name="T63" fmla="*/ 141 h 158"/>
                <a:gd name="T64" fmla="*/ 84 w 164"/>
                <a:gd name="T65" fmla="*/ 146 h 158"/>
                <a:gd name="T66" fmla="*/ 97 w 164"/>
                <a:gd name="T67" fmla="*/ 152 h 158"/>
                <a:gd name="T68" fmla="*/ 102 w 164"/>
                <a:gd name="T69" fmla="*/ 157 h 158"/>
                <a:gd name="T70" fmla="*/ 115 w 164"/>
                <a:gd name="T71" fmla="*/ 157 h 158"/>
                <a:gd name="T72" fmla="*/ 130 w 164"/>
                <a:gd name="T73" fmla="*/ 146 h 158"/>
                <a:gd name="T74" fmla="*/ 155 w 164"/>
                <a:gd name="T75" fmla="*/ 114 h 158"/>
                <a:gd name="T76" fmla="*/ 160 w 164"/>
                <a:gd name="T77" fmla="*/ 98 h 158"/>
                <a:gd name="T78" fmla="*/ 157 w 164"/>
                <a:gd name="T79" fmla="*/ 92 h 158"/>
                <a:gd name="T80" fmla="*/ 157 w 164"/>
                <a:gd name="T81" fmla="*/ 85 h 158"/>
                <a:gd name="T82" fmla="*/ 162 w 164"/>
                <a:gd name="T83" fmla="*/ 77 h 158"/>
                <a:gd name="T84" fmla="*/ 162 w 164"/>
                <a:gd name="T85" fmla="*/ 69 h 158"/>
                <a:gd name="T86" fmla="*/ 157 w 164"/>
                <a:gd name="T87" fmla="*/ 63 h 158"/>
                <a:gd name="T88" fmla="*/ 160 w 164"/>
                <a:gd name="T89" fmla="*/ 55 h 158"/>
                <a:gd name="T90" fmla="*/ 162 w 164"/>
                <a:gd name="T91" fmla="*/ 46 h 158"/>
                <a:gd name="T92" fmla="*/ 157 w 164"/>
                <a:gd name="T93" fmla="*/ 39 h 158"/>
                <a:gd name="T94" fmla="*/ 160 w 164"/>
                <a:gd name="T95" fmla="*/ 29 h 158"/>
                <a:gd name="T96" fmla="*/ 162 w 164"/>
                <a:gd name="T97" fmla="*/ 22 h 158"/>
                <a:gd name="T98" fmla="*/ 162 w 164"/>
                <a:gd name="T99" fmla="*/ 14 h 158"/>
                <a:gd name="T100" fmla="*/ 157 w 164"/>
                <a:gd name="T101" fmla="*/ 0 h 158"/>
                <a:gd name="T102" fmla="*/ 121 w 164"/>
                <a:gd name="T103" fmla="*/ 22 h 158"/>
                <a:gd name="T104" fmla="*/ 81 w 164"/>
                <a:gd name="T105" fmla="*/ 29 h 1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158"/>
                <a:gd name="T161" fmla="*/ 164 w 164"/>
                <a:gd name="T162" fmla="*/ 158 h 15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158">
                  <a:moveTo>
                    <a:pt x="67" y="31"/>
                  </a:moveTo>
                  <a:lnTo>
                    <a:pt x="42" y="34"/>
                  </a:lnTo>
                  <a:lnTo>
                    <a:pt x="79" y="39"/>
                  </a:lnTo>
                  <a:lnTo>
                    <a:pt x="76" y="39"/>
                  </a:lnTo>
                  <a:lnTo>
                    <a:pt x="72" y="42"/>
                  </a:lnTo>
                  <a:lnTo>
                    <a:pt x="66" y="43"/>
                  </a:lnTo>
                  <a:lnTo>
                    <a:pt x="58" y="46"/>
                  </a:lnTo>
                  <a:lnTo>
                    <a:pt x="51" y="46"/>
                  </a:lnTo>
                  <a:lnTo>
                    <a:pt x="40" y="48"/>
                  </a:lnTo>
                  <a:lnTo>
                    <a:pt x="28" y="48"/>
                  </a:lnTo>
                  <a:lnTo>
                    <a:pt x="15" y="48"/>
                  </a:lnTo>
                  <a:lnTo>
                    <a:pt x="0" y="48"/>
                  </a:lnTo>
                  <a:lnTo>
                    <a:pt x="24" y="55"/>
                  </a:lnTo>
                  <a:lnTo>
                    <a:pt x="36" y="58"/>
                  </a:lnTo>
                  <a:lnTo>
                    <a:pt x="46" y="58"/>
                  </a:lnTo>
                  <a:lnTo>
                    <a:pt x="60" y="58"/>
                  </a:lnTo>
                  <a:lnTo>
                    <a:pt x="81" y="55"/>
                  </a:lnTo>
                  <a:lnTo>
                    <a:pt x="97" y="54"/>
                  </a:lnTo>
                  <a:lnTo>
                    <a:pt x="111" y="48"/>
                  </a:lnTo>
                  <a:lnTo>
                    <a:pt x="127" y="43"/>
                  </a:lnTo>
                  <a:lnTo>
                    <a:pt x="134" y="42"/>
                  </a:lnTo>
                  <a:lnTo>
                    <a:pt x="139" y="39"/>
                  </a:lnTo>
                  <a:lnTo>
                    <a:pt x="144" y="39"/>
                  </a:lnTo>
                  <a:lnTo>
                    <a:pt x="144" y="42"/>
                  </a:lnTo>
                  <a:lnTo>
                    <a:pt x="144" y="43"/>
                  </a:lnTo>
                  <a:lnTo>
                    <a:pt x="144" y="46"/>
                  </a:lnTo>
                  <a:lnTo>
                    <a:pt x="139" y="48"/>
                  </a:lnTo>
                  <a:lnTo>
                    <a:pt x="134" y="54"/>
                  </a:lnTo>
                  <a:lnTo>
                    <a:pt x="125" y="58"/>
                  </a:lnTo>
                  <a:lnTo>
                    <a:pt x="114" y="63"/>
                  </a:lnTo>
                  <a:lnTo>
                    <a:pt x="100" y="65"/>
                  </a:lnTo>
                  <a:lnTo>
                    <a:pt x="84" y="69"/>
                  </a:lnTo>
                  <a:lnTo>
                    <a:pt x="70" y="72"/>
                  </a:lnTo>
                  <a:lnTo>
                    <a:pt x="51" y="75"/>
                  </a:lnTo>
                  <a:lnTo>
                    <a:pt x="24" y="77"/>
                  </a:lnTo>
                  <a:lnTo>
                    <a:pt x="40" y="81"/>
                  </a:lnTo>
                  <a:lnTo>
                    <a:pt x="55" y="85"/>
                  </a:lnTo>
                  <a:lnTo>
                    <a:pt x="75" y="85"/>
                  </a:lnTo>
                  <a:lnTo>
                    <a:pt x="93" y="81"/>
                  </a:lnTo>
                  <a:lnTo>
                    <a:pt x="106" y="77"/>
                  </a:lnTo>
                  <a:lnTo>
                    <a:pt x="118" y="75"/>
                  </a:lnTo>
                  <a:lnTo>
                    <a:pt x="127" y="72"/>
                  </a:lnTo>
                  <a:lnTo>
                    <a:pt x="136" y="68"/>
                  </a:lnTo>
                  <a:lnTo>
                    <a:pt x="144" y="65"/>
                  </a:lnTo>
                  <a:lnTo>
                    <a:pt x="148" y="65"/>
                  </a:lnTo>
                  <a:lnTo>
                    <a:pt x="148" y="68"/>
                  </a:lnTo>
                  <a:lnTo>
                    <a:pt x="148" y="69"/>
                  </a:lnTo>
                  <a:lnTo>
                    <a:pt x="144" y="72"/>
                  </a:lnTo>
                  <a:lnTo>
                    <a:pt x="139" y="77"/>
                  </a:lnTo>
                  <a:lnTo>
                    <a:pt x="130" y="81"/>
                  </a:lnTo>
                  <a:lnTo>
                    <a:pt x="123" y="86"/>
                  </a:lnTo>
                  <a:lnTo>
                    <a:pt x="111" y="92"/>
                  </a:lnTo>
                  <a:lnTo>
                    <a:pt x="97" y="94"/>
                  </a:lnTo>
                  <a:lnTo>
                    <a:pt x="79" y="98"/>
                  </a:lnTo>
                  <a:lnTo>
                    <a:pt x="67" y="101"/>
                  </a:lnTo>
                  <a:lnTo>
                    <a:pt x="54" y="103"/>
                  </a:lnTo>
                  <a:lnTo>
                    <a:pt x="36" y="103"/>
                  </a:lnTo>
                  <a:lnTo>
                    <a:pt x="54" y="106"/>
                  </a:lnTo>
                  <a:lnTo>
                    <a:pt x="70" y="109"/>
                  </a:lnTo>
                  <a:lnTo>
                    <a:pt x="81" y="109"/>
                  </a:lnTo>
                  <a:lnTo>
                    <a:pt x="94" y="109"/>
                  </a:lnTo>
                  <a:lnTo>
                    <a:pt x="109" y="106"/>
                  </a:lnTo>
                  <a:lnTo>
                    <a:pt x="118" y="103"/>
                  </a:lnTo>
                  <a:lnTo>
                    <a:pt x="127" y="101"/>
                  </a:lnTo>
                  <a:lnTo>
                    <a:pt x="142" y="97"/>
                  </a:lnTo>
                  <a:lnTo>
                    <a:pt x="144" y="97"/>
                  </a:lnTo>
                  <a:lnTo>
                    <a:pt x="144" y="98"/>
                  </a:lnTo>
                  <a:lnTo>
                    <a:pt x="142" y="103"/>
                  </a:lnTo>
                  <a:lnTo>
                    <a:pt x="139" y="106"/>
                  </a:lnTo>
                  <a:lnTo>
                    <a:pt x="134" y="111"/>
                  </a:lnTo>
                  <a:lnTo>
                    <a:pt x="125" y="114"/>
                  </a:lnTo>
                  <a:lnTo>
                    <a:pt x="118" y="118"/>
                  </a:lnTo>
                  <a:lnTo>
                    <a:pt x="109" y="120"/>
                  </a:lnTo>
                  <a:lnTo>
                    <a:pt x="100" y="123"/>
                  </a:lnTo>
                  <a:lnTo>
                    <a:pt x="93" y="124"/>
                  </a:lnTo>
                  <a:lnTo>
                    <a:pt x="81" y="124"/>
                  </a:lnTo>
                  <a:lnTo>
                    <a:pt x="70" y="124"/>
                  </a:lnTo>
                  <a:lnTo>
                    <a:pt x="55" y="127"/>
                  </a:lnTo>
                  <a:lnTo>
                    <a:pt x="37" y="127"/>
                  </a:lnTo>
                  <a:lnTo>
                    <a:pt x="49" y="129"/>
                  </a:lnTo>
                  <a:lnTo>
                    <a:pt x="58" y="132"/>
                  </a:lnTo>
                  <a:lnTo>
                    <a:pt x="67" y="135"/>
                  </a:lnTo>
                  <a:lnTo>
                    <a:pt x="76" y="135"/>
                  </a:lnTo>
                  <a:lnTo>
                    <a:pt x="85" y="135"/>
                  </a:lnTo>
                  <a:lnTo>
                    <a:pt x="94" y="135"/>
                  </a:lnTo>
                  <a:lnTo>
                    <a:pt x="105" y="135"/>
                  </a:lnTo>
                  <a:lnTo>
                    <a:pt x="111" y="132"/>
                  </a:lnTo>
                  <a:lnTo>
                    <a:pt x="121" y="129"/>
                  </a:lnTo>
                  <a:lnTo>
                    <a:pt x="127" y="127"/>
                  </a:lnTo>
                  <a:lnTo>
                    <a:pt x="132" y="127"/>
                  </a:lnTo>
                  <a:lnTo>
                    <a:pt x="132" y="129"/>
                  </a:lnTo>
                  <a:lnTo>
                    <a:pt x="130" y="132"/>
                  </a:lnTo>
                  <a:lnTo>
                    <a:pt x="130" y="135"/>
                  </a:lnTo>
                  <a:lnTo>
                    <a:pt x="125" y="137"/>
                  </a:lnTo>
                  <a:lnTo>
                    <a:pt x="123" y="140"/>
                  </a:lnTo>
                  <a:lnTo>
                    <a:pt x="118" y="141"/>
                  </a:lnTo>
                  <a:lnTo>
                    <a:pt x="111" y="144"/>
                  </a:lnTo>
                  <a:lnTo>
                    <a:pt x="97" y="146"/>
                  </a:lnTo>
                  <a:lnTo>
                    <a:pt x="84" y="146"/>
                  </a:lnTo>
                  <a:lnTo>
                    <a:pt x="58" y="149"/>
                  </a:lnTo>
                  <a:lnTo>
                    <a:pt x="91" y="152"/>
                  </a:lnTo>
                  <a:lnTo>
                    <a:pt x="97" y="152"/>
                  </a:lnTo>
                  <a:lnTo>
                    <a:pt x="102" y="153"/>
                  </a:lnTo>
                  <a:lnTo>
                    <a:pt x="105" y="153"/>
                  </a:lnTo>
                  <a:lnTo>
                    <a:pt x="102" y="157"/>
                  </a:lnTo>
                  <a:lnTo>
                    <a:pt x="105" y="158"/>
                  </a:lnTo>
                  <a:lnTo>
                    <a:pt x="109" y="158"/>
                  </a:lnTo>
                  <a:lnTo>
                    <a:pt x="115" y="157"/>
                  </a:lnTo>
                  <a:lnTo>
                    <a:pt x="121" y="153"/>
                  </a:lnTo>
                  <a:lnTo>
                    <a:pt x="125" y="152"/>
                  </a:lnTo>
                  <a:lnTo>
                    <a:pt x="130" y="146"/>
                  </a:lnTo>
                  <a:lnTo>
                    <a:pt x="134" y="144"/>
                  </a:lnTo>
                  <a:lnTo>
                    <a:pt x="145" y="127"/>
                  </a:lnTo>
                  <a:lnTo>
                    <a:pt x="155" y="114"/>
                  </a:lnTo>
                  <a:lnTo>
                    <a:pt x="157" y="106"/>
                  </a:lnTo>
                  <a:lnTo>
                    <a:pt x="160" y="101"/>
                  </a:lnTo>
                  <a:lnTo>
                    <a:pt x="160" y="98"/>
                  </a:lnTo>
                  <a:lnTo>
                    <a:pt x="160" y="97"/>
                  </a:lnTo>
                  <a:lnTo>
                    <a:pt x="157" y="94"/>
                  </a:lnTo>
                  <a:lnTo>
                    <a:pt x="157" y="92"/>
                  </a:lnTo>
                  <a:lnTo>
                    <a:pt x="155" y="89"/>
                  </a:lnTo>
                  <a:lnTo>
                    <a:pt x="157" y="86"/>
                  </a:lnTo>
                  <a:lnTo>
                    <a:pt x="157" y="85"/>
                  </a:lnTo>
                  <a:lnTo>
                    <a:pt x="160" y="81"/>
                  </a:lnTo>
                  <a:lnTo>
                    <a:pt x="160" y="80"/>
                  </a:lnTo>
                  <a:lnTo>
                    <a:pt x="162" y="77"/>
                  </a:lnTo>
                  <a:lnTo>
                    <a:pt x="164" y="75"/>
                  </a:lnTo>
                  <a:lnTo>
                    <a:pt x="162" y="72"/>
                  </a:lnTo>
                  <a:lnTo>
                    <a:pt x="162" y="69"/>
                  </a:lnTo>
                  <a:lnTo>
                    <a:pt x="160" y="68"/>
                  </a:lnTo>
                  <a:lnTo>
                    <a:pt x="160" y="65"/>
                  </a:lnTo>
                  <a:lnTo>
                    <a:pt x="157" y="63"/>
                  </a:lnTo>
                  <a:lnTo>
                    <a:pt x="157" y="60"/>
                  </a:lnTo>
                  <a:lnTo>
                    <a:pt x="157" y="58"/>
                  </a:lnTo>
                  <a:lnTo>
                    <a:pt x="160" y="55"/>
                  </a:lnTo>
                  <a:lnTo>
                    <a:pt x="162" y="54"/>
                  </a:lnTo>
                  <a:lnTo>
                    <a:pt x="162" y="48"/>
                  </a:lnTo>
                  <a:lnTo>
                    <a:pt x="162" y="46"/>
                  </a:lnTo>
                  <a:lnTo>
                    <a:pt x="162" y="43"/>
                  </a:lnTo>
                  <a:lnTo>
                    <a:pt x="160" y="39"/>
                  </a:lnTo>
                  <a:lnTo>
                    <a:pt x="157" y="39"/>
                  </a:lnTo>
                  <a:lnTo>
                    <a:pt x="157" y="34"/>
                  </a:lnTo>
                  <a:lnTo>
                    <a:pt x="157" y="31"/>
                  </a:lnTo>
                  <a:lnTo>
                    <a:pt x="160" y="29"/>
                  </a:lnTo>
                  <a:lnTo>
                    <a:pt x="160" y="26"/>
                  </a:lnTo>
                  <a:lnTo>
                    <a:pt x="162" y="25"/>
                  </a:lnTo>
                  <a:lnTo>
                    <a:pt x="162" y="22"/>
                  </a:lnTo>
                  <a:lnTo>
                    <a:pt x="164" y="20"/>
                  </a:lnTo>
                  <a:lnTo>
                    <a:pt x="162" y="17"/>
                  </a:lnTo>
                  <a:lnTo>
                    <a:pt x="162" y="14"/>
                  </a:lnTo>
                  <a:lnTo>
                    <a:pt x="160" y="13"/>
                  </a:lnTo>
                  <a:lnTo>
                    <a:pt x="157" y="11"/>
                  </a:lnTo>
                  <a:lnTo>
                    <a:pt x="157" y="0"/>
                  </a:lnTo>
                  <a:lnTo>
                    <a:pt x="142" y="13"/>
                  </a:lnTo>
                  <a:lnTo>
                    <a:pt x="132" y="17"/>
                  </a:lnTo>
                  <a:lnTo>
                    <a:pt x="121" y="22"/>
                  </a:lnTo>
                  <a:lnTo>
                    <a:pt x="106" y="25"/>
                  </a:lnTo>
                  <a:lnTo>
                    <a:pt x="94" y="29"/>
                  </a:lnTo>
                  <a:lnTo>
                    <a:pt x="81" y="29"/>
                  </a:lnTo>
                  <a:lnTo>
                    <a:pt x="67" y="31"/>
                  </a:lnTo>
                  <a:close/>
                </a:path>
              </a:pathLst>
            </a:custGeom>
            <a:solidFill>
              <a:srgbClr val="C26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80" name="Freeform 60"/>
            <p:cNvSpPr>
              <a:spLocks/>
            </p:cNvSpPr>
            <p:nvPr/>
          </p:nvSpPr>
          <p:spPr bwMode="auto">
            <a:xfrm>
              <a:off x="2325" y="3340"/>
              <a:ext cx="37" cy="15"/>
            </a:xfrm>
            <a:custGeom>
              <a:avLst/>
              <a:gdLst>
                <a:gd name="T0" fmla="*/ 37 w 37"/>
                <a:gd name="T1" fmla="*/ 1 h 15"/>
                <a:gd name="T2" fmla="*/ 34 w 37"/>
                <a:gd name="T3" fmla="*/ 0 h 15"/>
                <a:gd name="T4" fmla="*/ 22 w 37"/>
                <a:gd name="T5" fmla="*/ 4 h 15"/>
                <a:gd name="T6" fmla="*/ 10 w 37"/>
                <a:gd name="T7" fmla="*/ 9 h 15"/>
                <a:gd name="T8" fmla="*/ 0 w 37"/>
                <a:gd name="T9" fmla="*/ 14 h 15"/>
                <a:gd name="T10" fmla="*/ 1 w 37"/>
                <a:gd name="T11" fmla="*/ 15 h 15"/>
                <a:gd name="T12" fmla="*/ 10 w 37"/>
                <a:gd name="T13" fmla="*/ 15 h 15"/>
                <a:gd name="T14" fmla="*/ 20 w 37"/>
                <a:gd name="T15" fmla="*/ 14 h 15"/>
                <a:gd name="T16" fmla="*/ 29 w 37"/>
                <a:gd name="T17" fmla="*/ 9 h 15"/>
                <a:gd name="T18" fmla="*/ 37 w 37"/>
                <a:gd name="T19" fmla="*/ 1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15"/>
                <a:gd name="T32" fmla="*/ 37 w 37"/>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15">
                  <a:moveTo>
                    <a:pt x="37" y="1"/>
                  </a:moveTo>
                  <a:lnTo>
                    <a:pt x="34" y="0"/>
                  </a:lnTo>
                  <a:lnTo>
                    <a:pt x="22" y="4"/>
                  </a:lnTo>
                  <a:lnTo>
                    <a:pt x="10" y="9"/>
                  </a:lnTo>
                  <a:lnTo>
                    <a:pt x="0" y="14"/>
                  </a:lnTo>
                  <a:lnTo>
                    <a:pt x="1" y="15"/>
                  </a:lnTo>
                  <a:lnTo>
                    <a:pt x="10" y="15"/>
                  </a:lnTo>
                  <a:lnTo>
                    <a:pt x="20" y="14"/>
                  </a:lnTo>
                  <a:lnTo>
                    <a:pt x="29" y="9"/>
                  </a:lnTo>
                  <a:lnTo>
                    <a:pt x="37" y="1"/>
                  </a:lnTo>
                  <a:close/>
                </a:path>
              </a:pathLst>
            </a:custGeom>
            <a:solidFill>
              <a:srgbClr val="C2A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81" name="Freeform 61"/>
            <p:cNvSpPr>
              <a:spLocks/>
            </p:cNvSpPr>
            <p:nvPr/>
          </p:nvSpPr>
          <p:spPr bwMode="auto">
            <a:xfrm>
              <a:off x="2331" y="3366"/>
              <a:ext cx="33" cy="17"/>
            </a:xfrm>
            <a:custGeom>
              <a:avLst/>
              <a:gdLst>
                <a:gd name="T0" fmla="*/ 33 w 33"/>
                <a:gd name="T1" fmla="*/ 1 h 17"/>
                <a:gd name="T2" fmla="*/ 33 w 33"/>
                <a:gd name="T3" fmla="*/ 0 h 17"/>
                <a:gd name="T4" fmla="*/ 21 w 33"/>
                <a:gd name="T5" fmla="*/ 6 h 17"/>
                <a:gd name="T6" fmla="*/ 12 w 33"/>
                <a:gd name="T7" fmla="*/ 9 h 17"/>
                <a:gd name="T8" fmla="*/ 0 w 33"/>
                <a:gd name="T9" fmla="*/ 14 h 17"/>
                <a:gd name="T10" fmla="*/ 3 w 33"/>
                <a:gd name="T11" fmla="*/ 17 h 17"/>
                <a:gd name="T12" fmla="*/ 10 w 33"/>
                <a:gd name="T13" fmla="*/ 17 h 17"/>
                <a:gd name="T14" fmla="*/ 16 w 33"/>
                <a:gd name="T15" fmla="*/ 14 h 17"/>
                <a:gd name="T16" fmla="*/ 25 w 33"/>
                <a:gd name="T17" fmla="*/ 9 h 17"/>
                <a:gd name="T18" fmla="*/ 33 w 33"/>
                <a:gd name="T19" fmla="*/ 1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17"/>
                <a:gd name="T32" fmla="*/ 33 w 3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17">
                  <a:moveTo>
                    <a:pt x="33" y="1"/>
                  </a:moveTo>
                  <a:lnTo>
                    <a:pt x="33" y="0"/>
                  </a:lnTo>
                  <a:lnTo>
                    <a:pt x="21" y="6"/>
                  </a:lnTo>
                  <a:lnTo>
                    <a:pt x="12" y="9"/>
                  </a:lnTo>
                  <a:lnTo>
                    <a:pt x="0" y="14"/>
                  </a:lnTo>
                  <a:lnTo>
                    <a:pt x="3" y="17"/>
                  </a:lnTo>
                  <a:lnTo>
                    <a:pt x="10" y="17"/>
                  </a:lnTo>
                  <a:lnTo>
                    <a:pt x="16" y="14"/>
                  </a:lnTo>
                  <a:lnTo>
                    <a:pt x="25" y="9"/>
                  </a:lnTo>
                  <a:lnTo>
                    <a:pt x="33" y="1"/>
                  </a:lnTo>
                  <a:close/>
                </a:path>
              </a:pathLst>
            </a:custGeom>
            <a:solidFill>
              <a:srgbClr val="C2A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82" name="Freeform 62"/>
            <p:cNvSpPr>
              <a:spLocks/>
            </p:cNvSpPr>
            <p:nvPr/>
          </p:nvSpPr>
          <p:spPr bwMode="auto">
            <a:xfrm>
              <a:off x="2329" y="3395"/>
              <a:ext cx="35" cy="15"/>
            </a:xfrm>
            <a:custGeom>
              <a:avLst/>
              <a:gdLst>
                <a:gd name="T0" fmla="*/ 35 w 35"/>
                <a:gd name="T1" fmla="*/ 2 h 15"/>
                <a:gd name="T2" fmla="*/ 33 w 35"/>
                <a:gd name="T3" fmla="*/ 0 h 15"/>
                <a:gd name="T4" fmla="*/ 21 w 35"/>
                <a:gd name="T5" fmla="*/ 6 h 15"/>
                <a:gd name="T6" fmla="*/ 12 w 35"/>
                <a:gd name="T7" fmla="*/ 11 h 15"/>
                <a:gd name="T8" fmla="*/ 0 w 35"/>
                <a:gd name="T9" fmla="*/ 14 h 15"/>
                <a:gd name="T10" fmla="*/ 2 w 35"/>
                <a:gd name="T11" fmla="*/ 15 h 15"/>
                <a:gd name="T12" fmla="*/ 9 w 35"/>
                <a:gd name="T13" fmla="*/ 15 h 15"/>
                <a:gd name="T14" fmla="*/ 18 w 35"/>
                <a:gd name="T15" fmla="*/ 14 h 15"/>
                <a:gd name="T16" fmla="*/ 27 w 35"/>
                <a:gd name="T17" fmla="*/ 9 h 15"/>
                <a:gd name="T18" fmla="*/ 35 w 35"/>
                <a:gd name="T19" fmla="*/ 2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5"/>
                <a:gd name="T32" fmla="*/ 35 w 3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5">
                  <a:moveTo>
                    <a:pt x="35" y="2"/>
                  </a:moveTo>
                  <a:lnTo>
                    <a:pt x="33" y="0"/>
                  </a:lnTo>
                  <a:lnTo>
                    <a:pt x="21" y="6"/>
                  </a:lnTo>
                  <a:lnTo>
                    <a:pt x="12" y="11"/>
                  </a:lnTo>
                  <a:lnTo>
                    <a:pt x="0" y="14"/>
                  </a:lnTo>
                  <a:lnTo>
                    <a:pt x="2" y="15"/>
                  </a:lnTo>
                  <a:lnTo>
                    <a:pt x="9" y="15"/>
                  </a:lnTo>
                  <a:lnTo>
                    <a:pt x="18" y="14"/>
                  </a:lnTo>
                  <a:lnTo>
                    <a:pt x="27" y="9"/>
                  </a:lnTo>
                  <a:lnTo>
                    <a:pt x="35" y="2"/>
                  </a:lnTo>
                  <a:close/>
                </a:path>
              </a:pathLst>
            </a:custGeom>
            <a:solidFill>
              <a:srgbClr val="C2A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83" name="Freeform 63"/>
            <p:cNvSpPr>
              <a:spLocks/>
            </p:cNvSpPr>
            <p:nvPr/>
          </p:nvSpPr>
          <p:spPr bwMode="auto">
            <a:xfrm>
              <a:off x="2314" y="3312"/>
              <a:ext cx="40" cy="16"/>
            </a:xfrm>
            <a:custGeom>
              <a:avLst/>
              <a:gdLst>
                <a:gd name="T0" fmla="*/ 40 w 40"/>
                <a:gd name="T1" fmla="*/ 3 h 16"/>
                <a:gd name="T2" fmla="*/ 36 w 40"/>
                <a:gd name="T3" fmla="*/ 0 h 16"/>
                <a:gd name="T4" fmla="*/ 24 w 40"/>
                <a:gd name="T5" fmla="*/ 5 h 16"/>
                <a:gd name="T6" fmla="*/ 12 w 40"/>
                <a:gd name="T7" fmla="*/ 11 h 16"/>
                <a:gd name="T8" fmla="*/ 0 w 40"/>
                <a:gd name="T9" fmla="*/ 13 h 16"/>
                <a:gd name="T10" fmla="*/ 3 w 40"/>
                <a:gd name="T11" fmla="*/ 16 h 16"/>
                <a:gd name="T12" fmla="*/ 11 w 40"/>
                <a:gd name="T13" fmla="*/ 16 h 16"/>
                <a:gd name="T14" fmla="*/ 20 w 40"/>
                <a:gd name="T15" fmla="*/ 13 h 16"/>
                <a:gd name="T16" fmla="*/ 31 w 40"/>
                <a:gd name="T17" fmla="*/ 11 h 16"/>
                <a:gd name="T18" fmla="*/ 40 w 40"/>
                <a:gd name="T19" fmla="*/ 3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16"/>
                <a:gd name="T32" fmla="*/ 40 w 4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16">
                  <a:moveTo>
                    <a:pt x="40" y="3"/>
                  </a:moveTo>
                  <a:lnTo>
                    <a:pt x="36" y="0"/>
                  </a:lnTo>
                  <a:lnTo>
                    <a:pt x="24" y="5"/>
                  </a:lnTo>
                  <a:lnTo>
                    <a:pt x="12" y="11"/>
                  </a:lnTo>
                  <a:lnTo>
                    <a:pt x="0" y="13"/>
                  </a:lnTo>
                  <a:lnTo>
                    <a:pt x="3" y="16"/>
                  </a:lnTo>
                  <a:lnTo>
                    <a:pt x="11" y="16"/>
                  </a:lnTo>
                  <a:lnTo>
                    <a:pt x="20" y="13"/>
                  </a:lnTo>
                  <a:lnTo>
                    <a:pt x="31" y="11"/>
                  </a:lnTo>
                  <a:lnTo>
                    <a:pt x="40" y="3"/>
                  </a:lnTo>
                  <a:close/>
                </a:path>
              </a:pathLst>
            </a:custGeom>
            <a:solidFill>
              <a:srgbClr val="C2A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84" name="Freeform 64"/>
            <p:cNvSpPr>
              <a:spLocks/>
            </p:cNvSpPr>
            <p:nvPr/>
          </p:nvSpPr>
          <p:spPr bwMode="auto">
            <a:xfrm>
              <a:off x="2061" y="2646"/>
              <a:ext cx="446" cy="662"/>
            </a:xfrm>
            <a:custGeom>
              <a:avLst/>
              <a:gdLst>
                <a:gd name="T0" fmla="*/ 319 w 446"/>
                <a:gd name="T1" fmla="*/ 639 h 662"/>
                <a:gd name="T2" fmla="*/ 323 w 446"/>
                <a:gd name="T3" fmla="*/ 631 h 662"/>
                <a:gd name="T4" fmla="*/ 325 w 446"/>
                <a:gd name="T5" fmla="*/ 623 h 662"/>
                <a:gd name="T6" fmla="*/ 342 w 446"/>
                <a:gd name="T7" fmla="*/ 516 h 662"/>
                <a:gd name="T8" fmla="*/ 351 w 446"/>
                <a:gd name="T9" fmla="*/ 481 h 662"/>
                <a:gd name="T10" fmla="*/ 365 w 446"/>
                <a:gd name="T11" fmla="*/ 449 h 662"/>
                <a:gd name="T12" fmla="*/ 384 w 446"/>
                <a:gd name="T13" fmla="*/ 414 h 662"/>
                <a:gd name="T14" fmla="*/ 406 w 446"/>
                <a:gd name="T15" fmla="*/ 372 h 662"/>
                <a:gd name="T16" fmla="*/ 425 w 446"/>
                <a:gd name="T17" fmla="*/ 340 h 662"/>
                <a:gd name="T18" fmla="*/ 436 w 446"/>
                <a:gd name="T19" fmla="*/ 299 h 662"/>
                <a:gd name="T20" fmla="*/ 443 w 446"/>
                <a:gd name="T21" fmla="*/ 258 h 662"/>
                <a:gd name="T22" fmla="*/ 443 w 446"/>
                <a:gd name="T23" fmla="*/ 211 h 662"/>
                <a:gd name="T24" fmla="*/ 436 w 446"/>
                <a:gd name="T25" fmla="*/ 173 h 662"/>
                <a:gd name="T26" fmla="*/ 423 w 446"/>
                <a:gd name="T27" fmla="*/ 132 h 662"/>
                <a:gd name="T28" fmla="*/ 397 w 446"/>
                <a:gd name="T29" fmla="*/ 92 h 662"/>
                <a:gd name="T30" fmla="*/ 371 w 446"/>
                <a:gd name="T31" fmla="*/ 60 h 662"/>
                <a:gd name="T32" fmla="*/ 337 w 446"/>
                <a:gd name="T33" fmla="*/ 36 h 662"/>
                <a:gd name="T34" fmla="*/ 295 w 446"/>
                <a:gd name="T35" fmla="*/ 12 h 662"/>
                <a:gd name="T36" fmla="*/ 256 w 446"/>
                <a:gd name="T37" fmla="*/ 3 h 662"/>
                <a:gd name="T38" fmla="*/ 219 w 446"/>
                <a:gd name="T39" fmla="*/ 0 h 662"/>
                <a:gd name="T40" fmla="*/ 183 w 446"/>
                <a:gd name="T41" fmla="*/ 3 h 662"/>
                <a:gd name="T42" fmla="*/ 148 w 446"/>
                <a:gd name="T43" fmla="*/ 12 h 662"/>
                <a:gd name="T44" fmla="*/ 118 w 446"/>
                <a:gd name="T45" fmla="*/ 26 h 662"/>
                <a:gd name="T46" fmla="*/ 90 w 446"/>
                <a:gd name="T47" fmla="*/ 46 h 662"/>
                <a:gd name="T48" fmla="*/ 63 w 446"/>
                <a:gd name="T49" fmla="*/ 72 h 662"/>
                <a:gd name="T50" fmla="*/ 38 w 446"/>
                <a:gd name="T51" fmla="*/ 101 h 662"/>
                <a:gd name="T52" fmla="*/ 16 w 446"/>
                <a:gd name="T53" fmla="*/ 141 h 662"/>
                <a:gd name="T54" fmla="*/ 3 w 446"/>
                <a:gd name="T55" fmla="*/ 187 h 662"/>
                <a:gd name="T56" fmla="*/ 0 w 446"/>
                <a:gd name="T57" fmla="*/ 227 h 662"/>
                <a:gd name="T58" fmla="*/ 0 w 446"/>
                <a:gd name="T59" fmla="*/ 265 h 662"/>
                <a:gd name="T60" fmla="*/ 7 w 446"/>
                <a:gd name="T61" fmla="*/ 308 h 662"/>
                <a:gd name="T62" fmla="*/ 23 w 446"/>
                <a:gd name="T63" fmla="*/ 352 h 662"/>
                <a:gd name="T64" fmla="*/ 44 w 446"/>
                <a:gd name="T65" fmla="*/ 389 h 662"/>
                <a:gd name="T66" fmla="*/ 69 w 446"/>
                <a:gd name="T67" fmla="*/ 435 h 662"/>
                <a:gd name="T68" fmla="*/ 90 w 446"/>
                <a:gd name="T69" fmla="*/ 476 h 662"/>
                <a:gd name="T70" fmla="*/ 99 w 446"/>
                <a:gd name="T71" fmla="*/ 510 h 662"/>
                <a:gd name="T72" fmla="*/ 108 w 446"/>
                <a:gd name="T73" fmla="*/ 557 h 662"/>
                <a:gd name="T74" fmla="*/ 114 w 446"/>
                <a:gd name="T75" fmla="*/ 602 h 662"/>
                <a:gd name="T76" fmla="*/ 118 w 446"/>
                <a:gd name="T77" fmla="*/ 627 h 662"/>
                <a:gd name="T78" fmla="*/ 120 w 446"/>
                <a:gd name="T79" fmla="*/ 634 h 662"/>
                <a:gd name="T80" fmla="*/ 127 w 446"/>
                <a:gd name="T81" fmla="*/ 640 h 662"/>
                <a:gd name="T82" fmla="*/ 138 w 446"/>
                <a:gd name="T83" fmla="*/ 648 h 662"/>
                <a:gd name="T84" fmla="*/ 155 w 446"/>
                <a:gd name="T85" fmla="*/ 653 h 662"/>
                <a:gd name="T86" fmla="*/ 171 w 446"/>
                <a:gd name="T87" fmla="*/ 657 h 662"/>
                <a:gd name="T88" fmla="*/ 189 w 446"/>
                <a:gd name="T89" fmla="*/ 660 h 662"/>
                <a:gd name="T90" fmla="*/ 205 w 446"/>
                <a:gd name="T91" fmla="*/ 662 h 662"/>
                <a:gd name="T92" fmla="*/ 222 w 446"/>
                <a:gd name="T93" fmla="*/ 662 h 662"/>
                <a:gd name="T94" fmla="*/ 238 w 446"/>
                <a:gd name="T95" fmla="*/ 662 h 662"/>
                <a:gd name="T96" fmla="*/ 256 w 446"/>
                <a:gd name="T97" fmla="*/ 660 h 662"/>
                <a:gd name="T98" fmla="*/ 273 w 446"/>
                <a:gd name="T99" fmla="*/ 657 h 662"/>
                <a:gd name="T100" fmla="*/ 289 w 446"/>
                <a:gd name="T101" fmla="*/ 653 h 662"/>
                <a:gd name="T102" fmla="*/ 303 w 446"/>
                <a:gd name="T103" fmla="*/ 648 h 6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46"/>
                <a:gd name="T157" fmla="*/ 0 h 662"/>
                <a:gd name="T158" fmla="*/ 446 w 446"/>
                <a:gd name="T159" fmla="*/ 662 h 6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46" h="662">
                  <a:moveTo>
                    <a:pt x="312" y="643"/>
                  </a:moveTo>
                  <a:lnTo>
                    <a:pt x="316" y="640"/>
                  </a:lnTo>
                  <a:lnTo>
                    <a:pt x="319" y="639"/>
                  </a:lnTo>
                  <a:lnTo>
                    <a:pt x="321" y="636"/>
                  </a:lnTo>
                  <a:lnTo>
                    <a:pt x="323" y="634"/>
                  </a:lnTo>
                  <a:lnTo>
                    <a:pt x="323" y="631"/>
                  </a:lnTo>
                  <a:lnTo>
                    <a:pt x="323" y="628"/>
                  </a:lnTo>
                  <a:lnTo>
                    <a:pt x="325" y="627"/>
                  </a:lnTo>
                  <a:lnTo>
                    <a:pt x="325" y="623"/>
                  </a:lnTo>
                  <a:lnTo>
                    <a:pt x="328" y="614"/>
                  </a:lnTo>
                  <a:lnTo>
                    <a:pt x="340" y="529"/>
                  </a:lnTo>
                  <a:lnTo>
                    <a:pt x="342" y="516"/>
                  </a:lnTo>
                  <a:lnTo>
                    <a:pt x="344" y="507"/>
                  </a:lnTo>
                  <a:lnTo>
                    <a:pt x="346" y="495"/>
                  </a:lnTo>
                  <a:lnTo>
                    <a:pt x="351" y="481"/>
                  </a:lnTo>
                  <a:lnTo>
                    <a:pt x="355" y="469"/>
                  </a:lnTo>
                  <a:lnTo>
                    <a:pt x="361" y="459"/>
                  </a:lnTo>
                  <a:lnTo>
                    <a:pt x="365" y="449"/>
                  </a:lnTo>
                  <a:lnTo>
                    <a:pt x="370" y="443"/>
                  </a:lnTo>
                  <a:lnTo>
                    <a:pt x="376" y="427"/>
                  </a:lnTo>
                  <a:lnTo>
                    <a:pt x="384" y="414"/>
                  </a:lnTo>
                  <a:lnTo>
                    <a:pt x="391" y="401"/>
                  </a:lnTo>
                  <a:lnTo>
                    <a:pt x="397" y="392"/>
                  </a:lnTo>
                  <a:lnTo>
                    <a:pt x="406" y="372"/>
                  </a:lnTo>
                  <a:lnTo>
                    <a:pt x="414" y="361"/>
                  </a:lnTo>
                  <a:lnTo>
                    <a:pt x="421" y="352"/>
                  </a:lnTo>
                  <a:lnTo>
                    <a:pt x="425" y="340"/>
                  </a:lnTo>
                  <a:lnTo>
                    <a:pt x="430" y="325"/>
                  </a:lnTo>
                  <a:lnTo>
                    <a:pt x="434" y="314"/>
                  </a:lnTo>
                  <a:lnTo>
                    <a:pt x="436" y="299"/>
                  </a:lnTo>
                  <a:lnTo>
                    <a:pt x="439" y="288"/>
                  </a:lnTo>
                  <a:lnTo>
                    <a:pt x="443" y="275"/>
                  </a:lnTo>
                  <a:lnTo>
                    <a:pt x="443" y="258"/>
                  </a:lnTo>
                  <a:lnTo>
                    <a:pt x="446" y="242"/>
                  </a:lnTo>
                  <a:lnTo>
                    <a:pt x="446" y="225"/>
                  </a:lnTo>
                  <a:lnTo>
                    <a:pt x="443" y="211"/>
                  </a:lnTo>
                  <a:lnTo>
                    <a:pt x="442" y="199"/>
                  </a:lnTo>
                  <a:lnTo>
                    <a:pt x="439" y="187"/>
                  </a:lnTo>
                  <a:lnTo>
                    <a:pt x="436" y="173"/>
                  </a:lnTo>
                  <a:lnTo>
                    <a:pt x="432" y="158"/>
                  </a:lnTo>
                  <a:lnTo>
                    <a:pt x="427" y="144"/>
                  </a:lnTo>
                  <a:lnTo>
                    <a:pt x="423" y="132"/>
                  </a:lnTo>
                  <a:lnTo>
                    <a:pt x="415" y="120"/>
                  </a:lnTo>
                  <a:lnTo>
                    <a:pt x="409" y="105"/>
                  </a:lnTo>
                  <a:lnTo>
                    <a:pt x="397" y="92"/>
                  </a:lnTo>
                  <a:lnTo>
                    <a:pt x="388" y="79"/>
                  </a:lnTo>
                  <a:lnTo>
                    <a:pt x="382" y="69"/>
                  </a:lnTo>
                  <a:lnTo>
                    <a:pt x="371" y="60"/>
                  </a:lnTo>
                  <a:lnTo>
                    <a:pt x="361" y="53"/>
                  </a:lnTo>
                  <a:lnTo>
                    <a:pt x="351" y="43"/>
                  </a:lnTo>
                  <a:lnTo>
                    <a:pt x="337" y="36"/>
                  </a:lnTo>
                  <a:lnTo>
                    <a:pt x="323" y="26"/>
                  </a:lnTo>
                  <a:lnTo>
                    <a:pt x="312" y="20"/>
                  </a:lnTo>
                  <a:lnTo>
                    <a:pt x="295" y="12"/>
                  </a:lnTo>
                  <a:lnTo>
                    <a:pt x="282" y="7"/>
                  </a:lnTo>
                  <a:lnTo>
                    <a:pt x="270" y="6"/>
                  </a:lnTo>
                  <a:lnTo>
                    <a:pt x="256" y="3"/>
                  </a:lnTo>
                  <a:lnTo>
                    <a:pt x="244" y="0"/>
                  </a:lnTo>
                  <a:lnTo>
                    <a:pt x="231" y="0"/>
                  </a:lnTo>
                  <a:lnTo>
                    <a:pt x="219" y="0"/>
                  </a:lnTo>
                  <a:lnTo>
                    <a:pt x="205" y="0"/>
                  </a:lnTo>
                  <a:lnTo>
                    <a:pt x="195" y="0"/>
                  </a:lnTo>
                  <a:lnTo>
                    <a:pt x="183" y="3"/>
                  </a:lnTo>
                  <a:lnTo>
                    <a:pt x="171" y="6"/>
                  </a:lnTo>
                  <a:lnTo>
                    <a:pt x="159" y="9"/>
                  </a:lnTo>
                  <a:lnTo>
                    <a:pt x="148" y="12"/>
                  </a:lnTo>
                  <a:lnTo>
                    <a:pt x="138" y="17"/>
                  </a:lnTo>
                  <a:lnTo>
                    <a:pt x="129" y="22"/>
                  </a:lnTo>
                  <a:lnTo>
                    <a:pt x="118" y="26"/>
                  </a:lnTo>
                  <a:lnTo>
                    <a:pt x="108" y="32"/>
                  </a:lnTo>
                  <a:lnTo>
                    <a:pt x="99" y="38"/>
                  </a:lnTo>
                  <a:lnTo>
                    <a:pt x="90" y="46"/>
                  </a:lnTo>
                  <a:lnTo>
                    <a:pt x="78" y="55"/>
                  </a:lnTo>
                  <a:lnTo>
                    <a:pt x="72" y="62"/>
                  </a:lnTo>
                  <a:lnTo>
                    <a:pt x="63" y="72"/>
                  </a:lnTo>
                  <a:lnTo>
                    <a:pt x="54" y="81"/>
                  </a:lnTo>
                  <a:lnTo>
                    <a:pt x="44" y="92"/>
                  </a:lnTo>
                  <a:lnTo>
                    <a:pt x="38" y="101"/>
                  </a:lnTo>
                  <a:lnTo>
                    <a:pt x="30" y="113"/>
                  </a:lnTo>
                  <a:lnTo>
                    <a:pt x="23" y="124"/>
                  </a:lnTo>
                  <a:lnTo>
                    <a:pt x="16" y="141"/>
                  </a:lnTo>
                  <a:lnTo>
                    <a:pt x="12" y="156"/>
                  </a:lnTo>
                  <a:lnTo>
                    <a:pt x="7" y="170"/>
                  </a:lnTo>
                  <a:lnTo>
                    <a:pt x="3" y="187"/>
                  </a:lnTo>
                  <a:lnTo>
                    <a:pt x="0" y="199"/>
                  </a:lnTo>
                  <a:lnTo>
                    <a:pt x="0" y="213"/>
                  </a:lnTo>
                  <a:lnTo>
                    <a:pt x="0" y="227"/>
                  </a:lnTo>
                  <a:lnTo>
                    <a:pt x="0" y="239"/>
                  </a:lnTo>
                  <a:lnTo>
                    <a:pt x="0" y="254"/>
                  </a:lnTo>
                  <a:lnTo>
                    <a:pt x="0" y="265"/>
                  </a:lnTo>
                  <a:lnTo>
                    <a:pt x="3" y="282"/>
                  </a:lnTo>
                  <a:lnTo>
                    <a:pt x="5" y="294"/>
                  </a:lnTo>
                  <a:lnTo>
                    <a:pt x="7" y="308"/>
                  </a:lnTo>
                  <a:lnTo>
                    <a:pt x="12" y="325"/>
                  </a:lnTo>
                  <a:lnTo>
                    <a:pt x="18" y="337"/>
                  </a:lnTo>
                  <a:lnTo>
                    <a:pt x="23" y="352"/>
                  </a:lnTo>
                  <a:lnTo>
                    <a:pt x="30" y="363"/>
                  </a:lnTo>
                  <a:lnTo>
                    <a:pt x="39" y="378"/>
                  </a:lnTo>
                  <a:lnTo>
                    <a:pt x="44" y="389"/>
                  </a:lnTo>
                  <a:lnTo>
                    <a:pt x="51" y="401"/>
                  </a:lnTo>
                  <a:lnTo>
                    <a:pt x="60" y="416"/>
                  </a:lnTo>
                  <a:lnTo>
                    <a:pt x="69" y="435"/>
                  </a:lnTo>
                  <a:lnTo>
                    <a:pt x="81" y="457"/>
                  </a:lnTo>
                  <a:lnTo>
                    <a:pt x="88" y="466"/>
                  </a:lnTo>
                  <a:lnTo>
                    <a:pt x="90" y="476"/>
                  </a:lnTo>
                  <a:lnTo>
                    <a:pt x="95" y="486"/>
                  </a:lnTo>
                  <a:lnTo>
                    <a:pt x="97" y="499"/>
                  </a:lnTo>
                  <a:lnTo>
                    <a:pt x="99" y="510"/>
                  </a:lnTo>
                  <a:lnTo>
                    <a:pt x="102" y="521"/>
                  </a:lnTo>
                  <a:lnTo>
                    <a:pt x="105" y="538"/>
                  </a:lnTo>
                  <a:lnTo>
                    <a:pt x="108" y="557"/>
                  </a:lnTo>
                  <a:lnTo>
                    <a:pt x="108" y="571"/>
                  </a:lnTo>
                  <a:lnTo>
                    <a:pt x="111" y="588"/>
                  </a:lnTo>
                  <a:lnTo>
                    <a:pt x="114" y="602"/>
                  </a:lnTo>
                  <a:lnTo>
                    <a:pt x="116" y="611"/>
                  </a:lnTo>
                  <a:lnTo>
                    <a:pt x="118" y="623"/>
                  </a:lnTo>
                  <a:lnTo>
                    <a:pt x="118" y="627"/>
                  </a:lnTo>
                  <a:lnTo>
                    <a:pt x="118" y="628"/>
                  </a:lnTo>
                  <a:lnTo>
                    <a:pt x="120" y="631"/>
                  </a:lnTo>
                  <a:lnTo>
                    <a:pt x="120" y="634"/>
                  </a:lnTo>
                  <a:lnTo>
                    <a:pt x="123" y="636"/>
                  </a:lnTo>
                  <a:lnTo>
                    <a:pt x="125" y="639"/>
                  </a:lnTo>
                  <a:lnTo>
                    <a:pt x="127" y="640"/>
                  </a:lnTo>
                  <a:lnTo>
                    <a:pt x="129" y="643"/>
                  </a:lnTo>
                  <a:lnTo>
                    <a:pt x="135" y="645"/>
                  </a:lnTo>
                  <a:lnTo>
                    <a:pt x="138" y="648"/>
                  </a:lnTo>
                  <a:lnTo>
                    <a:pt x="144" y="651"/>
                  </a:lnTo>
                  <a:lnTo>
                    <a:pt x="150" y="653"/>
                  </a:lnTo>
                  <a:lnTo>
                    <a:pt x="155" y="653"/>
                  </a:lnTo>
                  <a:lnTo>
                    <a:pt x="159" y="654"/>
                  </a:lnTo>
                  <a:lnTo>
                    <a:pt x="166" y="654"/>
                  </a:lnTo>
                  <a:lnTo>
                    <a:pt x="171" y="657"/>
                  </a:lnTo>
                  <a:lnTo>
                    <a:pt x="175" y="657"/>
                  </a:lnTo>
                  <a:lnTo>
                    <a:pt x="183" y="660"/>
                  </a:lnTo>
                  <a:lnTo>
                    <a:pt x="189" y="660"/>
                  </a:lnTo>
                  <a:lnTo>
                    <a:pt x="195" y="660"/>
                  </a:lnTo>
                  <a:lnTo>
                    <a:pt x="199" y="660"/>
                  </a:lnTo>
                  <a:lnTo>
                    <a:pt x="205" y="662"/>
                  </a:lnTo>
                  <a:lnTo>
                    <a:pt x="210" y="662"/>
                  </a:lnTo>
                  <a:lnTo>
                    <a:pt x="217" y="662"/>
                  </a:lnTo>
                  <a:lnTo>
                    <a:pt x="222" y="662"/>
                  </a:lnTo>
                  <a:lnTo>
                    <a:pt x="226" y="662"/>
                  </a:lnTo>
                  <a:lnTo>
                    <a:pt x="234" y="662"/>
                  </a:lnTo>
                  <a:lnTo>
                    <a:pt x="238" y="662"/>
                  </a:lnTo>
                  <a:lnTo>
                    <a:pt x="244" y="662"/>
                  </a:lnTo>
                  <a:lnTo>
                    <a:pt x="250" y="660"/>
                  </a:lnTo>
                  <a:lnTo>
                    <a:pt x="256" y="660"/>
                  </a:lnTo>
                  <a:lnTo>
                    <a:pt x="261" y="660"/>
                  </a:lnTo>
                  <a:lnTo>
                    <a:pt x="268" y="657"/>
                  </a:lnTo>
                  <a:lnTo>
                    <a:pt x="273" y="657"/>
                  </a:lnTo>
                  <a:lnTo>
                    <a:pt x="280" y="654"/>
                  </a:lnTo>
                  <a:lnTo>
                    <a:pt x="284" y="654"/>
                  </a:lnTo>
                  <a:lnTo>
                    <a:pt x="289" y="653"/>
                  </a:lnTo>
                  <a:lnTo>
                    <a:pt x="293" y="653"/>
                  </a:lnTo>
                  <a:lnTo>
                    <a:pt x="298" y="651"/>
                  </a:lnTo>
                  <a:lnTo>
                    <a:pt x="303" y="648"/>
                  </a:lnTo>
                  <a:lnTo>
                    <a:pt x="307" y="645"/>
                  </a:lnTo>
                  <a:lnTo>
                    <a:pt x="312" y="643"/>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85" name="Freeform 65"/>
            <p:cNvSpPr>
              <a:spLocks/>
            </p:cNvSpPr>
            <p:nvPr/>
          </p:nvSpPr>
          <p:spPr bwMode="auto">
            <a:xfrm>
              <a:off x="2061" y="2646"/>
              <a:ext cx="446" cy="662"/>
            </a:xfrm>
            <a:custGeom>
              <a:avLst/>
              <a:gdLst>
                <a:gd name="T0" fmla="*/ 319 w 446"/>
                <a:gd name="T1" fmla="*/ 639 h 662"/>
                <a:gd name="T2" fmla="*/ 323 w 446"/>
                <a:gd name="T3" fmla="*/ 631 h 662"/>
                <a:gd name="T4" fmla="*/ 325 w 446"/>
                <a:gd name="T5" fmla="*/ 623 h 662"/>
                <a:gd name="T6" fmla="*/ 342 w 446"/>
                <a:gd name="T7" fmla="*/ 516 h 662"/>
                <a:gd name="T8" fmla="*/ 351 w 446"/>
                <a:gd name="T9" fmla="*/ 481 h 662"/>
                <a:gd name="T10" fmla="*/ 365 w 446"/>
                <a:gd name="T11" fmla="*/ 449 h 662"/>
                <a:gd name="T12" fmla="*/ 384 w 446"/>
                <a:gd name="T13" fmla="*/ 414 h 662"/>
                <a:gd name="T14" fmla="*/ 406 w 446"/>
                <a:gd name="T15" fmla="*/ 372 h 662"/>
                <a:gd name="T16" fmla="*/ 425 w 446"/>
                <a:gd name="T17" fmla="*/ 340 h 662"/>
                <a:gd name="T18" fmla="*/ 436 w 446"/>
                <a:gd name="T19" fmla="*/ 299 h 662"/>
                <a:gd name="T20" fmla="*/ 443 w 446"/>
                <a:gd name="T21" fmla="*/ 258 h 662"/>
                <a:gd name="T22" fmla="*/ 443 w 446"/>
                <a:gd name="T23" fmla="*/ 211 h 662"/>
                <a:gd name="T24" fmla="*/ 436 w 446"/>
                <a:gd name="T25" fmla="*/ 173 h 662"/>
                <a:gd name="T26" fmla="*/ 423 w 446"/>
                <a:gd name="T27" fmla="*/ 132 h 662"/>
                <a:gd name="T28" fmla="*/ 397 w 446"/>
                <a:gd name="T29" fmla="*/ 92 h 662"/>
                <a:gd name="T30" fmla="*/ 371 w 446"/>
                <a:gd name="T31" fmla="*/ 60 h 662"/>
                <a:gd name="T32" fmla="*/ 337 w 446"/>
                <a:gd name="T33" fmla="*/ 36 h 662"/>
                <a:gd name="T34" fmla="*/ 295 w 446"/>
                <a:gd name="T35" fmla="*/ 12 h 662"/>
                <a:gd name="T36" fmla="*/ 256 w 446"/>
                <a:gd name="T37" fmla="*/ 3 h 662"/>
                <a:gd name="T38" fmla="*/ 219 w 446"/>
                <a:gd name="T39" fmla="*/ 0 h 662"/>
                <a:gd name="T40" fmla="*/ 183 w 446"/>
                <a:gd name="T41" fmla="*/ 3 h 662"/>
                <a:gd name="T42" fmla="*/ 148 w 446"/>
                <a:gd name="T43" fmla="*/ 12 h 662"/>
                <a:gd name="T44" fmla="*/ 118 w 446"/>
                <a:gd name="T45" fmla="*/ 26 h 662"/>
                <a:gd name="T46" fmla="*/ 90 w 446"/>
                <a:gd name="T47" fmla="*/ 46 h 662"/>
                <a:gd name="T48" fmla="*/ 63 w 446"/>
                <a:gd name="T49" fmla="*/ 72 h 662"/>
                <a:gd name="T50" fmla="*/ 38 w 446"/>
                <a:gd name="T51" fmla="*/ 101 h 662"/>
                <a:gd name="T52" fmla="*/ 16 w 446"/>
                <a:gd name="T53" fmla="*/ 141 h 662"/>
                <a:gd name="T54" fmla="*/ 3 w 446"/>
                <a:gd name="T55" fmla="*/ 187 h 662"/>
                <a:gd name="T56" fmla="*/ 0 w 446"/>
                <a:gd name="T57" fmla="*/ 227 h 662"/>
                <a:gd name="T58" fmla="*/ 0 w 446"/>
                <a:gd name="T59" fmla="*/ 265 h 662"/>
                <a:gd name="T60" fmla="*/ 7 w 446"/>
                <a:gd name="T61" fmla="*/ 308 h 662"/>
                <a:gd name="T62" fmla="*/ 23 w 446"/>
                <a:gd name="T63" fmla="*/ 352 h 662"/>
                <a:gd name="T64" fmla="*/ 44 w 446"/>
                <a:gd name="T65" fmla="*/ 389 h 662"/>
                <a:gd name="T66" fmla="*/ 69 w 446"/>
                <a:gd name="T67" fmla="*/ 435 h 662"/>
                <a:gd name="T68" fmla="*/ 90 w 446"/>
                <a:gd name="T69" fmla="*/ 476 h 662"/>
                <a:gd name="T70" fmla="*/ 99 w 446"/>
                <a:gd name="T71" fmla="*/ 510 h 662"/>
                <a:gd name="T72" fmla="*/ 108 w 446"/>
                <a:gd name="T73" fmla="*/ 557 h 662"/>
                <a:gd name="T74" fmla="*/ 114 w 446"/>
                <a:gd name="T75" fmla="*/ 602 h 662"/>
                <a:gd name="T76" fmla="*/ 118 w 446"/>
                <a:gd name="T77" fmla="*/ 627 h 662"/>
                <a:gd name="T78" fmla="*/ 120 w 446"/>
                <a:gd name="T79" fmla="*/ 634 h 662"/>
                <a:gd name="T80" fmla="*/ 127 w 446"/>
                <a:gd name="T81" fmla="*/ 640 h 662"/>
                <a:gd name="T82" fmla="*/ 138 w 446"/>
                <a:gd name="T83" fmla="*/ 648 h 662"/>
                <a:gd name="T84" fmla="*/ 155 w 446"/>
                <a:gd name="T85" fmla="*/ 653 h 662"/>
                <a:gd name="T86" fmla="*/ 171 w 446"/>
                <a:gd name="T87" fmla="*/ 657 h 662"/>
                <a:gd name="T88" fmla="*/ 189 w 446"/>
                <a:gd name="T89" fmla="*/ 660 h 662"/>
                <a:gd name="T90" fmla="*/ 205 w 446"/>
                <a:gd name="T91" fmla="*/ 662 h 662"/>
                <a:gd name="T92" fmla="*/ 222 w 446"/>
                <a:gd name="T93" fmla="*/ 662 h 662"/>
                <a:gd name="T94" fmla="*/ 238 w 446"/>
                <a:gd name="T95" fmla="*/ 662 h 662"/>
                <a:gd name="T96" fmla="*/ 256 w 446"/>
                <a:gd name="T97" fmla="*/ 660 h 662"/>
                <a:gd name="T98" fmla="*/ 273 w 446"/>
                <a:gd name="T99" fmla="*/ 657 h 662"/>
                <a:gd name="T100" fmla="*/ 289 w 446"/>
                <a:gd name="T101" fmla="*/ 653 h 662"/>
                <a:gd name="T102" fmla="*/ 303 w 446"/>
                <a:gd name="T103" fmla="*/ 648 h 6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46"/>
                <a:gd name="T157" fmla="*/ 0 h 662"/>
                <a:gd name="T158" fmla="*/ 446 w 446"/>
                <a:gd name="T159" fmla="*/ 662 h 6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46" h="662">
                  <a:moveTo>
                    <a:pt x="312" y="643"/>
                  </a:moveTo>
                  <a:lnTo>
                    <a:pt x="316" y="640"/>
                  </a:lnTo>
                  <a:lnTo>
                    <a:pt x="319" y="639"/>
                  </a:lnTo>
                  <a:lnTo>
                    <a:pt x="321" y="636"/>
                  </a:lnTo>
                  <a:lnTo>
                    <a:pt x="323" y="634"/>
                  </a:lnTo>
                  <a:lnTo>
                    <a:pt x="323" y="631"/>
                  </a:lnTo>
                  <a:lnTo>
                    <a:pt x="323" y="628"/>
                  </a:lnTo>
                  <a:lnTo>
                    <a:pt x="325" y="627"/>
                  </a:lnTo>
                  <a:lnTo>
                    <a:pt x="325" y="623"/>
                  </a:lnTo>
                  <a:lnTo>
                    <a:pt x="328" y="614"/>
                  </a:lnTo>
                  <a:lnTo>
                    <a:pt x="340" y="529"/>
                  </a:lnTo>
                  <a:lnTo>
                    <a:pt x="342" y="516"/>
                  </a:lnTo>
                  <a:lnTo>
                    <a:pt x="344" y="507"/>
                  </a:lnTo>
                  <a:lnTo>
                    <a:pt x="346" y="495"/>
                  </a:lnTo>
                  <a:lnTo>
                    <a:pt x="351" y="481"/>
                  </a:lnTo>
                  <a:lnTo>
                    <a:pt x="355" y="469"/>
                  </a:lnTo>
                  <a:lnTo>
                    <a:pt x="361" y="459"/>
                  </a:lnTo>
                  <a:lnTo>
                    <a:pt x="365" y="449"/>
                  </a:lnTo>
                  <a:lnTo>
                    <a:pt x="370" y="443"/>
                  </a:lnTo>
                  <a:lnTo>
                    <a:pt x="376" y="427"/>
                  </a:lnTo>
                  <a:lnTo>
                    <a:pt x="384" y="414"/>
                  </a:lnTo>
                  <a:lnTo>
                    <a:pt x="391" y="401"/>
                  </a:lnTo>
                  <a:lnTo>
                    <a:pt x="397" y="392"/>
                  </a:lnTo>
                  <a:lnTo>
                    <a:pt x="406" y="372"/>
                  </a:lnTo>
                  <a:lnTo>
                    <a:pt x="414" y="361"/>
                  </a:lnTo>
                  <a:lnTo>
                    <a:pt x="421" y="352"/>
                  </a:lnTo>
                  <a:lnTo>
                    <a:pt x="425" y="340"/>
                  </a:lnTo>
                  <a:lnTo>
                    <a:pt x="430" y="325"/>
                  </a:lnTo>
                  <a:lnTo>
                    <a:pt x="434" y="314"/>
                  </a:lnTo>
                  <a:lnTo>
                    <a:pt x="436" y="299"/>
                  </a:lnTo>
                  <a:lnTo>
                    <a:pt x="439" y="288"/>
                  </a:lnTo>
                  <a:lnTo>
                    <a:pt x="443" y="275"/>
                  </a:lnTo>
                  <a:lnTo>
                    <a:pt x="443" y="258"/>
                  </a:lnTo>
                  <a:lnTo>
                    <a:pt x="446" y="242"/>
                  </a:lnTo>
                  <a:lnTo>
                    <a:pt x="446" y="225"/>
                  </a:lnTo>
                  <a:lnTo>
                    <a:pt x="443" y="211"/>
                  </a:lnTo>
                  <a:lnTo>
                    <a:pt x="442" y="199"/>
                  </a:lnTo>
                  <a:lnTo>
                    <a:pt x="439" y="187"/>
                  </a:lnTo>
                  <a:lnTo>
                    <a:pt x="436" y="173"/>
                  </a:lnTo>
                  <a:lnTo>
                    <a:pt x="432" y="158"/>
                  </a:lnTo>
                  <a:lnTo>
                    <a:pt x="427" y="144"/>
                  </a:lnTo>
                  <a:lnTo>
                    <a:pt x="423" y="132"/>
                  </a:lnTo>
                  <a:lnTo>
                    <a:pt x="415" y="120"/>
                  </a:lnTo>
                  <a:lnTo>
                    <a:pt x="409" y="105"/>
                  </a:lnTo>
                  <a:lnTo>
                    <a:pt x="397" y="92"/>
                  </a:lnTo>
                  <a:lnTo>
                    <a:pt x="388" y="79"/>
                  </a:lnTo>
                  <a:lnTo>
                    <a:pt x="382" y="69"/>
                  </a:lnTo>
                  <a:lnTo>
                    <a:pt x="371" y="60"/>
                  </a:lnTo>
                  <a:lnTo>
                    <a:pt x="361" y="53"/>
                  </a:lnTo>
                  <a:lnTo>
                    <a:pt x="351" y="43"/>
                  </a:lnTo>
                  <a:lnTo>
                    <a:pt x="337" y="36"/>
                  </a:lnTo>
                  <a:lnTo>
                    <a:pt x="323" y="26"/>
                  </a:lnTo>
                  <a:lnTo>
                    <a:pt x="312" y="20"/>
                  </a:lnTo>
                  <a:lnTo>
                    <a:pt x="295" y="12"/>
                  </a:lnTo>
                  <a:lnTo>
                    <a:pt x="282" y="7"/>
                  </a:lnTo>
                  <a:lnTo>
                    <a:pt x="270" y="6"/>
                  </a:lnTo>
                  <a:lnTo>
                    <a:pt x="256" y="3"/>
                  </a:lnTo>
                  <a:lnTo>
                    <a:pt x="244" y="0"/>
                  </a:lnTo>
                  <a:lnTo>
                    <a:pt x="231" y="0"/>
                  </a:lnTo>
                  <a:lnTo>
                    <a:pt x="219" y="0"/>
                  </a:lnTo>
                  <a:lnTo>
                    <a:pt x="205" y="0"/>
                  </a:lnTo>
                  <a:lnTo>
                    <a:pt x="195" y="0"/>
                  </a:lnTo>
                  <a:lnTo>
                    <a:pt x="183" y="3"/>
                  </a:lnTo>
                  <a:lnTo>
                    <a:pt x="171" y="6"/>
                  </a:lnTo>
                  <a:lnTo>
                    <a:pt x="159" y="9"/>
                  </a:lnTo>
                  <a:lnTo>
                    <a:pt x="148" y="12"/>
                  </a:lnTo>
                  <a:lnTo>
                    <a:pt x="138" y="17"/>
                  </a:lnTo>
                  <a:lnTo>
                    <a:pt x="129" y="22"/>
                  </a:lnTo>
                  <a:lnTo>
                    <a:pt x="118" y="26"/>
                  </a:lnTo>
                  <a:lnTo>
                    <a:pt x="108" y="32"/>
                  </a:lnTo>
                  <a:lnTo>
                    <a:pt x="99" y="38"/>
                  </a:lnTo>
                  <a:lnTo>
                    <a:pt x="90" y="46"/>
                  </a:lnTo>
                  <a:lnTo>
                    <a:pt x="78" y="55"/>
                  </a:lnTo>
                  <a:lnTo>
                    <a:pt x="72" y="62"/>
                  </a:lnTo>
                  <a:lnTo>
                    <a:pt x="63" y="72"/>
                  </a:lnTo>
                  <a:lnTo>
                    <a:pt x="54" y="81"/>
                  </a:lnTo>
                  <a:lnTo>
                    <a:pt x="44" y="92"/>
                  </a:lnTo>
                  <a:lnTo>
                    <a:pt x="38" y="101"/>
                  </a:lnTo>
                  <a:lnTo>
                    <a:pt x="30" y="113"/>
                  </a:lnTo>
                  <a:lnTo>
                    <a:pt x="23" y="124"/>
                  </a:lnTo>
                  <a:lnTo>
                    <a:pt x="16" y="141"/>
                  </a:lnTo>
                  <a:lnTo>
                    <a:pt x="12" y="156"/>
                  </a:lnTo>
                  <a:lnTo>
                    <a:pt x="7" y="170"/>
                  </a:lnTo>
                  <a:lnTo>
                    <a:pt x="3" y="187"/>
                  </a:lnTo>
                  <a:lnTo>
                    <a:pt x="0" y="199"/>
                  </a:lnTo>
                  <a:lnTo>
                    <a:pt x="0" y="213"/>
                  </a:lnTo>
                  <a:lnTo>
                    <a:pt x="0" y="227"/>
                  </a:lnTo>
                  <a:lnTo>
                    <a:pt x="0" y="239"/>
                  </a:lnTo>
                  <a:lnTo>
                    <a:pt x="0" y="254"/>
                  </a:lnTo>
                  <a:lnTo>
                    <a:pt x="0" y="265"/>
                  </a:lnTo>
                  <a:lnTo>
                    <a:pt x="3" y="282"/>
                  </a:lnTo>
                  <a:lnTo>
                    <a:pt x="5" y="294"/>
                  </a:lnTo>
                  <a:lnTo>
                    <a:pt x="7" y="308"/>
                  </a:lnTo>
                  <a:lnTo>
                    <a:pt x="12" y="325"/>
                  </a:lnTo>
                  <a:lnTo>
                    <a:pt x="18" y="337"/>
                  </a:lnTo>
                  <a:lnTo>
                    <a:pt x="23" y="352"/>
                  </a:lnTo>
                  <a:lnTo>
                    <a:pt x="30" y="363"/>
                  </a:lnTo>
                  <a:lnTo>
                    <a:pt x="39" y="378"/>
                  </a:lnTo>
                  <a:lnTo>
                    <a:pt x="44" y="389"/>
                  </a:lnTo>
                  <a:lnTo>
                    <a:pt x="51" y="401"/>
                  </a:lnTo>
                  <a:lnTo>
                    <a:pt x="60" y="416"/>
                  </a:lnTo>
                  <a:lnTo>
                    <a:pt x="69" y="435"/>
                  </a:lnTo>
                  <a:lnTo>
                    <a:pt x="81" y="457"/>
                  </a:lnTo>
                  <a:lnTo>
                    <a:pt x="88" y="466"/>
                  </a:lnTo>
                  <a:lnTo>
                    <a:pt x="90" y="476"/>
                  </a:lnTo>
                  <a:lnTo>
                    <a:pt x="95" y="486"/>
                  </a:lnTo>
                  <a:lnTo>
                    <a:pt x="97" y="499"/>
                  </a:lnTo>
                  <a:lnTo>
                    <a:pt x="99" y="510"/>
                  </a:lnTo>
                  <a:lnTo>
                    <a:pt x="102" y="521"/>
                  </a:lnTo>
                  <a:lnTo>
                    <a:pt x="105" y="538"/>
                  </a:lnTo>
                  <a:lnTo>
                    <a:pt x="108" y="557"/>
                  </a:lnTo>
                  <a:lnTo>
                    <a:pt x="108" y="571"/>
                  </a:lnTo>
                  <a:lnTo>
                    <a:pt x="111" y="588"/>
                  </a:lnTo>
                  <a:lnTo>
                    <a:pt x="114" y="602"/>
                  </a:lnTo>
                  <a:lnTo>
                    <a:pt x="116" y="611"/>
                  </a:lnTo>
                  <a:lnTo>
                    <a:pt x="118" y="623"/>
                  </a:lnTo>
                  <a:lnTo>
                    <a:pt x="118" y="627"/>
                  </a:lnTo>
                  <a:lnTo>
                    <a:pt x="118" y="628"/>
                  </a:lnTo>
                  <a:lnTo>
                    <a:pt x="120" y="631"/>
                  </a:lnTo>
                  <a:lnTo>
                    <a:pt x="120" y="634"/>
                  </a:lnTo>
                  <a:lnTo>
                    <a:pt x="123" y="636"/>
                  </a:lnTo>
                  <a:lnTo>
                    <a:pt x="125" y="639"/>
                  </a:lnTo>
                  <a:lnTo>
                    <a:pt x="127" y="640"/>
                  </a:lnTo>
                  <a:lnTo>
                    <a:pt x="129" y="643"/>
                  </a:lnTo>
                  <a:lnTo>
                    <a:pt x="135" y="645"/>
                  </a:lnTo>
                  <a:lnTo>
                    <a:pt x="138" y="648"/>
                  </a:lnTo>
                  <a:lnTo>
                    <a:pt x="144" y="651"/>
                  </a:lnTo>
                  <a:lnTo>
                    <a:pt x="150" y="653"/>
                  </a:lnTo>
                  <a:lnTo>
                    <a:pt x="155" y="653"/>
                  </a:lnTo>
                  <a:lnTo>
                    <a:pt x="159" y="654"/>
                  </a:lnTo>
                  <a:lnTo>
                    <a:pt x="166" y="654"/>
                  </a:lnTo>
                  <a:lnTo>
                    <a:pt x="171" y="657"/>
                  </a:lnTo>
                  <a:lnTo>
                    <a:pt x="175" y="657"/>
                  </a:lnTo>
                  <a:lnTo>
                    <a:pt x="183" y="660"/>
                  </a:lnTo>
                  <a:lnTo>
                    <a:pt x="189" y="660"/>
                  </a:lnTo>
                  <a:lnTo>
                    <a:pt x="195" y="660"/>
                  </a:lnTo>
                  <a:lnTo>
                    <a:pt x="199" y="660"/>
                  </a:lnTo>
                  <a:lnTo>
                    <a:pt x="205" y="662"/>
                  </a:lnTo>
                  <a:lnTo>
                    <a:pt x="210" y="662"/>
                  </a:lnTo>
                  <a:lnTo>
                    <a:pt x="217" y="662"/>
                  </a:lnTo>
                  <a:lnTo>
                    <a:pt x="222" y="662"/>
                  </a:lnTo>
                  <a:lnTo>
                    <a:pt x="226" y="662"/>
                  </a:lnTo>
                  <a:lnTo>
                    <a:pt x="234" y="662"/>
                  </a:lnTo>
                  <a:lnTo>
                    <a:pt x="238" y="662"/>
                  </a:lnTo>
                  <a:lnTo>
                    <a:pt x="244" y="662"/>
                  </a:lnTo>
                  <a:lnTo>
                    <a:pt x="250" y="660"/>
                  </a:lnTo>
                  <a:lnTo>
                    <a:pt x="256" y="660"/>
                  </a:lnTo>
                  <a:lnTo>
                    <a:pt x="261" y="660"/>
                  </a:lnTo>
                  <a:lnTo>
                    <a:pt x="268" y="657"/>
                  </a:lnTo>
                  <a:lnTo>
                    <a:pt x="273" y="657"/>
                  </a:lnTo>
                  <a:lnTo>
                    <a:pt x="280" y="654"/>
                  </a:lnTo>
                  <a:lnTo>
                    <a:pt x="284" y="654"/>
                  </a:lnTo>
                  <a:lnTo>
                    <a:pt x="289" y="653"/>
                  </a:lnTo>
                  <a:lnTo>
                    <a:pt x="293" y="653"/>
                  </a:lnTo>
                  <a:lnTo>
                    <a:pt x="298" y="651"/>
                  </a:lnTo>
                  <a:lnTo>
                    <a:pt x="303" y="648"/>
                  </a:lnTo>
                  <a:lnTo>
                    <a:pt x="307" y="645"/>
                  </a:lnTo>
                  <a:lnTo>
                    <a:pt x="312" y="643"/>
                  </a:lnTo>
                  <a:close/>
                </a:path>
              </a:pathLst>
            </a:custGeom>
            <a:noFill/>
            <a:ln w="4763">
              <a:solidFill>
                <a:srgbClr val="C2C2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9486" name="Freeform 66"/>
            <p:cNvSpPr>
              <a:spLocks/>
            </p:cNvSpPr>
            <p:nvPr/>
          </p:nvSpPr>
          <p:spPr bwMode="auto">
            <a:xfrm>
              <a:off x="2186" y="3231"/>
              <a:ext cx="196" cy="69"/>
            </a:xfrm>
            <a:custGeom>
              <a:avLst/>
              <a:gdLst>
                <a:gd name="T0" fmla="*/ 88 w 196"/>
                <a:gd name="T1" fmla="*/ 0 h 69"/>
                <a:gd name="T2" fmla="*/ 68 w 196"/>
                <a:gd name="T3" fmla="*/ 2 h 69"/>
                <a:gd name="T4" fmla="*/ 51 w 196"/>
                <a:gd name="T5" fmla="*/ 4 h 69"/>
                <a:gd name="T6" fmla="*/ 36 w 196"/>
                <a:gd name="T7" fmla="*/ 8 h 69"/>
                <a:gd name="T8" fmla="*/ 23 w 196"/>
                <a:gd name="T9" fmla="*/ 13 h 69"/>
                <a:gd name="T10" fmla="*/ 12 w 196"/>
                <a:gd name="T11" fmla="*/ 19 h 69"/>
                <a:gd name="T12" fmla="*/ 4 w 196"/>
                <a:gd name="T13" fmla="*/ 25 h 69"/>
                <a:gd name="T14" fmla="*/ 0 w 196"/>
                <a:gd name="T15" fmla="*/ 32 h 69"/>
                <a:gd name="T16" fmla="*/ 0 w 196"/>
                <a:gd name="T17" fmla="*/ 38 h 69"/>
                <a:gd name="T18" fmla="*/ 4 w 196"/>
                <a:gd name="T19" fmla="*/ 46 h 69"/>
                <a:gd name="T20" fmla="*/ 12 w 196"/>
                <a:gd name="T21" fmla="*/ 51 h 69"/>
                <a:gd name="T22" fmla="*/ 23 w 196"/>
                <a:gd name="T23" fmla="*/ 58 h 69"/>
                <a:gd name="T24" fmla="*/ 36 w 196"/>
                <a:gd name="T25" fmla="*/ 62 h 69"/>
                <a:gd name="T26" fmla="*/ 51 w 196"/>
                <a:gd name="T27" fmla="*/ 66 h 69"/>
                <a:gd name="T28" fmla="*/ 68 w 196"/>
                <a:gd name="T29" fmla="*/ 68 h 69"/>
                <a:gd name="T30" fmla="*/ 88 w 196"/>
                <a:gd name="T31" fmla="*/ 69 h 69"/>
                <a:gd name="T32" fmla="*/ 108 w 196"/>
                <a:gd name="T33" fmla="*/ 69 h 69"/>
                <a:gd name="T34" fmla="*/ 127 w 196"/>
                <a:gd name="T35" fmla="*/ 68 h 69"/>
                <a:gd name="T36" fmla="*/ 144 w 196"/>
                <a:gd name="T37" fmla="*/ 66 h 69"/>
                <a:gd name="T38" fmla="*/ 160 w 196"/>
                <a:gd name="T39" fmla="*/ 62 h 69"/>
                <a:gd name="T40" fmla="*/ 174 w 196"/>
                <a:gd name="T41" fmla="*/ 58 h 69"/>
                <a:gd name="T42" fmla="*/ 185 w 196"/>
                <a:gd name="T43" fmla="*/ 51 h 69"/>
                <a:gd name="T44" fmla="*/ 191 w 196"/>
                <a:gd name="T45" fmla="*/ 46 h 69"/>
                <a:gd name="T46" fmla="*/ 195 w 196"/>
                <a:gd name="T47" fmla="*/ 38 h 69"/>
                <a:gd name="T48" fmla="*/ 195 w 196"/>
                <a:gd name="T49" fmla="*/ 32 h 69"/>
                <a:gd name="T50" fmla="*/ 191 w 196"/>
                <a:gd name="T51" fmla="*/ 25 h 69"/>
                <a:gd name="T52" fmla="*/ 185 w 196"/>
                <a:gd name="T53" fmla="*/ 19 h 69"/>
                <a:gd name="T54" fmla="*/ 174 w 196"/>
                <a:gd name="T55" fmla="*/ 13 h 69"/>
                <a:gd name="T56" fmla="*/ 160 w 196"/>
                <a:gd name="T57" fmla="*/ 8 h 69"/>
                <a:gd name="T58" fmla="*/ 144 w 196"/>
                <a:gd name="T59" fmla="*/ 4 h 69"/>
                <a:gd name="T60" fmla="*/ 127 w 196"/>
                <a:gd name="T61" fmla="*/ 2 h 69"/>
                <a:gd name="T62" fmla="*/ 108 w 196"/>
                <a:gd name="T63" fmla="*/ 0 h 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6"/>
                <a:gd name="T97" fmla="*/ 0 h 69"/>
                <a:gd name="T98" fmla="*/ 196 w 196"/>
                <a:gd name="T99" fmla="*/ 69 h 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6" h="69">
                  <a:moveTo>
                    <a:pt x="98" y="0"/>
                  </a:moveTo>
                  <a:lnTo>
                    <a:pt x="88" y="0"/>
                  </a:lnTo>
                  <a:lnTo>
                    <a:pt x="79" y="2"/>
                  </a:lnTo>
                  <a:lnTo>
                    <a:pt x="68" y="2"/>
                  </a:lnTo>
                  <a:lnTo>
                    <a:pt x="61" y="3"/>
                  </a:lnTo>
                  <a:lnTo>
                    <a:pt x="51" y="4"/>
                  </a:lnTo>
                  <a:lnTo>
                    <a:pt x="44" y="7"/>
                  </a:lnTo>
                  <a:lnTo>
                    <a:pt x="36" y="8"/>
                  </a:lnTo>
                  <a:lnTo>
                    <a:pt x="29" y="11"/>
                  </a:lnTo>
                  <a:lnTo>
                    <a:pt x="23" y="13"/>
                  </a:lnTo>
                  <a:lnTo>
                    <a:pt x="17" y="16"/>
                  </a:lnTo>
                  <a:lnTo>
                    <a:pt x="12" y="19"/>
                  </a:lnTo>
                  <a:lnTo>
                    <a:pt x="8" y="21"/>
                  </a:lnTo>
                  <a:lnTo>
                    <a:pt x="4" y="25"/>
                  </a:lnTo>
                  <a:lnTo>
                    <a:pt x="2" y="28"/>
                  </a:lnTo>
                  <a:lnTo>
                    <a:pt x="0" y="32"/>
                  </a:lnTo>
                  <a:lnTo>
                    <a:pt x="0" y="36"/>
                  </a:lnTo>
                  <a:lnTo>
                    <a:pt x="0" y="38"/>
                  </a:lnTo>
                  <a:lnTo>
                    <a:pt x="2" y="42"/>
                  </a:lnTo>
                  <a:lnTo>
                    <a:pt x="4" y="46"/>
                  </a:lnTo>
                  <a:lnTo>
                    <a:pt x="8" y="49"/>
                  </a:lnTo>
                  <a:lnTo>
                    <a:pt x="12" y="51"/>
                  </a:lnTo>
                  <a:lnTo>
                    <a:pt x="17" y="55"/>
                  </a:lnTo>
                  <a:lnTo>
                    <a:pt x="23" y="58"/>
                  </a:lnTo>
                  <a:lnTo>
                    <a:pt x="29" y="59"/>
                  </a:lnTo>
                  <a:lnTo>
                    <a:pt x="36" y="62"/>
                  </a:lnTo>
                  <a:lnTo>
                    <a:pt x="44" y="64"/>
                  </a:lnTo>
                  <a:lnTo>
                    <a:pt x="51" y="66"/>
                  </a:lnTo>
                  <a:lnTo>
                    <a:pt x="61" y="67"/>
                  </a:lnTo>
                  <a:lnTo>
                    <a:pt x="68" y="68"/>
                  </a:lnTo>
                  <a:lnTo>
                    <a:pt x="79" y="69"/>
                  </a:lnTo>
                  <a:lnTo>
                    <a:pt x="88" y="69"/>
                  </a:lnTo>
                  <a:lnTo>
                    <a:pt x="98" y="69"/>
                  </a:lnTo>
                  <a:lnTo>
                    <a:pt x="108" y="69"/>
                  </a:lnTo>
                  <a:lnTo>
                    <a:pt x="118" y="69"/>
                  </a:lnTo>
                  <a:lnTo>
                    <a:pt x="127" y="68"/>
                  </a:lnTo>
                  <a:lnTo>
                    <a:pt x="136" y="67"/>
                  </a:lnTo>
                  <a:lnTo>
                    <a:pt x="144" y="66"/>
                  </a:lnTo>
                  <a:lnTo>
                    <a:pt x="153" y="64"/>
                  </a:lnTo>
                  <a:lnTo>
                    <a:pt x="160" y="62"/>
                  </a:lnTo>
                  <a:lnTo>
                    <a:pt x="168" y="59"/>
                  </a:lnTo>
                  <a:lnTo>
                    <a:pt x="174" y="58"/>
                  </a:lnTo>
                  <a:lnTo>
                    <a:pt x="179" y="55"/>
                  </a:lnTo>
                  <a:lnTo>
                    <a:pt x="185" y="51"/>
                  </a:lnTo>
                  <a:lnTo>
                    <a:pt x="189" y="49"/>
                  </a:lnTo>
                  <a:lnTo>
                    <a:pt x="191" y="46"/>
                  </a:lnTo>
                  <a:lnTo>
                    <a:pt x="194" y="42"/>
                  </a:lnTo>
                  <a:lnTo>
                    <a:pt x="195" y="38"/>
                  </a:lnTo>
                  <a:lnTo>
                    <a:pt x="196" y="36"/>
                  </a:lnTo>
                  <a:lnTo>
                    <a:pt x="195" y="32"/>
                  </a:lnTo>
                  <a:lnTo>
                    <a:pt x="194" y="28"/>
                  </a:lnTo>
                  <a:lnTo>
                    <a:pt x="191" y="25"/>
                  </a:lnTo>
                  <a:lnTo>
                    <a:pt x="189" y="21"/>
                  </a:lnTo>
                  <a:lnTo>
                    <a:pt x="185" y="19"/>
                  </a:lnTo>
                  <a:lnTo>
                    <a:pt x="179" y="16"/>
                  </a:lnTo>
                  <a:lnTo>
                    <a:pt x="174" y="13"/>
                  </a:lnTo>
                  <a:lnTo>
                    <a:pt x="168" y="11"/>
                  </a:lnTo>
                  <a:lnTo>
                    <a:pt x="160" y="8"/>
                  </a:lnTo>
                  <a:lnTo>
                    <a:pt x="153" y="7"/>
                  </a:lnTo>
                  <a:lnTo>
                    <a:pt x="144" y="4"/>
                  </a:lnTo>
                  <a:lnTo>
                    <a:pt x="136" y="3"/>
                  </a:lnTo>
                  <a:lnTo>
                    <a:pt x="127" y="2"/>
                  </a:lnTo>
                  <a:lnTo>
                    <a:pt x="118" y="2"/>
                  </a:lnTo>
                  <a:lnTo>
                    <a:pt x="108" y="0"/>
                  </a:lnTo>
                  <a:lnTo>
                    <a:pt x="98"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87" name="Freeform 67"/>
            <p:cNvSpPr>
              <a:spLocks/>
            </p:cNvSpPr>
            <p:nvPr/>
          </p:nvSpPr>
          <p:spPr bwMode="auto">
            <a:xfrm>
              <a:off x="2389" y="2712"/>
              <a:ext cx="76" cy="99"/>
            </a:xfrm>
            <a:custGeom>
              <a:avLst/>
              <a:gdLst>
                <a:gd name="T0" fmla="*/ 0 w 76"/>
                <a:gd name="T1" fmla="*/ 0 h 99"/>
                <a:gd name="T2" fmla="*/ 21 w 76"/>
                <a:gd name="T3" fmla="*/ 11 h 99"/>
                <a:gd name="T4" fmla="*/ 39 w 76"/>
                <a:gd name="T5" fmla="*/ 23 h 99"/>
                <a:gd name="T6" fmla="*/ 54 w 76"/>
                <a:gd name="T7" fmla="*/ 35 h 99"/>
                <a:gd name="T8" fmla="*/ 63 w 76"/>
                <a:gd name="T9" fmla="*/ 47 h 99"/>
                <a:gd name="T10" fmla="*/ 67 w 76"/>
                <a:gd name="T11" fmla="*/ 58 h 99"/>
                <a:gd name="T12" fmla="*/ 72 w 76"/>
                <a:gd name="T13" fmla="*/ 70 h 99"/>
                <a:gd name="T14" fmla="*/ 76 w 76"/>
                <a:gd name="T15" fmla="*/ 82 h 99"/>
                <a:gd name="T16" fmla="*/ 48 w 76"/>
                <a:gd name="T17" fmla="*/ 99 h 99"/>
                <a:gd name="T18" fmla="*/ 47 w 76"/>
                <a:gd name="T19" fmla="*/ 82 h 99"/>
                <a:gd name="T20" fmla="*/ 42 w 76"/>
                <a:gd name="T21" fmla="*/ 66 h 99"/>
                <a:gd name="T22" fmla="*/ 37 w 76"/>
                <a:gd name="T23" fmla="*/ 47 h 99"/>
                <a:gd name="T24" fmla="*/ 27 w 76"/>
                <a:gd name="T25" fmla="*/ 32 h 99"/>
                <a:gd name="T26" fmla="*/ 16 w 76"/>
                <a:gd name="T27" fmla="*/ 18 h 99"/>
                <a:gd name="T28" fmla="*/ 0 w 76"/>
                <a:gd name="T29" fmla="*/ 0 h 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6"/>
                <a:gd name="T46" fmla="*/ 0 h 99"/>
                <a:gd name="T47" fmla="*/ 76 w 76"/>
                <a:gd name="T48" fmla="*/ 99 h 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6" h="99">
                  <a:moveTo>
                    <a:pt x="0" y="0"/>
                  </a:moveTo>
                  <a:lnTo>
                    <a:pt x="21" y="11"/>
                  </a:lnTo>
                  <a:lnTo>
                    <a:pt x="39" y="23"/>
                  </a:lnTo>
                  <a:lnTo>
                    <a:pt x="54" y="35"/>
                  </a:lnTo>
                  <a:lnTo>
                    <a:pt x="63" y="47"/>
                  </a:lnTo>
                  <a:lnTo>
                    <a:pt x="67" y="58"/>
                  </a:lnTo>
                  <a:lnTo>
                    <a:pt x="72" y="70"/>
                  </a:lnTo>
                  <a:lnTo>
                    <a:pt x="76" y="82"/>
                  </a:lnTo>
                  <a:lnTo>
                    <a:pt x="48" y="99"/>
                  </a:lnTo>
                  <a:lnTo>
                    <a:pt x="47" y="82"/>
                  </a:lnTo>
                  <a:lnTo>
                    <a:pt x="42" y="66"/>
                  </a:lnTo>
                  <a:lnTo>
                    <a:pt x="37" y="47"/>
                  </a:lnTo>
                  <a:lnTo>
                    <a:pt x="27" y="32"/>
                  </a:lnTo>
                  <a:lnTo>
                    <a:pt x="16" y="18"/>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88" name="Freeform 68"/>
            <p:cNvSpPr>
              <a:spLocks/>
            </p:cNvSpPr>
            <p:nvPr/>
          </p:nvSpPr>
          <p:spPr bwMode="auto">
            <a:xfrm>
              <a:off x="2244" y="3017"/>
              <a:ext cx="76" cy="239"/>
            </a:xfrm>
            <a:custGeom>
              <a:avLst/>
              <a:gdLst>
                <a:gd name="T0" fmla="*/ 0 w 76"/>
                <a:gd name="T1" fmla="*/ 17 h 239"/>
                <a:gd name="T2" fmla="*/ 3 w 76"/>
                <a:gd name="T3" fmla="*/ 56 h 239"/>
                <a:gd name="T4" fmla="*/ 6 w 76"/>
                <a:gd name="T5" fmla="*/ 62 h 239"/>
                <a:gd name="T6" fmla="*/ 4 w 76"/>
                <a:gd name="T7" fmla="*/ 222 h 239"/>
                <a:gd name="T8" fmla="*/ 9 w 76"/>
                <a:gd name="T9" fmla="*/ 239 h 239"/>
                <a:gd name="T10" fmla="*/ 22 w 76"/>
                <a:gd name="T11" fmla="*/ 239 h 239"/>
                <a:gd name="T12" fmla="*/ 31 w 76"/>
                <a:gd name="T13" fmla="*/ 231 h 239"/>
                <a:gd name="T14" fmla="*/ 46 w 76"/>
                <a:gd name="T15" fmla="*/ 231 h 239"/>
                <a:gd name="T16" fmla="*/ 55 w 76"/>
                <a:gd name="T17" fmla="*/ 239 h 239"/>
                <a:gd name="T18" fmla="*/ 69 w 76"/>
                <a:gd name="T19" fmla="*/ 239 h 239"/>
                <a:gd name="T20" fmla="*/ 73 w 76"/>
                <a:gd name="T21" fmla="*/ 222 h 239"/>
                <a:gd name="T22" fmla="*/ 70 w 76"/>
                <a:gd name="T23" fmla="*/ 62 h 239"/>
                <a:gd name="T24" fmla="*/ 73 w 76"/>
                <a:gd name="T25" fmla="*/ 56 h 239"/>
                <a:gd name="T26" fmla="*/ 76 w 76"/>
                <a:gd name="T27" fmla="*/ 17 h 239"/>
                <a:gd name="T28" fmla="*/ 60 w 76"/>
                <a:gd name="T29" fmla="*/ 1 h 239"/>
                <a:gd name="T30" fmla="*/ 51 w 76"/>
                <a:gd name="T31" fmla="*/ 1 h 239"/>
                <a:gd name="T32" fmla="*/ 46 w 76"/>
                <a:gd name="T33" fmla="*/ 0 h 239"/>
                <a:gd name="T34" fmla="*/ 27 w 76"/>
                <a:gd name="T35" fmla="*/ 0 h 239"/>
                <a:gd name="T36" fmla="*/ 22 w 76"/>
                <a:gd name="T37" fmla="*/ 1 h 239"/>
                <a:gd name="T38" fmla="*/ 16 w 76"/>
                <a:gd name="T39" fmla="*/ 1 h 239"/>
                <a:gd name="T40" fmla="*/ 0 w 76"/>
                <a:gd name="T41" fmla="*/ 17 h 2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
                <a:gd name="T64" fmla="*/ 0 h 239"/>
                <a:gd name="T65" fmla="*/ 76 w 76"/>
                <a:gd name="T66" fmla="*/ 239 h 2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 h="239">
                  <a:moveTo>
                    <a:pt x="0" y="17"/>
                  </a:moveTo>
                  <a:lnTo>
                    <a:pt x="3" y="56"/>
                  </a:lnTo>
                  <a:lnTo>
                    <a:pt x="6" y="62"/>
                  </a:lnTo>
                  <a:lnTo>
                    <a:pt x="4" y="222"/>
                  </a:lnTo>
                  <a:lnTo>
                    <a:pt x="9" y="239"/>
                  </a:lnTo>
                  <a:lnTo>
                    <a:pt x="22" y="239"/>
                  </a:lnTo>
                  <a:lnTo>
                    <a:pt x="31" y="231"/>
                  </a:lnTo>
                  <a:lnTo>
                    <a:pt x="46" y="231"/>
                  </a:lnTo>
                  <a:lnTo>
                    <a:pt x="55" y="239"/>
                  </a:lnTo>
                  <a:lnTo>
                    <a:pt x="69" y="239"/>
                  </a:lnTo>
                  <a:lnTo>
                    <a:pt x="73" y="222"/>
                  </a:lnTo>
                  <a:lnTo>
                    <a:pt x="70" y="62"/>
                  </a:lnTo>
                  <a:lnTo>
                    <a:pt x="73" y="56"/>
                  </a:lnTo>
                  <a:lnTo>
                    <a:pt x="76" y="17"/>
                  </a:lnTo>
                  <a:lnTo>
                    <a:pt x="60" y="1"/>
                  </a:lnTo>
                  <a:lnTo>
                    <a:pt x="51" y="1"/>
                  </a:lnTo>
                  <a:lnTo>
                    <a:pt x="46" y="0"/>
                  </a:lnTo>
                  <a:lnTo>
                    <a:pt x="27" y="0"/>
                  </a:lnTo>
                  <a:lnTo>
                    <a:pt x="22" y="1"/>
                  </a:lnTo>
                  <a:lnTo>
                    <a:pt x="16" y="1"/>
                  </a:lnTo>
                  <a:lnTo>
                    <a:pt x="0" y="17"/>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89" name="Freeform 69"/>
            <p:cNvSpPr>
              <a:spLocks/>
            </p:cNvSpPr>
            <p:nvPr/>
          </p:nvSpPr>
          <p:spPr bwMode="auto">
            <a:xfrm>
              <a:off x="2283" y="3024"/>
              <a:ext cx="12" cy="17"/>
            </a:xfrm>
            <a:custGeom>
              <a:avLst/>
              <a:gdLst>
                <a:gd name="T0" fmla="*/ 5 w 12"/>
                <a:gd name="T1" fmla="*/ 0 h 17"/>
                <a:gd name="T2" fmla="*/ 4 w 12"/>
                <a:gd name="T3" fmla="*/ 0 h 17"/>
                <a:gd name="T4" fmla="*/ 4 w 12"/>
                <a:gd name="T5" fmla="*/ 1 h 17"/>
                <a:gd name="T6" fmla="*/ 1 w 12"/>
                <a:gd name="T7" fmla="*/ 2 h 17"/>
                <a:gd name="T8" fmla="*/ 0 w 12"/>
                <a:gd name="T9" fmla="*/ 5 h 17"/>
                <a:gd name="T10" fmla="*/ 0 w 12"/>
                <a:gd name="T11" fmla="*/ 9 h 17"/>
                <a:gd name="T12" fmla="*/ 0 w 12"/>
                <a:gd name="T13" fmla="*/ 11 h 17"/>
                <a:gd name="T14" fmla="*/ 1 w 12"/>
                <a:gd name="T15" fmla="*/ 14 h 17"/>
                <a:gd name="T16" fmla="*/ 4 w 12"/>
                <a:gd name="T17" fmla="*/ 17 h 17"/>
                <a:gd name="T18" fmla="*/ 4 w 12"/>
                <a:gd name="T19" fmla="*/ 17 h 17"/>
                <a:gd name="T20" fmla="*/ 5 w 12"/>
                <a:gd name="T21" fmla="*/ 17 h 17"/>
                <a:gd name="T22" fmla="*/ 7 w 12"/>
                <a:gd name="T23" fmla="*/ 17 h 17"/>
                <a:gd name="T24" fmla="*/ 8 w 12"/>
                <a:gd name="T25" fmla="*/ 17 h 17"/>
                <a:gd name="T26" fmla="*/ 9 w 12"/>
                <a:gd name="T27" fmla="*/ 14 h 17"/>
                <a:gd name="T28" fmla="*/ 11 w 12"/>
                <a:gd name="T29" fmla="*/ 11 h 17"/>
                <a:gd name="T30" fmla="*/ 12 w 12"/>
                <a:gd name="T31" fmla="*/ 9 h 17"/>
                <a:gd name="T32" fmla="*/ 11 w 12"/>
                <a:gd name="T33" fmla="*/ 5 h 17"/>
                <a:gd name="T34" fmla="*/ 9 w 12"/>
                <a:gd name="T35" fmla="*/ 2 h 17"/>
                <a:gd name="T36" fmla="*/ 8 w 12"/>
                <a:gd name="T37" fmla="*/ 1 h 17"/>
                <a:gd name="T38" fmla="*/ 7 w 12"/>
                <a:gd name="T39" fmla="*/ 0 h 17"/>
                <a:gd name="T40" fmla="*/ 5 w 12"/>
                <a:gd name="T41" fmla="*/ 0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7"/>
                <a:gd name="T65" fmla="*/ 12 w 12"/>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7">
                  <a:moveTo>
                    <a:pt x="5" y="0"/>
                  </a:moveTo>
                  <a:lnTo>
                    <a:pt x="4" y="0"/>
                  </a:lnTo>
                  <a:lnTo>
                    <a:pt x="4" y="1"/>
                  </a:lnTo>
                  <a:lnTo>
                    <a:pt x="1" y="2"/>
                  </a:lnTo>
                  <a:lnTo>
                    <a:pt x="0" y="5"/>
                  </a:lnTo>
                  <a:lnTo>
                    <a:pt x="0" y="9"/>
                  </a:lnTo>
                  <a:lnTo>
                    <a:pt x="0" y="11"/>
                  </a:lnTo>
                  <a:lnTo>
                    <a:pt x="1" y="14"/>
                  </a:lnTo>
                  <a:lnTo>
                    <a:pt x="4" y="17"/>
                  </a:lnTo>
                  <a:lnTo>
                    <a:pt x="5" y="17"/>
                  </a:lnTo>
                  <a:lnTo>
                    <a:pt x="7" y="17"/>
                  </a:lnTo>
                  <a:lnTo>
                    <a:pt x="8" y="17"/>
                  </a:lnTo>
                  <a:lnTo>
                    <a:pt x="9" y="14"/>
                  </a:lnTo>
                  <a:lnTo>
                    <a:pt x="11" y="11"/>
                  </a:lnTo>
                  <a:lnTo>
                    <a:pt x="12" y="9"/>
                  </a:lnTo>
                  <a:lnTo>
                    <a:pt x="11" y="5"/>
                  </a:lnTo>
                  <a:lnTo>
                    <a:pt x="9" y="2"/>
                  </a:lnTo>
                  <a:lnTo>
                    <a:pt x="8" y="1"/>
                  </a:lnTo>
                  <a:lnTo>
                    <a:pt x="7" y="0"/>
                  </a:lnTo>
                  <a:lnTo>
                    <a:pt x="5"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90" name="Freeform 70"/>
            <p:cNvSpPr>
              <a:spLocks/>
            </p:cNvSpPr>
            <p:nvPr/>
          </p:nvSpPr>
          <p:spPr bwMode="auto">
            <a:xfrm>
              <a:off x="2227" y="2845"/>
              <a:ext cx="116" cy="64"/>
            </a:xfrm>
            <a:custGeom>
              <a:avLst/>
              <a:gdLst>
                <a:gd name="T0" fmla="*/ 59 w 116"/>
                <a:gd name="T1" fmla="*/ 0 h 64"/>
                <a:gd name="T2" fmla="*/ 52 w 116"/>
                <a:gd name="T3" fmla="*/ 0 h 64"/>
                <a:gd name="T4" fmla="*/ 47 w 116"/>
                <a:gd name="T5" fmla="*/ 1 h 64"/>
                <a:gd name="T6" fmla="*/ 35 w 116"/>
                <a:gd name="T7" fmla="*/ 2 h 64"/>
                <a:gd name="T8" fmla="*/ 26 w 116"/>
                <a:gd name="T9" fmla="*/ 5 h 64"/>
                <a:gd name="T10" fmla="*/ 21 w 116"/>
                <a:gd name="T11" fmla="*/ 8 h 64"/>
                <a:gd name="T12" fmla="*/ 17 w 116"/>
                <a:gd name="T13" fmla="*/ 9 h 64"/>
                <a:gd name="T14" fmla="*/ 13 w 116"/>
                <a:gd name="T15" fmla="*/ 12 h 64"/>
                <a:gd name="T16" fmla="*/ 10 w 116"/>
                <a:gd name="T17" fmla="*/ 14 h 64"/>
                <a:gd name="T18" fmla="*/ 8 w 116"/>
                <a:gd name="T19" fmla="*/ 17 h 64"/>
                <a:gd name="T20" fmla="*/ 5 w 116"/>
                <a:gd name="T21" fmla="*/ 19 h 64"/>
                <a:gd name="T22" fmla="*/ 3 w 116"/>
                <a:gd name="T23" fmla="*/ 22 h 64"/>
                <a:gd name="T24" fmla="*/ 1 w 116"/>
                <a:gd name="T25" fmla="*/ 26 h 64"/>
                <a:gd name="T26" fmla="*/ 1 w 116"/>
                <a:gd name="T27" fmla="*/ 28 h 64"/>
                <a:gd name="T28" fmla="*/ 0 w 116"/>
                <a:gd name="T29" fmla="*/ 32 h 64"/>
                <a:gd name="T30" fmla="*/ 1 w 116"/>
                <a:gd name="T31" fmla="*/ 35 h 64"/>
                <a:gd name="T32" fmla="*/ 1 w 116"/>
                <a:gd name="T33" fmla="*/ 39 h 64"/>
                <a:gd name="T34" fmla="*/ 3 w 116"/>
                <a:gd name="T35" fmla="*/ 42 h 64"/>
                <a:gd name="T36" fmla="*/ 5 w 116"/>
                <a:gd name="T37" fmla="*/ 44 h 64"/>
                <a:gd name="T38" fmla="*/ 8 w 116"/>
                <a:gd name="T39" fmla="*/ 47 h 64"/>
                <a:gd name="T40" fmla="*/ 10 w 116"/>
                <a:gd name="T41" fmla="*/ 49 h 64"/>
                <a:gd name="T42" fmla="*/ 13 w 116"/>
                <a:gd name="T43" fmla="*/ 52 h 64"/>
                <a:gd name="T44" fmla="*/ 17 w 116"/>
                <a:gd name="T45" fmla="*/ 55 h 64"/>
                <a:gd name="T46" fmla="*/ 21 w 116"/>
                <a:gd name="T47" fmla="*/ 57 h 64"/>
                <a:gd name="T48" fmla="*/ 26 w 116"/>
                <a:gd name="T49" fmla="*/ 59 h 64"/>
                <a:gd name="T50" fmla="*/ 35 w 116"/>
                <a:gd name="T51" fmla="*/ 61 h 64"/>
                <a:gd name="T52" fmla="*/ 47 w 116"/>
                <a:gd name="T53" fmla="*/ 64 h 64"/>
                <a:gd name="T54" fmla="*/ 52 w 116"/>
                <a:gd name="T55" fmla="*/ 64 h 64"/>
                <a:gd name="T56" fmla="*/ 59 w 116"/>
                <a:gd name="T57" fmla="*/ 64 h 64"/>
                <a:gd name="T58" fmla="*/ 64 w 116"/>
                <a:gd name="T59" fmla="*/ 64 h 64"/>
                <a:gd name="T60" fmla="*/ 69 w 116"/>
                <a:gd name="T61" fmla="*/ 64 h 64"/>
                <a:gd name="T62" fmla="*/ 81 w 116"/>
                <a:gd name="T63" fmla="*/ 61 h 64"/>
                <a:gd name="T64" fmla="*/ 90 w 116"/>
                <a:gd name="T65" fmla="*/ 59 h 64"/>
                <a:gd name="T66" fmla="*/ 95 w 116"/>
                <a:gd name="T67" fmla="*/ 57 h 64"/>
                <a:gd name="T68" fmla="*/ 99 w 116"/>
                <a:gd name="T69" fmla="*/ 55 h 64"/>
                <a:gd name="T70" fmla="*/ 103 w 116"/>
                <a:gd name="T71" fmla="*/ 52 h 64"/>
                <a:gd name="T72" fmla="*/ 106 w 116"/>
                <a:gd name="T73" fmla="*/ 49 h 64"/>
                <a:gd name="T74" fmla="*/ 108 w 116"/>
                <a:gd name="T75" fmla="*/ 47 h 64"/>
                <a:gd name="T76" fmla="*/ 111 w 116"/>
                <a:gd name="T77" fmla="*/ 44 h 64"/>
                <a:gd name="T78" fmla="*/ 114 w 116"/>
                <a:gd name="T79" fmla="*/ 42 h 64"/>
                <a:gd name="T80" fmla="*/ 115 w 116"/>
                <a:gd name="T81" fmla="*/ 39 h 64"/>
                <a:gd name="T82" fmla="*/ 116 w 116"/>
                <a:gd name="T83" fmla="*/ 35 h 64"/>
                <a:gd name="T84" fmla="*/ 116 w 116"/>
                <a:gd name="T85" fmla="*/ 32 h 64"/>
                <a:gd name="T86" fmla="*/ 116 w 116"/>
                <a:gd name="T87" fmla="*/ 28 h 64"/>
                <a:gd name="T88" fmla="*/ 115 w 116"/>
                <a:gd name="T89" fmla="*/ 26 h 64"/>
                <a:gd name="T90" fmla="*/ 114 w 116"/>
                <a:gd name="T91" fmla="*/ 22 h 64"/>
                <a:gd name="T92" fmla="*/ 111 w 116"/>
                <a:gd name="T93" fmla="*/ 19 h 64"/>
                <a:gd name="T94" fmla="*/ 108 w 116"/>
                <a:gd name="T95" fmla="*/ 17 h 64"/>
                <a:gd name="T96" fmla="*/ 106 w 116"/>
                <a:gd name="T97" fmla="*/ 14 h 64"/>
                <a:gd name="T98" fmla="*/ 103 w 116"/>
                <a:gd name="T99" fmla="*/ 12 h 64"/>
                <a:gd name="T100" fmla="*/ 99 w 116"/>
                <a:gd name="T101" fmla="*/ 9 h 64"/>
                <a:gd name="T102" fmla="*/ 95 w 116"/>
                <a:gd name="T103" fmla="*/ 8 h 64"/>
                <a:gd name="T104" fmla="*/ 90 w 116"/>
                <a:gd name="T105" fmla="*/ 5 h 64"/>
                <a:gd name="T106" fmla="*/ 81 w 116"/>
                <a:gd name="T107" fmla="*/ 2 h 64"/>
                <a:gd name="T108" fmla="*/ 69 w 116"/>
                <a:gd name="T109" fmla="*/ 1 h 64"/>
                <a:gd name="T110" fmla="*/ 64 w 116"/>
                <a:gd name="T111" fmla="*/ 0 h 64"/>
                <a:gd name="T112" fmla="*/ 59 w 116"/>
                <a:gd name="T113" fmla="*/ 0 h 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6"/>
                <a:gd name="T172" fmla="*/ 0 h 64"/>
                <a:gd name="T173" fmla="*/ 116 w 116"/>
                <a:gd name="T174" fmla="*/ 64 h 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6" h="64">
                  <a:moveTo>
                    <a:pt x="59" y="0"/>
                  </a:moveTo>
                  <a:lnTo>
                    <a:pt x="52" y="0"/>
                  </a:lnTo>
                  <a:lnTo>
                    <a:pt x="47" y="1"/>
                  </a:lnTo>
                  <a:lnTo>
                    <a:pt x="35" y="2"/>
                  </a:lnTo>
                  <a:lnTo>
                    <a:pt x="26" y="5"/>
                  </a:lnTo>
                  <a:lnTo>
                    <a:pt x="21" y="8"/>
                  </a:lnTo>
                  <a:lnTo>
                    <a:pt x="17" y="9"/>
                  </a:lnTo>
                  <a:lnTo>
                    <a:pt x="13" y="12"/>
                  </a:lnTo>
                  <a:lnTo>
                    <a:pt x="10" y="14"/>
                  </a:lnTo>
                  <a:lnTo>
                    <a:pt x="8" y="17"/>
                  </a:lnTo>
                  <a:lnTo>
                    <a:pt x="5" y="19"/>
                  </a:lnTo>
                  <a:lnTo>
                    <a:pt x="3" y="22"/>
                  </a:lnTo>
                  <a:lnTo>
                    <a:pt x="1" y="26"/>
                  </a:lnTo>
                  <a:lnTo>
                    <a:pt x="1" y="28"/>
                  </a:lnTo>
                  <a:lnTo>
                    <a:pt x="0" y="32"/>
                  </a:lnTo>
                  <a:lnTo>
                    <a:pt x="1" y="35"/>
                  </a:lnTo>
                  <a:lnTo>
                    <a:pt x="1" y="39"/>
                  </a:lnTo>
                  <a:lnTo>
                    <a:pt x="3" y="42"/>
                  </a:lnTo>
                  <a:lnTo>
                    <a:pt x="5" y="44"/>
                  </a:lnTo>
                  <a:lnTo>
                    <a:pt x="8" y="47"/>
                  </a:lnTo>
                  <a:lnTo>
                    <a:pt x="10" y="49"/>
                  </a:lnTo>
                  <a:lnTo>
                    <a:pt x="13" y="52"/>
                  </a:lnTo>
                  <a:lnTo>
                    <a:pt x="17" y="55"/>
                  </a:lnTo>
                  <a:lnTo>
                    <a:pt x="21" y="57"/>
                  </a:lnTo>
                  <a:lnTo>
                    <a:pt x="26" y="59"/>
                  </a:lnTo>
                  <a:lnTo>
                    <a:pt x="35" y="61"/>
                  </a:lnTo>
                  <a:lnTo>
                    <a:pt x="47" y="64"/>
                  </a:lnTo>
                  <a:lnTo>
                    <a:pt x="52" y="64"/>
                  </a:lnTo>
                  <a:lnTo>
                    <a:pt x="59" y="64"/>
                  </a:lnTo>
                  <a:lnTo>
                    <a:pt x="64" y="64"/>
                  </a:lnTo>
                  <a:lnTo>
                    <a:pt x="69" y="64"/>
                  </a:lnTo>
                  <a:lnTo>
                    <a:pt x="81" y="61"/>
                  </a:lnTo>
                  <a:lnTo>
                    <a:pt x="90" y="59"/>
                  </a:lnTo>
                  <a:lnTo>
                    <a:pt x="95" y="57"/>
                  </a:lnTo>
                  <a:lnTo>
                    <a:pt x="99" y="55"/>
                  </a:lnTo>
                  <a:lnTo>
                    <a:pt x="103" y="52"/>
                  </a:lnTo>
                  <a:lnTo>
                    <a:pt x="106" y="49"/>
                  </a:lnTo>
                  <a:lnTo>
                    <a:pt x="108" y="47"/>
                  </a:lnTo>
                  <a:lnTo>
                    <a:pt x="111" y="44"/>
                  </a:lnTo>
                  <a:lnTo>
                    <a:pt x="114" y="42"/>
                  </a:lnTo>
                  <a:lnTo>
                    <a:pt x="115" y="39"/>
                  </a:lnTo>
                  <a:lnTo>
                    <a:pt x="116" y="35"/>
                  </a:lnTo>
                  <a:lnTo>
                    <a:pt x="116" y="32"/>
                  </a:lnTo>
                  <a:lnTo>
                    <a:pt x="116" y="28"/>
                  </a:lnTo>
                  <a:lnTo>
                    <a:pt x="115" y="26"/>
                  </a:lnTo>
                  <a:lnTo>
                    <a:pt x="114" y="22"/>
                  </a:lnTo>
                  <a:lnTo>
                    <a:pt x="111" y="19"/>
                  </a:lnTo>
                  <a:lnTo>
                    <a:pt x="108" y="17"/>
                  </a:lnTo>
                  <a:lnTo>
                    <a:pt x="106" y="14"/>
                  </a:lnTo>
                  <a:lnTo>
                    <a:pt x="103" y="12"/>
                  </a:lnTo>
                  <a:lnTo>
                    <a:pt x="99" y="9"/>
                  </a:lnTo>
                  <a:lnTo>
                    <a:pt x="95" y="8"/>
                  </a:lnTo>
                  <a:lnTo>
                    <a:pt x="90" y="5"/>
                  </a:lnTo>
                  <a:lnTo>
                    <a:pt x="81" y="2"/>
                  </a:lnTo>
                  <a:lnTo>
                    <a:pt x="69" y="1"/>
                  </a:lnTo>
                  <a:lnTo>
                    <a:pt x="64" y="0"/>
                  </a:lnTo>
                  <a:lnTo>
                    <a:pt x="59"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491" name="Line 71"/>
            <p:cNvSpPr>
              <a:spLocks noChangeShapeType="1"/>
            </p:cNvSpPr>
            <p:nvPr/>
          </p:nvSpPr>
          <p:spPr bwMode="auto">
            <a:xfrm flipV="1">
              <a:off x="2299" y="2890"/>
              <a:ext cx="46" cy="144"/>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492" name="Line 72"/>
            <p:cNvSpPr>
              <a:spLocks noChangeShapeType="1"/>
            </p:cNvSpPr>
            <p:nvPr/>
          </p:nvSpPr>
          <p:spPr bwMode="auto">
            <a:xfrm flipH="1" flipV="1">
              <a:off x="2338" y="2888"/>
              <a:ext cx="7" cy="2"/>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493" name="Line 73"/>
            <p:cNvSpPr>
              <a:spLocks noChangeShapeType="1"/>
            </p:cNvSpPr>
            <p:nvPr/>
          </p:nvSpPr>
          <p:spPr bwMode="auto">
            <a:xfrm flipH="1" flipV="1">
              <a:off x="2329" y="2883"/>
              <a:ext cx="9" cy="5"/>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494" name="Line 74"/>
            <p:cNvSpPr>
              <a:spLocks noChangeShapeType="1"/>
            </p:cNvSpPr>
            <p:nvPr/>
          </p:nvSpPr>
          <p:spPr bwMode="auto">
            <a:xfrm flipH="1" flipV="1">
              <a:off x="2314" y="2880"/>
              <a:ext cx="15" cy="3"/>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495" name="Line 75"/>
            <p:cNvSpPr>
              <a:spLocks noChangeShapeType="1"/>
            </p:cNvSpPr>
            <p:nvPr/>
          </p:nvSpPr>
          <p:spPr bwMode="auto">
            <a:xfrm flipH="1" flipV="1">
              <a:off x="2305" y="2876"/>
              <a:ext cx="9" cy="4"/>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496" name="Line 76"/>
            <p:cNvSpPr>
              <a:spLocks noChangeShapeType="1"/>
            </p:cNvSpPr>
            <p:nvPr/>
          </p:nvSpPr>
          <p:spPr bwMode="auto">
            <a:xfrm flipH="1">
              <a:off x="2296" y="2876"/>
              <a:ext cx="9" cy="1"/>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497" name="Line 77"/>
            <p:cNvSpPr>
              <a:spLocks noChangeShapeType="1"/>
            </p:cNvSpPr>
            <p:nvPr/>
          </p:nvSpPr>
          <p:spPr bwMode="auto">
            <a:xfrm flipH="1" flipV="1">
              <a:off x="2287" y="2873"/>
              <a:ext cx="9" cy="3"/>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498" name="Line 78"/>
            <p:cNvSpPr>
              <a:spLocks noChangeShapeType="1"/>
            </p:cNvSpPr>
            <p:nvPr/>
          </p:nvSpPr>
          <p:spPr bwMode="auto">
            <a:xfrm flipH="1">
              <a:off x="2275" y="2873"/>
              <a:ext cx="12" cy="3"/>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499" name="Line 79"/>
            <p:cNvSpPr>
              <a:spLocks noChangeShapeType="1"/>
            </p:cNvSpPr>
            <p:nvPr/>
          </p:nvSpPr>
          <p:spPr bwMode="auto">
            <a:xfrm flipH="1">
              <a:off x="2262" y="2876"/>
              <a:ext cx="13" cy="1"/>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500" name="Line 80"/>
            <p:cNvSpPr>
              <a:spLocks noChangeShapeType="1"/>
            </p:cNvSpPr>
            <p:nvPr/>
          </p:nvSpPr>
          <p:spPr bwMode="auto">
            <a:xfrm flipH="1">
              <a:off x="2250" y="2876"/>
              <a:ext cx="12" cy="4"/>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501" name="Line 81"/>
            <p:cNvSpPr>
              <a:spLocks noChangeShapeType="1"/>
            </p:cNvSpPr>
            <p:nvPr/>
          </p:nvSpPr>
          <p:spPr bwMode="auto">
            <a:xfrm flipH="1">
              <a:off x="2239" y="2880"/>
              <a:ext cx="11" cy="3"/>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502" name="Line 82"/>
            <p:cNvSpPr>
              <a:spLocks noChangeShapeType="1"/>
            </p:cNvSpPr>
            <p:nvPr/>
          </p:nvSpPr>
          <p:spPr bwMode="auto">
            <a:xfrm flipH="1">
              <a:off x="2227" y="2883"/>
              <a:ext cx="12" cy="5"/>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503" name="Line 83"/>
            <p:cNvSpPr>
              <a:spLocks noChangeShapeType="1"/>
            </p:cNvSpPr>
            <p:nvPr/>
          </p:nvSpPr>
          <p:spPr bwMode="auto">
            <a:xfrm flipH="1">
              <a:off x="2220" y="2888"/>
              <a:ext cx="7" cy="4"/>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504" name="Line 84"/>
            <p:cNvSpPr>
              <a:spLocks noChangeShapeType="1"/>
            </p:cNvSpPr>
            <p:nvPr/>
          </p:nvSpPr>
          <p:spPr bwMode="auto">
            <a:xfrm>
              <a:off x="2220" y="2892"/>
              <a:ext cx="45" cy="142"/>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505" name="Line 85"/>
            <p:cNvSpPr>
              <a:spLocks noChangeShapeType="1"/>
            </p:cNvSpPr>
            <p:nvPr/>
          </p:nvSpPr>
          <p:spPr bwMode="auto">
            <a:xfrm>
              <a:off x="2266" y="3055"/>
              <a:ext cx="1" cy="179"/>
            </a:xfrm>
            <a:prstGeom prst="line">
              <a:avLst/>
            </a:prstGeom>
            <a:noFill/>
            <a:ln w="4763">
              <a:solidFill>
                <a:srgbClr val="43434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506" name="Line 86"/>
            <p:cNvSpPr>
              <a:spLocks noChangeShapeType="1"/>
            </p:cNvSpPr>
            <p:nvPr/>
          </p:nvSpPr>
          <p:spPr bwMode="auto">
            <a:xfrm flipV="1">
              <a:off x="2296" y="3055"/>
              <a:ext cx="1" cy="176"/>
            </a:xfrm>
            <a:prstGeom prst="line">
              <a:avLst/>
            </a:prstGeom>
            <a:noFill/>
            <a:ln w="4763">
              <a:solidFill>
                <a:srgbClr val="434343"/>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507" name="Line 87"/>
            <p:cNvSpPr>
              <a:spLocks noChangeShapeType="1"/>
            </p:cNvSpPr>
            <p:nvPr/>
          </p:nvSpPr>
          <p:spPr bwMode="auto">
            <a:xfrm flipV="1">
              <a:off x="2301" y="3050"/>
              <a:ext cx="3" cy="180"/>
            </a:xfrm>
            <a:prstGeom prst="line">
              <a:avLst/>
            </a:prstGeom>
            <a:noFill/>
            <a:ln w="4763">
              <a:solidFill>
                <a:srgbClr val="C2C2C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508" name="Line 88"/>
            <p:cNvSpPr>
              <a:spLocks noChangeShapeType="1"/>
            </p:cNvSpPr>
            <p:nvPr/>
          </p:nvSpPr>
          <p:spPr bwMode="auto">
            <a:xfrm flipV="1">
              <a:off x="2260" y="3050"/>
              <a:ext cx="1" cy="180"/>
            </a:xfrm>
            <a:prstGeom prst="line">
              <a:avLst/>
            </a:prstGeom>
            <a:noFill/>
            <a:ln w="4763">
              <a:solidFill>
                <a:srgbClr val="C2C2C2"/>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509" name="Freeform 89"/>
            <p:cNvSpPr>
              <a:spLocks/>
            </p:cNvSpPr>
            <p:nvPr/>
          </p:nvSpPr>
          <p:spPr bwMode="auto">
            <a:xfrm>
              <a:off x="2274" y="3139"/>
              <a:ext cx="123" cy="152"/>
            </a:xfrm>
            <a:custGeom>
              <a:avLst/>
              <a:gdLst>
                <a:gd name="T0" fmla="*/ 123 w 123"/>
                <a:gd name="T1" fmla="*/ 0 h 152"/>
                <a:gd name="T2" fmla="*/ 115 w 123"/>
                <a:gd name="T3" fmla="*/ 2 h 152"/>
                <a:gd name="T4" fmla="*/ 97 w 123"/>
                <a:gd name="T5" fmla="*/ 100 h 152"/>
                <a:gd name="T6" fmla="*/ 91 w 123"/>
                <a:gd name="T7" fmla="*/ 109 h 152"/>
                <a:gd name="T8" fmla="*/ 85 w 123"/>
                <a:gd name="T9" fmla="*/ 117 h 152"/>
                <a:gd name="T10" fmla="*/ 78 w 123"/>
                <a:gd name="T11" fmla="*/ 124 h 152"/>
                <a:gd name="T12" fmla="*/ 69 w 123"/>
                <a:gd name="T13" fmla="*/ 129 h 152"/>
                <a:gd name="T14" fmla="*/ 57 w 123"/>
                <a:gd name="T15" fmla="*/ 135 h 152"/>
                <a:gd name="T16" fmla="*/ 48 w 123"/>
                <a:gd name="T17" fmla="*/ 138 h 152"/>
                <a:gd name="T18" fmla="*/ 37 w 123"/>
                <a:gd name="T19" fmla="*/ 143 h 152"/>
                <a:gd name="T20" fmla="*/ 27 w 123"/>
                <a:gd name="T21" fmla="*/ 146 h 152"/>
                <a:gd name="T22" fmla="*/ 16 w 123"/>
                <a:gd name="T23" fmla="*/ 147 h 152"/>
                <a:gd name="T24" fmla="*/ 0 w 123"/>
                <a:gd name="T25" fmla="*/ 147 h 152"/>
                <a:gd name="T26" fmla="*/ 1 w 123"/>
                <a:gd name="T27" fmla="*/ 152 h 152"/>
                <a:gd name="T28" fmla="*/ 13 w 123"/>
                <a:gd name="T29" fmla="*/ 152 h 152"/>
                <a:gd name="T30" fmla="*/ 21 w 123"/>
                <a:gd name="T31" fmla="*/ 152 h 152"/>
                <a:gd name="T32" fmla="*/ 30 w 123"/>
                <a:gd name="T33" fmla="*/ 152 h 152"/>
                <a:gd name="T34" fmla="*/ 39 w 123"/>
                <a:gd name="T35" fmla="*/ 152 h 152"/>
                <a:gd name="T36" fmla="*/ 51 w 123"/>
                <a:gd name="T37" fmla="*/ 150 h 152"/>
                <a:gd name="T38" fmla="*/ 60 w 123"/>
                <a:gd name="T39" fmla="*/ 147 h 152"/>
                <a:gd name="T40" fmla="*/ 71 w 123"/>
                <a:gd name="T41" fmla="*/ 146 h 152"/>
                <a:gd name="T42" fmla="*/ 76 w 123"/>
                <a:gd name="T43" fmla="*/ 143 h 152"/>
                <a:gd name="T44" fmla="*/ 85 w 123"/>
                <a:gd name="T45" fmla="*/ 138 h 152"/>
                <a:gd name="T46" fmla="*/ 94 w 123"/>
                <a:gd name="T47" fmla="*/ 134 h 152"/>
                <a:gd name="T48" fmla="*/ 97 w 123"/>
                <a:gd name="T49" fmla="*/ 129 h 152"/>
                <a:gd name="T50" fmla="*/ 101 w 123"/>
                <a:gd name="T51" fmla="*/ 124 h 152"/>
                <a:gd name="T52" fmla="*/ 103 w 123"/>
                <a:gd name="T53" fmla="*/ 114 h 152"/>
                <a:gd name="T54" fmla="*/ 103 w 123"/>
                <a:gd name="T55" fmla="*/ 104 h 152"/>
                <a:gd name="T56" fmla="*/ 123 w 123"/>
                <a:gd name="T57" fmla="*/ 0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3"/>
                <a:gd name="T88" fmla="*/ 0 h 152"/>
                <a:gd name="T89" fmla="*/ 123 w 123"/>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3" h="152">
                  <a:moveTo>
                    <a:pt x="123" y="0"/>
                  </a:moveTo>
                  <a:lnTo>
                    <a:pt x="115" y="2"/>
                  </a:lnTo>
                  <a:lnTo>
                    <a:pt x="97" y="100"/>
                  </a:lnTo>
                  <a:lnTo>
                    <a:pt x="91" y="109"/>
                  </a:lnTo>
                  <a:lnTo>
                    <a:pt x="85" y="117"/>
                  </a:lnTo>
                  <a:lnTo>
                    <a:pt x="78" y="124"/>
                  </a:lnTo>
                  <a:lnTo>
                    <a:pt x="69" y="129"/>
                  </a:lnTo>
                  <a:lnTo>
                    <a:pt x="57" y="135"/>
                  </a:lnTo>
                  <a:lnTo>
                    <a:pt x="48" y="138"/>
                  </a:lnTo>
                  <a:lnTo>
                    <a:pt x="37" y="143"/>
                  </a:lnTo>
                  <a:lnTo>
                    <a:pt x="27" y="146"/>
                  </a:lnTo>
                  <a:lnTo>
                    <a:pt x="16" y="147"/>
                  </a:lnTo>
                  <a:lnTo>
                    <a:pt x="0" y="147"/>
                  </a:lnTo>
                  <a:lnTo>
                    <a:pt x="1" y="152"/>
                  </a:lnTo>
                  <a:lnTo>
                    <a:pt x="13" y="152"/>
                  </a:lnTo>
                  <a:lnTo>
                    <a:pt x="21" y="152"/>
                  </a:lnTo>
                  <a:lnTo>
                    <a:pt x="30" y="152"/>
                  </a:lnTo>
                  <a:lnTo>
                    <a:pt x="39" y="152"/>
                  </a:lnTo>
                  <a:lnTo>
                    <a:pt x="51" y="150"/>
                  </a:lnTo>
                  <a:lnTo>
                    <a:pt x="60" y="147"/>
                  </a:lnTo>
                  <a:lnTo>
                    <a:pt x="71" y="146"/>
                  </a:lnTo>
                  <a:lnTo>
                    <a:pt x="76" y="143"/>
                  </a:lnTo>
                  <a:lnTo>
                    <a:pt x="85" y="138"/>
                  </a:lnTo>
                  <a:lnTo>
                    <a:pt x="94" y="134"/>
                  </a:lnTo>
                  <a:lnTo>
                    <a:pt x="97" y="129"/>
                  </a:lnTo>
                  <a:lnTo>
                    <a:pt x="101" y="124"/>
                  </a:lnTo>
                  <a:lnTo>
                    <a:pt x="103" y="114"/>
                  </a:lnTo>
                  <a:lnTo>
                    <a:pt x="103" y="104"/>
                  </a:lnTo>
                  <a:lnTo>
                    <a:pt x="123"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10" name="Freeform 90"/>
            <p:cNvSpPr>
              <a:spLocks/>
            </p:cNvSpPr>
            <p:nvPr/>
          </p:nvSpPr>
          <p:spPr bwMode="auto">
            <a:xfrm>
              <a:off x="1103" y="3400"/>
              <a:ext cx="1243" cy="391"/>
            </a:xfrm>
            <a:custGeom>
              <a:avLst/>
              <a:gdLst>
                <a:gd name="T0" fmla="*/ 1243 w 1243"/>
                <a:gd name="T1" fmla="*/ 391 h 391"/>
                <a:gd name="T2" fmla="*/ 1243 w 1243"/>
                <a:gd name="T3" fmla="*/ 364 h 391"/>
                <a:gd name="T4" fmla="*/ 9 w 1243"/>
                <a:gd name="T5" fmla="*/ 364 h 391"/>
                <a:gd name="T6" fmla="*/ 9 w 1243"/>
                <a:gd name="T7" fmla="*/ 377 h 391"/>
                <a:gd name="T8" fmla="*/ 17 w 1243"/>
                <a:gd name="T9" fmla="*/ 377 h 391"/>
                <a:gd name="T10" fmla="*/ 17 w 1243"/>
                <a:gd name="T11" fmla="*/ 0 h 391"/>
                <a:gd name="T12" fmla="*/ 0 w 1243"/>
                <a:gd name="T13" fmla="*/ 0 h 391"/>
                <a:gd name="T14" fmla="*/ 0 w 1243"/>
                <a:gd name="T15" fmla="*/ 377 h 391"/>
                <a:gd name="T16" fmla="*/ 0 w 1243"/>
                <a:gd name="T17" fmla="*/ 391 h 391"/>
                <a:gd name="T18" fmla="*/ 9 w 1243"/>
                <a:gd name="T19" fmla="*/ 391 h 391"/>
                <a:gd name="T20" fmla="*/ 1243 w 1243"/>
                <a:gd name="T21" fmla="*/ 391 h 3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3"/>
                <a:gd name="T34" fmla="*/ 0 h 391"/>
                <a:gd name="T35" fmla="*/ 1243 w 1243"/>
                <a:gd name="T36" fmla="*/ 391 h 3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3" h="391">
                  <a:moveTo>
                    <a:pt x="1243" y="391"/>
                  </a:moveTo>
                  <a:lnTo>
                    <a:pt x="1243" y="364"/>
                  </a:lnTo>
                  <a:lnTo>
                    <a:pt x="9" y="364"/>
                  </a:lnTo>
                  <a:lnTo>
                    <a:pt x="9" y="377"/>
                  </a:lnTo>
                  <a:lnTo>
                    <a:pt x="17" y="377"/>
                  </a:lnTo>
                  <a:lnTo>
                    <a:pt x="17" y="0"/>
                  </a:lnTo>
                  <a:lnTo>
                    <a:pt x="0" y="0"/>
                  </a:lnTo>
                  <a:lnTo>
                    <a:pt x="0" y="377"/>
                  </a:lnTo>
                  <a:lnTo>
                    <a:pt x="0" y="391"/>
                  </a:lnTo>
                  <a:lnTo>
                    <a:pt x="9" y="391"/>
                  </a:lnTo>
                  <a:lnTo>
                    <a:pt x="1243" y="3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11" name="Rectangle 91"/>
            <p:cNvSpPr>
              <a:spLocks noChangeArrowheads="1"/>
            </p:cNvSpPr>
            <p:nvPr/>
          </p:nvSpPr>
          <p:spPr bwMode="auto">
            <a:xfrm>
              <a:off x="2337" y="3485"/>
              <a:ext cx="18" cy="2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9512" name="Freeform 92"/>
            <p:cNvSpPr>
              <a:spLocks/>
            </p:cNvSpPr>
            <p:nvPr/>
          </p:nvSpPr>
          <p:spPr bwMode="auto">
            <a:xfrm>
              <a:off x="1097" y="2535"/>
              <a:ext cx="1182" cy="1021"/>
            </a:xfrm>
            <a:custGeom>
              <a:avLst/>
              <a:gdLst>
                <a:gd name="T0" fmla="*/ 0 w 1182"/>
                <a:gd name="T1" fmla="*/ 147 h 1021"/>
                <a:gd name="T2" fmla="*/ 17 w 1182"/>
                <a:gd name="T3" fmla="*/ 147 h 1021"/>
                <a:gd name="T4" fmla="*/ 17 w 1182"/>
                <a:gd name="T5" fmla="*/ 9 h 1021"/>
                <a:gd name="T6" fmla="*/ 8 w 1182"/>
                <a:gd name="T7" fmla="*/ 9 h 1021"/>
                <a:gd name="T8" fmla="*/ 8 w 1182"/>
                <a:gd name="T9" fmla="*/ 17 h 1021"/>
                <a:gd name="T10" fmla="*/ 513 w 1182"/>
                <a:gd name="T11" fmla="*/ 17 h 1021"/>
                <a:gd name="T12" fmla="*/ 513 w 1182"/>
                <a:gd name="T13" fmla="*/ 9 h 1021"/>
                <a:gd name="T14" fmla="*/ 503 w 1182"/>
                <a:gd name="T15" fmla="*/ 9 h 1021"/>
                <a:gd name="T16" fmla="*/ 503 w 1182"/>
                <a:gd name="T17" fmla="*/ 1012 h 1021"/>
                <a:gd name="T18" fmla="*/ 503 w 1182"/>
                <a:gd name="T19" fmla="*/ 1021 h 1021"/>
                <a:gd name="T20" fmla="*/ 513 w 1182"/>
                <a:gd name="T21" fmla="*/ 1021 h 1021"/>
                <a:gd name="T22" fmla="*/ 1173 w 1182"/>
                <a:gd name="T23" fmla="*/ 1021 h 1021"/>
                <a:gd name="T24" fmla="*/ 1182 w 1182"/>
                <a:gd name="T25" fmla="*/ 1021 h 1021"/>
                <a:gd name="T26" fmla="*/ 1182 w 1182"/>
                <a:gd name="T27" fmla="*/ 1012 h 1021"/>
                <a:gd name="T28" fmla="*/ 1182 w 1182"/>
                <a:gd name="T29" fmla="*/ 961 h 1021"/>
                <a:gd name="T30" fmla="*/ 1164 w 1182"/>
                <a:gd name="T31" fmla="*/ 961 h 1021"/>
                <a:gd name="T32" fmla="*/ 1164 w 1182"/>
                <a:gd name="T33" fmla="*/ 1012 h 1021"/>
                <a:gd name="T34" fmla="*/ 1173 w 1182"/>
                <a:gd name="T35" fmla="*/ 1012 h 1021"/>
                <a:gd name="T36" fmla="*/ 1173 w 1182"/>
                <a:gd name="T37" fmla="*/ 1004 h 1021"/>
                <a:gd name="T38" fmla="*/ 513 w 1182"/>
                <a:gd name="T39" fmla="*/ 1004 h 1021"/>
                <a:gd name="T40" fmla="*/ 513 w 1182"/>
                <a:gd name="T41" fmla="*/ 1012 h 1021"/>
                <a:gd name="T42" fmla="*/ 521 w 1182"/>
                <a:gd name="T43" fmla="*/ 1012 h 1021"/>
                <a:gd name="T44" fmla="*/ 521 w 1182"/>
                <a:gd name="T45" fmla="*/ 9 h 1021"/>
                <a:gd name="T46" fmla="*/ 521 w 1182"/>
                <a:gd name="T47" fmla="*/ 0 h 1021"/>
                <a:gd name="T48" fmla="*/ 513 w 1182"/>
                <a:gd name="T49" fmla="*/ 0 h 1021"/>
                <a:gd name="T50" fmla="*/ 8 w 1182"/>
                <a:gd name="T51" fmla="*/ 0 h 1021"/>
                <a:gd name="T52" fmla="*/ 0 w 1182"/>
                <a:gd name="T53" fmla="*/ 0 h 1021"/>
                <a:gd name="T54" fmla="*/ 0 w 1182"/>
                <a:gd name="T55" fmla="*/ 9 h 1021"/>
                <a:gd name="T56" fmla="*/ 0 w 1182"/>
                <a:gd name="T57" fmla="*/ 147 h 10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2"/>
                <a:gd name="T88" fmla="*/ 0 h 1021"/>
                <a:gd name="T89" fmla="*/ 1182 w 1182"/>
                <a:gd name="T90" fmla="*/ 1021 h 10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2" h="1021">
                  <a:moveTo>
                    <a:pt x="0" y="147"/>
                  </a:moveTo>
                  <a:lnTo>
                    <a:pt x="17" y="147"/>
                  </a:lnTo>
                  <a:lnTo>
                    <a:pt x="17" y="9"/>
                  </a:lnTo>
                  <a:lnTo>
                    <a:pt x="8" y="9"/>
                  </a:lnTo>
                  <a:lnTo>
                    <a:pt x="8" y="17"/>
                  </a:lnTo>
                  <a:lnTo>
                    <a:pt x="513" y="17"/>
                  </a:lnTo>
                  <a:lnTo>
                    <a:pt x="513" y="9"/>
                  </a:lnTo>
                  <a:lnTo>
                    <a:pt x="503" y="9"/>
                  </a:lnTo>
                  <a:lnTo>
                    <a:pt x="503" y="1012"/>
                  </a:lnTo>
                  <a:lnTo>
                    <a:pt x="503" y="1021"/>
                  </a:lnTo>
                  <a:lnTo>
                    <a:pt x="513" y="1021"/>
                  </a:lnTo>
                  <a:lnTo>
                    <a:pt x="1173" y="1021"/>
                  </a:lnTo>
                  <a:lnTo>
                    <a:pt x="1182" y="1021"/>
                  </a:lnTo>
                  <a:lnTo>
                    <a:pt x="1182" y="1012"/>
                  </a:lnTo>
                  <a:lnTo>
                    <a:pt x="1182" y="961"/>
                  </a:lnTo>
                  <a:lnTo>
                    <a:pt x="1164" y="961"/>
                  </a:lnTo>
                  <a:lnTo>
                    <a:pt x="1164" y="1012"/>
                  </a:lnTo>
                  <a:lnTo>
                    <a:pt x="1173" y="1012"/>
                  </a:lnTo>
                  <a:lnTo>
                    <a:pt x="1173" y="1004"/>
                  </a:lnTo>
                  <a:lnTo>
                    <a:pt x="513" y="1004"/>
                  </a:lnTo>
                  <a:lnTo>
                    <a:pt x="513" y="1012"/>
                  </a:lnTo>
                  <a:lnTo>
                    <a:pt x="521" y="1012"/>
                  </a:lnTo>
                  <a:lnTo>
                    <a:pt x="521" y="9"/>
                  </a:lnTo>
                  <a:lnTo>
                    <a:pt x="521" y="0"/>
                  </a:lnTo>
                  <a:lnTo>
                    <a:pt x="513" y="0"/>
                  </a:lnTo>
                  <a:lnTo>
                    <a:pt x="8" y="0"/>
                  </a:lnTo>
                  <a:lnTo>
                    <a:pt x="0" y="0"/>
                  </a:lnTo>
                  <a:lnTo>
                    <a:pt x="0" y="9"/>
                  </a:lnTo>
                  <a:lnTo>
                    <a:pt x="0" y="1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9513" name="Rectangle 93"/>
            <p:cNvSpPr>
              <a:spLocks noChangeArrowheads="1"/>
            </p:cNvSpPr>
            <p:nvPr/>
          </p:nvSpPr>
          <p:spPr bwMode="auto">
            <a:xfrm>
              <a:off x="565" y="2820"/>
              <a:ext cx="3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800">
                  <a:solidFill>
                    <a:srgbClr val="000000"/>
                  </a:solidFill>
                </a:rPr>
                <a:t>Open</a:t>
              </a:r>
              <a:endParaRPr lang="en-US" altLang="en-US" sz="1800"/>
            </a:p>
          </p:txBody>
        </p:sp>
        <p:sp>
          <p:nvSpPr>
            <p:cNvPr id="19514" name="Rectangle 94"/>
            <p:cNvSpPr>
              <a:spLocks noChangeArrowheads="1"/>
            </p:cNvSpPr>
            <p:nvPr/>
          </p:nvSpPr>
          <p:spPr bwMode="auto">
            <a:xfrm>
              <a:off x="919" y="2869"/>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000000"/>
                  </a:solidFill>
                  <a:latin typeface="Times New Roman" pitchFamily="18" charset="0"/>
                </a:rPr>
                <a:t> </a:t>
              </a:r>
              <a:endParaRPr lang="en-US" altLang="en-US" sz="1800">
                <a:latin typeface="Verdana" pitchFamily="34" charset="0"/>
              </a:endParaRPr>
            </a:p>
          </p:txBody>
        </p:sp>
        <p:sp>
          <p:nvSpPr>
            <p:cNvPr id="19515" name="Rectangle 95"/>
            <p:cNvSpPr>
              <a:spLocks noChangeArrowheads="1"/>
            </p:cNvSpPr>
            <p:nvPr/>
          </p:nvSpPr>
          <p:spPr bwMode="auto">
            <a:xfrm>
              <a:off x="536" y="3019"/>
              <a:ext cx="3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800">
                  <a:solidFill>
                    <a:srgbClr val="000000"/>
                  </a:solidFill>
                </a:rPr>
                <a:t>circuit</a:t>
              </a:r>
              <a:endParaRPr lang="en-US" altLang="en-US" sz="1800"/>
            </a:p>
          </p:txBody>
        </p:sp>
        <p:sp>
          <p:nvSpPr>
            <p:cNvPr id="19516" name="Rectangle 96"/>
            <p:cNvSpPr>
              <a:spLocks noChangeArrowheads="1"/>
            </p:cNvSpPr>
            <p:nvPr/>
          </p:nvSpPr>
          <p:spPr bwMode="auto">
            <a:xfrm>
              <a:off x="954" y="3068"/>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400">
                  <a:solidFill>
                    <a:srgbClr val="000000"/>
                  </a:solidFill>
                  <a:latin typeface="Times New Roman" pitchFamily="18" charset="0"/>
                </a:rPr>
                <a:t> </a:t>
              </a:r>
              <a:endParaRPr lang="en-US" altLang="en-US" sz="1800">
                <a:latin typeface="Verdana" pitchFamily="34"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Circuits (6)</a:t>
            </a:r>
            <a:endParaRPr lang="en-IE" dirty="0"/>
          </a:p>
        </p:txBody>
      </p:sp>
      <p:sp>
        <p:nvSpPr>
          <p:cNvPr id="3" name="Content Placeholder 2"/>
          <p:cNvSpPr>
            <a:spLocks noGrp="1"/>
          </p:cNvSpPr>
          <p:nvPr>
            <p:ph idx="1"/>
          </p:nvPr>
        </p:nvSpPr>
        <p:spPr/>
        <p:txBody>
          <a:bodyPr/>
          <a:lstStyle/>
          <a:p>
            <a:pPr>
              <a:defRPr/>
            </a:pPr>
            <a:r>
              <a:rPr lang="en-IE" sz="2500" dirty="0"/>
              <a:t>If the connections between an electronic device and either the positive or negative terminals of a power supply are interrupted, the circuit will be broken and the device will not </a:t>
            </a:r>
            <a:r>
              <a:rPr lang="en-IE" sz="2500" dirty="0" smtClean="0"/>
              <a:t>function.</a:t>
            </a:r>
            <a:endParaRPr lang="en-IE" sz="2500" dirty="0"/>
          </a:p>
          <a:p>
            <a:pPr>
              <a:defRPr/>
            </a:pPr>
            <a:endParaRPr lang="en-IE" sz="2500" dirty="0"/>
          </a:p>
          <a:p>
            <a:pPr>
              <a:defRPr/>
            </a:pPr>
            <a:r>
              <a:rPr lang="en-IE" sz="2500" dirty="0"/>
              <a:t>Components in a circuit are connected to one another by means of electrical conductors or </a:t>
            </a:r>
            <a:r>
              <a:rPr lang="en-IE" sz="2500" dirty="0" smtClean="0"/>
              <a:t>wires – including components such as</a:t>
            </a:r>
            <a:r>
              <a:rPr lang="en-GB" sz="2500" dirty="0" smtClean="0"/>
              <a:t> </a:t>
            </a:r>
            <a:r>
              <a:rPr lang="en-GB" sz="2500" dirty="0"/>
              <a:t>resistors, capacitors, diodes, transistors, </a:t>
            </a:r>
            <a:r>
              <a:rPr lang="en-GB" sz="2500" dirty="0" err="1"/>
              <a:t>etc</a:t>
            </a:r>
            <a:r>
              <a:rPr lang="en-GB" sz="2500" dirty="0"/>
              <a:t>…</a:t>
            </a:r>
            <a:endParaRPr lang="en-IE" sz="2500" dirty="0"/>
          </a:p>
          <a:p>
            <a:pPr>
              <a:defRPr/>
            </a:pPr>
            <a:endParaRPr lang="en-IE" dirty="0"/>
          </a:p>
        </p:txBody>
      </p:sp>
      <p:sp>
        <p:nvSpPr>
          <p:cNvPr id="4" name="Slide Number Placeholder 3"/>
          <p:cNvSpPr>
            <a:spLocks noGrp="1"/>
          </p:cNvSpPr>
          <p:nvPr>
            <p:ph type="sldNum" sz="quarter" idx="10"/>
          </p:nvPr>
        </p:nvSpPr>
        <p:spPr/>
        <p:txBody>
          <a:bodyPr/>
          <a:lstStyle/>
          <a:p>
            <a:pPr>
              <a:defRPr/>
            </a:pPr>
            <a:fld id="{D7EF6328-A3CB-41D3-98FC-7B3593798F20}" type="slidenum">
              <a:rPr lang="en-US" smtClean="0"/>
              <a:pPr>
                <a:defRPr/>
              </a:pPr>
              <a:t>18</a:t>
            </a:fld>
            <a:endParaRPr lang="en-US"/>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defRPr/>
            </a:pPr>
            <a:r>
              <a:rPr lang="en-US" altLang="en-US" dirty="0" smtClean="0"/>
              <a:t>Resistance</a:t>
            </a:r>
            <a:endParaRPr lang="en-IE" altLang="en-US" dirty="0" smtClean="0"/>
          </a:p>
        </p:txBody>
      </p:sp>
      <p:sp>
        <p:nvSpPr>
          <p:cNvPr id="3" name="Content Placeholder 2"/>
          <p:cNvSpPr>
            <a:spLocks noGrp="1"/>
          </p:cNvSpPr>
          <p:nvPr>
            <p:ph idx="1"/>
          </p:nvPr>
        </p:nvSpPr>
        <p:spPr/>
        <p:txBody>
          <a:bodyPr/>
          <a:lstStyle/>
          <a:p>
            <a:pPr>
              <a:defRPr/>
            </a:pPr>
            <a:r>
              <a:rPr lang="en-IE" sz="2400" dirty="0" smtClean="0"/>
              <a:t>All materials, including conductors, exhibit some amount of </a:t>
            </a:r>
            <a:r>
              <a:rPr lang="en-IE" sz="2400" b="1" dirty="0" smtClean="0"/>
              <a:t>resistance</a:t>
            </a:r>
            <a:r>
              <a:rPr lang="en-IE" sz="2400" dirty="0" smtClean="0"/>
              <a:t> to the flow of electric current. The amount of resistance determines how much current can flow – the higher the resistance, the less current can flow. </a:t>
            </a:r>
          </a:p>
        </p:txBody>
      </p:sp>
      <p:pic>
        <p:nvPicPr>
          <p:cNvPr id="21508" name="Picture 2" descr="http://www.sengpielaudio.com/FormulaWheelElectronic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3429000"/>
            <a:ext cx="32480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8F435D51-BDBC-44E6-8909-C30AC5F3B2BD}" type="slidenum">
              <a:rPr lang="en-US" smtClean="0"/>
              <a:pPr>
                <a:defRPr/>
              </a:pPr>
              <a:t>19</a:t>
            </a:fld>
            <a:endParaRPr lang="en-US"/>
          </a:p>
        </p:txBody>
      </p:sp>
      <p:sp>
        <p:nvSpPr>
          <p:cNvPr id="7"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B9F85A2-7D24-4E8D-B201-F67D2E76B172}" type="slidenum">
              <a:rPr lang="en-US"/>
              <a:pPr>
                <a:defRPr/>
              </a:pPr>
              <a:t>2</a:t>
            </a:fld>
            <a:endParaRPr lang="en-US"/>
          </a:p>
        </p:txBody>
      </p:sp>
      <p:sp>
        <p:nvSpPr>
          <p:cNvPr id="109570" name="Rectangle 2"/>
          <p:cNvSpPr>
            <a:spLocks noGrp="1" noChangeArrowheads="1"/>
          </p:cNvSpPr>
          <p:nvPr>
            <p:ph type="title"/>
          </p:nvPr>
        </p:nvSpPr>
        <p:spPr/>
        <p:txBody>
          <a:bodyPr/>
          <a:lstStyle/>
          <a:p>
            <a:pPr eaLnBrk="1" hangingPunct="1">
              <a:defRPr/>
            </a:pPr>
            <a:r>
              <a:rPr lang="en-GB" smtClean="0"/>
              <a:t>The Topics</a:t>
            </a:r>
            <a:endParaRPr lang="en-US" smtClean="0"/>
          </a:p>
        </p:txBody>
      </p:sp>
      <p:sp>
        <p:nvSpPr>
          <p:cNvPr id="109571" name="Rectangle 3"/>
          <p:cNvSpPr>
            <a:spLocks noGrp="1" noChangeArrowheads="1"/>
          </p:cNvSpPr>
          <p:nvPr>
            <p:ph type="body" idx="1"/>
          </p:nvPr>
        </p:nvSpPr>
        <p:spPr/>
        <p:txBody>
          <a:bodyPr/>
          <a:lstStyle/>
          <a:p>
            <a:pPr eaLnBrk="1" hangingPunct="1">
              <a:defRPr/>
            </a:pPr>
            <a:r>
              <a:rPr lang="en-GB" sz="2800" dirty="0" smtClean="0"/>
              <a:t>Electricity – its properties and how it is measured.</a:t>
            </a:r>
          </a:p>
          <a:p>
            <a:pPr eaLnBrk="1" hangingPunct="1">
              <a:defRPr/>
            </a:pPr>
            <a:endParaRPr lang="en-GB" sz="2800" dirty="0" smtClean="0"/>
          </a:p>
          <a:p>
            <a:pPr eaLnBrk="1" hangingPunct="1">
              <a:defRPr/>
            </a:pPr>
            <a:r>
              <a:rPr lang="en-GB" sz="2800" dirty="0" smtClean="0"/>
              <a:t>Electronic circuits – in relation to hardware architecture.</a:t>
            </a:r>
          </a:p>
          <a:p>
            <a:pPr eaLnBrk="1" hangingPunct="1">
              <a:defRPr/>
            </a:pPr>
            <a:endParaRPr lang="en-GB" sz="2800" dirty="0"/>
          </a:p>
          <a:p>
            <a:pPr eaLnBrk="1" hangingPunct="1">
              <a:defRPr/>
            </a:pPr>
            <a:r>
              <a:rPr lang="en-GB" sz="2800" dirty="0" smtClean="0"/>
              <a:t>Electronic components </a:t>
            </a:r>
            <a:r>
              <a:rPr lang="en-GB" sz="2800" dirty="0"/>
              <a:t>– in relation to hardware architecture.</a:t>
            </a:r>
            <a:endParaRPr lang="en-US" sz="3000" dirty="0" smtClean="0"/>
          </a:p>
          <a:p>
            <a:pPr lvl="1" eaLnBrk="1" hangingPunct="1">
              <a:buFont typeface="Wingdings" pitchFamily="2" charset="2"/>
              <a:buNone/>
              <a:defRPr/>
            </a:pPr>
            <a:endParaRPr lang="en-US" dirty="0" smtClean="0"/>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defRPr/>
            </a:pPr>
            <a:r>
              <a:rPr lang="en-US" altLang="en-US" smtClean="0"/>
              <a:t>Ohm’s Law</a:t>
            </a:r>
            <a:endParaRPr lang="en-IE" altLang="en-US" smtClean="0"/>
          </a:p>
        </p:txBody>
      </p:sp>
      <p:sp>
        <p:nvSpPr>
          <p:cNvPr id="8195" name="Content Placeholder 2"/>
          <p:cNvSpPr>
            <a:spLocks noGrp="1"/>
          </p:cNvSpPr>
          <p:nvPr>
            <p:ph idx="1"/>
          </p:nvPr>
        </p:nvSpPr>
        <p:spPr>
          <a:xfrm>
            <a:off x="152400" y="1371600"/>
            <a:ext cx="8686800" cy="5105400"/>
          </a:xfrm>
        </p:spPr>
        <p:txBody>
          <a:bodyPr/>
          <a:lstStyle/>
          <a:p>
            <a:pPr>
              <a:defRPr/>
            </a:pPr>
            <a:r>
              <a:rPr lang="en-IE" altLang="en-US" sz="2300" dirty="0" smtClean="0"/>
              <a:t>In 1825 Georg Ohm demonstrated through a series of experiments that voltage, current and resistance are related through a fundamental relationship.</a:t>
            </a:r>
          </a:p>
          <a:p>
            <a:pPr lvl="1">
              <a:defRPr/>
            </a:pPr>
            <a:r>
              <a:rPr lang="en-IE" altLang="en-US" sz="2000" dirty="0" smtClean="0"/>
              <a:t>Voltage (V) is equal to Current (I) times resistance (R), or V = I·R. </a:t>
            </a:r>
          </a:p>
          <a:p>
            <a:pPr>
              <a:defRPr/>
            </a:pPr>
            <a:r>
              <a:rPr lang="en-IE" altLang="en-US" sz="2300" dirty="0" smtClean="0"/>
              <a:t>Resistance is measured in </a:t>
            </a:r>
            <a:r>
              <a:rPr lang="en-IE" altLang="en-US" sz="2300" b="1" dirty="0" smtClean="0"/>
              <a:t>ohms</a:t>
            </a:r>
            <a:r>
              <a:rPr lang="en-IE" altLang="en-US" sz="2300" dirty="0" smtClean="0"/>
              <a:t>, with the ‘Omega’ symbol </a:t>
            </a:r>
            <a:r>
              <a:rPr lang="el-GR" altLang="en-US" sz="2300" b="1" dirty="0" smtClean="0"/>
              <a:t>Ω</a:t>
            </a:r>
            <a:r>
              <a:rPr lang="en-IE" altLang="en-US" sz="2300" dirty="0" smtClean="0"/>
              <a:t>. </a:t>
            </a:r>
          </a:p>
          <a:p>
            <a:pPr>
              <a:defRPr/>
            </a:pPr>
            <a:endParaRPr lang="en-IE" altLang="en-US" dirty="0" smtClean="0"/>
          </a:p>
        </p:txBody>
      </p:sp>
      <p:pic>
        <p:nvPicPr>
          <p:cNvPr id="22532" name="Picture 2" descr="C:\Documents and Settings\petronel\Desktop\OhmsLa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73475"/>
            <a:ext cx="32861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4"/>
          <p:cNvSpPr txBox="1">
            <a:spLocks noChangeArrowheads="1"/>
          </p:cNvSpPr>
          <p:nvPr/>
        </p:nvSpPr>
        <p:spPr bwMode="auto">
          <a:xfrm>
            <a:off x="3743325" y="4070350"/>
            <a:ext cx="4716463"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lgn="just" eaLnBrk="1" hangingPunct="1">
              <a:spcBef>
                <a:spcPct val="0"/>
              </a:spcBef>
              <a:buClrTx/>
              <a:buFontTx/>
              <a:buChar char="-"/>
            </a:pPr>
            <a:r>
              <a:rPr lang="en-IE" altLang="en-US" sz="1800">
                <a:cs typeface="Arial" charset="0"/>
              </a:rPr>
              <a:t>One volt impressed across 1 ohm of resistance will cause 1 amp of current to flow (and one coulomb of charge will pass through the resistor in one second).</a:t>
            </a:r>
          </a:p>
          <a:p>
            <a:pPr algn="just" eaLnBrk="1" hangingPunct="1">
              <a:spcBef>
                <a:spcPct val="0"/>
              </a:spcBef>
              <a:buClrTx/>
              <a:buFontTx/>
              <a:buChar char="-"/>
            </a:pPr>
            <a:r>
              <a:rPr lang="en-IE" altLang="en-US" sz="1800">
                <a:cs typeface="Arial" charset="0"/>
              </a:rPr>
              <a:t>Similarly, 3.3V impressed across 3.3</a:t>
            </a:r>
            <a:r>
              <a:rPr lang="el-GR" altLang="en-US" sz="1800">
                <a:cs typeface="Arial" charset="0"/>
              </a:rPr>
              <a:t> Ω</a:t>
            </a:r>
            <a:r>
              <a:rPr lang="en-IE" altLang="en-US" sz="1800">
                <a:cs typeface="Arial" charset="0"/>
              </a:rPr>
              <a:t> will cause 1A (1 amp) of current to flow</a:t>
            </a:r>
            <a:r>
              <a:rPr lang="en-IE" altLang="en-US" sz="2000">
                <a:latin typeface="Times New Roman" pitchFamily="18" charset="0"/>
              </a:rPr>
              <a:t>.</a:t>
            </a:r>
          </a:p>
        </p:txBody>
      </p:sp>
      <p:sp>
        <p:nvSpPr>
          <p:cNvPr id="2" name="Slide Number Placeholder 1"/>
          <p:cNvSpPr>
            <a:spLocks noGrp="1"/>
          </p:cNvSpPr>
          <p:nvPr>
            <p:ph type="sldNum" sz="quarter" idx="10"/>
          </p:nvPr>
        </p:nvSpPr>
        <p:spPr/>
        <p:txBody>
          <a:bodyPr/>
          <a:lstStyle/>
          <a:p>
            <a:pPr>
              <a:defRPr/>
            </a:pPr>
            <a:fld id="{28B5EFBF-C488-4935-891B-23397FFF047C}"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defRPr/>
            </a:pPr>
            <a:r>
              <a:rPr lang="en-US" altLang="en-US" smtClean="0"/>
              <a:t>Power</a:t>
            </a:r>
            <a:endParaRPr lang="en-IE" altLang="en-US" smtClean="0"/>
          </a:p>
        </p:txBody>
      </p:sp>
      <p:sp>
        <p:nvSpPr>
          <p:cNvPr id="3" name="Content Placeholder 2"/>
          <p:cNvSpPr>
            <a:spLocks noGrp="1"/>
          </p:cNvSpPr>
          <p:nvPr>
            <p:ph idx="1"/>
          </p:nvPr>
        </p:nvSpPr>
        <p:spPr/>
        <p:txBody>
          <a:bodyPr/>
          <a:lstStyle/>
          <a:p>
            <a:pPr>
              <a:defRPr/>
            </a:pPr>
            <a:r>
              <a:rPr lang="en-IE" sz="2400" dirty="0"/>
              <a:t>C</a:t>
            </a:r>
            <a:r>
              <a:rPr lang="en-IE" sz="2400" dirty="0" smtClean="0"/>
              <a:t>ollisions occur between the electrons flowing from the power supply and the materials in the conductor when current flows through it. </a:t>
            </a:r>
          </a:p>
          <a:p>
            <a:pPr lvl="1">
              <a:defRPr/>
            </a:pPr>
            <a:r>
              <a:rPr lang="en-IE" sz="2000" dirty="0" smtClean="0"/>
              <a:t>These collisions cause electrons to give up their potential energy, and that energy is dissipated as heat.</a:t>
            </a:r>
          </a:p>
          <a:p>
            <a:pPr marL="457200" lvl="1" indent="0">
              <a:buFontTx/>
              <a:buNone/>
              <a:defRPr/>
            </a:pPr>
            <a:endParaRPr lang="en-IE" sz="2000" dirty="0" smtClean="0"/>
          </a:p>
          <a:p>
            <a:pPr>
              <a:defRPr/>
            </a:pPr>
            <a:r>
              <a:rPr lang="en-IE" sz="2400" dirty="0" smtClean="0"/>
              <a:t>In electric circuits, </a:t>
            </a:r>
            <a:r>
              <a:rPr lang="en-IE" sz="2400" b="1" dirty="0" smtClean="0"/>
              <a:t>power</a:t>
            </a:r>
            <a:r>
              <a:rPr lang="en-IE" sz="2400" dirty="0" smtClean="0"/>
              <a:t>, measured in </a:t>
            </a:r>
            <a:r>
              <a:rPr lang="en-IE" sz="2400" b="1" dirty="0" smtClean="0"/>
              <a:t>Watts</a:t>
            </a:r>
            <a:r>
              <a:rPr lang="en-IE" sz="2400" dirty="0" smtClean="0"/>
              <a:t>, is defined as (voltage x current) or P = V·I. </a:t>
            </a:r>
          </a:p>
          <a:p>
            <a:pPr lvl="1">
              <a:defRPr/>
            </a:pPr>
            <a:r>
              <a:rPr lang="en-IE" sz="2000" dirty="0" smtClean="0"/>
              <a:t>The power transferred to the resistor at any given time results in resistor heating. The more power transferred to the resistor, the hotter it gets. </a:t>
            </a:r>
          </a:p>
          <a:p>
            <a:pPr lvl="1">
              <a:defRPr/>
            </a:pPr>
            <a:r>
              <a:rPr lang="en-IE" sz="2000" dirty="0" smtClean="0">
                <a:ea typeface="+mn-ea"/>
                <a:cs typeface="+mn-cs"/>
              </a:rPr>
              <a:t>For a given voltage, a smaller-valued resistor would allow more current to flow (see Ohm’s Law), and therefore, more energy would be dissipated as heat (so the </a:t>
            </a:r>
            <a:r>
              <a:rPr lang="en-IE" sz="2000" dirty="0">
                <a:ea typeface="+mn-ea"/>
                <a:cs typeface="+mn-cs"/>
              </a:rPr>
              <a:t>c</a:t>
            </a:r>
            <a:r>
              <a:rPr lang="en-IE" sz="2000" dirty="0" smtClean="0">
                <a:ea typeface="+mn-ea"/>
                <a:cs typeface="+mn-cs"/>
              </a:rPr>
              <a:t>onductor would get hotter). </a:t>
            </a:r>
          </a:p>
        </p:txBody>
      </p:sp>
      <p:sp>
        <p:nvSpPr>
          <p:cNvPr id="4" name="Slide Number Placeholder 3"/>
          <p:cNvSpPr>
            <a:spLocks noGrp="1"/>
          </p:cNvSpPr>
          <p:nvPr>
            <p:ph type="sldNum" sz="quarter" idx="10"/>
          </p:nvPr>
        </p:nvSpPr>
        <p:spPr/>
        <p:txBody>
          <a:bodyPr/>
          <a:lstStyle/>
          <a:p>
            <a:pPr>
              <a:defRPr/>
            </a:pPr>
            <a:fld id="{63B1E949-1BC8-497D-B109-F735B21EBAFA}"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defRPr/>
            </a:pPr>
            <a:r>
              <a:rPr lang="en-GB" altLang="en-US" smtClean="0"/>
              <a:t>Energy</a:t>
            </a:r>
            <a:endParaRPr lang="en-IE" altLang="en-US" smtClean="0"/>
          </a:p>
        </p:txBody>
      </p:sp>
      <p:sp>
        <p:nvSpPr>
          <p:cNvPr id="10243" name="Content Placeholder 2"/>
          <p:cNvSpPr>
            <a:spLocks noGrp="1"/>
          </p:cNvSpPr>
          <p:nvPr>
            <p:ph idx="1"/>
          </p:nvPr>
        </p:nvSpPr>
        <p:spPr/>
        <p:txBody>
          <a:bodyPr/>
          <a:lstStyle/>
          <a:p>
            <a:pPr>
              <a:defRPr/>
            </a:pPr>
            <a:r>
              <a:rPr lang="en-IE" altLang="en-US" sz="2400" dirty="0" smtClean="0"/>
              <a:t>The total </a:t>
            </a:r>
            <a:r>
              <a:rPr lang="en-IE" altLang="en-US" sz="2400" b="1" dirty="0" smtClean="0"/>
              <a:t>energy</a:t>
            </a:r>
            <a:r>
              <a:rPr lang="en-IE" altLang="en-US" sz="2400" dirty="0" smtClean="0"/>
              <a:t> consumed in an electric circuit is simply the time integral of power, measured in Watts per second, or </a:t>
            </a:r>
            <a:r>
              <a:rPr lang="en-IE" altLang="en-US" sz="2400" b="1" dirty="0" smtClean="0"/>
              <a:t>Joules</a:t>
            </a:r>
            <a:r>
              <a:rPr lang="en-IE" altLang="en-US" sz="2400" dirty="0" smtClean="0"/>
              <a:t>. </a:t>
            </a:r>
          </a:p>
          <a:p>
            <a:pPr lvl="1">
              <a:defRPr/>
            </a:pPr>
            <a:r>
              <a:rPr lang="en-IE" altLang="en-US" sz="2000" dirty="0" smtClean="0"/>
              <a:t>Thus, in the circuit below, the electric power delivered to the resistor is P = 3.3V x 1A, or 3.3Watts</a:t>
            </a:r>
          </a:p>
          <a:p>
            <a:pPr lvl="1">
              <a:defRPr/>
            </a:pPr>
            <a:r>
              <a:rPr lang="en-IE" altLang="en-US" sz="2000" dirty="0" smtClean="0"/>
              <a:t>In one second, 3.3W x 1 second or 3.3J of energy is dissipated.</a:t>
            </a:r>
          </a:p>
          <a:p>
            <a:pPr>
              <a:defRPr/>
            </a:pPr>
            <a:endParaRPr lang="en-IE" altLang="en-US" dirty="0" smtClean="0"/>
          </a:p>
        </p:txBody>
      </p:sp>
      <p:pic>
        <p:nvPicPr>
          <p:cNvPr id="24580" name="Picture 2" descr="C:\Documents and Settings\petronel\Desktop\OhmsLa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4076700"/>
            <a:ext cx="32861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fld id="{E2CFFF10-FDEB-464A-8DD4-084ADF93CC83}"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6553200" y="6243638"/>
            <a:ext cx="2133600" cy="457200"/>
          </a:xfrm>
          <a:prstGeom prst="rect">
            <a:avLst/>
          </a:prstGeom>
          <a:noFill/>
          <a:ln>
            <a:miter lim="800000"/>
            <a:headEnd/>
            <a:tailEnd/>
          </a:ln>
        </p:spPr>
        <p:txBody>
          <a:bodyPr anchor="b"/>
          <a:lstStyle/>
          <a:p>
            <a:pPr algn="r" eaLnBrk="1" hangingPunct="1">
              <a:defRPr/>
            </a:pPr>
            <a:fld id="{960D9192-D113-416E-AEE4-AF7170D52E31}" type="slidenum">
              <a:rPr lang="en-US" sz="1200">
                <a:effectLst>
                  <a:outerShdw blurRad="38100" dist="38100" dir="2700000" algn="tl">
                    <a:srgbClr val="000000"/>
                  </a:outerShdw>
                </a:effectLst>
              </a:rPr>
              <a:pPr algn="r" eaLnBrk="1" hangingPunct="1">
                <a:defRPr/>
              </a:pPr>
              <a:t>23</a:t>
            </a:fld>
            <a:endParaRPr lang="en-US" sz="1200">
              <a:effectLst>
                <a:outerShdw blurRad="38100" dist="38100" dir="2700000" algn="tl">
                  <a:srgbClr val="000000"/>
                </a:outerShdw>
              </a:effectLst>
            </a:endParaRPr>
          </a:p>
        </p:txBody>
      </p:sp>
      <p:sp>
        <p:nvSpPr>
          <p:cNvPr id="238594" name="Rectangle 2"/>
          <p:cNvSpPr>
            <a:spLocks noGrp="1" noChangeArrowheads="1"/>
          </p:cNvSpPr>
          <p:nvPr>
            <p:ph type="title" idx="4294967295"/>
          </p:nvPr>
        </p:nvSpPr>
        <p:spPr>
          <a:xfrm>
            <a:off x="574675" y="304800"/>
            <a:ext cx="8001000" cy="1216025"/>
          </a:xfrm>
        </p:spPr>
        <p:txBody>
          <a:bodyPr anchor="b"/>
          <a:lstStyle/>
          <a:p>
            <a:pPr eaLnBrk="1" hangingPunct="1">
              <a:defRPr/>
            </a:pPr>
            <a:r>
              <a:rPr lang="en-GB" dirty="0" smtClean="0"/>
              <a:t>Component Power</a:t>
            </a:r>
            <a:endParaRPr lang="en-US" dirty="0" smtClean="0"/>
          </a:p>
        </p:txBody>
      </p:sp>
      <p:sp>
        <p:nvSpPr>
          <p:cNvPr id="238595" name="Rectangle 3"/>
          <p:cNvSpPr>
            <a:spLocks noGrp="1" noChangeArrowheads="1"/>
          </p:cNvSpPr>
          <p:nvPr>
            <p:ph type="body" idx="4294967295"/>
          </p:nvPr>
        </p:nvSpPr>
        <p:spPr>
          <a:xfrm>
            <a:off x="566738" y="1752600"/>
            <a:ext cx="8001000" cy="4267200"/>
          </a:xfrm>
        </p:spPr>
        <p:txBody>
          <a:bodyPr/>
          <a:lstStyle/>
          <a:p>
            <a:pPr eaLnBrk="1" hangingPunct="1">
              <a:lnSpc>
                <a:spcPct val="90000"/>
              </a:lnSpc>
              <a:defRPr/>
            </a:pPr>
            <a:r>
              <a:rPr lang="en-GB" sz="2800" dirty="0" smtClean="0"/>
              <a:t>Electrical devices need to be engineered as, for example, some parts of the computer requires high power and others require low power:</a:t>
            </a:r>
          </a:p>
          <a:p>
            <a:pPr eaLnBrk="1" hangingPunct="1">
              <a:lnSpc>
                <a:spcPct val="90000"/>
              </a:lnSpc>
              <a:defRPr/>
            </a:pPr>
            <a:endParaRPr lang="en-GB" sz="2800" dirty="0" smtClean="0"/>
          </a:p>
          <a:p>
            <a:pPr marL="0" indent="0" eaLnBrk="1" hangingPunct="1">
              <a:lnSpc>
                <a:spcPct val="90000"/>
              </a:lnSpc>
              <a:buNone/>
              <a:defRPr/>
            </a:pPr>
            <a:r>
              <a:rPr lang="en-GB" sz="2800" dirty="0" smtClean="0"/>
              <a:t>	Disk </a:t>
            </a:r>
            <a:r>
              <a:rPr lang="en-GB" sz="2800" dirty="0" smtClean="0"/>
              <a:t>drive @ 12 volts</a:t>
            </a:r>
          </a:p>
          <a:p>
            <a:pPr marL="0" indent="0" eaLnBrk="1" hangingPunct="1">
              <a:lnSpc>
                <a:spcPct val="90000"/>
              </a:lnSpc>
              <a:buNone/>
              <a:defRPr/>
            </a:pPr>
            <a:endParaRPr lang="en-GB" sz="2800" dirty="0" smtClean="0"/>
          </a:p>
          <a:p>
            <a:pPr marL="0" indent="0" eaLnBrk="1" hangingPunct="1">
              <a:lnSpc>
                <a:spcPct val="90000"/>
              </a:lnSpc>
              <a:buNone/>
              <a:defRPr/>
            </a:pPr>
            <a:r>
              <a:rPr lang="en-GB" sz="2800" dirty="0" smtClean="0"/>
              <a:t>	Processor </a:t>
            </a:r>
            <a:r>
              <a:rPr lang="en-GB" sz="2800" dirty="0" smtClean="0"/>
              <a:t>: 0.5 – 0.9 volts</a:t>
            </a:r>
            <a:endParaRPr lang="en-US" sz="2800" dirty="0" smtClean="0"/>
          </a:p>
        </p:txBody>
      </p:sp>
      <p:sp>
        <p:nvSpPr>
          <p:cNvPr id="3" name="Slide Number Placeholder 2"/>
          <p:cNvSpPr>
            <a:spLocks noGrp="1"/>
          </p:cNvSpPr>
          <p:nvPr>
            <p:ph type="sldNum" sz="quarter" idx="12"/>
          </p:nvPr>
        </p:nvSpPr>
        <p:spPr/>
        <p:txBody>
          <a:bodyPr/>
          <a:lstStyle/>
          <a:p>
            <a:pPr>
              <a:defRPr/>
            </a:pPr>
            <a:fld id="{B608CDDB-31FC-4F55-B5C5-F54EBBB490B1}"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defRPr/>
            </a:pPr>
            <a:r>
              <a:rPr lang="en-IE" altLang="en-US" smtClean="0"/>
              <a:t>Power Supply in Digital Circuits</a:t>
            </a:r>
          </a:p>
        </p:txBody>
      </p:sp>
      <p:sp>
        <p:nvSpPr>
          <p:cNvPr id="3" name="Content Placeholder 2"/>
          <p:cNvSpPr>
            <a:spLocks noGrp="1"/>
          </p:cNvSpPr>
          <p:nvPr>
            <p:ph idx="1"/>
          </p:nvPr>
        </p:nvSpPr>
        <p:spPr>
          <a:xfrm>
            <a:off x="152400" y="1371600"/>
            <a:ext cx="6723063" cy="2362200"/>
          </a:xfrm>
        </p:spPr>
        <p:txBody>
          <a:bodyPr/>
          <a:lstStyle/>
          <a:p>
            <a:pPr>
              <a:defRPr/>
            </a:pPr>
            <a:r>
              <a:rPr lang="en-IE" sz="2400" dirty="0" smtClean="0"/>
              <a:t>In a digital circuit power supply voltage levels are constrained to two distinct values:</a:t>
            </a:r>
          </a:p>
          <a:p>
            <a:pPr lvl="1">
              <a:defRPr/>
            </a:pPr>
            <a:r>
              <a:rPr lang="en-IE" sz="2000" dirty="0" smtClean="0">
                <a:ea typeface="+mn-ea"/>
                <a:cs typeface="+mn-cs"/>
              </a:rPr>
              <a:t>“Logic </a:t>
            </a:r>
            <a:r>
              <a:rPr lang="en-IE" sz="2000" dirty="0">
                <a:ea typeface="+mn-ea"/>
                <a:cs typeface="+mn-cs"/>
              </a:rPr>
              <a:t>H</a:t>
            </a:r>
            <a:r>
              <a:rPr lang="en-IE" sz="2000" dirty="0" smtClean="0">
                <a:ea typeface="+mn-ea"/>
                <a:cs typeface="+mn-cs"/>
              </a:rPr>
              <a:t>igh </a:t>
            </a:r>
            <a:r>
              <a:rPr lang="en-IE" sz="2000" dirty="0">
                <a:ea typeface="+mn-ea"/>
                <a:cs typeface="+mn-cs"/>
              </a:rPr>
              <a:t>V</a:t>
            </a:r>
            <a:r>
              <a:rPr lang="en-IE" sz="2000" dirty="0" smtClean="0">
                <a:ea typeface="+mn-ea"/>
                <a:cs typeface="+mn-cs"/>
              </a:rPr>
              <a:t>oltage” (called LHV or </a:t>
            </a:r>
            <a:r>
              <a:rPr lang="en-IE" sz="2000" dirty="0" err="1" smtClean="0">
                <a:ea typeface="+mn-ea"/>
                <a:cs typeface="+mn-cs"/>
              </a:rPr>
              <a:t>Vdd</a:t>
            </a:r>
            <a:r>
              <a:rPr lang="en-IE" sz="2000" dirty="0" smtClean="0">
                <a:ea typeface="+mn-ea"/>
                <a:cs typeface="+mn-cs"/>
              </a:rPr>
              <a:t>) and </a:t>
            </a:r>
          </a:p>
          <a:p>
            <a:pPr lvl="1">
              <a:defRPr/>
            </a:pPr>
            <a:r>
              <a:rPr lang="en-IE" sz="2000" dirty="0" smtClean="0">
                <a:ea typeface="+mn-ea"/>
                <a:cs typeface="+mn-cs"/>
              </a:rPr>
              <a:t>“Logic Low </a:t>
            </a:r>
            <a:r>
              <a:rPr lang="en-IE" sz="2000" dirty="0">
                <a:ea typeface="+mn-ea"/>
                <a:cs typeface="+mn-cs"/>
              </a:rPr>
              <a:t>V</a:t>
            </a:r>
            <a:r>
              <a:rPr lang="en-IE" sz="2000" dirty="0" smtClean="0">
                <a:ea typeface="+mn-ea"/>
                <a:cs typeface="+mn-cs"/>
              </a:rPr>
              <a:t>oltage” (called LLV or GND). </a:t>
            </a:r>
          </a:p>
          <a:p>
            <a:pPr lvl="1">
              <a:defRPr/>
            </a:pPr>
            <a:r>
              <a:rPr lang="en-GB" sz="2000" dirty="0" err="1" smtClean="0">
                <a:ea typeface="+mn-ea"/>
                <a:cs typeface="+mn-cs"/>
              </a:rPr>
              <a:t>Vdd</a:t>
            </a:r>
            <a:r>
              <a:rPr lang="en-GB" sz="2000" dirty="0" smtClean="0">
                <a:ea typeface="+mn-ea"/>
                <a:cs typeface="+mn-cs"/>
              </a:rPr>
              <a:t> may be thought of as source of positive charge while GND source of negative charge in a circuit.</a:t>
            </a:r>
            <a:endParaRPr lang="en-IE" sz="2000" dirty="0" smtClean="0">
              <a:ea typeface="+mn-ea"/>
              <a:cs typeface="+mn-cs"/>
            </a:endParaRPr>
          </a:p>
          <a:p>
            <a:pPr>
              <a:defRPr/>
            </a:pPr>
            <a:endParaRPr lang="en-IE" sz="1800" dirty="0" smtClean="0"/>
          </a:p>
        </p:txBody>
      </p:sp>
      <p:pic>
        <p:nvPicPr>
          <p:cNvPr id="26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1524000"/>
            <a:ext cx="2051274" cy="199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bwMode="auto">
          <a:xfrm>
            <a:off x="304800" y="3883025"/>
            <a:ext cx="8588375" cy="26416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Font typeface="Wingdings" pitchFamily="2" charset="2"/>
              <a:buBlip>
                <a:blip r:embed="rId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Blip>
                <a:blip r:embed="rId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a:defRPr/>
            </a:pPr>
            <a:r>
              <a:rPr lang="en-IE" sz="2000" dirty="0">
                <a:effectLst>
                  <a:outerShdw blurRad="38100" dist="38100" dir="2700000" algn="tl">
                    <a:srgbClr val="000000">
                      <a:alpha val="43137"/>
                    </a:srgbClr>
                  </a:outerShdw>
                </a:effectLst>
                <a:cs typeface="Arial" panose="020B0604020202020204" pitchFamily="34" charset="0"/>
              </a:rPr>
              <a:t>GND net in any circuit is the universal reference voltage against which all other voltages are measured. </a:t>
            </a:r>
          </a:p>
          <a:p>
            <a:pPr lvl="1">
              <a:defRPr/>
            </a:pPr>
            <a:r>
              <a:rPr lang="en-IE" sz="1800" dirty="0" smtClean="0">
                <a:effectLst>
                  <a:outerShdw blurRad="38100" dist="38100" dir="2700000" algn="tl">
                    <a:srgbClr val="000000">
                      <a:alpha val="43137"/>
                    </a:srgbClr>
                  </a:outerShdw>
                </a:effectLst>
                <a:cs typeface="Arial" panose="020B0604020202020204" pitchFamily="34" charset="0"/>
              </a:rPr>
              <a:t>Any nodes labelled GND in a schematic are assumed to be connected into the same node. </a:t>
            </a:r>
            <a:r>
              <a:rPr lang="en-IE" sz="1800" b="1" dirty="0" smtClean="0">
                <a:effectLst>
                  <a:outerShdw blurRad="38100" dist="38100" dir="2700000" algn="tl">
                    <a:srgbClr val="000000">
                      <a:alpha val="43137"/>
                    </a:srgbClr>
                  </a:outerShdw>
                </a:effectLst>
                <a:cs typeface="Arial" panose="020B0604020202020204" pitchFamily="34" charset="0"/>
              </a:rPr>
              <a:t>Often, a downward </a:t>
            </a:r>
            <a:r>
              <a:rPr lang="en-IE" sz="1800" dirty="0" smtClean="0">
                <a:effectLst>
                  <a:outerShdw blurRad="38100" dist="38100" dir="2700000" algn="tl">
                    <a:srgbClr val="000000">
                      <a:alpha val="43137"/>
                    </a:srgbClr>
                  </a:outerShdw>
                </a:effectLst>
                <a:cs typeface="Arial" panose="020B0604020202020204" pitchFamily="34" charset="0"/>
              </a:rPr>
              <a:t>pointing triangle symbol is attached to a GND node in addition to (or instead of) the GND label. </a:t>
            </a:r>
          </a:p>
          <a:p>
            <a:pPr>
              <a:defRPr/>
            </a:pPr>
            <a:r>
              <a:rPr lang="en-IE" sz="2000" dirty="0" err="1" smtClean="0">
                <a:effectLst>
                  <a:outerShdw blurRad="38100" dist="38100" dir="2700000" algn="tl">
                    <a:srgbClr val="000000">
                      <a:alpha val="43137"/>
                    </a:srgbClr>
                  </a:outerShdw>
                </a:effectLst>
                <a:cs typeface="Arial" panose="020B0604020202020204" pitchFamily="34" charset="0"/>
              </a:rPr>
              <a:t>Vdd</a:t>
            </a:r>
            <a:r>
              <a:rPr lang="en-IE" sz="2000" dirty="0" smtClean="0">
                <a:effectLst>
                  <a:outerShdw blurRad="38100" dist="38100" dir="2700000" algn="tl">
                    <a:srgbClr val="000000">
                      <a:alpha val="43137"/>
                    </a:srgbClr>
                  </a:outerShdw>
                </a:effectLst>
                <a:cs typeface="Arial" panose="020B0604020202020204" pitchFamily="34" charset="0"/>
              </a:rPr>
              <a:t> node in a digital circuit is typically the highest voltage.</a:t>
            </a:r>
          </a:p>
          <a:p>
            <a:pPr>
              <a:defRPr/>
            </a:pPr>
            <a:r>
              <a:rPr lang="en-IE" sz="2000" dirty="0" smtClean="0">
                <a:effectLst>
                  <a:outerShdw blurRad="38100" dist="38100" dir="2700000" algn="tl">
                    <a:srgbClr val="000000">
                      <a:alpha val="43137"/>
                    </a:srgbClr>
                  </a:outerShdw>
                </a:effectLst>
                <a:cs typeface="Arial" panose="020B0604020202020204" pitchFamily="34" charset="0"/>
              </a:rPr>
              <a:t>All nodes labelled </a:t>
            </a:r>
            <a:r>
              <a:rPr lang="en-IE" sz="2000" dirty="0" err="1" smtClean="0">
                <a:effectLst>
                  <a:outerShdw blurRad="38100" dist="38100" dir="2700000" algn="tl">
                    <a:srgbClr val="000000">
                      <a:alpha val="43137"/>
                    </a:srgbClr>
                  </a:outerShdw>
                </a:effectLst>
                <a:cs typeface="Arial" panose="020B0604020202020204" pitchFamily="34" charset="0"/>
              </a:rPr>
              <a:t>Vdd</a:t>
            </a:r>
            <a:r>
              <a:rPr lang="en-IE" sz="2000" dirty="0" smtClean="0">
                <a:effectLst>
                  <a:outerShdw blurRad="38100" dist="38100" dir="2700000" algn="tl">
                    <a:srgbClr val="000000">
                      <a:alpha val="43137"/>
                    </a:srgbClr>
                  </a:outerShdw>
                </a:effectLst>
                <a:cs typeface="Arial" panose="020B0604020202020204" pitchFamily="34" charset="0"/>
              </a:rPr>
              <a:t> are tied together into the same node.</a:t>
            </a:r>
            <a:endParaRPr lang="en-IE" sz="2000" kern="0" dirty="0" smtClean="0">
              <a:effectLst>
                <a:outerShdw blurRad="38100" dist="38100" dir="2700000" algn="tl">
                  <a:srgbClr val="000000">
                    <a:alpha val="43137"/>
                  </a:srgbClr>
                </a:outerShdw>
              </a:effectLst>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0E27A5F1-5059-4887-B2AF-06E80233C6AB}"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altLang="en-US" sz="4000" dirty="0"/>
              <a:t>Power Supply in Digital Circuits (2)</a:t>
            </a:r>
            <a:endParaRPr lang="en-IE" sz="4000" dirty="0"/>
          </a:p>
        </p:txBody>
      </p:sp>
      <p:sp>
        <p:nvSpPr>
          <p:cNvPr id="3" name="Content Placeholder 2"/>
          <p:cNvSpPr>
            <a:spLocks noGrp="1"/>
          </p:cNvSpPr>
          <p:nvPr>
            <p:ph idx="1"/>
          </p:nvPr>
        </p:nvSpPr>
        <p:spPr/>
        <p:txBody>
          <a:bodyPr/>
          <a:lstStyle/>
          <a:p>
            <a:pPr marL="0" indent="0">
              <a:buNone/>
              <a:defRPr/>
            </a:pPr>
            <a:r>
              <a:rPr lang="en-IE" sz="2600" dirty="0" err="1" smtClean="0"/>
              <a:t>Vdd</a:t>
            </a:r>
            <a:r>
              <a:rPr lang="en-IE" sz="2600" dirty="0" smtClean="0"/>
              <a:t>? … GND? …</a:t>
            </a:r>
            <a:endParaRPr lang="en-IE" sz="2600" dirty="0"/>
          </a:p>
          <a:p>
            <a:pPr>
              <a:defRPr/>
            </a:pPr>
            <a:r>
              <a:rPr lang="en-IE" sz="2600" dirty="0" smtClean="0"/>
              <a:t>These terms are old references to old circuit features that carried on into the microchip era.</a:t>
            </a:r>
          </a:p>
          <a:p>
            <a:pPr>
              <a:defRPr/>
            </a:pPr>
            <a:r>
              <a:rPr lang="en-IE" sz="2400" dirty="0" smtClean="0"/>
              <a:t>The ‘V’ reminds the engineer that we are dealing with voltage, the </a:t>
            </a:r>
            <a:r>
              <a:rPr lang="en-IE" sz="2400" dirty="0" err="1" smtClean="0"/>
              <a:t>dd</a:t>
            </a:r>
            <a:r>
              <a:rPr lang="en-IE" sz="2400" dirty="0" smtClean="0"/>
              <a:t> (or DD) represents ‘drains’ Why two? I THINK it is to denote drain in the plural.</a:t>
            </a:r>
          </a:p>
          <a:p>
            <a:pPr>
              <a:defRPr/>
            </a:pPr>
            <a:endParaRPr lang="en-IE" sz="2400" dirty="0"/>
          </a:p>
          <a:p>
            <a:pPr marL="342900" lvl="1" indent="-342900">
              <a:buClr>
                <a:schemeClr val="hlink"/>
              </a:buClr>
              <a:buSzTx/>
              <a:buFont typeface="Wingdings" pitchFamily="2" charset="2"/>
              <a:buBlip>
                <a:blip r:embed="rId2"/>
              </a:buBlip>
              <a:defRPr/>
            </a:pPr>
            <a:r>
              <a:rPr lang="en-IE" sz="2400" dirty="0" smtClean="0"/>
              <a:t>GND – ‘ground’, and it is attached to the negative terminal. You might see voltage notation, ‘</a:t>
            </a:r>
            <a:r>
              <a:rPr lang="en-IE" sz="2400" dirty="0" err="1" smtClean="0"/>
              <a:t>Vss</a:t>
            </a:r>
            <a:r>
              <a:rPr lang="en-IE" sz="2400" dirty="0" smtClean="0"/>
              <a:t>’ associated with GND. (</a:t>
            </a:r>
            <a:r>
              <a:rPr lang="en-IE" sz="2400" dirty="0" err="1"/>
              <a:t>Vss</a:t>
            </a:r>
            <a:r>
              <a:rPr lang="en-IE" sz="2400" dirty="0"/>
              <a:t> </a:t>
            </a:r>
            <a:r>
              <a:rPr lang="en-IE" sz="2400" dirty="0" smtClean="0"/>
              <a:t>for </a:t>
            </a:r>
            <a:r>
              <a:rPr lang="en-IE" sz="2400" dirty="0"/>
              <a:t>‘sources</a:t>
            </a:r>
            <a:r>
              <a:rPr lang="en-IE" sz="2400" dirty="0" smtClean="0"/>
              <a:t>’).</a:t>
            </a:r>
            <a:endParaRPr lang="en-IE" sz="2400" dirty="0"/>
          </a:p>
          <a:p>
            <a:pPr>
              <a:defRPr/>
            </a:pPr>
            <a:endParaRPr lang="en-IE" sz="2400" dirty="0" smtClean="0"/>
          </a:p>
        </p:txBody>
      </p:sp>
      <p:sp>
        <p:nvSpPr>
          <p:cNvPr id="4" name="Slide Number Placeholder 3"/>
          <p:cNvSpPr>
            <a:spLocks noGrp="1"/>
          </p:cNvSpPr>
          <p:nvPr>
            <p:ph type="sldNum" sz="quarter" idx="10"/>
          </p:nvPr>
        </p:nvSpPr>
        <p:spPr/>
        <p:txBody>
          <a:bodyPr/>
          <a:lstStyle/>
          <a:p>
            <a:pPr>
              <a:defRPr/>
            </a:pPr>
            <a:fld id="{E4291D47-4941-4A61-AE0D-D6DD31240F86}" type="slidenum">
              <a:rPr lang="en-US" smtClean="0"/>
              <a:pPr>
                <a:defRPr/>
              </a:pPr>
              <a:t>25</a:t>
            </a:fld>
            <a:endParaRPr lang="en-US" dirty="0"/>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defRPr/>
            </a:pPr>
            <a:r>
              <a:rPr lang="en-IE" altLang="en-US" dirty="0" smtClean="0"/>
              <a:t>Digital Circuits</a:t>
            </a:r>
          </a:p>
        </p:txBody>
      </p:sp>
      <p:pic>
        <p:nvPicPr>
          <p:cNvPr id="2867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 y="2143125"/>
            <a:ext cx="8839200" cy="3562350"/>
          </a:xfrm>
        </p:spPr>
      </p:pic>
      <p:sp>
        <p:nvSpPr>
          <p:cNvPr id="3" name="Slide Number Placeholder 2"/>
          <p:cNvSpPr>
            <a:spLocks noGrp="1"/>
          </p:cNvSpPr>
          <p:nvPr>
            <p:ph type="sldNum" sz="quarter" idx="10"/>
          </p:nvPr>
        </p:nvSpPr>
        <p:spPr/>
        <p:txBody>
          <a:bodyPr/>
          <a:lstStyle/>
          <a:p>
            <a:pPr>
              <a:defRPr/>
            </a:pPr>
            <a:fld id="{EDD602AC-C95B-4A05-8841-2A8BE3DB9E5F}"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altLang="en-US" dirty="0" smtClean="0"/>
              <a:t>Digital Circuits (2)</a:t>
            </a:r>
            <a:endParaRPr lang="en-IE" dirty="0"/>
          </a:p>
        </p:txBody>
      </p:sp>
      <p:sp>
        <p:nvSpPr>
          <p:cNvPr id="3" name="Content Placeholder 2"/>
          <p:cNvSpPr>
            <a:spLocks noGrp="1"/>
          </p:cNvSpPr>
          <p:nvPr>
            <p:ph idx="1"/>
          </p:nvPr>
        </p:nvSpPr>
        <p:spPr>
          <a:xfrm>
            <a:off x="468313" y="1412875"/>
            <a:ext cx="8229600" cy="4533900"/>
          </a:xfrm>
        </p:spPr>
        <p:txBody>
          <a:bodyPr/>
          <a:lstStyle/>
          <a:p>
            <a:pPr>
              <a:defRPr/>
            </a:pPr>
            <a:r>
              <a:rPr lang="en-IE" sz="2400" dirty="0"/>
              <a:t>A digital circuit is constructed of a </a:t>
            </a:r>
            <a:r>
              <a:rPr lang="en-IE" sz="2400" b="1" dirty="0"/>
              <a:t>power supply</a:t>
            </a:r>
            <a:r>
              <a:rPr lang="en-IE" sz="2400" dirty="0"/>
              <a:t>, </a:t>
            </a:r>
            <a:r>
              <a:rPr lang="en-IE" sz="2400" b="1" dirty="0"/>
              <a:t>devices</a:t>
            </a:r>
            <a:r>
              <a:rPr lang="en-IE" sz="2400" dirty="0"/>
              <a:t>, and </a:t>
            </a:r>
            <a:r>
              <a:rPr lang="en-IE" sz="2400" b="1" dirty="0"/>
              <a:t>conduction nets</a:t>
            </a:r>
            <a:r>
              <a:rPr lang="en-IE" sz="2400" dirty="0"/>
              <a:t>. </a:t>
            </a:r>
            <a:endParaRPr lang="en-IE" sz="2400" dirty="0" smtClean="0"/>
          </a:p>
          <a:p>
            <a:pPr>
              <a:defRPr/>
            </a:pPr>
            <a:r>
              <a:rPr lang="en-IE" sz="2400" dirty="0" smtClean="0"/>
              <a:t>Some </a:t>
            </a:r>
            <a:r>
              <a:rPr lang="en-IE" sz="2400" dirty="0"/>
              <a:t>nets </a:t>
            </a:r>
            <a:r>
              <a:rPr lang="en-IE" sz="2400" dirty="0" smtClean="0"/>
              <a:t>provide circuit </a:t>
            </a:r>
            <a:r>
              <a:rPr lang="en-IE" sz="2400" dirty="0"/>
              <a:t>inputs from the “outside world”; in a schematic, these input nets are generally shown </a:t>
            </a:r>
            <a:r>
              <a:rPr lang="en-IE" sz="2400" dirty="0" smtClean="0"/>
              <a:t>entering the </a:t>
            </a:r>
            <a:r>
              <a:rPr lang="en-IE" sz="2400" dirty="0"/>
              <a:t>left side of component and/or the overall circuit. </a:t>
            </a:r>
            <a:endParaRPr lang="en-IE" sz="2400" dirty="0" smtClean="0"/>
          </a:p>
          <a:p>
            <a:pPr>
              <a:defRPr/>
            </a:pPr>
            <a:r>
              <a:rPr lang="en-IE" sz="2400" dirty="0" smtClean="0"/>
              <a:t>Other </a:t>
            </a:r>
            <a:r>
              <a:rPr lang="en-IE" sz="2400" dirty="0"/>
              <a:t>nets present circuit outputs to the </a:t>
            </a:r>
            <a:r>
              <a:rPr lang="en-IE" sz="2400" dirty="0" smtClean="0"/>
              <a:t>outside world</a:t>
            </a:r>
            <a:r>
              <a:rPr lang="en-IE" sz="2400" dirty="0"/>
              <a:t>; these nets are generally shown exiting the schematic on the right. </a:t>
            </a:r>
            <a:endParaRPr lang="en-IE" sz="2400" dirty="0" smtClean="0"/>
          </a:p>
          <a:p>
            <a:pPr>
              <a:defRPr/>
            </a:pPr>
            <a:r>
              <a:rPr lang="en-IE" sz="2400" dirty="0" smtClean="0"/>
              <a:t>In </a:t>
            </a:r>
            <a:r>
              <a:rPr lang="en-IE" sz="2400" dirty="0"/>
              <a:t>the shown schematic, circuit components are shown as arbitrary shapes, nets are shown as lines, and inputs and outputs are denoted by connector symbols.</a:t>
            </a:r>
          </a:p>
          <a:p>
            <a:pPr>
              <a:defRPr/>
            </a:pPr>
            <a:endParaRPr lang="en-IE" sz="2400" dirty="0"/>
          </a:p>
        </p:txBody>
      </p:sp>
      <p:sp>
        <p:nvSpPr>
          <p:cNvPr id="4" name="Slide Number Placeholder 3"/>
          <p:cNvSpPr>
            <a:spLocks noGrp="1"/>
          </p:cNvSpPr>
          <p:nvPr>
            <p:ph type="sldNum" sz="quarter" idx="10"/>
          </p:nvPr>
        </p:nvSpPr>
        <p:spPr/>
        <p:txBody>
          <a:bodyPr/>
          <a:lstStyle/>
          <a:p>
            <a:pPr>
              <a:defRPr/>
            </a:pPr>
            <a:fld id="{9F4AC0B6-C298-4922-A2B2-E27B646F09A2}"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altLang="en-US" dirty="0" smtClean="0"/>
              <a:t>Digital Circuits </a:t>
            </a:r>
            <a:r>
              <a:rPr lang="en-IE" altLang="en-US" dirty="0" smtClean="0"/>
              <a:t>(3)</a:t>
            </a:r>
            <a:endParaRPr lang="en-IE" dirty="0"/>
          </a:p>
        </p:txBody>
      </p:sp>
      <p:sp>
        <p:nvSpPr>
          <p:cNvPr id="3" name="Content Placeholder 2"/>
          <p:cNvSpPr>
            <a:spLocks noGrp="1"/>
          </p:cNvSpPr>
          <p:nvPr>
            <p:ph idx="1"/>
          </p:nvPr>
        </p:nvSpPr>
        <p:spPr>
          <a:xfrm>
            <a:off x="468313" y="1412875"/>
            <a:ext cx="8229600" cy="4533900"/>
          </a:xfrm>
        </p:spPr>
        <p:txBody>
          <a:bodyPr/>
          <a:lstStyle/>
          <a:p>
            <a:pPr>
              <a:defRPr/>
            </a:pPr>
            <a:r>
              <a:rPr lang="en-IE" sz="2400" dirty="0"/>
              <a:t>A digital circuit requires a power supply to provide a constant and stable source of electric power to all devices. A “power supply” in a digital circuit provides a local, contained imbalance of electrons that provides a voltage source that can do useful work, such as transmitting information through a conductor from one device to another.</a:t>
            </a:r>
          </a:p>
          <a:p>
            <a:pPr marL="0" indent="0">
              <a:buNone/>
              <a:defRPr/>
            </a:pPr>
            <a:endParaRPr lang="en-IE" sz="1000" dirty="0" smtClean="0"/>
          </a:p>
          <a:p>
            <a:pPr>
              <a:defRPr/>
            </a:pPr>
            <a:r>
              <a:rPr lang="en-IE" sz="2400" dirty="0" smtClean="0"/>
              <a:t>A </a:t>
            </a:r>
            <a:r>
              <a:rPr lang="en-IE" sz="2400" dirty="0"/>
              <a:t>digital circuit allows a controlled flow of electrons from the negative side to the positive side of the power supply, but only via the paths designed into the circuit. As electrons flow to and from the devices in a given circuit, they can change device properties in useful ways</a:t>
            </a:r>
            <a:r>
              <a:rPr lang="en-IE" sz="2400" dirty="0" smtClean="0"/>
              <a:t>.</a:t>
            </a:r>
            <a:endParaRPr lang="en-IE" sz="2400" dirty="0"/>
          </a:p>
          <a:p>
            <a:pPr>
              <a:defRPr/>
            </a:pPr>
            <a:endParaRPr lang="en-IE" sz="2400" dirty="0"/>
          </a:p>
        </p:txBody>
      </p:sp>
      <p:sp>
        <p:nvSpPr>
          <p:cNvPr id="4" name="Slide Number Placeholder 3"/>
          <p:cNvSpPr>
            <a:spLocks noGrp="1"/>
          </p:cNvSpPr>
          <p:nvPr>
            <p:ph type="sldNum" sz="quarter" idx="10"/>
          </p:nvPr>
        </p:nvSpPr>
        <p:spPr/>
        <p:txBody>
          <a:bodyPr/>
          <a:lstStyle/>
          <a:p>
            <a:pPr>
              <a:defRPr/>
            </a:pPr>
            <a:fld id="{9F4AC0B6-C298-4922-A2B2-E27B646F09A2}" type="slidenum">
              <a:rPr lang="en-US" smtClean="0"/>
              <a:pPr>
                <a:defRPr/>
              </a:pPr>
              <a:t>28</a:t>
            </a:fld>
            <a:endParaRPr lang="en-US"/>
          </a:p>
        </p:txBody>
      </p:sp>
    </p:spTree>
    <p:extLst>
      <p:ext uri="{BB962C8B-B14F-4D97-AF65-F5344CB8AC3E}">
        <p14:creationId xmlns:p14="http://schemas.microsoft.com/office/powerpoint/2010/main" val="1690422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defRPr/>
            </a:pPr>
            <a:r>
              <a:rPr lang="en-IE" altLang="en-US" smtClean="0"/>
              <a:t>Electronic Circuit Components</a:t>
            </a:r>
          </a:p>
        </p:txBody>
      </p:sp>
      <p:sp>
        <p:nvSpPr>
          <p:cNvPr id="15363" name="Content Placeholder 2"/>
          <p:cNvSpPr>
            <a:spLocks noGrp="1"/>
          </p:cNvSpPr>
          <p:nvPr>
            <p:ph idx="1"/>
          </p:nvPr>
        </p:nvSpPr>
        <p:spPr>
          <a:xfrm>
            <a:off x="467544" y="1340768"/>
            <a:ext cx="8229600" cy="4533900"/>
          </a:xfrm>
        </p:spPr>
        <p:txBody>
          <a:bodyPr/>
          <a:lstStyle/>
          <a:p>
            <a:pPr lvl="2">
              <a:defRPr/>
            </a:pPr>
            <a:r>
              <a:rPr lang="en-IE" altLang="en-US" sz="2800" dirty="0" smtClean="0"/>
              <a:t>Resistors</a:t>
            </a:r>
          </a:p>
          <a:p>
            <a:pPr marL="914400" lvl="2" indent="0">
              <a:buNone/>
              <a:defRPr/>
            </a:pPr>
            <a:endParaRPr lang="en-IE" altLang="en-US" sz="1000" dirty="0" smtClean="0"/>
          </a:p>
          <a:p>
            <a:pPr lvl="2">
              <a:defRPr/>
            </a:pPr>
            <a:r>
              <a:rPr lang="en-IE" altLang="en-US" sz="2800" dirty="0" smtClean="0"/>
              <a:t>Capacitors</a:t>
            </a:r>
          </a:p>
          <a:p>
            <a:pPr marL="914400" lvl="2" indent="0">
              <a:buNone/>
              <a:defRPr/>
            </a:pPr>
            <a:endParaRPr lang="en-IE" altLang="en-US" sz="1000" dirty="0" smtClean="0"/>
          </a:p>
          <a:p>
            <a:pPr lvl="2">
              <a:defRPr/>
            </a:pPr>
            <a:r>
              <a:rPr lang="en-IE" altLang="en-US" sz="2800" dirty="0" smtClean="0"/>
              <a:t>Input </a:t>
            </a:r>
            <a:r>
              <a:rPr lang="en-IE" altLang="en-US" sz="2800" dirty="0" smtClean="0"/>
              <a:t>Devices</a:t>
            </a:r>
          </a:p>
          <a:p>
            <a:pPr marL="914400" lvl="2" indent="0">
              <a:buNone/>
              <a:defRPr/>
            </a:pPr>
            <a:endParaRPr lang="en-IE" altLang="en-US" sz="1000" dirty="0" smtClean="0"/>
          </a:p>
          <a:p>
            <a:pPr lvl="2">
              <a:defRPr/>
            </a:pPr>
            <a:r>
              <a:rPr lang="en-IE" altLang="en-US" sz="2800" dirty="0" smtClean="0"/>
              <a:t>Output </a:t>
            </a:r>
            <a:r>
              <a:rPr lang="en-IE" altLang="en-US" sz="2800" dirty="0" smtClean="0"/>
              <a:t>Devices</a:t>
            </a:r>
          </a:p>
          <a:p>
            <a:pPr marL="914400" lvl="2" indent="0">
              <a:buNone/>
              <a:defRPr/>
            </a:pPr>
            <a:endParaRPr lang="en-IE" altLang="en-US" sz="1000" dirty="0" smtClean="0"/>
          </a:p>
          <a:p>
            <a:pPr lvl="2">
              <a:defRPr/>
            </a:pPr>
            <a:r>
              <a:rPr lang="en-IE" altLang="en-US" sz="2800" dirty="0" smtClean="0"/>
              <a:t>Connectors</a:t>
            </a:r>
          </a:p>
          <a:p>
            <a:pPr marL="914400" lvl="2" indent="0">
              <a:buNone/>
              <a:defRPr/>
            </a:pPr>
            <a:endParaRPr lang="en-IE" altLang="en-US" sz="1000" dirty="0" smtClean="0"/>
          </a:p>
          <a:p>
            <a:pPr lvl="2">
              <a:defRPr/>
            </a:pPr>
            <a:r>
              <a:rPr lang="en-IE" altLang="en-US" sz="2800" dirty="0" smtClean="0"/>
              <a:t>Printed Circuit </a:t>
            </a:r>
            <a:r>
              <a:rPr lang="en-IE" altLang="en-US" sz="2800" dirty="0" smtClean="0"/>
              <a:t>Boards</a:t>
            </a:r>
          </a:p>
          <a:p>
            <a:pPr marL="914400" lvl="2" indent="0">
              <a:buNone/>
              <a:defRPr/>
            </a:pPr>
            <a:endParaRPr lang="en-IE" altLang="en-US" sz="1000" dirty="0" smtClean="0"/>
          </a:p>
          <a:p>
            <a:pPr lvl="2">
              <a:defRPr/>
            </a:pPr>
            <a:r>
              <a:rPr lang="en-IE" altLang="en-US" sz="2800" dirty="0" smtClean="0"/>
              <a:t>Integrated Circuits</a:t>
            </a:r>
          </a:p>
        </p:txBody>
      </p:sp>
      <p:sp>
        <p:nvSpPr>
          <p:cNvPr id="2" name="Slide Number Placeholder 1"/>
          <p:cNvSpPr>
            <a:spLocks noGrp="1"/>
          </p:cNvSpPr>
          <p:nvPr>
            <p:ph type="sldNum" sz="quarter" idx="10"/>
          </p:nvPr>
        </p:nvSpPr>
        <p:spPr/>
        <p:txBody>
          <a:bodyPr/>
          <a:lstStyle/>
          <a:p>
            <a:pPr>
              <a:defRPr/>
            </a:pPr>
            <a:fld id="{1B8A0D83-F9FF-4BEB-90E7-B5231DB3F8F6}" type="slidenum">
              <a:rPr lang="en-US" smtClean="0"/>
              <a:pPr>
                <a:defRPr/>
              </a:pPr>
              <a:t>29</a:t>
            </a:fld>
            <a:endParaRPr lang="en-US"/>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6553200" y="6243638"/>
            <a:ext cx="2133600" cy="457200"/>
          </a:xfrm>
          <a:prstGeom prst="rect">
            <a:avLst/>
          </a:prstGeom>
          <a:noFill/>
          <a:ln>
            <a:miter lim="800000"/>
            <a:headEnd/>
            <a:tailEnd/>
          </a:ln>
        </p:spPr>
        <p:txBody>
          <a:bodyPr anchor="b"/>
          <a:lstStyle/>
          <a:p>
            <a:pPr algn="r" eaLnBrk="1" hangingPunct="1">
              <a:defRPr/>
            </a:pPr>
            <a:fld id="{9E72BE19-6371-4784-9C70-D8F5732C3A39}" type="slidenum">
              <a:rPr lang="en-US" sz="1200">
                <a:effectLst>
                  <a:outerShdw blurRad="38100" dist="38100" dir="2700000" algn="tl">
                    <a:srgbClr val="000000"/>
                  </a:outerShdw>
                </a:effectLst>
              </a:rPr>
              <a:pPr algn="r" eaLnBrk="1" hangingPunct="1">
                <a:defRPr/>
              </a:pPr>
              <a:t>3</a:t>
            </a:fld>
            <a:endParaRPr lang="en-US" sz="1200">
              <a:effectLst>
                <a:outerShdw blurRad="38100" dist="38100" dir="2700000" algn="tl">
                  <a:srgbClr val="000000"/>
                </a:outerShdw>
              </a:effectLst>
            </a:endParaRPr>
          </a:p>
        </p:txBody>
      </p:sp>
      <p:sp>
        <p:nvSpPr>
          <p:cNvPr id="238594" name="Rectangle 2"/>
          <p:cNvSpPr>
            <a:spLocks noGrp="1" noChangeArrowheads="1"/>
          </p:cNvSpPr>
          <p:nvPr>
            <p:ph type="title" idx="4294967295"/>
          </p:nvPr>
        </p:nvSpPr>
        <p:spPr>
          <a:xfrm>
            <a:off x="574675" y="304800"/>
            <a:ext cx="8001000" cy="1216025"/>
          </a:xfrm>
        </p:spPr>
        <p:txBody>
          <a:bodyPr anchor="b"/>
          <a:lstStyle/>
          <a:p>
            <a:pPr eaLnBrk="1" hangingPunct="1">
              <a:defRPr/>
            </a:pPr>
            <a:r>
              <a:rPr lang="en-GB" smtClean="0"/>
              <a:t>Energy for Computers</a:t>
            </a:r>
            <a:endParaRPr lang="en-US" smtClean="0"/>
          </a:p>
        </p:txBody>
      </p:sp>
      <p:sp>
        <p:nvSpPr>
          <p:cNvPr id="238595" name="Rectangle 3"/>
          <p:cNvSpPr>
            <a:spLocks noGrp="1" noChangeArrowheads="1"/>
          </p:cNvSpPr>
          <p:nvPr>
            <p:ph type="body" idx="4294967295"/>
          </p:nvPr>
        </p:nvSpPr>
        <p:spPr>
          <a:xfrm>
            <a:off x="566738" y="1752600"/>
            <a:ext cx="8001000" cy="4267200"/>
          </a:xfrm>
        </p:spPr>
        <p:txBody>
          <a:bodyPr/>
          <a:lstStyle/>
          <a:p>
            <a:pPr eaLnBrk="1" hangingPunct="1">
              <a:defRPr/>
            </a:pPr>
            <a:r>
              <a:rPr lang="en-GB" sz="2800" dirty="0" smtClean="0"/>
              <a:t>Computers are physical devices and so need physical energy with which to operate.</a:t>
            </a:r>
            <a:endParaRPr lang="en-US" sz="2800" dirty="0" smtClean="0"/>
          </a:p>
          <a:p>
            <a:pPr eaLnBrk="1" hangingPunct="1">
              <a:defRPr/>
            </a:pPr>
            <a:endParaRPr lang="en-US" sz="2800" dirty="0" smtClean="0"/>
          </a:p>
          <a:p>
            <a:pPr eaLnBrk="1" hangingPunct="1">
              <a:defRPr/>
            </a:pPr>
            <a:r>
              <a:rPr lang="en-GB" sz="2800" dirty="0" smtClean="0"/>
              <a:t>ELECTRICITY is a form of energy.</a:t>
            </a:r>
          </a:p>
          <a:p>
            <a:pPr eaLnBrk="1" hangingPunct="1">
              <a:buFont typeface="Wingdings" pitchFamily="2" charset="2"/>
              <a:buNone/>
              <a:defRPr/>
            </a:pPr>
            <a:endParaRPr lang="en-US" sz="2800" dirty="0" smtClean="0"/>
          </a:p>
          <a:p>
            <a:pPr eaLnBrk="1" hangingPunct="1">
              <a:defRPr/>
            </a:pPr>
            <a:r>
              <a:rPr lang="en-GB" sz="2800" dirty="0" smtClean="0"/>
              <a:t>Electricity is a useful means of powering many physical devices - including computers - because it is predictable and manageable…</a:t>
            </a:r>
          </a:p>
          <a:p>
            <a:pPr marL="400050" lvl="1" indent="0" eaLnBrk="1" hangingPunct="1">
              <a:buNone/>
              <a:defRPr/>
            </a:pPr>
            <a:r>
              <a:rPr lang="en-GB" dirty="0" smtClean="0"/>
              <a:t>… and fairly easy to generate.</a:t>
            </a:r>
            <a:endParaRPr lang="en-US" dirty="0" smtClean="0"/>
          </a:p>
        </p:txBody>
      </p:sp>
      <p:sp>
        <p:nvSpPr>
          <p:cNvPr id="3" name="Slide Number Placeholder 2"/>
          <p:cNvSpPr>
            <a:spLocks noGrp="1"/>
          </p:cNvSpPr>
          <p:nvPr>
            <p:ph type="sldNum" sz="quarter" idx="12"/>
          </p:nvPr>
        </p:nvSpPr>
        <p:spPr/>
        <p:txBody>
          <a:bodyPr/>
          <a:lstStyle/>
          <a:p>
            <a:pPr>
              <a:defRPr/>
            </a:pPr>
            <a:fld id="{0D7EC811-7292-4F0A-814F-DBEC358E2D49}"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defRPr/>
            </a:pPr>
            <a:r>
              <a:rPr lang="en-IE" altLang="en-US" smtClean="0"/>
              <a:t>Resistors</a:t>
            </a:r>
          </a:p>
        </p:txBody>
      </p:sp>
      <p:sp>
        <p:nvSpPr>
          <p:cNvPr id="16387" name="Content Placeholder 4"/>
          <p:cNvSpPr>
            <a:spLocks noGrp="1"/>
          </p:cNvSpPr>
          <p:nvPr>
            <p:ph idx="1"/>
          </p:nvPr>
        </p:nvSpPr>
        <p:spPr>
          <a:xfrm>
            <a:off x="152400" y="1371600"/>
            <a:ext cx="6291263" cy="5105400"/>
          </a:xfrm>
        </p:spPr>
        <p:txBody>
          <a:bodyPr/>
          <a:lstStyle/>
          <a:p>
            <a:pPr>
              <a:defRPr/>
            </a:pPr>
            <a:r>
              <a:rPr lang="en-IE" altLang="en-US" sz="2400" dirty="0" smtClean="0"/>
              <a:t>Resistors are two-terminal devices that restrict, or resist the flow of current.</a:t>
            </a:r>
          </a:p>
          <a:p>
            <a:pPr lvl="1">
              <a:defRPr/>
            </a:pPr>
            <a:r>
              <a:rPr lang="en-IE" altLang="en-US" sz="2000" dirty="0" smtClean="0"/>
              <a:t>The larger the resistor the less current can flow through it for a given voltage as demonstrated by Ohm’s Law: V= I*R</a:t>
            </a:r>
          </a:p>
          <a:p>
            <a:pPr>
              <a:defRPr/>
            </a:pPr>
            <a:endParaRPr lang="en-IE" altLang="en-US" sz="2800" dirty="0" smtClean="0"/>
          </a:p>
          <a:p>
            <a:pPr>
              <a:defRPr/>
            </a:pPr>
            <a:r>
              <a:rPr lang="en-IE" altLang="en-US" sz="2400" dirty="0" smtClean="0"/>
              <a:t>Electrons flowing through a resistor collide with material in the resistor body, and it is these collisions that cause electrical resistance. </a:t>
            </a:r>
          </a:p>
          <a:p>
            <a:pPr lvl="1">
              <a:defRPr/>
            </a:pPr>
            <a:r>
              <a:rPr lang="en-IE" altLang="en-US" sz="2000" dirty="0" smtClean="0"/>
              <a:t>These collisions cause energy to be dissipated in the form of heat or light (as in a toaster or light bulb). </a:t>
            </a:r>
          </a:p>
        </p:txBody>
      </p:sp>
      <p:pic>
        <p:nvPicPr>
          <p:cNvPr id="32772" name="Picture 3" descr="C:\Documents and Settings\pbigioi\Desktop\Zero_ohm_resistors_cropp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752975"/>
            <a:ext cx="19812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descr="C:\Documents and Settings\pbigioi\Desktop\100px-Resistor_symbol_America_svg.png"/>
          <p:cNvPicPr>
            <a:picLocks noChangeAspect="1" noChangeArrowheads="1"/>
          </p:cNvPicPr>
          <p:nvPr/>
        </p:nvPicPr>
        <p:blipFill>
          <a:blip r:embed="rId4"/>
          <a:srcRect/>
          <a:stretch>
            <a:fillRect/>
          </a:stretch>
        </p:blipFill>
        <p:spPr bwMode="auto">
          <a:xfrm>
            <a:off x="6935788" y="1106488"/>
            <a:ext cx="1243012" cy="993775"/>
          </a:xfrm>
          <a:prstGeom prst="rect">
            <a:avLst/>
          </a:prstGeom>
          <a:solidFill>
            <a:schemeClr val="tx2">
              <a:lumMod val="90000"/>
            </a:schemeClr>
          </a:solidFill>
          <a:ln>
            <a:noFill/>
          </a:ln>
          <a:extLst/>
        </p:spPr>
      </p:pic>
      <p:pic>
        <p:nvPicPr>
          <p:cNvPr id="32774" name="Picture 7" descr="C:\Documents and Settings\pbigioi\Desktop\Carbon-resistor-TR212-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3200400"/>
            <a:ext cx="2009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TextBox 10"/>
          <p:cNvSpPr txBox="1">
            <a:spLocks noChangeArrowheads="1"/>
          </p:cNvSpPr>
          <p:nvPr/>
        </p:nvSpPr>
        <p:spPr bwMode="auto">
          <a:xfrm>
            <a:off x="6781800" y="2082800"/>
            <a:ext cx="1676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6"/>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6"/>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6"/>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9pPr>
          </a:lstStyle>
          <a:p>
            <a:pPr eaLnBrk="1" hangingPunct="1">
              <a:spcBef>
                <a:spcPct val="0"/>
              </a:spcBef>
              <a:buClrTx/>
              <a:buFontTx/>
              <a:buNone/>
            </a:pPr>
            <a:r>
              <a:rPr lang="en-IE" altLang="en-US" sz="1600">
                <a:cs typeface="Arial" charset="0"/>
              </a:rPr>
              <a:t>Resistor Symbol</a:t>
            </a:r>
          </a:p>
        </p:txBody>
      </p:sp>
      <p:sp>
        <p:nvSpPr>
          <p:cNvPr id="32776" name="TextBox 11"/>
          <p:cNvSpPr txBox="1">
            <a:spLocks noChangeArrowheads="1"/>
          </p:cNvSpPr>
          <p:nvPr/>
        </p:nvSpPr>
        <p:spPr bwMode="auto">
          <a:xfrm>
            <a:off x="6715125" y="3962400"/>
            <a:ext cx="2117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6"/>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6"/>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6"/>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9pPr>
          </a:lstStyle>
          <a:p>
            <a:pPr algn="ctr" eaLnBrk="1" hangingPunct="1">
              <a:spcBef>
                <a:spcPct val="0"/>
              </a:spcBef>
              <a:buClrTx/>
              <a:buFontTx/>
              <a:buNone/>
            </a:pPr>
            <a:r>
              <a:rPr lang="en-IE" altLang="en-US" sz="1600">
                <a:cs typeface="Arial" charset="0"/>
              </a:rPr>
              <a:t>Carbon Film Through</a:t>
            </a:r>
          </a:p>
          <a:p>
            <a:pPr algn="ctr" eaLnBrk="1" hangingPunct="1">
              <a:spcBef>
                <a:spcPct val="0"/>
              </a:spcBef>
              <a:buClrTx/>
              <a:buFontTx/>
              <a:buNone/>
            </a:pPr>
            <a:r>
              <a:rPr lang="en-IE" altLang="en-US" sz="1600">
                <a:cs typeface="Arial" charset="0"/>
              </a:rPr>
              <a:t>Hole Resistor</a:t>
            </a:r>
          </a:p>
        </p:txBody>
      </p:sp>
      <p:sp>
        <p:nvSpPr>
          <p:cNvPr id="32777" name="TextBox 12"/>
          <p:cNvSpPr txBox="1">
            <a:spLocks noChangeArrowheads="1"/>
          </p:cNvSpPr>
          <p:nvPr/>
        </p:nvSpPr>
        <p:spPr bwMode="auto">
          <a:xfrm>
            <a:off x="6997700" y="6096000"/>
            <a:ext cx="1577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6"/>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6"/>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6"/>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6"/>
              </a:buBlip>
              <a:defRPr sz="2000">
                <a:solidFill>
                  <a:schemeClr val="tx1"/>
                </a:solidFill>
                <a:latin typeface="Arial" charset="0"/>
              </a:defRPr>
            </a:lvl9pPr>
          </a:lstStyle>
          <a:p>
            <a:pPr algn="ctr" eaLnBrk="1" hangingPunct="1">
              <a:spcBef>
                <a:spcPct val="0"/>
              </a:spcBef>
              <a:buClrTx/>
              <a:buFontTx/>
              <a:buNone/>
            </a:pPr>
            <a:r>
              <a:rPr lang="en-IE" altLang="en-US" sz="1600">
                <a:cs typeface="Arial" charset="0"/>
              </a:rPr>
              <a:t>Surface Mount </a:t>
            </a:r>
          </a:p>
          <a:p>
            <a:pPr algn="ctr" eaLnBrk="1" hangingPunct="1">
              <a:spcBef>
                <a:spcPct val="0"/>
              </a:spcBef>
              <a:buClrTx/>
              <a:buFontTx/>
              <a:buNone/>
            </a:pPr>
            <a:r>
              <a:rPr lang="en-IE" altLang="en-US" sz="1600">
                <a:cs typeface="Arial" charset="0"/>
              </a:rPr>
              <a:t>Resistors</a:t>
            </a:r>
          </a:p>
        </p:txBody>
      </p:sp>
      <p:sp>
        <p:nvSpPr>
          <p:cNvPr id="3" name="Slide Number Placeholder 2"/>
          <p:cNvSpPr>
            <a:spLocks noGrp="1"/>
          </p:cNvSpPr>
          <p:nvPr>
            <p:ph type="sldNum" sz="quarter" idx="10"/>
          </p:nvPr>
        </p:nvSpPr>
        <p:spPr/>
        <p:txBody>
          <a:bodyPr/>
          <a:lstStyle/>
          <a:p>
            <a:pPr>
              <a:defRPr/>
            </a:pPr>
            <a:fld id="{EB2DCB8C-793F-4109-A9FA-9419FD1FE34A}"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defRPr/>
            </a:pPr>
            <a:r>
              <a:rPr lang="en-GB" altLang="en-US" dirty="0" smtClean="0"/>
              <a:t>Resistors (2)</a:t>
            </a:r>
            <a:endParaRPr lang="en-IE" altLang="en-US" dirty="0" smtClean="0"/>
          </a:p>
        </p:txBody>
      </p:sp>
      <p:sp>
        <p:nvSpPr>
          <p:cNvPr id="17411" name="Content Placeholder 2"/>
          <p:cNvSpPr>
            <a:spLocks noGrp="1"/>
          </p:cNvSpPr>
          <p:nvPr>
            <p:ph idx="1"/>
          </p:nvPr>
        </p:nvSpPr>
        <p:spPr/>
        <p:txBody>
          <a:bodyPr/>
          <a:lstStyle/>
          <a:p>
            <a:pPr>
              <a:defRPr/>
            </a:pPr>
            <a:r>
              <a:rPr lang="en-IE" altLang="en-US" sz="2400" dirty="0" smtClean="0"/>
              <a:t>The amount of power (in Watts) dissipated in a resistor can be calculated using the equation, P= I*V (= I</a:t>
            </a:r>
            <a:r>
              <a:rPr lang="en-IE" altLang="en-US" sz="2400" baseline="30000" dirty="0" smtClean="0"/>
              <a:t>2</a:t>
            </a:r>
            <a:r>
              <a:rPr lang="en-IE" altLang="en-US" sz="2400" dirty="0" smtClean="0"/>
              <a:t>R) </a:t>
            </a:r>
          </a:p>
          <a:p>
            <a:pPr lvl="1">
              <a:defRPr/>
            </a:pPr>
            <a:r>
              <a:rPr lang="en-IE" altLang="en-US" sz="2000" dirty="0" smtClean="0"/>
              <a:t>A resistor that can dissipate about 5 Watts of power would be about the size of a writing pen, and a resistor that can only dissipate 1/8 Watt is about the size of a grain of rice. If a resistor is placed in a circuit where it must dissipate more that its intended power, it will simply melt.</a:t>
            </a:r>
            <a:endParaRPr lang="en-IE" altLang="en-US" sz="2400" dirty="0" smtClean="0"/>
          </a:p>
          <a:p>
            <a:pPr>
              <a:defRPr/>
            </a:pPr>
            <a:r>
              <a:rPr lang="en-IE" altLang="en-US" sz="2400" dirty="0" smtClean="0"/>
              <a:t>The physical size and appearance of a resistor is determined by the required application. </a:t>
            </a:r>
          </a:p>
          <a:p>
            <a:pPr lvl="1">
              <a:defRPr/>
            </a:pPr>
            <a:r>
              <a:rPr lang="en-IE" altLang="en-US" sz="2000" dirty="0" smtClean="0"/>
              <a:t>Resistors that must dissipate large amounts of energy (such as in a toaster) are relatively large, whereas resistors that dissipate small amounts of current are relatively small. </a:t>
            </a:r>
          </a:p>
          <a:p>
            <a:pPr lvl="1">
              <a:defRPr/>
            </a:pPr>
            <a:r>
              <a:rPr lang="en-IE" altLang="en-US" sz="2000" dirty="0" smtClean="0"/>
              <a:t>A one-ohm resistance is a relatively small value, and 100KOhm resistance is a relatively large value. </a:t>
            </a:r>
          </a:p>
          <a:p>
            <a:pPr>
              <a:defRPr/>
            </a:pPr>
            <a:endParaRPr lang="en-IE" altLang="en-US" sz="2400" dirty="0" smtClean="0"/>
          </a:p>
          <a:p>
            <a:pPr>
              <a:defRPr/>
            </a:pPr>
            <a:endParaRPr lang="en-IE" altLang="en-US" sz="2800" dirty="0" smtClean="0"/>
          </a:p>
          <a:p>
            <a:pPr>
              <a:defRPr/>
            </a:pPr>
            <a:endParaRPr lang="en-IE" altLang="en-US" dirty="0" smtClean="0"/>
          </a:p>
        </p:txBody>
      </p:sp>
      <p:sp>
        <p:nvSpPr>
          <p:cNvPr id="3" name="Slide Number Placeholder 2"/>
          <p:cNvSpPr>
            <a:spLocks noGrp="1"/>
          </p:cNvSpPr>
          <p:nvPr>
            <p:ph type="sldNum" sz="quarter" idx="10"/>
          </p:nvPr>
        </p:nvSpPr>
        <p:spPr/>
        <p:txBody>
          <a:bodyPr/>
          <a:lstStyle/>
          <a:p>
            <a:pPr>
              <a:defRPr/>
            </a:pPr>
            <a:fld id="{2A0C6C0C-136E-441A-A099-22F64C3BAF4C}"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defRPr/>
            </a:pPr>
            <a:r>
              <a:rPr lang="en-IE" altLang="en-US" smtClean="0"/>
              <a:t>Capacitors</a:t>
            </a:r>
          </a:p>
        </p:txBody>
      </p:sp>
      <p:sp>
        <p:nvSpPr>
          <p:cNvPr id="18435" name="Content Placeholder 2"/>
          <p:cNvSpPr>
            <a:spLocks noGrp="1"/>
          </p:cNvSpPr>
          <p:nvPr>
            <p:ph idx="1"/>
          </p:nvPr>
        </p:nvSpPr>
        <p:spPr>
          <a:xfrm>
            <a:off x="152400" y="1371600"/>
            <a:ext cx="6324600" cy="5105400"/>
          </a:xfrm>
        </p:spPr>
        <p:txBody>
          <a:bodyPr/>
          <a:lstStyle/>
          <a:p>
            <a:pPr>
              <a:defRPr/>
            </a:pPr>
            <a:r>
              <a:rPr lang="en-IE" altLang="en-US" sz="2400" dirty="0" smtClean="0"/>
              <a:t>A capacitor is a two-terminal device that can store electric energy in the form of charged particles. </a:t>
            </a:r>
          </a:p>
          <a:p>
            <a:pPr lvl="1">
              <a:defRPr/>
            </a:pPr>
            <a:r>
              <a:rPr lang="en-IE" altLang="en-US" sz="2000" dirty="0"/>
              <a:t>A</a:t>
            </a:r>
            <a:r>
              <a:rPr lang="en-IE" altLang="en-US" sz="2000" dirty="0" smtClean="0"/>
              <a:t> capacitor as like a reservoir of charge that takes time to fill or empty.</a:t>
            </a:r>
            <a:endParaRPr lang="en-IE" altLang="en-US" dirty="0" smtClean="0"/>
          </a:p>
          <a:p>
            <a:pPr>
              <a:defRPr/>
            </a:pPr>
            <a:r>
              <a:rPr lang="en-IE" altLang="en-US" sz="2400" dirty="0" smtClean="0"/>
              <a:t>The voltage across a capacitor is proportional to the amount of charge it is storing. The more charge added to a capacitor of a given size, the larger the voltage across the capacitor. </a:t>
            </a:r>
          </a:p>
          <a:p>
            <a:pPr lvl="1">
              <a:defRPr/>
            </a:pPr>
            <a:r>
              <a:rPr lang="en-IE" altLang="en-US" sz="2000" dirty="0"/>
              <a:t>N</a:t>
            </a:r>
            <a:r>
              <a:rPr lang="en-IE" altLang="en-US" sz="2000" dirty="0" smtClean="0"/>
              <a:t>ot possible to instantly move charge to or from a capacitor, so not possible to instantly change the voltage across a capacitor. So this property makes capacitors useful on many applications.</a:t>
            </a:r>
            <a:endParaRPr lang="en-IE" altLang="en-US" dirty="0" smtClean="0"/>
          </a:p>
        </p:txBody>
      </p:sp>
      <p:pic>
        <p:nvPicPr>
          <p:cNvPr id="35843" name="Picture 3"/>
          <p:cNvPicPr>
            <a:picLocks noChangeAspect="1" noChangeArrowheads="1"/>
          </p:cNvPicPr>
          <p:nvPr/>
        </p:nvPicPr>
        <p:blipFill>
          <a:blip r:embed="rId3" cstate="print"/>
          <a:srcRect/>
          <a:stretch>
            <a:fillRect/>
          </a:stretch>
        </p:blipFill>
        <p:spPr bwMode="auto">
          <a:xfrm>
            <a:off x="7236296" y="1021393"/>
            <a:ext cx="1050454" cy="2013370"/>
          </a:xfrm>
          <a:prstGeom prst="rect">
            <a:avLst/>
          </a:prstGeom>
          <a:noFill/>
          <a:ln w="9525">
            <a:noFill/>
            <a:miter lim="800000"/>
            <a:headEnd/>
            <a:tailEnd/>
          </a:ln>
          <a:scene3d>
            <a:camera prst="orthographicFront">
              <a:rot lat="0" lon="0" rev="5400000"/>
            </a:camera>
            <a:lightRig rig="threePt" dir="t"/>
          </a:scene3d>
        </p:spPr>
      </p:pic>
      <p:sp>
        <p:nvSpPr>
          <p:cNvPr id="34821" name="TextBox 5"/>
          <p:cNvSpPr txBox="1">
            <a:spLocks noChangeArrowheads="1"/>
          </p:cNvSpPr>
          <p:nvPr/>
        </p:nvSpPr>
        <p:spPr bwMode="auto">
          <a:xfrm>
            <a:off x="6981825" y="2622550"/>
            <a:ext cx="159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0"/>
              </a:spcBef>
              <a:buClrTx/>
              <a:buFontTx/>
              <a:buNone/>
            </a:pPr>
            <a:r>
              <a:rPr lang="en-IE" altLang="en-US" sz="1400">
                <a:cs typeface="Arial" charset="0"/>
              </a:rPr>
              <a:t>Capacitor Symbol</a:t>
            </a:r>
          </a:p>
        </p:txBody>
      </p:sp>
      <p:pic>
        <p:nvPicPr>
          <p:cNvPr id="34822" name="Picture 5" descr="C:\Documents and Settings\pbigioi\Desktop\Photo-SMDcapacitor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5913" y="3429000"/>
            <a:ext cx="21367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Box 8"/>
          <p:cNvSpPr txBox="1">
            <a:spLocks noChangeArrowheads="1"/>
          </p:cNvSpPr>
          <p:nvPr/>
        </p:nvSpPr>
        <p:spPr bwMode="auto">
          <a:xfrm>
            <a:off x="6523038" y="5029200"/>
            <a:ext cx="2514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0"/>
              </a:spcBef>
              <a:buClrTx/>
              <a:buFontTx/>
              <a:buNone/>
            </a:pPr>
            <a:r>
              <a:rPr lang="en-IE" altLang="en-US" sz="1400">
                <a:cs typeface="Arial" charset="0"/>
              </a:rPr>
              <a:t>SMD ceramic at top left; </a:t>
            </a:r>
          </a:p>
          <a:p>
            <a:pPr eaLnBrk="1" hangingPunct="1">
              <a:spcBef>
                <a:spcPct val="0"/>
              </a:spcBef>
              <a:buClrTx/>
              <a:buFontTx/>
              <a:buNone/>
            </a:pPr>
            <a:r>
              <a:rPr lang="en-IE" altLang="en-US" sz="1400">
                <a:cs typeface="Arial" charset="0"/>
              </a:rPr>
              <a:t>SMD tantalum at bottom left;</a:t>
            </a:r>
          </a:p>
          <a:p>
            <a:pPr eaLnBrk="1" hangingPunct="1">
              <a:spcBef>
                <a:spcPct val="0"/>
              </a:spcBef>
              <a:buClrTx/>
              <a:buFontTx/>
              <a:buNone/>
            </a:pPr>
            <a:r>
              <a:rPr lang="en-IE" altLang="en-US" sz="1400">
                <a:cs typeface="Arial" charset="0"/>
              </a:rPr>
              <a:t>Through-hole tantalum at top right;</a:t>
            </a:r>
          </a:p>
          <a:p>
            <a:pPr eaLnBrk="1" hangingPunct="1">
              <a:spcBef>
                <a:spcPct val="0"/>
              </a:spcBef>
              <a:buClrTx/>
              <a:buFontTx/>
              <a:buNone/>
            </a:pPr>
            <a:r>
              <a:rPr lang="en-IE" altLang="en-US" sz="1400">
                <a:cs typeface="Arial" charset="0"/>
              </a:rPr>
              <a:t>Through-hole electrolytic at bottom right;</a:t>
            </a:r>
          </a:p>
        </p:txBody>
      </p:sp>
      <p:sp>
        <p:nvSpPr>
          <p:cNvPr id="3" name="Slide Number Placeholder 2"/>
          <p:cNvSpPr>
            <a:spLocks noGrp="1"/>
          </p:cNvSpPr>
          <p:nvPr>
            <p:ph type="sldNum" sz="quarter" idx="10"/>
          </p:nvPr>
        </p:nvSpPr>
        <p:spPr/>
        <p:txBody>
          <a:bodyPr/>
          <a:lstStyle/>
          <a:p>
            <a:pPr>
              <a:defRPr/>
            </a:pPr>
            <a:fld id="{4884B972-2BE9-4C9F-9C77-0BA9BEA764CB}"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defRPr/>
            </a:pPr>
            <a:r>
              <a:rPr lang="en-GB" altLang="en-US" dirty="0" smtClean="0"/>
              <a:t>Capacitors (2)</a:t>
            </a:r>
            <a:endParaRPr lang="en-IE" altLang="en-US" dirty="0" smtClean="0"/>
          </a:p>
        </p:txBody>
      </p:sp>
      <p:sp>
        <p:nvSpPr>
          <p:cNvPr id="3" name="Content Placeholder 2"/>
          <p:cNvSpPr>
            <a:spLocks noGrp="1"/>
          </p:cNvSpPr>
          <p:nvPr>
            <p:ph idx="1"/>
          </p:nvPr>
        </p:nvSpPr>
        <p:spPr/>
        <p:txBody>
          <a:bodyPr/>
          <a:lstStyle/>
          <a:p>
            <a:pPr>
              <a:defRPr/>
            </a:pPr>
            <a:r>
              <a:rPr lang="en-IE" altLang="en-US" sz="2400" dirty="0" smtClean="0"/>
              <a:t>Capacitance is measured in Farads. </a:t>
            </a:r>
          </a:p>
          <a:p>
            <a:pPr lvl="1">
              <a:defRPr/>
            </a:pPr>
            <a:r>
              <a:rPr lang="en-IE" altLang="en-US" sz="2000" dirty="0" smtClean="0"/>
              <a:t>A one-farad capacitor can store one coulomb of charge at one volt. </a:t>
            </a:r>
          </a:p>
          <a:p>
            <a:pPr lvl="1">
              <a:defRPr/>
            </a:pPr>
            <a:r>
              <a:rPr lang="en-IE" altLang="en-US" sz="2000" dirty="0" smtClean="0"/>
              <a:t>For engineering on a small scale (i.e., hand-held or desk-top devices), a one-farad capacitor stores far too much charge to be of general use. (It would be like a car having a 1000 gallon petrol tank). </a:t>
            </a:r>
          </a:p>
          <a:p>
            <a:pPr lvl="1">
              <a:defRPr/>
            </a:pPr>
            <a:r>
              <a:rPr lang="en-IE" altLang="en-US" sz="2000" dirty="0" smtClean="0"/>
              <a:t>More useful capacitors are measured in micro-farads (µF) or pico-farads (pF). 		(µ is pronounced, ‘</a:t>
            </a:r>
            <a:r>
              <a:rPr lang="en-IE" altLang="en-US" sz="2000" dirty="0" err="1" smtClean="0"/>
              <a:t>meew</a:t>
            </a:r>
            <a:r>
              <a:rPr lang="en-IE" altLang="en-US" sz="2000" dirty="0" smtClean="0"/>
              <a:t>’)</a:t>
            </a:r>
          </a:p>
          <a:p>
            <a:pPr lvl="1">
              <a:defRPr/>
            </a:pPr>
            <a:r>
              <a:rPr lang="en-IE" altLang="en-US" sz="2000" dirty="0" smtClean="0"/>
              <a:t>The terms "</a:t>
            </a:r>
            <a:r>
              <a:rPr lang="en-IE" altLang="en-US" sz="2000" dirty="0" err="1" smtClean="0"/>
              <a:t>milli</a:t>
            </a:r>
            <a:r>
              <a:rPr lang="en-IE" altLang="en-US" sz="2000" dirty="0" smtClean="0"/>
              <a:t>-farad“ and "</a:t>
            </a:r>
            <a:r>
              <a:rPr lang="en-IE" altLang="en-US" sz="2000" dirty="0" err="1" smtClean="0"/>
              <a:t>nano</a:t>
            </a:r>
            <a:r>
              <a:rPr lang="en-IE" altLang="en-US" sz="2000" dirty="0" smtClean="0"/>
              <a:t>-farad" are rarely used. Large capacitors often have their value printed plainly on them, such as "10 µF" (for 10 microfarads). </a:t>
            </a:r>
          </a:p>
        </p:txBody>
      </p:sp>
      <p:sp>
        <p:nvSpPr>
          <p:cNvPr id="4" name="Slide Number Placeholder 3"/>
          <p:cNvSpPr>
            <a:spLocks noGrp="1"/>
          </p:cNvSpPr>
          <p:nvPr>
            <p:ph type="sldNum" sz="quarter" idx="10"/>
          </p:nvPr>
        </p:nvSpPr>
        <p:spPr/>
        <p:txBody>
          <a:bodyPr/>
          <a:lstStyle/>
          <a:p>
            <a:pPr>
              <a:defRPr/>
            </a:pPr>
            <a:fld id="{5DFF14A1-99D6-4C07-9928-E487D1EB7222}" type="slidenum">
              <a:rPr lang="en-US" smtClean="0"/>
              <a:pPr>
                <a:defRPr/>
              </a:pPr>
              <a:t>33</a:t>
            </a:fld>
            <a:endParaRPr lang="en-US"/>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defRPr/>
            </a:pPr>
            <a:r>
              <a:rPr lang="en-IE" altLang="en-US" dirty="0" smtClean="0"/>
              <a:t>Input Devices </a:t>
            </a:r>
            <a:br>
              <a:rPr lang="en-IE" altLang="en-US" dirty="0" smtClean="0"/>
            </a:br>
            <a:r>
              <a:rPr lang="en-IE" altLang="en-US" sz="2800" dirty="0" smtClean="0"/>
              <a:t>(Buttons and Switches)</a:t>
            </a:r>
          </a:p>
        </p:txBody>
      </p:sp>
      <p:sp>
        <p:nvSpPr>
          <p:cNvPr id="20483" name="Content Placeholder 2"/>
          <p:cNvSpPr>
            <a:spLocks noGrp="1"/>
          </p:cNvSpPr>
          <p:nvPr>
            <p:ph idx="1"/>
          </p:nvPr>
        </p:nvSpPr>
        <p:spPr>
          <a:xfrm>
            <a:off x="152400" y="1371600"/>
            <a:ext cx="8763000" cy="3429000"/>
          </a:xfrm>
        </p:spPr>
        <p:txBody>
          <a:bodyPr/>
          <a:lstStyle/>
          <a:p>
            <a:pPr>
              <a:defRPr/>
            </a:pPr>
            <a:r>
              <a:rPr lang="en-IE" altLang="en-US" sz="2400" dirty="0" smtClean="0"/>
              <a:t>Input devices like buttons and switches should be able to produce </a:t>
            </a:r>
            <a:r>
              <a:rPr lang="en-IE" altLang="en-US" sz="2400" dirty="0" err="1" smtClean="0"/>
              <a:t>Vdd</a:t>
            </a:r>
            <a:r>
              <a:rPr lang="en-IE" altLang="en-US" sz="2400" dirty="0" smtClean="0"/>
              <a:t> or GND based on some user action.</a:t>
            </a:r>
          </a:p>
          <a:p>
            <a:pPr>
              <a:defRPr/>
            </a:pPr>
            <a:endParaRPr lang="en-IE" altLang="en-US" sz="2400" dirty="0" smtClean="0"/>
          </a:p>
          <a:p>
            <a:pPr>
              <a:defRPr/>
            </a:pPr>
            <a:r>
              <a:rPr lang="en-IE" altLang="en-US" sz="2400" dirty="0" smtClean="0"/>
              <a:t>The slide switches are also known as “single throw-double pole” (STDP) switches, because only one switch (or throw) exists, but two positions (or poles) are available.</a:t>
            </a:r>
          </a:p>
          <a:p>
            <a:pPr>
              <a:defRPr/>
            </a:pPr>
            <a:endParaRPr lang="en-IE" altLang="en-US" sz="2400" dirty="0" smtClean="0"/>
          </a:p>
          <a:p>
            <a:pPr>
              <a:defRPr/>
            </a:pPr>
            <a:r>
              <a:rPr lang="en-IE" altLang="en-US" sz="2400" dirty="0" smtClean="0"/>
              <a:t>The push button switches are “momentary” contact buttons.</a:t>
            </a:r>
          </a:p>
        </p:txBody>
      </p:sp>
      <p:sp>
        <p:nvSpPr>
          <p:cNvPr id="36868" name="TextBox 4"/>
          <p:cNvSpPr txBox="1">
            <a:spLocks noChangeArrowheads="1"/>
          </p:cNvSpPr>
          <p:nvPr/>
        </p:nvSpPr>
        <p:spPr bwMode="auto">
          <a:xfrm>
            <a:off x="1739900" y="6196013"/>
            <a:ext cx="5719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0"/>
              </a:spcBef>
              <a:buClrTx/>
              <a:buFontTx/>
              <a:buNone/>
              <a:defRPr/>
            </a:pPr>
            <a:r>
              <a:rPr lang="en-IE" altLang="en-US" sz="1800" dirty="0" smtClean="0">
                <a:latin typeface="+mn-lt"/>
              </a:rPr>
              <a:t>Push Button Switch                               STDP Switch</a:t>
            </a:r>
          </a:p>
        </p:txBody>
      </p:sp>
      <p:pic>
        <p:nvPicPr>
          <p:cNvPr id="36869" name="Picture 6" descr="C:\Users\pbigioi\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652963"/>
            <a:ext cx="58483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fld id="{3C74E730-DF42-47B5-83A0-B91CE20FEDA6}"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defRPr/>
            </a:pPr>
            <a:r>
              <a:rPr lang="en-IE" altLang="en-US" smtClean="0"/>
              <a:t>Output Devices</a:t>
            </a:r>
          </a:p>
        </p:txBody>
      </p:sp>
      <p:sp>
        <p:nvSpPr>
          <p:cNvPr id="21507" name="Content Placeholder 2"/>
          <p:cNvSpPr>
            <a:spLocks noGrp="1"/>
          </p:cNvSpPr>
          <p:nvPr>
            <p:ph idx="1"/>
          </p:nvPr>
        </p:nvSpPr>
        <p:spPr>
          <a:xfrm>
            <a:off x="152400" y="1371600"/>
            <a:ext cx="8839200" cy="4419600"/>
          </a:xfrm>
        </p:spPr>
        <p:txBody>
          <a:bodyPr/>
          <a:lstStyle/>
          <a:p>
            <a:pPr>
              <a:defRPr/>
            </a:pPr>
            <a:r>
              <a:rPr lang="en-IE" altLang="en-US" sz="2400" dirty="0" smtClean="0"/>
              <a:t>These include computer monitors, LCD alphanumeric panels (as on a calculator), small lamps or light-emitting diodes (LEDs). </a:t>
            </a:r>
          </a:p>
          <a:p>
            <a:pPr>
              <a:defRPr/>
            </a:pPr>
            <a:endParaRPr lang="en-IE" altLang="en-US" sz="2400" dirty="0" smtClean="0"/>
          </a:p>
          <a:p>
            <a:pPr>
              <a:defRPr/>
            </a:pPr>
            <a:r>
              <a:rPr lang="en-IE" altLang="en-US" sz="2400" dirty="0" smtClean="0"/>
              <a:t>Typical demo boards include some number of individual LEDs, and seven-segment LED displays that can display the digits 0-9 in each digit position (each segment in the seven-segment display contains a single LED). </a:t>
            </a:r>
          </a:p>
          <a:p>
            <a:pPr>
              <a:defRPr/>
            </a:pPr>
            <a:r>
              <a:rPr lang="en-IE" altLang="en-US" sz="2400" dirty="0" smtClean="0"/>
              <a:t>LED's are two-terminal semiconductor devices (diodes) that conduct current in only one direction (from the anode to the cathode). </a:t>
            </a:r>
          </a:p>
        </p:txBody>
      </p:sp>
      <p:pic>
        <p:nvPicPr>
          <p:cNvPr id="3789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5348288"/>
            <a:ext cx="186055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pPr>
              <a:defRPr/>
            </a:pPr>
            <a:fld id="{C931E0E2-C69B-47CD-907A-39BF1334FFBF}"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defRPr/>
            </a:pPr>
            <a:r>
              <a:rPr lang="en-GB" altLang="en-US" dirty="0" smtClean="0"/>
              <a:t>Output Devices (</a:t>
            </a:r>
            <a:r>
              <a:rPr lang="en-GB" altLang="en-US" dirty="0"/>
              <a:t>2)</a:t>
            </a:r>
            <a:endParaRPr lang="en-IE" altLang="en-US" dirty="0" smtClean="0"/>
          </a:p>
        </p:txBody>
      </p:sp>
      <p:sp>
        <p:nvSpPr>
          <p:cNvPr id="22531" name="Content Placeholder 2"/>
          <p:cNvSpPr>
            <a:spLocks noGrp="1"/>
          </p:cNvSpPr>
          <p:nvPr>
            <p:ph idx="1"/>
          </p:nvPr>
        </p:nvSpPr>
        <p:spPr>
          <a:xfrm>
            <a:off x="152400" y="1371600"/>
            <a:ext cx="8839200" cy="2286000"/>
          </a:xfrm>
        </p:spPr>
        <p:txBody>
          <a:bodyPr/>
          <a:lstStyle/>
          <a:p>
            <a:pPr>
              <a:defRPr/>
            </a:pPr>
            <a:r>
              <a:rPr lang="en-IE" altLang="en-US" sz="2400" dirty="0" smtClean="0"/>
              <a:t>LED chips are secured inside a plastic housing, and they emit light at a given frequency (RED, YELLOW, etc.) when a small electric current (typically 10mA to 25mA) flow through them.</a:t>
            </a:r>
          </a:p>
          <a:p>
            <a:pPr>
              <a:defRPr/>
            </a:pPr>
            <a:endParaRPr lang="en-IE" altLang="en-US" sz="2400" dirty="0" smtClean="0"/>
          </a:p>
          <a:p>
            <a:pPr>
              <a:defRPr/>
            </a:pPr>
            <a:r>
              <a:rPr lang="en-IE" altLang="en-US" sz="2400" dirty="0" smtClean="0"/>
              <a:t>LEDs will not turn on unless their anodes are some minimal voltage above their cathodes, typically about two volts. If less than the minimum threshold voltage is applied to an LED, it will remain dark.</a:t>
            </a:r>
          </a:p>
          <a:p>
            <a:pPr lvl="1">
              <a:defRPr/>
            </a:pPr>
            <a:r>
              <a:rPr lang="en-IE" altLang="en-US" sz="2000" dirty="0" smtClean="0"/>
              <a:t> </a:t>
            </a:r>
          </a:p>
          <a:p>
            <a:pPr>
              <a:defRPr/>
            </a:pPr>
            <a:endParaRPr lang="en-IE" altLang="en-US" sz="2400" dirty="0" smtClean="0"/>
          </a:p>
        </p:txBody>
      </p:sp>
      <p:sp>
        <p:nvSpPr>
          <p:cNvPr id="38916" name="Content Placeholder 2"/>
          <p:cNvSpPr txBox="1">
            <a:spLocks/>
          </p:cNvSpPr>
          <p:nvPr/>
        </p:nvSpPr>
        <p:spPr bwMode="auto">
          <a:xfrm>
            <a:off x="755650" y="5006975"/>
            <a:ext cx="5400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eaLnBrk="1" hangingPunct="1">
              <a:spcBef>
                <a:spcPct val="0"/>
              </a:spcBef>
              <a:buClrTx/>
              <a:buFontTx/>
              <a:buNone/>
            </a:pPr>
            <a:r>
              <a:rPr lang="en-IE" altLang="en-US" sz="1600">
                <a:cs typeface="Arial" charset="0"/>
              </a:rPr>
              <a:t>LED requires a 2V drop to turn on, leaving 1.3V to drop across the resistor. Thus, a 130 ohm resistor is required to cause 10mA of current to flow in the circuit (3.3V – 2V = 1.3V and 1.3V / 130 ohms = 10mA).</a:t>
            </a:r>
          </a:p>
        </p:txBody>
      </p:sp>
      <p:pic>
        <p:nvPicPr>
          <p:cNvPr id="389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4838700"/>
            <a:ext cx="267652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0"/>
          </p:nvPr>
        </p:nvSpPr>
        <p:spPr/>
        <p:txBody>
          <a:bodyPr/>
          <a:lstStyle/>
          <a:p>
            <a:pPr>
              <a:defRPr/>
            </a:pPr>
            <a:fld id="{062CB50D-81C0-45D3-92D4-1E56331A42A9}"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defRPr/>
            </a:pPr>
            <a:r>
              <a:rPr lang="en-IE" altLang="en-US" smtClean="0"/>
              <a:t>Printed Circuit Board</a:t>
            </a:r>
          </a:p>
        </p:txBody>
      </p:sp>
      <p:sp>
        <p:nvSpPr>
          <p:cNvPr id="3" name="Content Placeholder 2"/>
          <p:cNvSpPr>
            <a:spLocks noGrp="1"/>
          </p:cNvSpPr>
          <p:nvPr>
            <p:ph idx="1"/>
          </p:nvPr>
        </p:nvSpPr>
        <p:spPr>
          <a:xfrm>
            <a:off x="152400" y="1371600"/>
            <a:ext cx="4343400" cy="5105400"/>
          </a:xfrm>
        </p:spPr>
        <p:txBody>
          <a:bodyPr/>
          <a:lstStyle/>
          <a:p>
            <a:pPr>
              <a:defRPr/>
            </a:pPr>
            <a:r>
              <a:rPr lang="en-IE" sz="2400" dirty="0" smtClean="0"/>
              <a:t>The flat surface known as PCB (Printed Circuit Board)</a:t>
            </a:r>
          </a:p>
          <a:p>
            <a:pPr>
              <a:defRPr/>
            </a:pPr>
            <a:endParaRPr lang="en-IE" sz="2400" dirty="0" smtClean="0"/>
          </a:p>
          <a:p>
            <a:pPr>
              <a:defRPr/>
            </a:pPr>
            <a:r>
              <a:rPr lang="en-IE" sz="2400" dirty="0"/>
              <a:t>T</a:t>
            </a:r>
            <a:r>
              <a:rPr lang="en-IE" sz="2400" dirty="0" smtClean="0"/>
              <a:t>wo broad categories: </a:t>
            </a:r>
          </a:p>
          <a:p>
            <a:pPr lvl="1">
              <a:defRPr/>
            </a:pPr>
            <a:r>
              <a:rPr lang="en-IE" sz="2000" dirty="0" smtClean="0">
                <a:ea typeface="+mn-ea"/>
                <a:cs typeface="+mn-cs"/>
              </a:rPr>
              <a:t>prototype or experimental circuits (breadboards or proto-boards); </a:t>
            </a:r>
          </a:p>
          <a:p>
            <a:pPr lvl="1">
              <a:defRPr/>
            </a:pPr>
            <a:r>
              <a:rPr lang="en-IE" sz="2000" dirty="0" smtClean="0">
                <a:ea typeface="+mn-ea"/>
                <a:cs typeface="+mn-cs"/>
              </a:rPr>
              <a:t>production and/or commercial sale. </a:t>
            </a:r>
            <a:endParaRPr lang="en-IE" sz="2400" dirty="0" smtClean="0"/>
          </a:p>
          <a:p>
            <a:pPr>
              <a:defRPr/>
            </a:pPr>
            <a:r>
              <a:rPr lang="en-IE" sz="2400" dirty="0" smtClean="0"/>
              <a:t>Production circuit boards design is done using CAD software (e.g. </a:t>
            </a:r>
            <a:r>
              <a:rPr lang="en-IE" sz="2400" dirty="0" err="1" smtClean="0"/>
              <a:t>OrCAD</a:t>
            </a:r>
            <a:r>
              <a:rPr lang="en-IE" sz="2400" dirty="0" smtClean="0"/>
              <a:t>, </a:t>
            </a:r>
            <a:r>
              <a:rPr lang="en-IE" sz="2400" dirty="0" err="1" smtClean="0"/>
              <a:t>Protel</a:t>
            </a:r>
            <a:r>
              <a:rPr lang="en-IE" sz="2400" dirty="0" smtClean="0"/>
              <a:t>, etc..). </a:t>
            </a:r>
          </a:p>
        </p:txBody>
      </p:sp>
      <p:pic>
        <p:nvPicPr>
          <p:cNvPr id="399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1231900"/>
            <a:ext cx="3675063"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FBF057D4-C849-431F-A0C8-F9EE161F78E2}"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defRPr/>
            </a:pPr>
            <a:r>
              <a:rPr lang="en-IE" altLang="en-US" smtClean="0"/>
              <a:t>Integrated Circuits</a:t>
            </a:r>
          </a:p>
        </p:txBody>
      </p:sp>
      <p:sp>
        <p:nvSpPr>
          <p:cNvPr id="25603" name="Content Placeholder 2"/>
          <p:cNvSpPr>
            <a:spLocks noGrp="1"/>
          </p:cNvSpPr>
          <p:nvPr>
            <p:ph idx="1"/>
          </p:nvPr>
        </p:nvSpPr>
        <p:spPr>
          <a:xfrm>
            <a:off x="152400" y="1295400"/>
            <a:ext cx="8839200" cy="2895600"/>
          </a:xfrm>
        </p:spPr>
        <p:txBody>
          <a:bodyPr/>
          <a:lstStyle/>
          <a:p>
            <a:pPr>
              <a:defRPr/>
            </a:pPr>
            <a:r>
              <a:rPr lang="en-IE" altLang="en-US" sz="2400" dirty="0" smtClean="0"/>
              <a:t>Semiconductor circuits that use collections microscopic transistors that are all co-located on the same small piece of silicon. Represented with “U” on schematics or PCBs.</a:t>
            </a:r>
          </a:p>
          <a:p>
            <a:pPr>
              <a:defRPr/>
            </a:pPr>
            <a:endParaRPr lang="en-IE" altLang="en-US" sz="2400" dirty="0" smtClean="0"/>
          </a:p>
          <a:p>
            <a:pPr>
              <a:defRPr/>
            </a:pPr>
            <a:r>
              <a:rPr lang="en-IE" altLang="en-US" sz="2400" dirty="0" smtClean="0"/>
              <a:t>Various functions from simple logic to highly complex processing functions. </a:t>
            </a:r>
          </a:p>
          <a:p>
            <a:pPr lvl="1">
              <a:defRPr/>
            </a:pPr>
            <a:r>
              <a:rPr lang="en-IE" altLang="en-US" sz="2000" dirty="0" smtClean="0"/>
              <a:t>Some chips contain just a handful of transistors, while others contain several hundred million transistors (e.g. Intel processors). </a:t>
            </a:r>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838" y="4360863"/>
            <a:ext cx="6265862"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1"/>
          <p:cNvSpPr txBox="1">
            <a:spLocks noChangeArrowheads="1"/>
          </p:cNvSpPr>
          <p:nvPr/>
        </p:nvSpPr>
        <p:spPr bwMode="auto">
          <a:xfrm>
            <a:off x="1766888" y="6175375"/>
            <a:ext cx="549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0"/>
              </a:spcBef>
              <a:buClrTx/>
              <a:buFontTx/>
              <a:buNone/>
            </a:pPr>
            <a:r>
              <a:rPr lang="en-GB" altLang="en-US" sz="1800">
                <a:cs typeface="Arial" charset="0"/>
              </a:rPr>
              <a:t>Dual In-line Package vs Plastic Leaded Chip Carrier</a:t>
            </a:r>
            <a:endParaRPr lang="en-IE" altLang="en-US" sz="1800">
              <a:cs typeface="Arial" charset="0"/>
            </a:endParaRPr>
          </a:p>
        </p:txBody>
      </p:sp>
      <p:sp>
        <p:nvSpPr>
          <p:cNvPr id="3" name="Slide Number Placeholder 2"/>
          <p:cNvSpPr>
            <a:spLocks noGrp="1"/>
          </p:cNvSpPr>
          <p:nvPr>
            <p:ph type="sldNum" sz="quarter" idx="10"/>
          </p:nvPr>
        </p:nvSpPr>
        <p:spPr/>
        <p:txBody>
          <a:bodyPr/>
          <a:lstStyle/>
          <a:p>
            <a:pPr>
              <a:defRPr/>
            </a:pPr>
            <a:fld id="{481D37F1-991F-4848-AE14-7B323BE33826}"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IE" altLang="en-US" smtClean="0"/>
              <a:t>Digital Circuits</a:t>
            </a:r>
            <a:endParaRPr lang="en-GB" altLang="en-US" smtClean="0"/>
          </a:p>
        </p:txBody>
      </p:sp>
      <p:sp>
        <p:nvSpPr>
          <p:cNvPr id="26627" name="Rectangle 3"/>
          <p:cNvSpPr>
            <a:spLocks noGrp="1" noChangeArrowheads="1"/>
          </p:cNvSpPr>
          <p:nvPr>
            <p:ph type="body" idx="1"/>
          </p:nvPr>
        </p:nvSpPr>
        <p:spPr>
          <a:xfrm>
            <a:off x="0" y="1371600"/>
            <a:ext cx="8763000" cy="5105400"/>
          </a:xfrm>
        </p:spPr>
        <p:txBody>
          <a:bodyPr/>
          <a:lstStyle/>
          <a:p>
            <a:pPr>
              <a:lnSpc>
                <a:spcPct val="80000"/>
              </a:lnSpc>
              <a:defRPr/>
            </a:pPr>
            <a:r>
              <a:rPr lang="en-GB" altLang="en-US" sz="2400" dirty="0" smtClean="0"/>
              <a:t>A digital circuit represents and manipulates information encoded as electric signals that can assume one of two </a:t>
            </a:r>
            <a:r>
              <a:rPr lang="en-GB" altLang="en-US" sz="2400" dirty="0" err="1" smtClean="0"/>
              <a:t>Vdd</a:t>
            </a:r>
            <a:r>
              <a:rPr lang="en-GB" altLang="en-US" sz="2400" dirty="0" smtClean="0"/>
              <a:t> or GND.</a:t>
            </a:r>
          </a:p>
          <a:p>
            <a:pPr lvl="1">
              <a:lnSpc>
                <a:spcPct val="80000"/>
              </a:lnSpc>
              <a:defRPr/>
            </a:pPr>
            <a:r>
              <a:rPr lang="en-GB" altLang="en-US" sz="2000" dirty="0" smtClean="0"/>
              <a:t>If a given circuit net is at </a:t>
            </a:r>
            <a:r>
              <a:rPr lang="en-GB" altLang="en-US" sz="2000" dirty="0" err="1" smtClean="0"/>
              <a:t>Vdd</a:t>
            </a:r>
            <a:r>
              <a:rPr lang="en-GB" altLang="en-US" sz="2000" dirty="0" smtClean="0"/>
              <a:t>, then that signal is said to carry a logic ‘1’; if the net is at GND, then the node carries a logic ‘0’</a:t>
            </a:r>
          </a:p>
          <a:p>
            <a:pPr>
              <a:lnSpc>
                <a:spcPct val="80000"/>
              </a:lnSpc>
              <a:defRPr/>
            </a:pPr>
            <a:endParaRPr lang="en-GB" altLang="en-US" sz="2400" dirty="0" smtClean="0"/>
          </a:p>
          <a:p>
            <a:pPr>
              <a:lnSpc>
                <a:spcPct val="80000"/>
              </a:lnSpc>
              <a:defRPr/>
            </a:pPr>
            <a:r>
              <a:rPr lang="en-GB" altLang="en-US" sz="2400" dirty="0" smtClean="0"/>
              <a:t>The components in digital circuits are simple on/off switches that can pass logic ‘1’ and logic ‘0’ signals from one circuit net to another. </a:t>
            </a:r>
          </a:p>
          <a:p>
            <a:pPr>
              <a:lnSpc>
                <a:spcPct val="80000"/>
              </a:lnSpc>
              <a:defRPr/>
            </a:pPr>
            <a:endParaRPr lang="en-GB" altLang="en-US" sz="2400" dirty="0" smtClean="0"/>
          </a:p>
          <a:p>
            <a:pPr>
              <a:lnSpc>
                <a:spcPct val="80000"/>
              </a:lnSpc>
              <a:defRPr/>
            </a:pPr>
            <a:r>
              <a:rPr lang="en-GB" altLang="en-US" sz="2400" dirty="0" smtClean="0"/>
              <a:t>Most typically, these switches are arranged to combine input signals to produce an output signal according to basic logic relationships.</a:t>
            </a:r>
          </a:p>
          <a:p>
            <a:pPr>
              <a:lnSpc>
                <a:spcPct val="80000"/>
              </a:lnSpc>
              <a:defRPr/>
            </a:pPr>
            <a:endParaRPr lang="en-GB" altLang="en-US" sz="2400" dirty="0" smtClean="0"/>
          </a:p>
        </p:txBody>
      </p:sp>
      <p:sp>
        <p:nvSpPr>
          <p:cNvPr id="3" name="Slide Number Placeholder 2"/>
          <p:cNvSpPr>
            <a:spLocks noGrp="1"/>
          </p:cNvSpPr>
          <p:nvPr>
            <p:ph type="sldNum" sz="quarter" idx="10"/>
          </p:nvPr>
        </p:nvSpPr>
        <p:spPr/>
        <p:txBody>
          <a:bodyPr/>
          <a:lstStyle/>
          <a:p>
            <a:pPr>
              <a:defRPr/>
            </a:pPr>
            <a:fld id="{2F5D2E4B-2C53-44A3-9BC1-6EB5771C6726}" type="slidenum">
              <a:rPr lang="en-US" smtClean="0"/>
              <a:pPr>
                <a:defRPr/>
              </a:pPr>
              <a:t>39</a:t>
            </a:fld>
            <a:endParaRPr lang="en-US"/>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6553200" y="6243638"/>
            <a:ext cx="2133600" cy="457200"/>
          </a:xfrm>
          <a:prstGeom prst="rect">
            <a:avLst/>
          </a:prstGeom>
          <a:noFill/>
          <a:ln>
            <a:miter lim="800000"/>
            <a:headEnd/>
            <a:tailEnd/>
          </a:ln>
        </p:spPr>
        <p:txBody>
          <a:bodyPr anchor="b"/>
          <a:lstStyle/>
          <a:p>
            <a:pPr algn="r" eaLnBrk="1" hangingPunct="1">
              <a:defRPr/>
            </a:pPr>
            <a:fld id="{B4A4DEC0-0776-440C-9374-A96AC9FAE108}" type="slidenum">
              <a:rPr lang="en-US" sz="1200">
                <a:effectLst>
                  <a:outerShdw blurRad="38100" dist="38100" dir="2700000" algn="tl">
                    <a:srgbClr val="000000"/>
                  </a:outerShdw>
                </a:effectLst>
              </a:rPr>
              <a:pPr algn="r" eaLnBrk="1" hangingPunct="1">
                <a:defRPr/>
              </a:pPr>
              <a:t>4</a:t>
            </a:fld>
            <a:endParaRPr lang="en-US" sz="1200">
              <a:effectLst>
                <a:outerShdw blurRad="38100" dist="38100" dir="2700000" algn="tl">
                  <a:srgbClr val="000000"/>
                </a:outerShdw>
              </a:effectLst>
            </a:endParaRPr>
          </a:p>
        </p:txBody>
      </p:sp>
      <p:sp>
        <p:nvSpPr>
          <p:cNvPr id="238594" name="Rectangle 2"/>
          <p:cNvSpPr>
            <a:spLocks noGrp="1" noChangeArrowheads="1"/>
          </p:cNvSpPr>
          <p:nvPr>
            <p:ph type="title" idx="4294967295"/>
          </p:nvPr>
        </p:nvSpPr>
        <p:spPr>
          <a:xfrm>
            <a:off x="574675" y="304800"/>
            <a:ext cx="8001000" cy="1216025"/>
          </a:xfrm>
        </p:spPr>
        <p:txBody>
          <a:bodyPr anchor="b"/>
          <a:lstStyle/>
          <a:p>
            <a:pPr eaLnBrk="1" hangingPunct="1">
              <a:defRPr/>
            </a:pPr>
            <a:r>
              <a:rPr lang="en-GB" smtClean="0"/>
              <a:t>Energy for Computers (2)</a:t>
            </a:r>
            <a:endParaRPr lang="en-US" smtClean="0"/>
          </a:p>
        </p:txBody>
      </p:sp>
      <p:sp>
        <p:nvSpPr>
          <p:cNvPr id="238595" name="Rectangle 3"/>
          <p:cNvSpPr>
            <a:spLocks noGrp="1" noChangeArrowheads="1"/>
          </p:cNvSpPr>
          <p:nvPr>
            <p:ph type="body" idx="4294967295"/>
          </p:nvPr>
        </p:nvSpPr>
        <p:spPr>
          <a:xfrm>
            <a:off x="566738" y="1752600"/>
            <a:ext cx="8001000" cy="4267200"/>
          </a:xfrm>
        </p:spPr>
        <p:txBody>
          <a:bodyPr/>
          <a:lstStyle/>
          <a:p>
            <a:pPr eaLnBrk="1" hangingPunct="1">
              <a:defRPr/>
            </a:pPr>
            <a:r>
              <a:rPr lang="en-GB" sz="2800" dirty="0" smtClean="0"/>
              <a:t>Electricity needs to be understood in terms of science – the science of physics.</a:t>
            </a:r>
            <a:endParaRPr lang="en-US" sz="2800" dirty="0" smtClean="0"/>
          </a:p>
          <a:p>
            <a:pPr eaLnBrk="1" hangingPunct="1">
              <a:defRPr/>
            </a:pPr>
            <a:endParaRPr lang="en-US" sz="2800" dirty="0" smtClean="0"/>
          </a:p>
          <a:p>
            <a:pPr eaLnBrk="1" hangingPunct="1">
              <a:defRPr/>
            </a:pPr>
            <a:r>
              <a:rPr lang="en-GB" sz="2800" dirty="0" smtClean="0"/>
              <a:t>With physics the power (energy) can be managed and, through engineering, made to be predictable.</a:t>
            </a:r>
          </a:p>
          <a:p>
            <a:pPr eaLnBrk="1" hangingPunct="1">
              <a:buFont typeface="Wingdings" pitchFamily="2" charset="2"/>
              <a:buNone/>
              <a:defRPr/>
            </a:pPr>
            <a:endParaRPr lang="en-US" sz="2800" dirty="0" smtClean="0"/>
          </a:p>
          <a:p>
            <a:pPr eaLnBrk="1" hangingPunct="1">
              <a:defRPr/>
            </a:pPr>
            <a:r>
              <a:rPr lang="en-GB" sz="2800" dirty="0" smtClean="0"/>
              <a:t>The science of physics takes the best view of energy at an atomic – or sub-atomic – level. </a:t>
            </a:r>
            <a:endParaRPr lang="en-US" sz="2800" dirty="0" smtClean="0"/>
          </a:p>
        </p:txBody>
      </p:sp>
      <p:sp>
        <p:nvSpPr>
          <p:cNvPr id="3" name="Slide Number Placeholder 2"/>
          <p:cNvSpPr>
            <a:spLocks noGrp="1"/>
          </p:cNvSpPr>
          <p:nvPr>
            <p:ph type="sldNum" sz="quarter" idx="12"/>
          </p:nvPr>
        </p:nvSpPr>
        <p:spPr/>
        <p:txBody>
          <a:bodyPr/>
          <a:lstStyle/>
          <a:p>
            <a:pPr>
              <a:defRPr/>
            </a:pPr>
            <a:fld id="{89A41A6B-F706-44DD-9D9B-2D05C3CC2A39}"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defRPr/>
            </a:pPr>
            <a:r>
              <a:rPr lang="en-GB" altLang="en-US" dirty="0" smtClean="0"/>
              <a:t>Digital Circuits </a:t>
            </a:r>
            <a:r>
              <a:rPr lang="en-GB" altLang="en-US" dirty="0"/>
              <a:t>(2)</a:t>
            </a:r>
            <a:endParaRPr lang="en-IE" altLang="en-US" dirty="0" smtClean="0"/>
          </a:p>
        </p:txBody>
      </p:sp>
      <p:sp>
        <p:nvSpPr>
          <p:cNvPr id="27651" name="Content Placeholder 2"/>
          <p:cNvSpPr>
            <a:spLocks noGrp="1"/>
          </p:cNvSpPr>
          <p:nvPr>
            <p:ph idx="1"/>
          </p:nvPr>
        </p:nvSpPr>
        <p:spPr>
          <a:xfrm>
            <a:off x="152400" y="1371600"/>
            <a:ext cx="6219825" cy="5105400"/>
          </a:xfrm>
        </p:spPr>
        <p:txBody>
          <a:bodyPr/>
          <a:lstStyle/>
          <a:p>
            <a:pPr>
              <a:lnSpc>
                <a:spcPct val="80000"/>
              </a:lnSpc>
              <a:defRPr/>
            </a:pPr>
            <a:r>
              <a:rPr lang="en-GB" altLang="en-US" sz="2400" dirty="0" smtClean="0"/>
              <a:t>Assuming a logic ‘1’ is closing the switch and a logic ‘0’ opens the switch, in the example the combination of switches can implement logic functions.</a:t>
            </a:r>
          </a:p>
          <a:p>
            <a:pPr lvl="1">
              <a:lnSpc>
                <a:spcPct val="80000"/>
              </a:lnSpc>
              <a:defRPr/>
            </a:pPr>
            <a:endParaRPr lang="en-GB" altLang="en-US" sz="2000" dirty="0" smtClean="0"/>
          </a:p>
          <a:p>
            <a:pPr lvl="1">
              <a:lnSpc>
                <a:spcPct val="80000"/>
              </a:lnSpc>
              <a:defRPr/>
            </a:pPr>
            <a:r>
              <a:rPr lang="en-GB" altLang="en-US" sz="2000" dirty="0" smtClean="0"/>
              <a:t>One </a:t>
            </a:r>
            <a:r>
              <a:rPr lang="en-GB" altLang="en-US" sz="2000" dirty="0" smtClean="0"/>
              <a:t>well-known logic circuit is an NAND gate that combines two input signals to produce an output that is the logic NAND (negative AND) of the inputs (i.e., if both input1 and input2 are a ‘1’, then the output is a ‘0’).</a:t>
            </a:r>
          </a:p>
          <a:p>
            <a:pPr lvl="1">
              <a:lnSpc>
                <a:spcPct val="80000"/>
              </a:lnSpc>
              <a:defRPr/>
            </a:pPr>
            <a:endParaRPr lang="en-IE" altLang="en-US" sz="2000" dirty="0" smtClean="0"/>
          </a:p>
          <a:p>
            <a:pPr lvl="1">
              <a:lnSpc>
                <a:spcPct val="80000"/>
              </a:lnSpc>
              <a:defRPr/>
            </a:pPr>
            <a:r>
              <a:rPr lang="en-IE" altLang="en-US" sz="2000" dirty="0" smtClean="0"/>
              <a:t>Another </a:t>
            </a:r>
            <a:r>
              <a:rPr lang="en-IE" altLang="en-US" sz="2000" dirty="0" smtClean="0"/>
              <a:t>well-known logic circuit is OR gate that combines two input </a:t>
            </a:r>
            <a:r>
              <a:rPr lang="en-IE" altLang="en-US" sz="2000" dirty="0" err="1" smtClean="0"/>
              <a:t>signlas</a:t>
            </a:r>
            <a:r>
              <a:rPr lang="en-IE" altLang="en-US" sz="2000" dirty="0" smtClean="0"/>
              <a:t> to produce an output that is the logic OR of the inputs (i.e. if input1 or input2 are ‘1’, then the output is a ‘1’)</a:t>
            </a:r>
            <a:endParaRPr lang="en-GB" altLang="en-US" sz="2000" dirty="0" smtClean="0"/>
          </a:p>
          <a:p>
            <a:pPr>
              <a:lnSpc>
                <a:spcPct val="80000"/>
              </a:lnSpc>
              <a:defRPr/>
            </a:pPr>
            <a:endParaRPr lang="en-GB" altLang="en-US" sz="1800" dirty="0" smtClean="0"/>
          </a:p>
          <a:p>
            <a:pPr>
              <a:defRPr/>
            </a:pPr>
            <a:endParaRPr lang="en-IE" altLang="en-US" dirty="0" smtClean="0"/>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524000"/>
            <a:ext cx="171926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4581525"/>
            <a:ext cx="2590800" cy="181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0"/>
          </p:nvPr>
        </p:nvSpPr>
        <p:spPr/>
        <p:txBody>
          <a:bodyPr/>
          <a:lstStyle/>
          <a:p>
            <a:pPr>
              <a:defRPr/>
            </a:pPr>
            <a:fld id="{E6E0F6BD-7B66-4A34-AF56-BEB1207594D7}"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IE" altLang="en-US" dirty="0" smtClean="0"/>
              <a:t>Transistors</a:t>
            </a:r>
            <a:endParaRPr lang="en-GB" altLang="en-US" dirty="0" smtClean="0"/>
          </a:p>
        </p:txBody>
      </p:sp>
      <p:sp>
        <p:nvSpPr>
          <p:cNvPr id="28675" name="Rectangle 3"/>
          <p:cNvSpPr>
            <a:spLocks noGrp="1" noChangeArrowheads="1"/>
          </p:cNvSpPr>
          <p:nvPr>
            <p:ph type="body" idx="1"/>
          </p:nvPr>
        </p:nvSpPr>
        <p:spPr/>
        <p:txBody>
          <a:bodyPr/>
          <a:lstStyle/>
          <a:p>
            <a:pPr marL="400050" lvl="1" indent="0">
              <a:lnSpc>
                <a:spcPct val="80000"/>
              </a:lnSpc>
              <a:buNone/>
              <a:defRPr/>
            </a:pPr>
            <a:r>
              <a:rPr lang="en-IE" altLang="en-US" sz="2400" dirty="0" smtClean="0"/>
              <a:t>…. </a:t>
            </a:r>
            <a:r>
              <a:rPr lang="en-IE" altLang="en-US" sz="2400" dirty="0"/>
              <a:t>a</a:t>
            </a:r>
            <a:r>
              <a:rPr lang="en-IE" altLang="en-US" sz="2400" dirty="0" smtClean="0"/>
              <a:t>re switches!!!</a:t>
            </a:r>
          </a:p>
          <a:p>
            <a:pPr>
              <a:lnSpc>
                <a:spcPct val="80000"/>
              </a:lnSpc>
              <a:defRPr/>
            </a:pPr>
            <a:endParaRPr lang="en-IE" altLang="en-US" sz="2400" b="1" i="1" dirty="0" smtClean="0"/>
          </a:p>
          <a:p>
            <a:pPr>
              <a:lnSpc>
                <a:spcPct val="80000"/>
              </a:lnSpc>
              <a:defRPr/>
            </a:pPr>
            <a:r>
              <a:rPr lang="en-GB" altLang="en-US" sz="2400" dirty="0" smtClean="0"/>
              <a:t>Transistors are arranged so that they can be turned on or off by signals carrying either </a:t>
            </a:r>
            <a:r>
              <a:rPr lang="en-GB" altLang="en-US" sz="2400" dirty="0" err="1" smtClean="0"/>
              <a:t>Vdd</a:t>
            </a:r>
            <a:r>
              <a:rPr lang="en-GB" altLang="en-US" sz="2400" dirty="0" smtClean="0"/>
              <a:t> or GND.</a:t>
            </a:r>
          </a:p>
          <a:p>
            <a:pPr>
              <a:lnSpc>
                <a:spcPct val="80000"/>
              </a:lnSpc>
              <a:defRPr/>
            </a:pPr>
            <a:endParaRPr lang="en-GB" altLang="en-US" sz="2400" dirty="0" smtClean="0"/>
          </a:p>
          <a:p>
            <a:pPr>
              <a:lnSpc>
                <a:spcPct val="80000"/>
              </a:lnSpc>
              <a:defRPr/>
            </a:pPr>
            <a:r>
              <a:rPr lang="en-GB" altLang="en-US" sz="2400" dirty="0" smtClean="0"/>
              <a:t>The transistor switches used in modern digital circuits are called “Metal Oxide Semiconductor Field Effect Transistors”, or MOSFETs (or just FETs). </a:t>
            </a:r>
          </a:p>
          <a:p>
            <a:pPr>
              <a:lnSpc>
                <a:spcPct val="80000"/>
              </a:lnSpc>
              <a:defRPr/>
            </a:pPr>
            <a:endParaRPr lang="en-GB" altLang="en-US" sz="2400" dirty="0" smtClean="0"/>
          </a:p>
          <a:p>
            <a:pPr>
              <a:lnSpc>
                <a:spcPct val="80000"/>
              </a:lnSpc>
              <a:defRPr/>
            </a:pPr>
            <a:r>
              <a:rPr lang="en-GB" altLang="en-US" sz="2400" dirty="0" smtClean="0"/>
              <a:t>FETs are three-terminal devices that can conduct current between two terminals (the source and the drain) when a third terminal (the gate) is driven by an appropriate logic signal.</a:t>
            </a:r>
          </a:p>
        </p:txBody>
      </p:sp>
      <p:sp>
        <p:nvSpPr>
          <p:cNvPr id="3" name="Slide Number Placeholder 2"/>
          <p:cNvSpPr>
            <a:spLocks noGrp="1"/>
          </p:cNvSpPr>
          <p:nvPr>
            <p:ph type="sldNum" sz="quarter" idx="10"/>
          </p:nvPr>
        </p:nvSpPr>
        <p:spPr/>
        <p:txBody>
          <a:bodyPr/>
          <a:lstStyle/>
          <a:p>
            <a:pPr>
              <a:defRPr/>
            </a:pPr>
            <a:fld id="{7D7E9602-8259-4A09-8806-A7DE7804DB9F}"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defRPr/>
            </a:pPr>
            <a:r>
              <a:rPr lang="en-GB" altLang="en-US" dirty="0" smtClean="0"/>
              <a:t>Transistors </a:t>
            </a:r>
            <a:r>
              <a:rPr lang="en-GB" altLang="en-US" dirty="0"/>
              <a:t>(2)</a:t>
            </a:r>
            <a:endParaRPr lang="en-IE" altLang="en-US" dirty="0" smtClean="0"/>
          </a:p>
        </p:txBody>
      </p:sp>
      <p:sp>
        <p:nvSpPr>
          <p:cNvPr id="29699" name="Content Placeholder 2"/>
          <p:cNvSpPr>
            <a:spLocks noGrp="1"/>
          </p:cNvSpPr>
          <p:nvPr>
            <p:ph idx="1"/>
          </p:nvPr>
        </p:nvSpPr>
        <p:spPr/>
        <p:txBody>
          <a:bodyPr/>
          <a:lstStyle/>
          <a:p>
            <a:pPr>
              <a:lnSpc>
                <a:spcPct val="80000"/>
              </a:lnSpc>
              <a:defRPr/>
            </a:pPr>
            <a:r>
              <a:rPr lang="en-GB" altLang="en-US" sz="2400" dirty="0" smtClean="0"/>
              <a:t>In the simplest FET model (which is appropriate for our use here), the electrical resistance between the source and the drain is a function of the gate-to-source voltage.</a:t>
            </a:r>
          </a:p>
          <a:p>
            <a:pPr lvl="1">
              <a:lnSpc>
                <a:spcPct val="80000"/>
              </a:lnSpc>
              <a:defRPr/>
            </a:pPr>
            <a:r>
              <a:rPr lang="en-GB" altLang="en-US" sz="2000" dirty="0" smtClean="0"/>
              <a:t>The </a:t>
            </a:r>
            <a:r>
              <a:rPr lang="en-GB" altLang="en-US" sz="2000" b="1" dirty="0" smtClean="0"/>
              <a:t>higher</a:t>
            </a:r>
            <a:r>
              <a:rPr lang="en-GB" altLang="en-US" sz="2000" dirty="0" smtClean="0"/>
              <a:t> the gate </a:t>
            </a:r>
            <a:r>
              <a:rPr lang="en-GB" altLang="en-US" sz="2000" b="1" dirty="0" smtClean="0"/>
              <a:t>voltage</a:t>
            </a:r>
            <a:r>
              <a:rPr lang="en-GB" altLang="en-US" sz="2000" dirty="0" smtClean="0"/>
              <a:t>, the </a:t>
            </a:r>
            <a:r>
              <a:rPr lang="en-GB" altLang="en-US" sz="2000" b="1" dirty="0" smtClean="0"/>
              <a:t>lower</a:t>
            </a:r>
            <a:r>
              <a:rPr lang="en-GB" altLang="en-US" sz="2000" dirty="0" smtClean="0"/>
              <a:t> the </a:t>
            </a:r>
            <a:r>
              <a:rPr lang="en-GB" altLang="en-US" sz="2000" b="1" dirty="0" smtClean="0"/>
              <a:t>resistance</a:t>
            </a:r>
            <a:r>
              <a:rPr lang="en-GB" altLang="en-US" sz="2000" dirty="0" smtClean="0"/>
              <a:t> (and therefore, the more current that can flow). </a:t>
            </a:r>
          </a:p>
          <a:p>
            <a:pPr>
              <a:lnSpc>
                <a:spcPct val="80000"/>
              </a:lnSpc>
              <a:defRPr/>
            </a:pPr>
            <a:endParaRPr lang="en-GB" altLang="en-US" sz="2800" dirty="0" smtClean="0"/>
          </a:p>
          <a:p>
            <a:pPr>
              <a:lnSpc>
                <a:spcPct val="80000"/>
              </a:lnSpc>
              <a:defRPr/>
            </a:pPr>
            <a:r>
              <a:rPr lang="en-GB" altLang="en-US" sz="2400" dirty="0" smtClean="0"/>
              <a:t>In </a:t>
            </a:r>
            <a:r>
              <a:rPr lang="en-GB" altLang="en-US" sz="2400" dirty="0" err="1" smtClean="0"/>
              <a:t>analog</a:t>
            </a:r>
            <a:r>
              <a:rPr lang="en-GB" altLang="en-US" sz="2400" dirty="0" smtClean="0"/>
              <a:t> circuits (like audio amplifiers), the gate-to-source voltage is allowed to assume any voltage between GND and </a:t>
            </a:r>
            <a:r>
              <a:rPr lang="en-GB" altLang="en-US" sz="2400" dirty="0" err="1" smtClean="0"/>
              <a:t>Vdd</a:t>
            </a:r>
            <a:r>
              <a:rPr lang="en-GB" altLang="en-US" sz="2400" dirty="0" smtClean="0"/>
              <a:t>.</a:t>
            </a:r>
            <a:endParaRPr lang="en-GB" altLang="en-US" sz="2400" dirty="0"/>
          </a:p>
          <a:p>
            <a:pPr>
              <a:lnSpc>
                <a:spcPct val="80000"/>
              </a:lnSpc>
              <a:defRPr/>
            </a:pPr>
            <a:endParaRPr lang="en-GB" altLang="en-US" sz="2400" dirty="0" smtClean="0"/>
          </a:p>
          <a:p>
            <a:pPr>
              <a:lnSpc>
                <a:spcPct val="80000"/>
              </a:lnSpc>
              <a:defRPr/>
            </a:pPr>
            <a:r>
              <a:rPr lang="en-GB" altLang="en-US" sz="2400" dirty="0"/>
              <a:t>I</a:t>
            </a:r>
            <a:r>
              <a:rPr lang="en-GB" altLang="en-US" sz="2400" dirty="0" smtClean="0"/>
              <a:t>n digital circuits, though, the gate-to-source voltage is constrained to be either </a:t>
            </a:r>
            <a:r>
              <a:rPr lang="en-GB" altLang="en-US" sz="2400" dirty="0" err="1" smtClean="0"/>
              <a:t>Vdd</a:t>
            </a:r>
            <a:r>
              <a:rPr lang="en-GB" altLang="en-US" sz="2400" dirty="0" smtClean="0"/>
              <a:t> or GND.</a:t>
            </a:r>
          </a:p>
        </p:txBody>
      </p:sp>
      <p:sp>
        <p:nvSpPr>
          <p:cNvPr id="3" name="Slide Number Placeholder 2"/>
          <p:cNvSpPr>
            <a:spLocks noGrp="1"/>
          </p:cNvSpPr>
          <p:nvPr>
            <p:ph type="sldNum" sz="quarter" idx="10"/>
          </p:nvPr>
        </p:nvSpPr>
        <p:spPr/>
        <p:txBody>
          <a:bodyPr/>
          <a:lstStyle/>
          <a:p>
            <a:pPr>
              <a:defRPr/>
            </a:pPr>
            <a:fld id="{2804F413-3D0C-48FF-8330-42254BD46E30}" type="slidenum">
              <a:rPr lang="en-US" smtClean="0"/>
              <a:pPr>
                <a:defRPr/>
              </a:pPr>
              <a:t>42</a:t>
            </a:fld>
            <a:endParaRPr lang="en-US"/>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IE" altLang="en-US" dirty="0" smtClean="0"/>
              <a:t>Transistors </a:t>
            </a:r>
            <a:r>
              <a:rPr lang="en-GB" altLang="en-US" dirty="0" smtClean="0"/>
              <a:t>(3)</a:t>
            </a:r>
          </a:p>
        </p:txBody>
      </p:sp>
      <p:sp>
        <p:nvSpPr>
          <p:cNvPr id="30723" name="Rectangle 3"/>
          <p:cNvSpPr>
            <a:spLocks noGrp="1" noChangeArrowheads="1"/>
          </p:cNvSpPr>
          <p:nvPr>
            <p:ph type="body" idx="1"/>
          </p:nvPr>
        </p:nvSpPr>
        <p:spPr>
          <a:xfrm>
            <a:off x="395288" y="1371600"/>
            <a:ext cx="8596312" cy="685800"/>
          </a:xfrm>
        </p:spPr>
        <p:txBody>
          <a:bodyPr/>
          <a:lstStyle/>
          <a:p>
            <a:pPr marL="0" indent="0">
              <a:lnSpc>
                <a:spcPct val="80000"/>
              </a:lnSpc>
              <a:buFont typeface="Wingdings" pitchFamily="2" charset="2"/>
              <a:buNone/>
              <a:defRPr/>
            </a:pPr>
            <a:r>
              <a:rPr lang="en-IE" altLang="en-US" sz="2400" dirty="0" smtClean="0"/>
              <a:t>FETs can be thought as electrically controllable “ON/OFF” switches.</a:t>
            </a:r>
            <a:endParaRPr lang="en-GB" altLang="en-US" sz="2400" dirty="0" smtClean="0"/>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003425"/>
            <a:ext cx="6713537"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Box 1"/>
          <p:cNvSpPr txBox="1">
            <a:spLocks noChangeArrowheads="1"/>
          </p:cNvSpPr>
          <p:nvPr/>
        </p:nvSpPr>
        <p:spPr bwMode="auto">
          <a:xfrm>
            <a:off x="1979613" y="6186488"/>
            <a:ext cx="4802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0"/>
              </a:spcBef>
              <a:buClrTx/>
              <a:buFontTx/>
              <a:buNone/>
            </a:pPr>
            <a:r>
              <a:rPr lang="en-GB" altLang="en-US" sz="1800">
                <a:cs typeface="Arial" charset="0"/>
              </a:rPr>
              <a:t>nFETs normally open, pFETs normally closed</a:t>
            </a:r>
            <a:endParaRPr lang="en-IE" altLang="en-US" sz="1800">
              <a:cs typeface="Arial" charset="0"/>
            </a:endParaRPr>
          </a:p>
        </p:txBody>
      </p:sp>
      <p:sp>
        <p:nvSpPr>
          <p:cNvPr id="3" name="Slide Number Placeholder 2"/>
          <p:cNvSpPr>
            <a:spLocks noGrp="1"/>
          </p:cNvSpPr>
          <p:nvPr>
            <p:ph type="sldNum" sz="quarter" idx="10"/>
          </p:nvPr>
        </p:nvSpPr>
        <p:spPr/>
        <p:txBody>
          <a:bodyPr/>
          <a:lstStyle/>
          <a:p>
            <a:pPr>
              <a:defRPr/>
            </a:pPr>
            <a:fld id="{C7868427-A9BF-4B1E-824A-5FC636381816}"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IE" altLang="en-US" dirty="0" smtClean="0"/>
              <a:t>More on Integrated Circuits</a:t>
            </a:r>
            <a:endParaRPr lang="en-GB" altLang="en-US" dirty="0" smtClean="0"/>
          </a:p>
        </p:txBody>
      </p:sp>
      <p:sp>
        <p:nvSpPr>
          <p:cNvPr id="31747" name="Rectangle 3"/>
          <p:cNvSpPr>
            <a:spLocks noGrp="1" noChangeArrowheads="1"/>
          </p:cNvSpPr>
          <p:nvPr>
            <p:ph type="body" idx="1"/>
          </p:nvPr>
        </p:nvSpPr>
        <p:spPr>
          <a:xfrm>
            <a:off x="468313" y="1412875"/>
            <a:ext cx="8229600" cy="4533900"/>
          </a:xfrm>
        </p:spPr>
        <p:txBody>
          <a:bodyPr/>
          <a:lstStyle/>
          <a:p>
            <a:pPr>
              <a:lnSpc>
                <a:spcPct val="80000"/>
              </a:lnSpc>
              <a:defRPr/>
            </a:pPr>
            <a:r>
              <a:rPr lang="en-GB" altLang="en-US" sz="2400" dirty="0" smtClean="0"/>
              <a:t>FETs can also be arranged into circuits that perform useful logic functions such as AND, OR, NOT, etc. </a:t>
            </a:r>
          </a:p>
          <a:p>
            <a:pPr lvl="1">
              <a:lnSpc>
                <a:spcPct val="80000"/>
              </a:lnSpc>
              <a:defRPr/>
            </a:pPr>
            <a:r>
              <a:rPr lang="en-GB" altLang="en-US" sz="2000" dirty="0" smtClean="0"/>
              <a:t>Several very small FETs are constructed on a single small piece of silicon (or chip of silicon) and then interconnected with equally small metal wires. </a:t>
            </a:r>
          </a:p>
          <a:p>
            <a:pPr>
              <a:lnSpc>
                <a:spcPct val="80000"/>
              </a:lnSpc>
              <a:defRPr/>
            </a:pPr>
            <a:endParaRPr lang="en-GB" altLang="en-US" sz="2400" dirty="0" smtClean="0"/>
          </a:p>
          <a:p>
            <a:pPr>
              <a:lnSpc>
                <a:spcPct val="80000"/>
              </a:lnSpc>
              <a:defRPr/>
            </a:pPr>
            <a:r>
              <a:rPr lang="en-GB" altLang="en-US" sz="2400" dirty="0" smtClean="0"/>
              <a:t>These microscopic FETs are typically implemented using geometries in the region of 90, 60, 45, 28 or 20 nanometres. </a:t>
            </a:r>
          </a:p>
          <a:p>
            <a:pPr lvl="1">
              <a:lnSpc>
                <a:spcPct val="80000"/>
              </a:lnSpc>
              <a:defRPr/>
            </a:pPr>
            <a:r>
              <a:rPr lang="en-GB" altLang="en-US" sz="2000" dirty="0" smtClean="0"/>
              <a:t>Since a silicon chip might measure several millimetres on a side, several millions of FETs can be constructed on a single chip. </a:t>
            </a:r>
          </a:p>
          <a:p>
            <a:pPr>
              <a:lnSpc>
                <a:spcPct val="80000"/>
              </a:lnSpc>
              <a:defRPr/>
            </a:pPr>
            <a:endParaRPr lang="en-GB" altLang="en-US" sz="2400" dirty="0" smtClean="0"/>
          </a:p>
          <a:p>
            <a:pPr>
              <a:lnSpc>
                <a:spcPct val="80000"/>
              </a:lnSpc>
              <a:defRPr/>
            </a:pPr>
            <a:r>
              <a:rPr lang="en-GB" altLang="en-US" sz="2400" dirty="0" smtClean="0"/>
              <a:t>Circuits assembled in this fashion are said to form "integrated circuits" (or IC’s), because all circuit components are constructed and integrated on the same piece of silicon.</a:t>
            </a:r>
          </a:p>
        </p:txBody>
      </p:sp>
      <p:sp>
        <p:nvSpPr>
          <p:cNvPr id="3" name="Slide Number Placeholder 2"/>
          <p:cNvSpPr>
            <a:spLocks noGrp="1"/>
          </p:cNvSpPr>
          <p:nvPr>
            <p:ph type="sldNum" sz="quarter" idx="10"/>
          </p:nvPr>
        </p:nvSpPr>
        <p:spPr/>
        <p:txBody>
          <a:bodyPr/>
          <a:lstStyle/>
          <a:p>
            <a:pPr>
              <a:defRPr/>
            </a:pPr>
            <a:fld id="{85D48A75-DD7A-40F0-8677-6C401AF78128}"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IE" altLang="en-US" smtClean="0"/>
              <a:t>FETs Manufacturing</a:t>
            </a:r>
            <a:endParaRPr lang="en-GB" altLang="en-US" smtClean="0"/>
          </a:p>
        </p:txBody>
      </p:sp>
      <p:sp>
        <p:nvSpPr>
          <p:cNvPr id="32771" name="Rectangle 3"/>
          <p:cNvSpPr>
            <a:spLocks noGrp="1" noChangeArrowheads="1"/>
          </p:cNvSpPr>
          <p:nvPr>
            <p:ph type="body" idx="1"/>
          </p:nvPr>
        </p:nvSpPr>
        <p:spPr>
          <a:xfrm>
            <a:off x="152400" y="4114800"/>
            <a:ext cx="8839200" cy="2362200"/>
          </a:xfrm>
        </p:spPr>
        <p:txBody>
          <a:bodyPr/>
          <a:lstStyle/>
          <a:p>
            <a:pPr>
              <a:lnSpc>
                <a:spcPct val="80000"/>
              </a:lnSpc>
              <a:defRPr/>
            </a:pPr>
            <a:r>
              <a:rPr lang="en-GB" altLang="en-US" sz="2000" dirty="0" smtClean="0"/>
              <a:t>Ions implant to make silicon chip more conductive in the FET source and the drain regions – called diffusion regions.</a:t>
            </a:r>
          </a:p>
          <a:p>
            <a:pPr>
              <a:lnSpc>
                <a:spcPct val="80000"/>
              </a:lnSpc>
              <a:defRPr/>
            </a:pPr>
            <a:r>
              <a:rPr lang="en-GB" altLang="en-US" sz="2000" dirty="0" smtClean="0"/>
              <a:t>A thin insulating layer is created between these diffusion regions, and another conductor is "grown" on top of this insulator.</a:t>
            </a:r>
          </a:p>
          <a:p>
            <a:pPr>
              <a:lnSpc>
                <a:spcPct val="80000"/>
              </a:lnSpc>
              <a:defRPr/>
            </a:pPr>
            <a:r>
              <a:rPr lang="en-GB" altLang="en-US" sz="2000" dirty="0" smtClean="0"/>
              <a:t>The grown conductor (typically silicon) forms the gate, and the area immediately under the gate and between the diffusion regions is called the channel. </a:t>
            </a:r>
          </a:p>
          <a:p>
            <a:pPr>
              <a:lnSpc>
                <a:spcPct val="80000"/>
              </a:lnSpc>
              <a:defRPr/>
            </a:pPr>
            <a:r>
              <a:rPr lang="en-GB" altLang="en-US" sz="2000" dirty="0" smtClean="0"/>
              <a:t>Finally, metal wires are connected to the source, drain, and gate structures so that the FET can be connected in a larger circuit.</a:t>
            </a:r>
          </a:p>
        </p:txBody>
      </p:sp>
      <p:pic>
        <p:nvPicPr>
          <p:cNvPr id="481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fld id="{1043DDD6-B807-4910-9710-EAF801FF2F65}"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defRPr/>
            </a:pPr>
            <a:r>
              <a:rPr lang="en-IE" altLang="en-US" smtClean="0"/>
              <a:t>FETs – Principle of Operation</a:t>
            </a:r>
          </a:p>
        </p:txBody>
      </p:sp>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1600200"/>
            <a:ext cx="8948737"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bwMode="auto">
          <a:xfrm>
            <a:off x="333375" y="4221163"/>
            <a:ext cx="84820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buClrTx/>
              <a:buFontTx/>
              <a:buNone/>
            </a:pPr>
            <a:r>
              <a:rPr lang="en-IE" altLang="en-US" sz="1800">
                <a:cs typeface="Arial" charset="0"/>
              </a:rPr>
              <a:t>If the voltage on the gate &gt;= the threshold voltage (about 0.5V), positive charges begin to accumulate on the gate and positive charges in the channel region immediately under the gate are repelled. A net negative charge accumulates under the gate, forming a channel of continuous conductive region in the area under the gate and between the source and drain diffusion areas. When the gate voltage reaches Vdd, a large conductive channel forms and the nFET is “strongly” on.</a:t>
            </a:r>
          </a:p>
        </p:txBody>
      </p:sp>
      <p:sp>
        <p:nvSpPr>
          <p:cNvPr id="3" name="Slide Number Placeholder 2"/>
          <p:cNvSpPr>
            <a:spLocks noGrp="1"/>
          </p:cNvSpPr>
          <p:nvPr>
            <p:ph type="sldNum" sz="quarter" idx="10"/>
          </p:nvPr>
        </p:nvSpPr>
        <p:spPr/>
        <p:txBody>
          <a:bodyPr/>
          <a:lstStyle/>
          <a:p>
            <a:pPr>
              <a:defRPr/>
            </a:pPr>
            <a:fld id="{59280B98-5857-42B2-929D-14DBEE4EBFF7}" type="slidenum">
              <a:rPr lang="en-US" smtClean="0"/>
              <a:pPr>
                <a:defRPr/>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defRPr/>
            </a:pPr>
            <a:r>
              <a:rPr lang="en-IE" altLang="en-US" smtClean="0"/>
              <a:t>FETs Summary</a:t>
            </a:r>
          </a:p>
        </p:txBody>
      </p:sp>
      <p:sp>
        <p:nvSpPr>
          <p:cNvPr id="34819" name="Content Placeholder 2"/>
          <p:cNvSpPr>
            <a:spLocks noGrp="1"/>
          </p:cNvSpPr>
          <p:nvPr>
            <p:ph idx="1"/>
          </p:nvPr>
        </p:nvSpPr>
        <p:spPr>
          <a:xfrm>
            <a:off x="152400" y="3789363"/>
            <a:ext cx="8839200" cy="2590800"/>
          </a:xfrm>
        </p:spPr>
        <p:txBody>
          <a:bodyPr/>
          <a:lstStyle/>
          <a:p>
            <a:pPr>
              <a:defRPr/>
            </a:pPr>
            <a:r>
              <a:rPr lang="en-IE" altLang="en-US" sz="2400" dirty="0" err="1" smtClean="0"/>
              <a:t>nFETs</a:t>
            </a:r>
            <a:r>
              <a:rPr lang="en-IE" altLang="en-US" sz="2400" dirty="0" smtClean="0"/>
              <a:t> used in logic circuits have their source leads attached to GND and </a:t>
            </a:r>
            <a:r>
              <a:rPr lang="en-IE" altLang="en-US" sz="2400" dirty="0" err="1" smtClean="0"/>
              <a:t>Vdd</a:t>
            </a:r>
            <a:r>
              <a:rPr lang="en-IE" altLang="en-US" sz="2400" dirty="0" smtClean="0"/>
              <a:t> on their gate turns them on.</a:t>
            </a:r>
          </a:p>
          <a:p>
            <a:pPr>
              <a:defRPr/>
            </a:pPr>
            <a:endParaRPr lang="en-IE" altLang="en-US" sz="2400" dirty="0" smtClean="0"/>
          </a:p>
          <a:p>
            <a:pPr>
              <a:defRPr/>
            </a:pPr>
            <a:r>
              <a:rPr lang="en-IE" altLang="en-US" sz="2400" dirty="0" err="1" smtClean="0"/>
              <a:t>pFETs</a:t>
            </a:r>
            <a:r>
              <a:rPr lang="en-IE" altLang="en-US" sz="2400" dirty="0" smtClean="0"/>
              <a:t> have their source leads attached to </a:t>
            </a:r>
            <a:r>
              <a:rPr lang="en-IE" altLang="en-US" sz="2400" dirty="0" err="1" smtClean="0"/>
              <a:t>Vdd</a:t>
            </a:r>
            <a:r>
              <a:rPr lang="en-IE" altLang="en-US" sz="2400" dirty="0" smtClean="0"/>
              <a:t> and GND on their gate turns them on.</a:t>
            </a:r>
          </a:p>
        </p:txBody>
      </p:sp>
      <p:pic>
        <p:nvPicPr>
          <p:cNvPr id="50180" name="Picture 5" descr="C:\Users\pbigioi\Desktop\Pictu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91440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fld id="{FC152BFF-338C-4640-8E10-091E43F128F5}"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defRPr/>
            </a:pPr>
            <a:r>
              <a:rPr lang="en-IE" altLang="en-US" sz="3600" smtClean="0"/>
              <a:t>Rules for Digital Logic Circuits with FETs</a:t>
            </a:r>
          </a:p>
        </p:txBody>
      </p:sp>
      <p:sp>
        <p:nvSpPr>
          <p:cNvPr id="35843" name="Content Placeholder 2"/>
          <p:cNvSpPr>
            <a:spLocks noGrp="1"/>
          </p:cNvSpPr>
          <p:nvPr>
            <p:ph idx="1"/>
          </p:nvPr>
        </p:nvSpPr>
        <p:spPr/>
        <p:txBody>
          <a:bodyPr/>
          <a:lstStyle/>
          <a:p>
            <a:pPr>
              <a:defRPr/>
            </a:pPr>
            <a:r>
              <a:rPr lang="en-IE" altLang="en-US" sz="2400" dirty="0" err="1" smtClean="0"/>
              <a:t>pFET</a:t>
            </a:r>
            <a:r>
              <a:rPr lang="en-IE" altLang="en-US" sz="2400" dirty="0" smtClean="0"/>
              <a:t> sources must be connected to </a:t>
            </a:r>
            <a:r>
              <a:rPr lang="en-IE" altLang="en-US" sz="2400" dirty="0" err="1" smtClean="0"/>
              <a:t>Vdd</a:t>
            </a:r>
            <a:r>
              <a:rPr lang="en-IE" altLang="en-US" sz="2400" dirty="0" smtClean="0"/>
              <a:t> and </a:t>
            </a:r>
            <a:r>
              <a:rPr lang="en-IE" altLang="en-US" sz="2400" dirty="0" err="1" smtClean="0"/>
              <a:t>nFET</a:t>
            </a:r>
            <a:r>
              <a:rPr lang="en-IE" altLang="en-US" sz="2400" dirty="0" smtClean="0"/>
              <a:t> sources must be connected to GND.</a:t>
            </a:r>
          </a:p>
          <a:p>
            <a:pPr>
              <a:defRPr/>
            </a:pPr>
            <a:endParaRPr lang="en-IE" altLang="en-US" sz="2400" dirty="0" smtClean="0"/>
          </a:p>
          <a:p>
            <a:pPr>
              <a:defRPr/>
            </a:pPr>
            <a:r>
              <a:rPr lang="en-IE" altLang="en-US" sz="2400" dirty="0" smtClean="0"/>
              <a:t>The circuit output must never be left floating.</a:t>
            </a:r>
          </a:p>
          <a:p>
            <a:pPr>
              <a:defRPr/>
            </a:pPr>
            <a:endParaRPr lang="en-IE" altLang="en-US" sz="2400" dirty="0" smtClean="0"/>
          </a:p>
          <a:p>
            <a:pPr>
              <a:defRPr/>
            </a:pPr>
            <a:r>
              <a:rPr lang="en-IE" altLang="en-US" sz="2400" dirty="0" smtClean="0"/>
              <a:t>The logic circuit output must never be connected to both </a:t>
            </a:r>
            <a:r>
              <a:rPr lang="en-IE" altLang="en-US" sz="2400" dirty="0" err="1" smtClean="0"/>
              <a:t>Vdd</a:t>
            </a:r>
            <a:r>
              <a:rPr lang="en-IE" altLang="en-US" sz="2400" dirty="0" smtClean="0"/>
              <a:t> and GND at the same time.</a:t>
            </a:r>
          </a:p>
          <a:p>
            <a:pPr lvl="1">
              <a:defRPr/>
            </a:pPr>
            <a:r>
              <a:rPr lang="en-IE" altLang="en-US" sz="2000" dirty="0" smtClean="0"/>
              <a:t>i.e., the circuit output must not be “shorted”.</a:t>
            </a:r>
          </a:p>
          <a:p>
            <a:pPr>
              <a:defRPr/>
            </a:pPr>
            <a:endParaRPr lang="en-IE" altLang="en-US" sz="2400" dirty="0" smtClean="0"/>
          </a:p>
          <a:p>
            <a:pPr>
              <a:defRPr/>
            </a:pPr>
            <a:r>
              <a:rPr lang="en-IE" altLang="en-US" sz="2400" dirty="0" smtClean="0"/>
              <a:t>The circuit must use the fewest possible number of FETs.</a:t>
            </a:r>
          </a:p>
        </p:txBody>
      </p:sp>
      <p:sp>
        <p:nvSpPr>
          <p:cNvPr id="3" name="Slide Number Placeholder 2"/>
          <p:cNvSpPr>
            <a:spLocks noGrp="1"/>
          </p:cNvSpPr>
          <p:nvPr>
            <p:ph type="sldNum" sz="quarter" idx="10"/>
          </p:nvPr>
        </p:nvSpPr>
        <p:spPr/>
        <p:txBody>
          <a:bodyPr/>
          <a:lstStyle/>
          <a:p>
            <a:pPr>
              <a:defRPr/>
            </a:pPr>
            <a:fld id="{F680F65E-4B26-4CBA-842B-8144186689E5}"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8C02003-ECEB-4D90-8E01-5B2F78646C64}" type="slidenum">
              <a:rPr lang="en-US"/>
              <a:pPr>
                <a:defRPr/>
              </a:pPr>
              <a:t>49</a:t>
            </a:fld>
            <a:endParaRPr lang="en-US"/>
          </a:p>
        </p:txBody>
      </p:sp>
      <p:sp>
        <p:nvSpPr>
          <p:cNvPr id="271362" name="Rectangle 2"/>
          <p:cNvSpPr>
            <a:spLocks noGrp="1" noChangeArrowheads="1"/>
          </p:cNvSpPr>
          <p:nvPr>
            <p:ph type="title"/>
          </p:nvPr>
        </p:nvSpPr>
        <p:spPr/>
        <p:txBody>
          <a:bodyPr/>
          <a:lstStyle/>
          <a:p>
            <a:pPr eaLnBrk="1" hangingPunct="1">
              <a:defRPr/>
            </a:pPr>
            <a:r>
              <a:rPr lang="en-GB" smtClean="0"/>
              <a:t>Next Week…</a:t>
            </a:r>
            <a:endParaRPr lang="en-US" smtClean="0"/>
          </a:p>
        </p:txBody>
      </p:sp>
      <p:sp>
        <p:nvSpPr>
          <p:cNvPr id="271363" name="Rectangle 3"/>
          <p:cNvSpPr>
            <a:spLocks noGrp="1" noChangeArrowheads="1"/>
          </p:cNvSpPr>
          <p:nvPr>
            <p:ph type="body" idx="1"/>
          </p:nvPr>
        </p:nvSpPr>
        <p:spPr/>
        <p:txBody>
          <a:bodyPr/>
          <a:lstStyle/>
          <a:p>
            <a:pPr eaLnBrk="1" hangingPunct="1">
              <a:defRPr/>
            </a:pPr>
            <a:endParaRPr lang="en-GB" dirty="0" smtClean="0"/>
          </a:p>
          <a:p>
            <a:pPr eaLnBrk="1" hangingPunct="1">
              <a:defRPr/>
            </a:pPr>
            <a:r>
              <a:rPr lang="en-GB" dirty="0" smtClean="0"/>
              <a:t>Next </a:t>
            </a:r>
            <a:r>
              <a:rPr lang="en-GB" dirty="0"/>
              <a:t>week we can take a look at how numbers are represented on a computer: with number bases of binary, octal and hexadecimal</a:t>
            </a:r>
            <a:r>
              <a:rPr lang="en-GB" dirty="0" smtClean="0"/>
              <a:t>.</a:t>
            </a:r>
            <a:endParaRPr lang="en-US" dirty="0"/>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pPr>
              <a:defRPr/>
            </a:pPr>
            <a:r>
              <a:rPr lang="en-US" smtClean="0"/>
              <a:t>The Atom</a:t>
            </a:r>
          </a:p>
        </p:txBody>
      </p:sp>
      <p:sp>
        <p:nvSpPr>
          <p:cNvPr id="7171" name="Rectangle 3"/>
          <p:cNvSpPr>
            <a:spLocks noGrp="1" noChangeArrowheads="1"/>
          </p:cNvSpPr>
          <p:nvPr>
            <p:ph type="body" idx="4294967295"/>
          </p:nvPr>
        </p:nvSpPr>
        <p:spPr>
          <a:xfrm>
            <a:off x="457200" y="1600200"/>
            <a:ext cx="4149725" cy="3484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smtClean="0">
                <a:effectLst/>
              </a:rPr>
              <a:t>All matter is made of atoms that are combined together into molecules</a:t>
            </a:r>
          </a:p>
          <a:p>
            <a:r>
              <a:rPr lang="en-US" altLang="en-US" sz="2800" smtClean="0">
                <a:effectLst/>
              </a:rPr>
              <a:t>The atom is composed of protons, neutrons and electrons</a:t>
            </a:r>
          </a:p>
        </p:txBody>
      </p:sp>
      <p:pic>
        <p:nvPicPr>
          <p:cNvPr id="7172" name="Picture 4" descr="At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412875"/>
            <a:ext cx="44196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5"/>
          <p:cNvSpPr>
            <a:spLocks noChangeArrowheads="1"/>
          </p:cNvSpPr>
          <p:nvPr/>
        </p:nvSpPr>
        <p:spPr bwMode="auto">
          <a:xfrm>
            <a:off x="900113" y="5229225"/>
            <a:ext cx="70564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itchFamily="2" charset="2"/>
              <a:buBlip>
                <a:blip r:embed="rId4"/>
              </a:buBlip>
              <a:defRPr sz="3200">
                <a:solidFill>
                  <a:schemeClr val="tx1"/>
                </a:solidFill>
                <a:latin typeface="Arial" charset="0"/>
              </a:defRPr>
            </a:lvl1pPr>
            <a:lvl2pPr>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lvl="1">
              <a:spcBef>
                <a:spcPct val="0"/>
              </a:spcBef>
              <a:buClrTx/>
              <a:buSzTx/>
              <a:buFontTx/>
              <a:buNone/>
            </a:pPr>
            <a:r>
              <a:rPr lang="en-US" altLang="en-US" sz="2400"/>
              <a:t>Protons have a positive charge</a:t>
            </a:r>
          </a:p>
          <a:p>
            <a:pPr lvl="1">
              <a:spcBef>
                <a:spcPct val="0"/>
              </a:spcBef>
              <a:buClrTx/>
              <a:buSzTx/>
              <a:buFontTx/>
              <a:buNone/>
            </a:pPr>
            <a:r>
              <a:rPr lang="en-US" altLang="en-US" sz="2400"/>
              <a:t>Electrons have a negative charge</a:t>
            </a:r>
          </a:p>
          <a:p>
            <a:pPr lvl="1">
              <a:spcBef>
                <a:spcPct val="0"/>
              </a:spcBef>
              <a:buClrTx/>
              <a:buSzTx/>
              <a:buFontTx/>
              <a:buNone/>
            </a:pPr>
            <a:r>
              <a:rPr lang="en-US" altLang="en-US" sz="2400"/>
              <a:t>Neutrons are neutral</a:t>
            </a:r>
          </a:p>
        </p:txBody>
      </p:sp>
      <p:sp>
        <p:nvSpPr>
          <p:cNvPr id="3" name="Slide Number Placeholder 2"/>
          <p:cNvSpPr>
            <a:spLocks noGrp="1"/>
          </p:cNvSpPr>
          <p:nvPr>
            <p:ph type="sldNum" sz="quarter" idx="12"/>
          </p:nvPr>
        </p:nvSpPr>
        <p:spPr/>
        <p:txBody>
          <a:bodyPr/>
          <a:lstStyle/>
          <a:p>
            <a:pPr>
              <a:defRPr/>
            </a:pPr>
            <a:fld id="{D029A3FE-EDCF-4060-8FFB-07D904E0CB65}" type="slidenum">
              <a:rPr lang="en-US" smtClean="0"/>
              <a:pPr>
                <a:defRPr/>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03C1626-9503-4FB0-BD63-307A3165829D}" type="slidenum">
              <a:rPr lang="en-US"/>
              <a:pPr>
                <a:defRPr/>
              </a:pPr>
              <a:t>6</a:t>
            </a:fld>
            <a:endParaRPr lang="en-US"/>
          </a:p>
        </p:txBody>
      </p:sp>
      <p:sp>
        <p:nvSpPr>
          <p:cNvPr id="236546" name="Rectangle 2"/>
          <p:cNvSpPr>
            <a:spLocks noGrp="1" noChangeArrowheads="1"/>
          </p:cNvSpPr>
          <p:nvPr>
            <p:ph type="title"/>
          </p:nvPr>
        </p:nvSpPr>
        <p:spPr>
          <a:xfrm>
            <a:off x="574675" y="304800"/>
            <a:ext cx="8001000" cy="1216025"/>
          </a:xfrm>
        </p:spPr>
        <p:txBody>
          <a:bodyPr anchor="b"/>
          <a:lstStyle/>
          <a:p>
            <a:pPr eaLnBrk="1" hangingPunct="1">
              <a:defRPr/>
            </a:pPr>
            <a:r>
              <a:rPr lang="en-GB" smtClean="0"/>
              <a:t>Electricity</a:t>
            </a:r>
            <a:endParaRPr lang="en-US" smtClean="0"/>
          </a:p>
        </p:txBody>
      </p:sp>
      <p:sp>
        <p:nvSpPr>
          <p:cNvPr id="236547" name="Rectangle 3"/>
          <p:cNvSpPr>
            <a:spLocks noGrp="1" noChangeArrowheads="1"/>
          </p:cNvSpPr>
          <p:nvPr>
            <p:ph type="body" idx="1"/>
          </p:nvPr>
        </p:nvSpPr>
        <p:spPr>
          <a:xfrm>
            <a:off x="566738" y="1752600"/>
            <a:ext cx="8037512" cy="4267200"/>
          </a:xfrm>
        </p:spPr>
        <p:txBody>
          <a:bodyPr/>
          <a:lstStyle/>
          <a:p>
            <a:pPr eaLnBrk="1" hangingPunct="1">
              <a:defRPr/>
            </a:pPr>
            <a:r>
              <a:rPr lang="en-US" sz="2800" dirty="0" smtClean="0"/>
              <a:t>Electricity starts with </a:t>
            </a:r>
            <a:r>
              <a:rPr lang="en-US" sz="2800" b="1" dirty="0" smtClean="0"/>
              <a:t>electrons</a:t>
            </a:r>
            <a:r>
              <a:rPr lang="en-US" sz="2800" dirty="0" smtClean="0"/>
              <a:t>. Every atom contains one or more electrons. Electrons have a </a:t>
            </a:r>
            <a:r>
              <a:rPr lang="en-US" sz="2800" b="1" dirty="0" smtClean="0"/>
              <a:t>negative </a:t>
            </a:r>
            <a:r>
              <a:rPr lang="en-US" sz="2800" dirty="0" smtClean="0"/>
              <a:t>charge. </a:t>
            </a:r>
          </a:p>
          <a:p>
            <a:pPr eaLnBrk="1" hangingPunct="1">
              <a:buFont typeface="Wingdings" pitchFamily="2" charset="2"/>
              <a:buNone/>
              <a:defRPr/>
            </a:pPr>
            <a:endParaRPr lang="en-US" sz="2400" b="1" dirty="0" smtClean="0"/>
          </a:p>
          <a:p>
            <a:pPr eaLnBrk="1" hangingPunct="1">
              <a:buFont typeface="Wingdings" pitchFamily="2" charset="2"/>
              <a:buNone/>
              <a:defRPr/>
            </a:pPr>
            <a:endParaRPr lang="en-US" sz="2400" b="1" dirty="0" smtClean="0"/>
          </a:p>
          <a:p>
            <a:pPr eaLnBrk="1" hangingPunct="1">
              <a:buFont typeface="Wingdings" pitchFamily="2" charset="2"/>
              <a:buNone/>
              <a:defRPr/>
            </a:pPr>
            <a:endParaRPr lang="en-US" sz="2400" b="1" dirty="0" smtClean="0"/>
          </a:p>
          <a:p>
            <a:pPr eaLnBrk="1" hangingPunct="1">
              <a:buFont typeface="Wingdings" pitchFamily="2" charset="2"/>
              <a:buNone/>
              <a:defRPr/>
            </a:pPr>
            <a:endParaRPr lang="en-US" sz="2400" b="1" dirty="0" smtClean="0"/>
          </a:p>
          <a:p>
            <a:pPr eaLnBrk="1" hangingPunct="1">
              <a:buFont typeface="Wingdings" pitchFamily="2" charset="2"/>
              <a:buNone/>
              <a:defRPr/>
            </a:pPr>
            <a:endParaRPr lang="en-US" sz="2400" b="1" dirty="0" smtClean="0"/>
          </a:p>
          <a:p>
            <a:pPr eaLnBrk="1" hangingPunct="1">
              <a:buFont typeface="Wingdings" pitchFamily="2" charset="2"/>
              <a:buNone/>
              <a:defRPr/>
            </a:pPr>
            <a:r>
              <a:rPr lang="en-US" sz="2000" dirty="0" smtClean="0"/>
              <a:t>         </a:t>
            </a:r>
          </a:p>
          <a:p>
            <a:pPr eaLnBrk="1" hangingPunct="1">
              <a:buFont typeface="Wingdings" pitchFamily="2" charset="2"/>
              <a:buNone/>
              <a:defRPr/>
            </a:pPr>
            <a:endParaRPr lang="en-US" sz="2000" dirty="0" smtClean="0"/>
          </a:p>
          <a:p>
            <a:pPr eaLnBrk="1" hangingPunct="1">
              <a:buFont typeface="Wingdings" pitchFamily="2" charset="2"/>
              <a:buNone/>
              <a:defRPr/>
            </a:pPr>
            <a:r>
              <a:rPr lang="en-US" sz="2000" dirty="0" smtClean="0"/>
              <a:t>		Model of an atom </a:t>
            </a:r>
          </a:p>
          <a:p>
            <a:pPr eaLnBrk="1" hangingPunct="1">
              <a:buFont typeface="Wingdings" pitchFamily="2" charset="2"/>
              <a:buNone/>
              <a:defRPr/>
            </a:pPr>
            <a:endParaRPr lang="en-US" sz="2000" dirty="0" smtClean="0"/>
          </a:p>
        </p:txBody>
      </p:sp>
      <p:pic>
        <p:nvPicPr>
          <p:cNvPr id="8198" name="Picture 4" descr="las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2997200"/>
            <a:ext cx="333375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00CD42E-0ABC-45DE-83DE-F0E6BD898439}" type="slidenum">
              <a:rPr lang="en-US"/>
              <a:pPr>
                <a:defRPr/>
              </a:pPr>
              <a:t>7</a:t>
            </a:fld>
            <a:endParaRPr lang="en-US"/>
          </a:p>
        </p:txBody>
      </p:sp>
      <p:sp>
        <p:nvSpPr>
          <p:cNvPr id="238594" name="Rectangle 2"/>
          <p:cNvSpPr>
            <a:spLocks noGrp="1" noChangeArrowheads="1"/>
          </p:cNvSpPr>
          <p:nvPr>
            <p:ph type="title"/>
          </p:nvPr>
        </p:nvSpPr>
        <p:spPr>
          <a:xfrm>
            <a:off x="574675" y="304800"/>
            <a:ext cx="8001000" cy="1216025"/>
          </a:xfrm>
        </p:spPr>
        <p:txBody>
          <a:bodyPr anchor="b"/>
          <a:lstStyle/>
          <a:p>
            <a:pPr eaLnBrk="1" hangingPunct="1">
              <a:defRPr/>
            </a:pPr>
            <a:r>
              <a:rPr lang="en-GB" smtClean="0"/>
              <a:t>Electricity (2)</a:t>
            </a:r>
            <a:endParaRPr lang="en-US" smtClean="0"/>
          </a:p>
        </p:txBody>
      </p:sp>
      <p:sp>
        <p:nvSpPr>
          <p:cNvPr id="238595" name="Rectangle 3"/>
          <p:cNvSpPr>
            <a:spLocks noGrp="1" noChangeArrowheads="1"/>
          </p:cNvSpPr>
          <p:nvPr>
            <p:ph type="body" idx="1"/>
          </p:nvPr>
        </p:nvSpPr>
        <p:spPr>
          <a:xfrm>
            <a:off x="566738" y="1752600"/>
            <a:ext cx="8001000" cy="4267200"/>
          </a:xfrm>
        </p:spPr>
        <p:txBody>
          <a:bodyPr/>
          <a:lstStyle/>
          <a:p>
            <a:pPr eaLnBrk="1" hangingPunct="1">
              <a:defRPr/>
            </a:pPr>
            <a:r>
              <a:rPr lang="en-US" sz="2600" dirty="0" smtClean="0"/>
              <a:t>In many materials, the electrons are tightly bound to the atoms. </a:t>
            </a:r>
            <a:r>
              <a:rPr lang="en-US" sz="2600" dirty="0" smtClean="0"/>
              <a:t>Wood, glass, plastic, ceramic, air, cotton </a:t>
            </a:r>
            <a:r>
              <a:rPr lang="en-US" sz="2600" dirty="0" smtClean="0"/>
              <a:t>...</a:t>
            </a:r>
            <a:endParaRPr lang="en-US" sz="2600" dirty="0" smtClean="0"/>
          </a:p>
          <a:p>
            <a:pPr eaLnBrk="1" hangingPunct="1">
              <a:defRPr/>
            </a:pPr>
            <a:r>
              <a:rPr lang="en-US" sz="2600" dirty="0" smtClean="0"/>
              <a:t>These are all examples of materials in which electrons stick </a:t>
            </a:r>
            <a:r>
              <a:rPr lang="en-US" sz="2600" b="1" dirty="0" smtClean="0"/>
              <a:t>with</a:t>
            </a:r>
            <a:r>
              <a:rPr lang="en-US" sz="2600" dirty="0" smtClean="0"/>
              <a:t> their atoms. </a:t>
            </a:r>
          </a:p>
          <a:p>
            <a:pPr marL="0" indent="0" eaLnBrk="1" hangingPunct="1">
              <a:buNone/>
              <a:defRPr/>
            </a:pPr>
            <a:endParaRPr lang="en-US" sz="2600" dirty="0" smtClean="0"/>
          </a:p>
          <a:p>
            <a:pPr eaLnBrk="1" hangingPunct="1">
              <a:defRPr/>
            </a:pPr>
            <a:r>
              <a:rPr lang="en-US" sz="2600" dirty="0" smtClean="0"/>
              <a:t>Because the electrons do not move these materials cannot conduct electricity very well, if at all. These materials may act as electrical</a:t>
            </a:r>
            <a:r>
              <a:rPr lang="en-US" sz="2600" b="1" dirty="0" smtClean="0"/>
              <a:t> insulators</a:t>
            </a:r>
            <a:r>
              <a:rPr lang="en-US" sz="2600" dirty="0" smtClean="0"/>
              <a:t>.</a:t>
            </a:r>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F8614D9-CFA9-490F-8900-26234AC418E9}" type="slidenum">
              <a:rPr lang="en-US"/>
              <a:pPr>
                <a:defRPr/>
              </a:pPr>
              <a:t>8</a:t>
            </a:fld>
            <a:endParaRPr lang="en-US"/>
          </a:p>
        </p:txBody>
      </p:sp>
      <p:sp>
        <p:nvSpPr>
          <p:cNvPr id="240642" name="Rectangle 2"/>
          <p:cNvSpPr>
            <a:spLocks noGrp="1" noChangeArrowheads="1"/>
          </p:cNvSpPr>
          <p:nvPr>
            <p:ph type="title"/>
          </p:nvPr>
        </p:nvSpPr>
        <p:spPr>
          <a:xfrm>
            <a:off x="574675" y="304800"/>
            <a:ext cx="8001000" cy="1216025"/>
          </a:xfrm>
        </p:spPr>
        <p:txBody>
          <a:bodyPr anchor="b"/>
          <a:lstStyle/>
          <a:p>
            <a:pPr eaLnBrk="1" hangingPunct="1">
              <a:defRPr/>
            </a:pPr>
            <a:r>
              <a:rPr lang="en-GB" smtClean="0"/>
              <a:t>Electricity (3)</a:t>
            </a:r>
            <a:endParaRPr lang="en-US" smtClean="0"/>
          </a:p>
        </p:txBody>
      </p:sp>
      <p:sp>
        <p:nvSpPr>
          <p:cNvPr id="240643" name="Rectangle 3"/>
          <p:cNvSpPr>
            <a:spLocks noGrp="1" noChangeArrowheads="1"/>
          </p:cNvSpPr>
          <p:nvPr>
            <p:ph type="body" idx="1"/>
          </p:nvPr>
        </p:nvSpPr>
        <p:spPr>
          <a:xfrm>
            <a:off x="566738" y="1752600"/>
            <a:ext cx="8001000" cy="4267200"/>
          </a:xfrm>
        </p:spPr>
        <p:txBody>
          <a:bodyPr/>
          <a:lstStyle/>
          <a:p>
            <a:pPr eaLnBrk="1" hangingPunct="1">
              <a:defRPr/>
            </a:pPr>
            <a:r>
              <a:rPr lang="en-US" sz="2500" dirty="0" smtClean="0"/>
              <a:t>While elements and compounds of various densities will insulate electricity, most </a:t>
            </a:r>
            <a:r>
              <a:rPr lang="en-US" sz="2500" b="1" dirty="0" smtClean="0"/>
              <a:t>metals</a:t>
            </a:r>
            <a:r>
              <a:rPr lang="en-US" sz="2500" dirty="0" smtClean="0"/>
              <a:t> have electrons that can detach from their atoms and move around. </a:t>
            </a:r>
          </a:p>
          <a:p>
            <a:pPr eaLnBrk="1" hangingPunct="1">
              <a:defRPr/>
            </a:pPr>
            <a:r>
              <a:rPr lang="en-US" sz="2500" dirty="0" smtClean="0"/>
              <a:t>These are called </a:t>
            </a:r>
            <a:r>
              <a:rPr lang="en-US" sz="2500" b="1" dirty="0" smtClean="0"/>
              <a:t>free electrons</a:t>
            </a:r>
            <a:r>
              <a:rPr lang="en-US" sz="2500" dirty="0" smtClean="0"/>
              <a:t>. </a:t>
            </a:r>
          </a:p>
          <a:p>
            <a:pPr eaLnBrk="1" hangingPunct="1">
              <a:defRPr/>
            </a:pPr>
            <a:r>
              <a:rPr lang="en-US" sz="2500" dirty="0" smtClean="0"/>
              <a:t>Gold, silver, copper, aluminum, iron, etcetera all have free electrons. The loose electrons make it easy for electricity to flow through these materials, so they are known as electrical </a:t>
            </a:r>
            <a:r>
              <a:rPr lang="en-US" sz="2500" b="1" dirty="0" smtClean="0"/>
              <a:t>conductors</a:t>
            </a:r>
            <a:r>
              <a:rPr lang="en-US" sz="2500" dirty="0" smtClean="0"/>
              <a:t>. </a:t>
            </a:r>
          </a:p>
          <a:p>
            <a:pPr eaLnBrk="1" hangingPunct="1">
              <a:defRPr/>
            </a:pPr>
            <a:r>
              <a:rPr lang="en-US" sz="2500" dirty="0" smtClean="0"/>
              <a:t>They conduct electricity. The moving electrons transmit electrical energy from one point to another.</a:t>
            </a:r>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smtClean="0"/>
              <a:t>DT228/1 and DT282/1 </a:t>
            </a:r>
            <a:r>
              <a:rPr lang="en-US" dirty="0"/>
              <a:t>Computer Architecture and  Technology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443D44F-E090-49A4-AFA9-3D11A92B3B06}" type="slidenum">
              <a:rPr lang="en-US"/>
              <a:pPr>
                <a:defRPr/>
              </a:pPr>
              <a:t>9</a:t>
            </a:fld>
            <a:endParaRPr lang="en-US" dirty="0"/>
          </a:p>
        </p:txBody>
      </p:sp>
      <p:sp>
        <p:nvSpPr>
          <p:cNvPr id="240642" name="Rectangle 2"/>
          <p:cNvSpPr>
            <a:spLocks noGrp="1" noChangeArrowheads="1"/>
          </p:cNvSpPr>
          <p:nvPr>
            <p:ph type="title"/>
          </p:nvPr>
        </p:nvSpPr>
        <p:spPr>
          <a:xfrm>
            <a:off x="574675" y="304800"/>
            <a:ext cx="8001000" cy="1216025"/>
          </a:xfrm>
        </p:spPr>
        <p:txBody>
          <a:bodyPr anchor="b"/>
          <a:lstStyle/>
          <a:p>
            <a:pPr eaLnBrk="1" hangingPunct="1">
              <a:defRPr/>
            </a:pPr>
            <a:r>
              <a:rPr lang="en-GB" dirty="0" smtClean="0"/>
              <a:t>Electrical Charge</a:t>
            </a:r>
            <a:endParaRPr lang="en-US" dirty="0" smtClean="0"/>
          </a:p>
        </p:txBody>
      </p:sp>
      <p:sp>
        <p:nvSpPr>
          <p:cNvPr id="240643" name="Rectangle 3"/>
          <p:cNvSpPr>
            <a:spLocks noGrp="1" noChangeArrowheads="1"/>
          </p:cNvSpPr>
          <p:nvPr>
            <p:ph type="body" idx="1"/>
          </p:nvPr>
        </p:nvSpPr>
        <p:spPr>
          <a:xfrm>
            <a:off x="566738" y="1752600"/>
            <a:ext cx="8001000" cy="4267200"/>
          </a:xfrm>
        </p:spPr>
        <p:txBody>
          <a:bodyPr/>
          <a:lstStyle/>
          <a:p>
            <a:pPr>
              <a:defRPr/>
            </a:pPr>
            <a:r>
              <a:rPr lang="en-IE" sz="2500" dirty="0"/>
              <a:t>Electric field surrounds every charged particle that can exert force on other charged particles.</a:t>
            </a:r>
          </a:p>
          <a:p>
            <a:pPr lvl="1">
              <a:defRPr/>
            </a:pPr>
            <a:r>
              <a:rPr lang="en-IE" sz="2200" dirty="0"/>
              <a:t>Field strength is the same for every electron and proton, with a magnitude of one “fundamental unit” </a:t>
            </a:r>
            <a:r>
              <a:rPr lang="en-IE" sz="2200" dirty="0" smtClean="0"/>
              <a:t>of:</a:t>
            </a:r>
          </a:p>
          <a:p>
            <a:pPr marL="457200" lvl="1" indent="0">
              <a:buFont typeface="Wingdings" pitchFamily="2" charset="2"/>
              <a:buNone/>
              <a:defRPr/>
            </a:pPr>
            <a:r>
              <a:rPr lang="en-IE" sz="2200" dirty="0"/>
              <a:t>	</a:t>
            </a:r>
            <a:r>
              <a:rPr lang="en-IE" sz="2200" dirty="0" smtClean="0"/>
              <a:t>1.602 </a:t>
            </a:r>
            <a:r>
              <a:rPr lang="en-IE" sz="2200" dirty="0"/>
              <a:t>x 10</a:t>
            </a:r>
            <a:r>
              <a:rPr lang="en-IE" sz="2200" baseline="30000" dirty="0"/>
              <a:t>-19</a:t>
            </a:r>
            <a:r>
              <a:rPr lang="en-IE" sz="2200" dirty="0"/>
              <a:t> Coulombs</a:t>
            </a:r>
            <a:r>
              <a:rPr lang="en-IE" sz="2000" dirty="0"/>
              <a:t>. </a:t>
            </a:r>
            <a:endParaRPr lang="en-IE" sz="2400" dirty="0"/>
          </a:p>
          <a:p>
            <a:pPr>
              <a:defRPr/>
            </a:pPr>
            <a:endParaRPr lang="en-IE" sz="2400" dirty="0" smtClean="0"/>
          </a:p>
          <a:p>
            <a:pPr>
              <a:defRPr/>
            </a:pPr>
            <a:r>
              <a:rPr lang="en-IE" sz="2500" dirty="0" smtClean="0"/>
              <a:t>A </a:t>
            </a:r>
            <a:r>
              <a:rPr lang="en-IE" sz="2500" dirty="0"/>
              <a:t>coulomb is a measure of charge </a:t>
            </a:r>
            <a:r>
              <a:rPr lang="en-IE" sz="2500" dirty="0" smtClean="0"/>
              <a:t>of </a:t>
            </a:r>
            <a:r>
              <a:rPr lang="en-IE" sz="2500" dirty="0"/>
              <a:t>electric </a:t>
            </a:r>
            <a:r>
              <a:rPr lang="en-IE" sz="2500" dirty="0" smtClean="0"/>
              <a:t>current. </a:t>
            </a:r>
            <a:r>
              <a:rPr lang="en-IE" sz="2500" dirty="0" smtClean="0"/>
              <a:t>One </a:t>
            </a:r>
            <a:r>
              <a:rPr lang="en-IE" sz="2500" dirty="0"/>
              <a:t>coulomb of charge is </a:t>
            </a:r>
            <a:r>
              <a:rPr lang="en-IE" sz="2500" dirty="0" smtClean="0"/>
              <a:t>transferred through a conductor </a:t>
            </a:r>
            <a:r>
              <a:rPr lang="en-IE" sz="2500" dirty="0"/>
              <a:t>by one ampere of current in one </a:t>
            </a:r>
            <a:r>
              <a:rPr lang="en-IE" sz="2500" dirty="0" smtClean="0"/>
              <a:t>second. </a:t>
            </a:r>
            <a:endParaRPr lang="en-IE" sz="2500" dirty="0"/>
          </a:p>
          <a:p>
            <a:pPr lvl="1">
              <a:defRPr/>
            </a:pPr>
            <a:r>
              <a:rPr lang="en-IE" sz="2200" dirty="0" smtClean="0"/>
              <a:t>To give scale</a:t>
            </a:r>
            <a:r>
              <a:rPr lang="en-IE" sz="2200" dirty="0"/>
              <a:t>;</a:t>
            </a:r>
            <a:r>
              <a:rPr lang="en-IE" sz="2200" dirty="0" smtClean="0"/>
              <a:t> </a:t>
            </a:r>
            <a:r>
              <a:rPr lang="en-IE" sz="2200" dirty="0"/>
              <a:t>one coulomb of charge flows through a </a:t>
            </a:r>
            <a:r>
              <a:rPr lang="en-IE" sz="2200" dirty="0" smtClean="0"/>
              <a:t>120 Watt lightbulb </a:t>
            </a:r>
            <a:r>
              <a:rPr lang="en-IE" sz="2200" dirty="0"/>
              <a:t>in one second</a:t>
            </a:r>
            <a:r>
              <a:rPr lang="en-IE" sz="2000" dirty="0" smtClean="0"/>
              <a:t>.</a:t>
            </a:r>
            <a:endParaRPr lang="en-IE" sz="2000" dirty="0"/>
          </a:p>
        </p:txBody>
      </p:sp>
    </p:spTree>
  </p:cSld>
  <p:clrMapOvr>
    <a:masterClrMapping/>
  </p:clrMapOvr>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 Dots</Template>
  <TotalTime>3807</TotalTime>
  <Words>5501</Words>
  <Application>Microsoft Office PowerPoint</Application>
  <PresentationFormat>On-screen Show (4:3)</PresentationFormat>
  <Paragraphs>456</Paragraphs>
  <Slides>49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Wingdings</vt:lpstr>
      <vt:lpstr>Times New Roman</vt:lpstr>
      <vt:lpstr>Verdana</vt:lpstr>
      <vt:lpstr>Digital Dots</vt:lpstr>
      <vt:lpstr>Course -  DT228/1 and DT282/1</vt:lpstr>
      <vt:lpstr>The Topics</vt:lpstr>
      <vt:lpstr>Energy for Computers</vt:lpstr>
      <vt:lpstr>Energy for Computers (2)</vt:lpstr>
      <vt:lpstr>The Atom</vt:lpstr>
      <vt:lpstr>Electricity</vt:lpstr>
      <vt:lpstr>Electricity (2)</vt:lpstr>
      <vt:lpstr>Electricity (3)</vt:lpstr>
      <vt:lpstr>Electrical Charge</vt:lpstr>
      <vt:lpstr>Current</vt:lpstr>
      <vt:lpstr>Voltage</vt:lpstr>
      <vt:lpstr>Voltage (2)</vt:lpstr>
      <vt:lpstr>Voltage (3)</vt:lpstr>
      <vt:lpstr>Circuits</vt:lpstr>
      <vt:lpstr>Circuits (2)</vt:lpstr>
      <vt:lpstr>Circuits (3)</vt:lpstr>
      <vt:lpstr>Circuits (5)</vt:lpstr>
      <vt:lpstr>Circuits (6)</vt:lpstr>
      <vt:lpstr>Resistance</vt:lpstr>
      <vt:lpstr>Ohm’s Law</vt:lpstr>
      <vt:lpstr>Power</vt:lpstr>
      <vt:lpstr>Energy</vt:lpstr>
      <vt:lpstr>Component Power</vt:lpstr>
      <vt:lpstr>Power Supply in Digital Circuits</vt:lpstr>
      <vt:lpstr>Power Supply in Digital Circuits (2)</vt:lpstr>
      <vt:lpstr>Digital Circuits</vt:lpstr>
      <vt:lpstr>Digital Circuits (2)</vt:lpstr>
      <vt:lpstr>Digital Circuits (3)</vt:lpstr>
      <vt:lpstr>Electronic Circuit Components</vt:lpstr>
      <vt:lpstr>Resistors</vt:lpstr>
      <vt:lpstr>Resistors (2)</vt:lpstr>
      <vt:lpstr>Capacitors</vt:lpstr>
      <vt:lpstr>Capacitors (2)</vt:lpstr>
      <vt:lpstr>Input Devices  (Buttons and Switches)</vt:lpstr>
      <vt:lpstr>Output Devices</vt:lpstr>
      <vt:lpstr>Output Devices (2)</vt:lpstr>
      <vt:lpstr>Printed Circuit Board</vt:lpstr>
      <vt:lpstr>Integrated Circuits</vt:lpstr>
      <vt:lpstr>Digital Circuits</vt:lpstr>
      <vt:lpstr>Digital Circuits (2)</vt:lpstr>
      <vt:lpstr>Transistors</vt:lpstr>
      <vt:lpstr>Transistors (2)</vt:lpstr>
      <vt:lpstr>Transistors (3)</vt:lpstr>
      <vt:lpstr>More on Integrated Circuits</vt:lpstr>
      <vt:lpstr>FETs Manufacturing</vt:lpstr>
      <vt:lpstr>FETs – Principle of Operation</vt:lpstr>
      <vt:lpstr>FETs Summary</vt:lpstr>
      <vt:lpstr>Rules for Digital Logic Circuits with FETs</vt:lpstr>
      <vt:lpstr>Next Week…</vt:lpstr>
    </vt:vector>
  </TitlesOfParts>
  <Company>Dublin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FT228/1</dc:title>
  <dc:creator>asloan</dc:creator>
  <cp:lastModifiedBy>Art Sloan</cp:lastModifiedBy>
  <cp:revision>56</cp:revision>
  <dcterms:created xsi:type="dcterms:W3CDTF">2005-09-18T18:44:55Z</dcterms:created>
  <dcterms:modified xsi:type="dcterms:W3CDTF">2017-02-03T14:23:44Z</dcterms:modified>
</cp:coreProperties>
</file>