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3" r:id="rId4"/>
    <p:sldId id="260" r:id="rId5"/>
    <p:sldId id="261"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2/3/2017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2/3/2017</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2/3/2017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227CE0-85C3-49D5-AA68-BC4A2590A8B5}" type="datetimeFigureOut">
              <a:rPr lang="en-US" smtClean="0"/>
              <a:pPr/>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227CE0-85C3-49D5-AA68-BC4A2590A8B5}" type="datetimeFigureOut">
              <a:rPr lang="en-US" smtClean="0"/>
              <a:pPr/>
              <a:t>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227CE0-85C3-49D5-AA68-BC4A2590A8B5}" type="datetimeFigureOut">
              <a:rPr lang="en-US" smtClean="0"/>
              <a:pPr/>
              <a:t>2/3/2017</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2/3/2017</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2/3/2017</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2/3/2017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J8ZPIDNai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solidFill>
                  <a:schemeClr val="accent2">
                    <a:lumMod val="50000"/>
                  </a:schemeClr>
                </a:solidFill>
                <a:latin typeface="Arial" pitchFamily="34" charset="0"/>
              </a:rPr>
              <a:t>DT 228-1 and DT282-1</a:t>
            </a:r>
            <a:r>
              <a:rPr lang="en-US" dirty="0" smtClean="0">
                <a:solidFill>
                  <a:schemeClr val="accent2">
                    <a:lumMod val="50000"/>
                  </a:schemeClr>
                </a:solidFill>
                <a:latin typeface="Arial" pitchFamily="34" charset="0"/>
              </a:rPr>
              <a:t/>
            </a:r>
            <a:br>
              <a:rPr lang="en-US" dirty="0" smtClean="0">
                <a:solidFill>
                  <a:schemeClr val="accent2">
                    <a:lumMod val="50000"/>
                  </a:schemeClr>
                </a:solidFill>
                <a:latin typeface="Arial" pitchFamily="34" charset="0"/>
              </a:rPr>
            </a:br>
            <a:r>
              <a:rPr lang="en-US" dirty="0" smtClean="0">
                <a:solidFill>
                  <a:schemeClr val="accent2">
                    <a:lumMod val="50000"/>
                  </a:schemeClr>
                </a:solidFill>
                <a:latin typeface="Arial" pitchFamily="34" charset="0"/>
              </a:rPr>
              <a:t>Computer Architecture and Technology</a:t>
            </a:r>
            <a:r>
              <a:rPr lang="en-US" dirty="0" smtClean="0"/>
              <a:t/>
            </a:r>
            <a:br>
              <a:rPr lang="en-US" dirty="0" smtClean="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smtClean="0">
                <a:solidFill>
                  <a:schemeClr val="accent2">
                    <a:lumMod val="50000"/>
                  </a:schemeClr>
                </a:solidFill>
                <a:latin typeface="Arial" pitchFamily="34" charset="0"/>
              </a:rPr>
              <a:t>Tutorial 2</a:t>
            </a:r>
            <a:endParaRPr lang="en-US" sz="2200" dirty="0">
              <a:solidFill>
                <a:schemeClr val="accent2">
                  <a:lumMod val="50000"/>
                </a:schemeClr>
              </a:solidFill>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( 1 )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7643192" cy="4873752"/>
          </a:xfrm>
        </p:spPr>
        <p:txBody>
          <a:bodyPr/>
          <a:lstStyle/>
          <a:p>
            <a:r>
              <a:rPr lang="en-IE" dirty="0" smtClean="0">
                <a:latin typeface="Arial" pitchFamily="34" charset="0"/>
                <a:cs typeface="Arial" pitchFamily="34" charset="0"/>
              </a:rPr>
              <a:t>Why are Computer Systems </a:t>
            </a:r>
            <a:r>
              <a:rPr lang="en-IE" dirty="0">
                <a:latin typeface="Arial" pitchFamily="34" charset="0"/>
                <a:cs typeface="Arial" pitchFamily="34" charset="0"/>
              </a:rPr>
              <a:t>P</a:t>
            </a:r>
            <a:r>
              <a:rPr lang="en-IE" dirty="0" smtClean="0">
                <a:latin typeface="Arial" pitchFamily="34" charset="0"/>
                <a:cs typeface="Arial" pitchFamily="34" charset="0"/>
              </a:rPr>
              <a:t>owered by Electricity?</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sz="2200" dirty="0" smtClean="0">
                <a:solidFill>
                  <a:srgbClr val="002060"/>
                </a:solidFill>
                <a:latin typeface="Arial" pitchFamily="34" charset="0"/>
                <a:cs typeface="Arial" pitchFamily="34" charset="0"/>
              </a:rPr>
              <a:t>A great number of mechanical devices in industry of the Western World were being designed with electrical power as they were cleaner and more reliable than steam or oil-fired machines.</a:t>
            </a:r>
          </a:p>
          <a:p>
            <a:endParaRPr lang="en-US" sz="2200" dirty="0">
              <a:solidFill>
                <a:srgbClr val="002060"/>
              </a:solidFill>
              <a:latin typeface="Arial" pitchFamily="34" charset="0"/>
              <a:cs typeface="Arial" pitchFamily="34" charset="0"/>
            </a:endParaRPr>
          </a:p>
          <a:p>
            <a:r>
              <a:rPr lang="en-US" sz="2200" dirty="0" smtClean="0">
                <a:solidFill>
                  <a:srgbClr val="002060"/>
                </a:solidFill>
                <a:latin typeface="Arial" pitchFamily="34" charset="0"/>
                <a:cs typeface="Arial" pitchFamily="34" charset="0"/>
              </a:rPr>
              <a:t>With analog number machines</a:t>
            </a:r>
            <a:r>
              <a:rPr lang="en-US" sz="2200" dirty="0">
                <a:solidFill>
                  <a:srgbClr val="002060"/>
                </a:solidFill>
                <a:latin typeface="Arial" pitchFamily="34" charset="0"/>
                <a:cs typeface="Arial" pitchFamily="34" charset="0"/>
              </a:rPr>
              <a:t> </a:t>
            </a:r>
            <a:r>
              <a:rPr lang="en-US" sz="2200" dirty="0" smtClean="0">
                <a:solidFill>
                  <a:srgbClr val="002060"/>
                </a:solidFill>
                <a:latin typeface="Arial" pitchFamily="34" charset="0"/>
                <a:cs typeface="Arial" pitchFamily="34" charset="0"/>
              </a:rPr>
              <a:t>the cogs, wheels and dials could be calibrated to electrical motors such as servo-motors.</a:t>
            </a:r>
          </a:p>
          <a:p>
            <a:r>
              <a:rPr lang="en-US" sz="2200" dirty="0" smtClean="0">
                <a:solidFill>
                  <a:srgbClr val="002060"/>
                </a:solidFill>
                <a:latin typeface="Arial" pitchFamily="34" charset="0"/>
                <a:cs typeface="Arial" pitchFamily="34" charset="0"/>
              </a:rPr>
              <a:t>Binary machines suited electrical switches (EG relays). </a:t>
            </a: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( 2 )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normAutofit/>
          </a:bodyPr>
          <a:lstStyle/>
          <a:p>
            <a:r>
              <a:rPr lang="en-IE" dirty="0" smtClean="0">
                <a:latin typeface="Arial" pitchFamily="34" charset="0"/>
                <a:cs typeface="Arial" pitchFamily="34" charset="0"/>
              </a:rPr>
              <a:t>What is CMOS and Why?</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US" sz="2200" dirty="0" smtClean="0">
                <a:solidFill>
                  <a:srgbClr val="002060"/>
                </a:solidFill>
                <a:latin typeface="Arial" pitchFamily="34" charset="0"/>
                <a:cs typeface="Arial" pitchFamily="34" charset="0"/>
              </a:rPr>
              <a:t>CMOS – Complementary Metal Oxide Semiconductor</a:t>
            </a:r>
          </a:p>
          <a:p>
            <a:r>
              <a:rPr lang="en-IE" sz="2200" dirty="0" smtClean="0">
                <a:solidFill>
                  <a:srgbClr val="002060"/>
                </a:solidFill>
                <a:latin typeface="Arial" panose="020B0604020202020204" pitchFamily="34" charset="0"/>
                <a:cs typeface="Arial" panose="020B0604020202020204" pitchFamily="34" charset="0"/>
              </a:rPr>
              <a:t>CMOS can be </a:t>
            </a:r>
            <a:r>
              <a:rPr lang="en-IE" sz="2200" dirty="0" smtClean="0">
                <a:solidFill>
                  <a:srgbClr val="002060"/>
                </a:solidFill>
                <a:latin typeface="Arial" panose="020B0604020202020204" pitchFamily="34" charset="0"/>
                <a:cs typeface="Arial" panose="020B0604020202020204" pitchFamily="34" charset="0"/>
              </a:rPr>
              <a:t>related </a:t>
            </a:r>
            <a:r>
              <a:rPr lang="en-IE" sz="2200" dirty="0" smtClean="0">
                <a:solidFill>
                  <a:srgbClr val="002060"/>
                </a:solidFill>
                <a:latin typeface="Arial" panose="020B0604020202020204" pitchFamily="34" charset="0"/>
                <a:cs typeface="Arial" panose="020B0604020202020204" pitchFamily="34" charset="0"/>
              </a:rPr>
              <a:t>to architecture, and is used </a:t>
            </a:r>
            <a:r>
              <a:rPr lang="en-IE" sz="2200" dirty="0">
                <a:solidFill>
                  <a:srgbClr val="002060"/>
                </a:solidFill>
                <a:latin typeface="Arial" panose="020B0604020202020204" pitchFamily="34" charset="0"/>
                <a:cs typeface="Arial" panose="020B0604020202020204" pitchFamily="34" charset="0"/>
              </a:rPr>
              <a:t>in microprocessors, microcontrollers, static RAM, and other digital logic circuits</a:t>
            </a:r>
            <a:r>
              <a:rPr lang="en-IE" sz="2200" dirty="0" smtClean="0">
                <a:solidFill>
                  <a:srgbClr val="002060"/>
                </a:solidFill>
                <a:latin typeface="Arial" panose="020B0604020202020204" pitchFamily="34" charset="0"/>
                <a:cs typeface="Arial" panose="020B0604020202020204" pitchFamily="34" charset="0"/>
              </a:rPr>
              <a:t>.</a:t>
            </a:r>
          </a:p>
          <a:p>
            <a:r>
              <a:rPr lang="en-IE" sz="2200" dirty="0" smtClean="0">
                <a:solidFill>
                  <a:srgbClr val="002060"/>
                </a:solidFill>
                <a:latin typeface="Arial" panose="020B0604020202020204" pitchFamily="34" charset="0"/>
                <a:cs typeface="Arial" panose="020B0604020202020204" pitchFamily="34" charset="0"/>
              </a:rPr>
              <a:t>This design is energy efficient. Compared to Transistor-Transistor Logic, for example, it does not have lots of current to generate excessive heat.</a:t>
            </a:r>
          </a:p>
          <a:p>
            <a:r>
              <a:rPr lang="en-IE" sz="2200" dirty="0" smtClean="0">
                <a:solidFill>
                  <a:srgbClr val="002060"/>
                </a:solidFill>
                <a:latin typeface="Arial" panose="020B0604020202020204" pitchFamily="34" charset="0"/>
                <a:cs typeface="Arial" panose="020B0604020202020204" pitchFamily="34" charset="0"/>
              </a:rPr>
              <a:t>A lot of logic functions can be crammed onto a CMOS chip.</a:t>
            </a:r>
            <a:endParaRPr lang="en-US" sz="2200" dirty="0" smtClean="0">
              <a:solidFill>
                <a:srgbClr val="002060"/>
              </a:solidFill>
              <a:latin typeface="Arial" pitchFamily="34" charset="0"/>
              <a:cs typeface="Arial" pitchFamily="34" charset="0"/>
            </a:endParaRPr>
          </a:p>
          <a:p>
            <a:pPr marL="0" indent="0">
              <a:buNone/>
            </a:pPr>
            <a:r>
              <a:rPr lang="en-US" sz="1800" dirty="0">
                <a:latin typeface="Arial" pitchFamily="34" charset="0"/>
                <a:cs typeface="Arial" pitchFamily="34" charset="0"/>
                <a:hlinkClick r:id="rId2"/>
              </a:rPr>
              <a:t>https://</a:t>
            </a:r>
            <a:r>
              <a:rPr lang="en-US" sz="1800" dirty="0" smtClean="0">
                <a:latin typeface="Arial" pitchFamily="34" charset="0"/>
                <a:cs typeface="Arial" pitchFamily="34" charset="0"/>
                <a:hlinkClick r:id="rId2"/>
              </a:rPr>
              <a:t>www.youtube.com/watch?v=J8ZPIDNaijs</a:t>
            </a:r>
            <a:r>
              <a:rPr lang="en-US" sz="1800" dirty="0" smtClean="0">
                <a:latin typeface="Arial" pitchFamily="34" charset="0"/>
                <a:cs typeface="Arial" pitchFamily="34" charset="0"/>
              </a:rPr>
              <a:t>     (CMOS on </a:t>
            </a:r>
            <a:r>
              <a:rPr lang="en-US" sz="1800" dirty="0" err="1" smtClean="0">
                <a:latin typeface="Arial" pitchFamily="34" charset="0"/>
                <a:cs typeface="Arial" pitchFamily="34" charset="0"/>
              </a:rPr>
              <a:t>Youtube</a:t>
            </a:r>
            <a:r>
              <a:rPr lang="en-US" sz="1800" dirty="0" smtClean="0">
                <a:latin typeface="Arial" pitchFamily="34" charset="0"/>
                <a:cs typeface="Arial" pitchFamily="34" charset="0"/>
              </a:rPr>
              <a:t>)</a:t>
            </a:r>
            <a:endParaRPr lang="en-IE" dirty="0" smtClean="0">
              <a:solidFill>
                <a:schemeClr val="accent2">
                  <a:lumMod val="50000"/>
                </a:schemeClr>
              </a:solidFill>
              <a:latin typeface="Arial"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( 3 )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US" dirty="0" smtClean="0">
                <a:latin typeface="Arial" pitchFamily="34" charset="0"/>
                <a:cs typeface="Arial" pitchFamily="34" charset="0"/>
              </a:rPr>
              <a:t>What is FET again?</a:t>
            </a:r>
          </a:p>
          <a:p>
            <a:endParaRPr lang="en-IE" dirty="0" smtClean="0">
              <a:latin typeface="Arial" pitchFamily="34" charset="0"/>
              <a:cs typeface="Arial" pitchFamily="34" charset="0"/>
            </a:endParaRPr>
          </a:p>
          <a:p>
            <a:r>
              <a:rPr lang="en-US" sz="2200" dirty="0" smtClean="0">
                <a:solidFill>
                  <a:srgbClr val="002060"/>
                </a:solidFill>
                <a:latin typeface="Arial" pitchFamily="34" charset="0"/>
                <a:cs typeface="Arial" pitchFamily="34" charset="0"/>
              </a:rPr>
              <a:t>FET = “</a:t>
            </a:r>
            <a:r>
              <a:rPr lang="en-GB" altLang="en-US" sz="2200" dirty="0" smtClean="0">
                <a:solidFill>
                  <a:srgbClr val="0070C0"/>
                </a:solidFill>
                <a:latin typeface="Arial" panose="020B0604020202020204" pitchFamily="34" charset="0"/>
                <a:cs typeface="Arial" panose="020B0604020202020204" pitchFamily="34" charset="0"/>
              </a:rPr>
              <a:t>Metal </a:t>
            </a:r>
            <a:r>
              <a:rPr lang="en-GB" altLang="en-US" sz="2200" dirty="0">
                <a:solidFill>
                  <a:srgbClr val="0070C0"/>
                </a:solidFill>
                <a:latin typeface="Arial" panose="020B0604020202020204" pitchFamily="34" charset="0"/>
                <a:cs typeface="Arial" panose="020B0604020202020204" pitchFamily="34" charset="0"/>
              </a:rPr>
              <a:t>Oxide Semiconductor </a:t>
            </a:r>
            <a:r>
              <a:rPr lang="en-GB" altLang="en-US" sz="2200" dirty="0">
                <a:solidFill>
                  <a:srgbClr val="002060"/>
                </a:solidFill>
                <a:latin typeface="Arial" panose="020B0604020202020204" pitchFamily="34" charset="0"/>
                <a:cs typeface="Arial" panose="020B0604020202020204" pitchFamily="34" charset="0"/>
              </a:rPr>
              <a:t>Field Effect </a:t>
            </a:r>
            <a:r>
              <a:rPr lang="en-GB" altLang="en-US" sz="2200" dirty="0" smtClean="0">
                <a:solidFill>
                  <a:srgbClr val="002060"/>
                </a:solidFill>
                <a:latin typeface="Arial" panose="020B0604020202020204" pitchFamily="34" charset="0"/>
                <a:cs typeface="Arial" panose="020B0604020202020204" pitchFamily="34" charset="0"/>
              </a:rPr>
              <a:t>Transistors”.</a:t>
            </a:r>
          </a:p>
          <a:p>
            <a:endParaRPr lang="en-IE" sz="2200" dirty="0" smtClean="0">
              <a:latin typeface="Arial" panose="020B0604020202020204" pitchFamily="34" charset="0"/>
              <a:cs typeface="Arial" panose="020B0604020202020204" pitchFamily="34" charset="0"/>
            </a:endParaRPr>
          </a:p>
          <a:p>
            <a:r>
              <a:rPr lang="en-IE" sz="2200" dirty="0" smtClean="0">
                <a:solidFill>
                  <a:srgbClr val="002060"/>
                </a:solidFill>
                <a:latin typeface="Arial" panose="020B0604020202020204" pitchFamily="34" charset="0"/>
                <a:cs typeface="Arial" panose="020B0604020202020204" pitchFamily="34" charset="0"/>
              </a:rPr>
              <a:t>A FET is a </a:t>
            </a:r>
            <a:r>
              <a:rPr lang="en-IE" sz="2200" dirty="0">
                <a:solidFill>
                  <a:srgbClr val="002060"/>
                </a:solidFill>
                <a:latin typeface="Arial" panose="020B0604020202020204" pitchFamily="34" charset="0"/>
                <a:cs typeface="Arial" panose="020B0604020202020204" pitchFamily="34" charset="0"/>
              </a:rPr>
              <a:t>device which enables us to use one electrical signal to control another. The name '</a:t>
            </a:r>
            <a:r>
              <a:rPr lang="en-IE" sz="2200" b="1" dirty="0">
                <a:solidFill>
                  <a:srgbClr val="002060"/>
                </a:solidFill>
                <a:latin typeface="Arial" panose="020B0604020202020204" pitchFamily="34" charset="0"/>
                <a:cs typeface="Arial" panose="020B0604020202020204" pitchFamily="34" charset="0"/>
              </a:rPr>
              <a:t>transistor</a:t>
            </a:r>
            <a:r>
              <a:rPr lang="en-IE" sz="2200" dirty="0">
                <a:solidFill>
                  <a:srgbClr val="002060"/>
                </a:solidFill>
                <a:latin typeface="Arial" panose="020B0604020202020204" pitchFamily="34" charset="0"/>
                <a:cs typeface="Arial" panose="020B0604020202020204" pitchFamily="34" charset="0"/>
              </a:rPr>
              <a:t>' is a shortened version of the original term, transfer resistor, which indicates how the device works</a:t>
            </a:r>
            <a:r>
              <a:rPr lang="en-IE" sz="2200" dirty="0" smtClean="0">
                <a:solidFill>
                  <a:srgbClr val="002060"/>
                </a:solidFill>
                <a:latin typeface="Arial" panose="020B0604020202020204" pitchFamily="34" charset="0"/>
                <a:cs typeface="Arial" panose="020B0604020202020204" pitchFamily="34" charset="0"/>
              </a:rPr>
              <a:t>.</a:t>
            </a:r>
            <a:endParaRPr lang="en-US" sz="2200" dirty="0" smtClean="0">
              <a:solidFill>
                <a:srgbClr val="002060"/>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FET Extras</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normAutofit fontScale="92500"/>
          </a:bodyPr>
          <a:lstStyle/>
          <a:p>
            <a:pPr marL="0" indent="0">
              <a:buNone/>
            </a:pPr>
            <a:r>
              <a:rPr lang="en-IE" dirty="0" smtClean="0">
                <a:latin typeface="Arial" panose="020B0604020202020204" pitchFamily="34" charset="0"/>
                <a:cs typeface="Arial" panose="020B0604020202020204" pitchFamily="34" charset="0"/>
              </a:rPr>
              <a:t>The </a:t>
            </a:r>
            <a:r>
              <a:rPr lang="en-IE" dirty="0">
                <a:latin typeface="Arial" panose="020B0604020202020204" pitchFamily="34" charset="0"/>
                <a:cs typeface="Arial" panose="020B0604020202020204" pitchFamily="34" charset="0"/>
              </a:rPr>
              <a:t>source and drain diffusion areas of an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are implanted with negatively charged particles. When an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is used in a logic circuit its source lead is connected to GND, so that the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source, like the GND node, has an abundance of negatively charged particles.</a:t>
            </a:r>
          </a:p>
          <a:p>
            <a:pPr marL="0" indent="0">
              <a:buNone/>
            </a:pPr>
            <a:r>
              <a:rPr lang="en-IE" dirty="0">
                <a:latin typeface="Arial" panose="020B0604020202020204" pitchFamily="34" charset="0"/>
                <a:cs typeface="Arial" panose="020B0604020202020204" pitchFamily="34" charset="0"/>
              </a:rPr>
              <a:t>If the gate voltage of an </a:t>
            </a:r>
            <a:r>
              <a:rPr lang="en-IE" dirty="0" err="1">
                <a:latin typeface="Arial" panose="020B0604020202020204" pitchFamily="34" charset="0"/>
                <a:cs typeface="Arial" panose="020B0604020202020204" pitchFamily="34" charset="0"/>
              </a:rPr>
              <a:t>nFET</a:t>
            </a:r>
            <a:r>
              <a:rPr lang="en-IE" dirty="0">
                <a:latin typeface="Arial" panose="020B0604020202020204" pitchFamily="34" charset="0"/>
                <a:cs typeface="Arial" panose="020B0604020202020204" pitchFamily="34" charset="0"/>
              </a:rPr>
              <a:t> is at the same voltage as the source lead (i.e., GND), then the presence of the negatively charged particles on the gate repels negatively charged particles from the channel region immediately under the gate. A net positive charge accumulates under the gate, and two back-to-back positive-negative junctions of charge (called </a:t>
            </a:r>
            <a:r>
              <a:rPr lang="en-IE" dirty="0" err="1">
                <a:latin typeface="Arial" panose="020B0604020202020204" pitchFamily="34" charset="0"/>
                <a:cs typeface="Arial" panose="020B0604020202020204" pitchFamily="34" charset="0"/>
              </a:rPr>
              <a:t>pn</a:t>
            </a:r>
            <a:r>
              <a:rPr lang="en-IE" dirty="0">
                <a:latin typeface="Arial" panose="020B0604020202020204" pitchFamily="34" charset="0"/>
                <a:cs typeface="Arial" panose="020B0604020202020204" pitchFamily="34" charset="0"/>
              </a:rPr>
              <a:t> junctions) are formed. These </a:t>
            </a:r>
            <a:r>
              <a:rPr lang="en-IE" dirty="0" err="1">
                <a:latin typeface="Arial" panose="020B0604020202020204" pitchFamily="34" charset="0"/>
                <a:cs typeface="Arial" panose="020B0604020202020204" pitchFamily="34" charset="0"/>
              </a:rPr>
              <a:t>pn</a:t>
            </a:r>
            <a:r>
              <a:rPr lang="en-IE" dirty="0">
                <a:latin typeface="Arial" panose="020B0604020202020204" pitchFamily="34" charset="0"/>
                <a:cs typeface="Arial" panose="020B0604020202020204" pitchFamily="34" charset="0"/>
              </a:rPr>
              <a:t> junctions prevent current flow in either direction</a:t>
            </a:r>
            <a:r>
              <a:rPr lang="en-IE" dirty="0" smtClean="0">
                <a:latin typeface="Arial" panose="020B0604020202020204" pitchFamily="34" charset="0"/>
                <a:cs typeface="Arial" panose="020B0604020202020204" pitchFamily="34" charset="0"/>
              </a:rPr>
              <a:t>.</a:t>
            </a:r>
            <a:endParaRPr lang="en-US" dirty="0" smtClean="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Typical Exam (Sub) Question For This Content</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fontScale="77500" lnSpcReduction="20000"/>
          </a:bodyPr>
          <a:lstStyle/>
          <a:p>
            <a:pPr lvl="0">
              <a:buNone/>
            </a:pPr>
            <a:r>
              <a:rPr lang="en-US" sz="2800" dirty="0" smtClean="0">
                <a:solidFill>
                  <a:srgbClr val="002060"/>
                </a:solidFill>
                <a:latin typeface="Arial" pitchFamily="34" charset="0"/>
                <a:cs typeface="Arial" pitchFamily="34" charset="0"/>
              </a:rPr>
              <a:t>Question</a:t>
            </a:r>
            <a:endParaRPr lang="en-US" sz="2800" dirty="0" smtClean="0">
              <a:latin typeface="Arial" pitchFamily="34" charset="0"/>
              <a:cs typeface="Arial" pitchFamily="34" charset="0"/>
            </a:endParaRPr>
          </a:p>
          <a:p>
            <a:pPr lvl="0">
              <a:buNone/>
            </a:pPr>
            <a:r>
              <a:rPr lang="en-US" sz="2500" dirty="0" smtClean="0">
                <a:latin typeface="Arial" pitchFamily="34" charset="0"/>
                <a:cs typeface="Arial" pitchFamily="34" charset="0"/>
              </a:rPr>
              <a:t>Describe the physical effects of conductivity that allows electrical energy to flow through a conductor such as a metal. Show how this relates to the concept of the electronic circuit.</a:t>
            </a:r>
          </a:p>
          <a:p>
            <a:pPr>
              <a:buNone/>
            </a:pPr>
            <a:endParaRPr lang="en-US" dirty="0" smtClean="0">
              <a:solidFill>
                <a:schemeClr val="accent2">
                  <a:lumMod val="50000"/>
                </a:schemeClr>
              </a:solidFill>
              <a:latin typeface="Arial" pitchFamily="34" charset="0"/>
              <a:cs typeface="Arial" pitchFamily="34" charset="0"/>
            </a:endParaRPr>
          </a:p>
          <a:p>
            <a:pPr>
              <a:buNone/>
            </a:pPr>
            <a:r>
              <a:rPr lang="en-US" sz="2800" dirty="0" smtClean="0">
                <a:solidFill>
                  <a:srgbClr val="002060"/>
                </a:solidFill>
                <a:latin typeface="Arial" pitchFamily="34" charset="0"/>
                <a:cs typeface="Arial" pitchFamily="34" charset="0"/>
              </a:rPr>
              <a:t>Sample solution</a:t>
            </a:r>
          </a:p>
          <a:p>
            <a:pPr>
              <a:buNone/>
            </a:pPr>
            <a:r>
              <a:rPr lang="en-US" dirty="0" smtClean="0">
                <a:latin typeface="Arial" pitchFamily="34" charset="0"/>
                <a:cs typeface="Arial" pitchFamily="34" charset="0"/>
              </a:rPr>
              <a:t>Electricity starts with </a:t>
            </a:r>
            <a:r>
              <a:rPr lang="en-US" b="1" dirty="0" smtClean="0">
                <a:latin typeface="Arial" pitchFamily="34" charset="0"/>
                <a:cs typeface="Arial" pitchFamily="34" charset="0"/>
              </a:rPr>
              <a:t>electrons</a:t>
            </a:r>
            <a:r>
              <a:rPr lang="en-US" dirty="0" smtClean="0">
                <a:latin typeface="Arial" pitchFamily="34" charset="0"/>
                <a:cs typeface="Arial" pitchFamily="34" charset="0"/>
              </a:rPr>
              <a:t>. Every atom contains one or more electrons. Electrons have a </a:t>
            </a:r>
            <a:r>
              <a:rPr lang="en-US" b="1" dirty="0" smtClean="0">
                <a:latin typeface="Arial" pitchFamily="34" charset="0"/>
                <a:cs typeface="Arial" pitchFamily="34" charset="0"/>
              </a:rPr>
              <a:t>negative </a:t>
            </a:r>
            <a:r>
              <a:rPr lang="en-US" dirty="0" smtClean="0">
                <a:latin typeface="Arial" pitchFamily="34" charset="0"/>
                <a:cs typeface="Arial" pitchFamily="34" charset="0"/>
              </a:rPr>
              <a:t>charge. Some materials contain electrons which stick </a:t>
            </a:r>
            <a:r>
              <a:rPr lang="en-US" b="1" dirty="0" smtClean="0">
                <a:latin typeface="Arial" pitchFamily="34" charset="0"/>
                <a:cs typeface="Arial" pitchFamily="34" charset="0"/>
              </a:rPr>
              <a:t>with</a:t>
            </a:r>
            <a:r>
              <a:rPr lang="en-US" dirty="0" smtClean="0">
                <a:latin typeface="Arial" pitchFamily="34" charset="0"/>
                <a:cs typeface="Arial" pitchFamily="34" charset="0"/>
              </a:rPr>
              <a:t> their atoms. Because the electrons do not move these materials cannot conduct electricity very well, if at all. These materials may act as electrical</a:t>
            </a:r>
            <a:r>
              <a:rPr lang="en-US" b="1" dirty="0" smtClean="0">
                <a:latin typeface="Arial" pitchFamily="34" charset="0"/>
                <a:cs typeface="Arial" pitchFamily="34" charset="0"/>
              </a:rPr>
              <a:t> insulators</a:t>
            </a:r>
            <a:r>
              <a:rPr lang="en-US" dirty="0" smtClean="0">
                <a:latin typeface="Arial" pitchFamily="34" charset="0"/>
                <a:cs typeface="Arial" pitchFamily="34" charset="0"/>
              </a:rPr>
              <a:t>.</a:t>
            </a:r>
          </a:p>
          <a:p>
            <a:pPr>
              <a:buNone/>
            </a:pPr>
            <a:r>
              <a:rPr lang="en-US" dirty="0" smtClean="0">
                <a:latin typeface="Arial" pitchFamily="34" charset="0"/>
                <a:cs typeface="Arial" pitchFamily="34" charset="0"/>
              </a:rPr>
              <a:t>While elements and compounds of various densities will insulate electricity most </a:t>
            </a:r>
            <a:r>
              <a:rPr lang="en-US" b="1" dirty="0" smtClean="0">
                <a:latin typeface="Arial" pitchFamily="34" charset="0"/>
                <a:cs typeface="Arial" pitchFamily="34" charset="0"/>
              </a:rPr>
              <a:t>metals</a:t>
            </a:r>
            <a:r>
              <a:rPr lang="en-US" dirty="0" smtClean="0">
                <a:latin typeface="Arial" pitchFamily="34" charset="0"/>
                <a:cs typeface="Arial" pitchFamily="34" charset="0"/>
              </a:rPr>
              <a:t> have electrons that can detach from their atoms and move around. These are called </a:t>
            </a:r>
            <a:r>
              <a:rPr lang="en-US" b="1" dirty="0" smtClean="0">
                <a:latin typeface="Arial" pitchFamily="34" charset="0"/>
                <a:cs typeface="Arial" pitchFamily="34" charset="0"/>
              </a:rPr>
              <a:t>free electrons</a:t>
            </a:r>
            <a:r>
              <a:rPr lang="en-US" dirty="0" smtClean="0">
                <a:latin typeface="Arial" pitchFamily="34" charset="0"/>
                <a:cs typeface="Arial" pitchFamily="34" charset="0"/>
              </a:rPr>
              <a:t>. Gold, silver, copper, aluminum, iron, etcetera all have free electrons. The loose electrons make it easy for electricity to flow through these materials, so they are known as electrical </a:t>
            </a:r>
            <a:r>
              <a:rPr lang="en-US" b="1" dirty="0" smtClean="0">
                <a:latin typeface="Arial" pitchFamily="34" charset="0"/>
                <a:cs typeface="Arial" pitchFamily="34" charset="0"/>
              </a:rPr>
              <a:t>conductors</a:t>
            </a:r>
            <a:r>
              <a:rPr lang="en-US" dirty="0" smtClean="0">
                <a:latin typeface="Arial" pitchFamily="34" charset="0"/>
                <a:cs typeface="Arial" pitchFamily="34" charset="0"/>
              </a:rPr>
              <a:t>. They conduct electricity. The moving electrons transmit electrical energy from one point to another.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89040"/>
          </a:xfrm>
        </p:spPr>
        <p:txBody>
          <a:bodyPr>
            <a:normAutofit fontScale="92500" lnSpcReduction="20000"/>
          </a:bodyPr>
          <a:lstStyle/>
          <a:p>
            <a:pPr>
              <a:buNone/>
            </a:pPr>
            <a:r>
              <a:rPr lang="en-GB" i="1" dirty="0" smtClean="0"/>
              <a:t> </a:t>
            </a:r>
            <a:endParaRPr lang="en-US" dirty="0" smtClean="0">
              <a:latin typeface="Arial" pitchFamily="34" charset="0"/>
              <a:cs typeface="Arial" pitchFamily="34" charset="0"/>
            </a:endParaRPr>
          </a:p>
          <a:p>
            <a:pPr>
              <a:buNone/>
            </a:pPr>
            <a:r>
              <a:rPr lang="en-US" sz="2100" dirty="0" smtClean="0">
                <a:latin typeface="Arial" pitchFamily="34" charset="0"/>
                <a:cs typeface="Arial" pitchFamily="34" charset="0"/>
              </a:rPr>
              <a:t>In an electrical circuit the number of electrons that are moving is called the </a:t>
            </a:r>
            <a:r>
              <a:rPr lang="en-US" sz="2100" b="1" dirty="0" smtClean="0">
                <a:latin typeface="Arial" pitchFamily="34" charset="0"/>
                <a:cs typeface="Arial" pitchFamily="34" charset="0"/>
              </a:rPr>
              <a:t>amperage</a:t>
            </a:r>
            <a:r>
              <a:rPr lang="en-US" sz="2100" dirty="0" smtClean="0">
                <a:latin typeface="Arial" pitchFamily="34" charset="0"/>
                <a:cs typeface="Arial" pitchFamily="34" charset="0"/>
              </a:rPr>
              <a:t> or the </a:t>
            </a:r>
            <a:r>
              <a:rPr lang="en-US" sz="2100" b="1" dirty="0" smtClean="0">
                <a:latin typeface="Arial" pitchFamily="34" charset="0"/>
                <a:cs typeface="Arial" pitchFamily="34" charset="0"/>
              </a:rPr>
              <a:t>current</a:t>
            </a:r>
            <a:r>
              <a:rPr lang="en-US" sz="2100" dirty="0" smtClean="0">
                <a:latin typeface="Arial" pitchFamily="34" charset="0"/>
                <a:cs typeface="Arial" pitchFamily="34" charset="0"/>
              </a:rPr>
              <a:t>. Current is measured in </a:t>
            </a:r>
            <a:r>
              <a:rPr lang="en-US" sz="2100" b="1" dirty="0" smtClean="0">
                <a:latin typeface="Arial" pitchFamily="34" charset="0"/>
                <a:cs typeface="Arial" pitchFamily="34" charset="0"/>
              </a:rPr>
              <a:t>amps</a:t>
            </a:r>
            <a:r>
              <a:rPr lang="en-US" sz="2100" dirty="0" smtClean="0">
                <a:latin typeface="Arial" pitchFamily="34" charset="0"/>
                <a:cs typeface="Arial" pitchFamily="34" charset="0"/>
              </a:rPr>
              <a:t>. (Short for the proper term, ‘ampere’.) </a:t>
            </a:r>
            <a:r>
              <a:rPr lang="en-GB" sz="2100" dirty="0" smtClean="0">
                <a:latin typeface="Arial" pitchFamily="34" charset="0"/>
                <a:cs typeface="Arial" pitchFamily="34" charset="0"/>
              </a:rPr>
              <a:t>In terms of movement, one amp is equal to one ‘coulomb’ per second.</a:t>
            </a:r>
            <a:endParaRPr lang="en-US" sz="2100" dirty="0" smtClean="0">
              <a:latin typeface="Arial" pitchFamily="34" charset="0"/>
              <a:cs typeface="Arial" pitchFamily="34" charset="0"/>
            </a:endParaRPr>
          </a:p>
          <a:p>
            <a:pPr>
              <a:buNone/>
            </a:pPr>
            <a:endParaRPr lang="en-US" sz="2100" dirty="0" smtClean="0">
              <a:latin typeface="Arial" pitchFamily="34" charset="0"/>
              <a:cs typeface="Arial" pitchFamily="34" charset="0"/>
            </a:endParaRPr>
          </a:p>
          <a:p>
            <a:pPr>
              <a:buNone/>
            </a:pPr>
            <a:r>
              <a:rPr lang="en-US" sz="2100" dirty="0" smtClean="0">
                <a:latin typeface="Arial" pitchFamily="34" charset="0"/>
                <a:cs typeface="Arial" pitchFamily="34" charset="0"/>
              </a:rPr>
              <a:t>The ‘pressure’ pushing the electrons along is called the </a:t>
            </a:r>
            <a:r>
              <a:rPr lang="en-US" sz="2100" b="1" dirty="0" smtClean="0">
                <a:latin typeface="Arial" pitchFamily="34" charset="0"/>
                <a:cs typeface="Arial" pitchFamily="34" charset="0"/>
              </a:rPr>
              <a:t>voltage</a:t>
            </a:r>
            <a:r>
              <a:rPr lang="en-US" sz="2100" dirty="0" smtClean="0">
                <a:latin typeface="Arial" pitchFamily="34" charset="0"/>
                <a:cs typeface="Arial" pitchFamily="34" charset="0"/>
              </a:rPr>
              <a:t> and is measured in </a:t>
            </a:r>
            <a:r>
              <a:rPr lang="en-US" sz="2100" b="1" dirty="0" smtClean="0">
                <a:latin typeface="Arial" pitchFamily="34" charset="0"/>
                <a:cs typeface="Arial" pitchFamily="34" charset="0"/>
              </a:rPr>
              <a:t>volts</a:t>
            </a:r>
            <a:r>
              <a:rPr lang="en-US" sz="2100" dirty="0" smtClean="0">
                <a:latin typeface="Arial" pitchFamily="34" charset="0"/>
                <a:cs typeface="Arial" pitchFamily="34" charset="0"/>
              </a:rPr>
              <a:t>. </a:t>
            </a:r>
          </a:p>
          <a:p>
            <a:pPr>
              <a:buNone/>
            </a:pPr>
            <a:r>
              <a:rPr lang="en-GB" sz="2100" dirty="0" smtClean="0">
                <a:latin typeface="Arial" pitchFamily="34" charset="0"/>
                <a:cs typeface="Arial" pitchFamily="34" charset="0"/>
              </a:rPr>
              <a:t>Voltage example:</a:t>
            </a:r>
            <a:endParaRPr lang="en-US" sz="2100" dirty="0" smtClean="0">
              <a:latin typeface="Arial" pitchFamily="34" charset="0"/>
              <a:cs typeface="Arial" pitchFamily="34" charset="0"/>
            </a:endParaRPr>
          </a:p>
          <a:p>
            <a:r>
              <a:rPr lang="en-US" sz="2100" dirty="0" smtClean="0">
                <a:latin typeface="Arial" pitchFamily="34" charset="0"/>
                <a:cs typeface="Arial" pitchFamily="34" charset="0"/>
              </a:rPr>
              <a:t>1 amp at 6 volts.</a:t>
            </a:r>
          </a:p>
          <a:p>
            <a:r>
              <a:rPr lang="en-US" sz="2100" dirty="0" smtClean="0">
                <a:latin typeface="Arial" pitchFamily="34" charset="0"/>
                <a:cs typeface="Arial" pitchFamily="34" charset="0"/>
              </a:rPr>
              <a:t>1 amp physically means that 6.24 x 1018 electrons move through a wire every second), </a:t>
            </a:r>
          </a:p>
          <a:p>
            <a:pPr>
              <a:buNone/>
            </a:pPr>
            <a:r>
              <a:rPr lang="en-US" sz="2100" dirty="0" smtClean="0">
                <a:latin typeface="Arial" pitchFamily="34" charset="0"/>
                <a:cs typeface="Arial" pitchFamily="34" charset="0"/>
              </a:rPr>
              <a:t>One amp is the number of electrons moving and the voltage is the amount of pressure behind those electrons.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196952"/>
          </a:xfrm>
        </p:spPr>
        <p:txBody>
          <a:bodyPr>
            <a:normAutofit/>
          </a:bodyPr>
          <a:lstStyle/>
          <a:p>
            <a:pPr>
              <a:buNone/>
            </a:pPr>
            <a:r>
              <a:rPr lang="en-GB" sz="1900" i="1" dirty="0" smtClean="0"/>
              <a:t> </a:t>
            </a:r>
            <a:endParaRPr lang="en-US" sz="1900" dirty="0" smtClean="0">
              <a:latin typeface="Arial" pitchFamily="34" charset="0"/>
              <a:cs typeface="Arial" pitchFamily="34" charset="0"/>
            </a:endParaRPr>
          </a:p>
          <a:p>
            <a:pPr>
              <a:buNone/>
            </a:pPr>
            <a:r>
              <a:rPr lang="en-US" sz="1900" dirty="0" smtClean="0">
                <a:latin typeface="Arial" pitchFamily="34" charset="0"/>
                <a:cs typeface="Arial" pitchFamily="34" charset="0"/>
              </a:rPr>
              <a:t>The electrons will need to flow from the negative terminal to the positive terminal through a wire or some other conductor. When there is a path that goes from the negative to the positive terminal, you have a </a:t>
            </a:r>
            <a:r>
              <a:rPr lang="en-US" sz="1900" b="1" dirty="0" smtClean="0">
                <a:latin typeface="Arial" pitchFamily="34" charset="0"/>
                <a:cs typeface="Arial" pitchFamily="34" charset="0"/>
              </a:rPr>
              <a:t>circuit</a:t>
            </a:r>
            <a:r>
              <a:rPr lang="en-US" sz="1900" dirty="0" smtClean="0">
                <a:latin typeface="Arial" pitchFamily="34" charset="0"/>
                <a:cs typeface="Arial" pitchFamily="34" charset="0"/>
              </a:rPr>
              <a:t>, and electrons can flow through the wire. Electrical circuits can get quite complex. But at the simplest level, you always have the </a:t>
            </a:r>
            <a:r>
              <a:rPr lang="en-US" sz="1900" b="1" dirty="0" smtClean="0">
                <a:latin typeface="Arial" pitchFamily="34" charset="0"/>
                <a:cs typeface="Arial" pitchFamily="34" charset="0"/>
              </a:rPr>
              <a:t>source of electricity</a:t>
            </a:r>
            <a:r>
              <a:rPr lang="en-US" sz="1900" dirty="0" smtClean="0">
                <a:latin typeface="Arial" pitchFamily="34" charset="0"/>
                <a:cs typeface="Arial" pitchFamily="34" charset="0"/>
              </a:rPr>
              <a:t> (a battery, etc.), a </a:t>
            </a:r>
            <a:r>
              <a:rPr lang="en-US" sz="1900" b="1" dirty="0" smtClean="0">
                <a:latin typeface="Arial" pitchFamily="34" charset="0"/>
                <a:cs typeface="Arial" pitchFamily="34" charset="0"/>
              </a:rPr>
              <a:t>load</a:t>
            </a:r>
            <a:r>
              <a:rPr lang="en-US" sz="1900" dirty="0" smtClean="0">
                <a:latin typeface="Arial" pitchFamily="34" charset="0"/>
                <a:cs typeface="Arial" pitchFamily="34" charset="0"/>
              </a:rPr>
              <a:t> (a light bulb, motor, etc.), and </a:t>
            </a:r>
            <a:r>
              <a:rPr lang="en-US" sz="1900" b="1" dirty="0" smtClean="0">
                <a:latin typeface="Arial" pitchFamily="34" charset="0"/>
                <a:cs typeface="Arial" pitchFamily="34" charset="0"/>
              </a:rPr>
              <a:t>two wires</a:t>
            </a:r>
            <a:r>
              <a:rPr lang="en-US" sz="1900" dirty="0" smtClean="0">
                <a:latin typeface="Arial" pitchFamily="34" charset="0"/>
                <a:cs typeface="Arial" pitchFamily="34" charset="0"/>
              </a:rPr>
              <a:t> to carry electricity between the battery and the load. Electrons move from the source, through the load and back to the source.</a:t>
            </a:r>
          </a:p>
          <a:p>
            <a:r>
              <a:rPr lang="en-US" sz="1900" dirty="0" smtClean="0">
                <a:latin typeface="Arial" pitchFamily="34" charset="0"/>
                <a:cs typeface="Arial" pitchFamily="34" charset="0"/>
              </a:rPr>
              <a:t>(10 marks)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TotalTime>
  <Words>550</Words>
  <Application>Microsoft Office PowerPoint</Application>
  <PresentationFormat>On-screen Show (4:3)</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DT 228-1 and DT282-1 Computer Architecture and Technology </vt:lpstr>
      <vt:lpstr>Questions and Answers ( 1 )</vt:lpstr>
      <vt:lpstr>Questions and Answers ( 2 )</vt:lpstr>
      <vt:lpstr>Questions and Answers ( 3 )</vt:lpstr>
      <vt:lpstr>FET Extras</vt:lpstr>
      <vt:lpstr>Typical Exam (Sub) Question For This Content</vt:lpstr>
      <vt:lpstr>Solution continued</vt:lpstr>
      <vt:lpstr>Solution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13</cp:revision>
  <dcterms:created xsi:type="dcterms:W3CDTF">2012-09-26T09:12:47Z</dcterms:created>
  <dcterms:modified xsi:type="dcterms:W3CDTF">2017-02-03T12:35:40Z</dcterms:modified>
</cp:coreProperties>
</file>