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75" r:id="rId3"/>
    <p:sldId id="278" r:id="rId4"/>
    <p:sldId id="269" r:id="rId5"/>
    <p:sldId id="279" r:id="rId6"/>
    <p:sldId id="280" r:id="rId7"/>
    <p:sldId id="271" r:id="rId8"/>
    <p:sldId id="276" r:id="rId9"/>
    <p:sldId id="27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21EC2-E70B-4145-8E3B-145FA06E7BA2}" type="datetimeFigureOut">
              <a:rPr lang="en-IE" smtClean="0"/>
              <a:t>06/03/2017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D8C333-DE6F-40A2-ABC0-9D4F6EE3D669}" type="slidenum">
              <a:rPr lang="en-IE" smtClean="0"/>
              <a:t>‹#›</a:t>
            </a:fld>
            <a:endParaRPr lang="en-IE"/>
          </a:p>
        </p:txBody>
      </p:sp>
    </p:spTree>
    <p:extLst>
      <p:ext uri="{BB962C8B-B14F-4D97-AF65-F5344CB8AC3E}">
        <p14:creationId xmlns:p14="http://schemas.microsoft.com/office/powerpoint/2010/main" val="297069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E227CE0-85C3-49D5-AA68-BC4A2590A8B5}" type="datetimeFigureOut">
              <a:rPr lang="en-US" smtClean="0"/>
              <a:pPr/>
              <a:t>3/6/2017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E65B3C1-4931-4927-B901-CA45EA856D3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227CE0-85C3-49D5-AA68-BC4A2590A8B5}" type="datetimeFigureOut">
              <a:rPr lang="en-US" smtClean="0"/>
              <a:pPr/>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227CE0-85C3-49D5-AA68-BC4A2590A8B5}" type="datetimeFigureOut">
              <a:rPr lang="en-US" smtClean="0"/>
              <a:pPr/>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E227CE0-85C3-49D5-AA68-BC4A2590A8B5}" type="datetimeFigureOut">
              <a:rPr lang="en-US" smtClean="0"/>
              <a:pPr/>
              <a:t>3/6/2017</a:t>
            </a:fld>
            <a:endParaRPr lang="en-US"/>
          </a:p>
        </p:txBody>
      </p:sp>
      <p:sp>
        <p:nvSpPr>
          <p:cNvPr id="9" name="Slide Number Placeholder 8"/>
          <p:cNvSpPr>
            <a:spLocks noGrp="1"/>
          </p:cNvSpPr>
          <p:nvPr>
            <p:ph type="sldNum" sz="quarter" idx="15"/>
          </p:nvPr>
        </p:nvSpPr>
        <p:spPr/>
        <p:txBody>
          <a:bodyPr rtlCol="0"/>
          <a:lstStyle/>
          <a:p>
            <a:fld id="{DE65B3C1-4931-4927-B901-CA45EA856D3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E227CE0-85C3-49D5-AA68-BC4A2590A8B5}" type="datetimeFigureOut">
              <a:rPr lang="en-US" smtClean="0"/>
              <a:pPr/>
              <a:t>3/6/2017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E65B3C1-4931-4927-B901-CA45EA856D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227CE0-85C3-49D5-AA68-BC4A2590A8B5}" type="datetimeFigureOut">
              <a:rPr lang="en-US" smtClean="0"/>
              <a:pPr/>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5B3C1-4931-4927-B901-CA45EA856D3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E227CE0-85C3-49D5-AA68-BC4A2590A8B5}" type="datetimeFigureOut">
              <a:rPr lang="en-US" smtClean="0"/>
              <a:pPr/>
              <a:t>3/6/2017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65B3C1-4931-4927-B901-CA45EA856D3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E227CE0-85C3-49D5-AA68-BC4A2590A8B5}" type="datetimeFigureOut">
              <a:rPr lang="en-US" smtClean="0"/>
              <a:pPr/>
              <a:t>3/6/2017</a:t>
            </a:fld>
            <a:endParaRPr lang="en-US"/>
          </a:p>
        </p:txBody>
      </p:sp>
      <p:sp>
        <p:nvSpPr>
          <p:cNvPr id="7" name="Slide Number Placeholder 6"/>
          <p:cNvSpPr>
            <a:spLocks noGrp="1"/>
          </p:cNvSpPr>
          <p:nvPr>
            <p:ph type="sldNum" sz="quarter" idx="11"/>
          </p:nvPr>
        </p:nvSpPr>
        <p:spPr/>
        <p:txBody>
          <a:bodyPr rtlCol="0"/>
          <a:lstStyle/>
          <a:p>
            <a:fld id="{DE65B3C1-4931-4927-B901-CA45EA856D3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27CE0-85C3-49D5-AA68-BC4A2590A8B5}" type="datetimeFigureOut">
              <a:rPr lang="en-US" smtClean="0"/>
              <a:pPr/>
              <a:t>3/6/2017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E227CE0-85C3-49D5-AA68-BC4A2590A8B5}" type="datetimeFigureOut">
              <a:rPr lang="en-US" smtClean="0"/>
              <a:pPr/>
              <a:t>3/6/2017</a:t>
            </a:fld>
            <a:endParaRPr lang="en-US"/>
          </a:p>
        </p:txBody>
      </p:sp>
      <p:sp>
        <p:nvSpPr>
          <p:cNvPr id="22" name="Slide Number Placeholder 21"/>
          <p:cNvSpPr>
            <a:spLocks noGrp="1"/>
          </p:cNvSpPr>
          <p:nvPr>
            <p:ph type="sldNum" sz="quarter" idx="15"/>
          </p:nvPr>
        </p:nvSpPr>
        <p:spPr/>
        <p:txBody>
          <a:bodyPr rtlCol="0"/>
          <a:lstStyle/>
          <a:p>
            <a:fld id="{DE65B3C1-4931-4927-B901-CA45EA856D3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E227CE0-85C3-49D5-AA68-BC4A2590A8B5}" type="datetimeFigureOut">
              <a:rPr lang="en-US" smtClean="0"/>
              <a:pPr/>
              <a:t>3/6/2017</a:t>
            </a:fld>
            <a:endParaRPr lang="en-US"/>
          </a:p>
        </p:txBody>
      </p:sp>
      <p:sp>
        <p:nvSpPr>
          <p:cNvPr id="18" name="Slide Number Placeholder 17"/>
          <p:cNvSpPr>
            <a:spLocks noGrp="1"/>
          </p:cNvSpPr>
          <p:nvPr>
            <p:ph type="sldNum" sz="quarter" idx="11"/>
          </p:nvPr>
        </p:nvSpPr>
        <p:spPr/>
        <p:txBody>
          <a:bodyPr rtlCol="0"/>
          <a:lstStyle/>
          <a:p>
            <a:fld id="{DE65B3C1-4931-4927-B901-CA45EA856D3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E227CE0-85C3-49D5-AA68-BC4A2590A8B5}" type="datetimeFigureOut">
              <a:rPr lang="en-US" smtClean="0"/>
              <a:pPr/>
              <a:t>3/6/2017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E65B3C1-4931-4927-B901-CA45EA856D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2">
                    <a:lumMod val="50000"/>
                  </a:schemeClr>
                </a:solidFill>
                <a:latin typeface="Arial" pitchFamily="34" charset="0"/>
              </a:rPr>
              <a:t>DT 228-1 and DT282-1 </a:t>
            </a:r>
            <a:br>
              <a:rPr lang="en-US" dirty="0" smtClean="0">
                <a:solidFill>
                  <a:schemeClr val="accent2">
                    <a:lumMod val="50000"/>
                  </a:schemeClr>
                </a:solidFill>
                <a:latin typeface="Arial" pitchFamily="34" charset="0"/>
              </a:rPr>
            </a:br>
            <a:r>
              <a:rPr lang="en-US" dirty="0" smtClean="0">
                <a:solidFill>
                  <a:schemeClr val="accent2">
                    <a:lumMod val="50000"/>
                  </a:schemeClr>
                </a:solidFill>
                <a:latin typeface="Arial" pitchFamily="34" charset="0"/>
              </a:rPr>
              <a:t>Computer Architecture and Technology</a:t>
            </a:r>
            <a:r>
              <a:rPr lang="en-US" dirty="0" smtClean="0"/>
              <a:t/>
            </a:r>
            <a:br>
              <a:rPr lang="en-US" dirty="0" smtClean="0"/>
            </a:br>
            <a:endParaRPr lang="en-US" dirty="0"/>
          </a:p>
        </p:txBody>
      </p:sp>
      <p:sp>
        <p:nvSpPr>
          <p:cNvPr id="3" name="Subtitle 2"/>
          <p:cNvSpPr>
            <a:spLocks noGrp="1"/>
          </p:cNvSpPr>
          <p:nvPr>
            <p:ph type="subTitle" idx="1"/>
          </p:nvPr>
        </p:nvSpPr>
        <p:spPr>
          <a:xfrm>
            <a:off x="2286000" y="5003322"/>
            <a:ext cx="6172200" cy="585918"/>
          </a:xfrm>
        </p:spPr>
        <p:txBody>
          <a:bodyPr>
            <a:normAutofit/>
          </a:bodyPr>
          <a:lstStyle/>
          <a:p>
            <a:r>
              <a:rPr lang="en-IE" sz="2200" dirty="0" smtClean="0">
                <a:solidFill>
                  <a:schemeClr val="accent2">
                    <a:lumMod val="50000"/>
                  </a:schemeClr>
                </a:solidFill>
                <a:latin typeface="Arial" pitchFamily="34" charset="0"/>
              </a:rPr>
              <a:t>Tutorial </a:t>
            </a:r>
            <a:r>
              <a:rPr lang="en-IE" sz="2200" dirty="0">
                <a:solidFill>
                  <a:schemeClr val="accent2">
                    <a:lumMod val="50000"/>
                  </a:schemeClr>
                </a:solidFill>
                <a:latin typeface="Arial" pitchFamily="34" charset="0"/>
              </a:rPr>
              <a:t>6</a:t>
            </a:r>
            <a:endParaRPr lang="en-US" sz="2200" dirty="0">
              <a:solidFill>
                <a:schemeClr val="accent2">
                  <a:lumMod val="50000"/>
                </a:schemeClr>
              </a:solidFill>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accent2">
                    <a:lumMod val="50000"/>
                  </a:schemeClr>
                </a:solidFill>
                <a:latin typeface="Arial" pitchFamily="34" charset="0"/>
              </a:rPr>
              <a:t>Von Neumann Architecture</a:t>
            </a:r>
            <a:endParaRPr lang="en-IE" dirty="0"/>
          </a:p>
        </p:txBody>
      </p:sp>
      <p:sp>
        <p:nvSpPr>
          <p:cNvPr id="3" name="Content Placeholder 2"/>
          <p:cNvSpPr>
            <a:spLocks noGrp="1"/>
          </p:cNvSpPr>
          <p:nvPr>
            <p:ph sz="quarter" idx="1"/>
          </p:nvPr>
        </p:nvSpPr>
        <p:spPr/>
        <p:txBody>
          <a:bodyPr/>
          <a:lstStyle/>
          <a:p>
            <a:pPr marL="0" indent="0">
              <a:buNone/>
            </a:pPr>
            <a:r>
              <a:rPr lang="en-IE" dirty="0" smtClean="0">
                <a:latin typeface="Arial" pitchFamily="34" charset="0"/>
                <a:cs typeface="Arial" pitchFamily="34" charset="0"/>
              </a:rPr>
              <a:t>Q:  Why does the von Neumann architecture endure?</a:t>
            </a:r>
          </a:p>
          <a:p>
            <a:pPr marL="0" indent="0">
              <a:buNone/>
            </a:pPr>
            <a:endParaRPr lang="en-IE" dirty="0">
              <a:latin typeface="Arial" pitchFamily="34" charset="0"/>
              <a:cs typeface="Arial" pitchFamily="34" charset="0"/>
            </a:endParaRPr>
          </a:p>
          <a:p>
            <a:pPr marL="0" indent="0">
              <a:buNone/>
            </a:pPr>
            <a:r>
              <a:rPr lang="en-IE" dirty="0" smtClean="0">
                <a:latin typeface="Arial" pitchFamily="34" charset="0"/>
                <a:cs typeface="Arial" pitchFamily="34" charset="0"/>
              </a:rPr>
              <a:t>A:  Apart from the fact that hardware has been incrementally improved but its modality has remained in relation to the form of ‘processor’, the general ‘computer system’ needs ORDER and PRECISION, and the von Neumann architecture provides that.</a:t>
            </a:r>
            <a:endParaRPr lang="en-IE" dirty="0">
              <a:latin typeface="Arial" pitchFamily="34" charset="0"/>
              <a:cs typeface="Arial" pitchFamily="34" charset="0"/>
            </a:endParaRPr>
          </a:p>
          <a:p>
            <a:endParaRPr lang="en-IE" dirty="0"/>
          </a:p>
        </p:txBody>
      </p:sp>
    </p:spTree>
    <p:extLst>
      <p:ext uri="{BB962C8B-B14F-4D97-AF65-F5344CB8AC3E}">
        <p14:creationId xmlns:p14="http://schemas.microsoft.com/office/powerpoint/2010/main" val="39147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4-</a:t>
            </a:r>
            <a:fld id="{940E2A65-071C-4429-900D-2D8379C8E7F7}" type="slidenum">
              <a:rPr lang="en-US" altLang="en-US"/>
              <a:pPr/>
              <a:t>3</a:t>
            </a:fld>
            <a:endParaRPr lang="en-US" altLang="en-US"/>
          </a:p>
        </p:txBody>
      </p:sp>
      <p:graphicFrame>
        <p:nvGraphicFramePr>
          <p:cNvPr id="38926" name="Object 14"/>
          <p:cNvGraphicFramePr>
            <a:graphicFrameLocks noChangeAspect="1"/>
          </p:cNvGraphicFramePr>
          <p:nvPr>
            <p:extLst>
              <p:ext uri="{D42A27DB-BD31-4B8C-83A1-F6EECF244321}">
                <p14:modId xmlns:p14="http://schemas.microsoft.com/office/powerpoint/2010/main" val="966694146"/>
              </p:ext>
            </p:extLst>
          </p:nvPr>
        </p:nvGraphicFramePr>
        <p:xfrm>
          <a:off x="1259632" y="1628800"/>
          <a:ext cx="6759575" cy="4741863"/>
        </p:xfrm>
        <a:graphic>
          <a:graphicData uri="http://schemas.openxmlformats.org/presentationml/2006/ole">
            <mc:AlternateContent xmlns:mc="http://schemas.openxmlformats.org/markup-compatibility/2006">
              <mc:Choice xmlns:v="urn:schemas-microsoft-com:vml" Requires="v">
                <p:oleObj spid="_x0000_s1027" name="CorelDRAW" r:id="rId3" imgW="5744520" imgH="4030200" progId="CorelDRAW.Graphic.9">
                  <p:embed/>
                </p:oleObj>
              </mc:Choice>
              <mc:Fallback>
                <p:oleObj name="CorelDRAW" r:id="rId3" imgW="5744520" imgH="4030200" progId="CorelDRAW.Graphic.9">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628800"/>
                        <a:ext cx="6759575"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itle 1"/>
          <p:cNvSpPr>
            <a:spLocks noGrp="1"/>
          </p:cNvSpPr>
          <p:nvPr>
            <p:ph type="title"/>
          </p:nvPr>
        </p:nvSpPr>
        <p:spPr>
          <a:xfrm>
            <a:off x="457200" y="274638"/>
            <a:ext cx="7467600" cy="1143000"/>
          </a:xfrm>
        </p:spPr>
        <p:txBody>
          <a:bodyPr/>
          <a:lstStyle/>
          <a:p>
            <a:r>
              <a:rPr lang="en-US" sz="3200" dirty="0" smtClean="0">
                <a:solidFill>
                  <a:schemeClr val="accent2">
                    <a:lumMod val="50000"/>
                  </a:schemeClr>
                </a:solidFill>
                <a:latin typeface="Arial" pitchFamily="34" charset="0"/>
              </a:rPr>
              <a:t>Von Neumann </a:t>
            </a:r>
            <a:r>
              <a:rPr lang="en-US" sz="3200" dirty="0" smtClean="0">
                <a:solidFill>
                  <a:schemeClr val="accent2">
                    <a:lumMod val="50000"/>
                  </a:schemeClr>
                </a:solidFill>
                <a:latin typeface="Arial" pitchFamily="34" charset="0"/>
              </a:rPr>
              <a:t>Mod</a:t>
            </a:r>
            <a:r>
              <a:rPr lang="en-US" sz="3200" dirty="0" smtClean="0">
                <a:solidFill>
                  <a:schemeClr val="accent2">
                    <a:lumMod val="50000"/>
                  </a:schemeClr>
                </a:solidFill>
                <a:latin typeface="Arial" pitchFamily="34" charset="0"/>
              </a:rPr>
              <a:t>el</a:t>
            </a:r>
            <a:endParaRPr lang="en-IE" dirty="0"/>
          </a:p>
        </p:txBody>
      </p:sp>
    </p:spTree>
    <p:extLst>
      <p:ext uri="{BB962C8B-B14F-4D97-AF65-F5344CB8AC3E}">
        <p14:creationId xmlns:p14="http://schemas.microsoft.com/office/powerpoint/2010/main" val="405522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Memory Addressing Example</a:t>
            </a:r>
            <a:endParaRPr lang="en-US" sz="2400" dirty="0"/>
          </a:p>
        </p:txBody>
      </p:sp>
      <p:sp>
        <p:nvSpPr>
          <p:cNvPr id="5" name="TextBox 11"/>
          <p:cNvSpPr txBox="1">
            <a:spLocks noChangeArrowheads="1"/>
          </p:cNvSpPr>
          <p:nvPr/>
        </p:nvSpPr>
        <p:spPr bwMode="auto">
          <a:xfrm>
            <a:off x="539552" y="1383159"/>
            <a:ext cx="7992888" cy="400110"/>
          </a:xfrm>
          <a:prstGeom prst="rect">
            <a:avLst/>
          </a:prstGeom>
          <a:noFill/>
          <a:ln w="9525">
            <a:noFill/>
            <a:miter lim="800000"/>
            <a:headEnd/>
            <a:tailEnd/>
          </a:ln>
        </p:spPr>
        <p:txBody>
          <a:bodyPr wrap="square">
            <a:spAutoFit/>
          </a:bodyPr>
          <a:lstStyle/>
          <a:p>
            <a:r>
              <a:rPr lang="en-IE" sz="2000" dirty="0" smtClean="0">
                <a:latin typeface="Arial" pitchFamily="34" charset="0"/>
                <a:cs typeface="Arial" pitchFamily="34" charset="0"/>
              </a:rPr>
              <a:t>Here</a:t>
            </a:r>
            <a:r>
              <a:rPr lang="en-IE" sz="2000" dirty="0">
                <a:latin typeface="Arial" pitchFamily="34" charset="0"/>
                <a:cs typeface="Arial" pitchFamily="34" charset="0"/>
              </a:rPr>
              <a:t> </a:t>
            </a:r>
            <a:r>
              <a:rPr lang="en-IE" sz="2000" dirty="0" smtClean="0">
                <a:latin typeface="Arial" pitchFamily="34" charset="0"/>
                <a:cs typeface="Arial" pitchFamily="34" charset="0"/>
              </a:rPr>
              <a:t>is that </a:t>
            </a:r>
            <a:r>
              <a:rPr lang="en-IE" sz="2000" dirty="0" err="1" smtClean="0">
                <a:latin typeface="Arial" pitchFamily="34" charset="0"/>
                <a:cs typeface="Arial" pitchFamily="34" charset="0"/>
              </a:rPr>
              <a:t>Youtube</a:t>
            </a:r>
            <a:r>
              <a:rPr lang="en-IE" sz="2000" dirty="0">
                <a:latin typeface="Arial" pitchFamily="34" charset="0"/>
                <a:cs typeface="Arial" pitchFamily="34" charset="0"/>
              </a:rPr>
              <a:t> </a:t>
            </a:r>
            <a:r>
              <a:rPr lang="en-IE" sz="2000" dirty="0" smtClean="0">
                <a:latin typeface="Arial" pitchFamily="34" charset="0"/>
                <a:cs typeface="Arial" pitchFamily="34" charset="0"/>
              </a:rPr>
              <a:t>clip on Memory Addressing again!</a:t>
            </a:r>
            <a:endParaRPr lang="en-IE" sz="2000" dirty="0">
              <a:latin typeface="Arial" pitchFamily="34" charset="0"/>
              <a:cs typeface="Arial" pitchFamily="34" charset="0"/>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83269"/>
            <a:ext cx="803275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971600" y="6175882"/>
            <a:ext cx="6030416" cy="307777"/>
          </a:xfrm>
          <a:prstGeom prst="rect">
            <a:avLst/>
          </a:prstGeom>
        </p:spPr>
        <p:txBody>
          <a:bodyPr wrap="square">
            <a:spAutoFit/>
          </a:bodyPr>
          <a:lstStyle/>
          <a:p>
            <a:pPr>
              <a:defRPr/>
            </a:pPr>
            <a:r>
              <a:rPr lang="en-US" sz="1400" b="1" dirty="0">
                <a:latin typeface="Arial" panose="020B0604020202020204" pitchFamily="34" charset="0"/>
                <a:cs typeface="Arial" panose="020B0604020202020204" pitchFamily="34" charset="0"/>
              </a:rPr>
              <a:t>https://www.youtube.com/watch?v=bTj0vFs8ndI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Th</a:t>
            </a:r>
            <a:r>
              <a:rPr lang="en-US" sz="2400" dirty="0" smtClean="0">
                <a:solidFill>
                  <a:schemeClr val="accent2">
                    <a:lumMod val="50000"/>
                  </a:schemeClr>
                </a:solidFill>
                <a:latin typeface="Arial" pitchFamily="34" charset="0"/>
              </a:rPr>
              <a:t>e Instruction</a:t>
            </a:r>
            <a:endParaRPr lang="en-US" sz="2400" dirty="0"/>
          </a:p>
        </p:txBody>
      </p:sp>
      <p:sp>
        <p:nvSpPr>
          <p:cNvPr id="6" name="Content Placeholder 2"/>
          <p:cNvSpPr>
            <a:spLocks noGrp="1"/>
          </p:cNvSpPr>
          <p:nvPr>
            <p:ph sz="quarter" idx="1"/>
          </p:nvPr>
        </p:nvSpPr>
        <p:spPr>
          <a:xfrm>
            <a:off x="457200" y="1600200"/>
            <a:ext cx="7467600" cy="4873752"/>
          </a:xfrm>
        </p:spPr>
        <p:txBody>
          <a:bodyPr>
            <a:normAutofit fontScale="92500" lnSpcReduction="10000"/>
          </a:bodyPr>
          <a:lstStyle/>
          <a:p>
            <a:pPr marL="0" indent="0">
              <a:buNone/>
            </a:pPr>
            <a:r>
              <a:rPr lang="en-US" altLang="en-US" sz="2200" dirty="0">
                <a:latin typeface="Arial" panose="020B0604020202020204" pitchFamily="34" charset="0"/>
                <a:cs typeface="Arial" panose="020B0604020202020204" pitchFamily="34" charset="0"/>
              </a:rPr>
              <a:t>The instruction is the fundamental unit of </a:t>
            </a:r>
            <a:r>
              <a:rPr lang="en-US" altLang="en-US" sz="2200" dirty="0" smtClean="0">
                <a:latin typeface="Arial" panose="020B0604020202020204" pitchFamily="34" charset="0"/>
                <a:cs typeface="Arial" panose="020B0604020202020204" pitchFamily="34" charset="0"/>
              </a:rPr>
              <a:t>work in a computer.</a:t>
            </a:r>
            <a:endParaRPr lang="en-US" altLang="en-US" sz="2200" dirty="0">
              <a:latin typeface="Arial" panose="020B0604020202020204" pitchFamily="34" charset="0"/>
              <a:cs typeface="Arial" panose="020B0604020202020204" pitchFamily="34" charset="0"/>
            </a:endParaRPr>
          </a:p>
          <a:p>
            <a:r>
              <a:rPr lang="en-US" altLang="en-US" sz="2200" dirty="0" smtClean="0">
                <a:latin typeface="Arial" panose="020B0604020202020204" pitchFamily="34" charset="0"/>
                <a:cs typeface="Arial" panose="020B0604020202020204" pitchFamily="34" charset="0"/>
              </a:rPr>
              <a:t>An instruction specifies </a:t>
            </a:r>
            <a:r>
              <a:rPr lang="en-US" altLang="en-US" sz="2200" dirty="0">
                <a:latin typeface="Arial" panose="020B0604020202020204" pitchFamily="34" charset="0"/>
                <a:cs typeface="Arial" panose="020B0604020202020204" pitchFamily="34" charset="0"/>
              </a:rPr>
              <a:t>two things:</a:t>
            </a:r>
          </a:p>
          <a:p>
            <a:pPr lvl="1"/>
            <a:r>
              <a:rPr lang="en-US" altLang="en-US" sz="1800" u="sng" dirty="0">
                <a:latin typeface="Arial" panose="020B0604020202020204" pitchFamily="34" charset="0"/>
                <a:cs typeface="Arial" panose="020B0604020202020204" pitchFamily="34" charset="0"/>
              </a:rPr>
              <a:t>opcode</a:t>
            </a:r>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the operation </a:t>
            </a:r>
            <a:r>
              <a:rPr lang="en-US" altLang="en-US" sz="1800" dirty="0">
                <a:latin typeface="Arial" panose="020B0604020202020204" pitchFamily="34" charset="0"/>
                <a:cs typeface="Arial" panose="020B0604020202020204" pitchFamily="34" charset="0"/>
              </a:rPr>
              <a:t>to be performed</a:t>
            </a:r>
          </a:p>
          <a:p>
            <a:pPr lvl="1"/>
            <a:r>
              <a:rPr lang="en-US" altLang="en-US" sz="1800" u="sng" dirty="0">
                <a:latin typeface="Arial" panose="020B0604020202020204" pitchFamily="34" charset="0"/>
                <a:cs typeface="Arial" panose="020B0604020202020204" pitchFamily="34" charset="0"/>
              </a:rPr>
              <a:t>operands</a:t>
            </a:r>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the data/locations </a:t>
            </a:r>
            <a:r>
              <a:rPr lang="en-US" altLang="en-US" sz="1800" dirty="0">
                <a:latin typeface="Arial" panose="020B0604020202020204" pitchFamily="34" charset="0"/>
                <a:cs typeface="Arial" panose="020B0604020202020204" pitchFamily="34" charset="0"/>
              </a:rPr>
              <a:t>to be used for operation</a:t>
            </a:r>
          </a:p>
          <a:p>
            <a:endParaRPr lang="en-US" altLang="en-US" sz="2000" dirty="0">
              <a:latin typeface="Arial" panose="020B0604020202020204" pitchFamily="34" charset="0"/>
              <a:cs typeface="Arial" panose="020B0604020202020204" pitchFamily="34" charset="0"/>
            </a:endParaRPr>
          </a:p>
          <a:p>
            <a:r>
              <a:rPr lang="en-US" altLang="en-US" sz="2200" dirty="0">
                <a:latin typeface="Arial" panose="020B0604020202020204" pitchFamily="34" charset="0"/>
                <a:cs typeface="Arial" panose="020B0604020202020204" pitchFamily="34" charset="0"/>
              </a:rPr>
              <a:t>An instruction is encoded as a </a:t>
            </a:r>
            <a:r>
              <a:rPr lang="en-US" altLang="en-US" sz="2200" u="sng" dirty="0">
                <a:latin typeface="Arial" panose="020B0604020202020204" pitchFamily="34" charset="0"/>
                <a:cs typeface="Arial" panose="020B0604020202020204" pitchFamily="34" charset="0"/>
              </a:rPr>
              <a:t>sequence of </a:t>
            </a:r>
            <a:r>
              <a:rPr lang="en-US" altLang="en-US" sz="2200" u="sng" dirty="0" smtClean="0">
                <a:latin typeface="Arial" panose="020B0604020202020204" pitchFamily="34" charset="0"/>
                <a:cs typeface="Arial" panose="020B0604020202020204" pitchFamily="34" charset="0"/>
              </a:rPr>
              <a:t>bits</a:t>
            </a:r>
            <a:r>
              <a:rPr lang="en-US" altLang="en-US" sz="2200" dirty="0" smtClean="0">
                <a:latin typeface="Arial" panose="020B0604020202020204" pitchFamily="34" charset="0"/>
                <a:cs typeface="Arial" panose="020B0604020202020204" pitchFamily="34" charset="0"/>
              </a:rPr>
              <a:t>, just </a:t>
            </a:r>
            <a:r>
              <a:rPr lang="en-US" altLang="en-US" sz="2200" dirty="0">
                <a:latin typeface="Arial" panose="020B0604020202020204" pitchFamily="34" charset="0"/>
                <a:cs typeface="Arial" panose="020B0604020202020204" pitchFamily="34" charset="0"/>
              </a:rPr>
              <a:t>like data</a:t>
            </a:r>
            <a:r>
              <a:rPr lang="en-US" altLang="en-US" sz="2200" dirty="0" smtClean="0">
                <a:latin typeface="Arial" panose="020B0604020202020204" pitchFamily="34" charset="0"/>
                <a:cs typeface="Arial" panose="020B0604020202020204" pitchFamily="34" charset="0"/>
              </a:rPr>
              <a:t>!</a:t>
            </a:r>
            <a:endParaRPr lang="en-US" altLang="en-US" sz="2200" dirty="0">
              <a:latin typeface="Arial" panose="020B0604020202020204" pitchFamily="34" charset="0"/>
              <a:cs typeface="Arial" panose="020B0604020202020204" pitchFamily="34" charset="0"/>
            </a:endParaRPr>
          </a:p>
          <a:p>
            <a:pPr lvl="1"/>
            <a:r>
              <a:rPr lang="en-US" altLang="en-US" sz="1900" dirty="0">
                <a:latin typeface="Arial" panose="020B0604020202020204" pitchFamily="34" charset="0"/>
                <a:cs typeface="Arial" panose="020B0604020202020204" pitchFamily="34" charset="0"/>
              </a:rPr>
              <a:t>Often, but not always, instructions have a fixed </a:t>
            </a:r>
            <a:r>
              <a:rPr lang="en-US" altLang="en-US" sz="1900" dirty="0" smtClean="0">
                <a:latin typeface="Arial" panose="020B0604020202020204" pitchFamily="34" charset="0"/>
                <a:cs typeface="Arial" panose="020B0604020202020204" pitchFamily="34" charset="0"/>
              </a:rPr>
              <a:t>length, such </a:t>
            </a:r>
            <a:r>
              <a:rPr lang="en-US" altLang="en-US" sz="1900" dirty="0">
                <a:latin typeface="Arial" panose="020B0604020202020204" pitchFamily="34" charset="0"/>
                <a:cs typeface="Arial" panose="020B0604020202020204" pitchFamily="34" charset="0"/>
              </a:rPr>
              <a:t>as 16 or 32 bits.</a:t>
            </a:r>
          </a:p>
          <a:p>
            <a:pPr lvl="1"/>
            <a:r>
              <a:rPr lang="en-US" altLang="en-US" sz="1900" dirty="0" smtClean="0">
                <a:latin typeface="Arial" panose="020B0604020202020204" pitchFamily="34" charset="0"/>
                <a:cs typeface="Arial" panose="020B0604020202020204" pitchFamily="34" charset="0"/>
              </a:rPr>
              <a:t>The Control Unit </a:t>
            </a:r>
            <a:r>
              <a:rPr lang="en-US" altLang="en-US" sz="1900" u="sng" dirty="0">
                <a:latin typeface="Arial" panose="020B0604020202020204" pitchFamily="34" charset="0"/>
                <a:cs typeface="Arial" panose="020B0604020202020204" pitchFamily="34" charset="0"/>
              </a:rPr>
              <a:t>interprets</a:t>
            </a:r>
            <a:r>
              <a:rPr lang="en-US" altLang="en-US" sz="1900" dirty="0">
                <a:latin typeface="Arial" panose="020B0604020202020204" pitchFamily="34" charset="0"/>
                <a:cs typeface="Arial" panose="020B0604020202020204" pitchFamily="34" charset="0"/>
              </a:rPr>
              <a:t> </a:t>
            </a:r>
            <a:r>
              <a:rPr lang="en-US" altLang="en-US" sz="1900" dirty="0" smtClean="0">
                <a:latin typeface="Arial" panose="020B0604020202020204" pitchFamily="34" charset="0"/>
                <a:cs typeface="Arial" panose="020B0604020202020204" pitchFamily="34" charset="0"/>
              </a:rPr>
              <a:t>the instruction</a:t>
            </a:r>
            <a:r>
              <a:rPr lang="en-US" altLang="en-US" sz="1900" dirty="0">
                <a:latin typeface="Arial" panose="020B0604020202020204" pitchFamily="34" charset="0"/>
                <a:cs typeface="Arial" panose="020B0604020202020204" pitchFamily="34" charset="0"/>
              </a:rPr>
              <a:t>:</a:t>
            </a:r>
            <a:br>
              <a:rPr lang="en-US" altLang="en-US" sz="1900" dirty="0">
                <a:latin typeface="Arial" panose="020B0604020202020204" pitchFamily="34" charset="0"/>
                <a:cs typeface="Arial" panose="020B0604020202020204" pitchFamily="34" charset="0"/>
              </a:rPr>
            </a:br>
            <a:r>
              <a:rPr lang="en-US" altLang="en-US" sz="1900" dirty="0">
                <a:latin typeface="Arial" panose="020B0604020202020204" pitchFamily="34" charset="0"/>
                <a:cs typeface="Arial" panose="020B0604020202020204" pitchFamily="34" charset="0"/>
              </a:rPr>
              <a:t>generates </a:t>
            </a:r>
            <a:r>
              <a:rPr lang="en-US" altLang="en-US" sz="1900" dirty="0" smtClean="0">
                <a:latin typeface="Arial" panose="020B0604020202020204" pitchFamily="34" charset="0"/>
                <a:cs typeface="Arial" panose="020B0604020202020204" pitchFamily="34" charset="0"/>
              </a:rPr>
              <a:t>a sequence </a:t>
            </a:r>
            <a:r>
              <a:rPr lang="en-US" altLang="en-US" sz="1900" dirty="0">
                <a:latin typeface="Arial" panose="020B0604020202020204" pitchFamily="34" charset="0"/>
                <a:cs typeface="Arial" panose="020B0604020202020204" pitchFamily="34" charset="0"/>
              </a:rPr>
              <a:t>of control signals to carry out </a:t>
            </a:r>
            <a:r>
              <a:rPr lang="en-US" altLang="en-US" sz="1900" dirty="0" smtClean="0">
                <a:latin typeface="Arial" panose="020B0604020202020204" pitchFamily="34" charset="0"/>
                <a:cs typeface="Arial" panose="020B0604020202020204" pitchFamily="34" charset="0"/>
              </a:rPr>
              <a:t>the operation</a:t>
            </a:r>
            <a:r>
              <a:rPr lang="en-US" altLang="en-US" sz="1900" dirty="0">
                <a:latin typeface="Arial" panose="020B0604020202020204" pitchFamily="34" charset="0"/>
                <a:cs typeface="Arial" panose="020B0604020202020204" pitchFamily="34" charset="0"/>
              </a:rPr>
              <a:t>.</a:t>
            </a:r>
          </a:p>
          <a:p>
            <a:pPr lvl="1"/>
            <a:r>
              <a:rPr lang="en-US" altLang="en-US" sz="1900" dirty="0" smtClean="0">
                <a:latin typeface="Arial" panose="020B0604020202020204" pitchFamily="34" charset="0"/>
                <a:cs typeface="Arial" panose="020B0604020202020204" pitchFamily="34" charset="0"/>
              </a:rPr>
              <a:t>The operation </a:t>
            </a:r>
            <a:r>
              <a:rPr lang="en-US" altLang="en-US" sz="1900" dirty="0">
                <a:latin typeface="Arial" panose="020B0604020202020204" pitchFamily="34" charset="0"/>
                <a:cs typeface="Arial" panose="020B0604020202020204" pitchFamily="34" charset="0"/>
              </a:rPr>
              <a:t>is either executed completely, or not at all.</a:t>
            </a:r>
          </a:p>
          <a:p>
            <a:endParaRPr lang="en-US" altLang="en-US" sz="2000" dirty="0">
              <a:latin typeface="Arial" panose="020B0604020202020204" pitchFamily="34" charset="0"/>
              <a:cs typeface="Arial" panose="020B0604020202020204" pitchFamily="34" charset="0"/>
            </a:endParaRPr>
          </a:p>
          <a:p>
            <a:r>
              <a:rPr lang="en-US" altLang="en-US" sz="2200" dirty="0">
                <a:latin typeface="Arial" panose="020B0604020202020204" pitchFamily="34" charset="0"/>
                <a:cs typeface="Arial" panose="020B0604020202020204" pitchFamily="34" charset="0"/>
              </a:rPr>
              <a:t>A computer’s instructions and their formats is known as its</a:t>
            </a:r>
            <a:br>
              <a:rPr lang="en-US" altLang="en-US" sz="2200" dirty="0">
                <a:latin typeface="Arial" panose="020B0604020202020204" pitchFamily="34" charset="0"/>
                <a:cs typeface="Arial" panose="020B0604020202020204" pitchFamily="34" charset="0"/>
              </a:rPr>
            </a:br>
            <a:r>
              <a:rPr lang="en-US" altLang="en-US" sz="2200" dirty="0">
                <a:solidFill>
                  <a:srgbClr val="002060"/>
                </a:solidFill>
                <a:latin typeface="Arial" panose="020B0604020202020204" pitchFamily="34" charset="0"/>
                <a:cs typeface="Arial" panose="020B0604020202020204" pitchFamily="34" charset="0"/>
              </a:rPr>
              <a:t>Instruction Set Architecture </a:t>
            </a:r>
            <a:r>
              <a:rPr lang="en-US" altLang="en-US" sz="2200" dirty="0">
                <a:latin typeface="Arial" panose="020B0604020202020204" pitchFamily="34" charset="0"/>
                <a:cs typeface="Arial" panose="020B0604020202020204" pitchFamily="34" charset="0"/>
              </a:rPr>
              <a:t>(ISA).</a:t>
            </a:r>
            <a:endParaRPr lang="en-US"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3255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Instructions and the Clock</a:t>
            </a:r>
            <a:endParaRPr lang="en-US" sz="2400" dirty="0"/>
          </a:p>
        </p:txBody>
      </p:sp>
      <p:sp>
        <p:nvSpPr>
          <p:cNvPr id="6" name="Content Placeholder 2"/>
          <p:cNvSpPr>
            <a:spLocks noGrp="1"/>
          </p:cNvSpPr>
          <p:nvPr>
            <p:ph sz="quarter" idx="1"/>
          </p:nvPr>
        </p:nvSpPr>
        <p:spPr>
          <a:xfrm>
            <a:off x="457200" y="1600200"/>
            <a:ext cx="7467600" cy="3052936"/>
          </a:xfrm>
        </p:spPr>
        <p:txBody>
          <a:bodyPr>
            <a:normAutofit/>
          </a:bodyPr>
          <a:lstStyle/>
          <a:p>
            <a:r>
              <a:rPr lang="en-US" altLang="en-US" sz="2000" dirty="0">
                <a:latin typeface="Arial" panose="020B0604020202020204" pitchFamily="34" charset="0"/>
                <a:cs typeface="Arial" panose="020B0604020202020204" pitchFamily="34" charset="0"/>
              </a:rPr>
              <a:t>The clock </a:t>
            </a:r>
            <a:r>
              <a:rPr lang="en-US" altLang="en-US" sz="2000" dirty="0" smtClean="0">
                <a:latin typeface="Arial" panose="020B0604020202020204" pitchFamily="34" charset="0"/>
                <a:cs typeface="Arial" panose="020B0604020202020204" pitchFamily="34" charset="0"/>
              </a:rPr>
              <a:t>signal </a:t>
            </a:r>
            <a:r>
              <a:rPr lang="en-US" altLang="en-US" sz="2000" dirty="0">
                <a:latin typeface="Arial" panose="020B0604020202020204" pitchFamily="34" charset="0"/>
                <a:cs typeface="Arial" panose="020B0604020202020204" pitchFamily="34" charset="0"/>
              </a:rPr>
              <a:t>that keeps the control unit moving.</a:t>
            </a:r>
          </a:p>
          <a:p>
            <a:pPr lvl="1"/>
            <a:r>
              <a:rPr lang="en-US" altLang="en-US" sz="2000" dirty="0">
                <a:latin typeface="Arial" panose="020B0604020202020204" pitchFamily="34" charset="0"/>
                <a:cs typeface="Arial" panose="020B0604020202020204" pitchFamily="34" charset="0"/>
              </a:rPr>
              <a:t>At each clock “</a:t>
            </a:r>
            <a:r>
              <a:rPr lang="en-US" altLang="en-US" sz="2000" dirty="0" smtClean="0">
                <a:latin typeface="Arial" panose="020B0604020202020204" pitchFamily="34" charset="0"/>
                <a:cs typeface="Arial" panose="020B0604020202020204" pitchFamily="34" charset="0"/>
              </a:rPr>
              <a:t>tick” the control </a:t>
            </a:r>
            <a:r>
              <a:rPr lang="en-US" altLang="en-US" sz="2000" dirty="0">
                <a:latin typeface="Arial" panose="020B0604020202020204" pitchFamily="34" charset="0"/>
                <a:cs typeface="Arial" panose="020B0604020202020204" pitchFamily="34" charset="0"/>
              </a:rPr>
              <a:t>unit moves to the next</a:t>
            </a:r>
            <a:br>
              <a:rPr lang="en-US" altLang="en-US" sz="2000" dirty="0">
                <a:latin typeface="Arial" panose="020B0604020202020204" pitchFamily="34" charset="0"/>
                <a:cs typeface="Arial" panose="020B0604020202020204" pitchFamily="34" charset="0"/>
              </a:rPr>
            </a:br>
            <a:r>
              <a:rPr lang="en-US" altLang="en-US" sz="2000" dirty="0">
                <a:latin typeface="Arial" panose="020B0604020202020204" pitchFamily="34" charset="0"/>
                <a:cs typeface="Arial" panose="020B0604020202020204" pitchFamily="34" charset="0"/>
              </a:rPr>
              <a:t>machine cycle </a:t>
            </a:r>
            <a:r>
              <a:rPr lang="en-US" altLang="en-US" sz="2000" dirty="0" smtClean="0">
                <a:latin typeface="Arial" panose="020B0604020202020204" pitchFamily="34" charset="0"/>
                <a:cs typeface="Arial" panose="020B0604020202020204" pitchFamily="34" charset="0"/>
              </a:rPr>
              <a:t>– which may </a:t>
            </a:r>
            <a:r>
              <a:rPr lang="en-US" altLang="en-US" sz="2000" dirty="0">
                <a:latin typeface="Arial" panose="020B0604020202020204" pitchFamily="34" charset="0"/>
                <a:cs typeface="Arial" panose="020B0604020202020204" pitchFamily="34" charset="0"/>
              </a:rPr>
              <a:t>be next instruction or</a:t>
            </a:r>
            <a:br>
              <a:rPr lang="en-US" altLang="en-US" sz="2000" dirty="0">
                <a:latin typeface="Arial" panose="020B0604020202020204" pitchFamily="34" charset="0"/>
                <a:cs typeface="Arial" panose="020B0604020202020204" pitchFamily="34" charset="0"/>
              </a:rPr>
            </a:br>
            <a:r>
              <a:rPr lang="en-US" altLang="en-US" sz="2000" dirty="0">
                <a:latin typeface="Arial" panose="020B0604020202020204" pitchFamily="34" charset="0"/>
                <a:cs typeface="Arial" panose="020B0604020202020204" pitchFamily="34" charset="0"/>
              </a:rPr>
              <a:t>next phase of current instruction.</a:t>
            </a:r>
          </a:p>
          <a:p>
            <a:r>
              <a:rPr lang="en-US" altLang="en-US" sz="2000" dirty="0">
                <a:latin typeface="Arial" panose="020B0604020202020204" pitchFamily="34" charset="0"/>
                <a:cs typeface="Arial" panose="020B0604020202020204" pitchFamily="34" charset="0"/>
              </a:rPr>
              <a:t>Clock generator circuit:</a:t>
            </a:r>
          </a:p>
          <a:p>
            <a:pPr lvl="1"/>
            <a:r>
              <a:rPr lang="en-US" altLang="en-US" sz="2000" dirty="0">
                <a:latin typeface="Arial" panose="020B0604020202020204" pitchFamily="34" charset="0"/>
                <a:cs typeface="Arial" panose="020B0604020202020204" pitchFamily="34" charset="0"/>
              </a:rPr>
              <a:t>Based on crystal oscillator</a:t>
            </a:r>
          </a:p>
          <a:p>
            <a:pPr lvl="1"/>
            <a:r>
              <a:rPr lang="en-US" altLang="en-US" sz="2000" dirty="0">
                <a:latin typeface="Arial" panose="020B0604020202020204" pitchFamily="34" charset="0"/>
                <a:cs typeface="Arial" panose="020B0604020202020204" pitchFamily="34" charset="0"/>
              </a:rPr>
              <a:t>Generates regular sequence of “0” and “1” logic levels</a:t>
            </a:r>
          </a:p>
          <a:p>
            <a:pPr lvl="1"/>
            <a:r>
              <a:rPr lang="en-US" altLang="en-US" sz="2000" dirty="0">
                <a:latin typeface="Arial" panose="020B0604020202020204" pitchFamily="34" charset="0"/>
                <a:cs typeface="Arial" panose="020B0604020202020204" pitchFamily="34" charset="0"/>
              </a:rPr>
              <a:t>Clock cycle (or machine cycle) </a:t>
            </a:r>
            <a:r>
              <a:rPr lang="en-US" altLang="en-US" sz="2000" dirty="0" smtClean="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rising edge to rising edge</a:t>
            </a:r>
          </a:p>
          <a:p>
            <a:endParaRPr lang="en-US" altLang="en-US" sz="2000" dirty="0">
              <a:latin typeface="Arial" panose="020B0604020202020204" pitchFamily="34" charset="0"/>
              <a:cs typeface="Arial" panose="020B0604020202020204" pitchFamily="34" charset="0"/>
            </a:endParaRPr>
          </a:p>
        </p:txBody>
      </p:sp>
      <p:sp>
        <p:nvSpPr>
          <p:cNvPr id="4" name="Line 4"/>
          <p:cNvSpPr>
            <a:spLocks noChangeShapeType="1"/>
          </p:cNvSpPr>
          <p:nvPr/>
        </p:nvSpPr>
        <p:spPr bwMode="auto">
          <a:xfrm>
            <a:off x="1371600" y="5334000"/>
            <a:ext cx="457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 name="Line 5"/>
          <p:cNvSpPr>
            <a:spLocks noChangeShapeType="1"/>
          </p:cNvSpPr>
          <p:nvPr/>
        </p:nvSpPr>
        <p:spPr bwMode="auto">
          <a:xfrm>
            <a:off x="2514600" y="53340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 name="Line 6"/>
          <p:cNvSpPr>
            <a:spLocks noChangeShapeType="1"/>
          </p:cNvSpPr>
          <p:nvPr/>
        </p:nvSpPr>
        <p:spPr bwMode="auto">
          <a:xfrm>
            <a:off x="3886200" y="53340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8" name="Line 7"/>
          <p:cNvSpPr>
            <a:spLocks noChangeShapeType="1"/>
          </p:cNvSpPr>
          <p:nvPr/>
        </p:nvSpPr>
        <p:spPr bwMode="auto">
          <a:xfrm>
            <a:off x="5257800" y="53340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9" name="Line 8"/>
          <p:cNvSpPr>
            <a:spLocks noChangeShapeType="1"/>
          </p:cNvSpPr>
          <p:nvPr/>
        </p:nvSpPr>
        <p:spPr bwMode="auto">
          <a:xfrm>
            <a:off x="6629400" y="53340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0" name="Line 9"/>
          <p:cNvSpPr>
            <a:spLocks noChangeShapeType="1"/>
          </p:cNvSpPr>
          <p:nvPr/>
        </p:nvSpPr>
        <p:spPr bwMode="auto">
          <a:xfrm>
            <a:off x="1828800" y="48768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1" name="Line 10"/>
          <p:cNvSpPr>
            <a:spLocks noChangeShapeType="1"/>
          </p:cNvSpPr>
          <p:nvPr/>
        </p:nvSpPr>
        <p:spPr bwMode="auto">
          <a:xfrm>
            <a:off x="3200400" y="48768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2" name="Line 11"/>
          <p:cNvSpPr>
            <a:spLocks noChangeShapeType="1"/>
          </p:cNvSpPr>
          <p:nvPr/>
        </p:nvSpPr>
        <p:spPr bwMode="auto">
          <a:xfrm>
            <a:off x="4572000" y="48768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3" name="Line 12"/>
          <p:cNvSpPr>
            <a:spLocks noChangeShapeType="1"/>
          </p:cNvSpPr>
          <p:nvPr/>
        </p:nvSpPr>
        <p:spPr bwMode="auto">
          <a:xfrm>
            <a:off x="5943600" y="48768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4" name="Line 13"/>
          <p:cNvSpPr>
            <a:spLocks noChangeShapeType="1"/>
          </p:cNvSpPr>
          <p:nvPr/>
        </p:nvSpPr>
        <p:spPr bwMode="auto">
          <a:xfrm>
            <a:off x="7315200" y="4876800"/>
            <a:ext cx="381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5" name="Line 15"/>
          <p:cNvSpPr>
            <a:spLocks noChangeShapeType="1"/>
          </p:cNvSpPr>
          <p:nvPr/>
        </p:nvSpPr>
        <p:spPr bwMode="auto">
          <a:xfrm>
            <a:off x="18288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 name="Line 16"/>
          <p:cNvSpPr>
            <a:spLocks noChangeShapeType="1"/>
          </p:cNvSpPr>
          <p:nvPr/>
        </p:nvSpPr>
        <p:spPr bwMode="auto">
          <a:xfrm>
            <a:off x="25146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7" name="Line 17"/>
          <p:cNvSpPr>
            <a:spLocks noChangeShapeType="1"/>
          </p:cNvSpPr>
          <p:nvPr/>
        </p:nvSpPr>
        <p:spPr bwMode="auto">
          <a:xfrm>
            <a:off x="32004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8" name="Line 18"/>
          <p:cNvSpPr>
            <a:spLocks noChangeShapeType="1"/>
          </p:cNvSpPr>
          <p:nvPr/>
        </p:nvSpPr>
        <p:spPr bwMode="auto">
          <a:xfrm>
            <a:off x="38862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9" name="Line 19"/>
          <p:cNvSpPr>
            <a:spLocks noChangeShapeType="1"/>
          </p:cNvSpPr>
          <p:nvPr/>
        </p:nvSpPr>
        <p:spPr bwMode="auto">
          <a:xfrm>
            <a:off x="45720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 name="Line 20"/>
          <p:cNvSpPr>
            <a:spLocks noChangeShapeType="1"/>
          </p:cNvSpPr>
          <p:nvPr/>
        </p:nvSpPr>
        <p:spPr bwMode="auto">
          <a:xfrm>
            <a:off x="52578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1" name="Line 21"/>
          <p:cNvSpPr>
            <a:spLocks noChangeShapeType="1"/>
          </p:cNvSpPr>
          <p:nvPr/>
        </p:nvSpPr>
        <p:spPr bwMode="auto">
          <a:xfrm>
            <a:off x="59436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2" name="Line 22"/>
          <p:cNvSpPr>
            <a:spLocks noChangeShapeType="1"/>
          </p:cNvSpPr>
          <p:nvPr/>
        </p:nvSpPr>
        <p:spPr bwMode="auto">
          <a:xfrm>
            <a:off x="66294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3" name="Line 23"/>
          <p:cNvSpPr>
            <a:spLocks noChangeShapeType="1"/>
          </p:cNvSpPr>
          <p:nvPr/>
        </p:nvSpPr>
        <p:spPr bwMode="auto">
          <a:xfrm>
            <a:off x="73152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 name="Text Box 24"/>
          <p:cNvSpPr txBox="1">
            <a:spLocks noChangeArrowheads="1"/>
          </p:cNvSpPr>
          <p:nvPr/>
        </p:nvSpPr>
        <p:spPr bwMode="auto">
          <a:xfrm>
            <a:off x="609600" y="469265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Franklin Gothic Book" pitchFamily="34" charset="0"/>
              </a:rPr>
              <a:t>“1”</a:t>
            </a:r>
          </a:p>
        </p:txBody>
      </p:sp>
      <p:sp>
        <p:nvSpPr>
          <p:cNvPr id="25" name="Text Box 25"/>
          <p:cNvSpPr txBox="1">
            <a:spLocks noChangeArrowheads="1"/>
          </p:cNvSpPr>
          <p:nvPr/>
        </p:nvSpPr>
        <p:spPr bwMode="auto">
          <a:xfrm>
            <a:off x="609600" y="51054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Franklin Gothic Book" pitchFamily="34" charset="0"/>
              </a:rPr>
              <a:t>“0”</a:t>
            </a:r>
          </a:p>
        </p:txBody>
      </p:sp>
      <p:sp>
        <p:nvSpPr>
          <p:cNvPr id="26" name="Text Box 26"/>
          <p:cNvSpPr txBox="1">
            <a:spLocks noChangeArrowheads="1"/>
          </p:cNvSpPr>
          <p:nvPr/>
        </p:nvSpPr>
        <p:spPr bwMode="auto">
          <a:xfrm>
            <a:off x="6934200" y="5486400"/>
            <a:ext cx="8366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latin typeface="Franklin Gothic Book" pitchFamily="34" charset="0"/>
              </a:rPr>
              <a:t>time</a:t>
            </a:r>
            <a:r>
              <a:rPr lang="en-US" altLang="en-US" sz="1800" i="1">
                <a:latin typeface="Franklin Gothic Book" pitchFamily="34" charset="0"/>
                <a:sym typeface="Symbol" pitchFamily="82" charset="2"/>
              </a:rPr>
              <a:t></a:t>
            </a:r>
            <a:endParaRPr lang="en-US" altLang="en-US" sz="1800" i="1">
              <a:latin typeface="Franklin Gothic Book" pitchFamily="34" charset="0"/>
            </a:endParaRPr>
          </a:p>
        </p:txBody>
      </p:sp>
      <p:sp>
        <p:nvSpPr>
          <p:cNvPr id="27" name="Line 28"/>
          <p:cNvSpPr>
            <a:spLocks noChangeShapeType="1"/>
          </p:cNvSpPr>
          <p:nvPr/>
        </p:nvSpPr>
        <p:spPr bwMode="auto">
          <a:xfrm>
            <a:off x="4572000" y="536575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 name="Line 29"/>
          <p:cNvSpPr>
            <a:spLocks noChangeShapeType="1"/>
          </p:cNvSpPr>
          <p:nvPr/>
        </p:nvSpPr>
        <p:spPr bwMode="auto">
          <a:xfrm>
            <a:off x="3200400" y="5486400"/>
            <a:ext cx="1371600" cy="0"/>
          </a:xfrm>
          <a:prstGeom prst="line">
            <a:avLst/>
          </a:prstGeom>
          <a:ln>
            <a:solidFill>
              <a:srgbClr val="002060"/>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IE"/>
          </a:p>
        </p:txBody>
      </p:sp>
      <p:sp>
        <p:nvSpPr>
          <p:cNvPr id="29" name="Line 30"/>
          <p:cNvSpPr>
            <a:spLocks noChangeShapeType="1"/>
          </p:cNvSpPr>
          <p:nvPr/>
        </p:nvSpPr>
        <p:spPr bwMode="auto">
          <a:xfrm>
            <a:off x="3200400" y="53721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 name="Text Box 31"/>
          <p:cNvSpPr txBox="1">
            <a:spLocks noChangeArrowheads="1"/>
          </p:cNvSpPr>
          <p:nvPr/>
        </p:nvSpPr>
        <p:spPr bwMode="auto">
          <a:xfrm>
            <a:off x="3330575" y="5486400"/>
            <a:ext cx="11096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2060"/>
                </a:solidFill>
                <a:latin typeface="Franklin Gothic Book" pitchFamily="34" charset="0"/>
              </a:rPr>
              <a:t>Machine</a:t>
            </a:r>
          </a:p>
          <a:p>
            <a:r>
              <a:rPr lang="en-US" altLang="en-US" sz="2000" dirty="0">
                <a:solidFill>
                  <a:srgbClr val="002060"/>
                </a:solidFill>
                <a:latin typeface="Franklin Gothic Book" pitchFamily="34" charset="0"/>
              </a:rPr>
              <a:t>Cycle</a:t>
            </a:r>
          </a:p>
        </p:txBody>
      </p:sp>
    </p:spTree>
    <p:extLst>
      <p:ext uri="{BB962C8B-B14F-4D97-AF65-F5344CB8AC3E}">
        <p14:creationId xmlns:p14="http://schemas.microsoft.com/office/powerpoint/2010/main" val="1060153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Typical Exam (Sub) Question For This Content</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a:xfrm>
            <a:off x="457200" y="1600200"/>
            <a:ext cx="8291264" cy="4873752"/>
          </a:xfrm>
        </p:spPr>
        <p:txBody>
          <a:bodyPr>
            <a:normAutofit/>
          </a:bodyPr>
          <a:lstStyle/>
          <a:p>
            <a:pPr lvl="0">
              <a:buNone/>
            </a:pPr>
            <a:r>
              <a:rPr lang="en-US" sz="1800" dirty="0" smtClean="0">
                <a:solidFill>
                  <a:srgbClr val="002060"/>
                </a:solidFill>
                <a:latin typeface="Arial" pitchFamily="34" charset="0"/>
                <a:cs typeface="Arial" pitchFamily="34" charset="0"/>
              </a:rPr>
              <a:t>Question</a:t>
            </a:r>
            <a:endParaRPr lang="en-US" sz="1800" dirty="0" smtClean="0">
              <a:latin typeface="Arial" pitchFamily="34" charset="0"/>
              <a:cs typeface="Arial" pitchFamily="34" charset="0"/>
            </a:endParaRPr>
          </a:p>
          <a:p>
            <a:pPr lvl="0">
              <a:buNone/>
            </a:pPr>
            <a:r>
              <a:rPr lang="en-US" sz="1800" dirty="0" smtClean="0">
                <a:latin typeface="Arial" pitchFamily="34" charset="0"/>
                <a:cs typeface="Arial" pitchFamily="34" charset="0"/>
              </a:rPr>
              <a:t>What is the practical principle of ‘memory mapping’ in relation to a microprocessor?</a:t>
            </a:r>
            <a:endParaRPr lang="en-US" sz="1800" dirty="0" smtClean="0">
              <a:solidFill>
                <a:schemeClr val="accent2">
                  <a:lumMod val="50000"/>
                </a:schemeClr>
              </a:solidFill>
              <a:latin typeface="Arial" pitchFamily="34" charset="0"/>
              <a:cs typeface="Arial" pitchFamily="34" charset="0"/>
            </a:endParaRPr>
          </a:p>
          <a:p>
            <a:pPr>
              <a:buNone/>
            </a:pPr>
            <a:endParaRPr lang="en-IE" sz="1800" dirty="0" smtClean="0">
              <a:solidFill>
                <a:srgbClr val="002060"/>
              </a:solidFill>
              <a:latin typeface="Arial" pitchFamily="34" charset="0"/>
              <a:cs typeface="Arial" pitchFamily="34" charset="0"/>
            </a:endParaRPr>
          </a:p>
          <a:p>
            <a:pPr>
              <a:buNone/>
            </a:pPr>
            <a:endParaRPr lang="en-US" sz="1800" dirty="0" smtClean="0">
              <a:solidFill>
                <a:srgbClr val="002060"/>
              </a:solidFill>
              <a:latin typeface="Arial" pitchFamily="34" charset="0"/>
              <a:cs typeface="Arial" pitchFamily="34" charset="0"/>
            </a:endParaRPr>
          </a:p>
          <a:p>
            <a:pPr>
              <a:buNone/>
            </a:pPr>
            <a:r>
              <a:rPr lang="en-US" sz="1800" dirty="0" smtClean="0">
                <a:solidFill>
                  <a:srgbClr val="002060"/>
                </a:solidFill>
                <a:latin typeface="Arial" pitchFamily="34" charset="0"/>
                <a:cs typeface="Arial" pitchFamily="34" charset="0"/>
              </a:rPr>
              <a:t>Sample solution</a:t>
            </a:r>
          </a:p>
          <a:p>
            <a:r>
              <a:rPr lang="en-IE" sz="1800" dirty="0">
                <a:latin typeface="Arial" panose="020B0604020202020204" pitchFamily="34" charset="0"/>
                <a:cs typeface="Arial" panose="020B0604020202020204" pitchFamily="34" charset="0"/>
              </a:rPr>
              <a:t>The speed at which application instructions are processed on a system is proportionate to the number of access operations required to obtain data outside of program-addressable memory.</a:t>
            </a:r>
          </a:p>
          <a:p>
            <a:r>
              <a:rPr lang="en-IE" sz="1800" dirty="0">
                <a:latin typeface="Arial" panose="020B0604020202020204" pitchFamily="34" charset="0"/>
                <a:cs typeface="Arial" panose="020B0604020202020204" pitchFamily="34" charset="0"/>
              </a:rPr>
              <a:t>The system provides two methods for reducing the transactional overhead associated with these external read and write operations. You can map file data into the process address space. </a:t>
            </a:r>
            <a:endParaRPr lang="en-IE" sz="1800" dirty="0" smtClean="0">
              <a:latin typeface="Arial" panose="020B0604020202020204" pitchFamily="34" charset="0"/>
              <a:cs typeface="Arial" panose="020B0604020202020204" pitchFamily="34" charset="0"/>
            </a:endParaRPr>
          </a:p>
          <a:p>
            <a:r>
              <a:rPr lang="en-IE" sz="1800" dirty="0" smtClean="0">
                <a:latin typeface="Arial" panose="020B0604020202020204" pitchFamily="34" charset="0"/>
                <a:cs typeface="Arial" panose="020B0604020202020204" pitchFamily="34" charset="0"/>
              </a:rPr>
              <a:t>You </a:t>
            </a:r>
            <a:r>
              <a:rPr lang="en-IE" sz="1800" dirty="0">
                <a:latin typeface="Arial" panose="020B0604020202020204" pitchFamily="34" charset="0"/>
                <a:cs typeface="Arial" panose="020B0604020202020204" pitchFamily="34" charset="0"/>
              </a:rPr>
              <a:t>can also map processes to anonymous memory regions that may be shared by cooperating processes</a:t>
            </a:r>
            <a:r>
              <a:rPr lang="en-IE" sz="1800" dirty="0" smtClean="0">
                <a:latin typeface="Arial" panose="020B0604020202020204" pitchFamily="34" charset="0"/>
                <a:cs typeface="Arial" panose="020B0604020202020204" pitchFamily="34" charset="0"/>
              </a:rPr>
              <a:t>.</a:t>
            </a:r>
            <a:endParaRPr lang="en-IE" sz="18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2400" dirty="0">
                <a:solidFill>
                  <a:schemeClr val="accent2">
                    <a:lumMod val="50000"/>
                  </a:schemeClr>
                </a:solidFill>
                <a:latin typeface="Arial" pitchFamily="34" charset="0"/>
              </a:rPr>
              <a:t>Solution continued</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a:xfrm>
            <a:off x="457200" y="1600200"/>
            <a:ext cx="8291264" cy="4873752"/>
          </a:xfrm>
        </p:spPr>
        <p:txBody>
          <a:bodyPr>
            <a:normAutofit lnSpcReduction="10000"/>
          </a:bodyPr>
          <a:lstStyle/>
          <a:p>
            <a:endParaRPr lang="en-IE" sz="1800" dirty="0" smtClean="0">
              <a:latin typeface="Arial" panose="020B0604020202020204" pitchFamily="34" charset="0"/>
              <a:cs typeface="Arial" panose="020B0604020202020204" pitchFamily="34" charset="0"/>
            </a:endParaRPr>
          </a:p>
          <a:p>
            <a:r>
              <a:rPr lang="en-IE" sz="1800" dirty="0">
                <a:latin typeface="Arial" panose="020B0604020202020204" pitchFamily="34" charset="0"/>
                <a:cs typeface="Arial" panose="020B0604020202020204" pitchFamily="34" charset="0"/>
              </a:rPr>
              <a:t>Memory mapped files provide a mechanism for a process to access files by directly incorporating file data into the process address space. The use of mapped files can significantly reduce I/O data movement since the file data does not have to be copied into process data buffers, as is done by the </a:t>
            </a:r>
            <a:r>
              <a:rPr lang="en-IE" sz="1800" b="1" dirty="0">
                <a:latin typeface="Arial" panose="020B0604020202020204" pitchFamily="34" charset="0"/>
                <a:cs typeface="Arial" panose="020B0604020202020204" pitchFamily="34" charset="0"/>
              </a:rPr>
              <a:t>read</a:t>
            </a:r>
            <a:r>
              <a:rPr lang="en-IE" sz="1800" dirty="0">
                <a:latin typeface="Arial" panose="020B0604020202020204" pitchFamily="34" charset="0"/>
                <a:cs typeface="Arial" panose="020B0604020202020204" pitchFamily="34" charset="0"/>
              </a:rPr>
              <a:t> and </a:t>
            </a:r>
            <a:r>
              <a:rPr lang="en-IE" sz="1800" b="1" dirty="0">
                <a:latin typeface="Arial" panose="020B0604020202020204" pitchFamily="34" charset="0"/>
                <a:cs typeface="Arial" panose="020B0604020202020204" pitchFamily="34" charset="0"/>
              </a:rPr>
              <a:t>write</a:t>
            </a:r>
            <a:r>
              <a:rPr lang="en-IE" sz="1800" dirty="0">
                <a:latin typeface="Arial" panose="020B0604020202020204" pitchFamily="34" charset="0"/>
                <a:cs typeface="Arial" panose="020B0604020202020204" pitchFamily="34" charset="0"/>
              </a:rPr>
              <a:t> subroutines. </a:t>
            </a:r>
          </a:p>
          <a:p>
            <a:endParaRPr lang="en-IE" sz="1800" dirty="0" smtClean="0">
              <a:latin typeface="Arial" panose="020B0604020202020204" pitchFamily="34" charset="0"/>
              <a:cs typeface="Arial" panose="020B0604020202020204" pitchFamily="34" charset="0"/>
            </a:endParaRPr>
          </a:p>
          <a:p>
            <a:r>
              <a:rPr lang="en-IE" sz="1800" dirty="0">
                <a:latin typeface="Arial" panose="020B0604020202020204" pitchFamily="34" charset="0"/>
                <a:cs typeface="Arial" panose="020B0604020202020204" pitchFamily="34" charset="0"/>
              </a:rPr>
              <a:t>When more than one process maps the same file, its contents are shared among them, providing a low-overhead mechanism by which processes can </a:t>
            </a:r>
            <a:r>
              <a:rPr lang="en-IE" sz="1800" dirty="0" smtClean="0">
                <a:latin typeface="Arial" panose="020B0604020202020204" pitchFamily="34" charset="0"/>
                <a:cs typeface="Arial" panose="020B0604020202020204" pitchFamily="34" charset="0"/>
              </a:rPr>
              <a:t>synchronise </a:t>
            </a:r>
            <a:r>
              <a:rPr lang="en-IE" sz="1800" dirty="0">
                <a:latin typeface="Arial" panose="020B0604020202020204" pitchFamily="34" charset="0"/>
                <a:cs typeface="Arial" panose="020B0604020202020204" pitchFamily="34" charset="0"/>
              </a:rPr>
              <a:t>and communicate.</a:t>
            </a:r>
          </a:p>
          <a:p>
            <a:endParaRPr lang="en-IE" sz="1800" dirty="0">
              <a:latin typeface="Arial" panose="020B0604020202020204" pitchFamily="34" charset="0"/>
              <a:cs typeface="Arial" panose="020B0604020202020204" pitchFamily="34" charset="0"/>
            </a:endParaRPr>
          </a:p>
          <a:p>
            <a:r>
              <a:rPr lang="en-IE" sz="1800" dirty="0" smtClean="0">
                <a:latin typeface="Arial" panose="020B0604020202020204" pitchFamily="34" charset="0"/>
                <a:cs typeface="Arial" panose="020B0604020202020204" pitchFamily="34" charset="0"/>
              </a:rPr>
              <a:t>Mapped </a:t>
            </a:r>
            <a:r>
              <a:rPr lang="en-IE" sz="1800" dirty="0">
                <a:latin typeface="Arial" panose="020B0604020202020204" pitchFamily="34" charset="0"/>
                <a:cs typeface="Arial" panose="020B0604020202020204" pitchFamily="34" charset="0"/>
              </a:rPr>
              <a:t>memory regions, also called shared memory areas, can serve as a large pool for exchanging data among processes. The available subroutines do not provide locks or access control among the processes. Therefore, processes using shared memory areas must set up a signal or semaphore control method to prevent access conflicts and to keep one process from changing data that another is using. </a:t>
            </a:r>
            <a:endParaRPr lang="en-US" sz="1800" dirty="0">
              <a:latin typeface="Arial" pitchFamily="34" charset="0"/>
              <a:cs typeface="Arial" pitchFamily="34" charset="0"/>
            </a:endParaRPr>
          </a:p>
        </p:txBody>
      </p:sp>
    </p:spTree>
    <p:extLst>
      <p:ext uri="{BB962C8B-B14F-4D97-AF65-F5344CB8AC3E}">
        <p14:creationId xmlns:p14="http://schemas.microsoft.com/office/powerpoint/2010/main" val="213356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2400" dirty="0">
                <a:solidFill>
                  <a:schemeClr val="accent2">
                    <a:lumMod val="50000"/>
                  </a:schemeClr>
                </a:solidFill>
                <a:latin typeface="Arial" pitchFamily="34" charset="0"/>
              </a:rPr>
              <a:t>Solution continued</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a:xfrm>
            <a:off x="457200" y="1600200"/>
            <a:ext cx="8291264" cy="4873752"/>
          </a:xfrm>
        </p:spPr>
        <p:txBody>
          <a:bodyPr>
            <a:normAutofit/>
          </a:bodyPr>
          <a:lstStyle/>
          <a:p>
            <a:endParaRPr lang="en-IE" sz="1800" dirty="0" smtClean="0">
              <a:latin typeface="Arial" panose="020B0604020202020204" pitchFamily="34" charset="0"/>
              <a:cs typeface="Arial" panose="020B0604020202020204" pitchFamily="34" charset="0"/>
            </a:endParaRPr>
          </a:p>
          <a:p>
            <a:r>
              <a:rPr lang="en-IE" sz="1800" dirty="0" smtClean="0">
                <a:latin typeface="Arial" panose="020B0604020202020204" pitchFamily="34" charset="0"/>
                <a:cs typeface="Arial" panose="020B0604020202020204" pitchFamily="34" charset="0"/>
              </a:rPr>
              <a:t>Shared </a:t>
            </a:r>
            <a:r>
              <a:rPr lang="en-IE" sz="1800" dirty="0">
                <a:latin typeface="Arial" panose="020B0604020202020204" pitchFamily="34" charset="0"/>
                <a:cs typeface="Arial" panose="020B0604020202020204" pitchFamily="34" charset="0"/>
              </a:rPr>
              <a:t>memory areas can be most beneficial when the amount of data to be exchanged between processes is too large to transfer with messages, or when many processes maintain a common large database.</a:t>
            </a:r>
          </a:p>
          <a:p>
            <a:r>
              <a:rPr lang="en-IE" sz="1800" dirty="0">
                <a:latin typeface="Arial" panose="020B0604020202020204" pitchFamily="34" charset="0"/>
                <a:cs typeface="Arial" panose="020B0604020202020204" pitchFamily="34" charset="0"/>
              </a:rPr>
              <a:t>The system provides two methods for mapping files and anonymous memory regions. </a:t>
            </a:r>
          </a:p>
          <a:p>
            <a:pPr>
              <a:buNone/>
            </a:pPr>
            <a:endParaRPr lang="en-US" sz="1800" dirty="0" smtClean="0">
              <a:solidFill>
                <a:srgbClr val="002060"/>
              </a:solidFill>
              <a:latin typeface="Arial" pitchFamily="34" charset="0"/>
              <a:cs typeface="Arial" pitchFamily="34" charset="0"/>
            </a:endParaRPr>
          </a:p>
          <a:p>
            <a:pPr>
              <a:buNone/>
            </a:pPr>
            <a:endParaRPr lang="en-US" sz="1800" dirty="0">
              <a:solidFill>
                <a:srgbClr val="002060"/>
              </a:solidFill>
              <a:latin typeface="Arial" pitchFamily="34" charset="0"/>
              <a:cs typeface="Arial" pitchFamily="34" charset="0"/>
            </a:endParaRPr>
          </a:p>
          <a:p>
            <a:pPr>
              <a:buNone/>
            </a:pPr>
            <a:r>
              <a:rPr lang="en-US" sz="1800" dirty="0">
                <a:latin typeface="Arial" pitchFamily="34" charset="0"/>
                <a:cs typeface="Arial" pitchFamily="34" charset="0"/>
              </a:rPr>
              <a:t>(10 marks</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p:txBody>
      </p:sp>
    </p:spTree>
    <p:extLst>
      <p:ext uri="{BB962C8B-B14F-4D97-AF65-F5344CB8AC3E}">
        <p14:creationId xmlns:p14="http://schemas.microsoft.com/office/powerpoint/2010/main" val="591782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491</TotalTime>
  <Words>513</Words>
  <Application>Microsoft Office PowerPoint</Application>
  <PresentationFormat>On-screen Show (4:3)</PresentationFormat>
  <Paragraphs>58</Paragraphs>
  <Slides>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Oriel</vt:lpstr>
      <vt:lpstr>CorelDRAW</vt:lpstr>
      <vt:lpstr>DT 228-1 and DT282-1  Computer Architecture and Technology </vt:lpstr>
      <vt:lpstr>Von Neumann Architecture</vt:lpstr>
      <vt:lpstr>Von Neumann Model</vt:lpstr>
      <vt:lpstr>Memory Addressing Example</vt:lpstr>
      <vt:lpstr>The Instruction</vt:lpstr>
      <vt:lpstr>Instructions and the Clock</vt:lpstr>
      <vt:lpstr>Typical Exam (Sub) Question For This Content</vt:lpstr>
      <vt:lpstr>Solution continued</vt:lpstr>
      <vt:lpstr>Solution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228-1 Computer Architecture and Technology</dc:title>
  <dc:creator>DIT</dc:creator>
  <cp:lastModifiedBy>Art Sloan</cp:lastModifiedBy>
  <cp:revision>51</cp:revision>
  <dcterms:created xsi:type="dcterms:W3CDTF">2012-09-26T09:12:47Z</dcterms:created>
  <dcterms:modified xsi:type="dcterms:W3CDTF">2017-03-06T10:40:25Z</dcterms:modified>
</cp:coreProperties>
</file>