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3/10/2017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3/10/2017</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3/10/2017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227CE0-85C3-49D5-AA68-BC4A2590A8B5}" type="datetimeFigureOut">
              <a:rPr lang="en-US" smtClean="0"/>
              <a:pPr/>
              <a:t>3/10/2017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E227CE0-85C3-49D5-AA68-BC4A2590A8B5}" type="datetimeFigureOut">
              <a:rPr lang="en-US" smtClean="0"/>
              <a:pPr/>
              <a:t>3/10/2017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E227CE0-85C3-49D5-AA68-BC4A2590A8B5}" type="datetimeFigureOut">
              <a:rPr lang="en-US" smtClean="0"/>
              <a:pPr/>
              <a:t>3/10/2017</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3/10/2017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3/10/2017</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3/10/2017</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3/10/2017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OuYLwPz9v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accent2">
                    <a:lumMod val="50000"/>
                  </a:schemeClr>
                </a:solidFill>
                <a:latin typeface="Arial" pitchFamily="34" charset="0"/>
              </a:rPr>
              <a:t>DT 228-1 and DT282-1 </a:t>
            </a:r>
            <a:br>
              <a:rPr lang="en-US" dirty="0" smtClean="0">
                <a:solidFill>
                  <a:schemeClr val="accent2">
                    <a:lumMod val="50000"/>
                  </a:schemeClr>
                </a:solidFill>
                <a:latin typeface="Arial" pitchFamily="34" charset="0"/>
              </a:rPr>
            </a:br>
            <a:r>
              <a:rPr lang="en-US" dirty="0" smtClean="0">
                <a:solidFill>
                  <a:schemeClr val="accent2">
                    <a:lumMod val="50000"/>
                  </a:schemeClr>
                </a:solidFill>
                <a:latin typeface="Arial" pitchFamily="34" charset="0"/>
              </a:rPr>
              <a:t>Computer Architecture and Technology</a:t>
            </a:r>
            <a:r>
              <a:rPr lang="en-US" dirty="0" smtClean="0"/>
              <a:t/>
            </a:r>
            <a:br>
              <a:rPr lang="en-US" dirty="0" smtClean="0"/>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smtClean="0">
                <a:solidFill>
                  <a:schemeClr val="accent2">
                    <a:lumMod val="50000"/>
                  </a:schemeClr>
                </a:solidFill>
                <a:latin typeface="Arial" pitchFamily="34" charset="0"/>
              </a:rPr>
              <a:t>Tutorial 7</a:t>
            </a:r>
            <a:endParaRPr lang="en-US" sz="2200" dirty="0">
              <a:solidFill>
                <a:schemeClr val="accent2">
                  <a:lumMod val="50000"/>
                </a:schemeClr>
              </a:solidFill>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17032"/>
          </a:xfrm>
        </p:spPr>
        <p:txBody>
          <a:bodyPr>
            <a:noAutofit/>
          </a:bodyPr>
          <a:lstStyle/>
          <a:p>
            <a:r>
              <a:rPr lang="en-US" sz="1800" dirty="0" smtClean="0">
                <a:latin typeface="Arial" panose="020B0604020202020204" pitchFamily="34" charset="0"/>
                <a:cs typeface="Arial" panose="020B0604020202020204" pitchFamily="34" charset="0"/>
              </a:rPr>
              <a:t>In </a:t>
            </a:r>
            <a:r>
              <a:rPr lang="en-US" sz="1800" dirty="0">
                <a:latin typeface="Arial" panose="020B0604020202020204" pitchFamily="34" charset="0"/>
                <a:cs typeface="Arial" panose="020B0604020202020204" pitchFamily="34" charset="0"/>
              </a:rPr>
              <a:t>a special purpose machine the computational procedure could be part of the hardware. In a general purpose one the instructions must be as changeable as the numbers they acted upon. Therefore, why not encode the instructions into numeric form and store instructions and data in the same memory? This frequently is viewed as the principal contribution provided by von Neumann's insight into the nature of what a computer should be.</a:t>
            </a:r>
            <a:endParaRPr lang="en-IE" sz="1800" dirty="0">
              <a:latin typeface="Arial" panose="020B0604020202020204" pitchFamily="34" charset="0"/>
              <a:cs typeface="Arial" panose="020B0604020202020204" pitchFamily="34" charset="0"/>
            </a:endParaRPr>
          </a:p>
          <a:p>
            <a:pPr>
              <a:buNone/>
            </a:pPr>
            <a:endParaRPr lang="en-US" sz="1800" dirty="0" smtClean="0">
              <a:latin typeface="Arial" pitchFamily="34" charset="0"/>
              <a:cs typeface="Arial" pitchFamily="34" charset="0"/>
            </a:endParaRPr>
          </a:p>
          <a:p>
            <a:pPr>
              <a:buNone/>
            </a:pPr>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(10 marks)</a:t>
            </a:r>
          </a:p>
        </p:txBody>
      </p:sp>
    </p:spTree>
    <p:extLst>
      <p:ext uri="{BB962C8B-B14F-4D97-AF65-F5344CB8AC3E}">
        <p14:creationId xmlns:p14="http://schemas.microsoft.com/office/powerpoint/2010/main" val="108161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( 1 )</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What is computer architecture?</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000" dirty="0" smtClean="0">
                <a:solidFill>
                  <a:srgbClr val="002060"/>
                </a:solidFill>
                <a:latin typeface="Arial" pitchFamily="34" charset="0"/>
                <a:cs typeface="Arial" pitchFamily="34" charset="0"/>
              </a:rPr>
              <a:t>The description of how the </a:t>
            </a:r>
            <a:r>
              <a:rPr lang="en-IE" sz="2000" u="sng" dirty="0" smtClean="0">
                <a:solidFill>
                  <a:srgbClr val="002060"/>
                </a:solidFill>
                <a:latin typeface="Arial" pitchFamily="34" charset="0"/>
                <a:cs typeface="Arial" pitchFamily="34" charset="0"/>
              </a:rPr>
              <a:t>components</a:t>
            </a:r>
            <a:r>
              <a:rPr lang="en-IE" sz="2000" dirty="0" smtClean="0">
                <a:solidFill>
                  <a:srgbClr val="002060"/>
                </a:solidFill>
                <a:latin typeface="Arial" pitchFamily="34" charset="0"/>
                <a:cs typeface="Arial" pitchFamily="34" charset="0"/>
              </a:rPr>
              <a:t> of a hardware system exchanges </a:t>
            </a:r>
            <a:r>
              <a:rPr lang="en-IE" sz="2000" u="sng" dirty="0" smtClean="0">
                <a:solidFill>
                  <a:srgbClr val="002060"/>
                </a:solidFill>
                <a:latin typeface="Arial" pitchFamily="34" charset="0"/>
                <a:cs typeface="Arial" pitchFamily="34" charset="0"/>
              </a:rPr>
              <a:t>signals</a:t>
            </a:r>
            <a:r>
              <a:rPr lang="en-IE" sz="2000" dirty="0" smtClean="0">
                <a:solidFill>
                  <a:srgbClr val="002060"/>
                </a:solidFill>
                <a:latin typeface="Arial" pitchFamily="34" charset="0"/>
                <a:cs typeface="Arial" pitchFamily="34" charset="0"/>
              </a:rPr>
              <a:t> as part of the </a:t>
            </a:r>
            <a:r>
              <a:rPr lang="en-IE" sz="2000" u="sng" dirty="0" smtClean="0">
                <a:solidFill>
                  <a:srgbClr val="002060"/>
                </a:solidFill>
                <a:latin typeface="Arial" pitchFamily="34" charset="0"/>
                <a:cs typeface="Arial" pitchFamily="34" charset="0"/>
              </a:rPr>
              <a:t>structure</a:t>
            </a:r>
            <a:r>
              <a:rPr lang="en-IE" sz="2000" dirty="0" smtClean="0">
                <a:solidFill>
                  <a:srgbClr val="002060"/>
                </a:solidFill>
                <a:latin typeface="Arial" pitchFamily="34" charset="0"/>
                <a:cs typeface="Arial" pitchFamily="34" charset="0"/>
              </a:rPr>
              <a:t> and </a:t>
            </a:r>
            <a:r>
              <a:rPr lang="en-IE" sz="2000" u="sng" dirty="0" smtClean="0">
                <a:solidFill>
                  <a:srgbClr val="002060"/>
                </a:solidFill>
                <a:latin typeface="Arial" pitchFamily="34" charset="0"/>
                <a:cs typeface="Arial" pitchFamily="34" charset="0"/>
              </a:rPr>
              <a:t>function</a:t>
            </a:r>
            <a:r>
              <a:rPr lang="en-IE" sz="2000" dirty="0" smtClean="0">
                <a:solidFill>
                  <a:srgbClr val="002060"/>
                </a:solidFill>
                <a:latin typeface="Arial" pitchFamily="34" charset="0"/>
                <a:cs typeface="Arial" pitchFamily="34" charset="0"/>
              </a:rPr>
              <a:t> of the computer system. </a:t>
            </a:r>
          </a:p>
          <a:p>
            <a:endParaRPr lang="en-IE" sz="2000" dirty="0" smtClean="0">
              <a:solidFill>
                <a:srgbClr val="002060"/>
              </a:solidFill>
              <a:latin typeface="Arial" pitchFamily="34" charset="0"/>
              <a:cs typeface="Arial" pitchFamily="34" charset="0"/>
            </a:endParaRPr>
          </a:p>
          <a:p>
            <a:r>
              <a:rPr lang="en-IE" sz="2000" dirty="0" smtClean="0">
                <a:solidFill>
                  <a:srgbClr val="002060"/>
                </a:solidFill>
                <a:latin typeface="Arial" pitchFamily="34" charset="0"/>
                <a:cs typeface="Arial" pitchFamily="34" charset="0"/>
              </a:rPr>
              <a:t>Views of architecture:</a:t>
            </a:r>
          </a:p>
          <a:p>
            <a:pPr lvl="1"/>
            <a:r>
              <a:rPr lang="en-IE" sz="1700" dirty="0" smtClean="0">
                <a:solidFill>
                  <a:srgbClr val="002060"/>
                </a:solidFill>
                <a:latin typeface="Arial" pitchFamily="34" charset="0"/>
                <a:cs typeface="Arial" pitchFamily="34" charset="0"/>
              </a:rPr>
              <a:t>‘Whole system’ view</a:t>
            </a:r>
          </a:p>
          <a:p>
            <a:pPr lvl="1"/>
            <a:r>
              <a:rPr lang="en-IE" sz="1700" dirty="0" smtClean="0">
                <a:solidFill>
                  <a:srgbClr val="002060"/>
                </a:solidFill>
                <a:latin typeface="Arial" pitchFamily="34" charset="0"/>
                <a:cs typeface="Arial" pitchFamily="34" charset="0"/>
              </a:rPr>
              <a:t>Fetch execute cycle view</a:t>
            </a:r>
          </a:p>
          <a:p>
            <a:pPr lvl="1"/>
            <a:r>
              <a:rPr lang="en-IE" sz="1700" dirty="0" smtClean="0">
                <a:solidFill>
                  <a:srgbClr val="002060"/>
                </a:solidFill>
                <a:latin typeface="Arial" pitchFamily="34" charset="0"/>
                <a:cs typeface="Arial" pitchFamily="34" charset="0"/>
              </a:rPr>
              <a:t>CPU view</a:t>
            </a:r>
            <a:endParaRPr lang="en-US" sz="1700" dirty="0" smtClean="0">
              <a:solidFill>
                <a:srgbClr val="002060"/>
              </a:solidFill>
              <a:latin typeface="Arial" pitchFamily="34" charset="0"/>
              <a:cs typeface="Arial" pitchFamily="34" charset="0"/>
            </a:endParaRPr>
          </a:p>
          <a:p>
            <a:pPr>
              <a:buNone/>
            </a:pPr>
            <a:endParaRPr lang="en-US" sz="2200" dirty="0" smtClean="0">
              <a:solidFill>
                <a:srgbClr val="002060"/>
              </a:solidFill>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400" dirty="0" smtClean="0">
                <a:solidFill>
                  <a:schemeClr val="accent2">
                    <a:lumMod val="50000"/>
                  </a:schemeClr>
                </a:solidFill>
                <a:latin typeface="Arial" pitchFamily="34" charset="0"/>
              </a:rPr>
              <a:t>Whole System View</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The whole system view includes: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200" dirty="0" smtClean="0">
                <a:solidFill>
                  <a:srgbClr val="002060"/>
                </a:solidFill>
                <a:latin typeface="Arial" pitchFamily="34" charset="0"/>
                <a:cs typeface="Arial" pitchFamily="34" charset="0"/>
              </a:rPr>
              <a:t>Motherboard and all connected components</a:t>
            </a:r>
          </a:p>
          <a:p>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Peripheral devices</a:t>
            </a:r>
          </a:p>
          <a:p>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Network to other devices</a:t>
            </a:r>
            <a:endParaRPr lang="en-US" sz="2200" dirty="0" smtClean="0">
              <a:solidFill>
                <a:srgbClr val="002060"/>
              </a:solidFill>
              <a:latin typeface="Arial" pitchFamily="34" charset="0"/>
              <a:cs typeface="Arial" pitchFamily="34" charset="0"/>
            </a:endParaRPr>
          </a:p>
          <a:p>
            <a:pPr>
              <a:buNone/>
            </a:pPr>
            <a:endParaRPr lang="en-US" sz="2200" dirty="0" smtClean="0">
              <a:solidFill>
                <a:srgbClr val="002060"/>
              </a:solidFill>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400" dirty="0" smtClean="0">
                <a:solidFill>
                  <a:schemeClr val="accent2">
                    <a:lumMod val="50000"/>
                  </a:schemeClr>
                </a:solidFill>
                <a:latin typeface="Arial" pitchFamily="34" charset="0"/>
              </a:rPr>
              <a:t>Fetch Execute Cycle View</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The fetch execute cycle view has an ‘instruction context’ here (as opposed to an electromechanical, or hardware, focus), and includes: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200" dirty="0" smtClean="0">
                <a:solidFill>
                  <a:srgbClr val="002060"/>
                </a:solidFill>
                <a:latin typeface="Arial" pitchFamily="34" charset="0"/>
                <a:cs typeface="Arial" pitchFamily="34" charset="0"/>
              </a:rPr>
              <a:t>Input (devices)</a:t>
            </a:r>
          </a:p>
          <a:p>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Central Processing Unit</a:t>
            </a:r>
          </a:p>
          <a:p>
            <a:pPr>
              <a:buNone/>
            </a:pPr>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Memory</a:t>
            </a:r>
          </a:p>
          <a:p>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Output (devices)</a:t>
            </a:r>
            <a:endParaRPr lang="en-US" sz="2200" dirty="0" smtClean="0">
              <a:solidFill>
                <a:srgbClr val="002060"/>
              </a:solidFill>
              <a:latin typeface="Arial" pitchFamily="34" charset="0"/>
              <a:cs typeface="Arial" pitchFamily="34" charset="0"/>
            </a:endParaRPr>
          </a:p>
          <a:p>
            <a:pPr>
              <a:buNone/>
            </a:pPr>
            <a:endParaRPr lang="en-US" sz="2200" dirty="0" smtClean="0">
              <a:solidFill>
                <a:srgbClr val="002060"/>
              </a:solidFill>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400" dirty="0" smtClean="0">
                <a:solidFill>
                  <a:schemeClr val="accent2">
                    <a:lumMod val="50000"/>
                  </a:schemeClr>
                </a:solidFill>
                <a:latin typeface="Arial" pitchFamily="34" charset="0"/>
              </a:rPr>
              <a:t>Central Processing Unit View</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smtClean="0">
                <a:latin typeface="Arial" pitchFamily="34" charset="0"/>
                <a:cs typeface="Arial" pitchFamily="34" charset="0"/>
              </a:rPr>
              <a:t>The CPU view has a hardware context here, and includes:</a:t>
            </a: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r>
              <a:rPr lang="en-IE" sz="2200" dirty="0" smtClean="0">
                <a:solidFill>
                  <a:srgbClr val="002060"/>
                </a:solidFill>
                <a:latin typeface="Arial" pitchFamily="34" charset="0"/>
                <a:cs typeface="Arial" pitchFamily="34" charset="0"/>
              </a:rPr>
              <a:t>Program Counter</a:t>
            </a:r>
          </a:p>
          <a:p>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Registers</a:t>
            </a:r>
          </a:p>
          <a:p>
            <a:pPr>
              <a:buNone/>
            </a:pPr>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ALU – Arithmetic Logic Unit</a:t>
            </a:r>
          </a:p>
          <a:p>
            <a:endParaRPr lang="en-IE" sz="2200" dirty="0" smtClean="0">
              <a:solidFill>
                <a:srgbClr val="002060"/>
              </a:solidFill>
              <a:latin typeface="Arial" pitchFamily="34" charset="0"/>
              <a:cs typeface="Arial" pitchFamily="34" charset="0"/>
            </a:endParaRPr>
          </a:p>
          <a:p>
            <a:r>
              <a:rPr lang="en-IE" sz="2200" dirty="0" smtClean="0">
                <a:solidFill>
                  <a:srgbClr val="002060"/>
                </a:solidFill>
                <a:latin typeface="Arial" pitchFamily="34" charset="0"/>
                <a:cs typeface="Arial" pitchFamily="34" charset="0"/>
              </a:rPr>
              <a:t>Control Unit</a:t>
            </a:r>
            <a:endParaRPr lang="en-US" sz="2200" dirty="0" smtClean="0">
              <a:solidFill>
                <a:srgbClr val="002060"/>
              </a:solidFill>
              <a:latin typeface="Arial" pitchFamily="34" charset="0"/>
              <a:cs typeface="Arial" pitchFamily="34" charset="0"/>
            </a:endParaRPr>
          </a:p>
          <a:p>
            <a:pPr>
              <a:buNone/>
            </a:pPr>
            <a:endParaRPr lang="en-US" sz="2200" dirty="0" smtClean="0">
              <a:solidFill>
                <a:srgbClr val="002060"/>
              </a:solidFill>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Questions and Answers ( 1 )</a:t>
            </a:r>
            <a:endParaRPr lang="en-US" sz="2400" dirty="0">
              <a:solidFill>
                <a:schemeClr val="accent2">
                  <a:lumMod val="50000"/>
                </a:schemeClr>
              </a:solidFill>
              <a:latin typeface="Arial" pitchFamily="34" charset="0"/>
            </a:endParaRPr>
          </a:p>
        </p:txBody>
      </p:sp>
      <p:pic>
        <p:nvPicPr>
          <p:cNvPr id="1027" name="Picture 3"/>
          <p:cNvPicPr>
            <a:picLocks noChangeAspect="1" noChangeArrowheads="1"/>
          </p:cNvPicPr>
          <p:nvPr/>
        </p:nvPicPr>
        <p:blipFill>
          <a:blip r:embed="rId2" cstate="print"/>
          <a:srcRect/>
          <a:stretch>
            <a:fillRect/>
          </a:stretch>
        </p:blipFill>
        <p:spPr bwMode="auto">
          <a:xfrm>
            <a:off x="-1524000" y="-1447800"/>
            <a:ext cx="12192000" cy="975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400" dirty="0" err="1" smtClean="0">
                <a:solidFill>
                  <a:schemeClr val="accent2">
                    <a:lumMod val="50000"/>
                  </a:schemeClr>
                </a:solidFill>
                <a:latin typeface="Arial" pitchFamily="34" charset="0"/>
              </a:rPr>
              <a:t>Youtube</a:t>
            </a:r>
            <a:r>
              <a:rPr lang="en-IE" sz="2400" dirty="0" smtClean="0">
                <a:solidFill>
                  <a:schemeClr val="accent2">
                    <a:lumMod val="50000"/>
                  </a:schemeClr>
                </a:solidFill>
                <a:latin typeface="Arial" pitchFamily="34" charset="0"/>
              </a:rPr>
              <a:t> – Computer Architecture</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normAutofit/>
          </a:bodyPr>
          <a:lstStyle/>
          <a:p>
            <a:r>
              <a:rPr lang="en-IE" dirty="0" smtClean="0">
                <a:latin typeface="Arial" pitchFamily="34" charset="0"/>
                <a:cs typeface="Arial" pitchFamily="34" charset="0"/>
              </a:rPr>
              <a:t>Interesting </a:t>
            </a:r>
            <a:r>
              <a:rPr lang="en-IE" dirty="0" err="1" smtClean="0">
                <a:latin typeface="Arial" pitchFamily="34" charset="0"/>
                <a:cs typeface="Arial" pitchFamily="34" charset="0"/>
              </a:rPr>
              <a:t>Youtube</a:t>
            </a:r>
            <a:r>
              <a:rPr lang="en-IE" dirty="0" smtClean="0">
                <a:latin typeface="Arial" pitchFamily="34" charset="0"/>
                <a:cs typeface="Arial" pitchFamily="34" charset="0"/>
              </a:rPr>
              <a:t> clip:</a:t>
            </a:r>
          </a:p>
          <a:p>
            <a:endParaRPr lang="en-IE" dirty="0" smtClean="0">
              <a:latin typeface="Arial" pitchFamily="34" charset="0"/>
              <a:cs typeface="Arial" pitchFamily="34" charset="0"/>
            </a:endParaRPr>
          </a:p>
          <a:p>
            <a:pPr>
              <a:buNone/>
            </a:pPr>
            <a:r>
              <a:rPr lang="en-US" dirty="0">
                <a:latin typeface="Arial" pitchFamily="34" charset="0"/>
                <a:cs typeface="Arial" pitchFamily="34" charset="0"/>
                <a:hlinkClick r:id="rId2"/>
              </a:rPr>
              <a:t>https://</a:t>
            </a:r>
            <a:r>
              <a:rPr lang="en-US" dirty="0" smtClean="0">
                <a:latin typeface="Arial" pitchFamily="34" charset="0"/>
                <a:cs typeface="Arial" pitchFamily="34" charset="0"/>
                <a:hlinkClick r:id="rId2"/>
              </a:rPr>
              <a:t>www.youtube.com/watch?v=OuYLwPz9vvA</a:t>
            </a:r>
            <a:endParaRPr lang="en-US" dirty="0" smtClean="0">
              <a:latin typeface="Arial" pitchFamily="34" charset="0"/>
              <a:cs typeface="Arial" pitchFamily="34" charset="0"/>
            </a:endParaRPr>
          </a:p>
          <a:p>
            <a:pPr>
              <a:buNone/>
            </a:pPr>
            <a:endParaRPr lang="en-IE" dirty="0" smtClean="0">
              <a:latin typeface="Arial" pitchFamily="34" charset="0"/>
              <a:cs typeface="Arial" pitchFamily="34" charset="0"/>
            </a:endParaRPr>
          </a:p>
          <a:p>
            <a:pPr>
              <a:buNone/>
            </a:pPr>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a:p>
            <a:pPr>
              <a:buNone/>
            </a:pPr>
            <a:endParaRPr lang="en-IE" dirty="0" smtClean="0">
              <a:solidFill>
                <a:schemeClr val="accent2">
                  <a:lumMod val="50000"/>
                </a:schemeClr>
              </a:solidFill>
              <a:latin typeface="Arial" pitchFamily="34" charset="0"/>
            </a:endParaRPr>
          </a:p>
          <a:p>
            <a:endParaRPr lang="en-IE" dirty="0" smtClean="0">
              <a:solidFill>
                <a:schemeClr val="accent2">
                  <a:lumMod val="50000"/>
                </a:schemeClr>
              </a:solidFill>
              <a:latin typeface="Arial" pitchFamily="34"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latin typeface="Arial" pitchFamily="34" charset="0"/>
              </a:rPr>
              <a:t>Typical Exam (Sub) Question For This Content</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a:bodyPr>
          <a:lstStyle/>
          <a:p>
            <a:pPr lvl="0">
              <a:buNone/>
            </a:pPr>
            <a:r>
              <a:rPr lang="en-US" sz="1900" dirty="0" smtClean="0">
                <a:solidFill>
                  <a:srgbClr val="002060"/>
                </a:solidFill>
                <a:latin typeface="Arial" pitchFamily="34" charset="0"/>
                <a:cs typeface="Arial" pitchFamily="34" charset="0"/>
              </a:rPr>
              <a:t>Question</a:t>
            </a:r>
            <a:endParaRPr lang="en-US" sz="1900" dirty="0" smtClean="0">
              <a:latin typeface="Arial" pitchFamily="34" charset="0"/>
              <a:cs typeface="Arial" pitchFamily="34" charset="0"/>
            </a:endParaRPr>
          </a:p>
          <a:p>
            <a:pPr>
              <a:buNone/>
            </a:pPr>
            <a:r>
              <a:rPr lang="en-US" sz="1900" dirty="0">
                <a:latin typeface="Arial" panose="020B0604020202020204" pitchFamily="34" charset="0"/>
                <a:cs typeface="Arial" panose="020B0604020202020204" pitchFamily="34" charset="0"/>
              </a:rPr>
              <a:t>What are the principles of von Neumann Architecture and what are the functional sub-components of that architecture</a:t>
            </a:r>
            <a:r>
              <a:rPr lang="en-US" sz="1900" dirty="0" smtClean="0">
                <a:latin typeface="Arial" panose="020B0604020202020204" pitchFamily="34" charset="0"/>
                <a:cs typeface="Arial" panose="020B0604020202020204" pitchFamily="34" charset="0"/>
              </a:rPr>
              <a:t>?</a:t>
            </a:r>
          </a:p>
          <a:p>
            <a:pPr lvl="0">
              <a:buNone/>
            </a:pPr>
            <a:endParaRPr lang="en-US" sz="1900" dirty="0" smtClean="0">
              <a:solidFill>
                <a:schemeClr val="accent2">
                  <a:lumMod val="50000"/>
                </a:schemeClr>
              </a:solidFill>
              <a:latin typeface="Arial" pitchFamily="34" charset="0"/>
              <a:cs typeface="Arial" pitchFamily="34" charset="0"/>
            </a:endParaRPr>
          </a:p>
          <a:p>
            <a:pPr>
              <a:buNone/>
            </a:pPr>
            <a:endParaRPr lang="en-US" sz="1900" dirty="0" smtClean="0">
              <a:solidFill>
                <a:srgbClr val="002060"/>
              </a:solidFill>
              <a:latin typeface="Arial" pitchFamily="34" charset="0"/>
              <a:cs typeface="Arial" pitchFamily="34" charset="0"/>
            </a:endParaRPr>
          </a:p>
          <a:p>
            <a:pPr>
              <a:buNone/>
            </a:pPr>
            <a:r>
              <a:rPr lang="en-US" sz="1900" dirty="0" smtClean="0">
                <a:solidFill>
                  <a:srgbClr val="002060"/>
                </a:solidFill>
                <a:latin typeface="Arial" pitchFamily="34" charset="0"/>
                <a:cs typeface="Arial" pitchFamily="34" charset="0"/>
              </a:rPr>
              <a:t>Sample solution</a:t>
            </a:r>
          </a:p>
          <a:p>
            <a:pPr marL="0" indent="0">
              <a:buNone/>
            </a:pPr>
            <a:r>
              <a:rPr lang="en-IE" sz="1800" dirty="0">
                <a:latin typeface="Arial" panose="020B0604020202020204" pitchFamily="34" charset="0"/>
                <a:cs typeface="Arial" panose="020B0604020202020204" pitchFamily="34" charset="0"/>
              </a:rPr>
              <a:t>The von Neumann architecture is a computer design model that uses a single storage structure to hold both instructions and data. </a:t>
            </a:r>
          </a:p>
          <a:p>
            <a:pPr marL="0" indent="0">
              <a:buNone/>
            </a:pPr>
            <a:r>
              <a:rPr lang="en-IE" sz="1800" dirty="0">
                <a:latin typeface="Arial" panose="020B0604020202020204" pitchFamily="34" charset="0"/>
                <a:cs typeface="Arial" panose="020B0604020202020204" pitchFamily="34" charset="0"/>
              </a:rPr>
              <a:t>The term describes such a computer, which implements a Universal Turing machine, and the common "referential model" of specifying sequential architectures, in contrast with parallel architectures</a:t>
            </a:r>
            <a:r>
              <a:rPr lang="en-IE" sz="1800" dirty="0" smtClean="0">
                <a:latin typeface="Arial" panose="020B0604020202020204" pitchFamily="34" charset="0"/>
                <a:cs typeface="Arial" panose="020B0604020202020204" pitchFamily="34" charset="0"/>
              </a:rPr>
              <a:t>.</a:t>
            </a:r>
          </a:p>
          <a:p>
            <a:pPr marL="0" indent="0">
              <a:buNone/>
            </a:pPr>
            <a:r>
              <a:rPr lang="en-IE" sz="1800" dirty="0">
                <a:latin typeface="Arial" panose="020B0604020202020204" pitchFamily="34" charset="0"/>
                <a:cs typeface="Arial" panose="020B0604020202020204" pitchFamily="34" charset="0"/>
              </a:rPr>
              <a:t>The separation of storage from the processing unit is implicit in the von Neumann architecture. </a:t>
            </a:r>
            <a:endParaRPr lang="en-US" sz="1800" dirty="0" smtClean="0">
              <a:latin typeface="Arial" pitchFamily="34" charset="0"/>
              <a:cs typeface="Arial" pitchFamily="34" charset="0"/>
            </a:endParaRPr>
          </a:p>
          <a:p>
            <a:pPr>
              <a:buNone/>
            </a:pPr>
            <a:endParaRPr lang="en-US" sz="1900" dirty="0" smtClean="0">
              <a:solidFill>
                <a:srgbClr val="002060"/>
              </a:solidFill>
              <a:latin typeface="Arial" pitchFamily="34" charset="0"/>
              <a:cs typeface="Arial" pitchFamily="34" charset="0"/>
            </a:endParaRPr>
          </a:p>
        </p:txBody>
      </p:sp>
    </p:spTree>
    <p:extLst>
      <p:ext uri="{BB962C8B-B14F-4D97-AF65-F5344CB8AC3E}">
        <p14:creationId xmlns:p14="http://schemas.microsoft.com/office/powerpoint/2010/main" val="380948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smtClean="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17032"/>
          </a:xfrm>
        </p:spPr>
        <p:txBody>
          <a:bodyPr>
            <a:noAutofit/>
          </a:bodyPr>
          <a:lstStyle/>
          <a:p>
            <a:r>
              <a:rPr lang="en-IE" sz="1800" dirty="0">
                <a:latin typeface="Arial" panose="020B0604020202020204" pitchFamily="34" charset="0"/>
                <a:cs typeface="Arial" panose="020B0604020202020204" pitchFamily="34" charset="0"/>
              </a:rPr>
              <a:t>The term "stored-program computer" is generally used to mean a computer of this design.</a:t>
            </a:r>
          </a:p>
          <a:p>
            <a:r>
              <a:rPr lang="en-US" sz="1800" dirty="0" smtClean="0">
                <a:latin typeface="Arial" panose="020B0604020202020204" pitchFamily="34" charset="0"/>
                <a:cs typeface="Arial" panose="020B0604020202020204" pitchFamily="34" charset="0"/>
              </a:rPr>
              <a:t>Von </a:t>
            </a:r>
            <a:r>
              <a:rPr lang="en-US" sz="1800" dirty="0">
                <a:latin typeface="Arial" panose="020B0604020202020204" pitchFamily="34" charset="0"/>
                <a:cs typeface="Arial" panose="020B0604020202020204" pitchFamily="34" charset="0"/>
              </a:rPr>
              <a:t>Neumann begins his idea with a broad description of the general-purpose computing machine containing four main ‘sub-components’. These are identified as relating to arithmetic, memory, control, and connection with the human operator: - the arithmetic logic unit, the control unit, the memory, and the input-output devices of the classical computer model.</a:t>
            </a:r>
            <a:endParaRPr lang="en-IE"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To von Neumann the key to building a general purpose device was in its ability to store not only its data and the intermediate results of computation, but also to store the instructions, or orders that brought about the computation. </a:t>
            </a:r>
            <a:endParaRPr lang="en-I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42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582</TotalTime>
  <Words>468</Words>
  <Application>Microsoft Office PowerPoint</Application>
  <PresentationFormat>On-screen Show (4:3)</PresentationFormat>
  <Paragraphs>74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Oriel</vt:lpstr>
      <vt:lpstr>DT 228-1 and DT282-1  Computer Architecture and Technology </vt:lpstr>
      <vt:lpstr>Questions and Answers ( 1 )</vt:lpstr>
      <vt:lpstr>Whole System View</vt:lpstr>
      <vt:lpstr>Fetch Execute Cycle View</vt:lpstr>
      <vt:lpstr>Central Processing Unit View</vt:lpstr>
      <vt:lpstr>Questions and Answers ( 1 )</vt:lpstr>
      <vt:lpstr>Youtube – Computer Architecture</vt:lpstr>
      <vt:lpstr>Typical Exam (Sub) Question For This Content</vt:lpstr>
      <vt:lpstr>Solution continued</vt:lpstr>
      <vt:lpstr>Solution continued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49</cp:revision>
  <dcterms:created xsi:type="dcterms:W3CDTF">2012-09-26T09:12:47Z</dcterms:created>
  <dcterms:modified xsi:type="dcterms:W3CDTF">2017-03-10T14:13:00Z</dcterms:modified>
</cp:coreProperties>
</file>