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7" r:id="rId4"/>
    <p:sldId id="257" r:id="rId5"/>
    <p:sldId id="269" r:id="rId6"/>
    <p:sldId id="264"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E227CE0-85C3-49D5-AA68-BC4A2590A8B5}" type="datetimeFigureOut">
              <a:rPr lang="en-US" smtClean="0"/>
              <a:pPr/>
              <a:t>3/19/2017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65B3C1-4931-4927-B901-CA45EA856D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E227CE0-85C3-49D5-AA68-BC4A2590A8B5}" type="datetimeFigureOut">
              <a:rPr lang="en-US" smtClean="0"/>
              <a:pPr/>
              <a:t>3/19/2017</a:t>
            </a:fld>
            <a:endParaRPr lang="en-US"/>
          </a:p>
        </p:txBody>
      </p:sp>
      <p:sp>
        <p:nvSpPr>
          <p:cNvPr id="9" name="Slide Number Placeholder 8"/>
          <p:cNvSpPr>
            <a:spLocks noGrp="1"/>
          </p:cNvSpPr>
          <p:nvPr>
            <p:ph type="sldNum" sz="quarter" idx="15"/>
          </p:nvPr>
        </p:nvSpPr>
        <p:spPr/>
        <p:txBody>
          <a:bodyPr rtlCol="0"/>
          <a:lstStyle/>
          <a:p>
            <a:fld id="{DE65B3C1-4931-4927-B901-CA45EA856D3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227CE0-85C3-49D5-AA68-BC4A2590A8B5}" type="datetimeFigureOut">
              <a:rPr lang="en-US" smtClean="0"/>
              <a:pPr/>
              <a:t>3/19/2017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E65B3C1-4931-4927-B901-CA45EA856D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227CE0-85C3-49D5-AA68-BC4A2590A8B5}"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B3C1-4931-4927-B901-CA45EA856D3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E227CE0-85C3-49D5-AA68-BC4A2590A8B5}" type="datetimeFigureOut">
              <a:rPr lang="en-US" smtClean="0"/>
              <a:pPr/>
              <a:t>3/19/2017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5B3C1-4931-4927-B901-CA45EA856D3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E227CE0-85C3-49D5-AA68-BC4A2590A8B5}" type="datetimeFigureOut">
              <a:rPr lang="en-US" smtClean="0"/>
              <a:pPr/>
              <a:t>3/19/2017</a:t>
            </a:fld>
            <a:endParaRPr lang="en-US"/>
          </a:p>
        </p:txBody>
      </p:sp>
      <p:sp>
        <p:nvSpPr>
          <p:cNvPr id="7" name="Slide Number Placeholder 6"/>
          <p:cNvSpPr>
            <a:spLocks noGrp="1"/>
          </p:cNvSpPr>
          <p:nvPr>
            <p:ph type="sldNum" sz="quarter" idx="11"/>
          </p:nvPr>
        </p:nvSpPr>
        <p:spPr/>
        <p:txBody>
          <a:bodyPr rtlCol="0"/>
          <a:lstStyle/>
          <a:p>
            <a:fld id="{DE65B3C1-4931-4927-B901-CA45EA856D3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27CE0-85C3-49D5-AA68-BC4A2590A8B5}" type="datetimeFigureOut">
              <a:rPr lang="en-US" smtClean="0"/>
              <a:pPr/>
              <a:t>3/19/2017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E227CE0-85C3-49D5-AA68-BC4A2590A8B5}" type="datetimeFigureOut">
              <a:rPr lang="en-US" smtClean="0"/>
              <a:pPr/>
              <a:t>3/19/2017</a:t>
            </a:fld>
            <a:endParaRPr lang="en-US"/>
          </a:p>
        </p:txBody>
      </p:sp>
      <p:sp>
        <p:nvSpPr>
          <p:cNvPr id="22" name="Slide Number Placeholder 21"/>
          <p:cNvSpPr>
            <a:spLocks noGrp="1"/>
          </p:cNvSpPr>
          <p:nvPr>
            <p:ph type="sldNum" sz="quarter" idx="15"/>
          </p:nvPr>
        </p:nvSpPr>
        <p:spPr/>
        <p:txBody>
          <a:bodyPr rtlCol="0"/>
          <a:lstStyle/>
          <a:p>
            <a:fld id="{DE65B3C1-4931-4927-B901-CA45EA856D3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227CE0-85C3-49D5-AA68-BC4A2590A8B5}" type="datetimeFigureOut">
              <a:rPr lang="en-US" smtClean="0"/>
              <a:pPr/>
              <a:t>3/19/2017</a:t>
            </a:fld>
            <a:endParaRPr lang="en-US"/>
          </a:p>
        </p:txBody>
      </p:sp>
      <p:sp>
        <p:nvSpPr>
          <p:cNvPr id="18" name="Slide Number Placeholder 17"/>
          <p:cNvSpPr>
            <a:spLocks noGrp="1"/>
          </p:cNvSpPr>
          <p:nvPr>
            <p:ph type="sldNum" sz="quarter" idx="11"/>
          </p:nvPr>
        </p:nvSpPr>
        <p:spPr/>
        <p:txBody>
          <a:bodyPr rtlCol="0"/>
          <a:lstStyle/>
          <a:p>
            <a:fld id="{DE65B3C1-4931-4927-B901-CA45EA856D3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227CE0-85C3-49D5-AA68-BC4A2590A8B5}" type="datetimeFigureOut">
              <a:rPr lang="en-US" smtClean="0"/>
              <a:pPr/>
              <a:t>3/19/2017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65B3C1-4931-4927-B901-CA45EA856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WDJWjqyjcwM" TargetMode="External"/><Relationship Id="rId2" Type="http://schemas.openxmlformats.org/officeDocument/2006/relationships/hyperlink" Target="https://www.youtube.com/watch?v=TvZr8Pr3_vE" TargetMode="External"/><Relationship Id="rId1" Type="http://schemas.openxmlformats.org/officeDocument/2006/relationships/slideLayout" Target="../slideLayouts/slideLayout2.xml"/><Relationship Id="rId4" Type="http://schemas.openxmlformats.org/officeDocument/2006/relationships/hyperlink" Target="https://www.youtube.com/watch?v=3LoGJZmyfp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2">
                    <a:lumMod val="50000"/>
                  </a:schemeClr>
                </a:solidFill>
                <a:latin typeface="Arial" pitchFamily="34" charset="0"/>
              </a:rPr>
              <a:t>DT 228-1 and DT282-1 </a:t>
            </a:r>
            <a:br>
              <a:rPr lang="en-US" dirty="0" smtClean="0">
                <a:solidFill>
                  <a:schemeClr val="accent2">
                    <a:lumMod val="50000"/>
                  </a:schemeClr>
                </a:solidFill>
                <a:latin typeface="Arial" pitchFamily="34" charset="0"/>
              </a:rPr>
            </a:br>
            <a:r>
              <a:rPr lang="en-US" dirty="0" smtClean="0">
                <a:solidFill>
                  <a:schemeClr val="accent2">
                    <a:lumMod val="50000"/>
                  </a:schemeClr>
                </a:solidFill>
                <a:latin typeface="Arial" pitchFamily="34" charset="0"/>
              </a:rPr>
              <a:t>Computer Architecture and Technology</a:t>
            </a:r>
            <a:r>
              <a:rPr lang="en-US" dirty="0" smtClean="0"/>
              <a:t/>
            </a:r>
            <a:br>
              <a:rPr lang="en-US" dirty="0" smtClean="0"/>
            </a:br>
            <a:endParaRPr lang="en-US" dirty="0"/>
          </a:p>
        </p:txBody>
      </p:sp>
      <p:sp>
        <p:nvSpPr>
          <p:cNvPr id="3" name="Subtitle 2"/>
          <p:cNvSpPr>
            <a:spLocks noGrp="1"/>
          </p:cNvSpPr>
          <p:nvPr>
            <p:ph type="subTitle" idx="1"/>
          </p:nvPr>
        </p:nvSpPr>
        <p:spPr>
          <a:xfrm>
            <a:off x="2286000" y="5003322"/>
            <a:ext cx="6172200" cy="585918"/>
          </a:xfrm>
        </p:spPr>
        <p:txBody>
          <a:bodyPr>
            <a:normAutofit/>
          </a:bodyPr>
          <a:lstStyle/>
          <a:p>
            <a:r>
              <a:rPr lang="en-IE" sz="2200" dirty="0" smtClean="0">
                <a:solidFill>
                  <a:schemeClr val="accent2">
                    <a:lumMod val="50000"/>
                  </a:schemeClr>
                </a:solidFill>
                <a:latin typeface="Arial" pitchFamily="34" charset="0"/>
              </a:rPr>
              <a:t>Tutorial 8</a:t>
            </a:r>
            <a:endParaRPr lang="en-US" sz="2200" dirty="0">
              <a:solidFill>
                <a:schemeClr val="accent2">
                  <a:lumMod val="50000"/>
                </a:schemeClr>
              </a:solidFill>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Questions and Answers ( 1 )</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smtClean="0">
                <a:latin typeface="Arial" pitchFamily="34" charset="0"/>
                <a:cs typeface="Arial" pitchFamily="34" charset="0"/>
              </a:rPr>
              <a:t>What are interface types?</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IE" sz="2000" dirty="0" smtClean="0">
                <a:solidFill>
                  <a:srgbClr val="002060"/>
                </a:solidFill>
                <a:latin typeface="Arial" pitchFamily="34" charset="0"/>
                <a:cs typeface="Arial" pitchFamily="34" charset="0"/>
              </a:rPr>
              <a:t>The interface types of the Week 9 lecture relate to PC (personal computer) interface types mostly, and their development over recent years. </a:t>
            </a:r>
          </a:p>
          <a:p>
            <a:endParaRPr lang="en-IE" sz="2000" dirty="0" smtClean="0">
              <a:solidFill>
                <a:srgbClr val="002060"/>
              </a:solidFill>
              <a:latin typeface="Arial" pitchFamily="34" charset="0"/>
              <a:cs typeface="Arial" pitchFamily="34" charset="0"/>
            </a:endParaRPr>
          </a:p>
          <a:p>
            <a:r>
              <a:rPr lang="en-IE" sz="2000" dirty="0" smtClean="0">
                <a:solidFill>
                  <a:srgbClr val="002060"/>
                </a:solidFill>
                <a:latin typeface="Arial" pitchFamily="34" charset="0"/>
                <a:cs typeface="Arial" pitchFamily="34" charset="0"/>
              </a:rPr>
              <a:t>These interfaces are electronic, they represent connections or ‘junctions’ (my term) for buses or cables that carry data, or data and electrical power.</a:t>
            </a:r>
            <a:endParaRPr lang="en-IE" sz="2000" dirty="0">
              <a:solidFill>
                <a:srgbClr val="002060"/>
              </a:solidFill>
              <a:latin typeface="Arial" pitchFamily="34" charset="0"/>
              <a:cs typeface="Arial" pitchFamily="34" charset="0"/>
            </a:endParaRPr>
          </a:p>
          <a:p>
            <a:r>
              <a:rPr lang="en-IE" sz="2000" dirty="0" smtClean="0">
                <a:solidFill>
                  <a:srgbClr val="002060"/>
                </a:solidFill>
                <a:latin typeface="Arial" pitchFamily="34" charset="0"/>
                <a:cs typeface="Arial" pitchFamily="34" charset="0"/>
              </a:rPr>
              <a:t>They have many different appearances, physically.</a:t>
            </a:r>
          </a:p>
          <a:p>
            <a:r>
              <a:rPr lang="en-IE" sz="2000" dirty="0" smtClean="0">
                <a:solidFill>
                  <a:srgbClr val="002060"/>
                </a:solidFill>
                <a:latin typeface="Arial" pitchFamily="34" charset="0"/>
                <a:cs typeface="Arial" pitchFamily="34" charset="0"/>
              </a:rPr>
              <a:t>They are usually parallel types or serial types.</a:t>
            </a:r>
            <a:endParaRPr lang="en-US" sz="2000" dirty="0" smtClean="0">
              <a:solidFill>
                <a:srgbClr val="002060"/>
              </a:solidFill>
              <a:latin typeface="Arial" pitchFamily="34" charset="0"/>
              <a:cs typeface="Arial" pitchFamily="34" charset="0"/>
            </a:endParaRPr>
          </a:p>
          <a:p>
            <a:pPr>
              <a:buNone/>
            </a:pPr>
            <a:endParaRPr lang="en-US" sz="2000" dirty="0" smtClean="0">
              <a:solidFill>
                <a:srgbClr val="002060"/>
              </a:solidFill>
              <a:latin typeface="Arial" pitchFamily="34" charset="0"/>
              <a:cs typeface="Arial" pitchFamily="34" charset="0"/>
            </a:endParaRPr>
          </a:p>
          <a:p>
            <a:pPr>
              <a:buNone/>
            </a:pPr>
            <a:endParaRPr lang="en-IE" sz="2000" dirty="0" smtClean="0">
              <a:solidFill>
                <a:schemeClr val="accent2">
                  <a:lumMod val="50000"/>
                </a:schemeClr>
              </a:solidFill>
              <a:latin typeface="Arial" pitchFamily="34" charset="0"/>
            </a:endParaRPr>
          </a:p>
          <a:p>
            <a:endParaRPr lang="en-IE" dirty="0" smtClean="0">
              <a:solidFill>
                <a:schemeClr val="accent2">
                  <a:lumMod val="50000"/>
                </a:schemeClr>
              </a:solidFill>
              <a:latin typeface="Arial" pitchFamily="34" charset="0"/>
            </a:endParaRPr>
          </a:p>
          <a:p>
            <a:endParaRPr lang="en-US" dirty="0"/>
          </a:p>
        </p:txBody>
      </p:sp>
    </p:spTree>
    <p:extLst>
      <p:ext uri="{BB962C8B-B14F-4D97-AF65-F5344CB8AC3E}">
        <p14:creationId xmlns:p14="http://schemas.microsoft.com/office/powerpoint/2010/main" val="3370343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Questions and Answers ( 2 )</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smtClean="0">
                <a:latin typeface="Arial" pitchFamily="34" charset="0"/>
                <a:cs typeface="Arial" pitchFamily="34" charset="0"/>
              </a:rPr>
              <a:t>What are the main interface considerations?</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IE" sz="2000" dirty="0" smtClean="0">
                <a:solidFill>
                  <a:srgbClr val="002060"/>
                </a:solidFill>
                <a:latin typeface="Arial" pitchFamily="34" charset="0"/>
                <a:cs typeface="Arial" pitchFamily="34" charset="0"/>
              </a:rPr>
              <a:t>Whether internally or externally, computer interfaces need to be constructed for </a:t>
            </a:r>
            <a:r>
              <a:rPr lang="en-IE" sz="2000" b="1" dirty="0" smtClean="0">
                <a:solidFill>
                  <a:srgbClr val="002060"/>
                </a:solidFill>
                <a:latin typeface="Arial" pitchFamily="34" charset="0"/>
                <a:cs typeface="Arial" pitchFamily="34" charset="0"/>
              </a:rPr>
              <a:t>efficiency</a:t>
            </a:r>
            <a:r>
              <a:rPr lang="en-IE" sz="2000" dirty="0" smtClean="0">
                <a:solidFill>
                  <a:srgbClr val="002060"/>
                </a:solidFill>
                <a:latin typeface="Arial" pitchFamily="34" charset="0"/>
                <a:cs typeface="Arial" pitchFamily="34" charset="0"/>
              </a:rPr>
              <a:t> and </a:t>
            </a:r>
            <a:r>
              <a:rPr lang="en-IE" sz="2000" b="1" dirty="0" smtClean="0">
                <a:solidFill>
                  <a:srgbClr val="002060"/>
                </a:solidFill>
                <a:latin typeface="Arial" pitchFamily="34" charset="0"/>
                <a:cs typeface="Arial" pitchFamily="34" charset="0"/>
              </a:rPr>
              <a:t>reliability</a:t>
            </a:r>
            <a:r>
              <a:rPr lang="en-IE" sz="2000" dirty="0" smtClean="0">
                <a:solidFill>
                  <a:srgbClr val="002060"/>
                </a:solidFill>
                <a:latin typeface="Arial" pitchFamily="34" charset="0"/>
                <a:cs typeface="Arial" pitchFamily="34" charset="0"/>
              </a:rPr>
              <a:t> (including data </a:t>
            </a:r>
            <a:r>
              <a:rPr lang="en-IE" sz="2000" b="1" dirty="0" smtClean="0">
                <a:solidFill>
                  <a:srgbClr val="002060"/>
                </a:solidFill>
                <a:latin typeface="Arial" pitchFamily="34" charset="0"/>
                <a:cs typeface="Arial" pitchFamily="34" charset="0"/>
              </a:rPr>
              <a:t>and</a:t>
            </a:r>
            <a:r>
              <a:rPr lang="en-IE" sz="2000" dirty="0" smtClean="0">
                <a:solidFill>
                  <a:srgbClr val="002060"/>
                </a:solidFill>
                <a:latin typeface="Arial" pitchFamily="34" charset="0"/>
                <a:cs typeface="Arial" pitchFamily="34" charset="0"/>
              </a:rPr>
              <a:t> power efficiency).</a:t>
            </a:r>
          </a:p>
          <a:p>
            <a:endParaRPr lang="en-IE" sz="2000" dirty="0">
              <a:solidFill>
                <a:srgbClr val="002060"/>
              </a:solidFill>
              <a:latin typeface="Arial" pitchFamily="34" charset="0"/>
              <a:cs typeface="Arial" pitchFamily="34" charset="0"/>
            </a:endParaRPr>
          </a:p>
          <a:p>
            <a:r>
              <a:rPr lang="en-IE" sz="2000" dirty="0" smtClean="0">
                <a:solidFill>
                  <a:srgbClr val="002060"/>
                </a:solidFill>
                <a:latin typeface="Arial" pitchFamily="34" charset="0"/>
                <a:cs typeface="Arial" pitchFamily="34" charset="0"/>
              </a:rPr>
              <a:t>That construction needs design, and design is directly related to architecture – at ‘chip’ level, out to ‘cable’ and peripheral interface level. (The small out to the large). </a:t>
            </a:r>
            <a:endParaRPr lang="en-US" sz="1700" dirty="0" smtClean="0">
              <a:solidFill>
                <a:srgbClr val="002060"/>
              </a:solidFill>
              <a:latin typeface="Arial" pitchFamily="34" charset="0"/>
              <a:cs typeface="Arial" pitchFamily="34" charset="0"/>
            </a:endParaRPr>
          </a:p>
          <a:p>
            <a:pPr>
              <a:buNone/>
            </a:pPr>
            <a:endParaRPr lang="en-US" sz="2200" dirty="0" smtClean="0">
              <a:solidFill>
                <a:srgbClr val="002060"/>
              </a:solidFill>
              <a:latin typeface="Arial" pitchFamily="34" charset="0"/>
              <a:cs typeface="Arial" pitchFamily="34" charset="0"/>
            </a:endParaRPr>
          </a:p>
          <a:p>
            <a:pPr>
              <a:buNone/>
            </a:pPr>
            <a:endParaRPr lang="en-IE" dirty="0" smtClean="0">
              <a:solidFill>
                <a:schemeClr val="accent2">
                  <a:lumMod val="50000"/>
                </a:schemeClr>
              </a:solidFill>
              <a:latin typeface="Arial" pitchFamily="34" charset="0"/>
            </a:endParaRPr>
          </a:p>
          <a:p>
            <a:endParaRPr lang="en-IE" dirty="0" smtClean="0">
              <a:solidFill>
                <a:schemeClr val="accent2">
                  <a:lumMod val="50000"/>
                </a:schemeClr>
              </a:solidFill>
              <a:latin typeface="Arial" pitchFamily="34" charset="0"/>
            </a:endParaRPr>
          </a:p>
          <a:p>
            <a:endParaRPr lang="en-US" dirty="0"/>
          </a:p>
        </p:txBody>
      </p:sp>
    </p:spTree>
    <p:extLst>
      <p:ext uri="{BB962C8B-B14F-4D97-AF65-F5344CB8AC3E}">
        <p14:creationId xmlns:p14="http://schemas.microsoft.com/office/powerpoint/2010/main" val="2318218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Questions and Answers ( 3 )</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smtClean="0">
                <a:latin typeface="Arial" pitchFamily="34" charset="0"/>
                <a:cs typeface="Arial" pitchFamily="34" charset="0"/>
              </a:rPr>
              <a:t>Why are there so many types?</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IE" sz="2000" dirty="0" smtClean="0">
                <a:solidFill>
                  <a:srgbClr val="002060"/>
                </a:solidFill>
                <a:latin typeface="Arial" pitchFamily="34" charset="0"/>
                <a:cs typeface="Arial" pitchFamily="34" charset="0"/>
              </a:rPr>
              <a:t>The reason why there </a:t>
            </a:r>
            <a:r>
              <a:rPr lang="en-IE" sz="2000" dirty="0">
                <a:solidFill>
                  <a:srgbClr val="002060"/>
                </a:solidFill>
                <a:latin typeface="Arial" pitchFamily="34" charset="0"/>
                <a:cs typeface="Arial" pitchFamily="34" charset="0"/>
              </a:rPr>
              <a:t>h</a:t>
            </a:r>
            <a:r>
              <a:rPr lang="en-IE" sz="2000" dirty="0" smtClean="0">
                <a:solidFill>
                  <a:srgbClr val="002060"/>
                </a:solidFill>
                <a:latin typeface="Arial" pitchFamily="34" charset="0"/>
                <a:cs typeface="Arial" pitchFamily="34" charset="0"/>
              </a:rPr>
              <a:t>ave been many types of interface is because the architectures for PCs and Apple (and now Android) have changed to meet new technologies and user demands.</a:t>
            </a:r>
          </a:p>
          <a:p>
            <a:r>
              <a:rPr lang="en-IE" sz="2000" dirty="0" smtClean="0">
                <a:solidFill>
                  <a:srgbClr val="002060"/>
                </a:solidFill>
                <a:latin typeface="Arial" pitchFamily="34" charset="0"/>
                <a:cs typeface="Arial" pitchFamily="34" charset="0"/>
              </a:rPr>
              <a:t>The development history has been reactive to rapid change: the computer companies have responded with their own interface types </a:t>
            </a:r>
            <a:r>
              <a:rPr lang="en-IE" sz="2000" dirty="0" smtClean="0">
                <a:solidFill>
                  <a:srgbClr val="002060"/>
                </a:solidFill>
                <a:latin typeface="Arial" pitchFamily="34" charset="0"/>
                <a:cs typeface="Arial" pitchFamily="34" charset="0"/>
              </a:rPr>
              <a:t>- where </a:t>
            </a:r>
            <a:r>
              <a:rPr lang="en-IE" sz="2000" dirty="0" smtClean="0">
                <a:solidFill>
                  <a:srgbClr val="002060"/>
                </a:solidFill>
                <a:latin typeface="Arial" pitchFamily="34" charset="0"/>
                <a:cs typeface="Arial" pitchFamily="34" charset="0"/>
              </a:rPr>
              <a:t>some have endured and others have been replaced. (USB is a very interesting story – a company thriving on one very good idea.)</a:t>
            </a:r>
            <a:endParaRPr lang="en-US" sz="2200" dirty="0" smtClean="0">
              <a:solidFill>
                <a:srgbClr val="002060"/>
              </a:solidFill>
              <a:latin typeface="Arial" pitchFamily="34" charset="0"/>
              <a:cs typeface="Arial" pitchFamily="34" charset="0"/>
            </a:endParaRPr>
          </a:p>
          <a:p>
            <a:pPr>
              <a:buNone/>
            </a:pPr>
            <a:endParaRPr lang="en-IE" dirty="0" smtClean="0">
              <a:solidFill>
                <a:schemeClr val="accent2">
                  <a:lumMod val="50000"/>
                </a:schemeClr>
              </a:solidFill>
              <a:latin typeface="Arial" pitchFamily="34" charset="0"/>
            </a:endParaRPr>
          </a:p>
          <a:p>
            <a:endParaRPr lang="en-IE" dirty="0" smtClean="0">
              <a:solidFill>
                <a:schemeClr val="accent2">
                  <a:lumMod val="50000"/>
                </a:schemeClr>
              </a:solidFill>
              <a:latin typeface="Arial" pitchFamily="34"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Interface Types on </a:t>
            </a:r>
            <a:r>
              <a:rPr lang="en-US" sz="2400" dirty="0" err="1" smtClean="0">
                <a:solidFill>
                  <a:schemeClr val="accent2">
                    <a:lumMod val="50000"/>
                  </a:schemeClr>
                </a:solidFill>
                <a:latin typeface="Arial" pitchFamily="34" charset="0"/>
              </a:rPr>
              <a:t>Youtube</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smtClean="0">
                <a:latin typeface="Arial" pitchFamily="34" charset="0"/>
                <a:cs typeface="Arial" pitchFamily="34" charset="0"/>
              </a:rPr>
              <a:t>My pick of </a:t>
            </a:r>
            <a:r>
              <a:rPr lang="en-IE" dirty="0" err="1" smtClean="0">
                <a:latin typeface="Arial" pitchFamily="34" charset="0"/>
                <a:cs typeface="Arial" pitchFamily="34" charset="0"/>
              </a:rPr>
              <a:t>Youtube</a:t>
            </a:r>
            <a:r>
              <a:rPr lang="en-IE" dirty="0" smtClean="0">
                <a:latin typeface="Arial" pitchFamily="34" charset="0"/>
                <a:cs typeface="Arial" pitchFamily="34" charset="0"/>
              </a:rPr>
              <a:t> clips for hardware interfaces:</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sz="2000" dirty="0" smtClean="0">
                <a:solidFill>
                  <a:srgbClr val="002060"/>
                </a:solidFill>
                <a:latin typeface="Arial" pitchFamily="34" charset="0"/>
                <a:cs typeface="Arial" pitchFamily="34" charset="0"/>
              </a:rPr>
              <a:t>Serial ATA connectors – well explained</a:t>
            </a:r>
          </a:p>
          <a:p>
            <a:pPr marL="0" indent="0">
              <a:buNone/>
            </a:pPr>
            <a:r>
              <a:rPr lang="en-US" sz="2000" dirty="0" smtClean="0">
                <a:latin typeface="Arial" pitchFamily="34" charset="0"/>
                <a:cs typeface="Arial" pitchFamily="34" charset="0"/>
              </a:rPr>
              <a:t>	</a:t>
            </a:r>
            <a:r>
              <a:rPr lang="en-US" sz="2000" dirty="0" smtClean="0">
                <a:latin typeface="Arial" pitchFamily="34" charset="0"/>
                <a:cs typeface="Arial" pitchFamily="34" charset="0"/>
                <a:hlinkClick r:id="rId2"/>
              </a:rPr>
              <a:t>https</a:t>
            </a:r>
            <a:r>
              <a:rPr lang="en-US" sz="2000" dirty="0">
                <a:latin typeface="Arial" pitchFamily="34" charset="0"/>
                <a:cs typeface="Arial" pitchFamily="34" charset="0"/>
                <a:hlinkClick r:id="rId2"/>
              </a:rPr>
              <a:t>://</a:t>
            </a:r>
            <a:r>
              <a:rPr lang="en-US" sz="2000" dirty="0" smtClean="0">
                <a:latin typeface="Arial" pitchFamily="34" charset="0"/>
                <a:cs typeface="Arial" pitchFamily="34" charset="0"/>
                <a:hlinkClick r:id="rId2"/>
              </a:rPr>
              <a:t>www.youtube.com/watch?v=TvZr8Pr3_vE</a:t>
            </a:r>
            <a:endParaRPr lang="en-US" sz="2000" dirty="0" smtClean="0">
              <a:latin typeface="Arial" pitchFamily="34" charset="0"/>
              <a:cs typeface="Arial" pitchFamily="34" charset="0"/>
            </a:endParaRPr>
          </a:p>
          <a:p>
            <a:endParaRPr lang="en-IE" sz="2000" dirty="0" smtClean="0">
              <a:solidFill>
                <a:srgbClr val="002060"/>
              </a:solidFill>
              <a:latin typeface="Arial" pitchFamily="34" charset="0"/>
              <a:cs typeface="Arial" pitchFamily="34" charset="0"/>
            </a:endParaRPr>
          </a:p>
          <a:p>
            <a:r>
              <a:rPr lang="en-IE" sz="2000" dirty="0" smtClean="0">
                <a:solidFill>
                  <a:srgbClr val="002060"/>
                </a:solidFill>
                <a:latin typeface="Arial" pitchFamily="34" charset="0"/>
                <a:cs typeface="Arial" pitchFamily="34" charset="0"/>
              </a:rPr>
              <a:t>New USB cables – including USB 3 and USB C</a:t>
            </a:r>
            <a:r>
              <a:rPr lang="en-IE" sz="2000" dirty="0" smtClean="0">
                <a:solidFill>
                  <a:srgbClr val="002060"/>
                </a:solidFill>
                <a:latin typeface="Arial" pitchFamily="34" charset="0"/>
                <a:cs typeface="Arial" pitchFamily="34" charset="0"/>
              </a:rPr>
              <a:t> </a:t>
            </a:r>
          </a:p>
          <a:p>
            <a:pPr marL="0" indent="0">
              <a:buNone/>
            </a:pPr>
            <a:r>
              <a:rPr lang="en-IE" sz="2000" dirty="0">
                <a:solidFill>
                  <a:srgbClr val="002060"/>
                </a:solidFill>
                <a:latin typeface="Arial" pitchFamily="34" charset="0"/>
                <a:cs typeface="Arial" pitchFamily="34" charset="0"/>
              </a:rPr>
              <a:t>	</a:t>
            </a:r>
            <a:r>
              <a:rPr lang="en-IE" sz="2000" dirty="0">
                <a:solidFill>
                  <a:srgbClr val="002060"/>
                </a:solidFill>
                <a:latin typeface="Arial" pitchFamily="34" charset="0"/>
                <a:cs typeface="Arial" pitchFamily="34" charset="0"/>
                <a:hlinkClick r:id="rId3"/>
              </a:rPr>
              <a:t>https://</a:t>
            </a:r>
            <a:r>
              <a:rPr lang="en-IE" sz="2000" dirty="0" smtClean="0">
                <a:solidFill>
                  <a:srgbClr val="002060"/>
                </a:solidFill>
                <a:latin typeface="Arial" pitchFamily="34" charset="0"/>
                <a:cs typeface="Arial" pitchFamily="34" charset="0"/>
                <a:hlinkClick r:id="rId3"/>
              </a:rPr>
              <a:t>www.youtube.com/watch?v=WDJWjqyjcwM</a:t>
            </a:r>
            <a:endParaRPr lang="en-IE" sz="2000" dirty="0" smtClean="0">
              <a:solidFill>
                <a:srgbClr val="002060"/>
              </a:solidFill>
              <a:latin typeface="Arial" pitchFamily="34" charset="0"/>
              <a:cs typeface="Arial" pitchFamily="34" charset="0"/>
            </a:endParaRPr>
          </a:p>
          <a:p>
            <a:pPr marL="0" indent="0">
              <a:buNone/>
            </a:pPr>
            <a:endParaRPr lang="en-IE" sz="2000" dirty="0">
              <a:solidFill>
                <a:srgbClr val="002060"/>
              </a:solidFill>
              <a:latin typeface="Arial" pitchFamily="34" charset="0"/>
              <a:cs typeface="Arial" pitchFamily="34" charset="0"/>
            </a:endParaRPr>
          </a:p>
          <a:p>
            <a:r>
              <a:rPr lang="en-IE" sz="2000" dirty="0" smtClean="0">
                <a:solidFill>
                  <a:srgbClr val="002060"/>
                </a:solidFill>
                <a:latin typeface="Arial" panose="020B0604020202020204" pitchFamily="34" charset="0"/>
                <a:cs typeface="Arial" panose="020B0604020202020204" pitchFamily="34" charset="0"/>
              </a:rPr>
              <a:t>Display </a:t>
            </a:r>
            <a:r>
              <a:rPr lang="en-IE" sz="2000" dirty="0">
                <a:solidFill>
                  <a:srgbClr val="002060"/>
                </a:solidFill>
                <a:latin typeface="Arial" panose="020B0604020202020204" pitchFamily="34" charset="0"/>
                <a:cs typeface="Arial" panose="020B0604020202020204" pitchFamily="34" charset="0"/>
              </a:rPr>
              <a:t>Interfaces Compared (HDMI, </a:t>
            </a:r>
            <a:r>
              <a:rPr lang="en-IE" sz="2000" dirty="0" err="1">
                <a:solidFill>
                  <a:srgbClr val="002060"/>
                </a:solidFill>
                <a:latin typeface="Arial" panose="020B0604020202020204" pitchFamily="34" charset="0"/>
                <a:cs typeface="Arial" panose="020B0604020202020204" pitchFamily="34" charset="0"/>
              </a:rPr>
              <a:t>Displayport</a:t>
            </a:r>
            <a:r>
              <a:rPr lang="en-IE" sz="2000" dirty="0">
                <a:solidFill>
                  <a:srgbClr val="002060"/>
                </a:solidFill>
                <a:latin typeface="Arial" panose="020B0604020202020204" pitchFamily="34" charset="0"/>
                <a:cs typeface="Arial" panose="020B0604020202020204" pitchFamily="34" charset="0"/>
              </a:rPr>
              <a:t>, DVI, Thunderbolt)</a:t>
            </a:r>
            <a:endParaRPr lang="en-US" sz="2000" dirty="0" smtClean="0">
              <a:solidFill>
                <a:srgbClr val="002060"/>
              </a:solidFill>
              <a:latin typeface="Arial" pitchFamily="34" charset="0"/>
              <a:cs typeface="Arial" pitchFamily="34" charset="0"/>
            </a:endParaRPr>
          </a:p>
          <a:p>
            <a:pPr marL="914400" lvl="3" indent="0">
              <a:buNone/>
            </a:pPr>
            <a:r>
              <a:rPr lang="en-IE" sz="2000" dirty="0">
                <a:solidFill>
                  <a:srgbClr val="002060"/>
                </a:solidFill>
                <a:latin typeface="Arial" pitchFamily="34" charset="0"/>
                <a:cs typeface="Arial" pitchFamily="34" charset="0"/>
                <a:hlinkClick r:id="rId4"/>
              </a:rPr>
              <a:t>https://</a:t>
            </a:r>
            <a:r>
              <a:rPr lang="en-IE" sz="2000" dirty="0" smtClean="0">
                <a:solidFill>
                  <a:srgbClr val="002060"/>
                </a:solidFill>
                <a:latin typeface="Arial" pitchFamily="34" charset="0"/>
                <a:cs typeface="Arial" pitchFamily="34" charset="0"/>
                <a:hlinkClick r:id="rId4"/>
              </a:rPr>
              <a:t>www.youtube.com/watch?v=3LoGJZmyfpA</a:t>
            </a:r>
            <a:endParaRPr lang="en-IE" sz="2000" dirty="0" smtClean="0">
              <a:solidFill>
                <a:srgbClr val="002060"/>
              </a:solidFill>
              <a:latin typeface="Arial" pitchFamily="34" charset="0"/>
              <a:cs typeface="Arial" pitchFamily="34" charset="0"/>
            </a:endParaRPr>
          </a:p>
          <a:p>
            <a:pPr marL="0" indent="0">
              <a:buNone/>
            </a:pPr>
            <a:endParaRPr lang="en-IE" sz="2000" dirty="0" smtClean="0">
              <a:solidFill>
                <a:schemeClr val="accent2">
                  <a:lumMod val="50000"/>
                </a:schemeClr>
              </a:solidFill>
              <a:latin typeface="Arial" pitchFamily="34" charset="0"/>
              <a:cs typeface="Arial" panose="020B0604020202020204" pitchFamily="34" charset="0"/>
            </a:endParaRPr>
          </a:p>
          <a:p>
            <a:endParaRPr lang="en-IE" sz="2000" dirty="0" smtClean="0">
              <a:solidFill>
                <a:schemeClr val="accent2">
                  <a:lumMod val="50000"/>
                </a:schemeClr>
              </a:solidFill>
              <a:latin typeface="Arial" pitchFamily="34" charset="0"/>
            </a:endParaRPr>
          </a:p>
          <a:p>
            <a:endParaRPr lang="en-US" sz="2000" dirty="0"/>
          </a:p>
        </p:txBody>
      </p:sp>
    </p:spTree>
    <p:extLst>
      <p:ext uri="{BB962C8B-B14F-4D97-AF65-F5344CB8AC3E}">
        <p14:creationId xmlns:p14="http://schemas.microsoft.com/office/powerpoint/2010/main" val="1179747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Typical Exam (Sub) Question For This Content</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a:xfrm>
            <a:off x="457200" y="1600200"/>
            <a:ext cx="8291264" cy="4873752"/>
          </a:xfrm>
        </p:spPr>
        <p:txBody>
          <a:bodyPr>
            <a:normAutofit/>
          </a:bodyPr>
          <a:lstStyle/>
          <a:p>
            <a:pPr lvl="0">
              <a:buNone/>
            </a:pPr>
            <a:r>
              <a:rPr lang="en-US" sz="1900" dirty="0" smtClean="0">
                <a:solidFill>
                  <a:srgbClr val="002060"/>
                </a:solidFill>
                <a:latin typeface="Arial" pitchFamily="34" charset="0"/>
                <a:cs typeface="Arial" pitchFamily="34" charset="0"/>
              </a:rPr>
              <a:t>Question</a:t>
            </a:r>
            <a:endParaRPr lang="en-US" sz="1900" dirty="0" smtClean="0">
              <a:latin typeface="Arial" pitchFamily="34" charset="0"/>
              <a:cs typeface="Arial" pitchFamily="34" charset="0"/>
            </a:endParaRPr>
          </a:p>
          <a:p>
            <a:pPr lvl="0">
              <a:buNone/>
            </a:pPr>
            <a:r>
              <a:rPr lang="en-US" sz="1900" dirty="0" smtClean="0">
                <a:latin typeface="Arial" pitchFamily="34" charset="0"/>
                <a:cs typeface="Arial" pitchFamily="34" charset="0"/>
              </a:rPr>
              <a:t>Describe </a:t>
            </a:r>
            <a:r>
              <a:rPr lang="en-US" sz="1900" dirty="0">
                <a:latin typeface="Arial" panose="020B0604020202020204" pitchFamily="34" charset="0"/>
                <a:cs typeface="Arial" panose="020B0604020202020204" pitchFamily="34" charset="0"/>
              </a:rPr>
              <a:t>the main architectural features of the ‘</a:t>
            </a:r>
            <a:r>
              <a:rPr lang="en-US" sz="1900" dirty="0" err="1">
                <a:latin typeface="Arial" panose="020B0604020202020204" pitchFamily="34" charset="0"/>
                <a:cs typeface="Arial" panose="020B0604020202020204" pitchFamily="34" charset="0"/>
              </a:rPr>
              <a:t>northbridge</a:t>
            </a:r>
            <a:r>
              <a:rPr lang="en-US" sz="1900" dirty="0">
                <a:latin typeface="Arial" panose="020B0604020202020204" pitchFamily="34" charset="0"/>
                <a:cs typeface="Arial" panose="020B0604020202020204" pitchFamily="34" charset="0"/>
              </a:rPr>
              <a:t>’ and ‘</a:t>
            </a:r>
            <a:r>
              <a:rPr lang="en-US" sz="1900" dirty="0" err="1">
                <a:latin typeface="Arial" panose="020B0604020202020204" pitchFamily="34" charset="0"/>
                <a:cs typeface="Arial" panose="020B0604020202020204" pitchFamily="34" charset="0"/>
              </a:rPr>
              <a:t>southbridge</a:t>
            </a:r>
            <a:r>
              <a:rPr lang="en-US" sz="1900" dirty="0">
                <a:latin typeface="Arial" panose="020B0604020202020204" pitchFamily="34" charset="0"/>
                <a:cs typeface="Arial" panose="020B0604020202020204" pitchFamily="34" charset="0"/>
              </a:rPr>
              <a:t>’ of a chipset.</a:t>
            </a:r>
            <a:endParaRPr lang="en-IE" sz="1900" dirty="0">
              <a:latin typeface="Arial" panose="020B0604020202020204" pitchFamily="34" charset="0"/>
              <a:cs typeface="Arial" panose="020B0604020202020204" pitchFamily="34" charset="0"/>
            </a:endParaRPr>
          </a:p>
          <a:p>
            <a:pPr lvl="0">
              <a:buNone/>
            </a:pPr>
            <a:endParaRPr lang="en-US" sz="1900" dirty="0" smtClean="0">
              <a:solidFill>
                <a:schemeClr val="accent2">
                  <a:lumMod val="50000"/>
                </a:schemeClr>
              </a:solidFill>
              <a:latin typeface="Arial" pitchFamily="34" charset="0"/>
              <a:cs typeface="Arial" pitchFamily="34" charset="0"/>
            </a:endParaRPr>
          </a:p>
          <a:p>
            <a:pPr>
              <a:buNone/>
            </a:pPr>
            <a:endParaRPr lang="en-US" sz="1900" dirty="0" smtClean="0">
              <a:solidFill>
                <a:srgbClr val="002060"/>
              </a:solidFill>
              <a:latin typeface="Arial" pitchFamily="34" charset="0"/>
              <a:cs typeface="Arial" pitchFamily="34" charset="0"/>
            </a:endParaRPr>
          </a:p>
          <a:p>
            <a:pPr>
              <a:buNone/>
            </a:pPr>
            <a:r>
              <a:rPr lang="en-US" sz="1900" dirty="0" smtClean="0">
                <a:solidFill>
                  <a:srgbClr val="002060"/>
                </a:solidFill>
                <a:latin typeface="Arial" pitchFamily="34" charset="0"/>
                <a:cs typeface="Arial" pitchFamily="34" charset="0"/>
              </a:rPr>
              <a:t>Sample solution</a:t>
            </a:r>
          </a:p>
          <a:p>
            <a:pPr marL="0" indent="0">
              <a:buNone/>
            </a:pPr>
            <a:r>
              <a:rPr lang="en-US" sz="1800" dirty="0">
                <a:latin typeface="Arial" panose="020B0604020202020204" pitchFamily="34" charset="0"/>
                <a:cs typeface="Arial" panose="020B0604020202020204" pitchFamily="34" charset="0"/>
              </a:rPr>
              <a:t>The </a:t>
            </a:r>
            <a:r>
              <a:rPr lang="en-US" sz="1800" b="1" dirty="0" err="1">
                <a:latin typeface="Arial" panose="020B0604020202020204" pitchFamily="34" charset="0"/>
                <a:cs typeface="Arial" panose="020B0604020202020204" pitchFamily="34" charset="0"/>
              </a:rPr>
              <a:t>northbridge</a:t>
            </a:r>
            <a:r>
              <a:rPr lang="en-US" sz="1800" dirty="0">
                <a:latin typeface="Arial" panose="020B0604020202020204" pitchFamily="34" charset="0"/>
                <a:cs typeface="Arial" panose="020B0604020202020204" pitchFamily="34" charset="0"/>
              </a:rPr>
              <a:t>, also known as the </a:t>
            </a:r>
            <a:r>
              <a:rPr lang="en-US" sz="1800" b="1" dirty="0">
                <a:latin typeface="Arial" panose="020B0604020202020204" pitchFamily="34" charset="0"/>
                <a:cs typeface="Arial" panose="020B0604020202020204" pitchFamily="34" charset="0"/>
              </a:rPr>
              <a:t>Memory Controller Hub</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MCH</a:t>
            </a:r>
            <a:r>
              <a:rPr lang="en-US" sz="1800" dirty="0">
                <a:latin typeface="Arial" panose="020B0604020202020204" pitchFamily="34" charset="0"/>
                <a:cs typeface="Arial" panose="020B0604020202020204" pitchFamily="34" charset="0"/>
              </a:rPr>
              <a:t>), is traditionally one of the two chips in the core logic chipset on a PC motherboard, the other being the </a:t>
            </a:r>
            <a:r>
              <a:rPr lang="en-US" sz="1800" dirty="0" err="1">
                <a:latin typeface="Arial" panose="020B0604020202020204" pitchFamily="34" charset="0"/>
                <a:cs typeface="Arial" panose="020B0604020202020204" pitchFamily="34" charset="0"/>
              </a:rPr>
              <a:t>southbridge</a:t>
            </a:r>
            <a:r>
              <a:rPr lang="en-US" sz="1800" dirty="0">
                <a:latin typeface="Arial" panose="020B0604020202020204" pitchFamily="34" charset="0"/>
                <a:cs typeface="Arial" panose="020B0604020202020204" pitchFamily="34" charset="0"/>
              </a:rPr>
              <a:t>. Separating the chipset into </a:t>
            </a:r>
            <a:r>
              <a:rPr lang="en-US" sz="1800" dirty="0" err="1">
                <a:latin typeface="Arial" panose="020B0604020202020204" pitchFamily="34" charset="0"/>
                <a:cs typeface="Arial" panose="020B0604020202020204" pitchFamily="34" charset="0"/>
              </a:rPr>
              <a:t>northbridge</a:t>
            </a:r>
            <a:r>
              <a:rPr lang="en-US" sz="1800" dirty="0">
                <a:latin typeface="Arial" panose="020B0604020202020204" pitchFamily="34" charset="0"/>
                <a:cs typeface="Arial" panose="020B0604020202020204" pitchFamily="34" charset="0"/>
              </a:rPr>
              <a:t> and </a:t>
            </a:r>
            <a:r>
              <a:rPr lang="en-US" sz="1800" dirty="0" err="1">
                <a:latin typeface="Arial" panose="020B0604020202020204" pitchFamily="34" charset="0"/>
                <a:cs typeface="Arial" panose="020B0604020202020204" pitchFamily="34" charset="0"/>
              </a:rPr>
              <a:t>southbridge</a:t>
            </a:r>
            <a:r>
              <a:rPr lang="en-US" sz="1800" dirty="0">
                <a:latin typeface="Arial" panose="020B0604020202020204" pitchFamily="34" charset="0"/>
                <a:cs typeface="Arial" panose="020B0604020202020204" pitchFamily="34" charset="0"/>
              </a:rPr>
              <a:t> is common, although there are rare instances where these two chips have been combined onto one die when design complexity and fabrication processes permit it</a:t>
            </a:r>
            <a:r>
              <a:rPr lang="en-US" sz="1800" dirty="0" smtClean="0">
                <a:latin typeface="Arial" panose="020B0604020202020204" pitchFamily="34" charset="0"/>
                <a:cs typeface="Arial" panose="020B0604020202020204" pitchFamily="34" charset="0"/>
              </a:rPr>
              <a:t>.</a:t>
            </a:r>
            <a:endParaRPr lang="en-I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948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4277072"/>
          </a:xfrm>
        </p:spPr>
        <p:txBody>
          <a:bodyPr>
            <a:noAutofit/>
          </a:bodyPr>
          <a:lstStyle/>
          <a:p>
            <a:pPr marL="0" indent="0">
              <a:buNone/>
            </a:pPr>
            <a:r>
              <a:rPr lang="en-GB" sz="1800" dirty="0">
                <a:latin typeface="Arial" panose="020B0604020202020204" pitchFamily="34" charset="0"/>
                <a:cs typeface="Arial" panose="020B0604020202020204" pitchFamily="34" charset="0"/>
              </a:rPr>
              <a:t>The </a:t>
            </a:r>
            <a:r>
              <a:rPr lang="en-GB" sz="1800" dirty="0" err="1">
                <a:latin typeface="Arial" panose="020B0604020202020204" pitchFamily="34" charset="0"/>
                <a:cs typeface="Arial" panose="020B0604020202020204" pitchFamily="34" charset="0"/>
              </a:rPr>
              <a:t>northbridge</a:t>
            </a:r>
            <a:r>
              <a:rPr lang="en-GB" sz="1800" dirty="0">
                <a:latin typeface="Arial" panose="020B0604020202020204" pitchFamily="34" charset="0"/>
                <a:cs typeface="Arial" panose="020B0604020202020204" pitchFamily="34" charset="0"/>
              </a:rPr>
              <a:t> connects to higher-speed devices than the </a:t>
            </a:r>
            <a:r>
              <a:rPr lang="en-GB" sz="1800" dirty="0" err="1">
                <a:latin typeface="Arial" panose="020B0604020202020204" pitchFamily="34" charset="0"/>
                <a:cs typeface="Arial" panose="020B0604020202020204" pitchFamily="34" charset="0"/>
              </a:rPr>
              <a:t>southbridge</a:t>
            </a:r>
            <a:r>
              <a:rPr lang="en-GB" sz="1800" dirty="0">
                <a:latin typeface="Arial" panose="020B0604020202020204" pitchFamily="34" charset="0"/>
                <a:cs typeface="Arial" panose="020B0604020202020204" pitchFamily="34" charset="0"/>
              </a:rPr>
              <a:t>.</a:t>
            </a:r>
            <a:endParaRPr lang="en-US" sz="1800" dirty="0">
              <a:latin typeface="Arial" pitchFamily="34" charset="0"/>
              <a:cs typeface="Arial" pitchFamily="34" charset="0"/>
            </a:endParaRPr>
          </a:p>
          <a:p>
            <a:pPr>
              <a:buNone/>
            </a:pPr>
            <a:endParaRPr lang="en-US" sz="1900" dirty="0">
              <a:solidFill>
                <a:srgbClr val="002060"/>
              </a:solidFill>
              <a:latin typeface="Arial" pitchFamily="34" charset="0"/>
              <a:cs typeface="Arial" pitchFamily="34" charset="0"/>
            </a:endParaRPr>
          </a:p>
          <a:p>
            <a:pPr marL="0" indent="0">
              <a:buNone/>
            </a:pPr>
            <a:r>
              <a:rPr lang="en-US" sz="1800" dirty="0" smtClean="0">
                <a:latin typeface="Arial" panose="020B0604020202020204" pitchFamily="34" charset="0"/>
                <a:cs typeface="Arial" panose="020B0604020202020204" pitchFamily="34" charset="0"/>
              </a:rPr>
              <a:t>The </a:t>
            </a:r>
            <a:r>
              <a:rPr lang="en-US" sz="1800" dirty="0" err="1">
                <a:latin typeface="Arial" panose="020B0604020202020204" pitchFamily="34" charset="0"/>
                <a:cs typeface="Arial" panose="020B0604020202020204" pitchFamily="34" charset="0"/>
              </a:rPr>
              <a:t>northbridge</a:t>
            </a:r>
            <a:r>
              <a:rPr lang="en-US" sz="1800" dirty="0">
                <a:latin typeface="Arial" panose="020B0604020202020204" pitchFamily="34" charset="0"/>
                <a:cs typeface="Arial" panose="020B0604020202020204" pitchFamily="34" charset="0"/>
              </a:rPr>
              <a:t> typically handles communications between the CPU, RAM, AGP or PCI Express, and the </a:t>
            </a:r>
            <a:r>
              <a:rPr lang="en-US" sz="1800" dirty="0" err="1">
                <a:latin typeface="Arial" panose="020B0604020202020204" pitchFamily="34" charset="0"/>
                <a:cs typeface="Arial" panose="020B0604020202020204" pitchFamily="34" charset="0"/>
              </a:rPr>
              <a:t>southbridge</a:t>
            </a:r>
            <a:r>
              <a:rPr lang="en-US" sz="1800" dirty="0">
                <a:latin typeface="Arial" panose="020B0604020202020204" pitchFamily="34" charset="0"/>
                <a:cs typeface="Arial" panose="020B0604020202020204" pitchFamily="34" charset="0"/>
              </a:rPr>
              <a:t>. Some </a:t>
            </a:r>
            <a:r>
              <a:rPr lang="en-US" sz="1800" dirty="0" err="1">
                <a:latin typeface="Arial" panose="020B0604020202020204" pitchFamily="34" charset="0"/>
                <a:cs typeface="Arial" panose="020B0604020202020204" pitchFamily="34" charset="0"/>
              </a:rPr>
              <a:t>northbridges</a:t>
            </a:r>
            <a:r>
              <a:rPr lang="en-US" sz="1800" dirty="0">
                <a:latin typeface="Arial" panose="020B0604020202020204" pitchFamily="34" charset="0"/>
                <a:cs typeface="Arial" panose="020B0604020202020204" pitchFamily="34" charset="0"/>
              </a:rPr>
              <a:t> also contain integrated video controllers, which are also known as a Graphics and Memory Controller Hub (GMCH). Because different processors and RAM require different </a:t>
            </a:r>
            <a:r>
              <a:rPr lang="en-US" sz="1800" dirty="0" err="1">
                <a:latin typeface="Arial" panose="020B0604020202020204" pitchFamily="34" charset="0"/>
                <a:cs typeface="Arial" panose="020B0604020202020204" pitchFamily="34" charset="0"/>
              </a:rPr>
              <a:t>signalling</a:t>
            </a:r>
            <a:r>
              <a:rPr lang="en-US" sz="1800" dirty="0">
                <a:latin typeface="Arial" panose="020B0604020202020204" pitchFamily="34" charset="0"/>
                <a:cs typeface="Arial" panose="020B0604020202020204" pitchFamily="34" charset="0"/>
              </a:rPr>
              <a:t>, a </a:t>
            </a:r>
            <a:r>
              <a:rPr lang="en-US" sz="1800" dirty="0" err="1">
                <a:latin typeface="Arial" panose="020B0604020202020204" pitchFamily="34" charset="0"/>
                <a:cs typeface="Arial" panose="020B0604020202020204" pitchFamily="34" charset="0"/>
              </a:rPr>
              <a:t>northbridge</a:t>
            </a:r>
            <a:r>
              <a:rPr lang="en-US" sz="1800" dirty="0">
                <a:latin typeface="Arial" panose="020B0604020202020204" pitchFamily="34" charset="0"/>
                <a:cs typeface="Arial" panose="020B0604020202020204" pitchFamily="34" charset="0"/>
              </a:rPr>
              <a:t> will typically work with only one or two classes of CPUs and generally only one type of RAM.</a:t>
            </a:r>
            <a:endParaRPr lang="en-IE"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Buses </a:t>
            </a:r>
            <a:r>
              <a:rPr lang="en-US" sz="1800" dirty="0">
                <a:latin typeface="Arial" panose="020B0604020202020204" pitchFamily="34" charset="0"/>
                <a:cs typeface="Arial" panose="020B0604020202020204" pitchFamily="34" charset="0"/>
              </a:rPr>
              <a:t>and standards managed by </a:t>
            </a:r>
            <a:r>
              <a:rPr lang="en-US" sz="1800" dirty="0" err="1">
                <a:latin typeface="Arial" panose="020B0604020202020204" pitchFamily="34" charset="0"/>
                <a:cs typeface="Arial" panose="020B0604020202020204" pitchFamily="34" charset="0"/>
              </a:rPr>
              <a:t>southbridges</a:t>
            </a:r>
            <a:r>
              <a:rPr lang="en-US" sz="1800" dirty="0">
                <a:latin typeface="Arial" panose="020B0604020202020204" pitchFamily="34" charset="0"/>
                <a:cs typeface="Arial" panose="020B0604020202020204" pitchFamily="34" charset="0"/>
              </a:rPr>
              <a:t> (including USB, IDE, PCI, Audio, LAN, and Super I/O legacy devices</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0" indent="0">
              <a:buNone/>
            </a:pPr>
            <a:endParaRPr lang="en-I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42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3917032"/>
          </a:xfrm>
        </p:spPr>
        <p:txBody>
          <a:bodyPr>
            <a:noAutofit/>
          </a:bodyPr>
          <a:lstStyle/>
          <a:p>
            <a:pPr marL="0" indent="0">
              <a:buNone/>
            </a:pPr>
            <a:r>
              <a:rPr lang="en-US" sz="1800" dirty="0">
                <a:latin typeface="Arial" panose="020B0604020202020204" pitchFamily="34" charset="0"/>
                <a:cs typeface="Arial" panose="020B0604020202020204" pitchFamily="34" charset="0"/>
              </a:rPr>
              <a:t>Connecting the </a:t>
            </a:r>
            <a:r>
              <a:rPr lang="en-US" sz="1800" dirty="0" err="1">
                <a:latin typeface="Arial" panose="020B0604020202020204" pitchFamily="34" charset="0"/>
                <a:cs typeface="Arial" panose="020B0604020202020204" pitchFamily="34" charset="0"/>
              </a:rPr>
              <a:t>southbridge</a:t>
            </a:r>
            <a:r>
              <a:rPr lang="en-US" sz="1800" dirty="0">
                <a:latin typeface="Arial" panose="020B0604020202020204" pitchFamily="34" charset="0"/>
                <a:cs typeface="Arial" panose="020B0604020202020204" pitchFamily="34" charset="0"/>
              </a:rPr>
              <a: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During the Pentium era chipset designers avoided bottlenecks in motherboard designs. As peripheral connections became more sophisticated it became obvious that the PCI bus could no longer be used to connect the north and </a:t>
            </a:r>
            <a:r>
              <a:rPr lang="en-US" sz="1800" dirty="0" err="1">
                <a:latin typeface="Arial" panose="020B0604020202020204" pitchFamily="34" charset="0"/>
                <a:cs typeface="Arial" panose="020B0604020202020204" pitchFamily="34" charset="0"/>
              </a:rPr>
              <a:t>southbridge</a:t>
            </a:r>
            <a:r>
              <a:rPr lang="en-US" sz="1800" dirty="0">
                <a:latin typeface="Arial" panose="020B0604020202020204" pitchFamily="34" charset="0"/>
                <a:cs typeface="Arial" panose="020B0604020202020204" pitchFamily="34" charset="0"/>
              </a:rPr>
              <a:t> chips. </a:t>
            </a:r>
            <a:endParaRPr lang="en-US" sz="1800" dirty="0" smtClean="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PCI was not efficient enough. Improvements in device speeds of internal and external devices created larger bandwidth requirements for the connection between north and </a:t>
            </a:r>
            <a:r>
              <a:rPr lang="en-US" sz="1800" dirty="0" err="1">
                <a:latin typeface="Arial" panose="020B0604020202020204" pitchFamily="34" charset="0"/>
                <a:cs typeface="Arial" panose="020B0604020202020204" pitchFamily="34" charset="0"/>
              </a:rPr>
              <a:t>southbridges</a:t>
            </a:r>
            <a:r>
              <a:rPr lang="en-US" sz="1800" dirty="0">
                <a:latin typeface="Arial" panose="020B0604020202020204" pitchFamily="34" charset="0"/>
                <a:cs typeface="Arial" panose="020B0604020202020204" pitchFamily="34" charset="0"/>
              </a:rPr>
              <a:t>.</a:t>
            </a:r>
            <a:endParaRPr lang="en-IE" sz="1800" dirty="0">
              <a:latin typeface="Arial" panose="020B0604020202020204" pitchFamily="34" charset="0"/>
              <a:cs typeface="Arial" panose="020B0604020202020204" pitchFamily="34" charset="0"/>
            </a:endParaRPr>
          </a:p>
          <a:p>
            <a:pPr>
              <a:buNone/>
            </a:pPr>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(10 marks)</a:t>
            </a:r>
          </a:p>
        </p:txBody>
      </p:sp>
    </p:spTree>
    <p:extLst>
      <p:ext uri="{BB962C8B-B14F-4D97-AF65-F5344CB8AC3E}">
        <p14:creationId xmlns:p14="http://schemas.microsoft.com/office/powerpoint/2010/main" val="1081611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580</TotalTime>
  <Words>489</Words>
  <Application>Microsoft Office PowerPoint</Application>
  <PresentationFormat>On-screen Show (4:3)</PresentationFormat>
  <Paragraphs>56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DT 228-1 and DT282-1  Computer Architecture and Technology </vt:lpstr>
      <vt:lpstr>Questions and Answers ( 1 )</vt:lpstr>
      <vt:lpstr>Questions and Answers ( 2 )</vt:lpstr>
      <vt:lpstr>Questions and Answers ( 3 )</vt:lpstr>
      <vt:lpstr>Interface Types on Youtube</vt:lpstr>
      <vt:lpstr>Typical Exam (Sub) Question For This Content</vt:lpstr>
      <vt:lpstr>Solution continued</vt:lpstr>
      <vt:lpstr>Solution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228-1 Computer Architecture and Technology</dc:title>
  <dc:creator>DIT</dc:creator>
  <cp:lastModifiedBy>Art Sloan</cp:lastModifiedBy>
  <cp:revision>57</cp:revision>
  <dcterms:created xsi:type="dcterms:W3CDTF">2012-09-26T09:12:47Z</dcterms:created>
  <dcterms:modified xsi:type="dcterms:W3CDTF">2017-03-19T12:07:24Z</dcterms:modified>
</cp:coreProperties>
</file>