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7" r:id="rId4"/>
    <p:sldId id="257" r:id="rId5"/>
    <p:sldId id="269" r:id="rId6"/>
    <p:sldId id="264" r:id="rId7"/>
    <p:sldId id="265" r:id="rId8"/>
    <p:sldId id="26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0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E227CE0-85C3-49D5-AA68-BC4A2590A8B5}" type="datetimeFigureOut">
              <a:rPr lang="en-US" smtClean="0"/>
              <a:pPr/>
              <a:t>3/24/2017</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E65B3C1-4931-4927-B901-CA45EA856D3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227CE0-85C3-49D5-AA68-BC4A2590A8B5}" type="datetimeFigureOut">
              <a:rPr lang="en-US" smtClean="0"/>
              <a:pPr/>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5B3C1-4931-4927-B901-CA45EA856D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227CE0-85C3-49D5-AA68-BC4A2590A8B5}" type="datetimeFigureOut">
              <a:rPr lang="en-US" smtClean="0"/>
              <a:pPr/>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5B3C1-4931-4927-B901-CA45EA856D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E227CE0-85C3-49D5-AA68-BC4A2590A8B5}" type="datetimeFigureOut">
              <a:rPr lang="en-US" smtClean="0"/>
              <a:pPr/>
              <a:t>3/24/2017</a:t>
            </a:fld>
            <a:endParaRPr lang="en-US"/>
          </a:p>
        </p:txBody>
      </p:sp>
      <p:sp>
        <p:nvSpPr>
          <p:cNvPr id="9" name="Slide Number Placeholder 8"/>
          <p:cNvSpPr>
            <a:spLocks noGrp="1"/>
          </p:cNvSpPr>
          <p:nvPr>
            <p:ph type="sldNum" sz="quarter" idx="15"/>
          </p:nvPr>
        </p:nvSpPr>
        <p:spPr/>
        <p:txBody>
          <a:bodyPr rtlCol="0"/>
          <a:lstStyle/>
          <a:p>
            <a:fld id="{DE65B3C1-4931-4927-B901-CA45EA856D34}"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E227CE0-85C3-49D5-AA68-BC4A2590A8B5}" type="datetimeFigureOut">
              <a:rPr lang="en-US" smtClean="0"/>
              <a:pPr/>
              <a:t>3/24/2017</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E65B3C1-4931-4927-B901-CA45EA856D3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E227CE0-85C3-49D5-AA68-BC4A2590A8B5}" type="datetimeFigureOut">
              <a:rPr lang="en-US" smtClean="0"/>
              <a:pPr/>
              <a:t>3/24/2017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65B3C1-4931-4927-B901-CA45EA856D34}"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E227CE0-85C3-49D5-AA68-BC4A2590A8B5}" type="datetimeFigureOut">
              <a:rPr lang="en-US" smtClean="0"/>
              <a:pPr/>
              <a:t>3/24/2017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65B3C1-4931-4927-B901-CA45EA856D34}"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E227CE0-85C3-49D5-AA68-BC4A2590A8B5}" type="datetimeFigureOut">
              <a:rPr lang="en-US" smtClean="0"/>
              <a:pPr/>
              <a:t>3/24/2017</a:t>
            </a:fld>
            <a:endParaRPr lang="en-US"/>
          </a:p>
        </p:txBody>
      </p:sp>
      <p:sp>
        <p:nvSpPr>
          <p:cNvPr id="7" name="Slide Number Placeholder 6"/>
          <p:cNvSpPr>
            <a:spLocks noGrp="1"/>
          </p:cNvSpPr>
          <p:nvPr>
            <p:ph type="sldNum" sz="quarter" idx="11"/>
          </p:nvPr>
        </p:nvSpPr>
        <p:spPr/>
        <p:txBody>
          <a:bodyPr rtlCol="0"/>
          <a:lstStyle/>
          <a:p>
            <a:fld id="{DE65B3C1-4931-4927-B901-CA45EA856D34}"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227CE0-85C3-49D5-AA68-BC4A2590A8B5}" type="datetimeFigureOut">
              <a:rPr lang="en-US" smtClean="0"/>
              <a:pPr/>
              <a:t>3/24/2017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65B3C1-4931-4927-B901-CA45EA856D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E227CE0-85C3-49D5-AA68-BC4A2590A8B5}" type="datetimeFigureOut">
              <a:rPr lang="en-US" smtClean="0"/>
              <a:pPr/>
              <a:t>3/24/2017</a:t>
            </a:fld>
            <a:endParaRPr lang="en-US"/>
          </a:p>
        </p:txBody>
      </p:sp>
      <p:sp>
        <p:nvSpPr>
          <p:cNvPr id="22" name="Slide Number Placeholder 21"/>
          <p:cNvSpPr>
            <a:spLocks noGrp="1"/>
          </p:cNvSpPr>
          <p:nvPr>
            <p:ph type="sldNum" sz="quarter" idx="15"/>
          </p:nvPr>
        </p:nvSpPr>
        <p:spPr/>
        <p:txBody>
          <a:bodyPr rtlCol="0"/>
          <a:lstStyle/>
          <a:p>
            <a:fld id="{DE65B3C1-4931-4927-B901-CA45EA856D34}"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E227CE0-85C3-49D5-AA68-BC4A2590A8B5}" type="datetimeFigureOut">
              <a:rPr lang="en-US" smtClean="0"/>
              <a:pPr/>
              <a:t>3/24/2017</a:t>
            </a:fld>
            <a:endParaRPr lang="en-US"/>
          </a:p>
        </p:txBody>
      </p:sp>
      <p:sp>
        <p:nvSpPr>
          <p:cNvPr id="18" name="Slide Number Placeholder 17"/>
          <p:cNvSpPr>
            <a:spLocks noGrp="1"/>
          </p:cNvSpPr>
          <p:nvPr>
            <p:ph type="sldNum" sz="quarter" idx="11"/>
          </p:nvPr>
        </p:nvSpPr>
        <p:spPr/>
        <p:txBody>
          <a:bodyPr rtlCol="0"/>
          <a:lstStyle/>
          <a:p>
            <a:fld id="{DE65B3C1-4931-4927-B901-CA45EA856D34}"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E227CE0-85C3-49D5-AA68-BC4A2590A8B5}" type="datetimeFigureOut">
              <a:rPr lang="en-US" smtClean="0"/>
              <a:pPr/>
              <a:t>3/24/2017</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E65B3C1-4931-4927-B901-CA45EA856D3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List_of_information_technology_acronym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https/www.youtube.com/watch?v=AimCNTzDlVo" TargetMode="External"/><Relationship Id="rId2" Type="http://schemas.openxmlformats.org/officeDocument/2006/relationships/hyperlink" Target="https://https/www.youtube.com/watch?v=JvXro0dzJY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accent2">
                    <a:lumMod val="50000"/>
                  </a:schemeClr>
                </a:solidFill>
                <a:latin typeface="Arial" pitchFamily="34" charset="0"/>
              </a:rPr>
              <a:t>DT 228-1 and DT282-1 </a:t>
            </a:r>
            <a:br>
              <a:rPr lang="en-US" dirty="0" smtClean="0">
                <a:solidFill>
                  <a:schemeClr val="accent2">
                    <a:lumMod val="50000"/>
                  </a:schemeClr>
                </a:solidFill>
                <a:latin typeface="Arial" pitchFamily="34" charset="0"/>
              </a:rPr>
            </a:br>
            <a:r>
              <a:rPr lang="en-US" dirty="0" smtClean="0">
                <a:solidFill>
                  <a:schemeClr val="accent2">
                    <a:lumMod val="50000"/>
                  </a:schemeClr>
                </a:solidFill>
                <a:latin typeface="Arial" pitchFamily="34" charset="0"/>
              </a:rPr>
              <a:t>Computer Architecture and Technology</a:t>
            </a:r>
            <a:r>
              <a:rPr lang="en-US" dirty="0" smtClean="0"/>
              <a:t/>
            </a:r>
            <a:br>
              <a:rPr lang="en-US" dirty="0" smtClean="0"/>
            </a:br>
            <a:endParaRPr lang="en-US" dirty="0"/>
          </a:p>
        </p:txBody>
      </p:sp>
      <p:sp>
        <p:nvSpPr>
          <p:cNvPr id="3" name="Subtitle 2"/>
          <p:cNvSpPr>
            <a:spLocks noGrp="1"/>
          </p:cNvSpPr>
          <p:nvPr>
            <p:ph type="subTitle" idx="1"/>
          </p:nvPr>
        </p:nvSpPr>
        <p:spPr>
          <a:xfrm>
            <a:off x="2286000" y="5003322"/>
            <a:ext cx="6172200" cy="585918"/>
          </a:xfrm>
        </p:spPr>
        <p:txBody>
          <a:bodyPr>
            <a:normAutofit/>
          </a:bodyPr>
          <a:lstStyle/>
          <a:p>
            <a:r>
              <a:rPr lang="en-IE" sz="2200" dirty="0" smtClean="0">
                <a:solidFill>
                  <a:schemeClr val="accent2">
                    <a:lumMod val="50000"/>
                  </a:schemeClr>
                </a:solidFill>
                <a:latin typeface="Arial" pitchFamily="34" charset="0"/>
              </a:rPr>
              <a:t>Tutorial 9</a:t>
            </a:r>
            <a:endParaRPr lang="en-US" sz="2200" dirty="0">
              <a:solidFill>
                <a:schemeClr val="accent2">
                  <a:lumMod val="50000"/>
                </a:schemeClr>
              </a:solidFill>
              <a:latin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accent2">
                    <a:lumMod val="50000"/>
                  </a:schemeClr>
                </a:solidFill>
                <a:latin typeface="Arial" pitchFamily="34" charset="0"/>
              </a:rPr>
              <a:t>Questions and Answers ( 1 )</a:t>
            </a:r>
            <a:endParaRPr lang="en-US" sz="2400" dirty="0">
              <a:solidFill>
                <a:schemeClr val="accent2">
                  <a:lumMod val="50000"/>
                </a:schemeClr>
              </a:solidFill>
              <a:latin typeface="Arial" pitchFamily="34" charset="0"/>
            </a:endParaRPr>
          </a:p>
        </p:txBody>
      </p:sp>
      <p:sp>
        <p:nvSpPr>
          <p:cNvPr id="3" name="Content Placeholder 2"/>
          <p:cNvSpPr>
            <a:spLocks noGrp="1"/>
          </p:cNvSpPr>
          <p:nvPr>
            <p:ph sz="quarter" idx="1"/>
          </p:nvPr>
        </p:nvSpPr>
        <p:spPr/>
        <p:txBody>
          <a:bodyPr/>
          <a:lstStyle/>
          <a:p>
            <a:r>
              <a:rPr lang="en-IE" dirty="0" smtClean="0">
                <a:latin typeface="Arial" pitchFamily="34" charset="0"/>
                <a:cs typeface="Arial" pitchFamily="34" charset="0"/>
              </a:rPr>
              <a:t>Why are information technology networks so prolific?</a:t>
            </a: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r>
              <a:rPr lang="en-IE" sz="2000" dirty="0" smtClean="0">
                <a:solidFill>
                  <a:srgbClr val="002060"/>
                </a:solidFill>
                <a:latin typeface="Arial" pitchFamily="34" charset="0"/>
                <a:cs typeface="Arial" pitchFamily="34" charset="0"/>
              </a:rPr>
              <a:t>They are useful and desirable.</a:t>
            </a:r>
          </a:p>
          <a:p>
            <a:pPr marL="0" indent="0">
              <a:buNone/>
            </a:pPr>
            <a:endParaRPr lang="en-IE" sz="2000" dirty="0" smtClean="0">
              <a:solidFill>
                <a:srgbClr val="002060"/>
              </a:solidFill>
              <a:latin typeface="Arial" pitchFamily="34" charset="0"/>
              <a:cs typeface="Arial" pitchFamily="34" charset="0"/>
            </a:endParaRPr>
          </a:p>
          <a:p>
            <a:r>
              <a:rPr lang="en-IE" sz="2000" dirty="0" smtClean="0">
                <a:solidFill>
                  <a:srgbClr val="002060"/>
                </a:solidFill>
                <a:latin typeface="Arial" pitchFamily="34" charset="0"/>
                <a:cs typeface="Arial" pitchFamily="34" charset="0"/>
              </a:rPr>
              <a:t>In war and in industry information is power (and/or profit-generating). The military and large corporations were the first to employ networks, and they promoted </a:t>
            </a:r>
            <a:r>
              <a:rPr lang="en-IE" sz="2000" dirty="0" smtClean="0">
                <a:solidFill>
                  <a:srgbClr val="002060"/>
                </a:solidFill>
                <a:latin typeface="Arial" pitchFamily="34" charset="0"/>
                <a:cs typeface="Arial" pitchFamily="34" charset="0"/>
              </a:rPr>
              <a:t>their </a:t>
            </a:r>
            <a:r>
              <a:rPr lang="en-IE" sz="2000" dirty="0" smtClean="0">
                <a:solidFill>
                  <a:srgbClr val="002060"/>
                </a:solidFill>
                <a:latin typeface="Arial" pitchFamily="34" charset="0"/>
                <a:cs typeface="Arial" pitchFamily="34" charset="0"/>
              </a:rPr>
              <a:t>use in society.</a:t>
            </a:r>
          </a:p>
          <a:p>
            <a:pPr marL="0" indent="0">
              <a:buNone/>
            </a:pPr>
            <a:endParaRPr lang="en-IE" sz="2000" dirty="0" smtClean="0">
              <a:solidFill>
                <a:srgbClr val="002060"/>
              </a:solidFill>
              <a:latin typeface="Arial" pitchFamily="34" charset="0"/>
              <a:cs typeface="Arial" pitchFamily="34" charset="0"/>
            </a:endParaRPr>
          </a:p>
          <a:p>
            <a:r>
              <a:rPr lang="en-IE" sz="2000" dirty="0" smtClean="0">
                <a:solidFill>
                  <a:srgbClr val="002060"/>
                </a:solidFill>
                <a:latin typeface="Arial" pitchFamily="34" charset="0"/>
                <a:cs typeface="Arial" pitchFamily="34" charset="0"/>
              </a:rPr>
              <a:t>The </a:t>
            </a:r>
            <a:r>
              <a:rPr lang="en-IE" sz="2000" dirty="0" smtClean="0">
                <a:solidFill>
                  <a:srgbClr val="002060"/>
                </a:solidFill>
                <a:latin typeface="Arial" pitchFamily="34" charset="0"/>
                <a:cs typeface="Arial" pitchFamily="34" charset="0"/>
              </a:rPr>
              <a:t>technology that supports networks has developed quickly, and has its own industries.</a:t>
            </a:r>
            <a:endParaRPr lang="en-US" sz="2000" dirty="0" smtClean="0">
              <a:solidFill>
                <a:srgbClr val="002060"/>
              </a:solidFill>
              <a:latin typeface="Arial" pitchFamily="34" charset="0"/>
              <a:cs typeface="Arial" pitchFamily="34" charset="0"/>
            </a:endParaRPr>
          </a:p>
          <a:p>
            <a:pPr>
              <a:buNone/>
            </a:pPr>
            <a:endParaRPr lang="en-US" sz="2000" dirty="0" smtClean="0">
              <a:solidFill>
                <a:srgbClr val="002060"/>
              </a:solidFill>
              <a:latin typeface="Arial" pitchFamily="34" charset="0"/>
              <a:cs typeface="Arial" pitchFamily="34" charset="0"/>
            </a:endParaRPr>
          </a:p>
          <a:p>
            <a:pPr>
              <a:buNone/>
            </a:pPr>
            <a:endParaRPr lang="en-IE" sz="2000" dirty="0" smtClean="0">
              <a:solidFill>
                <a:schemeClr val="accent2">
                  <a:lumMod val="50000"/>
                </a:schemeClr>
              </a:solidFill>
              <a:latin typeface="Arial" pitchFamily="34" charset="0"/>
            </a:endParaRPr>
          </a:p>
          <a:p>
            <a:endParaRPr lang="en-IE" dirty="0" smtClean="0">
              <a:solidFill>
                <a:schemeClr val="accent2">
                  <a:lumMod val="50000"/>
                </a:schemeClr>
              </a:solidFill>
              <a:latin typeface="Arial" pitchFamily="34" charset="0"/>
            </a:endParaRPr>
          </a:p>
          <a:p>
            <a:endParaRPr lang="en-US" dirty="0"/>
          </a:p>
        </p:txBody>
      </p:sp>
    </p:spTree>
    <p:extLst>
      <p:ext uri="{BB962C8B-B14F-4D97-AF65-F5344CB8AC3E}">
        <p14:creationId xmlns:p14="http://schemas.microsoft.com/office/powerpoint/2010/main" val="3370343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accent2">
                    <a:lumMod val="50000"/>
                  </a:schemeClr>
                </a:solidFill>
                <a:latin typeface="Arial" pitchFamily="34" charset="0"/>
              </a:rPr>
              <a:t>Questions and Answers ( 2 )</a:t>
            </a:r>
            <a:endParaRPr lang="en-US" sz="2400" dirty="0">
              <a:solidFill>
                <a:schemeClr val="accent2">
                  <a:lumMod val="50000"/>
                </a:schemeClr>
              </a:solidFill>
              <a:latin typeface="Arial" pitchFamily="34" charset="0"/>
            </a:endParaRPr>
          </a:p>
        </p:txBody>
      </p:sp>
      <p:sp>
        <p:nvSpPr>
          <p:cNvPr id="3" name="Content Placeholder 2"/>
          <p:cNvSpPr>
            <a:spLocks noGrp="1"/>
          </p:cNvSpPr>
          <p:nvPr>
            <p:ph sz="quarter" idx="1"/>
          </p:nvPr>
        </p:nvSpPr>
        <p:spPr/>
        <p:txBody>
          <a:bodyPr/>
          <a:lstStyle/>
          <a:p>
            <a:r>
              <a:rPr lang="en-IE" dirty="0" smtClean="0">
                <a:latin typeface="Arial" pitchFamily="34" charset="0"/>
                <a:cs typeface="Arial" pitchFamily="34" charset="0"/>
              </a:rPr>
              <a:t>Are there many network system types (platforms)?</a:t>
            </a: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r>
              <a:rPr lang="en-IE" sz="2000" dirty="0" smtClean="0">
                <a:solidFill>
                  <a:srgbClr val="002060"/>
                </a:solidFill>
                <a:latin typeface="Arial" pitchFamily="34" charset="0"/>
                <a:cs typeface="Arial" pitchFamily="34" charset="0"/>
              </a:rPr>
              <a:t>There are (for small </a:t>
            </a:r>
            <a:r>
              <a:rPr lang="en-IE" sz="2000" dirty="0" smtClean="0">
                <a:solidFill>
                  <a:srgbClr val="002060"/>
                </a:solidFill>
                <a:latin typeface="Arial" pitchFamily="34" charset="0"/>
                <a:cs typeface="Arial" pitchFamily="34" charset="0"/>
              </a:rPr>
              <a:t>computer systems</a:t>
            </a:r>
            <a:r>
              <a:rPr lang="en-IE" sz="2000" dirty="0" smtClean="0">
                <a:solidFill>
                  <a:srgbClr val="002060"/>
                </a:solidFill>
                <a:latin typeface="Arial" pitchFamily="34" charset="0"/>
                <a:cs typeface="Arial" pitchFamily="34" charset="0"/>
              </a:rPr>
              <a:t>, such as PCs Macs – towers and laptops), two main formats:</a:t>
            </a:r>
            <a:endParaRPr lang="en-IE" sz="2000" dirty="0">
              <a:solidFill>
                <a:srgbClr val="002060"/>
              </a:solidFill>
              <a:latin typeface="Arial" pitchFamily="34" charset="0"/>
              <a:cs typeface="Arial" pitchFamily="34" charset="0"/>
            </a:endParaRPr>
          </a:p>
          <a:p>
            <a:pPr marL="0" indent="0">
              <a:buNone/>
            </a:pPr>
            <a:endParaRPr lang="en-IE" sz="2000" dirty="0">
              <a:solidFill>
                <a:srgbClr val="002060"/>
              </a:solidFill>
              <a:latin typeface="Arial" pitchFamily="34" charset="0"/>
              <a:cs typeface="Arial" pitchFamily="34" charset="0"/>
            </a:endParaRPr>
          </a:p>
          <a:p>
            <a:r>
              <a:rPr lang="en-IE" sz="2000" dirty="0" smtClean="0">
                <a:solidFill>
                  <a:srgbClr val="002060"/>
                </a:solidFill>
                <a:latin typeface="Arial" pitchFamily="34" charset="0"/>
                <a:cs typeface="Arial" pitchFamily="34" charset="0"/>
              </a:rPr>
              <a:t>Windows type</a:t>
            </a:r>
          </a:p>
          <a:p>
            <a:r>
              <a:rPr lang="en-IE" sz="2000" dirty="0" smtClean="0">
                <a:solidFill>
                  <a:srgbClr val="002060"/>
                </a:solidFill>
                <a:latin typeface="Arial" pitchFamily="34" charset="0"/>
                <a:cs typeface="Arial" pitchFamily="34" charset="0"/>
              </a:rPr>
              <a:t>Unix and Linux type</a:t>
            </a:r>
          </a:p>
          <a:p>
            <a:endParaRPr lang="en-IE" sz="2000" dirty="0">
              <a:solidFill>
                <a:srgbClr val="002060"/>
              </a:solidFill>
              <a:latin typeface="Arial" pitchFamily="34" charset="0"/>
              <a:cs typeface="Arial" pitchFamily="34" charset="0"/>
            </a:endParaRPr>
          </a:p>
          <a:p>
            <a:r>
              <a:rPr lang="en-IE" sz="2000" dirty="0" smtClean="0">
                <a:solidFill>
                  <a:srgbClr val="002060"/>
                </a:solidFill>
                <a:latin typeface="Arial" pitchFamily="34" charset="0"/>
                <a:cs typeface="Arial" pitchFamily="34" charset="0"/>
              </a:rPr>
              <a:t>They are able to interlink, however. There are many variations on format and size.</a:t>
            </a:r>
            <a:endParaRPr lang="en-US" sz="2200" dirty="0" smtClean="0">
              <a:solidFill>
                <a:srgbClr val="002060"/>
              </a:solidFill>
              <a:latin typeface="Arial" pitchFamily="34" charset="0"/>
              <a:cs typeface="Arial" pitchFamily="34" charset="0"/>
            </a:endParaRPr>
          </a:p>
          <a:p>
            <a:pPr>
              <a:buNone/>
            </a:pPr>
            <a:endParaRPr lang="en-IE" dirty="0" smtClean="0">
              <a:solidFill>
                <a:schemeClr val="accent2">
                  <a:lumMod val="50000"/>
                </a:schemeClr>
              </a:solidFill>
              <a:latin typeface="Arial" pitchFamily="34" charset="0"/>
            </a:endParaRPr>
          </a:p>
          <a:p>
            <a:endParaRPr lang="en-IE" dirty="0" smtClean="0">
              <a:solidFill>
                <a:schemeClr val="accent2">
                  <a:lumMod val="50000"/>
                </a:schemeClr>
              </a:solidFill>
              <a:latin typeface="Arial" pitchFamily="34" charset="0"/>
            </a:endParaRPr>
          </a:p>
          <a:p>
            <a:endParaRPr lang="en-US" dirty="0"/>
          </a:p>
        </p:txBody>
      </p:sp>
    </p:spTree>
    <p:extLst>
      <p:ext uri="{BB962C8B-B14F-4D97-AF65-F5344CB8AC3E}">
        <p14:creationId xmlns:p14="http://schemas.microsoft.com/office/powerpoint/2010/main" val="2318218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accent2">
                    <a:lumMod val="50000"/>
                  </a:schemeClr>
                </a:solidFill>
                <a:latin typeface="Arial" pitchFamily="34" charset="0"/>
              </a:rPr>
              <a:t>Network Acronyms</a:t>
            </a:r>
            <a:endParaRPr lang="en-US" sz="2400" dirty="0">
              <a:solidFill>
                <a:schemeClr val="accent2">
                  <a:lumMod val="50000"/>
                </a:schemeClr>
              </a:solidFill>
              <a:latin typeface="Arial" pitchFamily="34" charset="0"/>
            </a:endParaRPr>
          </a:p>
        </p:txBody>
      </p:sp>
      <p:sp>
        <p:nvSpPr>
          <p:cNvPr id="3" name="Content Placeholder 2"/>
          <p:cNvSpPr>
            <a:spLocks noGrp="1"/>
          </p:cNvSpPr>
          <p:nvPr>
            <p:ph sz="quarter" idx="1"/>
          </p:nvPr>
        </p:nvSpPr>
        <p:spPr>
          <a:xfrm>
            <a:off x="457200" y="5727226"/>
            <a:ext cx="7467600" cy="746726"/>
          </a:xfrm>
        </p:spPr>
        <p:txBody>
          <a:bodyPr>
            <a:normAutofit fontScale="62500" lnSpcReduction="20000"/>
          </a:bodyPr>
          <a:lstStyle/>
          <a:p>
            <a:pPr marL="0" indent="0">
              <a:buNone/>
            </a:pPr>
            <a:r>
              <a:rPr lang="en-US" dirty="0" smtClean="0">
                <a:latin typeface="Arial" pitchFamily="34" charset="0"/>
                <a:cs typeface="Arial" pitchFamily="34" charset="0"/>
              </a:rPr>
              <a:t>From the lecture this morning – most of these acronyms are to be found here:</a:t>
            </a:r>
          </a:p>
          <a:p>
            <a:pPr marL="0" indent="0">
              <a:buNone/>
            </a:pPr>
            <a:r>
              <a:rPr lang="en-US" dirty="0">
                <a:latin typeface="Arial" pitchFamily="34" charset="0"/>
                <a:cs typeface="Arial" pitchFamily="34" charset="0"/>
                <a:hlinkClick r:id="rId2"/>
              </a:rPr>
              <a:t>https://</a:t>
            </a:r>
            <a:r>
              <a:rPr lang="en-US" dirty="0" smtClean="0">
                <a:latin typeface="Arial" pitchFamily="34" charset="0"/>
                <a:cs typeface="Arial" pitchFamily="34" charset="0"/>
                <a:hlinkClick r:id="rId2"/>
              </a:rPr>
              <a:t>en.wikipedia.org/wiki/List_of_information_technology_acronyms</a:t>
            </a:r>
            <a:endParaRPr lang="en-US" dirty="0" smtClean="0">
              <a:latin typeface="Arial" pitchFamily="34" charset="0"/>
              <a:cs typeface="Arial" pitchFamily="34" charset="0"/>
            </a:endParaRPr>
          </a:p>
          <a:p>
            <a:pPr marL="0" indent="0">
              <a:buNone/>
            </a:pPr>
            <a:endParaRPr lang="en-US" dirty="0">
              <a:latin typeface="Arial" pitchFamily="34" charset="0"/>
              <a:cs typeface="Arial" pitchFamily="34" charset="0"/>
            </a:endParaRPr>
          </a:p>
          <a:p>
            <a:pPr marL="0" indent="0">
              <a:buNone/>
            </a:pPr>
            <a:endParaRPr lang="en-US" dirty="0" smtClean="0">
              <a:latin typeface="Arial" pitchFamily="34" charset="0"/>
              <a:cs typeface="Arial" pitchFamily="34" charset="0"/>
            </a:endParaRPr>
          </a:p>
        </p:txBody>
      </p:sp>
      <p:pic>
        <p:nvPicPr>
          <p:cNvPr id="4" name="Picture 2" descr="http://www.comptechdoc.org/independent/networking/guide/encapsulationlevel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628800"/>
            <a:ext cx="5976664" cy="40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accent2">
                    <a:lumMod val="50000"/>
                  </a:schemeClr>
                </a:solidFill>
                <a:latin typeface="Arial" pitchFamily="34" charset="0"/>
              </a:rPr>
              <a:t>Network</a:t>
            </a:r>
            <a:r>
              <a:rPr lang="en-US" sz="2400" dirty="0" smtClean="0">
                <a:solidFill>
                  <a:schemeClr val="accent2">
                    <a:lumMod val="50000"/>
                  </a:schemeClr>
                </a:solidFill>
                <a:latin typeface="Arial" pitchFamily="34" charset="0"/>
              </a:rPr>
              <a:t>s </a:t>
            </a:r>
            <a:r>
              <a:rPr lang="en-US" sz="2400" dirty="0" smtClean="0">
                <a:solidFill>
                  <a:schemeClr val="accent2">
                    <a:lumMod val="50000"/>
                  </a:schemeClr>
                </a:solidFill>
                <a:latin typeface="Arial" pitchFamily="34" charset="0"/>
              </a:rPr>
              <a:t>on </a:t>
            </a:r>
            <a:r>
              <a:rPr lang="en-US" sz="2400" dirty="0" err="1" smtClean="0">
                <a:solidFill>
                  <a:schemeClr val="accent2">
                    <a:lumMod val="50000"/>
                  </a:schemeClr>
                </a:solidFill>
                <a:latin typeface="Arial" pitchFamily="34" charset="0"/>
              </a:rPr>
              <a:t>Youtube</a:t>
            </a:r>
            <a:endParaRPr lang="en-US" sz="2400" dirty="0">
              <a:solidFill>
                <a:schemeClr val="accent2">
                  <a:lumMod val="50000"/>
                </a:schemeClr>
              </a:solidFill>
              <a:latin typeface="Arial" pitchFamily="34" charset="0"/>
            </a:endParaRPr>
          </a:p>
        </p:txBody>
      </p:sp>
      <p:sp>
        <p:nvSpPr>
          <p:cNvPr id="3" name="Content Placeholder 2"/>
          <p:cNvSpPr>
            <a:spLocks noGrp="1"/>
          </p:cNvSpPr>
          <p:nvPr>
            <p:ph sz="quarter" idx="1"/>
          </p:nvPr>
        </p:nvSpPr>
        <p:spPr/>
        <p:txBody>
          <a:bodyPr/>
          <a:lstStyle/>
          <a:p>
            <a:r>
              <a:rPr lang="en-IE" dirty="0" smtClean="0">
                <a:latin typeface="Arial" pitchFamily="34" charset="0"/>
                <a:cs typeface="Arial" pitchFamily="34" charset="0"/>
              </a:rPr>
              <a:t>My pick of </a:t>
            </a:r>
            <a:r>
              <a:rPr lang="en-IE" dirty="0" err="1" smtClean="0">
                <a:latin typeface="Arial" pitchFamily="34" charset="0"/>
                <a:cs typeface="Arial" pitchFamily="34" charset="0"/>
              </a:rPr>
              <a:t>Youtube</a:t>
            </a:r>
            <a:r>
              <a:rPr lang="en-IE" dirty="0" smtClean="0">
                <a:latin typeface="Arial" pitchFamily="34" charset="0"/>
                <a:cs typeface="Arial" pitchFamily="34" charset="0"/>
              </a:rPr>
              <a:t> clips for </a:t>
            </a:r>
            <a:r>
              <a:rPr lang="en-IE" dirty="0" smtClean="0">
                <a:latin typeface="Arial" pitchFamily="34" charset="0"/>
                <a:cs typeface="Arial" pitchFamily="34" charset="0"/>
              </a:rPr>
              <a:t>network</a:t>
            </a:r>
            <a:r>
              <a:rPr lang="en-IE" dirty="0" smtClean="0">
                <a:latin typeface="Arial" pitchFamily="34" charset="0"/>
                <a:cs typeface="Arial" pitchFamily="34" charset="0"/>
              </a:rPr>
              <a:t>s</a:t>
            </a:r>
            <a:r>
              <a:rPr lang="en-IE" dirty="0" smtClean="0">
                <a:latin typeface="Arial" pitchFamily="34" charset="0"/>
                <a:cs typeface="Arial" pitchFamily="34" charset="0"/>
              </a:rPr>
              <a:t>:</a:t>
            </a: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r>
              <a:rPr lang="en-US" sz="2000" dirty="0" smtClean="0">
                <a:solidFill>
                  <a:srgbClr val="002060"/>
                </a:solidFill>
                <a:latin typeface="Arial" pitchFamily="34" charset="0"/>
                <a:cs typeface="Arial" pitchFamily="34" charset="0"/>
              </a:rPr>
              <a:t>Introduction to networking</a:t>
            </a:r>
            <a:r>
              <a:rPr lang="en-US" sz="2000" dirty="0" smtClean="0">
                <a:solidFill>
                  <a:srgbClr val="002060"/>
                </a:solidFill>
                <a:latin typeface="Arial" pitchFamily="34" charset="0"/>
                <a:cs typeface="Arial" pitchFamily="34" charset="0"/>
              </a:rPr>
              <a:t> </a:t>
            </a:r>
            <a:r>
              <a:rPr lang="en-US" sz="2000" dirty="0" smtClean="0">
                <a:solidFill>
                  <a:srgbClr val="002060"/>
                </a:solidFill>
                <a:latin typeface="Arial" pitchFamily="34" charset="0"/>
                <a:cs typeface="Arial" pitchFamily="34" charset="0"/>
              </a:rPr>
              <a:t>– well explained</a:t>
            </a:r>
          </a:p>
          <a:p>
            <a:pPr marL="0" indent="0">
              <a:buNone/>
            </a:pPr>
            <a:r>
              <a:rPr lang="en-US" sz="2000" dirty="0" smtClean="0">
                <a:latin typeface="Arial" pitchFamily="34" charset="0"/>
                <a:cs typeface="Arial" pitchFamily="34" charset="0"/>
              </a:rPr>
              <a:t>	</a:t>
            </a:r>
            <a:r>
              <a:rPr lang="en-US" sz="2000" dirty="0" smtClean="0">
                <a:latin typeface="Arial" pitchFamily="34" charset="0"/>
                <a:cs typeface="Arial" pitchFamily="34" charset="0"/>
                <a:hlinkClick r:id="rId2"/>
              </a:rPr>
              <a:t>https</a:t>
            </a:r>
            <a:r>
              <a:rPr lang="en-US" sz="2000" dirty="0" smtClean="0">
                <a:latin typeface="Arial" pitchFamily="34" charset="0"/>
                <a:cs typeface="Arial" pitchFamily="34" charset="0"/>
                <a:hlinkClick r:id="rId2"/>
              </a:rPr>
              <a:t>://</a:t>
            </a:r>
            <a:r>
              <a:rPr lang="en-US" sz="2000" dirty="0">
                <a:latin typeface="Arial" pitchFamily="34" charset="0"/>
                <a:cs typeface="Arial" pitchFamily="34" charset="0"/>
                <a:hlinkClick r:id="rId2"/>
              </a:rPr>
              <a:t>https://</a:t>
            </a:r>
            <a:r>
              <a:rPr lang="en-US" sz="2000" dirty="0" smtClean="0">
                <a:latin typeface="Arial" pitchFamily="34" charset="0"/>
                <a:cs typeface="Arial" pitchFamily="34" charset="0"/>
                <a:hlinkClick r:id="rId2"/>
              </a:rPr>
              <a:t>www.youtube.com/watch?v=JvXro0dzJY8</a:t>
            </a:r>
            <a:endParaRPr lang="en-US" sz="2000" dirty="0" smtClean="0">
              <a:latin typeface="Arial" pitchFamily="34" charset="0"/>
              <a:cs typeface="Arial" pitchFamily="34" charset="0"/>
            </a:endParaRPr>
          </a:p>
          <a:p>
            <a:pPr marL="0" indent="0">
              <a:buNone/>
            </a:pPr>
            <a:endParaRPr lang="en-IE" sz="2000" dirty="0" smtClean="0">
              <a:solidFill>
                <a:srgbClr val="002060"/>
              </a:solidFill>
              <a:latin typeface="Arial" pitchFamily="34" charset="0"/>
              <a:cs typeface="Arial" pitchFamily="34" charset="0"/>
            </a:endParaRPr>
          </a:p>
          <a:p>
            <a:r>
              <a:rPr lang="en-IE" sz="2000" dirty="0" smtClean="0">
                <a:solidFill>
                  <a:srgbClr val="002060"/>
                </a:solidFill>
                <a:latin typeface="Arial" pitchFamily="34" charset="0"/>
                <a:cs typeface="Arial" pitchFamily="34" charset="0"/>
              </a:rPr>
              <a:t>Troubleshooting trick</a:t>
            </a:r>
            <a:r>
              <a:rPr lang="en-IE" sz="2000" dirty="0" smtClean="0">
                <a:solidFill>
                  <a:srgbClr val="002060"/>
                </a:solidFill>
                <a:latin typeface="Arial" pitchFamily="34" charset="0"/>
                <a:cs typeface="Arial" pitchFamily="34" charset="0"/>
              </a:rPr>
              <a:t>s </a:t>
            </a:r>
            <a:r>
              <a:rPr lang="en-IE" sz="2000" dirty="0" smtClean="0">
                <a:solidFill>
                  <a:srgbClr val="002060"/>
                </a:solidFill>
                <a:latin typeface="Arial" pitchFamily="34" charset="0"/>
                <a:cs typeface="Arial" pitchFamily="34" charset="0"/>
              </a:rPr>
              <a:t>– </a:t>
            </a:r>
            <a:r>
              <a:rPr lang="en-IE" sz="2000" dirty="0">
                <a:solidFill>
                  <a:srgbClr val="002060"/>
                </a:solidFill>
                <a:latin typeface="Arial" pitchFamily="34" charset="0"/>
                <a:cs typeface="Arial" pitchFamily="34" charset="0"/>
              </a:rPr>
              <a:t>c</a:t>
            </a:r>
            <a:r>
              <a:rPr lang="en-IE" sz="2000" dirty="0" smtClean="0">
                <a:solidFill>
                  <a:srgbClr val="002060"/>
                </a:solidFill>
                <a:latin typeface="Arial" pitchFamily="34" charset="0"/>
                <a:cs typeface="Arial" pitchFamily="34" charset="0"/>
              </a:rPr>
              <a:t>ommand line fun</a:t>
            </a:r>
            <a:r>
              <a:rPr lang="en-IE" sz="2000" dirty="0" smtClean="0">
                <a:solidFill>
                  <a:srgbClr val="002060"/>
                </a:solidFill>
                <a:latin typeface="Arial" pitchFamily="34" charset="0"/>
                <a:cs typeface="Arial" pitchFamily="34" charset="0"/>
              </a:rPr>
              <a:t> </a:t>
            </a:r>
            <a:endParaRPr lang="en-IE" sz="2000" dirty="0" smtClean="0">
              <a:solidFill>
                <a:srgbClr val="002060"/>
              </a:solidFill>
              <a:latin typeface="Arial" pitchFamily="34" charset="0"/>
              <a:cs typeface="Arial" pitchFamily="34" charset="0"/>
            </a:endParaRPr>
          </a:p>
          <a:p>
            <a:pPr marL="0" indent="0">
              <a:buNone/>
            </a:pPr>
            <a:r>
              <a:rPr lang="en-IE" sz="2000" dirty="0">
                <a:solidFill>
                  <a:srgbClr val="002060"/>
                </a:solidFill>
                <a:latin typeface="Arial" pitchFamily="34" charset="0"/>
                <a:cs typeface="Arial" pitchFamily="34" charset="0"/>
              </a:rPr>
              <a:t>	</a:t>
            </a:r>
            <a:r>
              <a:rPr lang="en-IE" sz="2000" dirty="0">
                <a:solidFill>
                  <a:srgbClr val="002060"/>
                </a:solidFill>
                <a:latin typeface="Arial" pitchFamily="34" charset="0"/>
                <a:cs typeface="Arial" pitchFamily="34" charset="0"/>
                <a:hlinkClick r:id="rId3"/>
              </a:rPr>
              <a:t>https</a:t>
            </a:r>
            <a:r>
              <a:rPr lang="en-IE" sz="2000" dirty="0" smtClean="0">
                <a:solidFill>
                  <a:srgbClr val="002060"/>
                </a:solidFill>
                <a:latin typeface="Arial" pitchFamily="34" charset="0"/>
                <a:cs typeface="Arial" pitchFamily="34" charset="0"/>
                <a:hlinkClick r:id="rId3"/>
              </a:rPr>
              <a:t>://</a:t>
            </a:r>
            <a:r>
              <a:rPr lang="en-IE" sz="2000" dirty="0">
                <a:solidFill>
                  <a:srgbClr val="002060"/>
                </a:solidFill>
                <a:latin typeface="Arial" pitchFamily="34" charset="0"/>
                <a:cs typeface="Arial" pitchFamily="34" charset="0"/>
                <a:hlinkClick r:id="rId3"/>
              </a:rPr>
              <a:t>https://</a:t>
            </a:r>
            <a:r>
              <a:rPr lang="en-IE" sz="2000" dirty="0" smtClean="0">
                <a:solidFill>
                  <a:srgbClr val="002060"/>
                </a:solidFill>
                <a:latin typeface="Arial" pitchFamily="34" charset="0"/>
                <a:cs typeface="Arial" pitchFamily="34" charset="0"/>
                <a:hlinkClick r:id="rId3"/>
              </a:rPr>
              <a:t>www.youtube.com/watch?v=AimCNTzDlVo</a:t>
            </a:r>
            <a:endParaRPr lang="en-IE" sz="2000" dirty="0" smtClean="0">
              <a:solidFill>
                <a:srgbClr val="002060"/>
              </a:solidFill>
              <a:latin typeface="Arial" pitchFamily="34" charset="0"/>
              <a:cs typeface="Arial" pitchFamily="34" charset="0"/>
            </a:endParaRPr>
          </a:p>
          <a:p>
            <a:pPr marL="0" indent="0">
              <a:buNone/>
            </a:pPr>
            <a:endParaRPr lang="en-IE" sz="2000" dirty="0">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31778232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accent2">
                    <a:lumMod val="50000"/>
                  </a:schemeClr>
                </a:solidFill>
                <a:latin typeface="Arial" pitchFamily="34" charset="0"/>
              </a:rPr>
              <a:t>Typical Exam (Sub) Question For This Content</a:t>
            </a:r>
            <a:endParaRPr lang="en-US" sz="2400" dirty="0">
              <a:solidFill>
                <a:schemeClr val="accent2">
                  <a:lumMod val="50000"/>
                </a:schemeClr>
              </a:solidFill>
              <a:latin typeface="Arial" pitchFamily="34" charset="0"/>
            </a:endParaRPr>
          </a:p>
        </p:txBody>
      </p:sp>
      <p:sp>
        <p:nvSpPr>
          <p:cNvPr id="3" name="Content Placeholder 2"/>
          <p:cNvSpPr>
            <a:spLocks noGrp="1"/>
          </p:cNvSpPr>
          <p:nvPr>
            <p:ph sz="quarter" idx="1"/>
          </p:nvPr>
        </p:nvSpPr>
        <p:spPr>
          <a:xfrm>
            <a:off x="457200" y="1600200"/>
            <a:ext cx="8291264" cy="4873752"/>
          </a:xfrm>
        </p:spPr>
        <p:txBody>
          <a:bodyPr>
            <a:normAutofit/>
          </a:bodyPr>
          <a:lstStyle/>
          <a:p>
            <a:pPr lvl="0">
              <a:buNone/>
            </a:pPr>
            <a:r>
              <a:rPr lang="en-US" sz="1900" dirty="0" smtClean="0">
                <a:solidFill>
                  <a:srgbClr val="002060"/>
                </a:solidFill>
                <a:latin typeface="Arial" pitchFamily="34" charset="0"/>
                <a:cs typeface="Arial" pitchFamily="34" charset="0"/>
              </a:rPr>
              <a:t>Question</a:t>
            </a:r>
            <a:endParaRPr lang="en-US" sz="1900" dirty="0" smtClean="0">
              <a:latin typeface="Arial" pitchFamily="34" charset="0"/>
              <a:cs typeface="Arial" pitchFamily="34" charset="0"/>
            </a:endParaRPr>
          </a:p>
          <a:p>
            <a:pPr lvl="0">
              <a:buNone/>
            </a:pPr>
            <a:r>
              <a:rPr lang="en-US" sz="1900" dirty="0" smtClean="0">
                <a:latin typeface="Arial" pitchFamily="34" charset="0"/>
                <a:cs typeface="Arial" pitchFamily="34" charset="0"/>
              </a:rPr>
              <a:t>How do </a:t>
            </a:r>
            <a:r>
              <a:rPr lang="en-US" sz="1900" dirty="0">
                <a:latin typeface="Arial" panose="020B0604020202020204" pitchFamily="34" charset="0"/>
                <a:cs typeface="Arial" panose="020B0604020202020204" pitchFamily="34" charset="0"/>
              </a:rPr>
              <a:t>nodes on a network exchange data? Your answer should include ‘linking types’ and hardware types for network transmission options</a:t>
            </a:r>
            <a:r>
              <a:rPr lang="en-US" sz="1900" dirty="0" smtClean="0">
                <a:latin typeface="Arial" panose="020B0604020202020204" pitchFamily="34" charset="0"/>
                <a:cs typeface="Arial" panose="020B0604020202020204" pitchFamily="34" charset="0"/>
              </a:rPr>
              <a:t>.</a:t>
            </a:r>
            <a:endParaRPr lang="en-IE" sz="1900" dirty="0">
              <a:latin typeface="Arial" panose="020B0604020202020204" pitchFamily="34" charset="0"/>
              <a:cs typeface="Arial" panose="020B0604020202020204" pitchFamily="34" charset="0"/>
            </a:endParaRPr>
          </a:p>
          <a:p>
            <a:pPr lvl="0">
              <a:buNone/>
            </a:pPr>
            <a:endParaRPr lang="en-US" sz="1900" dirty="0" smtClean="0">
              <a:solidFill>
                <a:schemeClr val="accent2">
                  <a:lumMod val="50000"/>
                </a:schemeClr>
              </a:solidFill>
              <a:latin typeface="Arial" pitchFamily="34" charset="0"/>
              <a:cs typeface="Arial" pitchFamily="34" charset="0"/>
            </a:endParaRPr>
          </a:p>
          <a:p>
            <a:pPr>
              <a:buNone/>
            </a:pPr>
            <a:endParaRPr lang="en-US" sz="1900" dirty="0" smtClean="0">
              <a:solidFill>
                <a:srgbClr val="002060"/>
              </a:solidFill>
              <a:latin typeface="Arial" pitchFamily="34" charset="0"/>
              <a:cs typeface="Arial" pitchFamily="34" charset="0"/>
            </a:endParaRPr>
          </a:p>
          <a:p>
            <a:pPr>
              <a:buNone/>
            </a:pPr>
            <a:r>
              <a:rPr lang="en-US" sz="1900" dirty="0" smtClean="0">
                <a:solidFill>
                  <a:srgbClr val="002060"/>
                </a:solidFill>
                <a:latin typeface="Arial" pitchFamily="34" charset="0"/>
                <a:cs typeface="Arial" pitchFamily="34" charset="0"/>
              </a:rPr>
              <a:t>Sample solution</a:t>
            </a:r>
          </a:p>
          <a:p>
            <a:pPr marL="0" indent="0">
              <a:buNone/>
            </a:pPr>
            <a:r>
              <a:rPr lang="en-GB" sz="1800" dirty="0">
                <a:latin typeface="Arial" panose="020B0604020202020204" pitchFamily="34" charset="0"/>
                <a:cs typeface="Arial" panose="020B0604020202020204" pitchFamily="34" charset="0"/>
              </a:rPr>
              <a:t>A computer network may </a:t>
            </a:r>
            <a:r>
              <a:rPr lang="en-US" sz="1800" dirty="0">
                <a:latin typeface="Arial" panose="020B0604020202020204" pitchFamily="34" charset="0"/>
                <a:cs typeface="Arial" panose="020B0604020202020204" pitchFamily="34" charset="0"/>
              </a:rPr>
              <a:t>be ‘fixed’ – i.e. connected permanently using cables - or their links might be temporary - as when connected via modems. Wireless networks generally work using waves in the air and are passed and then processed over ‘</a:t>
            </a:r>
            <a:r>
              <a:rPr lang="en-US" sz="1800" dirty="0" err="1">
                <a:latin typeface="Arial" panose="020B0604020202020204" pitchFamily="34" charset="0"/>
                <a:cs typeface="Arial" panose="020B0604020202020204" pitchFamily="34" charset="0"/>
              </a:rPr>
              <a:t>WiFi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Wireles</a:t>
            </a:r>
            <a:r>
              <a:rPr lang="en-US" sz="1800" dirty="0">
                <a:latin typeface="Arial" panose="020B0604020202020204" pitchFamily="34" charset="0"/>
                <a:cs typeface="Arial" panose="020B0604020202020204" pitchFamily="34" charset="0"/>
              </a:rPr>
              <a:t> Fidelity – a wireless local area network) or a proprietary carrier's networks – carriers being Eircom and ESAT BT</a:t>
            </a:r>
            <a:r>
              <a:rPr lang="en-US" sz="1800" dirty="0" smtClean="0">
                <a:latin typeface="Arial" panose="020B0604020202020204" pitchFamily="34" charset="0"/>
                <a:cs typeface="Arial" panose="020B0604020202020204" pitchFamily="34" charset="0"/>
              </a:rPr>
              <a:t>.</a:t>
            </a:r>
          </a:p>
          <a:p>
            <a:pPr marL="0" indent="0">
              <a:buNone/>
            </a:pPr>
            <a:r>
              <a:rPr lang="en-US" sz="1800" dirty="0" smtClean="0">
                <a:latin typeface="Arial" panose="020B0604020202020204" pitchFamily="34" charset="0"/>
                <a:cs typeface="Arial" panose="020B0604020202020204" pitchFamily="34" charset="0"/>
              </a:rPr>
              <a:t>Network </a:t>
            </a:r>
            <a:r>
              <a:rPr lang="en-US" sz="1800" dirty="0">
                <a:latin typeface="Arial" panose="020B0604020202020204" pitchFamily="34" charset="0"/>
                <a:cs typeface="Arial" panose="020B0604020202020204" pitchFamily="34" charset="0"/>
              </a:rPr>
              <a:t>transmission speeds, measured in bits per second, range from only a few thousand bits per second (Kbps) for old networks, to millions of bits per second (Mbps). </a:t>
            </a:r>
          </a:p>
          <a:p>
            <a:pPr marL="0" indent="0">
              <a:buNone/>
            </a:pPr>
            <a:endParaRPr lang="en-IE"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9485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solidFill>
                  <a:schemeClr val="accent2">
                    <a:lumMod val="50000"/>
                  </a:schemeClr>
                </a:solidFill>
                <a:latin typeface="Arial" pitchFamily="34" charset="0"/>
              </a:rPr>
              <a:t>Solution continued</a:t>
            </a:r>
            <a:endParaRPr lang="en-US" dirty="0"/>
          </a:p>
        </p:txBody>
      </p:sp>
      <p:sp>
        <p:nvSpPr>
          <p:cNvPr id="3" name="Content Placeholder 2"/>
          <p:cNvSpPr>
            <a:spLocks noGrp="1"/>
          </p:cNvSpPr>
          <p:nvPr>
            <p:ph sz="quarter" idx="1"/>
          </p:nvPr>
        </p:nvSpPr>
        <p:spPr>
          <a:xfrm>
            <a:off x="457200" y="1600200"/>
            <a:ext cx="8363272" cy="4277072"/>
          </a:xfrm>
        </p:spPr>
        <p:txBody>
          <a:bodyPr>
            <a:noAutofit/>
          </a:bodyPr>
          <a:lstStyle/>
          <a:p>
            <a:pPr marL="0" indent="0">
              <a:buNone/>
            </a:pPr>
            <a:r>
              <a:rPr lang="en-US" sz="1800" dirty="0">
                <a:latin typeface="Arial" panose="020B0604020202020204" pitchFamily="34" charset="0"/>
                <a:cs typeface="Arial" panose="020B0604020202020204" pitchFamily="34" charset="0"/>
              </a:rPr>
              <a:t>High-speed networks are currently operating at 100-200 Mbps (in an office of 2 - 20 computers) and ‘special’ applications of technology offer billions of bits per second (</a:t>
            </a:r>
            <a:r>
              <a:rPr lang="en-US" sz="1800" dirty="0" err="1">
                <a:latin typeface="Arial" panose="020B0604020202020204" pitchFamily="34" charset="0"/>
                <a:cs typeface="Arial" panose="020B0604020202020204" pitchFamily="34" charset="0"/>
              </a:rPr>
              <a:t>Gbps</a:t>
            </a:r>
            <a:r>
              <a:rPr lang="en-US" sz="1800" dirty="0">
                <a:latin typeface="Arial" panose="020B0604020202020204" pitchFamily="34" charset="0"/>
                <a:cs typeface="Arial" panose="020B0604020202020204" pitchFamily="34" charset="0"/>
              </a:rPr>
              <a:t>) (in a laboratory environment, perhaps).</a:t>
            </a:r>
            <a:endParaRPr lang="en-IE" sz="1800" dirty="0">
              <a:latin typeface="Arial" panose="020B0604020202020204" pitchFamily="34" charset="0"/>
              <a:cs typeface="Arial" panose="020B0604020202020204" pitchFamily="34" charset="0"/>
            </a:endParaRPr>
          </a:p>
          <a:p>
            <a:pPr marL="0" indent="0">
              <a:buNone/>
            </a:pPr>
            <a:r>
              <a:rPr lang="en-GB" sz="1800" dirty="0">
                <a:latin typeface="Arial" panose="020B0604020202020204" pitchFamily="34" charset="0"/>
                <a:cs typeface="Arial" panose="020B0604020202020204" pitchFamily="34" charset="0"/>
              </a:rPr>
              <a:t>To control the data traffic on a computer network the method of switching is used. There are two main switching methods for networks:</a:t>
            </a:r>
            <a:endParaRPr lang="en-IE" sz="1800" dirty="0">
              <a:latin typeface="Arial" panose="020B0604020202020204" pitchFamily="34" charset="0"/>
              <a:cs typeface="Arial" panose="020B0604020202020204" pitchFamily="34" charset="0"/>
            </a:endParaRPr>
          </a:p>
          <a:p>
            <a:pPr marL="365760" lvl="1" indent="0">
              <a:buNone/>
            </a:pPr>
            <a:r>
              <a:rPr lang="en-GB" sz="1800" dirty="0">
                <a:latin typeface="Arial" panose="020B0604020202020204" pitchFamily="34" charset="0"/>
                <a:cs typeface="Arial" panose="020B0604020202020204" pitchFamily="34" charset="0"/>
              </a:rPr>
              <a:t>Packet switching</a:t>
            </a:r>
            <a:endParaRPr lang="en-IE" sz="1800" dirty="0">
              <a:latin typeface="Arial" panose="020B0604020202020204" pitchFamily="34" charset="0"/>
              <a:cs typeface="Arial" panose="020B0604020202020204" pitchFamily="34" charset="0"/>
            </a:endParaRPr>
          </a:p>
          <a:p>
            <a:pPr marL="365760" lvl="1" indent="0">
              <a:buNone/>
            </a:pPr>
            <a:r>
              <a:rPr lang="en-GB" sz="1800" dirty="0" smtClean="0">
                <a:latin typeface="Arial" panose="020B0604020202020204" pitchFamily="34" charset="0"/>
                <a:cs typeface="Arial" panose="020B0604020202020204" pitchFamily="34" charset="0"/>
              </a:rPr>
              <a:t>Circuit switching</a:t>
            </a:r>
            <a:endParaRPr lang="en-IE"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In packet-switched networks a router is a device (and/or software) in a computer that determines the next network point to which a packet should be forwarded to take it closer to its destination. The router is connected to at least two networks and decides which way to send each information packet based on the state of the networks it is connected to.</a:t>
            </a:r>
            <a:r>
              <a:rPr lang="en-US" i="1" dirty="0"/>
              <a:t> </a:t>
            </a:r>
            <a:endParaRPr lang="en-GB"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4425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solidFill>
                  <a:schemeClr val="accent2">
                    <a:lumMod val="50000"/>
                  </a:schemeClr>
                </a:solidFill>
                <a:latin typeface="Arial" pitchFamily="34" charset="0"/>
              </a:rPr>
              <a:t>Solution continued</a:t>
            </a:r>
            <a:endParaRPr lang="en-US" dirty="0"/>
          </a:p>
        </p:txBody>
      </p:sp>
      <p:sp>
        <p:nvSpPr>
          <p:cNvPr id="3" name="Content Placeholder 2"/>
          <p:cNvSpPr>
            <a:spLocks noGrp="1"/>
          </p:cNvSpPr>
          <p:nvPr>
            <p:ph sz="quarter" idx="1"/>
          </p:nvPr>
        </p:nvSpPr>
        <p:spPr>
          <a:xfrm>
            <a:off x="457200" y="1600200"/>
            <a:ext cx="8363272" cy="3917032"/>
          </a:xfrm>
        </p:spPr>
        <p:txBody>
          <a:bodyPr>
            <a:noAutofit/>
          </a:bodyPr>
          <a:lstStyle/>
          <a:p>
            <a:pPr marL="0" indent="0">
              <a:buNone/>
            </a:pPr>
            <a:r>
              <a:rPr lang="en-US" sz="1800" dirty="0">
                <a:latin typeface="Arial" panose="020B0604020202020204" pitchFamily="34" charset="0"/>
                <a:cs typeface="Arial" panose="020B0604020202020204" pitchFamily="34" charset="0"/>
              </a:rPr>
              <a:t>A router is located at a gateway - the hardware point where one network meets another.</a:t>
            </a:r>
            <a:endParaRPr lang="en-IE"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Network transmission media generally fall into one of the following groups: </a:t>
            </a:r>
            <a:endParaRPr lang="en-IE"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Copper wire - carries electrical signals, much like telephone or cable TV wiring. </a:t>
            </a:r>
            <a:endParaRPr lang="en-IE"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Optical </a:t>
            </a:r>
            <a:r>
              <a:rPr lang="en-US" sz="1800" dirty="0" err="1">
                <a:latin typeface="Arial" panose="020B0604020202020204" pitchFamily="34" charset="0"/>
                <a:cs typeface="Arial" panose="020B0604020202020204" pitchFamily="34" charset="0"/>
              </a:rPr>
              <a:t>fibre</a:t>
            </a:r>
            <a:r>
              <a:rPr lang="en-US" sz="1800" dirty="0">
                <a:latin typeface="Arial" panose="020B0604020202020204" pitchFamily="34" charset="0"/>
                <a:cs typeface="Arial" panose="020B0604020202020204" pitchFamily="34" charset="0"/>
              </a:rPr>
              <a:t> - carries light-waves, either from lasers or Light Emitting Diodes.</a:t>
            </a:r>
            <a:endParaRPr lang="en-IE"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Wireless - radio signals or infra-red light </a:t>
            </a:r>
            <a:r>
              <a:rPr lang="en-US" sz="1800" dirty="0" smtClean="0">
                <a:latin typeface="Arial" panose="020B0604020202020204" pitchFamily="34" charset="0"/>
                <a:cs typeface="Arial" panose="020B0604020202020204" pitchFamily="34" charset="0"/>
              </a:rPr>
              <a:t>pulses</a:t>
            </a:r>
            <a:r>
              <a:rPr lang="en-GB" sz="1800" dirty="0" smtClean="0">
                <a:latin typeface="Arial" panose="020B0604020202020204" pitchFamily="34" charset="0"/>
                <a:cs typeface="Arial" panose="020B0604020202020204" pitchFamily="34" charset="0"/>
              </a:rPr>
              <a:t>.</a:t>
            </a:r>
            <a:endParaRPr lang="en-IE" sz="1800" dirty="0">
              <a:latin typeface="Arial" panose="020B0604020202020204" pitchFamily="34" charset="0"/>
              <a:cs typeface="Arial" panose="020B0604020202020204" pitchFamily="34" charset="0"/>
            </a:endParaRPr>
          </a:p>
          <a:p>
            <a:pPr>
              <a:buNone/>
            </a:pPr>
            <a:endParaRPr lang="en-US" sz="1800" dirty="0" smtClean="0">
              <a:latin typeface="Arial" pitchFamily="34" charset="0"/>
              <a:cs typeface="Arial" pitchFamily="34" charset="0"/>
            </a:endParaRPr>
          </a:p>
          <a:p>
            <a:pPr>
              <a:buNone/>
            </a:pPr>
            <a:r>
              <a:rPr lang="en-US" sz="1800" dirty="0" smtClean="0">
                <a:latin typeface="Arial" pitchFamily="34" charset="0"/>
                <a:cs typeface="Arial" pitchFamily="34" charset="0"/>
              </a:rPr>
              <a:t>(10 marks)</a:t>
            </a:r>
          </a:p>
        </p:txBody>
      </p:sp>
    </p:spTree>
    <p:extLst>
      <p:ext uri="{BB962C8B-B14F-4D97-AF65-F5344CB8AC3E}">
        <p14:creationId xmlns:p14="http://schemas.microsoft.com/office/powerpoint/2010/main" val="10816119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611</TotalTime>
  <Words>525</Words>
  <Application>Microsoft Office PowerPoint</Application>
  <PresentationFormat>On-screen Show (4:3)</PresentationFormat>
  <Paragraphs>55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Oriel</vt:lpstr>
      <vt:lpstr>DT 228-1 and DT282-1  Computer Architecture and Technology </vt:lpstr>
      <vt:lpstr>Questions and Answers ( 1 )</vt:lpstr>
      <vt:lpstr>Questions and Answers ( 2 )</vt:lpstr>
      <vt:lpstr>Network Acronyms</vt:lpstr>
      <vt:lpstr>Networks on Youtube</vt:lpstr>
      <vt:lpstr>Typical Exam (Sub) Question For This Content</vt:lpstr>
      <vt:lpstr>Solution continued</vt:lpstr>
      <vt:lpstr>Solution continued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228-1 Computer Architecture and Technology</dc:title>
  <dc:creator>DIT</dc:creator>
  <cp:lastModifiedBy>Art Sloan</cp:lastModifiedBy>
  <cp:revision>61</cp:revision>
  <dcterms:created xsi:type="dcterms:W3CDTF">2012-09-26T09:12:47Z</dcterms:created>
  <dcterms:modified xsi:type="dcterms:W3CDTF">2017-03-24T15:27:41Z</dcterms:modified>
</cp:coreProperties>
</file>