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57"/>
  </p:notesMasterIdLst>
  <p:handoutMasterIdLst>
    <p:handoutMasterId r:id="rId58"/>
  </p:handoutMasterIdLst>
  <p:sldIdLst>
    <p:sldId id="258" r:id="rId2"/>
    <p:sldId id="318" r:id="rId3"/>
    <p:sldId id="354" r:id="rId4"/>
    <p:sldId id="353" r:id="rId5"/>
    <p:sldId id="355" r:id="rId6"/>
    <p:sldId id="356" r:id="rId7"/>
    <p:sldId id="357" r:id="rId8"/>
    <p:sldId id="358" r:id="rId9"/>
    <p:sldId id="359" r:id="rId10"/>
    <p:sldId id="360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61" r:id="rId30"/>
    <p:sldId id="363" r:id="rId31"/>
    <p:sldId id="362" r:id="rId32"/>
    <p:sldId id="364" r:id="rId33"/>
    <p:sldId id="365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66" r:id="rId49"/>
    <p:sldId id="367" r:id="rId50"/>
    <p:sldId id="368" r:id="rId51"/>
    <p:sldId id="369" r:id="rId52"/>
    <p:sldId id="370" r:id="rId53"/>
    <p:sldId id="371" r:id="rId54"/>
    <p:sldId id="351" r:id="rId55"/>
    <p:sldId id="352" r:id="rId5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00CC"/>
    <a:srgbClr val="003300"/>
    <a:srgbClr val="CC0000"/>
    <a:srgbClr val="FFFF99"/>
    <a:srgbClr val="99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B3EB-3B0F-4770-A8EF-1B6BDF2E8A80}" type="datetimeFigureOut">
              <a:rPr lang="en-IE" smtClean="0"/>
              <a:t>03/02/2018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A7C7-383E-484E-8F0C-EECFAB10E2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67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03/02/2018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itchFamily="34" charset="-128"/>
              </a:rPr>
              <a:t>User Centred Design is a very general philosophy that instantiates itself in the context of a design project. Within HCI there have been many attempts to come up with actual life cycles where users are central. Examples include Rubinstein and </a:t>
            </a:r>
            <a:r>
              <a:rPr lang="en-GB" altLang="en-US" dirty="0" err="1" smtClean="0">
                <a:ea typeface="ＭＳ Ｐゴシック" pitchFamily="34" charset="-128"/>
              </a:rPr>
              <a:t>Hersch</a:t>
            </a:r>
            <a:r>
              <a:rPr lang="en-GB" altLang="en-US" dirty="0" smtClean="0">
                <a:ea typeface="ＭＳ Ｐゴシック" pitchFamily="34" charset="-128"/>
              </a:rPr>
              <a:t> successive iteration of 5 stages, info collection, design, implementation, evaluation and deployment. The one here is taken from </a:t>
            </a:r>
            <a:r>
              <a:rPr lang="en-GB" altLang="en-US" dirty="0" err="1" smtClean="0">
                <a:ea typeface="ＭＳ Ｐゴシック" pitchFamily="34" charset="-128"/>
              </a:rPr>
              <a:t>Hartson</a:t>
            </a:r>
            <a:r>
              <a:rPr lang="en-GB" altLang="en-US" dirty="0" smtClean="0">
                <a:ea typeface="ＭＳ Ｐゴシック" pitchFamily="34" charset="-128"/>
              </a:rPr>
              <a:t> and </a:t>
            </a:r>
            <a:r>
              <a:rPr lang="en-GB" altLang="en-US" dirty="0" err="1" smtClean="0">
                <a:ea typeface="ＭＳ Ｐゴシック" pitchFamily="34" charset="-128"/>
              </a:rPr>
              <a:t>Hix</a:t>
            </a:r>
            <a:r>
              <a:rPr lang="en-GB" altLang="en-US" dirty="0" smtClean="0">
                <a:ea typeface="ＭＳ Ｐゴシック" pitchFamily="34" charset="-128"/>
              </a:rPr>
              <a:t> model came about by analysing how design takes place in practice evaluation is central: results of each activity are evaluated before going onto next one both bottom-up and top -down required in waves software designers are familiar with this in their work and call it ‘yo-yoing’</a:t>
            </a:r>
          </a:p>
          <a:p>
            <a:r>
              <a:rPr lang="en-GB" altLang="en-US" dirty="0" smtClean="0">
                <a:ea typeface="ＭＳ Ｐゴシック" pitchFamily="34" charset="-128"/>
              </a:rPr>
              <a:t>it is important to do both structure and detail at the same time</a:t>
            </a:r>
          </a:p>
          <a:p>
            <a:r>
              <a:rPr lang="en-GB" altLang="en-US" dirty="0" smtClean="0">
                <a:ea typeface="ＭＳ Ｐゴシック" pitchFamily="34" charset="-128"/>
              </a:rPr>
              <a:t>in practice this is what is done - but the end result suggests otherwise  corporate requirements dictate a top=down approach which is what gets recorded</a:t>
            </a:r>
          </a:p>
          <a:p>
            <a:r>
              <a:rPr lang="en-GB" altLang="en-US" dirty="0" smtClean="0">
                <a:ea typeface="ＭＳ Ｐゴシック" pitchFamily="34" charset="-128"/>
              </a:rPr>
              <a:t>Chapter 5 of Developing User Interfaces (An Overview of Systems Analysis and Design) p- nice step-by-step methodology for doing user-centred design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38E73-C36B-4DA7-9329-7175A2EF505B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54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139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C01B2-9B08-4C63-BDDE-B1F6E9CFA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233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.png"/><Relationship Id="rId4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  <a:t>Course -  DT228-2</a:t>
            </a:r>
            <a:b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Human Computer Interaction</a:t>
            </a:r>
            <a:endParaRPr lang="en-US" sz="32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47813" y="5013325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0000"/>
                </a:solidFill>
                <a:latin typeface="Arial" charset="0"/>
              </a:rPr>
              <a:t>DESIGN (Process)</a:t>
            </a:r>
            <a:endParaRPr lang="en-US" alt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</a:t>
            </a:r>
            <a:r>
              <a:rPr lang="en-IE" altLang="en-US" sz="2800" dirty="0" smtClean="0"/>
              <a:t>2, </a:t>
            </a:r>
            <a:r>
              <a:rPr lang="en-IE" altLang="en-US" sz="2800"/>
              <a:t>Week </a:t>
            </a:r>
            <a:r>
              <a:rPr lang="en-IE" altLang="en-US" sz="2800" smtClean="0"/>
              <a:t>4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Project Constraints and Limitations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With limited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 a project, there may need to be design ‘trade-offs’.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(throughout) and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fixing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them, if required.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 Deciding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to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fix (!?)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perfect system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might be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badly designed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 system is ‘too good’, maybe there was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 much effort in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3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Life Cycle Models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Life Cycle Models structure the software development life of a product.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show how activities are related to each </a:t>
            </a:r>
            <a:r>
              <a:rPr lang="en-GB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other.</a:t>
            </a: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can be regarded as management </a:t>
            </a:r>
            <a:r>
              <a:rPr lang="en-GB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tools.</a:t>
            </a: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E" altLang="en-US" sz="28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210513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 A Simple Interaction Design Model 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2"/>
          <p:cNvSpPr>
            <a:spLocks/>
          </p:cNvSpPr>
          <p:nvPr/>
        </p:nvSpPr>
        <p:spPr bwMode="auto">
          <a:xfrm>
            <a:off x="5275263" y="2286000"/>
            <a:ext cx="1266825" cy="1371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657600" y="1676400"/>
            <a:ext cx="1687513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17663" y="3124200"/>
            <a:ext cx="1687512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697538" y="3505200"/>
            <a:ext cx="1687512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19813" y="3886200"/>
            <a:ext cx="9813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Evaluate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852110" y="3543635"/>
            <a:ext cx="12202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(Re)Design</a:t>
            </a:r>
            <a:endParaRPr lang="en-GB" altLang="en-US" sz="1800" b="0" dirty="0">
              <a:solidFill>
                <a:srgbClr val="0033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31569" y="1828800"/>
            <a:ext cx="1577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Identify needs/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establish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requirements</a:t>
            </a:r>
            <a:endParaRPr lang="en-GB" altLang="en-US" sz="1800" b="0" dirty="0">
              <a:solidFill>
                <a:srgbClr val="003300"/>
              </a:solidFill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798888" y="4343400"/>
            <a:ext cx="1687512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132320" y="4495800"/>
            <a:ext cx="1176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Build 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interactive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version</a:t>
            </a: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 flipH="1">
            <a:off x="2251075" y="2286000"/>
            <a:ext cx="1406525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 flipV="1">
            <a:off x="2813050" y="2438400"/>
            <a:ext cx="9144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" name="Arc 18"/>
          <p:cNvSpPr>
            <a:spLocks/>
          </p:cNvSpPr>
          <p:nvPr/>
        </p:nvSpPr>
        <p:spPr bwMode="auto">
          <a:xfrm flipH="1" flipV="1">
            <a:off x="2462213" y="4267200"/>
            <a:ext cx="1406525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9" name="Arc 19"/>
          <p:cNvSpPr>
            <a:spLocks/>
          </p:cNvSpPr>
          <p:nvPr/>
        </p:nvSpPr>
        <p:spPr bwMode="auto">
          <a:xfrm>
            <a:off x="2813050" y="4191000"/>
            <a:ext cx="1055688" cy="534988"/>
          </a:xfrm>
          <a:custGeom>
            <a:avLst/>
            <a:gdLst>
              <a:gd name="T0" fmla="*/ 0 w 22406"/>
              <a:gd name="T1" fmla="*/ 2147483647 h 21600"/>
              <a:gd name="T2" fmla="*/ 2147483647 w 22406"/>
              <a:gd name="T3" fmla="*/ 2147483647 h 21600"/>
              <a:gd name="T4" fmla="*/ 2147483647 w 22406"/>
              <a:gd name="T5" fmla="*/ 2147483647 h 21600"/>
              <a:gd name="T6" fmla="*/ 0 60000 65536"/>
              <a:gd name="T7" fmla="*/ 0 60000 65536"/>
              <a:gd name="T8" fmla="*/ 0 60000 65536"/>
              <a:gd name="T9" fmla="*/ 0 w 22406"/>
              <a:gd name="T10" fmla="*/ 0 h 21600"/>
              <a:gd name="T11" fmla="*/ 22406 w 224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06" h="21600" fill="none" extrusionOk="0">
                <a:moveTo>
                  <a:pt x="0" y="15"/>
                </a:moveTo>
                <a:cubicBezTo>
                  <a:pt x="268" y="5"/>
                  <a:pt x="537" y="-1"/>
                  <a:pt x="806" y="0"/>
                </a:cubicBezTo>
                <a:cubicBezTo>
                  <a:pt x="12735" y="0"/>
                  <a:pt x="22406" y="9670"/>
                  <a:pt x="22406" y="21600"/>
                </a:cubicBezTo>
              </a:path>
              <a:path w="22406" h="21600" stroke="0" extrusionOk="0">
                <a:moveTo>
                  <a:pt x="0" y="15"/>
                </a:moveTo>
                <a:cubicBezTo>
                  <a:pt x="268" y="5"/>
                  <a:pt x="537" y="-1"/>
                  <a:pt x="806" y="0"/>
                </a:cubicBezTo>
                <a:cubicBezTo>
                  <a:pt x="12735" y="0"/>
                  <a:pt x="22406" y="9670"/>
                  <a:pt x="22406" y="21600"/>
                </a:cubicBezTo>
                <a:lnTo>
                  <a:pt x="806" y="21600"/>
                </a:lnTo>
                <a:lnTo>
                  <a:pt x="0" y="1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" name="Arc 20"/>
          <p:cNvSpPr>
            <a:spLocks/>
          </p:cNvSpPr>
          <p:nvPr/>
        </p:nvSpPr>
        <p:spPr bwMode="auto">
          <a:xfrm flipV="1">
            <a:off x="5486400" y="4648200"/>
            <a:ext cx="703263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Arc 21"/>
          <p:cNvSpPr>
            <a:spLocks/>
          </p:cNvSpPr>
          <p:nvPr/>
        </p:nvSpPr>
        <p:spPr bwMode="auto">
          <a:xfrm>
            <a:off x="7385050" y="4114800"/>
            <a:ext cx="844550" cy="1371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2296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2884488" y="4191000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727450" y="5181600"/>
            <a:ext cx="141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251075" y="30480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45350" y="5562600"/>
            <a:ext cx="1391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/>
              <a:t>Final </a:t>
            </a:r>
            <a:r>
              <a:rPr lang="en-GB" altLang="en-US" sz="1600" b="0" dirty="0" smtClean="0"/>
              <a:t>Product</a:t>
            </a:r>
            <a:endParaRPr lang="en-GB" altLang="en-US" sz="1600" b="0" dirty="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727450" y="2438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3305175" y="3657600"/>
            <a:ext cx="239236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6189663" y="4572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" name="Arc 30"/>
          <p:cNvSpPr>
            <a:spLocks/>
          </p:cNvSpPr>
          <p:nvPr/>
        </p:nvSpPr>
        <p:spPr bwMode="auto">
          <a:xfrm>
            <a:off x="3868738" y="1447800"/>
            <a:ext cx="633412" cy="228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02150" y="1600200"/>
            <a:ext cx="6985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5345113" y="2286000"/>
            <a:ext cx="71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60363" y="5542380"/>
            <a:ext cx="4937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Exemplifies a user-centered design approach</a:t>
            </a:r>
            <a:r>
              <a:rPr lang="en-US" altLang="en-US" sz="1800" dirty="0"/>
              <a:t> 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163752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 A Traditional Waterfall Model 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838031" y="5556250"/>
            <a:ext cx="1336675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641056" y="4565650"/>
            <a:ext cx="1336675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3445669" y="3575050"/>
            <a:ext cx="1336675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2180431" y="2508250"/>
            <a:ext cx="1336675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983456" y="1441450"/>
            <a:ext cx="1336675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983456" y="1409700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rgbClr val="003300"/>
                </a:solidFill>
              </a:rPr>
              <a:t>Requirements </a:t>
            </a:r>
            <a:br>
              <a:rPr lang="en-US" altLang="en-US" sz="1600" b="0" dirty="0">
                <a:solidFill>
                  <a:srgbClr val="003300"/>
                </a:solidFill>
              </a:rPr>
            </a:br>
            <a:r>
              <a:rPr lang="en-US" altLang="en-US" sz="1600" b="0" dirty="0">
                <a:solidFill>
                  <a:srgbClr val="003300"/>
                </a:solidFill>
              </a:rPr>
              <a:t>analysis</a:t>
            </a:r>
            <a:endParaRPr lang="en-US" altLang="en-US" sz="1400" b="0" dirty="0">
              <a:solidFill>
                <a:srgbClr val="003300"/>
              </a:solidFill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2393490" y="2584450"/>
            <a:ext cx="821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Design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726656" y="3672473"/>
            <a:ext cx="6735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Code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997538" y="4701173"/>
            <a:ext cx="56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Test</a:t>
            </a:r>
            <a:endParaRPr lang="en-GB" altLang="en-US" sz="1800" b="0" dirty="0">
              <a:solidFill>
                <a:srgbClr val="0033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862052" y="5691773"/>
            <a:ext cx="1358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0" dirty="0">
                <a:solidFill>
                  <a:srgbClr val="003300"/>
                </a:solidFill>
              </a:rPr>
              <a:t>Maintenance</a:t>
            </a:r>
            <a:endParaRPr lang="en-GB" altLang="en-US" sz="1800" b="0" dirty="0">
              <a:solidFill>
                <a:srgbClr val="003300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320131" y="19748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3517106" y="30416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4782344" y="41084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>
            <a:off x="5977731" y="50990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H="1">
            <a:off x="5134769" y="5861050"/>
            <a:ext cx="703262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 flipV="1">
            <a:off x="5134769" y="5099050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3937794" y="4870450"/>
            <a:ext cx="703262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V="1">
            <a:off x="3937794" y="4108450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2672556" y="3803650"/>
            <a:ext cx="7032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V="1">
            <a:off x="2672556" y="3041650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1477169" y="2736850"/>
            <a:ext cx="703262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 flipV="1">
            <a:off x="1477169" y="1974850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320072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 A Spiral Life Cycle Model 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85450"/>
            <a:ext cx="5832648" cy="420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9632" y="5656095"/>
            <a:ext cx="4684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latin typeface="Verdana" pitchFamily="34" charset="0"/>
              </a:rPr>
              <a:t>From cctr.umkc.edu/~</a:t>
            </a:r>
            <a:r>
              <a:rPr lang="en-US" altLang="en-US" sz="1600" b="0" dirty="0" err="1">
                <a:latin typeface="Verdana" pitchFamily="34" charset="0"/>
              </a:rPr>
              <a:t>kennethjuwng</a:t>
            </a:r>
            <a:r>
              <a:rPr lang="en-US" altLang="en-US" sz="1600" b="0" dirty="0">
                <a:latin typeface="Verdana" pitchFamily="34" charset="0"/>
              </a:rPr>
              <a:t>/spiral.htm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72779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 Agile Unified Process 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0" y="1530551"/>
            <a:ext cx="8585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1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Star Life Cycle Model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Suggested by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Hartson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Hix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(1989)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Important features: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the centre of activities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No particular ordering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activities. Development may start in any one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are derived from empirical studies of interface designers</a:t>
            </a:r>
          </a:p>
          <a:p>
            <a:pPr>
              <a:lnSpc>
                <a:spcPct val="150000"/>
              </a:lnSpc>
            </a:pPr>
            <a:endParaRPr lang="en-IE" altLang="en-US" sz="28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163844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Star Life Cycle Model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7924800" cy="4114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Hartson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Hix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(1989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lip" r:id="rId4" imgW="3301497" imgH="3468986" progId="">
                  <p:embed/>
                </p:oleObj>
              </mc:Choice>
              <mc:Fallback>
                <p:oleObj name="Clip" r:id="rId4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70300" y="3804620"/>
            <a:ext cx="2044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46500" y="5176220"/>
            <a:ext cx="2044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Conceptual/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Formal </a:t>
            </a:r>
            <a:r>
              <a:rPr lang="en-GB" altLang="en-US" sz="1800" dirty="0"/>
              <a:t>D</a:t>
            </a:r>
            <a:r>
              <a:rPr lang="en-GB" altLang="en-US" sz="1800" dirty="0" smtClean="0"/>
              <a:t>esign</a:t>
            </a:r>
            <a:endParaRPr lang="en-GB" altLang="en-US" sz="1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337300" y="3728420"/>
            <a:ext cx="2044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S</a:t>
            </a:r>
            <a:r>
              <a:rPr lang="en-GB" altLang="en-US" sz="1800" dirty="0" smtClean="0"/>
              <a:t>pecification</a:t>
            </a:r>
            <a:endParaRPr lang="en-GB" altLang="en-US" sz="1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27100" y="3804620"/>
            <a:ext cx="2044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Prototyping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70500" y="2280620"/>
            <a:ext cx="2044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/>
              <a:t>Task/Functional</a:t>
            </a:r>
            <a:endParaRPr lang="en-GB" altLang="en-US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A</a:t>
            </a:r>
            <a:r>
              <a:rPr lang="en-GB" altLang="en-US" sz="1800" dirty="0" smtClean="0"/>
              <a:t>nalysis</a:t>
            </a:r>
            <a:endParaRPr lang="en-GB" altLang="en-US" sz="1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765300" y="2280620"/>
            <a:ext cx="2044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Implementation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686050" y="3125170"/>
            <a:ext cx="10414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353050" y="3036270"/>
            <a:ext cx="1041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990850" y="417927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734050" y="417927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654550" y="464917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765675" y="600807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2092325" y="456027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7369175" y="456027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rot="10968867" flipV="1">
            <a:off x="2586038" y="189327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rot="10968867" flipV="1">
            <a:off x="6313488" y="189327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047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Model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42481" y="1829742"/>
            <a:ext cx="210346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 dirty="0">
                <a:solidFill>
                  <a:schemeClr val="bg1"/>
                </a:solidFill>
              </a:rPr>
              <a:t>Requirements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23494" y="2766367"/>
            <a:ext cx="1144865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</a:rPr>
              <a:t>Design</a:t>
            </a:r>
            <a:endParaRPr lang="en-US" altLang="en-US" sz="2400" b="0">
              <a:solidFill>
                <a:schemeClr val="bg2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42481" y="3845867"/>
            <a:ext cx="2087431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</a:rPr>
              <a:t>Build/Develop</a:t>
            </a:r>
            <a:endParaRPr lang="en-US" altLang="en-US" sz="2400" b="0">
              <a:solidFill>
                <a:schemeClr val="bg2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98081" y="4998392"/>
            <a:ext cx="1438275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</a:rPr>
              <a:t>Evaluate</a:t>
            </a:r>
            <a:endParaRPr lang="en-US" altLang="en-US" sz="2400" b="0">
              <a:solidFill>
                <a:schemeClr val="bg2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23569" y="2309167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523569" y="3245792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523569" y="4325292"/>
            <a:ext cx="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02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(Back to…)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endParaRPr lang="en-US" altLang="en-US" sz="3200" dirty="0" smtClean="0">
              <a:ea typeface="ＭＳ Ｐゴシック" pitchFamily="34" charset="-128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</a:t>
            </a:r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requirement</a:t>
            </a:r>
            <a:r>
              <a:rPr lang="en-US" altLang="en-US" sz="2800" dirty="0">
                <a:solidFill>
                  <a:srgbClr val="3333CC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something the product must do, or a quality that the product must have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35111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Life-Cycle Models in Human Computer Interfaces</a:t>
            </a:r>
          </a:p>
          <a:p>
            <a:pPr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Four basic activities in HCI 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Requirements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Develop/Build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2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IE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requirements: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Functional: </a:t>
            </a:r>
          </a:p>
          <a:p>
            <a:pPr marL="1371600" lvl="3" indent="0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the system should do</a:t>
            </a:r>
          </a:p>
          <a:p>
            <a:pPr marL="1371600" lvl="3" indent="0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Historically the main focus of requirements activities</a:t>
            </a:r>
          </a:p>
          <a:p>
            <a:pPr marL="914400" lvl="2" indent="0">
              <a:lnSpc>
                <a:spcPct val="90000"/>
              </a:lnSpc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Non-functional:  </a:t>
            </a:r>
          </a:p>
          <a:p>
            <a:pPr marL="1371600" lvl="3" indent="0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memory size, </a:t>
            </a:r>
          </a:p>
          <a:p>
            <a:pPr marL="1371600" lvl="3" indent="0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555962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…continued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3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IE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</a:t>
            </a:r>
            <a:r>
              <a:rPr lang="en-IE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continued: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90000"/>
              </a:lnSpc>
              <a:buNone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Usability: </a:t>
            </a:r>
          </a:p>
          <a:p>
            <a:pPr marL="1371600" lvl="3" indent="0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learnability </a:t>
            </a:r>
          </a:p>
          <a:p>
            <a:pPr marL="1371600" lvl="3" indent="0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  <a:p>
            <a:pPr marL="1371600" lvl="3" indent="0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  <a:p>
            <a:pPr marL="1371600" lvl="3" indent="0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attitude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971600" y="2348880"/>
            <a:ext cx="3383781" cy="2900153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4166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this…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requirements for </a:t>
            </a:r>
            <a:r>
              <a:rPr lang="en-US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Webcourses</a:t>
            </a:r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You could: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use-case diagram to illustrate the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GB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down a list of at least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non-functional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rite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down a list of at least three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r>
              <a:rPr lang="en-GB" sz="24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7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(4)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Determining Usability Requirements:</a:t>
            </a:r>
            <a:endParaRPr lang="en-US" altLang="en-US" sz="28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GB" altLang="en-US" sz="26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Task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Analysis</a:t>
            </a:r>
          </a:p>
          <a:p>
            <a:pPr lvl="2">
              <a:lnSpc>
                <a:spcPct val="150000"/>
              </a:lnSpc>
            </a:pPr>
            <a:r>
              <a:rPr lang="en-GB" altLang="en-US" sz="26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Analysis</a:t>
            </a:r>
          </a:p>
          <a:p>
            <a:pPr lvl="2">
              <a:lnSpc>
                <a:spcPct val="150000"/>
              </a:lnSpc>
            </a:pPr>
            <a:r>
              <a:rPr lang="en-GB" altLang="en-US" sz="26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Environment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Analysis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16250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– Task Analysis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Who is going to use the system?</a:t>
            </a:r>
          </a:p>
          <a:p>
            <a:pPr>
              <a:spcBef>
                <a:spcPct val="70000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tasks do they now perform?</a:t>
            </a:r>
          </a:p>
          <a:p>
            <a:pPr>
              <a:spcBef>
                <a:spcPct val="70000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tasks are desired?</a:t>
            </a:r>
          </a:p>
          <a:p>
            <a:pPr>
              <a:spcBef>
                <a:spcPct val="70000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are the tasks learned?</a:t>
            </a:r>
          </a:p>
          <a:p>
            <a:pPr>
              <a:spcBef>
                <a:spcPct val="70000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Where are the tasks performed?</a:t>
            </a:r>
          </a:p>
          <a:p>
            <a:pPr>
              <a:spcBef>
                <a:spcPct val="70000"/>
              </a:spcBef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is</a:t>
            </a:r>
            <a:r>
              <a:rPr lang="en-US" altLang="ja-JP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relationship between user and data?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419339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– User Analysis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Who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are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they?</a:t>
            </a:r>
          </a:p>
          <a:p>
            <a:pPr lvl="1"/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use: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novice, expert, casual, 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frequent</a:t>
            </a:r>
          </a:p>
          <a:p>
            <a:pPr lvl="1"/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Culture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step-by-step (prompted), constrained, clear 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</a:t>
            </a:r>
          </a:p>
          <a:p>
            <a:pPr lvl="1"/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Disability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cognitive, 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physical</a:t>
            </a:r>
          </a:p>
          <a:p>
            <a:pPr lvl="1"/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Age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child, young adult, ageing user...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38861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Analysis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pPr lvl="1">
              <a:spcBef>
                <a:spcPct val="80000"/>
              </a:spcBef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Physical:</a:t>
            </a:r>
            <a:r>
              <a:rPr lang="en-GB" altLang="en-US" sz="2600" dirty="0">
                <a:solidFill>
                  <a:srgbClr val="3333CC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Dusty? Noisy? Vibration? Light? Heat? Humidity?... </a:t>
            </a:r>
          </a:p>
          <a:p>
            <a:pPr lvl="1">
              <a:spcBef>
                <a:spcPct val="80000"/>
              </a:spcBef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Social: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Sharing of files, of displays,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paper, across great distances, work individually, privacy for clients.</a:t>
            </a:r>
          </a:p>
          <a:p>
            <a:pPr lvl="1">
              <a:spcBef>
                <a:spcPct val="80000"/>
              </a:spcBef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Organisational:</a:t>
            </a:r>
            <a:r>
              <a:rPr lang="en-GB" altLang="en-US" sz="2600" dirty="0">
                <a:solidFill>
                  <a:srgbClr val="3333CC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Hierarchy, IT department’s attitude and remit, user support, communications structure and infrastructure, availability of training.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Requirements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31207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Model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42481" y="1829742"/>
            <a:ext cx="210346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 dirty="0">
                <a:solidFill>
                  <a:schemeClr val="bg1"/>
                </a:solidFill>
              </a:rPr>
              <a:t>Requirements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923494" y="2766367"/>
            <a:ext cx="1144865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</a:rPr>
              <a:t>Design</a:t>
            </a:r>
            <a:endParaRPr lang="en-US" altLang="en-US" sz="2400" b="0">
              <a:solidFill>
                <a:schemeClr val="bg2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42481" y="3845867"/>
            <a:ext cx="2087431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</a:rPr>
              <a:t>Build/Develop</a:t>
            </a:r>
            <a:endParaRPr lang="en-US" altLang="en-US" sz="2400" b="0">
              <a:solidFill>
                <a:schemeClr val="bg2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98081" y="4998392"/>
            <a:ext cx="1438275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</a:rPr>
              <a:t>Evaluate</a:t>
            </a:r>
            <a:endParaRPr lang="en-US" altLang="en-US" sz="2400" b="0">
              <a:solidFill>
                <a:schemeClr val="bg2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23569" y="2309167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523569" y="3245792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523569" y="4325292"/>
            <a:ext cx="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7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Model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Life-Cycle Models</a:t>
            </a:r>
            <a:endParaRPr lang="en-US" altLang="en-US" sz="1000" b="0" i="1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430962" y="1777763"/>
            <a:ext cx="2103461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sz="2400" b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406073" y="2714388"/>
            <a:ext cx="2257989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User-centred design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430962" y="4176476"/>
            <a:ext cx="2087431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Build/Develop</a:t>
            </a:r>
            <a:endParaRPr lang="en-US" altLang="en-US" sz="2400" b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786562" y="5329001"/>
            <a:ext cx="1438275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endParaRPr lang="en-US" altLang="en-US" sz="2400" b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512050" y="2257188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12050" y="3554176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4512050" y="4635263"/>
            <a:ext cx="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86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Users’ Involvement in Design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18456"/>
            <a:ext cx="7924800" cy="4114800"/>
          </a:xfrm>
        </p:spPr>
        <p:txBody>
          <a:bodyPr>
            <a:noAutofit/>
          </a:bodyPr>
          <a:lstStyle/>
          <a:p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your user</a:t>
            </a:r>
          </a:p>
          <a:p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Personae (plural of ‘persona’)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ultural investigation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42437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Design Basics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it is, interventions, goals, constraints</a:t>
            </a:r>
          </a:p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happens </a:t>
            </a: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design</a:t>
            </a:r>
            <a:endParaRPr lang="en-GB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they are, what they are </a:t>
            </a: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like…</a:t>
            </a:r>
            <a:endParaRPr lang="en-GB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‘Rich stories’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of design</a:t>
            </a:r>
          </a:p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your way around a system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prototypes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You never 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get it right first time</a:t>
            </a:r>
            <a:r>
              <a:rPr lang="en-GB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GB" altLang="en-US" sz="19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4955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Know Your User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they?</a:t>
            </a:r>
          </a:p>
          <a:p>
            <a:pPr marL="1174750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probably 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them,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them,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alt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imagination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Personae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Form a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an ‘example’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necessarily a real person</a:t>
            </a:r>
          </a:p>
          <a:p>
            <a:pPr marL="0" indent="0">
              <a:buNone/>
            </a:pPr>
            <a:endParaRPr lang="en-GB" alt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surrogate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“What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Betty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think?”</a:t>
            </a:r>
          </a:p>
          <a:p>
            <a:pPr marL="457200" lvl="1" indent="0">
              <a:buNone/>
            </a:pPr>
            <a:endParaRPr lang="en-GB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Details matter (They make her ‘real’)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5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Persona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18456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Betty is 37 years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old. She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been Warehouse Manager for five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years,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worked for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Simpson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Brothers Engineering for twelve years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did not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 to university, but has studied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evening classes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business diploma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 has two children aged 15 and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does not like to work late.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did part of an introductory in-house computer course some years ago, but it was interrupted when she was promoted and could no longer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afford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 to study. Her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vision is perfect, but her right-hand movement is slightly restricted following an industrial accident 3 years ago.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enthusiastic about her work and is happy to delegate responsibility and take suggestions from her staff.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she does feel threatened by the introduction of yet another new computer system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(- the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third in her time at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Simpson Brothers Eng.)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254303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probe_pack.jpg                                                 0005775A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14" y="2274094"/>
            <a:ext cx="2754786" cy="206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Clip" r:id="rId4" imgW="3301497" imgH="3468986" progId="">
                  <p:embed/>
                </p:oleObj>
              </mc:Choice>
              <mc:Fallback>
                <p:oleObj name="Clip" r:id="rId4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618456"/>
            <a:ext cx="6934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this is difficult. (Think of users in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home, shift work employees, hospital patients…)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Investigation packs (Items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prompt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responses)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E.G. Notepad and pen,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camera,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postcards…)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Might be given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people to open in their own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environment. They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record what is meaningful 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to…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 interviews, prompt ideas, enculture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designers.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Cultural Investigation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4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Why Involve Users?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114800"/>
          </a:xfrm>
        </p:spPr>
        <p:txBody>
          <a:bodyPr>
            <a:noAutofit/>
          </a:bodyPr>
          <a:lstStyle/>
          <a:p>
            <a:r>
              <a:rPr lang="en-GB" altLang="en-US" sz="22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Expectation management</a:t>
            </a:r>
            <a:r>
              <a:rPr lang="en-GB" altLang="en-US" sz="2200" i="1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GB" altLang="en-US" sz="2200" u="sng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Realistic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expectations 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surprises, no disappointments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Timely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training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Communication -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but no </a:t>
            </a: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hype</a:t>
            </a:r>
          </a:p>
          <a:p>
            <a:pPr marL="457200" lvl="1" indent="0">
              <a:buNone/>
            </a:pPr>
            <a:endParaRPr lang="en-GB" altLang="en-US" sz="2200" u="sng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GB" altLang="en-US" sz="2200" u="sng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Ownership</a:t>
            </a:r>
            <a:r>
              <a:rPr lang="en-GB" altLang="en-US" sz="2200" i="1" u="sng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GB" altLang="en-US" sz="2200" i="1" u="sng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Make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users active stakeholders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might be more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likely to forgive or accept </a:t>
            </a: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</a:t>
            </a:r>
            <a:endParaRPr lang="en-GB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can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make a big difference to acceptance and success of </a:t>
            </a: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product</a:t>
            </a:r>
            <a:endParaRPr lang="en-GB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246321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Users-Centred Approach?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Early focus on users and tasks: 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directly studying cognitive, behavioural, anthropomorphic and attitudinal </a:t>
            </a:r>
            <a:r>
              <a:rPr lang="en-GB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characteristics.</a:t>
            </a:r>
            <a:endParaRPr lang="en-GB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200" dirty="0">
              <a:solidFill>
                <a:srgbClr val="009999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Empirical measurement:</a:t>
            </a:r>
            <a:r>
              <a:rPr lang="en-GB" altLang="en-US" sz="22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users’ reactions and performance to scenarios, manuals, simulations and prototypes are observed, recorded and analysed.</a:t>
            </a:r>
          </a:p>
          <a:p>
            <a:pPr>
              <a:spcBef>
                <a:spcPts val="600"/>
              </a:spcBef>
            </a:pPr>
            <a:endParaRPr lang="en-GB" altLang="en-US" sz="2200" dirty="0">
              <a:solidFill>
                <a:srgbClr val="009999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Iterative design: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when problems are found in user testing, fix them and carry out more tests.</a:t>
            </a:r>
            <a:endParaRPr lang="en-US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1238207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Ethnographic Observation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114800"/>
          </a:xfrm>
        </p:spPr>
        <p:txBody>
          <a:bodyPr>
            <a:no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Preparation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Understand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US" altLang="ja-JP" sz="20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organisation’s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policies and work culture.</a:t>
            </a:r>
          </a:p>
          <a:p>
            <a:pPr lvl="1"/>
            <a:r>
              <a:rPr lang="en-US" altLang="ja-JP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Familiarise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yourself with the system and its history. 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Set initial goals and prepare questions. 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Gain access and permission to </a:t>
            </a:r>
            <a:r>
              <a:rPr lang="en-US" altLang="ja-JP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observe/interview users. </a:t>
            </a:r>
          </a:p>
          <a:p>
            <a:pPr marL="457200" lvl="1" indent="0">
              <a:buNone/>
            </a:pPr>
            <a:endParaRPr lang="en-US" altLang="ja-JP" sz="1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Field Study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Establish rapport with managers and users.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Observe/interview users in their workplace and collect subjective/objective quantitative/qualitative data.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Follow any leads that emerge from the visits</a:t>
            </a:r>
            <a:endParaRPr lang="en-US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3648988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Ethnographic Observation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114800"/>
          </a:xfrm>
        </p:spPr>
        <p:txBody>
          <a:bodyPr>
            <a:no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Analysis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Compile the collected data in numerical, textual, and multimedia databases. 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Quantify data and compile statistics. 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Reduce and interpret the data. 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Refine the goals and the process used. </a:t>
            </a:r>
            <a:endParaRPr lang="en-US" altLang="ja-JP" sz="20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1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Reporting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Consider multiple audiences and goals. 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Prepare a report and present the findings.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1356770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pic>
        <p:nvPicPr>
          <p:cNvPr id="8" name="Picture 7" descr="fig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513513" cy="4525963"/>
          </a:xfrm>
          <a:prstGeom prst="rect">
            <a:avLst/>
          </a:prstGeom>
          <a:noFill/>
          <a:ln w="3810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06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ja-JP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Participatory (or </a:t>
            </a:r>
            <a:r>
              <a:rPr lang="en-US" altLang="ja-JP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Participative</a:t>
            </a:r>
            <a:r>
              <a:rPr lang="en-US" altLang="ja-JP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ja-JP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ja-JP" sz="2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is an approach to design that attempts to actively involve the end users in the design process.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ja-JP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It assumes that users should play an active role in the creative process: users envision the future by identifying the defining moments from their </a:t>
            </a:r>
            <a:r>
              <a:rPr lang="en-US" altLang="ja-JP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perspective.</a:t>
            </a:r>
            <a:endParaRPr lang="en-US" altLang="ja-JP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0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and Interventions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86000" algn="l"/>
              </a:tabLst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esign </a:t>
            </a:r>
            <a:r>
              <a:rPr lang="en-GB" alt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just </a:t>
            </a:r>
            <a:r>
              <a:rPr lang="en-GB" alt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</a:p>
          <a:p>
            <a:pPr marL="565150" lvl="1" indent="-184150">
              <a:buFontTx/>
              <a:buChar char=" "/>
              <a:tabLst>
                <a:tab pos="2286000" algn="l"/>
              </a:tabLst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just the immediate interaction</a:t>
            </a:r>
          </a:p>
          <a:p>
            <a:pPr marL="565150" lvl="1" indent="-184150">
              <a:buFontTx/>
              <a:buChar char=" "/>
              <a:tabLst>
                <a:tab pos="2286000" algn="l"/>
              </a:tabLst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E.G. a stapler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office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technology changes 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interaction style:</a:t>
            </a:r>
            <a:endParaRPr lang="en-GB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0" lvl="2">
              <a:tabLst>
                <a:tab pos="2286000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manual:	write, print, staple, write, print, staple, …</a:t>
            </a:r>
          </a:p>
          <a:p>
            <a:pPr marL="1238250" lvl="2">
              <a:tabLst>
                <a:tab pos="2286000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electric:	write, print, write, print, …, staple </a:t>
            </a:r>
            <a:endParaRPr lang="en-GB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0">
              <a:buNone/>
              <a:tabLst>
                <a:tab pos="2286000" algn="l"/>
              </a:tabLst>
            </a:pPr>
            <a:endParaRPr lang="en-GB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286000" algn="l"/>
              </a:tabLst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Designing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interventions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not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artefacts</a:t>
            </a:r>
          </a:p>
          <a:p>
            <a:pPr marL="565150" lvl="1" indent="-184150">
              <a:buFontTx/>
              <a:buChar char=" "/>
              <a:tabLst>
                <a:tab pos="2286000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ot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just the system, but 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also…</a:t>
            </a:r>
            <a:endParaRPr lang="en-GB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0" lvl="2">
              <a:tabLst>
                <a:tab pos="2286000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documentation, manuals, tutorials</a:t>
            </a:r>
          </a:p>
          <a:p>
            <a:pPr marL="1238250" lvl="2">
              <a:tabLst>
                <a:tab pos="2286000" algn="l"/>
              </a:tabLst>
            </a:pP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say and 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do,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well as what we </a:t>
            </a:r>
            <a:r>
              <a:rPr lang="en-GB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make.</a:t>
            </a:r>
            <a:endParaRPr lang="en-IE" altLang="en-US" sz="16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1009203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ja-JP" sz="2600" u="sng" dirty="0">
                <a:latin typeface="Arial" panose="020B0604020202020204" pitchFamily="34" charset="0"/>
                <a:cs typeface="Arial" panose="020B0604020202020204" pitchFamily="34" charset="0"/>
              </a:rPr>
              <a:t>Controversial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ja-JP" sz="26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ja-JP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altLang="ja-JP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involvement brings: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more accurate information about tasks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more opportunity for users to influence design decisions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 sense of participation that builds users' ego investment in successful implementation 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potential for increased user acceptance of final system </a:t>
            </a:r>
          </a:p>
          <a:p>
            <a:pPr>
              <a:lnSpc>
                <a:spcPct val="80000"/>
              </a:lnSpc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60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(4)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3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extensive user involvement may: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be more costly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lengthen the implementation period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build antagonism with people not involved or whose suggestions rejected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force designers to compromise their design to satisfy incompetent participants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build opposition to implementation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exacerbate personality conflicts between design-team members and users </a:t>
            </a:r>
          </a:p>
          <a:p>
            <a:pPr lvl="1"/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show that </a:t>
            </a:r>
            <a:r>
              <a:rPr lang="en-US" altLang="ja-JP" sz="2600" dirty="0" err="1">
                <a:latin typeface="Arial" panose="020B0604020202020204" pitchFamily="34" charset="0"/>
                <a:cs typeface="Arial" panose="020B0604020202020204" pitchFamily="34" charset="0"/>
              </a:rPr>
              <a:t>organisational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 politics and preferences of certain individuals are more important than technical issues </a:t>
            </a:r>
          </a:p>
          <a:p>
            <a:pPr>
              <a:lnSpc>
                <a:spcPct val="80000"/>
              </a:lnSpc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6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(5)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PICTIVE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lastic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nterface for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ollaborative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echnology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nitiatives through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ideo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xploration .</a:t>
            </a:r>
          </a:p>
          <a:p>
            <a:pPr marL="0" indent="0">
              <a:lnSpc>
                <a:spcPct val="90000"/>
              </a:lnSpc>
              <a:spcBef>
                <a:spcPct val="60000"/>
              </a:spcBef>
              <a:buNone/>
            </a:pPr>
            <a:endParaRPr lang="en-GB" altLang="en-US" sz="26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60000"/>
              </a:spcBef>
              <a:buNone/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This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method is intended to empower users to act as full participants in design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GB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12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(6)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0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PICTIVE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6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Equipment required:</a:t>
            </a:r>
          </a:p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Shared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surface, e.g.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table </a:t>
            </a:r>
          </a:p>
          <a:p>
            <a:pPr>
              <a:lnSpc>
                <a:spcPct val="90000"/>
              </a:lnSpc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Video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recording equipment</a:t>
            </a:r>
          </a:p>
          <a:p>
            <a:pPr>
              <a:lnSpc>
                <a:spcPct val="80000"/>
              </a:lnSpc>
              <a:buNone/>
            </a:pPr>
            <a:endParaRPr lang="en-US" altLang="ja-JP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(7)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Before a PICTIVE session: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Users generate scenarios of use. 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Developers produce design elements for the design session.</a:t>
            </a:r>
          </a:p>
          <a:p>
            <a:pPr marL="914400" lvl="2" indent="0">
              <a:lnSpc>
                <a:spcPct val="90000"/>
              </a:lnSpc>
              <a:buNone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PICTIVE session has four parts: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Stakeholders all introduce themselves.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Brief tutorials about areas represented in the session (optional).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Brainstorming of ideas for the design.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Walkthrough of the design and summary of decisions made.</a:t>
            </a:r>
          </a:p>
        </p:txBody>
      </p:sp>
    </p:spTree>
    <p:extLst>
      <p:ext uri="{BB962C8B-B14F-4D97-AF65-F5344CB8AC3E}">
        <p14:creationId xmlns:p14="http://schemas.microsoft.com/office/powerpoint/2010/main" val="4135198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38C0D2D-8EC3-4CEB-889E-BA3884FDAEEA}" type="slidenum">
              <a:rPr lang="en-US" altLang="en-US" smtClean="0"/>
              <a:pPr eaLnBrk="1" hangingPunct="1"/>
              <a:t>45</a:t>
            </a:fld>
            <a:endParaRPr lang="en-US" altLang="en-US" smtClean="0"/>
          </a:p>
        </p:txBody>
      </p:sp>
      <p:pic>
        <p:nvPicPr>
          <p:cNvPr id="68611" name="Picture 2" descr="http://image.slidesharecdn.com/participatorydesign-090324130529-phpapp01/95/participatory-design-6-728.jpg?cb=123790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161338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57479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Participatory Design (8)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</a:p>
          <a:p>
            <a:pPr marL="0" indent="0">
              <a:buNone/>
              <a:defRPr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ollaborative </a:t>
            </a: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nalysis of </a:t>
            </a: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equirements and </a:t>
            </a: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esign </a:t>
            </a:r>
          </a:p>
          <a:p>
            <a:pPr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Similar to PICTIVE, but at a higher level of abstraction: explores work flow not detailed screen design.</a:t>
            </a:r>
          </a:p>
          <a:p>
            <a:pPr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Uses playing cards with pictures of computers and screen dumps.</a:t>
            </a:r>
          </a:p>
          <a:p>
            <a:pPr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Similar structure to the session as for PICTIVE.</a:t>
            </a:r>
          </a:p>
          <a:p>
            <a:pPr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PICTIVE and CARD can be used together to give complementary views of a design.</a:t>
            </a:r>
          </a:p>
        </p:txBody>
      </p:sp>
    </p:spTree>
    <p:extLst>
      <p:ext uri="{BB962C8B-B14F-4D97-AF65-F5344CB8AC3E}">
        <p14:creationId xmlns:p14="http://schemas.microsoft.com/office/powerpoint/2010/main" val="949779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50F4079C-1203-4519-8060-04153A129B3E}" type="slidenum">
              <a:rPr lang="en-US" altLang="en-US" smtClean="0"/>
              <a:pPr eaLnBrk="1" hangingPunct="1"/>
              <a:t>47</a:t>
            </a:fld>
            <a:endParaRPr lang="en-US" altLang="en-US" smtClean="0"/>
          </a:p>
        </p:txBody>
      </p:sp>
      <p:pic>
        <p:nvPicPr>
          <p:cNvPr id="70659" name="Picture 2" descr="http://image.slidesharecdn.com/uxpa2013cardworkshopnoback-130711222302-phpapp02/95/uxpa-2013-card-a-collaborative-tool-for-rapid-task-analysis-and-design-35-638.jpg?cb=1398932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151812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15986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tories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design</a:t>
            </a: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others in the project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models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design dynamics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  <a:endParaRPr lang="en-GB" alt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ime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linear - our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lives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linear</a:t>
            </a: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linearity does not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alternatives (in they way it is normally presented)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65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781128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will users want to do?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Use a step-by-step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walkthrough</a:t>
            </a:r>
          </a:p>
          <a:p>
            <a:pPr marL="457200" lvl="1" indent="0">
              <a:buNone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they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see? (Sketches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screen shots)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they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do? (Keyboard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mouse,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they thinking?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Use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reuse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throughout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730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Design?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GB" alt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chieving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within </a:t>
            </a:r>
            <a:r>
              <a:rPr lang="en-GB" alt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purpose</a:t>
            </a:r>
          </a:p>
          <a:p>
            <a:pPr lvl="1"/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it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for? Why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 they want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it?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platforms</a:t>
            </a:r>
          </a:p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Trade-offs</a:t>
            </a:r>
          </a:p>
          <a:p>
            <a:pPr lvl="1"/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things (system features) need to be left out</a:t>
            </a:r>
          </a:p>
          <a:p>
            <a:pPr lvl="1"/>
            <a:endParaRPr lang="en-IE" altLang="en-US" sz="24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801502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38864" cy="1143000"/>
          </a:xfrm>
        </p:spPr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Scenario – Movie Player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18456"/>
            <a:ext cx="79248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would like to see the new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film,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“Moments of Significance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wants to invite Alison, but he knows she doesn’t like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rthouse”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films.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decides to take a look at it to see if she would like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connects to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Prime. 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his work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and network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it has a higher bandwidth connection, but feels a bit guilty.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knows he will be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taking a copy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film, but decides it is OK as he is intending to go to the cinema to watch it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it downloads to his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 computer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 new personal movie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app on his own laptop.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presses 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‘Menu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button and on 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screen he scrolls using the arrow keys to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‘Bluetooth Connect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and presses the select button.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movie download program now has an icon showing that it has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recognised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compatible device and he drags the icon of the film over the icon for the player.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laptop the screen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says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“Downloading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now”, a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‘percent done’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indicator and small whirling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icon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 …  …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199346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with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781128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happens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when…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cognition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the users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thinking?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happening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inside the system?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63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with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 (2)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781128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scenarios to: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communicate with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others - designers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clients, users</a:t>
            </a:r>
          </a:p>
          <a:p>
            <a:pPr marL="457200" lvl="1" indent="0">
              <a:buNone/>
            </a:pPr>
            <a:endParaRPr lang="en-GB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validate other models</a:t>
            </a:r>
          </a:p>
          <a:p>
            <a:pPr lvl="2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‘Play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 it against other models</a:t>
            </a:r>
          </a:p>
          <a:p>
            <a:pPr marL="457200" lvl="1" indent="0">
              <a:buNone/>
            </a:pPr>
            <a:endParaRPr lang="en-GB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express dynamics</a:t>
            </a:r>
          </a:p>
          <a:p>
            <a:pPr lvl="2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appearance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behaviour</a:t>
            </a:r>
          </a:p>
        </p:txBody>
      </p:sp>
    </p:spTree>
    <p:extLst>
      <p:ext uri="{BB962C8B-B14F-4D97-AF65-F5344CB8AC3E}">
        <p14:creationId xmlns:p14="http://schemas.microsoft.com/office/powerpoint/2010/main" val="649448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2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/>
              <a:t>User-Centred Design</a:t>
            </a:r>
            <a:endParaRPr lang="en-US" altLang="en-US" sz="1000" b="0" i="1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781128"/>
          </a:xfrm>
        </p:spPr>
        <p:txBody>
          <a:bodyPr>
            <a:normAutofit/>
          </a:bodyPr>
          <a:lstStyle/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 –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 linear path through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system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time are linear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understand (stories and narrative are natural)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(errors less likely)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Cons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choice,  no branches,  no special conditions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Miss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unintended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use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scenarios, use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9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the Lecture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309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80000"/>
              </a:spcBef>
            </a:pPr>
            <a:r>
              <a:rPr lang="en-US" altLang="ja-JP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 </a:t>
            </a:r>
            <a:r>
              <a:rPr lang="en-US" altLang="ja-JP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altLang="ja-JP" sz="2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lifecycle models</a:t>
            </a: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HCI lifecycle models   </a:t>
            </a:r>
          </a:p>
          <a:p>
            <a:pPr lvl="2"/>
            <a:r>
              <a:rPr lang="en-I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Usability Engineering Lifecycle Model</a:t>
            </a:r>
          </a:p>
          <a:p>
            <a:pPr lvl="2"/>
            <a:r>
              <a:rPr lang="en-I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Star Lifecycle Model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80000"/>
              </a:spcBef>
            </a:pPr>
            <a:r>
              <a:rPr lang="en-US" altLang="ja-JP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HCI </a:t>
            </a:r>
            <a:r>
              <a:rPr lang="en-US" altLang="ja-JP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altLang="ja-JP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odels</a:t>
            </a:r>
            <a:endParaRPr lang="en-US" altLang="ja-JP" sz="2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2"/>
            <a:r>
              <a:rPr lang="en-IE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User-Centred Design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Develop/Build</a:t>
            </a:r>
          </a:p>
          <a:p>
            <a:pPr lvl="1"/>
            <a:r>
              <a:rPr lang="en-US" altLang="ja-JP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18110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>
              <a:spcBef>
                <a:spcPct val="70000"/>
              </a:spcBef>
            </a:pP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Preece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J. et al. (2002) </a:t>
            </a:r>
            <a:r>
              <a:rPr lang="en-IE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Interaction Design</a:t>
            </a:r>
          </a:p>
          <a:p>
            <a:pPr lvl="2">
              <a:spcBef>
                <a:spcPct val="70000"/>
              </a:spcBef>
            </a:pP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Shneiderman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B. &amp; </a:t>
            </a: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Plaisant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C. (2005) </a:t>
            </a:r>
            <a:r>
              <a:rPr lang="en-IE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Designing the User Interface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spcBef>
                <a:spcPct val="70000"/>
              </a:spcBef>
            </a:pP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Benyon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D. et al (2005) </a:t>
            </a:r>
            <a:r>
              <a:rPr lang="en-IE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Designing Interactive Systems</a:t>
            </a:r>
          </a:p>
          <a:p>
            <a:pPr lvl="2">
              <a:spcBef>
                <a:spcPct val="70000"/>
              </a:spcBef>
            </a:pP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Helander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M. et al (1997) </a:t>
            </a:r>
            <a:r>
              <a:rPr lang="en-IE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Handbook of Human-Computer Interaction</a:t>
            </a:r>
          </a:p>
          <a:p>
            <a:pPr lvl="2">
              <a:spcBef>
                <a:spcPct val="70000"/>
              </a:spcBef>
            </a:pP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Hartson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en-IE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Hix</a:t>
            </a: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D. (1989) </a:t>
            </a:r>
            <a:r>
              <a:rPr lang="en-IE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Towards Empirically Derived Methodologies and Tools for HCI Development</a:t>
            </a:r>
          </a:p>
          <a:p>
            <a:pPr lvl="2">
              <a:spcBef>
                <a:spcPct val="70000"/>
              </a:spcBef>
            </a:pPr>
            <a:r>
              <a:rPr lang="en-IE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Mayhew, D. (1995) </a:t>
            </a:r>
            <a:r>
              <a:rPr lang="en-IE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The Usability Engineering Lifecycle</a:t>
            </a:r>
          </a:p>
          <a:p>
            <a:pPr lvl="2">
              <a:spcBef>
                <a:spcPct val="70000"/>
              </a:spcBef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Alan Dix et al (1993)</a:t>
            </a:r>
            <a:r>
              <a:rPr lang="en-US" altLang="ja-JP" sz="1800" i="1" dirty="0">
                <a:latin typeface="Arial" panose="020B0604020202020204" pitchFamily="34" charset="0"/>
                <a:cs typeface="Arial" panose="020B0604020202020204" pitchFamily="34" charset="0"/>
              </a:rPr>
              <a:t> Human Computer Interaction</a:t>
            </a:r>
            <a:endParaRPr lang="en-IE" altLang="ja-JP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References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31954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426896" cy="1143000"/>
          </a:xfrm>
        </p:spPr>
        <p:txBody>
          <a:bodyPr/>
          <a:lstStyle/>
          <a:p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for Human Computer Interaction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golden rule of design: </a:t>
            </a:r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materials</a:t>
            </a:r>
          </a:p>
          <a:p>
            <a:pPr lvl="4"/>
            <a:endParaRPr lang="en-GB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computers, and their: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limitations, capacities, tools, platforms</a:t>
            </a:r>
          </a:p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people – their: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psychological, social aspects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their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interaction…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425202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and Human Error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Accident reports...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Aircrash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 Accident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Mistakes…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Enquiry… blames…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‘human error’</a:t>
            </a:r>
          </a:p>
          <a:p>
            <a:pPr>
              <a:lnSpc>
                <a:spcPct val="90000"/>
              </a:lnSpc>
            </a:pP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But… if a concrete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lintel breaks because too much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weight in a wall, do we blame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‘lintel error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’?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…No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design error. We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know how concrete behaves under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stress.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‘error’ is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know how users behave under </a:t>
            </a: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stress…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…so 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design for it!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Treat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at least as well as physical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materials.</a:t>
            </a:r>
            <a:endParaRPr lang="en-IE" altLang="en-US" sz="24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9838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of Design 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99720" y="3449994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80120" y="1849794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800" dirty="0" smtClean="0">
                <a:solidFill>
                  <a:srgbClr val="003300"/>
                </a:solidFill>
                <a:latin typeface="Verdana" panose="020B0604030504040204" pitchFamily="34" charset="0"/>
              </a:rPr>
              <a:t>What </a:t>
            </a:r>
            <a:r>
              <a:rPr lang="en-GB" altLang="en-US" sz="1800" dirty="0">
                <a:solidFill>
                  <a:srgbClr val="003300"/>
                </a:solidFill>
                <a:latin typeface="Verdana" panose="020B0604030504040204" pitchFamily="34" charset="0"/>
              </a:rPr>
              <a:t>is</a:t>
            </a:r>
            <a:br>
              <a:rPr lang="en-GB" altLang="en-US" sz="1800" dirty="0">
                <a:solidFill>
                  <a:srgbClr val="003300"/>
                </a:solidFill>
                <a:latin typeface="Verdana" panose="020B0604030504040204" pitchFamily="34" charset="0"/>
              </a:rPr>
            </a:br>
            <a:r>
              <a:rPr lang="en-GB" altLang="en-US" sz="1800" dirty="0">
                <a:solidFill>
                  <a:srgbClr val="003300"/>
                </a:solidFill>
                <a:latin typeface="Verdana" panose="020B0604030504040204" pitchFamily="34" charset="0"/>
              </a:rPr>
              <a:t>wanted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89920" y="2459394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800" dirty="0" smtClean="0">
                <a:solidFill>
                  <a:srgbClr val="003300"/>
                </a:solidFill>
                <a:latin typeface="Verdana" panose="020B0604030504040204" pitchFamily="34" charset="0"/>
              </a:rPr>
              <a:t>Analysis</a:t>
            </a:r>
            <a:endParaRPr lang="en-GB" altLang="en-US" sz="1800" dirty="0">
              <a:solidFill>
                <a:srgbClr val="0033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899720" y="3068994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800" dirty="0" smtClean="0">
                <a:solidFill>
                  <a:srgbClr val="003300"/>
                </a:solidFill>
                <a:latin typeface="Verdana" panose="020B0604030504040204" pitchFamily="34" charset="0"/>
              </a:rPr>
              <a:t>Design</a:t>
            </a:r>
            <a:endParaRPr lang="en-GB" altLang="en-US" sz="1800" dirty="0">
              <a:solidFill>
                <a:srgbClr val="003300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9520" y="3678594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800" dirty="0" smtClean="0">
                <a:solidFill>
                  <a:srgbClr val="003300"/>
                </a:solidFill>
                <a:latin typeface="Verdana" panose="020B0604030504040204" pitchFamily="34" charset="0"/>
              </a:rPr>
              <a:t>Implement</a:t>
            </a:r>
            <a:endParaRPr lang="en-GB" altLang="en-US" sz="1800" dirty="0">
              <a:solidFill>
                <a:srgbClr val="003300"/>
              </a:solidFill>
              <a:latin typeface="Verdana" panose="020B0604030504040204" pitchFamily="34" charset="0"/>
            </a:endParaRPr>
          </a:p>
          <a:p>
            <a:pPr algn="ctr"/>
            <a:r>
              <a:rPr lang="en-GB" altLang="en-US" sz="1800" dirty="0">
                <a:solidFill>
                  <a:srgbClr val="003300"/>
                </a:solidFill>
                <a:latin typeface="Verdana" panose="020B0604030504040204" pitchFamily="34" charset="0"/>
              </a:rPr>
              <a:t>and </a:t>
            </a:r>
            <a:r>
              <a:rPr lang="en-GB" altLang="en-US" sz="1800" dirty="0" smtClean="0">
                <a:solidFill>
                  <a:srgbClr val="003300"/>
                </a:solidFill>
                <a:latin typeface="Verdana" panose="020B0604030504040204" pitchFamily="34" charset="0"/>
              </a:rPr>
              <a:t>Deploy</a:t>
            </a:r>
            <a:endParaRPr lang="en-GB" altLang="en-US" sz="1800" dirty="0">
              <a:solidFill>
                <a:srgbClr val="003300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864673" y="4364394"/>
            <a:ext cx="1909760" cy="583844"/>
          </a:xfrm>
          <a:prstGeom prst="plaque">
            <a:avLst>
              <a:gd name="adj" fmla="val 16667"/>
            </a:avLst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800" dirty="0">
                <a:solidFill>
                  <a:srgbClr val="0000CC"/>
                </a:solidFill>
                <a:latin typeface="Verdana" panose="020B0604030504040204" pitchFamily="34" charset="0"/>
              </a:rPr>
              <a:t>prototype</a:t>
            </a:r>
          </a:p>
        </p:txBody>
      </p:sp>
      <p:cxnSp>
        <p:nvCxnSpPr>
          <p:cNvPr id="14" name="AutoShape 9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1851720" y="2230794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0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6271320" y="3449994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1520" y="2840394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2"/>
          <p:cNvCxnSpPr>
            <a:cxnSpLocks noChangeShapeType="1"/>
            <a:stCxn id="8" idx="3"/>
            <a:endCxn id="13" idx="3"/>
          </p:cNvCxnSpPr>
          <p:nvPr/>
        </p:nvCxnSpPr>
        <p:spPr bwMode="auto">
          <a:xfrm flipH="1">
            <a:off x="5774433" y="3640494"/>
            <a:ext cx="496887" cy="1015822"/>
          </a:xfrm>
          <a:prstGeom prst="curvedConnector3">
            <a:avLst>
              <a:gd name="adj1" fmla="val -46006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3"/>
          <p:cNvCxnSpPr>
            <a:cxnSpLocks noChangeShapeType="1"/>
            <a:stCxn id="13" idx="1"/>
            <a:endCxn id="10" idx="2"/>
          </p:cNvCxnSpPr>
          <p:nvPr/>
        </p:nvCxnSpPr>
        <p:spPr bwMode="auto">
          <a:xfrm rot="10800000">
            <a:off x="3375721" y="3221394"/>
            <a:ext cx="488953" cy="1434922"/>
          </a:xfrm>
          <a:prstGeom prst="curvedConnector2">
            <a:avLst/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207071" y="1697394"/>
            <a:ext cx="8670926" cy="3895725"/>
            <a:chOff x="212" y="1440"/>
            <a:chExt cx="5462" cy="2454"/>
          </a:xfrm>
        </p:grpSpPr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12" y="2064"/>
              <a:ext cx="1265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Interviews</a:t>
              </a:r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Ethnography</a:t>
              </a:r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 smtClean="0">
                  <a:solidFill>
                    <a:srgbClr val="FFC000"/>
                  </a:solidFill>
                  <a:latin typeface="Verdana" panose="020B0604030504040204" pitchFamily="34" charset="0"/>
                </a:rPr>
                <a:t>What </a:t>
              </a:r>
              <a:r>
                <a:rPr lang="en-GB" altLang="en-US" sz="1800" dirty="0">
                  <a:solidFill>
                    <a:srgbClr val="FFC000"/>
                  </a:solidFill>
                  <a:latin typeface="Verdana" panose="020B0604030504040204" pitchFamily="34" charset="0"/>
                </a:rPr>
                <a:t>is </a:t>
              </a:r>
              <a:r>
                <a:rPr lang="en-GB" altLang="en-US" sz="1800" dirty="0" smtClean="0">
                  <a:solidFill>
                    <a:srgbClr val="FFC000"/>
                  </a:solidFill>
                  <a:latin typeface="Verdana" panose="020B0604030504040204" pitchFamily="34" charset="0"/>
                </a:rPr>
                <a:t>There</a:t>
              </a:r>
              <a:endParaRPr lang="en-GB" altLang="en-US" sz="1800" dirty="0">
                <a:solidFill>
                  <a:srgbClr val="FFC000"/>
                </a:solidFill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>
                  <a:solidFill>
                    <a:srgbClr val="FFC000"/>
                  </a:solidFill>
                  <a:latin typeface="Verdana" panose="020B0604030504040204" pitchFamily="34" charset="0"/>
                </a:rPr>
                <a:t>vs.</a:t>
              </a:r>
            </a:p>
            <a:p>
              <a:pPr algn="ctr"/>
              <a:r>
                <a:rPr lang="en-GB" altLang="en-US" sz="1800" dirty="0" smtClean="0">
                  <a:solidFill>
                    <a:srgbClr val="FFC000"/>
                  </a:solidFill>
                  <a:latin typeface="Verdana" panose="020B0604030504040204" pitchFamily="34" charset="0"/>
                </a:rPr>
                <a:t>What </a:t>
              </a:r>
              <a:r>
                <a:rPr lang="en-GB" altLang="en-US" sz="1800" dirty="0">
                  <a:solidFill>
                    <a:srgbClr val="FFC000"/>
                  </a:solidFill>
                  <a:latin typeface="Verdana" panose="020B0604030504040204" pitchFamily="34" charset="0"/>
                </a:rPr>
                <a:t>is </a:t>
              </a:r>
              <a:r>
                <a:rPr lang="en-GB" altLang="en-US" sz="1800" dirty="0" smtClean="0">
                  <a:solidFill>
                    <a:srgbClr val="FFC000"/>
                  </a:solidFill>
                  <a:latin typeface="Verdana" panose="020B0604030504040204" pitchFamily="34" charset="0"/>
                </a:rPr>
                <a:t>Wanted</a:t>
              </a:r>
              <a:endParaRPr lang="en-GB" altLang="en-US" sz="1800" dirty="0">
                <a:solidFill>
                  <a:srgbClr val="FFC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153" y="1728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Guidelines</a:t>
              </a:r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Principles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36" y="2688"/>
              <a:ext cx="81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Dialogue</a:t>
              </a:r>
              <a:r>
                <a:rPr lang="en-GB" altLang="en-US" sz="1800" dirty="0">
                  <a:latin typeface="Verdana" panose="020B0604030504040204" pitchFamily="34" charset="0"/>
                </a:rPr>
                <a:t/>
              </a:r>
              <a:br>
                <a:rPr lang="en-GB" altLang="en-US" sz="1800" dirty="0">
                  <a:latin typeface="Verdana" panose="020B0604030504040204" pitchFamily="34" charset="0"/>
                </a:rPr>
              </a:br>
              <a:r>
                <a:rPr lang="en-GB" altLang="en-US" sz="1800" dirty="0" smtClean="0">
                  <a:latin typeface="Verdana" panose="020B0604030504040204" pitchFamily="34" charset="0"/>
                </a:rPr>
                <a:t>Notations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062" y="2016"/>
              <a:ext cx="104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Precise</a:t>
              </a:r>
              <a:r>
                <a:rPr lang="en-GB" altLang="en-US" sz="1800" dirty="0">
                  <a:latin typeface="Verdana" panose="020B0604030504040204" pitchFamily="34" charset="0"/>
                </a:rPr>
                <a:t/>
              </a:r>
              <a:br>
                <a:rPr lang="en-GB" altLang="en-US" sz="1800" dirty="0">
                  <a:latin typeface="Verdana" panose="020B0604030504040204" pitchFamily="34" charset="0"/>
                </a:rPr>
              </a:br>
              <a:r>
                <a:rPr lang="en-GB" altLang="en-US" sz="1800" dirty="0" smtClean="0">
                  <a:latin typeface="Verdana" panose="020B0604030504040204" pitchFamily="34" charset="0"/>
                </a:rPr>
                <a:t>Specification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448" y="3312"/>
              <a:ext cx="122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Architectures</a:t>
              </a:r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D</a:t>
              </a:r>
              <a:r>
                <a:rPr lang="en-GB" altLang="en-US" sz="1800" dirty="0" smtClean="0">
                  <a:latin typeface="Verdana" panose="020B0604030504040204" pitchFamily="34" charset="0"/>
                </a:rPr>
                <a:t>ocumentation</a:t>
              </a:r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Help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531" y="3120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Evaluation</a:t>
              </a:r>
              <a:endParaRPr lang="en-GB" altLang="en-US" sz="1800" dirty="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Heuristics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431" y="1440"/>
              <a:ext cx="108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sz="1800" dirty="0" smtClean="0">
                  <a:latin typeface="Verdana" panose="020B0604030504040204" pitchFamily="34" charset="0"/>
                </a:rPr>
                <a:t>Scenarios</a:t>
              </a:r>
              <a:r>
                <a:rPr lang="en-GB" altLang="en-US" sz="1800" dirty="0">
                  <a:latin typeface="Verdana" panose="020B0604030504040204" pitchFamily="34" charset="0"/>
                </a:rPr>
                <a:t/>
              </a:r>
              <a:br>
                <a:rPr lang="en-GB" altLang="en-US" sz="1800" dirty="0">
                  <a:latin typeface="Verdana" panose="020B0604030504040204" pitchFamily="34" charset="0"/>
                </a:rPr>
              </a:br>
              <a:r>
                <a:rPr lang="en-GB" altLang="en-US" sz="1800" dirty="0" smtClean="0">
                  <a:latin typeface="Verdana" panose="020B0604030504040204" pitchFamily="34" charset="0"/>
                </a:rPr>
                <a:t>Task Analysis</a:t>
              </a:r>
              <a:endParaRPr lang="en-GB" altLang="en-US" sz="1800" dirty="0">
                <a:latin typeface="Verdana" panose="020B0604030504040204" pitchFamily="34" charset="0"/>
              </a:endParaRPr>
            </a:p>
          </p:txBody>
        </p:sp>
      </p:grp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871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Steps in Design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64343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there and what is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wanted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Placing in order, getting an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do,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how to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decide on options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the design right…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inding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really needed!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Making the system,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getting it out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0"/>
          <a:ext cx="1116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Clip" r:id="rId3" imgW="3301497" imgH="3468986" progId="">
                  <p:embed/>
                </p:oleObj>
              </mc:Choice>
              <mc:Fallback>
                <p:oleObj name="Clip" r:id="rId3" imgW="3301497" imgH="3468986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6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000" b="0" i="1" dirty="0" smtClean="0"/>
              <a:t>Design Principles</a:t>
            </a:r>
            <a:endParaRPr lang="en-US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01459649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1376</TotalTime>
  <Words>2560</Words>
  <Application>Microsoft Office PowerPoint</Application>
  <PresentationFormat>On-screen Show (4:3)</PresentationFormat>
  <Paragraphs>516</Paragraphs>
  <Slides>55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ＭＳ Ｐゴシック</vt:lpstr>
      <vt:lpstr>ＭＳ Ｐゴシック</vt:lpstr>
      <vt:lpstr>Arial</vt:lpstr>
      <vt:lpstr>Arial Narrow</vt:lpstr>
      <vt:lpstr>Calibri</vt:lpstr>
      <vt:lpstr>Gill Sans MT</vt:lpstr>
      <vt:lpstr>HGｺﾞｼｯｸM</vt:lpstr>
      <vt:lpstr>Times</vt:lpstr>
      <vt:lpstr>Times New Roman</vt:lpstr>
      <vt:lpstr>Verdana</vt:lpstr>
      <vt:lpstr>Wingdings 2</vt:lpstr>
      <vt:lpstr>Horizon</vt:lpstr>
      <vt:lpstr>Clip</vt:lpstr>
      <vt:lpstr>Course -  DT228-2 </vt:lpstr>
      <vt:lpstr>Overview </vt:lpstr>
      <vt:lpstr>Interaction Design Basics </vt:lpstr>
      <vt:lpstr>Interactions and Interventions </vt:lpstr>
      <vt:lpstr> What is Design? </vt:lpstr>
      <vt:lpstr>Design for Human Computer Interaction</vt:lpstr>
      <vt:lpstr>Design and Human Error</vt:lpstr>
      <vt:lpstr>The Process of Design </vt:lpstr>
      <vt:lpstr>Steps in Design</vt:lpstr>
      <vt:lpstr>Project Constraints and Limitations</vt:lpstr>
      <vt:lpstr> Life Cycle Models </vt:lpstr>
      <vt:lpstr> A Simple Interaction Design Model </vt:lpstr>
      <vt:lpstr> A Traditional Waterfall Model </vt:lpstr>
      <vt:lpstr> A Spiral Life Cycle Model </vt:lpstr>
      <vt:lpstr> Agile Unified Process </vt:lpstr>
      <vt:lpstr> The Star Life Cycle Model </vt:lpstr>
      <vt:lpstr> The Star Life Cycle Model </vt:lpstr>
      <vt:lpstr> Design Model </vt:lpstr>
      <vt:lpstr> Requirements (Back to…)</vt:lpstr>
      <vt:lpstr> Requirements (2)</vt:lpstr>
      <vt:lpstr> Requirements (3)</vt:lpstr>
      <vt:lpstr> Consider this…</vt:lpstr>
      <vt:lpstr> Requirements (4)</vt:lpstr>
      <vt:lpstr> Requirements – Task Analysis</vt:lpstr>
      <vt:lpstr> Requirements – User Analysis</vt:lpstr>
      <vt:lpstr> Requirements –  Environmental Analysis</vt:lpstr>
      <vt:lpstr> Design Model </vt:lpstr>
      <vt:lpstr> Design Model </vt:lpstr>
      <vt:lpstr> Users’ Involvement in Design</vt:lpstr>
      <vt:lpstr> Know Your User</vt:lpstr>
      <vt:lpstr> Personae</vt:lpstr>
      <vt:lpstr>Example Persona</vt:lpstr>
      <vt:lpstr> Cultural Investigation</vt:lpstr>
      <vt:lpstr> Why Involve Users?</vt:lpstr>
      <vt:lpstr> What is a Users-Centred Approach?</vt:lpstr>
      <vt:lpstr> Ethnographic Observation</vt:lpstr>
      <vt:lpstr> Ethnographic Observation (2)</vt:lpstr>
      <vt:lpstr> Participatory Design</vt:lpstr>
      <vt:lpstr> Participatory Design (2)</vt:lpstr>
      <vt:lpstr> Participatory Design (3)</vt:lpstr>
      <vt:lpstr> Participatory Design (4)</vt:lpstr>
      <vt:lpstr> Participatory Design (5)</vt:lpstr>
      <vt:lpstr> Participatory Design (6)</vt:lpstr>
      <vt:lpstr> Participatory Design (7)</vt:lpstr>
      <vt:lpstr>PowerPoint Presentation</vt:lpstr>
      <vt:lpstr> Participatory Design (8)</vt:lpstr>
      <vt:lpstr>PowerPoint Presentation</vt:lpstr>
      <vt:lpstr> Scenarios</vt:lpstr>
      <vt:lpstr> Scenarios</vt:lpstr>
      <vt:lpstr>Example Scenario – Movie Player</vt:lpstr>
      <vt:lpstr> Explore with Scenarios</vt:lpstr>
      <vt:lpstr> Explore with Scenarios (2)</vt:lpstr>
      <vt:lpstr> Linearity</vt:lpstr>
      <vt:lpstr>Summary of the Lecture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Art Sloan</cp:lastModifiedBy>
  <cp:revision>100</cp:revision>
  <cp:lastPrinted>2018-02-02T08:53:13Z</cp:lastPrinted>
  <dcterms:created xsi:type="dcterms:W3CDTF">2016-09-27T15:11:35Z</dcterms:created>
  <dcterms:modified xsi:type="dcterms:W3CDTF">2018-02-03T16:47:41Z</dcterms:modified>
</cp:coreProperties>
</file>