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64"/>
  </p:notesMasterIdLst>
  <p:handoutMasterIdLst>
    <p:handoutMasterId r:id="rId65"/>
  </p:handoutMasterIdLst>
  <p:sldIdLst>
    <p:sldId id="258" r:id="rId2"/>
    <p:sldId id="595" r:id="rId3"/>
    <p:sldId id="637" r:id="rId4"/>
    <p:sldId id="699" r:id="rId5"/>
    <p:sldId id="700" r:id="rId6"/>
    <p:sldId id="701" r:id="rId7"/>
    <p:sldId id="703" r:id="rId8"/>
    <p:sldId id="639" r:id="rId9"/>
    <p:sldId id="640" r:id="rId10"/>
    <p:sldId id="641" r:id="rId11"/>
    <p:sldId id="642" r:id="rId12"/>
    <p:sldId id="643" r:id="rId13"/>
    <p:sldId id="679" r:id="rId14"/>
    <p:sldId id="680" r:id="rId15"/>
    <p:sldId id="689" r:id="rId16"/>
    <p:sldId id="681" r:id="rId17"/>
    <p:sldId id="644" r:id="rId18"/>
    <p:sldId id="682" r:id="rId19"/>
    <p:sldId id="704" r:id="rId20"/>
    <p:sldId id="683" r:id="rId21"/>
    <p:sldId id="684" r:id="rId22"/>
    <p:sldId id="685" r:id="rId23"/>
    <p:sldId id="645" r:id="rId24"/>
    <p:sldId id="705" r:id="rId25"/>
    <p:sldId id="706" r:id="rId26"/>
    <p:sldId id="647" r:id="rId27"/>
    <p:sldId id="690" r:id="rId28"/>
    <p:sldId id="691" r:id="rId29"/>
    <p:sldId id="607" r:id="rId30"/>
    <p:sldId id="692" r:id="rId31"/>
    <p:sldId id="693" r:id="rId32"/>
    <p:sldId id="694" r:id="rId33"/>
    <p:sldId id="686" r:id="rId34"/>
    <p:sldId id="687" r:id="rId35"/>
    <p:sldId id="688" r:id="rId36"/>
    <p:sldId id="648" r:id="rId37"/>
    <p:sldId id="649" r:id="rId38"/>
    <p:sldId id="650" r:id="rId39"/>
    <p:sldId id="651" r:id="rId40"/>
    <p:sldId id="652" r:id="rId41"/>
    <p:sldId id="653" r:id="rId42"/>
    <p:sldId id="707" r:id="rId43"/>
    <p:sldId id="695" r:id="rId44"/>
    <p:sldId id="654" r:id="rId45"/>
    <p:sldId id="656" r:id="rId46"/>
    <p:sldId id="616" r:id="rId47"/>
    <p:sldId id="657" r:id="rId48"/>
    <p:sldId id="658" r:id="rId49"/>
    <p:sldId id="659" r:id="rId50"/>
    <p:sldId id="660" r:id="rId51"/>
    <p:sldId id="661" r:id="rId52"/>
    <p:sldId id="662" r:id="rId53"/>
    <p:sldId id="696" r:id="rId54"/>
    <p:sldId id="697" r:id="rId55"/>
    <p:sldId id="698" r:id="rId56"/>
    <p:sldId id="708" r:id="rId57"/>
    <p:sldId id="709" r:id="rId58"/>
    <p:sldId id="664" r:id="rId59"/>
    <p:sldId id="624" r:id="rId60"/>
    <p:sldId id="665" r:id="rId61"/>
    <p:sldId id="677" r:id="rId62"/>
    <p:sldId id="678" r:id="rId6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3300"/>
    <a:srgbClr val="3333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6400" autoAdjust="0"/>
  </p:normalViewPr>
  <p:slideViewPr>
    <p:cSldViewPr>
      <p:cViewPr varScale="1">
        <p:scale>
          <a:sx n="100" d="100"/>
          <a:sy n="100" d="100"/>
        </p:scale>
        <p:origin x="684" y="78"/>
      </p:cViewPr>
      <p:guideLst>
        <p:guide orient="horz" pos="2160"/>
        <p:guide pos="2880"/>
      </p:guideLst>
    </p:cSldViewPr>
  </p:slideViewPr>
  <p:outlineViewPr>
    <p:cViewPr>
      <p:scale>
        <a:sx n="33" d="100"/>
        <a:sy n="33" d="100"/>
      </p:scale>
      <p:origin x="0" y="3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CD0B3EB-3B0F-4770-A8EF-1B6BDF2E8A80}" type="datetimeFigureOut">
              <a:rPr lang="en-IE" smtClean="0"/>
              <a:t>14/02/2018</a:t>
            </a:fld>
            <a:endParaRPr lang="en-IE"/>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964A7C7-383E-484E-8F0C-EECFAB10E229}" type="slidenum">
              <a:rPr lang="en-IE" smtClean="0"/>
              <a:t>‹#›</a:t>
            </a:fld>
            <a:endParaRPr lang="en-IE"/>
          </a:p>
        </p:txBody>
      </p:sp>
    </p:spTree>
    <p:extLst>
      <p:ext uri="{BB962C8B-B14F-4D97-AF65-F5344CB8AC3E}">
        <p14:creationId xmlns:p14="http://schemas.microsoft.com/office/powerpoint/2010/main" val="194867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193E0C50-C46B-4079-A566-47664AE8D799}" type="datetimeFigureOut">
              <a:rPr lang="en-IE" smtClean="0"/>
              <a:t>14/02/2018</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AF38E73-C36B-4DA7-9329-7175A2EF505B}" type="slidenum">
              <a:rPr lang="en-IE" smtClean="0"/>
              <a:t>‹#›</a:t>
            </a:fld>
            <a:endParaRPr lang="en-IE"/>
          </a:p>
        </p:txBody>
      </p:sp>
    </p:spTree>
    <p:extLst>
      <p:ext uri="{BB962C8B-B14F-4D97-AF65-F5344CB8AC3E}">
        <p14:creationId xmlns:p14="http://schemas.microsoft.com/office/powerpoint/2010/main" val="143644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8C63CA-70F5-4116-BF24-0DC3FD7A8628}" type="slidenum">
              <a:rPr lang="en-US" smtClean="0"/>
              <a:pPr fontAlgn="base">
                <a:spcBef>
                  <a:spcPct val="0"/>
                </a:spcBef>
                <a:spcAft>
                  <a:spcPct val="0"/>
                </a:spcAft>
                <a:defRPr/>
              </a:pPr>
              <a:t>1</a:t>
            </a:fld>
            <a:endParaRPr lang="en-US" smtClean="0"/>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r"/>
            <a:fld id="{AD3C03C5-89D6-47E3-A990-3C87AD7778A0}" type="slidenum">
              <a:rPr lang="en-US" altLang="en-US">
                <a:latin typeface="Arial" panose="020B0604020202020204" pitchFamily="34" charset="0"/>
              </a:rPr>
              <a:pPr algn="r"/>
              <a:t>7</a:t>
            </a:fld>
            <a:endParaRPr lang="en-US" altLang="en-US">
              <a:latin typeface="Arial" panose="020B0604020202020204" pitchFamily="34" charset="0"/>
            </a:endParaRPr>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en-US" sz="1800" smtClean="0"/>
              <a:t>This is a simple model for how the process of interaction designing looks like. The main thing is that it is a iterative process. </a:t>
            </a:r>
          </a:p>
          <a:p>
            <a:pPr eaLnBrk="1" hangingPunct="1"/>
            <a:endParaRPr lang="en-US" altLang="en-US" sz="1800" smtClean="0"/>
          </a:p>
          <a:p>
            <a:pPr eaLnBrk="1" hangingPunct="1"/>
            <a:r>
              <a:rPr lang="en-US" altLang="en-US" sz="1800" smtClean="0"/>
              <a:t>First gather data about needs, users, requirements and so on. </a:t>
            </a:r>
          </a:p>
          <a:p>
            <a:pPr eaLnBrk="1" hangingPunct="1"/>
            <a:r>
              <a:rPr lang="en-US" altLang="en-US" sz="1800" smtClean="0"/>
              <a:t>Then Design, then build a interactive version of the design ideas to try it. Evaluate and make further design proposals and get more data. </a:t>
            </a:r>
          </a:p>
          <a:p>
            <a:pPr eaLnBrk="1" hangingPunct="1"/>
            <a:r>
              <a:rPr lang="en-US" altLang="en-US" sz="1800" smtClean="0"/>
              <a:t>Iterate! Iterate! Iterate!</a:t>
            </a:r>
          </a:p>
        </p:txBody>
      </p:sp>
    </p:spTree>
    <p:extLst>
      <p:ext uri="{BB962C8B-B14F-4D97-AF65-F5344CB8AC3E}">
        <p14:creationId xmlns:p14="http://schemas.microsoft.com/office/powerpoint/2010/main" val="416735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fld id="{B39A0777-2F98-4D83-A57B-AF5453E384AA}" type="slidenum">
              <a:rPr lang="en-GB" altLang="en-US" sz="1200" smtClean="0">
                <a:latin typeface="Times New Roman" pitchFamily="18" charset="0"/>
              </a:rPr>
              <a:pPr/>
              <a:t>46</a:t>
            </a:fld>
            <a:endParaRPr lang="en-GB" altLang="en-US" sz="12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eaLnBrk="0" hangingPunct="0">
              <a:spcBef>
                <a:spcPct val="30000"/>
              </a:spcBef>
              <a:defRPr sz="1200">
                <a:solidFill>
                  <a:schemeClr val="tx1"/>
                </a:solidFill>
                <a:latin typeface="Calibri" pitchFamily="34" charset="0"/>
              </a:defRPr>
            </a:lvl1pPr>
            <a:lvl2pPr marL="742950" indent="-285750" defTabSz="912813" eaLnBrk="0" hangingPunct="0">
              <a:spcBef>
                <a:spcPct val="30000"/>
              </a:spcBef>
              <a:defRPr sz="1200">
                <a:solidFill>
                  <a:schemeClr val="tx1"/>
                </a:solidFill>
                <a:latin typeface="Calibri" pitchFamily="34" charset="0"/>
              </a:defRPr>
            </a:lvl2pPr>
            <a:lvl3pPr marL="1143000" indent="-228600" defTabSz="912813" eaLnBrk="0" hangingPunct="0">
              <a:spcBef>
                <a:spcPct val="30000"/>
              </a:spcBef>
              <a:defRPr sz="1200">
                <a:solidFill>
                  <a:schemeClr val="tx1"/>
                </a:solidFill>
                <a:latin typeface="Calibri" pitchFamily="34" charset="0"/>
              </a:defRPr>
            </a:lvl3pPr>
            <a:lvl4pPr marL="1600200" indent="-228600" defTabSz="912813" eaLnBrk="0" hangingPunct="0">
              <a:spcBef>
                <a:spcPct val="30000"/>
              </a:spcBef>
              <a:defRPr sz="1200">
                <a:solidFill>
                  <a:schemeClr val="tx1"/>
                </a:solidFill>
                <a:latin typeface="Calibri" pitchFamily="34" charset="0"/>
              </a:defRPr>
            </a:lvl4pPr>
            <a:lvl5pPr marL="2057400" indent="-228600" defTabSz="912813" eaLnBrk="0" hangingPunct="0">
              <a:spcBef>
                <a:spcPct val="30000"/>
              </a:spcBef>
              <a:defRPr sz="1200">
                <a:solidFill>
                  <a:schemeClr val="tx1"/>
                </a:solidFill>
                <a:latin typeface="Calibri" pitchFamily="34" charset="0"/>
              </a:defRPr>
            </a:lvl5pPr>
            <a:lvl6pPr marL="2514600" indent="-228600" defTabSz="912813" eaLnBrk="0" fontAlgn="base" hangingPunct="0">
              <a:spcBef>
                <a:spcPct val="30000"/>
              </a:spcBef>
              <a:spcAft>
                <a:spcPct val="0"/>
              </a:spcAft>
              <a:defRPr sz="1200">
                <a:solidFill>
                  <a:schemeClr val="tx1"/>
                </a:solidFill>
                <a:latin typeface="Calibri" pitchFamily="34" charset="0"/>
              </a:defRPr>
            </a:lvl6pPr>
            <a:lvl7pPr marL="2971800" indent="-228600" defTabSz="912813" eaLnBrk="0" fontAlgn="base" hangingPunct="0">
              <a:spcBef>
                <a:spcPct val="30000"/>
              </a:spcBef>
              <a:spcAft>
                <a:spcPct val="0"/>
              </a:spcAft>
              <a:defRPr sz="1200">
                <a:solidFill>
                  <a:schemeClr val="tx1"/>
                </a:solidFill>
                <a:latin typeface="Calibri" pitchFamily="34" charset="0"/>
              </a:defRPr>
            </a:lvl7pPr>
            <a:lvl8pPr marL="3429000" indent="-228600" defTabSz="912813" eaLnBrk="0" fontAlgn="base" hangingPunct="0">
              <a:spcBef>
                <a:spcPct val="30000"/>
              </a:spcBef>
              <a:spcAft>
                <a:spcPct val="0"/>
              </a:spcAft>
              <a:defRPr sz="1200">
                <a:solidFill>
                  <a:schemeClr val="tx1"/>
                </a:solidFill>
                <a:latin typeface="Calibri" pitchFamily="34" charset="0"/>
              </a:defRPr>
            </a:lvl8pPr>
            <a:lvl9pPr marL="3886200" indent="-228600" defTabSz="912813"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BFF75842-2C63-4544-B1E7-C5EFBCE0DA54}" type="slidenum">
              <a:rPr lang="en-US" altLang="en-US" smtClean="0">
                <a:latin typeface="Arial" charset="0"/>
              </a:rPr>
              <a:pPr eaLnBrk="1" fontAlgn="base" hangingPunct="1">
                <a:spcBef>
                  <a:spcPct val="0"/>
                </a:spcBef>
                <a:spcAft>
                  <a:spcPct val="0"/>
                </a:spcAft>
              </a:pPr>
              <a:t>62</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A034C4A-8310-4E58-9419-71485AC89CB7}" type="datetime1">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63033-3E03-4F59-BD56-F07E11D3A170}" type="datetime1">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92DC4A-23EE-411D-9E45-CFB66A779DCB}" type="datetime1">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762000"/>
            <a:ext cx="3810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334000" y="762000"/>
            <a:ext cx="3810000" cy="57150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Direct Manipulation</a:t>
            </a:r>
          </a:p>
        </p:txBody>
      </p:sp>
      <p:sp>
        <p:nvSpPr>
          <p:cNvPr id="7" name="Rectangle 6"/>
          <p:cNvSpPr>
            <a:spLocks noGrp="1" noChangeArrowheads="1"/>
          </p:cNvSpPr>
          <p:nvPr>
            <p:ph type="sldNum" sz="quarter" idx="12"/>
          </p:nvPr>
        </p:nvSpPr>
        <p:spPr>
          <a:ln/>
        </p:spPr>
        <p:txBody>
          <a:bodyPr/>
          <a:lstStyle>
            <a:lvl1pPr>
              <a:defRPr/>
            </a:lvl1pPr>
          </a:lstStyle>
          <a:p>
            <a:pPr>
              <a:defRPr/>
            </a:pPr>
            <a:fld id="{E371D44E-8D25-4D9D-84BB-42E5098FF96A}" type="slidenum">
              <a:rPr lang="en-US"/>
              <a:pPr>
                <a:defRPr/>
              </a:pPr>
              <a:t>‹#›</a:t>
            </a:fld>
            <a:endParaRPr lang="en-US"/>
          </a:p>
        </p:txBody>
      </p:sp>
    </p:spTree>
    <p:extLst>
      <p:ext uri="{BB962C8B-B14F-4D97-AF65-F5344CB8AC3E}">
        <p14:creationId xmlns:p14="http://schemas.microsoft.com/office/powerpoint/2010/main" val="3633833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D8CDBEDE-8241-4890-A0DA-1F2E5685E01C}" type="datetime1">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2DFC5-5A12-4903-AC61-6C2D8458784A}" type="datetime1">
              <a:rPr lang="en-US" smtClean="0"/>
              <a:t>2/14/2018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4ACB61B-C6AB-48EF-A049-546722740361}" type="datetime1">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001E7EA-D6E5-4D18-BCCC-74147BCC3326}" type="datetime1">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FB19D3-BAC9-4A06-B1FE-4AD88B5FA9B4}" type="datetime1">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776-D973-4797-8B2C-EBC83BFD5EA5}" type="datetime1">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003BF7-4137-4A64-BDD0-5EF4F3921EEE}" type="datetime1">
              <a:rPr lang="en-US" smtClean="0"/>
              <a:t>2/14/2018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3BDBE-7BAA-4987-948A-B28381CA7A81}" type="datetime1">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444A973-FCF0-4F14-B7DA-B56A9FBA1757}" type="datetime1">
              <a:rPr lang="en-US" smtClean="0"/>
              <a:t>2/14/2018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 id="2147484740"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8.png"/><Relationship Id="rId4" Type="http://schemas.openxmlformats.org/officeDocument/2006/relationships/image" Target="../media/image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3.wmf"/></Relationships>
</file>

<file path=ppt/slides/_rels/slide52.xml.rels><?xml version="1.0" encoding="UTF-8" standalone="yes"?>
<Relationships xmlns="http://schemas.openxmlformats.org/package/2006/relationships"><Relationship Id="rId8" Type="http://schemas.openxmlformats.org/officeDocument/2006/relationships/hyperlink" Target="http://sketchup.google.com/download/plugins.html" TargetMode="External"/><Relationship Id="rId13" Type="http://schemas.openxmlformats.org/officeDocument/2006/relationships/image" Target="../media/image23.png"/><Relationship Id="rId3" Type="http://schemas.openxmlformats.org/officeDocument/2006/relationships/oleObject" Target="../embeddings/oleObject21.bin"/><Relationship Id="rId7" Type="http://schemas.openxmlformats.org/officeDocument/2006/relationships/image" Target="../media/image20.png"/><Relationship Id="rId12" Type="http://schemas.openxmlformats.org/officeDocument/2006/relationships/hyperlink" Target="http://stripgenerator.com/create/" TargetMode="Externa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hyperlink" Target="http://www.evolus.vn/Pencil/" TargetMode="External"/><Relationship Id="rId10" Type="http://schemas.openxmlformats.org/officeDocument/2006/relationships/hyperlink" Target="http://www.ixedit.com/" TargetMode="External"/><Relationship Id="rId4" Type="http://schemas.openxmlformats.org/officeDocument/2006/relationships/image" Target="../media/image3.wmf"/><Relationship Id="rId9"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3.wmf"/></Relationships>
</file>

<file path=ppt/slides/_rels/slide5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12.xml"/><Relationship Id="rId1" Type="http://schemas.openxmlformats.org/officeDocument/2006/relationships/vmlDrawing" Target="../drawings/vmlDrawing46.vml"/><Relationship Id="rId5" Type="http://schemas.openxmlformats.org/officeDocument/2006/relationships/image" Target="../media/image3.wmf"/><Relationship Id="rId4"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404813"/>
            <a:ext cx="7772400" cy="1736725"/>
          </a:xfrm>
        </p:spPr>
        <p:txBody>
          <a:bodyPr/>
          <a:lstStyle/>
          <a:p>
            <a:pPr algn="r" eaLnBrk="1" fontAlgn="auto" hangingPunct="1">
              <a:spcAft>
                <a:spcPts val="0"/>
              </a:spcAft>
              <a:defRPr/>
            </a:pPr>
            <a:r>
              <a:rPr lang="en-IE" sz="3600" dirty="0" smtClean="0">
                <a:solidFill>
                  <a:schemeClr val="tx2">
                    <a:satMod val="130000"/>
                  </a:schemeClr>
                </a:solidFill>
              </a:rPr>
              <a:t>Course -  DT228-2</a:t>
            </a:r>
            <a:br>
              <a:rPr lang="en-IE" sz="3600" dirty="0" smtClean="0">
                <a:solidFill>
                  <a:schemeClr val="tx2">
                    <a:satMod val="130000"/>
                  </a:schemeClr>
                </a:solidFill>
              </a:rPr>
            </a:br>
            <a:endParaRPr lang="en-US" sz="3600" dirty="0" smtClean="0">
              <a:solidFill>
                <a:schemeClr val="tx2">
                  <a:satMod val="130000"/>
                </a:schemeClr>
              </a:solidFill>
            </a:endParaRPr>
          </a:p>
        </p:txBody>
      </p:sp>
      <p:sp>
        <p:nvSpPr>
          <p:cNvPr id="2051" name="Rectangle 3"/>
          <p:cNvSpPr>
            <a:spLocks noGrp="1" noChangeArrowheads="1"/>
          </p:cNvSpPr>
          <p:nvPr>
            <p:ph type="subTitle" idx="1"/>
          </p:nvPr>
        </p:nvSpPr>
        <p:spPr>
          <a:xfrm>
            <a:off x="1258888" y="2060575"/>
            <a:ext cx="7489825" cy="911225"/>
          </a:xfrm>
        </p:spPr>
        <p:txBody>
          <a:bodyPr>
            <a:noAutofit/>
          </a:bodyPr>
          <a:lstStyle/>
          <a:p>
            <a:pPr eaLnBrk="1" fontAlgn="auto" hangingPunct="1">
              <a:lnSpc>
                <a:spcPct val="90000"/>
              </a:lnSpc>
              <a:spcAft>
                <a:spcPts val="0"/>
              </a:spcAft>
              <a:buFont typeface="Wingdings 2"/>
              <a:buNone/>
              <a:defRPr/>
            </a:pPr>
            <a:r>
              <a:rPr lang="en-IE" sz="3200" dirty="0" smtClean="0"/>
              <a:t>Module (Subject) -  </a:t>
            </a:r>
          </a:p>
          <a:p>
            <a:pPr eaLnBrk="1" fontAlgn="auto" hangingPunct="1">
              <a:lnSpc>
                <a:spcPct val="90000"/>
              </a:lnSpc>
              <a:spcAft>
                <a:spcPts val="0"/>
              </a:spcAft>
              <a:buFont typeface="Wingdings 2"/>
              <a:buNone/>
              <a:defRPr/>
            </a:pPr>
            <a:r>
              <a:rPr lang="en-IE" sz="3200" dirty="0" smtClean="0"/>
              <a:t>Human Computer Interaction</a:t>
            </a:r>
            <a:endParaRPr lang="en-US" sz="3200" dirty="0" smtClean="0"/>
          </a:p>
        </p:txBody>
      </p:sp>
      <p:sp>
        <p:nvSpPr>
          <p:cNvPr id="13316" name="Rectangle 4"/>
          <p:cNvSpPr>
            <a:spLocks noChangeArrowheads="1"/>
          </p:cNvSpPr>
          <p:nvPr/>
        </p:nvSpPr>
        <p:spPr bwMode="auto">
          <a:xfrm>
            <a:off x="1258888" y="5013325"/>
            <a:ext cx="698552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ctr" eaLnBrk="1" hangingPunct="1">
              <a:spcBef>
                <a:spcPct val="20000"/>
              </a:spcBef>
              <a:buClrTx/>
              <a:buSzTx/>
              <a:buFontTx/>
              <a:buNone/>
            </a:pPr>
            <a:r>
              <a:rPr lang="en-IE" altLang="en-US" dirty="0" smtClean="0">
                <a:solidFill>
                  <a:srgbClr val="FF0000"/>
                </a:solidFill>
                <a:latin typeface="Arial" charset="0"/>
              </a:rPr>
              <a:t>PROTOTYPING</a:t>
            </a:r>
          </a:p>
          <a:p>
            <a:pPr algn="ctr" eaLnBrk="1" hangingPunct="1">
              <a:spcBef>
                <a:spcPct val="20000"/>
              </a:spcBef>
              <a:buClrTx/>
              <a:buSzTx/>
              <a:buFontTx/>
              <a:buNone/>
            </a:pPr>
            <a:r>
              <a:rPr lang="en-IE" altLang="en-US" dirty="0" smtClean="0">
                <a:solidFill>
                  <a:srgbClr val="FF0000"/>
                </a:solidFill>
                <a:latin typeface="Arial" charset="0"/>
              </a:rPr>
              <a:t>(for Interface Design)</a:t>
            </a:r>
            <a:endParaRPr lang="en-US" altLang="en-US" dirty="0">
              <a:solidFill>
                <a:srgbClr val="FFFF00"/>
              </a:solidFill>
              <a:latin typeface="Arial" charset="0"/>
            </a:endParaRPr>
          </a:p>
        </p:txBody>
      </p:sp>
      <p:sp>
        <p:nvSpPr>
          <p:cNvPr id="13317" name="Rectangle 5"/>
          <p:cNvSpPr>
            <a:spLocks noChangeArrowheads="1"/>
          </p:cNvSpPr>
          <p:nvPr/>
        </p:nvSpPr>
        <p:spPr bwMode="auto">
          <a:xfrm>
            <a:off x="1258888" y="3644900"/>
            <a:ext cx="6400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a:t>
            </a:r>
            <a:r>
              <a:rPr lang="en-IE" altLang="en-US" sz="2800" dirty="0" smtClean="0"/>
              <a:t>2, </a:t>
            </a:r>
            <a:r>
              <a:rPr lang="en-IE" altLang="en-US" sz="2800" dirty="0"/>
              <a:t>Week 5</a:t>
            </a:r>
            <a:endParaRPr lang="en-US" altLang="en-US" sz="2800" dirty="0"/>
          </a:p>
        </p:txBody>
      </p:sp>
      <p:sp>
        <p:nvSpPr>
          <p:cNvPr id="2" name="Slide Number Placeholder 1"/>
          <p:cNvSpPr>
            <a:spLocks noGrp="1"/>
          </p:cNvSpPr>
          <p:nvPr>
            <p:ph type="sldNum" sz="quarter" idx="12"/>
          </p:nvPr>
        </p:nvSpPr>
        <p:spPr/>
        <p:txBody>
          <a:bodyPr/>
          <a:lstStyle/>
          <a:p>
            <a:pPr>
              <a:defRPr/>
            </a:pPr>
            <a:fld id="{C6D55BE7-907D-4122-B262-F63DE34514A5}" type="slidenum">
              <a:rPr lang="en-US" smtClean="0"/>
              <a:pPr>
                <a:defRPr/>
              </a:pPr>
              <a:t>1</a:t>
            </a:fld>
            <a:endParaRPr lang="en-US"/>
          </a:p>
        </p:txBody>
      </p:sp>
    </p:spTree>
    <p:extLst>
      <p:ext uri="{BB962C8B-B14F-4D97-AF65-F5344CB8AC3E}">
        <p14:creationId xmlns:p14="http://schemas.microsoft.com/office/powerpoint/2010/main" val="19213986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What is a Prototype?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fontScale="92500" lnSpcReduction="20000"/>
          </a:bodyPr>
          <a:lstStyle/>
          <a:p>
            <a:pPr>
              <a:spcBef>
                <a:spcPts val="600"/>
              </a:spcBef>
              <a:buFontTx/>
              <a:buNone/>
            </a:pPr>
            <a:r>
              <a:rPr lang="en-GB" altLang="en-US" sz="2800" dirty="0">
                <a:latin typeface="Arial" panose="020B0604020202020204" pitchFamily="34" charset="0"/>
                <a:cs typeface="Arial" panose="020B0604020202020204" pitchFamily="34" charset="0"/>
              </a:rPr>
              <a:t>In HCI design it can be (among other things</a:t>
            </a:r>
            <a:r>
              <a:rPr lang="en-GB" altLang="en-US" sz="2800" dirty="0" smtClean="0">
                <a:latin typeface="Arial" panose="020B0604020202020204" pitchFamily="34" charset="0"/>
                <a:cs typeface="Arial" panose="020B0604020202020204" pitchFamily="34" charset="0"/>
              </a:rPr>
              <a:t>):</a:t>
            </a:r>
            <a:endParaRPr lang="en-GB" altLang="en-US" sz="2400" dirty="0">
              <a:latin typeface="Arial" panose="020B0604020202020204" pitchFamily="34" charset="0"/>
              <a:cs typeface="Arial" panose="020B0604020202020204" pitchFamily="34" charset="0"/>
            </a:endParaRPr>
          </a:p>
          <a:p>
            <a:pPr lvl="1">
              <a:spcBef>
                <a:spcPts val="600"/>
              </a:spcBef>
            </a:pPr>
            <a:r>
              <a:rPr lang="en-GB" altLang="en-US" sz="2600" dirty="0">
                <a:latin typeface="Arial" panose="020B0604020202020204" pitchFamily="34" charset="0"/>
                <a:cs typeface="Arial" panose="020B0604020202020204" pitchFamily="34" charset="0"/>
              </a:rPr>
              <a:t>a series of screen </a:t>
            </a:r>
            <a:r>
              <a:rPr lang="en-GB" altLang="en-US" sz="2600" dirty="0" smtClean="0">
                <a:latin typeface="Arial" panose="020B0604020202020204" pitchFamily="34" charset="0"/>
                <a:cs typeface="Arial" panose="020B0604020202020204" pitchFamily="34" charset="0"/>
              </a:rPr>
              <a:t>sketches</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storyboard, i.e. a cartoon-like series of scenes </a:t>
            </a:r>
            <a:endParaRPr lang="en-GB" altLang="en-US" sz="2600" dirty="0" smtClean="0">
              <a:latin typeface="Arial" panose="020B0604020202020204" pitchFamily="34" charset="0"/>
              <a:cs typeface="Arial" panose="020B0604020202020204" pitchFamily="34" charset="0"/>
            </a:endParaRP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PowerPoint slide </a:t>
            </a:r>
            <a:r>
              <a:rPr lang="en-GB" altLang="en-US" sz="2600" dirty="0" smtClean="0">
                <a:latin typeface="Arial" panose="020B0604020202020204" pitchFamily="34" charset="0"/>
                <a:cs typeface="Arial" panose="020B0604020202020204" pitchFamily="34" charset="0"/>
              </a:rPr>
              <a:t>show</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video simulating the use of a </a:t>
            </a:r>
            <a:r>
              <a:rPr lang="en-GB" altLang="en-US" sz="2600" dirty="0" smtClean="0">
                <a:latin typeface="Arial" panose="020B0604020202020204" pitchFamily="34" charset="0"/>
                <a:cs typeface="Arial" panose="020B0604020202020204" pitchFamily="34" charset="0"/>
              </a:rPr>
              <a:t>system</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lump of wood (e.g. </a:t>
            </a:r>
            <a:r>
              <a:rPr lang="en-GB" altLang="en-US" sz="2600" dirty="0" err="1">
                <a:latin typeface="Arial" panose="020B0604020202020204" pitchFamily="34" charset="0"/>
                <a:cs typeface="Arial" panose="020B0604020202020204" pitchFamily="34" charset="0"/>
              </a:rPr>
              <a:t>PalmPilot</a:t>
            </a:r>
            <a:r>
              <a:rPr lang="en-GB" altLang="en-US" sz="2600" dirty="0">
                <a:latin typeface="Arial" panose="020B0604020202020204" pitchFamily="34" charset="0"/>
                <a:cs typeface="Arial" panose="020B0604020202020204" pitchFamily="34" charset="0"/>
              </a:rPr>
              <a:t> – Google ‘</a:t>
            </a:r>
            <a:r>
              <a:rPr lang="en-GB" altLang="en-US" sz="2600" dirty="0" err="1">
                <a:latin typeface="Arial" panose="020B0604020202020204" pitchFamily="34" charset="0"/>
                <a:cs typeface="Arial" panose="020B0604020202020204" pitchFamily="34" charset="0"/>
              </a:rPr>
              <a:t>PalmPilot</a:t>
            </a:r>
            <a:r>
              <a:rPr lang="en-GB" altLang="en-US" sz="2600" dirty="0">
                <a:latin typeface="Arial" panose="020B0604020202020204" pitchFamily="34" charset="0"/>
                <a:cs typeface="Arial" panose="020B0604020202020204" pitchFamily="34" charset="0"/>
              </a:rPr>
              <a:t> wooden model</a:t>
            </a:r>
            <a:r>
              <a:rPr lang="en-GB" altLang="en-US" sz="2600" dirty="0" smtClean="0">
                <a:latin typeface="Arial" panose="020B0604020202020204" pitchFamily="34" charset="0"/>
                <a:cs typeface="Arial" panose="020B0604020202020204" pitchFamily="34" charset="0"/>
              </a:rPr>
              <a:t>’)</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cardboard </a:t>
            </a:r>
            <a:r>
              <a:rPr lang="en-GB" altLang="en-US" sz="2600" dirty="0" smtClean="0">
                <a:latin typeface="Arial" panose="020B0604020202020204" pitchFamily="34" charset="0"/>
                <a:cs typeface="Arial" panose="020B0604020202020204" pitchFamily="34" charset="0"/>
              </a:rPr>
              <a:t>mock-up</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piece of software with limited functionality, written in the target software language or in </a:t>
            </a:r>
            <a:r>
              <a:rPr lang="en-GB" altLang="en-US" sz="2400" dirty="0">
                <a:latin typeface="Arial" panose="020B0604020202020204" pitchFamily="34" charset="0"/>
                <a:cs typeface="Arial" panose="020B0604020202020204" pitchFamily="34" charset="0"/>
              </a:rPr>
              <a:t>another language</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10</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5110"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34842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What is a Prototype? (2)</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11</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6134"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7" name="Picture 4" descr="http://s7.computerhistory.org/is/image/CHM/102716262p-03-01?$re-zoom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9589" y="3212976"/>
            <a:ext cx="4105225" cy="30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http://www.floobynooby.com/IPUB/boardsample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194" y="1571589"/>
            <a:ext cx="5113263" cy="291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
          <p:cNvSpPr txBox="1">
            <a:spLocks noChangeArrowheads="1"/>
          </p:cNvSpPr>
          <p:nvPr/>
        </p:nvSpPr>
        <p:spPr bwMode="auto">
          <a:xfrm>
            <a:off x="755650" y="4514850"/>
            <a:ext cx="2952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r>
              <a:rPr lang="en-IE" altLang="en-US" dirty="0"/>
              <a:t>Storyboard example, and wooden </a:t>
            </a:r>
            <a:r>
              <a:rPr lang="en-IE" altLang="en-US" dirty="0" err="1"/>
              <a:t>PalmPilot</a:t>
            </a:r>
            <a:endParaRPr lang="en-IE" altLang="en-US" dirty="0"/>
          </a:p>
        </p:txBody>
      </p:sp>
      <p:sp>
        <p:nvSpPr>
          <p:cNvPr id="10"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56314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Why Prototype?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marL="0" indent="0">
              <a:spcBef>
                <a:spcPts val="600"/>
              </a:spcBef>
              <a:spcAft>
                <a:spcPct val="50000"/>
              </a:spcAft>
              <a:buNone/>
            </a:pPr>
            <a:r>
              <a:rPr lang="en-GB" altLang="en-US" sz="2800" dirty="0">
                <a:solidFill>
                  <a:srgbClr val="FFC000"/>
                </a:solidFill>
                <a:latin typeface="Arial" panose="020B0604020202020204" pitchFamily="34" charset="0"/>
                <a:cs typeface="Arial" panose="020B0604020202020204" pitchFamily="34" charset="0"/>
              </a:rPr>
              <a:t>Evaluation </a:t>
            </a:r>
            <a:r>
              <a:rPr lang="en-GB" altLang="en-US" sz="2800" dirty="0">
                <a:latin typeface="Arial" panose="020B0604020202020204" pitchFamily="34" charset="0"/>
                <a:cs typeface="Arial" panose="020B0604020202020204" pitchFamily="34" charset="0"/>
              </a:rPr>
              <a:t>and </a:t>
            </a:r>
            <a:r>
              <a:rPr lang="en-GB" altLang="en-US" sz="2800" dirty="0">
                <a:solidFill>
                  <a:srgbClr val="FFC000"/>
                </a:solidFill>
                <a:latin typeface="Arial" panose="020B0604020202020204" pitchFamily="34" charset="0"/>
                <a:cs typeface="Arial" panose="020B0604020202020204" pitchFamily="34" charset="0"/>
              </a:rPr>
              <a:t>feedback </a:t>
            </a:r>
            <a:r>
              <a:rPr lang="en-GB" altLang="en-US" sz="2800" dirty="0">
                <a:latin typeface="Arial" panose="020B0604020202020204" pitchFamily="34" charset="0"/>
                <a:cs typeface="Arial" panose="020B0604020202020204" pitchFamily="34" charset="0"/>
              </a:rPr>
              <a:t>are central to interaction design </a:t>
            </a:r>
            <a:r>
              <a:rPr lang="en-GB" altLang="en-US" sz="2800" dirty="0" smtClean="0">
                <a:latin typeface="Arial" panose="020B0604020202020204" pitchFamily="34" charset="0"/>
                <a:cs typeface="Arial" panose="020B0604020202020204" pitchFamily="34" charset="0"/>
              </a:rPr>
              <a:t>– especially when they are </a:t>
            </a:r>
            <a:r>
              <a:rPr lang="en-GB" altLang="en-US" sz="2800" u="sng" dirty="0" smtClean="0">
                <a:latin typeface="Arial" panose="020B0604020202020204" pitchFamily="34" charset="0"/>
                <a:cs typeface="Arial" panose="020B0604020202020204" pitchFamily="34" charset="0"/>
              </a:rPr>
              <a:t>quick</a:t>
            </a:r>
            <a:r>
              <a:rPr lang="en-GB" altLang="en-US" sz="2800" dirty="0" smtClean="0">
                <a:latin typeface="Arial" panose="020B0604020202020204" pitchFamily="34" charset="0"/>
                <a:cs typeface="Arial" panose="020B0604020202020204" pitchFamily="34" charset="0"/>
              </a:rPr>
              <a:t>. Also;</a:t>
            </a:r>
            <a:endParaRPr lang="en-GB" altLang="en-US" sz="2800" dirty="0">
              <a:latin typeface="Arial" panose="020B0604020202020204" pitchFamily="34" charset="0"/>
              <a:cs typeface="Arial" panose="020B0604020202020204" pitchFamily="34" charset="0"/>
            </a:endParaRPr>
          </a:p>
          <a:p>
            <a:pPr lvl="1">
              <a:spcBef>
                <a:spcPts val="600"/>
              </a:spcBef>
              <a:spcAft>
                <a:spcPct val="50000"/>
              </a:spcAft>
            </a:pPr>
            <a:r>
              <a:rPr lang="en-GB" altLang="en-US" sz="2800" dirty="0">
                <a:latin typeface="Arial" panose="020B0604020202020204" pitchFamily="34" charset="0"/>
                <a:cs typeface="Arial" panose="020B0604020202020204" pitchFamily="34" charset="0"/>
              </a:rPr>
              <a:t>Team members can communicate effectively</a:t>
            </a:r>
          </a:p>
          <a:p>
            <a:pPr lvl="1">
              <a:spcBef>
                <a:spcPts val="600"/>
              </a:spcBef>
              <a:spcAft>
                <a:spcPct val="50000"/>
              </a:spcAft>
            </a:pPr>
            <a:r>
              <a:rPr lang="en-GB" altLang="en-US" sz="2800" dirty="0">
                <a:latin typeface="Arial" panose="020B0604020202020204" pitchFamily="34" charset="0"/>
                <a:cs typeface="Arial" panose="020B0604020202020204" pitchFamily="34" charset="0"/>
              </a:rPr>
              <a:t>Prototypes answer questions, and support designers in choosing between alternatives </a:t>
            </a:r>
            <a:endParaRPr lang="en-US"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12</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7158"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129942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Why Prototype?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marL="0" indent="0">
              <a:spcBef>
                <a:spcPts val="600"/>
              </a:spcBef>
              <a:spcAft>
                <a:spcPct val="50000"/>
              </a:spcAft>
              <a:buNone/>
            </a:pPr>
            <a:r>
              <a:rPr lang="en-GB" altLang="en-US" sz="2800" dirty="0" smtClean="0">
                <a:latin typeface="Arial" panose="020B0604020202020204" pitchFamily="34" charset="0"/>
                <a:cs typeface="Arial" panose="020B0604020202020204" pitchFamily="34" charset="0"/>
              </a:rPr>
              <a:t>Prototypes e</a:t>
            </a:r>
            <a:r>
              <a:rPr lang="en-GB" altLang="en-US" sz="2800" dirty="0" smtClean="0">
                <a:latin typeface="Arial" panose="020B0604020202020204" pitchFamily="34" charset="0"/>
                <a:ea typeface="ＭＳ Ｐゴシック" panose="020B0600070205080204" pitchFamily="34" charset="-128"/>
                <a:cs typeface="Arial" panose="020B0604020202020204" pitchFamily="34" charset="0"/>
              </a:rPr>
              <a:t>xists </a:t>
            </a:r>
            <a:r>
              <a:rPr lang="en-GB" altLang="en-US" sz="2800" dirty="0">
                <a:latin typeface="Arial" panose="020B0604020202020204" pitchFamily="34" charset="0"/>
                <a:ea typeface="ＭＳ Ｐゴシック" panose="020B0600070205080204" pitchFamily="34" charset="-128"/>
                <a:cs typeface="Arial" panose="020B0604020202020204" pitchFamily="34" charset="0"/>
              </a:rPr>
              <a:t>for some </a:t>
            </a:r>
            <a:r>
              <a:rPr lang="en-GB" altLang="en-US" sz="2800" dirty="0" smtClean="0">
                <a:latin typeface="Arial" panose="020B0604020202020204" pitchFamily="34" charset="0"/>
                <a:ea typeface="ＭＳ Ｐゴシック" panose="020B0600070205080204" pitchFamily="34" charset="-128"/>
                <a:cs typeface="Arial" panose="020B0604020202020204" pitchFamily="34" charset="0"/>
              </a:rPr>
              <a:t>purpose. For example;</a:t>
            </a:r>
            <a:endParaRPr lang="en-GB"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to show a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“concept” to some stakeholders</a:t>
            </a:r>
          </a:p>
          <a:p>
            <a:pPr lvl="1">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t</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o get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feedback about some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aspect of a product or project</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test some part of the product or project</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2">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E.g.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an aircraft wing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in a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wind-tunnel</a:t>
            </a:r>
            <a:endParaRPr lang="en-GB" altLang="en-US" sz="2800" dirty="0" smtClean="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6601"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405912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600199"/>
            <a:ext cx="7778824" cy="4637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Why Prototype?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199"/>
            <a:ext cx="7924800" cy="4756151"/>
          </a:xfrm>
        </p:spPr>
        <p:txBody>
          <a:bodyPr>
            <a:noAutofit/>
          </a:bodyPr>
          <a:lstStyle/>
          <a:p>
            <a:pPr>
              <a:spcBef>
                <a:spcPts val="600"/>
              </a:spcBef>
            </a:pPr>
            <a:r>
              <a:rPr lang="en-GB" altLang="en-US" sz="2200" dirty="0" smtClean="0">
                <a:latin typeface="Arial" panose="020B0604020202020204" pitchFamily="34" charset="0"/>
                <a:cs typeface="Arial" panose="020B0604020202020204" pitchFamily="34" charset="0"/>
              </a:rPr>
              <a:t>Evaluation </a:t>
            </a:r>
            <a:r>
              <a:rPr lang="en-GB" altLang="en-US" sz="2200" dirty="0">
                <a:latin typeface="Arial" panose="020B0604020202020204" pitchFamily="34" charset="0"/>
                <a:cs typeface="Arial" panose="020B0604020202020204" pitchFamily="34" charset="0"/>
              </a:rPr>
              <a:t>and feedback are central to interaction </a:t>
            </a:r>
            <a:r>
              <a:rPr lang="en-GB" altLang="en-US" sz="2200" dirty="0" smtClean="0">
                <a:latin typeface="Arial" panose="020B0604020202020204" pitchFamily="34" charset="0"/>
                <a:cs typeface="Arial" panose="020B0604020202020204" pitchFamily="34" charset="0"/>
              </a:rPr>
              <a:t>design.</a:t>
            </a:r>
          </a:p>
          <a:p>
            <a:pPr>
              <a:spcBef>
                <a:spcPts val="600"/>
              </a:spcBef>
            </a:pPr>
            <a:r>
              <a:rPr lang="en-GB" altLang="en-US" sz="2200" dirty="0" smtClean="0">
                <a:latin typeface="Arial" panose="020B0604020202020204" pitchFamily="34" charset="0"/>
                <a:cs typeface="Arial" panose="020B0604020202020204" pitchFamily="34" charset="0"/>
              </a:rPr>
              <a:t>Developers </a:t>
            </a:r>
            <a:r>
              <a:rPr lang="en-GB" altLang="en-US" sz="2200" dirty="0">
                <a:latin typeface="Arial" panose="020B0604020202020204" pitchFamily="34" charset="0"/>
                <a:cs typeface="Arial" panose="020B0604020202020204" pitchFamily="34" charset="0"/>
              </a:rPr>
              <a:t>can test feasibility of ideas with </a:t>
            </a:r>
            <a:r>
              <a:rPr lang="en-GB" altLang="en-US" sz="2200" dirty="0" smtClean="0">
                <a:latin typeface="Arial" panose="020B0604020202020204" pitchFamily="34" charset="0"/>
                <a:cs typeface="Arial" panose="020B0604020202020204" pitchFamily="34" charset="0"/>
              </a:rPr>
              <a:t>teams or users.</a:t>
            </a:r>
          </a:p>
          <a:p>
            <a:pPr>
              <a:spcBef>
                <a:spcPts val="600"/>
              </a:spcBef>
            </a:pPr>
            <a:r>
              <a:rPr lang="en-GB" altLang="en-US" sz="2200" dirty="0" smtClean="0">
                <a:latin typeface="Arial" panose="020B0604020202020204" pitchFamily="34" charset="0"/>
                <a:cs typeface="Arial" panose="020B0604020202020204" pitchFamily="34" charset="0"/>
              </a:rPr>
              <a:t>Stakeholders </a:t>
            </a:r>
            <a:r>
              <a:rPr lang="en-GB" altLang="en-US" sz="2200" dirty="0">
                <a:latin typeface="Arial" panose="020B0604020202020204" pitchFamily="34" charset="0"/>
                <a:cs typeface="Arial" panose="020B0604020202020204" pitchFamily="34" charset="0"/>
              </a:rPr>
              <a:t>can see, </a:t>
            </a:r>
            <a:r>
              <a:rPr lang="en-GB" altLang="en-US" sz="2200" dirty="0" smtClean="0">
                <a:latin typeface="Arial" panose="020B0604020202020204" pitchFamily="34" charset="0"/>
                <a:cs typeface="Arial" panose="020B0604020202020204" pitchFamily="34" charset="0"/>
              </a:rPr>
              <a:t>hold and </a:t>
            </a:r>
            <a:r>
              <a:rPr lang="en-GB" altLang="en-US" sz="2200" dirty="0">
                <a:latin typeface="Arial" panose="020B0604020202020204" pitchFamily="34" charset="0"/>
                <a:cs typeface="Arial" panose="020B0604020202020204" pitchFamily="34" charset="0"/>
              </a:rPr>
              <a:t>interact with a prototype more easily than a document or a </a:t>
            </a:r>
            <a:r>
              <a:rPr lang="en-GB" altLang="en-US" sz="2200" dirty="0" smtClean="0">
                <a:latin typeface="Arial" panose="020B0604020202020204" pitchFamily="34" charset="0"/>
                <a:cs typeface="Arial" panose="020B0604020202020204" pitchFamily="34" charset="0"/>
              </a:rPr>
              <a:t>drawing.</a:t>
            </a:r>
            <a:endParaRPr lang="en-GB" altLang="en-US" sz="2200" dirty="0">
              <a:latin typeface="Arial" panose="020B0604020202020204" pitchFamily="34" charset="0"/>
              <a:cs typeface="Arial" panose="020B0604020202020204" pitchFamily="34" charset="0"/>
            </a:endParaRPr>
          </a:p>
          <a:p>
            <a:pPr>
              <a:spcBef>
                <a:spcPts val="600"/>
              </a:spcBef>
            </a:pPr>
            <a:r>
              <a:rPr lang="en-GB" altLang="en-US" sz="2200" dirty="0" smtClean="0">
                <a:latin typeface="Arial" panose="020B0604020202020204" pitchFamily="34" charset="0"/>
                <a:cs typeface="Arial" panose="020B0604020202020204" pitchFamily="34" charset="0"/>
              </a:rPr>
              <a:t>Team </a:t>
            </a:r>
            <a:r>
              <a:rPr lang="en-GB" altLang="en-US" sz="2200" dirty="0">
                <a:latin typeface="Arial" panose="020B0604020202020204" pitchFamily="34" charset="0"/>
                <a:cs typeface="Arial" panose="020B0604020202020204" pitchFamily="34" charset="0"/>
              </a:rPr>
              <a:t>members and users can communicate </a:t>
            </a:r>
            <a:r>
              <a:rPr lang="en-GB" altLang="en-US" sz="2200" dirty="0" smtClean="0">
                <a:latin typeface="Arial" panose="020B0604020202020204" pitchFamily="34" charset="0"/>
                <a:cs typeface="Arial" panose="020B0604020202020204" pitchFamily="34" charset="0"/>
              </a:rPr>
              <a:t>effectively.</a:t>
            </a:r>
            <a:endParaRPr lang="en-GB" altLang="en-US" sz="2200" dirty="0">
              <a:latin typeface="Arial" panose="020B0604020202020204" pitchFamily="34" charset="0"/>
              <a:cs typeface="Arial" panose="020B0604020202020204" pitchFamily="34" charset="0"/>
            </a:endParaRPr>
          </a:p>
          <a:p>
            <a:pPr>
              <a:spcBef>
                <a:spcPts val="600"/>
              </a:spcBef>
            </a:pPr>
            <a:r>
              <a:rPr lang="en-GB" altLang="en-US" sz="2200" dirty="0" smtClean="0">
                <a:latin typeface="Arial" panose="020B0604020202020204" pitchFamily="34" charset="0"/>
                <a:cs typeface="Arial" panose="020B0604020202020204" pitchFamily="34" charset="0"/>
              </a:rPr>
              <a:t>To </a:t>
            </a:r>
            <a:r>
              <a:rPr lang="en-GB" altLang="en-US" sz="2200" dirty="0">
                <a:latin typeface="Arial" panose="020B0604020202020204" pitchFamily="34" charset="0"/>
                <a:cs typeface="Arial" panose="020B0604020202020204" pitchFamily="34" charset="0"/>
              </a:rPr>
              <a:t>validate existing / other </a:t>
            </a:r>
            <a:r>
              <a:rPr lang="en-GB" altLang="en-US" sz="2200" dirty="0" smtClean="0">
                <a:latin typeface="Arial" panose="020B0604020202020204" pitchFamily="34" charset="0"/>
                <a:cs typeface="Arial" panose="020B0604020202020204" pitchFamily="34" charset="0"/>
              </a:rPr>
              <a:t>requirements.</a:t>
            </a:r>
            <a:endParaRPr lang="en-GB" altLang="en-US" sz="2200" dirty="0">
              <a:latin typeface="Arial" panose="020B0604020202020204" pitchFamily="34" charset="0"/>
              <a:cs typeface="Arial" panose="020B0604020202020204" pitchFamily="34" charset="0"/>
            </a:endParaRPr>
          </a:p>
          <a:p>
            <a:pPr>
              <a:spcBef>
                <a:spcPts val="600"/>
              </a:spcBef>
            </a:pPr>
            <a:r>
              <a:rPr lang="en-GB" altLang="en-US" sz="2200" dirty="0" smtClean="0">
                <a:latin typeface="Arial" panose="020B0604020202020204" pitchFamily="34" charset="0"/>
                <a:cs typeface="Arial" panose="020B0604020202020204" pitchFamily="34" charset="0"/>
              </a:rPr>
              <a:t>It </a:t>
            </a:r>
            <a:r>
              <a:rPr lang="en-GB" altLang="en-US" sz="2200" dirty="0">
                <a:latin typeface="Arial" panose="020B0604020202020204" pitchFamily="34" charset="0"/>
                <a:cs typeface="Arial" panose="020B0604020202020204" pitchFamily="34" charset="0"/>
              </a:rPr>
              <a:t>encourages reflection: </a:t>
            </a:r>
            <a:r>
              <a:rPr lang="en-GB" altLang="en-US" sz="2200" dirty="0" smtClean="0">
                <a:latin typeface="Arial" panose="020B0604020202020204" pitchFamily="34" charset="0"/>
                <a:cs typeface="Arial" panose="020B0604020202020204" pitchFamily="34" charset="0"/>
              </a:rPr>
              <a:t>a very </a:t>
            </a:r>
            <a:r>
              <a:rPr lang="en-GB" altLang="en-US" sz="2200" dirty="0">
                <a:latin typeface="Arial" panose="020B0604020202020204" pitchFamily="34" charset="0"/>
                <a:cs typeface="Arial" panose="020B0604020202020204" pitchFamily="34" charset="0"/>
              </a:rPr>
              <a:t>important aspect of design </a:t>
            </a:r>
          </a:p>
          <a:p>
            <a:pPr>
              <a:spcBef>
                <a:spcPts val="600"/>
              </a:spcBef>
            </a:pPr>
            <a:r>
              <a:rPr lang="en-GB" altLang="en-US" sz="2200" dirty="0" smtClean="0">
                <a:latin typeface="Arial" panose="020B0604020202020204" pitchFamily="34" charset="0"/>
                <a:cs typeface="Arial" panose="020B0604020202020204" pitchFamily="34" charset="0"/>
              </a:rPr>
              <a:t>Prototypes </a:t>
            </a:r>
            <a:r>
              <a:rPr lang="en-GB" altLang="en-US" sz="2200" dirty="0">
                <a:latin typeface="Arial" panose="020B0604020202020204" pitchFamily="34" charset="0"/>
                <a:cs typeface="Arial" panose="020B0604020202020204" pitchFamily="34" charset="0"/>
              </a:rPr>
              <a:t>answer questions, and support designers in choosing between </a:t>
            </a:r>
            <a:r>
              <a:rPr lang="en-GB" altLang="en-US" sz="2200" dirty="0" smtClean="0">
                <a:latin typeface="Arial" panose="020B0604020202020204" pitchFamily="34" charset="0"/>
                <a:cs typeface="Arial" panose="020B0604020202020204" pitchFamily="34" charset="0"/>
              </a:rPr>
              <a:t>alternatives.</a:t>
            </a:r>
            <a:endParaRPr lang="en-US"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7625"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427317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Why Prototype? (4)</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“To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get a </a:t>
            </a:r>
            <a:r>
              <a:rPr lang="en-US" altLang="en-US" sz="2800" dirty="0" err="1">
                <a:latin typeface="Arial" panose="020B0604020202020204" pitchFamily="34" charset="0"/>
                <a:ea typeface="ＭＳ Ｐゴシック" panose="020B0600070205080204" pitchFamily="34" charset="-128"/>
                <a:cs typeface="Arial" panose="020B0604020202020204" pitchFamily="34" charset="0"/>
              </a:rPr>
              <a:t>a</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 good idea, get lots of ideas.”</a:t>
            </a:r>
          </a:p>
          <a:p>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The problem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with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going straight to high-fidelity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prototyping:</a:t>
            </a:r>
          </a:p>
          <a:p>
            <a:pPr lvl="1"/>
            <a:r>
              <a:rPr lang="en-US" altLang="en-US" sz="2800" dirty="0">
                <a:latin typeface="Arial" panose="020B0604020202020204" pitchFamily="34" charset="0"/>
                <a:ea typeface="ＭＳ Ｐゴシック" panose="020B0600070205080204" pitchFamily="34" charset="-128"/>
                <a:cs typeface="Arial" panose="020B0604020202020204" pitchFamily="34" charset="0"/>
              </a:rPr>
              <a:t>too easy to focus on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‘fit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and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finish’</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800" dirty="0">
                <a:latin typeface="Arial" panose="020B0604020202020204" pitchFamily="34" charset="0"/>
                <a:ea typeface="ＭＳ Ｐゴシック" panose="020B0600070205080204" pitchFamily="34" charset="-128"/>
                <a:cs typeface="Arial" panose="020B0604020202020204" pitchFamily="34" charset="0"/>
              </a:rPr>
              <a:t>developers resist changing software</a:t>
            </a:r>
          </a:p>
          <a:p>
            <a:pPr lvl="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the software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prototype sets expectations</a:t>
            </a:r>
          </a:p>
          <a:p>
            <a:pPr lvl="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bugs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in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software prototypes compromises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an evaluation</a:t>
            </a:r>
          </a:p>
          <a:p>
            <a:pPr marL="0" indent="0">
              <a:spcBef>
                <a:spcPts val="600"/>
              </a:spcBef>
              <a:spcAft>
                <a:spcPct val="50000"/>
              </a:spcAft>
              <a:buNone/>
            </a:pPr>
            <a:endParaRPr lang="en-GB" altLang="en-US" sz="2800" dirty="0" smtClean="0">
              <a:solidFill>
                <a:srgbClr val="FFC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37106-F2ED-405E-BC33-CC3CF426205F}" type="slidenum">
              <a:rPr kumimoji="0" lang="en-US" sz="1100" b="0" i="0" u="none" strike="noStrike" kern="1200" cap="none" spc="0" normalizeH="0" baseline="0" noProof="0" smtClean="0">
                <a:ln>
                  <a:noFill/>
                </a:ln>
                <a:solidFill>
                  <a:srgbClr val="FFFFFF"/>
                </a:solidFill>
                <a:effectLst/>
                <a:uLnTx/>
                <a:uFillTx/>
                <a:latin typeface="Arial Narrow"/>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srgbClr val="FFFFFF"/>
              </a:solidFill>
              <a:effectLst/>
              <a:uLnTx/>
              <a:uFillTx/>
              <a:latin typeface="Arial Narrow"/>
              <a:ea typeface="+mn-ea"/>
              <a:cs typeface="+mn-cs"/>
            </a:endParaRPr>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4792"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altLang="en-US" sz="1000" b="0" i="1" u="none" strike="noStrike" kern="1200" cap="none" spc="0" normalizeH="0" baseline="0" noProof="0">
                <a:ln>
                  <a:noFill/>
                </a:ln>
                <a:solidFill>
                  <a:srgbClr val="FFFFFF"/>
                </a:solidFill>
                <a:effectLst/>
                <a:uLnTx/>
                <a:uFillTx/>
                <a:latin typeface="Arial" pitchFamily="34" charset="0"/>
                <a:ea typeface="ＭＳ Ｐゴシック" pitchFamily="34" charset="-128"/>
                <a:cs typeface="+mn-cs"/>
              </a:rPr>
              <a:t>Prototyping</a:t>
            </a:r>
            <a:endParaRPr kumimoji="0" lang="en-US" altLang="en-US" sz="1000" b="0" i="1" u="none" strike="noStrike" kern="1200" cap="none" spc="0" normalizeH="0" baseline="0" noProof="0">
              <a:ln>
                <a:noFill/>
              </a:ln>
              <a:solidFill>
                <a:srgbClr val="FFFFFF"/>
              </a:solidFill>
              <a:effectLst/>
              <a:uLnTx/>
              <a:uFillTx/>
              <a:latin typeface="Arial" pitchFamily="34" charset="0"/>
              <a:ea typeface="ＭＳ Ｐゴシック" pitchFamily="34" charset="-128"/>
              <a:cs typeface="+mn-cs"/>
            </a:endParaRPr>
          </a:p>
        </p:txBody>
      </p:sp>
    </p:spTree>
    <p:extLst>
      <p:ext uri="{BB962C8B-B14F-4D97-AF65-F5344CB8AC3E}">
        <p14:creationId xmlns:p14="http://schemas.microsoft.com/office/powerpoint/2010/main" val="87004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What to Prototype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lnSpcReduction="10000"/>
          </a:bodyPr>
          <a:lstStyle/>
          <a:p>
            <a:pPr>
              <a:lnSpc>
                <a:spcPct val="8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Prototyping reduces uncertainty</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It can be a major tool for </a:t>
            </a:r>
            <a:r>
              <a:rPr lang="en-US" altLang="en-US" sz="2400" b="1" i="1" dirty="0">
                <a:latin typeface="Arial" panose="020B0604020202020204" pitchFamily="34" charset="0"/>
                <a:ea typeface="ＭＳ Ｐゴシック" panose="020B0600070205080204" pitchFamily="34" charset="-128"/>
                <a:cs typeface="Arial" panose="020B0604020202020204" pitchFamily="34" charset="0"/>
              </a:rPr>
              <a:t>risk management</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Apply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it to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whatever you might be uncertain about!</a:t>
            </a:r>
          </a:p>
          <a:p>
            <a:pPr>
              <a:lnSpc>
                <a:spcPct val="80000"/>
              </a:lnSpc>
              <a:buNone/>
            </a:pP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a:lnSpc>
                <a:spcPct val="8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Prototyping technical issues</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E.g. run-time issues </a:t>
            </a:r>
          </a:p>
          <a:p>
            <a:pPr>
              <a:lnSpc>
                <a:spcPct val="8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Prototyping to establish requirements</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Users “see” functionality</a:t>
            </a:r>
          </a:p>
          <a:p>
            <a:pPr>
              <a:lnSpc>
                <a:spcPct val="8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Prototyping for </a:t>
            </a:r>
            <a:r>
              <a:rPr lang="en-US" altLang="en-US" sz="2800" dirty="0">
                <a:solidFill>
                  <a:srgbClr val="FFC000"/>
                </a:solidFill>
                <a:latin typeface="Arial" panose="020B0604020202020204" pitchFamily="34" charset="0"/>
                <a:ea typeface="ＭＳ Ｐゴシック" panose="020B0600070205080204" pitchFamily="34" charset="-128"/>
                <a:cs typeface="Arial" panose="020B0604020202020204" pitchFamily="34" charset="0"/>
              </a:rPr>
              <a:t>usability</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 concerns</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Our concern in this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module!</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16</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8649"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7114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What to Prototype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lvl="1">
              <a:spcBef>
                <a:spcPts val="600"/>
              </a:spcBef>
            </a:pPr>
            <a:endParaRPr lang="en-GB" altLang="en-US" sz="2600" dirty="0" smtClean="0">
              <a:latin typeface="Arial" panose="020B0604020202020204" pitchFamily="34" charset="0"/>
              <a:cs typeface="Arial" panose="020B0604020202020204" pitchFamily="34" charset="0"/>
            </a:endParaRPr>
          </a:p>
          <a:p>
            <a:pPr lvl="1">
              <a:spcBef>
                <a:spcPts val="600"/>
              </a:spcBef>
            </a:pPr>
            <a:r>
              <a:rPr lang="en-GB" altLang="en-US" sz="2600" dirty="0" smtClean="0">
                <a:latin typeface="Arial" panose="020B0604020202020204" pitchFamily="34" charset="0"/>
                <a:cs typeface="Arial" panose="020B0604020202020204" pitchFamily="34" charset="0"/>
              </a:rPr>
              <a:t>Technical issues</a:t>
            </a:r>
            <a:endParaRPr lang="en-GB" altLang="en-US" sz="2600" dirty="0">
              <a:latin typeface="Arial" panose="020B0604020202020204" pitchFamily="34" charset="0"/>
              <a:cs typeface="Arial" panose="020B0604020202020204" pitchFamily="34" charset="0"/>
            </a:endParaRPr>
          </a:p>
          <a:p>
            <a:pPr lvl="1">
              <a:spcBef>
                <a:spcPts val="600"/>
              </a:spcBef>
            </a:pPr>
            <a:r>
              <a:rPr lang="en-GB" altLang="en-US" sz="2600" dirty="0">
                <a:latin typeface="Arial" panose="020B0604020202020204" pitchFamily="34" charset="0"/>
                <a:cs typeface="Arial" panose="020B0604020202020204" pitchFamily="34" charset="0"/>
              </a:rPr>
              <a:t>Work flow, task </a:t>
            </a:r>
            <a:r>
              <a:rPr lang="en-GB" altLang="en-US" sz="2600" dirty="0" smtClean="0">
                <a:latin typeface="Arial" panose="020B0604020202020204" pitchFamily="34" charset="0"/>
                <a:cs typeface="Arial" panose="020B0604020202020204" pitchFamily="34" charset="0"/>
              </a:rPr>
              <a:t>design</a:t>
            </a:r>
            <a:endParaRPr lang="en-GB" altLang="en-US" sz="2600" dirty="0">
              <a:latin typeface="Arial" panose="020B0604020202020204" pitchFamily="34" charset="0"/>
              <a:cs typeface="Arial" panose="020B0604020202020204" pitchFamily="34" charset="0"/>
            </a:endParaRPr>
          </a:p>
          <a:p>
            <a:pPr lvl="1">
              <a:spcBef>
                <a:spcPts val="600"/>
              </a:spcBef>
            </a:pPr>
            <a:r>
              <a:rPr lang="en-GB" altLang="en-US" sz="2600" dirty="0">
                <a:latin typeface="Arial" panose="020B0604020202020204" pitchFamily="34" charset="0"/>
                <a:cs typeface="Arial" panose="020B0604020202020204" pitchFamily="34" charset="0"/>
              </a:rPr>
              <a:t>Screen layouts and information </a:t>
            </a:r>
            <a:r>
              <a:rPr lang="en-GB" altLang="en-US" sz="2600" dirty="0" smtClean="0">
                <a:latin typeface="Arial" panose="020B0604020202020204" pitchFamily="34" charset="0"/>
                <a:cs typeface="Arial" panose="020B0604020202020204" pitchFamily="34" charset="0"/>
              </a:rPr>
              <a:t>display</a:t>
            </a:r>
            <a:endParaRPr lang="en-GB" altLang="en-US" sz="2600" dirty="0">
              <a:latin typeface="Arial" panose="020B0604020202020204" pitchFamily="34" charset="0"/>
              <a:cs typeface="Arial" panose="020B0604020202020204" pitchFamily="34" charset="0"/>
            </a:endParaRPr>
          </a:p>
          <a:p>
            <a:pPr lvl="1">
              <a:spcBef>
                <a:spcPts val="600"/>
              </a:spcBef>
            </a:pPr>
            <a:r>
              <a:rPr lang="en-GB" altLang="en-US" sz="2600" dirty="0">
                <a:latin typeface="Arial" panose="020B0604020202020204" pitchFamily="34" charset="0"/>
                <a:cs typeface="Arial" panose="020B0604020202020204" pitchFamily="34" charset="0"/>
              </a:rPr>
              <a:t>Difficult, controversial or critical areas of systems design</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17</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8183"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101578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When to Prototype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lnSpcReduction="10000"/>
          </a:bodyPr>
          <a:lstStyle/>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For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software,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you might prototype at various times in the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lifecycle. </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There may be different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goals,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you may be using different techniques.</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endParaRPr lang="en-US" altLang="en-US" sz="2800" dirty="0" smtClean="0">
              <a:latin typeface="Arial" panose="020B0604020202020204" pitchFamily="34" charset="0"/>
              <a:ea typeface="ＭＳ Ｐゴシック" panose="020B0600070205080204" pitchFamily="34" charset="-128"/>
              <a:cs typeface="Arial" panose="020B0604020202020204" pitchFamily="34" charset="0"/>
            </a:endParaRPr>
          </a:p>
          <a:p>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During:</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800" dirty="0">
                <a:latin typeface="Arial" panose="020B0604020202020204" pitchFamily="34" charset="0"/>
                <a:ea typeface="ＭＳ Ｐゴシック" panose="020B0600070205080204" pitchFamily="34" charset="-128"/>
                <a:cs typeface="Arial" panose="020B0604020202020204" pitchFamily="34" charset="0"/>
              </a:rPr>
              <a:t>Conceptual Design</a:t>
            </a:r>
          </a:p>
          <a:p>
            <a:pPr lvl="1"/>
            <a:r>
              <a:rPr lang="en-US" altLang="en-US" sz="2800" dirty="0">
                <a:latin typeface="Arial" panose="020B0604020202020204" pitchFamily="34" charset="0"/>
                <a:ea typeface="ＭＳ Ｐゴシック" panose="020B0600070205080204" pitchFamily="34" charset="-128"/>
                <a:cs typeface="Arial" panose="020B0604020202020204" pitchFamily="34" charset="0"/>
              </a:rPr>
              <a:t>Interaction Design</a:t>
            </a:r>
          </a:p>
          <a:p>
            <a:pPr lvl="1"/>
            <a:r>
              <a:rPr lang="en-US" altLang="en-US" sz="2800" dirty="0">
                <a:latin typeface="Arial" panose="020B0604020202020204" pitchFamily="34" charset="0"/>
                <a:ea typeface="ＭＳ Ｐゴシック" panose="020B0600070205080204" pitchFamily="34" charset="-128"/>
                <a:cs typeface="Arial" panose="020B0604020202020204" pitchFamily="34" charset="0"/>
              </a:rPr>
              <a:t>Screen Design</a:t>
            </a:r>
          </a:p>
        </p:txBody>
      </p:sp>
      <p:sp>
        <p:nvSpPr>
          <p:cNvPr id="4" name="Slide Number Placeholder 3"/>
          <p:cNvSpPr>
            <a:spLocks noGrp="1"/>
          </p:cNvSpPr>
          <p:nvPr>
            <p:ph type="sldNum" sz="quarter" idx="12"/>
          </p:nvPr>
        </p:nvSpPr>
        <p:spPr/>
        <p:txBody>
          <a:bodyPr/>
          <a:lstStyle/>
          <a:p>
            <a:fld id="{38237106-F2ED-405E-BC33-CC3CF426205F}" type="slidenum">
              <a:rPr lang="en-US" smtClean="0"/>
              <a:pPr/>
              <a:t>18</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9673"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59422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Prototyping Goals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lnSpcReduction="10000"/>
          </a:bodyPr>
          <a:lstStyle/>
          <a:p>
            <a:r>
              <a:rPr lang="en-US" altLang="en-US" sz="2400" dirty="0" smtClean="0">
                <a:latin typeface="Arial" panose="020B0604020202020204" pitchFamily="34" charset="0"/>
                <a:cs typeface="Arial" panose="020B0604020202020204" pitchFamily="34" charset="0"/>
              </a:rPr>
              <a:t>While </a:t>
            </a:r>
            <a:r>
              <a:rPr lang="en-US" altLang="en-US" sz="2400" dirty="0">
                <a:latin typeface="Arial" panose="020B0604020202020204" pitchFamily="34" charset="0"/>
                <a:cs typeface="Arial" panose="020B0604020202020204" pitchFamily="34" charset="0"/>
              </a:rPr>
              <a:t>a usable product is a system where </a:t>
            </a:r>
            <a:r>
              <a:rPr lang="en-US" altLang="en-US" sz="2400" dirty="0" smtClean="0">
                <a:latin typeface="Arial" panose="020B0604020202020204" pitchFamily="34" charset="0"/>
                <a:cs typeface="Arial" panose="020B0604020202020204" pitchFamily="34" charset="0"/>
              </a:rPr>
              <a:t>its image provides </a:t>
            </a:r>
            <a:r>
              <a:rPr lang="en-US" altLang="en-US" sz="2400" dirty="0">
                <a:latin typeface="Arial" panose="020B0604020202020204" pitchFamily="34" charset="0"/>
                <a:cs typeface="Arial" panose="020B0604020202020204" pitchFamily="34" charset="0"/>
              </a:rPr>
              <a:t>a </a:t>
            </a:r>
            <a:r>
              <a:rPr lang="en-US" altLang="en-US" sz="2400" dirty="0" smtClean="0">
                <a:latin typeface="Arial" panose="020B0604020202020204" pitchFamily="34" charset="0"/>
                <a:cs typeface="Arial" panose="020B0604020202020204" pitchFamily="34" charset="0"/>
              </a:rPr>
              <a:t>mental </a:t>
            </a:r>
            <a:r>
              <a:rPr lang="en-US" altLang="en-US" sz="2400" dirty="0">
                <a:latin typeface="Arial" panose="020B0604020202020204" pitchFamily="34" charset="0"/>
                <a:cs typeface="Arial" panose="020B0604020202020204" pitchFamily="34" charset="0"/>
              </a:rPr>
              <a:t>model </a:t>
            </a:r>
            <a:r>
              <a:rPr lang="en-US" altLang="en-US" sz="2400" dirty="0" smtClean="0">
                <a:latin typeface="Arial" panose="020B0604020202020204" pitchFamily="34" charset="0"/>
                <a:cs typeface="Arial" panose="020B0604020202020204" pitchFamily="34" charset="0"/>
              </a:rPr>
              <a:t>for the user, which </a:t>
            </a:r>
            <a:r>
              <a:rPr lang="en-US" altLang="en-US" sz="2400" dirty="0">
                <a:latin typeface="Arial" panose="020B0604020202020204" pitchFamily="34" charset="0"/>
                <a:cs typeface="Arial" panose="020B0604020202020204" pitchFamily="34" charset="0"/>
              </a:rPr>
              <a:t>is equal to the </a:t>
            </a:r>
            <a:r>
              <a:rPr lang="en-US" altLang="en-US" sz="2400" dirty="0" smtClean="0">
                <a:latin typeface="Arial" panose="020B0604020202020204" pitchFamily="34" charset="0"/>
                <a:cs typeface="Arial" panose="020B0604020202020204" pitchFamily="34" charset="0"/>
              </a:rPr>
              <a:t>designers </a:t>
            </a:r>
            <a:r>
              <a:rPr lang="en-US" altLang="en-US" sz="2400" dirty="0">
                <a:latin typeface="Arial" panose="020B0604020202020204" pitchFamily="34" charset="0"/>
                <a:cs typeface="Arial" panose="020B0604020202020204" pitchFamily="34" charset="0"/>
              </a:rPr>
              <a:t>mental model, it </a:t>
            </a:r>
            <a:r>
              <a:rPr lang="en-US" altLang="en-US" sz="2400" dirty="0" smtClean="0">
                <a:latin typeface="Arial" panose="020B0604020202020204" pitchFamily="34" charset="0"/>
                <a:cs typeface="Arial" panose="020B0604020202020204" pitchFamily="34" charset="0"/>
              </a:rPr>
              <a:t>is natural </a:t>
            </a:r>
            <a:r>
              <a:rPr lang="en-US" altLang="en-US" sz="2400" dirty="0">
                <a:latin typeface="Arial" panose="020B0604020202020204" pitchFamily="34" charset="0"/>
                <a:cs typeface="Arial" panose="020B0604020202020204" pitchFamily="34" charset="0"/>
              </a:rPr>
              <a:t>to compare these models. </a:t>
            </a:r>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That </a:t>
            </a:r>
            <a:r>
              <a:rPr lang="en-US" altLang="en-US" sz="2400" dirty="0">
                <a:latin typeface="Arial" panose="020B0604020202020204" pitchFamily="34" charset="0"/>
                <a:cs typeface="Arial" panose="020B0604020202020204" pitchFamily="34" charset="0"/>
              </a:rPr>
              <a:t>can be done using prototyping. </a:t>
            </a:r>
          </a:p>
          <a:p>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Depending </a:t>
            </a:r>
            <a:r>
              <a:rPr lang="en-US" altLang="en-US" sz="2400" dirty="0">
                <a:latin typeface="Arial" panose="020B0604020202020204" pitchFamily="34" charset="0"/>
                <a:cs typeface="Arial" panose="020B0604020202020204" pitchFamily="34" charset="0"/>
              </a:rPr>
              <a:t>on the product that is </a:t>
            </a:r>
            <a:r>
              <a:rPr lang="en-US" altLang="en-US" sz="2400" dirty="0" smtClean="0">
                <a:latin typeface="Arial" panose="020B0604020202020204" pitchFamily="34" charset="0"/>
                <a:cs typeface="Arial" panose="020B0604020202020204" pitchFamily="34" charset="0"/>
              </a:rPr>
              <a:t>being developed, the </a:t>
            </a:r>
            <a:r>
              <a:rPr lang="en-US" altLang="en-US" sz="2400" dirty="0">
                <a:latin typeface="Arial" panose="020B0604020202020204" pitchFamily="34" charset="0"/>
                <a:cs typeface="Arial" panose="020B0604020202020204" pitchFamily="34" charset="0"/>
              </a:rPr>
              <a:t>designer </a:t>
            </a:r>
            <a:r>
              <a:rPr lang="en-US" altLang="en-US" sz="2400" dirty="0" smtClean="0">
                <a:latin typeface="Arial" panose="020B0604020202020204" pitchFamily="34" charset="0"/>
                <a:cs typeface="Arial" panose="020B0604020202020204" pitchFamily="34" charset="0"/>
              </a:rPr>
              <a:t>should create, firstly, </a:t>
            </a:r>
            <a:r>
              <a:rPr lang="en-US" altLang="en-US" sz="2400" dirty="0">
                <a:latin typeface="Arial" panose="020B0604020202020204" pitchFamily="34" charset="0"/>
                <a:cs typeface="Arial" panose="020B0604020202020204" pitchFamily="34" charset="0"/>
              </a:rPr>
              <a:t>a brief idea </a:t>
            </a:r>
            <a:r>
              <a:rPr lang="en-US" altLang="en-US" sz="2400" dirty="0" smtClean="0">
                <a:latin typeface="Arial" panose="020B0604020202020204" pitchFamily="34" charset="0"/>
                <a:cs typeface="Arial" panose="020B0604020202020204" pitchFamily="34" charset="0"/>
              </a:rPr>
              <a:t>of what </a:t>
            </a:r>
            <a:r>
              <a:rPr lang="en-US" altLang="en-US" sz="2400" dirty="0">
                <a:latin typeface="Arial" panose="020B0604020202020204" pitchFamily="34" charset="0"/>
                <a:cs typeface="Arial" panose="020B0604020202020204" pitchFamily="34" charset="0"/>
              </a:rPr>
              <a:t>kind of </a:t>
            </a:r>
            <a:r>
              <a:rPr lang="en-US" altLang="en-US" sz="2400" dirty="0" smtClean="0">
                <a:latin typeface="Arial" panose="020B0604020202020204" pitchFamily="34" charset="0"/>
                <a:cs typeface="Arial" panose="020B0604020202020204" pitchFamily="34" charset="0"/>
              </a:rPr>
              <a:t>feedback </a:t>
            </a:r>
            <a:r>
              <a:rPr lang="en-US" altLang="en-US" sz="2400" dirty="0">
                <a:latin typeface="Arial" panose="020B0604020202020204" pitchFamily="34" charset="0"/>
                <a:cs typeface="Arial" panose="020B0604020202020204" pitchFamily="34" charset="0"/>
              </a:rPr>
              <a:t>is desired from the prototyping process</a:t>
            </a:r>
            <a:r>
              <a:rPr lang="en-GB" altLang="en-US" sz="2800" dirty="0" smtClean="0">
                <a:latin typeface="Arial" panose="020B0604020202020204" pitchFamily="34" charset="0"/>
                <a:cs typeface="Arial" panose="020B0604020202020204" pitchFamily="34" charset="0"/>
              </a:rPr>
              <a:t>.</a:t>
            </a:r>
            <a:endParaRPr lang="en-GB"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19</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8101"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414941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Overview of Lecture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Autofit/>
          </a:bodyPr>
          <a:lstStyle/>
          <a:p>
            <a:pPr marL="0" indent="0">
              <a:lnSpc>
                <a:spcPct val="150000"/>
              </a:lnSpc>
              <a:buNone/>
              <a:defRPr/>
            </a:pPr>
            <a:r>
              <a:rPr lang="en-IE" sz="2600" dirty="0">
                <a:latin typeface="Arial" panose="020B0604020202020204" pitchFamily="34" charset="0"/>
                <a:ea typeface="ＭＳ Ｐゴシック" charset="-128"/>
                <a:cs typeface="Arial" panose="020B0604020202020204" pitchFamily="34" charset="0"/>
              </a:rPr>
              <a:t>Life-Cycle Models in Human Computer Interfaces</a:t>
            </a:r>
          </a:p>
          <a:p>
            <a:pPr marL="0" indent="0">
              <a:lnSpc>
                <a:spcPct val="150000"/>
              </a:lnSpc>
              <a:buNone/>
              <a:defRPr/>
            </a:pPr>
            <a:r>
              <a:rPr lang="en-IE" sz="2600" dirty="0">
                <a:latin typeface="Arial" panose="020B0604020202020204" pitchFamily="34" charset="0"/>
                <a:ea typeface="ＭＳ Ｐゴシック" charset="-128"/>
                <a:cs typeface="Arial" panose="020B0604020202020204" pitchFamily="34" charset="0"/>
              </a:rPr>
              <a:t>Four basic activities in HCI </a:t>
            </a:r>
          </a:p>
          <a:p>
            <a:pPr lvl="1">
              <a:lnSpc>
                <a:spcPct val="150000"/>
              </a:lnSpc>
              <a:defRPr/>
            </a:pPr>
            <a:r>
              <a:rPr lang="en-IE" sz="2400" dirty="0">
                <a:solidFill>
                  <a:schemeClr val="accent3">
                    <a:lumMod val="50000"/>
                  </a:schemeClr>
                </a:solidFill>
                <a:latin typeface="Arial" panose="020B0604020202020204" pitchFamily="34" charset="0"/>
                <a:ea typeface="ＭＳ Ｐゴシック" charset="-128"/>
                <a:cs typeface="Arial" panose="020B0604020202020204" pitchFamily="34" charset="0"/>
              </a:rPr>
              <a:t>Requirements</a:t>
            </a:r>
          </a:p>
          <a:p>
            <a:pPr lvl="1">
              <a:lnSpc>
                <a:spcPct val="150000"/>
              </a:lnSpc>
              <a:defRPr/>
            </a:pPr>
            <a:r>
              <a:rPr lang="en-IE" sz="2400" dirty="0">
                <a:latin typeface="Arial" panose="020B0604020202020204" pitchFamily="34" charset="0"/>
                <a:ea typeface="ＭＳ Ｐゴシック" charset="-128"/>
                <a:cs typeface="Arial" panose="020B0604020202020204" pitchFamily="34" charset="0"/>
              </a:rPr>
              <a:t>Design</a:t>
            </a:r>
          </a:p>
          <a:p>
            <a:pPr lvl="1">
              <a:lnSpc>
                <a:spcPct val="150000"/>
              </a:lnSpc>
              <a:defRPr/>
            </a:pPr>
            <a:r>
              <a:rPr lang="en-IE" sz="2400" dirty="0">
                <a:latin typeface="Arial" panose="020B0604020202020204" pitchFamily="34" charset="0"/>
                <a:ea typeface="ＭＳ Ｐゴシック" charset="-128"/>
                <a:cs typeface="Arial" panose="020B0604020202020204" pitchFamily="34" charset="0"/>
              </a:rPr>
              <a:t>Develop/Build</a:t>
            </a:r>
          </a:p>
          <a:p>
            <a:pPr lvl="1">
              <a:lnSpc>
                <a:spcPct val="150000"/>
              </a:lnSpc>
              <a:defRPr/>
            </a:pPr>
            <a:r>
              <a:rPr lang="en-IE" sz="2400" dirty="0" smtClean="0">
                <a:solidFill>
                  <a:schemeClr val="accent3">
                    <a:lumMod val="50000"/>
                  </a:schemeClr>
                </a:solidFill>
                <a:latin typeface="Arial" panose="020B0604020202020204" pitchFamily="34" charset="0"/>
                <a:ea typeface="ＭＳ Ｐゴシック" charset="-128"/>
                <a:cs typeface="Arial" panose="020B0604020202020204" pitchFamily="34" charset="0"/>
              </a:rPr>
              <a:t>Evaluation</a:t>
            </a:r>
            <a:endParaRPr lang="en-US" altLang="en-US" sz="24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a:t>
            </a:fld>
            <a:endParaRPr lang="en-US"/>
          </a:p>
        </p:txBody>
      </p:sp>
    </p:spTree>
    <p:extLst>
      <p:ext uri="{BB962C8B-B14F-4D97-AF65-F5344CB8AC3E}">
        <p14:creationId xmlns:p14="http://schemas.microsoft.com/office/powerpoint/2010/main" val="412570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Conceptual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Early in development</a:t>
            </a:r>
          </a:p>
          <a:p>
            <a:pPr>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Explore high-level issues</a:t>
            </a:r>
          </a:p>
          <a:p>
            <a:pPr lvl="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Different conceptual models</a:t>
            </a:r>
          </a:p>
          <a:p>
            <a:pPr lvl="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Interaction styles</a:t>
            </a:r>
          </a:p>
          <a:p>
            <a:pPr lvl="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User needs and characteristics</a:t>
            </a:r>
          </a:p>
          <a:p>
            <a:pPr lvl="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Usability goals</a:t>
            </a:r>
          </a:p>
          <a:p>
            <a:pPr>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High-level representations</a:t>
            </a:r>
          </a:p>
          <a:p>
            <a:pPr lvl="1">
              <a:lnSpc>
                <a:spcPct val="9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Far from final code or GUIs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20</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0697"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7855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Interaction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43437"/>
          </a:xfrm>
        </p:spPr>
        <p:txBody>
          <a:bodyPr>
            <a:normAutofit fontScale="92500" lnSpcReduction="10000"/>
          </a:bodyPr>
          <a:lstStyle/>
          <a:p>
            <a:pPr>
              <a:lnSpc>
                <a:spcPct val="80000"/>
              </a:lnSpc>
            </a:pPr>
            <a:r>
              <a:rPr lang="en-US" altLang="en-US" sz="3000" dirty="0">
                <a:latin typeface="Arial" panose="020B0604020202020204" pitchFamily="34" charset="0"/>
                <a:ea typeface="ＭＳ Ｐゴシック" panose="020B0600070205080204" pitchFamily="34" charset="-128"/>
                <a:cs typeface="Arial" panose="020B0604020202020204" pitchFamily="34" charset="0"/>
              </a:rPr>
              <a:t>Later in development</a:t>
            </a:r>
          </a:p>
          <a:p>
            <a:pPr>
              <a:lnSpc>
                <a:spcPct val="80000"/>
              </a:lnSpc>
            </a:pPr>
            <a:r>
              <a:rPr lang="en-US" altLang="en-US" sz="3000" dirty="0">
                <a:latin typeface="Arial" panose="020B0604020202020204" pitchFamily="34" charset="0"/>
                <a:ea typeface="ＭＳ Ｐゴシック" panose="020B0600070205080204" pitchFamily="34" charset="-128"/>
                <a:cs typeface="Arial" panose="020B0604020202020204" pitchFamily="34" charset="0"/>
              </a:rPr>
              <a:t>Focus on user work-flows</a:t>
            </a:r>
          </a:p>
          <a:p>
            <a:pPr lvl="1">
              <a:lnSpc>
                <a:spcPct val="8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Tasks and scenarios you’ve identified</a:t>
            </a:r>
          </a:p>
          <a:p>
            <a:pPr>
              <a:lnSpc>
                <a:spcPct val="80000"/>
              </a:lnSpc>
            </a:pPr>
            <a:r>
              <a:rPr lang="en-US" altLang="en-US" sz="3000" dirty="0">
                <a:latin typeface="Arial" panose="020B0604020202020204" pitchFamily="34" charset="0"/>
                <a:ea typeface="ＭＳ Ｐゴシック" panose="020B0600070205080204" pitchFamily="34" charset="-128"/>
                <a:cs typeface="Arial" panose="020B0604020202020204" pitchFamily="34" charset="0"/>
              </a:rPr>
              <a:t>Might focus at the screen (or page) level.  Possibly like this:</a:t>
            </a:r>
          </a:p>
          <a:p>
            <a:pPr lvl="1">
              <a:lnSpc>
                <a:spcPct val="8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identify screens, pages, activities</a:t>
            </a:r>
          </a:p>
          <a:p>
            <a:pPr lvl="1">
              <a:lnSpc>
                <a:spcPct val="80000"/>
              </a:lnSpc>
            </a:pPr>
            <a:r>
              <a:rPr lang="en-US" altLang="en-US" sz="2600" dirty="0" err="1" smtClean="0">
                <a:latin typeface="Arial" panose="020B0604020202020204" pitchFamily="34" charset="0"/>
                <a:ea typeface="ＭＳ Ｐゴシック" panose="020B0600070205080204" pitchFamily="34" charset="-128"/>
                <a:cs typeface="Arial" panose="020B0604020202020204" pitchFamily="34" charset="0"/>
              </a:rPr>
              <a:t>Organise</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these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into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groups</a:t>
            </a:r>
          </a:p>
          <a:p>
            <a:pPr lvl="1">
              <a:lnSpc>
                <a:spcPct val="8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Define flows or transitions between them</a:t>
            </a:r>
          </a:p>
          <a:p>
            <a:pPr>
              <a:lnSpc>
                <a:spcPct val="80000"/>
              </a:lnSpc>
            </a:pPr>
            <a:r>
              <a:rPr lang="en-US" altLang="en-US" sz="3000" dirty="0">
                <a:latin typeface="Arial" panose="020B0604020202020204" pitchFamily="34" charset="0"/>
                <a:ea typeface="ＭＳ Ｐゴシック" panose="020B0600070205080204" pitchFamily="34" charset="-128"/>
                <a:cs typeface="Arial" panose="020B0604020202020204" pitchFamily="34" charset="0"/>
              </a:rPr>
              <a:t>Involve users in </a:t>
            </a:r>
            <a:r>
              <a:rPr lang="en-US" altLang="en-US" sz="3000" dirty="0" smtClean="0">
                <a:latin typeface="Arial" panose="020B0604020202020204" pitchFamily="34" charset="0"/>
                <a:ea typeface="ＭＳ Ｐゴシック" panose="020B0600070205080204" pitchFamily="34" charset="-128"/>
                <a:cs typeface="Arial" panose="020B0604020202020204" pitchFamily="34" charset="0"/>
              </a:rPr>
              <a:t>the evaluation</a:t>
            </a:r>
            <a:endParaRPr lang="en-US" altLang="en-US" sz="3000" dirty="0">
              <a:latin typeface="Arial" panose="020B0604020202020204" pitchFamily="34" charset="0"/>
              <a:ea typeface="ＭＳ Ｐゴシック" panose="020B0600070205080204" pitchFamily="34" charset="-128"/>
              <a:cs typeface="Arial" panose="020B0604020202020204" pitchFamily="34" charset="0"/>
            </a:endParaRPr>
          </a:p>
          <a:p>
            <a:pPr>
              <a:lnSpc>
                <a:spcPct val="80000"/>
              </a:lnSpc>
            </a:pPr>
            <a:r>
              <a:rPr lang="en-US" altLang="en-US" sz="3000" dirty="0">
                <a:latin typeface="Arial" panose="020B0604020202020204" pitchFamily="34" charset="0"/>
                <a:ea typeface="ＭＳ Ｐゴシック" panose="020B0600070205080204" pitchFamily="34" charset="-128"/>
                <a:cs typeface="Arial" panose="020B0604020202020204" pitchFamily="34" charset="0"/>
              </a:rPr>
              <a:t>Representations</a:t>
            </a:r>
          </a:p>
          <a:p>
            <a:pPr lvl="1">
              <a:lnSpc>
                <a:spcPct val="8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Still probably not much like final code or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GUIs</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21</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1721"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411153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Screen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Autofit/>
          </a:bodyPr>
          <a:lstStyle/>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Before development</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Define and refine screens (pages)</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Blue-prints for final physical design</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User evaluation</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Both achieving tasks and navigation, and</a:t>
            </a:r>
            <a:br>
              <a:rPr lang="en-US" altLang="en-US" sz="2400" dirty="0">
                <a:latin typeface="Arial" panose="020B0604020202020204" pitchFamily="34" charset="0"/>
                <a:ea typeface="ＭＳ Ｐゴシック" panose="020B0600070205080204" pitchFamily="34" charset="-128"/>
                <a:cs typeface="Arial" panose="020B0604020202020204" pitchFamily="34" charset="0"/>
              </a:rPr>
            </a:br>
            <a:r>
              <a:rPr lang="en-US" altLang="en-US" sz="2400" dirty="0">
                <a:latin typeface="Arial" panose="020B0604020202020204" pitchFamily="34" charset="0"/>
                <a:ea typeface="ＭＳ Ｐゴシック" panose="020B0600070205080204" pitchFamily="34" charset="-128"/>
                <a:cs typeface="Arial" panose="020B0604020202020204" pitchFamily="34" charset="0"/>
              </a:rPr>
              <a:t>other usability criteria (as we’ve studied)</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Representations</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Low-fidelity or high-fidelity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prototypes</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22</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2745"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495997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Types of Prototype</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buClr>
                <a:schemeClr val="accent1"/>
              </a:buClr>
              <a:buSzPct val="90000"/>
              <a:buFont typeface="Monotype Sorts" pitchFamily="1" charset="2"/>
              <a:buNone/>
            </a:pPr>
            <a:r>
              <a:rPr kumimoji="1" lang="en-US" altLang="en-US" sz="2600" dirty="0">
                <a:latin typeface="Arial" panose="020B0604020202020204" pitchFamily="34" charset="0"/>
                <a:cs typeface="Arial" panose="020B0604020202020204" pitchFamily="34" charset="0"/>
              </a:rPr>
              <a:t>‘Fidelity’ refers to the level of detail, and how much the prototype matches the finished </a:t>
            </a:r>
            <a:r>
              <a:rPr kumimoji="1" lang="en-US" altLang="en-US" sz="2600" dirty="0" smtClean="0">
                <a:latin typeface="Arial" panose="020B0604020202020204" pitchFamily="34" charset="0"/>
                <a:cs typeface="Arial" panose="020B0604020202020204" pitchFamily="34" charset="0"/>
              </a:rPr>
              <a:t>article:</a:t>
            </a:r>
          </a:p>
          <a:p>
            <a:pPr lvl="2">
              <a:buClr>
                <a:schemeClr val="accent1"/>
              </a:buClr>
              <a:buSzPct val="90000"/>
            </a:pPr>
            <a:r>
              <a:rPr lang="en-GB" altLang="en-US" sz="2800" dirty="0" smtClean="0">
                <a:solidFill>
                  <a:srgbClr val="FFC000"/>
                </a:solidFill>
                <a:latin typeface="Arial" panose="020B0604020202020204" pitchFamily="34" charset="0"/>
                <a:cs typeface="Arial" panose="020B0604020202020204" pitchFamily="34" charset="0"/>
              </a:rPr>
              <a:t>Low Fidelity</a:t>
            </a:r>
          </a:p>
          <a:p>
            <a:pPr marL="914400" lvl="2" indent="0">
              <a:buClr>
                <a:schemeClr val="accent1"/>
              </a:buClr>
              <a:buSzPct val="90000"/>
              <a:buNone/>
            </a:pPr>
            <a:endParaRPr lang="en-GB" altLang="en-US" sz="1400" dirty="0" smtClean="0">
              <a:solidFill>
                <a:srgbClr val="FFC000"/>
              </a:solidFill>
              <a:latin typeface="Arial" panose="020B0604020202020204" pitchFamily="34" charset="0"/>
              <a:cs typeface="Arial" panose="020B0604020202020204" pitchFamily="34" charset="0"/>
            </a:endParaRPr>
          </a:p>
          <a:p>
            <a:pPr lvl="2">
              <a:buClr>
                <a:schemeClr val="accent1"/>
              </a:buClr>
              <a:buSzPct val="90000"/>
            </a:pPr>
            <a:r>
              <a:rPr lang="en-GB" altLang="en-US" sz="2800" dirty="0" smtClean="0">
                <a:solidFill>
                  <a:srgbClr val="FFC000"/>
                </a:solidFill>
                <a:latin typeface="Arial" panose="020B0604020202020204" pitchFamily="34" charset="0"/>
                <a:cs typeface="Arial" panose="020B0604020202020204" pitchFamily="34" charset="0"/>
              </a:rPr>
              <a:t>Medium Fidelity</a:t>
            </a:r>
          </a:p>
          <a:p>
            <a:pPr marL="914400" lvl="2" indent="0">
              <a:buClr>
                <a:schemeClr val="accent1"/>
              </a:buClr>
              <a:buSzPct val="90000"/>
              <a:buNone/>
            </a:pPr>
            <a:endParaRPr lang="en-GB" altLang="en-US" sz="1300" dirty="0" smtClean="0">
              <a:solidFill>
                <a:srgbClr val="FFC000"/>
              </a:solidFill>
              <a:latin typeface="Arial" panose="020B0604020202020204" pitchFamily="34" charset="0"/>
              <a:cs typeface="Arial" panose="020B0604020202020204" pitchFamily="34" charset="0"/>
            </a:endParaRPr>
          </a:p>
          <a:p>
            <a:pPr lvl="2">
              <a:buClr>
                <a:schemeClr val="accent1"/>
              </a:buClr>
              <a:buSzPct val="90000"/>
            </a:pPr>
            <a:r>
              <a:rPr lang="en-GB" altLang="en-US" sz="2800" dirty="0" smtClean="0">
                <a:solidFill>
                  <a:srgbClr val="FFC000"/>
                </a:solidFill>
                <a:latin typeface="Arial" panose="020B0604020202020204" pitchFamily="34" charset="0"/>
                <a:cs typeface="Arial" panose="020B0604020202020204" pitchFamily="34" charset="0"/>
              </a:rPr>
              <a:t>High </a:t>
            </a:r>
            <a:r>
              <a:rPr lang="en-GB" altLang="en-US" sz="2800" dirty="0">
                <a:solidFill>
                  <a:srgbClr val="FFC000"/>
                </a:solidFill>
                <a:latin typeface="Arial" panose="020B0604020202020204" pitchFamily="34" charset="0"/>
                <a:cs typeface="Arial" panose="020B0604020202020204" pitchFamily="34" charset="0"/>
              </a:rPr>
              <a:t>Fidelity</a:t>
            </a:r>
          </a:p>
        </p:txBody>
      </p:sp>
      <p:sp>
        <p:nvSpPr>
          <p:cNvPr id="4" name="Slide Number Placeholder 3"/>
          <p:cNvSpPr>
            <a:spLocks noGrp="1"/>
          </p:cNvSpPr>
          <p:nvPr>
            <p:ph type="sldNum" sz="quarter" idx="12"/>
          </p:nvPr>
        </p:nvSpPr>
        <p:spPr/>
        <p:txBody>
          <a:bodyPr/>
          <a:lstStyle/>
          <a:p>
            <a:fld id="{38237106-F2ED-405E-BC33-CC3CF426205F}" type="slidenum">
              <a:rPr lang="en-US" smtClean="0"/>
              <a:pPr/>
              <a:t>23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9207"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765979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Low Fidelity 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spcBef>
                <a:spcPts val="600"/>
              </a:spcBef>
              <a:buFontTx/>
              <a:buNone/>
            </a:pPr>
            <a:r>
              <a:rPr lang="en-GB" altLang="en-US" sz="2600" dirty="0">
                <a:latin typeface="Arial" panose="020B0604020202020204" pitchFamily="34" charset="0"/>
                <a:cs typeface="Arial" panose="020B0604020202020204" pitchFamily="34" charset="0"/>
              </a:rPr>
              <a:t>‘Low fidelity’ uses a </a:t>
            </a:r>
            <a:r>
              <a:rPr lang="en-GB" altLang="en-US" sz="2600" dirty="0">
                <a:solidFill>
                  <a:srgbClr val="FFC000"/>
                </a:solidFill>
                <a:latin typeface="Arial" panose="020B0604020202020204" pitchFamily="34" charset="0"/>
                <a:cs typeface="Arial" panose="020B0604020202020204" pitchFamily="34" charset="0"/>
              </a:rPr>
              <a:t>medium</a:t>
            </a:r>
            <a:r>
              <a:rPr lang="en-GB" altLang="en-US" sz="2600" dirty="0">
                <a:solidFill>
                  <a:srgbClr val="0000FF"/>
                </a:solidFill>
                <a:latin typeface="Arial" panose="020B0604020202020204" pitchFamily="34" charset="0"/>
                <a:cs typeface="Arial" panose="020B0604020202020204" pitchFamily="34" charset="0"/>
              </a:rPr>
              <a:t> </a:t>
            </a:r>
            <a:r>
              <a:rPr lang="en-GB" altLang="en-US" sz="2600" dirty="0">
                <a:latin typeface="Arial" panose="020B0604020202020204" pitchFamily="34" charset="0"/>
                <a:cs typeface="Arial" panose="020B0604020202020204" pitchFamily="34" charset="0"/>
              </a:rPr>
              <a:t>which is unlike the final medium, e.g. paper, cardboard</a:t>
            </a:r>
          </a:p>
          <a:p>
            <a:pPr marL="0" indent="0">
              <a:spcBef>
                <a:spcPts val="600"/>
              </a:spcBef>
              <a:buNone/>
            </a:pPr>
            <a:endParaRPr lang="en-GB" altLang="en-US" sz="1300" dirty="0">
              <a:latin typeface="Arial" panose="020B0604020202020204" pitchFamily="34" charset="0"/>
              <a:cs typeface="Arial" panose="020B0604020202020204" pitchFamily="34" charset="0"/>
            </a:endParaRPr>
          </a:p>
          <a:p>
            <a:pPr>
              <a:spcBef>
                <a:spcPts val="600"/>
              </a:spcBef>
            </a:pPr>
            <a:r>
              <a:rPr lang="en-GB" altLang="en-US" sz="2600" dirty="0">
                <a:latin typeface="Arial" panose="020B0604020202020204" pitchFamily="34" charset="0"/>
                <a:cs typeface="Arial" panose="020B0604020202020204" pitchFamily="34" charset="0"/>
              </a:rPr>
              <a:t>It is quick, cheap and easily changed</a:t>
            </a:r>
          </a:p>
          <a:p>
            <a:pPr marL="0" indent="0">
              <a:spcBef>
                <a:spcPts val="600"/>
              </a:spcBef>
              <a:buNone/>
            </a:pPr>
            <a:endParaRPr lang="en-GB" altLang="en-US" sz="1300" dirty="0">
              <a:latin typeface="Arial" panose="020B0604020202020204" pitchFamily="34" charset="0"/>
              <a:cs typeface="Arial" panose="020B0604020202020204" pitchFamily="34" charset="0"/>
            </a:endParaRPr>
          </a:p>
          <a:p>
            <a:pPr>
              <a:spcBef>
                <a:spcPts val="600"/>
              </a:spcBef>
            </a:pPr>
            <a:r>
              <a:rPr lang="en-GB" altLang="en-US" sz="2600" dirty="0">
                <a:latin typeface="Arial" panose="020B0604020202020204" pitchFamily="34" charset="0"/>
                <a:cs typeface="Arial" panose="020B0604020202020204" pitchFamily="34" charset="0"/>
              </a:rPr>
              <a:t>Examples</a:t>
            </a:r>
            <a:r>
              <a:rPr lang="en-GB" altLang="en-US" sz="2400" dirty="0">
                <a:latin typeface="Arial" panose="020B0604020202020204" pitchFamily="34" charset="0"/>
                <a:cs typeface="Arial" panose="020B0604020202020204" pitchFamily="34" charset="0"/>
              </a:rPr>
              <a:t>:</a:t>
            </a:r>
            <a:br>
              <a:rPr lang="en-GB" altLang="en-US" sz="2400" dirty="0">
                <a:latin typeface="Arial" panose="020B0604020202020204" pitchFamily="34" charset="0"/>
                <a:cs typeface="Arial" panose="020B0604020202020204" pitchFamily="34" charset="0"/>
              </a:rPr>
            </a:br>
            <a:r>
              <a:rPr lang="en-GB" altLang="en-US" sz="2400" dirty="0">
                <a:latin typeface="Arial" panose="020B0604020202020204" pitchFamily="34" charset="0"/>
                <a:cs typeface="Arial" panose="020B0604020202020204" pitchFamily="34" charset="0"/>
              </a:rPr>
              <a:t>	</a:t>
            </a:r>
            <a:r>
              <a:rPr lang="en-GB" altLang="en-US" sz="2400" dirty="0" smtClean="0">
                <a:latin typeface="Arial" panose="020B0604020202020204" pitchFamily="34" charset="0"/>
                <a:cs typeface="Arial" panose="020B0604020202020204" pitchFamily="34" charset="0"/>
              </a:rPr>
              <a:t>Sketches </a:t>
            </a:r>
            <a:r>
              <a:rPr lang="en-GB" altLang="en-US" sz="2400" dirty="0">
                <a:latin typeface="Arial" panose="020B0604020202020204" pitchFamily="34" charset="0"/>
                <a:cs typeface="Arial" panose="020B0604020202020204" pitchFamily="34" charset="0"/>
              </a:rPr>
              <a:t>of screens, task sequences, </a:t>
            </a:r>
            <a:r>
              <a:rPr lang="en-GB" altLang="en-US" sz="2400" dirty="0" err="1">
                <a:latin typeface="Arial" panose="020B0604020202020204" pitchFamily="34" charset="0"/>
                <a:cs typeface="Arial" panose="020B0604020202020204" pitchFamily="34" charset="0"/>
              </a:rPr>
              <a:t>etc</a:t>
            </a:r>
            <a:r>
              <a:rPr lang="en-GB" altLang="en-US" sz="2400" dirty="0">
                <a:latin typeface="Arial" panose="020B0604020202020204" pitchFamily="34" charset="0"/>
                <a:cs typeface="Arial" panose="020B0604020202020204" pitchFamily="34" charset="0"/>
              </a:rPr>
              <a:t/>
            </a:r>
            <a:br>
              <a:rPr lang="en-GB" altLang="en-US" sz="2400" dirty="0">
                <a:latin typeface="Arial" panose="020B0604020202020204" pitchFamily="34" charset="0"/>
                <a:cs typeface="Arial" panose="020B0604020202020204" pitchFamily="34" charset="0"/>
              </a:rPr>
            </a:br>
            <a:r>
              <a:rPr lang="en-GB" altLang="en-US" sz="2400" dirty="0">
                <a:latin typeface="Arial" panose="020B0604020202020204" pitchFamily="34" charset="0"/>
                <a:cs typeface="Arial" panose="020B0604020202020204" pitchFamily="34" charset="0"/>
              </a:rPr>
              <a:t>	‘Post-it’ notes</a:t>
            </a:r>
            <a:br>
              <a:rPr lang="en-GB" altLang="en-US" sz="2400" dirty="0">
                <a:latin typeface="Arial" panose="020B0604020202020204" pitchFamily="34" charset="0"/>
                <a:cs typeface="Arial" panose="020B0604020202020204" pitchFamily="34" charset="0"/>
              </a:rPr>
            </a:br>
            <a:r>
              <a:rPr lang="en-GB" altLang="en-US" sz="2400" dirty="0">
                <a:latin typeface="Arial" panose="020B0604020202020204" pitchFamily="34" charset="0"/>
                <a:cs typeface="Arial" panose="020B0604020202020204" pitchFamily="34" charset="0"/>
              </a:rPr>
              <a:t>	</a:t>
            </a:r>
            <a:r>
              <a:rPr lang="en-GB" altLang="en-US" sz="2400" dirty="0" smtClean="0">
                <a:latin typeface="Arial" panose="020B0604020202020204" pitchFamily="34" charset="0"/>
                <a:cs typeface="Arial" panose="020B0604020202020204" pitchFamily="34" charset="0"/>
              </a:rPr>
              <a:t>Storyboards</a:t>
            </a:r>
            <a:r>
              <a:rPr lang="en-GB" altLang="en-US" sz="2400" dirty="0">
                <a:latin typeface="Arial" panose="020B0604020202020204" pitchFamily="34" charset="0"/>
                <a:cs typeface="Arial" panose="020B0604020202020204" pitchFamily="34" charset="0"/>
              </a:rPr>
              <a:t/>
            </a:r>
            <a:br>
              <a:rPr lang="en-GB" altLang="en-US" sz="2400" dirty="0">
                <a:latin typeface="Arial" panose="020B0604020202020204" pitchFamily="34" charset="0"/>
                <a:cs typeface="Arial" panose="020B0604020202020204" pitchFamily="34" charset="0"/>
              </a:rPr>
            </a:br>
            <a:r>
              <a:rPr lang="en-GB" altLang="en-US" sz="2400" dirty="0">
                <a:latin typeface="Arial" panose="020B0604020202020204" pitchFamily="34" charset="0"/>
                <a:cs typeface="Arial" panose="020B0604020202020204" pitchFamily="34" charset="0"/>
              </a:rPr>
              <a:t>	‘</a:t>
            </a:r>
            <a:r>
              <a:rPr lang="en-GB" altLang="en-US" sz="2400" dirty="0" smtClean="0">
                <a:latin typeface="Arial" panose="020B0604020202020204" pitchFamily="34" charset="0"/>
                <a:cs typeface="Arial" panose="020B0604020202020204" pitchFamily="34" charset="0"/>
              </a:rPr>
              <a:t>Wizard-of-Oz’</a:t>
            </a:r>
            <a:endParaRPr lang="en-US"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9123"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071604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Low Fidelity </a:t>
            </a:r>
            <a:r>
              <a:rPr lang="en-IE" sz="3200" dirty="0" smtClean="0">
                <a:latin typeface="Arial" panose="020B0604020202020204" pitchFamily="34" charset="0"/>
                <a:cs typeface="Arial" panose="020B0604020202020204" pitchFamily="34" charset="0"/>
              </a:rPr>
              <a:t>Prototypes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lnSpc>
                <a:spcPct val="80000"/>
              </a:lnSpc>
            </a:pPr>
            <a:r>
              <a:rPr lang="en-US" altLang="en-US" sz="2000" dirty="0" smtClean="0">
                <a:latin typeface="Arial" panose="020B0604020202020204" pitchFamily="34" charset="0"/>
                <a:cs typeface="Arial" panose="020B0604020202020204" pitchFamily="34" charset="0"/>
              </a:rPr>
              <a:t>A low fidelity prototype </a:t>
            </a:r>
            <a:r>
              <a:rPr lang="en-US" altLang="en-US" sz="2000" dirty="0">
                <a:latin typeface="Arial" panose="020B0604020202020204" pitchFamily="34" charset="0"/>
                <a:cs typeface="Arial" panose="020B0604020202020204" pitchFamily="34" charset="0"/>
              </a:rPr>
              <a:t>d</a:t>
            </a:r>
            <a:r>
              <a:rPr lang="en-US" altLang="en-US" sz="2000" dirty="0" smtClean="0">
                <a:latin typeface="Arial" panose="020B0604020202020204" pitchFamily="34" charset="0"/>
                <a:cs typeface="Arial" panose="020B0604020202020204" pitchFamily="34" charset="0"/>
              </a:rPr>
              <a:t>oes </a:t>
            </a:r>
            <a:r>
              <a:rPr lang="en-US" altLang="en-US" sz="2000" dirty="0">
                <a:latin typeface="Arial" panose="020B0604020202020204" pitchFamily="34" charset="0"/>
                <a:cs typeface="Arial" panose="020B0604020202020204" pitchFamily="34" charset="0"/>
              </a:rPr>
              <a:t>not look very much like the final product. Material, </a:t>
            </a:r>
            <a:r>
              <a:rPr lang="en-US" altLang="en-US" sz="2000" dirty="0" err="1" smtClean="0">
                <a:latin typeface="Arial" panose="020B0604020202020204" pitchFamily="34" charset="0"/>
                <a:cs typeface="Arial" panose="020B0604020202020204" pitchFamily="34" charset="0"/>
              </a:rPr>
              <a:t>behaviour</a:t>
            </a:r>
            <a:r>
              <a:rPr lang="en-US" altLang="en-US" sz="2000" dirty="0" smtClean="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etc. </a:t>
            </a:r>
          </a:p>
          <a:p>
            <a:pPr>
              <a:lnSpc>
                <a:spcPct val="80000"/>
              </a:lnSpc>
            </a:pPr>
            <a:r>
              <a:rPr lang="en-US" altLang="en-US" sz="2000" dirty="0" smtClean="0">
                <a:latin typeface="Arial" panose="020B0604020202020204" pitchFamily="34" charset="0"/>
                <a:cs typeface="Arial" panose="020B0604020202020204" pitchFamily="34" charset="0"/>
              </a:rPr>
              <a:t>Using materials </a:t>
            </a:r>
            <a:r>
              <a:rPr lang="en-US" altLang="en-US" sz="2000" dirty="0">
                <a:latin typeface="Arial" panose="020B0604020202020204" pitchFamily="34" charset="0"/>
                <a:cs typeface="Arial" panose="020B0604020202020204" pitchFamily="34" charset="0"/>
              </a:rPr>
              <a:t>such as paper </a:t>
            </a:r>
            <a:r>
              <a:rPr lang="en-US" altLang="en-US" sz="2000" dirty="0" smtClean="0">
                <a:latin typeface="Arial" panose="020B0604020202020204" pitchFamily="34" charset="0"/>
                <a:cs typeface="Arial" panose="020B0604020202020204" pitchFamily="34" charset="0"/>
              </a:rPr>
              <a:t>and cardboard, </a:t>
            </a:r>
            <a:r>
              <a:rPr lang="en-US" altLang="en-US" sz="2000" dirty="0">
                <a:latin typeface="Arial" panose="020B0604020202020204" pitchFamily="34" charset="0"/>
                <a:cs typeface="Arial" panose="020B0604020202020204" pitchFamily="34" charset="0"/>
              </a:rPr>
              <a:t>rather than electronic screens, </a:t>
            </a:r>
            <a:r>
              <a:rPr lang="en-US" altLang="en-US" sz="2000" dirty="0" smtClean="0">
                <a:latin typeface="Arial" panose="020B0604020202020204" pitchFamily="34" charset="0"/>
                <a:cs typeface="Arial" panose="020B0604020202020204" pitchFamily="34" charset="0"/>
              </a:rPr>
              <a:t>complex models </a:t>
            </a:r>
            <a:r>
              <a:rPr lang="en-US" altLang="en-US" sz="2000" dirty="0">
                <a:latin typeface="Arial" panose="020B0604020202020204" pitchFamily="34" charset="0"/>
                <a:cs typeface="Arial" panose="020B0604020202020204" pitchFamily="34" charset="0"/>
              </a:rPr>
              <a:t>and detailed code. </a:t>
            </a:r>
          </a:p>
          <a:p>
            <a:pPr>
              <a:lnSpc>
                <a:spcPct val="80000"/>
              </a:lnSpc>
            </a:pPr>
            <a:r>
              <a:rPr lang="en-US" altLang="en-US" sz="2000" dirty="0">
                <a:latin typeface="Arial" panose="020B0604020202020204" pitchFamily="34" charset="0"/>
                <a:cs typeface="Arial" panose="020B0604020202020204" pitchFamily="34" charset="0"/>
              </a:rPr>
              <a:t>Simple</a:t>
            </a:r>
            <a:r>
              <a:rPr lang="en-US" altLang="en-US" sz="2000" dirty="0" smtClean="0">
                <a:latin typeface="Arial" panose="020B0604020202020204" pitchFamily="34" charset="0"/>
                <a:cs typeface="Arial" panose="020B0604020202020204" pitchFamily="34" charset="0"/>
              </a:rPr>
              <a:t>, quick and cheap </a:t>
            </a:r>
            <a:r>
              <a:rPr lang="en-US" altLang="en-US" sz="2000" dirty="0">
                <a:latin typeface="Arial" panose="020B0604020202020204" pitchFamily="34" charset="0"/>
                <a:cs typeface="Arial" panose="020B0604020202020204" pitchFamily="34" charset="0"/>
              </a:rPr>
              <a:t>to produce and redesign. </a:t>
            </a:r>
            <a:r>
              <a:rPr lang="en-US" altLang="en-US" sz="2000" dirty="0" smtClean="0">
                <a:latin typeface="Arial" panose="020B0604020202020204" pitchFamily="34" charset="0"/>
                <a:cs typeface="Arial" panose="020B0604020202020204" pitchFamily="34" charset="0"/>
              </a:rPr>
              <a:t>Encourages </a:t>
            </a:r>
            <a:r>
              <a:rPr lang="en-US" altLang="en-US" sz="2000" dirty="0">
                <a:latin typeface="Arial" panose="020B0604020202020204" pitchFamily="34" charset="0"/>
                <a:cs typeface="Arial" panose="020B0604020202020204" pitchFamily="34" charset="0"/>
              </a:rPr>
              <a:t>further exploration of alternative designs and ideas. </a:t>
            </a:r>
          </a:p>
          <a:p>
            <a:pPr>
              <a:lnSpc>
                <a:spcPct val="80000"/>
              </a:lnSpc>
            </a:pPr>
            <a:r>
              <a:rPr lang="en-US" altLang="en-US" sz="2000" dirty="0" smtClean="0">
                <a:latin typeface="Arial" panose="020B0604020202020204" pitchFamily="34" charset="0"/>
                <a:cs typeface="Arial" panose="020B0604020202020204" pitchFamily="34" charset="0"/>
              </a:rPr>
              <a:t>Happens at an early </a:t>
            </a:r>
            <a:r>
              <a:rPr lang="en-US" altLang="en-US" sz="2000" dirty="0">
                <a:latin typeface="Arial" panose="020B0604020202020204" pitchFamily="34" charset="0"/>
                <a:cs typeface="Arial" panose="020B0604020202020204" pitchFamily="34" charset="0"/>
              </a:rPr>
              <a:t>stage of development – prototyping for the conceptual </a:t>
            </a:r>
            <a:r>
              <a:rPr lang="en-US" altLang="en-US" sz="2000" dirty="0" smtClean="0">
                <a:latin typeface="Arial" panose="020B0604020202020204" pitchFamily="34" charset="0"/>
                <a:cs typeface="Arial" panose="020B0604020202020204" pitchFamily="34" charset="0"/>
              </a:rPr>
              <a:t>design.</a:t>
            </a:r>
            <a:endParaRPr lang="en-US" alt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25</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90147"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pic>
        <p:nvPicPr>
          <p:cNvPr id="7" name="Picture 5" descr="paper prot cellph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249738"/>
            <a:ext cx="2471738"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aper prototype_tab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4248150"/>
            <a:ext cx="24288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967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storyboards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spcBef>
                <a:spcPts val="600"/>
              </a:spcBef>
              <a:buFontTx/>
              <a:buNone/>
            </a:pPr>
            <a:r>
              <a:rPr lang="en-GB" altLang="en-US" sz="2600" dirty="0" smtClean="0">
                <a:latin typeface="Arial" panose="020B0604020202020204" pitchFamily="34" charset="0"/>
                <a:cs typeface="Arial" panose="020B0604020202020204" pitchFamily="34" charset="0"/>
              </a:rPr>
              <a:t>Storyboards </a:t>
            </a:r>
            <a:r>
              <a:rPr lang="en-GB" altLang="en-US" sz="2600" dirty="0">
                <a:latin typeface="Arial" panose="020B0604020202020204" pitchFamily="34" charset="0"/>
                <a:cs typeface="Arial" panose="020B0604020202020204" pitchFamily="34" charset="0"/>
              </a:rPr>
              <a:t>are often used with scenarios, bringing more detail of the design</a:t>
            </a:r>
          </a:p>
          <a:p>
            <a:pPr>
              <a:spcBef>
                <a:spcPts val="600"/>
              </a:spcBef>
            </a:pPr>
            <a:endParaRPr lang="en-GB" altLang="en-US" sz="2400" dirty="0">
              <a:latin typeface="Arial" panose="020B0604020202020204" pitchFamily="34" charset="0"/>
              <a:cs typeface="Arial" panose="020B0604020202020204" pitchFamily="34" charset="0"/>
            </a:endParaRPr>
          </a:p>
          <a:p>
            <a:pPr>
              <a:spcBef>
                <a:spcPts val="600"/>
              </a:spcBef>
            </a:pPr>
            <a:r>
              <a:rPr lang="en-GB" altLang="en-US" sz="2600" dirty="0">
                <a:latin typeface="Arial" panose="020B0604020202020204" pitchFamily="34" charset="0"/>
                <a:cs typeface="Arial" panose="020B0604020202020204" pitchFamily="34" charset="0"/>
              </a:rPr>
              <a:t>It is a </a:t>
            </a:r>
            <a:r>
              <a:rPr lang="en-GB" altLang="en-US" sz="2600" dirty="0">
                <a:solidFill>
                  <a:srgbClr val="FFC000"/>
                </a:solidFill>
                <a:latin typeface="Arial" panose="020B0604020202020204" pitchFamily="34" charset="0"/>
                <a:cs typeface="Arial" panose="020B0604020202020204" pitchFamily="34" charset="0"/>
              </a:rPr>
              <a:t>series of sketches</a:t>
            </a:r>
            <a:r>
              <a:rPr lang="en-GB" altLang="en-US" sz="2600" dirty="0">
                <a:solidFill>
                  <a:srgbClr val="0000FF"/>
                </a:solidFill>
                <a:latin typeface="Arial" panose="020B0604020202020204" pitchFamily="34" charset="0"/>
                <a:cs typeface="Arial" panose="020B0604020202020204" pitchFamily="34" charset="0"/>
              </a:rPr>
              <a:t> </a:t>
            </a:r>
            <a:r>
              <a:rPr lang="en-GB" altLang="en-US" sz="2600" dirty="0">
                <a:latin typeface="Arial" panose="020B0604020202020204" pitchFamily="34" charset="0"/>
                <a:cs typeface="Arial" panose="020B0604020202020204" pitchFamily="34" charset="0"/>
              </a:rPr>
              <a:t>showing how a user might progress through a task using the device </a:t>
            </a:r>
          </a:p>
          <a:p>
            <a:pPr>
              <a:spcBef>
                <a:spcPts val="600"/>
              </a:spcBef>
            </a:pPr>
            <a:endParaRPr lang="en-GB" altLang="en-US" sz="2600" dirty="0">
              <a:latin typeface="Arial" panose="020B0604020202020204" pitchFamily="34" charset="0"/>
              <a:cs typeface="Arial" panose="020B0604020202020204" pitchFamily="34" charset="0"/>
            </a:endParaRPr>
          </a:p>
          <a:p>
            <a:pPr>
              <a:spcBef>
                <a:spcPts val="600"/>
              </a:spcBef>
            </a:pPr>
            <a:r>
              <a:rPr lang="en-GB" altLang="en-US" sz="2600" dirty="0">
                <a:solidFill>
                  <a:srgbClr val="FFFF99"/>
                </a:solidFill>
                <a:latin typeface="Arial" panose="020B0604020202020204" pitchFamily="34" charset="0"/>
                <a:cs typeface="Arial" panose="020B0604020202020204" pitchFamily="34" charset="0"/>
              </a:rPr>
              <a:t>Used early in the design </a:t>
            </a:r>
            <a:r>
              <a:rPr lang="en-GB" altLang="en-US" sz="2600" dirty="0" smtClean="0">
                <a:solidFill>
                  <a:srgbClr val="FFFF99"/>
                </a:solidFill>
                <a:latin typeface="Arial" panose="020B0604020202020204" pitchFamily="34" charset="0"/>
                <a:cs typeface="Arial" panose="020B0604020202020204" pitchFamily="34" charset="0"/>
              </a:rPr>
              <a:t>process</a:t>
            </a:r>
            <a:endParaRPr lang="en-GB" altLang="en-US" sz="2600" dirty="0">
              <a:solidFill>
                <a:srgbClr val="FFFF99"/>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26</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1253"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17294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storyboards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lnSpcReduction="10000"/>
          </a:bodyPr>
          <a:lstStyle/>
          <a:p>
            <a:pPr>
              <a:spcBef>
                <a:spcPts val="600"/>
              </a:spcBef>
              <a:buFontTx/>
              <a:buNone/>
            </a:pPr>
            <a:r>
              <a:rPr lang="en-GB" altLang="en-US" sz="2800" dirty="0" smtClean="0">
                <a:latin typeface="Arial" panose="020B0604020202020204" pitchFamily="34" charset="0"/>
                <a:cs typeface="Arial" panose="020B0604020202020204" pitchFamily="34" charset="0"/>
              </a:rPr>
              <a:t>Storyboards are:</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a low fidelity visual representation where</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steps or actions represented by panels, like a comic book</a:t>
            </a:r>
          </a:p>
          <a:p>
            <a:endParaRPr lang="en-US" altLang="en-US" sz="24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Goals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are to</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flesh out the scenarios in an interaction design</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effectively communicate with users or stakeholders</a:t>
            </a:r>
          </a:p>
          <a:p>
            <a:pPr>
              <a:spcBef>
                <a:spcPts val="600"/>
              </a:spcBef>
              <a:buFontTx/>
              <a:buNone/>
            </a:pPr>
            <a:endParaRPr lang="en-GB" altLang="en-US" sz="2400" dirty="0">
              <a:solidFill>
                <a:srgbClr val="FFFF99"/>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27</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7863"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64063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storyboards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lnSpcReduction="10000"/>
          </a:bodyPr>
          <a:lstStyle/>
          <a:p>
            <a:r>
              <a:rPr lang="en-GB" altLang="en-US" sz="2800" dirty="0" smtClean="0">
                <a:latin typeface="Arial" panose="020B0604020202020204" pitchFamily="34" charset="0"/>
                <a:cs typeface="Arial" panose="020B0604020202020204" pitchFamily="34" charset="0"/>
              </a:rPr>
              <a:t>S</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toryboards</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should be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‘real’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and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‘representational’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rather than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‘abstract’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or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‘complete’.</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Used in different ways at different phases</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Early: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focus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on user tasks, work-flow, context, etc.</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Later: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low-fidelity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drawing of screens, menus, etc.</a:t>
            </a:r>
          </a:p>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Principles:</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Describe a scenario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focused on interaction</a:t>
            </a:r>
          </a:p>
          <a:p>
            <a:pPr lvl="1"/>
            <a:r>
              <a:rPr lang="en-US" altLang="en-US" sz="2400" dirty="0">
                <a:latin typeface="Arial" panose="020B0604020202020204" pitchFamily="34" charset="0"/>
                <a:ea typeface="ＭＳ Ｐゴシック" panose="020B0600070205080204" pitchFamily="34" charset="-128"/>
                <a:cs typeface="Arial" panose="020B0604020202020204" pitchFamily="34" charset="0"/>
              </a:rPr>
              <a:t>Contains explanations, notes,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etc.</a:t>
            </a:r>
            <a:endParaRPr lang="en-GB" altLang="en-US" sz="2800" dirty="0" smtClean="0">
              <a:latin typeface="Arial" panose="020B0604020202020204" pitchFamily="34" charset="0"/>
              <a:cs typeface="Arial" panose="020B0604020202020204" pitchFamily="34" charset="0"/>
            </a:endParaRPr>
          </a:p>
          <a:p>
            <a:pPr>
              <a:spcBef>
                <a:spcPts val="600"/>
              </a:spcBef>
              <a:buFontTx/>
              <a:buNone/>
            </a:pPr>
            <a:endParaRPr lang="en-GB" altLang="en-US" sz="2400" dirty="0">
              <a:solidFill>
                <a:srgbClr val="FFFF99"/>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28</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8887"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717402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E0C8FCB5-1CF7-4998-94CC-C62C05974546}" type="slidenum">
              <a:rPr lang="en-US" altLang="en-US" sz="1000" smtClean="0"/>
              <a:pPr>
                <a:spcBef>
                  <a:spcPct val="0"/>
                </a:spcBef>
                <a:buFontTx/>
                <a:buNone/>
              </a:pPr>
              <a:t>29</a:t>
            </a:fld>
            <a:endParaRPr lang="en-US" altLang="en-US" sz="1000" smtClean="0"/>
          </a:p>
        </p:txBody>
      </p:sp>
      <p:sp>
        <p:nvSpPr>
          <p:cNvPr id="16389"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pic>
        <p:nvPicPr>
          <p:cNvPr id="16390" name="Picture 6" descr="rentalitity-low-fi"/>
          <p:cNvPicPr>
            <a:picLocks noChangeAspect="1" noChangeArrowheads="1"/>
          </p:cNvPicPr>
          <p:nvPr/>
        </p:nvPicPr>
        <p:blipFill>
          <a:blip r:embed="rId2">
            <a:extLst>
              <a:ext uri="{28A0092B-C50C-407E-A947-70E740481C1C}">
                <a14:useLocalDpi xmlns:a14="http://schemas.microsoft.com/office/drawing/2010/main" val="0"/>
              </a:ext>
            </a:extLst>
          </a:blip>
          <a:srcRect l="2068" t="2113" r="7169" b="2022"/>
          <a:stretch>
            <a:fillRect/>
          </a:stretch>
        </p:blipFill>
        <p:spPr bwMode="auto">
          <a:xfrm>
            <a:off x="898525" y="836613"/>
            <a:ext cx="7777163"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609600" y="274638"/>
            <a:ext cx="7924800" cy="11430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3200" dirty="0" smtClean="0">
                <a:latin typeface="Arial" panose="020B0604020202020204" pitchFamily="34" charset="0"/>
                <a:cs typeface="Arial" panose="020B0604020202020204" pitchFamily="34" charset="0"/>
              </a:rPr>
              <a:t> storyboards (4)</a:t>
            </a:r>
            <a:endParaRPr lang="en-I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563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Design Model </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1015"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a:t>Life-Cycle Models</a:t>
            </a:r>
            <a:endParaRPr lang="en-US" altLang="en-US" sz="1000" b="0" i="1"/>
          </a:p>
        </p:txBody>
      </p:sp>
      <p:sp>
        <p:nvSpPr>
          <p:cNvPr id="9" name="Text Box 6"/>
          <p:cNvSpPr txBox="1">
            <a:spLocks noChangeArrowheads="1"/>
          </p:cNvSpPr>
          <p:nvPr/>
        </p:nvSpPr>
        <p:spPr bwMode="auto">
          <a:xfrm>
            <a:off x="3923494" y="2766367"/>
            <a:ext cx="1144865" cy="461665"/>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IE" altLang="en-US" sz="2400" b="0">
                <a:solidFill>
                  <a:schemeClr val="bg2"/>
                </a:solidFill>
              </a:rPr>
              <a:t>Design</a:t>
            </a:r>
            <a:endParaRPr lang="en-US" altLang="en-US" sz="2400" b="0">
              <a:solidFill>
                <a:schemeClr val="bg2"/>
              </a:solidFill>
            </a:endParaRPr>
          </a:p>
        </p:txBody>
      </p:sp>
      <p:sp>
        <p:nvSpPr>
          <p:cNvPr id="11" name="Text Box 8"/>
          <p:cNvSpPr txBox="1">
            <a:spLocks noChangeArrowheads="1"/>
          </p:cNvSpPr>
          <p:nvPr/>
        </p:nvSpPr>
        <p:spPr bwMode="auto">
          <a:xfrm>
            <a:off x="3798081" y="4998392"/>
            <a:ext cx="1438275" cy="457200"/>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IE" altLang="en-US" sz="2400" b="0">
                <a:solidFill>
                  <a:schemeClr val="bg2"/>
                </a:solidFill>
              </a:rPr>
              <a:t>Evaluate</a:t>
            </a:r>
            <a:endParaRPr lang="en-US" altLang="en-US" sz="2400" b="0">
              <a:solidFill>
                <a:schemeClr val="bg2"/>
              </a:solidFill>
            </a:endParaRPr>
          </a:p>
        </p:txBody>
      </p:sp>
      <p:sp>
        <p:nvSpPr>
          <p:cNvPr id="12" name="Line 9"/>
          <p:cNvSpPr>
            <a:spLocks noChangeShapeType="1"/>
          </p:cNvSpPr>
          <p:nvPr/>
        </p:nvSpPr>
        <p:spPr bwMode="auto">
          <a:xfrm>
            <a:off x="4523568" y="2309167"/>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 name="Line 11"/>
          <p:cNvSpPr>
            <a:spLocks noChangeShapeType="1"/>
          </p:cNvSpPr>
          <p:nvPr/>
        </p:nvSpPr>
        <p:spPr bwMode="auto">
          <a:xfrm>
            <a:off x="4517218" y="4423717"/>
            <a:ext cx="0" cy="5746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 name="Text Box 5"/>
          <p:cNvSpPr txBox="1">
            <a:spLocks noChangeArrowheads="1"/>
          </p:cNvSpPr>
          <p:nvPr/>
        </p:nvSpPr>
        <p:spPr bwMode="auto">
          <a:xfrm>
            <a:off x="3471838" y="1772816"/>
            <a:ext cx="2103461" cy="461665"/>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r>
              <a:rPr lang="en-IE" altLang="en-US" sz="2400" b="0" dirty="0">
                <a:solidFill>
                  <a:schemeClr val="bg2"/>
                </a:solidFill>
              </a:rPr>
              <a:t>Requirements</a:t>
            </a:r>
            <a:endParaRPr lang="en-US" altLang="en-US" sz="2400" b="0" dirty="0">
              <a:solidFill>
                <a:schemeClr val="bg2"/>
              </a:solidFill>
            </a:endParaRPr>
          </a:p>
        </p:txBody>
      </p:sp>
      <p:sp>
        <p:nvSpPr>
          <p:cNvPr id="16" name="Text Box 7"/>
          <p:cNvSpPr txBox="1">
            <a:spLocks noChangeArrowheads="1"/>
          </p:cNvSpPr>
          <p:nvPr/>
        </p:nvSpPr>
        <p:spPr bwMode="auto">
          <a:xfrm>
            <a:off x="3483041" y="3619500"/>
            <a:ext cx="2087431" cy="769441"/>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2400" b="0" dirty="0">
                <a:solidFill>
                  <a:schemeClr val="bg1"/>
                </a:solidFill>
              </a:rPr>
              <a:t>Build/Develop</a:t>
            </a:r>
          </a:p>
          <a:p>
            <a:pPr algn="ctr">
              <a:spcBef>
                <a:spcPct val="0"/>
              </a:spcBef>
              <a:buFontTx/>
              <a:buNone/>
            </a:pPr>
            <a:r>
              <a:rPr lang="en-IE" altLang="en-US" sz="2000" b="0" i="1" dirty="0">
                <a:solidFill>
                  <a:schemeClr val="bg1"/>
                </a:solidFill>
              </a:rPr>
              <a:t>Prototyping</a:t>
            </a:r>
            <a:endParaRPr lang="en-US" altLang="en-US" sz="2000" b="0" i="1" dirty="0">
              <a:solidFill>
                <a:schemeClr val="bg1"/>
              </a:solidFill>
            </a:endParaRPr>
          </a:p>
        </p:txBody>
      </p:sp>
      <p:sp>
        <p:nvSpPr>
          <p:cNvPr id="17" name="Line 9"/>
          <p:cNvSpPr>
            <a:spLocks noChangeShapeType="1"/>
          </p:cNvSpPr>
          <p:nvPr/>
        </p:nvSpPr>
        <p:spPr bwMode="auto">
          <a:xfrm>
            <a:off x="4517218" y="3228032"/>
            <a:ext cx="0" cy="3603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Tree>
    <p:extLst>
      <p:ext uri="{BB962C8B-B14F-4D97-AF65-F5344CB8AC3E}">
        <p14:creationId xmlns:p14="http://schemas.microsoft.com/office/powerpoint/2010/main" val="1131982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92369" y="545123"/>
            <a:ext cx="7948246" cy="1195754"/>
          </a:xfrm>
        </p:spPr>
        <p:txBody>
          <a:bodyPr/>
          <a:lstStyle/>
          <a:p>
            <a:pPr eaLnBrk="1" hangingPunct="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EXAMPLE: This shows high-level of view of users involved in other storyboards</a:t>
            </a:r>
          </a:p>
        </p:txBody>
      </p:sp>
      <p:pic>
        <p:nvPicPr>
          <p:cNvPr id="38915" name="Picture 3" descr="storyboard-psu-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1600201"/>
            <a:ext cx="6655777" cy="418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4"/>
          <p:cNvSpPr txBox="1">
            <a:spLocks noChangeArrowheads="1"/>
          </p:cNvSpPr>
          <p:nvPr/>
        </p:nvSpPr>
        <p:spPr bwMode="auto">
          <a:xfrm>
            <a:off x="633046" y="6031524"/>
            <a:ext cx="77372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ＭＳ Ｐゴシック" panose="020B0600070205080204" pitchFamily="34" charset="-128"/>
              </a:defRPr>
            </a:lvl1pPr>
            <a:lvl2pPr marL="37931725" indent="-37474525">
              <a:defRPr sz="2000" b="1">
                <a:solidFill>
                  <a:schemeClr val="tx1"/>
                </a:solidFill>
                <a:latin typeface="Arial" panose="020B0604020202020204" pitchFamily="34" charset="0"/>
                <a:ea typeface="ＭＳ Ｐゴシック" panose="020B0600070205080204" pitchFamily="34" charset="-128"/>
              </a:defRPr>
            </a:lvl2pPr>
            <a:lvl3pPr marL="1143000" indent="-228600">
              <a:defRPr sz="2000" b="1">
                <a:solidFill>
                  <a:schemeClr val="tx1"/>
                </a:solidFill>
                <a:latin typeface="Arial" panose="020B0604020202020204" pitchFamily="34" charset="0"/>
                <a:ea typeface="ＭＳ Ｐゴシック" panose="020B0600070205080204" pitchFamily="34" charset="-128"/>
              </a:defRPr>
            </a:lvl3pPr>
            <a:lvl4pPr marL="1600200" indent="-228600">
              <a:defRPr sz="2000" b="1">
                <a:solidFill>
                  <a:schemeClr val="tx1"/>
                </a:solidFill>
                <a:latin typeface="Arial" panose="020B0604020202020204" pitchFamily="34" charset="0"/>
                <a:ea typeface="ＭＳ Ｐゴシック" panose="020B0600070205080204" pitchFamily="34" charset="-128"/>
              </a:defRPr>
            </a:lvl4pPr>
            <a:lvl5pPr marL="2057400" indent="-228600">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77"/>
              <a:t>From: Usability Case Studies, http://ucs.ist.psu.edu</a:t>
            </a:r>
          </a:p>
        </p:txBody>
      </p:sp>
    </p:spTree>
    <p:extLst>
      <p:ext uri="{BB962C8B-B14F-4D97-AF65-F5344CB8AC3E}">
        <p14:creationId xmlns:p14="http://schemas.microsoft.com/office/powerpoint/2010/main" val="238085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4294967295"/>
          </p:nvPr>
        </p:nvSpPr>
        <p:spPr>
          <a:xfrm>
            <a:off x="492369" y="545123"/>
            <a:ext cx="7948246" cy="1195754"/>
          </a:xfrm>
        </p:spPr>
        <p:txBody>
          <a:bodyPr/>
          <a:lstStyle/>
          <a:p>
            <a:r>
              <a:rPr lang="en-US" altLang="en-US" sz="2800" dirty="0">
                <a:latin typeface="Arial" panose="020B0604020202020204" pitchFamily="34" charset="0"/>
                <a:ea typeface="ＭＳ Ｐゴシック" panose="020B0600070205080204" pitchFamily="34" charset="-128"/>
                <a:cs typeface="Arial" panose="020B0604020202020204" pitchFamily="34" charset="0"/>
              </a:rPr>
              <a:t>EXAMPLE: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Low-fidelity interface sketches</a:t>
            </a:r>
          </a:p>
          <a:p>
            <a:pPr lvl="1" eaLnBrk="1" hangingPunct="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Annotated with scenario/execution info</a:t>
            </a:r>
          </a:p>
        </p:txBody>
      </p:sp>
      <p:sp>
        <p:nvSpPr>
          <p:cNvPr id="39939" name="Text Box 3"/>
          <p:cNvSpPr txBox="1">
            <a:spLocks noChangeArrowheads="1"/>
          </p:cNvSpPr>
          <p:nvPr/>
        </p:nvSpPr>
        <p:spPr bwMode="auto">
          <a:xfrm>
            <a:off x="633046" y="6031524"/>
            <a:ext cx="77372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ＭＳ Ｐゴシック" panose="020B0600070205080204" pitchFamily="34" charset="-128"/>
              </a:defRPr>
            </a:lvl1pPr>
            <a:lvl2pPr marL="37931725" indent="-37474525">
              <a:defRPr sz="2000" b="1">
                <a:solidFill>
                  <a:schemeClr val="tx1"/>
                </a:solidFill>
                <a:latin typeface="Arial" panose="020B0604020202020204" pitchFamily="34" charset="0"/>
                <a:ea typeface="ＭＳ Ｐゴシック" panose="020B0600070205080204" pitchFamily="34" charset="-128"/>
              </a:defRPr>
            </a:lvl2pPr>
            <a:lvl3pPr marL="1143000" indent="-228600">
              <a:defRPr sz="2000" b="1">
                <a:solidFill>
                  <a:schemeClr val="tx1"/>
                </a:solidFill>
                <a:latin typeface="Arial" panose="020B0604020202020204" pitchFamily="34" charset="0"/>
                <a:ea typeface="ＭＳ Ｐゴシック" panose="020B0600070205080204" pitchFamily="34" charset="-128"/>
              </a:defRPr>
            </a:lvl3pPr>
            <a:lvl4pPr marL="1600200" indent="-228600">
              <a:defRPr sz="2000" b="1">
                <a:solidFill>
                  <a:schemeClr val="tx1"/>
                </a:solidFill>
                <a:latin typeface="Arial" panose="020B0604020202020204" pitchFamily="34" charset="0"/>
                <a:ea typeface="ＭＳ Ｐゴシック" panose="020B0600070205080204" pitchFamily="34" charset="-128"/>
              </a:defRPr>
            </a:lvl4pPr>
            <a:lvl5pPr marL="2057400" indent="-228600">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77"/>
              <a:t>From: Usability Case Studies, http://ucs.ist.psu.edu</a:t>
            </a:r>
          </a:p>
        </p:txBody>
      </p:sp>
      <p:pic>
        <p:nvPicPr>
          <p:cNvPr id="39940" name="Picture 4" descr="storyboard-psu-examp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5" y="2042746"/>
            <a:ext cx="7420708" cy="380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040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351692" y="826477"/>
            <a:ext cx="3165231" cy="5064369"/>
          </a:xfrm>
        </p:spPr>
        <p:txBody>
          <a:bodyPr/>
          <a:lstStyle/>
          <a:p>
            <a:pPr marL="0" indent="0" eaLnBrk="1" hangingPunct="1">
              <a:lnSpc>
                <a:spcPct val="90000"/>
              </a:lnSpc>
              <a:buNone/>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EXAMPLE:</a:t>
            </a:r>
          </a:p>
          <a:p>
            <a:pPr eaLnBrk="1" hangingPunct="1">
              <a:lnSpc>
                <a:spcPct val="90000"/>
              </a:lnSpc>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Storyboard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for a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website for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photographers</a:t>
            </a:r>
          </a:p>
          <a:p>
            <a:pPr eaLnBrk="1" hangingPunct="1">
              <a:lnSpc>
                <a:spcPct val="90000"/>
              </a:lnSpc>
            </a:pPr>
            <a:endParaRPr lang="en-US" altLang="en-US" sz="2400"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Sequence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of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pages based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on clicks</a:t>
            </a:r>
          </a:p>
          <a:p>
            <a:pPr eaLnBrk="1" hangingPunct="1">
              <a:lnSpc>
                <a:spcPct val="90000"/>
              </a:lnSpc>
            </a:pPr>
            <a:endParaRPr lang="en-US" altLang="en-US" sz="2400"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Explanations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annotations</a:t>
            </a:r>
          </a:p>
        </p:txBody>
      </p:sp>
      <p:pic>
        <p:nvPicPr>
          <p:cNvPr id="40963" name="Picture 3" descr="storyboard-web-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62" y="545123"/>
            <a:ext cx="5241681" cy="576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p:cNvSpPr txBox="1">
            <a:spLocks noChangeArrowheads="1"/>
          </p:cNvSpPr>
          <p:nvPr/>
        </p:nvSpPr>
        <p:spPr bwMode="auto">
          <a:xfrm>
            <a:off x="633046" y="5609493"/>
            <a:ext cx="2813538"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ea typeface="ＭＳ Ｐゴシック" panose="020B0600070205080204" pitchFamily="34" charset="-128"/>
              </a:defRPr>
            </a:lvl1pPr>
            <a:lvl2pPr marL="37931725" indent="-37474525">
              <a:defRPr sz="2000" b="1">
                <a:solidFill>
                  <a:schemeClr val="tx1"/>
                </a:solidFill>
                <a:latin typeface="Arial" panose="020B0604020202020204" pitchFamily="34" charset="0"/>
                <a:ea typeface="ＭＳ Ｐゴシック" panose="020B0600070205080204" pitchFamily="34" charset="-128"/>
              </a:defRPr>
            </a:lvl2pPr>
            <a:lvl3pPr marL="1143000" indent="-228600">
              <a:defRPr sz="2000" b="1">
                <a:solidFill>
                  <a:schemeClr val="tx1"/>
                </a:solidFill>
                <a:latin typeface="Arial" panose="020B0604020202020204" pitchFamily="34" charset="0"/>
                <a:ea typeface="ＭＳ Ｐゴシック" panose="020B0600070205080204" pitchFamily="34" charset="-128"/>
              </a:defRPr>
            </a:lvl3pPr>
            <a:lvl4pPr marL="1600200" indent="-228600">
              <a:defRPr sz="2000" b="1">
                <a:solidFill>
                  <a:schemeClr val="tx1"/>
                </a:solidFill>
                <a:latin typeface="Arial" panose="020B0604020202020204" pitchFamily="34" charset="0"/>
                <a:ea typeface="ＭＳ Ｐゴシック" panose="020B0600070205080204" pitchFamily="34" charset="-128"/>
              </a:defRPr>
            </a:lvl4pPr>
            <a:lvl5pPr marL="2057400" indent="-228600">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477" b="0"/>
              <a:t>From book: </a:t>
            </a:r>
            <a:r>
              <a:rPr lang="en-US" altLang="en-US" sz="1477" b="0" i="1"/>
              <a:t>Designing Interactive Systems</a:t>
            </a:r>
            <a:r>
              <a:rPr lang="en-US" altLang="en-US" sz="1477" b="0"/>
              <a:t>, 2005</a:t>
            </a:r>
          </a:p>
        </p:txBody>
      </p:sp>
    </p:spTree>
    <p:extLst>
      <p:ext uri="{BB962C8B-B14F-4D97-AF65-F5344CB8AC3E}">
        <p14:creationId xmlns:p14="http://schemas.microsoft.com/office/powerpoint/2010/main" val="1013690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sketching</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a:spcBef>
                <a:spcPts val="600"/>
              </a:spcBef>
              <a:buFontTx/>
              <a:buChar char="•"/>
            </a:pPr>
            <a:r>
              <a:rPr lang="en-GB" altLang="en-US" sz="2800" dirty="0" smtClean="0">
                <a:latin typeface="Arial" panose="020B0604020202020204" pitchFamily="34" charset="0"/>
                <a:cs typeface="Arial" panose="020B0604020202020204" pitchFamily="34" charset="0"/>
              </a:rPr>
              <a:t>Sketching </a:t>
            </a:r>
            <a:r>
              <a:rPr lang="en-GB" altLang="en-US" sz="2800" dirty="0">
                <a:latin typeface="Arial" panose="020B0604020202020204" pitchFamily="34" charset="0"/>
                <a:cs typeface="Arial" panose="020B0604020202020204" pitchFamily="34" charset="0"/>
              </a:rPr>
              <a:t>is important to low-fidelity </a:t>
            </a:r>
            <a:r>
              <a:rPr lang="en-GB" altLang="en-US" sz="2800" dirty="0" smtClean="0">
                <a:latin typeface="Arial" panose="020B0604020202020204" pitchFamily="34" charset="0"/>
                <a:cs typeface="Arial" panose="020B0604020202020204" pitchFamily="34" charset="0"/>
              </a:rPr>
              <a:t>prototyping.</a:t>
            </a:r>
          </a:p>
          <a:p>
            <a:pPr>
              <a:spcBef>
                <a:spcPts val="600"/>
              </a:spcBef>
              <a:buFontTx/>
              <a:buChar char="•"/>
            </a:pPr>
            <a:endParaRPr lang="en-GB" altLang="en-US" sz="2800" dirty="0">
              <a:latin typeface="Arial" panose="020B0604020202020204" pitchFamily="34" charset="0"/>
              <a:cs typeface="Arial" panose="020B0604020202020204" pitchFamily="34" charset="0"/>
            </a:endParaRPr>
          </a:p>
          <a:p>
            <a:pPr>
              <a:spcBef>
                <a:spcPts val="600"/>
              </a:spcBef>
              <a:buFontTx/>
              <a:buChar char="•"/>
            </a:pPr>
            <a:r>
              <a:rPr lang="en-GB" altLang="en-US" sz="2800" dirty="0" smtClean="0">
                <a:latin typeface="Arial" panose="020B0604020202020204" pitchFamily="34" charset="0"/>
                <a:cs typeface="Arial" panose="020B0604020202020204" pitchFamily="34" charset="0"/>
              </a:rPr>
              <a:t>You need not be inhibited </a:t>
            </a:r>
            <a:r>
              <a:rPr lang="en-GB" altLang="en-US" sz="2800" dirty="0">
                <a:latin typeface="Arial" panose="020B0604020202020204" pitchFamily="34" charset="0"/>
                <a:cs typeface="Arial" panose="020B0604020202020204" pitchFamily="34" charset="0"/>
              </a:rPr>
              <a:t>about </a:t>
            </a:r>
            <a:r>
              <a:rPr lang="en-GB" altLang="en-US" sz="2800" dirty="0" smtClean="0">
                <a:latin typeface="Arial" panose="020B0604020202020204" pitchFamily="34" charset="0"/>
                <a:cs typeface="Arial" panose="020B0604020202020204" pitchFamily="34" charset="0"/>
              </a:rPr>
              <a:t>your drawing </a:t>
            </a:r>
            <a:r>
              <a:rPr lang="en-GB" altLang="en-US" sz="2800" dirty="0">
                <a:latin typeface="Arial" panose="020B0604020202020204" pitchFamily="34" charset="0"/>
                <a:cs typeface="Arial" panose="020B0604020202020204" pitchFamily="34" charset="0"/>
              </a:rPr>
              <a:t>ability. Practice simple </a:t>
            </a:r>
            <a:r>
              <a:rPr lang="en-GB" altLang="en-US" sz="2800" dirty="0" smtClean="0">
                <a:latin typeface="Arial" panose="020B0604020202020204" pitchFamily="34" charset="0"/>
                <a:cs typeface="Arial" panose="020B0604020202020204" pitchFamily="34" charset="0"/>
              </a:rPr>
              <a:t>symbols. Draw stick men/women and boxes if necessary.</a:t>
            </a:r>
            <a:endParaRPr lang="en-GB" altLang="en-US" sz="2800" dirty="0">
              <a:latin typeface="Arial" panose="020B0604020202020204" pitchFamily="34" charset="0"/>
              <a:cs typeface="Arial" panose="020B0604020202020204" pitchFamily="34" charset="0"/>
            </a:endParaRPr>
          </a:p>
          <a:p>
            <a:pPr lvl="1">
              <a:spcBef>
                <a:spcPts val="600"/>
              </a:spcBef>
              <a:buFontTx/>
              <a:buChar char="•"/>
            </a:pPr>
            <a:r>
              <a:rPr lang="en-GB" altLang="en-US" sz="2800" dirty="0">
                <a:latin typeface="Arial" panose="020B0604020202020204" pitchFamily="34" charset="0"/>
                <a:cs typeface="Arial" panose="020B0604020202020204" pitchFamily="34" charset="0"/>
              </a:rPr>
              <a:t> </a:t>
            </a:r>
            <a:r>
              <a:rPr lang="en-GB" altLang="en-US" sz="2800" dirty="0" smtClean="0">
                <a:latin typeface="Arial" panose="020B0604020202020204" pitchFamily="34" charset="0"/>
                <a:cs typeface="Arial" panose="020B0604020202020204" pitchFamily="34" charset="0"/>
              </a:rPr>
              <a:t>You can </a:t>
            </a:r>
            <a:r>
              <a:rPr lang="en-GB" altLang="en-US" sz="2800" dirty="0">
                <a:latin typeface="Arial" panose="020B0604020202020204" pitchFamily="34" charset="0"/>
                <a:cs typeface="Arial" panose="020B0604020202020204" pitchFamily="34" charset="0"/>
              </a:rPr>
              <a:t>use </a:t>
            </a:r>
            <a:r>
              <a:rPr lang="en-GB" altLang="en-US" sz="2800" dirty="0" smtClean="0">
                <a:latin typeface="Arial" panose="020B0604020202020204" pitchFamily="34" charset="0"/>
                <a:cs typeface="Arial" panose="020B0604020202020204" pitchFamily="34" charset="0"/>
              </a:rPr>
              <a:t>post-it notes, </a:t>
            </a:r>
            <a:r>
              <a:rPr lang="en-GB" altLang="en-US" sz="2800" dirty="0">
                <a:latin typeface="Arial" panose="020B0604020202020204" pitchFamily="34" charset="0"/>
                <a:cs typeface="Arial" panose="020B0604020202020204" pitchFamily="34" charset="0"/>
              </a:rPr>
              <a:t>photo-copied widgets, </a:t>
            </a:r>
            <a:r>
              <a:rPr lang="en-GB" altLang="en-US" sz="2800" dirty="0" smtClean="0">
                <a:latin typeface="Arial" panose="020B0604020202020204" pitchFamily="34" charset="0"/>
                <a:cs typeface="Arial" panose="020B0604020202020204" pitchFamily="34" charset="0"/>
              </a:rPr>
              <a:t>etc…</a:t>
            </a:r>
            <a:endParaRPr lang="en-GB"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3768"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57179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Using Office Supplies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lvl="1">
              <a:spcBef>
                <a:spcPts val="600"/>
              </a:spcBef>
              <a:buFontTx/>
              <a:buChar char="•"/>
            </a:pPr>
            <a:r>
              <a:rPr lang="en-GB" altLang="en-US" sz="2800" dirty="0">
                <a:latin typeface="Arial" panose="020B0604020202020204" pitchFamily="34" charset="0"/>
                <a:cs typeface="Arial" panose="020B0604020202020204" pitchFamily="34" charset="0"/>
              </a:rPr>
              <a:t>Index cards, </a:t>
            </a:r>
            <a:r>
              <a:rPr lang="en-GB" altLang="en-US" sz="2800" dirty="0" smtClean="0">
                <a:latin typeface="Arial" panose="020B0604020202020204" pitchFamily="34" charset="0"/>
                <a:cs typeface="Arial" panose="020B0604020202020204" pitchFamily="34" charset="0"/>
              </a:rPr>
              <a:t>Post-It Notes, paper sheets…</a:t>
            </a:r>
            <a:endParaRPr lang="en-GB" altLang="en-US" sz="2800" dirty="0">
              <a:latin typeface="Arial" panose="020B0604020202020204" pitchFamily="34" charset="0"/>
              <a:cs typeface="Arial" panose="020B0604020202020204" pitchFamily="34" charset="0"/>
            </a:endParaRPr>
          </a:p>
          <a:p>
            <a:pPr lvl="2">
              <a:spcBef>
                <a:spcPts val="600"/>
              </a:spcBef>
              <a:buFontTx/>
              <a:buChar char="•"/>
            </a:pPr>
            <a:r>
              <a:rPr lang="en-GB" altLang="en-US" sz="2800" dirty="0">
                <a:latin typeface="Arial" panose="020B0604020202020204" pitchFamily="34" charset="0"/>
                <a:cs typeface="Arial" panose="020B0604020202020204" pitchFamily="34" charset="0"/>
              </a:rPr>
              <a:t>Index cards </a:t>
            </a:r>
            <a:r>
              <a:rPr lang="en-GB" altLang="en-US" sz="2800" dirty="0" smtClean="0">
                <a:latin typeface="Arial" panose="020B0604020202020204" pitchFamily="34" charset="0"/>
                <a:cs typeface="Arial" panose="020B0604020202020204" pitchFamily="34" charset="0"/>
              </a:rPr>
              <a:t>(EG 10 X 15 </a:t>
            </a:r>
            <a:r>
              <a:rPr lang="en-GB" altLang="en-US" sz="2800" dirty="0" err="1" smtClean="0">
                <a:latin typeface="Arial" panose="020B0604020202020204" pitchFamily="34" charset="0"/>
                <a:cs typeface="Arial" panose="020B0604020202020204" pitchFamily="34" charset="0"/>
              </a:rPr>
              <a:t>cms</a:t>
            </a:r>
            <a:r>
              <a:rPr lang="en-GB" altLang="en-US" sz="2800" dirty="0" smtClean="0">
                <a:latin typeface="Arial" panose="020B0604020202020204" pitchFamily="34" charset="0"/>
                <a:cs typeface="Arial" panose="020B0604020202020204" pitchFamily="34" charset="0"/>
              </a:rPr>
              <a:t>) </a:t>
            </a:r>
            <a:endParaRPr lang="en-GB" altLang="en-US" sz="2800" dirty="0">
              <a:latin typeface="Arial" panose="020B0604020202020204" pitchFamily="34" charset="0"/>
              <a:cs typeface="Arial" panose="020B0604020202020204" pitchFamily="34" charset="0"/>
            </a:endParaRPr>
          </a:p>
          <a:p>
            <a:pPr lvl="2">
              <a:spcBef>
                <a:spcPts val="600"/>
              </a:spcBef>
              <a:buFontTx/>
              <a:buChar char="•"/>
            </a:pPr>
            <a:r>
              <a:rPr lang="en-GB" altLang="en-US" sz="2800" dirty="0">
                <a:latin typeface="Arial" panose="020B0604020202020204" pitchFamily="34" charset="0"/>
                <a:cs typeface="Arial" panose="020B0604020202020204" pitchFamily="34" charset="0"/>
              </a:rPr>
              <a:t>Each card </a:t>
            </a:r>
            <a:r>
              <a:rPr lang="en-GB" altLang="en-US" sz="2800" dirty="0" smtClean="0">
                <a:latin typeface="Arial" panose="020B0604020202020204" pitchFamily="34" charset="0"/>
                <a:cs typeface="Arial" panose="020B0604020202020204" pitchFamily="34" charset="0"/>
              </a:rPr>
              <a:t>to represent </a:t>
            </a:r>
            <a:r>
              <a:rPr lang="en-GB" altLang="en-US" sz="2800" dirty="0">
                <a:latin typeface="Arial" panose="020B0604020202020204" pitchFamily="34" charset="0"/>
                <a:cs typeface="Arial" panose="020B0604020202020204" pitchFamily="34" charset="0"/>
              </a:rPr>
              <a:t>one screen</a:t>
            </a:r>
          </a:p>
          <a:p>
            <a:pPr lvl="2">
              <a:spcBef>
                <a:spcPts val="600"/>
              </a:spcBef>
              <a:buFontTx/>
              <a:buChar char="•"/>
            </a:pPr>
            <a:r>
              <a:rPr lang="en-GB" altLang="en-US" sz="2800" dirty="0" smtClean="0">
                <a:latin typeface="Arial" panose="020B0604020202020204" pitchFamily="34" charset="0"/>
                <a:cs typeface="Arial" panose="020B0604020202020204" pitchFamily="34" charset="0"/>
              </a:rPr>
              <a:t>These are often </a:t>
            </a:r>
            <a:r>
              <a:rPr lang="en-GB" altLang="en-US" sz="2800" dirty="0">
                <a:latin typeface="Arial" panose="020B0604020202020204" pitchFamily="34" charset="0"/>
                <a:cs typeface="Arial" panose="020B0604020202020204" pitchFamily="34" charset="0"/>
              </a:rPr>
              <a:t>used in website </a:t>
            </a:r>
            <a:r>
              <a:rPr lang="en-GB" altLang="en-US" sz="2800" dirty="0" smtClean="0">
                <a:latin typeface="Arial" panose="020B0604020202020204" pitchFamily="34" charset="0"/>
                <a:cs typeface="Arial" panose="020B0604020202020204" pitchFamily="34" charset="0"/>
              </a:rPr>
              <a:t>development</a:t>
            </a:r>
            <a:endParaRPr lang="en-GB"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5815"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398282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Using Office Supplies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lvl="1">
              <a:spcBef>
                <a:spcPts val="600"/>
              </a:spcBef>
              <a:buFontTx/>
              <a:buChar char="•"/>
            </a:pPr>
            <a:r>
              <a:rPr lang="en-GB" altLang="en-US" sz="2800" dirty="0">
                <a:latin typeface="Arial" panose="020B0604020202020204" pitchFamily="34" charset="0"/>
                <a:cs typeface="Arial" panose="020B0604020202020204" pitchFamily="34" charset="0"/>
              </a:rPr>
              <a:t>Index cards, </a:t>
            </a:r>
            <a:r>
              <a:rPr lang="en-GB" altLang="en-US" sz="2800" dirty="0" smtClean="0">
                <a:latin typeface="Arial" panose="020B0604020202020204" pitchFamily="34" charset="0"/>
                <a:cs typeface="Arial" panose="020B0604020202020204" pitchFamily="34" charset="0"/>
              </a:rPr>
              <a:t>Post-It Notes</a:t>
            </a:r>
            <a:endParaRPr lang="en-GB" altLang="en-US" sz="2800" dirty="0">
              <a:latin typeface="Arial" panose="020B0604020202020204" pitchFamily="34" charset="0"/>
              <a:cs typeface="Arial" panose="020B0604020202020204" pitchFamily="34" charset="0"/>
            </a:endParaRPr>
          </a:p>
          <a:p>
            <a:pPr lvl="2">
              <a:lnSpc>
                <a:spcPct val="90000"/>
              </a:lnSpc>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Can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represent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one page, or one screen</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lvl="2">
              <a:lnSpc>
                <a:spcPct val="90000"/>
              </a:lnSpc>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Can be </a:t>
            </a:r>
            <a:r>
              <a:rPr lang="en-US" altLang="en-US" sz="2600" dirty="0" err="1" smtClean="0">
                <a:latin typeface="Arial" panose="020B0604020202020204" pitchFamily="34" charset="0"/>
                <a:ea typeface="ＭＳ Ｐゴシック" panose="020B0600070205080204" pitchFamily="34" charset="-128"/>
                <a:cs typeface="Arial" panose="020B0604020202020204" pitchFamily="34" charset="0"/>
              </a:rPr>
              <a:t>colour</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coded</a:t>
            </a:r>
          </a:p>
          <a:p>
            <a:pPr lvl="2">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Draw on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them,</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lvl="2">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Group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them,</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lvl="2">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Put them on a wall or whiteboard, connect them with string or lines</a:t>
            </a:r>
          </a:p>
          <a:p>
            <a:pPr lvl="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Use ‘write-on’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tape, clear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film, </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etc</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35</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6839"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874138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E0C8FCB5-1CF7-4998-94CC-C62C05974546}" type="slidenum">
              <a:rPr lang="en-US" altLang="en-US" sz="1000" smtClean="0"/>
              <a:pPr>
                <a:spcBef>
                  <a:spcPct val="0"/>
                </a:spcBef>
                <a:buFontTx/>
                <a:buNone/>
              </a:pPr>
              <a:t>36</a:t>
            </a:fld>
            <a:endParaRPr lang="en-US" altLang="en-US" sz="1000" smtClean="0"/>
          </a:p>
        </p:txBody>
      </p:sp>
      <p:sp>
        <p:nvSpPr>
          <p:cNvPr id="16389"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9" name="Title 1"/>
          <p:cNvSpPr txBox="1">
            <a:spLocks/>
          </p:cNvSpPr>
          <p:nvPr/>
        </p:nvSpPr>
        <p:spPr>
          <a:xfrm>
            <a:off x="609600" y="274638"/>
            <a:ext cx="7924800" cy="11430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3200" dirty="0" smtClean="0">
                <a:latin typeface="Arial" panose="020B0604020202020204" pitchFamily="34" charset="0"/>
                <a:cs typeface="Arial" panose="020B0604020202020204" pitchFamily="34" charset="0"/>
              </a:rPr>
              <a:t> The original Twitter Prototype</a:t>
            </a:r>
            <a:endParaRPr lang="en-IE" sz="3200" dirty="0">
              <a:latin typeface="Arial" panose="020B0604020202020204" pitchFamily="34" charset="0"/>
              <a:cs typeface="Arial" panose="020B0604020202020204" pitchFamily="34" charset="0"/>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39" y="1349712"/>
            <a:ext cx="4028338" cy="473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Screen Shot 2012-01-24 at 09.47.1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701453"/>
            <a:ext cx="4861341" cy="395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95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E0C8FCB5-1CF7-4998-94CC-C62C05974546}" type="slidenum">
              <a:rPr lang="en-US" altLang="en-US" sz="1000" smtClean="0"/>
              <a:pPr>
                <a:spcBef>
                  <a:spcPct val="0"/>
                </a:spcBef>
                <a:buFontTx/>
                <a:buNone/>
              </a:pPr>
              <a:t>37</a:t>
            </a:fld>
            <a:endParaRPr lang="en-US" altLang="en-US" sz="1000" smtClean="0"/>
          </a:p>
        </p:txBody>
      </p:sp>
      <p:sp>
        <p:nvSpPr>
          <p:cNvPr id="16389"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9" name="Title 1"/>
          <p:cNvSpPr txBox="1">
            <a:spLocks/>
          </p:cNvSpPr>
          <p:nvPr/>
        </p:nvSpPr>
        <p:spPr>
          <a:xfrm>
            <a:off x="609600" y="274638"/>
            <a:ext cx="8138864" cy="11430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2800" dirty="0" smtClean="0">
                <a:latin typeface="Arial" panose="020B0604020202020204" pitchFamily="34" charset="0"/>
                <a:cs typeface="Arial" panose="020B0604020202020204" pitchFamily="34" charset="0"/>
              </a:rPr>
              <a:t> The original </a:t>
            </a:r>
            <a:r>
              <a:rPr lang="en-IE" sz="2800" dirty="0" err="1" smtClean="0">
                <a:latin typeface="Arial" panose="020B0604020202020204" pitchFamily="34" charset="0"/>
                <a:cs typeface="Arial" panose="020B0604020202020204" pitchFamily="34" charset="0"/>
              </a:rPr>
              <a:t>FlickrPlaces</a:t>
            </a:r>
            <a:r>
              <a:rPr lang="en-IE" sz="2800" dirty="0" smtClean="0">
                <a:latin typeface="Arial" panose="020B0604020202020204" pitchFamily="34" charset="0"/>
                <a:cs typeface="Arial" panose="020B0604020202020204" pitchFamily="34" charset="0"/>
              </a:rPr>
              <a:t> Prototype</a:t>
            </a:r>
            <a:endParaRPr lang="en-IE" sz="2800"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1438"/>
            <a:ext cx="4066367" cy="467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Screen Shot 2012-01-24 at 09.52.3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4313"/>
            <a:ext cx="4247901" cy="432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11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E0C8FCB5-1CF7-4998-94CC-C62C05974546}" type="slidenum">
              <a:rPr lang="en-US" altLang="en-US" sz="1000" smtClean="0"/>
              <a:pPr>
                <a:spcBef>
                  <a:spcPct val="0"/>
                </a:spcBef>
                <a:buFontTx/>
                <a:buNone/>
              </a:pPr>
              <a:t>38</a:t>
            </a:fld>
            <a:endParaRPr lang="en-US" altLang="en-US" sz="1000" smtClean="0"/>
          </a:p>
        </p:txBody>
      </p:sp>
      <p:sp>
        <p:nvSpPr>
          <p:cNvPr id="16389"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9" name="Title 1"/>
          <p:cNvSpPr txBox="1">
            <a:spLocks/>
          </p:cNvSpPr>
          <p:nvPr/>
        </p:nvSpPr>
        <p:spPr>
          <a:xfrm>
            <a:off x="609600" y="274638"/>
            <a:ext cx="8354888" cy="1143000"/>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2800" dirty="0" smtClean="0">
                <a:latin typeface="Arial" panose="020B0604020202020204" pitchFamily="34" charset="0"/>
                <a:cs typeface="Arial" panose="020B0604020202020204" pitchFamily="34" charset="0"/>
              </a:rPr>
              <a:t> The original </a:t>
            </a:r>
            <a:r>
              <a:rPr lang="en-IE" sz="2800" dirty="0" err="1" smtClean="0">
                <a:latin typeface="Arial" panose="020B0604020202020204" pitchFamily="34" charset="0"/>
                <a:cs typeface="Arial" panose="020B0604020202020204" pitchFamily="34" charset="0"/>
              </a:rPr>
              <a:t>Twitterverse</a:t>
            </a:r>
            <a:r>
              <a:rPr lang="en-IE" sz="2800" dirty="0" smtClean="0">
                <a:latin typeface="Arial" panose="020B0604020202020204" pitchFamily="34" charset="0"/>
                <a:cs typeface="Arial" panose="020B0604020202020204" pitchFamily="34" charset="0"/>
              </a:rPr>
              <a:t> Prototype</a:t>
            </a:r>
            <a:endParaRPr lang="en-IE" sz="2800" dirty="0">
              <a:latin typeface="Arial" panose="020B0604020202020204" pitchFamily="34" charset="0"/>
              <a:cs typeface="Arial" panose="020B0604020202020204" pitchFamily="34" charset="0"/>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39" y="1484089"/>
            <a:ext cx="3974505" cy="429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8900" y="1196752"/>
            <a:ext cx="4850250" cy="48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767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83568" y="3563143"/>
            <a:ext cx="7416824" cy="29321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Wizard of Oz Prototyping</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a:bodyPr>
          <a:lstStyle/>
          <a:p>
            <a:pPr marL="0" indent="0">
              <a:spcBef>
                <a:spcPct val="0"/>
              </a:spcBef>
              <a:buNone/>
            </a:pPr>
            <a:r>
              <a:rPr lang="en-US" altLang="en-US" sz="2400" dirty="0">
                <a:latin typeface="Arial" panose="020B0604020202020204" pitchFamily="34" charset="0"/>
                <a:cs typeface="Arial" panose="020B0604020202020204" pitchFamily="34" charset="0"/>
              </a:rPr>
              <a:t>With this, the user thinks they are interacting with a computer, but a developer is responding to output rather than the system. </a:t>
            </a:r>
          </a:p>
          <a:p>
            <a:pPr>
              <a:spcBef>
                <a:spcPct val="0"/>
              </a:spcBef>
            </a:pPr>
            <a:r>
              <a:rPr lang="en-US" altLang="en-US" sz="2400" dirty="0">
                <a:latin typeface="Arial" panose="020B0604020202020204" pitchFamily="34" charset="0"/>
                <a:cs typeface="Arial" panose="020B0604020202020204" pitchFamily="34" charset="0"/>
              </a:rPr>
              <a:t>Usually done early in design to understand users</a:t>
            </a:r>
            <a:r>
              <a:rPr lang="ja-JP" altLang="en-US" sz="2400" dirty="0">
                <a:latin typeface="Arial" panose="020B0604020202020204" pitchFamily="34" charset="0"/>
                <a:cs typeface="Arial" panose="020B0604020202020204" pitchFamily="34" charset="0"/>
              </a:rPr>
              <a:t>’</a:t>
            </a:r>
            <a:r>
              <a:rPr lang="en-US" altLang="ja-JP" sz="2400" dirty="0">
                <a:latin typeface="Arial" panose="020B0604020202020204" pitchFamily="34" charset="0"/>
                <a:cs typeface="Arial" panose="020B0604020202020204" pitchFamily="34" charset="0"/>
              </a:rPr>
              <a:t> expectations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39</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2277"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7" name="Rectangle 5"/>
          <p:cNvSpPr>
            <a:spLocks noChangeArrowheads="1"/>
          </p:cNvSpPr>
          <p:nvPr/>
        </p:nvSpPr>
        <p:spPr bwMode="auto">
          <a:xfrm>
            <a:off x="3118518" y="4564063"/>
            <a:ext cx="6858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8" name="Rectangle 6"/>
          <p:cNvSpPr>
            <a:spLocks noChangeArrowheads="1"/>
          </p:cNvSpPr>
          <p:nvPr/>
        </p:nvSpPr>
        <p:spPr bwMode="auto">
          <a:xfrm>
            <a:off x="1883443" y="3657600"/>
            <a:ext cx="4038600" cy="2286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9" name="Rectangle 7"/>
          <p:cNvSpPr>
            <a:spLocks noChangeArrowheads="1"/>
          </p:cNvSpPr>
          <p:nvPr/>
        </p:nvSpPr>
        <p:spPr bwMode="auto">
          <a:xfrm>
            <a:off x="6226843" y="4419600"/>
            <a:ext cx="7620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10" name="Text Box 8"/>
          <p:cNvSpPr txBox="1">
            <a:spLocks noChangeArrowheads="1"/>
          </p:cNvSpPr>
          <p:nvPr/>
        </p:nvSpPr>
        <p:spPr bwMode="auto">
          <a:xfrm>
            <a:off x="3102643" y="4648200"/>
            <a:ext cx="7905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r>
              <a:rPr lang="en-GB" altLang="en-US" sz="800"/>
              <a:t>&gt;Blurb blurb</a:t>
            </a:r>
          </a:p>
          <a:p>
            <a:pPr>
              <a:spcBef>
                <a:spcPct val="0"/>
              </a:spcBef>
              <a:buFontTx/>
              <a:buNone/>
            </a:pPr>
            <a:r>
              <a:rPr lang="en-GB" altLang="en-US" sz="800"/>
              <a:t>&gt;Do this</a:t>
            </a:r>
          </a:p>
          <a:p>
            <a:pPr>
              <a:spcBef>
                <a:spcPct val="0"/>
              </a:spcBef>
              <a:buFontTx/>
              <a:buNone/>
            </a:pPr>
            <a:r>
              <a:rPr lang="en-GB" altLang="en-US" sz="800"/>
              <a:t>&gt;Why?</a:t>
            </a:r>
          </a:p>
        </p:txBody>
      </p:sp>
      <p:sp>
        <p:nvSpPr>
          <p:cNvPr id="11" name="Oval 9"/>
          <p:cNvSpPr>
            <a:spLocks noChangeArrowheads="1"/>
          </p:cNvSpPr>
          <p:nvPr/>
        </p:nvSpPr>
        <p:spPr bwMode="auto">
          <a:xfrm>
            <a:off x="2188243" y="4572000"/>
            <a:ext cx="228600" cy="2286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12" name="Line 10"/>
          <p:cNvSpPr>
            <a:spLocks noChangeShapeType="1"/>
          </p:cNvSpPr>
          <p:nvPr/>
        </p:nvSpPr>
        <p:spPr bwMode="auto">
          <a:xfrm>
            <a:off x="2340643" y="48006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3" name="Line 11"/>
          <p:cNvSpPr>
            <a:spLocks noChangeShapeType="1"/>
          </p:cNvSpPr>
          <p:nvPr/>
        </p:nvSpPr>
        <p:spPr bwMode="auto">
          <a:xfrm>
            <a:off x="2340643" y="50292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4" name="Line 12"/>
          <p:cNvSpPr>
            <a:spLocks noChangeShapeType="1"/>
          </p:cNvSpPr>
          <p:nvPr/>
        </p:nvSpPr>
        <p:spPr bwMode="auto">
          <a:xfrm>
            <a:off x="2340643" y="5029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5" name="Line 13"/>
          <p:cNvSpPr>
            <a:spLocks noChangeShapeType="1"/>
          </p:cNvSpPr>
          <p:nvPr/>
        </p:nvSpPr>
        <p:spPr bwMode="auto">
          <a:xfrm>
            <a:off x="2340643" y="52578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6" name="Line 14"/>
          <p:cNvSpPr>
            <a:spLocks noChangeShapeType="1"/>
          </p:cNvSpPr>
          <p:nvPr/>
        </p:nvSpPr>
        <p:spPr bwMode="auto">
          <a:xfrm>
            <a:off x="2721643" y="52578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 name="AutoShape 15"/>
          <p:cNvSpPr>
            <a:spLocks noChangeArrowheads="1"/>
          </p:cNvSpPr>
          <p:nvPr/>
        </p:nvSpPr>
        <p:spPr bwMode="auto">
          <a:xfrm>
            <a:off x="2569243" y="4953000"/>
            <a:ext cx="533400" cy="228600"/>
          </a:xfrm>
          <a:prstGeom prst="parallelogram">
            <a:avLst>
              <a:gd name="adj" fmla="val 5833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18" name="Line 16"/>
          <p:cNvSpPr>
            <a:spLocks noChangeShapeType="1"/>
          </p:cNvSpPr>
          <p:nvPr/>
        </p:nvSpPr>
        <p:spPr bwMode="auto">
          <a:xfrm>
            <a:off x="2721643" y="5029200"/>
            <a:ext cx="2286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9" name="Line 17"/>
          <p:cNvSpPr>
            <a:spLocks noChangeShapeType="1"/>
          </p:cNvSpPr>
          <p:nvPr/>
        </p:nvSpPr>
        <p:spPr bwMode="auto">
          <a:xfrm>
            <a:off x="2721643" y="5105400"/>
            <a:ext cx="228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0" name="Text Box 18"/>
          <p:cNvSpPr txBox="1">
            <a:spLocks noChangeArrowheads="1"/>
          </p:cNvSpPr>
          <p:nvPr/>
        </p:nvSpPr>
        <p:spPr bwMode="auto">
          <a:xfrm>
            <a:off x="2172368" y="3821113"/>
            <a:ext cx="652743" cy="400110"/>
          </a:xfrm>
          <a:prstGeom prst="rect">
            <a:avLst/>
          </a:prstGeom>
          <a:noFill/>
          <a:ln w="12700">
            <a:noFill/>
            <a:miter lim="800000"/>
            <a:headEnd/>
            <a:tailEnd/>
          </a:ln>
          <a:effectLst/>
        </p:spPr>
        <p:txBody>
          <a:bodyPr wrap="none">
            <a:spAutoFit/>
          </a:bodyPr>
          <a:lstStyle/>
          <a:p>
            <a:pPr>
              <a:defRPr/>
            </a:pPr>
            <a:r>
              <a:rPr lang="en-GB" sz="2000" b="1" dirty="0">
                <a:solidFill>
                  <a:srgbClr val="FFFF99"/>
                </a:solidFill>
                <a:ea typeface="ＭＳ Ｐゴシック" charset="-128"/>
              </a:rPr>
              <a:t>User</a:t>
            </a:r>
          </a:p>
        </p:txBody>
      </p:sp>
      <p:sp>
        <p:nvSpPr>
          <p:cNvPr id="21" name="Oval 19"/>
          <p:cNvSpPr>
            <a:spLocks noChangeArrowheads="1"/>
          </p:cNvSpPr>
          <p:nvPr/>
        </p:nvSpPr>
        <p:spPr bwMode="auto">
          <a:xfrm>
            <a:off x="7369843" y="4191000"/>
            <a:ext cx="304800" cy="304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22" name="Line 20"/>
          <p:cNvSpPr>
            <a:spLocks noChangeShapeType="1"/>
          </p:cNvSpPr>
          <p:nvPr/>
        </p:nvSpPr>
        <p:spPr bwMode="auto">
          <a:xfrm>
            <a:off x="7522243" y="44958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3" name="AutoShape 21"/>
          <p:cNvSpPr>
            <a:spLocks noChangeArrowheads="1"/>
          </p:cNvSpPr>
          <p:nvPr/>
        </p:nvSpPr>
        <p:spPr bwMode="auto">
          <a:xfrm rot="12775043">
            <a:off x="6988843" y="4724400"/>
            <a:ext cx="533400" cy="228600"/>
          </a:xfrm>
          <a:prstGeom prst="parallelogram">
            <a:avLst>
              <a:gd name="adj" fmla="val 5833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24" name="Line 22"/>
          <p:cNvSpPr>
            <a:spLocks noChangeShapeType="1"/>
          </p:cNvSpPr>
          <p:nvPr/>
        </p:nvSpPr>
        <p:spPr bwMode="auto">
          <a:xfrm flipH="1">
            <a:off x="7293643" y="4648200"/>
            <a:ext cx="228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5" name="Line 23"/>
          <p:cNvSpPr>
            <a:spLocks noChangeShapeType="1"/>
          </p:cNvSpPr>
          <p:nvPr/>
        </p:nvSpPr>
        <p:spPr bwMode="auto">
          <a:xfrm>
            <a:off x="7217443" y="4800600"/>
            <a:ext cx="152400" cy="762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6" name="Line 24"/>
          <p:cNvSpPr>
            <a:spLocks noChangeShapeType="1"/>
          </p:cNvSpPr>
          <p:nvPr/>
        </p:nvSpPr>
        <p:spPr bwMode="auto">
          <a:xfrm>
            <a:off x="7217443" y="4876800"/>
            <a:ext cx="152400" cy="7620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7" name="Line 25"/>
          <p:cNvSpPr>
            <a:spLocks noChangeShapeType="1"/>
          </p:cNvSpPr>
          <p:nvPr/>
        </p:nvSpPr>
        <p:spPr bwMode="auto">
          <a:xfrm>
            <a:off x="7522243" y="48006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8" name="Line 26"/>
          <p:cNvSpPr>
            <a:spLocks noChangeShapeType="1"/>
          </p:cNvSpPr>
          <p:nvPr/>
        </p:nvSpPr>
        <p:spPr bwMode="auto">
          <a:xfrm flipH="1">
            <a:off x="7141243" y="5029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9" name="Line 27"/>
          <p:cNvSpPr>
            <a:spLocks noChangeShapeType="1"/>
          </p:cNvSpPr>
          <p:nvPr/>
        </p:nvSpPr>
        <p:spPr bwMode="auto">
          <a:xfrm>
            <a:off x="7141243" y="5029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0" name="Freeform 28"/>
          <p:cNvSpPr>
            <a:spLocks/>
          </p:cNvSpPr>
          <p:nvPr/>
        </p:nvSpPr>
        <p:spPr bwMode="auto">
          <a:xfrm>
            <a:off x="3267743" y="4953000"/>
            <a:ext cx="3695700" cy="1409700"/>
          </a:xfrm>
          <a:custGeom>
            <a:avLst/>
            <a:gdLst>
              <a:gd name="T0" fmla="*/ 2147483647 w 2328"/>
              <a:gd name="T1" fmla="*/ 2147483647 h 888"/>
              <a:gd name="T2" fmla="*/ 2147483647 w 2328"/>
              <a:gd name="T3" fmla="*/ 2147483647 h 888"/>
              <a:gd name="T4" fmla="*/ 2147483647 w 2328"/>
              <a:gd name="T5" fmla="*/ 2147483647 h 888"/>
              <a:gd name="T6" fmla="*/ 2147483647 w 2328"/>
              <a:gd name="T7" fmla="*/ 2147483647 h 888"/>
              <a:gd name="T8" fmla="*/ 2147483647 w 2328"/>
              <a:gd name="T9" fmla="*/ 0 h 888"/>
              <a:gd name="T10" fmla="*/ 0 60000 65536"/>
              <a:gd name="T11" fmla="*/ 0 60000 65536"/>
              <a:gd name="T12" fmla="*/ 0 60000 65536"/>
              <a:gd name="T13" fmla="*/ 0 60000 65536"/>
              <a:gd name="T14" fmla="*/ 0 60000 65536"/>
              <a:gd name="T15" fmla="*/ 0 w 2328"/>
              <a:gd name="T16" fmla="*/ 0 h 888"/>
              <a:gd name="T17" fmla="*/ 2328 w 2328"/>
              <a:gd name="T18" fmla="*/ 888 h 888"/>
            </a:gdLst>
            <a:ahLst/>
            <a:cxnLst>
              <a:cxn ang="T10">
                <a:pos x="T0" y="T1"/>
              </a:cxn>
              <a:cxn ang="T11">
                <a:pos x="T2" y="T3"/>
              </a:cxn>
              <a:cxn ang="T12">
                <a:pos x="T4" y="T5"/>
              </a:cxn>
              <a:cxn ang="T13">
                <a:pos x="T6" y="T7"/>
              </a:cxn>
              <a:cxn ang="T14">
                <a:pos x="T8" y="T9"/>
              </a:cxn>
            </a:cxnLst>
            <a:rect l="T15" t="T16" r="T17" b="T18"/>
            <a:pathLst>
              <a:path w="2328" h="888">
                <a:moveTo>
                  <a:pt x="184" y="96"/>
                </a:moveTo>
                <a:cubicBezTo>
                  <a:pt x="92" y="372"/>
                  <a:pt x="0" y="648"/>
                  <a:pt x="184" y="768"/>
                </a:cubicBezTo>
                <a:cubicBezTo>
                  <a:pt x="368" y="888"/>
                  <a:pt x="952" y="880"/>
                  <a:pt x="1288" y="816"/>
                </a:cubicBezTo>
                <a:cubicBezTo>
                  <a:pt x="1624" y="752"/>
                  <a:pt x="2072" y="520"/>
                  <a:pt x="2200" y="384"/>
                </a:cubicBezTo>
                <a:cubicBezTo>
                  <a:pt x="2328" y="248"/>
                  <a:pt x="2080" y="64"/>
                  <a:pt x="2056"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E"/>
          </a:p>
        </p:txBody>
      </p:sp>
      <p:sp>
        <p:nvSpPr>
          <p:cNvPr id="31" name="Text Box 32"/>
          <p:cNvSpPr txBox="1">
            <a:spLocks noChangeArrowheads="1"/>
          </p:cNvSpPr>
          <p:nvPr/>
        </p:nvSpPr>
        <p:spPr bwMode="auto">
          <a:xfrm>
            <a:off x="6210968" y="3721100"/>
            <a:ext cx="1079500" cy="400110"/>
          </a:xfrm>
          <a:prstGeom prst="rect">
            <a:avLst/>
          </a:prstGeom>
          <a:noFill/>
          <a:ln w="12700">
            <a:noFill/>
            <a:miter lim="800000"/>
            <a:headEnd/>
            <a:tailEnd/>
          </a:ln>
          <a:effectLst/>
        </p:spPr>
        <p:txBody>
          <a:bodyPr>
            <a:spAutoFit/>
          </a:bodyPr>
          <a:lstStyle/>
          <a:p>
            <a:pPr>
              <a:defRPr/>
            </a:pPr>
            <a:r>
              <a:rPr lang="en-GB" sz="2000" b="1" dirty="0">
                <a:solidFill>
                  <a:srgbClr val="FFFF99"/>
                </a:solidFill>
                <a:ea typeface="ＭＳ Ｐゴシック" charset="-128"/>
              </a:rPr>
              <a:t>Wizard</a:t>
            </a:r>
          </a:p>
        </p:txBody>
      </p:sp>
    </p:spTree>
    <p:extLst>
      <p:ext uri="{BB962C8B-B14F-4D97-AF65-F5344CB8AC3E}">
        <p14:creationId xmlns:p14="http://schemas.microsoft.com/office/powerpoint/2010/main" val="153313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Interaction Design</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marL="0" indent="0">
              <a:buNone/>
            </a:pPr>
            <a:r>
              <a:rPr lang="en-US" altLang="en-US" sz="2800" dirty="0" smtClean="0">
                <a:latin typeface="Arial" panose="020B0604020202020204" pitchFamily="34" charset="0"/>
                <a:cs typeface="Arial" panose="020B0604020202020204" pitchFamily="34" charset="0"/>
              </a:rPr>
              <a:t>Interactive </a:t>
            </a:r>
            <a:r>
              <a:rPr lang="en-US" altLang="en-US" sz="2800" dirty="0">
                <a:latin typeface="Arial" panose="020B0604020202020204" pitchFamily="34" charset="0"/>
                <a:cs typeface="Arial" panose="020B0604020202020204" pitchFamily="34" charset="0"/>
              </a:rPr>
              <a:t>products in everyday </a:t>
            </a:r>
            <a:r>
              <a:rPr lang="en-US" altLang="en-US" sz="2800" dirty="0" smtClean="0">
                <a:latin typeface="Arial" panose="020B0604020202020204" pitchFamily="34" charset="0"/>
                <a:cs typeface="Arial" panose="020B0604020202020204" pitchFamily="34" charset="0"/>
              </a:rPr>
              <a:t>use support </a:t>
            </a:r>
            <a:r>
              <a:rPr lang="en-US" altLang="en-US" sz="2800" dirty="0">
                <a:latin typeface="Arial" panose="020B0604020202020204" pitchFamily="34" charset="0"/>
                <a:cs typeface="Arial" panose="020B0604020202020204" pitchFamily="34" charset="0"/>
              </a:rPr>
              <a:t>people in their everyday and working </a:t>
            </a:r>
            <a:r>
              <a:rPr lang="en-US" altLang="en-US" sz="2800" dirty="0" smtClean="0">
                <a:latin typeface="Arial" panose="020B0604020202020204" pitchFamily="34" charset="0"/>
                <a:cs typeface="Arial" panose="020B0604020202020204" pitchFamily="34" charset="0"/>
              </a:rPr>
              <a:t>lives. Examples;</a:t>
            </a:r>
            <a:endParaRPr lang="en-US" altLang="en-US" sz="2800" dirty="0">
              <a:latin typeface="Arial" panose="020B0604020202020204" pitchFamily="34" charset="0"/>
              <a:cs typeface="Arial" panose="020B0604020202020204" pitchFamily="34" charset="0"/>
            </a:endParaRPr>
          </a:p>
          <a:p>
            <a:pPr lvl="1"/>
            <a:r>
              <a:rPr lang="en-US" altLang="en-US" sz="2800" dirty="0" smtClean="0">
                <a:latin typeface="Arial" panose="020B0604020202020204" pitchFamily="34" charset="0"/>
                <a:cs typeface="Arial" panose="020B0604020202020204" pitchFamily="34" charset="0"/>
              </a:rPr>
              <a:t>mobile </a:t>
            </a:r>
            <a:r>
              <a:rPr lang="en-US" altLang="en-US" sz="2800" dirty="0">
                <a:latin typeface="Arial" panose="020B0604020202020204" pitchFamily="34" charset="0"/>
                <a:cs typeface="Arial" panose="020B0604020202020204" pitchFamily="34" charset="0"/>
              </a:rPr>
              <a:t>phones, </a:t>
            </a:r>
            <a:r>
              <a:rPr lang="en-US" altLang="en-US" sz="2800" dirty="0" smtClean="0">
                <a:latin typeface="Arial" panose="020B0604020202020204" pitchFamily="34" charset="0"/>
                <a:cs typeface="Arial" panose="020B0604020202020204" pitchFamily="34" charset="0"/>
              </a:rPr>
              <a:t>computers, ATMs, washing machines, smart televisions...</a:t>
            </a:r>
            <a:endParaRPr lang="en-US" altLang="en-US" sz="2800" dirty="0">
              <a:latin typeface="Arial" panose="020B0604020202020204" pitchFamily="34" charset="0"/>
              <a:cs typeface="Arial" panose="020B0604020202020204" pitchFamily="34" charset="0"/>
            </a:endParaRPr>
          </a:p>
          <a:p>
            <a:pPr lvl="1"/>
            <a:r>
              <a:rPr lang="en-US" altLang="en-US" sz="2800" dirty="0">
                <a:latin typeface="Arial" panose="020B0604020202020204" pitchFamily="34" charset="0"/>
                <a:cs typeface="Arial" panose="020B0604020202020204" pitchFamily="34" charset="0"/>
              </a:rPr>
              <a:t>Are they easy, effortless and enjoyable to use</a:t>
            </a:r>
            <a:r>
              <a:rPr lang="en-US" altLang="en-US" sz="2800" dirty="0" smtClean="0">
                <a:latin typeface="Arial" panose="020B0604020202020204" pitchFamily="34" charset="0"/>
                <a:cs typeface="Arial" panose="020B0604020202020204" pitchFamily="34" charset="0"/>
              </a:rPr>
              <a:t>?</a:t>
            </a:r>
            <a:endParaRPr lang="en-US" altLang="en-US" sz="28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4006"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468330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Medium Fidelity 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fontScale="92500" lnSpcReduction="20000"/>
          </a:bodyPr>
          <a:lstStyle/>
          <a:p>
            <a:pPr>
              <a:spcBef>
                <a:spcPct val="0"/>
              </a:spcBef>
              <a:buFontTx/>
              <a:buNone/>
            </a:pPr>
            <a:r>
              <a:rPr lang="en-US" altLang="en-US" sz="2600" dirty="0">
                <a:solidFill>
                  <a:srgbClr val="FFC000"/>
                </a:solidFill>
                <a:latin typeface="Arial" panose="020B0604020202020204" pitchFamily="34" charset="0"/>
                <a:cs typeface="Arial" panose="020B0604020202020204" pitchFamily="34" charset="0"/>
              </a:rPr>
              <a:t>Prototyping with a computer</a:t>
            </a:r>
          </a:p>
          <a:p>
            <a:pPr lvl="1">
              <a:spcBef>
                <a:spcPct val="0"/>
              </a:spcBef>
            </a:pPr>
            <a:r>
              <a:rPr lang="en-US" altLang="en-US" sz="2200" dirty="0">
                <a:latin typeface="Arial" panose="020B0604020202020204" pitchFamily="34" charset="0"/>
                <a:cs typeface="Arial" panose="020B0604020202020204" pitchFamily="34" charset="0"/>
              </a:rPr>
              <a:t>Simulating some, but not all, features of the interface.</a:t>
            </a:r>
          </a:p>
          <a:p>
            <a:pPr lvl="1">
              <a:spcBef>
                <a:spcPct val="0"/>
              </a:spcBef>
            </a:pPr>
            <a:r>
              <a:rPr lang="en-US" altLang="en-US" sz="2200" dirty="0">
                <a:latin typeface="Arial" panose="020B0604020202020204" pitchFamily="34" charset="0"/>
                <a:cs typeface="Arial" panose="020B0604020202020204" pitchFamily="34" charset="0"/>
              </a:rPr>
              <a:t>This can be engaging for end users.</a:t>
            </a:r>
          </a:p>
          <a:p>
            <a:pPr lvl="1">
              <a:spcBef>
                <a:spcPct val="0"/>
              </a:spcBef>
              <a:buFontTx/>
              <a:buNone/>
            </a:pPr>
            <a:endParaRPr lang="en-US" altLang="en-US" sz="1200" dirty="0">
              <a:latin typeface="Arial" panose="020B0604020202020204" pitchFamily="34" charset="0"/>
              <a:cs typeface="Arial" panose="020B0604020202020204" pitchFamily="34" charset="0"/>
            </a:endParaRPr>
          </a:p>
          <a:p>
            <a:pPr>
              <a:spcBef>
                <a:spcPct val="0"/>
              </a:spcBef>
              <a:buFontTx/>
              <a:buNone/>
            </a:pPr>
            <a:r>
              <a:rPr lang="en-US" altLang="en-US" sz="2600" dirty="0">
                <a:solidFill>
                  <a:srgbClr val="FFC000"/>
                </a:solidFill>
                <a:latin typeface="Arial" panose="020B0604020202020204" pitchFamily="34" charset="0"/>
                <a:cs typeface="Arial" panose="020B0604020202020204" pitchFamily="34" charset="0"/>
              </a:rPr>
              <a:t>Purpose</a:t>
            </a:r>
          </a:p>
          <a:p>
            <a:pPr lvl="1">
              <a:spcBef>
                <a:spcPct val="0"/>
              </a:spcBef>
            </a:pPr>
            <a:r>
              <a:rPr lang="en-US" altLang="en-US" sz="2200" dirty="0">
                <a:latin typeface="Arial" panose="020B0604020202020204" pitchFamily="34" charset="0"/>
                <a:cs typeface="Arial" panose="020B0604020202020204" pitchFamily="34" charset="0"/>
              </a:rPr>
              <a:t>Provides sophisticated, but limited, scenarios for the user to try.</a:t>
            </a:r>
          </a:p>
          <a:p>
            <a:pPr lvl="1">
              <a:spcBef>
                <a:spcPct val="0"/>
              </a:spcBef>
            </a:pPr>
            <a:r>
              <a:rPr lang="en-US" altLang="en-US" sz="2200" dirty="0">
                <a:latin typeface="Arial" panose="020B0604020202020204" pitchFamily="34" charset="0"/>
                <a:cs typeface="Arial" panose="020B0604020202020204" pitchFamily="34" charset="0"/>
              </a:rPr>
              <a:t>You can test more subtle design issues.</a:t>
            </a:r>
            <a:r>
              <a:rPr lang="en-US" altLang="en-US" sz="2000" dirty="0">
                <a:latin typeface="Arial" panose="020B0604020202020204" pitchFamily="34" charset="0"/>
                <a:cs typeface="Arial" panose="020B0604020202020204" pitchFamily="34" charset="0"/>
              </a:rPr>
              <a:t/>
            </a:r>
            <a:br>
              <a:rPr lang="en-US" altLang="en-US" sz="2000" dirty="0">
                <a:latin typeface="Arial" panose="020B0604020202020204" pitchFamily="34" charset="0"/>
                <a:cs typeface="Arial" panose="020B0604020202020204" pitchFamily="34" charset="0"/>
              </a:rPr>
            </a:br>
            <a:endParaRPr lang="en-US" altLang="en-US" sz="1200" dirty="0">
              <a:latin typeface="Arial" panose="020B0604020202020204" pitchFamily="34" charset="0"/>
              <a:cs typeface="Arial" panose="020B0604020202020204" pitchFamily="34" charset="0"/>
            </a:endParaRPr>
          </a:p>
          <a:p>
            <a:pPr>
              <a:spcBef>
                <a:spcPct val="0"/>
              </a:spcBef>
              <a:buFontTx/>
              <a:buNone/>
            </a:pPr>
            <a:r>
              <a:rPr lang="en-US" altLang="en-US" sz="2600" dirty="0">
                <a:solidFill>
                  <a:srgbClr val="FFC000"/>
                </a:solidFill>
                <a:latin typeface="Arial" panose="020B0604020202020204" pitchFamily="34" charset="0"/>
                <a:cs typeface="Arial" panose="020B0604020202020204" pitchFamily="34" charset="0"/>
              </a:rPr>
              <a:t>Dangers</a:t>
            </a:r>
          </a:p>
          <a:p>
            <a:pPr lvl="1">
              <a:spcBef>
                <a:spcPct val="0"/>
              </a:spcBef>
            </a:pPr>
            <a:r>
              <a:rPr lang="en-US" altLang="en-US" sz="2200" dirty="0">
                <a:latin typeface="Arial" panose="020B0604020202020204" pitchFamily="34" charset="0"/>
                <a:cs typeface="Arial" panose="020B0604020202020204" pitchFamily="34" charset="0"/>
              </a:rPr>
              <a:t>User</a:t>
            </a:r>
            <a:r>
              <a:rPr lang="en-US" altLang="ja-JP" sz="2200" dirty="0">
                <a:latin typeface="Arial" panose="020B0604020202020204" pitchFamily="34" charset="0"/>
                <a:cs typeface="Arial" panose="020B0604020202020204" pitchFamily="34" charset="0"/>
              </a:rPr>
              <a:t>s’ reactions are often </a:t>
            </a:r>
            <a:r>
              <a:rPr lang="ja-JP" altLang="en-US" sz="2200" dirty="0">
                <a:latin typeface="Arial" panose="020B0604020202020204" pitchFamily="34" charset="0"/>
                <a:cs typeface="Arial" panose="020B0604020202020204" pitchFamily="34" charset="0"/>
              </a:rPr>
              <a:t>“</a:t>
            </a:r>
            <a:r>
              <a:rPr lang="en-US" altLang="ja-JP" sz="2200" dirty="0">
                <a:latin typeface="Arial" panose="020B0604020202020204" pitchFamily="34" charset="0"/>
                <a:cs typeface="Arial" panose="020B0604020202020204" pitchFamily="34" charset="0"/>
              </a:rPr>
              <a:t>in the small</a:t>
            </a:r>
            <a:r>
              <a:rPr lang="ja-JP" altLang="en-US" sz="2200" dirty="0">
                <a:latin typeface="Arial" panose="020B0604020202020204" pitchFamily="34" charset="0"/>
                <a:cs typeface="Arial" panose="020B0604020202020204" pitchFamily="34" charset="0"/>
              </a:rPr>
              <a:t>”</a:t>
            </a:r>
            <a:r>
              <a:rPr lang="en-IE" altLang="ja-JP" sz="2200" dirty="0">
                <a:latin typeface="Arial" panose="020B0604020202020204" pitchFamily="34" charset="0"/>
                <a:cs typeface="Arial" panose="020B0604020202020204" pitchFamily="34" charset="0"/>
              </a:rPr>
              <a:t>.</a:t>
            </a:r>
            <a:endParaRPr lang="en-US" altLang="ja-JP" sz="2200" dirty="0">
              <a:latin typeface="Arial" panose="020B0604020202020204" pitchFamily="34" charset="0"/>
              <a:cs typeface="Arial" panose="020B0604020202020204" pitchFamily="34" charset="0"/>
            </a:endParaRPr>
          </a:p>
          <a:p>
            <a:pPr lvl="1">
              <a:spcBef>
                <a:spcPct val="0"/>
              </a:spcBef>
            </a:pPr>
            <a:r>
              <a:rPr lang="en-US" altLang="en-US" sz="2200" dirty="0">
                <a:latin typeface="Arial" panose="020B0604020202020204" pitchFamily="34" charset="0"/>
                <a:cs typeface="Arial" panose="020B0604020202020204" pitchFamily="34" charset="0"/>
              </a:rPr>
              <a:t>Users often reluctant to challenge the designer.</a:t>
            </a:r>
          </a:p>
          <a:p>
            <a:pPr lvl="1">
              <a:spcBef>
                <a:spcPct val="0"/>
              </a:spcBef>
            </a:pPr>
            <a:r>
              <a:rPr lang="en-US" altLang="en-US" sz="2200" dirty="0">
                <a:latin typeface="Arial" panose="020B0604020202020204" pitchFamily="34" charset="0"/>
                <a:cs typeface="Arial" panose="020B0604020202020204" pitchFamily="34" charset="0"/>
              </a:rPr>
              <a:t>Users often reluctant to touch the design.</a:t>
            </a:r>
          </a:p>
          <a:p>
            <a:pPr lvl="1">
              <a:spcBef>
                <a:spcPct val="0"/>
              </a:spcBef>
            </a:pPr>
            <a:r>
              <a:rPr lang="en-US" altLang="en-US" sz="2200" dirty="0">
                <a:latin typeface="Arial" panose="020B0604020202020204" pitchFamily="34" charset="0"/>
                <a:cs typeface="Arial" panose="020B0604020202020204" pitchFamily="34" charset="0"/>
              </a:rPr>
              <a:t>Management may think it is </a:t>
            </a:r>
            <a:r>
              <a:rPr lang="en-US" altLang="en-US" sz="2200" dirty="0" smtClean="0">
                <a:latin typeface="Arial" panose="020B0604020202020204" pitchFamily="34" charset="0"/>
                <a:cs typeface="Arial" panose="020B0604020202020204" pitchFamily="34" charset="0"/>
              </a:rPr>
              <a:t>real</a:t>
            </a:r>
            <a:r>
              <a:rPr lang="en-US" altLang="en-US" sz="22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40</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3301"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609017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High Fidelity 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fontScale="85000" lnSpcReduction="20000"/>
          </a:bodyPr>
          <a:lstStyle/>
          <a:p>
            <a:pPr>
              <a:lnSpc>
                <a:spcPct val="130000"/>
              </a:lnSpc>
              <a:spcBef>
                <a:spcPts val="600"/>
              </a:spcBef>
              <a:buFontTx/>
              <a:buNone/>
            </a:pPr>
            <a:r>
              <a:rPr lang="en-GB" altLang="en-US" sz="3100" dirty="0">
                <a:latin typeface="Arial" panose="020B0604020202020204" pitchFamily="34" charset="0"/>
                <a:cs typeface="Arial" panose="020B0604020202020204" pitchFamily="34" charset="0"/>
              </a:rPr>
              <a:t>‘High fidelity’ uses materials that you would expect to be in the final product.</a:t>
            </a:r>
          </a:p>
          <a:p>
            <a:pPr lvl="1">
              <a:lnSpc>
                <a:spcPct val="130000"/>
              </a:lnSpc>
              <a:spcBef>
                <a:spcPts val="600"/>
              </a:spcBef>
            </a:pPr>
            <a:endParaRPr lang="en-GB" altLang="en-US" sz="3100" dirty="0">
              <a:latin typeface="Arial" panose="020B0604020202020204" pitchFamily="34" charset="0"/>
              <a:cs typeface="Arial" panose="020B0604020202020204" pitchFamily="34" charset="0"/>
            </a:endParaRPr>
          </a:p>
          <a:p>
            <a:pPr>
              <a:lnSpc>
                <a:spcPct val="130000"/>
              </a:lnSpc>
              <a:spcBef>
                <a:spcPts val="600"/>
              </a:spcBef>
              <a:buFontTx/>
              <a:buNone/>
            </a:pPr>
            <a:r>
              <a:rPr lang="en-GB" altLang="en-US" sz="3100" dirty="0">
                <a:latin typeface="Arial" panose="020B0604020202020204" pitchFamily="34" charset="0"/>
                <a:cs typeface="Arial" panose="020B0604020202020204" pitchFamily="34" charset="0"/>
              </a:rPr>
              <a:t>The prototype looks more like the final system than a low-fidelity version</a:t>
            </a:r>
            <a:r>
              <a:rPr lang="en-GB" altLang="en-US" sz="3100" dirty="0" smtClean="0">
                <a:latin typeface="Arial" panose="020B0604020202020204" pitchFamily="34" charset="0"/>
                <a:cs typeface="Arial" panose="020B0604020202020204" pitchFamily="34" charset="0"/>
              </a:rPr>
              <a:t>.</a:t>
            </a:r>
          </a:p>
          <a:p>
            <a:pPr>
              <a:lnSpc>
                <a:spcPct val="130000"/>
              </a:lnSpc>
              <a:spcBef>
                <a:spcPts val="600"/>
              </a:spcBef>
              <a:buFontTx/>
              <a:buNone/>
            </a:pPr>
            <a:endParaRPr lang="en-GB" altLang="en-US" dirty="0">
              <a:latin typeface="Arial" panose="020B0604020202020204" pitchFamily="34" charset="0"/>
              <a:cs typeface="Arial" panose="020B0604020202020204" pitchFamily="34" charset="0"/>
            </a:endParaRPr>
          </a:p>
          <a:p>
            <a:pPr lvl="1">
              <a:lnSpc>
                <a:spcPct val="130000"/>
              </a:lnSpc>
              <a:spcBef>
                <a:spcPts val="600"/>
              </a:spcBef>
              <a:buFontTx/>
              <a:buNone/>
            </a:pPr>
            <a:r>
              <a:rPr lang="en-GB" altLang="en-US" sz="3300" dirty="0" smtClean="0">
                <a:solidFill>
                  <a:srgbClr val="FFFF99"/>
                </a:solidFill>
                <a:latin typeface="Arial" panose="020B0604020202020204" pitchFamily="34" charset="0"/>
                <a:cs typeface="Arial" panose="020B0604020202020204" pitchFamily="34" charset="0"/>
              </a:rPr>
              <a:t>Danger - </a:t>
            </a:r>
            <a:r>
              <a:rPr lang="en-GB" altLang="en-US" sz="3300" dirty="0">
                <a:solidFill>
                  <a:srgbClr val="FFFF99"/>
                </a:solidFill>
                <a:latin typeface="Arial" panose="020B0604020202020204" pitchFamily="34" charset="0"/>
                <a:cs typeface="Arial" panose="020B0604020202020204" pitchFamily="34" charset="0"/>
              </a:rPr>
              <a:t>that users think they have a full system...</a:t>
            </a:r>
            <a:endParaRPr lang="en-US" altLang="en-US" sz="3300" dirty="0">
              <a:solidFill>
                <a:srgbClr val="FFFF99"/>
              </a:solidFill>
              <a:latin typeface="Arial" panose="020B0604020202020204" pitchFamily="34" charset="0"/>
              <a:cs typeface="Arial" panose="020B0604020202020204" pitchFamily="34" charset="0"/>
            </a:endParaRPr>
          </a:p>
          <a:p>
            <a:pPr algn="ctr">
              <a:spcBef>
                <a:spcPct val="0"/>
              </a:spcBef>
              <a:buFontTx/>
              <a:buNone/>
            </a:pPr>
            <a:endParaRPr lang="en-US" altLang="en-US" sz="2800"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41</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4325"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55005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High Fidelity </a:t>
            </a:r>
            <a:r>
              <a:rPr lang="en-IE" sz="3200" dirty="0" smtClean="0">
                <a:latin typeface="Arial" panose="020B0604020202020204" pitchFamily="34" charset="0"/>
                <a:cs typeface="Arial" panose="020B0604020202020204" pitchFamily="34" charset="0"/>
              </a:rPr>
              <a:t>Prototypes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Autofit/>
          </a:bodyPr>
          <a:lstStyle/>
          <a:p>
            <a:pPr>
              <a:lnSpc>
                <a:spcPct val="90000"/>
              </a:lnSpc>
            </a:pPr>
            <a:r>
              <a:rPr lang="en-US" altLang="en-US" sz="2200" dirty="0">
                <a:latin typeface="Arial" panose="020B0604020202020204" pitchFamily="34" charset="0"/>
                <a:cs typeface="Arial" panose="020B0604020202020204" pitchFamily="34" charset="0"/>
              </a:rPr>
              <a:t>Looks very much like the final product. </a:t>
            </a:r>
          </a:p>
          <a:p>
            <a:pPr>
              <a:lnSpc>
                <a:spcPct val="90000"/>
              </a:lnSpc>
            </a:pPr>
            <a:r>
              <a:rPr lang="en-US" altLang="en-US" sz="2200" dirty="0">
                <a:latin typeface="Arial" panose="020B0604020202020204" pitchFamily="34" charset="0"/>
                <a:cs typeface="Arial" panose="020B0604020202020204" pitchFamily="34" charset="0"/>
              </a:rPr>
              <a:t>If the prototype is for software system, a software tool, such as Macromedia Director or Flash, Visual Basic or Smalltalk, might be needed. </a:t>
            </a:r>
          </a:p>
          <a:p>
            <a:pPr>
              <a:lnSpc>
                <a:spcPct val="90000"/>
              </a:lnSpc>
            </a:pPr>
            <a:r>
              <a:rPr lang="en-US" altLang="en-US" sz="2200" dirty="0">
                <a:latin typeface="Arial" panose="020B0604020202020204" pitchFamily="34" charset="0"/>
                <a:cs typeface="Arial" panose="020B0604020202020204" pitchFamily="34" charset="0"/>
              </a:rPr>
              <a:t>Software prototype </a:t>
            </a:r>
          </a:p>
          <a:p>
            <a:pPr>
              <a:lnSpc>
                <a:spcPct val="90000"/>
              </a:lnSpc>
              <a:buNone/>
            </a:pPr>
            <a:r>
              <a:rPr lang="en-US" altLang="en-US" sz="2200" dirty="0">
                <a:latin typeface="Arial" panose="020B0604020202020204" pitchFamily="34" charset="0"/>
                <a:cs typeface="Arial" panose="020B0604020202020204" pitchFamily="34" charset="0"/>
              </a:rPr>
              <a:t>	tools are also often </a:t>
            </a:r>
          </a:p>
          <a:p>
            <a:pPr>
              <a:lnSpc>
                <a:spcPct val="90000"/>
              </a:lnSpc>
              <a:buNone/>
            </a:pPr>
            <a:r>
              <a:rPr lang="en-US" altLang="en-US" sz="2200" dirty="0">
                <a:latin typeface="Arial" panose="020B0604020202020204" pitchFamily="34" charset="0"/>
                <a:cs typeface="Arial" panose="020B0604020202020204" pitchFamily="34" charset="0"/>
              </a:rPr>
              <a:t>	qualified development </a:t>
            </a:r>
          </a:p>
          <a:p>
            <a:pPr>
              <a:lnSpc>
                <a:spcPct val="90000"/>
              </a:lnSpc>
              <a:buNone/>
            </a:pPr>
            <a:r>
              <a:rPr lang="en-US" altLang="en-US" sz="2200" dirty="0">
                <a:latin typeface="Arial" panose="020B0604020202020204" pitchFamily="34" charset="0"/>
                <a:cs typeface="Arial" panose="020B0604020202020204" pitchFamily="34" charset="0"/>
              </a:rPr>
              <a:t>	environments.  </a:t>
            </a:r>
          </a:p>
          <a:p>
            <a:pPr>
              <a:lnSpc>
                <a:spcPct val="90000"/>
              </a:lnSpc>
            </a:pPr>
            <a:r>
              <a:rPr lang="en-US" altLang="en-US" sz="2200" dirty="0">
                <a:latin typeface="Arial" panose="020B0604020202020204" pitchFamily="34" charset="0"/>
                <a:cs typeface="Arial" panose="020B0604020202020204" pitchFamily="34" charset="0"/>
              </a:rPr>
              <a:t>More time-consuming to </a:t>
            </a:r>
          </a:p>
          <a:p>
            <a:pPr>
              <a:lnSpc>
                <a:spcPct val="90000"/>
              </a:lnSpc>
              <a:buNone/>
            </a:pPr>
            <a:r>
              <a:rPr lang="en-US" altLang="en-US" sz="2200" dirty="0">
                <a:latin typeface="Arial" panose="020B0604020202020204" pitchFamily="34" charset="0"/>
                <a:cs typeface="Arial" panose="020B0604020202020204" pitchFamily="34" charset="0"/>
              </a:rPr>
              <a:t>	produce than low-fidelity </a:t>
            </a:r>
          </a:p>
          <a:p>
            <a:pPr>
              <a:lnSpc>
                <a:spcPct val="90000"/>
              </a:lnSpc>
              <a:buNone/>
            </a:pPr>
            <a:r>
              <a:rPr lang="en-US" altLang="en-US" sz="2200" dirty="0">
                <a:latin typeface="Arial" panose="020B0604020202020204" pitchFamily="34" charset="0"/>
                <a:cs typeface="Arial" panose="020B0604020202020204" pitchFamily="34" charset="0"/>
              </a:rPr>
              <a:t>	prototyping.</a:t>
            </a:r>
            <a:endParaRPr lang="en-US" alt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42</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91171"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pic>
        <p:nvPicPr>
          <p:cNvPr id="7" name="Picture 4" descr="hifi_pro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924944"/>
            <a:ext cx="4191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310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High Fidelity </a:t>
            </a:r>
            <a:r>
              <a:rPr lang="en-IE" sz="3200" dirty="0" smtClean="0">
                <a:latin typeface="Arial" panose="020B0604020202020204" pitchFamily="34" charset="0"/>
                <a:cs typeface="Arial" panose="020B0604020202020204" pitchFamily="34" charset="0"/>
              </a:rPr>
              <a:t>Prototypes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lnSpcReduction="10000"/>
          </a:bodyPr>
          <a:lstStyle/>
          <a:p>
            <a:pPr marL="0" indent="0">
              <a:lnSpc>
                <a:spcPct val="9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Benefits of high-fidelity prototypes</a:t>
            </a:r>
            <a:endParaRPr lang="en-US" altLang="en-US" sz="28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90000"/>
              </a:lnSpc>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The most realistic prototype</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Closer to final product</a:t>
            </a:r>
          </a:p>
          <a:p>
            <a:pPr marL="914400" lvl="2" indent="0">
              <a:lnSpc>
                <a:spcPct val="90000"/>
              </a:lnSpc>
              <a:buNone/>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 So good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for developers and users</a:t>
            </a:r>
          </a:p>
          <a:p>
            <a:pPr lvl="1">
              <a:lnSpc>
                <a:spcPct val="90000"/>
              </a:lnSpc>
            </a:pP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You can </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collect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metrics at this point</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a:lnSpc>
                <a:spcPct val="9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Limitations</a:t>
            </a:r>
          </a:p>
          <a:p>
            <a:pPr lvl="1">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More expensive, less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rapid than low or medium fidelity prototypes</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90000"/>
              </a:lnSpc>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Reluctance to </a:t>
            </a:r>
            <a:r>
              <a:rPr lang="en-US" altLang="en-US" sz="2600" dirty="0" smtClean="0">
                <a:latin typeface="Arial" panose="020B0604020202020204" pitchFamily="34" charset="0"/>
                <a:ea typeface="ＭＳ Ｐゴシック" panose="020B0600070205080204" pitchFamily="34" charset="-128"/>
                <a:cs typeface="Arial" panose="020B0604020202020204" pitchFamily="34" charset="0"/>
              </a:rPr>
              <a:t>change when prepared</a:t>
            </a: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a:p>
            <a:pPr>
              <a:lnSpc>
                <a:spcPct val="130000"/>
              </a:lnSpc>
              <a:spcBef>
                <a:spcPts val="600"/>
              </a:spcBef>
              <a:buFontTx/>
              <a:buNone/>
            </a:pPr>
            <a:endParaRPr lang="en-US"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79909"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175635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Horizontal versus vertical </a:t>
            </a:r>
            <a:br>
              <a:rPr lang="en-IE" sz="3200" dirty="0" smtClean="0">
                <a:latin typeface="Arial" panose="020B0604020202020204" pitchFamily="34" charset="0"/>
                <a:cs typeface="Arial" panose="020B0604020202020204" pitchFamily="34" charset="0"/>
              </a:rPr>
            </a:br>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  Prototyping</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Autofit/>
          </a:bodyPr>
          <a:lstStyle/>
          <a:p>
            <a:pPr>
              <a:lnSpc>
                <a:spcPct val="130000"/>
              </a:lnSpc>
              <a:spcBef>
                <a:spcPts val="600"/>
              </a:spcBef>
              <a:buNone/>
            </a:pPr>
            <a:r>
              <a:rPr lang="en-GB" altLang="en-US" sz="2400" dirty="0" smtClean="0">
                <a:latin typeface="Arial" panose="020B0604020202020204" pitchFamily="34" charset="0"/>
                <a:cs typeface="Arial" panose="020B0604020202020204" pitchFamily="34" charset="0"/>
              </a:rPr>
              <a:t>Two </a:t>
            </a:r>
            <a:r>
              <a:rPr lang="en-GB" altLang="en-US" sz="2400" dirty="0">
                <a:latin typeface="Arial" panose="020B0604020202020204" pitchFamily="34" charset="0"/>
                <a:cs typeface="Arial" panose="020B0604020202020204" pitchFamily="34" charset="0"/>
              </a:rPr>
              <a:t>common types of </a:t>
            </a:r>
            <a:r>
              <a:rPr lang="en-GB" altLang="en-US" sz="2400" dirty="0" smtClean="0">
                <a:latin typeface="Arial" panose="020B0604020202020204" pitchFamily="34" charset="0"/>
                <a:cs typeface="Arial" panose="020B0604020202020204" pitchFamily="34" charset="0"/>
              </a:rPr>
              <a:t>compromise:</a:t>
            </a:r>
            <a:endParaRPr lang="en-GB" altLang="en-US" sz="2400" dirty="0" smtClean="0">
              <a:solidFill>
                <a:srgbClr val="009999"/>
              </a:solidFill>
              <a:latin typeface="Arial" panose="020B0604020202020204" pitchFamily="34" charset="0"/>
              <a:cs typeface="Arial" panose="020B0604020202020204" pitchFamily="34" charset="0"/>
            </a:endParaRPr>
          </a:p>
          <a:p>
            <a:pPr>
              <a:lnSpc>
                <a:spcPct val="130000"/>
              </a:lnSpc>
              <a:spcBef>
                <a:spcPts val="600"/>
              </a:spcBef>
            </a:pPr>
            <a:r>
              <a:rPr lang="en-GB" altLang="en-US" sz="2400" dirty="0" smtClean="0">
                <a:solidFill>
                  <a:srgbClr val="FFC000"/>
                </a:solidFill>
                <a:latin typeface="Arial" panose="020B0604020202020204" pitchFamily="34" charset="0"/>
                <a:cs typeface="Arial" panose="020B0604020202020204" pitchFamily="34" charset="0"/>
              </a:rPr>
              <a:t>Horizontal </a:t>
            </a:r>
            <a:r>
              <a:rPr lang="en-GB" altLang="en-US" sz="2400" dirty="0">
                <a:solidFill>
                  <a:srgbClr val="FFC000"/>
                </a:solidFill>
                <a:latin typeface="Arial" panose="020B0604020202020204" pitchFamily="34" charset="0"/>
                <a:cs typeface="Arial" panose="020B0604020202020204" pitchFamily="34" charset="0"/>
              </a:rPr>
              <a:t>prototype</a:t>
            </a:r>
            <a:r>
              <a:rPr lang="en-GB" altLang="en-US" sz="2400" dirty="0">
                <a:latin typeface="Arial" panose="020B0604020202020204" pitchFamily="34" charset="0"/>
                <a:cs typeface="Arial" panose="020B0604020202020204" pitchFamily="34" charset="0"/>
              </a:rPr>
              <a:t> – shows a user interface, but has limited functionality behind the buttons/controls. No database links </a:t>
            </a:r>
            <a:r>
              <a:rPr lang="en-GB" altLang="en-US" sz="2400" dirty="0" smtClean="0">
                <a:latin typeface="Arial" panose="020B0604020202020204" pitchFamily="34" charset="0"/>
                <a:cs typeface="Arial" panose="020B0604020202020204" pitchFamily="34" charset="0"/>
              </a:rPr>
              <a:t>included.</a:t>
            </a:r>
          </a:p>
          <a:p>
            <a:pPr>
              <a:lnSpc>
                <a:spcPct val="130000"/>
              </a:lnSpc>
              <a:spcBef>
                <a:spcPts val="600"/>
              </a:spcBef>
            </a:pPr>
            <a:r>
              <a:rPr lang="en-GB" altLang="en-US" sz="2400" dirty="0" smtClean="0">
                <a:solidFill>
                  <a:srgbClr val="FFC000"/>
                </a:solidFill>
                <a:latin typeface="Arial" panose="020B0604020202020204" pitchFamily="34" charset="0"/>
                <a:cs typeface="Arial" panose="020B0604020202020204" pitchFamily="34" charset="0"/>
              </a:rPr>
              <a:t>Vertical </a:t>
            </a:r>
            <a:r>
              <a:rPr lang="en-GB" altLang="en-US" sz="2400" dirty="0">
                <a:solidFill>
                  <a:srgbClr val="FFC000"/>
                </a:solidFill>
                <a:latin typeface="Arial" panose="020B0604020202020204" pitchFamily="34" charset="0"/>
                <a:cs typeface="Arial" panose="020B0604020202020204" pitchFamily="34" charset="0"/>
              </a:rPr>
              <a:t>prototype</a:t>
            </a:r>
            <a:r>
              <a:rPr lang="en-GB" altLang="en-US" sz="2400" dirty="0">
                <a:solidFill>
                  <a:srgbClr val="0000FF"/>
                </a:solidFill>
                <a:latin typeface="Arial" panose="020B0604020202020204" pitchFamily="34" charset="0"/>
                <a:cs typeface="Arial" panose="020B0604020202020204" pitchFamily="34" charset="0"/>
              </a:rPr>
              <a:t> </a:t>
            </a:r>
            <a:r>
              <a:rPr lang="en-GB" altLang="en-US" sz="2400" dirty="0">
                <a:latin typeface="Arial" panose="020B0604020202020204" pitchFamily="34" charset="0"/>
                <a:cs typeface="Arial" panose="020B0604020202020204" pitchFamily="34" charset="0"/>
              </a:rPr>
              <a:t>– contains all of the high level and low level functionality of particular areas in the system.</a:t>
            </a:r>
            <a:endParaRPr lang="en-US" altLang="en-US" sz="2400" dirty="0">
              <a:solidFill>
                <a:srgbClr val="000000"/>
              </a:solidFill>
              <a:latin typeface="Arial" panose="020B0604020202020204" pitchFamily="34" charset="0"/>
              <a:cs typeface="Arial" panose="020B0604020202020204" pitchFamily="34" charset="0"/>
            </a:endParaRPr>
          </a:p>
          <a:p>
            <a:pPr algn="ctr">
              <a:spcBef>
                <a:spcPct val="0"/>
              </a:spcBef>
              <a:buFontTx/>
              <a:buNone/>
            </a:pPr>
            <a:endParaRPr lang="en-US"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5348"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745229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Prototyping Methods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Autofit/>
          </a:bodyPr>
          <a:lstStyle/>
          <a:p>
            <a:pPr>
              <a:spcBef>
                <a:spcPts val="600"/>
              </a:spcBef>
            </a:pPr>
            <a:r>
              <a:rPr lang="en-GB" altLang="en-US" sz="2200" dirty="0">
                <a:latin typeface="Arial" panose="020B0604020202020204" pitchFamily="34" charset="0"/>
                <a:cs typeface="Arial" panose="020B0604020202020204" pitchFamily="34" charset="0"/>
              </a:rPr>
              <a:t>Requirements Animation – functional requirements</a:t>
            </a:r>
            <a:br>
              <a:rPr lang="en-GB" altLang="en-US" sz="2200" dirty="0">
                <a:latin typeface="Arial" panose="020B0604020202020204" pitchFamily="34" charset="0"/>
                <a:cs typeface="Arial" panose="020B0604020202020204" pitchFamily="34" charset="0"/>
              </a:rPr>
            </a:br>
            <a:r>
              <a:rPr lang="en-GB" altLang="en-US" sz="2200" dirty="0">
                <a:latin typeface="Arial" panose="020B0604020202020204" pitchFamily="34" charset="0"/>
                <a:cs typeface="Arial" panose="020B0604020202020204" pitchFamily="34" charset="0"/>
              </a:rPr>
              <a:t>are demonstrated in a s/w prototype </a:t>
            </a:r>
          </a:p>
          <a:p>
            <a:pPr>
              <a:spcBef>
                <a:spcPts val="600"/>
              </a:spcBef>
            </a:pPr>
            <a:r>
              <a:rPr lang="en-GB" altLang="en-US" sz="2200" dirty="0">
                <a:latin typeface="Arial" panose="020B0604020202020204" pitchFamily="34" charset="0"/>
                <a:cs typeface="Arial" panose="020B0604020202020204" pitchFamily="34" charset="0"/>
              </a:rPr>
              <a:t>Throw-away prototyping– similar to requirements animation... and prototype is not developed into the final </a:t>
            </a:r>
            <a:r>
              <a:rPr lang="en-GB" altLang="en-US" sz="2200" dirty="0" smtClean="0">
                <a:latin typeface="Arial" panose="020B0604020202020204" pitchFamily="34" charset="0"/>
                <a:cs typeface="Arial" panose="020B0604020202020204" pitchFamily="34" charset="0"/>
              </a:rPr>
              <a:t>product</a:t>
            </a:r>
            <a:endParaRPr lang="en-GB" altLang="en-US" sz="2200" dirty="0">
              <a:latin typeface="Arial" panose="020B0604020202020204" pitchFamily="34" charset="0"/>
              <a:cs typeface="Arial" panose="020B0604020202020204" pitchFamily="34" charset="0"/>
            </a:endParaRPr>
          </a:p>
          <a:p>
            <a:pPr>
              <a:spcBef>
                <a:spcPts val="600"/>
              </a:spcBef>
            </a:pPr>
            <a:r>
              <a:rPr lang="en-GB" altLang="en-US" sz="2200" dirty="0">
                <a:latin typeface="Arial" panose="020B0604020202020204" pitchFamily="34" charset="0"/>
                <a:cs typeface="Arial" panose="020B0604020202020204" pitchFamily="34" charset="0"/>
              </a:rPr>
              <a:t>Evolutionary prototyping – prototype is not discarded and is used as the basis for the next iteration of design. I.e. system “evolves” from </a:t>
            </a:r>
            <a:r>
              <a:rPr lang="en-GB" altLang="en-US" sz="2200" dirty="0" smtClean="0">
                <a:latin typeface="Arial" panose="020B0604020202020204" pitchFamily="34" charset="0"/>
                <a:cs typeface="Arial" panose="020B0604020202020204" pitchFamily="34" charset="0"/>
              </a:rPr>
              <a:t>prototype</a:t>
            </a:r>
            <a:endParaRPr lang="en-GB" altLang="en-US" sz="2200" dirty="0">
              <a:latin typeface="Arial" panose="020B0604020202020204" pitchFamily="34" charset="0"/>
              <a:cs typeface="Arial" panose="020B0604020202020204" pitchFamily="34" charset="0"/>
            </a:endParaRPr>
          </a:p>
          <a:p>
            <a:pPr>
              <a:spcBef>
                <a:spcPts val="600"/>
              </a:spcBef>
            </a:pPr>
            <a:r>
              <a:rPr lang="en-GB" altLang="en-US" sz="2200" dirty="0">
                <a:latin typeface="Arial" panose="020B0604020202020204" pitchFamily="34" charset="0"/>
                <a:cs typeface="Arial" panose="020B0604020202020204" pitchFamily="34" charset="0"/>
              </a:rPr>
              <a:t>Incremental prototyping – final product is built as separate components, one at a time – allows large systems to be installed in phases to avoid delays between specification and delay</a:t>
            </a:r>
          </a:p>
        </p:txBody>
      </p:sp>
      <p:sp>
        <p:nvSpPr>
          <p:cNvPr id="4" name="Slide Number Placeholder 3"/>
          <p:cNvSpPr>
            <a:spLocks noGrp="1"/>
          </p:cNvSpPr>
          <p:nvPr>
            <p:ph type="sldNum" sz="quarter" idx="12"/>
          </p:nvPr>
        </p:nvSpPr>
        <p:spPr/>
        <p:txBody>
          <a:bodyPr/>
          <a:lstStyle/>
          <a:p>
            <a:fld id="{38237106-F2ED-405E-BC33-CC3CF426205F}" type="slidenum">
              <a:rPr lang="en-US" smtClean="0"/>
              <a:pPr/>
              <a:t>45</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7395"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45677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4062A60C-0A7A-480F-B852-4211B938E253}" type="slidenum">
              <a:rPr lang="en-US" altLang="en-US" sz="1000" smtClean="0"/>
              <a:pPr>
                <a:spcBef>
                  <a:spcPct val="0"/>
                </a:spcBef>
                <a:buFontTx/>
                <a:buNone/>
              </a:pPr>
              <a:t>46</a:t>
            </a:fld>
            <a:endParaRPr lang="en-US" altLang="en-US" sz="1000" smtClean="0"/>
          </a:p>
        </p:txBody>
      </p:sp>
      <p:sp>
        <p:nvSpPr>
          <p:cNvPr id="25603" name="Rectangle 2"/>
          <p:cNvSpPr>
            <a:spLocks noChangeArrowheads="1"/>
          </p:cNvSpPr>
          <p:nvPr/>
        </p:nvSpPr>
        <p:spPr bwMode="auto">
          <a:xfrm>
            <a:off x="0" y="-26988"/>
            <a:ext cx="9144000" cy="6858001"/>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nvGrpSpPr>
          <p:cNvPr id="25604" name="Group 3"/>
          <p:cNvGrpSpPr>
            <a:grpSpLocks/>
          </p:cNvGrpSpPr>
          <p:nvPr/>
        </p:nvGrpSpPr>
        <p:grpSpPr bwMode="auto">
          <a:xfrm>
            <a:off x="0" y="0"/>
            <a:ext cx="9144000" cy="6858000"/>
            <a:chOff x="-5" y="-5"/>
            <a:chExt cx="4247" cy="3946"/>
          </a:xfrm>
        </p:grpSpPr>
        <p:grpSp>
          <p:nvGrpSpPr>
            <p:cNvPr id="25606" name="Group 4"/>
            <p:cNvGrpSpPr>
              <a:grpSpLocks/>
            </p:cNvGrpSpPr>
            <p:nvPr/>
          </p:nvGrpSpPr>
          <p:grpSpPr bwMode="auto">
            <a:xfrm>
              <a:off x="0" y="0"/>
              <a:ext cx="4237" cy="3936"/>
              <a:chOff x="0" y="0"/>
              <a:chExt cx="4237" cy="3936"/>
            </a:xfrm>
          </p:grpSpPr>
          <p:grpSp>
            <p:nvGrpSpPr>
              <p:cNvPr id="25608" name="Group 5"/>
              <p:cNvGrpSpPr>
                <a:grpSpLocks/>
              </p:cNvGrpSpPr>
              <p:nvPr/>
            </p:nvGrpSpPr>
            <p:grpSpPr bwMode="auto">
              <a:xfrm>
                <a:off x="0" y="0"/>
                <a:ext cx="859" cy="672"/>
                <a:chOff x="0" y="0"/>
                <a:chExt cx="859" cy="672"/>
              </a:xfrm>
            </p:grpSpPr>
            <p:sp>
              <p:nvSpPr>
                <p:cNvPr id="25651" name="Rectangle 6"/>
                <p:cNvSpPr>
                  <a:spLocks noChangeArrowheads="1"/>
                </p:cNvSpPr>
                <p:nvPr/>
              </p:nvSpPr>
              <p:spPr bwMode="auto">
                <a:xfrm>
                  <a:off x="0" y="0"/>
                  <a:ext cx="85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2000" dirty="0">
                      <a:latin typeface="Palatino" pitchFamily="1" charset="0"/>
                    </a:rPr>
                    <a:t>Prototype </a:t>
                  </a:r>
                  <a:r>
                    <a:rPr lang="en-US" altLang="en-US" sz="2000" dirty="0" smtClean="0">
                      <a:latin typeface="Palatino" pitchFamily="1" charset="0"/>
                    </a:rPr>
                    <a:t>Method</a:t>
                  </a:r>
                  <a:endParaRPr lang="en-US" altLang="en-US" sz="2000" dirty="0">
                    <a:latin typeface="Trebuchet MS" pitchFamily="34" charset="0"/>
                  </a:endParaRPr>
                </a:p>
                <a:p>
                  <a:pPr>
                    <a:spcBef>
                      <a:spcPct val="0"/>
                    </a:spcBef>
                    <a:buFontTx/>
                    <a:buNone/>
                  </a:pPr>
                  <a:endParaRPr lang="en-US" altLang="en-US" sz="1200" b="0" dirty="0">
                    <a:latin typeface="Times New Roman" pitchFamily="18" charset="0"/>
                  </a:endParaRPr>
                </a:p>
              </p:txBody>
            </p:sp>
            <p:sp>
              <p:nvSpPr>
                <p:cNvPr id="25652" name="Rectangle 7"/>
                <p:cNvSpPr>
                  <a:spLocks noChangeArrowheads="1"/>
                </p:cNvSpPr>
                <p:nvPr/>
              </p:nvSpPr>
              <p:spPr bwMode="auto">
                <a:xfrm>
                  <a:off x="0" y="0"/>
                  <a:ext cx="859"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09" name="Group 8"/>
              <p:cNvGrpSpPr>
                <a:grpSpLocks/>
              </p:cNvGrpSpPr>
              <p:nvPr/>
            </p:nvGrpSpPr>
            <p:grpSpPr bwMode="auto">
              <a:xfrm>
                <a:off x="859" y="0"/>
                <a:ext cx="1618" cy="672"/>
                <a:chOff x="859" y="0"/>
                <a:chExt cx="1618" cy="672"/>
              </a:xfrm>
            </p:grpSpPr>
            <p:sp>
              <p:nvSpPr>
                <p:cNvPr id="25649" name="Rectangle 9"/>
                <p:cNvSpPr>
                  <a:spLocks noChangeArrowheads="1"/>
                </p:cNvSpPr>
                <p:nvPr/>
              </p:nvSpPr>
              <p:spPr bwMode="auto">
                <a:xfrm>
                  <a:off x="859" y="0"/>
                  <a:ext cx="161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2000">
                      <a:latin typeface="Palatino" pitchFamily="1" charset="0"/>
                    </a:rPr>
                    <a:t>Description</a:t>
                  </a:r>
                  <a:endParaRPr lang="en-US" altLang="en-US" sz="2000">
                    <a:latin typeface="Trebuchet MS" pitchFamily="34" charset="0"/>
                  </a:endParaRPr>
                </a:p>
                <a:p>
                  <a:pPr>
                    <a:spcBef>
                      <a:spcPct val="0"/>
                    </a:spcBef>
                    <a:buFontTx/>
                    <a:buNone/>
                  </a:pPr>
                  <a:endParaRPr lang="en-US" altLang="en-US" sz="2000">
                    <a:latin typeface="Times New Roman" pitchFamily="18" charset="0"/>
                  </a:endParaRPr>
                </a:p>
              </p:txBody>
            </p:sp>
            <p:sp>
              <p:nvSpPr>
                <p:cNvPr id="25650" name="Rectangle 10"/>
                <p:cNvSpPr>
                  <a:spLocks noChangeArrowheads="1"/>
                </p:cNvSpPr>
                <p:nvPr/>
              </p:nvSpPr>
              <p:spPr bwMode="auto">
                <a:xfrm>
                  <a:off x="859" y="0"/>
                  <a:ext cx="1618"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0" name="Group 11"/>
              <p:cNvGrpSpPr>
                <a:grpSpLocks/>
              </p:cNvGrpSpPr>
              <p:nvPr/>
            </p:nvGrpSpPr>
            <p:grpSpPr bwMode="auto">
              <a:xfrm>
                <a:off x="2477" y="0"/>
                <a:ext cx="1760" cy="672"/>
                <a:chOff x="2477" y="0"/>
                <a:chExt cx="1760" cy="672"/>
              </a:xfrm>
            </p:grpSpPr>
            <p:sp>
              <p:nvSpPr>
                <p:cNvPr id="25647" name="Rectangle 12"/>
                <p:cNvSpPr>
                  <a:spLocks noChangeArrowheads="1"/>
                </p:cNvSpPr>
                <p:nvPr/>
              </p:nvSpPr>
              <p:spPr bwMode="auto">
                <a:xfrm>
                  <a:off x="2477" y="0"/>
                  <a:ext cx="176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2000" dirty="0">
                      <a:latin typeface="Palatino" pitchFamily="1" charset="0"/>
                    </a:rPr>
                    <a:t>Useful </a:t>
                  </a:r>
                  <a:r>
                    <a:rPr lang="en-US" altLang="en-US" sz="2000" dirty="0" smtClean="0">
                      <a:latin typeface="Palatino" pitchFamily="1" charset="0"/>
                    </a:rPr>
                    <a:t>Tool</a:t>
                  </a:r>
                  <a:endParaRPr lang="en-US" altLang="en-US" sz="2000" dirty="0">
                    <a:latin typeface="Trebuchet MS" pitchFamily="34" charset="0"/>
                  </a:endParaRPr>
                </a:p>
                <a:p>
                  <a:pPr>
                    <a:spcBef>
                      <a:spcPct val="0"/>
                    </a:spcBef>
                    <a:buFontTx/>
                    <a:buNone/>
                  </a:pPr>
                  <a:endParaRPr lang="en-US" altLang="en-US" sz="2400" b="0" dirty="0">
                    <a:latin typeface="Times New Roman" pitchFamily="18" charset="0"/>
                  </a:endParaRPr>
                </a:p>
              </p:txBody>
            </p:sp>
            <p:sp>
              <p:nvSpPr>
                <p:cNvPr id="25648" name="Rectangle 13"/>
                <p:cNvSpPr>
                  <a:spLocks noChangeArrowheads="1"/>
                </p:cNvSpPr>
                <p:nvPr/>
              </p:nvSpPr>
              <p:spPr bwMode="auto">
                <a:xfrm>
                  <a:off x="2477" y="0"/>
                  <a:ext cx="1760"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1" name="Group 14"/>
              <p:cNvGrpSpPr>
                <a:grpSpLocks/>
              </p:cNvGrpSpPr>
              <p:nvPr/>
            </p:nvGrpSpPr>
            <p:grpSpPr bwMode="auto">
              <a:xfrm>
                <a:off x="0" y="672"/>
                <a:ext cx="859" cy="864"/>
                <a:chOff x="0" y="672"/>
                <a:chExt cx="859" cy="864"/>
              </a:xfrm>
            </p:grpSpPr>
            <p:sp>
              <p:nvSpPr>
                <p:cNvPr id="25645" name="Rectangle 15"/>
                <p:cNvSpPr>
                  <a:spLocks noChangeArrowheads="1"/>
                </p:cNvSpPr>
                <p:nvPr/>
              </p:nvSpPr>
              <p:spPr bwMode="auto">
                <a:xfrm>
                  <a:off x="0" y="672"/>
                  <a:ext cx="859"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b="0" dirty="0">
                      <a:latin typeface="Palatino" pitchFamily="1" charset="0"/>
                    </a:rPr>
                    <a:t>Requirements </a:t>
                  </a:r>
                  <a:r>
                    <a:rPr lang="en-US" altLang="en-US" sz="1800" b="0" dirty="0" smtClean="0">
                      <a:latin typeface="Palatino" pitchFamily="1" charset="0"/>
                    </a:rPr>
                    <a:t>Animation</a:t>
                  </a:r>
                  <a:endParaRPr lang="en-US" altLang="en-US" sz="1800" b="0" dirty="0">
                    <a:latin typeface="Trebuchet MS" pitchFamily="34" charset="0"/>
                  </a:endParaRPr>
                </a:p>
                <a:p>
                  <a:pPr>
                    <a:spcBef>
                      <a:spcPct val="0"/>
                    </a:spcBef>
                    <a:buFontTx/>
                    <a:buNone/>
                  </a:pPr>
                  <a:endParaRPr lang="en-US" altLang="en-US" sz="1800" b="0" dirty="0">
                    <a:latin typeface="Times New Roman" pitchFamily="18" charset="0"/>
                  </a:endParaRPr>
                </a:p>
              </p:txBody>
            </p:sp>
            <p:sp>
              <p:nvSpPr>
                <p:cNvPr id="25646" name="Rectangle 16"/>
                <p:cNvSpPr>
                  <a:spLocks noChangeArrowheads="1"/>
                </p:cNvSpPr>
                <p:nvPr/>
              </p:nvSpPr>
              <p:spPr bwMode="auto">
                <a:xfrm>
                  <a:off x="0" y="672"/>
                  <a:ext cx="859"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2" name="Group 17"/>
              <p:cNvGrpSpPr>
                <a:grpSpLocks/>
              </p:cNvGrpSpPr>
              <p:nvPr/>
            </p:nvGrpSpPr>
            <p:grpSpPr bwMode="auto">
              <a:xfrm>
                <a:off x="859" y="672"/>
                <a:ext cx="1618" cy="864"/>
                <a:chOff x="859" y="672"/>
                <a:chExt cx="1618" cy="864"/>
              </a:xfrm>
            </p:grpSpPr>
            <p:sp>
              <p:nvSpPr>
                <p:cNvPr id="25643" name="Rectangle 18"/>
                <p:cNvSpPr>
                  <a:spLocks noChangeArrowheads="1"/>
                </p:cNvSpPr>
                <p:nvPr/>
              </p:nvSpPr>
              <p:spPr bwMode="auto">
                <a:xfrm>
                  <a:off x="859" y="672"/>
                  <a:ext cx="161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Allows possible requirements to be demonstrated in a prototype which can then be assessed by users</a:t>
                  </a:r>
                  <a:endParaRPr lang="en-US" altLang="en-US" sz="1400" b="0">
                    <a:latin typeface="Trebuchet MS" pitchFamily="34" charset="0"/>
                  </a:endParaRPr>
                </a:p>
                <a:p>
                  <a:pPr>
                    <a:spcBef>
                      <a:spcPct val="0"/>
                    </a:spcBef>
                    <a:buFontTx/>
                    <a:buNone/>
                  </a:pPr>
                  <a:endParaRPr lang="en-US" altLang="en-US" sz="1400" b="0">
                    <a:latin typeface="Times New Roman" pitchFamily="18" charset="0"/>
                  </a:endParaRPr>
                </a:p>
              </p:txBody>
            </p:sp>
            <p:sp>
              <p:nvSpPr>
                <p:cNvPr id="25644" name="Rectangle 19"/>
                <p:cNvSpPr>
                  <a:spLocks noChangeArrowheads="1"/>
                </p:cNvSpPr>
                <p:nvPr/>
              </p:nvSpPr>
              <p:spPr bwMode="auto">
                <a:xfrm>
                  <a:off x="859" y="672"/>
                  <a:ext cx="1618"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3" name="Group 20"/>
              <p:cNvGrpSpPr>
                <a:grpSpLocks/>
              </p:cNvGrpSpPr>
              <p:nvPr/>
            </p:nvGrpSpPr>
            <p:grpSpPr bwMode="auto">
              <a:xfrm>
                <a:off x="2477" y="672"/>
                <a:ext cx="1760" cy="864"/>
                <a:chOff x="2477" y="672"/>
                <a:chExt cx="1760" cy="864"/>
              </a:xfrm>
            </p:grpSpPr>
            <p:sp>
              <p:nvSpPr>
                <p:cNvPr id="25641" name="Rectangle 21"/>
                <p:cNvSpPr>
                  <a:spLocks noChangeArrowheads="1"/>
                </p:cNvSpPr>
                <p:nvPr/>
              </p:nvSpPr>
              <p:spPr bwMode="auto">
                <a:xfrm>
                  <a:off x="2477" y="672"/>
                  <a:ext cx="176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Screen painters are suitable for animating the representational aspects.  Data manipulation and other high-level languages are suitable for animating the functional aspects.   Authoring languages, menu builders and active images tools prototype operational aspects</a:t>
                  </a:r>
                  <a:endParaRPr lang="en-US" altLang="en-US" sz="1400" b="0">
                    <a:latin typeface="Trebuchet MS" pitchFamily="34" charset="0"/>
                  </a:endParaRPr>
                </a:p>
                <a:p>
                  <a:pPr>
                    <a:spcBef>
                      <a:spcPct val="0"/>
                    </a:spcBef>
                    <a:buFontTx/>
                    <a:buNone/>
                  </a:pPr>
                  <a:endParaRPr lang="en-US" altLang="en-US" sz="2400" b="0">
                    <a:latin typeface="Times New Roman" pitchFamily="18" charset="0"/>
                  </a:endParaRPr>
                </a:p>
              </p:txBody>
            </p:sp>
            <p:sp>
              <p:nvSpPr>
                <p:cNvPr id="25642" name="Rectangle 22"/>
                <p:cNvSpPr>
                  <a:spLocks noChangeArrowheads="1"/>
                </p:cNvSpPr>
                <p:nvPr/>
              </p:nvSpPr>
              <p:spPr bwMode="auto">
                <a:xfrm>
                  <a:off x="2477" y="672"/>
                  <a:ext cx="1760"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4" name="Group 23"/>
              <p:cNvGrpSpPr>
                <a:grpSpLocks/>
              </p:cNvGrpSpPr>
              <p:nvPr/>
            </p:nvGrpSpPr>
            <p:grpSpPr bwMode="auto">
              <a:xfrm>
                <a:off x="0" y="1536"/>
                <a:ext cx="859" cy="960"/>
                <a:chOff x="0" y="1536"/>
                <a:chExt cx="859" cy="960"/>
              </a:xfrm>
            </p:grpSpPr>
            <p:sp>
              <p:nvSpPr>
                <p:cNvPr id="25639" name="Rectangle 24"/>
                <p:cNvSpPr>
                  <a:spLocks noChangeArrowheads="1"/>
                </p:cNvSpPr>
                <p:nvPr/>
              </p:nvSpPr>
              <p:spPr bwMode="auto">
                <a:xfrm>
                  <a:off x="0" y="1536"/>
                  <a:ext cx="859"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b="0" dirty="0">
                      <a:latin typeface="Palatino" pitchFamily="1" charset="0"/>
                    </a:rPr>
                    <a:t>Rapid (throw-it-away) </a:t>
                  </a:r>
                  <a:r>
                    <a:rPr lang="en-US" altLang="en-US" sz="1800" b="0" dirty="0" smtClean="0">
                      <a:latin typeface="Palatino" pitchFamily="1" charset="0"/>
                    </a:rPr>
                    <a:t>Prototyping</a:t>
                  </a:r>
                  <a:endParaRPr lang="en-US" altLang="en-US" sz="1800" b="0" dirty="0">
                    <a:latin typeface="Trebuchet MS" pitchFamily="34" charset="0"/>
                  </a:endParaRPr>
                </a:p>
                <a:p>
                  <a:pPr>
                    <a:spcBef>
                      <a:spcPct val="0"/>
                    </a:spcBef>
                    <a:buFontTx/>
                    <a:buNone/>
                  </a:pPr>
                  <a:endParaRPr lang="en-US" altLang="en-US" sz="2400" b="0" dirty="0">
                    <a:latin typeface="Times New Roman" pitchFamily="18" charset="0"/>
                  </a:endParaRPr>
                </a:p>
              </p:txBody>
            </p:sp>
            <p:sp>
              <p:nvSpPr>
                <p:cNvPr id="25640" name="Rectangle 25"/>
                <p:cNvSpPr>
                  <a:spLocks noChangeArrowheads="1"/>
                </p:cNvSpPr>
                <p:nvPr/>
              </p:nvSpPr>
              <p:spPr bwMode="auto">
                <a:xfrm>
                  <a:off x="0" y="1536"/>
                  <a:ext cx="859" cy="9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5" name="Group 26"/>
              <p:cNvGrpSpPr>
                <a:grpSpLocks/>
              </p:cNvGrpSpPr>
              <p:nvPr/>
            </p:nvGrpSpPr>
            <p:grpSpPr bwMode="auto">
              <a:xfrm>
                <a:off x="859" y="1536"/>
                <a:ext cx="1618" cy="960"/>
                <a:chOff x="859" y="1536"/>
                <a:chExt cx="1618" cy="960"/>
              </a:xfrm>
            </p:grpSpPr>
            <p:sp>
              <p:nvSpPr>
                <p:cNvPr id="25637" name="Rectangle 27"/>
                <p:cNvSpPr>
                  <a:spLocks noChangeArrowheads="1"/>
                </p:cNvSpPr>
                <p:nvPr/>
              </p:nvSpPr>
              <p:spPr bwMode="auto">
                <a:xfrm>
                  <a:off x="859" y="1536"/>
                  <a:ext cx="1618"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Aims to collect information on requirements and the adequacy of possible designs.  Recognises that requirements are likely to be inaccurate when first specified.  the emphasis is on evaluating the prototype before discarding it in favour of some other implementation</a:t>
                  </a:r>
                  <a:endParaRPr lang="en-US" altLang="en-US" sz="1400" b="0">
                    <a:latin typeface="Trebuchet MS" pitchFamily="34" charset="0"/>
                  </a:endParaRPr>
                </a:p>
                <a:p>
                  <a:pPr>
                    <a:spcBef>
                      <a:spcPct val="0"/>
                    </a:spcBef>
                    <a:buFontTx/>
                    <a:buNone/>
                  </a:pPr>
                  <a:endParaRPr lang="en-US" altLang="en-US" sz="1400" b="0">
                    <a:latin typeface="Times New Roman" pitchFamily="18" charset="0"/>
                  </a:endParaRPr>
                </a:p>
              </p:txBody>
            </p:sp>
            <p:sp>
              <p:nvSpPr>
                <p:cNvPr id="25638" name="Rectangle 28"/>
                <p:cNvSpPr>
                  <a:spLocks noChangeArrowheads="1"/>
                </p:cNvSpPr>
                <p:nvPr/>
              </p:nvSpPr>
              <p:spPr bwMode="auto">
                <a:xfrm>
                  <a:off x="859" y="1536"/>
                  <a:ext cx="1618" cy="9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6" name="Group 29"/>
              <p:cNvGrpSpPr>
                <a:grpSpLocks/>
              </p:cNvGrpSpPr>
              <p:nvPr/>
            </p:nvGrpSpPr>
            <p:grpSpPr bwMode="auto">
              <a:xfrm>
                <a:off x="2477" y="1536"/>
                <a:ext cx="1760" cy="960"/>
                <a:chOff x="2477" y="1536"/>
                <a:chExt cx="1760" cy="960"/>
              </a:xfrm>
            </p:grpSpPr>
            <p:sp>
              <p:nvSpPr>
                <p:cNvPr id="25635" name="Rectangle 30"/>
                <p:cNvSpPr>
                  <a:spLocks noChangeArrowheads="1"/>
                </p:cNvSpPr>
                <p:nvPr/>
              </p:nvSpPr>
              <p:spPr bwMode="auto">
                <a:xfrm>
                  <a:off x="2477" y="1536"/>
                  <a:ext cx="176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Representational requirements and designs can be quickly created using screen painters, forms systems, report generators and menu systems.  Hypermedia and VHLL systems are also particularly suitable</a:t>
                  </a:r>
                  <a:endParaRPr lang="en-US" altLang="en-US" sz="1400" b="0">
                    <a:latin typeface="Trebuchet MS" pitchFamily="34" charset="0"/>
                  </a:endParaRPr>
                </a:p>
                <a:p>
                  <a:pPr>
                    <a:spcBef>
                      <a:spcPct val="0"/>
                    </a:spcBef>
                    <a:buFontTx/>
                    <a:buNone/>
                  </a:pPr>
                  <a:endParaRPr lang="en-US" altLang="en-US" sz="1400" b="0">
                    <a:latin typeface="Times New Roman" pitchFamily="18" charset="0"/>
                  </a:endParaRPr>
                </a:p>
              </p:txBody>
            </p:sp>
            <p:sp>
              <p:nvSpPr>
                <p:cNvPr id="25636" name="Rectangle 31"/>
                <p:cNvSpPr>
                  <a:spLocks noChangeArrowheads="1"/>
                </p:cNvSpPr>
                <p:nvPr/>
              </p:nvSpPr>
              <p:spPr bwMode="auto">
                <a:xfrm>
                  <a:off x="2477" y="1536"/>
                  <a:ext cx="1760" cy="9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7" name="Group 32"/>
              <p:cNvGrpSpPr>
                <a:grpSpLocks/>
              </p:cNvGrpSpPr>
              <p:nvPr/>
            </p:nvGrpSpPr>
            <p:grpSpPr bwMode="auto">
              <a:xfrm>
                <a:off x="0" y="2496"/>
                <a:ext cx="859" cy="768"/>
                <a:chOff x="0" y="2496"/>
                <a:chExt cx="859" cy="768"/>
              </a:xfrm>
            </p:grpSpPr>
            <p:sp>
              <p:nvSpPr>
                <p:cNvPr id="25633" name="Rectangle 33"/>
                <p:cNvSpPr>
                  <a:spLocks noChangeArrowheads="1"/>
                </p:cNvSpPr>
                <p:nvPr/>
              </p:nvSpPr>
              <p:spPr bwMode="auto">
                <a:xfrm>
                  <a:off x="0" y="2496"/>
                  <a:ext cx="859"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b="0" dirty="0">
                      <a:latin typeface="Palatino" pitchFamily="1" charset="0"/>
                    </a:rPr>
                    <a:t>Evolutionary </a:t>
                  </a:r>
                  <a:r>
                    <a:rPr lang="en-US" altLang="en-US" sz="1800" b="0" dirty="0" smtClean="0">
                      <a:latin typeface="Palatino" pitchFamily="1" charset="0"/>
                    </a:rPr>
                    <a:t>Prototyping</a:t>
                  </a:r>
                  <a:endParaRPr lang="en-US" altLang="en-US" sz="1800" b="0" dirty="0">
                    <a:latin typeface="Trebuchet MS" pitchFamily="34" charset="0"/>
                  </a:endParaRPr>
                </a:p>
                <a:p>
                  <a:pPr>
                    <a:spcBef>
                      <a:spcPct val="0"/>
                    </a:spcBef>
                    <a:buFontTx/>
                    <a:buNone/>
                  </a:pPr>
                  <a:endParaRPr lang="en-US" altLang="en-US" sz="2400" b="0" dirty="0">
                    <a:latin typeface="Times New Roman" pitchFamily="18" charset="0"/>
                  </a:endParaRPr>
                </a:p>
              </p:txBody>
            </p:sp>
            <p:sp>
              <p:nvSpPr>
                <p:cNvPr id="25634" name="Rectangle 34"/>
                <p:cNvSpPr>
                  <a:spLocks noChangeArrowheads="1"/>
                </p:cNvSpPr>
                <p:nvPr/>
              </p:nvSpPr>
              <p:spPr bwMode="auto">
                <a:xfrm>
                  <a:off x="0" y="2496"/>
                  <a:ext cx="859"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8" name="Group 35"/>
              <p:cNvGrpSpPr>
                <a:grpSpLocks/>
              </p:cNvGrpSpPr>
              <p:nvPr/>
            </p:nvGrpSpPr>
            <p:grpSpPr bwMode="auto">
              <a:xfrm>
                <a:off x="859" y="2496"/>
                <a:ext cx="1618" cy="768"/>
                <a:chOff x="859" y="2496"/>
                <a:chExt cx="1618" cy="768"/>
              </a:xfrm>
            </p:grpSpPr>
            <p:sp>
              <p:nvSpPr>
                <p:cNvPr id="25631" name="Rectangle 36"/>
                <p:cNvSpPr>
                  <a:spLocks noChangeArrowheads="1"/>
                </p:cNvSpPr>
                <p:nvPr/>
              </p:nvSpPr>
              <p:spPr bwMode="auto">
                <a:xfrm>
                  <a:off x="859" y="2496"/>
                  <a:ext cx="1618"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compromise between production and prototyping.  The system can cope with change during and after development.  Helps overcome the traditional gap between specification and implementation</a:t>
                  </a:r>
                  <a:endParaRPr lang="en-US" altLang="en-US" sz="1400" b="0">
                    <a:latin typeface="Trebuchet MS" pitchFamily="34" charset="0"/>
                  </a:endParaRPr>
                </a:p>
                <a:p>
                  <a:pPr>
                    <a:spcBef>
                      <a:spcPct val="0"/>
                    </a:spcBef>
                    <a:buFontTx/>
                    <a:buNone/>
                  </a:pPr>
                  <a:endParaRPr lang="en-US" altLang="en-US" sz="2400" b="0">
                    <a:latin typeface="Times New Roman" pitchFamily="18" charset="0"/>
                  </a:endParaRPr>
                </a:p>
              </p:txBody>
            </p:sp>
            <p:sp>
              <p:nvSpPr>
                <p:cNvPr id="25632" name="Rectangle 37"/>
                <p:cNvSpPr>
                  <a:spLocks noChangeArrowheads="1"/>
                </p:cNvSpPr>
                <p:nvPr/>
              </p:nvSpPr>
              <p:spPr bwMode="auto">
                <a:xfrm>
                  <a:off x="859" y="2496"/>
                  <a:ext cx="1618"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19" name="Group 38"/>
              <p:cNvGrpSpPr>
                <a:grpSpLocks/>
              </p:cNvGrpSpPr>
              <p:nvPr/>
            </p:nvGrpSpPr>
            <p:grpSpPr bwMode="auto">
              <a:xfrm>
                <a:off x="2477" y="2496"/>
                <a:ext cx="1760" cy="768"/>
                <a:chOff x="2477" y="2496"/>
                <a:chExt cx="1760" cy="768"/>
              </a:xfrm>
            </p:grpSpPr>
            <p:sp>
              <p:nvSpPr>
                <p:cNvPr id="25629" name="Rectangle 39"/>
                <p:cNvSpPr>
                  <a:spLocks noChangeArrowheads="1"/>
                </p:cNvSpPr>
                <p:nvPr/>
              </p:nvSpPr>
              <p:spPr bwMode="auto">
                <a:xfrm>
                  <a:off x="2477" y="2496"/>
                  <a:ext cx="17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It is important to prototype using the facilities that will eventually be used to implement the final system.  Additions and amendments are made to the model following evaluation and the system is regenerated</a:t>
                  </a:r>
                  <a:endParaRPr lang="en-US" altLang="en-US" sz="1400" b="0">
                    <a:latin typeface="Trebuchet MS" pitchFamily="34" charset="0"/>
                  </a:endParaRPr>
                </a:p>
                <a:p>
                  <a:pPr>
                    <a:spcBef>
                      <a:spcPct val="0"/>
                    </a:spcBef>
                    <a:buFontTx/>
                    <a:buNone/>
                  </a:pPr>
                  <a:endParaRPr lang="en-US" altLang="en-US" sz="2400" b="0">
                    <a:latin typeface="Times New Roman" pitchFamily="18" charset="0"/>
                  </a:endParaRPr>
                </a:p>
              </p:txBody>
            </p:sp>
            <p:sp>
              <p:nvSpPr>
                <p:cNvPr id="25630" name="Rectangle 40"/>
                <p:cNvSpPr>
                  <a:spLocks noChangeArrowheads="1"/>
                </p:cNvSpPr>
                <p:nvPr/>
              </p:nvSpPr>
              <p:spPr bwMode="auto">
                <a:xfrm>
                  <a:off x="2477" y="2496"/>
                  <a:ext cx="1760"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20" name="Group 41"/>
              <p:cNvGrpSpPr>
                <a:grpSpLocks/>
              </p:cNvGrpSpPr>
              <p:nvPr/>
            </p:nvGrpSpPr>
            <p:grpSpPr bwMode="auto">
              <a:xfrm>
                <a:off x="0" y="3264"/>
                <a:ext cx="859" cy="672"/>
                <a:chOff x="0" y="3264"/>
                <a:chExt cx="859" cy="672"/>
              </a:xfrm>
            </p:grpSpPr>
            <p:sp>
              <p:nvSpPr>
                <p:cNvPr id="25627" name="Rectangle 42"/>
                <p:cNvSpPr>
                  <a:spLocks noChangeArrowheads="1"/>
                </p:cNvSpPr>
                <p:nvPr/>
              </p:nvSpPr>
              <p:spPr bwMode="auto">
                <a:xfrm>
                  <a:off x="0" y="3264"/>
                  <a:ext cx="85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b="0" dirty="0">
                      <a:latin typeface="Palatino" pitchFamily="1" charset="0"/>
                    </a:rPr>
                    <a:t>Incremental </a:t>
                  </a:r>
                  <a:r>
                    <a:rPr lang="en-US" altLang="en-US" sz="1800" b="0" dirty="0" smtClean="0">
                      <a:latin typeface="Palatino" pitchFamily="1" charset="0"/>
                    </a:rPr>
                    <a:t>Prototyping</a:t>
                  </a:r>
                  <a:endParaRPr lang="en-US" altLang="en-US" sz="1800" b="0" dirty="0">
                    <a:latin typeface="Trebuchet MS" pitchFamily="34" charset="0"/>
                  </a:endParaRPr>
                </a:p>
                <a:p>
                  <a:pPr>
                    <a:spcBef>
                      <a:spcPct val="0"/>
                    </a:spcBef>
                    <a:buFontTx/>
                    <a:buNone/>
                  </a:pPr>
                  <a:endParaRPr lang="en-US" altLang="en-US" sz="2400" b="0" dirty="0">
                    <a:latin typeface="Times New Roman" pitchFamily="18" charset="0"/>
                  </a:endParaRPr>
                </a:p>
              </p:txBody>
            </p:sp>
            <p:sp>
              <p:nvSpPr>
                <p:cNvPr id="25628" name="Rectangle 43"/>
                <p:cNvSpPr>
                  <a:spLocks noChangeArrowheads="1"/>
                </p:cNvSpPr>
                <p:nvPr/>
              </p:nvSpPr>
              <p:spPr bwMode="auto">
                <a:xfrm>
                  <a:off x="0" y="3264"/>
                  <a:ext cx="859"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21" name="Group 44"/>
              <p:cNvGrpSpPr>
                <a:grpSpLocks/>
              </p:cNvGrpSpPr>
              <p:nvPr/>
            </p:nvGrpSpPr>
            <p:grpSpPr bwMode="auto">
              <a:xfrm>
                <a:off x="859" y="3264"/>
                <a:ext cx="1618" cy="672"/>
                <a:chOff x="859" y="3264"/>
                <a:chExt cx="1618" cy="672"/>
              </a:xfrm>
            </p:grpSpPr>
            <p:sp>
              <p:nvSpPr>
                <p:cNvPr id="25625" name="Rectangle 45"/>
                <p:cNvSpPr>
                  <a:spLocks noChangeArrowheads="1"/>
                </p:cNvSpPr>
                <p:nvPr/>
              </p:nvSpPr>
              <p:spPr bwMode="auto">
                <a:xfrm>
                  <a:off x="859" y="3264"/>
                  <a:ext cx="161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the system is built incrementally, one section at a time.  Incremental prototyping is based on one over all design.</a:t>
                  </a:r>
                  <a:endParaRPr lang="en-US" altLang="en-US" sz="1400" b="0">
                    <a:latin typeface="Trebuchet MS" pitchFamily="34" charset="0"/>
                  </a:endParaRPr>
                </a:p>
                <a:p>
                  <a:pPr>
                    <a:spcBef>
                      <a:spcPct val="0"/>
                    </a:spcBef>
                    <a:buFontTx/>
                    <a:buNone/>
                  </a:pPr>
                  <a:endParaRPr lang="en-US" altLang="en-US" sz="1400" b="0">
                    <a:latin typeface="Times New Roman" pitchFamily="18" charset="0"/>
                  </a:endParaRPr>
                </a:p>
              </p:txBody>
            </p:sp>
            <p:sp>
              <p:nvSpPr>
                <p:cNvPr id="25626" name="Rectangle 46"/>
                <p:cNvSpPr>
                  <a:spLocks noChangeArrowheads="1"/>
                </p:cNvSpPr>
                <p:nvPr/>
              </p:nvSpPr>
              <p:spPr bwMode="auto">
                <a:xfrm>
                  <a:off x="859" y="3264"/>
                  <a:ext cx="1618"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nvGrpSpPr>
              <p:cNvPr id="25622" name="Group 47"/>
              <p:cNvGrpSpPr>
                <a:grpSpLocks/>
              </p:cNvGrpSpPr>
              <p:nvPr/>
            </p:nvGrpSpPr>
            <p:grpSpPr bwMode="auto">
              <a:xfrm>
                <a:off x="2477" y="3264"/>
                <a:ext cx="1760" cy="672"/>
                <a:chOff x="2477" y="3264"/>
                <a:chExt cx="1760" cy="672"/>
              </a:xfrm>
            </p:grpSpPr>
            <p:sp>
              <p:nvSpPr>
                <p:cNvPr id="25623" name="Rectangle 48"/>
                <p:cNvSpPr>
                  <a:spLocks noChangeArrowheads="1"/>
                </p:cNvSpPr>
                <p:nvPr/>
              </p:nvSpPr>
              <p:spPr bwMode="auto">
                <a:xfrm>
                  <a:off x="2477" y="3264"/>
                  <a:ext cx="176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400" b="0">
                      <a:latin typeface="Palatino" pitchFamily="1" charset="0"/>
                    </a:rPr>
                    <a:t>Re-usable software and highly modular languages can be useful as more pieces are </a:t>
                  </a:r>
                  <a:r>
                    <a:rPr lang="ja-JP" altLang="en-US" sz="1400" b="0">
                      <a:latin typeface="Palatino" pitchFamily="1" charset="0"/>
                    </a:rPr>
                    <a:t>‘</a:t>
                  </a:r>
                  <a:r>
                    <a:rPr lang="en-US" altLang="ja-JP" sz="1400" b="0">
                      <a:latin typeface="Palatino" pitchFamily="1" charset="0"/>
                    </a:rPr>
                    <a:t>bolted on</a:t>
                  </a:r>
                  <a:r>
                    <a:rPr lang="ja-JP" altLang="en-US" sz="1400" b="0">
                      <a:latin typeface="Palatino" pitchFamily="1" charset="0"/>
                    </a:rPr>
                    <a:t>’</a:t>
                  </a:r>
                  <a:r>
                    <a:rPr lang="en-US" altLang="ja-JP" sz="1400" b="0">
                      <a:latin typeface="Palatino" pitchFamily="1" charset="0"/>
                    </a:rPr>
                    <a:t> to gradually produce the final system.</a:t>
                  </a:r>
                  <a:endParaRPr lang="en-US" altLang="ja-JP" sz="1400" b="0">
                    <a:latin typeface="Trebuchet MS" pitchFamily="34" charset="0"/>
                  </a:endParaRPr>
                </a:p>
                <a:p>
                  <a:pPr>
                    <a:spcBef>
                      <a:spcPct val="0"/>
                    </a:spcBef>
                    <a:buFontTx/>
                    <a:buNone/>
                  </a:pPr>
                  <a:endParaRPr lang="en-US" altLang="en-US" sz="1400" b="0">
                    <a:latin typeface="Times New Roman" pitchFamily="18" charset="0"/>
                  </a:endParaRPr>
                </a:p>
              </p:txBody>
            </p:sp>
            <p:sp>
              <p:nvSpPr>
                <p:cNvPr id="25624" name="Rectangle 49"/>
                <p:cNvSpPr>
                  <a:spLocks noChangeArrowheads="1"/>
                </p:cNvSpPr>
                <p:nvPr/>
              </p:nvSpPr>
              <p:spPr bwMode="auto">
                <a:xfrm>
                  <a:off x="2477" y="3264"/>
                  <a:ext cx="1760"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grpSp>
        </p:grpSp>
        <p:sp>
          <p:nvSpPr>
            <p:cNvPr id="25607" name="Rectangle 50"/>
            <p:cNvSpPr>
              <a:spLocks noChangeArrowheads="1"/>
            </p:cNvSpPr>
            <p:nvPr/>
          </p:nvSpPr>
          <p:spPr bwMode="auto">
            <a:xfrm>
              <a:off x="-5" y="-5"/>
              <a:ext cx="4247" cy="3946"/>
            </a:xfrm>
            <a:prstGeom prst="rect">
              <a:avLst/>
            </a:prstGeom>
            <a:noFill/>
            <a:ln w="1746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a:p>
          </p:txBody>
        </p:sp>
      </p:grpSp>
      <p:sp>
        <p:nvSpPr>
          <p:cNvPr id="25605" name="Rectangle 51"/>
          <p:cNvSpPr>
            <a:spLocks noChangeArrowheads="1"/>
          </p:cNvSpPr>
          <p:nvPr/>
        </p:nvSpPr>
        <p:spPr bwMode="auto">
          <a:xfrm>
            <a:off x="0" y="6332538"/>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2400" b="0">
                <a:latin typeface="Times New Roman" pitchFamily="18" charset="0"/>
              </a:rPr>
              <a:t> </a:t>
            </a:r>
          </a:p>
        </p:txBody>
      </p:sp>
    </p:spTree>
    <p:extLst>
      <p:ext uri="{BB962C8B-B14F-4D97-AF65-F5344CB8AC3E}">
        <p14:creationId xmlns:p14="http://schemas.microsoft.com/office/powerpoint/2010/main" val="246597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Prototyping and Design</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47</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8419"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AutoShape 3"/>
          <p:cNvSpPr>
            <a:spLocks noChangeArrowheads="1"/>
          </p:cNvSpPr>
          <p:nvPr/>
        </p:nvSpPr>
        <p:spPr bwMode="auto">
          <a:xfrm>
            <a:off x="2724150" y="3239988"/>
            <a:ext cx="3810000" cy="2514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rgbClr val="FFFF00"/>
          </a:solidFill>
          <a:ln w="9525">
            <a:solidFill>
              <a:schemeClr val="tx1"/>
            </a:solidFill>
            <a:miter lim="800000"/>
            <a:headEnd/>
            <a:tailEnd/>
          </a:ln>
        </p:spPr>
        <p:txBody>
          <a:bodyPr wrap="none" anchor="ctr"/>
          <a:lstStyle/>
          <a:p>
            <a:endParaRPr lang="en-IE"/>
          </a:p>
        </p:txBody>
      </p:sp>
      <p:sp>
        <p:nvSpPr>
          <p:cNvPr id="8" name="Rectangle 4"/>
          <p:cNvSpPr>
            <a:spLocks noChangeArrowheads="1"/>
          </p:cNvSpPr>
          <p:nvPr/>
        </p:nvSpPr>
        <p:spPr bwMode="auto">
          <a:xfrm>
            <a:off x="452437" y="1854101"/>
            <a:ext cx="793877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b="1">
                <a:solidFill>
                  <a:schemeClr val="tx1"/>
                </a:solidFill>
                <a:latin typeface="Arial" pitchFamily="34" charset="0"/>
                <a:ea typeface="ＭＳ Ｐゴシック" pitchFamily="34" charset="-128"/>
              </a:defRPr>
            </a:lvl1pPr>
            <a:lvl2pPr>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lvl="1">
              <a:spcBef>
                <a:spcPts val="600"/>
              </a:spcBef>
              <a:buFontTx/>
              <a:buNone/>
            </a:pPr>
            <a:r>
              <a:rPr lang="en-GB" altLang="en-US" sz="2600" b="0" dirty="0"/>
              <a:t>Prototyping is useful at different stages of design:</a:t>
            </a:r>
          </a:p>
        </p:txBody>
      </p:sp>
      <p:sp>
        <p:nvSpPr>
          <p:cNvPr id="9" name="Text Box 5"/>
          <p:cNvSpPr txBox="1">
            <a:spLocks noChangeArrowheads="1"/>
          </p:cNvSpPr>
          <p:nvPr/>
        </p:nvSpPr>
        <p:spPr bwMode="auto">
          <a:xfrm>
            <a:off x="228944" y="4932263"/>
            <a:ext cx="28504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eaLnBrk="1" hangingPunct="1">
              <a:spcBef>
                <a:spcPct val="0"/>
              </a:spcBef>
              <a:buFontTx/>
              <a:buNone/>
            </a:pPr>
            <a:r>
              <a:rPr lang="en-GB" altLang="en-US" sz="2400" dirty="0"/>
              <a:t>Product</a:t>
            </a:r>
          </a:p>
          <a:p>
            <a:pPr algn="ctr" eaLnBrk="1" hangingPunct="1">
              <a:spcBef>
                <a:spcPct val="0"/>
              </a:spcBef>
              <a:buFontTx/>
              <a:buNone/>
            </a:pPr>
            <a:r>
              <a:rPr lang="en-GB" altLang="en-US" sz="2400" dirty="0"/>
              <a:t>C</a:t>
            </a:r>
            <a:r>
              <a:rPr lang="en-GB" altLang="en-US" sz="2400" dirty="0" smtClean="0"/>
              <a:t>onceptualisation</a:t>
            </a:r>
            <a:endParaRPr lang="en-US" altLang="en-US" sz="2400" dirty="0"/>
          </a:p>
        </p:txBody>
      </p:sp>
      <p:sp>
        <p:nvSpPr>
          <p:cNvPr id="10" name="Text Box 6"/>
          <p:cNvSpPr txBox="1">
            <a:spLocks noChangeArrowheads="1"/>
          </p:cNvSpPr>
          <p:nvPr/>
        </p:nvSpPr>
        <p:spPr bwMode="auto">
          <a:xfrm>
            <a:off x="3674637" y="2603401"/>
            <a:ext cx="1735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eaLnBrk="1" hangingPunct="1">
              <a:spcBef>
                <a:spcPct val="0"/>
              </a:spcBef>
              <a:buFontTx/>
              <a:buNone/>
            </a:pPr>
            <a:r>
              <a:rPr lang="en-GB" altLang="en-US" sz="2400" dirty="0"/>
              <a:t>Task </a:t>
            </a:r>
            <a:r>
              <a:rPr lang="en-GB" altLang="en-US" sz="2400" dirty="0" smtClean="0"/>
              <a:t>Level</a:t>
            </a:r>
            <a:endParaRPr lang="en-US" altLang="en-US" sz="2400" dirty="0"/>
          </a:p>
        </p:txBody>
      </p:sp>
      <p:sp>
        <p:nvSpPr>
          <p:cNvPr id="11" name="Text Box 7"/>
          <p:cNvSpPr txBox="1">
            <a:spLocks noChangeArrowheads="1"/>
          </p:cNvSpPr>
          <p:nvPr/>
        </p:nvSpPr>
        <p:spPr bwMode="auto">
          <a:xfrm>
            <a:off x="6505295" y="5114826"/>
            <a:ext cx="2323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eaLnBrk="1" hangingPunct="1">
              <a:spcBef>
                <a:spcPct val="0"/>
              </a:spcBef>
              <a:buFontTx/>
              <a:buNone/>
            </a:pPr>
            <a:r>
              <a:rPr lang="en-GB" altLang="en-US" sz="2400" dirty="0"/>
              <a:t>Screen Design</a:t>
            </a:r>
            <a:endParaRPr lang="en-US" altLang="en-US" sz="2400" dirty="0"/>
          </a:p>
        </p:txBody>
      </p:sp>
      <p:sp>
        <p:nvSpPr>
          <p:cNvPr id="12"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4092024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Prototyping software Tools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Autofit/>
          </a:bodyPr>
          <a:lstStyle/>
          <a:p>
            <a:pPr>
              <a:spcBef>
                <a:spcPts val="600"/>
              </a:spcBef>
              <a:buFontTx/>
              <a:buNone/>
            </a:pPr>
            <a:r>
              <a:rPr lang="en-GB" altLang="en-US" sz="2600" dirty="0">
                <a:latin typeface="Arial" panose="020B0604020202020204" pitchFamily="34" charset="0"/>
                <a:cs typeface="Arial" panose="020B0604020202020204" pitchFamily="34" charset="0"/>
              </a:rPr>
              <a:t>You need to choose the right software tools for the </a:t>
            </a:r>
            <a:br>
              <a:rPr lang="en-GB" altLang="en-US" sz="2600" dirty="0">
                <a:latin typeface="Arial" panose="020B0604020202020204" pitchFamily="34" charset="0"/>
                <a:cs typeface="Arial" panose="020B0604020202020204" pitchFamily="34" charset="0"/>
              </a:rPr>
            </a:br>
            <a:r>
              <a:rPr lang="en-GB" altLang="en-US" sz="2600" dirty="0">
                <a:latin typeface="Arial" panose="020B0604020202020204" pitchFamily="34" charset="0"/>
                <a:cs typeface="Arial" panose="020B0604020202020204" pitchFamily="34" charset="0"/>
              </a:rPr>
              <a:t>prototype:</a:t>
            </a:r>
          </a:p>
          <a:p>
            <a:pPr lvl="1">
              <a:spcBef>
                <a:spcPct val="0"/>
              </a:spcBef>
            </a:pPr>
            <a:r>
              <a:rPr lang="en-GB" altLang="en-US" sz="2400" dirty="0">
                <a:solidFill>
                  <a:srgbClr val="FFC000"/>
                </a:solidFill>
                <a:latin typeface="Arial" panose="020B0604020202020204" pitchFamily="34" charset="0"/>
                <a:cs typeface="Arial" panose="020B0604020202020204" pitchFamily="34" charset="0"/>
              </a:rPr>
              <a:t>What prototyping method?</a:t>
            </a:r>
            <a:r>
              <a:rPr lang="en-GB" altLang="en-US" sz="2400" dirty="0">
                <a:solidFill>
                  <a:srgbClr val="0000FF"/>
                </a:solidFill>
                <a:latin typeface="Arial" panose="020B0604020202020204" pitchFamily="34" charset="0"/>
                <a:cs typeface="Arial" panose="020B0604020202020204" pitchFamily="34" charset="0"/>
              </a:rPr>
              <a:t/>
            </a:r>
            <a:br>
              <a:rPr lang="en-GB" altLang="en-US" sz="2400" dirty="0">
                <a:solidFill>
                  <a:srgbClr val="0000FF"/>
                </a:solidFill>
                <a:latin typeface="Arial" panose="020B0604020202020204" pitchFamily="34" charset="0"/>
                <a:cs typeface="Arial" panose="020B0604020202020204" pitchFamily="34" charset="0"/>
              </a:rPr>
            </a:br>
            <a:r>
              <a:rPr lang="en-GB" altLang="en-US" sz="2400" dirty="0" smtClean="0">
                <a:latin typeface="Arial" panose="020B0604020202020204" pitchFamily="34" charset="0"/>
                <a:cs typeface="Arial" panose="020B0604020202020204" pitchFamily="34" charset="0"/>
              </a:rPr>
              <a:t>- </a:t>
            </a:r>
            <a:r>
              <a:rPr lang="en-GB" altLang="en-US" sz="2400" dirty="0">
                <a:latin typeface="Arial" panose="020B0604020202020204" pitchFamily="34" charset="0"/>
                <a:cs typeface="Arial" panose="020B0604020202020204" pitchFamily="34" charset="0"/>
              </a:rPr>
              <a:t>w</a:t>
            </a:r>
            <a:r>
              <a:rPr lang="en-GB" altLang="en-US" sz="2400" dirty="0" smtClean="0">
                <a:latin typeface="Arial" panose="020B0604020202020204" pitchFamily="34" charset="0"/>
                <a:cs typeface="Arial" panose="020B0604020202020204" pitchFamily="34" charset="0"/>
              </a:rPr>
              <a:t>ill </a:t>
            </a:r>
            <a:r>
              <a:rPr lang="en-GB" altLang="en-US" sz="2400" dirty="0">
                <a:latin typeface="Arial" panose="020B0604020202020204" pitchFamily="34" charset="0"/>
                <a:cs typeface="Arial" panose="020B0604020202020204" pitchFamily="34" charset="0"/>
              </a:rPr>
              <a:t>the prototype be thrown away? Evolutionary? </a:t>
            </a:r>
            <a:r>
              <a:rPr lang="en-GB" altLang="en-US" sz="2400" dirty="0" smtClean="0">
                <a:latin typeface="Arial" panose="020B0604020202020204" pitchFamily="34" charset="0"/>
                <a:cs typeface="Arial" panose="020B0604020202020204" pitchFamily="34" charset="0"/>
              </a:rPr>
              <a:t>Etc.</a:t>
            </a:r>
          </a:p>
          <a:p>
            <a:pPr marL="457200" lvl="1" indent="0">
              <a:spcBef>
                <a:spcPct val="0"/>
              </a:spcBef>
              <a:buNone/>
            </a:pPr>
            <a:endParaRPr lang="en-GB" altLang="en-US" sz="700" dirty="0" smtClean="0">
              <a:latin typeface="Arial" panose="020B0604020202020204" pitchFamily="34" charset="0"/>
              <a:cs typeface="Arial" panose="020B0604020202020204" pitchFamily="34" charset="0"/>
            </a:endParaRPr>
          </a:p>
          <a:p>
            <a:pPr lvl="1">
              <a:spcBef>
                <a:spcPct val="0"/>
              </a:spcBef>
            </a:pPr>
            <a:r>
              <a:rPr lang="en-GB" altLang="en-US" sz="2400" dirty="0" smtClean="0">
                <a:solidFill>
                  <a:srgbClr val="FFC000"/>
                </a:solidFill>
                <a:latin typeface="Arial" panose="020B0604020202020204" pitchFamily="34" charset="0"/>
                <a:cs typeface="Arial" panose="020B0604020202020204" pitchFamily="34" charset="0"/>
              </a:rPr>
              <a:t>What </a:t>
            </a:r>
            <a:r>
              <a:rPr lang="en-GB" altLang="en-US" sz="2400" dirty="0">
                <a:solidFill>
                  <a:srgbClr val="FFC000"/>
                </a:solidFill>
                <a:latin typeface="Arial" panose="020B0604020202020204" pitchFamily="34" charset="0"/>
                <a:cs typeface="Arial" panose="020B0604020202020204" pitchFamily="34" charset="0"/>
              </a:rPr>
              <a:t>is the purpose</a:t>
            </a:r>
            <a:r>
              <a:rPr lang="en-GB" altLang="en-US" sz="2400" dirty="0" smtClean="0">
                <a:solidFill>
                  <a:srgbClr val="FFC000"/>
                </a:solidFill>
                <a:latin typeface="Arial" panose="020B0604020202020204" pitchFamily="34" charset="0"/>
                <a:cs typeface="Arial" panose="020B0604020202020204" pitchFamily="34" charset="0"/>
              </a:rPr>
              <a:t>?</a:t>
            </a:r>
          </a:p>
          <a:p>
            <a:pPr marL="857250" lvl="2" indent="0">
              <a:spcBef>
                <a:spcPct val="0"/>
              </a:spcBef>
              <a:buNone/>
            </a:pPr>
            <a:r>
              <a:rPr lang="en-GB" altLang="en-US" sz="2400" dirty="0" smtClean="0">
                <a:latin typeface="Arial" panose="020B0604020202020204" pitchFamily="34" charset="0"/>
                <a:cs typeface="Arial" panose="020B0604020202020204" pitchFamily="34" charset="0"/>
              </a:rPr>
              <a:t>- product </a:t>
            </a:r>
            <a:r>
              <a:rPr lang="en-GB" altLang="en-US" sz="2400" dirty="0">
                <a:latin typeface="Arial" panose="020B0604020202020204" pitchFamily="34" charset="0"/>
                <a:cs typeface="Arial" panose="020B0604020202020204" pitchFamily="34" charset="0"/>
              </a:rPr>
              <a:t>conceptualisation? Screen </a:t>
            </a:r>
            <a:r>
              <a:rPr lang="en-GB" altLang="en-US" sz="2400" dirty="0" smtClean="0">
                <a:latin typeface="Arial" panose="020B0604020202020204" pitchFamily="34" charset="0"/>
                <a:cs typeface="Arial" panose="020B0604020202020204" pitchFamily="34" charset="0"/>
              </a:rPr>
              <a:t>design?</a:t>
            </a:r>
          </a:p>
          <a:p>
            <a:pPr marL="457200" lvl="1" indent="0">
              <a:spcBef>
                <a:spcPct val="0"/>
              </a:spcBef>
              <a:buNone/>
            </a:pPr>
            <a:endParaRPr lang="en-GB" altLang="en-US" sz="700" dirty="0" smtClean="0">
              <a:latin typeface="Arial" panose="020B0604020202020204" pitchFamily="34" charset="0"/>
              <a:cs typeface="Arial" panose="020B0604020202020204" pitchFamily="34" charset="0"/>
            </a:endParaRPr>
          </a:p>
          <a:p>
            <a:pPr lvl="1">
              <a:spcBef>
                <a:spcPct val="0"/>
              </a:spcBef>
            </a:pPr>
            <a:r>
              <a:rPr lang="en-GB" altLang="en-US" sz="2400" dirty="0" smtClean="0">
                <a:solidFill>
                  <a:srgbClr val="FFC000"/>
                </a:solidFill>
                <a:latin typeface="Arial" panose="020B0604020202020204" pitchFamily="34" charset="0"/>
                <a:cs typeface="Arial" panose="020B0604020202020204" pitchFamily="34" charset="0"/>
              </a:rPr>
              <a:t>Who will be developing it?</a:t>
            </a:r>
          </a:p>
          <a:p>
            <a:pPr marL="857250" lvl="2" indent="0">
              <a:spcBef>
                <a:spcPct val="0"/>
              </a:spcBef>
              <a:buNone/>
            </a:pPr>
            <a:r>
              <a:rPr lang="en-GB" altLang="en-US" sz="2400" dirty="0" smtClean="0">
                <a:latin typeface="Arial" panose="020B0604020202020204" pitchFamily="34" charset="0"/>
                <a:cs typeface="Arial" panose="020B0604020202020204" pitchFamily="34" charset="0"/>
              </a:rPr>
              <a:t>- </a:t>
            </a:r>
            <a:r>
              <a:rPr lang="en-GB" altLang="en-US" sz="2400" dirty="0">
                <a:latin typeface="Arial" panose="020B0604020202020204" pitchFamily="34" charset="0"/>
                <a:cs typeface="Arial" panose="020B0604020202020204" pitchFamily="34" charset="0"/>
              </a:rPr>
              <a:t>how much programming skill is required</a:t>
            </a:r>
            <a:r>
              <a:rPr lang="en-GB" altLang="en-US" sz="2400" dirty="0" smtClean="0">
                <a:latin typeface="Arial" panose="020B0604020202020204" pitchFamily="34" charset="0"/>
                <a:cs typeface="Arial" panose="020B0604020202020204" pitchFamily="34" charset="0"/>
              </a:rPr>
              <a:t>?</a:t>
            </a:r>
            <a:endParaRPr lang="en-GB" alt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48</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59444"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1606800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8071507" cy="1143000"/>
          </a:xfrm>
        </p:spPr>
        <p:txBody>
          <a:bodyPr/>
          <a:lstStyle/>
          <a:p>
            <a:r>
              <a:rPr lang="en-IE" sz="3200" dirty="0" smtClean="0">
                <a:latin typeface="Arial" panose="020B0604020202020204" pitchFamily="34" charset="0"/>
                <a:cs typeface="Arial" panose="020B0604020202020204" pitchFamily="34" charset="0"/>
              </a:rPr>
              <a:t> Prototyping software Tools (2)</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49</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0466"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AutoShape 2"/>
          <p:cNvSpPr>
            <a:spLocks noChangeArrowheads="1"/>
          </p:cNvSpPr>
          <p:nvPr/>
        </p:nvSpPr>
        <p:spPr bwMode="auto">
          <a:xfrm>
            <a:off x="2971800" y="3048000"/>
            <a:ext cx="3124200" cy="1447800"/>
          </a:xfrm>
          <a:prstGeom prst="leftRightArrow">
            <a:avLst>
              <a:gd name="adj1" fmla="val 50000"/>
              <a:gd name="adj2" fmla="val 43158"/>
            </a:avLst>
          </a:prstGeom>
          <a:solidFill>
            <a:srgbClr val="FFC00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endParaRPr lang="en-US" altLang="en-US" sz="2000" b="0"/>
          </a:p>
        </p:txBody>
      </p:sp>
      <p:sp>
        <p:nvSpPr>
          <p:cNvPr id="7" name="Text Box 3"/>
          <p:cNvSpPr txBox="1">
            <a:spLocks noChangeArrowheads="1"/>
          </p:cNvSpPr>
          <p:nvPr/>
        </p:nvSpPr>
        <p:spPr bwMode="auto">
          <a:xfrm>
            <a:off x="203147" y="3063875"/>
            <a:ext cx="27687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None/>
            </a:pPr>
            <a:r>
              <a:rPr lang="en-GB" altLang="en-US" sz="2400" dirty="0"/>
              <a:t>Production Tools</a:t>
            </a:r>
          </a:p>
          <a:p>
            <a:pPr algn="ctr" eaLnBrk="1" hangingPunct="1">
              <a:spcBef>
                <a:spcPct val="0"/>
              </a:spcBef>
              <a:buFontTx/>
              <a:buNone/>
            </a:pPr>
            <a:r>
              <a:rPr lang="en-GB" altLang="en-US" sz="2400" b="0" dirty="0"/>
              <a:t/>
            </a:r>
            <a:br>
              <a:rPr lang="en-GB" altLang="en-US" sz="2400" b="0" dirty="0"/>
            </a:br>
            <a:r>
              <a:rPr lang="en-GB" altLang="en-US" sz="2400" b="0" dirty="0"/>
              <a:t>(that can be used</a:t>
            </a:r>
          </a:p>
          <a:p>
            <a:pPr algn="ctr" eaLnBrk="1" hangingPunct="1">
              <a:spcBef>
                <a:spcPct val="0"/>
              </a:spcBef>
              <a:buFontTx/>
              <a:buNone/>
            </a:pPr>
            <a:r>
              <a:rPr lang="en-GB" altLang="en-US" sz="2400" b="0" dirty="0"/>
              <a:t>for prototyping too)</a:t>
            </a:r>
            <a:endParaRPr lang="en-US" altLang="en-US" sz="2400" b="0" dirty="0"/>
          </a:p>
        </p:txBody>
      </p:sp>
      <p:sp>
        <p:nvSpPr>
          <p:cNvPr id="8" name="Text Box 4"/>
          <p:cNvSpPr txBox="1">
            <a:spLocks noChangeArrowheads="1"/>
          </p:cNvSpPr>
          <p:nvPr/>
        </p:nvSpPr>
        <p:spPr bwMode="auto">
          <a:xfrm>
            <a:off x="6115981" y="2813050"/>
            <a:ext cx="256512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None/>
            </a:pPr>
            <a:r>
              <a:rPr lang="en-GB" altLang="en-US" sz="2400" dirty="0"/>
              <a:t>Prototyping</a:t>
            </a:r>
          </a:p>
          <a:p>
            <a:pPr algn="ctr">
              <a:spcBef>
                <a:spcPct val="0"/>
              </a:spcBef>
              <a:buNone/>
            </a:pPr>
            <a:r>
              <a:rPr lang="en-GB" altLang="en-US" sz="2400" dirty="0"/>
              <a:t>Tools</a:t>
            </a:r>
          </a:p>
          <a:p>
            <a:pPr algn="ctr" eaLnBrk="1" hangingPunct="1">
              <a:spcBef>
                <a:spcPct val="0"/>
              </a:spcBef>
              <a:buFontTx/>
              <a:buNone/>
            </a:pPr>
            <a:endParaRPr lang="en-GB" altLang="en-US" sz="2400" b="0" dirty="0"/>
          </a:p>
          <a:p>
            <a:pPr algn="ctr" eaLnBrk="1" hangingPunct="1">
              <a:spcBef>
                <a:spcPct val="0"/>
              </a:spcBef>
              <a:buFontTx/>
              <a:buNone/>
            </a:pPr>
            <a:r>
              <a:rPr lang="en-GB" altLang="en-US" sz="2400" b="0" dirty="0"/>
              <a:t>Specifically used </a:t>
            </a:r>
            <a:br>
              <a:rPr lang="en-GB" altLang="en-US" sz="2400" b="0" dirty="0"/>
            </a:br>
            <a:r>
              <a:rPr lang="en-GB" altLang="en-US" sz="2400" b="0" dirty="0"/>
              <a:t>for prototyping</a:t>
            </a:r>
            <a:endParaRPr lang="en-US" altLang="en-US" sz="2400" b="0" dirty="0"/>
          </a:p>
        </p:txBody>
      </p:sp>
      <p:sp>
        <p:nvSpPr>
          <p:cNvPr id="9"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58025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Interaction Design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lnSpc>
                <a:spcPct val="90000"/>
              </a:lnSpc>
            </a:pPr>
            <a:r>
              <a:rPr lang="en-US" altLang="en-US" sz="2800" dirty="0" smtClean="0">
                <a:latin typeface="Arial" panose="020B0604020202020204" pitchFamily="34" charset="0"/>
                <a:cs typeface="Arial" panose="020B0604020202020204" pitchFamily="34" charset="0"/>
              </a:rPr>
              <a:t>Interaction d</a:t>
            </a:r>
            <a:r>
              <a:rPr lang="en-GB" altLang="en-US" sz="2800" dirty="0" err="1" smtClean="0">
                <a:latin typeface="Arial" panose="020B0604020202020204" pitchFamily="34" charset="0"/>
                <a:cs typeface="Arial" panose="020B0604020202020204" pitchFamily="34" charset="0"/>
              </a:rPr>
              <a:t>esign</a:t>
            </a:r>
            <a:r>
              <a:rPr lang="en-GB" altLang="en-US" sz="2800" dirty="0" smtClean="0">
                <a:latin typeface="Arial" panose="020B0604020202020204" pitchFamily="34" charset="0"/>
                <a:cs typeface="Arial" panose="020B0604020202020204" pitchFamily="34" charset="0"/>
              </a:rPr>
              <a:t> </a:t>
            </a:r>
            <a:r>
              <a:rPr lang="en-GB" altLang="en-US" sz="2800" dirty="0">
                <a:latin typeface="Arial" panose="020B0604020202020204" pitchFamily="34" charset="0"/>
                <a:cs typeface="Arial" panose="020B0604020202020204" pitchFamily="34" charset="0"/>
              </a:rPr>
              <a:t>involves taking into account a number of interdependent </a:t>
            </a:r>
            <a:r>
              <a:rPr lang="en-GB" altLang="en-US" sz="2800" dirty="0" smtClean="0">
                <a:latin typeface="Arial" panose="020B0604020202020204" pitchFamily="34" charset="0"/>
                <a:cs typeface="Arial" panose="020B0604020202020204" pitchFamily="34" charset="0"/>
              </a:rPr>
              <a:t>factors, </a:t>
            </a:r>
            <a:r>
              <a:rPr lang="en-GB" altLang="en-US" sz="2800" dirty="0">
                <a:latin typeface="Arial" panose="020B0604020202020204" pitchFamily="34" charset="0"/>
                <a:cs typeface="Arial" panose="020B0604020202020204" pitchFamily="34" charset="0"/>
              </a:rPr>
              <a:t>including context of use, type of task and </a:t>
            </a:r>
            <a:r>
              <a:rPr lang="en-GB" altLang="en-US" sz="2800" dirty="0" smtClean="0">
                <a:latin typeface="Arial" panose="020B0604020202020204" pitchFamily="34" charset="0"/>
                <a:cs typeface="Arial" panose="020B0604020202020204" pitchFamily="34" charset="0"/>
              </a:rPr>
              <a:t>the type or kind </a:t>
            </a:r>
            <a:r>
              <a:rPr lang="en-GB" altLang="en-US" sz="2800" dirty="0">
                <a:latin typeface="Arial" panose="020B0604020202020204" pitchFamily="34" charset="0"/>
                <a:cs typeface="Arial" panose="020B0604020202020204" pitchFamily="34" charset="0"/>
              </a:rPr>
              <a:t>of </a:t>
            </a:r>
            <a:r>
              <a:rPr lang="en-GB" altLang="en-US" sz="2800" dirty="0" smtClean="0">
                <a:latin typeface="Arial" panose="020B0604020202020204" pitchFamily="34" charset="0"/>
                <a:cs typeface="Arial" panose="020B0604020202020204" pitchFamily="34" charset="0"/>
              </a:rPr>
              <a:t>user.</a:t>
            </a:r>
            <a:endParaRPr lang="en-GB" altLang="en-US" sz="2800" dirty="0">
              <a:latin typeface="Arial" panose="020B0604020202020204" pitchFamily="34" charset="0"/>
              <a:cs typeface="Arial" panose="020B0604020202020204" pitchFamily="34" charset="0"/>
            </a:endParaRPr>
          </a:p>
          <a:p>
            <a:pPr>
              <a:lnSpc>
                <a:spcPct val="90000"/>
              </a:lnSpc>
            </a:pPr>
            <a:endParaRPr lang="en-GB" altLang="en-US" sz="2800" dirty="0" smtClean="0">
              <a:latin typeface="Arial" panose="020B0604020202020204" pitchFamily="34" charset="0"/>
              <a:cs typeface="Arial" panose="020B0604020202020204" pitchFamily="34" charset="0"/>
            </a:endParaRPr>
          </a:p>
          <a:p>
            <a:pPr>
              <a:lnSpc>
                <a:spcPct val="90000"/>
              </a:lnSpc>
            </a:pPr>
            <a:r>
              <a:rPr lang="en-GB" altLang="en-US" sz="2800" dirty="0" smtClean="0">
                <a:latin typeface="Arial" panose="020B0604020202020204" pitchFamily="34" charset="0"/>
                <a:cs typeface="Arial" panose="020B0604020202020204" pitchFamily="34" charset="0"/>
              </a:rPr>
              <a:t>As a designer, you need </a:t>
            </a:r>
            <a:r>
              <a:rPr lang="en-GB" altLang="en-US" sz="2800" dirty="0">
                <a:latin typeface="Arial" panose="020B0604020202020204" pitchFamily="34" charset="0"/>
                <a:cs typeface="Arial" panose="020B0604020202020204" pitchFamily="34" charset="0"/>
              </a:rPr>
              <a:t>to strive for usability and </a:t>
            </a:r>
            <a:r>
              <a:rPr lang="en-GB" altLang="en-US" sz="2800" dirty="0" smtClean="0">
                <a:latin typeface="Arial" panose="020B0604020202020204" pitchFamily="34" charset="0"/>
                <a:cs typeface="Arial" panose="020B0604020202020204" pitchFamily="34" charset="0"/>
              </a:rPr>
              <a:t>establish user </a:t>
            </a:r>
            <a:r>
              <a:rPr lang="en-GB" altLang="en-US" sz="2800" dirty="0">
                <a:latin typeface="Arial" panose="020B0604020202020204" pitchFamily="34" charset="0"/>
                <a:cs typeface="Arial" panose="020B0604020202020204" pitchFamily="34" charset="0"/>
              </a:rPr>
              <a:t>experience </a:t>
            </a:r>
            <a:r>
              <a:rPr lang="en-GB" altLang="en-US" sz="2800" dirty="0" smtClean="0">
                <a:latin typeface="Arial" panose="020B0604020202020204" pitchFamily="34" charset="0"/>
                <a:cs typeface="Arial" panose="020B0604020202020204" pitchFamily="34" charset="0"/>
              </a:rPr>
              <a:t>goals.</a:t>
            </a:r>
            <a:endParaRPr lang="en-GB" alt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5029"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1623470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smtClean="0">
                <a:latin typeface="Arial" panose="020B0604020202020204" pitchFamily="34" charset="0"/>
                <a:cs typeface="Arial" panose="020B0604020202020204" pitchFamily="34" charset="0"/>
              </a:rPr>
              <a:t> Prototyping software Tools (3)</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Autofit/>
          </a:bodyPr>
          <a:lstStyle/>
          <a:p>
            <a:pPr>
              <a:spcBef>
                <a:spcPct val="0"/>
              </a:spcBef>
              <a:buNone/>
            </a:pPr>
            <a:r>
              <a:rPr lang="en-GB" altLang="en-US" sz="2600" dirty="0">
                <a:latin typeface="Arial" panose="020B0604020202020204" pitchFamily="34" charset="0"/>
                <a:cs typeface="Arial" panose="020B0604020202020204" pitchFamily="34" charset="0"/>
              </a:rPr>
              <a:t>Production tools</a:t>
            </a:r>
            <a:r>
              <a:rPr lang="en-GB" altLang="en-US" sz="2600" dirty="0" smtClean="0">
                <a:latin typeface="Arial" panose="020B0604020202020204" pitchFamily="34" charset="0"/>
                <a:cs typeface="Arial" panose="020B0604020202020204" pitchFamily="34" charset="0"/>
              </a:rPr>
              <a:t>:</a:t>
            </a:r>
            <a:endParaRPr lang="en-GB" altLang="en-US" sz="2600" dirty="0">
              <a:latin typeface="Arial" panose="020B0604020202020204" pitchFamily="34" charset="0"/>
              <a:cs typeface="Arial" panose="020B0604020202020204" pitchFamily="34" charset="0"/>
            </a:endParaRPr>
          </a:p>
          <a:p>
            <a:pPr>
              <a:spcBef>
                <a:spcPct val="0"/>
              </a:spcBef>
              <a:buFont typeface="Wingdings" pitchFamily="2" charset="2"/>
              <a:buChar char="ü"/>
            </a:pPr>
            <a:r>
              <a:rPr lang="en-GB" altLang="en-US" sz="2400" dirty="0" smtClean="0">
                <a:latin typeface="Arial" panose="020B0604020202020204" pitchFamily="34" charset="0"/>
                <a:cs typeface="Arial" panose="020B0604020202020204" pitchFamily="34" charset="0"/>
              </a:rPr>
              <a:t>produce </a:t>
            </a:r>
            <a:r>
              <a:rPr lang="en-GB" altLang="en-US" sz="2400" dirty="0">
                <a:latin typeface="Arial" panose="020B0604020202020204" pitchFamily="34" charset="0"/>
                <a:cs typeface="Arial" panose="020B0604020202020204" pitchFamily="34" charset="0"/>
              </a:rPr>
              <a:t>re-usable software</a:t>
            </a:r>
          </a:p>
          <a:p>
            <a:pPr>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a:latin typeface="Arial" panose="020B0604020202020204" pitchFamily="34" charset="0"/>
                <a:cs typeface="Arial" panose="020B0604020202020204" pitchFamily="34" charset="0"/>
              </a:rPr>
              <a:t>The constraints of producing quality software are not necessarily compatible with prototyping</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a:latin typeface="Arial" panose="020B0604020202020204" pitchFamily="34" charset="0"/>
                <a:cs typeface="Arial" panose="020B0604020202020204" pitchFamily="34" charset="0"/>
              </a:rPr>
              <a:t>The code management overhead can slow production</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smtClean="0">
                <a:latin typeface="Arial" panose="020B0604020202020204" pitchFamily="34" charset="0"/>
                <a:cs typeface="Arial" panose="020B0604020202020204" pitchFamily="34" charset="0"/>
              </a:rPr>
              <a:t>may </a:t>
            </a:r>
            <a:r>
              <a:rPr lang="en-GB" altLang="en-US" sz="2400" dirty="0">
                <a:latin typeface="Arial" panose="020B0604020202020204" pitchFamily="34" charset="0"/>
                <a:cs typeface="Arial" panose="020B0604020202020204" pitchFamily="34" charset="0"/>
              </a:rPr>
              <a:t>cause higher costs of producing the prototype</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a:latin typeface="Arial" panose="020B0604020202020204" pitchFamily="34" charset="0"/>
                <a:cs typeface="Arial" panose="020B0604020202020204" pitchFamily="34" charset="0"/>
              </a:rPr>
              <a:t>The methods (tools) require development skills</a:t>
            </a:r>
          </a:p>
        </p:txBody>
      </p:sp>
      <p:sp>
        <p:nvSpPr>
          <p:cNvPr id="4" name="Slide Number Placeholder 3"/>
          <p:cNvSpPr>
            <a:spLocks noGrp="1"/>
          </p:cNvSpPr>
          <p:nvPr>
            <p:ph type="sldNum" sz="quarter" idx="12"/>
          </p:nvPr>
        </p:nvSpPr>
        <p:spPr/>
        <p:txBody>
          <a:bodyPr/>
          <a:lstStyle/>
          <a:p>
            <a:fld id="{38237106-F2ED-405E-BC33-CC3CF426205F}" type="slidenum">
              <a:rPr lang="en-US" smtClean="0"/>
              <a:pPr/>
              <a:t>50</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1488"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767283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10872" cy="1143000"/>
          </a:xfrm>
        </p:spPr>
        <p:txBody>
          <a:bodyPr/>
          <a:lstStyle/>
          <a:p>
            <a:r>
              <a:rPr lang="en-IE" sz="3200" dirty="0" smtClean="0">
                <a:latin typeface="Arial" panose="020B0604020202020204" pitchFamily="34" charset="0"/>
                <a:cs typeface="Arial" panose="020B0604020202020204" pitchFamily="34" charset="0"/>
              </a:rPr>
              <a:t> Prototyping software Tools (4)</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637112"/>
          </a:xfrm>
        </p:spPr>
        <p:txBody>
          <a:bodyPr>
            <a:noAutofit/>
          </a:bodyPr>
          <a:lstStyle/>
          <a:p>
            <a:pPr>
              <a:spcBef>
                <a:spcPct val="0"/>
              </a:spcBef>
              <a:buNone/>
            </a:pPr>
            <a:r>
              <a:rPr lang="en-GB" altLang="en-US" sz="2600" dirty="0" smtClean="0">
                <a:latin typeface="Arial" panose="020B0604020202020204" pitchFamily="34" charset="0"/>
                <a:cs typeface="Arial" panose="020B0604020202020204" pitchFamily="34" charset="0"/>
              </a:rPr>
              <a:t>Prototyping specific </a:t>
            </a:r>
            <a:r>
              <a:rPr lang="en-GB" altLang="en-US" sz="2600" dirty="0">
                <a:latin typeface="Arial" panose="020B0604020202020204" pitchFamily="34" charset="0"/>
                <a:cs typeface="Arial" panose="020B0604020202020204" pitchFamily="34" charset="0"/>
              </a:rPr>
              <a:t>tools</a:t>
            </a:r>
            <a:r>
              <a:rPr lang="en-GB" altLang="en-US" sz="2600" dirty="0" smtClean="0">
                <a:latin typeface="Arial" panose="020B0604020202020204" pitchFamily="34" charset="0"/>
                <a:cs typeface="Arial" panose="020B0604020202020204" pitchFamily="34" charset="0"/>
              </a:rPr>
              <a:t>:</a:t>
            </a:r>
            <a:endParaRPr lang="en-GB" altLang="en-US" sz="2600" dirty="0">
              <a:latin typeface="Arial" panose="020B0604020202020204" pitchFamily="34" charset="0"/>
              <a:cs typeface="Arial" panose="020B0604020202020204" pitchFamily="34" charset="0"/>
            </a:endParaRPr>
          </a:p>
          <a:p>
            <a:pPr>
              <a:spcBef>
                <a:spcPct val="0"/>
              </a:spcBef>
              <a:buFont typeface="Wingdings" pitchFamily="2" charset="2"/>
              <a:buChar char="ü"/>
            </a:pPr>
            <a:r>
              <a:rPr lang="en-GB" altLang="en-US" sz="2400" dirty="0">
                <a:latin typeface="Arial" panose="020B0604020202020204" pitchFamily="34" charset="0"/>
                <a:cs typeface="Arial" panose="020B0604020202020204" pitchFamily="34" charset="0"/>
              </a:rPr>
              <a:t>a</a:t>
            </a:r>
            <a:r>
              <a:rPr lang="en-GB" altLang="en-US" sz="2400" dirty="0" smtClean="0">
                <a:latin typeface="Arial" panose="020B0604020202020204" pitchFamily="34" charset="0"/>
                <a:cs typeface="Arial" panose="020B0604020202020204" pitchFamily="34" charset="0"/>
              </a:rPr>
              <a:t>re faster</a:t>
            </a:r>
            <a:endParaRPr lang="en-GB" altLang="en-US" sz="2400" dirty="0">
              <a:latin typeface="Arial" panose="020B0604020202020204" pitchFamily="34" charset="0"/>
              <a:cs typeface="Arial" panose="020B0604020202020204" pitchFamily="34" charset="0"/>
            </a:endParaRP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 typeface="Wingdings" pitchFamily="2" charset="2"/>
              <a:buChar char="ü"/>
            </a:pPr>
            <a:r>
              <a:rPr lang="en-GB" altLang="en-US" sz="2400" dirty="0" smtClean="0">
                <a:latin typeface="Arial" panose="020B0604020202020204" pitchFamily="34" charset="0"/>
                <a:cs typeface="Arial" panose="020B0604020202020204" pitchFamily="34" charset="0"/>
              </a:rPr>
              <a:t>can </a:t>
            </a:r>
            <a:r>
              <a:rPr lang="en-GB" altLang="en-US" sz="2400" dirty="0">
                <a:latin typeface="Arial" panose="020B0604020202020204" pitchFamily="34" charset="0"/>
                <a:cs typeface="Arial" panose="020B0604020202020204" pitchFamily="34" charset="0"/>
              </a:rPr>
              <a:t>be used by non-technical </a:t>
            </a:r>
            <a:r>
              <a:rPr lang="en-GB" altLang="en-US" sz="2400" dirty="0" smtClean="0">
                <a:latin typeface="Arial" panose="020B0604020202020204" pitchFamily="34" charset="0"/>
                <a:cs typeface="Arial" panose="020B0604020202020204" pitchFamily="34" charset="0"/>
              </a:rPr>
              <a:t>staff</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smtClean="0">
                <a:latin typeface="Arial" panose="020B0604020202020204" pitchFamily="34" charset="0"/>
                <a:cs typeface="Arial" panose="020B0604020202020204" pitchFamily="34" charset="0"/>
              </a:rPr>
              <a:t>must </a:t>
            </a:r>
            <a:r>
              <a:rPr lang="en-GB" altLang="en-US" sz="2400" dirty="0">
                <a:latin typeface="Arial" panose="020B0604020202020204" pitchFamily="34" charset="0"/>
                <a:cs typeface="Arial" panose="020B0604020202020204" pitchFamily="34" charset="0"/>
              </a:rPr>
              <a:t>be ‘throw-away’</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smtClean="0">
                <a:latin typeface="Arial" panose="020B0604020202020204" pitchFamily="34" charset="0"/>
                <a:cs typeface="Arial" panose="020B0604020202020204" pitchFamily="34" charset="0"/>
              </a:rPr>
              <a:t>may </a:t>
            </a:r>
            <a:r>
              <a:rPr lang="en-GB" altLang="en-US" sz="2400" dirty="0">
                <a:latin typeface="Arial" panose="020B0604020202020204" pitchFamily="34" charset="0"/>
                <a:cs typeface="Arial" panose="020B0604020202020204" pitchFamily="34" charset="0"/>
              </a:rPr>
              <a:t>not look exactly like future system</a:t>
            </a:r>
          </a:p>
          <a:p>
            <a:pPr marL="0" indent="0">
              <a:spcBef>
                <a:spcPct val="0"/>
              </a:spcBef>
              <a:buNone/>
            </a:pPr>
            <a:endParaRPr lang="en-GB" altLang="en-US" sz="700" dirty="0">
              <a:latin typeface="Arial" panose="020B0604020202020204" pitchFamily="34" charset="0"/>
              <a:cs typeface="Arial" panose="020B0604020202020204" pitchFamily="34" charset="0"/>
            </a:endParaRPr>
          </a:p>
          <a:p>
            <a:pPr>
              <a:spcBef>
                <a:spcPct val="0"/>
              </a:spcBef>
              <a:buFontTx/>
              <a:buChar char="X"/>
            </a:pPr>
            <a:r>
              <a:rPr lang="en-GB" altLang="en-US" sz="2400" dirty="0" smtClean="0">
                <a:latin typeface="Arial" panose="020B0604020202020204" pitchFamily="34" charset="0"/>
                <a:cs typeface="Arial" panose="020B0604020202020204" pitchFamily="34" charset="0"/>
              </a:rPr>
              <a:t>may </a:t>
            </a:r>
            <a:r>
              <a:rPr lang="en-GB" altLang="en-US" sz="2400" dirty="0">
                <a:latin typeface="Arial" panose="020B0604020202020204" pitchFamily="34" charset="0"/>
                <a:cs typeface="Arial" panose="020B0604020202020204" pitchFamily="34" charset="0"/>
              </a:rPr>
              <a:t>limit what can be configured</a:t>
            </a:r>
          </a:p>
        </p:txBody>
      </p:sp>
      <p:sp>
        <p:nvSpPr>
          <p:cNvPr id="4" name="Slide Number Placeholder 3"/>
          <p:cNvSpPr>
            <a:spLocks noGrp="1"/>
          </p:cNvSpPr>
          <p:nvPr>
            <p:ph type="sldNum" sz="quarter" idx="12"/>
          </p:nvPr>
        </p:nvSpPr>
        <p:spPr/>
        <p:txBody>
          <a:bodyPr/>
          <a:lstStyle/>
          <a:p>
            <a:fld id="{38237106-F2ED-405E-BC33-CC3CF426205F}" type="slidenum">
              <a:rPr lang="en-US" smtClean="0"/>
              <a:pPr/>
              <a:t>51</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2512"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1651034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Prototyping specific Tools</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52</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3541"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8"/>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pic>
        <p:nvPicPr>
          <p:cNvPr id="8" name="Picture 1">
            <a:hlinkClick r:id="rId5"/>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484313"/>
            <a:ext cx="4191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524" name="Picture 4" descr="Image result for google sketchup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356" y="2342167"/>
            <a:ext cx="4032448" cy="872375"/>
          </a:xfrm>
          <a:prstGeom prst="rect">
            <a:avLst/>
          </a:prstGeom>
          <a:solidFill>
            <a:schemeClr val="tx1"/>
          </a:solidFill>
        </p:spPr>
      </p:pic>
      <p:pic>
        <p:nvPicPr>
          <p:cNvPr id="10" name="Picture 4">
            <a:hlinkClick r:id="rId8"/>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94704" y="1926286"/>
            <a:ext cx="2276946" cy="41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a:hlinkClick r:id="rId10"/>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223888" y="4267768"/>
            <a:ext cx="6696223" cy="222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a:hlinkClick r:id="rId12"/>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17525" y="2410336"/>
            <a:ext cx="4054475" cy="1909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88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Compromises in</a:t>
            </a:r>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rmAutofit fontScale="85000" lnSpcReduction="20000"/>
          </a:bodyPr>
          <a:lstStyle/>
          <a:p>
            <a:pPr marL="0" indent="0">
              <a:spcBef>
                <a:spcPts val="600"/>
              </a:spcBef>
              <a:buNone/>
            </a:pPr>
            <a:r>
              <a:rPr lang="en-GB" altLang="en-US" sz="3100" dirty="0" smtClean="0">
                <a:latin typeface="Arial" panose="020B0604020202020204" pitchFamily="34" charset="0"/>
                <a:cs typeface="Arial" panose="020B0604020202020204" pitchFamily="34" charset="0"/>
              </a:rPr>
              <a:t>All prototypes </a:t>
            </a:r>
            <a:r>
              <a:rPr lang="en-GB" altLang="en-US" sz="3100" dirty="0">
                <a:latin typeface="Arial" panose="020B0604020202020204" pitchFamily="34" charset="0"/>
                <a:cs typeface="Arial" panose="020B0604020202020204" pitchFamily="34" charset="0"/>
              </a:rPr>
              <a:t>involve </a:t>
            </a:r>
            <a:r>
              <a:rPr lang="en-GB" altLang="en-US" sz="3100" dirty="0" smtClean="0">
                <a:latin typeface="Arial" panose="020B0604020202020204" pitchFamily="34" charset="0"/>
                <a:cs typeface="Arial" panose="020B0604020202020204" pitchFamily="34" charset="0"/>
              </a:rPr>
              <a:t>compromises.</a:t>
            </a:r>
            <a:endParaRPr lang="en-GB" altLang="en-US" sz="3100" dirty="0">
              <a:latin typeface="Arial" panose="020B0604020202020204" pitchFamily="34" charset="0"/>
              <a:cs typeface="Arial" panose="020B0604020202020204" pitchFamily="34" charset="0"/>
            </a:endParaRPr>
          </a:p>
          <a:p>
            <a:pPr>
              <a:spcBef>
                <a:spcPts val="600"/>
              </a:spcBef>
              <a:buFontTx/>
              <a:buChar char="•"/>
            </a:pPr>
            <a:r>
              <a:rPr lang="en-GB" altLang="en-US" sz="3100" dirty="0">
                <a:latin typeface="Arial" panose="020B0604020202020204" pitchFamily="34" charset="0"/>
                <a:cs typeface="Arial" panose="020B0604020202020204" pitchFamily="34" charset="0"/>
              </a:rPr>
              <a:t>For software-based prototyping </a:t>
            </a:r>
            <a:r>
              <a:rPr lang="en-GB" altLang="en-US" sz="3100" dirty="0" smtClean="0">
                <a:latin typeface="Arial" panose="020B0604020202020204" pitchFamily="34" charset="0"/>
                <a:cs typeface="Arial" panose="020B0604020202020204" pitchFamily="34" charset="0"/>
              </a:rPr>
              <a:t>there may be: </a:t>
            </a:r>
            <a:r>
              <a:rPr lang="en-GB" altLang="en-US" sz="3100" dirty="0">
                <a:latin typeface="Arial" panose="020B0604020202020204" pitchFamily="34" charset="0"/>
                <a:cs typeface="Arial" panose="020B0604020202020204" pitchFamily="34" charset="0"/>
              </a:rPr>
              <a:t>slow </a:t>
            </a:r>
            <a:r>
              <a:rPr lang="en-GB" altLang="en-US" sz="3100" dirty="0" smtClean="0">
                <a:latin typeface="Arial" panose="020B0604020202020204" pitchFamily="34" charset="0"/>
                <a:cs typeface="Arial" panose="020B0604020202020204" pitchFamily="34" charset="0"/>
              </a:rPr>
              <a:t>response, </a:t>
            </a:r>
            <a:r>
              <a:rPr lang="en-GB" altLang="en-US" sz="3100" dirty="0">
                <a:latin typeface="Arial" panose="020B0604020202020204" pitchFamily="34" charset="0"/>
                <a:cs typeface="Arial" panose="020B0604020202020204" pitchFamily="34" charset="0"/>
              </a:rPr>
              <a:t>sketchy </a:t>
            </a:r>
            <a:r>
              <a:rPr lang="en-GB" altLang="en-US" sz="3100" dirty="0" smtClean="0">
                <a:latin typeface="Arial" panose="020B0604020202020204" pitchFamily="34" charset="0"/>
                <a:cs typeface="Arial" panose="020B0604020202020204" pitchFamily="34" charset="0"/>
              </a:rPr>
              <a:t>icons, </a:t>
            </a:r>
            <a:r>
              <a:rPr lang="en-GB" altLang="en-US" sz="3100" dirty="0">
                <a:latin typeface="Arial" panose="020B0604020202020204" pitchFamily="34" charset="0"/>
                <a:cs typeface="Arial" panose="020B0604020202020204" pitchFamily="34" charset="0"/>
              </a:rPr>
              <a:t>limited </a:t>
            </a:r>
            <a:r>
              <a:rPr lang="en-GB" altLang="en-US" sz="3100" dirty="0" smtClean="0">
                <a:latin typeface="Arial" panose="020B0604020202020204" pitchFamily="34" charset="0"/>
                <a:cs typeface="Arial" panose="020B0604020202020204" pitchFamily="34" charset="0"/>
              </a:rPr>
              <a:t>functionality, and many other possibilities…</a:t>
            </a:r>
            <a:endParaRPr lang="en-GB" altLang="en-US" sz="3100" dirty="0">
              <a:latin typeface="Arial" panose="020B0604020202020204" pitchFamily="34" charset="0"/>
              <a:cs typeface="Arial" panose="020B0604020202020204" pitchFamily="34" charset="0"/>
            </a:endParaRPr>
          </a:p>
          <a:p>
            <a:pPr>
              <a:spcBef>
                <a:spcPts val="600"/>
              </a:spcBef>
              <a:buFontTx/>
              <a:buChar char="•"/>
            </a:pPr>
            <a:r>
              <a:rPr lang="en-GB" altLang="en-US" sz="3100" dirty="0">
                <a:latin typeface="Arial" panose="020B0604020202020204" pitchFamily="34" charset="0"/>
                <a:cs typeface="Arial" panose="020B0604020202020204" pitchFamily="34" charset="0"/>
              </a:rPr>
              <a:t>Two common types of </a:t>
            </a:r>
            <a:r>
              <a:rPr lang="en-GB" altLang="en-US" sz="3100" dirty="0" smtClean="0">
                <a:latin typeface="Arial" panose="020B0604020202020204" pitchFamily="34" charset="0"/>
                <a:cs typeface="Arial" panose="020B0604020202020204" pitchFamily="34" charset="0"/>
              </a:rPr>
              <a:t>compromise:</a:t>
            </a:r>
            <a:endParaRPr lang="en-GB" altLang="en-US" sz="3100" dirty="0">
              <a:latin typeface="Arial" panose="020B0604020202020204" pitchFamily="34" charset="0"/>
              <a:cs typeface="Arial" panose="020B0604020202020204" pitchFamily="34" charset="0"/>
            </a:endParaRPr>
          </a:p>
          <a:p>
            <a:pPr lvl="2">
              <a:spcBef>
                <a:spcPts val="600"/>
              </a:spcBef>
              <a:buFontTx/>
              <a:buChar char="•"/>
            </a:pPr>
            <a:r>
              <a:rPr lang="en-GB" altLang="en-US" sz="2800" dirty="0" smtClean="0">
                <a:latin typeface="Arial" panose="020B0604020202020204" pitchFamily="34" charset="0"/>
                <a:cs typeface="Arial" panose="020B0604020202020204" pitchFamily="34" charset="0"/>
              </a:rPr>
              <a:t>‘</a:t>
            </a:r>
            <a:r>
              <a:rPr lang="en-GB" altLang="en-US" sz="2800" dirty="0">
                <a:latin typeface="Arial" panose="020B0604020202020204" pitchFamily="34" charset="0"/>
                <a:cs typeface="Arial" panose="020B0604020202020204" pitchFamily="34" charset="0"/>
              </a:rPr>
              <a:t>horizontal’: provide a wide range of functions, but with little </a:t>
            </a:r>
            <a:r>
              <a:rPr lang="en-GB" altLang="en-US" sz="2800" dirty="0" smtClean="0">
                <a:latin typeface="Arial" panose="020B0604020202020204" pitchFamily="34" charset="0"/>
                <a:cs typeface="Arial" panose="020B0604020202020204" pitchFamily="34" charset="0"/>
              </a:rPr>
              <a:t>detail.</a:t>
            </a:r>
            <a:endParaRPr lang="en-GB" altLang="en-US" sz="2800" dirty="0">
              <a:latin typeface="Arial" panose="020B0604020202020204" pitchFamily="34" charset="0"/>
              <a:cs typeface="Arial" panose="020B0604020202020204" pitchFamily="34" charset="0"/>
            </a:endParaRPr>
          </a:p>
          <a:p>
            <a:pPr lvl="2">
              <a:spcBef>
                <a:spcPts val="600"/>
              </a:spcBef>
              <a:buFontTx/>
              <a:buChar char="•"/>
            </a:pPr>
            <a:r>
              <a:rPr lang="en-GB" altLang="en-US" sz="2800" dirty="0" smtClean="0">
                <a:latin typeface="Arial" panose="020B0604020202020204" pitchFamily="34" charset="0"/>
                <a:cs typeface="Arial" panose="020B0604020202020204" pitchFamily="34" charset="0"/>
              </a:rPr>
              <a:t>‘</a:t>
            </a:r>
            <a:r>
              <a:rPr lang="en-GB" altLang="en-US" sz="2800" dirty="0">
                <a:latin typeface="Arial" panose="020B0604020202020204" pitchFamily="34" charset="0"/>
                <a:cs typeface="Arial" panose="020B0604020202020204" pitchFamily="34" charset="0"/>
              </a:rPr>
              <a:t>vertical’: provide a lot of detail for only a few </a:t>
            </a:r>
            <a:r>
              <a:rPr lang="en-GB" altLang="en-US" sz="2800" dirty="0" smtClean="0">
                <a:latin typeface="Arial" panose="020B0604020202020204" pitchFamily="34" charset="0"/>
                <a:cs typeface="Arial" panose="020B0604020202020204" pitchFamily="34" charset="0"/>
              </a:rPr>
              <a:t>functions.</a:t>
            </a:r>
            <a:endParaRPr lang="en-GB" altLang="en-US" sz="2800" dirty="0">
              <a:latin typeface="Arial" panose="020B0604020202020204" pitchFamily="34" charset="0"/>
              <a:cs typeface="Arial" panose="020B0604020202020204" pitchFamily="34" charset="0"/>
            </a:endParaRPr>
          </a:p>
          <a:p>
            <a:pPr marL="0" indent="0">
              <a:spcBef>
                <a:spcPts val="600"/>
              </a:spcBef>
              <a:buNone/>
            </a:pPr>
            <a:r>
              <a:rPr lang="en-GB" altLang="en-US" sz="3100" dirty="0">
                <a:latin typeface="Arial" panose="020B0604020202020204" pitchFamily="34" charset="0"/>
                <a:cs typeface="Arial" panose="020B0604020202020204" pitchFamily="34" charset="0"/>
              </a:rPr>
              <a:t>Compromises in prototypes </a:t>
            </a:r>
            <a:r>
              <a:rPr lang="en-GB" altLang="en-US" sz="3100" dirty="0" smtClean="0">
                <a:latin typeface="Arial" panose="020B0604020202020204" pitchFamily="34" charset="0"/>
                <a:cs typeface="Arial" panose="020B0604020202020204" pitchFamily="34" charset="0"/>
              </a:rPr>
              <a:t>must not </a:t>
            </a:r>
            <a:r>
              <a:rPr lang="en-GB" altLang="en-US" sz="3100" dirty="0">
                <a:latin typeface="Arial" panose="020B0604020202020204" pitchFamily="34" charset="0"/>
                <a:cs typeface="Arial" panose="020B0604020202020204" pitchFamily="34" charset="0"/>
              </a:rPr>
              <a:t>be ignored. </a:t>
            </a:r>
            <a:r>
              <a:rPr lang="en-GB" altLang="en-US" sz="3100" dirty="0" smtClean="0">
                <a:latin typeface="Arial" panose="020B0604020202020204" pitchFamily="34" charset="0"/>
                <a:cs typeface="Arial" panose="020B0604020202020204" pitchFamily="34" charset="0"/>
              </a:rPr>
              <a:t>Products need to be engineered.</a:t>
            </a:r>
            <a:endParaRPr lang="en-GB" altLang="en-US" sz="3100" dirty="0">
              <a:latin typeface="Arial" panose="020B0604020202020204" pitchFamily="34" charset="0"/>
              <a:cs typeface="Arial" panose="020B0604020202020204" pitchFamily="34" charset="0"/>
            </a:endParaRPr>
          </a:p>
          <a:p>
            <a:pPr>
              <a:lnSpc>
                <a:spcPct val="130000"/>
              </a:lnSpc>
              <a:spcBef>
                <a:spcPts val="600"/>
              </a:spcBef>
              <a:buFontTx/>
              <a:buNone/>
            </a:pPr>
            <a:endParaRPr lang="en-US" altLang="en-US" sz="2800"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53</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0934"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055887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54888" cy="1143000"/>
          </a:xfrm>
        </p:spPr>
        <p:txBody>
          <a:bodyPr/>
          <a:lstStyle/>
          <a:p>
            <a:r>
              <a:rPr lang="en-IE" dirty="0" smtClean="0">
                <a:latin typeface="Arial" panose="020B0604020202020204" pitchFamily="34" charset="0"/>
                <a:cs typeface="Arial" panose="020B0604020202020204" pitchFamily="34" charset="0"/>
              </a:rPr>
              <a:t> Possible problems</a:t>
            </a:r>
            <a:r>
              <a:rPr lang="en-IE" dirty="0" smtClean="0">
                <a:latin typeface="Arial" panose="020B0604020202020204" pitchFamily="34" charset="0"/>
                <a:cs typeface="Arial" panose="020B0604020202020204" pitchFamily="34" charset="0"/>
              </a:rPr>
              <a:t> in</a:t>
            </a:r>
            <a:r>
              <a:rPr lang="en-IE" dirty="0" smtClean="0">
                <a:latin typeface="Arial" panose="020B0604020202020204" pitchFamily="34" charset="0"/>
                <a:cs typeface="Arial" panose="020B0604020202020204" pitchFamily="34" charset="0"/>
              </a:rPr>
              <a:t> Prototyping</a:t>
            </a:r>
            <a:endParaRPr lang="en-IE"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756150"/>
          </a:xfrm>
        </p:spPr>
        <p:txBody>
          <a:bodyPr>
            <a:normAutofit fontScale="92500" lnSpcReduction="10000"/>
          </a:bodyPr>
          <a:lstStyle/>
          <a:p>
            <a:pPr marL="0" indent="0">
              <a:lnSpc>
                <a:spcPct val="8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Examples:</a:t>
            </a:r>
          </a:p>
          <a:p>
            <a:pPr>
              <a:lnSpc>
                <a:spcPct val="8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Pressure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to enhance prototype to become delivered system</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From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the client</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From management</a:t>
            </a:r>
          </a:p>
          <a:p>
            <a:pPr lvl="2">
              <a:lnSpc>
                <a:spcPct val="80000"/>
              </a:lnSpc>
            </a:pP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When these people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see code, see </a:t>
            </a:r>
            <a:r>
              <a:rPr lang="en-US" altLang="en-US" sz="2200" dirty="0" smtClean="0">
                <a:latin typeface="Arial" panose="020B0604020202020204" pitchFamily="34" charset="0"/>
                <a:ea typeface="ＭＳ Ｐゴシック" panose="020B0600070205080204" pitchFamily="34" charset="-128"/>
                <a:cs typeface="Arial" panose="020B0604020202020204" pitchFamily="34" charset="0"/>
              </a:rPr>
              <a:t>an almost-working </a:t>
            </a:r>
            <a:r>
              <a:rPr lang="en-US" altLang="en-US" sz="2200" dirty="0">
                <a:latin typeface="Arial" panose="020B0604020202020204" pitchFamily="34" charset="0"/>
                <a:ea typeface="ＭＳ Ｐゴシック" panose="020B0600070205080204" pitchFamily="34" charset="-128"/>
                <a:cs typeface="Arial" panose="020B0604020202020204" pitchFamily="34" charset="0"/>
              </a:rPr>
              <a:t>“system”</a:t>
            </a:r>
          </a:p>
          <a:p>
            <a:pPr>
              <a:lnSpc>
                <a:spcPct val="80000"/>
              </a:lnSpc>
            </a:pPr>
            <a:r>
              <a:rPr lang="en-US" altLang="en-US" sz="2800" dirty="0">
                <a:latin typeface="Arial" panose="020B0604020202020204" pitchFamily="34" charset="0"/>
                <a:ea typeface="ＭＳ Ｐゴシック" panose="020B0600070205080204" pitchFamily="34" charset="-128"/>
                <a:cs typeface="Arial" panose="020B0604020202020204" pitchFamily="34" charset="0"/>
              </a:rPr>
              <a:t>Why not use the prototype?</a:t>
            </a:r>
          </a:p>
          <a:p>
            <a:pPr>
              <a:lnSpc>
                <a:spcPct val="8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Prototypes are </a:t>
            </a:r>
            <a:r>
              <a:rPr lang="en-US" altLang="en-US" sz="2800" dirty="0">
                <a:latin typeface="Arial" panose="020B0604020202020204" pitchFamily="34" charset="0"/>
                <a:ea typeface="ＭＳ Ｐゴシック" panose="020B0600070205080204" pitchFamily="34" charset="-128"/>
                <a:cs typeface="Arial" panose="020B0604020202020204" pitchFamily="34" charset="0"/>
              </a:rPr>
              <a:t>built for quick updates, so...</a:t>
            </a:r>
          </a:p>
          <a:p>
            <a:pPr lvl="1">
              <a:lnSpc>
                <a:spcPct val="80000"/>
              </a:lnSpc>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No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real design</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 </a:t>
            </a: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therefore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hard to maintain</a:t>
            </a:r>
          </a:p>
          <a:p>
            <a:pPr lvl="1">
              <a:lnSpc>
                <a:spcPct val="80000"/>
              </a:lnSpc>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Code can be unstructured, </a:t>
            </a:r>
            <a:r>
              <a:rPr lang="en-US" altLang="en-US" sz="2400" dirty="0">
                <a:latin typeface="Arial" panose="020B0604020202020204" pitchFamily="34" charset="0"/>
                <a:ea typeface="ＭＳ Ｐゴシック" panose="020B0600070205080204" pitchFamily="34" charset="-128"/>
                <a:cs typeface="Arial" panose="020B0604020202020204" pitchFamily="34" charset="0"/>
              </a:rPr>
              <a:t>no error checking</a:t>
            </a:r>
          </a:p>
          <a:p>
            <a:pPr lvl="1">
              <a:lnSpc>
                <a:spcPct val="80000"/>
              </a:lnSpc>
            </a:pPr>
            <a:r>
              <a:rPr lang="en-US" altLang="en-US" sz="2400" dirty="0" smtClean="0">
                <a:latin typeface="Arial" panose="020B0604020202020204" pitchFamily="34" charset="0"/>
                <a:ea typeface="ＭＳ Ｐゴシック" panose="020B0600070205080204" pitchFamily="34" charset="-128"/>
                <a:cs typeface="Arial" panose="020B0604020202020204" pitchFamily="34" charset="0"/>
              </a:rPr>
              <a:t>The prototype may be in the ‘wrong environment’</a:t>
            </a:r>
            <a:endParaRPr lang="en-US" altLang="en-US" sz="2400" dirty="0">
              <a:latin typeface="Arial" panose="020B0604020202020204" pitchFamily="34" charset="0"/>
              <a:ea typeface="ＭＳ Ｐゴシック" panose="020B0600070205080204" pitchFamily="34" charset="-128"/>
              <a:cs typeface="Arial" panose="020B0604020202020204" pitchFamily="34" charset="0"/>
            </a:endParaRPr>
          </a:p>
          <a:p>
            <a:pPr>
              <a:lnSpc>
                <a:spcPct val="130000"/>
              </a:lnSpc>
              <a:spcBef>
                <a:spcPts val="600"/>
              </a:spcBef>
              <a:buFontTx/>
              <a:buNone/>
            </a:pPr>
            <a:endParaRPr lang="en-US" altLang="en-US" sz="2800"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54</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1957"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257434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Constructing from</a:t>
            </a:r>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609600" y="1600200"/>
            <a:ext cx="7924800" cy="4421088"/>
          </a:xfrm>
        </p:spPr>
        <p:txBody>
          <a:bodyPr>
            <a:noAutofit/>
          </a:bodyPr>
          <a:lstStyle/>
          <a:p>
            <a:pPr marL="57150" indent="0">
              <a:lnSpc>
                <a:spcPct val="120000"/>
              </a:lnSpc>
              <a:spcBef>
                <a:spcPts val="300"/>
              </a:spcBef>
              <a:buNone/>
            </a:pPr>
            <a:r>
              <a:rPr lang="en-GB" altLang="en-US" sz="2600" dirty="0" smtClean="0">
                <a:latin typeface="Arial" panose="020B0604020202020204" pitchFamily="34" charset="0"/>
                <a:cs typeface="Arial" panose="020B0604020202020204" pitchFamily="34" charset="0"/>
              </a:rPr>
              <a:t>Construction: taking </a:t>
            </a:r>
            <a:r>
              <a:rPr lang="en-GB" altLang="en-US" sz="2600" dirty="0">
                <a:latin typeface="Arial" panose="020B0604020202020204" pitchFamily="34" charset="0"/>
                <a:cs typeface="Arial" panose="020B0604020202020204" pitchFamily="34" charset="0"/>
              </a:rPr>
              <a:t>the prototypes (or learning from them) and creating a final </a:t>
            </a:r>
            <a:r>
              <a:rPr lang="en-GB" altLang="en-US" sz="2600" dirty="0" smtClean="0">
                <a:latin typeface="Arial" panose="020B0604020202020204" pitchFamily="34" charset="0"/>
                <a:cs typeface="Arial" panose="020B0604020202020204" pitchFamily="34" charset="0"/>
              </a:rPr>
              <a:t>product.</a:t>
            </a:r>
            <a:endParaRPr lang="en-GB" altLang="en-US" sz="2600" dirty="0">
              <a:latin typeface="Arial" panose="020B0604020202020204" pitchFamily="34" charset="0"/>
              <a:cs typeface="Arial" panose="020B0604020202020204" pitchFamily="34" charset="0"/>
            </a:endParaRPr>
          </a:p>
          <a:p>
            <a:pPr lvl="1">
              <a:lnSpc>
                <a:spcPct val="120000"/>
              </a:lnSpc>
              <a:spcBef>
                <a:spcPts val="300"/>
              </a:spcBef>
              <a:buFontTx/>
              <a:buChar char="•"/>
            </a:pPr>
            <a:r>
              <a:rPr lang="en-GB" altLang="en-US" sz="2600" dirty="0">
                <a:latin typeface="Arial" panose="020B0604020202020204" pitchFamily="34" charset="0"/>
                <a:cs typeface="Arial" panose="020B0604020202020204" pitchFamily="34" charset="0"/>
              </a:rPr>
              <a:t>Quality must be attended to: usability (of course), reliability, robustness, maintainability, integrity, portability, efficiency, </a:t>
            </a:r>
            <a:r>
              <a:rPr lang="en-GB" altLang="en-US" sz="2600" dirty="0" err="1">
                <a:latin typeface="Arial" panose="020B0604020202020204" pitchFamily="34" charset="0"/>
                <a:cs typeface="Arial" panose="020B0604020202020204" pitchFamily="34" charset="0"/>
              </a:rPr>
              <a:t>etc</a:t>
            </a:r>
            <a:endParaRPr lang="en-GB" altLang="en-US" sz="2600" dirty="0">
              <a:latin typeface="Arial" panose="020B0604020202020204" pitchFamily="34" charset="0"/>
              <a:cs typeface="Arial" panose="020B0604020202020204" pitchFamily="34" charset="0"/>
            </a:endParaRPr>
          </a:p>
          <a:p>
            <a:pPr lvl="1">
              <a:lnSpc>
                <a:spcPct val="120000"/>
              </a:lnSpc>
              <a:spcBef>
                <a:spcPts val="300"/>
              </a:spcBef>
              <a:buFontTx/>
              <a:buChar char="•"/>
            </a:pPr>
            <a:r>
              <a:rPr lang="en-GB" altLang="en-US" sz="2600" dirty="0" smtClean="0">
                <a:latin typeface="Arial" panose="020B0604020202020204" pitchFamily="34" charset="0"/>
                <a:cs typeface="Arial" panose="020B0604020202020204" pitchFamily="34" charset="0"/>
              </a:rPr>
              <a:t>The product </a:t>
            </a:r>
            <a:r>
              <a:rPr lang="en-GB" altLang="en-US" sz="2600" dirty="0">
                <a:latin typeface="Arial" panose="020B0604020202020204" pitchFamily="34" charset="0"/>
                <a:cs typeface="Arial" panose="020B0604020202020204" pitchFamily="34" charset="0"/>
              </a:rPr>
              <a:t>must be </a:t>
            </a:r>
            <a:r>
              <a:rPr lang="en-GB" altLang="en-US" sz="2600" dirty="0" smtClean="0">
                <a:latin typeface="Arial" panose="020B0604020202020204" pitchFamily="34" charset="0"/>
                <a:cs typeface="Arial" panose="020B0604020202020204" pitchFamily="34" charset="0"/>
              </a:rPr>
              <a:t>engineered through;</a:t>
            </a:r>
            <a:endParaRPr lang="en-GB" altLang="en-US" sz="2600" dirty="0">
              <a:latin typeface="Arial" panose="020B0604020202020204" pitchFamily="34" charset="0"/>
              <a:cs typeface="Arial" panose="020B0604020202020204" pitchFamily="34" charset="0"/>
            </a:endParaRPr>
          </a:p>
          <a:p>
            <a:pPr lvl="3">
              <a:lnSpc>
                <a:spcPct val="120000"/>
              </a:lnSpc>
              <a:spcBef>
                <a:spcPts val="300"/>
              </a:spcBef>
            </a:pPr>
            <a:r>
              <a:rPr lang="en-GB" altLang="en-US" sz="2600" dirty="0">
                <a:latin typeface="Arial" panose="020B0604020202020204" pitchFamily="34" charset="0"/>
                <a:cs typeface="Arial" panose="020B0604020202020204" pitchFamily="34" charset="0"/>
              </a:rPr>
              <a:t>Evolutionary prototyping</a:t>
            </a:r>
          </a:p>
          <a:p>
            <a:pPr lvl="3">
              <a:lnSpc>
                <a:spcPct val="120000"/>
              </a:lnSpc>
              <a:spcBef>
                <a:spcPts val="300"/>
              </a:spcBef>
            </a:pPr>
            <a:r>
              <a:rPr lang="en-GB" altLang="en-US" sz="2600" dirty="0">
                <a:latin typeface="Arial" panose="020B0604020202020204" pitchFamily="34" charset="0"/>
                <a:cs typeface="Arial" panose="020B0604020202020204" pitchFamily="34" charset="0"/>
              </a:rPr>
              <a:t>‘Throw-away’ </a:t>
            </a:r>
            <a:r>
              <a:rPr lang="en-GB" altLang="en-US" sz="2600" dirty="0" smtClean="0">
                <a:latin typeface="Arial" panose="020B0604020202020204" pitchFamily="34" charset="0"/>
                <a:cs typeface="Arial" panose="020B0604020202020204" pitchFamily="34" charset="0"/>
              </a:rPr>
              <a:t>prototyping</a:t>
            </a:r>
            <a:endParaRPr lang="en-GB" altLang="en-US" sz="2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55</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2982"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709009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sz="2800" dirty="0" smtClean="0">
                <a:latin typeface="Arial" panose="020B0604020202020204" pitchFamily="34" charset="0"/>
                <a:cs typeface="Arial" panose="020B0604020202020204" pitchFamily="34" charset="0"/>
              </a:rPr>
              <a:t>Advantages and Disadvantages of </a:t>
            </a:r>
            <a:br>
              <a:rPr lang="en-IE" sz="2800" dirty="0" smtClean="0">
                <a:latin typeface="Arial" panose="020B0604020202020204" pitchFamily="34" charset="0"/>
                <a:cs typeface="Arial" panose="020B0604020202020204" pitchFamily="34" charset="0"/>
              </a:rPr>
            </a:br>
            <a:r>
              <a:rPr lang="en-IE" sz="2800" dirty="0" smtClean="0">
                <a:latin typeface="Arial" panose="020B0604020202020204" pitchFamily="34" charset="0"/>
                <a:cs typeface="Arial" panose="020B0604020202020204" pitchFamily="34" charset="0"/>
              </a:rPr>
              <a:t>Low Fidelity</a:t>
            </a:r>
            <a:r>
              <a:rPr lang="en-IE" sz="2800" dirty="0" smtClean="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Prototypes</a:t>
            </a:r>
            <a:endParaRPr lang="en-IE"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56</a:t>
            </a:fld>
            <a:endParaRPr lang="en-US"/>
          </a:p>
        </p:txBody>
      </p:sp>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8" name="Text Box 5"/>
          <p:cNvSpPr txBox="1">
            <a:spLocks noChangeArrowheads="1"/>
          </p:cNvSpPr>
          <p:nvPr/>
        </p:nvSpPr>
        <p:spPr bwMode="auto">
          <a:xfrm>
            <a:off x="762000" y="1772816"/>
            <a:ext cx="7620000" cy="430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altLang="en-US" sz="2200" dirty="0" smtClean="0">
                <a:solidFill>
                  <a:srgbClr val="FFC000"/>
                </a:solidFill>
                <a:latin typeface="Arial" panose="020B0604020202020204" pitchFamily="34" charset="0"/>
                <a:cs typeface="Arial" panose="020B0604020202020204" pitchFamily="34" charset="0"/>
              </a:rPr>
              <a:t>	Advantages                     	Disadvantages </a:t>
            </a:r>
            <a:endParaRPr lang="en-US" altLang="en-US" sz="2200" dirty="0">
              <a:solidFill>
                <a:srgbClr val="FFC000"/>
              </a:solidFill>
              <a:latin typeface="Arial" panose="020B0604020202020204" pitchFamily="34" charset="0"/>
              <a:cs typeface="Arial" panose="020B0604020202020204" pitchFamily="34" charset="0"/>
            </a:endParaRPr>
          </a:p>
        </p:txBody>
      </p:sp>
      <p:sp>
        <p:nvSpPr>
          <p:cNvPr id="9" name="Rectangle 3"/>
          <p:cNvSpPr txBox="1">
            <a:spLocks noChangeArrowheads="1"/>
          </p:cNvSpPr>
          <p:nvPr/>
        </p:nvSpPr>
        <p:spPr>
          <a:xfrm>
            <a:off x="566738" y="2209800"/>
            <a:ext cx="3924300" cy="3810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80000"/>
              </a:lnSpc>
            </a:pPr>
            <a:r>
              <a:rPr lang="en-US" altLang="en-US" sz="1800" dirty="0" smtClean="0">
                <a:latin typeface="Arial" panose="020B0604020202020204" pitchFamily="34" charset="0"/>
                <a:cs typeface="Arial" panose="020B0604020202020204" pitchFamily="34" charset="0"/>
              </a:rPr>
              <a:t>Low-fidelity representations, such as sketches, differ from the final product in interaction design, visual appearance, and/or level of details. The method is quick and cheap, which encourages iterative design idea tryouts between/during usability tests. </a:t>
            </a:r>
          </a:p>
          <a:p>
            <a:pPr>
              <a:lnSpc>
                <a:spcPct val="80000"/>
              </a:lnSpc>
            </a:pPr>
            <a:r>
              <a:rPr lang="en-US" altLang="en-US" sz="1800" dirty="0" smtClean="0">
                <a:latin typeface="Arial" panose="020B0604020202020204" pitchFamily="34" charset="0"/>
                <a:cs typeface="Arial" panose="020B0604020202020204" pitchFamily="34" charset="0"/>
              </a:rPr>
              <a:t>Quick low-fidelity tests allow designers and users to focus on high-level interaction design and information architecture, rather than on details or visual style. </a:t>
            </a:r>
            <a:endParaRPr lang="en-US" altLang="en-US" sz="1800" dirty="0" smtClean="0">
              <a:latin typeface="Arial" panose="020B0604020202020204" pitchFamily="34" charset="0"/>
              <a:cs typeface="Arial" panose="020B0604020202020204" pitchFamily="34" charset="0"/>
            </a:endParaRPr>
          </a:p>
        </p:txBody>
      </p:sp>
      <p:sp>
        <p:nvSpPr>
          <p:cNvPr id="10" name="Rectangle 4"/>
          <p:cNvSpPr txBox="1">
            <a:spLocks noChangeArrowheads="1"/>
          </p:cNvSpPr>
          <p:nvPr/>
        </p:nvSpPr>
        <p:spPr>
          <a:xfrm>
            <a:off x="4643438" y="2209800"/>
            <a:ext cx="3924300" cy="3810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80000"/>
              </a:lnSpc>
            </a:pPr>
            <a:r>
              <a:rPr lang="en-US" altLang="en-US" sz="1800" dirty="0" smtClean="0">
                <a:latin typeface="Arial" panose="020B0604020202020204" pitchFamily="34" charset="0"/>
                <a:cs typeface="Arial" panose="020B0604020202020204" pitchFamily="34" charset="0"/>
              </a:rPr>
              <a:t>Users might judge a low-fidelity prototype as unprofessional. </a:t>
            </a:r>
          </a:p>
          <a:p>
            <a:pPr>
              <a:lnSpc>
                <a:spcPct val="80000"/>
              </a:lnSpc>
            </a:pPr>
            <a:endParaRPr lang="en-US" altLang="en-US" sz="1800" dirty="0" smtClean="0">
              <a:latin typeface="Arial" panose="020B0604020202020204" pitchFamily="34" charset="0"/>
              <a:cs typeface="Arial" panose="020B0604020202020204" pitchFamily="34" charset="0"/>
            </a:endParaRPr>
          </a:p>
          <a:p>
            <a:pPr>
              <a:lnSpc>
                <a:spcPct val="80000"/>
              </a:lnSpc>
            </a:pPr>
            <a:r>
              <a:rPr lang="en-US" altLang="en-US" sz="1800" dirty="0" smtClean="0">
                <a:latin typeface="Arial" panose="020B0604020202020204" pitchFamily="34" charset="0"/>
                <a:cs typeface="Arial" panose="020B0604020202020204" pitchFamily="34" charset="0"/>
              </a:rPr>
              <a:t>While low-fidelity prototypes allow spontaneous changes for exploring interactions, they also sacrifice some realism.</a:t>
            </a:r>
          </a:p>
          <a:p>
            <a:pPr>
              <a:lnSpc>
                <a:spcPct val="80000"/>
              </a:lnSpc>
            </a:pPr>
            <a:endParaRPr lang="en-US" altLang="en-US" sz="1800" dirty="0" smtClean="0">
              <a:latin typeface="Arial" panose="020B0604020202020204" pitchFamily="34" charset="0"/>
              <a:cs typeface="Arial" panose="020B0604020202020204" pitchFamily="34" charset="0"/>
            </a:endParaRPr>
          </a:p>
          <a:p>
            <a:pPr>
              <a:lnSpc>
                <a:spcPct val="80000"/>
              </a:lnSpc>
            </a:pPr>
            <a:r>
              <a:rPr lang="en-US" altLang="en-US" sz="1800" dirty="0" smtClean="0">
                <a:latin typeface="Arial" panose="020B0604020202020204" pitchFamily="34" charset="0"/>
                <a:cs typeface="Arial" panose="020B0604020202020204" pitchFamily="34" charset="0"/>
              </a:rPr>
              <a:t>Limitations in navigation and flow while a control person has to ‘make the interaction’.</a:t>
            </a:r>
            <a:endParaRPr lang="en-US" alt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193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82880" cy="1143000"/>
          </a:xfrm>
        </p:spPr>
        <p:txBody>
          <a:bodyPr/>
          <a:lstStyle/>
          <a:p>
            <a:r>
              <a:rPr lang="en-IE" sz="2800" dirty="0" smtClean="0">
                <a:latin typeface="Arial" panose="020B0604020202020204" pitchFamily="34" charset="0"/>
                <a:cs typeface="Arial" panose="020B0604020202020204" pitchFamily="34" charset="0"/>
              </a:rPr>
              <a:t>Advantages and Disadvantages of </a:t>
            </a:r>
            <a:br>
              <a:rPr lang="en-IE" sz="2800" dirty="0" smtClean="0">
                <a:latin typeface="Arial" panose="020B0604020202020204" pitchFamily="34" charset="0"/>
                <a:cs typeface="Arial" panose="020B0604020202020204" pitchFamily="34" charset="0"/>
              </a:rPr>
            </a:br>
            <a:r>
              <a:rPr lang="en-IE" sz="2800" dirty="0" smtClean="0">
                <a:latin typeface="Arial" panose="020B0604020202020204" pitchFamily="34" charset="0"/>
                <a:cs typeface="Arial" panose="020B0604020202020204" pitchFamily="34" charset="0"/>
              </a:rPr>
              <a:t>High Fidelity</a:t>
            </a:r>
            <a:r>
              <a:rPr lang="en-IE" sz="2800" dirty="0" smtClean="0">
                <a:latin typeface="Arial" panose="020B0604020202020204" pitchFamily="34" charset="0"/>
                <a:cs typeface="Arial" panose="020B0604020202020204" pitchFamily="34" charset="0"/>
              </a:rPr>
              <a:t> </a:t>
            </a:r>
            <a:r>
              <a:rPr lang="en-IE" sz="2800" dirty="0" smtClean="0">
                <a:latin typeface="Arial" panose="020B0604020202020204" pitchFamily="34" charset="0"/>
                <a:cs typeface="Arial" panose="020B0604020202020204" pitchFamily="34" charset="0"/>
              </a:rPr>
              <a:t>Prototypes</a:t>
            </a:r>
            <a:endParaRPr lang="en-IE"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57</a:t>
            </a:fld>
            <a:endParaRPr lang="en-US"/>
          </a:p>
        </p:txBody>
      </p:sp>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
        <p:nvSpPr>
          <p:cNvPr id="8" name="Text Box 5"/>
          <p:cNvSpPr txBox="1">
            <a:spLocks noChangeArrowheads="1"/>
          </p:cNvSpPr>
          <p:nvPr/>
        </p:nvSpPr>
        <p:spPr bwMode="auto">
          <a:xfrm>
            <a:off x="762000" y="1772816"/>
            <a:ext cx="7620000" cy="430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altLang="en-US" sz="2200" dirty="0" smtClean="0">
                <a:solidFill>
                  <a:srgbClr val="FFC000"/>
                </a:solidFill>
                <a:latin typeface="Arial" panose="020B0604020202020204" pitchFamily="34" charset="0"/>
                <a:cs typeface="Arial" panose="020B0604020202020204" pitchFamily="34" charset="0"/>
              </a:rPr>
              <a:t>	Advantages                     	Disadvantages </a:t>
            </a:r>
            <a:endParaRPr lang="en-US" altLang="en-US" sz="2200" dirty="0">
              <a:solidFill>
                <a:srgbClr val="FFC000"/>
              </a:solidFill>
              <a:latin typeface="Arial" panose="020B0604020202020204" pitchFamily="34" charset="0"/>
              <a:cs typeface="Arial" panose="020B0604020202020204" pitchFamily="34" charset="0"/>
            </a:endParaRPr>
          </a:p>
        </p:txBody>
      </p:sp>
      <p:sp>
        <p:nvSpPr>
          <p:cNvPr id="9" name="Rectangle 3"/>
          <p:cNvSpPr txBox="1">
            <a:spLocks noChangeArrowheads="1"/>
          </p:cNvSpPr>
          <p:nvPr/>
        </p:nvSpPr>
        <p:spPr>
          <a:xfrm>
            <a:off x="566738" y="2209800"/>
            <a:ext cx="3924300" cy="3810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altLang="en-US" sz="1800" dirty="0">
                <a:latin typeface="Arial" panose="020B0604020202020204" pitchFamily="34" charset="0"/>
                <a:cs typeface="Arial" panose="020B0604020202020204" pitchFamily="34" charset="0"/>
              </a:rPr>
              <a:t>High-fidelity prototypes offer more realistic interactions than low-fidelity.  </a:t>
            </a:r>
          </a:p>
          <a:p>
            <a:endParaRPr lang="en-US" altLang="en-US" sz="1800" dirty="0" smtClean="0">
              <a:latin typeface="Arial" panose="020B0604020202020204" pitchFamily="34" charset="0"/>
              <a:cs typeface="Arial" panose="020B0604020202020204" pitchFamily="34" charset="0"/>
            </a:endParaRPr>
          </a:p>
          <a:p>
            <a:r>
              <a:rPr lang="en-US" altLang="en-US" sz="1800" dirty="0" smtClean="0">
                <a:latin typeface="Arial" panose="020B0604020202020204" pitchFamily="34" charset="0"/>
                <a:cs typeface="Arial" panose="020B0604020202020204" pitchFamily="34" charset="0"/>
              </a:rPr>
              <a:t>Better </a:t>
            </a:r>
            <a:r>
              <a:rPr lang="en-US" altLang="en-US" sz="1800" dirty="0">
                <a:latin typeface="Arial" panose="020B0604020202020204" pitchFamily="34" charset="0"/>
                <a:cs typeface="Arial" panose="020B0604020202020204" pitchFamily="34" charset="0"/>
              </a:rPr>
              <a:t>at conveying the range of design possibilities. </a:t>
            </a:r>
          </a:p>
          <a:p>
            <a:endParaRPr lang="en-US" altLang="en-US" sz="1800" dirty="0" smtClean="0">
              <a:latin typeface="Arial" panose="020B0604020202020204" pitchFamily="34" charset="0"/>
              <a:cs typeface="Arial" panose="020B0604020202020204" pitchFamily="34" charset="0"/>
            </a:endParaRPr>
          </a:p>
          <a:p>
            <a:r>
              <a:rPr lang="en-US" altLang="en-US" sz="1800" dirty="0" smtClean="0">
                <a:latin typeface="Arial" panose="020B0604020202020204" pitchFamily="34" charset="0"/>
                <a:cs typeface="Arial" panose="020B0604020202020204" pitchFamily="34" charset="0"/>
              </a:rPr>
              <a:t>User-driven.</a:t>
            </a:r>
            <a:endParaRPr lang="en-US" altLang="en-US" sz="1800" dirty="0">
              <a:latin typeface="Arial" panose="020B0604020202020204" pitchFamily="34" charset="0"/>
              <a:cs typeface="Arial" panose="020B0604020202020204" pitchFamily="34" charset="0"/>
            </a:endParaRPr>
          </a:p>
        </p:txBody>
      </p:sp>
      <p:sp>
        <p:nvSpPr>
          <p:cNvPr id="10" name="Rectangle 4"/>
          <p:cNvSpPr txBox="1">
            <a:spLocks noChangeArrowheads="1"/>
          </p:cNvSpPr>
          <p:nvPr/>
        </p:nvSpPr>
        <p:spPr>
          <a:xfrm>
            <a:off x="4643438" y="2209800"/>
            <a:ext cx="3924300" cy="3810000"/>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80000"/>
              </a:lnSpc>
            </a:pPr>
            <a:r>
              <a:rPr lang="en-US" altLang="en-US" sz="1800" dirty="0" smtClean="0">
                <a:latin typeface="Arial" panose="020B0604020202020204" pitchFamily="34" charset="0"/>
                <a:cs typeface="Arial" panose="020B0604020202020204" pitchFamily="34" charset="0"/>
              </a:rPr>
              <a:t>High-fidelity </a:t>
            </a:r>
            <a:r>
              <a:rPr lang="en-US" altLang="en-US" sz="1800" dirty="0">
                <a:latin typeface="Arial" panose="020B0604020202020204" pitchFamily="34" charset="0"/>
                <a:cs typeface="Arial" panose="020B0604020202020204" pitchFamily="34" charset="0"/>
              </a:rPr>
              <a:t>prototyping may make designers reluctant to change designs and less likely to fully explore the design space. </a:t>
            </a:r>
          </a:p>
          <a:p>
            <a:pPr>
              <a:lnSpc>
                <a:spcPct val="80000"/>
              </a:lnSpc>
            </a:pPr>
            <a:endParaRPr lang="en-US" altLang="en-US" sz="1800" dirty="0" smtClean="0">
              <a:latin typeface="Arial" panose="020B0604020202020204" pitchFamily="34" charset="0"/>
              <a:cs typeface="Arial" panose="020B0604020202020204" pitchFamily="34" charset="0"/>
            </a:endParaRPr>
          </a:p>
          <a:p>
            <a:pPr>
              <a:lnSpc>
                <a:spcPct val="80000"/>
              </a:lnSpc>
            </a:pPr>
            <a:r>
              <a:rPr lang="en-US" altLang="en-US" sz="1800" dirty="0" smtClean="0">
                <a:latin typeface="Arial" panose="020B0604020202020204" pitchFamily="34" charset="0"/>
                <a:cs typeface="Arial" panose="020B0604020202020204" pitchFamily="34" charset="0"/>
              </a:rPr>
              <a:t>They take </a:t>
            </a:r>
            <a:r>
              <a:rPr lang="en-US" altLang="en-US" sz="1800" dirty="0">
                <a:latin typeface="Arial" panose="020B0604020202020204" pitchFamily="34" charset="0"/>
                <a:cs typeface="Arial" panose="020B0604020202020204" pitchFamily="34" charset="0"/>
              </a:rPr>
              <a:t>a long to build and requires skill. </a:t>
            </a:r>
          </a:p>
          <a:p>
            <a:pPr>
              <a:lnSpc>
                <a:spcPct val="80000"/>
              </a:lnSpc>
            </a:pPr>
            <a:endParaRPr lang="en-US" altLang="en-US" sz="1800" dirty="0" smtClean="0">
              <a:latin typeface="Arial" panose="020B0604020202020204" pitchFamily="34" charset="0"/>
              <a:cs typeface="Arial" panose="020B0604020202020204" pitchFamily="34" charset="0"/>
            </a:endParaRPr>
          </a:p>
          <a:p>
            <a:pPr>
              <a:lnSpc>
                <a:spcPct val="80000"/>
              </a:lnSpc>
            </a:pPr>
            <a:r>
              <a:rPr lang="en-US" altLang="en-US" sz="1800" dirty="0" smtClean="0">
                <a:latin typeface="Arial" panose="020B0604020202020204" pitchFamily="34" charset="0"/>
                <a:cs typeface="Arial" panose="020B0604020202020204" pitchFamily="34" charset="0"/>
              </a:rPr>
              <a:t>Reviewers </a:t>
            </a:r>
            <a:r>
              <a:rPr lang="en-US" altLang="en-US" sz="1800" dirty="0">
                <a:latin typeface="Arial" panose="020B0604020202020204" pitchFamily="34" charset="0"/>
                <a:cs typeface="Arial" panose="020B0604020202020204" pitchFamily="34" charset="0"/>
              </a:rPr>
              <a:t>and testers tend to comment on surface aspects rather than content</a:t>
            </a:r>
            <a:r>
              <a:rPr lang="en-US" altLang="en-US" sz="1800" dirty="0" smtClean="0">
                <a:latin typeface="Arial" panose="020B0604020202020204" pitchFamily="34" charset="0"/>
                <a:cs typeface="Arial" panose="020B0604020202020204" pitchFamily="34" charset="0"/>
              </a:rPr>
              <a:t>.</a:t>
            </a:r>
            <a:endParaRPr lang="en-US" alt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6105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Design Model </a:t>
            </a:r>
            <a:endParaRPr lang="en-IE"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58</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4560"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10"/>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algn="ctr" eaLnBrk="1" hangingPunct="1">
              <a:spcBef>
                <a:spcPct val="0"/>
              </a:spcBef>
              <a:buFontTx/>
              <a:buNone/>
            </a:pPr>
            <a:r>
              <a:rPr lang="en-IE" altLang="en-US" sz="1000" b="0" i="1"/>
              <a:t>Life-Cycle Models</a:t>
            </a:r>
            <a:endParaRPr lang="en-US" altLang="en-US" sz="1000" b="0" i="1"/>
          </a:p>
        </p:txBody>
      </p:sp>
      <p:sp>
        <p:nvSpPr>
          <p:cNvPr id="9" name="Text Box 6"/>
          <p:cNvSpPr txBox="1">
            <a:spLocks noChangeArrowheads="1"/>
          </p:cNvSpPr>
          <p:nvPr/>
        </p:nvSpPr>
        <p:spPr bwMode="auto">
          <a:xfrm>
            <a:off x="3923494" y="2766367"/>
            <a:ext cx="1144865" cy="461665"/>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IE" altLang="en-US" sz="2400" b="0">
                <a:solidFill>
                  <a:schemeClr val="bg2"/>
                </a:solidFill>
              </a:rPr>
              <a:t>Design</a:t>
            </a:r>
            <a:endParaRPr lang="en-US" altLang="en-US" sz="2400" b="0">
              <a:solidFill>
                <a:schemeClr val="bg2"/>
              </a:solidFill>
            </a:endParaRPr>
          </a:p>
        </p:txBody>
      </p:sp>
      <p:sp>
        <p:nvSpPr>
          <p:cNvPr id="10" name="Text Box 7"/>
          <p:cNvSpPr txBox="1">
            <a:spLocks noChangeArrowheads="1"/>
          </p:cNvSpPr>
          <p:nvPr/>
        </p:nvSpPr>
        <p:spPr bwMode="auto">
          <a:xfrm>
            <a:off x="3442481" y="3845867"/>
            <a:ext cx="2087431" cy="461665"/>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har char="•"/>
              <a:defRPr sz="3200" b="1">
                <a:solidFill>
                  <a:schemeClr val="tx1"/>
                </a:solidFill>
                <a:latin typeface="Arial" charset="0"/>
                <a:ea typeface="ＭＳ Ｐゴシック" pitchFamily="34" charset="-128"/>
              </a:defRPr>
            </a:lvl1pPr>
            <a:lvl2pPr marL="742950" indent="-285750" eaLnBrk="0" hangingPunct="0">
              <a:spcBef>
                <a:spcPct val="20000"/>
              </a:spcBef>
              <a:buChar char="•"/>
              <a:defRPr sz="2800" b="1">
                <a:solidFill>
                  <a:schemeClr val="tx1"/>
                </a:solidFill>
                <a:latin typeface="Arial" charset="0"/>
                <a:ea typeface="ＭＳ Ｐゴシック" pitchFamily="34" charset="-128"/>
              </a:defRPr>
            </a:lvl2pPr>
            <a:lvl3pPr marL="1143000" indent="-228600" eaLnBrk="0" hangingPunct="0">
              <a:spcBef>
                <a:spcPct val="20000"/>
              </a:spcBef>
              <a:buChar char="•"/>
              <a:defRPr sz="2400" b="1">
                <a:solidFill>
                  <a:schemeClr val="tx1"/>
                </a:solidFill>
                <a:latin typeface="Arial" charset="0"/>
                <a:ea typeface="ＭＳ Ｐゴシック" pitchFamily="34" charset="-128"/>
              </a:defRPr>
            </a:lvl3pPr>
            <a:lvl4pPr marL="1600200" indent="-228600" eaLnBrk="0" hangingPunct="0">
              <a:spcBef>
                <a:spcPct val="20000"/>
              </a:spcBef>
              <a:buChar char="•"/>
              <a:defRPr sz="2000" b="1">
                <a:solidFill>
                  <a:schemeClr val="tx1"/>
                </a:solidFill>
                <a:latin typeface="Arial" charset="0"/>
                <a:ea typeface="ＭＳ Ｐゴシック" pitchFamily="34" charset="-128"/>
              </a:defRPr>
            </a:lvl4pPr>
            <a:lvl5pPr marL="2057400" indent="-228600" eaLnBrk="0" hangingPunct="0">
              <a:spcBef>
                <a:spcPct val="20000"/>
              </a:spcBef>
              <a:buChar char="•"/>
              <a:defRPr sz="2000" b="1">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ＭＳ Ｐゴシック" pitchFamily="34" charset="-128"/>
              </a:defRPr>
            </a:lvl9pPr>
          </a:lstStyle>
          <a:p>
            <a:pPr eaLnBrk="1" hangingPunct="1">
              <a:spcBef>
                <a:spcPct val="0"/>
              </a:spcBef>
              <a:buFontTx/>
              <a:buNone/>
            </a:pPr>
            <a:r>
              <a:rPr lang="en-IE" altLang="en-US" sz="2400" b="0" dirty="0">
                <a:solidFill>
                  <a:schemeClr val="bg2"/>
                </a:solidFill>
              </a:rPr>
              <a:t>Build/Develop</a:t>
            </a:r>
            <a:endParaRPr lang="en-US" altLang="en-US" sz="2400" b="0" dirty="0">
              <a:solidFill>
                <a:schemeClr val="bg2"/>
              </a:solidFill>
            </a:endParaRPr>
          </a:p>
        </p:txBody>
      </p:sp>
      <p:sp>
        <p:nvSpPr>
          <p:cNvPr id="12" name="Line 9"/>
          <p:cNvSpPr>
            <a:spLocks noChangeShapeType="1"/>
          </p:cNvSpPr>
          <p:nvPr/>
        </p:nvSpPr>
        <p:spPr bwMode="auto">
          <a:xfrm>
            <a:off x="4523569" y="2309167"/>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3" name="Line 10"/>
          <p:cNvSpPr>
            <a:spLocks noChangeShapeType="1"/>
          </p:cNvSpPr>
          <p:nvPr/>
        </p:nvSpPr>
        <p:spPr bwMode="auto">
          <a:xfrm>
            <a:off x="4523569" y="3245792"/>
            <a:ext cx="0"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 name="Line 11"/>
          <p:cNvSpPr>
            <a:spLocks noChangeShapeType="1"/>
          </p:cNvSpPr>
          <p:nvPr/>
        </p:nvSpPr>
        <p:spPr bwMode="auto">
          <a:xfrm>
            <a:off x="4523568" y="4222750"/>
            <a:ext cx="0" cy="5746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 name="Text Box 5"/>
          <p:cNvSpPr txBox="1">
            <a:spLocks noChangeArrowheads="1"/>
          </p:cNvSpPr>
          <p:nvPr/>
        </p:nvSpPr>
        <p:spPr bwMode="auto">
          <a:xfrm>
            <a:off x="3471838" y="1793486"/>
            <a:ext cx="2103461" cy="461665"/>
          </a:xfrm>
          <a:prstGeom prst="rect">
            <a:avLst/>
          </a:prstGeom>
          <a:solidFill>
            <a:srgbClr val="C0C0C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r>
              <a:rPr lang="en-IE" altLang="en-US" sz="2400" b="0" dirty="0">
                <a:solidFill>
                  <a:schemeClr val="bg2"/>
                </a:solidFill>
              </a:rPr>
              <a:t>Requirements</a:t>
            </a:r>
            <a:endParaRPr lang="en-US" altLang="en-US" sz="2400" b="0" dirty="0">
              <a:solidFill>
                <a:schemeClr val="bg2"/>
              </a:solidFill>
            </a:endParaRPr>
          </a:p>
        </p:txBody>
      </p:sp>
      <p:sp>
        <p:nvSpPr>
          <p:cNvPr id="16" name="Text Box 8"/>
          <p:cNvSpPr txBox="1">
            <a:spLocks noChangeArrowheads="1"/>
          </p:cNvSpPr>
          <p:nvPr/>
        </p:nvSpPr>
        <p:spPr bwMode="auto">
          <a:xfrm>
            <a:off x="3210298" y="4797425"/>
            <a:ext cx="2680541" cy="769441"/>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2400" b="0" dirty="0">
                <a:solidFill>
                  <a:schemeClr val="bg1"/>
                </a:solidFill>
              </a:rPr>
              <a:t>Evaluate</a:t>
            </a:r>
          </a:p>
          <a:p>
            <a:pPr algn="ctr">
              <a:spcBef>
                <a:spcPct val="0"/>
              </a:spcBef>
              <a:buFontTx/>
              <a:buNone/>
            </a:pPr>
            <a:r>
              <a:rPr lang="en-IE" altLang="en-US" sz="2000" b="0" i="1" dirty="0">
                <a:solidFill>
                  <a:schemeClr val="bg2"/>
                </a:solidFill>
              </a:rPr>
              <a:t>Evaluation Paradigms</a:t>
            </a:r>
            <a:endParaRPr lang="en-US" altLang="en-US" sz="2000" b="0" i="1" dirty="0">
              <a:solidFill>
                <a:schemeClr val="bg2"/>
              </a:solidFill>
            </a:endParaRPr>
          </a:p>
        </p:txBody>
      </p:sp>
    </p:spTree>
    <p:extLst>
      <p:ext uri="{BB962C8B-B14F-4D97-AF65-F5344CB8AC3E}">
        <p14:creationId xmlns:p14="http://schemas.microsoft.com/office/powerpoint/2010/main" val="3153632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spcBef>
                <a:spcPct val="0"/>
              </a:spcBef>
              <a:buFontTx/>
              <a:buNone/>
            </a:pPr>
            <a:fld id="{693A92DE-3625-42FD-95EC-DA4DB497A803}" type="slidenum">
              <a:rPr lang="en-US" altLang="en-US" sz="1000" smtClean="0"/>
              <a:pPr>
                <a:spcBef>
                  <a:spcPct val="0"/>
                </a:spcBef>
                <a:buFontTx/>
                <a:buNone/>
              </a:pPr>
              <a:t>59</a:t>
            </a:fld>
            <a:endParaRPr lang="en-US" altLang="en-US" sz="1000" smtClean="0"/>
          </a:p>
        </p:txBody>
      </p:sp>
      <p:sp>
        <p:nvSpPr>
          <p:cNvPr id="33796"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Evaluation Issues</a:t>
            </a:r>
            <a:endParaRPr lang="en-US" altLang="en-US" sz="1000" b="0" i="1"/>
          </a:p>
        </p:txBody>
      </p:sp>
      <p:pic>
        <p:nvPicPr>
          <p:cNvPr id="33798" name="Picture 2" descr="https://encrypted-tbn2.gstatic.com/images?q=tbn:ANd9GcSnLrlHq3YU0Cxk88vbrIhf1N38fIDX_BSMH76bzus_RM2Noh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864" y="1428980"/>
            <a:ext cx="6666271" cy="39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Box 2"/>
          <p:cNvSpPr txBox="1">
            <a:spLocks noChangeArrowheads="1"/>
          </p:cNvSpPr>
          <p:nvPr/>
        </p:nvSpPr>
        <p:spPr bwMode="auto">
          <a:xfrm>
            <a:off x="2843212" y="5589240"/>
            <a:ext cx="3457575" cy="400050"/>
          </a:xfrm>
          <a:prstGeom prst="rect">
            <a:avLst/>
          </a:prstGeom>
          <a:solidFill>
            <a:schemeClr val="bg1"/>
          </a:solidFill>
          <a:ln>
            <a:noFill/>
          </a:ln>
          <a:extLst/>
        </p:spPr>
        <p:txBody>
          <a:bodyPr>
            <a:spAutoFit/>
          </a:bodyP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ctr"/>
            <a:r>
              <a:rPr lang="en-IE" altLang="en-US" dirty="0"/>
              <a:t>Interactive Noticeboard</a:t>
            </a:r>
          </a:p>
        </p:txBody>
      </p:sp>
      <p:sp>
        <p:nvSpPr>
          <p:cNvPr id="10" name="Title 1"/>
          <p:cNvSpPr>
            <a:spLocks noGrp="1"/>
          </p:cNvSpPr>
          <p:nvPr>
            <p:ph type="title"/>
          </p:nvPr>
        </p:nvSpPr>
        <p:spPr>
          <a:xfrm>
            <a:off x="609600" y="274638"/>
            <a:ext cx="7924800" cy="1143000"/>
          </a:xfrm>
        </p:spPr>
        <p:txBody>
          <a:bodyPr/>
          <a:lstStyle/>
          <a:p>
            <a:r>
              <a:rPr lang="en-IE" sz="3200" dirty="0" smtClean="0">
                <a:latin typeface="Arial" panose="020B0604020202020204" pitchFamily="34" charset="0"/>
                <a:cs typeface="Arial" panose="020B0604020202020204" pitchFamily="34" charset="0"/>
              </a:rPr>
              <a:t> Consider This…</a:t>
            </a:r>
            <a:endParaRPr lang="en-IE" sz="3200" dirty="0">
              <a:latin typeface="Arial" panose="020B0604020202020204" pitchFamily="34" charset="0"/>
              <a:cs typeface="Arial" panose="020B0604020202020204" pitchFamily="34" charset="0"/>
            </a:endParaRPr>
          </a:p>
        </p:txBody>
      </p:sp>
      <p:graphicFrame>
        <p:nvGraphicFramePr>
          <p:cNvPr id="11" name="Object 10"/>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27705" name="Clip" r:id="rId4" imgW="3301497" imgH="3468986" progId="">
                  <p:embed/>
                </p:oleObj>
              </mc:Choice>
              <mc:Fallback>
                <p:oleObj name="Clip" r:id="rId4" imgW="3301497" imgH="346898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Box 2"/>
          <p:cNvSpPr txBox="1">
            <a:spLocks noChangeArrowheads="1"/>
          </p:cNvSpPr>
          <p:nvPr/>
        </p:nvSpPr>
        <p:spPr bwMode="auto">
          <a:xfrm>
            <a:off x="6444208" y="5750734"/>
            <a:ext cx="2016224" cy="338554"/>
          </a:xfrm>
          <a:prstGeom prst="rect">
            <a:avLst/>
          </a:prstGeom>
          <a:solidFill>
            <a:schemeClr val="bg1"/>
          </a:solidFill>
          <a:ln>
            <a:noFill/>
          </a:ln>
          <a:extLst/>
        </p:spPr>
        <p:txBody>
          <a:bodyPr wrap="square">
            <a:spAutoFit/>
          </a:bodyP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ctr"/>
            <a:r>
              <a:rPr lang="en-IE" altLang="en-US" sz="1600" dirty="0" smtClean="0"/>
              <a:t>Pinterest… (?)</a:t>
            </a:r>
            <a:endParaRPr lang="en-IE" altLang="en-US" sz="1600" dirty="0"/>
          </a:p>
        </p:txBody>
      </p:sp>
    </p:spTree>
    <p:extLst>
      <p:ext uri="{BB962C8B-B14F-4D97-AF65-F5344CB8AC3E}">
        <p14:creationId xmlns:p14="http://schemas.microsoft.com/office/powerpoint/2010/main" val="2929439672"/>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Conceptual Model</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lnSpcReduction="10000"/>
          </a:bodyPr>
          <a:lstStyle/>
          <a:p>
            <a:pPr>
              <a:lnSpc>
                <a:spcPct val="90000"/>
              </a:lnSpc>
            </a:pPr>
            <a:r>
              <a:rPr lang="en-US" altLang="en-US" sz="1800" dirty="0">
                <a:latin typeface="Arial" panose="020B0604020202020204" pitchFamily="34" charset="0"/>
                <a:cs typeface="Arial" panose="020B0604020202020204" pitchFamily="34" charset="0"/>
              </a:rPr>
              <a:t>The </a:t>
            </a:r>
            <a:r>
              <a:rPr lang="en-US" altLang="en-US" sz="1800" dirty="0">
                <a:solidFill>
                  <a:srgbClr val="FFC000"/>
                </a:solidFill>
                <a:latin typeface="Arial" panose="020B0604020202020204" pitchFamily="34" charset="0"/>
                <a:cs typeface="Arial" panose="020B0604020202020204" pitchFamily="34" charset="0"/>
              </a:rPr>
              <a:t>DESIGNER</a:t>
            </a:r>
            <a:r>
              <a:rPr lang="en-US" altLang="en-US" sz="1800" dirty="0">
                <a:latin typeface="Arial" panose="020B0604020202020204" pitchFamily="34" charset="0"/>
                <a:cs typeface="Arial" panose="020B0604020202020204" pitchFamily="34" charset="0"/>
              </a:rPr>
              <a:t> has </a:t>
            </a:r>
          </a:p>
          <a:p>
            <a:pPr lvl="1">
              <a:lnSpc>
                <a:spcPct val="90000"/>
              </a:lnSpc>
              <a:buNone/>
            </a:pPr>
            <a:r>
              <a:rPr lang="en-US" altLang="en-US" sz="1800" dirty="0">
                <a:latin typeface="Arial" panose="020B0604020202020204" pitchFamily="34" charset="0"/>
                <a:cs typeface="Arial" panose="020B0604020202020204" pitchFamily="34" charset="0"/>
              </a:rPr>
              <a:t>model of how the system </a:t>
            </a:r>
          </a:p>
          <a:p>
            <a:pPr lvl="1">
              <a:lnSpc>
                <a:spcPct val="90000"/>
              </a:lnSpc>
              <a:buNone/>
            </a:pPr>
            <a:r>
              <a:rPr lang="en-US" altLang="en-US" sz="1800" dirty="0">
                <a:latin typeface="Arial" panose="020B0604020202020204" pitchFamily="34" charset="0"/>
                <a:cs typeface="Arial" panose="020B0604020202020204" pitchFamily="34" charset="0"/>
              </a:rPr>
              <a:t>should work. </a:t>
            </a:r>
          </a:p>
          <a:p>
            <a:pPr>
              <a:lnSpc>
                <a:spcPct val="90000"/>
              </a:lnSpc>
            </a:pPr>
            <a:r>
              <a:rPr lang="en-US" altLang="en-US" sz="1800" dirty="0">
                <a:latin typeface="Arial" panose="020B0604020202020204" pitchFamily="34" charset="0"/>
                <a:cs typeface="Arial" panose="020B0604020202020204" pitchFamily="34" charset="0"/>
              </a:rPr>
              <a:t>The </a:t>
            </a:r>
            <a:r>
              <a:rPr lang="en-US" altLang="en-US" sz="1800" dirty="0">
                <a:solidFill>
                  <a:srgbClr val="FFC000"/>
                </a:solidFill>
                <a:latin typeface="Arial" panose="020B0604020202020204" pitchFamily="34" charset="0"/>
                <a:cs typeface="Arial" panose="020B0604020202020204" pitchFamily="34" charset="0"/>
              </a:rPr>
              <a:t>USER</a:t>
            </a:r>
            <a:r>
              <a:rPr lang="en-US" altLang="en-US" sz="1800" dirty="0">
                <a:latin typeface="Arial" panose="020B0604020202020204" pitchFamily="34" charset="0"/>
                <a:cs typeface="Arial" panose="020B0604020202020204" pitchFamily="34" charset="0"/>
              </a:rPr>
              <a:t> creates a model of how </a:t>
            </a:r>
          </a:p>
          <a:p>
            <a:pPr lvl="1">
              <a:lnSpc>
                <a:spcPct val="90000"/>
              </a:lnSpc>
              <a:buNone/>
            </a:pPr>
            <a:r>
              <a:rPr lang="en-US" altLang="en-US" sz="1800" dirty="0">
                <a:latin typeface="Arial" panose="020B0604020202020204" pitchFamily="34" charset="0"/>
                <a:cs typeface="Arial" panose="020B0604020202020204" pitchFamily="34" charset="0"/>
              </a:rPr>
              <a:t>he/she thinks the system works. </a:t>
            </a:r>
          </a:p>
          <a:p>
            <a:pPr>
              <a:lnSpc>
                <a:spcPct val="90000"/>
              </a:lnSpc>
            </a:pPr>
            <a:r>
              <a:rPr lang="en-US" altLang="en-US" sz="1800" dirty="0">
                <a:latin typeface="Arial" panose="020B0604020202020204" pitchFamily="34" charset="0"/>
                <a:cs typeface="Arial" panose="020B0604020202020204" pitchFamily="34" charset="0"/>
              </a:rPr>
              <a:t>The </a:t>
            </a:r>
            <a:r>
              <a:rPr lang="en-US" altLang="en-US" sz="1800" dirty="0">
                <a:solidFill>
                  <a:srgbClr val="FFC000"/>
                </a:solidFill>
                <a:latin typeface="Arial" panose="020B0604020202020204" pitchFamily="34" charset="0"/>
                <a:cs typeface="Arial" panose="020B0604020202020204" pitchFamily="34" charset="0"/>
              </a:rPr>
              <a:t>SYSTEM</a:t>
            </a:r>
            <a:r>
              <a:rPr lang="en-US" altLang="en-US" sz="1800" dirty="0">
                <a:latin typeface="Arial" panose="020B0604020202020204" pitchFamily="34" charset="0"/>
                <a:cs typeface="Arial" panose="020B0604020202020204" pitchFamily="34" charset="0"/>
              </a:rPr>
              <a:t> has an image of how </a:t>
            </a:r>
          </a:p>
          <a:p>
            <a:pPr lvl="1">
              <a:lnSpc>
                <a:spcPct val="90000"/>
              </a:lnSpc>
              <a:buNone/>
            </a:pPr>
            <a:r>
              <a:rPr lang="en-US" altLang="en-US" sz="1800" dirty="0">
                <a:latin typeface="Arial" panose="020B0604020202020204" pitchFamily="34" charset="0"/>
                <a:cs typeface="Arial" panose="020B0604020202020204" pitchFamily="34" charset="0"/>
              </a:rPr>
              <a:t>it actually works. </a:t>
            </a:r>
          </a:p>
          <a:p>
            <a:pPr>
              <a:lnSpc>
                <a:spcPct val="90000"/>
              </a:lnSpc>
              <a:buNone/>
            </a:pPr>
            <a:endParaRPr lang="en-US" altLang="en-US" sz="2100" dirty="0">
              <a:latin typeface="Arial" panose="020B0604020202020204" pitchFamily="34" charset="0"/>
              <a:cs typeface="Arial" panose="020B0604020202020204" pitchFamily="34" charset="0"/>
            </a:endParaRPr>
          </a:p>
          <a:p>
            <a:pPr>
              <a:lnSpc>
                <a:spcPct val="90000"/>
              </a:lnSpc>
              <a:buNone/>
            </a:pPr>
            <a:r>
              <a:rPr lang="en-US" altLang="en-US" sz="1900" dirty="0" smtClean="0">
                <a:latin typeface="Arial" panose="020B0604020202020204" pitchFamily="34" charset="0"/>
                <a:cs typeface="Arial" panose="020B0604020202020204" pitchFamily="34" charset="0"/>
              </a:rPr>
              <a:t>In </a:t>
            </a:r>
            <a:r>
              <a:rPr lang="en-US" altLang="en-US" sz="1900" dirty="0">
                <a:latin typeface="Arial" panose="020B0604020202020204" pitchFamily="34" charset="0"/>
                <a:cs typeface="Arial" panose="020B0604020202020204" pitchFamily="34" charset="0"/>
              </a:rPr>
              <a:t>an ideal world, all three should map into each other and the user’s mental model of the system should be equal to the designer’s mental model. That would provide good usability and effective interaction</a:t>
            </a:r>
            <a:r>
              <a:rPr lang="en-US" altLang="en-US" sz="1900" dirty="0" smtClean="0">
                <a:latin typeface="Arial" panose="020B0604020202020204" pitchFamily="34" charset="0"/>
                <a:cs typeface="Arial" panose="020B0604020202020204" pitchFamily="34" charset="0"/>
              </a:rPr>
              <a:t>.</a:t>
            </a:r>
            <a:endParaRPr lang="en-US" altLang="en-US" sz="19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86053" name="Clip" r:id="rId3" imgW="3301497" imgH="3468986" progId="">
                  <p:embed/>
                </p:oleObj>
              </mc:Choice>
              <mc:Fallback>
                <p:oleObj name="Clip" r:id="rId3" imgW="3301497" imgH="3468986" progId="">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grpSp>
        <p:nvGrpSpPr>
          <p:cNvPr id="7" name="Group 4"/>
          <p:cNvGrpSpPr>
            <a:grpSpLocks/>
          </p:cNvGrpSpPr>
          <p:nvPr/>
        </p:nvGrpSpPr>
        <p:grpSpPr bwMode="auto">
          <a:xfrm>
            <a:off x="5334000" y="1641475"/>
            <a:ext cx="3276600" cy="2092325"/>
            <a:chOff x="1008" y="1305"/>
            <a:chExt cx="3744" cy="2391"/>
          </a:xfrm>
        </p:grpSpPr>
        <p:grpSp>
          <p:nvGrpSpPr>
            <p:cNvPr id="8" name="Group 5"/>
            <p:cNvGrpSpPr>
              <a:grpSpLocks/>
            </p:cNvGrpSpPr>
            <p:nvPr/>
          </p:nvGrpSpPr>
          <p:grpSpPr bwMode="auto">
            <a:xfrm>
              <a:off x="1008" y="1305"/>
              <a:ext cx="3744" cy="870"/>
              <a:chOff x="1008" y="1305"/>
              <a:chExt cx="3744" cy="870"/>
            </a:xfrm>
          </p:grpSpPr>
          <p:sp>
            <p:nvSpPr>
              <p:cNvPr id="21" name="Text Box 6"/>
              <p:cNvSpPr txBox="1">
                <a:spLocks noChangeArrowheads="1"/>
              </p:cNvSpPr>
              <p:nvPr/>
            </p:nvSpPr>
            <p:spPr bwMode="auto">
              <a:xfrm>
                <a:off x="3933" y="1894"/>
                <a:ext cx="819" cy="273"/>
              </a:xfrm>
              <a:prstGeom prst="rect">
                <a:avLst/>
              </a:prstGeom>
              <a:solidFill>
                <a:srgbClr val="FFFF99"/>
              </a:solidFill>
              <a:ln w="9525">
                <a:solidFill>
                  <a:schemeClr val="accent2"/>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tLang="ja-JP" sz="1000" dirty="0">
                    <a:solidFill>
                      <a:srgbClr val="002060"/>
                    </a:solidFill>
                    <a:ea typeface="MS Mincho" panose="02020609040205080304" pitchFamily="49" charset="-128"/>
                  </a:rPr>
                  <a:t>USER</a:t>
                </a:r>
                <a:endParaRPr lang="en-US" altLang="en-US" sz="1000" dirty="0">
                  <a:solidFill>
                    <a:srgbClr val="002060"/>
                  </a:solidFill>
                  <a:ea typeface="MS Mincho" panose="02020609040205080304" pitchFamily="49" charset="-128"/>
                </a:endParaRPr>
              </a:p>
            </p:txBody>
          </p:sp>
          <p:sp>
            <p:nvSpPr>
              <p:cNvPr id="22" name="Freeform 7"/>
              <p:cNvSpPr>
                <a:spLocks/>
              </p:cNvSpPr>
              <p:nvPr/>
            </p:nvSpPr>
            <p:spPr bwMode="auto">
              <a:xfrm>
                <a:off x="3645" y="1305"/>
                <a:ext cx="1092" cy="683"/>
              </a:xfrm>
              <a:custGeom>
                <a:avLst/>
                <a:gdLst>
                  <a:gd name="T0" fmla="*/ 288 w 2160"/>
                  <a:gd name="T1" fmla="*/ 645 h 1068"/>
                  <a:gd name="T2" fmla="*/ 190 w 2160"/>
                  <a:gd name="T3" fmla="*/ 683 h 1068"/>
                  <a:gd name="T4" fmla="*/ 137 w 2160"/>
                  <a:gd name="T5" fmla="*/ 645 h 1068"/>
                  <a:gd name="T6" fmla="*/ 91 w 2160"/>
                  <a:gd name="T7" fmla="*/ 587 h 1068"/>
                  <a:gd name="T8" fmla="*/ 0 w 2160"/>
                  <a:gd name="T9" fmla="*/ 395 h 1068"/>
                  <a:gd name="T10" fmla="*/ 46 w 2160"/>
                  <a:gd name="T11" fmla="*/ 184 h 1068"/>
                  <a:gd name="T12" fmla="*/ 114 w 2160"/>
                  <a:gd name="T13" fmla="*/ 127 h 1068"/>
                  <a:gd name="T14" fmla="*/ 137 w 2160"/>
                  <a:gd name="T15" fmla="*/ 107 h 1068"/>
                  <a:gd name="T16" fmla="*/ 326 w 2160"/>
                  <a:gd name="T17" fmla="*/ 107 h 1068"/>
                  <a:gd name="T18" fmla="*/ 470 w 2160"/>
                  <a:gd name="T19" fmla="*/ 12 h 1068"/>
                  <a:gd name="T20" fmla="*/ 660 w 2160"/>
                  <a:gd name="T21" fmla="*/ 31 h 1068"/>
                  <a:gd name="T22" fmla="*/ 758 w 2160"/>
                  <a:gd name="T23" fmla="*/ 88 h 1068"/>
                  <a:gd name="T24" fmla="*/ 1039 w 2160"/>
                  <a:gd name="T25" fmla="*/ 117 h 1068"/>
                  <a:gd name="T26" fmla="*/ 1077 w 2160"/>
                  <a:gd name="T27" fmla="*/ 194 h 1068"/>
                  <a:gd name="T28" fmla="*/ 1084 w 2160"/>
                  <a:gd name="T29" fmla="*/ 223 h 1068"/>
                  <a:gd name="T30" fmla="*/ 1092 w 2160"/>
                  <a:gd name="T31" fmla="*/ 251 h 1068"/>
                  <a:gd name="T32" fmla="*/ 1077 w 2160"/>
                  <a:gd name="T33" fmla="*/ 395 h 1068"/>
                  <a:gd name="T34" fmla="*/ 1031 w 2160"/>
                  <a:gd name="T35" fmla="*/ 577 h 10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 h="1068">
                    <a:moveTo>
                      <a:pt x="570" y="1008"/>
                    </a:moveTo>
                    <a:cubicBezTo>
                      <a:pt x="504" y="1030"/>
                      <a:pt x="442" y="1051"/>
                      <a:pt x="375" y="1068"/>
                    </a:cubicBezTo>
                    <a:cubicBezTo>
                      <a:pt x="359" y="1060"/>
                      <a:pt x="285" y="1026"/>
                      <a:pt x="270" y="1008"/>
                    </a:cubicBezTo>
                    <a:cubicBezTo>
                      <a:pt x="184" y="905"/>
                      <a:pt x="306" y="981"/>
                      <a:pt x="180" y="918"/>
                    </a:cubicBezTo>
                    <a:cubicBezTo>
                      <a:pt x="115" y="821"/>
                      <a:pt x="52" y="722"/>
                      <a:pt x="0" y="618"/>
                    </a:cubicBezTo>
                    <a:cubicBezTo>
                      <a:pt x="11" y="538"/>
                      <a:pt x="27" y="351"/>
                      <a:pt x="90" y="288"/>
                    </a:cubicBezTo>
                    <a:cubicBezTo>
                      <a:pt x="90" y="288"/>
                      <a:pt x="202" y="213"/>
                      <a:pt x="225" y="198"/>
                    </a:cubicBezTo>
                    <a:cubicBezTo>
                      <a:pt x="240" y="188"/>
                      <a:pt x="270" y="168"/>
                      <a:pt x="270" y="168"/>
                    </a:cubicBezTo>
                    <a:cubicBezTo>
                      <a:pt x="406" y="213"/>
                      <a:pt x="499" y="189"/>
                      <a:pt x="645" y="168"/>
                    </a:cubicBezTo>
                    <a:cubicBezTo>
                      <a:pt x="755" y="113"/>
                      <a:pt x="813" y="57"/>
                      <a:pt x="930" y="18"/>
                    </a:cubicBezTo>
                    <a:cubicBezTo>
                      <a:pt x="1055" y="25"/>
                      <a:pt x="1189" y="0"/>
                      <a:pt x="1305" y="48"/>
                    </a:cubicBezTo>
                    <a:cubicBezTo>
                      <a:pt x="1382" y="80"/>
                      <a:pt x="1413" y="130"/>
                      <a:pt x="1500" y="138"/>
                    </a:cubicBezTo>
                    <a:cubicBezTo>
                      <a:pt x="1686" y="156"/>
                      <a:pt x="1870" y="160"/>
                      <a:pt x="2055" y="183"/>
                    </a:cubicBezTo>
                    <a:cubicBezTo>
                      <a:pt x="2126" y="231"/>
                      <a:pt x="2094" y="196"/>
                      <a:pt x="2130" y="303"/>
                    </a:cubicBezTo>
                    <a:cubicBezTo>
                      <a:pt x="2135" y="318"/>
                      <a:pt x="2140" y="333"/>
                      <a:pt x="2145" y="348"/>
                    </a:cubicBezTo>
                    <a:cubicBezTo>
                      <a:pt x="2150" y="363"/>
                      <a:pt x="2160" y="393"/>
                      <a:pt x="2160" y="393"/>
                    </a:cubicBezTo>
                    <a:cubicBezTo>
                      <a:pt x="2150" y="468"/>
                      <a:pt x="2144" y="544"/>
                      <a:pt x="2130" y="618"/>
                    </a:cubicBezTo>
                    <a:cubicBezTo>
                      <a:pt x="2111" y="718"/>
                      <a:pt x="2040" y="799"/>
                      <a:pt x="2040" y="903"/>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3" name="Text Box 8"/>
              <p:cNvSpPr txBox="1">
                <a:spLocks noChangeArrowheads="1"/>
              </p:cNvSpPr>
              <p:nvPr/>
            </p:nvSpPr>
            <p:spPr bwMode="auto">
              <a:xfrm>
                <a:off x="3888" y="1440"/>
                <a:ext cx="81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r>
                  <a:rPr lang="en-US" altLang="ja-JP" sz="1000">
                    <a:ea typeface="MS Mincho" panose="02020609040205080304" pitchFamily="49" charset="-128"/>
                  </a:rPr>
                  <a:t>USER</a:t>
                </a:r>
                <a:r>
                  <a:rPr lang="en-US" altLang="ja-JP" sz="1000">
                    <a:latin typeface="Arial" panose="020B0604020202020204" pitchFamily="34" charset="0"/>
                    <a:ea typeface="MS Mincho" panose="02020609040205080304" pitchFamily="49" charset="-128"/>
                  </a:rPr>
                  <a:t>’</a:t>
                </a:r>
                <a:r>
                  <a:rPr lang="en-US" altLang="ja-JP" sz="1000">
                    <a:ea typeface="MS Mincho" panose="02020609040205080304" pitchFamily="49" charset="-128"/>
                  </a:rPr>
                  <a:t>S</a:t>
                </a:r>
              </a:p>
              <a:p>
                <a:pPr algn="l"/>
                <a:r>
                  <a:rPr lang="en-US" altLang="ja-JP" sz="1000">
                    <a:ea typeface="MS Mincho" panose="02020609040205080304" pitchFamily="49" charset="-128"/>
                  </a:rPr>
                  <a:t>MODEL</a:t>
                </a:r>
                <a:endParaRPr lang="en-US" altLang="en-US" sz="1000">
                  <a:ea typeface="MS Mincho" panose="02020609040205080304" pitchFamily="49" charset="-128"/>
                </a:endParaRPr>
              </a:p>
            </p:txBody>
          </p:sp>
          <p:sp>
            <p:nvSpPr>
              <p:cNvPr id="24" name="Text Box 9"/>
              <p:cNvSpPr txBox="1">
                <a:spLocks noChangeArrowheads="1"/>
              </p:cNvSpPr>
              <p:nvPr/>
            </p:nvSpPr>
            <p:spPr bwMode="auto">
              <a:xfrm>
                <a:off x="1296" y="1902"/>
                <a:ext cx="1056" cy="273"/>
              </a:xfrm>
              <a:prstGeom prst="rect">
                <a:avLst/>
              </a:prstGeom>
              <a:solidFill>
                <a:srgbClr val="FFFF99"/>
              </a:solidFill>
              <a:ln w="9525">
                <a:solidFill>
                  <a:schemeClr val="accent2"/>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tLang="ja-JP" sz="1000" dirty="0">
                    <a:solidFill>
                      <a:srgbClr val="002060"/>
                    </a:solidFill>
                    <a:ea typeface="MS Mincho" panose="02020609040205080304" pitchFamily="49" charset="-128"/>
                  </a:rPr>
                  <a:t>DESIGNER</a:t>
                </a:r>
                <a:endParaRPr lang="en-US" altLang="en-US" sz="1000" dirty="0">
                  <a:solidFill>
                    <a:srgbClr val="002060"/>
                  </a:solidFill>
                </a:endParaRPr>
              </a:p>
            </p:txBody>
          </p:sp>
          <p:sp>
            <p:nvSpPr>
              <p:cNvPr id="25" name="Text Box 10"/>
              <p:cNvSpPr txBox="1">
                <a:spLocks noChangeArrowheads="1"/>
              </p:cNvSpPr>
              <p:nvPr/>
            </p:nvSpPr>
            <p:spPr bwMode="auto">
              <a:xfrm>
                <a:off x="1200" y="1458"/>
                <a:ext cx="819"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r>
                  <a:rPr lang="en-US" altLang="ja-JP" sz="1000">
                    <a:ea typeface="MS Mincho" panose="02020609040205080304" pitchFamily="49" charset="-128"/>
                  </a:rPr>
                  <a:t>DESIGN</a:t>
                </a:r>
              </a:p>
              <a:p>
                <a:pPr algn="l"/>
                <a:r>
                  <a:rPr lang="en-US" altLang="ja-JP" sz="1000">
                    <a:ea typeface="MS Mincho" panose="02020609040205080304" pitchFamily="49" charset="-128"/>
                  </a:rPr>
                  <a:t>MODEL</a:t>
                </a:r>
                <a:endParaRPr lang="en-US" altLang="en-US" sz="1000"/>
              </a:p>
            </p:txBody>
          </p:sp>
          <p:sp>
            <p:nvSpPr>
              <p:cNvPr id="26" name="Freeform 11"/>
              <p:cNvSpPr>
                <a:spLocks/>
              </p:cNvSpPr>
              <p:nvPr/>
            </p:nvSpPr>
            <p:spPr bwMode="auto">
              <a:xfrm>
                <a:off x="1008" y="1362"/>
                <a:ext cx="1092" cy="636"/>
              </a:xfrm>
              <a:custGeom>
                <a:avLst/>
                <a:gdLst>
                  <a:gd name="T0" fmla="*/ 288 w 2160"/>
                  <a:gd name="T1" fmla="*/ 600 h 1068"/>
                  <a:gd name="T2" fmla="*/ 190 w 2160"/>
                  <a:gd name="T3" fmla="*/ 636 h 1068"/>
                  <a:gd name="T4" fmla="*/ 137 w 2160"/>
                  <a:gd name="T5" fmla="*/ 600 h 1068"/>
                  <a:gd name="T6" fmla="*/ 91 w 2160"/>
                  <a:gd name="T7" fmla="*/ 547 h 1068"/>
                  <a:gd name="T8" fmla="*/ 0 w 2160"/>
                  <a:gd name="T9" fmla="*/ 368 h 1068"/>
                  <a:gd name="T10" fmla="*/ 46 w 2160"/>
                  <a:gd name="T11" fmla="*/ 172 h 1068"/>
                  <a:gd name="T12" fmla="*/ 114 w 2160"/>
                  <a:gd name="T13" fmla="*/ 118 h 1068"/>
                  <a:gd name="T14" fmla="*/ 137 w 2160"/>
                  <a:gd name="T15" fmla="*/ 100 h 1068"/>
                  <a:gd name="T16" fmla="*/ 326 w 2160"/>
                  <a:gd name="T17" fmla="*/ 100 h 1068"/>
                  <a:gd name="T18" fmla="*/ 470 w 2160"/>
                  <a:gd name="T19" fmla="*/ 11 h 1068"/>
                  <a:gd name="T20" fmla="*/ 660 w 2160"/>
                  <a:gd name="T21" fmla="*/ 29 h 1068"/>
                  <a:gd name="T22" fmla="*/ 758 w 2160"/>
                  <a:gd name="T23" fmla="*/ 82 h 1068"/>
                  <a:gd name="T24" fmla="*/ 1039 w 2160"/>
                  <a:gd name="T25" fmla="*/ 109 h 1068"/>
                  <a:gd name="T26" fmla="*/ 1077 w 2160"/>
                  <a:gd name="T27" fmla="*/ 180 h 1068"/>
                  <a:gd name="T28" fmla="*/ 1084 w 2160"/>
                  <a:gd name="T29" fmla="*/ 207 h 1068"/>
                  <a:gd name="T30" fmla="*/ 1092 w 2160"/>
                  <a:gd name="T31" fmla="*/ 234 h 1068"/>
                  <a:gd name="T32" fmla="*/ 1077 w 2160"/>
                  <a:gd name="T33" fmla="*/ 368 h 1068"/>
                  <a:gd name="T34" fmla="*/ 1031 w 2160"/>
                  <a:gd name="T35" fmla="*/ 538 h 10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 h="1068">
                    <a:moveTo>
                      <a:pt x="570" y="1008"/>
                    </a:moveTo>
                    <a:cubicBezTo>
                      <a:pt x="504" y="1030"/>
                      <a:pt x="442" y="1051"/>
                      <a:pt x="375" y="1068"/>
                    </a:cubicBezTo>
                    <a:cubicBezTo>
                      <a:pt x="359" y="1060"/>
                      <a:pt x="285" y="1026"/>
                      <a:pt x="270" y="1008"/>
                    </a:cubicBezTo>
                    <a:cubicBezTo>
                      <a:pt x="184" y="905"/>
                      <a:pt x="306" y="981"/>
                      <a:pt x="180" y="918"/>
                    </a:cubicBezTo>
                    <a:cubicBezTo>
                      <a:pt x="115" y="821"/>
                      <a:pt x="52" y="722"/>
                      <a:pt x="0" y="618"/>
                    </a:cubicBezTo>
                    <a:cubicBezTo>
                      <a:pt x="11" y="538"/>
                      <a:pt x="27" y="351"/>
                      <a:pt x="90" y="288"/>
                    </a:cubicBezTo>
                    <a:cubicBezTo>
                      <a:pt x="90" y="288"/>
                      <a:pt x="202" y="213"/>
                      <a:pt x="225" y="198"/>
                    </a:cubicBezTo>
                    <a:cubicBezTo>
                      <a:pt x="240" y="188"/>
                      <a:pt x="270" y="168"/>
                      <a:pt x="270" y="168"/>
                    </a:cubicBezTo>
                    <a:cubicBezTo>
                      <a:pt x="406" y="213"/>
                      <a:pt x="499" y="189"/>
                      <a:pt x="645" y="168"/>
                    </a:cubicBezTo>
                    <a:cubicBezTo>
                      <a:pt x="755" y="113"/>
                      <a:pt x="813" y="57"/>
                      <a:pt x="930" y="18"/>
                    </a:cubicBezTo>
                    <a:cubicBezTo>
                      <a:pt x="1055" y="25"/>
                      <a:pt x="1189" y="0"/>
                      <a:pt x="1305" y="48"/>
                    </a:cubicBezTo>
                    <a:cubicBezTo>
                      <a:pt x="1382" y="80"/>
                      <a:pt x="1413" y="130"/>
                      <a:pt x="1500" y="138"/>
                    </a:cubicBezTo>
                    <a:cubicBezTo>
                      <a:pt x="1686" y="156"/>
                      <a:pt x="1870" y="160"/>
                      <a:pt x="2055" y="183"/>
                    </a:cubicBezTo>
                    <a:cubicBezTo>
                      <a:pt x="2126" y="231"/>
                      <a:pt x="2094" y="196"/>
                      <a:pt x="2130" y="303"/>
                    </a:cubicBezTo>
                    <a:cubicBezTo>
                      <a:pt x="2135" y="318"/>
                      <a:pt x="2140" y="333"/>
                      <a:pt x="2145" y="348"/>
                    </a:cubicBezTo>
                    <a:cubicBezTo>
                      <a:pt x="2150" y="363"/>
                      <a:pt x="2160" y="393"/>
                      <a:pt x="2160" y="393"/>
                    </a:cubicBezTo>
                    <a:cubicBezTo>
                      <a:pt x="2150" y="468"/>
                      <a:pt x="2144" y="544"/>
                      <a:pt x="2130" y="618"/>
                    </a:cubicBezTo>
                    <a:cubicBezTo>
                      <a:pt x="2111" y="718"/>
                      <a:pt x="2040" y="799"/>
                      <a:pt x="2040" y="903"/>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sp>
          <p:nvSpPr>
            <p:cNvPr id="9" name="Text Box 12"/>
            <p:cNvSpPr txBox="1">
              <a:spLocks noChangeArrowheads="1"/>
            </p:cNvSpPr>
            <p:nvPr/>
          </p:nvSpPr>
          <p:spPr bwMode="auto">
            <a:xfrm>
              <a:off x="2495" y="2909"/>
              <a:ext cx="818" cy="273"/>
            </a:xfrm>
            <a:prstGeom prst="rect">
              <a:avLst/>
            </a:prstGeom>
            <a:solidFill>
              <a:srgbClr val="FFFF99"/>
            </a:solidFill>
            <a:ln w="9525">
              <a:solidFill>
                <a:schemeClr val="accent2"/>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tLang="ja-JP" sz="1000" dirty="0">
                  <a:solidFill>
                    <a:srgbClr val="002060"/>
                  </a:solidFill>
                  <a:ea typeface="MS Mincho" panose="02020609040205080304" pitchFamily="49" charset="-128"/>
                </a:rPr>
                <a:t>SYSTEM</a:t>
              </a:r>
              <a:endParaRPr lang="en-US" altLang="en-US" sz="1000" dirty="0">
                <a:solidFill>
                  <a:srgbClr val="002060"/>
                </a:solidFill>
                <a:ea typeface="MS Mincho" panose="02020609040205080304" pitchFamily="49" charset="-128"/>
              </a:endParaRPr>
            </a:p>
          </p:txBody>
        </p:sp>
        <p:sp>
          <p:nvSpPr>
            <p:cNvPr id="10" name="Freeform 13"/>
            <p:cNvSpPr>
              <a:spLocks/>
            </p:cNvSpPr>
            <p:nvPr/>
          </p:nvSpPr>
          <p:spPr bwMode="auto">
            <a:xfrm>
              <a:off x="2468" y="3172"/>
              <a:ext cx="868" cy="524"/>
            </a:xfrm>
            <a:custGeom>
              <a:avLst/>
              <a:gdLst>
                <a:gd name="T0" fmla="*/ 103 w 1718"/>
                <a:gd name="T1" fmla="*/ 10 h 752"/>
                <a:gd name="T2" fmla="*/ 72 w 1718"/>
                <a:gd name="T3" fmla="*/ 73 h 752"/>
                <a:gd name="T4" fmla="*/ 42 w 1718"/>
                <a:gd name="T5" fmla="*/ 94 h 752"/>
                <a:gd name="T6" fmla="*/ 19 w 1718"/>
                <a:gd name="T7" fmla="*/ 125 h 752"/>
                <a:gd name="T8" fmla="*/ 4 w 1718"/>
                <a:gd name="T9" fmla="*/ 188 h 752"/>
                <a:gd name="T10" fmla="*/ 65 w 1718"/>
                <a:gd name="T11" fmla="*/ 314 h 752"/>
                <a:gd name="T12" fmla="*/ 87 w 1718"/>
                <a:gd name="T13" fmla="*/ 376 h 752"/>
                <a:gd name="T14" fmla="*/ 118 w 1718"/>
                <a:gd name="T15" fmla="*/ 491 h 752"/>
                <a:gd name="T16" fmla="*/ 163 w 1718"/>
                <a:gd name="T17" fmla="*/ 512 h 752"/>
                <a:gd name="T18" fmla="*/ 186 w 1718"/>
                <a:gd name="T19" fmla="*/ 523 h 752"/>
                <a:gd name="T20" fmla="*/ 292 w 1718"/>
                <a:gd name="T21" fmla="*/ 481 h 752"/>
                <a:gd name="T22" fmla="*/ 315 w 1718"/>
                <a:gd name="T23" fmla="*/ 491 h 752"/>
                <a:gd name="T24" fmla="*/ 406 w 1718"/>
                <a:gd name="T25" fmla="*/ 512 h 752"/>
                <a:gd name="T26" fmla="*/ 557 w 1718"/>
                <a:gd name="T27" fmla="*/ 449 h 752"/>
                <a:gd name="T28" fmla="*/ 800 w 1718"/>
                <a:gd name="T29" fmla="*/ 449 h 752"/>
                <a:gd name="T30" fmla="*/ 838 w 1718"/>
                <a:gd name="T31" fmla="*/ 345 h 752"/>
                <a:gd name="T32" fmla="*/ 868 w 1718"/>
                <a:gd name="T33" fmla="*/ 240 h 752"/>
                <a:gd name="T34" fmla="*/ 792 w 1718"/>
                <a:gd name="T35" fmla="*/ 73 h 752"/>
                <a:gd name="T36" fmla="*/ 777 w 1718"/>
                <a:gd name="T37" fmla="*/ 42 h 752"/>
                <a:gd name="T38" fmla="*/ 762 w 1718"/>
                <a:gd name="T39" fmla="*/ 0 h 7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8" h="752">
                  <a:moveTo>
                    <a:pt x="203" y="15"/>
                  </a:moveTo>
                  <a:cubicBezTo>
                    <a:pt x="183" y="45"/>
                    <a:pt x="163" y="75"/>
                    <a:pt x="143" y="105"/>
                  </a:cubicBezTo>
                  <a:cubicBezTo>
                    <a:pt x="131" y="124"/>
                    <a:pt x="101" y="122"/>
                    <a:pt x="83" y="135"/>
                  </a:cubicBezTo>
                  <a:cubicBezTo>
                    <a:pt x="66" y="147"/>
                    <a:pt x="53" y="165"/>
                    <a:pt x="38" y="180"/>
                  </a:cubicBezTo>
                  <a:cubicBezTo>
                    <a:pt x="28" y="210"/>
                    <a:pt x="11" y="239"/>
                    <a:pt x="8" y="270"/>
                  </a:cubicBezTo>
                  <a:cubicBezTo>
                    <a:pt x="0" y="356"/>
                    <a:pt x="52" y="425"/>
                    <a:pt x="128" y="450"/>
                  </a:cubicBezTo>
                  <a:cubicBezTo>
                    <a:pt x="160" y="497"/>
                    <a:pt x="159" y="487"/>
                    <a:pt x="173" y="540"/>
                  </a:cubicBezTo>
                  <a:cubicBezTo>
                    <a:pt x="176" y="552"/>
                    <a:pt x="194" y="680"/>
                    <a:pt x="233" y="705"/>
                  </a:cubicBezTo>
                  <a:cubicBezTo>
                    <a:pt x="260" y="722"/>
                    <a:pt x="293" y="725"/>
                    <a:pt x="323" y="735"/>
                  </a:cubicBezTo>
                  <a:cubicBezTo>
                    <a:pt x="338" y="740"/>
                    <a:pt x="368" y="750"/>
                    <a:pt x="368" y="750"/>
                  </a:cubicBezTo>
                  <a:cubicBezTo>
                    <a:pt x="439" y="732"/>
                    <a:pt x="506" y="698"/>
                    <a:pt x="578" y="690"/>
                  </a:cubicBezTo>
                  <a:cubicBezTo>
                    <a:pt x="594" y="688"/>
                    <a:pt x="607" y="702"/>
                    <a:pt x="623" y="705"/>
                  </a:cubicBezTo>
                  <a:cubicBezTo>
                    <a:pt x="881" y="752"/>
                    <a:pt x="644" y="695"/>
                    <a:pt x="803" y="735"/>
                  </a:cubicBezTo>
                  <a:cubicBezTo>
                    <a:pt x="950" y="708"/>
                    <a:pt x="980" y="694"/>
                    <a:pt x="1103" y="645"/>
                  </a:cubicBezTo>
                  <a:cubicBezTo>
                    <a:pt x="1304" y="659"/>
                    <a:pt x="1389" y="684"/>
                    <a:pt x="1583" y="645"/>
                  </a:cubicBezTo>
                  <a:cubicBezTo>
                    <a:pt x="1657" y="596"/>
                    <a:pt x="1637" y="581"/>
                    <a:pt x="1658" y="495"/>
                  </a:cubicBezTo>
                  <a:cubicBezTo>
                    <a:pt x="1671" y="442"/>
                    <a:pt x="1701" y="397"/>
                    <a:pt x="1718" y="345"/>
                  </a:cubicBezTo>
                  <a:cubicBezTo>
                    <a:pt x="1665" y="265"/>
                    <a:pt x="1615" y="188"/>
                    <a:pt x="1568" y="105"/>
                  </a:cubicBezTo>
                  <a:cubicBezTo>
                    <a:pt x="1559" y="89"/>
                    <a:pt x="1547" y="76"/>
                    <a:pt x="1538" y="60"/>
                  </a:cubicBezTo>
                  <a:cubicBezTo>
                    <a:pt x="1527" y="41"/>
                    <a:pt x="1508" y="0"/>
                    <a:pt x="1508" y="0"/>
                  </a:cubicBezTo>
                </a:path>
              </a:pathLst>
            </a:custGeom>
            <a:noFill/>
            <a:ln w="38100"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1" name="Text Box 14"/>
            <p:cNvSpPr txBox="1">
              <a:spLocks noChangeArrowheads="1"/>
            </p:cNvSpPr>
            <p:nvPr/>
          </p:nvSpPr>
          <p:spPr bwMode="auto">
            <a:xfrm>
              <a:off x="2496" y="3183"/>
              <a:ext cx="81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tLang="ja-JP" sz="1000" dirty="0">
                  <a:ea typeface="MS Mincho" panose="02020609040205080304" pitchFamily="49" charset="-128"/>
                </a:rPr>
                <a:t>SYSTEM</a:t>
              </a:r>
            </a:p>
            <a:p>
              <a:r>
                <a:rPr lang="en-US" altLang="ja-JP" sz="1000" dirty="0">
                  <a:ea typeface="MS Mincho" panose="02020609040205080304" pitchFamily="49" charset="-128"/>
                </a:rPr>
                <a:t>IMAGE</a:t>
              </a:r>
              <a:endParaRPr lang="en-US" altLang="en-US" sz="1000" dirty="0">
                <a:ea typeface="MS Mincho" panose="02020609040205080304" pitchFamily="49" charset="-128"/>
              </a:endParaRPr>
            </a:p>
          </p:txBody>
        </p:sp>
        <p:sp>
          <p:nvSpPr>
            <p:cNvPr id="12" name="AutoShape 15"/>
            <p:cNvSpPr>
              <a:spLocks noChangeArrowheads="1"/>
            </p:cNvSpPr>
            <p:nvPr/>
          </p:nvSpPr>
          <p:spPr bwMode="auto">
            <a:xfrm rot="-1814995">
              <a:off x="1832" y="2273"/>
              <a:ext cx="341" cy="877"/>
            </a:xfrm>
            <a:prstGeom prst="curvedRightArrow">
              <a:avLst>
                <a:gd name="adj1" fmla="val 47353"/>
                <a:gd name="adj2" fmla="val 98790"/>
                <a:gd name="adj3" fmla="val 33333"/>
              </a:avLst>
            </a:prstGeom>
            <a:solidFill>
              <a:srgbClr val="FFFFFF"/>
            </a:solidFill>
            <a:ln w="9525">
              <a:solidFill>
                <a:srgbClr val="000000"/>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3" name="AutoShape 16"/>
            <p:cNvSpPr>
              <a:spLocks noChangeArrowheads="1"/>
            </p:cNvSpPr>
            <p:nvPr/>
          </p:nvSpPr>
          <p:spPr bwMode="auto">
            <a:xfrm rot="1713499">
              <a:off x="3560" y="2182"/>
              <a:ext cx="272" cy="877"/>
            </a:xfrm>
            <a:prstGeom prst="curvedRightArrow">
              <a:avLst>
                <a:gd name="adj1" fmla="val 59365"/>
                <a:gd name="adj2" fmla="val 123851"/>
                <a:gd name="adj3" fmla="val 33333"/>
              </a:avLst>
            </a:prstGeom>
            <a:solidFill>
              <a:srgbClr val="FFFFFF"/>
            </a:solidFill>
            <a:ln w="9525">
              <a:solidFill>
                <a:srgbClr val="000000"/>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4" name="AutoShape 17"/>
            <p:cNvSpPr>
              <a:spLocks noChangeArrowheads="1"/>
            </p:cNvSpPr>
            <p:nvPr/>
          </p:nvSpPr>
          <p:spPr bwMode="auto">
            <a:xfrm rot="-9236906">
              <a:off x="3923" y="2273"/>
              <a:ext cx="273" cy="877"/>
            </a:xfrm>
            <a:prstGeom prst="curvedRightArrow">
              <a:avLst>
                <a:gd name="adj1" fmla="val 59148"/>
                <a:gd name="adj2" fmla="val 123397"/>
                <a:gd name="adj3" fmla="val 33333"/>
              </a:avLst>
            </a:prstGeom>
            <a:solidFill>
              <a:srgbClr val="FFFFFF"/>
            </a:solidFill>
            <a:ln w="9525">
              <a:solidFill>
                <a:srgbClr val="000000"/>
              </a:solidFill>
              <a:miter lim="800000"/>
              <a:headEnd/>
              <a:tailEnd/>
            </a:ln>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grpSp>
          <p:nvGrpSpPr>
            <p:cNvPr id="15" name="Group 18"/>
            <p:cNvGrpSpPr>
              <a:grpSpLocks/>
            </p:cNvGrpSpPr>
            <p:nvPr/>
          </p:nvGrpSpPr>
          <p:grpSpPr bwMode="auto">
            <a:xfrm>
              <a:off x="2400" y="2688"/>
              <a:ext cx="1008" cy="313"/>
              <a:chOff x="2304" y="2976"/>
              <a:chExt cx="1008" cy="240"/>
            </a:xfrm>
          </p:grpSpPr>
          <p:sp>
            <p:nvSpPr>
              <p:cNvPr id="16" name="Line 19"/>
              <p:cNvSpPr>
                <a:spLocks noChangeShapeType="1"/>
              </p:cNvSpPr>
              <p:nvPr/>
            </p:nvSpPr>
            <p:spPr bwMode="auto">
              <a:xfrm flipH="1">
                <a:off x="2304" y="3216"/>
                <a:ext cx="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 name="Line 20"/>
              <p:cNvSpPr>
                <a:spLocks noChangeShapeType="1"/>
              </p:cNvSpPr>
              <p:nvPr/>
            </p:nvSpPr>
            <p:spPr bwMode="auto">
              <a:xfrm>
                <a:off x="3216" y="3216"/>
                <a:ext cx="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 name="Line 21"/>
              <p:cNvSpPr>
                <a:spLocks noChangeShapeType="1"/>
              </p:cNvSpPr>
              <p:nvPr/>
            </p:nvSpPr>
            <p:spPr bwMode="auto">
              <a:xfrm flipV="1">
                <a:off x="2304" y="2976"/>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 name="Line 22"/>
              <p:cNvSpPr>
                <a:spLocks noChangeShapeType="1"/>
              </p:cNvSpPr>
              <p:nvPr/>
            </p:nvSpPr>
            <p:spPr bwMode="auto">
              <a:xfrm flipV="1">
                <a:off x="3312" y="2976"/>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 name="Line 23"/>
              <p:cNvSpPr>
                <a:spLocks noChangeShapeType="1"/>
              </p:cNvSpPr>
              <p:nvPr/>
            </p:nvSpPr>
            <p:spPr bwMode="auto">
              <a:xfrm>
                <a:off x="2304" y="2976"/>
                <a:ext cx="100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spTree>
    <p:extLst>
      <p:ext uri="{BB962C8B-B14F-4D97-AF65-F5344CB8AC3E}">
        <p14:creationId xmlns:p14="http://schemas.microsoft.com/office/powerpoint/2010/main" val="390395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a:t>
            </a:r>
            <a:r>
              <a:rPr lang="en-IE" sz="3200" dirty="0">
                <a:latin typeface="Arial" panose="020B0604020202020204" pitchFamily="34" charset="0"/>
                <a:cs typeface="Arial" panose="020B0604020202020204" pitchFamily="34" charset="0"/>
              </a:rPr>
              <a:t> Consider This</a:t>
            </a:r>
            <a:r>
              <a:rPr lang="en-IE" sz="3200" dirty="0" smtClean="0">
                <a:latin typeface="Arial" panose="020B0604020202020204" pitchFamily="34" charset="0"/>
                <a:cs typeface="Arial" panose="020B0604020202020204" pitchFamily="34" charset="0"/>
              </a:rPr>
              <a:t>…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pPr marL="0" indent="0">
              <a:lnSpc>
                <a:spcPct val="150000"/>
              </a:lnSpc>
              <a:buNone/>
            </a:pPr>
            <a:r>
              <a:rPr lang="en-IE" altLang="en-US" sz="2800" dirty="0">
                <a:solidFill>
                  <a:srgbClr val="FFC000"/>
                </a:solidFill>
                <a:latin typeface="Arial" panose="020B0604020202020204" pitchFamily="34" charset="0"/>
                <a:ea typeface="ＭＳ Ｐゴシック" pitchFamily="34" charset="-128"/>
                <a:cs typeface="Arial" panose="020B0604020202020204" pitchFamily="34" charset="0"/>
              </a:rPr>
              <a:t>Interactive Noticeboard:</a:t>
            </a:r>
          </a:p>
          <a:p>
            <a:pPr marL="0" indent="0">
              <a:buNone/>
            </a:pPr>
            <a:endParaRPr lang="en-US" altLang="en-US" sz="2800" dirty="0" smtClean="0">
              <a:latin typeface="Arial" panose="020B0604020202020204" pitchFamily="34" charset="0"/>
              <a:ea typeface="ＭＳ Ｐゴシック" pitchFamily="34" charset="-128"/>
              <a:cs typeface="Arial" panose="020B0604020202020204" pitchFamily="34" charset="0"/>
            </a:endParaRPr>
          </a:p>
          <a:p>
            <a:pPr marL="0" indent="0">
              <a:buNone/>
            </a:pPr>
            <a:r>
              <a:rPr lang="en-US" altLang="en-US" sz="2800" dirty="0" smtClean="0">
                <a:latin typeface="Arial" panose="020B0604020202020204" pitchFamily="34" charset="0"/>
                <a:ea typeface="ＭＳ Ｐゴシック" pitchFamily="34" charset="-128"/>
                <a:cs typeface="Arial" panose="020B0604020202020204" pitchFamily="34" charset="0"/>
              </a:rPr>
              <a:t>Think </a:t>
            </a:r>
            <a:r>
              <a:rPr lang="en-US" altLang="en-US" sz="2800" dirty="0">
                <a:latin typeface="Arial" panose="020B0604020202020204" pitchFamily="34" charset="0"/>
                <a:ea typeface="ＭＳ Ｐゴシック" pitchFamily="34" charset="-128"/>
                <a:cs typeface="Arial" panose="020B0604020202020204" pitchFamily="34" charset="0"/>
              </a:rPr>
              <a:t>of </a:t>
            </a:r>
            <a:r>
              <a:rPr lang="en-US" altLang="en-US" sz="2800" dirty="0" smtClean="0">
                <a:latin typeface="Arial" panose="020B0604020202020204" pitchFamily="34" charset="0"/>
                <a:ea typeface="ＭＳ Ｐゴシック" pitchFamily="34" charset="-128"/>
                <a:cs typeface="Arial" panose="020B0604020202020204" pitchFamily="34" charset="0"/>
              </a:rPr>
              <a:t>two </a:t>
            </a:r>
            <a:r>
              <a:rPr lang="en-US" altLang="en-US" sz="2800" dirty="0">
                <a:latin typeface="Arial" panose="020B0604020202020204" pitchFamily="34" charset="0"/>
                <a:ea typeface="ＭＳ Ｐゴシック" pitchFamily="34" charset="-128"/>
                <a:cs typeface="Arial" panose="020B0604020202020204" pitchFamily="34" charset="0"/>
              </a:rPr>
              <a:t>ways which you can evaluate a prototype </a:t>
            </a:r>
            <a:r>
              <a:rPr lang="en-US" altLang="en-US" sz="2800" dirty="0" smtClean="0">
                <a:latin typeface="Arial" panose="020B0604020202020204" pitchFamily="34" charset="0"/>
                <a:ea typeface="ＭＳ Ｐゴシック" pitchFamily="34" charset="-128"/>
                <a:cs typeface="Arial" panose="020B0604020202020204" pitchFamily="34" charset="0"/>
              </a:rPr>
              <a:t>…</a:t>
            </a:r>
          </a:p>
          <a:p>
            <a:pPr marL="0" indent="0">
              <a:buNone/>
            </a:pPr>
            <a:endParaRPr lang="en-US" altLang="en-US" sz="2800" dirty="0">
              <a:solidFill>
                <a:srgbClr val="FF3300"/>
              </a:solidFill>
              <a:latin typeface="Arial" panose="020B0604020202020204" pitchFamily="34" charset="0"/>
              <a:ea typeface="ＭＳ Ｐゴシック" pitchFamily="34" charset="-128"/>
              <a:cs typeface="Arial" panose="020B0604020202020204" pitchFamily="34" charset="0"/>
            </a:endParaRPr>
          </a:p>
          <a:p>
            <a:pPr marL="0" indent="0">
              <a:buNone/>
            </a:pPr>
            <a:r>
              <a:rPr lang="en-US" altLang="en-US" sz="2800" dirty="0" smtClean="0">
                <a:solidFill>
                  <a:srgbClr val="FFC000"/>
                </a:solidFill>
                <a:latin typeface="Arial" panose="020B0604020202020204" pitchFamily="34" charset="0"/>
                <a:ea typeface="ＭＳ Ｐゴシック" pitchFamily="34" charset="-128"/>
                <a:cs typeface="Arial" panose="020B0604020202020204" pitchFamily="34" charset="0"/>
              </a:rPr>
              <a:t>MORE on Evaluation later in the semester…</a:t>
            </a:r>
            <a:endParaRPr lang="en-US" altLang="en-US" sz="2800" dirty="0">
              <a:solidFill>
                <a:srgbClr val="FFC000"/>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60</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65585"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5"/>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dirty="0"/>
              <a:t>Evaluation Issues</a:t>
            </a:r>
            <a:endParaRPr lang="en-US" altLang="en-US" sz="1000" b="0" i="1" dirty="0"/>
          </a:p>
        </p:txBody>
      </p:sp>
    </p:spTree>
    <p:extLst>
      <p:ext uri="{BB962C8B-B14F-4D97-AF65-F5344CB8AC3E}">
        <p14:creationId xmlns:p14="http://schemas.microsoft.com/office/powerpoint/2010/main" val="3407835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Summary of the Lecture</a:t>
            </a:r>
            <a:endParaRPr lang="en-IE" sz="32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38237106-F2ED-405E-BC33-CC3CF426205F}" type="slidenum">
              <a:rPr lang="en-US" smtClean="0"/>
              <a:pPr/>
              <a:t>61</a:t>
            </a:fld>
            <a:endParaRPr lang="en-US"/>
          </a:p>
        </p:txBody>
      </p:sp>
      <p:sp>
        <p:nvSpPr>
          <p:cNvPr id="4" name="Content Placeholder 3"/>
          <p:cNvSpPr>
            <a:spLocks noGrp="1"/>
          </p:cNvSpPr>
          <p:nvPr>
            <p:ph sz="quarter" idx="13"/>
          </p:nvPr>
        </p:nvSpPr>
        <p:spPr>
          <a:xfrm>
            <a:off x="609600" y="1600200"/>
            <a:ext cx="7924800" cy="4493096"/>
          </a:xfrm>
        </p:spPr>
        <p:txBody>
          <a:bodyPr>
            <a:normAutofit lnSpcReduction="10000"/>
          </a:bodyPr>
          <a:lstStyle/>
          <a:p>
            <a:pPr>
              <a:spcBef>
                <a:spcPct val="80000"/>
              </a:spcBef>
            </a:pPr>
            <a:r>
              <a:rPr lang="en-US" altLang="ja-JP" sz="2600" dirty="0" smtClean="0">
                <a:solidFill>
                  <a:srgbClr val="FFC000"/>
                </a:solidFill>
                <a:latin typeface="Arial" panose="020B0604020202020204" pitchFamily="34" charset="0"/>
                <a:cs typeface="Arial" panose="020B0604020202020204" pitchFamily="34" charset="0"/>
              </a:rPr>
              <a:t>HCI Design </a:t>
            </a:r>
            <a:r>
              <a:rPr lang="en-US" altLang="ja-JP" sz="2600" dirty="0">
                <a:solidFill>
                  <a:srgbClr val="FFC000"/>
                </a:solidFill>
                <a:latin typeface="Arial" panose="020B0604020202020204" pitchFamily="34" charset="0"/>
                <a:cs typeface="Arial" panose="020B0604020202020204" pitchFamily="34" charset="0"/>
              </a:rPr>
              <a:t>M</a:t>
            </a:r>
            <a:r>
              <a:rPr lang="en-US" altLang="ja-JP" sz="2600" dirty="0" smtClean="0">
                <a:solidFill>
                  <a:srgbClr val="FFC000"/>
                </a:solidFill>
                <a:latin typeface="Arial" panose="020B0604020202020204" pitchFamily="34" charset="0"/>
                <a:cs typeface="Arial" panose="020B0604020202020204" pitchFamily="34" charset="0"/>
              </a:rPr>
              <a:t>odels</a:t>
            </a:r>
            <a:endParaRPr lang="en-US" altLang="ja-JP" sz="2600" dirty="0">
              <a:solidFill>
                <a:srgbClr val="FFC000"/>
              </a:solidFill>
              <a:latin typeface="Arial" panose="020B0604020202020204" pitchFamily="34" charset="0"/>
              <a:cs typeface="Arial" panose="020B0604020202020204" pitchFamily="34" charset="0"/>
            </a:endParaRPr>
          </a:p>
          <a:p>
            <a:pPr lvl="1"/>
            <a:r>
              <a:rPr lang="en-US" altLang="ja-JP" sz="2400" dirty="0">
                <a:solidFill>
                  <a:schemeClr val="bg2"/>
                </a:solidFill>
                <a:latin typeface="Arial" panose="020B0604020202020204" pitchFamily="34" charset="0"/>
                <a:cs typeface="Arial" panose="020B0604020202020204" pitchFamily="34" charset="0"/>
              </a:rPr>
              <a:t>Requirements</a:t>
            </a:r>
          </a:p>
          <a:p>
            <a:pPr lvl="1"/>
            <a:r>
              <a:rPr lang="en-US" altLang="ja-JP" sz="2400" dirty="0" smtClean="0">
                <a:latin typeface="Arial" panose="020B0604020202020204" pitchFamily="34" charset="0"/>
                <a:cs typeface="Arial" panose="020B0604020202020204" pitchFamily="34" charset="0"/>
              </a:rPr>
              <a:t>Design </a:t>
            </a:r>
            <a:r>
              <a:rPr lang="en-US" altLang="ja-JP" sz="2400" dirty="0" smtClean="0">
                <a:latin typeface="Arial" panose="020B0604020202020204" pitchFamily="34" charset="0"/>
                <a:cs typeface="Arial" panose="020B0604020202020204" pitchFamily="34" charset="0"/>
              </a:rPr>
              <a:t>(</a:t>
            </a:r>
            <a:r>
              <a:rPr lang="en-US" altLang="ja-JP" sz="2400" dirty="0" smtClean="0">
                <a:latin typeface="Arial" panose="020B0604020202020204" pitchFamily="34" charset="0"/>
                <a:cs typeface="Arial" panose="020B0604020202020204" pitchFamily="34" charset="0"/>
              </a:rPr>
              <a:t>a quick mention, based on </a:t>
            </a:r>
            <a:r>
              <a:rPr lang="en-US" altLang="ja-JP" sz="2400" dirty="0" smtClean="0">
                <a:latin typeface="Arial" panose="020B0604020202020204" pitchFamily="34" charset="0"/>
                <a:cs typeface="Arial" panose="020B0604020202020204" pitchFamily="34" charset="0"/>
              </a:rPr>
              <a:t>last </a:t>
            </a:r>
            <a:r>
              <a:rPr lang="en-US" altLang="ja-JP" sz="2400" dirty="0" smtClean="0">
                <a:latin typeface="Arial" panose="020B0604020202020204" pitchFamily="34" charset="0"/>
                <a:cs typeface="Arial" panose="020B0604020202020204" pitchFamily="34" charset="0"/>
              </a:rPr>
              <a:t>week)</a:t>
            </a:r>
            <a:endParaRPr lang="en-US" altLang="ja-JP" sz="2400" dirty="0">
              <a:latin typeface="Arial" panose="020B0604020202020204" pitchFamily="34" charset="0"/>
              <a:cs typeface="Arial" panose="020B0604020202020204" pitchFamily="34" charset="0"/>
            </a:endParaRPr>
          </a:p>
          <a:p>
            <a:pPr lvl="2"/>
            <a:r>
              <a:rPr lang="en-IE" altLang="ja-JP" sz="2000" dirty="0">
                <a:latin typeface="Arial" panose="020B0604020202020204" pitchFamily="34" charset="0"/>
                <a:cs typeface="Arial" panose="020B0604020202020204" pitchFamily="34" charset="0"/>
              </a:rPr>
              <a:t>User-centred design</a:t>
            </a:r>
            <a:endParaRPr lang="en-US" altLang="ja-JP" sz="2000" dirty="0">
              <a:latin typeface="Arial" panose="020B0604020202020204" pitchFamily="34" charset="0"/>
              <a:cs typeface="Arial" panose="020B0604020202020204" pitchFamily="34" charset="0"/>
            </a:endParaRPr>
          </a:p>
          <a:p>
            <a:pPr lvl="1"/>
            <a:r>
              <a:rPr lang="en-US" altLang="ja-JP" sz="2400" dirty="0">
                <a:latin typeface="Arial" panose="020B0604020202020204" pitchFamily="34" charset="0"/>
                <a:cs typeface="Arial" panose="020B0604020202020204" pitchFamily="34" charset="0"/>
              </a:rPr>
              <a:t>Develop/Build</a:t>
            </a:r>
          </a:p>
          <a:p>
            <a:pPr lvl="2"/>
            <a:r>
              <a:rPr lang="en-IE" altLang="ja-JP" sz="2000" dirty="0" smtClean="0">
                <a:latin typeface="Arial" panose="020B0604020202020204" pitchFamily="34" charset="0"/>
                <a:cs typeface="Arial" panose="020B0604020202020204" pitchFamily="34" charset="0"/>
              </a:rPr>
              <a:t>Prototyping </a:t>
            </a:r>
          </a:p>
          <a:p>
            <a:pPr lvl="3"/>
            <a:r>
              <a:rPr lang="en-IE" altLang="ja-JP" sz="2000" dirty="0" smtClean="0">
                <a:latin typeface="Arial" panose="020B0604020202020204" pitchFamily="34" charset="0"/>
                <a:cs typeface="Arial" panose="020B0604020202020204" pitchFamily="34" charset="0"/>
              </a:rPr>
              <a:t>Why, how…</a:t>
            </a:r>
          </a:p>
          <a:p>
            <a:pPr lvl="3"/>
            <a:r>
              <a:rPr lang="en-IE" altLang="ja-JP" sz="2000" dirty="0" smtClean="0">
                <a:latin typeface="Arial" panose="020B0604020202020204" pitchFamily="34" charset="0"/>
                <a:cs typeface="Arial" panose="020B0604020202020204" pitchFamily="34" charset="0"/>
              </a:rPr>
              <a:t>Low fidelity prototyping (medium fidelity, very briefly)</a:t>
            </a:r>
          </a:p>
          <a:p>
            <a:pPr lvl="3"/>
            <a:r>
              <a:rPr lang="en-IE" altLang="ja-JP" sz="2000" dirty="0" smtClean="0">
                <a:latin typeface="Arial" panose="020B0604020202020204" pitchFamily="34" charset="0"/>
                <a:cs typeface="Arial" panose="020B0604020202020204" pitchFamily="34" charset="0"/>
              </a:rPr>
              <a:t>High fidelity prototyping</a:t>
            </a:r>
          </a:p>
          <a:p>
            <a:pPr lvl="3"/>
            <a:r>
              <a:rPr lang="en-IE" altLang="ja-JP" sz="2000" dirty="0" smtClean="0">
                <a:latin typeface="Arial" panose="020B0604020202020204" pitchFamily="34" charset="0"/>
                <a:cs typeface="Arial" panose="020B0604020202020204" pitchFamily="34" charset="0"/>
              </a:rPr>
              <a:t>A quick, introductory mention of Evaluation</a:t>
            </a:r>
            <a:endParaRPr lang="en-US" altLang="ja-JP"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371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eaLnBrk="1" fontAlgn="base" hangingPunct="1">
              <a:spcBef>
                <a:spcPct val="0"/>
              </a:spcBef>
              <a:spcAft>
                <a:spcPct val="0"/>
              </a:spcAft>
              <a:buClrTx/>
              <a:buSzTx/>
              <a:buFontTx/>
              <a:buNone/>
            </a:pPr>
            <a:fld id="{17A659B5-5B14-4684-B510-BCA1996ED5F2}" type="slidenum">
              <a:rPr lang="en-US" altLang="en-US" sz="1200" smtClean="0">
                <a:latin typeface="Arial" charset="0"/>
              </a:rPr>
              <a:pPr eaLnBrk="1" fontAlgn="base" hangingPunct="1">
                <a:spcBef>
                  <a:spcPct val="0"/>
                </a:spcBef>
                <a:spcAft>
                  <a:spcPct val="0"/>
                </a:spcAft>
                <a:buClrTx/>
                <a:buSzTx/>
                <a:buFontTx/>
                <a:buNone/>
              </a:pPr>
              <a:t>62</a:t>
            </a:fld>
            <a:endParaRPr lang="en-US" altLang="en-US" sz="1200" smtClean="0">
              <a:latin typeface="Arial" charset="0"/>
            </a:endParaRPr>
          </a:p>
        </p:txBody>
      </p:sp>
      <p:sp>
        <p:nvSpPr>
          <p:cNvPr id="4099" name="Rectangle 2"/>
          <p:cNvSpPr>
            <a:spLocks noGrp="1" noChangeArrowheads="1"/>
          </p:cNvSpPr>
          <p:nvPr>
            <p:ph type="title"/>
          </p:nvPr>
        </p:nvSpPr>
        <p:spPr/>
        <p:txBody>
          <a:bodyPr/>
          <a:lstStyle/>
          <a:p>
            <a:pPr>
              <a:defRPr/>
            </a:pPr>
            <a:r>
              <a:rPr lang="en-US" altLang="en-US" sz="3200" dirty="0" smtClean="0">
                <a:latin typeface="Arial" panose="020B0604020202020204" pitchFamily="34" charset="0"/>
                <a:cs typeface="Arial" panose="020B0604020202020204" pitchFamily="34" charset="0"/>
              </a:rPr>
              <a:t>References</a:t>
            </a:r>
          </a:p>
        </p:txBody>
      </p:sp>
      <p:sp>
        <p:nvSpPr>
          <p:cNvPr id="15364" name="Rectangle 3"/>
          <p:cNvSpPr>
            <a:spLocks noGrp="1" noChangeArrowheads="1"/>
          </p:cNvSpPr>
          <p:nvPr>
            <p:ph type="body" idx="4294967295"/>
          </p:nvPr>
        </p:nvSpPr>
        <p:spPr>
          <a:xfrm>
            <a:off x="755576" y="1412776"/>
            <a:ext cx="7499350" cy="4800600"/>
          </a:xfrm>
          <a:prstGeom prst="rect">
            <a:avLst/>
          </a:prstGeom>
        </p:spPr>
        <p:txBody>
          <a:bodyPr>
            <a:normAutofit/>
          </a:bodyPr>
          <a:lstStyle/>
          <a:p>
            <a:pPr lvl="2">
              <a:spcBef>
                <a:spcPct val="70000"/>
              </a:spcBef>
            </a:pPr>
            <a:r>
              <a:rPr lang="en-IE" altLang="ja-JP" sz="1800" dirty="0" err="1">
                <a:ea typeface="ＭＳ Ｐゴシック" panose="020B0600070205080204" pitchFamily="34" charset="-128"/>
              </a:rPr>
              <a:t>Preece</a:t>
            </a:r>
            <a:r>
              <a:rPr lang="en-IE" altLang="ja-JP" sz="1800" dirty="0">
                <a:ea typeface="ＭＳ Ｐゴシック" panose="020B0600070205080204" pitchFamily="34" charset="-128"/>
              </a:rPr>
              <a:t>, J. et al. (2002) </a:t>
            </a:r>
            <a:r>
              <a:rPr lang="en-IE" altLang="ja-JP" sz="1800" i="1" dirty="0">
                <a:ea typeface="ＭＳ Ｐゴシック" panose="020B0600070205080204" pitchFamily="34" charset="-128"/>
              </a:rPr>
              <a:t>Interaction Design</a:t>
            </a:r>
          </a:p>
          <a:p>
            <a:pPr lvl="2">
              <a:spcBef>
                <a:spcPct val="70000"/>
              </a:spcBef>
            </a:pPr>
            <a:r>
              <a:rPr lang="en-IE" altLang="ja-JP" sz="1800" dirty="0" err="1">
                <a:ea typeface="ＭＳ Ｐゴシック" panose="020B0600070205080204" pitchFamily="34" charset="-128"/>
              </a:rPr>
              <a:t>Shneiderman</a:t>
            </a:r>
            <a:r>
              <a:rPr lang="en-IE" altLang="ja-JP" sz="1800" dirty="0">
                <a:ea typeface="ＭＳ Ｐゴシック" panose="020B0600070205080204" pitchFamily="34" charset="-128"/>
              </a:rPr>
              <a:t>, B. &amp; </a:t>
            </a:r>
            <a:r>
              <a:rPr lang="en-IE" altLang="ja-JP" sz="1800" dirty="0" err="1">
                <a:ea typeface="ＭＳ Ｐゴシック" panose="020B0600070205080204" pitchFamily="34" charset="-128"/>
              </a:rPr>
              <a:t>Plaisant</a:t>
            </a:r>
            <a:r>
              <a:rPr lang="en-IE" altLang="ja-JP" sz="1800" dirty="0">
                <a:ea typeface="ＭＳ Ｐゴシック" panose="020B0600070205080204" pitchFamily="34" charset="-128"/>
              </a:rPr>
              <a:t>, C. (2005) </a:t>
            </a:r>
            <a:r>
              <a:rPr lang="en-IE" altLang="ja-JP" sz="1800" i="1" dirty="0">
                <a:ea typeface="ＭＳ Ｐゴシック" panose="020B0600070205080204" pitchFamily="34" charset="-128"/>
              </a:rPr>
              <a:t>Designing the User Interface</a:t>
            </a:r>
            <a:r>
              <a:rPr lang="en-IE" altLang="ja-JP" sz="1800" dirty="0">
                <a:ea typeface="ＭＳ Ｐゴシック" panose="020B0600070205080204" pitchFamily="34" charset="-128"/>
              </a:rPr>
              <a:t> </a:t>
            </a:r>
          </a:p>
          <a:p>
            <a:pPr lvl="2">
              <a:spcBef>
                <a:spcPct val="70000"/>
              </a:spcBef>
            </a:pPr>
            <a:r>
              <a:rPr lang="en-IE" altLang="ja-JP" sz="1800" dirty="0" err="1">
                <a:ea typeface="ＭＳ Ｐゴシック" panose="020B0600070205080204" pitchFamily="34" charset="-128"/>
              </a:rPr>
              <a:t>Benyon</a:t>
            </a:r>
            <a:r>
              <a:rPr lang="en-IE" altLang="ja-JP" sz="1800" dirty="0">
                <a:ea typeface="ＭＳ Ｐゴシック" panose="020B0600070205080204" pitchFamily="34" charset="-128"/>
              </a:rPr>
              <a:t>, D. et al (2005) </a:t>
            </a:r>
            <a:r>
              <a:rPr lang="en-IE" altLang="ja-JP" sz="1800" i="1" dirty="0">
                <a:ea typeface="ＭＳ Ｐゴシック" panose="020B0600070205080204" pitchFamily="34" charset="-128"/>
              </a:rPr>
              <a:t>Designing Interactive Systems</a:t>
            </a:r>
          </a:p>
          <a:p>
            <a:pPr lvl="2">
              <a:spcBef>
                <a:spcPct val="70000"/>
              </a:spcBef>
            </a:pPr>
            <a:r>
              <a:rPr lang="en-IE" altLang="ja-JP" sz="1800" dirty="0" err="1">
                <a:ea typeface="ＭＳ Ｐゴシック" panose="020B0600070205080204" pitchFamily="34" charset="-128"/>
              </a:rPr>
              <a:t>Helander</a:t>
            </a:r>
            <a:r>
              <a:rPr lang="en-IE" altLang="ja-JP" sz="1800" dirty="0">
                <a:ea typeface="ＭＳ Ｐゴシック" panose="020B0600070205080204" pitchFamily="34" charset="-128"/>
              </a:rPr>
              <a:t>, M. et al (1997) </a:t>
            </a:r>
            <a:r>
              <a:rPr lang="en-IE" altLang="ja-JP" sz="1800" i="1" dirty="0">
                <a:ea typeface="ＭＳ Ｐゴシック" panose="020B0600070205080204" pitchFamily="34" charset="-128"/>
              </a:rPr>
              <a:t>Handbook of Human-Computer Interaction</a:t>
            </a:r>
          </a:p>
          <a:p>
            <a:pPr lvl="2">
              <a:spcBef>
                <a:spcPct val="70000"/>
              </a:spcBef>
            </a:pPr>
            <a:r>
              <a:rPr lang="en-IE" altLang="ja-JP" sz="1800" dirty="0" err="1">
                <a:ea typeface="ＭＳ Ｐゴシック" panose="020B0600070205080204" pitchFamily="34" charset="-128"/>
              </a:rPr>
              <a:t>Hartson</a:t>
            </a:r>
            <a:r>
              <a:rPr lang="en-IE" altLang="ja-JP" sz="1800" dirty="0">
                <a:ea typeface="ＭＳ Ｐゴシック" panose="020B0600070205080204" pitchFamily="34" charset="-128"/>
              </a:rPr>
              <a:t>, R. &amp; </a:t>
            </a:r>
            <a:r>
              <a:rPr lang="en-IE" altLang="ja-JP" sz="1800" dirty="0" err="1">
                <a:ea typeface="ＭＳ Ｐゴシック" panose="020B0600070205080204" pitchFamily="34" charset="-128"/>
              </a:rPr>
              <a:t>Hix</a:t>
            </a:r>
            <a:r>
              <a:rPr lang="en-IE" altLang="ja-JP" sz="1800" dirty="0">
                <a:ea typeface="ＭＳ Ｐゴシック" panose="020B0600070205080204" pitchFamily="34" charset="-128"/>
              </a:rPr>
              <a:t>, D. (1989) </a:t>
            </a:r>
            <a:r>
              <a:rPr lang="en-IE" altLang="ja-JP" sz="1800" i="1" dirty="0">
                <a:ea typeface="ＭＳ Ｐゴシック" panose="020B0600070205080204" pitchFamily="34" charset="-128"/>
              </a:rPr>
              <a:t>Towards Empirically Derived Methodologies and Tools for HCI Development</a:t>
            </a:r>
          </a:p>
          <a:p>
            <a:pPr lvl="2">
              <a:spcBef>
                <a:spcPct val="70000"/>
              </a:spcBef>
            </a:pPr>
            <a:r>
              <a:rPr lang="en-IE" altLang="ja-JP" sz="1800" dirty="0">
                <a:ea typeface="ＭＳ Ｐゴシック" panose="020B0600070205080204" pitchFamily="34" charset="-128"/>
              </a:rPr>
              <a:t>Mayhew, D. (1995) </a:t>
            </a:r>
            <a:r>
              <a:rPr lang="en-IE" altLang="ja-JP" sz="1800" i="1" dirty="0">
                <a:ea typeface="ＭＳ Ｐゴシック" panose="020B0600070205080204" pitchFamily="34" charset="-128"/>
              </a:rPr>
              <a:t>The Usability Engineering Lifecycle</a:t>
            </a:r>
          </a:p>
          <a:p>
            <a:pPr lvl="2">
              <a:spcBef>
                <a:spcPct val="70000"/>
              </a:spcBef>
            </a:pPr>
            <a:r>
              <a:rPr lang="en-US" altLang="ja-JP" sz="1800" dirty="0">
                <a:ea typeface="ＭＳ Ｐゴシック" panose="020B0600070205080204" pitchFamily="34" charset="-128"/>
              </a:rPr>
              <a:t>Alan Dix et al (1993)</a:t>
            </a:r>
            <a:r>
              <a:rPr lang="en-US" altLang="ja-JP" sz="1800" i="1" dirty="0">
                <a:ea typeface="ＭＳ Ｐゴシック" panose="020B0600070205080204" pitchFamily="34" charset="-128"/>
              </a:rPr>
              <a:t> Human Computer Interaction</a:t>
            </a:r>
            <a:endParaRPr lang="en-IE" altLang="ja-JP" sz="1800" dirty="0">
              <a:ea typeface="ＭＳ Ｐゴシック" panose="020B0600070205080204" pitchFamily="34" charset="-128"/>
            </a:endParaRPr>
          </a:p>
        </p:txBody>
      </p:sp>
      <p:sp>
        <p:nvSpPr>
          <p:cNvPr id="5" name="Text Box 4"/>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3200" b="1">
                <a:solidFill>
                  <a:schemeClr val="tx1"/>
                </a:solidFill>
                <a:latin typeface="Arial" charset="0"/>
                <a:ea typeface="MS PGothic" pitchFamily="34" charset="-128"/>
              </a:defRPr>
            </a:lvl1pPr>
            <a:lvl2pPr marL="742950" indent="-285750" eaLnBrk="0" hangingPunct="0">
              <a:spcBef>
                <a:spcPct val="20000"/>
              </a:spcBef>
              <a:buChar char="•"/>
              <a:defRPr sz="2800" b="1">
                <a:solidFill>
                  <a:schemeClr val="tx1"/>
                </a:solidFill>
                <a:latin typeface="Arial" charset="0"/>
                <a:ea typeface="MS PGothic" pitchFamily="34" charset="-128"/>
              </a:defRPr>
            </a:lvl2pPr>
            <a:lvl3pPr marL="1143000" indent="-228600" eaLnBrk="0" hangingPunct="0">
              <a:spcBef>
                <a:spcPct val="20000"/>
              </a:spcBef>
              <a:buChar char="•"/>
              <a:defRPr sz="2400" b="1">
                <a:solidFill>
                  <a:schemeClr val="tx1"/>
                </a:solidFill>
                <a:latin typeface="Arial" charset="0"/>
                <a:ea typeface="MS PGothic" pitchFamily="34" charset="-128"/>
              </a:defRPr>
            </a:lvl3pPr>
            <a:lvl4pPr marL="1600200" indent="-228600" eaLnBrk="0" hangingPunct="0">
              <a:spcBef>
                <a:spcPct val="20000"/>
              </a:spcBef>
              <a:buChar char="•"/>
              <a:defRPr sz="2000" b="1">
                <a:solidFill>
                  <a:schemeClr val="tx1"/>
                </a:solidFill>
                <a:latin typeface="Arial" charset="0"/>
                <a:ea typeface="MS PGothic" pitchFamily="34" charset="-128"/>
              </a:defRPr>
            </a:lvl4pPr>
            <a:lvl5pPr marL="2057400" indent="-228600" eaLnBrk="0" hangingPunct="0">
              <a:spcBef>
                <a:spcPct val="20000"/>
              </a:spcBef>
              <a:buChar char="•"/>
              <a:defRPr sz="2000" b="1">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2000" b="1">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2000" b="1">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2000" b="1">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2000" b="1">
                <a:solidFill>
                  <a:schemeClr val="tx1"/>
                </a:solidFill>
                <a:latin typeface="Arial" charset="0"/>
                <a:ea typeface="MS PGothic" pitchFamily="34" charset="-128"/>
              </a:defRPr>
            </a:lvl9pPr>
          </a:lstStyle>
          <a:p>
            <a:pPr algn="ctr">
              <a:spcBef>
                <a:spcPct val="0"/>
              </a:spcBef>
              <a:buFontTx/>
              <a:buNone/>
            </a:pPr>
            <a:r>
              <a:rPr lang="en-IE" altLang="en-US" sz="1000" b="0" i="1"/>
              <a:t>References</a:t>
            </a:r>
            <a:endParaRPr lang="en-US" altLang="en-US" sz="1000" b="0" i="1"/>
          </a:p>
        </p:txBody>
      </p:sp>
    </p:spTree>
    <p:extLst>
      <p:ext uri="{BB962C8B-B14F-4D97-AF65-F5344CB8AC3E}">
        <p14:creationId xmlns:p14="http://schemas.microsoft.com/office/powerpoint/2010/main" val="24318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r"/>
            <a:fld id="{09D835FB-B3AC-43B0-8976-233FEAB73876}" type="slidenum">
              <a:rPr lang="en-US" altLang="en-US"/>
              <a:pPr algn="r"/>
              <a:t>7</a:t>
            </a:fld>
            <a:endParaRPr lang="en-US" altLang="en-US"/>
          </a:p>
        </p:txBody>
      </p:sp>
      <p:sp>
        <p:nvSpPr>
          <p:cNvPr id="13315" name="Rectangle 2"/>
          <p:cNvSpPr>
            <a:spLocks noGrp="1" noChangeArrowheads="1"/>
          </p:cNvSpPr>
          <p:nvPr>
            <p:ph type="title"/>
          </p:nvPr>
        </p:nvSpPr>
        <p:spPr/>
        <p:txBody>
          <a:bodyPr/>
          <a:lstStyle/>
          <a:p>
            <a:pPr eaLnBrk="1" hangingPunct="1"/>
            <a:r>
              <a:rPr lang="sv-SE" altLang="en-US" dirty="0" smtClean="0">
                <a:latin typeface="Arial" panose="020B0604020202020204" pitchFamily="34" charset="0"/>
                <a:cs typeface="Arial" panose="020B0604020202020204" pitchFamily="34" charset="0"/>
              </a:rPr>
              <a:t>The Interaction Design Process</a:t>
            </a:r>
            <a:endParaRPr lang="en-US" altLang="en-US" dirty="0" smtClean="0">
              <a:latin typeface="Arial" panose="020B0604020202020204" pitchFamily="34" charset="0"/>
              <a:cs typeface="Arial" panose="020B0604020202020204" pitchFamily="34" charset="0"/>
            </a:endParaRPr>
          </a:p>
        </p:txBody>
      </p:sp>
      <p:grpSp>
        <p:nvGrpSpPr>
          <p:cNvPr id="13316" name="Group 19"/>
          <p:cNvGrpSpPr>
            <a:grpSpLocks/>
          </p:cNvGrpSpPr>
          <p:nvPr/>
        </p:nvGrpSpPr>
        <p:grpSpPr bwMode="auto">
          <a:xfrm>
            <a:off x="3352800" y="2133600"/>
            <a:ext cx="2590800" cy="1143000"/>
            <a:chOff x="2112" y="1344"/>
            <a:chExt cx="1632" cy="720"/>
          </a:xfrm>
        </p:grpSpPr>
        <p:sp>
          <p:nvSpPr>
            <p:cNvPr id="13336" name="Oval 4"/>
            <p:cNvSpPr>
              <a:spLocks noChangeArrowheads="1"/>
            </p:cNvSpPr>
            <p:nvPr/>
          </p:nvSpPr>
          <p:spPr bwMode="auto">
            <a:xfrm>
              <a:off x="2112" y="1344"/>
              <a:ext cx="1632" cy="720"/>
            </a:xfrm>
            <a:prstGeom prst="ellipse">
              <a:avLst/>
            </a:prstGeom>
            <a:solidFill>
              <a:srgbClr val="FFFF99"/>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3337" name="Text Box 5"/>
            <p:cNvSpPr txBox="1">
              <a:spLocks noChangeArrowheads="1"/>
            </p:cNvSpPr>
            <p:nvPr/>
          </p:nvSpPr>
          <p:spPr bwMode="auto">
            <a:xfrm>
              <a:off x="2229" y="1344"/>
              <a:ext cx="14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2000" dirty="0">
                  <a:solidFill>
                    <a:srgbClr val="002060"/>
                  </a:solidFill>
                </a:rPr>
                <a:t>Identify needs/establish requirements</a:t>
              </a:r>
            </a:p>
          </p:txBody>
        </p:sp>
      </p:grpSp>
      <p:grpSp>
        <p:nvGrpSpPr>
          <p:cNvPr id="13317" name="Group 40"/>
          <p:cNvGrpSpPr>
            <a:grpSpLocks/>
          </p:cNvGrpSpPr>
          <p:nvPr/>
        </p:nvGrpSpPr>
        <p:grpSpPr bwMode="auto">
          <a:xfrm>
            <a:off x="3352800" y="4876800"/>
            <a:ext cx="2590800" cy="1143000"/>
            <a:chOff x="2112" y="3072"/>
            <a:chExt cx="1632" cy="720"/>
          </a:xfrm>
        </p:grpSpPr>
        <p:sp>
          <p:nvSpPr>
            <p:cNvPr id="13334" name="Oval 8"/>
            <p:cNvSpPr>
              <a:spLocks noChangeArrowheads="1"/>
            </p:cNvSpPr>
            <p:nvPr/>
          </p:nvSpPr>
          <p:spPr bwMode="auto">
            <a:xfrm>
              <a:off x="2112" y="3072"/>
              <a:ext cx="1632" cy="720"/>
            </a:xfrm>
            <a:prstGeom prst="ellipse">
              <a:avLst/>
            </a:prstGeom>
            <a:solidFill>
              <a:srgbClr val="CCCC66"/>
            </a:solidFill>
            <a:ln w="76200">
              <a:solidFill>
                <a:schemeClr val="accent2"/>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3335" name="Text Box 9"/>
            <p:cNvSpPr txBox="1">
              <a:spLocks noChangeArrowheads="1"/>
            </p:cNvSpPr>
            <p:nvPr/>
          </p:nvSpPr>
          <p:spPr bwMode="auto">
            <a:xfrm>
              <a:off x="2208" y="3119"/>
              <a:ext cx="14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2000" dirty="0">
                  <a:solidFill>
                    <a:srgbClr val="002060"/>
                  </a:solidFill>
                </a:rPr>
                <a:t>Build an interactive version</a:t>
              </a:r>
            </a:p>
          </p:txBody>
        </p:sp>
      </p:grpSp>
      <p:grpSp>
        <p:nvGrpSpPr>
          <p:cNvPr id="13318" name="Group 18"/>
          <p:cNvGrpSpPr>
            <a:grpSpLocks/>
          </p:cNvGrpSpPr>
          <p:nvPr/>
        </p:nvGrpSpPr>
        <p:grpSpPr bwMode="auto">
          <a:xfrm>
            <a:off x="5943600" y="3429000"/>
            <a:ext cx="2590800" cy="1143000"/>
            <a:chOff x="3936" y="2064"/>
            <a:chExt cx="1632" cy="720"/>
          </a:xfrm>
          <a:solidFill>
            <a:srgbClr val="FFFF99"/>
          </a:solidFill>
        </p:grpSpPr>
        <p:sp>
          <p:nvSpPr>
            <p:cNvPr id="13332" name="Oval 11"/>
            <p:cNvSpPr>
              <a:spLocks noChangeArrowheads="1"/>
            </p:cNvSpPr>
            <p:nvPr/>
          </p:nvSpPr>
          <p:spPr bwMode="auto">
            <a:xfrm>
              <a:off x="3936" y="2064"/>
              <a:ext cx="1632" cy="720"/>
            </a:xfrm>
            <a:prstGeom prst="ellipse">
              <a:avLst/>
            </a:prstGeom>
            <a:grp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3333" name="Text Box 12"/>
            <p:cNvSpPr txBox="1">
              <a:spLocks noChangeArrowheads="1"/>
            </p:cNvSpPr>
            <p:nvPr/>
          </p:nvSpPr>
          <p:spPr bwMode="auto">
            <a:xfrm>
              <a:off x="4032" y="2265"/>
              <a:ext cx="1440" cy="250"/>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2000" dirty="0">
                  <a:solidFill>
                    <a:srgbClr val="002060"/>
                  </a:solidFill>
                </a:rPr>
                <a:t>Evaluate</a:t>
              </a:r>
            </a:p>
          </p:txBody>
        </p:sp>
      </p:grpSp>
      <p:grpSp>
        <p:nvGrpSpPr>
          <p:cNvPr id="13319" name="Group 17"/>
          <p:cNvGrpSpPr>
            <a:grpSpLocks/>
          </p:cNvGrpSpPr>
          <p:nvPr/>
        </p:nvGrpSpPr>
        <p:grpSpPr bwMode="auto">
          <a:xfrm>
            <a:off x="457200" y="3429000"/>
            <a:ext cx="2590800" cy="1143000"/>
            <a:chOff x="288" y="2016"/>
            <a:chExt cx="1632" cy="720"/>
          </a:xfrm>
        </p:grpSpPr>
        <p:sp>
          <p:nvSpPr>
            <p:cNvPr id="13330" name="Oval 14"/>
            <p:cNvSpPr>
              <a:spLocks noChangeArrowheads="1"/>
            </p:cNvSpPr>
            <p:nvPr/>
          </p:nvSpPr>
          <p:spPr bwMode="auto">
            <a:xfrm>
              <a:off x="288" y="2016"/>
              <a:ext cx="1632" cy="720"/>
            </a:xfrm>
            <a:prstGeom prst="ellipse">
              <a:avLst/>
            </a:prstGeom>
            <a:solidFill>
              <a:srgbClr val="FFFF99"/>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endParaRPr lang="en-IE" altLang="en-US"/>
            </a:p>
          </p:txBody>
        </p:sp>
        <p:sp>
          <p:nvSpPr>
            <p:cNvPr id="13331" name="Text Box 15"/>
            <p:cNvSpPr txBox="1">
              <a:spLocks noChangeArrowheads="1"/>
            </p:cNvSpPr>
            <p:nvPr/>
          </p:nvSpPr>
          <p:spPr bwMode="auto">
            <a:xfrm>
              <a:off x="363" y="2228"/>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sv-SE" altLang="en-US" sz="2000" dirty="0">
                  <a:solidFill>
                    <a:srgbClr val="002060"/>
                  </a:solidFill>
                </a:rPr>
                <a:t>(</a:t>
              </a:r>
              <a:r>
                <a:rPr lang="en-US" altLang="en-US" sz="2000" dirty="0">
                  <a:solidFill>
                    <a:srgbClr val="002060"/>
                  </a:solidFill>
                </a:rPr>
                <a:t>Re</a:t>
              </a:r>
              <a:r>
                <a:rPr lang="sv-SE" altLang="en-US" sz="2000" dirty="0">
                  <a:solidFill>
                    <a:srgbClr val="002060"/>
                  </a:solidFill>
                </a:rPr>
                <a:t>) Design</a:t>
              </a:r>
              <a:endParaRPr lang="en-US" altLang="en-US" sz="2000" dirty="0">
                <a:solidFill>
                  <a:srgbClr val="002060"/>
                </a:solidFill>
              </a:endParaRPr>
            </a:p>
          </p:txBody>
        </p:sp>
      </p:grpSp>
      <p:sp>
        <p:nvSpPr>
          <p:cNvPr id="13320" name="Arc 27"/>
          <p:cNvSpPr>
            <a:spLocks/>
          </p:cNvSpPr>
          <p:nvPr/>
        </p:nvSpPr>
        <p:spPr bwMode="auto">
          <a:xfrm>
            <a:off x="2590800" y="1781175"/>
            <a:ext cx="1066800" cy="457200"/>
          </a:xfrm>
          <a:custGeom>
            <a:avLst/>
            <a:gdLst>
              <a:gd name="T0" fmla="*/ 0 w 21600"/>
              <a:gd name="T1" fmla="*/ 0 h 21600"/>
              <a:gd name="T2" fmla="*/ 1066800 w 21600"/>
              <a:gd name="T3" fmla="*/ 457200 h 21600"/>
              <a:gd name="T4" fmla="*/ 0 w 21600"/>
              <a:gd name="T5" fmla="*/ 4572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1" name="Arc 28"/>
          <p:cNvSpPr>
            <a:spLocks/>
          </p:cNvSpPr>
          <p:nvPr/>
        </p:nvSpPr>
        <p:spPr bwMode="auto">
          <a:xfrm rot="10408228" flipH="1">
            <a:off x="6019800" y="4724400"/>
            <a:ext cx="1371600" cy="533400"/>
          </a:xfrm>
          <a:custGeom>
            <a:avLst/>
            <a:gdLst>
              <a:gd name="T0" fmla="*/ 0 w 21600"/>
              <a:gd name="T1" fmla="*/ 0 h 21600"/>
              <a:gd name="T2" fmla="*/ 1371600 w 21600"/>
              <a:gd name="T3" fmla="*/ 533400 h 21600"/>
              <a:gd name="T4" fmla="*/ 0 w 21600"/>
              <a:gd name="T5" fmla="*/ 5334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2" name="Arc 29"/>
          <p:cNvSpPr>
            <a:spLocks/>
          </p:cNvSpPr>
          <p:nvPr/>
        </p:nvSpPr>
        <p:spPr bwMode="auto">
          <a:xfrm rot="-10117746">
            <a:off x="1905000" y="4800600"/>
            <a:ext cx="1295400" cy="533400"/>
          </a:xfrm>
          <a:custGeom>
            <a:avLst/>
            <a:gdLst>
              <a:gd name="T0" fmla="*/ 0 w 21600"/>
              <a:gd name="T1" fmla="*/ 0 h 21600"/>
              <a:gd name="T2" fmla="*/ 1295400 w 21600"/>
              <a:gd name="T3" fmla="*/ 533400 h 21600"/>
              <a:gd name="T4" fmla="*/ 0 w 21600"/>
              <a:gd name="T5" fmla="*/ 5334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3" name="Arc 31"/>
          <p:cNvSpPr>
            <a:spLocks/>
          </p:cNvSpPr>
          <p:nvPr/>
        </p:nvSpPr>
        <p:spPr bwMode="auto">
          <a:xfrm rot="10800000" flipH="1" flipV="1">
            <a:off x="2667000" y="4572000"/>
            <a:ext cx="685800" cy="533400"/>
          </a:xfrm>
          <a:custGeom>
            <a:avLst/>
            <a:gdLst>
              <a:gd name="T0" fmla="*/ 0 w 21600"/>
              <a:gd name="T1" fmla="*/ 0 h 21600"/>
              <a:gd name="T2" fmla="*/ 685800 w 21600"/>
              <a:gd name="T3" fmla="*/ 533400 h 21600"/>
              <a:gd name="T4" fmla="*/ 0 w 21600"/>
              <a:gd name="T5" fmla="*/ 5334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4" name="Arc 32"/>
          <p:cNvSpPr>
            <a:spLocks/>
          </p:cNvSpPr>
          <p:nvPr/>
        </p:nvSpPr>
        <p:spPr bwMode="auto">
          <a:xfrm flipH="1">
            <a:off x="2057400" y="2895600"/>
            <a:ext cx="1371600" cy="533400"/>
          </a:xfrm>
          <a:custGeom>
            <a:avLst/>
            <a:gdLst>
              <a:gd name="T0" fmla="*/ 0 w 21600"/>
              <a:gd name="T1" fmla="*/ 0 h 21600"/>
              <a:gd name="T2" fmla="*/ 1371600 w 21600"/>
              <a:gd name="T3" fmla="*/ 533400 h 21600"/>
              <a:gd name="T4" fmla="*/ 0 w 21600"/>
              <a:gd name="T5" fmla="*/ 5334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5" name="Arc 33"/>
          <p:cNvSpPr>
            <a:spLocks/>
          </p:cNvSpPr>
          <p:nvPr/>
        </p:nvSpPr>
        <p:spPr bwMode="auto">
          <a:xfrm>
            <a:off x="6096000" y="2743200"/>
            <a:ext cx="1295400" cy="533400"/>
          </a:xfrm>
          <a:custGeom>
            <a:avLst/>
            <a:gdLst>
              <a:gd name="T0" fmla="*/ 0 w 21600"/>
              <a:gd name="T1" fmla="*/ 0 h 21600"/>
              <a:gd name="T2" fmla="*/ 1295400 w 21600"/>
              <a:gd name="T3" fmla="*/ 533400 h 21600"/>
              <a:gd name="T4" fmla="*/ 0 w 21600"/>
              <a:gd name="T5" fmla="*/ 5334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6" name="Line 34"/>
          <p:cNvSpPr>
            <a:spLocks noChangeShapeType="1"/>
          </p:cNvSpPr>
          <p:nvPr/>
        </p:nvSpPr>
        <p:spPr bwMode="auto">
          <a:xfrm flipH="1">
            <a:off x="3200400" y="4038600"/>
            <a:ext cx="25908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3327" name="Arc 35"/>
          <p:cNvSpPr>
            <a:spLocks/>
          </p:cNvSpPr>
          <p:nvPr/>
        </p:nvSpPr>
        <p:spPr bwMode="auto">
          <a:xfrm>
            <a:off x="8077200" y="4495800"/>
            <a:ext cx="381000" cy="762000"/>
          </a:xfrm>
          <a:custGeom>
            <a:avLst/>
            <a:gdLst>
              <a:gd name="T0" fmla="*/ 0 w 21600"/>
              <a:gd name="T1" fmla="*/ 0 h 21600"/>
              <a:gd name="T2" fmla="*/ 381000 w 21600"/>
              <a:gd name="T3" fmla="*/ 762000 h 21600"/>
              <a:gd name="T4" fmla="*/ 0 w 21600"/>
              <a:gd name="T5" fmla="*/ 762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chemeClr val="tx1"/>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3328" name="Text Box 36"/>
          <p:cNvSpPr txBox="1">
            <a:spLocks noChangeArrowheads="1"/>
          </p:cNvSpPr>
          <p:nvPr/>
        </p:nvSpPr>
        <p:spPr bwMode="auto">
          <a:xfrm>
            <a:off x="7239000" y="53340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altLang="en-US" sz="2000" dirty="0"/>
              <a:t>Final product</a:t>
            </a:r>
          </a:p>
        </p:txBody>
      </p:sp>
      <p:sp>
        <p:nvSpPr>
          <p:cNvPr id="13329" name="Arc 37"/>
          <p:cNvSpPr>
            <a:spLocks/>
          </p:cNvSpPr>
          <p:nvPr/>
        </p:nvSpPr>
        <p:spPr bwMode="auto">
          <a:xfrm rot="-3806917" flipH="1" flipV="1">
            <a:off x="2830513" y="3162300"/>
            <a:ext cx="820738" cy="458787"/>
          </a:xfrm>
          <a:custGeom>
            <a:avLst/>
            <a:gdLst>
              <a:gd name="T0" fmla="*/ 0 w 21472"/>
              <a:gd name="T1" fmla="*/ 0 h 21600"/>
              <a:gd name="T2" fmla="*/ 820738 w 21472"/>
              <a:gd name="T3" fmla="*/ 408915 h 21600"/>
              <a:gd name="T4" fmla="*/ 0 w 21472"/>
              <a:gd name="T5" fmla="*/ 458787 h 21600"/>
              <a:gd name="T6" fmla="*/ 0 60000 65536"/>
              <a:gd name="T7" fmla="*/ 0 60000 65536"/>
              <a:gd name="T8" fmla="*/ 0 60000 65536"/>
            </a:gdLst>
            <a:ahLst/>
            <a:cxnLst>
              <a:cxn ang="T6">
                <a:pos x="T0" y="T1"/>
              </a:cxn>
              <a:cxn ang="T7">
                <a:pos x="T2" y="T3"/>
              </a:cxn>
              <a:cxn ang="T8">
                <a:pos x="T4" y="T5"/>
              </a:cxn>
            </a:cxnLst>
            <a:rect l="0" t="0" r="r" b="b"/>
            <a:pathLst>
              <a:path w="21472" h="21600" fill="none" extrusionOk="0">
                <a:moveTo>
                  <a:pt x="0" y="0"/>
                </a:moveTo>
                <a:cubicBezTo>
                  <a:pt x="11020" y="0"/>
                  <a:pt x="20274" y="8296"/>
                  <a:pt x="21472" y="19251"/>
                </a:cubicBezTo>
              </a:path>
              <a:path w="21472" h="21600" stroke="0" extrusionOk="0">
                <a:moveTo>
                  <a:pt x="0" y="0"/>
                </a:moveTo>
                <a:cubicBezTo>
                  <a:pt x="11020" y="0"/>
                  <a:pt x="20274" y="8296"/>
                  <a:pt x="21472" y="19251"/>
                </a:cubicBezTo>
                <a:lnTo>
                  <a:pt x="0" y="21600"/>
                </a:lnTo>
                <a:lnTo>
                  <a:pt x="0" y="0"/>
                </a:lnTo>
                <a:close/>
              </a:path>
            </a:pathLst>
          </a:custGeom>
          <a:noFill/>
          <a:ln w="9525">
            <a:solidFill>
              <a:schemeClr val="tx1"/>
            </a:solidFill>
            <a:round/>
            <a:headEnd type="stealth"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IE"/>
          </a:p>
        </p:txBody>
      </p:sp>
      <p:sp>
        <p:nvSpPr>
          <p:cNvPr id="26" name="Text Box 36"/>
          <p:cNvSpPr txBox="1">
            <a:spLocks noChangeArrowheads="1"/>
          </p:cNvSpPr>
          <p:nvPr/>
        </p:nvSpPr>
        <p:spPr bwMode="auto">
          <a:xfrm>
            <a:off x="619125" y="6019800"/>
            <a:ext cx="34563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a:solidFill>
                  <a:schemeClr val="tx1"/>
                </a:solidFill>
                <a:latin typeface="Verdana" panose="020B0604030504040204" pitchFamily="34" charset="0"/>
              </a:defRPr>
            </a:lvl1pPr>
            <a:lvl2pPr marL="742950" indent="-285750" algn="ctr">
              <a:defRPr>
                <a:solidFill>
                  <a:schemeClr val="tx1"/>
                </a:solidFill>
                <a:latin typeface="Verdana" panose="020B0604030504040204" pitchFamily="34" charset="0"/>
              </a:defRPr>
            </a:lvl2pPr>
            <a:lvl3pPr marL="1143000" indent="-228600" algn="ctr">
              <a:defRPr>
                <a:solidFill>
                  <a:schemeClr val="tx1"/>
                </a:solidFill>
                <a:latin typeface="Verdana" panose="020B0604030504040204" pitchFamily="34" charset="0"/>
              </a:defRPr>
            </a:lvl3pPr>
            <a:lvl4pPr marL="1600200" indent="-228600" algn="ctr">
              <a:defRPr>
                <a:solidFill>
                  <a:schemeClr val="tx1"/>
                </a:solidFill>
                <a:latin typeface="Verdana" panose="020B0604030504040204" pitchFamily="34" charset="0"/>
              </a:defRPr>
            </a:lvl4pPr>
            <a:lvl5pPr marL="2057400" indent="-228600" algn="ctr">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altLang="en-US" sz="2000" dirty="0" smtClean="0">
                <a:solidFill>
                  <a:srgbClr val="FFC000"/>
                </a:solidFill>
              </a:rPr>
              <a:t>Good for PROTOTYPING!</a:t>
            </a:r>
            <a:endParaRPr lang="en-US" altLang="en-US" sz="2000" dirty="0">
              <a:solidFill>
                <a:srgbClr val="FFC000"/>
              </a:solidFill>
            </a:endParaRPr>
          </a:p>
        </p:txBody>
      </p:sp>
    </p:spTree>
    <p:extLst>
      <p:ext uri="{BB962C8B-B14F-4D97-AF65-F5344CB8AC3E}">
        <p14:creationId xmlns:p14="http://schemas.microsoft.com/office/powerpoint/2010/main" val="2877341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latin typeface="Arial" panose="020B0604020202020204" pitchFamily="34" charset="0"/>
                <a:cs typeface="Arial" panose="020B0604020202020204" pitchFamily="34" charset="0"/>
              </a:rPr>
              <a:t> Prototypes</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spcBef>
                <a:spcPts val="600"/>
              </a:spcBef>
              <a:buFontTx/>
              <a:buNone/>
            </a:pPr>
            <a:r>
              <a:rPr lang="en-GB" altLang="en-US" sz="2800" dirty="0">
                <a:latin typeface="Arial" panose="020B0604020202020204" pitchFamily="34" charset="0"/>
                <a:cs typeface="Arial" panose="020B0604020202020204" pitchFamily="34" charset="0"/>
              </a:rPr>
              <a:t>In other design fields a prototype is a small-scale model:</a:t>
            </a:r>
            <a:br>
              <a:rPr lang="en-GB" altLang="en-US" sz="2800" dirty="0">
                <a:latin typeface="Arial" panose="020B0604020202020204" pitchFamily="34" charset="0"/>
                <a:cs typeface="Arial" panose="020B0604020202020204" pitchFamily="34" charset="0"/>
              </a:rPr>
            </a:br>
            <a:endParaRPr lang="en-GB" altLang="en-US" sz="2800" dirty="0">
              <a:latin typeface="Arial" panose="020B0604020202020204" pitchFamily="34" charset="0"/>
              <a:cs typeface="Arial" panose="020B0604020202020204" pitchFamily="34" charset="0"/>
            </a:endParaRP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miniature </a:t>
            </a:r>
            <a:r>
              <a:rPr lang="en-GB" altLang="en-US" sz="2600" dirty="0" smtClean="0">
                <a:latin typeface="Arial" panose="020B0604020202020204" pitchFamily="34" charset="0"/>
                <a:cs typeface="Arial" panose="020B0604020202020204" pitchFamily="34" charset="0"/>
              </a:rPr>
              <a:t>car</a:t>
            </a:r>
          </a:p>
          <a:p>
            <a:pPr lvl="1">
              <a:spcBef>
                <a:spcPts val="600"/>
              </a:spcBef>
            </a:pPr>
            <a:r>
              <a:rPr lang="en-GB" altLang="en-US" sz="2600" dirty="0" smtClean="0">
                <a:latin typeface="Arial" panose="020B0604020202020204" pitchFamily="34" charset="0"/>
                <a:cs typeface="Arial" panose="020B0604020202020204" pitchFamily="34" charset="0"/>
              </a:rPr>
              <a:t>a </a:t>
            </a:r>
            <a:r>
              <a:rPr lang="en-GB" altLang="en-US" sz="2600" dirty="0">
                <a:latin typeface="Arial" panose="020B0604020202020204" pitchFamily="34" charset="0"/>
                <a:cs typeface="Arial" panose="020B0604020202020204" pitchFamily="34" charset="0"/>
              </a:rPr>
              <a:t>miniature </a:t>
            </a:r>
            <a:r>
              <a:rPr lang="en-GB" altLang="en-US" sz="2600" dirty="0" smtClean="0">
                <a:latin typeface="Arial" panose="020B0604020202020204" pitchFamily="34" charset="0"/>
                <a:cs typeface="Arial" panose="020B0604020202020204" pitchFamily="34" charset="0"/>
              </a:rPr>
              <a:t>building or </a:t>
            </a:r>
            <a:r>
              <a:rPr lang="en-GB" altLang="en-US" sz="2600" dirty="0">
                <a:latin typeface="Arial" panose="020B0604020202020204" pitchFamily="34" charset="0"/>
                <a:cs typeface="Arial" panose="020B0604020202020204" pitchFamily="34" charset="0"/>
              </a:rPr>
              <a:t>town</a:t>
            </a:r>
            <a:r>
              <a:rPr lang="en-GB" altLang="en-US" sz="2800" dirty="0">
                <a:latin typeface="Arial" panose="020B0604020202020204" pitchFamily="34" charset="0"/>
                <a:cs typeface="Arial" panose="020B0604020202020204" pitchFamily="34" charset="0"/>
              </a:rPr>
              <a:t/>
            </a:r>
            <a:br>
              <a:rPr lang="en-GB" altLang="en-US" sz="2800" dirty="0">
                <a:latin typeface="Arial" panose="020B0604020202020204" pitchFamily="34" charset="0"/>
                <a:cs typeface="Arial" panose="020B0604020202020204" pitchFamily="34" charset="0"/>
              </a:rPr>
            </a:br>
            <a:r>
              <a:rPr lang="en-GB" altLang="en-US" sz="2800" dirty="0">
                <a:latin typeface="Arial" panose="020B0604020202020204" pitchFamily="34" charset="0"/>
                <a:cs typeface="Arial" panose="020B0604020202020204" pitchFamily="34" charset="0"/>
              </a:rPr>
              <a:t>	</a:t>
            </a:r>
            <a:endParaRPr lang="en-US" altLang="en-US" sz="2800" dirty="0">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8</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3064"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81358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latin typeface="Arial" panose="020B0604020202020204" pitchFamily="34" charset="0"/>
                <a:cs typeface="Arial" panose="020B0604020202020204" pitchFamily="34" charset="0"/>
              </a:rPr>
              <a:t> </a:t>
            </a:r>
            <a:r>
              <a:rPr lang="en-IE" sz="3200" dirty="0" smtClean="0">
                <a:latin typeface="Arial" panose="020B0604020202020204" pitchFamily="34" charset="0"/>
                <a:cs typeface="Arial" panose="020B0604020202020204" pitchFamily="34" charset="0"/>
              </a:rPr>
              <a:t>Prototypes (2)</a:t>
            </a:r>
            <a:endParaRPr lang="en-IE" sz="3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a:bodyPr>
          <a:lstStyle/>
          <a:p>
            <a:pPr>
              <a:spcBef>
                <a:spcPct val="0"/>
              </a:spcBef>
              <a:buNone/>
            </a:pPr>
            <a:r>
              <a:rPr lang="en-GB" altLang="en-US" sz="2800" dirty="0">
                <a:solidFill>
                  <a:srgbClr val="FFC000"/>
                </a:solidFill>
                <a:cs typeface="Times New Roman" pitchFamily="18" charset="0"/>
              </a:rPr>
              <a:t>“</a:t>
            </a:r>
            <a:r>
              <a:rPr lang="en-GB" altLang="ja-JP" sz="2600" dirty="0">
                <a:solidFill>
                  <a:srgbClr val="FFC000"/>
                </a:solidFill>
                <a:latin typeface="Arial" panose="020B0604020202020204" pitchFamily="34" charset="0"/>
                <a:cs typeface="Arial" panose="020B0604020202020204" pitchFamily="34" charset="0"/>
              </a:rPr>
              <a:t>Users can</a:t>
            </a:r>
            <a:r>
              <a:rPr lang="en-GB" altLang="en-US" sz="2600" dirty="0">
                <a:solidFill>
                  <a:srgbClr val="FFC000"/>
                </a:solidFill>
                <a:latin typeface="Arial" panose="020B0604020202020204" pitchFamily="34" charset="0"/>
                <a:cs typeface="Arial" panose="020B0604020202020204" pitchFamily="34" charset="0"/>
              </a:rPr>
              <a:t>’</a:t>
            </a:r>
            <a:r>
              <a:rPr lang="en-GB" altLang="ja-JP" sz="2600" dirty="0">
                <a:solidFill>
                  <a:srgbClr val="FFC000"/>
                </a:solidFill>
                <a:latin typeface="Arial" panose="020B0604020202020204" pitchFamily="34" charset="0"/>
                <a:cs typeface="Arial" panose="020B0604020202020204" pitchFamily="34" charset="0"/>
              </a:rPr>
              <a:t>t tell you what they want, but when they see something and use it, they soon know what they </a:t>
            </a:r>
            <a:r>
              <a:rPr lang="en-GB" altLang="ja-JP" sz="2600" i="1" dirty="0">
                <a:solidFill>
                  <a:srgbClr val="FFC000"/>
                </a:solidFill>
                <a:latin typeface="Arial" panose="020B0604020202020204" pitchFamily="34" charset="0"/>
                <a:cs typeface="Arial" panose="020B0604020202020204" pitchFamily="34" charset="0"/>
              </a:rPr>
              <a:t>don</a:t>
            </a:r>
            <a:r>
              <a:rPr lang="en-GB" altLang="en-US" sz="2600" i="1" dirty="0">
                <a:solidFill>
                  <a:srgbClr val="FFC000"/>
                </a:solidFill>
                <a:latin typeface="Arial" panose="020B0604020202020204" pitchFamily="34" charset="0"/>
                <a:cs typeface="Arial" panose="020B0604020202020204" pitchFamily="34" charset="0"/>
              </a:rPr>
              <a:t>’</a:t>
            </a:r>
            <a:r>
              <a:rPr lang="en-GB" altLang="ja-JP" sz="2600" i="1" dirty="0">
                <a:solidFill>
                  <a:srgbClr val="FFC000"/>
                </a:solidFill>
                <a:latin typeface="Arial" panose="020B0604020202020204" pitchFamily="34" charset="0"/>
                <a:cs typeface="Arial" panose="020B0604020202020204" pitchFamily="34" charset="0"/>
              </a:rPr>
              <a:t>t </a:t>
            </a:r>
            <a:r>
              <a:rPr lang="en-GB" altLang="ja-JP" sz="2600" dirty="0">
                <a:solidFill>
                  <a:srgbClr val="FFC000"/>
                </a:solidFill>
                <a:latin typeface="Arial" panose="020B0604020202020204" pitchFamily="34" charset="0"/>
                <a:cs typeface="Arial" panose="020B0604020202020204" pitchFamily="34" charset="0"/>
              </a:rPr>
              <a:t>want</a:t>
            </a:r>
            <a:r>
              <a:rPr lang="en-GB" altLang="en-US" sz="2600" dirty="0">
                <a:solidFill>
                  <a:srgbClr val="FFC000"/>
                </a:solidFill>
                <a:latin typeface="Arial" panose="020B0604020202020204" pitchFamily="34" charset="0"/>
                <a:cs typeface="Arial" panose="020B0604020202020204" pitchFamily="34" charset="0"/>
              </a:rPr>
              <a:t>”</a:t>
            </a:r>
            <a:r>
              <a:rPr lang="en-GB" altLang="ja-JP" sz="2600" dirty="0">
                <a:solidFill>
                  <a:srgbClr val="FFC000"/>
                </a:solidFill>
                <a:latin typeface="Arial" panose="020B0604020202020204" pitchFamily="34" charset="0"/>
                <a:cs typeface="Arial" panose="020B0604020202020204" pitchFamily="34" charset="0"/>
              </a:rPr>
              <a:t> </a:t>
            </a:r>
            <a:r>
              <a:rPr lang="en-GB" altLang="ja-JP" sz="2600" dirty="0">
                <a:latin typeface="Arial" panose="020B0604020202020204" pitchFamily="34" charset="0"/>
                <a:cs typeface="Arial" panose="020B0604020202020204" pitchFamily="34" charset="0"/>
              </a:rPr>
              <a:t>(</a:t>
            </a:r>
            <a:r>
              <a:rPr lang="en-GB" altLang="ja-JP" sz="2600" dirty="0" err="1">
                <a:latin typeface="Arial" panose="020B0604020202020204" pitchFamily="34" charset="0"/>
                <a:cs typeface="Arial" panose="020B0604020202020204" pitchFamily="34" charset="0"/>
              </a:rPr>
              <a:t>Preece</a:t>
            </a:r>
            <a:r>
              <a:rPr lang="en-GB" altLang="ja-JP" sz="2600" dirty="0">
                <a:latin typeface="Arial" panose="020B0604020202020204" pitchFamily="34" charset="0"/>
                <a:cs typeface="Arial" panose="020B0604020202020204" pitchFamily="34" charset="0"/>
              </a:rPr>
              <a:t>)</a:t>
            </a:r>
          </a:p>
          <a:p>
            <a:pPr>
              <a:spcBef>
                <a:spcPct val="0"/>
              </a:spcBef>
              <a:buNone/>
            </a:pPr>
            <a:endParaRPr lang="en-GB" altLang="en-US" sz="2800" dirty="0">
              <a:cs typeface="Times New Roman" pitchFamily="18" charset="0"/>
            </a:endParaRPr>
          </a:p>
          <a:p>
            <a:pPr>
              <a:spcBef>
                <a:spcPct val="0"/>
              </a:spcBef>
              <a:buNone/>
            </a:pPr>
            <a:r>
              <a:rPr lang="en-GB" altLang="en-US" sz="2600" dirty="0">
                <a:latin typeface="Arial" panose="020B0604020202020204" pitchFamily="34" charset="0"/>
                <a:cs typeface="Arial" panose="020B0604020202020204" pitchFamily="34" charset="0"/>
              </a:rPr>
              <a:t>A </a:t>
            </a:r>
            <a:r>
              <a:rPr lang="en-GB" altLang="en-US" sz="2600" dirty="0">
                <a:solidFill>
                  <a:srgbClr val="FFC000"/>
                </a:solidFill>
                <a:latin typeface="Arial" panose="020B0604020202020204" pitchFamily="34" charset="0"/>
                <a:cs typeface="Arial" panose="020B0604020202020204" pitchFamily="34" charset="0"/>
              </a:rPr>
              <a:t>prototype </a:t>
            </a:r>
            <a:r>
              <a:rPr lang="en-GB" altLang="en-US" sz="2600" dirty="0">
                <a:latin typeface="Arial" panose="020B0604020202020204" pitchFamily="34" charset="0"/>
                <a:cs typeface="Arial" panose="020B0604020202020204" pitchFamily="34" charset="0"/>
              </a:rPr>
              <a:t>is an invaluable design tool for testing ideas, clarifying requirements and initiating user input and feedback.</a:t>
            </a:r>
          </a:p>
          <a:p>
            <a:pPr>
              <a:spcBef>
                <a:spcPct val="0"/>
              </a:spcBef>
              <a:buNone/>
            </a:pPr>
            <a:r>
              <a:rPr lang="en-GB" altLang="en-US" sz="2600" dirty="0">
                <a:latin typeface="Arial" panose="020B0604020202020204" pitchFamily="34" charset="0"/>
                <a:cs typeface="Arial" panose="020B0604020202020204" pitchFamily="34" charset="0"/>
              </a:rPr>
              <a:t>Prototyping is a core component of </a:t>
            </a:r>
            <a:r>
              <a:rPr lang="en-GB" altLang="en-US" sz="2600" u="sng" dirty="0">
                <a:latin typeface="Arial" panose="020B0604020202020204" pitchFamily="34" charset="0"/>
                <a:cs typeface="Arial" panose="020B0604020202020204" pitchFamily="34" charset="0"/>
              </a:rPr>
              <a:t>iterative design</a:t>
            </a:r>
            <a:r>
              <a:rPr lang="en-GB" altLang="en-US" sz="2600" dirty="0">
                <a:latin typeface="Arial" panose="020B0604020202020204" pitchFamily="34" charset="0"/>
                <a:cs typeface="Arial" panose="020B0604020202020204" pitchFamily="34" charset="0"/>
              </a:rPr>
              <a:t> of information systems.</a:t>
            </a:r>
            <a:endParaRPr lang="en-GB" altLang="en-US" sz="2600" u="sng" dirty="0">
              <a:latin typeface="Arial" panose="020B0604020202020204" pitchFamily="34" charset="0"/>
              <a:cs typeface="Arial" panose="020B0604020202020204" pitchFamily="34" charset="0"/>
            </a:endParaRPr>
          </a:p>
          <a:p>
            <a:pPr>
              <a:spcBef>
                <a:spcPct val="0"/>
              </a:spcBef>
              <a:buNone/>
            </a:pPr>
            <a:endParaRPr lang="en-GB" altLang="en-US" sz="2800" dirty="0">
              <a:cs typeface="Times New Roman" pitchFamily="18" charset="0"/>
            </a:endParaRPr>
          </a:p>
          <a:p>
            <a:pPr>
              <a:spcBef>
                <a:spcPct val="0"/>
              </a:spcBef>
              <a:buNone/>
            </a:pPr>
            <a:endParaRPr lang="en-GB" altLang="en-US" sz="2800" dirty="0">
              <a:cs typeface="Times New Roman" pitchFamily="18" charset="0"/>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pPr/>
              <a:t>9</a:t>
            </a:fld>
            <a:endParaRPr lang="en-US"/>
          </a:p>
        </p:txBody>
      </p:sp>
      <p:graphicFrame>
        <p:nvGraphicFramePr>
          <p:cNvPr id="5" name="Object 4"/>
          <p:cNvGraphicFramePr>
            <a:graphicFrameLocks noChangeAspect="1"/>
          </p:cNvGraphicFramePr>
          <p:nvPr/>
        </p:nvGraphicFramePr>
        <p:xfrm>
          <a:off x="0" y="0"/>
          <a:ext cx="1116013" cy="908050"/>
        </p:xfrm>
        <a:graphic>
          <a:graphicData uri="http://schemas.openxmlformats.org/presentationml/2006/ole">
            <mc:AlternateContent xmlns:mc="http://schemas.openxmlformats.org/markup-compatibility/2006">
              <mc:Choice xmlns:v="urn:schemas-microsoft-com:vml" Requires="v">
                <p:oleObj spid="_x0000_s344087" name="Clip" r:id="rId3" imgW="3301497" imgH="3468986" progId="">
                  <p:embed/>
                </p:oleObj>
              </mc:Choice>
              <mc:Fallback>
                <p:oleObj name="Clip" r:id="rId3" imgW="3301497"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16013"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6"/>
          <p:cNvSpPr txBox="1">
            <a:spLocks noChangeArrowheads="1"/>
          </p:cNvSpPr>
          <p:nvPr/>
        </p:nvSpPr>
        <p:spPr bwMode="auto">
          <a:xfrm>
            <a:off x="0" y="658971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itchFamily="34" charset="0"/>
                <a:ea typeface="ＭＳ Ｐゴシック" pitchFamily="34" charset="-128"/>
              </a:defRPr>
            </a:lvl1pPr>
            <a:lvl2pPr marL="742950" indent="-285750">
              <a:spcBef>
                <a:spcPct val="20000"/>
              </a:spcBef>
              <a:buChar char="•"/>
              <a:defRPr sz="2800" b="1">
                <a:solidFill>
                  <a:schemeClr val="tx1"/>
                </a:solidFill>
                <a:latin typeface="Arial" pitchFamily="34" charset="0"/>
                <a:ea typeface="ＭＳ Ｐゴシック" pitchFamily="34" charset="-128"/>
              </a:defRPr>
            </a:lvl2pPr>
            <a:lvl3pPr marL="1143000" indent="-228600">
              <a:spcBef>
                <a:spcPct val="20000"/>
              </a:spcBef>
              <a:buChar char="•"/>
              <a:defRPr sz="2400" b="1">
                <a:solidFill>
                  <a:schemeClr val="tx1"/>
                </a:solidFill>
                <a:latin typeface="Arial" pitchFamily="34" charset="0"/>
                <a:ea typeface="ＭＳ Ｐゴシック" pitchFamily="34" charset="-128"/>
              </a:defRPr>
            </a:lvl3pPr>
            <a:lvl4pPr marL="1600200" indent="-228600">
              <a:spcBef>
                <a:spcPct val="20000"/>
              </a:spcBef>
              <a:buChar char="•"/>
              <a:defRPr sz="2000" b="1">
                <a:solidFill>
                  <a:schemeClr val="tx1"/>
                </a:solidFill>
                <a:latin typeface="Arial" pitchFamily="34" charset="0"/>
                <a:ea typeface="ＭＳ Ｐゴシック" pitchFamily="34" charset="-128"/>
              </a:defRPr>
            </a:lvl4pPr>
            <a:lvl5pPr marL="2057400" indent="-228600">
              <a:spcBef>
                <a:spcPct val="20000"/>
              </a:spcBef>
              <a:buChar char="•"/>
              <a:defRPr sz="2000" b="1">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b="1">
                <a:solidFill>
                  <a:schemeClr val="tx1"/>
                </a:solidFill>
                <a:latin typeface="Arial" pitchFamily="34" charset="0"/>
                <a:ea typeface="ＭＳ Ｐゴシック" pitchFamily="34" charset="-128"/>
              </a:defRPr>
            </a:lvl9pPr>
          </a:lstStyle>
          <a:p>
            <a:pPr algn="ctr">
              <a:spcBef>
                <a:spcPct val="0"/>
              </a:spcBef>
              <a:buFontTx/>
              <a:buNone/>
            </a:pPr>
            <a:r>
              <a:rPr lang="en-IE" altLang="en-US" sz="1000" b="0" i="1"/>
              <a:t>Prototyping</a:t>
            </a:r>
            <a:endParaRPr lang="en-US" altLang="en-US" sz="1000" b="0" i="1"/>
          </a:p>
        </p:txBody>
      </p:sp>
    </p:spTree>
    <p:extLst>
      <p:ext uri="{BB962C8B-B14F-4D97-AF65-F5344CB8AC3E}">
        <p14:creationId xmlns:p14="http://schemas.microsoft.com/office/powerpoint/2010/main" val="337585333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2131</TotalTime>
  <Words>2812</Words>
  <Application>Microsoft Office PowerPoint</Application>
  <PresentationFormat>On-screen Show (4:3)</PresentationFormat>
  <Paragraphs>548</Paragraphs>
  <Slides>62</Slides>
  <Notes>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9" baseType="lpstr">
      <vt:lpstr>MS Mincho</vt:lpstr>
      <vt:lpstr>ＭＳ Ｐゴシック</vt:lpstr>
      <vt:lpstr>ＭＳ Ｐゴシック</vt:lpstr>
      <vt:lpstr>Arial</vt:lpstr>
      <vt:lpstr>Arial Narrow</vt:lpstr>
      <vt:lpstr>Calibri</vt:lpstr>
      <vt:lpstr>Gill Sans MT</vt:lpstr>
      <vt:lpstr>HGｺﾞｼｯｸM</vt:lpstr>
      <vt:lpstr>Monotype Sorts</vt:lpstr>
      <vt:lpstr>Palatino</vt:lpstr>
      <vt:lpstr>Times New Roman</vt:lpstr>
      <vt:lpstr>Trebuchet MS</vt:lpstr>
      <vt:lpstr>Verdana</vt:lpstr>
      <vt:lpstr>Wingdings</vt:lpstr>
      <vt:lpstr>Wingdings 2</vt:lpstr>
      <vt:lpstr>Horizon</vt:lpstr>
      <vt:lpstr>Clip</vt:lpstr>
      <vt:lpstr>Course -  DT228-2 </vt:lpstr>
      <vt:lpstr>Overview of Lecture</vt:lpstr>
      <vt:lpstr> Design Model </vt:lpstr>
      <vt:lpstr> Interaction Design</vt:lpstr>
      <vt:lpstr> Interaction Design (2)</vt:lpstr>
      <vt:lpstr> Conceptual Model</vt:lpstr>
      <vt:lpstr>The Interaction Design Process</vt:lpstr>
      <vt:lpstr> Prototypes</vt:lpstr>
      <vt:lpstr> Prototypes (2)</vt:lpstr>
      <vt:lpstr> What is a Prototype?</vt:lpstr>
      <vt:lpstr> What is a Prototype? (2)</vt:lpstr>
      <vt:lpstr> Why Prototype?</vt:lpstr>
      <vt:lpstr> Why Prototype? (2)</vt:lpstr>
      <vt:lpstr> Why Prototype? (3)</vt:lpstr>
      <vt:lpstr> Why Prototype? (4)</vt:lpstr>
      <vt:lpstr> What to Prototype</vt:lpstr>
      <vt:lpstr> What to Prototype (2)</vt:lpstr>
      <vt:lpstr> When to Prototype</vt:lpstr>
      <vt:lpstr> Prototyping Goals</vt:lpstr>
      <vt:lpstr> Conceptual Design</vt:lpstr>
      <vt:lpstr> Interaction Design</vt:lpstr>
      <vt:lpstr> Screen Design</vt:lpstr>
      <vt:lpstr> Types of Prototype</vt:lpstr>
      <vt:lpstr> Low Fidelity Prototypes</vt:lpstr>
      <vt:lpstr> Low Fidelity Prototypes (2)</vt:lpstr>
      <vt:lpstr> storyboards</vt:lpstr>
      <vt:lpstr> storyboards (2)</vt:lpstr>
      <vt:lpstr> storyboards (3)</vt:lpstr>
      <vt:lpstr>PowerPoint Presentation</vt:lpstr>
      <vt:lpstr>PowerPoint Presentation</vt:lpstr>
      <vt:lpstr>PowerPoint Presentation</vt:lpstr>
      <vt:lpstr>PowerPoint Presentation</vt:lpstr>
      <vt:lpstr> sketching</vt:lpstr>
      <vt:lpstr> Using Office Supplies</vt:lpstr>
      <vt:lpstr> Using Office Supplies (2)</vt:lpstr>
      <vt:lpstr>PowerPoint Presentation</vt:lpstr>
      <vt:lpstr>PowerPoint Presentation</vt:lpstr>
      <vt:lpstr>PowerPoint Presentation</vt:lpstr>
      <vt:lpstr> Wizard of Oz Prototyping</vt:lpstr>
      <vt:lpstr> Medium Fidelity Prototypes</vt:lpstr>
      <vt:lpstr> High Fidelity Prototypes</vt:lpstr>
      <vt:lpstr> High Fidelity Prototypes (2)</vt:lpstr>
      <vt:lpstr> High Fidelity Prototypes (2)</vt:lpstr>
      <vt:lpstr>   Horizontal versus vertical     Prototyping</vt:lpstr>
      <vt:lpstr> Prototyping Methods</vt:lpstr>
      <vt:lpstr>PowerPoint Presentation</vt:lpstr>
      <vt:lpstr> Prototyping and Design</vt:lpstr>
      <vt:lpstr> Prototyping software Tools</vt:lpstr>
      <vt:lpstr> Prototyping software Tools (2)</vt:lpstr>
      <vt:lpstr> Prototyping software Tools (3)</vt:lpstr>
      <vt:lpstr> Prototyping software Tools (4)</vt:lpstr>
      <vt:lpstr> Prototyping specific Tools</vt:lpstr>
      <vt:lpstr> Compromises in Prototypes</vt:lpstr>
      <vt:lpstr> Possible problems in Prototyping</vt:lpstr>
      <vt:lpstr> Constructing from Prototypes</vt:lpstr>
      <vt:lpstr>Advantages and Disadvantages of  Low Fidelity Prototypes</vt:lpstr>
      <vt:lpstr>Advantages and Disadvantages of  High Fidelity Prototypes</vt:lpstr>
      <vt:lpstr> Design Model </vt:lpstr>
      <vt:lpstr> Consider This…</vt:lpstr>
      <vt:lpstr>  Consider This… (2)</vt:lpstr>
      <vt:lpstr>Summary of the Lecture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Sloan</dc:creator>
  <cp:lastModifiedBy>Art Sloan</cp:lastModifiedBy>
  <cp:revision>135</cp:revision>
  <cp:lastPrinted>2017-02-08T13:26:02Z</cp:lastPrinted>
  <dcterms:created xsi:type="dcterms:W3CDTF">2016-09-27T15:11:35Z</dcterms:created>
  <dcterms:modified xsi:type="dcterms:W3CDTF">2018-02-14T15:41:00Z</dcterms:modified>
</cp:coreProperties>
</file>