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48"/>
  </p:notesMasterIdLst>
  <p:handoutMasterIdLst>
    <p:handoutMasterId r:id="rId49"/>
  </p:handoutMasterIdLst>
  <p:sldIdLst>
    <p:sldId id="256" r:id="rId2"/>
    <p:sldId id="286" r:id="rId3"/>
    <p:sldId id="290" r:id="rId4"/>
    <p:sldId id="291" r:id="rId5"/>
    <p:sldId id="358" r:id="rId6"/>
    <p:sldId id="360" r:id="rId7"/>
    <p:sldId id="298" r:id="rId8"/>
    <p:sldId id="292" r:id="rId9"/>
    <p:sldId id="299" r:id="rId10"/>
    <p:sldId id="293" r:id="rId11"/>
    <p:sldId id="363" r:id="rId12"/>
    <p:sldId id="301" r:id="rId13"/>
    <p:sldId id="294" r:id="rId14"/>
    <p:sldId id="364" r:id="rId15"/>
    <p:sldId id="368" r:id="rId16"/>
    <p:sldId id="370" r:id="rId17"/>
    <p:sldId id="302" r:id="rId18"/>
    <p:sldId id="297" r:id="rId19"/>
    <p:sldId id="352" r:id="rId20"/>
    <p:sldId id="366" r:id="rId21"/>
    <p:sldId id="367" r:id="rId22"/>
    <p:sldId id="353" r:id="rId23"/>
    <p:sldId id="361" r:id="rId24"/>
    <p:sldId id="371" r:id="rId25"/>
    <p:sldId id="355" r:id="rId26"/>
    <p:sldId id="375" r:id="rId27"/>
    <p:sldId id="362" r:id="rId28"/>
    <p:sldId id="356" r:id="rId29"/>
    <p:sldId id="376" r:id="rId30"/>
    <p:sldId id="373" r:id="rId31"/>
    <p:sldId id="374" r:id="rId32"/>
    <p:sldId id="357" r:id="rId33"/>
    <p:sldId id="378" r:id="rId34"/>
    <p:sldId id="379" r:id="rId35"/>
    <p:sldId id="380" r:id="rId36"/>
    <p:sldId id="382" r:id="rId37"/>
    <p:sldId id="385" r:id="rId38"/>
    <p:sldId id="381" r:id="rId39"/>
    <p:sldId id="383" r:id="rId40"/>
    <p:sldId id="384" r:id="rId41"/>
    <p:sldId id="338" r:id="rId42"/>
    <p:sldId id="347" r:id="rId43"/>
    <p:sldId id="348" r:id="rId44"/>
    <p:sldId id="349" r:id="rId45"/>
    <p:sldId id="350" r:id="rId46"/>
    <p:sldId id="377" r:id="rId47"/>
  </p:sldIdLst>
  <p:sldSz cx="9144000" cy="6858000" type="screen4x3"/>
  <p:notesSz cx="6991350" cy="9282113"/>
  <p:defaultTex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FF00"/>
    <a:srgbClr val="FFCCFF"/>
    <a:srgbClr val="99CCCC"/>
    <a:srgbClr val="9999FF"/>
    <a:srgbClr val="009999"/>
    <a:srgbClr val="99CCFF"/>
    <a:srgbClr val="CC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84" autoAdjust="0"/>
    <p:restoredTop sz="80987" autoAdjust="0"/>
  </p:normalViewPr>
  <p:slideViewPr>
    <p:cSldViewPr snapToGrid="0">
      <p:cViewPr>
        <p:scale>
          <a:sx n="75" d="100"/>
          <a:sy n="75" d="100"/>
        </p:scale>
        <p:origin x="-1522" y="-58"/>
      </p:cViewPr>
      <p:guideLst>
        <p:guide orient="horz" pos="558"/>
        <p:guide orient="horz" pos="1320"/>
        <p:guide pos="546"/>
        <p:guide pos="5124"/>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100" d="100"/>
          <a:sy n="100" d="100"/>
        </p:scale>
        <p:origin x="-738" y="2730"/>
      </p:cViewPr>
      <p:guideLst>
        <p:guide orient="horz" pos="3312"/>
        <p:guide orient="horz" pos="2910"/>
        <p:guide orient="horz" pos="300"/>
        <p:guide pos="432"/>
        <p:guide pos="528"/>
        <p:guide pos="72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defRPr sz="1200" smtClean="0"/>
            </a:lvl1pPr>
          </a:lstStyle>
          <a:p>
            <a:pPr>
              <a:defRPr/>
            </a:pPr>
            <a:endParaRPr lang="en-US" altLang="en-US"/>
          </a:p>
        </p:txBody>
      </p:sp>
      <p:sp>
        <p:nvSpPr>
          <p:cNvPr id="115715" name="Rectangle 3"/>
          <p:cNvSpPr>
            <a:spLocks noGrp="1" noChangeArrowheads="1"/>
          </p:cNvSpPr>
          <p:nvPr>
            <p:ph type="dt" sz="quarter" idx="1"/>
          </p:nvPr>
        </p:nvSpPr>
        <p:spPr bwMode="auto">
          <a:xfrm>
            <a:off x="3962400" y="0"/>
            <a:ext cx="30289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defRPr sz="1200" smtClean="0"/>
            </a:lvl1pPr>
          </a:lstStyle>
          <a:p>
            <a:pPr>
              <a:defRPr/>
            </a:pPr>
            <a:endParaRPr lang="en-US" altLang="en-US"/>
          </a:p>
        </p:txBody>
      </p:sp>
      <p:sp>
        <p:nvSpPr>
          <p:cNvPr id="115716" name="Rectangle 4"/>
          <p:cNvSpPr>
            <a:spLocks noGrp="1" noChangeArrowheads="1"/>
          </p:cNvSpPr>
          <p:nvPr>
            <p:ph type="ftr" sz="quarter" idx="2"/>
          </p:nvPr>
        </p:nvSpPr>
        <p:spPr bwMode="auto">
          <a:xfrm>
            <a:off x="0" y="8818563"/>
            <a:ext cx="30289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defRPr sz="1200" smtClean="0"/>
            </a:lvl1pPr>
          </a:lstStyle>
          <a:p>
            <a:pPr>
              <a:defRPr/>
            </a:pPr>
            <a:endParaRPr lang="en-US" altLang="en-US"/>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defRPr sz="1200" smtClean="0"/>
            </a:lvl1pPr>
          </a:lstStyle>
          <a:p>
            <a:pPr>
              <a:defRPr/>
            </a:pPr>
            <a:fld id="{AE9F670C-8169-44D0-9D1C-98B4CF65F055}" type="slidenum">
              <a:rPr lang="en-US" altLang="en-US"/>
              <a:pPr>
                <a:defRPr/>
              </a:pPr>
              <a:t>‹#›</a:t>
            </a:fld>
            <a:endParaRPr lang="en-US" altLang="en-US"/>
          </a:p>
        </p:txBody>
      </p:sp>
    </p:spTree>
    <p:extLst>
      <p:ext uri="{BB962C8B-B14F-4D97-AF65-F5344CB8AC3E}">
        <p14:creationId xmlns:p14="http://schemas.microsoft.com/office/powerpoint/2010/main" val="23189666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Slide_Image_Placeholder"/>
          <p:cNvSpPr>
            <a:spLocks noGrp="1" noRot="1" noChangeAspect="1" noChangeArrowheads="1" noTextEdit="1"/>
          </p:cNvSpPr>
          <p:nvPr>
            <p:ph type="sldImg" idx="2"/>
          </p:nvPr>
        </p:nvSpPr>
        <p:spPr bwMode="auto">
          <a:xfrm>
            <a:off x="477838" y="463550"/>
            <a:ext cx="6035675" cy="45259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Notes_TextBox_Placeholder"/>
          <p:cNvSpPr>
            <a:spLocks noGrp="1" noChangeArrowheads="1"/>
          </p:cNvSpPr>
          <p:nvPr>
            <p:ph type="body" sz="quarter" idx="3"/>
          </p:nvPr>
        </p:nvSpPr>
        <p:spPr bwMode="auto">
          <a:xfrm>
            <a:off x="582613" y="5221288"/>
            <a:ext cx="5826125"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915" tIns="12915" rIns="12915" bIns="12915"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4105" name="Notes_Footer"/>
          <p:cNvSpPr>
            <a:spLocks noChangeArrowheads="1"/>
          </p:cNvSpPr>
          <p:nvPr/>
        </p:nvSpPr>
        <p:spPr bwMode="gray">
          <a:xfrm>
            <a:off x="647700" y="8894763"/>
            <a:ext cx="5838825" cy="18097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985" tIns="46493" rIns="92985" bIns="46493" anchor="ctr"/>
          <a:lstStyle>
            <a:lvl1pPr algn="l" defTabSz="930275">
              <a:spcBef>
                <a:spcPct val="0"/>
              </a:spcBef>
              <a:defRPr sz="2400">
                <a:solidFill>
                  <a:schemeClr val="tx1"/>
                </a:solidFill>
                <a:latin typeface="Times New Roman" pitchFamily="18" charset="0"/>
              </a:defRPr>
            </a:lvl1pPr>
            <a:lvl2pPr marL="465138" algn="l" defTabSz="930275">
              <a:spcBef>
                <a:spcPct val="0"/>
              </a:spcBef>
              <a:defRPr sz="2400">
                <a:solidFill>
                  <a:schemeClr val="tx1"/>
                </a:solidFill>
                <a:latin typeface="Times New Roman" pitchFamily="18" charset="0"/>
              </a:defRPr>
            </a:lvl2pPr>
            <a:lvl3pPr marL="930275" algn="l" defTabSz="930275">
              <a:spcBef>
                <a:spcPct val="0"/>
              </a:spcBef>
              <a:defRPr sz="2400">
                <a:solidFill>
                  <a:schemeClr val="tx1"/>
                </a:solidFill>
                <a:latin typeface="Times New Roman" pitchFamily="18" charset="0"/>
              </a:defRPr>
            </a:lvl3pPr>
            <a:lvl4pPr marL="1395413" algn="l" defTabSz="930275">
              <a:spcBef>
                <a:spcPct val="0"/>
              </a:spcBef>
              <a:defRPr sz="2400">
                <a:solidFill>
                  <a:schemeClr val="tx1"/>
                </a:solidFill>
                <a:latin typeface="Times New Roman" pitchFamily="18" charset="0"/>
              </a:defRPr>
            </a:lvl4pPr>
            <a:lvl5pPr marL="1858963" algn="l" defTabSz="930275">
              <a:spcBef>
                <a:spcPct val="0"/>
              </a:spcBef>
              <a:defRPr sz="2400">
                <a:solidFill>
                  <a:schemeClr val="tx1"/>
                </a:solidFill>
                <a:latin typeface="Times New Roman" pitchFamily="18" charset="0"/>
              </a:defRPr>
            </a:lvl5pPr>
            <a:lvl6pPr marL="2316163" defTabSz="930275" fontAlgn="base">
              <a:spcBef>
                <a:spcPct val="0"/>
              </a:spcBef>
              <a:spcAft>
                <a:spcPct val="0"/>
              </a:spcAft>
              <a:defRPr sz="2400">
                <a:solidFill>
                  <a:schemeClr val="tx1"/>
                </a:solidFill>
                <a:latin typeface="Times New Roman" pitchFamily="18" charset="0"/>
              </a:defRPr>
            </a:lvl6pPr>
            <a:lvl7pPr marL="2773363" defTabSz="930275" fontAlgn="base">
              <a:spcBef>
                <a:spcPct val="0"/>
              </a:spcBef>
              <a:spcAft>
                <a:spcPct val="0"/>
              </a:spcAft>
              <a:defRPr sz="2400">
                <a:solidFill>
                  <a:schemeClr val="tx1"/>
                </a:solidFill>
                <a:latin typeface="Times New Roman" pitchFamily="18" charset="0"/>
              </a:defRPr>
            </a:lvl7pPr>
            <a:lvl8pPr marL="3230563" defTabSz="930275" fontAlgn="base">
              <a:spcBef>
                <a:spcPct val="0"/>
              </a:spcBef>
              <a:spcAft>
                <a:spcPct val="0"/>
              </a:spcAft>
              <a:defRPr sz="2400">
                <a:solidFill>
                  <a:schemeClr val="tx1"/>
                </a:solidFill>
                <a:latin typeface="Times New Roman" pitchFamily="18" charset="0"/>
              </a:defRPr>
            </a:lvl8pPr>
            <a:lvl9pPr marL="3687763" defTabSz="930275" fontAlgn="base">
              <a:spcBef>
                <a:spcPct val="0"/>
              </a:spcBef>
              <a:spcAft>
                <a:spcPct val="0"/>
              </a:spcAft>
              <a:defRPr sz="2400">
                <a:solidFill>
                  <a:schemeClr val="tx1"/>
                </a:solidFill>
                <a:latin typeface="Times New Roman" pitchFamily="18" charset="0"/>
              </a:defRPr>
            </a:lvl9pPr>
          </a:lstStyle>
          <a:p>
            <a:pPr algn="ctr">
              <a:buClrTx/>
              <a:buFontTx/>
              <a:buNone/>
              <a:defRPr/>
            </a:pPr>
            <a:r>
              <a:rPr lang="en-US" altLang="en-US" sz="1100" smtClean="0">
                <a:solidFill>
                  <a:srgbClr val="000000"/>
                </a:solidFill>
                <a:latin typeface="Arial" charset="0"/>
                <a:cs typeface="Arial" charset="0"/>
              </a:rPr>
              <a:t>Oracle Database 10</a:t>
            </a:r>
            <a:r>
              <a:rPr lang="en-US" altLang="en-US" sz="1100" i="1" smtClean="0">
                <a:solidFill>
                  <a:srgbClr val="000000"/>
                </a:solidFill>
                <a:latin typeface="Arial" charset="0"/>
                <a:cs typeface="Arial" charset="0"/>
              </a:rPr>
              <a:t>g</a:t>
            </a:r>
            <a:r>
              <a:rPr lang="en-US" altLang="en-US" sz="1100" smtClean="0">
                <a:solidFill>
                  <a:srgbClr val="000000"/>
                </a:solidFill>
                <a:latin typeface="Arial" charset="0"/>
                <a:cs typeface="Arial" charset="0"/>
              </a:rPr>
              <a:t>: SQL Fundamentals I</a:t>
            </a:r>
            <a:r>
              <a:rPr lang="en-US" altLang="en-US" sz="1100" smtClean="0">
                <a:latin typeface="Arial" charset="0"/>
              </a:rPr>
              <a:t>   5-</a:t>
            </a:r>
            <a:fld id="{E5D096D2-BB84-428F-8CFC-0B570B1A8829}" type="slidenum">
              <a:rPr lang="en-US" altLang="en-US" sz="1100" smtClean="0">
                <a:latin typeface="Arial" charset="0"/>
              </a:rPr>
              <a:pPr algn="ctr">
                <a:buClrTx/>
                <a:buFontTx/>
                <a:buNone/>
                <a:defRPr/>
              </a:pPr>
              <a:t>‹#›</a:t>
            </a:fld>
            <a:endParaRPr lang="en-US" altLang="en-US" sz="1100" smtClean="0">
              <a:latin typeface="Arial" charset="0"/>
            </a:endParaRPr>
          </a:p>
        </p:txBody>
      </p:sp>
    </p:spTree>
    <p:extLst>
      <p:ext uri="{BB962C8B-B14F-4D97-AF65-F5344CB8AC3E}">
        <p14:creationId xmlns:p14="http://schemas.microsoft.com/office/powerpoint/2010/main" val="137322072"/>
      </p:ext>
    </p:extLst>
  </p:cSld>
  <p:clrMap bg1="lt1" tx1="dk1" bg2="lt2" tx2="dk2" accent1="accent1" accent2="accent2" accent3="accent3" accent4="accent4" accent5="accent5" accent6="accent6" hlink="hlink" folHlink="folHlink"/>
  <p:notesStyle>
    <a:lvl1pPr algn="l" defTabSz="457200" rtl="0" eaLnBrk="0" fontAlgn="base" hangingPunct="0">
      <a:spcBef>
        <a:spcPct val="50000"/>
      </a:spcBef>
      <a:spcAft>
        <a:spcPct val="0"/>
      </a:spcAft>
      <a:buSzPct val="100000"/>
      <a:buFont typeface="Arial" charset="0"/>
      <a:defRPr sz="1200" b="1" kern="1200">
        <a:solidFill>
          <a:schemeClr val="tx1"/>
        </a:solidFill>
        <a:latin typeface="Arial" charset="0"/>
        <a:ea typeface="+mn-ea"/>
        <a:cs typeface="+mn-cs"/>
      </a:defRPr>
    </a:lvl1pPr>
    <a:lvl2pPr marL="114300" algn="l" defTabSz="457200" rtl="0" eaLnBrk="0" fontAlgn="base" hangingPunct="0">
      <a:spcBef>
        <a:spcPct val="25000"/>
      </a:spcBef>
      <a:spcAft>
        <a:spcPct val="0"/>
      </a:spcAft>
      <a:buSzPct val="100000"/>
      <a:buFont typeface="Times New Roman" pitchFamily="18" charset="0"/>
      <a:defRPr sz="1200" kern="1200">
        <a:solidFill>
          <a:srgbClr val="000000"/>
        </a:solidFill>
        <a:latin typeface="Times New Roman" pitchFamily="18" charset="0"/>
        <a:ea typeface="+mn-ea"/>
        <a:cs typeface="+mn-cs"/>
      </a:defRPr>
    </a:lvl2pPr>
    <a:lvl3pPr marL="457200" indent="-228600" algn="l" defTabSz="457200" rtl="0" eaLnBrk="0" fontAlgn="base" hangingPunct="0">
      <a:spcBef>
        <a:spcPct val="0"/>
      </a:spcBef>
      <a:spcAft>
        <a:spcPct val="0"/>
      </a:spcAft>
      <a:buSzPct val="100000"/>
      <a:buChar char="•"/>
      <a:defRPr sz="1200" kern="1200">
        <a:solidFill>
          <a:srgbClr val="000000"/>
        </a:solidFill>
        <a:latin typeface="Times New Roman" pitchFamily="18" charset="0"/>
        <a:ea typeface="+mn-ea"/>
        <a:cs typeface="+mn-cs"/>
      </a:defRPr>
    </a:lvl3pPr>
    <a:lvl4pPr marL="800100" indent="-228600" algn="l" defTabSz="457200" rtl="0" eaLnBrk="0" fontAlgn="base" hangingPunct="0">
      <a:spcBef>
        <a:spcPct val="0"/>
      </a:spcBef>
      <a:spcAft>
        <a:spcPct val="0"/>
      </a:spcAft>
      <a:buSzPct val="100000"/>
      <a:buFont typeface="Times New Roman" pitchFamily="18" charset="0"/>
      <a:buChar char="-"/>
      <a:defRPr sz="1200" kern="1200">
        <a:solidFill>
          <a:srgbClr val="000000"/>
        </a:solidFill>
        <a:latin typeface="Times New Roman" pitchFamily="18" charset="0"/>
        <a:ea typeface="+mn-ea"/>
        <a:cs typeface="+mn-cs"/>
      </a:defRPr>
    </a:lvl4pPr>
    <a:lvl5pPr marL="914400" algn="l" defTabSz="457200" rtl="0" eaLnBrk="0" fontAlgn="base" hangingPunct="0">
      <a:spcBef>
        <a:spcPct val="0"/>
      </a:spcBef>
      <a:spcAft>
        <a:spcPct val="0"/>
      </a:spcAft>
      <a:buSzPct val="100000"/>
      <a:buFont typeface="Courier New" pitchFamily="49" charset="0"/>
      <a:defRPr sz="1100" kern="1200">
        <a:solidFill>
          <a:srgbClr val="000000"/>
        </a:solidFill>
        <a:latin typeface="Courier New"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4"/>
          <p:cNvSpPr>
            <a:spLocks noGrp="1" noRot="1" noChangeAspect="1" noChangeArrowheads="1" noTextEdit="1"/>
          </p:cNvSpPr>
          <p:nvPr>
            <p:ph type="sldImg"/>
          </p:nvPr>
        </p:nvSpPr>
        <p:spPr>
          <a:ln/>
        </p:spPr>
      </p:sp>
      <p:sp>
        <p:nvSpPr>
          <p:cNvPr id="28675" name="Rectangle 5"/>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p:cNvSpPr>
            <a:spLocks noGrp="1" noRot="1" noChangeAspect="1" noChangeArrowheads="1" noTextEdit="1"/>
          </p:cNvSpPr>
          <p:nvPr>
            <p:ph type="sldImg"/>
          </p:nvPr>
        </p:nvSpPr>
        <p:spPr>
          <a:ln/>
        </p:spPr>
      </p:sp>
      <p:sp>
        <p:nvSpPr>
          <p:cNvPr id="35843" name="Rectangle 6"/>
          <p:cNvSpPr>
            <a:spLocks noGrp="1" noChangeArrowheads="1"/>
          </p:cNvSpPr>
          <p:nvPr>
            <p:ph type="body" idx="1"/>
          </p:nvPr>
        </p:nvSpPr>
        <p:spPr>
          <a:noFill/>
        </p:spPr>
        <p:txBody>
          <a:bodyPr/>
          <a:lstStyle/>
          <a:p>
            <a:pPr eaLnBrk="1" hangingPunct="1"/>
            <a:r>
              <a:rPr lang="en-US" altLang="en-US" smtClean="0">
                <a:latin typeface="Courier New" pitchFamily="49" charset="0"/>
              </a:rPr>
              <a:t>INNER</a:t>
            </a:r>
            <a:r>
              <a:rPr lang="en-US" altLang="en-US" smtClean="0"/>
              <a:t> Versus </a:t>
            </a:r>
            <a:r>
              <a:rPr lang="en-US" altLang="en-US" smtClean="0">
                <a:latin typeface="Courier New" pitchFamily="49" charset="0"/>
              </a:rPr>
              <a:t>OUTER</a:t>
            </a:r>
            <a:r>
              <a:rPr lang="en-US" altLang="en-US" smtClean="0"/>
              <a:t> Joins</a:t>
            </a:r>
          </a:p>
          <a:p>
            <a:pPr lvl="1" eaLnBrk="1" hangingPunct="1"/>
            <a:r>
              <a:rPr lang="en-US" altLang="en-US" smtClean="0"/>
              <a:t>Joining tables with the </a:t>
            </a:r>
            <a:r>
              <a:rPr lang="en-US" altLang="en-US" smtClean="0">
                <a:latin typeface="Courier New" pitchFamily="49" charset="0"/>
              </a:rPr>
              <a:t>NATURAL JOIN</a:t>
            </a:r>
            <a:r>
              <a:rPr lang="en-US" altLang="en-US" smtClean="0"/>
              <a:t>, </a:t>
            </a:r>
            <a:r>
              <a:rPr lang="en-US" altLang="en-US" smtClean="0">
                <a:latin typeface="Courier New" pitchFamily="49" charset="0"/>
              </a:rPr>
              <a:t>USING</a:t>
            </a:r>
            <a:r>
              <a:rPr lang="en-US" altLang="en-US" smtClean="0"/>
              <a:t>, or </a:t>
            </a:r>
            <a:r>
              <a:rPr lang="en-US" altLang="en-US" smtClean="0">
                <a:latin typeface="Courier New" pitchFamily="49" charset="0"/>
              </a:rPr>
              <a:t>ON</a:t>
            </a:r>
            <a:r>
              <a:rPr lang="en-US" altLang="en-US" smtClean="0"/>
              <a:t> clauses results in an inner join. Any unmatched rows are not displayed in the output. To return the unmatched rows, you can use an outer join. An outer join returns all rows that satisfy the join condition and also returns some or all of those rows from one table for which no rows from the other table satisfy the join condition. </a:t>
            </a:r>
          </a:p>
          <a:p>
            <a:pPr lvl="1" eaLnBrk="1" hangingPunct="1"/>
            <a:r>
              <a:rPr lang="en-US" altLang="en-US" smtClean="0"/>
              <a:t>There are three types of outer joins:</a:t>
            </a:r>
          </a:p>
          <a:p>
            <a:pPr lvl="2" eaLnBrk="1" hangingPunct="1">
              <a:buSzPct val="70000"/>
            </a:pPr>
            <a:r>
              <a:rPr lang="en-US" altLang="en-US" smtClean="0">
                <a:latin typeface="Courier New" pitchFamily="49" charset="0"/>
              </a:rPr>
              <a:t>LEFT OUTER</a:t>
            </a:r>
          </a:p>
          <a:p>
            <a:pPr lvl="2" eaLnBrk="1" hangingPunct="1">
              <a:buSzPct val="70000"/>
            </a:pPr>
            <a:r>
              <a:rPr lang="en-US" altLang="en-US" smtClean="0">
                <a:latin typeface="Courier New" pitchFamily="49" charset="0"/>
              </a:rPr>
              <a:t>RIGHT OUTER</a:t>
            </a:r>
          </a:p>
          <a:p>
            <a:pPr lvl="2" eaLnBrk="1" hangingPunct="1">
              <a:buSzPct val="70000"/>
            </a:pPr>
            <a:r>
              <a:rPr lang="en-US" altLang="en-US" smtClean="0">
                <a:latin typeface="Courier New" pitchFamily="49" charset="0"/>
              </a:rPr>
              <a:t>FULL OUTER</a:t>
            </a:r>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4021418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2875327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p:cNvSpPr>
            <a:spLocks noGrp="1" noRot="1" noChangeAspect="1" noChangeArrowheads="1" noTextEdit="1"/>
          </p:cNvSpPr>
          <p:nvPr>
            <p:ph type="sldImg"/>
          </p:nvPr>
        </p:nvSpPr>
        <p:spPr>
          <a:ln/>
        </p:spPr>
      </p:sp>
      <p:sp>
        <p:nvSpPr>
          <p:cNvPr id="35843" name="Rectangle 6"/>
          <p:cNvSpPr>
            <a:spLocks noGrp="1" noChangeArrowheads="1"/>
          </p:cNvSpPr>
          <p:nvPr>
            <p:ph type="body" idx="1"/>
          </p:nvPr>
        </p:nvSpPr>
        <p:spPr>
          <a:noFill/>
        </p:spPr>
        <p:txBody>
          <a:bodyPr/>
          <a:lstStyle/>
          <a:p>
            <a:pPr eaLnBrk="1" hangingPunct="1"/>
            <a:r>
              <a:rPr lang="en-US" altLang="en-US" smtClean="0">
                <a:latin typeface="Courier New" pitchFamily="49" charset="0"/>
              </a:rPr>
              <a:t>INNER</a:t>
            </a:r>
            <a:r>
              <a:rPr lang="en-US" altLang="en-US" smtClean="0"/>
              <a:t> Versus </a:t>
            </a:r>
            <a:r>
              <a:rPr lang="en-US" altLang="en-US" smtClean="0">
                <a:latin typeface="Courier New" pitchFamily="49" charset="0"/>
              </a:rPr>
              <a:t>OUTER</a:t>
            </a:r>
            <a:r>
              <a:rPr lang="en-US" altLang="en-US" smtClean="0"/>
              <a:t> Joins</a:t>
            </a:r>
          </a:p>
          <a:p>
            <a:pPr lvl="1" eaLnBrk="1" hangingPunct="1"/>
            <a:r>
              <a:rPr lang="en-US" altLang="en-US" smtClean="0"/>
              <a:t>Joining tables with the </a:t>
            </a:r>
            <a:r>
              <a:rPr lang="en-US" altLang="en-US" smtClean="0">
                <a:latin typeface="Courier New" pitchFamily="49" charset="0"/>
              </a:rPr>
              <a:t>NATURAL JOIN</a:t>
            </a:r>
            <a:r>
              <a:rPr lang="en-US" altLang="en-US" smtClean="0"/>
              <a:t>, </a:t>
            </a:r>
            <a:r>
              <a:rPr lang="en-US" altLang="en-US" smtClean="0">
                <a:latin typeface="Courier New" pitchFamily="49" charset="0"/>
              </a:rPr>
              <a:t>USING</a:t>
            </a:r>
            <a:r>
              <a:rPr lang="en-US" altLang="en-US" smtClean="0"/>
              <a:t>, or </a:t>
            </a:r>
            <a:r>
              <a:rPr lang="en-US" altLang="en-US" smtClean="0">
                <a:latin typeface="Courier New" pitchFamily="49" charset="0"/>
              </a:rPr>
              <a:t>ON</a:t>
            </a:r>
            <a:r>
              <a:rPr lang="en-US" altLang="en-US" smtClean="0"/>
              <a:t> clauses results in an inner join. Any unmatched rows are not displayed in the output. To return the unmatched rows, you can use an outer join. An outer join returns all rows that satisfy the join condition and also returns some or all of those rows from one table for which no rows from the other table satisfy the join condition. </a:t>
            </a:r>
          </a:p>
          <a:p>
            <a:pPr lvl="1" eaLnBrk="1" hangingPunct="1"/>
            <a:r>
              <a:rPr lang="en-US" altLang="en-US" smtClean="0"/>
              <a:t>There are three types of outer joins:</a:t>
            </a:r>
          </a:p>
          <a:p>
            <a:pPr lvl="2" eaLnBrk="1" hangingPunct="1">
              <a:buSzPct val="70000"/>
            </a:pPr>
            <a:r>
              <a:rPr lang="en-US" altLang="en-US" smtClean="0">
                <a:latin typeface="Courier New" pitchFamily="49" charset="0"/>
              </a:rPr>
              <a:t>LEFT OUTER</a:t>
            </a:r>
          </a:p>
          <a:p>
            <a:pPr lvl="2" eaLnBrk="1" hangingPunct="1">
              <a:buSzPct val="70000"/>
            </a:pPr>
            <a:r>
              <a:rPr lang="en-US" altLang="en-US" smtClean="0">
                <a:latin typeface="Courier New" pitchFamily="49" charset="0"/>
              </a:rPr>
              <a:t>RIGHT OUTER</a:t>
            </a:r>
          </a:p>
          <a:p>
            <a:pPr lvl="2" eaLnBrk="1" hangingPunct="1">
              <a:buSzPct val="70000"/>
            </a:pPr>
            <a:r>
              <a:rPr lang="en-US" altLang="en-US" smtClean="0">
                <a:latin typeface="Courier New" pitchFamily="49" charset="0"/>
              </a:rPr>
              <a:t>FULL OUTER</a:t>
            </a:r>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466907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sp>
        <p:nvSpPr>
          <p:cNvPr id="5" name="Rectangle 4"/>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sp>
        <p:nvSpPr>
          <p:cNvPr id="6" name="Rectangle 5"/>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sp>
        <p:nvSpPr>
          <p:cNvPr id="7" name="Rectangle 6"/>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smtClean="0"/>
              <a:t>Click to edit Master title style</a:t>
            </a:r>
            <a:endParaRPr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1" name="Date Placeholder 27"/>
          <p:cNvSpPr>
            <a:spLocks noGrp="1"/>
          </p:cNvSpPr>
          <p:nvPr>
            <p:ph type="dt" sz="half" idx="10"/>
          </p:nvPr>
        </p:nvSpPr>
        <p:spPr>
          <a:xfrm>
            <a:off x="6400800" y="6354763"/>
            <a:ext cx="2286000" cy="366712"/>
          </a:xfrm>
        </p:spPr>
        <p:txBody>
          <a:bodyPr/>
          <a:lstStyle>
            <a:lvl1pPr>
              <a:defRPr sz="1400" smtClean="0"/>
            </a:lvl1pPr>
          </a:lstStyle>
          <a:p>
            <a:pPr>
              <a:defRPr/>
            </a:pPr>
            <a:fld id="{FEC53554-3200-49BD-9F38-14D1714272CD}" type="datetimeFigureOut">
              <a:rPr lang="en-US"/>
              <a:pPr>
                <a:defRPr/>
              </a:pPr>
              <a:t>11/16/2017</a:t>
            </a:fld>
            <a:endParaRPr lang="en-US" sz="1600" dirty="0"/>
          </a:p>
        </p:txBody>
      </p:sp>
      <p:sp>
        <p:nvSpPr>
          <p:cNvPr id="12" name="Footer Placeholder 16"/>
          <p:cNvSpPr>
            <a:spLocks noGrp="1"/>
          </p:cNvSpPr>
          <p:nvPr>
            <p:ph type="ftr" sz="quarter" idx="11"/>
          </p:nvPr>
        </p:nvSpPr>
        <p:spPr>
          <a:xfrm>
            <a:off x="2898775" y="6354763"/>
            <a:ext cx="3475038" cy="366712"/>
          </a:xfrm>
        </p:spPr>
        <p:txBody>
          <a:bodyPr/>
          <a:lstStyle>
            <a:lvl1pPr>
              <a:defRPr/>
            </a:lvl1pPr>
          </a:lstStyle>
          <a:p>
            <a:pPr>
              <a:defRPr/>
            </a:pPr>
            <a:endParaRPr lang="en-US"/>
          </a:p>
        </p:txBody>
      </p:sp>
      <p:sp>
        <p:nvSpPr>
          <p:cNvPr id="13" name="Slide Number Placeholder 28"/>
          <p:cNvSpPr>
            <a:spLocks noGrp="1"/>
          </p:cNvSpPr>
          <p:nvPr>
            <p:ph type="sldNum" sz="quarter" idx="12"/>
          </p:nvPr>
        </p:nvSpPr>
        <p:spPr>
          <a:xfrm>
            <a:off x="1216025" y="6354763"/>
            <a:ext cx="1219200" cy="366712"/>
          </a:xfrm>
        </p:spPr>
        <p:txBody>
          <a:bodyPr/>
          <a:lstStyle>
            <a:lvl1pPr>
              <a:defRPr/>
            </a:lvl1pPr>
          </a:lstStyle>
          <a:p>
            <a:pPr>
              <a:defRPr/>
            </a:pPr>
            <a:fld id="{81AD1DB1-2103-405E-8A32-C52BB8547EC8}" type="slidenum">
              <a:rPr lang="en-US"/>
              <a:pPr>
                <a:defRPr/>
              </a:pPr>
              <a:t>‹#›</a:t>
            </a:fld>
            <a:endParaRPr lang="en-US" dirty="0"/>
          </a:p>
        </p:txBody>
      </p:sp>
    </p:spTree>
    <p:extLst>
      <p:ext uri="{BB962C8B-B14F-4D97-AF65-F5344CB8AC3E}">
        <p14:creationId xmlns:p14="http://schemas.microsoft.com/office/powerpoint/2010/main" val="879200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8C14DEB-EF14-45D4-96A6-E4ED3BB18F45}" type="datetimeFigureOut">
              <a:rPr lang="en-US"/>
              <a:pPr>
                <a:defRPr/>
              </a:pPr>
              <a:t>11/16/2017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D1946A-2B96-49FC-8153-D602A0D13672}" type="slidenum">
              <a:rPr lang="en-US"/>
              <a:pPr>
                <a:defRPr/>
              </a:pPr>
              <a:t>‹#›</a:t>
            </a:fld>
            <a:endParaRPr lang="en-US"/>
          </a:p>
        </p:txBody>
      </p:sp>
    </p:spTree>
    <p:extLst>
      <p:ext uri="{BB962C8B-B14F-4D97-AF65-F5344CB8AC3E}">
        <p14:creationId xmlns:p14="http://schemas.microsoft.com/office/powerpoint/2010/main" val="2108736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E"/>
          </a:p>
        </p:txBody>
      </p:sp>
      <p:sp>
        <p:nvSpPr>
          <p:cNvPr id="5" name="Isosceles Triangle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sp>
        <p:nvSpPr>
          <p:cNvPr id="6" name="Straight Connector 14"/>
          <p:cNvSpPr>
            <a:spLocks noChangeShapeType="1"/>
          </p:cNvSpPr>
          <p:nvPr/>
        </p:nvSpPr>
        <p:spPr bwMode="auto">
          <a:xfrm rot="5400000">
            <a:off x="3630612" y="3201988"/>
            <a:ext cx="58515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E"/>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1CE42F5-45C6-45CA-A65A-C4CE0D774850}" type="datetimeFigureOut">
              <a:rPr lang="en-US"/>
              <a:pPr>
                <a:defRPr/>
              </a:pPr>
              <a:t>11/16/2017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81D615C-B280-4EA9-8990-490D47540780}" type="slidenum">
              <a:rPr lang="en-US"/>
              <a:pPr>
                <a:defRPr/>
              </a:pPr>
              <a:t>‹#›</a:t>
            </a:fld>
            <a:endParaRPr lang="en-US"/>
          </a:p>
        </p:txBody>
      </p:sp>
    </p:spTree>
    <p:extLst>
      <p:ext uri="{BB962C8B-B14F-4D97-AF65-F5344CB8AC3E}">
        <p14:creationId xmlns:p14="http://schemas.microsoft.com/office/powerpoint/2010/main" val="1429952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IE"/>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Date Placeholder 5"/>
          <p:cNvSpPr>
            <a:spLocks noGrp="1"/>
          </p:cNvSpPr>
          <p:nvPr>
            <p:ph type="dt" sz="half" idx="10"/>
          </p:nvPr>
        </p:nvSpPr>
        <p:spPr>
          <a:xfrm>
            <a:off x="685800" y="6248400"/>
            <a:ext cx="1905000" cy="457200"/>
          </a:xfrm>
        </p:spPr>
        <p:txBody>
          <a:bodyPr/>
          <a:lstStyle>
            <a:lvl1pPr>
              <a:defRPr/>
            </a:lvl1pPr>
          </a:lstStyle>
          <a:p>
            <a:pPr>
              <a:defRPr/>
            </a:pPr>
            <a:endParaRPr lang="en-GB"/>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pPr>
              <a:defRPr/>
            </a:pPr>
            <a:endParaRPr lang="en-GB"/>
          </a:p>
        </p:txBody>
      </p:sp>
      <p:sp>
        <p:nvSpPr>
          <p:cNvPr id="8" name="Slide Number Placeholder 7"/>
          <p:cNvSpPr>
            <a:spLocks noGrp="1"/>
          </p:cNvSpPr>
          <p:nvPr>
            <p:ph type="sldNum" sz="quarter" idx="12"/>
          </p:nvPr>
        </p:nvSpPr>
        <p:spPr>
          <a:xfrm>
            <a:off x="6553200" y="6248400"/>
            <a:ext cx="1905000" cy="457200"/>
          </a:xfrm>
        </p:spPr>
        <p:txBody>
          <a:bodyPr/>
          <a:lstStyle>
            <a:lvl1pPr>
              <a:defRPr/>
            </a:lvl1pPr>
          </a:lstStyle>
          <a:p>
            <a:pPr>
              <a:defRPr/>
            </a:pPr>
            <a:fld id="{FF3C70FC-5A41-4DC7-AF24-1668FA4C69E6}" type="slidenum">
              <a:rPr lang="en-GB"/>
              <a:pPr>
                <a:defRPr/>
              </a:pPr>
              <a:t>‹#›</a:t>
            </a:fld>
            <a:endParaRPr lang="en-GB"/>
          </a:p>
        </p:txBody>
      </p:sp>
    </p:spTree>
    <p:extLst>
      <p:ext uri="{BB962C8B-B14F-4D97-AF65-F5344CB8AC3E}">
        <p14:creationId xmlns:p14="http://schemas.microsoft.com/office/powerpoint/2010/main" val="3195373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E"/>
          </a:p>
        </p:txBody>
      </p:sp>
      <p:sp>
        <p:nvSpPr>
          <p:cNvPr id="3" name="ClipArt Placeholder 2"/>
          <p:cNvSpPr>
            <a:spLocks noGrp="1"/>
          </p:cNvSpPr>
          <p:nvPr>
            <p:ph type="clipArt" sz="half" idx="1"/>
          </p:nvPr>
        </p:nvSpPr>
        <p:spPr>
          <a:xfrm>
            <a:off x="457200" y="1600200"/>
            <a:ext cx="4038600" cy="4525963"/>
          </a:xfrm>
        </p:spPr>
        <p:txBody>
          <a:bodyPr rtlCol="0">
            <a:normAutofit/>
          </a:bodyPr>
          <a:lstStyle/>
          <a:p>
            <a:pPr lvl="0"/>
            <a:endParaRPr lang="en-IE" noProof="0" smtClean="0"/>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a:xfrm>
            <a:off x="457200" y="6245225"/>
            <a:ext cx="2133600" cy="476250"/>
          </a:xfrm>
        </p:spPr>
        <p:txBody>
          <a:bodyPr/>
          <a:lstStyle>
            <a:lvl1pPr>
              <a:defRPr smtClean="0"/>
            </a:lvl1pPr>
          </a:lstStyle>
          <a:p>
            <a:pPr>
              <a:defRPr/>
            </a:pPr>
            <a:endParaRPr lang="en-IE"/>
          </a:p>
        </p:txBody>
      </p:sp>
      <p:sp>
        <p:nvSpPr>
          <p:cNvPr id="6" name="Footer Placeholder 5"/>
          <p:cNvSpPr>
            <a:spLocks noGrp="1"/>
          </p:cNvSpPr>
          <p:nvPr>
            <p:ph type="ftr" sz="quarter" idx="11"/>
          </p:nvPr>
        </p:nvSpPr>
        <p:spPr>
          <a:xfrm>
            <a:off x="3124200" y="6245225"/>
            <a:ext cx="2895600" cy="476250"/>
          </a:xfrm>
        </p:spPr>
        <p:txBody>
          <a:bodyPr/>
          <a:lstStyle>
            <a:lvl1pPr>
              <a:defRPr smtClean="0"/>
            </a:lvl1pPr>
          </a:lstStyle>
          <a:p>
            <a:pPr>
              <a:defRPr/>
            </a:pPr>
            <a:endParaRPr lang="en-IE"/>
          </a:p>
        </p:txBody>
      </p:sp>
      <p:sp>
        <p:nvSpPr>
          <p:cNvPr id="7" name="Slide Number Placeholder 6"/>
          <p:cNvSpPr>
            <a:spLocks noGrp="1"/>
          </p:cNvSpPr>
          <p:nvPr>
            <p:ph type="sldNum" sz="quarter" idx="12"/>
          </p:nvPr>
        </p:nvSpPr>
        <p:spPr>
          <a:xfrm>
            <a:off x="6553200" y="6245225"/>
            <a:ext cx="2133600" cy="476250"/>
          </a:xfrm>
        </p:spPr>
        <p:txBody>
          <a:bodyPr/>
          <a:lstStyle>
            <a:lvl1pPr>
              <a:defRPr smtClean="0"/>
            </a:lvl1pPr>
          </a:lstStyle>
          <a:p>
            <a:pPr>
              <a:defRPr/>
            </a:pPr>
            <a:fld id="{851C88D1-6D27-4D29-A6C1-671C61422C30}" type="slidenum">
              <a:rPr lang="en-IE"/>
              <a:pPr>
                <a:defRPr/>
              </a:pPr>
              <a:t>‹#›</a:t>
            </a:fld>
            <a:endParaRPr lang="en-IE"/>
          </a:p>
        </p:txBody>
      </p:sp>
    </p:spTree>
    <p:extLst>
      <p:ext uri="{BB962C8B-B14F-4D97-AF65-F5344CB8AC3E}">
        <p14:creationId xmlns:p14="http://schemas.microsoft.com/office/powerpoint/2010/main" val="3327880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219200"/>
            <a:ext cx="822960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A2A5FD2-677B-4E17-9F18-F060F65A0724}" type="datetimeFigureOut">
              <a:rPr lang="en-US"/>
              <a:pPr>
                <a:defRPr/>
              </a:pPr>
              <a:t>11/16/2017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5B4779E-2EE6-491E-9653-5A4383DFDC8C}" type="slidenum">
              <a:rPr lang="en-US"/>
              <a:pPr>
                <a:defRPr/>
              </a:pPr>
              <a:t>‹#›</a:t>
            </a:fld>
            <a:endParaRPr lang="en-US" dirty="0"/>
          </a:p>
        </p:txBody>
      </p:sp>
    </p:spTree>
    <p:extLst>
      <p:ext uri="{BB962C8B-B14F-4D97-AF65-F5344CB8AC3E}">
        <p14:creationId xmlns:p14="http://schemas.microsoft.com/office/powerpoint/2010/main" val="1872607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sp>
        <p:nvSpPr>
          <p:cNvPr id="5" name="Rectangle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a:xfrm>
            <a:off x="6400800" y="6354763"/>
            <a:ext cx="2286000" cy="366712"/>
          </a:xfrm>
        </p:spPr>
        <p:txBody>
          <a:bodyPr/>
          <a:lstStyle>
            <a:lvl1pPr>
              <a:defRPr/>
            </a:lvl1pPr>
          </a:lstStyle>
          <a:p>
            <a:pPr>
              <a:defRPr/>
            </a:pPr>
            <a:fld id="{B9BE45DC-0A0A-45EE-BF11-9C62A87FC491}" type="datetimeFigureOut">
              <a:rPr lang="en-US"/>
              <a:pPr>
                <a:defRPr/>
              </a:pPr>
              <a:t>11/16/2017</a:t>
            </a:fld>
            <a:endParaRPr lang="en-US" dirty="0"/>
          </a:p>
        </p:txBody>
      </p:sp>
      <p:sp>
        <p:nvSpPr>
          <p:cNvPr id="7" name="Footer Placeholder 4"/>
          <p:cNvSpPr>
            <a:spLocks noGrp="1"/>
          </p:cNvSpPr>
          <p:nvPr>
            <p:ph type="ftr" sz="quarter" idx="11"/>
          </p:nvPr>
        </p:nvSpPr>
        <p:spPr>
          <a:xfrm>
            <a:off x="2898775" y="6354763"/>
            <a:ext cx="3475038" cy="366712"/>
          </a:xfrm>
        </p:spPr>
        <p:txBody>
          <a:bodyPr/>
          <a:lstStyle>
            <a:lvl1pPr>
              <a:defRPr/>
            </a:lvl1pPr>
          </a:lstStyle>
          <a:p>
            <a:pPr>
              <a:defRPr/>
            </a:pPr>
            <a:endParaRPr lang="en-US"/>
          </a:p>
        </p:txBody>
      </p:sp>
      <p:sp>
        <p:nvSpPr>
          <p:cNvPr id="8" name="Slide Number Placeholder 5"/>
          <p:cNvSpPr>
            <a:spLocks noGrp="1"/>
          </p:cNvSpPr>
          <p:nvPr>
            <p:ph type="sldNum" sz="quarter" idx="12"/>
          </p:nvPr>
        </p:nvSpPr>
        <p:spPr>
          <a:xfrm>
            <a:off x="1069975" y="6354763"/>
            <a:ext cx="1520825" cy="366712"/>
          </a:xfrm>
        </p:spPr>
        <p:txBody>
          <a:bodyPr/>
          <a:lstStyle>
            <a:lvl1pPr>
              <a:defRPr/>
            </a:lvl1pPr>
          </a:lstStyle>
          <a:p>
            <a:pPr>
              <a:defRPr/>
            </a:pPr>
            <a:fld id="{B32F126B-8E5A-45D0-8935-24692563C557}" type="slidenum">
              <a:rPr lang="en-US"/>
              <a:pPr>
                <a:defRPr/>
              </a:pPr>
              <a:t>‹#›</a:t>
            </a:fld>
            <a:endParaRPr lang="en-US" dirty="0"/>
          </a:p>
        </p:txBody>
      </p:sp>
    </p:spTree>
    <p:extLst>
      <p:ext uri="{BB962C8B-B14F-4D97-AF65-F5344CB8AC3E}">
        <p14:creationId xmlns:p14="http://schemas.microsoft.com/office/powerpoint/2010/main" val="41374731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219200"/>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632198" y="1216152"/>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DA82D0F6-E4AD-40ED-A8C2-9043DCF3F312}" type="datetimeFigureOut">
              <a:rPr lang="en-US"/>
              <a:pPr>
                <a:defRPr/>
              </a:pPr>
              <a:t>11/16/2017</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E0CA0810-FBCA-4244-9C6B-2C85C68F024C}" type="slidenum">
              <a:rPr lang="en-US"/>
              <a:pPr>
                <a:defRPr/>
              </a:pPr>
              <a:t>‹#›</a:t>
            </a:fld>
            <a:endParaRPr lang="en-US"/>
          </a:p>
        </p:txBody>
      </p:sp>
    </p:spTree>
    <p:extLst>
      <p:ext uri="{BB962C8B-B14F-4D97-AF65-F5344CB8AC3E}">
        <p14:creationId xmlns:p14="http://schemas.microsoft.com/office/powerpoint/2010/main" val="879679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648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D1C43844-5B63-4ECC-8026-B204B73ADFB5}" type="datetimeFigureOut">
              <a:rPr lang="en-US"/>
              <a:pPr>
                <a:defRPr/>
              </a:pPr>
              <a:t>11/16/2017</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0349053C-F3A4-4246-911D-753A522D9854}" type="slidenum">
              <a:rPr lang="en-US"/>
              <a:pPr>
                <a:defRPr/>
              </a:pPr>
              <a:t>‹#›</a:t>
            </a:fld>
            <a:endParaRPr lang="en-US"/>
          </a:p>
        </p:txBody>
      </p:sp>
    </p:spTree>
    <p:extLst>
      <p:ext uri="{BB962C8B-B14F-4D97-AF65-F5344CB8AC3E}">
        <p14:creationId xmlns:p14="http://schemas.microsoft.com/office/powerpoint/2010/main" val="1886111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F0099BB8-3F7B-4369-BF8C-FF4D1FEC8235}" type="datetimeFigureOut">
              <a:rPr lang="en-US"/>
              <a:pPr>
                <a:defRPr/>
              </a:pPr>
              <a:t>11/16/2017</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AF12E290-0B48-4A34-A111-AC3B7751B8EA}" type="slidenum">
              <a:rPr lang="en-US"/>
              <a:pPr>
                <a:defRPr/>
              </a:pPr>
              <a:t>‹#›</a:t>
            </a:fld>
            <a:endParaRPr lang="en-US"/>
          </a:p>
        </p:txBody>
      </p:sp>
    </p:spTree>
    <p:extLst>
      <p:ext uri="{BB962C8B-B14F-4D97-AF65-F5344CB8AC3E}">
        <p14:creationId xmlns:p14="http://schemas.microsoft.com/office/powerpoint/2010/main" val="2119833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E"/>
          </a:p>
        </p:txBody>
      </p:sp>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sp>
        <p:nvSpPr>
          <p:cNvPr id="4" name="Date Placeholder 1"/>
          <p:cNvSpPr>
            <a:spLocks noGrp="1"/>
          </p:cNvSpPr>
          <p:nvPr>
            <p:ph type="dt" sz="half" idx="10"/>
          </p:nvPr>
        </p:nvSpPr>
        <p:spPr/>
        <p:txBody>
          <a:bodyPr/>
          <a:lstStyle>
            <a:lvl1pPr>
              <a:defRPr/>
            </a:lvl1pPr>
          </a:lstStyle>
          <a:p>
            <a:pPr>
              <a:defRPr/>
            </a:pPr>
            <a:fld id="{C8A19518-452E-4253-9474-2F126A416DD5}" type="datetimeFigureOut">
              <a:rPr lang="en-US"/>
              <a:pPr>
                <a:defRPr/>
              </a:pPr>
              <a:t>11/16/2017</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3"/>
          <p:cNvSpPr>
            <a:spLocks noGrp="1"/>
          </p:cNvSpPr>
          <p:nvPr>
            <p:ph type="sldNum" sz="quarter" idx="12"/>
          </p:nvPr>
        </p:nvSpPr>
        <p:spPr/>
        <p:txBody>
          <a:bodyPr/>
          <a:lstStyle>
            <a:lvl1pPr>
              <a:defRPr/>
            </a:lvl1pPr>
          </a:lstStyle>
          <a:p>
            <a:pPr>
              <a:defRPr/>
            </a:pPr>
            <a:fld id="{F645CEAD-52EA-4835-80D1-357DFCE0F769}" type="slidenum">
              <a:rPr lang="en-US"/>
              <a:pPr>
                <a:defRPr/>
              </a:pPr>
              <a:t>‹#›</a:t>
            </a:fld>
            <a:endParaRPr lang="en-US"/>
          </a:p>
        </p:txBody>
      </p:sp>
    </p:spTree>
    <p:extLst>
      <p:ext uri="{BB962C8B-B14F-4D97-AF65-F5344CB8AC3E}">
        <p14:creationId xmlns:p14="http://schemas.microsoft.com/office/powerpoint/2010/main" val="2283211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E"/>
          </a:p>
        </p:txBody>
      </p:sp>
      <p:sp>
        <p:nvSpPr>
          <p:cNvPr id="6" name="Straight Connector 11"/>
          <p:cNvSpPr>
            <a:spLocks noChangeShapeType="1"/>
          </p:cNvSpPr>
          <p:nvPr/>
        </p:nvSpPr>
        <p:spPr bwMode="auto">
          <a:xfrm rot="5400000">
            <a:off x="3160712" y="3324226"/>
            <a:ext cx="60356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E"/>
          </a:p>
        </p:txBody>
      </p:sp>
      <p:sp>
        <p:nvSpPr>
          <p:cNvPr id="7" name="Isosceles Triangle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smtClean="0"/>
              <a:t>Click to edit Master title style</a:t>
            </a:r>
            <a:endParaRPr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4"/>
          <p:cNvSpPr>
            <a:spLocks noGrp="1"/>
          </p:cNvSpPr>
          <p:nvPr>
            <p:ph type="dt" sz="half" idx="10"/>
          </p:nvPr>
        </p:nvSpPr>
        <p:spPr/>
        <p:txBody>
          <a:bodyPr/>
          <a:lstStyle>
            <a:lvl1pPr>
              <a:defRPr/>
            </a:lvl1pPr>
          </a:lstStyle>
          <a:p>
            <a:pPr>
              <a:defRPr/>
            </a:pPr>
            <a:fld id="{248482F8-2FE6-4092-A2CC-88EA331868D9}" type="datetimeFigureOut">
              <a:rPr lang="en-US"/>
              <a:pPr>
                <a:defRPr/>
              </a:pPr>
              <a:t>11/16/2017</a:t>
            </a:fld>
            <a:endParaRPr 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p:txBody>
          <a:bodyPr/>
          <a:lstStyle>
            <a:lvl1pPr>
              <a:defRPr/>
            </a:lvl1pPr>
          </a:lstStyle>
          <a:p>
            <a:pPr>
              <a:defRPr/>
            </a:pPr>
            <a:fld id="{B36575CB-9861-4C27-9448-08AD091D1D01}" type="slidenum">
              <a:rPr lang="en-US"/>
              <a:pPr>
                <a:defRPr/>
              </a:pPr>
              <a:t>‹#›</a:t>
            </a:fld>
            <a:endParaRPr lang="en-US"/>
          </a:p>
        </p:txBody>
      </p:sp>
    </p:spTree>
    <p:extLst>
      <p:ext uri="{BB962C8B-B14F-4D97-AF65-F5344CB8AC3E}">
        <p14:creationId xmlns:p14="http://schemas.microsoft.com/office/powerpoint/2010/main" val="3147993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E"/>
          </a:p>
        </p:txBody>
      </p:sp>
      <p:sp>
        <p:nvSpPr>
          <p:cNvPr id="6"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sp>
        <p:nvSpPr>
          <p:cNvPr id="7" name="Rectangle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fld id="{05AA919D-B827-4873-8737-5071A9FFAB84}" type="datetimeFigureOut">
              <a:rPr lang="en-US"/>
              <a:pPr>
                <a:defRPr/>
              </a:pPr>
              <a:t>11/16/2017</a:t>
            </a:fld>
            <a:endParaRPr 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p:txBody>
          <a:bodyPr/>
          <a:lstStyle>
            <a:lvl1pPr>
              <a:defRPr/>
            </a:lvl1pPr>
          </a:lstStyle>
          <a:p>
            <a:pPr>
              <a:defRPr/>
            </a:pPr>
            <a:fld id="{76C27130-3DEC-4159-8AA3-35C903D365DC}" type="slidenum">
              <a:rPr lang="en-US"/>
              <a:pPr>
                <a:defRPr/>
              </a:pPr>
              <a:t>‹#›</a:t>
            </a:fld>
            <a:endParaRPr lang="en-US"/>
          </a:p>
        </p:txBody>
      </p:sp>
    </p:spTree>
    <p:extLst>
      <p:ext uri="{BB962C8B-B14F-4D97-AF65-F5344CB8AC3E}">
        <p14:creationId xmlns:p14="http://schemas.microsoft.com/office/powerpoint/2010/main" val="228574399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 name="Date Placeholder 13"/>
          <p:cNvSpPr>
            <a:spLocks noGrp="1"/>
          </p:cNvSpPr>
          <p:nvPr>
            <p:ph type="dt" sz="half" idx="2"/>
          </p:nvPr>
        </p:nvSpPr>
        <p:spPr>
          <a:xfrm>
            <a:off x="6400800" y="6356350"/>
            <a:ext cx="2289175" cy="365125"/>
          </a:xfrm>
          <a:prstGeom prst="rect">
            <a:avLst/>
          </a:prstGeom>
        </p:spPr>
        <p:txBody>
          <a:bodyPr vert="horz"/>
          <a:lstStyle>
            <a:lvl1pPr algn="l" eaLnBrk="1" latinLnBrk="0" hangingPunct="1">
              <a:defRPr kumimoji="0" sz="1400" smtClean="0">
                <a:solidFill>
                  <a:schemeClr val="tx2"/>
                </a:solidFill>
              </a:defRPr>
            </a:lvl1pPr>
          </a:lstStyle>
          <a:p>
            <a:pPr>
              <a:defRPr/>
            </a:pPr>
            <a:fld id="{412EEA00-9A1A-4B2E-A326-97B078F0F677}" type="datetimeFigureOut">
              <a:rPr lang="en-US"/>
              <a:pPr>
                <a:defRPr/>
              </a:pPr>
              <a:t>11/16/2017</a:t>
            </a:fld>
            <a:endParaRPr lang="en-US" dirty="0"/>
          </a:p>
        </p:txBody>
      </p:sp>
      <p:sp>
        <p:nvSpPr>
          <p:cNvPr id="3" name="Footer Placeholder 2"/>
          <p:cNvSpPr>
            <a:spLocks noGrp="1"/>
          </p:cNvSpPr>
          <p:nvPr>
            <p:ph type="ftr" sz="quarter" idx="3"/>
          </p:nvPr>
        </p:nvSpPr>
        <p:spPr>
          <a:xfrm>
            <a:off x="2898775" y="6356350"/>
            <a:ext cx="3505200" cy="365125"/>
          </a:xfrm>
          <a:prstGeom prst="rect">
            <a:avLst/>
          </a:prstGeom>
        </p:spPr>
        <p:txBody>
          <a:bodyPr vert="horz"/>
          <a:lstStyle>
            <a:lvl1pPr algn="r" eaLnBrk="1" latinLnBrk="0" hangingPunct="1">
              <a:defRPr kumimoji="0" sz="1400" dirty="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612775" y="6356350"/>
            <a:ext cx="1981200" cy="365125"/>
          </a:xfrm>
          <a:prstGeom prst="rect">
            <a:avLst/>
          </a:prstGeom>
        </p:spPr>
        <p:txBody>
          <a:bodyPr vert="horz"/>
          <a:lstStyle>
            <a:lvl1pPr algn="l" eaLnBrk="1" latinLnBrk="0" hangingPunct="1">
              <a:defRPr kumimoji="0" sz="1400" smtClean="0">
                <a:solidFill>
                  <a:schemeClr val="tx2"/>
                </a:solidFill>
              </a:defRPr>
            </a:lvl1pPr>
          </a:lstStyle>
          <a:p>
            <a:pPr>
              <a:defRPr/>
            </a:pPr>
            <a:fld id="{E142987A-4D94-4C23-BFE0-0B6076E39F4A}" type="slidenum">
              <a:rPr lang="en-US"/>
              <a:pPr>
                <a:defRPr/>
              </a:pPr>
              <a:t>‹#›</a:t>
            </a:fld>
            <a:endParaRPr lang="en-US" sz="1600" dirty="0"/>
          </a:p>
        </p:txBody>
      </p:sp>
      <p:sp>
        <p:nvSpPr>
          <p:cNvPr id="1031" name="Straight Connector 27"/>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E"/>
          </a:p>
        </p:txBody>
      </p:sp>
      <p:sp>
        <p:nvSpPr>
          <p:cNvPr id="1032"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E"/>
          </a:p>
        </p:txBody>
      </p:sp>
      <p:sp>
        <p:nvSpPr>
          <p:cNvPr id="10" name="Isosceles Triangle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txStyles>
    <p:titleStyle>
      <a:lvl1pPr algn="l" rtl="0" fontAlgn="base">
        <a:spcBef>
          <a:spcPct val="0"/>
        </a:spcBef>
        <a:spcAft>
          <a:spcPct val="0"/>
        </a:spcAft>
        <a:defRPr sz="3200" kern="1200">
          <a:solidFill>
            <a:schemeClr val="tx2"/>
          </a:solidFill>
          <a:latin typeface="+mj-lt"/>
          <a:ea typeface="+mj-ea"/>
          <a:cs typeface="+mj-cs"/>
        </a:defRPr>
      </a:lvl1pPr>
      <a:lvl2pPr algn="l" rtl="0" fontAlgn="base">
        <a:spcBef>
          <a:spcPct val="0"/>
        </a:spcBef>
        <a:spcAft>
          <a:spcPct val="0"/>
        </a:spcAft>
        <a:defRPr sz="3200">
          <a:solidFill>
            <a:schemeClr val="tx2"/>
          </a:solidFill>
          <a:latin typeface="Bookman Old Style" pitchFamily="18" charset="0"/>
        </a:defRPr>
      </a:lvl2pPr>
      <a:lvl3pPr algn="l" rtl="0" fontAlgn="base">
        <a:spcBef>
          <a:spcPct val="0"/>
        </a:spcBef>
        <a:spcAft>
          <a:spcPct val="0"/>
        </a:spcAft>
        <a:defRPr sz="3200">
          <a:solidFill>
            <a:schemeClr val="tx2"/>
          </a:solidFill>
          <a:latin typeface="Bookman Old Style" pitchFamily="18" charset="0"/>
        </a:defRPr>
      </a:lvl3pPr>
      <a:lvl4pPr algn="l" rtl="0" fontAlgn="base">
        <a:spcBef>
          <a:spcPct val="0"/>
        </a:spcBef>
        <a:spcAft>
          <a:spcPct val="0"/>
        </a:spcAft>
        <a:defRPr sz="3200">
          <a:solidFill>
            <a:schemeClr val="tx2"/>
          </a:solidFill>
          <a:latin typeface="Bookman Old Style" pitchFamily="18" charset="0"/>
        </a:defRPr>
      </a:lvl4pPr>
      <a:lvl5pPr algn="l" rtl="0" fontAlgn="base">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fontAlgn="base">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fontAlgn="base">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fontAlgn="base">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fontAlgn="base">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fontAlgn="base">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9" name="Rectangle 3"/>
          <p:cNvSpPr>
            <a:spLocks noGrp="1" noChangeArrowheads="1"/>
          </p:cNvSpPr>
          <p:nvPr>
            <p:ph type="ctrTitle"/>
          </p:nvPr>
        </p:nvSpPr>
        <p:spPr/>
        <p:txBody>
          <a:bodyPr>
            <a:normAutofit/>
          </a:bodyPr>
          <a:lstStyle/>
          <a:p>
            <a:pPr fontAlgn="auto">
              <a:spcAft>
                <a:spcPts val="0"/>
              </a:spcAft>
              <a:defRPr/>
            </a:pPr>
            <a:r>
              <a:rPr lang="en-US" altLang="en-US" smtClean="0"/>
              <a:t>Outer </a:t>
            </a:r>
            <a:r>
              <a:rPr lang="en-US" altLang="en-US" dirty="0" smtClean="0"/>
              <a:t>Joins</a:t>
            </a:r>
            <a:endParaRPr lang="en-US" altLang="en-US" dirty="0"/>
          </a:p>
        </p:txBody>
      </p:sp>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3020" y="4780098"/>
            <a:ext cx="5778500" cy="150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Oval 3"/>
          <p:cNvSpPr>
            <a:spLocks noChangeArrowheads="1"/>
          </p:cNvSpPr>
          <p:nvPr/>
        </p:nvSpPr>
        <p:spPr bwMode="auto">
          <a:xfrm>
            <a:off x="5080" y="71120"/>
            <a:ext cx="4419600" cy="4419600"/>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100" name="Rectangle 4"/>
          <p:cNvSpPr>
            <a:spLocks noChangeArrowheads="1"/>
          </p:cNvSpPr>
          <p:nvPr/>
        </p:nvSpPr>
        <p:spPr bwMode="auto">
          <a:xfrm rot="10800000">
            <a:off x="2717800" y="-281940"/>
            <a:ext cx="2362200" cy="5105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104" name="Oval 8"/>
          <p:cNvSpPr>
            <a:spLocks noChangeArrowheads="1"/>
          </p:cNvSpPr>
          <p:nvPr/>
        </p:nvSpPr>
        <p:spPr bwMode="auto">
          <a:xfrm>
            <a:off x="957580" y="1013460"/>
            <a:ext cx="2514600" cy="2514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108" name="Text Box 12"/>
          <p:cNvSpPr txBox="1">
            <a:spLocks noChangeArrowheads="1"/>
          </p:cNvSpPr>
          <p:nvPr/>
        </p:nvSpPr>
        <p:spPr bwMode="auto">
          <a:xfrm>
            <a:off x="4572000" y="533400"/>
            <a:ext cx="4038600" cy="579438"/>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p>
            <a:pPr algn="ctr">
              <a:spcBef>
                <a:spcPct val="130000"/>
              </a:spcBef>
              <a:spcAft>
                <a:spcPct val="130000"/>
              </a:spcAft>
            </a:pPr>
            <a:r>
              <a:rPr lang="en-US" altLang="zh-TW" sz="3200" dirty="0" smtClean="0"/>
              <a:t>Left </a:t>
            </a:r>
            <a:r>
              <a:rPr lang="en-US" altLang="zh-TW" sz="3200" dirty="0"/>
              <a:t>Outer </a:t>
            </a:r>
            <a:r>
              <a:rPr lang="en-US" altLang="zh-TW" sz="3200" dirty="0" smtClean="0"/>
              <a:t>Join</a:t>
            </a:r>
            <a:endParaRPr lang="en-US" altLang="zh-TW" sz="3200" dirty="0"/>
          </a:p>
        </p:txBody>
      </p:sp>
      <p:sp>
        <p:nvSpPr>
          <p:cNvPr id="4109" name="Text Box 13"/>
          <p:cNvSpPr txBox="1">
            <a:spLocks noChangeArrowheads="1"/>
          </p:cNvSpPr>
          <p:nvPr/>
        </p:nvSpPr>
        <p:spPr bwMode="auto">
          <a:xfrm>
            <a:off x="99060" y="5938520"/>
            <a:ext cx="1981200" cy="4572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TW">
                <a:solidFill>
                  <a:schemeClr val="bg1"/>
                </a:solidFill>
              </a:rPr>
              <a:t>Left</a:t>
            </a:r>
          </a:p>
        </p:txBody>
      </p:sp>
      <p:sp>
        <p:nvSpPr>
          <p:cNvPr id="13" name="Text Box 9"/>
          <p:cNvSpPr txBox="1">
            <a:spLocks noChangeArrowheads="1"/>
          </p:cNvSpPr>
          <p:nvPr/>
        </p:nvSpPr>
        <p:spPr bwMode="auto">
          <a:xfrm>
            <a:off x="172720" y="1661160"/>
            <a:ext cx="81788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sz="1100" dirty="0" smtClean="0"/>
              <a:t>Chris Evans</a:t>
            </a:r>
            <a:endParaRPr lang="en-US" altLang="zh-TW" sz="1100" dirty="0"/>
          </a:p>
        </p:txBody>
      </p:sp>
      <p:sp>
        <p:nvSpPr>
          <p:cNvPr id="14" name="Text Box 10"/>
          <p:cNvSpPr txBox="1">
            <a:spLocks noChangeArrowheads="1"/>
          </p:cNvSpPr>
          <p:nvPr/>
        </p:nvSpPr>
        <p:spPr bwMode="auto">
          <a:xfrm>
            <a:off x="914400" y="3489960"/>
            <a:ext cx="113792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sz="1100" dirty="0" smtClean="0"/>
              <a:t>Chris </a:t>
            </a:r>
            <a:r>
              <a:rPr lang="en-US" altLang="zh-TW" sz="1100" dirty="0" err="1"/>
              <a:t>H</a:t>
            </a:r>
            <a:r>
              <a:rPr lang="en-US" altLang="zh-TW" sz="1100" dirty="0" err="1" smtClean="0"/>
              <a:t>emmsworth</a:t>
            </a:r>
            <a:endParaRPr lang="en-US" altLang="zh-TW" sz="1100" dirty="0"/>
          </a:p>
        </p:txBody>
      </p:sp>
      <p:sp>
        <p:nvSpPr>
          <p:cNvPr id="15" name="Text Box 10"/>
          <p:cNvSpPr txBox="1">
            <a:spLocks noChangeArrowheads="1"/>
          </p:cNvSpPr>
          <p:nvPr/>
        </p:nvSpPr>
        <p:spPr bwMode="auto">
          <a:xfrm>
            <a:off x="990600" y="726440"/>
            <a:ext cx="113792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sz="1100" dirty="0" smtClean="0"/>
              <a:t>Mark </a:t>
            </a:r>
            <a:r>
              <a:rPr lang="en-US" altLang="zh-TW" sz="1100" dirty="0" err="1" smtClean="0"/>
              <a:t>Ruffalo</a:t>
            </a:r>
            <a:endParaRPr lang="en-US" altLang="zh-TW" sz="1100" dirty="0"/>
          </a:p>
        </p:txBody>
      </p:sp>
      <p:sp>
        <p:nvSpPr>
          <p:cNvPr id="16" name="Text Box 8"/>
          <p:cNvSpPr txBox="1">
            <a:spLocks noChangeArrowheads="1"/>
          </p:cNvSpPr>
          <p:nvPr/>
        </p:nvSpPr>
        <p:spPr bwMode="auto">
          <a:xfrm>
            <a:off x="1584960" y="1691640"/>
            <a:ext cx="1600200"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TW" dirty="0" smtClean="0"/>
              <a:t>Robert Downey Jr</a:t>
            </a:r>
          </a:p>
          <a:p>
            <a:pPr algn="ctr">
              <a:spcBef>
                <a:spcPct val="50000"/>
              </a:spcBef>
            </a:pPr>
            <a:r>
              <a:rPr lang="en-US" altLang="zh-TW" dirty="0" smtClean="0"/>
              <a:t>Scarlett Johansson</a:t>
            </a:r>
            <a:endParaRPr lang="en-US" altLang="zh-TW" dirty="0"/>
          </a:p>
        </p:txBody>
      </p:sp>
      <p:sp>
        <p:nvSpPr>
          <p:cNvPr id="3" name="TextBox 2"/>
          <p:cNvSpPr txBox="1"/>
          <p:nvPr/>
        </p:nvSpPr>
        <p:spPr>
          <a:xfrm>
            <a:off x="6202680" y="1834514"/>
            <a:ext cx="2860040" cy="1255728"/>
          </a:xfrm>
          <a:prstGeom prst="rect">
            <a:avLst/>
          </a:prstGeom>
          <a:noFill/>
        </p:spPr>
        <p:txBody>
          <a:bodyPr wrap="square" rtlCol="0">
            <a:spAutoFit/>
          </a:bodyPr>
          <a:lstStyle/>
          <a:p>
            <a:r>
              <a:rPr lang="en-IE" dirty="0" smtClean="0"/>
              <a:t>Avengers and Chef</a:t>
            </a:r>
          </a:p>
          <a:p>
            <a:r>
              <a:rPr lang="en-IE" dirty="0" smtClean="0"/>
              <a:t>Everything from the 1</a:t>
            </a:r>
            <a:r>
              <a:rPr lang="en-IE" baseline="30000" dirty="0" smtClean="0"/>
              <a:t>st</a:t>
            </a:r>
            <a:r>
              <a:rPr lang="en-IE" dirty="0" smtClean="0"/>
              <a:t> table EVEN IF there is nothing in the second</a:t>
            </a:r>
            <a:endParaRPr lang="en-IE" dirty="0"/>
          </a:p>
        </p:txBody>
      </p:sp>
      <p:sp>
        <p:nvSpPr>
          <p:cNvPr id="4" name="Rectangle 3"/>
          <p:cNvSpPr/>
          <p:nvPr/>
        </p:nvSpPr>
        <p:spPr>
          <a:xfrm>
            <a:off x="2573020" y="5066801"/>
            <a:ext cx="5801360" cy="445014"/>
          </a:xfrm>
          <a:prstGeom prst="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AVENGERS AND CHEF</a:t>
            </a:r>
            <a:endParaRPr lang="en-IE" dirty="0"/>
          </a:p>
        </p:txBody>
      </p:sp>
      <p:sp>
        <p:nvSpPr>
          <p:cNvPr id="5" name="Rectangle 4"/>
          <p:cNvSpPr/>
          <p:nvPr/>
        </p:nvSpPr>
        <p:spPr>
          <a:xfrm>
            <a:off x="2573020" y="5511815"/>
            <a:ext cx="5778500" cy="767065"/>
          </a:xfrm>
          <a:prstGeom prst="rect">
            <a:avLst/>
          </a:prstGeom>
          <a:solidFill>
            <a:srgbClr val="FF0000">
              <a:alpha val="39000"/>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E" dirty="0" smtClean="0"/>
              <a:t>AVENGERS ONLY</a:t>
            </a:r>
            <a:endParaRPr lang="en-IE" dirty="0"/>
          </a:p>
        </p:txBody>
      </p:sp>
      <p:sp>
        <p:nvSpPr>
          <p:cNvPr id="6" name="TextBox 5"/>
          <p:cNvSpPr txBox="1"/>
          <p:nvPr/>
        </p:nvSpPr>
        <p:spPr>
          <a:xfrm>
            <a:off x="3098800" y="3200400"/>
            <a:ext cx="5760720" cy="830997"/>
          </a:xfrm>
          <a:prstGeom prst="rect">
            <a:avLst/>
          </a:prstGeom>
          <a:noFill/>
        </p:spPr>
        <p:txBody>
          <a:bodyPr wrap="square" rtlCol="0">
            <a:spAutoFit/>
          </a:bodyPr>
          <a:lstStyle/>
          <a:p>
            <a:pPr algn="l"/>
            <a:r>
              <a:rPr lang="en-IE" dirty="0">
                <a:latin typeface="Courier New" panose="02070309020205020404" pitchFamily="49" charset="0"/>
                <a:cs typeface="Courier New" panose="02070309020205020404" pitchFamily="49" charset="0"/>
              </a:rPr>
              <a:t>select * from avengers a </a:t>
            </a:r>
            <a:r>
              <a:rPr lang="en-IE" sz="2400" dirty="0" smtClean="0">
                <a:latin typeface="Courier New" panose="02070309020205020404" pitchFamily="49" charset="0"/>
                <a:cs typeface="Courier New" panose="02070309020205020404" pitchFamily="49" charset="0"/>
              </a:rPr>
              <a:t>LEFT OUTER JOIN</a:t>
            </a:r>
            <a:r>
              <a:rPr lang="en-IE" dirty="0" smtClean="0">
                <a:latin typeface="Courier New" panose="02070309020205020404" pitchFamily="49" charset="0"/>
                <a:cs typeface="Courier New" panose="02070309020205020404" pitchFamily="49" charset="0"/>
              </a:rPr>
              <a:t> </a:t>
            </a:r>
            <a:r>
              <a:rPr lang="en-IE" dirty="0">
                <a:latin typeface="Courier New" panose="02070309020205020404" pitchFamily="49" charset="0"/>
                <a:cs typeface="Courier New" panose="02070309020205020404" pitchFamily="49" charset="0"/>
              </a:rPr>
              <a:t>chef c </a:t>
            </a:r>
            <a:r>
              <a:rPr lang="en-IE" sz="2400" dirty="0">
                <a:latin typeface="Courier New" panose="02070309020205020404" pitchFamily="49" charset="0"/>
                <a:cs typeface="Courier New" panose="02070309020205020404" pitchFamily="49" charset="0"/>
              </a:rPr>
              <a:t>on</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a.actor</a:t>
            </a:r>
            <a:r>
              <a:rPr lang="en-IE" dirty="0">
                <a:latin typeface="Courier New" panose="02070309020205020404" pitchFamily="49" charset="0"/>
                <a:cs typeface="Courier New" panose="02070309020205020404" pitchFamily="49" charset="0"/>
              </a:rPr>
              <a:t>=</a:t>
            </a:r>
            <a:r>
              <a:rPr lang="en-IE" dirty="0" err="1">
                <a:latin typeface="Courier New" panose="02070309020205020404" pitchFamily="49" charset="0"/>
                <a:cs typeface="Courier New" panose="02070309020205020404" pitchFamily="49" charset="0"/>
              </a:rPr>
              <a:t>c.actor</a:t>
            </a:r>
            <a:r>
              <a:rPr lang="en-IE"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2383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5738" y="4823461"/>
            <a:ext cx="4700587" cy="153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Oval 3"/>
          <p:cNvSpPr>
            <a:spLocks noChangeArrowheads="1"/>
          </p:cNvSpPr>
          <p:nvPr/>
        </p:nvSpPr>
        <p:spPr bwMode="auto">
          <a:xfrm>
            <a:off x="5080" y="71120"/>
            <a:ext cx="4419600" cy="4419600"/>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100" name="Rectangle 4"/>
          <p:cNvSpPr>
            <a:spLocks noChangeArrowheads="1"/>
          </p:cNvSpPr>
          <p:nvPr/>
        </p:nvSpPr>
        <p:spPr bwMode="auto">
          <a:xfrm rot="10800000">
            <a:off x="2717800" y="-281940"/>
            <a:ext cx="2362200" cy="5105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104" name="Oval 8"/>
          <p:cNvSpPr>
            <a:spLocks noChangeArrowheads="1"/>
          </p:cNvSpPr>
          <p:nvPr/>
        </p:nvSpPr>
        <p:spPr bwMode="auto">
          <a:xfrm>
            <a:off x="957580" y="1013460"/>
            <a:ext cx="2514600" cy="2514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4108" name="Text Box 12"/>
          <p:cNvSpPr txBox="1">
            <a:spLocks noChangeArrowheads="1"/>
          </p:cNvSpPr>
          <p:nvPr/>
        </p:nvSpPr>
        <p:spPr bwMode="auto">
          <a:xfrm>
            <a:off x="4572000" y="533400"/>
            <a:ext cx="4038600" cy="579438"/>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p>
            <a:pPr algn="ctr">
              <a:spcBef>
                <a:spcPct val="130000"/>
              </a:spcBef>
              <a:spcAft>
                <a:spcPct val="130000"/>
              </a:spcAft>
            </a:pPr>
            <a:r>
              <a:rPr lang="en-US" altLang="zh-TW" sz="3200" dirty="0" smtClean="0"/>
              <a:t>Left </a:t>
            </a:r>
            <a:r>
              <a:rPr lang="en-US" altLang="zh-TW" sz="3200" dirty="0"/>
              <a:t>Outer </a:t>
            </a:r>
            <a:r>
              <a:rPr lang="en-US" altLang="zh-TW" sz="3200" dirty="0" smtClean="0"/>
              <a:t>Join</a:t>
            </a:r>
            <a:endParaRPr lang="en-US" altLang="zh-TW" sz="3200" dirty="0"/>
          </a:p>
        </p:txBody>
      </p:sp>
      <p:sp>
        <p:nvSpPr>
          <p:cNvPr id="4109" name="Text Box 13"/>
          <p:cNvSpPr txBox="1">
            <a:spLocks noChangeArrowheads="1"/>
          </p:cNvSpPr>
          <p:nvPr/>
        </p:nvSpPr>
        <p:spPr bwMode="auto">
          <a:xfrm>
            <a:off x="99060" y="5938520"/>
            <a:ext cx="1981200" cy="4572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TW">
                <a:solidFill>
                  <a:schemeClr val="bg1"/>
                </a:solidFill>
              </a:rPr>
              <a:t>Left</a:t>
            </a:r>
          </a:p>
        </p:txBody>
      </p:sp>
      <p:sp>
        <p:nvSpPr>
          <p:cNvPr id="13" name="Text Box 9"/>
          <p:cNvSpPr txBox="1">
            <a:spLocks noChangeArrowheads="1"/>
          </p:cNvSpPr>
          <p:nvPr/>
        </p:nvSpPr>
        <p:spPr bwMode="auto">
          <a:xfrm>
            <a:off x="172720" y="1661160"/>
            <a:ext cx="81788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sz="1100" dirty="0" smtClean="0"/>
              <a:t>Chris Evans</a:t>
            </a:r>
            <a:endParaRPr lang="en-US" altLang="zh-TW" sz="1100" dirty="0"/>
          </a:p>
        </p:txBody>
      </p:sp>
      <p:sp>
        <p:nvSpPr>
          <p:cNvPr id="14" name="Text Box 10"/>
          <p:cNvSpPr txBox="1">
            <a:spLocks noChangeArrowheads="1"/>
          </p:cNvSpPr>
          <p:nvPr/>
        </p:nvSpPr>
        <p:spPr bwMode="auto">
          <a:xfrm>
            <a:off x="914400" y="3489960"/>
            <a:ext cx="113792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sz="1100" dirty="0" smtClean="0"/>
              <a:t>Chris </a:t>
            </a:r>
            <a:r>
              <a:rPr lang="en-US" altLang="zh-TW" sz="1100" dirty="0" err="1"/>
              <a:t>H</a:t>
            </a:r>
            <a:r>
              <a:rPr lang="en-US" altLang="zh-TW" sz="1100" dirty="0" err="1" smtClean="0"/>
              <a:t>emmsworth</a:t>
            </a:r>
            <a:endParaRPr lang="en-US" altLang="zh-TW" sz="1100" dirty="0"/>
          </a:p>
        </p:txBody>
      </p:sp>
      <p:sp>
        <p:nvSpPr>
          <p:cNvPr id="15" name="Text Box 10"/>
          <p:cNvSpPr txBox="1">
            <a:spLocks noChangeArrowheads="1"/>
          </p:cNvSpPr>
          <p:nvPr/>
        </p:nvSpPr>
        <p:spPr bwMode="auto">
          <a:xfrm>
            <a:off x="990600" y="726440"/>
            <a:ext cx="113792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sz="1100" dirty="0" smtClean="0"/>
              <a:t>Mark </a:t>
            </a:r>
            <a:r>
              <a:rPr lang="en-US" altLang="zh-TW" sz="1100" dirty="0" err="1" smtClean="0"/>
              <a:t>Ruffalo</a:t>
            </a:r>
            <a:endParaRPr lang="en-US" altLang="zh-TW" sz="1100" dirty="0"/>
          </a:p>
        </p:txBody>
      </p:sp>
      <p:sp>
        <p:nvSpPr>
          <p:cNvPr id="16" name="Text Box 8"/>
          <p:cNvSpPr txBox="1">
            <a:spLocks noChangeArrowheads="1"/>
          </p:cNvSpPr>
          <p:nvPr/>
        </p:nvSpPr>
        <p:spPr bwMode="auto">
          <a:xfrm>
            <a:off x="1584960" y="1691640"/>
            <a:ext cx="1600200"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TW" dirty="0" smtClean="0"/>
              <a:t>Robert Downey Jr</a:t>
            </a:r>
          </a:p>
          <a:p>
            <a:pPr algn="ctr">
              <a:spcBef>
                <a:spcPct val="50000"/>
              </a:spcBef>
            </a:pPr>
            <a:r>
              <a:rPr lang="en-US" altLang="zh-TW" dirty="0" smtClean="0"/>
              <a:t>Scarlett Johansson</a:t>
            </a:r>
            <a:endParaRPr lang="en-US" altLang="zh-TW" dirty="0"/>
          </a:p>
        </p:txBody>
      </p:sp>
      <p:sp>
        <p:nvSpPr>
          <p:cNvPr id="3" name="TextBox 2"/>
          <p:cNvSpPr txBox="1"/>
          <p:nvPr/>
        </p:nvSpPr>
        <p:spPr>
          <a:xfrm>
            <a:off x="6202680" y="1834514"/>
            <a:ext cx="2860040" cy="1255728"/>
          </a:xfrm>
          <a:prstGeom prst="rect">
            <a:avLst/>
          </a:prstGeom>
          <a:noFill/>
        </p:spPr>
        <p:txBody>
          <a:bodyPr wrap="square" rtlCol="0">
            <a:spAutoFit/>
          </a:bodyPr>
          <a:lstStyle/>
          <a:p>
            <a:r>
              <a:rPr lang="en-IE" dirty="0" smtClean="0"/>
              <a:t>Avengers and Chef</a:t>
            </a:r>
          </a:p>
          <a:p>
            <a:r>
              <a:rPr lang="en-IE" dirty="0" smtClean="0"/>
              <a:t>Everything from the 1</a:t>
            </a:r>
            <a:r>
              <a:rPr lang="en-IE" baseline="30000" dirty="0" smtClean="0"/>
              <a:t>st</a:t>
            </a:r>
            <a:r>
              <a:rPr lang="en-IE" dirty="0" smtClean="0"/>
              <a:t> table EVEN IF there is nothing in the second</a:t>
            </a:r>
            <a:endParaRPr lang="en-IE" dirty="0"/>
          </a:p>
        </p:txBody>
      </p:sp>
      <p:sp>
        <p:nvSpPr>
          <p:cNvPr id="4" name="Rectangle 3"/>
          <p:cNvSpPr/>
          <p:nvPr/>
        </p:nvSpPr>
        <p:spPr>
          <a:xfrm>
            <a:off x="2745738" y="5066801"/>
            <a:ext cx="4700587" cy="445014"/>
          </a:xfrm>
          <a:prstGeom prst="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AVENGERS AND CHEF</a:t>
            </a:r>
            <a:endParaRPr lang="en-IE" dirty="0"/>
          </a:p>
        </p:txBody>
      </p:sp>
      <p:sp>
        <p:nvSpPr>
          <p:cNvPr id="5" name="Rectangle 4"/>
          <p:cNvSpPr/>
          <p:nvPr/>
        </p:nvSpPr>
        <p:spPr>
          <a:xfrm>
            <a:off x="2745738" y="5511815"/>
            <a:ext cx="4700587" cy="883905"/>
          </a:xfrm>
          <a:prstGeom prst="rect">
            <a:avLst/>
          </a:prstGeom>
          <a:solidFill>
            <a:srgbClr val="FF0000">
              <a:alpha val="39000"/>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E" dirty="0" smtClean="0"/>
              <a:t>AVENGERS ONLY</a:t>
            </a:r>
            <a:endParaRPr lang="en-IE" dirty="0"/>
          </a:p>
        </p:txBody>
      </p:sp>
      <p:sp>
        <p:nvSpPr>
          <p:cNvPr id="6" name="TextBox 5"/>
          <p:cNvSpPr txBox="1"/>
          <p:nvPr/>
        </p:nvSpPr>
        <p:spPr>
          <a:xfrm>
            <a:off x="3098800" y="3200400"/>
            <a:ext cx="5760720" cy="830997"/>
          </a:xfrm>
          <a:prstGeom prst="rect">
            <a:avLst/>
          </a:prstGeom>
          <a:noFill/>
        </p:spPr>
        <p:txBody>
          <a:bodyPr wrap="square" rtlCol="0">
            <a:spAutoFit/>
          </a:bodyPr>
          <a:lstStyle/>
          <a:p>
            <a:pPr algn="l"/>
            <a:r>
              <a:rPr lang="en-IE" dirty="0">
                <a:latin typeface="Courier New" panose="02070309020205020404" pitchFamily="49" charset="0"/>
                <a:cs typeface="Courier New" panose="02070309020205020404" pitchFamily="49" charset="0"/>
              </a:rPr>
              <a:t>select * from avengers </a:t>
            </a:r>
            <a:r>
              <a:rPr lang="en-IE" sz="2400" dirty="0" smtClean="0">
                <a:latin typeface="Courier New" panose="02070309020205020404" pitchFamily="49" charset="0"/>
                <a:cs typeface="Courier New" panose="02070309020205020404" pitchFamily="49" charset="0"/>
              </a:rPr>
              <a:t>LEFT OUTER JOIN</a:t>
            </a:r>
            <a:r>
              <a:rPr lang="en-IE" dirty="0" smtClean="0">
                <a:latin typeface="Courier New" panose="02070309020205020404" pitchFamily="49" charset="0"/>
                <a:cs typeface="Courier New" panose="02070309020205020404" pitchFamily="49" charset="0"/>
              </a:rPr>
              <a:t> </a:t>
            </a:r>
            <a:r>
              <a:rPr lang="en-IE" dirty="0">
                <a:latin typeface="Courier New" panose="02070309020205020404" pitchFamily="49" charset="0"/>
                <a:cs typeface="Courier New" panose="02070309020205020404" pitchFamily="49" charset="0"/>
              </a:rPr>
              <a:t>chef </a:t>
            </a:r>
            <a:r>
              <a:rPr lang="en-IE" sz="2400" dirty="0" smtClean="0">
                <a:latin typeface="Courier New" panose="02070309020205020404" pitchFamily="49" charset="0"/>
                <a:cs typeface="Courier New" panose="02070309020205020404" pitchFamily="49" charset="0"/>
              </a:rPr>
              <a:t>USING (actor);</a:t>
            </a:r>
            <a:endParaRPr lang="en-IE"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48359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1760" y="1686560"/>
            <a:ext cx="6502400" cy="1569660"/>
          </a:xfrm>
          <a:prstGeom prst="rect">
            <a:avLst/>
          </a:prstGeom>
          <a:noFill/>
        </p:spPr>
        <p:txBody>
          <a:bodyPr wrap="square" rtlCol="0">
            <a:spAutoFit/>
          </a:bodyPr>
          <a:lstStyle/>
          <a:p>
            <a:r>
              <a:rPr lang="en-IE" sz="3200" dirty="0" smtClean="0"/>
              <a:t>We can achieve the same with Right Outer Join but from the perspective of the Chef table</a:t>
            </a:r>
            <a:endParaRPr lang="en-IE" sz="3200" dirty="0"/>
          </a:p>
        </p:txBody>
      </p:sp>
    </p:spTree>
    <p:extLst>
      <p:ext uri="{BB962C8B-B14F-4D97-AF65-F5344CB8AC3E}">
        <p14:creationId xmlns:p14="http://schemas.microsoft.com/office/powerpoint/2010/main" val="35735054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 y="5212080"/>
            <a:ext cx="5773737"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Oval 3"/>
          <p:cNvSpPr>
            <a:spLocks noChangeArrowheads="1"/>
          </p:cNvSpPr>
          <p:nvPr/>
        </p:nvSpPr>
        <p:spPr bwMode="auto">
          <a:xfrm>
            <a:off x="4622800" y="640080"/>
            <a:ext cx="4419600" cy="4419600"/>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86" name="Text Box 14"/>
          <p:cNvSpPr txBox="1">
            <a:spLocks noChangeArrowheads="1"/>
          </p:cNvSpPr>
          <p:nvPr/>
        </p:nvSpPr>
        <p:spPr bwMode="auto">
          <a:xfrm>
            <a:off x="7213600" y="5791200"/>
            <a:ext cx="1981200" cy="4572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TW">
                <a:solidFill>
                  <a:schemeClr val="bg1"/>
                </a:solidFill>
              </a:rPr>
              <a:t>Right</a:t>
            </a:r>
          </a:p>
        </p:txBody>
      </p:sp>
      <p:sp>
        <p:nvSpPr>
          <p:cNvPr id="2" name="Rectangle 1"/>
          <p:cNvSpPr/>
          <p:nvPr/>
        </p:nvSpPr>
        <p:spPr>
          <a:xfrm>
            <a:off x="4462780" y="91599"/>
            <a:ext cx="2540000" cy="5120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Oval 8"/>
          <p:cNvSpPr>
            <a:spLocks noChangeArrowheads="1"/>
          </p:cNvSpPr>
          <p:nvPr/>
        </p:nvSpPr>
        <p:spPr bwMode="auto">
          <a:xfrm>
            <a:off x="5847080" y="1661606"/>
            <a:ext cx="2514600" cy="2514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3" name="Text Box 8"/>
          <p:cNvSpPr txBox="1">
            <a:spLocks noChangeArrowheads="1"/>
          </p:cNvSpPr>
          <p:nvPr/>
        </p:nvSpPr>
        <p:spPr bwMode="auto">
          <a:xfrm>
            <a:off x="6202680" y="2270760"/>
            <a:ext cx="1600200"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TW" dirty="0" smtClean="0"/>
              <a:t>Robert Downey Jr</a:t>
            </a:r>
          </a:p>
          <a:p>
            <a:pPr algn="ctr">
              <a:spcBef>
                <a:spcPct val="50000"/>
              </a:spcBef>
            </a:pPr>
            <a:r>
              <a:rPr lang="en-US" altLang="zh-TW" dirty="0" smtClean="0"/>
              <a:t>Scarlett Johansson</a:t>
            </a:r>
            <a:endParaRPr lang="en-US" altLang="zh-TW" dirty="0"/>
          </a:p>
        </p:txBody>
      </p:sp>
      <p:sp>
        <p:nvSpPr>
          <p:cNvPr id="15" name="Text Box 11"/>
          <p:cNvSpPr txBox="1">
            <a:spLocks noChangeArrowheads="1"/>
          </p:cNvSpPr>
          <p:nvPr/>
        </p:nvSpPr>
        <p:spPr bwMode="auto">
          <a:xfrm>
            <a:off x="7366000" y="1230719"/>
            <a:ext cx="8382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sz="1100" dirty="0" smtClean="0"/>
              <a:t>John </a:t>
            </a:r>
            <a:r>
              <a:rPr lang="en-US" altLang="zh-TW" sz="1100" dirty="0" err="1" smtClean="0"/>
              <a:t>Favreau</a:t>
            </a:r>
            <a:endParaRPr lang="en-US" altLang="zh-TW" sz="1100" dirty="0"/>
          </a:p>
        </p:txBody>
      </p:sp>
      <p:sp>
        <p:nvSpPr>
          <p:cNvPr id="16" name="Text Box 11"/>
          <p:cNvSpPr txBox="1">
            <a:spLocks noChangeArrowheads="1"/>
          </p:cNvSpPr>
          <p:nvPr/>
        </p:nvSpPr>
        <p:spPr bwMode="auto">
          <a:xfrm>
            <a:off x="8204200" y="2499732"/>
            <a:ext cx="8382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sz="1100" dirty="0" smtClean="0"/>
              <a:t>Oliver Platt</a:t>
            </a:r>
            <a:endParaRPr lang="en-US" altLang="zh-TW" sz="1100" dirty="0"/>
          </a:p>
        </p:txBody>
      </p:sp>
      <p:sp>
        <p:nvSpPr>
          <p:cNvPr id="17" name="Text Box 11"/>
          <p:cNvSpPr txBox="1">
            <a:spLocks noChangeArrowheads="1"/>
          </p:cNvSpPr>
          <p:nvPr/>
        </p:nvSpPr>
        <p:spPr bwMode="auto">
          <a:xfrm>
            <a:off x="7055485" y="4517047"/>
            <a:ext cx="8382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sz="1100" dirty="0" smtClean="0"/>
              <a:t>Sofia Vergara</a:t>
            </a:r>
            <a:endParaRPr lang="en-US" altLang="zh-TW" sz="1100" dirty="0"/>
          </a:p>
        </p:txBody>
      </p:sp>
      <p:sp>
        <p:nvSpPr>
          <p:cNvPr id="3" name="TextBox 2"/>
          <p:cNvSpPr txBox="1"/>
          <p:nvPr/>
        </p:nvSpPr>
        <p:spPr>
          <a:xfrm>
            <a:off x="0" y="1654168"/>
            <a:ext cx="2573020" cy="1865126"/>
          </a:xfrm>
          <a:prstGeom prst="rect">
            <a:avLst/>
          </a:prstGeom>
          <a:noFill/>
        </p:spPr>
        <p:txBody>
          <a:bodyPr wrap="square" rtlCol="0">
            <a:spAutoFit/>
          </a:bodyPr>
          <a:lstStyle/>
          <a:p>
            <a:r>
              <a:rPr lang="en-IE" dirty="0" smtClean="0"/>
              <a:t>Avengers and Chef </a:t>
            </a:r>
          </a:p>
          <a:p>
            <a:r>
              <a:rPr lang="en-IE" dirty="0" smtClean="0"/>
              <a:t>Everything </a:t>
            </a:r>
            <a:r>
              <a:rPr lang="en-IE" dirty="0"/>
              <a:t>from the </a:t>
            </a:r>
            <a:r>
              <a:rPr lang="en-IE" dirty="0" smtClean="0"/>
              <a:t>2</a:t>
            </a:r>
            <a:r>
              <a:rPr lang="en-IE" baseline="30000" dirty="0" smtClean="0"/>
              <a:t>nd</a:t>
            </a:r>
            <a:r>
              <a:rPr lang="en-IE" dirty="0" smtClean="0"/>
              <a:t>  </a:t>
            </a:r>
            <a:r>
              <a:rPr lang="en-IE" dirty="0"/>
              <a:t>table EVEN IF there is nothing in the  </a:t>
            </a:r>
            <a:r>
              <a:rPr lang="en-IE" dirty="0" smtClean="0"/>
              <a:t>first</a:t>
            </a:r>
            <a:endParaRPr lang="en-IE" dirty="0"/>
          </a:p>
          <a:p>
            <a:endParaRPr lang="en-IE" dirty="0"/>
          </a:p>
        </p:txBody>
      </p:sp>
      <p:sp>
        <p:nvSpPr>
          <p:cNvPr id="3085" name="Text Box 13"/>
          <p:cNvSpPr txBox="1">
            <a:spLocks noChangeArrowheads="1"/>
          </p:cNvSpPr>
          <p:nvPr/>
        </p:nvSpPr>
        <p:spPr bwMode="auto">
          <a:xfrm>
            <a:off x="4572000" y="60642"/>
            <a:ext cx="4572000" cy="579438"/>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p>
            <a:pPr algn="ctr">
              <a:spcBef>
                <a:spcPct val="130000"/>
              </a:spcBef>
              <a:spcAft>
                <a:spcPct val="130000"/>
              </a:spcAft>
            </a:pPr>
            <a:r>
              <a:rPr lang="en-US" altLang="zh-TW" sz="3200" dirty="0" smtClean="0"/>
              <a:t>Right </a:t>
            </a:r>
            <a:r>
              <a:rPr lang="en-US" altLang="zh-TW" sz="3200" dirty="0"/>
              <a:t>Outer Join</a:t>
            </a:r>
          </a:p>
        </p:txBody>
      </p:sp>
      <p:sp>
        <p:nvSpPr>
          <p:cNvPr id="4" name="TextBox 3"/>
          <p:cNvSpPr txBox="1"/>
          <p:nvPr/>
        </p:nvSpPr>
        <p:spPr>
          <a:xfrm>
            <a:off x="116205" y="3403600"/>
            <a:ext cx="5730875" cy="830997"/>
          </a:xfrm>
          <a:prstGeom prst="rect">
            <a:avLst/>
          </a:prstGeom>
          <a:noFill/>
        </p:spPr>
        <p:txBody>
          <a:bodyPr wrap="square" rtlCol="0">
            <a:spAutoFit/>
          </a:bodyPr>
          <a:lstStyle/>
          <a:p>
            <a:pPr algn="l"/>
            <a:r>
              <a:rPr lang="en-IE" dirty="0">
                <a:latin typeface="Courier New" panose="02070309020205020404" pitchFamily="49" charset="0"/>
                <a:cs typeface="Courier New" panose="02070309020205020404" pitchFamily="49" charset="0"/>
              </a:rPr>
              <a:t>select * from avengers a </a:t>
            </a:r>
            <a:r>
              <a:rPr lang="en-IE" sz="2400" dirty="0" smtClean="0">
                <a:latin typeface="Courier New" panose="02070309020205020404" pitchFamily="49" charset="0"/>
                <a:cs typeface="Courier New" panose="02070309020205020404" pitchFamily="49" charset="0"/>
              </a:rPr>
              <a:t>RIGHT OUTER JOIN</a:t>
            </a:r>
            <a:r>
              <a:rPr lang="en-IE" dirty="0" smtClean="0">
                <a:latin typeface="Courier New" panose="02070309020205020404" pitchFamily="49" charset="0"/>
                <a:cs typeface="Courier New" panose="02070309020205020404" pitchFamily="49" charset="0"/>
              </a:rPr>
              <a:t> </a:t>
            </a:r>
            <a:r>
              <a:rPr lang="en-IE" dirty="0">
                <a:latin typeface="Courier New" panose="02070309020205020404" pitchFamily="49" charset="0"/>
                <a:cs typeface="Courier New" panose="02070309020205020404" pitchFamily="49" charset="0"/>
              </a:rPr>
              <a:t>chef c </a:t>
            </a:r>
            <a:r>
              <a:rPr lang="en-IE" sz="2400" dirty="0">
                <a:latin typeface="Courier New" panose="02070309020205020404" pitchFamily="49" charset="0"/>
                <a:cs typeface="Courier New" panose="02070309020205020404" pitchFamily="49" charset="0"/>
              </a:rPr>
              <a:t>on</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a.actor</a:t>
            </a:r>
            <a:r>
              <a:rPr lang="en-IE" dirty="0">
                <a:latin typeface="Courier New" panose="02070309020205020404" pitchFamily="49" charset="0"/>
                <a:cs typeface="Courier New" panose="02070309020205020404" pitchFamily="49" charset="0"/>
              </a:rPr>
              <a:t>=</a:t>
            </a:r>
            <a:r>
              <a:rPr lang="en-IE" dirty="0" err="1">
                <a:latin typeface="Courier New" panose="02070309020205020404" pitchFamily="49" charset="0"/>
                <a:cs typeface="Courier New" panose="02070309020205020404" pitchFamily="49" charset="0"/>
              </a:rPr>
              <a:t>c.actor</a:t>
            </a:r>
            <a:r>
              <a:rPr lang="en-IE" dirty="0">
                <a:latin typeface="Courier New" panose="02070309020205020404" pitchFamily="49" charset="0"/>
                <a:cs typeface="Courier New" panose="02070309020205020404" pitchFamily="49" charset="0"/>
              </a:rPr>
              <a:t>;</a:t>
            </a:r>
          </a:p>
        </p:txBody>
      </p:sp>
      <p:sp>
        <p:nvSpPr>
          <p:cNvPr id="25" name="Rectangle 24"/>
          <p:cNvSpPr/>
          <p:nvPr/>
        </p:nvSpPr>
        <p:spPr>
          <a:xfrm>
            <a:off x="74295" y="5486400"/>
            <a:ext cx="5773737" cy="445610"/>
          </a:xfrm>
          <a:prstGeom prst="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AVENGERS AND CHEF</a:t>
            </a:r>
            <a:endParaRPr lang="en-IE" dirty="0"/>
          </a:p>
        </p:txBody>
      </p:sp>
      <p:sp>
        <p:nvSpPr>
          <p:cNvPr id="26" name="Rectangle 25"/>
          <p:cNvSpPr/>
          <p:nvPr/>
        </p:nvSpPr>
        <p:spPr>
          <a:xfrm>
            <a:off x="67310" y="5932011"/>
            <a:ext cx="5779770" cy="719932"/>
          </a:xfrm>
          <a:prstGeom prst="rect">
            <a:avLst/>
          </a:prstGeom>
          <a:solidFill>
            <a:srgbClr val="FF0000">
              <a:alpha val="39000"/>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E" dirty="0" smtClean="0"/>
              <a:t>CHEF ONLY</a:t>
            </a:r>
            <a:endParaRPr lang="en-IE" dirty="0"/>
          </a:p>
        </p:txBody>
      </p:sp>
    </p:spTree>
    <p:extLst>
      <p:ext uri="{BB962C8B-B14F-4D97-AF65-F5344CB8AC3E}">
        <p14:creationId xmlns:p14="http://schemas.microsoft.com/office/powerpoint/2010/main" val="3955219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 y="5171440"/>
            <a:ext cx="4764087" cy="153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Oval 3"/>
          <p:cNvSpPr>
            <a:spLocks noChangeArrowheads="1"/>
          </p:cNvSpPr>
          <p:nvPr/>
        </p:nvSpPr>
        <p:spPr bwMode="auto">
          <a:xfrm>
            <a:off x="4622800" y="640080"/>
            <a:ext cx="4419600" cy="4419600"/>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86" name="Text Box 14"/>
          <p:cNvSpPr txBox="1">
            <a:spLocks noChangeArrowheads="1"/>
          </p:cNvSpPr>
          <p:nvPr/>
        </p:nvSpPr>
        <p:spPr bwMode="auto">
          <a:xfrm>
            <a:off x="7213600" y="5791200"/>
            <a:ext cx="1981200" cy="4572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TW">
                <a:solidFill>
                  <a:schemeClr val="bg1"/>
                </a:solidFill>
              </a:rPr>
              <a:t>Right</a:t>
            </a:r>
          </a:p>
        </p:txBody>
      </p:sp>
      <p:sp>
        <p:nvSpPr>
          <p:cNvPr id="2" name="Rectangle 1"/>
          <p:cNvSpPr/>
          <p:nvPr/>
        </p:nvSpPr>
        <p:spPr>
          <a:xfrm>
            <a:off x="4462780" y="91599"/>
            <a:ext cx="2540000" cy="5120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Oval 8"/>
          <p:cNvSpPr>
            <a:spLocks noChangeArrowheads="1"/>
          </p:cNvSpPr>
          <p:nvPr/>
        </p:nvSpPr>
        <p:spPr bwMode="auto">
          <a:xfrm>
            <a:off x="5847080" y="1661606"/>
            <a:ext cx="2514600" cy="2514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3" name="Text Box 8"/>
          <p:cNvSpPr txBox="1">
            <a:spLocks noChangeArrowheads="1"/>
          </p:cNvSpPr>
          <p:nvPr/>
        </p:nvSpPr>
        <p:spPr bwMode="auto">
          <a:xfrm>
            <a:off x="6202680" y="2270760"/>
            <a:ext cx="1600200"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TW" dirty="0" smtClean="0"/>
              <a:t>Robert Downey Jr</a:t>
            </a:r>
          </a:p>
          <a:p>
            <a:pPr algn="ctr">
              <a:spcBef>
                <a:spcPct val="50000"/>
              </a:spcBef>
            </a:pPr>
            <a:r>
              <a:rPr lang="en-US" altLang="zh-TW" dirty="0" smtClean="0"/>
              <a:t>Scarlett Johansson</a:t>
            </a:r>
            <a:endParaRPr lang="en-US" altLang="zh-TW" dirty="0"/>
          </a:p>
        </p:txBody>
      </p:sp>
      <p:sp>
        <p:nvSpPr>
          <p:cNvPr id="15" name="Text Box 11"/>
          <p:cNvSpPr txBox="1">
            <a:spLocks noChangeArrowheads="1"/>
          </p:cNvSpPr>
          <p:nvPr/>
        </p:nvSpPr>
        <p:spPr bwMode="auto">
          <a:xfrm>
            <a:off x="7366000" y="1230719"/>
            <a:ext cx="8382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sz="1100" dirty="0" smtClean="0"/>
              <a:t>John </a:t>
            </a:r>
            <a:r>
              <a:rPr lang="en-US" altLang="zh-TW" sz="1100" dirty="0" err="1" smtClean="0"/>
              <a:t>Favreau</a:t>
            </a:r>
            <a:endParaRPr lang="en-US" altLang="zh-TW" sz="1100" dirty="0"/>
          </a:p>
        </p:txBody>
      </p:sp>
      <p:sp>
        <p:nvSpPr>
          <p:cNvPr id="16" name="Text Box 11"/>
          <p:cNvSpPr txBox="1">
            <a:spLocks noChangeArrowheads="1"/>
          </p:cNvSpPr>
          <p:nvPr/>
        </p:nvSpPr>
        <p:spPr bwMode="auto">
          <a:xfrm>
            <a:off x="8204200" y="2499732"/>
            <a:ext cx="8382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sz="1100" dirty="0" smtClean="0"/>
              <a:t>Oliver Platt</a:t>
            </a:r>
            <a:endParaRPr lang="en-US" altLang="zh-TW" sz="1100" dirty="0"/>
          </a:p>
        </p:txBody>
      </p:sp>
      <p:sp>
        <p:nvSpPr>
          <p:cNvPr id="17" name="Text Box 11"/>
          <p:cNvSpPr txBox="1">
            <a:spLocks noChangeArrowheads="1"/>
          </p:cNvSpPr>
          <p:nvPr/>
        </p:nvSpPr>
        <p:spPr bwMode="auto">
          <a:xfrm>
            <a:off x="7055485" y="4517047"/>
            <a:ext cx="8382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sz="1100" dirty="0" smtClean="0"/>
              <a:t>Sofia Vergara</a:t>
            </a:r>
            <a:endParaRPr lang="en-US" altLang="zh-TW" sz="1100" dirty="0"/>
          </a:p>
        </p:txBody>
      </p:sp>
      <p:sp>
        <p:nvSpPr>
          <p:cNvPr id="3" name="TextBox 2"/>
          <p:cNvSpPr txBox="1"/>
          <p:nvPr/>
        </p:nvSpPr>
        <p:spPr>
          <a:xfrm>
            <a:off x="0" y="1654168"/>
            <a:ext cx="2573020" cy="1865126"/>
          </a:xfrm>
          <a:prstGeom prst="rect">
            <a:avLst/>
          </a:prstGeom>
          <a:noFill/>
        </p:spPr>
        <p:txBody>
          <a:bodyPr wrap="square" rtlCol="0">
            <a:spAutoFit/>
          </a:bodyPr>
          <a:lstStyle/>
          <a:p>
            <a:r>
              <a:rPr lang="en-IE" dirty="0" smtClean="0"/>
              <a:t>Avengers and Chef </a:t>
            </a:r>
          </a:p>
          <a:p>
            <a:r>
              <a:rPr lang="en-IE" dirty="0" smtClean="0"/>
              <a:t>Everything </a:t>
            </a:r>
            <a:r>
              <a:rPr lang="en-IE" dirty="0"/>
              <a:t>from the </a:t>
            </a:r>
            <a:r>
              <a:rPr lang="en-IE" dirty="0" smtClean="0"/>
              <a:t>2</a:t>
            </a:r>
            <a:r>
              <a:rPr lang="en-IE" baseline="30000" dirty="0" smtClean="0"/>
              <a:t>nd</a:t>
            </a:r>
            <a:r>
              <a:rPr lang="en-IE" dirty="0" smtClean="0"/>
              <a:t>  </a:t>
            </a:r>
            <a:r>
              <a:rPr lang="en-IE" dirty="0"/>
              <a:t>table EVEN IF there is nothing in the  </a:t>
            </a:r>
            <a:r>
              <a:rPr lang="en-IE" dirty="0" smtClean="0"/>
              <a:t>first</a:t>
            </a:r>
            <a:endParaRPr lang="en-IE" dirty="0"/>
          </a:p>
          <a:p>
            <a:endParaRPr lang="en-IE" dirty="0"/>
          </a:p>
        </p:txBody>
      </p:sp>
      <p:sp>
        <p:nvSpPr>
          <p:cNvPr id="3085" name="Text Box 13"/>
          <p:cNvSpPr txBox="1">
            <a:spLocks noChangeArrowheads="1"/>
          </p:cNvSpPr>
          <p:nvPr/>
        </p:nvSpPr>
        <p:spPr bwMode="auto">
          <a:xfrm>
            <a:off x="4572000" y="60642"/>
            <a:ext cx="4572000" cy="579438"/>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p>
            <a:pPr algn="ctr">
              <a:spcBef>
                <a:spcPct val="130000"/>
              </a:spcBef>
              <a:spcAft>
                <a:spcPct val="130000"/>
              </a:spcAft>
            </a:pPr>
            <a:r>
              <a:rPr lang="en-US" altLang="zh-TW" sz="3200" dirty="0" smtClean="0"/>
              <a:t>Right </a:t>
            </a:r>
            <a:r>
              <a:rPr lang="en-US" altLang="zh-TW" sz="3200" dirty="0"/>
              <a:t>Outer Join</a:t>
            </a:r>
          </a:p>
        </p:txBody>
      </p:sp>
      <p:sp>
        <p:nvSpPr>
          <p:cNvPr id="4" name="TextBox 3"/>
          <p:cNvSpPr txBox="1"/>
          <p:nvPr/>
        </p:nvSpPr>
        <p:spPr>
          <a:xfrm>
            <a:off x="116205" y="3403600"/>
            <a:ext cx="5730875" cy="830997"/>
          </a:xfrm>
          <a:prstGeom prst="rect">
            <a:avLst/>
          </a:prstGeom>
          <a:noFill/>
        </p:spPr>
        <p:txBody>
          <a:bodyPr wrap="square" rtlCol="0">
            <a:spAutoFit/>
          </a:bodyPr>
          <a:lstStyle/>
          <a:p>
            <a:pPr algn="l"/>
            <a:r>
              <a:rPr lang="en-IE" dirty="0">
                <a:latin typeface="Courier New" panose="02070309020205020404" pitchFamily="49" charset="0"/>
                <a:cs typeface="Courier New" panose="02070309020205020404" pitchFamily="49" charset="0"/>
              </a:rPr>
              <a:t>select * from avengers </a:t>
            </a:r>
            <a:r>
              <a:rPr lang="en-IE" dirty="0" smtClean="0">
                <a:latin typeface="Courier New" panose="02070309020205020404" pitchFamily="49" charset="0"/>
                <a:cs typeface="Courier New" panose="02070309020205020404" pitchFamily="49" charset="0"/>
              </a:rPr>
              <a:t> </a:t>
            </a:r>
            <a:r>
              <a:rPr lang="en-IE" sz="2400" dirty="0" smtClean="0">
                <a:latin typeface="Courier New" panose="02070309020205020404" pitchFamily="49" charset="0"/>
                <a:cs typeface="Courier New" panose="02070309020205020404" pitchFamily="49" charset="0"/>
              </a:rPr>
              <a:t>RIGHT OUTER JOIN</a:t>
            </a:r>
            <a:r>
              <a:rPr lang="en-IE" dirty="0" smtClean="0">
                <a:latin typeface="Courier New" panose="02070309020205020404" pitchFamily="49" charset="0"/>
                <a:cs typeface="Courier New" panose="02070309020205020404" pitchFamily="49" charset="0"/>
              </a:rPr>
              <a:t> </a:t>
            </a:r>
            <a:r>
              <a:rPr lang="en-IE" dirty="0">
                <a:latin typeface="Courier New" panose="02070309020205020404" pitchFamily="49" charset="0"/>
                <a:cs typeface="Courier New" panose="02070309020205020404" pitchFamily="49" charset="0"/>
              </a:rPr>
              <a:t>chef </a:t>
            </a:r>
            <a:r>
              <a:rPr lang="en-IE" dirty="0" smtClean="0">
                <a:latin typeface="Courier New" panose="02070309020205020404" pitchFamily="49" charset="0"/>
                <a:cs typeface="Courier New" panose="02070309020205020404" pitchFamily="49" charset="0"/>
              </a:rPr>
              <a:t> </a:t>
            </a:r>
            <a:r>
              <a:rPr lang="en-IE" sz="2400" dirty="0" smtClean="0">
                <a:latin typeface="Courier New" panose="02070309020205020404" pitchFamily="49" charset="0"/>
                <a:cs typeface="Courier New" panose="02070309020205020404" pitchFamily="49" charset="0"/>
              </a:rPr>
              <a:t>USING (actor)</a:t>
            </a:r>
            <a:r>
              <a:rPr lang="en-IE" dirty="0" smtClean="0">
                <a:latin typeface="Courier New" panose="02070309020205020404" pitchFamily="49" charset="0"/>
                <a:cs typeface="Courier New" panose="02070309020205020404" pitchFamily="49" charset="0"/>
              </a:rPr>
              <a:t>;</a:t>
            </a:r>
            <a:endParaRPr lang="en-IE" dirty="0">
              <a:latin typeface="Courier New" panose="02070309020205020404" pitchFamily="49" charset="0"/>
              <a:cs typeface="Courier New" panose="02070309020205020404" pitchFamily="49" charset="0"/>
            </a:endParaRPr>
          </a:p>
        </p:txBody>
      </p:sp>
      <p:sp>
        <p:nvSpPr>
          <p:cNvPr id="25" name="Rectangle 24"/>
          <p:cNvSpPr/>
          <p:nvPr/>
        </p:nvSpPr>
        <p:spPr>
          <a:xfrm>
            <a:off x="74295" y="5445760"/>
            <a:ext cx="4725987" cy="445610"/>
          </a:xfrm>
          <a:prstGeom prst="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AVENGERS AND CHEF</a:t>
            </a:r>
            <a:endParaRPr lang="en-IE" dirty="0"/>
          </a:p>
        </p:txBody>
      </p:sp>
      <p:sp>
        <p:nvSpPr>
          <p:cNvPr id="26" name="Rectangle 25"/>
          <p:cNvSpPr/>
          <p:nvPr/>
        </p:nvSpPr>
        <p:spPr>
          <a:xfrm>
            <a:off x="67310" y="5891371"/>
            <a:ext cx="4732972" cy="812006"/>
          </a:xfrm>
          <a:prstGeom prst="rect">
            <a:avLst/>
          </a:prstGeom>
          <a:solidFill>
            <a:srgbClr val="FF0000">
              <a:alpha val="39000"/>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E" dirty="0" smtClean="0"/>
              <a:t>CHEF ONLY</a:t>
            </a:r>
            <a:endParaRPr lang="en-IE" dirty="0"/>
          </a:p>
        </p:txBody>
      </p:sp>
    </p:spTree>
    <p:extLst>
      <p:ext uri="{BB962C8B-B14F-4D97-AF65-F5344CB8AC3E}">
        <p14:creationId xmlns:p14="http://schemas.microsoft.com/office/powerpoint/2010/main" val="165026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1760" y="1686560"/>
            <a:ext cx="6502400" cy="1077218"/>
          </a:xfrm>
          <a:prstGeom prst="rect">
            <a:avLst/>
          </a:prstGeom>
          <a:noFill/>
        </p:spPr>
        <p:txBody>
          <a:bodyPr wrap="square" rtlCol="0">
            <a:spAutoFit/>
          </a:bodyPr>
          <a:lstStyle/>
          <a:p>
            <a:r>
              <a:rPr lang="en-IE" sz="3200" dirty="0" smtClean="0"/>
              <a:t>Suppose we had another table actors?</a:t>
            </a:r>
            <a:endParaRPr lang="en-IE" sz="3200" dirty="0"/>
          </a:p>
        </p:txBody>
      </p:sp>
      <p:graphicFrame>
        <p:nvGraphicFramePr>
          <p:cNvPr id="5" name="Table 4"/>
          <p:cNvGraphicFramePr>
            <a:graphicFrameLocks noGrp="1"/>
          </p:cNvGraphicFramePr>
          <p:nvPr>
            <p:extLst>
              <p:ext uri="{D42A27DB-BD31-4B8C-83A1-F6EECF244321}">
                <p14:modId xmlns:p14="http://schemas.microsoft.com/office/powerpoint/2010/main" val="2474334225"/>
              </p:ext>
            </p:extLst>
          </p:nvPr>
        </p:nvGraphicFramePr>
        <p:xfrm>
          <a:off x="457200" y="3087529"/>
          <a:ext cx="2905760" cy="2194560"/>
        </p:xfrm>
        <a:graphic>
          <a:graphicData uri="http://schemas.openxmlformats.org/drawingml/2006/table">
            <a:tbl>
              <a:tblPr firstRow="1" firstCol="1" bandRow="1">
                <a:tableStyleId>{5C22544A-7EE6-4342-B048-85BDC9FD1C3A}</a:tableStyleId>
              </a:tblPr>
              <a:tblGrid>
                <a:gridCol w="2905760"/>
              </a:tblGrid>
              <a:tr h="0">
                <a:tc>
                  <a:txBody>
                    <a:bodyPr/>
                    <a:lstStyle/>
                    <a:p>
                      <a:r>
                        <a:rPr lang="en-IE" sz="1800" dirty="0" smtClean="0">
                          <a:effectLst/>
                          <a:latin typeface="Calibri"/>
                          <a:ea typeface="Times New Roman"/>
                        </a:rPr>
                        <a:t>ACTORS</a:t>
                      </a:r>
                      <a:endParaRPr lang="en-IE" sz="1800" dirty="0">
                        <a:effectLst/>
                        <a:latin typeface="Calibri"/>
                        <a:ea typeface="Times New Roman"/>
                      </a:endParaRPr>
                    </a:p>
                  </a:txBody>
                  <a:tcPr marL="68580" marR="68580" marT="0" marB="0"/>
                </a:tc>
              </a:tr>
              <a:tr h="0">
                <a:tc>
                  <a:txBody>
                    <a:bodyPr/>
                    <a:lstStyle/>
                    <a:p>
                      <a:r>
                        <a:rPr lang="en-IE" sz="1800" kern="1200" dirty="0">
                          <a:effectLst/>
                        </a:rPr>
                        <a:t>Chris Evans</a:t>
                      </a:r>
                      <a:endParaRPr lang="en-IE" sz="1800" dirty="0">
                        <a:effectLst/>
                        <a:latin typeface="Calibri"/>
                        <a:ea typeface="Times New Roman"/>
                      </a:endParaRPr>
                    </a:p>
                  </a:txBody>
                  <a:tcPr marL="68580" marR="68580" marT="0" marB="0"/>
                </a:tc>
              </a:tr>
              <a:tr h="0">
                <a:tc>
                  <a:txBody>
                    <a:bodyPr/>
                    <a:lstStyle/>
                    <a:p>
                      <a:r>
                        <a:rPr lang="en-IE" sz="1800" kern="1200">
                          <a:effectLst/>
                        </a:rPr>
                        <a:t>Chris Hemmsworth</a:t>
                      </a:r>
                      <a:endParaRPr lang="en-IE" sz="1800">
                        <a:effectLst/>
                        <a:latin typeface="Calibri"/>
                        <a:ea typeface="Times New Roman"/>
                      </a:endParaRPr>
                    </a:p>
                  </a:txBody>
                  <a:tcPr marL="68580" marR="68580" marT="0" marB="0"/>
                </a:tc>
              </a:tr>
              <a:tr h="0">
                <a:tc>
                  <a:txBody>
                    <a:bodyPr/>
                    <a:lstStyle/>
                    <a:p>
                      <a:r>
                        <a:rPr lang="en-IE" sz="1800" kern="1200">
                          <a:effectLst/>
                        </a:rPr>
                        <a:t>Mark Ruffalo</a:t>
                      </a:r>
                      <a:endParaRPr lang="en-IE" sz="1800">
                        <a:effectLst/>
                        <a:latin typeface="Calibri"/>
                        <a:ea typeface="Times New Roman"/>
                      </a:endParaRPr>
                    </a:p>
                  </a:txBody>
                  <a:tcPr marL="68580" marR="68580" marT="0" marB="0"/>
                </a:tc>
              </a:tr>
              <a:tr h="0">
                <a:tc>
                  <a:txBody>
                    <a:bodyPr/>
                    <a:lstStyle/>
                    <a:p>
                      <a:r>
                        <a:rPr lang="en-IE" sz="1800" kern="1200">
                          <a:effectLst/>
                        </a:rPr>
                        <a:t>John Favreau</a:t>
                      </a:r>
                      <a:endParaRPr lang="en-IE" sz="1800">
                        <a:effectLst/>
                        <a:latin typeface="Calibri"/>
                        <a:ea typeface="Times New Roman"/>
                      </a:endParaRPr>
                    </a:p>
                  </a:txBody>
                  <a:tcPr marL="68580" marR="68580" marT="0" marB="0"/>
                </a:tc>
              </a:tr>
              <a:tr h="0">
                <a:tc>
                  <a:txBody>
                    <a:bodyPr/>
                    <a:lstStyle/>
                    <a:p>
                      <a:r>
                        <a:rPr lang="en-IE" sz="1800" kern="1200">
                          <a:effectLst/>
                        </a:rPr>
                        <a:t>Oliver Platt</a:t>
                      </a:r>
                      <a:endParaRPr lang="en-IE" sz="1800">
                        <a:effectLst/>
                        <a:latin typeface="Calibri"/>
                        <a:ea typeface="Times New Roman"/>
                      </a:endParaRPr>
                    </a:p>
                  </a:txBody>
                  <a:tcPr marL="68580" marR="68580" marT="0" marB="0"/>
                </a:tc>
              </a:tr>
              <a:tr h="0">
                <a:tc>
                  <a:txBody>
                    <a:bodyPr/>
                    <a:lstStyle/>
                    <a:p>
                      <a:r>
                        <a:rPr lang="en-IE" sz="1800" kern="1200">
                          <a:effectLst/>
                        </a:rPr>
                        <a:t>Sofia Vergara</a:t>
                      </a:r>
                      <a:endParaRPr lang="en-IE" sz="1800">
                        <a:effectLst/>
                        <a:latin typeface="Calibri"/>
                        <a:ea typeface="Times New Roman"/>
                      </a:endParaRPr>
                    </a:p>
                  </a:txBody>
                  <a:tcPr marL="68580" marR="68580" marT="0" marB="0"/>
                </a:tc>
              </a:tr>
              <a:tr h="0">
                <a:tc>
                  <a:txBody>
                    <a:bodyPr/>
                    <a:lstStyle/>
                    <a:p>
                      <a:r>
                        <a:rPr lang="en-IE" sz="1800" kern="1200" dirty="0">
                          <a:effectLst/>
                        </a:rPr>
                        <a:t>Russell Crowe</a:t>
                      </a:r>
                      <a:endParaRPr lang="en-IE" sz="1800" dirty="0">
                        <a:effectLst/>
                        <a:latin typeface="Calibri"/>
                        <a:ea typeface="Times New Roman"/>
                      </a:endParaRPr>
                    </a:p>
                  </a:txBody>
                  <a:tcPr marL="68580" marR="68580" marT="0" marB="0"/>
                </a:tc>
              </a:tr>
            </a:tbl>
          </a:graphicData>
        </a:graphic>
      </p:graphicFrame>
      <p:sp>
        <p:nvSpPr>
          <p:cNvPr id="6" name="TextBox 5"/>
          <p:cNvSpPr txBox="1"/>
          <p:nvPr/>
        </p:nvSpPr>
        <p:spPr>
          <a:xfrm>
            <a:off x="4033520" y="2997200"/>
            <a:ext cx="4795520" cy="369332"/>
          </a:xfrm>
          <a:prstGeom prst="rect">
            <a:avLst/>
          </a:prstGeom>
          <a:noFill/>
        </p:spPr>
        <p:txBody>
          <a:bodyPr wrap="square" rtlCol="0">
            <a:spAutoFit/>
          </a:bodyPr>
          <a:lstStyle/>
          <a:p>
            <a:r>
              <a:rPr lang="en-IE" dirty="0" smtClean="0"/>
              <a:t>Find Actors who did not star in Avengers?</a:t>
            </a:r>
            <a:endParaRPr lang="en-IE" dirty="0"/>
          </a:p>
        </p:txBody>
      </p:sp>
    </p:spTree>
    <p:extLst>
      <p:ext uri="{BB962C8B-B14F-4D97-AF65-F5344CB8AC3E}">
        <p14:creationId xmlns:p14="http://schemas.microsoft.com/office/powerpoint/2010/main" val="24791799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93" y="2920702"/>
            <a:ext cx="3913187" cy="257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Oval 3"/>
          <p:cNvSpPr>
            <a:spLocks noChangeArrowheads="1"/>
          </p:cNvSpPr>
          <p:nvPr/>
        </p:nvSpPr>
        <p:spPr bwMode="auto">
          <a:xfrm>
            <a:off x="4622800" y="640080"/>
            <a:ext cx="4419600" cy="4419600"/>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86" name="Text Box 14"/>
          <p:cNvSpPr txBox="1">
            <a:spLocks noChangeArrowheads="1"/>
          </p:cNvSpPr>
          <p:nvPr/>
        </p:nvSpPr>
        <p:spPr bwMode="auto">
          <a:xfrm>
            <a:off x="7213600" y="5791200"/>
            <a:ext cx="1981200" cy="4572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TW">
                <a:solidFill>
                  <a:schemeClr val="bg1"/>
                </a:solidFill>
              </a:rPr>
              <a:t>Right</a:t>
            </a:r>
          </a:p>
        </p:txBody>
      </p:sp>
      <p:sp>
        <p:nvSpPr>
          <p:cNvPr id="2" name="Rectangle 1"/>
          <p:cNvSpPr/>
          <p:nvPr/>
        </p:nvSpPr>
        <p:spPr>
          <a:xfrm>
            <a:off x="4462780" y="91599"/>
            <a:ext cx="2540000" cy="5120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Oval 8"/>
          <p:cNvSpPr>
            <a:spLocks noChangeArrowheads="1"/>
          </p:cNvSpPr>
          <p:nvPr/>
        </p:nvSpPr>
        <p:spPr bwMode="auto">
          <a:xfrm>
            <a:off x="5847080" y="1661606"/>
            <a:ext cx="2514600" cy="2514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3" name="Text Box 8"/>
          <p:cNvSpPr txBox="1">
            <a:spLocks noChangeArrowheads="1"/>
          </p:cNvSpPr>
          <p:nvPr/>
        </p:nvSpPr>
        <p:spPr bwMode="auto">
          <a:xfrm>
            <a:off x="6202680" y="2270760"/>
            <a:ext cx="1600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TW" sz="1200" dirty="0" smtClean="0"/>
              <a:t>Robert Downey Jr</a:t>
            </a:r>
          </a:p>
          <a:p>
            <a:pPr algn="ctr">
              <a:spcBef>
                <a:spcPct val="50000"/>
              </a:spcBef>
            </a:pPr>
            <a:r>
              <a:rPr lang="en-US" altLang="zh-TW" sz="1200" dirty="0" smtClean="0"/>
              <a:t>Scarlett Johansson</a:t>
            </a:r>
          </a:p>
          <a:p>
            <a:pPr>
              <a:spcBef>
                <a:spcPct val="50000"/>
              </a:spcBef>
            </a:pPr>
            <a:r>
              <a:rPr lang="en-IE" altLang="zh-TW" sz="1200" dirty="0"/>
              <a:t>Chris Evans</a:t>
            </a:r>
          </a:p>
          <a:p>
            <a:pPr>
              <a:spcBef>
                <a:spcPct val="50000"/>
              </a:spcBef>
            </a:pPr>
            <a:r>
              <a:rPr lang="en-IE" altLang="zh-TW" sz="1200" dirty="0"/>
              <a:t>Chris </a:t>
            </a:r>
            <a:r>
              <a:rPr lang="en-IE" altLang="zh-TW" sz="1200" dirty="0" err="1"/>
              <a:t>Hemmsworth</a:t>
            </a:r>
            <a:endParaRPr lang="en-IE" altLang="zh-TW" sz="1200" dirty="0"/>
          </a:p>
          <a:p>
            <a:pPr>
              <a:spcBef>
                <a:spcPct val="50000"/>
              </a:spcBef>
            </a:pPr>
            <a:r>
              <a:rPr lang="en-IE" altLang="zh-TW" sz="1200" dirty="0"/>
              <a:t>Mark </a:t>
            </a:r>
            <a:r>
              <a:rPr lang="en-IE" altLang="zh-TW" sz="1200" dirty="0" err="1"/>
              <a:t>Ruffalo</a:t>
            </a:r>
            <a:endParaRPr lang="en-IE" altLang="zh-TW" sz="1200" dirty="0"/>
          </a:p>
          <a:p>
            <a:pPr algn="ctr">
              <a:spcBef>
                <a:spcPct val="50000"/>
              </a:spcBef>
            </a:pPr>
            <a:endParaRPr lang="en-US" altLang="zh-TW" sz="1200" dirty="0" smtClean="0"/>
          </a:p>
          <a:p>
            <a:pPr algn="ctr">
              <a:spcBef>
                <a:spcPct val="50000"/>
              </a:spcBef>
            </a:pPr>
            <a:endParaRPr lang="en-US" altLang="zh-TW" sz="1200" dirty="0"/>
          </a:p>
        </p:txBody>
      </p:sp>
      <p:sp>
        <p:nvSpPr>
          <p:cNvPr id="15" name="Text Box 11"/>
          <p:cNvSpPr txBox="1">
            <a:spLocks noChangeArrowheads="1"/>
          </p:cNvSpPr>
          <p:nvPr/>
        </p:nvSpPr>
        <p:spPr bwMode="auto">
          <a:xfrm>
            <a:off x="7213600" y="925919"/>
            <a:ext cx="8382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sz="1100" dirty="0" smtClean="0"/>
              <a:t>John </a:t>
            </a:r>
            <a:r>
              <a:rPr lang="en-US" altLang="zh-TW" sz="1100" dirty="0" err="1" smtClean="0"/>
              <a:t>Favreau</a:t>
            </a:r>
            <a:endParaRPr lang="en-US" altLang="zh-TW" sz="1100" dirty="0"/>
          </a:p>
        </p:txBody>
      </p:sp>
      <p:sp>
        <p:nvSpPr>
          <p:cNvPr id="16" name="Text Box 11"/>
          <p:cNvSpPr txBox="1">
            <a:spLocks noChangeArrowheads="1"/>
          </p:cNvSpPr>
          <p:nvPr/>
        </p:nvSpPr>
        <p:spPr bwMode="auto">
          <a:xfrm>
            <a:off x="8204200" y="2499732"/>
            <a:ext cx="8382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sz="1100" dirty="0" smtClean="0"/>
              <a:t>Oliver Platt</a:t>
            </a:r>
            <a:endParaRPr lang="en-US" altLang="zh-TW" sz="1100" dirty="0"/>
          </a:p>
        </p:txBody>
      </p:sp>
      <p:sp>
        <p:nvSpPr>
          <p:cNvPr id="17" name="Text Box 11"/>
          <p:cNvSpPr txBox="1">
            <a:spLocks noChangeArrowheads="1"/>
          </p:cNvSpPr>
          <p:nvPr/>
        </p:nvSpPr>
        <p:spPr bwMode="auto">
          <a:xfrm>
            <a:off x="7055485" y="4517047"/>
            <a:ext cx="8382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sz="1100" dirty="0" smtClean="0"/>
              <a:t>Sofia Vergara</a:t>
            </a:r>
            <a:endParaRPr lang="en-US" altLang="zh-TW" sz="1100" dirty="0"/>
          </a:p>
        </p:txBody>
      </p:sp>
      <p:sp>
        <p:nvSpPr>
          <p:cNvPr id="3085" name="Text Box 13"/>
          <p:cNvSpPr txBox="1">
            <a:spLocks noChangeArrowheads="1"/>
          </p:cNvSpPr>
          <p:nvPr/>
        </p:nvSpPr>
        <p:spPr bwMode="auto">
          <a:xfrm>
            <a:off x="4572000" y="60642"/>
            <a:ext cx="4572000" cy="579438"/>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p>
            <a:pPr algn="ctr">
              <a:spcBef>
                <a:spcPct val="130000"/>
              </a:spcBef>
              <a:spcAft>
                <a:spcPct val="130000"/>
              </a:spcAft>
            </a:pPr>
            <a:r>
              <a:rPr lang="en-US" altLang="zh-TW" sz="3200" dirty="0" smtClean="0"/>
              <a:t>Right </a:t>
            </a:r>
            <a:r>
              <a:rPr lang="en-US" altLang="zh-TW" sz="3200" dirty="0"/>
              <a:t>Outer Join</a:t>
            </a:r>
          </a:p>
        </p:txBody>
      </p:sp>
      <p:sp>
        <p:nvSpPr>
          <p:cNvPr id="4" name="TextBox 3"/>
          <p:cNvSpPr txBox="1"/>
          <p:nvPr/>
        </p:nvSpPr>
        <p:spPr>
          <a:xfrm>
            <a:off x="116205" y="1066800"/>
            <a:ext cx="5730875" cy="830997"/>
          </a:xfrm>
          <a:prstGeom prst="rect">
            <a:avLst/>
          </a:prstGeom>
          <a:noFill/>
        </p:spPr>
        <p:txBody>
          <a:bodyPr wrap="square" rtlCol="0">
            <a:spAutoFit/>
          </a:bodyPr>
          <a:lstStyle/>
          <a:p>
            <a:pPr algn="l"/>
            <a:r>
              <a:rPr lang="en-IE" dirty="0">
                <a:latin typeface="Courier New" panose="02070309020205020404" pitchFamily="49" charset="0"/>
                <a:cs typeface="Courier New" panose="02070309020205020404" pitchFamily="49" charset="0"/>
              </a:rPr>
              <a:t>select * from avengers </a:t>
            </a:r>
            <a:r>
              <a:rPr lang="en-IE" dirty="0" smtClean="0">
                <a:latin typeface="Courier New" panose="02070309020205020404" pitchFamily="49" charset="0"/>
                <a:cs typeface="Courier New" panose="02070309020205020404" pitchFamily="49" charset="0"/>
              </a:rPr>
              <a:t> </a:t>
            </a:r>
            <a:r>
              <a:rPr lang="en-IE" sz="2400" dirty="0" smtClean="0">
                <a:latin typeface="Courier New" panose="02070309020205020404" pitchFamily="49" charset="0"/>
                <a:cs typeface="Courier New" panose="02070309020205020404" pitchFamily="49" charset="0"/>
              </a:rPr>
              <a:t>RIGHT OUTER JOIN </a:t>
            </a:r>
            <a:r>
              <a:rPr lang="en-IE" dirty="0" smtClean="0">
                <a:latin typeface="Courier New" panose="02070309020205020404" pitchFamily="49" charset="0"/>
                <a:cs typeface="Courier New" panose="02070309020205020404" pitchFamily="49" charset="0"/>
              </a:rPr>
              <a:t>actors </a:t>
            </a:r>
            <a:r>
              <a:rPr lang="en-IE" sz="2400" dirty="0" smtClean="0">
                <a:latin typeface="Courier New" panose="02070309020205020404" pitchFamily="49" charset="0"/>
                <a:cs typeface="Courier New" panose="02070309020205020404" pitchFamily="49" charset="0"/>
              </a:rPr>
              <a:t>USING (actor)</a:t>
            </a:r>
            <a:r>
              <a:rPr lang="en-IE" dirty="0" smtClean="0">
                <a:latin typeface="Courier New" panose="02070309020205020404" pitchFamily="49" charset="0"/>
                <a:cs typeface="Courier New" panose="02070309020205020404" pitchFamily="49" charset="0"/>
              </a:rPr>
              <a:t>;</a:t>
            </a:r>
            <a:endParaRPr lang="en-IE" dirty="0">
              <a:latin typeface="Courier New" panose="02070309020205020404" pitchFamily="49" charset="0"/>
              <a:cs typeface="Courier New" panose="02070309020205020404" pitchFamily="49" charset="0"/>
            </a:endParaRPr>
          </a:p>
        </p:txBody>
      </p:sp>
      <p:sp>
        <p:nvSpPr>
          <p:cNvPr id="25" name="Rectangle 24"/>
          <p:cNvSpPr/>
          <p:nvPr/>
        </p:nvSpPr>
        <p:spPr>
          <a:xfrm>
            <a:off x="206693" y="3159760"/>
            <a:ext cx="3913187" cy="1016446"/>
          </a:xfrm>
          <a:prstGeom prst="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AVENGERS</a:t>
            </a:r>
            <a:endParaRPr lang="en-IE" dirty="0"/>
          </a:p>
        </p:txBody>
      </p:sp>
      <p:sp>
        <p:nvSpPr>
          <p:cNvPr id="26" name="Rectangle 25"/>
          <p:cNvSpPr/>
          <p:nvPr/>
        </p:nvSpPr>
        <p:spPr>
          <a:xfrm>
            <a:off x="206692" y="4171488"/>
            <a:ext cx="3913187" cy="1327314"/>
          </a:xfrm>
          <a:prstGeom prst="rect">
            <a:avLst/>
          </a:prstGeom>
          <a:solidFill>
            <a:srgbClr val="FF0000">
              <a:alpha val="39000"/>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E" dirty="0" smtClean="0"/>
              <a:t>ACTOR ONLY</a:t>
            </a:r>
            <a:endParaRPr lang="en-IE" dirty="0"/>
          </a:p>
        </p:txBody>
      </p:sp>
      <p:sp>
        <p:nvSpPr>
          <p:cNvPr id="18" name="Text Box 11"/>
          <p:cNvSpPr txBox="1">
            <a:spLocks noChangeArrowheads="1"/>
          </p:cNvSpPr>
          <p:nvPr/>
        </p:nvSpPr>
        <p:spPr bwMode="auto">
          <a:xfrm>
            <a:off x="7632700" y="4019153"/>
            <a:ext cx="8382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sz="1100" dirty="0" smtClean="0"/>
              <a:t>Russell Crowe</a:t>
            </a:r>
            <a:endParaRPr lang="en-US" altLang="zh-TW" sz="1100" dirty="0"/>
          </a:p>
        </p:txBody>
      </p:sp>
    </p:spTree>
    <p:extLst>
      <p:ext uri="{BB962C8B-B14F-4D97-AF65-F5344CB8AC3E}">
        <p14:creationId xmlns:p14="http://schemas.microsoft.com/office/powerpoint/2010/main" val="362916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1760" y="1686560"/>
            <a:ext cx="6502400" cy="2062103"/>
          </a:xfrm>
          <a:prstGeom prst="rect">
            <a:avLst/>
          </a:prstGeom>
          <a:noFill/>
        </p:spPr>
        <p:txBody>
          <a:bodyPr wrap="square" rtlCol="0">
            <a:spAutoFit/>
          </a:bodyPr>
          <a:lstStyle/>
          <a:p>
            <a:r>
              <a:rPr lang="en-IE" sz="3200" dirty="0" smtClean="0"/>
              <a:t>How do we find out actors who starred in Avengers and everyone who starred in Chef (even if they were not in both)? </a:t>
            </a:r>
            <a:endParaRPr lang="en-IE" sz="3200" dirty="0"/>
          </a:p>
        </p:txBody>
      </p:sp>
    </p:spTree>
    <p:extLst>
      <p:ext uri="{BB962C8B-B14F-4D97-AF65-F5344CB8AC3E}">
        <p14:creationId xmlns:p14="http://schemas.microsoft.com/office/powerpoint/2010/main" val="20667533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Oval 3"/>
          <p:cNvSpPr>
            <a:spLocks noChangeArrowheads="1"/>
          </p:cNvSpPr>
          <p:nvPr/>
        </p:nvSpPr>
        <p:spPr bwMode="auto">
          <a:xfrm>
            <a:off x="116839" y="276292"/>
            <a:ext cx="4419600" cy="4419600"/>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126" name="Line 6"/>
          <p:cNvSpPr>
            <a:spLocks noChangeShapeType="1"/>
          </p:cNvSpPr>
          <p:nvPr/>
        </p:nvSpPr>
        <p:spPr bwMode="auto">
          <a:xfrm>
            <a:off x="2326639" y="276292"/>
            <a:ext cx="0" cy="44196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5125" name="Oval 5"/>
          <p:cNvSpPr>
            <a:spLocks noChangeArrowheads="1"/>
          </p:cNvSpPr>
          <p:nvPr/>
        </p:nvSpPr>
        <p:spPr bwMode="auto">
          <a:xfrm>
            <a:off x="1069339" y="1228792"/>
            <a:ext cx="2514600" cy="2514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128" name="Text Box 8"/>
          <p:cNvSpPr txBox="1">
            <a:spLocks noChangeArrowheads="1"/>
          </p:cNvSpPr>
          <p:nvPr/>
        </p:nvSpPr>
        <p:spPr bwMode="auto">
          <a:xfrm>
            <a:off x="1625599" y="1906972"/>
            <a:ext cx="1600200"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TW" dirty="0" smtClean="0"/>
              <a:t>Robert Downey Jr</a:t>
            </a:r>
          </a:p>
          <a:p>
            <a:pPr algn="ctr">
              <a:spcBef>
                <a:spcPct val="50000"/>
              </a:spcBef>
            </a:pPr>
            <a:r>
              <a:rPr lang="en-US" altLang="zh-TW" dirty="0" smtClean="0"/>
              <a:t>Scarlett Johansson</a:t>
            </a:r>
            <a:endParaRPr lang="en-US" altLang="zh-TW" dirty="0"/>
          </a:p>
        </p:txBody>
      </p:sp>
      <p:sp>
        <p:nvSpPr>
          <p:cNvPr id="5129" name="Text Box 9"/>
          <p:cNvSpPr txBox="1">
            <a:spLocks noChangeArrowheads="1"/>
          </p:cNvSpPr>
          <p:nvPr/>
        </p:nvSpPr>
        <p:spPr bwMode="auto">
          <a:xfrm>
            <a:off x="213359" y="1876492"/>
            <a:ext cx="81788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sz="1100" dirty="0" smtClean="0"/>
              <a:t>Chris Evans</a:t>
            </a:r>
            <a:endParaRPr lang="en-US" altLang="zh-TW" sz="1100" dirty="0"/>
          </a:p>
        </p:txBody>
      </p:sp>
      <p:sp>
        <p:nvSpPr>
          <p:cNvPr id="5130" name="Text Box 10"/>
          <p:cNvSpPr txBox="1">
            <a:spLocks noChangeArrowheads="1"/>
          </p:cNvSpPr>
          <p:nvPr/>
        </p:nvSpPr>
        <p:spPr bwMode="auto">
          <a:xfrm>
            <a:off x="955039" y="3705292"/>
            <a:ext cx="113792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sz="1100" dirty="0" smtClean="0"/>
              <a:t>Chris </a:t>
            </a:r>
            <a:r>
              <a:rPr lang="en-US" altLang="zh-TW" sz="1100" dirty="0" err="1"/>
              <a:t>H</a:t>
            </a:r>
            <a:r>
              <a:rPr lang="en-US" altLang="zh-TW" sz="1100" dirty="0" err="1" smtClean="0"/>
              <a:t>emmsworth</a:t>
            </a:r>
            <a:endParaRPr lang="en-US" altLang="zh-TW" sz="1100" dirty="0"/>
          </a:p>
        </p:txBody>
      </p:sp>
      <p:sp>
        <p:nvSpPr>
          <p:cNvPr id="5131" name="Text Box 11"/>
          <p:cNvSpPr txBox="1">
            <a:spLocks noChangeArrowheads="1"/>
          </p:cNvSpPr>
          <p:nvPr/>
        </p:nvSpPr>
        <p:spPr bwMode="auto">
          <a:xfrm>
            <a:off x="3164839" y="987938"/>
            <a:ext cx="8382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sz="1100" dirty="0" smtClean="0"/>
              <a:t>John </a:t>
            </a:r>
            <a:r>
              <a:rPr lang="en-US" altLang="zh-TW" sz="1100" dirty="0" err="1" smtClean="0"/>
              <a:t>Favreau</a:t>
            </a:r>
            <a:endParaRPr lang="en-US" altLang="zh-TW" sz="1100" dirty="0"/>
          </a:p>
        </p:txBody>
      </p:sp>
      <p:sp>
        <p:nvSpPr>
          <p:cNvPr id="20" name="Text Box 10"/>
          <p:cNvSpPr txBox="1">
            <a:spLocks noChangeArrowheads="1"/>
          </p:cNvSpPr>
          <p:nvPr/>
        </p:nvSpPr>
        <p:spPr bwMode="auto">
          <a:xfrm>
            <a:off x="1031239" y="941772"/>
            <a:ext cx="113792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sz="1100" dirty="0" smtClean="0"/>
              <a:t>Mark </a:t>
            </a:r>
            <a:r>
              <a:rPr lang="en-US" altLang="zh-TW" sz="1100" dirty="0" err="1" smtClean="0"/>
              <a:t>Ruffalo</a:t>
            </a:r>
            <a:endParaRPr lang="en-US" altLang="zh-TW" sz="1100" dirty="0"/>
          </a:p>
        </p:txBody>
      </p:sp>
      <p:sp>
        <p:nvSpPr>
          <p:cNvPr id="21" name="Text Box 11"/>
          <p:cNvSpPr txBox="1">
            <a:spLocks noChangeArrowheads="1"/>
          </p:cNvSpPr>
          <p:nvPr/>
        </p:nvSpPr>
        <p:spPr bwMode="auto">
          <a:xfrm>
            <a:off x="3698239" y="2270648"/>
            <a:ext cx="8382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sz="1100" dirty="0" smtClean="0"/>
              <a:t>Oliver Platt</a:t>
            </a:r>
            <a:endParaRPr lang="en-US" altLang="zh-TW" sz="1100" dirty="0"/>
          </a:p>
        </p:txBody>
      </p:sp>
      <p:sp>
        <p:nvSpPr>
          <p:cNvPr id="22" name="Text Box 11"/>
          <p:cNvSpPr txBox="1">
            <a:spLocks noChangeArrowheads="1"/>
          </p:cNvSpPr>
          <p:nvPr/>
        </p:nvSpPr>
        <p:spPr bwMode="auto">
          <a:xfrm>
            <a:off x="2860039" y="3812418"/>
            <a:ext cx="8382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sz="1100" dirty="0" smtClean="0"/>
              <a:t>Sofia Vergara</a:t>
            </a:r>
            <a:endParaRPr lang="en-US" altLang="zh-TW" sz="1100" dirty="0"/>
          </a:p>
        </p:txBody>
      </p:sp>
      <p:sp>
        <p:nvSpPr>
          <p:cNvPr id="16" name="Text Box 10"/>
          <p:cNvSpPr txBox="1">
            <a:spLocks noChangeArrowheads="1"/>
          </p:cNvSpPr>
          <p:nvPr/>
        </p:nvSpPr>
        <p:spPr bwMode="auto">
          <a:xfrm>
            <a:off x="4572000" y="304800"/>
            <a:ext cx="4038600" cy="579438"/>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p>
            <a:pPr algn="ctr">
              <a:spcBef>
                <a:spcPct val="130000"/>
              </a:spcBef>
              <a:spcAft>
                <a:spcPct val="130000"/>
              </a:spcAft>
            </a:pPr>
            <a:r>
              <a:rPr lang="en-US" altLang="zh-TW" sz="3200"/>
              <a:t>The Full Outer Join</a:t>
            </a:r>
          </a:p>
        </p:txBody>
      </p:sp>
      <p:pic>
        <p:nvPicPr>
          <p:cNvPr id="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77" y="5051492"/>
            <a:ext cx="8178763" cy="1686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765040" y="1876492"/>
            <a:ext cx="3779500" cy="1107996"/>
          </a:xfrm>
          <a:prstGeom prst="rect">
            <a:avLst/>
          </a:prstGeom>
          <a:noFill/>
        </p:spPr>
        <p:txBody>
          <a:bodyPr wrap="square" rtlCol="0">
            <a:spAutoFit/>
          </a:bodyPr>
          <a:lstStyle/>
          <a:p>
            <a:r>
              <a:rPr lang="en-IE" dirty="0">
                <a:latin typeface="Courier New" panose="02070309020205020404" pitchFamily="49" charset="0"/>
                <a:cs typeface="Courier New" panose="02070309020205020404" pitchFamily="49" charset="0"/>
              </a:rPr>
              <a:t>select * from avengers a </a:t>
            </a:r>
            <a:r>
              <a:rPr lang="en-IE" sz="2400" dirty="0" smtClean="0">
                <a:latin typeface="Courier New" panose="02070309020205020404" pitchFamily="49" charset="0"/>
                <a:cs typeface="Courier New" panose="02070309020205020404" pitchFamily="49" charset="0"/>
              </a:rPr>
              <a:t>FULL OUTER JOIN</a:t>
            </a:r>
            <a:r>
              <a:rPr lang="en-IE" dirty="0" smtClean="0">
                <a:latin typeface="Courier New" panose="02070309020205020404" pitchFamily="49" charset="0"/>
                <a:cs typeface="Courier New" panose="02070309020205020404" pitchFamily="49" charset="0"/>
              </a:rPr>
              <a:t> chef </a:t>
            </a:r>
            <a:r>
              <a:rPr lang="en-IE" dirty="0">
                <a:latin typeface="Courier New" panose="02070309020205020404" pitchFamily="49" charset="0"/>
                <a:cs typeface="Courier New" panose="02070309020205020404" pitchFamily="49" charset="0"/>
              </a:rPr>
              <a:t>c </a:t>
            </a:r>
            <a:r>
              <a:rPr lang="en-IE" sz="2400" dirty="0">
                <a:latin typeface="Courier New" panose="02070309020205020404" pitchFamily="49" charset="0"/>
                <a:cs typeface="Courier New" panose="02070309020205020404" pitchFamily="49" charset="0"/>
              </a:rPr>
              <a:t>on</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a.actor</a:t>
            </a:r>
            <a:r>
              <a:rPr lang="en-IE" dirty="0">
                <a:latin typeface="Courier New" panose="02070309020205020404" pitchFamily="49" charset="0"/>
                <a:cs typeface="Courier New" panose="02070309020205020404" pitchFamily="49" charset="0"/>
              </a:rPr>
              <a:t>=</a:t>
            </a:r>
            <a:r>
              <a:rPr lang="en-IE" dirty="0" err="1">
                <a:latin typeface="Courier New" panose="02070309020205020404" pitchFamily="49" charset="0"/>
                <a:cs typeface="Courier New" panose="02070309020205020404" pitchFamily="49" charset="0"/>
              </a:rPr>
              <a:t>c.actor</a:t>
            </a:r>
            <a:r>
              <a:rPr lang="en-IE"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721658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Oval 3"/>
          <p:cNvSpPr>
            <a:spLocks noChangeArrowheads="1"/>
          </p:cNvSpPr>
          <p:nvPr/>
        </p:nvSpPr>
        <p:spPr bwMode="auto">
          <a:xfrm>
            <a:off x="116839" y="276292"/>
            <a:ext cx="4419600" cy="4419600"/>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126" name="Line 6"/>
          <p:cNvSpPr>
            <a:spLocks noChangeShapeType="1"/>
          </p:cNvSpPr>
          <p:nvPr/>
        </p:nvSpPr>
        <p:spPr bwMode="auto">
          <a:xfrm>
            <a:off x="2326639" y="276292"/>
            <a:ext cx="0" cy="44196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5125" name="Oval 5"/>
          <p:cNvSpPr>
            <a:spLocks noChangeArrowheads="1"/>
          </p:cNvSpPr>
          <p:nvPr/>
        </p:nvSpPr>
        <p:spPr bwMode="auto">
          <a:xfrm>
            <a:off x="1069339" y="1228792"/>
            <a:ext cx="2514600" cy="2514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128" name="Text Box 8"/>
          <p:cNvSpPr txBox="1">
            <a:spLocks noChangeArrowheads="1"/>
          </p:cNvSpPr>
          <p:nvPr/>
        </p:nvSpPr>
        <p:spPr bwMode="auto">
          <a:xfrm>
            <a:off x="1625599" y="1906972"/>
            <a:ext cx="1600200"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TW" dirty="0" smtClean="0"/>
              <a:t>Robert Downey Jr</a:t>
            </a:r>
          </a:p>
          <a:p>
            <a:pPr algn="ctr">
              <a:spcBef>
                <a:spcPct val="50000"/>
              </a:spcBef>
            </a:pPr>
            <a:r>
              <a:rPr lang="en-US" altLang="zh-TW" dirty="0" smtClean="0"/>
              <a:t>Scarlett Johansson</a:t>
            </a:r>
            <a:endParaRPr lang="en-US" altLang="zh-TW" dirty="0"/>
          </a:p>
        </p:txBody>
      </p:sp>
      <p:sp>
        <p:nvSpPr>
          <p:cNvPr id="5129" name="Text Box 9"/>
          <p:cNvSpPr txBox="1">
            <a:spLocks noChangeArrowheads="1"/>
          </p:cNvSpPr>
          <p:nvPr/>
        </p:nvSpPr>
        <p:spPr bwMode="auto">
          <a:xfrm>
            <a:off x="213359" y="1876492"/>
            <a:ext cx="81788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sz="1100" dirty="0" smtClean="0"/>
              <a:t>Chris Evans</a:t>
            </a:r>
            <a:endParaRPr lang="en-US" altLang="zh-TW" sz="1100" dirty="0"/>
          </a:p>
        </p:txBody>
      </p:sp>
      <p:sp>
        <p:nvSpPr>
          <p:cNvPr id="5130" name="Text Box 10"/>
          <p:cNvSpPr txBox="1">
            <a:spLocks noChangeArrowheads="1"/>
          </p:cNvSpPr>
          <p:nvPr/>
        </p:nvSpPr>
        <p:spPr bwMode="auto">
          <a:xfrm>
            <a:off x="955039" y="3705292"/>
            <a:ext cx="113792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sz="1100" dirty="0" smtClean="0"/>
              <a:t>Chris </a:t>
            </a:r>
            <a:r>
              <a:rPr lang="en-US" altLang="zh-TW" sz="1100" dirty="0" err="1"/>
              <a:t>H</a:t>
            </a:r>
            <a:r>
              <a:rPr lang="en-US" altLang="zh-TW" sz="1100" dirty="0" err="1" smtClean="0"/>
              <a:t>emmsworth</a:t>
            </a:r>
            <a:endParaRPr lang="en-US" altLang="zh-TW" sz="1100" dirty="0"/>
          </a:p>
        </p:txBody>
      </p:sp>
      <p:sp>
        <p:nvSpPr>
          <p:cNvPr id="5131" name="Text Box 11"/>
          <p:cNvSpPr txBox="1">
            <a:spLocks noChangeArrowheads="1"/>
          </p:cNvSpPr>
          <p:nvPr/>
        </p:nvSpPr>
        <p:spPr bwMode="auto">
          <a:xfrm>
            <a:off x="3164839" y="987938"/>
            <a:ext cx="8382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sz="1100" dirty="0" smtClean="0"/>
              <a:t>John </a:t>
            </a:r>
            <a:r>
              <a:rPr lang="en-US" altLang="zh-TW" sz="1100" dirty="0" err="1" smtClean="0"/>
              <a:t>Favreau</a:t>
            </a:r>
            <a:endParaRPr lang="en-US" altLang="zh-TW" sz="1100" dirty="0"/>
          </a:p>
        </p:txBody>
      </p:sp>
      <p:sp>
        <p:nvSpPr>
          <p:cNvPr id="20" name="Text Box 10"/>
          <p:cNvSpPr txBox="1">
            <a:spLocks noChangeArrowheads="1"/>
          </p:cNvSpPr>
          <p:nvPr/>
        </p:nvSpPr>
        <p:spPr bwMode="auto">
          <a:xfrm>
            <a:off x="1031239" y="941772"/>
            <a:ext cx="113792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sz="1100" dirty="0" smtClean="0"/>
              <a:t>Mark </a:t>
            </a:r>
            <a:r>
              <a:rPr lang="en-US" altLang="zh-TW" sz="1100" dirty="0" err="1" smtClean="0"/>
              <a:t>Ruffalo</a:t>
            </a:r>
            <a:endParaRPr lang="en-US" altLang="zh-TW" sz="1100" dirty="0"/>
          </a:p>
        </p:txBody>
      </p:sp>
      <p:sp>
        <p:nvSpPr>
          <p:cNvPr id="21" name="Text Box 11"/>
          <p:cNvSpPr txBox="1">
            <a:spLocks noChangeArrowheads="1"/>
          </p:cNvSpPr>
          <p:nvPr/>
        </p:nvSpPr>
        <p:spPr bwMode="auto">
          <a:xfrm>
            <a:off x="3698239" y="2270648"/>
            <a:ext cx="8382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sz="1100" dirty="0" smtClean="0"/>
              <a:t>Oliver Platt</a:t>
            </a:r>
            <a:endParaRPr lang="en-US" altLang="zh-TW" sz="1100" dirty="0"/>
          </a:p>
        </p:txBody>
      </p:sp>
      <p:sp>
        <p:nvSpPr>
          <p:cNvPr id="22" name="Text Box 11"/>
          <p:cNvSpPr txBox="1">
            <a:spLocks noChangeArrowheads="1"/>
          </p:cNvSpPr>
          <p:nvPr/>
        </p:nvSpPr>
        <p:spPr bwMode="auto">
          <a:xfrm>
            <a:off x="2860039" y="3812418"/>
            <a:ext cx="8382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sz="1100" dirty="0" smtClean="0"/>
              <a:t>Sofia Vergara</a:t>
            </a:r>
            <a:endParaRPr lang="en-US" altLang="zh-TW" sz="1100" dirty="0"/>
          </a:p>
        </p:txBody>
      </p:sp>
      <p:sp>
        <p:nvSpPr>
          <p:cNvPr id="16" name="Text Box 10"/>
          <p:cNvSpPr txBox="1">
            <a:spLocks noChangeArrowheads="1"/>
          </p:cNvSpPr>
          <p:nvPr/>
        </p:nvSpPr>
        <p:spPr bwMode="auto">
          <a:xfrm>
            <a:off x="4572000" y="304800"/>
            <a:ext cx="4038600" cy="579438"/>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p>
            <a:pPr algn="ctr">
              <a:spcBef>
                <a:spcPct val="130000"/>
              </a:spcBef>
              <a:spcAft>
                <a:spcPct val="130000"/>
              </a:spcAft>
            </a:pPr>
            <a:r>
              <a:rPr lang="en-US" altLang="zh-TW" sz="3200"/>
              <a:t>The Full Outer Join</a:t>
            </a:r>
          </a:p>
        </p:txBody>
      </p:sp>
      <p:sp>
        <p:nvSpPr>
          <p:cNvPr id="3" name="TextBox 2"/>
          <p:cNvSpPr txBox="1"/>
          <p:nvPr/>
        </p:nvSpPr>
        <p:spPr>
          <a:xfrm>
            <a:off x="4765040" y="1876492"/>
            <a:ext cx="3779500" cy="1107996"/>
          </a:xfrm>
          <a:prstGeom prst="rect">
            <a:avLst/>
          </a:prstGeom>
          <a:noFill/>
        </p:spPr>
        <p:txBody>
          <a:bodyPr wrap="square" rtlCol="0">
            <a:spAutoFit/>
          </a:bodyPr>
          <a:lstStyle/>
          <a:p>
            <a:r>
              <a:rPr lang="en-IE" dirty="0">
                <a:latin typeface="Courier New" panose="02070309020205020404" pitchFamily="49" charset="0"/>
                <a:cs typeface="Courier New" panose="02070309020205020404" pitchFamily="49" charset="0"/>
              </a:rPr>
              <a:t>select * from avengers </a:t>
            </a:r>
            <a:r>
              <a:rPr lang="en-IE" dirty="0" smtClean="0">
                <a:latin typeface="Courier New" panose="02070309020205020404" pitchFamily="49" charset="0"/>
                <a:cs typeface="Courier New" panose="02070309020205020404" pitchFamily="49" charset="0"/>
              </a:rPr>
              <a:t> </a:t>
            </a:r>
            <a:r>
              <a:rPr lang="en-IE" sz="2400" dirty="0" smtClean="0">
                <a:latin typeface="Courier New" panose="02070309020205020404" pitchFamily="49" charset="0"/>
                <a:cs typeface="Courier New" panose="02070309020205020404" pitchFamily="49" charset="0"/>
              </a:rPr>
              <a:t>FULL OUTER JOIN</a:t>
            </a:r>
            <a:r>
              <a:rPr lang="en-IE" dirty="0" smtClean="0">
                <a:latin typeface="Courier New" panose="02070309020205020404" pitchFamily="49" charset="0"/>
                <a:cs typeface="Courier New" panose="02070309020205020404" pitchFamily="49" charset="0"/>
              </a:rPr>
              <a:t> chef </a:t>
            </a:r>
            <a:r>
              <a:rPr lang="en-IE" sz="2400" dirty="0" smtClean="0">
                <a:latin typeface="Courier New" panose="02070309020205020404" pitchFamily="49" charset="0"/>
                <a:cs typeface="Courier New" panose="02070309020205020404" pitchFamily="49" charset="0"/>
              </a:rPr>
              <a:t>USING (actor)</a:t>
            </a:r>
            <a:r>
              <a:rPr lang="en-IE" dirty="0" smtClean="0">
                <a:latin typeface="Courier New" panose="02070309020205020404" pitchFamily="49" charset="0"/>
                <a:cs typeface="Courier New" panose="02070309020205020404" pitchFamily="49" charset="0"/>
              </a:rPr>
              <a:t>;</a:t>
            </a:r>
            <a:endParaRPr lang="en-IE" dirty="0">
              <a:latin typeface="Courier New" panose="02070309020205020404" pitchFamily="49" charset="0"/>
              <a:cs typeface="Courier New" panose="02070309020205020404" pitchFamily="49"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3039" y="4243305"/>
            <a:ext cx="4778375" cy="232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1553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title"/>
          </p:nvPr>
        </p:nvSpPr>
        <p:spPr/>
        <p:txBody>
          <a:bodyPr/>
          <a:lstStyle/>
          <a:p>
            <a:r>
              <a:rPr lang="en-US" altLang="en-US" smtClean="0"/>
              <a:t>INNER Versus OUTER Joins</a:t>
            </a:r>
          </a:p>
        </p:txBody>
      </p:sp>
      <p:sp>
        <p:nvSpPr>
          <p:cNvPr id="21507" name="Rectangle 7"/>
          <p:cNvSpPr>
            <a:spLocks noGrp="1" noChangeArrowheads="1"/>
          </p:cNvSpPr>
          <p:nvPr>
            <p:ph sz="quarter" idx="1"/>
          </p:nvPr>
        </p:nvSpPr>
        <p:spPr>
          <a:xfrm>
            <a:off x="457200" y="1219200"/>
            <a:ext cx="8229600" cy="4937125"/>
          </a:xfrm>
        </p:spPr>
        <p:txBody>
          <a:bodyPr/>
          <a:lstStyle/>
          <a:p>
            <a:pPr lvl="1"/>
            <a:r>
              <a:rPr lang="en-US" altLang="en-US" dirty="0" smtClean="0"/>
              <a:t>Inner Join</a:t>
            </a:r>
          </a:p>
          <a:p>
            <a:pPr lvl="2"/>
            <a:r>
              <a:rPr lang="en-US" altLang="en-US" dirty="0" smtClean="0"/>
              <a:t>the join of two tables returning only matched rows is called an inner join.</a:t>
            </a:r>
          </a:p>
          <a:p>
            <a:pPr lvl="1"/>
            <a:r>
              <a:rPr lang="en-US" altLang="en-US" dirty="0" smtClean="0"/>
              <a:t>Outer join</a:t>
            </a:r>
          </a:p>
          <a:p>
            <a:pPr lvl="2"/>
            <a:r>
              <a:rPr lang="en-US" altLang="en-US" dirty="0" smtClean="0"/>
              <a:t>A join between two tables that returns the results of the inner join as well as the unmatched rows from the </a:t>
            </a:r>
            <a:r>
              <a:rPr lang="en-US" altLang="en-US" b="1" dirty="0" smtClean="0"/>
              <a:t>left</a:t>
            </a:r>
            <a:r>
              <a:rPr lang="en-US" altLang="en-US" dirty="0" smtClean="0"/>
              <a:t> (or </a:t>
            </a:r>
            <a:r>
              <a:rPr lang="en-US" altLang="en-US" b="1" dirty="0" smtClean="0"/>
              <a:t>right</a:t>
            </a:r>
            <a:r>
              <a:rPr lang="en-US" altLang="en-US" dirty="0" smtClean="0"/>
              <a:t>) tables is called a left (or right) outer join.</a:t>
            </a:r>
          </a:p>
          <a:p>
            <a:pPr lvl="2"/>
            <a:r>
              <a:rPr lang="en-US" altLang="en-US" dirty="0" smtClean="0"/>
              <a:t>A join between two tables that returns the results of an inner join as well as the results of a left and right join is a </a:t>
            </a:r>
            <a:r>
              <a:rPr lang="en-US" altLang="en-US" b="1" dirty="0" smtClean="0"/>
              <a:t>full outer join</a:t>
            </a:r>
            <a:r>
              <a:rPr lang="en-US" altLang="en-US" dirty="0" smtClean="0"/>
              <a:t>.</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Projection and Restriction and GROUP</a:t>
            </a:r>
            <a:endParaRPr lang="en-IE" dirty="0"/>
          </a:p>
        </p:txBody>
      </p:sp>
      <p:sp>
        <p:nvSpPr>
          <p:cNvPr id="3" name="Content Placeholder 2"/>
          <p:cNvSpPr>
            <a:spLocks noGrp="1"/>
          </p:cNvSpPr>
          <p:nvPr>
            <p:ph sz="quarter" idx="1"/>
          </p:nvPr>
        </p:nvSpPr>
        <p:spPr/>
        <p:txBody>
          <a:bodyPr/>
          <a:lstStyle/>
          <a:p>
            <a:r>
              <a:rPr lang="en-IE" dirty="0" smtClean="0"/>
              <a:t>You can include a column list after the SELECT statement as you would normally</a:t>
            </a:r>
          </a:p>
          <a:p>
            <a:r>
              <a:rPr lang="en-IE" dirty="0" smtClean="0"/>
              <a:t>You can include a WHERE clause as you would normally</a:t>
            </a:r>
          </a:p>
          <a:p>
            <a:r>
              <a:rPr lang="en-IE" dirty="0" smtClean="0"/>
              <a:t>You can use GROUP functions as normal</a:t>
            </a:r>
            <a:endParaRPr lang="en-IE" dirty="0"/>
          </a:p>
        </p:txBody>
      </p:sp>
    </p:spTree>
    <p:extLst>
      <p:ext uri="{BB962C8B-B14F-4D97-AF65-F5344CB8AC3E}">
        <p14:creationId xmlns:p14="http://schemas.microsoft.com/office/powerpoint/2010/main" val="16205254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E" dirty="0" smtClean="0"/>
              <a:t>Example </a:t>
            </a:r>
            <a:endParaRPr lang="en-IE" dirty="0"/>
          </a:p>
        </p:txBody>
      </p:sp>
      <p:sp>
        <p:nvSpPr>
          <p:cNvPr id="5" name="Subtitle 4"/>
          <p:cNvSpPr>
            <a:spLocks noGrp="1"/>
          </p:cNvSpPr>
          <p:nvPr>
            <p:ph type="subTitle" idx="1"/>
          </p:nvPr>
        </p:nvSpPr>
        <p:spPr/>
        <p:txBody>
          <a:bodyPr/>
          <a:lstStyle/>
          <a:p>
            <a:endParaRPr lang="en-IE"/>
          </a:p>
        </p:txBody>
      </p:sp>
    </p:spTree>
    <p:extLst>
      <p:ext uri="{BB962C8B-B14F-4D97-AF65-F5344CB8AC3E}">
        <p14:creationId xmlns:p14="http://schemas.microsoft.com/office/powerpoint/2010/main" val="24423401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Olympics Database</a:t>
            </a:r>
            <a:endParaRPr lang="en-IE" dirty="0"/>
          </a:p>
        </p:txBody>
      </p:sp>
      <p:sp>
        <p:nvSpPr>
          <p:cNvPr id="5" name="Text Placeholder 4"/>
          <p:cNvSpPr>
            <a:spLocks noGrp="1"/>
          </p:cNvSpPr>
          <p:nvPr>
            <p:ph type="body" idx="2"/>
          </p:nvPr>
        </p:nvSpPr>
        <p:spPr/>
        <p:txBody>
          <a:bodyPr/>
          <a:lstStyle/>
          <a:p>
            <a:r>
              <a:rPr lang="en-IE" dirty="0" smtClean="0"/>
              <a:t>The database we used in Week 10.</a:t>
            </a:r>
          </a:p>
        </p:txBody>
      </p:sp>
      <p:sp>
        <p:nvSpPr>
          <p:cNvPr id="4" name="Content Placeholder 3"/>
          <p:cNvSpPr>
            <a:spLocks noGrp="1"/>
          </p:cNvSpPr>
          <p:nvPr>
            <p:ph sz="quarter" idx="1"/>
          </p:nvPr>
        </p:nvSpPr>
        <p:spPr/>
        <p:txBody>
          <a:bodyPr/>
          <a:lstStyle/>
          <a:p>
            <a:endParaRPr lang="en-I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733887"/>
            <a:ext cx="4899025" cy="4428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30957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2320" y="1930401"/>
            <a:ext cx="7071360" cy="2419124"/>
          </a:xfrm>
          <a:prstGeom prst="rect">
            <a:avLst/>
          </a:prstGeom>
        </p:spPr>
        <p:txBody>
          <a:bodyPr wrap="square">
            <a:spAutoFit/>
          </a:bodyPr>
          <a:lstStyle/>
          <a:p>
            <a:r>
              <a:rPr lang="en-IE" sz="2800" dirty="0"/>
              <a:t>Suppose we want to find out details of all events? </a:t>
            </a:r>
          </a:p>
          <a:p>
            <a:r>
              <a:rPr lang="en-IE" sz="2800" dirty="0"/>
              <a:t>And </a:t>
            </a:r>
            <a:endParaRPr lang="en-IE" sz="2800" dirty="0" smtClean="0"/>
          </a:p>
          <a:p>
            <a:r>
              <a:rPr lang="en-IE" sz="2800" dirty="0"/>
              <a:t>	</a:t>
            </a:r>
            <a:r>
              <a:rPr lang="en-IE" sz="2800" dirty="0" smtClean="0"/>
              <a:t>For </a:t>
            </a:r>
            <a:r>
              <a:rPr lang="en-IE" sz="2800" dirty="0"/>
              <a:t>those that have </a:t>
            </a:r>
            <a:r>
              <a:rPr lang="en-IE" sz="2800" dirty="0" smtClean="0"/>
              <a:t>results, </a:t>
            </a:r>
            <a:r>
              <a:rPr lang="en-IE" sz="2800" dirty="0"/>
              <a:t>include the </a:t>
            </a:r>
            <a:r>
              <a:rPr lang="en-IE" sz="2800" dirty="0" smtClean="0"/>
              <a:t>results?</a:t>
            </a:r>
            <a:endParaRPr lang="en-IE" sz="2800" dirty="0"/>
          </a:p>
        </p:txBody>
      </p:sp>
    </p:spTree>
    <p:extLst>
      <p:ext uri="{BB962C8B-B14F-4D97-AF65-F5344CB8AC3E}">
        <p14:creationId xmlns:p14="http://schemas.microsoft.com/office/powerpoint/2010/main" val="9996331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Looking at the data</a:t>
            </a:r>
            <a:endParaRPr lang="en-IE" dirty="0"/>
          </a:p>
        </p:txBody>
      </p:sp>
      <p:sp>
        <p:nvSpPr>
          <p:cNvPr id="3" name="TextBox 2"/>
          <p:cNvSpPr txBox="1"/>
          <p:nvPr/>
        </p:nvSpPr>
        <p:spPr>
          <a:xfrm>
            <a:off x="6400800" y="1473200"/>
            <a:ext cx="2336800" cy="646331"/>
          </a:xfrm>
          <a:prstGeom prst="rect">
            <a:avLst/>
          </a:prstGeom>
          <a:noFill/>
        </p:spPr>
        <p:txBody>
          <a:bodyPr wrap="square" rtlCol="0">
            <a:spAutoFit/>
          </a:bodyPr>
          <a:lstStyle/>
          <a:p>
            <a:r>
              <a:rPr lang="en-IE" dirty="0" smtClean="0"/>
              <a:t>These are the events</a:t>
            </a:r>
            <a:endParaRPr lang="en-IE" dirty="0"/>
          </a:p>
        </p:txBody>
      </p:sp>
      <p:sp>
        <p:nvSpPr>
          <p:cNvPr id="4" name="TextBox 3"/>
          <p:cNvSpPr txBox="1"/>
          <p:nvPr/>
        </p:nvSpPr>
        <p:spPr>
          <a:xfrm>
            <a:off x="4724400" y="4753671"/>
            <a:ext cx="3850640" cy="978729"/>
          </a:xfrm>
          <a:prstGeom prst="rect">
            <a:avLst/>
          </a:prstGeom>
          <a:noFill/>
        </p:spPr>
        <p:txBody>
          <a:bodyPr wrap="square" rtlCol="0">
            <a:spAutoFit/>
          </a:bodyPr>
          <a:lstStyle/>
          <a:p>
            <a:r>
              <a:rPr lang="en-IE" dirty="0" smtClean="0"/>
              <a:t>These are the results </a:t>
            </a:r>
          </a:p>
          <a:p>
            <a:r>
              <a:rPr lang="en-IE" dirty="0" smtClean="0"/>
              <a:t>There are no results for event 1,3,8,9, 10,11,13,15,16,17</a:t>
            </a:r>
            <a:endParaRPr lang="en-IE"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0480" y="4325767"/>
            <a:ext cx="2418080" cy="2078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9368" y="985520"/>
            <a:ext cx="4258091" cy="3096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4300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LEFT OUTER JOIN</a:t>
            </a:r>
            <a:endParaRPr lang="en-IE" dirty="0"/>
          </a:p>
        </p:txBody>
      </p:sp>
      <p:sp>
        <p:nvSpPr>
          <p:cNvPr id="3" name="Content Placeholder 2"/>
          <p:cNvSpPr>
            <a:spLocks noGrp="1"/>
          </p:cNvSpPr>
          <p:nvPr>
            <p:ph sz="quarter" idx="1"/>
          </p:nvPr>
        </p:nvSpPr>
        <p:spPr/>
        <p:txBody>
          <a:bodyPr/>
          <a:lstStyle/>
          <a:p>
            <a:pPr marL="0" indent="0">
              <a:buNone/>
            </a:pPr>
            <a:r>
              <a:rPr lang="en-IE" sz="2400" dirty="0" smtClean="0">
                <a:latin typeface="Courier New" panose="02070309020205020404" pitchFamily="49" charset="0"/>
                <a:cs typeface="Courier New" panose="02070309020205020404" pitchFamily="49" charset="0"/>
              </a:rPr>
              <a:t>select </a:t>
            </a:r>
            <a:r>
              <a:rPr lang="en-IE" sz="2400" dirty="0">
                <a:latin typeface="Courier New" panose="02070309020205020404" pitchFamily="49" charset="0"/>
                <a:cs typeface="Courier New" panose="02070309020205020404" pitchFamily="49" charset="0"/>
              </a:rPr>
              <a:t>* from event </a:t>
            </a:r>
          </a:p>
          <a:p>
            <a:pPr marL="0" indent="0">
              <a:buNone/>
            </a:pPr>
            <a:r>
              <a:rPr lang="en-IE" sz="2400" dirty="0">
                <a:latin typeface="Courier New" panose="02070309020205020404" pitchFamily="49" charset="0"/>
                <a:cs typeface="Courier New" panose="02070309020205020404" pitchFamily="49" charset="0"/>
              </a:rPr>
              <a:t>left outer join </a:t>
            </a:r>
            <a:r>
              <a:rPr lang="en-IE" sz="2400" dirty="0" err="1" smtClean="0">
                <a:latin typeface="Courier New" panose="02070309020205020404" pitchFamily="49" charset="0"/>
                <a:cs typeface="Courier New" panose="02070309020205020404" pitchFamily="49" charset="0"/>
              </a:rPr>
              <a:t>eventresult</a:t>
            </a:r>
            <a:r>
              <a:rPr lang="en-IE" sz="2400" dirty="0" smtClean="0">
                <a:latin typeface="Courier New" panose="02070309020205020404" pitchFamily="49" charset="0"/>
                <a:cs typeface="Courier New" panose="02070309020205020404" pitchFamily="49" charset="0"/>
              </a:rPr>
              <a:t> using (</a:t>
            </a:r>
            <a:r>
              <a:rPr lang="en-IE" sz="2400" dirty="0" err="1" smtClean="0">
                <a:latin typeface="Courier New" panose="02070309020205020404" pitchFamily="49" charset="0"/>
                <a:cs typeface="Courier New" panose="02070309020205020404" pitchFamily="49" charset="0"/>
              </a:rPr>
              <a:t>eventid</a:t>
            </a:r>
            <a:r>
              <a:rPr lang="en-IE" sz="2400" dirty="0" smtClean="0">
                <a:latin typeface="Courier New" panose="02070309020205020404" pitchFamily="49" charset="0"/>
                <a:cs typeface="Courier New" panose="02070309020205020404" pitchFamily="49" charset="0"/>
              </a:rPr>
              <a:t>);</a:t>
            </a:r>
            <a:endParaRPr lang="en-IE" sz="2400" dirty="0">
              <a:latin typeface="Courier New" panose="02070309020205020404" pitchFamily="49" charset="0"/>
              <a:cs typeface="Courier New" panose="02070309020205020404" pitchFamily="49" charset="0"/>
            </a:endParaRPr>
          </a:p>
        </p:txBody>
      </p:sp>
      <p:sp>
        <p:nvSpPr>
          <p:cNvPr id="4" name="Rectangle 3"/>
          <p:cNvSpPr/>
          <p:nvPr/>
        </p:nvSpPr>
        <p:spPr>
          <a:xfrm>
            <a:off x="4815840" y="4023360"/>
            <a:ext cx="1772920" cy="18570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Oval Callout 4"/>
          <p:cNvSpPr/>
          <p:nvPr/>
        </p:nvSpPr>
        <p:spPr>
          <a:xfrm>
            <a:off x="6746240" y="4460240"/>
            <a:ext cx="2103120" cy="2397760"/>
          </a:xfrm>
          <a:prstGeom prst="wedgeEllipseCallout">
            <a:avLst>
              <a:gd name="adj1" fmla="val -70403"/>
              <a:gd name="adj2" fmla="val -144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We get null for these columns for these events because there are no rows in the </a:t>
            </a:r>
            <a:r>
              <a:rPr lang="en-IE" sz="1400" dirty="0" err="1" smtClean="0"/>
              <a:t>eventresult</a:t>
            </a:r>
            <a:r>
              <a:rPr lang="en-IE" sz="1400" dirty="0" smtClean="0"/>
              <a:t> table for these events</a:t>
            </a:r>
            <a:endParaRPr lang="en-IE" sz="1400" dirty="0"/>
          </a:p>
        </p:txBody>
      </p:sp>
      <p:sp>
        <p:nvSpPr>
          <p:cNvPr id="8" name="Oval Callout 7"/>
          <p:cNvSpPr/>
          <p:nvPr/>
        </p:nvSpPr>
        <p:spPr>
          <a:xfrm>
            <a:off x="7355840" y="2468880"/>
            <a:ext cx="1645920" cy="1676400"/>
          </a:xfrm>
          <a:prstGeom prst="wedgeEllipseCallout">
            <a:avLst>
              <a:gd name="adj1" fmla="val -114070"/>
              <a:gd name="adj2" fmla="val 147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For these events , the query works as an inner join would work</a:t>
            </a:r>
            <a:endParaRPr lang="en-IE"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628" y="2410142"/>
            <a:ext cx="5737225" cy="347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42590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LEFT OUTER JOIN – Sorting Output</a:t>
            </a:r>
            <a:endParaRPr lang="en-IE" dirty="0"/>
          </a:p>
        </p:txBody>
      </p:sp>
      <p:sp>
        <p:nvSpPr>
          <p:cNvPr id="3" name="Content Placeholder 2"/>
          <p:cNvSpPr>
            <a:spLocks noGrp="1"/>
          </p:cNvSpPr>
          <p:nvPr>
            <p:ph sz="quarter" idx="1"/>
          </p:nvPr>
        </p:nvSpPr>
        <p:spPr/>
        <p:txBody>
          <a:bodyPr/>
          <a:lstStyle/>
          <a:p>
            <a:pPr marL="0" indent="0">
              <a:buNone/>
            </a:pPr>
            <a:r>
              <a:rPr lang="en-IE" sz="2400" dirty="0" smtClean="0">
                <a:latin typeface="Courier New" panose="02070309020205020404" pitchFamily="49" charset="0"/>
                <a:cs typeface="Courier New" panose="02070309020205020404" pitchFamily="49" charset="0"/>
              </a:rPr>
              <a:t>select </a:t>
            </a:r>
            <a:r>
              <a:rPr lang="en-IE" sz="2400" dirty="0">
                <a:latin typeface="Courier New" panose="02070309020205020404" pitchFamily="49" charset="0"/>
                <a:cs typeface="Courier New" panose="02070309020205020404" pitchFamily="49" charset="0"/>
              </a:rPr>
              <a:t>* from event </a:t>
            </a:r>
          </a:p>
          <a:p>
            <a:pPr marL="0" indent="0">
              <a:buNone/>
            </a:pPr>
            <a:r>
              <a:rPr lang="en-IE" sz="2400" dirty="0">
                <a:latin typeface="Courier New" panose="02070309020205020404" pitchFamily="49" charset="0"/>
                <a:cs typeface="Courier New" panose="02070309020205020404" pitchFamily="49" charset="0"/>
              </a:rPr>
              <a:t>left outer join </a:t>
            </a:r>
            <a:r>
              <a:rPr lang="en-IE" sz="2400" dirty="0" err="1" smtClean="0">
                <a:latin typeface="Courier New" panose="02070309020205020404" pitchFamily="49" charset="0"/>
                <a:cs typeface="Courier New" panose="02070309020205020404" pitchFamily="49" charset="0"/>
              </a:rPr>
              <a:t>eventresult</a:t>
            </a:r>
            <a:r>
              <a:rPr lang="en-IE" sz="2400" dirty="0" smtClean="0">
                <a:latin typeface="Courier New" panose="02070309020205020404" pitchFamily="49" charset="0"/>
                <a:cs typeface="Courier New" panose="02070309020205020404" pitchFamily="49" charset="0"/>
              </a:rPr>
              <a:t> using (</a:t>
            </a:r>
            <a:r>
              <a:rPr lang="en-IE" sz="2400" dirty="0" err="1" smtClean="0">
                <a:latin typeface="Courier New" panose="02070309020205020404" pitchFamily="49" charset="0"/>
                <a:cs typeface="Courier New" panose="02070309020205020404" pitchFamily="49" charset="0"/>
              </a:rPr>
              <a:t>eventid</a:t>
            </a:r>
            <a:r>
              <a:rPr lang="en-IE" sz="2400" dirty="0" smtClean="0">
                <a:latin typeface="Courier New" panose="02070309020205020404" pitchFamily="49" charset="0"/>
                <a:cs typeface="Courier New" panose="02070309020205020404" pitchFamily="49" charset="0"/>
              </a:rPr>
              <a:t>)</a:t>
            </a:r>
          </a:p>
          <a:p>
            <a:pPr marL="0" indent="0">
              <a:buNone/>
            </a:pPr>
            <a:r>
              <a:rPr lang="en-IE" sz="2400" dirty="0">
                <a:latin typeface="Courier New" panose="02070309020205020404" pitchFamily="49" charset="0"/>
                <a:cs typeface="Courier New" panose="02070309020205020404" pitchFamily="49" charset="0"/>
              </a:rPr>
              <a:t>o</a:t>
            </a:r>
            <a:r>
              <a:rPr lang="en-IE" sz="2400" dirty="0" smtClean="0">
                <a:latin typeface="Courier New" panose="02070309020205020404" pitchFamily="49" charset="0"/>
                <a:cs typeface="Courier New" panose="02070309020205020404" pitchFamily="49" charset="0"/>
              </a:rPr>
              <a:t>rder by </a:t>
            </a:r>
            <a:r>
              <a:rPr lang="en-IE" sz="2400" dirty="0" err="1" smtClean="0">
                <a:latin typeface="Courier New" panose="02070309020205020404" pitchFamily="49" charset="0"/>
                <a:cs typeface="Courier New" panose="02070309020205020404" pitchFamily="49" charset="0"/>
              </a:rPr>
              <a:t>eventid</a:t>
            </a:r>
            <a:r>
              <a:rPr lang="en-IE" sz="2400" dirty="0" smtClean="0">
                <a:latin typeface="Courier New" panose="02070309020205020404" pitchFamily="49" charset="0"/>
                <a:cs typeface="Courier New" panose="02070309020205020404" pitchFamily="49" charset="0"/>
              </a:rPr>
              <a:t>;</a:t>
            </a:r>
            <a:endParaRPr lang="en-IE" sz="2400" dirty="0">
              <a:latin typeface="Courier New" panose="02070309020205020404" pitchFamily="49" charset="0"/>
              <a:cs typeface="Courier New" panose="02070309020205020404" pitchFamily="49" charset="0"/>
            </a:endParaRP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7790" y="2888298"/>
            <a:ext cx="5880100" cy="3538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98541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4720" y="1473200"/>
            <a:ext cx="7630160" cy="1471172"/>
          </a:xfrm>
          <a:prstGeom prst="rect">
            <a:avLst/>
          </a:prstGeom>
          <a:noFill/>
        </p:spPr>
        <p:txBody>
          <a:bodyPr wrap="square" rtlCol="0">
            <a:spAutoFit/>
          </a:bodyPr>
          <a:lstStyle/>
          <a:p>
            <a:r>
              <a:rPr lang="en-IE" sz="2800" dirty="0"/>
              <a:t>Suppose we want to go further and include </a:t>
            </a:r>
            <a:r>
              <a:rPr lang="en-IE" sz="2800" dirty="0" smtClean="0"/>
              <a:t>names </a:t>
            </a:r>
            <a:r>
              <a:rPr lang="en-IE" sz="2800" dirty="0"/>
              <a:t>of the competitors?</a:t>
            </a:r>
          </a:p>
          <a:p>
            <a:endParaRPr lang="en-IE" sz="2800" dirty="0"/>
          </a:p>
        </p:txBody>
      </p:sp>
    </p:spTree>
    <p:extLst>
      <p:ext uri="{BB962C8B-B14F-4D97-AF65-F5344CB8AC3E}">
        <p14:creationId xmlns:p14="http://schemas.microsoft.com/office/powerpoint/2010/main" val="9654118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LEFT OUTER JOIN</a:t>
            </a:r>
            <a:endParaRPr lang="en-IE" dirty="0"/>
          </a:p>
        </p:txBody>
      </p:sp>
      <p:sp>
        <p:nvSpPr>
          <p:cNvPr id="3" name="Content Placeholder 2"/>
          <p:cNvSpPr>
            <a:spLocks noGrp="1"/>
          </p:cNvSpPr>
          <p:nvPr>
            <p:ph sz="quarter" idx="1"/>
          </p:nvPr>
        </p:nvSpPr>
        <p:spPr/>
        <p:txBody>
          <a:bodyPr/>
          <a:lstStyle/>
          <a:p>
            <a:r>
              <a:rPr lang="en-IE" b="1" dirty="0" smtClean="0"/>
              <a:t>We can’t just add an inner join  at the end</a:t>
            </a:r>
          </a:p>
          <a:p>
            <a:pPr marL="274638" lvl="1" indent="0">
              <a:buNone/>
            </a:pPr>
            <a:r>
              <a:rPr lang="en-IE" dirty="0">
                <a:latin typeface="Courier New" panose="02070309020205020404" pitchFamily="49" charset="0"/>
                <a:cs typeface="Courier New" panose="02070309020205020404" pitchFamily="49" charset="0"/>
              </a:rPr>
              <a:t>select * from event</a:t>
            </a:r>
          </a:p>
          <a:p>
            <a:pPr marL="274638" lvl="1" indent="0">
              <a:buNone/>
            </a:pPr>
            <a:r>
              <a:rPr lang="en-IE" dirty="0">
                <a:latin typeface="Courier New" panose="02070309020205020404" pitchFamily="49" charset="0"/>
                <a:cs typeface="Courier New" panose="02070309020205020404" pitchFamily="49" charset="0"/>
              </a:rPr>
              <a:t>left outer join </a:t>
            </a:r>
            <a:r>
              <a:rPr lang="en-IE" dirty="0" smtClean="0">
                <a:latin typeface="Courier New" panose="02070309020205020404" pitchFamily="49" charset="0"/>
                <a:cs typeface="Courier New" panose="02070309020205020404" pitchFamily="49" charset="0"/>
              </a:rPr>
              <a:t>EVENTRESULT </a:t>
            </a:r>
          </a:p>
          <a:p>
            <a:pPr marL="274638" lvl="1" indent="0">
              <a:buNone/>
            </a:pPr>
            <a:r>
              <a:rPr lang="en-IE" dirty="0" smtClean="0">
                <a:latin typeface="Courier New" panose="02070309020205020404" pitchFamily="49" charset="0"/>
                <a:cs typeface="Courier New" panose="02070309020205020404" pitchFamily="49" charset="0"/>
              </a:rPr>
              <a:t>using (</a:t>
            </a:r>
            <a:r>
              <a:rPr lang="en-IE" dirty="0" err="1" smtClean="0">
                <a:latin typeface="Courier New" panose="02070309020205020404" pitchFamily="49" charset="0"/>
                <a:cs typeface="Courier New" panose="02070309020205020404" pitchFamily="49" charset="0"/>
              </a:rPr>
              <a:t>eventid</a:t>
            </a:r>
            <a:r>
              <a:rPr lang="en-IE" dirty="0" smtClean="0">
                <a:latin typeface="Courier New" panose="02070309020205020404" pitchFamily="49" charset="0"/>
                <a:cs typeface="Courier New" panose="02070309020205020404" pitchFamily="49" charset="0"/>
              </a:rPr>
              <a:t>)</a:t>
            </a:r>
          </a:p>
          <a:p>
            <a:pPr marL="274638" lvl="1" indent="0">
              <a:buNone/>
            </a:pPr>
            <a:r>
              <a:rPr lang="en-IE" dirty="0" smtClean="0">
                <a:latin typeface="Courier New" panose="02070309020205020404" pitchFamily="49" charset="0"/>
                <a:cs typeface="Courier New" panose="02070309020205020404" pitchFamily="49" charset="0"/>
              </a:rPr>
              <a:t>inner </a:t>
            </a:r>
            <a:r>
              <a:rPr lang="en-IE" dirty="0">
                <a:latin typeface="Courier New" panose="02070309020205020404" pitchFamily="49" charset="0"/>
                <a:cs typeface="Courier New" panose="02070309020205020404" pitchFamily="49" charset="0"/>
              </a:rPr>
              <a:t>join competitor using (</a:t>
            </a:r>
            <a:r>
              <a:rPr lang="en-IE" dirty="0" err="1">
                <a:latin typeface="Courier New" panose="02070309020205020404" pitchFamily="49" charset="0"/>
                <a:cs typeface="Courier New" panose="02070309020205020404" pitchFamily="49" charset="0"/>
              </a:rPr>
              <a:t>compid</a:t>
            </a:r>
            <a:r>
              <a:rPr lang="en-IE" dirty="0">
                <a:latin typeface="Courier New" panose="02070309020205020404" pitchFamily="49" charset="0"/>
                <a:cs typeface="Courier New" panose="02070309020205020404" pitchFamily="49" charset="0"/>
              </a:rPr>
              <a:t>);  </a:t>
            </a:r>
            <a:endParaRPr lang="en-IE" dirty="0" smtClean="0">
              <a:latin typeface="Courier New" panose="02070309020205020404" pitchFamily="49" charset="0"/>
              <a:cs typeface="Courier New" panose="02070309020205020404" pitchFamily="49" charset="0"/>
            </a:endParaRPr>
          </a:p>
        </p:txBody>
      </p:sp>
      <p:sp>
        <p:nvSpPr>
          <p:cNvPr id="4" name="Multiply 3"/>
          <p:cNvSpPr/>
          <p:nvPr/>
        </p:nvSpPr>
        <p:spPr>
          <a:xfrm>
            <a:off x="5577840" y="1452880"/>
            <a:ext cx="4013200" cy="158496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rgbClr val="FF0000"/>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696" y="3409633"/>
            <a:ext cx="7889689" cy="1924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09600" y="5496560"/>
            <a:ext cx="8219440" cy="369332"/>
          </a:xfrm>
          <a:prstGeom prst="rect">
            <a:avLst/>
          </a:prstGeom>
          <a:noFill/>
        </p:spPr>
        <p:txBody>
          <a:bodyPr wrap="square" rtlCol="0">
            <a:spAutoFit/>
          </a:bodyPr>
          <a:lstStyle/>
          <a:p>
            <a:r>
              <a:rPr lang="en-IE" dirty="0" smtClean="0"/>
              <a:t>Where are all the nulls gone?</a:t>
            </a:r>
            <a:endParaRPr lang="en-IE" dirty="0"/>
          </a:p>
        </p:txBody>
      </p:sp>
    </p:spTree>
    <p:extLst>
      <p:ext uri="{BB962C8B-B14F-4D97-AF65-F5344CB8AC3E}">
        <p14:creationId xmlns:p14="http://schemas.microsoft.com/office/powerpoint/2010/main" val="140580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LEFT OUTER JOIN</a:t>
            </a:r>
            <a:endParaRPr lang="en-IE" dirty="0"/>
          </a:p>
        </p:txBody>
      </p:sp>
      <p:sp>
        <p:nvSpPr>
          <p:cNvPr id="3" name="Content Placeholder 2"/>
          <p:cNvSpPr>
            <a:spLocks noGrp="1"/>
          </p:cNvSpPr>
          <p:nvPr>
            <p:ph sz="quarter" idx="1"/>
          </p:nvPr>
        </p:nvSpPr>
        <p:spPr/>
        <p:txBody>
          <a:bodyPr/>
          <a:lstStyle/>
          <a:p>
            <a:r>
              <a:rPr lang="en-IE" b="1" dirty="0" smtClean="0"/>
              <a:t>We can’t just use an inner join </a:t>
            </a:r>
          </a:p>
          <a:p>
            <a:pPr marL="274638" lvl="1" indent="0">
              <a:buNone/>
            </a:pPr>
            <a:r>
              <a:rPr lang="en-IE" dirty="0">
                <a:latin typeface="Courier New" panose="02070309020205020404" pitchFamily="49" charset="0"/>
                <a:cs typeface="Courier New" panose="02070309020205020404" pitchFamily="49" charset="0"/>
              </a:rPr>
              <a:t>select * from event</a:t>
            </a:r>
          </a:p>
          <a:p>
            <a:pPr marL="274638" lvl="1" indent="0">
              <a:buNone/>
            </a:pPr>
            <a:r>
              <a:rPr lang="en-IE" dirty="0">
                <a:latin typeface="Courier New" panose="02070309020205020404" pitchFamily="49" charset="0"/>
                <a:cs typeface="Courier New" panose="02070309020205020404" pitchFamily="49" charset="0"/>
              </a:rPr>
              <a:t>left outer join </a:t>
            </a:r>
            <a:r>
              <a:rPr lang="en-IE" dirty="0" smtClean="0">
                <a:latin typeface="Courier New" panose="02070309020205020404" pitchFamily="49" charset="0"/>
                <a:cs typeface="Courier New" panose="02070309020205020404" pitchFamily="49" charset="0"/>
              </a:rPr>
              <a:t>EVENTRESULT </a:t>
            </a:r>
          </a:p>
          <a:p>
            <a:pPr marL="274638" lvl="1" indent="0">
              <a:buNone/>
            </a:pPr>
            <a:r>
              <a:rPr lang="en-IE" dirty="0" smtClean="0">
                <a:latin typeface="Courier New" panose="02070309020205020404" pitchFamily="49" charset="0"/>
                <a:cs typeface="Courier New" panose="02070309020205020404" pitchFamily="49" charset="0"/>
              </a:rPr>
              <a:t>using (</a:t>
            </a:r>
            <a:r>
              <a:rPr lang="en-IE" dirty="0" err="1" smtClean="0">
                <a:latin typeface="Courier New" panose="02070309020205020404" pitchFamily="49" charset="0"/>
                <a:cs typeface="Courier New" panose="02070309020205020404" pitchFamily="49" charset="0"/>
              </a:rPr>
              <a:t>eventid</a:t>
            </a:r>
            <a:r>
              <a:rPr lang="en-IE" dirty="0" smtClean="0">
                <a:latin typeface="Courier New" panose="02070309020205020404" pitchFamily="49" charset="0"/>
                <a:cs typeface="Courier New" panose="02070309020205020404" pitchFamily="49" charset="0"/>
              </a:rPr>
              <a:t>)</a:t>
            </a:r>
          </a:p>
          <a:p>
            <a:pPr marL="274638" lvl="1" indent="0">
              <a:buNone/>
            </a:pPr>
            <a:r>
              <a:rPr lang="en-IE" dirty="0" smtClean="0">
                <a:latin typeface="Courier New" panose="02070309020205020404" pitchFamily="49" charset="0"/>
                <a:cs typeface="Courier New" panose="02070309020205020404" pitchFamily="49" charset="0"/>
              </a:rPr>
              <a:t>inner </a:t>
            </a:r>
            <a:r>
              <a:rPr lang="en-IE" dirty="0">
                <a:latin typeface="Courier New" panose="02070309020205020404" pitchFamily="49" charset="0"/>
                <a:cs typeface="Courier New" panose="02070309020205020404" pitchFamily="49" charset="0"/>
              </a:rPr>
              <a:t>join competitor using (</a:t>
            </a:r>
            <a:r>
              <a:rPr lang="en-IE" dirty="0" err="1">
                <a:latin typeface="Courier New" panose="02070309020205020404" pitchFamily="49" charset="0"/>
                <a:cs typeface="Courier New" panose="02070309020205020404" pitchFamily="49" charset="0"/>
              </a:rPr>
              <a:t>compid</a:t>
            </a:r>
            <a:r>
              <a:rPr lang="en-IE" dirty="0">
                <a:latin typeface="Courier New" panose="02070309020205020404" pitchFamily="49" charset="0"/>
                <a:cs typeface="Courier New" panose="02070309020205020404" pitchFamily="49" charset="0"/>
              </a:rPr>
              <a:t>);  </a:t>
            </a:r>
            <a:endParaRPr lang="en-IE" dirty="0" smtClean="0">
              <a:latin typeface="Courier New" panose="02070309020205020404" pitchFamily="49" charset="0"/>
              <a:cs typeface="Courier New" panose="02070309020205020404" pitchFamily="49" charset="0"/>
            </a:endParaRPr>
          </a:p>
          <a:p>
            <a:r>
              <a:rPr lang="en-IE" dirty="0" smtClean="0"/>
              <a:t>Oracle will evaluate the joins in the order you specify them </a:t>
            </a:r>
          </a:p>
          <a:p>
            <a:pPr lvl="1"/>
            <a:r>
              <a:rPr lang="en-IE" dirty="0" smtClean="0"/>
              <a:t>So OUTER FIRST then inner</a:t>
            </a:r>
          </a:p>
          <a:p>
            <a:pPr lvl="2"/>
            <a:r>
              <a:rPr lang="en-IE" dirty="0" smtClean="0"/>
              <a:t>Some of our events don’t have any competitors so there are no matches to be found (there are no competitors with null for their </a:t>
            </a:r>
            <a:r>
              <a:rPr lang="en-IE" dirty="0" err="1" smtClean="0"/>
              <a:t>compid</a:t>
            </a:r>
            <a:r>
              <a:rPr lang="en-IE" dirty="0" smtClean="0"/>
              <a:t>) and so these rows will not be returned.</a:t>
            </a:r>
            <a:endParaRPr lang="en-IE" dirty="0"/>
          </a:p>
        </p:txBody>
      </p:sp>
      <p:sp>
        <p:nvSpPr>
          <p:cNvPr id="4" name="Multiply 3"/>
          <p:cNvSpPr/>
          <p:nvPr/>
        </p:nvSpPr>
        <p:spPr>
          <a:xfrm>
            <a:off x="5577840" y="1452880"/>
            <a:ext cx="4013200" cy="158496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rgbClr val="FF0000"/>
              </a:solidFill>
            </a:endParaRPr>
          </a:p>
        </p:txBody>
      </p:sp>
    </p:spTree>
    <p:extLst>
      <p:ext uri="{BB962C8B-B14F-4D97-AF65-F5344CB8AC3E}">
        <p14:creationId xmlns:p14="http://schemas.microsoft.com/office/powerpoint/2010/main" val="3679401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07405089"/>
              </p:ext>
            </p:extLst>
          </p:nvPr>
        </p:nvGraphicFramePr>
        <p:xfrm>
          <a:off x="579120" y="350520"/>
          <a:ext cx="4175760" cy="3220720"/>
        </p:xfrm>
        <a:graphic>
          <a:graphicData uri="http://schemas.openxmlformats.org/drawingml/2006/table">
            <a:tbl>
              <a:tblPr firstRow="1" bandRow="1">
                <a:tableStyleId>{5C22544A-7EE6-4342-B048-85BDC9FD1C3A}</a:tableStyleId>
              </a:tblPr>
              <a:tblGrid>
                <a:gridCol w="2087880"/>
                <a:gridCol w="2087880"/>
              </a:tblGrid>
              <a:tr h="370840">
                <a:tc gridSpan="2">
                  <a:txBody>
                    <a:bodyPr/>
                    <a:lstStyle/>
                    <a:p>
                      <a:r>
                        <a:rPr lang="en-IE" sz="1600" dirty="0" smtClean="0"/>
                        <a:t>Avengers Assemble (2012)</a:t>
                      </a:r>
                      <a:endParaRPr lang="en-IE" sz="1600" dirty="0"/>
                    </a:p>
                  </a:txBody>
                  <a:tcPr/>
                </a:tc>
                <a:tc hMerge="1">
                  <a:txBody>
                    <a:bodyPr/>
                    <a:lstStyle/>
                    <a:p>
                      <a:endParaRPr lang="en-IE" sz="1400" dirty="0"/>
                    </a:p>
                  </a:txBody>
                  <a:tcPr/>
                </a:tc>
              </a:tr>
              <a:tr h="370840">
                <a:tc>
                  <a:txBody>
                    <a:bodyPr/>
                    <a:lstStyle/>
                    <a:p>
                      <a:r>
                        <a:rPr lang="en-IE" sz="1600" b="1" dirty="0" smtClean="0"/>
                        <a:t>Actor</a:t>
                      </a:r>
                      <a:endParaRPr lang="en-IE" sz="1600" b="1" dirty="0"/>
                    </a:p>
                  </a:txBody>
                  <a:tcPr/>
                </a:tc>
                <a:tc>
                  <a:txBody>
                    <a:bodyPr/>
                    <a:lstStyle/>
                    <a:p>
                      <a:r>
                        <a:rPr lang="en-IE" sz="1600" b="1" dirty="0" smtClean="0"/>
                        <a:t>Role</a:t>
                      </a:r>
                      <a:endParaRPr lang="en-IE" sz="1600" b="1" dirty="0"/>
                    </a:p>
                  </a:txBody>
                  <a:tcPr/>
                </a:tc>
              </a:tr>
              <a:tr h="370840">
                <a:tc>
                  <a:txBody>
                    <a:bodyPr/>
                    <a:lstStyle/>
                    <a:p>
                      <a:r>
                        <a:rPr lang="en-IE" sz="1600" dirty="0" smtClean="0"/>
                        <a:t>Robert Downey Jr.</a:t>
                      </a:r>
                      <a:endParaRPr lang="en-IE" sz="1600" dirty="0"/>
                    </a:p>
                  </a:txBody>
                  <a:tcPr/>
                </a:tc>
                <a:tc>
                  <a:txBody>
                    <a:bodyPr/>
                    <a:lstStyle/>
                    <a:p>
                      <a:r>
                        <a:rPr lang="en-IE" sz="1600" dirty="0" smtClean="0"/>
                        <a:t>Tony</a:t>
                      </a:r>
                      <a:r>
                        <a:rPr lang="en-IE" sz="1600" baseline="0" dirty="0" smtClean="0"/>
                        <a:t> Stark/Iron Man</a:t>
                      </a:r>
                      <a:endParaRPr lang="en-IE" sz="1600" dirty="0"/>
                    </a:p>
                  </a:txBody>
                  <a:tcPr/>
                </a:tc>
              </a:tr>
              <a:tr h="370840">
                <a:tc>
                  <a:txBody>
                    <a:bodyPr/>
                    <a:lstStyle/>
                    <a:p>
                      <a:r>
                        <a:rPr lang="en-IE" sz="1600" dirty="0" smtClean="0"/>
                        <a:t>Scarlett Johansson</a:t>
                      </a:r>
                      <a:endParaRPr lang="en-IE" sz="1600" dirty="0"/>
                    </a:p>
                  </a:txBody>
                  <a:tcPr/>
                </a:tc>
                <a:tc>
                  <a:txBody>
                    <a:bodyPr/>
                    <a:lstStyle/>
                    <a:p>
                      <a:r>
                        <a:rPr lang="en-IE" sz="1600" dirty="0" smtClean="0"/>
                        <a:t>Natasha Romanoff / Black Widow</a:t>
                      </a:r>
                      <a:endParaRPr lang="en-IE" sz="1600" dirty="0"/>
                    </a:p>
                  </a:txBody>
                  <a:tcPr/>
                </a:tc>
              </a:tr>
              <a:tr h="370840">
                <a:tc>
                  <a:txBody>
                    <a:bodyPr/>
                    <a:lstStyle/>
                    <a:p>
                      <a:r>
                        <a:rPr lang="en-IE" sz="1600" dirty="0" smtClean="0"/>
                        <a:t>Chris Evans</a:t>
                      </a:r>
                      <a:endParaRPr lang="en-IE" sz="1600" dirty="0"/>
                    </a:p>
                  </a:txBody>
                  <a:tcPr/>
                </a:tc>
                <a:tc>
                  <a:txBody>
                    <a:bodyPr/>
                    <a:lstStyle/>
                    <a:p>
                      <a:r>
                        <a:rPr lang="en-IE" sz="1600" dirty="0" smtClean="0"/>
                        <a:t>Steve Rogers / Captain America</a:t>
                      </a:r>
                      <a:endParaRPr lang="en-IE" sz="1600" dirty="0"/>
                    </a:p>
                  </a:txBody>
                  <a:tcPr/>
                </a:tc>
              </a:tr>
              <a:tr h="370840">
                <a:tc>
                  <a:txBody>
                    <a:bodyPr/>
                    <a:lstStyle/>
                    <a:p>
                      <a:r>
                        <a:rPr lang="en-IE" sz="1600" dirty="0" smtClean="0"/>
                        <a:t>Chris</a:t>
                      </a:r>
                      <a:r>
                        <a:rPr lang="en-IE" sz="1600" baseline="0" dirty="0" smtClean="0"/>
                        <a:t> </a:t>
                      </a:r>
                      <a:r>
                        <a:rPr lang="en-IE" sz="1600" baseline="0" dirty="0" err="1" smtClean="0"/>
                        <a:t>Hemmsworth</a:t>
                      </a:r>
                      <a:endParaRPr lang="en-IE" sz="1600" baseline="0" dirty="0" smtClean="0"/>
                    </a:p>
                  </a:txBody>
                  <a:tcPr/>
                </a:tc>
                <a:tc>
                  <a:txBody>
                    <a:bodyPr/>
                    <a:lstStyle/>
                    <a:p>
                      <a:r>
                        <a:rPr lang="en-IE" sz="1600" baseline="0" dirty="0" smtClean="0"/>
                        <a:t>Thor</a:t>
                      </a:r>
                    </a:p>
                  </a:txBody>
                  <a:tcPr/>
                </a:tc>
              </a:tr>
              <a:tr h="370840">
                <a:tc>
                  <a:txBody>
                    <a:bodyPr/>
                    <a:lstStyle/>
                    <a:p>
                      <a:r>
                        <a:rPr lang="en-IE" sz="1600" baseline="0" dirty="0" smtClean="0"/>
                        <a:t>Mark </a:t>
                      </a:r>
                      <a:r>
                        <a:rPr lang="en-IE" sz="1600" baseline="0" dirty="0" err="1" smtClean="0"/>
                        <a:t>Ruffalo</a:t>
                      </a:r>
                      <a:endParaRPr lang="en-IE" sz="1600" baseline="0" dirty="0" smtClean="0"/>
                    </a:p>
                  </a:txBody>
                  <a:tcPr/>
                </a:tc>
                <a:tc>
                  <a:txBody>
                    <a:bodyPr/>
                    <a:lstStyle/>
                    <a:p>
                      <a:r>
                        <a:rPr lang="en-IE" sz="1600" baseline="0" dirty="0" smtClean="0"/>
                        <a:t>Bruce Banner / The Hulk</a:t>
                      </a:r>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726282926"/>
              </p:ext>
            </p:extLst>
          </p:nvPr>
        </p:nvGraphicFramePr>
        <p:xfrm>
          <a:off x="5201920" y="441960"/>
          <a:ext cx="3291840" cy="3012440"/>
        </p:xfrm>
        <a:graphic>
          <a:graphicData uri="http://schemas.openxmlformats.org/drawingml/2006/table">
            <a:tbl>
              <a:tblPr firstRow="1" bandRow="1">
                <a:tableStyleId>{5C22544A-7EE6-4342-B048-85BDC9FD1C3A}</a:tableStyleId>
              </a:tblPr>
              <a:tblGrid>
                <a:gridCol w="1645920"/>
                <a:gridCol w="1645920"/>
              </a:tblGrid>
              <a:tr h="370840">
                <a:tc gridSpan="2">
                  <a:txBody>
                    <a:bodyPr/>
                    <a:lstStyle/>
                    <a:p>
                      <a:r>
                        <a:rPr lang="en-IE" sz="1600" dirty="0" smtClean="0"/>
                        <a:t>Chef (2014)</a:t>
                      </a:r>
                      <a:endParaRPr lang="en-IE" sz="1600" dirty="0"/>
                    </a:p>
                  </a:txBody>
                  <a:tcPr/>
                </a:tc>
                <a:tc hMerge="1">
                  <a:txBody>
                    <a:bodyPr/>
                    <a:lstStyle/>
                    <a:p>
                      <a:endParaRPr lang="en-IE" dirty="0"/>
                    </a:p>
                  </a:txBody>
                  <a:tcPr/>
                </a:tc>
              </a:tr>
              <a:tr h="370840">
                <a:tc>
                  <a:txBody>
                    <a:bodyPr/>
                    <a:lstStyle/>
                    <a:p>
                      <a:r>
                        <a:rPr lang="en-IE" sz="1600" b="1" dirty="0" smtClean="0"/>
                        <a:t>Actor</a:t>
                      </a:r>
                      <a:endParaRPr lang="en-IE" sz="1600" b="1" dirty="0"/>
                    </a:p>
                  </a:txBody>
                  <a:tcPr/>
                </a:tc>
                <a:tc>
                  <a:txBody>
                    <a:bodyPr/>
                    <a:lstStyle/>
                    <a:p>
                      <a:r>
                        <a:rPr lang="en-IE" sz="1600" b="1" dirty="0" smtClean="0"/>
                        <a:t>Role</a:t>
                      </a:r>
                      <a:endParaRPr lang="en-IE" sz="1600" b="1" dirty="0"/>
                    </a:p>
                  </a:txBody>
                  <a:tcPr/>
                </a:tc>
              </a:tr>
              <a:tr h="370840">
                <a:tc>
                  <a:txBody>
                    <a:bodyPr/>
                    <a:lstStyle/>
                    <a:p>
                      <a:r>
                        <a:rPr lang="en-IE" sz="1600" dirty="0" smtClean="0"/>
                        <a:t>John </a:t>
                      </a:r>
                      <a:r>
                        <a:rPr lang="en-IE" sz="1600" dirty="0" err="1" smtClean="0"/>
                        <a:t>Favreau</a:t>
                      </a:r>
                      <a:endParaRPr lang="en-IE" sz="1600" dirty="0"/>
                    </a:p>
                  </a:txBody>
                  <a:tcPr/>
                </a:tc>
                <a:tc>
                  <a:txBody>
                    <a:bodyPr/>
                    <a:lstStyle/>
                    <a:p>
                      <a:r>
                        <a:rPr lang="en-IE" sz="1600" dirty="0" smtClean="0"/>
                        <a:t>Carl Casper</a:t>
                      </a:r>
                      <a:endParaRPr lang="en-IE" sz="1600" dirty="0"/>
                    </a:p>
                  </a:txBody>
                  <a:tcPr/>
                </a:tc>
              </a:tr>
              <a:tr h="370840">
                <a:tc>
                  <a:txBody>
                    <a:bodyPr/>
                    <a:lstStyle/>
                    <a:p>
                      <a:r>
                        <a:rPr lang="en-IE" sz="1600" dirty="0" smtClean="0"/>
                        <a:t>Robert Downey Jr.</a:t>
                      </a:r>
                      <a:endParaRPr lang="en-IE" sz="1600" dirty="0"/>
                    </a:p>
                  </a:txBody>
                  <a:tcPr/>
                </a:tc>
                <a:tc>
                  <a:txBody>
                    <a:bodyPr/>
                    <a:lstStyle/>
                    <a:p>
                      <a:r>
                        <a:rPr lang="en-IE" sz="1600" dirty="0" smtClean="0"/>
                        <a:t>Marvin</a:t>
                      </a:r>
                      <a:endParaRPr lang="en-IE" sz="1600" dirty="0"/>
                    </a:p>
                  </a:txBody>
                  <a:tcPr/>
                </a:tc>
              </a:tr>
              <a:tr h="370840">
                <a:tc>
                  <a:txBody>
                    <a:bodyPr/>
                    <a:lstStyle/>
                    <a:p>
                      <a:r>
                        <a:rPr lang="en-IE" sz="1600" dirty="0" smtClean="0"/>
                        <a:t>Scarlett Johansson</a:t>
                      </a:r>
                      <a:endParaRPr lang="en-IE" sz="1600" dirty="0"/>
                    </a:p>
                  </a:txBody>
                  <a:tcPr/>
                </a:tc>
                <a:tc>
                  <a:txBody>
                    <a:bodyPr/>
                    <a:lstStyle/>
                    <a:p>
                      <a:r>
                        <a:rPr lang="en-IE" sz="1600" dirty="0" smtClean="0"/>
                        <a:t>Molly</a:t>
                      </a:r>
                      <a:endParaRPr lang="en-IE" sz="1600" dirty="0"/>
                    </a:p>
                  </a:txBody>
                  <a:tcPr/>
                </a:tc>
              </a:tr>
              <a:tr h="370840">
                <a:tc>
                  <a:txBody>
                    <a:bodyPr/>
                    <a:lstStyle/>
                    <a:p>
                      <a:r>
                        <a:rPr lang="en-IE" sz="1600" dirty="0" smtClean="0"/>
                        <a:t>Oliver Platt</a:t>
                      </a:r>
                      <a:endParaRPr lang="en-IE" sz="1600" dirty="0"/>
                    </a:p>
                  </a:txBody>
                  <a:tcPr/>
                </a:tc>
                <a:tc>
                  <a:txBody>
                    <a:bodyPr/>
                    <a:lstStyle/>
                    <a:p>
                      <a:r>
                        <a:rPr lang="en-IE" sz="1600" dirty="0" smtClean="0"/>
                        <a:t>Ramsey Michel</a:t>
                      </a:r>
                      <a:endParaRPr lang="en-IE" sz="1600" dirty="0"/>
                    </a:p>
                  </a:txBody>
                  <a:tcPr/>
                </a:tc>
              </a:tr>
              <a:tr h="370840">
                <a:tc>
                  <a:txBody>
                    <a:bodyPr/>
                    <a:lstStyle/>
                    <a:p>
                      <a:r>
                        <a:rPr lang="en-IE" sz="1600" dirty="0" smtClean="0"/>
                        <a:t>Sofia Vergara</a:t>
                      </a:r>
                      <a:endParaRPr lang="en-IE" sz="1600" baseline="0" dirty="0" smtClean="0"/>
                    </a:p>
                  </a:txBody>
                  <a:tcPr/>
                </a:tc>
                <a:tc>
                  <a:txBody>
                    <a:bodyPr/>
                    <a:lstStyle/>
                    <a:p>
                      <a:r>
                        <a:rPr lang="en-IE" sz="1600" baseline="0" dirty="0" smtClean="0"/>
                        <a:t>Inez</a:t>
                      </a:r>
                    </a:p>
                  </a:txBody>
                  <a:tcPr/>
                </a:tc>
              </a:tr>
            </a:tbl>
          </a:graphicData>
        </a:graphic>
      </p:graphicFrame>
      <p:sp>
        <p:nvSpPr>
          <p:cNvPr id="3" name="TextBox 2"/>
          <p:cNvSpPr txBox="1"/>
          <p:nvPr/>
        </p:nvSpPr>
        <p:spPr>
          <a:xfrm>
            <a:off x="1371600" y="3972560"/>
            <a:ext cx="2509520" cy="369332"/>
          </a:xfrm>
          <a:prstGeom prst="rect">
            <a:avLst/>
          </a:prstGeom>
          <a:noFill/>
        </p:spPr>
        <p:txBody>
          <a:bodyPr wrap="square" rtlCol="0">
            <a:spAutoFit/>
          </a:bodyPr>
          <a:lstStyle/>
          <a:p>
            <a:r>
              <a:rPr lang="en-IE" dirty="0" smtClean="0"/>
              <a:t>Stars of Avengers</a:t>
            </a:r>
            <a:endParaRPr lang="en-IE" dirty="0"/>
          </a:p>
        </p:txBody>
      </p:sp>
      <p:sp>
        <p:nvSpPr>
          <p:cNvPr id="5" name="TextBox 4"/>
          <p:cNvSpPr txBox="1"/>
          <p:nvPr/>
        </p:nvSpPr>
        <p:spPr>
          <a:xfrm>
            <a:off x="5455920" y="3972560"/>
            <a:ext cx="2164080" cy="369332"/>
          </a:xfrm>
          <a:prstGeom prst="rect">
            <a:avLst/>
          </a:prstGeom>
          <a:noFill/>
        </p:spPr>
        <p:txBody>
          <a:bodyPr wrap="square" rtlCol="0">
            <a:spAutoFit/>
          </a:bodyPr>
          <a:lstStyle/>
          <a:p>
            <a:r>
              <a:rPr lang="en-IE" dirty="0" smtClean="0"/>
              <a:t>Stars of Chef</a:t>
            </a:r>
            <a:endParaRPr lang="en-IE" dirty="0"/>
          </a:p>
        </p:txBody>
      </p:sp>
    </p:spTree>
    <p:extLst>
      <p:ext uri="{BB962C8B-B14F-4D97-AF65-F5344CB8AC3E}">
        <p14:creationId xmlns:p14="http://schemas.microsoft.com/office/powerpoint/2010/main" val="2280787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But we could do the following:</a:t>
            </a:r>
            <a:endParaRPr lang="en-IE" dirty="0"/>
          </a:p>
        </p:txBody>
      </p:sp>
      <p:sp>
        <p:nvSpPr>
          <p:cNvPr id="3" name="Content Placeholder 2"/>
          <p:cNvSpPr>
            <a:spLocks noGrp="1"/>
          </p:cNvSpPr>
          <p:nvPr>
            <p:ph sz="quarter" idx="1"/>
          </p:nvPr>
        </p:nvSpPr>
        <p:spPr/>
        <p:txBody>
          <a:bodyPr/>
          <a:lstStyle/>
          <a:p>
            <a:pPr marL="0" indent="0">
              <a:buNone/>
            </a:pPr>
            <a:r>
              <a:rPr lang="en-IE" dirty="0">
                <a:latin typeface="Courier New" panose="02070309020205020404" pitchFamily="49" charset="0"/>
                <a:cs typeface="Courier New" panose="02070309020205020404" pitchFamily="49" charset="0"/>
              </a:rPr>
              <a:t>select * from </a:t>
            </a:r>
            <a:r>
              <a:rPr lang="en-IE" dirty="0" err="1">
                <a:latin typeface="Courier New" panose="02070309020205020404" pitchFamily="49" charset="0"/>
                <a:cs typeface="Courier New" panose="02070309020205020404" pitchFamily="49" charset="0"/>
              </a:rPr>
              <a:t>eventresult</a:t>
            </a:r>
            <a:endParaRPr lang="en-IE" dirty="0">
              <a:latin typeface="Courier New" panose="02070309020205020404" pitchFamily="49" charset="0"/>
              <a:cs typeface="Courier New" panose="02070309020205020404" pitchFamily="49" charset="0"/>
            </a:endParaRPr>
          </a:p>
          <a:p>
            <a:pPr marL="0" indent="0">
              <a:buNone/>
            </a:pPr>
            <a:r>
              <a:rPr lang="en-IE" dirty="0">
                <a:latin typeface="Courier New" panose="02070309020205020404" pitchFamily="49" charset="0"/>
                <a:cs typeface="Courier New" panose="02070309020205020404" pitchFamily="49" charset="0"/>
              </a:rPr>
              <a:t>inner join competitor using (</a:t>
            </a:r>
            <a:r>
              <a:rPr lang="en-IE" dirty="0" err="1">
                <a:latin typeface="Courier New" panose="02070309020205020404" pitchFamily="49" charset="0"/>
                <a:cs typeface="Courier New" panose="02070309020205020404" pitchFamily="49" charset="0"/>
              </a:rPr>
              <a:t>compid</a:t>
            </a:r>
            <a:r>
              <a:rPr lang="en-IE" dirty="0">
                <a:latin typeface="Courier New" panose="02070309020205020404" pitchFamily="49" charset="0"/>
                <a:cs typeface="Courier New" panose="02070309020205020404" pitchFamily="49" charset="0"/>
              </a:rPr>
              <a:t>)</a:t>
            </a:r>
          </a:p>
          <a:p>
            <a:pPr marL="0" indent="0">
              <a:buNone/>
            </a:pPr>
            <a:r>
              <a:rPr lang="en-IE" dirty="0">
                <a:latin typeface="Courier New" panose="02070309020205020404" pitchFamily="49" charset="0"/>
                <a:cs typeface="Courier New" panose="02070309020205020404" pitchFamily="49" charset="0"/>
              </a:rPr>
              <a:t>right outer join EVENT </a:t>
            </a:r>
            <a:r>
              <a:rPr lang="en-IE" dirty="0" smtClean="0">
                <a:latin typeface="Courier New" panose="02070309020205020404" pitchFamily="49" charset="0"/>
                <a:cs typeface="Courier New" panose="02070309020205020404" pitchFamily="49" charset="0"/>
              </a:rPr>
              <a:t>using (</a:t>
            </a:r>
            <a:r>
              <a:rPr lang="en-IE" dirty="0" err="1" smtClean="0">
                <a:latin typeface="Courier New" panose="02070309020205020404" pitchFamily="49" charset="0"/>
                <a:cs typeface="Courier New" panose="02070309020205020404" pitchFamily="49" charset="0"/>
              </a:rPr>
              <a:t>eventid</a:t>
            </a:r>
            <a:r>
              <a:rPr lang="en-IE" dirty="0" smtClean="0">
                <a:latin typeface="Courier New" panose="02070309020205020404" pitchFamily="49" charset="0"/>
                <a:cs typeface="Courier New" panose="02070309020205020404" pitchFamily="49" charset="0"/>
              </a:rPr>
              <a:t>);</a:t>
            </a:r>
          </a:p>
          <a:p>
            <a:pPr marL="0" indent="0">
              <a:buNone/>
            </a:pPr>
            <a:endParaRPr lang="en-IE" dirty="0">
              <a:latin typeface="Courier New" panose="02070309020205020404" pitchFamily="49" charset="0"/>
              <a:cs typeface="Courier New" panose="02070309020205020404" pitchFamily="49" charset="0"/>
            </a:endParaRPr>
          </a:p>
          <a:p>
            <a:pPr marL="0" indent="0">
              <a:buNone/>
            </a:pPr>
            <a:endParaRPr lang="en-IE" dirty="0">
              <a:latin typeface="Courier New" panose="02070309020205020404" pitchFamily="49" charset="0"/>
              <a:cs typeface="Courier New" panose="02070309020205020404" pitchFamily="49"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131" y="2866708"/>
            <a:ext cx="7100444" cy="3320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52971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What’s happening?</a:t>
            </a:r>
            <a:endParaRPr lang="en-IE" dirty="0"/>
          </a:p>
        </p:txBody>
      </p:sp>
      <p:sp>
        <p:nvSpPr>
          <p:cNvPr id="3" name="Content Placeholder 2"/>
          <p:cNvSpPr>
            <a:spLocks noGrp="1"/>
          </p:cNvSpPr>
          <p:nvPr>
            <p:ph sz="quarter" idx="1"/>
          </p:nvPr>
        </p:nvSpPr>
        <p:spPr/>
        <p:txBody>
          <a:bodyPr/>
          <a:lstStyle/>
          <a:p>
            <a:pPr marL="0" indent="0">
              <a:buNone/>
            </a:pPr>
            <a:r>
              <a:rPr lang="en-IE" dirty="0">
                <a:latin typeface="Courier New" panose="02070309020205020404" pitchFamily="49" charset="0"/>
                <a:cs typeface="Courier New" panose="02070309020205020404" pitchFamily="49" charset="0"/>
              </a:rPr>
              <a:t>select * from </a:t>
            </a:r>
            <a:r>
              <a:rPr lang="en-IE" dirty="0" err="1">
                <a:latin typeface="Courier New" panose="02070309020205020404" pitchFamily="49" charset="0"/>
                <a:cs typeface="Courier New" panose="02070309020205020404" pitchFamily="49" charset="0"/>
              </a:rPr>
              <a:t>eventresult</a:t>
            </a:r>
            <a:endParaRPr lang="en-IE" dirty="0">
              <a:latin typeface="Courier New" panose="02070309020205020404" pitchFamily="49" charset="0"/>
              <a:cs typeface="Courier New" panose="02070309020205020404" pitchFamily="49" charset="0"/>
            </a:endParaRPr>
          </a:p>
          <a:p>
            <a:pPr marL="0" indent="0">
              <a:buNone/>
            </a:pPr>
            <a:r>
              <a:rPr lang="en-IE" dirty="0">
                <a:latin typeface="Courier New" panose="02070309020205020404" pitchFamily="49" charset="0"/>
                <a:cs typeface="Courier New" panose="02070309020205020404" pitchFamily="49" charset="0"/>
              </a:rPr>
              <a:t>inner join competitor using (</a:t>
            </a:r>
            <a:r>
              <a:rPr lang="en-IE" dirty="0" err="1">
                <a:latin typeface="Courier New" panose="02070309020205020404" pitchFamily="49" charset="0"/>
                <a:cs typeface="Courier New" panose="02070309020205020404" pitchFamily="49" charset="0"/>
              </a:rPr>
              <a:t>compid</a:t>
            </a:r>
            <a:r>
              <a:rPr lang="en-IE" dirty="0">
                <a:latin typeface="Courier New" panose="02070309020205020404" pitchFamily="49" charset="0"/>
                <a:cs typeface="Courier New" panose="02070309020205020404" pitchFamily="49" charset="0"/>
              </a:rPr>
              <a:t>)</a:t>
            </a:r>
          </a:p>
          <a:p>
            <a:pPr marL="0" indent="0">
              <a:buNone/>
            </a:pPr>
            <a:r>
              <a:rPr lang="en-IE" dirty="0">
                <a:latin typeface="Courier New" panose="02070309020205020404" pitchFamily="49" charset="0"/>
                <a:cs typeface="Courier New" panose="02070309020205020404" pitchFamily="49" charset="0"/>
              </a:rPr>
              <a:t>right outer join EVENT on </a:t>
            </a:r>
            <a:r>
              <a:rPr lang="en-IE" dirty="0" err="1">
                <a:latin typeface="Courier New" panose="02070309020205020404" pitchFamily="49" charset="0"/>
                <a:cs typeface="Courier New" panose="02070309020205020404" pitchFamily="49" charset="0"/>
              </a:rPr>
              <a:t>eventid</a:t>
            </a:r>
            <a:r>
              <a:rPr lang="en-IE" dirty="0">
                <a:latin typeface="Courier New" panose="02070309020205020404" pitchFamily="49" charset="0"/>
                <a:cs typeface="Courier New" panose="02070309020205020404" pitchFamily="49" charset="0"/>
              </a:rPr>
              <a:t>=</a:t>
            </a:r>
            <a:r>
              <a:rPr lang="en-IE" dirty="0" err="1">
                <a:latin typeface="Courier New" panose="02070309020205020404" pitchFamily="49" charset="0"/>
                <a:cs typeface="Courier New" panose="02070309020205020404" pitchFamily="49" charset="0"/>
              </a:rPr>
              <a:t>eventno</a:t>
            </a:r>
            <a:r>
              <a:rPr lang="en-IE" dirty="0" smtClean="0">
                <a:latin typeface="Courier New" panose="02070309020205020404" pitchFamily="49" charset="0"/>
                <a:cs typeface="Courier New" panose="02070309020205020404" pitchFamily="49" charset="0"/>
              </a:rPr>
              <a:t>;</a:t>
            </a:r>
            <a:endParaRPr lang="en-IE" dirty="0">
              <a:latin typeface="Courier New" panose="02070309020205020404" pitchFamily="49" charset="0"/>
              <a:cs typeface="Courier New" panose="02070309020205020404" pitchFamily="49" charset="0"/>
            </a:endParaRPr>
          </a:p>
          <a:p>
            <a:pPr marL="0" indent="0">
              <a:spcBef>
                <a:spcPts val="0"/>
              </a:spcBef>
              <a:buNone/>
            </a:pPr>
            <a:r>
              <a:rPr lang="en-IE" sz="2800" dirty="0">
                <a:cs typeface="Courier New" panose="02070309020205020404" pitchFamily="49" charset="0"/>
              </a:rPr>
              <a:t>Here we are doing </a:t>
            </a:r>
            <a:r>
              <a:rPr lang="en-IE" sz="2800" dirty="0" smtClean="0">
                <a:cs typeface="Courier New" panose="02070309020205020404" pitchFamily="49" charset="0"/>
              </a:rPr>
              <a:t>a right outer </a:t>
            </a:r>
            <a:r>
              <a:rPr lang="en-IE" sz="2800" dirty="0">
                <a:cs typeface="Courier New" panose="02070309020205020404" pitchFamily="49" charset="0"/>
              </a:rPr>
              <a:t>join </a:t>
            </a:r>
            <a:r>
              <a:rPr lang="en-IE" sz="2800" dirty="0" smtClean="0">
                <a:cs typeface="Courier New" panose="02070309020205020404" pitchFamily="49" charset="0"/>
              </a:rPr>
              <a:t>between competitor and the </a:t>
            </a:r>
            <a:r>
              <a:rPr lang="en-IE" sz="2800" dirty="0" err="1" smtClean="0">
                <a:cs typeface="Courier New" panose="02070309020205020404" pitchFamily="49" charset="0"/>
              </a:rPr>
              <a:t>resultset</a:t>
            </a:r>
            <a:r>
              <a:rPr lang="en-IE" sz="2800" dirty="0" smtClean="0">
                <a:cs typeface="Courier New" panose="02070309020205020404" pitchFamily="49" charset="0"/>
              </a:rPr>
              <a:t> created </a:t>
            </a:r>
            <a:r>
              <a:rPr lang="en-IE" sz="2800" dirty="0">
                <a:cs typeface="Courier New" panose="02070309020205020404" pitchFamily="49" charset="0"/>
              </a:rPr>
              <a:t>from the inner join</a:t>
            </a:r>
          </a:p>
          <a:p>
            <a:pPr marL="0" indent="0">
              <a:spcBef>
                <a:spcPts val="0"/>
              </a:spcBef>
              <a:buNone/>
            </a:pPr>
            <a:endParaRPr lang="en-IE" sz="2400" dirty="0">
              <a:cs typeface="Courier New" panose="02070309020205020404" pitchFamily="49" charset="0"/>
            </a:endParaRPr>
          </a:p>
          <a:p>
            <a:pPr marL="0" indent="0">
              <a:buNone/>
            </a:pPr>
            <a:r>
              <a:rPr lang="en-IE" sz="2800" dirty="0"/>
              <a:t>The </a:t>
            </a:r>
            <a:r>
              <a:rPr lang="en-IE" sz="2800" dirty="0" smtClean="0"/>
              <a:t>inner join is basically </a:t>
            </a:r>
            <a:r>
              <a:rPr lang="en-IE" sz="2800" dirty="0"/>
              <a:t>is adding the </a:t>
            </a:r>
            <a:r>
              <a:rPr lang="en-IE" sz="2800" dirty="0" err="1"/>
              <a:t>competitorname</a:t>
            </a:r>
            <a:r>
              <a:rPr lang="en-IE" sz="2800" dirty="0"/>
              <a:t> into the </a:t>
            </a:r>
            <a:r>
              <a:rPr lang="en-IE" sz="2800" dirty="0" err="1"/>
              <a:t>eventresult</a:t>
            </a:r>
            <a:r>
              <a:rPr lang="en-IE" sz="2800" dirty="0"/>
              <a:t> table which is then used in the </a:t>
            </a:r>
            <a:r>
              <a:rPr lang="en-IE" sz="2800" dirty="0" smtClean="0"/>
              <a:t>right </a:t>
            </a:r>
            <a:r>
              <a:rPr lang="en-IE" sz="2800" dirty="0"/>
              <a:t>outer join</a:t>
            </a:r>
          </a:p>
          <a:p>
            <a:pPr marL="0" indent="0">
              <a:buNone/>
            </a:pPr>
            <a:endParaRPr lang="en-IE"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98709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We could use a </a:t>
            </a:r>
            <a:r>
              <a:rPr lang="en-IE" b="1" dirty="0" smtClean="0"/>
              <a:t>derived table </a:t>
            </a:r>
            <a:r>
              <a:rPr lang="en-IE" dirty="0" smtClean="0"/>
              <a:t>with a left outer join</a:t>
            </a:r>
            <a:endParaRPr lang="en-IE" dirty="0"/>
          </a:p>
        </p:txBody>
      </p:sp>
      <p:sp>
        <p:nvSpPr>
          <p:cNvPr id="3" name="Content Placeholder 2"/>
          <p:cNvSpPr>
            <a:spLocks noGrp="1"/>
          </p:cNvSpPr>
          <p:nvPr>
            <p:ph sz="quarter" idx="1"/>
          </p:nvPr>
        </p:nvSpPr>
        <p:spPr/>
        <p:txBody>
          <a:bodyPr/>
          <a:lstStyle/>
          <a:p>
            <a:r>
              <a:rPr lang="en-IE" dirty="0" smtClean="0"/>
              <a:t>We use a </a:t>
            </a:r>
            <a:r>
              <a:rPr lang="en-IE" b="1" dirty="0" smtClean="0"/>
              <a:t>derived table </a:t>
            </a:r>
            <a:r>
              <a:rPr lang="en-IE" dirty="0" smtClean="0"/>
              <a:t>to handle the inner join with out left outer join</a:t>
            </a:r>
          </a:p>
          <a:p>
            <a:pPr marL="0" indent="0">
              <a:spcBef>
                <a:spcPts val="0"/>
              </a:spcBef>
              <a:buNone/>
            </a:pPr>
            <a:r>
              <a:rPr lang="en-IE" sz="1600" dirty="0">
                <a:latin typeface="Courier New" panose="02070309020205020404" pitchFamily="49" charset="0"/>
                <a:cs typeface="Courier New" panose="02070309020205020404" pitchFamily="49" charset="0"/>
              </a:rPr>
              <a:t>select  </a:t>
            </a:r>
            <a:r>
              <a:rPr lang="en-IE" sz="1600" dirty="0" err="1">
                <a:latin typeface="Courier New" panose="02070309020205020404" pitchFamily="49" charset="0"/>
                <a:cs typeface="Courier New" panose="02070309020205020404" pitchFamily="49" charset="0"/>
              </a:rPr>
              <a:t>event.eventid</a:t>
            </a:r>
            <a:r>
              <a:rPr lang="en-IE" sz="1600" dirty="0">
                <a:latin typeface="Courier New" panose="02070309020205020404" pitchFamily="49" charset="0"/>
                <a:cs typeface="Courier New" panose="02070309020205020404" pitchFamily="49" charset="0"/>
              </a:rPr>
              <a:t>, </a:t>
            </a:r>
            <a:r>
              <a:rPr lang="en-IE" sz="1600" dirty="0" err="1">
                <a:latin typeface="Courier New" panose="02070309020205020404" pitchFamily="49" charset="0"/>
                <a:cs typeface="Courier New" panose="02070309020205020404" pitchFamily="49" charset="0"/>
              </a:rPr>
              <a:t>event.eventname</a:t>
            </a:r>
            <a:r>
              <a:rPr lang="en-IE" sz="1600" dirty="0">
                <a:latin typeface="Courier New" panose="02070309020205020404" pitchFamily="49" charset="0"/>
                <a:cs typeface="Courier New" panose="02070309020205020404" pitchFamily="49" charset="0"/>
              </a:rPr>
              <a:t>, </a:t>
            </a:r>
            <a:r>
              <a:rPr lang="en-IE" sz="1600" dirty="0" err="1">
                <a:latin typeface="Courier New" panose="02070309020205020404" pitchFamily="49" charset="0"/>
                <a:cs typeface="Courier New" panose="02070309020205020404" pitchFamily="49" charset="0"/>
              </a:rPr>
              <a:t>event.eventdate</a:t>
            </a:r>
            <a:r>
              <a:rPr lang="en-IE" sz="1600" dirty="0">
                <a:latin typeface="Courier New" panose="02070309020205020404" pitchFamily="49" charset="0"/>
                <a:cs typeface="Courier New" panose="02070309020205020404" pitchFamily="49" charset="0"/>
              </a:rPr>
              <a:t>, </a:t>
            </a:r>
            <a:r>
              <a:rPr lang="en-IE" sz="1600" dirty="0" err="1">
                <a:latin typeface="Courier New" panose="02070309020205020404" pitchFamily="49" charset="0"/>
                <a:cs typeface="Courier New" panose="02070309020205020404" pitchFamily="49" charset="0"/>
              </a:rPr>
              <a:t>event.sportcode</a:t>
            </a:r>
            <a:r>
              <a:rPr lang="en-IE" sz="1600" dirty="0">
                <a:latin typeface="Courier New" panose="02070309020205020404" pitchFamily="49" charset="0"/>
                <a:cs typeface="Courier New" panose="02070309020205020404" pitchFamily="49" charset="0"/>
              </a:rPr>
              <a:t>, </a:t>
            </a:r>
            <a:r>
              <a:rPr lang="en-IE" sz="1600" dirty="0" err="1">
                <a:latin typeface="Courier New" panose="02070309020205020404" pitchFamily="49" charset="0"/>
                <a:cs typeface="Courier New" panose="02070309020205020404" pitchFamily="49" charset="0"/>
              </a:rPr>
              <a:t>compid</a:t>
            </a:r>
            <a:r>
              <a:rPr lang="en-IE" sz="1600" dirty="0">
                <a:latin typeface="Courier New" panose="02070309020205020404" pitchFamily="49" charset="0"/>
                <a:cs typeface="Courier New" panose="02070309020205020404" pitchFamily="49" charset="0"/>
              </a:rPr>
              <a:t>, </a:t>
            </a:r>
            <a:r>
              <a:rPr lang="en-IE" sz="1600" dirty="0" err="1">
                <a:latin typeface="Courier New" panose="02070309020205020404" pitchFamily="49" charset="0"/>
                <a:cs typeface="Courier New" panose="02070309020205020404" pitchFamily="49" charset="0"/>
              </a:rPr>
              <a:t>compname</a:t>
            </a:r>
            <a:r>
              <a:rPr lang="en-IE" sz="1600" dirty="0">
                <a:latin typeface="Courier New" panose="02070309020205020404" pitchFamily="49" charset="0"/>
                <a:cs typeface="Courier New" panose="02070309020205020404" pitchFamily="49" charset="0"/>
              </a:rPr>
              <a:t>, position</a:t>
            </a:r>
          </a:p>
          <a:p>
            <a:pPr marL="0" indent="0">
              <a:spcBef>
                <a:spcPts val="0"/>
              </a:spcBef>
              <a:buNone/>
            </a:pPr>
            <a:r>
              <a:rPr lang="en-IE" sz="1600" dirty="0">
                <a:latin typeface="Courier New" panose="02070309020205020404" pitchFamily="49" charset="0"/>
                <a:cs typeface="Courier New" panose="02070309020205020404" pitchFamily="49" charset="0"/>
              </a:rPr>
              <a:t>from  event</a:t>
            </a:r>
          </a:p>
          <a:p>
            <a:pPr marL="0" indent="0">
              <a:spcBef>
                <a:spcPts val="0"/>
              </a:spcBef>
              <a:buNone/>
            </a:pPr>
            <a:r>
              <a:rPr lang="en-IE" sz="1600" dirty="0">
                <a:latin typeface="Courier New" panose="02070309020205020404" pitchFamily="49" charset="0"/>
                <a:cs typeface="Courier New" panose="02070309020205020404" pitchFamily="49" charset="0"/>
              </a:rPr>
              <a:t>left outer join </a:t>
            </a:r>
          </a:p>
          <a:p>
            <a:pPr marL="0" indent="0">
              <a:spcBef>
                <a:spcPts val="0"/>
              </a:spcBef>
              <a:buNone/>
            </a:pPr>
            <a:r>
              <a:rPr lang="en-IE" sz="1600" dirty="0">
                <a:latin typeface="Courier New" panose="02070309020205020404" pitchFamily="49" charset="0"/>
                <a:cs typeface="Courier New" panose="02070309020205020404" pitchFamily="49" charset="0"/>
              </a:rPr>
              <a:t>(</a:t>
            </a:r>
          </a:p>
          <a:p>
            <a:pPr marL="0" indent="0">
              <a:spcBef>
                <a:spcPts val="0"/>
              </a:spcBef>
              <a:buNone/>
            </a:pPr>
            <a:r>
              <a:rPr lang="en-IE" sz="1600" dirty="0">
                <a:latin typeface="Courier New" panose="02070309020205020404" pitchFamily="49" charset="0"/>
                <a:cs typeface="Courier New" panose="02070309020205020404" pitchFamily="49" charset="0"/>
              </a:rPr>
              <a:t>  select </a:t>
            </a:r>
            <a:r>
              <a:rPr lang="en-IE" sz="1600" dirty="0" err="1">
                <a:latin typeface="Courier New" panose="02070309020205020404" pitchFamily="49" charset="0"/>
                <a:cs typeface="Courier New" panose="02070309020205020404" pitchFamily="49" charset="0"/>
              </a:rPr>
              <a:t>ER.eventid</a:t>
            </a:r>
            <a:r>
              <a:rPr lang="en-IE" sz="1600" dirty="0">
                <a:latin typeface="Courier New" panose="02070309020205020404" pitchFamily="49" charset="0"/>
                <a:cs typeface="Courier New" panose="02070309020205020404" pitchFamily="49" charset="0"/>
              </a:rPr>
              <a:t>, </a:t>
            </a:r>
            <a:r>
              <a:rPr lang="en-IE" sz="1600" dirty="0" err="1">
                <a:latin typeface="Courier New" panose="02070309020205020404" pitchFamily="49" charset="0"/>
                <a:cs typeface="Courier New" panose="02070309020205020404" pitchFamily="49" charset="0"/>
              </a:rPr>
              <a:t>ER.compid</a:t>
            </a:r>
            <a:r>
              <a:rPr lang="en-IE" sz="1600" dirty="0">
                <a:latin typeface="Courier New" panose="02070309020205020404" pitchFamily="49" charset="0"/>
                <a:cs typeface="Courier New" panose="02070309020205020404" pitchFamily="49" charset="0"/>
              </a:rPr>
              <a:t>, </a:t>
            </a:r>
            <a:r>
              <a:rPr lang="en-IE" sz="1600" dirty="0" err="1" smtClean="0">
                <a:latin typeface="Courier New" panose="02070309020205020404" pitchFamily="49" charset="0"/>
                <a:cs typeface="Courier New" panose="02070309020205020404" pitchFamily="49" charset="0"/>
              </a:rPr>
              <a:t>compname</a:t>
            </a:r>
            <a:r>
              <a:rPr lang="en-IE" sz="1600" smtClean="0">
                <a:latin typeface="Courier New" panose="02070309020205020404" pitchFamily="49" charset="0"/>
                <a:cs typeface="Courier New" panose="02070309020205020404" pitchFamily="49" charset="0"/>
              </a:rPr>
              <a:t>, position</a:t>
            </a:r>
            <a:endParaRPr lang="en-IE" sz="1600" dirty="0">
              <a:latin typeface="Courier New" panose="02070309020205020404" pitchFamily="49" charset="0"/>
              <a:cs typeface="Courier New" panose="02070309020205020404" pitchFamily="49" charset="0"/>
            </a:endParaRPr>
          </a:p>
          <a:p>
            <a:pPr marL="0" indent="0">
              <a:spcBef>
                <a:spcPts val="0"/>
              </a:spcBef>
              <a:buNone/>
            </a:pPr>
            <a:r>
              <a:rPr lang="en-IE" sz="1600" dirty="0">
                <a:latin typeface="Courier New" panose="02070309020205020404" pitchFamily="49" charset="0"/>
                <a:cs typeface="Courier New" panose="02070309020205020404" pitchFamily="49" charset="0"/>
              </a:rPr>
              <a:t>  from </a:t>
            </a:r>
            <a:r>
              <a:rPr lang="en-IE" sz="1600" dirty="0" err="1">
                <a:latin typeface="Courier New" panose="02070309020205020404" pitchFamily="49" charset="0"/>
                <a:cs typeface="Courier New" panose="02070309020205020404" pitchFamily="49" charset="0"/>
              </a:rPr>
              <a:t>eventresult</a:t>
            </a:r>
            <a:r>
              <a:rPr lang="en-IE" sz="1600" dirty="0">
                <a:latin typeface="Courier New" panose="02070309020205020404" pitchFamily="49" charset="0"/>
                <a:cs typeface="Courier New" panose="02070309020205020404" pitchFamily="49" charset="0"/>
              </a:rPr>
              <a:t> ER</a:t>
            </a:r>
          </a:p>
          <a:p>
            <a:pPr marL="0" indent="0">
              <a:spcBef>
                <a:spcPts val="0"/>
              </a:spcBef>
              <a:buNone/>
            </a:pPr>
            <a:r>
              <a:rPr lang="en-IE" sz="1600" dirty="0">
                <a:latin typeface="Courier New" panose="02070309020205020404" pitchFamily="49" charset="0"/>
                <a:cs typeface="Courier New" panose="02070309020205020404" pitchFamily="49" charset="0"/>
              </a:rPr>
              <a:t>  inner join competitor on </a:t>
            </a:r>
            <a:r>
              <a:rPr lang="en-IE" sz="1600" dirty="0" err="1">
                <a:latin typeface="Courier New" panose="02070309020205020404" pitchFamily="49" charset="0"/>
                <a:cs typeface="Courier New" panose="02070309020205020404" pitchFamily="49" charset="0"/>
              </a:rPr>
              <a:t>ER.compid</a:t>
            </a:r>
            <a:r>
              <a:rPr lang="en-IE" sz="1600" dirty="0">
                <a:latin typeface="Courier New" panose="02070309020205020404" pitchFamily="49" charset="0"/>
                <a:cs typeface="Courier New" panose="02070309020205020404" pitchFamily="49" charset="0"/>
              </a:rPr>
              <a:t>=</a:t>
            </a:r>
            <a:r>
              <a:rPr lang="en-IE" sz="1600" dirty="0" err="1">
                <a:latin typeface="Courier New" panose="02070309020205020404" pitchFamily="49" charset="0"/>
                <a:cs typeface="Courier New" panose="02070309020205020404" pitchFamily="49" charset="0"/>
              </a:rPr>
              <a:t>competitor.compid</a:t>
            </a:r>
            <a:endParaRPr lang="en-IE" sz="1600" dirty="0">
              <a:latin typeface="Courier New" panose="02070309020205020404" pitchFamily="49" charset="0"/>
              <a:cs typeface="Courier New" panose="02070309020205020404" pitchFamily="49" charset="0"/>
            </a:endParaRPr>
          </a:p>
          <a:p>
            <a:pPr marL="0" indent="0">
              <a:spcBef>
                <a:spcPts val="0"/>
              </a:spcBef>
              <a:buNone/>
            </a:pPr>
            <a:r>
              <a:rPr lang="en-IE" sz="1600" dirty="0">
                <a:latin typeface="Courier New" panose="02070309020205020404" pitchFamily="49" charset="0"/>
                <a:cs typeface="Courier New" panose="02070309020205020404" pitchFamily="49" charset="0"/>
              </a:rPr>
              <a:t>) </a:t>
            </a:r>
          </a:p>
          <a:p>
            <a:pPr marL="0" indent="0">
              <a:spcBef>
                <a:spcPts val="0"/>
              </a:spcBef>
              <a:buNone/>
            </a:pPr>
            <a:r>
              <a:rPr lang="en-IE" sz="1600" dirty="0" err="1">
                <a:latin typeface="Courier New" panose="02070309020205020404" pitchFamily="49" charset="0"/>
                <a:cs typeface="Courier New" panose="02070309020205020404" pitchFamily="49" charset="0"/>
              </a:rPr>
              <a:t>eventres</a:t>
            </a:r>
            <a:r>
              <a:rPr lang="en-IE" sz="1600" dirty="0">
                <a:latin typeface="Courier New" panose="02070309020205020404" pitchFamily="49" charset="0"/>
                <a:cs typeface="Courier New" panose="02070309020205020404" pitchFamily="49" charset="0"/>
              </a:rPr>
              <a:t> on </a:t>
            </a:r>
            <a:r>
              <a:rPr lang="en-IE" sz="1600" dirty="0" err="1">
                <a:latin typeface="Courier New" panose="02070309020205020404" pitchFamily="49" charset="0"/>
                <a:cs typeface="Courier New" panose="02070309020205020404" pitchFamily="49" charset="0"/>
              </a:rPr>
              <a:t>event.eventid</a:t>
            </a:r>
            <a:r>
              <a:rPr lang="en-IE" sz="1600" dirty="0">
                <a:latin typeface="Courier New" panose="02070309020205020404" pitchFamily="49" charset="0"/>
                <a:cs typeface="Courier New" panose="02070309020205020404" pitchFamily="49" charset="0"/>
              </a:rPr>
              <a:t>=</a:t>
            </a:r>
            <a:r>
              <a:rPr lang="en-IE" sz="1600" dirty="0" err="1">
                <a:latin typeface="Courier New" panose="02070309020205020404" pitchFamily="49" charset="0"/>
                <a:cs typeface="Courier New" panose="02070309020205020404" pitchFamily="49" charset="0"/>
              </a:rPr>
              <a:t>eventres.eventid</a:t>
            </a:r>
            <a:r>
              <a:rPr lang="en-IE" sz="1600" dirty="0">
                <a:latin typeface="Courier New" panose="02070309020205020404" pitchFamily="49" charset="0"/>
                <a:cs typeface="Courier New" panose="02070309020205020404" pitchFamily="49" charset="0"/>
              </a:rPr>
              <a:t>;</a:t>
            </a:r>
          </a:p>
          <a:p>
            <a:pPr marL="0" indent="0">
              <a:spcBef>
                <a:spcPts val="0"/>
              </a:spcBef>
              <a:buNone/>
            </a:pPr>
            <a:r>
              <a:rPr lang="en-IE" sz="1800" dirty="0" smtClean="0">
                <a:cs typeface="Courier New" panose="02070309020205020404" pitchFamily="49" charset="0"/>
              </a:rPr>
              <a:t>Here we are doing an outer join with the temporary table created from the inner join</a:t>
            </a:r>
          </a:p>
          <a:p>
            <a:pPr marL="0" indent="0">
              <a:spcBef>
                <a:spcPts val="0"/>
              </a:spcBef>
              <a:buNone/>
            </a:pPr>
            <a:endParaRPr lang="en-IE" sz="1600" dirty="0">
              <a:cs typeface="Courier New" panose="02070309020205020404" pitchFamily="49" charset="0"/>
            </a:endParaRPr>
          </a:p>
          <a:p>
            <a:pPr marL="0" indent="0">
              <a:buNone/>
            </a:pPr>
            <a:r>
              <a:rPr lang="en-IE" sz="1800" dirty="0" smtClean="0"/>
              <a:t>The select in ( ) basically is adding the </a:t>
            </a:r>
            <a:r>
              <a:rPr lang="en-IE" sz="1800" dirty="0" err="1" smtClean="0"/>
              <a:t>competitorname</a:t>
            </a:r>
            <a:r>
              <a:rPr lang="en-IE" sz="1800" dirty="0" smtClean="0"/>
              <a:t> into the </a:t>
            </a:r>
            <a:r>
              <a:rPr lang="en-IE" sz="1800" dirty="0" err="1" smtClean="0"/>
              <a:t>eventresult</a:t>
            </a:r>
            <a:r>
              <a:rPr lang="en-IE" sz="1800" dirty="0" smtClean="0"/>
              <a:t> table which is then used in the left outer join</a:t>
            </a:r>
          </a:p>
        </p:txBody>
      </p:sp>
    </p:spTree>
    <p:extLst>
      <p:ext uri="{BB962C8B-B14F-4D97-AF65-F5344CB8AC3E}">
        <p14:creationId xmlns:p14="http://schemas.microsoft.com/office/powerpoint/2010/main" val="10958621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would we change it so that rather than outputting nulls we get a 0?</a:t>
            </a:r>
            <a:endParaRPr lang="en-IE" dirty="0"/>
          </a:p>
        </p:txBody>
      </p:sp>
      <p:sp>
        <p:nvSpPr>
          <p:cNvPr id="3" name="Content Placeholder 2"/>
          <p:cNvSpPr>
            <a:spLocks noGrp="1"/>
          </p:cNvSpPr>
          <p:nvPr>
            <p:ph sz="quarter" idx="1"/>
          </p:nvPr>
        </p:nvSpPr>
        <p:spPr/>
        <p:txBody>
          <a:bodyPr/>
          <a:lstStyle/>
          <a:p>
            <a:pPr marL="0" indent="0">
              <a:buNone/>
            </a:pPr>
            <a:r>
              <a:rPr lang="en-IE" sz="2000" dirty="0">
                <a:latin typeface="Courier New" panose="02070309020205020404" pitchFamily="49" charset="0"/>
                <a:cs typeface="Courier New" panose="02070309020205020404" pitchFamily="49" charset="0"/>
              </a:rPr>
              <a:t>select </a:t>
            </a:r>
            <a:r>
              <a:rPr lang="en-IE" sz="2000" dirty="0" err="1">
                <a:latin typeface="Courier New" panose="02070309020205020404" pitchFamily="49" charset="0"/>
                <a:cs typeface="Courier New" panose="02070309020205020404" pitchFamily="49" charset="0"/>
              </a:rPr>
              <a:t>eventid</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eventname</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eventdate</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sportcode</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nvl</a:t>
            </a:r>
            <a:r>
              <a:rPr lang="en-IE" sz="2000" dirty="0">
                <a:latin typeface="Courier New" panose="02070309020205020404" pitchFamily="49" charset="0"/>
                <a:cs typeface="Courier New" panose="02070309020205020404" pitchFamily="49" charset="0"/>
              </a:rPr>
              <a:t>(compid,0</a:t>
            </a:r>
            <a:r>
              <a:rPr lang="en-IE" sz="2000" dirty="0" smtClean="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nvl</a:t>
            </a:r>
            <a:r>
              <a:rPr lang="en-IE" sz="2000" dirty="0">
                <a:latin typeface="Courier New" panose="02070309020205020404" pitchFamily="49" charset="0"/>
                <a:cs typeface="Courier New" panose="02070309020205020404" pitchFamily="49" charset="0"/>
              </a:rPr>
              <a:t>(</a:t>
            </a:r>
            <a:r>
              <a:rPr lang="en-IE" sz="2000" dirty="0" err="1">
                <a:latin typeface="Courier New" panose="02070309020205020404" pitchFamily="49" charset="0"/>
                <a:cs typeface="Courier New" panose="02070309020205020404" pitchFamily="49" charset="0"/>
              </a:rPr>
              <a:t>compname</a:t>
            </a:r>
            <a:r>
              <a:rPr lang="en-IE" sz="2000" dirty="0">
                <a:latin typeface="Courier New" panose="02070309020205020404" pitchFamily="49" charset="0"/>
                <a:cs typeface="Courier New" panose="02070309020205020404" pitchFamily="49" charset="0"/>
              </a:rPr>
              <a:t>,'None</a:t>
            </a:r>
            <a:r>
              <a:rPr lang="en-IE" sz="2000" dirty="0" smtClean="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nvl</a:t>
            </a:r>
            <a:r>
              <a:rPr lang="en-IE" sz="2000" dirty="0">
                <a:latin typeface="Courier New" panose="02070309020205020404" pitchFamily="49" charset="0"/>
                <a:cs typeface="Courier New" panose="02070309020205020404" pitchFamily="49" charset="0"/>
              </a:rPr>
              <a:t>(position,0) </a:t>
            </a:r>
            <a:r>
              <a:rPr lang="en-IE" sz="2000" dirty="0" smtClean="0">
                <a:latin typeface="Courier New" panose="02070309020205020404" pitchFamily="49" charset="0"/>
                <a:cs typeface="Courier New" panose="02070309020205020404" pitchFamily="49" charset="0"/>
              </a:rPr>
              <a:t>from </a:t>
            </a:r>
            <a:r>
              <a:rPr lang="en-IE" sz="2000" dirty="0" err="1">
                <a:latin typeface="Courier New" panose="02070309020205020404" pitchFamily="49" charset="0"/>
                <a:cs typeface="Courier New" panose="02070309020205020404" pitchFamily="49" charset="0"/>
              </a:rPr>
              <a:t>eventresult</a:t>
            </a:r>
            <a:endParaRPr lang="en-IE" sz="2000" dirty="0">
              <a:latin typeface="Courier New" panose="02070309020205020404" pitchFamily="49" charset="0"/>
              <a:cs typeface="Courier New" panose="02070309020205020404" pitchFamily="49" charset="0"/>
            </a:endParaRPr>
          </a:p>
          <a:p>
            <a:pPr marL="0" indent="0">
              <a:buNone/>
            </a:pPr>
            <a:r>
              <a:rPr lang="en-IE" sz="2000" dirty="0">
                <a:latin typeface="Courier New" panose="02070309020205020404" pitchFamily="49" charset="0"/>
                <a:cs typeface="Courier New" panose="02070309020205020404" pitchFamily="49" charset="0"/>
              </a:rPr>
              <a:t>inner join competitor using (</a:t>
            </a:r>
            <a:r>
              <a:rPr lang="en-IE" sz="2000" dirty="0" err="1">
                <a:latin typeface="Courier New" panose="02070309020205020404" pitchFamily="49" charset="0"/>
                <a:cs typeface="Courier New" panose="02070309020205020404" pitchFamily="49" charset="0"/>
              </a:rPr>
              <a:t>compid</a:t>
            </a:r>
            <a:r>
              <a:rPr lang="en-IE" sz="2000" dirty="0">
                <a:latin typeface="Courier New" panose="02070309020205020404" pitchFamily="49" charset="0"/>
                <a:cs typeface="Courier New" panose="02070309020205020404" pitchFamily="49" charset="0"/>
              </a:rPr>
              <a:t>)</a:t>
            </a:r>
          </a:p>
          <a:p>
            <a:pPr marL="0" indent="0">
              <a:buNone/>
            </a:pPr>
            <a:r>
              <a:rPr lang="en-IE" sz="2000" dirty="0">
                <a:latin typeface="Courier New" panose="02070309020205020404" pitchFamily="49" charset="0"/>
                <a:cs typeface="Courier New" panose="02070309020205020404" pitchFamily="49" charset="0"/>
              </a:rPr>
              <a:t>right outer join EVENT   using (</a:t>
            </a:r>
            <a:r>
              <a:rPr lang="en-IE" sz="2000" dirty="0" err="1">
                <a:latin typeface="Courier New" panose="02070309020205020404" pitchFamily="49" charset="0"/>
                <a:cs typeface="Courier New" panose="02070309020205020404" pitchFamily="49" charset="0"/>
              </a:rPr>
              <a:t>eventid</a:t>
            </a:r>
            <a:r>
              <a:rPr lang="en-IE" sz="2000" dirty="0">
                <a:latin typeface="Courier New" panose="02070309020205020404" pitchFamily="49" charset="0"/>
                <a:cs typeface="Courier New" panose="02070309020205020404" pitchFamily="49" charset="0"/>
              </a:rPr>
              <a:t>);</a:t>
            </a:r>
            <a:endParaRPr lang="en-IE" sz="20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680" y="3058161"/>
            <a:ext cx="7644734" cy="330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54988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Changing the column names in the output…</a:t>
            </a:r>
            <a:endParaRPr lang="en-IE" dirty="0"/>
          </a:p>
        </p:txBody>
      </p:sp>
      <p:sp>
        <p:nvSpPr>
          <p:cNvPr id="3" name="Content Placeholder 2"/>
          <p:cNvSpPr>
            <a:spLocks noGrp="1"/>
          </p:cNvSpPr>
          <p:nvPr>
            <p:ph sz="quarter" idx="1"/>
          </p:nvPr>
        </p:nvSpPr>
        <p:spPr/>
        <p:txBody>
          <a:bodyPr/>
          <a:lstStyle/>
          <a:p>
            <a:pPr marL="0" indent="0">
              <a:buNone/>
            </a:pPr>
            <a:r>
              <a:rPr lang="en-IE" sz="2000" dirty="0">
                <a:latin typeface="Courier New" panose="02070309020205020404" pitchFamily="49" charset="0"/>
                <a:cs typeface="Courier New" panose="02070309020205020404" pitchFamily="49" charset="0"/>
              </a:rPr>
              <a:t>select </a:t>
            </a:r>
            <a:r>
              <a:rPr lang="en-IE" sz="2000" dirty="0" err="1">
                <a:latin typeface="Courier New" panose="02070309020205020404" pitchFamily="49" charset="0"/>
                <a:cs typeface="Courier New" panose="02070309020205020404" pitchFamily="49" charset="0"/>
              </a:rPr>
              <a:t>eventid</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eventname</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eventdate</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sportcode</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nvl</a:t>
            </a:r>
            <a:r>
              <a:rPr lang="en-IE" sz="2000" dirty="0">
                <a:latin typeface="Courier New" panose="02070309020205020404" pitchFamily="49" charset="0"/>
                <a:cs typeface="Courier New" panose="02070309020205020404" pitchFamily="49" charset="0"/>
              </a:rPr>
              <a:t>(compid,0) as </a:t>
            </a:r>
            <a:r>
              <a:rPr lang="en-IE" sz="2000" dirty="0" err="1">
                <a:latin typeface="Courier New" panose="02070309020205020404" pitchFamily="49" charset="0"/>
                <a:cs typeface="Courier New" panose="02070309020205020404" pitchFamily="49" charset="0"/>
              </a:rPr>
              <a:t>compid</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nvl</a:t>
            </a:r>
            <a:r>
              <a:rPr lang="en-IE" sz="2000" dirty="0">
                <a:latin typeface="Courier New" panose="02070309020205020404" pitchFamily="49" charset="0"/>
                <a:cs typeface="Courier New" panose="02070309020205020404" pitchFamily="49" charset="0"/>
              </a:rPr>
              <a:t>(</a:t>
            </a:r>
            <a:r>
              <a:rPr lang="en-IE" sz="2000" dirty="0" err="1">
                <a:latin typeface="Courier New" panose="02070309020205020404" pitchFamily="49" charset="0"/>
                <a:cs typeface="Courier New" panose="02070309020205020404" pitchFamily="49" charset="0"/>
              </a:rPr>
              <a:t>compname</a:t>
            </a:r>
            <a:r>
              <a:rPr lang="en-IE" sz="2000" dirty="0">
                <a:latin typeface="Courier New" panose="02070309020205020404" pitchFamily="49" charset="0"/>
                <a:cs typeface="Courier New" panose="02070309020205020404" pitchFamily="49" charset="0"/>
              </a:rPr>
              <a:t>,'None') as </a:t>
            </a:r>
            <a:r>
              <a:rPr lang="en-IE" sz="2000" dirty="0" err="1">
                <a:latin typeface="Courier New" panose="02070309020205020404" pitchFamily="49" charset="0"/>
                <a:cs typeface="Courier New" panose="02070309020205020404" pitchFamily="49" charset="0"/>
              </a:rPr>
              <a:t>compname</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nvl</a:t>
            </a:r>
            <a:r>
              <a:rPr lang="en-IE" sz="2000" dirty="0">
                <a:latin typeface="Courier New" panose="02070309020205020404" pitchFamily="49" charset="0"/>
                <a:cs typeface="Courier New" panose="02070309020205020404" pitchFamily="49" charset="0"/>
              </a:rPr>
              <a:t>(position,0) as position</a:t>
            </a:r>
          </a:p>
          <a:p>
            <a:pPr marL="0" indent="0">
              <a:buNone/>
            </a:pPr>
            <a:r>
              <a:rPr lang="en-IE" sz="2000" dirty="0">
                <a:latin typeface="Courier New" panose="02070309020205020404" pitchFamily="49" charset="0"/>
                <a:cs typeface="Courier New" panose="02070309020205020404" pitchFamily="49" charset="0"/>
              </a:rPr>
              <a:t> from </a:t>
            </a:r>
            <a:r>
              <a:rPr lang="en-IE" sz="2000" dirty="0" err="1">
                <a:latin typeface="Courier New" panose="02070309020205020404" pitchFamily="49" charset="0"/>
                <a:cs typeface="Courier New" panose="02070309020205020404" pitchFamily="49" charset="0"/>
              </a:rPr>
              <a:t>eventresult</a:t>
            </a:r>
            <a:endParaRPr lang="en-IE" sz="2000" dirty="0">
              <a:latin typeface="Courier New" panose="02070309020205020404" pitchFamily="49" charset="0"/>
              <a:cs typeface="Courier New" panose="02070309020205020404" pitchFamily="49" charset="0"/>
            </a:endParaRPr>
          </a:p>
          <a:p>
            <a:pPr marL="0" indent="0">
              <a:buNone/>
            </a:pPr>
            <a:r>
              <a:rPr lang="en-IE" sz="2000" dirty="0">
                <a:latin typeface="Courier New" panose="02070309020205020404" pitchFamily="49" charset="0"/>
                <a:cs typeface="Courier New" panose="02070309020205020404" pitchFamily="49" charset="0"/>
              </a:rPr>
              <a:t>inner join competitor using (</a:t>
            </a:r>
            <a:r>
              <a:rPr lang="en-IE" sz="2000" dirty="0" err="1">
                <a:latin typeface="Courier New" panose="02070309020205020404" pitchFamily="49" charset="0"/>
                <a:cs typeface="Courier New" panose="02070309020205020404" pitchFamily="49" charset="0"/>
              </a:rPr>
              <a:t>compid</a:t>
            </a:r>
            <a:r>
              <a:rPr lang="en-IE" sz="2000" dirty="0">
                <a:latin typeface="Courier New" panose="02070309020205020404" pitchFamily="49" charset="0"/>
                <a:cs typeface="Courier New" panose="02070309020205020404" pitchFamily="49" charset="0"/>
              </a:rPr>
              <a:t>)</a:t>
            </a:r>
          </a:p>
          <a:p>
            <a:pPr marL="0" indent="0">
              <a:buNone/>
            </a:pPr>
            <a:r>
              <a:rPr lang="en-IE" sz="2000" dirty="0">
                <a:latin typeface="Courier New" panose="02070309020205020404" pitchFamily="49" charset="0"/>
                <a:cs typeface="Courier New" panose="02070309020205020404" pitchFamily="49" charset="0"/>
              </a:rPr>
              <a:t>right outer join EVENT   using (</a:t>
            </a:r>
            <a:r>
              <a:rPr lang="en-IE" sz="2000" dirty="0" err="1">
                <a:latin typeface="Courier New" panose="02070309020205020404" pitchFamily="49" charset="0"/>
                <a:cs typeface="Courier New" panose="02070309020205020404" pitchFamily="49" charset="0"/>
              </a:rPr>
              <a:t>eventid</a:t>
            </a:r>
            <a:r>
              <a:rPr lang="en-IE" sz="2000" dirty="0">
                <a:latin typeface="Courier New" panose="02070309020205020404" pitchFamily="49" charset="0"/>
                <a:cs typeface="Courier New" panose="02070309020205020404" pitchFamily="49" charset="0"/>
              </a:rPr>
              <a: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6747" y="3400108"/>
            <a:ext cx="5737225" cy="304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80385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Changing the values output in </a:t>
            </a:r>
            <a:r>
              <a:rPr lang="en-IE" dirty="0" err="1" smtClean="0"/>
              <a:t>nvl</a:t>
            </a:r>
            <a:endParaRPr lang="en-IE" dirty="0"/>
          </a:p>
        </p:txBody>
      </p:sp>
      <p:sp>
        <p:nvSpPr>
          <p:cNvPr id="3" name="Content Placeholder 2"/>
          <p:cNvSpPr>
            <a:spLocks noGrp="1"/>
          </p:cNvSpPr>
          <p:nvPr>
            <p:ph sz="quarter" idx="1"/>
          </p:nvPr>
        </p:nvSpPr>
        <p:spPr/>
        <p:txBody>
          <a:bodyPr/>
          <a:lstStyle/>
          <a:p>
            <a:pPr marL="0" indent="0">
              <a:spcBef>
                <a:spcPts val="0"/>
              </a:spcBef>
              <a:buNone/>
            </a:pPr>
            <a:r>
              <a:rPr lang="en-IE" sz="2000" dirty="0">
                <a:latin typeface="Courier New" panose="02070309020205020404" pitchFamily="49" charset="0"/>
                <a:cs typeface="Courier New" panose="02070309020205020404" pitchFamily="49" charset="0"/>
              </a:rPr>
              <a:t>select </a:t>
            </a:r>
            <a:r>
              <a:rPr lang="en-IE" sz="2000" dirty="0" err="1">
                <a:latin typeface="Courier New" panose="02070309020205020404" pitchFamily="49" charset="0"/>
                <a:cs typeface="Courier New" panose="02070309020205020404" pitchFamily="49" charset="0"/>
              </a:rPr>
              <a:t>eventid</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eventname</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eventdate</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sportcode,nvl</a:t>
            </a:r>
            <a:r>
              <a:rPr lang="en-IE" sz="2000" dirty="0">
                <a:latin typeface="Courier New" panose="02070309020205020404" pitchFamily="49" charset="0"/>
                <a:cs typeface="Courier New" panose="02070309020205020404" pitchFamily="49" charset="0"/>
              </a:rPr>
              <a:t>(</a:t>
            </a:r>
            <a:r>
              <a:rPr lang="en-IE" sz="2000" dirty="0" err="1">
                <a:latin typeface="Courier New" panose="02070309020205020404" pitchFamily="49" charset="0"/>
                <a:cs typeface="Courier New" panose="02070309020205020404" pitchFamily="49" charset="0"/>
              </a:rPr>
              <a:t>to_char</a:t>
            </a:r>
            <a:r>
              <a:rPr lang="en-IE" sz="2000" dirty="0">
                <a:latin typeface="Courier New" panose="02070309020205020404" pitchFamily="49" charset="0"/>
                <a:cs typeface="Courier New" panose="02070309020205020404" pitchFamily="49" charset="0"/>
              </a:rPr>
              <a:t>(</a:t>
            </a:r>
            <a:r>
              <a:rPr lang="en-IE" sz="2000" dirty="0" err="1">
                <a:latin typeface="Courier New" panose="02070309020205020404" pitchFamily="49" charset="0"/>
                <a:cs typeface="Courier New" panose="02070309020205020404" pitchFamily="49" charset="0"/>
              </a:rPr>
              <a:t>compid</a:t>
            </a:r>
            <a:r>
              <a:rPr lang="en-IE" sz="2000" dirty="0">
                <a:latin typeface="Courier New" panose="02070309020205020404" pitchFamily="49" charset="0"/>
                <a:cs typeface="Courier New" panose="02070309020205020404" pitchFamily="49" charset="0"/>
              </a:rPr>
              <a:t>), 'NA') as </a:t>
            </a:r>
            <a:r>
              <a:rPr lang="en-IE" sz="2000" dirty="0" err="1">
                <a:latin typeface="Courier New" panose="02070309020205020404" pitchFamily="49" charset="0"/>
                <a:cs typeface="Courier New" panose="02070309020205020404" pitchFamily="49" charset="0"/>
              </a:rPr>
              <a:t>compid</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nvl</a:t>
            </a:r>
            <a:r>
              <a:rPr lang="en-IE" sz="2000" dirty="0">
                <a:latin typeface="Courier New" panose="02070309020205020404" pitchFamily="49" charset="0"/>
                <a:cs typeface="Courier New" panose="02070309020205020404" pitchFamily="49" charset="0"/>
              </a:rPr>
              <a:t>(</a:t>
            </a:r>
            <a:r>
              <a:rPr lang="en-IE" sz="2000" dirty="0" err="1">
                <a:latin typeface="Courier New" panose="02070309020205020404" pitchFamily="49" charset="0"/>
                <a:cs typeface="Courier New" panose="02070309020205020404" pitchFamily="49" charset="0"/>
              </a:rPr>
              <a:t>compname</a:t>
            </a:r>
            <a:r>
              <a:rPr lang="en-IE" sz="2000" dirty="0">
                <a:latin typeface="Courier New" panose="02070309020205020404" pitchFamily="49" charset="0"/>
                <a:cs typeface="Courier New" panose="02070309020205020404" pitchFamily="49" charset="0"/>
              </a:rPr>
              <a:t>,'NA') as </a:t>
            </a:r>
            <a:r>
              <a:rPr lang="en-IE" sz="2000" dirty="0" err="1">
                <a:latin typeface="Courier New" panose="02070309020205020404" pitchFamily="49" charset="0"/>
                <a:cs typeface="Courier New" panose="02070309020205020404" pitchFamily="49" charset="0"/>
              </a:rPr>
              <a:t>compname</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nvl</a:t>
            </a:r>
            <a:r>
              <a:rPr lang="en-IE" sz="2000" dirty="0">
                <a:latin typeface="Courier New" panose="02070309020205020404" pitchFamily="49" charset="0"/>
                <a:cs typeface="Courier New" panose="02070309020205020404" pitchFamily="49" charset="0"/>
              </a:rPr>
              <a:t>(</a:t>
            </a:r>
            <a:r>
              <a:rPr lang="en-IE" sz="2000" dirty="0" err="1">
                <a:latin typeface="Courier New" panose="02070309020205020404" pitchFamily="49" charset="0"/>
                <a:cs typeface="Courier New" panose="02070309020205020404" pitchFamily="49" charset="0"/>
              </a:rPr>
              <a:t>to_char</a:t>
            </a:r>
            <a:r>
              <a:rPr lang="en-IE" sz="2000" dirty="0">
                <a:latin typeface="Courier New" panose="02070309020205020404" pitchFamily="49" charset="0"/>
                <a:cs typeface="Courier New" panose="02070309020205020404" pitchFamily="49" charset="0"/>
              </a:rPr>
              <a:t>(position),'NA')  as position from </a:t>
            </a:r>
            <a:r>
              <a:rPr lang="en-IE" sz="2000" dirty="0" err="1">
                <a:latin typeface="Courier New" panose="02070309020205020404" pitchFamily="49" charset="0"/>
                <a:cs typeface="Courier New" panose="02070309020205020404" pitchFamily="49" charset="0"/>
              </a:rPr>
              <a:t>eventresult</a:t>
            </a:r>
            <a:endParaRPr lang="en-IE" sz="2000" dirty="0">
              <a:latin typeface="Courier New" panose="02070309020205020404" pitchFamily="49" charset="0"/>
              <a:cs typeface="Courier New" panose="02070309020205020404" pitchFamily="49" charset="0"/>
            </a:endParaRPr>
          </a:p>
          <a:p>
            <a:pPr marL="0" indent="0">
              <a:spcBef>
                <a:spcPts val="0"/>
              </a:spcBef>
              <a:buNone/>
            </a:pPr>
            <a:r>
              <a:rPr lang="en-IE" sz="2000" dirty="0">
                <a:latin typeface="Courier New" panose="02070309020205020404" pitchFamily="49" charset="0"/>
                <a:cs typeface="Courier New" panose="02070309020205020404" pitchFamily="49" charset="0"/>
              </a:rPr>
              <a:t>inner join competitor using (</a:t>
            </a:r>
            <a:r>
              <a:rPr lang="en-IE" sz="2000" dirty="0" err="1">
                <a:latin typeface="Courier New" panose="02070309020205020404" pitchFamily="49" charset="0"/>
                <a:cs typeface="Courier New" panose="02070309020205020404" pitchFamily="49" charset="0"/>
              </a:rPr>
              <a:t>compid</a:t>
            </a:r>
            <a:r>
              <a:rPr lang="en-IE" sz="2000" dirty="0">
                <a:latin typeface="Courier New" panose="02070309020205020404" pitchFamily="49" charset="0"/>
                <a:cs typeface="Courier New" panose="02070309020205020404" pitchFamily="49" charset="0"/>
              </a:rPr>
              <a:t>)</a:t>
            </a:r>
          </a:p>
          <a:p>
            <a:pPr marL="0" indent="0">
              <a:spcBef>
                <a:spcPts val="0"/>
              </a:spcBef>
              <a:buNone/>
            </a:pPr>
            <a:r>
              <a:rPr lang="en-IE" sz="2000" dirty="0">
                <a:latin typeface="Courier New" panose="02070309020205020404" pitchFamily="49" charset="0"/>
                <a:cs typeface="Courier New" panose="02070309020205020404" pitchFamily="49" charset="0"/>
              </a:rPr>
              <a:t>right outer join EVENT   using (</a:t>
            </a:r>
            <a:r>
              <a:rPr lang="en-IE" sz="2000" dirty="0" err="1">
                <a:latin typeface="Courier New" panose="02070309020205020404" pitchFamily="49" charset="0"/>
                <a:cs typeface="Courier New" panose="02070309020205020404" pitchFamily="49" charset="0"/>
              </a:rPr>
              <a:t>eventid</a:t>
            </a:r>
            <a:r>
              <a:rPr lang="en-IE" sz="2000" dirty="0">
                <a:latin typeface="Courier New" panose="02070309020205020404" pitchFamily="49" charset="0"/>
                <a:cs typeface="Courier New" panose="02070309020205020404" pitchFamily="49" charset="0"/>
              </a:rPr>
              <a:t>);</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3849" y="3542983"/>
            <a:ext cx="5751513" cy="306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15291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Calculating the number of results per event?</a:t>
            </a:r>
            <a:endParaRPr lang="en-IE" dirty="0"/>
          </a:p>
        </p:txBody>
      </p:sp>
      <p:sp>
        <p:nvSpPr>
          <p:cNvPr id="3" name="Content Placeholder 2"/>
          <p:cNvSpPr>
            <a:spLocks noGrp="1"/>
          </p:cNvSpPr>
          <p:nvPr>
            <p:ph sz="quarter" idx="1"/>
          </p:nvPr>
        </p:nvSpPr>
        <p:spPr/>
        <p:txBody>
          <a:bodyPr/>
          <a:lstStyle/>
          <a:p>
            <a:pPr marL="0" indent="0">
              <a:buNone/>
            </a:pPr>
            <a:r>
              <a:rPr lang="en-IE" sz="2000" dirty="0">
                <a:latin typeface="Courier New" panose="02070309020205020404" pitchFamily="49" charset="0"/>
                <a:cs typeface="Courier New" panose="02070309020205020404" pitchFamily="49" charset="0"/>
              </a:rPr>
              <a:t>select </a:t>
            </a:r>
            <a:r>
              <a:rPr lang="en-IE" sz="2000" dirty="0" err="1">
                <a:latin typeface="Courier New" panose="02070309020205020404" pitchFamily="49" charset="0"/>
                <a:cs typeface="Courier New" panose="02070309020205020404" pitchFamily="49" charset="0"/>
              </a:rPr>
              <a:t>eventid</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eventname</a:t>
            </a:r>
            <a:r>
              <a:rPr lang="en-IE" sz="2000" dirty="0">
                <a:latin typeface="Courier New" panose="02070309020205020404" pitchFamily="49" charset="0"/>
                <a:cs typeface="Courier New" panose="02070309020205020404" pitchFamily="49" charset="0"/>
              </a:rPr>
              <a:t>, count(</a:t>
            </a:r>
            <a:r>
              <a:rPr lang="en-IE" sz="2000" dirty="0" err="1">
                <a:latin typeface="Courier New" panose="02070309020205020404" pitchFamily="49" charset="0"/>
                <a:cs typeface="Courier New" panose="02070309020205020404" pitchFamily="49" charset="0"/>
              </a:rPr>
              <a:t>compid</a:t>
            </a:r>
            <a:r>
              <a:rPr lang="en-IE" sz="2000" dirty="0">
                <a:latin typeface="Courier New" panose="02070309020205020404" pitchFamily="49" charset="0"/>
                <a:cs typeface="Courier New" panose="02070309020205020404" pitchFamily="49" charset="0"/>
              </a:rPr>
              <a:t>)</a:t>
            </a:r>
          </a:p>
          <a:p>
            <a:pPr marL="0" indent="0">
              <a:buNone/>
            </a:pPr>
            <a:r>
              <a:rPr lang="en-IE" sz="2000" dirty="0">
                <a:latin typeface="Courier New" panose="02070309020205020404" pitchFamily="49" charset="0"/>
                <a:cs typeface="Courier New" panose="02070309020205020404" pitchFamily="49" charset="0"/>
              </a:rPr>
              <a:t>from event</a:t>
            </a:r>
          </a:p>
          <a:p>
            <a:pPr marL="0" indent="0">
              <a:buNone/>
            </a:pPr>
            <a:r>
              <a:rPr lang="en-IE" sz="2000" dirty="0">
                <a:latin typeface="Courier New" panose="02070309020205020404" pitchFamily="49" charset="0"/>
                <a:cs typeface="Courier New" panose="02070309020205020404" pitchFamily="49" charset="0"/>
              </a:rPr>
              <a:t>left outer join </a:t>
            </a:r>
            <a:r>
              <a:rPr lang="en-IE" sz="2000" dirty="0" err="1">
                <a:latin typeface="Courier New" panose="02070309020205020404" pitchFamily="49" charset="0"/>
                <a:cs typeface="Courier New" panose="02070309020205020404" pitchFamily="49" charset="0"/>
              </a:rPr>
              <a:t>eventresult</a:t>
            </a:r>
            <a:r>
              <a:rPr lang="en-IE" sz="2000" dirty="0">
                <a:latin typeface="Courier New" panose="02070309020205020404" pitchFamily="49" charset="0"/>
                <a:cs typeface="Courier New" panose="02070309020205020404" pitchFamily="49" charset="0"/>
              </a:rPr>
              <a:t> using (</a:t>
            </a:r>
            <a:r>
              <a:rPr lang="en-IE" sz="2000" dirty="0" err="1">
                <a:latin typeface="Courier New" panose="02070309020205020404" pitchFamily="49" charset="0"/>
                <a:cs typeface="Courier New" panose="02070309020205020404" pitchFamily="49" charset="0"/>
              </a:rPr>
              <a:t>eventid</a:t>
            </a:r>
            <a:r>
              <a:rPr lang="en-IE" sz="2000" dirty="0">
                <a:latin typeface="Courier New" panose="02070309020205020404" pitchFamily="49" charset="0"/>
                <a:cs typeface="Courier New" panose="02070309020205020404" pitchFamily="49" charset="0"/>
              </a:rPr>
              <a:t>)</a:t>
            </a:r>
          </a:p>
          <a:p>
            <a:pPr marL="0" indent="0">
              <a:buNone/>
            </a:pPr>
            <a:r>
              <a:rPr lang="en-IE" sz="2000" dirty="0">
                <a:latin typeface="Courier New" panose="02070309020205020404" pitchFamily="49" charset="0"/>
                <a:cs typeface="Courier New" panose="02070309020205020404" pitchFamily="49" charset="0"/>
              </a:rPr>
              <a:t>group by </a:t>
            </a:r>
            <a:r>
              <a:rPr lang="en-IE" sz="2000" dirty="0" err="1">
                <a:latin typeface="Courier New" panose="02070309020205020404" pitchFamily="49" charset="0"/>
                <a:cs typeface="Courier New" panose="02070309020205020404" pitchFamily="49" charset="0"/>
              </a:rPr>
              <a:t>eventid</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eventname</a:t>
            </a:r>
            <a:endParaRPr lang="en-IE" sz="2000" dirty="0">
              <a:latin typeface="Courier New" panose="02070309020205020404" pitchFamily="49" charset="0"/>
              <a:cs typeface="Courier New" panose="02070309020205020404" pitchFamily="49" charset="0"/>
            </a:endParaRPr>
          </a:p>
          <a:p>
            <a:pPr marL="0" indent="0">
              <a:buNone/>
            </a:pPr>
            <a:r>
              <a:rPr lang="en-IE" sz="2000" dirty="0">
                <a:latin typeface="Courier New" panose="02070309020205020404" pitchFamily="49" charset="0"/>
                <a:cs typeface="Courier New" panose="02070309020205020404" pitchFamily="49" charset="0"/>
              </a:rPr>
              <a:t>order by </a:t>
            </a:r>
            <a:r>
              <a:rPr lang="en-IE" sz="2000" dirty="0" err="1">
                <a:latin typeface="Courier New" panose="02070309020205020404" pitchFamily="49" charset="0"/>
                <a:cs typeface="Courier New" panose="02070309020205020404" pitchFamily="49" charset="0"/>
              </a:rPr>
              <a:t>eventid</a:t>
            </a:r>
            <a:r>
              <a:rPr lang="en-IE" sz="2000" dirty="0">
                <a:latin typeface="Courier New" panose="02070309020205020404" pitchFamily="49" charset="0"/>
                <a:cs typeface="Courier New" panose="02070309020205020404" pitchFamily="49" charset="0"/>
              </a:rPr>
              <a:t>;</a:t>
            </a:r>
            <a:endParaRPr lang="en-IE" sz="2000"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75148" y="2875280"/>
            <a:ext cx="3987485" cy="3332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43481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Calculating the number of results per sport?</a:t>
            </a:r>
            <a:endParaRPr lang="en-IE" dirty="0"/>
          </a:p>
        </p:txBody>
      </p:sp>
      <p:sp>
        <p:nvSpPr>
          <p:cNvPr id="3" name="Content Placeholder 2"/>
          <p:cNvSpPr>
            <a:spLocks noGrp="1"/>
          </p:cNvSpPr>
          <p:nvPr>
            <p:ph sz="quarter" idx="1"/>
          </p:nvPr>
        </p:nvSpPr>
        <p:spPr/>
        <p:txBody>
          <a:bodyPr/>
          <a:lstStyle/>
          <a:p>
            <a:pPr marL="0" indent="0">
              <a:buNone/>
            </a:pPr>
            <a:r>
              <a:rPr lang="en-IE" sz="2000" dirty="0">
                <a:latin typeface="Courier New" panose="02070309020205020404" pitchFamily="49" charset="0"/>
                <a:cs typeface="Courier New" panose="02070309020205020404" pitchFamily="49" charset="0"/>
              </a:rPr>
              <a:t>select </a:t>
            </a:r>
            <a:r>
              <a:rPr lang="en-IE" sz="2000" dirty="0" err="1">
                <a:latin typeface="Courier New" panose="02070309020205020404" pitchFamily="49" charset="0"/>
                <a:cs typeface="Courier New" panose="02070309020205020404" pitchFamily="49" charset="0"/>
              </a:rPr>
              <a:t>sportcode</a:t>
            </a:r>
            <a:r>
              <a:rPr lang="en-IE" sz="2000" dirty="0">
                <a:latin typeface="Courier New" panose="02070309020205020404" pitchFamily="49" charset="0"/>
                <a:cs typeface="Courier New" panose="02070309020205020404" pitchFamily="49" charset="0"/>
              </a:rPr>
              <a:t>,  count(</a:t>
            </a:r>
            <a:r>
              <a:rPr lang="en-IE" sz="2000" dirty="0" err="1">
                <a:latin typeface="Courier New" panose="02070309020205020404" pitchFamily="49" charset="0"/>
                <a:cs typeface="Courier New" panose="02070309020205020404" pitchFamily="49" charset="0"/>
              </a:rPr>
              <a:t>compid</a:t>
            </a:r>
            <a:r>
              <a:rPr lang="en-IE" sz="2000" dirty="0">
                <a:latin typeface="Courier New" panose="02070309020205020404" pitchFamily="49" charset="0"/>
                <a:cs typeface="Courier New" panose="02070309020205020404" pitchFamily="49" charset="0"/>
              </a:rPr>
              <a:t>) as "No. of events with no results"</a:t>
            </a:r>
          </a:p>
          <a:p>
            <a:pPr marL="0" indent="0">
              <a:buNone/>
            </a:pPr>
            <a:r>
              <a:rPr lang="en-IE" sz="2000" dirty="0">
                <a:latin typeface="Courier New" panose="02070309020205020404" pitchFamily="49" charset="0"/>
                <a:cs typeface="Courier New" panose="02070309020205020404" pitchFamily="49" charset="0"/>
              </a:rPr>
              <a:t>from event</a:t>
            </a:r>
          </a:p>
          <a:p>
            <a:pPr marL="0" indent="0">
              <a:buNone/>
            </a:pPr>
            <a:r>
              <a:rPr lang="en-IE" sz="2000" dirty="0">
                <a:latin typeface="Courier New" panose="02070309020205020404" pitchFamily="49" charset="0"/>
                <a:cs typeface="Courier New" panose="02070309020205020404" pitchFamily="49" charset="0"/>
              </a:rPr>
              <a:t>left outer join </a:t>
            </a:r>
            <a:r>
              <a:rPr lang="en-IE" sz="2000" dirty="0" err="1">
                <a:latin typeface="Courier New" panose="02070309020205020404" pitchFamily="49" charset="0"/>
                <a:cs typeface="Courier New" panose="02070309020205020404" pitchFamily="49" charset="0"/>
              </a:rPr>
              <a:t>eventresult</a:t>
            </a:r>
            <a:r>
              <a:rPr lang="en-IE" sz="2000" dirty="0">
                <a:latin typeface="Courier New" panose="02070309020205020404" pitchFamily="49" charset="0"/>
                <a:cs typeface="Courier New" panose="02070309020205020404" pitchFamily="49" charset="0"/>
              </a:rPr>
              <a:t> using (</a:t>
            </a:r>
            <a:r>
              <a:rPr lang="en-IE" sz="2000" dirty="0" err="1">
                <a:latin typeface="Courier New" panose="02070309020205020404" pitchFamily="49" charset="0"/>
                <a:cs typeface="Courier New" panose="02070309020205020404" pitchFamily="49" charset="0"/>
              </a:rPr>
              <a:t>eventid</a:t>
            </a:r>
            <a:r>
              <a:rPr lang="en-IE" sz="2000" dirty="0">
                <a:latin typeface="Courier New" panose="02070309020205020404" pitchFamily="49" charset="0"/>
                <a:cs typeface="Courier New" panose="02070309020205020404" pitchFamily="49" charset="0"/>
              </a:rPr>
              <a:t>)</a:t>
            </a:r>
          </a:p>
          <a:p>
            <a:pPr marL="0" indent="0">
              <a:buNone/>
            </a:pPr>
            <a:r>
              <a:rPr lang="en-IE" sz="2000" dirty="0">
                <a:latin typeface="Courier New" panose="02070309020205020404" pitchFamily="49" charset="0"/>
                <a:cs typeface="Courier New" panose="02070309020205020404" pitchFamily="49" charset="0"/>
              </a:rPr>
              <a:t>group by </a:t>
            </a:r>
            <a:r>
              <a:rPr lang="en-IE" sz="2000" dirty="0" err="1">
                <a:latin typeface="Courier New" panose="02070309020205020404" pitchFamily="49" charset="0"/>
                <a:cs typeface="Courier New" panose="02070309020205020404" pitchFamily="49" charset="0"/>
              </a:rPr>
              <a:t>sportcode</a:t>
            </a:r>
            <a:r>
              <a:rPr lang="en-IE" sz="2000" dirty="0">
                <a:latin typeface="Courier New" panose="02070309020205020404" pitchFamily="49" charset="0"/>
                <a:cs typeface="Courier New" panose="02070309020205020404" pitchFamily="49" charset="0"/>
              </a:rPr>
              <a:t>;</a:t>
            </a:r>
            <a:endParaRPr lang="en-IE" sz="20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0290" y="4221163"/>
            <a:ext cx="3465513" cy="1055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04977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Only showing the events that do not have competitors….</a:t>
            </a:r>
            <a:endParaRPr lang="en-IE" dirty="0"/>
          </a:p>
        </p:txBody>
      </p:sp>
      <p:sp>
        <p:nvSpPr>
          <p:cNvPr id="3" name="Content Placeholder 2"/>
          <p:cNvSpPr>
            <a:spLocks noGrp="1"/>
          </p:cNvSpPr>
          <p:nvPr>
            <p:ph sz="quarter" idx="1"/>
          </p:nvPr>
        </p:nvSpPr>
        <p:spPr/>
        <p:txBody>
          <a:bodyPr/>
          <a:lstStyle/>
          <a:p>
            <a:pPr marL="0" indent="0">
              <a:buNone/>
            </a:pPr>
            <a:r>
              <a:rPr lang="en-IE" sz="2800" dirty="0">
                <a:latin typeface="Courier New" panose="02070309020205020404" pitchFamily="49" charset="0"/>
                <a:cs typeface="Courier New" panose="02070309020205020404" pitchFamily="49" charset="0"/>
              </a:rPr>
              <a:t>select </a:t>
            </a:r>
            <a:r>
              <a:rPr lang="en-IE" sz="2800" dirty="0" err="1">
                <a:latin typeface="Courier New" panose="02070309020205020404" pitchFamily="49" charset="0"/>
                <a:cs typeface="Courier New" panose="02070309020205020404" pitchFamily="49" charset="0"/>
              </a:rPr>
              <a:t>eventid</a:t>
            </a:r>
            <a:r>
              <a:rPr lang="en-IE" sz="2800" dirty="0">
                <a:latin typeface="Courier New" panose="02070309020205020404" pitchFamily="49" charset="0"/>
                <a:cs typeface="Courier New" panose="02070309020205020404" pitchFamily="49" charset="0"/>
              </a:rPr>
              <a:t>, </a:t>
            </a:r>
            <a:r>
              <a:rPr lang="en-IE" sz="2800" dirty="0" err="1" smtClean="0">
                <a:latin typeface="Courier New" panose="02070309020205020404" pitchFamily="49" charset="0"/>
                <a:cs typeface="Courier New" panose="02070309020205020404" pitchFamily="49" charset="0"/>
              </a:rPr>
              <a:t>eventname</a:t>
            </a:r>
            <a:r>
              <a:rPr lang="en-IE" sz="2800" dirty="0" smtClean="0">
                <a:latin typeface="Courier New" panose="02070309020205020404" pitchFamily="49" charset="0"/>
                <a:cs typeface="Courier New" panose="02070309020205020404" pitchFamily="49" charset="0"/>
              </a:rPr>
              <a:t> from </a:t>
            </a:r>
            <a:r>
              <a:rPr lang="en-IE" sz="2800" dirty="0">
                <a:latin typeface="Courier New" panose="02070309020205020404" pitchFamily="49" charset="0"/>
                <a:cs typeface="Courier New" panose="02070309020205020404" pitchFamily="49" charset="0"/>
              </a:rPr>
              <a:t>event</a:t>
            </a:r>
          </a:p>
          <a:p>
            <a:pPr marL="0" indent="0">
              <a:buNone/>
            </a:pPr>
            <a:r>
              <a:rPr lang="en-IE" sz="2800" dirty="0">
                <a:latin typeface="Courier New" panose="02070309020205020404" pitchFamily="49" charset="0"/>
                <a:cs typeface="Courier New" panose="02070309020205020404" pitchFamily="49" charset="0"/>
              </a:rPr>
              <a:t>left outer join </a:t>
            </a:r>
            <a:r>
              <a:rPr lang="en-IE" sz="2800" dirty="0" err="1">
                <a:latin typeface="Courier New" panose="02070309020205020404" pitchFamily="49" charset="0"/>
                <a:cs typeface="Courier New" panose="02070309020205020404" pitchFamily="49" charset="0"/>
              </a:rPr>
              <a:t>eventresult</a:t>
            </a:r>
            <a:r>
              <a:rPr lang="en-IE" sz="2800" dirty="0">
                <a:latin typeface="Courier New" panose="02070309020205020404" pitchFamily="49" charset="0"/>
                <a:cs typeface="Courier New" panose="02070309020205020404" pitchFamily="49" charset="0"/>
              </a:rPr>
              <a:t> using (</a:t>
            </a:r>
            <a:r>
              <a:rPr lang="en-IE" sz="2800" dirty="0" err="1">
                <a:latin typeface="Courier New" panose="02070309020205020404" pitchFamily="49" charset="0"/>
                <a:cs typeface="Courier New" panose="02070309020205020404" pitchFamily="49" charset="0"/>
              </a:rPr>
              <a:t>eventid</a:t>
            </a:r>
            <a:r>
              <a:rPr lang="en-IE" sz="2800" dirty="0">
                <a:latin typeface="Courier New" panose="02070309020205020404" pitchFamily="49" charset="0"/>
                <a:cs typeface="Courier New" panose="02070309020205020404" pitchFamily="49" charset="0"/>
              </a:rPr>
              <a:t>)</a:t>
            </a:r>
          </a:p>
          <a:p>
            <a:pPr marL="0" indent="0">
              <a:buNone/>
            </a:pPr>
            <a:r>
              <a:rPr lang="en-IE" sz="2800" dirty="0">
                <a:latin typeface="Courier New" panose="02070309020205020404" pitchFamily="49" charset="0"/>
                <a:cs typeface="Courier New" panose="02070309020205020404" pitchFamily="49" charset="0"/>
              </a:rPr>
              <a:t>w</a:t>
            </a:r>
            <a:r>
              <a:rPr lang="en-IE" sz="2800" dirty="0" smtClean="0">
                <a:latin typeface="Courier New" panose="02070309020205020404" pitchFamily="49" charset="0"/>
                <a:cs typeface="Courier New" panose="02070309020205020404" pitchFamily="49" charset="0"/>
              </a:rPr>
              <a:t>here </a:t>
            </a:r>
            <a:r>
              <a:rPr lang="en-IE" sz="2800" dirty="0" err="1" smtClean="0">
                <a:latin typeface="Courier New" panose="02070309020205020404" pitchFamily="49" charset="0"/>
                <a:cs typeface="Courier New" panose="02070309020205020404" pitchFamily="49" charset="0"/>
              </a:rPr>
              <a:t>compid</a:t>
            </a:r>
            <a:r>
              <a:rPr lang="en-IE" sz="2800" dirty="0" smtClean="0">
                <a:latin typeface="Courier New" panose="02070309020205020404" pitchFamily="49" charset="0"/>
                <a:cs typeface="Courier New" panose="02070309020205020404" pitchFamily="49" charset="0"/>
              </a:rPr>
              <a:t> is null;</a:t>
            </a:r>
            <a:endParaRPr lang="en-IE" sz="2800" dirty="0"/>
          </a:p>
          <a:p>
            <a:pPr marL="0" indent="0">
              <a:buNone/>
            </a:pPr>
            <a:endParaRPr lang="en-IE"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6350" y="3428206"/>
            <a:ext cx="4051300" cy="2820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25246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Only showing the events that do not have competitors for the sport Cycling</a:t>
            </a:r>
            <a:endParaRPr lang="en-IE" dirty="0"/>
          </a:p>
        </p:txBody>
      </p:sp>
      <p:sp>
        <p:nvSpPr>
          <p:cNvPr id="3" name="Content Placeholder 2"/>
          <p:cNvSpPr>
            <a:spLocks noGrp="1"/>
          </p:cNvSpPr>
          <p:nvPr>
            <p:ph sz="quarter" idx="1"/>
          </p:nvPr>
        </p:nvSpPr>
        <p:spPr/>
        <p:txBody>
          <a:bodyPr/>
          <a:lstStyle/>
          <a:p>
            <a:pPr marL="0" indent="0">
              <a:buNone/>
            </a:pPr>
            <a:r>
              <a:rPr lang="en-IE" sz="1800" dirty="0">
                <a:latin typeface="Courier New" panose="02070309020205020404" pitchFamily="49" charset="0"/>
                <a:cs typeface="Courier New" panose="02070309020205020404" pitchFamily="49" charset="0"/>
              </a:rPr>
              <a:t>select </a:t>
            </a:r>
            <a:r>
              <a:rPr lang="en-IE" sz="1800" dirty="0" err="1">
                <a:latin typeface="Courier New" panose="02070309020205020404" pitchFamily="49" charset="0"/>
                <a:cs typeface="Courier New" panose="02070309020205020404" pitchFamily="49" charset="0"/>
              </a:rPr>
              <a:t>eventid</a:t>
            </a:r>
            <a:r>
              <a:rPr lang="en-IE" sz="1800" dirty="0">
                <a:latin typeface="Courier New" panose="02070309020205020404" pitchFamily="49" charset="0"/>
                <a:cs typeface="Courier New" panose="02070309020205020404" pitchFamily="49" charset="0"/>
              </a:rPr>
              <a:t>, </a:t>
            </a:r>
            <a:r>
              <a:rPr lang="en-IE" sz="1800" dirty="0" err="1">
                <a:latin typeface="Courier New" panose="02070309020205020404" pitchFamily="49" charset="0"/>
                <a:cs typeface="Courier New" panose="02070309020205020404" pitchFamily="49" charset="0"/>
              </a:rPr>
              <a:t>eventname</a:t>
            </a:r>
            <a:endParaRPr lang="en-IE" sz="1800" dirty="0">
              <a:latin typeface="Courier New" panose="02070309020205020404" pitchFamily="49" charset="0"/>
              <a:cs typeface="Courier New" panose="02070309020205020404" pitchFamily="49" charset="0"/>
            </a:endParaRPr>
          </a:p>
          <a:p>
            <a:pPr marL="0" indent="0">
              <a:buNone/>
            </a:pPr>
            <a:r>
              <a:rPr lang="en-IE" sz="1800" dirty="0">
                <a:latin typeface="Courier New" panose="02070309020205020404" pitchFamily="49" charset="0"/>
                <a:cs typeface="Courier New" panose="02070309020205020404" pitchFamily="49" charset="0"/>
              </a:rPr>
              <a:t>from event</a:t>
            </a:r>
          </a:p>
          <a:p>
            <a:pPr marL="0" indent="0">
              <a:buNone/>
            </a:pPr>
            <a:r>
              <a:rPr lang="en-IE" sz="1800" dirty="0">
                <a:latin typeface="Courier New" panose="02070309020205020404" pitchFamily="49" charset="0"/>
                <a:cs typeface="Courier New" panose="02070309020205020404" pitchFamily="49" charset="0"/>
              </a:rPr>
              <a:t>left outer join </a:t>
            </a:r>
            <a:r>
              <a:rPr lang="en-IE" sz="1800" dirty="0" err="1">
                <a:latin typeface="Courier New" panose="02070309020205020404" pitchFamily="49" charset="0"/>
                <a:cs typeface="Courier New" panose="02070309020205020404" pitchFamily="49" charset="0"/>
              </a:rPr>
              <a:t>eventresult</a:t>
            </a:r>
            <a:r>
              <a:rPr lang="en-IE" sz="1800" dirty="0">
                <a:latin typeface="Courier New" panose="02070309020205020404" pitchFamily="49" charset="0"/>
                <a:cs typeface="Courier New" panose="02070309020205020404" pitchFamily="49" charset="0"/>
              </a:rPr>
              <a:t> using (</a:t>
            </a:r>
            <a:r>
              <a:rPr lang="en-IE" sz="1800" dirty="0" err="1">
                <a:latin typeface="Courier New" panose="02070309020205020404" pitchFamily="49" charset="0"/>
                <a:cs typeface="Courier New" panose="02070309020205020404" pitchFamily="49" charset="0"/>
              </a:rPr>
              <a:t>eventid</a:t>
            </a:r>
            <a:r>
              <a:rPr lang="en-IE" sz="1800" dirty="0">
                <a:latin typeface="Courier New" panose="02070309020205020404" pitchFamily="49" charset="0"/>
                <a:cs typeface="Courier New" panose="02070309020205020404" pitchFamily="49" charset="0"/>
              </a:rPr>
              <a:t>)</a:t>
            </a:r>
          </a:p>
          <a:p>
            <a:pPr marL="0" indent="0">
              <a:buNone/>
            </a:pPr>
            <a:r>
              <a:rPr lang="en-IE" sz="1800" dirty="0">
                <a:latin typeface="Courier New" panose="02070309020205020404" pitchFamily="49" charset="0"/>
                <a:cs typeface="Courier New" panose="02070309020205020404" pitchFamily="49" charset="0"/>
              </a:rPr>
              <a:t>where </a:t>
            </a:r>
            <a:r>
              <a:rPr lang="en-IE" sz="1800" dirty="0" err="1">
                <a:latin typeface="Courier New" panose="02070309020205020404" pitchFamily="49" charset="0"/>
                <a:cs typeface="Courier New" panose="02070309020205020404" pitchFamily="49" charset="0"/>
              </a:rPr>
              <a:t>compid</a:t>
            </a:r>
            <a:r>
              <a:rPr lang="en-IE" sz="1800" dirty="0">
                <a:latin typeface="Courier New" panose="02070309020205020404" pitchFamily="49" charset="0"/>
                <a:cs typeface="Courier New" panose="02070309020205020404" pitchFamily="49" charset="0"/>
              </a:rPr>
              <a:t> is null and </a:t>
            </a:r>
            <a:r>
              <a:rPr lang="en-IE" sz="1800" dirty="0" err="1">
                <a:latin typeface="Courier New" panose="02070309020205020404" pitchFamily="49" charset="0"/>
                <a:cs typeface="Courier New" panose="02070309020205020404" pitchFamily="49" charset="0"/>
              </a:rPr>
              <a:t>sportcode</a:t>
            </a:r>
            <a:r>
              <a:rPr lang="en-IE" sz="1800" dirty="0">
                <a:latin typeface="Courier New" panose="02070309020205020404" pitchFamily="49" charset="0"/>
                <a:cs typeface="Courier New" panose="02070309020205020404" pitchFamily="49" charset="0"/>
              </a:rPr>
              <a:t> = (select </a:t>
            </a:r>
            <a:r>
              <a:rPr lang="en-IE" sz="1800" dirty="0" err="1">
                <a:latin typeface="Courier New" panose="02070309020205020404" pitchFamily="49" charset="0"/>
                <a:cs typeface="Courier New" panose="02070309020205020404" pitchFamily="49" charset="0"/>
              </a:rPr>
              <a:t>sportcode</a:t>
            </a:r>
            <a:r>
              <a:rPr lang="en-IE" sz="1800" dirty="0">
                <a:latin typeface="Courier New" panose="02070309020205020404" pitchFamily="49" charset="0"/>
                <a:cs typeface="Courier New" panose="02070309020205020404" pitchFamily="49" charset="0"/>
              </a:rPr>
              <a:t> from sport where upper(</a:t>
            </a:r>
            <a:r>
              <a:rPr lang="en-IE" sz="1800" dirty="0" err="1">
                <a:latin typeface="Courier New" panose="02070309020205020404" pitchFamily="49" charset="0"/>
                <a:cs typeface="Courier New" panose="02070309020205020404" pitchFamily="49" charset="0"/>
              </a:rPr>
              <a:t>sportname</a:t>
            </a:r>
            <a:r>
              <a:rPr lang="en-IE" sz="1800" dirty="0">
                <a:latin typeface="Courier New" panose="02070309020205020404" pitchFamily="49" charset="0"/>
                <a:cs typeface="Courier New" panose="02070309020205020404" pitchFamily="49" charset="0"/>
              </a:rPr>
              <a:t>)='CYCLING');</a:t>
            </a:r>
            <a:endParaRPr lang="en-IE" sz="18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4475" y="3428206"/>
            <a:ext cx="3168650" cy="1303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9646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ular Callout 6"/>
          <p:cNvSpPr/>
          <p:nvPr/>
        </p:nvSpPr>
        <p:spPr>
          <a:xfrm>
            <a:off x="1016000" y="599440"/>
            <a:ext cx="2298700" cy="934720"/>
          </a:xfrm>
          <a:prstGeom prst="wedgeRectCallout">
            <a:avLst>
              <a:gd name="adj1" fmla="val 64471"/>
              <a:gd name="adj2" fmla="val 17663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E" dirty="0" smtClean="0"/>
              <a:t>Avengers  INNER JOIN Chef (using actor)</a:t>
            </a:r>
          </a:p>
        </p:txBody>
      </p:sp>
      <p:graphicFrame>
        <p:nvGraphicFramePr>
          <p:cNvPr id="2" name="Table 1"/>
          <p:cNvGraphicFramePr>
            <a:graphicFrameLocks noGrp="1"/>
          </p:cNvGraphicFramePr>
          <p:nvPr>
            <p:extLst>
              <p:ext uri="{D42A27DB-BD31-4B8C-83A1-F6EECF244321}">
                <p14:modId xmlns:p14="http://schemas.microsoft.com/office/powerpoint/2010/main" val="4254626504"/>
              </p:ext>
            </p:extLst>
          </p:nvPr>
        </p:nvGraphicFramePr>
        <p:xfrm>
          <a:off x="1328420" y="3058160"/>
          <a:ext cx="6096000" cy="125984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IE" sz="1400" dirty="0" smtClean="0"/>
                        <a:t>Actor</a:t>
                      </a:r>
                      <a:r>
                        <a:rPr lang="en-IE" sz="1400" baseline="0" dirty="0" smtClean="0"/>
                        <a:t> Avengers</a:t>
                      </a:r>
                      <a:endParaRPr lang="en-IE" sz="1400" dirty="0"/>
                    </a:p>
                  </a:txBody>
                  <a:tcPr/>
                </a:tc>
                <a:tc>
                  <a:txBody>
                    <a:bodyPr/>
                    <a:lstStyle/>
                    <a:p>
                      <a:r>
                        <a:rPr lang="en-IE" sz="1400" dirty="0" smtClean="0"/>
                        <a:t>Role Avengers</a:t>
                      </a:r>
                      <a:endParaRPr lang="en-IE" sz="1400" dirty="0"/>
                    </a:p>
                  </a:txBody>
                  <a:tcPr/>
                </a:tc>
                <a:tc>
                  <a:txBody>
                    <a:bodyPr/>
                    <a:lstStyle/>
                    <a:p>
                      <a:r>
                        <a:rPr lang="en-IE" sz="1400" dirty="0" smtClean="0"/>
                        <a:t>Role Chef</a:t>
                      </a:r>
                      <a:endParaRPr lang="en-IE" sz="1400" dirty="0"/>
                    </a:p>
                  </a:txBody>
                  <a:tcPr/>
                </a:tc>
              </a:tr>
              <a:tr h="370840">
                <a:tc>
                  <a:txBody>
                    <a:bodyPr/>
                    <a:lstStyle/>
                    <a:p>
                      <a:r>
                        <a:rPr lang="en-IE" sz="1400" dirty="0" smtClean="0"/>
                        <a:t>Robert Downey Jr.</a:t>
                      </a:r>
                      <a:endParaRPr lang="en-IE" sz="1400" dirty="0"/>
                    </a:p>
                  </a:txBody>
                  <a:tcPr/>
                </a:tc>
                <a:tc>
                  <a:txBody>
                    <a:bodyPr/>
                    <a:lstStyle/>
                    <a:p>
                      <a:r>
                        <a:rPr lang="en-IE" sz="1400" dirty="0" smtClean="0"/>
                        <a:t>Tony</a:t>
                      </a:r>
                      <a:r>
                        <a:rPr lang="en-IE" sz="1400" baseline="0" dirty="0" smtClean="0"/>
                        <a:t> Stark/Iron Man</a:t>
                      </a:r>
                      <a:endParaRPr lang="en-IE" sz="1400" dirty="0"/>
                    </a:p>
                  </a:txBody>
                  <a:tcPr/>
                </a:tc>
                <a:tc>
                  <a:txBody>
                    <a:bodyPr/>
                    <a:lstStyle/>
                    <a:p>
                      <a:r>
                        <a:rPr lang="en-IE" sz="1400" dirty="0" smtClean="0"/>
                        <a:t>Marvin</a:t>
                      </a:r>
                      <a:endParaRPr lang="en-IE" sz="1400" dirty="0"/>
                    </a:p>
                  </a:txBody>
                  <a:tcPr/>
                </a:tc>
              </a:tr>
              <a:tr h="370840">
                <a:tc>
                  <a:txBody>
                    <a:bodyPr/>
                    <a:lstStyle/>
                    <a:p>
                      <a:r>
                        <a:rPr lang="en-IE" sz="1400" dirty="0" smtClean="0"/>
                        <a:t>Scarlett Johansson</a:t>
                      </a:r>
                      <a:endParaRPr lang="en-IE" sz="1400" dirty="0"/>
                    </a:p>
                  </a:txBody>
                  <a:tcPr/>
                </a:tc>
                <a:tc>
                  <a:txBody>
                    <a:bodyPr/>
                    <a:lstStyle/>
                    <a:p>
                      <a:r>
                        <a:rPr lang="en-IE" sz="1400" dirty="0" smtClean="0"/>
                        <a:t>Natasha Romanoff / Black Widow</a:t>
                      </a:r>
                      <a:endParaRPr lang="en-IE" sz="1400" dirty="0"/>
                    </a:p>
                  </a:txBody>
                  <a:tcPr/>
                </a:tc>
                <a:tc>
                  <a:txBody>
                    <a:bodyPr/>
                    <a:lstStyle/>
                    <a:p>
                      <a:r>
                        <a:rPr lang="en-IE" sz="1400" dirty="0" smtClean="0"/>
                        <a:t>Molly</a:t>
                      </a:r>
                      <a:endParaRPr lang="en-IE" sz="1400" dirty="0"/>
                    </a:p>
                  </a:txBody>
                  <a:tcPr/>
                </a:tc>
              </a:tr>
            </a:tbl>
          </a:graphicData>
        </a:graphic>
      </p:graphicFrame>
      <p:sp>
        <p:nvSpPr>
          <p:cNvPr id="3" name="TextBox 2"/>
          <p:cNvSpPr txBox="1"/>
          <p:nvPr/>
        </p:nvSpPr>
        <p:spPr>
          <a:xfrm>
            <a:off x="3749040" y="680720"/>
            <a:ext cx="5008880" cy="369332"/>
          </a:xfrm>
          <a:prstGeom prst="rect">
            <a:avLst/>
          </a:prstGeom>
          <a:noFill/>
        </p:spPr>
        <p:txBody>
          <a:bodyPr wrap="square" rtlCol="0">
            <a:spAutoFit/>
          </a:bodyPr>
          <a:lstStyle/>
          <a:p>
            <a:r>
              <a:rPr lang="en-IE" dirty="0" smtClean="0"/>
              <a:t>MATCHES Between BOTH Tables</a:t>
            </a:r>
            <a:endParaRPr lang="en-IE" dirty="0"/>
          </a:p>
        </p:txBody>
      </p:sp>
    </p:spTree>
    <p:extLst>
      <p:ext uri="{BB962C8B-B14F-4D97-AF65-F5344CB8AC3E}">
        <p14:creationId xmlns:p14="http://schemas.microsoft.com/office/powerpoint/2010/main" val="35526315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2400" dirty="0" smtClean="0"/>
              <a:t>Only showing the events that do not have competitors for the sport Cycling or Aquatics</a:t>
            </a:r>
            <a:endParaRPr lang="en-IE" sz="2400" dirty="0"/>
          </a:p>
        </p:txBody>
      </p:sp>
      <p:sp>
        <p:nvSpPr>
          <p:cNvPr id="3" name="Content Placeholder 2"/>
          <p:cNvSpPr>
            <a:spLocks noGrp="1"/>
          </p:cNvSpPr>
          <p:nvPr>
            <p:ph sz="quarter" idx="1"/>
          </p:nvPr>
        </p:nvSpPr>
        <p:spPr/>
        <p:txBody>
          <a:bodyPr/>
          <a:lstStyle/>
          <a:p>
            <a:pPr marL="0" indent="0">
              <a:buNone/>
            </a:pPr>
            <a:r>
              <a:rPr lang="en-IE" sz="1800" dirty="0">
                <a:latin typeface="Courier New" panose="02070309020205020404" pitchFamily="49" charset="0"/>
                <a:cs typeface="Courier New" panose="02070309020205020404" pitchFamily="49" charset="0"/>
              </a:rPr>
              <a:t>select </a:t>
            </a:r>
            <a:r>
              <a:rPr lang="en-IE" sz="1800" dirty="0" err="1">
                <a:latin typeface="Courier New" panose="02070309020205020404" pitchFamily="49" charset="0"/>
                <a:cs typeface="Courier New" panose="02070309020205020404" pitchFamily="49" charset="0"/>
              </a:rPr>
              <a:t>eventid</a:t>
            </a:r>
            <a:r>
              <a:rPr lang="en-IE" sz="1800" dirty="0">
                <a:latin typeface="Courier New" panose="02070309020205020404" pitchFamily="49" charset="0"/>
                <a:cs typeface="Courier New" panose="02070309020205020404" pitchFamily="49" charset="0"/>
              </a:rPr>
              <a:t>, </a:t>
            </a:r>
            <a:r>
              <a:rPr lang="en-IE" sz="1800" dirty="0" err="1">
                <a:latin typeface="Courier New" panose="02070309020205020404" pitchFamily="49" charset="0"/>
                <a:cs typeface="Courier New" panose="02070309020205020404" pitchFamily="49" charset="0"/>
              </a:rPr>
              <a:t>eventname</a:t>
            </a:r>
            <a:endParaRPr lang="en-IE" sz="1800" dirty="0">
              <a:latin typeface="Courier New" panose="02070309020205020404" pitchFamily="49" charset="0"/>
              <a:cs typeface="Courier New" panose="02070309020205020404" pitchFamily="49" charset="0"/>
            </a:endParaRPr>
          </a:p>
          <a:p>
            <a:pPr marL="0" indent="0">
              <a:buNone/>
            </a:pPr>
            <a:r>
              <a:rPr lang="en-IE" sz="1800" dirty="0">
                <a:latin typeface="Courier New" panose="02070309020205020404" pitchFamily="49" charset="0"/>
                <a:cs typeface="Courier New" panose="02070309020205020404" pitchFamily="49" charset="0"/>
              </a:rPr>
              <a:t>from event</a:t>
            </a:r>
          </a:p>
          <a:p>
            <a:pPr marL="0" indent="0">
              <a:buNone/>
            </a:pPr>
            <a:r>
              <a:rPr lang="en-IE" sz="1800" dirty="0">
                <a:latin typeface="Courier New" panose="02070309020205020404" pitchFamily="49" charset="0"/>
                <a:cs typeface="Courier New" panose="02070309020205020404" pitchFamily="49" charset="0"/>
              </a:rPr>
              <a:t>left outer join </a:t>
            </a:r>
            <a:r>
              <a:rPr lang="en-IE" sz="1800" dirty="0" err="1">
                <a:latin typeface="Courier New" panose="02070309020205020404" pitchFamily="49" charset="0"/>
                <a:cs typeface="Courier New" panose="02070309020205020404" pitchFamily="49" charset="0"/>
              </a:rPr>
              <a:t>eventresult</a:t>
            </a:r>
            <a:r>
              <a:rPr lang="en-IE" sz="1800" dirty="0">
                <a:latin typeface="Courier New" panose="02070309020205020404" pitchFamily="49" charset="0"/>
                <a:cs typeface="Courier New" panose="02070309020205020404" pitchFamily="49" charset="0"/>
              </a:rPr>
              <a:t> using (</a:t>
            </a:r>
            <a:r>
              <a:rPr lang="en-IE" sz="1800" dirty="0" err="1">
                <a:latin typeface="Courier New" panose="02070309020205020404" pitchFamily="49" charset="0"/>
                <a:cs typeface="Courier New" panose="02070309020205020404" pitchFamily="49" charset="0"/>
              </a:rPr>
              <a:t>eventid</a:t>
            </a:r>
            <a:r>
              <a:rPr lang="en-IE" sz="1800" dirty="0">
                <a:latin typeface="Courier New" panose="02070309020205020404" pitchFamily="49" charset="0"/>
                <a:cs typeface="Courier New" panose="02070309020205020404" pitchFamily="49" charset="0"/>
              </a:rPr>
              <a:t>)</a:t>
            </a:r>
          </a:p>
          <a:p>
            <a:pPr marL="0" indent="0">
              <a:buNone/>
            </a:pPr>
            <a:r>
              <a:rPr lang="en-IE" sz="1800" dirty="0">
                <a:latin typeface="Courier New" panose="02070309020205020404" pitchFamily="49" charset="0"/>
                <a:cs typeface="Courier New" panose="02070309020205020404" pitchFamily="49" charset="0"/>
              </a:rPr>
              <a:t>where </a:t>
            </a:r>
            <a:r>
              <a:rPr lang="en-IE" sz="1800" dirty="0" err="1">
                <a:latin typeface="Courier New" panose="02070309020205020404" pitchFamily="49" charset="0"/>
                <a:cs typeface="Courier New" panose="02070309020205020404" pitchFamily="49" charset="0"/>
              </a:rPr>
              <a:t>compid</a:t>
            </a:r>
            <a:r>
              <a:rPr lang="en-IE" sz="1800" dirty="0">
                <a:latin typeface="Courier New" panose="02070309020205020404" pitchFamily="49" charset="0"/>
                <a:cs typeface="Courier New" panose="02070309020205020404" pitchFamily="49" charset="0"/>
              </a:rPr>
              <a:t> is null and </a:t>
            </a:r>
            <a:r>
              <a:rPr lang="en-IE" sz="1800" dirty="0" err="1">
                <a:latin typeface="Courier New" panose="02070309020205020404" pitchFamily="49" charset="0"/>
                <a:cs typeface="Courier New" panose="02070309020205020404" pitchFamily="49" charset="0"/>
              </a:rPr>
              <a:t>sportcode</a:t>
            </a:r>
            <a:r>
              <a:rPr lang="en-IE" sz="1800" dirty="0">
                <a:latin typeface="Courier New" panose="02070309020205020404" pitchFamily="49" charset="0"/>
                <a:cs typeface="Courier New" panose="02070309020205020404" pitchFamily="49" charset="0"/>
              </a:rPr>
              <a:t> IN  (select </a:t>
            </a:r>
            <a:r>
              <a:rPr lang="en-IE" sz="1800" dirty="0" err="1">
                <a:latin typeface="Courier New" panose="02070309020205020404" pitchFamily="49" charset="0"/>
                <a:cs typeface="Courier New" panose="02070309020205020404" pitchFamily="49" charset="0"/>
              </a:rPr>
              <a:t>sportcode</a:t>
            </a:r>
            <a:r>
              <a:rPr lang="en-IE" sz="1800" dirty="0">
                <a:latin typeface="Courier New" panose="02070309020205020404" pitchFamily="49" charset="0"/>
                <a:cs typeface="Courier New" panose="02070309020205020404" pitchFamily="49" charset="0"/>
              </a:rPr>
              <a:t> from sport where upper(</a:t>
            </a:r>
            <a:r>
              <a:rPr lang="en-IE" sz="1800" dirty="0" err="1">
                <a:latin typeface="Courier New" panose="02070309020205020404" pitchFamily="49" charset="0"/>
                <a:cs typeface="Courier New" panose="02070309020205020404" pitchFamily="49" charset="0"/>
              </a:rPr>
              <a:t>sportname</a:t>
            </a:r>
            <a:r>
              <a:rPr lang="en-IE" sz="1800" dirty="0">
                <a:latin typeface="Courier New" panose="02070309020205020404" pitchFamily="49" charset="0"/>
                <a:cs typeface="Courier New" panose="02070309020205020404" pitchFamily="49" charset="0"/>
              </a:rPr>
              <a:t>)='CYCLING' or upper(</a:t>
            </a:r>
            <a:r>
              <a:rPr lang="en-IE" sz="1800" dirty="0" err="1">
                <a:latin typeface="Courier New" panose="02070309020205020404" pitchFamily="49" charset="0"/>
                <a:cs typeface="Courier New" panose="02070309020205020404" pitchFamily="49" charset="0"/>
              </a:rPr>
              <a:t>sportname</a:t>
            </a:r>
            <a:r>
              <a:rPr lang="en-IE" sz="1800" dirty="0">
                <a:latin typeface="Courier New" panose="02070309020205020404" pitchFamily="49" charset="0"/>
                <a:cs typeface="Courier New" panose="02070309020205020404" pitchFamily="49" charset="0"/>
              </a:rPr>
              <a:t>)='AQUATICS');</a:t>
            </a:r>
            <a:endParaRPr lang="en-IE" sz="18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9180" y="3760470"/>
            <a:ext cx="4037013" cy="2322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35653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title"/>
          </p:nvPr>
        </p:nvSpPr>
        <p:spPr/>
        <p:txBody>
          <a:bodyPr/>
          <a:lstStyle/>
          <a:p>
            <a:r>
              <a:rPr lang="en-US" altLang="en-US" smtClean="0"/>
              <a:t>INNER Versus OUTER Joins</a:t>
            </a:r>
          </a:p>
        </p:txBody>
      </p:sp>
      <p:sp>
        <p:nvSpPr>
          <p:cNvPr id="21507" name="Rectangle 7"/>
          <p:cNvSpPr>
            <a:spLocks noGrp="1" noChangeArrowheads="1"/>
          </p:cNvSpPr>
          <p:nvPr>
            <p:ph sz="quarter" idx="1"/>
          </p:nvPr>
        </p:nvSpPr>
        <p:spPr>
          <a:xfrm>
            <a:off x="457200" y="1219200"/>
            <a:ext cx="8229600" cy="4937125"/>
          </a:xfrm>
        </p:spPr>
        <p:txBody>
          <a:bodyPr/>
          <a:lstStyle/>
          <a:p>
            <a:pPr lvl="1"/>
            <a:r>
              <a:rPr lang="en-US" altLang="en-US" smtClean="0"/>
              <a:t>Inner Join</a:t>
            </a:r>
          </a:p>
          <a:p>
            <a:pPr lvl="2"/>
            <a:r>
              <a:rPr lang="en-US" altLang="en-US" smtClean="0"/>
              <a:t>the join of two tables returning only matched rows is called an inner join.</a:t>
            </a:r>
          </a:p>
          <a:p>
            <a:pPr lvl="1"/>
            <a:r>
              <a:rPr lang="en-US" altLang="en-US" smtClean="0"/>
              <a:t>Outer join</a:t>
            </a:r>
          </a:p>
          <a:p>
            <a:pPr lvl="2"/>
            <a:r>
              <a:rPr lang="en-US" altLang="en-US" smtClean="0"/>
              <a:t>A join between two tables that returns the results of the inner join as well as the unmatched rows from the </a:t>
            </a:r>
            <a:r>
              <a:rPr lang="en-US" altLang="en-US" b="1" smtClean="0"/>
              <a:t>left</a:t>
            </a:r>
            <a:r>
              <a:rPr lang="en-US" altLang="en-US" smtClean="0"/>
              <a:t> (or </a:t>
            </a:r>
            <a:r>
              <a:rPr lang="en-US" altLang="en-US" b="1" smtClean="0"/>
              <a:t>right</a:t>
            </a:r>
            <a:r>
              <a:rPr lang="en-US" altLang="en-US" smtClean="0"/>
              <a:t>) tables is called a left (or right) outer join.</a:t>
            </a:r>
          </a:p>
          <a:p>
            <a:pPr lvl="2"/>
            <a:r>
              <a:rPr lang="en-US" altLang="en-US" smtClean="0"/>
              <a:t>A join between two tables that returns the results of an inner join as well as the results of a left and right join is a </a:t>
            </a:r>
            <a:r>
              <a:rPr lang="en-US" altLang="en-US" b="1" smtClean="0"/>
              <a:t>full outer join</a:t>
            </a:r>
            <a:r>
              <a:rPr lang="en-US" altLang="en-US" smtClean="0"/>
              <a:t>.</a:t>
            </a:r>
          </a:p>
        </p:txBody>
      </p:sp>
    </p:spTree>
    <p:extLst>
      <p:ext uri="{BB962C8B-B14F-4D97-AF65-F5344CB8AC3E}">
        <p14:creationId xmlns:p14="http://schemas.microsoft.com/office/powerpoint/2010/main" val="2455204893"/>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Inner Join</a:t>
            </a:r>
            <a:endParaRPr lang="en-IE" dirty="0"/>
          </a:p>
        </p:txBody>
      </p:sp>
      <p:pic>
        <p:nvPicPr>
          <p:cNvPr id="491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4925" y="1845945"/>
            <a:ext cx="3992563" cy="2697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86080" y="2204720"/>
            <a:ext cx="1869440" cy="1477328"/>
          </a:xfrm>
          <a:prstGeom prst="rect">
            <a:avLst/>
          </a:prstGeom>
          <a:noFill/>
        </p:spPr>
        <p:txBody>
          <a:bodyPr wrap="square" rtlCol="0">
            <a:spAutoFit/>
          </a:bodyPr>
          <a:lstStyle/>
          <a:p>
            <a:pPr algn="l"/>
            <a:r>
              <a:rPr lang="en-IE" b="0" dirty="0" smtClean="0"/>
              <a:t>Return the set </a:t>
            </a:r>
            <a:r>
              <a:rPr lang="en-IE" b="0" dirty="0"/>
              <a:t>of records that match in both Table A and Table B</a:t>
            </a:r>
            <a:endParaRPr lang="en-IE" dirty="0"/>
          </a:p>
        </p:txBody>
      </p:sp>
      <p:sp>
        <p:nvSpPr>
          <p:cNvPr id="5" name="TextBox 4"/>
          <p:cNvSpPr txBox="1"/>
          <p:nvPr/>
        </p:nvSpPr>
        <p:spPr>
          <a:xfrm>
            <a:off x="1107440" y="4673600"/>
            <a:ext cx="7670800" cy="1471172"/>
          </a:xfrm>
          <a:prstGeom prst="rect">
            <a:avLst/>
          </a:prstGeom>
          <a:noFill/>
        </p:spPr>
        <p:txBody>
          <a:bodyPr wrap="square" rtlCol="0">
            <a:spAutoFit/>
          </a:bodyPr>
          <a:lstStyle/>
          <a:p>
            <a:pPr marL="285750" indent="-285750" algn="l">
              <a:buFont typeface="Arial" panose="020B0604020202020204" pitchFamily="34" charset="0"/>
              <a:buChar char="•"/>
            </a:pPr>
            <a:r>
              <a:rPr lang="en-IE" sz="1600" b="0" dirty="0" smtClean="0"/>
              <a:t>Can be natural, </a:t>
            </a:r>
            <a:r>
              <a:rPr lang="en-IE" sz="1600" b="0" dirty="0" err="1" smtClean="0"/>
              <a:t>equi</a:t>
            </a:r>
            <a:r>
              <a:rPr lang="en-IE" sz="1600" b="0" dirty="0" smtClean="0"/>
              <a:t> or non-</a:t>
            </a:r>
            <a:r>
              <a:rPr lang="en-IE" sz="1600" b="0" dirty="0" err="1" smtClean="0"/>
              <a:t>equi</a:t>
            </a:r>
            <a:r>
              <a:rPr lang="en-IE" sz="1600" b="0" dirty="0" smtClean="0"/>
              <a:t> join.</a:t>
            </a:r>
          </a:p>
          <a:p>
            <a:pPr marL="285750" indent="-285750" algn="l">
              <a:buFont typeface="Arial" panose="020B0604020202020204" pitchFamily="34" charset="0"/>
              <a:buChar char="•"/>
            </a:pPr>
            <a:r>
              <a:rPr lang="en-IE" sz="1600" b="0" dirty="0" smtClean="0"/>
              <a:t>Difference is the columns you use to join and conditions you place on the join.</a:t>
            </a:r>
          </a:p>
          <a:p>
            <a:pPr marL="285750" indent="-285750" algn="l">
              <a:buFont typeface="Arial" panose="020B0604020202020204" pitchFamily="34" charset="0"/>
              <a:buChar char="•"/>
            </a:pPr>
            <a:r>
              <a:rPr lang="en-IE" sz="1600" b="0" dirty="0" err="1" smtClean="0"/>
              <a:t>Equi</a:t>
            </a:r>
            <a:r>
              <a:rPr lang="en-IE" sz="1600" b="0" dirty="0" smtClean="0"/>
              <a:t> joins depend on referential integrity (even if columns named differently) and equality</a:t>
            </a:r>
          </a:p>
          <a:p>
            <a:pPr marL="285750" indent="-285750" algn="l">
              <a:buFont typeface="Arial" panose="020B0604020202020204" pitchFamily="34" charset="0"/>
              <a:buChar char="•"/>
            </a:pPr>
            <a:r>
              <a:rPr lang="en-IE" sz="1600" b="0" dirty="0" smtClean="0"/>
              <a:t>Non-</a:t>
            </a:r>
            <a:r>
              <a:rPr lang="en-IE" sz="1600" b="0" dirty="0" err="1" smtClean="0"/>
              <a:t>Equi</a:t>
            </a:r>
            <a:r>
              <a:rPr lang="en-IE" sz="1600" b="0" dirty="0" smtClean="0"/>
              <a:t> joins don’t.</a:t>
            </a:r>
            <a:endParaRPr lang="en-IE" sz="1600" b="0" dirty="0"/>
          </a:p>
        </p:txBody>
      </p:sp>
    </p:spTree>
    <p:extLst>
      <p:ext uri="{BB962C8B-B14F-4D97-AF65-F5344CB8AC3E}">
        <p14:creationId xmlns:p14="http://schemas.microsoft.com/office/powerpoint/2010/main" val="1913604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Full Outer Join</a:t>
            </a:r>
            <a:endParaRPr lang="en-IE" dirty="0"/>
          </a:p>
        </p:txBody>
      </p:sp>
      <p:pic>
        <p:nvPicPr>
          <p:cNvPr id="5017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232"/>
          <a:stretch/>
        </p:blipFill>
        <p:spPr bwMode="auto">
          <a:xfrm>
            <a:off x="4178617" y="2113280"/>
            <a:ext cx="4183063" cy="2622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96240" y="2113280"/>
            <a:ext cx="3078480" cy="2086725"/>
          </a:xfrm>
          <a:prstGeom prst="rect">
            <a:avLst/>
          </a:prstGeom>
          <a:noFill/>
        </p:spPr>
        <p:txBody>
          <a:bodyPr wrap="square" rtlCol="0">
            <a:spAutoFit/>
          </a:bodyPr>
          <a:lstStyle/>
          <a:p>
            <a:pPr algn="l"/>
            <a:r>
              <a:rPr lang="en-IE" b="0" dirty="0" smtClean="0"/>
              <a:t>Return the set </a:t>
            </a:r>
            <a:r>
              <a:rPr lang="en-IE" b="0" dirty="0"/>
              <a:t>of all records in Table A and Table B, with matching records from both sides where available. </a:t>
            </a:r>
            <a:endParaRPr lang="en-IE" b="0" dirty="0" smtClean="0"/>
          </a:p>
          <a:p>
            <a:pPr algn="l"/>
            <a:r>
              <a:rPr lang="en-IE" b="0" dirty="0" smtClean="0"/>
              <a:t>If </a:t>
            </a:r>
            <a:r>
              <a:rPr lang="en-IE" b="0" dirty="0"/>
              <a:t>there is no match, </a:t>
            </a:r>
            <a:r>
              <a:rPr lang="en-IE" b="0" dirty="0" smtClean="0"/>
              <a:t>the columns from the </a:t>
            </a:r>
            <a:r>
              <a:rPr lang="en-IE" b="0" dirty="0"/>
              <a:t>missing side will </a:t>
            </a:r>
            <a:r>
              <a:rPr lang="en-IE" b="0" dirty="0" smtClean="0"/>
              <a:t>be returned as null.</a:t>
            </a:r>
            <a:endParaRPr lang="en-IE" dirty="0"/>
          </a:p>
        </p:txBody>
      </p:sp>
      <p:sp>
        <p:nvSpPr>
          <p:cNvPr id="4" name="TextBox 3"/>
          <p:cNvSpPr txBox="1"/>
          <p:nvPr/>
        </p:nvSpPr>
        <p:spPr>
          <a:xfrm>
            <a:off x="3261360" y="5506720"/>
            <a:ext cx="5100320" cy="584775"/>
          </a:xfrm>
          <a:prstGeom prst="rect">
            <a:avLst/>
          </a:prstGeom>
          <a:noFill/>
        </p:spPr>
        <p:txBody>
          <a:bodyPr wrap="square" rtlCol="0">
            <a:spAutoFit/>
          </a:bodyPr>
          <a:lstStyle/>
          <a:p>
            <a:pPr algn="l"/>
            <a:r>
              <a:rPr lang="en-IE" sz="1600" b="0" dirty="0" smtClean="0"/>
              <a:t>Can exclude </a:t>
            </a:r>
            <a:r>
              <a:rPr lang="en-IE" sz="1600" b="0" dirty="0"/>
              <a:t>the records we don't want from both sides via a where clause.</a:t>
            </a:r>
          </a:p>
        </p:txBody>
      </p:sp>
    </p:spTree>
    <p:extLst>
      <p:ext uri="{BB962C8B-B14F-4D97-AF65-F5344CB8AC3E}">
        <p14:creationId xmlns:p14="http://schemas.microsoft.com/office/powerpoint/2010/main" val="31590387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Left Outer Join</a:t>
            </a:r>
            <a:endParaRPr lang="en-IE" dirty="0"/>
          </a:p>
        </p:txBody>
      </p:sp>
      <p:pic>
        <p:nvPicPr>
          <p:cNvPr id="5120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4315"/>
          <a:stretch/>
        </p:blipFill>
        <p:spPr bwMode="auto">
          <a:xfrm>
            <a:off x="2635250" y="2164080"/>
            <a:ext cx="3871913" cy="26476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67360" y="2164080"/>
            <a:ext cx="2167890" cy="2917722"/>
          </a:xfrm>
          <a:prstGeom prst="rect">
            <a:avLst/>
          </a:prstGeom>
          <a:noFill/>
        </p:spPr>
        <p:txBody>
          <a:bodyPr wrap="square" rtlCol="0">
            <a:spAutoFit/>
          </a:bodyPr>
          <a:lstStyle/>
          <a:p>
            <a:pPr algn="l"/>
            <a:r>
              <a:rPr lang="en-IE" b="0" dirty="0" smtClean="0"/>
              <a:t>Return the set </a:t>
            </a:r>
            <a:r>
              <a:rPr lang="en-IE" b="0" dirty="0"/>
              <a:t>of records from Table A, with the matching records (where available) in Table B. </a:t>
            </a:r>
            <a:endParaRPr lang="en-IE" b="0" dirty="0" smtClean="0"/>
          </a:p>
          <a:p>
            <a:pPr algn="l"/>
            <a:r>
              <a:rPr lang="en-IE" b="0" dirty="0" smtClean="0"/>
              <a:t>If </a:t>
            </a:r>
            <a:r>
              <a:rPr lang="en-IE" b="0" dirty="0"/>
              <a:t>there is no match, </a:t>
            </a:r>
            <a:r>
              <a:rPr lang="en-IE" b="0" dirty="0" smtClean="0"/>
              <a:t>the columns from the </a:t>
            </a:r>
            <a:r>
              <a:rPr lang="en-IE" b="0" dirty="0"/>
              <a:t>right side will contain null.</a:t>
            </a:r>
            <a:endParaRPr lang="en-IE" dirty="0"/>
          </a:p>
        </p:txBody>
      </p:sp>
      <p:sp>
        <p:nvSpPr>
          <p:cNvPr id="4" name="TextBox 3"/>
          <p:cNvSpPr txBox="1"/>
          <p:nvPr/>
        </p:nvSpPr>
        <p:spPr>
          <a:xfrm>
            <a:off x="1706880" y="5374640"/>
            <a:ext cx="5953760" cy="584775"/>
          </a:xfrm>
          <a:prstGeom prst="rect">
            <a:avLst/>
          </a:prstGeom>
          <a:noFill/>
        </p:spPr>
        <p:txBody>
          <a:bodyPr wrap="square" rtlCol="0">
            <a:spAutoFit/>
          </a:bodyPr>
          <a:lstStyle/>
          <a:p>
            <a:pPr algn="l"/>
            <a:r>
              <a:rPr lang="en-IE" sz="1600" b="0" dirty="0" smtClean="0"/>
              <a:t>Can </a:t>
            </a:r>
            <a:r>
              <a:rPr lang="en-IE" sz="1600" b="0" dirty="0"/>
              <a:t> </a:t>
            </a:r>
            <a:r>
              <a:rPr lang="en-IE" sz="1600" b="0" dirty="0" smtClean="0"/>
              <a:t>exclude </a:t>
            </a:r>
            <a:r>
              <a:rPr lang="en-IE" sz="1600" b="0" dirty="0"/>
              <a:t>the records we don't want from the right side via a where clause.</a:t>
            </a:r>
          </a:p>
        </p:txBody>
      </p:sp>
    </p:spTree>
    <p:extLst>
      <p:ext uri="{BB962C8B-B14F-4D97-AF65-F5344CB8AC3E}">
        <p14:creationId xmlns:p14="http://schemas.microsoft.com/office/powerpoint/2010/main" val="8606010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Right Outer Join</a:t>
            </a:r>
            <a:endParaRPr lang="en-IE" dirty="0"/>
          </a:p>
        </p:txBody>
      </p:sp>
      <p:grpSp>
        <p:nvGrpSpPr>
          <p:cNvPr id="6" name="Group 5"/>
          <p:cNvGrpSpPr/>
          <p:nvPr/>
        </p:nvGrpSpPr>
        <p:grpSpPr>
          <a:xfrm>
            <a:off x="1544319" y="2509520"/>
            <a:ext cx="4295887" cy="2540000"/>
            <a:chOff x="1544319" y="2509520"/>
            <a:chExt cx="4295887" cy="2540000"/>
          </a:xfrm>
        </p:grpSpPr>
        <p:sp>
          <p:nvSpPr>
            <p:cNvPr id="3" name="Oval 2"/>
            <p:cNvSpPr/>
            <p:nvPr/>
          </p:nvSpPr>
          <p:spPr>
            <a:xfrm>
              <a:off x="1544319" y="2509520"/>
              <a:ext cx="2710927" cy="2468880"/>
            </a:xfrm>
            <a:prstGeom prst="ellipse">
              <a:avLst/>
            </a:prstGeom>
            <a:noFill/>
            <a:ln>
              <a:solidFill>
                <a:srgbClr val="80B9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E" b="0" dirty="0" smtClean="0">
                  <a:solidFill>
                    <a:schemeClr val="tx1"/>
                  </a:solidFill>
                </a:rPr>
                <a:t>Table A</a:t>
              </a:r>
              <a:endParaRPr lang="en-IE" b="0" dirty="0">
                <a:solidFill>
                  <a:schemeClr val="tx1"/>
                </a:solidFill>
              </a:endParaRPr>
            </a:p>
          </p:txBody>
        </p:sp>
        <p:sp>
          <p:nvSpPr>
            <p:cNvPr id="5" name="Oval 4"/>
            <p:cNvSpPr/>
            <p:nvPr/>
          </p:nvSpPr>
          <p:spPr>
            <a:xfrm>
              <a:off x="3129279" y="2580640"/>
              <a:ext cx="2710927" cy="2468880"/>
            </a:xfrm>
            <a:prstGeom prst="ellipse">
              <a:avLst/>
            </a:prstGeom>
            <a:solidFill>
              <a:srgbClr val="96D2DE"/>
            </a:solidFill>
            <a:ln>
              <a:solidFill>
                <a:srgbClr val="80B9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0" dirty="0" smtClean="0">
                  <a:solidFill>
                    <a:schemeClr val="tx1"/>
                  </a:solidFill>
                </a:rPr>
                <a:t>Table B</a:t>
              </a:r>
              <a:endParaRPr lang="en-IE" b="0" dirty="0">
                <a:solidFill>
                  <a:schemeClr val="tx1"/>
                </a:solidFill>
              </a:endParaRPr>
            </a:p>
          </p:txBody>
        </p:sp>
      </p:grpSp>
      <p:sp>
        <p:nvSpPr>
          <p:cNvPr id="8" name="TextBox 7"/>
          <p:cNvSpPr txBox="1"/>
          <p:nvPr/>
        </p:nvSpPr>
        <p:spPr>
          <a:xfrm>
            <a:off x="6045200" y="2060678"/>
            <a:ext cx="2167890" cy="2917722"/>
          </a:xfrm>
          <a:prstGeom prst="rect">
            <a:avLst/>
          </a:prstGeom>
          <a:noFill/>
        </p:spPr>
        <p:txBody>
          <a:bodyPr wrap="square" rtlCol="0">
            <a:spAutoFit/>
          </a:bodyPr>
          <a:lstStyle/>
          <a:p>
            <a:pPr algn="l"/>
            <a:r>
              <a:rPr lang="en-IE" b="0" dirty="0" smtClean="0"/>
              <a:t>Return the set </a:t>
            </a:r>
            <a:r>
              <a:rPr lang="en-IE" b="0" dirty="0"/>
              <a:t>of records from Table </a:t>
            </a:r>
            <a:r>
              <a:rPr lang="en-IE" b="0" dirty="0" smtClean="0"/>
              <a:t>B, </a:t>
            </a:r>
            <a:r>
              <a:rPr lang="en-IE" b="0" dirty="0"/>
              <a:t>with the matching records (where available) in Table </a:t>
            </a:r>
            <a:r>
              <a:rPr lang="en-IE" b="0" dirty="0" smtClean="0"/>
              <a:t>A. </a:t>
            </a:r>
          </a:p>
          <a:p>
            <a:pPr algn="l"/>
            <a:r>
              <a:rPr lang="en-IE" b="0" dirty="0" smtClean="0"/>
              <a:t>If </a:t>
            </a:r>
            <a:r>
              <a:rPr lang="en-IE" b="0" dirty="0"/>
              <a:t>there is no match, </a:t>
            </a:r>
            <a:r>
              <a:rPr lang="en-IE" b="0" dirty="0" smtClean="0"/>
              <a:t>the columns from the left </a:t>
            </a:r>
            <a:r>
              <a:rPr lang="en-IE" b="0" dirty="0"/>
              <a:t>side will contain null.</a:t>
            </a:r>
            <a:endParaRPr lang="en-IE" dirty="0"/>
          </a:p>
        </p:txBody>
      </p:sp>
      <p:sp>
        <p:nvSpPr>
          <p:cNvPr id="9" name="TextBox 8"/>
          <p:cNvSpPr txBox="1"/>
          <p:nvPr/>
        </p:nvSpPr>
        <p:spPr>
          <a:xfrm>
            <a:off x="1706880" y="5557520"/>
            <a:ext cx="5953760" cy="584775"/>
          </a:xfrm>
          <a:prstGeom prst="rect">
            <a:avLst/>
          </a:prstGeom>
          <a:noFill/>
        </p:spPr>
        <p:txBody>
          <a:bodyPr wrap="square" rtlCol="0">
            <a:spAutoFit/>
          </a:bodyPr>
          <a:lstStyle/>
          <a:p>
            <a:pPr algn="l"/>
            <a:r>
              <a:rPr lang="en-IE" sz="1600" b="0" dirty="0" smtClean="0"/>
              <a:t>Can </a:t>
            </a:r>
            <a:r>
              <a:rPr lang="en-IE" sz="1600" b="0" dirty="0"/>
              <a:t> </a:t>
            </a:r>
            <a:r>
              <a:rPr lang="en-IE" sz="1600" b="0" dirty="0" smtClean="0"/>
              <a:t>exclude </a:t>
            </a:r>
            <a:r>
              <a:rPr lang="en-IE" sz="1600" b="0" dirty="0"/>
              <a:t>the records we don't want from the right side via a where clause.</a:t>
            </a:r>
          </a:p>
        </p:txBody>
      </p:sp>
    </p:spTree>
    <p:extLst>
      <p:ext uri="{BB962C8B-B14F-4D97-AF65-F5344CB8AC3E}">
        <p14:creationId xmlns:p14="http://schemas.microsoft.com/office/powerpoint/2010/main" val="398377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Some Practice</a:t>
            </a:r>
            <a:endParaRPr lang="en-IE" dirty="0"/>
          </a:p>
        </p:txBody>
      </p:sp>
    </p:spTree>
    <p:extLst>
      <p:ext uri="{BB962C8B-B14F-4D97-AF65-F5344CB8AC3E}">
        <p14:creationId xmlns:p14="http://schemas.microsoft.com/office/powerpoint/2010/main" val="3740308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ine Callout 2 4"/>
          <p:cNvSpPr/>
          <p:nvPr/>
        </p:nvSpPr>
        <p:spPr>
          <a:xfrm>
            <a:off x="375920" y="5121086"/>
            <a:ext cx="1851660" cy="1391474"/>
          </a:xfrm>
          <a:prstGeom prst="borderCallout2">
            <a:avLst>
              <a:gd name="adj1" fmla="val 18750"/>
              <a:gd name="adj2" fmla="val -8333"/>
              <a:gd name="adj3" fmla="val 18750"/>
              <a:gd name="adj4" fmla="val -16667"/>
              <a:gd name="adj5" fmla="val -83032"/>
              <a:gd name="adj6" fmla="val 70268"/>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Avengers LEFT OUTER JOIN Chef (using actor)</a:t>
            </a:r>
            <a:endParaRPr lang="en-IE" dirty="0"/>
          </a:p>
        </p:txBody>
      </p:sp>
      <p:sp>
        <p:nvSpPr>
          <p:cNvPr id="2" name="TextBox 1"/>
          <p:cNvSpPr txBox="1"/>
          <p:nvPr/>
        </p:nvSpPr>
        <p:spPr>
          <a:xfrm>
            <a:off x="0" y="1166209"/>
            <a:ext cx="9042400" cy="1311128"/>
          </a:xfrm>
          <a:prstGeom prst="rect">
            <a:avLst/>
          </a:prstGeom>
          <a:noFill/>
        </p:spPr>
        <p:txBody>
          <a:bodyPr wrap="square" rtlCol="0">
            <a:spAutoFit/>
          </a:bodyPr>
          <a:lstStyle/>
          <a:p>
            <a:pPr algn="l"/>
            <a:r>
              <a:rPr lang="en-IE" dirty="0" smtClean="0"/>
              <a:t>Everything in Avengers </a:t>
            </a:r>
            <a:r>
              <a:rPr lang="en-IE" dirty="0" smtClean="0">
                <a:solidFill>
                  <a:srgbClr val="FF0000"/>
                </a:solidFill>
              </a:rPr>
              <a:t>WITH A MATCH </a:t>
            </a:r>
            <a:r>
              <a:rPr lang="en-IE" dirty="0" smtClean="0"/>
              <a:t>in Chef </a:t>
            </a:r>
          </a:p>
          <a:p>
            <a:r>
              <a:rPr lang="en-IE" dirty="0" smtClean="0"/>
              <a:t>PLUS </a:t>
            </a:r>
          </a:p>
          <a:p>
            <a:pPr algn="l"/>
            <a:r>
              <a:rPr lang="en-IE" dirty="0" smtClean="0"/>
              <a:t>Rows in Avengers </a:t>
            </a:r>
            <a:r>
              <a:rPr lang="en-IE" dirty="0" smtClean="0">
                <a:solidFill>
                  <a:srgbClr val="FF0000"/>
                </a:solidFill>
              </a:rPr>
              <a:t>WITH NO MATCH </a:t>
            </a:r>
            <a:r>
              <a:rPr lang="en-IE" dirty="0" smtClean="0"/>
              <a:t>in Chef </a:t>
            </a:r>
            <a:r>
              <a:rPr lang="en-IE" dirty="0"/>
              <a:t>with Role column given  null in the output</a:t>
            </a:r>
          </a:p>
        </p:txBody>
      </p:sp>
      <p:graphicFrame>
        <p:nvGraphicFramePr>
          <p:cNvPr id="17" name="Table 16"/>
          <p:cNvGraphicFramePr>
            <a:graphicFrameLocks noGrp="1"/>
          </p:cNvGraphicFramePr>
          <p:nvPr>
            <p:extLst>
              <p:ext uri="{D42A27DB-BD31-4B8C-83A1-F6EECF244321}">
                <p14:modId xmlns:p14="http://schemas.microsoft.com/office/powerpoint/2010/main" val="1037200591"/>
              </p:ext>
            </p:extLst>
          </p:nvPr>
        </p:nvGraphicFramePr>
        <p:xfrm>
          <a:off x="2628900" y="3103880"/>
          <a:ext cx="6096000" cy="281432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IE" sz="1400" dirty="0" smtClean="0"/>
                        <a:t>Actor</a:t>
                      </a:r>
                      <a:r>
                        <a:rPr lang="en-IE" sz="1400" baseline="0" dirty="0" smtClean="0"/>
                        <a:t> Avengers</a:t>
                      </a:r>
                      <a:endParaRPr lang="en-IE" sz="1400" dirty="0"/>
                    </a:p>
                  </a:txBody>
                  <a:tcPr/>
                </a:tc>
                <a:tc>
                  <a:txBody>
                    <a:bodyPr/>
                    <a:lstStyle/>
                    <a:p>
                      <a:r>
                        <a:rPr lang="en-IE" sz="1400" dirty="0" smtClean="0"/>
                        <a:t>Role Avengers</a:t>
                      </a:r>
                      <a:endParaRPr lang="en-IE" sz="1400" dirty="0"/>
                    </a:p>
                  </a:txBody>
                  <a:tcPr/>
                </a:tc>
                <a:tc>
                  <a:txBody>
                    <a:bodyPr/>
                    <a:lstStyle/>
                    <a:p>
                      <a:r>
                        <a:rPr lang="en-IE" sz="1400" dirty="0" smtClean="0"/>
                        <a:t>Role Chef</a:t>
                      </a:r>
                      <a:endParaRPr lang="en-IE" sz="1400" dirty="0"/>
                    </a:p>
                  </a:txBody>
                  <a:tcPr/>
                </a:tc>
              </a:tr>
              <a:tr h="370840">
                <a:tc>
                  <a:txBody>
                    <a:bodyPr/>
                    <a:lstStyle/>
                    <a:p>
                      <a:r>
                        <a:rPr lang="en-IE" sz="1400" dirty="0" smtClean="0"/>
                        <a:t>Robert Downey Jr.</a:t>
                      </a:r>
                      <a:endParaRPr lang="en-IE" sz="1400" dirty="0"/>
                    </a:p>
                  </a:txBody>
                  <a:tcPr/>
                </a:tc>
                <a:tc>
                  <a:txBody>
                    <a:bodyPr/>
                    <a:lstStyle/>
                    <a:p>
                      <a:r>
                        <a:rPr lang="en-IE" sz="1400" dirty="0" smtClean="0"/>
                        <a:t>Tony</a:t>
                      </a:r>
                      <a:r>
                        <a:rPr lang="en-IE" sz="1400" baseline="0" dirty="0" smtClean="0"/>
                        <a:t> Stark/Iron Man</a:t>
                      </a:r>
                      <a:endParaRPr lang="en-IE" sz="1400" dirty="0"/>
                    </a:p>
                  </a:txBody>
                  <a:tcPr/>
                </a:tc>
                <a:tc>
                  <a:txBody>
                    <a:bodyPr/>
                    <a:lstStyle/>
                    <a:p>
                      <a:r>
                        <a:rPr lang="en-IE" sz="1400" dirty="0" smtClean="0"/>
                        <a:t>Marvin</a:t>
                      </a:r>
                      <a:endParaRPr lang="en-IE" sz="1400" dirty="0"/>
                    </a:p>
                  </a:txBody>
                  <a:tcPr/>
                </a:tc>
              </a:tr>
              <a:tr h="370840">
                <a:tc>
                  <a:txBody>
                    <a:bodyPr/>
                    <a:lstStyle/>
                    <a:p>
                      <a:r>
                        <a:rPr lang="en-IE" sz="1400" dirty="0" smtClean="0"/>
                        <a:t>Scarlett Johansson</a:t>
                      </a:r>
                      <a:endParaRPr lang="en-IE" sz="1400" dirty="0"/>
                    </a:p>
                  </a:txBody>
                  <a:tcPr/>
                </a:tc>
                <a:tc>
                  <a:txBody>
                    <a:bodyPr/>
                    <a:lstStyle/>
                    <a:p>
                      <a:r>
                        <a:rPr lang="en-IE" sz="1400" dirty="0" smtClean="0"/>
                        <a:t>Natasha Romanoff / Black Widow</a:t>
                      </a:r>
                      <a:endParaRPr lang="en-IE" sz="1400" dirty="0"/>
                    </a:p>
                  </a:txBody>
                  <a:tcPr/>
                </a:tc>
                <a:tc>
                  <a:txBody>
                    <a:bodyPr/>
                    <a:lstStyle/>
                    <a:p>
                      <a:r>
                        <a:rPr lang="en-IE" sz="1400" dirty="0" smtClean="0"/>
                        <a:t>Molly</a:t>
                      </a:r>
                      <a:endParaRPr lang="en-IE" sz="1400" dirty="0"/>
                    </a:p>
                  </a:txBody>
                  <a:tcPr/>
                </a:tc>
              </a:tr>
              <a:tr h="370840">
                <a:tc>
                  <a:txBody>
                    <a:bodyPr/>
                    <a:lstStyle/>
                    <a:p>
                      <a:r>
                        <a:rPr lang="en-IE" sz="1400" dirty="0" smtClean="0"/>
                        <a:t>Chris Evans</a:t>
                      </a:r>
                      <a:endParaRPr lang="en-IE" sz="1400" dirty="0"/>
                    </a:p>
                  </a:txBody>
                  <a:tcPr/>
                </a:tc>
                <a:tc>
                  <a:txBody>
                    <a:bodyPr/>
                    <a:lstStyle/>
                    <a:p>
                      <a:r>
                        <a:rPr lang="en-IE" sz="1400" dirty="0" smtClean="0"/>
                        <a:t>Steve Rogers / Captain America</a:t>
                      </a:r>
                      <a:endParaRPr lang="en-IE" sz="1400" dirty="0"/>
                    </a:p>
                  </a:txBody>
                  <a:tcPr/>
                </a:tc>
                <a:tc>
                  <a:txBody>
                    <a:bodyPr/>
                    <a:lstStyle/>
                    <a:p>
                      <a:r>
                        <a:rPr lang="en-IE" sz="1400" dirty="0" smtClean="0"/>
                        <a:t>Null</a:t>
                      </a:r>
                      <a:endParaRPr lang="en-IE" sz="1400" dirty="0"/>
                    </a:p>
                  </a:txBody>
                  <a:tcPr/>
                </a:tc>
              </a:tr>
              <a:tr h="370840">
                <a:tc>
                  <a:txBody>
                    <a:bodyPr/>
                    <a:lstStyle/>
                    <a:p>
                      <a:r>
                        <a:rPr lang="en-IE" sz="1400" dirty="0" smtClean="0"/>
                        <a:t>Chris</a:t>
                      </a:r>
                      <a:r>
                        <a:rPr lang="en-IE" sz="1400" baseline="0" dirty="0" smtClean="0"/>
                        <a:t> </a:t>
                      </a:r>
                      <a:r>
                        <a:rPr lang="en-IE" sz="1400" baseline="0" dirty="0" err="1" smtClean="0"/>
                        <a:t>Hemmsworth</a:t>
                      </a:r>
                      <a:endParaRPr lang="en-IE" sz="1400" baseline="0" dirty="0" smtClean="0"/>
                    </a:p>
                  </a:txBody>
                  <a:tcPr/>
                </a:tc>
                <a:tc>
                  <a:txBody>
                    <a:bodyPr/>
                    <a:lstStyle/>
                    <a:p>
                      <a:r>
                        <a:rPr lang="en-IE" sz="1400" baseline="0" dirty="0" smtClean="0"/>
                        <a:t>Thor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1400" dirty="0" smtClean="0"/>
                        <a:t>Null</a:t>
                      </a:r>
                    </a:p>
                    <a:p>
                      <a:endParaRPr lang="en-IE" sz="1400" dirty="0"/>
                    </a:p>
                  </a:txBody>
                  <a:tcPr/>
                </a:tc>
              </a:tr>
              <a:tr h="370840">
                <a:tc>
                  <a:txBody>
                    <a:bodyPr/>
                    <a:lstStyle/>
                    <a:p>
                      <a:r>
                        <a:rPr lang="en-IE" sz="1400" baseline="0" dirty="0" smtClean="0"/>
                        <a:t>Mark </a:t>
                      </a:r>
                      <a:r>
                        <a:rPr lang="en-IE" sz="1400" baseline="0" dirty="0" err="1" smtClean="0"/>
                        <a:t>Ruffalo</a:t>
                      </a:r>
                      <a:endParaRPr lang="en-IE" sz="1400" baseline="0" dirty="0" smtClean="0"/>
                    </a:p>
                  </a:txBody>
                  <a:tcPr/>
                </a:tc>
                <a:tc>
                  <a:txBody>
                    <a:bodyPr/>
                    <a:lstStyle/>
                    <a:p>
                      <a:r>
                        <a:rPr lang="en-IE" sz="1400" baseline="0" dirty="0" smtClean="0"/>
                        <a:t>Bruce Banner / The Hulk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1400" dirty="0" smtClean="0"/>
                        <a:t>Null</a:t>
                      </a:r>
                    </a:p>
                    <a:p>
                      <a:endParaRPr lang="en-IE" sz="1400" dirty="0"/>
                    </a:p>
                  </a:txBody>
                  <a:tcPr/>
                </a:tc>
              </a:tr>
            </a:tbl>
          </a:graphicData>
        </a:graphic>
      </p:graphicFrame>
      <p:sp>
        <p:nvSpPr>
          <p:cNvPr id="3" name="Title 2"/>
          <p:cNvSpPr>
            <a:spLocks noGrp="1"/>
          </p:cNvSpPr>
          <p:nvPr>
            <p:ph type="title"/>
          </p:nvPr>
        </p:nvSpPr>
        <p:spPr/>
        <p:txBody>
          <a:bodyPr/>
          <a:lstStyle/>
          <a:p>
            <a:r>
              <a:rPr lang="en-IE" dirty="0" smtClean="0"/>
              <a:t>LEFT Outer Join</a:t>
            </a:r>
            <a:endParaRPr lang="en-IE" dirty="0"/>
          </a:p>
        </p:txBody>
      </p:sp>
    </p:spTree>
    <p:extLst>
      <p:ext uri="{BB962C8B-B14F-4D97-AF65-F5344CB8AC3E}">
        <p14:creationId xmlns:p14="http://schemas.microsoft.com/office/powerpoint/2010/main" val="4049959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Callout 1 3"/>
          <p:cNvSpPr/>
          <p:nvPr/>
        </p:nvSpPr>
        <p:spPr>
          <a:xfrm>
            <a:off x="7025640" y="5290363"/>
            <a:ext cx="1808480" cy="1219200"/>
          </a:xfrm>
          <a:prstGeom prst="borderCallout1">
            <a:avLst>
              <a:gd name="adj1" fmla="val 18750"/>
              <a:gd name="adj2" fmla="val -8333"/>
              <a:gd name="adj3" fmla="val -30000"/>
              <a:gd name="adj4" fmla="val -53502"/>
            </a:avLst>
          </a:prstGeom>
          <a:solidFill>
            <a:schemeClr val="accent4">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IE" dirty="0" smtClean="0"/>
              <a:t>Chef RIGHT OUTER JOIN Avengers (using actor)</a:t>
            </a:r>
            <a:endParaRPr lang="en-IE" dirty="0"/>
          </a:p>
        </p:txBody>
      </p:sp>
      <p:sp>
        <p:nvSpPr>
          <p:cNvPr id="16" name="TextBox 15"/>
          <p:cNvSpPr txBox="1"/>
          <p:nvPr/>
        </p:nvSpPr>
        <p:spPr>
          <a:xfrm>
            <a:off x="213360" y="1166655"/>
            <a:ext cx="8717280" cy="1643527"/>
          </a:xfrm>
          <a:prstGeom prst="rect">
            <a:avLst/>
          </a:prstGeom>
          <a:noFill/>
        </p:spPr>
        <p:txBody>
          <a:bodyPr wrap="square" rtlCol="0">
            <a:spAutoFit/>
          </a:bodyPr>
          <a:lstStyle/>
          <a:p>
            <a:pPr algn="l"/>
            <a:r>
              <a:rPr lang="en-IE" dirty="0" smtClean="0"/>
              <a:t>Everything in Chef </a:t>
            </a:r>
            <a:r>
              <a:rPr lang="en-IE" dirty="0" smtClean="0">
                <a:solidFill>
                  <a:srgbClr val="FF0000"/>
                </a:solidFill>
              </a:rPr>
              <a:t>WITH A MATCH </a:t>
            </a:r>
            <a:r>
              <a:rPr lang="en-IE" dirty="0" smtClean="0"/>
              <a:t>in Avengers</a:t>
            </a:r>
          </a:p>
          <a:p>
            <a:r>
              <a:rPr lang="en-IE" dirty="0" smtClean="0"/>
              <a:t>PLUS </a:t>
            </a:r>
          </a:p>
          <a:p>
            <a:pPr algn="l"/>
            <a:r>
              <a:rPr lang="en-IE" dirty="0" smtClean="0"/>
              <a:t>Rows in Chef </a:t>
            </a:r>
            <a:r>
              <a:rPr lang="en-IE" dirty="0"/>
              <a:t> </a:t>
            </a:r>
            <a:r>
              <a:rPr lang="en-IE" dirty="0" smtClean="0">
                <a:solidFill>
                  <a:srgbClr val="FF0000"/>
                </a:solidFill>
              </a:rPr>
              <a:t>WITH NO MATCH </a:t>
            </a:r>
            <a:r>
              <a:rPr lang="en-IE" dirty="0" smtClean="0"/>
              <a:t>in </a:t>
            </a:r>
            <a:r>
              <a:rPr lang="en-IE" dirty="0"/>
              <a:t>Avengers with Role column given  null in the output</a:t>
            </a:r>
          </a:p>
          <a:p>
            <a:pPr algn="l"/>
            <a:endParaRPr lang="en-IE" dirty="0"/>
          </a:p>
        </p:txBody>
      </p:sp>
      <p:graphicFrame>
        <p:nvGraphicFramePr>
          <p:cNvPr id="17" name="Table 16"/>
          <p:cNvGraphicFramePr>
            <a:graphicFrameLocks noGrp="1"/>
          </p:cNvGraphicFramePr>
          <p:nvPr>
            <p:extLst>
              <p:ext uri="{D42A27DB-BD31-4B8C-83A1-F6EECF244321}">
                <p14:modId xmlns:p14="http://schemas.microsoft.com/office/powerpoint/2010/main" val="4075567615"/>
              </p:ext>
            </p:extLst>
          </p:nvPr>
        </p:nvGraphicFramePr>
        <p:xfrm>
          <a:off x="739140" y="2502385"/>
          <a:ext cx="6809739" cy="2743200"/>
        </p:xfrm>
        <a:graphic>
          <a:graphicData uri="http://schemas.openxmlformats.org/drawingml/2006/table">
            <a:tbl>
              <a:tblPr firstRow="1" bandRow="1">
                <a:tableStyleId>{5C22544A-7EE6-4342-B048-85BDC9FD1C3A}</a:tableStyleId>
              </a:tblPr>
              <a:tblGrid>
                <a:gridCol w="2269913"/>
                <a:gridCol w="2269913"/>
                <a:gridCol w="2269913"/>
              </a:tblGrid>
              <a:tr h="370840">
                <a:tc>
                  <a:txBody>
                    <a:bodyPr/>
                    <a:lstStyle/>
                    <a:p>
                      <a:r>
                        <a:rPr lang="en-IE" sz="1400" dirty="0" smtClean="0"/>
                        <a:t>Actor</a:t>
                      </a:r>
                      <a:r>
                        <a:rPr lang="en-IE" sz="1400" baseline="0" dirty="0" smtClean="0"/>
                        <a:t> Avengers</a:t>
                      </a:r>
                      <a:endParaRPr lang="en-IE" sz="1400" dirty="0"/>
                    </a:p>
                  </a:txBody>
                  <a:tcPr/>
                </a:tc>
                <a:tc>
                  <a:txBody>
                    <a:bodyPr/>
                    <a:lstStyle/>
                    <a:p>
                      <a:r>
                        <a:rPr lang="en-IE" sz="1400" dirty="0" smtClean="0"/>
                        <a:t>Role Chef</a:t>
                      </a:r>
                      <a:endParaRPr lang="en-IE" sz="1400" dirty="0"/>
                    </a:p>
                  </a:txBody>
                  <a:tcPr/>
                </a:tc>
                <a:tc>
                  <a:txBody>
                    <a:bodyPr/>
                    <a:lstStyle/>
                    <a:p>
                      <a:r>
                        <a:rPr lang="en-IE" sz="1400" dirty="0" smtClean="0"/>
                        <a:t>Role Avengers</a:t>
                      </a:r>
                      <a:endParaRPr lang="en-IE" sz="1400" dirty="0"/>
                    </a:p>
                  </a:txBody>
                  <a:tcPr/>
                </a:tc>
              </a:tr>
              <a:tr h="370840">
                <a:tc>
                  <a:txBody>
                    <a:bodyPr/>
                    <a:lstStyle/>
                    <a:p>
                      <a:r>
                        <a:rPr lang="en-IE" sz="1400" dirty="0" smtClean="0"/>
                        <a:t>John </a:t>
                      </a:r>
                      <a:r>
                        <a:rPr lang="en-IE" sz="1400" dirty="0" err="1" smtClean="0"/>
                        <a:t>Favreau</a:t>
                      </a:r>
                      <a:endParaRPr lang="en-I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1400" dirty="0" smtClean="0"/>
                        <a:t>Carl Casper</a:t>
                      </a:r>
                    </a:p>
                  </a:txBody>
                  <a:tcPr/>
                </a:tc>
                <a:tc>
                  <a:txBody>
                    <a:bodyPr/>
                    <a:lstStyle/>
                    <a:p>
                      <a:r>
                        <a:rPr lang="en-IE" sz="1400" dirty="0" smtClean="0"/>
                        <a:t>Null</a:t>
                      </a:r>
                      <a:endParaRPr lang="en-IE" sz="1400" dirty="0"/>
                    </a:p>
                  </a:txBody>
                  <a:tcPr/>
                </a:tc>
              </a:tr>
              <a:tr h="370840">
                <a:tc>
                  <a:txBody>
                    <a:bodyPr/>
                    <a:lstStyle/>
                    <a:p>
                      <a:r>
                        <a:rPr lang="en-IE" sz="1400" dirty="0" smtClean="0"/>
                        <a:t>Robert Downey Jr.</a:t>
                      </a:r>
                      <a:endParaRPr lang="en-IE" sz="1400" dirty="0"/>
                    </a:p>
                  </a:txBody>
                  <a:tcPr/>
                </a:tc>
                <a:tc>
                  <a:txBody>
                    <a:bodyPr/>
                    <a:lstStyle/>
                    <a:p>
                      <a:r>
                        <a:rPr lang="en-IE" sz="1400" dirty="0" smtClean="0"/>
                        <a:t>Marvin</a:t>
                      </a:r>
                      <a:endParaRPr lang="en-IE" sz="1400" dirty="0"/>
                    </a:p>
                  </a:txBody>
                  <a:tcPr/>
                </a:tc>
                <a:tc>
                  <a:txBody>
                    <a:bodyPr/>
                    <a:lstStyle/>
                    <a:p>
                      <a:r>
                        <a:rPr lang="en-IE" sz="1400" dirty="0" smtClean="0"/>
                        <a:t>Tony</a:t>
                      </a:r>
                      <a:r>
                        <a:rPr lang="en-IE" sz="1400" baseline="0" dirty="0" smtClean="0"/>
                        <a:t> Stark/Iron Man</a:t>
                      </a:r>
                      <a:endParaRPr lang="en-IE" sz="1400" dirty="0"/>
                    </a:p>
                  </a:txBody>
                  <a:tcPr/>
                </a:tc>
              </a:tr>
              <a:tr h="370840">
                <a:tc>
                  <a:txBody>
                    <a:bodyPr/>
                    <a:lstStyle/>
                    <a:p>
                      <a:r>
                        <a:rPr lang="en-IE" sz="1400" dirty="0" smtClean="0"/>
                        <a:t>Scarlett Johansson</a:t>
                      </a:r>
                      <a:endParaRPr lang="en-IE" sz="1400" dirty="0"/>
                    </a:p>
                  </a:txBody>
                  <a:tcPr/>
                </a:tc>
                <a:tc>
                  <a:txBody>
                    <a:bodyPr/>
                    <a:lstStyle/>
                    <a:p>
                      <a:r>
                        <a:rPr lang="en-IE" sz="1400" dirty="0" smtClean="0"/>
                        <a:t>Molly</a:t>
                      </a:r>
                      <a:endParaRPr lang="en-IE" sz="1400" dirty="0"/>
                    </a:p>
                  </a:txBody>
                  <a:tcPr/>
                </a:tc>
                <a:tc>
                  <a:txBody>
                    <a:bodyPr/>
                    <a:lstStyle/>
                    <a:p>
                      <a:r>
                        <a:rPr lang="en-IE" sz="1400" dirty="0" smtClean="0"/>
                        <a:t>Natasha Romanoff / Black Widow</a:t>
                      </a:r>
                      <a:endParaRPr lang="en-IE" sz="1400" dirty="0"/>
                    </a:p>
                  </a:txBody>
                  <a:tcPr/>
                </a:tc>
              </a:tr>
              <a:tr h="370840">
                <a:tc>
                  <a:txBody>
                    <a:bodyPr/>
                    <a:lstStyle/>
                    <a:p>
                      <a:r>
                        <a:rPr lang="en-IE" sz="1400" dirty="0" smtClean="0"/>
                        <a:t>Oliver Platt</a:t>
                      </a:r>
                      <a:endParaRPr lang="en-IE" sz="1400" dirty="0"/>
                    </a:p>
                  </a:txBody>
                  <a:tcPr/>
                </a:tc>
                <a:tc>
                  <a:txBody>
                    <a:bodyPr/>
                    <a:lstStyle/>
                    <a:p>
                      <a:r>
                        <a:rPr lang="en-IE" sz="1400" dirty="0" smtClean="0"/>
                        <a:t>Ramsey Michel</a:t>
                      </a:r>
                      <a:endParaRPr lang="en-IE" sz="1400" dirty="0"/>
                    </a:p>
                  </a:txBody>
                  <a:tcPr/>
                </a:tc>
                <a:tc>
                  <a:txBody>
                    <a:bodyPr/>
                    <a:lstStyle/>
                    <a:p>
                      <a:r>
                        <a:rPr lang="en-IE" sz="1400" dirty="0" smtClean="0"/>
                        <a:t>Null</a:t>
                      </a:r>
                      <a:endParaRPr lang="en-IE" sz="1400" dirty="0"/>
                    </a:p>
                  </a:txBody>
                  <a:tcPr/>
                </a:tc>
              </a:tr>
              <a:tr h="370840">
                <a:tc>
                  <a:txBody>
                    <a:bodyPr/>
                    <a:lstStyle/>
                    <a:p>
                      <a:r>
                        <a:rPr lang="en-IE" sz="1400" dirty="0" smtClean="0"/>
                        <a:t>Sofia Vergara</a:t>
                      </a:r>
                      <a:endParaRPr lang="en-IE" sz="1400" baseline="0" dirty="0" smtClean="0"/>
                    </a:p>
                  </a:txBody>
                  <a:tcPr/>
                </a:tc>
                <a:tc>
                  <a:txBody>
                    <a:bodyPr/>
                    <a:lstStyle/>
                    <a:p>
                      <a:r>
                        <a:rPr lang="en-IE" sz="1400" baseline="0" dirty="0" smtClean="0"/>
                        <a:t>Inez</a:t>
                      </a:r>
                    </a:p>
                  </a:txBody>
                  <a:tcPr/>
                </a:tc>
                <a:tc>
                  <a:txBody>
                    <a:bodyPr/>
                    <a:lstStyle/>
                    <a:p>
                      <a:r>
                        <a:rPr lang="en-IE" sz="1400" dirty="0" smtClean="0"/>
                        <a:t>Null</a:t>
                      </a:r>
                      <a:endParaRPr lang="en-IE" sz="1400" baseline="0" dirty="0" smtClean="0"/>
                    </a:p>
                  </a:txBody>
                  <a:tcPr/>
                </a:tc>
              </a:tr>
              <a:tr h="370840">
                <a:tc>
                  <a:txBody>
                    <a:bodyPr/>
                    <a:lstStyle/>
                    <a:p>
                      <a:r>
                        <a:rPr lang="en-IE" sz="1400" dirty="0" smtClean="0"/>
                        <a:t>Oliver Platt</a:t>
                      </a:r>
                      <a:endParaRPr lang="en-IE" sz="1400" dirty="0"/>
                    </a:p>
                  </a:txBody>
                  <a:tcPr/>
                </a:tc>
                <a:tc>
                  <a:txBody>
                    <a:bodyPr/>
                    <a:lstStyle/>
                    <a:p>
                      <a:r>
                        <a:rPr lang="en-IE" sz="1400" dirty="0" smtClean="0"/>
                        <a:t>Ramsey Michel</a:t>
                      </a:r>
                      <a:endParaRPr lang="en-IE" sz="1400" dirty="0"/>
                    </a:p>
                  </a:txBody>
                  <a:tcPr/>
                </a:tc>
                <a:tc>
                  <a:txBody>
                    <a:bodyPr/>
                    <a:lstStyle/>
                    <a:p>
                      <a:r>
                        <a:rPr lang="en-IE" sz="1400" dirty="0" smtClean="0"/>
                        <a:t>Null</a:t>
                      </a:r>
                      <a:endParaRPr lang="en-IE" sz="1400" dirty="0"/>
                    </a:p>
                  </a:txBody>
                  <a:tcPr/>
                </a:tc>
              </a:tr>
            </a:tbl>
          </a:graphicData>
        </a:graphic>
      </p:graphicFrame>
      <p:sp>
        <p:nvSpPr>
          <p:cNvPr id="2" name="Title 1"/>
          <p:cNvSpPr>
            <a:spLocks noGrp="1"/>
          </p:cNvSpPr>
          <p:nvPr>
            <p:ph type="title"/>
          </p:nvPr>
        </p:nvSpPr>
        <p:spPr/>
        <p:txBody>
          <a:bodyPr/>
          <a:lstStyle/>
          <a:p>
            <a:r>
              <a:rPr lang="en-IE" dirty="0" smtClean="0"/>
              <a:t>RIGHT Outer Join</a:t>
            </a:r>
            <a:endParaRPr lang="en-IE" dirty="0"/>
          </a:p>
        </p:txBody>
      </p:sp>
    </p:spTree>
    <p:extLst>
      <p:ext uri="{BB962C8B-B14F-4D97-AF65-F5344CB8AC3E}">
        <p14:creationId xmlns:p14="http://schemas.microsoft.com/office/powerpoint/2010/main" val="39900560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1760" y="1686560"/>
            <a:ext cx="6502400" cy="3243965"/>
          </a:xfrm>
          <a:prstGeom prst="rect">
            <a:avLst/>
          </a:prstGeom>
          <a:noFill/>
        </p:spPr>
        <p:txBody>
          <a:bodyPr wrap="square" rtlCol="0">
            <a:spAutoFit/>
          </a:bodyPr>
          <a:lstStyle/>
          <a:p>
            <a:r>
              <a:rPr lang="en-IE" sz="3200" dirty="0" smtClean="0"/>
              <a:t>How do we find out who starred in BOTH MOVIES</a:t>
            </a:r>
          </a:p>
          <a:p>
            <a:r>
              <a:rPr lang="en-IE" sz="3200" dirty="0" smtClean="0"/>
              <a:t> (and only those who starred in both)</a:t>
            </a:r>
          </a:p>
          <a:p>
            <a:r>
              <a:rPr lang="en-IE" sz="3200" dirty="0" smtClean="0"/>
              <a:t>Including the roles they played in each movie in the output?</a:t>
            </a:r>
            <a:endParaRPr lang="en-IE" sz="3200" dirty="0"/>
          </a:p>
        </p:txBody>
      </p:sp>
    </p:spTree>
    <p:extLst>
      <p:ext uri="{BB962C8B-B14F-4D97-AF65-F5344CB8AC3E}">
        <p14:creationId xmlns:p14="http://schemas.microsoft.com/office/powerpoint/2010/main" val="29545317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Oval 5"/>
          <p:cNvSpPr>
            <a:spLocks noChangeArrowheads="1"/>
          </p:cNvSpPr>
          <p:nvPr/>
        </p:nvSpPr>
        <p:spPr bwMode="auto">
          <a:xfrm>
            <a:off x="3314700" y="2171700"/>
            <a:ext cx="2514600" cy="2514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128" name="Text Box 8"/>
          <p:cNvSpPr txBox="1">
            <a:spLocks noChangeArrowheads="1"/>
          </p:cNvSpPr>
          <p:nvPr/>
        </p:nvSpPr>
        <p:spPr bwMode="auto">
          <a:xfrm>
            <a:off x="3870960" y="2849880"/>
            <a:ext cx="1600200"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TW" dirty="0" smtClean="0"/>
              <a:t>Robert Downey Jr</a:t>
            </a:r>
          </a:p>
          <a:p>
            <a:pPr algn="ctr">
              <a:spcBef>
                <a:spcPct val="50000"/>
              </a:spcBef>
            </a:pPr>
            <a:r>
              <a:rPr lang="en-US" altLang="zh-TW" dirty="0" smtClean="0"/>
              <a:t>Scarlett Johansson</a:t>
            </a:r>
            <a:endParaRPr lang="en-US" altLang="zh-TW" dirty="0"/>
          </a:p>
        </p:txBody>
      </p:sp>
      <p:sp>
        <p:nvSpPr>
          <p:cNvPr id="7" name="Rectangular Callout 6"/>
          <p:cNvSpPr/>
          <p:nvPr/>
        </p:nvSpPr>
        <p:spPr>
          <a:xfrm>
            <a:off x="1016000" y="599440"/>
            <a:ext cx="2298700" cy="934720"/>
          </a:xfrm>
          <a:prstGeom prst="wedgeRectCallout">
            <a:avLst>
              <a:gd name="adj1" fmla="val 91432"/>
              <a:gd name="adj2" fmla="val 20380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E" dirty="0" smtClean="0"/>
              <a:t>AVENGERS AND CHEF</a:t>
            </a:r>
            <a:endParaRPr lang="en-IE" dirty="0"/>
          </a:p>
        </p:txBody>
      </p:sp>
      <p:sp>
        <p:nvSpPr>
          <p:cNvPr id="2" name="Rounded Rectangle 1"/>
          <p:cNvSpPr/>
          <p:nvPr/>
        </p:nvSpPr>
        <p:spPr>
          <a:xfrm>
            <a:off x="6167120" y="467360"/>
            <a:ext cx="2550160" cy="87376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E" dirty="0" smtClean="0"/>
              <a:t>INNER JOIN</a:t>
            </a:r>
            <a:endParaRPr lang="en-IE" dirty="0"/>
          </a:p>
        </p:txBody>
      </p:sp>
      <p:sp>
        <p:nvSpPr>
          <p:cNvPr id="3" name="Line Callout 2 2"/>
          <p:cNvSpPr/>
          <p:nvPr/>
        </p:nvSpPr>
        <p:spPr>
          <a:xfrm>
            <a:off x="468948" y="3684642"/>
            <a:ext cx="1696402" cy="566420"/>
          </a:xfrm>
          <a:prstGeom prst="borderCallout2">
            <a:avLst>
              <a:gd name="adj1" fmla="val 18750"/>
              <a:gd name="adj2" fmla="val -8333"/>
              <a:gd name="adj3" fmla="val 18750"/>
              <a:gd name="adj4" fmla="val -16667"/>
              <a:gd name="adj5" fmla="val 415364"/>
              <a:gd name="adj6" fmla="val 1268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AVENGERS</a:t>
            </a:r>
            <a:endParaRPr lang="en-IE" dirty="0"/>
          </a:p>
        </p:txBody>
      </p:sp>
      <p:sp>
        <p:nvSpPr>
          <p:cNvPr id="19" name="Line Callout 2 18"/>
          <p:cNvSpPr/>
          <p:nvPr/>
        </p:nvSpPr>
        <p:spPr>
          <a:xfrm>
            <a:off x="7325678" y="3802504"/>
            <a:ext cx="1696402" cy="566420"/>
          </a:xfrm>
          <a:prstGeom prst="borderCallout2">
            <a:avLst>
              <a:gd name="adj1" fmla="val 18750"/>
              <a:gd name="adj2" fmla="val -8333"/>
              <a:gd name="adj3" fmla="val 18750"/>
              <a:gd name="adj4" fmla="val -16667"/>
              <a:gd name="adj5" fmla="val 413569"/>
              <a:gd name="adj6" fmla="val -336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CHEF</a:t>
            </a:r>
            <a:endParaRPr lang="en-IE" dirty="0"/>
          </a:p>
        </p:txBody>
      </p:sp>
      <p:sp>
        <p:nvSpPr>
          <p:cNvPr id="6" name="TextBox 5"/>
          <p:cNvSpPr txBox="1"/>
          <p:nvPr/>
        </p:nvSpPr>
        <p:spPr>
          <a:xfrm>
            <a:off x="2165350" y="4673080"/>
            <a:ext cx="5923280" cy="1101840"/>
          </a:xfrm>
          <a:prstGeom prst="rect">
            <a:avLst/>
          </a:prstGeom>
          <a:noFill/>
        </p:spPr>
        <p:txBody>
          <a:bodyPr wrap="square" rtlCol="0">
            <a:spAutoFit/>
          </a:bodyPr>
          <a:lstStyle/>
          <a:p>
            <a:pPr algn="l"/>
            <a:r>
              <a:rPr lang="en-IE" sz="2000" dirty="0">
                <a:latin typeface="Courier New" panose="02070309020205020404" pitchFamily="49" charset="0"/>
                <a:cs typeface="Courier New" panose="02070309020205020404" pitchFamily="49" charset="0"/>
              </a:rPr>
              <a:t>select * from avengers </a:t>
            </a:r>
            <a:endParaRPr lang="en-IE" sz="2000" dirty="0" smtClean="0">
              <a:latin typeface="Courier New" panose="02070309020205020404" pitchFamily="49" charset="0"/>
              <a:cs typeface="Courier New" panose="02070309020205020404" pitchFamily="49" charset="0"/>
            </a:endParaRPr>
          </a:p>
          <a:p>
            <a:pPr algn="l"/>
            <a:r>
              <a:rPr lang="en-IE" sz="2000" dirty="0" smtClean="0">
                <a:latin typeface="Courier New" panose="02070309020205020404" pitchFamily="49" charset="0"/>
                <a:cs typeface="Courier New" panose="02070309020205020404" pitchFamily="49" charset="0"/>
              </a:rPr>
              <a:t>inner </a:t>
            </a:r>
            <a:r>
              <a:rPr lang="en-IE" sz="2000" dirty="0">
                <a:latin typeface="Courier New" panose="02070309020205020404" pitchFamily="49" charset="0"/>
                <a:cs typeface="Courier New" panose="02070309020205020404" pitchFamily="49" charset="0"/>
              </a:rPr>
              <a:t>join chef </a:t>
            </a:r>
            <a:r>
              <a:rPr lang="en-IE" sz="2000" dirty="0" smtClean="0">
                <a:latin typeface="Courier New" panose="02070309020205020404" pitchFamily="49" charset="0"/>
                <a:cs typeface="Courier New" panose="02070309020205020404" pitchFamily="49" charset="0"/>
              </a:rPr>
              <a:t>using(actor); </a:t>
            </a:r>
            <a:endParaRPr lang="en-IE" sz="2000" dirty="0">
              <a:latin typeface="Courier New" panose="02070309020205020404" pitchFamily="49" charset="0"/>
              <a:cs typeface="Courier New" panose="02070309020205020404" pitchFamily="49" charset="0"/>
            </a:endParaRPr>
          </a:p>
          <a:p>
            <a:endParaRPr lang="en-IE" dirty="0">
              <a:latin typeface="Courier New" panose="02070309020205020404" pitchFamily="49" charset="0"/>
              <a:cs typeface="Courier New" panose="02070309020205020404" pitchFamily="49" charset="0"/>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0291" y="5915025"/>
            <a:ext cx="4700587"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95609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1760" y="1259840"/>
            <a:ext cx="6502400" cy="4918269"/>
          </a:xfrm>
          <a:prstGeom prst="rect">
            <a:avLst/>
          </a:prstGeom>
          <a:noFill/>
        </p:spPr>
        <p:txBody>
          <a:bodyPr wrap="square" rtlCol="0">
            <a:spAutoFit/>
          </a:bodyPr>
          <a:lstStyle/>
          <a:p>
            <a:r>
              <a:rPr lang="en-IE" sz="3200" dirty="0" smtClean="0"/>
              <a:t>How do we find out who starred in Avengers and output the role played</a:t>
            </a:r>
          </a:p>
          <a:p>
            <a:r>
              <a:rPr lang="en-IE" sz="3200" dirty="0"/>
              <a:t>	</a:t>
            </a:r>
            <a:r>
              <a:rPr lang="en-IE" sz="3200" dirty="0" smtClean="0"/>
              <a:t>AND </a:t>
            </a:r>
          </a:p>
          <a:p>
            <a:r>
              <a:rPr lang="en-IE" sz="3200" dirty="0" smtClean="0"/>
              <a:t>IF they starred in Chef, </a:t>
            </a:r>
          </a:p>
          <a:p>
            <a:r>
              <a:rPr lang="en-IE" sz="3200" dirty="0" smtClean="0"/>
              <a:t>THEN output the role they played in Chef </a:t>
            </a:r>
          </a:p>
          <a:p>
            <a:r>
              <a:rPr lang="en-IE" sz="3200" dirty="0" smtClean="0"/>
              <a:t>ELSE the output null for that column?</a:t>
            </a:r>
            <a:endParaRPr lang="en-IE" sz="3200" dirty="0"/>
          </a:p>
        </p:txBody>
      </p:sp>
    </p:spTree>
    <p:extLst>
      <p:ext uri="{BB962C8B-B14F-4D97-AF65-F5344CB8AC3E}">
        <p14:creationId xmlns:p14="http://schemas.microsoft.com/office/powerpoint/2010/main" val="42537296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emplate>
  <TotalTime>5250</TotalTime>
  <Words>2135</Words>
  <Application>Microsoft Office PowerPoint</Application>
  <PresentationFormat>On-screen Show (4:3)</PresentationFormat>
  <Paragraphs>347</Paragraphs>
  <Slides>46</Slides>
  <Notes>6</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Origin</vt:lpstr>
      <vt:lpstr>Outer Joins</vt:lpstr>
      <vt:lpstr>INNER Versus OUTER Joins</vt:lpstr>
      <vt:lpstr>PowerPoint Presentation</vt:lpstr>
      <vt:lpstr>PowerPoint Presentation</vt:lpstr>
      <vt:lpstr>LEFT Outer Join</vt:lpstr>
      <vt:lpstr>RIGHT Outer Join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Projection and Restriction and GROUP</vt:lpstr>
      <vt:lpstr>Example </vt:lpstr>
      <vt:lpstr>Olympics Database</vt:lpstr>
      <vt:lpstr>PowerPoint Presentation</vt:lpstr>
      <vt:lpstr>Looking at the data</vt:lpstr>
      <vt:lpstr>LEFT OUTER JOIN</vt:lpstr>
      <vt:lpstr>LEFT OUTER JOIN – Sorting Output</vt:lpstr>
      <vt:lpstr>PowerPoint Presentation</vt:lpstr>
      <vt:lpstr>LEFT OUTER JOIN</vt:lpstr>
      <vt:lpstr>LEFT OUTER JOIN</vt:lpstr>
      <vt:lpstr>But we could do the following:</vt:lpstr>
      <vt:lpstr>What’s happening?</vt:lpstr>
      <vt:lpstr>We could use a derived table with a left outer join</vt:lpstr>
      <vt:lpstr>How would we change it so that rather than outputting nulls we get a 0?</vt:lpstr>
      <vt:lpstr>Changing the column names in the output…</vt:lpstr>
      <vt:lpstr>Changing the values output in nvl</vt:lpstr>
      <vt:lpstr>Calculating the number of results per event?</vt:lpstr>
      <vt:lpstr>Calculating the number of results per sport?</vt:lpstr>
      <vt:lpstr>Only showing the events that do not have competitors….</vt:lpstr>
      <vt:lpstr>Only showing the events that do not have competitors for the sport Cycling</vt:lpstr>
      <vt:lpstr>Only showing the events that do not have competitors for the sport Cycling or Aquatics</vt:lpstr>
      <vt:lpstr>INNER Versus OUTER Joins</vt:lpstr>
      <vt:lpstr>Inner Join</vt:lpstr>
      <vt:lpstr>Full Outer Join</vt:lpstr>
      <vt:lpstr>Left Outer Join</vt:lpstr>
      <vt:lpstr>Right Outer Join</vt:lpstr>
      <vt:lpstr>Some Practice</vt:lpstr>
    </vt:vector>
  </TitlesOfParts>
  <Company>Oracle Corp.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Oracle</dc:creator>
  <cp:lastModifiedBy>DIT</cp:lastModifiedBy>
  <cp:revision>573</cp:revision>
  <cp:lastPrinted>2002-03-28T23:57:22Z</cp:lastPrinted>
  <dcterms:created xsi:type="dcterms:W3CDTF">2001-07-03T17:11:09Z</dcterms:created>
  <dcterms:modified xsi:type="dcterms:W3CDTF">2017-11-16T17:18:10Z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ies>
</file>