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58" r:id="rId4"/>
    <p:sldId id="259" r:id="rId5"/>
    <p:sldId id="260" r:id="rId6"/>
    <p:sldId id="269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78B30-F6D5-49DA-9643-A5824FB73C6C}" type="datetimeFigureOut">
              <a:rPr lang="en-IE" smtClean="0"/>
              <a:t>16/11/2017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13A84-CB5C-4B27-AE54-73E665E38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24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9A0542-60A2-467C-A3EF-F53DFA8D163B}" type="datetime1">
              <a:rPr lang="en-IE" smtClean="0"/>
              <a:t>16/11/2017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CF3D-BB7D-4826-9072-2B475CBB7C90}" type="datetime1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AF4F-261F-4860-BA12-722627B9F3E8}" type="datetime1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4352-0F1F-484F-9A8C-7603814D4619}" type="datetime1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FB9F31A-F2CB-4F58-8427-64CE6891CF8A}" type="datetime1">
              <a:rPr lang="en-IE" smtClean="0"/>
              <a:t>16/11/2017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7669-4873-4623-A07E-478CF210D33F}" type="datetime1">
              <a:rPr lang="en-IE" smtClean="0"/>
              <a:t>16/11/2017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3E97-A765-4B20-A2A9-1BCC3282154C}" type="datetime1">
              <a:rPr lang="en-IE" smtClean="0"/>
              <a:t>16/11/2017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E5D5-0654-4E28-93B2-CDDBA1878109}" type="datetime1">
              <a:rPr lang="en-IE" smtClean="0"/>
              <a:t>16/11/2017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F178-C2A7-4B0C-8C26-EC1FC86D1F01}" type="datetime1">
              <a:rPr lang="en-IE" smtClean="0"/>
              <a:t>16/11/2017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A91D-6796-42FF-8EA4-635C4AE31F16}" type="datetime1">
              <a:rPr lang="en-IE" smtClean="0"/>
              <a:t>16/11/2017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ABBE-CE6D-43BF-93CA-D97DA008AB31}" type="datetime1">
              <a:rPr lang="en-IE" smtClean="0"/>
              <a:t>16/11/2017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979B39-2510-4C2B-986A-5D56E7538B4B}" type="datetime1">
              <a:rPr lang="en-IE" smtClean="0"/>
              <a:t>16/11/2017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B092CC-4F26-4B3B-8AF4-B889BA9939FD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Views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4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VIEWS</a:t>
            </a:r>
            <a:endParaRPr lang="en-US" alt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database view is a logical or virtual table based on a query.</a:t>
            </a:r>
          </a:p>
          <a:p>
            <a:r>
              <a:rPr lang="en-US" altLang="en-US" dirty="0" smtClean="0"/>
              <a:t>It is useful to think of a view as a stored query.</a:t>
            </a:r>
          </a:p>
          <a:p>
            <a:r>
              <a:rPr lang="en-US" altLang="en-US" dirty="0" smtClean="0"/>
              <a:t>They are useful ways of </a:t>
            </a:r>
            <a:r>
              <a:rPr lang="en-US" dirty="0" smtClean="0"/>
              <a:t>presenting </a:t>
            </a:r>
            <a:r>
              <a:rPr lang="en-US" dirty="0"/>
              <a:t>different information to different </a:t>
            </a:r>
            <a:r>
              <a:rPr lang="en-US" dirty="0" smtClean="0"/>
              <a:t>users.</a:t>
            </a:r>
            <a:endParaRPr lang="en-US" altLang="en-US" dirty="0" smtClean="0"/>
          </a:p>
          <a:p>
            <a:r>
              <a:rPr lang="en-US" altLang="en-US" dirty="0" smtClean="0"/>
              <a:t>Views </a:t>
            </a:r>
          </a:p>
          <a:p>
            <a:pPr lvl="1"/>
            <a:r>
              <a:rPr lang="en-US" altLang="en-US" dirty="0" smtClean="0"/>
              <a:t>are created through use of a CREATE VIEW command that incorporates use of the SELECT statement. </a:t>
            </a:r>
          </a:p>
          <a:p>
            <a:pPr lvl="1"/>
            <a:r>
              <a:rPr lang="en-US" altLang="en-US" dirty="0" smtClean="0"/>
              <a:t>are queried just like tables.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427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Views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dirty="0" smtClean="0"/>
              <a:t>Suppose we have the following table:</a:t>
            </a:r>
            <a:endParaRPr lang="en-US" dirty="0"/>
          </a:p>
          <a:p>
            <a:pPr lvl="1" eaLnBrk="0" hangingPunct="0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Employee(PRSINO,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 department, project,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dirty="0" smtClean="0"/>
              <a:t>Our HR department has permission to view information about all employees</a:t>
            </a:r>
            <a:r>
              <a:rPr lang="en-US" dirty="0"/>
              <a:t> </a:t>
            </a:r>
            <a:r>
              <a:rPr lang="en-US" dirty="0" smtClean="0"/>
              <a:t>but the manager of the IT department only has permission to view </a:t>
            </a:r>
            <a:r>
              <a:rPr lang="en-US" dirty="0" smtClean="0"/>
              <a:t>the </a:t>
            </a:r>
            <a:r>
              <a:rPr lang="en-US" dirty="0" smtClean="0"/>
              <a:t>name of their staff and the name of the project on which they are currently working </a:t>
            </a:r>
          </a:p>
          <a:p>
            <a:pPr eaLnBrk="0" hangingPunct="0"/>
            <a:r>
              <a:rPr lang="en-US" dirty="0" smtClean="0"/>
              <a:t>We can create a view for the IT manager</a:t>
            </a:r>
            <a:endParaRPr lang="en-IE" dirty="0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051720" y="5085184"/>
            <a:ext cx="390683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urier" pitchFamily="49" charset="0"/>
              </a:rPr>
              <a:t>CREATE VIEW  </a:t>
            </a:r>
            <a:r>
              <a:rPr lang="en-US" dirty="0" smtClean="0">
                <a:latin typeface="Courier" pitchFamily="49" charset="0"/>
              </a:rPr>
              <a:t>IT </a:t>
            </a:r>
            <a:r>
              <a:rPr lang="en-US" dirty="0">
                <a:latin typeface="Courier" pitchFamily="49" charset="0"/>
              </a:rPr>
              <a:t>AS</a:t>
            </a:r>
          </a:p>
          <a:p>
            <a:pPr eaLnBrk="0" hangingPunct="0"/>
            <a:r>
              <a:rPr lang="en-US" dirty="0">
                <a:latin typeface="Courier" pitchFamily="49" charset="0"/>
              </a:rPr>
              <a:t>   SELECT name, project</a:t>
            </a:r>
          </a:p>
          <a:p>
            <a:pPr eaLnBrk="0" hangingPunct="0"/>
            <a:r>
              <a:rPr lang="en-US" dirty="0">
                <a:latin typeface="Courier" pitchFamily="49" charset="0"/>
              </a:rPr>
              <a:t>   FROM  Employee</a:t>
            </a:r>
          </a:p>
          <a:p>
            <a:pPr eaLnBrk="0" hangingPunct="0"/>
            <a:r>
              <a:rPr lang="en-US" dirty="0">
                <a:latin typeface="Courier" pitchFamily="49" charset="0"/>
              </a:rPr>
              <a:t>   WHERE department = </a:t>
            </a:r>
            <a:r>
              <a:rPr lang="en-US" dirty="0" smtClean="0">
                <a:latin typeface="Courier" pitchFamily="49" charset="0"/>
              </a:rPr>
              <a:t>‘IT’;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Different 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Person(name, city)</a:t>
            </a:r>
          </a:p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Purchase(buyer, seller, product, store)</a:t>
            </a:r>
          </a:p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Product(name, maker, category)</a:t>
            </a:r>
          </a:p>
          <a:p>
            <a:pPr eaLnBrk="0" hangingPunct="0"/>
            <a:endParaRPr lang="en-US" dirty="0">
              <a:solidFill>
                <a:schemeClr val="accent2"/>
              </a:solidFill>
            </a:endParaRPr>
          </a:p>
          <a:p>
            <a:pPr eaLnBrk="0" hangingPunct="0"/>
            <a:endParaRPr lang="en-US" dirty="0">
              <a:solidFill>
                <a:schemeClr val="accent2"/>
              </a:solidFill>
            </a:endParaRP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We have a new virtual table:</a:t>
            </a:r>
          </a:p>
          <a:p>
            <a:pPr eaLnBrk="0" hangingPunct="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Dublin-view(buyer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seller, product, store)</a:t>
            </a:r>
          </a:p>
          <a:p>
            <a:endParaRPr lang="en-IE" dirty="0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79512" y="2708920"/>
            <a:ext cx="804258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Dublin-view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eaLnBrk="0" hangingPunc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SELECT  buyer, seller, product, store</a:t>
            </a:r>
          </a:p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FROM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Purchase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Person.name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Purchase.buyer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WHERE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‘Dublin’ 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Now we can query it</a:t>
            </a:r>
            <a:endParaRPr lang="en-US" dirty="0"/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683568" y="2372980"/>
            <a:ext cx="473398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  name, store</a:t>
            </a:r>
          </a:p>
          <a:p>
            <a:pPr eaLnBrk="0" hangingPunc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Dublin-view</a:t>
            </a:r>
          </a:p>
          <a:p>
            <a:pPr eaLnBrk="0" hangingPunct="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    Product on product=name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Product.category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‘shoes’;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Queries Using Views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Query using View:</a:t>
            </a:r>
          </a:p>
          <a:p>
            <a:pPr marL="0" indent="0">
              <a:buNone/>
            </a:pPr>
            <a:r>
              <a:rPr lang="en-US" dirty="0" smtClean="0"/>
              <a:t>         SELECT  buyer, seller</a:t>
            </a:r>
          </a:p>
          <a:p>
            <a:pPr marL="0" indent="0">
              <a:buNone/>
            </a:pPr>
            <a:r>
              <a:rPr lang="en-US" dirty="0" smtClean="0"/>
              <a:t>         FROM      </a:t>
            </a:r>
            <a:r>
              <a:rPr lang="en-US" dirty="0" err="1" smtClean="0"/>
              <a:t>DublinView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WHERE   product= ‘gizmo’</a:t>
            </a:r>
          </a:p>
          <a:p>
            <a:endParaRPr lang="en-US" dirty="0" smtClean="0"/>
          </a:p>
          <a:p>
            <a:r>
              <a:rPr lang="en-US" dirty="0" smtClean="0"/>
              <a:t>Normal query:</a:t>
            </a:r>
          </a:p>
          <a:p>
            <a:pPr marL="0" indent="0">
              <a:buNone/>
            </a:pPr>
            <a:r>
              <a:rPr lang="en-US" dirty="0" smtClean="0"/>
              <a:t>         SELECT  buyer, seller</a:t>
            </a:r>
          </a:p>
          <a:p>
            <a:pPr marL="0" indent="0">
              <a:buNone/>
            </a:pPr>
            <a:r>
              <a:rPr lang="en-US" dirty="0" smtClean="0"/>
              <a:t>         FROM     Person</a:t>
            </a:r>
          </a:p>
          <a:p>
            <a:pPr marL="0" indent="0">
              <a:buNone/>
            </a:pPr>
            <a:r>
              <a:rPr lang="en-US" dirty="0" smtClean="0"/>
              <a:t>         JOIN      Purchase ON </a:t>
            </a:r>
            <a:r>
              <a:rPr lang="en-US" dirty="0" smtClean="0"/>
              <a:t>Person.name </a:t>
            </a:r>
            <a:r>
              <a:rPr lang="en-US" dirty="0"/>
              <a:t>= </a:t>
            </a:r>
            <a:r>
              <a:rPr lang="en-US" dirty="0" err="1"/>
              <a:t>Purchase.buyer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WHERE   </a:t>
            </a:r>
            <a:r>
              <a:rPr lang="en-US" dirty="0" err="1" smtClean="0"/>
              <a:t>Person.city</a:t>
            </a:r>
            <a:r>
              <a:rPr lang="en-US" dirty="0" smtClean="0"/>
              <a:t> = ‘Dublin’    AND                          </a:t>
            </a:r>
            <a:r>
              <a:rPr lang="en-US" dirty="0" err="1" smtClean="0"/>
              <a:t>Purchase.product</a:t>
            </a:r>
            <a:r>
              <a:rPr lang="en-US" dirty="0" smtClean="0"/>
              <a:t>=‘gizmo’.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Views</a:t>
            </a:r>
            <a:endParaRPr lang="en-US"/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457200" y="1192213"/>
            <a:ext cx="75007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/>
              <a:t>What happens if I insert data into a view/update data in a view?</a:t>
            </a:r>
            <a:endParaRPr lang="en-US" sz="2000" dirty="0"/>
          </a:p>
          <a:p>
            <a:pPr eaLnBrk="0" hangingPunc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department, project, salary</a:t>
            </a:r>
            <a:r>
              <a:rPr lang="en-US" sz="2000" dirty="0"/>
              <a:t>)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828800" y="2362200"/>
            <a:ext cx="5724644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 Developers AS</a:t>
            </a:r>
          </a:p>
          <a:p>
            <a:pPr eaLnBrk="0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name, project</a:t>
            </a:r>
          </a:p>
          <a:p>
            <a:pPr eaLnBrk="0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 Employee</a:t>
            </a:r>
          </a:p>
          <a:p>
            <a:pPr eaLnBrk="0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WHERE department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‘Development’;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3352800" y="4114800"/>
            <a:ext cx="433965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 Developers  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(‘Joe’, ‘Version20’);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1745985" y="5376932"/>
            <a:ext cx="7109639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 Employee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VALUES(NULL,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‘Joe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‘Version20’,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81000" y="4038600"/>
            <a:ext cx="2252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If we make the</a:t>
            </a:r>
          </a:p>
          <a:p>
            <a:pPr eaLnBrk="0" hangingPunct="0"/>
            <a:r>
              <a:rPr lang="en-US" sz="2000" dirty="0"/>
              <a:t>following insertion: 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81000" y="5334000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It becomes:</a:t>
            </a:r>
          </a:p>
        </p:txBody>
      </p:sp>
    </p:spTree>
    <p:extLst>
      <p:ext uri="{BB962C8B-B14F-4D97-AF65-F5344CB8AC3E}">
        <p14:creationId xmlns:p14="http://schemas.microsoft.com/office/powerpoint/2010/main" val="21667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Views</a:t>
            </a:r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Materialized </a:t>
            </a:r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Precomputed </a:t>
            </a:r>
            <a:r>
              <a:rPr lang="en-US" dirty="0" smtClean="0"/>
              <a:t>offline – faster at runtime</a:t>
            </a:r>
          </a:p>
          <a:p>
            <a:pPr lvl="1"/>
            <a:r>
              <a:rPr lang="en-US" dirty="0" smtClean="0"/>
              <a:t>May have stale </a:t>
            </a:r>
            <a:r>
              <a:rPr lang="en-US" dirty="0" smtClean="0"/>
              <a:t>data</a:t>
            </a:r>
          </a:p>
          <a:p>
            <a:r>
              <a:rPr lang="en-US" dirty="0"/>
              <a:t>Virtual views:</a:t>
            </a:r>
          </a:p>
          <a:p>
            <a:pPr lvl="1"/>
            <a:r>
              <a:rPr lang="en-US" dirty="0" smtClean="0"/>
              <a:t>Computed </a:t>
            </a:r>
            <a:r>
              <a:rPr lang="en-US" dirty="0"/>
              <a:t>only on-demand – slower at runtime</a:t>
            </a:r>
          </a:p>
          <a:p>
            <a:pPr lvl="1"/>
            <a:r>
              <a:rPr lang="en-US" dirty="0"/>
              <a:t>Always up to 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</TotalTime>
  <Words>383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Views</vt:lpstr>
      <vt:lpstr>VIEWS</vt:lpstr>
      <vt:lpstr>Defining Views</vt:lpstr>
      <vt:lpstr>A Different View</vt:lpstr>
      <vt:lpstr>Now we can query it</vt:lpstr>
      <vt:lpstr>Answering Queries Using Views</vt:lpstr>
      <vt:lpstr>Updating Views</vt:lpstr>
      <vt:lpstr>Types of 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DIT</dc:creator>
  <cp:lastModifiedBy>DIT</cp:lastModifiedBy>
  <cp:revision>13</cp:revision>
  <dcterms:created xsi:type="dcterms:W3CDTF">2016-11-07T16:44:09Z</dcterms:created>
  <dcterms:modified xsi:type="dcterms:W3CDTF">2017-11-16T17:54:00Z</dcterms:modified>
</cp:coreProperties>
</file>