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1"/>
  </p:notesMasterIdLst>
  <p:sldIdLst>
    <p:sldId id="256" r:id="rId2"/>
    <p:sldId id="273" r:id="rId3"/>
    <p:sldId id="285" r:id="rId4"/>
    <p:sldId id="462" r:id="rId5"/>
    <p:sldId id="287" r:id="rId6"/>
    <p:sldId id="288" r:id="rId7"/>
    <p:sldId id="289" r:id="rId8"/>
    <p:sldId id="292" r:id="rId9"/>
    <p:sldId id="258" r:id="rId10"/>
    <p:sldId id="274" r:id="rId11"/>
    <p:sldId id="278" r:id="rId12"/>
    <p:sldId id="279" r:id="rId13"/>
    <p:sldId id="280" r:id="rId14"/>
    <p:sldId id="277" r:id="rId15"/>
    <p:sldId id="298" r:id="rId16"/>
    <p:sldId id="300" r:id="rId17"/>
    <p:sldId id="301" r:id="rId18"/>
    <p:sldId id="306" r:id="rId19"/>
    <p:sldId id="304" r:id="rId20"/>
    <p:sldId id="305" r:id="rId21"/>
    <p:sldId id="266" r:id="rId22"/>
    <p:sldId id="303" r:id="rId23"/>
    <p:sldId id="308" r:id="rId24"/>
    <p:sldId id="310" r:id="rId25"/>
    <p:sldId id="477" r:id="rId26"/>
    <p:sldId id="311" r:id="rId27"/>
    <p:sldId id="312" r:id="rId28"/>
    <p:sldId id="315" r:id="rId29"/>
    <p:sldId id="316" r:id="rId30"/>
    <p:sldId id="317" r:id="rId31"/>
    <p:sldId id="318" r:id="rId32"/>
    <p:sldId id="321" r:id="rId33"/>
    <p:sldId id="322" r:id="rId34"/>
    <p:sldId id="323" r:id="rId35"/>
    <p:sldId id="334" r:id="rId36"/>
    <p:sldId id="324" r:id="rId37"/>
    <p:sldId id="325" r:id="rId38"/>
    <p:sldId id="326" r:id="rId39"/>
    <p:sldId id="328" r:id="rId40"/>
    <p:sldId id="335" r:id="rId41"/>
    <p:sldId id="336" r:id="rId42"/>
    <p:sldId id="337" r:id="rId43"/>
    <p:sldId id="338" r:id="rId44"/>
    <p:sldId id="339" r:id="rId45"/>
    <p:sldId id="342" r:id="rId46"/>
    <p:sldId id="343" r:id="rId47"/>
    <p:sldId id="329" r:id="rId48"/>
    <p:sldId id="268" r:id="rId49"/>
    <p:sldId id="269" r:id="rId50"/>
    <p:sldId id="332" r:id="rId51"/>
    <p:sldId id="358" r:id="rId52"/>
    <p:sldId id="344" r:id="rId53"/>
    <p:sldId id="356" r:id="rId54"/>
    <p:sldId id="373" r:id="rId55"/>
    <p:sldId id="378" r:id="rId56"/>
    <p:sldId id="376" r:id="rId57"/>
    <p:sldId id="377" r:id="rId58"/>
    <p:sldId id="379" r:id="rId59"/>
    <p:sldId id="380" r:id="rId60"/>
    <p:sldId id="383" r:id="rId61"/>
    <p:sldId id="384" r:id="rId62"/>
    <p:sldId id="381" r:id="rId63"/>
    <p:sldId id="382" r:id="rId64"/>
    <p:sldId id="385" r:id="rId65"/>
    <p:sldId id="270" r:id="rId66"/>
    <p:sldId id="401" r:id="rId67"/>
    <p:sldId id="402" r:id="rId68"/>
    <p:sldId id="403" r:id="rId69"/>
    <p:sldId id="404" r:id="rId70"/>
    <p:sldId id="405" r:id="rId71"/>
    <p:sldId id="416" r:id="rId72"/>
    <p:sldId id="417" r:id="rId73"/>
    <p:sldId id="418" r:id="rId74"/>
    <p:sldId id="419" r:id="rId75"/>
    <p:sldId id="420" r:id="rId76"/>
    <p:sldId id="421" r:id="rId77"/>
    <p:sldId id="422" r:id="rId78"/>
    <p:sldId id="423" r:id="rId79"/>
    <p:sldId id="424" r:id="rId80"/>
    <p:sldId id="425" r:id="rId81"/>
    <p:sldId id="333" r:id="rId82"/>
    <p:sldId id="428" r:id="rId83"/>
    <p:sldId id="429" r:id="rId84"/>
    <p:sldId id="430" r:id="rId85"/>
    <p:sldId id="431" r:id="rId86"/>
    <p:sldId id="432" r:id="rId87"/>
    <p:sldId id="433" r:id="rId88"/>
    <p:sldId id="434" r:id="rId89"/>
    <p:sldId id="435" r:id="rId90"/>
    <p:sldId id="438" r:id="rId91"/>
    <p:sldId id="439" r:id="rId92"/>
    <p:sldId id="440"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36" r:id="rId108"/>
    <p:sldId id="472" r:id="rId109"/>
    <p:sldId id="473" r:id="rId110"/>
    <p:sldId id="474" r:id="rId111"/>
    <p:sldId id="475" r:id="rId112"/>
    <p:sldId id="463" r:id="rId113"/>
    <p:sldId id="464" r:id="rId114"/>
    <p:sldId id="466" r:id="rId115"/>
    <p:sldId id="467" r:id="rId116"/>
    <p:sldId id="468" r:id="rId117"/>
    <p:sldId id="469" r:id="rId118"/>
    <p:sldId id="470" r:id="rId119"/>
    <p:sldId id="471" r:id="rId120"/>
    <p:sldId id="465" r:id="rId121"/>
    <p:sldId id="442" r:id="rId122"/>
    <p:sldId id="386" r:id="rId123"/>
    <p:sldId id="387" r:id="rId124"/>
    <p:sldId id="388" r:id="rId125"/>
    <p:sldId id="478" r:id="rId126"/>
    <p:sldId id="390" r:id="rId127"/>
    <p:sldId id="391" r:id="rId128"/>
    <p:sldId id="392" r:id="rId129"/>
    <p:sldId id="393" r:id="rId130"/>
    <p:sldId id="397" r:id="rId131"/>
    <p:sldId id="398" r:id="rId132"/>
    <p:sldId id="399" r:id="rId133"/>
    <p:sldId id="457" r:id="rId134"/>
    <p:sldId id="458" r:id="rId135"/>
    <p:sldId id="482" r:id="rId136"/>
    <p:sldId id="263" r:id="rId137"/>
    <p:sldId id="480" r:id="rId138"/>
    <p:sldId id="479" r:id="rId139"/>
    <p:sldId id="481" r:id="rId1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80" d="100"/>
          <a:sy n="80" d="100"/>
        </p:scale>
        <p:origin x="-1512" y="-2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40416A-574D-4FE7-9317-36D5892780F3}"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IE"/>
        </a:p>
      </dgm:t>
    </dgm:pt>
    <dgm:pt modelId="{5F95A8C7-A747-4A3D-811A-CB62099EC4AA}">
      <dgm:prSet phldrT="[Text]" custT="1"/>
      <dgm:spPr/>
      <dgm:t>
        <a:bodyPr/>
        <a:lstStyle/>
        <a:p>
          <a:r>
            <a:rPr lang="en-IE" sz="2400" dirty="0" smtClean="0"/>
            <a:t>Analysis</a:t>
          </a:r>
          <a:endParaRPr lang="en-IE" sz="2400" dirty="0"/>
        </a:p>
      </dgm:t>
    </dgm:pt>
    <dgm:pt modelId="{DEA66B5B-D6FA-4794-B0CB-1BE61887F42A}" type="parTrans" cxnId="{427D8E53-C388-4677-8FC4-CAFBAD7A3449}">
      <dgm:prSet/>
      <dgm:spPr/>
      <dgm:t>
        <a:bodyPr/>
        <a:lstStyle/>
        <a:p>
          <a:endParaRPr lang="en-IE" sz="2400"/>
        </a:p>
      </dgm:t>
    </dgm:pt>
    <dgm:pt modelId="{335952E5-F1E5-45C8-9BB5-BD26806A2CD5}" type="sibTrans" cxnId="{427D8E53-C388-4677-8FC4-CAFBAD7A3449}">
      <dgm:prSet/>
      <dgm:spPr/>
      <dgm:t>
        <a:bodyPr/>
        <a:lstStyle/>
        <a:p>
          <a:endParaRPr lang="en-IE" sz="2400"/>
        </a:p>
      </dgm:t>
    </dgm:pt>
    <dgm:pt modelId="{4B9B8321-4D1E-4776-A574-946C2DDEFB44}">
      <dgm:prSet phldrT="[Text]" custT="1"/>
      <dgm:spPr/>
      <dgm:t>
        <a:bodyPr/>
        <a:lstStyle/>
        <a:p>
          <a:r>
            <a:rPr lang="en-IE" sz="1800" dirty="0" smtClean="0"/>
            <a:t>Entity Relationship Design</a:t>
          </a:r>
        </a:p>
        <a:p>
          <a:r>
            <a:rPr lang="en-IE" sz="1800" dirty="0" smtClean="0"/>
            <a:t>(Logical)</a:t>
          </a:r>
          <a:endParaRPr lang="en-IE" sz="1800" dirty="0"/>
        </a:p>
      </dgm:t>
    </dgm:pt>
    <dgm:pt modelId="{4293764F-F7C4-4F4B-B61D-DA2F78EC287E}" type="parTrans" cxnId="{EFAE4601-9D27-4B40-9302-B826F09E1615}">
      <dgm:prSet/>
      <dgm:spPr/>
      <dgm:t>
        <a:bodyPr/>
        <a:lstStyle/>
        <a:p>
          <a:endParaRPr lang="en-IE" sz="2400"/>
        </a:p>
      </dgm:t>
    </dgm:pt>
    <dgm:pt modelId="{9E32BFC6-FB14-49C9-A529-F0A58B2E1E2A}" type="sibTrans" cxnId="{EFAE4601-9D27-4B40-9302-B826F09E1615}">
      <dgm:prSet/>
      <dgm:spPr/>
      <dgm:t>
        <a:bodyPr/>
        <a:lstStyle/>
        <a:p>
          <a:endParaRPr lang="en-IE" sz="2400"/>
        </a:p>
      </dgm:t>
    </dgm:pt>
    <dgm:pt modelId="{067DE0D2-0188-43C4-B45F-B555E43F9463}">
      <dgm:prSet phldrT="[Text]" custT="1"/>
      <dgm:spPr/>
      <dgm:t>
        <a:bodyPr/>
        <a:lstStyle/>
        <a:p>
          <a:r>
            <a:rPr lang="en-IE" sz="1800" dirty="0" smtClean="0"/>
            <a:t>Relational Model</a:t>
          </a:r>
        </a:p>
        <a:p>
          <a:r>
            <a:rPr lang="en-IE" sz="1800" smtClean="0"/>
            <a:t>(Logical/  Physical</a:t>
          </a:r>
          <a:r>
            <a:rPr lang="en-IE" sz="1800" dirty="0" smtClean="0"/>
            <a:t>)</a:t>
          </a:r>
          <a:endParaRPr lang="en-IE" sz="1800" dirty="0"/>
        </a:p>
      </dgm:t>
    </dgm:pt>
    <dgm:pt modelId="{9CD7A9E7-19D6-484E-A2E4-C45F55671A5D}" type="parTrans" cxnId="{29F6EB64-AAD2-442F-BBF6-9678BA53061E}">
      <dgm:prSet/>
      <dgm:spPr/>
      <dgm:t>
        <a:bodyPr/>
        <a:lstStyle/>
        <a:p>
          <a:endParaRPr lang="en-IE" sz="2400"/>
        </a:p>
      </dgm:t>
    </dgm:pt>
    <dgm:pt modelId="{B8FC827E-12FC-4970-8D1B-F5A3F05268C4}" type="sibTrans" cxnId="{29F6EB64-AAD2-442F-BBF6-9678BA53061E}">
      <dgm:prSet/>
      <dgm:spPr/>
      <dgm:t>
        <a:bodyPr/>
        <a:lstStyle/>
        <a:p>
          <a:endParaRPr lang="en-IE" sz="2400"/>
        </a:p>
      </dgm:t>
    </dgm:pt>
    <dgm:pt modelId="{8A37EEF6-35E7-4DE5-BFBF-A2CB4A6D8A37}">
      <dgm:prSet phldrT="[Text]" custT="1"/>
      <dgm:spPr/>
      <dgm:t>
        <a:bodyPr/>
        <a:lstStyle/>
        <a:p>
          <a:r>
            <a:rPr lang="en-IE" sz="2400" dirty="0" smtClean="0"/>
            <a:t>Relational DBMS</a:t>
          </a:r>
        </a:p>
        <a:p>
          <a:r>
            <a:rPr lang="en-IE" sz="2400" dirty="0" smtClean="0"/>
            <a:t>(Physical)</a:t>
          </a:r>
          <a:endParaRPr lang="en-IE" sz="2400" dirty="0"/>
        </a:p>
      </dgm:t>
    </dgm:pt>
    <dgm:pt modelId="{89AFE4E2-77A1-4518-91BE-B55A71F92647}" type="parTrans" cxnId="{931FB400-46D3-4AAD-A8CC-EB87DBE478E2}">
      <dgm:prSet/>
      <dgm:spPr/>
      <dgm:t>
        <a:bodyPr/>
        <a:lstStyle/>
        <a:p>
          <a:endParaRPr lang="en-IE" sz="2400"/>
        </a:p>
      </dgm:t>
    </dgm:pt>
    <dgm:pt modelId="{D13A4B8A-D9BF-46F5-AE3D-AFEFE0633F7D}" type="sibTrans" cxnId="{931FB400-46D3-4AAD-A8CC-EB87DBE478E2}">
      <dgm:prSet/>
      <dgm:spPr/>
      <dgm:t>
        <a:bodyPr/>
        <a:lstStyle/>
        <a:p>
          <a:endParaRPr lang="en-IE" sz="2400"/>
        </a:p>
      </dgm:t>
    </dgm:pt>
    <dgm:pt modelId="{644D5B60-0E0D-4CA3-A105-992BC6B266B6}" type="pres">
      <dgm:prSet presAssocID="{BE40416A-574D-4FE7-9317-36D5892780F3}" presName="diagram" presStyleCnt="0">
        <dgm:presLayoutVars>
          <dgm:dir/>
          <dgm:resizeHandles/>
        </dgm:presLayoutVars>
      </dgm:prSet>
      <dgm:spPr/>
      <dgm:t>
        <a:bodyPr/>
        <a:lstStyle/>
        <a:p>
          <a:endParaRPr lang="en-IE"/>
        </a:p>
      </dgm:t>
    </dgm:pt>
    <dgm:pt modelId="{AD0A58F4-C356-473C-8C0A-17831CB0364D}" type="pres">
      <dgm:prSet presAssocID="{5F95A8C7-A747-4A3D-811A-CB62099EC4AA}" presName="firstNode" presStyleLbl="node1" presStyleIdx="0" presStyleCnt="4">
        <dgm:presLayoutVars>
          <dgm:bulletEnabled val="1"/>
        </dgm:presLayoutVars>
      </dgm:prSet>
      <dgm:spPr/>
      <dgm:t>
        <a:bodyPr/>
        <a:lstStyle/>
        <a:p>
          <a:endParaRPr lang="en-IE"/>
        </a:p>
      </dgm:t>
    </dgm:pt>
    <dgm:pt modelId="{335B8AAB-1251-4292-877C-F16CA1D1ACD2}" type="pres">
      <dgm:prSet presAssocID="{335952E5-F1E5-45C8-9BB5-BD26806A2CD5}" presName="sibTrans" presStyleLbl="sibTrans2D1" presStyleIdx="0" presStyleCnt="3"/>
      <dgm:spPr/>
      <dgm:t>
        <a:bodyPr/>
        <a:lstStyle/>
        <a:p>
          <a:endParaRPr lang="en-IE"/>
        </a:p>
      </dgm:t>
    </dgm:pt>
    <dgm:pt modelId="{C012EA43-C063-4FA6-93A5-B031A401A6E5}" type="pres">
      <dgm:prSet presAssocID="{4B9B8321-4D1E-4776-A574-946C2DDEFB44}" presName="middleNode" presStyleCnt="0"/>
      <dgm:spPr/>
    </dgm:pt>
    <dgm:pt modelId="{AE088634-6082-4371-A6EA-9AF6A3314B01}" type="pres">
      <dgm:prSet presAssocID="{4B9B8321-4D1E-4776-A574-946C2DDEFB44}" presName="padding" presStyleLbl="node1" presStyleIdx="0" presStyleCnt="4"/>
      <dgm:spPr/>
    </dgm:pt>
    <dgm:pt modelId="{ACFEC1BC-2381-4084-8639-2551E75E8DE0}" type="pres">
      <dgm:prSet presAssocID="{4B9B8321-4D1E-4776-A574-946C2DDEFB44}" presName="shape" presStyleLbl="node1" presStyleIdx="1" presStyleCnt="4" custScaleX="132781" custScaleY="120935">
        <dgm:presLayoutVars>
          <dgm:bulletEnabled val="1"/>
        </dgm:presLayoutVars>
      </dgm:prSet>
      <dgm:spPr/>
      <dgm:t>
        <a:bodyPr/>
        <a:lstStyle/>
        <a:p>
          <a:endParaRPr lang="en-IE"/>
        </a:p>
      </dgm:t>
    </dgm:pt>
    <dgm:pt modelId="{044D2B78-3531-4AE9-B843-A3382D50B026}" type="pres">
      <dgm:prSet presAssocID="{9E32BFC6-FB14-49C9-A529-F0A58B2E1E2A}" presName="sibTrans" presStyleLbl="sibTrans2D1" presStyleIdx="1" presStyleCnt="3"/>
      <dgm:spPr/>
      <dgm:t>
        <a:bodyPr/>
        <a:lstStyle/>
        <a:p>
          <a:endParaRPr lang="en-IE"/>
        </a:p>
      </dgm:t>
    </dgm:pt>
    <dgm:pt modelId="{C20B9347-D612-44D0-883A-CA6359185E99}" type="pres">
      <dgm:prSet presAssocID="{067DE0D2-0188-43C4-B45F-B555E43F9463}" presName="middleNode" presStyleCnt="0"/>
      <dgm:spPr/>
    </dgm:pt>
    <dgm:pt modelId="{5B168E97-426F-4347-A1E8-91F14DDFA641}" type="pres">
      <dgm:prSet presAssocID="{067DE0D2-0188-43C4-B45F-B555E43F9463}" presName="padding" presStyleLbl="node1" presStyleIdx="1" presStyleCnt="4"/>
      <dgm:spPr/>
    </dgm:pt>
    <dgm:pt modelId="{479AEE47-5D25-43D0-B055-BB18EA3DD697}" type="pres">
      <dgm:prSet presAssocID="{067DE0D2-0188-43C4-B45F-B555E43F9463}" presName="shape" presStyleLbl="node1" presStyleIdx="2" presStyleCnt="4" custScaleX="126700" custScaleY="130981">
        <dgm:presLayoutVars>
          <dgm:bulletEnabled val="1"/>
        </dgm:presLayoutVars>
      </dgm:prSet>
      <dgm:spPr/>
      <dgm:t>
        <a:bodyPr/>
        <a:lstStyle/>
        <a:p>
          <a:endParaRPr lang="en-IE"/>
        </a:p>
      </dgm:t>
    </dgm:pt>
    <dgm:pt modelId="{D3980260-6823-4976-898E-756C6EE4F69A}" type="pres">
      <dgm:prSet presAssocID="{B8FC827E-12FC-4970-8D1B-F5A3F05268C4}" presName="sibTrans" presStyleLbl="sibTrans2D1" presStyleIdx="2" presStyleCnt="3"/>
      <dgm:spPr/>
      <dgm:t>
        <a:bodyPr/>
        <a:lstStyle/>
        <a:p>
          <a:endParaRPr lang="en-IE"/>
        </a:p>
      </dgm:t>
    </dgm:pt>
    <dgm:pt modelId="{07EC3C18-8ED3-4883-A55A-47837006070A}" type="pres">
      <dgm:prSet presAssocID="{8A37EEF6-35E7-4DE5-BFBF-A2CB4A6D8A37}" presName="lastNode" presStyleLbl="node1" presStyleIdx="3" presStyleCnt="4">
        <dgm:presLayoutVars>
          <dgm:bulletEnabled val="1"/>
        </dgm:presLayoutVars>
      </dgm:prSet>
      <dgm:spPr/>
      <dgm:t>
        <a:bodyPr/>
        <a:lstStyle/>
        <a:p>
          <a:endParaRPr lang="en-IE"/>
        </a:p>
      </dgm:t>
    </dgm:pt>
  </dgm:ptLst>
  <dgm:cxnLst>
    <dgm:cxn modelId="{F62EA184-F4C3-4415-837C-03029FAB32DB}" type="presOf" srcId="{BE40416A-574D-4FE7-9317-36D5892780F3}" destId="{644D5B60-0E0D-4CA3-A105-992BC6B266B6}" srcOrd="0" destOrd="0" presId="urn:microsoft.com/office/officeart/2005/8/layout/bProcess2"/>
    <dgm:cxn modelId="{931FB400-46D3-4AAD-A8CC-EB87DBE478E2}" srcId="{BE40416A-574D-4FE7-9317-36D5892780F3}" destId="{8A37EEF6-35E7-4DE5-BFBF-A2CB4A6D8A37}" srcOrd="3" destOrd="0" parTransId="{89AFE4E2-77A1-4518-91BE-B55A71F92647}" sibTransId="{D13A4B8A-D9BF-46F5-AE3D-AFEFE0633F7D}"/>
    <dgm:cxn modelId="{D185D36E-0D5E-467B-BB0F-00D9716A3F18}" type="presOf" srcId="{067DE0D2-0188-43C4-B45F-B555E43F9463}" destId="{479AEE47-5D25-43D0-B055-BB18EA3DD697}" srcOrd="0" destOrd="0" presId="urn:microsoft.com/office/officeart/2005/8/layout/bProcess2"/>
    <dgm:cxn modelId="{A7F5F502-4FB3-4FCC-9B84-55C3868DE9F6}" type="presOf" srcId="{8A37EEF6-35E7-4DE5-BFBF-A2CB4A6D8A37}" destId="{07EC3C18-8ED3-4883-A55A-47837006070A}" srcOrd="0" destOrd="0" presId="urn:microsoft.com/office/officeart/2005/8/layout/bProcess2"/>
    <dgm:cxn modelId="{EFAE4601-9D27-4B40-9302-B826F09E1615}" srcId="{BE40416A-574D-4FE7-9317-36D5892780F3}" destId="{4B9B8321-4D1E-4776-A574-946C2DDEFB44}" srcOrd="1" destOrd="0" parTransId="{4293764F-F7C4-4F4B-B61D-DA2F78EC287E}" sibTransId="{9E32BFC6-FB14-49C9-A529-F0A58B2E1E2A}"/>
    <dgm:cxn modelId="{248F1149-2431-4E3A-8D7E-A4A6BD8401F9}" type="presOf" srcId="{4B9B8321-4D1E-4776-A574-946C2DDEFB44}" destId="{ACFEC1BC-2381-4084-8639-2551E75E8DE0}" srcOrd="0" destOrd="0" presId="urn:microsoft.com/office/officeart/2005/8/layout/bProcess2"/>
    <dgm:cxn modelId="{4A4BD25E-B773-45C5-B315-F6836571B5CF}" type="presOf" srcId="{B8FC827E-12FC-4970-8D1B-F5A3F05268C4}" destId="{D3980260-6823-4976-898E-756C6EE4F69A}" srcOrd="0" destOrd="0" presId="urn:microsoft.com/office/officeart/2005/8/layout/bProcess2"/>
    <dgm:cxn modelId="{29F6EB64-AAD2-442F-BBF6-9678BA53061E}" srcId="{BE40416A-574D-4FE7-9317-36D5892780F3}" destId="{067DE0D2-0188-43C4-B45F-B555E43F9463}" srcOrd="2" destOrd="0" parTransId="{9CD7A9E7-19D6-484E-A2E4-C45F55671A5D}" sibTransId="{B8FC827E-12FC-4970-8D1B-F5A3F05268C4}"/>
    <dgm:cxn modelId="{427D8E53-C388-4677-8FC4-CAFBAD7A3449}" srcId="{BE40416A-574D-4FE7-9317-36D5892780F3}" destId="{5F95A8C7-A747-4A3D-811A-CB62099EC4AA}" srcOrd="0" destOrd="0" parTransId="{DEA66B5B-D6FA-4794-B0CB-1BE61887F42A}" sibTransId="{335952E5-F1E5-45C8-9BB5-BD26806A2CD5}"/>
    <dgm:cxn modelId="{37B0DC2C-C420-465B-9693-1E01C42AC1BE}" type="presOf" srcId="{9E32BFC6-FB14-49C9-A529-F0A58B2E1E2A}" destId="{044D2B78-3531-4AE9-B843-A3382D50B026}" srcOrd="0" destOrd="0" presId="urn:microsoft.com/office/officeart/2005/8/layout/bProcess2"/>
    <dgm:cxn modelId="{C9A2DE6F-32BC-44B4-8C38-6C41FF714A17}" type="presOf" srcId="{335952E5-F1E5-45C8-9BB5-BD26806A2CD5}" destId="{335B8AAB-1251-4292-877C-F16CA1D1ACD2}" srcOrd="0" destOrd="0" presId="urn:microsoft.com/office/officeart/2005/8/layout/bProcess2"/>
    <dgm:cxn modelId="{BFE50716-FD4D-4CA8-9A42-677A66B242C0}" type="presOf" srcId="{5F95A8C7-A747-4A3D-811A-CB62099EC4AA}" destId="{AD0A58F4-C356-473C-8C0A-17831CB0364D}" srcOrd="0" destOrd="0" presId="urn:microsoft.com/office/officeart/2005/8/layout/bProcess2"/>
    <dgm:cxn modelId="{F95DF187-0C53-4BEF-BD6B-1DFBB4B0F4C5}" type="presParOf" srcId="{644D5B60-0E0D-4CA3-A105-992BC6B266B6}" destId="{AD0A58F4-C356-473C-8C0A-17831CB0364D}" srcOrd="0" destOrd="0" presId="urn:microsoft.com/office/officeart/2005/8/layout/bProcess2"/>
    <dgm:cxn modelId="{E68D0081-881D-4D04-AB8D-DC1A464C4392}" type="presParOf" srcId="{644D5B60-0E0D-4CA3-A105-992BC6B266B6}" destId="{335B8AAB-1251-4292-877C-F16CA1D1ACD2}" srcOrd="1" destOrd="0" presId="urn:microsoft.com/office/officeart/2005/8/layout/bProcess2"/>
    <dgm:cxn modelId="{BC72575E-37D4-47E1-8CC4-44875F620571}" type="presParOf" srcId="{644D5B60-0E0D-4CA3-A105-992BC6B266B6}" destId="{C012EA43-C063-4FA6-93A5-B031A401A6E5}" srcOrd="2" destOrd="0" presId="urn:microsoft.com/office/officeart/2005/8/layout/bProcess2"/>
    <dgm:cxn modelId="{51ACE3DA-EA6E-4242-AD84-BFA6672560A2}" type="presParOf" srcId="{C012EA43-C063-4FA6-93A5-B031A401A6E5}" destId="{AE088634-6082-4371-A6EA-9AF6A3314B01}" srcOrd="0" destOrd="0" presId="urn:microsoft.com/office/officeart/2005/8/layout/bProcess2"/>
    <dgm:cxn modelId="{3BC4DCA2-3994-4113-990B-FBDFE83D1C0E}" type="presParOf" srcId="{C012EA43-C063-4FA6-93A5-B031A401A6E5}" destId="{ACFEC1BC-2381-4084-8639-2551E75E8DE0}" srcOrd="1" destOrd="0" presId="urn:microsoft.com/office/officeart/2005/8/layout/bProcess2"/>
    <dgm:cxn modelId="{204E4BAD-BFF9-4D74-9575-F48A91D15590}" type="presParOf" srcId="{644D5B60-0E0D-4CA3-A105-992BC6B266B6}" destId="{044D2B78-3531-4AE9-B843-A3382D50B026}" srcOrd="3" destOrd="0" presId="urn:microsoft.com/office/officeart/2005/8/layout/bProcess2"/>
    <dgm:cxn modelId="{9EE87FF3-D3DB-4A61-8170-35F8179265A8}" type="presParOf" srcId="{644D5B60-0E0D-4CA3-A105-992BC6B266B6}" destId="{C20B9347-D612-44D0-883A-CA6359185E99}" srcOrd="4" destOrd="0" presId="urn:microsoft.com/office/officeart/2005/8/layout/bProcess2"/>
    <dgm:cxn modelId="{ED219277-1885-4E48-BC2D-FAD4E04B7161}" type="presParOf" srcId="{C20B9347-D612-44D0-883A-CA6359185E99}" destId="{5B168E97-426F-4347-A1E8-91F14DDFA641}" srcOrd="0" destOrd="0" presId="urn:microsoft.com/office/officeart/2005/8/layout/bProcess2"/>
    <dgm:cxn modelId="{5C5D923A-2ED5-4572-92C7-4E3399EA9404}" type="presParOf" srcId="{C20B9347-D612-44D0-883A-CA6359185E99}" destId="{479AEE47-5D25-43D0-B055-BB18EA3DD697}" srcOrd="1" destOrd="0" presId="urn:microsoft.com/office/officeart/2005/8/layout/bProcess2"/>
    <dgm:cxn modelId="{0F51B9E5-CCCF-4C56-BE8F-C47D8A7799D4}" type="presParOf" srcId="{644D5B60-0E0D-4CA3-A105-992BC6B266B6}" destId="{D3980260-6823-4976-898E-756C6EE4F69A}" srcOrd="5" destOrd="0" presId="urn:microsoft.com/office/officeart/2005/8/layout/bProcess2"/>
    <dgm:cxn modelId="{DEB0D7C3-AAC6-49F5-A8BC-0F48D3F2B71A}" type="presParOf" srcId="{644D5B60-0E0D-4CA3-A105-992BC6B266B6}" destId="{07EC3C18-8ED3-4883-A55A-47837006070A}" srcOrd="6"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DFFCAD-E379-419D-A59A-0788FFDA5238}" type="datetimeFigureOut">
              <a:rPr lang="en-IE" smtClean="0"/>
              <a:t>27/11/2017</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2A0B57-30BC-4B70-AAAB-DFDE51DF7A2A}" type="slidenum">
              <a:rPr lang="en-IE" smtClean="0"/>
              <a:t>‹#›</a:t>
            </a:fld>
            <a:endParaRPr lang="en-IE"/>
          </a:p>
        </p:txBody>
      </p:sp>
    </p:spTree>
    <p:extLst>
      <p:ext uri="{BB962C8B-B14F-4D97-AF65-F5344CB8AC3E}">
        <p14:creationId xmlns:p14="http://schemas.microsoft.com/office/powerpoint/2010/main" val="2855955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62.xml"/><Relationship Id="rId1" Type="http://schemas.openxmlformats.org/officeDocument/2006/relationships/notesMaster" Target="../notesMasters/notesMaster1.xml"/><Relationship Id="rId4" Type="http://schemas.openxmlformats.org/officeDocument/2006/relationships/image" Target="../media/image17.png"/></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63.xml"/><Relationship Id="rId1" Type="http://schemas.openxmlformats.org/officeDocument/2006/relationships/notesMaster" Target="../notesMasters/notesMaster1.xml"/><Relationship Id="rId4" Type="http://schemas.openxmlformats.org/officeDocument/2006/relationships/image" Target="../media/image17.png"/></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91.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29.wmf"/><Relationship Id="rId4" Type="http://schemas.openxmlformats.org/officeDocument/2006/relationships/oleObject" Target="../embeddings/oleObject2.bin"/></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slide" Target="../slides/slide113.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38.wmf"/><Relationship Id="rId4" Type="http://schemas.openxmlformats.org/officeDocument/2006/relationships/oleObject" Target="../embeddings/oleObject3.bin"/></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 Target="../slides/slide114.xml"/><Relationship Id="rId1" Type="http://schemas.openxmlformats.org/officeDocument/2006/relationships/notesMaster" Target="../notesMasters/notesMaster1.xml"/><Relationship Id="rId5" Type="http://schemas.openxmlformats.org/officeDocument/2006/relationships/image" Target="../media/image44.png"/><Relationship Id="rId4" Type="http://schemas.openxmlformats.org/officeDocument/2006/relationships/image" Target="../media/image43.png"/></Relationships>
</file>

<file path=ppt/notesSlides/_rels/note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 Target="../slides/slide115.xml"/><Relationship Id="rId1" Type="http://schemas.openxmlformats.org/officeDocument/2006/relationships/notesMaster" Target="../notesMasters/notesMaster1.xml"/><Relationship Id="rId4" Type="http://schemas.openxmlformats.org/officeDocument/2006/relationships/image" Target="../media/image50.png"/></Relationships>
</file>

<file path=ppt/notesSlides/_rels/note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defRPr>
            </a:lvl1pPr>
            <a:lvl2pPr marL="729057" indent="-280406" eaLnBrk="0" hangingPunct="0">
              <a:defRPr sz="1400">
                <a:solidFill>
                  <a:schemeClr val="tx1"/>
                </a:solidFill>
                <a:latin typeface="Arial" charset="0"/>
              </a:defRPr>
            </a:lvl2pPr>
            <a:lvl3pPr marL="1121626" indent="-224325" eaLnBrk="0" hangingPunct="0">
              <a:defRPr sz="1400">
                <a:solidFill>
                  <a:schemeClr val="tx1"/>
                </a:solidFill>
                <a:latin typeface="Arial" charset="0"/>
              </a:defRPr>
            </a:lvl3pPr>
            <a:lvl4pPr marL="1570276" indent="-224325" eaLnBrk="0" hangingPunct="0">
              <a:defRPr sz="1400">
                <a:solidFill>
                  <a:schemeClr val="tx1"/>
                </a:solidFill>
                <a:latin typeface="Arial" charset="0"/>
              </a:defRPr>
            </a:lvl4pPr>
            <a:lvl5pPr marL="2018927" indent="-224325" eaLnBrk="0" hangingPunct="0">
              <a:defRPr sz="1400">
                <a:solidFill>
                  <a:schemeClr val="tx1"/>
                </a:solidFill>
                <a:latin typeface="Arial" charset="0"/>
              </a:defRPr>
            </a:lvl5pPr>
            <a:lvl6pPr marL="2467577" indent="-224325" eaLnBrk="0" fontAlgn="base" hangingPunct="0">
              <a:spcBef>
                <a:spcPct val="0"/>
              </a:spcBef>
              <a:spcAft>
                <a:spcPct val="0"/>
              </a:spcAft>
              <a:defRPr sz="1400">
                <a:solidFill>
                  <a:schemeClr val="tx1"/>
                </a:solidFill>
                <a:latin typeface="Arial" charset="0"/>
              </a:defRPr>
            </a:lvl6pPr>
            <a:lvl7pPr marL="2916227" indent="-224325" eaLnBrk="0" fontAlgn="base" hangingPunct="0">
              <a:spcBef>
                <a:spcPct val="0"/>
              </a:spcBef>
              <a:spcAft>
                <a:spcPct val="0"/>
              </a:spcAft>
              <a:defRPr sz="1400">
                <a:solidFill>
                  <a:schemeClr val="tx1"/>
                </a:solidFill>
                <a:latin typeface="Arial" charset="0"/>
              </a:defRPr>
            </a:lvl7pPr>
            <a:lvl8pPr marL="3364878" indent="-224325" eaLnBrk="0" fontAlgn="base" hangingPunct="0">
              <a:spcBef>
                <a:spcPct val="0"/>
              </a:spcBef>
              <a:spcAft>
                <a:spcPct val="0"/>
              </a:spcAft>
              <a:defRPr sz="1400">
                <a:solidFill>
                  <a:schemeClr val="tx1"/>
                </a:solidFill>
                <a:latin typeface="Arial" charset="0"/>
              </a:defRPr>
            </a:lvl8pPr>
            <a:lvl9pPr marL="3813528" indent="-224325" eaLnBrk="0" fontAlgn="base" hangingPunct="0">
              <a:spcBef>
                <a:spcPct val="0"/>
              </a:spcBef>
              <a:spcAft>
                <a:spcPct val="0"/>
              </a:spcAft>
              <a:defRPr sz="1400">
                <a:solidFill>
                  <a:schemeClr val="tx1"/>
                </a:solidFill>
                <a:latin typeface="Arial" charset="0"/>
              </a:defRPr>
            </a:lvl9pPr>
          </a:lstStyle>
          <a:p>
            <a:pPr eaLnBrk="1" hangingPunct="1"/>
            <a:fld id="{6837DA0E-B781-40C0-B099-FEA383FAEF4F}" type="slidenum">
              <a:rPr lang="en-US" altLang="en-US" sz="1200"/>
              <a:pPr eaLnBrk="1" hangingPunct="1"/>
              <a:t>4</a:t>
            </a:fld>
            <a:endParaRPr lang="en-US" alt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a:buFontTx/>
              <a:buChar char="•"/>
            </a:pPr>
            <a:r>
              <a:rPr lang="en-US" altLang="en-US" smtClean="0"/>
              <a:t>No pre-determined access paths -- Data stored in a collection of columns and rows called a table, or a relation</a:t>
            </a:r>
          </a:p>
          <a:p>
            <a:pPr>
              <a:buFontTx/>
              <a:buChar char="•"/>
            </a:pPr>
            <a:r>
              <a:rPr lang="en-US" altLang="en-US" smtClean="0"/>
              <a:t>Tables may be electronically linked via a key field containing common data</a:t>
            </a:r>
          </a:p>
          <a:p>
            <a:pPr>
              <a:buFontTx/>
              <a:buChar char="•"/>
            </a:pPr>
            <a:r>
              <a:rPr lang="en-US" altLang="en-US" smtClean="0"/>
              <a:t>Most valuable feature of relational database: simplicity</a:t>
            </a:r>
          </a:p>
          <a:p>
            <a:pPr lvl="1">
              <a:buFontTx/>
              <a:buChar char="•"/>
            </a:pPr>
            <a:r>
              <a:rPr lang="en-US" altLang="en-US" smtClean="0"/>
              <a:t>Easy to add, delete and modify the data </a:t>
            </a:r>
          </a:p>
          <a:p>
            <a:pPr lvl="1">
              <a:buFontTx/>
              <a:buChar char="•"/>
            </a:pPr>
            <a:r>
              <a:rPr lang="en-US" altLang="en-US" smtClean="0"/>
              <a:t>Easy to add to, delete and modify table structures</a:t>
            </a:r>
          </a:p>
          <a:p>
            <a:pPr>
              <a:buFontTx/>
              <a:buChar char="•"/>
            </a:pPr>
            <a:r>
              <a:rPr lang="en-US" altLang="en-US" smtClean="0"/>
              <a:t>Common for microcomputers:</a:t>
            </a:r>
          </a:p>
          <a:p>
            <a:pPr lvl="1">
              <a:buFontTx/>
              <a:buChar char="•"/>
            </a:pPr>
            <a:r>
              <a:rPr lang="en-US" altLang="en-US" smtClean="0"/>
              <a:t>Access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2" name="Rectangle 4"/>
          <p:cNvSpPr>
            <a:spLocks noGrp="1" noRot="1" noChangeAspect="1" noChangeArrowheads="1" noTextEdit="1"/>
          </p:cNvSpPr>
          <p:nvPr>
            <p:ph type="sldImg"/>
          </p:nvPr>
        </p:nvSpPr>
        <p:spPr>
          <a:ln/>
        </p:spPr>
      </p:sp>
      <p:sp>
        <p:nvSpPr>
          <p:cNvPr id="488453" name="Rectangle 5"/>
          <p:cNvSpPr>
            <a:spLocks noGrp="1" noChangeArrowheads="1"/>
          </p:cNvSpPr>
          <p:nvPr>
            <p:ph type="body" idx="1"/>
          </p:nvPr>
        </p:nvSpPr>
        <p:spPr/>
        <p:txBody>
          <a:bodyPr/>
          <a:lstStyle/>
          <a:p>
            <a:r>
              <a:rPr lang="en-US" altLang="en-US">
                <a:latin typeface="Courier New" pitchFamily="49" charset="0"/>
              </a:rPr>
              <a:t>DEFAULT</a:t>
            </a:r>
            <a:r>
              <a:rPr lang="en-US" altLang="en-US"/>
              <a:t> Option</a:t>
            </a:r>
          </a:p>
          <a:p>
            <a:pPr lvl="1"/>
            <a:r>
              <a:rPr lang="en-US" altLang="en-US">
                <a:solidFill>
                  <a:schemeClr val="tx1"/>
                </a:solidFill>
              </a:rPr>
              <a:t>When you define a table, you can specify that a column be given a default value by using the </a:t>
            </a:r>
            <a:r>
              <a:rPr lang="en-US" altLang="en-US">
                <a:solidFill>
                  <a:schemeClr val="tx1"/>
                </a:solidFill>
                <a:latin typeface="Courier New" pitchFamily="49" charset="0"/>
              </a:rPr>
              <a:t>DEFAULT</a:t>
            </a:r>
            <a:r>
              <a:rPr lang="en-US" altLang="en-US">
                <a:solidFill>
                  <a:schemeClr val="tx1"/>
                </a:solidFill>
              </a:rPr>
              <a:t> option. This option prevents null values from entering the columns if a row is inserted without a value for the column. The default value can be a literal, an expression, or a SQL function (such as </a:t>
            </a:r>
            <a:r>
              <a:rPr lang="en-US" altLang="en-US">
                <a:solidFill>
                  <a:schemeClr val="tx1"/>
                </a:solidFill>
                <a:latin typeface="Courier New" pitchFamily="49" charset="0"/>
              </a:rPr>
              <a:t>SYSDATE</a:t>
            </a:r>
            <a:r>
              <a:rPr lang="en-US" altLang="en-US">
                <a:solidFill>
                  <a:schemeClr val="tx1"/>
                </a:solidFill>
              </a:rPr>
              <a:t> or </a:t>
            </a:r>
            <a:r>
              <a:rPr lang="en-US" altLang="en-US">
                <a:solidFill>
                  <a:schemeClr val="tx1"/>
                </a:solidFill>
                <a:latin typeface="Courier New" pitchFamily="49" charset="0"/>
              </a:rPr>
              <a:t>USER</a:t>
            </a:r>
            <a:r>
              <a:rPr lang="en-US" altLang="en-US">
                <a:solidFill>
                  <a:schemeClr val="tx1"/>
                </a:solidFill>
              </a:rPr>
              <a:t>), but the value cannot be the name of another column or a pseudocolumn (such as </a:t>
            </a:r>
            <a:r>
              <a:rPr lang="en-US" altLang="en-US">
                <a:solidFill>
                  <a:schemeClr val="tx1"/>
                </a:solidFill>
                <a:latin typeface="Courier New" pitchFamily="49" charset="0"/>
              </a:rPr>
              <a:t>NEXTVAL</a:t>
            </a:r>
            <a:r>
              <a:rPr lang="en-US" altLang="en-US">
                <a:solidFill>
                  <a:schemeClr val="tx1"/>
                </a:solidFill>
              </a:rPr>
              <a:t> or </a:t>
            </a:r>
            <a:r>
              <a:rPr lang="en-US" altLang="en-US">
                <a:solidFill>
                  <a:schemeClr val="tx1"/>
                </a:solidFill>
                <a:latin typeface="Courier New" pitchFamily="49" charset="0"/>
              </a:rPr>
              <a:t>CURRVAL</a:t>
            </a:r>
            <a:r>
              <a:rPr lang="en-US" altLang="en-US">
                <a:solidFill>
                  <a:schemeClr val="tx1"/>
                </a:solidFill>
              </a:rPr>
              <a:t>). The default expression must match the data type of the column.</a:t>
            </a:r>
          </a:p>
          <a:p>
            <a:pPr lvl="1"/>
            <a:r>
              <a:rPr lang="en-US" altLang="en-US" b="1">
                <a:solidFill>
                  <a:schemeClr val="tx1"/>
                </a:solidFill>
              </a:rPr>
              <a:t>Note:</a:t>
            </a:r>
            <a:r>
              <a:rPr lang="en-US" altLang="en-US">
                <a:solidFill>
                  <a:schemeClr val="tx1"/>
                </a:solidFill>
              </a:rPr>
              <a:t> </a:t>
            </a:r>
            <a:r>
              <a:rPr lang="en-US" altLang="en-US">
                <a:solidFill>
                  <a:schemeClr val="tx1"/>
                </a:solidFill>
                <a:latin typeface="Courier New" pitchFamily="49" charset="0"/>
              </a:rPr>
              <a:t>CURRVAL</a:t>
            </a:r>
            <a:r>
              <a:rPr lang="en-US" altLang="en-US">
                <a:solidFill>
                  <a:schemeClr val="tx1"/>
                </a:solidFill>
              </a:rPr>
              <a:t> and </a:t>
            </a:r>
            <a:r>
              <a:rPr lang="en-US" altLang="en-US">
                <a:solidFill>
                  <a:schemeClr val="tx1"/>
                </a:solidFill>
                <a:latin typeface="Courier New" pitchFamily="49" charset="0"/>
              </a:rPr>
              <a:t>NEXTVAL</a:t>
            </a:r>
            <a:r>
              <a:rPr lang="en-US" altLang="en-US">
                <a:solidFill>
                  <a:schemeClr val="tx1"/>
                </a:solidFill>
              </a:rPr>
              <a:t> are explained later in this lesson.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r>
              <a:rPr lang="en-US" altLang="en-US" dirty="0">
                <a:latin typeface="Courier New" pitchFamily="49" charset="0"/>
              </a:rPr>
              <a:t>FOREIGN</a:t>
            </a:r>
            <a:r>
              <a:rPr lang="en-US" altLang="en-US" dirty="0">
                <a:latin typeface="Times New Roman" pitchFamily="18" charset="0"/>
              </a:rPr>
              <a:t> </a:t>
            </a:r>
            <a:r>
              <a:rPr lang="en-US" altLang="en-US" dirty="0">
                <a:latin typeface="Courier New" pitchFamily="49" charset="0"/>
              </a:rPr>
              <a:t>KEY</a:t>
            </a:r>
            <a:r>
              <a:rPr lang="en-US" altLang="en-US" dirty="0"/>
              <a:t> Constraint</a:t>
            </a:r>
          </a:p>
          <a:p>
            <a:pPr lvl="1"/>
            <a:r>
              <a:rPr lang="en-US" altLang="en-US" dirty="0">
                <a:solidFill>
                  <a:schemeClr val="tx1"/>
                </a:solidFill>
              </a:rPr>
              <a:t>The </a:t>
            </a:r>
            <a:r>
              <a:rPr lang="en-US" altLang="en-US" dirty="0">
                <a:solidFill>
                  <a:schemeClr val="tx1"/>
                </a:solidFill>
                <a:latin typeface="Courier New" pitchFamily="49" charset="0"/>
              </a:rPr>
              <a:t>FOREIGN</a:t>
            </a:r>
            <a:r>
              <a:rPr lang="en-US" altLang="en-US" dirty="0">
                <a:solidFill>
                  <a:schemeClr val="tx1"/>
                </a:solidFill>
              </a:rPr>
              <a:t> </a:t>
            </a:r>
            <a:r>
              <a:rPr lang="en-US" altLang="en-US" dirty="0">
                <a:solidFill>
                  <a:schemeClr val="tx1"/>
                </a:solidFill>
                <a:latin typeface="Courier New" pitchFamily="49" charset="0"/>
              </a:rPr>
              <a:t>KEY</a:t>
            </a:r>
            <a:r>
              <a:rPr lang="en-US" altLang="en-US" dirty="0">
                <a:solidFill>
                  <a:schemeClr val="tx1"/>
                </a:solidFill>
              </a:rPr>
              <a:t> (or referential integrity) constraint designates</a:t>
            </a:r>
            <a:r>
              <a:rPr lang="en-US" altLang="en-US" dirty="0"/>
              <a:t> a column or combination of columns as a foreign key and establishes a relationship between a primary key or a unique key in the same table or a different table. </a:t>
            </a:r>
          </a:p>
          <a:p>
            <a:pPr lvl="1"/>
            <a:r>
              <a:rPr lang="en-US" altLang="en-US" dirty="0"/>
              <a:t>In the example in the slide, </a:t>
            </a:r>
            <a:r>
              <a:rPr lang="en-US" altLang="en-US" dirty="0">
                <a:latin typeface="Courier New" pitchFamily="49" charset="0"/>
              </a:rPr>
              <a:t>DEPARTMENT_ID</a:t>
            </a:r>
            <a:r>
              <a:rPr lang="en-US" altLang="en-US" dirty="0"/>
              <a:t> has been defined as the foreign key in the </a:t>
            </a:r>
            <a:r>
              <a:rPr lang="en-US" altLang="en-US" dirty="0">
                <a:latin typeface="Courier New" pitchFamily="49" charset="0"/>
              </a:rPr>
              <a:t>EMPLOYEES</a:t>
            </a:r>
            <a:r>
              <a:rPr lang="en-US" altLang="en-US" dirty="0"/>
              <a:t> table (dependent or child table); it references the </a:t>
            </a:r>
            <a:r>
              <a:rPr lang="en-US" altLang="en-US" dirty="0">
                <a:latin typeface="Courier New" pitchFamily="49" charset="0"/>
              </a:rPr>
              <a:t>DEPARTMENT_ID</a:t>
            </a:r>
            <a:r>
              <a:rPr lang="en-US" altLang="en-US" dirty="0"/>
              <a:t> column of the </a:t>
            </a:r>
            <a:r>
              <a:rPr lang="en-US" altLang="en-US" dirty="0">
                <a:latin typeface="Courier New" pitchFamily="49" charset="0"/>
              </a:rPr>
              <a:t>DEPARTMENTS</a:t>
            </a:r>
            <a:r>
              <a:rPr lang="en-US" altLang="en-US" dirty="0"/>
              <a:t> table (the referenced or parent table).</a:t>
            </a:r>
          </a:p>
          <a:p>
            <a:pPr lvl="1"/>
            <a:r>
              <a:rPr lang="en-US" altLang="en-US" b="1" dirty="0" smtClean="0"/>
              <a:t>Guidelines</a:t>
            </a:r>
            <a:endParaRPr lang="en-US" altLang="en-US" dirty="0">
              <a:solidFill>
                <a:srgbClr val="0000FF"/>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r>
              <a:rPr lang="en-US" altLang="en-US" dirty="0">
                <a:latin typeface="Courier New" pitchFamily="49" charset="0"/>
              </a:rPr>
              <a:t>FOREIGN</a:t>
            </a:r>
            <a:r>
              <a:rPr lang="en-US" altLang="en-US" dirty="0">
                <a:latin typeface="Times New Roman" pitchFamily="18" charset="0"/>
              </a:rPr>
              <a:t> </a:t>
            </a:r>
            <a:r>
              <a:rPr lang="en-US" altLang="en-US" dirty="0">
                <a:latin typeface="Courier New" pitchFamily="49" charset="0"/>
              </a:rPr>
              <a:t>KEY</a:t>
            </a:r>
            <a:r>
              <a:rPr lang="en-US" altLang="en-US" dirty="0"/>
              <a:t> Constraint: Keywords</a:t>
            </a:r>
          </a:p>
          <a:p>
            <a:pPr lvl="1"/>
            <a:r>
              <a:rPr lang="en-US" altLang="en-US" dirty="0">
                <a:solidFill>
                  <a:schemeClr val="tx1"/>
                </a:solidFill>
              </a:rPr>
              <a:t>The foreign key is defined in the child table, and the table containing the referenced column is the parent table. The foreign key is defined using a combination of the following keywords: </a:t>
            </a:r>
          </a:p>
          <a:p>
            <a:pPr lvl="2"/>
            <a:r>
              <a:rPr lang="en-US" altLang="en-US" dirty="0">
                <a:solidFill>
                  <a:schemeClr val="tx1"/>
                </a:solidFill>
                <a:latin typeface="Courier New" pitchFamily="49" charset="0"/>
              </a:rPr>
              <a:t>FOREIGN KEY</a:t>
            </a:r>
            <a:r>
              <a:rPr lang="en-US" altLang="en-US" dirty="0">
                <a:solidFill>
                  <a:schemeClr val="tx1"/>
                </a:solidFill>
              </a:rPr>
              <a:t> is used to define the column in the child table at the table-constraint level.</a:t>
            </a:r>
          </a:p>
          <a:p>
            <a:pPr lvl="2">
              <a:buClr>
                <a:schemeClr val="tx1"/>
              </a:buClr>
            </a:pPr>
            <a:r>
              <a:rPr lang="en-US" altLang="en-US" dirty="0">
                <a:solidFill>
                  <a:schemeClr val="tx1"/>
                </a:solidFill>
                <a:latin typeface="Courier New" pitchFamily="49" charset="0"/>
              </a:rPr>
              <a:t>REFERENCES</a:t>
            </a:r>
            <a:r>
              <a:rPr lang="en-US" altLang="en-US" dirty="0">
                <a:solidFill>
                  <a:schemeClr val="tx1"/>
                </a:solidFill>
              </a:rPr>
              <a:t> identifies the table and column in the parent table.</a:t>
            </a:r>
          </a:p>
          <a:p>
            <a:pPr lvl="2">
              <a:buClr>
                <a:schemeClr val="tx1"/>
              </a:buClr>
            </a:pPr>
            <a:r>
              <a:rPr lang="en-US" altLang="en-US" dirty="0">
                <a:solidFill>
                  <a:schemeClr val="tx1"/>
                </a:solidFill>
                <a:latin typeface="Courier New" pitchFamily="49" charset="0"/>
              </a:rPr>
              <a:t>ON</a:t>
            </a:r>
            <a:r>
              <a:rPr lang="en-US" altLang="en-US" dirty="0">
                <a:solidFill>
                  <a:schemeClr val="tx1"/>
                </a:solidFill>
              </a:rPr>
              <a:t> </a:t>
            </a:r>
            <a:r>
              <a:rPr lang="en-US" altLang="en-US" dirty="0">
                <a:solidFill>
                  <a:schemeClr val="tx1"/>
                </a:solidFill>
                <a:latin typeface="Courier New" pitchFamily="49" charset="0"/>
              </a:rPr>
              <a:t>DELETE</a:t>
            </a:r>
            <a:r>
              <a:rPr lang="en-US" altLang="en-US" dirty="0">
                <a:solidFill>
                  <a:schemeClr val="tx1"/>
                </a:solidFill>
              </a:rPr>
              <a:t> </a:t>
            </a:r>
            <a:r>
              <a:rPr lang="en-US" altLang="en-US" dirty="0">
                <a:solidFill>
                  <a:schemeClr val="tx1"/>
                </a:solidFill>
                <a:latin typeface="Courier New" pitchFamily="49" charset="0"/>
              </a:rPr>
              <a:t>CASCADE</a:t>
            </a:r>
            <a:r>
              <a:rPr lang="en-US" altLang="en-US" dirty="0">
                <a:solidFill>
                  <a:schemeClr val="tx1"/>
                </a:solidFill>
              </a:rPr>
              <a:t> indicates that when the row in the parent table is deleted, the dependent rows in the child table are also deleted.</a:t>
            </a:r>
          </a:p>
          <a:p>
            <a:pPr lvl="2">
              <a:buClr>
                <a:schemeClr val="tx1"/>
              </a:buClr>
            </a:pPr>
            <a:r>
              <a:rPr lang="en-US" altLang="en-US" dirty="0">
                <a:solidFill>
                  <a:schemeClr val="tx1"/>
                </a:solidFill>
                <a:latin typeface="Courier New" pitchFamily="49" charset="0"/>
              </a:rPr>
              <a:t>ON</a:t>
            </a:r>
            <a:r>
              <a:rPr lang="en-US" altLang="en-US" dirty="0">
                <a:solidFill>
                  <a:schemeClr val="tx1"/>
                </a:solidFill>
              </a:rPr>
              <a:t> </a:t>
            </a:r>
            <a:r>
              <a:rPr lang="en-US" altLang="en-US" dirty="0">
                <a:solidFill>
                  <a:schemeClr val="tx1"/>
                </a:solidFill>
                <a:latin typeface="Courier New" pitchFamily="49" charset="0"/>
              </a:rPr>
              <a:t>DELETE</a:t>
            </a:r>
            <a:r>
              <a:rPr lang="en-US" altLang="en-US" dirty="0">
                <a:solidFill>
                  <a:schemeClr val="tx1"/>
                </a:solidFill>
              </a:rPr>
              <a:t> </a:t>
            </a:r>
            <a:r>
              <a:rPr lang="en-US" altLang="en-US" dirty="0">
                <a:solidFill>
                  <a:schemeClr val="tx1"/>
                </a:solidFill>
                <a:latin typeface="Courier New" pitchFamily="49" charset="0"/>
              </a:rPr>
              <a:t>SET</a:t>
            </a:r>
            <a:r>
              <a:rPr lang="en-US" altLang="en-US" dirty="0">
                <a:solidFill>
                  <a:schemeClr val="tx1"/>
                </a:solidFill>
              </a:rPr>
              <a:t> </a:t>
            </a:r>
            <a:r>
              <a:rPr lang="en-US" altLang="en-US" dirty="0">
                <a:solidFill>
                  <a:schemeClr val="tx1"/>
                </a:solidFill>
                <a:latin typeface="Courier New" pitchFamily="49" charset="0"/>
              </a:rPr>
              <a:t>NULL</a:t>
            </a:r>
            <a:r>
              <a:rPr lang="en-US" altLang="en-US" dirty="0">
                <a:solidFill>
                  <a:schemeClr val="tx1"/>
                </a:solidFill>
              </a:rPr>
              <a:t> converts foreign key values to null when the parent value is removed.</a:t>
            </a:r>
          </a:p>
          <a:p>
            <a:pPr lvl="1"/>
            <a:r>
              <a:rPr lang="en-US" altLang="en-US" dirty="0">
                <a:solidFill>
                  <a:schemeClr val="tx1"/>
                </a:solidFill>
              </a:rPr>
              <a:t>The default behavior is</a:t>
            </a:r>
            <a:r>
              <a:rPr lang="en-US" altLang="en-US" dirty="0"/>
              <a:t> called the </a:t>
            </a:r>
            <a:r>
              <a:rPr lang="en-US" altLang="en-US" i="1" dirty="0"/>
              <a:t>restrict rule</a:t>
            </a:r>
            <a:r>
              <a:rPr lang="en-US" altLang="en-US" dirty="0"/>
              <a:t>, which disallows the update or deletion of referenced data. </a:t>
            </a:r>
          </a:p>
          <a:p>
            <a:pPr lvl="1"/>
            <a:r>
              <a:rPr lang="en-US" altLang="en-US" dirty="0"/>
              <a:t>Without the </a:t>
            </a:r>
            <a:r>
              <a:rPr lang="en-US" altLang="en-US" dirty="0">
                <a:latin typeface="Courier New" pitchFamily="49" charset="0"/>
              </a:rPr>
              <a:t>ON DELETE CASCADE</a:t>
            </a:r>
            <a:r>
              <a:rPr lang="en-US" altLang="en-US" dirty="0"/>
              <a:t> or the </a:t>
            </a:r>
            <a:r>
              <a:rPr lang="en-US" altLang="en-US" dirty="0">
                <a:latin typeface="Courier New" pitchFamily="49" charset="0"/>
              </a:rPr>
              <a:t>ON DELETE SET NULL</a:t>
            </a:r>
            <a:r>
              <a:rPr lang="en-US" altLang="en-US" dirty="0"/>
              <a:t> options, the row in the parent table cannot be deleted if it is referenced in the child table.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ChangeArrowheads="1"/>
          </p:cNvSpPr>
          <p:nvPr/>
        </p:nvSpPr>
        <p:spPr bwMode="auto">
          <a:xfrm>
            <a:off x="3883710" y="1"/>
            <a:ext cx="2975849"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08" tIns="44953" rIns="89908" bIns="44953" anchor="ctr"/>
          <a:lstStyle/>
          <a:p>
            <a:endParaRPr lang="en-IE"/>
          </a:p>
        </p:txBody>
      </p:sp>
      <p:sp>
        <p:nvSpPr>
          <p:cNvPr id="519171" name="Rectangle 3"/>
          <p:cNvSpPr>
            <a:spLocks noChangeArrowheads="1"/>
          </p:cNvSpPr>
          <p:nvPr/>
        </p:nvSpPr>
        <p:spPr bwMode="auto">
          <a:xfrm>
            <a:off x="-3115" y="1"/>
            <a:ext cx="2972735"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08" tIns="44953" rIns="89908" bIns="44953" anchor="ctr"/>
          <a:lstStyle/>
          <a:p>
            <a:endParaRPr lang="en-IE"/>
          </a:p>
        </p:txBody>
      </p:sp>
      <p:sp>
        <p:nvSpPr>
          <p:cNvPr id="519174" name="Rectangle 6"/>
          <p:cNvSpPr>
            <a:spLocks noGrp="1" noRot="1" noChangeAspect="1" noChangeArrowheads="1" noTextEdit="1"/>
          </p:cNvSpPr>
          <p:nvPr>
            <p:ph type="sldImg"/>
          </p:nvPr>
        </p:nvSpPr>
        <p:spPr>
          <a:ln/>
        </p:spPr>
      </p:sp>
      <p:sp>
        <p:nvSpPr>
          <p:cNvPr id="519175" name="Rectangle 7"/>
          <p:cNvSpPr>
            <a:spLocks noGrp="1" noChangeArrowheads="1"/>
          </p:cNvSpPr>
          <p:nvPr>
            <p:ph type="body" idx="1"/>
          </p:nvPr>
        </p:nvSpPr>
        <p:spPr/>
        <p:txBody>
          <a:bodyPr/>
          <a:lstStyle/>
          <a:p>
            <a:r>
              <a:rPr lang="en-US" altLang="en-US">
                <a:latin typeface="Courier New" pitchFamily="49" charset="0"/>
              </a:rPr>
              <a:t>ALTER TABLE</a:t>
            </a:r>
            <a:r>
              <a:rPr lang="en-US" altLang="en-US"/>
              <a:t> Statement</a:t>
            </a:r>
          </a:p>
          <a:p>
            <a:pPr lvl="1"/>
            <a:r>
              <a:rPr lang="en-US" altLang="en-US"/>
              <a:t>After you create a table, you may need to change the table structure for any of the following reasons: </a:t>
            </a:r>
          </a:p>
          <a:p>
            <a:pPr lvl="2"/>
            <a:r>
              <a:rPr lang="en-US" altLang="en-US"/>
              <a:t>You omitted a column.</a:t>
            </a:r>
          </a:p>
          <a:p>
            <a:pPr lvl="2"/>
            <a:r>
              <a:rPr lang="en-US" altLang="en-US"/>
              <a:t>Your column definition needs to be changed.</a:t>
            </a:r>
          </a:p>
          <a:p>
            <a:pPr lvl="2"/>
            <a:r>
              <a:rPr lang="en-US" altLang="en-US"/>
              <a:t>You need to remove columns. </a:t>
            </a:r>
          </a:p>
          <a:p>
            <a:pPr lvl="1"/>
            <a:r>
              <a:rPr lang="en-US" altLang="en-US"/>
              <a:t>You can do this by </a:t>
            </a:r>
            <a:r>
              <a:rPr lang="en-US" altLang="en-US">
                <a:solidFill>
                  <a:schemeClr val="tx1"/>
                </a:solidFill>
              </a:rPr>
              <a:t>using the </a:t>
            </a:r>
            <a:r>
              <a:rPr lang="en-US" altLang="en-US">
                <a:solidFill>
                  <a:schemeClr val="tx1"/>
                </a:solidFill>
                <a:latin typeface="Courier New" pitchFamily="49" charset="0"/>
              </a:rPr>
              <a:t>ALTER TABLE</a:t>
            </a:r>
            <a:r>
              <a:rPr lang="en-US" altLang="en-US">
                <a:solidFill>
                  <a:schemeClr val="tx1"/>
                </a:solidFill>
              </a:rPr>
              <a:t> statement. For information about the</a:t>
            </a:r>
            <a:br>
              <a:rPr lang="en-US" altLang="en-US">
                <a:solidFill>
                  <a:schemeClr val="tx1"/>
                </a:solidFill>
              </a:rPr>
            </a:br>
            <a:r>
              <a:rPr lang="en-US" altLang="en-US">
                <a:solidFill>
                  <a:schemeClr val="tx1"/>
                </a:solidFill>
                <a:latin typeface="Courier New" pitchFamily="49" charset="0"/>
              </a:rPr>
              <a:t>ALTER TABLE</a:t>
            </a:r>
            <a:r>
              <a:rPr lang="en-US" altLang="en-US">
                <a:solidFill>
                  <a:schemeClr val="tx1"/>
                </a:solidFill>
              </a:rPr>
              <a:t> statement, see the </a:t>
            </a:r>
            <a:r>
              <a:rPr lang="en-US" altLang="en-US" i="1">
                <a:solidFill>
                  <a:schemeClr val="tx1"/>
                </a:solidFill>
              </a:rPr>
              <a:t>Oracle Database 10g SQL Fundamentals II</a:t>
            </a:r>
            <a:r>
              <a:rPr lang="en-US" altLang="en-US">
                <a:solidFill>
                  <a:schemeClr val="tx1"/>
                </a:solidFill>
              </a:rPr>
              <a:t> course.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35B7-ABBB-4396-950F-F8019711B62C}" type="slidenum">
              <a:rPr lang="en-US"/>
              <a:pPr/>
              <a:t>40</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4D2330-713D-41E9-BB10-3589D7760CCB}" type="slidenum">
              <a:rPr lang="en-US"/>
              <a:pPr/>
              <a:t>41</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4CDC94-8328-4691-98D3-145236190B24}" type="slidenum">
              <a:rPr lang="en-US"/>
              <a:pPr/>
              <a:t>42</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09F1AC-A86B-4C73-A202-05D252D6CA0B}" type="slidenum">
              <a:rPr lang="en-US"/>
              <a:pPr/>
              <a:t>43</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95BB-1DD7-457D-A999-01790203DCF2}" type="slidenum">
              <a:rPr lang="en-US"/>
              <a:pPr/>
              <a:t>44</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95BB-1DD7-457D-A999-01790203DCF2}" type="slidenum">
              <a:rPr lang="en-US"/>
              <a:pPr/>
              <a:t>45</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2" name="Rectangle 4"/>
          <p:cNvSpPr>
            <a:spLocks noGrp="1" noRot="1" noChangeAspect="1" noChangeArrowheads="1" noTextEdit="1"/>
          </p:cNvSpPr>
          <p:nvPr>
            <p:ph type="sldImg"/>
          </p:nvPr>
        </p:nvSpPr>
        <p:spPr>
          <a:ln/>
        </p:spPr>
      </p:sp>
      <p:sp>
        <p:nvSpPr>
          <p:cNvPr id="391173" name="Rectangle 5"/>
          <p:cNvSpPr>
            <a:spLocks noGrp="1" noChangeArrowheads="1"/>
          </p:cNvSpPr>
          <p:nvPr>
            <p:ph type="body" idx="1"/>
          </p:nvPr>
        </p:nvSpPr>
        <p:spPr/>
        <p:txBody>
          <a:bodyPr/>
          <a:lstStyle/>
          <a:p>
            <a:r>
              <a:rPr lang="en-US" altLang="en-US" dirty="0"/>
              <a:t>Definition of a Relational Database</a:t>
            </a:r>
          </a:p>
          <a:p>
            <a:pPr lvl="1"/>
            <a:r>
              <a:rPr lang="en-US" altLang="en-US" dirty="0">
                <a:solidFill>
                  <a:schemeClr val="tx1"/>
                </a:solidFill>
              </a:rPr>
              <a:t>A relational database uses relations or two-dimensional tables to store information.</a:t>
            </a:r>
          </a:p>
          <a:p>
            <a:pPr lvl="1"/>
            <a:r>
              <a:rPr lang="en-US" altLang="en-US" dirty="0">
                <a:solidFill>
                  <a:schemeClr val="tx1"/>
                </a:solidFill>
              </a:rPr>
              <a:t>For example, you might want to store information about all the employees in your company. In a relational database, you create several tables to store different pieces of information about your employees, such as an employee table, a department table, and a salary table.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95BB-1DD7-457D-A999-01790203DCF2}" type="slidenum">
              <a:rPr lang="en-US"/>
              <a:pPr/>
              <a:t>46</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8" name="Rectangle 4"/>
          <p:cNvSpPr>
            <a:spLocks noGrp="1" noRot="1" noChangeAspect="1" noChangeArrowheads="1" noTextEdit="1"/>
          </p:cNvSpPr>
          <p:nvPr>
            <p:ph type="sldImg"/>
          </p:nvPr>
        </p:nvSpPr>
        <p:spPr>
          <a:ln/>
        </p:spPr>
      </p:sp>
      <p:sp>
        <p:nvSpPr>
          <p:cNvPr id="533509" name="Rectangle 5"/>
          <p:cNvSpPr>
            <a:spLocks noGrp="1" noChangeArrowheads="1"/>
          </p:cNvSpPr>
          <p:nvPr>
            <p:ph type="body" idx="1"/>
          </p:nvPr>
        </p:nvSpPr>
        <p:spPr/>
        <p:txBody>
          <a:bodyPr/>
          <a:lstStyle/>
          <a:p>
            <a:r>
              <a:rPr lang="en-US" altLang="en-US"/>
              <a:t>Dropping a Table</a:t>
            </a:r>
          </a:p>
          <a:p>
            <a:pPr lvl="1"/>
            <a:r>
              <a:rPr lang="en-US" altLang="en-US">
                <a:solidFill>
                  <a:schemeClr val="tx1"/>
                </a:solidFill>
              </a:rPr>
              <a:t>The </a:t>
            </a:r>
            <a:r>
              <a:rPr lang="en-US" altLang="en-US">
                <a:solidFill>
                  <a:schemeClr val="tx1"/>
                </a:solidFill>
                <a:latin typeface="Courier New" pitchFamily="49" charset="0"/>
              </a:rPr>
              <a:t>DROP</a:t>
            </a:r>
            <a:r>
              <a:rPr lang="en-US" altLang="en-US">
                <a:solidFill>
                  <a:schemeClr val="tx1"/>
                </a:solidFill>
              </a:rPr>
              <a:t> </a:t>
            </a:r>
            <a:r>
              <a:rPr lang="en-US" altLang="en-US">
                <a:solidFill>
                  <a:schemeClr val="tx1"/>
                </a:solidFill>
                <a:latin typeface="Courier New" pitchFamily="49" charset="0"/>
              </a:rPr>
              <a:t>TABLE</a:t>
            </a:r>
            <a:r>
              <a:rPr lang="en-US" altLang="en-US">
                <a:solidFill>
                  <a:srgbClr val="FC0128"/>
                </a:solidFill>
              </a:rPr>
              <a:t> </a:t>
            </a:r>
            <a:r>
              <a:rPr lang="en-US" altLang="en-US"/>
              <a:t>statement removes the definition of an Oracle table. When you drop a table, the database loses all the data in the table and all the indexes associated with it. </a:t>
            </a:r>
          </a:p>
          <a:p>
            <a:pPr lvl="1"/>
            <a:r>
              <a:rPr lang="en-US" altLang="en-US" b="1"/>
              <a:t>Syntax</a:t>
            </a:r>
          </a:p>
          <a:p>
            <a:pPr lvl="1"/>
            <a:r>
              <a:rPr lang="en-US" altLang="en-US">
                <a:latin typeface="Courier New" pitchFamily="49" charset="0"/>
              </a:rPr>
              <a:t>DROP TABLE </a:t>
            </a:r>
            <a:r>
              <a:rPr lang="en-US" altLang="en-US" i="1">
                <a:latin typeface="Courier New" pitchFamily="49" charset="0"/>
              </a:rPr>
              <a:t>table</a:t>
            </a:r>
            <a:endParaRPr lang="en-US" altLang="en-US"/>
          </a:p>
          <a:p>
            <a:pPr lvl="1"/>
            <a:r>
              <a:rPr lang="en-US" altLang="en-US"/>
              <a:t>In the syntax, </a:t>
            </a:r>
            <a:r>
              <a:rPr lang="en-US" altLang="en-US" i="1">
                <a:latin typeface="Courier New" pitchFamily="49" charset="0"/>
              </a:rPr>
              <a:t>table</a:t>
            </a:r>
            <a:r>
              <a:rPr lang="en-US" altLang="en-US" i="1"/>
              <a:t> </a:t>
            </a:r>
            <a:r>
              <a:rPr lang="en-US" altLang="en-US"/>
              <a:t>is the name of the table.</a:t>
            </a:r>
          </a:p>
          <a:p>
            <a:pPr lvl="1"/>
            <a:r>
              <a:rPr lang="en-US" altLang="en-US" b="1"/>
              <a:t>Guidelines</a:t>
            </a:r>
            <a:endParaRPr lang="en-US" altLang="en-US"/>
          </a:p>
          <a:p>
            <a:pPr lvl="2"/>
            <a:r>
              <a:rPr lang="en-US" altLang="en-US"/>
              <a:t>All data is deleted from the table.</a:t>
            </a:r>
          </a:p>
          <a:p>
            <a:pPr lvl="2"/>
            <a:r>
              <a:rPr lang="en-US" altLang="en-US"/>
              <a:t>Any views and synonyms remain but are invalid.</a:t>
            </a:r>
          </a:p>
          <a:p>
            <a:pPr lvl="2"/>
            <a:r>
              <a:rPr lang="en-US" altLang="en-US"/>
              <a:t>Any pending transactions are committed.</a:t>
            </a:r>
          </a:p>
          <a:p>
            <a:pPr lvl="2"/>
            <a:r>
              <a:rPr lang="en-US" altLang="en-US"/>
              <a:t>Only the creator of the table or a user with the </a:t>
            </a:r>
            <a:r>
              <a:rPr lang="en-US" altLang="en-US">
                <a:latin typeface="Courier New" pitchFamily="49" charset="0"/>
              </a:rPr>
              <a:t>DROP</a:t>
            </a:r>
            <a:r>
              <a:rPr lang="en-US" altLang="en-US"/>
              <a:t> </a:t>
            </a:r>
            <a:r>
              <a:rPr lang="en-US" altLang="en-US">
                <a:latin typeface="Courier New" pitchFamily="49" charset="0"/>
              </a:rPr>
              <a:t>ANY</a:t>
            </a:r>
            <a:r>
              <a:rPr lang="en-US" altLang="en-US"/>
              <a:t> </a:t>
            </a:r>
            <a:r>
              <a:rPr lang="en-US" altLang="en-US">
                <a:latin typeface="Courier New" pitchFamily="49" charset="0"/>
              </a:rPr>
              <a:t>TABLE</a:t>
            </a:r>
            <a:r>
              <a:rPr lang="en-US" altLang="en-US"/>
              <a:t> privilege can remove a table.</a:t>
            </a:r>
          </a:p>
          <a:p>
            <a:pPr lvl="1"/>
            <a:r>
              <a:rPr lang="en-US" altLang="en-US" b="1"/>
              <a:t>Note:</a:t>
            </a:r>
            <a:r>
              <a:rPr lang="en-US" altLang="en-US"/>
              <a:t> The </a:t>
            </a:r>
            <a:r>
              <a:rPr lang="en-US" altLang="en-US">
                <a:latin typeface="Courier New" pitchFamily="49" charset="0"/>
              </a:rPr>
              <a:t>DROP</a:t>
            </a:r>
            <a:r>
              <a:rPr lang="en-US" altLang="en-US"/>
              <a:t> </a:t>
            </a:r>
            <a:r>
              <a:rPr lang="en-US" altLang="en-US">
                <a:latin typeface="Courier New" pitchFamily="49" charset="0"/>
              </a:rPr>
              <a:t>TABLE</a:t>
            </a:r>
            <a:r>
              <a:rPr lang="en-US" altLang="en-US"/>
              <a:t> statement, once executed, is irreversible. The Oracle server does not question the action when you issue the </a:t>
            </a:r>
            <a:r>
              <a:rPr lang="en-US" altLang="en-US">
                <a:latin typeface="Courier New" pitchFamily="49" charset="0"/>
              </a:rPr>
              <a:t>DROP TABLE</a:t>
            </a:r>
            <a:r>
              <a:rPr lang="en-US" altLang="en-US"/>
              <a:t> statement. If you own that table or have a high-level privilege, then the table is immediately removed. As with all DDL statements, </a:t>
            </a:r>
            <a:r>
              <a:rPr lang="en-US" altLang="en-US">
                <a:latin typeface="Courier New" pitchFamily="49" charset="0"/>
              </a:rPr>
              <a:t>DROP</a:t>
            </a:r>
            <a:r>
              <a:rPr lang="en-US" altLang="en-US"/>
              <a:t> </a:t>
            </a:r>
            <a:r>
              <a:rPr lang="en-US" altLang="en-US">
                <a:latin typeface="Courier New" pitchFamily="49" charset="0"/>
              </a:rPr>
              <a:t>TABLE</a:t>
            </a:r>
            <a:r>
              <a:rPr lang="en-US" altLang="en-US"/>
              <a:t> is committed automatically.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p>
        </p:txBody>
      </p:sp>
      <p:sp>
        <p:nvSpPr>
          <p:cNvPr id="67588" name="Slide Number Placeholder 3"/>
          <p:cNvSpPr>
            <a:spLocks noGrp="1"/>
          </p:cNvSpPr>
          <p:nvPr>
            <p:ph type="sldNum" sz="quarter" idx="5"/>
          </p:nvPr>
        </p:nvSpPr>
        <p:spPr>
          <a:noFill/>
        </p:spPr>
        <p:txBody>
          <a:bodyPr/>
          <a:lstStyle/>
          <a:p>
            <a:fld id="{A88075A1-C659-4CE2-B79D-373143AFB585}" type="slidenum">
              <a:rPr lang="en-IE" smtClean="0"/>
              <a:pPr/>
              <a:t>51</a:t>
            </a:fld>
            <a:endParaRPr lang="en-I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defRPr>
            </a:lvl1pPr>
            <a:lvl2pPr marL="729057" indent="-280406" eaLnBrk="0" hangingPunct="0">
              <a:defRPr sz="1400">
                <a:solidFill>
                  <a:schemeClr val="tx1"/>
                </a:solidFill>
                <a:latin typeface="Arial" charset="0"/>
              </a:defRPr>
            </a:lvl2pPr>
            <a:lvl3pPr marL="1121626" indent="-224325" eaLnBrk="0" hangingPunct="0">
              <a:defRPr sz="1400">
                <a:solidFill>
                  <a:schemeClr val="tx1"/>
                </a:solidFill>
                <a:latin typeface="Arial" charset="0"/>
              </a:defRPr>
            </a:lvl3pPr>
            <a:lvl4pPr marL="1570276" indent="-224325" eaLnBrk="0" hangingPunct="0">
              <a:defRPr sz="1400">
                <a:solidFill>
                  <a:schemeClr val="tx1"/>
                </a:solidFill>
                <a:latin typeface="Arial" charset="0"/>
              </a:defRPr>
            </a:lvl4pPr>
            <a:lvl5pPr marL="2018927" indent="-224325" eaLnBrk="0" hangingPunct="0">
              <a:defRPr sz="1400">
                <a:solidFill>
                  <a:schemeClr val="tx1"/>
                </a:solidFill>
                <a:latin typeface="Arial" charset="0"/>
              </a:defRPr>
            </a:lvl5pPr>
            <a:lvl6pPr marL="2467577" indent="-224325" eaLnBrk="0" fontAlgn="base" hangingPunct="0">
              <a:spcBef>
                <a:spcPct val="0"/>
              </a:spcBef>
              <a:spcAft>
                <a:spcPct val="0"/>
              </a:spcAft>
              <a:defRPr sz="1400">
                <a:solidFill>
                  <a:schemeClr val="tx1"/>
                </a:solidFill>
                <a:latin typeface="Arial" charset="0"/>
              </a:defRPr>
            </a:lvl6pPr>
            <a:lvl7pPr marL="2916227" indent="-224325" eaLnBrk="0" fontAlgn="base" hangingPunct="0">
              <a:spcBef>
                <a:spcPct val="0"/>
              </a:spcBef>
              <a:spcAft>
                <a:spcPct val="0"/>
              </a:spcAft>
              <a:defRPr sz="1400">
                <a:solidFill>
                  <a:schemeClr val="tx1"/>
                </a:solidFill>
                <a:latin typeface="Arial" charset="0"/>
              </a:defRPr>
            </a:lvl7pPr>
            <a:lvl8pPr marL="3364878" indent="-224325" eaLnBrk="0" fontAlgn="base" hangingPunct="0">
              <a:spcBef>
                <a:spcPct val="0"/>
              </a:spcBef>
              <a:spcAft>
                <a:spcPct val="0"/>
              </a:spcAft>
              <a:defRPr sz="1400">
                <a:solidFill>
                  <a:schemeClr val="tx1"/>
                </a:solidFill>
                <a:latin typeface="Arial" charset="0"/>
              </a:defRPr>
            </a:lvl8pPr>
            <a:lvl9pPr marL="3813528" indent="-224325" eaLnBrk="0" fontAlgn="base" hangingPunct="0">
              <a:spcBef>
                <a:spcPct val="0"/>
              </a:spcBef>
              <a:spcAft>
                <a:spcPct val="0"/>
              </a:spcAft>
              <a:defRPr sz="1400">
                <a:solidFill>
                  <a:schemeClr val="tx1"/>
                </a:solidFill>
                <a:latin typeface="Arial" charset="0"/>
              </a:defRPr>
            </a:lvl9pPr>
          </a:lstStyle>
          <a:p>
            <a:pPr eaLnBrk="1" hangingPunct="1"/>
            <a:fld id="{F359E7E9-D5F7-4CB3-A8EA-5526E46ABF24}" type="slidenum">
              <a:rPr lang="en-GB" altLang="en-US" sz="1200"/>
              <a:pPr eaLnBrk="1" hangingPunct="1"/>
              <a:t>54</a:t>
            </a:fld>
            <a:endParaRPr lang="en-GB" alt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14711" y="4344024"/>
            <a:ext cx="5028579" cy="4342464"/>
          </a:xfrm>
          <a:noFill/>
        </p:spPr>
        <p:txBody>
          <a:bodyPr/>
          <a:lstStyle/>
          <a:p>
            <a:r>
              <a:rPr lang="en-GB" altLang="en-US" sz="1000">
                <a:latin typeface="Verdana" pitchFamily="34" charset="0"/>
              </a:rPr>
              <a:t>Queries are the information retrieval requests you make to the database - the way you search through the information. The complexity of your query will depend on the complexity of the fields that the data is housed in, the functionality of the database, and the type of information you are trying to gather. </a:t>
            </a:r>
          </a:p>
          <a:p>
            <a:r>
              <a:rPr lang="en-GB" altLang="en-US" sz="1000">
                <a:latin typeface="Verdana" pitchFamily="34" charset="0"/>
              </a:rPr>
              <a:t>The queries placed by people using your database can be a guide to, and a reflection of how the data is being used. As the limits of the queries they can run will in large measure be determined by the fields in the database you can see how important it is to consider your data-users’ needs, when designing the database. You need to think about the work of your data users – whether they are researchers, administrators, fundraisers, or lobbyists. The work they do with the information will affect the way they need to process it and the form in which they need to receive it.</a:t>
            </a:r>
          </a:p>
          <a:p>
            <a:r>
              <a:rPr lang="en-GB" altLang="en-US" sz="1000">
                <a:latin typeface="Verdana" pitchFamily="34" charset="0"/>
              </a:rPr>
              <a:t>Ask yourself:</a:t>
            </a:r>
          </a:p>
          <a:p>
            <a:pPr>
              <a:buFont typeface="Symbol" pitchFamily="18" charset="2"/>
              <a:buChar char="·"/>
            </a:pPr>
            <a:r>
              <a:rPr lang="en-GB" altLang="en-US" sz="1000">
                <a:latin typeface="Verdana" pitchFamily="34" charset="0"/>
              </a:rPr>
              <a:t> What sorts of data comparisons will they want to make? Historical, regional, institutional?</a:t>
            </a:r>
          </a:p>
          <a:p>
            <a:pPr>
              <a:buFont typeface="Symbol" pitchFamily="18" charset="2"/>
              <a:buChar char="·"/>
            </a:pPr>
            <a:r>
              <a:rPr lang="en-GB" altLang="en-US" sz="1000">
                <a:latin typeface="Verdana" pitchFamily="34" charset="0"/>
              </a:rPr>
              <a:t> What methods of sorting/ordering will they need?</a:t>
            </a:r>
          </a:p>
          <a:p>
            <a:pPr>
              <a:buFont typeface="Symbol" pitchFamily="18" charset="2"/>
              <a:buChar char="·"/>
            </a:pPr>
            <a:r>
              <a:rPr lang="en-GB" altLang="en-US" sz="1000">
                <a:latin typeface="Verdana" pitchFamily="34" charset="0"/>
              </a:rPr>
              <a:t> How will they want results presented?</a:t>
            </a:r>
          </a:p>
          <a:p>
            <a:pPr>
              <a:buFont typeface="Symbol" pitchFamily="18" charset="2"/>
              <a:buChar char="·"/>
            </a:pPr>
            <a:r>
              <a:rPr lang="en-GB" altLang="en-US" sz="1000">
                <a:latin typeface="Verdana" pitchFamily="34" charset="0"/>
              </a:rPr>
              <a:t> What search choices will they need?</a:t>
            </a:r>
          </a:p>
          <a:p>
            <a:pPr>
              <a:buFont typeface="Symbol" pitchFamily="18" charset="2"/>
              <a:buNone/>
            </a:pPr>
            <a:r>
              <a:rPr lang="en-GB" altLang="en-US" sz="1000">
                <a:latin typeface="Verdana" pitchFamily="34" charset="0"/>
              </a:rPr>
              <a:t>Answering these questions involves understanding how they work with information. The answers to these questions </a:t>
            </a:r>
            <a:r>
              <a:rPr lang="en-GB" altLang="en-US" sz="1000" i="1">
                <a:latin typeface="Verdana" pitchFamily="34" charset="0"/>
              </a:rPr>
              <a:t>must</a:t>
            </a:r>
            <a:r>
              <a:rPr lang="en-GB" altLang="en-US" sz="1000">
                <a:latin typeface="Verdana" pitchFamily="34" charset="0"/>
              </a:rPr>
              <a:t> inform your database planning work.</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sz="1400">
                <a:solidFill>
                  <a:schemeClr val="tx1"/>
                </a:solidFill>
                <a:latin typeface="Arial" charset="0"/>
              </a:defRPr>
            </a:lvl1pPr>
            <a:lvl2pPr marL="729057" indent="-280406" eaLnBrk="0" hangingPunct="0">
              <a:defRPr sz="1400">
                <a:solidFill>
                  <a:schemeClr val="tx1"/>
                </a:solidFill>
                <a:latin typeface="Arial" charset="0"/>
              </a:defRPr>
            </a:lvl2pPr>
            <a:lvl3pPr marL="1121626" indent="-224325" eaLnBrk="0" hangingPunct="0">
              <a:defRPr sz="1400">
                <a:solidFill>
                  <a:schemeClr val="tx1"/>
                </a:solidFill>
                <a:latin typeface="Arial" charset="0"/>
              </a:defRPr>
            </a:lvl3pPr>
            <a:lvl4pPr marL="1570276" indent="-224325" eaLnBrk="0" hangingPunct="0">
              <a:defRPr sz="1400">
                <a:solidFill>
                  <a:schemeClr val="tx1"/>
                </a:solidFill>
                <a:latin typeface="Arial" charset="0"/>
              </a:defRPr>
            </a:lvl4pPr>
            <a:lvl5pPr marL="2018927" indent="-224325" eaLnBrk="0" hangingPunct="0">
              <a:defRPr sz="1400">
                <a:solidFill>
                  <a:schemeClr val="tx1"/>
                </a:solidFill>
                <a:latin typeface="Arial" charset="0"/>
              </a:defRPr>
            </a:lvl5pPr>
            <a:lvl6pPr marL="2467577" indent="-224325" eaLnBrk="0" fontAlgn="base" hangingPunct="0">
              <a:spcBef>
                <a:spcPct val="0"/>
              </a:spcBef>
              <a:spcAft>
                <a:spcPct val="0"/>
              </a:spcAft>
              <a:defRPr sz="1400">
                <a:solidFill>
                  <a:schemeClr val="tx1"/>
                </a:solidFill>
                <a:latin typeface="Arial" charset="0"/>
              </a:defRPr>
            </a:lvl6pPr>
            <a:lvl7pPr marL="2916227" indent="-224325" eaLnBrk="0" fontAlgn="base" hangingPunct="0">
              <a:spcBef>
                <a:spcPct val="0"/>
              </a:spcBef>
              <a:spcAft>
                <a:spcPct val="0"/>
              </a:spcAft>
              <a:defRPr sz="1400">
                <a:solidFill>
                  <a:schemeClr val="tx1"/>
                </a:solidFill>
                <a:latin typeface="Arial" charset="0"/>
              </a:defRPr>
            </a:lvl7pPr>
            <a:lvl8pPr marL="3364878" indent="-224325" eaLnBrk="0" fontAlgn="base" hangingPunct="0">
              <a:spcBef>
                <a:spcPct val="0"/>
              </a:spcBef>
              <a:spcAft>
                <a:spcPct val="0"/>
              </a:spcAft>
              <a:defRPr sz="1400">
                <a:solidFill>
                  <a:schemeClr val="tx1"/>
                </a:solidFill>
                <a:latin typeface="Arial" charset="0"/>
              </a:defRPr>
            </a:lvl8pPr>
            <a:lvl9pPr marL="3813528" indent="-224325" eaLnBrk="0" fontAlgn="base" hangingPunct="0">
              <a:spcBef>
                <a:spcPct val="0"/>
              </a:spcBef>
              <a:spcAft>
                <a:spcPct val="0"/>
              </a:spcAft>
              <a:defRPr sz="1400">
                <a:solidFill>
                  <a:schemeClr val="tx1"/>
                </a:solidFill>
                <a:latin typeface="Arial" charset="0"/>
              </a:defRPr>
            </a:lvl9pPr>
          </a:lstStyle>
          <a:p>
            <a:pPr eaLnBrk="1" hangingPunct="1"/>
            <a:fld id="{D549A58F-44EC-42EE-B2D3-D0B5772B5D7E}" type="slidenum">
              <a:rPr lang="en-GB" altLang="en-US" sz="1200"/>
              <a:pPr eaLnBrk="1" hangingPunct="1"/>
              <a:t>56</a:t>
            </a:fld>
            <a:endParaRPr lang="en-GB" alt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endParaRPr lang="en-GB" altLang="en-US" smtClean="0">
              <a:latin typeface="Verdana"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p:spPr>
        <p:txBody>
          <a:bodyPr/>
          <a:lstStyle/>
          <a:p>
            <a:endParaRPr lang="en-IE" smtClean="0"/>
          </a:p>
        </p:txBody>
      </p:sp>
      <p:sp>
        <p:nvSpPr>
          <p:cNvPr id="79876" name="Slide Number Placeholder 3"/>
          <p:cNvSpPr>
            <a:spLocks noGrp="1"/>
          </p:cNvSpPr>
          <p:nvPr>
            <p:ph type="sldNum" sz="quarter" idx="5"/>
          </p:nvPr>
        </p:nvSpPr>
        <p:spPr>
          <a:noFill/>
        </p:spPr>
        <p:txBody>
          <a:bodyPr/>
          <a:lstStyle>
            <a:lvl1pPr eaLnBrk="0" hangingPunct="0">
              <a:defRPr sz="1400">
                <a:solidFill>
                  <a:schemeClr val="tx1"/>
                </a:solidFill>
                <a:latin typeface="Arial" charset="0"/>
              </a:defRPr>
            </a:lvl1pPr>
            <a:lvl2pPr marL="729057" indent="-280406" eaLnBrk="0" hangingPunct="0">
              <a:defRPr sz="1400">
                <a:solidFill>
                  <a:schemeClr val="tx1"/>
                </a:solidFill>
                <a:latin typeface="Arial" charset="0"/>
              </a:defRPr>
            </a:lvl2pPr>
            <a:lvl3pPr marL="1121626" indent="-224325" eaLnBrk="0" hangingPunct="0">
              <a:defRPr sz="1400">
                <a:solidFill>
                  <a:schemeClr val="tx1"/>
                </a:solidFill>
                <a:latin typeface="Arial" charset="0"/>
              </a:defRPr>
            </a:lvl3pPr>
            <a:lvl4pPr marL="1570276" indent="-224325" eaLnBrk="0" hangingPunct="0">
              <a:defRPr sz="1400">
                <a:solidFill>
                  <a:schemeClr val="tx1"/>
                </a:solidFill>
                <a:latin typeface="Arial" charset="0"/>
              </a:defRPr>
            </a:lvl4pPr>
            <a:lvl5pPr marL="2018927" indent="-224325" eaLnBrk="0" hangingPunct="0">
              <a:defRPr sz="1400">
                <a:solidFill>
                  <a:schemeClr val="tx1"/>
                </a:solidFill>
                <a:latin typeface="Arial" charset="0"/>
              </a:defRPr>
            </a:lvl5pPr>
            <a:lvl6pPr marL="2467577" indent="-224325" eaLnBrk="0" fontAlgn="base" hangingPunct="0">
              <a:spcBef>
                <a:spcPct val="0"/>
              </a:spcBef>
              <a:spcAft>
                <a:spcPct val="0"/>
              </a:spcAft>
              <a:defRPr sz="1400">
                <a:solidFill>
                  <a:schemeClr val="tx1"/>
                </a:solidFill>
                <a:latin typeface="Arial" charset="0"/>
              </a:defRPr>
            </a:lvl6pPr>
            <a:lvl7pPr marL="2916227" indent="-224325" eaLnBrk="0" fontAlgn="base" hangingPunct="0">
              <a:spcBef>
                <a:spcPct val="0"/>
              </a:spcBef>
              <a:spcAft>
                <a:spcPct val="0"/>
              </a:spcAft>
              <a:defRPr sz="1400">
                <a:solidFill>
                  <a:schemeClr val="tx1"/>
                </a:solidFill>
                <a:latin typeface="Arial" charset="0"/>
              </a:defRPr>
            </a:lvl7pPr>
            <a:lvl8pPr marL="3364878" indent="-224325" eaLnBrk="0" fontAlgn="base" hangingPunct="0">
              <a:spcBef>
                <a:spcPct val="0"/>
              </a:spcBef>
              <a:spcAft>
                <a:spcPct val="0"/>
              </a:spcAft>
              <a:defRPr sz="1400">
                <a:solidFill>
                  <a:schemeClr val="tx1"/>
                </a:solidFill>
                <a:latin typeface="Arial" charset="0"/>
              </a:defRPr>
            </a:lvl8pPr>
            <a:lvl9pPr marL="3813528" indent="-224325" eaLnBrk="0" fontAlgn="base" hangingPunct="0">
              <a:spcBef>
                <a:spcPct val="0"/>
              </a:spcBef>
              <a:spcAft>
                <a:spcPct val="0"/>
              </a:spcAft>
              <a:defRPr sz="1400">
                <a:solidFill>
                  <a:schemeClr val="tx1"/>
                </a:solidFill>
                <a:latin typeface="Arial" charset="0"/>
              </a:defRPr>
            </a:lvl9pPr>
          </a:lstStyle>
          <a:p>
            <a:pPr eaLnBrk="1" hangingPunct="1"/>
            <a:fld id="{0DCA9F9D-BF5C-4EC3-BA91-43289B4B59A0}" type="slidenum">
              <a:rPr lang="en-US" altLang="en-US" sz="1200"/>
              <a:pPr eaLnBrk="1" hangingPunct="1"/>
              <a:t>57</a:t>
            </a:fld>
            <a:endParaRPr lang="en-US"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Rectangle 4"/>
          <p:cNvSpPr>
            <a:spLocks noGrp="1" noRot="1" noChangeAspect="1" noChangeArrowheads="1" noTextEdit="1"/>
          </p:cNvSpPr>
          <p:nvPr>
            <p:ph type="sldImg"/>
          </p:nvPr>
        </p:nvSpPr>
        <p:spPr>
          <a:ln/>
        </p:spPr>
      </p:sp>
      <p:sp>
        <p:nvSpPr>
          <p:cNvPr id="374789" name="Rectangle 5"/>
          <p:cNvSpPr>
            <a:spLocks noGrp="1" noChangeArrowheads="1"/>
          </p:cNvSpPr>
          <p:nvPr>
            <p:ph type="body" idx="1"/>
          </p:nvPr>
        </p:nvSpPr>
        <p:spPr/>
        <p:txBody>
          <a:bodyPr/>
          <a:lstStyle/>
          <a:p>
            <a:pPr lvl="1"/>
            <a:endParaRPr lang="en-US" altLang="en-US" dirty="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883709" y="-1564"/>
            <a:ext cx="2974292" cy="45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6835" name="Rectangle 3"/>
          <p:cNvSpPr>
            <a:spLocks noChangeArrowheads="1"/>
          </p:cNvSpPr>
          <p:nvPr/>
        </p:nvSpPr>
        <p:spPr bwMode="auto">
          <a:xfrm>
            <a:off x="-1557" y="-1564"/>
            <a:ext cx="2969620" cy="45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6838" name="Rectangle 6"/>
          <p:cNvSpPr>
            <a:spLocks noGrp="1" noRot="1" noChangeAspect="1" noChangeArrowheads="1" noTextEdit="1"/>
          </p:cNvSpPr>
          <p:nvPr>
            <p:ph type="sldImg"/>
          </p:nvPr>
        </p:nvSpPr>
        <p:spPr>
          <a:ln/>
        </p:spPr>
      </p:sp>
      <p:sp>
        <p:nvSpPr>
          <p:cNvPr id="376839" name="Rectangle 7"/>
          <p:cNvSpPr>
            <a:spLocks noGrp="1" noChangeArrowheads="1"/>
          </p:cNvSpPr>
          <p:nvPr>
            <p:ph type="body" idx="1"/>
          </p:nvPr>
        </p:nvSpPr>
        <p:spPr/>
        <p:txBody>
          <a:bodyPr/>
          <a:lstStyle/>
          <a:p>
            <a:r>
              <a:rPr lang="en-US" altLang="en-US"/>
              <a:t>Comparison Conditions</a:t>
            </a:r>
          </a:p>
          <a:p>
            <a:pPr lvl="1"/>
            <a:r>
              <a:rPr lang="en-US" altLang="en-US"/>
              <a:t>Comparison conditions are used in conditions that compare one expression to another value or expression. They are used in the </a:t>
            </a:r>
            <a:r>
              <a:rPr lang="en-US" altLang="en-US">
                <a:latin typeface="Courier New" pitchFamily="49" charset="0"/>
              </a:rPr>
              <a:t>WHERE</a:t>
            </a:r>
            <a:r>
              <a:rPr lang="en-US" altLang="en-US"/>
              <a:t> clause in the following format:</a:t>
            </a:r>
          </a:p>
          <a:p>
            <a:pPr lvl="1"/>
            <a:r>
              <a:rPr lang="en-US" altLang="en-US" b="1"/>
              <a:t>Syntax</a:t>
            </a:r>
            <a:r>
              <a:rPr lang="en-US" altLang="en-US"/>
              <a:t> </a:t>
            </a:r>
          </a:p>
          <a:p>
            <a:pPr>
              <a:lnSpc>
                <a:spcPct val="95000"/>
              </a:lnSpc>
            </a:pPr>
            <a:endParaRPr lang="en-US" altLang="en-US" sz="400"/>
          </a:p>
          <a:p>
            <a:pPr lvl="1">
              <a:lnSpc>
                <a:spcPct val="95000"/>
              </a:lnSpc>
            </a:pPr>
            <a:r>
              <a:rPr lang="en-US" altLang="en-US" b="1">
                <a:latin typeface="Courier New" pitchFamily="49" charset="0"/>
              </a:rPr>
              <a:t> </a:t>
            </a:r>
            <a:r>
              <a:rPr lang="en-US" altLang="en-US" sz="1100" b="1">
                <a:latin typeface="Courier New" pitchFamily="49" charset="0"/>
              </a:rPr>
              <a:t>	</a:t>
            </a:r>
            <a:r>
              <a:rPr lang="en-US" altLang="en-US" sz="1100">
                <a:latin typeface="Courier New" pitchFamily="49" charset="0"/>
              </a:rPr>
              <a:t>... WHERE </a:t>
            </a:r>
            <a:r>
              <a:rPr lang="en-US" altLang="en-US" sz="1100" i="1">
                <a:latin typeface="Courier New" pitchFamily="49" charset="0"/>
              </a:rPr>
              <a:t>expr operator value</a:t>
            </a:r>
          </a:p>
          <a:p>
            <a:pPr lvl="1">
              <a:lnSpc>
                <a:spcPct val="95000"/>
              </a:lnSpc>
            </a:pPr>
            <a:endParaRPr lang="en-US" altLang="en-US" sz="500" i="1">
              <a:latin typeface="Courier New" pitchFamily="49" charset="0"/>
            </a:endParaRPr>
          </a:p>
          <a:p>
            <a:pPr lvl="1"/>
            <a:r>
              <a:rPr lang="en-US" altLang="en-US" b="1"/>
              <a:t>Example</a:t>
            </a:r>
            <a:endParaRPr lang="en-US" altLang="en-US"/>
          </a:p>
          <a:p>
            <a:pPr>
              <a:lnSpc>
                <a:spcPct val="80000"/>
              </a:lnSpc>
              <a:spcBef>
                <a:spcPct val="0"/>
              </a:spcBef>
            </a:pPr>
            <a:endParaRPr lang="en-US" altLang="en-US" sz="400" i="1"/>
          </a:p>
          <a:p>
            <a:pPr lvl="1">
              <a:spcBef>
                <a:spcPct val="0"/>
              </a:spcBef>
            </a:pPr>
            <a:r>
              <a:rPr lang="en-US" altLang="en-US" b="1">
                <a:latin typeface="Courier New" pitchFamily="49" charset="0"/>
              </a:rPr>
              <a:t>	</a:t>
            </a:r>
            <a:r>
              <a:rPr lang="en-US" altLang="en-US" sz="1100">
                <a:latin typeface="Courier New" pitchFamily="49" charset="0"/>
              </a:rPr>
              <a:t>... WHERE hire_date = '01-JAN-95'</a:t>
            </a:r>
          </a:p>
          <a:p>
            <a:pPr lvl="1">
              <a:spcBef>
                <a:spcPct val="0"/>
              </a:spcBef>
            </a:pPr>
            <a:r>
              <a:rPr lang="en-US" altLang="en-US" sz="1100">
                <a:latin typeface="Courier New" pitchFamily="49" charset="0"/>
              </a:rPr>
              <a:t>	... WHERE salary &gt;= 6000</a:t>
            </a:r>
          </a:p>
          <a:p>
            <a:pPr lvl="1">
              <a:spcBef>
                <a:spcPct val="0"/>
              </a:spcBef>
            </a:pPr>
            <a:r>
              <a:rPr lang="en-US" altLang="en-US" sz="1100">
                <a:latin typeface="Courier New" pitchFamily="49" charset="0"/>
              </a:rPr>
              <a:t>	... WHERE last_name = 'Smith'</a:t>
            </a:r>
          </a:p>
          <a:p>
            <a:pPr lvl="1"/>
            <a:r>
              <a:rPr lang="en-US" altLang="en-US"/>
              <a:t>An </a:t>
            </a:r>
            <a:r>
              <a:rPr lang="en-US" altLang="en-US">
                <a:solidFill>
                  <a:schemeClr val="tx1"/>
                </a:solidFill>
              </a:rPr>
              <a:t>alias cannot be used in the </a:t>
            </a:r>
            <a:r>
              <a:rPr lang="en-US" altLang="en-US">
                <a:solidFill>
                  <a:schemeClr val="tx1"/>
                </a:solidFill>
                <a:latin typeface="Courier New" pitchFamily="49" charset="0"/>
              </a:rPr>
              <a:t>WHERE</a:t>
            </a:r>
            <a:r>
              <a:rPr lang="en-US" altLang="en-US">
                <a:solidFill>
                  <a:schemeClr val="tx1"/>
                </a:solidFill>
              </a:rPr>
              <a:t> clause.</a:t>
            </a:r>
            <a:endParaRPr lang="en-US" altLang="en-US" b="1">
              <a:solidFill>
                <a:schemeClr val="tx1"/>
              </a:solidFill>
              <a:latin typeface="Courier New" pitchFamily="49" charset="0"/>
            </a:endParaRPr>
          </a:p>
          <a:p>
            <a:pPr lvl="1"/>
            <a:r>
              <a:rPr lang="en-US" altLang="en-US" b="1">
                <a:solidFill>
                  <a:schemeClr val="tx1"/>
                </a:solidFill>
              </a:rPr>
              <a:t>Note:</a:t>
            </a:r>
            <a:r>
              <a:rPr lang="en-US" altLang="en-US">
                <a:solidFill>
                  <a:schemeClr val="tx1"/>
                </a:solidFill>
              </a:rPr>
              <a:t> The symbols </a:t>
            </a:r>
            <a:r>
              <a:rPr lang="en-US" altLang="en-US">
                <a:solidFill>
                  <a:schemeClr val="tx1"/>
                </a:solidFill>
                <a:latin typeface="Courier New" pitchFamily="49" charset="0"/>
              </a:rPr>
              <a:t>!=</a:t>
            </a:r>
            <a:r>
              <a:rPr lang="en-US" altLang="en-US">
                <a:solidFill>
                  <a:schemeClr val="tx1"/>
                </a:solidFill>
              </a:rPr>
              <a:t>  and </a:t>
            </a:r>
            <a:r>
              <a:rPr lang="en-US" altLang="en-US">
                <a:solidFill>
                  <a:schemeClr val="tx1"/>
                </a:solidFill>
                <a:latin typeface="Courier New" pitchFamily="49" charset="0"/>
              </a:rPr>
              <a:t>^=</a:t>
            </a:r>
            <a:r>
              <a:rPr lang="en-US" altLang="en-US">
                <a:solidFill>
                  <a:schemeClr val="tx1"/>
                </a:solidFill>
              </a:rPr>
              <a:t> can also represent the</a:t>
            </a:r>
            <a:r>
              <a:rPr lang="en-US" altLang="en-US"/>
              <a:t> </a:t>
            </a:r>
            <a:r>
              <a:rPr lang="en-US" altLang="en-US" i="1"/>
              <a:t>not equal to</a:t>
            </a:r>
            <a:r>
              <a:rPr lang="en-US" altLang="en-US"/>
              <a:t> condition.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a:t>Logical Conditions</a:t>
            </a:r>
          </a:p>
          <a:p>
            <a:pPr lvl="1"/>
            <a:r>
              <a:rPr lang="en-US" altLang="en-US">
                <a:solidFill>
                  <a:schemeClr val="tx1"/>
                </a:solidFill>
              </a:rPr>
              <a:t>A logical condition combines the result of two component conditions to produce a single result based on those conditions, or it inverts the result of a single condition. A row is returned only if the overall result of the condition</a:t>
            </a:r>
            <a:r>
              <a:rPr lang="en-US" altLang="en-US"/>
              <a:t> is true. </a:t>
            </a:r>
          </a:p>
          <a:p>
            <a:pPr lvl="1"/>
            <a:r>
              <a:rPr lang="en-US" altLang="en-US"/>
              <a:t>Three logical operators are available in SQL:</a:t>
            </a:r>
          </a:p>
          <a:p>
            <a:pPr lvl="2">
              <a:buSzPct val="70000"/>
            </a:pPr>
            <a:r>
              <a:rPr lang="en-US" altLang="en-US">
                <a:latin typeface="Courier New" pitchFamily="49" charset="0"/>
              </a:rPr>
              <a:t>AND</a:t>
            </a:r>
          </a:p>
          <a:p>
            <a:pPr lvl="2">
              <a:buSzPct val="70000"/>
            </a:pPr>
            <a:r>
              <a:rPr lang="en-US" altLang="en-US">
                <a:latin typeface="Courier New" pitchFamily="49" charset="0"/>
              </a:rPr>
              <a:t>OR</a:t>
            </a:r>
          </a:p>
          <a:p>
            <a:pPr lvl="2">
              <a:buSzPct val="70000"/>
            </a:pPr>
            <a:r>
              <a:rPr lang="en-US" altLang="en-US">
                <a:latin typeface="Courier New" pitchFamily="49" charset="0"/>
              </a:rPr>
              <a:t>NOT</a:t>
            </a:r>
          </a:p>
          <a:p>
            <a:pPr lvl="1"/>
            <a:r>
              <a:rPr lang="en-US" altLang="en-US"/>
              <a:t>All the examples so far have specified only one condition in the </a:t>
            </a:r>
            <a:r>
              <a:rPr lang="en-US" altLang="en-US">
                <a:latin typeface="Courier New" pitchFamily="49" charset="0"/>
              </a:rPr>
              <a:t>WHERE</a:t>
            </a:r>
            <a:r>
              <a:rPr lang="en-US" altLang="en-US"/>
              <a:t> clause. You can use several conditions in one </a:t>
            </a:r>
            <a:r>
              <a:rPr lang="en-US" altLang="en-US">
                <a:latin typeface="Courier New" pitchFamily="49" charset="0"/>
              </a:rPr>
              <a:t>WHERE</a:t>
            </a:r>
            <a:r>
              <a:rPr lang="en-US" altLang="en-US"/>
              <a:t> clause using the </a:t>
            </a:r>
            <a:r>
              <a:rPr lang="en-US" altLang="en-US">
                <a:latin typeface="Courier New" pitchFamily="49" charset="0"/>
              </a:rPr>
              <a:t>AND</a:t>
            </a:r>
            <a:r>
              <a:rPr lang="en-US" altLang="en-US"/>
              <a:t> and </a:t>
            </a:r>
            <a:r>
              <a:rPr lang="en-US" altLang="en-US">
                <a:latin typeface="Courier New" pitchFamily="49" charset="0"/>
              </a:rPr>
              <a:t>OR</a:t>
            </a:r>
            <a:r>
              <a:rPr lang="en-US" altLang="en-US"/>
              <a:t> operators.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Rot="1" noChangeAspect="1" noChangeArrowheads="1" noTextEdit="1"/>
          </p:cNvSpPr>
          <p:nvPr>
            <p:ph type="sldImg"/>
          </p:nvPr>
        </p:nvSpPr>
        <p:spPr>
          <a:ln/>
        </p:spPr>
      </p:sp>
      <p:sp>
        <p:nvSpPr>
          <p:cNvPr id="401413" name="Rectangle 5"/>
          <p:cNvSpPr>
            <a:spLocks noGrp="1" noChangeArrowheads="1"/>
          </p:cNvSpPr>
          <p:nvPr>
            <p:ph type="body" idx="1"/>
          </p:nvPr>
        </p:nvSpPr>
        <p:spPr/>
        <p:txBody>
          <a:bodyPr/>
          <a:lstStyle/>
          <a:p>
            <a:r>
              <a:rPr lang="en-US" altLang="en-US"/>
              <a:t>Rules of Precedence</a:t>
            </a:r>
          </a:p>
          <a:p>
            <a:pPr lvl="1"/>
            <a:r>
              <a:rPr lang="en-US" altLang="en-US">
                <a:solidFill>
                  <a:schemeClr val="tx1"/>
                </a:solidFill>
              </a:rPr>
              <a:t>The rules of precedence determine the order in which expressions are evaluated and calculated. The table lists the default order of precedence. You can override the default order by using parentheses around the expressions that you</a:t>
            </a:r>
            <a:r>
              <a:rPr lang="en-US" altLang="en-US"/>
              <a:t> want to calculate first.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idx="10"/>
          </p:nvPr>
        </p:nvSpPr>
        <p:spPr/>
        <p:txBody>
          <a:bodyPr/>
          <a:lstStyle/>
          <a:p>
            <a:pPr>
              <a:defRPr/>
            </a:pPr>
            <a:r>
              <a:rPr lang="en-GB" altLang="en-US" smtClean="0"/>
              <a:t>K268/1 BSc Information Technology - Information Systems</a:t>
            </a:r>
            <a:endParaRPr lang="en-GB" altLang="en-US"/>
          </a:p>
        </p:txBody>
      </p:sp>
      <p:sp>
        <p:nvSpPr>
          <p:cNvPr id="5" name="Date Placeholder 4"/>
          <p:cNvSpPr>
            <a:spLocks noGrp="1"/>
          </p:cNvSpPr>
          <p:nvPr>
            <p:ph type="dt" idx="11"/>
          </p:nvPr>
        </p:nvSpPr>
        <p:spPr/>
        <p:txBody>
          <a:bodyPr/>
          <a:lstStyle/>
          <a:p>
            <a:pPr>
              <a:defRPr/>
            </a:pPr>
            <a:fld id="{BBE952E9-F987-43D4-BDEF-6DE7A9C72F5B}" type="datetime3">
              <a:rPr lang="en-GB" altLang="en-US" smtClean="0"/>
              <a:pPr>
                <a:defRPr/>
              </a:pPr>
              <a:t>27 November, 2017</a:t>
            </a:fld>
            <a:endParaRPr lang="en-GB" altLang="en-US"/>
          </a:p>
        </p:txBody>
      </p:sp>
      <p:sp>
        <p:nvSpPr>
          <p:cNvPr id="6" name="Slide Number Placeholder 5"/>
          <p:cNvSpPr>
            <a:spLocks noGrp="1"/>
          </p:cNvSpPr>
          <p:nvPr>
            <p:ph type="sldNum" sz="quarter" idx="12"/>
          </p:nvPr>
        </p:nvSpPr>
        <p:spPr/>
        <p:txBody>
          <a:bodyPr/>
          <a:lstStyle/>
          <a:p>
            <a:pPr>
              <a:defRPr/>
            </a:pPr>
            <a:fld id="{C5484AF1-1D12-4674-9EBF-8A2EF05D5570}" type="slidenum">
              <a:rPr lang="en-GB" altLang="en-US" smtClean="0"/>
              <a:pPr>
                <a:defRPr/>
              </a:pPr>
              <a:t>11</a:t>
            </a:fld>
            <a:endParaRPr lang="en-GB" altLang="en-US"/>
          </a:p>
        </p:txBody>
      </p:sp>
    </p:spTree>
    <p:extLst>
      <p:ext uri="{BB962C8B-B14F-4D97-AF65-F5344CB8AC3E}">
        <p14:creationId xmlns:p14="http://schemas.microsoft.com/office/powerpoint/2010/main" val="27808653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5" name="Rectangle 7"/>
          <p:cNvSpPr>
            <a:spLocks noGrp="1" noRot="1" noChangeAspect="1" noChangeArrowheads="1" noTextEdit="1"/>
          </p:cNvSpPr>
          <p:nvPr>
            <p:ph type="sldImg"/>
          </p:nvPr>
        </p:nvSpPr>
        <p:spPr>
          <a:ln/>
        </p:spPr>
      </p:sp>
      <p:sp>
        <p:nvSpPr>
          <p:cNvPr id="391176" name="Rectangle 8"/>
          <p:cNvSpPr>
            <a:spLocks noGrp="1" noChangeArrowheads="1"/>
          </p:cNvSpPr>
          <p:nvPr>
            <p:ph type="body" idx="1"/>
          </p:nvPr>
        </p:nvSpPr>
        <p:spPr/>
        <p:txBody>
          <a:bodyPr/>
          <a:lstStyle/>
          <a:p>
            <a:pPr>
              <a:lnSpc>
                <a:spcPct val="95000"/>
              </a:lnSpc>
            </a:pPr>
            <a:r>
              <a:rPr lang="en-US" altLang="en-US" dirty="0"/>
              <a:t>Using the </a:t>
            </a:r>
            <a:r>
              <a:rPr lang="en-US" altLang="en-US" dirty="0">
                <a:latin typeface="Courier New" pitchFamily="49" charset="0"/>
              </a:rPr>
              <a:t>NULL</a:t>
            </a:r>
            <a:r>
              <a:rPr lang="en-US" altLang="en-US" dirty="0"/>
              <a:t> Conditions</a:t>
            </a:r>
          </a:p>
          <a:p>
            <a:pPr lvl="1"/>
            <a:r>
              <a:rPr lang="en-US" altLang="en-US" dirty="0">
                <a:solidFill>
                  <a:schemeClr val="tx1"/>
                </a:solidFill>
              </a:rPr>
              <a:t>The </a:t>
            </a:r>
            <a:r>
              <a:rPr lang="en-US" altLang="en-US" dirty="0">
                <a:solidFill>
                  <a:schemeClr val="tx1"/>
                </a:solidFill>
                <a:latin typeface="Courier New" pitchFamily="49" charset="0"/>
              </a:rPr>
              <a:t>NULL</a:t>
            </a:r>
            <a:r>
              <a:rPr lang="en-US" altLang="en-US" dirty="0">
                <a:solidFill>
                  <a:schemeClr val="tx1"/>
                </a:solidFill>
              </a:rPr>
              <a:t> conditions include the </a:t>
            </a:r>
            <a:r>
              <a:rPr lang="en-US" altLang="en-US" dirty="0">
                <a:solidFill>
                  <a:schemeClr val="tx1"/>
                </a:solidFill>
                <a:latin typeface="Courier New" pitchFamily="49" charset="0"/>
              </a:rPr>
              <a:t>IS NULL</a:t>
            </a:r>
            <a:r>
              <a:rPr lang="en-US" altLang="en-US" dirty="0">
                <a:solidFill>
                  <a:schemeClr val="tx1"/>
                </a:solidFill>
              </a:rPr>
              <a:t> condition and the </a:t>
            </a:r>
            <a:r>
              <a:rPr lang="en-US" altLang="en-US" dirty="0">
                <a:solidFill>
                  <a:schemeClr val="tx1"/>
                </a:solidFill>
                <a:latin typeface="Courier New" pitchFamily="49" charset="0"/>
              </a:rPr>
              <a:t>IS NOT NULL</a:t>
            </a:r>
            <a:r>
              <a:rPr lang="en-US" altLang="en-US" dirty="0">
                <a:solidFill>
                  <a:schemeClr val="tx1"/>
                </a:solidFill>
              </a:rPr>
              <a:t> condition.</a:t>
            </a:r>
          </a:p>
          <a:p>
            <a:pPr lvl="1"/>
            <a:r>
              <a:rPr lang="en-US" altLang="en-US" dirty="0">
                <a:solidFill>
                  <a:schemeClr val="tx1"/>
                </a:solidFill>
              </a:rPr>
              <a:t>The </a:t>
            </a:r>
            <a:r>
              <a:rPr lang="en-US" altLang="en-US" dirty="0">
                <a:solidFill>
                  <a:schemeClr val="tx1"/>
                </a:solidFill>
                <a:latin typeface="Courier New" pitchFamily="49" charset="0"/>
              </a:rPr>
              <a:t>IS NULL</a:t>
            </a:r>
            <a:r>
              <a:rPr lang="en-US" altLang="en-US" dirty="0">
                <a:solidFill>
                  <a:schemeClr val="tx1"/>
                </a:solidFill>
              </a:rPr>
              <a:t> condition tests for nulls. A null value means the value is unavailable, unassigned, unknown, or inapplicable. Therefore, you cannot</a:t>
            </a:r>
            <a:r>
              <a:rPr lang="en-US" altLang="en-US" dirty="0"/>
              <a:t> test with = because a null cannot be equal or unequal to any value. </a:t>
            </a:r>
          </a:p>
        </p:txBody>
      </p:sp>
      <p:sp>
        <p:nvSpPr>
          <p:cNvPr id="391172" name="Text Box 4"/>
          <p:cNvSpPr txBox="1">
            <a:spLocks noChangeArrowheads="1"/>
          </p:cNvSpPr>
          <p:nvPr/>
        </p:nvSpPr>
        <p:spPr bwMode="auto">
          <a:xfrm>
            <a:off x="769267" y="7648932"/>
            <a:ext cx="350375"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defRPr sz="2400">
                <a:solidFill>
                  <a:schemeClr val="tx1"/>
                </a:solidFill>
                <a:latin typeface="Times New Roman" pitchFamily="18" charset="0"/>
              </a:defRPr>
            </a:lvl1pPr>
            <a:lvl2pPr marL="400050" algn="l" defTabSz="800100">
              <a:defRPr sz="2400">
                <a:solidFill>
                  <a:schemeClr val="tx1"/>
                </a:solidFill>
                <a:latin typeface="Times New Roman" pitchFamily="18" charset="0"/>
              </a:defRPr>
            </a:lvl2pPr>
            <a:lvl3pPr marL="800100" algn="l" defTabSz="800100">
              <a:defRPr sz="2400">
                <a:solidFill>
                  <a:schemeClr val="tx1"/>
                </a:solidFill>
                <a:latin typeface="Times New Roman" pitchFamily="18" charset="0"/>
              </a:defRPr>
            </a:lvl3pPr>
            <a:lvl4pPr marL="1203325" algn="l" defTabSz="800100">
              <a:defRPr sz="2400">
                <a:solidFill>
                  <a:schemeClr val="tx1"/>
                </a:solidFill>
                <a:latin typeface="Times New Roman" pitchFamily="18" charset="0"/>
              </a:defRPr>
            </a:lvl4pPr>
            <a:lvl5pPr marL="1603375" algn="l" defTabSz="800100">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en-US" altLang="en-US" sz="2300">
                <a:latin typeface="Arial" charset="0"/>
              </a:rPr>
              <a:t>…</a:t>
            </a:r>
          </a:p>
        </p:txBody>
      </p:sp>
      <p:pic>
        <p:nvPicPr>
          <p:cNvPr id="391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39" y="7207918"/>
            <a:ext cx="5405113" cy="65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91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86" y="7969527"/>
            <a:ext cx="5585750" cy="71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5" name="Rectangle 7"/>
          <p:cNvSpPr>
            <a:spLocks noGrp="1" noRot="1" noChangeAspect="1" noChangeArrowheads="1" noTextEdit="1"/>
          </p:cNvSpPr>
          <p:nvPr>
            <p:ph type="sldImg"/>
          </p:nvPr>
        </p:nvSpPr>
        <p:spPr>
          <a:ln/>
        </p:spPr>
      </p:sp>
      <p:sp>
        <p:nvSpPr>
          <p:cNvPr id="391176" name="Rectangle 8"/>
          <p:cNvSpPr>
            <a:spLocks noGrp="1" noChangeArrowheads="1"/>
          </p:cNvSpPr>
          <p:nvPr>
            <p:ph type="body" idx="1"/>
          </p:nvPr>
        </p:nvSpPr>
        <p:spPr/>
        <p:txBody>
          <a:bodyPr/>
          <a:lstStyle/>
          <a:p>
            <a:pPr>
              <a:lnSpc>
                <a:spcPct val="95000"/>
              </a:lnSpc>
            </a:pPr>
            <a:r>
              <a:rPr lang="en-US" altLang="en-US" dirty="0"/>
              <a:t>Using the </a:t>
            </a:r>
            <a:r>
              <a:rPr lang="en-US" altLang="en-US" dirty="0">
                <a:latin typeface="Courier New" pitchFamily="49" charset="0"/>
              </a:rPr>
              <a:t>NULL</a:t>
            </a:r>
            <a:r>
              <a:rPr lang="en-US" altLang="en-US" dirty="0"/>
              <a:t> Conditions</a:t>
            </a:r>
          </a:p>
          <a:p>
            <a:pPr lvl="1"/>
            <a:r>
              <a:rPr lang="en-US" altLang="en-US" dirty="0">
                <a:solidFill>
                  <a:schemeClr val="tx1"/>
                </a:solidFill>
              </a:rPr>
              <a:t>The </a:t>
            </a:r>
            <a:r>
              <a:rPr lang="en-US" altLang="en-US" dirty="0">
                <a:solidFill>
                  <a:schemeClr val="tx1"/>
                </a:solidFill>
                <a:latin typeface="Courier New" pitchFamily="49" charset="0"/>
              </a:rPr>
              <a:t>NULL</a:t>
            </a:r>
            <a:r>
              <a:rPr lang="en-US" altLang="en-US" dirty="0">
                <a:solidFill>
                  <a:schemeClr val="tx1"/>
                </a:solidFill>
              </a:rPr>
              <a:t> conditions include the </a:t>
            </a:r>
            <a:r>
              <a:rPr lang="en-US" altLang="en-US" dirty="0">
                <a:solidFill>
                  <a:schemeClr val="tx1"/>
                </a:solidFill>
                <a:latin typeface="Courier New" pitchFamily="49" charset="0"/>
              </a:rPr>
              <a:t>IS NULL</a:t>
            </a:r>
            <a:r>
              <a:rPr lang="en-US" altLang="en-US" dirty="0">
                <a:solidFill>
                  <a:schemeClr val="tx1"/>
                </a:solidFill>
              </a:rPr>
              <a:t> condition and the </a:t>
            </a:r>
            <a:r>
              <a:rPr lang="en-US" altLang="en-US" dirty="0">
                <a:solidFill>
                  <a:schemeClr val="tx1"/>
                </a:solidFill>
                <a:latin typeface="Courier New" pitchFamily="49" charset="0"/>
              </a:rPr>
              <a:t>IS NOT NULL</a:t>
            </a:r>
            <a:r>
              <a:rPr lang="en-US" altLang="en-US" dirty="0">
                <a:solidFill>
                  <a:schemeClr val="tx1"/>
                </a:solidFill>
              </a:rPr>
              <a:t> condition.</a:t>
            </a:r>
          </a:p>
          <a:p>
            <a:pPr lvl="1"/>
            <a:r>
              <a:rPr lang="en-US" altLang="en-US" dirty="0">
                <a:solidFill>
                  <a:schemeClr val="tx1"/>
                </a:solidFill>
              </a:rPr>
              <a:t>The </a:t>
            </a:r>
            <a:r>
              <a:rPr lang="en-US" altLang="en-US" dirty="0">
                <a:solidFill>
                  <a:schemeClr val="tx1"/>
                </a:solidFill>
                <a:latin typeface="Courier New" pitchFamily="49" charset="0"/>
              </a:rPr>
              <a:t>IS NULL</a:t>
            </a:r>
            <a:r>
              <a:rPr lang="en-US" altLang="en-US" dirty="0">
                <a:solidFill>
                  <a:schemeClr val="tx1"/>
                </a:solidFill>
              </a:rPr>
              <a:t> condition tests for nulls. A null value means the value is unavailable, unassigned, unknown, or inapplicable. Therefore, you cannot</a:t>
            </a:r>
            <a:r>
              <a:rPr lang="en-US" altLang="en-US" dirty="0"/>
              <a:t> test with = because a null cannot be equal or unequal to any value. </a:t>
            </a:r>
          </a:p>
        </p:txBody>
      </p:sp>
      <p:sp>
        <p:nvSpPr>
          <p:cNvPr id="391172" name="Text Box 4"/>
          <p:cNvSpPr txBox="1">
            <a:spLocks noChangeArrowheads="1"/>
          </p:cNvSpPr>
          <p:nvPr/>
        </p:nvSpPr>
        <p:spPr bwMode="auto">
          <a:xfrm>
            <a:off x="769267" y="7648932"/>
            <a:ext cx="350375"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defRPr sz="2400">
                <a:solidFill>
                  <a:schemeClr val="tx1"/>
                </a:solidFill>
                <a:latin typeface="Times New Roman" pitchFamily="18" charset="0"/>
              </a:defRPr>
            </a:lvl1pPr>
            <a:lvl2pPr marL="400050" algn="l" defTabSz="800100">
              <a:defRPr sz="2400">
                <a:solidFill>
                  <a:schemeClr val="tx1"/>
                </a:solidFill>
                <a:latin typeface="Times New Roman" pitchFamily="18" charset="0"/>
              </a:defRPr>
            </a:lvl2pPr>
            <a:lvl3pPr marL="800100" algn="l" defTabSz="800100">
              <a:defRPr sz="2400">
                <a:solidFill>
                  <a:schemeClr val="tx1"/>
                </a:solidFill>
                <a:latin typeface="Times New Roman" pitchFamily="18" charset="0"/>
              </a:defRPr>
            </a:lvl3pPr>
            <a:lvl4pPr marL="1203325" algn="l" defTabSz="800100">
              <a:defRPr sz="2400">
                <a:solidFill>
                  <a:schemeClr val="tx1"/>
                </a:solidFill>
                <a:latin typeface="Times New Roman" pitchFamily="18" charset="0"/>
              </a:defRPr>
            </a:lvl4pPr>
            <a:lvl5pPr marL="1603375" algn="l" defTabSz="800100">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en-US" altLang="en-US" sz="2300">
                <a:latin typeface="Arial" charset="0"/>
              </a:rPr>
              <a:t>…</a:t>
            </a:r>
          </a:p>
        </p:txBody>
      </p:sp>
      <p:pic>
        <p:nvPicPr>
          <p:cNvPr id="391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39" y="7207918"/>
            <a:ext cx="5405113" cy="65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91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86" y="7969527"/>
            <a:ext cx="5585750" cy="71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4" name="Rectangle 4"/>
          <p:cNvSpPr>
            <a:spLocks noGrp="1" noRot="1" noChangeAspect="1" noChangeArrowheads="1" noTextEdit="1"/>
          </p:cNvSpPr>
          <p:nvPr>
            <p:ph type="sldImg"/>
          </p:nvPr>
        </p:nvSpPr>
        <p:spPr>
          <a:ln/>
        </p:spPr>
      </p:sp>
      <p:sp>
        <p:nvSpPr>
          <p:cNvPr id="368645" name="Rectangle 5"/>
          <p:cNvSpPr>
            <a:spLocks noGrp="1" noChangeArrowheads="1"/>
          </p:cNvSpPr>
          <p:nvPr>
            <p:ph type="body" idx="1"/>
          </p:nvPr>
        </p:nvSpPr>
        <p:spPr/>
        <p:txBody>
          <a:bodyPr/>
          <a:lstStyle/>
          <a:p>
            <a:r>
              <a:rPr lang="en-US" altLang="en-US" dirty="0"/>
              <a:t>SQL Functions</a:t>
            </a:r>
          </a:p>
          <a:p>
            <a:pPr lvl="1"/>
            <a:r>
              <a:rPr lang="en-US" altLang="en-US" b="1" dirty="0" smtClean="0"/>
              <a:t>Note:</a:t>
            </a:r>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ChangeArrowheads="1"/>
          </p:cNvSpPr>
          <p:nvPr/>
        </p:nvSpPr>
        <p:spPr bwMode="auto">
          <a:xfrm>
            <a:off x="-1557" y="-1564"/>
            <a:ext cx="2969620" cy="462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70693" name="Rectangle 5"/>
          <p:cNvSpPr>
            <a:spLocks noGrp="1" noRot="1" noChangeAspect="1" noChangeArrowheads="1" noTextEdit="1"/>
          </p:cNvSpPr>
          <p:nvPr>
            <p:ph type="sldImg"/>
          </p:nvPr>
        </p:nvSpPr>
        <p:spPr>
          <a:ln/>
        </p:spPr>
      </p:sp>
      <p:sp>
        <p:nvSpPr>
          <p:cNvPr id="370694" name="Rectangle 6"/>
          <p:cNvSpPr>
            <a:spLocks noGrp="1" noChangeArrowheads="1"/>
          </p:cNvSpPr>
          <p:nvPr>
            <p:ph type="body" idx="1"/>
          </p:nvPr>
        </p:nvSpPr>
        <p:spPr/>
        <p:txBody>
          <a:bodyPr/>
          <a:lstStyle/>
          <a:p>
            <a:r>
              <a:rPr lang="en-US" altLang="en-US"/>
              <a:t>SQL Functions (continued)</a:t>
            </a:r>
          </a:p>
          <a:p>
            <a:pPr lvl="1"/>
            <a:r>
              <a:rPr lang="en-US" altLang="en-US">
                <a:solidFill>
                  <a:schemeClr val="tx1"/>
                </a:solidFill>
              </a:rPr>
              <a:t>There are two types of functions:</a:t>
            </a:r>
          </a:p>
          <a:p>
            <a:pPr lvl="2">
              <a:buClr>
                <a:schemeClr val="tx1"/>
              </a:buClr>
            </a:pPr>
            <a:r>
              <a:rPr lang="en-US" altLang="en-US">
                <a:solidFill>
                  <a:schemeClr val="tx1"/>
                </a:solidFill>
              </a:rPr>
              <a:t>Single-row functions</a:t>
            </a:r>
          </a:p>
          <a:p>
            <a:pPr lvl="2">
              <a:buClr>
                <a:schemeClr val="tx1"/>
              </a:buClr>
            </a:pPr>
            <a:r>
              <a:rPr lang="en-US" altLang="en-US">
                <a:solidFill>
                  <a:schemeClr val="tx1"/>
                </a:solidFill>
              </a:rPr>
              <a:t>Multiple-row functions</a:t>
            </a:r>
          </a:p>
          <a:p>
            <a:pPr lvl="1"/>
            <a:r>
              <a:rPr lang="en-US" altLang="en-US" b="1">
                <a:solidFill>
                  <a:schemeClr val="tx1"/>
                </a:solidFill>
              </a:rPr>
              <a:t>Single-Row Functions</a:t>
            </a:r>
          </a:p>
          <a:p>
            <a:pPr lvl="1"/>
            <a:r>
              <a:rPr lang="en-US" altLang="en-US">
                <a:solidFill>
                  <a:schemeClr val="tx1"/>
                </a:solidFill>
              </a:rPr>
              <a:t>These functions operate on single rows only and return one result per row. There are different types of single-row functions. This lesson covers the following ones:</a:t>
            </a:r>
          </a:p>
          <a:p>
            <a:pPr lvl="2">
              <a:buClr>
                <a:schemeClr val="tx1"/>
              </a:buClr>
            </a:pPr>
            <a:r>
              <a:rPr lang="en-US" altLang="en-US">
                <a:solidFill>
                  <a:schemeClr val="tx1"/>
                </a:solidFill>
              </a:rPr>
              <a:t>Character</a:t>
            </a:r>
          </a:p>
          <a:p>
            <a:pPr lvl="2">
              <a:buClr>
                <a:schemeClr val="tx1"/>
              </a:buClr>
            </a:pPr>
            <a:r>
              <a:rPr lang="en-US" altLang="en-US">
                <a:solidFill>
                  <a:schemeClr val="tx1"/>
                </a:solidFill>
              </a:rPr>
              <a:t>Number</a:t>
            </a:r>
          </a:p>
          <a:p>
            <a:pPr lvl="2">
              <a:buClr>
                <a:schemeClr val="tx1"/>
              </a:buClr>
            </a:pPr>
            <a:r>
              <a:rPr lang="en-US" altLang="en-US">
                <a:solidFill>
                  <a:schemeClr val="tx1"/>
                </a:solidFill>
              </a:rPr>
              <a:t>Date</a:t>
            </a:r>
          </a:p>
          <a:p>
            <a:pPr lvl="2">
              <a:buClr>
                <a:schemeClr val="tx1"/>
              </a:buClr>
            </a:pPr>
            <a:r>
              <a:rPr lang="en-US" altLang="en-US">
                <a:solidFill>
                  <a:schemeClr val="tx1"/>
                </a:solidFill>
              </a:rPr>
              <a:t>Conversion</a:t>
            </a:r>
          </a:p>
          <a:p>
            <a:pPr lvl="2">
              <a:buClr>
                <a:schemeClr val="tx1"/>
              </a:buClr>
            </a:pPr>
            <a:r>
              <a:rPr lang="en-US" altLang="en-US">
                <a:solidFill>
                  <a:schemeClr val="tx1"/>
                </a:solidFill>
              </a:rPr>
              <a:t>General</a:t>
            </a:r>
          </a:p>
          <a:p>
            <a:pPr lvl="1"/>
            <a:r>
              <a:rPr lang="en-US" altLang="en-US" b="1"/>
              <a:t>Multiple-Row Functions</a:t>
            </a:r>
          </a:p>
          <a:p>
            <a:pPr lvl="1"/>
            <a:r>
              <a:rPr lang="en-US" altLang="en-US"/>
              <a:t>Functions can manipulate groups of rows to give one result per group of rows. These functions are also known as </a:t>
            </a:r>
            <a:r>
              <a:rPr lang="en-US" altLang="en-US" i="1"/>
              <a:t>group functions</a:t>
            </a:r>
            <a:r>
              <a:rPr lang="en-US" altLang="en-US"/>
              <a:t> (covered in a later lesson).</a:t>
            </a:r>
          </a:p>
          <a:p>
            <a:pPr lvl="1"/>
            <a:r>
              <a:rPr lang="en-US" altLang="en-US" b="1"/>
              <a:t>Note:</a:t>
            </a:r>
            <a:r>
              <a:rPr lang="en-US" altLang="en-US"/>
              <a:t> For more information and a complete list of available functions and their syntax, see </a:t>
            </a:r>
            <a:r>
              <a:rPr lang="en-US" altLang="en-US" i="1"/>
              <a:t>Oracle SQL Reference</a:t>
            </a:r>
            <a:r>
              <a:rPr lang="en-US" altLang="en-US"/>
              <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Rectangle 4"/>
          <p:cNvSpPr>
            <a:spLocks noGrp="1" noRot="1" noChangeAspect="1" noChangeArrowheads="1" noTextEdit="1"/>
          </p:cNvSpPr>
          <p:nvPr>
            <p:ph type="sldImg"/>
          </p:nvPr>
        </p:nvSpPr>
        <p:spPr>
          <a:ln/>
        </p:spPr>
      </p:sp>
      <p:sp>
        <p:nvSpPr>
          <p:cNvPr id="374789" name="Rectangle 5"/>
          <p:cNvSpPr>
            <a:spLocks noGrp="1" noChangeArrowheads="1"/>
          </p:cNvSpPr>
          <p:nvPr>
            <p:ph type="body" idx="1"/>
          </p:nvPr>
        </p:nvSpPr>
        <p:spPr/>
        <p:txBody>
          <a:bodyPr/>
          <a:lstStyle/>
          <a:p>
            <a:r>
              <a:rPr lang="en-US" altLang="en-US" dirty="0"/>
              <a:t>Single-Row Functions (continued)</a:t>
            </a:r>
          </a:p>
          <a:p>
            <a:pPr lvl="1"/>
            <a:r>
              <a:rPr lang="en-US" altLang="en-US" dirty="0">
                <a:solidFill>
                  <a:schemeClr val="tx1"/>
                </a:solidFill>
              </a:rPr>
              <a:t>This lesson covers the following single-row functions:</a:t>
            </a:r>
          </a:p>
          <a:p>
            <a:pPr lvl="2"/>
            <a:r>
              <a:rPr lang="en-US" altLang="en-US" b="1" dirty="0">
                <a:solidFill>
                  <a:schemeClr val="tx1"/>
                </a:solidFill>
              </a:rPr>
              <a:t>Character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a:t>
            </a:r>
            <a:r>
              <a:rPr lang="en-US" altLang="en-US" dirty="0">
                <a:solidFill>
                  <a:schemeClr val="tx1"/>
                </a:solidFill>
              </a:rPr>
              <a:t>ccept character input and can return both character and number values</a:t>
            </a:r>
          </a:p>
          <a:p>
            <a:pPr lvl="2"/>
            <a:r>
              <a:rPr lang="en-US" altLang="en-US" b="1" dirty="0">
                <a:solidFill>
                  <a:schemeClr val="tx1"/>
                </a:solidFill>
              </a:rPr>
              <a:t>Number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Accept numeric input and return numeric values</a:t>
            </a:r>
          </a:p>
          <a:p>
            <a:pPr lvl="2"/>
            <a:r>
              <a:rPr lang="en-US" altLang="en-US" b="1" dirty="0">
                <a:solidFill>
                  <a:schemeClr val="tx1"/>
                </a:solidFill>
              </a:rPr>
              <a:t>Date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Operate on values of the </a:t>
            </a:r>
            <a:r>
              <a:rPr lang="en-US" altLang="en-US" dirty="0">
                <a:solidFill>
                  <a:schemeClr val="tx1"/>
                </a:solidFill>
                <a:latin typeface="Courier New" pitchFamily="49" charset="0"/>
              </a:rPr>
              <a:t>DATE</a:t>
            </a:r>
            <a:r>
              <a:rPr lang="en-US" altLang="en-US" dirty="0">
                <a:solidFill>
                  <a:schemeClr val="tx1"/>
                </a:solidFill>
              </a:rPr>
              <a:t> data type (All date functions return a value of </a:t>
            </a:r>
            <a:r>
              <a:rPr lang="en-US" altLang="en-US" dirty="0">
                <a:solidFill>
                  <a:schemeClr val="tx1"/>
                </a:solidFill>
                <a:latin typeface="Courier New" pitchFamily="49" charset="0"/>
              </a:rPr>
              <a:t>DATE</a:t>
            </a:r>
            <a:r>
              <a:rPr lang="en-US" altLang="en-US" dirty="0">
                <a:solidFill>
                  <a:schemeClr val="tx1"/>
                </a:solidFill>
              </a:rPr>
              <a:t> data type except the </a:t>
            </a:r>
            <a:r>
              <a:rPr lang="en-US" altLang="en-US" dirty="0" err="1">
                <a:solidFill>
                  <a:schemeClr val="tx1"/>
                </a:solidFill>
                <a:latin typeface="Courier New" pitchFamily="49" charset="0"/>
              </a:rPr>
              <a:t>MONTHS_BETWEEN</a:t>
            </a:r>
            <a:r>
              <a:rPr lang="en-US" altLang="en-US" dirty="0">
                <a:solidFill>
                  <a:schemeClr val="tx1"/>
                </a:solidFill>
              </a:rPr>
              <a:t> function, which returns a number.)</a:t>
            </a:r>
          </a:p>
          <a:p>
            <a:pPr lvl="2"/>
            <a:r>
              <a:rPr lang="en-US" altLang="en-US" b="1" dirty="0">
                <a:solidFill>
                  <a:schemeClr val="tx1"/>
                </a:solidFill>
              </a:rPr>
              <a:t>Conversion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Convert a value from one data type to another</a:t>
            </a:r>
          </a:p>
          <a:p>
            <a:pPr lvl="2"/>
            <a:r>
              <a:rPr lang="en-US" altLang="en-US" b="1" dirty="0">
                <a:solidFill>
                  <a:schemeClr val="tx1"/>
                </a:solidFill>
              </a:rPr>
              <a:t>General functions:</a:t>
            </a:r>
          </a:p>
          <a:p>
            <a:pPr lvl="3"/>
            <a:r>
              <a:rPr lang="en-US" altLang="en-US" dirty="0" err="1">
                <a:solidFill>
                  <a:schemeClr val="tx1"/>
                </a:solidFill>
                <a:latin typeface="Courier New" pitchFamily="49" charset="0"/>
              </a:rPr>
              <a:t>NVL</a:t>
            </a:r>
            <a:endParaRPr lang="en-US" altLang="en-US" dirty="0">
              <a:solidFill>
                <a:schemeClr val="tx1"/>
              </a:solidFill>
              <a:latin typeface="Courier New" pitchFamily="49" charset="0"/>
            </a:endParaRPr>
          </a:p>
          <a:p>
            <a:pPr lvl="3"/>
            <a:r>
              <a:rPr lang="en-US" altLang="en-US" dirty="0">
                <a:solidFill>
                  <a:schemeClr val="tx1"/>
                </a:solidFill>
                <a:latin typeface="Courier New" pitchFamily="49" charset="0"/>
              </a:rPr>
              <a:t>NVL2</a:t>
            </a:r>
          </a:p>
          <a:p>
            <a:pPr lvl="3"/>
            <a:r>
              <a:rPr lang="en-US" altLang="en-US" dirty="0" err="1">
                <a:solidFill>
                  <a:schemeClr val="tx1"/>
                </a:solidFill>
                <a:latin typeface="Courier New" pitchFamily="49" charset="0"/>
              </a:rPr>
              <a:t>NULLIF</a:t>
            </a:r>
            <a:endParaRPr lang="en-US" altLang="en-US" dirty="0">
              <a:solidFill>
                <a:schemeClr val="tx1"/>
              </a:solidFill>
              <a:latin typeface="Courier New" pitchFamily="49" charset="0"/>
            </a:endParaRPr>
          </a:p>
          <a:p>
            <a:pPr lvl="3"/>
            <a:r>
              <a:rPr lang="en-US" altLang="en-US" dirty="0">
                <a:solidFill>
                  <a:schemeClr val="tx1"/>
                </a:solidFill>
                <a:latin typeface="Courier New" pitchFamily="49" charset="0"/>
              </a:rPr>
              <a:t>COALESCE</a:t>
            </a:r>
          </a:p>
          <a:p>
            <a:pPr lvl="3"/>
            <a:r>
              <a:rPr lang="en-US" altLang="en-US" dirty="0">
                <a:solidFill>
                  <a:schemeClr val="tx1"/>
                </a:solidFill>
                <a:latin typeface="Courier New" pitchFamily="49" charset="0"/>
              </a:rPr>
              <a:t>CASE</a:t>
            </a:r>
          </a:p>
          <a:p>
            <a:pPr lvl="3"/>
            <a:r>
              <a:rPr lang="en-US" altLang="en-US" dirty="0">
                <a:solidFill>
                  <a:schemeClr val="tx1"/>
                </a:solidFill>
                <a:latin typeface="Courier New" pitchFamily="49" charset="0"/>
              </a:rPr>
              <a:t>DECODE</a:t>
            </a:r>
            <a:endParaRPr lang="en-US" altLang="en-US" dirty="0">
              <a:solidFill>
                <a:schemeClr val="tx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ChangeArrowheads="1"/>
          </p:cNvSpPr>
          <p:nvPr/>
        </p:nvSpPr>
        <p:spPr bwMode="auto">
          <a:xfrm>
            <a:off x="3885267" y="-3126"/>
            <a:ext cx="2972734"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68643" name="Rectangle 3"/>
          <p:cNvSpPr>
            <a:spLocks noChangeArrowheads="1"/>
          </p:cNvSpPr>
          <p:nvPr/>
        </p:nvSpPr>
        <p:spPr bwMode="auto">
          <a:xfrm>
            <a:off x="-1557" y="-3126"/>
            <a:ext cx="2969620"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68646" name="Rectangle 6"/>
          <p:cNvSpPr>
            <a:spLocks noGrp="1" noRot="1" noChangeAspect="1" noChangeArrowheads="1" noTextEdit="1"/>
          </p:cNvSpPr>
          <p:nvPr>
            <p:ph type="sldImg"/>
          </p:nvPr>
        </p:nvSpPr>
        <p:spPr>
          <a:ln/>
        </p:spPr>
      </p:sp>
      <p:sp>
        <p:nvSpPr>
          <p:cNvPr id="368647" name="Rectangle 7"/>
          <p:cNvSpPr>
            <a:spLocks noGrp="1" noChangeArrowheads="1"/>
          </p:cNvSpPr>
          <p:nvPr>
            <p:ph type="body" idx="1"/>
          </p:nvPr>
        </p:nvSpPr>
        <p:spPr/>
        <p:txBody>
          <a:bodyPr/>
          <a:lstStyle/>
          <a:p>
            <a:r>
              <a:rPr lang="en-US" altLang="en-US"/>
              <a:t>Using a Subquery to Solve a Problem</a:t>
            </a:r>
          </a:p>
          <a:p>
            <a:pPr lvl="1"/>
            <a:r>
              <a:rPr lang="en-US" altLang="en-US">
                <a:solidFill>
                  <a:schemeClr val="tx1"/>
                </a:solidFill>
              </a:rPr>
              <a:t>Suppose you want to write a query to find out who earns a salary greater than Abel’s salary. </a:t>
            </a:r>
          </a:p>
          <a:p>
            <a:pPr lvl="1"/>
            <a:r>
              <a:rPr lang="en-US" altLang="en-US">
                <a:solidFill>
                  <a:schemeClr val="tx1"/>
                </a:solidFill>
              </a:rPr>
              <a:t>To solve this problem, you need </a:t>
            </a:r>
            <a:r>
              <a:rPr lang="en-US" altLang="en-US" i="1">
                <a:solidFill>
                  <a:schemeClr val="tx1"/>
                </a:solidFill>
              </a:rPr>
              <a:t>two</a:t>
            </a:r>
            <a:r>
              <a:rPr lang="en-US" altLang="en-US">
                <a:solidFill>
                  <a:schemeClr val="tx1"/>
                </a:solidFill>
              </a:rPr>
              <a:t> queries: one to find how much Abel earns, and a second query to find who earns more than that amount. </a:t>
            </a:r>
          </a:p>
          <a:p>
            <a:pPr lvl="1"/>
            <a:r>
              <a:rPr lang="en-US" altLang="en-US">
                <a:solidFill>
                  <a:schemeClr val="tx1"/>
                </a:solidFill>
              </a:rPr>
              <a:t>You can solve this problem by combining the two queries, placing one query </a:t>
            </a:r>
            <a:r>
              <a:rPr lang="en-US" altLang="en-US" i="1">
                <a:solidFill>
                  <a:schemeClr val="tx1"/>
                </a:solidFill>
              </a:rPr>
              <a:t>inside</a:t>
            </a:r>
            <a:r>
              <a:rPr lang="en-US" altLang="en-US">
                <a:solidFill>
                  <a:schemeClr val="tx1"/>
                </a:solidFill>
              </a:rPr>
              <a:t> the other query.</a:t>
            </a:r>
          </a:p>
          <a:p>
            <a:pPr lvl="1"/>
            <a:r>
              <a:rPr lang="en-US" altLang="en-US">
                <a:solidFill>
                  <a:schemeClr val="tx1"/>
                </a:solidFill>
              </a:rPr>
              <a:t>The inner query (or </a:t>
            </a:r>
            <a:r>
              <a:rPr lang="en-US" altLang="en-US" i="1">
                <a:solidFill>
                  <a:schemeClr val="tx1"/>
                </a:solidFill>
              </a:rPr>
              <a:t>subquery</a:t>
            </a:r>
            <a:r>
              <a:rPr lang="en-US" altLang="en-US"/>
              <a:t>)</a:t>
            </a:r>
            <a:r>
              <a:rPr lang="en-US" altLang="en-US">
                <a:solidFill>
                  <a:schemeClr val="tx1"/>
                </a:solidFill>
              </a:rPr>
              <a:t> returns a value that is used by the outer query (or </a:t>
            </a:r>
            <a:r>
              <a:rPr lang="en-US" altLang="en-US" i="1">
                <a:solidFill>
                  <a:schemeClr val="tx1"/>
                </a:solidFill>
              </a:rPr>
              <a:t>main query</a:t>
            </a:r>
            <a:r>
              <a:rPr lang="en-US" altLang="en-US">
                <a:solidFill>
                  <a:schemeClr val="tx1"/>
                </a:solidFill>
              </a:rPr>
              <a:t>). Using a subquery is equivalent to performing two sequential queries and using the result of the first query as the search value in the second query.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Rectangle 4"/>
          <p:cNvSpPr>
            <a:spLocks noGrp="1" noRot="1" noChangeAspect="1" noChangeArrowheads="1" noTextEdit="1"/>
          </p:cNvSpPr>
          <p:nvPr>
            <p:ph type="sldImg"/>
          </p:nvPr>
        </p:nvSpPr>
        <p:spPr>
          <a:ln/>
        </p:spPr>
      </p:sp>
      <p:sp>
        <p:nvSpPr>
          <p:cNvPr id="370693" name="Rectangle 5"/>
          <p:cNvSpPr>
            <a:spLocks noGrp="1" noChangeArrowheads="1"/>
          </p:cNvSpPr>
          <p:nvPr>
            <p:ph type="body" idx="1"/>
          </p:nvPr>
        </p:nvSpPr>
        <p:spPr/>
        <p:txBody>
          <a:bodyPr/>
          <a:lstStyle/>
          <a:p>
            <a:r>
              <a:rPr lang="en-US" altLang="en-US"/>
              <a:t>Subquery Syntax</a:t>
            </a:r>
          </a:p>
          <a:p>
            <a:pPr lvl="1"/>
            <a:r>
              <a:rPr lang="en-US" altLang="en-US">
                <a:solidFill>
                  <a:schemeClr val="tx1"/>
                </a:solidFill>
              </a:rPr>
              <a:t>A subquery is a </a:t>
            </a:r>
            <a:r>
              <a:rPr lang="en-US" altLang="en-US">
                <a:solidFill>
                  <a:schemeClr val="tx1"/>
                </a:solidFill>
                <a:latin typeface="Courier New" pitchFamily="49" charset="0"/>
              </a:rPr>
              <a:t>SELECT</a:t>
            </a:r>
            <a:r>
              <a:rPr lang="en-US" altLang="en-US">
                <a:solidFill>
                  <a:schemeClr val="tx1"/>
                </a:solidFill>
              </a:rPr>
              <a:t> statement that is embedded in a clause of another </a:t>
            </a:r>
            <a:r>
              <a:rPr lang="en-US" altLang="en-US">
                <a:solidFill>
                  <a:schemeClr val="tx1"/>
                </a:solidFill>
                <a:latin typeface="Courier New" pitchFamily="49" charset="0"/>
              </a:rPr>
              <a:t>SELECT</a:t>
            </a:r>
            <a:r>
              <a:rPr lang="en-US" altLang="en-US">
                <a:solidFill>
                  <a:schemeClr val="tx1"/>
                </a:solidFill>
              </a:rPr>
              <a:t> statement. </a:t>
            </a:r>
            <a:r>
              <a:rPr lang="en-US" altLang="en-US">
                <a:solidFill>
                  <a:schemeClr val="tx1"/>
                </a:solidFill>
                <a:latin typeface="Times" pitchFamily="18" charset="0"/>
              </a:rPr>
              <a:t>You can build powerful statements out of simple ones by using subqueries. They can be very useful when you need to select rows from a table with a condition that depends on the data in the table itself.</a:t>
            </a:r>
          </a:p>
          <a:p>
            <a:pPr lvl="1"/>
            <a:r>
              <a:rPr lang="en-US" altLang="en-US">
                <a:solidFill>
                  <a:schemeClr val="tx1"/>
                </a:solidFill>
              </a:rPr>
              <a:t>You can place the subquery in a number of SQL clauses, including the following:</a:t>
            </a:r>
          </a:p>
          <a:p>
            <a:pPr lvl="2">
              <a:buSzPct val="70000"/>
            </a:pPr>
            <a:r>
              <a:rPr lang="en-US" altLang="en-US">
                <a:solidFill>
                  <a:schemeClr val="tx1"/>
                </a:solidFill>
                <a:latin typeface="Courier New" pitchFamily="49" charset="0"/>
              </a:rPr>
              <a:t>WHERE</a:t>
            </a:r>
            <a:r>
              <a:rPr lang="en-US" altLang="en-US">
                <a:solidFill>
                  <a:schemeClr val="tx1"/>
                </a:solidFill>
              </a:rPr>
              <a:t> clause</a:t>
            </a:r>
          </a:p>
          <a:p>
            <a:pPr lvl="2">
              <a:buSzPct val="70000"/>
            </a:pPr>
            <a:r>
              <a:rPr lang="en-US" altLang="en-US">
                <a:solidFill>
                  <a:schemeClr val="tx1"/>
                </a:solidFill>
                <a:latin typeface="Courier New" pitchFamily="49" charset="0"/>
              </a:rPr>
              <a:t>HAVING</a:t>
            </a:r>
            <a:r>
              <a:rPr lang="en-US" altLang="en-US">
                <a:solidFill>
                  <a:schemeClr val="tx1"/>
                </a:solidFill>
              </a:rPr>
              <a:t> clause</a:t>
            </a:r>
          </a:p>
          <a:p>
            <a:pPr lvl="2">
              <a:buSzPct val="70000"/>
            </a:pPr>
            <a:r>
              <a:rPr lang="en-US" altLang="en-US">
                <a:solidFill>
                  <a:schemeClr val="tx1"/>
                </a:solidFill>
                <a:latin typeface="Courier New" pitchFamily="49" charset="0"/>
              </a:rPr>
              <a:t>FROM</a:t>
            </a:r>
            <a:r>
              <a:rPr lang="en-US" altLang="en-US">
                <a:solidFill>
                  <a:schemeClr val="tx1"/>
                </a:solidFill>
              </a:rPr>
              <a:t> clause</a:t>
            </a:r>
          </a:p>
          <a:p>
            <a:pPr lvl="1"/>
            <a:r>
              <a:rPr lang="en-US" altLang="en-US">
                <a:solidFill>
                  <a:schemeClr val="tx1"/>
                </a:solidFill>
              </a:rPr>
              <a:t>In the syntax:</a:t>
            </a:r>
          </a:p>
          <a:p>
            <a:pPr lvl="1" algn="just"/>
            <a:r>
              <a:rPr lang="en-US" altLang="en-US" i="1">
                <a:solidFill>
                  <a:schemeClr val="tx1"/>
                </a:solidFill>
                <a:latin typeface="Times" pitchFamily="18" charset="0"/>
              </a:rPr>
              <a:t>	</a:t>
            </a:r>
            <a:r>
              <a:rPr lang="en-US" altLang="en-US" i="1">
                <a:solidFill>
                  <a:schemeClr val="tx1"/>
                </a:solidFill>
                <a:latin typeface="Courier New" pitchFamily="49" charset="0"/>
              </a:rPr>
              <a:t>operator</a:t>
            </a:r>
            <a:r>
              <a:rPr lang="en-US" altLang="en-US">
                <a:solidFill>
                  <a:schemeClr val="tx1"/>
                </a:solidFill>
                <a:latin typeface="Times" pitchFamily="18" charset="0"/>
              </a:rPr>
              <a:t> includes a comparison condition such as &gt;, =, or </a:t>
            </a:r>
            <a:r>
              <a:rPr lang="en-US" altLang="en-US">
                <a:solidFill>
                  <a:schemeClr val="tx1"/>
                </a:solidFill>
                <a:latin typeface="Courier New" pitchFamily="49" charset="0"/>
              </a:rPr>
              <a:t>IN</a:t>
            </a:r>
            <a:endParaRPr lang="en-US" altLang="en-US">
              <a:solidFill>
                <a:schemeClr val="tx1"/>
              </a:solidFill>
              <a:latin typeface="Times" pitchFamily="18" charset="0"/>
            </a:endParaRPr>
          </a:p>
          <a:p>
            <a:pPr lvl="2">
              <a:buFontTx/>
              <a:buNone/>
            </a:pPr>
            <a:r>
              <a:rPr lang="en-US" altLang="en-US" b="1">
                <a:solidFill>
                  <a:schemeClr val="tx1"/>
                </a:solidFill>
              </a:rPr>
              <a:t>      Note:</a:t>
            </a:r>
            <a:r>
              <a:rPr lang="en-US" altLang="en-US">
                <a:solidFill>
                  <a:schemeClr val="tx1"/>
                </a:solidFill>
              </a:rPr>
              <a:t> Comparison conditions fall into two classes: single-row operators</a:t>
            </a:r>
            <a:br>
              <a:rPr lang="en-US" altLang="en-US">
                <a:solidFill>
                  <a:schemeClr val="tx1"/>
                </a:solidFill>
              </a:rPr>
            </a:br>
            <a:r>
              <a:rPr lang="en-US" altLang="en-US">
                <a:solidFill>
                  <a:schemeClr val="tx1"/>
                </a:solidFill>
              </a:rPr>
              <a:t>(&gt;, =, &gt;=, &lt;, &lt;&gt;, &lt;=) and multiple-row operators (</a:t>
            </a:r>
            <a:r>
              <a:rPr lang="en-US" altLang="en-US">
                <a:solidFill>
                  <a:schemeClr val="tx1"/>
                </a:solidFill>
                <a:latin typeface="Courier New" pitchFamily="49" charset="0"/>
              </a:rPr>
              <a:t>IN</a:t>
            </a:r>
            <a:r>
              <a:rPr lang="en-US" altLang="en-US">
                <a:solidFill>
                  <a:schemeClr val="tx1"/>
                </a:solidFill>
              </a:rPr>
              <a:t>, </a:t>
            </a:r>
            <a:r>
              <a:rPr lang="en-US" altLang="en-US">
                <a:solidFill>
                  <a:schemeClr val="tx1"/>
                </a:solidFill>
                <a:latin typeface="Courier New" pitchFamily="49" charset="0"/>
              </a:rPr>
              <a:t>ANY</a:t>
            </a:r>
            <a:r>
              <a:rPr lang="en-US" altLang="en-US">
                <a:solidFill>
                  <a:schemeClr val="tx1"/>
                </a:solidFill>
              </a:rPr>
              <a:t>, </a:t>
            </a:r>
            <a:r>
              <a:rPr lang="en-US" altLang="en-US">
                <a:solidFill>
                  <a:schemeClr val="tx1"/>
                </a:solidFill>
                <a:latin typeface="Courier New" pitchFamily="49" charset="0"/>
              </a:rPr>
              <a:t>ALL</a:t>
            </a:r>
            <a:r>
              <a:rPr lang="en-US" altLang="en-US">
                <a:solidFill>
                  <a:schemeClr val="tx1"/>
                </a:solidFill>
              </a:rPr>
              <a:t>).</a:t>
            </a:r>
          </a:p>
          <a:p>
            <a:pPr lvl="1"/>
            <a:r>
              <a:rPr lang="en-US" altLang="en-US">
                <a:solidFill>
                  <a:schemeClr val="tx1"/>
                </a:solidFill>
              </a:rPr>
              <a:t>The subquery is often referred to as a nested </a:t>
            </a:r>
            <a:r>
              <a:rPr lang="en-US" altLang="en-US">
                <a:solidFill>
                  <a:schemeClr val="tx1"/>
                </a:solidFill>
                <a:latin typeface="Courier New" pitchFamily="49" charset="0"/>
              </a:rPr>
              <a:t>SELECT</a:t>
            </a:r>
            <a:r>
              <a:rPr lang="en-US" altLang="en-US">
                <a:solidFill>
                  <a:schemeClr val="tx1"/>
                </a:solidFill>
              </a:rPr>
              <a:t>, sub-</a:t>
            </a:r>
            <a:r>
              <a:rPr lang="en-US" altLang="en-US">
                <a:solidFill>
                  <a:schemeClr val="tx1"/>
                </a:solidFill>
                <a:latin typeface="Courier New" pitchFamily="49" charset="0"/>
              </a:rPr>
              <a:t>SELECT</a:t>
            </a:r>
            <a:r>
              <a:rPr lang="en-US" altLang="en-US">
                <a:solidFill>
                  <a:schemeClr val="tx1"/>
                </a:solidFill>
              </a:rPr>
              <a:t>, or inner </a:t>
            </a:r>
            <a:r>
              <a:rPr lang="en-US" altLang="en-US">
                <a:solidFill>
                  <a:schemeClr val="tx1"/>
                </a:solidFill>
                <a:latin typeface="Courier New" pitchFamily="49" charset="0"/>
              </a:rPr>
              <a:t>SELECT</a:t>
            </a:r>
            <a:r>
              <a:rPr lang="en-US" altLang="en-US">
                <a:solidFill>
                  <a:schemeClr val="tx1"/>
                </a:solidFill>
              </a:rPr>
              <a:t> statement. The subquery generally executes first, and its output is used to complete the query condition for the main (or outer) query.</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0" name="Rectangle 4"/>
          <p:cNvSpPr>
            <a:spLocks noGrp="1" noRot="1" noChangeAspect="1" noChangeArrowheads="1" noTextEdit="1"/>
          </p:cNvSpPr>
          <p:nvPr>
            <p:ph type="sldImg"/>
          </p:nvPr>
        </p:nvSpPr>
        <p:spPr>
          <a:ln/>
        </p:spPr>
      </p:sp>
      <p:sp>
        <p:nvSpPr>
          <p:cNvPr id="372741" name="Rectangle 5"/>
          <p:cNvSpPr>
            <a:spLocks noGrp="1" noChangeArrowheads="1"/>
          </p:cNvSpPr>
          <p:nvPr>
            <p:ph type="body" idx="1"/>
          </p:nvPr>
        </p:nvSpPr>
        <p:spPr/>
        <p:txBody>
          <a:bodyPr/>
          <a:lstStyle/>
          <a:p>
            <a:r>
              <a:rPr lang="en-US" altLang="en-US" dirty="0"/>
              <a:t>Using a </a:t>
            </a:r>
            <a:r>
              <a:rPr lang="en-US" altLang="en-US" dirty="0" err="1"/>
              <a:t>Subquery</a:t>
            </a:r>
            <a:endParaRPr lang="en-US" altLang="en-US" dirty="0"/>
          </a:p>
          <a:p>
            <a:pPr lvl="1"/>
            <a:r>
              <a:rPr lang="en-US" altLang="en-US" dirty="0" smtClean="0">
                <a:solidFill>
                  <a:schemeClr val="tx1"/>
                </a:solidFill>
              </a:rPr>
              <a:t>The </a:t>
            </a:r>
            <a:r>
              <a:rPr lang="en-US" altLang="en-US" dirty="0">
                <a:solidFill>
                  <a:schemeClr val="tx1"/>
                </a:solidFill>
              </a:rPr>
              <a:t>outer query takes the result of the inner query and uses this result to display all the </a:t>
            </a:r>
            <a:r>
              <a:rPr lang="en-US" altLang="en-US" dirty="0" smtClean="0">
                <a:solidFill>
                  <a:schemeClr val="tx1"/>
                </a:solidFill>
              </a:rPr>
              <a:t>movies with a value greater than that amount.</a:t>
            </a:r>
            <a:endParaRPr lang="en-US" altLang="en-US" dirty="0">
              <a:solidFill>
                <a:schemeClr val="tx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2" name="Rectangle 4"/>
          <p:cNvSpPr>
            <a:spLocks noGrp="1" noRot="1" noChangeAspect="1" noChangeArrowheads="1" noTextEdit="1"/>
          </p:cNvSpPr>
          <p:nvPr>
            <p:ph type="sldImg"/>
          </p:nvPr>
        </p:nvSpPr>
        <p:spPr>
          <a:ln/>
        </p:spPr>
      </p:sp>
      <p:sp>
        <p:nvSpPr>
          <p:cNvPr id="391173" name="Rectangle 5"/>
          <p:cNvSpPr>
            <a:spLocks noGrp="1" noChangeArrowheads="1"/>
          </p:cNvSpPr>
          <p:nvPr>
            <p:ph type="body" idx="1"/>
          </p:nvPr>
        </p:nvSpPr>
        <p:spPr/>
        <p:txBody>
          <a:bodyPr/>
          <a:lstStyle/>
          <a:p>
            <a:r>
              <a:rPr lang="en-US" altLang="en-US"/>
              <a:t>Multiple-Row Subqueries</a:t>
            </a:r>
          </a:p>
          <a:p>
            <a:pPr lvl="1"/>
            <a:r>
              <a:rPr lang="en-US" altLang="en-US">
                <a:solidFill>
                  <a:schemeClr val="tx1"/>
                </a:solidFill>
              </a:rPr>
              <a:t>Subqueries that return more than one row are called multiple-row subqueries. You use a multiple-row operator, instead of a single-row operator, with a multiple-row subquery. The multiple-row operator expects one or more values:</a:t>
            </a:r>
          </a:p>
          <a:p>
            <a:pPr lvl="1"/>
            <a:r>
              <a:rPr lang="en-US" altLang="en-US" sz="500"/>
              <a:t> </a:t>
            </a:r>
          </a:p>
          <a:p>
            <a:pPr lvl="1">
              <a:spcBef>
                <a:spcPct val="0"/>
              </a:spcBef>
            </a:pPr>
            <a:r>
              <a:rPr lang="en-US" altLang="en-US" sz="1100">
                <a:latin typeface="Courier New" pitchFamily="49" charset="0"/>
              </a:rPr>
              <a:t>   SELECT last_name, salary, department_id</a:t>
            </a:r>
          </a:p>
          <a:p>
            <a:pPr lvl="1">
              <a:spcBef>
                <a:spcPct val="0"/>
              </a:spcBef>
            </a:pPr>
            <a:r>
              <a:rPr lang="en-US" altLang="en-US" sz="1100">
                <a:latin typeface="Courier New" pitchFamily="49" charset="0"/>
              </a:rPr>
              <a:t>   FROM   employees</a:t>
            </a:r>
          </a:p>
          <a:p>
            <a:pPr lvl="1">
              <a:spcBef>
                <a:spcPct val="0"/>
              </a:spcBef>
            </a:pPr>
            <a:r>
              <a:rPr lang="en-US" altLang="en-US" sz="1100">
                <a:latin typeface="Courier New" pitchFamily="49" charset="0"/>
              </a:rPr>
              <a:t>   WHERE  salary IN (SELECT   MIN(salary)</a:t>
            </a:r>
          </a:p>
          <a:p>
            <a:pPr lvl="1">
              <a:spcBef>
                <a:spcPct val="0"/>
              </a:spcBef>
            </a:pPr>
            <a:r>
              <a:rPr lang="en-US" altLang="en-US" sz="1100">
                <a:latin typeface="Courier New" pitchFamily="49" charset="0"/>
              </a:rPr>
              <a:t>                     FROM     employees</a:t>
            </a:r>
          </a:p>
          <a:p>
            <a:pPr lvl="1">
              <a:spcBef>
                <a:spcPct val="0"/>
              </a:spcBef>
            </a:pPr>
            <a:r>
              <a:rPr lang="en-US" altLang="en-US" sz="1100">
                <a:latin typeface="Courier New" pitchFamily="49" charset="0"/>
              </a:rPr>
              <a:t>                     GROUP BY department_id);</a:t>
            </a:r>
          </a:p>
          <a:p>
            <a:pPr lvl="1"/>
            <a:r>
              <a:rPr lang="en-US" altLang="en-US" b="1">
                <a:solidFill>
                  <a:schemeClr val="tx1"/>
                </a:solidFill>
              </a:rPr>
              <a:t>Example</a:t>
            </a:r>
            <a:endParaRPr lang="en-US" altLang="en-US">
              <a:solidFill>
                <a:schemeClr val="tx1"/>
              </a:solidFill>
            </a:endParaRPr>
          </a:p>
          <a:p>
            <a:pPr lvl="1"/>
            <a:r>
              <a:rPr lang="en-US" altLang="en-US">
                <a:solidFill>
                  <a:schemeClr val="tx1"/>
                </a:solidFill>
              </a:rPr>
              <a:t>Find the employees who earn the same salary as the minimum salary for each department.</a:t>
            </a:r>
          </a:p>
          <a:p>
            <a:pPr lvl="1"/>
            <a:r>
              <a:rPr lang="en-US" altLang="en-US">
                <a:solidFill>
                  <a:schemeClr val="tx1"/>
                </a:solidFill>
              </a:rPr>
              <a:t>The inner query is executed first, producing a query result. The main query block is then processed and uses the values that were returned by the inner query to complete its search condition. In fact, the main query appears to the Oracle server as follows:</a:t>
            </a:r>
          </a:p>
          <a:p>
            <a:pPr lvl="1"/>
            <a:endParaRPr lang="en-US" altLang="en-US" sz="500"/>
          </a:p>
          <a:p>
            <a:pPr lvl="1">
              <a:spcBef>
                <a:spcPct val="0"/>
              </a:spcBef>
            </a:pPr>
            <a:r>
              <a:rPr lang="en-US" altLang="en-US" sz="1100">
                <a:latin typeface="Courier New" pitchFamily="49" charset="0"/>
              </a:rPr>
              <a:t>   SELECT last_name, salary, department_id</a:t>
            </a:r>
          </a:p>
          <a:p>
            <a:pPr lvl="1">
              <a:spcBef>
                <a:spcPct val="0"/>
              </a:spcBef>
            </a:pPr>
            <a:r>
              <a:rPr lang="en-US" altLang="en-US" sz="1100">
                <a:latin typeface="Courier New" pitchFamily="49" charset="0"/>
              </a:rPr>
              <a:t>   FROM   employees</a:t>
            </a:r>
          </a:p>
          <a:p>
            <a:pPr lvl="1">
              <a:spcBef>
                <a:spcPct val="0"/>
              </a:spcBef>
            </a:pPr>
            <a:r>
              <a:rPr lang="en-US" altLang="en-US" sz="1100">
                <a:latin typeface="Courier New" pitchFamily="49" charset="0"/>
              </a:rPr>
              <a:t>   WHERE  salary IN (2500, 4200, 4400, 6000, 7000, 8300, 				8600, 17000);</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a:t>Multiple-Row Subqueries (continued)</a:t>
            </a:r>
          </a:p>
          <a:p>
            <a:pPr lvl="1"/>
            <a:r>
              <a:rPr lang="en-US" altLang="en-US">
                <a:solidFill>
                  <a:schemeClr val="tx1"/>
                </a:solidFill>
              </a:rPr>
              <a:t>The </a:t>
            </a:r>
            <a:r>
              <a:rPr lang="en-US" altLang="en-US">
                <a:solidFill>
                  <a:schemeClr val="tx1"/>
                </a:solidFill>
                <a:latin typeface="Courier New" pitchFamily="49" charset="0"/>
              </a:rPr>
              <a:t>ANY</a:t>
            </a:r>
            <a:r>
              <a:rPr lang="en-US" altLang="en-US">
                <a:solidFill>
                  <a:schemeClr val="tx1"/>
                </a:solidFill>
              </a:rPr>
              <a:t> operator (and its synonym, the </a:t>
            </a:r>
            <a:r>
              <a:rPr lang="en-US" altLang="en-US">
                <a:solidFill>
                  <a:schemeClr val="tx1"/>
                </a:solidFill>
                <a:latin typeface="Courier New" pitchFamily="49" charset="0"/>
              </a:rPr>
              <a:t>SOME</a:t>
            </a:r>
            <a:r>
              <a:rPr lang="en-US" altLang="en-US">
                <a:solidFill>
                  <a:schemeClr val="tx1"/>
                </a:solidFill>
              </a:rPr>
              <a:t> operator) compares a value to </a:t>
            </a:r>
            <a:r>
              <a:rPr lang="en-US" altLang="en-US" i="1">
                <a:solidFill>
                  <a:schemeClr val="tx1"/>
                </a:solidFill>
              </a:rPr>
              <a:t>each</a:t>
            </a:r>
            <a:r>
              <a:rPr lang="en-US" altLang="en-US" b="1" i="1">
                <a:solidFill>
                  <a:schemeClr val="tx1"/>
                </a:solidFill>
              </a:rPr>
              <a:t> </a:t>
            </a:r>
            <a:r>
              <a:rPr lang="en-US" altLang="en-US">
                <a:solidFill>
                  <a:schemeClr val="tx1"/>
                </a:solidFill>
              </a:rPr>
              <a:t>value returned by a subquery. The slide example displays employees who are not IT programmers and whose salary is less than that of any IT programmer. The maximum salary that a programmer earns is $9,000. </a:t>
            </a:r>
          </a:p>
          <a:p>
            <a:pPr lvl="1"/>
            <a:r>
              <a:rPr lang="en-US" altLang="en-US">
                <a:solidFill>
                  <a:schemeClr val="tx1"/>
                </a:solidFill>
              </a:rPr>
              <a:t>&lt;</a:t>
            </a:r>
            <a:r>
              <a:rPr lang="en-US" altLang="en-US">
                <a:solidFill>
                  <a:schemeClr val="tx1"/>
                </a:solidFill>
                <a:latin typeface="Courier New" pitchFamily="49" charset="0"/>
              </a:rPr>
              <a:t>ANY</a:t>
            </a:r>
            <a:r>
              <a:rPr lang="en-US" altLang="en-US">
                <a:solidFill>
                  <a:schemeClr val="tx1"/>
                </a:solidFill>
              </a:rPr>
              <a:t> means less than the maximum. &gt;</a:t>
            </a:r>
            <a:r>
              <a:rPr lang="en-US" altLang="en-US">
                <a:solidFill>
                  <a:schemeClr val="tx1"/>
                </a:solidFill>
                <a:latin typeface="Courier New" pitchFamily="49" charset="0"/>
              </a:rPr>
              <a:t>ANY</a:t>
            </a:r>
            <a:r>
              <a:rPr lang="en-US" altLang="en-US">
                <a:solidFill>
                  <a:schemeClr val="tx1"/>
                </a:solidFill>
              </a:rPr>
              <a:t> means more than the minimum. =</a:t>
            </a:r>
            <a:r>
              <a:rPr lang="en-US" altLang="en-US">
                <a:solidFill>
                  <a:schemeClr val="tx1"/>
                </a:solidFill>
                <a:latin typeface="Courier New" pitchFamily="49" charset="0"/>
              </a:rPr>
              <a:t>ANY</a:t>
            </a:r>
            <a:r>
              <a:rPr lang="en-US" altLang="en-US">
                <a:solidFill>
                  <a:schemeClr val="tx1"/>
                </a:solidFill>
              </a:rPr>
              <a:t> is equivalent to </a:t>
            </a:r>
            <a:r>
              <a:rPr lang="en-US" altLang="en-US">
                <a:solidFill>
                  <a:schemeClr val="tx1"/>
                </a:solidFill>
                <a:latin typeface="Courier New" pitchFamily="49" charset="0"/>
              </a:rPr>
              <a:t>IN</a:t>
            </a:r>
            <a:r>
              <a:rPr lang="en-US" altLang="en-US">
                <a:solidFill>
                  <a:schemeClr val="tx1"/>
                </a:solidFill>
              </a:rP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29057" indent="-280406" eaLnBrk="0" hangingPunct="0">
              <a:defRPr sz="2400">
                <a:solidFill>
                  <a:schemeClr val="tx1"/>
                </a:solidFill>
                <a:latin typeface="Tahoma" pitchFamily="34" charset="0"/>
              </a:defRPr>
            </a:lvl2pPr>
            <a:lvl3pPr marL="1121626" indent="-224325" eaLnBrk="0" hangingPunct="0">
              <a:defRPr sz="2400">
                <a:solidFill>
                  <a:schemeClr val="tx1"/>
                </a:solidFill>
                <a:latin typeface="Tahoma" pitchFamily="34" charset="0"/>
              </a:defRPr>
            </a:lvl3pPr>
            <a:lvl4pPr marL="1570276" indent="-224325" eaLnBrk="0" hangingPunct="0">
              <a:defRPr sz="2400">
                <a:solidFill>
                  <a:schemeClr val="tx1"/>
                </a:solidFill>
                <a:latin typeface="Tahoma" pitchFamily="34" charset="0"/>
              </a:defRPr>
            </a:lvl4pPr>
            <a:lvl5pPr marL="2018927" indent="-224325" eaLnBrk="0" hangingPunct="0">
              <a:defRPr sz="2400">
                <a:solidFill>
                  <a:schemeClr val="tx1"/>
                </a:solidFill>
                <a:latin typeface="Tahoma" pitchFamily="34" charset="0"/>
              </a:defRPr>
            </a:lvl5pPr>
            <a:lvl6pPr marL="2467577" indent="-224325" eaLnBrk="0" fontAlgn="base" hangingPunct="0">
              <a:spcBef>
                <a:spcPct val="0"/>
              </a:spcBef>
              <a:spcAft>
                <a:spcPct val="0"/>
              </a:spcAft>
              <a:defRPr sz="2400">
                <a:solidFill>
                  <a:schemeClr val="tx1"/>
                </a:solidFill>
                <a:latin typeface="Tahoma" pitchFamily="34" charset="0"/>
              </a:defRPr>
            </a:lvl6pPr>
            <a:lvl7pPr marL="2916227" indent="-224325" eaLnBrk="0" fontAlgn="base" hangingPunct="0">
              <a:spcBef>
                <a:spcPct val="0"/>
              </a:spcBef>
              <a:spcAft>
                <a:spcPct val="0"/>
              </a:spcAft>
              <a:defRPr sz="2400">
                <a:solidFill>
                  <a:schemeClr val="tx1"/>
                </a:solidFill>
                <a:latin typeface="Tahoma" pitchFamily="34" charset="0"/>
              </a:defRPr>
            </a:lvl7pPr>
            <a:lvl8pPr marL="3364878" indent="-224325" eaLnBrk="0" fontAlgn="base" hangingPunct="0">
              <a:spcBef>
                <a:spcPct val="0"/>
              </a:spcBef>
              <a:spcAft>
                <a:spcPct val="0"/>
              </a:spcAft>
              <a:defRPr sz="2400">
                <a:solidFill>
                  <a:schemeClr val="tx1"/>
                </a:solidFill>
                <a:latin typeface="Tahoma" pitchFamily="34" charset="0"/>
              </a:defRPr>
            </a:lvl8pPr>
            <a:lvl9pPr marL="3813528" indent="-224325" eaLnBrk="0" fontAlgn="base" hangingPunct="0">
              <a:spcBef>
                <a:spcPct val="0"/>
              </a:spcBef>
              <a:spcAft>
                <a:spcPct val="0"/>
              </a:spcAft>
              <a:defRPr sz="2400">
                <a:solidFill>
                  <a:schemeClr val="tx1"/>
                </a:solidFill>
                <a:latin typeface="Tahoma" pitchFamily="34" charset="0"/>
              </a:defRPr>
            </a:lvl9pPr>
          </a:lstStyle>
          <a:p>
            <a:r>
              <a:rPr lang="en-GB" altLang="en-US" sz="1000">
                <a:latin typeface="Arial" pitchFamily="34" charset="0"/>
              </a:rPr>
              <a:t>K268/1 BSc Information Technology - Information Systems</a:t>
            </a:r>
          </a:p>
        </p:txBody>
      </p:sp>
      <p:sp>
        <p:nvSpPr>
          <p:cNvPr id="4505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29057" indent="-280406" eaLnBrk="0" hangingPunct="0">
              <a:defRPr sz="2400">
                <a:solidFill>
                  <a:schemeClr val="tx1"/>
                </a:solidFill>
                <a:latin typeface="Tahoma" pitchFamily="34" charset="0"/>
              </a:defRPr>
            </a:lvl2pPr>
            <a:lvl3pPr marL="1121626" indent="-224325" eaLnBrk="0" hangingPunct="0">
              <a:defRPr sz="2400">
                <a:solidFill>
                  <a:schemeClr val="tx1"/>
                </a:solidFill>
                <a:latin typeface="Tahoma" pitchFamily="34" charset="0"/>
              </a:defRPr>
            </a:lvl3pPr>
            <a:lvl4pPr marL="1570276" indent="-224325" eaLnBrk="0" hangingPunct="0">
              <a:defRPr sz="2400">
                <a:solidFill>
                  <a:schemeClr val="tx1"/>
                </a:solidFill>
                <a:latin typeface="Tahoma" pitchFamily="34" charset="0"/>
              </a:defRPr>
            </a:lvl4pPr>
            <a:lvl5pPr marL="2018927" indent="-224325" eaLnBrk="0" hangingPunct="0">
              <a:defRPr sz="2400">
                <a:solidFill>
                  <a:schemeClr val="tx1"/>
                </a:solidFill>
                <a:latin typeface="Tahoma" pitchFamily="34" charset="0"/>
              </a:defRPr>
            </a:lvl5pPr>
            <a:lvl6pPr marL="2467577" indent="-224325" eaLnBrk="0" fontAlgn="base" hangingPunct="0">
              <a:spcBef>
                <a:spcPct val="0"/>
              </a:spcBef>
              <a:spcAft>
                <a:spcPct val="0"/>
              </a:spcAft>
              <a:defRPr sz="2400">
                <a:solidFill>
                  <a:schemeClr val="tx1"/>
                </a:solidFill>
                <a:latin typeface="Tahoma" pitchFamily="34" charset="0"/>
              </a:defRPr>
            </a:lvl6pPr>
            <a:lvl7pPr marL="2916227" indent="-224325" eaLnBrk="0" fontAlgn="base" hangingPunct="0">
              <a:spcBef>
                <a:spcPct val="0"/>
              </a:spcBef>
              <a:spcAft>
                <a:spcPct val="0"/>
              </a:spcAft>
              <a:defRPr sz="2400">
                <a:solidFill>
                  <a:schemeClr val="tx1"/>
                </a:solidFill>
                <a:latin typeface="Tahoma" pitchFamily="34" charset="0"/>
              </a:defRPr>
            </a:lvl7pPr>
            <a:lvl8pPr marL="3364878" indent="-224325" eaLnBrk="0" fontAlgn="base" hangingPunct="0">
              <a:spcBef>
                <a:spcPct val="0"/>
              </a:spcBef>
              <a:spcAft>
                <a:spcPct val="0"/>
              </a:spcAft>
              <a:defRPr sz="2400">
                <a:solidFill>
                  <a:schemeClr val="tx1"/>
                </a:solidFill>
                <a:latin typeface="Tahoma" pitchFamily="34" charset="0"/>
              </a:defRPr>
            </a:lvl8pPr>
            <a:lvl9pPr marL="3813528" indent="-224325" eaLnBrk="0" fontAlgn="base" hangingPunct="0">
              <a:spcBef>
                <a:spcPct val="0"/>
              </a:spcBef>
              <a:spcAft>
                <a:spcPct val="0"/>
              </a:spcAft>
              <a:defRPr sz="2400">
                <a:solidFill>
                  <a:schemeClr val="tx1"/>
                </a:solidFill>
                <a:latin typeface="Tahoma" pitchFamily="34" charset="0"/>
              </a:defRPr>
            </a:lvl9pPr>
          </a:lstStyle>
          <a:p>
            <a:fld id="{B05905AF-C02C-4F48-B941-C8E3F916C8DD}" type="datetime3">
              <a:rPr lang="en-GB" altLang="en-US" sz="1000">
                <a:latin typeface="Arial" pitchFamily="34" charset="0"/>
              </a:rPr>
              <a:pPr/>
              <a:t>27 November, 2017</a:t>
            </a:fld>
            <a:endParaRPr lang="en-GB" altLang="en-US" sz="1000">
              <a:latin typeface="Arial" pitchFamily="34" charset="0"/>
            </a:endParaRPr>
          </a:p>
        </p:txBody>
      </p:sp>
      <p:sp>
        <p:nvSpPr>
          <p:cNvPr id="4506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29057" indent="-280406" eaLnBrk="0" hangingPunct="0">
              <a:defRPr sz="2400">
                <a:solidFill>
                  <a:schemeClr val="tx1"/>
                </a:solidFill>
                <a:latin typeface="Tahoma" pitchFamily="34" charset="0"/>
              </a:defRPr>
            </a:lvl2pPr>
            <a:lvl3pPr marL="1121626" indent="-224325" eaLnBrk="0" hangingPunct="0">
              <a:defRPr sz="2400">
                <a:solidFill>
                  <a:schemeClr val="tx1"/>
                </a:solidFill>
                <a:latin typeface="Tahoma" pitchFamily="34" charset="0"/>
              </a:defRPr>
            </a:lvl3pPr>
            <a:lvl4pPr marL="1570276" indent="-224325" eaLnBrk="0" hangingPunct="0">
              <a:defRPr sz="2400">
                <a:solidFill>
                  <a:schemeClr val="tx1"/>
                </a:solidFill>
                <a:latin typeface="Tahoma" pitchFamily="34" charset="0"/>
              </a:defRPr>
            </a:lvl4pPr>
            <a:lvl5pPr marL="2018927" indent="-224325" eaLnBrk="0" hangingPunct="0">
              <a:defRPr sz="2400">
                <a:solidFill>
                  <a:schemeClr val="tx1"/>
                </a:solidFill>
                <a:latin typeface="Tahoma" pitchFamily="34" charset="0"/>
              </a:defRPr>
            </a:lvl5pPr>
            <a:lvl6pPr marL="2467577" indent="-224325" eaLnBrk="0" fontAlgn="base" hangingPunct="0">
              <a:spcBef>
                <a:spcPct val="0"/>
              </a:spcBef>
              <a:spcAft>
                <a:spcPct val="0"/>
              </a:spcAft>
              <a:defRPr sz="2400">
                <a:solidFill>
                  <a:schemeClr val="tx1"/>
                </a:solidFill>
                <a:latin typeface="Tahoma" pitchFamily="34" charset="0"/>
              </a:defRPr>
            </a:lvl6pPr>
            <a:lvl7pPr marL="2916227" indent="-224325" eaLnBrk="0" fontAlgn="base" hangingPunct="0">
              <a:spcBef>
                <a:spcPct val="0"/>
              </a:spcBef>
              <a:spcAft>
                <a:spcPct val="0"/>
              </a:spcAft>
              <a:defRPr sz="2400">
                <a:solidFill>
                  <a:schemeClr val="tx1"/>
                </a:solidFill>
                <a:latin typeface="Tahoma" pitchFamily="34" charset="0"/>
              </a:defRPr>
            </a:lvl7pPr>
            <a:lvl8pPr marL="3364878" indent="-224325" eaLnBrk="0" fontAlgn="base" hangingPunct="0">
              <a:spcBef>
                <a:spcPct val="0"/>
              </a:spcBef>
              <a:spcAft>
                <a:spcPct val="0"/>
              </a:spcAft>
              <a:defRPr sz="2400">
                <a:solidFill>
                  <a:schemeClr val="tx1"/>
                </a:solidFill>
                <a:latin typeface="Tahoma" pitchFamily="34" charset="0"/>
              </a:defRPr>
            </a:lvl8pPr>
            <a:lvl9pPr marL="3813528" indent="-224325" eaLnBrk="0" fontAlgn="base" hangingPunct="0">
              <a:spcBef>
                <a:spcPct val="0"/>
              </a:spcBef>
              <a:spcAft>
                <a:spcPct val="0"/>
              </a:spcAft>
              <a:defRPr sz="2400">
                <a:solidFill>
                  <a:schemeClr val="tx1"/>
                </a:solidFill>
                <a:latin typeface="Tahoma" pitchFamily="34" charset="0"/>
              </a:defRPr>
            </a:lvl9pPr>
          </a:lstStyle>
          <a:p>
            <a:fld id="{04AC1926-85CF-476D-97CB-5FD74B3C2E34}" type="slidenum">
              <a:rPr lang="en-GB" altLang="en-US" sz="1000">
                <a:latin typeface="Arial" pitchFamily="34" charset="0"/>
              </a:rPr>
              <a:pPr/>
              <a:t>14</a:t>
            </a:fld>
            <a:endParaRPr lang="en-GB" altLang="en-US" sz="1000">
              <a:latin typeface="Arial" pitchFamily="34" charset="0"/>
            </a:endParaRPr>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noFill/>
        </p:spPr>
        <p:txBody>
          <a:bodyPr/>
          <a:lstStyle/>
          <a:p>
            <a:r>
              <a:rPr lang="en-GB" altLang="en-US" dirty="0" smtClean="0">
                <a:latin typeface="Arial" pitchFamily="34" charset="0"/>
              </a:rPr>
              <a:t>Entities don’t exist in isolation. The things they represent interact with and impact one another to support business mission so we introduce the concept of a relationship</a:t>
            </a:r>
          </a:p>
          <a:p>
            <a:endParaRPr lang="en-GB" altLang="en-US" dirty="0"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8" name="Rectangle 4"/>
          <p:cNvSpPr>
            <a:spLocks noGrp="1" noRot="1" noChangeAspect="1" noChangeArrowheads="1" noTextEdit="1"/>
          </p:cNvSpPr>
          <p:nvPr>
            <p:ph type="sldImg"/>
          </p:nvPr>
        </p:nvSpPr>
        <p:spPr>
          <a:ln/>
        </p:spPr>
      </p:sp>
      <p:sp>
        <p:nvSpPr>
          <p:cNvPr id="395269" name="Rectangle 5"/>
          <p:cNvSpPr>
            <a:spLocks noGrp="1" noChangeArrowheads="1"/>
          </p:cNvSpPr>
          <p:nvPr>
            <p:ph type="body" idx="1"/>
          </p:nvPr>
        </p:nvSpPr>
        <p:spPr/>
        <p:txBody>
          <a:bodyPr/>
          <a:lstStyle/>
          <a:p>
            <a:r>
              <a:rPr lang="en-US" altLang="en-US"/>
              <a:t>Multiple-Row Subqueries (continued)</a:t>
            </a:r>
          </a:p>
          <a:p>
            <a:pPr lvl="1"/>
            <a:r>
              <a:rPr lang="en-US" altLang="en-US">
                <a:solidFill>
                  <a:schemeClr val="tx1"/>
                </a:solidFill>
              </a:rPr>
              <a:t>The </a:t>
            </a:r>
            <a:r>
              <a:rPr lang="en-US" altLang="en-US">
                <a:solidFill>
                  <a:schemeClr val="tx1"/>
                </a:solidFill>
                <a:latin typeface="Courier New" pitchFamily="49" charset="0"/>
              </a:rPr>
              <a:t>ALL</a:t>
            </a:r>
            <a:r>
              <a:rPr lang="en-US" altLang="en-US">
                <a:solidFill>
                  <a:schemeClr val="tx1"/>
                </a:solidFill>
              </a:rPr>
              <a:t> operator compares a value to </a:t>
            </a:r>
            <a:r>
              <a:rPr lang="en-US" altLang="en-US" i="1">
                <a:solidFill>
                  <a:schemeClr val="tx1"/>
                </a:solidFill>
              </a:rPr>
              <a:t>every</a:t>
            </a:r>
            <a:r>
              <a:rPr lang="en-US" altLang="en-US">
                <a:solidFill>
                  <a:schemeClr val="tx1"/>
                </a:solidFill>
              </a:rPr>
              <a:t> value returned by a subquery. The slide example displays employees whose salary is less than the salary of all employees with a job ID of </a:t>
            </a:r>
            <a:r>
              <a:rPr lang="en-US" altLang="en-US">
                <a:solidFill>
                  <a:schemeClr val="tx1"/>
                </a:solidFill>
                <a:latin typeface="Courier New" pitchFamily="49" charset="0"/>
              </a:rPr>
              <a:t>IT_PROG</a:t>
            </a:r>
            <a:r>
              <a:rPr lang="en-US" altLang="en-US">
                <a:solidFill>
                  <a:schemeClr val="tx1"/>
                </a:solidFill>
              </a:rPr>
              <a:t> and whose job is not </a:t>
            </a:r>
            <a:r>
              <a:rPr lang="en-US" altLang="en-US">
                <a:solidFill>
                  <a:schemeClr val="tx1"/>
                </a:solidFill>
                <a:latin typeface="Courier New" pitchFamily="49" charset="0"/>
              </a:rPr>
              <a:t>IT_PROG</a:t>
            </a:r>
            <a:r>
              <a:rPr lang="en-US" altLang="en-US">
                <a:solidFill>
                  <a:schemeClr val="tx1"/>
                </a:solidFill>
              </a:rPr>
              <a:t>. </a:t>
            </a:r>
          </a:p>
          <a:p>
            <a:pPr lvl="1"/>
            <a:r>
              <a:rPr lang="en-US" altLang="en-US">
                <a:solidFill>
                  <a:schemeClr val="tx1"/>
                </a:solidFill>
                <a:latin typeface="Courier New" pitchFamily="49" charset="0"/>
              </a:rPr>
              <a:t>&gt;ALL</a:t>
            </a:r>
            <a:r>
              <a:rPr lang="en-US" altLang="en-US">
                <a:solidFill>
                  <a:schemeClr val="tx1"/>
                </a:solidFill>
              </a:rPr>
              <a:t> means more than the maximum, and </a:t>
            </a:r>
            <a:r>
              <a:rPr lang="en-US" altLang="en-US">
                <a:solidFill>
                  <a:schemeClr val="tx1"/>
                </a:solidFill>
                <a:latin typeface="Courier New" pitchFamily="49" charset="0"/>
              </a:rPr>
              <a:t>&lt;ALL</a:t>
            </a:r>
            <a:r>
              <a:rPr lang="en-US" altLang="en-US">
                <a:solidFill>
                  <a:schemeClr val="tx1"/>
                </a:solidFill>
              </a:rPr>
              <a:t> means less than the minimum.</a:t>
            </a:r>
          </a:p>
          <a:p>
            <a:pPr lvl="1"/>
            <a:r>
              <a:rPr lang="en-US" altLang="en-US">
                <a:solidFill>
                  <a:schemeClr val="tx1"/>
                </a:solidFill>
              </a:rPr>
              <a:t>The </a:t>
            </a:r>
            <a:r>
              <a:rPr lang="en-US" altLang="en-US">
                <a:solidFill>
                  <a:schemeClr val="tx1"/>
                </a:solidFill>
                <a:latin typeface="Courier New" pitchFamily="49" charset="0"/>
              </a:rPr>
              <a:t>NOT</a:t>
            </a:r>
            <a:r>
              <a:rPr lang="en-US" altLang="en-US">
                <a:solidFill>
                  <a:schemeClr val="tx1"/>
                </a:solidFill>
              </a:rPr>
              <a:t> operator can be used with </a:t>
            </a:r>
            <a:r>
              <a:rPr lang="en-US" altLang="en-US">
                <a:solidFill>
                  <a:schemeClr val="tx1"/>
                </a:solidFill>
                <a:latin typeface="Courier New" pitchFamily="49" charset="0"/>
              </a:rPr>
              <a:t>IN</a:t>
            </a:r>
            <a:r>
              <a:rPr lang="en-US" altLang="en-US">
                <a:solidFill>
                  <a:schemeClr val="tx1"/>
                </a:solidFill>
              </a:rPr>
              <a:t>, </a:t>
            </a:r>
            <a:r>
              <a:rPr lang="en-US" altLang="en-US">
                <a:solidFill>
                  <a:schemeClr val="tx1"/>
                </a:solidFill>
                <a:latin typeface="Courier New" pitchFamily="49" charset="0"/>
              </a:rPr>
              <a:t>ANY</a:t>
            </a:r>
            <a:r>
              <a:rPr lang="en-US" altLang="en-US">
                <a:solidFill>
                  <a:schemeClr val="tx1"/>
                </a:solidFill>
              </a:rPr>
              <a:t>, and </a:t>
            </a:r>
            <a:r>
              <a:rPr lang="en-US" altLang="en-US">
                <a:solidFill>
                  <a:schemeClr val="tx1"/>
                </a:solidFill>
                <a:latin typeface="Courier New" pitchFamily="49" charset="0"/>
              </a:rPr>
              <a:t>ALL</a:t>
            </a:r>
            <a:r>
              <a:rPr lang="en-US" altLang="en-US">
                <a:solidFill>
                  <a:schemeClr val="tx1"/>
                </a:solidFill>
              </a:rPr>
              <a:t> operators.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ChangeArrowheads="1"/>
          </p:cNvSpPr>
          <p:nvPr/>
        </p:nvSpPr>
        <p:spPr bwMode="auto">
          <a:xfrm>
            <a:off x="3883710" y="-1564"/>
            <a:ext cx="2975849" cy="46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4787" name="Rectangle 3"/>
          <p:cNvSpPr>
            <a:spLocks noChangeArrowheads="1"/>
          </p:cNvSpPr>
          <p:nvPr/>
        </p:nvSpPr>
        <p:spPr bwMode="auto">
          <a:xfrm>
            <a:off x="-3114" y="-1564"/>
            <a:ext cx="2972735" cy="46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4790" name="Rectangle 6"/>
          <p:cNvSpPr>
            <a:spLocks noGrp="1" noRot="1" noChangeAspect="1" noChangeArrowheads="1" noTextEdit="1"/>
          </p:cNvSpPr>
          <p:nvPr>
            <p:ph type="sldImg"/>
          </p:nvPr>
        </p:nvSpPr>
        <p:spPr>
          <a:ln/>
        </p:spPr>
      </p:sp>
      <p:sp>
        <p:nvSpPr>
          <p:cNvPr id="374791" name="Rectangle 7"/>
          <p:cNvSpPr>
            <a:spLocks noGrp="1" noChangeArrowheads="1"/>
          </p:cNvSpPr>
          <p:nvPr>
            <p:ph type="body" idx="1"/>
          </p:nvPr>
        </p:nvSpPr>
        <p:spPr/>
        <p:txBody>
          <a:bodyPr/>
          <a:lstStyle/>
          <a:p>
            <a:r>
              <a:rPr lang="en-US" altLang="en-US"/>
              <a:t>Guidelines for Using Subqueries</a:t>
            </a:r>
          </a:p>
          <a:p>
            <a:pPr lvl="2"/>
            <a:r>
              <a:rPr lang="en-US" altLang="en-US"/>
              <a:t>A subquery must be</a:t>
            </a:r>
            <a:r>
              <a:rPr lang="en-US" altLang="en-US">
                <a:latin typeface="Times" pitchFamily="18" charset="0"/>
              </a:rPr>
              <a:t> enclosed in parentheses.</a:t>
            </a:r>
          </a:p>
          <a:p>
            <a:pPr lvl="2"/>
            <a:r>
              <a:rPr lang="en-US" altLang="en-US"/>
              <a:t>Place the subquery on the right side of the comparison condition for readability.</a:t>
            </a:r>
          </a:p>
          <a:p>
            <a:pPr lvl="2">
              <a:lnSpc>
                <a:spcPct val="105000"/>
              </a:lnSpc>
              <a:spcBef>
                <a:spcPct val="30000"/>
              </a:spcBef>
            </a:pPr>
            <a:r>
              <a:rPr lang="en-US" altLang="en-US"/>
              <a:t>With Oracle8</a:t>
            </a:r>
            <a:r>
              <a:rPr lang="en-US" altLang="en-US" i="1"/>
              <a:t>i</a:t>
            </a:r>
            <a:r>
              <a:rPr lang="en-US" altLang="en-US"/>
              <a:t> and later releases, an </a:t>
            </a:r>
            <a:r>
              <a:rPr lang="en-US" altLang="en-US">
                <a:latin typeface="Courier New" pitchFamily="49" charset="0"/>
              </a:rPr>
              <a:t>ORDER</a:t>
            </a:r>
            <a:r>
              <a:rPr lang="en-US" altLang="en-US"/>
              <a:t> </a:t>
            </a:r>
            <a:r>
              <a:rPr lang="en-US" altLang="en-US">
                <a:latin typeface="Courier New" pitchFamily="49" charset="0"/>
              </a:rPr>
              <a:t>BY</a:t>
            </a:r>
            <a:r>
              <a:rPr lang="en-US" altLang="en-US"/>
              <a:t> clause can be used and is required in the subquery to perform Top-N analysis.</a:t>
            </a:r>
          </a:p>
          <a:p>
            <a:pPr lvl="3">
              <a:lnSpc>
                <a:spcPct val="95000"/>
              </a:lnSpc>
              <a:spcBef>
                <a:spcPct val="30000"/>
              </a:spcBef>
            </a:pPr>
            <a:r>
              <a:rPr lang="en-US" altLang="en-US"/>
              <a:t>Prior to Oracle8</a:t>
            </a:r>
            <a:r>
              <a:rPr lang="en-US" altLang="en-US" i="1"/>
              <a:t>i</a:t>
            </a:r>
            <a:r>
              <a:rPr lang="en-US" altLang="en-US"/>
              <a:t>, however, subqueries could not contain an </a:t>
            </a:r>
            <a:r>
              <a:rPr lang="en-US" altLang="en-US">
                <a:latin typeface="Courier New" pitchFamily="49" charset="0"/>
              </a:rPr>
              <a:t>ORDER</a:t>
            </a:r>
            <a:r>
              <a:rPr lang="en-US" altLang="en-US"/>
              <a:t> </a:t>
            </a:r>
            <a:r>
              <a:rPr lang="en-US" altLang="en-US">
                <a:latin typeface="Courier New" pitchFamily="49" charset="0"/>
              </a:rPr>
              <a:t>BY</a:t>
            </a:r>
            <a:r>
              <a:rPr lang="en-US" altLang="en-US"/>
              <a:t> clause. Only one </a:t>
            </a:r>
            <a:r>
              <a:rPr lang="en-US" altLang="en-US">
                <a:latin typeface="Courier New" pitchFamily="49" charset="0"/>
              </a:rPr>
              <a:t>ORDER</a:t>
            </a:r>
            <a:r>
              <a:rPr lang="en-US" altLang="en-US"/>
              <a:t> </a:t>
            </a:r>
            <a:r>
              <a:rPr lang="en-US" altLang="en-US">
                <a:latin typeface="Courier New" pitchFamily="49" charset="0"/>
              </a:rPr>
              <a:t>BY</a:t>
            </a:r>
            <a:r>
              <a:rPr lang="en-US" altLang="en-US"/>
              <a:t> clause could be used for a </a:t>
            </a:r>
            <a:r>
              <a:rPr lang="en-US" altLang="en-US">
                <a:latin typeface="Courier New" pitchFamily="49" charset="0"/>
              </a:rPr>
              <a:t>SELECT</a:t>
            </a:r>
            <a:r>
              <a:rPr lang="en-US" altLang="en-US"/>
              <a:t> statement; if specified, it had to be the last clause in the main </a:t>
            </a:r>
            <a:r>
              <a:rPr lang="en-US" altLang="en-US">
                <a:latin typeface="Courier New" pitchFamily="49" charset="0"/>
              </a:rPr>
              <a:t>SELECT</a:t>
            </a:r>
            <a:r>
              <a:rPr lang="en-US" altLang="en-US"/>
              <a:t> statement.</a:t>
            </a:r>
          </a:p>
          <a:p>
            <a:pPr lvl="2"/>
            <a:r>
              <a:rPr lang="en-US" altLang="en-US"/>
              <a:t>Two classes of comparison conditions are used in subqueries: single-row operators and </a:t>
            </a:r>
            <a:br>
              <a:rPr lang="en-US" altLang="en-US"/>
            </a:br>
            <a:r>
              <a:rPr lang="en-US" altLang="en-US"/>
              <a:t>multiple-row operators.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Rot="1" noChangeAspect="1" noChangeArrowheads="1" noTextEdit="1"/>
          </p:cNvSpPr>
          <p:nvPr>
            <p:ph type="sldImg"/>
          </p:nvPr>
        </p:nvSpPr>
        <p:spPr>
          <a:ln/>
        </p:spPr>
      </p:sp>
      <p:sp>
        <p:nvSpPr>
          <p:cNvPr id="35843" name="Rectangle 6"/>
          <p:cNvSpPr>
            <a:spLocks noGrp="1" noChangeArrowheads="1"/>
          </p:cNvSpPr>
          <p:nvPr>
            <p:ph type="body" idx="1"/>
          </p:nvPr>
        </p:nvSpPr>
        <p:spPr>
          <a:noFill/>
        </p:spPr>
        <p:txBody>
          <a:bodyPr/>
          <a:lstStyle/>
          <a:p>
            <a:pPr eaLnBrk="1" hangingPunct="1"/>
            <a:r>
              <a:rPr lang="en-US" altLang="en-US" smtClean="0">
                <a:latin typeface="Courier New" pitchFamily="49" charset="0"/>
              </a:rPr>
              <a:t>INNER</a:t>
            </a:r>
            <a:r>
              <a:rPr lang="en-US" altLang="en-US" smtClean="0"/>
              <a:t> Versus </a:t>
            </a:r>
            <a:r>
              <a:rPr lang="en-US" altLang="en-US" smtClean="0">
                <a:latin typeface="Courier New" pitchFamily="49" charset="0"/>
              </a:rPr>
              <a:t>OUTER</a:t>
            </a:r>
            <a:r>
              <a:rPr lang="en-US" altLang="en-US" smtClean="0"/>
              <a:t> Joins</a:t>
            </a:r>
          </a:p>
          <a:p>
            <a:pPr lvl="1" eaLnBrk="1" hangingPunct="1"/>
            <a:r>
              <a:rPr lang="en-US" altLang="en-US" smtClean="0"/>
              <a:t>Joining tables with the </a:t>
            </a:r>
            <a:r>
              <a:rPr lang="en-US" altLang="en-US" smtClean="0">
                <a:latin typeface="Courier New" pitchFamily="49" charset="0"/>
              </a:rPr>
              <a:t>NATURAL JOIN</a:t>
            </a:r>
            <a:r>
              <a:rPr lang="en-US" altLang="en-US" smtClean="0"/>
              <a:t>, </a:t>
            </a:r>
            <a:r>
              <a:rPr lang="en-US" altLang="en-US" smtClean="0">
                <a:latin typeface="Courier New" pitchFamily="49" charset="0"/>
              </a:rPr>
              <a:t>USING</a:t>
            </a:r>
            <a:r>
              <a:rPr lang="en-US" altLang="en-US" smtClean="0"/>
              <a:t>, or </a:t>
            </a:r>
            <a:r>
              <a:rPr lang="en-US" altLang="en-US" smtClean="0">
                <a:latin typeface="Courier New" pitchFamily="49" charset="0"/>
              </a:rPr>
              <a:t>ON</a:t>
            </a:r>
            <a:r>
              <a:rPr lang="en-US" altLang="en-US" smtClean="0"/>
              <a:t> clauses results in an inner join. Any unmatched rows are not displayed in the output. To return the unmatched rows, you can use an outer join. An outer join returns all rows that satisfy the join condition and also returns some or all of those rows from one table for which no rows from the other table satisfy the join condition. </a:t>
            </a:r>
          </a:p>
          <a:p>
            <a:pPr lvl="1" eaLnBrk="1" hangingPunct="1"/>
            <a:r>
              <a:rPr lang="en-US" altLang="en-US" smtClean="0"/>
              <a:t>There are three types of outer joins:</a:t>
            </a:r>
          </a:p>
          <a:p>
            <a:pPr lvl="2" eaLnBrk="1" hangingPunct="1">
              <a:buSzPct val="70000"/>
            </a:pPr>
            <a:r>
              <a:rPr lang="en-US" altLang="en-US" smtClean="0">
                <a:latin typeface="Courier New" pitchFamily="49" charset="0"/>
              </a:rPr>
              <a:t>LEFT OUTER</a:t>
            </a:r>
          </a:p>
          <a:p>
            <a:pPr lvl="2" eaLnBrk="1" hangingPunct="1">
              <a:buSzPct val="70000"/>
            </a:pPr>
            <a:r>
              <a:rPr lang="en-US" altLang="en-US" smtClean="0">
                <a:latin typeface="Courier New" pitchFamily="49" charset="0"/>
              </a:rPr>
              <a:t>RIGHT OUTER</a:t>
            </a:r>
          </a:p>
          <a:p>
            <a:pPr lvl="2" eaLnBrk="1" hangingPunct="1">
              <a:buSzPct val="70000"/>
            </a:pPr>
            <a:r>
              <a:rPr lang="en-US" altLang="en-US" smtClean="0">
                <a:latin typeface="Courier New" pitchFamily="49" charset="0"/>
              </a:rPr>
              <a:t>FULL OUTER</a:t>
            </a:r>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4669077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4" name="Rectangle 6"/>
          <p:cNvSpPr>
            <a:spLocks noGrp="1" noRot="1" noChangeAspect="1" noChangeArrowheads="1" noTextEdit="1"/>
          </p:cNvSpPr>
          <p:nvPr>
            <p:ph type="sldImg"/>
          </p:nvPr>
        </p:nvSpPr>
        <p:spPr>
          <a:ln/>
        </p:spPr>
      </p:sp>
      <p:sp>
        <p:nvSpPr>
          <p:cNvPr id="370695" name="Rectangle 7"/>
          <p:cNvSpPr>
            <a:spLocks noGrp="1" noChangeArrowheads="1"/>
          </p:cNvSpPr>
          <p:nvPr>
            <p:ph type="body" idx="1"/>
          </p:nvPr>
        </p:nvSpPr>
        <p:spPr/>
        <p:txBody>
          <a:bodyPr/>
          <a:lstStyle/>
          <a:p>
            <a:r>
              <a:rPr lang="en-US" altLang="en-US"/>
              <a:t>Types of Group Functions</a:t>
            </a:r>
          </a:p>
          <a:p>
            <a:pPr lvl="1"/>
            <a:r>
              <a:rPr lang="en-US" altLang="en-US"/>
              <a:t>Each of the functions accepts an argument. The following table identifies the options that you can use in the syntax:</a:t>
            </a:r>
          </a:p>
        </p:txBody>
      </p:sp>
      <p:graphicFrame>
        <p:nvGraphicFramePr>
          <p:cNvPr id="370692" name="Object 4"/>
          <p:cNvGraphicFramePr>
            <a:graphicFrameLocks/>
          </p:cNvGraphicFramePr>
          <p:nvPr/>
        </p:nvGraphicFramePr>
        <p:xfrm>
          <a:off x="411106" y="5798863"/>
          <a:ext cx="5923668" cy="2721149"/>
        </p:xfrm>
        <a:graphic>
          <a:graphicData uri="http://schemas.openxmlformats.org/presentationml/2006/ole">
            <mc:AlternateContent xmlns:mc="http://schemas.openxmlformats.org/markup-compatibility/2006">
              <mc:Choice xmlns:v="urn:schemas-microsoft-com:vml" Requires="v">
                <p:oleObj spid="_x0000_s4113" name="Document" r:id="rId4" imgW="6045840" imgH="2763000" progId="Word.Document.8">
                  <p:embed/>
                </p:oleObj>
              </mc:Choice>
              <mc:Fallback>
                <p:oleObj name="Document" r:id="rId4" imgW="6045840" imgH="27630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06" y="5798863"/>
                        <a:ext cx="5923668" cy="2721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0693" name="Rectangle 5"/>
          <p:cNvSpPr>
            <a:spLocks noChangeArrowheads="1"/>
          </p:cNvSpPr>
          <p:nvPr/>
        </p:nvSpPr>
        <p:spPr bwMode="auto">
          <a:xfrm>
            <a:off x="730338" y="8014880"/>
            <a:ext cx="182194" cy="583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1" name="Rectangle 5"/>
          <p:cNvSpPr>
            <a:spLocks noGrp="1" noRot="1" noChangeAspect="1" noChangeArrowheads="1" noTextEdit="1"/>
          </p:cNvSpPr>
          <p:nvPr>
            <p:ph type="sldImg"/>
          </p:nvPr>
        </p:nvSpPr>
        <p:spPr>
          <a:ln/>
        </p:spPr>
      </p:sp>
      <p:sp>
        <p:nvSpPr>
          <p:cNvPr id="372742" name="Rectangle 6"/>
          <p:cNvSpPr>
            <a:spLocks noGrp="1" noChangeArrowheads="1"/>
          </p:cNvSpPr>
          <p:nvPr>
            <p:ph type="body" idx="1"/>
          </p:nvPr>
        </p:nvSpPr>
        <p:spPr/>
        <p:txBody>
          <a:bodyPr/>
          <a:lstStyle/>
          <a:p>
            <a:r>
              <a:rPr lang="en-US" altLang="en-US" dirty="0"/>
              <a:t>Guidelines for Using Group Functions</a:t>
            </a:r>
          </a:p>
          <a:p>
            <a:pPr lvl="2">
              <a:buClr>
                <a:schemeClr val="tx1"/>
              </a:buClr>
              <a:buSzPct val="70000"/>
            </a:pPr>
            <a:r>
              <a:rPr lang="en-US" altLang="en-US" dirty="0">
                <a:solidFill>
                  <a:schemeClr val="tx1"/>
                </a:solidFill>
                <a:latin typeface="Courier New" pitchFamily="49" charset="0"/>
              </a:rPr>
              <a:t>DISTINCT</a:t>
            </a:r>
            <a:r>
              <a:rPr lang="en-US" altLang="en-US" dirty="0">
                <a:solidFill>
                  <a:schemeClr val="tx1"/>
                </a:solidFill>
              </a:rPr>
              <a:t> makes the function consider only </a:t>
            </a:r>
            <a:r>
              <a:rPr lang="en-US" altLang="en-US" dirty="0" err="1">
                <a:solidFill>
                  <a:schemeClr val="tx1"/>
                </a:solidFill>
              </a:rPr>
              <a:t>nonduplicate</a:t>
            </a:r>
            <a:r>
              <a:rPr lang="en-US" altLang="en-US" dirty="0">
                <a:solidFill>
                  <a:schemeClr val="tx1"/>
                </a:solidFill>
              </a:rPr>
              <a:t> values; </a:t>
            </a:r>
            <a:r>
              <a:rPr lang="en-US" altLang="en-US" dirty="0">
                <a:solidFill>
                  <a:schemeClr val="tx1"/>
                </a:solidFill>
                <a:latin typeface="Courier New" pitchFamily="49" charset="0"/>
              </a:rPr>
              <a:t>ALL</a:t>
            </a:r>
            <a:r>
              <a:rPr lang="en-US" altLang="en-US" dirty="0">
                <a:solidFill>
                  <a:schemeClr val="tx1"/>
                </a:solidFill>
              </a:rPr>
              <a:t> makes it consider every value, including duplicates. The default is </a:t>
            </a:r>
            <a:r>
              <a:rPr lang="en-US" altLang="en-US" dirty="0">
                <a:solidFill>
                  <a:schemeClr val="tx1"/>
                </a:solidFill>
                <a:latin typeface="Courier New" pitchFamily="49" charset="0"/>
              </a:rPr>
              <a:t>ALL</a:t>
            </a:r>
            <a:r>
              <a:rPr lang="en-US" altLang="en-US" dirty="0">
                <a:solidFill>
                  <a:schemeClr val="tx1"/>
                </a:solidFill>
              </a:rPr>
              <a:t> and therefore does not need to be specified.</a:t>
            </a:r>
          </a:p>
          <a:p>
            <a:pPr lvl="2"/>
            <a:r>
              <a:rPr lang="en-US" altLang="en-US" dirty="0">
                <a:solidFill>
                  <a:schemeClr val="tx1"/>
                </a:solidFill>
              </a:rPr>
              <a:t>The data types for the functions with an </a:t>
            </a:r>
            <a:r>
              <a:rPr lang="en-US" altLang="en-US" dirty="0" err="1">
                <a:solidFill>
                  <a:schemeClr val="tx1"/>
                </a:solidFill>
                <a:latin typeface="Courier New" pitchFamily="49" charset="0"/>
              </a:rPr>
              <a:t>expr</a:t>
            </a:r>
            <a:r>
              <a:rPr lang="en-US" altLang="en-US" dirty="0">
                <a:solidFill>
                  <a:schemeClr val="tx1"/>
                </a:solidFill>
              </a:rPr>
              <a:t> argument may be </a:t>
            </a:r>
            <a:r>
              <a:rPr lang="en-US" altLang="en-US" dirty="0">
                <a:solidFill>
                  <a:schemeClr val="tx1"/>
                </a:solidFill>
                <a:latin typeface="Courier New" pitchFamily="49" charset="0"/>
              </a:rPr>
              <a:t>CHAR</a:t>
            </a:r>
            <a:r>
              <a:rPr lang="en-US" altLang="en-US" dirty="0">
                <a:solidFill>
                  <a:schemeClr val="tx1"/>
                </a:solidFill>
              </a:rPr>
              <a:t>, </a:t>
            </a:r>
            <a:r>
              <a:rPr lang="en-US" altLang="en-US" dirty="0">
                <a:solidFill>
                  <a:schemeClr val="tx1"/>
                </a:solidFill>
                <a:latin typeface="Courier New" pitchFamily="49" charset="0"/>
              </a:rPr>
              <a:t>VARCHAR2</a:t>
            </a:r>
            <a:r>
              <a:rPr lang="en-US" altLang="en-US" dirty="0">
                <a:solidFill>
                  <a:schemeClr val="tx1"/>
                </a:solidFill>
              </a:rPr>
              <a:t>, </a:t>
            </a:r>
            <a:r>
              <a:rPr lang="en-US" altLang="en-US" dirty="0">
                <a:solidFill>
                  <a:schemeClr val="tx1"/>
                </a:solidFill>
                <a:latin typeface="Courier New" pitchFamily="49" charset="0"/>
              </a:rPr>
              <a:t>NUMBER</a:t>
            </a:r>
            <a:r>
              <a:rPr lang="en-US" altLang="en-US" dirty="0">
                <a:solidFill>
                  <a:schemeClr val="tx1"/>
                </a:solidFill>
              </a:rPr>
              <a:t>, or </a:t>
            </a:r>
            <a:r>
              <a:rPr lang="en-US" altLang="en-US" dirty="0">
                <a:solidFill>
                  <a:schemeClr val="tx1"/>
                </a:solidFill>
                <a:latin typeface="Courier New" pitchFamily="49" charset="0"/>
              </a:rPr>
              <a:t>DATE</a:t>
            </a:r>
            <a:r>
              <a:rPr lang="en-US" altLang="en-US" dirty="0">
                <a:solidFill>
                  <a:schemeClr val="tx1"/>
                </a:solidFill>
              </a:rPr>
              <a:t>. </a:t>
            </a:r>
          </a:p>
          <a:p>
            <a:pPr lvl="2"/>
            <a:r>
              <a:rPr lang="en-US" altLang="en-US" dirty="0">
                <a:solidFill>
                  <a:schemeClr val="tx1"/>
                </a:solidFill>
              </a:rPr>
              <a:t>All group functions ignore null values. To substitute a value for null values, use the </a:t>
            </a:r>
            <a:r>
              <a:rPr lang="en-US" altLang="en-US" dirty="0">
                <a:solidFill>
                  <a:schemeClr val="tx1"/>
                </a:solidFill>
                <a:latin typeface="Courier New" pitchFamily="49" charset="0"/>
              </a:rPr>
              <a:t>NVL</a:t>
            </a:r>
            <a:r>
              <a:rPr lang="en-US" altLang="en-US" dirty="0">
                <a:solidFill>
                  <a:schemeClr val="tx1"/>
                </a:solidFill>
              </a:rPr>
              <a:t>, </a:t>
            </a:r>
            <a:r>
              <a:rPr lang="en-US" altLang="en-US" dirty="0">
                <a:solidFill>
                  <a:schemeClr val="tx1"/>
                </a:solidFill>
                <a:latin typeface="Courier New" pitchFamily="49" charset="0"/>
              </a:rPr>
              <a:t>NVL2</a:t>
            </a:r>
            <a:r>
              <a:rPr lang="en-US" altLang="en-US" dirty="0">
                <a:solidFill>
                  <a:schemeClr val="tx1"/>
                </a:solidFill>
              </a:rPr>
              <a:t>, or </a:t>
            </a:r>
            <a:r>
              <a:rPr lang="en-US" altLang="en-US" dirty="0">
                <a:solidFill>
                  <a:schemeClr val="tx1"/>
                </a:solidFill>
                <a:latin typeface="Courier New" pitchFamily="49" charset="0"/>
              </a:rPr>
              <a:t>COALESCE</a:t>
            </a:r>
            <a:r>
              <a:rPr lang="en-US" altLang="en-US" dirty="0">
                <a:solidFill>
                  <a:schemeClr val="tx1"/>
                </a:solidFill>
              </a:rPr>
              <a:t> functions.</a:t>
            </a:r>
          </a:p>
        </p:txBody>
      </p:sp>
      <p:sp>
        <p:nvSpPr>
          <p:cNvPr id="372740" name="Rectangle 4"/>
          <p:cNvSpPr>
            <a:spLocks noChangeArrowheads="1"/>
          </p:cNvSpPr>
          <p:nvPr/>
        </p:nvSpPr>
        <p:spPr bwMode="auto">
          <a:xfrm>
            <a:off x="730338" y="8014880"/>
            <a:ext cx="182194" cy="583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0" name="Rectangle 4"/>
          <p:cNvSpPr>
            <a:spLocks noGrp="1" noRot="1" noChangeAspect="1" noChangeArrowheads="1" noTextEdit="1"/>
          </p:cNvSpPr>
          <p:nvPr>
            <p:ph type="sldImg"/>
          </p:nvPr>
        </p:nvSpPr>
        <p:spPr>
          <a:ln/>
        </p:spPr>
      </p:sp>
      <p:sp>
        <p:nvSpPr>
          <p:cNvPr id="382981" name="Rectangle 5"/>
          <p:cNvSpPr>
            <a:spLocks noGrp="1" noChangeArrowheads="1"/>
          </p:cNvSpPr>
          <p:nvPr>
            <p:ph type="body" idx="1"/>
          </p:nvPr>
        </p:nvSpPr>
        <p:spPr/>
        <p:txBody>
          <a:bodyPr/>
          <a:lstStyle/>
          <a:p>
            <a:r>
              <a:rPr lang="en-US" altLang="en-US" dirty="0">
                <a:latin typeface="Courier New" pitchFamily="49" charset="0"/>
              </a:rPr>
              <a:t>DISTINCT</a:t>
            </a:r>
            <a:r>
              <a:rPr lang="en-US" altLang="en-US" dirty="0"/>
              <a:t> Keyword</a:t>
            </a:r>
          </a:p>
          <a:p>
            <a:pPr lvl="1"/>
            <a:r>
              <a:rPr lang="en-US" altLang="en-US" dirty="0">
                <a:solidFill>
                  <a:schemeClr val="tx1"/>
                </a:solidFill>
              </a:rPr>
              <a:t>Use the </a:t>
            </a:r>
            <a:r>
              <a:rPr lang="en-US" altLang="en-US" dirty="0">
                <a:solidFill>
                  <a:schemeClr val="tx1"/>
                </a:solidFill>
                <a:latin typeface="Courier New" pitchFamily="49" charset="0"/>
              </a:rPr>
              <a:t>DISTINCT</a:t>
            </a:r>
            <a:r>
              <a:rPr lang="en-US" altLang="en-US" dirty="0">
                <a:solidFill>
                  <a:schemeClr val="tx1"/>
                </a:solidFill>
              </a:rPr>
              <a:t> keyword to suppress the counting of any duplicate values in a column</a:t>
            </a:r>
            <a:r>
              <a:rPr lang="en-US" altLang="en-US" dirty="0" smtClean="0">
                <a:solidFill>
                  <a:schemeClr val="tx1"/>
                </a:solidFill>
              </a:rPr>
              <a:t>.</a:t>
            </a:r>
            <a:endParaRPr lang="en-US" altLang="en-US" dirty="0">
              <a:solidFill>
                <a:schemeClr val="tx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8" name="Rectangle 4"/>
          <p:cNvSpPr>
            <a:spLocks noGrp="1" noRot="1" noChangeAspect="1" noChangeArrowheads="1" noTextEdit="1"/>
          </p:cNvSpPr>
          <p:nvPr>
            <p:ph type="sldImg"/>
          </p:nvPr>
        </p:nvSpPr>
        <p:spPr>
          <a:ln/>
        </p:spPr>
      </p:sp>
      <p:sp>
        <p:nvSpPr>
          <p:cNvPr id="385029" name="Rectangle 5"/>
          <p:cNvSpPr>
            <a:spLocks noGrp="1" noChangeArrowheads="1"/>
          </p:cNvSpPr>
          <p:nvPr>
            <p:ph type="body" idx="1"/>
          </p:nvPr>
        </p:nvSpPr>
        <p:spPr/>
        <p:txBody>
          <a:bodyPr/>
          <a:lstStyle/>
          <a:p>
            <a:r>
              <a:rPr lang="en-US" altLang="en-US" dirty="0"/>
              <a:t>Group Functions and Null Values </a:t>
            </a:r>
          </a:p>
          <a:p>
            <a:pPr lvl="1"/>
            <a:r>
              <a:rPr lang="en-US" altLang="en-US" dirty="0">
                <a:solidFill>
                  <a:schemeClr val="tx1"/>
                </a:solidFill>
              </a:rPr>
              <a:t>All group functions ignore null values in the column. </a:t>
            </a:r>
          </a:p>
          <a:p>
            <a:pPr lvl="1"/>
            <a:r>
              <a:rPr lang="en-US" altLang="en-US" dirty="0">
                <a:solidFill>
                  <a:schemeClr val="tx1"/>
                </a:solidFill>
              </a:rPr>
              <a:t>The </a:t>
            </a:r>
            <a:r>
              <a:rPr lang="en-US" altLang="en-US" dirty="0">
                <a:solidFill>
                  <a:schemeClr val="tx1"/>
                </a:solidFill>
                <a:latin typeface="Courier New" pitchFamily="49" charset="0"/>
              </a:rPr>
              <a:t>NVL</a:t>
            </a:r>
            <a:r>
              <a:rPr lang="en-US" altLang="en-US" dirty="0">
                <a:solidFill>
                  <a:schemeClr val="tx1"/>
                </a:solidFill>
              </a:rPr>
              <a:t> function forces group functions to include null values.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3882152" y="0"/>
            <a:ext cx="2975848" cy="458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1171" name="Rectangle 3"/>
          <p:cNvSpPr>
            <a:spLocks noChangeArrowheads="1"/>
          </p:cNvSpPr>
          <p:nvPr/>
        </p:nvSpPr>
        <p:spPr bwMode="auto">
          <a:xfrm>
            <a:off x="-1558" y="0"/>
            <a:ext cx="2972735" cy="458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1174" name="Rectangle 6"/>
          <p:cNvSpPr>
            <a:spLocks noGrp="1" noRot="1" noChangeAspect="1" noChangeArrowheads="1" noTextEdit="1"/>
          </p:cNvSpPr>
          <p:nvPr>
            <p:ph type="sldImg"/>
          </p:nvPr>
        </p:nvSpPr>
        <p:spPr>
          <a:ln/>
        </p:spPr>
      </p:sp>
      <p:sp>
        <p:nvSpPr>
          <p:cNvPr id="391175" name="Rectangle 7"/>
          <p:cNvSpPr>
            <a:spLocks noGrp="1" noChangeArrowheads="1"/>
          </p:cNvSpPr>
          <p:nvPr>
            <p:ph type="body" idx="1"/>
          </p:nvPr>
        </p:nvSpPr>
        <p:spPr/>
        <p:txBody>
          <a:bodyPr/>
          <a:lstStyle/>
          <a:p>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r>
              <a:rPr lang="en-US" altLang="en-US" dirty="0">
                <a:solidFill>
                  <a:schemeClr val="tx1"/>
                </a:solidFill>
              </a:rPr>
              <a:t>You can use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to divide the rows in a table into groups. You can then use the group functions to return summary information for each group. </a:t>
            </a:r>
          </a:p>
          <a:p>
            <a:pPr lvl="1"/>
            <a:r>
              <a:rPr lang="en-US" altLang="en-US" dirty="0">
                <a:solidFill>
                  <a:schemeClr val="tx1"/>
                </a:solidFill>
              </a:rPr>
              <a:t>In the syntax:</a:t>
            </a:r>
          </a:p>
          <a:p>
            <a:pPr lvl="2">
              <a:buFontTx/>
              <a:buNone/>
            </a:pPr>
            <a:r>
              <a:rPr lang="en-US" altLang="en-US" i="1" dirty="0" err="1">
                <a:solidFill>
                  <a:schemeClr val="tx1"/>
                </a:solidFill>
                <a:latin typeface="Courier New" pitchFamily="49" charset="0"/>
              </a:rPr>
              <a:t>group_by_expression</a:t>
            </a:r>
            <a:r>
              <a:rPr lang="en-US" altLang="en-US" i="1" dirty="0">
                <a:solidFill>
                  <a:schemeClr val="tx1"/>
                </a:solidFill>
                <a:latin typeface="Courier New" pitchFamily="49" charset="0"/>
              </a:rPr>
              <a:t> 	</a:t>
            </a:r>
            <a:r>
              <a:rPr lang="en-US" altLang="en-US" dirty="0">
                <a:solidFill>
                  <a:schemeClr val="tx1"/>
                </a:solidFill>
              </a:rPr>
              <a:t>specifies columns whose values determine the basis for</a:t>
            </a:r>
            <a:br>
              <a:rPr lang="en-US" altLang="en-US" dirty="0">
                <a:solidFill>
                  <a:schemeClr val="tx1"/>
                </a:solidFill>
              </a:rPr>
            </a:br>
            <a:r>
              <a:rPr lang="en-US" altLang="en-US" dirty="0">
                <a:solidFill>
                  <a:schemeClr val="tx1"/>
                </a:solidFill>
              </a:rPr>
              <a:t>				grouping rows</a:t>
            </a:r>
          </a:p>
          <a:p>
            <a:pPr lvl="1"/>
            <a:r>
              <a:rPr lang="en-US" altLang="en-US" b="1" dirty="0">
                <a:solidFill>
                  <a:schemeClr val="tx1"/>
                </a:solidFill>
              </a:rPr>
              <a:t>Guidelines</a:t>
            </a:r>
          </a:p>
          <a:p>
            <a:pPr lvl="2"/>
            <a:r>
              <a:rPr lang="en-US" altLang="en-US" dirty="0">
                <a:solidFill>
                  <a:schemeClr val="tx1"/>
                </a:solidFill>
              </a:rPr>
              <a:t>If you include a group function in a </a:t>
            </a:r>
            <a:r>
              <a:rPr lang="en-US" altLang="en-US" dirty="0">
                <a:solidFill>
                  <a:schemeClr val="tx1"/>
                </a:solidFill>
                <a:latin typeface="Courier New" pitchFamily="49" charset="0"/>
              </a:rPr>
              <a:t>SELECT</a:t>
            </a:r>
            <a:r>
              <a:rPr lang="en-US" altLang="en-US" dirty="0">
                <a:solidFill>
                  <a:schemeClr val="tx1"/>
                </a:solidFill>
              </a:rPr>
              <a:t> clause, you cannot select individual results as well, </a:t>
            </a:r>
            <a:r>
              <a:rPr lang="en-US" altLang="en-US" i="1" dirty="0">
                <a:solidFill>
                  <a:schemeClr val="tx1"/>
                </a:solidFill>
              </a:rPr>
              <a:t>unless</a:t>
            </a:r>
            <a:r>
              <a:rPr lang="en-US" altLang="en-US" dirty="0">
                <a:solidFill>
                  <a:schemeClr val="tx1"/>
                </a:solidFill>
              </a:rPr>
              <a:t> the individual column appears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You receive an error message if you fail to include the column list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a:t>
            </a:r>
          </a:p>
          <a:p>
            <a:pPr lvl="2"/>
            <a:r>
              <a:rPr lang="en-US" altLang="en-US" dirty="0">
                <a:solidFill>
                  <a:schemeClr val="tx1"/>
                </a:solidFill>
              </a:rPr>
              <a:t>Using a </a:t>
            </a:r>
            <a:r>
              <a:rPr lang="en-US" altLang="en-US" dirty="0">
                <a:solidFill>
                  <a:schemeClr val="tx1"/>
                </a:solidFill>
                <a:latin typeface="Courier New" pitchFamily="49" charset="0"/>
              </a:rPr>
              <a:t>WHERE</a:t>
            </a:r>
            <a:r>
              <a:rPr lang="en-US" altLang="en-US" dirty="0">
                <a:solidFill>
                  <a:schemeClr val="tx1"/>
                </a:solidFill>
              </a:rPr>
              <a:t> clause, you can exclude rows before dividing them into groups.</a:t>
            </a:r>
          </a:p>
          <a:p>
            <a:pPr lvl="2"/>
            <a:r>
              <a:rPr lang="en-US" altLang="en-US" dirty="0">
                <a:solidFill>
                  <a:schemeClr val="tx1"/>
                </a:solidFill>
              </a:rPr>
              <a:t>You must include the </a:t>
            </a:r>
            <a:r>
              <a:rPr lang="en-US" altLang="en-US" i="1" dirty="0">
                <a:solidFill>
                  <a:schemeClr val="tx1"/>
                </a:solidFill>
              </a:rPr>
              <a:t>columns</a:t>
            </a:r>
            <a:r>
              <a:rPr lang="en-US" altLang="en-US" dirty="0">
                <a:solidFill>
                  <a:schemeClr val="tx1"/>
                </a:solidFill>
              </a:rPr>
              <a:t>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a:t>
            </a:r>
          </a:p>
          <a:p>
            <a:pPr lvl="2"/>
            <a:r>
              <a:rPr lang="en-US" altLang="en-US" dirty="0">
                <a:solidFill>
                  <a:schemeClr val="tx1"/>
                </a:solidFill>
              </a:rPr>
              <a:t>You cannot use a column alias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ChangeArrowheads="1"/>
          </p:cNvSpPr>
          <p:nvPr/>
        </p:nvSpPr>
        <p:spPr bwMode="auto">
          <a:xfrm>
            <a:off x="3883709" y="1"/>
            <a:ext cx="2974292" cy="455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19" name="Rectangle 1027"/>
          <p:cNvSpPr>
            <a:spLocks noChangeArrowheads="1"/>
          </p:cNvSpPr>
          <p:nvPr/>
        </p:nvSpPr>
        <p:spPr bwMode="auto">
          <a:xfrm>
            <a:off x="-1557" y="1"/>
            <a:ext cx="2969620" cy="455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22" name="Rectangle 1030"/>
          <p:cNvSpPr>
            <a:spLocks noGrp="1" noRot="1" noChangeAspect="1" noChangeArrowheads="1" noTextEdit="1"/>
          </p:cNvSpPr>
          <p:nvPr>
            <p:ph type="sldImg"/>
          </p:nvPr>
        </p:nvSpPr>
        <p:spPr>
          <a:ln/>
        </p:spPr>
      </p:sp>
      <p:sp>
        <p:nvSpPr>
          <p:cNvPr id="393223" name="Rectangle 1031"/>
          <p:cNvSpPr>
            <a:spLocks noGrp="1" noChangeArrowheads="1"/>
          </p:cNvSpPr>
          <p:nvPr>
            <p:ph type="body" idx="1"/>
          </p:nvPr>
        </p:nvSpPr>
        <p:spPr/>
        <p:txBody>
          <a:bodyPr/>
          <a:lstStyle/>
          <a:p>
            <a:r>
              <a:rPr lang="en-US" altLang="en-US" dirty="0"/>
              <a:t>Using the </a:t>
            </a:r>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lnSpc>
                <a:spcPct val="95000"/>
              </a:lnSpc>
            </a:pPr>
            <a:r>
              <a:rPr lang="en-US" altLang="en-US" dirty="0">
                <a:solidFill>
                  <a:schemeClr val="tx1"/>
                </a:solidFill>
              </a:rPr>
              <a:t>When using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make sure that all columns in the </a:t>
            </a:r>
            <a:r>
              <a:rPr lang="en-US" altLang="en-US" dirty="0">
                <a:solidFill>
                  <a:schemeClr val="tx1"/>
                </a:solidFill>
                <a:latin typeface="Courier New" pitchFamily="49" charset="0"/>
              </a:rPr>
              <a:t>SELECT</a:t>
            </a:r>
            <a:r>
              <a:rPr lang="en-US" altLang="en-US" dirty="0">
                <a:solidFill>
                  <a:schemeClr val="tx1"/>
                </a:solidFill>
              </a:rPr>
              <a:t> list that are not group functions are included in the </a:t>
            </a:r>
            <a:r>
              <a:rPr lang="en-US" altLang="en-US" dirty="0">
                <a:solidFill>
                  <a:schemeClr val="tx1"/>
                </a:solidFill>
                <a:latin typeface="Courier New" pitchFamily="49" charset="0"/>
              </a:rPr>
              <a:t>GROUP BY</a:t>
            </a:r>
            <a:r>
              <a:rPr lang="en-US" altLang="en-US" dirty="0">
                <a:solidFill>
                  <a:schemeClr val="tx1"/>
                </a:solidFill>
              </a:rPr>
              <a:t> clause. The example in the slide displays the department number and the average salary for each department. Here is how this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 BY</a:t>
            </a:r>
            <a:r>
              <a:rPr lang="en-US" altLang="en-US" dirty="0">
                <a:solidFill>
                  <a:schemeClr val="tx1"/>
                </a:solidFill>
              </a:rPr>
              <a:t> clause, is evaluated:</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columns to be retrieved, as follows:</a:t>
            </a:r>
          </a:p>
          <a:p>
            <a:pPr lvl="3">
              <a:lnSpc>
                <a:spcPct val="95000"/>
              </a:lnSpc>
            </a:pPr>
            <a:r>
              <a:rPr lang="en-US" altLang="en-US" dirty="0" err="1" smtClean="0">
                <a:solidFill>
                  <a:schemeClr val="tx1"/>
                </a:solidFill>
              </a:rPr>
              <a:t>movie_type_id</a:t>
            </a:r>
            <a:r>
              <a:rPr lang="en-US" altLang="en-US" baseline="0" dirty="0" smtClean="0">
                <a:solidFill>
                  <a:schemeClr val="tx1"/>
                </a:solidFill>
              </a:rPr>
              <a:t> </a:t>
            </a:r>
            <a:r>
              <a:rPr lang="en-US" altLang="en-US" dirty="0" smtClean="0">
                <a:solidFill>
                  <a:schemeClr val="tx1"/>
                </a:solidFill>
              </a:rPr>
              <a:t>column </a:t>
            </a:r>
            <a:r>
              <a:rPr lang="en-US" altLang="en-US" dirty="0">
                <a:solidFill>
                  <a:schemeClr val="tx1"/>
                </a:solidFill>
              </a:rPr>
              <a:t>in </a:t>
            </a:r>
            <a:r>
              <a:rPr lang="en-US" altLang="en-US" dirty="0" smtClean="0">
                <a:solidFill>
                  <a:schemeClr val="tx1"/>
                </a:solidFill>
              </a:rPr>
              <a:t>the </a:t>
            </a:r>
            <a:r>
              <a:rPr lang="en-US" altLang="en-US" dirty="0" err="1" smtClean="0">
                <a:solidFill>
                  <a:schemeClr val="tx1"/>
                </a:solidFill>
              </a:rPr>
              <a:t>mm_movie</a:t>
            </a:r>
            <a:r>
              <a:rPr lang="en-US" altLang="en-US" baseline="0" dirty="0" smtClean="0">
                <a:solidFill>
                  <a:schemeClr val="tx1"/>
                </a:solidFill>
              </a:rPr>
              <a:t> </a:t>
            </a:r>
            <a:r>
              <a:rPr lang="en-US" altLang="en-US" dirty="0" smtClean="0">
                <a:solidFill>
                  <a:schemeClr val="tx1"/>
                </a:solidFill>
              </a:rPr>
              <a:t> </a:t>
            </a:r>
            <a:r>
              <a:rPr lang="en-US" altLang="en-US" dirty="0">
                <a:solidFill>
                  <a:schemeClr val="tx1"/>
                </a:solidFill>
              </a:rPr>
              <a:t>table</a:t>
            </a:r>
          </a:p>
          <a:p>
            <a:pPr lvl="3">
              <a:lnSpc>
                <a:spcPct val="95000"/>
              </a:lnSpc>
            </a:pPr>
            <a:r>
              <a:rPr lang="en-US" altLang="en-US" dirty="0">
                <a:solidFill>
                  <a:schemeClr val="tx1"/>
                </a:solidFill>
              </a:rPr>
              <a:t>The average </a:t>
            </a:r>
            <a:r>
              <a:rPr lang="en-US" altLang="en-US" dirty="0" smtClean="0">
                <a:solidFill>
                  <a:schemeClr val="tx1"/>
                </a:solidFill>
              </a:rPr>
              <a:t>value</a:t>
            </a:r>
            <a:r>
              <a:rPr lang="en-US" altLang="en-US" baseline="0" dirty="0" smtClean="0">
                <a:solidFill>
                  <a:schemeClr val="tx1"/>
                </a:solidFill>
              </a:rPr>
              <a:t> of all movies </a:t>
            </a:r>
            <a:r>
              <a:rPr lang="en-US" altLang="en-US" dirty="0" smtClean="0">
                <a:solidFill>
                  <a:schemeClr val="tx1"/>
                </a:solidFill>
              </a:rPr>
              <a:t>in </a:t>
            </a:r>
            <a:r>
              <a:rPr lang="en-US" altLang="en-US" dirty="0">
                <a:solidFill>
                  <a:schemeClr val="tx1"/>
                </a:solidFill>
              </a:rPr>
              <a:t>the group that you specified in the </a:t>
            </a:r>
            <a:r>
              <a:rPr lang="en-US" altLang="en-US" dirty="0">
                <a:solidFill>
                  <a:schemeClr val="tx1"/>
                </a:solidFill>
                <a:latin typeface="Courier New" pitchFamily="49" charset="0"/>
              </a:rPr>
              <a:t>GROUP BY</a:t>
            </a:r>
            <a:r>
              <a:rPr lang="en-US" altLang="en-US" dirty="0">
                <a:solidFill>
                  <a:schemeClr val="tx1"/>
                </a:solidFill>
              </a:rPr>
              <a:t> clause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smtClean="0">
                <a:solidFill>
                  <a:schemeClr val="tx1"/>
                </a:solidFill>
                <a:latin typeface="Courier New" pitchFamily="49" charset="0"/>
              </a:rPr>
              <a:t>MM_MOVIES</a:t>
            </a:r>
            <a:r>
              <a:rPr lang="en-US" altLang="en-US" dirty="0" smtClean="0">
                <a:solidFill>
                  <a:schemeClr val="tx1"/>
                </a:solidFill>
              </a:rPr>
              <a:t> </a:t>
            </a:r>
            <a:r>
              <a:rPr lang="en-US" altLang="en-US" dirty="0">
                <a:solidFill>
                  <a:schemeClr val="tx1"/>
                </a:solidFill>
              </a:rPr>
              <a:t>table.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WHERE</a:t>
            </a:r>
            <a:r>
              <a:rPr lang="en-US" altLang="en-US" dirty="0">
                <a:solidFill>
                  <a:schemeClr val="tx1"/>
                </a:solidFill>
              </a:rPr>
              <a:t> clause specifies the rows to be retrieved. Because there is no </a:t>
            </a:r>
            <a:r>
              <a:rPr lang="en-US" altLang="en-US" dirty="0">
                <a:solidFill>
                  <a:schemeClr val="tx1"/>
                </a:solidFill>
                <a:latin typeface="Courier New" pitchFamily="49" charset="0"/>
              </a:rPr>
              <a:t>WHERE</a:t>
            </a:r>
            <a:r>
              <a:rPr lang="en-US" altLang="en-US" dirty="0">
                <a:solidFill>
                  <a:schemeClr val="tx1"/>
                </a:solidFill>
              </a:rPr>
              <a:t> clause, all rows are retrieved by default. </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GROUP BY</a:t>
            </a:r>
            <a:r>
              <a:rPr lang="en-US" altLang="en-US" dirty="0">
                <a:solidFill>
                  <a:schemeClr val="tx1"/>
                </a:solidFill>
              </a:rPr>
              <a:t> clause specifies how the rows should be grouped. The rows are grouped by department number, so the </a:t>
            </a:r>
            <a:r>
              <a:rPr lang="en-US" altLang="en-US" dirty="0">
                <a:solidFill>
                  <a:schemeClr val="tx1"/>
                </a:solidFill>
                <a:latin typeface="Courier New" pitchFamily="49" charset="0"/>
              </a:rPr>
              <a:t>AVG</a:t>
            </a:r>
            <a:r>
              <a:rPr lang="en-US" altLang="en-US" dirty="0">
                <a:solidFill>
                  <a:schemeClr val="tx1"/>
                </a:solidFill>
              </a:rPr>
              <a:t> function that is applied to the salary column calculates the </a:t>
            </a:r>
            <a:r>
              <a:rPr lang="en-US" altLang="en-US" i="1" dirty="0">
                <a:solidFill>
                  <a:schemeClr val="tx1"/>
                </a:solidFill>
              </a:rPr>
              <a:t>average </a:t>
            </a:r>
            <a:r>
              <a:rPr lang="en-US" altLang="en-US" i="1" dirty="0" smtClean="0">
                <a:solidFill>
                  <a:schemeClr val="tx1"/>
                </a:solidFill>
              </a:rPr>
              <a:t>movie value </a:t>
            </a:r>
            <a:r>
              <a:rPr lang="en-US" altLang="en-US" i="1" dirty="0">
                <a:solidFill>
                  <a:schemeClr val="tx1"/>
                </a:solidFill>
              </a:rPr>
              <a:t>for each </a:t>
            </a:r>
            <a:r>
              <a:rPr lang="en-US" altLang="en-US" i="1" dirty="0" smtClean="0">
                <a:solidFill>
                  <a:schemeClr val="tx1"/>
                </a:solidFill>
              </a:rPr>
              <a:t>movie type</a:t>
            </a:r>
            <a:endParaRPr lang="en-US" altLang="en-US" dirty="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5" name="Rectangle 5"/>
          <p:cNvSpPr>
            <a:spLocks noGrp="1" noRot="1" noChangeAspect="1" noChangeArrowheads="1" noTextEdit="1"/>
          </p:cNvSpPr>
          <p:nvPr>
            <p:ph type="sldImg"/>
          </p:nvPr>
        </p:nvSpPr>
        <p:spPr>
          <a:ln/>
        </p:spPr>
      </p:sp>
      <p:sp>
        <p:nvSpPr>
          <p:cNvPr id="496646" name="Rectangle 6"/>
          <p:cNvSpPr>
            <a:spLocks noGrp="1" noChangeArrowheads="1"/>
          </p:cNvSpPr>
          <p:nvPr>
            <p:ph type="body" idx="1"/>
          </p:nvPr>
        </p:nvSpPr>
        <p:spPr/>
        <p:txBody>
          <a:bodyPr/>
          <a:lstStyle/>
          <a:p>
            <a:r>
              <a:rPr lang="en-US" altLang="en-US"/>
              <a:t>Data Types</a:t>
            </a:r>
          </a:p>
          <a:p>
            <a:pPr lvl="1"/>
            <a:r>
              <a:rPr lang="en-US" altLang="en-US"/>
              <a:t>When you identify a column for a table, you need to provide a data type for the column. There are several data types available:</a:t>
            </a:r>
          </a:p>
        </p:txBody>
      </p:sp>
      <p:graphicFrame>
        <p:nvGraphicFramePr>
          <p:cNvPr id="496644" name="Object 4"/>
          <p:cNvGraphicFramePr>
            <a:graphicFrameLocks/>
          </p:cNvGraphicFramePr>
          <p:nvPr/>
        </p:nvGraphicFramePr>
        <p:xfrm>
          <a:off x="652476" y="5814503"/>
          <a:ext cx="5626238" cy="3218463"/>
        </p:xfrm>
        <a:graphic>
          <a:graphicData uri="http://schemas.openxmlformats.org/presentationml/2006/ole">
            <mc:AlternateContent xmlns:mc="http://schemas.openxmlformats.org/markup-compatibility/2006">
              <mc:Choice xmlns:v="urn:schemas-microsoft-com:vml" Requires="v">
                <p:oleObj spid="_x0000_s1052" name="Document" r:id="rId4" imgW="5978520" imgH="3409200" progId="Word.Document.8">
                  <p:embed/>
                </p:oleObj>
              </mc:Choice>
              <mc:Fallback>
                <p:oleObj name="Document" r:id="rId4" imgW="5978520" imgH="34092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476" y="5814503"/>
                        <a:ext cx="5626238" cy="321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ChangeArrowheads="1"/>
          </p:cNvSpPr>
          <p:nvPr/>
        </p:nvSpPr>
        <p:spPr bwMode="auto">
          <a:xfrm>
            <a:off x="3883709" y="1"/>
            <a:ext cx="2974292" cy="455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19" name="Rectangle 1027"/>
          <p:cNvSpPr>
            <a:spLocks noChangeArrowheads="1"/>
          </p:cNvSpPr>
          <p:nvPr/>
        </p:nvSpPr>
        <p:spPr bwMode="auto">
          <a:xfrm>
            <a:off x="-1557" y="1"/>
            <a:ext cx="2969620" cy="455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22" name="Rectangle 1030"/>
          <p:cNvSpPr>
            <a:spLocks noGrp="1" noRot="1" noChangeAspect="1" noChangeArrowheads="1" noTextEdit="1"/>
          </p:cNvSpPr>
          <p:nvPr>
            <p:ph type="sldImg"/>
          </p:nvPr>
        </p:nvSpPr>
        <p:spPr>
          <a:ln/>
        </p:spPr>
      </p:sp>
      <p:sp>
        <p:nvSpPr>
          <p:cNvPr id="393223" name="Rectangle 1031"/>
          <p:cNvSpPr>
            <a:spLocks noGrp="1" noChangeArrowheads="1"/>
          </p:cNvSpPr>
          <p:nvPr>
            <p:ph type="body" idx="1"/>
          </p:nvPr>
        </p:nvSpPr>
        <p:spPr/>
        <p:txBody>
          <a:bodyPr/>
          <a:lstStyle/>
          <a:p>
            <a:r>
              <a:rPr lang="en-US" altLang="en-US" dirty="0"/>
              <a:t>Using the </a:t>
            </a:r>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lnSpc>
                <a:spcPct val="95000"/>
              </a:lnSpc>
            </a:pPr>
            <a:r>
              <a:rPr lang="en-US" altLang="en-US" dirty="0">
                <a:solidFill>
                  <a:schemeClr val="tx1"/>
                </a:solidFill>
              </a:rPr>
              <a:t>When using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make sure that all columns in the </a:t>
            </a:r>
            <a:r>
              <a:rPr lang="en-US" altLang="en-US" dirty="0">
                <a:solidFill>
                  <a:schemeClr val="tx1"/>
                </a:solidFill>
                <a:latin typeface="Courier New" pitchFamily="49" charset="0"/>
              </a:rPr>
              <a:t>SELECT</a:t>
            </a:r>
            <a:r>
              <a:rPr lang="en-US" altLang="en-US" dirty="0">
                <a:solidFill>
                  <a:schemeClr val="tx1"/>
                </a:solidFill>
              </a:rPr>
              <a:t> list that are not group functions are included in the </a:t>
            </a:r>
            <a:r>
              <a:rPr lang="en-US" altLang="en-US" dirty="0">
                <a:solidFill>
                  <a:schemeClr val="tx1"/>
                </a:solidFill>
                <a:latin typeface="Courier New" pitchFamily="49" charset="0"/>
              </a:rPr>
              <a:t>GROUP BY</a:t>
            </a:r>
            <a:r>
              <a:rPr lang="en-US" altLang="en-US" dirty="0">
                <a:solidFill>
                  <a:schemeClr val="tx1"/>
                </a:solidFill>
              </a:rPr>
              <a:t> clause. The example in the slide displays the department number and the average salary for each department. Here is how this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 BY</a:t>
            </a:r>
            <a:r>
              <a:rPr lang="en-US" altLang="en-US" dirty="0">
                <a:solidFill>
                  <a:schemeClr val="tx1"/>
                </a:solidFill>
              </a:rPr>
              <a:t> clause, is evaluated:</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columns to be retrieved, as follows:</a:t>
            </a:r>
          </a:p>
          <a:p>
            <a:pPr lvl="3">
              <a:lnSpc>
                <a:spcPct val="95000"/>
              </a:lnSpc>
            </a:pPr>
            <a:r>
              <a:rPr lang="en-US" altLang="en-US" dirty="0" err="1" smtClean="0">
                <a:solidFill>
                  <a:schemeClr val="tx1"/>
                </a:solidFill>
              </a:rPr>
              <a:t>movie_type_id</a:t>
            </a:r>
            <a:r>
              <a:rPr lang="en-US" altLang="en-US" baseline="0" dirty="0" smtClean="0">
                <a:solidFill>
                  <a:schemeClr val="tx1"/>
                </a:solidFill>
              </a:rPr>
              <a:t> </a:t>
            </a:r>
            <a:r>
              <a:rPr lang="en-US" altLang="en-US" dirty="0" smtClean="0">
                <a:solidFill>
                  <a:schemeClr val="tx1"/>
                </a:solidFill>
              </a:rPr>
              <a:t>column </a:t>
            </a:r>
            <a:r>
              <a:rPr lang="en-US" altLang="en-US" dirty="0">
                <a:solidFill>
                  <a:schemeClr val="tx1"/>
                </a:solidFill>
              </a:rPr>
              <a:t>in </a:t>
            </a:r>
            <a:r>
              <a:rPr lang="en-US" altLang="en-US" dirty="0" smtClean="0">
                <a:solidFill>
                  <a:schemeClr val="tx1"/>
                </a:solidFill>
              </a:rPr>
              <a:t>the </a:t>
            </a:r>
            <a:r>
              <a:rPr lang="en-US" altLang="en-US" dirty="0" err="1" smtClean="0">
                <a:solidFill>
                  <a:schemeClr val="tx1"/>
                </a:solidFill>
              </a:rPr>
              <a:t>mm_movie</a:t>
            </a:r>
            <a:r>
              <a:rPr lang="en-US" altLang="en-US" baseline="0" dirty="0" smtClean="0">
                <a:solidFill>
                  <a:schemeClr val="tx1"/>
                </a:solidFill>
              </a:rPr>
              <a:t> </a:t>
            </a:r>
            <a:r>
              <a:rPr lang="en-US" altLang="en-US" dirty="0" smtClean="0">
                <a:solidFill>
                  <a:schemeClr val="tx1"/>
                </a:solidFill>
              </a:rPr>
              <a:t> </a:t>
            </a:r>
            <a:r>
              <a:rPr lang="en-US" altLang="en-US" dirty="0">
                <a:solidFill>
                  <a:schemeClr val="tx1"/>
                </a:solidFill>
              </a:rPr>
              <a:t>table</a:t>
            </a:r>
          </a:p>
          <a:p>
            <a:pPr lvl="3">
              <a:lnSpc>
                <a:spcPct val="95000"/>
              </a:lnSpc>
            </a:pPr>
            <a:r>
              <a:rPr lang="en-US" altLang="en-US" dirty="0">
                <a:solidFill>
                  <a:schemeClr val="tx1"/>
                </a:solidFill>
              </a:rPr>
              <a:t>The average </a:t>
            </a:r>
            <a:r>
              <a:rPr lang="en-US" altLang="en-US" dirty="0" smtClean="0">
                <a:solidFill>
                  <a:schemeClr val="tx1"/>
                </a:solidFill>
              </a:rPr>
              <a:t>value</a:t>
            </a:r>
            <a:r>
              <a:rPr lang="en-US" altLang="en-US" baseline="0" dirty="0" smtClean="0">
                <a:solidFill>
                  <a:schemeClr val="tx1"/>
                </a:solidFill>
              </a:rPr>
              <a:t> of all movies </a:t>
            </a:r>
            <a:r>
              <a:rPr lang="en-US" altLang="en-US" dirty="0" smtClean="0">
                <a:solidFill>
                  <a:schemeClr val="tx1"/>
                </a:solidFill>
              </a:rPr>
              <a:t>in </a:t>
            </a:r>
            <a:r>
              <a:rPr lang="en-US" altLang="en-US" dirty="0">
                <a:solidFill>
                  <a:schemeClr val="tx1"/>
                </a:solidFill>
              </a:rPr>
              <a:t>the group that you specified in the </a:t>
            </a:r>
            <a:r>
              <a:rPr lang="en-US" altLang="en-US" dirty="0">
                <a:solidFill>
                  <a:schemeClr val="tx1"/>
                </a:solidFill>
                <a:latin typeface="Courier New" pitchFamily="49" charset="0"/>
              </a:rPr>
              <a:t>GROUP BY</a:t>
            </a:r>
            <a:r>
              <a:rPr lang="en-US" altLang="en-US" dirty="0">
                <a:solidFill>
                  <a:schemeClr val="tx1"/>
                </a:solidFill>
              </a:rPr>
              <a:t> clause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smtClean="0">
                <a:solidFill>
                  <a:schemeClr val="tx1"/>
                </a:solidFill>
                <a:latin typeface="Courier New" pitchFamily="49" charset="0"/>
              </a:rPr>
              <a:t>MM_MOVIES</a:t>
            </a:r>
            <a:r>
              <a:rPr lang="en-US" altLang="en-US" dirty="0" smtClean="0">
                <a:solidFill>
                  <a:schemeClr val="tx1"/>
                </a:solidFill>
              </a:rPr>
              <a:t> </a:t>
            </a:r>
            <a:r>
              <a:rPr lang="en-US" altLang="en-US" dirty="0">
                <a:solidFill>
                  <a:schemeClr val="tx1"/>
                </a:solidFill>
              </a:rPr>
              <a:t>table.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WHERE</a:t>
            </a:r>
            <a:r>
              <a:rPr lang="en-US" altLang="en-US" dirty="0">
                <a:solidFill>
                  <a:schemeClr val="tx1"/>
                </a:solidFill>
              </a:rPr>
              <a:t> clause specifies the rows to be retrieved. Because there is no </a:t>
            </a:r>
            <a:r>
              <a:rPr lang="en-US" altLang="en-US" dirty="0">
                <a:solidFill>
                  <a:schemeClr val="tx1"/>
                </a:solidFill>
                <a:latin typeface="Courier New" pitchFamily="49" charset="0"/>
              </a:rPr>
              <a:t>WHERE</a:t>
            </a:r>
            <a:r>
              <a:rPr lang="en-US" altLang="en-US" dirty="0">
                <a:solidFill>
                  <a:schemeClr val="tx1"/>
                </a:solidFill>
              </a:rPr>
              <a:t> clause, all rows are retrieved by default. </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GROUP BY</a:t>
            </a:r>
            <a:r>
              <a:rPr lang="en-US" altLang="en-US" dirty="0">
                <a:solidFill>
                  <a:schemeClr val="tx1"/>
                </a:solidFill>
              </a:rPr>
              <a:t> clause specifies how the rows should be grouped. The rows are grouped by department number, so the </a:t>
            </a:r>
            <a:r>
              <a:rPr lang="en-US" altLang="en-US" dirty="0">
                <a:solidFill>
                  <a:schemeClr val="tx1"/>
                </a:solidFill>
                <a:latin typeface="Courier New" pitchFamily="49" charset="0"/>
              </a:rPr>
              <a:t>AVG</a:t>
            </a:r>
            <a:r>
              <a:rPr lang="en-US" altLang="en-US" dirty="0">
                <a:solidFill>
                  <a:schemeClr val="tx1"/>
                </a:solidFill>
              </a:rPr>
              <a:t> function that is applied to the salary column calculates the </a:t>
            </a:r>
            <a:r>
              <a:rPr lang="en-US" altLang="en-US" i="1" dirty="0">
                <a:solidFill>
                  <a:schemeClr val="tx1"/>
                </a:solidFill>
              </a:rPr>
              <a:t>average </a:t>
            </a:r>
            <a:r>
              <a:rPr lang="en-US" altLang="en-US" i="1" dirty="0" smtClean="0">
                <a:solidFill>
                  <a:schemeClr val="tx1"/>
                </a:solidFill>
              </a:rPr>
              <a:t>movie value </a:t>
            </a:r>
            <a:r>
              <a:rPr lang="en-US" altLang="en-US" i="1" dirty="0">
                <a:solidFill>
                  <a:schemeClr val="tx1"/>
                </a:solidFill>
              </a:rPr>
              <a:t>for each </a:t>
            </a:r>
            <a:r>
              <a:rPr lang="en-US" altLang="en-US" i="1" dirty="0" smtClean="0">
                <a:solidFill>
                  <a:schemeClr val="tx1"/>
                </a:solidFill>
              </a:rPr>
              <a:t>movie type</a:t>
            </a:r>
            <a:endParaRPr lang="en-US" altLang="en-US" dirty="0">
              <a:solidFill>
                <a:schemeClr val="tx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ChangeArrowheads="1"/>
          </p:cNvSpPr>
          <p:nvPr/>
        </p:nvSpPr>
        <p:spPr bwMode="auto">
          <a:xfrm>
            <a:off x="3883709" y="1"/>
            <a:ext cx="2974292" cy="455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19" name="Rectangle 1027"/>
          <p:cNvSpPr>
            <a:spLocks noChangeArrowheads="1"/>
          </p:cNvSpPr>
          <p:nvPr/>
        </p:nvSpPr>
        <p:spPr bwMode="auto">
          <a:xfrm>
            <a:off x="-1557" y="1"/>
            <a:ext cx="2969620" cy="455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22" name="Rectangle 1030"/>
          <p:cNvSpPr>
            <a:spLocks noGrp="1" noRot="1" noChangeAspect="1" noChangeArrowheads="1" noTextEdit="1"/>
          </p:cNvSpPr>
          <p:nvPr>
            <p:ph type="sldImg"/>
          </p:nvPr>
        </p:nvSpPr>
        <p:spPr>
          <a:ln/>
        </p:spPr>
      </p:sp>
      <p:sp>
        <p:nvSpPr>
          <p:cNvPr id="393223" name="Rectangle 1031"/>
          <p:cNvSpPr>
            <a:spLocks noGrp="1" noChangeArrowheads="1"/>
          </p:cNvSpPr>
          <p:nvPr>
            <p:ph type="body" idx="1"/>
          </p:nvPr>
        </p:nvSpPr>
        <p:spPr/>
        <p:txBody>
          <a:bodyPr/>
          <a:lstStyle/>
          <a:p>
            <a:r>
              <a:rPr lang="en-US" altLang="en-US" dirty="0"/>
              <a:t>Using the </a:t>
            </a:r>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lnSpc>
                <a:spcPct val="95000"/>
              </a:lnSpc>
            </a:pPr>
            <a:r>
              <a:rPr lang="en-US" altLang="en-US" dirty="0">
                <a:solidFill>
                  <a:schemeClr val="tx1"/>
                </a:solidFill>
              </a:rPr>
              <a:t>When using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make sure that all columns in the </a:t>
            </a:r>
            <a:r>
              <a:rPr lang="en-US" altLang="en-US" dirty="0">
                <a:solidFill>
                  <a:schemeClr val="tx1"/>
                </a:solidFill>
                <a:latin typeface="Courier New" pitchFamily="49" charset="0"/>
              </a:rPr>
              <a:t>SELECT</a:t>
            </a:r>
            <a:r>
              <a:rPr lang="en-US" altLang="en-US" dirty="0">
                <a:solidFill>
                  <a:schemeClr val="tx1"/>
                </a:solidFill>
              </a:rPr>
              <a:t> list that are not group functions are included in the </a:t>
            </a:r>
            <a:r>
              <a:rPr lang="en-US" altLang="en-US" dirty="0">
                <a:solidFill>
                  <a:schemeClr val="tx1"/>
                </a:solidFill>
                <a:latin typeface="Courier New" pitchFamily="49" charset="0"/>
              </a:rPr>
              <a:t>GROUP BY</a:t>
            </a:r>
            <a:r>
              <a:rPr lang="en-US" altLang="en-US" dirty="0">
                <a:solidFill>
                  <a:schemeClr val="tx1"/>
                </a:solidFill>
              </a:rPr>
              <a:t> clause. The example in the slide displays the department number and the average salary for each department. Here is how this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 BY</a:t>
            </a:r>
            <a:r>
              <a:rPr lang="en-US" altLang="en-US" dirty="0">
                <a:solidFill>
                  <a:schemeClr val="tx1"/>
                </a:solidFill>
              </a:rPr>
              <a:t> clause, is evaluated:</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columns to be retrieved, as follows:</a:t>
            </a:r>
          </a:p>
          <a:p>
            <a:pPr lvl="3">
              <a:lnSpc>
                <a:spcPct val="95000"/>
              </a:lnSpc>
            </a:pPr>
            <a:r>
              <a:rPr lang="en-US" altLang="en-US" dirty="0" err="1" smtClean="0">
                <a:solidFill>
                  <a:schemeClr val="tx1"/>
                </a:solidFill>
              </a:rPr>
              <a:t>movie_type_id</a:t>
            </a:r>
            <a:r>
              <a:rPr lang="en-US" altLang="en-US" baseline="0" dirty="0" smtClean="0">
                <a:solidFill>
                  <a:schemeClr val="tx1"/>
                </a:solidFill>
              </a:rPr>
              <a:t> </a:t>
            </a:r>
            <a:r>
              <a:rPr lang="en-US" altLang="en-US" dirty="0" smtClean="0">
                <a:solidFill>
                  <a:schemeClr val="tx1"/>
                </a:solidFill>
              </a:rPr>
              <a:t>column </a:t>
            </a:r>
            <a:r>
              <a:rPr lang="en-US" altLang="en-US" dirty="0">
                <a:solidFill>
                  <a:schemeClr val="tx1"/>
                </a:solidFill>
              </a:rPr>
              <a:t>in </a:t>
            </a:r>
            <a:r>
              <a:rPr lang="en-US" altLang="en-US" dirty="0" smtClean="0">
                <a:solidFill>
                  <a:schemeClr val="tx1"/>
                </a:solidFill>
              </a:rPr>
              <a:t>the </a:t>
            </a:r>
            <a:r>
              <a:rPr lang="en-US" altLang="en-US" dirty="0" err="1" smtClean="0">
                <a:solidFill>
                  <a:schemeClr val="tx1"/>
                </a:solidFill>
              </a:rPr>
              <a:t>mm_movie</a:t>
            </a:r>
            <a:r>
              <a:rPr lang="en-US" altLang="en-US" baseline="0" dirty="0" smtClean="0">
                <a:solidFill>
                  <a:schemeClr val="tx1"/>
                </a:solidFill>
              </a:rPr>
              <a:t> </a:t>
            </a:r>
            <a:r>
              <a:rPr lang="en-US" altLang="en-US" dirty="0" smtClean="0">
                <a:solidFill>
                  <a:schemeClr val="tx1"/>
                </a:solidFill>
              </a:rPr>
              <a:t> </a:t>
            </a:r>
            <a:r>
              <a:rPr lang="en-US" altLang="en-US" dirty="0">
                <a:solidFill>
                  <a:schemeClr val="tx1"/>
                </a:solidFill>
              </a:rPr>
              <a:t>table</a:t>
            </a:r>
          </a:p>
          <a:p>
            <a:pPr lvl="3">
              <a:lnSpc>
                <a:spcPct val="95000"/>
              </a:lnSpc>
            </a:pPr>
            <a:r>
              <a:rPr lang="en-US" altLang="en-US" dirty="0">
                <a:solidFill>
                  <a:schemeClr val="tx1"/>
                </a:solidFill>
              </a:rPr>
              <a:t>The average </a:t>
            </a:r>
            <a:r>
              <a:rPr lang="en-US" altLang="en-US" dirty="0" smtClean="0">
                <a:solidFill>
                  <a:schemeClr val="tx1"/>
                </a:solidFill>
              </a:rPr>
              <a:t>value</a:t>
            </a:r>
            <a:r>
              <a:rPr lang="en-US" altLang="en-US" baseline="0" dirty="0" smtClean="0">
                <a:solidFill>
                  <a:schemeClr val="tx1"/>
                </a:solidFill>
              </a:rPr>
              <a:t> of all movies </a:t>
            </a:r>
            <a:r>
              <a:rPr lang="en-US" altLang="en-US" dirty="0" smtClean="0">
                <a:solidFill>
                  <a:schemeClr val="tx1"/>
                </a:solidFill>
              </a:rPr>
              <a:t>in </a:t>
            </a:r>
            <a:r>
              <a:rPr lang="en-US" altLang="en-US" dirty="0">
                <a:solidFill>
                  <a:schemeClr val="tx1"/>
                </a:solidFill>
              </a:rPr>
              <a:t>the group that you specified in the </a:t>
            </a:r>
            <a:r>
              <a:rPr lang="en-US" altLang="en-US" dirty="0">
                <a:solidFill>
                  <a:schemeClr val="tx1"/>
                </a:solidFill>
                <a:latin typeface="Courier New" pitchFamily="49" charset="0"/>
              </a:rPr>
              <a:t>GROUP BY</a:t>
            </a:r>
            <a:r>
              <a:rPr lang="en-US" altLang="en-US" dirty="0">
                <a:solidFill>
                  <a:schemeClr val="tx1"/>
                </a:solidFill>
              </a:rPr>
              <a:t> clause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smtClean="0">
                <a:solidFill>
                  <a:schemeClr val="tx1"/>
                </a:solidFill>
                <a:latin typeface="Courier New" pitchFamily="49" charset="0"/>
              </a:rPr>
              <a:t>MM_MOVIES</a:t>
            </a:r>
            <a:r>
              <a:rPr lang="en-US" altLang="en-US" dirty="0" smtClean="0">
                <a:solidFill>
                  <a:schemeClr val="tx1"/>
                </a:solidFill>
              </a:rPr>
              <a:t> </a:t>
            </a:r>
            <a:r>
              <a:rPr lang="en-US" altLang="en-US" dirty="0">
                <a:solidFill>
                  <a:schemeClr val="tx1"/>
                </a:solidFill>
              </a:rPr>
              <a:t>table.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WHERE</a:t>
            </a:r>
            <a:r>
              <a:rPr lang="en-US" altLang="en-US" dirty="0">
                <a:solidFill>
                  <a:schemeClr val="tx1"/>
                </a:solidFill>
              </a:rPr>
              <a:t> clause specifies the rows to be retrieved. Because there is no </a:t>
            </a:r>
            <a:r>
              <a:rPr lang="en-US" altLang="en-US" dirty="0">
                <a:solidFill>
                  <a:schemeClr val="tx1"/>
                </a:solidFill>
                <a:latin typeface="Courier New" pitchFamily="49" charset="0"/>
              </a:rPr>
              <a:t>WHERE</a:t>
            </a:r>
            <a:r>
              <a:rPr lang="en-US" altLang="en-US" dirty="0">
                <a:solidFill>
                  <a:schemeClr val="tx1"/>
                </a:solidFill>
              </a:rPr>
              <a:t> clause, all rows are retrieved by default. </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GROUP BY</a:t>
            </a:r>
            <a:r>
              <a:rPr lang="en-US" altLang="en-US" dirty="0">
                <a:solidFill>
                  <a:schemeClr val="tx1"/>
                </a:solidFill>
              </a:rPr>
              <a:t> clause specifies how the rows should be grouped. The rows are grouped by department number, so the </a:t>
            </a:r>
            <a:r>
              <a:rPr lang="en-US" altLang="en-US" dirty="0">
                <a:solidFill>
                  <a:schemeClr val="tx1"/>
                </a:solidFill>
                <a:latin typeface="Courier New" pitchFamily="49" charset="0"/>
              </a:rPr>
              <a:t>AVG</a:t>
            </a:r>
            <a:r>
              <a:rPr lang="en-US" altLang="en-US" dirty="0">
                <a:solidFill>
                  <a:schemeClr val="tx1"/>
                </a:solidFill>
              </a:rPr>
              <a:t> function that is applied to the salary column calculates the </a:t>
            </a:r>
            <a:r>
              <a:rPr lang="en-US" altLang="en-US" i="1" dirty="0">
                <a:solidFill>
                  <a:schemeClr val="tx1"/>
                </a:solidFill>
              </a:rPr>
              <a:t>average </a:t>
            </a:r>
            <a:r>
              <a:rPr lang="en-US" altLang="en-US" i="1" dirty="0" smtClean="0">
                <a:solidFill>
                  <a:schemeClr val="tx1"/>
                </a:solidFill>
              </a:rPr>
              <a:t>movie value </a:t>
            </a:r>
            <a:r>
              <a:rPr lang="en-US" altLang="en-US" i="1" dirty="0">
                <a:solidFill>
                  <a:schemeClr val="tx1"/>
                </a:solidFill>
              </a:rPr>
              <a:t>for each </a:t>
            </a:r>
            <a:r>
              <a:rPr lang="en-US" altLang="en-US" i="1" dirty="0" smtClean="0">
                <a:solidFill>
                  <a:schemeClr val="tx1"/>
                </a:solidFill>
              </a:rPr>
              <a:t>movie type</a:t>
            </a:r>
            <a:endParaRPr lang="en-US" altLang="en-US" dirty="0">
              <a:solidFill>
                <a:schemeClr val="tx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ChangeArrowheads="1"/>
          </p:cNvSpPr>
          <p:nvPr/>
        </p:nvSpPr>
        <p:spPr bwMode="auto">
          <a:xfrm>
            <a:off x="3883709" y="1"/>
            <a:ext cx="2974292" cy="455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19" name="Rectangle 1027"/>
          <p:cNvSpPr>
            <a:spLocks noChangeArrowheads="1"/>
          </p:cNvSpPr>
          <p:nvPr/>
        </p:nvSpPr>
        <p:spPr bwMode="auto">
          <a:xfrm>
            <a:off x="-1557" y="1"/>
            <a:ext cx="2969620" cy="455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22" name="Rectangle 1030"/>
          <p:cNvSpPr>
            <a:spLocks noGrp="1" noRot="1" noChangeAspect="1" noChangeArrowheads="1" noTextEdit="1"/>
          </p:cNvSpPr>
          <p:nvPr>
            <p:ph type="sldImg"/>
          </p:nvPr>
        </p:nvSpPr>
        <p:spPr>
          <a:ln/>
        </p:spPr>
      </p:sp>
      <p:sp>
        <p:nvSpPr>
          <p:cNvPr id="393223" name="Rectangle 1031"/>
          <p:cNvSpPr>
            <a:spLocks noGrp="1" noChangeArrowheads="1"/>
          </p:cNvSpPr>
          <p:nvPr>
            <p:ph type="body" idx="1"/>
          </p:nvPr>
        </p:nvSpPr>
        <p:spPr/>
        <p:txBody>
          <a:bodyPr/>
          <a:lstStyle/>
          <a:p>
            <a:r>
              <a:rPr lang="en-US" altLang="en-US" dirty="0"/>
              <a:t>Using the </a:t>
            </a:r>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lnSpc>
                <a:spcPct val="95000"/>
              </a:lnSpc>
            </a:pPr>
            <a:r>
              <a:rPr lang="en-US" altLang="en-US" dirty="0">
                <a:solidFill>
                  <a:schemeClr val="tx1"/>
                </a:solidFill>
              </a:rPr>
              <a:t>When using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make sure that all columns in the </a:t>
            </a:r>
            <a:r>
              <a:rPr lang="en-US" altLang="en-US" dirty="0">
                <a:solidFill>
                  <a:schemeClr val="tx1"/>
                </a:solidFill>
                <a:latin typeface="Courier New" pitchFamily="49" charset="0"/>
              </a:rPr>
              <a:t>SELECT</a:t>
            </a:r>
            <a:r>
              <a:rPr lang="en-US" altLang="en-US" dirty="0">
                <a:solidFill>
                  <a:schemeClr val="tx1"/>
                </a:solidFill>
              </a:rPr>
              <a:t> list that are not group functions are included in the </a:t>
            </a:r>
            <a:r>
              <a:rPr lang="en-US" altLang="en-US" dirty="0">
                <a:solidFill>
                  <a:schemeClr val="tx1"/>
                </a:solidFill>
                <a:latin typeface="Courier New" pitchFamily="49" charset="0"/>
              </a:rPr>
              <a:t>GROUP BY</a:t>
            </a:r>
            <a:r>
              <a:rPr lang="en-US" altLang="en-US" dirty="0">
                <a:solidFill>
                  <a:schemeClr val="tx1"/>
                </a:solidFill>
              </a:rPr>
              <a:t> clause. The example in the slide displays the department number and the average salary for each department. Here is how this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 BY</a:t>
            </a:r>
            <a:r>
              <a:rPr lang="en-US" altLang="en-US" dirty="0">
                <a:solidFill>
                  <a:schemeClr val="tx1"/>
                </a:solidFill>
              </a:rPr>
              <a:t> clause, is evaluated:</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columns to be retrieved, as follows:</a:t>
            </a:r>
          </a:p>
          <a:p>
            <a:pPr lvl="3">
              <a:lnSpc>
                <a:spcPct val="95000"/>
              </a:lnSpc>
            </a:pPr>
            <a:r>
              <a:rPr lang="en-US" altLang="en-US" dirty="0" err="1" smtClean="0">
                <a:solidFill>
                  <a:schemeClr val="tx1"/>
                </a:solidFill>
              </a:rPr>
              <a:t>movie_type_id</a:t>
            </a:r>
            <a:r>
              <a:rPr lang="en-US" altLang="en-US" baseline="0" dirty="0" smtClean="0">
                <a:solidFill>
                  <a:schemeClr val="tx1"/>
                </a:solidFill>
              </a:rPr>
              <a:t> </a:t>
            </a:r>
            <a:r>
              <a:rPr lang="en-US" altLang="en-US" dirty="0" smtClean="0">
                <a:solidFill>
                  <a:schemeClr val="tx1"/>
                </a:solidFill>
              </a:rPr>
              <a:t>column </a:t>
            </a:r>
            <a:r>
              <a:rPr lang="en-US" altLang="en-US" dirty="0">
                <a:solidFill>
                  <a:schemeClr val="tx1"/>
                </a:solidFill>
              </a:rPr>
              <a:t>in </a:t>
            </a:r>
            <a:r>
              <a:rPr lang="en-US" altLang="en-US" dirty="0" smtClean="0">
                <a:solidFill>
                  <a:schemeClr val="tx1"/>
                </a:solidFill>
              </a:rPr>
              <a:t>the </a:t>
            </a:r>
            <a:r>
              <a:rPr lang="en-US" altLang="en-US" dirty="0" err="1" smtClean="0">
                <a:solidFill>
                  <a:schemeClr val="tx1"/>
                </a:solidFill>
              </a:rPr>
              <a:t>mm_movie</a:t>
            </a:r>
            <a:r>
              <a:rPr lang="en-US" altLang="en-US" baseline="0" dirty="0" smtClean="0">
                <a:solidFill>
                  <a:schemeClr val="tx1"/>
                </a:solidFill>
              </a:rPr>
              <a:t> </a:t>
            </a:r>
            <a:r>
              <a:rPr lang="en-US" altLang="en-US" dirty="0" smtClean="0">
                <a:solidFill>
                  <a:schemeClr val="tx1"/>
                </a:solidFill>
              </a:rPr>
              <a:t> </a:t>
            </a:r>
            <a:r>
              <a:rPr lang="en-US" altLang="en-US" dirty="0">
                <a:solidFill>
                  <a:schemeClr val="tx1"/>
                </a:solidFill>
              </a:rPr>
              <a:t>table</a:t>
            </a:r>
          </a:p>
          <a:p>
            <a:pPr lvl="3">
              <a:lnSpc>
                <a:spcPct val="95000"/>
              </a:lnSpc>
            </a:pPr>
            <a:r>
              <a:rPr lang="en-US" altLang="en-US" dirty="0">
                <a:solidFill>
                  <a:schemeClr val="tx1"/>
                </a:solidFill>
              </a:rPr>
              <a:t>The average </a:t>
            </a:r>
            <a:r>
              <a:rPr lang="en-US" altLang="en-US" dirty="0" smtClean="0">
                <a:solidFill>
                  <a:schemeClr val="tx1"/>
                </a:solidFill>
              </a:rPr>
              <a:t>value</a:t>
            </a:r>
            <a:r>
              <a:rPr lang="en-US" altLang="en-US" baseline="0" dirty="0" smtClean="0">
                <a:solidFill>
                  <a:schemeClr val="tx1"/>
                </a:solidFill>
              </a:rPr>
              <a:t> of all movies </a:t>
            </a:r>
            <a:r>
              <a:rPr lang="en-US" altLang="en-US" dirty="0" smtClean="0">
                <a:solidFill>
                  <a:schemeClr val="tx1"/>
                </a:solidFill>
              </a:rPr>
              <a:t>in </a:t>
            </a:r>
            <a:r>
              <a:rPr lang="en-US" altLang="en-US" dirty="0">
                <a:solidFill>
                  <a:schemeClr val="tx1"/>
                </a:solidFill>
              </a:rPr>
              <a:t>the group that you specified in the </a:t>
            </a:r>
            <a:r>
              <a:rPr lang="en-US" altLang="en-US" dirty="0">
                <a:solidFill>
                  <a:schemeClr val="tx1"/>
                </a:solidFill>
                <a:latin typeface="Courier New" pitchFamily="49" charset="0"/>
              </a:rPr>
              <a:t>GROUP BY</a:t>
            </a:r>
            <a:r>
              <a:rPr lang="en-US" altLang="en-US" dirty="0">
                <a:solidFill>
                  <a:schemeClr val="tx1"/>
                </a:solidFill>
              </a:rPr>
              <a:t> clause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smtClean="0">
                <a:solidFill>
                  <a:schemeClr val="tx1"/>
                </a:solidFill>
                <a:latin typeface="Courier New" pitchFamily="49" charset="0"/>
              </a:rPr>
              <a:t>MM_MOVIES</a:t>
            </a:r>
            <a:r>
              <a:rPr lang="en-US" altLang="en-US" dirty="0" smtClean="0">
                <a:solidFill>
                  <a:schemeClr val="tx1"/>
                </a:solidFill>
              </a:rPr>
              <a:t> </a:t>
            </a:r>
            <a:r>
              <a:rPr lang="en-US" altLang="en-US" dirty="0">
                <a:solidFill>
                  <a:schemeClr val="tx1"/>
                </a:solidFill>
              </a:rPr>
              <a:t>table.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WHERE</a:t>
            </a:r>
            <a:r>
              <a:rPr lang="en-US" altLang="en-US" dirty="0">
                <a:solidFill>
                  <a:schemeClr val="tx1"/>
                </a:solidFill>
              </a:rPr>
              <a:t> clause specifies the rows to be retrieved. Because there is no </a:t>
            </a:r>
            <a:r>
              <a:rPr lang="en-US" altLang="en-US" dirty="0">
                <a:solidFill>
                  <a:schemeClr val="tx1"/>
                </a:solidFill>
                <a:latin typeface="Courier New" pitchFamily="49" charset="0"/>
              </a:rPr>
              <a:t>WHERE</a:t>
            </a:r>
            <a:r>
              <a:rPr lang="en-US" altLang="en-US" dirty="0">
                <a:solidFill>
                  <a:schemeClr val="tx1"/>
                </a:solidFill>
              </a:rPr>
              <a:t> clause, all rows are retrieved by default. </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GROUP BY</a:t>
            </a:r>
            <a:r>
              <a:rPr lang="en-US" altLang="en-US" dirty="0">
                <a:solidFill>
                  <a:schemeClr val="tx1"/>
                </a:solidFill>
              </a:rPr>
              <a:t> clause specifies how the rows should be grouped. The rows are grouped by department number, so the </a:t>
            </a:r>
            <a:r>
              <a:rPr lang="en-US" altLang="en-US" dirty="0">
                <a:solidFill>
                  <a:schemeClr val="tx1"/>
                </a:solidFill>
                <a:latin typeface="Courier New" pitchFamily="49" charset="0"/>
              </a:rPr>
              <a:t>AVG</a:t>
            </a:r>
            <a:r>
              <a:rPr lang="en-US" altLang="en-US" dirty="0">
                <a:solidFill>
                  <a:schemeClr val="tx1"/>
                </a:solidFill>
              </a:rPr>
              <a:t> function that is applied to the salary column calculates the </a:t>
            </a:r>
            <a:r>
              <a:rPr lang="en-US" altLang="en-US" i="1" dirty="0">
                <a:solidFill>
                  <a:schemeClr val="tx1"/>
                </a:solidFill>
              </a:rPr>
              <a:t>average </a:t>
            </a:r>
            <a:r>
              <a:rPr lang="en-US" altLang="en-US" i="1" dirty="0" smtClean="0">
                <a:solidFill>
                  <a:schemeClr val="tx1"/>
                </a:solidFill>
              </a:rPr>
              <a:t>movie value </a:t>
            </a:r>
            <a:r>
              <a:rPr lang="en-US" altLang="en-US" i="1" dirty="0">
                <a:solidFill>
                  <a:schemeClr val="tx1"/>
                </a:solidFill>
              </a:rPr>
              <a:t>for each </a:t>
            </a:r>
            <a:r>
              <a:rPr lang="en-US" altLang="en-US" i="1" dirty="0" smtClean="0">
                <a:solidFill>
                  <a:schemeClr val="tx1"/>
                </a:solidFill>
              </a:rPr>
              <a:t>movie type</a:t>
            </a:r>
            <a:endParaRPr lang="en-US" altLang="en-US" dirty="0">
              <a:solidFill>
                <a:schemeClr val="tx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4" name="Rectangle 4"/>
          <p:cNvSpPr>
            <a:spLocks noGrp="1" noRot="1" noChangeAspect="1" noChangeArrowheads="1" noTextEdit="1"/>
          </p:cNvSpPr>
          <p:nvPr>
            <p:ph type="sldImg"/>
          </p:nvPr>
        </p:nvSpPr>
        <p:spPr>
          <a:ln/>
        </p:spPr>
      </p:sp>
      <p:sp>
        <p:nvSpPr>
          <p:cNvPr id="399365" name="Rectangle 5"/>
          <p:cNvSpPr>
            <a:spLocks noGrp="1" noChangeArrowheads="1"/>
          </p:cNvSpPr>
          <p:nvPr>
            <p:ph type="body" idx="1"/>
          </p:nvPr>
        </p:nvSpPr>
        <p:spPr/>
        <p:txBody>
          <a:bodyPr/>
          <a:lstStyle/>
          <a:p>
            <a:r>
              <a:rPr lang="en-US" altLang="en-US" dirty="0"/>
              <a:t>Groups Within Groups (continued)</a:t>
            </a:r>
          </a:p>
          <a:p>
            <a:pPr lvl="1"/>
            <a:r>
              <a:rPr lang="en-US" altLang="en-US" dirty="0">
                <a:solidFill>
                  <a:schemeClr val="tx1"/>
                </a:solidFill>
              </a:rPr>
              <a:t>You can return summary results for groups and subgroups by listing more than one </a:t>
            </a:r>
            <a:r>
              <a:rPr lang="en-US" altLang="en-US" dirty="0">
                <a:solidFill>
                  <a:schemeClr val="tx1"/>
                </a:solidFill>
                <a:latin typeface="Courier New" pitchFamily="49" charset="0"/>
              </a:rPr>
              <a:t>GROUP BY</a:t>
            </a:r>
            <a:r>
              <a:rPr lang="en-US" altLang="en-US" dirty="0">
                <a:solidFill>
                  <a:schemeClr val="tx1"/>
                </a:solidFill>
              </a:rPr>
              <a:t> column. You can determine the default sort order of the results by the order of the columns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In the slide example, the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is evaluated as follows:</a:t>
            </a:r>
          </a:p>
          <a:p>
            <a:pPr lvl="2"/>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 to be retrieved:</a:t>
            </a:r>
          </a:p>
          <a:p>
            <a:pPr lvl="3"/>
            <a:r>
              <a:rPr lang="en-US" altLang="en-US" dirty="0">
                <a:solidFill>
                  <a:schemeClr val="tx1"/>
                </a:solidFill>
              </a:rPr>
              <a:t>Department number in the </a:t>
            </a:r>
            <a:r>
              <a:rPr lang="en-US" altLang="en-US" dirty="0">
                <a:solidFill>
                  <a:schemeClr val="tx1"/>
                </a:solidFill>
                <a:latin typeface="Courier New" pitchFamily="49" charset="0"/>
              </a:rPr>
              <a:t>EMPLOYEES</a:t>
            </a:r>
            <a:r>
              <a:rPr lang="en-US" altLang="en-US" dirty="0">
                <a:solidFill>
                  <a:schemeClr val="tx1"/>
                </a:solidFill>
              </a:rPr>
              <a:t> table</a:t>
            </a:r>
          </a:p>
          <a:p>
            <a:pPr lvl="3"/>
            <a:r>
              <a:rPr lang="en-US" altLang="en-US" dirty="0">
                <a:solidFill>
                  <a:schemeClr val="tx1"/>
                </a:solidFill>
              </a:rPr>
              <a:t>Job ID in the </a:t>
            </a:r>
            <a:r>
              <a:rPr lang="en-US" altLang="en-US" dirty="0">
                <a:solidFill>
                  <a:schemeClr val="tx1"/>
                </a:solidFill>
                <a:latin typeface="Courier New" pitchFamily="49" charset="0"/>
              </a:rPr>
              <a:t>EMPLOYEES </a:t>
            </a:r>
            <a:r>
              <a:rPr lang="en-US" altLang="en-US" dirty="0">
                <a:solidFill>
                  <a:schemeClr val="tx1"/>
                </a:solidFill>
              </a:rPr>
              <a:t>table</a:t>
            </a:r>
          </a:p>
          <a:p>
            <a:pPr lvl="3"/>
            <a:r>
              <a:rPr lang="en-US" altLang="en-US" dirty="0">
                <a:solidFill>
                  <a:schemeClr val="tx1"/>
                </a:solidFill>
              </a:rPr>
              <a:t>The sum of all the salaries in the group that you specified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a:t>
            </a:r>
          </a:p>
          <a:p>
            <a:pPr lvl="2"/>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a:solidFill>
                  <a:schemeClr val="tx1"/>
                </a:solidFill>
                <a:latin typeface="Courier New" pitchFamily="49" charset="0"/>
              </a:rPr>
              <a:t>EMPLOYEES</a:t>
            </a:r>
            <a:r>
              <a:rPr lang="en-US" altLang="en-US" dirty="0">
                <a:solidFill>
                  <a:schemeClr val="tx1"/>
                </a:solidFill>
              </a:rPr>
              <a:t> table.</a:t>
            </a:r>
          </a:p>
          <a:p>
            <a:pPr lvl="2"/>
            <a:r>
              <a:rPr lang="en-US" altLang="en-US" dirty="0">
                <a:solidFill>
                  <a:schemeClr val="tx1"/>
                </a:solidFill>
              </a:rPr>
              <a:t>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specifies how you must group the rows:</a:t>
            </a:r>
          </a:p>
          <a:p>
            <a:pPr lvl="3"/>
            <a:r>
              <a:rPr lang="en-US" altLang="en-US" dirty="0">
                <a:solidFill>
                  <a:schemeClr val="tx1"/>
                </a:solidFill>
              </a:rPr>
              <a:t>First, the rows are grouped by department number. </a:t>
            </a:r>
          </a:p>
          <a:p>
            <a:pPr lvl="3"/>
            <a:r>
              <a:rPr lang="en-US" altLang="en-US" dirty="0">
                <a:solidFill>
                  <a:schemeClr val="tx1"/>
                </a:solidFill>
              </a:rPr>
              <a:t>Second, the rows are grouped by job ID in the department number groups. </a:t>
            </a:r>
          </a:p>
          <a:p>
            <a:pPr lvl="1"/>
            <a:r>
              <a:rPr lang="en-US" altLang="en-US" dirty="0">
                <a:solidFill>
                  <a:schemeClr val="tx1"/>
                </a:solidFill>
              </a:rPr>
              <a:t>So the </a:t>
            </a:r>
            <a:r>
              <a:rPr lang="en-US" altLang="en-US" dirty="0">
                <a:solidFill>
                  <a:schemeClr val="tx1"/>
                </a:solidFill>
                <a:latin typeface="Courier New" pitchFamily="49" charset="0"/>
              </a:rPr>
              <a:t>SUM</a:t>
            </a:r>
            <a:r>
              <a:rPr lang="en-US" altLang="en-US" dirty="0">
                <a:solidFill>
                  <a:schemeClr val="tx1"/>
                </a:solidFill>
              </a:rPr>
              <a:t> function is applied to the salary column for all job IDs in each department number group.</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4" name="Rectangle 4"/>
          <p:cNvSpPr>
            <a:spLocks noGrp="1" noRot="1" noChangeAspect="1" noChangeArrowheads="1" noTextEdit="1"/>
          </p:cNvSpPr>
          <p:nvPr>
            <p:ph type="sldImg"/>
          </p:nvPr>
        </p:nvSpPr>
        <p:spPr>
          <a:ln/>
        </p:spPr>
      </p:sp>
      <p:sp>
        <p:nvSpPr>
          <p:cNvPr id="399365" name="Rectangle 5"/>
          <p:cNvSpPr>
            <a:spLocks noGrp="1" noChangeArrowheads="1"/>
          </p:cNvSpPr>
          <p:nvPr>
            <p:ph type="body" idx="1"/>
          </p:nvPr>
        </p:nvSpPr>
        <p:spPr/>
        <p:txBody>
          <a:bodyPr/>
          <a:lstStyle/>
          <a:p>
            <a:r>
              <a:rPr lang="en-US" altLang="en-US" dirty="0"/>
              <a:t>Groups Within Groups (continued)</a:t>
            </a:r>
          </a:p>
          <a:p>
            <a:pPr lvl="1"/>
            <a:r>
              <a:rPr lang="en-US" altLang="en-US" dirty="0">
                <a:solidFill>
                  <a:schemeClr val="tx1"/>
                </a:solidFill>
              </a:rPr>
              <a:t>You can return summary results for groups and subgroups by listing more than one </a:t>
            </a:r>
            <a:r>
              <a:rPr lang="en-US" altLang="en-US" dirty="0">
                <a:solidFill>
                  <a:schemeClr val="tx1"/>
                </a:solidFill>
                <a:latin typeface="Courier New" pitchFamily="49" charset="0"/>
              </a:rPr>
              <a:t>GROUP BY</a:t>
            </a:r>
            <a:r>
              <a:rPr lang="en-US" altLang="en-US" dirty="0">
                <a:solidFill>
                  <a:schemeClr val="tx1"/>
                </a:solidFill>
              </a:rPr>
              <a:t> column. You can determine the default sort order of the results by the order of the columns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In the slide example, the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is evaluated as follows:</a:t>
            </a:r>
          </a:p>
          <a:p>
            <a:pPr lvl="2"/>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 to be retrieved:</a:t>
            </a:r>
          </a:p>
          <a:p>
            <a:pPr lvl="3"/>
            <a:r>
              <a:rPr lang="en-US" altLang="en-US" dirty="0">
                <a:solidFill>
                  <a:schemeClr val="tx1"/>
                </a:solidFill>
              </a:rPr>
              <a:t>Department number in the </a:t>
            </a:r>
            <a:r>
              <a:rPr lang="en-US" altLang="en-US" dirty="0">
                <a:solidFill>
                  <a:schemeClr val="tx1"/>
                </a:solidFill>
                <a:latin typeface="Courier New" pitchFamily="49" charset="0"/>
              </a:rPr>
              <a:t>EMPLOYEES</a:t>
            </a:r>
            <a:r>
              <a:rPr lang="en-US" altLang="en-US" dirty="0">
                <a:solidFill>
                  <a:schemeClr val="tx1"/>
                </a:solidFill>
              </a:rPr>
              <a:t> table</a:t>
            </a:r>
          </a:p>
          <a:p>
            <a:pPr lvl="3"/>
            <a:r>
              <a:rPr lang="en-US" altLang="en-US" dirty="0">
                <a:solidFill>
                  <a:schemeClr val="tx1"/>
                </a:solidFill>
              </a:rPr>
              <a:t>Job ID in the </a:t>
            </a:r>
            <a:r>
              <a:rPr lang="en-US" altLang="en-US" dirty="0">
                <a:solidFill>
                  <a:schemeClr val="tx1"/>
                </a:solidFill>
                <a:latin typeface="Courier New" pitchFamily="49" charset="0"/>
              </a:rPr>
              <a:t>EMPLOYEES </a:t>
            </a:r>
            <a:r>
              <a:rPr lang="en-US" altLang="en-US" dirty="0">
                <a:solidFill>
                  <a:schemeClr val="tx1"/>
                </a:solidFill>
              </a:rPr>
              <a:t>table</a:t>
            </a:r>
          </a:p>
          <a:p>
            <a:pPr lvl="3"/>
            <a:r>
              <a:rPr lang="en-US" altLang="en-US" dirty="0">
                <a:solidFill>
                  <a:schemeClr val="tx1"/>
                </a:solidFill>
              </a:rPr>
              <a:t>The sum of all the salaries in the group that you specified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a:t>
            </a:r>
          </a:p>
          <a:p>
            <a:pPr lvl="2"/>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a:solidFill>
                  <a:schemeClr val="tx1"/>
                </a:solidFill>
                <a:latin typeface="Courier New" pitchFamily="49" charset="0"/>
              </a:rPr>
              <a:t>EMPLOYEES</a:t>
            </a:r>
            <a:r>
              <a:rPr lang="en-US" altLang="en-US" dirty="0">
                <a:solidFill>
                  <a:schemeClr val="tx1"/>
                </a:solidFill>
              </a:rPr>
              <a:t> table.</a:t>
            </a:r>
          </a:p>
          <a:p>
            <a:pPr lvl="2"/>
            <a:r>
              <a:rPr lang="en-US" altLang="en-US" dirty="0">
                <a:solidFill>
                  <a:schemeClr val="tx1"/>
                </a:solidFill>
              </a:rPr>
              <a:t>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specifies how you must group the rows:</a:t>
            </a:r>
          </a:p>
          <a:p>
            <a:pPr lvl="3"/>
            <a:r>
              <a:rPr lang="en-US" altLang="en-US" dirty="0">
                <a:solidFill>
                  <a:schemeClr val="tx1"/>
                </a:solidFill>
              </a:rPr>
              <a:t>First, the rows are grouped by department number. </a:t>
            </a:r>
          </a:p>
          <a:p>
            <a:pPr lvl="3"/>
            <a:r>
              <a:rPr lang="en-US" altLang="en-US" dirty="0">
                <a:solidFill>
                  <a:schemeClr val="tx1"/>
                </a:solidFill>
              </a:rPr>
              <a:t>Second, the rows are grouped by job ID in the department number groups. </a:t>
            </a:r>
          </a:p>
          <a:p>
            <a:pPr lvl="1"/>
            <a:r>
              <a:rPr lang="en-US" altLang="en-US" dirty="0">
                <a:solidFill>
                  <a:schemeClr val="tx1"/>
                </a:solidFill>
              </a:rPr>
              <a:t>So the </a:t>
            </a:r>
            <a:r>
              <a:rPr lang="en-US" altLang="en-US" dirty="0">
                <a:solidFill>
                  <a:schemeClr val="tx1"/>
                </a:solidFill>
                <a:latin typeface="Courier New" pitchFamily="49" charset="0"/>
              </a:rPr>
              <a:t>SUM</a:t>
            </a:r>
            <a:r>
              <a:rPr lang="en-US" altLang="en-US" dirty="0">
                <a:solidFill>
                  <a:schemeClr val="tx1"/>
                </a:solidFill>
              </a:rPr>
              <a:t> function is applied to the salary column for all job IDs in each department number group.</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4" name="Rectangle 4"/>
          <p:cNvSpPr>
            <a:spLocks noGrp="1" noRot="1" noChangeAspect="1" noChangeArrowheads="1" noTextEdit="1"/>
          </p:cNvSpPr>
          <p:nvPr>
            <p:ph type="sldImg"/>
          </p:nvPr>
        </p:nvSpPr>
        <p:spPr>
          <a:ln/>
        </p:spPr>
      </p:sp>
      <p:sp>
        <p:nvSpPr>
          <p:cNvPr id="399365" name="Rectangle 5"/>
          <p:cNvSpPr>
            <a:spLocks noGrp="1" noChangeArrowheads="1"/>
          </p:cNvSpPr>
          <p:nvPr>
            <p:ph type="body" idx="1"/>
          </p:nvPr>
        </p:nvSpPr>
        <p:spPr/>
        <p:txBody>
          <a:bodyPr/>
          <a:lstStyle/>
          <a:p>
            <a:r>
              <a:rPr lang="en-US" altLang="en-US" dirty="0"/>
              <a:t>Groups Within Groups (continued)</a:t>
            </a:r>
          </a:p>
          <a:p>
            <a:pPr lvl="1"/>
            <a:r>
              <a:rPr lang="en-US" altLang="en-US" dirty="0">
                <a:solidFill>
                  <a:schemeClr val="tx1"/>
                </a:solidFill>
              </a:rPr>
              <a:t>You can return summary results for groups and subgroups by listing more than one </a:t>
            </a:r>
            <a:r>
              <a:rPr lang="en-US" altLang="en-US" dirty="0">
                <a:solidFill>
                  <a:schemeClr val="tx1"/>
                </a:solidFill>
                <a:latin typeface="Courier New" pitchFamily="49" charset="0"/>
              </a:rPr>
              <a:t>GROUP BY</a:t>
            </a:r>
            <a:r>
              <a:rPr lang="en-US" altLang="en-US" dirty="0">
                <a:solidFill>
                  <a:schemeClr val="tx1"/>
                </a:solidFill>
              </a:rPr>
              <a:t> column. You can determine the default sort order of the results by the order of the columns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In the slide example, the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is evaluated as follows:</a:t>
            </a:r>
          </a:p>
          <a:p>
            <a:pPr lvl="2"/>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 to be retrieved:</a:t>
            </a:r>
          </a:p>
          <a:p>
            <a:pPr lvl="3"/>
            <a:r>
              <a:rPr lang="en-US" altLang="en-US" dirty="0">
                <a:solidFill>
                  <a:schemeClr val="tx1"/>
                </a:solidFill>
              </a:rPr>
              <a:t>Department number in the </a:t>
            </a:r>
            <a:r>
              <a:rPr lang="en-US" altLang="en-US" dirty="0">
                <a:solidFill>
                  <a:schemeClr val="tx1"/>
                </a:solidFill>
                <a:latin typeface="Courier New" pitchFamily="49" charset="0"/>
              </a:rPr>
              <a:t>EMPLOYEES</a:t>
            </a:r>
            <a:r>
              <a:rPr lang="en-US" altLang="en-US" dirty="0">
                <a:solidFill>
                  <a:schemeClr val="tx1"/>
                </a:solidFill>
              </a:rPr>
              <a:t> table</a:t>
            </a:r>
          </a:p>
          <a:p>
            <a:pPr lvl="3"/>
            <a:r>
              <a:rPr lang="en-US" altLang="en-US" dirty="0">
                <a:solidFill>
                  <a:schemeClr val="tx1"/>
                </a:solidFill>
              </a:rPr>
              <a:t>Job ID in the </a:t>
            </a:r>
            <a:r>
              <a:rPr lang="en-US" altLang="en-US" dirty="0">
                <a:solidFill>
                  <a:schemeClr val="tx1"/>
                </a:solidFill>
                <a:latin typeface="Courier New" pitchFamily="49" charset="0"/>
              </a:rPr>
              <a:t>EMPLOYEES </a:t>
            </a:r>
            <a:r>
              <a:rPr lang="en-US" altLang="en-US" dirty="0">
                <a:solidFill>
                  <a:schemeClr val="tx1"/>
                </a:solidFill>
              </a:rPr>
              <a:t>table</a:t>
            </a:r>
          </a:p>
          <a:p>
            <a:pPr lvl="3"/>
            <a:r>
              <a:rPr lang="en-US" altLang="en-US" dirty="0">
                <a:solidFill>
                  <a:schemeClr val="tx1"/>
                </a:solidFill>
              </a:rPr>
              <a:t>The sum of all the salaries in the group that you specified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a:t>
            </a:r>
          </a:p>
          <a:p>
            <a:pPr lvl="2"/>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a:solidFill>
                  <a:schemeClr val="tx1"/>
                </a:solidFill>
                <a:latin typeface="Courier New" pitchFamily="49" charset="0"/>
              </a:rPr>
              <a:t>EMPLOYEES</a:t>
            </a:r>
            <a:r>
              <a:rPr lang="en-US" altLang="en-US" dirty="0">
                <a:solidFill>
                  <a:schemeClr val="tx1"/>
                </a:solidFill>
              </a:rPr>
              <a:t> table.</a:t>
            </a:r>
          </a:p>
          <a:p>
            <a:pPr lvl="2"/>
            <a:r>
              <a:rPr lang="en-US" altLang="en-US" dirty="0">
                <a:solidFill>
                  <a:schemeClr val="tx1"/>
                </a:solidFill>
              </a:rPr>
              <a:t>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specifies how you must group the rows:</a:t>
            </a:r>
          </a:p>
          <a:p>
            <a:pPr lvl="3"/>
            <a:r>
              <a:rPr lang="en-US" altLang="en-US" dirty="0">
                <a:solidFill>
                  <a:schemeClr val="tx1"/>
                </a:solidFill>
              </a:rPr>
              <a:t>First, the rows are grouped by department number. </a:t>
            </a:r>
          </a:p>
          <a:p>
            <a:pPr lvl="3"/>
            <a:r>
              <a:rPr lang="en-US" altLang="en-US" dirty="0">
                <a:solidFill>
                  <a:schemeClr val="tx1"/>
                </a:solidFill>
              </a:rPr>
              <a:t>Second, the rows are grouped by job ID in the department number groups. </a:t>
            </a:r>
          </a:p>
          <a:p>
            <a:pPr lvl="1"/>
            <a:r>
              <a:rPr lang="en-US" altLang="en-US" dirty="0">
                <a:solidFill>
                  <a:schemeClr val="tx1"/>
                </a:solidFill>
              </a:rPr>
              <a:t>So the </a:t>
            </a:r>
            <a:r>
              <a:rPr lang="en-US" altLang="en-US" dirty="0">
                <a:solidFill>
                  <a:schemeClr val="tx1"/>
                </a:solidFill>
                <a:latin typeface="Courier New" pitchFamily="49" charset="0"/>
              </a:rPr>
              <a:t>SUM</a:t>
            </a:r>
            <a:r>
              <a:rPr lang="en-US" altLang="en-US" dirty="0">
                <a:solidFill>
                  <a:schemeClr val="tx1"/>
                </a:solidFill>
              </a:rPr>
              <a:t> function is applied to the salary column for all job IDs in each department number group.</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4" name="Rectangle 4"/>
          <p:cNvSpPr>
            <a:spLocks noGrp="1" noRot="1" noChangeAspect="1" noChangeArrowheads="1" noTextEdit="1"/>
          </p:cNvSpPr>
          <p:nvPr>
            <p:ph type="sldImg"/>
          </p:nvPr>
        </p:nvSpPr>
        <p:spPr>
          <a:ln/>
        </p:spPr>
      </p:sp>
      <p:sp>
        <p:nvSpPr>
          <p:cNvPr id="399365" name="Rectangle 5"/>
          <p:cNvSpPr>
            <a:spLocks noGrp="1" noChangeArrowheads="1"/>
          </p:cNvSpPr>
          <p:nvPr>
            <p:ph type="body" idx="1"/>
          </p:nvPr>
        </p:nvSpPr>
        <p:spPr/>
        <p:txBody>
          <a:bodyPr/>
          <a:lstStyle/>
          <a:p>
            <a:r>
              <a:rPr lang="en-US" altLang="en-US" dirty="0"/>
              <a:t>Groups Within Groups (continued)</a:t>
            </a:r>
          </a:p>
          <a:p>
            <a:pPr lvl="1"/>
            <a:r>
              <a:rPr lang="en-US" altLang="en-US" dirty="0">
                <a:solidFill>
                  <a:schemeClr val="tx1"/>
                </a:solidFill>
              </a:rPr>
              <a:t>You can return summary results for groups and subgroups by listing more than one </a:t>
            </a:r>
            <a:r>
              <a:rPr lang="en-US" altLang="en-US" dirty="0">
                <a:solidFill>
                  <a:schemeClr val="tx1"/>
                </a:solidFill>
                <a:latin typeface="Courier New" pitchFamily="49" charset="0"/>
              </a:rPr>
              <a:t>GROUP BY</a:t>
            </a:r>
            <a:r>
              <a:rPr lang="en-US" altLang="en-US" dirty="0">
                <a:solidFill>
                  <a:schemeClr val="tx1"/>
                </a:solidFill>
              </a:rPr>
              <a:t> column. You can determine the default sort order of the results by the order of the columns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In the slide example, the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is evaluated as follows:</a:t>
            </a:r>
          </a:p>
          <a:p>
            <a:pPr lvl="2"/>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 to be retrieved:</a:t>
            </a:r>
          </a:p>
          <a:p>
            <a:pPr lvl="3"/>
            <a:r>
              <a:rPr lang="en-US" altLang="en-US" dirty="0">
                <a:solidFill>
                  <a:schemeClr val="tx1"/>
                </a:solidFill>
              </a:rPr>
              <a:t>Department number in the </a:t>
            </a:r>
            <a:r>
              <a:rPr lang="en-US" altLang="en-US" dirty="0">
                <a:solidFill>
                  <a:schemeClr val="tx1"/>
                </a:solidFill>
                <a:latin typeface="Courier New" pitchFamily="49" charset="0"/>
              </a:rPr>
              <a:t>EMPLOYEES</a:t>
            </a:r>
            <a:r>
              <a:rPr lang="en-US" altLang="en-US" dirty="0">
                <a:solidFill>
                  <a:schemeClr val="tx1"/>
                </a:solidFill>
              </a:rPr>
              <a:t> table</a:t>
            </a:r>
          </a:p>
          <a:p>
            <a:pPr lvl="3"/>
            <a:r>
              <a:rPr lang="en-US" altLang="en-US" dirty="0">
                <a:solidFill>
                  <a:schemeClr val="tx1"/>
                </a:solidFill>
              </a:rPr>
              <a:t>Job ID in the </a:t>
            </a:r>
            <a:r>
              <a:rPr lang="en-US" altLang="en-US" dirty="0">
                <a:solidFill>
                  <a:schemeClr val="tx1"/>
                </a:solidFill>
                <a:latin typeface="Courier New" pitchFamily="49" charset="0"/>
              </a:rPr>
              <a:t>EMPLOYEES </a:t>
            </a:r>
            <a:r>
              <a:rPr lang="en-US" altLang="en-US" dirty="0">
                <a:solidFill>
                  <a:schemeClr val="tx1"/>
                </a:solidFill>
              </a:rPr>
              <a:t>table</a:t>
            </a:r>
          </a:p>
          <a:p>
            <a:pPr lvl="3"/>
            <a:r>
              <a:rPr lang="en-US" altLang="en-US" dirty="0">
                <a:solidFill>
                  <a:schemeClr val="tx1"/>
                </a:solidFill>
              </a:rPr>
              <a:t>The sum of all the salaries in the group that you specified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a:t>
            </a:r>
          </a:p>
          <a:p>
            <a:pPr lvl="2"/>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a:solidFill>
                  <a:schemeClr val="tx1"/>
                </a:solidFill>
                <a:latin typeface="Courier New" pitchFamily="49" charset="0"/>
              </a:rPr>
              <a:t>EMPLOYEES</a:t>
            </a:r>
            <a:r>
              <a:rPr lang="en-US" altLang="en-US" dirty="0">
                <a:solidFill>
                  <a:schemeClr val="tx1"/>
                </a:solidFill>
              </a:rPr>
              <a:t> table.</a:t>
            </a:r>
          </a:p>
          <a:p>
            <a:pPr lvl="2"/>
            <a:r>
              <a:rPr lang="en-US" altLang="en-US" dirty="0">
                <a:solidFill>
                  <a:schemeClr val="tx1"/>
                </a:solidFill>
              </a:rPr>
              <a:t>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specifies how you must group the rows:</a:t>
            </a:r>
          </a:p>
          <a:p>
            <a:pPr lvl="3"/>
            <a:r>
              <a:rPr lang="en-US" altLang="en-US" dirty="0">
                <a:solidFill>
                  <a:schemeClr val="tx1"/>
                </a:solidFill>
              </a:rPr>
              <a:t>First, the rows are grouped by department number. </a:t>
            </a:r>
          </a:p>
          <a:p>
            <a:pPr lvl="3"/>
            <a:r>
              <a:rPr lang="en-US" altLang="en-US" dirty="0">
                <a:solidFill>
                  <a:schemeClr val="tx1"/>
                </a:solidFill>
              </a:rPr>
              <a:t>Second, the rows are grouped by job ID in the department number groups. </a:t>
            </a:r>
          </a:p>
          <a:p>
            <a:pPr lvl="1"/>
            <a:r>
              <a:rPr lang="en-US" altLang="en-US" dirty="0">
                <a:solidFill>
                  <a:schemeClr val="tx1"/>
                </a:solidFill>
              </a:rPr>
              <a:t>So the </a:t>
            </a:r>
            <a:r>
              <a:rPr lang="en-US" altLang="en-US" dirty="0">
                <a:solidFill>
                  <a:schemeClr val="tx1"/>
                </a:solidFill>
                <a:latin typeface="Courier New" pitchFamily="49" charset="0"/>
              </a:rPr>
              <a:t>SUM</a:t>
            </a:r>
            <a:r>
              <a:rPr lang="en-US" altLang="en-US" dirty="0">
                <a:solidFill>
                  <a:schemeClr val="tx1"/>
                </a:solidFill>
              </a:rPr>
              <a:t> function is applied to the salary column for all job IDs in each department number group.</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Rectangle 4"/>
          <p:cNvSpPr>
            <a:spLocks noGrp="1" noRot="1" noChangeAspect="1" noChangeArrowheads="1" noTextEdit="1"/>
          </p:cNvSpPr>
          <p:nvPr>
            <p:ph type="sldImg"/>
          </p:nvPr>
        </p:nvSpPr>
        <p:spPr>
          <a:ln/>
        </p:spPr>
      </p:sp>
      <p:sp>
        <p:nvSpPr>
          <p:cNvPr id="407557" name="Rectangle 5"/>
          <p:cNvSpPr>
            <a:spLocks noGrp="1" noChangeArrowheads="1"/>
          </p:cNvSpPr>
          <p:nvPr>
            <p:ph type="body" idx="1"/>
          </p:nvPr>
        </p:nvSpPr>
        <p:spPr/>
        <p:txBody>
          <a:bodyPr/>
          <a:lstStyle/>
          <a:p>
            <a:r>
              <a:rPr lang="en-US" altLang="en-US"/>
              <a:t>Restricting Group Results with the </a:t>
            </a:r>
            <a:r>
              <a:rPr lang="en-US" altLang="en-US">
                <a:latin typeface="Courier New" pitchFamily="49" charset="0"/>
              </a:rPr>
              <a:t>HAVING</a:t>
            </a:r>
            <a:r>
              <a:rPr lang="en-US" altLang="en-US"/>
              <a:t> Clause</a:t>
            </a:r>
          </a:p>
          <a:p>
            <a:pPr lvl="1">
              <a:lnSpc>
                <a:spcPct val="85000"/>
              </a:lnSpc>
            </a:pPr>
            <a:r>
              <a:rPr lang="en-US" altLang="en-US">
                <a:solidFill>
                  <a:schemeClr val="tx1"/>
                </a:solidFill>
              </a:rPr>
              <a:t>You use the </a:t>
            </a:r>
            <a:r>
              <a:rPr lang="en-US" altLang="en-US">
                <a:solidFill>
                  <a:schemeClr val="tx1"/>
                </a:solidFill>
                <a:latin typeface="Courier New" pitchFamily="49" charset="0"/>
              </a:rPr>
              <a:t>HAVING</a:t>
            </a:r>
            <a:r>
              <a:rPr lang="en-US" altLang="en-US">
                <a:solidFill>
                  <a:schemeClr val="tx1"/>
                </a:solidFill>
              </a:rPr>
              <a:t> clause to specify which groups are to be displayed, thus further restricting the groups on the basis of aggregate information.</a:t>
            </a:r>
          </a:p>
          <a:p>
            <a:pPr lvl="1">
              <a:lnSpc>
                <a:spcPct val="85000"/>
              </a:lnSpc>
            </a:pPr>
            <a:r>
              <a:rPr lang="en-US" altLang="en-US">
                <a:solidFill>
                  <a:schemeClr val="tx1"/>
                </a:solidFill>
              </a:rPr>
              <a:t>In the syntax, </a:t>
            </a:r>
            <a:r>
              <a:rPr lang="en-US" altLang="en-US" i="1">
                <a:solidFill>
                  <a:schemeClr val="tx1"/>
                </a:solidFill>
                <a:latin typeface="Courier New" pitchFamily="49" charset="0"/>
              </a:rPr>
              <a:t>group</a:t>
            </a:r>
            <a:r>
              <a:rPr lang="en-US" altLang="en-US" i="1">
                <a:solidFill>
                  <a:schemeClr val="tx1"/>
                </a:solidFill>
              </a:rPr>
              <a:t>_</a:t>
            </a:r>
            <a:r>
              <a:rPr lang="en-US" altLang="en-US" i="1">
                <a:solidFill>
                  <a:schemeClr val="tx1"/>
                </a:solidFill>
                <a:latin typeface="Courier New" pitchFamily="49" charset="0"/>
              </a:rPr>
              <a:t>condition </a:t>
            </a:r>
            <a:r>
              <a:rPr lang="en-US" altLang="en-US">
                <a:solidFill>
                  <a:schemeClr val="tx1"/>
                </a:solidFill>
              </a:rPr>
              <a:t>restricts the groups of rows returned to those groups for which the specified condition is true.</a:t>
            </a:r>
          </a:p>
          <a:p>
            <a:pPr lvl="1">
              <a:lnSpc>
                <a:spcPct val="85000"/>
              </a:lnSpc>
            </a:pPr>
            <a:r>
              <a:rPr lang="en-US" altLang="en-US">
                <a:solidFill>
                  <a:schemeClr val="tx1"/>
                </a:solidFill>
                <a:latin typeface="Times" pitchFamily="18" charset="0"/>
              </a:rPr>
              <a:t>The Oracle server performs the following steps when you use the </a:t>
            </a:r>
            <a:r>
              <a:rPr lang="en-US" altLang="en-US">
                <a:solidFill>
                  <a:schemeClr val="tx1"/>
                </a:solidFill>
                <a:latin typeface="Courier New" pitchFamily="49" charset="0"/>
              </a:rPr>
              <a:t>HAVING</a:t>
            </a:r>
            <a:r>
              <a:rPr lang="en-US" altLang="en-US">
                <a:solidFill>
                  <a:schemeClr val="tx1"/>
                </a:solidFill>
                <a:latin typeface="Times" pitchFamily="18" charset="0"/>
              </a:rPr>
              <a:t> clause:</a:t>
            </a:r>
            <a:endParaRPr lang="en-US" altLang="en-US">
              <a:solidFill>
                <a:schemeClr val="tx1"/>
              </a:solidFill>
            </a:endParaRPr>
          </a:p>
          <a:p>
            <a:pPr lvl="2">
              <a:lnSpc>
                <a:spcPct val="85000"/>
              </a:lnSpc>
              <a:spcBef>
                <a:spcPct val="15000"/>
              </a:spcBef>
              <a:buFontTx/>
              <a:buNone/>
            </a:pPr>
            <a:r>
              <a:rPr lang="en-US" altLang="en-US">
                <a:solidFill>
                  <a:schemeClr val="tx1"/>
                </a:solidFill>
              </a:rPr>
              <a:t>1.	Rows are grouped.</a:t>
            </a:r>
          </a:p>
          <a:p>
            <a:pPr lvl="2">
              <a:lnSpc>
                <a:spcPct val="85000"/>
              </a:lnSpc>
              <a:spcBef>
                <a:spcPct val="15000"/>
              </a:spcBef>
              <a:buFontTx/>
              <a:buNone/>
            </a:pPr>
            <a:r>
              <a:rPr lang="en-US" altLang="en-US">
                <a:solidFill>
                  <a:schemeClr val="tx1"/>
                </a:solidFill>
              </a:rPr>
              <a:t>2.	The group function is applied to the group.</a:t>
            </a:r>
          </a:p>
          <a:p>
            <a:pPr lvl="2">
              <a:lnSpc>
                <a:spcPct val="85000"/>
              </a:lnSpc>
              <a:spcBef>
                <a:spcPct val="15000"/>
              </a:spcBef>
              <a:buFontTx/>
              <a:buNone/>
            </a:pPr>
            <a:r>
              <a:rPr lang="en-US" altLang="en-US">
                <a:solidFill>
                  <a:schemeClr val="tx1"/>
                </a:solidFill>
              </a:rPr>
              <a:t>3.	The groups that match the criteria in the </a:t>
            </a:r>
            <a:r>
              <a:rPr lang="en-US" altLang="en-US">
                <a:solidFill>
                  <a:schemeClr val="tx1"/>
                </a:solidFill>
                <a:latin typeface="Courier New" pitchFamily="49" charset="0"/>
              </a:rPr>
              <a:t>HAVING</a:t>
            </a:r>
            <a:r>
              <a:rPr lang="en-US" altLang="en-US">
                <a:solidFill>
                  <a:schemeClr val="tx1"/>
                </a:solidFill>
              </a:rPr>
              <a:t> clause are displayed.</a:t>
            </a:r>
          </a:p>
          <a:p>
            <a:pPr lvl="1">
              <a:lnSpc>
                <a:spcPct val="85000"/>
              </a:lnSpc>
            </a:pPr>
            <a:r>
              <a:rPr lang="en-US" altLang="en-US">
                <a:solidFill>
                  <a:schemeClr val="tx1"/>
                </a:solidFill>
              </a:rPr>
              <a:t>The </a:t>
            </a:r>
            <a:r>
              <a:rPr lang="en-US" altLang="en-US">
                <a:solidFill>
                  <a:schemeClr val="tx1"/>
                </a:solidFill>
                <a:latin typeface="Courier New" pitchFamily="49" charset="0"/>
              </a:rPr>
              <a:t>HAVING</a:t>
            </a:r>
            <a:r>
              <a:rPr lang="en-US" altLang="en-US">
                <a:solidFill>
                  <a:schemeClr val="tx1"/>
                </a:solidFill>
              </a:rPr>
              <a:t> clause can precede the </a:t>
            </a:r>
            <a:r>
              <a:rPr lang="en-US" altLang="en-US">
                <a:solidFill>
                  <a:schemeClr val="tx1"/>
                </a:solidFill>
                <a:latin typeface="Courier New" pitchFamily="49" charset="0"/>
              </a:rPr>
              <a:t>GROUP</a:t>
            </a:r>
            <a:r>
              <a:rPr lang="en-US" altLang="en-US">
                <a:solidFill>
                  <a:schemeClr val="tx1"/>
                </a:solidFill>
              </a:rPr>
              <a:t> </a:t>
            </a:r>
            <a:r>
              <a:rPr lang="en-US" altLang="en-US">
                <a:solidFill>
                  <a:schemeClr val="tx1"/>
                </a:solidFill>
                <a:latin typeface="Courier New" pitchFamily="49" charset="0"/>
              </a:rPr>
              <a:t>BY</a:t>
            </a:r>
            <a:r>
              <a:rPr lang="en-US" altLang="en-US">
                <a:solidFill>
                  <a:schemeClr val="tx1"/>
                </a:solidFill>
              </a:rPr>
              <a:t> clause, but it is recommended that you place the </a:t>
            </a:r>
            <a:r>
              <a:rPr lang="en-US" altLang="en-US">
                <a:solidFill>
                  <a:schemeClr val="tx1"/>
                </a:solidFill>
                <a:latin typeface="Courier New" pitchFamily="49" charset="0"/>
              </a:rPr>
              <a:t>GROUP</a:t>
            </a:r>
            <a:r>
              <a:rPr lang="en-US" altLang="en-US">
                <a:solidFill>
                  <a:schemeClr val="tx1"/>
                </a:solidFill>
              </a:rPr>
              <a:t> </a:t>
            </a:r>
            <a:r>
              <a:rPr lang="en-US" altLang="en-US">
                <a:solidFill>
                  <a:schemeClr val="tx1"/>
                </a:solidFill>
                <a:latin typeface="Courier New" pitchFamily="49" charset="0"/>
              </a:rPr>
              <a:t>BY</a:t>
            </a:r>
            <a:r>
              <a:rPr lang="en-US" altLang="en-US">
                <a:solidFill>
                  <a:schemeClr val="tx1"/>
                </a:solidFill>
              </a:rPr>
              <a:t> clause first because that is more logical. Groups are formed and group functions are calculated before the </a:t>
            </a:r>
            <a:r>
              <a:rPr lang="en-US" altLang="en-US">
                <a:solidFill>
                  <a:schemeClr val="tx1"/>
                </a:solidFill>
                <a:latin typeface="Courier New" pitchFamily="49" charset="0"/>
              </a:rPr>
              <a:t>HAVING</a:t>
            </a:r>
            <a:r>
              <a:rPr lang="en-US" altLang="en-US">
                <a:solidFill>
                  <a:schemeClr val="tx1"/>
                </a:solidFill>
              </a:rPr>
              <a:t> clause is applied to the groups in the </a:t>
            </a:r>
            <a:r>
              <a:rPr lang="en-US" altLang="en-US">
                <a:solidFill>
                  <a:schemeClr val="tx1"/>
                </a:solidFill>
                <a:latin typeface="Courier New" pitchFamily="49" charset="0"/>
              </a:rPr>
              <a:t>SELECT</a:t>
            </a:r>
            <a:r>
              <a:rPr lang="en-US" altLang="en-US">
                <a:solidFill>
                  <a:schemeClr val="tx1"/>
                </a:solidFill>
              </a:rPr>
              <a:t> list.</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ChangeArrowheads="1"/>
          </p:cNvSpPr>
          <p:nvPr/>
        </p:nvSpPr>
        <p:spPr bwMode="auto">
          <a:xfrm>
            <a:off x="3883709" y="1"/>
            <a:ext cx="2974292" cy="455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409603" name="Rectangle 3"/>
          <p:cNvSpPr>
            <a:spLocks noChangeArrowheads="1"/>
          </p:cNvSpPr>
          <p:nvPr/>
        </p:nvSpPr>
        <p:spPr bwMode="auto">
          <a:xfrm>
            <a:off x="-1557" y="1"/>
            <a:ext cx="2969620" cy="455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409608" name="Rectangle 8"/>
          <p:cNvSpPr>
            <a:spLocks noGrp="1" noRot="1" noChangeAspect="1" noChangeArrowheads="1" noTextEdit="1"/>
          </p:cNvSpPr>
          <p:nvPr>
            <p:ph type="sldImg"/>
          </p:nvPr>
        </p:nvSpPr>
        <p:spPr>
          <a:ln/>
        </p:spPr>
      </p:sp>
      <p:sp>
        <p:nvSpPr>
          <p:cNvPr id="409609" name="Rectangle 9"/>
          <p:cNvSpPr>
            <a:spLocks noGrp="1" noChangeArrowheads="1"/>
          </p:cNvSpPr>
          <p:nvPr>
            <p:ph type="body" idx="1"/>
          </p:nvPr>
        </p:nvSpPr>
        <p:spPr/>
        <p:txBody>
          <a:bodyPr/>
          <a:lstStyle/>
          <a:p>
            <a:r>
              <a:rPr lang="en-US" altLang="en-US"/>
              <a:t>Using the </a:t>
            </a:r>
            <a:r>
              <a:rPr lang="en-US" altLang="en-US">
                <a:latin typeface="Courier New" pitchFamily="49" charset="0"/>
              </a:rPr>
              <a:t>HAVING</a:t>
            </a:r>
            <a:r>
              <a:rPr lang="en-US" altLang="en-US"/>
              <a:t> Clause</a:t>
            </a:r>
          </a:p>
          <a:p>
            <a:pPr lvl="1"/>
            <a:r>
              <a:rPr lang="en-US" altLang="en-US">
                <a:solidFill>
                  <a:schemeClr val="tx1"/>
                </a:solidFill>
              </a:rPr>
              <a:t>The slide example displays department numbers and maximum salaries for those departments with a maximum salary that is greater than $10,000. </a:t>
            </a:r>
          </a:p>
          <a:p>
            <a:pPr lvl="1"/>
            <a:r>
              <a:rPr lang="en-US" altLang="en-US">
                <a:solidFill>
                  <a:schemeClr val="tx1"/>
                </a:solidFill>
              </a:rPr>
              <a:t>You can use the </a:t>
            </a:r>
            <a:r>
              <a:rPr lang="en-US" altLang="en-US">
                <a:solidFill>
                  <a:schemeClr val="tx1"/>
                </a:solidFill>
                <a:latin typeface="Courier New" pitchFamily="49" charset="0"/>
              </a:rPr>
              <a:t>GROUP</a:t>
            </a:r>
            <a:r>
              <a:rPr lang="en-US" altLang="en-US">
                <a:solidFill>
                  <a:schemeClr val="tx1"/>
                </a:solidFill>
              </a:rPr>
              <a:t> </a:t>
            </a:r>
            <a:r>
              <a:rPr lang="en-US" altLang="en-US">
                <a:solidFill>
                  <a:schemeClr val="tx1"/>
                </a:solidFill>
                <a:latin typeface="Courier New" pitchFamily="49" charset="0"/>
              </a:rPr>
              <a:t>BY</a:t>
            </a:r>
            <a:r>
              <a:rPr lang="en-US" altLang="en-US">
                <a:solidFill>
                  <a:schemeClr val="tx1"/>
                </a:solidFill>
              </a:rPr>
              <a:t> clause without using a group function in the </a:t>
            </a:r>
            <a:r>
              <a:rPr lang="en-US" altLang="en-US">
                <a:solidFill>
                  <a:schemeClr val="tx1"/>
                </a:solidFill>
                <a:latin typeface="Courier New" pitchFamily="49" charset="0"/>
              </a:rPr>
              <a:t>SELECT</a:t>
            </a:r>
            <a:r>
              <a:rPr lang="en-US" altLang="en-US">
                <a:solidFill>
                  <a:schemeClr val="tx1"/>
                </a:solidFill>
              </a:rPr>
              <a:t> list. </a:t>
            </a:r>
          </a:p>
          <a:p>
            <a:pPr lvl="1"/>
            <a:r>
              <a:rPr lang="en-US" altLang="en-US">
                <a:solidFill>
                  <a:schemeClr val="tx1"/>
                </a:solidFill>
              </a:rPr>
              <a:t>If you restrict rows based on the result of a group function, you must have a </a:t>
            </a:r>
            <a:r>
              <a:rPr lang="en-US" altLang="en-US">
                <a:solidFill>
                  <a:schemeClr val="tx1"/>
                </a:solidFill>
                <a:latin typeface="Courier New" pitchFamily="49" charset="0"/>
              </a:rPr>
              <a:t>GROUP</a:t>
            </a:r>
            <a:r>
              <a:rPr lang="en-US" altLang="en-US">
                <a:solidFill>
                  <a:schemeClr val="tx1"/>
                </a:solidFill>
              </a:rPr>
              <a:t> </a:t>
            </a:r>
            <a:r>
              <a:rPr lang="en-US" altLang="en-US">
                <a:solidFill>
                  <a:schemeClr val="tx1"/>
                </a:solidFill>
                <a:latin typeface="Courier New" pitchFamily="49" charset="0"/>
              </a:rPr>
              <a:t>BY</a:t>
            </a:r>
            <a:r>
              <a:rPr lang="en-US" altLang="en-US">
                <a:solidFill>
                  <a:schemeClr val="tx1"/>
                </a:solidFill>
              </a:rPr>
              <a:t> clause as well as the </a:t>
            </a:r>
            <a:r>
              <a:rPr lang="en-US" altLang="en-US">
                <a:solidFill>
                  <a:schemeClr val="tx1"/>
                </a:solidFill>
                <a:latin typeface="Courier New" pitchFamily="49" charset="0"/>
              </a:rPr>
              <a:t>HAVING</a:t>
            </a:r>
            <a:r>
              <a:rPr lang="en-US" altLang="en-US">
                <a:solidFill>
                  <a:schemeClr val="tx1"/>
                </a:solidFill>
              </a:rPr>
              <a:t> clause.</a:t>
            </a:r>
          </a:p>
          <a:p>
            <a:pPr lvl="1"/>
            <a:r>
              <a:rPr lang="en-US" altLang="en-US">
                <a:solidFill>
                  <a:schemeClr val="tx1"/>
                </a:solidFill>
              </a:rPr>
              <a:t>The following example displays the department numbers and average salaries for those departments with a maximum salary that is greater than $10,000:</a:t>
            </a:r>
          </a:p>
          <a:p>
            <a:pPr lvl="1"/>
            <a:endParaRPr lang="en-US" altLang="en-US" sz="500"/>
          </a:p>
          <a:p>
            <a:pPr lvl="1">
              <a:spcBef>
                <a:spcPct val="0"/>
              </a:spcBef>
            </a:pPr>
            <a:r>
              <a:rPr lang="en-US" altLang="en-US" sz="1100">
                <a:latin typeface="Courier New" pitchFamily="49" charset="0"/>
              </a:rPr>
              <a:t>   SELECT   department_id, AVG(salary)</a:t>
            </a:r>
          </a:p>
          <a:p>
            <a:pPr lvl="1">
              <a:spcBef>
                <a:spcPct val="0"/>
              </a:spcBef>
            </a:pPr>
            <a:r>
              <a:rPr lang="en-US" altLang="en-US" sz="1100">
                <a:latin typeface="Courier New" pitchFamily="49" charset="0"/>
              </a:rPr>
              <a:t>   FROM     employees</a:t>
            </a:r>
          </a:p>
          <a:p>
            <a:pPr lvl="1">
              <a:spcBef>
                <a:spcPct val="0"/>
              </a:spcBef>
            </a:pPr>
            <a:r>
              <a:rPr lang="en-US" altLang="en-US" sz="1100">
                <a:latin typeface="Courier New" pitchFamily="49" charset="0"/>
              </a:rPr>
              <a:t>   GROUP BY department_id</a:t>
            </a:r>
          </a:p>
          <a:p>
            <a:pPr lvl="1">
              <a:spcBef>
                <a:spcPct val="0"/>
              </a:spcBef>
            </a:pPr>
            <a:r>
              <a:rPr lang="en-US" altLang="en-US" sz="1100">
                <a:latin typeface="Courier New" pitchFamily="49" charset="0"/>
              </a:rPr>
              <a:t>   HAVING   max(salary)&gt;10000;</a:t>
            </a:r>
          </a:p>
        </p:txBody>
      </p:sp>
      <p:sp>
        <p:nvSpPr>
          <p:cNvPr id="409606" name="Rectangle 6"/>
          <p:cNvSpPr>
            <a:spLocks noChangeArrowheads="1"/>
          </p:cNvSpPr>
          <p:nvPr/>
        </p:nvSpPr>
        <p:spPr bwMode="auto">
          <a:xfrm>
            <a:off x="671163" y="6411903"/>
            <a:ext cx="5602880" cy="744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pic>
        <p:nvPicPr>
          <p:cNvPr id="40960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89511" y="7581685"/>
            <a:ext cx="5405113" cy="1102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342A23CD-D560-4ABB-8DD4-F9758A4790C4}" type="slidenum">
              <a:rPr lang="en-US" altLang="en-US">
                <a:solidFill>
                  <a:schemeClr val="tx1"/>
                </a:solidFill>
              </a:rPr>
              <a:pPr/>
              <a:t>113</a:t>
            </a:fld>
            <a:endParaRPr lang="en-US" altLang="en-US">
              <a:solidFill>
                <a:schemeClr val="tx1"/>
              </a:solidFill>
            </a:endParaRPr>
          </a:p>
        </p:txBody>
      </p:sp>
      <p:sp>
        <p:nvSpPr>
          <p:cNvPr id="289801" name="Rectangle 9"/>
          <p:cNvSpPr>
            <a:spLocks noGrp="1" noRot="1" noChangeAspect="1" noChangeArrowheads="1" noTextEdit="1"/>
          </p:cNvSpPr>
          <p:nvPr>
            <p:ph type="sldImg"/>
          </p:nvPr>
        </p:nvSpPr>
        <p:spPr>
          <a:ln/>
        </p:spPr>
      </p:sp>
      <p:sp>
        <p:nvSpPr>
          <p:cNvPr id="289802" name="Rectangle 10"/>
          <p:cNvSpPr>
            <a:spLocks noGrp="1" noChangeArrowheads="1"/>
          </p:cNvSpPr>
          <p:nvPr>
            <p:ph type="body" idx="1"/>
          </p:nvPr>
        </p:nvSpPr>
        <p:spPr/>
        <p:txBody>
          <a:bodyPr/>
          <a:lstStyle/>
          <a:p>
            <a:r>
              <a:rPr lang="en-US" altLang="en-US"/>
              <a:t>Set Operators</a:t>
            </a:r>
          </a:p>
          <a:p>
            <a:pPr lvl="1"/>
            <a:r>
              <a:rPr lang="en-US" altLang="en-US">
                <a:solidFill>
                  <a:schemeClr val="tx1"/>
                </a:solidFill>
              </a:rPr>
              <a:t>The set operators combine the results of two or more component queries into one result. Queries containing set operators are called </a:t>
            </a:r>
            <a:r>
              <a:rPr lang="en-US" altLang="en-US" i="1">
                <a:solidFill>
                  <a:schemeClr val="tx1"/>
                </a:solidFill>
              </a:rPr>
              <a:t>compound</a:t>
            </a:r>
            <a:r>
              <a:rPr lang="en-US" altLang="en-US">
                <a:solidFill>
                  <a:schemeClr val="tx1"/>
                </a:solidFill>
              </a:rPr>
              <a:t> </a:t>
            </a:r>
            <a:r>
              <a:rPr lang="en-US" altLang="en-US" i="1">
                <a:solidFill>
                  <a:schemeClr val="tx1"/>
                </a:solidFill>
              </a:rPr>
              <a:t>queries</a:t>
            </a:r>
            <a:r>
              <a:rPr lang="en-US" altLang="en-US">
                <a:solidFill>
                  <a:schemeClr val="tx1"/>
                </a:solidFill>
              </a:rPr>
              <a:t>.</a:t>
            </a:r>
          </a:p>
          <a:p>
            <a:pPr lvl="1"/>
            <a:endParaRPr lang="en-US" altLang="en-US">
              <a:solidFill>
                <a:schemeClr val="tx1"/>
              </a:solidFill>
            </a:endParaRPr>
          </a:p>
          <a:p>
            <a:pPr lvl="1"/>
            <a:endParaRPr lang="en-US" altLang="en-US">
              <a:solidFill>
                <a:schemeClr val="tx1"/>
              </a:solidFill>
            </a:endParaRPr>
          </a:p>
          <a:p>
            <a:pPr lvl="1"/>
            <a:endParaRPr lang="en-US" altLang="en-US">
              <a:solidFill>
                <a:schemeClr val="tx1"/>
              </a:solidFill>
            </a:endParaRPr>
          </a:p>
          <a:p>
            <a:pPr lvl="1"/>
            <a:endParaRPr lang="en-US" altLang="en-US">
              <a:solidFill>
                <a:schemeClr val="tx1"/>
              </a:solidFill>
            </a:endParaRPr>
          </a:p>
          <a:p>
            <a:pPr lvl="1"/>
            <a:endParaRPr lang="en-US" altLang="en-US">
              <a:solidFill>
                <a:schemeClr val="tx1"/>
              </a:solidFill>
            </a:endParaRPr>
          </a:p>
          <a:p>
            <a:pPr lvl="1"/>
            <a:endParaRPr lang="en-US" altLang="en-US">
              <a:solidFill>
                <a:schemeClr val="tx1"/>
              </a:solidFill>
            </a:endParaRPr>
          </a:p>
          <a:p>
            <a:pPr lvl="1">
              <a:spcBef>
                <a:spcPct val="65000"/>
              </a:spcBef>
            </a:pPr>
            <a:r>
              <a:rPr lang="en-US" altLang="en-US">
                <a:solidFill>
                  <a:schemeClr val="tx1"/>
                </a:solidFill>
              </a:rPr>
              <a:t>All set operators have equal precedence. If a SQL statement contains multiple set operators, the Oracle server evaluates them from left (top) to right (bottom) if no parentheses explicitly specify another order. You should use parentheses to specify the order of evaluation explicitly in queries that use the </a:t>
            </a:r>
            <a:r>
              <a:rPr lang="en-US" altLang="en-US">
                <a:solidFill>
                  <a:schemeClr val="tx1"/>
                </a:solidFill>
                <a:latin typeface="Courier New" pitchFamily="49" charset="0"/>
              </a:rPr>
              <a:t>INTERSECT</a:t>
            </a:r>
            <a:r>
              <a:rPr lang="en-US" altLang="en-US">
                <a:solidFill>
                  <a:schemeClr val="tx1"/>
                </a:solidFill>
              </a:rPr>
              <a:t> operator with other set operators.</a:t>
            </a:r>
          </a:p>
        </p:txBody>
      </p:sp>
      <p:graphicFrame>
        <p:nvGraphicFramePr>
          <p:cNvPr id="289798" name="Object 6"/>
          <p:cNvGraphicFramePr>
            <a:graphicFrameLocks/>
          </p:cNvGraphicFramePr>
          <p:nvPr/>
        </p:nvGraphicFramePr>
        <p:xfrm>
          <a:off x="626003" y="5780096"/>
          <a:ext cx="5895638" cy="1520090"/>
        </p:xfrm>
        <a:graphic>
          <a:graphicData uri="http://schemas.openxmlformats.org/presentationml/2006/ole">
            <mc:AlternateContent xmlns:mc="http://schemas.openxmlformats.org/markup-compatibility/2006">
              <mc:Choice xmlns:v="urn:schemas-microsoft-com:vml" Requires="v">
                <p:oleObj spid="_x0000_s5128" name="Document" r:id="rId4" imgW="6714720" imgH="1764720" progId="Word.Document.8">
                  <p:embed/>
                </p:oleObj>
              </mc:Choice>
              <mc:Fallback>
                <p:oleObj name="Document" r:id="rId4" imgW="6714720" imgH="17647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003" y="5780096"/>
                        <a:ext cx="5895638" cy="152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r>
              <a:rPr lang="en-US" altLang="en-US" dirty="0"/>
              <a:t>Constraint Guidelines</a:t>
            </a:r>
          </a:p>
          <a:p>
            <a:pPr lvl="1"/>
            <a:r>
              <a:rPr lang="en-US" altLang="en-US" dirty="0"/>
              <a:t>All constraints are stored in the data dictionary. Constraints are easy to reference if you give them a meaningful name. Constraint names must follow the standard object-naming rules. If you do not name your constraint, the Oracle server generates a name with the format </a:t>
            </a:r>
            <a:r>
              <a:rPr lang="en-US" altLang="en-US" dirty="0" err="1">
                <a:latin typeface="Courier New" pitchFamily="49" charset="0"/>
              </a:rPr>
              <a:t>SYS_C</a:t>
            </a:r>
            <a:r>
              <a:rPr lang="en-US" altLang="en-US" i="1" dirty="0" err="1">
                <a:latin typeface="Courier New" pitchFamily="49" charset="0"/>
              </a:rPr>
              <a:t>n</a:t>
            </a:r>
            <a:r>
              <a:rPr lang="en-US" altLang="en-US" dirty="0"/>
              <a:t>, where </a:t>
            </a:r>
            <a:r>
              <a:rPr lang="en-US" altLang="en-US" i="1" dirty="0"/>
              <a:t>n</a:t>
            </a:r>
            <a:r>
              <a:rPr lang="en-US" altLang="en-US" dirty="0"/>
              <a:t> is an integer so that the constraint name is unique.</a:t>
            </a:r>
          </a:p>
          <a:p>
            <a:pPr lvl="1"/>
            <a:r>
              <a:rPr lang="en-US" altLang="en-US" dirty="0"/>
              <a:t>Constraints can be defined at the time of table creation or after the table has been created.</a:t>
            </a:r>
          </a:p>
          <a:p>
            <a:pPr lvl="1"/>
            <a:r>
              <a:rPr lang="en-US" altLang="en-US" dirty="0"/>
              <a:t>For more information, see “Constraints” in the </a:t>
            </a:r>
            <a:r>
              <a:rPr lang="en-US" altLang="en-US" i="1" dirty="0"/>
              <a:t>Oracle Database</a:t>
            </a:r>
            <a:r>
              <a:rPr lang="en-US" altLang="en-US" dirty="0"/>
              <a:t> </a:t>
            </a:r>
            <a:r>
              <a:rPr lang="en-US" altLang="en-US" i="1" dirty="0"/>
              <a:t>SQL Reference</a:t>
            </a:r>
            <a:r>
              <a:rPr lang="en-US" altLang="en-US" dirty="0"/>
              <a:t>.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628104A2-00F7-4279-BFA7-B6E1CE28E851}" type="slidenum">
              <a:rPr lang="en-US" altLang="en-US">
                <a:solidFill>
                  <a:schemeClr val="tx1"/>
                </a:solidFill>
              </a:rPr>
              <a:pPr/>
              <a:t>114</a:t>
            </a:fld>
            <a:endParaRPr lang="en-US" altLang="en-US">
              <a:solidFill>
                <a:schemeClr val="tx1"/>
              </a:solidFill>
            </a:endParaRPr>
          </a:p>
        </p:txBody>
      </p:sp>
      <p:sp>
        <p:nvSpPr>
          <p:cNvPr id="300043" name="Rectangle 11"/>
          <p:cNvSpPr>
            <a:spLocks noGrp="1" noRot="1" noChangeAspect="1" noChangeArrowheads="1" noTextEdit="1"/>
          </p:cNvSpPr>
          <p:nvPr>
            <p:ph type="sldImg"/>
          </p:nvPr>
        </p:nvSpPr>
        <p:spPr>
          <a:ln/>
        </p:spPr>
      </p:sp>
      <p:sp>
        <p:nvSpPr>
          <p:cNvPr id="300044" name="Rectangle 12"/>
          <p:cNvSpPr>
            <a:spLocks noGrp="1" noChangeArrowheads="1"/>
          </p:cNvSpPr>
          <p:nvPr>
            <p:ph type="body" idx="1"/>
          </p:nvPr>
        </p:nvSpPr>
        <p:spPr/>
        <p:txBody>
          <a:bodyPr/>
          <a:lstStyle/>
          <a:p>
            <a:r>
              <a:rPr lang="en-US" altLang="en-US" dirty="0"/>
              <a:t>Using the </a:t>
            </a:r>
            <a:r>
              <a:rPr lang="en-US" altLang="en-US" dirty="0">
                <a:latin typeface="Courier New" pitchFamily="49" charset="0"/>
              </a:rPr>
              <a:t>UNION</a:t>
            </a:r>
            <a:r>
              <a:rPr lang="en-US" altLang="en-US" dirty="0"/>
              <a:t> Operator </a:t>
            </a:r>
          </a:p>
          <a:p>
            <a:pPr lvl="1"/>
            <a:r>
              <a:rPr lang="en-US" altLang="en-US" dirty="0">
                <a:solidFill>
                  <a:schemeClr val="tx1"/>
                </a:solidFill>
              </a:rPr>
              <a:t>The </a:t>
            </a:r>
            <a:r>
              <a:rPr lang="en-US" altLang="en-US" dirty="0">
                <a:solidFill>
                  <a:schemeClr val="tx1"/>
                </a:solidFill>
                <a:latin typeface="Courier New" pitchFamily="49" charset="0"/>
              </a:rPr>
              <a:t>UNION</a:t>
            </a:r>
            <a:r>
              <a:rPr lang="en-US" altLang="en-US" dirty="0">
                <a:solidFill>
                  <a:schemeClr val="tx1"/>
                </a:solidFill>
              </a:rPr>
              <a:t> operator eliminates any duplicate records. If records that occur in both the </a:t>
            </a:r>
            <a:r>
              <a:rPr lang="en-US" altLang="en-US" dirty="0">
                <a:solidFill>
                  <a:schemeClr val="tx1"/>
                </a:solidFill>
                <a:latin typeface="Courier New" pitchFamily="49" charset="0"/>
              </a:rPr>
              <a:t>EMPLOYEES</a:t>
            </a:r>
            <a:r>
              <a:rPr lang="en-US" altLang="en-US" dirty="0">
                <a:solidFill>
                  <a:schemeClr val="tx1"/>
                </a:solidFill>
              </a:rPr>
              <a:t> and the </a:t>
            </a:r>
            <a:r>
              <a:rPr lang="en-US" altLang="en-US" dirty="0">
                <a:solidFill>
                  <a:schemeClr val="tx1"/>
                </a:solidFill>
                <a:latin typeface="Courier New" pitchFamily="49" charset="0"/>
              </a:rPr>
              <a:t>JOB_HISTORY</a:t>
            </a:r>
            <a:r>
              <a:rPr lang="en-US" altLang="en-US" dirty="0">
                <a:solidFill>
                  <a:schemeClr val="tx1"/>
                </a:solidFill>
              </a:rPr>
              <a:t> tables are identical, the records are displayed only once. Observe in the output shown on the slide that the record for the employee with the </a:t>
            </a:r>
            <a:r>
              <a:rPr lang="en-US" altLang="en-US" dirty="0">
                <a:solidFill>
                  <a:schemeClr val="tx1"/>
                </a:solidFill>
                <a:latin typeface="Courier New" pitchFamily="49" charset="0"/>
              </a:rPr>
              <a:t>EMPLOYEE_ID</a:t>
            </a:r>
            <a:r>
              <a:rPr lang="en-US" altLang="en-US" dirty="0">
                <a:solidFill>
                  <a:schemeClr val="tx1"/>
                </a:solidFill>
              </a:rPr>
              <a:t> 200 appears twice because the </a:t>
            </a:r>
            <a:r>
              <a:rPr lang="en-US" altLang="en-US" dirty="0">
                <a:solidFill>
                  <a:schemeClr val="tx1"/>
                </a:solidFill>
                <a:latin typeface="Courier New" pitchFamily="49" charset="0"/>
              </a:rPr>
              <a:t>JOB_ID</a:t>
            </a:r>
            <a:r>
              <a:rPr lang="en-US" altLang="en-US" dirty="0">
                <a:solidFill>
                  <a:schemeClr val="tx1"/>
                </a:solidFill>
              </a:rPr>
              <a:t> is different in each row. </a:t>
            </a:r>
          </a:p>
          <a:p>
            <a:pPr lvl="1"/>
            <a:r>
              <a:rPr lang="en-US" altLang="en-US" dirty="0">
                <a:solidFill>
                  <a:schemeClr val="tx1"/>
                </a:solidFill>
              </a:rPr>
              <a:t>Consider the following example:</a:t>
            </a:r>
          </a:p>
          <a:p>
            <a:pPr lvl="1">
              <a:spcBef>
                <a:spcPct val="0"/>
              </a:spcBef>
            </a:pPr>
            <a:r>
              <a:rPr lang="en-US" altLang="en-US" sz="1100" b="1" dirty="0">
                <a:latin typeface="Courier New" pitchFamily="49" charset="0"/>
              </a:rPr>
              <a:t>  </a:t>
            </a:r>
            <a:r>
              <a:rPr lang="en-US" altLang="en-US" sz="1100" dirty="0">
                <a:latin typeface="Courier New" pitchFamily="49" charset="0"/>
              </a:rPr>
              <a:t>SELECT  </a:t>
            </a:r>
            <a:r>
              <a:rPr lang="en-US" altLang="en-US" sz="1100" dirty="0" err="1">
                <a:latin typeface="Courier New" pitchFamily="49" charset="0"/>
              </a:rPr>
              <a:t>employee_id</a:t>
            </a:r>
            <a:r>
              <a:rPr lang="en-US" altLang="en-US" sz="1100" dirty="0">
                <a:latin typeface="Courier New" pitchFamily="49" charset="0"/>
              </a:rPr>
              <a:t>, </a:t>
            </a:r>
            <a:r>
              <a:rPr lang="en-US" altLang="en-US" sz="1100" dirty="0" err="1">
                <a:latin typeface="Courier New" pitchFamily="49" charset="0"/>
              </a:rPr>
              <a:t>job_id</a:t>
            </a:r>
            <a:r>
              <a:rPr lang="en-US" altLang="en-US" sz="1100" dirty="0">
                <a:latin typeface="Courier New" pitchFamily="49" charset="0"/>
              </a:rPr>
              <a:t>, </a:t>
            </a:r>
            <a:r>
              <a:rPr lang="en-US" altLang="en-US" sz="1100" dirty="0" err="1">
                <a:latin typeface="Courier New" pitchFamily="49" charset="0"/>
              </a:rPr>
              <a:t>department_id</a:t>
            </a:r>
            <a:endParaRPr lang="en-US" altLang="en-US" sz="1100" dirty="0">
              <a:latin typeface="Courier New" pitchFamily="49" charset="0"/>
            </a:endParaRPr>
          </a:p>
          <a:p>
            <a:pPr lvl="1">
              <a:spcBef>
                <a:spcPct val="0"/>
              </a:spcBef>
            </a:pPr>
            <a:r>
              <a:rPr lang="en-US" altLang="en-US" sz="1100" dirty="0">
                <a:latin typeface="Courier New" pitchFamily="49" charset="0"/>
              </a:rPr>
              <a:t>  FROM    employees</a:t>
            </a:r>
          </a:p>
          <a:p>
            <a:pPr lvl="1">
              <a:spcBef>
                <a:spcPct val="0"/>
              </a:spcBef>
            </a:pPr>
            <a:r>
              <a:rPr lang="en-US" altLang="en-US" sz="1100" dirty="0">
                <a:latin typeface="Courier New" pitchFamily="49" charset="0"/>
              </a:rPr>
              <a:t>  UNION</a:t>
            </a:r>
          </a:p>
          <a:p>
            <a:pPr lvl="1">
              <a:spcBef>
                <a:spcPct val="0"/>
              </a:spcBef>
            </a:pPr>
            <a:r>
              <a:rPr lang="en-US" altLang="en-US" sz="1100" dirty="0">
                <a:latin typeface="Courier New" pitchFamily="49" charset="0"/>
              </a:rPr>
              <a:t>  SELECT  </a:t>
            </a:r>
            <a:r>
              <a:rPr lang="en-US" altLang="en-US" sz="1100" dirty="0" err="1">
                <a:latin typeface="Courier New" pitchFamily="49" charset="0"/>
              </a:rPr>
              <a:t>employee_id</a:t>
            </a:r>
            <a:r>
              <a:rPr lang="en-US" altLang="en-US" sz="1100" dirty="0">
                <a:latin typeface="Courier New" pitchFamily="49" charset="0"/>
              </a:rPr>
              <a:t>, </a:t>
            </a:r>
            <a:r>
              <a:rPr lang="en-US" altLang="en-US" sz="1100" dirty="0" err="1">
                <a:latin typeface="Courier New" pitchFamily="49" charset="0"/>
              </a:rPr>
              <a:t>job_id</a:t>
            </a:r>
            <a:r>
              <a:rPr lang="en-US" altLang="en-US" sz="1100" dirty="0">
                <a:latin typeface="Courier New" pitchFamily="49" charset="0"/>
              </a:rPr>
              <a:t>, </a:t>
            </a:r>
            <a:r>
              <a:rPr lang="en-US" altLang="en-US" sz="1100" dirty="0" err="1">
                <a:latin typeface="Courier New" pitchFamily="49" charset="0"/>
              </a:rPr>
              <a:t>department_id</a:t>
            </a:r>
            <a:endParaRPr lang="en-US" altLang="en-US" sz="1100" dirty="0">
              <a:latin typeface="Courier New" pitchFamily="49" charset="0"/>
            </a:endParaRPr>
          </a:p>
          <a:p>
            <a:pPr lvl="1">
              <a:spcBef>
                <a:spcPct val="0"/>
              </a:spcBef>
            </a:pPr>
            <a:r>
              <a:rPr lang="en-US" altLang="en-US" sz="1100" dirty="0">
                <a:latin typeface="Courier New" pitchFamily="49" charset="0"/>
              </a:rPr>
              <a:t>  FROM    </a:t>
            </a:r>
            <a:r>
              <a:rPr lang="en-US" altLang="en-US" sz="1100" dirty="0" err="1">
                <a:latin typeface="Courier New" pitchFamily="49" charset="0"/>
              </a:rPr>
              <a:t>job_history</a:t>
            </a:r>
            <a:r>
              <a:rPr lang="en-US" altLang="en-US" sz="1100" dirty="0">
                <a:latin typeface="Courier New" pitchFamily="49" charset="0"/>
              </a:rPr>
              <a:t>;</a:t>
            </a:r>
          </a:p>
          <a:p>
            <a:pPr lvl="1">
              <a:spcBef>
                <a:spcPct val="0"/>
              </a:spcBef>
            </a:pPr>
            <a:endParaRPr lang="en-US" altLang="en-US" sz="1100" dirty="0">
              <a:latin typeface="Courier New" pitchFamily="49" charset="0"/>
            </a:endParaRPr>
          </a:p>
          <a:p>
            <a:pPr>
              <a:lnSpc>
                <a:spcPct val="90000"/>
              </a:lnSpc>
            </a:pPr>
            <a:r>
              <a:rPr lang="en-US" altLang="en-US" dirty="0" smtClean="0"/>
              <a:t>Using the </a:t>
            </a:r>
            <a:r>
              <a:rPr lang="en-US" altLang="en-US" dirty="0" smtClean="0">
                <a:latin typeface="Courier New" pitchFamily="49" charset="0"/>
              </a:rPr>
              <a:t>UNION</a:t>
            </a:r>
            <a:r>
              <a:rPr lang="en-US" altLang="en-US" dirty="0" smtClean="0"/>
              <a:t> Operator (continued)</a:t>
            </a:r>
          </a:p>
          <a:p>
            <a:pPr lvl="1"/>
            <a:r>
              <a:rPr lang="en-US" altLang="en-US" dirty="0" smtClean="0"/>
              <a:t>In the preceding output, employee 200 appears three times. Why? Notice the </a:t>
            </a:r>
            <a:r>
              <a:rPr lang="en-US" altLang="en-US" dirty="0" smtClean="0">
                <a:latin typeface="Courier New" pitchFamily="49" charset="0"/>
              </a:rPr>
              <a:t>DEPARTMENT_ID</a:t>
            </a:r>
            <a:r>
              <a:rPr lang="en-US" altLang="en-US" dirty="0" smtClean="0"/>
              <a:t> values for employee 200. One row has a </a:t>
            </a:r>
            <a:r>
              <a:rPr lang="en-US" altLang="en-US" dirty="0" smtClean="0">
                <a:latin typeface="Courier New" pitchFamily="49" charset="0"/>
              </a:rPr>
              <a:t>DEPARTMENT_ID</a:t>
            </a:r>
            <a:r>
              <a:rPr lang="en-US" altLang="en-US" dirty="0" smtClean="0"/>
              <a:t> of 90, another 10, and the third 90. Because of these unique combinations of job IDs and department IDs, each row for employee 200 is unique and therefore not considered to be a duplicate. Observe that </a:t>
            </a:r>
            <a:r>
              <a:rPr lang="en-US" altLang="en-US" dirty="0" smtClean="0">
                <a:latin typeface="Times" pitchFamily="18" charset="0"/>
              </a:rPr>
              <a:t>the output is sorted in ascending order of the first column of the </a:t>
            </a:r>
            <a:r>
              <a:rPr lang="en-US" altLang="en-US" dirty="0" smtClean="0">
                <a:latin typeface="Courier New" pitchFamily="49" charset="0"/>
              </a:rPr>
              <a:t>SELECT</a:t>
            </a:r>
            <a:r>
              <a:rPr lang="en-US" altLang="en-US" dirty="0" smtClean="0">
                <a:latin typeface="Times" pitchFamily="18" charset="0"/>
              </a:rPr>
              <a:t> clause (in this case, </a:t>
            </a:r>
            <a:r>
              <a:rPr lang="en-US" altLang="en-US" dirty="0" smtClean="0">
                <a:latin typeface="Courier New" pitchFamily="49" charset="0"/>
              </a:rPr>
              <a:t>EMPLOYEE_ID</a:t>
            </a:r>
            <a:r>
              <a:rPr lang="en-US" altLang="en-US" dirty="0" smtClean="0">
                <a:latin typeface="Times" pitchFamily="18" charset="0"/>
              </a:rPr>
              <a:t>).</a:t>
            </a:r>
            <a:endParaRPr lang="en-US" altLang="en-US" dirty="0" smtClean="0"/>
          </a:p>
          <a:p>
            <a:pPr lvl="1">
              <a:spcBef>
                <a:spcPct val="0"/>
              </a:spcBef>
            </a:pPr>
            <a:endParaRPr lang="en-US" altLang="en-US" sz="1100" dirty="0">
              <a:latin typeface="Courier New" pitchFamily="49" charset="0"/>
            </a:endParaRPr>
          </a:p>
        </p:txBody>
      </p:sp>
      <p:grpSp>
        <p:nvGrpSpPr>
          <p:cNvPr id="300045" name="Group 13"/>
          <p:cNvGrpSpPr>
            <a:grpSpLocks/>
          </p:cNvGrpSpPr>
          <p:nvPr/>
        </p:nvGrpSpPr>
        <p:grpSpPr bwMode="auto">
          <a:xfrm>
            <a:off x="516998" y="7168821"/>
            <a:ext cx="5484531" cy="1387161"/>
            <a:chOff x="332" y="4590"/>
            <a:chExt cx="3522" cy="887"/>
          </a:xfrm>
        </p:grpSpPr>
        <p:sp>
          <p:nvSpPr>
            <p:cNvPr id="300038" name="Text Box 6"/>
            <p:cNvSpPr txBox="1">
              <a:spLocks noChangeArrowheads="1"/>
            </p:cNvSpPr>
            <p:nvPr/>
          </p:nvSpPr>
          <p:spPr bwMode="auto">
            <a:xfrm>
              <a:off x="354" y="4616"/>
              <a:ext cx="231"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697" tIns="12697" rIns="12697" bIns="12697">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sp>
          <p:nvSpPr>
            <p:cNvPr id="300039" name="Text Box 7"/>
            <p:cNvSpPr txBox="1">
              <a:spLocks noChangeArrowheads="1"/>
            </p:cNvSpPr>
            <p:nvPr/>
          </p:nvSpPr>
          <p:spPr bwMode="auto">
            <a:xfrm>
              <a:off x="332" y="5126"/>
              <a:ext cx="231"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697" tIns="12697" rIns="12697" bIns="12697">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pic>
          <p:nvPicPr>
            <p:cNvPr id="30004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 y="4590"/>
              <a:ext cx="349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0004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 y="4833"/>
              <a:ext cx="349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0004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 y="5339"/>
              <a:ext cx="3492"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gr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D9A71CA1-5139-4A07-A4E0-D93C1E1D0ADE}" type="slidenum">
              <a:rPr lang="en-US" altLang="en-US">
                <a:solidFill>
                  <a:schemeClr val="tx1"/>
                </a:solidFill>
              </a:rPr>
              <a:pPr/>
              <a:t>115</a:t>
            </a:fld>
            <a:endParaRPr lang="en-US" altLang="en-US">
              <a:solidFill>
                <a:schemeClr val="tx1"/>
              </a:solidFill>
            </a:endParaRPr>
          </a:p>
        </p:txBody>
      </p:sp>
      <p:sp>
        <p:nvSpPr>
          <p:cNvPr id="306184" name="Rectangle 8"/>
          <p:cNvSpPr>
            <a:spLocks noGrp="1" noRot="1" noChangeAspect="1" noChangeArrowheads="1" noTextEdit="1"/>
          </p:cNvSpPr>
          <p:nvPr>
            <p:ph type="sldImg"/>
          </p:nvPr>
        </p:nvSpPr>
        <p:spPr>
          <a:ln/>
        </p:spPr>
      </p:sp>
      <p:sp>
        <p:nvSpPr>
          <p:cNvPr id="306185" name="Rectangle 9"/>
          <p:cNvSpPr>
            <a:spLocks noGrp="1" noChangeArrowheads="1"/>
          </p:cNvSpPr>
          <p:nvPr>
            <p:ph type="body" idx="1"/>
          </p:nvPr>
        </p:nvSpPr>
        <p:spPr/>
        <p:txBody>
          <a:bodyPr/>
          <a:lstStyle/>
          <a:p>
            <a:r>
              <a:rPr lang="en-US" altLang="en-US" dirty="0">
                <a:latin typeface="Courier New" pitchFamily="49" charset="0"/>
              </a:rPr>
              <a:t>UNION</a:t>
            </a:r>
            <a:r>
              <a:rPr lang="en-US" altLang="en-US" dirty="0">
                <a:latin typeface="Times New Roman" pitchFamily="18" charset="0"/>
              </a:rPr>
              <a:t> </a:t>
            </a:r>
            <a:r>
              <a:rPr lang="en-US" altLang="en-US" dirty="0">
                <a:latin typeface="Courier New" pitchFamily="49" charset="0"/>
              </a:rPr>
              <a:t>ALL</a:t>
            </a:r>
            <a:r>
              <a:rPr lang="en-US" altLang="en-US" dirty="0"/>
              <a:t> Operator (continued)</a:t>
            </a:r>
          </a:p>
          <a:p>
            <a:pPr lvl="1"/>
            <a:r>
              <a:rPr lang="en-US" altLang="en-US" dirty="0">
                <a:solidFill>
                  <a:schemeClr val="tx1"/>
                </a:solidFill>
              </a:rPr>
              <a:t>In the example, 30 rows are selected. The combination of the two tables totals to 30 rows. The </a:t>
            </a:r>
            <a:r>
              <a:rPr lang="en-US" altLang="en-US" dirty="0">
                <a:solidFill>
                  <a:schemeClr val="tx1"/>
                </a:solidFill>
                <a:latin typeface="Courier New" pitchFamily="49" charset="0"/>
              </a:rPr>
              <a:t>UNION ALL</a:t>
            </a:r>
            <a:r>
              <a:rPr lang="en-US" altLang="en-US" dirty="0">
                <a:solidFill>
                  <a:schemeClr val="tx1"/>
                </a:solidFill>
              </a:rPr>
              <a:t> operator does not eliminate duplicate rows. </a:t>
            </a:r>
            <a:r>
              <a:rPr lang="en-US" altLang="en-US" dirty="0">
                <a:solidFill>
                  <a:schemeClr val="tx1"/>
                </a:solidFill>
                <a:latin typeface="Courier New" pitchFamily="49" charset="0"/>
              </a:rPr>
              <a:t>UNION</a:t>
            </a:r>
            <a:r>
              <a:rPr lang="en-US" altLang="en-US" dirty="0">
                <a:solidFill>
                  <a:schemeClr val="tx1"/>
                </a:solidFill>
              </a:rPr>
              <a:t> returns all distinct rows selected by either query. </a:t>
            </a:r>
            <a:r>
              <a:rPr lang="en-US" altLang="en-US" dirty="0">
                <a:solidFill>
                  <a:schemeClr val="tx1"/>
                </a:solidFill>
                <a:latin typeface="Courier New" pitchFamily="49" charset="0"/>
              </a:rPr>
              <a:t>UNION ALL</a:t>
            </a:r>
            <a:r>
              <a:rPr lang="en-US" altLang="en-US" dirty="0">
                <a:solidFill>
                  <a:schemeClr val="tx1"/>
                </a:solidFill>
              </a:rPr>
              <a:t> returns all rows selected by either query, including all duplicates. Consider the query on the slide, now written with the </a:t>
            </a:r>
            <a:r>
              <a:rPr lang="en-US" altLang="en-US" dirty="0">
                <a:solidFill>
                  <a:schemeClr val="tx1"/>
                </a:solidFill>
                <a:latin typeface="Courier New" pitchFamily="49" charset="0"/>
              </a:rPr>
              <a:t>UNION</a:t>
            </a:r>
            <a:r>
              <a:rPr lang="en-US" altLang="en-US" dirty="0">
                <a:solidFill>
                  <a:schemeClr val="tx1"/>
                </a:solidFill>
              </a:rPr>
              <a:t> clause:</a:t>
            </a:r>
          </a:p>
          <a:p>
            <a:pPr lvl="1">
              <a:spcBef>
                <a:spcPct val="0"/>
              </a:spcBef>
            </a:pPr>
            <a:r>
              <a:rPr lang="en-US" altLang="en-US" sz="1100" b="1" dirty="0">
                <a:latin typeface="Courier New" pitchFamily="49" charset="0"/>
              </a:rPr>
              <a:t>  </a:t>
            </a:r>
            <a:r>
              <a:rPr lang="en-US" altLang="en-US" sz="1100" dirty="0">
                <a:latin typeface="Courier New" pitchFamily="49" charset="0"/>
              </a:rPr>
              <a:t>SELECT   </a:t>
            </a:r>
            <a:r>
              <a:rPr lang="en-US" altLang="en-US" sz="1100" dirty="0" err="1">
                <a:latin typeface="Courier New" pitchFamily="49" charset="0"/>
              </a:rPr>
              <a:t>employee_id</a:t>
            </a:r>
            <a:r>
              <a:rPr lang="en-US" altLang="en-US" sz="1100" dirty="0">
                <a:latin typeface="Courier New" pitchFamily="49" charset="0"/>
              </a:rPr>
              <a:t>, </a:t>
            </a:r>
            <a:r>
              <a:rPr lang="en-US" altLang="en-US" sz="1100" dirty="0" err="1">
                <a:latin typeface="Courier New" pitchFamily="49" charset="0"/>
              </a:rPr>
              <a:t>job_id,department_id</a:t>
            </a:r>
            <a:r>
              <a:rPr lang="en-US" altLang="en-US" sz="1100" dirty="0">
                <a:latin typeface="Courier New" pitchFamily="49" charset="0"/>
              </a:rPr>
              <a:t/>
            </a:r>
            <a:br>
              <a:rPr lang="en-US" altLang="en-US" sz="1100" dirty="0">
                <a:latin typeface="Courier New" pitchFamily="49" charset="0"/>
              </a:rPr>
            </a:br>
            <a:r>
              <a:rPr lang="en-US" altLang="en-US" sz="1100" dirty="0">
                <a:latin typeface="Courier New" pitchFamily="49" charset="0"/>
              </a:rPr>
              <a:t>  FROM     employees</a:t>
            </a:r>
            <a:br>
              <a:rPr lang="en-US" altLang="en-US" sz="1100" dirty="0">
                <a:latin typeface="Courier New" pitchFamily="49" charset="0"/>
              </a:rPr>
            </a:br>
            <a:r>
              <a:rPr lang="en-US" altLang="en-US" sz="1100" dirty="0">
                <a:latin typeface="Courier New" pitchFamily="49" charset="0"/>
              </a:rPr>
              <a:t>  UNION</a:t>
            </a:r>
            <a:br>
              <a:rPr lang="en-US" altLang="en-US" sz="1100" dirty="0">
                <a:latin typeface="Courier New" pitchFamily="49" charset="0"/>
              </a:rPr>
            </a:br>
            <a:r>
              <a:rPr lang="en-US" altLang="en-US" sz="1100" dirty="0">
                <a:latin typeface="Courier New" pitchFamily="49" charset="0"/>
              </a:rPr>
              <a:t>  SELECT   </a:t>
            </a:r>
            <a:r>
              <a:rPr lang="en-US" altLang="en-US" sz="1100" dirty="0" err="1">
                <a:latin typeface="Courier New" pitchFamily="49" charset="0"/>
              </a:rPr>
              <a:t>employee_id</a:t>
            </a:r>
            <a:r>
              <a:rPr lang="en-US" altLang="en-US" sz="1100" dirty="0">
                <a:latin typeface="Courier New" pitchFamily="49" charset="0"/>
              </a:rPr>
              <a:t>, </a:t>
            </a:r>
            <a:r>
              <a:rPr lang="en-US" altLang="en-US" sz="1100" dirty="0" err="1">
                <a:latin typeface="Courier New" pitchFamily="49" charset="0"/>
              </a:rPr>
              <a:t>job_id,department_id</a:t>
            </a:r>
            <a:r>
              <a:rPr lang="en-US" altLang="en-US" sz="1100" dirty="0">
                <a:latin typeface="Courier New" pitchFamily="49" charset="0"/>
              </a:rPr>
              <a:t/>
            </a:r>
            <a:br>
              <a:rPr lang="en-US" altLang="en-US" sz="1100" dirty="0">
                <a:latin typeface="Courier New" pitchFamily="49" charset="0"/>
              </a:rPr>
            </a:br>
            <a:r>
              <a:rPr lang="en-US" altLang="en-US" sz="1100" dirty="0">
                <a:latin typeface="Courier New" pitchFamily="49" charset="0"/>
              </a:rPr>
              <a:t>  FROM     </a:t>
            </a:r>
            <a:r>
              <a:rPr lang="en-US" altLang="en-US" sz="1100" dirty="0" err="1">
                <a:latin typeface="Courier New" pitchFamily="49" charset="0"/>
              </a:rPr>
              <a:t>job_history</a:t>
            </a:r>
            <a:r>
              <a:rPr lang="en-US" altLang="en-US" sz="1100" dirty="0">
                <a:latin typeface="Courier New" pitchFamily="49" charset="0"/>
              </a:rPr>
              <a:t/>
            </a:r>
            <a:br>
              <a:rPr lang="en-US" altLang="en-US" sz="1100" dirty="0">
                <a:latin typeface="Courier New" pitchFamily="49" charset="0"/>
              </a:rPr>
            </a:br>
            <a:r>
              <a:rPr lang="en-US" altLang="en-US" sz="1100" dirty="0">
                <a:latin typeface="Courier New" pitchFamily="49" charset="0"/>
              </a:rPr>
              <a:t>  ORDER BY </a:t>
            </a:r>
            <a:r>
              <a:rPr lang="en-US" altLang="en-US" sz="1100" dirty="0" err="1">
                <a:latin typeface="Courier New" pitchFamily="49" charset="0"/>
              </a:rPr>
              <a:t>employee_id</a:t>
            </a:r>
            <a:r>
              <a:rPr lang="en-US" altLang="en-US" sz="1100" dirty="0">
                <a:latin typeface="Courier New" pitchFamily="49" charset="0"/>
              </a:rPr>
              <a:t>;</a:t>
            </a:r>
          </a:p>
          <a:p>
            <a:pPr lvl="1">
              <a:lnSpc>
                <a:spcPct val="90000"/>
              </a:lnSpc>
            </a:pPr>
            <a:r>
              <a:rPr lang="en-US" altLang="en-US" dirty="0">
                <a:solidFill>
                  <a:schemeClr val="tx1"/>
                </a:solidFill>
              </a:rPr>
              <a:t>The preceding query returns 29 rows. This is because it eliminates the following row (as it is a duplicate):</a:t>
            </a:r>
          </a:p>
        </p:txBody>
      </p:sp>
      <p:grpSp>
        <p:nvGrpSpPr>
          <p:cNvPr id="306186" name="Group 10"/>
          <p:cNvGrpSpPr>
            <a:grpSpLocks/>
          </p:cNvGrpSpPr>
          <p:nvPr/>
        </p:nvGrpSpPr>
        <p:grpSpPr bwMode="auto">
          <a:xfrm>
            <a:off x="647804" y="7666134"/>
            <a:ext cx="5437815" cy="478547"/>
            <a:chOff x="416" y="4872"/>
            <a:chExt cx="3492" cy="306"/>
          </a:xfrm>
        </p:grpSpPr>
        <p:pic>
          <p:nvPicPr>
            <p:cNvPr id="3061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 y="5028"/>
              <a:ext cx="3492"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0618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 y="4872"/>
              <a:ext cx="3486"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gr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7D4B3AD4-79C8-4890-AF05-B836C3C83C23}" type="slidenum">
              <a:rPr lang="en-US" altLang="en-US">
                <a:solidFill>
                  <a:schemeClr val="tx1"/>
                </a:solidFill>
              </a:rPr>
              <a:pPr/>
              <a:t>116</a:t>
            </a:fld>
            <a:endParaRPr lang="en-US" altLang="en-US">
              <a:solidFill>
                <a:schemeClr val="tx1"/>
              </a:solidFill>
            </a:endParaRPr>
          </a:p>
        </p:txBody>
      </p:sp>
      <p:sp>
        <p:nvSpPr>
          <p:cNvPr id="310279" name="Rectangle 7"/>
          <p:cNvSpPr>
            <a:spLocks noGrp="1" noRot="1" noChangeAspect="1" noChangeArrowheads="1" noTextEdit="1"/>
          </p:cNvSpPr>
          <p:nvPr>
            <p:ph type="sldImg"/>
          </p:nvPr>
        </p:nvSpPr>
        <p:spPr>
          <a:ln/>
        </p:spPr>
      </p:sp>
      <p:sp>
        <p:nvSpPr>
          <p:cNvPr id="310280" name="Rectangle 8"/>
          <p:cNvSpPr>
            <a:spLocks noGrp="1" noChangeArrowheads="1"/>
          </p:cNvSpPr>
          <p:nvPr>
            <p:ph type="body" idx="1"/>
          </p:nvPr>
        </p:nvSpPr>
        <p:spPr/>
        <p:txBody>
          <a:bodyPr/>
          <a:lstStyle/>
          <a:p>
            <a:r>
              <a:rPr lang="en-US" altLang="en-US">
                <a:latin typeface="Courier New" pitchFamily="49" charset="0"/>
              </a:rPr>
              <a:t>INTERSECT</a:t>
            </a:r>
            <a:r>
              <a:rPr lang="en-US" altLang="en-US"/>
              <a:t> Operator (continued)</a:t>
            </a:r>
          </a:p>
          <a:p>
            <a:pPr lvl="1"/>
            <a:r>
              <a:rPr lang="en-US" altLang="en-US">
                <a:latin typeface="Times" pitchFamily="18" charset="0"/>
              </a:rPr>
              <a:t>In the example in this slide, the query returns only the records that have the same values in the selected columns in both tables.</a:t>
            </a:r>
          </a:p>
          <a:p>
            <a:pPr lvl="1"/>
            <a:r>
              <a:rPr lang="en-US" altLang="en-US">
                <a:latin typeface="Times" pitchFamily="18" charset="0"/>
              </a:rPr>
              <a:t>What will be the results if you add the </a:t>
            </a:r>
            <a:r>
              <a:rPr lang="en-US" altLang="en-US">
                <a:latin typeface="Courier New" pitchFamily="49" charset="0"/>
              </a:rPr>
              <a:t>DEPARTMENT_ID</a:t>
            </a:r>
            <a:r>
              <a:rPr lang="en-US" altLang="en-US">
                <a:latin typeface="Times" pitchFamily="18" charset="0"/>
              </a:rPr>
              <a:t> column to the </a:t>
            </a:r>
            <a:r>
              <a:rPr lang="en-US" altLang="en-US">
                <a:latin typeface="Courier New" pitchFamily="49" charset="0"/>
              </a:rPr>
              <a:t>SELECT </a:t>
            </a:r>
            <a:r>
              <a:rPr lang="en-US" altLang="en-US">
                <a:latin typeface="Times" pitchFamily="18" charset="0"/>
              </a:rPr>
              <a:t>statement from the </a:t>
            </a:r>
            <a:r>
              <a:rPr lang="en-US" altLang="en-US">
                <a:latin typeface="Courier New" pitchFamily="49" charset="0"/>
              </a:rPr>
              <a:t>EMPLOYEES</a:t>
            </a:r>
            <a:r>
              <a:rPr lang="en-US" altLang="en-US">
                <a:latin typeface="Times" pitchFamily="18" charset="0"/>
              </a:rPr>
              <a:t> table and add the </a:t>
            </a:r>
            <a:r>
              <a:rPr lang="en-US" altLang="en-US">
                <a:latin typeface="Courier New" pitchFamily="49" charset="0"/>
              </a:rPr>
              <a:t>DEPARTMENT_ID</a:t>
            </a:r>
            <a:r>
              <a:rPr lang="en-US" altLang="en-US">
                <a:latin typeface="Times" pitchFamily="18" charset="0"/>
              </a:rPr>
              <a:t> column to the </a:t>
            </a:r>
            <a:r>
              <a:rPr lang="en-US" altLang="en-US">
                <a:latin typeface="Courier New" pitchFamily="49" charset="0"/>
              </a:rPr>
              <a:t>SELECT</a:t>
            </a:r>
            <a:r>
              <a:rPr lang="en-US" altLang="en-US">
                <a:latin typeface="Times" pitchFamily="18" charset="0"/>
              </a:rPr>
              <a:t> statement from the </a:t>
            </a:r>
            <a:r>
              <a:rPr lang="en-US" altLang="en-US">
                <a:latin typeface="Courier New" pitchFamily="49" charset="0"/>
              </a:rPr>
              <a:t>JOB_HISTORY</a:t>
            </a:r>
            <a:r>
              <a:rPr lang="en-US" altLang="en-US">
                <a:latin typeface="Times" pitchFamily="18" charset="0"/>
              </a:rPr>
              <a:t> table and run this query? The results may be different because of the introduction of another column whose values may or may not be duplicates.</a:t>
            </a:r>
          </a:p>
          <a:p>
            <a:pPr lvl="1"/>
            <a:r>
              <a:rPr lang="en-US" altLang="en-US" b="1">
                <a:latin typeface="Times" pitchFamily="18" charset="0"/>
              </a:rPr>
              <a:t>Example</a:t>
            </a:r>
          </a:p>
          <a:p>
            <a:pPr>
              <a:spcBef>
                <a:spcPct val="0"/>
              </a:spcBef>
            </a:pPr>
            <a:r>
              <a:rPr lang="en-US" altLang="en-US" b="0">
                <a:latin typeface="Times" pitchFamily="18" charset="0"/>
              </a:rPr>
              <a:t>	</a:t>
            </a:r>
            <a:r>
              <a:rPr lang="en-US" altLang="en-US" sz="1100">
                <a:latin typeface="Courier New" pitchFamily="49" charset="0"/>
              </a:rPr>
              <a:t>SELECT employee_id, job_id, department_id</a:t>
            </a:r>
          </a:p>
          <a:p>
            <a:pPr>
              <a:spcBef>
                <a:spcPct val="0"/>
              </a:spcBef>
            </a:pPr>
            <a:r>
              <a:rPr lang="en-US" altLang="en-US" sz="1100">
                <a:latin typeface="Courier New" pitchFamily="49" charset="0"/>
              </a:rPr>
              <a:t>	FROM   employees</a:t>
            </a:r>
          </a:p>
          <a:p>
            <a:pPr>
              <a:spcBef>
                <a:spcPct val="0"/>
              </a:spcBef>
            </a:pPr>
            <a:r>
              <a:rPr lang="en-US" altLang="en-US" sz="1100">
                <a:latin typeface="Courier New" pitchFamily="49" charset="0"/>
              </a:rPr>
              <a:t>	INTERSECT</a:t>
            </a:r>
          </a:p>
          <a:p>
            <a:pPr>
              <a:spcBef>
                <a:spcPct val="0"/>
              </a:spcBef>
            </a:pPr>
            <a:r>
              <a:rPr lang="en-US" altLang="en-US" sz="1100">
                <a:latin typeface="Courier New" pitchFamily="49" charset="0"/>
              </a:rPr>
              <a:t>	SELECT employee_id, job_id, department_id</a:t>
            </a:r>
          </a:p>
          <a:p>
            <a:pPr>
              <a:spcBef>
                <a:spcPct val="0"/>
              </a:spcBef>
            </a:pPr>
            <a:r>
              <a:rPr lang="en-US" altLang="en-US" sz="1100">
                <a:latin typeface="Courier New" pitchFamily="49" charset="0"/>
              </a:rPr>
              <a:t>	FROM   job_history;</a:t>
            </a:r>
          </a:p>
          <a:p>
            <a:pPr>
              <a:spcBef>
                <a:spcPct val="0"/>
              </a:spcBef>
            </a:pPr>
            <a:endParaRPr lang="en-US" altLang="en-US" sz="1100">
              <a:latin typeface="Courier New" pitchFamily="49" charset="0"/>
            </a:endParaRPr>
          </a:p>
          <a:p>
            <a:pPr lvl="1"/>
            <a:endParaRPr lang="en-US" altLang="en-US" sz="1400">
              <a:latin typeface="Times" pitchFamily="18" charset="0"/>
            </a:endParaRPr>
          </a:p>
          <a:p>
            <a:pPr lvl="1"/>
            <a:r>
              <a:rPr lang="en-US" altLang="en-US">
                <a:latin typeface="Times" pitchFamily="18" charset="0"/>
              </a:rPr>
              <a:t>Employee 200 is no longer part of the results because the </a:t>
            </a:r>
            <a:r>
              <a:rPr lang="en-US" altLang="en-US">
                <a:latin typeface="Courier New" pitchFamily="49" charset="0"/>
              </a:rPr>
              <a:t>EMPLOYEES</a:t>
            </a:r>
            <a:r>
              <a:rPr lang="en-US" altLang="en-US">
                <a:latin typeface="Times" pitchFamily="18" charset="0"/>
              </a:rPr>
              <a:t>.</a:t>
            </a:r>
            <a:r>
              <a:rPr lang="en-US" altLang="en-US">
                <a:latin typeface="Courier New" pitchFamily="49" charset="0"/>
              </a:rPr>
              <a:t>DEPARTMENT_ID</a:t>
            </a:r>
            <a:r>
              <a:rPr lang="en-US" altLang="en-US">
                <a:latin typeface="Times" pitchFamily="18" charset="0"/>
              </a:rPr>
              <a:t> value is different from the </a:t>
            </a:r>
            <a:r>
              <a:rPr lang="en-US" altLang="en-US">
                <a:latin typeface="Courier New" pitchFamily="49" charset="0"/>
              </a:rPr>
              <a:t>JOB_HISTORY</a:t>
            </a:r>
            <a:r>
              <a:rPr lang="en-US" altLang="en-US">
                <a:latin typeface="Times" pitchFamily="18" charset="0"/>
              </a:rPr>
              <a:t>.</a:t>
            </a:r>
            <a:r>
              <a:rPr lang="en-US" altLang="en-US">
                <a:latin typeface="Courier New" pitchFamily="49" charset="0"/>
              </a:rPr>
              <a:t>DEPARTMENT_ID</a:t>
            </a:r>
            <a:r>
              <a:rPr lang="en-US" altLang="en-US">
                <a:latin typeface="Times" pitchFamily="18" charset="0"/>
              </a:rPr>
              <a:t> value.</a:t>
            </a:r>
            <a:endParaRPr lang="en-US" altLang="en-US"/>
          </a:p>
        </p:txBody>
      </p:sp>
      <p:pic>
        <p:nvPicPr>
          <p:cNvPr id="3102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765" y="7741200"/>
            <a:ext cx="5428471" cy="506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3D41AB42-068A-4CCB-973A-52DE663B0433}" type="slidenum">
              <a:rPr lang="en-US" altLang="en-US">
                <a:solidFill>
                  <a:schemeClr val="tx1"/>
                </a:solidFill>
              </a:rPr>
              <a:pPr/>
              <a:t>117</a:t>
            </a:fld>
            <a:endParaRPr lang="en-US" altLang="en-US">
              <a:solidFill>
                <a:schemeClr val="tx1"/>
              </a:solidFill>
            </a:endParaRPr>
          </a:p>
        </p:txBody>
      </p:sp>
      <p:sp>
        <p:nvSpPr>
          <p:cNvPr id="314374" name="Rectangle 6"/>
          <p:cNvSpPr>
            <a:spLocks noGrp="1" noRot="1" noChangeAspect="1" noChangeArrowheads="1" noTextEdit="1"/>
          </p:cNvSpPr>
          <p:nvPr>
            <p:ph type="sldImg"/>
          </p:nvPr>
        </p:nvSpPr>
        <p:spPr>
          <a:ln/>
        </p:spPr>
      </p:sp>
      <p:sp>
        <p:nvSpPr>
          <p:cNvPr id="314375" name="Rectangle 7"/>
          <p:cNvSpPr>
            <a:spLocks noGrp="1" noChangeArrowheads="1"/>
          </p:cNvSpPr>
          <p:nvPr>
            <p:ph type="body" idx="1"/>
          </p:nvPr>
        </p:nvSpPr>
        <p:spPr/>
        <p:txBody>
          <a:bodyPr/>
          <a:lstStyle/>
          <a:p>
            <a:r>
              <a:rPr lang="en-US" altLang="en-US">
                <a:latin typeface="Courier New" pitchFamily="49" charset="0"/>
              </a:rPr>
              <a:t>MINUS</a:t>
            </a:r>
            <a:r>
              <a:rPr lang="en-US" altLang="en-US"/>
              <a:t> Operator (continued)</a:t>
            </a:r>
          </a:p>
          <a:p>
            <a:pPr lvl="1"/>
            <a:r>
              <a:rPr lang="en-US" altLang="en-US"/>
              <a:t>In the example in the slide, the employee IDs and job IDs in the </a:t>
            </a:r>
            <a:r>
              <a:rPr lang="en-US" altLang="en-US">
                <a:latin typeface="Courier New" pitchFamily="49" charset="0"/>
              </a:rPr>
              <a:t>JOB_HISTORY</a:t>
            </a:r>
            <a:r>
              <a:rPr lang="en-US" altLang="en-US"/>
              <a:t> table are subtracted from those in the </a:t>
            </a:r>
            <a:r>
              <a:rPr lang="en-US" altLang="en-US">
                <a:latin typeface="Courier New" pitchFamily="49" charset="0"/>
              </a:rPr>
              <a:t>EMPLOYEES</a:t>
            </a:r>
            <a:r>
              <a:rPr lang="en-US" altLang="en-US"/>
              <a:t> table. The results set displays the employees remaining after the subtraction; they are represented by rows that exist in the </a:t>
            </a:r>
            <a:r>
              <a:rPr lang="en-US" altLang="en-US">
                <a:latin typeface="Courier New" pitchFamily="49" charset="0"/>
              </a:rPr>
              <a:t>EMPLOYEES</a:t>
            </a:r>
            <a:r>
              <a:rPr lang="en-US" altLang="en-US"/>
              <a:t> table but do not exist in the </a:t>
            </a:r>
            <a:r>
              <a:rPr lang="en-US" altLang="en-US">
                <a:latin typeface="Courier New" pitchFamily="49" charset="0"/>
              </a:rPr>
              <a:t>JOB_HISTORY</a:t>
            </a:r>
            <a:r>
              <a:rPr lang="en-US" altLang="en-US"/>
              <a:t> table. These are the records of the employees who have not changed their jobs even once.</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ADEAC714-5EBF-4921-A689-EDFF56500734}" type="slidenum">
              <a:rPr lang="en-US" altLang="en-US">
                <a:solidFill>
                  <a:schemeClr val="tx1"/>
                </a:solidFill>
              </a:rPr>
              <a:pPr/>
              <a:t>118</a:t>
            </a:fld>
            <a:endParaRPr lang="en-US" altLang="en-US">
              <a:solidFill>
                <a:schemeClr val="tx1"/>
              </a:solidFill>
            </a:endParaRPr>
          </a:p>
        </p:txBody>
      </p:sp>
      <p:sp>
        <p:nvSpPr>
          <p:cNvPr id="316422" name="Rectangle 6"/>
          <p:cNvSpPr>
            <a:spLocks noGrp="1" noRot="1" noChangeAspect="1" noChangeArrowheads="1" noTextEdit="1"/>
          </p:cNvSpPr>
          <p:nvPr>
            <p:ph type="sldImg"/>
          </p:nvPr>
        </p:nvSpPr>
        <p:spPr>
          <a:ln/>
        </p:spPr>
      </p:sp>
      <p:sp>
        <p:nvSpPr>
          <p:cNvPr id="316423" name="Rectangle 7"/>
          <p:cNvSpPr>
            <a:spLocks noGrp="1" noChangeArrowheads="1"/>
          </p:cNvSpPr>
          <p:nvPr>
            <p:ph type="body" idx="1"/>
          </p:nvPr>
        </p:nvSpPr>
        <p:spPr/>
        <p:txBody>
          <a:bodyPr/>
          <a:lstStyle/>
          <a:p>
            <a:r>
              <a:rPr lang="en-US" altLang="en-US"/>
              <a:t>Set Operator Guidelines</a:t>
            </a:r>
          </a:p>
          <a:p>
            <a:pPr lvl="2"/>
            <a:r>
              <a:rPr lang="en-US" altLang="en-US"/>
              <a:t>The expressions in the select lists of the queries must match in number and data type. Queries that use </a:t>
            </a:r>
            <a:r>
              <a:rPr lang="en-US" altLang="en-US">
                <a:latin typeface="Courier New" pitchFamily="49" charset="0"/>
              </a:rPr>
              <a:t>UNION</a:t>
            </a:r>
            <a:r>
              <a:rPr lang="en-US" altLang="en-US"/>
              <a:t>, </a:t>
            </a:r>
            <a:r>
              <a:rPr lang="en-US" altLang="en-US">
                <a:latin typeface="Courier New" pitchFamily="49" charset="0"/>
              </a:rPr>
              <a:t>UNION</a:t>
            </a:r>
            <a:r>
              <a:rPr lang="en-US" altLang="en-US"/>
              <a:t> </a:t>
            </a:r>
            <a:r>
              <a:rPr lang="en-US" altLang="en-US">
                <a:latin typeface="Courier New" pitchFamily="49" charset="0"/>
              </a:rPr>
              <a:t>ALL</a:t>
            </a:r>
            <a:r>
              <a:rPr lang="en-US" altLang="en-US"/>
              <a:t>, </a:t>
            </a:r>
            <a:r>
              <a:rPr lang="en-US" altLang="en-US">
                <a:latin typeface="Courier New" pitchFamily="49" charset="0"/>
              </a:rPr>
              <a:t>INTERSECT</a:t>
            </a:r>
            <a:r>
              <a:rPr lang="en-US" altLang="en-US"/>
              <a:t>, and </a:t>
            </a:r>
            <a:r>
              <a:rPr lang="en-US" altLang="en-US">
                <a:latin typeface="Courier New" pitchFamily="49" charset="0"/>
              </a:rPr>
              <a:t>MINUS</a:t>
            </a:r>
            <a:r>
              <a:rPr lang="en-US" altLang="en-US"/>
              <a:t> operators in their </a:t>
            </a:r>
            <a:r>
              <a:rPr lang="en-US" altLang="en-US">
                <a:latin typeface="Courier New" pitchFamily="49" charset="0"/>
              </a:rPr>
              <a:t>WHERE</a:t>
            </a:r>
            <a:r>
              <a:rPr lang="en-US" altLang="en-US"/>
              <a:t> clause must have the same number and type of columns in their </a:t>
            </a:r>
            <a:r>
              <a:rPr lang="en-US" altLang="en-US">
                <a:latin typeface="Courier New" pitchFamily="49" charset="0"/>
              </a:rPr>
              <a:t>SELECT</a:t>
            </a:r>
            <a:r>
              <a:rPr lang="en-US" altLang="en-US"/>
              <a:t> list. For example:</a:t>
            </a:r>
          </a:p>
          <a:p>
            <a:pPr lvl="3">
              <a:buFont typeface="Times New Roman" pitchFamily="18" charset="0"/>
              <a:buNone/>
            </a:pPr>
            <a:r>
              <a:rPr lang="en-US" altLang="en-US" sz="1100">
                <a:latin typeface="Courier New" pitchFamily="49" charset="0"/>
              </a:rPr>
              <a:t> SELECT employee_id,</a:t>
            </a:r>
            <a:r>
              <a:rPr lang="en-US" altLang="en-US" sz="1100"/>
              <a:t> </a:t>
            </a:r>
            <a:r>
              <a:rPr lang="en-US" altLang="en-US" sz="1100">
                <a:latin typeface="Courier New" pitchFamily="49" charset="0"/>
              </a:rPr>
              <a:t>department_id</a:t>
            </a:r>
          </a:p>
          <a:p>
            <a:pPr lvl="3">
              <a:buFont typeface="Times New Roman" pitchFamily="18" charset="0"/>
              <a:buNone/>
            </a:pPr>
            <a:r>
              <a:rPr lang="en-US" altLang="en-US" sz="1100">
                <a:latin typeface="Courier New" pitchFamily="49" charset="0"/>
              </a:rPr>
              <a:t> FROM   employees</a:t>
            </a:r>
          </a:p>
          <a:p>
            <a:pPr lvl="3">
              <a:buFont typeface="Times New Roman" pitchFamily="18" charset="0"/>
              <a:buNone/>
            </a:pPr>
            <a:r>
              <a:rPr lang="en-US" altLang="en-US" sz="1100">
                <a:latin typeface="Courier New" pitchFamily="49" charset="0"/>
              </a:rPr>
              <a:t> WHERE  (employee_id,</a:t>
            </a:r>
            <a:r>
              <a:rPr lang="en-US" altLang="en-US" sz="1100"/>
              <a:t> </a:t>
            </a:r>
            <a:r>
              <a:rPr lang="en-US" altLang="en-US" sz="1100">
                <a:latin typeface="Courier New" pitchFamily="49" charset="0"/>
              </a:rPr>
              <a:t>department_id) </a:t>
            </a:r>
          </a:p>
          <a:p>
            <a:pPr lvl="3">
              <a:buFont typeface="Times New Roman" pitchFamily="18" charset="0"/>
              <a:buNone/>
            </a:pPr>
            <a:r>
              <a:rPr lang="en-US" altLang="en-US" sz="1100">
                <a:latin typeface="Courier New" pitchFamily="49" charset="0"/>
              </a:rPr>
              <a:t>        IN (SELECT  employee_id,</a:t>
            </a:r>
            <a:r>
              <a:rPr lang="en-US" altLang="en-US" sz="1100"/>
              <a:t> </a:t>
            </a:r>
            <a:r>
              <a:rPr lang="en-US" altLang="en-US" sz="1100">
                <a:latin typeface="Courier New" pitchFamily="49" charset="0"/>
              </a:rPr>
              <a:t>department_id</a:t>
            </a:r>
          </a:p>
          <a:p>
            <a:pPr lvl="3">
              <a:buFont typeface="Times New Roman" pitchFamily="18" charset="0"/>
              <a:buNone/>
            </a:pPr>
            <a:r>
              <a:rPr lang="en-US" altLang="en-US" sz="1100">
                <a:latin typeface="Courier New" pitchFamily="49" charset="0"/>
              </a:rPr>
              <a:t>            FROM    employees </a:t>
            </a:r>
          </a:p>
          <a:p>
            <a:pPr lvl="3">
              <a:buFont typeface="Times New Roman" pitchFamily="18" charset="0"/>
              <a:buNone/>
            </a:pPr>
            <a:r>
              <a:rPr lang="en-US" altLang="en-US" sz="1100">
                <a:latin typeface="Courier New" pitchFamily="49" charset="0"/>
              </a:rPr>
              <a:t>            UNION</a:t>
            </a:r>
          </a:p>
          <a:p>
            <a:pPr lvl="3">
              <a:buFont typeface="Times New Roman" pitchFamily="18" charset="0"/>
              <a:buNone/>
            </a:pPr>
            <a:r>
              <a:rPr lang="en-US" altLang="en-US" sz="1100">
                <a:latin typeface="Courier New" pitchFamily="49" charset="0"/>
              </a:rPr>
              <a:t>            SELECT  employee_id,</a:t>
            </a:r>
            <a:r>
              <a:rPr lang="en-US" altLang="en-US" sz="1100"/>
              <a:t> </a:t>
            </a:r>
            <a:r>
              <a:rPr lang="en-US" altLang="en-US" sz="1100">
                <a:latin typeface="Courier New" pitchFamily="49" charset="0"/>
              </a:rPr>
              <a:t>department_id</a:t>
            </a:r>
          </a:p>
          <a:p>
            <a:pPr lvl="3">
              <a:buFont typeface="Times New Roman" pitchFamily="18" charset="0"/>
              <a:buNone/>
            </a:pPr>
            <a:r>
              <a:rPr lang="en-US" altLang="en-US" sz="1100">
                <a:latin typeface="Courier New" pitchFamily="49" charset="0"/>
              </a:rPr>
              <a:t>            FROM    job_history);</a:t>
            </a:r>
          </a:p>
          <a:p>
            <a:pPr lvl="2"/>
            <a:r>
              <a:rPr lang="en-US" altLang="en-US"/>
              <a:t>The </a:t>
            </a:r>
            <a:r>
              <a:rPr lang="en-US" altLang="en-US">
                <a:latin typeface="Courier New" pitchFamily="49" charset="0"/>
              </a:rPr>
              <a:t>ORDER</a:t>
            </a:r>
            <a:r>
              <a:rPr lang="en-US" altLang="en-US"/>
              <a:t> </a:t>
            </a:r>
            <a:r>
              <a:rPr lang="en-US" altLang="en-US">
                <a:latin typeface="Courier New" pitchFamily="49" charset="0"/>
              </a:rPr>
              <a:t>BY</a:t>
            </a:r>
            <a:r>
              <a:rPr lang="en-US" altLang="en-US"/>
              <a:t> clause:</a:t>
            </a:r>
          </a:p>
          <a:p>
            <a:pPr lvl="3"/>
            <a:r>
              <a:rPr lang="en-US" altLang="en-US"/>
              <a:t>Can appear only at the very end of the statement</a:t>
            </a:r>
          </a:p>
          <a:p>
            <a:pPr lvl="3"/>
            <a:r>
              <a:rPr lang="en-US" altLang="en-US"/>
              <a:t>Will accept the column name, an alias, or the positional notation</a:t>
            </a:r>
          </a:p>
          <a:p>
            <a:pPr lvl="2"/>
            <a:r>
              <a:rPr lang="en-US" altLang="en-US"/>
              <a:t>The column name or alias, if used in an </a:t>
            </a:r>
            <a:r>
              <a:rPr lang="en-US" altLang="en-US">
                <a:latin typeface="Courier New" pitchFamily="49" charset="0"/>
              </a:rPr>
              <a:t>ORDER</a:t>
            </a:r>
            <a:r>
              <a:rPr lang="en-US" altLang="en-US"/>
              <a:t> </a:t>
            </a:r>
            <a:r>
              <a:rPr lang="en-US" altLang="en-US">
                <a:latin typeface="Courier New" pitchFamily="49" charset="0"/>
              </a:rPr>
              <a:t>BY</a:t>
            </a:r>
            <a:r>
              <a:rPr lang="en-US" altLang="en-US"/>
              <a:t> clause, must be from the first </a:t>
            </a:r>
            <a:r>
              <a:rPr lang="en-US" altLang="en-US">
                <a:latin typeface="Courier New" pitchFamily="49" charset="0"/>
              </a:rPr>
              <a:t>SELECT</a:t>
            </a:r>
            <a:r>
              <a:rPr lang="en-US" altLang="en-US"/>
              <a:t> list.</a:t>
            </a:r>
          </a:p>
          <a:p>
            <a:pPr lvl="2">
              <a:buSzPct val="70000"/>
            </a:pPr>
            <a:r>
              <a:rPr lang="en-US" altLang="en-US">
                <a:solidFill>
                  <a:schemeClr val="tx1"/>
                </a:solidFill>
              </a:rPr>
              <a:t>Set</a:t>
            </a:r>
            <a:r>
              <a:rPr lang="en-US" altLang="en-US"/>
              <a:t> operators can be used in subqueries.</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0" y="8685783"/>
            <a:ext cx="2971177" cy="456653"/>
          </a:xfrm>
          <a:prstGeom prst="rect">
            <a:avLst/>
          </a:prstGeom>
          <a:ln/>
        </p:spPr>
        <p:txBody>
          <a:bodyPr/>
          <a:lstStyle/>
          <a:p>
            <a:r>
              <a:rPr lang="en-US" altLang="en-US"/>
              <a:t>Oracle Database 10</a:t>
            </a:r>
            <a:r>
              <a:rPr lang="en-US" altLang="en-US" i="1"/>
              <a:t>g</a:t>
            </a:r>
            <a:r>
              <a:rPr lang="en-US" altLang="en-US"/>
              <a:t>: SQL Fundamentals I</a:t>
            </a:r>
            <a:r>
              <a:rPr lang="en-US" altLang="en-US">
                <a:solidFill>
                  <a:schemeClr val="tx1"/>
                </a:solidFill>
              </a:rPr>
              <a:t>   7-</a:t>
            </a:r>
            <a:fld id="{A2BEDEFC-796A-485F-A9E3-8879F8CE9E62}" type="slidenum">
              <a:rPr lang="en-US" altLang="en-US">
                <a:solidFill>
                  <a:schemeClr val="tx1"/>
                </a:solidFill>
              </a:rPr>
              <a:pPr/>
              <a:t>119</a:t>
            </a:fld>
            <a:endParaRPr lang="en-US" altLang="en-US">
              <a:solidFill>
                <a:schemeClr val="tx1"/>
              </a:solidFill>
            </a:endParaRPr>
          </a:p>
        </p:txBody>
      </p:sp>
      <p:sp>
        <p:nvSpPr>
          <p:cNvPr id="318472" name="Rectangle 8"/>
          <p:cNvSpPr>
            <a:spLocks noGrp="1" noRot="1" noChangeAspect="1" noChangeArrowheads="1" noTextEdit="1"/>
          </p:cNvSpPr>
          <p:nvPr>
            <p:ph type="sldImg"/>
          </p:nvPr>
        </p:nvSpPr>
        <p:spPr>
          <a:ln/>
        </p:spPr>
      </p:sp>
      <p:sp>
        <p:nvSpPr>
          <p:cNvPr id="318473" name="Rectangle 9"/>
          <p:cNvSpPr>
            <a:spLocks noGrp="1" noChangeArrowheads="1"/>
          </p:cNvSpPr>
          <p:nvPr>
            <p:ph type="body" idx="1"/>
          </p:nvPr>
        </p:nvSpPr>
        <p:spPr/>
        <p:txBody>
          <a:bodyPr/>
          <a:lstStyle/>
          <a:p>
            <a:r>
              <a:rPr lang="en-US" altLang="en-US"/>
              <a:t>The Oracle Server and Set Operators </a:t>
            </a:r>
          </a:p>
          <a:p>
            <a:pPr lvl="1"/>
            <a:r>
              <a:rPr lang="en-US" altLang="en-US"/>
              <a:t>When a query uses </a:t>
            </a:r>
            <a:r>
              <a:rPr lang="en-US" altLang="en-US">
                <a:solidFill>
                  <a:schemeClr val="tx1"/>
                </a:solidFill>
              </a:rPr>
              <a:t>set</a:t>
            </a:r>
            <a:r>
              <a:rPr lang="en-US" altLang="en-US"/>
              <a:t> operators, the Oracle server eliminates duplicate rows automatically except in the case of the </a:t>
            </a:r>
            <a:r>
              <a:rPr lang="en-US" altLang="en-US">
                <a:latin typeface="Courier New" pitchFamily="49" charset="0"/>
              </a:rPr>
              <a:t>UNION</a:t>
            </a:r>
            <a:r>
              <a:rPr lang="en-US" altLang="en-US"/>
              <a:t> </a:t>
            </a:r>
            <a:r>
              <a:rPr lang="en-US" altLang="en-US">
                <a:latin typeface="Courier New" pitchFamily="49" charset="0"/>
              </a:rPr>
              <a:t>ALL</a:t>
            </a:r>
            <a:r>
              <a:rPr lang="en-US" altLang="en-US"/>
              <a:t> operator. The column names in the output are decided by the column list in the first </a:t>
            </a:r>
            <a:r>
              <a:rPr lang="en-US" altLang="en-US">
                <a:latin typeface="Courier New" pitchFamily="49" charset="0"/>
              </a:rPr>
              <a:t>SELECT</a:t>
            </a:r>
            <a:r>
              <a:rPr lang="en-US" altLang="en-US"/>
              <a:t> statement. By default, the output is sorted in ascending order of the first column of the </a:t>
            </a:r>
            <a:r>
              <a:rPr lang="en-US" altLang="en-US">
                <a:latin typeface="Courier New" pitchFamily="49" charset="0"/>
              </a:rPr>
              <a:t>SELECT</a:t>
            </a:r>
            <a:r>
              <a:rPr lang="en-US" altLang="en-US"/>
              <a:t> clause.</a:t>
            </a:r>
          </a:p>
          <a:p>
            <a:pPr lvl="1"/>
            <a:r>
              <a:rPr lang="en-US" altLang="en-US"/>
              <a:t>The corresponding expressions in the select lists of the component queries of a compound query must match in number and data type. If component queries select character data, the data type of the return values is determined as follows:</a:t>
            </a:r>
          </a:p>
          <a:p>
            <a:pPr lvl="2"/>
            <a:r>
              <a:rPr lang="en-US" altLang="en-US"/>
              <a:t>If both queries select values of data type </a:t>
            </a:r>
            <a:r>
              <a:rPr lang="en-US" altLang="en-US">
                <a:latin typeface="Courier New" pitchFamily="49" charset="0"/>
              </a:rPr>
              <a:t>CHAR</a:t>
            </a:r>
            <a:r>
              <a:rPr lang="en-US" altLang="en-US"/>
              <a:t>, the returned values have data type </a:t>
            </a:r>
            <a:r>
              <a:rPr lang="en-US" altLang="en-US">
                <a:latin typeface="Courier New" pitchFamily="49" charset="0"/>
              </a:rPr>
              <a:t>CHAR</a:t>
            </a:r>
            <a:r>
              <a:rPr lang="en-US" altLang="en-US"/>
              <a:t>.</a:t>
            </a:r>
          </a:p>
          <a:p>
            <a:pPr lvl="2"/>
            <a:r>
              <a:rPr lang="en-US" altLang="en-US"/>
              <a:t>If either or both of the queries select values of data type </a:t>
            </a:r>
            <a:r>
              <a:rPr lang="en-US" altLang="en-US">
                <a:latin typeface="Courier New" pitchFamily="49" charset="0"/>
              </a:rPr>
              <a:t>VARCHAR2</a:t>
            </a:r>
            <a:r>
              <a:rPr lang="en-US" altLang="en-US"/>
              <a:t>, the returned values have data type </a:t>
            </a:r>
            <a:r>
              <a:rPr lang="en-US" altLang="en-US">
                <a:latin typeface="Courier New" pitchFamily="49" charset="0"/>
              </a:rPr>
              <a:t>VARCHAR2</a:t>
            </a:r>
            <a:r>
              <a:rPr lang="en-US" altLang="en-US"/>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7" name="Rectangle 5"/>
          <p:cNvSpPr>
            <a:spLocks noGrp="1" noRot="1" noChangeAspect="1" noChangeArrowheads="1" noTextEdit="1"/>
          </p:cNvSpPr>
          <p:nvPr>
            <p:ph type="sldImg"/>
          </p:nvPr>
        </p:nvSpPr>
        <p:spPr>
          <a:ln/>
        </p:spPr>
      </p:sp>
      <p:sp>
        <p:nvSpPr>
          <p:cNvPr id="571398" name="Rectangle 6"/>
          <p:cNvSpPr>
            <a:spLocks noGrp="1" noChangeArrowheads="1"/>
          </p:cNvSpPr>
          <p:nvPr>
            <p:ph type="body" idx="1"/>
          </p:nvPr>
        </p:nvSpPr>
        <p:spPr/>
        <p:txBody>
          <a:bodyPr/>
          <a:lstStyle/>
          <a:p>
            <a:r>
              <a:rPr lang="en-US" altLang="en-US" dirty="0"/>
              <a:t>Defining Constraints</a:t>
            </a:r>
          </a:p>
          <a:p>
            <a:pPr lvl="1"/>
            <a:r>
              <a:rPr lang="en-US" altLang="en-US" dirty="0"/>
              <a:t>The slide gives the syntax for defining constraints when creating a table. You can create the constraints at either the column level or table level. Constraints defined at the column level are included when the column is defined. Table-level constraints are defined at the end of the table definition and must refer to the column or columns on which the constraint pertains in a set of parentheses. </a:t>
            </a:r>
          </a:p>
          <a:p>
            <a:pPr lvl="1"/>
            <a:r>
              <a:rPr lang="en-US" altLang="en-US" dirty="0">
                <a:latin typeface="Courier New" pitchFamily="49" charset="0"/>
              </a:rPr>
              <a:t>NOT NULL</a:t>
            </a:r>
            <a:r>
              <a:rPr lang="en-US" altLang="en-US" dirty="0"/>
              <a:t> constraints must be defined at the column level. </a:t>
            </a:r>
          </a:p>
          <a:p>
            <a:pPr lvl="1"/>
            <a:r>
              <a:rPr lang="en-US" altLang="en-US" dirty="0"/>
              <a:t>Constraints that apply to more than one column must be defined at the table level.</a:t>
            </a:r>
          </a:p>
          <a:p>
            <a:pPr lvl="1"/>
            <a:r>
              <a:rPr lang="en-US" altLang="en-US" dirty="0"/>
              <a:t>In the syntax:</a:t>
            </a:r>
          </a:p>
          <a:p>
            <a:pPr lvl="2">
              <a:buFontTx/>
              <a:buNone/>
            </a:pPr>
            <a:r>
              <a:rPr lang="en-US" altLang="en-US" dirty="0">
                <a:latin typeface="Courier New" pitchFamily="49" charset="0"/>
              </a:rPr>
              <a:t>schema</a:t>
            </a:r>
            <a:r>
              <a:rPr lang="en-US" altLang="en-US" dirty="0"/>
              <a:t> 			is the same as the owner’s name</a:t>
            </a:r>
          </a:p>
          <a:p>
            <a:pPr lvl="2">
              <a:buFontTx/>
              <a:buNone/>
            </a:pPr>
            <a:r>
              <a:rPr lang="en-US" altLang="en-US" dirty="0">
                <a:latin typeface="Courier New" pitchFamily="49" charset="0"/>
              </a:rPr>
              <a:t>table</a:t>
            </a:r>
            <a:r>
              <a:rPr lang="en-US" altLang="en-US" dirty="0"/>
              <a:t> 			is the name of the table</a:t>
            </a:r>
          </a:p>
          <a:p>
            <a:pPr lvl="2">
              <a:buFontTx/>
              <a:buNone/>
            </a:pPr>
            <a:r>
              <a:rPr lang="en-US" altLang="en-US" dirty="0">
                <a:latin typeface="Courier New" pitchFamily="49" charset="0"/>
              </a:rPr>
              <a:t>DEFAULT </a:t>
            </a:r>
            <a:r>
              <a:rPr lang="en-US" altLang="en-US" dirty="0" err="1">
                <a:latin typeface="Courier New" pitchFamily="49" charset="0"/>
              </a:rPr>
              <a:t>expr</a:t>
            </a:r>
            <a:r>
              <a:rPr lang="en-US" altLang="en-US" dirty="0"/>
              <a:t> 	specifies a default value to use if a value is omitted in the 				</a:t>
            </a:r>
            <a:r>
              <a:rPr lang="en-US" altLang="en-US" dirty="0">
                <a:latin typeface="Courier New" pitchFamily="49" charset="0"/>
              </a:rPr>
              <a:t>INSERT</a:t>
            </a:r>
            <a:r>
              <a:rPr lang="en-US" altLang="en-US" dirty="0"/>
              <a:t> statement</a:t>
            </a:r>
          </a:p>
          <a:p>
            <a:pPr lvl="2">
              <a:buFontTx/>
              <a:buNone/>
            </a:pPr>
            <a:r>
              <a:rPr lang="en-US" altLang="en-US" dirty="0">
                <a:latin typeface="Courier New" pitchFamily="49" charset="0"/>
              </a:rPr>
              <a:t>column</a:t>
            </a:r>
            <a:r>
              <a:rPr lang="en-US" altLang="en-US" dirty="0"/>
              <a:t> 			is the name of the column</a:t>
            </a:r>
          </a:p>
          <a:p>
            <a:pPr lvl="2">
              <a:buFontTx/>
              <a:buNone/>
            </a:pPr>
            <a:r>
              <a:rPr lang="en-US" altLang="en-US" dirty="0" err="1">
                <a:latin typeface="Courier New" pitchFamily="49" charset="0"/>
              </a:rPr>
              <a:t>datatype</a:t>
            </a:r>
            <a:r>
              <a:rPr lang="en-US" altLang="en-US" dirty="0"/>
              <a:t> 		is the column’s data type and length</a:t>
            </a:r>
          </a:p>
          <a:p>
            <a:pPr lvl="2">
              <a:buFontTx/>
              <a:buNone/>
            </a:pPr>
            <a:r>
              <a:rPr lang="en-US" altLang="en-US" dirty="0" err="1">
                <a:latin typeface="Courier New" pitchFamily="49" charset="0"/>
              </a:rPr>
              <a:t>column_constraint</a:t>
            </a:r>
            <a:r>
              <a:rPr lang="en-US" altLang="en-US" dirty="0"/>
              <a:t>	is an integrity constraint as part of the column definition</a:t>
            </a:r>
          </a:p>
          <a:p>
            <a:pPr lvl="2">
              <a:buFontTx/>
              <a:buNone/>
            </a:pPr>
            <a:r>
              <a:rPr lang="en-US" altLang="en-US" dirty="0" err="1">
                <a:latin typeface="Courier New" pitchFamily="49" charset="0"/>
              </a:rPr>
              <a:t>table_constraint</a:t>
            </a:r>
            <a:r>
              <a:rPr lang="en-US" altLang="en-US" dirty="0"/>
              <a:t> 	is an integrity constraint as part of the table definition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5" name="Rectangle 5"/>
          <p:cNvSpPr>
            <a:spLocks noGrp="1" noRot="1" noChangeAspect="1" noChangeArrowheads="1" noTextEdit="1"/>
          </p:cNvSpPr>
          <p:nvPr>
            <p:ph type="sldImg"/>
          </p:nvPr>
        </p:nvSpPr>
        <p:spPr>
          <a:ln/>
        </p:spPr>
      </p:sp>
      <p:sp>
        <p:nvSpPr>
          <p:cNvPr id="573446" name="Rectangle 6"/>
          <p:cNvSpPr>
            <a:spLocks noGrp="1" noChangeArrowheads="1"/>
          </p:cNvSpPr>
          <p:nvPr>
            <p:ph type="body" idx="1"/>
          </p:nvPr>
        </p:nvSpPr>
        <p:spPr/>
        <p:txBody>
          <a:bodyPr/>
          <a:lstStyle/>
          <a:p>
            <a:r>
              <a:rPr lang="en-US" altLang="en-US" dirty="0"/>
              <a:t>Defining Constraints (continued)</a:t>
            </a:r>
          </a:p>
          <a:p>
            <a:pPr lvl="1"/>
            <a:r>
              <a:rPr lang="en-US" altLang="en-US" dirty="0"/>
              <a:t>Constraints are usually created at the same time as the table. Constraints can be added to a table after its creation and also temporarily disabled. </a:t>
            </a:r>
          </a:p>
          <a:p>
            <a:pPr lvl="1"/>
            <a:r>
              <a:rPr lang="en-US" altLang="en-US" dirty="0"/>
              <a:t>Both slide examples create a primary key constraint on the </a:t>
            </a:r>
            <a:r>
              <a:rPr lang="en-US" altLang="en-US" dirty="0">
                <a:latin typeface="Courier New" pitchFamily="49" charset="0"/>
              </a:rPr>
              <a:t>EMPLOYEE_ID</a:t>
            </a:r>
            <a:r>
              <a:rPr lang="en-US" altLang="en-US" dirty="0"/>
              <a:t> column of the </a:t>
            </a:r>
            <a:r>
              <a:rPr lang="en-US" altLang="en-US" dirty="0">
                <a:latin typeface="Courier New" pitchFamily="49" charset="0"/>
              </a:rPr>
              <a:t>EMPLOYEES</a:t>
            </a:r>
            <a:r>
              <a:rPr lang="en-US" altLang="en-US" dirty="0"/>
              <a:t> table. </a:t>
            </a:r>
          </a:p>
          <a:p>
            <a:pPr lvl="2">
              <a:buFontTx/>
              <a:buNone/>
            </a:pPr>
            <a:r>
              <a:rPr lang="en-US" altLang="en-US" dirty="0"/>
              <a:t>1.	The first example uses the column-level syntax to define the constraint. </a:t>
            </a:r>
          </a:p>
          <a:p>
            <a:pPr lvl="2">
              <a:buFontTx/>
              <a:buNone/>
            </a:pPr>
            <a:r>
              <a:rPr lang="en-US" altLang="en-US" dirty="0"/>
              <a:t>2.	The second example uses the table-level syntax to define the constraint. </a:t>
            </a:r>
          </a:p>
          <a:p>
            <a:pPr lvl="1"/>
            <a:r>
              <a:rPr lang="en-US" altLang="en-US" dirty="0"/>
              <a:t>More details about the primary key constraint are provided later in this lesson.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p>
        </p:txBody>
      </p:sp>
      <p:sp>
        <p:nvSpPr>
          <p:cNvPr id="60420" name="Slide Number Placeholder 3"/>
          <p:cNvSpPr>
            <a:spLocks noGrp="1"/>
          </p:cNvSpPr>
          <p:nvPr>
            <p:ph type="sldNum" sz="quarter" idx="5"/>
          </p:nvPr>
        </p:nvSpPr>
        <p:spPr>
          <a:noFill/>
        </p:spPr>
        <p:txBody>
          <a:bodyPr/>
          <a:lstStyle/>
          <a:p>
            <a:fld id="{DD5F64EF-74CE-4FE7-B55B-6BDEC339C4FF}" type="slidenum">
              <a:rPr lang="en-IE" smtClean="0"/>
              <a:pPr/>
              <a:t>32</a:t>
            </a:fld>
            <a:endParaRPr lang="en-I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EA9DBFB2-673D-416C-BAE4-64F288AEF558}" type="datetimeFigureOut">
              <a:rPr lang="en-IE" smtClean="0"/>
              <a:t>27/11/2017</a:t>
            </a:fld>
            <a:endParaRPr lang="en-IE"/>
          </a:p>
        </p:txBody>
      </p:sp>
      <p:sp>
        <p:nvSpPr>
          <p:cNvPr id="17" name="Footer Placeholder 16"/>
          <p:cNvSpPr>
            <a:spLocks noGrp="1"/>
          </p:cNvSpPr>
          <p:nvPr>
            <p:ph type="ftr" sz="quarter" idx="11"/>
          </p:nvPr>
        </p:nvSpPr>
        <p:spPr>
          <a:xfrm>
            <a:off x="2898648" y="6355080"/>
            <a:ext cx="3474720" cy="365760"/>
          </a:xfrm>
        </p:spPr>
        <p:txBody>
          <a:bodyPr/>
          <a:lstStyle/>
          <a:p>
            <a:endParaRPr lang="en-IE"/>
          </a:p>
        </p:txBody>
      </p:sp>
      <p:sp>
        <p:nvSpPr>
          <p:cNvPr id="29" name="Slide Number Placeholder 28"/>
          <p:cNvSpPr>
            <a:spLocks noGrp="1"/>
          </p:cNvSpPr>
          <p:nvPr>
            <p:ph type="sldNum" sz="quarter" idx="12"/>
          </p:nvPr>
        </p:nvSpPr>
        <p:spPr>
          <a:xfrm>
            <a:off x="1216152" y="6355080"/>
            <a:ext cx="1219200" cy="365760"/>
          </a:xfrm>
        </p:spPr>
        <p:txBody>
          <a:bodyPr/>
          <a:lstStyle/>
          <a:p>
            <a:fld id="{51FD8ABD-631F-45D7-B381-0A43F3AA8BD8}" type="slidenum">
              <a:rPr lang="en-IE" smtClean="0"/>
              <a:t>‹#›</a:t>
            </a:fld>
            <a:endParaRPr lang="en-IE"/>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9DBFB2-673D-416C-BAE4-64F288AEF558}" type="datetimeFigureOut">
              <a:rPr lang="en-IE" smtClean="0"/>
              <a:t>27/11/2017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1FD8ABD-631F-45D7-B381-0A43F3AA8BD8}"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9DBFB2-673D-416C-BAE4-64F288AEF558}" type="datetimeFigureOut">
              <a:rPr lang="en-IE" smtClean="0"/>
              <a:t>27/11/2017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1FD8ABD-631F-45D7-B381-0A43F3AA8BD8}" type="slidenum">
              <a:rPr lang="en-IE" smtClean="0"/>
              <a:t>‹#›</a:t>
            </a:fld>
            <a:endParaRPr lang="en-IE"/>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A9DBFB2-673D-416C-BAE4-64F288AEF558}" type="datetimeFigureOut">
              <a:rPr lang="en-IE" smtClean="0"/>
              <a:t>27/11/2017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1FD8ABD-631F-45D7-B381-0A43F3AA8BD8}" type="slidenum">
              <a:rPr lang="en-IE" smtClean="0"/>
              <a:t>‹#›</a:t>
            </a:fld>
            <a:endParaRPr lang="en-IE"/>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EA9DBFB2-673D-416C-BAE4-64F288AEF558}" type="datetimeFigureOut">
              <a:rPr lang="en-IE" smtClean="0"/>
              <a:t>27/11/2017</a:t>
            </a:fld>
            <a:endParaRPr lang="en-IE"/>
          </a:p>
        </p:txBody>
      </p:sp>
      <p:sp>
        <p:nvSpPr>
          <p:cNvPr id="5" name="Footer Placeholder 4"/>
          <p:cNvSpPr>
            <a:spLocks noGrp="1"/>
          </p:cNvSpPr>
          <p:nvPr>
            <p:ph type="ftr" sz="quarter" idx="11"/>
          </p:nvPr>
        </p:nvSpPr>
        <p:spPr>
          <a:xfrm>
            <a:off x="2898648" y="6355080"/>
            <a:ext cx="3474720" cy="365760"/>
          </a:xfrm>
        </p:spPr>
        <p:txBody>
          <a:bodyPr/>
          <a:lstStyle/>
          <a:p>
            <a:endParaRPr lang="en-IE"/>
          </a:p>
        </p:txBody>
      </p:sp>
      <p:sp>
        <p:nvSpPr>
          <p:cNvPr id="6" name="Slide Number Placeholder 5"/>
          <p:cNvSpPr>
            <a:spLocks noGrp="1"/>
          </p:cNvSpPr>
          <p:nvPr>
            <p:ph type="sldNum" sz="quarter" idx="12"/>
          </p:nvPr>
        </p:nvSpPr>
        <p:spPr>
          <a:xfrm>
            <a:off x="1069848" y="6355080"/>
            <a:ext cx="1520952" cy="365760"/>
          </a:xfrm>
        </p:spPr>
        <p:txBody>
          <a:bodyPr/>
          <a:lstStyle/>
          <a:p>
            <a:fld id="{51FD8ABD-631F-45D7-B381-0A43F3AA8BD8}" type="slidenum">
              <a:rPr lang="en-IE" smtClean="0"/>
              <a:t>‹#›</a:t>
            </a:fld>
            <a:endParaRPr lang="en-IE"/>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A9DBFB2-673D-416C-BAE4-64F288AEF558}" type="datetimeFigureOut">
              <a:rPr lang="en-IE" smtClean="0"/>
              <a:t>27/11/2017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1FD8ABD-631F-45D7-B381-0A43F3AA8BD8}" type="slidenum">
              <a:rPr lang="en-IE" smtClean="0"/>
              <a:t>‹#›</a:t>
            </a:fld>
            <a:endParaRPr lang="en-IE"/>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A9DBFB2-673D-416C-BAE4-64F288AEF558}" type="datetimeFigureOut">
              <a:rPr lang="en-IE" smtClean="0"/>
              <a:t>27/11/2017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51FD8ABD-631F-45D7-B381-0A43F3AA8BD8}" type="slidenum">
              <a:rPr lang="en-IE" smtClean="0"/>
              <a:t>‹#›</a:t>
            </a:fld>
            <a:endParaRPr lang="en-IE"/>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A9DBFB2-673D-416C-BAE4-64F288AEF558}" type="datetimeFigureOut">
              <a:rPr lang="en-IE" smtClean="0"/>
              <a:t>27/11/2017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51FD8ABD-631F-45D7-B381-0A43F3AA8BD8}" type="slidenum">
              <a:rPr lang="en-IE" smtClean="0"/>
              <a:t>‹#›</a:t>
            </a:fld>
            <a:endParaRPr lang="en-IE"/>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9DBFB2-673D-416C-BAE4-64F288AEF558}" type="datetimeFigureOut">
              <a:rPr lang="en-IE" smtClean="0"/>
              <a:t>27/11/2017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51FD8ABD-631F-45D7-B381-0A43F3AA8BD8}" type="slidenum">
              <a:rPr lang="en-IE" smtClean="0"/>
              <a:t>‹#›</a:t>
            </a:fld>
            <a:endParaRPr lang="en-IE"/>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9DBFB2-673D-416C-BAE4-64F288AEF558}" type="datetimeFigureOut">
              <a:rPr lang="en-IE" smtClean="0"/>
              <a:t>27/11/2017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1FD8ABD-631F-45D7-B381-0A43F3AA8BD8}" type="slidenum">
              <a:rPr lang="en-IE" smtClean="0"/>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9DBFB2-673D-416C-BAE4-64F288AEF558}" type="datetimeFigureOut">
              <a:rPr lang="en-IE" smtClean="0"/>
              <a:t>27/11/2017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1FD8ABD-631F-45D7-B381-0A43F3AA8BD8}" type="slidenum">
              <a:rPr lang="en-IE" smtClean="0"/>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EA9DBFB2-673D-416C-BAE4-64F288AEF558}" type="datetimeFigureOut">
              <a:rPr lang="en-IE" smtClean="0"/>
              <a:t>27/11/2017</a:t>
            </a:fld>
            <a:endParaRPr lang="en-IE"/>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1FD8ABD-631F-45D7-B381-0A43F3AA8BD8}" type="slidenum">
              <a:rPr lang="en-IE" smtClean="0"/>
              <a:t>‹#›</a:t>
            </a:fld>
            <a:endParaRPr lang="en-IE"/>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Databases I</a:t>
            </a:r>
            <a:endParaRPr lang="en-IE" dirty="0"/>
          </a:p>
        </p:txBody>
      </p:sp>
      <p:sp>
        <p:nvSpPr>
          <p:cNvPr id="3" name="Subtitle 2"/>
          <p:cNvSpPr>
            <a:spLocks noGrp="1"/>
          </p:cNvSpPr>
          <p:nvPr>
            <p:ph type="subTitle" idx="1"/>
          </p:nvPr>
        </p:nvSpPr>
        <p:spPr/>
        <p:txBody>
          <a:bodyPr/>
          <a:lstStyle/>
          <a:p>
            <a:r>
              <a:rPr lang="en-IE" dirty="0" smtClean="0"/>
              <a:t>Review</a:t>
            </a:r>
            <a:endParaRPr lang="en-IE" dirty="0"/>
          </a:p>
        </p:txBody>
      </p:sp>
    </p:spTree>
    <p:extLst>
      <p:ext uri="{BB962C8B-B14F-4D97-AF65-F5344CB8AC3E}">
        <p14:creationId xmlns:p14="http://schemas.microsoft.com/office/powerpoint/2010/main" val="1981555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Modelling</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8199883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8" name="Rectangle 12"/>
          <p:cNvSpPr>
            <a:spLocks noChangeArrowheads="1"/>
          </p:cNvSpPr>
          <p:nvPr/>
        </p:nvSpPr>
        <p:spPr bwMode="blackGray">
          <a:xfrm>
            <a:off x="107504" y="1232947"/>
            <a:ext cx="8640960" cy="1475973"/>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movie_type_id</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movie_cert</a:t>
            </a:r>
            <a:r>
              <a:rPr lang="en-IE" altLang="en-US" sz="1800" dirty="0">
                <a:solidFill>
                  <a:srgbClr val="000000"/>
                </a:solidFill>
                <a:latin typeface="Courier New" pitchFamily="49" charset="0"/>
              </a:rPr>
              <a:t>, round(AVG(</a:t>
            </a:r>
            <a:r>
              <a:rPr lang="en-IE" altLang="en-US" sz="1800" dirty="0" err="1">
                <a:solidFill>
                  <a:srgbClr val="000000"/>
                </a:solidFill>
                <a:latin typeface="Courier New" pitchFamily="49" charset="0"/>
              </a:rPr>
              <a:t>movie_price</a:t>
            </a:r>
            <a:r>
              <a:rPr lang="en-IE" altLang="en-US" sz="1800" dirty="0">
                <a:solidFill>
                  <a:srgbClr val="000000"/>
                </a:solidFill>
                <a:latin typeface="Courier New" pitchFamily="49" charset="0"/>
              </a:rPr>
              <a:t>),2)</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mm_movie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GROUP BY </a:t>
            </a:r>
            <a:r>
              <a:rPr lang="en-IE" altLang="en-US" sz="1800" dirty="0" err="1">
                <a:solidFill>
                  <a:srgbClr val="000000"/>
                </a:solidFill>
                <a:latin typeface="Courier New" pitchFamily="49" charset="0"/>
              </a:rPr>
              <a:t>movie_type_id</a:t>
            </a:r>
            <a:r>
              <a:rPr lang="en-IE" altLang="en-US" sz="1800" dirty="0">
                <a:solidFill>
                  <a:srgbClr val="000000"/>
                </a:solidFill>
                <a:latin typeface="Courier New" pitchFamily="49" charset="0"/>
              </a:rPr>
              <a:t>, </a:t>
            </a:r>
            <a:r>
              <a:rPr lang="en-IE" altLang="en-US" sz="1800" dirty="0" err="1" smtClean="0">
                <a:solidFill>
                  <a:srgbClr val="000000"/>
                </a:solidFill>
                <a:latin typeface="Courier New" pitchFamily="49" charset="0"/>
              </a:rPr>
              <a:t>movie_cert</a:t>
            </a:r>
            <a:r>
              <a:rPr lang="en-IE" altLang="en-US" sz="1800" dirty="0" smtClean="0">
                <a:solidFill>
                  <a:srgbClr val="000000"/>
                </a:solidFill>
                <a:latin typeface="Courier New" pitchFamily="49" charset="0"/>
              </a:rPr>
              <a:t>;</a:t>
            </a:r>
            <a:endParaRPr lang="en-IE" altLang="en-US" sz="1800" dirty="0">
              <a:solidFill>
                <a:srgbClr val="000000"/>
              </a:solidFill>
              <a:latin typeface="Courier New" pitchFamily="49" charset="0"/>
            </a:endParaRPr>
          </a:p>
        </p:txBody>
      </p:sp>
      <p:sp>
        <p:nvSpPr>
          <p:cNvPr id="398347" name="Rectangle 11"/>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br>
              <a:rPr lang="en-US" altLang="en-US"/>
            </a:br>
            <a:r>
              <a:rPr lang="en-US" altLang="en-US"/>
              <a:t>on Multiple Columns</a:t>
            </a:r>
          </a:p>
        </p:txBody>
      </p:sp>
      <p:sp>
        <p:nvSpPr>
          <p:cNvPr id="398341" name="Rectangle 5"/>
          <p:cNvSpPr>
            <a:spLocks noChangeArrowheads="1"/>
          </p:cNvSpPr>
          <p:nvPr/>
        </p:nvSpPr>
        <p:spPr bwMode="auto">
          <a:xfrm>
            <a:off x="181784" y="2132856"/>
            <a:ext cx="4735473" cy="28098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 name="TextBox 1"/>
          <p:cNvSpPr txBox="1"/>
          <p:nvPr/>
        </p:nvSpPr>
        <p:spPr>
          <a:xfrm>
            <a:off x="-90264" y="3429000"/>
            <a:ext cx="9036496" cy="1569660"/>
          </a:xfrm>
          <a:prstGeom prst="rect">
            <a:avLst/>
          </a:prstGeom>
          <a:noFill/>
        </p:spPr>
        <p:txBody>
          <a:bodyPr wrap="square" rtlCol="0">
            <a:spAutoFit/>
          </a:bodyPr>
          <a:lstStyle/>
          <a:p>
            <a:r>
              <a:rPr lang="en-US" altLang="en-US" sz="2400" dirty="0"/>
              <a:t>You can return summary results for groups and subgroups by listing more than one </a:t>
            </a:r>
            <a:r>
              <a:rPr lang="en-US" altLang="en-US" sz="2400" dirty="0">
                <a:latin typeface="Courier New" pitchFamily="49" charset="0"/>
              </a:rPr>
              <a:t>GROUP BY</a:t>
            </a:r>
            <a:r>
              <a:rPr lang="en-US" altLang="en-US" sz="2400" dirty="0"/>
              <a:t> column. </a:t>
            </a:r>
            <a:endParaRPr lang="en-US" altLang="en-US" sz="2400" dirty="0" smtClean="0"/>
          </a:p>
          <a:p>
            <a:r>
              <a:rPr lang="en-US" altLang="en-US" sz="2400" dirty="0" smtClean="0"/>
              <a:t>You </a:t>
            </a:r>
            <a:r>
              <a:rPr lang="en-US" altLang="en-US" sz="2400" dirty="0"/>
              <a:t>can determine the default sort order of the results by the order of the columns in the </a:t>
            </a:r>
            <a:r>
              <a:rPr lang="en-US" altLang="en-US" sz="2400" dirty="0">
                <a:latin typeface="Courier New" pitchFamily="49" charset="0"/>
              </a:rPr>
              <a:t>GROUP</a:t>
            </a:r>
            <a:r>
              <a:rPr lang="en-US" altLang="en-US" sz="2400" dirty="0"/>
              <a:t> </a:t>
            </a:r>
            <a:r>
              <a:rPr lang="en-US" altLang="en-US" sz="2400" dirty="0">
                <a:latin typeface="Courier New" pitchFamily="49" charset="0"/>
              </a:rPr>
              <a:t>BY</a:t>
            </a:r>
            <a:r>
              <a:rPr lang="en-US" altLang="en-US" sz="2400" dirty="0"/>
              <a:t> clause. </a:t>
            </a:r>
            <a:endParaRPr lang="en-US" altLang="en-US" sz="2400" dirty="0" smtClean="0"/>
          </a:p>
        </p:txBody>
      </p:sp>
    </p:spTree>
    <p:extLst>
      <p:ext uri="{BB962C8B-B14F-4D97-AF65-F5344CB8AC3E}">
        <p14:creationId xmlns:p14="http://schemas.microsoft.com/office/powerpoint/2010/main" val="606489026"/>
      </p:ext>
    </p:extLst>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8" name="Rectangle 12"/>
          <p:cNvSpPr>
            <a:spLocks noChangeArrowheads="1"/>
          </p:cNvSpPr>
          <p:nvPr/>
        </p:nvSpPr>
        <p:spPr bwMode="blackGray">
          <a:xfrm>
            <a:off x="107504" y="1132719"/>
            <a:ext cx="8640960" cy="1504193"/>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movie_type_id</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movie_cert</a:t>
            </a:r>
            <a:r>
              <a:rPr lang="en-IE" altLang="en-US" sz="1800" dirty="0">
                <a:solidFill>
                  <a:srgbClr val="000000"/>
                </a:solidFill>
                <a:latin typeface="Courier New" pitchFamily="49" charset="0"/>
              </a:rPr>
              <a:t>, round(AVG(</a:t>
            </a:r>
            <a:r>
              <a:rPr lang="en-IE" altLang="en-US" sz="1800" dirty="0" err="1">
                <a:solidFill>
                  <a:srgbClr val="000000"/>
                </a:solidFill>
                <a:latin typeface="Courier New" pitchFamily="49" charset="0"/>
              </a:rPr>
              <a:t>movie_price</a:t>
            </a:r>
            <a:r>
              <a:rPr lang="en-IE" altLang="en-US" sz="1800" dirty="0">
                <a:solidFill>
                  <a:srgbClr val="000000"/>
                </a:solidFill>
                <a:latin typeface="Courier New" pitchFamily="49" charset="0"/>
              </a:rPr>
              <a:t>),2)</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mm_movie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GROUP BY </a:t>
            </a:r>
            <a:r>
              <a:rPr lang="en-IE" altLang="en-US" sz="1800" dirty="0" err="1">
                <a:solidFill>
                  <a:srgbClr val="000000"/>
                </a:solidFill>
                <a:latin typeface="Courier New" pitchFamily="49" charset="0"/>
              </a:rPr>
              <a:t>movie_type_id</a:t>
            </a:r>
            <a:r>
              <a:rPr lang="en-IE" altLang="en-US" sz="1800" dirty="0">
                <a:solidFill>
                  <a:srgbClr val="000000"/>
                </a:solidFill>
                <a:latin typeface="Courier New" pitchFamily="49" charset="0"/>
              </a:rPr>
              <a:t>, </a:t>
            </a:r>
            <a:r>
              <a:rPr lang="en-IE" altLang="en-US" sz="1800" dirty="0" err="1" smtClean="0">
                <a:solidFill>
                  <a:srgbClr val="000000"/>
                </a:solidFill>
                <a:latin typeface="Courier New" pitchFamily="49" charset="0"/>
              </a:rPr>
              <a:t>movie_cert</a:t>
            </a:r>
            <a:r>
              <a:rPr lang="en-IE" altLang="en-US" sz="1800" dirty="0" smtClean="0">
                <a:solidFill>
                  <a:srgbClr val="000000"/>
                </a:solidFill>
                <a:latin typeface="Courier New" pitchFamily="49" charset="0"/>
              </a:rPr>
              <a:t>;</a:t>
            </a:r>
            <a:endParaRPr lang="en-IE" altLang="en-US" sz="1800" dirty="0">
              <a:solidFill>
                <a:srgbClr val="000000"/>
              </a:solidFill>
              <a:latin typeface="Courier New" pitchFamily="49" charset="0"/>
            </a:endParaRPr>
          </a:p>
        </p:txBody>
      </p:sp>
      <p:sp>
        <p:nvSpPr>
          <p:cNvPr id="398347" name="Rectangle 11"/>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br>
              <a:rPr lang="en-US" altLang="en-US"/>
            </a:br>
            <a:r>
              <a:rPr lang="en-US" altLang="en-US"/>
              <a:t>on Multiple Columns</a:t>
            </a:r>
          </a:p>
        </p:txBody>
      </p:sp>
      <p:sp>
        <p:nvSpPr>
          <p:cNvPr id="398341" name="Rectangle 5"/>
          <p:cNvSpPr>
            <a:spLocks noChangeArrowheads="1"/>
          </p:cNvSpPr>
          <p:nvPr/>
        </p:nvSpPr>
        <p:spPr bwMode="auto">
          <a:xfrm>
            <a:off x="160213" y="2067892"/>
            <a:ext cx="5059859" cy="28098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 name="TextBox 1"/>
          <p:cNvSpPr txBox="1"/>
          <p:nvPr/>
        </p:nvSpPr>
        <p:spPr>
          <a:xfrm>
            <a:off x="107504" y="3212976"/>
            <a:ext cx="9036496" cy="3416320"/>
          </a:xfrm>
          <a:prstGeom prst="rect">
            <a:avLst/>
          </a:prstGeom>
          <a:noFill/>
        </p:spPr>
        <p:txBody>
          <a:bodyPr wrap="square" rtlCol="0">
            <a:spAutoFit/>
          </a:bodyPr>
          <a:lstStyle/>
          <a:p>
            <a:r>
              <a:rPr lang="en-US" altLang="en-US" dirty="0" smtClean="0"/>
              <a:t>The </a:t>
            </a:r>
            <a:r>
              <a:rPr lang="en-US" altLang="en-US" dirty="0">
                <a:latin typeface="Courier New" pitchFamily="49" charset="0"/>
              </a:rPr>
              <a:t>SELECT</a:t>
            </a:r>
            <a:r>
              <a:rPr lang="en-US" altLang="en-US" dirty="0"/>
              <a:t> statement containing a </a:t>
            </a:r>
            <a:r>
              <a:rPr lang="en-US" altLang="en-US" dirty="0">
                <a:latin typeface="Courier New" pitchFamily="49" charset="0"/>
              </a:rPr>
              <a:t>GROUP</a:t>
            </a:r>
            <a:r>
              <a:rPr lang="en-US" altLang="en-US" dirty="0"/>
              <a:t> </a:t>
            </a:r>
            <a:r>
              <a:rPr lang="en-US" altLang="en-US" dirty="0">
                <a:latin typeface="Courier New" pitchFamily="49" charset="0"/>
              </a:rPr>
              <a:t>BY</a:t>
            </a:r>
            <a:r>
              <a:rPr lang="en-US" altLang="en-US" dirty="0"/>
              <a:t> clause is evaluated as follows:</a:t>
            </a:r>
          </a:p>
          <a:p>
            <a:pPr lvl="1"/>
            <a:r>
              <a:rPr lang="en-US" altLang="en-US" dirty="0"/>
              <a:t>The </a:t>
            </a:r>
            <a:r>
              <a:rPr lang="en-US" altLang="en-US" dirty="0">
                <a:latin typeface="Courier New" pitchFamily="49" charset="0"/>
              </a:rPr>
              <a:t>SELECT</a:t>
            </a:r>
            <a:r>
              <a:rPr lang="en-US" altLang="en-US" dirty="0"/>
              <a:t> clause specifies the column to be retrieved:</a:t>
            </a:r>
          </a:p>
          <a:p>
            <a:pPr lvl="2"/>
            <a:r>
              <a:rPr lang="en-US" altLang="en-US" dirty="0" err="1" smtClean="0">
                <a:latin typeface="Courier New" panose="02070309020205020404" pitchFamily="49" charset="0"/>
                <a:cs typeface="Courier New" panose="02070309020205020404" pitchFamily="49" charset="0"/>
              </a:rPr>
              <a:t>Movie_type_id</a:t>
            </a:r>
            <a:r>
              <a:rPr lang="en-US" altLang="en-US" dirty="0" smtClean="0"/>
              <a:t> in </a:t>
            </a:r>
            <a:r>
              <a:rPr lang="en-US" altLang="en-US" dirty="0"/>
              <a:t>the </a:t>
            </a:r>
            <a:r>
              <a:rPr lang="en-US" altLang="en-US" dirty="0" smtClean="0">
                <a:latin typeface="Courier New" panose="02070309020205020404" pitchFamily="49" charset="0"/>
                <a:cs typeface="Courier New" panose="02070309020205020404" pitchFamily="49" charset="0"/>
              </a:rPr>
              <a:t>MM_MOVIE</a:t>
            </a:r>
            <a:r>
              <a:rPr lang="en-US" altLang="en-US" dirty="0" smtClean="0"/>
              <a:t> </a:t>
            </a:r>
            <a:r>
              <a:rPr lang="en-US" altLang="en-US" dirty="0"/>
              <a:t>table</a:t>
            </a:r>
          </a:p>
          <a:p>
            <a:pPr lvl="2"/>
            <a:r>
              <a:rPr lang="en-US" altLang="en-US" dirty="0" err="1">
                <a:latin typeface="Courier New" panose="02070309020205020404" pitchFamily="49" charset="0"/>
                <a:cs typeface="Courier New" panose="02070309020205020404" pitchFamily="49" charset="0"/>
              </a:rPr>
              <a:t>M</a:t>
            </a:r>
            <a:r>
              <a:rPr lang="en-US" altLang="en-US" dirty="0" err="1" smtClean="0">
                <a:latin typeface="Courier New" panose="02070309020205020404" pitchFamily="49" charset="0"/>
                <a:cs typeface="Courier New" panose="02070309020205020404" pitchFamily="49" charset="0"/>
              </a:rPr>
              <a:t>ovie_cert</a:t>
            </a:r>
            <a:r>
              <a:rPr lang="en-US" altLang="en-US" dirty="0" smtClean="0"/>
              <a:t> in the </a:t>
            </a:r>
            <a:r>
              <a:rPr lang="en-US" altLang="en-US" dirty="0" smtClean="0">
                <a:latin typeface="Courier New" panose="02070309020205020404" pitchFamily="49" charset="0"/>
                <a:cs typeface="Courier New" panose="02070309020205020404" pitchFamily="49" charset="0"/>
              </a:rPr>
              <a:t>MM_MOVIE</a:t>
            </a:r>
            <a:r>
              <a:rPr lang="en-US" altLang="en-US" dirty="0" smtClean="0"/>
              <a:t> table</a:t>
            </a:r>
            <a:endParaRPr lang="en-US" altLang="en-US" dirty="0"/>
          </a:p>
          <a:p>
            <a:pPr lvl="2"/>
            <a:r>
              <a:rPr lang="en-US" altLang="en-US" dirty="0"/>
              <a:t>The </a:t>
            </a:r>
            <a:r>
              <a:rPr lang="en-US" altLang="en-US" dirty="0" smtClean="0"/>
              <a:t>average of all prices in </a:t>
            </a:r>
            <a:r>
              <a:rPr lang="en-US" altLang="en-US" dirty="0"/>
              <a:t>the group that you specified in the </a:t>
            </a:r>
            <a:r>
              <a:rPr lang="en-US" altLang="en-US" dirty="0">
                <a:latin typeface="Courier New" pitchFamily="49" charset="0"/>
              </a:rPr>
              <a:t>GROUP</a:t>
            </a:r>
            <a:r>
              <a:rPr lang="en-US" altLang="en-US" dirty="0"/>
              <a:t> </a:t>
            </a:r>
            <a:r>
              <a:rPr lang="en-US" altLang="en-US" dirty="0">
                <a:latin typeface="Courier New" pitchFamily="49" charset="0"/>
              </a:rPr>
              <a:t>BY</a:t>
            </a:r>
            <a:r>
              <a:rPr lang="en-US" altLang="en-US" dirty="0"/>
              <a:t> clause</a:t>
            </a:r>
          </a:p>
          <a:p>
            <a:pPr lvl="1"/>
            <a:r>
              <a:rPr lang="en-US" altLang="en-US" dirty="0"/>
              <a:t>The </a:t>
            </a:r>
            <a:r>
              <a:rPr lang="en-US" altLang="en-US" dirty="0">
                <a:latin typeface="Courier New" pitchFamily="49" charset="0"/>
              </a:rPr>
              <a:t>FROM</a:t>
            </a:r>
            <a:r>
              <a:rPr lang="en-US" altLang="en-US" dirty="0"/>
              <a:t> clause specifies the tables that the database must access: the </a:t>
            </a:r>
            <a:r>
              <a:rPr lang="en-US" altLang="en-US" dirty="0" smtClean="0">
                <a:latin typeface="Courier New" pitchFamily="49" charset="0"/>
              </a:rPr>
              <a:t>MM_MOVIE </a:t>
            </a:r>
            <a:r>
              <a:rPr lang="en-US" altLang="en-US" dirty="0" smtClean="0"/>
              <a:t>table</a:t>
            </a:r>
            <a:r>
              <a:rPr lang="en-US" altLang="en-US" dirty="0"/>
              <a:t>.</a:t>
            </a:r>
          </a:p>
          <a:p>
            <a:pPr lvl="1"/>
            <a:r>
              <a:rPr lang="en-US" altLang="en-US" dirty="0"/>
              <a:t>The </a:t>
            </a:r>
            <a:r>
              <a:rPr lang="en-US" altLang="en-US" dirty="0">
                <a:latin typeface="Courier New" pitchFamily="49" charset="0"/>
              </a:rPr>
              <a:t>GROUP</a:t>
            </a:r>
            <a:r>
              <a:rPr lang="en-US" altLang="en-US" dirty="0"/>
              <a:t> </a:t>
            </a:r>
            <a:r>
              <a:rPr lang="en-US" altLang="en-US" dirty="0">
                <a:latin typeface="Courier New" pitchFamily="49" charset="0"/>
              </a:rPr>
              <a:t>BY</a:t>
            </a:r>
            <a:r>
              <a:rPr lang="en-US" altLang="en-US" dirty="0"/>
              <a:t> clause specifies how you must group the rows:</a:t>
            </a:r>
          </a:p>
          <a:p>
            <a:pPr lvl="2"/>
            <a:r>
              <a:rPr lang="en-US" altLang="en-US" dirty="0"/>
              <a:t>First, the rows are grouped by </a:t>
            </a:r>
            <a:r>
              <a:rPr lang="en-US" altLang="en-US" dirty="0" err="1" smtClean="0"/>
              <a:t>movie_cert</a:t>
            </a:r>
            <a:endParaRPr lang="en-US" altLang="en-US" dirty="0"/>
          </a:p>
          <a:p>
            <a:pPr lvl="2"/>
            <a:r>
              <a:rPr lang="en-US" altLang="en-US" dirty="0"/>
              <a:t>Second, the rows are grouped by </a:t>
            </a:r>
            <a:r>
              <a:rPr lang="en-US" altLang="en-US" dirty="0" err="1" smtClean="0"/>
              <a:t>movie_cert</a:t>
            </a:r>
            <a:r>
              <a:rPr lang="en-US" altLang="en-US" dirty="0" smtClean="0"/>
              <a:t> in </a:t>
            </a:r>
            <a:r>
              <a:rPr lang="en-US" altLang="en-US" dirty="0"/>
              <a:t>the </a:t>
            </a:r>
            <a:r>
              <a:rPr lang="en-US" altLang="en-US" dirty="0" err="1" smtClean="0"/>
              <a:t>movie_type_id</a:t>
            </a:r>
            <a:r>
              <a:rPr lang="en-US" altLang="en-US" dirty="0" smtClean="0"/>
              <a:t> groups</a:t>
            </a:r>
            <a:r>
              <a:rPr lang="en-US" altLang="en-US" dirty="0"/>
              <a:t>. </a:t>
            </a:r>
          </a:p>
          <a:p>
            <a:r>
              <a:rPr lang="en-US" altLang="en-US" dirty="0"/>
              <a:t>So the </a:t>
            </a:r>
            <a:r>
              <a:rPr lang="en-US" altLang="en-US" dirty="0" smtClean="0">
                <a:latin typeface="Courier New" pitchFamily="49" charset="0"/>
              </a:rPr>
              <a:t>AVG</a:t>
            </a:r>
            <a:r>
              <a:rPr lang="en-US" altLang="en-US" dirty="0" smtClean="0"/>
              <a:t> </a:t>
            </a:r>
            <a:r>
              <a:rPr lang="en-US" altLang="en-US" dirty="0"/>
              <a:t>function is applied to the </a:t>
            </a:r>
            <a:r>
              <a:rPr lang="en-US" altLang="en-US" dirty="0" smtClean="0"/>
              <a:t>price column </a:t>
            </a:r>
            <a:r>
              <a:rPr lang="en-US" altLang="en-US" dirty="0"/>
              <a:t>for all </a:t>
            </a:r>
            <a:r>
              <a:rPr lang="en-US" altLang="en-US" dirty="0" err="1" smtClean="0"/>
              <a:t>movie_certs</a:t>
            </a:r>
            <a:r>
              <a:rPr lang="en-US" altLang="en-US" dirty="0" smtClean="0"/>
              <a:t> in </a:t>
            </a:r>
            <a:r>
              <a:rPr lang="en-US" altLang="en-US" dirty="0"/>
              <a:t>each </a:t>
            </a:r>
            <a:r>
              <a:rPr lang="en-US" altLang="en-US" dirty="0" err="1" smtClean="0"/>
              <a:t>movie_type_Id</a:t>
            </a:r>
            <a:r>
              <a:rPr lang="en-US" altLang="en-US" dirty="0" smtClean="0"/>
              <a:t> </a:t>
            </a:r>
            <a:r>
              <a:rPr lang="en-US" altLang="en-US" dirty="0"/>
              <a:t>group.</a:t>
            </a:r>
          </a:p>
          <a:p>
            <a:endParaRPr lang="en-IE" dirty="0"/>
          </a:p>
        </p:txBody>
      </p:sp>
    </p:spTree>
    <p:extLst>
      <p:ext uri="{BB962C8B-B14F-4D97-AF65-F5344CB8AC3E}">
        <p14:creationId xmlns:p14="http://schemas.microsoft.com/office/powerpoint/2010/main" val="935713361"/>
      </p:ext>
    </p:extLst>
  </p:cSld>
  <p:clrMapOvr>
    <a:masterClrMapping/>
  </p:clrMapOvr>
  <p:transition spd="slow"/>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8" name="Rectangle 12"/>
          <p:cNvSpPr>
            <a:spLocks noChangeArrowheads="1"/>
          </p:cNvSpPr>
          <p:nvPr/>
        </p:nvSpPr>
        <p:spPr bwMode="blackGray">
          <a:xfrm>
            <a:off x="107504" y="1711326"/>
            <a:ext cx="8784976" cy="98583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movie_type_id</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movie_cert</a:t>
            </a:r>
            <a:r>
              <a:rPr lang="en-IE" altLang="en-US" sz="1800" dirty="0">
                <a:solidFill>
                  <a:srgbClr val="000000"/>
                </a:solidFill>
                <a:latin typeface="Courier New" pitchFamily="49" charset="0"/>
              </a:rPr>
              <a:t>, round(AVG(</a:t>
            </a:r>
            <a:r>
              <a:rPr lang="en-IE" altLang="en-US" sz="1800" dirty="0" err="1">
                <a:solidFill>
                  <a:srgbClr val="000000"/>
                </a:solidFill>
                <a:latin typeface="Courier New" pitchFamily="49" charset="0"/>
              </a:rPr>
              <a:t>movie_price</a:t>
            </a:r>
            <a:r>
              <a:rPr lang="en-IE" altLang="en-US" sz="1800" dirty="0">
                <a:solidFill>
                  <a:srgbClr val="000000"/>
                </a:solidFill>
                <a:latin typeface="Courier New" pitchFamily="49" charset="0"/>
              </a:rPr>
              <a:t>),2)</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mm_movie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GROUP BY </a:t>
            </a:r>
            <a:r>
              <a:rPr lang="en-IE" altLang="en-US" sz="1800" dirty="0" err="1">
                <a:solidFill>
                  <a:srgbClr val="000000"/>
                </a:solidFill>
                <a:latin typeface="Courier New" pitchFamily="49" charset="0"/>
              </a:rPr>
              <a:t>movie_type_id</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movie_cert</a:t>
            </a:r>
            <a:r>
              <a:rPr lang="en-IE" altLang="en-US" sz="1800" dirty="0">
                <a:solidFill>
                  <a:srgbClr val="000000"/>
                </a:solidFill>
                <a:latin typeface="Courier New" pitchFamily="49" charset="0"/>
              </a:rPr>
              <a:t>;</a:t>
            </a:r>
          </a:p>
        </p:txBody>
      </p:sp>
      <p:sp>
        <p:nvSpPr>
          <p:cNvPr id="398347" name="Rectangle 11"/>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br>
              <a:rPr lang="en-US" altLang="en-US"/>
            </a:br>
            <a:r>
              <a:rPr lang="en-US" altLang="en-US"/>
              <a:t>on Multiple Columns</a:t>
            </a:r>
          </a:p>
        </p:txBody>
      </p:sp>
      <p:sp>
        <p:nvSpPr>
          <p:cNvPr id="398341" name="Rectangle 5"/>
          <p:cNvSpPr>
            <a:spLocks noChangeArrowheads="1"/>
          </p:cNvSpPr>
          <p:nvPr/>
        </p:nvSpPr>
        <p:spPr bwMode="auto">
          <a:xfrm>
            <a:off x="129140" y="2298155"/>
            <a:ext cx="4946916" cy="399007"/>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223" y="3284984"/>
            <a:ext cx="5189537" cy="234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6379992"/>
      </p:ext>
    </p:extLst>
  </p:cSld>
  <p:clrMapOvr>
    <a:masterClrMapping/>
  </p:clrMapOvr>
  <p:transition spd="slow"/>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8" name="Rectangle 12"/>
          <p:cNvSpPr>
            <a:spLocks noChangeArrowheads="1"/>
          </p:cNvSpPr>
          <p:nvPr/>
        </p:nvSpPr>
        <p:spPr bwMode="blackGray">
          <a:xfrm>
            <a:off x="473063" y="1412777"/>
            <a:ext cx="7704856" cy="1277538"/>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movie_type_id</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movie_cert</a:t>
            </a:r>
            <a:r>
              <a:rPr lang="en-IE" altLang="en-US" sz="1800" dirty="0">
                <a:solidFill>
                  <a:srgbClr val="000000"/>
                </a:solidFill>
                <a:latin typeface="Courier New" pitchFamily="49" charset="0"/>
              </a:rPr>
              <a:t>, </a:t>
            </a:r>
            <a:endParaRPr lang="en-IE" altLang="en-US" sz="1800" dirty="0" smtClean="0">
              <a:solidFill>
                <a:srgbClr val="000000"/>
              </a:solidFill>
              <a:latin typeface="Courier New" pitchFamily="49" charset="0"/>
            </a:endParaRPr>
          </a:p>
          <a:p>
            <a:pPr eaLnBrk="0" hangingPunct="0">
              <a:buClrTx/>
              <a:buFontTx/>
              <a:buNone/>
            </a:pPr>
            <a:r>
              <a:rPr lang="en-IE" altLang="en-US" sz="1800" dirty="0" smtClean="0">
                <a:solidFill>
                  <a:srgbClr val="000000"/>
                </a:solidFill>
                <a:latin typeface="Courier New" pitchFamily="49" charset="0"/>
              </a:rPr>
              <a:t>count(</a:t>
            </a:r>
            <a:r>
              <a:rPr lang="en-IE" altLang="en-US" sz="1800" dirty="0" err="1" smtClean="0">
                <a:solidFill>
                  <a:srgbClr val="000000"/>
                </a:solidFill>
                <a:latin typeface="Courier New" pitchFamily="49" charset="0"/>
              </a:rPr>
              <a:t>movie_id</a:t>
            </a:r>
            <a:r>
              <a:rPr lang="en-IE" altLang="en-US" sz="1800" dirty="0">
                <a:solidFill>
                  <a:srgbClr val="000000"/>
                </a:solidFill>
                <a:latin typeface="Courier New" pitchFamily="49" charset="0"/>
              </a:rPr>
              <a:t>)  "No. in Stock"</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mm_movie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GROUP BY </a:t>
            </a:r>
            <a:r>
              <a:rPr lang="en-IE" altLang="en-US" sz="1800" dirty="0" err="1">
                <a:solidFill>
                  <a:srgbClr val="000000"/>
                </a:solidFill>
                <a:latin typeface="Courier New" pitchFamily="49" charset="0"/>
              </a:rPr>
              <a:t>movie_type_id</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movie_cert</a:t>
            </a:r>
            <a:r>
              <a:rPr lang="en-IE" altLang="en-US" sz="1800" dirty="0">
                <a:solidFill>
                  <a:srgbClr val="000000"/>
                </a:solidFill>
                <a:latin typeface="Courier New" pitchFamily="49" charset="0"/>
              </a:rPr>
              <a:t>;</a:t>
            </a:r>
          </a:p>
        </p:txBody>
      </p:sp>
      <p:sp>
        <p:nvSpPr>
          <p:cNvPr id="398347" name="Rectangle 11"/>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br>
              <a:rPr lang="en-US" altLang="en-US"/>
            </a:br>
            <a:r>
              <a:rPr lang="en-US" altLang="en-US"/>
              <a:t>on Multiple Columns</a:t>
            </a:r>
          </a:p>
        </p:txBody>
      </p:sp>
      <p:sp>
        <p:nvSpPr>
          <p:cNvPr id="398341" name="Rectangle 5"/>
          <p:cNvSpPr>
            <a:spLocks noChangeArrowheads="1"/>
          </p:cNvSpPr>
          <p:nvPr/>
        </p:nvSpPr>
        <p:spPr bwMode="auto">
          <a:xfrm>
            <a:off x="566707" y="2298155"/>
            <a:ext cx="4946916" cy="399007"/>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284984"/>
            <a:ext cx="3827463"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6865961"/>
      </p:ext>
    </p:extLst>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WHERE AND HAVING</a:t>
            </a:r>
            <a:endParaRPr lang="en-IE" dirty="0"/>
          </a:p>
        </p:txBody>
      </p:sp>
      <p:sp>
        <p:nvSpPr>
          <p:cNvPr id="3" name="Content Placeholder 2"/>
          <p:cNvSpPr>
            <a:spLocks noGrp="1"/>
          </p:cNvSpPr>
          <p:nvPr>
            <p:ph sz="quarter" idx="1"/>
          </p:nvPr>
        </p:nvSpPr>
        <p:spPr/>
        <p:txBody>
          <a:bodyPr/>
          <a:lstStyle/>
          <a:p>
            <a:r>
              <a:rPr lang="en-IE" dirty="0" smtClean="0"/>
              <a:t>Use where to restrict what GOES INTO the group function</a:t>
            </a:r>
          </a:p>
          <a:p>
            <a:r>
              <a:rPr lang="en-IE" dirty="0" smtClean="0"/>
              <a:t>Use HAVING to restrict the groups that </a:t>
            </a:r>
            <a:r>
              <a:rPr lang="en-IE" smtClean="0"/>
              <a:t>are output</a:t>
            </a:r>
            <a:endParaRPr lang="en-IE"/>
          </a:p>
        </p:txBody>
      </p:sp>
    </p:spTree>
    <p:extLst>
      <p:ext uri="{BB962C8B-B14F-4D97-AF65-F5344CB8AC3E}">
        <p14:creationId xmlns:p14="http://schemas.microsoft.com/office/powerpoint/2010/main" val="270683856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45" name="Rectangle 17"/>
          <p:cNvSpPr>
            <a:spLocks noChangeArrowheads="1"/>
          </p:cNvSpPr>
          <p:nvPr/>
        </p:nvSpPr>
        <p:spPr bwMode="blackGray">
          <a:xfrm>
            <a:off x="866775" y="4265613"/>
            <a:ext cx="7272338" cy="172878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a:solidFill>
                  <a:srgbClr val="000000"/>
                </a:solidFill>
                <a:latin typeface="Courier New" pitchFamily="49" charset="0"/>
              </a:rPr>
              <a:t>SELECT    </a:t>
            </a:r>
            <a:r>
              <a:rPr lang="en-US" altLang="en-US" sz="1800" i="1">
                <a:solidFill>
                  <a:srgbClr val="000000"/>
                </a:solidFill>
                <a:latin typeface="Courier New" pitchFamily="49" charset="0"/>
              </a:rPr>
              <a:t>column</a:t>
            </a:r>
            <a:r>
              <a:rPr lang="en-US" altLang="en-US" sz="1800">
                <a:solidFill>
                  <a:srgbClr val="000000"/>
                </a:solidFill>
                <a:latin typeface="Courier New" pitchFamily="49" charset="0"/>
              </a:rPr>
              <a:t>, </a:t>
            </a:r>
            <a:r>
              <a:rPr lang="en-US" altLang="en-US" sz="1800" i="1">
                <a:solidFill>
                  <a:srgbClr val="000000"/>
                </a:solidFill>
                <a:latin typeface="Courier New" pitchFamily="49" charset="0"/>
              </a:rPr>
              <a:t>group_function</a:t>
            </a:r>
            <a:endParaRPr lang="en-US" altLang="en-US" sz="1800">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FROM      </a:t>
            </a:r>
            <a:r>
              <a:rPr lang="en-US" altLang="en-US" sz="1800" i="1">
                <a:solidFill>
                  <a:srgbClr val="000000"/>
                </a:solidFill>
                <a:latin typeface="Courier New" pitchFamily="49" charset="0"/>
              </a:rPr>
              <a:t>table</a:t>
            </a:r>
            <a:endParaRPr lang="en-US" altLang="en-US" sz="1800">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[WHERE    </a:t>
            </a:r>
            <a:r>
              <a:rPr lang="en-US" altLang="en-US" sz="1800" i="1">
                <a:solidFill>
                  <a:srgbClr val="000000"/>
                </a:solidFill>
                <a:latin typeface="Courier New" pitchFamily="49" charset="0"/>
              </a:rPr>
              <a:t>condition</a:t>
            </a:r>
            <a:r>
              <a:rPr lang="en-US" altLang="en-US" sz="1800">
                <a:solidFill>
                  <a:srgbClr val="000000"/>
                </a:solidFill>
                <a:latin typeface="Courier New" pitchFamily="49" charset="0"/>
              </a:rPr>
              <a:t>]</a:t>
            </a:r>
          </a:p>
          <a:p>
            <a:pPr eaLnBrk="0" hangingPunct="0">
              <a:buClrTx/>
              <a:buFontTx/>
              <a:buNone/>
            </a:pPr>
            <a:r>
              <a:rPr lang="en-US" altLang="en-US" sz="1800">
                <a:solidFill>
                  <a:srgbClr val="000000"/>
                </a:solidFill>
                <a:latin typeface="Courier New" pitchFamily="49" charset="0"/>
              </a:rPr>
              <a:t>[GROUP BY </a:t>
            </a:r>
            <a:r>
              <a:rPr lang="en-US" altLang="en-US" sz="1800" i="1">
                <a:solidFill>
                  <a:srgbClr val="000000"/>
                </a:solidFill>
                <a:latin typeface="Courier New" pitchFamily="49" charset="0"/>
              </a:rPr>
              <a:t>group_by_expression</a:t>
            </a:r>
            <a:r>
              <a:rPr lang="en-US" altLang="en-US" sz="1800">
                <a:solidFill>
                  <a:srgbClr val="000000"/>
                </a:solidFill>
                <a:latin typeface="Courier New" pitchFamily="49" charset="0"/>
              </a:rPr>
              <a:t>]</a:t>
            </a:r>
            <a:endParaRPr lang="en-US" altLang="en-US" sz="1800" i="1">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[HAVING   </a:t>
            </a:r>
            <a:r>
              <a:rPr lang="en-US" altLang="en-US" sz="1800" i="1">
                <a:solidFill>
                  <a:srgbClr val="000000"/>
                </a:solidFill>
                <a:latin typeface="Courier New" pitchFamily="49" charset="0"/>
              </a:rPr>
              <a:t>group_condition</a:t>
            </a:r>
            <a:r>
              <a:rPr lang="en-US" altLang="en-US" sz="1800">
                <a:solidFill>
                  <a:srgbClr val="000000"/>
                </a:solidFill>
                <a:latin typeface="Courier New" pitchFamily="49" charset="0"/>
              </a:rPr>
              <a:t>]</a:t>
            </a:r>
          </a:p>
          <a:p>
            <a:pPr eaLnBrk="0" hangingPunct="0">
              <a:buClrTx/>
              <a:buFontTx/>
              <a:buNone/>
            </a:pPr>
            <a:r>
              <a:rPr lang="en-US" altLang="en-US" sz="1800">
                <a:solidFill>
                  <a:srgbClr val="000000"/>
                </a:solidFill>
                <a:latin typeface="Courier New" pitchFamily="49" charset="0"/>
              </a:rPr>
              <a:t>[ORDER BY </a:t>
            </a:r>
            <a:r>
              <a:rPr lang="en-US" altLang="en-US" sz="1800" i="1">
                <a:solidFill>
                  <a:srgbClr val="000000"/>
                </a:solidFill>
                <a:latin typeface="Courier New" pitchFamily="49" charset="0"/>
              </a:rPr>
              <a:t>column</a:t>
            </a:r>
            <a:r>
              <a:rPr lang="en-US" altLang="en-US" sz="1800">
                <a:solidFill>
                  <a:srgbClr val="000000"/>
                </a:solidFill>
                <a:latin typeface="Courier New" pitchFamily="49" charset="0"/>
              </a:rPr>
              <a:t>];</a:t>
            </a:r>
          </a:p>
        </p:txBody>
      </p:sp>
      <p:sp>
        <p:nvSpPr>
          <p:cNvPr id="406543" name="Rectangle 15"/>
          <p:cNvSpPr>
            <a:spLocks noGrp="1" noChangeArrowheads="1"/>
          </p:cNvSpPr>
          <p:nvPr>
            <p:ph type="title"/>
          </p:nvPr>
        </p:nvSpPr>
        <p:spPr/>
        <p:txBody>
          <a:bodyPr>
            <a:normAutofit fontScale="90000"/>
          </a:bodyPr>
          <a:lstStyle/>
          <a:p>
            <a:r>
              <a:rPr lang="en-US" altLang="en-US"/>
              <a:t>Restricting Group Results </a:t>
            </a:r>
            <a:br>
              <a:rPr lang="en-US" altLang="en-US"/>
            </a:br>
            <a:r>
              <a:rPr lang="en-US" altLang="en-US"/>
              <a:t>with the </a:t>
            </a:r>
            <a:r>
              <a:rPr lang="en-US" altLang="en-US">
                <a:latin typeface="Courier New" pitchFamily="49" charset="0"/>
              </a:rPr>
              <a:t>HAVING</a:t>
            </a:r>
            <a:r>
              <a:rPr lang="en-US" altLang="en-US"/>
              <a:t> Clause</a:t>
            </a:r>
          </a:p>
        </p:txBody>
      </p:sp>
      <p:sp>
        <p:nvSpPr>
          <p:cNvPr id="406544" name="Rectangle 16"/>
          <p:cNvSpPr>
            <a:spLocks noGrp="1" noChangeArrowheads="1"/>
          </p:cNvSpPr>
          <p:nvPr>
            <p:ph sz="quarter" idx="1"/>
          </p:nvPr>
        </p:nvSpPr>
        <p:spPr>
          <a:xfrm>
            <a:off x="863600" y="1816100"/>
            <a:ext cx="7366000" cy="2235200"/>
          </a:xfrm>
        </p:spPr>
        <p:txBody>
          <a:bodyPr/>
          <a:lstStyle/>
          <a:p>
            <a:r>
              <a:rPr lang="en-US" altLang="en-US" dirty="0"/>
              <a:t>When you use the </a:t>
            </a:r>
            <a:r>
              <a:rPr lang="en-US" altLang="en-US" dirty="0">
                <a:latin typeface="Courier New" pitchFamily="49" charset="0"/>
              </a:rPr>
              <a:t>HAVING</a:t>
            </a:r>
            <a:r>
              <a:rPr lang="en-US" altLang="en-US" dirty="0"/>
              <a:t> clause, the Oracle server restricts groups as follows:</a:t>
            </a:r>
          </a:p>
          <a:p>
            <a:pPr lvl="1">
              <a:buFont typeface="Arial" charset="0"/>
              <a:buNone/>
            </a:pPr>
            <a:r>
              <a:rPr lang="en-US" altLang="en-US" dirty="0"/>
              <a:t>1.	Rows are </a:t>
            </a:r>
            <a:r>
              <a:rPr lang="en-US" altLang="en-US" dirty="0" smtClean="0"/>
              <a:t>grouped by the expression you have given.</a:t>
            </a:r>
            <a:endParaRPr lang="en-US" altLang="en-US" dirty="0"/>
          </a:p>
          <a:p>
            <a:pPr lvl="1">
              <a:buFont typeface="Arial" charset="0"/>
              <a:buNone/>
            </a:pPr>
            <a:r>
              <a:rPr lang="en-US" altLang="en-US" dirty="0"/>
              <a:t>2.	The group function is applied.</a:t>
            </a:r>
          </a:p>
          <a:p>
            <a:pPr lvl="1">
              <a:buFont typeface="Arial" charset="0"/>
              <a:buNone/>
            </a:pPr>
            <a:r>
              <a:rPr lang="en-US" altLang="en-US" dirty="0"/>
              <a:t>3.	Groups matching the </a:t>
            </a:r>
            <a:r>
              <a:rPr lang="en-US" altLang="en-US" dirty="0">
                <a:latin typeface="Courier New" pitchFamily="49" charset="0"/>
              </a:rPr>
              <a:t>HAVING</a:t>
            </a:r>
            <a:r>
              <a:rPr lang="en-US" altLang="en-US" dirty="0"/>
              <a:t> clause are displayed.</a:t>
            </a:r>
          </a:p>
        </p:txBody>
      </p:sp>
      <p:sp>
        <p:nvSpPr>
          <p:cNvPr id="406534" name="Rectangle 6"/>
          <p:cNvSpPr>
            <a:spLocks noChangeArrowheads="1"/>
          </p:cNvSpPr>
          <p:nvPr/>
        </p:nvSpPr>
        <p:spPr bwMode="auto">
          <a:xfrm>
            <a:off x="885399" y="5381625"/>
            <a:ext cx="4138612" cy="266700"/>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654766759"/>
      </p:ext>
    </p:extLst>
  </p:cSld>
  <p:clrMapOvr>
    <a:masterClrMapping/>
  </p:clrMapOvr>
  <p:transition spd="slow"/>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5" name="Rectangle 9"/>
          <p:cNvSpPr>
            <a:spLocks noChangeArrowheads="1"/>
          </p:cNvSpPr>
          <p:nvPr/>
        </p:nvSpPr>
        <p:spPr bwMode="blackGray">
          <a:xfrm>
            <a:off x="866775" y="1828800"/>
            <a:ext cx="7300913" cy="1223963"/>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movie_type_id</a:t>
            </a:r>
            <a:r>
              <a:rPr lang="en-IE" altLang="en-US" sz="1800" dirty="0" smtClean="0">
                <a:solidFill>
                  <a:srgbClr val="000000"/>
                </a:solidFill>
                <a:latin typeface="Courier New" pitchFamily="49" charset="0"/>
              </a:rPr>
              <a:t>, AVG(</a:t>
            </a:r>
            <a:r>
              <a:rPr lang="en-IE" altLang="en-US" sz="1800" dirty="0" err="1" smtClean="0">
                <a:solidFill>
                  <a:srgbClr val="000000"/>
                </a:solidFill>
                <a:latin typeface="Courier New" pitchFamily="49" charset="0"/>
              </a:rPr>
              <a:t>movie_price</a:t>
            </a:r>
            <a:r>
              <a:rPr lang="en-IE" altLang="en-US" sz="1800" dirty="0" smtClean="0">
                <a:solidFill>
                  <a:srgbClr val="000000"/>
                </a:solidFill>
                <a:latin typeface="Courier New" pitchFamily="49" charset="0"/>
              </a:rPr>
              <a:t>)</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mm_movie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GROUP BY </a:t>
            </a:r>
            <a:r>
              <a:rPr lang="en-IE" altLang="en-US" sz="1800" dirty="0" err="1" smtClean="0">
                <a:solidFill>
                  <a:srgbClr val="000000"/>
                </a:solidFill>
                <a:latin typeface="Courier New" pitchFamily="49" charset="0"/>
              </a:rPr>
              <a:t>movie_type_id</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HAVING   </a:t>
            </a:r>
            <a:r>
              <a:rPr lang="en-IE" altLang="en-US" sz="1800" dirty="0" smtClean="0">
                <a:solidFill>
                  <a:srgbClr val="000000"/>
                </a:solidFill>
                <a:latin typeface="Courier New" pitchFamily="49" charset="0"/>
              </a:rPr>
              <a:t>AVG(</a:t>
            </a:r>
            <a:r>
              <a:rPr lang="en-IE" altLang="en-US" sz="1800" dirty="0" err="1" smtClean="0">
                <a:solidFill>
                  <a:srgbClr val="000000"/>
                </a:solidFill>
                <a:latin typeface="Courier New" pitchFamily="49" charset="0"/>
              </a:rPr>
              <a:t>movie_price</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&gt; 8;</a:t>
            </a:r>
            <a:endParaRPr lang="en-US" altLang="en-US" sz="1800" dirty="0">
              <a:solidFill>
                <a:srgbClr val="000000"/>
              </a:solidFill>
              <a:latin typeface="Courier New" pitchFamily="49" charset="0"/>
            </a:endParaRPr>
          </a:p>
        </p:txBody>
      </p:sp>
      <p:sp>
        <p:nvSpPr>
          <p:cNvPr id="408584" name="Rectangle 8"/>
          <p:cNvSpPr>
            <a:spLocks noGrp="1" noChangeArrowheads="1"/>
          </p:cNvSpPr>
          <p:nvPr>
            <p:ph type="title"/>
          </p:nvPr>
        </p:nvSpPr>
        <p:spPr/>
        <p:txBody>
          <a:bodyPr/>
          <a:lstStyle/>
          <a:p>
            <a:r>
              <a:rPr lang="en-US" altLang="en-US"/>
              <a:t>Using the </a:t>
            </a:r>
            <a:r>
              <a:rPr lang="en-US" altLang="en-US">
                <a:latin typeface="Courier New" pitchFamily="49" charset="0"/>
              </a:rPr>
              <a:t>HAVING</a:t>
            </a:r>
            <a:r>
              <a:rPr lang="en-US" altLang="en-US"/>
              <a:t> Clause</a:t>
            </a:r>
          </a:p>
        </p:txBody>
      </p:sp>
      <p:sp>
        <p:nvSpPr>
          <p:cNvPr id="408581" name="Rectangle 5"/>
          <p:cNvSpPr>
            <a:spLocks noChangeArrowheads="1"/>
          </p:cNvSpPr>
          <p:nvPr/>
        </p:nvSpPr>
        <p:spPr bwMode="auto">
          <a:xfrm>
            <a:off x="904875" y="2717800"/>
            <a:ext cx="4243189" cy="266700"/>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908334"/>
            <a:ext cx="3181350"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1665558"/>
      </p:ext>
    </p:extLst>
  </p:cSld>
  <p:clrMapOvr>
    <a:masterClrMapping/>
  </p:clrMapOvr>
  <p:transition spd="slow"/>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Things to </a:t>
            </a:r>
            <a:r>
              <a:rPr lang="en-IE" dirty="0" smtClean="0"/>
              <a:t>be able to explain/Be able to do</a:t>
            </a:r>
            <a:endParaRPr lang="en-IE" dirty="0"/>
          </a:p>
        </p:txBody>
      </p:sp>
      <p:sp>
        <p:nvSpPr>
          <p:cNvPr id="3" name="Content Placeholder 2"/>
          <p:cNvSpPr>
            <a:spLocks noGrp="1"/>
          </p:cNvSpPr>
          <p:nvPr>
            <p:ph sz="quarter" idx="1"/>
          </p:nvPr>
        </p:nvSpPr>
        <p:spPr/>
        <p:txBody>
          <a:bodyPr/>
          <a:lstStyle/>
          <a:p>
            <a:r>
              <a:rPr lang="en-IE" dirty="0" smtClean="0"/>
              <a:t>Groups</a:t>
            </a:r>
          </a:p>
          <a:p>
            <a:pPr lvl="1"/>
            <a:r>
              <a:rPr lang="en-IE" dirty="0" smtClean="0"/>
              <a:t>Know the syntax</a:t>
            </a:r>
          </a:p>
          <a:p>
            <a:pPr lvl="1"/>
            <a:r>
              <a:rPr lang="en-IE" dirty="0" smtClean="0"/>
              <a:t>Explain the principles</a:t>
            </a:r>
          </a:p>
          <a:p>
            <a:pPr lvl="1"/>
            <a:r>
              <a:rPr lang="en-IE" dirty="0" smtClean="0"/>
              <a:t>Be able to explain what the WHERE clause does</a:t>
            </a:r>
          </a:p>
          <a:p>
            <a:pPr lvl="1"/>
            <a:r>
              <a:rPr lang="en-IE" dirty="0" smtClean="0"/>
              <a:t>Be able to explain the HAVING clause</a:t>
            </a:r>
          </a:p>
          <a:p>
            <a:pPr lvl="1"/>
            <a:r>
              <a:rPr lang="en-IE" dirty="0" smtClean="0"/>
              <a:t>Be able to develop SQL to achieve it</a:t>
            </a:r>
          </a:p>
          <a:p>
            <a:pPr lvl="1"/>
            <a:r>
              <a:rPr lang="en-IE" dirty="0" smtClean="0"/>
              <a:t>Be able to use with inner/outer joins</a:t>
            </a:r>
            <a:endParaRPr lang="en-IE" dirty="0"/>
          </a:p>
          <a:p>
            <a:pPr lvl="1"/>
            <a:r>
              <a:rPr lang="en-IE" dirty="0" smtClean="0"/>
              <a:t>Recognise the output of a query </a:t>
            </a:r>
          </a:p>
        </p:txBody>
      </p:sp>
    </p:spTree>
    <p:extLst>
      <p:ext uri="{BB962C8B-B14F-4D97-AF65-F5344CB8AC3E}">
        <p14:creationId xmlns:p14="http://schemas.microsoft.com/office/powerpoint/2010/main" val="36430889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Views</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196792844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ltLang="en-US" dirty="0" smtClean="0"/>
              <a:t>VIEWS</a:t>
            </a:r>
            <a:endParaRPr lang="en-US" altLang="en-US" dirty="0"/>
          </a:p>
        </p:txBody>
      </p:sp>
      <p:sp>
        <p:nvSpPr>
          <p:cNvPr id="283651" name="Rectangle 3"/>
          <p:cNvSpPr>
            <a:spLocks noGrp="1" noChangeArrowheads="1"/>
          </p:cNvSpPr>
          <p:nvPr>
            <p:ph type="body" idx="1"/>
          </p:nvPr>
        </p:nvSpPr>
        <p:spPr/>
        <p:txBody>
          <a:bodyPr/>
          <a:lstStyle/>
          <a:p>
            <a:r>
              <a:rPr lang="en-US" altLang="en-US" dirty="0" smtClean="0"/>
              <a:t>A database view is a logical or virtual table based on a query.</a:t>
            </a:r>
          </a:p>
          <a:p>
            <a:r>
              <a:rPr lang="en-US" altLang="en-US" dirty="0" smtClean="0"/>
              <a:t>It is useful to think of a view as a stored query.</a:t>
            </a:r>
          </a:p>
          <a:p>
            <a:r>
              <a:rPr lang="en-US" altLang="en-US" dirty="0" smtClean="0"/>
              <a:t>They are useful ways of </a:t>
            </a:r>
            <a:r>
              <a:rPr lang="en-US" dirty="0" smtClean="0"/>
              <a:t>presenting </a:t>
            </a:r>
            <a:r>
              <a:rPr lang="en-US" dirty="0"/>
              <a:t>different information to different </a:t>
            </a:r>
            <a:r>
              <a:rPr lang="en-US" dirty="0" smtClean="0"/>
              <a:t>users.</a:t>
            </a:r>
            <a:endParaRPr lang="en-US" altLang="en-US" dirty="0" smtClean="0"/>
          </a:p>
          <a:p>
            <a:r>
              <a:rPr lang="en-US" altLang="en-US" dirty="0" smtClean="0"/>
              <a:t>Views </a:t>
            </a:r>
          </a:p>
          <a:p>
            <a:pPr lvl="1"/>
            <a:r>
              <a:rPr lang="en-US" altLang="en-US" dirty="0" smtClean="0"/>
              <a:t>are created through use of a CREATE VIEW command that incorporates use of the SELECT statement. </a:t>
            </a:r>
          </a:p>
          <a:p>
            <a:pPr lvl="1"/>
            <a:r>
              <a:rPr lang="en-US" altLang="en-US" dirty="0" smtClean="0"/>
              <a:t>are queried just like tables. </a:t>
            </a:r>
            <a:endParaRPr lang="en-US" altLang="en-US" dirty="0"/>
          </a:p>
        </p:txBody>
      </p:sp>
    </p:spTree>
    <p:extLst>
      <p:ext uri="{BB962C8B-B14F-4D97-AF65-F5344CB8AC3E}">
        <p14:creationId xmlns:p14="http://schemas.microsoft.com/office/powerpoint/2010/main" val="569758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Grp="1" noChangeArrowheads="1"/>
          </p:cNvSpPr>
          <p:nvPr>
            <p:ph type="title"/>
          </p:nvPr>
        </p:nvSpPr>
        <p:spPr/>
        <p:txBody>
          <a:bodyPr>
            <a:normAutofit fontScale="90000"/>
          </a:bodyPr>
          <a:lstStyle/>
          <a:p>
            <a:r>
              <a:rPr lang="en-US" altLang="en-US" sz="3200"/>
              <a:t>Database Modeling and Implementation Process</a:t>
            </a:r>
          </a:p>
        </p:txBody>
      </p:sp>
      <p:graphicFrame>
        <p:nvGraphicFramePr>
          <p:cNvPr id="2" name="Diagram 1"/>
          <p:cNvGraphicFramePr/>
          <p:nvPr>
            <p:extLst>
              <p:ext uri="{D42A27DB-BD31-4B8C-83A1-F6EECF244321}">
                <p14:modId xmlns:p14="http://schemas.microsoft.com/office/powerpoint/2010/main" val="3456908285"/>
              </p:ext>
            </p:extLst>
          </p:nvPr>
        </p:nvGraphicFramePr>
        <p:xfrm>
          <a:off x="395536" y="1397000"/>
          <a:ext cx="8352928" cy="5056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523298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smtClean="0"/>
              <a:t>Defining Views</a:t>
            </a:r>
            <a:endParaRPr lang="en-US"/>
          </a:p>
        </p:txBody>
      </p:sp>
      <p:sp>
        <p:nvSpPr>
          <p:cNvPr id="2" name="Content Placeholder 1"/>
          <p:cNvSpPr>
            <a:spLocks noGrp="1"/>
          </p:cNvSpPr>
          <p:nvPr>
            <p:ph sz="quarter" idx="1"/>
          </p:nvPr>
        </p:nvSpPr>
        <p:spPr/>
        <p:txBody>
          <a:bodyPr>
            <a:normAutofit/>
          </a:bodyPr>
          <a:lstStyle/>
          <a:p>
            <a:pPr eaLnBrk="0" hangingPunct="0"/>
            <a:r>
              <a:rPr lang="en-US" dirty="0" smtClean="0"/>
              <a:t>Suppose we have the following table:</a:t>
            </a:r>
            <a:endParaRPr lang="en-US" dirty="0"/>
          </a:p>
          <a:p>
            <a:pPr lvl="1" eaLnBrk="0" hangingPunct="0"/>
            <a:r>
              <a:rPr lang="en-US" dirty="0" smtClean="0">
                <a:solidFill>
                  <a:schemeClr val="tx1"/>
                </a:solidFill>
                <a:latin typeface="Courier New" panose="02070309020205020404" pitchFamily="49" charset="0"/>
                <a:cs typeface="Courier New" panose="02070309020205020404" pitchFamily="49" charset="0"/>
              </a:rPr>
              <a:t>Employee(PRSINO, </a:t>
            </a:r>
            <a:r>
              <a:rPr lang="en-US" dirty="0">
                <a:solidFill>
                  <a:schemeClr val="tx1"/>
                </a:solidFill>
                <a:latin typeface="Courier New" panose="02070309020205020404" pitchFamily="49" charset="0"/>
                <a:cs typeface="Courier New" panose="02070309020205020404" pitchFamily="49" charset="0"/>
              </a:rPr>
              <a:t>name, department, project, </a:t>
            </a:r>
            <a:r>
              <a:rPr lang="en-US" dirty="0" smtClean="0">
                <a:solidFill>
                  <a:schemeClr val="tx1"/>
                </a:solidFill>
                <a:latin typeface="Courier New" panose="02070309020205020404" pitchFamily="49" charset="0"/>
                <a:cs typeface="Courier New" panose="02070309020205020404" pitchFamily="49" charset="0"/>
              </a:rPr>
              <a:t>salary)</a:t>
            </a:r>
            <a:endParaRPr lang="en-US" dirty="0">
              <a:solidFill>
                <a:schemeClr val="tx1"/>
              </a:solidFill>
              <a:latin typeface="Courier New" panose="02070309020205020404" pitchFamily="49" charset="0"/>
              <a:cs typeface="Courier New" panose="02070309020205020404" pitchFamily="49" charset="0"/>
            </a:endParaRPr>
          </a:p>
          <a:p>
            <a:pPr eaLnBrk="0" hangingPunct="0"/>
            <a:r>
              <a:rPr lang="en-US" dirty="0" smtClean="0"/>
              <a:t>Our HR department has permission to view information about all employees</a:t>
            </a:r>
            <a:r>
              <a:rPr lang="en-US" dirty="0"/>
              <a:t> </a:t>
            </a:r>
            <a:r>
              <a:rPr lang="en-US" dirty="0" smtClean="0"/>
              <a:t>but the manager of the IT department only has permission to view the name of their staff and the name of the project on which they are currently working </a:t>
            </a:r>
          </a:p>
          <a:p>
            <a:pPr eaLnBrk="0" hangingPunct="0"/>
            <a:r>
              <a:rPr lang="en-US" dirty="0" smtClean="0"/>
              <a:t>We can create a view for the IT manager</a:t>
            </a:r>
            <a:endParaRPr lang="en-IE" dirty="0"/>
          </a:p>
        </p:txBody>
      </p:sp>
      <p:sp>
        <p:nvSpPr>
          <p:cNvPr id="229380" name="Rectangle 4"/>
          <p:cNvSpPr>
            <a:spLocks noChangeArrowheads="1"/>
          </p:cNvSpPr>
          <p:nvPr/>
        </p:nvSpPr>
        <p:spPr bwMode="auto">
          <a:xfrm>
            <a:off x="2051720" y="5085184"/>
            <a:ext cx="3906839" cy="120032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r>
              <a:rPr lang="en-US" dirty="0">
                <a:latin typeface="Courier" pitchFamily="49" charset="0"/>
              </a:rPr>
              <a:t>CREATE VIEW  </a:t>
            </a:r>
            <a:r>
              <a:rPr lang="en-US" dirty="0" smtClean="0">
                <a:latin typeface="Courier" pitchFamily="49" charset="0"/>
              </a:rPr>
              <a:t>IT </a:t>
            </a:r>
            <a:r>
              <a:rPr lang="en-US" dirty="0">
                <a:latin typeface="Courier" pitchFamily="49" charset="0"/>
              </a:rPr>
              <a:t>AS</a:t>
            </a:r>
          </a:p>
          <a:p>
            <a:pPr eaLnBrk="0" hangingPunct="0"/>
            <a:r>
              <a:rPr lang="en-US" dirty="0">
                <a:latin typeface="Courier" pitchFamily="49" charset="0"/>
              </a:rPr>
              <a:t>   SELECT name, project</a:t>
            </a:r>
          </a:p>
          <a:p>
            <a:pPr eaLnBrk="0" hangingPunct="0"/>
            <a:r>
              <a:rPr lang="en-US" dirty="0">
                <a:latin typeface="Courier" pitchFamily="49" charset="0"/>
              </a:rPr>
              <a:t>   FROM  Employee</a:t>
            </a:r>
          </a:p>
          <a:p>
            <a:pPr eaLnBrk="0" hangingPunct="0"/>
            <a:r>
              <a:rPr lang="en-US" dirty="0">
                <a:latin typeface="Courier" pitchFamily="49" charset="0"/>
              </a:rPr>
              <a:t>   WHERE department = </a:t>
            </a:r>
            <a:r>
              <a:rPr lang="en-US" dirty="0" smtClean="0">
                <a:latin typeface="Courier" pitchFamily="49" charset="0"/>
              </a:rPr>
              <a:t>‘IT’;</a:t>
            </a:r>
            <a:endParaRPr lang="en-US" dirty="0">
              <a:latin typeface="Courier" pitchFamily="49" charset="0"/>
            </a:endParaRPr>
          </a:p>
        </p:txBody>
      </p:sp>
    </p:spTree>
    <p:extLst>
      <p:ext uri="{BB962C8B-B14F-4D97-AF65-F5344CB8AC3E}">
        <p14:creationId xmlns:p14="http://schemas.microsoft.com/office/powerpoint/2010/main" val="367523987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Things to </a:t>
            </a:r>
            <a:r>
              <a:rPr lang="en-IE" dirty="0" smtClean="0"/>
              <a:t>be able to explain/Be able to do</a:t>
            </a:r>
            <a:endParaRPr lang="en-IE" dirty="0"/>
          </a:p>
        </p:txBody>
      </p:sp>
      <p:sp>
        <p:nvSpPr>
          <p:cNvPr id="3" name="Content Placeholder 2"/>
          <p:cNvSpPr>
            <a:spLocks noGrp="1"/>
          </p:cNvSpPr>
          <p:nvPr>
            <p:ph sz="quarter" idx="1"/>
          </p:nvPr>
        </p:nvSpPr>
        <p:spPr/>
        <p:txBody>
          <a:bodyPr/>
          <a:lstStyle/>
          <a:p>
            <a:r>
              <a:rPr lang="en-IE" dirty="0" smtClean="0"/>
              <a:t>View</a:t>
            </a:r>
          </a:p>
          <a:p>
            <a:pPr lvl="1"/>
            <a:r>
              <a:rPr lang="en-IE" dirty="0" smtClean="0"/>
              <a:t>Know the syntax to create</a:t>
            </a:r>
          </a:p>
          <a:p>
            <a:pPr lvl="1"/>
            <a:r>
              <a:rPr lang="en-IE" dirty="0" smtClean="0"/>
              <a:t>Explain the principles</a:t>
            </a:r>
          </a:p>
          <a:p>
            <a:pPr lvl="1"/>
            <a:r>
              <a:rPr lang="en-IE" dirty="0" smtClean="0"/>
              <a:t>Be able to develop SQL to achieve it</a:t>
            </a:r>
            <a:endParaRPr lang="en-IE" dirty="0"/>
          </a:p>
        </p:txBody>
      </p:sp>
    </p:spTree>
    <p:extLst>
      <p:ext uri="{BB962C8B-B14F-4D97-AF65-F5344CB8AC3E}">
        <p14:creationId xmlns:p14="http://schemas.microsoft.com/office/powerpoint/2010/main" val="233397375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Set Operations</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412296930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5" name="Rectangle 7"/>
          <p:cNvSpPr>
            <a:spLocks noGrp="1" noChangeArrowheads="1"/>
          </p:cNvSpPr>
          <p:nvPr>
            <p:ph type="title"/>
          </p:nvPr>
        </p:nvSpPr>
        <p:spPr>
          <a:noFill/>
          <a:ln/>
        </p:spPr>
        <p:txBody>
          <a:bodyPr lIns="92075" tIns="46038" rIns="92075" bIns="46038"/>
          <a:lstStyle/>
          <a:p>
            <a:r>
              <a:rPr lang="en-US" altLang="en-US"/>
              <a:t>Set Operators</a:t>
            </a:r>
          </a:p>
        </p:txBody>
      </p:sp>
      <p:sp>
        <p:nvSpPr>
          <p:cNvPr id="288778" name="Rectangle 10"/>
          <p:cNvSpPr>
            <a:spLocks noChangeArrowheads="1"/>
          </p:cNvSpPr>
          <p:nvPr/>
        </p:nvSpPr>
        <p:spPr bwMode="auto">
          <a:xfrm>
            <a:off x="5562600" y="1809750"/>
            <a:ext cx="33813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sz="2200" dirty="0">
                <a:latin typeface="Courier New" pitchFamily="49" charset="0"/>
              </a:rPr>
              <a:t>UNION</a:t>
            </a:r>
            <a:r>
              <a:rPr lang="en-US" altLang="en-US" sz="2200" dirty="0"/>
              <a:t>/</a:t>
            </a:r>
            <a:r>
              <a:rPr lang="en-US" altLang="en-US" sz="2200" dirty="0">
                <a:latin typeface="Courier New" pitchFamily="49" charset="0"/>
              </a:rPr>
              <a:t>UNION ALL</a:t>
            </a:r>
          </a:p>
        </p:txBody>
      </p:sp>
      <p:sp>
        <p:nvSpPr>
          <p:cNvPr id="288776" name="Rectangle 8"/>
          <p:cNvSpPr>
            <a:spLocks noChangeArrowheads="1"/>
          </p:cNvSpPr>
          <p:nvPr/>
        </p:nvSpPr>
        <p:spPr bwMode="auto">
          <a:xfrm>
            <a:off x="1406525" y="104775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A</a:t>
            </a:r>
          </a:p>
        </p:txBody>
      </p:sp>
      <p:sp>
        <p:nvSpPr>
          <p:cNvPr id="288777" name="Rectangle 9"/>
          <p:cNvSpPr>
            <a:spLocks noChangeArrowheads="1"/>
          </p:cNvSpPr>
          <p:nvPr/>
        </p:nvSpPr>
        <p:spPr bwMode="auto">
          <a:xfrm>
            <a:off x="2319338" y="106045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B</a:t>
            </a:r>
          </a:p>
        </p:txBody>
      </p:sp>
      <p:grpSp>
        <p:nvGrpSpPr>
          <p:cNvPr id="288802" name="Group 34"/>
          <p:cNvGrpSpPr>
            <a:grpSpLocks/>
          </p:cNvGrpSpPr>
          <p:nvPr/>
        </p:nvGrpSpPr>
        <p:grpSpPr bwMode="auto">
          <a:xfrm>
            <a:off x="903288" y="1384300"/>
            <a:ext cx="2195512" cy="1308100"/>
            <a:chOff x="569" y="920"/>
            <a:chExt cx="1383" cy="824"/>
          </a:xfrm>
        </p:grpSpPr>
        <p:sp>
          <p:nvSpPr>
            <p:cNvPr id="288779" name="Oval 11"/>
            <p:cNvSpPr>
              <a:spLocks noChangeArrowheads="1"/>
            </p:cNvSpPr>
            <p:nvPr/>
          </p:nvSpPr>
          <p:spPr bwMode="blackGray">
            <a:xfrm>
              <a:off x="569" y="920"/>
              <a:ext cx="803" cy="819"/>
            </a:xfrm>
            <a:prstGeom prst="ellipse">
              <a:avLst/>
            </a:prstGeom>
            <a:solidFill>
              <a:srgbClr val="FFFF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88780" name="Oval 12"/>
            <p:cNvSpPr>
              <a:spLocks noChangeArrowheads="1"/>
            </p:cNvSpPr>
            <p:nvPr/>
          </p:nvSpPr>
          <p:spPr bwMode="blackGray">
            <a:xfrm>
              <a:off x="1149" y="925"/>
              <a:ext cx="803" cy="819"/>
            </a:xfrm>
            <a:prstGeom prst="ellipse">
              <a:avLst/>
            </a:prstGeom>
            <a:solidFill>
              <a:srgbClr val="FFFF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grpSp>
      <p:grpSp>
        <p:nvGrpSpPr>
          <p:cNvPr id="288801" name="Group 33"/>
          <p:cNvGrpSpPr>
            <a:grpSpLocks/>
          </p:cNvGrpSpPr>
          <p:nvPr/>
        </p:nvGrpSpPr>
        <p:grpSpPr bwMode="auto">
          <a:xfrm>
            <a:off x="3276600" y="1371600"/>
            <a:ext cx="2195513" cy="1308100"/>
            <a:chOff x="3744" y="912"/>
            <a:chExt cx="1383" cy="824"/>
          </a:xfrm>
        </p:grpSpPr>
        <p:sp>
          <p:nvSpPr>
            <p:cNvPr id="288781" name="Oval 13"/>
            <p:cNvSpPr>
              <a:spLocks noChangeArrowheads="1"/>
            </p:cNvSpPr>
            <p:nvPr/>
          </p:nvSpPr>
          <p:spPr bwMode="blackGray">
            <a:xfrm>
              <a:off x="3744" y="912"/>
              <a:ext cx="803" cy="819"/>
            </a:xfrm>
            <a:prstGeom prst="ellipse">
              <a:avLst/>
            </a:prstGeom>
            <a:solidFill>
              <a:srgbClr val="FFFF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88782" name="Oval 14"/>
            <p:cNvSpPr>
              <a:spLocks noChangeArrowheads="1"/>
            </p:cNvSpPr>
            <p:nvPr/>
          </p:nvSpPr>
          <p:spPr bwMode="blackGray">
            <a:xfrm>
              <a:off x="4324" y="917"/>
              <a:ext cx="803" cy="819"/>
            </a:xfrm>
            <a:prstGeom prst="ellipse">
              <a:avLst/>
            </a:prstGeom>
            <a:solidFill>
              <a:srgbClr val="FFFF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88783" name="Freeform 15"/>
            <p:cNvSpPr>
              <a:spLocks/>
            </p:cNvSpPr>
            <p:nvPr/>
          </p:nvSpPr>
          <p:spPr bwMode="blackGray">
            <a:xfrm>
              <a:off x="4294" y="1028"/>
              <a:ext cx="281" cy="608"/>
            </a:xfrm>
            <a:custGeom>
              <a:avLst/>
              <a:gdLst>
                <a:gd name="T0" fmla="*/ 156 w 281"/>
                <a:gd name="T1" fmla="*/ 13 h 608"/>
                <a:gd name="T2" fmla="*/ 178 w 281"/>
                <a:gd name="T3" fmla="*/ 35 h 608"/>
                <a:gd name="T4" fmla="*/ 198 w 281"/>
                <a:gd name="T5" fmla="*/ 59 h 608"/>
                <a:gd name="T6" fmla="*/ 216 w 281"/>
                <a:gd name="T7" fmla="*/ 85 h 608"/>
                <a:gd name="T8" fmla="*/ 232 w 281"/>
                <a:gd name="T9" fmla="*/ 112 h 608"/>
                <a:gd name="T10" fmla="*/ 246 w 281"/>
                <a:gd name="T11" fmla="*/ 141 h 608"/>
                <a:gd name="T12" fmla="*/ 258 w 281"/>
                <a:gd name="T13" fmla="*/ 171 h 608"/>
                <a:gd name="T14" fmla="*/ 267 w 281"/>
                <a:gd name="T15" fmla="*/ 202 h 608"/>
                <a:gd name="T16" fmla="*/ 274 w 281"/>
                <a:gd name="T17" fmla="*/ 235 h 608"/>
                <a:gd name="T18" fmla="*/ 278 w 281"/>
                <a:gd name="T19" fmla="*/ 268 h 608"/>
                <a:gd name="T20" fmla="*/ 280 w 281"/>
                <a:gd name="T21" fmla="*/ 303 h 608"/>
                <a:gd name="T22" fmla="*/ 278 w 281"/>
                <a:gd name="T23" fmla="*/ 337 h 608"/>
                <a:gd name="T24" fmla="*/ 274 w 281"/>
                <a:gd name="T25" fmla="*/ 370 h 608"/>
                <a:gd name="T26" fmla="*/ 267 w 281"/>
                <a:gd name="T27" fmla="*/ 403 h 608"/>
                <a:gd name="T28" fmla="*/ 258 w 281"/>
                <a:gd name="T29" fmla="*/ 434 h 608"/>
                <a:gd name="T30" fmla="*/ 245 w 281"/>
                <a:gd name="T31" fmla="*/ 464 h 608"/>
                <a:gd name="T32" fmla="*/ 232 w 281"/>
                <a:gd name="T33" fmla="*/ 493 h 608"/>
                <a:gd name="T34" fmla="*/ 215 w 281"/>
                <a:gd name="T35" fmla="*/ 521 h 608"/>
                <a:gd name="T36" fmla="*/ 197 w 281"/>
                <a:gd name="T37" fmla="*/ 546 h 608"/>
                <a:gd name="T38" fmla="*/ 177 w 281"/>
                <a:gd name="T39" fmla="*/ 570 h 608"/>
                <a:gd name="T40" fmla="*/ 155 w 281"/>
                <a:gd name="T41" fmla="*/ 593 h 608"/>
                <a:gd name="T42" fmla="*/ 131 w 281"/>
                <a:gd name="T43" fmla="*/ 600 h 608"/>
                <a:gd name="T44" fmla="*/ 109 w 281"/>
                <a:gd name="T45" fmla="*/ 578 h 608"/>
                <a:gd name="T46" fmla="*/ 88 w 281"/>
                <a:gd name="T47" fmla="*/ 554 h 608"/>
                <a:gd name="T48" fmla="*/ 69 w 281"/>
                <a:gd name="T49" fmla="*/ 530 h 608"/>
                <a:gd name="T50" fmla="*/ 53 w 281"/>
                <a:gd name="T51" fmla="*/ 503 h 608"/>
                <a:gd name="T52" fmla="*/ 37 w 281"/>
                <a:gd name="T53" fmla="*/ 475 h 608"/>
                <a:gd name="T54" fmla="*/ 25 w 281"/>
                <a:gd name="T55" fmla="*/ 444 h 608"/>
                <a:gd name="T56" fmla="*/ 16 w 281"/>
                <a:gd name="T57" fmla="*/ 414 h 608"/>
                <a:gd name="T58" fmla="*/ 7 w 281"/>
                <a:gd name="T59" fmla="*/ 381 h 608"/>
                <a:gd name="T60" fmla="*/ 2 w 281"/>
                <a:gd name="T61" fmla="*/ 348 h 608"/>
                <a:gd name="T62" fmla="*/ 0 w 281"/>
                <a:gd name="T63" fmla="*/ 314 h 608"/>
                <a:gd name="T64" fmla="*/ 0 w 281"/>
                <a:gd name="T65" fmla="*/ 280 h 608"/>
                <a:gd name="T66" fmla="*/ 3 w 281"/>
                <a:gd name="T67" fmla="*/ 247 h 608"/>
                <a:gd name="T68" fmla="*/ 10 w 281"/>
                <a:gd name="T69" fmla="*/ 214 h 608"/>
                <a:gd name="T70" fmla="*/ 19 w 281"/>
                <a:gd name="T71" fmla="*/ 182 h 608"/>
                <a:gd name="T72" fmla="*/ 30 w 281"/>
                <a:gd name="T73" fmla="*/ 151 h 608"/>
                <a:gd name="T74" fmla="*/ 43 w 281"/>
                <a:gd name="T75" fmla="*/ 121 h 608"/>
                <a:gd name="T76" fmla="*/ 58 w 281"/>
                <a:gd name="T77" fmla="*/ 94 h 608"/>
                <a:gd name="T78" fmla="*/ 76 w 281"/>
                <a:gd name="T79" fmla="*/ 67 h 608"/>
                <a:gd name="T80" fmla="*/ 95 w 281"/>
                <a:gd name="T81" fmla="*/ 43 h 608"/>
                <a:gd name="T82" fmla="*/ 117 w 281"/>
                <a:gd name="T83" fmla="*/ 20 h 608"/>
                <a:gd name="T84" fmla="*/ 140 w 281"/>
                <a:gd name="T85" fmla="*/ 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608">
                  <a:moveTo>
                    <a:pt x="140" y="0"/>
                  </a:moveTo>
                  <a:lnTo>
                    <a:pt x="148" y="6"/>
                  </a:lnTo>
                  <a:lnTo>
                    <a:pt x="156" y="13"/>
                  </a:lnTo>
                  <a:lnTo>
                    <a:pt x="164" y="20"/>
                  </a:lnTo>
                  <a:lnTo>
                    <a:pt x="171" y="27"/>
                  </a:lnTo>
                  <a:lnTo>
                    <a:pt x="178" y="35"/>
                  </a:lnTo>
                  <a:lnTo>
                    <a:pt x="184" y="43"/>
                  </a:lnTo>
                  <a:lnTo>
                    <a:pt x="192" y="51"/>
                  </a:lnTo>
                  <a:lnTo>
                    <a:pt x="198" y="59"/>
                  </a:lnTo>
                  <a:lnTo>
                    <a:pt x="204" y="67"/>
                  </a:lnTo>
                  <a:lnTo>
                    <a:pt x="210" y="76"/>
                  </a:lnTo>
                  <a:lnTo>
                    <a:pt x="216" y="85"/>
                  </a:lnTo>
                  <a:lnTo>
                    <a:pt x="222" y="94"/>
                  </a:lnTo>
                  <a:lnTo>
                    <a:pt x="227" y="103"/>
                  </a:lnTo>
                  <a:lnTo>
                    <a:pt x="232" y="112"/>
                  </a:lnTo>
                  <a:lnTo>
                    <a:pt x="237" y="121"/>
                  </a:lnTo>
                  <a:lnTo>
                    <a:pt x="242" y="131"/>
                  </a:lnTo>
                  <a:lnTo>
                    <a:pt x="246" y="141"/>
                  </a:lnTo>
                  <a:lnTo>
                    <a:pt x="250" y="151"/>
                  </a:lnTo>
                  <a:lnTo>
                    <a:pt x="254" y="161"/>
                  </a:lnTo>
                  <a:lnTo>
                    <a:pt x="258" y="171"/>
                  </a:lnTo>
                  <a:lnTo>
                    <a:pt x="261" y="181"/>
                  </a:lnTo>
                  <a:lnTo>
                    <a:pt x="264" y="192"/>
                  </a:lnTo>
                  <a:lnTo>
                    <a:pt x="267" y="202"/>
                  </a:lnTo>
                  <a:lnTo>
                    <a:pt x="270" y="213"/>
                  </a:lnTo>
                  <a:lnTo>
                    <a:pt x="272" y="224"/>
                  </a:lnTo>
                  <a:lnTo>
                    <a:pt x="274" y="235"/>
                  </a:lnTo>
                  <a:lnTo>
                    <a:pt x="276" y="246"/>
                  </a:lnTo>
                  <a:lnTo>
                    <a:pt x="277" y="258"/>
                  </a:lnTo>
                  <a:lnTo>
                    <a:pt x="278" y="268"/>
                  </a:lnTo>
                  <a:lnTo>
                    <a:pt x="279" y="279"/>
                  </a:lnTo>
                  <a:lnTo>
                    <a:pt x="280" y="291"/>
                  </a:lnTo>
                  <a:lnTo>
                    <a:pt x="280" y="303"/>
                  </a:lnTo>
                  <a:lnTo>
                    <a:pt x="280" y="314"/>
                  </a:lnTo>
                  <a:lnTo>
                    <a:pt x="279" y="326"/>
                  </a:lnTo>
                  <a:lnTo>
                    <a:pt x="278" y="337"/>
                  </a:lnTo>
                  <a:lnTo>
                    <a:pt x="277" y="348"/>
                  </a:lnTo>
                  <a:lnTo>
                    <a:pt x="276" y="359"/>
                  </a:lnTo>
                  <a:lnTo>
                    <a:pt x="274" y="370"/>
                  </a:lnTo>
                  <a:lnTo>
                    <a:pt x="272" y="381"/>
                  </a:lnTo>
                  <a:lnTo>
                    <a:pt x="270" y="392"/>
                  </a:lnTo>
                  <a:lnTo>
                    <a:pt x="267" y="403"/>
                  </a:lnTo>
                  <a:lnTo>
                    <a:pt x="264" y="413"/>
                  </a:lnTo>
                  <a:lnTo>
                    <a:pt x="261" y="424"/>
                  </a:lnTo>
                  <a:lnTo>
                    <a:pt x="258" y="434"/>
                  </a:lnTo>
                  <a:lnTo>
                    <a:pt x="254" y="444"/>
                  </a:lnTo>
                  <a:lnTo>
                    <a:pt x="250" y="454"/>
                  </a:lnTo>
                  <a:lnTo>
                    <a:pt x="245" y="464"/>
                  </a:lnTo>
                  <a:lnTo>
                    <a:pt x="242" y="475"/>
                  </a:lnTo>
                  <a:lnTo>
                    <a:pt x="236" y="484"/>
                  </a:lnTo>
                  <a:lnTo>
                    <a:pt x="232" y="493"/>
                  </a:lnTo>
                  <a:lnTo>
                    <a:pt x="226" y="502"/>
                  </a:lnTo>
                  <a:lnTo>
                    <a:pt x="221" y="512"/>
                  </a:lnTo>
                  <a:lnTo>
                    <a:pt x="215" y="521"/>
                  </a:lnTo>
                  <a:lnTo>
                    <a:pt x="210" y="529"/>
                  </a:lnTo>
                  <a:lnTo>
                    <a:pt x="203" y="537"/>
                  </a:lnTo>
                  <a:lnTo>
                    <a:pt x="197" y="546"/>
                  </a:lnTo>
                  <a:lnTo>
                    <a:pt x="191" y="554"/>
                  </a:lnTo>
                  <a:lnTo>
                    <a:pt x="184" y="563"/>
                  </a:lnTo>
                  <a:lnTo>
                    <a:pt x="177" y="570"/>
                  </a:lnTo>
                  <a:lnTo>
                    <a:pt x="170" y="578"/>
                  </a:lnTo>
                  <a:lnTo>
                    <a:pt x="162" y="585"/>
                  </a:lnTo>
                  <a:lnTo>
                    <a:pt x="155" y="593"/>
                  </a:lnTo>
                  <a:lnTo>
                    <a:pt x="147" y="600"/>
                  </a:lnTo>
                  <a:lnTo>
                    <a:pt x="139" y="607"/>
                  </a:lnTo>
                  <a:lnTo>
                    <a:pt x="131" y="600"/>
                  </a:lnTo>
                  <a:lnTo>
                    <a:pt x="123" y="593"/>
                  </a:lnTo>
                  <a:lnTo>
                    <a:pt x="116" y="585"/>
                  </a:lnTo>
                  <a:lnTo>
                    <a:pt x="109" y="578"/>
                  </a:lnTo>
                  <a:lnTo>
                    <a:pt x="102" y="570"/>
                  </a:lnTo>
                  <a:lnTo>
                    <a:pt x="95" y="563"/>
                  </a:lnTo>
                  <a:lnTo>
                    <a:pt x="88" y="554"/>
                  </a:lnTo>
                  <a:lnTo>
                    <a:pt x="82" y="546"/>
                  </a:lnTo>
                  <a:lnTo>
                    <a:pt x="76" y="537"/>
                  </a:lnTo>
                  <a:lnTo>
                    <a:pt x="69" y="530"/>
                  </a:lnTo>
                  <a:lnTo>
                    <a:pt x="63" y="521"/>
                  </a:lnTo>
                  <a:lnTo>
                    <a:pt x="58" y="512"/>
                  </a:lnTo>
                  <a:lnTo>
                    <a:pt x="53" y="503"/>
                  </a:lnTo>
                  <a:lnTo>
                    <a:pt x="47" y="493"/>
                  </a:lnTo>
                  <a:lnTo>
                    <a:pt x="43" y="484"/>
                  </a:lnTo>
                  <a:lnTo>
                    <a:pt x="37" y="475"/>
                  </a:lnTo>
                  <a:lnTo>
                    <a:pt x="34" y="464"/>
                  </a:lnTo>
                  <a:lnTo>
                    <a:pt x="29" y="455"/>
                  </a:lnTo>
                  <a:lnTo>
                    <a:pt x="25" y="444"/>
                  </a:lnTo>
                  <a:lnTo>
                    <a:pt x="22" y="434"/>
                  </a:lnTo>
                  <a:lnTo>
                    <a:pt x="18" y="424"/>
                  </a:lnTo>
                  <a:lnTo>
                    <a:pt x="16" y="414"/>
                  </a:lnTo>
                  <a:lnTo>
                    <a:pt x="12" y="403"/>
                  </a:lnTo>
                  <a:lnTo>
                    <a:pt x="10" y="392"/>
                  </a:lnTo>
                  <a:lnTo>
                    <a:pt x="7" y="381"/>
                  </a:lnTo>
                  <a:lnTo>
                    <a:pt x="5" y="370"/>
                  </a:lnTo>
                  <a:lnTo>
                    <a:pt x="3" y="359"/>
                  </a:lnTo>
                  <a:lnTo>
                    <a:pt x="2" y="348"/>
                  </a:lnTo>
                  <a:lnTo>
                    <a:pt x="1" y="338"/>
                  </a:lnTo>
                  <a:lnTo>
                    <a:pt x="0" y="326"/>
                  </a:lnTo>
                  <a:lnTo>
                    <a:pt x="0" y="314"/>
                  </a:lnTo>
                  <a:lnTo>
                    <a:pt x="0" y="303"/>
                  </a:lnTo>
                  <a:lnTo>
                    <a:pt x="0" y="292"/>
                  </a:lnTo>
                  <a:lnTo>
                    <a:pt x="0" y="280"/>
                  </a:lnTo>
                  <a:lnTo>
                    <a:pt x="1" y="268"/>
                  </a:lnTo>
                  <a:lnTo>
                    <a:pt x="2" y="258"/>
                  </a:lnTo>
                  <a:lnTo>
                    <a:pt x="3" y="247"/>
                  </a:lnTo>
                  <a:lnTo>
                    <a:pt x="5" y="236"/>
                  </a:lnTo>
                  <a:lnTo>
                    <a:pt x="7" y="225"/>
                  </a:lnTo>
                  <a:lnTo>
                    <a:pt x="10" y="214"/>
                  </a:lnTo>
                  <a:lnTo>
                    <a:pt x="12" y="203"/>
                  </a:lnTo>
                  <a:lnTo>
                    <a:pt x="16" y="192"/>
                  </a:lnTo>
                  <a:lnTo>
                    <a:pt x="19" y="182"/>
                  </a:lnTo>
                  <a:lnTo>
                    <a:pt x="22" y="172"/>
                  </a:lnTo>
                  <a:lnTo>
                    <a:pt x="26" y="162"/>
                  </a:lnTo>
                  <a:lnTo>
                    <a:pt x="30" y="151"/>
                  </a:lnTo>
                  <a:lnTo>
                    <a:pt x="34" y="142"/>
                  </a:lnTo>
                  <a:lnTo>
                    <a:pt x="37" y="131"/>
                  </a:lnTo>
                  <a:lnTo>
                    <a:pt x="43" y="121"/>
                  </a:lnTo>
                  <a:lnTo>
                    <a:pt x="48" y="112"/>
                  </a:lnTo>
                  <a:lnTo>
                    <a:pt x="53" y="103"/>
                  </a:lnTo>
                  <a:lnTo>
                    <a:pt x="58" y="94"/>
                  </a:lnTo>
                  <a:lnTo>
                    <a:pt x="64" y="85"/>
                  </a:lnTo>
                  <a:lnTo>
                    <a:pt x="69" y="76"/>
                  </a:lnTo>
                  <a:lnTo>
                    <a:pt x="76" y="67"/>
                  </a:lnTo>
                  <a:lnTo>
                    <a:pt x="82" y="59"/>
                  </a:lnTo>
                  <a:lnTo>
                    <a:pt x="89" y="51"/>
                  </a:lnTo>
                  <a:lnTo>
                    <a:pt x="95" y="43"/>
                  </a:lnTo>
                  <a:lnTo>
                    <a:pt x="103" y="35"/>
                  </a:lnTo>
                  <a:lnTo>
                    <a:pt x="110" y="27"/>
                  </a:lnTo>
                  <a:lnTo>
                    <a:pt x="117" y="20"/>
                  </a:lnTo>
                  <a:lnTo>
                    <a:pt x="125" y="13"/>
                  </a:lnTo>
                  <a:lnTo>
                    <a:pt x="133" y="6"/>
                  </a:lnTo>
                  <a:lnTo>
                    <a:pt x="140" y="0"/>
                  </a:lnTo>
                </a:path>
              </a:pathLst>
            </a:custGeom>
            <a:solidFill>
              <a:srgbClr val="FFFF66"/>
            </a:solidFill>
            <a:ln w="28575"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288784" name="Rectangle 16"/>
          <p:cNvSpPr>
            <a:spLocks noChangeArrowheads="1"/>
          </p:cNvSpPr>
          <p:nvPr/>
        </p:nvSpPr>
        <p:spPr bwMode="auto">
          <a:xfrm>
            <a:off x="3779838" y="104775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A</a:t>
            </a:r>
          </a:p>
        </p:txBody>
      </p:sp>
      <p:sp>
        <p:nvSpPr>
          <p:cNvPr id="288785" name="Rectangle 17"/>
          <p:cNvSpPr>
            <a:spLocks noChangeArrowheads="1"/>
          </p:cNvSpPr>
          <p:nvPr/>
        </p:nvSpPr>
        <p:spPr bwMode="auto">
          <a:xfrm>
            <a:off x="4692650" y="104775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B</a:t>
            </a:r>
          </a:p>
        </p:txBody>
      </p:sp>
      <p:sp>
        <p:nvSpPr>
          <p:cNvPr id="288787" name="Rectangle 19"/>
          <p:cNvSpPr>
            <a:spLocks noChangeArrowheads="1"/>
          </p:cNvSpPr>
          <p:nvPr/>
        </p:nvSpPr>
        <p:spPr bwMode="auto">
          <a:xfrm>
            <a:off x="1403350" y="280987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A</a:t>
            </a:r>
          </a:p>
        </p:txBody>
      </p:sp>
      <p:sp>
        <p:nvSpPr>
          <p:cNvPr id="288788" name="Rectangle 20"/>
          <p:cNvSpPr>
            <a:spLocks noChangeArrowheads="1"/>
          </p:cNvSpPr>
          <p:nvPr/>
        </p:nvSpPr>
        <p:spPr bwMode="auto">
          <a:xfrm>
            <a:off x="2317750" y="280987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B</a:t>
            </a:r>
          </a:p>
        </p:txBody>
      </p:sp>
      <p:sp>
        <p:nvSpPr>
          <p:cNvPr id="288789" name="Rectangle 21"/>
          <p:cNvSpPr>
            <a:spLocks noChangeArrowheads="1"/>
          </p:cNvSpPr>
          <p:nvPr/>
        </p:nvSpPr>
        <p:spPr bwMode="auto">
          <a:xfrm>
            <a:off x="3178175" y="3609975"/>
            <a:ext cx="16986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200">
                <a:latin typeface="Courier New" pitchFamily="49" charset="0"/>
              </a:rPr>
              <a:t>INTERSECT</a:t>
            </a:r>
          </a:p>
        </p:txBody>
      </p:sp>
      <p:grpSp>
        <p:nvGrpSpPr>
          <p:cNvPr id="288799" name="Group 31"/>
          <p:cNvGrpSpPr>
            <a:grpSpLocks/>
          </p:cNvGrpSpPr>
          <p:nvPr/>
        </p:nvGrpSpPr>
        <p:grpSpPr bwMode="auto">
          <a:xfrm>
            <a:off x="890588" y="3155950"/>
            <a:ext cx="2235200" cy="1341438"/>
            <a:chOff x="561" y="1988"/>
            <a:chExt cx="1408" cy="845"/>
          </a:xfrm>
        </p:grpSpPr>
        <p:sp>
          <p:nvSpPr>
            <p:cNvPr id="288790" name="Oval 22"/>
            <p:cNvSpPr>
              <a:spLocks noChangeArrowheads="1"/>
            </p:cNvSpPr>
            <p:nvPr/>
          </p:nvSpPr>
          <p:spPr bwMode="auto">
            <a:xfrm>
              <a:off x="561" y="1988"/>
              <a:ext cx="824" cy="840"/>
            </a:xfrm>
            <a:prstGeom prst="ellipse">
              <a:avLst/>
            </a:prstGeom>
            <a:solidFill>
              <a:srgbClr val="6699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88791" name="Oval 23"/>
            <p:cNvSpPr>
              <a:spLocks noChangeArrowheads="1"/>
            </p:cNvSpPr>
            <p:nvPr/>
          </p:nvSpPr>
          <p:spPr bwMode="gray">
            <a:xfrm>
              <a:off x="1145" y="1993"/>
              <a:ext cx="824" cy="840"/>
            </a:xfrm>
            <a:prstGeom prst="ellipse">
              <a:avLst/>
            </a:prstGeom>
            <a:solidFill>
              <a:srgbClr val="6699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88792" name="Freeform 24"/>
            <p:cNvSpPr>
              <a:spLocks/>
            </p:cNvSpPr>
            <p:nvPr/>
          </p:nvSpPr>
          <p:spPr bwMode="blackGray">
            <a:xfrm>
              <a:off x="1123" y="2112"/>
              <a:ext cx="282" cy="612"/>
            </a:xfrm>
            <a:custGeom>
              <a:avLst/>
              <a:gdLst>
                <a:gd name="T0" fmla="*/ 156 w 282"/>
                <a:gd name="T1" fmla="*/ 13 h 612"/>
                <a:gd name="T2" fmla="*/ 178 w 282"/>
                <a:gd name="T3" fmla="*/ 35 h 612"/>
                <a:gd name="T4" fmla="*/ 198 w 282"/>
                <a:gd name="T5" fmla="*/ 60 h 612"/>
                <a:gd name="T6" fmla="*/ 217 w 282"/>
                <a:gd name="T7" fmla="*/ 86 h 612"/>
                <a:gd name="T8" fmla="*/ 233 w 282"/>
                <a:gd name="T9" fmla="*/ 113 h 612"/>
                <a:gd name="T10" fmla="*/ 247 w 282"/>
                <a:gd name="T11" fmla="*/ 142 h 612"/>
                <a:gd name="T12" fmla="*/ 259 w 282"/>
                <a:gd name="T13" fmla="*/ 172 h 612"/>
                <a:gd name="T14" fmla="*/ 268 w 282"/>
                <a:gd name="T15" fmla="*/ 203 h 612"/>
                <a:gd name="T16" fmla="*/ 275 w 282"/>
                <a:gd name="T17" fmla="*/ 236 h 612"/>
                <a:gd name="T18" fmla="*/ 279 w 282"/>
                <a:gd name="T19" fmla="*/ 270 h 612"/>
                <a:gd name="T20" fmla="*/ 281 w 282"/>
                <a:gd name="T21" fmla="*/ 305 h 612"/>
                <a:gd name="T22" fmla="*/ 279 w 282"/>
                <a:gd name="T23" fmla="*/ 339 h 612"/>
                <a:gd name="T24" fmla="*/ 275 w 282"/>
                <a:gd name="T25" fmla="*/ 373 h 612"/>
                <a:gd name="T26" fmla="*/ 268 w 282"/>
                <a:gd name="T27" fmla="*/ 406 h 612"/>
                <a:gd name="T28" fmla="*/ 259 w 282"/>
                <a:gd name="T29" fmla="*/ 437 h 612"/>
                <a:gd name="T30" fmla="*/ 246 w 282"/>
                <a:gd name="T31" fmla="*/ 467 h 612"/>
                <a:gd name="T32" fmla="*/ 233 w 282"/>
                <a:gd name="T33" fmla="*/ 496 h 612"/>
                <a:gd name="T34" fmla="*/ 216 w 282"/>
                <a:gd name="T35" fmla="*/ 524 h 612"/>
                <a:gd name="T36" fmla="*/ 198 w 282"/>
                <a:gd name="T37" fmla="*/ 550 h 612"/>
                <a:gd name="T38" fmla="*/ 178 w 282"/>
                <a:gd name="T39" fmla="*/ 574 h 612"/>
                <a:gd name="T40" fmla="*/ 156 w 282"/>
                <a:gd name="T41" fmla="*/ 597 h 612"/>
                <a:gd name="T42" fmla="*/ 132 w 282"/>
                <a:gd name="T43" fmla="*/ 604 h 612"/>
                <a:gd name="T44" fmla="*/ 109 w 282"/>
                <a:gd name="T45" fmla="*/ 582 h 612"/>
                <a:gd name="T46" fmla="*/ 89 w 282"/>
                <a:gd name="T47" fmla="*/ 558 h 612"/>
                <a:gd name="T48" fmla="*/ 69 w 282"/>
                <a:gd name="T49" fmla="*/ 533 h 612"/>
                <a:gd name="T50" fmla="*/ 53 w 282"/>
                <a:gd name="T51" fmla="*/ 506 h 612"/>
                <a:gd name="T52" fmla="*/ 38 w 282"/>
                <a:gd name="T53" fmla="*/ 478 h 612"/>
                <a:gd name="T54" fmla="*/ 25 w 282"/>
                <a:gd name="T55" fmla="*/ 447 h 612"/>
                <a:gd name="T56" fmla="*/ 16 w 282"/>
                <a:gd name="T57" fmla="*/ 417 h 612"/>
                <a:gd name="T58" fmla="*/ 7 w 282"/>
                <a:gd name="T59" fmla="*/ 384 h 612"/>
                <a:gd name="T60" fmla="*/ 2 w 282"/>
                <a:gd name="T61" fmla="*/ 351 h 612"/>
                <a:gd name="T62" fmla="*/ 0 w 282"/>
                <a:gd name="T63" fmla="*/ 316 h 612"/>
                <a:gd name="T64" fmla="*/ 0 w 282"/>
                <a:gd name="T65" fmla="*/ 282 h 612"/>
                <a:gd name="T66" fmla="*/ 3 w 282"/>
                <a:gd name="T67" fmla="*/ 248 h 612"/>
                <a:gd name="T68" fmla="*/ 10 w 282"/>
                <a:gd name="T69" fmla="*/ 215 h 612"/>
                <a:gd name="T70" fmla="*/ 19 w 282"/>
                <a:gd name="T71" fmla="*/ 183 h 612"/>
                <a:gd name="T72" fmla="*/ 30 w 282"/>
                <a:gd name="T73" fmla="*/ 152 h 612"/>
                <a:gd name="T74" fmla="*/ 43 w 282"/>
                <a:gd name="T75" fmla="*/ 122 h 612"/>
                <a:gd name="T76" fmla="*/ 58 w 282"/>
                <a:gd name="T77" fmla="*/ 95 h 612"/>
                <a:gd name="T78" fmla="*/ 76 w 282"/>
                <a:gd name="T79" fmla="*/ 68 h 612"/>
                <a:gd name="T80" fmla="*/ 96 w 282"/>
                <a:gd name="T81" fmla="*/ 44 h 612"/>
                <a:gd name="T82" fmla="*/ 117 w 282"/>
                <a:gd name="T83" fmla="*/ 20 h 612"/>
                <a:gd name="T84" fmla="*/ 140 w 282"/>
                <a:gd name="T85" fmla="*/ 0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2" h="612">
                  <a:moveTo>
                    <a:pt x="140" y="0"/>
                  </a:moveTo>
                  <a:lnTo>
                    <a:pt x="148" y="6"/>
                  </a:lnTo>
                  <a:lnTo>
                    <a:pt x="156" y="13"/>
                  </a:lnTo>
                  <a:lnTo>
                    <a:pt x="164" y="20"/>
                  </a:lnTo>
                  <a:lnTo>
                    <a:pt x="171" y="27"/>
                  </a:lnTo>
                  <a:lnTo>
                    <a:pt x="178" y="35"/>
                  </a:lnTo>
                  <a:lnTo>
                    <a:pt x="185" y="44"/>
                  </a:lnTo>
                  <a:lnTo>
                    <a:pt x="192" y="51"/>
                  </a:lnTo>
                  <a:lnTo>
                    <a:pt x="198" y="60"/>
                  </a:lnTo>
                  <a:lnTo>
                    <a:pt x="205" y="68"/>
                  </a:lnTo>
                  <a:lnTo>
                    <a:pt x="211" y="77"/>
                  </a:lnTo>
                  <a:lnTo>
                    <a:pt x="217" y="86"/>
                  </a:lnTo>
                  <a:lnTo>
                    <a:pt x="222" y="94"/>
                  </a:lnTo>
                  <a:lnTo>
                    <a:pt x="228" y="104"/>
                  </a:lnTo>
                  <a:lnTo>
                    <a:pt x="233" y="113"/>
                  </a:lnTo>
                  <a:lnTo>
                    <a:pt x="238" y="122"/>
                  </a:lnTo>
                  <a:lnTo>
                    <a:pt x="243" y="132"/>
                  </a:lnTo>
                  <a:lnTo>
                    <a:pt x="247" y="142"/>
                  </a:lnTo>
                  <a:lnTo>
                    <a:pt x="251" y="152"/>
                  </a:lnTo>
                  <a:lnTo>
                    <a:pt x="255" y="162"/>
                  </a:lnTo>
                  <a:lnTo>
                    <a:pt x="259" y="172"/>
                  </a:lnTo>
                  <a:lnTo>
                    <a:pt x="262" y="182"/>
                  </a:lnTo>
                  <a:lnTo>
                    <a:pt x="265" y="193"/>
                  </a:lnTo>
                  <a:lnTo>
                    <a:pt x="268" y="203"/>
                  </a:lnTo>
                  <a:lnTo>
                    <a:pt x="271" y="214"/>
                  </a:lnTo>
                  <a:lnTo>
                    <a:pt x="273" y="225"/>
                  </a:lnTo>
                  <a:lnTo>
                    <a:pt x="275" y="236"/>
                  </a:lnTo>
                  <a:lnTo>
                    <a:pt x="277" y="247"/>
                  </a:lnTo>
                  <a:lnTo>
                    <a:pt x="278" y="259"/>
                  </a:lnTo>
                  <a:lnTo>
                    <a:pt x="279" y="270"/>
                  </a:lnTo>
                  <a:lnTo>
                    <a:pt x="280" y="281"/>
                  </a:lnTo>
                  <a:lnTo>
                    <a:pt x="281" y="293"/>
                  </a:lnTo>
                  <a:lnTo>
                    <a:pt x="281" y="305"/>
                  </a:lnTo>
                  <a:lnTo>
                    <a:pt x="281" y="316"/>
                  </a:lnTo>
                  <a:lnTo>
                    <a:pt x="280" y="328"/>
                  </a:lnTo>
                  <a:lnTo>
                    <a:pt x="279" y="339"/>
                  </a:lnTo>
                  <a:lnTo>
                    <a:pt x="278" y="350"/>
                  </a:lnTo>
                  <a:lnTo>
                    <a:pt x="277" y="362"/>
                  </a:lnTo>
                  <a:lnTo>
                    <a:pt x="275" y="373"/>
                  </a:lnTo>
                  <a:lnTo>
                    <a:pt x="273" y="384"/>
                  </a:lnTo>
                  <a:lnTo>
                    <a:pt x="271" y="395"/>
                  </a:lnTo>
                  <a:lnTo>
                    <a:pt x="268" y="406"/>
                  </a:lnTo>
                  <a:lnTo>
                    <a:pt x="265" y="416"/>
                  </a:lnTo>
                  <a:lnTo>
                    <a:pt x="262" y="427"/>
                  </a:lnTo>
                  <a:lnTo>
                    <a:pt x="259" y="437"/>
                  </a:lnTo>
                  <a:lnTo>
                    <a:pt x="255" y="447"/>
                  </a:lnTo>
                  <a:lnTo>
                    <a:pt x="251" y="457"/>
                  </a:lnTo>
                  <a:lnTo>
                    <a:pt x="246" y="467"/>
                  </a:lnTo>
                  <a:lnTo>
                    <a:pt x="242" y="478"/>
                  </a:lnTo>
                  <a:lnTo>
                    <a:pt x="237" y="487"/>
                  </a:lnTo>
                  <a:lnTo>
                    <a:pt x="233" y="496"/>
                  </a:lnTo>
                  <a:lnTo>
                    <a:pt x="227" y="506"/>
                  </a:lnTo>
                  <a:lnTo>
                    <a:pt x="222" y="515"/>
                  </a:lnTo>
                  <a:lnTo>
                    <a:pt x="216" y="524"/>
                  </a:lnTo>
                  <a:lnTo>
                    <a:pt x="211" y="533"/>
                  </a:lnTo>
                  <a:lnTo>
                    <a:pt x="204" y="541"/>
                  </a:lnTo>
                  <a:lnTo>
                    <a:pt x="198" y="550"/>
                  </a:lnTo>
                  <a:lnTo>
                    <a:pt x="191" y="558"/>
                  </a:lnTo>
                  <a:lnTo>
                    <a:pt x="184" y="566"/>
                  </a:lnTo>
                  <a:lnTo>
                    <a:pt x="178" y="574"/>
                  </a:lnTo>
                  <a:lnTo>
                    <a:pt x="171" y="582"/>
                  </a:lnTo>
                  <a:lnTo>
                    <a:pt x="163" y="589"/>
                  </a:lnTo>
                  <a:lnTo>
                    <a:pt x="156" y="597"/>
                  </a:lnTo>
                  <a:lnTo>
                    <a:pt x="147" y="604"/>
                  </a:lnTo>
                  <a:lnTo>
                    <a:pt x="140" y="611"/>
                  </a:lnTo>
                  <a:lnTo>
                    <a:pt x="132" y="604"/>
                  </a:lnTo>
                  <a:lnTo>
                    <a:pt x="124" y="597"/>
                  </a:lnTo>
                  <a:lnTo>
                    <a:pt x="116" y="589"/>
                  </a:lnTo>
                  <a:lnTo>
                    <a:pt x="109" y="582"/>
                  </a:lnTo>
                  <a:lnTo>
                    <a:pt x="102" y="574"/>
                  </a:lnTo>
                  <a:lnTo>
                    <a:pt x="95" y="566"/>
                  </a:lnTo>
                  <a:lnTo>
                    <a:pt x="89" y="558"/>
                  </a:lnTo>
                  <a:lnTo>
                    <a:pt x="82" y="550"/>
                  </a:lnTo>
                  <a:lnTo>
                    <a:pt x="76" y="541"/>
                  </a:lnTo>
                  <a:lnTo>
                    <a:pt x="69" y="533"/>
                  </a:lnTo>
                  <a:lnTo>
                    <a:pt x="63" y="524"/>
                  </a:lnTo>
                  <a:lnTo>
                    <a:pt x="58" y="515"/>
                  </a:lnTo>
                  <a:lnTo>
                    <a:pt x="53" y="506"/>
                  </a:lnTo>
                  <a:lnTo>
                    <a:pt x="47" y="496"/>
                  </a:lnTo>
                  <a:lnTo>
                    <a:pt x="43" y="487"/>
                  </a:lnTo>
                  <a:lnTo>
                    <a:pt x="38" y="478"/>
                  </a:lnTo>
                  <a:lnTo>
                    <a:pt x="34" y="467"/>
                  </a:lnTo>
                  <a:lnTo>
                    <a:pt x="29" y="458"/>
                  </a:lnTo>
                  <a:lnTo>
                    <a:pt x="25" y="447"/>
                  </a:lnTo>
                  <a:lnTo>
                    <a:pt x="22" y="437"/>
                  </a:lnTo>
                  <a:lnTo>
                    <a:pt x="18" y="427"/>
                  </a:lnTo>
                  <a:lnTo>
                    <a:pt x="16" y="417"/>
                  </a:lnTo>
                  <a:lnTo>
                    <a:pt x="12" y="406"/>
                  </a:lnTo>
                  <a:lnTo>
                    <a:pt x="10" y="395"/>
                  </a:lnTo>
                  <a:lnTo>
                    <a:pt x="7" y="384"/>
                  </a:lnTo>
                  <a:lnTo>
                    <a:pt x="5" y="373"/>
                  </a:lnTo>
                  <a:lnTo>
                    <a:pt x="3" y="362"/>
                  </a:lnTo>
                  <a:lnTo>
                    <a:pt x="2" y="351"/>
                  </a:lnTo>
                  <a:lnTo>
                    <a:pt x="1" y="340"/>
                  </a:lnTo>
                  <a:lnTo>
                    <a:pt x="0" y="328"/>
                  </a:lnTo>
                  <a:lnTo>
                    <a:pt x="0" y="316"/>
                  </a:lnTo>
                  <a:lnTo>
                    <a:pt x="0" y="305"/>
                  </a:lnTo>
                  <a:lnTo>
                    <a:pt x="0" y="294"/>
                  </a:lnTo>
                  <a:lnTo>
                    <a:pt x="0" y="282"/>
                  </a:lnTo>
                  <a:lnTo>
                    <a:pt x="1" y="270"/>
                  </a:lnTo>
                  <a:lnTo>
                    <a:pt x="2" y="259"/>
                  </a:lnTo>
                  <a:lnTo>
                    <a:pt x="3" y="248"/>
                  </a:lnTo>
                  <a:lnTo>
                    <a:pt x="5" y="237"/>
                  </a:lnTo>
                  <a:lnTo>
                    <a:pt x="7" y="226"/>
                  </a:lnTo>
                  <a:lnTo>
                    <a:pt x="10" y="215"/>
                  </a:lnTo>
                  <a:lnTo>
                    <a:pt x="12" y="204"/>
                  </a:lnTo>
                  <a:lnTo>
                    <a:pt x="16" y="193"/>
                  </a:lnTo>
                  <a:lnTo>
                    <a:pt x="19" y="183"/>
                  </a:lnTo>
                  <a:lnTo>
                    <a:pt x="22" y="173"/>
                  </a:lnTo>
                  <a:lnTo>
                    <a:pt x="26" y="163"/>
                  </a:lnTo>
                  <a:lnTo>
                    <a:pt x="30" y="152"/>
                  </a:lnTo>
                  <a:lnTo>
                    <a:pt x="34" y="143"/>
                  </a:lnTo>
                  <a:lnTo>
                    <a:pt x="38" y="132"/>
                  </a:lnTo>
                  <a:lnTo>
                    <a:pt x="43" y="122"/>
                  </a:lnTo>
                  <a:lnTo>
                    <a:pt x="48" y="113"/>
                  </a:lnTo>
                  <a:lnTo>
                    <a:pt x="53" y="104"/>
                  </a:lnTo>
                  <a:lnTo>
                    <a:pt x="58" y="95"/>
                  </a:lnTo>
                  <a:lnTo>
                    <a:pt x="64" y="86"/>
                  </a:lnTo>
                  <a:lnTo>
                    <a:pt x="69" y="77"/>
                  </a:lnTo>
                  <a:lnTo>
                    <a:pt x="76" y="68"/>
                  </a:lnTo>
                  <a:lnTo>
                    <a:pt x="82" y="60"/>
                  </a:lnTo>
                  <a:lnTo>
                    <a:pt x="89" y="51"/>
                  </a:lnTo>
                  <a:lnTo>
                    <a:pt x="96" y="44"/>
                  </a:lnTo>
                  <a:lnTo>
                    <a:pt x="103" y="35"/>
                  </a:lnTo>
                  <a:lnTo>
                    <a:pt x="110" y="27"/>
                  </a:lnTo>
                  <a:lnTo>
                    <a:pt x="117" y="20"/>
                  </a:lnTo>
                  <a:lnTo>
                    <a:pt x="125" y="13"/>
                  </a:lnTo>
                  <a:lnTo>
                    <a:pt x="133" y="6"/>
                  </a:lnTo>
                  <a:lnTo>
                    <a:pt x="140" y="0"/>
                  </a:lnTo>
                </a:path>
              </a:pathLst>
            </a:custGeom>
            <a:solidFill>
              <a:srgbClr val="FFFF00"/>
            </a:solidFill>
            <a:ln w="28575"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288793" name="Rectangle 25"/>
          <p:cNvSpPr>
            <a:spLocks noChangeArrowheads="1"/>
          </p:cNvSpPr>
          <p:nvPr/>
        </p:nvSpPr>
        <p:spPr bwMode="auto">
          <a:xfrm>
            <a:off x="1408113" y="46482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A</a:t>
            </a:r>
          </a:p>
        </p:txBody>
      </p:sp>
      <p:sp>
        <p:nvSpPr>
          <p:cNvPr id="288794" name="Rectangle 26"/>
          <p:cNvSpPr>
            <a:spLocks noChangeArrowheads="1"/>
          </p:cNvSpPr>
          <p:nvPr/>
        </p:nvSpPr>
        <p:spPr bwMode="auto">
          <a:xfrm>
            <a:off x="2317750" y="46482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itchFamily="18" charset="0"/>
              </a:defRPr>
            </a:lvl1pPr>
            <a:lvl2pPr marL="571500" algn="l" defTabSz="762000">
              <a:spcBef>
                <a:spcPct val="0"/>
              </a:spcBef>
              <a:defRPr sz="2400">
                <a:solidFill>
                  <a:schemeClr val="tx1"/>
                </a:solidFill>
                <a:latin typeface="Times New Roman" pitchFamily="18" charset="0"/>
              </a:defRPr>
            </a:lvl2pPr>
            <a:lvl3pPr marL="1143000" algn="l" defTabSz="762000">
              <a:spcBef>
                <a:spcPct val="0"/>
              </a:spcBef>
              <a:defRPr sz="2400">
                <a:solidFill>
                  <a:schemeClr val="tx1"/>
                </a:solidFill>
                <a:latin typeface="Times New Roman" pitchFamily="18" charset="0"/>
              </a:defRPr>
            </a:lvl3pPr>
            <a:lvl4pPr marL="1714500" algn="l" defTabSz="762000">
              <a:spcBef>
                <a:spcPct val="0"/>
              </a:spcBef>
              <a:defRPr sz="2400">
                <a:solidFill>
                  <a:schemeClr val="tx1"/>
                </a:solidFill>
                <a:latin typeface="Times New Roman" pitchFamily="18" charset="0"/>
              </a:defRPr>
            </a:lvl4pPr>
            <a:lvl5pPr marL="2286000" algn="l"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a:latin typeface="Arial" pitchFamily="34" charset="0"/>
              </a:rPr>
              <a:t>B</a:t>
            </a:r>
          </a:p>
        </p:txBody>
      </p:sp>
      <p:sp>
        <p:nvSpPr>
          <p:cNvPr id="288795" name="Rectangle 27"/>
          <p:cNvSpPr>
            <a:spLocks noChangeArrowheads="1"/>
          </p:cNvSpPr>
          <p:nvPr/>
        </p:nvSpPr>
        <p:spPr bwMode="auto">
          <a:xfrm>
            <a:off x="3213100" y="5424488"/>
            <a:ext cx="10255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200">
                <a:latin typeface="Courier New" pitchFamily="49" charset="0"/>
              </a:rPr>
              <a:t>MINUS</a:t>
            </a:r>
          </a:p>
        </p:txBody>
      </p:sp>
      <p:grpSp>
        <p:nvGrpSpPr>
          <p:cNvPr id="288800" name="Group 32"/>
          <p:cNvGrpSpPr>
            <a:grpSpLocks/>
          </p:cNvGrpSpPr>
          <p:nvPr/>
        </p:nvGrpSpPr>
        <p:grpSpPr bwMode="auto">
          <a:xfrm>
            <a:off x="903288" y="4975225"/>
            <a:ext cx="2205037" cy="1317625"/>
            <a:chOff x="569" y="3038"/>
            <a:chExt cx="1389" cy="830"/>
          </a:xfrm>
        </p:grpSpPr>
        <p:sp>
          <p:nvSpPr>
            <p:cNvPr id="288796" name="Oval 28"/>
            <p:cNvSpPr>
              <a:spLocks noChangeArrowheads="1"/>
            </p:cNvSpPr>
            <p:nvPr/>
          </p:nvSpPr>
          <p:spPr bwMode="blackGray">
            <a:xfrm>
              <a:off x="569" y="3038"/>
              <a:ext cx="806" cy="825"/>
            </a:xfrm>
            <a:prstGeom prst="ellipse">
              <a:avLst/>
            </a:prstGeom>
            <a:solidFill>
              <a:srgbClr val="FFFF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sp>
          <p:nvSpPr>
            <p:cNvPr id="288797" name="Oval 29"/>
            <p:cNvSpPr>
              <a:spLocks noChangeArrowheads="1"/>
            </p:cNvSpPr>
            <p:nvPr/>
          </p:nvSpPr>
          <p:spPr bwMode="blackGray">
            <a:xfrm>
              <a:off x="1152" y="3043"/>
              <a:ext cx="806" cy="825"/>
            </a:xfrm>
            <a:prstGeom prst="ellipse">
              <a:avLst/>
            </a:prstGeom>
            <a:solidFill>
              <a:srgbClr val="6699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b="0"/>
            </a:p>
          </p:txBody>
        </p:sp>
      </p:grpSp>
    </p:spTree>
    <p:extLst>
      <p:ext uri="{BB962C8B-B14F-4D97-AF65-F5344CB8AC3E}">
        <p14:creationId xmlns:p14="http://schemas.microsoft.com/office/powerpoint/2010/main" val="3468250357"/>
      </p:ext>
    </p:extLst>
  </p:cSld>
  <p:clrMapOvr>
    <a:masterClrMapping/>
  </p:clrMapOvr>
  <p:transition spd="slow">
    <p:cut/>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24" name="Rectangle 1040"/>
          <p:cNvSpPr>
            <a:spLocks noGrp="1" noChangeArrowheads="1"/>
          </p:cNvSpPr>
          <p:nvPr>
            <p:ph type="title"/>
          </p:nvPr>
        </p:nvSpPr>
        <p:spPr/>
        <p:txBody>
          <a:bodyPr/>
          <a:lstStyle/>
          <a:p>
            <a:r>
              <a:rPr lang="en-US" altLang="en-US"/>
              <a:t>Using the </a:t>
            </a:r>
            <a:r>
              <a:rPr lang="en-US" altLang="en-US">
                <a:latin typeface="Courier New" pitchFamily="49" charset="0"/>
              </a:rPr>
              <a:t>UNION</a:t>
            </a:r>
            <a:r>
              <a:rPr lang="en-US" altLang="en-US"/>
              <a:t> Operator</a:t>
            </a:r>
          </a:p>
        </p:txBody>
      </p:sp>
      <p:sp>
        <p:nvSpPr>
          <p:cNvPr id="299025" name="Rectangle 1041"/>
          <p:cNvSpPr>
            <a:spLocks noGrp="1" noChangeArrowheads="1"/>
          </p:cNvSpPr>
          <p:nvPr>
            <p:ph sz="quarter" idx="1"/>
          </p:nvPr>
        </p:nvSpPr>
        <p:spPr/>
        <p:txBody>
          <a:bodyPr/>
          <a:lstStyle/>
          <a:p>
            <a:r>
              <a:rPr lang="en-US" altLang="en-US"/>
              <a:t>Display the current and previous job details of all employees. Display each employee only once.</a:t>
            </a:r>
          </a:p>
        </p:txBody>
      </p:sp>
      <p:sp>
        <p:nvSpPr>
          <p:cNvPr id="299015" name="Rectangle 1031"/>
          <p:cNvSpPr>
            <a:spLocks noChangeArrowheads="1"/>
          </p:cNvSpPr>
          <p:nvPr/>
        </p:nvSpPr>
        <p:spPr bwMode="blackGray">
          <a:xfrm>
            <a:off x="876300" y="2527300"/>
            <a:ext cx="7277100" cy="1485900"/>
          </a:xfrm>
          <a:prstGeom prst="rect">
            <a:avLst/>
          </a:prstGeom>
          <a:solidFill>
            <a:schemeClr val="accent4">
              <a:lumMod val="40000"/>
              <a:lumOff val="60000"/>
            </a:schemeClr>
          </a:solidFill>
          <a:ln w="28575">
            <a:solidFill>
              <a:schemeClr val="tx1"/>
            </a:solidFill>
            <a:miter lim="800000"/>
            <a:headEnd/>
            <a:tailEnd/>
          </a:ln>
          <a:effectLst/>
        </p:spPr>
        <p:txBody>
          <a:bodyPr wrap="none" lIns="90488" tIns="44450" rIns="90488" bIns="44450" anchor="ctr"/>
          <a:lstStyle/>
          <a:p>
            <a:pPr algn="l" eaLnBrk="0" hangingPunct="0">
              <a:spcBef>
                <a:spcPct val="50000"/>
              </a:spcBef>
              <a:buClrTx/>
              <a:buFontTx/>
              <a:buNone/>
            </a:pPr>
            <a:endParaRPr lang="en-US" altLang="en-US" sz="2400" b="0"/>
          </a:p>
        </p:txBody>
      </p:sp>
      <p:sp>
        <p:nvSpPr>
          <p:cNvPr id="299016" name="Rectangle 1032"/>
          <p:cNvSpPr>
            <a:spLocks noChangeArrowheads="1"/>
          </p:cNvSpPr>
          <p:nvPr/>
        </p:nvSpPr>
        <p:spPr bwMode="auto">
          <a:xfrm>
            <a:off x="1023938" y="2527300"/>
            <a:ext cx="3733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dirty="0">
                <a:latin typeface="Courier New" pitchFamily="49" charset="0"/>
              </a:rPr>
              <a:t>SELECT </a:t>
            </a:r>
            <a:r>
              <a:rPr lang="en-US" altLang="en-US" dirty="0" err="1">
                <a:latin typeface="Courier New" pitchFamily="49" charset="0"/>
              </a:rPr>
              <a:t>employee_id</a:t>
            </a:r>
            <a:r>
              <a:rPr lang="en-US" altLang="en-US" dirty="0">
                <a:latin typeface="Courier New" pitchFamily="49" charset="0"/>
              </a:rPr>
              <a:t>, </a:t>
            </a:r>
            <a:r>
              <a:rPr lang="en-US" altLang="en-US" dirty="0" err="1">
                <a:latin typeface="Courier New" pitchFamily="49" charset="0"/>
              </a:rPr>
              <a:t>job_id</a:t>
            </a:r>
            <a:endParaRPr lang="en-US" altLang="en-US" dirty="0">
              <a:latin typeface="Courier New" pitchFamily="49" charset="0"/>
            </a:endParaRPr>
          </a:p>
          <a:p>
            <a:pPr algn="l" eaLnBrk="0" hangingPunct="0">
              <a:spcBef>
                <a:spcPct val="0"/>
              </a:spcBef>
              <a:buClrTx/>
              <a:buFontTx/>
              <a:buNone/>
            </a:pPr>
            <a:r>
              <a:rPr lang="en-US" altLang="en-US" dirty="0">
                <a:latin typeface="Courier New" pitchFamily="49" charset="0"/>
              </a:rPr>
              <a:t>FROM   employees</a:t>
            </a:r>
          </a:p>
          <a:p>
            <a:pPr algn="l" eaLnBrk="0" hangingPunct="0">
              <a:spcBef>
                <a:spcPct val="0"/>
              </a:spcBef>
              <a:buClrTx/>
              <a:buFontTx/>
              <a:buNone/>
            </a:pPr>
            <a:r>
              <a:rPr lang="en-US" altLang="en-US" dirty="0">
                <a:latin typeface="Courier New" pitchFamily="49" charset="0"/>
              </a:rPr>
              <a:t>UNION</a:t>
            </a:r>
          </a:p>
          <a:p>
            <a:pPr algn="l" eaLnBrk="0" hangingPunct="0">
              <a:spcBef>
                <a:spcPct val="0"/>
              </a:spcBef>
              <a:buClrTx/>
              <a:buFontTx/>
              <a:buNone/>
            </a:pPr>
            <a:r>
              <a:rPr lang="en-US" altLang="en-US" dirty="0">
                <a:latin typeface="Courier New" pitchFamily="49" charset="0"/>
              </a:rPr>
              <a:t>SELECT </a:t>
            </a:r>
            <a:r>
              <a:rPr lang="en-US" altLang="en-US" dirty="0" err="1">
                <a:latin typeface="Courier New" pitchFamily="49" charset="0"/>
              </a:rPr>
              <a:t>employee_id</a:t>
            </a:r>
            <a:r>
              <a:rPr lang="en-US" altLang="en-US" dirty="0">
                <a:latin typeface="Courier New" pitchFamily="49" charset="0"/>
              </a:rPr>
              <a:t>, </a:t>
            </a:r>
            <a:r>
              <a:rPr lang="en-US" altLang="en-US" dirty="0" err="1">
                <a:latin typeface="Courier New" pitchFamily="49" charset="0"/>
              </a:rPr>
              <a:t>job_id</a:t>
            </a:r>
            <a:endParaRPr lang="en-US" altLang="en-US" dirty="0">
              <a:latin typeface="Courier New" pitchFamily="49" charset="0"/>
            </a:endParaRPr>
          </a:p>
          <a:p>
            <a:pPr algn="l" eaLnBrk="0" hangingPunct="0">
              <a:spcBef>
                <a:spcPct val="0"/>
              </a:spcBef>
              <a:buClrTx/>
              <a:buFontTx/>
              <a:buNone/>
            </a:pPr>
            <a:r>
              <a:rPr lang="en-US" altLang="en-US" dirty="0">
                <a:latin typeface="Courier New" pitchFamily="49" charset="0"/>
              </a:rPr>
              <a:t>FROM   </a:t>
            </a:r>
            <a:r>
              <a:rPr lang="en-US" altLang="en-US" dirty="0" err="1">
                <a:latin typeface="Courier New" pitchFamily="49" charset="0"/>
              </a:rPr>
              <a:t>job_history</a:t>
            </a:r>
            <a:r>
              <a:rPr lang="en-US" altLang="en-US" dirty="0">
                <a:latin typeface="Courier New" pitchFamily="49" charset="0"/>
              </a:rPr>
              <a:t>;</a:t>
            </a:r>
          </a:p>
        </p:txBody>
      </p:sp>
      <p:sp>
        <p:nvSpPr>
          <p:cNvPr id="299017" name="Rectangle 1033"/>
          <p:cNvSpPr>
            <a:spLocks noChangeArrowheads="1"/>
          </p:cNvSpPr>
          <p:nvPr/>
        </p:nvSpPr>
        <p:spPr bwMode="auto">
          <a:xfrm>
            <a:off x="1023938" y="3136900"/>
            <a:ext cx="990600" cy="2286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299018" name="Picture 10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085850" y="5048250"/>
            <a:ext cx="68770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99020" name="Text Box 1036"/>
          <p:cNvSpPr txBox="1">
            <a:spLocks noChangeArrowheads="1"/>
          </p:cNvSpPr>
          <p:nvPr/>
        </p:nvSpPr>
        <p:spPr bwMode="auto">
          <a:xfrm>
            <a:off x="1112838" y="4725988"/>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sp>
        <p:nvSpPr>
          <p:cNvPr id="299021" name="Text Box 1037"/>
          <p:cNvSpPr txBox="1">
            <a:spLocks noChangeArrowheads="1"/>
          </p:cNvSpPr>
          <p:nvPr/>
        </p:nvSpPr>
        <p:spPr bwMode="auto">
          <a:xfrm>
            <a:off x="1112838" y="5267325"/>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pic>
        <p:nvPicPr>
          <p:cNvPr id="299022" name="Picture 10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085850" y="4241800"/>
            <a:ext cx="6877050" cy="704850"/>
          </a:xfrm>
          <a:prstGeom prst="rect">
            <a:avLst/>
          </a:prstGeom>
          <a:solidFill>
            <a:schemeClr val="accent1"/>
          </a:solidFill>
          <a:ln>
            <a:noFill/>
          </a:ln>
          <a:effectLst/>
          <a:extLs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99023" name="Picture 10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085850" y="5603875"/>
            <a:ext cx="6877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2252438038"/>
      </p:ext>
    </p:extLst>
  </p:cSld>
  <p:clrMapOvr>
    <a:masterClrMapping/>
  </p:clrMapOvr>
  <p:transition spd="slow">
    <p:cut/>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71" name="Rectangle 19"/>
          <p:cNvSpPr>
            <a:spLocks noGrp="1" noChangeArrowheads="1"/>
          </p:cNvSpPr>
          <p:nvPr>
            <p:ph type="title"/>
          </p:nvPr>
        </p:nvSpPr>
        <p:spPr/>
        <p:txBody>
          <a:bodyPr/>
          <a:lstStyle/>
          <a:p>
            <a:r>
              <a:rPr lang="en-US" altLang="en-US"/>
              <a:t>Using the </a:t>
            </a:r>
            <a:r>
              <a:rPr lang="en-US" altLang="en-US">
                <a:latin typeface="Courier New" pitchFamily="49" charset="0"/>
              </a:rPr>
              <a:t>UNION</a:t>
            </a:r>
            <a:r>
              <a:rPr lang="en-US" altLang="en-US"/>
              <a:t> </a:t>
            </a:r>
            <a:r>
              <a:rPr lang="en-US" altLang="en-US">
                <a:latin typeface="Courier New" pitchFamily="49" charset="0"/>
              </a:rPr>
              <a:t>ALL</a:t>
            </a:r>
            <a:r>
              <a:rPr lang="en-US" altLang="en-US"/>
              <a:t> Operator</a:t>
            </a:r>
          </a:p>
        </p:txBody>
      </p:sp>
      <p:sp>
        <p:nvSpPr>
          <p:cNvPr id="305172" name="Rectangle 20"/>
          <p:cNvSpPr>
            <a:spLocks noGrp="1" noChangeArrowheads="1"/>
          </p:cNvSpPr>
          <p:nvPr>
            <p:ph type="body" idx="1"/>
          </p:nvPr>
        </p:nvSpPr>
        <p:spPr>
          <a:xfrm>
            <a:off x="863600" y="1481138"/>
            <a:ext cx="7366000" cy="695325"/>
          </a:xfrm>
        </p:spPr>
        <p:txBody>
          <a:bodyPr>
            <a:normAutofit fontScale="92500" lnSpcReduction="20000"/>
          </a:bodyPr>
          <a:lstStyle/>
          <a:p>
            <a:r>
              <a:rPr lang="en-US" altLang="en-US"/>
              <a:t>Display the current and previous departments of all employees.</a:t>
            </a:r>
          </a:p>
        </p:txBody>
      </p:sp>
      <p:sp>
        <p:nvSpPr>
          <p:cNvPr id="305161" name="Rectangle 9"/>
          <p:cNvSpPr>
            <a:spLocks noChangeArrowheads="1"/>
          </p:cNvSpPr>
          <p:nvPr/>
        </p:nvSpPr>
        <p:spPr bwMode="blackGray">
          <a:xfrm>
            <a:off x="857250" y="2254250"/>
            <a:ext cx="7296150" cy="1706563"/>
          </a:xfrm>
          <a:prstGeom prst="rect">
            <a:avLst/>
          </a:prstGeom>
          <a:solidFill>
            <a:schemeClr val="accent4">
              <a:lumMod val="20000"/>
              <a:lumOff val="80000"/>
            </a:schemeClr>
          </a:solidFill>
          <a:ln w="28575">
            <a:solidFill>
              <a:schemeClr val="tx1"/>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p:txBody>
      </p:sp>
      <p:sp>
        <p:nvSpPr>
          <p:cNvPr id="305162" name="Rectangle 10"/>
          <p:cNvSpPr>
            <a:spLocks noChangeArrowheads="1"/>
          </p:cNvSpPr>
          <p:nvPr/>
        </p:nvSpPr>
        <p:spPr bwMode="auto">
          <a:xfrm>
            <a:off x="990600" y="2314575"/>
            <a:ext cx="6348413"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a:latin typeface="Courier New" pitchFamily="49" charset="0"/>
              </a:rPr>
              <a:t>SELECT employee_id, job_id, department_id</a:t>
            </a:r>
          </a:p>
          <a:p>
            <a:pPr eaLnBrk="0" hangingPunct="0">
              <a:buClrTx/>
              <a:buFontTx/>
              <a:buNone/>
            </a:pPr>
            <a:r>
              <a:rPr lang="en-US" altLang="en-US" sz="1800">
                <a:latin typeface="Courier New" pitchFamily="49" charset="0"/>
              </a:rPr>
              <a:t>FROM   employees</a:t>
            </a:r>
          </a:p>
          <a:p>
            <a:pPr eaLnBrk="0" hangingPunct="0">
              <a:buClrTx/>
              <a:buFontTx/>
              <a:buNone/>
            </a:pPr>
            <a:r>
              <a:rPr lang="en-US" altLang="en-US" sz="1800">
                <a:latin typeface="Courier New" pitchFamily="49" charset="0"/>
              </a:rPr>
              <a:t>UNION ALL</a:t>
            </a:r>
          </a:p>
          <a:p>
            <a:pPr eaLnBrk="0" hangingPunct="0">
              <a:buClrTx/>
              <a:buFontTx/>
              <a:buNone/>
            </a:pPr>
            <a:r>
              <a:rPr lang="en-US" altLang="en-US" sz="1800">
                <a:latin typeface="Courier New" pitchFamily="49" charset="0"/>
              </a:rPr>
              <a:t>SELECT employee_id, job_id, department_id</a:t>
            </a:r>
          </a:p>
          <a:p>
            <a:pPr eaLnBrk="0" hangingPunct="0">
              <a:buClrTx/>
              <a:buFontTx/>
              <a:buNone/>
            </a:pPr>
            <a:r>
              <a:rPr lang="en-US" altLang="en-US" sz="1800">
                <a:latin typeface="Courier New" pitchFamily="49" charset="0"/>
              </a:rPr>
              <a:t>FROM   job_history</a:t>
            </a:r>
          </a:p>
          <a:p>
            <a:pPr eaLnBrk="0" hangingPunct="0">
              <a:buClrTx/>
              <a:buFontTx/>
              <a:buNone/>
            </a:pPr>
            <a:r>
              <a:rPr lang="en-US" altLang="en-US" sz="1800">
                <a:latin typeface="Courier New" pitchFamily="49" charset="0"/>
              </a:rPr>
              <a:t>ORDER BY  employee_id;</a:t>
            </a:r>
          </a:p>
        </p:txBody>
      </p:sp>
      <p:sp>
        <p:nvSpPr>
          <p:cNvPr id="305163" name="Rectangle 11"/>
          <p:cNvSpPr>
            <a:spLocks noChangeArrowheads="1"/>
          </p:cNvSpPr>
          <p:nvPr/>
        </p:nvSpPr>
        <p:spPr bwMode="auto">
          <a:xfrm>
            <a:off x="1041400" y="2790825"/>
            <a:ext cx="1371600" cy="304800"/>
          </a:xfrm>
          <a:prstGeom prst="rect">
            <a:avLst/>
          </a:prstGeom>
          <a:noFill/>
          <a:ln w="222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30516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189038" y="4090988"/>
            <a:ext cx="67341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0516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189038" y="4903788"/>
            <a:ext cx="67341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0516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189038" y="5668963"/>
            <a:ext cx="67341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05167"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0625" y="6134100"/>
            <a:ext cx="67341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305168" name="Text Box 16"/>
          <p:cNvSpPr txBox="1">
            <a:spLocks noChangeArrowheads="1"/>
          </p:cNvSpPr>
          <p:nvPr/>
        </p:nvSpPr>
        <p:spPr bwMode="auto">
          <a:xfrm>
            <a:off x="1155700" y="4570413"/>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sp>
        <p:nvSpPr>
          <p:cNvPr id="305169" name="Text Box 17"/>
          <p:cNvSpPr txBox="1">
            <a:spLocks noChangeArrowheads="1"/>
          </p:cNvSpPr>
          <p:nvPr/>
        </p:nvSpPr>
        <p:spPr bwMode="auto">
          <a:xfrm>
            <a:off x="1154113" y="5359400"/>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spTree>
    <p:extLst>
      <p:ext uri="{BB962C8B-B14F-4D97-AF65-F5344CB8AC3E}">
        <p14:creationId xmlns:p14="http://schemas.microsoft.com/office/powerpoint/2010/main" val="3619626609"/>
      </p:ext>
    </p:extLst>
  </p:cSld>
  <p:clrMapOvr>
    <a:masterClrMapping/>
  </p:clrMapOvr>
  <p:transition spd="slow">
    <p:cut/>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65" name="Rectangle 17"/>
          <p:cNvSpPr>
            <a:spLocks noGrp="1" noChangeArrowheads="1"/>
          </p:cNvSpPr>
          <p:nvPr>
            <p:ph type="title"/>
          </p:nvPr>
        </p:nvSpPr>
        <p:spPr/>
        <p:txBody>
          <a:bodyPr/>
          <a:lstStyle/>
          <a:p>
            <a:r>
              <a:rPr lang="en-US" altLang="en-US"/>
              <a:t>Using the </a:t>
            </a:r>
            <a:r>
              <a:rPr lang="en-US" altLang="en-US">
                <a:latin typeface="Courier New" pitchFamily="49" charset="0"/>
              </a:rPr>
              <a:t>INTERSECT</a:t>
            </a:r>
            <a:r>
              <a:rPr lang="en-US" altLang="en-US"/>
              <a:t> Operator</a:t>
            </a:r>
          </a:p>
        </p:txBody>
      </p:sp>
      <p:sp>
        <p:nvSpPr>
          <p:cNvPr id="309266" name="Rectangle 18"/>
          <p:cNvSpPr>
            <a:spLocks noGrp="1" noChangeArrowheads="1"/>
          </p:cNvSpPr>
          <p:nvPr>
            <p:ph type="body" idx="1"/>
          </p:nvPr>
        </p:nvSpPr>
        <p:spPr>
          <a:xfrm>
            <a:off x="863600" y="1271588"/>
            <a:ext cx="7366000" cy="1700212"/>
          </a:xfrm>
        </p:spPr>
        <p:txBody>
          <a:bodyPr>
            <a:normAutofit fontScale="92500" lnSpcReduction="20000"/>
          </a:bodyPr>
          <a:lstStyle/>
          <a:p>
            <a:r>
              <a:rPr lang="en-US" altLang="en-US"/>
              <a:t>Display the employee IDs and job IDs of those employees who currently have a job title that is the same as their job title when they were initially hired (that is, they changed jobs but have now gone back to doing their original job).</a:t>
            </a:r>
          </a:p>
        </p:txBody>
      </p:sp>
      <p:sp>
        <p:nvSpPr>
          <p:cNvPr id="309257" name="Rectangle 9"/>
          <p:cNvSpPr>
            <a:spLocks noChangeArrowheads="1"/>
          </p:cNvSpPr>
          <p:nvPr/>
        </p:nvSpPr>
        <p:spPr bwMode="blackGray">
          <a:xfrm>
            <a:off x="857250" y="3125788"/>
            <a:ext cx="7296150" cy="1587500"/>
          </a:xfrm>
          <a:prstGeom prst="rect">
            <a:avLst/>
          </a:prstGeom>
          <a:solidFill>
            <a:schemeClr val="accent4">
              <a:lumMod val="20000"/>
              <a:lumOff val="80000"/>
            </a:schemeClr>
          </a:solidFill>
          <a:ln w="28575">
            <a:solidFill>
              <a:schemeClr val="tx1"/>
            </a:solidFill>
            <a:miter lim="800000"/>
            <a:headEnd/>
            <a:tailEnd/>
          </a:ln>
          <a:effectLst/>
        </p:spPr>
        <p:txBody>
          <a:bodyPr wrap="none" lIns="92075" tIns="46038" rIns="92075" bIns="46038" anchor="ctr"/>
          <a:lstStyle/>
          <a:p>
            <a:pPr algn="l" eaLnBrk="0" hangingPunct="0">
              <a:spcBef>
                <a:spcPct val="0"/>
              </a:spcBef>
              <a:buClrTx/>
              <a:buFontTx/>
              <a:buNone/>
            </a:pPr>
            <a:endParaRPr lang="en-US" altLang="en-US">
              <a:solidFill>
                <a:srgbClr val="000000"/>
              </a:solidFill>
              <a:latin typeface="Courier New" pitchFamily="49" charset="0"/>
            </a:endParaRPr>
          </a:p>
          <a:p>
            <a:pPr algn="l" eaLnBrk="0" hangingPunct="0">
              <a:spcBef>
                <a:spcPct val="0"/>
              </a:spcBef>
              <a:buClrTx/>
              <a:buFontTx/>
              <a:buNone/>
            </a:pPr>
            <a:endParaRPr lang="en-US" altLang="en-US">
              <a:solidFill>
                <a:srgbClr val="000000"/>
              </a:solidFill>
              <a:latin typeface="Courier New" pitchFamily="49" charset="0"/>
            </a:endParaRPr>
          </a:p>
        </p:txBody>
      </p:sp>
      <p:sp>
        <p:nvSpPr>
          <p:cNvPr id="309258" name="Rectangle 10"/>
          <p:cNvSpPr>
            <a:spLocks noChangeArrowheads="1"/>
          </p:cNvSpPr>
          <p:nvPr/>
        </p:nvSpPr>
        <p:spPr bwMode="auto">
          <a:xfrm>
            <a:off x="1066800" y="3105150"/>
            <a:ext cx="7424738"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r>
              <a:rPr lang="en-US" altLang="en-US">
                <a:latin typeface="Courier New" pitchFamily="49" charset="0"/>
              </a:rPr>
              <a:t>SELECT employee_id, job_id</a:t>
            </a:r>
          </a:p>
          <a:p>
            <a:pPr algn="l" eaLnBrk="0" hangingPunct="0">
              <a:spcBef>
                <a:spcPct val="0"/>
              </a:spcBef>
              <a:buClrTx/>
              <a:buFontTx/>
              <a:buNone/>
            </a:pPr>
            <a:r>
              <a:rPr lang="en-US" altLang="en-US">
                <a:latin typeface="Courier New" pitchFamily="49" charset="0"/>
              </a:rPr>
              <a:t>FROM   employees</a:t>
            </a:r>
          </a:p>
          <a:p>
            <a:pPr algn="l" eaLnBrk="0" hangingPunct="0">
              <a:spcBef>
                <a:spcPct val="0"/>
              </a:spcBef>
              <a:buClrTx/>
              <a:buFontTx/>
              <a:buNone/>
            </a:pPr>
            <a:r>
              <a:rPr lang="en-US" altLang="en-US">
                <a:latin typeface="Courier New" pitchFamily="49" charset="0"/>
              </a:rPr>
              <a:t>INTERSECT</a:t>
            </a:r>
          </a:p>
          <a:p>
            <a:pPr algn="l" eaLnBrk="0" hangingPunct="0">
              <a:spcBef>
                <a:spcPct val="0"/>
              </a:spcBef>
              <a:buClrTx/>
              <a:buFontTx/>
              <a:buNone/>
            </a:pPr>
            <a:r>
              <a:rPr lang="en-US" altLang="en-US">
                <a:latin typeface="Courier New" pitchFamily="49" charset="0"/>
              </a:rPr>
              <a:t>SELECT employee_id, job_id</a:t>
            </a:r>
          </a:p>
          <a:p>
            <a:pPr algn="l" eaLnBrk="0" hangingPunct="0">
              <a:spcBef>
                <a:spcPct val="0"/>
              </a:spcBef>
              <a:buClrTx/>
              <a:buFontTx/>
              <a:buNone/>
            </a:pPr>
            <a:r>
              <a:rPr lang="en-US" altLang="en-US">
                <a:latin typeface="Courier New" pitchFamily="49" charset="0"/>
              </a:rPr>
              <a:t>FROM   job_history;</a:t>
            </a:r>
          </a:p>
        </p:txBody>
      </p:sp>
      <p:sp>
        <p:nvSpPr>
          <p:cNvPr id="309259" name="Rectangle 11"/>
          <p:cNvSpPr>
            <a:spLocks noChangeArrowheads="1"/>
          </p:cNvSpPr>
          <p:nvPr/>
        </p:nvSpPr>
        <p:spPr bwMode="auto">
          <a:xfrm>
            <a:off x="1066800" y="3790950"/>
            <a:ext cx="1371600" cy="2286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30926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152525" y="4948238"/>
            <a:ext cx="67627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3559007098"/>
      </p:ext>
    </p:extLst>
  </p:cSld>
  <p:clrMapOvr>
    <a:masterClrMapping/>
  </p:clrMapOvr>
  <p:transition spd="slow">
    <p:cut/>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62" name="Rectangle 18"/>
          <p:cNvSpPr>
            <a:spLocks noGrp="1" noChangeArrowheads="1"/>
          </p:cNvSpPr>
          <p:nvPr>
            <p:ph type="title"/>
          </p:nvPr>
        </p:nvSpPr>
        <p:spPr/>
        <p:txBody>
          <a:bodyPr/>
          <a:lstStyle/>
          <a:p>
            <a:r>
              <a:rPr lang="en-US" altLang="en-US">
                <a:latin typeface="Courier New" pitchFamily="49" charset="0"/>
              </a:rPr>
              <a:t>MINUS</a:t>
            </a:r>
            <a:r>
              <a:rPr lang="en-US" altLang="en-US"/>
              <a:t> Operator</a:t>
            </a:r>
          </a:p>
        </p:txBody>
      </p:sp>
      <p:sp>
        <p:nvSpPr>
          <p:cNvPr id="313363" name="Rectangle 19"/>
          <p:cNvSpPr>
            <a:spLocks noGrp="1" noChangeArrowheads="1"/>
          </p:cNvSpPr>
          <p:nvPr>
            <p:ph type="body" idx="1"/>
          </p:nvPr>
        </p:nvSpPr>
        <p:spPr>
          <a:xfrm>
            <a:off x="825500" y="1819275"/>
            <a:ext cx="7366000" cy="660400"/>
          </a:xfrm>
        </p:spPr>
        <p:txBody>
          <a:bodyPr>
            <a:normAutofit fontScale="92500" lnSpcReduction="20000"/>
          </a:bodyPr>
          <a:lstStyle/>
          <a:p>
            <a:pPr eaLnBrk="0" hangingPunct="0">
              <a:lnSpc>
                <a:spcPct val="95000"/>
              </a:lnSpc>
              <a:spcBef>
                <a:spcPct val="35000"/>
              </a:spcBef>
              <a:buClrTx/>
              <a:buFontTx/>
              <a:buNone/>
            </a:pPr>
            <a:r>
              <a:rPr lang="en-US" altLang="en-US"/>
              <a:t>Display the employee IDs of those employees who have not changed their jobs even once.</a:t>
            </a:r>
          </a:p>
        </p:txBody>
      </p:sp>
      <p:sp>
        <p:nvSpPr>
          <p:cNvPr id="313353" name="Rectangle 9"/>
          <p:cNvSpPr>
            <a:spLocks noChangeArrowheads="1"/>
          </p:cNvSpPr>
          <p:nvPr/>
        </p:nvSpPr>
        <p:spPr bwMode="blackGray">
          <a:xfrm>
            <a:off x="847725" y="2482850"/>
            <a:ext cx="7305675" cy="1562100"/>
          </a:xfrm>
          <a:prstGeom prst="rect">
            <a:avLst/>
          </a:prstGeom>
          <a:solidFill>
            <a:schemeClr val="accent4">
              <a:lumMod val="20000"/>
              <a:lumOff val="80000"/>
            </a:schemeClr>
          </a:solidFill>
          <a:ln w="28575">
            <a:solidFill>
              <a:schemeClr val="tx1"/>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p:txBody>
      </p:sp>
      <p:sp>
        <p:nvSpPr>
          <p:cNvPr id="313354" name="Rectangle 10"/>
          <p:cNvSpPr>
            <a:spLocks noChangeArrowheads="1"/>
          </p:cNvSpPr>
          <p:nvPr/>
        </p:nvSpPr>
        <p:spPr bwMode="auto">
          <a:xfrm>
            <a:off x="1028700" y="2473325"/>
            <a:ext cx="567213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a:latin typeface="Courier New" pitchFamily="49" charset="0"/>
              </a:rPr>
              <a:t>SELECT employee_id,job_id</a:t>
            </a:r>
          </a:p>
          <a:p>
            <a:pPr eaLnBrk="0" hangingPunct="0">
              <a:buClrTx/>
              <a:buFontTx/>
              <a:buNone/>
            </a:pPr>
            <a:r>
              <a:rPr lang="en-US" altLang="en-US" sz="1800">
                <a:latin typeface="Courier New" pitchFamily="49" charset="0"/>
              </a:rPr>
              <a:t>FROM   employees</a:t>
            </a:r>
          </a:p>
          <a:p>
            <a:pPr eaLnBrk="0" hangingPunct="0">
              <a:buClrTx/>
              <a:buFontTx/>
              <a:buNone/>
            </a:pPr>
            <a:r>
              <a:rPr lang="en-US" altLang="en-US" sz="1800">
                <a:latin typeface="Courier New" pitchFamily="49" charset="0"/>
              </a:rPr>
              <a:t>MINUS</a:t>
            </a:r>
          </a:p>
          <a:p>
            <a:pPr eaLnBrk="0" hangingPunct="0">
              <a:buClrTx/>
              <a:buFontTx/>
              <a:buNone/>
            </a:pPr>
            <a:r>
              <a:rPr lang="en-US" altLang="en-US" sz="1800">
                <a:latin typeface="Courier New" pitchFamily="49" charset="0"/>
              </a:rPr>
              <a:t>SELECT employee_id,job_id</a:t>
            </a:r>
          </a:p>
          <a:p>
            <a:pPr eaLnBrk="0" hangingPunct="0">
              <a:buClrTx/>
              <a:buFontTx/>
              <a:buNone/>
            </a:pPr>
            <a:r>
              <a:rPr lang="en-US" altLang="en-US" sz="1800">
                <a:latin typeface="Courier New" pitchFamily="49" charset="0"/>
              </a:rPr>
              <a:t>FROM   job_history;</a:t>
            </a:r>
          </a:p>
        </p:txBody>
      </p:sp>
      <p:sp>
        <p:nvSpPr>
          <p:cNvPr id="313355" name="Rectangle 11"/>
          <p:cNvSpPr>
            <a:spLocks noChangeArrowheads="1"/>
          </p:cNvSpPr>
          <p:nvPr/>
        </p:nvSpPr>
        <p:spPr bwMode="auto">
          <a:xfrm>
            <a:off x="1039813" y="3121025"/>
            <a:ext cx="1169987" cy="2667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31335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171575" y="4067175"/>
            <a:ext cx="675322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1335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189038" y="5283200"/>
            <a:ext cx="67341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1335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2688" y="6169025"/>
            <a:ext cx="673417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313359" name="Text Box 15"/>
          <p:cNvSpPr txBox="1">
            <a:spLocks noChangeArrowheads="1"/>
          </p:cNvSpPr>
          <p:nvPr/>
        </p:nvSpPr>
        <p:spPr bwMode="auto">
          <a:xfrm>
            <a:off x="1155700" y="4956175"/>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pitchFamily="34" charset="0"/>
              </a:rPr>
              <a:t>…</a:t>
            </a:r>
          </a:p>
        </p:txBody>
      </p:sp>
    </p:spTree>
    <p:extLst>
      <p:ext uri="{BB962C8B-B14F-4D97-AF65-F5344CB8AC3E}">
        <p14:creationId xmlns:p14="http://schemas.microsoft.com/office/powerpoint/2010/main" val="6243225"/>
      </p:ext>
    </p:extLst>
  </p:cSld>
  <p:clrMapOvr>
    <a:masterClrMapping/>
  </p:clrMapOvr>
  <p:transition spd="slow">
    <p:cut/>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6" name="Rectangle 4"/>
          <p:cNvSpPr>
            <a:spLocks noGrp="1" noChangeArrowheads="1"/>
          </p:cNvSpPr>
          <p:nvPr>
            <p:ph type="title"/>
          </p:nvPr>
        </p:nvSpPr>
        <p:spPr/>
        <p:txBody>
          <a:bodyPr/>
          <a:lstStyle/>
          <a:p>
            <a:r>
              <a:rPr lang="en-US" altLang="en-US" smtClean="0"/>
              <a:t>Set Operator Guidelines</a:t>
            </a:r>
            <a:endParaRPr lang="en-US" altLang="en-US"/>
          </a:p>
        </p:txBody>
      </p:sp>
      <p:sp>
        <p:nvSpPr>
          <p:cNvPr id="315397" name="Rectangle 5"/>
          <p:cNvSpPr>
            <a:spLocks noGrp="1" noChangeArrowheads="1"/>
          </p:cNvSpPr>
          <p:nvPr>
            <p:ph type="body" idx="1"/>
          </p:nvPr>
        </p:nvSpPr>
        <p:spPr/>
        <p:txBody>
          <a:bodyPr/>
          <a:lstStyle/>
          <a:p>
            <a:pPr lvl="1"/>
            <a:r>
              <a:rPr lang="en-US" altLang="en-US" dirty="0" smtClean="0"/>
              <a:t>The expressions in the </a:t>
            </a:r>
            <a:r>
              <a:rPr lang="en-US" altLang="en-US" dirty="0" smtClean="0">
                <a:latin typeface="Courier New" panose="02070309020205020404" pitchFamily="49" charset="0"/>
                <a:cs typeface="Courier New" panose="02070309020205020404" pitchFamily="49" charset="0"/>
              </a:rPr>
              <a:t>SELECT</a:t>
            </a:r>
            <a:r>
              <a:rPr lang="en-US" altLang="en-US" dirty="0" smtClean="0"/>
              <a:t> lists must match in number and data type.</a:t>
            </a:r>
          </a:p>
          <a:p>
            <a:pPr lvl="1"/>
            <a:r>
              <a:rPr lang="en-US" altLang="en-US" dirty="0" smtClean="0"/>
              <a:t>Parentheses can be used to alter the sequence of execution.</a:t>
            </a:r>
          </a:p>
          <a:p>
            <a:pPr lvl="1"/>
            <a:r>
              <a:rPr lang="en-US" altLang="en-US" dirty="0" smtClean="0"/>
              <a:t>The </a:t>
            </a:r>
            <a:r>
              <a:rPr lang="en-US" altLang="en-US" dirty="0" smtClean="0">
                <a:latin typeface="Courier New" panose="02070309020205020404" pitchFamily="49" charset="0"/>
                <a:cs typeface="Courier New" panose="02070309020205020404" pitchFamily="49" charset="0"/>
              </a:rPr>
              <a:t>ORDER BY </a:t>
            </a:r>
            <a:r>
              <a:rPr lang="en-US" altLang="en-US" dirty="0" smtClean="0"/>
              <a:t>clause:</a:t>
            </a:r>
          </a:p>
          <a:p>
            <a:pPr lvl="2"/>
            <a:r>
              <a:rPr lang="en-US" altLang="en-US" dirty="0" smtClean="0"/>
              <a:t>Can appear only at the very end of the statement</a:t>
            </a:r>
          </a:p>
          <a:p>
            <a:pPr lvl="2"/>
            <a:r>
              <a:rPr lang="en-US" altLang="en-US" dirty="0" smtClean="0"/>
              <a:t>Will accept the column name, aliases from the first </a:t>
            </a:r>
            <a:r>
              <a:rPr lang="en-US" altLang="en-US" dirty="0" smtClean="0">
                <a:latin typeface="Courier New" panose="02070309020205020404" pitchFamily="49" charset="0"/>
                <a:cs typeface="Courier New" panose="02070309020205020404" pitchFamily="49" charset="0"/>
              </a:rPr>
              <a:t>SELECT</a:t>
            </a:r>
            <a:r>
              <a:rPr lang="en-US" altLang="en-US" dirty="0" smtClean="0"/>
              <a:t> statement, or the positional notation</a:t>
            </a:r>
            <a:endParaRPr lang="en-US" altLang="en-US" dirty="0"/>
          </a:p>
        </p:txBody>
      </p:sp>
    </p:spTree>
    <p:extLst>
      <p:ext uri="{BB962C8B-B14F-4D97-AF65-F5344CB8AC3E}">
        <p14:creationId xmlns:p14="http://schemas.microsoft.com/office/powerpoint/2010/main" val="3893514088"/>
      </p:ext>
    </p:extLst>
  </p:cSld>
  <p:clrMapOvr>
    <a:masterClrMapping/>
  </p:clrMapOvr>
  <p:transition spd="slow">
    <p:cut/>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4" name="Rectangle 4"/>
          <p:cNvSpPr>
            <a:spLocks noGrp="1" noChangeArrowheads="1"/>
          </p:cNvSpPr>
          <p:nvPr>
            <p:ph type="title"/>
          </p:nvPr>
        </p:nvSpPr>
        <p:spPr/>
        <p:txBody>
          <a:bodyPr/>
          <a:lstStyle/>
          <a:p>
            <a:r>
              <a:rPr lang="en-US" altLang="en-US" smtClean="0"/>
              <a:t>The Oracle Server and Set Operators</a:t>
            </a:r>
            <a:endParaRPr lang="en-US" altLang="en-US"/>
          </a:p>
        </p:txBody>
      </p:sp>
      <p:sp>
        <p:nvSpPr>
          <p:cNvPr id="317445" name="Rectangle 5"/>
          <p:cNvSpPr>
            <a:spLocks noGrp="1" noChangeArrowheads="1"/>
          </p:cNvSpPr>
          <p:nvPr>
            <p:ph type="body" idx="1"/>
          </p:nvPr>
        </p:nvSpPr>
        <p:spPr/>
        <p:txBody>
          <a:bodyPr/>
          <a:lstStyle/>
          <a:p>
            <a:pPr lvl="1"/>
            <a:r>
              <a:rPr lang="en-US" altLang="en-US" dirty="0" smtClean="0"/>
              <a:t>Duplicate rows are automatically eliminated except in </a:t>
            </a:r>
            <a:r>
              <a:rPr lang="en-US" altLang="en-US" dirty="0" smtClean="0">
                <a:latin typeface="Courier New" panose="02070309020205020404" pitchFamily="49" charset="0"/>
                <a:cs typeface="Courier New" panose="02070309020205020404" pitchFamily="49" charset="0"/>
              </a:rPr>
              <a:t>UNION ALL.</a:t>
            </a:r>
          </a:p>
          <a:p>
            <a:pPr lvl="1"/>
            <a:r>
              <a:rPr lang="en-US" altLang="en-US" dirty="0" smtClean="0"/>
              <a:t>Column names from the first query appear in the result.</a:t>
            </a:r>
          </a:p>
          <a:p>
            <a:pPr lvl="1"/>
            <a:r>
              <a:rPr lang="en-US" altLang="en-US" dirty="0" smtClean="0"/>
              <a:t>The output is sorted in ascending order by default except in </a:t>
            </a:r>
            <a:r>
              <a:rPr lang="en-US" altLang="en-US" dirty="0" smtClean="0">
                <a:latin typeface="Courier New" panose="02070309020205020404" pitchFamily="49" charset="0"/>
                <a:cs typeface="Courier New" panose="02070309020205020404" pitchFamily="49" charset="0"/>
              </a:rPr>
              <a:t>UNION ALL</a:t>
            </a:r>
            <a:r>
              <a:rPr lang="en-US" altLang="en-US" dirty="0" smtClean="0"/>
              <a:t>.</a:t>
            </a:r>
            <a:endParaRPr lang="en-US" altLang="en-US" dirty="0"/>
          </a:p>
        </p:txBody>
      </p:sp>
    </p:spTree>
    <p:extLst>
      <p:ext uri="{BB962C8B-B14F-4D97-AF65-F5344CB8AC3E}">
        <p14:creationId xmlns:p14="http://schemas.microsoft.com/office/powerpoint/2010/main" val="3657736484"/>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Entity Relationship Model</a:t>
            </a:r>
            <a:endParaRPr lang="en-IE" dirty="0"/>
          </a:p>
        </p:txBody>
      </p:sp>
      <p:sp>
        <p:nvSpPr>
          <p:cNvPr id="4" name="Content Placeholder 3"/>
          <p:cNvSpPr>
            <a:spLocks noGrp="1"/>
          </p:cNvSpPr>
          <p:nvPr>
            <p:ph sz="quarter" idx="1"/>
          </p:nvPr>
        </p:nvSpPr>
        <p:spPr/>
        <p:txBody>
          <a:bodyPr/>
          <a:lstStyle/>
          <a:p>
            <a:r>
              <a:rPr lang="en-GB" altLang="en-US" dirty="0"/>
              <a:t>A detailed, logical representation of the data for an organisation, business area or process</a:t>
            </a:r>
          </a:p>
          <a:p>
            <a:endParaRPr lang="en-IE" dirty="0"/>
          </a:p>
        </p:txBody>
      </p:sp>
      <p:sp>
        <p:nvSpPr>
          <p:cNvPr id="5" name="AutoShape 2" descr="https://encrypted-tbn1.gstatic.com/images?q=tbn:ANd9GcTxJqPSwiOahzd81hfDJoZurWhjIciZyZnj4lwzq-5cwrQLd_HWfBvQ06ey"/>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25604" name="Picture 4" descr="https://encrypted-tbn1.gstatic.com/images?q=tbn:ANd9GcTxJqPSwiOahzd81hfDJoZurWhjIciZyZnj4lwzq-5cwrQLd_HWfBvQ06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541676"/>
            <a:ext cx="5321771" cy="34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97856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Thinks to Know/Be able to do</a:t>
            </a:r>
            <a:endParaRPr lang="en-IE" dirty="0"/>
          </a:p>
        </p:txBody>
      </p:sp>
      <p:sp>
        <p:nvSpPr>
          <p:cNvPr id="3" name="Content Placeholder 2"/>
          <p:cNvSpPr>
            <a:spLocks noGrp="1"/>
          </p:cNvSpPr>
          <p:nvPr>
            <p:ph sz="quarter" idx="1"/>
          </p:nvPr>
        </p:nvSpPr>
        <p:spPr/>
        <p:txBody>
          <a:bodyPr/>
          <a:lstStyle/>
          <a:p>
            <a:r>
              <a:rPr lang="en-IE" dirty="0" smtClean="0"/>
              <a:t>Know </a:t>
            </a:r>
            <a:r>
              <a:rPr lang="en-IE" dirty="0"/>
              <a:t>the syntax</a:t>
            </a:r>
          </a:p>
          <a:p>
            <a:r>
              <a:rPr lang="en-IE" dirty="0"/>
              <a:t>Explain the principles</a:t>
            </a:r>
          </a:p>
          <a:p>
            <a:r>
              <a:rPr lang="en-IE" dirty="0" smtClean="0"/>
              <a:t>Be </a:t>
            </a:r>
            <a:r>
              <a:rPr lang="en-IE" dirty="0"/>
              <a:t>able to develop SQL to achieve </a:t>
            </a:r>
            <a:r>
              <a:rPr lang="en-IE" dirty="0" smtClean="0"/>
              <a:t>a set operation</a:t>
            </a:r>
            <a:endParaRPr lang="en-IE" dirty="0"/>
          </a:p>
          <a:p>
            <a:r>
              <a:rPr lang="en-IE" dirty="0"/>
              <a:t>Recognise the output of a query </a:t>
            </a:r>
            <a:endParaRPr lang="en-IE" dirty="0" smtClean="0"/>
          </a:p>
          <a:p>
            <a:pPr marL="0" indent="0">
              <a:buNone/>
            </a:pPr>
            <a:endParaRPr lang="en-IE" dirty="0"/>
          </a:p>
          <a:p>
            <a:endParaRPr lang="en-IE" dirty="0"/>
          </a:p>
        </p:txBody>
      </p:sp>
    </p:spTree>
    <p:extLst>
      <p:ext uri="{BB962C8B-B14F-4D97-AF65-F5344CB8AC3E}">
        <p14:creationId xmlns:p14="http://schemas.microsoft.com/office/powerpoint/2010/main" val="100235254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Transactions</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232987488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Transactions and SQL</a:t>
            </a:r>
            <a:endParaRPr lang="en-IE" dirty="0"/>
          </a:p>
        </p:txBody>
      </p:sp>
      <p:sp>
        <p:nvSpPr>
          <p:cNvPr id="3" name="Content Placeholder 2"/>
          <p:cNvSpPr>
            <a:spLocks noGrp="1"/>
          </p:cNvSpPr>
          <p:nvPr>
            <p:ph sz="quarter" idx="1"/>
          </p:nvPr>
        </p:nvSpPr>
        <p:spPr/>
        <p:txBody>
          <a:bodyPr/>
          <a:lstStyle/>
          <a:p>
            <a:r>
              <a:rPr lang="en-US" dirty="0" smtClean="0"/>
              <a:t>Transaction</a:t>
            </a:r>
          </a:p>
          <a:p>
            <a:pPr lvl="1"/>
            <a:r>
              <a:rPr lang="en-US" dirty="0" smtClean="0"/>
              <a:t>Series of action queries that represent a logical unit of work</a:t>
            </a:r>
          </a:p>
          <a:p>
            <a:r>
              <a:rPr lang="en-US" dirty="0" smtClean="0"/>
              <a:t>User can commit (save) changes</a:t>
            </a:r>
          </a:p>
          <a:p>
            <a:r>
              <a:rPr lang="en-US" dirty="0" smtClean="0"/>
              <a:t>User can roll back (discard) changes</a:t>
            </a:r>
          </a:p>
          <a:p>
            <a:r>
              <a:rPr lang="en-US" dirty="0" smtClean="0"/>
              <a:t>Pending transaction</a:t>
            </a:r>
          </a:p>
          <a:p>
            <a:pPr lvl="1"/>
            <a:r>
              <a:rPr lang="en-US" dirty="0" smtClean="0"/>
              <a:t>A transaction waiting to be committed or rolled back</a:t>
            </a:r>
          </a:p>
          <a:p>
            <a:r>
              <a:rPr lang="en-US" dirty="0" smtClean="0"/>
              <a:t>Oracle DBMS locks records associated with pending transactions</a:t>
            </a:r>
          </a:p>
          <a:p>
            <a:r>
              <a:rPr lang="en-US" dirty="0" smtClean="0"/>
              <a:t>Other users cannot view or modify locked records</a:t>
            </a:r>
          </a:p>
          <a:p>
            <a:endParaRPr lang="en-IE" dirty="0"/>
          </a:p>
        </p:txBody>
      </p:sp>
    </p:spTree>
    <p:extLst>
      <p:ext uri="{BB962C8B-B14F-4D97-AF65-F5344CB8AC3E}">
        <p14:creationId xmlns:p14="http://schemas.microsoft.com/office/powerpoint/2010/main" val="245932979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Transactions and SQL</a:t>
            </a:r>
            <a:endParaRPr lang="en-IE" dirty="0"/>
          </a:p>
        </p:txBody>
      </p:sp>
      <p:sp>
        <p:nvSpPr>
          <p:cNvPr id="4" name="Content Placeholder 3"/>
          <p:cNvSpPr>
            <a:spLocks noGrp="1"/>
          </p:cNvSpPr>
          <p:nvPr>
            <p:ph sz="quarter" idx="1"/>
          </p:nvPr>
        </p:nvSpPr>
        <p:spPr/>
        <p:txBody>
          <a:bodyPr/>
          <a:lstStyle/>
          <a:p>
            <a:r>
              <a:rPr lang="en-US" altLang="zh-CN" dirty="0" smtClean="0"/>
              <a:t>The SELECT statement reads data from the database </a:t>
            </a:r>
          </a:p>
          <a:p>
            <a:pPr lvl="1"/>
            <a:r>
              <a:rPr lang="en-US" altLang="zh-CN" dirty="0" smtClean="0"/>
              <a:t>BUT  doesn’t change anything.</a:t>
            </a:r>
          </a:p>
          <a:p>
            <a:r>
              <a:rPr lang="en-US" altLang="zh-CN" dirty="0" smtClean="0"/>
              <a:t>The other three DML statements DO change the data.</a:t>
            </a:r>
          </a:p>
          <a:p>
            <a:r>
              <a:rPr lang="en-US" altLang="zh-CN" dirty="0" smtClean="0"/>
              <a:t>Because they change the data, the DBMS (Database Management System) goes into defensive mode.</a:t>
            </a:r>
          </a:p>
          <a:p>
            <a:r>
              <a:rPr lang="en-US" altLang="zh-CN" dirty="0" smtClean="0"/>
              <a:t>It LOCKS all rows that are subjected to</a:t>
            </a:r>
          </a:p>
          <a:p>
            <a:pPr lvl="1"/>
            <a:r>
              <a:rPr lang="en-US" altLang="zh-CN" dirty="0" smtClean="0"/>
              <a:t>INSERT</a:t>
            </a:r>
          </a:p>
          <a:p>
            <a:pPr lvl="1"/>
            <a:r>
              <a:rPr lang="en-US" altLang="zh-CN" dirty="0" smtClean="0"/>
              <a:t>UPDATE  </a:t>
            </a:r>
          </a:p>
          <a:p>
            <a:pPr lvl="1"/>
            <a:r>
              <a:rPr lang="en-US" altLang="zh-CN" dirty="0" smtClean="0"/>
              <a:t>DELETE</a:t>
            </a:r>
          </a:p>
          <a:p>
            <a:r>
              <a:rPr lang="en-US" altLang="zh-CN" dirty="0" smtClean="0"/>
              <a:t>This means other users of the database cannot make changes to this data until the statements are complete.</a:t>
            </a:r>
          </a:p>
          <a:p>
            <a:endParaRPr lang="en-US" altLang="zh-CN" dirty="0" smtClean="0"/>
          </a:p>
          <a:p>
            <a:endParaRPr lang="en-IE" dirty="0"/>
          </a:p>
        </p:txBody>
      </p:sp>
    </p:spTree>
    <p:extLst>
      <p:ext uri="{BB962C8B-B14F-4D97-AF65-F5344CB8AC3E}">
        <p14:creationId xmlns:p14="http://schemas.microsoft.com/office/powerpoint/2010/main" val="260818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t>Transactions in SQL</a:t>
            </a:r>
            <a:endParaRPr lang="en-IE" dirty="0"/>
          </a:p>
        </p:txBody>
      </p:sp>
      <p:sp>
        <p:nvSpPr>
          <p:cNvPr id="4" name="Content Placeholder 3"/>
          <p:cNvSpPr>
            <a:spLocks noGrp="1"/>
          </p:cNvSpPr>
          <p:nvPr>
            <p:ph sz="quarter" idx="1"/>
          </p:nvPr>
        </p:nvSpPr>
        <p:spPr/>
        <p:txBody>
          <a:bodyPr/>
          <a:lstStyle/>
          <a:p>
            <a:r>
              <a:rPr lang="en-IE" dirty="0" smtClean="0"/>
              <a:t>As soon as Oracle sees an INSERT, UPDATE or DELETE, it starts a TRANSACTION</a:t>
            </a:r>
          </a:p>
          <a:p>
            <a:r>
              <a:rPr lang="en-IE" dirty="0" smtClean="0"/>
              <a:t>The transaction continues until the operations are either </a:t>
            </a:r>
            <a:r>
              <a:rPr lang="en-IE" dirty="0" err="1" smtClean="0">
                <a:solidFill>
                  <a:srgbClr val="FF0000"/>
                </a:solidFill>
              </a:rPr>
              <a:t>COMMITed</a:t>
            </a:r>
            <a:r>
              <a:rPr lang="en-IE" dirty="0" smtClean="0"/>
              <a:t> or </a:t>
            </a:r>
            <a:r>
              <a:rPr lang="en-IE" dirty="0" err="1" smtClean="0">
                <a:solidFill>
                  <a:srgbClr val="FF0000"/>
                </a:solidFill>
              </a:rPr>
              <a:t>ROLLed</a:t>
            </a:r>
            <a:r>
              <a:rPr lang="en-IE" dirty="0" smtClean="0">
                <a:solidFill>
                  <a:srgbClr val="FF0000"/>
                </a:solidFill>
              </a:rPr>
              <a:t> BACK</a:t>
            </a:r>
          </a:p>
          <a:p>
            <a:r>
              <a:rPr lang="en-IE" dirty="0" smtClean="0"/>
              <a:t>COMMIT</a:t>
            </a:r>
          </a:p>
          <a:p>
            <a:pPr lvl="1"/>
            <a:r>
              <a:rPr lang="en-IE" dirty="0" smtClean="0"/>
              <a:t>This makes all of the operations permanent</a:t>
            </a:r>
          </a:p>
          <a:p>
            <a:r>
              <a:rPr lang="en-IE" dirty="0" smtClean="0"/>
              <a:t>ROLLBACK</a:t>
            </a:r>
          </a:p>
          <a:p>
            <a:pPr lvl="1"/>
            <a:r>
              <a:rPr lang="en-IE" dirty="0" smtClean="0"/>
              <a:t>This is like ‘undo’.  It rolls back all operations carried out by the current session since the last COMMIT</a:t>
            </a:r>
            <a:endParaRPr lang="en-IE" dirty="0"/>
          </a:p>
        </p:txBody>
      </p:sp>
    </p:spTree>
    <p:extLst>
      <p:ext uri="{BB962C8B-B14F-4D97-AF65-F5344CB8AC3E}">
        <p14:creationId xmlns:p14="http://schemas.microsoft.com/office/powerpoint/2010/main" val="157478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Definition Language</a:t>
            </a:r>
            <a:endParaRPr lang="en-IE" dirty="0"/>
          </a:p>
        </p:txBody>
      </p:sp>
      <p:sp>
        <p:nvSpPr>
          <p:cNvPr id="3" name="Content Placeholder 2"/>
          <p:cNvSpPr>
            <a:spLocks noGrp="1"/>
          </p:cNvSpPr>
          <p:nvPr>
            <p:ph sz="quarter" idx="1"/>
          </p:nvPr>
        </p:nvSpPr>
        <p:spPr/>
        <p:txBody>
          <a:bodyPr/>
          <a:lstStyle/>
          <a:p>
            <a:r>
              <a:rPr lang="en-IE" dirty="0"/>
              <a:t>Any DDL statement performs a COMMIT</a:t>
            </a:r>
          </a:p>
          <a:p>
            <a:pPr lvl="1"/>
            <a:r>
              <a:rPr lang="en-IE" dirty="0"/>
              <a:t>A DDL statement is a Data Definition Language statement, such as </a:t>
            </a:r>
            <a:r>
              <a:rPr lang="en-IE" dirty="0" smtClean="0"/>
              <a:t>CREATE, ALTER </a:t>
            </a:r>
            <a:r>
              <a:rPr lang="en-IE" dirty="0"/>
              <a:t>or DROP</a:t>
            </a:r>
          </a:p>
          <a:p>
            <a:endParaRPr lang="en-IE" dirty="0"/>
          </a:p>
        </p:txBody>
      </p:sp>
    </p:spTree>
    <p:extLst>
      <p:ext uri="{BB962C8B-B14F-4D97-AF65-F5344CB8AC3E}">
        <p14:creationId xmlns:p14="http://schemas.microsoft.com/office/powerpoint/2010/main" val="294246940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smtClean="0"/>
              <a:t>Database Transaction</a:t>
            </a:r>
            <a:endParaRPr lang="bg-BG"/>
          </a:p>
        </p:txBody>
      </p:sp>
      <p:sp>
        <p:nvSpPr>
          <p:cNvPr id="274435" name="Rectangle 3"/>
          <p:cNvSpPr>
            <a:spLocks noGrp="1" noChangeArrowheads="1"/>
          </p:cNvSpPr>
          <p:nvPr>
            <p:ph sz="quarter" idx="1"/>
          </p:nvPr>
        </p:nvSpPr>
        <p:spPr/>
        <p:txBody>
          <a:bodyPr/>
          <a:lstStyle/>
          <a:p>
            <a:r>
              <a:rPr lang="bg-BG" dirty="0" smtClean="0"/>
              <a:t>A database transaction consists of one of the</a:t>
            </a:r>
            <a:r>
              <a:rPr lang="en-US" dirty="0" smtClean="0"/>
              <a:t> </a:t>
            </a:r>
            <a:r>
              <a:rPr lang="bg-BG" dirty="0" smtClean="0"/>
              <a:t>following:</a:t>
            </a:r>
          </a:p>
          <a:p>
            <a:pPr lvl="1"/>
            <a:r>
              <a:rPr lang="bg-BG" dirty="0" smtClean="0"/>
              <a:t>DML statements which constitute one consistent</a:t>
            </a:r>
            <a:r>
              <a:rPr lang="en-US" dirty="0" smtClean="0"/>
              <a:t> </a:t>
            </a:r>
            <a:r>
              <a:rPr lang="bg-BG" dirty="0" smtClean="0"/>
              <a:t>change to the data</a:t>
            </a:r>
          </a:p>
          <a:p>
            <a:pPr lvl="1"/>
            <a:r>
              <a:rPr lang="bg-BG" dirty="0" smtClean="0"/>
              <a:t>One DDL statement</a:t>
            </a:r>
          </a:p>
          <a:p>
            <a:pPr lvl="1"/>
            <a:r>
              <a:rPr lang="bg-BG" dirty="0" smtClean="0"/>
              <a:t>One DCL </a:t>
            </a:r>
            <a:r>
              <a:rPr lang="en-IE" dirty="0" smtClean="0"/>
              <a:t>(Data Control Language) </a:t>
            </a:r>
            <a:r>
              <a:rPr lang="bg-BG" dirty="0" smtClean="0"/>
              <a:t>statement</a:t>
            </a:r>
          </a:p>
          <a:p>
            <a:endParaRPr lang="bg-BG" dirty="0"/>
          </a:p>
        </p:txBody>
      </p:sp>
    </p:spTree>
    <p:extLst>
      <p:ext uri="{BB962C8B-B14F-4D97-AF65-F5344CB8AC3E}">
        <p14:creationId xmlns:p14="http://schemas.microsoft.com/office/powerpoint/2010/main" val="141071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mtClean="0"/>
              <a:t>The Transaction Control Commands</a:t>
            </a:r>
            <a:endParaRPr lang="en-IE" dirty="0"/>
          </a:p>
        </p:txBody>
      </p:sp>
      <p:sp>
        <p:nvSpPr>
          <p:cNvPr id="4" name="Content Placeholder 3"/>
          <p:cNvSpPr>
            <a:spLocks noGrp="1"/>
          </p:cNvSpPr>
          <p:nvPr>
            <p:ph sz="quarter" idx="1"/>
          </p:nvPr>
        </p:nvSpPr>
        <p:spPr/>
        <p:txBody>
          <a:bodyPr/>
          <a:lstStyle/>
          <a:p>
            <a:r>
              <a:rPr lang="en-US" altLang="zh-CN" dirty="0" smtClean="0"/>
              <a:t>Commit makes all changes since the beginning of a transaction permanent</a:t>
            </a:r>
          </a:p>
          <a:p>
            <a:r>
              <a:rPr lang="en-US" altLang="zh-CN" dirty="0" smtClean="0"/>
              <a:t>Rollback rolls back (undoes) all changes since the beginning of a transaction</a:t>
            </a:r>
          </a:p>
          <a:p>
            <a:r>
              <a:rPr lang="en-US" altLang="zh-CN" dirty="0" smtClean="0"/>
              <a:t>Other users cannot see the results of the transaction until it has been committed.</a:t>
            </a:r>
          </a:p>
          <a:p>
            <a:endParaRPr lang="en-US" altLang="zh-CN" dirty="0" smtClean="0"/>
          </a:p>
          <a:p>
            <a:endParaRPr lang="en-US" altLang="zh-CN" dirty="0" smtClean="0"/>
          </a:p>
          <a:p>
            <a:endParaRPr lang="en-US" altLang="zh-CN" dirty="0" smtClean="0"/>
          </a:p>
          <a:p>
            <a:endParaRPr lang="en-US" altLang="zh-CN" dirty="0" smtClean="0"/>
          </a:p>
          <a:p>
            <a:endParaRPr lang="en-IE" dirty="0"/>
          </a:p>
        </p:txBody>
      </p:sp>
    </p:spTree>
    <p:extLst>
      <p:ext uri="{BB962C8B-B14F-4D97-AF65-F5344CB8AC3E}">
        <p14:creationId xmlns:p14="http://schemas.microsoft.com/office/powerpoint/2010/main" val="370452825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smtClean="0"/>
              <a:t>Data Concurrency and Consistency</a:t>
            </a:r>
            <a:endParaRPr lang="en-US"/>
          </a:p>
        </p:txBody>
      </p:sp>
      <p:sp>
        <p:nvSpPr>
          <p:cNvPr id="301059" name="Rectangle 3"/>
          <p:cNvSpPr>
            <a:spLocks noGrp="1" noChangeArrowheads="1"/>
          </p:cNvSpPr>
          <p:nvPr>
            <p:ph type="body" idx="1"/>
          </p:nvPr>
        </p:nvSpPr>
        <p:spPr/>
        <p:txBody>
          <a:bodyPr/>
          <a:lstStyle/>
          <a:p>
            <a:r>
              <a:rPr lang="en-US" dirty="0" smtClean="0"/>
              <a:t>Data concurrency </a:t>
            </a:r>
          </a:p>
          <a:p>
            <a:pPr lvl="1"/>
            <a:r>
              <a:rPr lang="en-US" dirty="0"/>
              <a:t>M</a:t>
            </a:r>
            <a:r>
              <a:rPr lang="en-US" smtClean="0"/>
              <a:t>eans </a:t>
            </a:r>
            <a:r>
              <a:rPr lang="en-US" dirty="0" smtClean="0"/>
              <a:t>that many users can access data at the same time.</a:t>
            </a:r>
          </a:p>
          <a:p>
            <a:r>
              <a:rPr lang="en-US" dirty="0" smtClean="0"/>
              <a:t>Data consistency </a:t>
            </a:r>
          </a:p>
          <a:p>
            <a:pPr lvl="1"/>
            <a:r>
              <a:rPr lang="en-US" dirty="0" smtClean="0"/>
              <a:t>Means that each user sees a consistent view of the data, including visible changes made by the user’s own transactions and transactions of other users.</a:t>
            </a:r>
            <a:endParaRPr lang="en-US" dirty="0"/>
          </a:p>
        </p:txBody>
      </p:sp>
    </p:spTree>
    <p:extLst>
      <p:ext uri="{BB962C8B-B14F-4D97-AF65-F5344CB8AC3E}">
        <p14:creationId xmlns:p14="http://schemas.microsoft.com/office/powerpoint/2010/main" val="1708027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normAutofit fontScale="90000"/>
          </a:bodyPr>
          <a:lstStyle/>
          <a:p>
            <a:r>
              <a:rPr lang="en-US" smtClean="0"/>
              <a:t>Advantages of COMMIT</a:t>
            </a:r>
            <a:br>
              <a:rPr lang="en-US" smtClean="0"/>
            </a:br>
            <a:r>
              <a:rPr lang="en-US" smtClean="0"/>
              <a:t>and ROLLBACK</a:t>
            </a:r>
            <a:endParaRPr lang="en-US"/>
          </a:p>
        </p:txBody>
      </p:sp>
      <p:sp>
        <p:nvSpPr>
          <p:cNvPr id="291843" name="Rectangle 3"/>
          <p:cNvSpPr>
            <a:spLocks noGrp="1" noChangeArrowheads="1"/>
          </p:cNvSpPr>
          <p:nvPr>
            <p:ph type="body" idx="1"/>
          </p:nvPr>
        </p:nvSpPr>
        <p:spPr/>
        <p:txBody>
          <a:bodyPr/>
          <a:lstStyle/>
          <a:p>
            <a:endParaRPr lang="en-US" dirty="0" smtClean="0"/>
          </a:p>
          <a:p>
            <a:r>
              <a:rPr lang="en-US" dirty="0" smtClean="0"/>
              <a:t>With COMMIT and ROLLBACK statements, you can:</a:t>
            </a:r>
          </a:p>
          <a:p>
            <a:r>
              <a:rPr lang="en-US" dirty="0" smtClean="0"/>
              <a:t>Ensure data consistency</a:t>
            </a:r>
          </a:p>
          <a:p>
            <a:r>
              <a:rPr lang="en-US" dirty="0" smtClean="0"/>
              <a:t>Preview data changes before making changes permanent</a:t>
            </a:r>
          </a:p>
          <a:p>
            <a:r>
              <a:rPr lang="en-US" dirty="0" smtClean="0"/>
              <a:t>Group logically related operations</a:t>
            </a:r>
            <a:endParaRPr lang="en-US" dirty="0"/>
          </a:p>
        </p:txBody>
      </p:sp>
    </p:spTree>
    <p:extLst>
      <p:ext uri="{BB962C8B-B14F-4D97-AF65-F5344CB8AC3E}">
        <p14:creationId xmlns:p14="http://schemas.microsoft.com/office/powerpoint/2010/main" val="4012035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ltLang="en-US" smtClean="0"/>
              <a:t>The Entity-Relationship model</a:t>
            </a:r>
          </a:p>
        </p:txBody>
      </p:sp>
      <p:sp>
        <p:nvSpPr>
          <p:cNvPr id="56323" name="Rectangle 3"/>
          <p:cNvSpPr>
            <a:spLocks noGrp="1" noChangeArrowheads="1"/>
          </p:cNvSpPr>
          <p:nvPr>
            <p:ph sz="quarter" idx="1"/>
          </p:nvPr>
        </p:nvSpPr>
        <p:spPr/>
        <p:txBody>
          <a:bodyPr/>
          <a:lstStyle/>
          <a:p>
            <a:r>
              <a:rPr lang="en-GB" altLang="en-US" dirty="0" smtClean="0"/>
              <a:t>Expressed in terms of:</a:t>
            </a:r>
          </a:p>
          <a:p>
            <a:pPr lvl="1"/>
            <a:r>
              <a:rPr lang="en-GB" altLang="en-US" b="1" dirty="0" smtClean="0"/>
              <a:t>Entities</a:t>
            </a:r>
            <a:r>
              <a:rPr lang="en-GB" altLang="en-US" dirty="0" smtClean="0"/>
              <a:t> involved (things about which data is to be stored)</a:t>
            </a:r>
          </a:p>
          <a:p>
            <a:pPr lvl="1"/>
            <a:r>
              <a:rPr lang="en-GB" altLang="en-US" b="1" dirty="0" smtClean="0"/>
              <a:t>Relationships</a:t>
            </a:r>
            <a:r>
              <a:rPr lang="en-GB" altLang="en-US" dirty="0" smtClean="0"/>
              <a:t> (or associations) among those entities and </a:t>
            </a:r>
          </a:p>
          <a:p>
            <a:pPr lvl="1"/>
            <a:r>
              <a:rPr lang="en-GB" altLang="en-US" b="1" dirty="0" smtClean="0"/>
              <a:t>Attributes</a:t>
            </a:r>
            <a:r>
              <a:rPr lang="en-GB" altLang="en-US" dirty="0" smtClean="0"/>
              <a:t> (properties) of both the entities and their relationships</a:t>
            </a:r>
          </a:p>
        </p:txBody>
      </p:sp>
      <p:sp>
        <p:nvSpPr>
          <p:cNvPr id="8" name="Content Placeholder 7"/>
          <p:cNvSpPr>
            <a:spLocks noGrp="1"/>
          </p:cNvSpPr>
          <p:nvPr>
            <p:ph sz="quarter" idx="2"/>
          </p:nvPr>
        </p:nvSpPr>
        <p:spPr/>
        <p:txBody>
          <a:bodyPr/>
          <a:lstStyle/>
          <a:p>
            <a:r>
              <a:rPr lang="en-GB" altLang="en-US" dirty="0"/>
              <a:t>Expressed in a form</a:t>
            </a:r>
          </a:p>
          <a:p>
            <a:pPr lvl="1"/>
            <a:r>
              <a:rPr lang="en-GB" altLang="en-US" dirty="0"/>
              <a:t>U</a:t>
            </a:r>
            <a:r>
              <a:rPr lang="en-GB" altLang="en-US" dirty="0" smtClean="0"/>
              <a:t>nderstandable </a:t>
            </a:r>
            <a:r>
              <a:rPr lang="en-GB" altLang="en-US" dirty="0"/>
              <a:t>to both the user and to the IT technologist</a:t>
            </a:r>
          </a:p>
          <a:p>
            <a:pPr lvl="1"/>
            <a:r>
              <a:rPr lang="en-GB" altLang="en-US" dirty="0" smtClean="0"/>
              <a:t>‘open</a:t>
            </a:r>
            <a:r>
              <a:rPr lang="en-GB" altLang="en-US" dirty="0"/>
              <a:t>’ as possible </a:t>
            </a:r>
          </a:p>
          <a:p>
            <a:pPr lvl="2"/>
            <a:r>
              <a:rPr lang="en-GB" altLang="en-US" dirty="0" smtClean="0"/>
              <a:t>not </a:t>
            </a:r>
            <a:r>
              <a:rPr lang="en-GB" altLang="en-US" dirty="0"/>
              <a:t>tied to any technology or methodology</a:t>
            </a:r>
          </a:p>
          <a:p>
            <a:pPr lvl="1"/>
            <a:r>
              <a:rPr lang="en-GB" altLang="en-US" dirty="0" smtClean="0"/>
              <a:t>Flexible </a:t>
            </a:r>
            <a:r>
              <a:rPr lang="en-GB" altLang="en-US" dirty="0"/>
              <a:t>enough so that it can be used and understood in practically any environment where </a:t>
            </a:r>
            <a:r>
              <a:rPr lang="en-GB" altLang="en-US" dirty="0" smtClean="0"/>
              <a:t>information modelled is used</a:t>
            </a:r>
            <a:endParaRPr lang="en-GB" altLang="en-US" dirty="0"/>
          </a:p>
          <a:p>
            <a:endParaRPr lang="en-GB" altLang="en-US" dirty="0"/>
          </a:p>
          <a:p>
            <a:endParaRPr lang="en-IE" dirty="0"/>
          </a:p>
        </p:txBody>
      </p:sp>
    </p:spTree>
    <p:extLst>
      <p:ext uri="{BB962C8B-B14F-4D97-AF65-F5344CB8AC3E}">
        <p14:creationId xmlns:p14="http://schemas.microsoft.com/office/powerpoint/2010/main" val="194921228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normAutofit fontScale="90000"/>
          </a:bodyPr>
          <a:lstStyle/>
          <a:p>
            <a:r>
              <a:rPr lang="en-US" sz="3200"/>
              <a:t>State of the Data</a:t>
            </a:r>
            <a:br>
              <a:rPr lang="en-US" sz="3200"/>
            </a:br>
            <a:r>
              <a:rPr lang="en-US" sz="3200"/>
              <a:t>Before COMMIT or ROLLBACK</a:t>
            </a:r>
          </a:p>
        </p:txBody>
      </p:sp>
      <p:sp>
        <p:nvSpPr>
          <p:cNvPr id="302083" name="Rectangle 3"/>
          <p:cNvSpPr>
            <a:spLocks noGrp="1" noChangeArrowheads="1"/>
          </p:cNvSpPr>
          <p:nvPr>
            <p:ph type="body" idx="1"/>
          </p:nvPr>
        </p:nvSpPr>
        <p:spPr>
          <a:xfrm>
            <a:off x="323850" y="1484313"/>
            <a:ext cx="8496300" cy="5040312"/>
          </a:xfrm>
        </p:spPr>
        <p:txBody>
          <a:bodyPr/>
          <a:lstStyle/>
          <a:p>
            <a:r>
              <a:rPr lang="en-US"/>
              <a:t>The previous state of the data</a:t>
            </a:r>
            <a:r>
              <a:rPr lang="en-US" b="1"/>
              <a:t> </a:t>
            </a:r>
            <a:r>
              <a:rPr lang="en-US" b="1" i="1">
                <a:solidFill>
                  <a:srgbClr val="FF0066"/>
                </a:solidFill>
                <a:effectLst>
                  <a:outerShdw blurRad="38100" dist="38100" dir="2700000" algn="tl">
                    <a:srgbClr val="000000"/>
                  </a:outerShdw>
                </a:effectLst>
              </a:rPr>
              <a:t>can be recovered</a:t>
            </a:r>
            <a:r>
              <a:rPr lang="en-US" b="1" i="1"/>
              <a:t>.</a:t>
            </a:r>
          </a:p>
          <a:p>
            <a:r>
              <a:rPr lang="en-US"/>
              <a:t>The current user</a:t>
            </a:r>
            <a:r>
              <a:rPr lang="en-US" b="1"/>
              <a:t> </a:t>
            </a:r>
            <a:r>
              <a:rPr lang="en-US" b="1" i="1">
                <a:solidFill>
                  <a:srgbClr val="FF0066"/>
                </a:solidFill>
                <a:effectLst>
                  <a:outerShdw blurRad="38100" dist="38100" dir="2700000" algn="tl">
                    <a:srgbClr val="000000"/>
                  </a:outerShdw>
                </a:effectLst>
              </a:rPr>
              <a:t>can review</a:t>
            </a:r>
            <a:r>
              <a:rPr lang="en-US" b="1"/>
              <a:t> </a:t>
            </a:r>
            <a:r>
              <a:rPr lang="en-US"/>
              <a:t>the results of the</a:t>
            </a:r>
            <a:r>
              <a:rPr lang="en-US" b="1"/>
              <a:t> </a:t>
            </a:r>
            <a:r>
              <a:rPr lang="en-US"/>
              <a:t>DML operations by using the SELECT statement.</a:t>
            </a:r>
          </a:p>
          <a:p>
            <a:r>
              <a:rPr lang="en-US"/>
              <a:t>Other users</a:t>
            </a:r>
            <a:r>
              <a:rPr lang="en-US" b="1"/>
              <a:t> </a:t>
            </a:r>
            <a:r>
              <a:rPr lang="en-US" b="1" i="1">
                <a:solidFill>
                  <a:srgbClr val="FF0066"/>
                </a:solidFill>
                <a:effectLst>
                  <a:outerShdw blurRad="38100" dist="38100" dir="2700000" algn="tl">
                    <a:srgbClr val="000000"/>
                  </a:outerShdw>
                </a:effectLst>
              </a:rPr>
              <a:t>can not view</a:t>
            </a:r>
            <a:r>
              <a:rPr lang="en-US" b="1"/>
              <a:t> </a:t>
            </a:r>
            <a:r>
              <a:rPr lang="en-US"/>
              <a:t>the results of the DML statements by the current user.</a:t>
            </a:r>
          </a:p>
          <a:p>
            <a:r>
              <a:rPr lang="en-US"/>
              <a:t>The affected rows</a:t>
            </a:r>
            <a:r>
              <a:rPr lang="en-US" b="1"/>
              <a:t> </a:t>
            </a:r>
            <a:r>
              <a:rPr lang="en-US" b="1" i="1">
                <a:solidFill>
                  <a:srgbClr val="FF0066"/>
                </a:solidFill>
                <a:effectLst>
                  <a:outerShdw blurRad="38100" dist="38100" dir="2700000" algn="tl">
                    <a:srgbClr val="000000"/>
                  </a:outerShdw>
                </a:effectLst>
              </a:rPr>
              <a:t>are locked</a:t>
            </a:r>
            <a:endParaRPr lang="en-US" b="1" i="1"/>
          </a:p>
          <a:p>
            <a:r>
              <a:rPr lang="en-US"/>
              <a:t>Other users</a:t>
            </a:r>
            <a:r>
              <a:rPr lang="en-US" b="1"/>
              <a:t> </a:t>
            </a:r>
            <a:r>
              <a:rPr lang="en-US" b="1" i="1">
                <a:solidFill>
                  <a:srgbClr val="FF0066"/>
                </a:solidFill>
                <a:effectLst>
                  <a:outerShdw blurRad="38100" dist="38100" dir="2700000" algn="tl">
                    <a:srgbClr val="000000"/>
                  </a:outerShdw>
                </a:effectLst>
              </a:rPr>
              <a:t>cannot change</a:t>
            </a:r>
            <a:r>
              <a:rPr lang="en-US" b="1"/>
              <a:t> </a:t>
            </a:r>
            <a:r>
              <a:rPr lang="en-US"/>
              <a:t>the data within the affected rows.</a:t>
            </a:r>
          </a:p>
        </p:txBody>
      </p:sp>
    </p:spTree>
    <p:extLst>
      <p:ext uri="{BB962C8B-B14F-4D97-AF65-F5344CB8AC3E}">
        <p14:creationId xmlns:p14="http://schemas.microsoft.com/office/powerpoint/2010/main" val="557366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sz="3200"/>
              <a:t>State of the Data after COMMIT</a:t>
            </a:r>
          </a:p>
        </p:txBody>
      </p:sp>
      <p:sp>
        <p:nvSpPr>
          <p:cNvPr id="309251" name="Rectangle 3"/>
          <p:cNvSpPr>
            <a:spLocks noGrp="1" noChangeArrowheads="1"/>
          </p:cNvSpPr>
          <p:nvPr>
            <p:ph type="body" idx="1"/>
          </p:nvPr>
        </p:nvSpPr>
        <p:spPr/>
        <p:txBody>
          <a:bodyPr/>
          <a:lstStyle/>
          <a:p>
            <a:r>
              <a:rPr lang="en-US"/>
              <a:t>Data changes are made </a:t>
            </a:r>
            <a:r>
              <a:rPr lang="en-US" i="1">
                <a:solidFill>
                  <a:srgbClr val="FF0066"/>
                </a:solidFill>
                <a:effectLst>
                  <a:outerShdw blurRad="38100" dist="38100" dir="2700000" algn="tl">
                    <a:srgbClr val="000000"/>
                  </a:outerShdw>
                </a:effectLst>
              </a:rPr>
              <a:t>permanent</a:t>
            </a:r>
            <a:r>
              <a:rPr lang="en-US"/>
              <a:t> in the database.</a:t>
            </a:r>
          </a:p>
          <a:p>
            <a:r>
              <a:rPr lang="en-US"/>
              <a:t>The previous state of the data </a:t>
            </a:r>
            <a:r>
              <a:rPr lang="en-US" i="1">
                <a:solidFill>
                  <a:srgbClr val="FF0066"/>
                </a:solidFill>
                <a:effectLst>
                  <a:outerShdw blurRad="38100" dist="38100" dir="2700000" algn="tl">
                    <a:srgbClr val="000000"/>
                  </a:outerShdw>
                </a:effectLst>
              </a:rPr>
              <a:t>is permanently lost</a:t>
            </a:r>
            <a:r>
              <a:rPr lang="en-US">
                <a:solidFill>
                  <a:srgbClr val="FF0066"/>
                </a:solidFill>
                <a:effectLst>
                  <a:outerShdw blurRad="38100" dist="38100" dir="2700000" algn="tl">
                    <a:srgbClr val="000000"/>
                  </a:outerShdw>
                </a:effectLst>
              </a:rPr>
              <a:t>.</a:t>
            </a:r>
          </a:p>
          <a:p>
            <a:r>
              <a:rPr lang="en-US"/>
              <a:t>All users </a:t>
            </a:r>
            <a:r>
              <a:rPr lang="en-US" i="1">
                <a:solidFill>
                  <a:srgbClr val="FF0066"/>
                </a:solidFill>
                <a:effectLst>
                  <a:outerShdw blurRad="38100" dist="38100" dir="2700000" algn="tl">
                    <a:srgbClr val="000000"/>
                  </a:outerShdw>
                </a:effectLst>
              </a:rPr>
              <a:t>can view</a:t>
            </a:r>
            <a:r>
              <a:rPr lang="en-US"/>
              <a:t> the results.</a:t>
            </a:r>
          </a:p>
          <a:p>
            <a:r>
              <a:rPr lang="en-US"/>
              <a:t>Locks on the affected rows </a:t>
            </a:r>
            <a:r>
              <a:rPr lang="en-US" i="1">
                <a:solidFill>
                  <a:srgbClr val="FF0066"/>
                </a:solidFill>
                <a:effectLst>
                  <a:outerShdw blurRad="38100" dist="38100" dir="2700000" algn="tl">
                    <a:srgbClr val="000000"/>
                  </a:outerShdw>
                </a:effectLst>
              </a:rPr>
              <a:t>are released</a:t>
            </a:r>
            <a:r>
              <a:rPr lang="en-US"/>
              <a:t>; those rows are available for other users to manipulate.</a:t>
            </a:r>
          </a:p>
          <a:p>
            <a:r>
              <a:rPr lang="en-US"/>
              <a:t>All savepoints </a:t>
            </a:r>
            <a:r>
              <a:rPr lang="en-US" i="1">
                <a:solidFill>
                  <a:srgbClr val="FF0066"/>
                </a:solidFill>
                <a:effectLst>
                  <a:outerShdw blurRad="38100" dist="38100" dir="2700000" algn="tl">
                    <a:srgbClr val="000000"/>
                  </a:outerShdw>
                </a:effectLst>
              </a:rPr>
              <a:t>are erased</a:t>
            </a:r>
            <a:r>
              <a:rPr lang="en-US"/>
              <a:t>.</a:t>
            </a:r>
          </a:p>
        </p:txBody>
      </p:sp>
    </p:spTree>
    <p:extLst>
      <p:ext uri="{BB962C8B-B14F-4D97-AF65-F5344CB8AC3E}">
        <p14:creationId xmlns:p14="http://schemas.microsoft.com/office/powerpoint/2010/main" val="4029871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Definition Language</a:t>
            </a:r>
            <a:endParaRPr lang="en-IE" dirty="0"/>
          </a:p>
        </p:txBody>
      </p:sp>
      <p:sp>
        <p:nvSpPr>
          <p:cNvPr id="3" name="Content Placeholder 2"/>
          <p:cNvSpPr>
            <a:spLocks noGrp="1"/>
          </p:cNvSpPr>
          <p:nvPr>
            <p:ph sz="quarter" idx="1"/>
          </p:nvPr>
        </p:nvSpPr>
        <p:spPr/>
        <p:txBody>
          <a:bodyPr/>
          <a:lstStyle/>
          <a:p>
            <a:r>
              <a:rPr lang="en-IE" dirty="0"/>
              <a:t>Any DDL statement performs a COMMIT</a:t>
            </a:r>
          </a:p>
          <a:p>
            <a:pPr lvl="1"/>
            <a:r>
              <a:rPr lang="en-IE" dirty="0"/>
              <a:t>A DDL statement is a Data Definition Language statement, such as </a:t>
            </a:r>
            <a:r>
              <a:rPr lang="en-IE" dirty="0" smtClean="0"/>
              <a:t>CREATE, ALTER </a:t>
            </a:r>
            <a:r>
              <a:rPr lang="en-IE" dirty="0"/>
              <a:t>or DROP</a:t>
            </a:r>
          </a:p>
          <a:p>
            <a:endParaRPr lang="en-IE" dirty="0"/>
          </a:p>
        </p:txBody>
      </p:sp>
    </p:spTree>
    <p:extLst>
      <p:ext uri="{BB962C8B-B14F-4D97-AF65-F5344CB8AC3E}">
        <p14:creationId xmlns:p14="http://schemas.microsoft.com/office/powerpoint/2010/main" val="312056997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Things to be able to explain/Be able to do </a:t>
            </a:r>
            <a:endParaRPr lang="en-IE" dirty="0"/>
          </a:p>
        </p:txBody>
      </p:sp>
      <p:sp>
        <p:nvSpPr>
          <p:cNvPr id="3" name="Content Placeholder 2"/>
          <p:cNvSpPr>
            <a:spLocks noGrp="1"/>
          </p:cNvSpPr>
          <p:nvPr>
            <p:ph sz="quarter" idx="1"/>
          </p:nvPr>
        </p:nvSpPr>
        <p:spPr/>
        <p:txBody>
          <a:bodyPr/>
          <a:lstStyle/>
          <a:p>
            <a:r>
              <a:rPr lang="en-IE" dirty="0" smtClean="0"/>
              <a:t>What is a transaction?</a:t>
            </a:r>
          </a:p>
          <a:p>
            <a:r>
              <a:rPr lang="en-IE" dirty="0" smtClean="0"/>
              <a:t>Why is it needed?</a:t>
            </a:r>
          </a:p>
          <a:p>
            <a:r>
              <a:rPr lang="en-IE" dirty="0" smtClean="0"/>
              <a:t>Commit and Rollback? When to use? What do they achieve?</a:t>
            </a:r>
            <a:endParaRPr lang="en-IE" dirty="0"/>
          </a:p>
        </p:txBody>
      </p:sp>
    </p:spTree>
    <p:extLst>
      <p:ext uri="{BB962C8B-B14F-4D97-AF65-F5344CB8AC3E}">
        <p14:creationId xmlns:p14="http://schemas.microsoft.com/office/powerpoint/2010/main" val="350819392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Exam Paper</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261415458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Sample Papers</a:t>
            </a:r>
            <a:endParaRPr lang="en-IE" dirty="0"/>
          </a:p>
        </p:txBody>
      </p:sp>
      <p:sp>
        <p:nvSpPr>
          <p:cNvPr id="3" name="Content Placeholder 2"/>
          <p:cNvSpPr>
            <a:spLocks noGrp="1"/>
          </p:cNvSpPr>
          <p:nvPr>
            <p:ph sz="quarter" idx="1"/>
          </p:nvPr>
        </p:nvSpPr>
        <p:spPr/>
        <p:txBody>
          <a:bodyPr/>
          <a:lstStyle/>
          <a:p>
            <a:r>
              <a:rPr lang="en-IE" dirty="0" smtClean="0"/>
              <a:t>Sample of new format will be posted later this week</a:t>
            </a:r>
          </a:p>
          <a:p>
            <a:r>
              <a:rPr lang="en-IE" dirty="0" smtClean="0"/>
              <a:t>Past papers are available from the left-hand menu</a:t>
            </a:r>
            <a:endParaRPr lang="en-IE" dirty="0"/>
          </a:p>
        </p:txBody>
      </p:sp>
    </p:spTree>
    <p:extLst>
      <p:ext uri="{BB962C8B-B14F-4D97-AF65-F5344CB8AC3E}">
        <p14:creationId xmlns:p14="http://schemas.microsoft.com/office/powerpoint/2010/main" val="407817056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Tackling the Exam Paper</a:t>
            </a:r>
            <a:endParaRPr lang="en-IE" dirty="0"/>
          </a:p>
        </p:txBody>
      </p:sp>
      <p:sp>
        <p:nvSpPr>
          <p:cNvPr id="3" name="Content Placeholder 2"/>
          <p:cNvSpPr>
            <a:spLocks noGrp="1"/>
          </p:cNvSpPr>
          <p:nvPr>
            <p:ph sz="quarter" idx="1"/>
          </p:nvPr>
        </p:nvSpPr>
        <p:spPr/>
        <p:txBody>
          <a:bodyPr>
            <a:normAutofit/>
          </a:bodyPr>
          <a:lstStyle/>
          <a:p>
            <a:r>
              <a:rPr lang="en-IE" dirty="0" smtClean="0"/>
              <a:t>Section A (Compulsory)</a:t>
            </a:r>
          </a:p>
          <a:p>
            <a:pPr lvl="1"/>
            <a:r>
              <a:rPr lang="en-IE" dirty="0" smtClean="0"/>
              <a:t>Question 1 60 marks</a:t>
            </a:r>
          </a:p>
          <a:p>
            <a:pPr lvl="1"/>
            <a:r>
              <a:rPr lang="en-IE" dirty="0" smtClean="0"/>
              <a:t>Question 2 20 marks</a:t>
            </a:r>
          </a:p>
          <a:p>
            <a:r>
              <a:rPr lang="en-IE" dirty="0" smtClean="0"/>
              <a:t>Section B</a:t>
            </a:r>
            <a:r>
              <a:rPr lang="en-IE" dirty="0"/>
              <a:t> </a:t>
            </a:r>
            <a:r>
              <a:rPr lang="en-IE" dirty="0" smtClean="0"/>
              <a:t>(Choose one question)</a:t>
            </a:r>
          </a:p>
          <a:p>
            <a:pPr lvl="1"/>
            <a:r>
              <a:rPr lang="en-IE" dirty="0" smtClean="0"/>
              <a:t>Question 3 20 marks</a:t>
            </a:r>
          </a:p>
          <a:p>
            <a:pPr lvl="1"/>
            <a:r>
              <a:rPr lang="en-IE" dirty="0" smtClean="0"/>
              <a:t>Question 4 20 marks</a:t>
            </a:r>
          </a:p>
        </p:txBody>
      </p:sp>
    </p:spTree>
    <p:extLst>
      <p:ext uri="{BB962C8B-B14F-4D97-AF65-F5344CB8AC3E}">
        <p14:creationId xmlns:p14="http://schemas.microsoft.com/office/powerpoint/2010/main" val="307074225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Tackling the Exam Paper</a:t>
            </a:r>
            <a:endParaRPr lang="en-IE" dirty="0"/>
          </a:p>
        </p:txBody>
      </p:sp>
      <p:sp>
        <p:nvSpPr>
          <p:cNvPr id="3" name="Content Placeholder 2"/>
          <p:cNvSpPr>
            <a:spLocks noGrp="1"/>
          </p:cNvSpPr>
          <p:nvPr>
            <p:ph sz="quarter" idx="1"/>
          </p:nvPr>
        </p:nvSpPr>
        <p:spPr/>
        <p:txBody>
          <a:bodyPr>
            <a:normAutofit fontScale="77500" lnSpcReduction="20000"/>
          </a:bodyPr>
          <a:lstStyle/>
          <a:p>
            <a:r>
              <a:rPr lang="en-IE" dirty="0" smtClean="0"/>
              <a:t>All Questions in Section A (Compulsory)</a:t>
            </a:r>
          </a:p>
          <a:p>
            <a:r>
              <a:rPr lang="en-IE" dirty="0" smtClean="0"/>
              <a:t>Choose one question from Section B</a:t>
            </a:r>
          </a:p>
          <a:p>
            <a:r>
              <a:rPr lang="en-IE" dirty="0" smtClean="0"/>
              <a:t>Time allowed 2 hrs = 120 </a:t>
            </a:r>
            <a:r>
              <a:rPr lang="en-IE" dirty="0" err="1" smtClean="0"/>
              <a:t>mins</a:t>
            </a:r>
            <a:endParaRPr lang="en-IE" dirty="0" smtClean="0"/>
          </a:p>
          <a:p>
            <a:r>
              <a:rPr lang="en-IE" dirty="0" smtClean="0"/>
              <a:t>Heuristic</a:t>
            </a:r>
          </a:p>
          <a:p>
            <a:pPr lvl="1"/>
            <a:r>
              <a:rPr lang="en-IE" dirty="0" smtClean="0"/>
              <a:t>Spend as many minutes answering a question as there are marks allocated to the question in total</a:t>
            </a:r>
          </a:p>
          <a:p>
            <a:r>
              <a:rPr lang="en-IE" dirty="0" smtClean="0"/>
              <a:t>Use the rest of the time wisely</a:t>
            </a:r>
          </a:p>
          <a:p>
            <a:pPr lvl="1"/>
            <a:r>
              <a:rPr lang="en-IE" dirty="0" smtClean="0"/>
              <a:t>5-10 mins at start READ THE QUESTIONS</a:t>
            </a:r>
          </a:p>
          <a:p>
            <a:pPr lvl="1"/>
            <a:r>
              <a:rPr lang="en-IE" dirty="0" smtClean="0"/>
              <a:t>Make notes</a:t>
            </a:r>
          </a:p>
          <a:p>
            <a:r>
              <a:rPr lang="en-IE" dirty="0" smtClean="0"/>
              <a:t>When you start a question</a:t>
            </a:r>
          </a:p>
          <a:p>
            <a:pPr lvl="1"/>
            <a:r>
              <a:rPr lang="en-IE" dirty="0" smtClean="0"/>
              <a:t>READ IT AGAIN</a:t>
            </a:r>
          </a:p>
          <a:p>
            <a:pPr lvl="1"/>
            <a:r>
              <a:rPr lang="en-IE" dirty="0" smtClean="0"/>
              <a:t>Pay special attention to anything in </a:t>
            </a:r>
            <a:r>
              <a:rPr lang="en-IE" i="1" dirty="0" smtClean="0"/>
              <a:t>italics</a:t>
            </a:r>
            <a:r>
              <a:rPr lang="en-IE" dirty="0" smtClean="0"/>
              <a:t> or </a:t>
            </a:r>
            <a:r>
              <a:rPr lang="en-IE" b="1" dirty="0" smtClean="0"/>
              <a:t>bold</a:t>
            </a:r>
          </a:p>
          <a:p>
            <a:r>
              <a:rPr lang="en-IE" dirty="0" smtClean="0"/>
              <a:t>Leave 5-10 </a:t>
            </a:r>
            <a:r>
              <a:rPr lang="en-IE" dirty="0" err="1" smtClean="0"/>
              <a:t>mins</a:t>
            </a:r>
            <a:r>
              <a:rPr lang="en-IE" dirty="0" smtClean="0"/>
              <a:t> at the end</a:t>
            </a:r>
          </a:p>
          <a:p>
            <a:pPr lvl="1"/>
            <a:r>
              <a:rPr lang="en-IE" dirty="0" smtClean="0"/>
              <a:t>Finish off anything you left </a:t>
            </a:r>
          </a:p>
          <a:p>
            <a:pPr lvl="1"/>
            <a:r>
              <a:rPr lang="en-IE" dirty="0" smtClean="0"/>
              <a:t>READ THE QUESTIONS AGAIN</a:t>
            </a:r>
          </a:p>
          <a:p>
            <a:pPr lvl="1"/>
            <a:r>
              <a:rPr lang="en-IE" dirty="0" smtClean="0"/>
              <a:t>Review your answers</a:t>
            </a:r>
          </a:p>
        </p:txBody>
      </p:sp>
    </p:spTree>
    <p:extLst>
      <p:ext uri="{BB962C8B-B14F-4D97-AF65-F5344CB8AC3E}">
        <p14:creationId xmlns:p14="http://schemas.microsoft.com/office/powerpoint/2010/main" val="56105659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E" dirty="0" smtClean="0"/>
              <a:t>Section A</a:t>
            </a:r>
            <a:br>
              <a:rPr lang="en-IE" dirty="0" smtClean="0"/>
            </a:br>
            <a:r>
              <a:rPr lang="en-IE" dirty="0" smtClean="0"/>
              <a:t>Compulsory</a:t>
            </a:r>
            <a:endParaRPr lang="en-IE" dirty="0"/>
          </a:p>
        </p:txBody>
      </p:sp>
      <p:sp>
        <p:nvSpPr>
          <p:cNvPr id="3" name="Content Placeholder 2"/>
          <p:cNvSpPr>
            <a:spLocks noGrp="1"/>
          </p:cNvSpPr>
          <p:nvPr>
            <p:ph type="subTitle" idx="1"/>
          </p:nvPr>
        </p:nvSpPr>
        <p:spPr/>
        <p:txBody>
          <a:bodyPr>
            <a:normAutofit/>
          </a:bodyPr>
          <a:lstStyle/>
          <a:p>
            <a:r>
              <a:rPr lang="en-IE" dirty="0" smtClean="0"/>
              <a:t>Q1 (60 marks)  and Q 2  (20 marks)</a:t>
            </a:r>
            <a:endParaRPr lang="en-IE" dirty="0"/>
          </a:p>
        </p:txBody>
      </p:sp>
    </p:spTree>
    <p:extLst>
      <p:ext uri="{BB962C8B-B14F-4D97-AF65-F5344CB8AC3E}">
        <p14:creationId xmlns:p14="http://schemas.microsoft.com/office/powerpoint/2010/main" val="96220323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IE" dirty="0" smtClean="0"/>
              <a:t>Section B</a:t>
            </a:r>
            <a:br>
              <a:rPr lang="en-IE" dirty="0" smtClean="0"/>
            </a:br>
            <a:r>
              <a:rPr lang="en-IE" dirty="0" smtClean="0"/>
              <a:t>Choose One Question</a:t>
            </a:r>
            <a:endParaRPr lang="en-IE" dirty="0"/>
          </a:p>
        </p:txBody>
      </p:sp>
      <p:sp>
        <p:nvSpPr>
          <p:cNvPr id="5" name="Subtitle 4"/>
          <p:cNvSpPr>
            <a:spLocks noGrp="1"/>
          </p:cNvSpPr>
          <p:nvPr>
            <p:ph type="subTitle" idx="1"/>
          </p:nvPr>
        </p:nvSpPr>
        <p:spPr/>
        <p:txBody>
          <a:bodyPr/>
          <a:lstStyle/>
          <a:p>
            <a:r>
              <a:rPr lang="en-IE" dirty="0" smtClean="0"/>
              <a:t>Question 3 (20 marks), Question 4 (20 marks)</a:t>
            </a:r>
            <a:endParaRPr lang="en-IE" dirty="0"/>
          </a:p>
        </p:txBody>
      </p:sp>
    </p:spTree>
    <p:extLst>
      <p:ext uri="{BB962C8B-B14F-4D97-AF65-F5344CB8AC3E}">
        <p14:creationId xmlns:p14="http://schemas.microsoft.com/office/powerpoint/2010/main" val="3438965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ltLang="en-US" smtClean="0"/>
              <a:t>Relationships</a:t>
            </a:r>
          </a:p>
        </p:txBody>
      </p:sp>
      <p:sp>
        <p:nvSpPr>
          <p:cNvPr id="23555" name="Rectangle 3" descr="Rectangle: Click to edit Master text styles&#10;Second level&#10;Third level&#10;Fourth level&#10;Fifth level"/>
          <p:cNvSpPr>
            <a:spLocks noGrp="1" noChangeArrowheads="1"/>
          </p:cNvSpPr>
          <p:nvPr>
            <p:ph sz="quarter" idx="1"/>
          </p:nvPr>
        </p:nvSpPr>
        <p:spPr/>
        <p:txBody>
          <a:bodyPr>
            <a:normAutofit fontScale="85000" lnSpcReduction="20000"/>
          </a:bodyPr>
          <a:lstStyle/>
          <a:p>
            <a:r>
              <a:rPr lang="en-IE" altLang="en-US" dirty="0" smtClean="0"/>
              <a:t>A </a:t>
            </a:r>
            <a:r>
              <a:rPr lang="en-IE" altLang="en-US" b="1" dirty="0" smtClean="0"/>
              <a:t>relationship</a:t>
            </a:r>
            <a:r>
              <a:rPr lang="en-IE" altLang="en-US" dirty="0" smtClean="0"/>
              <a:t> is a link or an association between two entities which is meaningful for the organisation</a:t>
            </a:r>
          </a:p>
          <a:p>
            <a:pPr lvl="1"/>
            <a:r>
              <a:rPr lang="en-IE" altLang="en-US" dirty="0" smtClean="0"/>
              <a:t>e.g. A Customer ‘places’ an Order</a:t>
            </a:r>
          </a:p>
          <a:p>
            <a:r>
              <a:rPr lang="en-IE" altLang="en-US" dirty="0" smtClean="0"/>
              <a:t>A relationship is a natural business association that exists between one or more entities</a:t>
            </a:r>
          </a:p>
          <a:p>
            <a:pPr lvl="1"/>
            <a:r>
              <a:rPr lang="en-IE" altLang="en-US" dirty="0" smtClean="0"/>
              <a:t>May represent an event </a:t>
            </a:r>
          </a:p>
          <a:p>
            <a:pPr lvl="1"/>
            <a:r>
              <a:rPr lang="en-IE" altLang="en-US" dirty="0" smtClean="0"/>
              <a:t>May represent logical affinity</a:t>
            </a:r>
          </a:p>
          <a:p>
            <a:r>
              <a:rPr lang="en-IE" altLang="en-US" dirty="0" smtClean="0"/>
              <a:t>Relationships usually arise because of </a:t>
            </a:r>
          </a:p>
          <a:p>
            <a:pPr lvl="1"/>
            <a:r>
              <a:rPr lang="en-IE" altLang="en-US" dirty="0" smtClean="0"/>
              <a:t>association - a Customer ‘places’ an Order</a:t>
            </a:r>
          </a:p>
          <a:p>
            <a:pPr lvl="1"/>
            <a:r>
              <a:rPr lang="en-IE" altLang="en-US" dirty="0" smtClean="0"/>
              <a:t>structure - an Order ‘consists’ of Order-Lines</a:t>
            </a:r>
          </a:p>
          <a:p>
            <a:r>
              <a:rPr lang="en-US" altLang="zh-CN" dirty="0" smtClean="0"/>
              <a:t>All relationships that are usable only involve two entities</a:t>
            </a:r>
          </a:p>
          <a:p>
            <a:pPr lvl="1"/>
            <a:r>
              <a:rPr lang="en-US" altLang="en-US" dirty="0" smtClean="0"/>
              <a:t>One to one</a:t>
            </a:r>
          </a:p>
          <a:p>
            <a:pPr lvl="1"/>
            <a:r>
              <a:rPr lang="en-US" altLang="en-US" dirty="0" smtClean="0"/>
              <a:t>One to Many</a:t>
            </a:r>
          </a:p>
          <a:p>
            <a:pPr lvl="1"/>
            <a:r>
              <a:rPr lang="en-US" altLang="en-US" dirty="0" smtClean="0"/>
              <a:t>Many to Many</a:t>
            </a:r>
            <a:endParaRPr lang="en-IE" altLang="en-US" dirty="0"/>
          </a:p>
          <a:p>
            <a:pPr lvl="1"/>
            <a:r>
              <a:rPr lang="en-IE" altLang="en-US" dirty="0" smtClean="0"/>
              <a:t>Optional/Required</a:t>
            </a:r>
            <a:endParaRPr lang="en-US" altLang="en-US" dirty="0" smtClean="0"/>
          </a:p>
        </p:txBody>
      </p:sp>
    </p:spTree>
    <p:extLst>
      <p:ext uri="{BB962C8B-B14F-4D97-AF65-F5344CB8AC3E}">
        <p14:creationId xmlns:p14="http://schemas.microsoft.com/office/powerpoint/2010/main" val="2531748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Many:Many</a:t>
            </a:r>
            <a:endParaRPr lang="en-IE" dirty="0"/>
          </a:p>
        </p:txBody>
      </p:sp>
      <p:sp>
        <p:nvSpPr>
          <p:cNvPr id="3" name="Content Placeholder 2"/>
          <p:cNvSpPr>
            <a:spLocks noGrp="1"/>
          </p:cNvSpPr>
          <p:nvPr>
            <p:ph sz="quarter" idx="1"/>
          </p:nvPr>
        </p:nvSpPr>
        <p:spPr/>
        <p:txBody>
          <a:bodyPr/>
          <a:lstStyle/>
          <a:p>
            <a:r>
              <a:rPr lang="en-US" altLang="zh-CN" dirty="0" smtClean="0"/>
              <a:t>Often with many to many relationships there is  data associated with the relationship that cannot be attached sensibly to either entity.</a:t>
            </a:r>
          </a:p>
          <a:p>
            <a:r>
              <a:rPr lang="en-US" altLang="zh-CN" dirty="0" smtClean="0"/>
              <a:t>Attaching data to one or other entity results in repeating data (redundancy)</a:t>
            </a:r>
          </a:p>
          <a:p>
            <a:r>
              <a:rPr lang="en-US" altLang="zh-CN" dirty="0" smtClean="0"/>
              <a:t>YOU CANNOT HOLD ‘ARRAY’s in a relational table.</a:t>
            </a:r>
          </a:p>
          <a:p>
            <a:endParaRPr lang="en-US" altLang="zh-CN" dirty="0" smtClean="0"/>
          </a:p>
          <a:p>
            <a:endParaRPr lang="en-US" altLang="zh-CN" dirty="0" smtClean="0"/>
          </a:p>
          <a:p>
            <a:endParaRPr lang="en-IE" dirty="0"/>
          </a:p>
        </p:txBody>
      </p:sp>
    </p:spTree>
    <p:extLst>
      <p:ext uri="{BB962C8B-B14F-4D97-AF65-F5344CB8AC3E}">
        <p14:creationId xmlns:p14="http://schemas.microsoft.com/office/powerpoint/2010/main" val="3755652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Resolving Many:Many</a:t>
            </a:r>
            <a:endParaRPr lang="en-IE" dirty="0"/>
          </a:p>
        </p:txBody>
      </p:sp>
      <p:sp>
        <p:nvSpPr>
          <p:cNvPr id="3" name="Content Placeholder 2"/>
          <p:cNvSpPr>
            <a:spLocks noGrp="1"/>
          </p:cNvSpPr>
          <p:nvPr>
            <p:ph sz="quarter" idx="1"/>
          </p:nvPr>
        </p:nvSpPr>
        <p:spPr/>
        <p:txBody>
          <a:bodyPr/>
          <a:lstStyle/>
          <a:p>
            <a:r>
              <a:rPr lang="en-IE" dirty="0" smtClean="0"/>
              <a:t>Introduce a </a:t>
            </a:r>
            <a:r>
              <a:rPr lang="en-IE" b="1" dirty="0" smtClean="0"/>
              <a:t>Weak Entity</a:t>
            </a:r>
          </a:p>
          <a:p>
            <a:r>
              <a:rPr lang="en-US" altLang="zh-CN" dirty="0" smtClean="0"/>
              <a:t>The primary key of a weak entity is always the combination of the primary keys of the entities in the      relationship it is resolving</a:t>
            </a:r>
            <a:endParaRPr lang="en-IE" dirty="0"/>
          </a:p>
        </p:txBody>
      </p:sp>
      <p:pic>
        <p:nvPicPr>
          <p:cNvPr id="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459541"/>
            <a:ext cx="1573066" cy="1637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327254" y="3068960"/>
            <a:ext cx="1277583" cy="400110"/>
          </a:xfrm>
          <a:prstGeom prst="rect">
            <a:avLst/>
          </a:prstGeom>
          <a:noFill/>
        </p:spPr>
        <p:txBody>
          <a:bodyPr wrap="square" rtlCol="0">
            <a:spAutoFit/>
          </a:bodyPr>
          <a:lstStyle/>
          <a:p>
            <a:r>
              <a:rPr lang="en-IE" sz="2000" dirty="0" smtClean="0"/>
              <a:t>One Fish</a:t>
            </a:r>
            <a:endParaRPr lang="en-IE" sz="2000" dirty="0"/>
          </a:p>
        </p:txBody>
      </p:sp>
      <p:sp>
        <p:nvSpPr>
          <p:cNvPr id="16" name="TextBox 15"/>
          <p:cNvSpPr txBox="1"/>
          <p:nvPr/>
        </p:nvSpPr>
        <p:spPr>
          <a:xfrm>
            <a:off x="2487494" y="6280782"/>
            <a:ext cx="3024337" cy="646331"/>
          </a:xfrm>
          <a:prstGeom prst="rect">
            <a:avLst/>
          </a:prstGeom>
          <a:noFill/>
        </p:spPr>
        <p:txBody>
          <a:bodyPr wrap="square" rtlCol="0">
            <a:spAutoFit/>
          </a:bodyPr>
          <a:lstStyle/>
          <a:p>
            <a:r>
              <a:rPr lang="en-IE" dirty="0" smtClean="0"/>
              <a:t>Quango Members</a:t>
            </a:r>
          </a:p>
          <a:p>
            <a:r>
              <a:rPr lang="en-IE" dirty="0" smtClean="0"/>
              <a:t>(Fish, Quango)</a:t>
            </a:r>
            <a:endParaRPr lang="en-IE" sz="1600" dirty="0"/>
          </a:p>
        </p:txBody>
      </p:sp>
      <p:pic>
        <p:nvPicPr>
          <p:cNvPr id="18" name="Picture 6" descr="C:\Users\dlawless\AppData\Local\Microsoft\Windows\Temporary Internet Files\Content.IE5\1IYUBDVX\MC9000535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0791" y="3687986"/>
            <a:ext cx="1398793" cy="148434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Users\dlawless\AppData\Local\Microsoft\Windows\Temporary Internet Files\Content.IE5\1IYUBDVX\MC9000535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9188" y="3822001"/>
            <a:ext cx="1398793" cy="148434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Users\dlawless\AppData\Local\Microsoft\Windows\Temporary Internet Files\Content.IE5\1IYUBDVX\MC9000535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1169" y="3535993"/>
            <a:ext cx="1398793" cy="148434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4550791" y="3068960"/>
            <a:ext cx="2520280" cy="400110"/>
          </a:xfrm>
          <a:prstGeom prst="rect">
            <a:avLst/>
          </a:prstGeom>
          <a:noFill/>
        </p:spPr>
        <p:txBody>
          <a:bodyPr wrap="square" rtlCol="0">
            <a:spAutoFit/>
          </a:bodyPr>
          <a:lstStyle/>
          <a:p>
            <a:r>
              <a:rPr lang="en-IE" sz="2000" dirty="0" smtClean="0"/>
              <a:t>One Quango</a:t>
            </a:r>
            <a:endParaRPr lang="en-IE" sz="2000" dirty="0"/>
          </a:p>
        </p:txBody>
      </p:sp>
      <p:pic>
        <p:nvPicPr>
          <p:cNvPr id="8194" name="Picture 2" descr="C:\Users\dlawless\AppData\Local\Microsoft\Windows\Temporary Internet Files\Content.IE5\APYLNSSW\MC900301338[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7494" y="5020338"/>
            <a:ext cx="1495797" cy="12604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Elbow Connector 6"/>
          <p:cNvCxnSpPr/>
          <p:nvPr/>
        </p:nvCxnSpPr>
        <p:spPr>
          <a:xfrm rot="10800000" flipV="1">
            <a:off x="3999662" y="5306346"/>
            <a:ext cx="1724466" cy="655258"/>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999662" y="5806082"/>
            <a:ext cx="212298" cy="1555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983291" y="5961605"/>
            <a:ext cx="228670" cy="2036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a:off x="966045" y="4797152"/>
            <a:ext cx="1589731" cy="1164453"/>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339752" y="5806082"/>
            <a:ext cx="216024" cy="1555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339752" y="5961605"/>
            <a:ext cx="216024" cy="10184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2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Weak Entity</a:t>
            </a:r>
            <a:endParaRPr lang="en-IE" dirty="0"/>
          </a:p>
        </p:txBody>
      </p:sp>
      <p:sp>
        <p:nvSpPr>
          <p:cNvPr id="3" name="Content Placeholder 2"/>
          <p:cNvSpPr>
            <a:spLocks noGrp="1"/>
          </p:cNvSpPr>
          <p:nvPr>
            <p:ph sz="quarter" idx="1"/>
          </p:nvPr>
        </p:nvSpPr>
        <p:spPr/>
        <p:txBody>
          <a:bodyPr/>
          <a:lstStyle/>
          <a:p>
            <a:r>
              <a:rPr lang="en-IE" dirty="0" smtClean="0"/>
              <a:t>Why is it weak?</a:t>
            </a:r>
          </a:p>
          <a:p>
            <a:pPr lvl="1"/>
            <a:r>
              <a:rPr lang="en-IE" dirty="0" smtClean="0"/>
              <a:t>It cannot exist independently of its parent tables(Fish and Quango)</a:t>
            </a:r>
          </a:p>
          <a:p>
            <a:pPr lvl="1"/>
            <a:r>
              <a:rPr lang="en-IE" dirty="0" smtClean="0"/>
              <a:t>Logically/Conceptually it has no purpose</a:t>
            </a:r>
          </a:p>
          <a:p>
            <a:pPr lvl="2"/>
            <a:r>
              <a:rPr lang="en-IE" dirty="0" smtClean="0"/>
              <a:t>It only exists to facilitate the physical relational model</a:t>
            </a:r>
          </a:p>
          <a:p>
            <a:pPr marL="274638" lvl="1" indent="0">
              <a:buNone/>
            </a:pPr>
            <a:endParaRPr lang="en-IE" dirty="0" smtClean="0"/>
          </a:p>
          <a:p>
            <a:pPr marL="274638" lvl="1" indent="0">
              <a:buNone/>
            </a:pPr>
            <a:endParaRPr lang="en-IE" dirty="0"/>
          </a:p>
        </p:txBody>
      </p:sp>
    </p:spTree>
    <p:extLst>
      <p:ext uri="{BB962C8B-B14F-4D97-AF65-F5344CB8AC3E}">
        <p14:creationId xmlns:p14="http://schemas.microsoft.com/office/powerpoint/2010/main" val="2130272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Identifying v Non-Identifying Relationship</a:t>
            </a:r>
            <a:endParaRPr lang="en-IE" dirty="0"/>
          </a:p>
        </p:txBody>
      </p:sp>
      <p:sp>
        <p:nvSpPr>
          <p:cNvPr id="3" name="Content Placeholder 2"/>
          <p:cNvSpPr>
            <a:spLocks noGrp="1"/>
          </p:cNvSpPr>
          <p:nvPr>
            <p:ph sz="quarter" idx="1"/>
          </p:nvPr>
        </p:nvSpPr>
        <p:spPr/>
        <p:txBody>
          <a:bodyPr/>
          <a:lstStyle/>
          <a:p>
            <a:r>
              <a:rPr lang="en-IE" dirty="0" smtClean="0"/>
              <a:t>If a relationship exists between two entities</a:t>
            </a:r>
          </a:p>
          <a:p>
            <a:pPr lvl="1"/>
            <a:r>
              <a:rPr lang="en-IE" dirty="0" smtClean="0"/>
              <a:t>The primary key of one entity becomes an attribute of the other and is a </a:t>
            </a:r>
            <a:r>
              <a:rPr lang="en-IE" b="1" dirty="0" smtClean="0"/>
              <a:t>Foreign Key </a:t>
            </a:r>
            <a:r>
              <a:rPr lang="en-IE" dirty="0" smtClean="0"/>
              <a:t>in that entity</a:t>
            </a:r>
          </a:p>
          <a:p>
            <a:pPr lvl="1"/>
            <a:r>
              <a:rPr lang="en-IE" dirty="0" smtClean="0"/>
              <a:t>If it is part of the primary key it is </a:t>
            </a:r>
            <a:r>
              <a:rPr lang="en-IE" b="1" dirty="0" smtClean="0"/>
              <a:t>identifying </a:t>
            </a:r>
            <a:r>
              <a:rPr lang="en-IE" dirty="0" smtClean="0"/>
              <a:t>and the relationship between the two entities is an identifying relationship</a:t>
            </a:r>
            <a:endParaRPr lang="en-IE" b="1" dirty="0" smtClean="0"/>
          </a:p>
          <a:p>
            <a:pPr lvl="1"/>
            <a:r>
              <a:rPr lang="en-IE" dirty="0" smtClean="0"/>
              <a:t>If it is not it is </a:t>
            </a:r>
            <a:r>
              <a:rPr lang="en-IE" b="1" dirty="0" smtClean="0"/>
              <a:t>non-identifying</a:t>
            </a:r>
            <a:r>
              <a:rPr lang="en-IE" dirty="0" smtClean="0"/>
              <a:t> and the relationship between the two entities is a non-identifying relationship</a:t>
            </a:r>
            <a:endParaRPr lang="en-IE" dirty="0"/>
          </a:p>
        </p:txBody>
      </p:sp>
    </p:spTree>
    <p:extLst>
      <p:ext uri="{BB962C8B-B14F-4D97-AF65-F5344CB8AC3E}">
        <p14:creationId xmlns:p14="http://schemas.microsoft.com/office/powerpoint/2010/main" val="23539341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smtClean="0"/>
              <a:t>Difference between Logical and Physical Design</a:t>
            </a:r>
            <a:endParaRPr lang="en-IE" dirty="0"/>
          </a:p>
        </p:txBody>
      </p:sp>
      <p:sp>
        <p:nvSpPr>
          <p:cNvPr id="3" name="Content Placeholder 2"/>
          <p:cNvSpPr>
            <a:spLocks noGrp="1"/>
          </p:cNvSpPr>
          <p:nvPr>
            <p:ph sz="quarter" idx="1"/>
          </p:nvPr>
        </p:nvSpPr>
        <p:spPr/>
        <p:txBody>
          <a:bodyPr/>
          <a:lstStyle/>
          <a:p>
            <a:r>
              <a:rPr lang="en-IE" dirty="0" smtClean="0"/>
              <a:t>Logical Modelling</a:t>
            </a:r>
          </a:p>
          <a:p>
            <a:pPr lvl="1"/>
            <a:r>
              <a:rPr lang="en-IE" dirty="0" smtClean="0"/>
              <a:t>Conceptual</a:t>
            </a:r>
          </a:p>
          <a:p>
            <a:pPr lvl="1"/>
            <a:r>
              <a:rPr lang="en-IE" dirty="0" smtClean="0"/>
              <a:t>Revolves around the needs of the business, not the database, although the needs of the business are used to establish the needs of the database. </a:t>
            </a:r>
          </a:p>
          <a:p>
            <a:pPr lvl="1"/>
            <a:r>
              <a:rPr lang="en-IE" dirty="0" smtClean="0"/>
              <a:t>Involves gathering information about business processes, business entities (categories of data), and organizational units</a:t>
            </a:r>
          </a:p>
          <a:p>
            <a:pPr lvl="1"/>
            <a:r>
              <a:rPr lang="en-IE" dirty="0" smtClean="0"/>
              <a:t>It is ok to have many to many relationships</a:t>
            </a:r>
          </a:p>
          <a:p>
            <a:pPr lvl="1"/>
            <a:endParaRPr lang="en-IE" dirty="0" smtClean="0"/>
          </a:p>
          <a:p>
            <a:pPr lvl="1"/>
            <a:endParaRPr lang="en-IE" dirty="0"/>
          </a:p>
        </p:txBody>
      </p:sp>
    </p:spTree>
    <p:extLst>
      <p:ext uri="{BB962C8B-B14F-4D97-AF65-F5344CB8AC3E}">
        <p14:creationId xmlns:p14="http://schemas.microsoft.com/office/powerpoint/2010/main" val="3396202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The Basics</a:t>
            </a:r>
            <a:endParaRPr lang="en-IE" dirty="0"/>
          </a:p>
        </p:txBody>
      </p:sp>
      <p:sp>
        <p:nvSpPr>
          <p:cNvPr id="5" name="Subtitle 4"/>
          <p:cNvSpPr>
            <a:spLocks noGrp="1"/>
          </p:cNvSpPr>
          <p:nvPr>
            <p:ph type="subTitle" idx="1"/>
          </p:nvPr>
        </p:nvSpPr>
        <p:spPr/>
        <p:txBody>
          <a:bodyPr/>
          <a:lstStyle/>
          <a:p>
            <a:endParaRPr lang="en-IE"/>
          </a:p>
        </p:txBody>
      </p:sp>
    </p:spTree>
    <p:extLst>
      <p:ext uri="{BB962C8B-B14F-4D97-AF65-F5344CB8AC3E}">
        <p14:creationId xmlns:p14="http://schemas.microsoft.com/office/powerpoint/2010/main" val="4256405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smtClean="0"/>
              <a:t>Difference between Logical and Physical Design</a:t>
            </a:r>
            <a:endParaRPr lang="en-IE" dirty="0"/>
          </a:p>
        </p:txBody>
      </p:sp>
      <p:sp>
        <p:nvSpPr>
          <p:cNvPr id="3" name="Content Placeholder 2"/>
          <p:cNvSpPr>
            <a:spLocks noGrp="1"/>
          </p:cNvSpPr>
          <p:nvPr>
            <p:ph sz="quarter" idx="1"/>
          </p:nvPr>
        </p:nvSpPr>
        <p:spPr>
          <a:xfrm>
            <a:off x="457200" y="1219200"/>
            <a:ext cx="8229600" cy="5638800"/>
          </a:xfrm>
        </p:spPr>
        <p:txBody>
          <a:bodyPr/>
          <a:lstStyle/>
          <a:p>
            <a:r>
              <a:rPr lang="en-IE" dirty="0" smtClean="0"/>
              <a:t>Physical </a:t>
            </a:r>
          </a:p>
          <a:p>
            <a:pPr lvl="1"/>
            <a:r>
              <a:rPr lang="en-IE" dirty="0" smtClean="0"/>
              <a:t>Involves the actual design of a database according to the requirements that were established during logical modelling</a:t>
            </a:r>
          </a:p>
          <a:p>
            <a:pPr lvl="1"/>
            <a:r>
              <a:rPr lang="en-IE" dirty="0" smtClean="0"/>
              <a:t>Needs to be implementable in the type of database you are working with so we are converting our logical model to a relational data model</a:t>
            </a:r>
          </a:p>
          <a:p>
            <a:pPr lvl="1"/>
            <a:r>
              <a:rPr lang="en-IE" dirty="0" smtClean="0"/>
              <a:t>Need to resolve the many to many into a series of one to many introducing a weak entity</a:t>
            </a:r>
          </a:p>
          <a:p>
            <a:pPr lvl="1"/>
            <a:endParaRPr lang="en-IE" dirty="0" smtClean="0"/>
          </a:p>
          <a:p>
            <a:pPr lvl="1"/>
            <a:endParaRPr lang="en-IE" dirty="0"/>
          </a:p>
        </p:txBody>
      </p:sp>
    </p:spTree>
    <p:extLst>
      <p:ext uri="{BB962C8B-B14F-4D97-AF65-F5344CB8AC3E}">
        <p14:creationId xmlns:p14="http://schemas.microsoft.com/office/powerpoint/2010/main" val="27918402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Things to be able to explain/Be able to do</a:t>
            </a:r>
            <a:endParaRPr lang="en-IE" dirty="0"/>
          </a:p>
        </p:txBody>
      </p:sp>
      <p:sp>
        <p:nvSpPr>
          <p:cNvPr id="3" name="Content Placeholder 2"/>
          <p:cNvSpPr>
            <a:spLocks noGrp="1"/>
          </p:cNvSpPr>
          <p:nvPr>
            <p:ph sz="quarter" idx="1"/>
          </p:nvPr>
        </p:nvSpPr>
        <p:spPr/>
        <p:txBody>
          <a:bodyPr>
            <a:normAutofit fontScale="85000" lnSpcReduction="20000"/>
          </a:bodyPr>
          <a:lstStyle/>
          <a:p>
            <a:r>
              <a:rPr lang="en-IE" dirty="0" smtClean="0"/>
              <a:t>Logical Modelling – ERD</a:t>
            </a:r>
          </a:p>
          <a:p>
            <a:pPr lvl="1"/>
            <a:r>
              <a:rPr lang="en-IE" dirty="0" smtClean="0"/>
              <a:t>What is an entity, attribute, relationship?</a:t>
            </a:r>
          </a:p>
          <a:p>
            <a:pPr lvl="1"/>
            <a:r>
              <a:rPr lang="en-IE" dirty="0" smtClean="0"/>
              <a:t>Cardinality of relationships? </a:t>
            </a:r>
          </a:p>
          <a:p>
            <a:pPr lvl="1"/>
            <a:r>
              <a:rPr lang="en-IE" dirty="0" smtClean="0"/>
              <a:t>What is an identifying v non-identifying relationship?</a:t>
            </a:r>
          </a:p>
          <a:p>
            <a:pPr lvl="1"/>
            <a:r>
              <a:rPr lang="en-IE" dirty="0" smtClean="0"/>
              <a:t>Primary key? Foreign key?</a:t>
            </a:r>
          </a:p>
          <a:p>
            <a:r>
              <a:rPr lang="en-IE" dirty="0" smtClean="0"/>
              <a:t>Physical Modelling (difference to logical)</a:t>
            </a:r>
          </a:p>
          <a:p>
            <a:pPr lvl="1"/>
            <a:r>
              <a:rPr lang="en-IE" dirty="0" smtClean="0"/>
              <a:t>How to handle many-to-many relationships?</a:t>
            </a:r>
          </a:p>
          <a:p>
            <a:pPr lvl="1"/>
            <a:r>
              <a:rPr lang="en-IE" dirty="0" smtClean="0"/>
              <a:t>What is a weak entity?</a:t>
            </a:r>
          </a:p>
          <a:p>
            <a:pPr lvl="2"/>
            <a:r>
              <a:rPr lang="en-IE" dirty="0" smtClean="0"/>
              <a:t>Be able to identify one or create one and explain why it is needed</a:t>
            </a:r>
          </a:p>
          <a:p>
            <a:r>
              <a:rPr lang="en-IE" dirty="0" smtClean="0"/>
              <a:t>Difference between Logical and Physical Model</a:t>
            </a:r>
          </a:p>
          <a:p>
            <a:r>
              <a:rPr lang="en-IE" dirty="0" smtClean="0"/>
              <a:t>Relevance to integrity (entity, referential)</a:t>
            </a:r>
          </a:p>
          <a:p>
            <a:r>
              <a:rPr lang="en-IE" dirty="0" smtClean="0"/>
              <a:t>Be able to draw </a:t>
            </a:r>
            <a:r>
              <a:rPr lang="en-IE" dirty="0"/>
              <a:t>a model (quickly)	</a:t>
            </a:r>
          </a:p>
          <a:p>
            <a:pPr lvl="1"/>
            <a:r>
              <a:rPr lang="en-IE" dirty="0"/>
              <a:t>Using a descriptor similar to that you were given in the lab test and included on past </a:t>
            </a:r>
            <a:r>
              <a:rPr lang="en-IE" dirty="0" smtClean="0"/>
              <a:t>papers and used in lectures</a:t>
            </a:r>
          </a:p>
          <a:p>
            <a:r>
              <a:rPr lang="en-IE" dirty="0" smtClean="0"/>
              <a:t>Be able to recognise errors in an ERD </a:t>
            </a:r>
            <a:endParaRPr lang="en-IE" dirty="0"/>
          </a:p>
          <a:p>
            <a:endParaRPr lang="en-IE" dirty="0" smtClean="0"/>
          </a:p>
          <a:p>
            <a:endParaRPr lang="en-IE" dirty="0" smtClean="0"/>
          </a:p>
          <a:p>
            <a:pPr lvl="1"/>
            <a:endParaRPr lang="en-IE" dirty="0" smtClean="0"/>
          </a:p>
          <a:p>
            <a:endParaRPr lang="en-IE" dirty="0" smtClean="0"/>
          </a:p>
          <a:p>
            <a:pPr lvl="1"/>
            <a:endParaRPr lang="en-IE" dirty="0"/>
          </a:p>
        </p:txBody>
      </p:sp>
    </p:spTree>
    <p:extLst>
      <p:ext uri="{BB962C8B-B14F-4D97-AF65-F5344CB8AC3E}">
        <p14:creationId xmlns:p14="http://schemas.microsoft.com/office/powerpoint/2010/main" val="988401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Data Definition Language</a:t>
            </a:r>
            <a:endParaRPr lang="en-IE" dirty="0"/>
          </a:p>
        </p:txBody>
      </p:sp>
      <p:sp>
        <p:nvSpPr>
          <p:cNvPr id="5" name="Subtitle 4"/>
          <p:cNvSpPr>
            <a:spLocks noGrp="1"/>
          </p:cNvSpPr>
          <p:nvPr>
            <p:ph type="subTitle" idx="1"/>
          </p:nvPr>
        </p:nvSpPr>
        <p:spPr/>
        <p:txBody>
          <a:bodyPr/>
          <a:lstStyle/>
          <a:p>
            <a:endParaRPr lang="en-IE"/>
          </a:p>
        </p:txBody>
      </p:sp>
    </p:spTree>
    <p:extLst>
      <p:ext uri="{BB962C8B-B14F-4D97-AF65-F5344CB8AC3E}">
        <p14:creationId xmlns:p14="http://schemas.microsoft.com/office/powerpoint/2010/main" val="29114694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dirty="0" smtClean="0"/>
              <a:t>Creating a Table</a:t>
            </a:r>
            <a:endParaRPr lang="en-US" altLang="en-US" dirty="0"/>
          </a:p>
        </p:txBody>
      </p:sp>
      <p:sp>
        <p:nvSpPr>
          <p:cNvPr id="41987" name="Rectangle 3"/>
          <p:cNvSpPr>
            <a:spLocks noGrp="1" noChangeArrowheads="1"/>
          </p:cNvSpPr>
          <p:nvPr>
            <p:ph type="body" idx="1"/>
          </p:nvPr>
        </p:nvSpPr>
        <p:spPr/>
        <p:txBody>
          <a:bodyPr/>
          <a:lstStyle/>
          <a:p>
            <a:r>
              <a:rPr lang="en-US" altLang="en-US" dirty="0" smtClean="0"/>
              <a:t>A table is an object that can store data in an Oracle database.</a:t>
            </a:r>
          </a:p>
          <a:p>
            <a:r>
              <a:rPr lang="en-US" altLang="en-US" dirty="0" smtClean="0"/>
              <a:t>When you create a table, you must specify:</a:t>
            </a:r>
          </a:p>
          <a:p>
            <a:pPr lvl="1"/>
            <a:r>
              <a:rPr lang="en-US" altLang="en-US" dirty="0" smtClean="0"/>
              <a:t>the table name, </a:t>
            </a:r>
          </a:p>
          <a:p>
            <a:pPr lvl="1"/>
            <a:r>
              <a:rPr lang="en-US" altLang="en-US" dirty="0" smtClean="0"/>
              <a:t>the name of each column, </a:t>
            </a:r>
          </a:p>
          <a:p>
            <a:pPr lvl="1"/>
            <a:r>
              <a:rPr lang="en-US" altLang="en-US" dirty="0" smtClean="0"/>
              <a:t>the data type of each column, </a:t>
            </a:r>
          </a:p>
          <a:p>
            <a:pPr lvl="1"/>
            <a:r>
              <a:rPr lang="en-US" altLang="en-US" dirty="0" smtClean="0"/>
              <a:t>and the size of each column</a:t>
            </a:r>
          </a:p>
          <a:p>
            <a:pPr lvl="1"/>
            <a:r>
              <a:rPr lang="en-US" altLang="en-US" dirty="0" smtClean="0"/>
              <a:t>any constraints on the data that each column can contain.</a:t>
            </a:r>
            <a:endParaRPr lang="en-US" altLang="en-US" dirty="0"/>
          </a:p>
        </p:txBody>
      </p:sp>
      <p:sp>
        <p:nvSpPr>
          <p:cNvPr id="4" name="Rectangle 8"/>
          <p:cNvSpPr>
            <a:spLocks noChangeArrowheads="1"/>
          </p:cNvSpPr>
          <p:nvPr/>
        </p:nvSpPr>
        <p:spPr bwMode="blackGray">
          <a:xfrm>
            <a:off x="837820" y="5157192"/>
            <a:ext cx="7270750" cy="641350"/>
          </a:xfrm>
          <a:prstGeom prst="rect">
            <a:avLst/>
          </a:prstGeom>
          <a:solidFill>
            <a:schemeClr val="accent4">
              <a:lumMod val="20000"/>
              <a:lumOff val="80000"/>
            </a:schemeClr>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CREATE TABLE [</a:t>
            </a:r>
            <a:r>
              <a:rPr lang="en-US" altLang="en-US" sz="1800" i="1" dirty="0">
                <a:solidFill>
                  <a:srgbClr val="000000"/>
                </a:solidFill>
                <a:latin typeface="Courier New" pitchFamily="49" charset="0"/>
              </a:rPr>
              <a:t>schema</a:t>
            </a:r>
            <a:r>
              <a:rPr lang="en-US" altLang="en-US" sz="1800" dirty="0">
                <a:solidFill>
                  <a:srgbClr val="000000"/>
                </a:solidFill>
                <a:latin typeface="Courier New" pitchFamily="49" charset="0"/>
              </a:rPr>
              <a:t>.]</a:t>
            </a:r>
            <a:r>
              <a:rPr lang="en-US" altLang="en-US" sz="1800" i="1" dirty="0">
                <a:solidFill>
                  <a:srgbClr val="000000"/>
                </a:solidFill>
                <a:latin typeface="Courier New" pitchFamily="49" charset="0"/>
              </a:rPr>
              <a:t>table</a:t>
            </a:r>
          </a:p>
          <a:p>
            <a:pPr eaLnBrk="0" hangingPunct="0">
              <a:buClrTx/>
              <a:buFontTx/>
              <a:buNone/>
            </a:pPr>
            <a:r>
              <a:rPr lang="en-US" altLang="en-US" sz="1800" dirty="0">
                <a:solidFill>
                  <a:srgbClr val="000000"/>
                </a:solidFill>
                <a:latin typeface="Courier New" pitchFamily="49" charset="0"/>
              </a:rPr>
              <a:t>          (</a:t>
            </a:r>
            <a:r>
              <a:rPr lang="en-US" altLang="en-US" sz="1800" i="1" dirty="0">
                <a:solidFill>
                  <a:srgbClr val="000000"/>
                </a:solidFill>
                <a:latin typeface="Courier New" pitchFamily="49" charset="0"/>
              </a:rPr>
              <a:t>column</a:t>
            </a:r>
            <a:r>
              <a:rPr lang="en-US" altLang="en-US" sz="1800" dirty="0">
                <a:solidFill>
                  <a:srgbClr val="000000"/>
                </a:solidFill>
                <a:latin typeface="Courier New" pitchFamily="49" charset="0"/>
              </a:rPr>
              <a:t> </a:t>
            </a:r>
            <a:r>
              <a:rPr lang="en-US" altLang="en-US" sz="1800" i="1" dirty="0" err="1">
                <a:solidFill>
                  <a:srgbClr val="000000"/>
                </a:solidFill>
                <a:latin typeface="Courier New" pitchFamily="49" charset="0"/>
              </a:rPr>
              <a:t>datatype</a:t>
            </a:r>
            <a:r>
              <a:rPr lang="en-US" altLang="en-US" sz="1800" dirty="0">
                <a:solidFill>
                  <a:srgbClr val="000000"/>
                </a:solidFill>
                <a:latin typeface="Courier New" pitchFamily="49" charset="0"/>
              </a:rPr>
              <a:t> [DEFAULT </a:t>
            </a:r>
            <a:r>
              <a:rPr lang="en-US" altLang="en-US" sz="1800" i="1" dirty="0" err="1">
                <a:solidFill>
                  <a:srgbClr val="000000"/>
                </a:solidFill>
                <a:latin typeface="Courier New" pitchFamily="49" charset="0"/>
              </a:rPr>
              <a:t>expr</a:t>
            </a:r>
            <a:r>
              <a:rPr lang="en-US" altLang="en-US" sz="1800" dirty="0">
                <a:solidFill>
                  <a:srgbClr val="000000"/>
                </a:solidFill>
                <a:latin typeface="Courier New" pitchFamily="49" charset="0"/>
              </a:rPr>
              <a:t>][, ...]);</a:t>
            </a:r>
          </a:p>
        </p:txBody>
      </p:sp>
    </p:spTree>
    <p:extLst>
      <p:ext uri="{BB962C8B-B14F-4D97-AF65-F5344CB8AC3E}">
        <p14:creationId xmlns:p14="http://schemas.microsoft.com/office/powerpoint/2010/main" val="2338351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title"/>
          </p:nvPr>
        </p:nvSpPr>
        <p:spPr>
          <a:noFill/>
          <a:ln/>
        </p:spPr>
        <p:txBody>
          <a:bodyPr lIns="92075" tIns="46038" rIns="92075" bIns="46038"/>
          <a:lstStyle/>
          <a:p>
            <a:r>
              <a:rPr lang="en-US" altLang="en-US"/>
              <a:t>Data Types</a:t>
            </a:r>
          </a:p>
        </p:txBody>
      </p:sp>
      <p:graphicFrame>
        <p:nvGraphicFramePr>
          <p:cNvPr id="495710" name="Group 94"/>
          <p:cNvGraphicFramePr>
            <a:graphicFrameLocks noGrp="1"/>
          </p:cNvGraphicFramePr>
          <p:nvPr/>
        </p:nvGraphicFramePr>
        <p:xfrm>
          <a:off x="923925" y="1524000"/>
          <a:ext cx="7239000" cy="4543111"/>
        </p:xfrm>
        <a:graphic>
          <a:graphicData uri="http://schemas.openxmlformats.org/drawingml/2006/table">
            <a:tbl>
              <a:tblPr/>
              <a:tblGrid>
                <a:gridCol w="1908175"/>
                <a:gridCol w="5330825"/>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Data 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VARCHAR2(</a:t>
                      </a:r>
                      <a:r>
                        <a:rPr kumimoji="0" lang="en-US" altLang="en-US" sz="1600" b="1" i="1" u="none" strike="noStrike" cap="none" normalizeH="0" baseline="0" smtClean="0">
                          <a:ln>
                            <a:noFill/>
                          </a:ln>
                          <a:solidFill>
                            <a:schemeClr val="tx1"/>
                          </a:solidFill>
                          <a:effectLst/>
                          <a:latin typeface="Courier New" pitchFamily="49" charset="0"/>
                        </a:rPr>
                        <a:t>size</a:t>
                      </a:r>
                      <a:r>
                        <a:rPr kumimoji="0" lang="en-US" altLang="en-US" sz="1600" b="1" i="0" u="none" strike="noStrike" cap="none" normalizeH="0" baseline="0" smtClean="0">
                          <a:ln>
                            <a:noFill/>
                          </a:ln>
                          <a:solidFill>
                            <a:schemeClr val="tx1"/>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Variable-length character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CHAR(</a:t>
                      </a:r>
                      <a:r>
                        <a:rPr kumimoji="0" lang="en-US" altLang="en-US" sz="1600" b="1" i="1" u="none" strike="noStrike" cap="none" normalizeH="0" baseline="0" smtClean="0">
                          <a:ln>
                            <a:noFill/>
                          </a:ln>
                          <a:solidFill>
                            <a:schemeClr val="tx1"/>
                          </a:solidFill>
                          <a:effectLst/>
                          <a:latin typeface="Courier New" pitchFamily="49" charset="0"/>
                        </a:rPr>
                        <a:t>size</a:t>
                      </a:r>
                      <a:r>
                        <a:rPr kumimoji="0" lang="en-US" altLang="en-US" sz="1600" b="1" i="0" u="none" strike="noStrike" cap="none" normalizeH="0" baseline="0" smtClean="0">
                          <a:ln>
                            <a:noFill/>
                          </a:ln>
                          <a:solidFill>
                            <a:schemeClr val="tx1"/>
                          </a:solidFill>
                          <a:effectLst/>
                          <a:latin typeface="Courier New" pitchFamily="49"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Fixed-length character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NUMBER(</a:t>
                      </a:r>
                      <a:r>
                        <a:rPr kumimoji="0" lang="en-US" altLang="en-US" sz="1600" b="1" i="1" u="none" strike="noStrike" cap="none" normalizeH="0" baseline="0" smtClean="0">
                          <a:ln>
                            <a:noFill/>
                          </a:ln>
                          <a:solidFill>
                            <a:schemeClr val="tx1"/>
                          </a:solidFill>
                          <a:effectLst/>
                          <a:latin typeface="Courier New" pitchFamily="49" charset="0"/>
                        </a:rPr>
                        <a:t>p</a:t>
                      </a:r>
                      <a:r>
                        <a:rPr kumimoji="0" lang="en-US" altLang="en-US" sz="1600" b="1" i="0" u="none" strike="noStrike" cap="none" normalizeH="0" baseline="0" smtClean="0">
                          <a:ln>
                            <a:noFill/>
                          </a:ln>
                          <a:solidFill>
                            <a:schemeClr val="tx1"/>
                          </a:solidFill>
                          <a:effectLst/>
                          <a:latin typeface="Courier New" pitchFamily="49" charset="0"/>
                        </a:rPr>
                        <a:t>,</a:t>
                      </a:r>
                      <a:r>
                        <a:rPr kumimoji="0" lang="en-US" altLang="en-US" sz="1600" b="1" i="1" u="none" strike="noStrike" cap="none" normalizeH="0" baseline="0" smtClean="0">
                          <a:ln>
                            <a:noFill/>
                          </a:ln>
                          <a:solidFill>
                            <a:schemeClr val="tx1"/>
                          </a:solidFill>
                          <a:effectLst/>
                          <a:latin typeface="Courier New" pitchFamily="49" charset="0"/>
                        </a:rPr>
                        <a:t>s)</a:t>
                      </a:r>
                      <a:r>
                        <a:rPr kumimoji="0" lang="en-US" altLang="en-US" sz="1600" b="1" i="0" u="none" strike="noStrike" cap="none" normalizeH="0" baseline="0" smtClean="0">
                          <a:ln>
                            <a:noFill/>
                          </a:ln>
                          <a:solidFill>
                            <a:schemeClr val="tx1"/>
                          </a:solidFill>
                          <a:effectLst/>
                          <a:latin typeface="Arial"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Variable-length numeric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DATE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LONG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Variable-length character data (up to 2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ourier New" pitchFamily="49" charset="0"/>
                        </a:rPr>
                        <a:t>CLOB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Character data (up to 4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RAW and LONG RAW</a:t>
                      </a:r>
                      <a:r>
                        <a:rPr kumimoji="0" lang="en-US" altLang="en-US" sz="1600" b="1" i="0" u="none" strike="noStrike" cap="none" normalizeH="0" baseline="0" smtClean="0">
                          <a:ln>
                            <a:noFill/>
                          </a:ln>
                          <a:solidFill>
                            <a:schemeClr val="tx1"/>
                          </a:solidFill>
                          <a:effectLst/>
                          <a:latin typeface="Arial"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Raw binary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71475">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BLOB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Binary data (up to 4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BFILE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Binary data stored in an external file (up to 4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ROWID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A base-64 number system representing the unique address of a row in its table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735734154"/>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Integrity</a:t>
            </a:r>
            <a:endParaRPr lang="en-IE" dirty="0"/>
          </a:p>
        </p:txBody>
      </p:sp>
      <p:sp>
        <p:nvSpPr>
          <p:cNvPr id="3" name="Content Placeholder 2"/>
          <p:cNvSpPr>
            <a:spLocks noGrp="1"/>
          </p:cNvSpPr>
          <p:nvPr>
            <p:ph sz="quarter" idx="1"/>
          </p:nvPr>
        </p:nvSpPr>
        <p:spPr/>
        <p:txBody>
          <a:bodyPr/>
          <a:lstStyle/>
          <a:p>
            <a:r>
              <a:rPr lang="en-IE" dirty="0" smtClean="0"/>
              <a:t>Entity Integrity</a:t>
            </a:r>
          </a:p>
          <a:p>
            <a:pPr lvl="1"/>
            <a:r>
              <a:rPr lang="en-IE" dirty="0" smtClean="0"/>
              <a:t>Primary Keys</a:t>
            </a:r>
          </a:p>
          <a:p>
            <a:r>
              <a:rPr lang="en-IE" dirty="0" smtClean="0"/>
              <a:t>Referential Integrity</a:t>
            </a:r>
          </a:p>
          <a:p>
            <a:pPr lvl="1"/>
            <a:r>
              <a:rPr lang="en-IE" dirty="0" smtClean="0"/>
              <a:t>Foreign Keys</a:t>
            </a:r>
          </a:p>
          <a:p>
            <a:r>
              <a:rPr lang="en-IE" dirty="0" smtClean="0"/>
              <a:t>Domain Integrity</a:t>
            </a:r>
          </a:p>
          <a:p>
            <a:pPr lvl="1"/>
            <a:r>
              <a:rPr lang="en-IE" dirty="0" smtClean="0"/>
              <a:t>Datatype</a:t>
            </a:r>
          </a:p>
          <a:p>
            <a:pPr lvl="1"/>
            <a:r>
              <a:rPr lang="en-IE" dirty="0" smtClean="0"/>
              <a:t>Value constraints</a:t>
            </a:r>
            <a:endParaRPr lang="en-IE" dirty="0"/>
          </a:p>
        </p:txBody>
      </p:sp>
    </p:spTree>
    <p:extLst>
      <p:ext uri="{BB962C8B-B14F-4D97-AF65-F5344CB8AC3E}">
        <p14:creationId xmlns:p14="http://schemas.microsoft.com/office/powerpoint/2010/main" val="39025702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smtClean="0"/>
              <a:t>Constraints</a:t>
            </a:r>
            <a:endParaRPr lang="en-US" altLang="en-US" dirty="0"/>
          </a:p>
        </p:txBody>
      </p:sp>
      <p:sp>
        <p:nvSpPr>
          <p:cNvPr id="52227" name="Rectangle 3"/>
          <p:cNvSpPr>
            <a:spLocks noGrp="1" noChangeArrowheads="1"/>
          </p:cNvSpPr>
          <p:nvPr>
            <p:ph type="body" idx="1"/>
          </p:nvPr>
        </p:nvSpPr>
        <p:spPr/>
        <p:txBody>
          <a:bodyPr>
            <a:normAutofit lnSpcReduction="10000"/>
          </a:bodyPr>
          <a:lstStyle/>
          <a:p>
            <a:r>
              <a:rPr lang="en-IE" dirty="0" smtClean="0"/>
              <a:t>Constraints are rules that the data must follow to get into the table.</a:t>
            </a:r>
          </a:p>
          <a:p>
            <a:r>
              <a:rPr lang="en-IE" altLang="en-US" dirty="0" smtClean="0"/>
              <a:t>Preserve the integrity of the data in the databases.</a:t>
            </a:r>
            <a:endParaRPr lang="en-IE" dirty="0" smtClean="0"/>
          </a:p>
          <a:p>
            <a:pPr lvl="1"/>
            <a:r>
              <a:rPr lang="en-IE" dirty="0" smtClean="0"/>
              <a:t>Data Integrity refers to the validity of data. </a:t>
            </a:r>
          </a:p>
          <a:p>
            <a:pPr lvl="2"/>
            <a:r>
              <a:rPr lang="en-IE" dirty="0" smtClean="0"/>
              <a:t>Are your data valid? Are your data representing what you have designed them to</a:t>
            </a:r>
            <a:r>
              <a:rPr lang="en-US" dirty="0" smtClean="0"/>
              <a:t>?</a:t>
            </a:r>
          </a:p>
          <a:p>
            <a:pPr lvl="1"/>
            <a:r>
              <a:rPr lang="en-US" dirty="0" smtClean="0"/>
              <a:t>Ensures that no one can insert data that does not conform to your rules</a:t>
            </a:r>
          </a:p>
          <a:p>
            <a:pPr lvl="1"/>
            <a:r>
              <a:rPr lang="en-US" dirty="0" smtClean="0"/>
              <a:t>Which ensures that whoever uses your data can be confidence that the data will be consistent.</a:t>
            </a:r>
          </a:p>
          <a:p>
            <a:r>
              <a:rPr lang="en-US" altLang="en-US" dirty="0"/>
              <a:t>Constraints enforce rules at the table level.</a:t>
            </a:r>
          </a:p>
          <a:p>
            <a:r>
              <a:rPr lang="en-US" altLang="en-US" dirty="0"/>
              <a:t>Constraints prevent the deletion of a table if there are dependencies.</a:t>
            </a:r>
          </a:p>
          <a:p>
            <a:endParaRPr lang="en-IE" dirty="0" smtClean="0"/>
          </a:p>
        </p:txBody>
      </p:sp>
      <p:sp>
        <p:nvSpPr>
          <p:cNvPr id="522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a:p>
        </p:txBody>
      </p:sp>
      <p:sp>
        <p:nvSpPr>
          <p:cNvPr id="522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a:p>
        </p:txBody>
      </p:sp>
      <p:sp>
        <p:nvSpPr>
          <p:cNvPr id="5223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a:p>
        </p:txBody>
      </p:sp>
      <p:sp>
        <p:nvSpPr>
          <p:cNvPr id="5223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a:p>
        </p:txBody>
      </p:sp>
      <p:sp>
        <p:nvSpPr>
          <p:cNvPr id="5223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a:p>
        </p:txBody>
      </p:sp>
      <p:sp>
        <p:nvSpPr>
          <p:cNvPr id="5223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a:p>
        </p:txBody>
      </p:sp>
      <p:sp>
        <p:nvSpPr>
          <p:cNvPr id="5223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a:p>
        </p:txBody>
      </p:sp>
    </p:spTree>
    <p:extLst>
      <p:ext uri="{BB962C8B-B14F-4D97-AF65-F5344CB8AC3E}">
        <p14:creationId xmlns:p14="http://schemas.microsoft.com/office/powerpoint/2010/main" val="58515992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Key Constraints – Primary Key</a:t>
            </a:r>
            <a:endParaRPr lang="en-IE" dirty="0"/>
          </a:p>
        </p:txBody>
      </p:sp>
      <p:sp>
        <p:nvSpPr>
          <p:cNvPr id="3" name="Content Placeholder 2"/>
          <p:cNvSpPr>
            <a:spLocks noGrp="1"/>
          </p:cNvSpPr>
          <p:nvPr>
            <p:ph sz="quarter" idx="1"/>
          </p:nvPr>
        </p:nvSpPr>
        <p:spPr/>
        <p:txBody>
          <a:bodyPr>
            <a:normAutofit lnSpcReduction="10000"/>
          </a:bodyPr>
          <a:lstStyle/>
          <a:p>
            <a:r>
              <a:rPr lang="en-US" dirty="0" smtClean="0"/>
              <a:t>Enforce </a:t>
            </a:r>
            <a:r>
              <a:rPr lang="en-US" b="1" dirty="0" smtClean="0"/>
              <a:t>entity integrity </a:t>
            </a:r>
            <a:r>
              <a:rPr lang="en-US" dirty="0" smtClean="0"/>
              <a:t>by uniquely identifying entity instances</a:t>
            </a:r>
            <a:r>
              <a:rPr lang="en-IE" dirty="0" smtClean="0"/>
              <a:t>.</a:t>
            </a:r>
          </a:p>
          <a:p>
            <a:r>
              <a:rPr lang="en-US" dirty="0" smtClean="0"/>
              <a:t>Is an attribute or a set of attributes that uniquely identify a specific instance of an entity. </a:t>
            </a:r>
          </a:p>
          <a:p>
            <a:r>
              <a:rPr lang="en-US" dirty="0" smtClean="0"/>
              <a:t>Every entity in the data model must have a primary key whose values uniquely identify instances of the entity.</a:t>
            </a:r>
          </a:p>
          <a:p>
            <a:r>
              <a:rPr lang="en-US" dirty="0"/>
              <a:t>To qualify as a primary key for an entity, an attribute must have the following properties: </a:t>
            </a:r>
          </a:p>
          <a:p>
            <a:pPr lvl="1"/>
            <a:r>
              <a:rPr lang="en-US" dirty="0"/>
              <a:t>it must have a non-null value for each instance of the entity </a:t>
            </a:r>
          </a:p>
          <a:p>
            <a:pPr lvl="1"/>
            <a:r>
              <a:rPr lang="en-US" dirty="0"/>
              <a:t>the value must be unique for each instance of an entity </a:t>
            </a:r>
          </a:p>
          <a:p>
            <a:pPr lvl="1"/>
            <a:r>
              <a:rPr lang="en-US" dirty="0"/>
              <a:t>the values must not change or become null during the life of each entity instance.</a:t>
            </a:r>
          </a:p>
          <a:p>
            <a:endParaRPr lang="en-US" dirty="0" smtClean="0"/>
          </a:p>
          <a:p>
            <a:endParaRPr lang="en-US" dirty="0" smtClean="0"/>
          </a:p>
        </p:txBody>
      </p:sp>
    </p:spTree>
    <p:extLst>
      <p:ext uri="{BB962C8B-B14F-4D97-AF65-F5344CB8AC3E}">
        <p14:creationId xmlns:p14="http://schemas.microsoft.com/office/powerpoint/2010/main" val="512648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Composite Key</a:t>
            </a:r>
            <a:endParaRPr lang="en-IE" dirty="0"/>
          </a:p>
        </p:txBody>
      </p:sp>
      <p:sp>
        <p:nvSpPr>
          <p:cNvPr id="3" name="Content Placeholder 2"/>
          <p:cNvSpPr>
            <a:spLocks noGrp="1"/>
          </p:cNvSpPr>
          <p:nvPr>
            <p:ph sz="quarter" idx="1"/>
          </p:nvPr>
        </p:nvSpPr>
        <p:spPr>
          <a:xfrm>
            <a:off x="457200" y="1219200"/>
            <a:ext cx="8229600" cy="3433936"/>
          </a:xfrm>
        </p:spPr>
        <p:txBody>
          <a:bodyPr/>
          <a:lstStyle/>
          <a:p>
            <a:r>
              <a:rPr lang="en-US" sz="2800" dirty="0"/>
              <a:t>Sometimes it requires more than one attribute to uniquely identify an entity. </a:t>
            </a:r>
            <a:endParaRPr lang="en-US" sz="2800" dirty="0" smtClean="0"/>
          </a:p>
          <a:p>
            <a:r>
              <a:rPr lang="en-US" sz="2800" dirty="0" smtClean="0"/>
              <a:t>A </a:t>
            </a:r>
            <a:r>
              <a:rPr lang="en-US" sz="2800" dirty="0"/>
              <a:t>primary key that made up of more than one attribute is known as a </a:t>
            </a:r>
            <a:r>
              <a:rPr lang="en-US" sz="2800" i="1" dirty="0"/>
              <a:t>composite </a:t>
            </a:r>
            <a:r>
              <a:rPr lang="en-US" sz="2800" i="1" dirty="0" smtClean="0"/>
              <a:t>key or compound key.</a:t>
            </a:r>
            <a:r>
              <a:rPr lang="en-US" sz="2800" dirty="0" smtClean="0"/>
              <a:t> </a:t>
            </a:r>
          </a:p>
          <a:p>
            <a:r>
              <a:rPr lang="en-US" sz="2800" dirty="0" smtClean="0"/>
              <a:t>Suppose in a company each </a:t>
            </a:r>
            <a:r>
              <a:rPr lang="en-US" sz="2800" dirty="0"/>
              <a:t>instance of the entity Work can be uniquely identified only by a composite key composed of Employee ID and Project ID</a:t>
            </a:r>
            <a:endParaRPr lang="en-IE" dirty="0"/>
          </a:p>
        </p:txBody>
      </p:sp>
      <p:graphicFrame>
        <p:nvGraphicFramePr>
          <p:cNvPr id="4" name="Group 48"/>
          <p:cNvGraphicFramePr>
            <a:graphicFrameLocks/>
          </p:cNvGraphicFramePr>
          <p:nvPr>
            <p:extLst>
              <p:ext uri="{D42A27DB-BD31-4B8C-83A1-F6EECF244321}">
                <p14:modId xmlns:p14="http://schemas.microsoft.com/office/powerpoint/2010/main" val="2112897241"/>
              </p:ext>
            </p:extLst>
          </p:nvPr>
        </p:nvGraphicFramePr>
        <p:xfrm>
          <a:off x="2699792" y="4581128"/>
          <a:ext cx="3960812" cy="2103120"/>
        </p:xfrm>
        <a:graphic>
          <a:graphicData uri="http://schemas.openxmlformats.org/drawingml/2006/table">
            <a:tbl>
              <a:tblPr/>
              <a:tblGrid>
                <a:gridCol w="1322387"/>
                <a:gridCol w="1316038"/>
                <a:gridCol w="1322387"/>
              </a:tblGrid>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200" b="0" i="0" u="sng" strike="noStrike" cap="none" normalizeH="0" baseline="0" dirty="0" smtClean="0">
                          <a:ln>
                            <a:noFill/>
                          </a:ln>
                          <a:solidFill>
                            <a:srgbClr val="000000"/>
                          </a:solidFill>
                          <a:effectLst>
                            <a:outerShdw blurRad="38100" dist="38100" dir="2700000" algn="tl">
                              <a:srgbClr val="FFFFFF"/>
                            </a:outerShdw>
                          </a:effectLst>
                          <a:latin typeface="+mj-lt"/>
                          <a:cs typeface="Times New Roman" pitchFamily="18" charset="0"/>
                        </a:rPr>
                        <a:t>Employee ID</a:t>
                      </a:r>
                      <a:endParaRPr kumimoji="0" lang="en-US" sz="1200" b="0" i="0" u="none" strike="noStrike" cap="none" normalizeH="0" baseline="0" dirty="0" smtClean="0">
                        <a:ln>
                          <a:noFill/>
                        </a:ln>
                        <a:solidFill>
                          <a:srgbClr val="000000"/>
                        </a:solidFill>
                        <a:effectLst>
                          <a:outerShdw blurRad="38100" dist="38100" dir="2700000" algn="tl">
                            <a:srgbClr val="FFFFFF"/>
                          </a:outerShdw>
                        </a:effectLst>
                        <a:latin typeface="+mj-lt"/>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200" b="0" i="0" u="sng" strike="noStrike" cap="none" normalizeH="0" baseline="0" smtClean="0">
                          <a:ln>
                            <a:noFill/>
                          </a:ln>
                          <a:solidFill>
                            <a:srgbClr val="000000"/>
                          </a:solidFill>
                          <a:effectLst>
                            <a:outerShdw blurRad="38100" dist="38100" dir="2700000" algn="tl">
                              <a:srgbClr val="FFFFFF"/>
                            </a:outerShdw>
                          </a:effectLst>
                          <a:latin typeface="+mj-lt"/>
                          <a:cs typeface="Times New Roman" pitchFamily="18" charset="0"/>
                        </a:rPr>
                        <a:t>Project ID</a:t>
                      </a:r>
                      <a:endParaRPr kumimoji="0" lang="en-US" sz="1200" b="0" i="0" u="none" strike="noStrike" cap="none" normalizeH="0" baseline="0" smtClean="0">
                        <a:ln>
                          <a:noFill/>
                        </a:ln>
                        <a:solidFill>
                          <a:srgbClr val="000000"/>
                        </a:solidFill>
                        <a:effectLst>
                          <a:outerShdw blurRad="38100" dist="38100" dir="2700000" algn="tl">
                            <a:srgbClr val="FFFFFF"/>
                          </a:outerShdw>
                        </a:effectLst>
                        <a:latin typeface="+mj-lt"/>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200" b="0" i="0" u="none" strike="noStrike" cap="none" normalizeH="0" baseline="0" smtClean="0">
                          <a:ln>
                            <a:noFill/>
                          </a:ln>
                          <a:solidFill>
                            <a:srgbClr val="000000"/>
                          </a:solidFill>
                          <a:effectLst>
                            <a:outerShdw blurRad="38100" dist="38100" dir="2700000" algn="tl">
                              <a:srgbClr val="FFFFFF"/>
                            </a:outerShdw>
                          </a:effectLst>
                          <a:latin typeface="+mj-lt"/>
                          <a:cs typeface="Times New Roman" pitchFamily="18" charset="0"/>
                        </a:rPr>
                        <a:t>Hours_Worked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mj-lt"/>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mj-lt"/>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400" b="0" i="0" u="none" strike="noStrike" cap="none" normalizeH="0" baseline="0" smtClean="0">
                          <a:ln>
                            <a:noFill/>
                          </a:ln>
                          <a:solidFill>
                            <a:schemeClr val="tx1"/>
                          </a:solidFill>
                          <a:effectLst/>
                          <a:latin typeface="+mj-lt"/>
                          <a:cs typeface="Arial"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400" b="0" i="0" u="none" strike="noStrike" cap="none" normalizeH="0" baseline="0" smtClean="0">
                          <a:ln>
                            <a:noFill/>
                          </a:ln>
                          <a:solidFill>
                            <a:schemeClr val="tx1"/>
                          </a:solidFill>
                          <a:effectLst/>
                          <a:latin typeface="+mj-lt"/>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mj-lt"/>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400" b="0" i="0" u="none" strike="noStrike" cap="none" normalizeH="0" baseline="0" smtClean="0">
                          <a:ln>
                            <a:noFill/>
                          </a:ln>
                          <a:solidFill>
                            <a:schemeClr val="tx1"/>
                          </a:solidFill>
                          <a:effectLst/>
                          <a:latin typeface="+mj-lt"/>
                          <a:cs typeface="Arial"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400" b="0" i="0" u="none" strike="noStrike" cap="none" normalizeH="0" baseline="0" smtClean="0">
                          <a:ln>
                            <a:noFill/>
                          </a:ln>
                          <a:solidFill>
                            <a:schemeClr val="tx1"/>
                          </a:solidFill>
                          <a:effectLst/>
                          <a:latin typeface="+mj-lt"/>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mj-lt"/>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mj-lt"/>
                          <a:cs typeface="Arial" charset="0"/>
                        </a:rPr>
                        <a:t>142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400" b="0" i="0" u="none" strike="noStrike" cap="none" normalizeH="0" baseline="0" smtClean="0">
                          <a:ln>
                            <a:noFill/>
                          </a:ln>
                          <a:solidFill>
                            <a:schemeClr val="tx1"/>
                          </a:solidFill>
                          <a:effectLst/>
                          <a:latin typeface="+mj-lt"/>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400" b="0" i="0" u="none" strike="noStrike" cap="none" normalizeH="0" baseline="0" smtClean="0">
                          <a:ln>
                            <a:noFill/>
                          </a:ln>
                          <a:solidFill>
                            <a:schemeClr val="tx1"/>
                          </a:solidFill>
                          <a:effectLst/>
                          <a:latin typeface="+mj-lt"/>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mj-lt"/>
                          <a:cs typeface="Arial"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mj-lt"/>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400" b="0" i="0" u="none" strike="noStrike" cap="none" normalizeH="0" baseline="0" smtClean="0">
                          <a:ln>
                            <a:noFill/>
                          </a:ln>
                          <a:solidFill>
                            <a:schemeClr val="tx1"/>
                          </a:solidFill>
                          <a:effectLst/>
                          <a:latin typeface="+mj-lt"/>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mj-lt"/>
                          <a:cs typeface="Arial"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400" b="0" i="0" u="none" strike="noStrike" cap="none" normalizeH="0" baseline="0" smtClean="0">
                          <a:ln>
                            <a:noFill/>
                          </a:ln>
                          <a:solidFill>
                            <a:schemeClr val="tx1"/>
                          </a:solidFill>
                          <a:effectLst/>
                          <a:latin typeface="+mj-lt"/>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400" b="0" i="0" u="none" strike="noStrike" cap="none" normalizeH="0" baseline="0" smtClean="0">
                          <a:ln>
                            <a:noFill/>
                          </a:ln>
                          <a:solidFill>
                            <a:schemeClr val="tx1"/>
                          </a:solidFill>
                          <a:effectLst/>
                          <a:latin typeface="+mj-lt"/>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mj-lt"/>
                          <a:cs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390168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4" name="Rectangle 4"/>
          <p:cNvSpPr>
            <a:spLocks noGrp="1" noChangeArrowheads="1"/>
          </p:cNvSpPr>
          <p:nvPr>
            <p:ph type="title"/>
          </p:nvPr>
        </p:nvSpPr>
        <p:spPr/>
        <p:txBody>
          <a:bodyPr/>
          <a:lstStyle/>
          <a:p>
            <a:r>
              <a:rPr lang="en-US" altLang="en-US" dirty="0" smtClean="0"/>
              <a:t>Defining Constraints</a:t>
            </a:r>
            <a:endParaRPr lang="en-US" altLang="en-US" dirty="0"/>
          </a:p>
        </p:txBody>
      </p:sp>
      <p:sp>
        <p:nvSpPr>
          <p:cNvPr id="568325" name="Rectangle 5"/>
          <p:cNvSpPr>
            <a:spLocks noGrp="1" noChangeArrowheads="1"/>
          </p:cNvSpPr>
          <p:nvPr>
            <p:ph type="body" idx="1"/>
          </p:nvPr>
        </p:nvSpPr>
        <p:spPr/>
        <p:txBody>
          <a:bodyPr/>
          <a:lstStyle/>
          <a:p>
            <a:r>
              <a:rPr lang="en-US" altLang="en-US" dirty="0" smtClean="0"/>
              <a:t>You can name a constraint, or allow the Oracle server generates a name by using the </a:t>
            </a:r>
            <a:r>
              <a:rPr lang="en-US" altLang="en-US" dirty="0" err="1" smtClean="0"/>
              <a:t>SYS_C</a:t>
            </a:r>
            <a:r>
              <a:rPr lang="en-US" altLang="en-US" i="1" dirty="0" err="1" smtClean="0"/>
              <a:t>n</a:t>
            </a:r>
            <a:r>
              <a:rPr lang="en-US" altLang="en-US" dirty="0" smtClean="0"/>
              <a:t> format.</a:t>
            </a:r>
          </a:p>
          <a:p>
            <a:r>
              <a:rPr lang="en-US" altLang="en-US" dirty="0" smtClean="0"/>
              <a:t>Create a constraint at either of the following times:</a:t>
            </a:r>
          </a:p>
          <a:p>
            <a:pPr lvl="1"/>
            <a:r>
              <a:rPr lang="en-US" altLang="en-US" dirty="0" smtClean="0"/>
              <a:t>At the same time as the table is created</a:t>
            </a:r>
          </a:p>
          <a:p>
            <a:pPr lvl="1"/>
            <a:r>
              <a:rPr lang="en-US" altLang="en-US" dirty="0" smtClean="0"/>
              <a:t>After the table has been created</a:t>
            </a:r>
          </a:p>
          <a:p>
            <a:r>
              <a:rPr lang="en-US" altLang="en-US" dirty="0" smtClean="0"/>
              <a:t>Define a constraint at the column or table level.</a:t>
            </a:r>
          </a:p>
          <a:p>
            <a:r>
              <a:rPr lang="en-US" altLang="en-US" dirty="0" smtClean="0"/>
              <a:t>View a constraint in the data dictionary.</a:t>
            </a:r>
            <a:endParaRPr lang="en-US" altLang="en-US" dirty="0"/>
          </a:p>
        </p:txBody>
      </p:sp>
    </p:spTree>
    <p:extLst>
      <p:ext uri="{BB962C8B-B14F-4D97-AF65-F5344CB8AC3E}">
        <p14:creationId xmlns:p14="http://schemas.microsoft.com/office/powerpoint/2010/main" val="840651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IE" altLang="en-US" smtClean="0"/>
              <a:t>Databases</a:t>
            </a:r>
            <a:endParaRPr lang="en-GB" altLang="en-US" smtClean="0"/>
          </a:p>
        </p:txBody>
      </p:sp>
      <p:sp>
        <p:nvSpPr>
          <p:cNvPr id="12291" name="Rectangle 3"/>
          <p:cNvSpPr>
            <a:spLocks noGrp="1" noChangeArrowheads="1"/>
          </p:cNvSpPr>
          <p:nvPr>
            <p:ph type="body" idx="1"/>
          </p:nvPr>
        </p:nvSpPr>
        <p:spPr>
          <a:xfrm>
            <a:off x="457200" y="1219200"/>
            <a:ext cx="8229600" cy="4937125"/>
          </a:xfrm>
        </p:spPr>
        <p:txBody>
          <a:bodyPr/>
          <a:lstStyle/>
          <a:p>
            <a:pPr eaLnBrk="1" hangingPunct="1"/>
            <a:r>
              <a:rPr lang="en-IE" altLang="en-US" smtClean="0"/>
              <a:t>Definition</a:t>
            </a:r>
          </a:p>
          <a:p>
            <a:pPr lvl="1" eaLnBrk="1" hangingPunct="1"/>
            <a:r>
              <a:rPr lang="en-IE" altLang="en-US" smtClean="0"/>
              <a:t>A database is a </a:t>
            </a:r>
            <a:r>
              <a:rPr lang="en-IE" altLang="en-US" u="sng" smtClean="0"/>
              <a:t>shared persistent</a:t>
            </a:r>
            <a:r>
              <a:rPr lang="en-IE" altLang="en-US" smtClean="0"/>
              <a:t> collection of </a:t>
            </a:r>
            <a:r>
              <a:rPr lang="en-IE" altLang="en-US" u="sng" smtClean="0"/>
              <a:t>logically related data supporting several different applications </a:t>
            </a:r>
            <a:r>
              <a:rPr lang="en-IE" altLang="en-US" smtClean="0"/>
              <a:t>within an organisation.</a:t>
            </a:r>
          </a:p>
          <a:p>
            <a:pPr lvl="1" eaLnBrk="1" hangingPunct="1"/>
            <a:endParaRPr lang="en-IE" altLang="en-US" smtClean="0"/>
          </a:p>
          <a:p>
            <a:pPr lvl="1" eaLnBrk="1" hangingPunct="1"/>
            <a:r>
              <a:rPr lang="en-IE" altLang="en-US" smtClean="0"/>
              <a:t>Shared – used simultaneously by many applications and useres</a:t>
            </a:r>
          </a:p>
          <a:p>
            <a:pPr lvl="1" eaLnBrk="1" hangingPunct="1"/>
            <a:r>
              <a:rPr lang="en-IE" altLang="en-US" smtClean="0"/>
              <a:t>Persistent i.e. permanently stored</a:t>
            </a:r>
          </a:p>
          <a:p>
            <a:pPr lvl="1" eaLnBrk="1" hangingPunct="1"/>
            <a:r>
              <a:rPr lang="en-IE" altLang="en-US" smtClean="0"/>
              <a:t>Data stored is all related in some way</a:t>
            </a:r>
          </a:p>
          <a:p>
            <a:pPr lvl="1" eaLnBrk="1" hangingPunct="1"/>
            <a:r>
              <a:rPr lang="en-IE" altLang="en-US" smtClean="0"/>
              <a:t>Database supports/manages data for several different applications</a:t>
            </a:r>
          </a:p>
          <a:p>
            <a:pPr lvl="1" eaLnBrk="1" hangingPunct="1"/>
            <a:endParaRPr lang="en-GB" altLang="en-US" smtClean="0"/>
          </a:p>
        </p:txBody>
      </p:sp>
    </p:spTree>
    <p:extLst>
      <p:ext uri="{BB962C8B-B14F-4D97-AF65-F5344CB8AC3E}">
        <p14:creationId xmlns:p14="http://schemas.microsoft.com/office/powerpoint/2010/main" val="25595930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1026"/>
          <p:cNvSpPr>
            <a:spLocks noGrp="1" noChangeArrowheads="1"/>
          </p:cNvSpPr>
          <p:nvPr>
            <p:ph type="title"/>
          </p:nvPr>
        </p:nvSpPr>
        <p:spPr/>
        <p:txBody>
          <a:bodyPr/>
          <a:lstStyle/>
          <a:p>
            <a:r>
              <a:rPr lang="en-US" altLang="en-US" smtClean="0"/>
              <a:t>Defining Constraints</a:t>
            </a:r>
            <a:endParaRPr lang="en-US" altLang="en-US"/>
          </a:p>
        </p:txBody>
      </p:sp>
      <p:sp>
        <p:nvSpPr>
          <p:cNvPr id="570377" name="Rectangle 1033"/>
          <p:cNvSpPr>
            <a:spLocks noGrp="1" noChangeArrowheads="1"/>
          </p:cNvSpPr>
          <p:nvPr>
            <p:ph type="body" idx="1"/>
          </p:nvPr>
        </p:nvSpPr>
        <p:spPr/>
        <p:txBody>
          <a:bodyPr/>
          <a:lstStyle/>
          <a:p>
            <a:pPr lvl="1"/>
            <a:r>
              <a:rPr lang="en-US" altLang="en-US" smtClean="0"/>
              <a:t>Syntax:</a:t>
            </a:r>
          </a:p>
          <a:p>
            <a:pPr lvl="1"/>
            <a:endParaRPr lang="en-US" altLang="en-US" smtClean="0"/>
          </a:p>
          <a:p>
            <a:pPr lvl="1"/>
            <a:endParaRPr lang="en-US" altLang="en-US" smtClean="0"/>
          </a:p>
          <a:p>
            <a:pPr lvl="1"/>
            <a:endParaRPr lang="en-US" altLang="en-US" smtClean="0"/>
          </a:p>
          <a:p>
            <a:pPr lvl="1"/>
            <a:endParaRPr lang="en-US" altLang="en-US" smtClean="0"/>
          </a:p>
          <a:p>
            <a:pPr lvl="1"/>
            <a:r>
              <a:rPr lang="en-US" altLang="en-US" smtClean="0"/>
              <a:t>Column-level constraint:</a:t>
            </a:r>
          </a:p>
          <a:p>
            <a:pPr lvl="1"/>
            <a:endParaRPr lang="en-US" altLang="en-US" smtClean="0"/>
          </a:p>
          <a:p>
            <a:pPr lvl="1"/>
            <a:r>
              <a:rPr lang="en-US" altLang="en-US" smtClean="0"/>
              <a:t>Table-level constraint:</a:t>
            </a:r>
            <a:endParaRPr lang="en-US" altLang="en-US"/>
          </a:p>
        </p:txBody>
      </p:sp>
      <p:sp>
        <p:nvSpPr>
          <p:cNvPr id="570375" name="Rectangle 1031"/>
          <p:cNvSpPr>
            <a:spLocks noChangeArrowheads="1"/>
          </p:cNvSpPr>
          <p:nvPr/>
        </p:nvSpPr>
        <p:spPr bwMode="blackGray">
          <a:xfrm>
            <a:off x="873125" y="1661319"/>
            <a:ext cx="7283450" cy="1385887"/>
          </a:xfrm>
          <a:prstGeom prst="rect">
            <a:avLst/>
          </a:prstGeom>
          <a:solidFill>
            <a:schemeClr val="accent4">
              <a:lumMod val="20000"/>
              <a:lumOff val="80000"/>
            </a:schemeClr>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CREATE TABLE [</a:t>
            </a:r>
            <a:r>
              <a:rPr lang="en-US" altLang="en-US" sz="1800" i="1" dirty="0">
                <a:solidFill>
                  <a:srgbClr val="000000"/>
                </a:solidFill>
                <a:latin typeface="Courier New" pitchFamily="49" charset="0"/>
              </a:rPr>
              <a:t>schema</a:t>
            </a:r>
            <a:r>
              <a:rPr lang="en-US" altLang="en-US" sz="1800" dirty="0">
                <a:solidFill>
                  <a:srgbClr val="000000"/>
                </a:solidFill>
                <a:latin typeface="Courier New" pitchFamily="49" charset="0"/>
              </a:rPr>
              <a:t>.]</a:t>
            </a:r>
            <a:r>
              <a:rPr lang="en-US" altLang="en-US" sz="1800" i="1" dirty="0">
                <a:solidFill>
                  <a:srgbClr val="000000"/>
                </a:solidFill>
                <a:latin typeface="Courier New" pitchFamily="49" charset="0"/>
              </a:rPr>
              <a:t>table</a:t>
            </a:r>
          </a:p>
          <a:p>
            <a:pPr eaLnBrk="0" hangingPunct="0">
              <a:buClrTx/>
              <a:buFontTx/>
              <a:buNone/>
            </a:pPr>
            <a:r>
              <a:rPr lang="en-US" altLang="en-US" sz="1800" dirty="0">
                <a:solidFill>
                  <a:srgbClr val="000000"/>
                </a:solidFill>
                <a:latin typeface="Courier New" pitchFamily="49" charset="0"/>
              </a:rPr>
              <a:t>      (</a:t>
            </a:r>
            <a:r>
              <a:rPr lang="en-US" altLang="en-US" sz="1800" i="1" dirty="0">
                <a:solidFill>
                  <a:srgbClr val="000000"/>
                </a:solidFill>
                <a:latin typeface="Courier New" pitchFamily="49" charset="0"/>
              </a:rPr>
              <a:t>column</a:t>
            </a:r>
            <a:r>
              <a:rPr lang="en-US" altLang="en-US" sz="1800" dirty="0">
                <a:solidFill>
                  <a:srgbClr val="000000"/>
                </a:solidFill>
                <a:latin typeface="Courier New" pitchFamily="49" charset="0"/>
              </a:rPr>
              <a:t> </a:t>
            </a:r>
            <a:r>
              <a:rPr lang="en-US" altLang="en-US" sz="1800" i="1" dirty="0" err="1">
                <a:solidFill>
                  <a:srgbClr val="000000"/>
                </a:solidFill>
                <a:latin typeface="Courier New" pitchFamily="49" charset="0"/>
              </a:rPr>
              <a:t>datatype</a:t>
            </a:r>
            <a:r>
              <a:rPr lang="en-US" altLang="en-US" sz="1800" dirty="0">
                <a:solidFill>
                  <a:srgbClr val="000000"/>
                </a:solidFill>
                <a:latin typeface="Courier New" pitchFamily="49" charset="0"/>
              </a:rPr>
              <a:t> [DEFAULT </a:t>
            </a:r>
            <a:r>
              <a:rPr lang="en-US" altLang="en-US" sz="1800" i="1" dirty="0" err="1">
                <a:solidFill>
                  <a:srgbClr val="000000"/>
                </a:solidFill>
                <a:latin typeface="Courier New" pitchFamily="49" charset="0"/>
              </a:rPr>
              <a:t>expr</a:t>
            </a:r>
            <a:r>
              <a:rPr lang="en-US" altLang="en-US" sz="1800" dirty="0">
                <a:solidFill>
                  <a:srgbClr val="000000"/>
                </a:solidFill>
                <a:latin typeface="Courier New" pitchFamily="49" charset="0"/>
              </a:rPr>
              <a:t>]</a:t>
            </a:r>
          </a:p>
          <a:p>
            <a:pPr eaLnBrk="0" hangingPunct="0">
              <a:buClrTx/>
              <a:buFontTx/>
              <a:buNone/>
            </a:pPr>
            <a:r>
              <a:rPr lang="en-US" altLang="en-US" sz="1800" dirty="0">
                <a:solidFill>
                  <a:srgbClr val="000000"/>
                </a:solidFill>
                <a:latin typeface="Courier New" pitchFamily="49" charset="0"/>
              </a:rPr>
              <a:t>      </a:t>
            </a:r>
            <a:r>
              <a:rPr lang="en-US" altLang="en-US" sz="1800" b="1" dirty="0">
                <a:solidFill>
                  <a:srgbClr val="FF0000"/>
                </a:solidFill>
                <a:latin typeface="Courier New" pitchFamily="49" charset="0"/>
              </a:rPr>
              <a:t>[</a:t>
            </a:r>
            <a:r>
              <a:rPr lang="en-US" altLang="en-US" sz="1800" b="1" i="1" dirty="0" err="1">
                <a:solidFill>
                  <a:srgbClr val="FF0000"/>
                </a:solidFill>
                <a:latin typeface="Courier New" pitchFamily="49" charset="0"/>
              </a:rPr>
              <a:t>column_constraint</a:t>
            </a:r>
            <a:r>
              <a:rPr lang="en-US" altLang="en-US" sz="1800" b="1" dirty="0">
                <a:solidFill>
                  <a:srgbClr val="FF0000"/>
                </a:solidFill>
                <a:latin typeface="Courier New" pitchFamily="49" charset="0"/>
              </a:rPr>
              <a:t>],</a:t>
            </a:r>
          </a:p>
          <a:p>
            <a:pPr eaLnBrk="0" hangingPunct="0">
              <a:buClrTx/>
              <a:buFontTx/>
              <a:buNone/>
            </a:pPr>
            <a:r>
              <a:rPr lang="en-US" altLang="en-US" sz="1800" b="1" dirty="0">
                <a:solidFill>
                  <a:srgbClr val="000000"/>
                </a:solidFill>
                <a:latin typeface="Courier New" pitchFamily="49" charset="0"/>
              </a:rPr>
              <a:t>      ...</a:t>
            </a:r>
          </a:p>
          <a:p>
            <a:pPr eaLnBrk="0" hangingPunct="0">
              <a:buClrTx/>
              <a:buFontTx/>
              <a:buNone/>
            </a:pPr>
            <a:r>
              <a:rPr lang="en-US" altLang="en-US" sz="1800" b="1" dirty="0">
                <a:solidFill>
                  <a:schemeClr val="accent2"/>
                </a:solidFill>
                <a:latin typeface="Courier New" pitchFamily="49" charset="0"/>
              </a:rPr>
              <a:t>      </a:t>
            </a:r>
            <a:r>
              <a:rPr lang="en-US" altLang="en-US" sz="1800" b="1" dirty="0">
                <a:solidFill>
                  <a:srgbClr val="FF0000"/>
                </a:solidFill>
                <a:latin typeface="Courier New" pitchFamily="49" charset="0"/>
              </a:rPr>
              <a:t>[</a:t>
            </a:r>
            <a:r>
              <a:rPr lang="en-US" altLang="en-US" sz="1800" b="1" i="1" dirty="0" err="1">
                <a:solidFill>
                  <a:srgbClr val="FF0000"/>
                </a:solidFill>
                <a:latin typeface="Courier New" pitchFamily="49" charset="0"/>
              </a:rPr>
              <a:t>table_constraint</a:t>
            </a:r>
            <a:r>
              <a:rPr lang="en-US" altLang="en-US" sz="1800" b="1" dirty="0">
                <a:solidFill>
                  <a:srgbClr val="FF0000"/>
                </a:solidFill>
                <a:latin typeface="Courier New" pitchFamily="49" charset="0"/>
              </a:rPr>
              <a:t>][,...]</a:t>
            </a:r>
            <a:r>
              <a:rPr lang="en-US" altLang="en-US" sz="1800" b="1" dirty="0">
                <a:solidFill>
                  <a:srgbClr val="000000"/>
                </a:solidFill>
                <a:latin typeface="Courier New" pitchFamily="49" charset="0"/>
              </a:rPr>
              <a:t>);</a:t>
            </a:r>
          </a:p>
        </p:txBody>
      </p:sp>
      <p:sp>
        <p:nvSpPr>
          <p:cNvPr id="570380" name="Rectangle 1036"/>
          <p:cNvSpPr>
            <a:spLocks noChangeArrowheads="1"/>
          </p:cNvSpPr>
          <p:nvPr/>
        </p:nvSpPr>
        <p:spPr bwMode="blackGray">
          <a:xfrm>
            <a:off x="873125" y="4581128"/>
            <a:ext cx="7283450" cy="915988"/>
          </a:xfrm>
          <a:prstGeom prst="rect">
            <a:avLst/>
          </a:prstGeom>
          <a:solidFill>
            <a:schemeClr val="accent4">
              <a:lumMod val="20000"/>
              <a:lumOff val="80000"/>
            </a:schemeClr>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i="1" dirty="0">
                <a:solidFill>
                  <a:srgbClr val="000000"/>
                </a:solidFill>
                <a:latin typeface="Courier New" pitchFamily="49" charset="0"/>
              </a:rPr>
              <a:t>column,...</a:t>
            </a:r>
          </a:p>
          <a:p>
            <a:pPr eaLnBrk="0" hangingPunct="0">
              <a:buClrTx/>
              <a:buFontTx/>
              <a:buNone/>
            </a:pPr>
            <a:r>
              <a:rPr lang="en-US" altLang="en-US" sz="1800" i="1" dirty="0">
                <a:solidFill>
                  <a:srgbClr val="000000"/>
                </a:solidFill>
                <a:latin typeface="Courier New" pitchFamily="49" charset="0"/>
              </a:rPr>
              <a:t>  </a:t>
            </a:r>
            <a:r>
              <a:rPr lang="en-US" altLang="en-US" sz="1800" b="1" dirty="0">
                <a:solidFill>
                  <a:srgbClr val="FF0000"/>
                </a:solidFill>
                <a:latin typeface="Courier New" pitchFamily="49" charset="0"/>
              </a:rPr>
              <a:t>[CONSTRAINT </a:t>
            </a:r>
            <a:r>
              <a:rPr lang="en-US" altLang="en-US" sz="1800" b="1" i="1" dirty="0" err="1">
                <a:solidFill>
                  <a:srgbClr val="FF0000"/>
                </a:solidFill>
                <a:latin typeface="Courier New" pitchFamily="49" charset="0"/>
              </a:rPr>
              <a:t>constraint_name</a:t>
            </a:r>
            <a:r>
              <a:rPr lang="en-US" altLang="en-US" sz="1800" b="1" dirty="0">
                <a:solidFill>
                  <a:srgbClr val="FF0000"/>
                </a:solidFill>
                <a:latin typeface="Courier New" pitchFamily="49" charset="0"/>
              </a:rPr>
              <a:t>] </a:t>
            </a:r>
            <a:r>
              <a:rPr lang="en-US" altLang="en-US" sz="1800" b="1" i="1" dirty="0" err="1">
                <a:solidFill>
                  <a:srgbClr val="FF0000"/>
                </a:solidFill>
                <a:latin typeface="Courier New" pitchFamily="49" charset="0"/>
              </a:rPr>
              <a:t>constraint_type</a:t>
            </a:r>
            <a:endParaRPr lang="en-US" altLang="en-US" sz="1800" b="1" dirty="0">
              <a:solidFill>
                <a:srgbClr val="FF0000"/>
              </a:solidFill>
              <a:latin typeface="Courier New" pitchFamily="49" charset="0"/>
            </a:endParaRPr>
          </a:p>
          <a:p>
            <a:pPr eaLnBrk="0" hangingPunct="0">
              <a:buClrTx/>
              <a:buFontTx/>
              <a:buNone/>
            </a:pPr>
            <a:r>
              <a:rPr lang="en-US" altLang="en-US" sz="1800" b="1" dirty="0">
                <a:solidFill>
                  <a:srgbClr val="FF0000"/>
                </a:solidFill>
                <a:latin typeface="Courier New" pitchFamily="49" charset="0"/>
              </a:rPr>
              <a:t>  (</a:t>
            </a:r>
            <a:r>
              <a:rPr lang="en-US" altLang="en-US" sz="1800" b="1" i="1" dirty="0">
                <a:solidFill>
                  <a:srgbClr val="FF0000"/>
                </a:solidFill>
                <a:latin typeface="Courier New" pitchFamily="49" charset="0"/>
              </a:rPr>
              <a:t>column</a:t>
            </a:r>
            <a:r>
              <a:rPr lang="en-US" altLang="en-US" sz="1800" b="1" dirty="0">
                <a:solidFill>
                  <a:srgbClr val="FF0000"/>
                </a:solidFill>
                <a:latin typeface="Courier New" pitchFamily="49" charset="0"/>
              </a:rPr>
              <a:t>, ...),</a:t>
            </a:r>
          </a:p>
        </p:txBody>
      </p:sp>
      <p:sp>
        <p:nvSpPr>
          <p:cNvPr id="570381" name="Rectangle 1037"/>
          <p:cNvSpPr>
            <a:spLocks noChangeArrowheads="1"/>
          </p:cNvSpPr>
          <p:nvPr/>
        </p:nvSpPr>
        <p:spPr bwMode="blackGray">
          <a:xfrm>
            <a:off x="848267" y="3717032"/>
            <a:ext cx="7283450" cy="433387"/>
          </a:xfrm>
          <a:prstGeom prst="rect">
            <a:avLst/>
          </a:prstGeom>
          <a:solidFill>
            <a:schemeClr val="accent4">
              <a:lumMod val="20000"/>
              <a:lumOff val="80000"/>
            </a:schemeClr>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i="1" dirty="0">
                <a:solidFill>
                  <a:srgbClr val="000000"/>
                </a:solidFill>
                <a:latin typeface="Courier New" pitchFamily="49" charset="0"/>
              </a:rPr>
              <a:t>column</a:t>
            </a:r>
            <a:r>
              <a:rPr lang="en-US" altLang="en-US" sz="1800" dirty="0">
                <a:solidFill>
                  <a:srgbClr val="000000"/>
                </a:solidFill>
                <a:latin typeface="Courier New" pitchFamily="49" charset="0"/>
              </a:rPr>
              <a:t> </a:t>
            </a:r>
            <a:r>
              <a:rPr lang="en-US" altLang="en-US" sz="1800" b="1" dirty="0">
                <a:solidFill>
                  <a:srgbClr val="FF0000"/>
                </a:solidFill>
                <a:latin typeface="Courier New" pitchFamily="49" charset="0"/>
              </a:rPr>
              <a:t>[CONSTRAINT </a:t>
            </a:r>
            <a:r>
              <a:rPr lang="en-US" altLang="en-US" sz="1800" b="1" i="1" dirty="0" err="1">
                <a:solidFill>
                  <a:srgbClr val="FF0000"/>
                </a:solidFill>
                <a:latin typeface="Courier New" pitchFamily="49" charset="0"/>
              </a:rPr>
              <a:t>constraint_name</a:t>
            </a:r>
            <a:r>
              <a:rPr lang="en-US" altLang="en-US" sz="1800" b="1" dirty="0">
                <a:solidFill>
                  <a:srgbClr val="FF0000"/>
                </a:solidFill>
                <a:latin typeface="Courier New" pitchFamily="49" charset="0"/>
              </a:rPr>
              <a:t>] </a:t>
            </a:r>
            <a:r>
              <a:rPr lang="en-US" altLang="en-US" sz="1800" b="1" i="1" dirty="0" err="1">
                <a:solidFill>
                  <a:srgbClr val="FF0000"/>
                </a:solidFill>
                <a:latin typeface="Courier New" pitchFamily="49" charset="0"/>
              </a:rPr>
              <a:t>constraint_type</a:t>
            </a:r>
            <a:r>
              <a:rPr lang="en-US" altLang="en-US" sz="1800" b="1" dirty="0">
                <a:solidFill>
                  <a:srgbClr val="000000"/>
                </a:solidFill>
                <a:latin typeface="Courier New" pitchFamily="49" charset="0"/>
              </a:rPr>
              <a:t>,</a:t>
            </a:r>
          </a:p>
        </p:txBody>
      </p:sp>
    </p:spTree>
    <p:extLst>
      <p:ext uri="{BB962C8B-B14F-4D97-AF65-F5344CB8AC3E}">
        <p14:creationId xmlns:p14="http://schemas.microsoft.com/office/powerpoint/2010/main" val="327505959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1026"/>
          <p:cNvSpPr>
            <a:spLocks noGrp="1" noChangeArrowheads="1"/>
          </p:cNvSpPr>
          <p:nvPr>
            <p:ph type="title"/>
          </p:nvPr>
        </p:nvSpPr>
        <p:spPr/>
        <p:txBody>
          <a:bodyPr/>
          <a:lstStyle/>
          <a:p>
            <a:r>
              <a:rPr lang="en-US" altLang="en-US" dirty="0" smtClean="0"/>
              <a:t>Defining Primary Key</a:t>
            </a:r>
            <a:endParaRPr lang="en-US" altLang="en-US" dirty="0"/>
          </a:p>
        </p:txBody>
      </p:sp>
      <p:sp>
        <p:nvSpPr>
          <p:cNvPr id="572419" name="Rectangle 1027"/>
          <p:cNvSpPr>
            <a:spLocks noGrp="1" noChangeArrowheads="1"/>
          </p:cNvSpPr>
          <p:nvPr>
            <p:ph type="body" idx="1"/>
          </p:nvPr>
        </p:nvSpPr>
        <p:spPr/>
        <p:txBody>
          <a:bodyPr/>
          <a:lstStyle/>
          <a:p>
            <a:pPr lvl="1"/>
            <a:r>
              <a:rPr lang="en-US" altLang="en-US" dirty="0" smtClean="0"/>
              <a:t>Defining primary key at Column-level: </a:t>
            </a:r>
            <a:br>
              <a:rPr lang="en-US" altLang="en-US" dirty="0" smtClean="0"/>
            </a:br>
            <a:endParaRPr lang="en-US" altLang="en-US" dirty="0" smtClean="0"/>
          </a:p>
          <a:p>
            <a:pPr lvl="1"/>
            <a:endParaRPr lang="en-US" altLang="en-US" dirty="0" smtClean="0"/>
          </a:p>
          <a:p>
            <a:pPr lvl="1"/>
            <a:endParaRPr lang="en-US" altLang="en-US" dirty="0" smtClean="0"/>
          </a:p>
          <a:p>
            <a:pPr lvl="1"/>
            <a:endParaRPr lang="en-US" altLang="en-US" dirty="0" smtClean="0"/>
          </a:p>
          <a:p>
            <a:pPr lvl="1"/>
            <a:r>
              <a:rPr lang="en-US" altLang="en-US" dirty="0" smtClean="0"/>
              <a:t>Defining primary key at Table-level:</a:t>
            </a:r>
            <a:endParaRPr lang="en-US" altLang="en-US" dirty="0"/>
          </a:p>
        </p:txBody>
      </p:sp>
      <p:sp>
        <p:nvSpPr>
          <p:cNvPr id="572422" name="Rectangle 1030"/>
          <p:cNvSpPr>
            <a:spLocks noChangeArrowheads="1"/>
          </p:cNvSpPr>
          <p:nvPr/>
        </p:nvSpPr>
        <p:spPr bwMode="blackGray">
          <a:xfrm>
            <a:off x="873125" y="1690832"/>
            <a:ext cx="7256463" cy="1439863"/>
          </a:xfrm>
          <a:prstGeom prst="rect">
            <a:avLst/>
          </a:prstGeom>
          <a:solidFill>
            <a:schemeClr val="accent4">
              <a:lumMod val="20000"/>
              <a:lumOff val="80000"/>
            </a:schemeClr>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CREATE TABLE employees(</a:t>
            </a:r>
          </a:p>
          <a:p>
            <a:pPr eaLnBrk="0" hangingPunct="0">
              <a:buClrTx/>
              <a:buFontTx/>
              <a:buNone/>
            </a:pPr>
            <a:r>
              <a:rPr lang="en-US" altLang="en-US" sz="1800" dirty="0">
                <a:solidFill>
                  <a:srgbClr val="000000"/>
                </a:solidFill>
                <a:latin typeface="Courier New" pitchFamily="49" charset="0"/>
              </a:rPr>
              <a:t>  </a:t>
            </a:r>
            <a:r>
              <a:rPr lang="en-US" altLang="en-US" sz="1800" dirty="0" err="1">
                <a:solidFill>
                  <a:srgbClr val="000000"/>
                </a:solidFill>
                <a:latin typeface="Courier New" pitchFamily="49" charset="0"/>
              </a:rPr>
              <a:t>employee_id</a:t>
            </a:r>
            <a:r>
              <a:rPr lang="en-US" altLang="en-US" sz="1800" dirty="0">
                <a:solidFill>
                  <a:srgbClr val="000000"/>
                </a:solidFill>
                <a:latin typeface="Courier New" pitchFamily="49" charset="0"/>
              </a:rPr>
              <a:t>  NUMBER(6)</a:t>
            </a:r>
          </a:p>
          <a:p>
            <a:pPr eaLnBrk="0" hangingPunct="0">
              <a:buClrTx/>
              <a:buFontTx/>
              <a:buNone/>
            </a:pPr>
            <a:r>
              <a:rPr lang="en-US" altLang="en-US" sz="1800" dirty="0">
                <a:solidFill>
                  <a:srgbClr val="000000"/>
                </a:solidFill>
                <a:latin typeface="Courier New" pitchFamily="49" charset="0"/>
              </a:rPr>
              <a:t>    </a:t>
            </a:r>
            <a:r>
              <a:rPr lang="en-US" altLang="en-US" sz="1800" b="1" dirty="0">
                <a:solidFill>
                  <a:srgbClr val="FF0000"/>
                </a:solidFill>
                <a:latin typeface="Courier New" pitchFamily="49" charset="0"/>
              </a:rPr>
              <a:t>CONSTRAINT </a:t>
            </a:r>
            <a:r>
              <a:rPr lang="en-US" altLang="en-US" sz="1800" b="1" dirty="0" err="1">
                <a:solidFill>
                  <a:srgbClr val="FF0000"/>
                </a:solidFill>
                <a:latin typeface="Courier New" pitchFamily="49" charset="0"/>
              </a:rPr>
              <a:t>emp_emp_id_pk</a:t>
            </a:r>
            <a:r>
              <a:rPr lang="en-US" altLang="en-US" sz="1800" b="1" dirty="0">
                <a:solidFill>
                  <a:srgbClr val="FF0000"/>
                </a:solidFill>
                <a:latin typeface="Courier New" pitchFamily="49" charset="0"/>
              </a:rPr>
              <a:t> PRIMARY KEY,</a:t>
            </a:r>
          </a:p>
          <a:p>
            <a:pPr eaLnBrk="0" hangingPunct="0">
              <a:buClrTx/>
              <a:buFontTx/>
              <a:buNone/>
            </a:pPr>
            <a:r>
              <a:rPr lang="en-US" altLang="en-US" sz="1800" dirty="0">
                <a:solidFill>
                  <a:srgbClr val="000000"/>
                </a:solidFill>
                <a:latin typeface="Courier New" pitchFamily="49" charset="0"/>
              </a:rPr>
              <a:t>  </a:t>
            </a:r>
            <a:r>
              <a:rPr lang="en-US" altLang="en-US" sz="1800" dirty="0" err="1">
                <a:solidFill>
                  <a:srgbClr val="000000"/>
                </a:solidFill>
                <a:latin typeface="Courier New" pitchFamily="49" charset="0"/>
              </a:rPr>
              <a:t>first_name</a:t>
            </a:r>
            <a:r>
              <a:rPr lang="en-US" altLang="en-US" sz="1800" dirty="0">
                <a:solidFill>
                  <a:srgbClr val="000000"/>
                </a:solidFill>
                <a:latin typeface="Courier New" pitchFamily="49" charset="0"/>
              </a:rPr>
              <a:t>   VARCHAR2(20),</a:t>
            </a:r>
          </a:p>
          <a:p>
            <a:pPr eaLnBrk="0" hangingPunct="0">
              <a:buClrTx/>
              <a:buFontTx/>
              <a:buNone/>
            </a:pPr>
            <a:r>
              <a:rPr lang="en-US" altLang="en-US" sz="1800" dirty="0">
                <a:solidFill>
                  <a:srgbClr val="000000"/>
                </a:solidFill>
                <a:latin typeface="Courier New" pitchFamily="49" charset="0"/>
              </a:rPr>
              <a:t>  ...);</a:t>
            </a:r>
          </a:p>
        </p:txBody>
      </p:sp>
      <p:sp>
        <p:nvSpPr>
          <p:cNvPr id="572423" name="Rectangle 1031"/>
          <p:cNvSpPr>
            <a:spLocks noChangeArrowheads="1"/>
          </p:cNvSpPr>
          <p:nvPr/>
        </p:nvSpPr>
        <p:spPr bwMode="blackGray">
          <a:xfrm>
            <a:off x="858838" y="3666902"/>
            <a:ext cx="7270750" cy="2138362"/>
          </a:xfrm>
          <a:prstGeom prst="rect">
            <a:avLst/>
          </a:prstGeom>
          <a:solidFill>
            <a:schemeClr val="accent4">
              <a:lumMod val="20000"/>
              <a:lumOff val="80000"/>
            </a:schemeClr>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CREATE TABLE employees(</a:t>
            </a:r>
          </a:p>
          <a:p>
            <a:pPr eaLnBrk="0" hangingPunct="0">
              <a:buClrTx/>
              <a:buFontTx/>
              <a:buNone/>
            </a:pPr>
            <a:r>
              <a:rPr lang="en-US" altLang="en-US" sz="1800" dirty="0">
                <a:solidFill>
                  <a:srgbClr val="000000"/>
                </a:solidFill>
                <a:latin typeface="Courier New" pitchFamily="49" charset="0"/>
              </a:rPr>
              <a:t>  </a:t>
            </a:r>
            <a:r>
              <a:rPr lang="en-US" altLang="en-US" sz="1800" dirty="0" err="1">
                <a:solidFill>
                  <a:srgbClr val="000000"/>
                </a:solidFill>
                <a:latin typeface="Courier New" pitchFamily="49" charset="0"/>
              </a:rPr>
              <a:t>employee_id</a:t>
            </a:r>
            <a:r>
              <a:rPr lang="en-US" altLang="en-US" sz="1800" dirty="0">
                <a:solidFill>
                  <a:srgbClr val="000000"/>
                </a:solidFill>
                <a:latin typeface="Courier New" pitchFamily="49" charset="0"/>
              </a:rPr>
              <a:t>  NUMBER(6),</a:t>
            </a:r>
          </a:p>
          <a:p>
            <a:pPr eaLnBrk="0" hangingPunct="0">
              <a:buClrTx/>
              <a:buFontTx/>
              <a:buNone/>
            </a:pPr>
            <a:r>
              <a:rPr lang="en-US" altLang="en-US" sz="1800" dirty="0">
                <a:solidFill>
                  <a:srgbClr val="000000"/>
                </a:solidFill>
                <a:latin typeface="Courier New" pitchFamily="49" charset="0"/>
              </a:rPr>
              <a:t>  </a:t>
            </a:r>
            <a:r>
              <a:rPr lang="en-US" altLang="en-US" sz="1800" dirty="0" err="1">
                <a:solidFill>
                  <a:srgbClr val="000000"/>
                </a:solidFill>
                <a:latin typeface="Courier New" pitchFamily="49" charset="0"/>
              </a:rPr>
              <a:t>first_name</a:t>
            </a:r>
            <a:r>
              <a:rPr lang="en-US" altLang="en-US" sz="1800" dirty="0">
                <a:solidFill>
                  <a:srgbClr val="000000"/>
                </a:solidFill>
                <a:latin typeface="Courier New" pitchFamily="49" charset="0"/>
              </a:rPr>
              <a:t>   VARCHAR2(20),</a:t>
            </a:r>
          </a:p>
          <a:p>
            <a:pPr eaLnBrk="0" hangingPunct="0">
              <a:buClrTx/>
              <a:buFontTx/>
              <a:buNone/>
            </a:pPr>
            <a:r>
              <a:rPr lang="en-US" altLang="en-US" sz="1800" dirty="0">
                <a:solidFill>
                  <a:srgbClr val="000000"/>
                </a:solidFill>
                <a:latin typeface="Courier New" pitchFamily="49" charset="0"/>
              </a:rPr>
              <a:t>  ...</a:t>
            </a:r>
          </a:p>
          <a:p>
            <a:pPr eaLnBrk="0" hangingPunct="0">
              <a:buClrTx/>
              <a:buFontTx/>
              <a:buNone/>
            </a:pPr>
            <a:r>
              <a:rPr lang="en-US" altLang="en-US" sz="1800" dirty="0">
                <a:solidFill>
                  <a:srgbClr val="000000"/>
                </a:solidFill>
                <a:latin typeface="Courier New" pitchFamily="49" charset="0"/>
              </a:rPr>
              <a:t>  </a:t>
            </a:r>
            <a:r>
              <a:rPr lang="en-US" altLang="en-US" sz="1800" dirty="0" err="1">
                <a:solidFill>
                  <a:srgbClr val="000000"/>
                </a:solidFill>
                <a:latin typeface="Courier New" pitchFamily="49" charset="0"/>
              </a:rPr>
              <a:t>job_id</a:t>
            </a:r>
            <a:r>
              <a:rPr lang="en-US" altLang="en-US" sz="1800" dirty="0">
                <a:solidFill>
                  <a:srgbClr val="000000"/>
                </a:solidFill>
                <a:latin typeface="Courier New" pitchFamily="49" charset="0"/>
              </a:rPr>
              <a:t>       VARCHAR2(10) NOT NULL,</a:t>
            </a:r>
          </a:p>
          <a:p>
            <a:pPr eaLnBrk="0" hangingPunct="0">
              <a:buClrTx/>
              <a:buFontTx/>
              <a:buNone/>
            </a:pPr>
            <a:r>
              <a:rPr lang="en-US" altLang="en-US" sz="1800" b="1" dirty="0">
                <a:solidFill>
                  <a:srgbClr val="FF0000"/>
                </a:solidFill>
                <a:latin typeface="Courier New" pitchFamily="49" charset="0"/>
              </a:rPr>
              <a:t>  CONSTRAINT </a:t>
            </a:r>
            <a:r>
              <a:rPr lang="en-US" altLang="en-US" sz="1800" b="1" dirty="0" err="1">
                <a:solidFill>
                  <a:srgbClr val="FF0000"/>
                </a:solidFill>
                <a:latin typeface="Courier New" pitchFamily="49" charset="0"/>
              </a:rPr>
              <a:t>emp_emp_id_pk</a:t>
            </a:r>
            <a:r>
              <a:rPr lang="en-US" altLang="en-US" sz="1800" b="1" dirty="0">
                <a:solidFill>
                  <a:srgbClr val="FF0000"/>
                </a:solidFill>
                <a:latin typeface="Courier New" pitchFamily="49" charset="0"/>
              </a:rPr>
              <a:t> </a:t>
            </a:r>
          </a:p>
          <a:p>
            <a:pPr eaLnBrk="0" hangingPunct="0">
              <a:buClrTx/>
              <a:buFontTx/>
              <a:buNone/>
            </a:pPr>
            <a:r>
              <a:rPr lang="en-US" altLang="en-US" sz="1800" b="1" dirty="0">
                <a:solidFill>
                  <a:srgbClr val="FF0000"/>
                </a:solidFill>
                <a:latin typeface="Courier New" pitchFamily="49" charset="0"/>
              </a:rPr>
              <a:t>    PRIMARY KEY (EMPLOYEE_ID));</a:t>
            </a:r>
          </a:p>
        </p:txBody>
      </p:sp>
      <p:sp>
        <p:nvSpPr>
          <p:cNvPr id="572424" name="Oval 1032"/>
          <p:cNvSpPr>
            <a:spLocks noChangeArrowheads="1"/>
          </p:cNvSpPr>
          <p:nvPr/>
        </p:nvSpPr>
        <p:spPr bwMode="blackWhite">
          <a:xfrm>
            <a:off x="7435850" y="2410763"/>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dirty="0">
                <a:solidFill>
                  <a:schemeClr val="bg2"/>
                </a:solidFill>
                <a:latin typeface="Arial" charset="0"/>
              </a:rPr>
              <a:t>1</a:t>
            </a:r>
          </a:p>
        </p:txBody>
      </p:sp>
      <p:sp>
        <p:nvSpPr>
          <p:cNvPr id="572425" name="Oval 1033"/>
          <p:cNvSpPr>
            <a:spLocks noChangeArrowheads="1"/>
          </p:cNvSpPr>
          <p:nvPr/>
        </p:nvSpPr>
        <p:spPr bwMode="blackWhite">
          <a:xfrm>
            <a:off x="7424737" y="4642197"/>
            <a:ext cx="504825" cy="503238"/>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dirty="0">
                <a:solidFill>
                  <a:schemeClr val="bg2"/>
                </a:solidFill>
                <a:latin typeface="Arial" charset="0"/>
              </a:rPr>
              <a:t>2</a:t>
            </a:r>
          </a:p>
        </p:txBody>
      </p:sp>
    </p:spTree>
    <p:extLst>
      <p:ext uri="{BB962C8B-B14F-4D97-AF65-F5344CB8AC3E}">
        <p14:creationId xmlns:p14="http://schemas.microsoft.com/office/powerpoint/2010/main" val="487791944"/>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IE" smtClean="0"/>
              <a:t>UNIQUE constraint</a:t>
            </a:r>
          </a:p>
        </p:txBody>
      </p:sp>
      <p:sp>
        <p:nvSpPr>
          <p:cNvPr id="22531" name="Content Placeholder 2"/>
          <p:cNvSpPr>
            <a:spLocks noGrp="1"/>
          </p:cNvSpPr>
          <p:nvPr>
            <p:ph sz="quarter" idx="1"/>
          </p:nvPr>
        </p:nvSpPr>
        <p:spPr/>
        <p:txBody>
          <a:bodyPr/>
          <a:lstStyle/>
          <a:p>
            <a:r>
              <a:rPr lang="en-IE" dirty="0" smtClean="0"/>
              <a:t>UNIQUE</a:t>
            </a:r>
          </a:p>
          <a:p>
            <a:pPr lvl="1"/>
            <a:r>
              <a:rPr lang="en-IE" dirty="0" smtClean="0"/>
              <a:t>This allows the column value to be checked against all other values in that column in the table.</a:t>
            </a:r>
          </a:p>
          <a:p>
            <a:r>
              <a:rPr lang="en-IE" dirty="0" smtClean="0"/>
              <a:t>This constraint can be used even if the column allows nulls.</a:t>
            </a:r>
          </a:p>
          <a:p>
            <a:pPr lvl="1"/>
            <a:r>
              <a:rPr lang="en-IE" dirty="0" smtClean="0"/>
              <a:t>E.g. an e-mail address is not necessary, but if it is present, it must be unique: no other member can have the same e-mail address.</a:t>
            </a:r>
          </a:p>
        </p:txBody>
      </p:sp>
    </p:spTree>
    <p:extLst>
      <p:ext uri="{BB962C8B-B14F-4D97-AF65-F5344CB8AC3E}">
        <p14:creationId xmlns:p14="http://schemas.microsoft.com/office/powerpoint/2010/main" val="13527619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30" name="Rectangle 6"/>
          <p:cNvSpPr>
            <a:spLocks noGrp="1" noChangeArrowheads="1"/>
          </p:cNvSpPr>
          <p:nvPr>
            <p:ph type="title"/>
          </p:nvPr>
        </p:nvSpPr>
        <p:spPr/>
        <p:txBody>
          <a:bodyPr/>
          <a:lstStyle/>
          <a:p>
            <a:r>
              <a:rPr lang="en-US" altLang="en-US" smtClean="0"/>
              <a:t>DEFAULT Option</a:t>
            </a:r>
            <a:endParaRPr lang="en-US" altLang="en-US"/>
          </a:p>
        </p:txBody>
      </p:sp>
      <p:sp>
        <p:nvSpPr>
          <p:cNvPr id="487431" name="Rectangle 7"/>
          <p:cNvSpPr>
            <a:spLocks noGrp="1" noChangeArrowheads="1"/>
          </p:cNvSpPr>
          <p:nvPr>
            <p:ph type="body" idx="1"/>
          </p:nvPr>
        </p:nvSpPr>
        <p:spPr>
          <a:xfrm>
            <a:off x="467544" y="1369378"/>
            <a:ext cx="8229600" cy="4937760"/>
          </a:xfrm>
        </p:spPr>
        <p:txBody>
          <a:bodyPr/>
          <a:lstStyle/>
          <a:p>
            <a:pPr lvl="1"/>
            <a:r>
              <a:rPr lang="en-US" altLang="en-US" dirty="0" smtClean="0"/>
              <a:t>Specify a default value for a column during an insert </a:t>
            </a:r>
            <a:r>
              <a:rPr lang="en-US" altLang="en-US" dirty="0"/>
              <a:t> </a:t>
            </a:r>
            <a:r>
              <a:rPr lang="en-US" altLang="en-US" dirty="0" smtClean="0"/>
              <a:t>if no value supplied by a user.</a:t>
            </a:r>
          </a:p>
          <a:p>
            <a:pPr lvl="1"/>
            <a:endParaRPr lang="en-US" altLang="en-US" dirty="0" smtClean="0"/>
          </a:p>
          <a:p>
            <a:pPr lvl="1"/>
            <a:endParaRPr lang="en-US" altLang="en-US" dirty="0" smtClean="0"/>
          </a:p>
          <a:p>
            <a:pPr lvl="1"/>
            <a:r>
              <a:rPr lang="en-US" altLang="en-US" dirty="0" smtClean="0"/>
              <a:t>Literal values, expressions, or SQL functions are legal values.</a:t>
            </a:r>
          </a:p>
          <a:p>
            <a:pPr lvl="1"/>
            <a:r>
              <a:rPr lang="en-US" altLang="en-US" dirty="0" smtClean="0"/>
              <a:t>Another column’s name or a </a:t>
            </a:r>
            <a:r>
              <a:rPr lang="en-US" altLang="en-US" dirty="0" err="1" smtClean="0"/>
              <a:t>pseudocolumn</a:t>
            </a:r>
            <a:r>
              <a:rPr lang="en-US" altLang="en-US" dirty="0" smtClean="0"/>
              <a:t> are illegal values.</a:t>
            </a:r>
          </a:p>
          <a:p>
            <a:pPr lvl="1"/>
            <a:r>
              <a:rPr lang="en-US" altLang="en-US" dirty="0" smtClean="0"/>
              <a:t>The default data type must match the column data type.</a:t>
            </a:r>
            <a:endParaRPr lang="en-US" altLang="en-US" dirty="0"/>
          </a:p>
        </p:txBody>
      </p:sp>
      <p:sp>
        <p:nvSpPr>
          <p:cNvPr id="487432" name="Rectangle 8"/>
          <p:cNvSpPr>
            <a:spLocks noChangeArrowheads="1"/>
          </p:cNvSpPr>
          <p:nvPr/>
        </p:nvSpPr>
        <p:spPr bwMode="blackGray">
          <a:xfrm>
            <a:off x="863746" y="2242989"/>
            <a:ext cx="7265988" cy="565150"/>
          </a:xfrm>
          <a:prstGeom prst="rect">
            <a:avLst/>
          </a:prstGeom>
          <a:solidFill>
            <a:schemeClr val="accent4">
              <a:lumMod val="20000"/>
              <a:lumOff val="80000"/>
            </a:schemeClr>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20000"/>
              </a:lnSpc>
              <a:spcBef>
                <a:spcPct val="60000"/>
              </a:spcBef>
              <a:buClrTx/>
              <a:buFontTx/>
              <a:buNone/>
            </a:pPr>
            <a:r>
              <a:rPr lang="en-US" altLang="en-US" sz="1800" dirty="0">
                <a:solidFill>
                  <a:srgbClr val="000000"/>
                </a:solidFill>
                <a:latin typeface="Courier New" pitchFamily="49" charset="0"/>
              </a:rPr>
              <a:t>... </a:t>
            </a:r>
            <a:r>
              <a:rPr lang="en-US" altLang="en-US" sz="1800" dirty="0" err="1">
                <a:solidFill>
                  <a:srgbClr val="000000"/>
                </a:solidFill>
                <a:latin typeface="Courier New" pitchFamily="49" charset="0"/>
              </a:rPr>
              <a:t>hire_date</a:t>
            </a:r>
            <a:r>
              <a:rPr lang="en-US" altLang="en-US" sz="1800" dirty="0">
                <a:solidFill>
                  <a:srgbClr val="000000"/>
                </a:solidFill>
                <a:latin typeface="Courier New" pitchFamily="49" charset="0"/>
              </a:rPr>
              <a:t> DATE DEFAULT SYSDATE, ...</a:t>
            </a:r>
            <a:r>
              <a:rPr lang="en-US" altLang="en-US" sz="2800" dirty="0">
                <a:solidFill>
                  <a:srgbClr val="000000"/>
                </a:solidFill>
                <a:latin typeface="Courier New" pitchFamily="49" charset="0"/>
              </a:rPr>
              <a:t> </a:t>
            </a:r>
          </a:p>
        </p:txBody>
      </p:sp>
      <p:sp>
        <p:nvSpPr>
          <p:cNvPr id="487434" name="Rectangle 10"/>
          <p:cNvSpPr>
            <a:spLocks noChangeArrowheads="1"/>
          </p:cNvSpPr>
          <p:nvPr/>
        </p:nvSpPr>
        <p:spPr bwMode="blackGray">
          <a:xfrm>
            <a:off x="873125" y="4870754"/>
            <a:ext cx="7265988" cy="1038225"/>
          </a:xfrm>
          <a:prstGeom prst="rect">
            <a:avLst/>
          </a:prstGeom>
          <a:solidFill>
            <a:schemeClr val="accent4">
              <a:lumMod val="20000"/>
              <a:lumOff val="80000"/>
            </a:schemeClr>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CREATE TABLE </a:t>
            </a:r>
            <a:r>
              <a:rPr lang="en-US" altLang="en-US" sz="1800" dirty="0" err="1">
                <a:solidFill>
                  <a:srgbClr val="000000"/>
                </a:solidFill>
                <a:latin typeface="Courier New" pitchFamily="49" charset="0"/>
              </a:rPr>
              <a:t>hire_dates</a:t>
            </a:r>
            <a:r>
              <a:rPr lang="en-US" altLang="en-US" sz="1800" dirty="0">
                <a:solidFill>
                  <a:srgbClr val="000000"/>
                </a:solidFill>
                <a:latin typeface="Courier New" pitchFamily="49" charset="0"/>
              </a:rPr>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        (id          NUMBER(8),</a:t>
            </a:r>
          </a:p>
          <a:p>
            <a:pPr eaLnBrk="0" hangingPunct="0">
              <a:buClrTx/>
              <a:buFontTx/>
              <a:buNone/>
            </a:pPr>
            <a:r>
              <a:rPr lang="en-US" altLang="en-US" sz="1800" dirty="0">
                <a:latin typeface="Courier New" pitchFamily="49" charset="0"/>
              </a:rPr>
              <a:t>         </a:t>
            </a:r>
            <a:r>
              <a:rPr lang="en-US" altLang="en-US" sz="1800" dirty="0" err="1">
                <a:latin typeface="Courier New" pitchFamily="49" charset="0"/>
              </a:rPr>
              <a:t>hire_date</a:t>
            </a:r>
            <a:r>
              <a:rPr lang="en-US" altLang="en-US" sz="1800" dirty="0">
                <a:latin typeface="Courier New" pitchFamily="49" charset="0"/>
              </a:rPr>
              <a:t> DATE DEFAULT SYSDATE</a:t>
            </a:r>
            <a:r>
              <a:rPr lang="en-US" altLang="en-US" sz="1800" dirty="0">
                <a:solidFill>
                  <a:srgbClr val="000000"/>
                </a:solidFill>
                <a:latin typeface="Courier New" pitchFamily="49" charset="0"/>
              </a:rPr>
              <a:t>);</a:t>
            </a:r>
          </a:p>
          <a:p>
            <a:pPr eaLnBrk="0" hangingPunct="0">
              <a:buClrTx/>
              <a:buFontTx/>
              <a:buNone/>
            </a:pPr>
            <a:r>
              <a:rPr lang="en-US" altLang="en-US" sz="1800" dirty="0">
                <a:solidFill>
                  <a:srgbClr val="FF3300"/>
                </a:solidFill>
                <a:latin typeface="Courier New" pitchFamily="49" charset="0"/>
              </a:rPr>
              <a:t>Table created.</a:t>
            </a:r>
            <a:endParaRPr lang="en-US" altLang="en-US" sz="1800" dirty="0">
              <a:solidFill>
                <a:srgbClr val="000000"/>
              </a:solidFill>
              <a:latin typeface="Courier New" pitchFamily="49" charset="0"/>
            </a:endParaRPr>
          </a:p>
        </p:txBody>
      </p:sp>
      <p:sp>
        <p:nvSpPr>
          <p:cNvPr id="487435" name="Rectangle 11"/>
          <p:cNvSpPr>
            <a:spLocks noChangeArrowheads="1"/>
          </p:cNvSpPr>
          <p:nvPr/>
        </p:nvSpPr>
        <p:spPr bwMode="auto">
          <a:xfrm>
            <a:off x="2058081" y="5383441"/>
            <a:ext cx="4765675" cy="3143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156176578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t>Foreign Key</a:t>
            </a:r>
            <a:endParaRPr lang="en-US" altLang="en-US" dirty="0"/>
          </a:p>
        </p:txBody>
      </p:sp>
      <p:sp>
        <p:nvSpPr>
          <p:cNvPr id="15363" name="Rectangle 3"/>
          <p:cNvSpPr>
            <a:spLocks noGrp="1" noChangeArrowheads="1"/>
          </p:cNvSpPr>
          <p:nvPr>
            <p:ph type="body" idx="1"/>
          </p:nvPr>
        </p:nvSpPr>
        <p:spPr/>
        <p:txBody>
          <a:bodyPr>
            <a:normAutofit/>
          </a:bodyPr>
          <a:lstStyle/>
          <a:p>
            <a:r>
              <a:rPr lang="en-US" altLang="en-US" dirty="0" smtClean="0"/>
              <a:t>When one table (A) needs to be related to another table (B), there must be a common attribute(s) in both tables and you need to tell Oracle that Table B is linked to Table A using the common attribute(s).</a:t>
            </a:r>
          </a:p>
          <a:p>
            <a:r>
              <a:rPr lang="en-US" altLang="en-US" dirty="0" smtClean="0"/>
              <a:t> The </a:t>
            </a:r>
            <a:r>
              <a:rPr lang="en-US" altLang="en-US" b="1" dirty="0" smtClean="0"/>
              <a:t>common attributes</a:t>
            </a:r>
          </a:p>
          <a:p>
            <a:pPr lvl="1"/>
            <a:r>
              <a:rPr lang="en-US" altLang="en-US" dirty="0" smtClean="0"/>
              <a:t>Will be the primary key in Table A.</a:t>
            </a:r>
          </a:p>
          <a:p>
            <a:pPr lvl="1"/>
            <a:r>
              <a:rPr lang="en-US" altLang="en-US" dirty="0" smtClean="0"/>
              <a:t>Will be a foreign key in Table B.</a:t>
            </a:r>
          </a:p>
          <a:p>
            <a:pPr lvl="2"/>
            <a:r>
              <a:rPr lang="en-US" altLang="en-US" dirty="0"/>
              <a:t>W</a:t>
            </a:r>
            <a:r>
              <a:rPr lang="en-US" altLang="en-US" dirty="0" smtClean="0"/>
              <a:t>here the common field is placed in Table B depends on the type of relationship</a:t>
            </a:r>
          </a:p>
          <a:p>
            <a:pPr lvl="3"/>
            <a:r>
              <a:rPr lang="en-US" altLang="en-US" dirty="0" smtClean="0"/>
              <a:t>If it is identifying it becomes (part of) the primary key of Table B</a:t>
            </a:r>
          </a:p>
          <a:p>
            <a:pPr lvl="3"/>
            <a:r>
              <a:rPr lang="en-US" altLang="en-US" dirty="0" smtClean="0"/>
              <a:t>If it is non-identifying it becomes an attribute of Table B</a:t>
            </a:r>
          </a:p>
          <a:p>
            <a:pPr marL="0" indent="0">
              <a:buNone/>
            </a:pPr>
            <a:endParaRPr lang="en-US" altLang="en-US" dirty="0"/>
          </a:p>
        </p:txBody>
      </p:sp>
    </p:spTree>
    <p:extLst>
      <p:ext uri="{BB962C8B-B14F-4D97-AF65-F5344CB8AC3E}">
        <p14:creationId xmlns:p14="http://schemas.microsoft.com/office/powerpoint/2010/main" val="21857704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t>Foreign Key</a:t>
            </a:r>
            <a:endParaRPr lang="en-US" altLang="en-US" dirty="0"/>
          </a:p>
        </p:txBody>
      </p:sp>
      <p:sp>
        <p:nvSpPr>
          <p:cNvPr id="15363" name="Rectangle 3"/>
          <p:cNvSpPr>
            <a:spLocks noGrp="1" noChangeArrowheads="1"/>
          </p:cNvSpPr>
          <p:nvPr>
            <p:ph type="body" idx="1"/>
          </p:nvPr>
        </p:nvSpPr>
        <p:spPr/>
        <p:txBody>
          <a:bodyPr>
            <a:normAutofit fontScale="92500"/>
          </a:bodyPr>
          <a:lstStyle/>
          <a:p>
            <a:r>
              <a:rPr lang="en-US" altLang="en-US" dirty="0"/>
              <a:t>The foreign key in a table can then be used </a:t>
            </a:r>
            <a:r>
              <a:rPr lang="en-US" altLang="en-US" dirty="0" smtClean="0"/>
              <a:t>access </a:t>
            </a:r>
            <a:r>
              <a:rPr lang="en-US" altLang="en-US" dirty="0"/>
              <a:t>the record in the related table when </a:t>
            </a:r>
            <a:r>
              <a:rPr lang="en-US" altLang="en-US" dirty="0" smtClean="0"/>
              <a:t>needed</a:t>
            </a:r>
          </a:p>
          <a:p>
            <a:pPr lvl="1"/>
            <a:r>
              <a:rPr lang="en-US" altLang="en-US" dirty="0" smtClean="0"/>
              <a:t>When data is inserted, deleted, updated or selected from the table</a:t>
            </a:r>
          </a:p>
          <a:p>
            <a:pPr lvl="1"/>
            <a:r>
              <a:rPr lang="en-US" altLang="en-US" dirty="0" smtClean="0"/>
              <a:t>Or changes are made to the data structures if these affect the commonality</a:t>
            </a:r>
            <a:endParaRPr lang="en-US" altLang="en-US" dirty="0"/>
          </a:p>
          <a:p>
            <a:r>
              <a:rPr lang="en-US" altLang="en-US" dirty="0" smtClean="0"/>
              <a:t>Foreign key enforces </a:t>
            </a:r>
            <a:r>
              <a:rPr lang="en-US" altLang="en-US" b="1" dirty="0" smtClean="0"/>
              <a:t>referential integrity</a:t>
            </a:r>
            <a:r>
              <a:rPr lang="en-US" altLang="en-US" dirty="0" smtClean="0"/>
              <a:t>.</a:t>
            </a:r>
          </a:p>
          <a:p>
            <a:pPr lvl="1"/>
            <a:r>
              <a:rPr lang="en-US" altLang="en-US" dirty="0" smtClean="0"/>
              <a:t>A foreign key value must match an existing value in the parent table or be NULL.</a:t>
            </a:r>
          </a:p>
          <a:p>
            <a:pPr lvl="1"/>
            <a:r>
              <a:rPr lang="en-US" altLang="en-US" dirty="0" smtClean="0"/>
              <a:t>Therefore it is not possible to insert invalid data into the foreign key field or delete the data from the primary table if data that depends on it exists in the related table</a:t>
            </a:r>
          </a:p>
          <a:p>
            <a:r>
              <a:rPr lang="en-US" altLang="en-US" dirty="0" smtClean="0"/>
              <a:t>Foreign keys are based on data values and are purely logical, rather than physical, pointers.</a:t>
            </a:r>
          </a:p>
          <a:p>
            <a:endParaRPr lang="en-US" altLang="en-US" dirty="0"/>
          </a:p>
        </p:txBody>
      </p:sp>
    </p:spTree>
    <p:extLst>
      <p:ext uri="{BB962C8B-B14F-4D97-AF65-F5344CB8AC3E}">
        <p14:creationId xmlns:p14="http://schemas.microsoft.com/office/powerpoint/2010/main" val="6019261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altLang="en-US" smtClean="0"/>
              <a:t>FOREIGN KEY Constraint</a:t>
            </a:r>
            <a:endParaRPr lang="en-US" altLang="en-US"/>
          </a:p>
        </p:txBody>
      </p:sp>
      <p:sp>
        <p:nvSpPr>
          <p:cNvPr id="582659" name="Rectangle 3"/>
          <p:cNvSpPr>
            <a:spLocks noChangeArrowheads="1"/>
          </p:cNvSpPr>
          <p:nvPr/>
        </p:nvSpPr>
        <p:spPr bwMode="auto">
          <a:xfrm>
            <a:off x="1928813" y="1057275"/>
            <a:ext cx="193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latin typeface="Courier New" pitchFamily="49" charset="0"/>
              </a:rPr>
              <a:t>DEPARTMENTS</a:t>
            </a:r>
            <a:r>
              <a:rPr lang="en-US" altLang="en-US" sz="2000"/>
              <a:t> </a:t>
            </a:r>
          </a:p>
        </p:txBody>
      </p:sp>
      <p:sp>
        <p:nvSpPr>
          <p:cNvPr id="582660" name="Rectangle 4"/>
          <p:cNvSpPr>
            <a:spLocks noChangeArrowheads="1"/>
          </p:cNvSpPr>
          <p:nvPr/>
        </p:nvSpPr>
        <p:spPr bwMode="auto">
          <a:xfrm>
            <a:off x="419100" y="3190875"/>
            <a:ext cx="1555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latin typeface="Courier New" pitchFamily="49" charset="0"/>
              </a:rPr>
              <a:t>EMPLOYEES</a:t>
            </a:r>
          </a:p>
        </p:txBody>
      </p:sp>
      <p:sp>
        <p:nvSpPr>
          <p:cNvPr id="582661" name="Line 5"/>
          <p:cNvSpPr>
            <a:spLocks noChangeShapeType="1"/>
          </p:cNvSpPr>
          <p:nvPr/>
        </p:nvSpPr>
        <p:spPr bwMode="auto">
          <a:xfrm flipH="1">
            <a:off x="7096125" y="3732213"/>
            <a:ext cx="455613"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82662" name="Rectangle 6"/>
          <p:cNvSpPr>
            <a:spLocks noChangeArrowheads="1"/>
          </p:cNvSpPr>
          <p:nvPr/>
        </p:nvSpPr>
        <p:spPr bwMode="auto">
          <a:xfrm>
            <a:off x="7570788" y="3535363"/>
            <a:ext cx="1333500" cy="486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b="1" dirty="0">
                <a:latin typeface="Courier New" pitchFamily="49" charset="0"/>
              </a:rPr>
              <a:t>FOREIGN</a:t>
            </a:r>
            <a:br>
              <a:rPr lang="en-US" altLang="en-US" b="1" dirty="0">
                <a:latin typeface="Courier New" pitchFamily="49" charset="0"/>
              </a:rPr>
            </a:br>
            <a:r>
              <a:rPr lang="en-US" altLang="en-US" b="1" dirty="0">
                <a:latin typeface="Courier New" pitchFamily="49" charset="0"/>
              </a:rPr>
              <a:t>KEY</a:t>
            </a:r>
          </a:p>
        </p:txBody>
      </p:sp>
      <p:sp>
        <p:nvSpPr>
          <p:cNvPr id="582663" name="Freeform 7"/>
          <p:cNvSpPr>
            <a:spLocks/>
          </p:cNvSpPr>
          <p:nvPr/>
        </p:nvSpPr>
        <p:spPr bwMode="auto">
          <a:xfrm>
            <a:off x="3119438" y="2803525"/>
            <a:ext cx="3614737" cy="646113"/>
          </a:xfrm>
          <a:custGeom>
            <a:avLst/>
            <a:gdLst>
              <a:gd name="T0" fmla="*/ 0 w 2741"/>
              <a:gd name="T1" fmla="*/ 0 h 309"/>
              <a:gd name="T2" fmla="*/ 0 w 2741"/>
              <a:gd name="T3" fmla="*/ 153 h 309"/>
              <a:gd name="T4" fmla="*/ 2740 w 2741"/>
              <a:gd name="T5" fmla="*/ 153 h 309"/>
              <a:gd name="T6" fmla="*/ 2740 w 2741"/>
              <a:gd name="T7" fmla="*/ 308 h 309"/>
            </a:gdLst>
            <a:ahLst/>
            <a:cxnLst>
              <a:cxn ang="0">
                <a:pos x="T0" y="T1"/>
              </a:cxn>
              <a:cxn ang="0">
                <a:pos x="T2" y="T3"/>
              </a:cxn>
              <a:cxn ang="0">
                <a:pos x="T4" y="T5"/>
              </a:cxn>
              <a:cxn ang="0">
                <a:pos x="T6" y="T7"/>
              </a:cxn>
            </a:cxnLst>
            <a:rect l="0" t="0" r="r" b="b"/>
            <a:pathLst>
              <a:path w="2741" h="309">
                <a:moveTo>
                  <a:pt x="0" y="0"/>
                </a:moveTo>
                <a:lnTo>
                  <a:pt x="0" y="153"/>
                </a:lnTo>
                <a:lnTo>
                  <a:pt x="2740" y="153"/>
                </a:lnTo>
                <a:lnTo>
                  <a:pt x="2740" y="308"/>
                </a:lnTo>
              </a:path>
            </a:pathLst>
          </a:custGeom>
          <a:noFill/>
          <a:ln w="28575" cap="rnd"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82664" name="Rectangle 8"/>
          <p:cNvSpPr>
            <a:spLocks noChangeArrowheads="1"/>
          </p:cNvSpPr>
          <p:nvPr/>
        </p:nvSpPr>
        <p:spPr bwMode="auto">
          <a:xfrm>
            <a:off x="3987800" y="5256213"/>
            <a:ext cx="25939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a:latin typeface="Courier New" pitchFamily="49" charset="0"/>
              </a:rPr>
              <a:t>INSERT INTO</a:t>
            </a:r>
          </a:p>
        </p:txBody>
      </p:sp>
      <p:sp>
        <p:nvSpPr>
          <p:cNvPr id="582665" name="Rectangle 9"/>
          <p:cNvSpPr>
            <a:spLocks noChangeArrowheads="1"/>
          </p:cNvSpPr>
          <p:nvPr/>
        </p:nvSpPr>
        <p:spPr bwMode="auto">
          <a:xfrm>
            <a:off x="7497762" y="5154613"/>
            <a:ext cx="1682750"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70000"/>
              </a:lnSpc>
              <a:spcBef>
                <a:spcPct val="0"/>
              </a:spcBef>
              <a:buClrTx/>
              <a:buFontTx/>
              <a:buNone/>
            </a:pPr>
            <a:r>
              <a:rPr lang="en-US" altLang="en-US" dirty="0"/>
              <a:t>Not allowed</a:t>
            </a:r>
            <a:br>
              <a:rPr lang="en-US" altLang="en-US" dirty="0"/>
            </a:br>
            <a:r>
              <a:rPr lang="en-US" altLang="en-US" dirty="0"/>
              <a:t>(9 does not exist)</a:t>
            </a:r>
          </a:p>
        </p:txBody>
      </p:sp>
      <p:sp>
        <p:nvSpPr>
          <p:cNvPr id="582666" name="Line 10"/>
          <p:cNvSpPr>
            <a:spLocks noChangeShapeType="1"/>
          </p:cNvSpPr>
          <p:nvPr/>
        </p:nvSpPr>
        <p:spPr bwMode="auto">
          <a:xfrm flipV="1">
            <a:off x="7075488" y="5683250"/>
            <a:ext cx="412750" cy="1588"/>
          </a:xfrm>
          <a:prstGeom prst="line">
            <a:avLst/>
          </a:prstGeom>
          <a:noFill/>
          <a:ln w="2857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82667" name="Rectangle 11"/>
          <p:cNvSpPr>
            <a:spLocks noChangeArrowheads="1"/>
          </p:cNvSpPr>
          <p:nvPr/>
        </p:nvSpPr>
        <p:spPr bwMode="auto">
          <a:xfrm>
            <a:off x="7554913" y="5884863"/>
            <a:ext cx="10795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a:t>Allowed</a:t>
            </a:r>
          </a:p>
        </p:txBody>
      </p:sp>
      <p:sp>
        <p:nvSpPr>
          <p:cNvPr id="582668" name="Line 12"/>
          <p:cNvSpPr>
            <a:spLocks noChangeShapeType="1"/>
          </p:cNvSpPr>
          <p:nvPr/>
        </p:nvSpPr>
        <p:spPr bwMode="auto">
          <a:xfrm flipV="1">
            <a:off x="7097713" y="6000750"/>
            <a:ext cx="412750" cy="1588"/>
          </a:xfrm>
          <a:prstGeom prst="line">
            <a:avLst/>
          </a:prstGeom>
          <a:noFill/>
          <a:ln w="2857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82669" name="Rectangle 13"/>
          <p:cNvSpPr>
            <a:spLocks noChangeArrowheads="1"/>
          </p:cNvSpPr>
          <p:nvPr/>
        </p:nvSpPr>
        <p:spPr bwMode="auto">
          <a:xfrm>
            <a:off x="161925" y="2127250"/>
            <a:ext cx="1333500" cy="486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90000"/>
              </a:lnSpc>
              <a:spcBef>
                <a:spcPct val="0"/>
              </a:spcBef>
              <a:buClrTx/>
              <a:buFontTx/>
              <a:buNone/>
            </a:pPr>
            <a:r>
              <a:rPr lang="en-US" altLang="en-US" b="1" dirty="0">
                <a:latin typeface="Courier New" pitchFamily="49" charset="0"/>
              </a:rPr>
              <a:t>PRIMARY</a:t>
            </a:r>
            <a:br>
              <a:rPr lang="en-US" altLang="en-US" b="1" dirty="0">
                <a:latin typeface="Courier New" pitchFamily="49" charset="0"/>
              </a:rPr>
            </a:br>
            <a:r>
              <a:rPr lang="en-US" altLang="en-US" b="1" dirty="0">
                <a:latin typeface="Courier New" pitchFamily="49" charset="0"/>
              </a:rPr>
              <a:t>KEY</a:t>
            </a:r>
          </a:p>
        </p:txBody>
      </p:sp>
      <p:sp>
        <p:nvSpPr>
          <p:cNvPr id="582670" name="Line 14"/>
          <p:cNvSpPr>
            <a:spLocks noChangeShapeType="1"/>
          </p:cNvSpPr>
          <p:nvPr/>
        </p:nvSpPr>
        <p:spPr bwMode="auto">
          <a:xfrm>
            <a:off x="1247775" y="2438400"/>
            <a:ext cx="620713" cy="4763"/>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58267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911350" y="1387475"/>
            <a:ext cx="66865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82672" name="Text Box 16"/>
          <p:cNvSpPr txBox="1">
            <a:spLocks noChangeArrowheads="1"/>
          </p:cNvSpPr>
          <p:nvPr/>
        </p:nvSpPr>
        <p:spPr bwMode="auto">
          <a:xfrm>
            <a:off x="1897063" y="2532063"/>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charset="0"/>
              </a:rPr>
              <a:t>…</a:t>
            </a:r>
          </a:p>
        </p:txBody>
      </p:sp>
      <p:pic>
        <p:nvPicPr>
          <p:cNvPr id="582673"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66713" y="3595688"/>
            <a:ext cx="66865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82674" name="Text Box 18"/>
          <p:cNvSpPr txBox="1">
            <a:spLocks noChangeArrowheads="1"/>
          </p:cNvSpPr>
          <p:nvPr/>
        </p:nvSpPr>
        <p:spPr bwMode="auto">
          <a:xfrm>
            <a:off x="366713" y="4951413"/>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charset="0"/>
              </a:rPr>
              <a:t>…</a:t>
            </a:r>
          </a:p>
        </p:txBody>
      </p:sp>
      <p:pic>
        <p:nvPicPr>
          <p:cNvPr id="582675"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66713" y="5618163"/>
            <a:ext cx="66865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82676" name="AutoShape 20"/>
          <p:cNvSpPr>
            <a:spLocks noChangeArrowheads="1"/>
          </p:cNvSpPr>
          <p:nvPr/>
        </p:nvSpPr>
        <p:spPr bwMode="blackWhite">
          <a:xfrm>
            <a:off x="3695700" y="5197475"/>
            <a:ext cx="357188" cy="365125"/>
          </a:xfrm>
          <a:prstGeom prst="upArrow">
            <a:avLst>
              <a:gd name="adj1" fmla="val 50000"/>
              <a:gd name="adj2" fmla="val 51040"/>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53882" dir="2700000" algn="ctr" rotWithShape="0">
                    <a:srgbClr val="000000"/>
                  </a:outerShdw>
                </a:effectLst>
              </a14:hiddenEffects>
            </a:ext>
          </a:extLst>
        </p:spPr>
        <p:txBody>
          <a:bodyPr wrap="none" anchor="ctr"/>
          <a:lstStyle/>
          <a:p>
            <a:endParaRPr lang="en-IE"/>
          </a:p>
        </p:txBody>
      </p:sp>
    </p:spTree>
    <p:extLst>
      <p:ext uri="{BB962C8B-B14F-4D97-AF65-F5344CB8AC3E}">
        <p14:creationId xmlns:p14="http://schemas.microsoft.com/office/powerpoint/2010/main" val="2807551044"/>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Defining Foreign Key</a:t>
            </a:r>
            <a:endParaRPr lang="en-IE" dirty="0"/>
          </a:p>
        </p:txBody>
      </p:sp>
      <p:sp>
        <p:nvSpPr>
          <p:cNvPr id="3" name="Content Placeholder 2"/>
          <p:cNvSpPr>
            <a:spLocks noGrp="1"/>
          </p:cNvSpPr>
          <p:nvPr>
            <p:ph sz="quarter" idx="1"/>
          </p:nvPr>
        </p:nvSpPr>
        <p:spPr/>
        <p:txBody>
          <a:bodyPr/>
          <a:lstStyle/>
          <a:p>
            <a:pPr marL="0" indent="0">
              <a:buNone/>
            </a:pPr>
            <a:r>
              <a:rPr lang="en-IE" dirty="0" smtClean="0"/>
              <a:t>To define a foreign key between Table A and Table B</a:t>
            </a:r>
          </a:p>
          <a:p>
            <a:pPr marL="0" indent="0">
              <a:buNone/>
            </a:pPr>
            <a:r>
              <a:rPr lang="en-IE" dirty="0" smtClean="0"/>
              <a:t>When creating Table A include the following constraint:</a:t>
            </a:r>
          </a:p>
          <a:p>
            <a:pPr marL="0" indent="0">
              <a:buNone/>
            </a:pPr>
            <a:endParaRPr lang="en-IE" dirty="0" smtClean="0"/>
          </a:p>
          <a:p>
            <a:pPr marL="0" indent="0">
              <a:buNone/>
            </a:pPr>
            <a:r>
              <a:rPr lang="en-IE" b="1" dirty="0" smtClean="0"/>
              <a:t>CONSTRAINT</a:t>
            </a:r>
            <a:r>
              <a:rPr lang="en-IE" dirty="0" smtClean="0"/>
              <a:t> &lt;name of constraint&gt;  </a:t>
            </a:r>
            <a:r>
              <a:rPr lang="en-IE" b="1" dirty="0" smtClean="0"/>
              <a:t>FOREIGN KEY (</a:t>
            </a:r>
            <a:r>
              <a:rPr lang="en-IE" dirty="0" smtClean="0"/>
              <a:t>name of the column(s) in Table A</a:t>
            </a:r>
            <a:r>
              <a:rPr lang="en-IE" b="1" dirty="0" smtClean="0"/>
              <a:t>)</a:t>
            </a:r>
            <a:r>
              <a:rPr lang="en-IE" dirty="0" smtClean="0"/>
              <a:t> </a:t>
            </a:r>
            <a:r>
              <a:rPr lang="en-IE" b="1" dirty="0" smtClean="0"/>
              <a:t>REFERENCES</a:t>
            </a:r>
            <a:r>
              <a:rPr lang="en-IE" dirty="0" smtClean="0"/>
              <a:t> </a:t>
            </a:r>
            <a:r>
              <a:rPr lang="en-IE" b="1" dirty="0" smtClean="0"/>
              <a:t>(</a:t>
            </a:r>
            <a:r>
              <a:rPr lang="en-IE" dirty="0" smtClean="0"/>
              <a:t>name of Table B</a:t>
            </a:r>
            <a:r>
              <a:rPr lang="en-IE" b="1" dirty="0" smtClean="0"/>
              <a:t>)</a:t>
            </a:r>
            <a:r>
              <a:rPr lang="en-IE" dirty="0" smtClean="0"/>
              <a:t> </a:t>
            </a:r>
            <a:r>
              <a:rPr lang="en-IE" b="1" dirty="0" smtClean="0"/>
              <a:t>(</a:t>
            </a:r>
            <a:r>
              <a:rPr lang="en-IE" dirty="0" smtClean="0"/>
              <a:t>name of column(s) in Table B</a:t>
            </a:r>
            <a:r>
              <a:rPr lang="en-IE" b="1" dirty="0" smtClean="0"/>
              <a:t>)  </a:t>
            </a:r>
            <a:endParaRPr lang="en-IE" b="1" dirty="0"/>
          </a:p>
        </p:txBody>
      </p:sp>
    </p:spTree>
    <p:extLst>
      <p:ext uri="{BB962C8B-B14F-4D97-AF65-F5344CB8AC3E}">
        <p14:creationId xmlns:p14="http://schemas.microsoft.com/office/powerpoint/2010/main" val="2851372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1026"/>
          <p:cNvSpPr>
            <a:spLocks noGrp="1" noChangeArrowheads="1"/>
          </p:cNvSpPr>
          <p:nvPr>
            <p:ph type="title"/>
          </p:nvPr>
        </p:nvSpPr>
        <p:spPr/>
        <p:txBody>
          <a:bodyPr>
            <a:normAutofit fontScale="90000"/>
          </a:bodyPr>
          <a:lstStyle/>
          <a:p>
            <a:r>
              <a:rPr lang="en-US" altLang="en-US" smtClean="0"/>
              <a:t>FOREIGN KEY Constraint:</a:t>
            </a:r>
            <a:br>
              <a:rPr lang="en-US" altLang="en-US" smtClean="0"/>
            </a:br>
            <a:r>
              <a:rPr lang="en-US" altLang="en-US" smtClean="0"/>
              <a:t>Keywords</a:t>
            </a:r>
            <a:endParaRPr lang="en-US" altLang="en-US"/>
          </a:p>
        </p:txBody>
      </p:sp>
      <p:sp>
        <p:nvSpPr>
          <p:cNvPr id="586755" name="Rectangle 1027"/>
          <p:cNvSpPr>
            <a:spLocks noGrp="1" noChangeArrowheads="1"/>
          </p:cNvSpPr>
          <p:nvPr>
            <p:ph type="body" idx="1"/>
          </p:nvPr>
        </p:nvSpPr>
        <p:spPr/>
        <p:txBody>
          <a:bodyPr/>
          <a:lstStyle/>
          <a:p>
            <a:r>
              <a:rPr lang="en-US" altLang="en-US" smtClean="0"/>
              <a:t>FOREIGN KEY: Defines the column in the child table at the table-constraint level</a:t>
            </a:r>
          </a:p>
          <a:p>
            <a:r>
              <a:rPr lang="en-US" altLang="en-US" smtClean="0"/>
              <a:t>REFERENCES: Identifies the table and column in the parent table</a:t>
            </a:r>
          </a:p>
          <a:p>
            <a:r>
              <a:rPr lang="en-US" altLang="en-US" smtClean="0"/>
              <a:t>ON DELETE CASCADE: Deletes the dependent rows in the child table when a row in the parent table is deleted</a:t>
            </a:r>
          </a:p>
          <a:p>
            <a:r>
              <a:rPr lang="en-US" altLang="en-US" smtClean="0"/>
              <a:t>ON DELETE SET NULL: Converts dependent foreign key values to null</a:t>
            </a:r>
            <a:endParaRPr lang="en-US" altLang="en-US" dirty="0"/>
          </a:p>
        </p:txBody>
      </p:sp>
    </p:spTree>
    <p:extLst>
      <p:ext uri="{BB962C8B-B14F-4D97-AF65-F5344CB8AC3E}">
        <p14:creationId xmlns:p14="http://schemas.microsoft.com/office/powerpoint/2010/main" val="34773241"/>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8" name="Rectangle 4"/>
          <p:cNvSpPr>
            <a:spLocks noGrp="1" noChangeArrowheads="1"/>
          </p:cNvSpPr>
          <p:nvPr>
            <p:ph type="title"/>
          </p:nvPr>
        </p:nvSpPr>
        <p:spPr/>
        <p:txBody>
          <a:bodyPr/>
          <a:lstStyle/>
          <a:p>
            <a:r>
              <a:rPr lang="en-US" altLang="en-US">
                <a:latin typeface="Courier New" pitchFamily="49" charset="0"/>
              </a:rPr>
              <a:t>ALTER TABLE</a:t>
            </a:r>
            <a:r>
              <a:rPr lang="en-US" altLang="en-US"/>
              <a:t> Statement</a:t>
            </a:r>
          </a:p>
        </p:txBody>
      </p:sp>
      <p:sp>
        <p:nvSpPr>
          <p:cNvPr id="518149" name="Rectangle 5"/>
          <p:cNvSpPr>
            <a:spLocks noGrp="1" noChangeArrowheads="1"/>
          </p:cNvSpPr>
          <p:nvPr>
            <p:ph type="body" idx="1"/>
          </p:nvPr>
        </p:nvSpPr>
        <p:spPr>
          <a:xfrm>
            <a:off x="863600" y="1816100"/>
            <a:ext cx="7366000" cy="3197076"/>
          </a:xfrm>
        </p:spPr>
        <p:txBody>
          <a:bodyPr>
            <a:normAutofit/>
          </a:bodyPr>
          <a:lstStyle/>
          <a:p>
            <a:r>
              <a:rPr lang="en-US" altLang="en-US" dirty="0"/>
              <a:t>Use the </a:t>
            </a:r>
            <a:r>
              <a:rPr lang="en-US" altLang="en-US" dirty="0">
                <a:latin typeface="Courier New" pitchFamily="49" charset="0"/>
              </a:rPr>
              <a:t>ALTER</a:t>
            </a:r>
            <a:r>
              <a:rPr lang="en-US" altLang="en-US" dirty="0"/>
              <a:t> </a:t>
            </a:r>
            <a:r>
              <a:rPr lang="en-US" altLang="en-US" dirty="0">
                <a:latin typeface="Courier New" pitchFamily="49" charset="0"/>
              </a:rPr>
              <a:t>TABLE</a:t>
            </a:r>
            <a:r>
              <a:rPr lang="en-US" altLang="en-US" dirty="0"/>
              <a:t> statement to:</a:t>
            </a:r>
          </a:p>
          <a:p>
            <a:pPr lvl="1"/>
            <a:r>
              <a:rPr lang="en-US" altLang="en-US" dirty="0"/>
              <a:t>Add a new column</a:t>
            </a:r>
          </a:p>
          <a:p>
            <a:pPr lvl="1"/>
            <a:r>
              <a:rPr lang="en-US" altLang="en-US" dirty="0"/>
              <a:t>Modify an existing column</a:t>
            </a:r>
          </a:p>
          <a:p>
            <a:pPr lvl="1"/>
            <a:r>
              <a:rPr lang="en-US" altLang="en-US" dirty="0"/>
              <a:t>Define a default value for the new column</a:t>
            </a:r>
          </a:p>
          <a:p>
            <a:pPr lvl="1"/>
            <a:r>
              <a:rPr lang="en-US" altLang="en-US" dirty="0"/>
              <a:t>Drop a </a:t>
            </a:r>
            <a:r>
              <a:rPr lang="en-US" altLang="en-US" dirty="0" smtClean="0"/>
              <a:t>column</a:t>
            </a:r>
          </a:p>
          <a:p>
            <a:pPr lvl="1"/>
            <a:r>
              <a:rPr lang="en-US" altLang="en-US" dirty="0" smtClean="0"/>
              <a:t>Add a constraint</a:t>
            </a:r>
          </a:p>
          <a:p>
            <a:pPr lvl="1"/>
            <a:r>
              <a:rPr lang="en-US" altLang="en-US" dirty="0" smtClean="0"/>
              <a:t>Drop a constraint</a:t>
            </a:r>
            <a:endParaRPr lang="en-US" altLang="en-US" dirty="0"/>
          </a:p>
        </p:txBody>
      </p:sp>
    </p:spTree>
    <p:extLst>
      <p:ext uri="{BB962C8B-B14F-4D97-AF65-F5344CB8AC3E}">
        <p14:creationId xmlns:p14="http://schemas.microsoft.com/office/powerpoint/2010/main" val="1413513774"/>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US" altLang="en-US" smtClean="0"/>
              <a:t>Relational Database</a:t>
            </a:r>
          </a:p>
        </p:txBody>
      </p:sp>
      <p:sp>
        <p:nvSpPr>
          <p:cNvPr id="30723" name="Rectangle 5"/>
          <p:cNvSpPr>
            <a:spLocks noGrp="1" noChangeArrowheads="1"/>
          </p:cNvSpPr>
          <p:nvPr>
            <p:ph type="body" idx="1"/>
          </p:nvPr>
        </p:nvSpPr>
        <p:spPr>
          <a:xfrm>
            <a:off x="457200" y="1219200"/>
            <a:ext cx="8229600" cy="4937125"/>
          </a:xfrm>
        </p:spPr>
        <p:txBody>
          <a:bodyPr/>
          <a:lstStyle/>
          <a:p>
            <a:r>
              <a:rPr lang="en-US" altLang="en-US" dirty="0" smtClean="0"/>
              <a:t>Most flexible</a:t>
            </a:r>
          </a:p>
          <a:p>
            <a:r>
              <a:rPr lang="en-US" altLang="en-US" dirty="0" smtClean="0"/>
              <a:t>Data stored in tables (physical) or relations</a:t>
            </a:r>
          </a:p>
          <a:p>
            <a:r>
              <a:rPr lang="en-US" altLang="en-US" dirty="0" smtClean="0"/>
              <a:t>Tables related via a common data item </a:t>
            </a:r>
          </a:p>
          <a:p>
            <a:r>
              <a:rPr lang="en-US" altLang="en-US" dirty="0" smtClean="0"/>
              <a:t>No predetermined access path</a:t>
            </a:r>
          </a:p>
          <a:p>
            <a:r>
              <a:rPr lang="en-US" altLang="en-US" dirty="0" smtClean="0"/>
              <a:t>Easy to use – Simple to add to, delete and modify</a:t>
            </a:r>
          </a:p>
        </p:txBody>
      </p:sp>
      <p:pic>
        <p:nvPicPr>
          <p:cNvPr id="30724" name="Picture 6" descr="ole36075_12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505200"/>
            <a:ext cx="4425950"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4603043"/>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Adding column(s) to a table</a:t>
            </a:r>
            <a:endParaRPr lang="en-US"/>
          </a:p>
        </p:txBody>
      </p:sp>
      <p:sp>
        <p:nvSpPr>
          <p:cNvPr id="9219" name="Rectangle 3"/>
          <p:cNvSpPr>
            <a:spLocks noGrp="1" noChangeArrowheads="1"/>
          </p:cNvSpPr>
          <p:nvPr>
            <p:ph sz="quarter" idx="1"/>
          </p:nvPr>
        </p:nvSpPr>
        <p:spPr/>
        <p:txBody>
          <a:bodyPr>
            <a:normAutofit/>
          </a:bodyPr>
          <a:lstStyle/>
          <a:p>
            <a:r>
              <a:rPr lang="en-US" dirty="0" smtClean="0"/>
              <a:t>To add a column to an existing table:</a:t>
            </a:r>
          </a:p>
          <a:p>
            <a:pPr marL="0" indent="0">
              <a:buNone/>
            </a:pPr>
            <a:endParaRPr lang="en-US" dirty="0" smtClean="0"/>
          </a:p>
          <a:p>
            <a:pPr marL="0" indent="0">
              <a:buNone/>
            </a:pPr>
            <a:r>
              <a:rPr lang="en-US" dirty="0" smtClean="0">
                <a:latin typeface="Courier New" panose="02070309020205020404" pitchFamily="49" charset="0"/>
                <a:cs typeface="Courier New" panose="02070309020205020404" pitchFamily="49" charset="0"/>
              </a:rPr>
              <a:t>ALTER TABLE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ADD </a:t>
            </a:r>
            <a:r>
              <a:rPr lang="en-US" dirty="0" err="1" smtClean="0">
                <a:latin typeface="Courier New" panose="02070309020205020404" pitchFamily="49" charset="0"/>
                <a:cs typeface="Courier New" panose="02070309020205020404" pitchFamily="49" charset="0"/>
              </a:rPr>
              <a:t>column_name</a:t>
            </a:r>
            <a:r>
              <a:rPr lang="en-US" dirty="0" smtClean="0">
                <a:latin typeface="Courier New" panose="02070309020205020404" pitchFamily="49" charset="0"/>
                <a:cs typeface="Courier New" panose="02070309020205020404" pitchFamily="49" charset="0"/>
              </a:rPr>
              <a:t> column-definition;</a:t>
            </a:r>
          </a:p>
          <a:p>
            <a:pPr marL="0" indent="0">
              <a:buNone/>
            </a:pPr>
            <a:endParaRPr lang="en-US" dirty="0" smtClean="0">
              <a:latin typeface="Courier New" panose="02070309020205020404" pitchFamily="49" charset="0"/>
              <a:cs typeface="Courier New" panose="02070309020205020404" pitchFamily="49" charset="0"/>
            </a:endParaRPr>
          </a:p>
          <a:p>
            <a:r>
              <a:rPr lang="en-US" dirty="0"/>
              <a:t>To add multiple columns to an existing table:</a:t>
            </a:r>
          </a:p>
          <a:p>
            <a:pPr marL="274320" lvl="1" indent="0">
              <a:buNone/>
            </a:pPr>
            <a:r>
              <a:rPr lang="en-US" dirty="0">
                <a:latin typeface="Courier New" panose="02070309020205020404" pitchFamily="49" charset="0"/>
                <a:cs typeface="Courier New" panose="02070309020205020404" pitchFamily="49" charset="0"/>
              </a:rPr>
              <a:t>ALTER TABLE </a:t>
            </a:r>
            <a:r>
              <a:rPr lang="en-US" dirty="0" err="1">
                <a:latin typeface="Courier New" panose="02070309020205020404" pitchFamily="49" charset="0"/>
                <a:cs typeface="Courier New" panose="02070309020205020404" pitchFamily="49" charset="0"/>
              </a:rPr>
              <a:t>table_name</a:t>
            </a:r>
            <a:endParaRPr lang="en-US" dirty="0">
              <a:latin typeface="Courier New" panose="02070309020205020404" pitchFamily="49" charset="0"/>
              <a:cs typeface="Courier New" panose="02070309020205020404" pitchFamily="49" charset="0"/>
            </a:endParaRPr>
          </a:p>
          <a:p>
            <a:pPr marL="594360" lvl="2" indent="0">
              <a:buNone/>
            </a:pPr>
            <a:r>
              <a:rPr lang="en-US" dirty="0">
                <a:latin typeface="Courier New" panose="02070309020205020404" pitchFamily="49" charset="0"/>
                <a:cs typeface="Courier New" panose="02070309020205020404" pitchFamily="49" charset="0"/>
              </a:rPr>
              <a:t>ADD (column_1 column-definition, </a:t>
            </a:r>
          </a:p>
          <a:p>
            <a:pPr marL="594360" lvl="2" indent="0">
              <a:buNone/>
            </a:pPr>
            <a:r>
              <a:rPr lang="en-US" dirty="0">
                <a:latin typeface="Courier New" panose="02070309020205020404" pitchFamily="49" charset="0"/>
                <a:cs typeface="Courier New" panose="02070309020205020404" pitchFamily="49" charset="0"/>
              </a:rPr>
              <a:t>          column_2 column-definition,...</a:t>
            </a:r>
          </a:p>
          <a:p>
            <a:pPr marL="59436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column_n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column_definition</a:t>
            </a:r>
            <a:r>
              <a:rPr lang="en-US" dirty="0">
                <a:latin typeface="Courier New" panose="02070309020205020404" pitchFamily="49" charset="0"/>
                <a:cs typeface="Courier New" panose="02070309020205020404" pitchFamily="49" charset="0"/>
              </a:rPr>
              <a:t> );</a:t>
            </a:r>
          </a:p>
          <a:p>
            <a:pPr marL="0" indent="0">
              <a:buNone/>
            </a:pPr>
            <a:endParaRPr lang="en-US" dirty="0" smtClean="0"/>
          </a:p>
          <a:p>
            <a:pPr marL="274320" lvl="1" indent="0">
              <a:buNone/>
            </a:pPr>
            <a:endParaRPr lang="en-US" dirty="0"/>
          </a:p>
        </p:txBody>
      </p:sp>
    </p:spTree>
    <p:extLst>
      <p:ext uri="{BB962C8B-B14F-4D97-AF65-F5344CB8AC3E}">
        <p14:creationId xmlns:p14="http://schemas.microsoft.com/office/powerpoint/2010/main" val="29591166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Modifying column(s) in a table</a:t>
            </a:r>
            <a:endParaRPr lang="en-US"/>
          </a:p>
        </p:txBody>
      </p:sp>
      <p:sp>
        <p:nvSpPr>
          <p:cNvPr id="11267" name="Rectangle 3"/>
          <p:cNvSpPr>
            <a:spLocks noGrp="1" noChangeArrowheads="1"/>
          </p:cNvSpPr>
          <p:nvPr>
            <p:ph idx="1"/>
          </p:nvPr>
        </p:nvSpPr>
        <p:spPr/>
        <p:txBody>
          <a:bodyPr/>
          <a:lstStyle/>
          <a:p>
            <a:r>
              <a:rPr lang="en-US" dirty="0" smtClean="0"/>
              <a:t>To modify a column in an existing table:</a:t>
            </a:r>
          </a:p>
          <a:p>
            <a:pPr marL="274320" lvl="1" indent="0">
              <a:buNone/>
            </a:pPr>
            <a:r>
              <a:rPr lang="en-US" dirty="0" smtClean="0">
                <a:latin typeface="Courier New" panose="02070309020205020404" pitchFamily="49" charset="0"/>
                <a:cs typeface="Courier New" panose="02070309020205020404" pitchFamily="49" charset="0"/>
              </a:rPr>
              <a:t>ALTER TABLE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MODIFY </a:t>
            </a:r>
            <a:r>
              <a:rPr lang="en-US" dirty="0" err="1" smtClean="0">
                <a:latin typeface="Courier New" panose="02070309020205020404" pitchFamily="49" charset="0"/>
                <a:cs typeface="Courier New" panose="02070309020205020404" pitchFamily="49" charset="0"/>
              </a:rPr>
              <a:t>column_name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column_type</a:t>
            </a:r>
            <a:r>
              <a:rPr lang="en-US" dirty="0" smtClean="0">
                <a:latin typeface="Courier New" panose="02070309020205020404" pitchFamily="49" charset="0"/>
                <a:cs typeface="Courier New" panose="02070309020205020404" pitchFamily="49" charset="0"/>
              </a:rPr>
              <a:t>;</a:t>
            </a:r>
          </a:p>
          <a:p>
            <a:pPr marL="274320" lvl="1" indent="0">
              <a:buNone/>
            </a:pPr>
            <a:endParaRPr lang="en-US" dirty="0" smtClean="0">
              <a:latin typeface="Courier New" panose="02070309020205020404" pitchFamily="49" charset="0"/>
              <a:cs typeface="Courier New" panose="02070309020205020404" pitchFamily="49" charset="0"/>
            </a:endParaRPr>
          </a:p>
          <a:p>
            <a:r>
              <a:rPr lang="en-US" dirty="0"/>
              <a:t>To modify multiple columns in an existing table:</a:t>
            </a:r>
          </a:p>
          <a:p>
            <a:pPr lvl="1"/>
            <a:r>
              <a:rPr lang="en-US" sz="2400" dirty="0">
                <a:latin typeface="Courier New" panose="02070309020205020404" pitchFamily="49" charset="0"/>
                <a:cs typeface="Courier New" panose="02070309020205020404" pitchFamily="49" charset="0"/>
              </a:rPr>
              <a:t>ALTER TABLE </a:t>
            </a:r>
            <a:r>
              <a:rPr lang="en-US" sz="2400" dirty="0" err="1">
                <a:latin typeface="Courier New" panose="02070309020205020404" pitchFamily="49" charset="0"/>
                <a:cs typeface="Courier New" panose="02070309020205020404" pitchFamily="49" charset="0"/>
              </a:rPr>
              <a:t>table_name</a:t>
            </a:r>
            <a:r>
              <a:rPr lang="en-US" sz="2400" dirty="0">
                <a:latin typeface="Courier New" panose="02070309020205020404" pitchFamily="49" charset="0"/>
                <a:cs typeface="Courier New" panose="02070309020205020404" pitchFamily="49" charset="0"/>
              </a:rPr>
              <a:t> MODIFY (column_1 </a:t>
            </a:r>
            <a:r>
              <a:rPr lang="en-US" sz="2400" dirty="0" err="1">
                <a:latin typeface="Courier New" panose="02070309020205020404" pitchFamily="49" charset="0"/>
                <a:cs typeface="Courier New" panose="02070309020205020404" pitchFamily="49" charset="0"/>
              </a:rPr>
              <a:t>column_type</a:t>
            </a:r>
            <a:r>
              <a:rPr lang="en-US" sz="2400" dirty="0">
                <a:latin typeface="Courier New" panose="02070309020205020404" pitchFamily="49" charset="0"/>
                <a:cs typeface="Courier New" panose="02070309020205020404" pitchFamily="49" charset="0"/>
              </a:rPr>
              <a:t>, column_2 </a:t>
            </a:r>
            <a:r>
              <a:rPr lang="en-US" sz="2400" dirty="0" err="1">
                <a:latin typeface="Courier New" panose="02070309020205020404" pitchFamily="49" charset="0"/>
                <a:cs typeface="Courier New" panose="02070309020205020404" pitchFamily="49" charset="0"/>
              </a:rPr>
              <a:t>column_type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column_n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column_type</a:t>
            </a:r>
            <a:r>
              <a:rPr lang="en-US" sz="2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285748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dirty="0" smtClean="0"/>
              <a:t>Drop column(s)/Rename column(s) in a table</a:t>
            </a:r>
            <a:endParaRPr lang="en-US" dirty="0"/>
          </a:p>
        </p:txBody>
      </p:sp>
      <p:sp>
        <p:nvSpPr>
          <p:cNvPr id="13315" name="Rectangle 3"/>
          <p:cNvSpPr>
            <a:spLocks noGrp="1" noChangeArrowheads="1"/>
          </p:cNvSpPr>
          <p:nvPr>
            <p:ph idx="1"/>
          </p:nvPr>
        </p:nvSpPr>
        <p:spPr/>
        <p:txBody>
          <a:bodyPr/>
          <a:lstStyle/>
          <a:p>
            <a:r>
              <a:rPr lang="en-US" dirty="0" smtClean="0"/>
              <a:t>To drop or remove a column in an existing table:</a:t>
            </a:r>
          </a:p>
          <a:p>
            <a:pPr marL="0" indent="0">
              <a:buNone/>
            </a:pPr>
            <a:r>
              <a:rPr lang="en-US" dirty="0" smtClean="0">
                <a:latin typeface="Courier New" panose="02070309020205020404" pitchFamily="49" charset="0"/>
                <a:cs typeface="Courier New" panose="02070309020205020404" pitchFamily="49" charset="0"/>
              </a:rPr>
              <a:t>ALTER TABLE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DROP COLUMN </a:t>
            </a:r>
            <a:r>
              <a:rPr lang="en-US" dirty="0" err="1" smtClean="0">
                <a:latin typeface="Courier New" panose="02070309020205020404" pitchFamily="49" charset="0"/>
                <a:cs typeface="Courier New" panose="02070309020205020404" pitchFamily="49" charset="0"/>
              </a:rPr>
              <a:t>column_name</a:t>
            </a:r>
            <a:r>
              <a:rPr lang="en-US"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r>
              <a:rPr lang="en-US" dirty="0"/>
              <a:t>To rename a column in an existing table:</a:t>
            </a:r>
          </a:p>
          <a:p>
            <a:pPr marL="0" indent="0">
              <a:buNone/>
            </a:pPr>
            <a:r>
              <a:rPr lang="en-US" dirty="0"/>
              <a:t> </a:t>
            </a:r>
            <a:r>
              <a:rPr lang="en-US" dirty="0">
                <a:latin typeface="Courier New" panose="02070309020205020404" pitchFamily="49" charset="0"/>
                <a:cs typeface="Courier New" panose="02070309020205020404" pitchFamily="49" charset="0"/>
              </a:rPr>
              <a:t>ALTER  TABLE </a:t>
            </a:r>
            <a:r>
              <a:rPr lang="en-US" dirty="0" err="1">
                <a:latin typeface="Courier New" panose="02070309020205020404" pitchFamily="49" charset="0"/>
                <a:cs typeface="Courier New" panose="02070309020205020404" pitchFamily="49" charset="0"/>
              </a:rPr>
              <a:t>table_name</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RENAME COLUMN </a:t>
            </a:r>
            <a:r>
              <a:rPr lang="en-US" dirty="0" err="1">
                <a:latin typeface="Courier New" panose="02070309020205020404" pitchFamily="49" charset="0"/>
                <a:cs typeface="Courier New" panose="02070309020205020404" pitchFamily="49" charset="0"/>
              </a:rPr>
              <a:t>old_name</a:t>
            </a:r>
            <a:r>
              <a:rPr lang="en-US" dirty="0">
                <a:latin typeface="Courier New" panose="02070309020205020404" pitchFamily="49" charset="0"/>
                <a:cs typeface="Courier New" panose="02070309020205020404" pitchFamily="49" charset="0"/>
              </a:rPr>
              <a:t> to </a:t>
            </a:r>
            <a:r>
              <a:rPr lang="en-US" dirty="0" err="1">
                <a:latin typeface="Courier New" panose="02070309020205020404" pitchFamily="49" charset="0"/>
                <a:cs typeface="Courier New" panose="02070309020205020404" pitchFamily="49" charset="0"/>
              </a:rPr>
              <a:t>new_name</a:t>
            </a:r>
            <a:r>
              <a:rPr lang="en-US" dirty="0">
                <a:latin typeface="Courier New" panose="02070309020205020404" pitchFamily="49" charset="0"/>
                <a:cs typeface="Courier New" panose="02070309020205020404" pitchFamily="49" charset="0"/>
              </a:rPr>
              <a:t>;</a:t>
            </a:r>
          </a:p>
          <a:p>
            <a:pPr marL="0" indent="0">
              <a:buNone/>
            </a:pPr>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218083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IE" smtClean="0"/>
              <a:t>ALTERING constraints</a:t>
            </a:r>
            <a:endParaRPr lang="en-IE"/>
          </a:p>
        </p:txBody>
      </p:sp>
      <p:sp>
        <p:nvSpPr>
          <p:cNvPr id="23555" name="Rectangle 3"/>
          <p:cNvSpPr>
            <a:spLocks noGrp="1" noChangeArrowheads="1"/>
          </p:cNvSpPr>
          <p:nvPr>
            <p:ph idx="1"/>
          </p:nvPr>
        </p:nvSpPr>
        <p:spPr/>
        <p:txBody>
          <a:bodyPr/>
          <a:lstStyle/>
          <a:p>
            <a:r>
              <a:rPr lang="en-IE" dirty="0" smtClean="0"/>
              <a:t>To use ALTER to change constraints, you may:</a:t>
            </a:r>
          </a:p>
          <a:p>
            <a:pPr lvl="1"/>
            <a:r>
              <a:rPr lang="en-IE" dirty="0" smtClean="0"/>
              <a:t>Add a constraint</a:t>
            </a:r>
          </a:p>
          <a:p>
            <a:pPr lvl="1"/>
            <a:r>
              <a:rPr lang="en-IE" dirty="0" smtClean="0"/>
              <a:t>Drop a constraint</a:t>
            </a:r>
          </a:p>
          <a:p>
            <a:pPr lvl="1"/>
            <a:r>
              <a:rPr lang="en-IE" dirty="0" smtClean="0"/>
              <a:t>Enable a constraint</a:t>
            </a:r>
          </a:p>
          <a:p>
            <a:pPr lvl="2"/>
            <a:r>
              <a:rPr lang="en-IE" dirty="0" smtClean="0"/>
              <a:t>This happens automatically when the constraint is added.</a:t>
            </a:r>
          </a:p>
          <a:p>
            <a:pPr lvl="1"/>
            <a:r>
              <a:rPr lang="en-IE" dirty="0" smtClean="0"/>
              <a:t>Disable a constraint</a:t>
            </a:r>
          </a:p>
          <a:p>
            <a:pPr lvl="2"/>
            <a:r>
              <a:rPr lang="en-IE" dirty="0" smtClean="0"/>
              <a:t>May need to do this sometimes to manage inserts/updates without enforcing table order</a:t>
            </a:r>
          </a:p>
        </p:txBody>
      </p:sp>
    </p:spTree>
    <p:extLst>
      <p:ext uri="{BB962C8B-B14F-4D97-AF65-F5344CB8AC3E}">
        <p14:creationId xmlns:p14="http://schemas.microsoft.com/office/powerpoint/2010/main" val="7446841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IE" dirty="0" smtClean="0"/>
              <a:t>Altering to add constraints</a:t>
            </a:r>
            <a:endParaRPr lang="en-IE" dirty="0"/>
          </a:p>
        </p:txBody>
      </p:sp>
      <p:sp>
        <p:nvSpPr>
          <p:cNvPr id="27651" name="Rectangle 3"/>
          <p:cNvSpPr>
            <a:spLocks noGrp="1" noChangeArrowheads="1"/>
          </p:cNvSpPr>
          <p:nvPr>
            <p:ph idx="1"/>
          </p:nvPr>
        </p:nvSpPr>
        <p:spPr/>
        <p:txBody>
          <a:bodyPr>
            <a:normAutofit fontScale="92500"/>
          </a:bodyPr>
          <a:lstStyle/>
          <a:p>
            <a:pPr marL="0" indent="0">
              <a:buNone/>
            </a:pPr>
            <a:r>
              <a:rPr lang="en-US" dirty="0" smtClean="0">
                <a:latin typeface="Courier New" panose="02070309020205020404" pitchFamily="49" charset="0"/>
                <a:cs typeface="Courier New" panose="02070309020205020404" pitchFamily="49" charset="0"/>
              </a:rPr>
              <a:t>ALTER TABLE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ADD CONSTRAINT </a:t>
            </a:r>
            <a:r>
              <a:rPr lang="en-US" dirty="0" err="1" smtClean="0">
                <a:latin typeface="Courier New" panose="02070309020205020404" pitchFamily="49" charset="0"/>
                <a:cs typeface="Courier New" panose="02070309020205020404" pitchFamily="49" charset="0"/>
              </a:rPr>
              <a:t>constraint_name</a:t>
            </a:r>
            <a:r>
              <a:rPr lang="en-US" dirty="0" smtClean="0">
                <a:latin typeface="Courier New" panose="02070309020205020404" pitchFamily="49" charset="0"/>
                <a:cs typeface="Courier New" panose="02070309020205020404" pitchFamily="49" charset="0"/>
              </a:rPr>
              <a:t> CHECK (</a:t>
            </a:r>
            <a:r>
              <a:rPr lang="en-US" dirty="0" err="1" smtClean="0">
                <a:latin typeface="Courier New" panose="02070309020205020404" pitchFamily="49" charset="0"/>
                <a:cs typeface="Courier New" panose="02070309020205020404" pitchFamily="49" charset="0"/>
              </a:rPr>
              <a:t>column_name</a:t>
            </a:r>
            <a:r>
              <a:rPr lang="en-US" dirty="0" smtClean="0">
                <a:latin typeface="Courier New" panose="02070309020205020404" pitchFamily="49" charset="0"/>
                <a:cs typeface="Courier New" panose="02070309020205020404" pitchFamily="49" charset="0"/>
              </a:rPr>
              <a:t> condition);</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ALTER TABLE </a:t>
            </a:r>
            <a:r>
              <a:rPr lang="en-US" dirty="0" err="1">
                <a:latin typeface="Courier New" panose="02070309020205020404" pitchFamily="49" charset="0"/>
                <a:cs typeface="Courier New" panose="02070309020205020404" pitchFamily="49" charset="0"/>
              </a:rPr>
              <a:t>table_name</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ADD CONSTRAINT </a:t>
            </a:r>
            <a:r>
              <a:rPr lang="en-US" dirty="0" err="1">
                <a:latin typeface="Courier New" panose="02070309020205020404" pitchFamily="49" charset="0"/>
                <a:cs typeface="Courier New" panose="02070309020205020404" pitchFamily="49" charset="0"/>
              </a:rPr>
              <a:t>constraint_name</a:t>
            </a:r>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column_name</a:t>
            </a:r>
            <a:r>
              <a:rPr lang="en-US" dirty="0">
                <a:latin typeface="Courier New" panose="02070309020205020404" pitchFamily="49" charset="0"/>
                <a:cs typeface="Courier New" panose="02070309020205020404" pitchFamily="49" charset="0"/>
              </a:rPr>
              <a:t> condition</a:t>
            </a:r>
            <a:r>
              <a:rPr lang="en-US"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ALTER TABLE table_1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ADD CONSTRAINT </a:t>
            </a:r>
            <a:r>
              <a:rPr lang="en-US" dirty="0" err="1">
                <a:latin typeface="Courier New" panose="02070309020205020404" pitchFamily="49" charset="0"/>
                <a:cs typeface="Courier New" panose="02070309020205020404" pitchFamily="49" charset="0"/>
              </a:rPr>
              <a:t>constraint_name</a:t>
            </a:r>
            <a:r>
              <a:rPr lang="en-US" dirty="0">
                <a:latin typeface="Courier New" panose="02070309020205020404" pitchFamily="49" charset="0"/>
                <a:cs typeface="Courier New" panose="02070309020205020404" pitchFamily="49" charset="0"/>
              </a:rPr>
              <a:t> FOREIGN KEY TBL1_TBL2_FK (column_name_in_table_1)</a:t>
            </a:r>
          </a:p>
          <a:p>
            <a:pPr marL="0" indent="0">
              <a:buNone/>
            </a:pPr>
            <a:r>
              <a:rPr lang="en-US" dirty="0">
                <a:latin typeface="Courier New" panose="02070309020205020404" pitchFamily="49" charset="0"/>
                <a:cs typeface="Courier New" panose="02070309020205020404" pitchFamily="49" charset="0"/>
              </a:rPr>
              <a:t>REFERENCES table_2 (column_name_table_2);</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85243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IE" dirty="0" smtClean="0"/>
              <a:t>Altering to drop constraints</a:t>
            </a:r>
            <a:endParaRPr lang="en-IE" dirty="0"/>
          </a:p>
        </p:txBody>
      </p:sp>
      <p:sp>
        <p:nvSpPr>
          <p:cNvPr id="27651" name="Rectangle 3"/>
          <p:cNvSpPr>
            <a:spLocks noGrp="1" noChangeArrowheads="1"/>
          </p:cNvSpPr>
          <p:nvPr>
            <p:ph idx="1"/>
          </p:nvPr>
        </p:nvSpPr>
        <p:spPr/>
        <p:txBody>
          <a:bodyPr/>
          <a:lstStyle/>
          <a:p>
            <a:pPr marL="0" indent="0">
              <a:buNone/>
            </a:pPr>
            <a:r>
              <a:rPr lang="en-US" dirty="0" smtClean="0">
                <a:latin typeface="Courier New" panose="02070309020205020404" pitchFamily="49" charset="0"/>
                <a:cs typeface="Courier New" panose="02070309020205020404" pitchFamily="49" charset="0"/>
              </a:rPr>
              <a:t>ALTER TABLE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DROP CONSTRAINT </a:t>
            </a:r>
            <a:r>
              <a:rPr lang="en-US" dirty="0" err="1" smtClean="0">
                <a:latin typeface="Courier New" panose="02070309020205020404" pitchFamily="49" charset="0"/>
                <a:cs typeface="Courier New" panose="02070309020205020404" pitchFamily="49" charset="0"/>
              </a:rPr>
              <a:t>constraint_name</a:t>
            </a:r>
            <a:r>
              <a:rPr lang="en-US"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756350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IE" smtClean="0"/>
              <a:t>Modifying constraints</a:t>
            </a:r>
            <a:endParaRPr lang="en-IE" dirty="0"/>
          </a:p>
        </p:txBody>
      </p:sp>
      <p:sp>
        <p:nvSpPr>
          <p:cNvPr id="27651" name="Rectangle 3"/>
          <p:cNvSpPr>
            <a:spLocks noGrp="1" noChangeArrowheads="1"/>
          </p:cNvSpPr>
          <p:nvPr>
            <p:ph idx="1"/>
          </p:nvPr>
        </p:nvSpPr>
        <p:spPr/>
        <p:txBody>
          <a:bodyPr/>
          <a:lstStyle/>
          <a:p>
            <a:r>
              <a:rPr lang="en-IE" dirty="0" smtClean="0"/>
              <a:t>Need to DROP and then ADD new constraint</a:t>
            </a:r>
            <a:endParaRPr lang="en-US" dirty="0"/>
          </a:p>
        </p:txBody>
      </p:sp>
    </p:spTree>
    <p:extLst>
      <p:ext uri="{BB962C8B-B14F-4D97-AF65-F5344CB8AC3E}">
        <p14:creationId xmlns:p14="http://schemas.microsoft.com/office/powerpoint/2010/main" val="34082780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6" name="Rectangle 6"/>
          <p:cNvSpPr>
            <a:spLocks noGrp="1" noChangeArrowheads="1"/>
          </p:cNvSpPr>
          <p:nvPr>
            <p:ph type="title"/>
          </p:nvPr>
        </p:nvSpPr>
        <p:spPr/>
        <p:txBody>
          <a:bodyPr/>
          <a:lstStyle/>
          <a:p>
            <a:r>
              <a:rPr lang="en-US" altLang="en-US" smtClean="0"/>
              <a:t>Dropping a Table</a:t>
            </a:r>
            <a:endParaRPr lang="en-US" altLang="en-US"/>
          </a:p>
        </p:txBody>
      </p:sp>
      <p:sp>
        <p:nvSpPr>
          <p:cNvPr id="532487" name="Rectangle 7"/>
          <p:cNvSpPr>
            <a:spLocks noGrp="1" noChangeArrowheads="1"/>
          </p:cNvSpPr>
          <p:nvPr>
            <p:ph type="body" idx="1"/>
          </p:nvPr>
        </p:nvSpPr>
        <p:spPr/>
        <p:txBody>
          <a:bodyPr/>
          <a:lstStyle/>
          <a:p>
            <a:pPr lvl="1"/>
            <a:r>
              <a:rPr lang="en-US" altLang="en-US" smtClean="0"/>
              <a:t>All data and structure in the table are deleted.</a:t>
            </a:r>
          </a:p>
          <a:p>
            <a:pPr lvl="1"/>
            <a:r>
              <a:rPr lang="en-US" altLang="en-US" smtClean="0"/>
              <a:t>Any pending transactions are committed.</a:t>
            </a:r>
          </a:p>
          <a:p>
            <a:pPr lvl="1"/>
            <a:r>
              <a:rPr lang="en-US" altLang="en-US" smtClean="0"/>
              <a:t>All indexes are dropped.</a:t>
            </a:r>
          </a:p>
          <a:p>
            <a:pPr lvl="1"/>
            <a:r>
              <a:rPr lang="en-US" altLang="en-US" smtClean="0"/>
              <a:t>All constraints are dropped.</a:t>
            </a:r>
          </a:p>
          <a:p>
            <a:pPr lvl="1"/>
            <a:r>
              <a:rPr lang="en-US" altLang="en-US" smtClean="0"/>
              <a:t>You cannot roll back the DROP TABLE statement.</a:t>
            </a:r>
            <a:endParaRPr lang="en-US" altLang="en-US"/>
          </a:p>
        </p:txBody>
      </p:sp>
      <p:sp>
        <p:nvSpPr>
          <p:cNvPr id="532488" name="Rectangle 8"/>
          <p:cNvSpPr>
            <a:spLocks noChangeArrowheads="1"/>
          </p:cNvSpPr>
          <p:nvPr/>
        </p:nvSpPr>
        <p:spPr bwMode="blackGray">
          <a:xfrm>
            <a:off x="873125" y="3913188"/>
            <a:ext cx="7256463" cy="655637"/>
          </a:xfrm>
          <a:prstGeom prst="rect">
            <a:avLst/>
          </a:prstGeom>
          <a:solidFill>
            <a:schemeClr val="accent4">
              <a:lumMod val="20000"/>
              <a:lumOff val="80000"/>
            </a:schemeClr>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a:solidFill>
                  <a:srgbClr val="000000"/>
                </a:solidFill>
                <a:latin typeface="Courier New" pitchFamily="49" charset="0"/>
              </a:rPr>
              <a:t>DROP TABLE dept80;</a:t>
            </a:r>
          </a:p>
          <a:p>
            <a:pPr eaLnBrk="0" hangingPunct="0">
              <a:buClrTx/>
              <a:buFontTx/>
              <a:buNone/>
            </a:pPr>
            <a:r>
              <a:rPr lang="en-US" altLang="en-US" sz="1800">
                <a:solidFill>
                  <a:srgbClr val="FF3300"/>
                </a:solidFill>
                <a:latin typeface="Courier New" pitchFamily="49" charset="0"/>
              </a:rPr>
              <a:t>Table dropped.</a:t>
            </a:r>
          </a:p>
        </p:txBody>
      </p:sp>
    </p:spTree>
    <p:extLst>
      <p:ext uri="{BB962C8B-B14F-4D97-AF65-F5344CB8AC3E}">
        <p14:creationId xmlns:p14="http://schemas.microsoft.com/office/powerpoint/2010/main" val="1834755894"/>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Things to </a:t>
            </a:r>
            <a:r>
              <a:rPr lang="en-IE" dirty="0" smtClean="0"/>
              <a:t>be able to explain/Be able to do</a:t>
            </a:r>
            <a:endParaRPr lang="en-IE" dirty="0"/>
          </a:p>
        </p:txBody>
      </p:sp>
      <p:sp>
        <p:nvSpPr>
          <p:cNvPr id="3" name="Content Placeholder 2"/>
          <p:cNvSpPr>
            <a:spLocks noGrp="1"/>
          </p:cNvSpPr>
          <p:nvPr>
            <p:ph sz="quarter" idx="1"/>
          </p:nvPr>
        </p:nvSpPr>
        <p:spPr/>
        <p:txBody>
          <a:bodyPr>
            <a:normAutofit fontScale="92500"/>
          </a:bodyPr>
          <a:lstStyle/>
          <a:p>
            <a:r>
              <a:rPr lang="en-IE" dirty="0" smtClean="0"/>
              <a:t>Create</a:t>
            </a:r>
          </a:p>
          <a:p>
            <a:r>
              <a:rPr lang="en-IE" dirty="0" smtClean="0"/>
              <a:t>Drop</a:t>
            </a:r>
          </a:p>
          <a:p>
            <a:r>
              <a:rPr lang="en-IE" dirty="0"/>
              <a:t>Alter</a:t>
            </a:r>
          </a:p>
          <a:p>
            <a:pPr lvl="1"/>
            <a:r>
              <a:rPr lang="en-IE" dirty="0"/>
              <a:t>Tables</a:t>
            </a:r>
          </a:p>
          <a:p>
            <a:pPr lvl="1"/>
            <a:r>
              <a:rPr lang="en-IE" dirty="0" smtClean="0"/>
              <a:t>Constraints</a:t>
            </a:r>
          </a:p>
          <a:p>
            <a:r>
              <a:rPr lang="en-IE" dirty="0"/>
              <a:t>Data types</a:t>
            </a:r>
          </a:p>
          <a:p>
            <a:pPr lvl="1"/>
            <a:r>
              <a:rPr lang="en-IE" dirty="0"/>
              <a:t>Know the different ones, when to use them, how to declare them</a:t>
            </a:r>
          </a:p>
          <a:p>
            <a:pPr lvl="1"/>
            <a:r>
              <a:rPr lang="en-IE" dirty="0"/>
              <a:t>Know how to declare precision in a number definition</a:t>
            </a:r>
          </a:p>
          <a:p>
            <a:r>
              <a:rPr lang="en-IE" dirty="0" smtClean="0"/>
              <a:t>Be able to use all of the above to achieve a specified outcome </a:t>
            </a:r>
          </a:p>
          <a:p>
            <a:r>
              <a:rPr lang="en-IE" dirty="0" smtClean="0"/>
              <a:t>Be able to recognise errors in SQL supposed to achieve all the above</a:t>
            </a:r>
          </a:p>
          <a:p>
            <a:pPr lvl="1"/>
            <a:endParaRPr lang="en-IE" dirty="0" smtClean="0"/>
          </a:p>
          <a:p>
            <a:endParaRPr lang="en-IE" dirty="0" smtClean="0"/>
          </a:p>
          <a:p>
            <a:pPr lvl="1"/>
            <a:endParaRPr lang="en-IE" dirty="0"/>
          </a:p>
        </p:txBody>
      </p:sp>
    </p:spTree>
    <p:extLst>
      <p:ext uri="{BB962C8B-B14F-4D97-AF65-F5344CB8AC3E}">
        <p14:creationId xmlns:p14="http://schemas.microsoft.com/office/powerpoint/2010/main" val="31527925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Things to be able to explain/Be able to do</a:t>
            </a:r>
          </a:p>
        </p:txBody>
      </p:sp>
      <p:sp>
        <p:nvSpPr>
          <p:cNvPr id="3" name="Content Placeholder 2"/>
          <p:cNvSpPr>
            <a:spLocks noGrp="1"/>
          </p:cNvSpPr>
          <p:nvPr>
            <p:ph sz="quarter" idx="1"/>
          </p:nvPr>
        </p:nvSpPr>
        <p:spPr/>
        <p:txBody>
          <a:bodyPr>
            <a:normAutofit/>
          </a:bodyPr>
          <a:lstStyle/>
          <a:p>
            <a:r>
              <a:rPr lang="en-IE" dirty="0" smtClean="0"/>
              <a:t>Be </a:t>
            </a:r>
            <a:r>
              <a:rPr lang="en-IE" dirty="0"/>
              <a:t>able to explain what type of data integrity primary key, foreign key and value constraints </a:t>
            </a:r>
            <a:r>
              <a:rPr lang="en-IE" dirty="0" smtClean="0"/>
              <a:t>allow you to achieve</a:t>
            </a:r>
            <a:endParaRPr lang="en-IE" dirty="0"/>
          </a:p>
          <a:p>
            <a:pPr lvl="1"/>
            <a:r>
              <a:rPr lang="en-IE" dirty="0" smtClean="0"/>
              <a:t>Types of Integrity</a:t>
            </a:r>
          </a:p>
          <a:p>
            <a:pPr lvl="2"/>
            <a:r>
              <a:rPr lang="en-IE" dirty="0" smtClean="0"/>
              <a:t>Entity integrity</a:t>
            </a:r>
          </a:p>
          <a:p>
            <a:pPr lvl="3"/>
            <a:r>
              <a:rPr lang="en-IE" dirty="0" smtClean="0"/>
              <a:t>Established with primary key</a:t>
            </a:r>
          </a:p>
          <a:p>
            <a:pPr lvl="2"/>
            <a:r>
              <a:rPr lang="en-IE" dirty="0" smtClean="0"/>
              <a:t>Referential integrity</a:t>
            </a:r>
          </a:p>
          <a:p>
            <a:pPr lvl="3"/>
            <a:r>
              <a:rPr lang="en-IE" dirty="0" smtClean="0"/>
              <a:t>Established with foreign key</a:t>
            </a:r>
          </a:p>
          <a:p>
            <a:pPr lvl="2"/>
            <a:r>
              <a:rPr lang="en-IE" dirty="0" smtClean="0"/>
              <a:t>Domain integrity</a:t>
            </a:r>
          </a:p>
          <a:p>
            <a:pPr lvl="3"/>
            <a:r>
              <a:rPr lang="en-IE" dirty="0" smtClean="0"/>
              <a:t>Established with </a:t>
            </a:r>
            <a:r>
              <a:rPr lang="en-IE" dirty="0" err="1" smtClean="0"/>
              <a:t>datatypes</a:t>
            </a:r>
            <a:r>
              <a:rPr lang="en-IE" dirty="0" smtClean="0"/>
              <a:t> and value constraints (check, null, default values)</a:t>
            </a:r>
          </a:p>
          <a:p>
            <a:r>
              <a:rPr lang="en-IE" dirty="0" smtClean="0"/>
              <a:t>Be able to demonstrate your understanding by recognising the type of integrity or being able to develop SQL to implement it</a:t>
            </a:r>
          </a:p>
          <a:p>
            <a:endParaRPr lang="en-IE" dirty="0"/>
          </a:p>
        </p:txBody>
      </p:sp>
    </p:spTree>
    <p:extLst>
      <p:ext uri="{BB962C8B-B14F-4D97-AF65-F5344CB8AC3E}">
        <p14:creationId xmlns:p14="http://schemas.microsoft.com/office/powerpoint/2010/main" val="4122374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70" name="Rectangle 26"/>
          <p:cNvSpPr>
            <a:spLocks noGrp="1" noChangeArrowheads="1"/>
          </p:cNvSpPr>
          <p:nvPr>
            <p:ph type="title"/>
          </p:nvPr>
        </p:nvSpPr>
        <p:spPr/>
        <p:txBody>
          <a:bodyPr/>
          <a:lstStyle/>
          <a:p>
            <a:r>
              <a:rPr lang="en-US" altLang="en-US" dirty="0" smtClean="0"/>
              <a:t>Definition of a Relational Database</a:t>
            </a:r>
            <a:endParaRPr lang="en-US" altLang="en-US" dirty="0"/>
          </a:p>
        </p:txBody>
      </p:sp>
      <p:sp>
        <p:nvSpPr>
          <p:cNvPr id="390171" name="Rectangle 27"/>
          <p:cNvSpPr>
            <a:spLocks noGrp="1" noChangeArrowheads="1"/>
          </p:cNvSpPr>
          <p:nvPr>
            <p:ph type="body" idx="2"/>
          </p:nvPr>
        </p:nvSpPr>
        <p:spPr/>
        <p:txBody>
          <a:bodyPr>
            <a:normAutofit/>
          </a:bodyPr>
          <a:lstStyle/>
          <a:p>
            <a:r>
              <a:rPr lang="en-US" altLang="en-US" sz="2000" dirty="0" smtClean="0"/>
              <a:t>A relational database is a collection of </a:t>
            </a:r>
            <a:r>
              <a:rPr lang="en-US" altLang="en-US" sz="2000" i="1" dirty="0" smtClean="0"/>
              <a:t>relations</a:t>
            </a:r>
            <a:r>
              <a:rPr lang="en-US" altLang="en-US" sz="2000" dirty="0" smtClean="0"/>
              <a:t> or </a:t>
            </a:r>
            <a:r>
              <a:rPr lang="en-US" altLang="en-US" sz="2000" i="1" dirty="0" smtClean="0"/>
              <a:t>two-dimensional tables</a:t>
            </a:r>
            <a:r>
              <a:rPr lang="en-US" altLang="en-US" sz="2000" dirty="0" smtClean="0"/>
              <a:t>.</a:t>
            </a:r>
          </a:p>
          <a:p>
            <a:r>
              <a:rPr lang="en-US" altLang="en-US" sz="2000" dirty="0" smtClean="0"/>
              <a:t>When designing a database to store information about employees, you create several tables to store different pieces of information about your employee. </a:t>
            </a:r>
            <a:endParaRPr lang="en-US" altLang="en-US" sz="2000" dirty="0"/>
          </a:p>
        </p:txBody>
      </p:sp>
      <p:grpSp>
        <p:nvGrpSpPr>
          <p:cNvPr id="390175" name="Group 31"/>
          <p:cNvGrpSpPr>
            <a:grpSpLocks/>
          </p:cNvGrpSpPr>
          <p:nvPr/>
        </p:nvGrpSpPr>
        <p:grpSpPr bwMode="auto">
          <a:xfrm>
            <a:off x="-36512" y="2832695"/>
            <a:ext cx="7459663" cy="3476625"/>
            <a:chOff x="496" y="1663"/>
            <a:chExt cx="4699" cy="2190"/>
          </a:xfrm>
        </p:grpSpPr>
        <p:grpSp>
          <p:nvGrpSpPr>
            <p:cNvPr id="390172" name="Group 28"/>
            <p:cNvGrpSpPr>
              <a:grpSpLocks/>
            </p:cNvGrpSpPr>
            <p:nvPr/>
          </p:nvGrpSpPr>
          <p:grpSpPr bwMode="auto">
            <a:xfrm>
              <a:off x="2292" y="1688"/>
              <a:ext cx="936" cy="994"/>
              <a:chOff x="2289" y="2948"/>
              <a:chExt cx="936" cy="994"/>
            </a:xfrm>
          </p:grpSpPr>
          <p:sp>
            <p:nvSpPr>
              <p:cNvPr id="390173" name="Freeform 29"/>
              <p:cNvSpPr>
                <a:spLocks/>
              </p:cNvSpPr>
              <p:nvPr/>
            </p:nvSpPr>
            <p:spPr bwMode="gray">
              <a:xfrm>
                <a:off x="2291" y="3125"/>
                <a:ext cx="932" cy="817"/>
              </a:xfrm>
              <a:custGeom>
                <a:avLst/>
                <a:gdLst>
                  <a:gd name="T0" fmla="*/ 932 w 932"/>
                  <a:gd name="T1" fmla="*/ 0 h 817"/>
                  <a:gd name="T2" fmla="*/ 0 w 932"/>
                  <a:gd name="T3" fmla="*/ 0 h 817"/>
                  <a:gd name="T4" fmla="*/ 0 w 932"/>
                  <a:gd name="T5" fmla="*/ 580 h 817"/>
                  <a:gd name="T6" fmla="*/ 6 w 932"/>
                  <a:gd name="T7" fmla="*/ 580 h 817"/>
                  <a:gd name="T8" fmla="*/ 4 w 932"/>
                  <a:gd name="T9" fmla="*/ 596 h 817"/>
                  <a:gd name="T10" fmla="*/ 4 w 932"/>
                  <a:gd name="T11" fmla="*/ 607 h 817"/>
                  <a:gd name="T12" fmla="*/ 6 w 932"/>
                  <a:gd name="T13" fmla="*/ 619 h 817"/>
                  <a:gd name="T14" fmla="*/ 9 w 932"/>
                  <a:gd name="T15" fmla="*/ 630 h 817"/>
                  <a:gd name="T16" fmla="*/ 13 w 932"/>
                  <a:gd name="T17" fmla="*/ 640 h 817"/>
                  <a:gd name="T18" fmla="*/ 17 w 932"/>
                  <a:gd name="T19" fmla="*/ 651 h 817"/>
                  <a:gd name="T20" fmla="*/ 25 w 932"/>
                  <a:gd name="T21" fmla="*/ 661 h 817"/>
                  <a:gd name="T22" fmla="*/ 32 w 932"/>
                  <a:gd name="T23" fmla="*/ 672 h 817"/>
                  <a:gd name="T24" fmla="*/ 40 w 932"/>
                  <a:gd name="T25" fmla="*/ 682 h 817"/>
                  <a:gd name="T26" fmla="*/ 50 w 932"/>
                  <a:gd name="T27" fmla="*/ 691 h 817"/>
                  <a:gd name="T28" fmla="*/ 59 w 932"/>
                  <a:gd name="T29" fmla="*/ 701 h 817"/>
                  <a:gd name="T30" fmla="*/ 71 w 932"/>
                  <a:gd name="T31" fmla="*/ 710 h 817"/>
                  <a:gd name="T32" fmla="*/ 82 w 932"/>
                  <a:gd name="T33" fmla="*/ 720 h 817"/>
                  <a:gd name="T34" fmla="*/ 109 w 932"/>
                  <a:gd name="T35" fmla="*/ 737 h 817"/>
                  <a:gd name="T36" fmla="*/ 124 w 932"/>
                  <a:gd name="T37" fmla="*/ 745 h 817"/>
                  <a:gd name="T38" fmla="*/ 139 w 932"/>
                  <a:gd name="T39" fmla="*/ 752 h 817"/>
                  <a:gd name="T40" fmla="*/ 172 w 932"/>
                  <a:gd name="T41" fmla="*/ 767 h 817"/>
                  <a:gd name="T42" fmla="*/ 208 w 932"/>
                  <a:gd name="T43" fmla="*/ 779 h 817"/>
                  <a:gd name="T44" fmla="*/ 244 w 932"/>
                  <a:gd name="T45" fmla="*/ 790 h 817"/>
                  <a:gd name="T46" fmla="*/ 286 w 932"/>
                  <a:gd name="T47" fmla="*/ 800 h 817"/>
                  <a:gd name="T48" fmla="*/ 328 w 932"/>
                  <a:gd name="T49" fmla="*/ 807 h 817"/>
                  <a:gd name="T50" fmla="*/ 372 w 932"/>
                  <a:gd name="T51" fmla="*/ 813 h 817"/>
                  <a:gd name="T52" fmla="*/ 418 w 932"/>
                  <a:gd name="T53" fmla="*/ 815 h 817"/>
                  <a:gd name="T54" fmla="*/ 466 w 932"/>
                  <a:gd name="T55" fmla="*/ 817 h 817"/>
                  <a:gd name="T56" fmla="*/ 514 w 932"/>
                  <a:gd name="T57" fmla="*/ 815 h 817"/>
                  <a:gd name="T58" fmla="*/ 560 w 932"/>
                  <a:gd name="T59" fmla="*/ 813 h 817"/>
                  <a:gd name="T60" fmla="*/ 604 w 932"/>
                  <a:gd name="T61" fmla="*/ 807 h 817"/>
                  <a:gd name="T62" fmla="*/ 646 w 932"/>
                  <a:gd name="T63" fmla="*/ 800 h 817"/>
                  <a:gd name="T64" fmla="*/ 688 w 932"/>
                  <a:gd name="T65" fmla="*/ 790 h 817"/>
                  <a:gd name="T66" fmla="*/ 724 w 932"/>
                  <a:gd name="T67" fmla="*/ 779 h 817"/>
                  <a:gd name="T68" fmla="*/ 760 w 932"/>
                  <a:gd name="T69" fmla="*/ 767 h 817"/>
                  <a:gd name="T70" fmla="*/ 793 w 932"/>
                  <a:gd name="T71" fmla="*/ 752 h 817"/>
                  <a:gd name="T72" fmla="*/ 823 w 932"/>
                  <a:gd name="T73" fmla="*/ 737 h 817"/>
                  <a:gd name="T74" fmla="*/ 850 w 932"/>
                  <a:gd name="T75" fmla="*/ 720 h 817"/>
                  <a:gd name="T76" fmla="*/ 861 w 932"/>
                  <a:gd name="T77" fmla="*/ 710 h 817"/>
                  <a:gd name="T78" fmla="*/ 873 w 932"/>
                  <a:gd name="T79" fmla="*/ 701 h 817"/>
                  <a:gd name="T80" fmla="*/ 882 w 932"/>
                  <a:gd name="T81" fmla="*/ 691 h 817"/>
                  <a:gd name="T82" fmla="*/ 892 w 932"/>
                  <a:gd name="T83" fmla="*/ 682 h 817"/>
                  <a:gd name="T84" fmla="*/ 900 w 932"/>
                  <a:gd name="T85" fmla="*/ 672 h 817"/>
                  <a:gd name="T86" fmla="*/ 907 w 932"/>
                  <a:gd name="T87" fmla="*/ 661 h 817"/>
                  <a:gd name="T88" fmla="*/ 915 w 932"/>
                  <a:gd name="T89" fmla="*/ 651 h 817"/>
                  <a:gd name="T90" fmla="*/ 919 w 932"/>
                  <a:gd name="T91" fmla="*/ 640 h 817"/>
                  <a:gd name="T92" fmla="*/ 923 w 932"/>
                  <a:gd name="T93" fmla="*/ 630 h 817"/>
                  <a:gd name="T94" fmla="*/ 926 w 932"/>
                  <a:gd name="T95" fmla="*/ 619 h 817"/>
                  <a:gd name="T96" fmla="*/ 928 w 932"/>
                  <a:gd name="T97" fmla="*/ 607 h 817"/>
                  <a:gd name="T98" fmla="*/ 928 w 932"/>
                  <a:gd name="T99" fmla="*/ 596 h 817"/>
                  <a:gd name="T100" fmla="*/ 926 w 932"/>
                  <a:gd name="T101" fmla="*/ 580 h 817"/>
                  <a:gd name="T102" fmla="*/ 932 w 932"/>
                  <a:gd name="T103" fmla="*/ 580 h 817"/>
                  <a:gd name="T104" fmla="*/ 932 w 932"/>
                  <a:gd name="T105" fmla="*/ 0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32" h="817">
                    <a:moveTo>
                      <a:pt x="932" y="0"/>
                    </a:moveTo>
                    <a:lnTo>
                      <a:pt x="0" y="0"/>
                    </a:lnTo>
                    <a:lnTo>
                      <a:pt x="0" y="580"/>
                    </a:lnTo>
                    <a:lnTo>
                      <a:pt x="6" y="580"/>
                    </a:lnTo>
                    <a:lnTo>
                      <a:pt x="4" y="596"/>
                    </a:lnTo>
                    <a:lnTo>
                      <a:pt x="4" y="607"/>
                    </a:lnTo>
                    <a:lnTo>
                      <a:pt x="6" y="619"/>
                    </a:lnTo>
                    <a:lnTo>
                      <a:pt x="9" y="630"/>
                    </a:lnTo>
                    <a:lnTo>
                      <a:pt x="13" y="640"/>
                    </a:lnTo>
                    <a:lnTo>
                      <a:pt x="17" y="651"/>
                    </a:lnTo>
                    <a:lnTo>
                      <a:pt x="25" y="661"/>
                    </a:lnTo>
                    <a:lnTo>
                      <a:pt x="32" y="672"/>
                    </a:lnTo>
                    <a:lnTo>
                      <a:pt x="40" y="682"/>
                    </a:lnTo>
                    <a:lnTo>
                      <a:pt x="50" y="691"/>
                    </a:lnTo>
                    <a:lnTo>
                      <a:pt x="59" y="701"/>
                    </a:lnTo>
                    <a:lnTo>
                      <a:pt x="71" y="710"/>
                    </a:lnTo>
                    <a:lnTo>
                      <a:pt x="82" y="720"/>
                    </a:lnTo>
                    <a:lnTo>
                      <a:pt x="109" y="737"/>
                    </a:lnTo>
                    <a:lnTo>
                      <a:pt x="124" y="745"/>
                    </a:lnTo>
                    <a:lnTo>
                      <a:pt x="139" y="752"/>
                    </a:lnTo>
                    <a:lnTo>
                      <a:pt x="172" y="767"/>
                    </a:lnTo>
                    <a:lnTo>
                      <a:pt x="208" y="779"/>
                    </a:lnTo>
                    <a:lnTo>
                      <a:pt x="244" y="790"/>
                    </a:lnTo>
                    <a:lnTo>
                      <a:pt x="286" y="800"/>
                    </a:lnTo>
                    <a:lnTo>
                      <a:pt x="328" y="807"/>
                    </a:lnTo>
                    <a:lnTo>
                      <a:pt x="372" y="813"/>
                    </a:lnTo>
                    <a:lnTo>
                      <a:pt x="418" y="815"/>
                    </a:lnTo>
                    <a:lnTo>
                      <a:pt x="466" y="817"/>
                    </a:lnTo>
                    <a:lnTo>
                      <a:pt x="514" y="815"/>
                    </a:lnTo>
                    <a:lnTo>
                      <a:pt x="560" y="813"/>
                    </a:lnTo>
                    <a:lnTo>
                      <a:pt x="604" y="807"/>
                    </a:lnTo>
                    <a:lnTo>
                      <a:pt x="646" y="800"/>
                    </a:lnTo>
                    <a:lnTo>
                      <a:pt x="688" y="790"/>
                    </a:lnTo>
                    <a:lnTo>
                      <a:pt x="724" y="779"/>
                    </a:lnTo>
                    <a:lnTo>
                      <a:pt x="760" y="767"/>
                    </a:lnTo>
                    <a:lnTo>
                      <a:pt x="793" y="752"/>
                    </a:lnTo>
                    <a:lnTo>
                      <a:pt x="823" y="737"/>
                    </a:lnTo>
                    <a:lnTo>
                      <a:pt x="850" y="720"/>
                    </a:lnTo>
                    <a:lnTo>
                      <a:pt x="861" y="710"/>
                    </a:lnTo>
                    <a:lnTo>
                      <a:pt x="873" y="701"/>
                    </a:lnTo>
                    <a:lnTo>
                      <a:pt x="882" y="691"/>
                    </a:lnTo>
                    <a:lnTo>
                      <a:pt x="892" y="682"/>
                    </a:lnTo>
                    <a:lnTo>
                      <a:pt x="900" y="672"/>
                    </a:lnTo>
                    <a:lnTo>
                      <a:pt x="907" y="661"/>
                    </a:lnTo>
                    <a:lnTo>
                      <a:pt x="915" y="651"/>
                    </a:lnTo>
                    <a:lnTo>
                      <a:pt x="919" y="640"/>
                    </a:lnTo>
                    <a:lnTo>
                      <a:pt x="923" y="630"/>
                    </a:lnTo>
                    <a:lnTo>
                      <a:pt x="926" y="619"/>
                    </a:lnTo>
                    <a:lnTo>
                      <a:pt x="928" y="607"/>
                    </a:lnTo>
                    <a:lnTo>
                      <a:pt x="928" y="596"/>
                    </a:lnTo>
                    <a:lnTo>
                      <a:pt x="926" y="580"/>
                    </a:lnTo>
                    <a:lnTo>
                      <a:pt x="932" y="580"/>
                    </a:lnTo>
                    <a:lnTo>
                      <a:pt x="932"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dirty="0"/>
              </a:p>
            </p:txBody>
          </p:sp>
          <p:sp>
            <p:nvSpPr>
              <p:cNvPr id="390174" name="Freeform 30"/>
              <p:cNvSpPr>
                <a:spLocks/>
              </p:cNvSpPr>
              <p:nvPr/>
            </p:nvSpPr>
            <p:spPr bwMode="gray">
              <a:xfrm>
                <a:off x="2289" y="2948"/>
                <a:ext cx="936" cy="357"/>
              </a:xfrm>
              <a:custGeom>
                <a:avLst/>
                <a:gdLst>
                  <a:gd name="T0" fmla="*/ 516 w 936"/>
                  <a:gd name="T1" fmla="*/ 355 h 357"/>
                  <a:gd name="T2" fmla="*/ 607 w 936"/>
                  <a:gd name="T3" fmla="*/ 349 h 357"/>
                  <a:gd name="T4" fmla="*/ 691 w 936"/>
                  <a:gd name="T5" fmla="*/ 334 h 357"/>
                  <a:gd name="T6" fmla="*/ 766 w 936"/>
                  <a:gd name="T7" fmla="*/ 317 h 357"/>
                  <a:gd name="T8" fmla="*/ 829 w 936"/>
                  <a:gd name="T9" fmla="*/ 292 h 357"/>
                  <a:gd name="T10" fmla="*/ 879 w 936"/>
                  <a:gd name="T11" fmla="*/ 263 h 357"/>
                  <a:gd name="T12" fmla="*/ 900 w 936"/>
                  <a:gd name="T13" fmla="*/ 248 h 357"/>
                  <a:gd name="T14" fmla="*/ 915 w 936"/>
                  <a:gd name="T15" fmla="*/ 231 h 357"/>
                  <a:gd name="T16" fmla="*/ 926 w 936"/>
                  <a:gd name="T17" fmla="*/ 214 h 357"/>
                  <a:gd name="T18" fmla="*/ 934 w 936"/>
                  <a:gd name="T19" fmla="*/ 197 h 357"/>
                  <a:gd name="T20" fmla="*/ 936 w 936"/>
                  <a:gd name="T21" fmla="*/ 177 h 357"/>
                  <a:gd name="T22" fmla="*/ 934 w 936"/>
                  <a:gd name="T23" fmla="*/ 160 h 357"/>
                  <a:gd name="T24" fmla="*/ 926 w 936"/>
                  <a:gd name="T25" fmla="*/ 141 h 357"/>
                  <a:gd name="T26" fmla="*/ 915 w 936"/>
                  <a:gd name="T27" fmla="*/ 126 h 357"/>
                  <a:gd name="T28" fmla="*/ 900 w 936"/>
                  <a:gd name="T29" fmla="*/ 109 h 357"/>
                  <a:gd name="T30" fmla="*/ 879 w 936"/>
                  <a:gd name="T31" fmla="*/ 93 h 357"/>
                  <a:gd name="T32" fmla="*/ 829 w 936"/>
                  <a:gd name="T33" fmla="*/ 65 h 357"/>
                  <a:gd name="T34" fmla="*/ 766 w 936"/>
                  <a:gd name="T35" fmla="*/ 40 h 357"/>
                  <a:gd name="T36" fmla="*/ 691 w 936"/>
                  <a:gd name="T37" fmla="*/ 21 h 357"/>
                  <a:gd name="T38" fmla="*/ 607 w 936"/>
                  <a:gd name="T39" fmla="*/ 8 h 357"/>
                  <a:gd name="T40" fmla="*/ 516 w 936"/>
                  <a:gd name="T41" fmla="*/ 0 h 357"/>
                  <a:gd name="T42" fmla="*/ 420 w 936"/>
                  <a:gd name="T43" fmla="*/ 0 h 357"/>
                  <a:gd name="T44" fmla="*/ 329 w 936"/>
                  <a:gd name="T45" fmla="*/ 8 h 357"/>
                  <a:gd name="T46" fmla="*/ 245 w 936"/>
                  <a:gd name="T47" fmla="*/ 21 h 357"/>
                  <a:gd name="T48" fmla="*/ 170 w 936"/>
                  <a:gd name="T49" fmla="*/ 40 h 357"/>
                  <a:gd name="T50" fmla="*/ 107 w 936"/>
                  <a:gd name="T51" fmla="*/ 65 h 357"/>
                  <a:gd name="T52" fmla="*/ 57 w 936"/>
                  <a:gd name="T53" fmla="*/ 93 h 357"/>
                  <a:gd name="T54" fmla="*/ 36 w 936"/>
                  <a:gd name="T55" fmla="*/ 109 h 357"/>
                  <a:gd name="T56" fmla="*/ 21 w 936"/>
                  <a:gd name="T57" fmla="*/ 126 h 357"/>
                  <a:gd name="T58" fmla="*/ 10 w 936"/>
                  <a:gd name="T59" fmla="*/ 141 h 357"/>
                  <a:gd name="T60" fmla="*/ 2 w 936"/>
                  <a:gd name="T61" fmla="*/ 160 h 357"/>
                  <a:gd name="T62" fmla="*/ 0 w 936"/>
                  <a:gd name="T63" fmla="*/ 177 h 357"/>
                  <a:gd name="T64" fmla="*/ 2 w 936"/>
                  <a:gd name="T65" fmla="*/ 197 h 357"/>
                  <a:gd name="T66" fmla="*/ 10 w 936"/>
                  <a:gd name="T67" fmla="*/ 214 h 357"/>
                  <a:gd name="T68" fmla="*/ 21 w 936"/>
                  <a:gd name="T69" fmla="*/ 231 h 357"/>
                  <a:gd name="T70" fmla="*/ 36 w 936"/>
                  <a:gd name="T71" fmla="*/ 248 h 357"/>
                  <a:gd name="T72" fmla="*/ 57 w 936"/>
                  <a:gd name="T73" fmla="*/ 263 h 357"/>
                  <a:gd name="T74" fmla="*/ 107 w 936"/>
                  <a:gd name="T75" fmla="*/ 292 h 357"/>
                  <a:gd name="T76" fmla="*/ 170 w 936"/>
                  <a:gd name="T77" fmla="*/ 317 h 357"/>
                  <a:gd name="T78" fmla="*/ 245 w 936"/>
                  <a:gd name="T79" fmla="*/ 334 h 357"/>
                  <a:gd name="T80" fmla="*/ 329 w 936"/>
                  <a:gd name="T81" fmla="*/ 349 h 357"/>
                  <a:gd name="T82" fmla="*/ 420 w 936"/>
                  <a:gd name="T83" fmla="*/ 355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36" h="357">
                    <a:moveTo>
                      <a:pt x="468" y="357"/>
                    </a:moveTo>
                    <a:lnTo>
                      <a:pt x="516" y="355"/>
                    </a:lnTo>
                    <a:lnTo>
                      <a:pt x="562" y="353"/>
                    </a:lnTo>
                    <a:lnTo>
                      <a:pt x="607" y="349"/>
                    </a:lnTo>
                    <a:lnTo>
                      <a:pt x="649" y="342"/>
                    </a:lnTo>
                    <a:lnTo>
                      <a:pt x="691" y="334"/>
                    </a:lnTo>
                    <a:lnTo>
                      <a:pt x="730" y="326"/>
                    </a:lnTo>
                    <a:lnTo>
                      <a:pt x="766" y="317"/>
                    </a:lnTo>
                    <a:lnTo>
                      <a:pt x="798" y="303"/>
                    </a:lnTo>
                    <a:lnTo>
                      <a:pt x="829" y="292"/>
                    </a:lnTo>
                    <a:lnTo>
                      <a:pt x="856" y="277"/>
                    </a:lnTo>
                    <a:lnTo>
                      <a:pt x="879" y="263"/>
                    </a:lnTo>
                    <a:lnTo>
                      <a:pt x="890" y="256"/>
                    </a:lnTo>
                    <a:lnTo>
                      <a:pt x="900" y="248"/>
                    </a:lnTo>
                    <a:lnTo>
                      <a:pt x="907" y="238"/>
                    </a:lnTo>
                    <a:lnTo>
                      <a:pt x="915" y="231"/>
                    </a:lnTo>
                    <a:lnTo>
                      <a:pt x="921" y="223"/>
                    </a:lnTo>
                    <a:lnTo>
                      <a:pt x="926" y="214"/>
                    </a:lnTo>
                    <a:lnTo>
                      <a:pt x="930" y="206"/>
                    </a:lnTo>
                    <a:lnTo>
                      <a:pt x="934" y="197"/>
                    </a:lnTo>
                    <a:lnTo>
                      <a:pt x="936" y="187"/>
                    </a:lnTo>
                    <a:lnTo>
                      <a:pt x="936" y="177"/>
                    </a:lnTo>
                    <a:lnTo>
                      <a:pt x="936" y="168"/>
                    </a:lnTo>
                    <a:lnTo>
                      <a:pt x="934" y="160"/>
                    </a:lnTo>
                    <a:lnTo>
                      <a:pt x="930" y="151"/>
                    </a:lnTo>
                    <a:lnTo>
                      <a:pt x="926" y="141"/>
                    </a:lnTo>
                    <a:lnTo>
                      <a:pt x="921" y="134"/>
                    </a:lnTo>
                    <a:lnTo>
                      <a:pt x="915" y="126"/>
                    </a:lnTo>
                    <a:lnTo>
                      <a:pt x="907" y="116"/>
                    </a:lnTo>
                    <a:lnTo>
                      <a:pt x="900" y="109"/>
                    </a:lnTo>
                    <a:lnTo>
                      <a:pt x="890" y="101"/>
                    </a:lnTo>
                    <a:lnTo>
                      <a:pt x="879" y="93"/>
                    </a:lnTo>
                    <a:lnTo>
                      <a:pt x="856" y="78"/>
                    </a:lnTo>
                    <a:lnTo>
                      <a:pt x="829" y="65"/>
                    </a:lnTo>
                    <a:lnTo>
                      <a:pt x="798" y="52"/>
                    </a:lnTo>
                    <a:lnTo>
                      <a:pt x="766" y="40"/>
                    </a:lnTo>
                    <a:lnTo>
                      <a:pt x="730" y="31"/>
                    </a:lnTo>
                    <a:lnTo>
                      <a:pt x="691" y="21"/>
                    </a:lnTo>
                    <a:lnTo>
                      <a:pt x="649" y="13"/>
                    </a:lnTo>
                    <a:lnTo>
                      <a:pt x="607" y="8"/>
                    </a:lnTo>
                    <a:lnTo>
                      <a:pt x="562" y="4"/>
                    </a:lnTo>
                    <a:lnTo>
                      <a:pt x="516" y="0"/>
                    </a:lnTo>
                    <a:lnTo>
                      <a:pt x="468" y="0"/>
                    </a:lnTo>
                    <a:lnTo>
                      <a:pt x="420" y="0"/>
                    </a:lnTo>
                    <a:lnTo>
                      <a:pt x="374" y="4"/>
                    </a:lnTo>
                    <a:lnTo>
                      <a:pt x="329" y="8"/>
                    </a:lnTo>
                    <a:lnTo>
                      <a:pt x="287" y="13"/>
                    </a:lnTo>
                    <a:lnTo>
                      <a:pt x="245" y="21"/>
                    </a:lnTo>
                    <a:lnTo>
                      <a:pt x="206" y="31"/>
                    </a:lnTo>
                    <a:lnTo>
                      <a:pt x="170" y="40"/>
                    </a:lnTo>
                    <a:lnTo>
                      <a:pt x="138" y="52"/>
                    </a:lnTo>
                    <a:lnTo>
                      <a:pt x="107" y="65"/>
                    </a:lnTo>
                    <a:lnTo>
                      <a:pt x="80" y="78"/>
                    </a:lnTo>
                    <a:lnTo>
                      <a:pt x="57" y="93"/>
                    </a:lnTo>
                    <a:lnTo>
                      <a:pt x="46" y="101"/>
                    </a:lnTo>
                    <a:lnTo>
                      <a:pt x="36" y="109"/>
                    </a:lnTo>
                    <a:lnTo>
                      <a:pt x="29" y="116"/>
                    </a:lnTo>
                    <a:lnTo>
                      <a:pt x="21" y="126"/>
                    </a:lnTo>
                    <a:lnTo>
                      <a:pt x="15" y="134"/>
                    </a:lnTo>
                    <a:lnTo>
                      <a:pt x="10" y="141"/>
                    </a:lnTo>
                    <a:lnTo>
                      <a:pt x="6" y="151"/>
                    </a:lnTo>
                    <a:lnTo>
                      <a:pt x="2" y="160"/>
                    </a:lnTo>
                    <a:lnTo>
                      <a:pt x="0" y="168"/>
                    </a:lnTo>
                    <a:lnTo>
                      <a:pt x="0" y="177"/>
                    </a:lnTo>
                    <a:lnTo>
                      <a:pt x="0" y="187"/>
                    </a:lnTo>
                    <a:lnTo>
                      <a:pt x="2" y="197"/>
                    </a:lnTo>
                    <a:lnTo>
                      <a:pt x="6" y="206"/>
                    </a:lnTo>
                    <a:lnTo>
                      <a:pt x="10" y="214"/>
                    </a:lnTo>
                    <a:lnTo>
                      <a:pt x="15" y="223"/>
                    </a:lnTo>
                    <a:lnTo>
                      <a:pt x="21" y="231"/>
                    </a:lnTo>
                    <a:lnTo>
                      <a:pt x="29" y="238"/>
                    </a:lnTo>
                    <a:lnTo>
                      <a:pt x="36" y="248"/>
                    </a:lnTo>
                    <a:lnTo>
                      <a:pt x="46" y="256"/>
                    </a:lnTo>
                    <a:lnTo>
                      <a:pt x="57" y="263"/>
                    </a:lnTo>
                    <a:lnTo>
                      <a:pt x="80" y="277"/>
                    </a:lnTo>
                    <a:lnTo>
                      <a:pt x="107" y="292"/>
                    </a:lnTo>
                    <a:lnTo>
                      <a:pt x="138" y="303"/>
                    </a:lnTo>
                    <a:lnTo>
                      <a:pt x="170" y="317"/>
                    </a:lnTo>
                    <a:lnTo>
                      <a:pt x="206" y="326"/>
                    </a:lnTo>
                    <a:lnTo>
                      <a:pt x="245" y="334"/>
                    </a:lnTo>
                    <a:lnTo>
                      <a:pt x="287" y="342"/>
                    </a:lnTo>
                    <a:lnTo>
                      <a:pt x="329" y="349"/>
                    </a:lnTo>
                    <a:lnTo>
                      <a:pt x="374" y="353"/>
                    </a:lnTo>
                    <a:lnTo>
                      <a:pt x="420" y="355"/>
                    </a:lnTo>
                    <a:lnTo>
                      <a:pt x="468" y="35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dirty="0"/>
              </a:p>
            </p:txBody>
          </p:sp>
        </p:grpSp>
        <p:sp>
          <p:nvSpPr>
            <p:cNvPr id="390151" name="Rectangle 7"/>
            <p:cNvSpPr>
              <a:spLocks noChangeArrowheads="1"/>
            </p:cNvSpPr>
            <p:nvPr/>
          </p:nvSpPr>
          <p:spPr bwMode="auto">
            <a:xfrm>
              <a:off x="2478" y="1663"/>
              <a:ext cx="569"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dirty="0"/>
                <a:t>Oracle</a:t>
              </a:r>
            </a:p>
            <a:p>
              <a:pPr algn="l" eaLnBrk="0" hangingPunct="0">
                <a:spcBef>
                  <a:spcPct val="0"/>
                </a:spcBef>
                <a:buClrTx/>
                <a:buFontTx/>
                <a:buNone/>
              </a:pPr>
              <a:r>
                <a:rPr lang="en-US" altLang="en-US" sz="2000" dirty="0"/>
                <a:t>server</a:t>
              </a:r>
            </a:p>
          </p:txBody>
        </p:sp>
        <p:grpSp>
          <p:nvGrpSpPr>
            <p:cNvPr id="390152" name="Group 8"/>
            <p:cNvGrpSpPr>
              <a:grpSpLocks/>
            </p:cNvGrpSpPr>
            <p:nvPr/>
          </p:nvGrpSpPr>
          <p:grpSpPr bwMode="auto">
            <a:xfrm>
              <a:off x="2382" y="2088"/>
              <a:ext cx="755" cy="457"/>
              <a:chOff x="2293" y="2088"/>
              <a:chExt cx="755" cy="457"/>
            </a:xfrm>
          </p:grpSpPr>
          <p:sp>
            <p:nvSpPr>
              <p:cNvPr id="390153" name="Rectangle 9"/>
              <p:cNvSpPr>
                <a:spLocks noChangeArrowheads="1"/>
              </p:cNvSpPr>
              <p:nvPr/>
            </p:nvSpPr>
            <p:spPr bwMode="blackWhite">
              <a:xfrm>
                <a:off x="2293"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4" name="Rectangle 10"/>
              <p:cNvSpPr>
                <a:spLocks noChangeArrowheads="1"/>
              </p:cNvSpPr>
              <p:nvPr/>
            </p:nvSpPr>
            <p:spPr bwMode="blackWhite">
              <a:xfrm>
                <a:off x="2564"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5" name="Rectangle 11"/>
              <p:cNvSpPr>
                <a:spLocks noChangeArrowheads="1"/>
              </p:cNvSpPr>
              <p:nvPr/>
            </p:nvSpPr>
            <p:spPr bwMode="blackWhite">
              <a:xfrm>
                <a:off x="2833"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6" name="Rectangle 12"/>
              <p:cNvSpPr>
                <a:spLocks noChangeArrowheads="1"/>
              </p:cNvSpPr>
              <p:nvPr/>
            </p:nvSpPr>
            <p:spPr bwMode="blackWhite">
              <a:xfrm>
                <a:off x="2294"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7" name="Rectangle 13"/>
              <p:cNvSpPr>
                <a:spLocks noChangeArrowheads="1"/>
              </p:cNvSpPr>
              <p:nvPr/>
            </p:nvSpPr>
            <p:spPr bwMode="blackWhite">
              <a:xfrm>
                <a:off x="2565"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8" name="Rectangle 14"/>
              <p:cNvSpPr>
                <a:spLocks noChangeArrowheads="1"/>
              </p:cNvSpPr>
              <p:nvPr/>
            </p:nvSpPr>
            <p:spPr bwMode="blackWhite">
              <a:xfrm>
                <a:off x="2834"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9" name="Rectangle 15"/>
              <p:cNvSpPr>
                <a:spLocks noChangeArrowheads="1"/>
              </p:cNvSpPr>
              <p:nvPr/>
            </p:nvSpPr>
            <p:spPr bwMode="blackWhite">
              <a:xfrm>
                <a:off x="2294"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60" name="Rectangle 16"/>
              <p:cNvSpPr>
                <a:spLocks noChangeArrowheads="1"/>
              </p:cNvSpPr>
              <p:nvPr/>
            </p:nvSpPr>
            <p:spPr bwMode="blackWhite">
              <a:xfrm>
                <a:off x="2565"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61" name="Rectangle 17"/>
              <p:cNvSpPr>
                <a:spLocks noChangeArrowheads="1"/>
              </p:cNvSpPr>
              <p:nvPr/>
            </p:nvSpPr>
            <p:spPr bwMode="blackWhite">
              <a:xfrm>
                <a:off x="2834"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grpSp>
        <p:sp>
          <p:nvSpPr>
            <p:cNvPr id="390162" name="Freeform 18"/>
            <p:cNvSpPr>
              <a:spLocks/>
            </p:cNvSpPr>
            <p:nvPr/>
          </p:nvSpPr>
          <p:spPr bwMode="ltGray">
            <a:xfrm>
              <a:off x="504" y="2424"/>
              <a:ext cx="2255" cy="717"/>
            </a:xfrm>
            <a:custGeom>
              <a:avLst/>
              <a:gdLst>
                <a:gd name="T0" fmla="*/ 1928 w 2277"/>
                <a:gd name="T1" fmla="*/ 0 h 717"/>
                <a:gd name="T2" fmla="*/ 0 w 2277"/>
                <a:gd name="T3" fmla="*/ 707 h 717"/>
                <a:gd name="T4" fmla="*/ 2276 w 2277"/>
                <a:gd name="T5" fmla="*/ 716 h 717"/>
                <a:gd name="T6" fmla="*/ 2093 w 2277"/>
                <a:gd name="T7" fmla="*/ 0 h 717"/>
                <a:gd name="T8" fmla="*/ 1928 w 2277"/>
                <a:gd name="T9" fmla="*/ 0 h 717"/>
              </a:gdLst>
              <a:ahLst/>
              <a:cxnLst>
                <a:cxn ang="0">
                  <a:pos x="T0" y="T1"/>
                </a:cxn>
                <a:cxn ang="0">
                  <a:pos x="T2" y="T3"/>
                </a:cxn>
                <a:cxn ang="0">
                  <a:pos x="T4" y="T5"/>
                </a:cxn>
                <a:cxn ang="0">
                  <a:pos x="T6" y="T7"/>
                </a:cxn>
                <a:cxn ang="0">
                  <a:pos x="T8" y="T9"/>
                </a:cxn>
              </a:cxnLst>
              <a:rect l="0" t="0" r="r" b="b"/>
              <a:pathLst>
                <a:path w="2277" h="717">
                  <a:moveTo>
                    <a:pt x="1928" y="0"/>
                  </a:moveTo>
                  <a:lnTo>
                    <a:pt x="0" y="707"/>
                  </a:lnTo>
                  <a:lnTo>
                    <a:pt x="2276" y="716"/>
                  </a:lnTo>
                  <a:lnTo>
                    <a:pt x="2093" y="0"/>
                  </a:lnTo>
                  <a:lnTo>
                    <a:pt x="1928" y="0"/>
                  </a:lnTo>
                </a:path>
              </a:pathLst>
            </a:custGeom>
            <a:solidFill>
              <a:srgbClr val="FF3300">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0163" name="Rectangle 19"/>
            <p:cNvSpPr>
              <a:spLocks noChangeArrowheads="1"/>
            </p:cNvSpPr>
            <p:nvPr/>
          </p:nvSpPr>
          <p:spPr bwMode="auto">
            <a:xfrm>
              <a:off x="910" y="2937"/>
              <a:ext cx="191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dirty="0"/>
                <a:t>Table name: </a:t>
              </a:r>
              <a:r>
                <a:rPr lang="en-US" altLang="en-US" sz="2000" dirty="0">
                  <a:latin typeface="Courier New" pitchFamily="49" charset="0"/>
                </a:rPr>
                <a:t>EMPLOYEES</a:t>
              </a:r>
            </a:p>
          </p:txBody>
        </p:sp>
        <p:sp>
          <p:nvSpPr>
            <p:cNvPr id="390164" name="Freeform 20"/>
            <p:cNvSpPr>
              <a:spLocks/>
            </p:cNvSpPr>
            <p:nvPr/>
          </p:nvSpPr>
          <p:spPr bwMode="ltGray">
            <a:xfrm>
              <a:off x="2831" y="2424"/>
              <a:ext cx="2330" cy="708"/>
            </a:xfrm>
            <a:custGeom>
              <a:avLst/>
              <a:gdLst>
                <a:gd name="T0" fmla="*/ 239 w 2330"/>
                <a:gd name="T1" fmla="*/ 0 h 708"/>
                <a:gd name="T2" fmla="*/ 2329 w 2330"/>
                <a:gd name="T3" fmla="*/ 707 h 708"/>
                <a:gd name="T4" fmla="*/ 0 w 2330"/>
                <a:gd name="T5" fmla="*/ 707 h 708"/>
                <a:gd name="T6" fmla="*/ 71 w 2330"/>
                <a:gd name="T7" fmla="*/ 0 h 708"/>
                <a:gd name="T8" fmla="*/ 239 w 2330"/>
                <a:gd name="T9" fmla="*/ 0 h 708"/>
              </a:gdLst>
              <a:ahLst/>
              <a:cxnLst>
                <a:cxn ang="0">
                  <a:pos x="T0" y="T1"/>
                </a:cxn>
                <a:cxn ang="0">
                  <a:pos x="T2" y="T3"/>
                </a:cxn>
                <a:cxn ang="0">
                  <a:pos x="T4" y="T5"/>
                </a:cxn>
                <a:cxn ang="0">
                  <a:pos x="T6" y="T7"/>
                </a:cxn>
                <a:cxn ang="0">
                  <a:pos x="T8" y="T9"/>
                </a:cxn>
              </a:cxnLst>
              <a:rect l="0" t="0" r="r" b="b"/>
              <a:pathLst>
                <a:path w="2330" h="708">
                  <a:moveTo>
                    <a:pt x="239" y="0"/>
                  </a:moveTo>
                  <a:lnTo>
                    <a:pt x="2329" y="707"/>
                  </a:lnTo>
                  <a:lnTo>
                    <a:pt x="0" y="707"/>
                  </a:lnTo>
                  <a:lnTo>
                    <a:pt x="71" y="0"/>
                  </a:lnTo>
                  <a:lnTo>
                    <a:pt x="239" y="0"/>
                  </a:lnTo>
                </a:path>
              </a:pathLst>
            </a:custGeom>
            <a:solidFill>
              <a:srgbClr val="FF3300">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0165" name="Rectangle 21"/>
            <p:cNvSpPr>
              <a:spLocks noChangeArrowheads="1"/>
            </p:cNvSpPr>
            <p:nvPr/>
          </p:nvSpPr>
          <p:spPr bwMode="auto">
            <a:xfrm>
              <a:off x="2825" y="2929"/>
              <a:ext cx="20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pPr algn="l" eaLnBrk="0" hangingPunct="0">
                <a:spcBef>
                  <a:spcPct val="0"/>
                </a:spcBef>
                <a:buClrTx/>
                <a:buFontTx/>
                <a:buNone/>
              </a:pPr>
              <a:r>
                <a:rPr lang="en-US" altLang="en-US" sz="2000" dirty="0"/>
                <a:t>Table name: </a:t>
              </a:r>
              <a:r>
                <a:rPr lang="en-US" altLang="en-US" sz="2000" dirty="0">
                  <a:latin typeface="Courier New" pitchFamily="49" charset="0"/>
                </a:rPr>
                <a:t>DEPARTMENTS</a:t>
              </a:r>
            </a:p>
          </p:txBody>
        </p:sp>
        <p:sp>
          <p:nvSpPr>
            <p:cNvPr id="390166" name="Text Box 22"/>
            <p:cNvSpPr txBox="1">
              <a:spLocks noChangeArrowheads="1"/>
            </p:cNvSpPr>
            <p:nvPr/>
          </p:nvSpPr>
          <p:spPr bwMode="auto">
            <a:xfrm>
              <a:off x="496" y="3607"/>
              <a:ext cx="231"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en-US" dirty="0">
                  <a:latin typeface="Arial" charset="0"/>
                </a:rPr>
                <a:t>…</a:t>
              </a:r>
            </a:p>
          </p:txBody>
        </p:sp>
        <p:sp>
          <p:nvSpPr>
            <p:cNvPr id="390167" name="Text Box 23"/>
            <p:cNvSpPr txBox="1">
              <a:spLocks noChangeArrowheads="1"/>
            </p:cNvSpPr>
            <p:nvPr/>
          </p:nvSpPr>
          <p:spPr bwMode="auto">
            <a:xfrm>
              <a:off x="2827" y="3607"/>
              <a:ext cx="231"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en-US" dirty="0">
                  <a:latin typeface="Arial" charset="0"/>
                </a:rPr>
                <a:t>…</a:t>
              </a:r>
            </a:p>
          </p:txBody>
        </p:sp>
        <p:pic>
          <p:nvPicPr>
            <p:cNvPr id="390168"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 y="3142"/>
              <a:ext cx="2232" cy="564"/>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016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 y="3133"/>
              <a:ext cx="2352" cy="582"/>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575448225"/>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E" dirty="0" smtClean="0"/>
              <a:t>Basic Data Manipulation Language</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33954938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IE" dirty="0" smtClean="0"/>
              <a:t>Inserting data</a:t>
            </a:r>
          </a:p>
        </p:txBody>
      </p:sp>
      <p:sp>
        <p:nvSpPr>
          <p:cNvPr id="29699" name="Content Placeholder 2"/>
          <p:cNvSpPr>
            <a:spLocks noGrp="1"/>
          </p:cNvSpPr>
          <p:nvPr>
            <p:ph sz="quarter" idx="1"/>
          </p:nvPr>
        </p:nvSpPr>
        <p:spPr/>
        <p:txBody>
          <a:bodyPr>
            <a:normAutofit lnSpcReduction="10000"/>
          </a:bodyPr>
          <a:lstStyle/>
          <a:p>
            <a:r>
              <a:rPr lang="en-IE" dirty="0" smtClean="0"/>
              <a:t>Need to know</a:t>
            </a:r>
          </a:p>
          <a:p>
            <a:pPr lvl="1"/>
            <a:r>
              <a:rPr lang="en-IE" dirty="0" smtClean="0"/>
              <a:t>The format of the table</a:t>
            </a:r>
          </a:p>
          <a:p>
            <a:pPr lvl="2"/>
            <a:r>
              <a:rPr lang="en-IE" dirty="0" smtClean="0"/>
              <a:t>i.e. the columns and their constraints.</a:t>
            </a:r>
          </a:p>
          <a:p>
            <a:pPr lvl="1"/>
            <a:r>
              <a:rPr lang="en-IE" dirty="0" smtClean="0"/>
              <a:t>You can do either:</a:t>
            </a:r>
          </a:p>
          <a:p>
            <a:pPr lvl="2"/>
            <a:r>
              <a:rPr lang="en-IE" dirty="0" smtClean="0"/>
              <a:t>A full INSERT</a:t>
            </a:r>
          </a:p>
          <a:p>
            <a:pPr lvl="3"/>
            <a:r>
              <a:rPr lang="en-IE" dirty="0" smtClean="0"/>
              <a:t>This inserts a value for every column in the table.</a:t>
            </a:r>
          </a:p>
          <a:p>
            <a:pPr lvl="2"/>
            <a:r>
              <a:rPr lang="en-IE" dirty="0" smtClean="0"/>
              <a:t>A partial INSERT</a:t>
            </a:r>
          </a:p>
          <a:p>
            <a:pPr lvl="3"/>
            <a:r>
              <a:rPr lang="en-IE" dirty="0" smtClean="0"/>
              <a:t>This inserts some values, but accepts the default values for other columns.</a:t>
            </a:r>
          </a:p>
          <a:p>
            <a:pPr lvl="1"/>
            <a:r>
              <a:rPr lang="en-IE" dirty="0" smtClean="0"/>
              <a:t>Note:</a:t>
            </a:r>
          </a:p>
          <a:p>
            <a:pPr lvl="2"/>
            <a:r>
              <a:rPr lang="en-IE" dirty="0"/>
              <a:t>All CHAR, VARCHAR2 and DATE fields must have their values surrounded by single quotes</a:t>
            </a:r>
            <a:r>
              <a:rPr lang="en-IE" dirty="0" smtClean="0"/>
              <a:t>.</a:t>
            </a:r>
          </a:p>
          <a:p>
            <a:pPr lvl="2"/>
            <a:r>
              <a:rPr lang="en-IE" b="1" dirty="0" smtClean="0"/>
              <a:t>If </a:t>
            </a:r>
            <a:r>
              <a:rPr lang="en-IE" b="1" dirty="0"/>
              <a:t>we do not include a column list then ORACLE assumes you are inserting data in the column order it </a:t>
            </a:r>
            <a:r>
              <a:rPr lang="en-IE" b="1" dirty="0" smtClean="0"/>
              <a:t>expects – you may not know what this is. </a:t>
            </a:r>
            <a:endParaRPr lang="en-IE" b="1" dirty="0"/>
          </a:p>
          <a:p>
            <a:pPr lvl="2"/>
            <a:endParaRPr lang="en-IE" dirty="0"/>
          </a:p>
          <a:p>
            <a:endParaRPr lang="en-IE" dirty="0" smtClean="0"/>
          </a:p>
        </p:txBody>
      </p:sp>
      <p:sp>
        <p:nvSpPr>
          <p:cNvPr id="4" name="TextBox 3"/>
          <p:cNvSpPr txBox="1"/>
          <p:nvPr/>
        </p:nvSpPr>
        <p:spPr>
          <a:xfrm>
            <a:off x="1259632" y="6211669"/>
            <a:ext cx="7056784" cy="646331"/>
          </a:xfrm>
          <a:prstGeom prst="rect">
            <a:avLst/>
          </a:prstGeom>
          <a:solidFill>
            <a:schemeClr val="accent4">
              <a:lumMod val="20000"/>
              <a:lumOff val="80000"/>
            </a:schemeClr>
          </a:solidFill>
          <a:ln>
            <a:solidFill>
              <a:schemeClr val="tx1"/>
            </a:solidFill>
          </a:ln>
        </p:spPr>
        <p:txBody>
          <a:bodyPr wrap="square" rtlCol="0">
            <a:spAutoFit/>
          </a:bodyPr>
          <a:lstStyle/>
          <a:p>
            <a:r>
              <a:rPr lang="en-IE" dirty="0"/>
              <a:t>INSERT INTO table (column1, column2, ... </a:t>
            </a:r>
            <a:r>
              <a:rPr lang="en-IE" dirty="0" err="1"/>
              <a:t>column_n</a:t>
            </a:r>
            <a:r>
              <a:rPr lang="en-IE" dirty="0"/>
              <a:t> ) VALUES (expression1, expression2, ... </a:t>
            </a:r>
            <a:r>
              <a:rPr lang="en-IE" dirty="0" err="1"/>
              <a:t>expression_n</a:t>
            </a:r>
            <a:r>
              <a:rPr lang="en-IE" dirty="0"/>
              <a:t> );</a:t>
            </a:r>
          </a:p>
        </p:txBody>
      </p:sp>
    </p:spTree>
    <p:extLst>
      <p:ext uri="{BB962C8B-B14F-4D97-AF65-F5344CB8AC3E}">
        <p14:creationId xmlns:p14="http://schemas.microsoft.com/office/powerpoint/2010/main" val="40673440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n-US"/>
              <a:t>Updating and Deleting </a:t>
            </a:r>
            <a:br>
              <a:rPr lang="en-US"/>
            </a:br>
            <a:r>
              <a:rPr lang="en-US"/>
              <a:t>Existing Table Records</a:t>
            </a:r>
            <a:endParaRPr lang="en-US" b="1"/>
          </a:p>
        </p:txBody>
      </p:sp>
      <p:sp>
        <p:nvSpPr>
          <p:cNvPr id="61443" name="Rectangle 3"/>
          <p:cNvSpPr>
            <a:spLocks noGrp="1" noChangeArrowheads="1"/>
          </p:cNvSpPr>
          <p:nvPr>
            <p:ph type="body" idx="1"/>
          </p:nvPr>
        </p:nvSpPr>
        <p:spPr/>
        <p:txBody>
          <a:bodyPr/>
          <a:lstStyle/>
          <a:p>
            <a:r>
              <a:rPr lang="en-US" dirty="0"/>
              <a:t>UPDATE:</a:t>
            </a:r>
          </a:p>
          <a:p>
            <a:pPr lvl="1"/>
            <a:r>
              <a:rPr lang="en-US" dirty="0"/>
              <a:t>Updates field values in one or more records in a table</a:t>
            </a:r>
          </a:p>
          <a:p>
            <a:pPr lvl="1"/>
            <a:r>
              <a:rPr lang="en-US" dirty="0"/>
              <a:t>Only one table may be updated at a time</a:t>
            </a:r>
          </a:p>
          <a:p>
            <a:pPr marL="274320" lvl="1" indent="0">
              <a:buNone/>
            </a:pPr>
            <a:r>
              <a:rPr lang="en-US" dirty="0">
                <a:latin typeface="Courier New" panose="02070309020205020404" pitchFamily="49" charset="0"/>
                <a:cs typeface="Courier New" panose="02070309020205020404" pitchFamily="49" charset="0"/>
              </a:rPr>
              <a:t>UPDATE </a:t>
            </a:r>
            <a:r>
              <a:rPr lang="en-US" dirty="0" err="1">
                <a:latin typeface="Courier New" panose="02070309020205020404" pitchFamily="49" charset="0"/>
                <a:cs typeface="Courier New" panose="02070309020205020404" pitchFamily="49" charset="0"/>
              </a:rPr>
              <a:t>tablename</a:t>
            </a:r>
            <a:r>
              <a:rPr lang="en-US" dirty="0">
                <a:latin typeface="Courier New" panose="02070309020205020404" pitchFamily="49" charset="0"/>
                <a:cs typeface="Courier New" panose="02070309020205020404" pitchFamily="49" charset="0"/>
              </a:rPr>
              <a:t> SET field1= new_value1, field2 = new_value2, ... WHERE search condition;</a:t>
            </a:r>
          </a:p>
          <a:p>
            <a:r>
              <a:rPr lang="en-US" dirty="0"/>
              <a:t>DELETE:</a:t>
            </a:r>
          </a:p>
          <a:p>
            <a:pPr lvl="1"/>
            <a:r>
              <a:rPr lang="en-US" dirty="0"/>
              <a:t>Removes specific records from a database table</a:t>
            </a:r>
          </a:p>
          <a:p>
            <a:pPr lvl="1"/>
            <a:r>
              <a:rPr lang="en-US" dirty="0"/>
              <a:t>If search condition is omitted, entire table data is removed</a:t>
            </a:r>
          </a:p>
          <a:p>
            <a:pPr marL="274320" lvl="1" indent="0">
              <a:buNone/>
            </a:pPr>
            <a:r>
              <a:rPr lang="en-US" dirty="0">
                <a:latin typeface="Courier New" panose="02070309020205020404" pitchFamily="49" charset="0"/>
                <a:cs typeface="Courier New" panose="02070309020205020404" pitchFamily="49" charset="0"/>
              </a:rPr>
              <a:t>DELETE FROM </a:t>
            </a:r>
            <a:r>
              <a:rPr lang="en-US" dirty="0" err="1">
                <a:latin typeface="Courier New" panose="02070309020205020404" pitchFamily="49" charset="0"/>
                <a:cs typeface="Courier New" panose="02070309020205020404" pitchFamily="49" charset="0"/>
              </a:rPr>
              <a:t>tablename</a:t>
            </a:r>
            <a:r>
              <a:rPr lang="en-US" dirty="0">
                <a:latin typeface="Courier New" panose="02070309020205020404" pitchFamily="49" charset="0"/>
                <a:cs typeface="Courier New" panose="02070309020205020404" pitchFamily="49" charset="0"/>
              </a:rPr>
              <a:t> WHERE search condition;</a:t>
            </a:r>
          </a:p>
        </p:txBody>
      </p:sp>
    </p:spTree>
    <p:extLst>
      <p:ext uri="{BB962C8B-B14F-4D97-AF65-F5344CB8AC3E}">
        <p14:creationId xmlns:p14="http://schemas.microsoft.com/office/powerpoint/2010/main" val="19195294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a:t>Updating and Deleting </a:t>
            </a:r>
            <a:br>
              <a:rPr lang="en-US"/>
            </a:br>
            <a:r>
              <a:rPr lang="en-US"/>
              <a:t>Existing Table Records</a:t>
            </a:r>
          </a:p>
        </p:txBody>
      </p:sp>
      <p:sp>
        <p:nvSpPr>
          <p:cNvPr id="105475" name="Rectangle 3"/>
          <p:cNvSpPr>
            <a:spLocks noGrp="1" noChangeArrowheads="1"/>
          </p:cNvSpPr>
          <p:nvPr>
            <p:ph type="body" idx="1"/>
          </p:nvPr>
        </p:nvSpPr>
        <p:spPr/>
        <p:txBody>
          <a:bodyPr/>
          <a:lstStyle/>
          <a:p>
            <a:r>
              <a:rPr lang="en-US" sz="3200" dirty="0"/>
              <a:t>TRUNCATE</a:t>
            </a:r>
            <a:r>
              <a:rPr lang="en-US" b="1" dirty="0"/>
              <a:t> </a:t>
            </a:r>
          </a:p>
          <a:p>
            <a:pPr lvl="1"/>
            <a:r>
              <a:rPr lang="en-US" sz="2400" dirty="0"/>
              <a:t>Removes all of the table data without saving any rollback information</a:t>
            </a:r>
          </a:p>
          <a:p>
            <a:pPr lvl="1"/>
            <a:r>
              <a:rPr lang="en-US" sz="2400" dirty="0"/>
              <a:t>Must disable foreign key constraints before truncating table</a:t>
            </a:r>
          </a:p>
          <a:p>
            <a:pPr lvl="1"/>
            <a:r>
              <a:rPr lang="en-US" dirty="0"/>
              <a:t>TRUNCATE TABLE </a:t>
            </a:r>
            <a:r>
              <a:rPr lang="en-US" dirty="0" err="1"/>
              <a:t>tablename</a:t>
            </a:r>
            <a:r>
              <a:rPr lang="en-US" dirty="0"/>
              <a:t>;</a:t>
            </a:r>
          </a:p>
        </p:txBody>
      </p:sp>
    </p:spTree>
    <p:extLst>
      <p:ext uri="{BB962C8B-B14F-4D97-AF65-F5344CB8AC3E}">
        <p14:creationId xmlns:p14="http://schemas.microsoft.com/office/powerpoint/2010/main" val="13915771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altLang="en-US" smtClean="0"/>
              <a:t>Queries</a:t>
            </a:r>
          </a:p>
        </p:txBody>
      </p:sp>
      <p:sp>
        <p:nvSpPr>
          <p:cNvPr id="31747" name="Rectangle 3"/>
          <p:cNvSpPr>
            <a:spLocks noGrp="1" noChangeArrowheads="1"/>
          </p:cNvSpPr>
          <p:nvPr>
            <p:ph type="body" idx="1"/>
          </p:nvPr>
        </p:nvSpPr>
        <p:spPr>
          <a:xfrm>
            <a:off x="457200" y="1219200"/>
            <a:ext cx="8229600" cy="4937125"/>
          </a:xfrm>
        </p:spPr>
        <p:txBody>
          <a:bodyPr/>
          <a:lstStyle/>
          <a:p>
            <a:r>
              <a:rPr lang="en-GB" altLang="en-US" smtClean="0"/>
              <a:t>Queries are the </a:t>
            </a:r>
            <a:r>
              <a:rPr lang="en-GB" altLang="en-US" u="sng" smtClean="0"/>
              <a:t>information retrieval requests </a:t>
            </a:r>
            <a:r>
              <a:rPr lang="en-GB" altLang="en-US" smtClean="0"/>
              <a:t>you make to the database </a:t>
            </a:r>
          </a:p>
          <a:p>
            <a:r>
              <a:rPr lang="en-GB" altLang="en-US" smtClean="0"/>
              <a:t>Your queries are all about the information you are trying to gather (from that stored in the database)</a:t>
            </a:r>
          </a:p>
          <a:p>
            <a:r>
              <a:rPr lang="en-GB" altLang="en-US" smtClean="0"/>
              <a:t>The complexity of your query will depend on the complexity of the fields that the data is housed in, the functionality of the database, and the type of information you are trying to gather. </a:t>
            </a:r>
          </a:p>
          <a:p>
            <a:r>
              <a:rPr lang="en-GB" altLang="en-US" smtClean="0"/>
              <a:t>Queries = Question</a:t>
            </a:r>
          </a:p>
          <a:p>
            <a:endParaRPr lang="en-GB" altLang="en-US" smtClean="0"/>
          </a:p>
        </p:txBody>
      </p:sp>
    </p:spTree>
    <p:extLst>
      <p:ext uri="{BB962C8B-B14F-4D97-AF65-F5344CB8AC3E}">
        <p14:creationId xmlns:p14="http://schemas.microsoft.com/office/powerpoint/2010/main" val="2833692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1747">
                                            <p:txEl>
                                              <p:pRg st="3" end="3"/>
                                            </p:txEl>
                                          </p:spTgt>
                                        </p:tgtEl>
                                        <p:attrNameLst>
                                          <p:attrName>style.visibility</p:attrName>
                                        </p:attrNameLst>
                                      </p:cBhvr>
                                      <p:to>
                                        <p:strVal val="visible"/>
                                      </p:to>
                                    </p:set>
                                    <p:anim calcmode="lin" valueType="num">
                                      <p:cBhvr additive="base">
                                        <p:cTn id="25" dur="500" fill="hold"/>
                                        <p:tgtEl>
                                          <p:spTgt spid="3174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17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does it work?</a:t>
            </a:r>
            <a:endParaRPr lang="en-IE" dirty="0"/>
          </a:p>
        </p:txBody>
      </p:sp>
      <p:sp>
        <p:nvSpPr>
          <p:cNvPr id="3" name="Content Placeholder 2"/>
          <p:cNvSpPr>
            <a:spLocks noGrp="1"/>
          </p:cNvSpPr>
          <p:nvPr>
            <p:ph sz="quarter" idx="1"/>
          </p:nvPr>
        </p:nvSpPr>
        <p:spPr/>
        <p:txBody>
          <a:bodyPr>
            <a:normAutofit lnSpcReduction="10000"/>
          </a:bodyPr>
          <a:lstStyle/>
          <a:p>
            <a:r>
              <a:rPr lang="en-IE" dirty="0" smtClean="0"/>
              <a:t>The SELECT statement is a Query</a:t>
            </a:r>
          </a:p>
          <a:p>
            <a:r>
              <a:rPr lang="en-IE" dirty="0" smtClean="0"/>
              <a:t>For each Query the DBMS</a:t>
            </a:r>
          </a:p>
          <a:p>
            <a:pPr lvl="1"/>
            <a:r>
              <a:rPr lang="en-IE" dirty="0" smtClean="0"/>
              <a:t>Creates a temporary table </a:t>
            </a:r>
          </a:p>
          <a:p>
            <a:pPr lvl="1"/>
            <a:r>
              <a:rPr lang="en-IE" dirty="0" smtClean="0"/>
              <a:t>Its structure is the set of columns you have indicated</a:t>
            </a:r>
          </a:p>
          <a:p>
            <a:pPr lvl="1"/>
            <a:r>
              <a:rPr lang="en-IE" dirty="0" smtClean="0"/>
              <a:t>It populates it with values from the columns in the tables you indicated</a:t>
            </a:r>
          </a:p>
          <a:p>
            <a:pPr lvl="1"/>
            <a:r>
              <a:rPr lang="en-IE" dirty="0" smtClean="0"/>
              <a:t>If you have a where clause, it only inserts data that matches the condition you specify</a:t>
            </a:r>
          </a:p>
          <a:p>
            <a:r>
              <a:rPr lang="en-IE" dirty="0" smtClean="0"/>
              <a:t>If you run the SELECT as a single statement</a:t>
            </a:r>
          </a:p>
          <a:p>
            <a:pPr lvl="1"/>
            <a:r>
              <a:rPr lang="en-IE" dirty="0" smtClean="0"/>
              <a:t>Your output will be in the form of a table</a:t>
            </a:r>
          </a:p>
          <a:p>
            <a:r>
              <a:rPr lang="en-IE" dirty="0" smtClean="0"/>
              <a:t>If you run it as a Script </a:t>
            </a:r>
          </a:p>
          <a:p>
            <a:pPr lvl="1"/>
            <a:r>
              <a:rPr lang="en-IE" dirty="0" smtClean="0"/>
              <a:t>Your output will look like a report</a:t>
            </a:r>
          </a:p>
          <a:p>
            <a:pPr lvl="1"/>
            <a:endParaRPr lang="en-IE" dirty="0"/>
          </a:p>
        </p:txBody>
      </p:sp>
    </p:spTree>
    <p:extLst>
      <p:ext uri="{BB962C8B-B14F-4D97-AF65-F5344CB8AC3E}">
        <p14:creationId xmlns:p14="http://schemas.microsoft.com/office/powerpoint/2010/main" val="19305577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ltLang="en-US" smtClean="0"/>
              <a:t>Reports</a:t>
            </a:r>
          </a:p>
        </p:txBody>
      </p:sp>
      <p:sp>
        <p:nvSpPr>
          <p:cNvPr id="33795" name="Rectangle 3"/>
          <p:cNvSpPr>
            <a:spLocks noGrp="1" noChangeArrowheads="1"/>
          </p:cNvSpPr>
          <p:nvPr>
            <p:ph type="body" idx="1"/>
          </p:nvPr>
        </p:nvSpPr>
        <p:spPr>
          <a:xfrm>
            <a:off x="457200" y="1219200"/>
            <a:ext cx="8229600" cy="4937125"/>
          </a:xfrm>
        </p:spPr>
        <p:txBody>
          <a:bodyPr/>
          <a:lstStyle/>
          <a:p>
            <a:pPr>
              <a:defRPr/>
            </a:pPr>
            <a:r>
              <a:rPr lang="en-GB" altLang="en-US" dirty="0" smtClean="0"/>
              <a:t>If the query is a question... </a:t>
            </a:r>
          </a:p>
          <a:p>
            <a:pPr>
              <a:defRPr/>
            </a:pPr>
            <a:r>
              <a:rPr lang="en-GB" altLang="en-US" dirty="0" smtClean="0"/>
              <a:t>...then the report is its answer </a:t>
            </a:r>
          </a:p>
          <a:p>
            <a:pPr>
              <a:defRPr/>
            </a:pPr>
            <a:r>
              <a:rPr lang="en-IE" dirty="0" smtClean="0"/>
              <a:t>In the form of a </a:t>
            </a:r>
            <a:r>
              <a:rPr lang="en-IE" dirty="0"/>
              <a:t>table </a:t>
            </a:r>
            <a:endParaRPr lang="en-IE" dirty="0" smtClean="0"/>
          </a:p>
          <a:p>
            <a:pPr lvl="1">
              <a:defRPr/>
            </a:pPr>
            <a:r>
              <a:rPr lang="en-IE" dirty="0" smtClean="0"/>
              <a:t>(temporary only for the duration of the query)</a:t>
            </a:r>
            <a:endParaRPr lang="en-IE" dirty="0"/>
          </a:p>
          <a:p>
            <a:pPr lvl="1">
              <a:defRPr/>
            </a:pPr>
            <a:r>
              <a:rPr lang="en-IE" dirty="0"/>
              <a:t>Includes </a:t>
            </a:r>
            <a:r>
              <a:rPr lang="en-IE" dirty="0" smtClean="0"/>
              <a:t>specified </a:t>
            </a:r>
            <a:r>
              <a:rPr lang="en-IE" dirty="0"/>
              <a:t>columns </a:t>
            </a:r>
            <a:r>
              <a:rPr lang="en-IE" dirty="0" smtClean="0"/>
              <a:t>and rows </a:t>
            </a:r>
            <a:r>
              <a:rPr lang="en-IE" dirty="0"/>
              <a:t>only</a:t>
            </a:r>
          </a:p>
          <a:p>
            <a:pPr lvl="1">
              <a:defRPr/>
            </a:pPr>
            <a:r>
              <a:rPr lang="en-IE" dirty="0"/>
              <a:t>Original table left </a:t>
            </a:r>
            <a:r>
              <a:rPr lang="en-IE" dirty="0" smtClean="0"/>
              <a:t>completely untouched</a:t>
            </a:r>
            <a:endParaRPr lang="en-GB" altLang="en-US" dirty="0" smtClean="0"/>
          </a:p>
          <a:p>
            <a:pPr>
              <a:defRPr/>
            </a:pPr>
            <a:r>
              <a:rPr lang="en-GB" altLang="en-US" dirty="0" smtClean="0"/>
              <a:t>Reports can be tailored to the needs of the data-user, making the information they extract much more useful</a:t>
            </a:r>
          </a:p>
          <a:p>
            <a:pPr>
              <a:defRPr/>
            </a:pPr>
            <a:r>
              <a:rPr lang="en-GB" altLang="en-US" dirty="0" smtClean="0"/>
              <a:t>For example:</a:t>
            </a:r>
          </a:p>
          <a:p>
            <a:pPr lvl="1">
              <a:defRPr/>
            </a:pPr>
            <a:r>
              <a:rPr lang="en-GB" altLang="en-US" dirty="0" smtClean="0"/>
              <a:t> An alphabetical list of students enrolled on a module</a:t>
            </a:r>
          </a:p>
          <a:p>
            <a:pPr lvl="1">
              <a:defRPr/>
            </a:pPr>
            <a:r>
              <a:rPr lang="en-GB" altLang="en-US" dirty="0" smtClean="0"/>
              <a:t>A sheet of mailing labels for students sorted by county</a:t>
            </a:r>
          </a:p>
          <a:p>
            <a:pPr marL="0" indent="0">
              <a:buFont typeface="Wingdings 3" pitchFamily="18" charset="2"/>
              <a:buNone/>
              <a:defRPr/>
            </a:pPr>
            <a:endParaRPr lang="en-GB" altLang="en-US" dirty="0"/>
          </a:p>
        </p:txBody>
      </p:sp>
    </p:spTree>
    <p:extLst>
      <p:ext uri="{BB962C8B-B14F-4D97-AF65-F5344CB8AC3E}">
        <p14:creationId xmlns:p14="http://schemas.microsoft.com/office/powerpoint/2010/main" val="576608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 calcmode="lin" valueType="num">
                                      <p:cBhvr additive="base">
                                        <p:cTn id="19" dur="500" fill="hold"/>
                                        <p:tgtEl>
                                          <p:spTgt spid="337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3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3795">
                                            <p:txEl>
                                              <p:pRg st="3" end="3"/>
                                            </p:txEl>
                                          </p:spTgt>
                                        </p:tgtEl>
                                        <p:attrNameLst>
                                          <p:attrName>style.visibility</p:attrName>
                                        </p:attrNameLst>
                                      </p:cBhvr>
                                      <p:to>
                                        <p:strVal val="visible"/>
                                      </p:to>
                                    </p:set>
                                    <p:anim calcmode="lin" valueType="num">
                                      <p:cBhvr additive="base">
                                        <p:cTn id="25" dur="500" fill="hold"/>
                                        <p:tgtEl>
                                          <p:spTgt spid="3379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37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3795">
                                            <p:txEl>
                                              <p:pRg st="4" end="4"/>
                                            </p:txEl>
                                          </p:spTgt>
                                        </p:tgtEl>
                                        <p:attrNameLst>
                                          <p:attrName>style.visibility</p:attrName>
                                        </p:attrNameLst>
                                      </p:cBhvr>
                                      <p:to>
                                        <p:strVal val="visible"/>
                                      </p:to>
                                    </p:set>
                                    <p:anim calcmode="lin" valueType="num">
                                      <p:cBhvr additive="base">
                                        <p:cTn id="31" dur="500" fill="hold"/>
                                        <p:tgtEl>
                                          <p:spTgt spid="3379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37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3795">
                                            <p:txEl>
                                              <p:pRg st="5" end="5"/>
                                            </p:txEl>
                                          </p:spTgt>
                                        </p:tgtEl>
                                        <p:attrNameLst>
                                          <p:attrName>style.visibility</p:attrName>
                                        </p:attrNameLst>
                                      </p:cBhvr>
                                      <p:to>
                                        <p:strVal val="visible"/>
                                      </p:to>
                                    </p:set>
                                    <p:anim calcmode="lin" valueType="num">
                                      <p:cBhvr additive="base">
                                        <p:cTn id="37" dur="500" fill="hold"/>
                                        <p:tgtEl>
                                          <p:spTgt spid="3379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37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3795">
                                            <p:txEl>
                                              <p:pRg st="6" end="6"/>
                                            </p:txEl>
                                          </p:spTgt>
                                        </p:tgtEl>
                                        <p:attrNameLst>
                                          <p:attrName>style.visibility</p:attrName>
                                        </p:attrNameLst>
                                      </p:cBhvr>
                                      <p:to>
                                        <p:strVal val="visible"/>
                                      </p:to>
                                    </p:set>
                                    <p:anim calcmode="lin" valueType="num">
                                      <p:cBhvr additive="base">
                                        <p:cTn id="43" dur="500" fill="hold"/>
                                        <p:tgtEl>
                                          <p:spTgt spid="3379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37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3795">
                                            <p:txEl>
                                              <p:pRg st="7" end="7"/>
                                            </p:txEl>
                                          </p:spTgt>
                                        </p:tgtEl>
                                        <p:attrNameLst>
                                          <p:attrName>style.visibility</p:attrName>
                                        </p:attrNameLst>
                                      </p:cBhvr>
                                      <p:to>
                                        <p:strVal val="visible"/>
                                      </p:to>
                                    </p:set>
                                    <p:anim calcmode="lin" valueType="num">
                                      <p:cBhvr additive="base">
                                        <p:cTn id="49" dur="500" fill="hold"/>
                                        <p:tgtEl>
                                          <p:spTgt spid="3379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379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33795">
                                            <p:txEl>
                                              <p:pRg st="8" end="8"/>
                                            </p:txEl>
                                          </p:spTgt>
                                        </p:tgtEl>
                                        <p:attrNameLst>
                                          <p:attrName>style.visibility</p:attrName>
                                        </p:attrNameLst>
                                      </p:cBhvr>
                                      <p:to>
                                        <p:strVal val="visible"/>
                                      </p:to>
                                    </p:set>
                                    <p:anim calcmode="lin" valueType="num">
                                      <p:cBhvr additive="base">
                                        <p:cTn id="55" dur="500" fill="hold"/>
                                        <p:tgtEl>
                                          <p:spTgt spid="33795">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3379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33795">
                                            <p:txEl>
                                              <p:pRg st="9" end="9"/>
                                            </p:txEl>
                                          </p:spTgt>
                                        </p:tgtEl>
                                        <p:attrNameLst>
                                          <p:attrName>style.visibility</p:attrName>
                                        </p:attrNameLst>
                                      </p:cBhvr>
                                      <p:to>
                                        <p:strVal val="visible"/>
                                      </p:to>
                                    </p:set>
                                    <p:anim calcmode="lin" valueType="num">
                                      <p:cBhvr additive="base">
                                        <p:cTn id="61" dur="500" fill="hold"/>
                                        <p:tgtEl>
                                          <p:spTgt spid="33795">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379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2"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smtClean="0"/>
              <a:t>SQL </a:t>
            </a:r>
            <a:endParaRPr lang="en-IE" dirty="0"/>
          </a:p>
        </p:txBody>
      </p:sp>
      <p:sp>
        <p:nvSpPr>
          <p:cNvPr id="56323" name="Text Placeholder 5"/>
          <p:cNvSpPr>
            <a:spLocks noGrp="1"/>
          </p:cNvSpPr>
          <p:nvPr>
            <p:ph type="body" idx="2"/>
          </p:nvPr>
        </p:nvSpPr>
        <p:spPr>
          <a:xfrm>
            <a:off x="6172200" y="1219200"/>
            <a:ext cx="2971800" cy="4843463"/>
          </a:xfrm>
        </p:spPr>
        <p:txBody>
          <a:bodyPr/>
          <a:lstStyle/>
          <a:p>
            <a:r>
              <a:rPr lang="en-IE" smtClean="0"/>
              <a:t>Database server: machine that runs DBMS (e.g. Oracle)provides database “service” to clients</a:t>
            </a:r>
          </a:p>
          <a:p>
            <a:r>
              <a:rPr lang="en-IE" smtClean="0"/>
              <a:t>Clients may interact directly with DBMS</a:t>
            </a:r>
          </a:p>
          <a:p>
            <a:r>
              <a:rPr lang="en-IE" smtClean="0"/>
              <a:t>1 Client connects to DBMS (logs in)</a:t>
            </a:r>
          </a:p>
          <a:p>
            <a:r>
              <a:rPr lang="en-IE" smtClean="0"/>
              <a:t>2 Client types SQL query and submits</a:t>
            </a:r>
          </a:p>
          <a:p>
            <a:r>
              <a:rPr lang="en-IE" smtClean="0"/>
              <a:t>3 DBMS executes query and returns results to client</a:t>
            </a:r>
          </a:p>
          <a:p>
            <a:r>
              <a:rPr lang="en-IE" smtClean="0"/>
              <a:t>4 Repeat (2,3) at will; disconnect when done</a:t>
            </a:r>
          </a:p>
        </p:txBody>
      </p:sp>
      <p:sp>
        <p:nvSpPr>
          <p:cNvPr id="56324" name="Content Placeholder 8"/>
          <p:cNvSpPr>
            <a:spLocks noGrp="1"/>
          </p:cNvSpPr>
          <p:nvPr>
            <p:ph sz="quarter" idx="1"/>
          </p:nvPr>
        </p:nvSpPr>
        <p:spPr/>
        <p:txBody>
          <a:bodyPr/>
          <a:lstStyle/>
          <a:p>
            <a:endParaRPr lang="en-IE" smtClean="0"/>
          </a:p>
        </p:txBody>
      </p:sp>
      <p:pic>
        <p:nvPicPr>
          <p:cNvPr id="56325" name="Picture 2"/>
          <p:cNvPicPr>
            <a:picLocks noChangeAspect="1" noChangeArrowheads="1"/>
          </p:cNvPicPr>
          <p:nvPr/>
        </p:nvPicPr>
        <p:blipFill>
          <a:blip r:embed="rId3">
            <a:extLst>
              <a:ext uri="{28A0092B-C50C-407E-A947-70E740481C1C}">
                <a14:useLocalDpi xmlns:a14="http://schemas.microsoft.com/office/drawing/2010/main" val="0"/>
              </a:ext>
            </a:extLst>
          </a:blip>
          <a:srcRect l="30902" t="24275" r="31194" b="17024"/>
          <a:stretch>
            <a:fillRect/>
          </a:stretch>
        </p:blipFill>
        <p:spPr bwMode="auto">
          <a:xfrm>
            <a:off x="0" y="1219200"/>
            <a:ext cx="6045200" cy="442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6" name="TextBox 3"/>
          <p:cNvSpPr txBox="1">
            <a:spLocks noChangeArrowheads="1"/>
          </p:cNvSpPr>
          <p:nvPr/>
        </p:nvSpPr>
        <p:spPr bwMode="auto">
          <a:xfrm>
            <a:off x="3581400" y="4114800"/>
            <a:ext cx="2463800" cy="1077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eaLnBrk="1" hangingPunct="1"/>
            <a:r>
              <a:rPr lang="en-IE" sz="3200"/>
              <a:t>DB SERVER</a:t>
            </a:r>
          </a:p>
        </p:txBody>
      </p:sp>
    </p:spTree>
    <p:extLst>
      <p:ext uri="{BB962C8B-B14F-4D97-AF65-F5344CB8AC3E}">
        <p14:creationId xmlns:p14="http://schemas.microsoft.com/office/powerpoint/2010/main" val="31285251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9" name="Rectangle 9"/>
          <p:cNvSpPr>
            <a:spLocks noChangeArrowheads="1"/>
          </p:cNvSpPr>
          <p:nvPr/>
        </p:nvSpPr>
        <p:spPr bwMode="blackGray">
          <a:xfrm>
            <a:off x="882650" y="3910013"/>
            <a:ext cx="7272338" cy="923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movie_price</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mm_movie</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movie_title</a:t>
            </a:r>
            <a:r>
              <a:rPr lang="en-IE" altLang="en-US" sz="1800" dirty="0">
                <a:solidFill>
                  <a:srgbClr val="000000"/>
                </a:solidFill>
                <a:latin typeface="Courier New" pitchFamily="49" charset="0"/>
              </a:rPr>
              <a:t> = 'Jaws' ;</a:t>
            </a:r>
            <a:endParaRPr lang="en-US" altLang="en-US" sz="1800" dirty="0">
              <a:solidFill>
                <a:srgbClr val="000000"/>
              </a:solidFill>
              <a:latin typeface="Courier New" pitchFamily="49" charset="0"/>
            </a:endParaRPr>
          </a:p>
        </p:txBody>
      </p:sp>
      <p:sp>
        <p:nvSpPr>
          <p:cNvPr id="373767" name="Rectangle 7"/>
          <p:cNvSpPr>
            <a:spLocks noGrp="1" noChangeArrowheads="1"/>
          </p:cNvSpPr>
          <p:nvPr>
            <p:ph type="title"/>
          </p:nvPr>
        </p:nvSpPr>
        <p:spPr/>
        <p:txBody>
          <a:bodyPr/>
          <a:lstStyle/>
          <a:p>
            <a:r>
              <a:rPr lang="en-US" altLang="en-US"/>
              <a:t>Character Strings and Dates</a:t>
            </a:r>
          </a:p>
        </p:txBody>
      </p:sp>
      <p:sp>
        <p:nvSpPr>
          <p:cNvPr id="373768" name="Rectangle 8"/>
          <p:cNvSpPr>
            <a:spLocks noGrp="1" noChangeArrowheads="1"/>
          </p:cNvSpPr>
          <p:nvPr>
            <p:ph type="body" idx="1"/>
          </p:nvPr>
        </p:nvSpPr>
        <p:spPr>
          <a:xfrm>
            <a:off x="863600" y="1816100"/>
            <a:ext cx="7366000" cy="1833563"/>
          </a:xfrm>
        </p:spPr>
        <p:txBody>
          <a:bodyPr>
            <a:normAutofit fontScale="92500" lnSpcReduction="10000"/>
          </a:bodyPr>
          <a:lstStyle/>
          <a:p>
            <a:pPr lvl="1"/>
            <a:r>
              <a:rPr lang="en-US" altLang="en-US" dirty="0"/>
              <a:t>Character strings and date values are enclosed by single quotation marks.</a:t>
            </a:r>
          </a:p>
          <a:p>
            <a:pPr lvl="1"/>
            <a:r>
              <a:rPr lang="en-US" altLang="en-US" dirty="0"/>
              <a:t>Character values are case-sensitive</a:t>
            </a:r>
            <a:r>
              <a:rPr lang="en-US" altLang="en-US" dirty="0" smtClean="0"/>
              <a:t>,</a:t>
            </a:r>
          </a:p>
          <a:p>
            <a:pPr lvl="1"/>
            <a:r>
              <a:rPr lang="en-US" altLang="en-US" dirty="0" smtClean="0"/>
              <a:t>Date </a:t>
            </a:r>
            <a:r>
              <a:rPr lang="en-US" altLang="en-US" dirty="0"/>
              <a:t>values are format-sensitive.</a:t>
            </a:r>
          </a:p>
          <a:p>
            <a:pPr lvl="1"/>
            <a:r>
              <a:rPr lang="en-US" altLang="en-US" dirty="0"/>
              <a:t>The default date format is DD-MON-RR.</a:t>
            </a:r>
          </a:p>
        </p:txBody>
      </p:sp>
      <p:sp>
        <p:nvSpPr>
          <p:cNvPr id="373766" name="Rectangle 6"/>
          <p:cNvSpPr>
            <a:spLocks noChangeArrowheads="1"/>
          </p:cNvSpPr>
          <p:nvPr/>
        </p:nvSpPr>
        <p:spPr bwMode="auto">
          <a:xfrm>
            <a:off x="3533775" y="4476750"/>
            <a:ext cx="1171575" cy="290513"/>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665304652"/>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22" name="Rectangle 14"/>
          <p:cNvSpPr>
            <a:spLocks noGrp="1" noChangeArrowheads="1"/>
          </p:cNvSpPr>
          <p:nvPr>
            <p:ph type="title"/>
          </p:nvPr>
        </p:nvSpPr>
        <p:spPr/>
        <p:txBody>
          <a:bodyPr/>
          <a:lstStyle/>
          <a:p>
            <a:r>
              <a:rPr lang="en-US" altLang="en-US"/>
              <a:t>Comparison Conditions</a:t>
            </a:r>
          </a:p>
        </p:txBody>
      </p:sp>
      <p:graphicFrame>
        <p:nvGraphicFramePr>
          <p:cNvPr id="375940" name="Group 132"/>
          <p:cNvGraphicFramePr>
            <a:graphicFrameLocks noGrp="1"/>
          </p:cNvGraphicFramePr>
          <p:nvPr/>
        </p:nvGraphicFramePr>
        <p:xfrm>
          <a:off x="2057400" y="1828800"/>
          <a:ext cx="4978400" cy="4487990"/>
        </p:xfrm>
        <a:graphic>
          <a:graphicData uri="http://schemas.openxmlformats.org/drawingml/2006/table">
            <a:tbl>
              <a:tblPr/>
              <a:tblGrid>
                <a:gridCol w="1562100"/>
                <a:gridCol w="3416300"/>
              </a:tblGrid>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746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Greater than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Greater than or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&lt;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Less than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&lt;=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Less than or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&lt;&gt;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Not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rgbClr val="000000"/>
                          </a:solidFill>
                          <a:effectLst/>
                          <a:latin typeface="Courier New" pitchFamily="49" charset="0"/>
                        </a:rPr>
                        <a:t>BETWEEN</a:t>
                      </a:r>
                      <a:br>
                        <a:rPr kumimoji="0" lang="en-US" altLang="en-US" sz="1800" b="1" i="0" u="none" strike="noStrike" cap="none" normalizeH="0" baseline="0" smtClean="0">
                          <a:ln>
                            <a:noFill/>
                          </a:ln>
                          <a:solidFill>
                            <a:srgbClr val="000000"/>
                          </a:solidFill>
                          <a:effectLst/>
                          <a:latin typeface="Courier New" pitchFamily="49" charset="0"/>
                        </a:rPr>
                      </a:br>
                      <a:r>
                        <a:rPr kumimoji="0" lang="en-US" altLang="en-US" sz="1800" b="1" i="0" u="none" strike="noStrike" cap="none" normalizeH="0" baseline="0" smtClean="0">
                          <a:ln>
                            <a:noFill/>
                          </a:ln>
                          <a:solidFill>
                            <a:srgbClr val="000000"/>
                          </a:solidFill>
                          <a:effectLst/>
                          <a:latin typeface="Courier New" pitchFamily="49" charset="0"/>
                        </a:rPr>
                        <a:t>...AND...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rgbClr val="000000"/>
                          </a:solidFill>
                          <a:effectLst/>
                          <a:latin typeface="Arial" charset="0"/>
                        </a:rPr>
                        <a:t>Between two values (inclusive)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IN(set)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Match any of a list of values </a:t>
                      </a:r>
                      <a:endParaRPr kumimoji="0" lang="en-US" altLang="en-US" sz="1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LIKE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Match a character pattern </a:t>
                      </a:r>
                      <a:endParaRPr kumimoji="0" lang="en-US" altLang="en-US" sz="1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rgbClr val="000000"/>
                          </a:solidFill>
                          <a:effectLst/>
                          <a:latin typeface="Courier New" pitchFamily="49" charset="0"/>
                        </a:rPr>
                        <a:t>IS NULL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Is a null value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2634780850"/>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IE" altLang="en-US" smtClean="0"/>
              <a:t>DBMS</a:t>
            </a:r>
            <a:endParaRPr lang="en-GB" altLang="en-US" smtClean="0"/>
          </a:p>
        </p:txBody>
      </p:sp>
      <p:sp>
        <p:nvSpPr>
          <p:cNvPr id="14339" name="Rectangle 3"/>
          <p:cNvSpPr>
            <a:spLocks noGrp="1" noChangeArrowheads="1"/>
          </p:cNvSpPr>
          <p:nvPr>
            <p:ph type="body" idx="1"/>
          </p:nvPr>
        </p:nvSpPr>
        <p:spPr>
          <a:xfrm>
            <a:off x="457200" y="1219200"/>
            <a:ext cx="8229600" cy="4937125"/>
          </a:xfrm>
        </p:spPr>
        <p:txBody>
          <a:bodyPr/>
          <a:lstStyle/>
          <a:p>
            <a:r>
              <a:rPr lang="en-IE" altLang="en-US" sz="2400" dirty="0" smtClean="0"/>
              <a:t>A Database Management System (DBMS) is the set of software which manages a DB or set of DBs</a:t>
            </a:r>
          </a:p>
          <a:p>
            <a:r>
              <a:rPr lang="en-IE" altLang="en-US" sz="2400" dirty="0" smtClean="0"/>
              <a:t>Aims of DBMS</a:t>
            </a:r>
          </a:p>
          <a:p>
            <a:pPr lvl="1"/>
            <a:r>
              <a:rPr lang="en-IE" altLang="en-US" sz="2000" dirty="0" smtClean="0"/>
              <a:t>Provides </a:t>
            </a:r>
            <a:r>
              <a:rPr lang="en-IE" altLang="en-US" sz="2000" b="1" dirty="0" smtClean="0"/>
              <a:t>Data Manipulation Languages </a:t>
            </a:r>
            <a:r>
              <a:rPr lang="en-IE" altLang="en-US" sz="2000" dirty="0" smtClean="0"/>
              <a:t>(languages for storing, retrieving and updating data in the DB).</a:t>
            </a:r>
          </a:p>
          <a:p>
            <a:pPr lvl="1"/>
            <a:r>
              <a:rPr lang="en-IE" altLang="en-US" sz="2000" dirty="0" smtClean="0"/>
              <a:t>Provides </a:t>
            </a:r>
            <a:r>
              <a:rPr lang="en-IE" altLang="en-US" sz="2000" b="1" dirty="0" smtClean="0"/>
              <a:t>Data Definition Languages </a:t>
            </a:r>
            <a:r>
              <a:rPr lang="en-IE" altLang="en-US" sz="2000" dirty="0" smtClean="0"/>
              <a:t>(languages for defining the data).</a:t>
            </a:r>
          </a:p>
          <a:p>
            <a:pPr lvl="1"/>
            <a:r>
              <a:rPr lang="en-IE" altLang="en-US" sz="2000" dirty="0" smtClean="0"/>
              <a:t>Efficient, reliable and secure management of large amount of persistent data.</a:t>
            </a:r>
          </a:p>
          <a:p>
            <a:r>
              <a:rPr lang="en-US" altLang="en-US" sz="2400" dirty="0" smtClean="0"/>
              <a:t>Examples:</a:t>
            </a:r>
          </a:p>
          <a:p>
            <a:pPr lvl="1"/>
            <a:r>
              <a:rPr lang="en-US" altLang="en-US" sz="2000" dirty="0" smtClean="0"/>
              <a:t>Proprietary: MS Access, MS SQL Server, MySQL Enterprise, Oracle</a:t>
            </a:r>
          </a:p>
          <a:p>
            <a:pPr lvl="1"/>
            <a:r>
              <a:rPr lang="en-US" altLang="en-US" sz="2000" dirty="0" smtClean="0"/>
              <a:t>Open source: MySQL Cluster, PostgreSQL</a:t>
            </a:r>
          </a:p>
          <a:p>
            <a:pPr lvl="1"/>
            <a:endParaRPr lang="en-GB" altLang="en-US" sz="2000" dirty="0" smtClean="0"/>
          </a:p>
        </p:txBody>
      </p:sp>
    </p:spTree>
    <p:extLst>
      <p:ext uri="{BB962C8B-B14F-4D97-AF65-F5344CB8AC3E}">
        <p14:creationId xmlns:p14="http://schemas.microsoft.com/office/powerpoint/2010/main" val="14924875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61" name="Rectangle 69"/>
          <p:cNvSpPr>
            <a:spLocks noGrp="1" noChangeArrowheads="1"/>
          </p:cNvSpPr>
          <p:nvPr>
            <p:ph type="title"/>
          </p:nvPr>
        </p:nvSpPr>
        <p:spPr/>
        <p:txBody>
          <a:bodyPr/>
          <a:lstStyle/>
          <a:p>
            <a:r>
              <a:rPr lang="en-US" altLang="en-US"/>
              <a:t>Logical Conditions</a:t>
            </a:r>
          </a:p>
        </p:txBody>
      </p:sp>
      <p:graphicFrame>
        <p:nvGraphicFramePr>
          <p:cNvPr id="392263" name="Group 71"/>
          <p:cNvGraphicFramePr>
            <a:graphicFrameLocks noGrp="1"/>
          </p:cNvGraphicFramePr>
          <p:nvPr/>
        </p:nvGraphicFramePr>
        <p:xfrm>
          <a:off x="1849438" y="1828800"/>
          <a:ext cx="5384800" cy="2340864"/>
        </p:xfrm>
        <a:graphic>
          <a:graphicData uri="http://schemas.openxmlformats.org/drawingml/2006/table">
            <a:tbl>
              <a:tblPr/>
              <a:tblGrid>
                <a:gridCol w="1276350"/>
                <a:gridCol w="4108450"/>
              </a:tblGrid>
              <a:tr h="2984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746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1196975" algn="l" defTabSz="228600">
                        <a:spcBef>
                          <a:spcPct val="20000"/>
                        </a:spcBef>
                        <a:buClr>
                          <a:srgbClr val="FF0000"/>
                        </a:buClr>
                        <a:buFont typeface="Arial" charset="0"/>
                        <a:defRPr b="1">
                          <a:solidFill>
                            <a:schemeClr val="tx1"/>
                          </a:solidFill>
                          <a:latin typeface="Arial" charset="0"/>
                        </a:defRPr>
                      </a:lvl3pPr>
                      <a:lvl4pPr marL="1311275" algn="l" defTabSz="228600">
                        <a:spcBef>
                          <a:spcPct val="20000"/>
                        </a:spcBef>
                        <a:buClr>
                          <a:srgbClr val="000000"/>
                        </a:buClr>
                        <a:buFont typeface="Arial" charset="0"/>
                        <a:defRPr b="1">
                          <a:solidFill>
                            <a:srgbClr val="FF0000"/>
                          </a:solidFill>
                          <a:latin typeface="Arial" charset="0"/>
                        </a:defRPr>
                      </a:lvl4pPr>
                      <a:lvl5pPr marL="1425575" algn="l" defTabSz="228600">
                        <a:spcBef>
                          <a:spcPct val="20000"/>
                        </a:spcBef>
                        <a:buClr>
                          <a:srgbClr val="000000"/>
                        </a:buClr>
                        <a:buFont typeface="Arial" charset="0"/>
                        <a:defRPr b="1">
                          <a:solidFill>
                            <a:schemeClr val="tx1"/>
                          </a:solidFill>
                          <a:latin typeface="Arial" charset="0"/>
                        </a:defRPr>
                      </a:lvl5pPr>
                      <a:lvl6pPr marL="1882775" defTabSz="228600" fontAlgn="base">
                        <a:spcBef>
                          <a:spcPct val="20000"/>
                        </a:spcBef>
                        <a:spcAft>
                          <a:spcPct val="0"/>
                        </a:spcAft>
                        <a:buClr>
                          <a:srgbClr val="000000"/>
                        </a:buClr>
                        <a:buFont typeface="Arial" charset="0"/>
                        <a:defRPr b="1">
                          <a:solidFill>
                            <a:schemeClr val="tx1"/>
                          </a:solidFill>
                          <a:latin typeface="Arial" charset="0"/>
                        </a:defRPr>
                      </a:lvl6pPr>
                      <a:lvl7pPr marL="2339975" defTabSz="228600" fontAlgn="base">
                        <a:spcBef>
                          <a:spcPct val="20000"/>
                        </a:spcBef>
                        <a:spcAft>
                          <a:spcPct val="0"/>
                        </a:spcAft>
                        <a:buClr>
                          <a:srgbClr val="000000"/>
                        </a:buClr>
                        <a:buFont typeface="Arial" charset="0"/>
                        <a:defRPr b="1">
                          <a:solidFill>
                            <a:schemeClr val="tx1"/>
                          </a:solidFill>
                          <a:latin typeface="Arial" charset="0"/>
                        </a:defRPr>
                      </a:lvl7pPr>
                      <a:lvl8pPr marL="2797175" defTabSz="228600" fontAlgn="base">
                        <a:spcBef>
                          <a:spcPct val="20000"/>
                        </a:spcBef>
                        <a:spcAft>
                          <a:spcPct val="0"/>
                        </a:spcAft>
                        <a:buClr>
                          <a:srgbClr val="000000"/>
                        </a:buClr>
                        <a:buFont typeface="Arial" charset="0"/>
                        <a:defRPr b="1">
                          <a:solidFill>
                            <a:schemeClr val="tx1"/>
                          </a:solidFill>
                          <a:latin typeface="Arial" charset="0"/>
                        </a:defRPr>
                      </a:lvl8pPr>
                      <a:lvl9pPr marL="3254375"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rgbClr val="000000"/>
                          </a:solidFill>
                          <a:effectLst/>
                          <a:latin typeface="Arial" charset="0"/>
                        </a:rPr>
                        <a:t>Returns </a:t>
                      </a:r>
                      <a:r>
                        <a:rPr kumimoji="0" lang="en-US" altLang="en-US" sz="1800" b="1" i="0" u="none" strike="noStrike" cap="none" normalizeH="0" baseline="0" smtClean="0">
                          <a:ln>
                            <a:noFill/>
                          </a:ln>
                          <a:solidFill>
                            <a:srgbClr val="000000"/>
                          </a:solidFill>
                          <a:effectLst/>
                          <a:latin typeface="Courier New" pitchFamily="49" charset="0"/>
                        </a:rPr>
                        <a:t>TRUE</a:t>
                      </a:r>
                      <a:r>
                        <a:rPr kumimoji="0" lang="en-US" altLang="en-US" sz="1800" b="1" i="0" u="none" strike="noStrike" cap="none" normalizeH="0" baseline="0" smtClean="0">
                          <a:ln>
                            <a:noFill/>
                          </a:ln>
                          <a:solidFill>
                            <a:srgbClr val="000000"/>
                          </a:solidFill>
                          <a:effectLst/>
                          <a:latin typeface="Arial" charset="0"/>
                        </a:rPr>
                        <a:t> if </a:t>
                      </a:r>
                      <a:r>
                        <a:rPr kumimoji="0" lang="en-US" altLang="en-US" sz="1800" b="1" i="1" u="none" strike="noStrike" cap="none" normalizeH="0" baseline="0" smtClean="0">
                          <a:ln>
                            <a:noFill/>
                          </a:ln>
                          <a:solidFill>
                            <a:srgbClr val="000000"/>
                          </a:solidFill>
                          <a:effectLst/>
                          <a:latin typeface="Arial" charset="0"/>
                        </a:rPr>
                        <a:t>both </a:t>
                      </a:r>
                      <a:r>
                        <a:rPr kumimoji="0" lang="en-US" altLang="en-US" sz="1800" b="1" i="0" u="none" strike="noStrike" cap="none" normalizeH="0" baseline="0" smtClean="0">
                          <a:ln>
                            <a:noFill/>
                          </a:ln>
                          <a:solidFill>
                            <a:srgbClr val="000000"/>
                          </a:solidFill>
                          <a:effectLst/>
                          <a:latin typeface="Arial" charset="0"/>
                        </a:rPr>
                        <a:t>component conditions are true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rgbClr val="000000"/>
                          </a:solidFill>
                          <a:effectLst/>
                          <a:latin typeface="Arial" charset="0"/>
                        </a:rPr>
                        <a:t>Returns </a:t>
                      </a:r>
                      <a:r>
                        <a:rPr kumimoji="0" lang="en-US" altLang="en-US" sz="1800" b="1" i="0" u="none" strike="noStrike" cap="none" normalizeH="0" baseline="0" smtClean="0">
                          <a:ln>
                            <a:noFill/>
                          </a:ln>
                          <a:solidFill>
                            <a:srgbClr val="000000"/>
                          </a:solidFill>
                          <a:effectLst/>
                          <a:latin typeface="Courier New" pitchFamily="49" charset="0"/>
                        </a:rPr>
                        <a:t>TRUE</a:t>
                      </a:r>
                      <a:r>
                        <a:rPr kumimoji="0" lang="en-US" altLang="en-US" sz="1800" b="1" i="0" u="none" strike="noStrike" cap="none" normalizeH="0" baseline="0" smtClean="0">
                          <a:ln>
                            <a:noFill/>
                          </a:ln>
                          <a:solidFill>
                            <a:srgbClr val="000000"/>
                          </a:solidFill>
                          <a:effectLst/>
                          <a:latin typeface="Arial" charset="0"/>
                        </a:rPr>
                        <a:t> if </a:t>
                      </a:r>
                      <a:r>
                        <a:rPr kumimoji="0" lang="en-US" altLang="en-US" sz="1800" b="1" i="1" u="none" strike="noStrike" cap="none" normalizeH="0" baseline="0" smtClean="0">
                          <a:ln>
                            <a:noFill/>
                          </a:ln>
                          <a:solidFill>
                            <a:srgbClr val="000000"/>
                          </a:solidFill>
                          <a:effectLst/>
                          <a:latin typeface="Arial" charset="0"/>
                        </a:rPr>
                        <a:t>either </a:t>
                      </a:r>
                      <a:r>
                        <a:rPr kumimoji="0" lang="en-US" altLang="en-US" sz="1800" b="1" i="0" u="none" strike="noStrike" cap="none" normalizeH="0" baseline="0" smtClean="0">
                          <a:ln>
                            <a:noFill/>
                          </a:ln>
                          <a:solidFill>
                            <a:srgbClr val="000000"/>
                          </a:solidFill>
                          <a:effectLst/>
                          <a:latin typeface="Arial" charset="0"/>
                        </a:rPr>
                        <a:t>component condition is true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344488"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 NOT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1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Returns </a:t>
                      </a:r>
                      <a:r>
                        <a:rPr kumimoji="0" lang="en-US" altLang="en-US" sz="1800" b="1" i="0" u="none" strike="noStrike" cap="none" normalizeH="0" baseline="0" smtClean="0">
                          <a:ln>
                            <a:noFill/>
                          </a:ln>
                          <a:solidFill>
                            <a:srgbClr val="000000"/>
                          </a:solidFill>
                          <a:effectLst/>
                          <a:latin typeface="Courier New" pitchFamily="49" charset="0"/>
                        </a:rPr>
                        <a:t>TRUE</a:t>
                      </a:r>
                      <a:r>
                        <a:rPr kumimoji="0" lang="en-US" altLang="en-US" sz="1800" b="1" i="0" u="none" strike="noStrike" cap="none" normalizeH="0" baseline="0" smtClean="0">
                          <a:ln>
                            <a:noFill/>
                          </a:ln>
                          <a:solidFill>
                            <a:srgbClr val="000000"/>
                          </a:solidFill>
                          <a:effectLst/>
                          <a:latin typeface="Arial" charset="0"/>
                        </a:rPr>
                        <a:t> if the following condition is false</a:t>
                      </a:r>
                      <a:endParaRPr kumimoji="0" lang="en-US" altLang="en-US" sz="1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2899233043"/>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02" name="Rectangle 18"/>
          <p:cNvSpPr>
            <a:spLocks noGrp="1" noChangeArrowheads="1"/>
          </p:cNvSpPr>
          <p:nvPr>
            <p:ph type="title"/>
          </p:nvPr>
        </p:nvSpPr>
        <p:spPr/>
        <p:txBody>
          <a:bodyPr/>
          <a:lstStyle/>
          <a:p>
            <a:r>
              <a:rPr lang="en-US" altLang="en-US"/>
              <a:t>Rules of Precedence</a:t>
            </a:r>
          </a:p>
        </p:txBody>
      </p:sp>
      <p:sp>
        <p:nvSpPr>
          <p:cNvPr id="400387" name="Rectangle 3"/>
          <p:cNvSpPr>
            <a:spLocks noChangeArrowheads="1"/>
          </p:cNvSpPr>
          <p:nvPr/>
        </p:nvSpPr>
        <p:spPr bwMode="auto">
          <a:xfrm>
            <a:off x="1216025" y="5735638"/>
            <a:ext cx="73850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346075">
              <a:tabLst>
                <a:tab pos="571500" algn="l"/>
              </a:tabLst>
              <a:defRPr sz="2400">
                <a:solidFill>
                  <a:schemeClr val="tx1"/>
                </a:solidFill>
                <a:latin typeface="Times New Roman" pitchFamily="18" charset="0"/>
              </a:defRPr>
            </a:lvl1pPr>
            <a:lvl2pPr marL="919163" indent="-400050" algn="l" defTabSz="346075">
              <a:tabLst>
                <a:tab pos="571500" algn="l"/>
              </a:tabLst>
              <a:defRPr sz="2400">
                <a:solidFill>
                  <a:schemeClr val="tx1"/>
                </a:solidFill>
                <a:latin typeface="Times New Roman" pitchFamily="18" charset="0"/>
              </a:defRPr>
            </a:lvl2pPr>
            <a:lvl3pPr marL="1319213" indent="-285750" algn="l" defTabSz="346075">
              <a:tabLst>
                <a:tab pos="571500" algn="l"/>
              </a:tabLst>
              <a:defRPr sz="2400">
                <a:solidFill>
                  <a:schemeClr val="tx1"/>
                </a:solidFill>
                <a:latin typeface="Times New Roman" pitchFamily="18" charset="0"/>
              </a:defRPr>
            </a:lvl3pPr>
            <a:lvl4pPr marL="1662113" indent="-228600" algn="l" defTabSz="346075">
              <a:tabLst>
                <a:tab pos="571500" algn="l"/>
              </a:tabLst>
              <a:defRPr sz="2400">
                <a:solidFill>
                  <a:schemeClr val="tx1"/>
                </a:solidFill>
                <a:latin typeface="Times New Roman" pitchFamily="18" charset="0"/>
              </a:defRPr>
            </a:lvl4pPr>
            <a:lvl5pPr marL="2005013" indent="-228600" algn="l" defTabSz="346075">
              <a:tabLst>
                <a:tab pos="571500" algn="l"/>
              </a:tabLst>
              <a:defRPr sz="2400">
                <a:solidFill>
                  <a:schemeClr val="tx1"/>
                </a:solidFill>
                <a:latin typeface="Times New Roman"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algn="ctr">
              <a:lnSpc>
                <a:spcPct val="95000"/>
              </a:lnSpc>
              <a:spcBef>
                <a:spcPct val="35000"/>
              </a:spcBef>
            </a:pPr>
            <a:r>
              <a:rPr lang="en-US" altLang="en-US" sz="1800">
                <a:latin typeface="Arial" charset="0"/>
              </a:rPr>
              <a:t>You can use parentheses to override rules of precedence.</a:t>
            </a:r>
          </a:p>
        </p:txBody>
      </p:sp>
      <p:graphicFrame>
        <p:nvGraphicFramePr>
          <p:cNvPr id="400458" name="Group 74"/>
          <p:cNvGraphicFramePr>
            <a:graphicFrameLocks noGrp="1"/>
          </p:cNvGraphicFramePr>
          <p:nvPr/>
        </p:nvGraphicFramePr>
        <p:xfrm>
          <a:off x="1803400" y="1801813"/>
          <a:ext cx="5486400" cy="3793046"/>
        </p:xfrm>
        <a:graphic>
          <a:graphicData uri="http://schemas.openxmlformats.org/drawingml/2006/table">
            <a:tbl>
              <a:tblPr/>
              <a:tblGrid>
                <a:gridCol w="1254125"/>
                <a:gridCol w="4232275"/>
              </a:tblGrid>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746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1</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Arithmetic operators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2</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4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charset="0"/>
                        </a:rPr>
                        <a:t>Concatenation operator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3</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4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charset="0"/>
                        </a:rPr>
                        <a:t>Comparison conditions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4</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IS</a:t>
                      </a:r>
                      <a:r>
                        <a:rPr kumimoji="0" lang="en-US" altLang="en-US" sz="1800" b="1" i="0" u="none" strike="noStrike" cap="none" normalizeH="0" baseline="0" smtClean="0">
                          <a:ln>
                            <a:noFill/>
                          </a:ln>
                          <a:solidFill>
                            <a:schemeClr val="tx1"/>
                          </a:solidFill>
                          <a:effectLst/>
                          <a:latin typeface="Times New Roman" pitchFamily="18" charset="0"/>
                        </a:rPr>
                        <a:t> </a:t>
                      </a:r>
                      <a:r>
                        <a:rPr kumimoji="0" lang="en-US" altLang="en-US" sz="1800" b="1" i="0" u="none" strike="noStrike" cap="none" normalizeH="0" baseline="0" smtClean="0">
                          <a:ln>
                            <a:noFill/>
                          </a:ln>
                          <a:solidFill>
                            <a:schemeClr val="tx1"/>
                          </a:solidFill>
                          <a:effectLst/>
                          <a:latin typeface="Courier New" pitchFamily="49" charset="0"/>
                        </a:rPr>
                        <a:t>[NOT]</a:t>
                      </a:r>
                      <a:r>
                        <a:rPr kumimoji="0" lang="en-US" altLang="en-US" sz="1800" b="1" i="0" u="none" strike="noStrike" cap="none" normalizeH="0" baseline="0" smtClean="0">
                          <a:ln>
                            <a:noFill/>
                          </a:ln>
                          <a:solidFill>
                            <a:schemeClr val="tx1"/>
                          </a:solidFill>
                          <a:effectLst/>
                          <a:latin typeface="Times New Roman" pitchFamily="18" charset="0"/>
                        </a:rPr>
                        <a:t> </a:t>
                      </a:r>
                      <a:r>
                        <a:rPr kumimoji="0" lang="en-US" altLang="en-US" sz="1800" b="1" i="0" u="none" strike="noStrike" cap="none" normalizeH="0" baseline="0" smtClean="0">
                          <a:ln>
                            <a:noFill/>
                          </a:ln>
                          <a:solidFill>
                            <a:schemeClr val="tx1"/>
                          </a:solidFill>
                          <a:effectLst/>
                          <a:latin typeface="Courier New" pitchFamily="49" charset="0"/>
                        </a:rPr>
                        <a:t>NULL</a:t>
                      </a:r>
                      <a:r>
                        <a:rPr kumimoji="0" lang="en-US" altLang="en-US" sz="1800" b="1" i="0" u="none" strike="noStrike" cap="none" normalizeH="0" baseline="0" smtClean="0">
                          <a:ln>
                            <a:noFill/>
                          </a:ln>
                          <a:solidFill>
                            <a:schemeClr val="tx1"/>
                          </a:solidFill>
                          <a:effectLst/>
                          <a:latin typeface="Times New Roman" pitchFamily="18" charset="0"/>
                        </a:rPr>
                        <a:t>, </a:t>
                      </a:r>
                      <a:r>
                        <a:rPr kumimoji="0" lang="en-US" altLang="en-US" sz="1800" b="1" i="0" u="none" strike="noStrike" cap="none" normalizeH="0" baseline="0" smtClean="0">
                          <a:ln>
                            <a:noFill/>
                          </a:ln>
                          <a:solidFill>
                            <a:schemeClr val="tx1"/>
                          </a:solidFill>
                          <a:effectLst/>
                          <a:latin typeface="Courier New" pitchFamily="49" charset="0"/>
                        </a:rPr>
                        <a:t>LIKE</a:t>
                      </a:r>
                      <a:r>
                        <a:rPr kumimoji="0" lang="en-US" altLang="en-US" sz="1800" b="1" i="0" u="none" strike="noStrike" cap="none" normalizeH="0" baseline="0" smtClean="0">
                          <a:ln>
                            <a:noFill/>
                          </a:ln>
                          <a:solidFill>
                            <a:schemeClr val="tx1"/>
                          </a:solidFill>
                          <a:effectLst/>
                          <a:latin typeface="Times New Roman" pitchFamily="18" charset="0"/>
                        </a:rPr>
                        <a:t>, </a:t>
                      </a:r>
                      <a:r>
                        <a:rPr kumimoji="0" lang="en-US" altLang="en-US" sz="1800" b="1" i="0" u="none" strike="noStrike" cap="none" normalizeH="0" baseline="0" smtClean="0">
                          <a:ln>
                            <a:noFill/>
                          </a:ln>
                          <a:solidFill>
                            <a:schemeClr val="tx1"/>
                          </a:solidFill>
                          <a:effectLst/>
                          <a:latin typeface="Courier New" pitchFamily="49" charset="0"/>
                        </a:rPr>
                        <a:t>[NOT]</a:t>
                      </a:r>
                      <a:r>
                        <a:rPr kumimoji="0" lang="en-US" altLang="en-US" sz="1800" b="1" i="0" u="none" strike="noStrike" cap="none" normalizeH="0" baseline="0" smtClean="0">
                          <a:ln>
                            <a:noFill/>
                          </a:ln>
                          <a:solidFill>
                            <a:schemeClr val="tx1"/>
                          </a:solidFill>
                          <a:effectLst/>
                          <a:latin typeface="Times New Roman" pitchFamily="18" charset="0"/>
                        </a:rPr>
                        <a:t> </a:t>
                      </a:r>
                      <a:r>
                        <a:rPr kumimoji="0" lang="en-US" altLang="en-US" sz="1800" b="1" i="0" u="none" strike="noStrike" cap="none" normalizeH="0" baseline="0" smtClean="0">
                          <a:ln>
                            <a:noFill/>
                          </a:ln>
                          <a:solidFill>
                            <a:schemeClr val="tx1"/>
                          </a:solidFill>
                          <a:effectLst/>
                          <a:latin typeface="Courier New" pitchFamily="49" charset="0"/>
                        </a:rPr>
                        <a:t>IN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5</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[NOT] BETWEEN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6</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Not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tabLst>
                          <a:tab pos="115888" algn="l"/>
                        </a:tabLst>
                        <a:defRPr sz="2000" b="1">
                          <a:solidFill>
                            <a:schemeClr val="tx1"/>
                          </a:solidFill>
                          <a:latin typeface="Arial" charset="0"/>
                        </a:defRPr>
                      </a:lvl1pPr>
                      <a:lvl2pPr marL="114300" algn="l" defTabSz="228600">
                        <a:spcBef>
                          <a:spcPct val="20000"/>
                        </a:spcBef>
                        <a:buClr>
                          <a:srgbClr val="FF0000"/>
                        </a:buClr>
                        <a:buFont typeface="Arial" charset="0"/>
                        <a:tabLst>
                          <a:tab pos="115888" algn="l"/>
                        </a:tabLst>
                        <a:defRPr sz="2000" b="1">
                          <a:solidFill>
                            <a:schemeClr val="tx1"/>
                          </a:solidFill>
                          <a:latin typeface="Arial" charset="0"/>
                        </a:defRPr>
                      </a:lvl2pPr>
                      <a:lvl3pPr marL="685800" algn="l" defTabSz="228600">
                        <a:spcBef>
                          <a:spcPct val="20000"/>
                        </a:spcBef>
                        <a:buClr>
                          <a:srgbClr val="FF0000"/>
                        </a:buClr>
                        <a:buFont typeface="Arial" charset="0"/>
                        <a:tabLst>
                          <a:tab pos="115888" algn="l"/>
                        </a:tabLst>
                        <a:defRPr b="1">
                          <a:solidFill>
                            <a:schemeClr val="tx1"/>
                          </a:solidFill>
                          <a:latin typeface="Arial" charset="0"/>
                        </a:defRPr>
                      </a:lvl3pPr>
                      <a:lvl4pPr marL="1143000" algn="l" defTabSz="228600">
                        <a:spcBef>
                          <a:spcPct val="20000"/>
                        </a:spcBef>
                        <a:buClr>
                          <a:srgbClr val="000000"/>
                        </a:buClr>
                        <a:buFont typeface="Arial" charset="0"/>
                        <a:tabLst>
                          <a:tab pos="115888" algn="l"/>
                        </a:tabLst>
                        <a:defRPr b="1">
                          <a:solidFill>
                            <a:srgbClr val="FF0000"/>
                          </a:solidFill>
                          <a:latin typeface="Arial" charset="0"/>
                        </a:defRPr>
                      </a:lvl4pPr>
                      <a:lvl5pPr marL="1257300" algn="l" defTabSz="228600">
                        <a:spcBef>
                          <a:spcPct val="20000"/>
                        </a:spcBef>
                        <a:buClr>
                          <a:srgbClr val="000000"/>
                        </a:buClr>
                        <a:buFont typeface="Arial" charset="0"/>
                        <a:tabLst>
                          <a:tab pos="115888" algn="l"/>
                        </a:tabLst>
                        <a:defRPr b="1">
                          <a:solidFill>
                            <a:schemeClr val="tx1"/>
                          </a:solidFill>
                          <a:latin typeface="Arial" charset="0"/>
                        </a:defRPr>
                      </a:lvl5pPr>
                      <a:lvl6pPr marL="17145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6pPr>
                      <a:lvl7pPr marL="21717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7pPr>
                      <a:lvl8pPr marL="26289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8pPr>
                      <a:lvl9pPr marL="30861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tab pos="115888" algn="l"/>
                        </a:tabLst>
                      </a:pPr>
                      <a:r>
                        <a:rPr kumimoji="0" lang="en-US" altLang="en-US" sz="1800" b="1" i="0" u="none" strike="noStrike" cap="none" normalizeH="0" baseline="0" smtClean="0">
                          <a:ln>
                            <a:noFill/>
                          </a:ln>
                          <a:solidFill>
                            <a:srgbClr val="000000"/>
                          </a:solidFill>
                          <a:effectLst/>
                          <a:latin typeface="Arial" charset="0"/>
                        </a:rPr>
                        <a:t>7</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NOT</a:t>
                      </a:r>
                      <a:r>
                        <a:rPr kumimoji="0" lang="en-US" altLang="en-US" sz="1800" b="1" i="0" u="none" strike="noStrike" cap="none" normalizeH="0" baseline="0" smtClean="0">
                          <a:ln>
                            <a:noFill/>
                          </a:ln>
                          <a:solidFill>
                            <a:schemeClr val="tx1"/>
                          </a:solidFill>
                          <a:effectLst/>
                          <a:latin typeface="Arial" charset="0"/>
                        </a:rPr>
                        <a:t> logical condition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8</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itchFamily="49" charset="0"/>
                        </a:rPr>
                        <a:t>AND</a:t>
                      </a:r>
                      <a:r>
                        <a:rPr kumimoji="0" lang="en-US" altLang="en-US" sz="1800" b="1" i="0" u="none" strike="noStrike" cap="none" normalizeH="0" baseline="0" smtClean="0">
                          <a:ln>
                            <a:noFill/>
                          </a:ln>
                          <a:solidFill>
                            <a:schemeClr val="tx1"/>
                          </a:solidFill>
                          <a:effectLst/>
                          <a:latin typeface="Arial" charset="0"/>
                        </a:rPr>
                        <a:t> logical condition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9</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itchFamily="49" charset="0"/>
                        </a:rPr>
                        <a:t>OR</a:t>
                      </a:r>
                      <a:r>
                        <a:rPr kumimoji="0" lang="en-US" altLang="en-US" sz="1800" b="1" i="0" u="none" strike="noStrike" cap="none" normalizeH="0" baseline="0" smtClean="0">
                          <a:ln>
                            <a:noFill/>
                          </a:ln>
                          <a:solidFill>
                            <a:schemeClr val="tx1"/>
                          </a:solidFill>
                          <a:effectLst/>
                          <a:latin typeface="Arial" charset="0"/>
                        </a:rPr>
                        <a:t> logical condition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3816595333"/>
      </p:ext>
    </p:extLst>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6" name="Rectangle 12"/>
          <p:cNvSpPr>
            <a:spLocks noChangeArrowheads="1"/>
          </p:cNvSpPr>
          <p:nvPr/>
        </p:nvSpPr>
        <p:spPr bwMode="blackGray">
          <a:xfrm>
            <a:off x="882650" y="2336800"/>
            <a:ext cx="7272338" cy="923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firstname</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lastname</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mm_customer</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on_mailing_list</a:t>
            </a:r>
            <a:r>
              <a:rPr lang="en-IE" altLang="en-US" sz="1800" dirty="0">
                <a:solidFill>
                  <a:srgbClr val="000000"/>
                </a:solidFill>
                <a:latin typeface="Courier New" pitchFamily="49" charset="0"/>
              </a:rPr>
              <a:t> IS NULL ;</a:t>
            </a:r>
            <a:endParaRPr lang="en-US" altLang="en-US" sz="1800" dirty="0">
              <a:solidFill>
                <a:srgbClr val="000000"/>
              </a:solidFill>
              <a:latin typeface="Courier New" pitchFamily="49" charset="0"/>
            </a:endParaRPr>
          </a:p>
        </p:txBody>
      </p:sp>
      <p:sp>
        <p:nvSpPr>
          <p:cNvPr id="390154" name="Rectangle 10"/>
          <p:cNvSpPr>
            <a:spLocks noGrp="1" noChangeArrowheads="1"/>
          </p:cNvSpPr>
          <p:nvPr>
            <p:ph type="title"/>
          </p:nvPr>
        </p:nvSpPr>
        <p:spPr/>
        <p:txBody>
          <a:bodyPr/>
          <a:lstStyle/>
          <a:p>
            <a:r>
              <a:rPr lang="en-US" altLang="en-US"/>
              <a:t>Using the </a:t>
            </a:r>
            <a:r>
              <a:rPr lang="en-US" altLang="en-US">
                <a:latin typeface="Courier New" pitchFamily="49" charset="0"/>
              </a:rPr>
              <a:t>NULL</a:t>
            </a:r>
            <a:r>
              <a:rPr lang="en-US" altLang="en-US"/>
              <a:t> Conditions</a:t>
            </a:r>
          </a:p>
        </p:txBody>
      </p:sp>
      <p:sp>
        <p:nvSpPr>
          <p:cNvPr id="390155" name="Rectangle 11"/>
          <p:cNvSpPr>
            <a:spLocks noGrp="1" noChangeArrowheads="1"/>
          </p:cNvSpPr>
          <p:nvPr>
            <p:ph type="body" idx="1"/>
          </p:nvPr>
        </p:nvSpPr>
        <p:spPr>
          <a:xfrm>
            <a:off x="863600" y="1816100"/>
            <a:ext cx="7366000" cy="360363"/>
          </a:xfrm>
        </p:spPr>
        <p:txBody>
          <a:bodyPr>
            <a:normAutofit fontScale="85000" lnSpcReduction="20000"/>
          </a:bodyPr>
          <a:lstStyle/>
          <a:p>
            <a:r>
              <a:rPr lang="en-US" altLang="en-US"/>
              <a:t>Test for nulls with the </a:t>
            </a:r>
            <a:r>
              <a:rPr lang="en-US" altLang="en-US">
                <a:latin typeface="Courier New" pitchFamily="49" charset="0"/>
              </a:rPr>
              <a:t>IS NULL</a:t>
            </a:r>
            <a:r>
              <a:rPr lang="en-US" altLang="en-US"/>
              <a:t> operator.</a:t>
            </a:r>
          </a:p>
        </p:txBody>
      </p:sp>
      <p:sp>
        <p:nvSpPr>
          <p:cNvPr id="390150" name="Rectangle 6"/>
          <p:cNvSpPr>
            <a:spLocks noChangeArrowheads="1"/>
          </p:cNvSpPr>
          <p:nvPr/>
        </p:nvSpPr>
        <p:spPr bwMode="auto">
          <a:xfrm>
            <a:off x="1825625" y="2909888"/>
            <a:ext cx="3394447" cy="29845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717032"/>
            <a:ext cx="2395537" cy="81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0509532"/>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6" name="Rectangle 12"/>
          <p:cNvSpPr>
            <a:spLocks noChangeArrowheads="1"/>
          </p:cNvSpPr>
          <p:nvPr/>
        </p:nvSpPr>
        <p:spPr bwMode="blackGray">
          <a:xfrm>
            <a:off x="882650" y="2336800"/>
            <a:ext cx="7272338" cy="923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firstname</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lastname</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mm_customer</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on_mailing_list</a:t>
            </a:r>
            <a:r>
              <a:rPr lang="en-IE" altLang="en-US" sz="1800" dirty="0">
                <a:solidFill>
                  <a:srgbClr val="000000"/>
                </a:solidFill>
                <a:latin typeface="Courier New" pitchFamily="49" charset="0"/>
              </a:rPr>
              <a:t> IS NOT NULL </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390154" name="Rectangle 10"/>
          <p:cNvSpPr>
            <a:spLocks noGrp="1" noChangeArrowheads="1"/>
          </p:cNvSpPr>
          <p:nvPr>
            <p:ph type="title"/>
          </p:nvPr>
        </p:nvSpPr>
        <p:spPr/>
        <p:txBody>
          <a:bodyPr/>
          <a:lstStyle/>
          <a:p>
            <a:r>
              <a:rPr lang="en-US" altLang="en-US"/>
              <a:t>Using the </a:t>
            </a:r>
            <a:r>
              <a:rPr lang="en-US" altLang="en-US">
                <a:latin typeface="Courier New" pitchFamily="49" charset="0"/>
              </a:rPr>
              <a:t>NULL</a:t>
            </a:r>
            <a:r>
              <a:rPr lang="en-US" altLang="en-US"/>
              <a:t> Conditions</a:t>
            </a:r>
          </a:p>
        </p:txBody>
      </p:sp>
      <p:sp>
        <p:nvSpPr>
          <p:cNvPr id="390155" name="Rectangle 11"/>
          <p:cNvSpPr>
            <a:spLocks noGrp="1" noChangeArrowheads="1"/>
          </p:cNvSpPr>
          <p:nvPr>
            <p:ph type="body" idx="1"/>
          </p:nvPr>
        </p:nvSpPr>
        <p:spPr>
          <a:xfrm>
            <a:off x="863600" y="1816100"/>
            <a:ext cx="7366000" cy="360363"/>
          </a:xfrm>
        </p:spPr>
        <p:txBody>
          <a:bodyPr>
            <a:normAutofit fontScale="85000" lnSpcReduction="20000"/>
          </a:bodyPr>
          <a:lstStyle/>
          <a:p>
            <a:r>
              <a:rPr lang="en-US" altLang="en-US" dirty="0"/>
              <a:t>Test for </a:t>
            </a:r>
            <a:r>
              <a:rPr lang="en-US" altLang="en-US" dirty="0" smtClean="0"/>
              <a:t>non null values </a:t>
            </a:r>
            <a:r>
              <a:rPr lang="en-US" altLang="en-US" dirty="0"/>
              <a:t>with the </a:t>
            </a:r>
            <a:r>
              <a:rPr lang="en-US" altLang="en-US" dirty="0" smtClean="0">
                <a:latin typeface="Courier New" pitchFamily="49" charset="0"/>
              </a:rPr>
              <a:t>IS NOT </a:t>
            </a:r>
            <a:r>
              <a:rPr lang="en-US" altLang="en-US" dirty="0">
                <a:latin typeface="Courier New" pitchFamily="49" charset="0"/>
              </a:rPr>
              <a:t>NULL</a:t>
            </a:r>
            <a:r>
              <a:rPr lang="en-US" altLang="en-US" dirty="0"/>
              <a:t> operator.</a:t>
            </a:r>
          </a:p>
        </p:txBody>
      </p:sp>
      <p:sp>
        <p:nvSpPr>
          <p:cNvPr id="390150" name="Rectangle 6"/>
          <p:cNvSpPr>
            <a:spLocks noChangeArrowheads="1"/>
          </p:cNvSpPr>
          <p:nvPr/>
        </p:nvSpPr>
        <p:spPr bwMode="auto">
          <a:xfrm>
            <a:off x="1825625" y="2909888"/>
            <a:ext cx="3898503" cy="29845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990287"/>
            <a:ext cx="2774950" cy="106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4577726"/>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ORDER BY Clause</a:t>
            </a:r>
            <a:endParaRPr lang="en-IE" dirty="0"/>
          </a:p>
        </p:txBody>
      </p:sp>
      <p:sp>
        <p:nvSpPr>
          <p:cNvPr id="3" name="Content Placeholder 2"/>
          <p:cNvSpPr>
            <a:spLocks noGrp="1"/>
          </p:cNvSpPr>
          <p:nvPr>
            <p:ph sz="quarter" idx="1"/>
          </p:nvPr>
        </p:nvSpPr>
        <p:spPr>
          <a:xfrm>
            <a:off x="457200" y="1219200"/>
            <a:ext cx="8229600" cy="1705744"/>
          </a:xfrm>
        </p:spPr>
        <p:txBody>
          <a:bodyPr>
            <a:normAutofit fontScale="92500"/>
          </a:bodyPr>
          <a:lstStyle/>
          <a:p>
            <a:r>
              <a:rPr lang="en-US" altLang="en-US" dirty="0"/>
              <a:t>Sort retrieved rows with the </a:t>
            </a:r>
            <a:r>
              <a:rPr lang="en-US" altLang="en-US" dirty="0">
                <a:latin typeface="Courier New" pitchFamily="49" charset="0"/>
              </a:rPr>
              <a:t>ORDER BY</a:t>
            </a:r>
            <a:r>
              <a:rPr lang="en-US" altLang="en-US" dirty="0"/>
              <a:t> clause:</a:t>
            </a:r>
          </a:p>
          <a:p>
            <a:pPr lvl="1"/>
            <a:r>
              <a:rPr lang="en-US" altLang="en-US" dirty="0">
                <a:latin typeface="Courier New" pitchFamily="49" charset="0"/>
              </a:rPr>
              <a:t>ASC</a:t>
            </a:r>
            <a:r>
              <a:rPr lang="en-US" altLang="en-US" dirty="0"/>
              <a:t>: ascending order, default</a:t>
            </a:r>
          </a:p>
          <a:p>
            <a:pPr lvl="1"/>
            <a:r>
              <a:rPr lang="en-US" altLang="en-US" dirty="0">
                <a:latin typeface="Courier New" pitchFamily="49" charset="0"/>
              </a:rPr>
              <a:t>DESC</a:t>
            </a:r>
            <a:r>
              <a:rPr lang="en-US" altLang="en-US" dirty="0"/>
              <a:t>: descending order</a:t>
            </a:r>
          </a:p>
          <a:p>
            <a:r>
              <a:rPr lang="en-US" altLang="en-US" dirty="0"/>
              <a:t>The </a:t>
            </a:r>
            <a:r>
              <a:rPr lang="en-US" altLang="en-US" dirty="0">
                <a:latin typeface="Courier New" pitchFamily="49" charset="0"/>
              </a:rPr>
              <a:t>ORDER BY</a:t>
            </a:r>
            <a:r>
              <a:rPr lang="en-US" altLang="en-US" dirty="0"/>
              <a:t> clause comes last in the </a:t>
            </a:r>
            <a:r>
              <a:rPr lang="en-US" altLang="en-US" dirty="0">
                <a:latin typeface="Courier New" pitchFamily="49" charset="0"/>
              </a:rPr>
              <a:t>SELECT</a:t>
            </a:r>
            <a:r>
              <a:rPr lang="en-US" altLang="en-US" dirty="0"/>
              <a:t> statement</a:t>
            </a:r>
            <a:r>
              <a:rPr lang="en-US" altLang="en-US" dirty="0" smtClean="0"/>
              <a:t>:</a:t>
            </a:r>
          </a:p>
          <a:p>
            <a:pPr marL="274320" lvl="1" indent="0">
              <a:buNone/>
            </a:pPr>
            <a:endParaRPr lang="en-US" altLang="en-US" sz="2000" dirty="0"/>
          </a:p>
          <a:p>
            <a:pPr marL="274320" lvl="1" indent="0">
              <a:buNone/>
            </a:pPr>
            <a:endParaRPr lang="en-US" altLang="en-US" dirty="0" smtClean="0"/>
          </a:p>
          <a:p>
            <a:endParaRPr lang="en-IE" dirty="0"/>
          </a:p>
        </p:txBody>
      </p:sp>
      <p:pic>
        <p:nvPicPr>
          <p:cNvPr id="440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3755627"/>
            <a:ext cx="4389827" cy="2895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3528" y="2924944"/>
            <a:ext cx="8640960" cy="707886"/>
          </a:xfrm>
          <a:prstGeom prst="rect">
            <a:avLst/>
          </a:prstGeom>
          <a:solidFill>
            <a:schemeClr val="accent4">
              <a:lumMod val="40000"/>
              <a:lumOff val="60000"/>
            </a:schemeClr>
          </a:solidFill>
          <a:ln>
            <a:solidFill>
              <a:schemeClr val="tx1"/>
            </a:solidFill>
          </a:ln>
        </p:spPr>
        <p:txBody>
          <a:bodyPr wrap="square" rtlCol="0">
            <a:spAutoFit/>
          </a:bodyPr>
          <a:lstStyle/>
          <a:p>
            <a:pPr marL="0" lvl="1"/>
            <a:r>
              <a:rPr lang="en-US" altLang="en-US" sz="2000" dirty="0">
                <a:latin typeface="Courier" pitchFamily="49" charset="0"/>
              </a:rPr>
              <a:t>SELECT </a:t>
            </a:r>
            <a:r>
              <a:rPr lang="en-US" altLang="en-US" sz="2000" dirty="0" err="1">
                <a:latin typeface="Courier" pitchFamily="49" charset="0"/>
              </a:rPr>
              <a:t>movie_title</a:t>
            </a:r>
            <a:r>
              <a:rPr lang="en-US" altLang="en-US" sz="2000" dirty="0">
                <a:latin typeface="Courier" pitchFamily="49" charset="0"/>
              </a:rPr>
              <a:t>, </a:t>
            </a:r>
            <a:r>
              <a:rPr lang="en-US" altLang="en-US" sz="2000" dirty="0" err="1">
                <a:latin typeface="Courier" pitchFamily="49" charset="0"/>
              </a:rPr>
              <a:t>movie_qty</a:t>
            </a:r>
            <a:r>
              <a:rPr lang="en-US" altLang="en-US" sz="2000" dirty="0">
                <a:latin typeface="Courier" pitchFamily="49" charset="0"/>
              </a:rPr>
              <a:t> from </a:t>
            </a:r>
            <a:r>
              <a:rPr lang="en-US" altLang="en-US" sz="2000" dirty="0" err="1">
                <a:latin typeface="Courier" pitchFamily="49" charset="0"/>
              </a:rPr>
              <a:t>mm_movie</a:t>
            </a:r>
            <a:r>
              <a:rPr lang="en-US" altLang="en-US" sz="2000" dirty="0">
                <a:latin typeface="Courier" pitchFamily="49" charset="0"/>
              </a:rPr>
              <a:t> </a:t>
            </a:r>
            <a:r>
              <a:rPr lang="en-US" altLang="en-US" sz="2000" b="1" dirty="0">
                <a:solidFill>
                  <a:srgbClr val="FF0000"/>
                </a:solidFill>
                <a:latin typeface="Courier" pitchFamily="49" charset="0"/>
              </a:rPr>
              <a:t>ORDER BY </a:t>
            </a:r>
            <a:r>
              <a:rPr lang="en-US" altLang="en-US" sz="2000" dirty="0" err="1">
                <a:latin typeface="Courier" pitchFamily="49" charset="0"/>
              </a:rPr>
              <a:t>movie_title</a:t>
            </a:r>
            <a:r>
              <a:rPr lang="en-US" altLang="en-US" sz="2000" dirty="0">
                <a:latin typeface="Courier" pitchFamily="49" charset="0"/>
              </a:rPr>
              <a:t> ASC</a:t>
            </a:r>
            <a:r>
              <a:rPr lang="en-US" altLang="en-US" sz="2000" dirty="0" smtClean="0">
                <a:latin typeface="Courier" pitchFamily="49" charset="0"/>
              </a:rPr>
              <a:t>;</a:t>
            </a:r>
            <a:endParaRPr lang="en-US" altLang="en-US" sz="2000" dirty="0">
              <a:latin typeface="Courier" pitchFamily="49" charset="0"/>
            </a:endParaRPr>
          </a:p>
        </p:txBody>
      </p:sp>
    </p:spTree>
    <p:extLst>
      <p:ext uri="{BB962C8B-B14F-4D97-AF65-F5344CB8AC3E}">
        <p14:creationId xmlns:p14="http://schemas.microsoft.com/office/powerpoint/2010/main" val="39026544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Things to be able to explain/Be able to do</a:t>
            </a:r>
          </a:p>
        </p:txBody>
      </p:sp>
      <p:sp>
        <p:nvSpPr>
          <p:cNvPr id="3" name="Content Placeholder 2"/>
          <p:cNvSpPr>
            <a:spLocks noGrp="1"/>
          </p:cNvSpPr>
          <p:nvPr>
            <p:ph sz="quarter" idx="1"/>
          </p:nvPr>
        </p:nvSpPr>
        <p:spPr/>
        <p:txBody>
          <a:bodyPr>
            <a:normAutofit fontScale="85000" lnSpcReduction="20000"/>
          </a:bodyPr>
          <a:lstStyle/>
          <a:p>
            <a:r>
              <a:rPr lang="en-IE" dirty="0"/>
              <a:t>Insert</a:t>
            </a:r>
          </a:p>
          <a:p>
            <a:r>
              <a:rPr lang="en-IE" dirty="0"/>
              <a:t>Update</a:t>
            </a:r>
          </a:p>
          <a:p>
            <a:r>
              <a:rPr lang="en-IE" dirty="0" smtClean="0"/>
              <a:t>Delete</a:t>
            </a:r>
          </a:p>
          <a:p>
            <a:r>
              <a:rPr lang="en-IE" dirty="0" smtClean="0"/>
              <a:t>SELECT statement</a:t>
            </a:r>
          </a:p>
          <a:p>
            <a:pPr lvl="1"/>
            <a:r>
              <a:rPr lang="en-US" altLang="zh-CN" sz="2500" dirty="0">
                <a:solidFill>
                  <a:srgbClr val="000000"/>
                </a:solidFill>
                <a:cs typeface="Constantia" pitchFamily="18" charset="0"/>
              </a:rPr>
              <a:t>Projection –</a:t>
            </a:r>
            <a:r>
              <a:rPr lang="en-US" altLang="zh-CN" sz="2500" dirty="0">
                <a:cs typeface="Times New Roman" pitchFamily="18" charset="0"/>
              </a:rPr>
              <a:t> </a:t>
            </a:r>
            <a:r>
              <a:rPr lang="en-US" altLang="zh-CN" sz="2500" dirty="0">
                <a:solidFill>
                  <a:srgbClr val="000000"/>
                </a:solidFill>
                <a:cs typeface="Constantia" pitchFamily="18" charset="0"/>
              </a:rPr>
              <a:t>filtering out unwanted columns.</a:t>
            </a:r>
            <a:endParaRPr lang="en-US" altLang="zh-CN" dirty="0"/>
          </a:p>
          <a:p>
            <a:pPr lvl="1"/>
            <a:r>
              <a:rPr lang="en-US" altLang="zh-CN" sz="2500" dirty="0">
                <a:solidFill>
                  <a:srgbClr val="000000"/>
                </a:solidFill>
                <a:cs typeface="Constantia" pitchFamily="18" charset="0"/>
              </a:rPr>
              <a:t>Renaming –</a:t>
            </a:r>
            <a:r>
              <a:rPr lang="en-US" altLang="zh-CN" sz="2500" dirty="0">
                <a:cs typeface="Times New Roman" pitchFamily="18" charset="0"/>
              </a:rPr>
              <a:t> </a:t>
            </a:r>
            <a:r>
              <a:rPr lang="en-US" altLang="zh-CN" sz="2500" dirty="0">
                <a:solidFill>
                  <a:srgbClr val="000000"/>
                </a:solidFill>
                <a:cs typeface="Constantia" pitchFamily="18" charset="0"/>
              </a:rPr>
              <a:t>using alternate titles</a:t>
            </a:r>
            <a:endParaRPr lang="en-US" altLang="zh-CN" dirty="0"/>
          </a:p>
          <a:p>
            <a:pPr lvl="1"/>
            <a:r>
              <a:rPr lang="en-US" altLang="zh-CN" sz="2500" dirty="0">
                <a:solidFill>
                  <a:srgbClr val="000000"/>
                </a:solidFill>
                <a:cs typeface="Constantia" pitchFamily="18" charset="0"/>
              </a:rPr>
              <a:t>Condition –</a:t>
            </a:r>
            <a:r>
              <a:rPr lang="en-US" altLang="zh-CN" sz="2500" dirty="0">
                <a:cs typeface="Times New Roman" pitchFamily="18" charset="0"/>
              </a:rPr>
              <a:t> </a:t>
            </a:r>
            <a:r>
              <a:rPr lang="en-US" altLang="zh-CN" sz="2500" dirty="0">
                <a:solidFill>
                  <a:srgbClr val="000000"/>
                </a:solidFill>
                <a:cs typeface="Times New Roman" pitchFamily="18" charset="0"/>
              </a:rPr>
              <a:t>B</a:t>
            </a:r>
            <a:r>
              <a:rPr lang="en-US" altLang="zh-CN" sz="2500" dirty="0">
                <a:solidFill>
                  <a:srgbClr val="000000"/>
                </a:solidFill>
                <a:cs typeface="Constantia" pitchFamily="18" charset="0"/>
              </a:rPr>
              <a:t>oolean operators</a:t>
            </a:r>
          </a:p>
          <a:p>
            <a:pPr lvl="1"/>
            <a:r>
              <a:rPr lang="en-US" altLang="zh-CN" sz="2500" dirty="0">
                <a:solidFill>
                  <a:srgbClr val="000000"/>
                </a:solidFill>
                <a:cs typeface="Constantia" pitchFamily="18" charset="0"/>
              </a:rPr>
              <a:t>Restriction –</a:t>
            </a:r>
            <a:r>
              <a:rPr lang="en-US" altLang="zh-CN" sz="2500" dirty="0">
                <a:cs typeface="Times New Roman" pitchFamily="18" charset="0"/>
              </a:rPr>
              <a:t> </a:t>
            </a:r>
            <a:r>
              <a:rPr lang="en-US" altLang="zh-CN" sz="2500" dirty="0">
                <a:solidFill>
                  <a:srgbClr val="000000"/>
                </a:solidFill>
                <a:cs typeface="Constantia" pitchFamily="18" charset="0"/>
              </a:rPr>
              <a:t>filtering out unwanted </a:t>
            </a:r>
            <a:r>
              <a:rPr lang="en-US" altLang="zh-CN" sz="2500" dirty="0" smtClean="0">
                <a:solidFill>
                  <a:srgbClr val="000000"/>
                </a:solidFill>
                <a:cs typeface="Constantia" pitchFamily="18" charset="0"/>
              </a:rPr>
              <a:t>rows</a:t>
            </a:r>
          </a:p>
          <a:p>
            <a:pPr lvl="1"/>
            <a:r>
              <a:rPr lang="en-US" sz="2500" dirty="0" smtClean="0">
                <a:solidFill>
                  <a:srgbClr val="000000"/>
                </a:solidFill>
              </a:rPr>
              <a:t>Sorting</a:t>
            </a:r>
            <a:endParaRPr lang="en-IE" dirty="0" smtClean="0"/>
          </a:p>
          <a:p>
            <a:r>
              <a:rPr lang="en-IE" dirty="0"/>
              <a:t>Recognise errors in DML </a:t>
            </a:r>
            <a:r>
              <a:rPr lang="en-IE" dirty="0" smtClean="0"/>
              <a:t>statements and correct</a:t>
            </a:r>
            <a:endParaRPr lang="en-IE" dirty="0"/>
          </a:p>
          <a:p>
            <a:r>
              <a:rPr lang="en-IE" dirty="0" smtClean="0"/>
              <a:t>Be </a:t>
            </a:r>
            <a:r>
              <a:rPr lang="en-IE" dirty="0"/>
              <a:t>able to use all the </a:t>
            </a:r>
            <a:r>
              <a:rPr lang="en-IE" dirty="0" smtClean="0"/>
              <a:t>above</a:t>
            </a:r>
          </a:p>
          <a:p>
            <a:r>
              <a:rPr lang="en-IE" dirty="0"/>
              <a:t>Be able to explain </a:t>
            </a:r>
            <a:r>
              <a:rPr lang="en-IE" dirty="0" smtClean="0"/>
              <a:t>how they work</a:t>
            </a:r>
            <a:endParaRPr lang="en-IE" dirty="0"/>
          </a:p>
          <a:p>
            <a:r>
              <a:rPr lang="en-IE" dirty="0"/>
              <a:t>Be able to recognise how output was created and generate SQL to achieve the output</a:t>
            </a:r>
          </a:p>
          <a:p>
            <a:endParaRPr lang="en-IE" dirty="0"/>
          </a:p>
          <a:p>
            <a:pPr lvl="1"/>
            <a:endParaRPr lang="en-IE" dirty="0" smtClean="0"/>
          </a:p>
        </p:txBody>
      </p:sp>
    </p:spTree>
    <p:extLst>
      <p:ext uri="{BB962C8B-B14F-4D97-AF65-F5344CB8AC3E}">
        <p14:creationId xmlns:p14="http://schemas.microsoft.com/office/powerpoint/2010/main" val="40783312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E" dirty="0" smtClean="0"/>
              <a:t>More Advanced Data Manipulation</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5429100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40" name="Rectangle 24"/>
          <p:cNvSpPr>
            <a:spLocks noGrp="1" noChangeArrowheads="1"/>
          </p:cNvSpPr>
          <p:nvPr>
            <p:ph type="title"/>
          </p:nvPr>
        </p:nvSpPr>
        <p:spPr/>
        <p:txBody>
          <a:bodyPr/>
          <a:lstStyle/>
          <a:p>
            <a:r>
              <a:rPr lang="en-US" altLang="en-US"/>
              <a:t>SQL Functions</a:t>
            </a:r>
          </a:p>
        </p:txBody>
      </p:sp>
      <p:sp>
        <p:nvSpPr>
          <p:cNvPr id="367619" name="Rectangle 3"/>
          <p:cNvSpPr>
            <a:spLocks noChangeArrowheads="1"/>
          </p:cNvSpPr>
          <p:nvPr/>
        </p:nvSpPr>
        <p:spPr bwMode="blackWhite">
          <a:xfrm>
            <a:off x="3368675" y="2124075"/>
            <a:ext cx="2351088" cy="931863"/>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US" altLang="en-US">
                <a:solidFill>
                  <a:prstClr val="black"/>
                </a:solidFill>
              </a:rPr>
              <a:t>Function</a:t>
            </a:r>
          </a:p>
        </p:txBody>
      </p:sp>
      <p:sp>
        <p:nvSpPr>
          <p:cNvPr id="367621" name="Rectangle 5"/>
          <p:cNvSpPr>
            <a:spLocks noChangeArrowheads="1"/>
          </p:cNvSpPr>
          <p:nvPr/>
        </p:nvSpPr>
        <p:spPr bwMode="auto">
          <a:xfrm>
            <a:off x="1490663" y="1819275"/>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a:solidFill>
                  <a:prstClr val="black"/>
                </a:solidFill>
              </a:rPr>
              <a:t>Input</a:t>
            </a:r>
          </a:p>
        </p:txBody>
      </p:sp>
      <p:sp>
        <p:nvSpPr>
          <p:cNvPr id="367622" name="Freeform 6"/>
          <p:cNvSpPr>
            <a:spLocks/>
          </p:cNvSpPr>
          <p:nvPr/>
        </p:nvSpPr>
        <p:spPr bwMode="auto">
          <a:xfrm>
            <a:off x="1871663" y="2295525"/>
            <a:ext cx="1490662" cy="887413"/>
          </a:xfrm>
          <a:custGeom>
            <a:avLst/>
            <a:gdLst>
              <a:gd name="T0" fmla="*/ 0 w 939"/>
              <a:gd name="T1" fmla="*/ 558 h 559"/>
              <a:gd name="T2" fmla="*/ 0 w 939"/>
              <a:gd name="T3" fmla="*/ 0 h 559"/>
              <a:gd name="T4" fmla="*/ 938 w 939"/>
              <a:gd name="T5" fmla="*/ 0 h 559"/>
            </a:gdLst>
            <a:ahLst/>
            <a:cxnLst>
              <a:cxn ang="0">
                <a:pos x="T0" y="T1"/>
              </a:cxn>
              <a:cxn ang="0">
                <a:pos x="T2" y="T3"/>
              </a:cxn>
              <a:cxn ang="0">
                <a:pos x="T4" y="T5"/>
              </a:cxn>
            </a:cxnLst>
            <a:rect l="0" t="0" r="r" b="b"/>
            <a:pathLst>
              <a:path w="939" h="559">
                <a:moveTo>
                  <a:pt x="0" y="558"/>
                </a:moveTo>
                <a:lnTo>
                  <a:pt x="0" y="0"/>
                </a:lnTo>
                <a:lnTo>
                  <a:pt x="938"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7623" name="Freeform 7"/>
          <p:cNvSpPr>
            <a:spLocks/>
          </p:cNvSpPr>
          <p:nvPr/>
        </p:nvSpPr>
        <p:spPr bwMode="auto">
          <a:xfrm>
            <a:off x="2709863" y="2819400"/>
            <a:ext cx="652462" cy="2078038"/>
          </a:xfrm>
          <a:custGeom>
            <a:avLst/>
            <a:gdLst>
              <a:gd name="T0" fmla="*/ 0 w 411"/>
              <a:gd name="T1" fmla="*/ 1308 h 1309"/>
              <a:gd name="T2" fmla="*/ 0 w 411"/>
              <a:gd name="T3" fmla="*/ 0 h 1309"/>
              <a:gd name="T4" fmla="*/ 410 w 411"/>
              <a:gd name="T5" fmla="*/ 0 h 1309"/>
            </a:gdLst>
            <a:ahLst/>
            <a:cxnLst>
              <a:cxn ang="0">
                <a:pos x="T0" y="T1"/>
              </a:cxn>
              <a:cxn ang="0">
                <a:pos x="T2" y="T3"/>
              </a:cxn>
              <a:cxn ang="0">
                <a:pos x="T4" y="T5"/>
              </a:cxn>
            </a:cxnLst>
            <a:rect l="0" t="0" r="r" b="b"/>
            <a:pathLst>
              <a:path w="411" h="1309">
                <a:moveTo>
                  <a:pt x="0" y="1308"/>
                </a:moveTo>
                <a:lnTo>
                  <a:pt x="0" y="0"/>
                </a:lnTo>
                <a:lnTo>
                  <a:pt x="410"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7624" name="Freeform 8"/>
          <p:cNvSpPr>
            <a:spLocks/>
          </p:cNvSpPr>
          <p:nvPr/>
        </p:nvSpPr>
        <p:spPr bwMode="auto">
          <a:xfrm>
            <a:off x="2290763" y="2552700"/>
            <a:ext cx="1071562" cy="1182688"/>
          </a:xfrm>
          <a:custGeom>
            <a:avLst/>
            <a:gdLst>
              <a:gd name="T0" fmla="*/ 0 w 675"/>
              <a:gd name="T1" fmla="*/ 744 h 745"/>
              <a:gd name="T2" fmla="*/ 0 w 675"/>
              <a:gd name="T3" fmla="*/ 0 h 745"/>
              <a:gd name="T4" fmla="*/ 674 w 675"/>
              <a:gd name="T5" fmla="*/ 0 h 745"/>
            </a:gdLst>
            <a:ahLst/>
            <a:cxnLst>
              <a:cxn ang="0">
                <a:pos x="T0" y="T1"/>
              </a:cxn>
              <a:cxn ang="0">
                <a:pos x="T2" y="T3"/>
              </a:cxn>
              <a:cxn ang="0">
                <a:pos x="T4" y="T5"/>
              </a:cxn>
            </a:cxnLst>
            <a:rect l="0" t="0" r="r" b="b"/>
            <a:pathLst>
              <a:path w="675" h="745">
                <a:moveTo>
                  <a:pt x="0" y="744"/>
                </a:moveTo>
                <a:lnTo>
                  <a:pt x="0" y="0"/>
                </a:lnTo>
                <a:lnTo>
                  <a:pt x="674"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7625" name="Rectangle 9"/>
          <p:cNvSpPr>
            <a:spLocks noChangeArrowheads="1"/>
          </p:cNvSpPr>
          <p:nvPr/>
        </p:nvSpPr>
        <p:spPr bwMode="blackWhite">
          <a:xfrm>
            <a:off x="1233488" y="3024188"/>
            <a:ext cx="890587" cy="527050"/>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arg 1</a:t>
            </a:r>
          </a:p>
        </p:txBody>
      </p:sp>
      <p:sp>
        <p:nvSpPr>
          <p:cNvPr id="367626" name="Rectangle 10"/>
          <p:cNvSpPr>
            <a:spLocks noChangeArrowheads="1"/>
          </p:cNvSpPr>
          <p:nvPr/>
        </p:nvSpPr>
        <p:spPr bwMode="blackWhite">
          <a:xfrm>
            <a:off x="1698625" y="3663950"/>
            <a:ext cx="889000" cy="52546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arg 2</a:t>
            </a:r>
          </a:p>
        </p:txBody>
      </p:sp>
      <p:sp>
        <p:nvSpPr>
          <p:cNvPr id="367627" name="Rectangle 11"/>
          <p:cNvSpPr>
            <a:spLocks noChangeArrowheads="1"/>
          </p:cNvSpPr>
          <p:nvPr/>
        </p:nvSpPr>
        <p:spPr bwMode="blackWhite">
          <a:xfrm>
            <a:off x="2219325" y="4838700"/>
            <a:ext cx="890588" cy="52546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arg n</a:t>
            </a:r>
          </a:p>
        </p:txBody>
      </p:sp>
      <p:grpSp>
        <p:nvGrpSpPr>
          <p:cNvPr id="367628" name="Group 12"/>
          <p:cNvGrpSpPr>
            <a:grpSpLocks/>
          </p:cNvGrpSpPr>
          <p:nvPr/>
        </p:nvGrpSpPr>
        <p:grpSpPr bwMode="auto">
          <a:xfrm>
            <a:off x="2105025" y="4308475"/>
            <a:ext cx="403225" cy="423863"/>
            <a:chOff x="1323" y="2642"/>
            <a:chExt cx="254" cy="267"/>
          </a:xfrm>
        </p:grpSpPr>
        <p:sp>
          <p:nvSpPr>
            <p:cNvPr id="367629" name="Rectangle 13"/>
            <p:cNvSpPr>
              <a:spLocks noChangeArrowheads="1"/>
            </p:cNvSpPr>
            <p:nvPr/>
          </p:nvSpPr>
          <p:spPr bwMode="blackWhite">
            <a:xfrm>
              <a:off x="1323" y="2642"/>
              <a:ext cx="62" cy="74"/>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67630" name="Rectangle 14"/>
            <p:cNvSpPr>
              <a:spLocks noChangeArrowheads="1"/>
            </p:cNvSpPr>
            <p:nvPr/>
          </p:nvSpPr>
          <p:spPr bwMode="blackWhite">
            <a:xfrm>
              <a:off x="1417" y="2737"/>
              <a:ext cx="63" cy="75"/>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67631" name="Rectangle 15"/>
            <p:cNvSpPr>
              <a:spLocks noChangeArrowheads="1"/>
            </p:cNvSpPr>
            <p:nvPr/>
          </p:nvSpPr>
          <p:spPr bwMode="blackWhite">
            <a:xfrm>
              <a:off x="1514" y="2834"/>
              <a:ext cx="63" cy="75"/>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grpSp>
      <p:sp>
        <p:nvSpPr>
          <p:cNvPr id="367632" name="Rectangle 16"/>
          <p:cNvSpPr>
            <a:spLocks noChangeArrowheads="1"/>
          </p:cNvSpPr>
          <p:nvPr/>
        </p:nvSpPr>
        <p:spPr bwMode="auto">
          <a:xfrm>
            <a:off x="3257550" y="3086100"/>
            <a:ext cx="2609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a:solidFill>
                  <a:prstClr val="black"/>
                </a:solidFill>
              </a:rPr>
              <a:t>Function performs action</a:t>
            </a:r>
          </a:p>
        </p:txBody>
      </p:sp>
      <p:sp>
        <p:nvSpPr>
          <p:cNvPr id="367634" name="Freeform 18"/>
          <p:cNvSpPr>
            <a:spLocks/>
          </p:cNvSpPr>
          <p:nvPr/>
        </p:nvSpPr>
        <p:spPr bwMode="auto">
          <a:xfrm>
            <a:off x="5729288" y="2533650"/>
            <a:ext cx="1239837" cy="1262063"/>
          </a:xfrm>
          <a:custGeom>
            <a:avLst/>
            <a:gdLst>
              <a:gd name="T0" fmla="*/ 0 w 781"/>
              <a:gd name="T1" fmla="*/ 0 h 795"/>
              <a:gd name="T2" fmla="*/ 780 w 781"/>
              <a:gd name="T3" fmla="*/ 0 h 795"/>
              <a:gd name="T4" fmla="*/ 780 w 781"/>
              <a:gd name="T5" fmla="*/ 794 h 795"/>
            </a:gdLst>
            <a:ahLst/>
            <a:cxnLst>
              <a:cxn ang="0">
                <a:pos x="T0" y="T1"/>
              </a:cxn>
              <a:cxn ang="0">
                <a:pos x="T2" y="T3"/>
              </a:cxn>
              <a:cxn ang="0">
                <a:pos x="T4" y="T5"/>
              </a:cxn>
            </a:cxnLst>
            <a:rect l="0" t="0" r="r" b="b"/>
            <a:pathLst>
              <a:path w="781" h="795">
                <a:moveTo>
                  <a:pt x="0" y="0"/>
                </a:moveTo>
                <a:lnTo>
                  <a:pt x="780" y="0"/>
                </a:lnTo>
                <a:lnTo>
                  <a:pt x="780" y="794"/>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7635" name="Rectangle 19"/>
          <p:cNvSpPr>
            <a:spLocks noChangeArrowheads="1"/>
          </p:cNvSpPr>
          <p:nvPr/>
        </p:nvSpPr>
        <p:spPr bwMode="auto">
          <a:xfrm>
            <a:off x="6496050" y="1819275"/>
            <a:ext cx="93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a:solidFill>
                  <a:prstClr val="black"/>
                </a:solidFill>
              </a:rPr>
              <a:t>Output</a:t>
            </a:r>
          </a:p>
        </p:txBody>
      </p:sp>
      <p:sp>
        <p:nvSpPr>
          <p:cNvPr id="367636" name="Rectangle 20"/>
          <p:cNvSpPr>
            <a:spLocks noChangeArrowheads="1"/>
          </p:cNvSpPr>
          <p:nvPr/>
        </p:nvSpPr>
        <p:spPr bwMode="blackWhite">
          <a:xfrm>
            <a:off x="6116638" y="3805238"/>
            <a:ext cx="1736725" cy="914400"/>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Result</a:t>
            </a:r>
          </a:p>
          <a:p>
            <a:pPr algn="ctr" eaLnBrk="0" hangingPunct="0"/>
            <a:r>
              <a:rPr lang="en-US" altLang="en-US" sz="1800">
                <a:solidFill>
                  <a:prstClr val="black"/>
                </a:solidFill>
                <a:latin typeface="Arial" charset="0"/>
              </a:rPr>
              <a:t>value</a:t>
            </a:r>
          </a:p>
        </p:txBody>
      </p:sp>
    </p:spTree>
    <p:extLst>
      <p:ext uri="{BB962C8B-B14F-4D97-AF65-F5344CB8AC3E}">
        <p14:creationId xmlns:p14="http://schemas.microsoft.com/office/powerpoint/2010/main" val="2351349416"/>
      </p:ext>
    </p:extLst>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Line 2"/>
          <p:cNvSpPr>
            <a:spLocks noChangeShapeType="1"/>
          </p:cNvSpPr>
          <p:nvPr/>
        </p:nvSpPr>
        <p:spPr bwMode="auto">
          <a:xfrm flipV="1">
            <a:off x="4552950" y="2770188"/>
            <a:ext cx="0" cy="7969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67" name="Freeform 3"/>
          <p:cNvSpPr>
            <a:spLocks/>
          </p:cNvSpPr>
          <p:nvPr/>
        </p:nvSpPr>
        <p:spPr bwMode="auto">
          <a:xfrm>
            <a:off x="2333625" y="3562350"/>
            <a:ext cx="4392613" cy="534988"/>
          </a:xfrm>
          <a:custGeom>
            <a:avLst/>
            <a:gdLst>
              <a:gd name="T0" fmla="*/ 0 w 2965"/>
              <a:gd name="T1" fmla="*/ 316 h 337"/>
              <a:gd name="T2" fmla="*/ 0 w 2965"/>
              <a:gd name="T3" fmla="*/ 0 h 337"/>
              <a:gd name="T4" fmla="*/ 2964 w 2965"/>
              <a:gd name="T5" fmla="*/ 0 h 337"/>
              <a:gd name="T6" fmla="*/ 2964 w 2965"/>
              <a:gd name="T7" fmla="*/ 148 h 337"/>
              <a:gd name="T8" fmla="*/ 2964 w 2965"/>
              <a:gd name="T9" fmla="*/ 336 h 337"/>
            </a:gdLst>
            <a:ahLst/>
            <a:cxnLst>
              <a:cxn ang="0">
                <a:pos x="T0" y="T1"/>
              </a:cxn>
              <a:cxn ang="0">
                <a:pos x="T2" y="T3"/>
              </a:cxn>
              <a:cxn ang="0">
                <a:pos x="T4" y="T5"/>
              </a:cxn>
              <a:cxn ang="0">
                <a:pos x="T6" y="T7"/>
              </a:cxn>
              <a:cxn ang="0">
                <a:pos x="T8" y="T9"/>
              </a:cxn>
            </a:cxnLst>
            <a:rect l="0" t="0" r="r" b="b"/>
            <a:pathLst>
              <a:path w="2965" h="337">
                <a:moveTo>
                  <a:pt x="0" y="316"/>
                </a:moveTo>
                <a:lnTo>
                  <a:pt x="0" y="0"/>
                </a:lnTo>
                <a:lnTo>
                  <a:pt x="2964" y="0"/>
                </a:lnTo>
                <a:lnTo>
                  <a:pt x="2964" y="148"/>
                </a:lnTo>
                <a:lnTo>
                  <a:pt x="2964" y="33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86" name="Rectangle 22"/>
          <p:cNvSpPr>
            <a:spLocks noGrp="1" noChangeArrowheads="1"/>
          </p:cNvSpPr>
          <p:nvPr>
            <p:ph type="title"/>
          </p:nvPr>
        </p:nvSpPr>
        <p:spPr/>
        <p:txBody>
          <a:bodyPr/>
          <a:lstStyle/>
          <a:p>
            <a:r>
              <a:rPr lang="en-US" altLang="en-US"/>
              <a:t>Two Types of SQL Functions</a:t>
            </a:r>
          </a:p>
        </p:txBody>
      </p:sp>
      <p:sp>
        <p:nvSpPr>
          <p:cNvPr id="369670" name="Rectangle 6"/>
          <p:cNvSpPr>
            <a:spLocks noChangeArrowheads="1"/>
          </p:cNvSpPr>
          <p:nvPr/>
        </p:nvSpPr>
        <p:spPr bwMode="blackWhite">
          <a:xfrm>
            <a:off x="1189038" y="4073525"/>
            <a:ext cx="2284412" cy="920750"/>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solidFill>
                  <a:prstClr val="black"/>
                </a:solidFill>
              </a:rPr>
              <a:t>Single-row </a:t>
            </a:r>
          </a:p>
          <a:p>
            <a:pPr eaLnBrk="0" hangingPunct="0">
              <a:spcBef>
                <a:spcPct val="0"/>
              </a:spcBef>
            </a:pPr>
            <a:r>
              <a:rPr lang="en-US" altLang="en-US">
                <a:solidFill>
                  <a:prstClr val="black"/>
                </a:solidFill>
              </a:rPr>
              <a:t>functions</a:t>
            </a:r>
          </a:p>
        </p:txBody>
      </p:sp>
      <p:sp>
        <p:nvSpPr>
          <p:cNvPr id="369671" name="Rectangle 7"/>
          <p:cNvSpPr>
            <a:spLocks noChangeArrowheads="1"/>
          </p:cNvSpPr>
          <p:nvPr/>
        </p:nvSpPr>
        <p:spPr bwMode="blackWhite">
          <a:xfrm>
            <a:off x="5600700" y="4057650"/>
            <a:ext cx="2263775" cy="95091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solidFill>
                  <a:prstClr val="black"/>
                </a:solidFill>
              </a:rPr>
              <a:t>Multiple-row</a:t>
            </a:r>
          </a:p>
          <a:p>
            <a:pPr eaLnBrk="0" hangingPunct="0">
              <a:spcBef>
                <a:spcPct val="0"/>
              </a:spcBef>
            </a:pPr>
            <a:r>
              <a:rPr lang="en-US" altLang="en-US">
                <a:solidFill>
                  <a:prstClr val="black"/>
                </a:solidFill>
              </a:rPr>
              <a:t>functions</a:t>
            </a:r>
          </a:p>
        </p:txBody>
      </p:sp>
      <p:sp>
        <p:nvSpPr>
          <p:cNvPr id="369673" name="Line 9"/>
          <p:cNvSpPr>
            <a:spLocks noChangeShapeType="1"/>
          </p:cNvSpPr>
          <p:nvPr/>
        </p:nvSpPr>
        <p:spPr bwMode="auto">
          <a:xfrm>
            <a:off x="857250" y="4532313"/>
            <a:ext cx="3429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74" name="Line 10"/>
          <p:cNvSpPr>
            <a:spLocks noChangeShapeType="1"/>
          </p:cNvSpPr>
          <p:nvPr/>
        </p:nvSpPr>
        <p:spPr bwMode="auto">
          <a:xfrm>
            <a:off x="3490913" y="4532313"/>
            <a:ext cx="32385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77" name="Line 13"/>
          <p:cNvSpPr>
            <a:spLocks noChangeShapeType="1"/>
          </p:cNvSpPr>
          <p:nvPr/>
        </p:nvSpPr>
        <p:spPr bwMode="auto">
          <a:xfrm>
            <a:off x="7881938" y="4532313"/>
            <a:ext cx="339725"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grpSp>
        <p:nvGrpSpPr>
          <p:cNvPr id="369685" name="Group 21"/>
          <p:cNvGrpSpPr>
            <a:grpSpLocks/>
          </p:cNvGrpSpPr>
          <p:nvPr/>
        </p:nvGrpSpPr>
        <p:grpSpPr bwMode="auto">
          <a:xfrm>
            <a:off x="5257800" y="4256088"/>
            <a:ext cx="323850" cy="552450"/>
            <a:chOff x="3132" y="2663"/>
            <a:chExt cx="384" cy="348"/>
          </a:xfrm>
        </p:grpSpPr>
        <p:sp>
          <p:nvSpPr>
            <p:cNvPr id="369676" name="Line 12"/>
            <p:cNvSpPr>
              <a:spLocks noChangeShapeType="1"/>
            </p:cNvSpPr>
            <p:nvPr/>
          </p:nvSpPr>
          <p:spPr bwMode="auto">
            <a:xfrm>
              <a:off x="3132" y="2855"/>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78" name="Line 14"/>
            <p:cNvSpPr>
              <a:spLocks noChangeShapeType="1"/>
            </p:cNvSpPr>
            <p:nvPr/>
          </p:nvSpPr>
          <p:spPr bwMode="auto">
            <a:xfrm>
              <a:off x="3132" y="2663"/>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79" name="Line 15"/>
            <p:cNvSpPr>
              <a:spLocks noChangeShapeType="1"/>
            </p:cNvSpPr>
            <p:nvPr/>
          </p:nvSpPr>
          <p:spPr bwMode="auto">
            <a:xfrm>
              <a:off x="3132" y="3011"/>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grpSp>
      <p:sp>
        <p:nvSpPr>
          <p:cNvPr id="369680" name="Rectangle 16"/>
          <p:cNvSpPr>
            <a:spLocks noChangeArrowheads="1"/>
          </p:cNvSpPr>
          <p:nvPr/>
        </p:nvSpPr>
        <p:spPr bwMode="blackWhite">
          <a:xfrm>
            <a:off x="781050" y="5114925"/>
            <a:ext cx="3100388" cy="487363"/>
          </a:xfrm>
          <a:prstGeom prst="rect">
            <a:avLst/>
          </a:prstGeom>
          <a:noFill/>
          <a:ln>
            <a:noFill/>
          </a:ln>
          <a:effectLst/>
          <a:extLst>
            <a:ext uri="{909E8E84-426E-40DD-AFC4-6F175D3DCCD1}">
              <a14:hiddenFill xmlns:a14="http://schemas.microsoft.com/office/drawing/2010/main">
                <a:solidFill>
                  <a:srgbClr val="FF99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Return one result </a:t>
            </a:r>
          </a:p>
          <a:p>
            <a:pPr algn="ctr" eaLnBrk="0" hangingPunct="0"/>
            <a:r>
              <a:rPr lang="en-US" altLang="en-US" sz="1800">
                <a:solidFill>
                  <a:prstClr val="black"/>
                </a:solidFill>
                <a:latin typeface="Arial" charset="0"/>
              </a:rPr>
              <a:t>per row</a:t>
            </a:r>
          </a:p>
        </p:txBody>
      </p:sp>
      <p:sp>
        <p:nvSpPr>
          <p:cNvPr id="369681" name="Rectangle 17"/>
          <p:cNvSpPr>
            <a:spLocks noChangeArrowheads="1"/>
          </p:cNvSpPr>
          <p:nvPr/>
        </p:nvSpPr>
        <p:spPr bwMode="blackWhite">
          <a:xfrm>
            <a:off x="4973638" y="5114925"/>
            <a:ext cx="3516312" cy="487363"/>
          </a:xfrm>
          <a:prstGeom prst="rect">
            <a:avLst/>
          </a:prstGeom>
          <a:noFill/>
          <a:ln>
            <a:noFill/>
          </a:ln>
          <a:effectLst/>
          <a:extLst>
            <a:ext uri="{909E8E84-426E-40DD-AFC4-6F175D3DCCD1}">
              <a14:hiddenFill xmlns:a14="http://schemas.microsoft.com/office/drawing/2010/main">
                <a:solidFill>
                  <a:srgbClr val="FF99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Return one result </a:t>
            </a:r>
          </a:p>
          <a:p>
            <a:pPr algn="ctr" eaLnBrk="0" hangingPunct="0"/>
            <a:r>
              <a:rPr lang="en-US" altLang="en-US" sz="1800">
                <a:solidFill>
                  <a:prstClr val="black"/>
                </a:solidFill>
                <a:latin typeface="Arial" charset="0"/>
              </a:rPr>
              <a:t>per set of rows</a:t>
            </a:r>
          </a:p>
        </p:txBody>
      </p:sp>
      <p:sp>
        <p:nvSpPr>
          <p:cNvPr id="369684" name="Rectangle 20"/>
          <p:cNvSpPr>
            <a:spLocks noChangeArrowheads="1"/>
          </p:cNvSpPr>
          <p:nvPr/>
        </p:nvSpPr>
        <p:spPr bwMode="blackWhite">
          <a:xfrm>
            <a:off x="3368675" y="2124075"/>
            <a:ext cx="2351088" cy="931863"/>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US" altLang="en-US">
                <a:solidFill>
                  <a:prstClr val="black"/>
                </a:solidFill>
              </a:rPr>
              <a:t>Functions</a:t>
            </a:r>
          </a:p>
        </p:txBody>
      </p:sp>
    </p:spTree>
    <p:extLst>
      <p:ext uri="{BB962C8B-B14F-4D97-AF65-F5344CB8AC3E}">
        <p14:creationId xmlns:p14="http://schemas.microsoft.com/office/powerpoint/2010/main" val="1763232007"/>
      </p:ext>
    </p:extLst>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SQL Functions</a:t>
            </a:r>
          </a:p>
        </p:txBody>
      </p:sp>
      <p:sp>
        <p:nvSpPr>
          <p:cNvPr id="4" name="Date Placeholder 3"/>
          <p:cNvSpPr>
            <a:spLocks noGrp="1"/>
          </p:cNvSpPr>
          <p:nvPr>
            <p:ph type="dt" sz="half" idx="10"/>
          </p:nvPr>
        </p:nvSpPr>
        <p:spPr/>
        <p:txBody>
          <a:bodyPr/>
          <a:lstStyle/>
          <a:p>
            <a:endParaRPr lang="en-US" altLang="en-US">
              <a:solidFill>
                <a:srgbClr val="464653"/>
              </a:solidFill>
            </a:endParaRPr>
          </a:p>
        </p:txBody>
      </p:sp>
      <p:sp>
        <p:nvSpPr>
          <p:cNvPr id="6147" name="Rectangle 3"/>
          <p:cNvSpPr>
            <a:spLocks noGrp="1" noChangeArrowheads="1"/>
          </p:cNvSpPr>
          <p:nvPr>
            <p:ph sz="quarter" idx="1"/>
          </p:nvPr>
        </p:nvSpPr>
        <p:spPr/>
        <p:txBody>
          <a:bodyPr/>
          <a:lstStyle/>
          <a:p>
            <a:r>
              <a:rPr lang="en-US" altLang="en-US" dirty="0"/>
              <a:t>Single-Row </a:t>
            </a:r>
            <a:r>
              <a:rPr lang="en-US" altLang="en-US" dirty="0" smtClean="0"/>
              <a:t>Functions</a:t>
            </a:r>
          </a:p>
          <a:p>
            <a:pPr lvl="1"/>
            <a:r>
              <a:rPr lang="en-US" altLang="en-US" dirty="0"/>
              <a:t>Acts on each row</a:t>
            </a:r>
          </a:p>
          <a:p>
            <a:pPr lvl="1"/>
            <a:r>
              <a:rPr lang="en-US" altLang="en-US" dirty="0"/>
              <a:t>Can accept multiple arguments</a:t>
            </a:r>
          </a:p>
          <a:p>
            <a:pPr lvl="2"/>
            <a:r>
              <a:rPr lang="en-US" altLang="en-US" dirty="0"/>
              <a:t>Column name</a:t>
            </a:r>
          </a:p>
          <a:p>
            <a:pPr lvl="2"/>
            <a:r>
              <a:rPr lang="en-US" altLang="en-US" dirty="0"/>
              <a:t>Variable name</a:t>
            </a:r>
          </a:p>
          <a:p>
            <a:pPr lvl="2"/>
            <a:r>
              <a:rPr lang="en-US" altLang="en-US" dirty="0"/>
              <a:t>Expression</a:t>
            </a:r>
          </a:p>
          <a:p>
            <a:pPr lvl="2"/>
            <a:r>
              <a:rPr lang="en-US" altLang="en-US" dirty="0"/>
              <a:t>Constant</a:t>
            </a:r>
          </a:p>
          <a:p>
            <a:pPr lvl="1"/>
            <a:r>
              <a:rPr lang="en-US" altLang="en-US" dirty="0"/>
              <a:t>Returns a single value for each </a:t>
            </a:r>
            <a:r>
              <a:rPr lang="en-US" altLang="en-US" dirty="0" smtClean="0"/>
              <a:t>row</a:t>
            </a:r>
            <a:endParaRPr lang="en-US" altLang="en-US" dirty="0"/>
          </a:p>
        </p:txBody>
      </p:sp>
    </p:spTree>
    <p:extLst>
      <p:ext uri="{BB962C8B-B14F-4D97-AF65-F5344CB8AC3E}">
        <p14:creationId xmlns:p14="http://schemas.microsoft.com/office/powerpoint/2010/main" val="3483707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7"/>
          <p:cNvSpPr>
            <a:spLocks noGrp="1"/>
          </p:cNvSpPr>
          <p:nvPr>
            <p:ph type="title"/>
          </p:nvPr>
        </p:nvSpPr>
        <p:spPr/>
        <p:txBody>
          <a:bodyPr/>
          <a:lstStyle/>
          <a:p>
            <a:r>
              <a:rPr lang="en-IE" altLang="en-US" smtClean="0"/>
              <a:t>Database System Environment</a:t>
            </a:r>
          </a:p>
        </p:txBody>
      </p:sp>
      <p:pic>
        <p:nvPicPr>
          <p:cNvPr id="26627" name="Picture 3" descr="fig01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5410200"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375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77" name="Rectangle 17"/>
          <p:cNvSpPr>
            <a:spLocks noGrp="1" noChangeArrowheads="1"/>
          </p:cNvSpPr>
          <p:nvPr>
            <p:ph type="title"/>
          </p:nvPr>
        </p:nvSpPr>
        <p:spPr/>
        <p:txBody>
          <a:bodyPr/>
          <a:lstStyle/>
          <a:p>
            <a:r>
              <a:rPr lang="en-US" altLang="en-US"/>
              <a:t>Single-Row Functions</a:t>
            </a:r>
          </a:p>
        </p:txBody>
      </p:sp>
      <p:sp>
        <p:nvSpPr>
          <p:cNvPr id="373774" name="Line 14"/>
          <p:cNvSpPr>
            <a:spLocks noChangeShapeType="1"/>
          </p:cNvSpPr>
          <p:nvPr/>
        </p:nvSpPr>
        <p:spPr bwMode="auto">
          <a:xfrm>
            <a:off x="3857450" y="3800475"/>
            <a:ext cx="0" cy="10572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E">
              <a:solidFill>
                <a:prstClr val="black"/>
              </a:solidFill>
            </a:endParaRPr>
          </a:p>
        </p:txBody>
      </p:sp>
      <p:sp>
        <p:nvSpPr>
          <p:cNvPr id="373775" name="Line 15"/>
          <p:cNvSpPr>
            <a:spLocks noChangeShapeType="1"/>
          </p:cNvSpPr>
          <p:nvPr/>
        </p:nvSpPr>
        <p:spPr bwMode="auto">
          <a:xfrm>
            <a:off x="4777506" y="3810000"/>
            <a:ext cx="0" cy="10572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E" dirty="0">
                <a:solidFill>
                  <a:prstClr val="black"/>
                </a:solidFill>
              </a:rPr>
              <a:t>\</a:t>
            </a:r>
          </a:p>
        </p:txBody>
      </p:sp>
      <p:sp>
        <p:nvSpPr>
          <p:cNvPr id="373762" name="Line 2"/>
          <p:cNvSpPr>
            <a:spLocks noChangeShapeType="1"/>
          </p:cNvSpPr>
          <p:nvPr/>
        </p:nvSpPr>
        <p:spPr bwMode="auto">
          <a:xfrm flipV="1">
            <a:off x="4274443" y="2257425"/>
            <a:ext cx="0" cy="14192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73763" name="Line 3"/>
          <p:cNvSpPr>
            <a:spLocks noChangeShapeType="1"/>
          </p:cNvSpPr>
          <p:nvPr/>
        </p:nvSpPr>
        <p:spPr bwMode="auto">
          <a:xfrm flipH="1">
            <a:off x="2843808" y="3438520"/>
            <a:ext cx="1054222" cy="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IE">
              <a:solidFill>
                <a:prstClr val="black"/>
              </a:solidFill>
            </a:endParaRPr>
          </a:p>
        </p:txBody>
      </p:sp>
      <p:sp>
        <p:nvSpPr>
          <p:cNvPr id="373764" name="Line 4"/>
          <p:cNvSpPr>
            <a:spLocks noChangeShapeType="1"/>
          </p:cNvSpPr>
          <p:nvPr/>
        </p:nvSpPr>
        <p:spPr bwMode="auto">
          <a:xfrm flipV="1">
            <a:off x="4549908" y="3435349"/>
            <a:ext cx="1030204" cy="31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IE">
              <a:solidFill>
                <a:prstClr val="black"/>
              </a:solidFill>
            </a:endParaRPr>
          </a:p>
        </p:txBody>
      </p:sp>
      <p:sp>
        <p:nvSpPr>
          <p:cNvPr id="373768" name="Rectangle 8"/>
          <p:cNvSpPr>
            <a:spLocks noChangeArrowheads="1"/>
          </p:cNvSpPr>
          <p:nvPr/>
        </p:nvSpPr>
        <p:spPr bwMode="blackWhite">
          <a:xfrm>
            <a:off x="2955530" y="4835525"/>
            <a:ext cx="1252758" cy="931863"/>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a:solidFill>
                  <a:prstClr val="black"/>
                </a:solidFill>
              </a:rPr>
              <a:t>Conversion</a:t>
            </a:r>
          </a:p>
        </p:txBody>
      </p:sp>
      <p:sp>
        <p:nvSpPr>
          <p:cNvPr id="373769" name="Rectangle 9"/>
          <p:cNvSpPr>
            <a:spLocks noChangeArrowheads="1"/>
          </p:cNvSpPr>
          <p:nvPr/>
        </p:nvSpPr>
        <p:spPr bwMode="blackWhite">
          <a:xfrm>
            <a:off x="3707904" y="1554163"/>
            <a:ext cx="1220464" cy="911225"/>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dirty="0">
                <a:solidFill>
                  <a:prstClr val="black"/>
                </a:solidFill>
              </a:rPr>
              <a:t>Character</a:t>
            </a:r>
          </a:p>
        </p:txBody>
      </p:sp>
      <p:sp>
        <p:nvSpPr>
          <p:cNvPr id="373770" name="Rectangle 10"/>
          <p:cNvSpPr>
            <a:spLocks noChangeArrowheads="1"/>
          </p:cNvSpPr>
          <p:nvPr/>
        </p:nvSpPr>
        <p:spPr bwMode="blackWhite">
          <a:xfrm>
            <a:off x="5652120" y="2978150"/>
            <a:ext cx="1220464" cy="911225"/>
          </a:xfrm>
          <a:prstGeom prst="rect">
            <a:avLst/>
          </a:prstGeom>
          <a:solidFill>
            <a:srgbClr val="00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Number</a:t>
            </a:r>
          </a:p>
        </p:txBody>
      </p:sp>
      <p:sp>
        <p:nvSpPr>
          <p:cNvPr id="373771" name="Rectangle 11"/>
          <p:cNvSpPr>
            <a:spLocks noChangeArrowheads="1"/>
          </p:cNvSpPr>
          <p:nvPr/>
        </p:nvSpPr>
        <p:spPr bwMode="blackWhite">
          <a:xfrm>
            <a:off x="4496320" y="4869160"/>
            <a:ext cx="1220464" cy="911225"/>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dirty="0">
                <a:solidFill>
                  <a:prstClr val="black"/>
                </a:solidFill>
              </a:rPr>
              <a:t>Date</a:t>
            </a:r>
          </a:p>
        </p:txBody>
      </p:sp>
      <p:sp>
        <p:nvSpPr>
          <p:cNvPr id="373772" name="Rectangle 12"/>
          <p:cNvSpPr>
            <a:spLocks noChangeArrowheads="1"/>
          </p:cNvSpPr>
          <p:nvPr/>
        </p:nvSpPr>
        <p:spPr bwMode="blackWhite">
          <a:xfrm>
            <a:off x="1623344" y="2978150"/>
            <a:ext cx="1220464" cy="911225"/>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a:solidFill>
                  <a:prstClr val="black"/>
                </a:solidFill>
              </a:rPr>
              <a:t>General</a:t>
            </a:r>
          </a:p>
        </p:txBody>
      </p:sp>
      <p:sp>
        <p:nvSpPr>
          <p:cNvPr id="373773" name="Rectangle 13"/>
          <p:cNvSpPr>
            <a:spLocks noChangeArrowheads="1"/>
          </p:cNvSpPr>
          <p:nvPr/>
        </p:nvSpPr>
        <p:spPr bwMode="blackWhite">
          <a:xfrm>
            <a:off x="3477066" y="2968625"/>
            <a:ext cx="1509990" cy="93186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a:solidFill>
                  <a:prstClr val="black"/>
                </a:solidFill>
              </a:rPr>
              <a:t>Single-row </a:t>
            </a:r>
          </a:p>
          <a:p>
            <a:pPr algn="ctr" eaLnBrk="0" hangingPunct="0">
              <a:spcBef>
                <a:spcPct val="0"/>
              </a:spcBef>
            </a:pPr>
            <a:r>
              <a:rPr lang="en-US" altLang="en-US">
                <a:solidFill>
                  <a:prstClr val="black"/>
                </a:solidFill>
              </a:rPr>
              <a:t>functions</a:t>
            </a:r>
          </a:p>
        </p:txBody>
      </p:sp>
      <p:sp>
        <p:nvSpPr>
          <p:cNvPr id="2" name="TextBox 1"/>
          <p:cNvSpPr txBox="1"/>
          <p:nvPr/>
        </p:nvSpPr>
        <p:spPr>
          <a:xfrm>
            <a:off x="5364088" y="1554163"/>
            <a:ext cx="2520280" cy="830997"/>
          </a:xfrm>
          <a:prstGeom prst="rect">
            <a:avLst/>
          </a:prstGeom>
          <a:noFill/>
        </p:spPr>
        <p:txBody>
          <a:bodyPr wrap="square" rtlCol="0">
            <a:spAutoFit/>
          </a:bodyPr>
          <a:lstStyle/>
          <a:p>
            <a:r>
              <a:rPr lang="en-IE" sz="1600" dirty="0">
                <a:solidFill>
                  <a:prstClr val="black"/>
                </a:solidFill>
              </a:rPr>
              <a:t>Accept character input </a:t>
            </a:r>
          </a:p>
          <a:p>
            <a:r>
              <a:rPr lang="en-IE" sz="1600" dirty="0">
                <a:solidFill>
                  <a:prstClr val="black"/>
                </a:solidFill>
              </a:rPr>
              <a:t>Can return both character and numeric values</a:t>
            </a:r>
          </a:p>
        </p:txBody>
      </p:sp>
      <p:sp>
        <p:nvSpPr>
          <p:cNvPr id="15" name="TextBox 14"/>
          <p:cNvSpPr txBox="1"/>
          <p:nvPr/>
        </p:nvSpPr>
        <p:spPr>
          <a:xfrm>
            <a:off x="7020272" y="3050376"/>
            <a:ext cx="2123728" cy="830997"/>
          </a:xfrm>
          <a:prstGeom prst="rect">
            <a:avLst/>
          </a:prstGeom>
          <a:noFill/>
        </p:spPr>
        <p:txBody>
          <a:bodyPr wrap="square" rtlCol="0">
            <a:spAutoFit/>
          </a:bodyPr>
          <a:lstStyle/>
          <a:p>
            <a:r>
              <a:rPr lang="en-IE" sz="1600" dirty="0">
                <a:solidFill>
                  <a:prstClr val="black"/>
                </a:solidFill>
              </a:rPr>
              <a:t>Accepts numeric input </a:t>
            </a:r>
          </a:p>
          <a:p>
            <a:r>
              <a:rPr lang="en-IE" sz="1600" dirty="0">
                <a:solidFill>
                  <a:prstClr val="black"/>
                </a:solidFill>
              </a:rPr>
              <a:t>And returns numeric values</a:t>
            </a:r>
          </a:p>
        </p:txBody>
      </p:sp>
      <p:sp>
        <p:nvSpPr>
          <p:cNvPr id="3" name="TextBox 2"/>
          <p:cNvSpPr txBox="1"/>
          <p:nvPr/>
        </p:nvSpPr>
        <p:spPr>
          <a:xfrm>
            <a:off x="6012160" y="5085184"/>
            <a:ext cx="2520280" cy="830997"/>
          </a:xfrm>
          <a:prstGeom prst="rect">
            <a:avLst/>
          </a:prstGeom>
          <a:noFill/>
        </p:spPr>
        <p:txBody>
          <a:bodyPr wrap="square" rtlCol="0">
            <a:spAutoFit/>
          </a:bodyPr>
          <a:lstStyle/>
          <a:p>
            <a:r>
              <a:rPr lang="en-IE" sz="1600" dirty="0">
                <a:solidFill>
                  <a:prstClr val="black"/>
                </a:solidFill>
              </a:rPr>
              <a:t>Operate on date data type</a:t>
            </a:r>
          </a:p>
          <a:p>
            <a:r>
              <a:rPr lang="en-IE" sz="1600" dirty="0">
                <a:solidFill>
                  <a:prstClr val="black"/>
                </a:solidFill>
              </a:rPr>
              <a:t>Returns a value of date data type</a:t>
            </a:r>
          </a:p>
        </p:txBody>
      </p:sp>
      <p:sp>
        <p:nvSpPr>
          <p:cNvPr id="17" name="TextBox 16"/>
          <p:cNvSpPr txBox="1"/>
          <p:nvPr/>
        </p:nvSpPr>
        <p:spPr>
          <a:xfrm>
            <a:off x="467544" y="5085184"/>
            <a:ext cx="2520280" cy="584775"/>
          </a:xfrm>
          <a:prstGeom prst="rect">
            <a:avLst/>
          </a:prstGeom>
          <a:noFill/>
        </p:spPr>
        <p:txBody>
          <a:bodyPr wrap="square" rtlCol="0">
            <a:spAutoFit/>
          </a:bodyPr>
          <a:lstStyle/>
          <a:p>
            <a:r>
              <a:rPr lang="en-IE" sz="1600" dirty="0">
                <a:solidFill>
                  <a:prstClr val="black"/>
                </a:solidFill>
              </a:rPr>
              <a:t>Convert a value from one data type to another</a:t>
            </a:r>
          </a:p>
        </p:txBody>
      </p:sp>
      <p:sp>
        <p:nvSpPr>
          <p:cNvPr id="18" name="TextBox 17"/>
          <p:cNvSpPr txBox="1"/>
          <p:nvPr/>
        </p:nvSpPr>
        <p:spPr>
          <a:xfrm>
            <a:off x="107504" y="2988826"/>
            <a:ext cx="1224136" cy="1569660"/>
          </a:xfrm>
          <a:prstGeom prst="rect">
            <a:avLst/>
          </a:prstGeom>
          <a:noFill/>
        </p:spPr>
        <p:txBody>
          <a:bodyPr wrap="square" rtlCol="0">
            <a:spAutoFit/>
          </a:bodyPr>
          <a:lstStyle/>
          <a:p>
            <a:r>
              <a:rPr lang="en-US" altLang="en-US" sz="1600" dirty="0" err="1">
                <a:solidFill>
                  <a:prstClr val="black"/>
                </a:solidFill>
                <a:latin typeface="Courier New" pitchFamily="49" charset="0"/>
              </a:rPr>
              <a:t>NVL</a:t>
            </a:r>
            <a:endParaRPr lang="en-US" altLang="en-US" sz="1600" dirty="0">
              <a:solidFill>
                <a:prstClr val="black"/>
              </a:solidFill>
              <a:latin typeface="Courier New" pitchFamily="49" charset="0"/>
            </a:endParaRPr>
          </a:p>
          <a:p>
            <a:r>
              <a:rPr lang="en-US" altLang="en-US" sz="1600" dirty="0">
                <a:solidFill>
                  <a:prstClr val="black"/>
                </a:solidFill>
                <a:latin typeface="Courier New" pitchFamily="49" charset="0"/>
              </a:rPr>
              <a:t>NVL2</a:t>
            </a:r>
          </a:p>
          <a:p>
            <a:r>
              <a:rPr lang="en-US" altLang="en-US" sz="1600" dirty="0" err="1">
                <a:solidFill>
                  <a:prstClr val="black"/>
                </a:solidFill>
                <a:latin typeface="Courier New" pitchFamily="49" charset="0"/>
              </a:rPr>
              <a:t>NULLIF</a:t>
            </a:r>
            <a:endParaRPr lang="en-US" altLang="en-US" sz="1600" dirty="0">
              <a:solidFill>
                <a:prstClr val="black"/>
              </a:solidFill>
              <a:latin typeface="Courier New" pitchFamily="49" charset="0"/>
            </a:endParaRPr>
          </a:p>
          <a:p>
            <a:r>
              <a:rPr lang="en-US" altLang="en-US" sz="1600" dirty="0">
                <a:solidFill>
                  <a:prstClr val="black"/>
                </a:solidFill>
                <a:latin typeface="Courier New" pitchFamily="49" charset="0"/>
              </a:rPr>
              <a:t>COALESCE</a:t>
            </a:r>
          </a:p>
          <a:p>
            <a:r>
              <a:rPr lang="en-US" altLang="en-US" sz="1600" dirty="0">
                <a:solidFill>
                  <a:prstClr val="black"/>
                </a:solidFill>
                <a:latin typeface="Courier New" pitchFamily="49" charset="0"/>
              </a:rPr>
              <a:t>CASE</a:t>
            </a:r>
          </a:p>
          <a:p>
            <a:r>
              <a:rPr lang="en-US" altLang="en-US" sz="1600" dirty="0">
                <a:solidFill>
                  <a:prstClr val="black"/>
                </a:solidFill>
                <a:latin typeface="Courier New" pitchFamily="49" charset="0"/>
              </a:rPr>
              <a:t>DECODE</a:t>
            </a:r>
            <a:endParaRPr lang="en-IE" sz="1100" dirty="0">
              <a:solidFill>
                <a:prstClr val="black"/>
              </a:solidFill>
            </a:endParaRPr>
          </a:p>
        </p:txBody>
      </p:sp>
    </p:spTree>
    <p:extLst>
      <p:ext uri="{BB962C8B-B14F-4D97-AF65-F5344CB8AC3E}">
        <p14:creationId xmlns:p14="http://schemas.microsoft.com/office/powerpoint/2010/main" val="278257197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37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37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37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37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37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37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37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37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37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37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74" grpId="0" animBg="1"/>
      <p:bldP spid="373775" grpId="0" animBg="1"/>
      <p:bldP spid="373762" grpId="0" animBg="1"/>
      <p:bldP spid="373763" grpId="0" animBg="1"/>
      <p:bldP spid="373764" grpId="0" animBg="1"/>
      <p:bldP spid="373768" grpId="0" animBg="1"/>
      <p:bldP spid="373769" grpId="0" animBg="1"/>
      <p:bldP spid="373770" grpId="0" animBg="1"/>
      <p:bldP spid="373771" grpId="0" animBg="1"/>
      <p:bldP spid="373772" grpId="0" animBg="1"/>
      <p:bldP spid="373773" grpId="0" animBg="1"/>
      <p:bldP spid="2" grpId="0"/>
      <p:bldP spid="15" grpId="0"/>
      <p:bldP spid="3" grpId="0"/>
      <p:bldP spid="17" grpId="0"/>
      <p:bldP spid="1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76" name="Rectangle 60"/>
          <p:cNvSpPr>
            <a:spLocks noGrp="1" noChangeArrowheads="1"/>
          </p:cNvSpPr>
          <p:nvPr>
            <p:ph type="title"/>
          </p:nvPr>
        </p:nvSpPr>
        <p:spPr/>
        <p:txBody>
          <a:bodyPr>
            <a:normAutofit fontScale="90000"/>
          </a:bodyPr>
          <a:lstStyle/>
          <a:p>
            <a:r>
              <a:rPr lang="en-US" altLang="en-US"/>
              <a:t>Using a Subquery</a:t>
            </a:r>
            <a:br>
              <a:rPr lang="en-US" altLang="en-US"/>
            </a:br>
            <a:r>
              <a:rPr lang="en-US" altLang="en-US"/>
              <a:t>to Solve a Problem</a:t>
            </a:r>
          </a:p>
        </p:txBody>
      </p:sp>
      <p:sp>
        <p:nvSpPr>
          <p:cNvPr id="367677" name="Rectangle 61"/>
          <p:cNvSpPr>
            <a:spLocks noGrp="1" noChangeArrowheads="1"/>
          </p:cNvSpPr>
          <p:nvPr>
            <p:ph sz="quarter" idx="1"/>
          </p:nvPr>
        </p:nvSpPr>
        <p:spPr/>
        <p:txBody>
          <a:bodyPr/>
          <a:lstStyle/>
          <a:p>
            <a:r>
              <a:rPr lang="en-US" altLang="en-US" dirty="0" smtClean="0"/>
              <a:t>Which movies have a value greater than Jaws?</a:t>
            </a:r>
            <a:endParaRPr lang="en-US" altLang="en-US" dirty="0"/>
          </a:p>
        </p:txBody>
      </p:sp>
      <p:grpSp>
        <p:nvGrpSpPr>
          <p:cNvPr id="367620" name="Group 4"/>
          <p:cNvGrpSpPr>
            <a:grpSpLocks/>
          </p:cNvGrpSpPr>
          <p:nvPr/>
        </p:nvGrpSpPr>
        <p:grpSpPr bwMode="auto">
          <a:xfrm>
            <a:off x="1154113" y="4170363"/>
            <a:ext cx="847725" cy="736600"/>
            <a:chOff x="805" y="2627"/>
            <a:chExt cx="534" cy="464"/>
          </a:xfrm>
        </p:grpSpPr>
        <p:sp>
          <p:nvSpPr>
            <p:cNvPr id="367621" name="Freeform 5"/>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7622" name="Freeform 6"/>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367623" name="Rectangle 7"/>
          <p:cNvSpPr>
            <a:spLocks noChangeArrowheads="1"/>
          </p:cNvSpPr>
          <p:nvPr/>
        </p:nvSpPr>
        <p:spPr bwMode="blackWhite">
          <a:xfrm>
            <a:off x="866775" y="2405063"/>
            <a:ext cx="7273925" cy="3479800"/>
          </a:xfrm>
          <a:prstGeom prst="rect">
            <a:avLst/>
          </a:prstGeom>
          <a:solidFill>
            <a:srgbClr val="FFFF99"/>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anchor="ctr"/>
          <a:lstStyle/>
          <a:p>
            <a:endParaRPr lang="en-IE"/>
          </a:p>
        </p:txBody>
      </p:sp>
      <p:sp>
        <p:nvSpPr>
          <p:cNvPr id="367624" name="Rectangle 8"/>
          <p:cNvSpPr>
            <a:spLocks noChangeArrowheads="1"/>
          </p:cNvSpPr>
          <p:nvPr/>
        </p:nvSpPr>
        <p:spPr bwMode="auto">
          <a:xfrm>
            <a:off x="2214563" y="3122613"/>
            <a:ext cx="588168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sz="2200" dirty="0">
                <a:solidFill>
                  <a:srgbClr val="000000"/>
                </a:solidFill>
              </a:rPr>
              <a:t>Which </a:t>
            </a:r>
            <a:r>
              <a:rPr lang="en-US" altLang="en-US" sz="2200" dirty="0" smtClean="0">
                <a:solidFill>
                  <a:srgbClr val="000000"/>
                </a:solidFill>
              </a:rPr>
              <a:t>movies have a value greater than Jaws?</a:t>
            </a:r>
            <a:endParaRPr lang="en-US" altLang="en-US" sz="2200" dirty="0">
              <a:solidFill>
                <a:srgbClr val="000000"/>
              </a:solidFill>
            </a:endParaRPr>
          </a:p>
        </p:txBody>
      </p:sp>
      <p:sp>
        <p:nvSpPr>
          <p:cNvPr id="367625" name="Oval 9"/>
          <p:cNvSpPr>
            <a:spLocks noChangeArrowheads="1"/>
          </p:cNvSpPr>
          <p:nvPr/>
        </p:nvSpPr>
        <p:spPr bwMode="gray">
          <a:xfrm>
            <a:off x="968375" y="2954338"/>
            <a:ext cx="1117600" cy="1079500"/>
          </a:xfrm>
          <a:prstGeom prst="ellipse">
            <a:avLst/>
          </a:prstGeom>
          <a:solidFill>
            <a:srgbClr val="FFFFEB"/>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67626" name="Rectangle 10"/>
          <p:cNvSpPr>
            <a:spLocks noChangeArrowheads="1"/>
          </p:cNvSpPr>
          <p:nvPr/>
        </p:nvSpPr>
        <p:spPr bwMode="auto">
          <a:xfrm>
            <a:off x="917575" y="2457450"/>
            <a:ext cx="1466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a:solidFill>
                  <a:srgbClr val="000000"/>
                </a:solidFill>
              </a:rPr>
              <a:t>Main query:</a:t>
            </a:r>
          </a:p>
        </p:txBody>
      </p:sp>
      <p:sp>
        <p:nvSpPr>
          <p:cNvPr id="367639" name="Rectangle 23"/>
          <p:cNvSpPr>
            <a:spLocks noChangeArrowheads="1"/>
          </p:cNvSpPr>
          <p:nvPr/>
        </p:nvSpPr>
        <p:spPr bwMode="blackWhite">
          <a:xfrm>
            <a:off x="2120900" y="4059238"/>
            <a:ext cx="5965825" cy="1770062"/>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67640" name="Rectangle 24"/>
          <p:cNvSpPr>
            <a:spLocks noChangeArrowheads="1"/>
          </p:cNvSpPr>
          <p:nvPr/>
        </p:nvSpPr>
        <p:spPr bwMode="auto">
          <a:xfrm>
            <a:off x="3529013" y="4918075"/>
            <a:ext cx="400208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sz="2200" dirty="0">
                <a:solidFill>
                  <a:srgbClr val="000000"/>
                </a:solidFill>
              </a:rPr>
              <a:t>What is </a:t>
            </a:r>
            <a:r>
              <a:rPr lang="en-US" altLang="en-US" sz="2200" dirty="0" smtClean="0">
                <a:solidFill>
                  <a:srgbClr val="000000"/>
                </a:solidFill>
              </a:rPr>
              <a:t>the value of Jaws? </a:t>
            </a:r>
            <a:endParaRPr lang="en-US" altLang="en-US" sz="2200" dirty="0">
              <a:solidFill>
                <a:srgbClr val="000000"/>
              </a:solidFill>
            </a:endParaRPr>
          </a:p>
        </p:txBody>
      </p:sp>
      <p:sp>
        <p:nvSpPr>
          <p:cNvPr id="367641" name="Oval 25"/>
          <p:cNvSpPr>
            <a:spLocks noChangeArrowheads="1"/>
          </p:cNvSpPr>
          <p:nvPr/>
        </p:nvSpPr>
        <p:spPr bwMode="gray">
          <a:xfrm>
            <a:off x="2251075" y="4570413"/>
            <a:ext cx="1117600" cy="1106487"/>
          </a:xfrm>
          <a:prstGeom prst="ellipse">
            <a:avLst/>
          </a:prstGeom>
          <a:solidFill>
            <a:srgbClr val="FF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67674" name="Rectangle 58"/>
          <p:cNvSpPr>
            <a:spLocks noChangeArrowheads="1"/>
          </p:cNvSpPr>
          <p:nvPr/>
        </p:nvSpPr>
        <p:spPr bwMode="auto">
          <a:xfrm>
            <a:off x="2171700" y="4117975"/>
            <a:ext cx="1314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a:solidFill>
                  <a:srgbClr val="000000"/>
                </a:solidFill>
              </a:rPr>
              <a:t>Subquery:</a:t>
            </a:r>
          </a:p>
        </p:txBody>
      </p:sp>
      <p:sp>
        <p:nvSpPr>
          <p:cNvPr id="367678" name="Line 62"/>
          <p:cNvSpPr>
            <a:spLocks noChangeShapeType="1"/>
          </p:cNvSpPr>
          <p:nvPr/>
        </p:nvSpPr>
        <p:spPr bwMode="auto">
          <a:xfrm flipV="1">
            <a:off x="5929313" y="3716338"/>
            <a:ext cx="0" cy="898525"/>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367679" name="Picture 63" descr="C:\temp\peop03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963" y="3082925"/>
            <a:ext cx="569912" cy="766763"/>
          </a:xfrm>
          <a:prstGeom prst="rect">
            <a:avLst/>
          </a:prstGeom>
          <a:noFill/>
          <a:extLst>
            <a:ext uri="{909E8E84-426E-40DD-AFC4-6F175D3DCCD1}">
              <a14:hiddenFill xmlns:a14="http://schemas.microsoft.com/office/drawing/2010/main">
                <a:solidFill>
                  <a:srgbClr val="FFFFFF"/>
                </a:solidFill>
              </a14:hiddenFill>
            </a:ext>
          </a:extLst>
        </p:spPr>
      </p:pic>
      <p:pic>
        <p:nvPicPr>
          <p:cNvPr id="367681" name="Picture 65" descr="C:\temp\symbo067.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3700" y="3363913"/>
            <a:ext cx="295275" cy="541337"/>
          </a:xfrm>
          <a:prstGeom prst="rect">
            <a:avLst/>
          </a:prstGeom>
          <a:noFill/>
          <a:extLst>
            <a:ext uri="{909E8E84-426E-40DD-AFC4-6F175D3DCCD1}">
              <a14:hiddenFill xmlns:a14="http://schemas.microsoft.com/office/drawing/2010/main">
                <a:solidFill>
                  <a:srgbClr val="FFFFFF"/>
                </a:solidFill>
              </a14:hiddenFill>
            </a:ext>
          </a:extLst>
        </p:spPr>
      </p:pic>
      <p:grpSp>
        <p:nvGrpSpPr>
          <p:cNvPr id="367684" name="Group 68"/>
          <p:cNvGrpSpPr>
            <a:grpSpLocks/>
          </p:cNvGrpSpPr>
          <p:nvPr/>
        </p:nvGrpSpPr>
        <p:grpSpPr bwMode="auto">
          <a:xfrm>
            <a:off x="2328863" y="4852988"/>
            <a:ext cx="962025" cy="541337"/>
            <a:chOff x="1582" y="2976"/>
            <a:chExt cx="606" cy="341"/>
          </a:xfrm>
        </p:grpSpPr>
        <p:pic>
          <p:nvPicPr>
            <p:cNvPr id="367680" name="Picture 64" descr="C:\temp\finan03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2" y="3041"/>
              <a:ext cx="421" cy="248"/>
            </a:xfrm>
            <a:prstGeom prst="rect">
              <a:avLst/>
            </a:prstGeom>
            <a:noFill/>
            <a:extLst>
              <a:ext uri="{909E8E84-426E-40DD-AFC4-6F175D3DCCD1}">
                <a14:hiddenFill xmlns:a14="http://schemas.microsoft.com/office/drawing/2010/main">
                  <a:solidFill>
                    <a:srgbClr val="FFFFFF"/>
                  </a:solidFill>
                </a14:hiddenFill>
              </a:ext>
            </a:extLst>
          </p:spPr>
        </p:pic>
        <p:pic>
          <p:nvPicPr>
            <p:cNvPr id="367683" name="Picture 67" descr="C:\temp\symbo067.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2" y="2976"/>
              <a:ext cx="186" cy="3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2722702"/>
      </p:ext>
    </p:extLst>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75" name="Rectangle 11"/>
          <p:cNvSpPr>
            <a:spLocks noGrp="1" noChangeArrowheads="1"/>
          </p:cNvSpPr>
          <p:nvPr>
            <p:ph type="title"/>
          </p:nvPr>
        </p:nvSpPr>
        <p:spPr/>
        <p:txBody>
          <a:bodyPr/>
          <a:lstStyle/>
          <a:p>
            <a:r>
              <a:rPr lang="en-US" altLang="en-US"/>
              <a:t>Subquery Syntax</a:t>
            </a:r>
          </a:p>
        </p:txBody>
      </p:sp>
      <p:sp>
        <p:nvSpPr>
          <p:cNvPr id="369676" name="Rectangle 12"/>
          <p:cNvSpPr>
            <a:spLocks noGrp="1" noChangeArrowheads="1"/>
          </p:cNvSpPr>
          <p:nvPr>
            <p:ph sz="quarter" idx="1"/>
          </p:nvPr>
        </p:nvSpPr>
        <p:spPr>
          <a:xfrm>
            <a:off x="863600" y="1816100"/>
            <a:ext cx="7366000" cy="3038475"/>
          </a:xfrm>
        </p:spPr>
        <p:txBody>
          <a:bodyPr>
            <a:normAutofit lnSpcReduction="10000"/>
          </a:bodyPr>
          <a:lstStyle/>
          <a:p>
            <a:endParaRPr lang="en-US" altLang="en-US"/>
          </a:p>
          <a:p>
            <a:endParaRPr lang="en-US" altLang="en-US"/>
          </a:p>
          <a:p>
            <a:endParaRPr lang="en-US" altLang="en-US"/>
          </a:p>
          <a:p>
            <a:endParaRPr lang="en-US" altLang="en-US"/>
          </a:p>
          <a:p>
            <a:pPr lvl="1"/>
            <a:r>
              <a:rPr lang="en-US" altLang="en-US"/>
              <a:t>The subquery (inner query) executes once before the main query (outer query).</a:t>
            </a:r>
          </a:p>
          <a:p>
            <a:pPr lvl="1"/>
            <a:r>
              <a:rPr lang="en-US" altLang="en-US"/>
              <a:t>The result of the subquery is used by the main query.</a:t>
            </a:r>
          </a:p>
        </p:txBody>
      </p:sp>
      <p:sp>
        <p:nvSpPr>
          <p:cNvPr id="369687" name="Rectangle 23"/>
          <p:cNvSpPr>
            <a:spLocks noChangeArrowheads="1"/>
          </p:cNvSpPr>
          <p:nvPr/>
        </p:nvSpPr>
        <p:spPr bwMode="blackGray">
          <a:xfrm>
            <a:off x="866775" y="1862138"/>
            <a:ext cx="7286625" cy="14478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a:solidFill>
                  <a:srgbClr val="000000"/>
                </a:solidFill>
                <a:latin typeface="Courier New" pitchFamily="49" charset="0"/>
              </a:rPr>
              <a:t>SELECT	</a:t>
            </a:r>
            <a:r>
              <a:rPr lang="en-US" altLang="en-US" sz="1800" i="1">
                <a:solidFill>
                  <a:srgbClr val="000000"/>
                </a:solidFill>
                <a:latin typeface="Courier New" pitchFamily="49" charset="0"/>
              </a:rPr>
              <a:t>select_list</a:t>
            </a:r>
            <a:endParaRPr lang="en-US" altLang="en-US" sz="1800">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FROM	</a:t>
            </a:r>
            <a:r>
              <a:rPr lang="en-US" altLang="en-US" sz="1800" i="1">
                <a:solidFill>
                  <a:srgbClr val="000000"/>
                </a:solidFill>
                <a:latin typeface="Courier New" pitchFamily="49" charset="0"/>
              </a:rPr>
              <a:t>table</a:t>
            </a:r>
            <a:endParaRPr lang="en-US" altLang="en-US" sz="1800">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WHERE	</a:t>
            </a:r>
            <a:r>
              <a:rPr lang="en-US" altLang="en-US" sz="1800" i="1">
                <a:solidFill>
                  <a:srgbClr val="000000"/>
                </a:solidFill>
                <a:latin typeface="Courier New" pitchFamily="49" charset="0"/>
              </a:rPr>
              <a:t>expr operator</a:t>
            </a:r>
          </a:p>
          <a:p>
            <a:pPr eaLnBrk="0" hangingPunct="0">
              <a:buClrTx/>
              <a:buFontTx/>
              <a:buNone/>
            </a:pPr>
            <a:r>
              <a:rPr lang="en-US" altLang="en-US" sz="1800">
                <a:solidFill>
                  <a:srgbClr val="000000"/>
                </a:solidFill>
                <a:latin typeface="Courier New" pitchFamily="49" charset="0"/>
              </a:rPr>
              <a:t>		 	(SELECT	</a:t>
            </a:r>
            <a:r>
              <a:rPr lang="en-US" altLang="en-US" sz="1800" i="1">
                <a:solidFill>
                  <a:srgbClr val="000000"/>
                </a:solidFill>
                <a:latin typeface="Courier New" pitchFamily="49" charset="0"/>
              </a:rPr>
              <a:t>select_list</a:t>
            </a:r>
          </a:p>
          <a:p>
            <a:pPr eaLnBrk="0" hangingPunct="0">
              <a:buClrTx/>
              <a:buFontTx/>
              <a:buNone/>
            </a:pPr>
            <a:r>
              <a:rPr lang="en-US" altLang="en-US" sz="1800">
                <a:solidFill>
                  <a:srgbClr val="000000"/>
                </a:solidFill>
                <a:latin typeface="Courier New" pitchFamily="49" charset="0"/>
              </a:rPr>
              <a:t>		       FROM		</a:t>
            </a:r>
            <a:r>
              <a:rPr lang="en-US" altLang="en-US" sz="1800" i="1">
                <a:solidFill>
                  <a:srgbClr val="000000"/>
                </a:solidFill>
                <a:latin typeface="Courier New" pitchFamily="49" charset="0"/>
              </a:rPr>
              <a:t>table</a:t>
            </a:r>
            <a:r>
              <a:rPr lang="en-US" altLang="en-US" sz="1800">
                <a:solidFill>
                  <a:srgbClr val="000000"/>
                </a:solidFill>
                <a:latin typeface="Courier New" pitchFamily="49" charset="0"/>
              </a:rPr>
              <a:t>);</a:t>
            </a:r>
          </a:p>
        </p:txBody>
      </p:sp>
      <p:sp>
        <p:nvSpPr>
          <p:cNvPr id="369669" name="Rectangle 5"/>
          <p:cNvSpPr>
            <a:spLocks noChangeArrowheads="1"/>
          </p:cNvSpPr>
          <p:nvPr/>
        </p:nvSpPr>
        <p:spPr bwMode="auto">
          <a:xfrm>
            <a:off x="3654425" y="2720975"/>
            <a:ext cx="3683000" cy="5524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1574166088"/>
      </p:ext>
    </p:extLst>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26" name="Rectangle 14"/>
          <p:cNvSpPr>
            <a:spLocks noChangeArrowheads="1"/>
          </p:cNvSpPr>
          <p:nvPr/>
        </p:nvSpPr>
        <p:spPr bwMode="blackGray">
          <a:xfrm>
            <a:off x="866775" y="1819275"/>
            <a:ext cx="7286625" cy="179705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movie_title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mm_movie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movie_price</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&gt;</a:t>
            </a:r>
          </a:p>
          <a:p>
            <a:pPr eaLnBrk="0" hangingPunct="0">
              <a:buClrTx/>
              <a:buFontTx/>
              <a:buNone/>
            </a:pPr>
            <a:r>
              <a:rPr lang="en-IE" altLang="en-US" sz="1800" dirty="0">
                <a:solidFill>
                  <a:srgbClr val="000000"/>
                </a:solidFill>
                <a:latin typeface="Courier New" pitchFamily="49" charset="0"/>
              </a:rPr>
              <a:t>               (SELECT </a:t>
            </a:r>
            <a:r>
              <a:rPr lang="en-IE" altLang="en-US" sz="1800" dirty="0" smtClean="0">
                <a:solidFill>
                  <a:srgbClr val="000000"/>
                </a:solidFill>
                <a:latin typeface="Courier New" pitchFamily="49" charset="0"/>
              </a:rPr>
              <a:t>movie 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FROM   </a:t>
            </a:r>
            <a:r>
              <a:rPr lang="en-IE" altLang="en-US" sz="1800" dirty="0" err="1">
                <a:solidFill>
                  <a:srgbClr val="000000"/>
                </a:solidFill>
                <a:latin typeface="Courier New" pitchFamily="49" charset="0"/>
              </a:rPr>
              <a:t>mm_movie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WHERE  </a:t>
            </a:r>
            <a:r>
              <a:rPr lang="en-IE" altLang="en-US" sz="1800" dirty="0" err="1">
                <a:solidFill>
                  <a:srgbClr val="000000"/>
                </a:solidFill>
                <a:latin typeface="Courier New" pitchFamily="49" charset="0"/>
              </a:rPr>
              <a:t>movie_title</a:t>
            </a:r>
            <a:r>
              <a:rPr lang="en-IE" altLang="en-US" sz="1800" dirty="0">
                <a:solidFill>
                  <a:srgbClr val="000000"/>
                </a:solidFill>
                <a:latin typeface="Courier New" pitchFamily="49" charset="0"/>
              </a:rPr>
              <a:t> = 'Jaws');</a:t>
            </a:r>
            <a:endParaRPr lang="en-US" altLang="en-US" sz="1800" dirty="0">
              <a:solidFill>
                <a:srgbClr val="000000"/>
              </a:solidFill>
              <a:latin typeface="Courier New" pitchFamily="49" charset="0"/>
            </a:endParaRPr>
          </a:p>
        </p:txBody>
      </p:sp>
      <p:sp>
        <p:nvSpPr>
          <p:cNvPr id="371725" name="Rectangle 13"/>
          <p:cNvSpPr>
            <a:spLocks noGrp="1" noChangeArrowheads="1"/>
          </p:cNvSpPr>
          <p:nvPr>
            <p:ph type="title"/>
          </p:nvPr>
        </p:nvSpPr>
        <p:spPr/>
        <p:txBody>
          <a:bodyPr/>
          <a:lstStyle/>
          <a:p>
            <a:r>
              <a:rPr lang="en-US" altLang="en-US"/>
              <a:t>Using a Subquery</a:t>
            </a:r>
          </a:p>
        </p:txBody>
      </p:sp>
      <p:sp>
        <p:nvSpPr>
          <p:cNvPr id="371718" name="Rectangle 6"/>
          <p:cNvSpPr>
            <a:spLocks noChangeArrowheads="1"/>
          </p:cNvSpPr>
          <p:nvPr/>
        </p:nvSpPr>
        <p:spPr bwMode="auto">
          <a:xfrm>
            <a:off x="3797492" y="2101825"/>
            <a:ext cx="288541" cy="3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altLang="en-US" sz="1600" dirty="0" smtClean="0">
                <a:solidFill>
                  <a:srgbClr val="FF5050"/>
                </a:solidFill>
              </a:rPr>
              <a:t>7</a:t>
            </a:r>
            <a:endParaRPr lang="en-US" altLang="en-US" sz="1600" dirty="0">
              <a:solidFill>
                <a:srgbClr val="FF5050"/>
              </a:solidFill>
            </a:endParaRPr>
          </a:p>
        </p:txBody>
      </p:sp>
      <p:sp>
        <p:nvSpPr>
          <p:cNvPr id="371720" name="Rectangle 8"/>
          <p:cNvSpPr>
            <a:spLocks noChangeArrowheads="1"/>
          </p:cNvSpPr>
          <p:nvPr/>
        </p:nvSpPr>
        <p:spPr bwMode="auto">
          <a:xfrm>
            <a:off x="3005138" y="2713038"/>
            <a:ext cx="3943126" cy="8255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71727" name="Freeform 15"/>
          <p:cNvSpPr>
            <a:spLocks/>
          </p:cNvSpPr>
          <p:nvPr/>
        </p:nvSpPr>
        <p:spPr bwMode="auto">
          <a:xfrm rot="16200000" flipV="1">
            <a:off x="4599782" y="1761331"/>
            <a:ext cx="495300" cy="1408113"/>
          </a:xfrm>
          <a:custGeom>
            <a:avLst/>
            <a:gdLst>
              <a:gd name="T0" fmla="*/ 0 w 220"/>
              <a:gd name="T1" fmla="*/ 0 h 411"/>
              <a:gd name="T2" fmla="*/ 219 w 220"/>
              <a:gd name="T3" fmla="*/ 0 h 411"/>
              <a:gd name="T4" fmla="*/ 219 w 220"/>
              <a:gd name="T5" fmla="*/ 410 h 411"/>
            </a:gdLst>
            <a:ahLst/>
            <a:cxnLst>
              <a:cxn ang="0">
                <a:pos x="T0" y="T1"/>
              </a:cxn>
              <a:cxn ang="0">
                <a:pos x="T2" y="T3"/>
              </a:cxn>
              <a:cxn ang="0">
                <a:pos x="T4" y="T5"/>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4362" y="4149080"/>
            <a:ext cx="2711450" cy="190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1160825"/>
      </p:ext>
    </p:extLst>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3" name="Rectangle 9"/>
          <p:cNvSpPr>
            <a:spLocks noGrp="1" noChangeArrowheads="1"/>
          </p:cNvSpPr>
          <p:nvPr>
            <p:ph type="title"/>
          </p:nvPr>
        </p:nvSpPr>
        <p:spPr/>
        <p:txBody>
          <a:bodyPr/>
          <a:lstStyle/>
          <a:p>
            <a:r>
              <a:rPr lang="en-US" altLang="en-US"/>
              <a:t>Multiple-Row Subqueries</a:t>
            </a:r>
          </a:p>
        </p:txBody>
      </p:sp>
      <p:sp>
        <p:nvSpPr>
          <p:cNvPr id="390154" name="Rectangle 10"/>
          <p:cNvSpPr>
            <a:spLocks noGrp="1" noChangeArrowheads="1"/>
          </p:cNvSpPr>
          <p:nvPr>
            <p:ph sz="quarter" idx="1"/>
          </p:nvPr>
        </p:nvSpPr>
        <p:spPr>
          <a:xfrm>
            <a:off x="863600" y="1816100"/>
            <a:ext cx="7366000" cy="762000"/>
          </a:xfrm>
        </p:spPr>
        <p:txBody>
          <a:bodyPr>
            <a:normAutofit fontScale="92500" lnSpcReduction="10000"/>
          </a:bodyPr>
          <a:lstStyle/>
          <a:p>
            <a:pPr lvl="1"/>
            <a:r>
              <a:rPr lang="en-US" altLang="en-US"/>
              <a:t>Return more than one row</a:t>
            </a:r>
          </a:p>
          <a:p>
            <a:pPr lvl="1"/>
            <a:r>
              <a:rPr lang="en-US" altLang="en-US"/>
              <a:t>Use multiple-row comparison operators</a:t>
            </a:r>
          </a:p>
        </p:txBody>
      </p:sp>
      <p:graphicFrame>
        <p:nvGraphicFramePr>
          <p:cNvPr id="390215" name="Group 71"/>
          <p:cNvGraphicFramePr>
            <a:graphicFrameLocks noGrp="1"/>
          </p:cNvGraphicFramePr>
          <p:nvPr/>
        </p:nvGraphicFramePr>
        <p:xfrm>
          <a:off x="1238250" y="2870200"/>
          <a:ext cx="6616700" cy="2286000"/>
        </p:xfrm>
        <a:graphic>
          <a:graphicData uri="http://schemas.openxmlformats.org/drawingml/2006/table">
            <a:tbl>
              <a:tblPr/>
              <a:tblGrid>
                <a:gridCol w="1497013"/>
                <a:gridCol w="5119687"/>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Meaning</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IN</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Equal to any member in the list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ANY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Compare value to each value returned by the subquery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ALL</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Compare value to every value returned by the subquery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805991061"/>
      </p:ext>
    </p:extLst>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10" name="Rectangle 18"/>
          <p:cNvSpPr>
            <a:spLocks noChangeArrowheads="1"/>
          </p:cNvSpPr>
          <p:nvPr/>
        </p:nvSpPr>
        <p:spPr bwMode="blackGray">
          <a:xfrm>
            <a:off x="866775" y="1863725"/>
            <a:ext cx="7277100" cy="1982788"/>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movie_id</a:t>
            </a:r>
            <a:r>
              <a:rPr lang="en-IE" altLang="en-US" sz="1800" dirty="0">
                <a:solidFill>
                  <a:srgbClr val="000000"/>
                </a:solidFill>
                <a:latin typeface="Courier New" pitchFamily="49" charset="0"/>
              </a:rPr>
              <a:t>, </a:t>
            </a:r>
            <a:r>
              <a:rPr lang="en-IE" altLang="en-US" sz="1800" dirty="0" err="1" smtClean="0">
                <a:solidFill>
                  <a:srgbClr val="000000"/>
                </a:solidFill>
                <a:latin typeface="Courier New" pitchFamily="49" charset="0"/>
              </a:rPr>
              <a:t>movie_title</a:t>
            </a:r>
            <a:r>
              <a:rPr lang="en-IE" altLang="en-US" sz="1800" dirty="0" smtClean="0">
                <a:solidFill>
                  <a:srgbClr val="000000"/>
                </a:solidFill>
                <a:latin typeface="Courier New" pitchFamily="49" charset="0"/>
              </a:rPr>
              <a:t>, </a:t>
            </a:r>
            <a:r>
              <a:rPr lang="en-IE" altLang="en-US" sz="1800" dirty="0" err="1" smtClean="0">
                <a:solidFill>
                  <a:srgbClr val="000000"/>
                </a:solidFill>
                <a:latin typeface="Courier New" pitchFamily="49" charset="0"/>
              </a:rPr>
              <a:t>movie_price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mm_movie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movie_price</a:t>
            </a:r>
            <a:r>
              <a:rPr lang="en-IE" altLang="en-US" sz="1800" dirty="0">
                <a:solidFill>
                  <a:srgbClr val="000000"/>
                </a:solidFill>
                <a:latin typeface="Courier New" pitchFamily="49" charset="0"/>
              </a:rPr>
              <a:t> &lt; ANY</a:t>
            </a:r>
          </a:p>
          <a:p>
            <a:pPr eaLnBrk="0" hangingPunct="0">
              <a:buClrTx/>
              <a:buFontTx/>
              <a:buNone/>
            </a:pPr>
            <a:r>
              <a:rPr lang="en-IE" altLang="en-US" sz="1800" dirty="0">
                <a:solidFill>
                  <a:srgbClr val="000000"/>
                </a:solidFill>
                <a:latin typeface="Courier New" pitchFamily="49" charset="0"/>
              </a:rPr>
              <a:t>                    (SELECT </a:t>
            </a:r>
            <a:r>
              <a:rPr lang="en-IE" altLang="en-US" sz="1800" dirty="0" err="1">
                <a:solidFill>
                  <a:srgbClr val="000000"/>
                </a:solidFill>
                <a:latin typeface="Courier New" pitchFamily="49" charset="0"/>
              </a:rPr>
              <a:t>movie_price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FROM   </a:t>
            </a:r>
            <a:r>
              <a:rPr lang="en-IE" altLang="en-US" sz="1800" dirty="0" err="1">
                <a:solidFill>
                  <a:srgbClr val="000000"/>
                </a:solidFill>
                <a:latin typeface="Courier New" pitchFamily="49" charset="0"/>
              </a:rPr>
              <a:t>mm_movie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WHERE  </a:t>
            </a:r>
            <a:r>
              <a:rPr lang="en-IE" altLang="en-US" sz="1800" dirty="0" err="1">
                <a:solidFill>
                  <a:srgbClr val="000000"/>
                </a:solidFill>
                <a:latin typeface="Courier New" pitchFamily="49" charset="0"/>
              </a:rPr>
              <a:t>movie_type_id</a:t>
            </a:r>
            <a:r>
              <a:rPr lang="en-IE" altLang="en-US" sz="1800" dirty="0">
                <a:solidFill>
                  <a:srgbClr val="000000"/>
                </a:solidFill>
                <a:latin typeface="Courier New" pitchFamily="49" charset="0"/>
              </a:rPr>
              <a:t>=1)</a:t>
            </a:r>
          </a:p>
          <a:p>
            <a:pPr eaLnBrk="0" hangingPunct="0">
              <a:buClrTx/>
              <a:buFontTx/>
              <a:buNone/>
            </a:pPr>
            <a:r>
              <a:rPr lang="en-IE" altLang="en-US" sz="1800" dirty="0">
                <a:solidFill>
                  <a:srgbClr val="000000"/>
                </a:solidFill>
                <a:latin typeface="Courier New" pitchFamily="49" charset="0"/>
              </a:rPr>
              <a:t>AND    </a:t>
            </a:r>
            <a:r>
              <a:rPr lang="en-IE" altLang="en-US" sz="1800" dirty="0" err="1">
                <a:solidFill>
                  <a:srgbClr val="000000"/>
                </a:solidFill>
                <a:latin typeface="Courier New" pitchFamily="49" charset="0"/>
              </a:rPr>
              <a:t>movie_type_id</a:t>
            </a:r>
            <a:r>
              <a:rPr lang="en-IE" altLang="en-US" sz="1800" dirty="0">
                <a:solidFill>
                  <a:srgbClr val="000000"/>
                </a:solidFill>
                <a:latin typeface="Courier New" pitchFamily="49" charset="0"/>
              </a:rPr>
              <a:t> &lt;&gt; </a:t>
            </a:r>
            <a:r>
              <a:rPr lang="en-IE" altLang="en-US" sz="1800" dirty="0" smtClean="0">
                <a:solidFill>
                  <a:srgbClr val="000000"/>
                </a:solidFill>
                <a:latin typeface="Courier New" pitchFamily="49" charset="0"/>
              </a:rPr>
              <a:t>1;</a:t>
            </a:r>
            <a:endParaRPr lang="en-US" altLang="en-US" sz="1800" dirty="0">
              <a:solidFill>
                <a:srgbClr val="000000"/>
              </a:solidFill>
              <a:latin typeface="Courier New" pitchFamily="49" charset="0"/>
            </a:endParaRPr>
          </a:p>
        </p:txBody>
      </p:sp>
      <p:sp>
        <p:nvSpPr>
          <p:cNvPr id="392207" name="Rectangle 15"/>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ANY</a:t>
            </a:r>
            <a:r>
              <a:rPr lang="en-US" altLang="en-US"/>
              <a:t> Operator </a:t>
            </a:r>
            <a:br>
              <a:rPr lang="en-US" altLang="en-US"/>
            </a:br>
            <a:r>
              <a:rPr lang="en-US" altLang="en-US"/>
              <a:t>in Multiple-Row Subqueries</a:t>
            </a:r>
          </a:p>
        </p:txBody>
      </p:sp>
      <p:sp>
        <p:nvSpPr>
          <p:cNvPr id="392197" name="Rectangle 5"/>
          <p:cNvSpPr>
            <a:spLocks noChangeArrowheads="1"/>
          </p:cNvSpPr>
          <p:nvPr/>
        </p:nvSpPr>
        <p:spPr bwMode="auto">
          <a:xfrm>
            <a:off x="3675063" y="2151063"/>
            <a:ext cx="637995" cy="295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altLang="en-US" sz="1200" dirty="0" smtClean="0">
                <a:solidFill>
                  <a:srgbClr val="FF5050"/>
                </a:solidFill>
              </a:rPr>
              <a:t>10,8,15</a:t>
            </a:r>
            <a:endParaRPr lang="en-US" altLang="en-US" sz="1200" dirty="0">
              <a:solidFill>
                <a:srgbClr val="FF5050"/>
              </a:solidFill>
            </a:endParaRPr>
          </a:p>
        </p:txBody>
      </p:sp>
      <p:sp>
        <p:nvSpPr>
          <p:cNvPr id="392198" name="Rectangle 6"/>
          <p:cNvSpPr>
            <a:spLocks noChangeArrowheads="1"/>
          </p:cNvSpPr>
          <p:nvPr/>
        </p:nvSpPr>
        <p:spPr bwMode="auto">
          <a:xfrm>
            <a:off x="3700463" y="2720975"/>
            <a:ext cx="3717925" cy="836613"/>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2199" name="Rectangle 7"/>
          <p:cNvSpPr>
            <a:spLocks noChangeArrowheads="1"/>
          </p:cNvSpPr>
          <p:nvPr/>
        </p:nvSpPr>
        <p:spPr bwMode="auto">
          <a:xfrm>
            <a:off x="3700463" y="2433638"/>
            <a:ext cx="523875" cy="2667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2211" name="Freeform 19"/>
          <p:cNvSpPr>
            <a:spLocks/>
          </p:cNvSpPr>
          <p:nvPr/>
        </p:nvSpPr>
        <p:spPr bwMode="auto">
          <a:xfrm rot="16200000" flipV="1">
            <a:off x="5147345" y="1701527"/>
            <a:ext cx="147637" cy="1730375"/>
          </a:xfrm>
          <a:custGeom>
            <a:avLst/>
            <a:gdLst>
              <a:gd name="T0" fmla="*/ 0 w 220"/>
              <a:gd name="T1" fmla="*/ 0 h 411"/>
              <a:gd name="T2" fmla="*/ 219 w 220"/>
              <a:gd name="T3" fmla="*/ 0 h 411"/>
              <a:gd name="T4" fmla="*/ 219 w 220"/>
              <a:gd name="T5" fmla="*/ 410 h 411"/>
            </a:gdLst>
            <a:ahLst/>
            <a:cxnLst>
              <a:cxn ang="0">
                <a:pos x="T0" y="T1"/>
              </a:cxn>
              <a:cxn ang="0">
                <a:pos x="T2" y="T3"/>
              </a:cxn>
              <a:cxn ang="0">
                <a:pos x="T4" y="T5"/>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8462" y="3933056"/>
            <a:ext cx="580707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031197"/>
      </p:ext>
    </p:extLst>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53" name="Rectangle 13"/>
          <p:cNvSpPr>
            <a:spLocks noChangeArrowheads="1"/>
          </p:cNvSpPr>
          <p:nvPr/>
        </p:nvSpPr>
        <p:spPr bwMode="blackGray">
          <a:xfrm>
            <a:off x="866775" y="1865313"/>
            <a:ext cx="7277100" cy="198278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movie_id</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movie_title</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movie_price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mm_movie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movie_price</a:t>
            </a:r>
            <a:r>
              <a:rPr lang="en-IE" altLang="en-US" sz="1800" dirty="0">
                <a:solidFill>
                  <a:srgbClr val="000000"/>
                </a:solidFill>
                <a:latin typeface="Courier New" pitchFamily="49" charset="0"/>
              </a:rPr>
              <a:t> &lt; </a:t>
            </a:r>
            <a:r>
              <a:rPr lang="en-IE" altLang="en-US" sz="1800" dirty="0" smtClean="0">
                <a:solidFill>
                  <a:srgbClr val="000000"/>
                </a:solidFill>
                <a:latin typeface="Courier New" pitchFamily="49" charset="0"/>
              </a:rPr>
              <a:t>ALL</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(SELECT </a:t>
            </a:r>
            <a:r>
              <a:rPr lang="en-IE" altLang="en-US" sz="1800" dirty="0" err="1">
                <a:solidFill>
                  <a:srgbClr val="000000"/>
                </a:solidFill>
                <a:latin typeface="Courier New" pitchFamily="49" charset="0"/>
              </a:rPr>
              <a:t>movie_price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FROM   </a:t>
            </a:r>
            <a:r>
              <a:rPr lang="en-IE" altLang="en-US" sz="1800" dirty="0" err="1">
                <a:solidFill>
                  <a:srgbClr val="000000"/>
                </a:solidFill>
                <a:latin typeface="Courier New" pitchFamily="49" charset="0"/>
              </a:rPr>
              <a:t>mm_movie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WHERE  </a:t>
            </a:r>
            <a:r>
              <a:rPr lang="en-IE" altLang="en-US" sz="1800" dirty="0" err="1">
                <a:solidFill>
                  <a:srgbClr val="000000"/>
                </a:solidFill>
                <a:latin typeface="Courier New" pitchFamily="49" charset="0"/>
              </a:rPr>
              <a:t>movie_type_id</a:t>
            </a:r>
            <a:r>
              <a:rPr lang="en-IE" altLang="en-US" sz="1800" dirty="0">
                <a:solidFill>
                  <a:srgbClr val="000000"/>
                </a:solidFill>
                <a:latin typeface="Courier New" pitchFamily="49" charset="0"/>
              </a:rPr>
              <a:t>=1)</a:t>
            </a:r>
          </a:p>
          <a:p>
            <a:pPr eaLnBrk="0" hangingPunct="0">
              <a:buClrTx/>
              <a:buFontTx/>
              <a:buNone/>
            </a:pPr>
            <a:r>
              <a:rPr lang="en-IE" altLang="en-US" sz="1800" dirty="0">
                <a:solidFill>
                  <a:srgbClr val="000000"/>
                </a:solidFill>
                <a:latin typeface="Courier New" pitchFamily="49" charset="0"/>
              </a:rPr>
              <a:t>AND    </a:t>
            </a:r>
            <a:r>
              <a:rPr lang="en-IE" altLang="en-US" sz="1800" dirty="0" err="1">
                <a:solidFill>
                  <a:srgbClr val="000000"/>
                </a:solidFill>
                <a:latin typeface="Courier New" pitchFamily="49" charset="0"/>
              </a:rPr>
              <a:t>movie_type_id</a:t>
            </a:r>
            <a:r>
              <a:rPr lang="en-IE" altLang="en-US" sz="1800" dirty="0">
                <a:solidFill>
                  <a:srgbClr val="000000"/>
                </a:solidFill>
                <a:latin typeface="Courier New" pitchFamily="49" charset="0"/>
              </a:rPr>
              <a:t> &lt;&gt; 1;</a:t>
            </a:r>
            <a:endParaRPr lang="en-US" altLang="en-US" sz="1800" dirty="0">
              <a:solidFill>
                <a:srgbClr val="000000"/>
              </a:solidFill>
              <a:latin typeface="Courier New" pitchFamily="49" charset="0"/>
            </a:endParaRPr>
          </a:p>
        </p:txBody>
      </p:sp>
      <p:sp>
        <p:nvSpPr>
          <p:cNvPr id="394252" name="Rectangle 12"/>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ALL</a:t>
            </a:r>
            <a:r>
              <a:rPr lang="en-US" altLang="en-US"/>
              <a:t> Operator</a:t>
            </a:r>
            <a:br>
              <a:rPr lang="en-US" altLang="en-US"/>
            </a:br>
            <a:r>
              <a:rPr lang="en-US" altLang="en-US"/>
              <a:t>in Multiple-Row Subqueries</a:t>
            </a:r>
          </a:p>
        </p:txBody>
      </p:sp>
      <p:sp>
        <p:nvSpPr>
          <p:cNvPr id="394256" name="Rectangle 16"/>
          <p:cNvSpPr>
            <a:spLocks noChangeArrowheads="1"/>
          </p:cNvSpPr>
          <p:nvPr/>
        </p:nvSpPr>
        <p:spPr bwMode="auto">
          <a:xfrm>
            <a:off x="3675063" y="2151063"/>
            <a:ext cx="637995" cy="295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altLang="en-US" sz="1200" dirty="0" smtClean="0">
                <a:solidFill>
                  <a:srgbClr val="FF5050"/>
                </a:solidFill>
              </a:rPr>
              <a:t>10,8,15</a:t>
            </a:r>
            <a:endParaRPr lang="en-US" altLang="en-US" sz="1200" dirty="0">
              <a:solidFill>
                <a:srgbClr val="FF5050"/>
              </a:solidFill>
            </a:endParaRPr>
          </a:p>
        </p:txBody>
      </p:sp>
      <p:sp>
        <p:nvSpPr>
          <p:cNvPr id="394257" name="Rectangle 17"/>
          <p:cNvSpPr>
            <a:spLocks noChangeArrowheads="1"/>
          </p:cNvSpPr>
          <p:nvPr/>
        </p:nvSpPr>
        <p:spPr bwMode="auto">
          <a:xfrm>
            <a:off x="3700463" y="2720975"/>
            <a:ext cx="3717925" cy="836613"/>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4258" name="Rectangle 18"/>
          <p:cNvSpPr>
            <a:spLocks noChangeArrowheads="1"/>
          </p:cNvSpPr>
          <p:nvPr/>
        </p:nvSpPr>
        <p:spPr bwMode="auto">
          <a:xfrm>
            <a:off x="3705885" y="2461327"/>
            <a:ext cx="523875" cy="2667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4259" name="Freeform 19"/>
          <p:cNvSpPr>
            <a:spLocks/>
          </p:cNvSpPr>
          <p:nvPr/>
        </p:nvSpPr>
        <p:spPr bwMode="auto">
          <a:xfrm rot="16200000" flipV="1">
            <a:off x="5145162" y="1775619"/>
            <a:ext cx="147637" cy="1730375"/>
          </a:xfrm>
          <a:custGeom>
            <a:avLst/>
            <a:gdLst>
              <a:gd name="T0" fmla="*/ 0 w 220"/>
              <a:gd name="T1" fmla="*/ 0 h 411"/>
              <a:gd name="T2" fmla="*/ 219 w 220"/>
              <a:gd name="T3" fmla="*/ 0 h 411"/>
              <a:gd name="T4" fmla="*/ 219 w 220"/>
              <a:gd name="T5" fmla="*/ 410 h 411"/>
            </a:gdLst>
            <a:ahLst/>
            <a:cxnLst>
              <a:cxn ang="0">
                <a:pos x="T0" y="T1"/>
              </a:cxn>
              <a:cxn ang="0">
                <a:pos x="T2" y="T3"/>
              </a:cxn>
              <a:cxn ang="0">
                <a:pos x="T4" y="T5"/>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863" y="4005064"/>
            <a:ext cx="5851525" cy="170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8978958"/>
      </p:ext>
    </p:extLst>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Rectangle 4"/>
          <p:cNvSpPr>
            <a:spLocks noGrp="1" noChangeArrowheads="1"/>
          </p:cNvSpPr>
          <p:nvPr>
            <p:ph type="title"/>
          </p:nvPr>
        </p:nvSpPr>
        <p:spPr/>
        <p:txBody>
          <a:bodyPr/>
          <a:lstStyle/>
          <a:p>
            <a:r>
              <a:rPr lang="en-US" altLang="en-US" smtClean="0"/>
              <a:t>Guidelines for Using Subqueries</a:t>
            </a:r>
            <a:endParaRPr lang="en-US" altLang="en-US"/>
          </a:p>
        </p:txBody>
      </p:sp>
      <p:sp>
        <p:nvSpPr>
          <p:cNvPr id="373765" name="Rectangle 5"/>
          <p:cNvSpPr>
            <a:spLocks noGrp="1" noChangeArrowheads="1"/>
          </p:cNvSpPr>
          <p:nvPr>
            <p:ph sz="quarter" idx="1"/>
          </p:nvPr>
        </p:nvSpPr>
        <p:spPr/>
        <p:txBody>
          <a:bodyPr/>
          <a:lstStyle/>
          <a:p>
            <a:r>
              <a:rPr lang="en-US" altLang="en-US" dirty="0" smtClean="0"/>
              <a:t>Enclose </a:t>
            </a:r>
            <a:r>
              <a:rPr lang="en-US" altLang="en-US" dirty="0" err="1" smtClean="0"/>
              <a:t>subqueries</a:t>
            </a:r>
            <a:r>
              <a:rPr lang="en-US" altLang="en-US" dirty="0" smtClean="0"/>
              <a:t> in parentheses.</a:t>
            </a:r>
          </a:p>
          <a:p>
            <a:pPr lvl="1"/>
            <a:r>
              <a:rPr lang="en-US" altLang="en-US" dirty="0" smtClean="0"/>
              <a:t>(…..)</a:t>
            </a:r>
          </a:p>
          <a:p>
            <a:r>
              <a:rPr lang="en-US" altLang="en-US" dirty="0" smtClean="0"/>
              <a:t>Place </a:t>
            </a:r>
            <a:r>
              <a:rPr lang="en-US" altLang="en-US" dirty="0" err="1" smtClean="0"/>
              <a:t>subqueries</a:t>
            </a:r>
            <a:r>
              <a:rPr lang="en-US" altLang="en-US" dirty="0" smtClean="0"/>
              <a:t> on the right side of the comparison condition.</a:t>
            </a:r>
          </a:p>
          <a:p>
            <a:r>
              <a:rPr lang="en-US" altLang="en-US" dirty="0" smtClean="0"/>
              <a:t>Use single-row operators with single-row </a:t>
            </a:r>
            <a:r>
              <a:rPr lang="en-US" altLang="en-US" dirty="0" err="1" smtClean="0"/>
              <a:t>subqueries</a:t>
            </a:r>
            <a:r>
              <a:rPr lang="en-US" altLang="en-US" dirty="0" smtClean="0"/>
              <a:t>, and use multiple-row operators with</a:t>
            </a:r>
            <a:br>
              <a:rPr lang="en-US" altLang="en-US" dirty="0" smtClean="0"/>
            </a:br>
            <a:r>
              <a:rPr lang="en-US" altLang="en-US" dirty="0" smtClean="0"/>
              <a:t>multiple-row </a:t>
            </a:r>
            <a:r>
              <a:rPr lang="en-US" altLang="en-US" dirty="0" err="1" smtClean="0"/>
              <a:t>subqueries</a:t>
            </a:r>
            <a:r>
              <a:rPr lang="en-US" altLang="en-US" dirty="0" smtClean="0"/>
              <a:t>.</a:t>
            </a:r>
            <a:endParaRPr lang="en-US" altLang="en-US" dirty="0"/>
          </a:p>
        </p:txBody>
      </p:sp>
    </p:spTree>
    <p:extLst>
      <p:ext uri="{BB962C8B-B14F-4D97-AF65-F5344CB8AC3E}">
        <p14:creationId xmlns:p14="http://schemas.microsoft.com/office/powerpoint/2010/main" val="3598610052"/>
      </p:ext>
    </p:extLst>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UPDATE using a sub-query</a:t>
            </a:r>
            <a:endParaRPr lang="en-IE" dirty="0"/>
          </a:p>
        </p:txBody>
      </p:sp>
      <p:sp>
        <p:nvSpPr>
          <p:cNvPr id="3" name="Content Placeholder 2"/>
          <p:cNvSpPr>
            <a:spLocks noGrp="1"/>
          </p:cNvSpPr>
          <p:nvPr>
            <p:ph sz="quarter" idx="1"/>
          </p:nvPr>
        </p:nvSpPr>
        <p:spPr/>
        <p:txBody>
          <a:bodyPr/>
          <a:lstStyle/>
          <a:p>
            <a:r>
              <a:rPr lang="en-IE" dirty="0" smtClean="0"/>
              <a:t>Suppose we want to increase the price of all movies in the horror </a:t>
            </a:r>
            <a:r>
              <a:rPr lang="en-IE" dirty="0" err="1" smtClean="0"/>
              <a:t>movie_type</a:t>
            </a:r>
            <a:r>
              <a:rPr lang="en-IE" dirty="0" smtClean="0"/>
              <a:t> by 10%.</a:t>
            </a:r>
          </a:p>
          <a:p>
            <a:endParaRPr lang="en-IE" dirty="0"/>
          </a:p>
          <a:p>
            <a:pPr marL="0" indent="0">
              <a:buNone/>
            </a:pPr>
            <a:r>
              <a:rPr lang="en-IE" dirty="0">
                <a:latin typeface="Courier New" panose="02070309020205020404" pitchFamily="49" charset="0"/>
                <a:cs typeface="Courier New" panose="02070309020205020404" pitchFamily="49" charset="0"/>
              </a:rPr>
              <a:t>UPDATE MM_MOVIE </a:t>
            </a:r>
          </a:p>
          <a:p>
            <a:pPr marL="0" indent="0">
              <a:buNone/>
            </a:pPr>
            <a:r>
              <a:rPr lang="en-IE" dirty="0">
                <a:latin typeface="Courier New" panose="02070309020205020404" pitchFamily="49" charset="0"/>
                <a:cs typeface="Courier New" panose="02070309020205020404" pitchFamily="49" charset="0"/>
              </a:rPr>
              <a:t>SET </a:t>
            </a:r>
            <a:r>
              <a:rPr lang="en-IE" dirty="0" err="1">
                <a:latin typeface="Courier New" panose="02070309020205020404" pitchFamily="49" charset="0"/>
                <a:cs typeface="Courier New" panose="02070309020205020404" pitchFamily="49" charset="0"/>
              </a:rPr>
              <a:t>MOVIE_Price</a:t>
            </a:r>
            <a:r>
              <a:rPr lang="en-IE" dirty="0">
                <a:latin typeface="Courier New" panose="02070309020205020404" pitchFamily="49" charset="0"/>
                <a:cs typeface="Courier New" panose="02070309020205020404" pitchFamily="49" charset="0"/>
              </a:rPr>
              <a:t> = 1.1 * MOVIE_PRICE </a:t>
            </a:r>
          </a:p>
          <a:p>
            <a:pPr marL="0" indent="0">
              <a:buNone/>
            </a:pPr>
            <a:r>
              <a:rPr lang="en-IE" dirty="0">
                <a:latin typeface="Courier New" panose="02070309020205020404" pitchFamily="49" charset="0"/>
                <a:cs typeface="Courier New" panose="02070309020205020404" pitchFamily="49" charset="0"/>
              </a:rPr>
              <a:t>WHERE MOVIE_TYPE_ID IN ( </a:t>
            </a:r>
          </a:p>
          <a:p>
            <a:pPr marL="0" indent="0">
              <a:buNone/>
            </a:pPr>
            <a:r>
              <a:rPr lang="en-IE" dirty="0">
                <a:latin typeface="Courier New" panose="02070309020205020404" pitchFamily="49" charset="0"/>
                <a:cs typeface="Courier New" panose="02070309020205020404" pitchFamily="49" charset="0"/>
              </a:rPr>
              <a:t>SELECT MOVIE_TYPE_ID </a:t>
            </a:r>
          </a:p>
          <a:p>
            <a:pPr marL="0" indent="0">
              <a:buNone/>
            </a:pPr>
            <a:r>
              <a:rPr lang="en-IE" dirty="0">
                <a:latin typeface="Courier New" panose="02070309020205020404" pitchFamily="49" charset="0"/>
                <a:cs typeface="Courier New" panose="02070309020205020404" pitchFamily="49" charset="0"/>
              </a:rPr>
              <a:t>FROM MM_MOVIE_TYPE  </a:t>
            </a:r>
          </a:p>
          <a:p>
            <a:pPr marL="0" indent="0">
              <a:buNone/>
            </a:pPr>
            <a:r>
              <a:rPr lang="en-IE" dirty="0">
                <a:latin typeface="Courier New" panose="02070309020205020404" pitchFamily="49" charset="0"/>
                <a:cs typeface="Courier New" panose="02070309020205020404" pitchFamily="49" charset="0"/>
              </a:rPr>
              <a:t>WHERE UPPER(MOVIE_TYPE_DESCRIPTION)='HORROR'); </a:t>
            </a:r>
          </a:p>
        </p:txBody>
      </p:sp>
    </p:spTree>
    <p:extLst>
      <p:ext uri="{BB962C8B-B14F-4D97-AF65-F5344CB8AC3E}">
        <p14:creationId xmlns:p14="http://schemas.microsoft.com/office/powerpoint/2010/main" val="12751184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UPDATE using a sub-query</a:t>
            </a:r>
            <a:endParaRPr lang="en-IE" dirty="0"/>
          </a:p>
        </p:txBody>
      </p:sp>
      <p:sp>
        <p:nvSpPr>
          <p:cNvPr id="3" name="Content Placeholder 2"/>
          <p:cNvSpPr>
            <a:spLocks noGrp="1"/>
          </p:cNvSpPr>
          <p:nvPr>
            <p:ph sz="quarter" idx="1"/>
          </p:nvPr>
        </p:nvSpPr>
        <p:spPr/>
        <p:txBody>
          <a:bodyPr/>
          <a:lstStyle/>
          <a:p>
            <a:r>
              <a:rPr lang="en-IE" dirty="0" smtClean="0"/>
              <a:t>Suppose we want to set the price of movies with IDs of 1, 2, 3, 4 to be the same as the price of movie 10?</a:t>
            </a:r>
          </a:p>
          <a:p>
            <a:endParaRPr lang="en-IE" dirty="0"/>
          </a:p>
          <a:p>
            <a:pPr marL="0" indent="0">
              <a:buNone/>
            </a:pPr>
            <a:r>
              <a:rPr lang="en-IE" dirty="0">
                <a:latin typeface="Courier New" panose="02070309020205020404" pitchFamily="49" charset="0"/>
                <a:cs typeface="Courier New" panose="02070309020205020404" pitchFamily="49" charset="0"/>
              </a:rPr>
              <a:t>UPDATE MM_MOVIE </a:t>
            </a:r>
          </a:p>
          <a:p>
            <a:pPr marL="0" indent="0">
              <a:buNone/>
            </a:pPr>
            <a:r>
              <a:rPr lang="en-IE" dirty="0">
                <a:latin typeface="Courier New" panose="02070309020205020404" pitchFamily="49" charset="0"/>
                <a:cs typeface="Courier New" panose="02070309020205020404" pitchFamily="49" charset="0"/>
              </a:rPr>
              <a:t>SET </a:t>
            </a:r>
            <a:r>
              <a:rPr lang="en-IE" dirty="0" err="1">
                <a:latin typeface="Courier New" panose="02070309020205020404" pitchFamily="49" charset="0"/>
                <a:cs typeface="Courier New" panose="02070309020205020404" pitchFamily="49" charset="0"/>
              </a:rPr>
              <a:t>MOVIE_Price</a:t>
            </a:r>
            <a:r>
              <a:rPr lang="en-IE" dirty="0">
                <a:latin typeface="Courier New" panose="02070309020205020404" pitchFamily="49" charset="0"/>
                <a:cs typeface="Courier New" panose="02070309020205020404" pitchFamily="49" charset="0"/>
              </a:rPr>
              <a:t> = (SELECT MOVIE_PRICE FROM MM_MOVIE WHERE MOVIE_ID=10) </a:t>
            </a:r>
          </a:p>
          <a:p>
            <a:pPr marL="0" indent="0">
              <a:buNone/>
            </a:pPr>
            <a:r>
              <a:rPr lang="en-IE" dirty="0">
                <a:latin typeface="Courier New" panose="02070309020205020404" pitchFamily="49" charset="0"/>
                <a:cs typeface="Courier New" panose="02070309020205020404" pitchFamily="49" charset="0"/>
              </a:rPr>
              <a:t>WHERE MOVIE_ID BETWEEN 1 AND 4; </a:t>
            </a:r>
          </a:p>
        </p:txBody>
      </p:sp>
    </p:spTree>
    <p:extLst>
      <p:ext uri="{BB962C8B-B14F-4D97-AF65-F5344CB8AC3E}">
        <p14:creationId xmlns:p14="http://schemas.microsoft.com/office/powerpoint/2010/main" val="1979000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Issues to bear in mind</a:t>
            </a:r>
            <a:endParaRPr lang="en-IE" dirty="0"/>
          </a:p>
        </p:txBody>
      </p:sp>
      <p:sp>
        <p:nvSpPr>
          <p:cNvPr id="3" name="Content Placeholder 2"/>
          <p:cNvSpPr>
            <a:spLocks noGrp="1"/>
          </p:cNvSpPr>
          <p:nvPr>
            <p:ph sz="quarter" idx="1"/>
          </p:nvPr>
        </p:nvSpPr>
        <p:spPr/>
        <p:txBody>
          <a:bodyPr>
            <a:normAutofit/>
          </a:bodyPr>
          <a:lstStyle/>
          <a:p>
            <a:r>
              <a:rPr lang="en-IE" dirty="0" smtClean="0"/>
              <a:t>Consistency</a:t>
            </a:r>
          </a:p>
          <a:p>
            <a:pPr lvl="1"/>
            <a:r>
              <a:rPr lang="en-IE" dirty="0" smtClean="0"/>
              <a:t>Protect your database by controlling what can be input into it</a:t>
            </a:r>
          </a:p>
          <a:p>
            <a:pPr lvl="1"/>
            <a:r>
              <a:rPr lang="en-IE" dirty="0" smtClean="0"/>
              <a:t>Entity integrity – primary keys</a:t>
            </a:r>
          </a:p>
          <a:p>
            <a:pPr lvl="1"/>
            <a:r>
              <a:rPr lang="en-IE" dirty="0" smtClean="0"/>
              <a:t>Referential integrity – foreign keys</a:t>
            </a:r>
          </a:p>
          <a:p>
            <a:pPr lvl="1"/>
            <a:r>
              <a:rPr lang="en-IE" dirty="0" smtClean="0"/>
              <a:t>Domain integrity – </a:t>
            </a:r>
            <a:r>
              <a:rPr lang="en-IE" dirty="0" err="1" smtClean="0"/>
              <a:t>datatypes</a:t>
            </a:r>
            <a:r>
              <a:rPr lang="en-IE" dirty="0" smtClean="0"/>
              <a:t> and value constraints</a:t>
            </a:r>
          </a:p>
          <a:p>
            <a:r>
              <a:rPr lang="en-IE" dirty="0" smtClean="0"/>
              <a:t>Avoid Redundancy</a:t>
            </a:r>
          </a:p>
          <a:p>
            <a:pPr lvl="1"/>
            <a:r>
              <a:rPr lang="en-IE" dirty="0" smtClean="0"/>
              <a:t>The same piece of data </a:t>
            </a:r>
            <a:r>
              <a:rPr lang="en-IE" u="sng" dirty="0" smtClean="0"/>
              <a:t>should not be stored</a:t>
            </a:r>
            <a:r>
              <a:rPr lang="en-IE" dirty="0" smtClean="0"/>
              <a:t> in more than one location unless it is there to achieve referential integrity</a:t>
            </a:r>
          </a:p>
          <a:p>
            <a:pPr lvl="1"/>
            <a:r>
              <a:rPr lang="en-IE" dirty="0" smtClean="0"/>
              <a:t>Why?</a:t>
            </a:r>
          </a:p>
          <a:p>
            <a:pPr lvl="2"/>
            <a:r>
              <a:rPr lang="en-IE" dirty="0" smtClean="0"/>
              <a:t>If we allow it which piece of data can be considered to be accurate if a difference occurs?</a:t>
            </a:r>
            <a:endParaRPr lang="en-IE" dirty="0"/>
          </a:p>
        </p:txBody>
      </p:sp>
    </p:spTree>
    <p:extLst>
      <p:ext uri="{BB962C8B-B14F-4D97-AF65-F5344CB8AC3E}">
        <p14:creationId xmlns:p14="http://schemas.microsoft.com/office/powerpoint/2010/main" val="21748382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DELETE using a sub-query</a:t>
            </a:r>
            <a:endParaRPr lang="en-IE" dirty="0"/>
          </a:p>
        </p:txBody>
      </p:sp>
      <p:sp>
        <p:nvSpPr>
          <p:cNvPr id="3" name="Content Placeholder 2"/>
          <p:cNvSpPr>
            <a:spLocks noGrp="1"/>
          </p:cNvSpPr>
          <p:nvPr>
            <p:ph sz="quarter" idx="1"/>
          </p:nvPr>
        </p:nvSpPr>
        <p:spPr/>
        <p:txBody>
          <a:bodyPr/>
          <a:lstStyle/>
          <a:p>
            <a:pPr marL="0" indent="0">
              <a:buNone/>
            </a:pPr>
            <a:r>
              <a:rPr lang="en-IE" dirty="0">
                <a:latin typeface="Courier New" panose="02070309020205020404" pitchFamily="49" charset="0"/>
                <a:cs typeface="Courier New" panose="02070309020205020404" pitchFamily="49" charset="0"/>
              </a:rPr>
              <a:t>DELETE FROM MM_RENTAL </a:t>
            </a:r>
          </a:p>
          <a:p>
            <a:pPr marL="0" indent="0">
              <a:buNone/>
            </a:pPr>
            <a:r>
              <a:rPr lang="en-IE" dirty="0">
                <a:latin typeface="Courier New" panose="02070309020205020404" pitchFamily="49" charset="0"/>
                <a:cs typeface="Courier New" panose="02070309020205020404" pitchFamily="49" charset="0"/>
              </a:rPr>
              <a:t>WHERE MOVIE_ID IN </a:t>
            </a:r>
          </a:p>
          <a:p>
            <a:pPr marL="0" indent="0">
              <a:buNone/>
            </a:pPr>
            <a:r>
              <a:rPr lang="en-IE" dirty="0">
                <a:latin typeface="Courier New" panose="02070309020205020404" pitchFamily="49" charset="0"/>
                <a:cs typeface="Courier New" panose="02070309020205020404" pitchFamily="49" charset="0"/>
              </a:rPr>
              <a:t>(SELECT MOVIE_ID </a:t>
            </a:r>
          </a:p>
          <a:p>
            <a:pPr marL="0" indent="0">
              <a:buNone/>
            </a:pPr>
            <a:r>
              <a:rPr lang="en-IE" dirty="0">
                <a:latin typeface="Courier New" panose="02070309020205020404" pitchFamily="49" charset="0"/>
                <a:cs typeface="Courier New" panose="02070309020205020404" pitchFamily="49" charset="0"/>
              </a:rPr>
              <a:t>FROM MM_MOVIE  </a:t>
            </a:r>
          </a:p>
          <a:p>
            <a:pPr marL="0" indent="0">
              <a:buNone/>
            </a:pPr>
            <a:r>
              <a:rPr lang="en-IE" dirty="0">
                <a:latin typeface="Courier New" panose="02070309020205020404" pitchFamily="49" charset="0"/>
                <a:cs typeface="Courier New" panose="02070309020205020404" pitchFamily="49" charset="0"/>
              </a:rPr>
              <a:t>WHERE MOVIE_TYPE_ID IN </a:t>
            </a:r>
          </a:p>
          <a:p>
            <a:pPr marL="0" indent="0">
              <a:buNone/>
            </a:pPr>
            <a:r>
              <a:rPr lang="en-IE" dirty="0">
                <a:latin typeface="Courier New" panose="02070309020205020404" pitchFamily="49" charset="0"/>
                <a:cs typeface="Courier New" panose="02070309020205020404" pitchFamily="49" charset="0"/>
              </a:rPr>
              <a:t>(SELECT MOVIE_TYPE_ID </a:t>
            </a:r>
          </a:p>
          <a:p>
            <a:pPr marL="0" indent="0">
              <a:buNone/>
            </a:pPr>
            <a:r>
              <a:rPr lang="en-IE" dirty="0">
                <a:latin typeface="Courier New" panose="02070309020205020404" pitchFamily="49" charset="0"/>
                <a:cs typeface="Courier New" panose="02070309020205020404" pitchFamily="49" charset="0"/>
              </a:rPr>
              <a:t>FROM MM_MOVIE_TYPE </a:t>
            </a:r>
          </a:p>
          <a:p>
            <a:pPr marL="0" indent="0">
              <a:buNone/>
            </a:pPr>
            <a:r>
              <a:rPr lang="en-IE" dirty="0">
                <a:latin typeface="Courier New" panose="02070309020205020404" pitchFamily="49" charset="0"/>
                <a:cs typeface="Courier New" panose="02070309020205020404" pitchFamily="49" charset="0"/>
              </a:rPr>
              <a:t>WHERE UPPER(MOVIE_TYPE_DESCRIPTION)='HORROR')</a:t>
            </a:r>
          </a:p>
          <a:p>
            <a:pPr marL="0" indent="0">
              <a:buNone/>
            </a:pPr>
            <a:r>
              <a:rPr lang="en-IE"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991176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Things to </a:t>
            </a:r>
            <a:r>
              <a:rPr lang="en-IE" dirty="0" smtClean="0"/>
              <a:t>be able to explain/be able to do</a:t>
            </a:r>
            <a:endParaRPr lang="en-IE" dirty="0"/>
          </a:p>
        </p:txBody>
      </p:sp>
      <p:sp>
        <p:nvSpPr>
          <p:cNvPr id="3" name="Content Placeholder 2"/>
          <p:cNvSpPr>
            <a:spLocks noGrp="1"/>
          </p:cNvSpPr>
          <p:nvPr>
            <p:ph sz="quarter" idx="1"/>
          </p:nvPr>
        </p:nvSpPr>
        <p:spPr/>
        <p:txBody>
          <a:bodyPr/>
          <a:lstStyle/>
          <a:p>
            <a:r>
              <a:rPr lang="en-IE" dirty="0" smtClean="0"/>
              <a:t>Functions/conditional expressions</a:t>
            </a:r>
          </a:p>
          <a:p>
            <a:pPr lvl="1"/>
            <a:r>
              <a:rPr lang="en-IE" dirty="0" smtClean="0"/>
              <a:t>Be able to use functions/conditional expression</a:t>
            </a:r>
          </a:p>
          <a:p>
            <a:pPr lvl="1"/>
            <a:r>
              <a:rPr lang="en-IE" dirty="0" smtClean="0"/>
              <a:t>Be able to recognise when a function/conditional expression has been applied when provided with output</a:t>
            </a:r>
          </a:p>
          <a:p>
            <a:r>
              <a:rPr lang="en-IE" dirty="0" smtClean="0"/>
              <a:t>Sub-queries</a:t>
            </a:r>
          </a:p>
          <a:p>
            <a:pPr lvl="1"/>
            <a:r>
              <a:rPr lang="en-IE" dirty="0" smtClean="0"/>
              <a:t>Be able to explain what a sub-query does, when you can use one</a:t>
            </a:r>
          </a:p>
          <a:p>
            <a:pPr lvl="1"/>
            <a:r>
              <a:rPr lang="en-IE" dirty="0" smtClean="0"/>
              <a:t>Be able to use one to select, insert, update, delete</a:t>
            </a:r>
            <a:endParaRPr lang="en-IE" dirty="0"/>
          </a:p>
        </p:txBody>
      </p:sp>
    </p:spTree>
    <p:extLst>
      <p:ext uri="{BB962C8B-B14F-4D97-AF65-F5344CB8AC3E}">
        <p14:creationId xmlns:p14="http://schemas.microsoft.com/office/powerpoint/2010/main" val="116086978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Joins</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9491200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r>
              <a:rPr lang="en-US" altLang="en-US" smtClean="0"/>
              <a:t>INNER Versus OUTER Joins</a:t>
            </a:r>
          </a:p>
        </p:txBody>
      </p:sp>
      <p:sp>
        <p:nvSpPr>
          <p:cNvPr id="21507" name="Rectangle 7"/>
          <p:cNvSpPr>
            <a:spLocks noGrp="1" noChangeArrowheads="1"/>
          </p:cNvSpPr>
          <p:nvPr>
            <p:ph sz="quarter" idx="1"/>
          </p:nvPr>
        </p:nvSpPr>
        <p:spPr>
          <a:xfrm>
            <a:off x="457200" y="1219200"/>
            <a:ext cx="8229600" cy="4937125"/>
          </a:xfrm>
        </p:spPr>
        <p:txBody>
          <a:bodyPr/>
          <a:lstStyle/>
          <a:p>
            <a:pPr lvl="1"/>
            <a:r>
              <a:rPr lang="en-US" altLang="en-US" dirty="0" smtClean="0"/>
              <a:t>Inner Join</a:t>
            </a:r>
          </a:p>
          <a:p>
            <a:pPr lvl="2"/>
            <a:r>
              <a:rPr lang="en-US" altLang="en-US" dirty="0" smtClean="0"/>
              <a:t>the join of two tables returning only matched rows is called an inner join.</a:t>
            </a:r>
          </a:p>
          <a:p>
            <a:pPr lvl="1"/>
            <a:r>
              <a:rPr lang="en-US" altLang="en-US" dirty="0" smtClean="0"/>
              <a:t>Outer join</a:t>
            </a:r>
          </a:p>
          <a:p>
            <a:pPr lvl="2"/>
            <a:r>
              <a:rPr lang="en-US" altLang="en-US" dirty="0" smtClean="0"/>
              <a:t>A join between two tables that returns the results of the inner join as well as the unmatched rows from the </a:t>
            </a:r>
            <a:r>
              <a:rPr lang="en-US" altLang="en-US" b="1" dirty="0" smtClean="0"/>
              <a:t>left</a:t>
            </a:r>
            <a:r>
              <a:rPr lang="en-US" altLang="en-US" dirty="0" smtClean="0"/>
              <a:t> (or </a:t>
            </a:r>
            <a:r>
              <a:rPr lang="en-US" altLang="en-US" b="1" dirty="0" smtClean="0"/>
              <a:t>right</a:t>
            </a:r>
            <a:r>
              <a:rPr lang="en-US" altLang="en-US" dirty="0" smtClean="0"/>
              <a:t>) tables is called a left (or right) outer join.</a:t>
            </a:r>
          </a:p>
          <a:p>
            <a:pPr lvl="2"/>
            <a:r>
              <a:rPr lang="en-US" altLang="en-US" dirty="0" smtClean="0"/>
              <a:t>A join between two tables that returns the results of an inner join as well as the results of a left and right join is a </a:t>
            </a:r>
            <a:r>
              <a:rPr lang="en-US" altLang="en-US" b="1" dirty="0" smtClean="0"/>
              <a:t>full outer join</a:t>
            </a:r>
            <a:r>
              <a:rPr lang="en-US" altLang="en-US" dirty="0" smtClean="0"/>
              <a:t>.</a:t>
            </a:r>
          </a:p>
        </p:txBody>
      </p:sp>
    </p:spTree>
    <p:extLst>
      <p:ext uri="{BB962C8B-B14F-4D97-AF65-F5344CB8AC3E}">
        <p14:creationId xmlns:p14="http://schemas.microsoft.com/office/powerpoint/2010/main" val="1136194778"/>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4925" y="1845945"/>
            <a:ext cx="3992563" cy="2697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6080" y="2204720"/>
            <a:ext cx="1869440" cy="1477328"/>
          </a:xfrm>
          <a:prstGeom prst="rect">
            <a:avLst/>
          </a:prstGeom>
          <a:noFill/>
        </p:spPr>
        <p:txBody>
          <a:bodyPr wrap="square" rtlCol="0">
            <a:spAutoFit/>
          </a:bodyPr>
          <a:lstStyle/>
          <a:p>
            <a:pPr algn="l"/>
            <a:r>
              <a:rPr lang="en-IE" b="0" dirty="0" smtClean="0"/>
              <a:t>Return the set </a:t>
            </a:r>
            <a:r>
              <a:rPr lang="en-IE" b="0" dirty="0"/>
              <a:t>of records that match in both Table A and Table B</a:t>
            </a:r>
            <a:endParaRPr lang="en-IE" dirty="0"/>
          </a:p>
        </p:txBody>
      </p:sp>
      <p:sp>
        <p:nvSpPr>
          <p:cNvPr id="5" name="TextBox 4"/>
          <p:cNvSpPr txBox="1"/>
          <p:nvPr/>
        </p:nvSpPr>
        <p:spPr>
          <a:xfrm>
            <a:off x="1107440" y="4673600"/>
            <a:ext cx="7670800" cy="1471172"/>
          </a:xfrm>
          <a:prstGeom prst="rect">
            <a:avLst/>
          </a:prstGeom>
          <a:noFill/>
        </p:spPr>
        <p:txBody>
          <a:bodyPr wrap="square" rtlCol="0">
            <a:spAutoFit/>
          </a:bodyPr>
          <a:lstStyle/>
          <a:p>
            <a:pPr marL="285750" indent="-285750" algn="l">
              <a:buFont typeface="Arial" panose="020B0604020202020204" pitchFamily="34" charset="0"/>
              <a:buChar char="•"/>
            </a:pPr>
            <a:r>
              <a:rPr lang="en-IE" sz="1600" b="0" dirty="0" smtClean="0"/>
              <a:t>Can be natural, </a:t>
            </a:r>
            <a:r>
              <a:rPr lang="en-IE" sz="1600" b="0" dirty="0" err="1" smtClean="0"/>
              <a:t>equi</a:t>
            </a:r>
            <a:r>
              <a:rPr lang="en-IE" sz="1600" b="0" dirty="0" smtClean="0"/>
              <a:t> or non-</a:t>
            </a:r>
            <a:r>
              <a:rPr lang="en-IE" sz="1600" b="0" dirty="0" err="1" smtClean="0"/>
              <a:t>equi</a:t>
            </a:r>
            <a:r>
              <a:rPr lang="en-IE" sz="1600" b="0" dirty="0" smtClean="0"/>
              <a:t> join.</a:t>
            </a:r>
          </a:p>
          <a:p>
            <a:pPr marL="285750" indent="-285750" algn="l">
              <a:buFont typeface="Arial" panose="020B0604020202020204" pitchFamily="34" charset="0"/>
              <a:buChar char="•"/>
            </a:pPr>
            <a:r>
              <a:rPr lang="en-IE" sz="1600" b="0" dirty="0" smtClean="0"/>
              <a:t>Difference is the columns you use to join and conditions you place on the join.</a:t>
            </a:r>
          </a:p>
          <a:p>
            <a:pPr marL="285750" indent="-285750" algn="l">
              <a:buFont typeface="Arial" panose="020B0604020202020204" pitchFamily="34" charset="0"/>
              <a:buChar char="•"/>
            </a:pPr>
            <a:r>
              <a:rPr lang="en-IE" sz="1600" b="0" dirty="0" err="1" smtClean="0"/>
              <a:t>Equi</a:t>
            </a:r>
            <a:r>
              <a:rPr lang="en-IE" sz="1600" b="0" dirty="0" smtClean="0"/>
              <a:t> joins depend on referential integrity (even if columns named differently) and equality</a:t>
            </a:r>
          </a:p>
          <a:p>
            <a:pPr marL="285750" indent="-285750" algn="l">
              <a:buFont typeface="Arial" panose="020B0604020202020204" pitchFamily="34" charset="0"/>
              <a:buChar char="•"/>
            </a:pPr>
            <a:r>
              <a:rPr lang="en-IE" sz="1600" b="0" dirty="0" smtClean="0"/>
              <a:t>Non-</a:t>
            </a:r>
            <a:r>
              <a:rPr lang="en-IE" sz="1600" b="0" dirty="0" err="1" smtClean="0"/>
              <a:t>Equi</a:t>
            </a:r>
            <a:r>
              <a:rPr lang="en-IE" sz="1600" b="0" dirty="0" smtClean="0"/>
              <a:t> joins don’t.</a:t>
            </a:r>
            <a:endParaRPr lang="en-IE" sz="1600" b="0" dirty="0"/>
          </a:p>
        </p:txBody>
      </p:sp>
    </p:spTree>
    <p:extLst>
      <p:ext uri="{BB962C8B-B14F-4D97-AF65-F5344CB8AC3E}">
        <p14:creationId xmlns:p14="http://schemas.microsoft.com/office/powerpoint/2010/main" val="12476383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Full Outer Join</a:t>
            </a:r>
            <a:endParaRPr lang="en-IE" dirty="0"/>
          </a:p>
        </p:txBody>
      </p:sp>
      <p:pic>
        <p:nvPicPr>
          <p:cNvPr id="501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232"/>
          <a:stretch/>
        </p:blipFill>
        <p:spPr bwMode="auto">
          <a:xfrm>
            <a:off x="4178617" y="2113280"/>
            <a:ext cx="4183063" cy="2622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96240" y="2113280"/>
            <a:ext cx="3078480" cy="2086725"/>
          </a:xfrm>
          <a:prstGeom prst="rect">
            <a:avLst/>
          </a:prstGeom>
          <a:noFill/>
        </p:spPr>
        <p:txBody>
          <a:bodyPr wrap="square" rtlCol="0">
            <a:spAutoFit/>
          </a:bodyPr>
          <a:lstStyle/>
          <a:p>
            <a:pPr algn="l"/>
            <a:r>
              <a:rPr lang="en-IE" b="0" dirty="0" smtClean="0"/>
              <a:t>Return the set </a:t>
            </a:r>
            <a:r>
              <a:rPr lang="en-IE" b="0" dirty="0"/>
              <a:t>of all records in Table A and Table B, with matching records from both sides where available. </a:t>
            </a:r>
            <a:endParaRPr lang="en-IE" b="0" dirty="0" smtClean="0"/>
          </a:p>
          <a:p>
            <a:pPr algn="l"/>
            <a:r>
              <a:rPr lang="en-IE" b="0" dirty="0" smtClean="0"/>
              <a:t>If </a:t>
            </a:r>
            <a:r>
              <a:rPr lang="en-IE" b="0" dirty="0"/>
              <a:t>there is no match, </a:t>
            </a:r>
            <a:r>
              <a:rPr lang="en-IE" b="0" dirty="0" smtClean="0"/>
              <a:t>the columns from the </a:t>
            </a:r>
            <a:r>
              <a:rPr lang="en-IE" b="0" dirty="0"/>
              <a:t>missing side will </a:t>
            </a:r>
            <a:r>
              <a:rPr lang="en-IE" b="0" dirty="0" smtClean="0"/>
              <a:t>be returned as null.</a:t>
            </a:r>
            <a:endParaRPr lang="en-IE" dirty="0"/>
          </a:p>
        </p:txBody>
      </p:sp>
      <p:sp>
        <p:nvSpPr>
          <p:cNvPr id="4" name="TextBox 3"/>
          <p:cNvSpPr txBox="1"/>
          <p:nvPr/>
        </p:nvSpPr>
        <p:spPr>
          <a:xfrm>
            <a:off x="3261360" y="5506720"/>
            <a:ext cx="5100320" cy="584775"/>
          </a:xfrm>
          <a:prstGeom prst="rect">
            <a:avLst/>
          </a:prstGeom>
          <a:noFill/>
        </p:spPr>
        <p:txBody>
          <a:bodyPr wrap="square" rtlCol="0">
            <a:spAutoFit/>
          </a:bodyPr>
          <a:lstStyle/>
          <a:p>
            <a:pPr algn="l"/>
            <a:r>
              <a:rPr lang="en-IE" sz="1600" b="0" dirty="0" smtClean="0"/>
              <a:t>Can exclude </a:t>
            </a:r>
            <a:r>
              <a:rPr lang="en-IE" sz="1600" b="0" dirty="0"/>
              <a:t>the records we don't want from both sides via a where clause.</a:t>
            </a:r>
          </a:p>
        </p:txBody>
      </p:sp>
    </p:spTree>
    <p:extLst>
      <p:ext uri="{BB962C8B-B14F-4D97-AF65-F5344CB8AC3E}">
        <p14:creationId xmlns:p14="http://schemas.microsoft.com/office/powerpoint/2010/main" val="10538233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Left Outer Join</a:t>
            </a:r>
            <a:endParaRPr lang="en-IE" dirty="0"/>
          </a:p>
        </p:txBody>
      </p:sp>
      <p:pic>
        <p:nvPicPr>
          <p:cNvPr id="5120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4315"/>
          <a:stretch/>
        </p:blipFill>
        <p:spPr bwMode="auto">
          <a:xfrm>
            <a:off x="2635250" y="2164080"/>
            <a:ext cx="3871913" cy="2647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67360" y="2164080"/>
            <a:ext cx="2167890" cy="2917722"/>
          </a:xfrm>
          <a:prstGeom prst="rect">
            <a:avLst/>
          </a:prstGeom>
          <a:noFill/>
        </p:spPr>
        <p:txBody>
          <a:bodyPr wrap="square" rtlCol="0">
            <a:spAutoFit/>
          </a:bodyPr>
          <a:lstStyle/>
          <a:p>
            <a:pPr algn="l"/>
            <a:r>
              <a:rPr lang="en-IE" b="0" dirty="0" smtClean="0"/>
              <a:t>Return the set </a:t>
            </a:r>
            <a:r>
              <a:rPr lang="en-IE" b="0" dirty="0"/>
              <a:t>of records from Table A, with the matching records (where available) in Table B. </a:t>
            </a:r>
            <a:endParaRPr lang="en-IE" b="0" dirty="0" smtClean="0"/>
          </a:p>
          <a:p>
            <a:pPr algn="l"/>
            <a:r>
              <a:rPr lang="en-IE" b="0" dirty="0" smtClean="0"/>
              <a:t>If </a:t>
            </a:r>
            <a:r>
              <a:rPr lang="en-IE" b="0" dirty="0"/>
              <a:t>there is no match, </a:t>
            </a:r>
            <a:r>
              <a:rPr lang="en-IE" b="0" dirty="0" smtClean="0"/>
              <a:t>the columns from the </a:t>
            </a:r>
            <a:r>
              <a:rPr lang="en-IE" b="0" dirty="0"/>
              <a:t>right side will contain null.</a:t>
            </a:r>
            <a:endParaRPr lang="en-IE" dirty="0"/>
          </a:p>
        </p:txBody>
      </p:sp>
      <p:sp>
        <p:nvSpPr>
          <p:cNvPr id="4" name="TextBox 3"/>
          <p:cNvSpPr txBox="1"/>
          <p:nvPr/>
        </p:nvSpPr>
        <p:spPr>
          <a:xfrm>
            <a:off x="1706880" y="5374640"/>
            <a:ext cx="5953760" cy="584775"/>
          </a:xfrm>
          <a:prstGeom prst="rect">
            <a:avLst/>
          </a:prstGeom>
          <a:noFill/>
        </p:spPr>
        <p:txBody>
          <a:bodyPr wrap="square" rtlCol="0">
            <a:spAutoFit/>
          </a:bodyPr>
          <a:lstStyle/>
          <a:p>
            <a:pPr algn="l"/>
            <a:r>
              <a:rPr lang="en-IE" sz="1600" b="0" dirty="0" smtClean="0"/>
              <a:t>Can </a:t>
            </a:r>
            <a:r>
              <a:rPr lang="en-IE" sz="1600" b="0" dirty="0"/>
              <a:t> </a:t>
            </a:r>
            <a:r>
              <a:rPr lang="en-IE" sz="1600" b="0" dirty="0" smtClean="0"/>
              <a:t>exclude </a:t>
            </a:r>
            <a:r>
              <a:rPr lang="en-IE" sz="1600" b="0" dirty="0"/>
              <a:t>the records we don't want from the right side via a where clause.</a:t>
            </a:r>
          </a:p>
        </p:txBody>
      </p:sp>
    </p:spTree>
    <p:extLst>
      <p:ext uri="{BB962C8B-B14F-4D97-AF65-F5344CB8AC3E}">
        <p14:creationId xmlns:p14="http://schemas.microsoft.com/office/powerpoint/2010/main" val="13792612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Right Outer Join</a:t>
            </a:r>
            <a:endParaRPr lang="en-IE" dirty="0"/>
          </a:p>
        </p:txBody>
      </p:sp>
      <p:grpSp>
        <p:nvGrpSpPr>
          <p:cNvPr id="6" name="Group 5"/>
          <p:cNvGrpSpPr/>
          <p:nvPr/>
        </p:nvGrpSpPr>
        <p:grpSpPr>
          <a:xfrm>
            <a:off x="1544319" y="2509520"/>
            <a:ext cx="4295887" cy="2540000"/>
            <a:chOff x="1544319" y="2509520"/>
            <a:chExt cx="4295887" cy="2540000"/>
          </a:xfrm>
        </p:grpSpPr>
        <p:sp>
          <p:nvSpPr>
            <p:cNvPr id="3" name="Oval 2"/>
            <p:cNvSpPr/>
            <p:nvPr/>
          </p:nvSpPr>
          <p:spPr>
            <a:xfrm>
              <a:off x="1544319" y="2509520"/>
              <a:ext cx="2710927" cy="2468880"/>
            </a:xfrm>
            <a:prstGeom prst="ellipse">
              <a:avLst/>
            </a:prstGeom>
            <a:noFill/>
            <a:ln>
              <a:solidFill>
                <a:srgbClr val="80B9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E" b="0" dirty="0" smtClean="0">
                  <a:solidFill>
                    <a:schemeClr val="tx1"/>
                  </a:solidFill>
                </a:rPr>
                <a:t>Table A</a:t>
              </a:r>
              <a:endParaRPr lang="en-IE" b="0" dirty="0">
                <a:solidFill>
                  <a:schemeClr val="tx1"/>
                </a:solidFill>
              </a:endParaRPr>
            </a:p>
          </p:txBody>
        </p:sp>
        <p:sp>
          <p:nvSpPr>
            <p:cNvPr id="5" name="Oval 4"/>
            <p:cNvSpPr/>
            <p:nvPr/>
          </p:nvSpPr>
          <p:spPr>
            <a:xfrm>
              <a:off x="3129279" y="2580640"/>
              <a:ext cx="2710927" cy="2468880"/>
            </a:xfrm>
            <a:prstGeom prst="ellipse">
              <a:avLst/>
            </a:prstGeom>
            <a:solidFill>
              <a:srgbClr val="96D2DE"/>
            </a:solidFill>
            <a:ln>
              <a:solidFill>
                <a:srgbClr val="80B9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0" dirty="0" smtClean="0">
                  <a:solidFill>
                    <a:schemeClr val="tx1"/>
                  </a:solidFill>
                </a:rPr>
                <a:t>Table B</a:t>
              </a:r>
              <a:endParaRPr lang="en-IE" b="0" dirty="0">
                <a:solidFill>
                  <a:schemeClr val="tx1"/>
                </a:solidFill>
              </a:endParaRPr>
            </a:p>
          </p:txBody>
        </p:sp>
      </p:grpSp>
      <p:sp>
        <p:nvSpPr>
          <p:cNvPr id="8" name="TextBox 7"/>
          <p:cNvSpPr txBox="1"/>
          <p:nvPr/>
        </p:nvSpPr>
        <p:spPr>
          <a:xfrm>
            <a:off x="6045200" y="2060678"/>
            <a:ext cx="2167890" cy="2917722"/>
          </a:xfrm>
          <a:prstGeom prst="rect">
            <a:avLst/>
          </a:prstGeom>
          <a:noFill/>
        </p:spPr>
        <p:txBody>
          <a:bodyPr wrap="square" rtlCol="0">
            <a:spAutoFit/>
          </a:bodyPr>
          <a:lstStyle/>
          <a:p>
            <a:pPr algn="l"/>
            <a:r>
              <a:rPr lang="en-IE" b="0" dirty="0" smtClean="0"/>
              <a:t>Return the set </a:t>
            </a:r>
            <a:r>
              <a:rPr lang="en-IE" b="0" dirty="0"/>
              <a:t>of records from Table </a:t>
            </a:r>
            <a:r>
              <a:rPr lang="en-IE" b="0" dirty="0" smtClean="0"/>
              <a:t>B, </a:t>
            </a:r>
            <a:r>
              <a:rPr lang="en-IE" b="0" dirty="0"/>
              <a:t>with the matching records (where available) in Table </a:t>
            </a:r>
            <a:r>
              <a:rPr lang="en-IE" b="0" dirty="0" smtClean="0"/>
              <a:t>A. </a:t>
            </a:r>
          </a:p>
          <a:p>
            <a:pPr algn="l"/>
            <a:r>
              <a:rPr lang="en-IE" b="0" dirty="0" smtClean="0"/>
              <a:t>If </a:t>
            </a:r>
            <a:r>
              <a:rPr lang="en-IE" b="0" dirty="0"/>
              <a:t>there is no match, </a:t>
            </a:r>
            <a:r>
              <a:rPr lang="en-IE" b="0" dirty="0" smtClean="0"/>
              <a:t>the columns from the left </a:t>
            </a:r>
            <a:r>
              <a:rPr lang="en-IE" b="0" dirty="0"/>
              <a:t>side will contain null.</a:t>
            </a:r>
            <a:endParaRPr lang="en-IE" dirty="0"/>
          </a:p>
        </p:txBody>
      </p:sp>
      <p:sp>
        <p:nvSpPr>
          <p:cNvPr id="9" name="TextBox 8"/>
          <p:cNvSpPr txBox="1"/>
          <p:nvPr/>
        </p:nvSpPr>
        <p:spPr>
          <a:xfrm>
            <a:off x="1706880" y="5557520"/>
            <a:ext cx="5953760" cy="584775"/>
          </a:xfrm>
          <a:prstGeom prst="rect">
            <a:avLst/>
          </a:prstGeom>
          <a:noFill/>
        </p:spPr>
        <p:txBody>
          <a:bodyPr wrap="square" rtlCol="0">
            <a:spAutoFit/>
          </a:bodyPr>
          <a:lstStyle/>
          <a:p>
            <a:pPr algn="l"/>
            <a:r>
              <a:rPr lang="en-IE" sz="1600" b="0" dirty="0" smtClean="0"/>
              <a:t>Can </a:t>
            </a:r>
            <a:r>
              <a:rPr lang="en-IE" sz="1600" b="0" dirty="0"/>
              <a:t> </a:t>
            </a:r>
            <a:r>
              <a:rPr lang="en-IE" sz="1600" b="0" dirty="0" smtClean="0"/>
              <a:t>exclude </a:t>
            </a:r>
            <a:r>
              <a:rPr lang="en-IE" sz="1600" b="0" dirty="0"/>
              <a:t>the records we don't want from the right side via a where clause.</a:t>
            </a:r>
          </a:p>
        </p:txBody>
      </p:sp>
    </p:spTree>
    <p:extLst>
      <p:ext uri="{BB962C8B-B14F-4D97-AF65-F5344CB8AC3E}">
        <p14:creationId xmlns:p14="http://schemas.microsoft.com/office/powerpoint/2010/main" val="326148391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Natural Join</a:t>
            </a:r>
            <a:endParaRPr lang="en-US" dirty="0"/>
          </a:p>
        </p:txBody>
      </p:sp>
      <p:sp>
        <p:nvSpPr>
          <p:cNvPr id="4" name="Footer Placeholder 3"/>
          <p:cNvSpPr>
            <a:spLocks noGrp="1"/>
          </p:cNvSpPr>
          <p:nvPr>
            <p:ph type="ftr" sz="quarter" idx="10"/>
          </p:nvPr>
        </p:nvSpPr>
        <p:spPr/>
        <p:txBody>
          <a:bodyPr/>
          <a:lstStyle/>
          <a:p>
            <a:endParaRPr lang="en-US" smtClean="0"/>
          </a:p>
          <a:p>
            <a:endParaRPr lang="en-US"/>
          </a:p>
        </p:txBody>
      </p:sp>
      <p:sp>
        <p:nvSpPr>
          <p:cNvPr id="17411" name="Rectangle 3"/>
          <p:cNvSpPr>
            <a:spLocks noGrp="1" noChangeArrowheads="1"/>
          </p:cNvSpPr>
          <p:nvPr>
            <p:ph type="body" idx="1"/>
          </p:nvPr>
        </p:nvSpPr>
        <p:spPr/>
        <p:txBody>
          <a:bodyPr>
            <a:normAutofit/>
          </a:bodyPr>
          <a:lstStyle/>
          <a:p>
            <a:r>
              <a:rPr lang="en-US" dirty="0" smtClean="0"/>
              <a:t>“NATURAL” means </a:t>
            </a:r>
            <a:r>
              <a:rPr lang="en-US" dirty="0" err="1" smtClean="0"/>
              <a:t>equi</a:t>
            </a:r>
            <a:r>
              <a:rPr lang="en-US" dirty="0" smtClean="0"/>
              <a:t>-join for each pair of attributes with the same name </a:t>
            </a:r>
          </a:p>
          <a:p>
            <a:r>
              <a:rPr lang="en-US" dirty="0" smtClean="0"/>
              <a:t>You don’t specify,  will match on </a:t>
            </a:r>
            <a:r>
              <a:rPr lang="en-US" b="1" dirty="0" smtClean="0"/>
              <a:t>all columns </a:t>
            </a:r>
            <a:r>
              <a:rPr lang="en-US" dirty="0" smtClean="0"/>
              <a:t>which have the same name</a:t>
            </a:r>
          </a:p>
          <a:p>
            <a:r>
              <a:rPr lang="en-US" dirty="0" smtClean="0"/>
              <a:t>While this might seem to be easy, usually we want to be in control of the linking of tables in a query so this is rarely used.</a:t>
            </a:r>
          </a:p>
        </p:txBody>
      </p:sp>
    </p:spTree>
    <p:extLst>
      <p:ext uri="{BB962C8B-B14F-4D97-AF65-F5344CB8AC3E}">
        <p14:creationId xmlns:p14="http://schemas.microsoft.com/office/powerpoint/2010/main" val="386414624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Things to </a:t>
            </a:r>
            <a:r>
              <a:rPr lang="en-IE" dirty="0" smtClean="0"/>
              <a:t>be able to explain/Be able to do</a:t>
            </a:r>
            <a:endParaRPr lang="en-IE" dirty="0"/>
          </a:p>
        </p:txBody>
      </p:sp>
      <p:sp>
        <p:nvSpPr>
          <p:cNvPr id="3" name="Content Placeholder 2"/>
          <p:cNvSpPr>
            <a:spLocks noGrp="1"/>
          </p:cNvSpPr>
          <p:nvPr>
            <p:ph sz="quarter" idx="1"/>
          </p:nvPr>
        </p:nvSpPr>
        <p:spPr/>
        <p:txBody>
          <a:bodyPr/>
          <a:lstStyle/>
          <a:p>
            <a:r>
              <a:rPr lang="en-IE" dirty="0" smtClean="0"/>
              <a:t>Inner join</a:t>
            </a:r>
          </a:p>
          <a:p>
            <a:pPr lvl="1"/>
            <a:r>
              <a:rPr lang="en-IE" dirty="0" err="1" smtClean="0"/>
              <a:t>Equi</a:t>
            </a:r>
            <a:r>
              <a:rPr lang="en-IE" dirty="0" smtClean="0"/>
              <a:t>, non-</a:t>
            </a:r>
            <a:r>
              <a:rPr lang="en-IE" dirty="0" err="1" smtClean="0"/>
              <a:t>equi</a:t>
            </a:r>
            <a:r>
              <a:rPr lang="en-IE" dirty="0" smtClean="0"/>
              <a:t>, natural</a:t>
            </a:r>
          </a:p>
          <a:p>
            <a:r>
              <a:rPr lang="en-IE" dirty="0" smtClean="0"/>
              <a:t>Outer</a:t>
            </a:r>
          </a:p>
          <a:p>
            <a:pPr lvl="1"/>
            <a:r>
              <a:rPr lang="en-IE" dirty="0" smtClean="0"/>
              <a:t>Left, right, full</a:t>
            </a:r>
          </a:p>
          <a:p>
            <a:r>
              <a:rPr lang="en-IE" dirty="0" smtClean="0"/>
              <a:t>What are the differences?</a:t>
            </a:r>
          </a:p>
          <a:p>
            <a:r>
              <a:rPr lang="en-IE" dirty="0" smtClean="0"/>
              <a:t>Be able to explain</a:t>
            </a:r>
          </a:p>
          <a:p>
            <a:r>
              <a:rPr lang="en-IE" dirty="0" smtClean="0"/>
              <a:t>Be able to build SQL to use inner/outer joins</a:t>
            </a:r>
          </a:p>
          <a:p>
            <a:r>
              <a:rPr lang="en-IE" dirty="0" smtClean="0"/>
              <a:t>Be able to recognise when one has been used</a:t>
            </a:r>
          </a:p>
          <a:p>
            <a:pPr marL="274320" lvl="1" indent="0">
              <a:buNone/>
            </a:pPr>
            <a:endParaRPr lang="en-IE" dirty="0" smtClean="0"/>
          </a:p>
        </p:txBody>
      </p:sp>
    </p:spTree>
    <p:extLst>
      <p:ext uri="{BB962C8B-B14F-4D97-AF65-F5344CB8AC3E}">
        <p14:creationId xmlns:p14="http://schemas.microsoft.com/office/powerpoint/2010/main" val="1613475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Things to know</a:t>
            </a:r>
            <a:endParaRPr lang="en-IE" dirty="0"/>
          </a:p>
        </p:txBody>
      </p:sp>
      <p:sp>
        <p:nvSpPr>
          <p:cNvPr id="3" name="Content Placeholder 2"/>
          <p:cNvSpPr>
            <a:spLocks noGrp="1"/>
          </p:cNvSpPr>
          <p:nvPr>
            <p:ph sz="quarter" idx="1"/>
          </p:nvPr>
        </p:nvSpPr>
        <p:spPr/>
        <p:txBody>
          <a:bodyPr/>
          <a:lstStyle/>
          <a:p>
            <a:r>
              <a:rPr lang="en-IE" dirty="0" smtClean="0"/>
              <a:t>Basics</a:t>
            </a:r>
          </a:p>
          <a:p>
            <a:pPr lvl="1"/>
            <a:r>
              <a:rPr lang="en-IE" dirty="0" smtClean="0"/>
              <a:t>What is a database?</a:t>
            </a:r>
          </a:p>
          <a:p>
            <a:pPr lvl="1"/>
            <a:r>
              <a:rPr lang="en-IE" dirty="0" smtClean="0"/>
              <a:t>What is a DBMS?</a:t>
            </a:r>
          </a:p>
          <a:p>
            <a:pPr lvl="1"/>
            <a:r>
              <a:rPr lang="en-IE" dirty="0" smtClean="0"/>
              <a:t>What is a relational database?</a:t>
            </a:r>
          </a:p>
          <a:p>
            <a:pPr lvl="1"/>
            <a:r>
              <a:rPr lang="en-IE" dirty="0" smtClean="0"/>
              <a:t>What is SQL ? DML and DDL</a:t>
            </a:r>
          </a:p>
          <a:p>
            <a:pPr lvl="1"/>
            <a:r>
              <a:rPr lang="en-IE" dirty="0" smtClean="0"/>
              <a:t>How to achieve consistency?</a:t>
            </a:r>
          </a:p>
          <a:p>
            <a:pPr lvl="1"/>
            <a:r>
              <a:rPr lang="en-IE" dirty="0" smtClean="0"/>
              <a:t>Why to avoid redundancy?</a:t>
            </a:r>
          </a:p>
          <a:p>
            <a:pPr lvl="1"/>
            <a:endParaRPr lang="en-IE" dirty="0" smtClean="0"/>
          </a:p>
          <a:p>
            <a:endParaRPr lang="en-IE" dirty="0" smtClean="0"/>
          </a:p>
          <a:p>
            <a:pPr lvl="1"/>
            <a:endParaRPr lang="en-IE" dirty="0"/>
          </a:p>
        </p:txBody>
      </p:sp>
    </p:spTree>
    <p:extLst>
      <p:ext uri="{BB962C8B-B14F-4D97-AF65-F5344CB8AC3E}">
        <p14:creationId xmlns:p14="http://schemas.microsoft.com/office/powerpoint/2010/main" val="417512475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Groups</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170156695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8" name="Rectangle 4"/>
          <p:cNvSpPr>
            <a:spLocks noGrp="1" noChangeArrowheads="1"/>
          </p:cNvSpPr>
          <p:nvPr>
            <p:ph type="title"/>
          </p:nvPr>
        </p:nvSpPr>
        <p:spPr/>
        <p:txBody>
          <a:bodyPr/>
          <a:lstStyle/>
          <a:p>
            <a:r>
              <a:rPr lang="en-US" altLang="en-US"/>
              <a:t>Types of Group Functions</a:t>
            </a:r>
          </a:p>
        </p:txBody>
      </p:sp>
      <p:sp>
        <p:nvSpPr>
          <p:cNvPr id="369669" name="Rectangle 5"/>
          <p:cNvSpPr>
            <a:spLocks noGrp="1" noChangeArrowheads="1"/>
          </p:cNvSpPr>
          <p:nvPr>
            <p:ph sz="quarter" idx="1"/>
          </p:nvPr>
        </p:nvSpPr>
        <p:spPr>
          <a:xfrm>
            <a:off x="863600" y="1816100"/>
            <a:ext cx="7366000" cy="2770188"/>
          </a:xfrm>
        </p:spPr>
        <p:txBody>
          <a:bodyPr>
            <a:normAutofit/>
          </a:bodyPr>
          <a:lstStyle/>
          <a:p>
            <a:pPr lvl="1"/>
            <a:r>
              <a:rPr lang="en-US" altLang="en-US" dirty="0">
                <a:latin typeface="Courier New" pitchFamily="49" charset="0"/>
              </a:rPr>
              <a:t>AVG </a:t>
            </a:r>
          </a:p>
          <a:p>
            <a:pPr lvl="1"/>
            <a:r>
              <a:rPr lang="en-US" altLang="en-US" dirty="0">
                <a:latin typeface="Courier New" pitchFamily="49" charset="0"/>
              </a:rPr>
              <a:t>COUNT </a:t>
            </a:r>
          </a:p>
          <a:p>
            <a:pPr lvl="1"/>
            <a:r>
              <a:rPr lang="en-US" altLang="en-US" dirty="0">
                <a:latin typeface="Courier New" pitchFamily="49" charset="0"/>
              </a:rPr>
              <a:t>MAX</a:t>
            </a:r>
          </a:p>
          <a:p>
            <a:pPr lvl="1"/>
            <a:r>
              <a:rPr lang="en-US" altLang="en-US" dirty="0">
                <a:latin typeface="Courier New" pitchFamily="49" charset="0"/>
              </a:rPr>
              <a:t>MIN </a:t>
            </a:r>
          </a:p>
          <a:p>
            <a:pPr lvl="1"/>
            <a:r>
              <a:rPr lang="en-US" altLang="en-US" dirty="0">
                <a:latin typeface="Courier New" pitchFamily="49" charset="0"/>
              </a:rPr>
              <a:t>STDDEV </a:t>
            </a:r>
          </a:p>
          <a:p>
            <a:pPr lvl="1"/>
            <a:r>
              <a:rPr lang="en-US" altLang="en-US" dirty="0" smtClean="0">
                <a:latin typeface="Courier New" pitchFamily="49" charset="0"/>
              </a:rPr>
              <a:t>SUM</a:t>
            </a:r>
            <a:endParaRPr lang="en-US" altLang="en-US" dirty="0">
              <a:latin typeface="Courier New" pitchFamily="49" charset="0"/>
            </a:endParaRPr>
          </a:p>
        </p:txBody>
      </p:sp>
      <p:grpSp>
        <p:nvGrpSpPr>
          <p:cNvPr id="369675" name="Group 11"/>
          <p:cNvGrpSpPr>
            <a:grpSpLocks/>
          </p:cNvGrpSpPr>
          <p:nvPr/>
        </p:nvGrpSpPr>
        <p:grpSpPr bwMode="auto">
          <a:xfrm>
            <a:off x="3933825" y="2686050"/>
            <a:ext cx="3509963" cy="950913"/>
            <a:chOff x="3228" y="2556"/>
            <a:chExt cx="2211" cy="599"/>
          </a:xfrm>
        </p:grpSpPr>
        <p:sp>
          <p:nvSpPr>
            <p:cNvPr id="369670" name="Rectangle 6"/>
            <p:cNvSpPr>
              <a:spLocks noChangeArrowheads="1"/>
            </p:cNvSpPr>
            <p:nvPr/>
          </p:nvSpPr>
          <p:spPr bwMode="blackWhite">
            <a:xfrm>
              <a:off x="3622" y="2556"/>
              <a:ext cx="1426" cy="599"/>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buClrTx/>
                <a:buFontTx/>
                <a:buNone/>
              </a:pPr>
              <a:r>
                <a:rPr lang="en-US" altLang="en-US"/>
                <a:t>Group</a:t>
              </a:r>
            </a:p>
            <a:p>
              <a:pPr eaLnBrk="0" hangingPunct="0">
                <a:spcBef>
                  <a:spcPct val="0"/>
                </a:spcBef>
                <a:buClrTx/>
                <a:buFontTx/>
                <a:buNone/>
              </a:pPr>
              <a:r>
                <a:rPr lang="en-US" altLang="en-US"/>
                <a:t>functions</a:t>
              </a:r>
            </a:p>
          </p:txBody>
        </p:sp>
        <p:sp>
          <p:nvSpPr>
            <p:cNvPr id="369671" name="Line 7"/>
            <p:cNvSpPr>
              <a:spLocks noChangeShapeType="1"/>
            </p:cNvSpPr>
            <p:nvPr/>
          </p:nvSpPr>
          <p:spPr bwMode="auto">
            <a:xfrm>
              <a:off x="3228" y="2855"/>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672" name="Line 8"/>
            <p:cNvSpPr>
              <a:spLocks noChangeShapeType="1"/>
            </p:cNvSpPr>
            <p:nvPr/>
          </p:nvSpPr>
          <p:spPr bwMode="auto">
            <a:xfrm>
              <a:off x="5055" y="2855"/>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673" name="Line 9"/>
            <p:cNvSpPr>
              <a:spLocks noChangeShapeType="1"/>
            </p:cNvSpPr>
            <p:nvPr/>
          </p:nvSpPr>
          <p:spPr bwMode="auto">
            <a:xfrm>
              <a:off x="3228" y="2663"/>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674" name="Line 10"/>
            <p:cNvSpPr>
              <a:spLocks noChangeShapeType="1"/>
            </p:cNvSpPr>
            <p:nvPr/>
          </p:nvSpPr>
          <p:spPr bwMode="auto">
            <a:xfrm>
              <a:off x="3228" y="3011"/>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Tree>
    <p:extLst>
      <p:ext uri="{BB962C8B-B14F-4D97-AF65-F5344CB8AC3E}">
        <p14:creationId xmlns:p14="http://schemas.microsoft.com/office/powerpoint/2010/main" val="474777802"/>
      </p:ext>
    </p:extLst>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26" name="Rectangle 14"/>
          <p:cNvSpPr>
            <a:spLocks noChangeArrowheads="1"/>
          </p:cNvSpPr>
          <p:nvPr/>
        </p:nvSpPr>
        <p:spPr bwMode="blackGray">
          <a:xfrm>
            <a:off x="876300" y="1838325"/>
            <a:ext cx="7262813" cy="146685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a:solidFill>
                  <a:srgbClr val="000000"/>
                </a:solidFill>
                <a:latin typeface="Courier New" pitchFamily="49" charset="0"/>
              </a:rPr>
              <a:t>SELECT     [</a:t>
            </a:r>
            <a:r>
              <a:rPr lang="en-US" altLang="en-US" sz="1800" i="1">
                <a:solidFill>
                  <a:srgbClr val="000000"/>
                </a:solidFill>
                <a:latin typeface="Courier New" pitchFamily="49" charset="0"/>
              </a:rPr>
              <a:t>column</a:t>
            </a:r>
            <a:r>
              <a:rPr lang="en-US" altLang="en-US" sz="1800">
                <a:solidFill>
                  <a:srgbClr val="000000"/>
                </a:solidFill>
                <a:latin typeface="Courier New" pitchFamily="49" charset="0"/>
              </a:rPr>
              <a:t>,] </a:t>
            </a:r>
            <a:r>
              <a:rPr lang="en-US" altLang="en-US" sz="1800" i="1">
                <a:solidFill>
                  <a:srgbClr val="000000"/>
                </a:solidFill>
                <a:latin typeface="Courier New" pitchFamily="49" charset="0"/>
              </a:rPr>
              <a:t>group_function(column), ...</a:t>
            </a:r>
            <a:endParaRPr lang="en-US" altLang="en-US" sz="1800">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FROM	  </a:t>
            </a:r>
            <a:r>
              <a:rPr lang="en-US" altLang="en-US" sz="1800" i="1">
                <a:solidFill>
                  <a:srgbClr val="000000"/>
                </a:solidFill>
                <a:latin typeface="Courier New" pitchFamily="49" charset="0"/>
              </a:rPr>
              <a:t>table</a:t>
            </a:r>
            <a:endParaRPr lang="en-US" altLang="en-US" sz="1800">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[WHERE	  </a:t>
            </a:r>
            <a:r>
              <a:rPr lang="en-US" altLang="en-US" sz="1800" i="1">
                <a:solidFill>
                  <a:srgbClr val="000000"/>
                </a:solidFill>
                <a:latin typeface="Courier New" pitchFamily="49" charset="0"/>
              </a:rPr>
              <a:t>condition</a:t>
            </a:r>
            <a:r>
              <a:rPr lang="en-US" altLang="en-US" sz="1800">
                <a:solidFill>
                  <a:srgbClr val="000000"/>
                </a:solidFill>
                <a:latin typeface="Courier New" pitchFamily="49" charset="0"/>
              </a:rPr>
              <a:t>]</a:t>
            </a:r>
          </a:p>
          <a:p>
            <a:pPr eaLnBrk="0" hangingPunct="0">
              <a:buClrTx/>
              <a:buFontTx/>
              <a:buNone/>
            </a:pPr>
            <a:r>
              <a:rPr lang="en-US" altLang="en-US" sz="1800">
                <a:solidFill>
                  <a:srgbClr val="000000"/>
                </a:solidFill>
                <a:latin typeface="Courier New" pitchFamily="49" charset="0"/>
              </a:rPr>
              <a:t>[GROUP BY  </a:t>
            </a:r>
            <a:r>
              <a:rPr lang="en-US" altLang="en-US" sz="1800" i="1">
                <a:solidFill>
                  <a:srgbClr val="000000"/>
                </a:solidFill>
                <a:latin typeface="Courier New" pitchFamily="49" charset="0"/>
              </a:rPr>
              <a:t>column</a:t>
            </a:r>
            <a:r>
              <a:rPr lang="en-US" altLang="en-US" sz="1800">
                <a:solidFill>
                  <a:srgbClr val="000000"/>
                </a:solidFill>
                <a:latin typeface="Courier New" pitchFamily="49" charset="0"/>
              </a:rPr>
              <a:t>]</a:t>
            </a:r>
          </a:p>
          <a:p>
            <a:pPr eaLnBrk="0" hangingPunct="0">
              <a:buClrTx/>
              <a:buFontTx/>
              <a:buNone/>
            </a:pPr>
            <a:r>
              <a:rPr lang="en-US" altLang="en-US" sz="1800">
                <a:solidFill>
                  <a:srgbClr val="000000"/>
                </a:solidFill>
                <a:latin typeface="Courier New" pitchFamily="49" charset="0"/>
              </a:rPr>
              <a:t>[ORDER BY  </a:t>
            </a:r>
            <a:r>
              <a:rPr lang="en-US" altLang="en-US" sz="1800" i="1">
                <a:solidFill>
                  <a:srgbClr val="000000"/>
                </a:solidFill>
                <a:latin typeface="Courier New" pitchFamily="49" charset="0"/>
              </a:rPr>
              <a:t>column</a:t>
            </a:r>
            <a:r>
              <a:rPr lang="en-US" altLang="en-US" sz="1800">
                <a:solidFill>
                  <a:srgbClr val="000000"/>
                </a:solidFill>
                <a:latin typeface="Courier New" pitchFamily="49" charset="0"/>
              </a:rPr>
              <a:t>];</a:t>
            </a:r>
          </a:p>
        </p:txBody>
      </p:sp>
      <p:sp>
        <p:nvSpPr>
          <p:cNvPr id="371725" name="Rectangle 13"/>
          <p:cNvSpPr>
            <a:spLocks noGrp="1" noChangeArrowheads="1"/>
          </p:cNvSpPr>
          <p:nvPr>
            <p:ph type="title"/>
          </p:nvPr>
        </p:nvSpPr>
        <p:spPr/>
        <p:txBody>
          <a:bodyPr/>
          <a:lstStyle/>
          <a:p>
            <a:r>
              <a:rPr lang="en-US" altLang="en-US"/>
              <a:t>Group Functions: Syntax</a:t>
            </a:r>
          </a:p>
        </p:txBody>
      </p:sp>
      <p:sp>
        <p:nvSpPr>
          <p:cNvPr id="371717" name="Rectangle 5"/>
          <p:cNvSpPr>
            <a:spLocks noChangeArrowheads="1"/>
          </p:cNvSpPr>
          <p:nvPr/>
        </p:nvSpPr>
        <p:spPr bwMode="auto">
          <a:xfrm>
            <a:off x="3776663" y="1871663"/>
            <a:ext cx="3048000" cy="300037"/>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 name="TextBox 1"/>
          <p:cNvSpPr txBox="1"/>
          <p:nvPr/>
        </p:nvSpPr>
        <p:spPr>
          <a:xfrm>
            <a:off x="876300" y="3933056"/>
            <a:ext cx="7512124" cy="1754326"/>
          </a:xfrm>
          <a:prstGeom prst="rect">
            <a:avLst/>
          </a:prstGeom>
          <a:noFill/>
        </p:spPr>
        <p:txBody>
          <a:bodyPr wrap="square" rtlCol="0">
            <a:spAutoFit/>
          </a:bodyPr>
          <a:lstStyle/>
          <a:p>
            <a:pPr>
              <a:buClr>
                <a:schemeClr val="tx1"/>
              </a:buClr>
              <a:buSzPct val="70000"/>
            </a:pPr>
            <a:r>
              <a:rPr lang="en-US" altLang="en-US" dirty="0"/>
              <a:t>Use the </a:t>
            </a:r>
            <a:r>
              <a:rPr lang="en-US" altLang="en-US" dirty="0" smtClean="0">
                <a:latin typeface="Courier New" pitchFamily="49" charset="0"/>
              </a:rPr>
              <a:t>DISTINCT</a:t>
            </a:r>
            <a:r>
              <a:rPr lang="en-US" altLang="en-US" dirty="0" smtClean="0"/>
              <a:t> keyword to make </a:t>
            </a:r>
            <a:r>
              <a:rPr lang="en-US" altLang="en-US" dirty="0"/>
              <a:t>the function consider only </a:t>
            </a:r>
            <a:r>
              <a:rPr lang="en-US" altLang="en-US" dirty="0" err="1"/>
              <a:t>nonduplicate</a:t>
            </a:r>
            <a:r>
              <a:rPr lang="en-US" altLang="en-US" dirty="0"/>
              <a:t> values; </a:t>
            </a:r>
            <a:endParaRPr lang="en-US" altLang="en-US" dirty="0" smtClean="0"/>
          </a:p>
          <a:p>
            <a:pPr>
              <a:buClr>
                <a:schemeClr val="tx1"/>
              </a:buClr>
              <a:buSzPct val="70000"/>
            </a:pPr>
            <a:r>
              <a:rPr lang="en-US" altLang="en-US" dirty="0" smtClean="0">
                <a:latin typeface="Courier New" pitchFamily="49" charset="0"/>
              </a:rPr>
              <a:t>ALL</a:t>
            </a:r>
            <a:r>
              <a:rPr lang="en-US" altLang="en-US" dirty="0" smtClean="0"/>
              <a:t> </a:t>
            </a:r>
            <a:r>
              <a:rPr lang="en-US" altLang="en-US" dirty="0"/>
              <a:t>makes </a:t>
            </a:r>
            <a:r>
              <a:rPr lang="en-US" altLang="en-US" dirty="0" smtClean="0"/>
              <a:t>it </a:t>
            </a:r>
            <a:r>
              <a:rPr lang="en-US" altLang="en-US" dirty="0"/>
              <a:t>consider every value, including duplicates. The default is </a:t>
            </a:r>
            <a:r>
              <a:rPr lang="en-US" altLang="en-US" dirty="0">
                <a:latin typeface="Courier New" pitchFamily="49" charset="0"/>
              </a:rPr>
              <a:t>ALL</a:t>
            </a:r>
            <a:r>
              <a:rPr lang="en-US" altLang="en-US" dirty="0"/>
              <a:t> and therefore does not need to be specified.</a:t>
            </a:r>
          </a:p>
          <a:p>
            <a:r>
              <a:rPr lang="en-US" altLang="en-US" dirty="0"/>
              <a:t>The data types for the functions with an </a:t>
            </a:r>
            <a:r>
              <a:rPr lang="en-US" altLang="en-US" dirty="0" err="1">
                <a:latin typeface="Courier New" pitchFamily="49" charset="0"/>
              </a:rPr>
              <a:t>expr</a:t>
            </a:r>
            <a:r>
              <a:rPr lang="en-US" altLang="en-US" dirty="0"/>
              <a:t> argument may be </a:t>
            </a:r>
            <a:r>
              <a:rPr lang="en-US" altLang="en-US" dirty="0">
                <a:latin typeface="Courier New" pitchFamily="49" charset="0"/>
              </a:rPr>
              <a:t>CHAR</a:t>
            </a:r>
            <a:r>
              <a:rPr lang="en-US" altLang="en-US" dirty="0"/>
              <a:t>, </a:t>
            </a:r>
            <a:r>
              <a:rPr lang="en-US" altLang="en-US" dirty="0">
                <a:latin typeface="Courier New" pitchFamily="49" charset="0"/>
              </a:rPr>
              <a:t>VARCHAR2</a:t>
            </a:r>
            <a:r>
              <a:rPr lang="en-US" altLang="en-US" dirty="0"/>
              <a:t>, </a:t>
            </a:r>
            <a:r>
              <a:rPr lang="en-US" altLang="en-US" dirty="0">
                <a:latin typeface="Courier New" pitchFamily="49" charset="0"/>
              </a:rPr>
              <a:t>NUMBER</a:t>
            </a:r>
            <a:r>
              <a:rPr lang="en-US" altLang="en-US" dirty="0"/>
              <a:t>, or </a:t>
            </a:r>
            <a:r>
              <a:rPr lang="en-US" altLang="en-US" dirty="0">
                <a:latin typeface="Courier New" pitchFamily="49" charset="0"/>
              </a:rPr>
              <a:t>DATE</a:t>
            </a:r>
            <a:r>
              <a:rPr lang="en-US" altLang="en-US" dirty="0"/>
              <a:t>. </a:t>
            </a:r>
          </a:p>
        </p:txBody>
      </p:sp>
    </p:spTree>
    <p:extLst>
      <p:ext uri="{BB962C8B-B14F-4D97-AF65-F5344CB8AC3E}">
        <p14:creationId xmlns:p14="http://schemas.microsoft.com/office/powerpoint/2010/main" val="2167407104"/>
      </p:ext>
    </p:extLst>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62" name="Rectangle 10"/>
          <p:cNvSpPr>
            <a:spLocks noChangeArrowheads="1"/>
          </p:cNvSpPr>
          <p:nvPr/>
        </p:nvSpPr>
        <p:spPr bwMode="blackGray">
          <a:xfrm>
            <a:off x="866775" y="3214688"/>
            <a:ext cx="7277100" cy="6858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COUNT(DISTINCT </a:t>
            </a:r>
            <a:r>
              <a:rPr lang="en-US" altLang="en-US" sz="1800" dirty="0" err="1" smtClean="0">
                <a:solidFill>
                  <a:srgbClr val="000000"/>
                </a:solidFill>
                <a:latin typeface="Courier New" pitchFamily="49" charset="0"/>
              </a:rPr>
              <a:t>movie_type_id</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FROM   </a:t>
            </a:r>
            <a:r>
              <a:rPr lang="en-US" altLang="en-US" sz="1800" dirty="0" err="1" smtClean="0">
                <a:solidFill>
                  <a:srgbClr val="000000"/>
                </a:solidFill>
                <a:latin typeface="Courier New" pitchFamily="49" charset="0"/>
              </a:rPr>
              <a:t>mm_movie</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381960" name="Rectangle 8"/>
          <p:cNvSpPr>
            <a:spLocks noGrp="1" noChangeArrowheads="1"/>
          </p:cNvSpPr>
          <p:nvPr>
            <p:ph type="title"/>
          </p:nvPr>
        </p:nvSpPr>
        <p:spPr/>
        <p:txBody>
          <a:bodyPr/>
          <a:lstStyle/>
          <a:p>
            <a:r>
              <a:rPr lang="en-US" altLang="en-US"/>
              <a:t>Using the </a:t>
            </a:r>
            <a:r>
              <a:rPr lang="en-US" altLang="en-US">
                <a:latin typeface="Courier New" pitchFamily="49" charset="0"/>
              </a:rPr>
              <a:t>DISTINCT</a:t>
            </a:r>
            <a:r>
              <a:rPr lang="en-US" altLang="en-US"/>
              <a:t> Keyword</a:t>
            </a:r>
          </a:p>
        </p:txBody>
      </p:sp>
      <p:sp>
        <p:nvSpPr>
          <p:cNvPr id="381961" name="Rectangle 9"/>
          <p:cNvSpPr>
            <a:spLocks noGrp="1" noChangeArrowheads="1"/>
          </p:cNvSpPr>
          <p:nvPr>
            <p:ph sz="quarter" idx="1"/>
          </p:nvPr>
        </p:nvSpPr>
        <p:spPr>
          <a:xfrm>
            <a:off x="863600" y="1816100"/>
            <a:ext cx="7366000" cy="1365250"/>
          </a:xfrm>
        </p:spPr>
        <p:txBody>
          <a:bodyPr>
            <a:normAutofit lnSpcReduction="10000"/>
          </a:bodyPr>
          <a:lstStyle/>
          <a:p>
            <a:pPr lvl="1">
              <a:spcBef>
                <a:spcPct val="0"/>
              </a:spcBef>
            </a:pPr>
            <a:r>
              <a:rPr lang="en-US" altLang="en-US" dirty="0">
                <a:latin typeface="Courier New" pitchFamily="49" charset="0"/>
              </a:rPr>
              <a:t>COUNT(DISTINCT expr)</a:t>
            </a:r>
            <a:r>
              <a:rPr lang="en-US" altLang="en-US" dirty="0"/>
              <a:t> returns the number of distinct non-null values of the </a:t>
            </a:r>
            <a:r>
              <a:rPr lang="en-US" altLang="en-US" i="1" dirty="0">
                <a:latin typeface="Courier New" pitchFamily="49" charset="0"/>
              </a:rPr>
              <a:t>expr</a:t>
            </a:r>
            <a:r>
              <a:rPr lang="en-US" altLang="en-US" dirty="0"/>
              <a:t>.</a:t>
            </a:r>
          </a:p>
          <a:p>
            <a:pPr lvl="1">
              <a:spcBef>
                <a:spcPct val="0"/>
              </a:spcBef>
            </a:pPr>
            <a:r>
              <a:rPr lang="en-US" altLang="en-US" dirty="0"/>
              <a:t>To display the number of distinct </a:t>
            </a:r>
            <a:r>
              <a:rPr lang="en-US" altLang="en-US" dirty="0" smtClean="0"/>
              <a:t>categories in </a:t>
            </a:r>
            <a:r>
              <a:rPr lang="en-US" altLang="en-US" dirty="0"/>
              <a:t>the </a:t>
            </a:r>
            <a:r>
              <a:rPr lang="en-US" altLang="en-US" dirty="0" smtClean="0">
                <a:latin typeface="Courier New" pitchFamily="49" charset="0"/>
              </a:rPr>
              <a:t>MM_MOVIE</a:t>
            </a:r>
            <a:r>
              <a:rPr lang="en-US" altLang="en-US" dirty="0" smtClean="0"/>
              <a:t> </a:t>
            </a:r>
            <a:r>
              <a:rPr lang="en-US" altLang="en-US" dirty="0"/>
              <a:t>table:</a:t>
            </a:r>
          </a:p>
        </p:txBody>
      </p:sp>
      <p:sp>
        <p:nvSpPr>
          <p:cNvPr id="381959" name="Rectangle 7"/>
          <p:cNvSpPr>
            <a:spLocks noChangeArrowheads="1"/>
          </p:cNvSpPr>
          <p:nvPr/>
        </p:nvSpPr>
        <p:spPr bwMode="auto">
          <a:xfrm>
            <a:off x="1862138" y="3275013"/>
            <a:ext cx="4060825" cy="280987"/>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250" y="4221088"/>
            <a:ext cx="2524781"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87624" y="5229200"/>
            <a:ext cx="6336704" cy="923330"/>
          </a:xfrm>
          <a:prstGeom prst="rect">
            <a:avLst/>
          </a:prstGeom>
          <a:noFill/>
        </p:spPr>
        <p:txBody>
          <a:bodyPr wrap="square" rtlCol="0">
            <a:spAutoFit/>
          </a:bodyPr>
          <a:lstStyle/>
          <a:p>
            <a:r>
              <a:rPr lang="en-IE" dirty="0" smtClean="0"/>
              <a:t>This as you would expect returns 5 – there is at least one movie of each type in the movie table and there are 5 categories in the </a:t>
            </a:r>
            <a:r>
              <a:rPr lang="en-IE" dirty="0" err="1" smtClean="0"/>
              <a:t>movie_type</a:t>
            </a:r>
            <a:r>
              <a:rPr lang="en-IE" dirty="0" smtClean="0"/>
              <a:t> table</a:t>
            </a:r>
            <a:endParaRPr lang="en-IE" dirty="0"/>
          </a:p>
        </p:txBody>
      </p:sp>
    </p:spTree>
    <p:extLst>
      <p:ext uri="{BB962C8B-B14F-4D97-AF65-F5344CB8AC3E}">
        <p14:creationId xmlns:p14="http://schemas.microsoft.com/office/powerpoint/2010/main" val="3587868634"/>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10" name="Rectangle 10"/>
          <p:cNvSpPr>
            <a:spLocks noGrp="1" noChangeArrowheads="1"/>
          </p:cNvSpPr>
          <p:nvPr>
            <p:ph type="title"/>
          </p:nvPr>
        </p:nvSpPr>
        <p:spPr/>
        <p:txBody>
          <a:bodyPr/>
          <a:lstStyle/>
          <a:p>
            <a:r>
              <a:rPr lang="en-US" altLang="en-US"/>
              <a:t>Group Functions and Null Values</a:t>
            </a:r>
          </a:p>
        </p:txBody>
      </p:sp>
      <p:sp>
        <p:nvSpPr>
          <p:cNvPr id="384011" name="Rectangle 11"/>
          <p:cNvSpPr>
            <a:spLocks noGrp="1" noChangeArrowheads="1"/>
          </p:cNvSpPr>
          <p:nvPr>
            <p:ph sz="quarter" idx="1"/>
          </p:nvPr>
        </p:nvSpPr>
        <p:spPr>
          <a:xfrm>
            <a:off x="863600" y="1816100"/>
            <a:ext cx="7366000" cy="2703513"/>
          </a:xfrm>
        </p:spPr>
        <p:txBody>
          <a:bodyPr>
            <a:normAutofit fontScale="92500" lnSpcReduction="10000"/>
          </a:bodyPr>
          <a:lstStyle/>
          <a:p>
            <a:r>
              <a:rPr lang="en-US" altLang="en-US" dirty="0"/>
              <a:t>Group functions ignore null values in the column:</a:t>
            </a:r>
          </a:p>
          <a:p>
            <a:pPr lvl="1"/>
            <a:endParaRPr lang="en-US" altLang="en-US" dirty="0"/>
          </a:p>
          <a:p>
            <a:pPr lvl="1"/>
            <a:endParaRPr lang="en-US" altLang="en-US" dirty="0"/>
          </a:p>
          <a:p>
            <a:pPr lvl="1"/>
            <a:endParaRPr lang="en-US" altLang="en-US" dirty="0"/>
          </a:p>
          <a:p>
            <a:pPr lvl="1"/>
            <a:endParaRPr lang="en-US" altLang="en-US" dirty="0"/>
          </a:p>
          <a:p>
            <a:r>
              <a:rPr lang="en-US" altLang="en-US" dirty="0"/>
              <a:t>The </a:t>
            </a:r>
            <a:r>
              <a:rPr lang="en-US" altLang="en-US" dirty="0">
                <a:latin typeface="Courier New" pitchFamily="49" charset="0"/>
              </a:rPr>
              <a:t>NVL</a:t>
            </a:r>
            <a:r>
              <a:rPr lang="en-US" altLang="en-US" dirty="0"/>
              <a:t> function forces group functions to include null values:</a:t>
            </a:r>
          </a:p>
        </p:txBody>
      </p:sp>
      <p:sp>
        <p:nvSpPr>
          <p:cNvPr id="384019" name="Rectangle 19"/>
          <p:cNvSpPr>
            <a:spLocks noChangeArrowheads="1"/>
          </p:cNvSpPr>
          <p:nvPr/>
        </p:nvSpPr>
        <p:spPr bwMode="blackGray">
          <a:xfrm>
            <a:off x="866775" y="2286000"/>
            <a:ext cx="7277100" cy="6858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a:t>
            </a:r>
            <a:r>
              <a:rPr lang="en-US" altLang="en-US" sz="1800" dirty="0" smtClean="0">
                <a:solidFill>
                  <a:srgbClr val="000000"/>
                </a:solidFill>
                <a:latin typeface="Courier New" pitchFamily="49" charset="0"/>
              </a:rPr>
              <a:t>MAX(CHECKIN_DATE)</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FROM   </a:t>
            </a:r>
            <a:r>
              <a:rPr lang="en-US" altLang="en-US" sz="1800" dirty="0" smtClean="0">
                <a:solidFill>
                  <a:srgbClr val="000000"/>
                </a:solidFill>
                <a:latin typeface="Courier New" pitchFamily="49" charset="0"/>
              </a:rPr>
              <a:t>MM_RENTAL;</a:t>
            </a:r>
            <a:endParaRPr lang="en-US" altLang="en-US" sz="1800" dirty="0">
              <a:solidFill>
                <a:srgbClr val="000000"/>
              </a:solidFill>
              <a:latin typeface="Courier New" pitchFamily="49" charset="0"/>
            </a:endParaRPr>
          </a:p>
        </p:txBody>
      </p:sp>
      <p:sp>
        <p:nvSpPr>
          <p:cNvPr id="384020" name="Rectangle 20"/>
          <p:cNvSpPr>
            <a:spLocks noChangeArrowheads="1"/>
          </p:cNvSpPr>
          <p:nvPr/>
        </p:nvSpPr>
        <p:spPr bwMode="blackGray">
          <a:xfrm>
            <a:off x="866775" y="4543425"/>
            <a:ext cx="7277100" cy="6858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MAX(NVL(CHECKIN_DATE,checkout_date+7))</a:t>
            </a:r>
          </a:p>
          <a:p>
            <a:pPr eaLnBrk="0" hangingPunct="0">
              <a:buClrTx/>
              <a:buFontTx/>
              <a:buNone/>
            </a:pPr>
            <a:r>
              <a:rPr lang="en-US" altLang="en-US" sz="1800" dirty="0">
                <a:solidFill>
                  <a:srgbClr val="000000"/>
                </a:solidFill>
                <a:latin typeface="Courier New" pitchFamily="49" charset="0"/>
              </a:rPr>
              <a:t>FROM   MM_RENTAL;</a:t>
            </a:r>
          </a:p>
        </p:txBody>
      </p:sp>
      <p:sp>
        <p:nvSpPr>
          <p:cNvPr id="384007" name="Rectangle 7"/>
          <p:cNvSpPr>
            <a:spLocks noChangeArrowheads="1"/>
          </p:cNvSpPr>
          <p:nvPr/>
        </p:nvSpPr>
        <p:spPr bwMode="auto">
          <a:xfrm>
            <a:off x="1882775" y="2365375"/>
            <a:ext cx="2730500" cy="280988"/>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84015" name="Rectangle 15"/>
          <p:cNvSpPr>
            <a:spLocks noChangeArrowheads="1"/>
          </p:cNvSpPr>
          <p:nvPr/>
        </p:nvSpPr>
        <p:spPr bwMode="auto">
          <a:xfrm>
            <a:off x="1871663" y="4603750"/>
            <a:ext cx="5364633" cy="280988"/>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84021" name="Oval 21"/>
          <p:cNvSpPr>
            <a:spLocks noChangeArrowheads="1"/>
          </p:cNvSpPr>
          <p:nvPr/>
        </p:nvSpPr>
        <p:spPr bwMode="blackWhite">
          <a:xfrm>
            <a:off x="215900" y="2362200"/>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a:solidFill>
                  <a:schemeClr val="bg2"/>
                </a:solidFill>
                <a:latin typeface="Arial" charset="0"/>
              </a:rPr>
              <a:t>1</a:t>
            </a:r>
          </a:p>
        </p:txBody>
      </p:sp>
      <p:sp>
        <p:nvSpPr>
          <p:cNvPr id="384022" name="Oval 22"/>
          <p:cNvSpPr>
            <a:spLocks noChangeArrowheads="1"/>
          </p:cNvSpPr>
          <p:nvPr/>
        </p:nvSpPr>
        <p:spPr bwMode="blackWhite">
          <a:xfrm>
            <a:off x="209550" y="470058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a:solidFill>
                  <a:schemeClr val="bg2"/>
                </a:solidFill>
                <a:latin typeface="Arial" charset="0"/>
              </a:rPr>
              <a:t>2</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812" y="2972895"/>
            <a:ext cx="18510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874" y="5373216"/>
            <a:ext cx="37766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5296911"/>
      </p:ext>
    </p:extLst>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5" name="Rectangle 11"/>
          <p:cNvSpPr>
            <a:spLocks noGrp="1" noChangeArrowheads="1"/>
          </p:cNvSpPr>
          <p:nvPr>
            <p:ph type="title"/>
          </p:nvPr>
        </p:nvSpPr>
        <p:spPr/>
        <p:txBody>
          <a:bodyPr>
            <a:normAutofit fontScale="90000"/>
          </a:bodyPr>
          <a:lstStyle/>
          <a:p>
            <a:r>
              <a:rPr lang="en-US" altLang="en-US"/>
              <a:t>Creating Groups of Data: </a:t>
            </a:r>
            <a:br>
              <a:rPr lang="en-US" altLang="en-US"/>
            </a:br>
            <a:r>
              <a:rPr lang="en-US" altLang="en-US">
                <a:latin typeface="Courier New" pitchFamily="49" charset="0"/>
              </a:rPr>
              <a:t>GROUP</a:t>
            </a:r>
            <a:r>
              <a:rPr lang="en-US" altLang="en-US"/>
              <a:t> </a:t>
            </a:r>
            <a:r>
              <a:rPr lang="en-US" altLang="en-US">
                <a:latin typeface="Courier New" pitchFamily="49" charset="0"/>
              </a:rPr>
              <a:t>BY</a:t>
            </a:r>
            <a:r>
              <a:rPr lang="en-US" altLang="en-US"/>
              <a:t> Clause Syntax</a:t>
            </a:r>
          </a:p>
        </p:txBody>
      </p:sp>
      <p:sp>
        <p:nvSpPr>
          <p:cNvPr id="390159" name="Rectangle 15"/>
          <p:cNvSpPr>
            <a:spLocks noGrp="1" noChangeArrowheads="1"/>
          </p:cNvSpPr>
          <p:nvPr>
            <p:ph sz="quarter" idx="1"/>
          </p:nvPr>
        </p:nvSpPr>
        <p:spPr>
          <a:xfrm>
            <a:off x="863600" y="1816100"/>
            <a:ext cx="7366000" cy="2301875"/>
          </a:xfrm>
          <a:noFill/>
          <a:ln/>
        </p:spPr>
        <p:txBody>
          <a:bodyPr>
            <a:normAutofit fontScale="92500" lnSpcReduction="20000"/>
          </a:bodyPr>
          <a:lstStyle/>
          <a:p>
            <a:endParaRPr lang="en-US" altLang="en-US"/>
          </a:p>
          <a:p>
            <a:endParaRPr lang="en-US" altLang="en-US"/>
          </a:p>
          <a:p>
            <a:endParaRPr lang="en-US" altLang="en-US"/>
          </a:p>
          <a:p>
            <a:endParaRPr lang="en-US" altLang="en-US"/>
          </a:p>
          <a:p>
            <a:r>
              <a:rPr lang="en-US" altLang="en-US"/>
              <a:t>You can divide rows in a table into smaller groups by 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a:t>
            </a:r>
          </a:p>
        </p:txBody>
      </p:sp>
      <p:sp>
        <p:nvSpPr>
          <p:cNvPr id="390160" name="Rectangle 16"/>
          <p:cNvSpPr>
            <a:spLocks noChangeArrowheads="1"/>
          </p:cNvSpPr>
          <p:nvPr/>
        </p:nvSpPr>
        <p:spPr bwMode="blackGray">
          <a:xfrm>
            <a:off x="866775" y="1871663"/>
            <a:ext cx="7277100" cy="1406525"/>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a:solidFill>
                  <a:srgbClr val="000000"/>
                </a:solidFill>
                <a:latin typeface="Courier New" pitchFamily="49" charset="0"/>
              </a:rPr>
              <a:t>SELECT    </a:t>
            </a:r>
            <a:r>
              <a:rPr lang="en-US" altLang="en-US" sz="1800" i="1">
                <a:solidFill>
                  <a:srgbClr val="000000"/>
                </a:solidFill>
                <a:latin typeface="Courier New" pitchFamily="49" charset="0"/>
              </a:rPr>
              <a:t>column</a:t>
            </a:r>
            <a:r>
              <a:rPr lang="en-US" altLang="en-US" sz="1800">
                <a:solidFill>
                  <a:srgbClr val="000000"/>
                </a:solidFill>
                <a:latin typeface="Courier New" pitchFamily="49" charset="0"/>
              </a:rPr>
              <a:t>, </a:t>
            </a:r>
            <a:r>
              <a:rPr lang="en-US" altLang="en-US" sz="1800" i="1">
                <a:solidFill>
                  <a:srgbClr val="000000"/>
                </a:solidFill>
                <a:latin typeface="Courier New" pitchFamily="49" charset="0"/>
              </a:rPr>
              <a:t>group_function(column)</a:t>
            </a:r>
            <a:endParaRPr lang="en-US" altLang="en-US" sz="1800">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FROM      </a:t>
            </a:r>
            <a:r>
              <a:rPr lang="en-US" altLang="en-US" sz="1800" i="1">
                <a:solidFill>
                  <a:srgbClr val="000000"/>
                </a:solidFill>
                <a:latin typeface="Courier New" pitchFamily="49" charset="0"/>
              </a:rPr>
              <a:t>table</a:t>
            </a:r>
            <a:endParaRPr lang="en-US" altLang="en-US" sz="1800">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[WHERE    </a:t>
            </a:r>
            <a:r>
              <a:rPr lang="en-US" altLang="en-US" sz="1800" i="1">
                <a:solidFill>
                  <a:srgbClr val="000000"/>
                </a:solidFill>
                <a:latin typeface="Courier New" pitchFamily="49" charset="0"/>
              </a:rPr>
              <a:t>condition</a:t>
            </a:r>
            <a:r>
              <a:rPr lang="en-US" altLang="en-US" sz="1800">
                <a:solidFill>
                  <a:srgbClr val="000000"/>
                </a:solidFill>
                <a:latin typeface="Courier New" pitchFamily="49" charset="0"/>
              </a:rPr>
              <a:t>]</a:t>
            </a:r>
          </a:p>
          <a:p>
            <a:pPr eaLnBrk="0" hangingPunct="0">
              <a:buClrTx/>
              <a:buFontTx/>
              <a:buNone/>
            </a:pPr>
            <a:r>
              <a:rPr lang="en-US" altLang="en-US" sz="1800">
                <a:solidFill>
                  <a:srgbClr val="000000"/>
                </a:solidFill>
                <a:latin typeface="Courier New" pitchFamily="49" charset="0"/>
              </a:rPr>
              <a:t>[GROUP BY </a:t>
            </a:r>
            <a:r>
              <a:rPr lang="en-US" altLang="en-US" sz="1800" i="1">
                <a:solidFill>
                  <a:srgbClr val="000000"/>
                </a:solidFill>
                <a:latin typeface="Courier New" pitchFamily="49" charset="0"/>
              </a:rPr>
              <a:t>group_by_expression</a:t>
            </a:r>
            <a:r>
              <a:rPr lang="en-US" altLang="en-US" sz="1800">
                <a:solidFill>
                  <a:srgbClr val="000000"/>
                </a:solidFill>
                <a:latin typeface="Courier New" pitchFamily="49" charset="0"/>
              </a:rPr>
              <a:t>]</a:t>
            </a:r>
            <a:endParaRPr lang="en-US" altLang="en-US" sz="1800" i="1">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[ORDER BY </a:t>
            </a:r>
            <a:r>
              <a:rPr lang="en-US" altLang="en-US" sz="1800" i="1">
                <a:solidFill>
                  <a:srgbClr val="000000"/>
                </a:solidFill>
                <a:latin typeface="Courier New" pitchFamily="49" charset="0"/>
              </a:rPr>
              <a:t>column</a:t>
            </a:r>
            <a:r>
              <a:rPr lang="en-US" altLang="en-US" sz="1800">
                <a:solidFill>
                  <a:srgbClr val="000000"/>
                </a:solidFill>
                <a:latin typeface="Courier New" pitchFamily="49" charset="0"/>
              </a:rPr>
              <a:t>];</a:t>
            </a:r>
          </a:p>
        </p:txBody>
      </p:sp>
      <p:sp>
        <p:nvSpPr>
          <p:cNvPr id="390150" name="Rectangle 6"/>
          <p:cNvSpPr>
            <a:spLocks noChangeArrowheads="1"/>
          </p:cNvSpPr>
          <p:nvPr/>
        </p:nvSpPr>
        <p:spPr bwMode="auto">
          <a:xfrm>
            <a:off x="949325" y="2706688"/>
            <a:ext cx="4575175" cy="3016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603760867"/>
      </p:ext>
    </p:extLst>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6" name="Rectangle 14"/>
          <p:cNvSpPr>
            <a:spLocks noGrp="1" noChangeArrowheads="1"/>
          </p:cNvSpPr>
          <p:nvPr>
            <p:ph type="title"/>
          </p:nvPr>
        </p:nvSpPr>
        <p:spPr/>
        <p:txBody>
          <a:bodyPr/>
          <a:lstStyle/>
          <a:p>
            <a:r>
              <a:rPr lang="en-US" altLang="en-US" smtClean="0"/>
              <a:t>Using the GROUP BY Clause </a:t>
            </a:r>
            <a:endParaRPr lang="en-US" altLang="en-US"/>
          </a:p>
        </p:txBody>
      </p:sp>
      <p:sp>
        <p:nvSpPr>
          <p:cNvPr id="392207" name="Rectangle 15"/>
          <p:cNvSpPr>
            <a:spLocks noGrp="1" noChangeArrowheads="1"/>
          </p:cNvSpPr>
          <p:nvPr>
            <p:ph sz="quarter" idx="1"/>
          </p:nvPr>
        </p:nvSpPr>
        <p:spPr/>
        <p:txBody>
          <a:bodyPr/>
          <a:lstStyle/>
          <a:p>
            <a:r>
              <a:rPr lang="en-US" altLang="en-US" dirty="0" smtClean="0"/>
              <a:t>All </a:t>
            </a:r>
            <a:r>
              <a:rPr lang="en-US" altLang="en-US" b="1" dirty="0" smtClean="0"/>
              <a:t>columns</a:t>
            </a:r>
            <a:r>
              <a:rPr lang="en-US" altLang="en-US" dirty="0" smtClean="0"/>
              <a:t> in the SELECT list that are </a:t>
            </a:r>
            <a:r>
              <a:rPr lang="en-US" altLang="en-US" b="1" dirty="0" smtClean="0"/>
              <a:t>not in group functions</a:t>
            </a:r>
            <a:r>
              <a:rPr lang="en-US" altLang="en-US" dirty="0" smtClean="0"/>
              <a:t> </a:t>
            </a:r>
            <a:r>
              <a:rPr lang="en-US" altLang="en-US" b="1" dirty="0" smtClean="0"/>
              <a:t>must be in the GROUP BY </a:t>
            </a:r>
            <a:r>
              <a:rPr lang="en-US" altLang="en-US" dirty="0" smtClean="0"/>
              <a:t>clause.</a:t>
            </a:r>
            <a:endParaRPr lang="en-US" altLang="en-US" dirty="0"/>
          </a:p>
        </p:txBody>
      </p:sp>
      <p:sp>
        <p:nvSpPr>
          <p:cNvPr id="9" name="Rectangle 16"/>
          <p:cNvSpPr>
            <a:spLocks noChangeArrowheads="1"/>
          </p:cNvSpPr>
          <p:nvPr/>
        </p:nvSpPr>
        <p:spPr bwMode="blackGray">
          <a:xfrm>
            <a:off x="467544" y="2564904"/>
            <a:ext cx="8176607" cy="1301939"/>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movie_type_id</a:t>
            </a:r>
            <a:r>
              <a:rPr lang="en-IE" altLang="en-US" sz="1800" dirty="0" smtClean="0">
                <a:solidFill>
                  <a:srgbClr val="000000"/>
                </a:solidFill>
                <a:latin typeface="Courier New" pitchFamily="49" charset="0"/>
              </a:rPr>
              <a:t>, round(</a:t>
            </a:r>
            <a:r>
              <a:rPr lang="en-IE" altLang="en-US" sz="1800" dirty="0" err="1" smtClean="0">
                <a:solidFill>
                  <a:srgbClr val="000000"/>
                </a:solidFill>
                <a:latin typeface="Courier New" pitchFamily="49" charset="0"/>
              </a:rPr>
              <a:t>avg</a:t>
            </a:r>
            <a:r>
              <a:rPr lang="en-IE" altLang="en-US" sz="1800" dirty="0" smtClean="0">
                <a:solidFill>
                  <a:srgbClr val="000000"/>
                </a:solidFill>
                <a:latin typeface="Courier New" pitchFamily="49" charset="0"/>
              </a:rPr>
              <a:t>(</a:t>
            </a:r>
            <a:r>
              <a:rPr lang="en-IE" altLang="en-US" sz="1800" dirty="0" err="1" smtClean="0">
                <a:solidFill>
                  <a:srgbClr val="000000"/>
                </a:solidFill>
                <a:latin typeface="Courier New" pitchFamily="49" charset="0"/>
              </a:rPr>
              <a:t>movie_price</a:t>
            </a:r>
            <a:r>
              <a:rPr lang="en-IE" altLang="en-US" sz="1800" dirty="0" smtClean="0">
                <a:solidFill>
                  <a:srgbClr val="000000"/>
                </a:solidFill>
                <a:latin typeface="Courier New" pitchFamily="49" charset="0"/>
              </a:rPr>
              <a:t>),</a:t>
            </a:r>
            <a:r>
              <a:rPr lang="en-IE" altLang="en-US" sz="1800" dirty="0">
                <a:solidFill>
                  <a:srgbClr val="000000"/>
                </a:solidFill>
                <a:latin typeface="Courier New" pitchFamily="49" charset="0"/>
              </a:rPr>
              <a:t>2) </a:t>
            </a:r>
            <a:endParaRPr lang="en-IE" altLang="en-US" sz="1800" dirty="0" smtClean="0">
              <a:solidFill>
                <a:srgbClr val="000000"/>
              </a:solidFill>
              <a:latin typeface="Courier New" pitchFamily="49" charset="0"/>
            </a:endParaRPr>
          </a:p>
          <a:p>
            <a:pPr eaLnBrk="0" hangingPunct="0">
              <a:buClrTx/>
              <a:buFontTx/>
              <a:buNone/>
            </a:pPr>
            <a:r>
              <a:rPr lang="en-IE" altLang="en-US" sz="1800" dirty="0" smtClean="0">
                <a:solidFill>
                  <a:srgbClr val="000000"/>
                </a:solidFill>
                <a:latin typeface="Courier New" pitchFamily="49" charset="0"/>
              </a:rPr>
              <a:t>as </a:t>
            </a:r>
            <a:r>
              <a:rPr lang="en-IE" altLang="en-US" sz="1800" dirty="0">
                <a:solidFill>
                  <a:srgbClr val="000000"/>
                </a:solidFill>
                <a:latin typeface="Courier New" pitchFamily="49" charset="0"/>
              </a:rPr>
              <a:t>"Average movie value"</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mm_movie</a:t>
            </a:r>
            <a:r>
              <a:rPr lang="en-IE" altLang="en-US" sz="1800" dirty="0">
                <a:solidFill>
                  <a:srgbClr val="000000"/>
                </a:solidFill>
                <a:latin typeface="Courier New" pitchFamily="49" charset="0"/>
              </a:rPr>
              <a:t> </a:t>
            </a:r>
          </a:p>
          <a:p>
            <a:pPr eaLnBrk="0" hangingPunct="0">
              <a:buClrTx/>
              <a:buFontTx/>
              <a:buNone/>
            </a:pPr>
            <a:r>
              <a:rPr lang="en-IE" altLang="en-US" sz="1800" dirty="0">
                <a:solidFill>
                  <a:srgbClr val="000000"/>
                </a:solidFill>
                <a:latin typeface="Courier New" pitchFamily="49" charset="0"/>
              </a:rPr>
              <a:t>group by </a:t>
            </a:r>
            <a:r>
              <a:rPr lang="en-IE" altLang="en-US" sz="1800" dirty="0" err="1" smtClean="0">
                <a:solidFill>
                  <a:srgbClr val="000000"/>
                </a:solidFill>
                <a:latin typeface="Courier New" pitchFamily="49" charset="0"/>
              </a:rPr>
              <a:t>movie_type_id</a:t>
            </a:r>
            <a:r>
              <a:rPr lang="en-IE"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10" name="Rectangle 8"/>
          <p:cNvSpPr>
            <a:spLocks noChangeArrowheads="1"/>
          </p:cNvSpPr>
          <p:nvPr/>
        </p:nvSpPr>
        <p:spPr bwMode="auto">
          <a:xfrm>
            <a:off x="506613" y="3484708"/>
            <a:ext cx="3160712" cy="2873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 name="Rectangle 9"/>
          <p:cNvSpPr>
            <a:spLocks noChangeArrowheads="1"/>
          </p:cNvSpPr>
          <p:nvPr/>
        </p:nvSpPr>
        <p:spPr bwMode="auto">
          <a:xfrm>
            <a:off x="3531585" y="2642708"/>
            <a:ext cx="3456384" cy="3016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4217988"/>
            <a:ext cx="3222625"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914966"/>
      </p:ext>
    </p:extLst>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6" name="Rectangle 14"/>
          <p:cNvSpPr>
            <a:spLocks noGrp="1" noChangeArrowheads="1"/>
          </p:cNvSpPr>
          <p:nvPr>
            <p:ph type="title"/>
          </p:nvPr>
        </p:nvSpPr>
        <p:spPr/>
        <p:txBody>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p>
        </p:txBody>
      </p:sp>
      <p:sp>
        <p:nvSpPr>
          <p:cNvPr id="3" name="Content Placeholder 2"/>
          <p:cNvSpPr>
            <a:spLocks noGrp="1"/>
          </p:cNvSpPr>
          <p:nvPr>
            <p:ph sz="quarter" idx="1"/>
          </p:nvPr>
        </p:nvSpPr>
        <p:spPr/>
        <p:txBody>
          <a:bodyPr>
            <a:normAutofit/>
          </a:bodyPr>
          <a:lstStyle/>
          <a:p>
            <a:pPr>
              <a:lnSpc>
                <a:spcPct val="95000"/>
              </a:lnSpc>
            </a:pPr>
            <a:r>
              <a:rPr lang="en-US" altLang="en-US" dirty="0" smtClean="0"/>
              <a:t>The </a:t>
            </a:r>
            <a:r>
              <a:rPr lang="en-US" altLang="en-US" dirty="0">
                <a:latin typeface="Courier New" pitchFamily="49" charset="0"/>
              </a:rPr>
              <a:t>SELECT</a:t>
            </a:r>
            <a:r>
              <a:rPr lang="en-US" altLang="en-US" dirty="0"/>
              <a:t> clause specifies the columns to be retrieved, as follows:</a:t>
            </a:r>
          </a:p>
          <a:p>
            <a:pPr lvl="2">
              <a:lnSpc>
                <a:spcPct val="95000"/>
              </a:lnSpc>
            </a:pPr>
            <a:r>
              <a:rPr lang="en-US" altLang="en-US" dirty="0" err="1"/>
              <a:t>movie_type_id</a:t>
            </a:r>
            <a:r>
              <a:rPr lang="en-US" altLang="en-US" dirty="0"/>
              <a:t> column in the </a:t>
            </a:r>
            <a:r>
              <a:rPr lang="en-US" altLang="en-US" dirty="0" err="1"/>
              <a:t>mm_movie</a:t>
            </a:r>
            <a:r>
              <a:rPr lang="en-US" altLang="en-US" dirty="0"/>
              <a:t>  table</a:t>
            </a:r>
          </a:p>
          <a:p>
            <a:pPr lvl="2">
              <a:lnSpc>
                <a:spcPct val="95000"/>
              </a:lnSpc>
            </a:pPr>
            <a:r>
              <a:rPr lang="en-US" altLang="en-US" dirty="0"/>
              <a:t>The rounded, average value of all movies in the group that you specified in the </a:t>
            </a:r>
            <a:r>
              <a:rPr lang="en-US" altLang="en-US" dirty="0">
                <a:latin typeface="Courier New" pitchFamily="49" charset="0"/>
              </a:rPr>
              <a:t>GROUP BY</a:t>
            </a:r>
            <a:r>
              <a:rPr lang="en-US" altLang="en-US" dirty="0"/>
              <a:t> clause</a:t>
            </a:r>
          </a:p>
          <a:p>
            <a:pPr>
              <a:lnSpc>
                <a:spcPct val="95000"/>
              </a:lnSpc>
            </a:pPr>
            <a:r>
              <a:rPr lang="en-US" altLang="en-US" dirty="0"/>
              <a:t>The </a:t>
            </a:r>
            <a:r>
              <a:rPr lang="en-US" altLang="en-US" dirty="0">
                <a:latin typeface="Courier New" pitchFamily="49" charset="0"/>
              </a:rPr>
              <a:t>FROM</a:t>
            </a:r>
            <a:r>
              <a:rPr lang="en-US" altLang="en-US" dirty="0"/>
              <a:t> clause specifies the tables that the database must access: the </a:t>
            </a:r>
            <a:r>
              <a:rPr lang="en-US" altLang="en-US" dirty="0">
                <a:latin typeface="Courier New" pitchFamily="49" charset="0"/>
              </a:rPr>
              <a:t>MM_MOVIES</a:t>
            </a:r>
            <a:r>
              <a:rPr lang="en-US" altLang="en-US" dirty="0"/>
              <a:t> table.</a:t>
            </a:r>
          </a:p>
          <a:p>
            <a:pPr>
              <a:lnSpc>
                <a:spcPct val="95000"/>
              </a:lnSpc>
            </a:pPr>
            <a:r>
              <a:rPr lang="en-US" altLang="en-US" dirty="0"/>
              <a:t>The </a:t>
            </a:r>
            <a:r>
              <a:rPr lang="en-US" altLang="en-US" dirty="0">
                <a:latin typeface="Courier New" pitchFamily="49" charset="0"/>
              </a:rPr>
              <a:t>WHERE</a:t>
            </a:r>
            <a:r>
              <a:rPr lang="en-US" altLang="en-US" dirty="0"/>
              <a:t> clause specifies the rows to be retrieved. (Because there is no </a:t>
            </a:r>
            <a:r>
              <a:rPr lang="en-US" altLang="en-US" dirty="0">
                <a:latin typeface="Courier New" pitchFamily="49" charset="0"/>
              </a:rPr>
              <a:t>WHERE</a:t>
            </a:r>
            <a:r>
              <a:rPr lang="en-US" altLang="en-US" dirty="0"/>
              <a:t> clause in this example , all rows are retrieved by default. </a:t>
            </a:r>
            <a:r>
              <a:rPr lang="en-US" altLang="en-US" dirty="0" smtClean="0"/>
              <a:t>)</a:t>
            </a:r>
            <a:endParaRPr lang="en-US" altLang="en-US" dirty="0"/>
          </a:p>
        </p:txBody>
      </p:sp>
      <p:sp>
        <p:nvSpPr>
          <p:cNvPr id="12" name="Rectangle 16"/>
          <p:cNvSpPr>
            <a:spLocks noChangeArrowheads="1"/>
          </p:cNvSpPr>
          <p:nvPr/>
        </p:nvSpPr>
        <p:spPr bwMode="blackGray">
          <a:xfrm>
            <a:off x="611560" y="5190906"/>
            <a:ext cx="8176607" cy="1301939"/>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movie_type_id</a:t>
            </a:r>
            <a:r>
              <a:rPr lang="en-IE" altLang="en-US" sz="1800" dirty="0" smtClean="0">
                <a:solidFill>
                  <a:srgbClr val="000000"/>
                </a:solidFill>
                <a:latin typeface="Courier New" pitchFamily="49" charset="0"/>
              </a:rPr>
              <a:t>, round(</a:t>
            </a:r>
            <a:r>
              <a:rPr lang="en-IE" altLang="en-US" sz="1800" dirty="0" err="1" smtClean="0">
                <a:solidFill>
                  <a:srgbClr val="000000"/>
                </a:solidFill>
                <a:latin typeface="Courier New" pitchFamily="49" charset="0"/>
              </a:rPr>
              <a:t>avg</a:t>
            </a:r>
            <a:r>
              <a:rPr lang="en-IE" altLang="en-US" sz="1800" dirty="0" smtClean="0">
                <a:solidFill>
                  <a:srgbClr val="000000"/>
                </a:solidFill>
                <a:latin typeface="Courier New" pitchFamily="49" charset="0"/>
              </a:rPr>
              <a:t>(</a:t>
            </a:r>
            <a:r>
              <a:rPr lang="en-IE" altLang="en-US" sz="1800" dirty="0" err="1" smtClean="0">
                <a:solidFill>
                  <a:srgbClr val="000000"/>
                </a:solidFill>
                <a:latin typeface="Courier New" pitchFamily="49" charset="0"/>
              </a:rPr>
              <a:t>movie_price</a:t>
            </a:r>
            <a:r>
              <a:rPr lang="en-IE" altLang="en-US" sz="1800" dirty="0" smtClean="0">
                <a:solidFill>
                  <a:srgbClr val="000000"/>
                </a:solidFill>
                <a:latin typeface="Courier New" pitchFamily="49" charset="0"/>
              </a:rPr>
              <a:t>),</a:t>
            </a:r>
            <a:r>
              <a:rPr lang="en-IE" altLang="en-US" sz="1800" dirty="0">
                <a:solidFill>
                  <a:srgbClr val="000000"/>
                </a:solidFill>
                <a:latin typeface="Courier New" pitchFamily="49" charset="0"/>
              </a:rPr>
              <a:t>2) </a:t>
            </a:r>
            <a:endParaRPr lang="en-IE" altLang="en-US" sz="1800" dirty="0" smtClean="0">
              <a:solidFill>
                <a:srgbClr val="000000"/>
              </a:solidFill>
              <a:latin typeface="Courier New" pitchFamily="49" charset="0"/>
            </a:endParaRPr>
          </a:p>
          <a:p>
            <a:pPr eaLnBrk="0" hangingPunct="0">
              <a:buClrTx/>
              <a:buFontTx/>
              <a:buNone/>
            </a:pPr>
            <a:r>
              <a:rPr lang="en-IE" altLang="en-US" sz="1800" dirty="0" smtClean="0">
                <a:solidFill>
                  <a:srgbClr val="000000"/>
                </a:solidFill>
                <a:latin typeface="Courier New" pitchFamily="49" charset="0"/>
              </a:rPr>
              <a:t>as </a:t>
            </a:r>
            <a:r>
              <a:rPr lang="en-IE" altLang="en-US" sz="1800" dirty="0">
                <a:solidFill>
                  <a:srgbClr val="000000"/>
                </a:solidFill>
                <a:latin typeface="Courier New" pitchFamily="49" charset="0"/>
              </a:rPr>
              <a:t>"Average movie value"</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mm_movie</a:t>
            </a:r>
            <a:r>
              <a:rPr lang="en-IE" altLang="en-US" sz="1800" dirty="0">
                <a:solidFill>
                  <a:srgbClr val="000000"/>
                </a:solidFill>
                <a:latin typeface="Courier New" pitchFamily="49" charset="0"/>
              </a:rPr>
              <a:t> </a:t>
            </a:r>
          </a:p>
          <a:p>
            <a:pPr eaLnBrk="0" hangingPunct="0">
              <a:buClrTx/>
              <a:buFontTx/>
              <a:buNone/>
            </a:pPr>
            <a:r>
              <a:rPr lang="en-IE" altLang="en-US" sz="1800" dirty="0">
                <a:solidFill>
                  <a:srgbClr val="000000"/>
                </a:solidFill>
                <a:latin typeface="Courier New" pitchFamily="49" charset="0"/>
              </a:rPr>
              <a:t>group by </a:t>
            </a:r>
            <a:r>
              <a:rPr lang="en-IE" altLang="en-US" sz="1800" dirty="0" err="1" smtClean="0">
                <a:solidFill>
                  <a:srgbClr val="000000"/>
                </a:solidFill>
                <a:latin typeface="Courier New" pitchFamily="49" charset="0"/>
              </a:rPr>
              <a:t>movie_type_id</a:t>
            </a:r>
            <a:r>
              <a:rPr lang="en-IE"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13" name="Rectangle 8"/>
          <p:cNvSpPr>
            <a:spLocks noChangeArrowheads="1"/>
          </p:cNvSpPr>
          <p:nvPr/>
        </p:nvSpPr>
        <p:spPr bwMode="auto">
          <a:xfrm>
            <a:off x="650629" y="6110710"/>
            <a:ext cx="3160712" cy="2873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Rectangle 9"/>
          <p:cNvSpPr>
            <a:spLocks noChangeArrowheads="1"/>
          </p:cNvSpPr>
          <p:nvPr/>
        </p:nvSpPr>
        <p:spPr bwMode="auto">
          <a:xfrm>
            <a:off x="3635896" y="5268710"/>
            <a:ext cx="3600399" cy="3016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608555020"/>
      </p:ext>
    </p:extLst>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6" name="Rectangle 14"/>
          <p:cNvSpPr>
            <a:spLocks noGrp="1" noChangeArrowheads="1"/>
          </p:cNvSpPr>
          <p:nvPr>
            <p:ph type="title"/>
          </p:nvPr>
        </p:nvSpPr>
        <p:spPr/>
        <p:txBody>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p>
        </p:txBody>
      </p:sp>
      <p:sp>
        <p:nvSpPr>
          <p:cNvPr id="3" name="Content Placeholder 2"/>
          <p:cNvSpPr>
            <a:spLocks noGrp="1"/>
          </p:cNvSpPr>
          <p:nvPr>
            <p:ph sz="quarter" idx="1"/>
          </p:nvPr>
        </p:nvSpPr>
        <p:spPr/>
        <p:txBody>
          <a:bodyPr>
            <a:normAutofit/>
          </a:bodyPr>
          <a:lstStyle/>
          <a:p>
            <a:pPr>
              <a:lnSpc>
                <a:spcPct val="95000"/>
              </a:lnSpc>
            </a:pPr>
            <a:r>
              <a:rPr lang="en-US" altLang="en-US" dirty="0" smtClean="0"/>
              <a:t>The </a:t>
            </a:r>
            <a:r>
              <a:rPr lang="en-US" altLang="en-US" dirty="0">
                <a:latin typeface="Courier New" pitchFamily="49" charset="0"/>
              </a:rPr>
              <a:t>WHERE</a:t>
            </a:r>
            <a:r>
              <a:rPr lang="en-US" altLang="en-US" dirty="0"/>
              <a:t> clause specifies </a:t>
            </a:r>
            <a:r>
              <a:rPr lang="en-US" altLang="en-US" dirty="0" smtClean="0"/>
              <a:t>what GOES INTO the group function</a:t>
            </a:r>
            <a:endParaRPr lang="en-US" altLang="en-US" dirty="0"/>
          </a:p>
        </p:txBody>
      </p:sp>
      <p:sp>
        <p:nvSpPr>
          <p:cNvPr id="12" name="Rectangle 16"/>
          <p:cNvSpPr>
            <a:spLocks noChangeArrowheads="1"/>
          </p:cNvSpPr>
          <p:nvPr/>
        </p:nvSpPr>
        <p:spPr bwMode="blackGray">
          <a:xfrm>
            <a:off x="611560" y="5190906"/>
            <a:ext cx="8176607" cy="1301939"/>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movie_type_id</a:t>
            </a:r>
            <a:r>
              <a:rPr lang="en-IE" altLang="en-US" sz="1800" dirty="0" smtClean="0">
                <a:solidFill>
                  <a:srgbClr val="000000"/>
                </a:solidFill>
                <a:latin typeface="Courier New" pitchFamily="49" charset="0"/>
              </a:rPr>
              <a:t>, round(</a:t>
            </a:r>
            <a:r>
              <a:rPr lang="en-IE" altLang="en-US" sz="1800" dirty="0" err="1" smtClean="0">
                <a:solidFill>
                  <a:srgbClr val="000000"/>
                </a:solidFill>
                <a:latin typeface="Courier New" pitchFamily="49" charset="0"/>
              </a:rPr>
              <a:t>avg</a:t>
            </a:r>
            <a:r>
              <a:rPr lang="en-IE" altLang="en-US" sz="1800" dirty="0" smtClean="0">
                <a:solidFill>
                  <a:srgbClr val="000000"/>
                </a:solidFill>
                <a:latin typeface="Courier New" pitchFamily="49" charset="0"/>
              </a:rPr>
              <a:t>(</a:t>
            </a:r>
            <a:r>
              <a:rPr lang="en-IE" altLang="en-US" sz="1800" dirty="0" err="1" smtClean="0">
                <a:solidFill>
                  <a:srgbClr val="000000"/>
                </a:solidFill>
                <a:latin typeface="Courier New" pitchFamily="49" charset="0"/>
              </a:rPr>
              <a:t>movie_price</a:t>
            </a:r>
            <a:r>
              <a:rPr lang="en-IE" altLang="en-US" sz="1800" dirty="0" smtClean="0">
                <a:solidFill>
                  <a:srgbClr val="000000"/>
                </a:solidFill>
                <a:latin typeface="Courier New" pitchFamily="49" charset="0"/>
              </a:rPr>
              <a:t>),</a:t>
            </a:r>
            <a:r>
              <a:rPr lang="en-IE" altLang="en-US" sz="1800" dirty="0">
                <a:solidFill>
                  <a:srgbClr val="000000"/>
                </a:solidFill>
                <a:latin typeface="Courier New" pitchFamily="49" charset="0"/>
              </a:rPr>
              <a:t>2) </a:t>
            </a:r>
            <a:endParaRPr lang="en-IE" altLang="en-US" sz="1800" dirty="0" smtClean="0">
              <a:solidFill>
                <a:srgbClr val="000000"/>
              </a:solidFill>
              <a:latin typeface="Courier New" pitchFamily="49" charset="0"/>
            </a:endParaRPr>
          </a:p>
          <a:p>
            <a:pPr eaLnBrk="0" hangingPunct="0">
              <a:buClrTx/>
              <a:buFontTx/>
              <a:buNone/>
            </a:pPr>
            <a:r>
              <a:rPr lang="en-IE" altLang="en-US" sz="1800" dirty="0" smtClean="0">
                <a:solidFill>
                  <a:srgbClr val="000000"/>
                </a:solidFill>
                <a:latin typeface="Courier New" pitchFamily="49" charset="0"/>
              </a:rPr>
              <a:t>as </a:t>
            </a:r>
            <a:r>
              <a:rPr lang="en-IE" altLang="en-US" sz="1800" dirty="0">
                <a:solidFill>
                  <a:srgbClr val="000000"/>
                </a:solidFill>
                <a:latin typeface="Courier New" pitchFamily="49" charset="0"/>
              </a:rPr>
              <a:t>"Average movie value"</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mm_movie</a:t>
            </a:r>
            <a:r>
              <a:rPr lang="en-IE" altLang="en-US" sz="1800" dirty="0">
                <a:solidFill>
                  <a:srgbClr val="000000"/>
                </a:solidFill>
                <a:latin typeface="Courier New" pitchFamily="49" charset="0"/>
              </a:rPr>
              <a:t> </a:t>
            </a:r>
          </a:p>
          <a:p>
            <a:pPr eaLnBrk="0" hangingPunct="0">
              <a:buClrTx/>
              <a:buFontTx/>
              <a:buNone/>
            </a:pPr>
            <a:r>
              <a:rPr lang="en-IE" altLang="en-US" sz="1800" dirty="0">
                <a:solidFill>
                  <a:srgbClr val="000000"/>
                </a:solidFill>
                <a:latin typeface="Courier New" pitchFamily="49" charset="0"/>
              </a:rPr>
              <a:t>group by </a:t>
            </a:r>
            <a:r>
              <a:rPr lang="en-IE" altLang="en-US" sz="1800" dirty="0" err="1" smtClean="0">
                <a:solidFill>
                  <a:srgbClr val="000000"/>
                </a:solidFill>
                <a:latin typeface="Courier New" pitchFamily="49" charset="0"/>
              </a:rPr>
              <a:t>movie_type_id</a:t>
            </a:r>
            <a:r>
              <a:rPr lang="en-IE"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13" name="Rectangle 8"/>
          <p:cNvSpPr>
            <a:spLocks noChangeArrowheads="1"/>
          </p:cNvSpPr>
          <p:nvPr/>
        </p:nvSpPr>
        <p:spPr bwMode="auto">
          <a:xfrm>
            <a:off x="650629" y="6110710"/>
            <a:ext cx="3160712" cy="2873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Rectangle 9"/>
          <p:cNvSpPr>
            <a:spLocks noChangeArrowheads="1"/>
          </p:cNvSpPr>
          <p:nvPr/>
        </p:nvSpPr>
        <p:spPr bwMode="auto">
          <a:xfrm>
            <a:off x="3635896" y="5268710"/>
            <a:ext cx="3600399" cy="3016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1664401351"/>
      </p:ext>
    </p:extLst>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6" name="Rectangle 14"/>
          <p:cNvSpPr>
            <a:spLocks noGrp="1" noChangeArrowheads="1"/>
          </p:cNvSpPr>
          <p:nvPr>
            <p:ph type="title"/>
          </p:nvPr>
        </p:nvSpPr>
        <p:spPr/>
        <p:txBody>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p>
        </p:txBody>
      </p:sp>
      <p:sp>
        <p:nvSpPr>
          <p:cNvPr id="3" name="Content Placeholder 2"/>
          <p:cNvSpPr>
            <a:spLocks noGrp="1"/>
          </p:cNvSpPr>
          <p:nvPr>
            <p:ph sz="quarter" idx="1"/>
          </p:nvPr>
        </p:nvSpPr>
        <p:spPr/>
        <p:txBody>
          <a:bodyPr>
            <a:normAutofit/>
          </a:bodyPr>
          <a:lstStyle/>
          <a:p>
            <a:pPr>
              <a:lnSpc>
                <a:spcPct val="95000"/>
              </a:lnSpc>
            </a:pPr>
            <a:r>
              <a:rPr lang="en-US" altLang="en-US" dirty="0" smtClean="0"/>
              <a:t>The </a:t>
            </a:r>
            <a:r>
              <a:rPr lang="en-US" altLang="en-US" dirty="0">
                <a:latin typeface="Courier New" pitchFamily="49" charset="0"/>
              </a:rPr>
              <a:t>GROUP BY</a:t>
            </a:r>
            <a:r>
              <a:rPr lang="en-US" altLang="en-US" dirty="0"/>
              <a:t> clause specifies how the rows should be grouped. The rows are grouped by department number, so the </a:t>
            </a:r>
            <a:r>
              <a:rPr lang="en-US" altLang="en-US" dirty="0">
                <a:latin typeface="Courier New" pitchFamily="49" charset="0"/>
              </a:rPr>
              <a:t>AVG</a:t>
            </a:r>
            <a:r>
              <a:rPr lang="en-US" altLang="en-US" dirty="0"/>
              <a:t> function that is applied to the </a:t>
            </a:r>
            <a:r>
              <a:rPr lang="en-US" altLang="en-US" dirty="0" smtClean="0"/>
              <a:t>price column </a:t>
            </a:r>
            <a:r>
              <a:rPr lang="en-US" altLang="en-US" dirty="0"/>
              <a:t>calculates the </a:t>
            </a:r>
            <a:r>
              <a:rPr lang="en-US" altLang="en-US" i="1" dirty="0"/>
              <a:t>average movie </a:t>
            </a:r>
            <a:r>
              <a:rPr lang="en-US" altLang="en-US" i="1" dirty="0" smtClean="0"/>
              <a:t> price </a:t>
            </a:r>
            <a:r>
              <a:rPr lang="en-US" altLang="en-US" i="1" dirty="0"/>
              <a:t>for each movie </a:t>
            </a:r>
            <a:r>
              <a:rPr lang="en-US" altLang="en-US" i="1" dirty="0" smtClean="0"/>
              <a:t>type</a:t>
            </a:r>
          </a:p>
          <a:p>
            <a:pPr>
              <a:lnSpc>
                <a:spcPct val="95000"/>
              </a:lnSpc>
            </a:pPr>
            <a:r>
              <a:rPr lang="en-US" altLang="en-US" dirty="0"/>
              <a:t>When using the </a:t>
            </a:r>
            <a:r>
              <a:rPr lang="en-US" altLang="en-US" dirty="0">
                <a:latin typeface="Courier New" pitchFamily="49" charset="0"/>
              </a:rPr>
              <a:t>GROUP</a:t>
            </a:r>
            <a:r>
              <a:rPr lang="en-US" altLang="en-US" dirty="0"/>
              <a:t> </a:t>
            </a:r>
            <a:r>
              <a:rPr lang="en-US" altLang="en-US" dirty="0">
                <a:latin typeface="Courier New" pitchFamily="49" charset="0"/>
              </a:rPr>
              <a:t>BY</a:t>
            </a:r>
            <a:r>
              <a:rPr lang="en-US" altLang="en-US" dirty="0"/>
              <a:t> clause, make sure that all columns in the </a:t>
            </a:r>
            <a:r>
              <a:rPr lang="en-US" altLang="en-US" dirty="0">
                <a:latin typeface="Courier New" pitchFamily="49" charset="0"/>
              </a:rPr>
              <a:t>SELECT</a:t>
            </a:r>
            <a:r>
              <a:rPr lang="en-US" altLang="en-US" dirty="0"/>
              <a:t> list that are not group functions are included in the </a:t>
            </a:r>
            <a:r>
              <a:rPr lang="en-US" altLang="en-US" dirty="0">
                <a:latin typeface="Courier New" pitchFamily="49" charset="0"/>
              </a:rPr>
              <a:t>GROUP BY</a:t>
            </a:r>
            <a:r>
              <a:rPr lang="en-US" altLang="en-US" dirty="0"/>
              <a:t> clause. </a:t>
            </a:r>
          </a:p>
          <a:p>
            <a:pPr>
              <a:lnSpc>
                <a:spcPct val="95000"/>
              </a:lnSpc>
            </a:pPr>
            <a:endParaRPr lang="en-US" altLang="en-US" dirty="0"/>
          </a:p>
          <a:p>
            <a:endParaRPr lang="en-IE" dirty="0"/>
          </a:p>
        </p:txBody>
      </p:sp>
      <p:sp>
        <p:nvSpPr>
          <p:cNvPr id="4" name="Rectangle 16"/>
          <p:cNvSpPr>
            <a:spLocks noChangeArrowheads="1"/>
          </p:cNvSpPr>
          <p:nvPr/>
        </p:nvSpPr>
        <p:spPr bwMode="blackGray">
          <a:xfrm>
            <a:off x="611560" y="4370900"/>
            <a:ext cx="8176607" cy="1301939"/>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movie_type_id</a:t>
            </a:r>
            <a:r>
              <a:rPr lang="en-IE" altLang="en-US" sz="1800" dirty="0" smtClean="0">
                <a:solidFill>
                  <a:srgbClr val="000000"/>
                </a:solidFill>
                <a:latin typeface="Courier New" pitchFamily="49" charset="0"/>
              </a:rPr>
              <a:t>, round(</a:t>
            </a:r>
            <a:r>
              <a:rPr lang="en-IE" altLang="en-US" sz="1800" dirty="0" err="1" smtClean="0">
                <a:solidFill>
                  <a:srgbClr val="000000"/>
                </a:solidFill>
                <a:latin typeface="Courier New" pitchFamily="49" charset="0"/>
              </a:rPr>
              <a:t>avg</a:t>
            </a:r>
            <a:r>
              <a:rPr lang="en-IE" altLang="en-US" sz="1800" dirty="0" smtClean="0">
                <a:solidFill>
                  <a:srgbClr val="000000"/>
                </a:solidFill>
                <a:latin typeface="Courier New" pitchFamily="49" charset="0"/>
              </a:rPr>
              <a:t>(</a:t>
            </a:r>
            <a:r>
              <a:rPr lang="en-IE" altLang="en-US" sz="1800" dirty="0" err="1" smtClean="0">
                <a:solidFill>
                  <a:srgbClr val="000000"/>
                </a:solidFill>
                <a:latin typeface="Courier New" pitchFamily="49" charset="0"/>
              </a:rPr>
              <a:t>movie_price</a:t>
            </a:r>
            <a:r>
              <a:rPr lang="en-IE" altLang="en-US" sz="1800" dirty="0" smtClean="0">
                <a:solidFill>
                  <a:srgbClr val="000000"/>
                </a:solidFill>
                <a:latin typeface="Courier New" pitchFamily="49" charset="0"/>
              </a:rPr>
              <a:t>),</a:t>
            </a:r>
            <a:r>
              <a:rPr lang="en-IE" altLang="en-US" sz="1800" dirty="0">
                <a:solidFill>
                  <a:srgbClr val="000000"/>
                </a:solidFill>
                <a:latin typeface="Courier New" pitchFamily="49" charset="0"/>
              </a:rPr>
              <a:t>2) </a:t>
            </a:r>
            <a:endParaRPr lang="en-IE" altLang="en-US" sz="1800" dirty="0" smtClean="0">
              <a:solidFill>
                <a:srgbClr val="000000"/>
              </a:solidFill>
              <a:latin typeface="Courier New" pitchFamily="49" charset="0"/>
            </a:endParaRPr>
          </a:p>
          <a:p>
            <a:pPr eaLnBrk="0" hangingPunct="0">
              <a:buClrTx/>
              <a:buFontTx/>
              <a:buNone/>
            </a:pPr>
            <a:r>
              <a:rPr lang="en-IE" altLang="en-US" sz="1800" dirty="0" smtClean="0">
                <a:solidFill>
                  <a:srgbClr val="000000"/>
                </a:solidFill>
                <a:latin typeface="Courier New" pitchFamily="49" charset="0"/>
              </a:rPr>
              <a:t>as </a:t>
            </a:r>
            <a:r>
              <a:rPr lang="en-IE" altLang="en-US" sz="1800" dirty="0">
                <a:solidFill>
                  <a:srgbClr val="000000"/>
                </a:solidFill>
                <a:latin typeface="Courier New" pitchFamily="49" charset="0"/>
              </a:rPr>
              <a:t>"Average movie value"</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mm_movie</a:t>
            </a:r>
            <a:r>
              <a:rPr lang="en-IE" altLang="en-US" sz="1800" dirty="0">
                <a:solidFill>
                  <a:srgbClr val="000000"/>
                </a:solidFill>
                <a:latin typeface="Courier New" pitchFamily="49" charset="0"/>
              </a:rPr>
              <a:t> </a:t>
            </a:r>
          </a:p>
          <a:p>
            <a:pPr eaLnBrk="0" hangingPunct="0">
              <a:buClrTx/>
              <a:buFontTx/>
              <a:buNone/>
            </a:pPr>
            <a:r>
              <a:rPr lang="en-IE" altLang="en-US" sz="1800" dirty="0">
                <a:solidFill>
                  <a:srgbClr val="000000"/>
                </a:solidFill>
                <a:latin typeface="Courier New" pitchFamily="49" charset="0"/>
              </a:rPr>
              <a:t>group by </a:t>
            </a:r>
            <a:r>
              <a:rPr lang="en-IE" altLang="en-US" sz="1800" dirty="0" err="1" smtClean="0">
                <a:solidFill>
                  <a:srgbClr val="000000"/>
                </a:solidFill>
                <a:latin typeface="Courier New" pitchFamily="49" charset="0"/>
              </a:rPr>
              <a:t>movie_type_id</a:t>
            </a:r>
            <a:r>
              <a:rPr lang="en-IE"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5" name="Rectangle 8"/>
          <p:cNvSpPr>
            <a:spLocks noChangeArrowheads="1"/>
          </p:cNvSpPr>
          <p:nvPr/>
        </p:nvSpPr>
        <p:spPr bwMode="auto">
          <a:xfrm>
            <a:off x="650629" y="5290704"/>
            <a:ext cx="3160712" cy="2873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Rectangle 9"/>
          <p:cNvSpPr>
            <a:spLocks noChangeArrowheads="1"/>
          </p:cNvSpPr>
          <p:nvPr/>
        </p:nvSpPr>
        <p:spPr bwMode="auto">
          <a:xfrm>
            <a:off x="3707904" y="4448704"/>
            <a:ext cx="3528392" cy="3016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3012580185"/>
      </p:ext>
    </p:extLst>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305</TotalTime>
  <Words>11554</Words>
  <Application>Microsoft Office PowerPoint</Application>
  <PresentationFormat>On-screen Show (4:3)</PresentationFormat>
  <Paragraphs>1447</Paragraphs>
  <Slides>139</Slides>
  <Notes>65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139</vt:i4>
      </vt:variant>
    </vt:vector>
  </HeadingPairs>
  <TitlesOfParts>
    <vt:vector size="141" baseType="lpstr">
      <vt:lpstr>Origin</vt:lpstr>
      <vt:lpstr>Document</vt:lpstr>
      <vt:lpstr>Databases I</vt:lpstr>
      <vt:lpstr>The Basics</vt:lpstr>
      <vt:lpstr>Databases</vt:lpstr>
      <vt:lpstr>Relational Database</vt:lpstr>
      <vt:lpstr>Definition of a Relational Database</vt:lpstr>
      <vt:lpstr>DBMS</vt:lpstr>
      <vt:lpstr>Database System Environment</vt:lpstr>
      <vt:lpstr>Issues to bear in mind</vt:lpstr>
      <vt:lpstr>Things to know</vt:lpstr>
      <vt:lpstr>Modelling</vt:lpstr>
      <vt:lpstr>Database Modeling and Implementation Process</vt:lpstr>
      <vt:lpstr>Entity Relationship Model</vt:lpstr>
      <vt:lpstr>The Entity-Relationship model</vt:lpstr>
      <vt:lpstr>Relationships</vt:lpstr>
      <vt:lpstr>Many:Many</vt:lpstr>
      <vt:lpstr>Resolving Many:Many</vt:lpstr>
      <vt:lpstr>Weak Entity</vt:lpstr>
      <vt:lpstr>Identifying v Non-Identifying Relationship</vt:lpstr>
      <vt:lpstr>Difference between Logical and Physical Design</vt:lpstr>
      <vt:lpstr>Difference between Logical and Physical Design</vt:lpstr>
      <vt:lpstr>Things to be able to explain/Be able to do</vt:lpstr>
      <vt:lpstr>Data Definition Language</vt:lpstr>
      <vt:lpstr>Creating a Table</vt:lpstr>
      <vt:lpstr>Data Types</vt:lpstr>
      <vt:lpstr>Integrity</vt:lpstr>
      <vt:lpstr>Constraints</vt:lpstr>
      <vt:lpstr>Key Constraints – Primary Key</vt:lpstr>
      <vt:lpstr>Composite Key</vt:lpstr>
      <vt:lpstr>Defining Constraints</vt:lpstr>
      <vt:lpstr>Defining Constraints</vt:lpstr>
      <vt:lpstr>Defining Primary Key</vt:lpstr>
      <vt:lpstr>UNIQUE constraint</vt:lpstr>
      <vt:lpstr>DEFAULT Option</vt:lpstr>
      <vt:lpstr>Foreign Key</vt:lpstr>
      <vt:lpstr>Foreign Key</vt:lpstr>
      <vt:lpstr>FOREIGN KEY Constraint</vt:lpstr>
      <vt:lpstr>Defining Foreign Key</vt:lpstr>
      <vt:lpstr>FOREIGN KEY Constraint: Keywords</vt:lpstr>
      <vt:lpstr>ALTER TABLE Statement</vt:lpstr>
      <vt:lpstr>Adding column(s) to a table</vt:lpstr>
      <vt:lpstr>Modifying column(s) in a table</vt:lpstr>
      <vt:lpstr>Drop column(s)/Rename column(s) in a table</vt:lpstr>
      <vt:lpstr>ALTERING constraints</vt:lpstr>
      <vt:lpstr>Altering to add constraints</vt:lpstr>
      <vt:lpstr>Altering to drop constraints</vt:lpstr>
      <vt:lpstr>Modifying constraints</vt:lpstr>
      <vt:lpstr>Dropping a Table</vt:lpstr>
      <vt:lpstr>Things to be able to explain/Be able to do</vt:lpstr>
      <vt:lpstr>Things to be able to explain/Be able to do</vt:lpstr>
      <vt:lpstr>Basic Data Manipulation Language</vt:lpstr>
      <vt:lpstr>Inserting data</vt:lpstr>
      <vt:lpstr>Updating and Deleting  Existing Table Records</vt:lpstr>
      <vt:lpstr>Updating and Deleting  Existing Table Records</vt:lpstr>
      <vt:lpstr>Queries</vt:lpstr>
      <vt:lpstr>How does it work?</vt:lpstr>
      <vt:lpstr>Reports</vt:lpstr>
      <vt:lpstr>SQL </vt:lpstr>
      <vt:lpstr>Character Strings and Dates</vt:lpstr>
      <vt:lpstr>Comparison Conditions</vt:lpstr>
      <vt:lpstr>Logical Conditions</vt:lpstr>
      <vt:lpstr>Rules of Precedence</vt:lpstr>
      <vt:lpstr>Using the NULL Conditions</vt:lpstr>
      <vt:lpstr>Using the NULL Conditions</vt:lpstr>
      <vt:lpstr>ORDER BY Clause</vt:lpstr>
      <vt:lpstr>Things to be able to explain/Be able to do</vt:lpstr>
      <vt:lpstr>More Advanced Data Manipulation</vt:lpstr>
      <vt:lpstr>SQL Functions</vt:lpstr>
      <vt:lpstr>Two Types of SQL Functions</vt:lpstr>
      <vt:lpstr>SQL Functions</vt:lpstr>
      <vt:lpstr>Single-Row Functions</vt:lpstr>
      <vt:lpstr>Using a Subquery to Solve a Problem</vt:lpstr>
      <vt:lpstr>Subquery Syntax</vt:lpstr>
      <vt:lpstr>Using a Subquery</vt:lpstr>
      <vt:lpstr>Multiple-Row Subqueries</vt:lpstr>
      <vt:lpstr>Using the ANY Operator  in Multiple-Row Subqueries</vt:lpstr>
      <vt:lpstr>Using the ALL Operator in Multiple-Row Subqueries</vt:lpstr>
      <vt:lpstr>Guidelines for Using Subqueries</vt:lpstr>
      <vt:lpstr>UPDATE using a sub-query</vt:lpstr>
      <vt:lpstr>UPDATE using a sub-query</vt:lpstr>
      <vt:lpstr>DELETE using a sub-query</vt:lpstr>
      <vt:lpstr>Things to be able to explain/be able to do</vt:lpstr>
      <vt:lpstr>Joins</vt:lpstr>
      <vt:lpstr>INNER Versus OUTER Joins</vt:lpstr>
      <vt:lpstr>Inner Join</vt:lpstr>
      <vt:lpstr>Full Outer Join</vt:lpstr>
      <vt:lpstr>Left Outer Join</vt:lpstr>
      <vt:lpstr>Right Outer Join</vt:lpstr>
      <vt:lpstr>Natural Join</vt:lpstr>
      <vt:lpstr>Things to be able to explain/Be able to do</vt:lpstr>
      <vt:lpstr>Groups</vt:lpstr>
      <vt:lpstr>Types of Group Functions</vt:lpstr>
      <vt:lpstr>Group Functions: Syntax</vt:lpstr>
      <vt:lpstr>Using the DISTINCT Keyword</vt:lpstr>
      <vt:lpstr>Group Functions and Null Values</vt:lpstr>
      <vt:lpstr>Creating Groups of Data:  GROUP BY Clause Syntax</vt:lpstr>
      <vt:lpstr>Using the GROUP BY Clause </vt:lpstr>
      <vt:lpstr>Using the GROUP BY Clause </vt:lpstr>
      <vt:lpstr>Using the GROUP BY Clause </vt:lpstr>
      <vt:lpstr>Using the GROUP BY Clause </vt:lpstr>
      <vt:lpstr>Using the GROUP BY Clause  on Multiple Columns</vt:lpstr>
      <vt:lpstr>Using the GROUP BY Clause  on Multiple Columns</vt:lpstr>
      <vt:lpstr>Using the GROUP BY Clause  on Multiple Columns</vt:lpstr>
      <vt:lpstr>Using the GROUP BY Clause  on Multiple Columns</vt:lpstr>
      <vt:lpstr>WHERE AND HAVING</vt:lpstr>
      <vt:lpstr>Restricting Group Results  with the HAVING Clause</vt:lpstr>
      <vt:lpstr>Using the HAVING Clause</vt:lpstr>
      <vt:lpstr>Things to be able to explain/Be able to do</vt:lpstr>
      <vt:lpstr>Views</vt:lpstr>
      <vt:lpstr>VIEWS</vt:lpstr>
      <vt:lpstr>Defining Views</vt:lpstr>
      <vt:lpstr>Things to be able to explain/Be able to do</vt:lpstr>
      <vt:lpstr>Set Operations</vt:lpstr>
      <vt:lpstr>Set Operators</vt:lpstr>
      <vt:lpstr>Using the UNION Operator</vt:lpstr>
      <vt:lpstr>Using the UNION ALL Operator</vt:lpstr>
      <vt:lpstr>Using the INTERSECT Operator</vt:lpstr>
      <vt:lpstr>MINUS Operator</vt:lpstr>
      <vt:lpstr>Set Operator Guidelines</vt:lpstr>
      <vt:lpstr>The Oracle Server and Set Operators</vt:lpstr>
      <vt:lpstr>Thinks to Know/Be able to do</vt:lpstr>
      <vt:lpstr>Transactions</vt:lpstr>
      <vt:lpstr>Transactions and SQL</vt:lpstr>
      <vt:lpstr>Transactions and SQL</vt:lpstr>
      <vt:lpstr>Transactions in SQL</vt:lpstr>
      <vt:lpstr>Data Definition Language</vt:lpstr>
      <vt:lpstr>Database Transaction</vt:lpstr>
      <vt:lpstr>The Transaction Control Commands</vt:lpstr>
      <vt:lpstr>Data Concurrency and Consistency</vt:lpstr>
      <vt:lpstr>Advantages of COMMIT and ROLLBACK</vt:lpstr>
      <vt:lpstr>State of the Data Before COMMIT or ROLLBACK</vt:lpstr>
      <vt:lpstr>State of the Data after COMMIT</vt:lpstr>
      <vt:lpstr>Data Definition Language</vt:lpstr>
      <vt:lpstr>Things to be able to explain/Be able to do </vt:lpstr>
      <vt:lpstr>Exam Paper</vt:lpstr>
      <vt:lpstr>Sample Papers</vt:lpstr>
      <vt:lpstr>Tackling the Exam Paper</vt:lpstr>
      <vt:lpstr>Tackling the Exam Paper</vt:lpstr>
      <vt:lpstr>Section A Compulsory</vt:lpstr>
      <vt:lpstr>Section B Choose One Question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 and Testing</dc:title>
  <dc:creator>dlawless</dc:creator>
  <cp:lastModifiedBy>DIT</cp:lastModifiedBy>
  <cp:revision>53</cp:revision>
  <dcterms:created xsi:type="dcterms:W3CDTF">2013-05-13T12:12:02Z</dcterms:created>
  <dcterms:modified xsi:type="dcterms:W3CDTF">2017-11-27T16:17:59Z</dcterms:modified>
</cp:coreProperties>
</file>