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7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443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26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592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60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8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532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63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199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0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AED8E-CF4F-498B-98A2-3EA3C8ACE4FA}" type="datetimeFigureOut">
              <a:rPr lang="en-IE" smtClean="0"/>
              <a:t>20/11/2017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E171-F724-40DB-A717-20FA34ABF7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33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File handling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Lab 12</a:t>
            </a:r>
          </a:p>
        </p:txBody>
      </p:sp>
    </p:spTree>
    <p:extLst>
      <p:ext uri="{BB962C8B-B14F-4D97-AF65-F5344CB8AC3E}">
        <p14:creationId xmlns:p14="http://schemas.microsoft.com/office/powerpoint/2010/main" val="152159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Steps in Processing a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/>
              <a:t> Create the stream via a pointer variable using the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</a:t>
            </a:r>
            <a:r>
              <a:rPr lang="en-US"/>
              <a:t> structure:</a:t>
            </a:r>
            <a:br>
              <a:rPr lang="en-US"/>
            </a:b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FILE *p;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/>
              <a:t> Open the file, associating the stream name with the file name.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/>
              <a:t> Read or write the data.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/>
              <a:t> Close the file.</a:t>
            </a:r>
          </a:p>
        </p:txBody>
      </p:sp>
    </p:spTree>
    <p:extLst>
      <p:ext uri="{BB962C8B-B14F-4D97-AF65-F5344CB8AC3E}">
        <p14:creationId xmlns:p14="http://schemas.microsoft.com/office/powerpoint/2010/main" val="171414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The basic file operations are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fopen - open a file- specify how its opened (read/write) and type (binary/text)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fclose - close an opened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fread - read from a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fwrite - write to a file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fseek/fsetpos - move a file pointer to somewhere in a file.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ftell/fgetpos - tell you where the file pointer is located.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165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B6E0-33DF-47DD-A60B-35C8CAAB2D0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(File Pointer)</a:t>
            </a:r>
            <a:endParaRPr lang="en-AU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1</a:t>
            </a:r>
            <a:r>
              <a:rPr lang="en-AU" altLang="en-US"/>
              <a:t>: Declare a </a:t>
            </a:r>
            <a:r>
              <a:rPr lang="en-AU" altLang="en-US">
                <a:solidFill>
                  <a:srgbClr val="990033"/>
                </a:solidFill>
              </a:rPr>
              <a:t>file handler </a:t>
            </a:r>
            <a:r>
              <a:rPr lang="en-AU" altLang="en-US"/>
              <a:t>(a.k.a. </a:t>
            </a:r>
            <a:r>
              <a:rPr lang="en-AU" altLang="en-US">
                <a:solidFill>
                  <a:srgbClr val="990033"/>
                </a:solidFill>
              </a:rPr>
              <a:t>file pointer</a:t>
            </a:r>
            <a:r>
              <a:rPr lang="en-AU" altLang="en-US"/>
              <a:t>) as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FILE *</a:t>
            </a:r>
            <a:r>
              <a:rPr lang="en-AU" altLang="en-US">
                <a:latin typeface="Courier New" pitchFamily="49" charset="0"/>
              </a:rPr>
              <a:t> </a:t>
            </a:r>
            <a:r>
              <a:rPr lang="en-AU" altLang="en-US"/>
              <a:t>for each file.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55334" name="Group 6"/>
          <p:cNvGrpSpPr>
            <a:grpSpLocks/>
          </p:cNvGrpSpPr>
          <p:nvPr/>
        </p:nvGrpSpPr>
        <p:grpSpPr bwMode="auto">
          <a:xfrm>
            <a:off x="1447800" y="2895600"/>
            <a:ext cx="6019800" cy="3756025"/>
            <a:chOff x="912" y="1824"/>
            <a:chExt cx="3792" cy="2366"/>
          </a:xfrm>
        </p:grpSpPr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>
              <a:off x="912" y="2304"/>
              <a:ext cx="3792" cy="76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5332" name="Text Box 4"/>
            <p:cNvSpPr txBox="1">
              <a:spLocks noChangeArrowheads="1"/>
            </p:cNvSpPr>
            <p:nvPr/>
          </p:nvSpPr>
          <p:spPr bwMode="auto">
            <a:xfrm>
              <a:off x="912" y="1824"/>
              <a:ext cx="3792" cy="236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*inputfile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*outputfile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*currentfile = NULL;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File Open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file open function (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fopen</a:t>
            </a:r>
            <a:r>
              <a:rPr lang="en-US"/>
              <a:t>) serves two purposes: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It makes the connection between the physical file and the stream.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It creates “a program file structure to store the information” C needs to process the file.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Syntax:</a:t>
            </a:r>
            <a:br>
              <a:rPr lang="en-US"/>
            </a:br>
            <a:r>
              <a:rPr lang="en-US" sz="2800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filepointer=</a:t>
            </a:r>
            <a:r>
              <a:rPr lang="en-US" sz="2800" b="1">
                <a:solidFill>
                  <a:srgbClr val="00CC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fopen(“filename”, “mode”);</a:t>
            </a:r>
          </a:p>
        </p:txBody>
      </p:sp>
    </p:spTree>
    <p:extLst>
      <p:ext uri="{BB962C8B-B14F-4D97-AF65-F5344CB8AC3E}">
        <p14:creationId xmlns:p14="http://schemas.microsoft.com/office/powerpoint/2010/main" val="98719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More On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fopen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The file mode tells C how the program will use the file.</a:t>
            </a:r>
          </a:p>
          <a:p>
            <a:pPr eaLnBrk="1" hangingPunct="1">
              <a:defRPr/>
            </a:pPr>
            <a:r>
              <a:rPr lang="en-US" sz="3200"/>
              <a:t>The filename indicates the system name and location for the file.</a:t>
            </a:r>
          </a:p>
          <a:p>
            <a:pPr eaLnBrk="1" hangingPunct="1">
              <a:defRPr/>
            </a:pPr>
            <a:r>
              <a:rPr lang="en-US" sz="3200"/>
              <a:t>We assign the return value of </a:t>
            </a:r>
            <a:r>
              <a:rPr 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sz="3200"/>
              <a:t> to our pointer variable:</a:t>
            </a:r>
          </a:p>
          <a:p>
            <a:pPr lvl="1" eaLnBrk="1" hangingPunct="1">
              <a:buFontTx/>
              <a:buNone/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spData = fopen(“MYFILE.TXT”, “w”);</a:t>
            </a:r>
          </a:p>
          <a:p>
            <a:pPr lvl="1" eaLnBrk="1" hangingPunct="1">
              <a:buFontTx/>
              <a:buNone/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spData = fopen(“A:\\MYFILE.TXT”, “w”);</a:t>
            </a:r>
          </a:p>
        </p:txBody>
      </p:sp>
    </p:spTree>
    <p:extLst>
      <p:ext uri="{BB962C8B-B14F-4D97-AF65-F5344CB8AC3E}">
        <p14:creationId xmlns:p14="http://schemas.microsoft.com/office/powerpoint/2010/main" val="111943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1CB-64B8-40CB-896B-3B9C5A4EA86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(Open)</a:t>
            </a:r>
            <a:endParaRPr lang="en-AU" altLang="en-US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2</a:t>
            </a:r>
            <a:r>
              <a:rPr lang="en-AU" altLang="en-US"/>
              <a:t>: </a:t>
            </a:r>
            <a:r>
              <a:rPr lang="en-AU" altLang="en-US">
                <a:solidFill>
                  <a:srgbClr val="990033"/>
                </a:solidFill>
              </a:rPr>
              <a:t>Open</a:t>
            </a:r>
            <a:r>
              <a:rPr lang="en-AU" altLang="en-US">
                <a:solidFill>
                  <a:schemeClr val="folHlink"/>
                </a:solidFill>
              </a:rPr>
              <a:t> </a:t>
            </a:r>
            <a:r>
              <a:rPr lang="en-AU" altLang="en-US"/>
              <a:t>file using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fopen()</a:t>
            </a:r>
            <a:r>
              <a:rPr lang="en-AU" altLang="en-US" b="1">
                <a:latin typeface="Courier New" pitchFamily="49" charset="0"/>
              </a:rPr>
              <a:t>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56358" name="Group 6"/>
          <p:cNvGrpSpPr>
            <a:grpSpLocks/>
          </p:cNvGrpSpPr>
          <p:nvPr/>
        </p:nvGrpSpPr>
        <p:grpSpPr bwMode="auto">
          <a:xfrm>
            <a:off x="457200" y="1828800"/>
            <a:ext cx="7924800" cy="4851400"/>
            <a:chOff x="288" y="1152"/>
            <a:chExt cx="4992" cy="3056"/>
          </a:xfrm>
        </p:grpSpPr>
        <p:sp>
          <p:nvSpPr>
            <p:cNvPr id="356357" name="Rectangle 5"/>
            <p:cNvSpPr>
              <a:spLocks noChangeArrowheads="1"/>
            </p:cNvSpPr>
            <p:nvPr/>
          </p:nvSpPr>
          <p:spPr bwMode="auto">
            <a:xfrm>
              <a:off x="288" y="2496"/>
              <a:ext cx="4992" cy="86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6356" name="Text Box 4"/>
            <p:cNvSpPr txBox="1">
              <a:spLocks noChangeArrowheads="1"/>
            </p:cNvSpPr>
            <p:nvPr/>
          </p:nvSpPr>
          <p:spPr bwMode="auto">
            <a:xfrm>
              <a:off x="288" y="1152"/>
              <a:ext cx="4992" cy="305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*inputfile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*outputfile = NULL;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FILE  *currentfile = NULL;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inputfile = fopen(“Names.txt”, “r”);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outputfile = fopen(“marks.dat”, “w”);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currentfile = fopen(“logFile.txt”, “a”);</a:t>
              </a:r>
            </a:p>
            <a:p>
              <a:pPr>
                <a:spcBef>
                  <a:spcPct val="0"/>
                </a:spcBef>
              </a:pPr>
              <a:endParaRPr lang="en-AU" altLang="en-US" sz="24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4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File Open Modes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724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081213" y="5486400"/>
            <a:ext cx="497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from Table 7-1 in </a:t>
            </a:r>
            <a:r>
              <a:rPr lang="en-US" altLang="en-US" sz="1800" b="1" dirty="0" err="1"/>
              <a:t>Forouzan</a:t>
            </a:r>
            <a:r>
              <a:rPr lang="en-US" altLang="en-US" sz="1800" b="1" dirty="0"/>
              <a:t> &amp; </a:t>
            </a:r>
            <a:r>
              <a:rPr lang="en-US" altLang="en-US" sz="1800" b="1" dirty="0" err="1"/>
              <a:t>Gilberg</a:t>
            </a:r>
            <a:r>
              <a:rPr lang="en-US" altLang="en-US" sz="1800" b="1" i="1" dirty="0"/>
              <a:t>, p. 400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5781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>
                <a:solidFill>
                  <a:srgbClr val="FF0000"/>
                </a:solidFill>
              </a:rPr>
              <a:t>Additionally,</a:t>
            </a:r>
            <a:r>
              <a:rPr lang="en-US"/>
              <a:t>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r+ - open for reading and writing, start at beginning</a:t>
            </a:r>
          </a:p>
          <a:p>
            <a:pPr eaLnBrk="1" hangingPunct="1">
              <a:defRPr/>
            </a:pPr>
            <a:r>
              <a:rPr lang="en-US"/>
              <a:t>w+ - open for reading and writing (overwrite file)</a:t>
            </a:r>
          </a:p>
          <a:p>
            <a:pPr eaLnBrk="1" hangingPunct="1">
              <a:defRPr/>
            </a:pPr>
            <a:r>
              <a:rPr lang="en-US"/>
              <a:t>a+ - open for reading and writing (append if file exists) 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A230-185B-4C42-A6F9-3954DDF4297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(Error Check)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3</a:t>
            </a:r>
            <a:r>
              <a:rPr lang="en-AU" altLang="en-US"/>
              <a:t>: Check if file is opened successfully.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59431" name="Group 7"/>
          <p:cNvGrpSpPr>
            <a:grpSpLocks/>
          </p:cNvGrpSpPr>
          <p:nvPr/>
        </p:nvGrpSpPr>
        <p:grpSpPr bwMode="auto">
          <a:xfrm>
            <a:off x="609600" y="1905000"/>
            <a:ext cx="7924800" cy="4676775"/>
            <a:chOff x="384" y="1200"/>
            <a:chExt cx="4992" cy="2946"/>
          </a:xfrm>
        </p:grpSpPr>
        <p:sp>
          <p:nvSpPr>
            <p:cNvPr id="359430" name="Rectangle 6"/>
            <p:cNvSpPr>
              <a:spLocks noChangeArrowheads="1"/>
            </p:cNvSpPr>
            <p:nvPr/>
          </p:nvSpPr>
          <p:spPr bwMode="auto">
            <a:xfrm>
              <a:off x="384" y="2304"/>
              <a:ext cx="4992" cy="11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59428" name="Text Box 4"/>
            <p:cNvSpPr txBox="1">
              <a:spLocks noChangeArrowheads="1"/>
            </p:cNvSpPr>
            <p:nvPr/>
          </p:nvSpPr>
          <p:spPr bwMode="auto">
            <a:xfrm>
              <a:off x="384" y="1200"/>
              <a:ext cx="4992" cy="29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FILE  *inputfile;</a:t>
              </a:r>
            </a:p>
            <a:p>
              <a:pPr>
                <a:spcBef>
                  <a:spcPct val="0"/>
                </a:spcBef>
              </a:pPr>
              <a:endParaRPr lang="en-AU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inputfile = fopen(“Names.txt”, “r”);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if (inputfile == NULL)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{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  printf(“Unable to open input file.\n”);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  return 1;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>
                <a:spcBef>
                  <a:spcPct val="0"/>
                </a:spcBef>
              </a:pPr>
              <a:endParaRPr lang="en-AU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3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24DE-A293-4885-85E8-E0BA98C3CA2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609600" y="3657600"/>
            <a:ext cx="7924800" cy="1752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(Error Check)</a:t>
            </a:r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3</a:t>
            </a:r>
            <a:r>
              <a:rPr lang="en-AU" altLang="en-US"/>
              <a:t>: Check if file is opened successfully.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7924800" cy="4676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FILE  *inputfile;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inputfile = fopen(“Names.txt”, “r”);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if (inputfile == NULL)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printf(“Unable to open input file.\n”);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return 0;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84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File Systems</a:t>
            </a: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5471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A95-3E00-48A3-9EAA-B222981E4FA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609600" y="3657600"/>
            <a:ext cx="7924800" cy="1752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(Error Check)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3</a:t>
            </a:r>
            <a:r>
              <a:rPr lang="en-AU" altLang="en-US"/>
              <a:t>: Check if file is opened successfully.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7924800" cy="4676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AU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  FILE  *inputfile;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  inputfile = fopen(“Names.txt”, “r”);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if (inputfile == NULL)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printf(“Unable to open input file.\n”);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  </a:t>
            </a: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75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BC01-0995-4D8C-8982-80C882CA42F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(Input)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4a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fscanf()</a:t>
            </a:r>
            <a:r>
              <a:rPr lang="en-AU" altLang="en-US"/>
              <a:t> for input.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924800" cy="345281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#define MAXLEN 100</a:t>
            </a:r>
          </a:p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FILE  *inputfile = NULL;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char  name[MAXLEN];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int   count;</a:t>
            </a:r>
            <a:endParaRPr lang="en-AU" altLang="en-US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53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1C1A-259C-4807-9356-8D4DD5B5831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609600" y="3733800"/>
            <a:ext cx="7924800" cy="381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(Input)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4a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fscanf()</a:t>
            </a:r>
            <a:r>
              <a:rPr lang="en-AU" altLang="en-US"/>
              <a:t> for input.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924800" cy="4851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/* Assuming "names.lst" contains a 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list of names, open this file for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reading. */</a:t>
            </a:r>
          </a:p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inputfile = fopen("names.lst", "r");</a:t>
            </a:r>
          </a:p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if (inputfile == NULL)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printf("Error opening names file.\n");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AU" altLang="en-US" sz="2400" i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9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B8E7-0830-4913-A179-774CF2B55FF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(Input)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4a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990033"/>
                </a:solidFill>
                <a:latin typeface="Courier New" pitchFamily="49" charset="0"/>
              </a:rPr>
              <a:t>fscanf()</a:t>
            </a:r>
            <a:r>
              <a:rPr lang="en-AU" altLang="en-US"/>
              <a:t> for input.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8686800" cy="4854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/* Read in each name, and keep count how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many names there are in the file. */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count = 0;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while ( fscanf(inputfile, "%s", name) == 1 )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count++;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printf("%d. %s\n", count, name);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printf("\nNumber of names read: %d\n", count);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AU" altLang="en-US" sz="2400" i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5A9E-7F05-4897-86DE-57064893D5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(Output)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4b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fprintf()</a:t>
            </a:r>
            <a:r>
              <a:rPr lang="en-AU" altLang="en-US"/>
              <a:t> for output.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64553" name="Group 9"/>
          <p:cNvGrpSpPr>
            <a:grpSpLocks/>
          </p:cNvGrpSpPr>
          <p:nvPr/>
        </p:nvGrpSpPr>
        <p:grpSpPr bwMode="auto">
          <a:xfrm>
            <a:off x="609600" y="1600200"/>
            <a:ext cx="7924800" cy="5145088"/>
            <a:chOff x="384" y="1008"/>
            <a:chExt cx="4992" cy="3241"/>
          </a:xfrm>
        </p:grpSpPr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84" y="2496"/>
              <a:ext cx="4992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384" y="1968"/>
              <a:ext cx="4992" cy="2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4548" name="Text Box 4"/>
            <p:cNvSpPr txBox="1">
              <a:spLocks noChangeArrowheads="1"/>
            </p:cNvSpPr>
            <p:nvPr/>
          </p:nvSpPr>
          <p:spPr bwMode="auto">
            <a:xfrm>
              <a:off x="384" y="1008"/>
              <a:ext cx="4992" cy="324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#include &lt;stdio.h&gt;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#define MAXLEN 100</a:t>
              </a:r>
            </a:p>
            <a:p>
              <a:pPr>
                <a:spcBef>
                  <a:spcPct val="0"/>
                </a:spcBef>
              </a:pP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FILE     *inputfile = NULL;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400">
                  <a:solidFill>
                    <a:schemeClr val="tx1"/>
                  </a:solidFill>
                  <a:latin typeface="Courier New" pitchFamily="49" charset="0"/>
                </a:rPr>
                <a:t>FILE  *outfile = NULL;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char     name[MAXLEN];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int      count;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1800">
                  <a:solidFill>
                    <a:schemeClr val="tx1"/>
                  </a:solidFill>
                  <a:latin typeface="Courier New" pitchFamily="49" charset="0"/>
                </a:rPr>
                <a:t>float   mark;</a:t>
              </a: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1600" i="1">
                  <a:solidFill>
                    <a:srgbClr val="0033CC"/>
                  </a:solidFill>
                  <a:latin typeface="Courier New" pitchFamily="49" charset="0"/>
                </a:rPr>
                <a:t>/* Assuming "names.lst" contains a list of names,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 i="1">
                  <a:solidFill>
                    <a:srgbClr val="0033CC"/>
                  </a:solidFill>
                  <a:latin typeface="Courier New" pitchFamily="49" charset="0"/>
                </a:rPr>
                <a:t>     open this file for reading. */</a:t>
              </a:r>
            </a:p>
            <a:p>
              <a:pPr>
                <a:spcBef>
                  <a:spcPct val="0"/>
                </a:spcBef>
              </a:pPr>
              <a:endParaRPr lang="en-US" altLang="en-US" sz="16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inputfile = fopen("names.lst", "r");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if (inputfile == NULL)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{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  printf("Error opening names file.\n");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  return 1;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  <a:endParaRPr lang="en-AU" altLang="en-US" sz="16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1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C08D-761D-4AED-AD70-6A0261010B4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304800" y="3657600"/>
            <a:ext cx="8382000" cy="381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(Output)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4b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fprintf()</a:t>
            </a:r>
            <a:r>
              <a:rPr lang="en-AU" altLang="en-US"/>
              <a:t> for output.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8382000" cy="44862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/* The output file "names_marks.dat" will 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contain the list of names and </a:t>
            </a:r>
          </a:p>
          <a:p>
            <a:pPr>
              <a:spcBef>
                <a:spcPct val="0"/>
              </a:spcBef>
            </a:pPr>
            <a:r>
              <a:rPr lang="en-US" altLang="en-US" sz="2400" i="1">
                <a:solidFill>
                  <a:srgbClr val="0033CC"/>
                </a:solidFill>
                <a:latin typeface="Courier New" pitchFamily="49" charset="0"/>
              </a:rPr>
              <a:t>     corresponding marks. */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outfile = fopen("names_marks.dat", "w");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if (outfile == NULL)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printf("Error opening output file.\n");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  return 1;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AU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9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9053-352F-4C67-85D9-BD2FA06227F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152400" y="3962400"/>
            <a:ext cx="8839200" cy="685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AU" altLang="en-US"/>
              <a:t>File I/O (Output)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4b</a:t>
            </a:r>
            <a:r>
              <a:rPr lang="en-AU" altLang="en-US"/>
              <a:t>: Use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fprintf()</a:t>
            </a:r>
            <a:r>
              <a:rPr lang="en-AU" altLang="en-US"/>
              <a:t> for output.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839200" cy="4930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600" i="1">
                <a:solidFill>
                  <a:srgbClr val="0033CC"/>
                </a:solidFill>
                <a:latin typeface="Courier New" pitchFamily="49" charset="0"/>
              </a:rPr>
              <a:t>/* Read in each name, ask for the mark, and write name and mark to </a:t>
            </a:r>
          </a:p>
          <a:p>
            <a:pPr>
              <a:spcBef>
                <a:spcPct val="0"/>
              </a:spcBef>
            </a:pPr>
            <a:r>
              <a:rPr lang="en-US" altLang="en-US" sz="1600" i="1">
                <a:solidFill>
                  <a:srgbClr val="0033CC"/>
                </a:solidFill>
                <a:latin typeface="Courier New" pitchFamily="49" charset="0"/>
              </a:rPr>
              <a:t>     output file. Also keep count how many names there are in the </a:t>
            </a:r>
          </a:p>
          <a:p>
            <a:pPr>
              <a:spcBef>
                <a:spcPct val="0"/>
              </a:spcBef>
            </a:pPr>
            <a:r>
              <a:rPr lang="en-US" altLang="en-US" sz="1600" i="1">
                <a:solidFill>
                  <a:srgbClr val="0033CC"/>
                </a:solidFill>
                <a:latin typeface="Courier New" pitchFamily="49" charset="0"/>
              </a:rPr>
              <a:t>     file. */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count = 0;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while ( fscanf(inputfile, "%s", name ) == 1 )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count++;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printf("Enter mark for %s: ", name);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scanf("%f", &amp;mark);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if ( fprintf(outfile, "%s %f\n", name, mark) &lt;= 0 )</a:t>
            </a:r>
            <a:endParaRPr lang="en-US" altLang="en-US" sz="16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  printf("Error writing to output file.\n");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  return 1;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1600" b="0" i="1">
                <a:solidFill>
                  <a:schemeClr val="tx1"/>
                </a:solidFill>
                <a:latin typeface="Courier New" pitchFamily="49" charset="0"/>
              </a:rPr>
              <a:t>/*** etc ***/</a:t>
            </a:r>
            <a:endParaRPr lang="en-AU" altLang="en-US" sz="1600" b="0" i="1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0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Closing a File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When we finish with a mode, we need to close the file before ending the program or beginning another mode with that same file.</a:t>
            </a:r>
          </a:p>
          <a:p>
            <a:pPr eaLnBrk="1" hangingPunct="1">
              <a:defRPr/>
            </a:pPr>
            <a:r>
              <a:rPr lang="en-US"/>
              <a:t>To close a file, we use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fclose</a:t>
            </a:r>
            <a:r>
              <a:rPr lang="en-US"/>
              <a:t> and the pointer variable:</a:t>
            </a:r>
            <a:br>
              <a:rPr lang="en-US"/>
            </a:b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fclose(spData);</a:t>
            </a:r>
          </a:p>
        </p:txBody>
      </p:sp>
    </p:spTree>
    <p:extLst>
      <p:ext uri="{BB962C8B-B14F-4D97-AF65-F5344CB8AC3E}">
        <p14:creationId xmlns:p14="http://schemas.microsoft.com/office/powerpoint/2010/main" val="149319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4725-4F88-4885-8872-92C281E4C10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(Close)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5</a:t>
            </a:r>
            <a:r>
              <a:rPr lang="en-AU" altLang="en-US"/>
              <a:t>: </a:t>
            </a:r>
            <a:r>
              <a:rPr lang="en-AU" altLang="en-US">
                <a:solidFill>
                  <a:srgbClr val="A50021"/>
                </a:solidFill>
              </a:rPr>
              <a:t>Close</a:t>
            </a:r>
            <a:r>
              <a:rPr lang="en-AU" altLang="en-US">
                <a:solidFill>
                  <a:schemeClr val="folHlink"/>
                </a:solidFill>
              </a:rPr>
              <a:t> </a:t>
            </a:r>
            <a:r>
              <a:rPr lang="en-AU" altLang="en-US"/>
              <a:t>file using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fclose()</a:t>
            </a:r>
            <a:endParaRPr lang="en-AU" altLang="en-US" sz="2400" b="1">
              <a:latin typeface="Courier New" pitchFamily="49" charset="0"/>
            </a:endParaRPr>
          </a:p>
        </p:txBody>
      </p:sp>
      <p:grpSp>
        <p:nvGrpSpPr>
          <p:cNvPr id="369672" name="Group 8"/>
          <p:cNvGrpSpPr>
            <a:grpSpLocks/>
          </p:cNvGrpSpPr>
          <p:nvPr/>
        </p:nvGrpSpPr>
        <p:grpSpPr bwMode="auto">
          <a:xfrm>
            <a:off x="609600" y="1981200"/>
            <a:ext cx="7924800" cy="3883025"/>
            <a:chOff x="384" y="1248"/>
            <a:chExt cx="4992" cy="2446"/>
          </a:xfrm>
        </p:grpSpPr>
        <p:sp>
          <p:nvSpPr>
            <p:cNvPr id="369669" name="Rectangle 5"/>
            <p:cNvSpPr>
              <a:spLocks noChangeArrowheads="1"/>
            </p:cNvSpPr>
            <p:nvPr/>
          </p:nvSpPr>
          <p:spPr bwMode="auto">
            <a:xfrm>
              <a:off x="384" y="2592"/>
              <a:ext cx="4992" cy="52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69668" name="Text Box 4"/>
            <p:cNvSpPr txBox="1">
              <a:spLocks noChangeArrowheads="1"/>
            </p:cNvSpPr>
            <p:nvPr/>
          </p:nvSpPr>
          <p:spPr bwMode="auto">
            <a:xfrm>
              <a:off x="384" y="1248"/>
              <a:ext cx="4992" cy="2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int main()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000" b="0" i="1">
                  <a:solidFill>
                    <a:schemeClr val="tx1"/>
                  </a:solidFill>
                  <a:latin typeface="Courier New" pitchFamily="49" charset="0"/>
                </a:rPr>
                <a:t>/*** etc ***/ </a:t>
              </a: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printf("\n");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printf("Number of names read: %d\n", count);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400">
                  <a:solidFill>
                    <a:schemeClr val="tx1"/>
                  </a:solidFill>
                  <a:latin typeface="Courier New" pitchFamily="49" charset="0"/>
                </a:rPr>
                <a:t>fclose(inputfile);</a:t>
              </a: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altLang="en-US" sz="2400">
                  <a:solidFill>
                    <a:schemeClr val="tx1"/>
                  </a:solidFill>
                  <a:latin typeface="Courier New" pitchFamily="49" charset="0"/>
                </a:rPr>
                <a:t>fclose(outfile);</a:t>
              </a:r>
              <a:endParaRPr lang="en-US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AU" altLang="en-US" sz="200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  return 0;</a:t>
              </a:r>
            </a:p>
            <a:p>
              <a:pPr>
                <a:spcBef>
                  <a:spcPct val="0"/>
                </a:spcBef>
              </a:pPr>
              <a:r>
                <a:rPr lang="en-AU" altLang="en-US" sz="200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2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7D9-192B-4830-B1C9-18F0785B5DD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609600" y="4114800"/>
            <a:ext cx="7924800" cy="838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File I/O (Close)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609600"/>
          </a:xfrm>
        </p:spPr>
        <p:txBody>
          <a:bodyPr/>
          <a:lstStyle/>
          <a:p>
            <a:r>
              <a:rPr lang="en-AU" altLang="en-US" b="1" i="1">
                <a:solidFill>
                  <a:schemeClr val="tx2"/>
                </a:solidFill>
              </a:rPr>
              <a:t>Step 5</a:t>
            </a:r>
            <a:r>
              <a:rPr lang="en-AU" altLang="en-US"/>
              <a:t>: </a:t>
            </a:r>
            <a:r>
              <a:rPr lang="en-AU" altLang="en-US">
                <a:solidFill>
                  <a:srgbClr val="A50021"/>
                </a:solidFill>
              </a:rPr>
              <a:t>Close</a:t>
            </a:r>
            <a:r>
              <a:rPr lang="en-AU" altLang="en-US">
                <a:solidFill>
                  <a:schemeClr val="folHlink"/>
                </a:solidFill>
              </a:rPr>
              <a:t> </a:t>
            </a:r>
            <a:r>
              <a:rPr lang="en-AU" altLang="en-US"/>
              <a:t>file using </a:t>
            </a:r>
            <a:r>
              <a:rPr lang="en-AU" altLang="en-US" b="1">
                <a:solidFill>
                  <a:srgbClr val="A50021"/>
                </a:solidFill>
                <a:latin typeface="Courier New" pitchFamily="49" charset="0"/>
              </a:rPr>
              <a:t>fclose()</a:t>
            </a:r>
            <a:endParaRPr lang="en-AU" altLang="en-US" sz="2400" b="1">
              <a:latin typeface="Courier New" pitchFamily="49" charset="0"/>
            </a:endParaRP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609600" y="1981200"/>
            <a:ext cx="7924800" cy="38830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B2B2B2"/>
                </a:solidFill>
                <a:latin typeface="Courier New" pitchFamily="49" charset="0"/>
              </a:rPr>
              <a:t>  </a:t>
            </a:r>
            <a:r>
              <a:rPr lang="en-US" altLang="en-US" sz="2000" b="0" i="1">
                <a:solidFill>
                  <a:srgbClr val="B2B2B2"/>
                </a:solidFill>
                <a:latin typeface="Courier New" pitchFamily="49" charset="0"/>
              </a:rPr>
              <a:t>/*** etc ***/ </a:t>
            </a:r>
            <a:endParaRPr lang="en-US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altLang="en-US" sz="2000">
              <a:solidFill>
                <a:srgbClr val="B2B2B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B2B2B2"/>
                </a:solidFill>
                <a:latin typeface="Courier New" pitchFamily="49" charset="0"/>
              </a:rPr>
              <a:t>  printf("\n");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B2B2B2"/>
                </a:solidFill>
                <a:latin typeface="Courier New" pitchFamily="49" charset="0"/>
              </a:rPr>
              <a:t>  printf("Number of names read: %d\n", count);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fclose(inputfile);</a:t>
            </a:r>
            <a:endParaRPr lang="en-US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fclose(outfile);</a:t>
            </a:r>
            <a:endParaRPr lang="en-US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AU" altLang="en-US" sz="200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return 0;</a:t>
            </a:r>
          </a:p>
          <a:p>
            <a:pPr>
              <a:spcBef>
                <a:spcPct val="0"/>
              </a:spcBef>
            </a:pPr>
            <a:r>
              <a:rPr lang="en-AU" altLang="en-US" sz="2000">
                <a:solidFill>
                  <a:srgbClr val="B2B2B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2286000" y="4876800"/>
            <a:ext cx="12954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427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File?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File is a named persistent collection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Unstructured, sequential (UNIX)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is accessed by specifying the offset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Collection of records (database systems)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Supports associative access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give me all records with “Name=Yossi”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Attributes: owner, permissions, modification time, size, etc…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563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32F6-2767-46B6-BECE-E08CF8042B8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Filenames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Unless a directory path is specified, the program will look for the file in the current directory.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Directory paths in filenames: DOS/Windows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sysFile = fopen(“</a:t>
            </a:r>
            <a:r>
              <a:rPr lang="en-US" altLang="en-US" sz="2400" b="1">
                <a:latin typeface="Courier New" pitchFamily="49" charset="0"/>
              </a:rPr>
              <a:t>C: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\\</a:t>
            </a:r>
            <a:r>
              <a:rPr lang="en-US" altLang="en-US" sz="2400" b="1">
                <a:latin typeface="Courier New" pitchFamily="49" charset="0"/>
              </a:rPr>
              <a:t>win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\\</a:t>
            </a:r>
            <a:r>
              <a:rPr lang="en-US" altLang="en-US" sz="2400" b="1">
                <a:latin typeface="Courier New" pitchFamily="49" charset="0"/>
              </a:rPr>
              <a:t>system.ini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”, “r”);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Directory paths in filenames: Unix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passFile = fopen(“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/</a:t>
            </a:r>
            <a:r>
              <a:rPr lang="en-US" altLang="en-US" sz="2400" b="1">
                <a:latin typeface="Courier New" pitchFamily="49" charset="0"/>
              </a:rPr>
              <a:t>usr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/</a:t>
            </a:r>
            <a:r>
              <a:rPr lang="en-US" altLang="en-US" sz="2400" b="1">
                <a:latin typeface="Courier New" pitchFamily="49" charset="0"/>
              </a:rPr>
              <a:t>etc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/</a:t>
            </a:r>
            <a:r>
              <a:rPr lang="en-US" altLang="en-US" sz="2400" b="1">
                <a:latin typeface="Courier New" pitchFamily="49" charset="0"/>
              </a:rPr>
              <a:t>passwd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”, “r”);</a:t>
            </a:r>
          </a:p>
        </p:txBody>
      </p:sp>
    </p:spTree>
    <p:extLst>
      <p:ext uri="{BB962C8B-B14F-4D97-AF65-F5344CB8AC3E}">
        <p14:creationId xmlns:p14="http://schemas.microsoft.com/office/powerpoint/2010/main" val="3244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08A3-C712-4AAA-90BD-A13AB60C20C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Filenames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Variable filenames: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FILE *outFile = NULL;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char 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someName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[MAX_NAME_LEN];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printf(“Please enter output filename: ”);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scanf(“%s”, 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someName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outFile = fopen(</a:t>
            </a:r>
            <a:r>
              <a:rPr lang="en-US" altLang="en-US" sz="2400" b="1">
                <a:solidFill>
                  <a:srgbClr val="0033CC"/>
                </a:solidFill>
                <a:latin typeface="Courier New" pitchFamily="49" charset="0"/>
              </a:rPr>
              <a:t>someName</a:t>
            </a: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</a:rPr>
              <a:t>, “w”);</a:t>
            </a:r>
          </a:p>
        </p:txBody>
      </p:sp>
    </p:spTree>
    <p:extLst>
      <p:ext uri="{BB962C8B-B14F-4D97-AF65-F5344CB8AC3E}">
        <p14:creationId xmlns:p14="http://schemas.microsoft.com/office/powerpoint/2010/main" val="5803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Attributes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/>
              <a:t>Name</a:t>
            </a:r>
            <a:r>
              <a:rPr lang="en-US" altLang="en-US" sz="2400"/>
              <a:t> – only information kept in human-readable form</a:t>
            </a:r>
          </a:p>
          <a:p>
            <a:r>
              <a:rPr lang="en-US" altLang="en-US" sz="2400" b="1"/>
              <a:t>Identifier</a:t>
            </a:r>
            <a:r>
              <a:rPr lang="en-US" altLang="en-US" sz="2400"/>
              <a:t> – unique tag (number) identifies file within file system</a:t>
            </a:r>
          </a:p>
          <a:p>
            <a:r>
              <a:rPr lang="en-US" altLang="en-US" sz="2400" b="1"/>
              <a:t>Type</a:t>
            </a:r>
            <a:r>
              <a:rPr lang="en-US" altLang="en-US" sz="2400"/>
              <a:t> – needed for systems that support different types</a:t>
            </a:r>
          </a:p>
          <a:p>
            <a:r>
              <a:rPr lang="en-US" altLang="en-US" sz="2400" b="1"/>
              <a:t>Location</a:t>
            </a:r>
            <a:r>
              <a:rPr lang="en-US" altLang="en-US" sz="2400"/>
              <a:t> – pointer to file location on device</a:t>
            </a:r>
          </a:p>
          <a:p>
            <a:r>
              <a:rPr lang="en-US" altLang="en-US" sz="2400" b="1"/>
              <a:t>Size</a:t>
            </a:r>
            <a:r>
              <a:rPr lang="en-US" altLang="en-US" sz="2400"/>
              <a:t> – current file size</a:t>
            </a:r>
          </a:p>
          <a:p>
            <a:r>
              <a:rPr lang="en-US" altLang="en-US" sz="2400" b="1"/>
              <a:t>Protection</a:t>
            </a:r>
            <a:r>
              <a:rPr lang="en-US" altLang="en-US" sz="2400"/>
              <a:t> – controls who can do reading, writing, executing</a:t>
            </a:r>
          </a:p>
          <a:p>
            <a:r>
              <a:rPr lang="en-US" altLang="en-US" sz="2400" b="1"/>
              <a:t>Time, date, and user identification</a:t>
            </a:r>
            <a:r>
              <a:rPr lang="en-US" altLang="en-US" sz="2400"/>
              <a:t> – data for protection, security, and usage monitoring</a:t>
            </a:r>
          </a:p>
          <a:p>
            <a:r>
              <a:rPr lang="en-US" altLang="en-US" sz="2400"/>
              <a:t>Information about files are kept in the directory structure, which is maintained on the disk</a:t>
            </a:r>
          </a:p>
        </p:txBody>
      </p:sp>
    </p:spTree>
    <p:extLst>
      <p:ext uri="{BB962C8B-B14F-4D97-AF65-F5344CB8AC3E}">
        <p14:creationId xmlns:p14="http://schemas.microsoft.com/office/powerpoint/2010/main" val="294650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Directories</a:t>
            </a: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/>
              <a:t>Files are Kept in Directories which are logical groupings of files.</a:t>
            </a:r>
          </a:p>
          <a:p>
            <a:r>
              <a:rPr lang="en-GB" altLang="en-US" sz="2800"/>
              <a:t>The advantages of Directory Structures are:</a:t>
            </a:r>
            <a:endParaRPr lang="en-US" altLang="en-US" sz="2800"/>
          </a:p>
          <a:p>
            <a:r>
              <a:rPr lang="en-US" altLang="en-US" sz="2800"/>
              <a:t>Efficiency – locating a file quickly</a:t>
            </a:r>
          </a:p>
          <a:p>
            <a:r>
              <a:rPr lang="en-US" altLang="en-US" sz="2800"/>
              <a:t>Naming – convenient to users</a:t>
            </a:r>
          </a:p>
          <a:p>
            <a:pPr lvl="1"/>
            <a:r>
              <a:rPr lang="en-US" altLang="en-US" sz="2400"/>
              <a:t>Two users can have same name for different files</a:t>
            </a:r>
          </a:p>
          <a:p>
            <a:pPr lvl="1"/>
            <a:r>
              <a:rPr lang="en-US" altLang="en-US" sz="2400"/>
              <a:t>The same file can have several different names</a:t>
            </a:r>
          </a:p>
          <a:p>
            <a:r>
              <a:rPr lang="en-US" altLang="en-US" sz="2800"/>
              <a:t>Grouping – logical grouping of files by properties</a:t>
            </a:r>
          </a:p>
        </p:txBody>
      </p:sp>
    </p:spTree>
    <p:extLst>
      <p:ext uri="{BB962C8B-B14F-4D97-AF65-F5344CB8AC3E}">
        <p14:creationId xmlns:p14="http://schemas.microsoft.com/office/powerpoint/2010/main" val="207761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we do with Files</a:t>
            </a: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Search for a file</a:t>
            </a:r>
          </a:p>
          <a:p>
            <a:r>
              <a:rPr lang="en-US" altLang="en-US"/>
              <a:t>Create a file</a:t>
            </a:r>
          </a:p>
          <a:p>
            <a:r>
              <a:rPr lang="en-US" altLang="en-US"/>
              <a:t>Delete a file</a:t>
            </a:r>
          </a:p>
          <a:p>
            <a:r>
              <a:rPr lang="en-US" altLang="en-US"/>
              <a:t>List a directory</a:t>
            </a:r>
          </a:p>
          <a:p>
            <a:r>
              <a:rPr lang="en-US" altLang="en-US"/>
              <a:t>Rename a file</a:t>
            </a:r>
          </a:p>
          <a:p>
            <a:r>
              <a:rPr lang="en-US" altLang="en-US"/>
              <a:t>Traverse the file system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11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can you do with Files</a:t>
            </a: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File data access</a:t>
            </a:r>
          </a:p>
          <a:p>
            <a:pPr lvl="1"/>
            <a:r>
              <a:rPr lang="en-US" altLang="en-US" b="1" u="sng"/>
              <a:t>READ</a:t>
            </a:r>
            <a:r>
              <a:rPr lang="en-US" altLang="en-US"/>
              <a:t>: Bring a specified chunk of data from file into the process virtual address space</a:t>
            </a:r>
          </a:p>
          <a:p>
            <a:pPr lvl="1"/>
            <a:r>
              <a:rPr lang="en-US" altLang="en-US" b="1" u="sng"/>
              <a:t>WRITE</a:t>
            </a:r>
            <a:r>
              <a:rPr lang="en-US" altLang="en-US"/>
              <a:t>: Write a specified chunk of data from the process virtual address space to the file</a:t>
            </a:r>
          </a:p>
          <a:p>
            <a:r>
              <a:rPr lang="en-US" altLang="en-US"/>
              <a:t>CREATE, DELETE, SEEK, TRUNCATE</a:t>
            </a:r>
          </a:p>
          <a:p>
            <a:r>
              <a:rPr lang="en-US" altLang="en-US" sz="2800"/>
              <a:t>open, close, set_attributes</a:t>
            </a:r>
          </a:p>
        </p:txBody>
      </p:sp>
    </p:spTree>
    <p:extLst>
      <p:ext uri="{BB962C8B-B14F-4D97-AF65-F5344CB8AC3E}">
        <p14:creationId xmlns:p14="http://schemas.microsoft.com/office/powerpoint/2010/main" val="31411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87A2-69B9-40F7-8C2F-7159AD6840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Handling in C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Files need to be </a:t>
            </a:r>
            <a:r>
              <a:rPr lang="en-US" altLang="en-US" i="1"/>
              <a:t>opened</a:t>
            </a:r>
            <a:r>
              <a:rPr lang="en-US" altLang="en-US"/>
              <a:t> before use.</a:t>
            </a:r>
          </a:p>
          <a:p>
            <a:pPr lvl="1"/>
            <a:r>
              <a:rPr lang="en-US" altLang="en-US" sz="3200"/>
              <a:t>Associate a "</a:t>
            </a:r>
            <a:r>
              <a:rPr lang="en-US" altLang="en-US" sz="3200" b="1" i="1">
                <a:solidFill>
                  <a:srgbClr val="A50021"/>
                </a:solidFill>
              </a:rPr>
              <a:t>file handler</a:t>
            </a:r>
            <a:r>
              <a:rPr lang="en-US" altLang="en-US" sz="3200"/>
              <a:t>" to each file</a:t>
            </a:r>
          </a:p>
          <a:p>
            <a:pPr lvl="1"/>
            <a:r>
              <a:rPr lang="en-US" altLang="en-US" sz="3200"/>
              <a:t>Modes: read, write, or append</a:t>
            </a:r>
          </a:p>
          <a:p>
            <a:r>
              <a:rPr lang="en-US" altLang="en-US"/>
              <a:t>File input/output functions use the file handler (</a:t>
            </a:r>
            <a:r>
              <a:rPr lang="en-US" altLang="en-US" i="1"/>
              <a:t>not</a:t>
            </a:r>
            <a:r>
              <a:rPr lang="en-US" altLang="en-US"/>
              <a:t> the filename).</a:t>
            </a:r>
          </a:p>
          <a:p>
            <a:r>
              <a:rPr lang="en-US" altLang="en-US"/>
              <a:t>Need to </a:t>
            </a:r>
            <a:r>
              <a:rPr lang="en-US" altLang="en-US" i="1"/>
              <a:t>close</a:t>
            </a:r>
            <a:r>
              <a:rPr lang="en-US" altLang="en-US"/>
              <a:t> the file after use.</a:t>
            </a:r>
          </a:p>
          <a:p>
            <a:r>
              <a:rPr lang="en-US" altLang="en-US"/>
              <a:t>Basic file handling functions: </a:t>
            </a:r>
            <a:r>
              <a:rPr lang="en-US" altLang="en-US" b="1">
                <a:latin typeface="Courier New" pitchFamily="49" charset="0"/>
              </a:rPr>
              <a:t>fopen()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fclose()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fscanf()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fprintf()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6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FEC3-99DA-42C0-9B4B-02BF5D8A39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I/O Example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Write a program which:</a:t>
            </a:r>
          </a:p>
          <a:p>
            <a:pPr lvl="1"/>
            <a:r>
              <a:rPr lang="en-US" altLang="en-US" sz="3200"/>
              <a:t>inputs a list of names from a file called </a:t>
            </a:r>
            <a:r>
              <a:rPr lang="en-US" altLang="en-US" sz="3200" i="1"/>
              <a:t>names.lst</a:t>
            </a:r>
            <a:endParaRPr lang="en-US" altLang="en-US" sz="3200"/>
          </a:p>
          <a:p>
            <a:pPr lvl="1"/>
            <a:r>
              <a:rPr lang="en-US" altLang="en-US" sz="3200"/>
              <a:t>counts the number of names in the list</a:t>
            </a:r>
          </a:p>
          <a:p>
            <a:pPr lvl="1"/>
            <a:r>
              <a:rPr lang="en-US" altLang="en-US" sz="3200"/>
              <a:t>asks a mark for each name in the file</a:t>
            </a:r>
          </a:p>
          <a:p>
            <a:pPr lvl="1"/>
            <a:r>
              <a:rPr lang="en-US" altLang="en-US" sz="3200"/>
              <a:t>outputs the name and corresponding mark to the file </a:t>
            </a:r>
            <a:r>
              <a:rPr lang="en-US" altLang="en-US" sz="3200" i="1"/>
              <a:t>names_marks.dat</a:t>
            </a:r>
            <a:endParaRPr lang="en-US" altLang="en-US" sz="3200"/>
          </a:p>
          <a:p>
            <a:r>
              <a:rPr lang="en-US" altLang="en-US"/>
              <a:t>Note: the tasks above are not necessarily accomplished in that order.</a:t>
            </a:r>
          </a:p>
        </p:txBody>
      </p:sp>
    </p:spTree>
    <p:extLst>
      <p:ext uri="{BB962C8B-B14F-4D97-AF65-F5344CB8AC3E}">
        <p14:creationId xmlns:p14="http://schemas.microsoft.com/office/powerpoint/2010/main" val="137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1901</Words>
  <Application>Microsoft Office PowerPoint</Application>
  <PresentationFormat>On-screen Show (4:3)</PresentationFormat>
  <Paragraphs>326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File handling example</vt:lpstr>
      <vt:lpstr>File Systems</vt:lpstr>
      <vt:lpstr>What is a File?</vt:lpstr>
      <vt:lpstr>File Attributes</vt:lpstr>
      <vt:lpstr>Directories</vt:lpstr>
      <vt:lpstr>What we do with Files</vt:lpstr>
      <vt:lpstr>What can you do with Files</vt:lpstr>
      <vt:lpstr>File Handling in C</vt:lpstr>
      <vt:lpstr>File I/O Example</vt:lpstr>
      <vt:lpstr>Steps in Processing a File</vt:lpstr>
      <vt:lpstr>The basic file operations are</vt:lpstr>
      <vt:lpstr>File I/O (File Pointer)</vt:lpstr>
      <vt:lpstr>File Open</vt:lpstr>
      <vt:lpstr>More On fopen</vt:lpstr>
      <vt:lpstr>File I/O (Open)</vt:lpstr>
      <vt:lpstr>File Open Modes</vt:lpstr>
      <vt:lpstr>Additionally, </vt:lpstr>
      <vt:lpstr>File I/O (Error Check)</vt:lpstr>
      <vt:lpstr>File I/O (Error Check)</vt:lpstr>
      <vt:lpstr>File I/O (Error Check)</vt:lpstr>
      <vt:lpstr>File I/O (Input)</vt:lpstr>
      <vt:lpstr>File I/O (Input)</vt:lpstr>
      <vt:lpstr>File I/O (Input)</vt:lpstr>
      <vt:lpstr>File I/O (Output)</vt:lpstr>
      <vt:lpstr>File I/O (Output)</vt:lpstr>
      <vt:lpstr>File I/O (Output)</vt:lpstr>
      <vt:lpstr>Closing a File</vt:lpstr>
      <vt:lpstr>File I/O (Close)</vt:lpstr>
      <vt:lpstr>File I/O (Close)</vt:lpstr>
      <vt:lpstr>Notes on Filenames</vt:lpstr>
      <vt:lpstr>Notes on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example</dc:title>
  <dc:creator>Denis Manley</dc:creator>
  <cp:lastModifiedBy>William Carey</cp:lastModifiedBy>
  <cp:revision>2</cp:revision>
  <dcterms:created xsi:type="dcterms:W3CDTF">2016-03-03T11:42:45Z</dcterms:created>
  <dcterms:modified xsi:type="dcterms:W3CDTF">2017-11-20T16:01:46Z</dcterms:modified>
</cp:coreProperties>
</file>