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4FF6D-0EB0-4C83-86A8-83371F41334B}" type="datetimeFigureOut">
              <a:rPr lang="en-IE" smtClean="0"/>
              <a:t>20/11/2017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76063D-537C-484B-8357-8207D6538119}" type="slidenum">
              <a:rPr lang="en-IE" smtClean="0"/>
              <a:t>‹#›</a:t>
            </a:fld>
            <a:endParaRPr lang="en-IE"/>
          </a:p>
        </p:txBody>
      </p:sp>
    </p:spTree>
    <p:extLst>
      <p:ext uri="{BB962C8B-B14F-4D97-AF65-F5344CB8AC3E}">
        <p14:creationId xmlns:p14="http://schemas.microsoft.com/office/powerpoint/2010/main" val="151130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8E0F19E-B383-4295-9D37-705E990A73C8}" type="slidenum">
              <a:rPr lang="en-GB" altLang="en-US"/>
              <a:pPr/>
              <a:t>2</a:t>
            </a:fld>
            <a:endParaRPr lang="en-GB" altLang="en-US"/>
          </a:p>
        </p:txBody>
      </p:sp>
      <p:sp>
        <p:nvSpPr>
          <p:cNvPr id="20481"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C311E648-2070-4700-B20E-B520D45CD339}" type="slidenum">
              <a:rPr lang="en-GB" altLang="en-US" sz="1300">
                <a:latin typeface="Times New Roman" pitchFamily="18" charset="0"/>
              </a:rPr>
              <a:pPr algn="r">
                <a:lnSpc>
                  <a:spcPct val="116000"/>
                </a:lnSpc>
                <a:buClrTx/>
                <a:buSzPct val="45000"/>
                <a:buFontTx/>
                <a:buNone/>
              </a:pPr>
              <a:t>2</a:t>
            </a:fld>
            <a:endParaRPr lang="en-GB" altLang="en-US" sz="1300">
              <a:latin typeface="Times New Roman" pitchFamily="18" charset="0"/>
            </a:endParaRPr>
          </a:p>
        </p:txBody>
      </p:sp>
      <p:sp>
        <p:nvSpPr>
          <p:cNvPr id="20482"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986A695-BA74-466E-847E-A9A7BBB39E79}" type="slidenum">
              <a:rPr lang="en-GB" altLang="en-US"/>
              <a:pPr/>
              <a:t>3</a:t>
            </a:fld>
            <a:endParaRPr lang="en-GB" altLang="en-US"/>
          </a:p>
        </p:txBody>
      </p:sp>
      <p:sp>
        <p:nvSpPr>
          <p:cNvPr id="2150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9B2B1A81-BCB6-4392-8B1E-464376226CA5}" type="slidenum">
              <a:rPr lang="en-GB" altLang="en-US" sz="1300">
                <a:latin typeface="Times New Roman" pitchFamily="18" charset="0"/>
              </a:rPr>
              <a:pPr algn="r">
                <a:lnSpc>
                  <a:spcPct val="116000"/>
                </a:lnSpc>
                <a:buClrTx/>
                <a:buSzPct val="45000"/>
                <a:buFontTx/>
                <a:buNone/>
              </a:pPr>
              <a:t>3</a:t>
            </a:fld>
            <a:endParaRPr lang="en-GB" altLang="en-US" sz="1300">
              <a:latin typeface="Times New Roman" pitchFamily="18" charset="0"/>
            </a:endParaRPr>
          </a:p>
        </p:txBody>
      </p:sp>
      <p:sp>
        <p:nvSpPr>
          <p:cNvPr id="2150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7"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FED9BA3-5942-4990-80E9-19E34D8F7F88}" type="slidenum">
              <a:rPr lang="en-GB" altLang="en-US"/>
              <a:pPr/>
              <a:t>4</a:t>
            </a:fld>
            <a:endParaRPr lang="en-GB" altLang="en-US"/>
          </a:p>
        </p:txBody>
      </p:sp>
      <p:sp>
        <p:nvSpPr>
          <p:cNvPr id="22529"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D373EA33-3428-460C-B766-68DE608ED8CA}" type="slidenum">
              <a:rPr lang="en-GB" altLang="en-US" sz="1300">
                <a:latin typeface="Times New Roman" pitchFamily="18" charset="0"/>
              </a:rPr>
              <a:pPr algn="r">
                <a:lnSpc>
                  <a:spcPct val="116000"/>
                </a:lnSpc>
                <a:buClrTx/>
                <a:buSzPct val="45000"/>
                <a:buFontTx/>
                <a:buNone/>
              </a:pPr>
              <a:t>4</a:t>
            </a:fld>
            <a:endParaRPr lang="en-GB" altLang="en-US" sz="1300">
              <a:latin typeface="Times New Roman" pitchFamily="18" charset="0"/>
            </a:endParaRPr>
          </a:p>
        </p:txBody>
      </p:sp>
      <p:sp>
        <p:nvSpPr>
          <p:cNvPr id="22530"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9626F11-C2B4-40D7-994B-4555CA1C9DB2}" type="slidenum">
              <a:rPr lang="en-GB" altLang="en-US"/>
              <a:pPr/>
              <a:t>5</a:t>
            </a:fld>
            <a:endParaRPr lang="en-GB" altLang="en-US"/>
          </a:p>
        </p:txBody>
      </p:sp>
      <p:sp>
        <p:nvSpPr>
          <p:cNvPr id="23553"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19CDA3AE-0CB7-4C40-915C-DF4FE3E12440}" type="slidenum">
              <a:rPr lang="en-GB" altLang="en-US" sz="1300">
                <a:latin typeface="Times New Roman" pitchFamily="18" charset="0"/>
              </a:rPr>
              <a:pPr algn="r">
                <a:lnSpc>
                  <a:spcPct val="116000"/>
                </a:lnSpc>
                <a:buClrTx/>
                <a:buSzPct val="45000"/>
                <a:buFontTx/>
                <a:buNone/>
              </a:pPr>
              <a:t>5</a:t>
            </a:fld>
            <a:endParaRPr lang="en-GB" altLang="en-US" sz="1300">
              <a:latin typeface="Times New Roman" pitchFamily="18" charset="0"/>
            </a:endParaRPr>
          </a:p>
        </p:txBody>
      </p:sp>
      <p:sp>
        <p:nvSpPr>
          <p:cNvPr id="23554"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5"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E3CA768-9794-42CB-8E76-C5903F04B453}" type="slidenum">
              <a:rPr lang="en-GB" altLang="en-US"/>
              <a:pPr/>
              <a:t>6</a:t>
            </a:fld>
            <a:endParaRPr lang="en-GB" altLang="en-US"/>
          </a:p>
        </p:txBody>
      </p:sp>
      <p:sp>
        <p:nvSpPr>
          <p:cNvPr id="24577"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166F281D-0F80-4D03-AF78-A3C7087A08F2}" type="slidenum">
              <a:rPr lang="en-GB" altLang="en-US" sz="1300">
                <a:latin typeface="Times New Roman" pitchFamily="18" charset="0"/>
              </a:rPr>
              <a:pPr algn="r">
                <a:lnSpc>
                  <a:spcPct val="116000"/>
                </a:lnSpc>
                <a:buClrTx/>
                <a:buSzPct val="45000"/>
                <a:buFontTx/>
                <a:buNone/>
              </a:pPr>
              <a:t>6</a:t>
            </a:fld>
            <a:endParaRPr lang="en-GB" altLang="en-US" sz="1300">
              <a:latin typeface="Times New Roman" pitchFamily="18" charset="0"/>
            </a:endParaRPr>
          </a:p>
        </p:txBody>
      </p:sp>
      <p:sp>
        <p:nvSpPr>
          <p:cNvPr id="24578"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2B4E556-534D-405A-95E4-3BC1A2F83F8A}" type="slidenum">
              <a:rPr lang="en-GB" altLang="en-US"/>
              <a:pPr/>
              <a:t>7</a:t>
            </a:fld>
            <a:endParaRPr lang="en-GB" altLang="en-US"/>
          </a:p>
        </p:txBody>
      </p:sp>
      <p:sp>
        <p:nvSpPr>
          <p:cNvPr id="25601"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6EE9A48D-B0C5-43D4-B369-AB425CA26A31}" type="slidenum">
              <a:rPr lang="en-GB" altLang="en-US" sz="1300">
                <a:latin typeface="Times New Roman" pitchFamily="18" charset="0"/>
              </a:rPr>
              <a:pPr algn="r">
                <a:lnSpc>
                  <a:spcPct val="116000"/>
                </a:lnSpc>
                <a:buClrTx/>
                <a:buSzPct val="45000"/>
                <a:buFontTx/>
                <a:buNone/>
              </a:pPr>
              <a:t>7</a:t>
            </a:fld>
            <a:endParaRPr lang="en-GB" altLang="en-US" sz="1300">
              <a:latin typeface="Times New Roman" pitchFamily="18" charset="0"/>
            </a:endParaRPr>
          </a:p>
        </p:txBody>
      </p:sp>
      <p:sp>
        <p:nvSpPr>
          <p:cNvPr id="25602"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6CD58B5-B519-47F4-A923-C74BE13B408F}" type="slidenum">
              <a:rPr lang="en-GB" altLang="en-US"/>
              <a:pPr/>
              <a:t>8</a:t>
            </a:fld>
            <a:endParaRPr lang="en-GB" altLang="en-US"/>
          </a:p>
        </p:txBody>
      </p:sp>
      <p:sp>
        <p:nvSpPr>
          <p:cNvPr id="26625"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gn="r">
              <a:lnSpc>
                <a:spcPct val="116000"/>
              </a:lnSpc>
              <a:buClrTx/>
              <a:buSzPct val="45000"/>
              <a:buFontTx/>
              <a:buNone/>
            </a:pPr>
            <a:fld id="{5A1CFC16-88B5-4484-9D58-30D5311D3D88}" type="slidenum">
              <a:rPr lang="en-GB" altLang="en-US" sz="1300">
                <a:latin typeface="Times New Roman" pitchFamily="18" charset="0"/>
              </a:rPr>
              <a:pPr algn="r">
                <a:lnSpc>
                  <a:spcPct val="116000"/>
                </a:lnSpc>
                <a:buClrTx/>
                <a:buSzPct val="45000"/>
                <a:buFontTx/>
                <a:buNone/>
              </a:pPr>
              <a:t>8</a:t>
            </a:fld>
            <a:endParaRPr lang="en-GB" altLang="en-US" sz="1300">
              <a:latin typeface="Times New Roman" pitchFamily="18" charset="0"/>
            </a:endParaRPr>
          </a:p>
        </p:txBody>
      </p:sp>
      <p:sp>
        <p:nvSpPr>
          <p:cNvPr id="26626" name="Rectangle 2"/>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3"/>
          <p:cNvSpPr txBox="1">
            <a:spLocks noGrp="1" noChangeArrowheads="1"/>
          </p:cNvSpPr>
          <p:nvPr>
            <p:ph type="body" idx="1"/>
          </p:nvPr>
        </p:nvSpPr>
        <p:spPr bwMode="auto">
          <a:xfrm>
            <a:off x="686360" y="4342534"/>
            <a:ext cx="5486681" cy="403369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BA7D9F23-B074-4324-9852-E46B5BA98CBD}" type="datetimeFigureOut">
              <a:rPr lang="en-IE" smtClean="0"/>
              <a:t>20/11/2017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366576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A7D9F23-B074-4324-9852-E46B5BA98CBD}" type="datetimeFigureOut">
              <a:rPr lang="en-IE" smtClean="0"/>
              <a:t>20/11/2017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193089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A7D9F23-B074-4324-9852-E46B5BA98CBD}" type="datetimeFigureOut">
              <a:rPr lang="en-IE" smtClean="0"/>
              <a:t>20/11/2017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61884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A7D9F23-B074-4324-9852-E46B5BA98CBD}" type="datetimeFigureOut">
              <a:rPr lang="en-IE" smtClean="0"/>
              <a:t>20/11/2017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128247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7D9F23-B074-4324-9852-E46B5BA98CBD}" type="datetimeFigureOut">
              <a:rPr lang="en-IE" smtClean="0"/>
              <a:t>20/11/2017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292190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A7D9F23-B074-4324-9852-E46B5BA98CBD}" type="datetimeFigureOut">
              <a:rPr lang="en-IE" smtClean="0"/>
              <a:t>20/11/2017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69985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A7D9F23-B074-4324-9852-E46B5BA98CBD}" type="datetimeFigureOut">
              <a:rPr lang="en-IE" smtClean="0"/>
              <a:t>20/11/2017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171512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A7D9F23-B074-4324-9852-E46B5BA98CBD}" type="datetimeFigureOut">
              <a:rPr lang="en-IE" smtClean="0"/>
              <a:t>20/11/2017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313799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D9F23-B074-4324-9852-E46B5BA98CBD}" type="datetimeFigureOut">
              <a:rPr lang="en-IE" smtClean="0"/>
              <a:t>20/11/2017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324729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7D9F23-B074-4324-9852-E46B5BA98CBD}" type="datetimeFigureOut">
              <a:rPr lang="en-IE" smtClean="0"/>
              <a:t>20/11/2017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2899160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7D9F23-B074-4324-9852-E46B5BA98CBD}" type="datetimeFigureOut">
              <a:rPr lang="en-IE" smtClean="0"/>
              <a:t>20/11/2017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2E0BA77-B7EC-48AD-99A8-8E2EB6E0557F}" type="slidenum">
              <a:rPr lang="en-IE" smtClean="0"/>
              <a:t>‹#›</a:t>
            </a:fld>
            <a:endParaRPr lang="en-IE"/>
          </a:p>
        </p:txBody>
      </p:sp>
    </p:spTree>
    <p:extLst>
      <p:ext uri="{BB962C8B-B14F-4D97-AF65-F5344CB8AC3E}">
        <p14:creationId xmlns:p14="http://schemas.microsoft.com/office/powerpoint/2010/main" val="376111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D9F23-B074-4324-9852-E46B5BA98CBD}" type="datetimeFigureOut">
              <a:rPr lang="en-IE" smtClean="0"/>
              <a:t>20/11/2017</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0BA77-B7EC-48AD-99A8-8E2EB6E0557F}" type="slidenum">
              <a:rPr lang="en-IE" smtClean="0"/>
              <a:t>‹#›</a:t>
            </a:fld>
            <a:endParaRPr lang="en-IE"/>
          </a:p>
        </p:txBody>
      </p:sp>
    </p:spTree>
    <p:extLst>
      <p:ext uri="{BB962C8B-B14F-4D97-AF65-F5344CB8AC3E}">
        <p14:creationId xmlns:p14="http://schemas.microsoft.com/office/powerpoint/2010/main" val="131317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parallel.vub.ac.be/documentation/linux/unixdoc_download/man/chmod.tx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Linux file handling commands</a:t>
            </a:r>
          </a:p>
        </p:txBody>
      </p:sp>
      <p:sp>
        <p:nvSpPr>
          <p:cNvPr id="3" name="Subtitle 2"/>
          <p:cNvSpPr>
            <a:spLocks noGrp="1"/>
          </p:cNvSpPr>
          <p:nvPr>
            <p:ph type="subTitle" idx="1"/>
          </p:nvPr>
        </p:nvSpPr>
        <p:spPr/>
        <p:txBody>
          <a:bodyPr/>
          <a:lstStyle/>
          <a:p>
            <a:r>
              <a:rPr lang="en-IE" dirty="0"/>
              <a:t>Practical 12</a:t>
            </a:r>
          </a:p>
        </p:txBody>
      </p:sp>
    </p:spTree>
    <p:extLst>
      <p:ext uri="{BB962C8B-B14F-4D97-AF65-F5344CB8AC3E}">
        <p14:creationId xmlns:p14="http://schemas.microsoft.com/office/powerpoint/2010/main" val="224004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ltLang="en-US" sz="4000"/>
              <a:t>Displaying File Access Permissions</a:t>
            </a:r>
            <a:endParaRPr lang="en-US" altLang="en-US" sz="4000"/>
          </a:p>
        </p:txBody>
      </p:sp>
      <p:sp>
        <p:nvSpPr>
          <p:cNvPr id="47107" name="Rectangle 3"/>
          <p:cNvSpPr>
            <a:spLocks noGrp="1" noChangeArrowheads="1"/>
          </p:cNvSpPr>
          <p:nvPr>
            <p:ph type="body" idx="1"/>
          </p:nvPr>
        </p:nvSpPr>
        <p:spPr/>
        <p:txBody>
          <a:bodyPr/>
          <a:lstStyle/>
          <a:p>
            <a:pPr>
              <a:lnSpc>
                <a:spcPct val="90000"/>
              </a:lnSpc>
            </a:pPr>
            <a:r>
              <a:rPr lang="en-US" altLang="en-US" sz="2400"/>
              <a:t>File access permissions are displayed using the ls -l command. The output from the ls -l command shows all permissions for all levels as three groups of three according to the scheme: </a:t>
            </a:r>
          </a:p>
          <a:p>
            <a:pPr>
              <a:lnSpc>
                <a:spcPct val="90000"/>
              </a:lnSpc>
            </a:pPr>
            <a:endParaRPr lang="en-US" altLang="en-US" sz="2400" b="1"/>
          </a:p>
          <a:p>
            <a:pPr>
              <a:lnSpc>
                <a:spcPct val="90000"/>
              </a:lnSpc>
            </a:pPr>
            <a:r>
              <a:rPr lang="en-US" altLang="en-US" sz="2400" b="1"/>
              <a:t>owner read (r)  owner write (w)  owner execute (x) </a:t>
            </a:r>
          </a:p>
          <a:p>
            <a:pPr>
              <a:lnSpc>
                <a:spcPct val="90000"/>
              </a:lnSpc>
            </a:pPr>
            <a:endParaRPr lang="en-US" altLang="en-US" sz="2400" b="1"/>
          </a:p>
          <a:p>
            <a:pPr>
              <a:lnSpc>
                <a:spcPct val="90000"/>
              </a:lnSpc>
            </a:pPr>
            <a:r>
              <a:rPr lang="en-US" altLang="en-US" sz="2400" b="1"/>
              <a:t>group read (r)  group write (w)  group execute (x) </a:t>
            </a:r>
          </a:p>
          <a:p>
            <a:pPr>
              <a:lnSpc>
                <a:spcPct val="90000"/>
              </a:lnSpc>
            </a:pPr>
            <a:endParaRPr lang="en-US" altLang="en-US" sz="2400" b="1"/>
          </a:p>
          <a:p>
            <a:pPr>
              <a:lnSpc>
                <a:spcPct val="90000"/>
              </a:lnSpc>
            </a:pPr>
            <a:r>
              <a:rPr lang="en-US" altLang="en-US" sz="2400" b="1"/>
              <a:t>public read (r)  public write (w)  public execute (x) which are displayed as: -rwxrwxrwx </a:t>
            </a:r>
          </a:p>
        </p:txBody>
      </p:sp>
    </p:spTree>
    <p:extLst>
      <p:ext uri="{BB962C8B-B14F-4D97-AF65-F5344CB8AC3E}">
        <p14:creationId xmlns:p14="http://schemas.microsoft.com/office/powerpoint/2010/main" val="426084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fontScale="90000"/>
          </a:bodyPr>
          <a:lstStyle/>
          <a:p>
            <a:r>
              <a:rPr lang="en-US" altLang="en-US" sz="4000"/>
              <a:t>Example outputs from the ls -l command:</a:t>
            </a:r>
          </a:p>
        </p:txBody>
      </p:sp>
      <p:sp>
        <p:nvSpPr>
          <p:cNvPr id="48131" name="Rectangle 3"/>
          <p:cNvSpPr>
            <a:spLocks noGrp="1" noChangeArrowheads="1"/>
          </p:cNvSpPr>
          <p:nvPr>
            <p:ph type="body" idx="1"/>
          </p:nvPr>
        </p:nvSpPr>
        <p:spPr/>
        <p:txBody>
          <a:bodyPr/>
          <a:lstStyle/>
          <a:p>
            <a:pPr>
              <a:lnSpc>
                <a:spcPct val="80000"/>
              </a:lnSpc>
            </a:pPr>
            <a:endParaRPr lang="en-US" altLang="en-US" sz="2800"/>
          </a:p>
          <a:p>
            <a:pPr>
              <a:lnSpc>
                <a:spcPct val="80000"/>
              </a:lnSpc>
            </a:pPr>
            <a:r>
              <a:rPr lang="en-US" altLang="en-US" sz="2800" b="1"/>
              <a:t>-rw------- 2 smith staff 3287 Apr 8 12:10 file1 </a:t>
            </a:r>
          </a:p>
          <a:p>
            <a:pPr>
              <a:lnSpc>
                <a:spcPct val="80000"/>
              </a:lnSpc>
            </a:pPr>
            <a:r>
              <a:rPr lang="en-US" altLang="en-US" sz="2800" b="1" i="1"/>
              <a:t>- User has read and write permission. Group and others have no permissions. </a:t>
            </a:r>
            <a:r>
              <a:rPr lang="en-US" altLang="en-US" sz="2800" b="1"/>
              <a:t>–</a:t>
            </a:r>
          </a:p>
          <a:p>
            <a:pPr>
              <a:lnSpc>
                <a:spcPct val="80000"/>
              </a:lnSpc>
            </a:pPr>
            <a:r>
              <a:rPr lang="en-US" altLang="en-US" sz="2800" b="1"/>
              <a:t>rw-r--r-- 2 smith staff 13297 Apr 8 12:11 file2 </a:t>
            </a:r>
            <a:r>
              <a:rPr lang="en-US" altLang="en-US" sz="2800" b="1" i="1"/>
              <a:t>- User has read and write permission. Group and others can only read the file. </a:t>
            </a:r>
          </a:p>
          <a:p>
            <a:pPr>
              <a:lnSpc>
                <a:spcPct val="80000"/>
              </a:lnSpc>
            </a:pPr>
            <a:r>
              <a:rPr lang="en-US" altLang="en-US" sz="2800" b="1"/>
              <a:t>-rwxr-xr-x 2 smith staff 4133 Apr 8 12:10 myprog </a:t>
            </a:r>
            <a:r>
              <a:rPr lang="en-US" altLang="en-US" sz="2800" b="1" i="1"/>
              <a:t>- User has read, write and execute permission. Group and others can read and execute the file.</a:t>
            </a:r>
            <a:r>
              <a:rPr lang="en-US" altLang="en-US" sz="2800"/>
              <a:t> </a:t>
            </a:r>
          </a:p>
          <a:p>
            <a:pPr>
              <a:lnSpc>
                <a:spcPct val="80000"/>
              </a:lnSpc>
            </a:pPr>
            <a:endParaRPr lang="en-US" altLang="en-US" sz="2800"/>
          </a:p>
        </p:txBody>
      </p:sp>
    </p:spTree>
    <p:extLst>
      <p:ext uri="{BB962C8B-B14F-4D97-AF65-F5344CB8AC3E}">
        <p14:creationId xmlns:p14="http://schemas.microsoft.com/office/powerpoint/2010/main" val="189618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sz="4000"/>
              <a:t>Access Permissions with Chmod</a:t>
            </a:r>
            <a:endParaRPr lang="en-US" altLang="en-US" sz="4000"/>
          </a:p>
        </p:txBody>
      </p:sp>
      <p:sp>
        <p:nvSpPr>
          <p:cNvPr id="49155" name="Rectangle 3"/>
          <p:cNvSpPr>
            <a:spLocks noGrp="1" noChangeArrowheads="1"/>
          </p:cNvSpPr>
          <p:nvPr>
            <p:ph type="body" idx="1"/>
          </p:nvPr>
        </p:nvSpPr>
        <p:spPr/>
        <p:txBody>
          <a:bodyPr/>
          <a:lstStyle/>
          <a:p>
            <a:pPr>
              <a:lnSpc>
                <a:spcPct val="80000"/>
              </a:lnSpc>
            </a:pPr>
            <a:r>
              <a:rPr lang="en-US" altLang="en-US" sz="1600"/>
              <a:t>The </a:t>
            </a:r>
            <a:r>
              <a:rPr lang="en-US" altLang="en-US" sz="1600">
                <a:hlinkClick r:id="rId2"/>
              </a:rPr>
              <a:t>chmod </a:t>
            </a:r>
            <a:r>
              <a:rPr lang="en-US" altLang="en-US" sz="1600"/>
              <a:t>command is used to change access permissions for files which you own.</a:t>
            </a:r>
          </a:p>
          <a:p>
            <a:pPr>
              <a:lnSpc>
                <a:spcPct val="80000"/>
              </a:lnSpc>
            </a:pPr>
            <a:r>
              <a:rPr lang="en-US" altLang="en-US" sz="1600"/>
              <a:t> The syntax is: </a:t>
            </a:r>
            <a:r>
              <a:rPr lang="en-US" altLang="en-US" sz="1600" b="1"/>
              <a:t>chmod permission_triads filename [who][action][permissions] </a:t>
            </a:r>
            <a:r>
              <a:rPr lang="en-US" altLang="en-US" sz="1600"/>
              <a:t>where: </a:t>
            </a:r>
          </a:p>
          <a:p>
            <a:pPr>
              <a:lnSpc>
                <a:spcPct val="80000"/>
              </a:lnSpc>
            </a:pPr>
            <a:r>
              <a:rPr lang="en-US" altLang="en-US" sz="1600" b="1"/>
              <a:t>who 		action    		permissions </a:t>
            </a:r>
          </a:p>
          <a:p>
            <a:pPr>
              <a:lnSpc>
                <a:spcPct val="80000"/>
              </a:lnSpc>
            </a:pPr>
            <a:r>
              <a:rPr lang="en-US" altLang="en-US" sz="1600" b="1"/>
              <a:t>u = user 	+ = add 		r = read </a:t>
            </a:r>
          </a:p>
          <a:p>
            <a:pPr>
              <a:lnSpc>
                <a:spcPct val="80000"/>
              </a:lnSpc>
            </a:pPr>
            <a:r>
              <a:rPr lang="en-US" altLang="en-US" sz="1600" b="1"/>
              <a:t>g = group 	- = remove 	w = write </a:t>
            </a:r>
          </a:p>
          <a:p>
            <a:pPr>
              <a:lnSpc>
                <a:spcPct val="80000"/>
              </a:lnSpc>
            </a:pPr>
            <a:r>
              <a:rPr lang="en-US" altLang="en-US" sz="1600" b="1"/>
              <a:t>o = other 			x = execute</a:t>
            </a:r>
          </a:p>
          <a:p>
            <a:pPr>
              <a:lnSpc>
                <a:spcPct val="80000"/>
              </a:lnSpc>
            </a:pPr>
            <a:r>
              <a:rPr lang="en-US" altLang="en-US" sz="1600" b="1"/>
              <a:t>a = all </a:t>
            </a:r>
          </a:p>
          <a:p>
            <a:pPr>
              <a:lnSpc>
                <a:spcPct val="80000"/>
              </a:lnSpc>
            </a:pPr>
            <a:endParaRPr lang="en-US" altLang="en-US" sz="1600"/>
          </a:p>
          <a:p>
            <a:pPr>
              <a:lnSpc>
                <a:spcPct val="80000"/>
              </a:lnSpc>
            </a:pPr>
            <a:r>
              <a:rPr lang="en-US" altLang="en-US" sz="1600"/>
              <a:t>Examples: </a:t>
            </a:r>
            <a:r>
              <a:rPr lang="en-US" altLang="en-US" sz="1600" b="1"/>
              <a:t>chmod a+r sample.f </a:t>
            </a:r>
            <a:r>
              <a:rPr lang="en-US" altLang="en-US" sz="1600" b="1" i="1"/>
              <a:t>– Adds read permission for all users to the file sample.f. </a:t>
            </a:r>
          </a:p>
          <a:p>
            <a:pPr>
              <a:lnSpc>
                <a:spcPct val="80000"/>
              </a:lnSpc>
            </a:pPr>
            <a:r>
              <a:rPr lang="en-US" altLang="en-US" sz="1600" b="1"/>
              <a:t>chmod o-r sample.f </a:t>
            </a:r>
            <a:r>
              <a:rPr lang="en-US" altLang="en-US" sz="1600" b="1" i="1"/>
              <a:t>- Removes read permission for others to the file sample.f. </a:t>
            </a:r>
          </a:p>
          <a:p>
            <a:pPr>
              <a:lnSpc>
                <a:spcPct val="80000"/>
              </a:lnSpc>
            </a:pPr>
            <a:r>
              <a:rPr lang="en-US" altLang="en-US" sz="1600" b="1"/>
              <a:t>chmod og+rx prog* </a:t>
            </a:r>
            <a:r>
              <a:rPr lang="en-US" altLang="en-US" sz="1600" b="1" i="1"/>
              <a:t>- Adds read and execute permissions for group and others to all files which contain "prog" as the first four characters of their name. </a:t>
            </a:r>
          </a:p>
          <a:p>
            <a:pPr>
              <a:lnSpc>
                <a:spcPct val="80000"/>
              </a:lnSpc>
            </a:pPr>
            <a:r>
              <a:rPr lang="en-US" altLang="en-US" sz="1600" b="1"/>
              <a:t>chmod +w * </a:t>
            </a:r>
            <a:r>
              <a:rPr lang="en-US" altLang="en-US" sz="1600" b="1" i="1"/>
              <a:t>- Adds write permission for user to all files in current directory.</a:t>
            </a:r>
            <a:r>
              <a:rPr lang="en-US" altLang="en-US" sz="1600"/>
              <a:t> </a:t>
            </a:r>
          </a:p>
        </p:txBody>
      </p:sp>
    </p:spTree>
    <p:extLst>
      <p:ext uri="{BB962C8B-B14F-4D97-AF65-F5344CB8AC3E}">
        <p14:creationId xmlns:p14="http://schemas.microsoft.com/office/powerpoint/2010/main" val="60410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r>
              <a:rPr lang="en-GB" altLang="en-US" sz="4000"/>
              <a:t>Numerical Method of Changing Permissions</a:t>
            </a:r>
            <a:endParaRPr lang="en-US" altLang="en-US" sz="4000"/>
          </a:p>
        </p:txBody>
      </p:sp>
      <p:sp>
        <p:nvSpPr>
          <p:cNvPr id="50179" name="Rectangle 3"/>
          <p:cNvSpPr>
            <a:spLocks noGrp="1" noChangeArrowheads="1"/>
          </p:cNvSpPr>
          <p:nvPr>
            <p:ph type="body" idx="1"/>
          </p:nvPr>
        </p:nvSpPr>
        <p:spPr/>
        <p:txBody>
          <a:bodyPr/>
          <a:lstStyle/>
          <a:p>
            <a:pPr>
              <a:lnSpc>
                <a:spcPct val="80000"/>
              </a:lnSpc>
            </a:pPr>
            <a:r>
              <a:rPr lang="en-US" altLang="en-US" sz="1800"/>
              <a:t>File access permissions can also be changed by a numerical (octal) chmod specification. </a:t>
            </a:r>
          </a:p>
          <a:p>
            <a:pPr>
              <a:lnSpc>
                <a:spcPct val="80000"/>
              </a:lnSpc>
            </a:pPr>
            <a:r>
              <a:rPr lang="en-US" altLang="en-US" sz="1800"/>
              <a:t>Read permission is given the value 4, write permission the value 2 and execute permission 1. </a:t>
            </a:r>
          </a:p>
          <a:p>
            <a:pPr>
              <a:lnSpc>
                <a:spcPct val="80000"/>
              </a:lnSpc>
            </a:pPr>
            <a:r>
              <a:rPr lang="en-US" altLang="en-US" sz="1800" b="1"/>
              <a:t>r w x 4 2 1 </a:t>
            </a:r>
          </a:p>
          <a:p>
            <a:pPr>
              <a:lnSpc>
                <a:spcPct val="80000"/>
              </a:lnSpc>
            </a:pPr>
            <a:r>
              <a:rPr lang="en-US" altLang="en-US" sz="1800"/>
              <a:t>These values are added together for any one user category:</a:t>
            </a:r>
          </a:p>
          <a:p>
            <a:pPr>
              <a:lnSpc>
                <a:spcPct val="80000"/>
              </a:lnSpc>
            </a:pPr>
            <a:r>
              <a:rPr lang="en-US" altLang="en-US" sz="1800"/>
              <a:t> </a:t>
            </a:r>
            <a:r>
              <a:rPr lang="en-US" altLang="en-US" sz="1800" b="1"/>
              <a:t>0 = no permissions 1 = execute only 2 = write only </a:t>
            </a:r>
          </a:p>
          <a:p>
            <a:pPr>
              <a:lnSpc>
                <a:spcPct val="80000"/>
              </a:lnSpc>
            </a:pPr>
            <a:r>
              <a:rPr lang="en-US" altLang="en-US" sz="1800" b="1"/>
              <a:t>3 = write and execute (1+2) </a:t>
            </a:r>
          </a:p>
          <a:p>
            <a:pPr>
              <a:lnSpc>
                <a:spcPct val="80000"/>
              </a:lnSpc>
            </a:pPr>
            <a:r>
              <a:rPr lang="en-US" altLang="en-US" sz="1800" b="1"/>
              <a:t>4 = read only 5 = read and execute (4+1) 6 = read and write (4+2) 7 = read and write and execute (4+2+1)</a:t>
            </a:r>
          </a:p>
          <a:p>
            <a:pPr>
              <a:lnSpc>
                <a:spcPct val="80000"/>
              </a:lnSpc>
            </a:pPr>
            <a:r>
              <a:rPr lang="en-US" altLang="en-US" sz="1800" b="1"/>
              <a:t> </a:t>
            </a:r>
            <a:r>
              <a:rPr lang="en-US" altLang="en-US" sz="1800"/>
              <a:t>So access permissions can be expressed as three digits. For example: </a:t>
            </a:r>
          </a:p>
          <a:p>
            <a:pPr lvl="4">
              <a:lnSpc>
                <a:spcPct val="80000"/>
              </a:lnSpc>
            </a:pPr>
            <a:endParaRPr lang="en-US" altLang="en-US" sz="1200" b="1"/>
          </a:p>
          <a:p>
            <a:pPr lvl="4">
              <a:lnSpc>
                <a:spcPct val="80000"/>
              </a:lnSpc>
            </a:pPr>
            <a:r>
              <a:rPr lang="en-US" altLang="en-US" sz="1200" b="1"/>
              <a:t>user group others </a:t>
            </a:r>
          </a:p>
          <a:p>
            <a:pPr>
              <a:lnSpc>
                <a:spcPct val="80000"/>
              </a:lnSpc>
            </a:pPr>
            <a:r>
              <a:rPr lang="en-US" altLang="en-US" sz="1800" b="1"/>
              <a:t>chmod 640 file1 rw- r-- --- </a:t>
            </a:r>
          </a:p>
          <a:p>
            <a:pPr>
              <a:lnSpc>
                <a:spcPct val="80000"/>
              </a:lnSpc>
            </a:pPr>
            <a:r>
              <a:rPr lang="en-US" altLang="en-US" sz="1800" b="1"/>
              <a:t>chmod 754 file1 rwx r-x r– </a:t>
            </a:r>
          </a:p>
          <a:p>
            <a:pPr>
              <a:lnSpc>
                <a:spcPct val="80000"/>
              </a:lnSpc>
            </a:pPr>
            <a:r>
              <a:rPr lang="en-US" altLang="en-US" sz="1800" b="1"/>
              <a:t>chmod 664 file1 rw- rw- r-- </a:t>
            </a:r>
            <a:endParaRPr lang="en-US" altLang="en-US" sz="1800"/>
          </a:p>
        </p:txBody>
      </p:sp>
    </p:spTree>
    <p:extLst>
      <p:ext uri="{BB962C8B-B14F-4D97-AF65-F5344CB8AC3E}">
        <p14:creationId xmlns:p14="http://schemas.microsoft.com/office/powerpoint/2010/main" val="243258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1244160" y="622146"/>
            <a:ext cx="5806080" cy="796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4000">
                <a:latin typeface="Times New Roman" pitchFamily="18" charset="0"/>
              </a:rPr>
              <a:t>File handling commands</a:t>
            </a:r>
          </a:p>
        </p:txBody>
      </p:sp>
      <p:sp>
        <p:nvSpPr>
          <p:cNvPr id="5122" name="Text Box 2"/>
          <p:cNvSpPr txBox="1">
            <a:spLocks noChangeArrowheads="1"/>
          </p:cNvSpPr>
          <p:nvPr/>
        </p:nvSpPr>
        <p:spPr bwMode="auto">
          <a:xfrm>
            <a:off x="2488320" y="1659054"/>
            <a:ext cx="3303360" cy="4366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400" u="sng">
                <a:latin typeface="Times New Roman" pitchFamily="18" charset="0"/>
              </a:rPr>
              <a:t>Manipulating Files:</a:t>
            </a:r>
          </a:p>
          <a:p>
            <a:pPr>
              <a:lnSpc>
                <a:spcPct val="116000"/>
              </a:lnSpc>
              <a:buClrTx/>
              <a:buSzPct val="45000"/>
              <a:buFontTx/>
              <a:buNone/>
            </a:pPr>
            <a:endParaRPr lang="en-GB" altLang="en-US" sz="2400">
              <a:latin typeface="Times New Roman" pitchFamily="18" charset="0"/>
            </a:endParaRPr>
          </a:p>
          <a:p>
            <a:pPr>
              <a:lnSpc>
                <a:spcPct val="116000"/>
              </a:lnSpc>
              <a:buClrTx/>
              <a:buSzPct val="45000"/>
              <a:buFontTx/>
              <a:buNone/>
            </a:pPr>
            <a:r>
              <a:rPr lang="en-GB" altLang="en-US" sz="2400">
                <a:latin typeface="Times New Roman" pitchFamily="18" charset="0"/>
              </a:rPr>
              <a:t>chmod </a:t>
            </a:r>
          </a:p>
          <a:p>
            <a:pPr>
              <a:lnSpc>
                <a:spcPct val="116000"/>
              </a:lnSpc>
              <a:buClrTx/>
              <a:buSzPct val="45000"/>
              <a:buFontTx/>
              <a:buNone/>
            </a:pPr>
            <a:r>
              <a:rPr lang="en-GB" altLang="en-US" sz="2400">
                <a:latin typeface="Times New Roman" pitchFamily="18" charset="0"/>
              </a:rPr>
              <a:t>cp </a:t>
            </a:r>
          </a:p>
          <a:p>
            <a:pPr>
              <a:lnSpc>
                <a:spcPct val="116000"/>
              </a:lnSpc>
              <a:buClrTx/>
              <a:buSzPct val="45000"/>
              <a:buFontTx/>
              <a:buNone/>
            </a:pPr>
            <a:r>
              <a:rPr lang="en-GB" altLang="en-US" sz="2400">
                <a:latin typeface="Times New Roman" pitchFamily="18" charset="0"/>
              </a:rPr>
              <a:t>file </a:t>
            </a:r>
          </a:p>
          <a:p>
            <a:pPr>
              <a:lnSpc>
                <a:spcPct val="116000"/>
              </a:lnSpc>
              <a:buClrTx/>
              <a:buSzPct val="45000"/>
              <a:buFontTx/>
              <a:buNone/>
            </a:pPr>
            <a:r>
              <a:rPr lang="en-GB" altLang="en-US" sz="2400">
                <a:latin typeface="Times New Roman" pitchFamily="18" charset="0"/>
              </a:rPr>
              <a:t>mv</a:t>
            </a:r>
          </a:p>
          <a:p>
            <a:pPr>
              <a:lnSpc>
                <a:spcPct val="116000"/>
              </a:lnSpc>
              <a:buClrTx/>
              <a:buSzPct val="45000"/>
              <a:buFontTx/>
              <a:buNone/>
            </a:pPr>
            <a:r>
              <a:rPr lang="en-GB" altLang="en-US" sz="2400">
                <a:latin typeface="Times New Roman" pitchFamily="18" charset="0"/>
              </a:rPr>
              <a:t>rm</a:t>
            </a:r>
          </a:p>
          <a:p>
            <a:pPr>
              <a:lnSpc>
                <a:spcPct val="116000"/>
              </a:lnSpc>
              <a:buClrTx/>
              <a:buSzPct val="45000"/>
              <a:buFontTx/>
              <a:buNone/>
            </a:pPr>
            <a:r>
              <a:rPr lang="en-GB" altLang="en-US" sz="2400">
                <a:latin typeface="Times New Roman" pitchFamily="18" charset="0"/>
              </a:rPr>
              <a:t>head </a:t>
            </a:r>
          </a:p>
          <a:p>
            <a:pPr>
              <a:lnSpc>
                <a:spcPct val="116000"/>
              </a:lnSpc>
              <a:buClrTx/>
              <a:buSzPct val="45000"/>
              <a:buFontTx/>
              <a:buNone/>
            </a:pPr>
            <a:r>
              <a:rPr lang="en-GB" altLang="en-US" sz="2400">
                <a:latin typeface="Times New Roman" pitchFamily="18" charset="0"/>
              </a:rPr>
              <a:t>tail </a:t>
            </a:r>
          </a:p>
          <a:p>
            <a:pPr>
              <a:lnSpc>
                <a:spcPct val="116000"/>
              </a:lnSpc>
              <a:buClrTx/>
              <a:buSzPct val="45000"/>
              <a:buFontTx/>
              <a:buNone/>
            </a:pPr>
            <a:r>
              <a:rPr lang="en-GB" altLang="en-US" sz="2400">
                <a:latin typeface="Times New Roman" pitchFamily="18" charset="0"/>
              </a:rPr>
              <a:t>cat</a:t>
            </a:r>
          </a:p>
        </p:txBody>
      </p:sp>
    </p:spTree>
    <p:extLst>
      <p:ext uri="{BB962C8B-B14F-4D97-AF65-F5344CB8AC3E}">
        <p14:creationId xmlns:p14="http://schemas.microsoft.com/office/powerpoint/2010/main" val="267828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2073601" y="128174"/>
            <a:ext cx="3926880" cy="6937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400" u="sng">
                <a:latin typeface="Times New Roman" pitchFamily="18" charset="0"/>
              </a:rPr>
              <a:t>Background Process</a:t>
            </a:r>
          </a:p>
          <a:p>
            <a:pPr>
              <a:lnSpc>
                <a:spcPct val="116000"/>
              </a:lnSpc>
              <a:buClrTx/>
              <a:buSzPct val="45000"/>
              <a:buFontTx/>
              <a:buNone/>
            </a:pPr>
            <a:r>
              <a:rPr lang="en-GB" altLang="en-US" sz="2400">
                <a:latin typeface="Times New Roman" pitchFamily="18" charset="0"/>
              </a:rPr>
              <a:t>&amp;</a:t>
            </a:r>
          </a:p>
          <a:p>
            <a:pPr>
              <a:lnSpc>
                <a:spcPct val="116000"/>
              </a:lnSpc>
              <a:buClrTx/>
              <a:buSzPct val="45000"/>
              <a:buFontTx/>
              <a:buNone/>
            </a:pPr>
            <a:r>
              <a:rPr lang="en-GB" altLang="en-US" sz="2400" i="1" u="sng">
                <a:latin typeface="Times New Roman" pitchFamily="18" charset="0"/>
              </a:rPr>
              <a:t>Some Operators :</a:t>
            </a:r>
          </a:p>
          <a:p>
            <a:pPr>
              <a:lnSpc>
                <a:spcPct val="116000"/>
              </a:lnSpc>
              <a:buClrTx/>
              <a:buSzPct val="45000"/>
              <a:buFontTx/>
              <a:buNone/>
            </a:pPr>
            <a:endParaRPr lang="en-GB" altLang="en-US" sz="2400" i="1" u="sng">
              <a:latin typeface="Times New Roman" pitchFamily="18" charset="0"/>
            </a:endParaRPr>
          </a:p>
          <a:p>
            <a:pPr>
              <a:lnSpc>
                <a:spcPct val="116000"/>
              </a:lnSpc>
              <a:buClrTx/>
              <a:buSzPct val="45000"/>
              <a:buFontTx/>
              <a:buNone/>
            </a:pPr>
            <a:r>
              <a:rPr lang="en-GB" altLang="en-US" sz="2400">
                <a:latin typeface="Times New Roman" pitchFamily="18" charset="0"/>
              </a:rPr>
              <a:t>Standard Input Device-0</a:t>
            </a:r>
          </a:p>
          <a:p>
            <a:pPr>
              <a:lnSpc>
                <a:spcPct val="116000"/>
              </a:lnSpc>
              <a:buClrTx/>
              <a:buSzPct val="45000"/>
              <a:buFontTx/>
              <a:buNone/>
            </a:pPr>
            <a:r>
              <a:rPr lang="en-GB" altLang="en-US" sz="2400">
                <a:latin typeface="Times New Roman" pitchFamily="18" charset="0"/>
              </a:rPr>
              <a:t>Standard Output Device-1</a:t>
            </a:r>
          </a:p>
          <a:p>
            <a:pPr>
              <a:lnSpc>
                <a:spcPct val="116000"/>
              </a:lnSpc>
              <a:buClrTx/>
              <a:buSzPct val="45000"/>
              <a:buFontTx/>
              <a:buNone/>
            </a:pPr>
            <a:r>
              <a:rPr lang="en-GB" altLang="en-US" sz="2400">
                <a:latin typeface="Times New Roman" pitchFamily="18" charset="0"/>
              </a:rPr>
              <a:t>Standard Error Device-2</a:t>
            </a:r>
          </a:p>
          <a:p>
            <a:pPr>
              <a:lnSpc>
                <a:spcPct val="116000"/>
              </a:lnSpc>
              <a:buClrTx/>
              <a:buSzPct val="45000"/>
              <a:buFontTx/>
              <a:buNone/>
            </a:pPr>
            <a:r>
              <a:rPr lang="en-GB" altLang="en-US" sz="2400">
                <a:latin typeface="Times New Roman" pitchFamily="18" charset="0"/>
              </a:rPr>
              <a:t>Redirect :</a:t>
            </a:r>
          </a:p>
          <a:p>
            <a:pPr>
              <a:lnSpc>
                <a:spcPct val="116000"/>
              </a:lnSpc>
              <a:buClrTx/>
              <a:buSzPct val="45000"/>
              <a:buFontTx/>
              <a:buNone/>
            </a:pPr>
            <a:r>
              <a:rPr lang="en-GB" altLang="en-US" sz="2400">
                <a:latin typeface="Times New Roman" pitchFamily="18" charset="0"/>
              </a:rPr>
              <a:t>-----------</a:t>
            </a:r>
          </a:p>
          <a:p>
            <a:pPr>
              <a:lnSpc>
                <a:spcPct val="116000"/>
              </a:lnSpc>
              <a:buClrTx/>
              <a:buSzPct val="45000"/>
              <a:buFontTx/>
              <a:buNone/>
            </a:pPr>
            <a:r>
              <a:rPr lang="en-GB" altLang="en-US" sz="2400">
                <a:latin typeface="Times New Roman" pitchFamily="18" charset="0"/>
              </a:rPr>
              <a:t>&gt;     Input</a:t>
            </a:r>
          </a:p>
          <a:p>
            <a:pPr>
              <a:lnSpc>
                <a:spcPct val="116000"/>
              </a:lnSpc>
              <a:buClrTx/>
              <a:buSzPct val="45000"/>
              <a:buFontTx/>
              <a:buNone/>
            </a:pPr>
            <a:r>
              <a:rPr lang="en-GB" altLang="en-US" sz="2400">
                <a:latin typeface="Times New Roman" pitchFamily="18" charset="0"/>
              </a:rPr>
              <a:t>&lt;     Output</a:t>
            </a:r>
          </a:p>
          <a:p>
            <a:pPr>
              <a:lnSpc>
                <a:spcPct val="116000"/>
              </a:lnSpc>
              <a:buClrTx/>
              <a:buSzPct val="45000"/>
              <a:buFontTx/>
              <a:buNone/>
            </a:pPr>
            <a:r>
              <a:rPr lang="en-GB" altLang="en-US" sz="2400">
                <a:latin typeface="Times New Roman" pitchFamily="18" charset="0"/>
              </a:rPr>
              <a:t>|      Pipe</a:t>
            </a:r>
          </a:p>
          <a:p>
            <a:pPr>
              <a:lnSpc>
                <a:spcPct val="116000"/>
              </a:lnSpc>
              <a:buClrTx/>
              <a:buSzPct val="45000"/>
              <a:buFontTx/>
              <a:buNone/>
            </a:pPr>
            <a:r>
              <a:rPr lang="en-GB" altLang="en-US" sz="2400">
                <a:latin typeface="Times New Roman" pitchFamily="18" charset="0"/>
              </a:rPr>
              <a:t>ex:</a:t>
            </a:r>
          </a:p>
          <a:p>
            <a:pPr>
              <a:lnSpc>
                <a:spcPct val="116000"/>
              </a:lnSpc>
              <a:buClrTx/>
              <a:buSzPct val="45000"/>
              <a:buFontTx/>
              <a:buNone/>
            </a:pPr>
            <a:endParaRPr lang="en-GB" altLang="en-US" sz="2400">
              <a:latin typeface="Times New Roman" pitchFamily="18" charset="0"/>
            </a:endParaRPr>
          </a:p>
          <a:p>
            <a:pPr>
              <a:lnSpc>
                <a:spcPct val="116000"/>
              </a:lnSpc>
              <a:buClrTx/>
              <a:buSzPct val="45000"/>
              <a:buFontTx/>
              <a:buNone/>
            </a:pPr>
            <a:r>
              <a:rPr lang="en-GB" altLang="en-US" sz="2400">
                <a:latin typeface="Times New Roman" pitchFamily="18" charset="0"/>
              </a:rPr>
              <a:t> ls -l  1&gt;allfile  &amp;</a:t>
            </a:r>
          </a:p>
          <a:p>
            <a:pPr>
              <a:lnSpc>
                <a:spcPct val="116000"/>
              </a:lnSpc>
              <a:buClrTx/>
              <a:buSzPct val="45000"/>
              <a:buFontTx/>
              <a:buNone/>
            </a:pPr>
            <a:endParaRPr lang="en-GB" altLang="en-US" sz="2400">
              <a:latin typeface="Times New Roman" pitchFamily="18" charset="0"/>
            </a:endParaRPr>
          </a:p>
        </p:txBody>
      </p:sp>
    </p:spTree>
    <p:extLst>
      <p:ext uri="{BB962C8B-B14F-4D97-AF65-F5344CB8AC3E}">
        <p14:creationId xmlns:p14="http://schemas.microsoft.com/office/powerpoint/2010/main" val="37296626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2073600" y="427725"/>
            <a:ext cx="4561920" cy="7788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spcBef>
                <a:spcPts val="1089"/>
              </a:spcBef>
              <a:spcAft>
                <a:spcPts val="907"/>
              </a:spcAft>
              <a:buSzPct val="45000"/>
            </a:pPr>
            <a:r>
              <a:rPr lang="en-GB" altLang="en-US" sz="2400">
                <a:latin typeface="Times New Roman" pitchFamily="18" charset="0"/>
              </a:rPr>
              <a:t>Ex:</a:t>
            </a:r>
          </a:p>
          <a:p>
            <a:pPr>
              <a:lnSpc>
                <a:spcPct val="116000"/>
              </a:lnSpc>
              <a:spcBef>
                <a:spcPts val="1089"/>
              </a:spcBef>
              <a:spcAft>
                <a:spcPts val="907"/>
              </a:spcAft>
              <a:buSzPct val="45000"/>
            </a:pPr>
            <a:r>
              <a:rPr lang="en-GB" altLang="en-US" sz="2400">
                <a:latin typeface="Times New Roman" pitchFamily="18" charset="0"/>
              </a:rPr>
              <a:t>$ls | more</a:t>
            </a:r>
          </a:p>
          <a:p>
            <a:pPr>
              <a:lnSpc>
                <a:spcPct val="116000"/>
              </a:lnSpc>
              <a:spcBef>
                <a:spcPts val="1089"/>
              </a:spcBef>
              <a:spcAft>
                <a:spcPts val="907"/>
              </a:spcAft>
              <a:buSzPct val="45000"/>
            </a:pPr>
            <a:r>
              <a:rPr lang="en-GB" altLang="en-US" sz="2400">
                <a:latin typeface="Times New Roman" pitchFamily="18" charset="0"/>
              </a:rPr>
              <a:t>$ls &gt; dir_listing.txt</a:t>
            </a:r>
          </a:p>
          <a:p>
            <a:pPr>
              <a:lnSpc>
                <a:spcPct val="116000"/>
              </a:lnSpc>
              <a:spcBef>
                <a:spcPts val="1089"/>
              </a:spcBef>
              <a:spcAft>
                <a:spcPts val="907"/>
              </a:spcAft>
              <a:buSzPct val="45000"/>
            </a:pPr>
            <a:r>
              <a:rPr lang="en-GB" altLang="en-US" sz="2400">
                <a:latin typeface="Times New Roman" pitchFamily="18" charset="0"/>
              </a:rPr>
              <a:t>$cat &lt; file.sh</a:t>
            </a:r>
          </a:p>
          <a:p>
            <a:pPr>
              <a:lnSpc>
                <a:spcPct val="116000"/>
              </a:lnSpc>
              <a:spcBef>
                <a:spcPts val="1089"/>
              </a:spcBef>
              <a:spcAft>
                <a:spcPts val="907"/>
              </a:spcAft>
              <a:buSzPct val="45000"/>
            </a:pPr>
            <a:r>
              <a:rPr lang="en-GB" altLang="en-US" sz="2400">
                <a:latin typeface="Times New Roman" pitchFamily="18" charset="0"/>
              </a:rPr>
              <a:t>append:</a:t>
            </a:r>
          </a:p>
          <a:p>
            <a:pPr>
              <a:lnSpc>
                <a:spcPct val="116000"/>
              </a:lnSpc>
              <a:spcBef>
                <a:spcPts val="1089"/>
              </a:spcBef>
              <a:spcAft>
                <a:spcPts val="907"/>
              </a:spcAft>
              <a:buSzPct val="45000"/>
            </a:pPr>
            <a:r>
              <a:rPr lang="en-GB" altLang="en-US" sz="2400">
                <a:latin typeface="Times New Roman" pitchFamily="18" charset="0"/>
              </a:rPr>
              <a:t>$ ls &gt;&gt; dir_listing.txt</a:t>
            </a:r>
          </a:p>
          <a:p>
            <a:pPr>
              <a:lnSpc>
                <a:spcPct val="116000"/>
              </a:lnSpc>
              <a:spcBef>
                <a:spcPts val="1089"/>
              </a:spcBef>
              <a:spcAft>
                <a:spcPts val="907"/>
              </a:spcAft>
              <a:buSzPct val="45000"/>
            </a:pPr>
            <a:endParaRPr lang="en-GB" altLang="en-US" sz="2400">
              <a:latin typeface="Times New Roman" pitchFamily="18" charset="0"/>
            </a:endParaRPr>
          </a:p>
          <a:p>
            <a:pPr>
              <a:lnSpc>
                <a:spcPct val="116000"/>
              </a:lnSpc>
              <a:spcBef>
                <a:spcPts val="1089"/>
              </a:spcBef>
              <a:spcAft>
                <a:spcPts val="907"/>
              </a:spcAft>
              <a:buSzPct val="45000"/>
            </a:pPr>
            <a:r>
              <a:rPr lang="en-GB" altLang="en-US" sz="2400">
                <a:latin typeface="Times New Roman" pitchFamily="18" charset="0"/>
              </a:rPr>
              <a:t>The following adds the contents of File1 at the end of File2:</a:t>
            </a:r>
          </a:p>
          <a:p>
            <a:pPr>
              <a:lnSpc>
                <a:spcPct val="116000"/>
              </a:lnSpc>
              <a:spcBef>
                <a:spcPts val="1089"/>
              </a:spcBef>
              <a:spcAft>
                <a:spcPts val="907"/>
              </a:spcAft>
              <a:buSzPct val="45000"/>
            </a:pPr>
            <a:r>
              <a:rPr lang="en-GB" altLang="en-US" sz="2400">
                <a:latin typeface="Times New Roman" pitchFamily="18" charset="0"/>
              </a:rPr>
              <a:t>$ cat File1 &gt;&gt; File2</a:t>
            </a:r>
          </a:p>
          <a:p>
            <a:pPr>
              <a:lnSpc>
                <a:spcPct val="116000"/>
              </a:lnSpc>
              <a:spcBef>
                <a:spcPts val="1089"/>
              </a:spcBef>
              <a:spcAft>
                <a:spcPts val="907"/>
              </a:spcAft>
              <a:buSzPct val="45000"/>
            </a:pPr>
            <a:endParaRPr lang="en-GB" altLang="en-US" sz="2400">
              <a:latin typeface="Times New Roman" pitchFamily="18" charset="0"/>
            </a:endParaRPr>
          </a:p>
          <a:p>
            <a:pPr>
              <a:lnSpc>
                <a:spcPct val="116000"/>
              </a:lnSpc>
              <a:spcBef>
                <a:spcPts val="1089"/>
              </a:spcBef>
              <a:spcAft>
                <a:spcPts val="907"/>
              </a:spcAft>
              <a:buSzPct val="45000"/>
            </a:pPr>
            <a:endParaRPr lang="en-GB" altLang="en-US" sz="2400">
              <a:latin typeface="Times New Roman" pitchFamily="18" charset="0"/>
            </a:endParaRPr>
          </a:p>
        </p:txBody>
      </p:sp>
    </p:spTree>
    <p:extLst>
      <p:ext uri="{BB962C8B-B14F-4D97-AF65-F5344CB8AC3E}">
        <p14:creationId xmlns:p14="http://schemas.microsoft.com/office/powerpoint/2010/main" val="5897948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1244160" y="829527"/>
            <a:ext cx="4769280" cy="2224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400" u="sng">
                <a:latin typeface="Times New Roman" pitchFamily="18" charset="0"/>
              </a:rPr>
              <a:t>Directory Related Commands:</a:t>
            </a:r>
          </a:p>
          <a:p>
            <a:pPr>
              <a:lnSpc>
                <a:spcPct val="116000"/>
              </a:lnSpc>
              <a:buClrTx/>
              <a:buSzPct val="45000"/>
              <a:buFontTx/>
              <a:buNone/>
            </a:pPr>
            <a:r>
              <a:rPr lang="en-GB" altLang="en-US" sz="2400">
                <a:latin typeface="Times New Roman" pitchFamily="18" charset="0"/>
              </a:rPr>
              <a:t>cd</a:t>
            </a:r>
          </a:p>
          <a:p>
            <a:pPr>
              <a:lnSpc>
                <a:spcPct val="116000"/>
              </a:lnSpc>
              <a:buClrTx/>
              <a:buSzPct val="45000"/>
              <a:buFontTx/>
              <a:buNone/>
            </a:pPr>
            <a:r>
              <a:rPr lang="en-GB" altLang="en-US" sz="2400">
                <a:latin typeface="Times New Roman" pitchFamily="18" charset="0"/>
              </a:rPr>
              <a:t>mkdir</a:t>
            </a:r>
          </a:p>
          <a:p>
            <a:pPr>
              <a:lnSpc>
                <a:spcPct val="116000"/>
              </a:lnSpc>
              <a:buClrTx/>
              <a:buSzPct val="45000"/>
              <a:buFontTx/>
              <a:buNone/>
            </a:pPr>
            <a:r>
              <a:rPr lang="en-GB" altLang="en-US" sz="2400">
                <a:latin typeface="Times New Roman" pitchFamily="18" charset="0"/>
              </a:rPr>
              <a:t>pwd</a:t>
            </a:r>
          </a:p>
          <a:p>
            <a:pPr>
              <a:lnSpc>
                <a:spcPct val="116000"/>
              </a:lnSpc>
              <a:buClrTx/>
              <a:buSzPct val="45000"/>
              <a:buFontTx/>
              <a:buNone/>
            </a:pPr>
            <a:r>
              <a:rPr lang="en-GB" altLang="en-US" sz="2400">
                <a:latin typeface="Times New Roman" pitchFamily="18" charset="0"/>
              </a:rPr>
              <a:t>ls </a:t>
            </a:r>
          </a:p>
        </p:txBody>
      </p:sp>
      <p:sp>
        <p:nvSpPr>
          <p:cNvPr id="8194" name="Text Box 2"/>
          <p:cNvSpPr txBox="1">
            <a:spLocks noChangeArrowheads="1"/>
          </p:cNvSpPr>
          <p:nvPr/>
        </p:nvSpPr>
        <p:spPr bwMode="auto">
          <a:xfrm>
            <a:off x="1244161" y="3110726"/>
            <a:ext cx="7734240" cy="2653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400" u="sng">
                <a:latin typeface="Times New Roman" pitchFamily="18" charset="0"/>
              </a:rPr>
              <a:t>Process Related Commands:</a:t>
            </a:r>
          </a:p>
          <a:p>
            <a:pPr>
              <a:lnSpc>
                <a:spcPct val="116000"/>
              </a:lnSpc>
              <a:buClrTx/>
              <a:buSzPct val="45000"/>
              <a:buFontTx/>
              <a:buNone/>
            </a:pPr>
            <a:r>
              <a:rPr lang="en-GB" altLang="en-US" sz="2400">
                <a:latin typeface="Times New Roman" pitchFamily="18" charset="0"/>
              </a:rPr>
              <a:t>ps </a:t>
            </a:r>
          </a:p>
          <a:p>
            <a:pPr>
              <a:lnSpc>
                <a:spcPct val="116000"/>
              </a:lnSpc>
              <a:buClrTx/>
              <a:buSzPct val="45000"/>
              <a:buFontTx/>
              <a:buNone/>
            </a:pPr>
            <a:r>
              <a:rPr lang="en-GB" altLang="en-US" sz="2400">
                <a:latin typeface="Times New Roman" pitchFamily="18" charset="0"/>
              </a:rPr>
              <a:t>top</a:t>
            </a:r>
          </a:p>
          <a:p>
            <a:pPr>
              <a:lnSpc>
                <a:spcPct val="116000"/>
              </a:lnSpc>
              <a:buClrTx/>
              <a:buSzPct val="45000"/>
              <a:buFontTx/>
              <a:buNone/>
            </a:pPr>
            <a:r>
              <a:rPr lang="en-GB" altLang="en-US" sz="2400">
                <a:latin typeface="Times New Roman" pitchFamily="18" charset="0"/>
              </a:rPr>
              <a:t>netstat</a:t>
            </a:r>
          </a:p>
          <a:p>
            <a:pPr>
              <a:lnSpc>
                <a:spcPct val="116000"/>
              </a:lnSpc>
              <a:buClrTx/>
              <a:buSzPct val="45000"/>
              <a:buFontTx/>
              <a:buNone/>
            </a:pPr>
            <a:r>
              <a:rPr lang="en-GB" altLang="en-US" sz="2400">
                <a:latin typeface="Times New Roman" pitchFamily="18" charset="0"/>
              </a:rPr>
              <a:t>pstree</a:t>
            </a:r>
          </a:p>
          <a:p>
            <a:pPr>
              <a:lnSpc>
                <a:spcPct val="116000"/>
              </a:lnSpc>
              <a:buClrTx/>
              <a:buSzPct val="45000"/>
              <a:buFontTx/>
              <a:buNone/>
            </a:pPr>
            <a:r>
              <a:rPr lang="en-GB" altLang="en-US" sz="2400">
                <a:latin typeface="Times New Roman" pitchFamily="18" charset="0"/>
              </a:rPr>
              <a:t>kill</a:t>
            </a:r>
          </a:p>
        </p:txBody>
      </p:sp>
    </p:spTree>
    <p:extLst>
      <p:ext uri="{BB962C8B-B14F-4D97-AF65-F5344CB8AC3E}">
        <p14:creationId xmlns:p14="http://schemas.microsoft.com/office/powerpoint/2010/main" val="17207557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451521" y="1866436"/>
            <a:ext cx="6852960" cy="2653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400" u="sng">
                <a:latin typeface="Times New Roman" pitchFamily="18" charset="0"/>
              </a:rPr>
              <a:t>Disk related commands:</a:t>
            </a:r>
          </a:p>
          <a:p>
            <a:pPr>
              <a:lnSpc>
                <a:spcPct val="116000"/>
              </a:lnSpc>
              <a:buClrTx/>
              <a:buSzPct val="45000"/>
              <a:buFontTx/>
              <a:buNone/>
            </a:pPr>
            <a:endParaRPr lang="en-GB" altLang="en-US" sz="2400">
              <a:latin typeface="Times New Roman" pitchFamily="18" charset="0"/>
            </a:endParaRPr>
          </a:p>
          <a:p>
            <a:pPr>
              <a:lnSpc>
                <a:spcPct val="116000"/>
              </a:lnSpc>
              <a:buClrTx/>
              <a:buSzPct val="45000"/>
              <a:buFontTx/>
              <a:buNone/>
            </a:pPr>
            <a:endParaRPr lang="en-GB" altLang="en-US" sz="2400">
              <a:latin typeface="Times New Roman" pitchFamily="18" charset="0"/>
            </a:endParaRPr>
          </a:p>
          <a:p>
            <a:pPr>
              <a:lnSpc>
                <a:spcPct val="116000"/>
              </a:lnSpc>
              <a:buClrTx/>
              <a:buSzPct val="45000"/>
              <a:buFontTx/>
              <a:buNone/>
            </a:pPr>
            <a:r>
              <a:rPr lang="en-GB" altLang="en-US" sz="2400">
                <a:latin typeface="Times New Roman" pitchFamily="18" charset="0"/>
              </a:rPr>
              <a:t>du -  Summarize disk usage of each FILE, recursively for directories.</a:t>
            </a:r>
          </a:p>
          <a:p>
            <a:pPr>
              <a:lnSpc>
                <a:spcPct val="116000"/>
              </a:lnSpc>
              <a:buClrTx/>
              <a:buSzPct val="45000"/>
              <a:buFontTx/>
              <a:buNone/>
            </a:pPr>
            <a:r>
              <a:rPr lang="en-GB" altLang="en-US" sz="2400">
                <a:latin typeface="Times New Roman" pitchFamily="18" charset="0"/>
              </a:rPr>
              <a:t>df - report filesystem disk space usage</a:t>
            </a:r>
          </a:p>
        </p:txBody>
      </p:sp>
    </p:spTree>
    <p:extLst>
      <p:ext uri="{BB962C8B-B14F-4D97-AF65-F5344CB8AC3E}">
        <p14:creationId xmlns:p14="http://schemas.microsoft.com/office/powerpoint/2010/main" val="394357240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1451520" y="1244291"/>
            <a:ext cx="5184000" cy="979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500" u="sng">
                <a:latin typeface="Times New Roman" pitchFamily="18" charset="0"/>
              </a:rPr>
              <a:t>Searching Files using command:</a:t>
            </a:r>
          </a:p>
          <a:p>
            <a:pPr>
              <a:lnSpc>
                <a:spcPct val="116000"/>
              </a:lnSpc>
              <a:buClrTx/>
              <a:buSzPct val="45000"/>
              <a:buFontTx/>
              <a:buNone/>
            </a:pPr>
            <a:endParaRPr lang="en-GB" altLang="en-US" sz="2500" u="sng">
              <a:latin typeface="Times New Roman" pitchFamily="18" charset="0"/>
            </a:endParaRPr>
          </a:p>
        </p:txBody>
      </p:sp>
      <p:sp>
        <p:nvSpPr>
          <p:cNvPr id="10242" name="Text Box 2"/>
          <p:cNvSpPr txBox="1">
            <a:spLocks noChangeArrowheads="1"/>
          </p:cNvSpPr>
          <p:nvPr/>
        </p:nvSpPr>
        <p:spPr bwMode="auto">
          <a:xfrm>
            <a:off x="2280960" y="3525491"/>
            <a:ext cx="3110400" cy="44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buClrTx/>
              <a:buSzPct val="45000"/>
              <a:buFontTx/>
              <a:buNone/>
            </a:pPr>
            <a:r>
              <a:rPr lang="en-GB" altLang="en-US" sz="2400"/>
              <a:t>find  / -name file.c</a:t>
            </a:r>
          </a:p>
        </p:txBody>
      </p:sp>
      <p:sp>
        <p:nvSpPr>
          <p:cNvPr id="10243" name="Text Box 3"/>
          <p:cNvSpPr txBox="1">
            <a:spLocks noChangeArrowheads="1"/>
          </p:cNvSpPr>
          <p:nvPr/>
        </p:nvSpPr>
        <p:spPr bwMode="auto">
          <a:xfrm>
            <a:off x="1244160" y="2073818"/>
            <a:ext cx="5184000" cy="531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500">
                <a:latin typeface="Times New Roman" pitchFamily="18" charset="0"/>
              </a:rPr>
              <a:t>find /search/path -name filename</a:t>
            </a:r>
          </a:p>
        </p:txBody>
      </p:sp>
    </p:spTree>
    <p:extLst>
      <p:ext uri="{BB962C8B-B14F-4D97-AF65-F5344CB8AC3E}">
        <p14:creationId xmlns:p14="http://schemas.microsoft.com/office/powerpoint/2010/main" val="212909443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2488320" y="1176605"/>
            <a:ext cx="4769280" cy="531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500" u="sng">
                <a:latin typeface="Times New Roman" pitchFamily="18" charset="0"/>
              </a:rPr>
              <a:t>Search for a word in File(s) </a:t>
            </a:r>
          </a:p>
        </p:txBody>
      </p:sp>
      <p:sp>
        <p:nvSpPr>
          <p:cNvPr id="11266" name="Text Box 2"/>
          <p:cNvSpPr txBox="1">
            <a:spLocks noChangeArrowheads="1"/>
          </p:cNvSpPr>
          <p:nvPr/>
        </p:nvSpPr>
        <p:spPr bwMode="auto">
          <a:xfrm>
            <a:off x="2280960" y="2628277"/>
            <a:ext cx="4976640" cy="2773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0820" rIns="81639" bIns="4082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5pPr>
            <a:lvl6pPr marL="25146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6pPr>
            <a:lvl7pPr marL="29718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7pPr>
            <a:lvl8pPr marL="34290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8pPr>
            <a:lvl9pPr marL="3886200" indent="-228600" defTabSz="457200" fontAlgn="base" hangingPunct="0">
              <a:lnSpc>
                <a:spcPct val="102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Luxi Sans" pitchFamily="16" charset="0"/>
                <a:cs typeface="Arial Unicode MS" charset="0"/>
              </a:defRPr>
            </a:lvl9pPr>
          </a:lstStyle>
          <a:p>
            <a:pPr>
              <a:lnSpc>
                <a:spcPct val="116000"/>
              </a:lnSpc>
              <a:buClrTx/>
              <a:buSzPct val="45000"/>
              <a:buFontTx/>
              <a:buNone/>
            </a:pPr>
            <a:r>
              <a:rPr lang="en-GB" altLang="en-US" sz="2500">
                <a:latin typeface="Times New Roman" pitchFamily="18" charset="0"/>
              </a:rPr>
              <a:t>grep  text  /some/path/file</a:t>
            </a:r>
          </a:p>
          <a:p>
            <a:pPr>
              <a:lnSpc>
                <a:spcPct val="116000"/>
              </a:lnSpc>
              <a:buClrTx/>
              <a:buSzPct val="45000"/>
              <a:buFontTx/>
              <a:buNone/>
            </a:pPr>
            <a:endParaRPr lang="en-GB" altLang="en-US" sz="2500">
              <a:latin typeface="Times New Roman" pitchFamily="18" charset="0"/>
            </a:endParaRPr>
          </a:p>
          <a:p>
            <a:pPr>
              <a:lnSpc>
                <a:spcPct val="116000"/>
              </a:lnSpc>
              <a:buClrTx/>
              <a:buSzPct val="45000"/>
              <a:buFontTx/>
              <a:buNone/>
            </a:pPr>
            <a:r>
              <a:rPr lang="en-GB" altLang="en-US" sz="2500">
                <a:latin typeface="Times New Roman" pitchFamily="18" charset="0"/>
              </a:rPr>
              <a:t>ex:</a:t>
            </a:r>
          </a:p>
          <a:p>
            <a:pPr>
              <a:lnSpc>
                <a:spcPct val="116000"/>
              </a:lnSpc>
              <a:buClrTx/>
              <a:buSzPct val="45000"/>
              <a:buFontTx/>
              <a:buNone/>
            </a:pPr>
            <a:r>
              <a:rPr lang="en-GB" altLang="en-US" sz="2500">
                <a:latin typeface="Times New Roman" pitchFamily="18" charset="0"/>
              </a:rPr>
              <a:t>grep main hello.c</a:t>
            </a:r>
          </a:p>
          <a:p>
            <a:pPr>
              <a:lnSpc>
                <a:spcPct val="116000"/>
              </a:lnSpc>
              <a:buClrTx/>
              <a:buSzPct val="45000"/>
              <a:buFontTx/>
              <a:buNone/>
            </a:pPr>
            <a:endParaRPr lang="en-GB" altLang="en-US" sz="2500">
              <a:latin typeface="Times New Roman" pitchFamily="18" charset="0"/>
            </a:endParaRPr>
          </a:p>
          <a:p>
            <a:pPr>
              <a:lnSpc>
                <a:spcPct val="116000"/>
              </a:lnSpc>
              <a:buClrTx/>
              <a:buSzPct val="45000"/>
              <a:buFontTx/>
              <a:buNone/>
            </a:pPr>
            <a:r>
              <a:rPr lang="en-GB" altLang="en-US" sz="2500">
                <a:latin typeface="Times New Roman" pitchFamily="18" charset="0"/>
              </a:rPr>
              <a:t>grep -r main /some/cdir</a:t>
            </a:r>
          </a:p>
        </p:txBody>
      </p:sp>
    </p:spTree>
    <p:extLst>
      <p:ext uri="{BB962C8B-B14F-4D97-AF65-F5344CB8AC3E}">
        <p14:creationId xmlns:p14="http://schemas.microsoft.com/office/powerpoint/2010/main" val="9635428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altLang="en-US" sz="4000" b="1"/>
              <a:t>Access Permissions </a:t>
            </a:r>
            <a:br>
              <a:rPr lang="en-US" altLang="en-US" sz="4000" b="1"/>
            </a:br>
            <a:r>
              <a:rPr lang="en-US" altLang="en-US" sz="4000" b="1"/>
              <a:t>for Unix files</a:t>
            </a:r>
          </a:p>
        </p:txBody>
      </p:sp>
      <p:sp>
        <p:nvSpPr>
          <p:cNvPr id="46083" name="Rectangle 3"/>
          <p:cNvSpPr>
            <a:spLocks noGrp="1" noChangeArrowheads="1"/>
          </p:cNvSpPr>
          <p:nvPr>
            <p:ph type="body" idx="1"/>
          </p:nvPr>
        </p:nvSpPr>
        <p:spPr/>
        <p:txBody>
          <a:bodyPr/>
          <a:lstStyle/>
          <a:p>
            <a:pPr>
              <a:lnSpc>
                <a:spcPct val="80000"/>
              </a:lnSpc>
            </a:pPr>
            <a:r>
              <a:rPr lang="en-US" altLang="en-US" sz="2000" b="1"/>
              <a:t>UNIX is a multi-user system. Every file and directory in your account can be protected from or made accessible to other users by changing its access permissions. Every user has responsibility for controlling access to their files. </a:t>
            </a:r>
          </a:p>
          <a:p>
            <a:pPr>
              <a:lnSpc>
                <a:spcPct val="80000"/>
              </a:lnSpc>
            </a:pPr>
            <a:r>
              <a:rPr lang="en-US" altLang="en-US" sz="2000" b="1"/>
              <a:t>Permissions for a file or directory may be any or all of: </a:t>
            </a:r>
          </a:p>
          <a:p>
            <a:pPr>
              <a:lnSpc>
                <a:spcPct val="80000"/>
              </a:lnSpc>
            </a:pPr>
            <a:r>
              <a:rPr lang="en-US" altLang="en-US" sz="2000" b="1"/>
              <a:t>r - read </a:t>
            </a:r>
          </a:p>
          <a:p>
            <a:pPr>
              <a:lnSpc>
                <a:spcPct val="80000"/>
              </a:lnSpc>
            </a:pPr>
            <a:r>
              <a:rPr lang="en-US" altLang="en-US" sz="2000" b="1"/>
              <a:t>w - write </a:t>
            </a:r>
          </a:p>
          <a:p>
            <a:pPr>
              <a:lnSpc>
                <a:spcPct val="80000"/>
              </a:lnSpc>
            </a:pPr>
            <a:r>
              <a:rPr lang="en-US" altLang="en-US" sz="2000" b="1"/>
              <a:t>x - execute = running a program </a:t>
            </a:r>
          </a:p>
          <a:p>
            <a:pPr>
              <a:lnSpc>
                <a:spcPct val="80000"/>
              </a:lnSpc>
            </a:pPr>
            <a:endParaRPr lang="en-US" altLang="en-US" sz="2000" b="1"/>
          </a:p>
          <a:p>
            <a:pPr>
              <a:lnSpc>
                <a:spcPct val="80000"/>
              </a:lnSpc>
            </a:pPr>
            <a:r>
              <a:rPr lang="en-US" altLang="en-US" sz="2000" b="1"/>
              <a:t>Each permission (rwx) can be controlled at three levels: </a:t>
            </a:r>
          </a:p>
          <a:p>
            <a:pPr>
              <a:lnSpc>
                <a:spcPct val="80000"/>
              </a:lnSpc>
            </a:pPr>
            <a:r>
              <a:rPr lang="en-US" altLang="en-US" sz="2000" b="1"/>
              <a:t>u - user = yourself </a:t>
            </a:r>
          </a:p>
          <a:p>
            <a:pPr>
              <a:lnSpc>
                <a:spcPct val="80000"/>
              </a:lnSpc>
            </a:pPr>
            <a:r>
              <a:rPr lang="en-US" altLang="en-US" sz="2000" b="1"/>
              <a:t>g - group = can be people in the same project </a:t>
            </a:r>
          </a:p>
          <a:p>
            <a:pPr>
              <a:lnSpc>
                <a:spcPct val="80000"/>
              </a:lnSpc>
            </a:pPr>
            <a:r>
              <a:rPr lang="en-US" altLang="en-US" sz="2000" b="1"/>
              <a:t>o - other = everyone on the system</a:t>
            </a:r>
          </a:p>
          <a:p>
            <a:pPr>
              <a:lnSpc>
                <a:spcPct val="80000"/>
              </a:lnSpc>
            </a:pPr>
            <a:endParaRPr lang="en-US" altLang="en-US" sz="2000"/>
          </a:p>
        </p:txBody>
      </p:sp>
    </p:spTree>
    <p:extLst>
      <p:ext uri="{BB962C8B-B14F-4D97-AF65-F5344CB8AC3E}">
        <p14:creationId xmlns:p14="http://schemas.microsoft.com/office/powerpoint/2010/main" val="278124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684</Words>
  <Application>Microsoft Office PowerPoint</Application>
  <PresentationFormat>On-screen Show (4:3)</PresentationFormat>
  <Paragraphs>129</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 Unicode MS</vt:lpstr>
      <vt:lpstr>Arial</vt:lpstr>
      <vt:lpstr>Calibri</vt:lpstr>
      <vt:lpstr>Luxi Sans</vt:lpstr>
      <vt:lpstr>Times New Roman</vt:lpstr>
      <vt:lpstr>Office Theme</vt:lpstr>
      <vt:lpstr>Linux file handling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 Permissions  for Unix files</vt:lpstr>
      <vt:lpstr>Displaying File Access Permissions</vt:lpstr>
      <vt:lpstr>Example outputs from the ls -l command:</vt:lpstr>
      <vt:lpstr>Access Permissions with Chmod</vt:lpstr>
      <vt:lpstr>Numerical Method of Changing Permissions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file handling commands</dc:title>
  <dc:creator>Denis Manley</dc:creator>
  <cp:lastModifiedBy>William Carey</cp:lastModifiedBy>
  <cp:revision>3</cp:revision>
  <dcterms:created xsi:type="dcterms:W3CDTF">2016-03-03T11:23:13Z</dcterms:created>
  <dcterms:modified xsi:type="dcterms:W3CDTF">2017-11-20T16:02:22Z</dcterms:modified>
</cp:coreProperties>
</file>