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95176-BA47-4935-BB9E-D82ECD33B52E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2F4FE-6701-49C5-BC3A-064E69EEF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806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5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4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3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0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8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1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0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7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1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4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0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0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8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33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48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04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7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6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497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147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39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25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3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1274-609C-455A-8B2F-5A232708F3BC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4DB4-2E2F-4AA7-9D04-26ABF898AB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124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 scheduling algorithms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0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SRT Example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75271"/>
              </p:ext>
            </p:extLst>
          </p:nvPr>
        </p:nvGraphicFramePr>
        <p:xfrm>
          <a:off x="533400" y="1447800"/>
          <a:ext cx="8077200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Arrival 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CPU cycle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F103D-599D-4770-B4B8-436F0A5A46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467600" cy="30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Average time to complete a job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ea typeface="ＭＳ Ｐゴシック" pitchFamily="34" charset="-128"/>
              </a:rPr>
              <a:t>Average </a:t>
            </a:r>
            <a:r>
              <a:rPr lang="en-US" sz="2800" dirty="0">
                <a:solidFill>
                  <a:srgbClr val="FF0000"/>
                </a:solidFill>
                <a:ea typeface="ＭＳ Ｐゴシック" pitchFamily="34" charset="-128"/>
              </a:rPr>
              <a:t>turn around time is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ea typeface="ＭＳ Ｐゴシック" pitchFamily="34" charset="-128"/>
              </a:rPr>
              <a:t>Home Work:</a:t>
            </a:r>
            <a:endParaRPr lang="en-US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Using the schedule as above what is the turn around time for a system using the SRT algorithm?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IE" dirty="0"/>
          </a:p>
        </p:txBody>
      </p:sp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07204AB4-E6FD-40E6-BDD3-0914F3E08DE3}" type="slidenum">
              <a:rPr lang="en-US" sz="2000" smtClean="0">
                <a:solidFill>
                  <a:srgbClr val="222222"/>
                </a:solidFill>
              </a:rPr>
              <a:pPr eaLnBrk="1" hangingPunct="1"/>
              <a:t>11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83021"/>
              </p:ext>
            </p:extLst>
          </p:nvPr>
        </p:nvGraphicFramePr>
        <p:xfrm>
          <a:off x="533400" y="1397000"/>
          <a:ext cx="7086600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/>
                <a:gridCol w="1066800"/>
                <a:gridCol w="1051560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bg2"/>
                          </a:solidFill>
                        </a:rPr>
                        <a:t>Job</a:t>
                      </a:r>
                      <a:endParaRPr lang="en-IE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IE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IE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IE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IE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Completion time minus</a:t>
                      </a:r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 arrival time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14- 0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3-2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9-3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Turnaround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7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 5 Round Robin</a:t>
            </a:r>
          </a:p>
        </p:txBody>
      </p:sp>
      <p:sp>
        <p:nvSpPr>
          <p:cNvPr id="41988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dirty="0" smtClean="0"/>
              <a:t>Preemptive</a:t>
            </a:r>
          </a:p>
          <a:p>
            <a:pPr eaLnBrk="1" hangingPunct="1"/>
            <a:r>
              <a:rPr lang="en-CA" dirty="0" smtClean="0"/>
              <a:t>Used extensively in interactive systems </a:t>
            </a:r>
          </a:p>
          <a:p>
            <a:pPr eaLnBrk="1" hangingPunct="1"/>
            <a:r>
              <a:rPr lang="en-CA" dirty="0" smtClean="0"/>
              <a:t>Based on predetermined</a:t>
            </a:r>
            <a:r>
              <a:rPr lang="en-US" dirty="0" smtClean="0"/>
              <a:t> </a:t>
            </a:r>
            <a:r>
              <a:rPr lang="en-CA" dirty="0" smtClean="0"/>
              <a:t>time slice (time quantum)</a:t>
            </a:r>
            <a:endParaRPr lang="en-US" dirty="0" smtClean="0"/>
          </a:p>
          <a:p>
            <a:pPr eaLnBrk="1" hangingPunct="1"/>
            <a:r>
              <a:rPr lang="en-CA" dirty="0" smtClean="0"/>
              <a:t>Each job</a:t>
            </a:r>
            <a:r>
              <a:rPr lang="en-US" dirty="0" smtClean="0"/>
              <a:t> assigned time quantum</a:t>
            </a:r>
          </a:p>
          <a:p>
            <a:pPr eaLnBrk="1" hangingPunct="1"/>
            <a:r>
              <a:rPr lang="en-US" dirty="0" smtClean="0"/>
              <a:t>Time quantum </a:t>
            </a:r>
            <a:r>
              <a:rPr lang="en-CA" dirty="0" smtClean="0"/>
              <a:t>size</a:t>
            </a:r>
          </a:p>
          <a:p>
            <a:pPr lvl="1" eaLnBrk="1" hangingPunct="1"/>
            <a:r>
              <a:rPr lang="en-CA" dirty="0" smtClean="0"/>
              <a:t>Crucial to system performance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Varies from 1</a:t>
            </a:r>
            <a:r>
              <a:rPr lang="en-CA" dirty="0" smtClean="0"/>
              <a:t>00 ms to 1-2 seconds</a:t>
            </a:r>
            <a:endParaRPr lang="en-US" dirty="0" smtClean="0"/>
          </a:p>
          <a:p>
            <a:pPr eaLnBrk="1" hangingPunct="1"/>
            <a:r>
              <a:rPr lang="en-CA" dirty="0" smtClean="0"/>
              <a:t>CPU equally shared among all active</a:t>
            </a:r>
            <a:r>
              <a:rPr lang="en-US" dirty="0" smtClean="0"/>
              <a:t> </a:t>
            </a:r>
            <a:r>
              <a:rPr lang="en-CA" dirty="0" smtClean="0"/>
              <a:t>processes</a:t>
            </a:r>
          </a:p>
          <a:p>
            <a:pPr lvl="1" eaLnBrk="1" hangingPunct="1"/>
            <a:r>
              <a:rPr lang="en-US" dirty="0" smtClean="0"/>
              <a:t>Not</a:t>
            </a:r>
            <a:r>
              <a:rPr lang="en-CA" dirty="0" smtClean="0"/>
              <a:t> monopolized by one job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4BCD5EFC-2457-4D7C-BD60-16AB5E83BE4B}" type="slidenum">
              <a:rPr lang="en-US" sz="2000" smtClean="0">
                <a:solidFill>
                  <a:srgbClr val="222222"/>
                </a:solidFill>
              </a:rPr>
              <a:pPr eaLnBrk="1" hangingPunct="1"/>
              <a:t>12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</a:p>
        </p:txBody>
      </p:sp>
      <p:sp>
        <p:nvSpPr>
          <p:cNvPr id="43012" name="Rectangle 17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77200" cy="502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Job placed on READY queue (FCFS scheme)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Process Scheduler selects first job</a:t>
            </a:r>
          </a:p>
          <a:p>
            <a:pPr lvl="1" eaLnBrk="1" hangingPunct="1"/>
            <a:r>
              <a:rPr lang="en-US" dirty="0" smtClean="0"/>
              <a:t>Sets timer to time quantum </a:t>
            </a:r>
          </a:p>
          <a:p>
            <a:pPr lvl="1" eaLnBrk="1" hangingPunct="1"/>
            <a:r>
              <a:rPr lang="en-US" dirty="0" smtClean="0"/>
              <a:t>Allocates CPU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Timer expires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job CPU cycle &gt; time quantum</a:t>
            </a:r>
          </a:p>
          <a:p>
            <a:pPr lvl="1" eaLnBrk="1" hangingPunct="1"/>
            <a:r>
              <a:rPr lang="en-US" dirty="0" smtClean="0"/>
              <a:t>Job preempted and placed at </a:t>
            </a:r>
            <a:r>
              <a:rPr lang="en-US" i="1" dirty="0" smtClean="0"/>
              <a:t>end</a:t>
            </a:r>
            <a:r>
              <a:rPr lang="en-US" dirty="0" smtClean="0"/>
              <a:t> of READY queue</a:t>
            </a:r>
          </a:p>
          <a:p>
            <a:pPr lvl="1" eaLnBrk="1" hangingPunct="1"/>
            <a:r>
              <a:rPr lang="en-US" dirty="0" smtClean="0"/>
              <a:t>Information saved in PCB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2B37A2A6-B925-4853-96FA-CF17B690256F}" type="slidenum">
              <a:rPr lang="en-US" sz="2000" smtClean="0">
                <a:solidFill>
                  <a:srgbClr val="222222"/>
                </a:solidFill>
              </a:rPr>
              <a:pPr eaLnBrk="1" hangingPunct="1"/>
              <a:t>13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job CPU cycle &lt; time quantum</a:t>
            </a:r>
          </a:p>
          <a:p>
            <a:pPr lvl="1" eaLnBrk="1" hangingPunct="1"/>
            <a:r>
              <a:rPr lang="en-CA" dirty="0" smtClean="0"/>
              <a:t>Job finished: allocated resources</a:t>
            </a:r>
            <a:r>
              <a:rPr lang="en-US" dirty="0" smtClean="0"/>
              <a:t> </a:t>
            </a:r>
            <a:r>
              <a:rPr lang="en-CA" dirty="0" smtClean="0"/>
              <a:t>released and job returned to</a:t>
            </a:r>
            <a:r>
              <a:rPr lang="en-US" dirty="0" smtClean="0"/>
              <a:t> </a:t>
            </a:r>
            <a:r>
              <a:rPr lang="en-CA" dirty="0" smtClean="0"/>
              <a:t>user</a:t>
            </a:r>
            <a:endParaRPr lang="en-US" dirty="0" smtClean="0"/>
          </a:p>
          <a:p>
            <a:pPr lvl="1" eaLnBrk="1" hangingPunct="1"/>
            <a:r>
              <a:rPr lang="en-CA" dirty="0" smtClean="0"/>
              <a:t>Interrupted by I/O request: information saved in PCB and linked to I/O queue</a:t>
            </a:r>
          </a:p>
          <a:p>
            <a:pPr eaLnBrk="1" hangingPunct="1"/>
            <a:r>
              <a:rPr lang="en-US" dirty="0" smtClean="0"/>
              <a:t>Once</a:t>
            </a:r>
            <a:r>
              <a:rPr lang="en-CA" dirty="0" smtClean="0"/>
              <a:t> I/O request satisfied</a:t>
            </a:r>
          </a:p>
          <a:p>
            <a:pPr lvl="1" eaLnBrk="1" hangingPunct="1"/>
            <a:r>
              <a:rPr lang="en-US" dirty="0" smtClean="0"/>
              <a:t>Job</a:t>
            </a:r>
            <a:r>
              <a:rPr lang="en-CA" dirty="0" smtClean="0"/>
              <a:t> return</a:t>
            </a:r>
            <a:r>
              <a:rPr lang="en-US" dirty="0" smtClean="0"/>
              <a:t>s </a:t>
            </a:r>
            <a:r>
              <a:rPr lang="en-CA" dirty="0" smtClean="0"/>
              <a:t>to end of READY queue and awaits CPU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3080AD50-3867-42BA-983B-97FD8A9B847E}" type="slidenum">
              <a:rPr lang="en-US" sz="2000" smtClean="0">
                <a:solidFill>
                  <a:srgbClr val="222222"/>
                </a:solidFill>
              </a:rPr>
              <a:pPr eaLnBrk="1" hangingPunct="1"/>
              <a:t>14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  <a:endParaRPr lang="en-US" dirty="0" smtClean="0"/>
          </a:p>
        </p:txBody>
      </p:sp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2C89E53E-DF4A-44F6-8483-A31C6D0FA032}" type="slidenum">
              <a:rPr lang="en-US" sz="2000" smtClean="0">
                <a:solidFill>
                  <a:srgbClr val="222222"/>
                </a:solidFill>
              </a:rPr>
              <a:pPr eaLnBrk="1" hangingPunct="1"/>
              <a:t>15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8001000" cy="750439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10800000" flipV="1">
            <a:off x="609600" y="1295400"/>
            <a:ext cx="8153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Timeline for job sequence A, B, C, D using the preemptive round robin algorithm with time slices of 4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ms.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Jobs A  = (0, 8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), B (1, 4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), C (2, 9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) D (3, 5ms)  (in this example assuming no I/O requests). It also use a FIFO queue </a:t>
            </a: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FF0000"/>
                </a:solidFill>
                <a:ea typeface="ＭＳ Ｐゴシック" pitchFamily="34" charset="-128"/>
              </a:rPr>
              <a:t>What is the average turnaround time?  </a:t>
            </a:r>
          </a:p>
          <a:p>
            <a:pPr eaLnBrk="0" hangingPunct="0"/>
            <a:endParaRPr lang="en-US" sz="1800" i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i="1" dirty="0" smtClean="0">
                <a:solidFill>
                  <a:srgbClr val="FF0000"/>
                </a:solidFill>
                <a:ea typeface="ＭＳ Ｐゴシック" pitchFamily="34" charset="-128"/>
              </a:rPr>
              <a:t>(20 + 7 +24 + 22)/4 = 18.25 (to calculate  time finishing time – arrival time)</a:t>
            </a:r>
            <a:endParaRPr lang="en-US" sz="1600" i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600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2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49539"/>
              </p:ext>
            </p:extLst>
          </p:nvPr>
        </p:nvGraphicFramePr>
        <p:xfrm>
          <a:off x="609600" y="1219200"/>
          <a:ext cx="69342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/>
                <a:gridCol w="944880"/>
                <a:gridCol w="1386840"/>
                <a:gridCol w="1386840"/>
                <a:gridCol w="138684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Arrival 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Job 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CUP cycle time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4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</a:p>
        </p:txBody>
      </p:sp>
      <p:sp>
        <p:nvSpPr>
          <p:cNvPr id="46084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772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CA" dirty="0" smtClean="0"/>
              <a:t>Efficiency </a:t>
            </a:r>
          </a:p>
          <a:p>
            <a:pPr lvl="1" eaLnBrk="1" hangingPunct="1"/>
            <a:r>
              <a:rPr lang="en-CA" dirty="0" smtClean="0"/>
              <a:t>Depends on time quantum size </a:t>
            </a:r>
          </a:p>
          <a:p>
            <a:pPr lvl="2" eaLnBrk="1" hangingPunct="1"/>
            <a:r>
              <a:rPr lang="en-CA" dirty="0" smtClean="0"/>
              <a:t>In relation to average CPU cycle</a:t>
            </a:r>
            <a:endParaRPr lang="en-US" dirty="0" smtClean="0"/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Quantum too large</a:t>
            </a:r>
            <a:r>
              <a:rPr lang="en-US" dirty="0" smtClean="0"/>
              <a:t> (</a:t>
            </a:r>
            <a:r>
              <a:rPr lang="en-CA" dirty="0" smtClean="0"/>
              <a:t>larger than most CPU</a:t>
            </a:r>
            <a:r>
              <a:rPr lang="en-US" dirty="0" smtClean="0"/>
              <a:t> </a:t>
            </a:r>
            <a:r>
              <a:rPr lang="en-CA" dirty="0" smtClean="0"/>
              <a:t>cycles)</a:t>
            </a:r>
            <a:endParaRPr lang="en-US" dirty="0" smtClean="0"/>
          </a:p>
          <a:p>
            <a:pPr lvl="1" eaLnBrk="1" hangingPunct="1"/>
            <a:r>
              <a:rPr lang="en-CA" dirty="0" smtClean="0"/>
              <a:t>Algorithm reduces to FCFS scheme</a:t>
            </a:r>
            <a:endParaRPr lang="en-US" dirty="0" smtClean="0"/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Quantum too small</a:t>
            </a:r>
          </a:p>
          <a:p>
            <a:pPr lvl="1" eaLnBrk="1" hangingPunct="1"/>
            <a:r>
              <a:rPr lang="en-CA" dirty="0" smtClean="0"/>
              <a:t>Context switching occurs (a job is pre-empted )</a:t>
            </a:r>
          </a:p>
          <a:p>
            <a:pPr lvl="2" eaLnBrk="1" hangingPunct="1"/>
            <a:r>
              <a:rPr lang="en-CA" dirty="0" smtClean="0"/>
              <a:t>Job execution slows down</a:t>
            </a:r>
          </a:p>
          <a:p>
            <a:pPr lvl="2" eaLnBrk="1" hangingPunct="1"/>
            <a:r>
              <a:rPr lang="en-CA" dirty="0" smtClean="0"/>
              <a:t>Overhead dramatically increased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7DA41D22-B88A-4234-AE3F-3DB8441B4910}" type="slidenum">
              <a:rPr lang="en-US" sz="2000" smtClean="0">
                <a:solidFill>
                  <a:srgbClr val="222222"/>
                </a:solidFill>
              </a:rPr>
              <a:pPr eaLnBrk="1" hangingPunct="1"/>
              <a:t>16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</a:p>
        </p:txBody>
      </p:sp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814BA632-D908-49B8-AF8E-45893B032537}" type="slidenum">
              <a:rPr lang="en-US" sz="2000" smtClean="0">
                <a:solidFill>
                  <a:srgbClr val="222222"/>
                </a:solidFill>
              </a:rPr>
              <a:pPr eaLnBrk="1" hangingPunct="1"/>
              <a:t>17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0601"/>
            <a:ext cx="8001000" cy="2494199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10800000" flipV="1">
            <a:off x="381000" y="4206150"/>
            <a:ext cx="83058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ea typeface="ＭＳ Ｐゴシック" pitchFamily="34" charset="-128"/>
              </a:rPr>
              <a:t>(figure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4.12)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Context switches for three different time quantums. In (a), Job A (which  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requires only 8 cycles to run to completion) finishes before the time quantum of 10 expires. </a:t>
            </a: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In (b) and (c), the time quantum expires first, interrupting the jobs.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4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quantum time size</a:t>
            </a:r>
          </a:p>
          <a:p>
            <a:pPr lvl="1" eaLnBrk="1" hangingPunct="1"/>
            <a:r>
              <a:rPr lang="en-US" dirty="0" smtClean="0"/>
              <a:t>Depends on system</a:t>
            </a:r>
          </a:p>
          <a:p>
            <a:pPr lvl="2" eaLnBrk="1" hangingPunct="1"/>
            <a:r>
              <a:rPr lang="en-US" dirty="0" smtClean="0"/>
              <a:t>Interactive: response time key factor</a:t>
            </a:r>
          </a:p>
          <a:p>
            <a:pPr lvl="2" eaLnBrk="1" hangingPunct="1"/>
            <a:r>
              <a:rPr lang="en-US" dirty="0" smtClean="0"/>
              <a:t>Archival system: turnaround time key factor</a:t>
            </a:r>
          </a:p>
          <a:p>
            <a:pPr lvl="1" eaLnBrk="1" hangingPunct="1"/>
            <a:r>
              <a:rPr lang="en-US" dirty="0" smtClean="0"/>
              <a:t>General rules of thumb </a:t>
            </a:r>
          </a:p>
          <a:p>
            <a:pPr lvl="2" eaLnBrk="1" hangingPunct="1"/>
            <a:r>
              <a:rPr lang="en-US" dirty="0" smtClean="0"/>
              <a:t>Long</a:t>
            </a:r>
            <a:r>
              <a:rPr lang="en-CA" dirty="0" smtClean="0"/>
              <a:t> enough for 80% of CPU cycles to complete</a:t>
            </a:r>
            <a:endParaRPr lang="en-US" dirty="0" smtClean="0"/>
          </a:p>
          <a:p>
            <a:pPr lvl="2" eaLnBrk="1" hangingPunct="1"/>
            <a:r>
              <a:rPr lang="en-US" dirty="0" smtClean="0"/>
              <a:t>At </a:t>
            </a:r>
            <a:r>
              <a:rPr lang="en-CA" dirty="0" smtClean="0"/>
              <a:t>least 100 times longer than context switch time requirement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2E69E3E0-33BE-4B77-8DD7-1602552C309C}" type="slidenum">
              <a:rPr lang="en-US" sz="2000" smtClean="0">
                <a:solidFill>
                  <a:srgbClr val="222222"/>
                </a:solidFill>
              </a:rPr>
              <a:pPr eaLnBrk="1" hangingPunct="1"/>
              <a:t>18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57348" name="Rectangle 1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Processor Manager allocates CPU among all users</a:t>
            </a:r>
          </a:p>
          <a:p>
            <a:pPr eaLnBrk="1" hangingPunct="1"/>
            <a:r>
              <a:rPr lang="en-US" dirty="0" smtClean="0"/>
              <a:t>Job scheduling</a:t>
            </a:r>
          </a:p>
          <a:p>
            <a:pPr lvl="2" eaLnBrk="1" hangingPunct="1"/>
            <a:r>
              <a:rPr lang="en-US" dirty="0" smtClean="0"/>
              <a:t>Based on characteristics</a:t>
            </a:r>
          </a:p>
          <a:p>
            <a:pPr eaLnBrk="1" hangingPunct="1"/>
            <a:r>
              <a:rPr lang="en-US" dirty="0" smtClean="0"/>
              <a:t>Process and thread scheduling</a:t>
            </a:r>
          </a:p>
          <a:p>
            <a:pPr lvl="1" eaLnBrk="1" hangingPunct="1"/>
            <a:r>
              <a:rPr lang="en-US" dirty="0" smtClean="0"/>
              <a:t>Instant-by-instant allocation of CPU</a:t>
            </a:r>
          </a:p>
          <a:p>
            <a:pPr eaLnBrk="1" hangingPunct="1"/>
            <a:r>
              <a:rPr lang="en-US" dirty="0" smtClean="0"/>
              <a:t>Interrupt handler: generates and resolves interrupts</a:t>
            </a:r>
          </a:p>
          <a:p>
            <a:pPr eaLnBrk="1" hangingPunct="1"/>
            <a:r>
              <a:rPr lang="en-US" dirty="0" smtClean="0"/>
              <a:t>Each scheduling algorithm is unique</a:t>
            </a:r>
          </a:p>
          <a:p>
            <a:pPr lvl="1" eaLnBrk="1" hangingPunct="1"/>
            <a:r>
              <a:rPr lang="en-US" dirty="0" smtClean="0"/>
              <a:t>Characteristics, objectives, and applications</a:t>
            </a:r>
          </a:p>
          <a:p>
            <a:pPr eaLnBrk="1" hangingPunct="1"/>
            <a:r>
              <a:rPr lang="en-US" dirty="0" smtClean="0"/>
              <a:t>System designer selects best policy and algorithm</a:t>
            </a:r>
          </a:p>
          <a:p>
            <a:pPr lvl="1" eaLnBrk="1" hangingPunct="1"/>
            <a:r>
              <a:rPr lang="en-US" dirty="0" smtClean="0"/>
              <a:t>After careful strengths and weaknesses evaluation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1B243B93-7D92-4748-8543-618C7FBAB63D}" type="slidenum">
              <a:rPr lang="en-US" sz="2000" smtClean="0">
                <a:solidFill>
                  <a:srgbClr val="222222"/>
                </a:solidFill>
              </a:rPr>
              <a:pPr eaLnBrk="1" hangingPunct="1"/>
              <a:t>19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6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Scheduling Policies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30724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Types of scheduling policies</a:t>
            </a:r>
          </a:p>
          <a:p>
            <a:pPr lvl="1" eaLnBrk="1" hangingPunct="1"/>
            <a:r>
              <a:rPr lang="en-US" dirty="0" smtClean="0"/>
              <a:t>Preemptive</a:t>
            </a:r>
          </a:p>
          <a:p>
            <a:pPr lvl="2" eaLnBrk="1" hangingPunct="1"/>
            <a:r>
              <a:rPr lang="en-US" dirty="0" smtClean="0"/>
              <a:t>Used in time-sharing environments</a:t>
            </a:r>
          </a:p>
          <a:p>
            <a:pPr lvl="2" eaLnBrk="1" hangingPunct="1"/>
            <a:r>
              <a:rPr lang="en-US" dirty="0" smtClean="0"/>
              <a:t>Interrupts job </a:t>
            </a:r>
            <a:r>
              <a:rPr lang="en-US" dirty="0"/>
              <a:t>processing after a specific amount of time if there has been no other </a:t>
            </a:r>
            <a:r>
              <a:rPr lang="en-US" dirty="0" smtClean="0"/>
              <a:t>interrupts</a:t>
            </a:r>
          </a:p>
          <a:p>
            <a:pPr lvl="2" eaLnBrk="1" hangingPunct="1"/>
            <a:r>
              <a:rPr lang="en-US" dirty="0" smtClean="0"/>
              <a:t>Transfers CPU to another job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Non-preemptive</a:t>
            </a:r>
          </a:p>
          <a:p>
            <a:pPr lvl="2" eaLnBrk="1" hangingPunct="1"/>
            <a:r>
              <a:rPr lang="en-US" dirty="0" smtClean="0"/>
              <a:t>Functions without external interrupts</a:t>
            </a:r>
          </a:p>
          <a:p>
            <a:pPr lvl="2" eaLnBrk="1" hangingPunct="1"/>
            <a:r>
              <a:rPr lang="en-US" dirty="0"/>
              <a:t>a job or process remains in a running state until interrupted by </a:t>
            </a:r>
            <a:r>
              <a:rPr lang="en-US" dirty="0" smtClean="0"/>
              <a:t>internal interrupts  </a:t>
            </a:r>
            <a:r>
              <a:rPr lang="en-US" dirty="0"/>
              <a:t>e.g. I/O request</a:t>
            </a:r>
            <a:r>
              <a:rPr lang="en-US" b="1" dirty="0"/>
              <a:t>: used in batch systems</a:t>
            </a:r>
            <a:endParaRPr lang="en-US" dirty="0" smtClean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7494CCB0-438F-4A0C-A499-1D3DF5574B7C}" type="slidenum">
              <a:rPr lang="en-US" sz="2000" smtClean="0">
                <a:solidFill>
                  <a:srgbClr val="222222"/>
                </a:solidFill>
              </a:rPr>
              <a:pPr eaLnBrk="1" hangingPunct="1"/>
              <a:t>2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8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question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 smtClean="0"/>
              <a:t>Describe, using a suitable example one type of non-</a:t>
            </a:r>
            <a:r>
              <a:rPr lang="en-IE" dirty="0" err="1" smtClean="0"/>
              <a:t>premptive</a:t>
            </a:r>
            <a:r>
              <a:rPr lang="en-IE" dirty="0" smtClean="0"/>
              <a:t> scheduling algorithm 							(10 marks)</a:t>
            </a:r>
          </a:p>
          <a:p>
            <a:r>
              <a:rPr lang="en-IE" dirty="0" smtClean="0"/>
              <a:t>Given the following process and their arrival times determine the completion time for the round robin algorithm with a time slice of 3  and the shortest time first algorithm. 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5157192"/>
            <a:ext cx="69373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03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 pre-emptive algorithms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First-come, first-served (FCFS</a:t>
            </a:r>
            <a:r>
              <a:rPr lang="en-US" dirty="0" smtClean="0"/>
              <a:t>).</a:t>
            </a:r>
          </a:p>
          <a:p>
            <a:pPr lvl="2" indent="-342900" eaLnBrk="1" hangingPunct="1">
              <a:lnSpc>
                <a:spcPct val="90000"/>
              </a:lnSpc>
            </a:pPr>
            <a:r>
              <a:rPr lang="en-US" dirty="0" smtClean="0"/>
              <a:t>Uses the arrival time of the job/process to pick a process to run on the CPU.</a:t>
            </a:r>
          </a:p>
          <a:p>
            <a:pPr marL="914400" lvl="1" indent="-514350" eaLnBrk="1" hangingPunct="1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i="1" dirty="0"/>
              <a:t>Shortest job next (SJN</a:t>
            </a:r>
            <a:r>
              <a:rPr lang="en-US" i="1" dirty="0" smtClean="0"/>
              <a:t>). </a:t>
            </a:r>
          </a:p>
          <a:p>
            <a:pPr marL="1314450" lvl="2" indent="-457200" eaLnBrk="1" hangingPunct="1">
              <a:lnSpc>
                <a:spcPct val="90000"/>
              </a:lnSpc>
            </a:pPr>
            <a:r>
              <a:rPr lang="en-US" i="1" dirty="0" smtClean="0"/>
              <a:t>Uses the CPU cycle time.</a:t>
            </a:r>
          </a:p>
          <a:p>
            <a:pPr marL="1314450" lvl="2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i="1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i="1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Priority </a:t>
            </a:r>
            <a:r>
              <a:rPr lang="en-US" dirty="0" smtClean="0"/>
              <a:t>scheduling</a:t>
            </a:r>
          </a:p>
          <a:p>
            <a:pPr marL="1314450" lvl="2" indent="-457200" eaLnBrk="1" hangingPunct="1">
              <a:lnSpc>
                <a:spcPct val="90000"/>
              </a:lnSpc>
            </a:pPr>
            <a:r>
              <a:rPr lang="en-US" dirty="0" smtClean="0"/>
              <a:t>Uses a priority system with highest priority jobs scheduled first. </a:t>
            </a:r>
          </a:p>
          <a:p>
            <a:pPr marL="1314450" lvl="2" indent="-457200" eaLnBrk="1" hangingPunct="1">
              <a:lnSpc>
                <a:spcPct val="90000"/>
              </a:lnSpc>
            </a:pPr>
            <a:endParaRPr lang="en-US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F103D-599D-4770-B4B8-436F0A5A46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6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1 First-Come, First-Served</a:t>
            </a:r>
          </a:p>
        </p:txBody>
      </p:sp>
      <p:sp>
        <p:nvSpPr>
          <p:cNvPr id="32772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Nonpreemptive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Job handled based on arrival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Earlier job arrives, earlier served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Simple algorithm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first-in, first-out (FIFO) queue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Good for batch systems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Unacceptable in interactive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Unpredictable turnaround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Average turnaround time varies; seldom minimized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DF2F2500-22A8-45E3-87AE-C8A17AC46A7E}" type="slidenum">
              <a:rPr lang="en-US" sz="2000" smtClean="0">
                <a:solidFill>
                  <a:srgbClr val="222222"/>
                </a:solidFill>
              </a:rPr>
              <a:pPr eaLnBrk="1" hangingPunct="1"/>
              <a:t>4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9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9B8352FE-AEE5-44A1-BAB7-D7AFB1422C98}" type="slidenum">
              <a:rPr lang="en-US" sz="2000" smtClean="0">
                <a:solidFill>
                  <a:srgbClr val="222222"/>
                </a:solidFill>
              </a:rPr>
              <a:pPr eaLnBrk="1" hangingPunct="1"/>
              <a:t>5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7726363" cy="914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46437"/>
            <a:ext cx="7726680" cy="922253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 rot="10800000" flipV="1">
            <a:off x="533400" y="1280517"/>
            <a:ext cx="81534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ea typeface="ＭＳ Ｐゴシック" pitchFamily="34" charset="-128"/>
              </a:rPr>
              <a:t>(figure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4.6)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Timeline for job sequence  A, B, C using the (first come first serve) FCFS algorithm.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Note: Average turnaround time:  (15 +17 + 18)/3  =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16.67</a:t>
            </a:r>
            <a:endParaRPr lang="en-US" sz="2800" b="1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10800000" flipV="1">
            <a:off x="533400" y="4527827"/>
            <a:ext cx="81534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ea typeface="ＭＳ Ｐゴシック" pitchFamily="34" charset="-128"/>
              </a:rPr>
              <a:t>(figure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4.7)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Timeline for job sequence C, B, A using the FCFS algorithm.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b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dirty="0" smtClean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Note: Average turnaround time: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7.3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endParaRPr lang="en-US" sz="2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46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2 Shortest Job Next (SJN)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CA" dirty="0" smtClean="0"/>
              <a:t>Nonpreemptive</a:t>
            </a:r>
          </a:p>
          <a:p>
            <a:pPr eaLnBrk="1" hangingPunct="1"/>
            <a:r>
              <a:rPr lang="en-CA" dirty="0" smtClean="0"/>
              <a:t>Also </a:t>
            </a:r>
            <a:r>
              <a:rPr lang="en-CA" i="1" dirty="0" smtClean="0"/>
              <a:t>known as shortest job first</a:t>
            </a:r>
            <a:r>
              <a:rPr lang="en-CA" dirty="0" smtClean="0"/>
              <a:t> (SJF)</a:t>
            </a:r>
          </a:p>
          <a:p>
            <a:pPr eaLnBrk="1" hangingPunct="1"/>
            <a:r>
              <a:rPr lang="en-US" dirty="0" smtClean="0"/>
              <a:t>Job handled based on </a:t>
            </a:r>
            <a:r>
              <a:rPr lang="en-CA" dirty="0" smtClean="0"/>
              <a:t>length of CPU cycle time</a:t>
            </a:r>
            <a:endParaRPr lang="en-US" dirty="0" smtClean="0"/>
          </a:p>
          <a:p>
            <a:pPr eaLnBrk="1" hangingPunct="1"/>
            <a:r>
              <a:rPr lang="en-CA" dirty="0" smtClean="0"/>
              <a:t>Easy implementation in batch environment</a:t>
            </a:r>
          </a:p>
          <a:p>
            <a:pPr lvl="1" eaLnBrk="1" hangingPunct="1"/>
            <a:r>
              <a:rPr lang="en-CA" dirty="0" smtClean="0"/>
              <a:t>CPU time requirement known in advance</a:t>
            </a:r>
          </a:p>
          <a:p>
            <a:pPr eaLnBrk="1" hangingPunct="1"/>
            <a:r>
              <a:rPr lang="en-CA" dirty="0" smtClean="0"/>
              <a:t>Does not work well in interactive systems</a:t>
            </a:r>
            <a:endParaRPr lang="en-US" dirty="0" smtClean="0"/>
          </a:p>
          <a:p>
            <a:pPr eaLnBrk="1" hangingPunct="1"/>
            <a:r>
              <a:rPr lang="en-CA" dirty="0" smtClean="0"/>
              <a:t>Optimal algorithm</a:t>
            </a:r>
          </a:p>
          <a:p>
            <a:pPr lvl="1" eaLnBrk="1" hangingPunct="1"/>
            <a:r>
              <a:rPr lang="en-CA" dirty="0" smtClean="0"/>
              <a:t>All jobs are available at same time</a:t>
            </a:r>
          </a:p>
          <a:p>
            <a:pPr lvl="1" eaLnBrk="1" hangingPunct="1"/>
            <a:r>
              <a:rPr lang="en-CA" dirty="0" smtClean="0"/>
              <a:t>CPU estimates available and accurate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7692DC0B-7A58-424F-B411-E00CEC529CEB}" type="slidenum">
              <a:rPr lang="en-US" sz="2000" smtClean="0">
                <a:solidFill>
                  <a:srgbClr val="222222"/>
                </a:solidFill>
              </a:rPr>
              <a:pPr eaLnBrk="1" hangingPunct="1"/>
              <a:t>6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Shortest Job Next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DCD1EF5E-0008-4D66-A9C7-71808942D736}" type="slidenum">
              <a:rPr lang="en-US" sz="2000" smtClean="0">
                <a:solidFill>
                  <a:srgbClr val="222222"/>
                </a:solidFill>
              </a:rPr>
              <a:pPr eaLnBrk="1" hangingPunct="1"/>
              <a:t>7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5" y="3052344"/>
            <a:ext cx="8001000" cy="986256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10800000" flipV="1">
            <a:off x="533400" y="4340184"/>
            <a:ext cx="8153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ea typeface="ＭＳ Ｐゴシック" pitchFamily="34" charset="-128"/>
              </a:rPr>
              <a:t>(figure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4.8)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Timeline for job sequence B, D, A, C using the SJN algorithm.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endParaRPr lang="en-US" sz="1600" i="1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2800" i="1" dirty="0" smtClean="0">
                <a:solidFill>
                  <a:srgbClr val="FF0000"/>
                </a:solidFill>
                <a:ea typeface="ＭＳ Ｐゴシック" pitchFamily="34" charset="-128"/>
              </a:rPr>
              <a:t>What is the average turnaround time ? </a:t>
            </a:r>
          </a:p>
          <a:p>
            <a:pPr eaLnBrk="0" hangingPunct="0"/>
            <a:endParaRPr lang="en-US" sz="28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95" y="15240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bg2"/>
                </a:solidFill>
              </a:rPr>
              <a:t> A:5, B:2, C:6:, D:4 (arrive at the same time) </a:t>
            </a:r>
            <a:endParaRPr lang="en-IE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Pre-emptive algorithms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Shortest remaining time (SRT</a:t>
            </a:r>
            <a:r>
              <a:rPr lang="en-US" dirty="0" smtClean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Round robin:</a:t>
            </a:r>
            <a:endParaRPr lang="en-US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F103D-599D-4770-B4B8-436F0A5A46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4 Shortest Remaining Time</a:t>
            </a:r>
          </a:p>
        </p:txBody>
      </p:sp>
      <p:sp>
        <p:nvSpPr>
          <p:cNvPr id="39940" name="Rectangle 17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Preemptive version of SJN 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Processor allocated to job closest to completion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Preemptive if newer job has </a:t>
            </a:r>
            <a:r>
              <a:rPr lang="en-US" dirty="0" smtClean="0"/>
              <a:t>shorter completion time</a:t>
            </a:r>
            <a:endParaRPr lang="en-CA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Used in batch environments cannot be used in interactive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Short jobs given priority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Cannot implement in interactive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advance CPU time knowledge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Involves more overhead than SJN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System monitors CPU time for READY queue jobs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Performs context switching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F70A4B20-CC6E-4C93-B610-D4EC1B76FD22}" type="slidenum">
              <a:rPr lang="en-US" sz="2000" smtClean="0">
                <a:solidFill>
                  <a:srgbClr val="222222"/>
                </a:solidFill>
              </a:rPr>
              <a:pPr eaLnBrk="1" hangingPunct="1"/>
              <a:t>9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1001</Words>
  <Application>Microsoft Office PowerPoint</Application>
  <PresentationFormat>On-screen Show (4:3)</PresentationFormat>
  <Paragraphs>255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Process scheduling algorithms </vt:lpstr>
      <vt:lpstr>Scheduling Policies (cont'd.)</vt:lpstr>
      <vt:lpstr>Non pre-emptive algorithms</vt:lpstr>
      <vt:lpstr>1 First-Come, First-Served</vt:lpstr>
      <vt:lpstr>PowerPoint Presentation</vt:lpstr>
      <vt:lpstr>2 Shortest Job Next (SJN)</vt:lpstr>
      <vt:lpstr>Shortest Job Next (cont'd.)</vt:lpstr>
      <vt:lpstr>Pre-emptive algorithms </vt:lpstr>
      <vt:lpstr>4 Shortest Remaining Time</vt:lpstr>
      <vt:lpstr>SRT Example</vt:lpstr>
      <vt:lpstr>Average time to complete a job</vt:lpstr>
      <vt:lpstr> 5 Round Robin</vt:lpstr>
      <vt:lpstr>Round Robin (cont'd.)</vt:lpstr>
      <vt:lpstr>Round Robin (cont'd.)</vt:lpstr>
      <vt:lpstr>Round Robin (cont'd.)</vt:lpstr>
      <vt:lpstr>Round Robin (cont'd.)</vt:lpstr>
      <vt:lpstr>Round Robin (cont'd.)</vt:lpstr>
      <vt:lpstr>Round Robin (cont'd.)</vt:lpstr>
      <vt:lpstr>Conclusion</vt:lpstr>
      <vt:lpstr>Sample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scheduling algorithms </dc:title>
  <dc:creator>Denis Manley</dc:creator>
  <cp:lastModifiedBy>Denis Manley</cp:lastModifiedBy>
  <cp:revision>4</cp:revision>
  <dcterms:created xsi:type="dcterms:W3CDTF">2016-10-11T11:52:03Z</dcterms:created>
  <dcterms:modified xsi:type="dcterms:W3CDTF">2017-10-12T10:50:22Z</dcterms:modified>
</cp:coreProperties>
</file>