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49"/>
  </p:notesMasterIdLst>
  <p:handoutMasterIdLst>
    <p:handoutMasterId r:id="rId50"/>
  </p:handoutMasterIdLst>
  <p:sldIdLst>
    <p:sldId id="257" r:id="rId3"/>
    <p:sldId id="354" r:id="rId4"/>
    <p:sldId id="355" r:id="rId5"/>
    <p:sldId id="260" r:id="rId6"/>
    <p:sldId id="320" r:id="rId7"/>
    <p:sldId id="347" r:id="rId8"/>
    <p:sldId id="332" r:id="rId9"/>
    <p:sldId id="352" r:id="rId10"/>
    <p:sldId id="274" r:id="rId11"/>
    <p:sldId id="275" r:id="rId12"/>
    <p:sldId id="357" r:id="rId13"/>
    <p:sldId id="360" r:id="rId14"/>
    <p:sldId id="391" r:id="rId15"/>
    <p:sldId id="396" r:id="rId16"/>
    <p:sldId id="399" r:id="rId17"/>
    <p:sldId id="398" r:id="rId18"/>
    <p:sldId id="378" r:id="rId19"/>
    <p:sldId id="392" r:id="rId20"/>
    <p:sldId id="361" r:id="rId21"/>
    <p:sldId id="377" r:id="rId22"/>
    <p:sldId id="379" r:id="rId23"/>
    <p:sldId id="401" r:id="rId24"/>
    <p:sldId id="393" r:id="rId25"/>
    <p:sldId id="400" r:id="rId26"/>
    <p:sldId id="359" r:id="rId27"/>
    <p:sldId id="278" r:id="rId28"/>
    <p:sldId id="280" r:id="rId29"/>
    <p:sldId id="387" r:id="rId30"/>
    <p:sldId id="388" r:id="rId31"/>
    <p:sldId id="389" r:id="rId32"/>
    <p:sldId id="390" r:id="rId33"/>
    <p:sldId id="402" r:id="rId34"/>
    <p:sldId id="394" r:id="rId35"/>
    <p:sldId id="397" r:id="rId36"/>
    <p:sldId id="283" r:id="rId37"/>
    <p:sldId id="284" r:id="rId38"/>
    <p:sldId id="380" r:id="rId39"/>
    <p:sldId id="329" r:id="rId40"/>
    <p:sldId id="331" r:id="rId41"/>
    <p:sldId id="351" r:id="rId42"/>
    <p:sldId id="290" r:id="rId43"/>
    <p:sldId id="325" r:id="rId44"/>
    <p:sldId id="335" r:id="rId45"/>
    <p:sldId id="395" r:id="rId46"/>
    <p:sldId id="386" r:id="rId47"/>
    <p:sldId id="384" r:id="rId48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8" autoAdjust="0"/>
    <p:restoredTop sz="86426" autoAdjust="0"/>
  </p:normalViewPr>
  <p:slideViewPr>
    <p:cSldViewPr>
      <p:cViewPr varScale="1">
        <p:scale>
          <a:sx n="59" d="100"/>
          <a:sy n="5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4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49CA4B-6F95-4BA6-8597-20C3BCDA9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8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9E9A39-4515-464B-9A3F-41227A132C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78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4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8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0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3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4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4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6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0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FA2D8-3B37-43BE-878D-104F64F856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85FA-E35D-4889-AFBB-4B1116970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96C6-AED8-46B9-A5C7-ABDE6CC5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6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10750-59E1-4C2D-B0EF-737CE0114F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8416-AAB2-414A-8718-A5937A68B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3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91B5-49B3-4B40-8865-5A9E689B95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A2550-272E-4F89-B73D-52F6A9F90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79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04AE0-8AFF-4AE7-84C1-3608575BF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9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F79DF-65EC-4A8C-99CE-770C59EF3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7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852D-BDD3-4B65-8B6C-BD9B19BE30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75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3DB61-BA25-4BB9-8C13-61BB2C7C5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A3E2-6769-4FCB-AE76-DAB348812E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3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28FDC-9079-4C8F-A252-FC3FD3CF3B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6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607F2-CB07-4C65-AAFE-2060EB674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FACB4-8DD8-4C30-80E2-AD8D869312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AB6DE-9000-47B3-A3FA-9705BEAC6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38E20-C462-483E-B9CE-3D71477DB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0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754AE-72F1-446F-9684-9A24A500B7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A7BD3-C783-4E8C-BE19-99552C330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F5E9-CAF3-404F-AF9E-999078393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01CFB-3961-4CD7-92D9-6CA4886BA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4CE39-88D5-4AE2-967F-FE95B9FF98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8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0200" y="6245225"/>
            <a:ext cx="579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080808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080808"/>
                </a:solidFill>
              </a:defRPr>
            </a:lvl1pPr>
          </a:lstStyle>
          <a:p>
            <a:pPr>
              <a:defRPr/>
            </a:pPr>
            <a:fld id="{552106E0-29F5-4080-A580-BF4C91A81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8080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4230D40E-8EB0-4F88-B058-98676D729F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c.villanova.edu/~mdamian/threads/posixsem.html#exercise_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CA" b="1" dirty="0" smtClean="0"/>
              <a:t>Inter-process synchronisation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400" i="1" dirty="0" smtClean="0"/>
              <a:t>Concurrent /Parallel Processes</a:t>
            </a:r>
            <a:endParaRPr lang="en-CA" sz="3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 Test-and-Set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T.S Executed in single machine cycle </a:t>
            </a:r>
          </a:p>
          <a:p>
            <a:pPr lvl="1"/>
            <a:r>
              <a:rPr lang="en-US" dirty="0" smtClean="0"/>
              <a:t>Test If key available: set to unavailable</a:t>
            </a:r>
          </a:p>
          <a:p>
            <a:r>
              <a:rPr lang="en-US" dirty="0" smtClean="0"/>
              <a:t>Actual </a:t>
            </a:r>
            <a:r>
              <a:rPr lang="en-US" b="1" dirty="0" smtClean="0"/>
              <a:t>key</a:t>
            </a:r>
            <a:r>
              <a:rPr lang="en-US" dirty="0" smtClean="0"/>
              <a:t> often referred as the </a:t>
            </a:r>
            <a:r>
              <a:rPr lang="en-US" b="1" dirty="0" err="1" smtClean="0"/>
              <a:t>Mutex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Single bit in storage location: zero (free) or one (busy)</a:t>
            </a:r>
          </a:p>
          <a:p>
            <a:r>
              <a:rPr lang="en-US" dirty="0" smtClean="0"/>
              <a:t>Before process enters critical region</a:t>
            </a:r>
          </a:p>
          <a:p>
            <a:pPr lvl="1"/>
            <a:r>
              <a:rPr lang="en-US" dirty="0" smtClean="0"/>
              <a:t>Tests condition code using TS instruction</a:t>
            </a:r>
          </a:p>
          <a:p>
            <a:pPr lvl="1"/>
            <a:r>
              <a:rPr lang="en-US" dirty="0" smtClean="0"/>
              <a:t>If No other process in region (key is zero)</a:t>
            </a:r>
          </a:p>
          <a:p>
            <a:pPr lvl="2"/>
            <a:r>
              <a:rPr lang="en-US" dirty="0" smtClean="0"/>
              <a:t>Process proceeds</a:t>
            </a:r>
          </a:p>
          <a:p>
            <a:pPr lvl="2"/>
            <a:r>
              <a:rPr lang="en-US" dirty="0" smtClean="0"/>
              <a:t>Condition code (key) changed from zero to one</a:t>
            </a:r>
          </a:p>
          <a:p>
            <a:pPr lvl="2"/>
            <a:r>
              <a:rPr lang="en-US" dirty="0" smtClean="0"/>
              <a:t>P1 exits: code (key) reset to zero, allowing others to enter</a:t>
            </a:r>
            <a:endParaRPr lang="en-CA" dirty="0" smtClean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Understanding Operating Systems</a:t>
            </a:r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151412-C18D-4187-B300-D29A3CDC9DDC}" type="slidenum">
              <a:rPr lang="en-GB" altLang="en-US"/>
              <a:pPr eaLnBrk="1" hangingPunct="1"/>
              <a:t>11</a:t>
            </a:fld>
            <a:endParaRPr lang="en-GB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Test and Set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Use a lock variable (</a:t>
            </a:r>
            <a:r>
              <a:rPr lang="en-GB" altLang="en-US" i="1" dirty="0" err="1" smtClean="0"/>
              <a:t>mutex</a:t>
            </a:r>
            <a:r>
              <a:rPr lang="en-GB" altLang="en-US" dirty="0" smtClean="0"/>
              <a:t>):</a:t>
            </a:r>
          </a:p>
          <a:p>
            <a:pPr lvl="1" eaLnBrk="1" hangingPunct="1">
              <a:buFontTx/>
              <a:buNone/>
            </a:pPr>
            <a:r>
              <a:rPr lang="en-GB" altLang="en-US" dirty="0" smtClean="0"/>
              <a:t>	while (</a:t>
            </a:r>
            <a:r>
              <a:rPr lang="en-GB" altLang="en-US" dirty="0" err="1" smtClean="0"/>
              <a:t>test_and_set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mutex</a:t>
            </a:r>
            <a:r>
              <a:rPr lang="en-GB" altLang="en-US" dirty="0" smtClean="0"/>
              <a:t>) == 1) {</a:t>
            </a:r>
          </a:p>
          <a:p>
            <a:pPr lvl="1" eaLnBrk="1" hangingPunct="1">
              <a:buFontTx/>
              <a:buNone/>
            </a:pPr>
            <a:r>
              <a:rPr lang="en-GB" altLang="en-US" dirty="0" smtClean="0"/>
              <a:t>	    // do nothing</a:t>
            </a:r>
          </a:p>
          <a:p>
            <a:pPr lvl="1" eaLnBrk="1" hangingPunct="1">
              <a:buFontTx/>
              <a:buNone/>
            </a:pPr>
            <a:r>
              <a:rPr lang="en-GB" altLang="en-US" dirty="0" smtClean="0"/>
              <a:t>	}</a:t>
            </a:r>
          </a:p>
          <a:p>
            <a:pPr lvl="1" eaLnBrk="1" hangingPunct="1">
              <a:buFontTx/>
              <a:buNone/>
            </a:pPr>
            <a:r>
              <a:rPr lang="en-GB" altLang="en-US" dirty="0" smtClean="0"/>
              <a:t>	</a:t>
            </a:r>
            <a:r>
              <a:rPr lang="en-GB" altLang="en-US" dirty="0" err="1" smtClean="0"/>
              <a:t>critical_section</a:t>
            </a:r>
            <a:r>
              <a:rPr lang="en-GB" altLang="en-US" dirty="0" smtClean="0"/>
              <a:t>();</a:t>
            </a:r>
          </a:p>
          <a:p>
            <a:pPr lvl="1" eaLnBrk="1" hangingPunct="1">
              <a:buFontTx/>
              <a:buNone/>
            </a:pPr>
            <a:r>
              <a:rPr lang="en-GB" altLang="en-US" dirty="0" smtClean="0"/>
              <a:t>	</a:t>
            </a:r>
            <a:r>
              <a:rPr lang="en-GB" altLang="en-US" dirty="0" err="1" smtClean="0"/>
              <a:t>mutex</a:t>
            </a:r>
            <a:r>
              <a:rPr lang="en-GB" altLang="en-US" dirty="0" smtClean="0"/>
              <a:t> = 0;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Requires an </a:t>
            </a:r>
            <a:r>
              <a:rPr lang="en-GB" altLang="en-US" i="1" dirty="0" smtClean="0"/>
              <a:t>atomic</a:t>
            </a:r>
            <a:r>
              <a:rPr lang="en-GB" altLang="en-US" dirty="0" smtClean="0"/>
              <a:t> test-and-set operation</a:t>
            </a:r>
          </a:p>
          <a:p>
            <a:pPr lvl="1" eaLnBrk="1" hangingPunct="1"/>
            <a:r>
              <a:rPr lang="en-GB" altLang="en-US" dirty="0" smtClean="0"/>
              <a:t>If </a:t>
            </a:r>
            <a:r>
              <a:rPr lang="en-GB" altLang="en-US" dirty="0" err="1" smtClean="0"/>
              <a:t>mutex</a:t>
            </a:r>
            <a:r>
              <a:rPr lang="en-GB" altLang="en-US" dirty="0" smtClean="0"/>
              <a:t> value is 0 resets </a:t>
            </a:r>
            <a:r>
              <a:rPr lang="en-GB" altLang="en-US" dirty="0" err="1" smtClean="0"/>
              <a:t>mutex</a:t>
            </a:r>
            <a:r>
              <a:rPr lang="en-GB" altLang="en-US" dirty="0" smtClean="0"/>
              <a:t> to value 1 </a:t>
            </a:r>
          </a:p>
          <a:p>
            <a:pPr lvl="1" eaLnBrk="1" hangingPunct="1"/>
            <a:r>
              <a:rPr lang="en-GB" altLang="en-US" dirty="0" smtClean="0"/>
              <a:t>Does not enter the loop; goes to critical section()</a:t>
            </a:r>
            <a:endParaRPr lang="en-GB" altLang="en-US" dirty="0"/>
          </a:p>
          <a:p>
            <a:pPr lvl="1" eaLnBrk="1" hangingPunct="1"/>
            <a:r>
              <a:rPr lang="en-GB" altLang="en-US" dirty="0" smtClean="0"/>
              <a:t>Otherwise stays </a:t>
            </a:r>
            <a:r>
              <a:rPr lang="en-GB" altLang="en-US" dirty="0" err="1" smtClean="0"/>
              <a:t>witihin</a:t>
            </a:r>
            <a:r>
              <a:rPr lang="en-GB" altLang="en-US" dirty="0" smtClean="0"/>
              <a:t> the while loop resulting in what is referred to as  </a:t>
            </a:r>
            <a:r>
              <a:rPr lang="en-GB" altLang="en-US" i="1" dirty="0" smtClean="0"/>
              <a:t>busy waiting</a:t>
            </a:r>
          </a:p>
        </p:txBody>
      </p:sp>
    </p:spTree>
    <p:extLst>
      <p:ext uri="{BB962C8B-B14F-4D97-AF65-F5344CB8AC3E}">
        <p14:creationId xmlns:p14="http://schemas.microsoft.com/office/powerpoint/2010/main" val="2924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80808"/>
                </a:solidFill>
              </a:rPr>
              <a:t>Understanding Operating Systems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Test-and-Set</a:t>
            </a:r>
            <a:r>
              <a:rPr lang="en-US" dirty="0" smtClean="0"/>
              <a:t> (cont'd.)</a:t>
            </a:r>
            <a:endParaRPr lang="en-CA" dirty="0" smtClean="0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procedure to implement</a:t>
            </a:r>
          </a:p>
          <a:p>
            <a:pPr lvl="1" eaLnBrk="1" hangingPunct="1"/>
            <a:r>
              <a:rPr lang="en-US" dirty="0" smtClean="0"/>
              <a:t>Works well for small number of processes</a:t>
            </a:r>
          </a:p>
          <a:p>
            <a:pPr eaLnBrk="1" hangingPunct="1"/>
            <a:r>
              <a:rPr lang="en-US" dirty="0" smtClean="0"/>
              <a:t>Drawbacks</a:t>
            </a:r>
          </a:p>
          <a:p>
            <a:pPr lvl="1" eaLnBrk="1" hangingPunct="1"/>
            <a:r>
              <a:rPr lang="en-US" dirty="0" smtClean="0"/>
              <a:t>Busy waiting</a:t>
            </a:r>
          </a:p>
          <a:p>
            <a:pPr lvl="2" eaLnBrk="1" hangingPunct="1"/>
            <a:r>
              <a:rPr lang="en-CA" dirty="0" smtClean="0"/>
              <a:t>Waiting processes remain in unproductive,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CA" dirty="0" smtClean="0"/>
              <a:t>resource-consuming wait </a:t>
            </a:r>
            <a:r>
              <a:rPr lang="en-US" dirty="0" smtClean="0"/>
              <a:t>loops</a:t>
            </a:r>
          </a:p>
          <a:p>
            <a:pPr lvl="1" eaLnBrk="1" hangingPunct="1"/>
            <a:r>
              <a:rPr lang="en-CA" dirty="0"/>
              <a:t>Starvation </a:t>
            </a:r>
            <a:r>
              <a:rPr lang="en-CA" dirty="0" smtClean="0"/>
              <a:t>(</a:t>
            </a:r>
            <a:r>
              <a:rPr lang="en-CA" i="1" dirty="0" smtClean="0"/>
              <a:t>will cover in more detail in next lecture</a:t>
            </a:r>
            <a:r>
              <a:rPr lang="en-CA" dirty="0" smtClean="0"/>
              <a:t>)</a:t>
            </a:r>
            <a:endParaRPr lang="en-CA" dirty="0"/>
          </a:p>
          <a:p>
            <a:pPr lvl="2" eaLnBrk="1" hangingPunct="1"/>
            <a:r>
              <a:rPr lang="en-CA" dirty="0"/>
              <a:t>Many processes waiting</a:t>
            </a:r>
            <a:r>
              <a:rPr lang="en-US" dirty="0"/>
              <a:t> </a:t>
            </a:r>
            <a:r>
              <a:rPr lang="en-CA" dirty="0"/>
              <a:t>to enter a critical region</a:t>
            </a:r>
            <a:endParaRPr lang="en-US" dirty="0"/>
          </a:p>
          <a:p>
            <a:pPr lvl="2" eaLnBrk="1" hangingPunct="1"/>
            <a:r>
              <a:rPr lang="en-CA" dirty="0"/>
              <a:t>Processes gain access in</a:t>
            </a:r>
            <a:r>
              <a:rPr lang="en-US" dirty="0"/>
              <a:t> </a:t>
            </a:r>
            <a:r>
              <a:rPr lang="en-CA" dirty="0"/>
              <a:t>arbitrary fashion</a:t>
            </a:r>
            <a:endParaRPr lang="en-US" dirty="0"/>
          </a:p>
          <a:p>
            <a:pPr lvl="2" eaLnBrk="1" hangingPunct="1"/>
            <a:endParaRPr lang="en-CA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</a:t>
            </a:r>
            <a:r>
              <a:rPr lang="en-US" altLang="en-US" dirty="0" err="1" smtClean="0"/>
              <a:t>Mutex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linux</a:t>
            </a:r>
            <a:r>
              <a:rPr lang="en-US" altLang="en-US" dirty="0" smtClean="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Data Type: </a:t>
            </a:r>
            <a:r>
              <a:rPr lang="en-US" altLang="en-US" sz="2400" dirty="0" err="1" smtClean="0">
                <a:latin typeface="Courier New" pitchFamily="49" charset="0"/>
              </a:rPr>
              <a:t>pthread_mutex_t</a:t>
            </a:r>
            <a:endParaRPr lang="en-US" alt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err="1" smtClean="0">
                <a:latin typeface="Courier New" pitchFamily="49" charset="0"/>
              </a:rPr>
              <a:t>Mutex</a:t>
            </a:r>
            <a:r>
              <a:rPr lang="en-US" altLang="en-US" sz="2400" b="1" dirty="0" smtClean="0">
                <a:latin typeface="Courier New" pitchFamily="49" charset="0"/>
              </a:rPr>
              <a:t> functions</a:t>
            </a:r>
            <a:r>
              <a:rPr lang="en-US" altLang="en-US" sz="2400" dirty="0" smtClean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pthread_mutex_init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</a:rPr>
              <a:t>pthread_mutex_t</a:t>
            </a:r>
            <a:r>
              <a:rPr lang="en-US" altLang="en-US" sz="1800" dirty="0" smtClean="0">
                <a:latin typeface="Courier New" pitchFamily="49" charset="0"/>
              </a:rPr>
              <a:t> *</a:t>
            </a:r>
            <a:r>
              <a:rPr lang="en-US" altLang="en-US" sz="1800" dirty="0" err="1" smtClean="0">
                <a:latin typeface="Courier New" pitchFamily="49" charset="0"/>
              </a:rPr>
              <a:t>mutex</a:t>
            </a:r>
            <a:r>
              <a:rPr lang="en-US" altLang="en-US" sz="1800" dirty="0" smtClean="0">
                <a:latin typeface="Courier New" pitchFamily="49" charset="0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latin typeface="Courier New" pitchFamily="49" charset="0"/>
              </a:rPr>
              <a:t>                       </a:t>
            </a:r>
            <a:r>
              <a:rPr lang="en-US" altLang="en-US" sz="1800" dirty="0" err="1" smtClean="0">
                <a:latin typeface="Courier New" pitchFamily="49" charset="0"/>
              </a:rPr>
              <a:t>const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pthread_mutexattr_t</a:t>
            </a:r>
            <a:r>
              <a:rPr lang="en-US" altLang="en-US" sz="1800" dirty="0" smtClean="0">
                <a:latin typeface="Courier New" pitchFamily="49" charset="0"/>
              </a:rPr>
              <a:t> *</a:t>
            </a:r>
            <a:r>
              <a:rPr lang="en-US" altLang="en-US" sz="1800" dirty="0" err="1" smtClean="0">
                <a:latin typeface="Courier New" pitchFamily="49" charset="0"/>
              </a:rPr>
              <a:t>attr</a:t>
            </a:r>
            <a:r>
              <a:rPr lang="en-US" altLang="en-US" sz="18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pthread_mutex_lock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</a:rPr>
              <a:t>pthread_mutex_t</a:t>
            </a:r>
            <a:r>
              <a:rPr lang="en-US" altLang="en-US" sz="1800" dirty="0" smtClean="0">
                <a:latin typeface="Courier New" pitchFamily="49" charset="0"/>
              </a:rPr>
              <a:t> *</a:t>
            </a:r>
            <a:r>
              <a:rPr lang="en-US" altLang="en-US" sz="1800" dirty="0" err="1" smtClean="0">
                <a:latin typeface="Courier New" pitchFamily="49" charset="0"/>
              </a:rPr>
              <a:t>mutex</a:t>
            </a:r>
            <a:r>
              <a:rPr lang="en-US" altLang="en-US" sz="18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pthread_mutex_unlock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</a:rPr>
              <a:t>pthread_mutex_t</a:t>
            </a:r>
            <a:r>
              <a:rPr lang="en-US" altLang="en-US" sz="1800" dirty="0" smtClean="0">
                <a:latin typeface="Courier New" pitchFamily="49" charset="0"/>
              </a:rPr>
              <a:t> *</a:t>
            </a:r>
            <a:r>
              <a:rPr lang="en-US" altLang="en-US" sz="1800" dirty="0" err="1" smtClean="0">
                <a:latin typeface="Courier New" pitchFamily="49" charset="0"/>
              </a:rPr>
              <a:t>mutex</a:t>
            </a:r>
            <a:r>
              <a:rPr lang="en-US" alt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Important: </a:t>
            </a:r>
            <a:r>
              <a:rPr lang="en-US" altLang="en-US" sz="2400" dirty="0" err="1" smtClean="0"/>
              <a:t>Mutex</a:t>
            </a:r>
            <a:r>
              <a:rPr lang="en-US" altLang="en-US" sz="2400" dirty="0" smtClean="0"/>
              <a:t> scope must be visible to all threads!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Mutex1.c</a:t>
            </a:r>
            <a:r>
              <a:rPr lang="en-US" altLang="en-US" sz="2400" dirty="0" smtClean="0"/>
              <a:t> is a simple example </a:t>
            </a:r>
          </a:p>
        </p:txBody>
      </p:sp>
    </p:spTree>
    <p:extLst>
      <p:ext uri="{BB962C8B-B14F-4D97-AF65-F5344CB8AC3E}">
        <p14:creationId xmlns:p14="http://schemas.microsoft.com/office/powerpoint/2010/main" val="1136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sz="2800" dirty="0" smtClean="0"/>
              <a:t>Test and Set example using </a:t>
            </a:r>
            <a:r>
              <a:rPr lang="en-IE" sz="2800" dirty="0" err="1" smtClean="0"/>
              <a:t>Mutexs</a:t>
            </a:r>
            <a:r>
              <a:rPr lang="en-IE" sz="2800" dirty="0" smtClean="0"/>
              <a:t>: Mutex2.c </a:t>
            </a:r>
            <a:endParaRPr lang="en-IE" sz="2800" dirty="0"/>
          </a:p>
        </p:txBody>
      </p:sp>
      <p:pic>
        <p:nvPicPr>
          <p:cNvPr id="12" name="Content Placeholder 11" descr="D:\Dropbox DIot\Dropbox (DIoT)\myweb 2016\DT282 operating systems 2\lectures\week9\sample code lecture 9\mutex2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7218957" cy="575618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5102225" y="1219200"/>
            <a:ext cx="4041775" cy="639763"/>
          </a:xfrm>
        </p:spPr>
        <p:txBody>
          <a:bodyPr/>
          <a:lstStyle/>
          <a:p>
            <a:pPr algn="ctr"/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38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E" dirty="0"/>
              <a:t>Mutex2_lock.c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E754AE-72F1-446F-9684-9A24A500B71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Content Placeholder 14" descr="*D:\Dropbox DIot\Dropbox (DIoT)\myweb 2016\DT282 operating systems 2\lectures\week9\sample code lecture 9\mutex2_lock.c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86907"/>
            <a:ext cx="7392908" cy="58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E" dirty="0" smtClean="0"/>
              <a:t>Sample output</a:t>
            </a:r>
            <a:endParaRPr lang="en-IE" dirty="0"/>
          </a:p>
        </p:txBody>
      </p:sp>
      <p:pic>
        <p:nvPicPr>
          <p:cNvPr id="11" name="Content Placeholder 10" descr="denis.manley@apollo: ~/OS2/week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64" y="990600"/>
            <a:ext cx="5753236" cy="459321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E754AE-72F1-446F-9684-9A24A500B71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5867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Explain the different outputs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E" dirty="0" smtClean="0"/>
              <a:t>Example 2: </a:t>
            </a:r>
            <a:r>
              <a:rPr lang="en-IE" i="1" dirty="0" err="1" smtClean="0"/>
              <a:t>mutex_join_self.c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7"/>
            <a:ext cx="4038600" cy="5897563"/>
          </a:xfrm>
        </p:spPr>
        <p:txBody>
          <a:bodyPr/>
          <a:lstStyle/>
          <a:p>
            <a:r>
              <a:rPr lang="en-IE" sz="1800" dirty="0"/>
              <a:t>#define NTHREADS </a:t>
            </a:r>
            <a:r>
              <a:rPr lang="en-IE" sz="1800" dirty="0" smtClean="0"/>
              <a:t>10</a:t>
            </a:r>
          </a:p>
          <a:p>
            <a:endParaRPr lang="en-IE" sz="1800" dirty="0"/>
          </a:p>
          <a:p>
            <a:r>
              <a:rPr lang="en-IE" sz="1800" dirty="0" smtClean="0"/>
              <a:t>void </a:t>
            </a:r>
            <a:r>
              <a:rPr lang="en-IE" sz="1800" dirty="0"/>
              <a:t>*</a:t>
            </a:r>
            <a:r>
              <a:rPr lang="en-IE" sz="1800" dirty="0" err="1"/>
              <a:t>thread_function</a:t>
            </a:r>
            <a:r>
              <a:rPr lang="en-IE" sz="1800" dirty="0"/>
              <a:t>(void *);</a:t>
            </a:r>
          </a:p>
          <a:p>
            <a:r>
              <a:rPr lang="en-IE" sz="1800" dirty="0"/>
              <a:t>    </a:t>
            </a:r>
            <a:r>
              <a:rPr lang="en-IE" sz="1800" dirty="0" err="1"/>
              <a:t>pthread_mutex_t</a:t>
            </a:r>
            <a:r>
              <a:rPr lang="en-IE" sz="1800" dirty="0"/>
              <a:t> </a:t>
            </a:r>
            <a:r>
              <a:rPr lang="en-IE" sz="1800" b="1" dirty="0"/>
              <a:t>mutex1</a:t>
            </a:r>
            <a:r>
              <a:rPr lang="en-IE" sz="1800" dirty="0"/>
              <a:t> = PTHREAD_MUTEX_INITIALIZER;</a:t>
            </a:r>
          </a:p>
          <a:p>
            <a:r>
              <a:rPr lang="en-IE" sz="1800" dirty="0" smtClean="0"/>
              <a:t> </a:t>
            </a:r>
            <a:r>
              <a:rPr lang="en-IE" sz="1800" dirty="0" err="1" smtClean="0"/>
              <a:t>int</a:t>
            </a:r>
            <a:r>
              <a:rPr lang="en-IE" sz="1800" dirty="0" smtClean="0"/>
              <a:t>  </a:t>
            </a:r>
            <a:r>
              <a:rPr lang="en-IE" sz="1800" b="1" dirty="0"/>
              <a:t>counter = 0</a:t>
            </a:r>
            <a:r>
              <a:rPr lang="en-IE" sz="1800" b="1" dirty="0" smtClean="0"/>
              <a:t>; // global</a:t>
            </a:r>
            <a:endParaRPr lang="en-IE" sz="1800" b="1" dirty="0"/>
          </a:p>
          <a:p>
            <a:r>
              <a:rPr lang="en-IE" sz="1800" dirty="0" smtClean="0"/>
              <a:t>   </a:t>
            </a:r>
          </a:p>
          <a:p>
            <a:r>
              <a:rPr lang="en-IE" sz="1800" dirty="0" smtClean="0"/>
              <a:t> </a:t>
            </a:r>
            <a:r>
              <a:rPr lang="en-IE" sz="1800" dirty="0"/>
              <a:t>main()</a:t>
            </a:r>
          </a:p>
          <a:p>
            <a:r>
              <a:rPr lang="en-IE" sz="1800" dirty="0"/>
              <a:t>    {</a:t>
            </a:r>
          </a:p>
          <a:p>
            <a:r>
              <a:rPr lang="en-IE" sz="1800" dirty="0"/>
              <a:t>       </a:t>
            </a:r>
            <a:r>
              <a:rPr lang="en-IE" sz="1800" dirty="0" err="1"/>
              <a:t>pthread_t</a:t>
            </a:r>
            <a:r>
              <a:rPr lang="en-IE" sz="1800" dirty="0"/>
              <a:t> </a:t>
            </a:r>
            <a:r>
              <a:rPr lang="en-IE" sz="1800" dirty="0" err="1" smtClean="0"/>
              <a:t>thread_id</a:t>
            </a:r>
            <a:r>
              <a:rPr lang="en-IE" sz="1800" dirty="0" smtClean="0"/>
              <a:t>[NTHREADS</a:t>
            </a:r>
            <a:r>
              <a:rPr lang="en-IE" sz="1800" dirty="0"/>
              <a:t>];</a:t>
            </a:r>
          </a:p>
          <a:p>
            <a:r>
              <a:rPr lang="en-IE" sz="1800" dirty="0"/>
              <a:t>       </a:t>
            </a:r>
            <a:r>
              <a:rPr lang="en-IE" sz="1800" dirty="0" err="1"/>
              <a:t>int</a:t>
            </a:r>
            <a:r>
              <a:rPr lang="en-IE" sz="1800" dirty="0"/>
              <a:t> </a:t>
            </a:r>
            <a:r>
              <a:rPr lang="en-IE" sz="1800" dirty="0" err="1"/>
              <a:t>i</a:t>
            </a:r>
            <a:r>
              <a:rPr lang="en-IE" sz="1800" dirty="0"/>
              <a:t>, j;</a:t>
            </a:r>
          </a:p>
          <a:p>
            <a:endParaRPr lang="en-IE" sz="1800" dirty="0"/>
          </a:p>
          <a:p>
            <a:r>
              <a:rPr lang="en-IE" sz="1800" dirty="0"/>
              <a:t>       for(</a:t>
            </a:r>
            <a:r>
              <a:rPr lang="en-IE" sz="1800" dirty="0" err="1"/>
              <a:t>i</a:t>
            </a:r>
            <a:r>
              <a:rPr lang="en-IE" sz="1800" dirty="0"/>
              <a:t>=0; </a:t>
            </a:r>
            <a:r>
              <a:rPr lang="en-IE" sz="1800" dirty="0" err="1"/>
              <a:t>i</a:t>
            </a:r>
            <a:r>
              <a:rPr lang="en-IE" sz="1800" dirty="0"/>
              <a:t> &lt; NTHREADS; </a:t>
            </a:r>
            <a:r>
              <a:rPr lang="en-IE" sz="1800" dirty="0" err="1"/>
              <a:t>i</a:t>
            </a:r>
            <a:r>
              <a:rPr lang="en-IE" sz="1800" dirty="0"/>
              <a:t>++)</a:t>
            </a:r>
          </a:p>
          <a:p>
            <a:r>
              <a:rPr lang="en-IE" sz="1800" dirty="0"/>
              <a:t>       {</a:t>
            </a:r>
          </a:p>
          <a:p>
            <a:r>
              <a:rPr lang="en-IE" sz="1800" dirty="0"/>
              <a:t>         </a:t>
            </a:r>
            <a:r>
              <a:rPr lang="en-IE" sz="1800" i="1" dirty="0"/>
              <a:t> </a:t>
            </a:r>
            <a:r>
              <a:rPr lang="en-IE" sz="1800" i="1" dirty="0" err="1"/>
              <a:t>pthread_create</a:t>
            </a:r>
            <a:r>
              <a:rPr lang="en-IE" sz="1800" dirty="0"/>
              <a:t>( &amp;</a:t>
            </a:r>
            <a:r>
              <a:rPr lang="en-IE" sz="1800" dirty="0" err="1"/>
              <a:t>thread_id</a:t>
            </a:r>
            <a:r>
              <a:rPr lang="en-IE" sz="1800" dirty="0"/>
              <a:t>[</a:t>
            </a:r>
            <a:r>
              <a:rPr lang="en-IE" sz="1800" dirty="0" err="1"/>
              <a:t>i</a:t>
            </a:r>
            <a:r>
              <a:rPr lang="en-IE" sz="1800" dirty="0"/>
              <a:t>], NULL, </a:t>
            </a:r>
            <a:r>
              <a:rPr lang="en-IE" sz="1800" dirty="0" err="1"/>
              <a:t>thread_function</a:t>
            </a:r>
            <a:r>
              <a:rPr lang="en-IE" sz="1800" dirty="0"/>
              <a:t>, NULL );</a:t>
            </a:r>
          </a:p>
          <a:p>
            <a:r>
              <a:rPr lang="en-IE" sz="1800" dirty="0"/>
              <a:t>       </a:t>
            </a:r>
            <a:r>
              <a:rPr lang="en-IE" sz="1800" dirty="0" smtClean="0"/>
              <a:t>}  </a:t>
            </a:r>
            <a:endParaRPr lang="en-IE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r>
              <a:rPr lang="en-IE" sz="1800" dirty="0" smtClean="0"/>
              <a:t> </a:t>
            </a:r>
            <a:r>
              <a:rPr lang="en-IE" sz="1800" dirty="0"/>
              <a:t>for(j=0; j &lt; NTHREADS; j++)</a:t>
            </a:r>
          </a:p>
          <a:p>
            <a:r>
              <a:rPr lang="en-IE" sz="1800" dirty="0"/>
              <a:t>       {</a:t>
            </a:r>
          </a:p>
          <a:p>
            <a:r>
              <a:rPr lang="en-IE" sz="1800" dirty="0"/>
              <a:t>          </a:t>
            </a:r>
            <a:r>
              <a:rPr lang="en-IE" sz="1800" i="1" dirty="0" err="1"/>
              <a:t>pthread_join</a:t>
            </a:r>
            <a:r>
              <a:rPr lang="en-IE" sz="1800" dirty="0"/>
              <a:t>( </a:t>
            </a:r>
            <a:r>
              <a:rPr lang="en-IE" sz="1800" dirty="0" err="1"/>
              <a:t>thread_id</a:t>
            </a:r>
            <a:r>
              <a:rPr lang="en-IE" sz="1800" dirty="0"/>
              <a:t>[j], NULL); </a:t>
            </a:r>
          </a:p>
          <a:p>
            <a:r>
              <a:rPr lang="en-IE" sz="1800" dirty="0"/>
              <a:t>       </a:t>
            </a:r>
            <a:r>
              <a:rPr lang="en-IE" sz="1800" dirty="0" smtClean="0"/>
              <a:t>}</a:t>
            </a:r>
          </a:p>
          <a:p>
            <a:r>
              <a:rPr lang="en-IE" sz="1800" dirty="0" err="1"/>
              <a:t>p</a:t>
            </a:r>
            <a:r>
              <a:rPr lang="en-IE" sz="1800" dirty="0" err="1" smtClean="0"/>
              <a:t>rintf</a:t>
            </a:r>
            <a:r>
              <a:rPr lang="en-IE" sz="1800" dirty="0" smtClean="0"/>
              <a:t>(“ the final value of the counter is %d”, counter);</a:t>
            </a:r>
          </a:p>
          <a:p>
            <a:endParaRPr lang="en-IE" sz="1800" dirty="0"/>
          </a:p>
          <a:p>
            <a:r>
              <a:rPr lang="en-IE" sz="1800" dirty="0" smtClean="0"/>
              <a:t> </a:t>
            </a:r>
            <a:r>
              <a:rPr lang="en-IE" sz="1800" dirty="0"/>
              <a:t>void *</a:t>
            </a:r>
            <a:r>
              <a:rPr lang="en-IE" sz="1800" dirty="0" err="1"/>
              <a:t>thread_function</a:t>
            </a:r>
            <a:r>
              <a:rPr lang="en-IE" sz="1800" dirty="0"/>
              <a:t>(void *</a:t>
            </a:r>
            <a:r>
              <a:rPr lang="en-IE" sz="1800" dirty="0" err="1"/>
              <a:t>dummyPtr</a:t>
            </a:r>
            <a:r>
              <a:rPr lang="en-IE" sz="1800" dirty="0"/>
              <a:t>)</a:t>
            </a:r>
          </a:p>
          <a:p>
            <a:r>
              <a:rPr lang="en-IE" sz="1800" dirty="0"/>
              <a:t>    {</a:t>
            </a:r>
          </a:p>
          <a:p>
            <a:r>
              <a:rPr lang="en-IE" sz="1800" dirty="0"/>
              <a:t>       </a:t>
            </a:r>
            <a:r>
              <a:rPr lang="en-IE" sz="1800" dirty="0" err="1"/>
              <a:t>printf</a:t>
            </a:r>
            <a:r>
              <a:rPr lang="en-IE" sz="1800" dirty="0"/>
              <a:t>("Thread number %</a:t>
            </a:r>
            <a:r>
              <a:rPr lang="en-IE" sz="1800" dirty="0" err="1"/>
              <a:t>ld</a:t>
            </a:r>
            <a:r>
              <a:rPr lang="en-IE" sz="1800" dirty="0"/>
              <a:t>\n", </a:t>
            </a:r>
            <a:r>
              <a:rPr lang="en-IE" sz="1800" dirty="0" err="1"/>
              <a:t>pthread_self</a:t>
            </a:r>
            <a:r>
              <a:rPr lang="en-IE" sz="1800" dirty="0"/>
              <a:t>());</a:t>
            </a:r>
          </a:p>
          <a:p>
            <a:r>
              <a:rPr lang="en-IE" sz="1800" dirty="0"/>
              <a:t>      </a:t>
            </a:r>
            <a:r>
              <a:rPr lang="en-IE" sz="1800" b="1" dirty="0"/>
              <a:t> </a:t>
            </a:r>
            <a:r>
              <a:rPr lang="en-IE" sz="1800" b="1" dirty="0" err="1"/>
              <a:t>pthread_mutex_lock</a:t>
            </a:r>
            <a:r>
              <a:rPr lang="en-IE" sz="1800" dirty="0"/>
              <a:t>( &amp;mutex1 );</a:t>
            </a:r>
          </a:p>
          <a:p>
            <a:r>
              <a:rPr lang="en-IE" sz="1800" dirty="0"/>
              <a:t>       counter</a:t>
            </a:r>
            <a:r>
              <a:rPr lang="en-IE" sz="1800" dirty="0" smtClean="0"/>
              <a:t>++; //</a:t>
            </a:r>
            <a:r>
              <a:rPr lang="en-IE" sz="1800" dirty="0" err="1" smtClean="0"/>
              <a:t>mutex</a:t>
            </a:r>
            <a:r>
              <a:rPr lang="en-IE" sz="1800" dirty="0" smtClean="0"/>
              <a:t> variable</a:t>
            </a:r>
            <a:endParaRPr lang="en-IE" sz="1800" dirty="0"/>
          </a:p>
          <a:p>
            <a:r>
              <a:rPr lang="en-IE" sz="1800" dirty="0"/>
              <a:t>       </a:t>
            </a:r>
            <a:r>
              <a:rPr lang="en-IE" sz="1800" b="1" dirty="0" err="1"/>
              <a:t>pthread_mutex_unlock</a:t>
            </a:r>
            <a:r>
              <a:rPr lang="en-IE" sz="1800" dirty="0"/>
              <a:t>( &amp;mutex1 );</a:t>
            </a:r>
          </a:p>
          <a:p>
            <a:r>
              <a:rPr lang="en-IE" sz="1800" dirty="0"/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E" sz="3200" dirty="0" smtClean="0"/>
              <a:t>Why do you thing it gives different </a:t>
            </a:r>
            <a:r>
              <a:rPr lang="en-IE" sz="3200" dirty="0" err="1" smtClean="0"/>
              <a:t>ouptputs</a:t>
            </a:r>
            <a:endParaRPr lang="en-I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D38E20-C462-483E-B9CE-3D71477DB16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" name="Content Placeholder 3" descr="denis.manley@apollo: ~/OS2/week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66800"/>
            <a:ext cx="6080180" cy="5521461"/>
          </a:xfrm>
        </p:spPr>
      </p:pic>
    </p:spTree>
    <p:extLst>
      <p:ext uri="{BB962C8B-B14F-4D97-AF65-F5344CB8AC3E}">
        <p14:creationId xmlns:p14="http://schemas.microsoft.com/office/powerpoint/2010/main" val="36886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CA" dirty="0" smtClean="0"/>
              <a:t>2 WAIT and SIGNAL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eaLnBrk="1" hangingPunct="1"/>
            <a:r>
              <a:rPr lang="en-GB" altLang="en-US" sz="2000" b="1" dirty="0" smtClean="0"/>
              <a:t>A better synchronisation method: </a:t>
            </a:r>
            <a:r>
              <a:rPr lang="en-GB" altLang="en-US" sz="2000" b="1" i="1" dirty="0"/>
              <a:t>block </a:t>
            </a:r>
            <a:r>
              <a:rPr lang="en-GB" altLang="en-US" sz="2000" b="1" i="1" dirty="0" smtClean="0"/>
              <a:t>process/thread </a:t>
            </a:r>
            <a:r>
              <a:rPr lang="en-GB" altLang="en-US" sz="2000" b="1" i="1" dirty="0"/>
              <a:t>until explicitly </a:t>
            </a:r>
            <a:r>
              <a:rPr lang="en-GB" altLang="en-US" sz="2000" b="1" i="1" dirty="0" smtClean="0"/>
              <a:t>unblocked (wait and set)</a:t>
            </a:r>
            <a:endParaRPr lang="en-GB" altLang="en-US" sz="2000" b="1" i="1" dirty="0"/>
          </a:p>
          <a:p>
            <a:pPr lvl="1" eaLnBrk="1" hangingPunct="1"/>
            <a:r>
              <a:rPr lang="en-GB" altLang="en-US" sz="2000" dirty="0" smtClean="0"/>
              <a:t>This prevents a process/thread from </a:t>
            </a:r>
            <a:r>
              <a:rPr lang="en-GB" altLang="en-US" sz="2000" dirty="0"/>
              <a:t>running again until another </a:t>
            </a:r>
            <a:r>
              <a:rPr lang="en-GB" altLang="en-US" sz="2000" dirty="0" smtClean="0"/>
              <a:t>thread </a:t>
            </a:r>
            <a:r>
              <a:rPr lang="en-GB" altLang="en-US" sz="2000" dirty="0"/>
              <a:t>signals that the situation </a:t>
            </a:r>
            <a:r>
              <a:rPr lang="en-GB" altLang="en-US" sz="2000" dirty="0" smtClean="0"/>
              <a:t>(access to the critical regions) has </a:t>
            </a:r>
            <a:r>
              <a:rPr lang="en-GB" altLang="en-US" sz="2000" dirty="0"/>
              <a:t>changed</a:t>
            </a:r>
          </a:p>
          <a:p>
            <a:pPr lvl="1"/>
            <a:endParaRPr lang="en-US" sz="2000" dirty="0" smtClean="0"/>
          </a:p>
          <a:p>
            <a:r>
              <a:rPr lang="en-CA" sz="2000" b="1" i="1" dirty="0" smtClean="0"/>
              <a:t>Two</a:t>
            </a:r>
            <a:r>
              <a:rPr lang="en-CA" sz="2000" b="1" dirty="0" smtClean="0"/>
              <a:t> new mutually exclusive operations:</a:t>
            </a:r>
          </a:p>
          <a:p>
            <a:r>
              <a:rPr lang="en-CA" sz="2000" b="1" dirty="0" smtClean="0"/>
              <a:t>WAIT</a:t>
            </a:r>
            <a:r>
              <a:rPr lang="en-CA" sz="2000" dirty="0" smtClean="0"/>
              <a:t> `()</a:t>
            </a:r>
          </a:p>
          <a:p>
            <a:pPr lvl="1"/>
            <a:r>
              <a:rPr lang="en-CA" sz="2000" dirty="0" smtClean="0"/>
              <a:t>Activated when process/thread encounters “</a:t>
            </a:r>
            <a:r>
              <a:rPr lang="en-CA" sz="2000" i="1" dirty="0" smtClean="0"/>
              <a:t>busy” condition</a:t>
            </a:r>
            <a:r>
              <a:rPr lang="en-CA" sz="2000" dirty="0" smtClean="0"/>
              <a:t> code and puts thread on the </a:t>
            </a:r>
            <a:r>
              <a:rPr lang="en-CA" sz="2000" i="1" dirty="0" smtClean="0"/>
              <a:t>waiting queue</a:t>
            </a:r>
            <a:r>
              <a:rPr lang="en-CA" sz="2000" dirty="0"/>
              <a:t> </a:t>
            </a:r>
            <a:r>
              <a:rPr lang="en-CA" sz="2000" dirty="0" smtClean="0"/>
              <a:t>and changes the status of its PCB/TCB (e.g. wait while counter is   &lt;  </a:t>
            </a:r>
            <a:r>
              <a:rPr lang="en-CA" sz="2000" dirty="0" err="1" smtClean="0"/>
              <a:t>counter_limit</a:t>
            </a:r>
            <a:r>
              <a:rPr lang="en-CA" sz="2000" dirty="0" smtClean="0"/>
              <a:t> (12))  </a:t>
            </a:r>
            <a:endParaRPr lang="en-US" sz="2000" dirty="0" smtClean="0"/>
          </a:p>
          <a:p>
            <a:r>
              <a:rPr lang="en-CA" sz="2000" b="1" dirty="0" smtClean="0"/>
              <a:t>SIGNAL</a:t>
            </a:r>
          </a:p>
          <a:p>
            <a:pPr lvl="1"/>
            <a:r>
              <a:rPr lang="en-CA" sz="2000" dirty="0" smtClean="0"/>
              <a:t>Activated if a process/thread encounters a condition “code” and sets </a:t>
            </a:r>
            <a:r>
              <a:rPr lang="en-CA" sz="2000" dirty="0" err="1" smtClean="0"/>
              <a:t>mutex</a:t>
            </a:r>
            <a:r>
              <a:rPr lang="en-CA" sz="2000" dirty="0" smtClean="0"/>
              <a:t> to “free”; signals processes/threads in </a:t>
            </a:r>
            <a:r>
              <a:rPr lang="en-CA" sz="2000" i="1" dirty="0" smtClean="0"/>
              <a:t>waiting queue</a:t>
            </a:r>
            <a:r>
              <a:rPr lang="en-CA" sz="2000" dirty="0" smtClean="0"/>
              <a:t> to run on the CPU. (signal if counter </a:t>
            </a:r>
            <a:r>
              <a:rPr lang="en-CA" sz="2000" dirty="0"/>
              <a:t> </a:t>
            </a:r>
            <a:r>
              <a:rPr lang="en-CA" sz="2000" dirty="0" smtClean="0"/>
              <a:t>= 12)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A10B729-0E7F-44FF-BB60-8EE18E5ECEDC}" type="slidenum">
              <a:rPr lang="en-IE" altLang="en-US"/>
              <a:pPr/>
              <a:t>2</a:t>
            </a:fld>
            <a:endParaRPr lang="en-IE" altLang="en-US"/>
          </a:p>
        </p:txBody>
      </p:sp>
      <p:pic>
        <p:nvPicPr>
          <p:cNvPr id="137218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6" y="1066800"/>
            <a:ext cx="815982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19" name="Text Box 1027"/>
          <p:cNvSpPr txBox="1">
            <a:spLocks noChangeArrowheads="1"/>
          </p:cNvSpPr>
          <p:nvPr/>
        </p:nvSpPr>
        <p:spPr bwMode="auto">
          <a:xfrm>
            <a:off x="533400" y="38100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 smtClean="0"/>
              <a:t>concurrency processing</a:t>
            </a:r>
            <a:endParaRPr lang="en-GB" altLang="en-US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4800600" y="38100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altLang="en-US" dirty="0" smtClean="0"/>
              <a:t>Parallel processing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682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“wait and set” </a:t>
            </a:r>
            <a:r>
              <a:rPr lang="en-US" altLang="en-US" b="1" dirty="0" smtClean="0"/>
              <a:t>Condition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4038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Data Type </a:t>
            </a:r>
            <a:r>
              <a:rPr lang="en-US" altLang="en-US" sz="2400" dirty="0" err="1" smtClean="0">
                <a:latin typeface="Courier New" pitchFamily="49" charset="0"/>
              </a:rPr>
              <a:t>pthread_cond_t</a:t>
            </a:r>
            <a:endParaRPr lang="en-US" altLang="en-US" sz="24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2200" b="1" dirty="0" smtClean="0">
                <a:latin typeface="Courier New" pitchFamily="49" charset="0"/>
              </a:rPr>
              <a:t>Create/destroy Functions:</a:t>
            </a:r>
            <a:r>
              <a:rPr lang="en-US" altLang="en-US" sz="2200" dirty="0" smtClean="0"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sz="2000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pthread_cond_init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</a:rPr>
              <a:t>pthread_cond_t</a:t>
            </a:r>
            <a:r>
              <a:rPr lang="en-US" altLang="en-US" sz="2000" dirty="0" smtClean="0">
                <a:latin typeface="Courier New" pitchFamily="49" charset="0"/>
              </a:rPr>
              <a:t> *</a:t>
            </a:r>
            <a:r>
              <a:rPr lang="en-US" altLang="en-US" sz="2000" dirty="0" err="1" smtClean="0">
                <a:latin typeface="Courier New" pitchFamily="49" charset="0"/>
              </a:rPr>
              <a:t>cond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</a:p>
          <a:p>
            <a:pPr lvl="1" eaLnBrk="1" hangingPunct="1"/>
            <a:r>
              <a:rPr lang="en-US" altLang="en-US" sz="2000" dirty="0" smtClean="0">
                <a:latin typeface="Courier New" pitchFamily="49" charset="0"/>
              </a:rPr>
              <a:t>                      </a:t>
            </a:r>
            <a:r>
              <a:rPr lang="en-US" altLang="en-US" sz="2000" dirty="0" err="1" smtClean="0">
                <a:latin typeface="Courier New" pitchFamily="49" charset="0"/>
              </a:rPr>
              <a:t>const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pthread_condattr_t</a:t>
            </a:r>
            <a:r>
              <a:rPr lang="en-US" altLang="en-US" sz="2000" dirty="0" smtClean="0">
                <a:latin typeface="Courier New" pitchFamily="49" charset="0"/>
              </a:rPr>
              <a:t> *</a:t>
            </a:r>
            <a:r>
              <a:rPr lang="en-US" altLang="en-US" sz="2000" dirty="0" err="1" smtClean="0">
                <a:latin typeface="Courier New" pitchFamily="49" charset="0"/>
              </a:rPr>
              <a:t>attr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pPr lvl="1" eaLnBrk="1" hangingPunct="1"/>
            <a:r>
              <a:rPr lang="en-US" altLang="en-US" sz="2000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pthread_cond_destroy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</a:rPr>
              <a:t>pthread_cond_t</a:t>
            </a:r>
            <a:r>
              <a:rPr lang="en-US" altLang="en-US" sz="2000" dirty="0" smtClean="0">
                <a:latin typeface="Courier New" pitchFamily="49" charset="0"/>
              </a:rPr>
              <a:t> *</a:t>
            </a:r>
            <a:r>
              <a:rPr lang="en-US" altLang="en-US" sz="2000" dirty="0" err="1" smtClean="0">
                <a:latin typeface="Courier New" pitchFamily="49" charset="0"/>
              </a:rPr>
              <a:t>cond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en-US" sz="2200" b="1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2200" b="1" dirty="0" smtClean="0">
                <a:latin typeface="Courier New" pitchFamily="49" charset="0"/>
              </a:rPr>
              <a:t>Waiting on condition</a:t>
            </a:r>
            <a:r>
              <a:rPr lang="en-US" altLang="en-US" sz="2200" dirty="0" smtClean="0"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sz="2000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pthread_cond_wait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</a:rPr>
              <a:t>pthread_cond_t</a:t>
            </a:r>
            <a:r>
              <a:rPr lang="en-US" altLang="en-US" sz="2000" dirty="0" smtClean="0">
                <a:latin typeface="Courier New" pitchFamily="49" charset="0"/>
              </a:rPr>
              <a:t> *</a:t>
            </a:r>
            <a:r>
              <a:rPr lang="en-US" altLang="en-US" sz="2000" dirty="0" err="1" smtClean="0">
                <a:latin typeface="Courier New" pitchFamily="49" charset="0"/>
              </a:rPr>
              <a:t>cond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</a:p>
          <a:p>
            <a:pPr lvl="1" eaLnBrk="1" hangingPunct="1"/>
            <a:r>
              <a:rPr lang="en-US" altLang="en-US" sz="2000" dirty="0" smtClean="0">
                <a:latin typeface="Courier New" pitchFamily="49" charset="0"/>
              </a:rPr>
              <a:t>					 </a:t>
            </a:r>
            <a:r>
              <a:rPr lang="en-US" altLang="en-US" sz="2000" dirty="0" err="1" smtClean="0">
                <a:latin typeface="Courier New" pitchFamily="49" charset="0"/>
              </a:rPr>
              <a:t>pthread_mutex_t</a:t>
            </a:r>
            <a:r>
              <a:rPr lang="en-US" altLang="en-US" sz="2000" dirty="0" smtClean="0">
                <a:latin typeface="Courier New" pitchFamily="49" charset="0"/>
              </a:rPr>
              <a:t> *</a:t>
            </a:r>
            <a:r>
              <a:rPr lang="en-US" altLang="en-US" sz="2000" dirty="0" err="1" smtClean="0">
                <a:latin typeface="Courier New" pitchFamily="49" charset="0"/>
              </a:rPr>
              <a:t>mutex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en-US" sz="2200" b="1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2200" b="1" dirty="0" smtClean="0">
                <a:latin typeface="Courier New" pitchFamily="49" charset="0"/>
              </a:rPr>
              <a:t>Signal (Waking)</a:t>
            </a:r>
          </a:p>
          <a:p>
            <a:pPr lvl="1" eaLnBrk="1" hangingPunct="1"/>
            <a:r>
              <a:rPr lang="en-US" altLang="en-US" sz="2000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pthread_cond_singal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</a:rPr>
              <a:t>pthread_cond_t</a:t>
            </a:r>
            <a:r>
              <a:rPr lang="en-US" altLang="en-US" sz="2000" dirty="0" smtClean="0">
                <a:latin typeface="Courier New" pitchFamily="49" charset="0"/>
              </a:rPr>
              <a:t> *</a:t>
            </a:r>
            <a:r>
              <a:rPr lang="en-US" altLang="en-US" sz="2000" dirty="0" err="1" smtClean="0">
                <a:latin typeface="Courier New" pitchFamily="49" charset="0"/>
              </a:rPr>
              <a:t>cond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90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code: </a:t>
            </a:r>
            <a:r>
              <a:rPr lang="en-IE" b="1" dirty="0" err="1"/>
              <a:t>wait_signal.c</a:t>
            </a:r>
            <a:endParaRPr lang="en-IE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457200"/>
          </a:xfrm>
        </p:spPr>
        <p:txBody>
          <a:bodyPr/>
          <a:lstStyle/>
          <a:p>
            <a:r>
              <a:rPr lang="en-IE" dirty="0" smtClean="0"/>
              <a:t>Signal  </a:t>
            </a:r>
            <a:r>
              <a:rPr lang="en-IE" dirty="0" err="1" smtClean="0"/>
              <a:t>fnt</a:t>
            </a:r>
            <a:r>
              <a:rPr lang="en-IE" dirty="0" smtClean="0"/>
              <a:t> sample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76799"/>
          </a:xfrm>
        </p:spPr>
        <p:txBody>
          <a:bodyPr/>
          <a:lstStyle/>
          <a:p>
            <a:r>
              <a:rPr lang="en-GB" sz="1400" dirty="0" err="1"/>
              <a:t>pthread_mutex_t</a:t>
            </a:r>
            <a:r>
              <a:rPr lang="en-GB" sz="1400" dirty="0"/>
              <a:t> </a:t>
            </a:r>
            <a:r>
              <a:rPr lang="en-GB" sz="1400" b="1" dirty="0" err="1"/>
              <a:t>count_mutex</a:t>
            </a:r>
            <a:r>
              <a:rPr lang="en-GB" sz="1400" b="1" dirty="0"/>
              <a:t>;</a:t>
            </a:r>
          </a:p>
          <a:p>
            <a:r>
              <a:rPr lang="en-GB" sz="1400" dirty="0" err="1"/>
              <a:t>pthread_cond_t</a:t>
            </a:r>
            <a:r>
              <a:rPr lang="en-GB" sz="1400" dirty="0"/>
              <a:t> </a:t>
            </a:r>
            <a:r>
              <a:rPr lang="en-GB" sz="1400" dirty="0" smtClean="0"/>
              <a:t> </a:t>
            </a:r>
            <a:r>
              <a:rPr lang="en-GB" sz="1400" b="1" dirty="0" err="1" smtClean="0"/>
              <a:t>count_threshold_cv</a:t>
            </a:r>
            <a:r>
              <a:rPr lang="en-GB" sz="1400" b="1" dirty="0"/>
              <a:t>;</a:t>
            </a:r>
            <a:endParaRPr lang="en-GB" sz="1400" b="1" dirty="0" smtClean="0"/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b="1" dirty="0" err="1" smtClean="0"/>
              <a:t>pthread_mutex_lock</a:t>
            </a:r>
            <a:r>
              <a:rPr lang="en-GB" sz="2000" dirty="0"/>
              <a:t>(&amp;</a:t>
            </a:r>
            <a:r>
              <a:rPr lang="en-GB" sz="2000" dirty="0" err="1"/>
              <a:t>count_mutex</a:t>
            </a:r>
            <a:r>
              <a:rPr lang="en-GB" sz="2000" dirty="0"/>
              <a:t>);</a:t>
            </a:r>
          </a:p>
          <a:p>
            <a:r>
              <a:rPr lang="en-GB" sz="2000" dirty="0"/>
              <a:t>   </a:t>
            </a:r>
            <a:r>
              <a:rPr lang="en-GB" sz="2000" i="1" dirty="0"/>
              <a:t> count++;</a:t>
            </a:r>
          </a:p>
          <a:p>
            <a:r>
              <a:rPr lang="en-GB" sz="2000" i="1" dirty="0" smtClean="0"/>
              <a:t>if </a:t>
            </a:r>
            <a:r>
              <a:rPr lang="en-GB" sz="2000" i="1" dirty="0"/>
              <a:t>(count == COUNT_LIMIT)</a:t>
            </a:r>
            <a:r>
              <a:rPr lang="en-GB" sz="2000" dirty="0"/>
              <a:t> {</a:t>
            </a:r>
          </a:p>
          <a:p>
            <a:r>
              <a:rPr lang="en-GB" sz="2000" dirty="0" smtClean="0"/>
              <a:t>/</a:t>
            </a:r>
          </a:p>
          <a:p>
            <a:r>
              <a:rPr lang="en-GB" sz="2000" b="1" dirty="0" err="1" smtClean="0"/>
              <a:t>pthread_cond_signal</a:t>
            </a:r>
            <a:r>
              <a:rPr lang="en-GB" sz="2000" dirty="0"/>
              <a:t>(&amp;</a:t>
            </a:r>
            <a:r>
              <a:rPr lang="en-GB" sz="2000" dirty="0" err="1"/>
              <a:t>count_threshold_cv</a:t>
            </a:r>
            <a:r>
              <a:rPr lang="en-GB" sz="2000" dirty="0"/>
              <a:t>);</a:t>
            </a:r>
          </a:p>
          <a:p>
            <a:r>
              <a:rPr lang="en-GB" sz="2000" dirty="0" smtClean="0"/>
              <a:t>     </a:t>
            </a:r>
            <a:endParaRPr lang="en-GB" sz="2000" dirty="0"/>
          </a:p>
          <a:p>
            <a:r>
              <a:rPr lang="en-GB" sz="2000" dirty="0"/>
              <a:t>      }</a:t>
            </a:r>
          </a:p>
          <a:p>
            <a:r>
              <a:rPr lang="en-GB" sz="2000" b="1" dirty="0" err="1" smtClean="0"/>
              <a:t>pthread_mutex_unlock</a:t>
            </a:r>
            <a:r>
              <a:rPr lang="en-GB" sz="2000" dirty="0"/>
              <a:t>(&amp;</a:t>
            </a:r>
            <a:r>
              <a:rPr lang="en-GB" sz="2000" dirty="0" err="1"/>
              <a:t>count_mutex</a:t>
            </a:r>
            <a:r>
              <a:rPr lang="en-GB" sz="2000" dirty="0"/>
              <a:t>);</a:t>
            </a:r>
            <a:endParaRPr lang="en-I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533400"/>
          </a:xfrm>
        </p:spPr>
        <p:txBody>
          <a:bodyPr/>
          <a:lstStyle/>
          <a:p>
            <a:r>
              <a:rPr lang="en-IE" dirty="0" smtClean="0"/>
              <a:t>Wait </a:t>
            </a:r>
            <a:r>
              <a:rPr lang="en-IE" dirty="0" err="1" smtClean="0"/>
              <a:t>fnt</a:t>
            </a:r>
            <a:r>
              <a:rPr lang="en-IE" dirty="0" smtClean="0"/>
              <a:t> sample code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000" b="1" dirty="0" err="1"/>
              <a:t>pthread_mutex_lock</a:t>
            </a:r>
            <a:r>
              <a:rPr lang="en-GB" sz="2000" dirty="0"/>
              <a:t>(&amp;</a:t>
            </a:r>
            <a:r>
              <a:rPr lang="en-GB" sz="2000" dirty="0" err="1"/>
              <a:t>count_mutex</a:t>
            </a:r>
            <a:r>
              <a:rPr lang="en-GB" sz="2000" dirty="0"/>
              <a:t>);</a:t>
            </a:r>
          </a:p>
          <a:p>
            <a:r>
              <a:rPr lang="en-GB" sz="2000" dirty="0"/>
              <a:t>  </a:t>
            </a:r>
            <a:r>
              <a:rPr lang="en-GB" sz="2000" i="1" dirty="0"/>
              <a:t>while (count &lt; COUNT_LIMIT)</a:t>
            </a:r>
            <a:r>
              <a:rPr lang="en-GB" sz="2000" dirty="0"/>
              <a:t> {</a:t>
            </a:r>
          </a:p>
          <a:p>
            <a:endParaRPr lang="en-GB" sz="2000" dirty="0" smtClean="0"/>
          </a:p>
          <a:p>
            <a:r>
              <a:rPr lang="en-GB" sz="2000" b="1" dirty="0" err="1" smtClean="0"/>
              <a:t>pthread_cond_wait</a:t>
            </a:r>
            <a:r>
              <a:rPr lang="en-GB" sz="2000" dirty="0"/>
              <a:t>(&amp;</a:t>
            </a:r>
            <a:r>
              <a:rPr lang="en-GB" sz="2000" dirty="0" err="1"/>
              <a:t>count_threshold_cv</a:t>
            </a:r>
            <a:r>
              <a:rPr lang="en-GB" sz="2000" dirty="0"/>
              <a:t>, &amp;</a:t>
            </a:r>
            <a:r>
              <a:rPr lang="en-GB" sz="2000" dirty="0" err="1"/>
              <a:t>count_mutex</a:t>
            </a:r>
            <a:r>
              <a:rPr lang="en-GB" sz="2000" dirty="0"/>
              <a:t>);</a:t>
            </a:r>
          </a:p>
          <a:p>
            <a:r>
              <a:rPr lang="en-GB" sz="2000" dirty="0" smtClean="0"/>
              <a:t>    </a:t>
            </a:r>
            <a:r>
              <a:rPr lang="en-GB" sz="2000" dirty="0"/>
              <a:t>count += 125</a:t>
            </a:r>
            <a:r>
              <a:rPr lang="en-GB" sz="2000" dirty="0" smtClean="0"/>
              <a:t>; 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b="1" dirty="0" err="1" smtClean="0"/>
              <a:t>pthread_mutex_unlock</a:t>
            </a:r>
            <a:r>
              <a:rPr lang="en-GB" sz="2000" dirty="0"/>
              <a:t>(&amp;</a:t>
            </a:r>
            <a:r>
              <a:rPr lang="en-GB" sz="2000" dirty="0" err="1"/>
              <a:t>count_mutex</a:t>
            </a:r>
            <a:r>
              <a:rPr lang="en-GB" sz="2000" dirty="0" smtClean="0"/>
              <a:t>);</a:t>
            </a:r>
            <a:endParaRPr lang="en-GB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E" dirty="0" smtClean="0"/>
              <a:t>Main points of code execution </a:t>
            </a:r>
            <a:endParaRPr lang="en-I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E" sz="2400" dirty="0" smtClean="0"/>
              <a:t>T1 calls wait function and T2/T3 call signal function</a:t>
            </a:r>
          </a:p>
          <a:p>
            <a:r>
              <a:rPr lang="en-IE" sz="2400" dirty="0" smtClean="0"/>
              <a:t>T1 has to wait until counter = 12</a:t>
            </a:r>
          </a:p>
          <a:p>
            <a:r>
              <a:rPr lang="en-IE" sz="2400" dirty="0" smtClean="0"/>
              <a:t>T2/T3 will each increment the counter  10 times</a:t>
            </a:r>
          </a:p>
          <a:p>
            <a:pPr lvl="1"/>
            <a:r>
              <a:rPr lang="en-IE" dirty="0" smtClean="0"/>
              <a:t>The for loop in the signal function </a:t>
            </a:r>
          </a:p>
          <a:p>
            <a:r>
              <a:rPr lang="en-IE" sz="2400" dirty="0" smtClean="0"/>
              <a:t>T2/T3 increment counter in an order determine by the process scheduler. (locking, incrementing and unlocking)</a:t>
            </a:r>
          </a:p>
          <a:p>
            <a:r>
              <a:rPr lang="en-IE" sz="2400" dirty="0" smtClean="0"/>
              <a:t>When counter = 12 ; T1 is woken up locks </a:t>
            </a:r>
            <a:r>
              <a:rPr lang="en-IE" sz="2400" dirty="0" err="1" smtClean="0"/>
              <a:t>mutex</a:t>
            </a:r>
            <a:r>
              <a:rPr lang="en-IE" sz="2400" dirty="0" smtClean="0"/>
              <a:t>  and can continue its processing  counter+=125 then unlocks </a:t>
            </a:r>
            <a:r>
              <a:rPr lang="en-IE" sz="2400" dirty="0" err="1" smtClean="0"/>
              <a:t>mutex</a:t>
            </a:r>
            <a:endParaRPr lang="en-IE" sz="2400" dirty="0" smtClean="0"/>
          </a:p>
          <a:p>
            <a:r>
              <a:rPr lang="en-IE" sz="2400" dirty="0" smtClean="0"/>
              <a:t>Then T2/T3 finish of their processing: ensuring that each one increments the counter 10 times</a:t>
            </a:r>
          </a:p>
          <a:p>
            <a:r>
              <a:rPr lang="en-IE" sz="2400" dirty="0" smtClean="0"/>
              <a:t>Therefore the final value will be: 125+10+10  = 145</a:t>
            </a:r>
          </a:p>
          <a:p>
            <a:endParaRPr lang="en-IE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E754AE-72F1-446F-9684-9A24A500B71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IE" sz="2400" dirty="0" smtClean="0"/>
              <a:t>Explain output </a:t>
            </a:r>
            <a:r>
              <a:rPr lang="en-IE" sz="2400" b="1" i="1" dirty="0" err="1" smtClean="0"/>
              <a:t>wait_signal.c</a:t>
            </a:r>
            <a:r>
              <a:rPr lang="en-IE" sz="2400" b="1" dirty="0" smtClean="0"/>
              <a:t>.</a:t>
            </a:r>
            <a:r>
              <a:rPr lang="en-IE" sz="2400" dirty="0" smtClean="0"/>
              <a:t> </a:t>
            </a:r>
            <a:br>
              <a:rPr lang="en-IE" sz="2400" dirty="0" smtClean="0"/>
            </a:br>
            <a:endParaRPr lang="en-I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E754AE-72F1-446F-9684-9A24A500B71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" name="Content Placeholder 2" descr="denis.manley@apollo: ~/OS2/week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716328" cy="5944430"/>
          </a:xfrm>
        </p:spPr>
      </p:pic>
    </p:spTree>
    <p:extLst>
      <p:ext uri="{BB962C8B-B14F-4D97-AF65-F5344CB8AC3E}">
        <p14:creationId xmlns:p14="http://schemas.microsoft.com/office/powerpoint/2010/main" val="39086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IE" sz="2800" dirty="0"/>
              <a:t>Remove </a:t>
            </a:r>
            <a:r>
              <a:rPr lang="en-IE" sz="2800" b="1" dirty="0"/>
              <a:t>wait and signal </a:t>
            </a:r>
            <a:r>
              <a:rPr lang="en-IE" sz="2800" b="1" dirty="0" smtClean="0"/>
              <a:t>functions:</a:t>
            </a:r>
            <a:endParaRPr lang="en-IE" sz="2800" dirty="0"/>
          </a:p>
        </p:txBody>
      </p:sp>
      <p:pic>
        <p:nvPicPr>
          <p:cNvPr id="6" name="Content Placeholder 5" descr="denis.manley@apollo: ~/OS2/week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4496"/>
            <a:ext cx="7844933" cy="60435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7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EF6EB7-0D47-4C51-BDAE-A67B06301EBD}" type="slidenum">
              <a:rPr lang="en-GB" altLang="en-US"/>
              <a:pPr eaLnBrk="1" hangingPunct="1"/>
              <a:t>25</a:t>
            </a:fld>
            <a:endParaRPr lang="en-GB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Semaphores: generalisation of wait/Signal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 semaphore methods is a  generalisation of the </a:t>
            </a:r>
            <a:r>
              <a:rPr lang="en-GB" altLang="en-US" sz="2400" dirty="0" err="1" smtClean="0"/>
              <a:t>mutex</a:t>
            </a:r>
            <a:r>
              <a:rPr lang="en-GB" altLang="en-US" sz="2400" dirty="0" smtClean="0"/>
              <a:t> (</a:t>
            </a:r>
            <a:r>
              <a:rPr lang="en-GB" altLang="en-US" sz="2400" i="1" dirty="0" smtClean="0"/>
              <a:t>wait and signa</a:t>
            </a:r>
            <a:r>
              <a:rPr lang="en-GB" altLang="en-US" sz="2400" dirty="0" smtClean="0"/>
              <a:t>l)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has an </a:t>
            </a:r>
            <a:r>
              <a:rPr lang="en-GB" altLang="en-US" b="1" dirty="0" smtClean="0"/>
              <a:t>integer value </a:t>
            </a:r>
            <a:r>
              <a:rPr lang="en-GB" altLang="en-US" b="1" dirty="0" smtClean="0">
                <a:sym typeface="Symbol" pitchFamily="18" charset="2"/>
              </a:rPr>
              <a:t> 0</a:t>
            </a:r>
            <a:r>
              <a:rPr lang="en-GB" altLang="en-US" dirty="0" smtClean="0">
                <a:sym typeface="Symbol" pitchFamily="18" charset="2"/>
              </a:rPr>
              <a:t>  while in wait and signal it is only  0 or 1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 dirty="0" smtClean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 dirty="0" smtClean="0">
                <a:sym typeface="Symbol" pitchFamily="18" charset="2"/>
              </a:rPr>
              <a:t>wait operation</a:t>
            </a:r>
            <a:r>
              <a:rPr lang="en-GB" altLang="en-US" dirty="0" smtClean="0">
                <a:sym typeface="Symbol" pitchFamily="18" charset="2"/>
              </a:rPr>
              <a:t>: suspend if = 0, otherwise decrement by 1 and continue. 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b="1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b="1" dirty="0" smtClean="0">
                <a:sym typeface="Symbol" pitchFamily="18" charset="2"/>
              </a:rPr>
              <a:t>signal operation</a:t>
            </a:r>
            <a:r>
              <a:rPr lang="en-GB" altLang="en-US" dirty="0" smtClean="0">
                <a:sym typeface="Symbol" pitchFamily="18" charset="2"/>
              </a:rPr>
              <a:t>: increment (and notify any threads blocked on this semaphore)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Signals </a:t>
            </a:r>
            <a:r>
              <a:rPr lang="en-CA" dirty="0"/>
              <a:t>if/when a </a:t>
            </a:r>
            <a:r>
              <a:rPr lang="en-CA" b="1" dirty="0"/>
              <a:t>resource/critical region  is free</a:t>
            </a:r>
            <a:r>
              <a:rPr lang="en-CA" dirty="0"/>
              <a:t> </a:t>
            </a:r>
          </a:p>
          <a:p>
            <a:pPr lvl="2"/>
            <a:r>
              <a:rPr lang="en-CA" sz="2400" dirty="0"/>
              <a:t>Resource can be used by </a:t>
            </a:r>
            <a:r>
              <a:rPr lang="en-CA" sz="2400" dirty="0" smtClean="0"/>
              <a:t>another process</a:t>
            </a:r>
            <a:endParaRPr lang="en-GB" altLang="en-US" sz="24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7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CA" dirty="0" smtClean="0"/>
              <a:t>3 Semaphores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CA" dirty="0" smtClean="0"/>
              <a:t>Original terminology</a:t>
            </a:r>
          </a:p>
          <a:p>
            <a:r>
              <a:rPr lang="en-CA" dirty="0" smtClean="0"/>
              <a:t>Two operations of semaphore: proposed by Dijkstra (1965)</a:t>
            </a:r>
          </a:p>
          <a:p>
            <a:pPr lvl="1"/>
            <a:r>
              <a:rPr lang="en-CA" dirty="0" smtClean="0"/>
              <a:t>P </a:t>
            </a:r>
            <a:r>
              <a:rPr lang="en-US" dirty="0" smtClean="0"/>
              <a:t>(</a:t>
            </a:r>
            <a:r>
              <a:rPr lang="en-CA" dirty="0" smtClean="0"/>
              <a:t>proberen </a:t>
            </a:r>
            <a:r>
              <a:rPr lang="en-US" dirty="0" smtClean="0"/>
              <a:t>means “</a:t>
            </a:r>
            <a:r>
              <a:rPr lang="en-CA" dirty="0" smtClean="0"/>
              <a:t>to test”)  </a:t>
            </a:r>
            <a:endParaRPr lang="en-US" dirty="0" smtClean="0"/>
          </a:p>
          <a:p>
            <a:pPr lvl="1"/>
            <a:r>
              <a:rPr lang="en-CA" dirty="0" smtClean="0"/>
              <a:t>V </a:t>
            </a:r>
            <a:r>
              <a:rPr lang="en-US" dirty="0" smtClean="0"/>
              <a:t>(</a:t>
            </a:r>
            <a:r>
              <a:rPr lang="en-CA" dirty="0" smtClean="0"/>
              <a:t>verhogen </a:t>
            </a:r>
            <a:r>
              <a:rPr lang="en-US" dirty="0" smtClean="0"/>
              <a:t>means “</a:t>
            </a:r>
            <a:r>
              <a:rPr lang="en-CA" dirty="0" smtClean="0"/>
              <a:t>to increment”)</a:t>
            </a:r>
          </a:p>
          <a:p>
            <a:pPr lvl="1"/>
            <a:endParaRPr lang="en-CA" i="1" dirty="0" smtClean="0"/>
          </a:p>
          <a:p>
            <a:pPr lvl="1"/>
            <a:r>
              <a:rPr lang="en-CA" i="1" dirty="0" smtClean="0"/>
              <a:t>Where </a:t>
            </a:r>
            <a:r>
              <a:rPr lang="en-CA" b="1" i="1" dirty="0" smtClean="0"/>
              <a:t>P</a:t>
            </a:r>
            <a:r>
              <a:rPr lang="en-CA" i="1" dirty="0" smtClean="0"/>
              <a:t> is equivalent to </a:t>
            </a:r>
            <a:r>
              <a:rPr lang="en-CA" b="1" i="1" dirty="0" smtClean="0"/>
              <a:t>Wait</a:t>
            </a:r>
            <a:r>
              <a:rPr lang="en-CA" i="1" dirty="0" smtClean="0"/>
              <a:t> operation (waiting for semaphore t</a:t>
            </a:r>
            <a:r>
              <a:rPr lang="en-CA" b="1" i="1" dirty="0" smtClean="0"/>
              <a:t>o give the all clear</a:t>
            </a:r>
            <a:r>
              <a:rPr lang="en-CA" i="1" dirty="0" smtClean="0"/>
              <a:t>  to enter critical region)</a:t>
            </a:r>
          </a:p>
          <a:p>
            <a:pPr lvl="1"/>
            <a:endParaRPr lang="en-CA" b="1" i="1" dirty="0" smtClean="0"/>
          </a:p>
          <a:p>
            <a:pPr lvl="1"/>
            <a:r>
              <a:rPr lang="en-CA" b="1" i="1" dirty="0" smtClean="0"/>
              <a:t>V</a:t>
            </a:r>
            <a:r>
              <a:rPr lang="en-CA" i="1" dirty="0" smtClean="0"/>
              <a:t> is like </a:t>
            </a:r>
            <a:r>
              <a:rPr lang="en-CA" b="1" i="1" dirty="0" smtClean="0"/>
              <a:t>Signal</a:t>
            </a:r>
            <a:r>
              <a:rPr lang="en-CA" i="1" dirty="0" smtClean="0"/>
              <a:t> indicating its free and selects next process </a:t>
            </a:r>
            <a:r>
              <a:rPr lang="en-CA" b="1" i="1" dirty="0" smtClean="0"/>
              <a:t>to enter critical region</a:t>
            </a:r>
            <a:r>
              <a:rPr lang="en-CA" i="1" dirty="0" smtClean="0"/>
              <a:t>  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CA" dirty="0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Understanding Operating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CA" dirty="0" smtClean="0"/>
              <a:t>Semaphores</a:t>
            </a:r>
            <a:r>
              <a:rPr lang="en-US" dirty="0" smtClean="0"/>
              <a:t> (cont'd.)</a:t>
            </a:r>
            <a:endParaRPr lang="en-CA" dirty="0" smtClean="0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be a semaphore  (mutual exclusive) variable</a:t>
            </a:r>
          </a:p>
          <a:p>
            <a:pPr lvl="1" eaLnBrk="1" hangingPunct="1"/>
            <a:r>
              <a:rPr lang="en-US" dirty="0"/>
              <a:t>P(</a:t>
            </a:r>
            <a:r>
              <a:rPr lang="en-US" i="1" dirty="0"/>
              <a:t>s</a:t>
            </a:r>
            <a:r>
              <a:rPr lang="en-US" dirty="0"/>
              <a:t>):</a:t>
            </a:r>
            <a:r>
              <a:rPr lang="en-US" b="1" dirty="0"/>
              <a:t> If </a:t>
            </a:r>
            <a:r>
              <a:rPr lang="en-US" b="1" i="1" dirty="0"/>
              <a:t>s</a:t>
            </a:r>
            <a:r>
              <a:rPr lang="en-US" b="1" dirty="0"/>
              <a:t> &gt; 0, then </a:t>
            </a:r>
            <a:r>
              <a:rPr lang="en-US" b="1" i="1" dirty="0"/>
              <a:t>s</a:t>
            </a:r>
            <a:r>
              <a:rPr lang="en-US" b="1" dirty="0"/>
              <a:t>: = </a:t>
            </a:r>
            <a:r>
              <a:rPr lang="en-US" b="1" i="1" dirty="0"/>
              <a:t>s</a:t>
            </a:r>
            <a:r>
              <a:rPr lang="en-US" b="1" dirty="0"/>
              <a:t> – 1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Test, fetch, decrement, store </a:t>
            </a:r>
            <a:r>
              <a:rPr lang="en-US" dirty="0" smtClean="0"/>
              <a:t>sequence (test and set/wait signal)</a:t>
            </a:r>
            <a:endParaRPr lang="en-US" dirty="0"/>
          </a:p>
          <a:p>
            <a:pPr lvl="1" eaLnBrk="1" hangingPunct="1"/>
            <a:r>
              <a:rPr lang="en-US" b="1" dirty="0" smtClean="0"/>
              <a:t>V(</a:t>
            </a:r>
            <a:r>
              <a:rPr lang="en-US" b="1" i="1" dirty="0" smtClean="0"/>
              <a:t>s</a:t>
            </a:r>
            <a:r>
              <a:rPr lang="en-US" b="1" dirty="0" smtClean="0"/>
              <a:t>): </a:t>
            </a:r>
            <a:r>
              <a:rPr lang="en-US" b="1" i="1" dirty="0" smtClean="0"/>
              <a:t>s</a:t>
            </a:r>
            <a:r>
              <a:rPr lang="en-US" b="1" dirty="0" smtClean="0"/>
              <a:t>: = </a:t>
            </a:r>
            <a:r>
              <a:rPr lang="en-US" b="1" i="1" dirty="0" smtClean="0"/>
              <a:t>s</a:t>
            </a:r>
            <a:r>
              <a:rPr lang="en-US" b="1" dirty="0" smtClean="0"/>
              <a:t> + 1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/>
              <a:t>Fetch, increment, store sequence (enter signal)</a:t>
            </a:r>
          </a:p>
          <a:p>
            <a:pPr eaLnBrk="1" hangingPunct="1"/>
            <a:r>
              <a:rPr lang="en-US" i="1" dirty="0" smtClean="0"/>
              <a:t>If s</a:t>
            </a:r>
            <a:r>
              <a:rPr lang="en-US" dirty="0" smtClean="0"/>
              <a:t> = 0 implies </a:t>
            </a:r>
            <a:r>
              <a:rPr lang="en-US" i="1" dirty="0" smtClean="0"/>
              <a:t>busy a process in</a:t>
            </a:r>
            <a:r>
              <a:rPr lang="en-US" dirty="0" smtClean="0"/>
              <a:t> critical region </a:t>
            </a:r>
          </a:p>
          <a:p>
            <a:pPr lvl="1" eaLnBrk="1" hangingPunct="1"/>
            <a:r>
              <a:rPr lang="en-US" dirty="0" smtClean="0"/>
              <a:t>A Process/thread calling on P operation must wait until </a:t>
            </a:r>
            <a:r>
              <a:rPr lang="en-US" i="1" dirty="0" smtClean="0"/>
              <a:t>s</a:t>
            </a:r>
            <a:r>
              <a:rPr lang="en-US" dirty="0" smtClean="0"/>
              <a:t> &gt; 0</a:t>
            </a:r>
          </a:p>
          <a:p>
            <a:r>
              <a:rPr lang="en-CA" sz="2400" dirty="0" smtClean="0"/>
              <a:t>One leaving the critical region the V function is called</a:t>
            </a:r>
            <a:r>
              <a:rPr lang="en-CA" dirty="0" smtClean="0"/>
              <a:t> </a:t>
            </a:r>
          </a:p>
          <a:p>
            <a:pPr lvl="1"/>
            <a:r>
              <a:rPr lang="en-US" dirty="0" smtClean="0"/>
              <a:t>The V signals to “one” of the process in the waiting queue that the critical region is free and increment semaphore by 1 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IE" dirty="0" smtClean="0"/>
              <a:t>Semaphores in </a:t>
            </a:r>
            <a:r>
              <a:rPr lang="en-IE" dirty="0" err="1" smtClean="0"/>
              <a:t>posix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r>
              <a:rPr lang="en-IE" sz="2400" b="1" dirty="0" err="1" smtClean="0"/>
              <a:t>Initalise</a:t>
            </a:r>
            <a:r>
              <a:rPr lang="en-IE" sz="2400" b="1" dirty="0" smtClean="0"/>
              <a:t> semaphore: </a:t>
            </a:r>
            <a:endParaRPr lang="en-IE" sz="2400" b="1" dirty="0"/>
          </a:p>
          <a:p>
            <a:r>
              <a:rPr lang="en-IE" sz="2400" b="1" dirty="0" err="1" smtClean="0"/>
              <a:t>sem_int</a:t>
            </a:r>
            <a:r>
              <a:rPr lang="en-IE" sz="2400" b="1" dirty="0" smtClean="0"/>
              <a:t> (</a:t>
            </a:r>
            <a:r>
              <a:rPr lang="en-IE" sz="2400" b="1" dirty="0" err="1" smtClean="0"/>
              <a:t>sem_t</a:t>
            </a:r>
            <a:r>
              <a:rPr lang="en-IE" sz="2400" b="1" dirty="0" smtClean="0"/>
              <a:t>  *</a:t>
            </a:r>
            <a:r>
              <a:rPr lang="en-IE" sz="2400" b="1" dirty="0" err="1" smtClean="0"/>
              <a:t>sem</a:t>
            </a:r>
            <a:r>
              <a:rPr lang="en-IE" sz="2400" b="1" dirty="0" smtClean="0"/>
              <a:t>, 0, </a:t>
            </a:r>
            <a:r>
              <a:rPr lang="en-IE" sz="2400" b="1" dirty="0"/>
              <a:t>u</a:t>
            </a:r>
            <a:r>
              <a:rPr lang="en-IE" sz="2400" b="1" dirty="0" smtClean="0"/>
              <a:t>nsigned </a:t>
            </a:r>
            <a:r>
              <a:rPr lang="en-IE" sz="2400" b="1" dirty="0" err="1" smtClean="0"/>
              <a:t>int</a:t>
            </a:r>
            <a:r>
              <a:rPr lang="en-IE" sz="2400" b="1" dirty="0" smtClean="0"/>
              <a:t> value)</a:t>
            </a:r>
          </a:p>
          <a:p>
            <a:pPr lvl="1"/>
            <a:r>
              <a:rPr lang="en-IE" b="1" dirty="0" err="1" smtClean="0"/>
              <a:t>sem_int</a:t>
            </a:r>
            <a:r>
              <a:rPr lang="en-IE" b="1" dirty="0" smtClean="0"/>
              <a:t>(&amp;</a:t>
            </a:r>
            <a:r>
              <a:rPr lang="en-IE" b="1" dirty="0" err="1" smtClean="0"/>
              <a:t>sem_name</a:t>
            </a:r>
            <a:r>
              <a:rPr lang="en-IE" b="1" dirty="0" smtClean="0"/>
              <a:t>, 0, 1) </a:t>
            </a:r>
          </a:p>
          <a:p>
            <a:pPr lvl="1"/>
            <a:r>
              <a:rPr lang="en-IE" b="1" dirty="0" smtClean="0"/>
              <a:t>or  </a:t>
            </a:r>
          </a:p>
          <a:p>
            <a:pPr lvl="1"/>
            <a:r>
              <a:rPr lang="en-IE" b="1" dirty="0" err="1" smtClean="0"/>
              <a:t>sem_int</a:t>
            </a:r>
            <a:r>
              <a:rPr lang="en-IE" b="1" dirty="0" smtClean="0"/>
              <a:t>(&amp;</a:t>
            </a:r>
            <a:r>
              <a:rPr lang="en-IE" b="1" dirty="0" err="1" smtClean="0"/>
              <a:t>sem_name</a:t>
            </a:r>
            <a:r>
              <a:rPr lang="en-IE" b="1" dirty="0" smtClean="0"/>
              <a:t>, 0, 0)</a:t>
            </a:r>
          </a:p>
          <a:p>
            <a:pPr lvl="1"/>
            <a:r>
              <a:rPr lang="en-IE" dirty="0" smtClean="0"/>
              <a:t>The 3</a:t>
            </a:r>
            <a:r>
              <a:rPr lang="en-IE" baseline="30000" dirty="0" smtClean="0"/>
              <a:t>rd</a:t>
            </a:r>
            <a:r>
              <a:rPr lang="en-IE" dirty="0" smtClean="0"/>
              <a:t> parameter can be  a number &gt; =0: </a:t>
            </a:r>
            <a:r>
              <a:rPr lang="en-IE" b="1" dirty="0" smtClean="0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IE" dirty="0" smtClean="0"/>
              <a:t>Note 0 the 2</a:t>
            </a:r>
            <a:r>
              <a:rPr lang="en-IE" baseline="30000" dirty="0" smtClean="0"/>
              <a:t>nd</a:t>
            </a:r>
            <a:r>
              <a:rPr lang="en-IE" dirty="0" smtClean="0"/>
              <a:t> parameter relates to shared </a:t>
            </a:r>
            <a:r>
              <a:rPr lang="en-IE" dirty="0" err="1" smtClean="0"/>
              <a:t>mutexes</a:t>
            </a:r>
            <a:r>
              <a:rPr lang="en-IE" dirty="0" smtClean="0"/>
              <a:t> and in Linux must be set to 0</a:t>
            </a:r>
          </a:p>
          <a:p>
            <a:r>
              <a:rPr lang="en-IE" sz="2400" b="1" dirty="0" smtClean="0"/>
              <a:t>P (wait) function is </a:t>
            </a:r>
            <a:r>
              <a:rPr lang="en-IE" sz="2400" b="1" dirty="0" err="1" smtClean="0"/>
              <a:t>Sem_wait</a:t>
            </a:r>
            <a:r>
              <a:rPr lang="en-IE" sz="2400" b="1" dirty="0" smtClean="0"/>
              <a:t>(</a:t>
            </a:r>
            <a:r>
              <a:rPr lang="en-IE" sz="2400" b="1" dirty="0" err="1" smtClean="0"/>
              <a:t>sem_t</a:t>
            </a:r>
            <a:r>
              <a:rPr lang="en-IE" sz="2400" b="1" dirty="0" smtClean="0"/>
              <a:t> *</a:t>
            </a:r>
            <a:r>
              <a:rPr lang="en-IE" sz="2400" b="1" dirty="0" err="1" smtClean="0"/>
              <a:t>sem</a:t>
            </a:r>
            <a:r>
              <a:rPr lang="en-IE" sz="2400" b="1" dirty="0" smtClean="0"/>
              <a:t>) ; </a:t>
            </a:r>
            <a:endParaRPr lang="en-IE" sz="2400" dirty="0" smtClean="0"/>
          </a:p>
          <a:p>
            <a:pPr lvl="1"/>
            <a:r>
              <a:rPr lang="en-IE" b="1" dirty="0" err="1" smtClean="0"/>
              <a:t>sem_wait</a:t>
            </a:r>
            <a:r>
              <a:rPr lang="en-IE" b="1" dirty="0" smtClean="0"/>
              <a:t>(&amp;</a:t>
            </a:r>
            <a:r>
              <a:rPr lang="en-IE" b="1" dirty="0" err="1" smtClean="0"/>
              <a:t>sem_name</a:t>
            </a:r>
            <a:r>
              <a:rPr lang="en-IE" b="1" dirty="0" smtClean="0"/>
              <a:t>)</a:t>
            </a:r>
          </a:p>
          <a:p>
            <a:pPr lvl="1"/>
            <a:r>
              <a:rPr lang="en-IE" dirty="0" smtClean="0"/>
              <a:t>If functions returns a negative value it blocks the process and must wait for the </a:t>
            </a:r>
            <a:r>
              <a:rPr lang="en-IE" dirty="0" err="1" smtClean="0"/>
              <a:t>sem_post</a:t>
            </a:r>
            <a:r>
              <a:rPr lang="en-IE" dirty="0" smtClean="0"/>
              <a:t> (V or signal to wake up)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E" dirty="0"/>
              <a:t>Semaphores in </a:t>
            </a:r>
            <a:r>
              <a:rPr lang="en-IE" dirty="0" err="1"/>
              <a:t>posix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E" b="1" dirty="0" smtClean="0"/>
              <a:t>V : signal function or </a:t>
            </a:r>
            <a:r>
              <a:rPr lang="en-IE" b="1" dirty="0" err="1" smtClean="0"/>
              <a:t>sem_post</a:t>
            </a:r>
            <a:r>
              <a:rPr lang="en-IE" b="1" dirty="0" smtClean="0"/>
              <a:t> (</a:t>
            </a:r>
            <a:r>
              <a:rPr lang="en-IE" b="1" dirty="0" err="1" smtClean="0"/>
              <a:t>sem_t</a:t>
            </a:r>
            <a:r>
              <a:rPr lang="en-IE" b="1" dirty="0" smtClean="0"/>
              <a:t> *</a:t>
            </a:r>
            <a:r>
              <a:rPr lang="en-IE" b="1" dirty="0" err="1" smtClean="0"/>
              <a:t>sem</a:t>
            </a:r>
            <a:r>
              <a:rPr lang="en-IE" b="1" dirty="0" smtClean="0"/>
              <a:t>) </a:t>
            </a:r>
            <a:r>
              <a:rPr lang="en-IE" dirty="0" smtClean="0"/>
              <a:t>; </a:t>
            </a:r>
          </a:p>
          <a:p>
            <a:pPr lvl="1"/>
            <a:r>
              <a:rPr lang="en-IE" b="1" dirty="0" err="1" smtClean="0"/>
              <a:t>sem_post</a:t>
            </a:r>
            <a:r>
              <a:rPr lang="en-IE" b="1" dirty="0" smtClean="0"/>
              <a:t>(&amp;</a:t>
            </a:r>
            <a:r>
              <a:rPr lang="en-IE" b="1" dirty="0" err="1" smtClean="0"/>
              <a:t>sem_name</a:t>
            </a:r>
            <a:r>
              <a:rPr lang="en-IE" b="1" dirty="0" smtClean="0"/>
              <a:t>)</a:t>
            </a:r>
          </a:p>
          <a:p>
            <a:pPr lvl="1"/>
            <a:r>
              <a:rPr lang="en-IE" dirty="0" smtClean="0"/>
              <a:t>Increments the value of the semaphore and wakes up any process (thread) that is waiting</a:t>
            </a:r>
          </a:p>
          <a:p>
            <a:pPr lvl="1"/>
            <a:endParaRPr lang="en-IE" dirty="0"/>
          </a:p>
          <a:p>
            <a:r>
              <a:rPr lang="en-IE" dirty="0" smtClean="0"/>
              <a:t>Other functions associated with semaphores are:</a:t>
            </a:r>
          </a:p>
          <a:p>
            <a:r>
              <a:rPr lang="en-IE" dirty="0" err="1"/>
              <a:t>i</a:t>
            </a:r>
            <a:r>
              <a:rPr lang="en-IE" dirty="0" err="1" smtClean="0"/>
              <a:t>nt</a:t>
            </a:r>
            <a:r>
              <a:rPr lang="en-IE" dirty="0" smtClean="0"/>
              <a:t> </a:t>
            </a:r>
            <a:r>
              <a:rPr lang="en-IE" dirty="0" err="1" smtClean="0"/>
              <a:t>sem_</a:t>
            </a:r>
            <a:r>
              <a:rPr lang="en-IE" b="1" dirty="0" err="1" smtClean="0"/>
              <a:t>getvalue</a:t>
            </a:r>
            <a:r>
              <a:rPr lang="en-IE" dirty="0" smtClean="0"/>
              <a:t>(&amp;</a:t>
            </a:r>
            <a:r>
              <a:rPr lang="en-IE" dirty="0" err="1" smtClean="0"/>
              <a:t>sem_name</a:t>
            </a:r>
            <a:r>
              <a:rPr lang="en-IE" dirty="0" smtClean="0"/>
              <a:t>, &amp;value);</a:t>
            </a:r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rintf</a:t>
            </a:r>
            <a:r>
              <a:rPr lang="en-IE" dirty="0" smtClean="0"/>
              <a:t>(“the value of the semaphore is %d \n”, value);</a:t>
            </a:r>
          </a:p>
          <a:p>
            <a:pPr lvl="1"/>
            <a:endParaRPr lang="en-IE" dirty="0"/>
          </a:p>
          <a:p>
            <a:r>
              <a:rPr lang="en-IE" dirty="0" err="1" smtClean="0"/>
              <a:t>sem_</a:t>
            </a:r>
            <a:r>
              <a:rPr lang="en-IE" b="1" dirty="0" err="1" smtClean="0"/>
              <a:t>destroy</a:t>
            </a:r>
            <a:r>
              <a:rPr lang="en-IE" dirty="0" smtClean="0"/>
              <a:t> (&amp;</a:t>
            </a:r>
            <a:r>
              <a:rPr lang="en-IE" dirty="0" err="1" smtClean="0"/>
              <a:t>sem_name</a:t>
            </a:r>
            <a:r>
              <a:rPr lang="en-IE" dirty="0" smtClean="0"/>
              <a:t>);  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847E55B-9068-4874-9305-4B401800975B}" type="slidenum">
              <a:rPr lang="en-IE" altLang="en-US"/>
              <a:pPr/>
              <a:t>3</a:t>
            </a:fld>
            <a:endParaRPr lang="en-IE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latin typeface="Times-Roman"/>
              </a:rPr>
              <a:t>Why Concurrency Control?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 smtClean="0"/>
              <a:t>However, concurrent transaction need to be carefully synchronised to: </a:t>
            </a:r>
          </a:p>
          <a:p>
            <a:pPr lvl="1"/>
            <a:r>
              <a:rPr lang="en-IE" altLang="en-US" dirty="0" smtClean="0"/>
              <a:t>to </a:t>
            </a:r>
            <a:r>
              <a:rPr lang="en-IE" altLang="en-US" dirty="0"/>
              <a:t>ensure the non interference or isolation property of concurrently executing </a:t>
            </a:r>
            <a:r>
              <a:rPr lang="en-IE" altLang="en-US" dirty="0" smtClean="0"/>
              <a:t>transactions/processes.</a:t>
            </a:r>
          </a:p>
          <a:p>
            <a:pPr lvl="1"/>
            <a:r>
              <a:rPr lang="en-IE" altLang="en-US" dirty="0" smtClean="0"/>
              <a:t>Which can result in the so called RACE (Lost update) problem</a:t>
            </a:r>
            <a:endParaRPr lang="en-IE" altLang="en-US" dirty="0"/>
          </a:p>
          <a:p>
            <a:pPr lvl="1"/>
            <a:r>
              <a:rPr lang="en-IE" altLang="en-US" dirty="0" smtClean="0"/>
              <a:t>This </a:t>
            </a:r>
            <a:r>
              <a:rPr lang="en-IE" altLang="en-US" dirty="0"/>
              <a:t>is achieved by protocols that employ </a:t>
            </a:r>
            <a:r>
              <a:rPr lang="en-IE" altLang="en-US" b="1" dirty="0"/>
              <a:t>locking</a:t>
            </a:r>
            <a:r>
              <a:rPr lang="en-IE" altLang="en-US" dirty="0"/>
              <a:t>, in which </a:t>
            </a:r>
            <a:r>
              <a:rPr lang="en-IE" altLang="en-US" dirty="0" smtClean="0"/>
              <a:t>transactions/ process get </a:t>
            </a:r>
            <a:r>
              <a:rPr lang="en-IE" altLang="en-US" dirty="0"/>
              <a:t>exclusive access to a data </a:t>
            </a:r>
            <a:r>
              <a:rPr lang="en-IE" altLang="en-US" dirty="0" smtClean="0"/>
              <a:t>item (critical region),</a:t>
            </a:r>
          </a:p>
          <a:p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6423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E" dirty="0" smtClean="0"/>
              <a:t>A program using semaphores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457200" lvl="1" indent="0">
              <a:buNone/>
            </a:pPr>
            <a:endParaRPr lang="en-IE" dirty="0"/>
          </a:p>
          <a:p>
            <a:r>
              <a:rPr lang="en-IE" sz="2400" dirty="0" smtClean="0"/>
              <a:t>To </a:t>
            </a:r>
            <a:r>
              <a:rPr lang="en-IE" sz="2400" dirty="0"/>
              <a:t>Run a semaphore program use:</a:t>
            </a:r>
          </a:p>
          <a:p>
            <a:endParaRPr lang="en-IE" sz="2400" dirty="0" smtClean="0"/>
          </a:p>
          <a:p>
            <a:r>
              <a:rPr lang="en-IE" sz="2400" dirty="0" err="1" smtClean="0"/>
              <a:t>gcc</a:t>
            </a:r>
            <a:r>
              <a:rPr lang="en-IE" sz="2400" dirty="0" smtClean="0"/>
              <a:t> </a:t>
            </a:r>
            <a:r>
              <a:rPr lang="en-IE" sz="2400" dirty="0"/>
              <a:t>-o example  </a:t>
            </a:r>
            <a:r>
              <a:rPr lang="en-IE" sz="2400" dirty="0" err="1"/>
              <a:t>example.c</a:t>
            </a:r>
            <a:r>
              <a:rPr lang="en-IE" sz="2400" b="1" dirty="0"/>
              <a:t> -</a:t>
            </a:r>
            <a:r>
              <a:rPr lang="en-IE" sz="2400" b="1" dirty="0" err="1"/>
              <a:t>lpthread</a:t>
            </a:r>
            <a:r>
              <a:rPr lang="en-IE" sz="2400" b="1" dirty="0"/>
              <a:t> </a:t>
            </a:r>
            <a:r>
              <a:rPr lang="en-IE" sz="2400" b="1" dirty="0" smtClean="0"/>
              <a:t>   –</a:t>
            </a:r>
            <a:r>
              <a:rPr lang="en-IE" sz="2400" b="1" dirty="0" err="1"/>
              <a:t>lrt</a:t>
            </a:r>
            <a:endParaRPr lang="en-IE" sz="2400" b="1" dirty="0"/>
          </a:p>
          <a:p>
            <a:pPr lvl="1"/>
            <a:endParaRPr lang="en-IE" dirty="0" smtClean="0"/>
          </a:p>
          <a:p>
            <a:r>
              <a:rPr lang="en-IE" sz="2800" dirty="0">
                <a:hlinkClick r:id="rId2"/>
              </a:rPr>
              <a:t>Link to semaphore basics</a:t>
            </a:r>
            <a:endParaRPr lang="en-IE" sz="2800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IE" dirty="0" err="1" smtClean="0"/>
              <a:t>Semaphore_example.c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IE" sz="1600" dirty="0"/>
              <a:t> </a:t>
            </a:r>
            <a:r>
              <a:rPr lang="en-IE" sz="1600" dirty="0" err="1"/>
              <a:t>int</a:t>
            </a:r>
            <a:r>
              <a:rPr lang="en-IE" sz="1600" dirty="0"/>
              <a:t> main( </a:t>
            </a:r>
            <a:r>
              <a:rPr lang="en-IE" sz="1600" dirty="0" err="1"/>
              <a:t>int</a:t>
            </a:r>
            <a:r>
              <a:rPr lang="en-IE" sz="1600" dirty="0"/>
              <a:t> </a:t>
            </a:r>
            <a:r>
              <a:rPr lang="en-IE" sz="1600" dirty="0" err="1"/>
              <a:t>argc</a:t>
            </a:r>
            <a:r>
              <a:rPr lang="en-IE" sz="1600" dirty="0"/>
              <a:t>, char **</a:t>
            </a:r>
            <a:r>
              <a:rPr lang="en-IE" sz="1600" dirty="0" err="1"/>
              <a:t>argv</a:t>
            </a:r>
            <a:r>
              <a:rPr lang="en-IE" sz="1600" dirty="0"/>
              <a:t> ) {</a:t>
            </a:r>
          </a:p>
          <a:p>
            <a:r>
              <a:rPr lang="en-IE" sz="1600" dirty="0"/>
              <a:t>  </a:t>
            </a:r>
            <a:r>
              <a:rPr lang="en-IE" sz="1600" dirty="0" smtClean="0"/>
              <a:t>    //</a:t>
            </a:r>
            <a:r>
              <a:rPr lang="en-IE" sz="1600" dirty="0"/>
              <a:t> </a:t>
            </a:r>
            <a:r>
              <a:rPr lang="en-IE" sz="1600" dirty="0" err="1" smtClean="0"/>
              <a:t>initalise</a:t>
            </a:r>
            <a:r>
              <a:rPr lang="en-IE" sz="1600" dirty="0" smtClean="0"/>
              <a:t> semaphore      </a:t>
            </a:r>
          </a:p>
          <a:p>
            <a:r>
              <a:rPr lang="en-IE" sz="1600" dirty="0"/>
              <a:t> </a:t>
            </a:r>
            <a:r>
              <a:rPr lang="en-IE" sz="1600" dirty="0" smtClean="0"/>
              <a:t>           </a:t>
            </a:r>
            <a:r>
              <a:rPr lang="en-IE" sz="1600" b="1" dirty="0" err="1"/>
              <a:t>sem_init</a:t>
            </a:r>
            <a:r>
              <a:rPr lang="en-IE" sz="1600" b="1" dirty="0"/>
              <a:t>( &amp;sem1, 0, 1 );</a:t>
            </a:r>
          </a:p>
          <a:p>
            <a:r>
              <a:rPr lang="en-IE" sz="1600" b="1" dirty="0"/>
              <a:t>            </a:t>
            </a:r>
            <a:r>
              <a:rPr lang="en-IE" sz="1600" b="1" dirty="0" err="1"/>
              <a:t>sem_init</a:t>
            </a:r>
            <a:r>
              <a:rPr lang="en-IE" sz="1600" b="1" dirty="0"/>
              <a:t>( &amp;sem2, 0, 0 );</a:t>
            </a:r>
          </a:p>
          <a:p>
            <a:endParaRPr lang="en-IE" sz="1600" dirty="0"/>
          </a:p>
          <a:p>
            <a:r>
              <a:rPr lang="en-IE" sz="1600" dirty="0"/>
              <a:t>            </a:t>
            </a:r>
            <a:r>
              <a:rPr lang="en-IE" sz="1600" dirty="0" err="1" smtClean="0"/>
              <a:t>pthread_t</a:t>
            </a:r>
            <a:r>
              <a:rPr lang="en-IE" sz="1600" dirty="0" smtClean="0"/>
              <a:t>     </a:t>
            </a:r>
            <a:r>
              <a:rPr lang="en-IE" sz="1600" dirty="0"/>
              <a:t>threads[ 2 ];</a:t>
            </a:r>
          </a:p>
          <a:p>
            <a:endParaRPr lang="en-IE" sz="1600" dirty="0"/>
          </a:p>
          <a:p>
            <a:r>
              <a:rPr lang="en-IE" sz="1600" dirty="0"/>
              <a:t>            </a:t>
            </a:r>
            <a:r>
              <a:rPr lang="en-IE" sz="1600" dirty="0" err="1"/>
              <a:t>pthread_create</a:t>
            </a:r>
            <a:r>
              <a:rPr lang="en-IE" sz="1600" dirty="0"/>
              <a:t>( &amp;threads[ 0 ], NULL, thread2, NULL );</a:t>
            </a:r>
          </a:p>
          <a:p>
            <a:r>
              <a:rPr lang="en-IE" sz="1600" dirty="0"/>
              <a:t>            </a:t>
            </a:r>
            <a:r>
              <a:rPr lang="en-IE" sz="1600" i="1" dirty="0"/>
              <a:t>sleep( 1 );</a:t>
            </a:r>
          </a:p>
          <a:p>
            <a:r>
              <a:rPr lang="en-IE" sz="1600" dirty="0"/>
              <a:t>            </a:t>
            </a:r>
            <a:r>
              <a:rPr lang="en-IE" sz="1600" dirty="0" err="1" smtClean="0"/>
              <a:t>pthread_create</a:t>
            </a:r>
            <a:r>
              <a:rPr lang="en-IE" sz="1600" dirty="0"/>
              <a:t>( &amp;threads[ 1 ], NULL, thread1, NULL );</a:t>
            </a:r>
          </a:p>
          <a:p>
            <a:endParaRPr lang="en-IE" sz="1600" dirty="0"/>
          </a:p>
          <a:p>
            <a:r>
              <a:rPr lang="en-IE" sz="1600" dirty="0"/>
              <a:t>            </a:t>
            </a:r>
            <a:r>
              <a:rPr lang="en-IE" sz="1600" dirty="0" err="1"/>
              <a:t>pthread_join</a:t>
            </a:r>
            <a:r>
              <a:rPr lang="en-IE" sz="1600" dirty="0"/>
              <a:t>( threads[ 0 ], NULL );</a:t>
            </a:r>
          </a:p>
          <a:p>
            <a:r>
              <a:rPr lang="en-IE" sz="1600" dirty="0"/>
              <a:t>            </a:t>
            </a:r>
            <a:r>
              <a:rPr lang="en-IE" sz="1600" dirty="0" err="1"/>
              <a:t>pthread_join</a:t>
            </a:r>
            <a:r>
              <a:rPr lang="en-IE" sz="1600" dirty="0"/>
              <a:t>( threads[ 1 ], NULL );</a:t>
            </a:r>
          </a:p>
          <a:p>
            <a:endParaRPr lang="en-IE" sz="1600" dirty="0"/>
          </a:p>
          <a:p>
            <a:r>
              <a:rPr lang="en-IE" sz="1600" dirty="0" smtClean="0"/>
              <a:t>            </a:t>
            </a:r>
            <a:r>
              <a:rPr lang="en-IE" sz="1600" dirty="0" err="1"/>
              <a:t>s</a:t>
            </a:r>
            <a:r>
              <a:rPr lang="en-IE" sz="1600" b="1" dirty="0" err="1"/>
              <a:t>em_destroy</a:t>
            </a:r>
            <a:r>
              <a:rPr lang="en-IE" sz="1600" b="1" dirty="0"/>
              <a:t>( &amp;sem2 );</a:t>
            </a:r>
          </a:p>
          <a:p>
            <a:r>
              <a:rPr lang="en-IE" sz="1600" b="1" dirty="0"/>
              <a:t>            </a:t>
            </a:r>
            <a:r>
              <a:rPr lang="en-IE" sz="1600" b="1" dirty="0" err="1"/>
              <a:t>sem_destroy</a:t>
            </a:r>
            <a:r>
              <a:rPr lang="en-IE" sz="1600" b="1" dirty="0"/>
              <a:t>( &amp;sem1 );</a:t>
            </a:r>
          </a:p>
          <a:p>
            <a:endParaRPr lang="en-IE" sz="1600" dirty="0"/>
          </a:p>
          <a:p>
            <a:r>
              <a:rPr lang="en-IE" sz="1600" dirty="0"/>
              <a:t>            return 0;</a:t>
            </a:r>
          </a:p>
          <a:p>
            <a:r>
              <a:rPr lang="en-IE" sz="1600" dirty="0"/>
              <a:t>        }</a:t>
            </a:r>
          </a:p>
          <a:p>
            <a:endParaRPr lang="en-I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IE" dirty="0" err="1" smtClean="0"/>
              <a:t>Semaphore_example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D38E20-C462-483E-B9CE-3D71477DB16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E" sz="1800" dirty="0"/>
              <a:t> </a:t>
            </a:r>
            <a:r>
              <a:rPr lang="en-IE" sz="1800" dirty="0" err="1"/>
              <a:t>sem_t</a:t>
            </a:r>
            <a:r>
              <a:rPr lang="en-IE" sz="1800" dirty="0"/>
              <a:t> sem1, sem2;</a:t>
            </a:r>
          </a:p>
          <a:p>
            <a:r>
              <a:rPr lang="en-IE" sz="1800" dirty="0" smtClean="0"/>
              <a:t>       </a:t>
            </a:r>
            <a:r>
              <a:rPr lang="en-IE" sz="1800" b="1" dirty="0" smtClean="0"/>
              <a:t> </a:t>
            </a:r>
            <a:r>
              <a:rPr lang="en-IE" sz="1800" b="1" dirty="0"/>
              <a:t>void *thread1( void *</a:t>
            </a:r>
            <a:r>
              <a:rPr lang="en-IE" sz="1800" b="1" dirty="0" err="1"/>
              <a:t>arg</a:t>
            </a:r>
            <a:r>
              <a:rPr lang="en-IE" sz="1800" b="1" dirty="0"/>
              <a:t> )</a:t>
            </a:r>
            <a:r>
              <a:rPr lang="en-IE" sz="1800" dirty="0"/>
              <a:t> {</a:t>
            </a:r>
          </a:p>
          <a:p>
            <a:r>
              <a:rPr lang="en-IE" sz="1800" dirty="0"/>
              <a:t>            </a:t>
            </a:r>
            <a:r>
              <a:rPr lang="en-IE" sz="1800" i="1" dirty="0" err="1"/>
              <a:t>sem_wait</a:t>
            </a:r>
            <a:r>
              <a:rPr lang="en-IE" sz="1800" i="1" dirty="0"/>
              <a:t>( &amp;sem1 )</a:t>
            </a:r>
            <a:r>
              <a:rPr lang="en-IE" sz="1800" dirty="0"/>
              <a:t>;</a:t>
            </a:r>
          </a:p>
          <a:p>
            <a:r>
              <a:rPr lang="en-IE" sz="1800" dirty="0"/>
              <a:t>            </a:t>
            </a:r>
            <a:r>
              <a:rPr lang="en-IE" sz="1800" dirty="0" err="1"/>
              <a:t>printf</a:t>
            </a:r>
            <a:r>
              <a:rPr lang="en-IE" sz="1800" dirty="0"/>
              <a:t>( "I'm in thread 1, </a:t>
            </a:r>
            <a:r>
              <a:rPr lang="en-IE" sz="1800" dirty="0" err="1"/>
              <a:t>postin</a:t>
            </a:r>
            <a:r>
              <a:rPr lang="en-IE" sz="1800" dirty="0"/>
              <a:t> ur semaphores\n" );</a:t>
            </a:r>
          </a:p>
          <a:p>
            <a:r>
              <a:rPr lang="en-IE" sz="1800" dirty="0"/>
              <a:t>            </a:t>
            </a:r>
            <a:r>
              <a:rPr lang="en-IE" sz="1800" i="1" dirty="0" err="1"/>
              <a:t>sem_post</a:t>
            </a:r>
            <a:r>
              <a:rPr lang="en-IE" sz="1800" i="1" dirty="0"/>
              <a:t>( &amp;sem2 );</a:t>
            </a:r>
          </a:p>
          <a:p>
            <a:endParaRPr lang="en-IE" sz="1800" dirty="0"/>
          </a:p>
          <a:p>
            <a:r>
              <a:rPr lang="en-IE" sz="1800" dirty="0"/>
              <a:t>            </a:t>
            </a:r>
            <a:r>
              <a:rPr lang="en-IE" sz="1800" dirty="0" err="1"/>
              <a:t>pthread_exit</a:t>
            </a:r>
            <a:r>
              <a:rPr lang="en-IE" sz="1800" dirty="0"/>
              <a:t>( NULL );</a:t>
            </a:r>
          </a:p>
          <a:p>
            <a:r>
              <a:rPr lang="en-IE" sz="1800" dirty="0"/>
              <a:t>            return NULL;</a:t>
            </a:r>
          </a:p>
          <a:p>
            <a:r>
              <a:rPr lang="en-IE" sz="1800" dirty="0"/>
              <a:t>        }</a:t>
            </a:r>
          </a:p>
          <a:p>
            <a:endParaRPr lang="en-IE" sz="1800" dirty="0"/>
          </a:p>
          <a:p>
            <a:r>
              <a:rPr lang="en-IE" sz="1800" dirty="0"/>
              <a:t>        </a:t>
            </a:r>
            <a:r>
              <a:rPr lang="en-IE" sz="1800" b="1" dirty="0"/>
              <a:t>void *thread2( void *</a:t>
            </a:r>
            <a:r>
              <a:rPr lang="en-IE" sz="1800" b="1" dirty="0" err="1"/>
              <a:t>arg</a:t>
            </a:r>
            <a:r>
              <a:rPr lang="en-IE" sz="1800" b="1" dirty="0"/>
              <a:t> )</a:t>
            </a:r>
            <a:r>
              <a:rPr lang="en-IE" sz="1800" dirty="0"/>
              <a:t> {</a:t>
            </a:r>
          </a:p>
          <a:p>
            <a:r>
              <a:rPr lang="en-IE" sz="1800" dirty="0"/>
              <a:t>            </a:t>
            </a:r>
            <a:r>
              <a:rPr lang="en-IE" sz="1800" dirty="0" err="1"/>
              <a:t>sem_wait</a:t>
            </a:r>
            <a:r>
              <a:rPr lang="en-IE" sz="1800" dirty="0"/>
              <a:t>( &amp;sem2 );</a:t>
            </a:r>
          </a:p>
          <a:p>
            <a:r>
              <a:rPr lang="en-IE" sz="1800" dirty="0"/>
              <a:t>            </a:t>
            </a:r>
            <a:r>
              <a:rPr lang="en-IE" sz="1800" dirty="0" err="1"/>
              <a:t>printf</a:t>
            </a:r>
            <a:r>
              <a:rPr lang="en-IE" sz="1800" dirty="0"/>
              <a:t>( "I'm in thread 2, </a:t>
            </a:r>
            <a:r>
              <a:rPr lang="en-IE" sz="1800" dirty="0" smtClean="0"/>
              <a:t>awoke by thread 1\n</a:t>
            </a:r>
            <a:r>
              <a:rPr lang="en-IE" sz="1800" dirty="0"/>
              <a:t>" );</a:t>
            </a:r>
          </a:p>
          <a:p>
            <a:r>
              <a:rPr lang="en-IE" sz="1800" dirty="0" smtClean="0"/>
              <a:t>            </a:t>
            </a:r>
            <a:r>
              <a:rPr lang="en-IE" sz="1800" dirty="0" err="1"/>
              <a:t>pthread_exit</a:t>
            </a:r>
            <a:r>
              <a:rPr lang="en-IE" sz="1800" dirty="0"/>
              <a:t>( NULL );</a:t>
            </a:r>
          </a:p>
          <a:p>
            <a:r>
              <a:rPr lang="en-IE" sz="1800" dirty="0"/>
              <a:t>            return NULL;</a:t>
            </a:r>
          </a:p>
          <a:p>
            <a:r>
              <a:rPr lang="en-IE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33457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E" dirty="0" err="1" smtClean="0"/>
              <a:t>Semaphore_example</a:t>
            </a:r>
            <a:r>
              <a:rPr lang="en-IE" dirty="0" smtClean="0"/>
              <a:t> .c </a:t>
            </a:r>
            <a:endParaRPr lang="en-IE" dirty="0"/>
          </a:p>
        </p:txBody>
      </p:sp>
      <p:pic>
        <p:nvPicPr>
          <p:cNvPr id="2" name="Content Placeholder 1" descr="ubuntu-14.04-server-i386 [Running] - Oracle VM VirtualB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8311533" cy="534674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D38E20-C462-483E-B9CE-3D71477DB16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E" sz="3200" dirty="0" smtClean="0"/>
              <a:t>Semaphore examples with/without </a:t>
            </a:r>
            <a:r>
              <a:rPr lang="en-IE" sz="3200" dirty="0" err="1" smtClean="0"/>
              <a:t>mutex</a:t>
            </a:r>
            <a:r>
              <a:rPr lang="en-IE" sz="3200" dirty="0" smtClean="0"/>
              <a:t>: </a:t>
            </a:r>
            <a:endParaRPr lang="en-IE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IE" dirty="0" smtClean="0"/>
              <a:t>A program using two threads to increment a global (shared)  variable. Each one increments it by   10000: actual value should be 20000 </a:t>
            </a:r>
          </a:p>
          <a:p>
            <a:r>
              <a:rPr lang="en-IE" dirty="0" smtClean="0"/>
              <a:t>The </a:t>
            </a:r>
            <a:r>
              <a:rPr lang="en-IE" b="1" dirty="0" err="1" smtClean="0"/>
              <a:t>badcnt.c</a:t>
            </a:r>
            <a:r>
              <a:rPr lang="en-IE" dirty="0" smtClean="0"/>
              <a:t> does not use semaphores and the result is not always 10000 (This is due to the race problem)</a:t>
            </a:r>
            <a:endParaRPr lang="en-IE" dirty="0"/>
          </a:p>
          <a:p>
            <a:r>
              <a:rPr lang="en-IE" dirty="0" smtClean="0"/>
              <a:t>The </a:t>
            </a:r>
            <a:r>
              <a:rPr lang="en-IE" b="1" dirty="0" err="1" smtClean="0"/>
              <a:t>goodcnt.c</a:t>
            </a:r>
            <a:r>
              <a:rPr lang="en-IE" dirty="0" smtClean="0"/>
              <a:t> uses semaphores to lock the variable while being update by either thread and thus prevents the race problem. In this case the result is always 10000  </a:t>
            </a:r>
          </a:p>
          <a:p>
            <a:r>
              <a:rPr lang="en-IE" dirty="0" smtClean="0"/>
              <a:t>Run these two programs in the lab and ensure you understand what is happening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95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CA" dirty="0" smtClean="0"/>
              <a:t>Process Cooperation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7"/>
            <a:ext cx="8229600" cy="4983163"/>
          </a:xfrm>
        </p:spPr>
        <p:txBody>
          <a:bodyPr/>
          <a:lstStyle/>
          <a:p>
            <a:r>
              <a:rPr lang="en-CA" dirty="0" smtClean="0"/>
              <a:t>Several processes work together to complete common</a:t>
            </a:r>
            <a:r>
              <a:rPr lang="en-US" dirty="0" smtClean="0"/>
              <a:t> task</a:t>
            </a:r>
          </a:p>
          <a:p>
            <a:r>
              <a:rPr lang="en-CA" dirty="0" smtClean="0"/>
              <a:t>Each case requires</a:t>
            </a:r>
          </a:p>
          <a:p>
            <a:pPr lvl="1"/>
            <a:r>
              <a:rPr lang="en-CA" i="1" dirty="0" smtClean="0"/>
              <a:t>Mutual exclusion and synchronization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Classical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Producers and consumers problem</a:t>
            </a:r>
          </a:p>
          <a:p>
            <a:endParaRPr lang="en-CA" dirty="0" smtClean="0"/>
          </a:p>
          <a:p>
            <a:r>
              <a:rPr lang="en-CA" dirty="0" smtClean="0"/>
              <a:t>Is implemented using semaphores</a:t>
            </a:r>
          </a:p>
          <a:p>
            <a:r>
              <a:rPr lang="en-CA" dirty="0" smtClean="0"/>
              <a:t>Used to “even out” speed differences between producers (e.g. PC) and consumers (e.g. printers)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Understanding Operating Systems</a:t>
            </a:r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CA" dirty="0" smtClean="0"/>
              <a:t>Producers and Consumers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One</a:t>
            </a:r>
            <a:r>
              <a:rPr lang="en-CA" dirty="0" smtClean="0"/>
              <a:t> process </a:t>
            </a:r>
            <a:r>
              <a:rPr lang="en-CA" b="1" dirty="0" smtClean="0"/>
              <a:t>produces</a:t>
            </a:r>
            <a:r>
              <a:rPr lang="en-US" b="1" dirty="0" smtClean="0"/>
              <a:t> </a:t>
            </a:r>
            <a:r>
              <a:rPr lang="en-CA" b="1" dirty="0" smtClean="0"/>
              <a:t>data</a:t>
            </a:r>
          </a:p>
          <a:p>
            <a:pPr eaLnBrk="1" hangingPunct="1"/>
            <a:r>
              <a:rPr lang="en-CA" dirty="0" smtClean="0"/>
              <a:t>Another process “later” </a:t>
            </a:r>
            <a:r>
              <a:rPr lang="en-CA" b="1" dirty="0" smtClean="0"/>
              <a:t>consumes data</a:t>
            </a:r>
          </a:p>
          <a:p>
            <a:pPr eaLnBrk="1" hangingPunct="1"/>
            <a:r>
              <a:rPr lang="en-CA" dirty="0" smtClean="0"/>
              <a:t>Requires a </a:t>
            </a:r>
            <a:r>
              <a:rPr lang="en-CA" b="1" dirty="0" smtClean="0"/>
              <a:t>bounded buffer</a:t>
            </a:r>
            <a:r>
              <a:rPr lang="en-CA" dirty="0"/>
              <a:t> </a:t>
            </a:r>
            <a:r>
              <a:rPr lang="en-CA" dirty="0" smtClean="0"/>
              <a:t>to control differences in “speed” between both processes.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Example: CPU (producer) and printer buffer (consumer)</a:t>
            </a:r>
          </a:p>
          <a:p>
            <a:pPr lvl="1" eaLnBrk="1" hangingPunct="1"/>
            <a:r>
              <a:rPr lang="en-US" dirty="0" smtClean="0"/>
              <a:t>Delay producer if the “printer” buffer is full</a:t>
            </a:r>
          </a:p>
          <a:p>
            <a:pPr lvl="1" eaLnBrk="1" hangingPunct="1"/>
            <a:r>
              <a:rPr lang="en-US" dirty="0" smtClean="0"/>
              <a:t>Delay consumer: if buffer empty</a:t>
            </a:r>
          </a:p>
          <a:p>
            <a:pPr lvl="1" eaLnBrk="1" hangingPunct="1"/>
            <a:r>
              <a:rPr lang="en-US" dirty="0" smtClean="0"/>
              <a:t>Mutual exclusion to bounded buffer (can only add or remove from buffer at any one time)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/>
              <a:t>Copyright </a:t>
            </a:r>
            <a:r>
              <a:rPr lang="en-US" altLang="en-US" dirty="0">
                <a:cs typeface="Arial" charset="0"/>
              </a:rPr>
              <a:t>© John English 2004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51ABA9-DD9F-44AB-A667-EA1C3B671AE3}" type="slidenum">
              <a:rPr lang="en-GB" altLang="en-US"/>
              <a:pPr/>
              <a:t>37</a:t>
            </a:fld>
            <a:endParaRPr lang="en-GB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altLang="en-US" dirty="0"/>
              <a:t>Bounded buffers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GB" altLang="en-US" dirty="0"/>
              <a:t>Producer threads produce values, consumer threads consume them</a:t>
            </a:r>
          </a:p>
          <a:p>
            <a:r>
              <a:rPr lang="en-GB" altLang="en-US" dirty="0"/>
              <a:t>Bounded buffer can hold up to N items</a:t>
            </a:r>
          </a:p>
          <a:p>
            <a:pPr lvl="1"/>
            <a:r>
              <a:rPr lang="en-GB" altLang="en-US" dirty="0"/>
              <a:t>used to even out speed differences between producers and </a:t>
            </a:r>
            <a:r>
              <a:rPr lang="en-GB" altLang="en-US" dirty="0" smtClean="0"/>
              <a:t>consumers</a:t>
            </a:r>
          </a:p>
          <a:p>
            <a:pPr lvl="1"/>
            <a:r>
              <a:rPr lang="en-GB" altLang="en-US" dirty="0" smtClean="0"/>
              <a:t>Implemented as a circular butter (a FOFI data structure) implement via an array.</a:t>
            </a:r>
            <a:endParaRPr lang="en-GB" altLang="en-US" dirty="0"/>
          </a:p>
        </p:txBody>
      </p:sp>
      <p:grpSp>
        <p:nvGrpSpPr>
          <p:cNvPr id="141340" name="Group 28"/>
          <p:cNvGrpSpPr>
            <a:grpSpLocks noChangeAspect="1"/>
          </p:cNvGrpSpPr>
          <p:nvPr/>
        </p:nvGrpSpPr>
        <p:grpSpPr bwMode="auto">
          <a:xfrm>
            <a:off x="1187450" y="3933825"/>
            <a:ext cx="6048375" cy="2154238"/>
            <a:chOff x="1801" y="4572"/>
            <a:chExt cx="7106" cy="2507"/>
          </a:xfrm>
        </p:grpSpPr>
        <p:sp>
          <p:nvSpPr>
            <p:cNvPr id="141341" name="AutoShape 29"/>
            <p:cNvSpPr>
              <a:spLocks noChangeAspect="1" noChangeArrowheads="1"/>
            </p:cNvSpPr>
            <p:nvPr/>
          </p:nvSpPr>
          <p:spPr bwMode="auto">
            <a:xfrm>
              <a:off x="1801" y="4572"/>
              <a:ext cx="7106" cy="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2985" y="5941"/>
              <a:ext cx="395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43" name="Rectangle 31"/>
            <p:cNvSpPr>
              <a:spLocks noChangeArrowheads="1"/>
            </p:cNvSpPr>
            <p:nvPr/>
          </p:nvSpPr>
          <p:spPr bwMode="auto">
            <a:xfrm>
              <a:off x="3380" y="5941"/>
              <a:ext cx="395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44" name="Rectangle 32"/>
            <p:cNvSpPr>
              <a:spLocks noChangeArrowheads="1"/>
            </p:cNvSpPr>
            <p:nvPr/>
          </p:nvSpPr>
          <p:spPr bwMode="auto">
            <a:xfrm>
              <a:off x="3775" y="5941"/>
              <a:ext cx="395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4170" y="5941"/>
              <a:ext cx="394" cy="3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4564" y="5941"/>
              <a:ext cx="395" cy="3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4959" y="5941"/>
              <a:ext cx="395" cy="3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5354" y="5941"/>
              <a:ext cx="395" cy="3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49" name="Rectangle 37"/>
            <p:cNvSpPr>
              <a:spLocks noChangeArrowheads="1"/>
            </p:cNvSpPr>
            <p:nvPr/>
          </p:nvSpPr>
          <p:spPr bwMode="auto">
            <a:xfrm>
              <a:off x="5749" y="5941"/>
              <a:ext cx="395" cy="3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6144" y="5941"/>
              <a:ext cx="394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51" name="Rectangle 39"/>
            <p:cNvSpPr>
              <a:spLocks noChangeArrowheads="1"/>
            </p:cNvSpPr>
            <p:nvPr/>
          </p:nvSpPr>
          <p:spPr bwMode="auto">
            <a:xfrm>
              <a:off x="6538" y="5941"/>
              <a:ext cx="395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6933" y="5941"/>
              <a:ext cx="395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7328" y="5941"/>
              <a:ext cx="395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1354" name="Text Box 42"/>
            <p:cNvSpPr txBox="1">
              <a:spLocks noChangeArrowheads="1"/>
            </p:cNvSpPr>
            <p:nvPr/>
          </p:nvSpPr>
          <p:spPr bwMode="auto">
            <a:xfrm>
              <a:off x="3003" y="4902"/>
              <a:ext cx="1382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600" dirty="0">
                  <a:solidFill>
                    <a:srgbClr val="000000"/>
                  </a:solidFill>
                </a:rPr>
                <a:t>Next item to be read</a:t>
              </a:r>
              <a:endParaRPr lang="en-GB" altLang="en-US" dirty="0"/>
            </a:p>
          </p:txBody>
        </p:sp>
        <p:sp>
          <p:nvSpPr>
            <p:cNvPr id="141355" name="Text Box 43"/>
            <p:cNvSpPr txBox="1">
              <a:spLocks noChangeArrowheads="1"/>
            </p:cNvSpPr>
            <p:nvPr/>
          </p:nvSpPr>
          <p:spPr bwMode="auto">
            <a:xfrm>
              <a:off x="6341" y="5071"/>
              <a:ext cx="1802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Next space to be written to</a:t>
              </a:r>
              <a:endParaRPr lang="en-GB" altLang="en-US"/>
            </a:p>
          </p:txBody>
        </p:sp>
        <p:sp>
          <p:nvSpPr>
            <p:cNvPr id="141356" name="Line 44"/>
            <p:cNvSpPr>
              <a:spLocks noChangeShapeType="1"/>
            </p:cNvSpPr>
            <p:nvPr/>
          </p:nvSpPr>
          <p:spPr bwMode="auto">
            <a:xfrm flipH="1">
              <a:off x="6341" y="5745"/>
              <a:ext cx="197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357" name="Line 45"/>
            <p:cNvSpPr>
              <a:spLocks noChangeShapeType="1"/>
            </p:cNvSpPr>
            <p:nvPr/>
          </p:nvSpPr>
          <p:spPr bwMode="auto">
            <a:xfrm>
              <a:off x="3972" y="5550"/>
              <a:ext cx="395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358" name="Line 46"/>
            <p:cNvSpPr>
              <a:spLocks noChangeShapeType="1"/>
            </p:cNvSpPr>
            <p:nvPr/>
          </p:nvSpPr>
          <p:spPr bwMode="auto">
            <a:xfrm>
              <a:off x="7723" y="6136"/>
              <a:ext cx="3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359" name="Line 47"/>
            <p:cNvSpPr>
              <a:spLocks noChangeShapeType="1"/>
            </p:cNvSpPr>
            <p:nvPr/>
          </p:nvSpPr>
          <p:spPr bwMode="auto">
            <a:xfrm>
              <a:off x="8117" y="6136"/>
              <a:ext cx="0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360" name="Line 48"/>
            <p:cNvSpPr>
              <a:spLocks noChangeShapeType="1"/>
            </p:cNvSpPr>
            <p:nvPr/>
          </p:nvSpPr>
          <p:spPr bwMode="auto">
            <a:xfrm flipH="1">
              <a:off x="2591" y="6723"/>
              <a:ext cx="55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361" name="Line 49"/>
            <p:cNvSpPr>
              <a:spLocks noChangeShapeType="1"/>
            </p:cNvSpPr>
            <p:nvPr/>
          </p:nvSpPr>
          <p:spPr bwMode="auto">
            <a:xfrm flipV="1">
              <a:off x="2591" y="6136"/>
              <a:ext cx="0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362" name="Line 50"/>
            <p:cNvSpPr>
              <a:spLocks noChangeShapeType="1"/>
            </p:cNvSpPr>
            <p:nvPr/>
          </p:nvSpPr>
          <p:spPr bwMode="auto">
            <a:xfrm>
              <a:off x="2591" y="6136"/>
              <a:ext cx="3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5807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Producers and Consumers </a:t>
            </a:r>
            <a:r>
              <a:rPr lang="en-US" dirty="0" smtClean="0"/>
              <a:t>(cont'd.)</a:t>
            </a:r>
            <a:endParaRPr lang="en-CA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lvl="1" eaLnBrk="1" hangingPunct="1"/>
            <a:r>
              <a:rPr lang="en-CA" dirty="0" smtClean="0"/>
              <a:t>Initialise Variables</a:t>
            </a:r>
            <a:endParaRPr lang="en-CA" b="1" dirty="0" smtClean="0"/>
          </a:p>
          <a:p>
            <a:pPr lvl="2" eaLnBrk="1" hangingPunct="1">
              <a:buFontTx/>
              <a:buNone/>
            </a:pPr>
            <a:r>
              <a:rPr lang="en-CA" dirty="0" smtClean="0">
                <a:latin typeface="Courier New" pitchFamily="49" charset="0"/>
              </a:rPr>
              <a:t>empty: = n; full: = 0; </a:t>
            </a:r>
            <a:r>
              <a:rPr lang="en-CA" dirty="0" err="1" smtClean="0">
                <a:latin typeface="Courier New" pitchFamily="49" charset="0"/>
              </a:rPr>
              <a:t>mutex</a:t>
            </a:r>
            <a:r>
              <a:rPr lang="en-CA" dirty="0" smtClean="0">
                <a:latin typeface="Courier New" pitchFamily="49" charset="0"/>
              </a:rPr>
              <a:t>: = 1</a:t>
            </a:r>
          </a:p>
          <a:p>
            <a:pPr lvl="1" eaLnBrk="1" hangingPunct="1"/>
            <a:r>
              <a:rPr lang="en-CA" dirty="0" smtClean="0"/>
              <a:t>Producers  Algorithm: </a:t>
            </a:r>
          </a:p>
          <a:p>
            <a:pPr lvl="1" eaLnBrk="1" hangingPunct="1"/>
            <a:r>
              <a:rPr lang="en-CA" dirty="0" smtClean="0">
                <a:latin typeface="Courier New" pitchFamily="49" charset="0"/>
              </a:rPr>
              <a:t>{</a:t>
            </a:r>
            <a:r>
              <a:rPr lang="en-CA" b="1" dirty="0">
                <a:latin typeface="Courier New" pitchFamily="49" charset="0"/>
              </a:rPr>
              <a:t>P</a:t>
            </a:r>
            <a:r>
              <a:rPr lang="en-CA" b="1" dirty="0" smtClean="0">
                <a:latin typeface="Courier New" pitchFamily="49" charset="0"/>
              </a:rPr>
              <a:t> x &gt; 0; x = x - 1</a:t>
            </a:r>
            <a:r>
              <a:rPr lang="en-CA" dirty="0" smtClean="0">
                <a:latin typeface="Courier New" pitchFamily="49" charset="0"/>
              </a:rPr>
              <a:t>); (</a:t>
            </a:r>
            <a:r>
              <a:rPr lang="en-IE" b="1" dirty="0" smtClean="0">
                <a:latin typeface="Courier New" pitchFamily="49" charset="0"/>
              </a:rPr>
              <a:t>V  x = x + 1}</a:t>
            </a:r>
          </a:p>
          <a:p>
            <a:pPr lvl="2" eaLnBrk="1" hangingPunct="1">
              <a:buFontTx/>
              <a:buNone/>
            </a:pPr>
            <a:endParaRPr lang="en-CA" dirty="0" smtClean="0">
              <a:latin typeface="Courier New" pitchFamily="49" charset="0"/>
            </a:endParaRP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5167F7-A12E-4592-A407-E3C65E2C6B96}" type="slidenum">
              <a:rPr lang="en-US" smtClean="0"/>
              <a:pPr/>
              <a:t>38</a:t>
            </a:fld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87931"/>
              </p:ext>
            </p:extLst>
          </p:nvPr>
        </p:nvGraphicFramePr>
        <p:xfrm>
          <a:off x="990600" y="3200400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/>
                <a:gridCol w="349504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Producer  algorithm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Consumer Algorithm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Produce data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itchFamily="49" charset="0"/>
                        </a:rPr>
                        <a:t>P(full)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itchFamily="49" charset="0"/>
                        </a:rPr>
                        <a:t>P(empty)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urier New" pitchFamily="49" charset="0"/>
                        </a:rPr>
                        <a:t>P(</a:t>
                      </a:r>
                      <a:r>
                        <a:rPr lang="en-CA" dirty="0" err="1" smtClean="0">
                          <a:latin typeface="Courier New" pitchFamily="49" charset="0"/>
                        </a:rPr>
                        <a:t>mutex</a:t>
                      </a:r>
                      <a:r>
                        <a:rPr lang="en-CA" dirty="0" smtClean="0">
                          <a:latin typeface="Courier New" pitchFamily="49" charset="0"/>
                        </a:rPr>
                        <a:t>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itchFamily="49" charset="0"/>
                        </a:rPr>
                        <a:t>P(</a:t>
                      </a:r>
                      <a:r>
                        <a:rPr lang="en-CA" dirty="0" err="1" smtClean="0">
                          <a:latin typeface="Courier New" pitchFamily="49" charset="0"/>
                        </a:rPr>
                        <a:t>mutex</a:t>
                      </a:r>
                      <a:r>
                        <a:rPr lang="en-CA" dirty="0" smtClean="0">
                          <a:latin typeface="Courier New" pitchFamily="49" charset="0"/>
                        </a:rPr>
                        <a:t>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itchFamily="49" charset="0"/>
                        </a:rPr>
                        <a:t>#</a:t>
                      </a:r>
                      <a:r>
                        <a:rPr lang="en-CA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CA" dirty="0" smtClean="0">
                          <a:latin typeface="Courier New" pitchFamily="49" charset="0"/>
                        </a:rPr>
                        <a:t>BEGIN CRITICAL REGION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itchFamily="49" charset="0"/>
                        </a:rPr>
                        <a:t>#begin critical region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ourier New" pitchFamily="49" charset="0"/>
                        </a:rPr>
                        <a:t>read item from buffer</a:t>
                      </a:r>
                      <a:endParaRPr lang="en-IE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ourier New" pitchFamily="49" charset="0"/>
                        </a:rPr>
                        <a:t>write item into buffer</a:t>
                      </a:r>
                      <a:endParaRPr lang="en-I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latin typeface="Courier New" pitchFamily="49" charset="0"/>
                        </a:rPr>
                        <a:t>V(</a:t>
                      </a:r>
                      <a:r>
                        <a:rPr lang="en-IE" dirty="0" err="1" smtClean="0">
                          <a:latin typeface="Courier New" pitchFamily="49" charset="0"/>
                        </a:rPr>
                        <a:t>mutex</a:t>
                      </a:r>
                      <a:r>
                        <a:rPr lang="en-IE" dirty="0" smtClean="0">
                          <a:latin typeface="Courier New" pitchFamily="49" charset="0"/>
                        </a:rPr>
                        <a:t>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latin typeface="Courier New" pitchFamily="49" charset="0"/>
                        </a:rPr>
                        <a:t>V(</a:t>
                      </a:r>
                      <a:r>
                        <a:rPr lang="en-IE" dirty="0" err="1" smtClean="0">
                          <a:latin typeface="Courier New" pitchFamily="49" charset="0"/>
                        </a:rPr>
                        <a:t>mutex</a:t>
                      </a:r>
                      <a:r>
                        <a:rPr lang="en-IE" dirty="0" smtClean="0">
                          <a:latin typeface="Courier New" pitchFamily="49" charset="0"/>
                        </a:rPr>
                        <a:t>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urier New" pitchFamily="49" charset="0"/>
                        </a:rPr>
                        <a:t>#END CRITICAL REGION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urier New" pitchFamily="49" charset="0"/>
                        </a:rPr>
                        <a:t>#END CRITICAL REGION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latin typeface="Courier New" pitchFamily="49" charset="0"/>
                        </a:rPr>
                        <a:t>V(empty)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latin typeface="Courier New" pitchFamily="49" charset="0"/>
                        </a:rPr>
                        <a:t>V(full)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Consume data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6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producer and consumer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a single “bounder” buffer; </a:t>
            </a:r>
          </a:p>
          <a:p>
            <a:r>
              <a:rPr lang="en-GB" dirty="0" smtClean="0"/>
              <a:t>number of elements N = 12.  </a:t>
            </a:r>
          </a:p>
          <a:p>
            <a:endParaRPr lang="en-GB" i="1" dirty="0" smtClean="0"/>
          </a:p>
          <a:p>
            <a:r>
              <a:rPr lang="en-GB" i="1" dirty="0" smtClean="0"/>
              <a:t>If empty =12 ; full = 0 (empty buffer)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What happens in producer  algorithm?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What happens to consumer algorithm? </a:t>
            </a:r>
          </a:p>
          <a:p>
            <a:r>
              <a:rPr lang="en-GB" i="1" dirty="0" smtClean="0"/>
              <a:t>If empty = 0; full = 12 (full buffer)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What happens in producer  algorithm?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What happens to consumer algorithm?</a:t>
            </a:r>
            <a:r>
              <a:rPr lang="en-GB" dirty="0" smtClean="0"/>
              <a:t> </a:t>
            </a:r>
          </a:p>
          <a:p>
            <a:r>
              <a:rPr lang="en-GB" dirty="0" smtClean="0"/>
              <a:t> 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80808"/>
                </a:solidFill>
              </a:rPr>
              <a:t>Understanding Operating Systems</a:t>
            </a:r>
            <a:endParaRPr lang="en-US" dirty="0" smtClean="0">
              <a:solidFill>
                <a:srgbClr val="080808"/>
              </a:solidFill>
            </a:endParaRPr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What  is Parallel Processing?</a:t>
            </a:r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Parallel processing</a:t>
            </a:r>
          </a:p>
          <a:p>
            <a:pPr lvl="1" eaLnBrk="1" hangingPunct="1"/>
            <a:r>
              <a:rPr lang="en-CA" b="1" dirty="0" smtClean="0"/>
              <a:t>Two or more</a:t>
            </a:r>
            <a:r>
              <a:rPr lang="en-US" b="1" dirty="0" smtClean="0"/>
              <a:t> </a:t>
            </a:r>
            <a:r>
              <a:rPr lang="en-CA" b="1" dirty="0" smtClean="0"/>
              <a:t>processors</a:t>
            </a:r>
            <a:r>
              <a:rPr lang="en-CA" dirty="0" smtClean="0"/>
              <a:t> operate in one system at the same time </a:t>
            </a:r>
          </a:p>
          <a:p>
            <a:pPr lvl="2" eaLnBrk="1" hangingPunct="1"/>
            <a:r>
              <a:rPr lang="en-CA" dirty="0"/>
              <a:t>W</a:t>
            </a:r>
            <a:r>
              <a:rPr lang="en-CA" dirty="0" smtClean="0"/>
              <a:t>ork may or may not be related</a:t>
            </a:r>
          </a:p>
          <a:p>
            <a:pPr lvl="1" eaLnBrk="1" hangingPunct="1"/>
            <a:endParaRPr lang="en-CA" dirty="0" smtClean="0"/>
          </a:p>
          <a:p>
            <a:pPr lvl="1" eaLnBrk="1" hangingPunct="1"/>
            <a:r>
              <a:rPr lang="en-CA" dirty="0" smtClean="0"/>
              <a:t>Two or more CPUs execute instructions</a:t>
            </a:r>
            <a:r>
              <a:rPr lang="en-US" dirty="0" smtClean="0"/>
              <a:t> </a:t>
            </a:r>
            <a:r>
              <a:rPr lang="en-CA" dirty="0" smtClean="0"/>
              <a:t>simultaneously (in parallel…)</a:t>
            </a:r>
            <a:endParaRPr lang="en-US" dirty="0" smtClean="0"/>
          </a:p>
          <a:p>
            <a:pPr lvl="1" eaLnBrk="1" hangingPunct="1"/>
            <a:endParaRPr lang="en-CA" dirty="0" smtClean="0"/>
          </a:p>
          <a:p>
            <a:pPr lvl="1" eaLnBrk="1" hangingPunct="1"/>
            <a:r>
              <a:rPr lang="en-CA" dirty="0" smtClean="0"/>
              <a:t>Processor Manager</a:t>
            </a:r>
          </a:p>
          <a:p>
            <a:pPr lvl="2" eaLnBrk="1" hangingPunct="1"/>
            <a:r>
              <a:rPr lang="en-CA" dirty="0" smtClean="0"/>
              <a:t>Coordinates activity of each</a:t>
            </a:r>
            <a:r>
              <a:rPr lang="en-US" dirty="0" smtClean="0"/>
              <a:t> </a:t>
            </a:r>
            <a:r>
              <a:rPr lang="en-CA" dirty="0" smtClean="0"/>
              <a:t>processor</a:t>
            </a:r>
          </a:p>
          <a:p>
            <a:pPr lvl="2" eaLnBrk="1" hangingPunct="1"/>
            <a:r>
              <a:rPr lang="en-CA" dirty="0" smtClean="0"/>
              <a:t>Synchronizes interaction among CPUs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B632A7-E419-472E-B974-506DD2878C70}" type="slidenum">
              <a:rPr lang="en-GB" altLang="en-US"/>
              <a:pPr eaLnBrk="1" hangingPunct="1"/>
              <a:t>40</a:t>
            </a:fld>
            <a:endParaRPr lang="en-GB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/>
              <a:t>Bounded buffer code with </a:t>
            </a:r>
            <a:r>
              <a:rPr lang="en-GB" altLang="en-US" sz="4000" b="1" dirty="0" smtClean="0"/>
              <a:t>bug</a:t>
            </a:r>
            <a:r>
              <a:rPr lang="en-GB" altLang="en-US" sz="4000" dirty="0" smtClean="0"/>
              <a:t> which can cause deadlock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Initially </a:t>
            </a:r>
            <a:r>
              <a:rPr lang="en-GB" altLang="en-US" b="1" dirty="0" err="1" smtClean="0"/>
              <a:t>itemsAvailable</a:t>
            </a:r>
            <a:r>
              <a:rPr lang="en-GB" altLang="en-US" b="1" dirty="0" smtClean="0"/>
              <a:t> = 0, </a:t>
            </a:r>
            <a:r>
              <a:rPr lang="en-GB" altLang="en-US" b="1" dirty="0" err="1" smtClean="0"/>
              <a:t>spaceAvailable</a:t>
            </a:r>
            <a:r>
              <a:rPr lang="en-GB" altLang="en-US" b="1" dirty="0" smtClean="0"/>
              <a:t> =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 smtClean="0"/>
              <a:t>insert(Item </a:t>
            </a:r>
            <a:r>
              <a:rPr lang="en-GB" altLang="en-US" sz="2400" b="1" dirty="0" err="1" smtClean="0"/>
              <a:t>i</a:t>
            </a:r>
            <a:r>
              <a:rPr lang="en-GB" altLang="en-US" sz="2400" b="1" dirty="0" smtClean="0"/>
              <a:t>)</a:t>
            </a:r>
            <a:r>
              <a:rPr lang="en-GB" altLang="en-US" sz="2400" dirty="0" smtClean="0"/>
              <a:t> {			</a:t>
            </a:r>
            <a:r>
              <a:rPr lang="en-GB" altLang="en-US" sz="2400" b="1" dirty="0" smtClean="0"/>
              <a:t>Item remove()</a:t>
            </a:r>
            <a:r>
              <a:rPr lang="en-GB" altLang="en-US" sz="2400" dirty="0" smtClean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 smtClean="0"/>
              <a:t>    </a:t>
            </a:r>
            <a:r>
              <a:rPr lang="en-GB" altLang="en-US" sz="2400" dirty="0"/>
              <a:t>p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spaceAvailable</a:t>
            </a:r>
            <a:r>
              <a:rPr lang="en-GB" altLang="en-US" sz="2400" dirty="0" smtClean="0"/>
              <a:t>);		 </a:t>
            </a:r>
            <a:r>
              <a:rPr lang="en-GB" altLang="en-US" sz="2400" dirty="0"/>
              <a:t>p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mutex</a:t>
            </a:r>
            <a:r>
              <a:rPr lang="en-GB" altLang="en-US" sz="2400" dirty="0" smtClean="0"/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 smtClean="0"/>
              <a:t>    </a:t>
            </a:r>
            <a:r>
              <a:rPr lang="en-GB" altLang="en-US" sz="2400" dirty="0"/>
              <a:t>p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mutex</a:t>
            </a:r>
            <a:r>
              <a:rPr lang="en-GB" altLang="en-US" sz="2400" dirty="0" smtClean="0"/>
              <a:t>);				p(</a:t>
            </a:r>
            <a:r>
              <a:rPr lang="en-GB" altLang="en-US" sz="2400" dirty="0" err="1" smtClean="0"/>
              <a:t>itemsAvailable</a:t>
            </a:r>
            <a:r>
              <a:rPr lang="en-GB" altLang="en-US" sz="24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 smtClean="0"/>
              <a:t>    </a:t>
            </a:r>
            <a:r>
              <a:rPr lang="en-GB" altLang="en-US" sz="2400" dirty="0" err="1" smtClean="0"/>
              <a:t>doInsert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i</a:t>
            </a:r>
            <a:r>
              <a:rPr lang="en-GB" altLang="en-US" sz="2400" dirty="0" smtClean="0"/>
              <a:t>);			    	Item </a:t>
            </a:r>
            <a:r>
              <a:rPr lang="en-GB" altLang="en-US" sz="2400" dirty="0" err="1" smtClean="0"/>
              <a:t>i</a:t>
            </a:r>
            <a:r>
              <a:rPr lang="en-GB" altLang="en-US" sz="2400" dirty="0" smtClean="0"/>
              <a:t> = </a:t>
            </a:r>
            <a:r>
              <a:rPr lang="en-GB" altLang="en-US" sz="2400" dirty="0" err="1" smtClean="0"/>
              <a:t>doRemove</a:t>
            </a:r>
            <a:r>
              <a:rPr lang="en-GB" altLang="en-US" sz="24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 smtClean="0"/>
              <a:t>    </a:t>
            </a:r>
            <a:r>
              <a:rPr lang="en-GB" altLang="en-US" sz="2400" dirty="0"/>
              <a:t>v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mutex</a:t>
            </a:r>
            <a:r>
              <a:rPr lang="en-GB" altLang="en-US" sz="2400" dirty="0" smtClean="0"/>
              <a:t>);		    		v(</a:t>
            </a:r>
            <a:r>
              <a:rPr lang="en-GB" altLang="en-US" sz="2400" dirty="0" err="1" smtClean="0"/>
              <a:t>mutex</a:t>
            </a:r>
            <a:r>
              <a:rPr lang="en-GB" altLang="en-US" sz="2400" dirty="0" smtClean="0"/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 smtClean="0"/>
              <a:t>    </a:t>
            </a:r>
            <a:r>
              <a:rPr lang="en-GB" altLang="en-US" sz="2400" dirty="0"/>
              <a:t>v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itemsAvailable</a:t>
            </a:r>
            <a:r>
              <a:rPr lang="en-GB" altLang="en-US" sz="2400" dirty="0" smtClean="0"/>
              <a:t>);	   	 v(</a:t>
            </a:r>
            <a:r>
              <a:rPr lang="en-GB" altLang="en-US" sz="2400" dirty="0" err="1" smtClean="0"/>
              <a:t>spaceAvailable</a:t>
            </a:r>
            <a:r>
              <a:rPr lang="en-GB" altLang="en-US" sz="24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 smtClean="0"/>
              <a:t>}					    	return </a:t>
            </a:r>
            <a:r>
              <a:rPr lang="en-GB" altLang="en-US" sz="2400" dirty="0" err="1" smtClean="0"/>
              <a:t>i</a:t>
            </a:r>
            <a:r>
              <a:rPr lang="en-GB" altLang="en-US" sz="2400" dirty="0" smtClean="0"/>
              <a:t>;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 smtClean="0"/>
              <a:t>Explain why will this code cause a problem or end up in deadlock.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549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80808"/>
                </a:solidFill>
              </a:rPr>
              <a:t>Understanding Operating Systems</a:t>
            </a:r>
            <a:endParaRPr lang="en-US" dirty="0" smtClean="0">
              <a:solidFill>
                <a:srgbClr val="080808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Parallel Programming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CA" b="1" dirty="0" smtClean="0"/>
              <a:t>Another type of multiprocessing: </a:t>
            </a:r>
            <a:r>
              <a:rPr lang="en-CA" b="1" i="1" dirty="0" smtClean="0"/>
              <a:t>one process</a:t>
            </a:r>
            <a:r>
              <a:rPr lang="en-CA" b="1" dirty="0" smtClean="0"/>
              <a:t> uses </a:t>
            </a:r>
            <a:r>
              <a:rPr lang="en-CA" b="1" i="1" dirty="0" smtClean="0"/>
              <a:t>multiple processors</a:t>
            </a:r>
            <a:r>
              <a:rPr lang="en-CA" b="1" dirty="0" smtClean="0"/>
              <a:t> </a:t>
            </a:r>
          </a:p>
          <a:p>
            <a:pPr eaLnBrk="1" hangingPunct="1"/>
            <a:endParaRPr lang="en-CA" dirty="0" smtClean="0"/>
          </a:p>
          <a:p>
            <a:pPr eaLnBrk="1" hangingPunct="1"/>
            <a:r>
              <a:rPr lang="en-CA" dirty="0"/>
              <a:t>P</a:t>
            </a:r>
            <a:r>
              <a:rPr lang="en-CA" dirty="0" smtClean="0"/>
              <a:t>arallel processing system</a:t>
            </a:r>
            <a:endParaRPr lang="en-US" dirty="0" smtClean="0"/>
          </a:p>
          <a:p>
            <a:pPr lvl="1" eaLnBrk="1" hangingPunct="1"/>
            <a:r>
              <a:rPr lang="en-CA" dirty="0" smtClean="0"/>
              <a:t>One job uses several processors</a:t>
            </a:r>
          </a:p>
          <a:p>
            <a:pPr lvl="2" eaLnBrk="1" hangingPunct="1"/>
            <a:r>
              <a:rPr lang="en-CA" dirty="0" smtClean="0"/>
              <a:t>Executes</a:t>
            </a:r>
            <a:r>
              <a:rPr lang="en-US" dirty="0" smtClean="0"/>
              <a:t> </a:t>
            </a:r>
            <a:r>
              <a:rPr lang="en-CA" dirty="0" smtClean="0"/>
              <a:t>sets of instructions in parallel</a:t>
            </a:r>
          </a:p>
          <a:p>
            <a:pPr lvl="1" eaLnBrk="1" hangingPunct="1"/>
            <a:r>
              <a:rPr lang="en-US" dirty="0" smtClean="0"/>
              <a:t>Requires programming language and computer system support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Applications of Parallel Programming</a:t>
            </a:r>
            <a:endParaRPr lang="en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sz="2400" dirty="0" smtClean="0"/>
              <a:t>Other examples of reducing complexity via concurrent programming (using multiple CPUs): if operations can be performed independently !!!</a:t>
            </a:r>
          </a:p>
          <a:p>
            <a:pPr lvl="1"/>
            <a:r>
              <a:rPr lang="en-US" b="1" dirty="0" smtClean="0"/>
              <a:t>Case 1</a:t>
            </a:r>
            <a:r>
              <a:rPr lang="en-US" dirty="0" smtClean="0"/>
              <a:t>: array operations</a:t>
            </a:r>
          </a:p>
          <a:p>
            <a:pPr lvl="2"/>
            <a:r>
              <a:rPr lang="en-US" sz="2400" dirty="0" smtClean="0"/>
              <a:t>For (I = 0; I = 2;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lvl="3"/>
            <a:r>
              <a:rPr lang="en-US" sz="2400" dirty="0" smtClean="0"/>
              <a:t>A[</a:t>
            </a:r>
            <a:r>
              <a:rPr lang="en-US" sz="2400" dirty="0" err="1" smtClean="0"/>
              <a:t>i</a:t>
            </a:r>
            <a:r>
              <a:rPr lang="en-US" sz="2400" dirty="0" smtClean="0"/>
              <a:t>] = B[</a:t>
            </a:r>
            <a:r>
              <a:rPr lang="en-US" sz="2400" dirty="0" err="1" smtClean="0"/>
              <a:t>i</a:t>
            </a:r>
            <a:r>
              <a:rPr lang="en-US" sz="2400" dirty="0" smtClean="0"/>
              <a:t>] + C[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Case </a:t>
            </a:r>
            <a:r>
              <a:rPr lang="en-US" b="1" dirty="0"/>
              <a:t>2</a:t>
            </a:r>
            <a:r>
              <a:rPr lang="en-US" dirty="0" smtClean="0"/>
              <a:t>: searching databases</a:t>
            </a:r>
          </a:p>
          <a:p>
            <a:pPr lvl="2"/>
            <a:r>
              <a:rPr lang="en-US" sz="2400" dirty="0" smtClean="0"/>
              <a:t>Divide the database into sections and search each one for key </a:t>
            </a:r>
          </a:p>
          <a:p>
            <a:pPr lvl="2"/>
            <a:endParaRPr lang="en-US" sz="2400" dirty="0"/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80808"/>
                </a:solidFill>
              </a:rPr>
              <a:t>Understanding Operating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Threads and P</a:t>
            </a:r>
            <a:r>
              <a:rPr lang="en-CA" dirty="0" smtClean="0"/>
              <a:t>arallel </a:t>
            </a:r>
            <a:r>
              <a:rPr lang="en-CA" dirty="0"/>
              <a:t>Programming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59" y="1836086"/>
            <a:ext cx="5828281" cy="405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E" dirty="0" smtClean="0"/>
              <a:t>Sample Question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why it is critical to ensure that concurrency is carefully controlled for processes accessing the same data item; in other words the race problem			</a:t>
            </a:r>
            <a:r>
              <a:rPr lang="en-US" dirty="0" smtClean="0"/>
              <a:t>				 </a:t>
            </a:r>
            <a:r>
              <a:rPr lang="en-US" b="1" dirty="0"/>
              <a:t>(6marks)</a:t>
            </a:r>
            <a:endParaRPr lang="en-IE" dirty="0"/>
          </a:p>
          <a:p>
            <a:r>
              <a:rPr lang="en-US" dirty="0"/>
              <a:t> </a:t>
            </a:r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test and set is an algorithm to prevent the race problem. What is the main problem with this algorithm and explain how the wait and signal approach overcomes this </a:t>
            </a:r>
            <a:r>
              <a:rPr lang="en-IE" dirty="0" smtClean="0"/>
              <a:t>problem		 </a:t>
            </a:r>
            <a:r>
              <a:rPr lang="en-IE" b="1" dirty="0" smtClean="0"/>
              <a:t>(6 </a:t>
            </a:r>
            <a:r>
              <a:rPr lang="en-IE" b="1" dirty="0"/>
              <a:t>marks)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E" dirty="0" smtClean="0"/>
              <a:t>Sample question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IE" dirty="0" smtClean="0"/>
              <a:t>Threads use two functions to implement correct inter-process communication. What are the two functions and illustrate, with a suitable example how they work to prevent interference between threads.</a:t>
            </a:r>
          </a:p>
          <a:p>
            <a:r>
              <a:rPr lang="en-IE" dirty="0" smtClean="0"/>
              <a:t>Or</a:t>
            </a:r>
          </a:p>
          <a:p>
            <a:endParaRPr lang="en-IE" dirty="0"/>
          </a:p>
          <a:p>
            <a:r>
              <a:rPr lang="en-IE" dirty="0" smtClean="0"/>
              <a:t>Explain in detail how the wait and signal example works (note you will be given the </a:t>
            </a:r>
            <a:r>
              <a:rPr lang="en-IE" smtClean="0"/>
              <a:t>code</a:t>
            </a:r>
            <a:r>
              <a:rPr lang="en-IE" smtClean="0"/>
              <a:t>) </a:t>
            </a:r>
            <a:r>
              <a:rPr lang="en-IE" b="1" smtClean="0"/>
              <a:t>(</a:t>
            </a:r>
            <a:r>
              <a:rPr lang="en-IE" b="1" dirty="0" smtClean="0"/>
              <a:t>12 marks)</a:t>
            </a:r>
            <a:r>
              <a:rPr lang="en-IE" dirty="0" smtClean="0"/>
              <a:t> </a:t>
            </a:r>
          </a:p>
          <a:p>
            <a:endParaRPr lang="en-IE" dirty="0"/>
          </a:p>
          <a:p>
            <a:r>
              <a:rPr lang="en-IE" dirty="0" smtClean="0"/>
              <a:t>Give an example of the expected output explaining your answer 					</a:t>
            </a:r>
            <a:r>
              <a:rPr lang="en-IE" b="1" dirty="0" smtClean="0"/>
              <a:t>(6 marks)</a:t>
            </a:r>
            <a:r>
              <a:rPr lang="en-IE" dirty="0" smtClean="0"/>
              <a:t> 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question 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105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Given the above </a:t>
            </a:r>
            <a:r>
              <a:rPr lang="en-IE" dirty="0" err="1" smtClean="0"/>
              <a:t>pseudocode</a:t>
            </a:r>
            <a:r>
              <a:rPr lang="en-IE" dirty="0" smtClean="0"/>
              <a:t> for the producer/consumer problem. Explain does this code prevent/result in deadlock 			 </a:t>
            </a:r>
            <a:r>
              <a:rPr lang="en-IE" b="1" dirty="0" smtClean="0"/>
              <a:t>(</a:t>
            </a:r>
            <a:r>
              <a:rPr lang="en-IE" b="1" dirty="0"/>
              <a:t>8</a:t>
            </a:r>
            <a:r>
              <a:rPr lang="en-IE" b="1" dirty="0" smtClean="0"/>
              <a:t> marks)</a:t>
            </a:r>
            <a:endParaRPr lang="en-IE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34" y="1447800"/>
            <a:ext cx="7321931" cy="34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1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Synchronization Software </a:t>
            </a:r>
            <a:r>
              <a:rPr lang="en-US" dirty="0" smtClean="0"/>
              <a:t>(cont'd.)</a:t>
            </a:r>
            <a:endParaRPr lang="en-CA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region</a:t>
            </a:r>
          </a:p>
          <a:p>
            <a:pPr lvl="1"/>
            <a:r>
              <a:rPr lang="en-US" dirty="0" smtClean="0"/>
              <a:t>Part of a program that must be executed in “one action”. (All or Nothing)</a:t>
            </a:r>
          </a:p>
          <a:p>
            <a:pPr lvl="1"/>
            <a:r>
              <a:rPr lang="en-US" dirty="0" smtClean="0"/>
              <a:t>Other processes must wait before accessing critical region resources</a:t>
            </a:r>
          </a:p>
          <a:p>
            <a:endParaRPr lang="en-US" dirty="0" smtClean="0"/>
          </a:p>
          <a:p>
            <a:r>
              <a:rPr lang="en-US" dirty="0" smtClean="0"/>
              <a:t>Processes within the critical region</a:t>
            </a:r>
          </a:p>
          <a:p>
            <a:pPr lvl="1"/>
            <a:r>
              <a:rPr lang="en-US" dirty="0" smtClean="0"/>
              <a:t>Cannot be interleaved otherwise</a:t>
            </a:r>
          </a:p>
          <a:p>
            <a:pPr lvl="2"/>
            <a:r>
              <a:rPr lang="en-US" dirty="0" smtClean="0"/>
              <a:t>Threatens integrity of operation (all or nothing action)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Understanding Operating Systems</a:t>
            </a:r>
            <a:endParaRPr lang="en-US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FDA28D-94B3-40DD-9FB2-16A9E8013233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553200" y="6248400"/>
            <a:ext cx="2133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80808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1E22D6A-4950-4320-A2D4-3B587FB641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42AC55-3C98-4A14-890C-A89434596DCD}" type="slidenum">
              <a:rPr lang="en-GB"/>
              <a:pPr/>
              <a:t>6</a:t>
            </a:fld>
            <a:endParaRPr lang="en-GB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Non  Synchronisation example</a:t>
            </a:r>
            <a:endParaRPr lang="en-GB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smtClean="0"/>
              <a:t>if </a:t>
            </a:r>
            <a:r>
              <a:rPr lang="en-GB" sz="2600" dirty="0"/>
              <a:t>two processes or </a:t>
            </a:r>
            <a:r>
              <a:rPr lang="en-GB" sz="2600" dirty="0" smtClean="0"/>
              <a:t>threads/transactions </a:t>
            </a:r>
            <a:r>
              <a:rPr lang="en-GB" sz="2600" dirty="0"/>
              <a:t>try to update the same </a:t>
            </a:r>
            <a:r>
              <a:rPr lang="en-GB" sz="2600" dirty="0" smtClean="0"/>
              <a:t>object can result in: </a:t>
            </a:r>
            <a:r>
              <a:rPr lang="en-GB" sz="2600" b="1" dirty="0" smtClean="0"/>
              <a:t>Race/lost update problem</a:t>
            </a:r>
            <a:endParaRPr lang="en-GB" sz="2600" b="1" dirty="0"/>
          </a:p>
          <a:p>
            <a:pPr lvl="1">
              <a:lnSpc>
                <a:spcPct val="90000"/>
              </a:lnSpc>
            </a:pPr>
            <a:endParaRPr lang="en-GB" sz="2200" dirty="0" smtClean="0"/>
          </a:p>
          <a:p>
            <a:pPr>
              <a:lnSpc>
                <a:spcPct val="90000"/>
              </a:lnSpc>
            </a:pPr>
            <a:r>
              <a:rPr lang="en-GB" sz="2600" dirty="0" smtClean="0"/>
              <a:t>Consider </a:t>
            </a:r>
            <a:r>
              <a:rPr lang="en-GB" sz="2600" dirty="0"/>
              <a:t>v = v + 1: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A fetches </a:t>
            </a:r>
            <a:r>
              <a:rPr lang="en-GB" sz="2200" i="1" dirty="0"/>
              <a:t>v</a:t>
            </a:r>
            <a:r>
              <a:rPr lang="en-GB" sz="2200" dirty="0"/>
              <a:t> = 5 into a processor register within processor A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B fetches </a:t>
            </a:r>
            <a:r>
              <a:rPr lang="en-GB" sz="2200" i="1" dirty="0"/>
              <a:t>v</a:t>
            </a:r>
            <a:r>
              <a:rPr lang="en-GB" sz="2200" dirty="0"/>
              <a:t> = 5 into a processor register within processor B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B increments value in its processor register to 6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B stores 6 into </a:t>
            </a:r>
            <a:r>
              <a:rPr lang="en-GB" sz="2200" i="1" dirty="0"/>
              <a:t>v</a:t>
            </a:r>
            <a:endParaRPr lang="en-GB" sz="2200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A increments value in its processor register to 6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A stores 6 into </a:t>
            </a:r>
            <a:r>
              <a:rPr lang="en-GB" sz="2200" i="1" dirty="0" smtClean="0"/>
              <a:t>v</a:t>
            </a:r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ritical regions of concurrent processes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Content Placeholder 5" descr="Critical Reigon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1901031"/>
            <a:ext cx="7915275" cy="3924300"/>
          </a:xfrm>
          <a:prstGeom prst="rect">
            <a:avLst/>
          </a:prstGeom>
          <a:noFill/>
          <a:ln w="9525" cmpd="sng">
            <a:solidFill>
              <a:srgbClr val="1F497D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4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region (race problem)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previous example:</a:t>
            </a:r>
          </a:p>
          <a:p>
            <a:endParaRPr lang="en-GB" dirty="0"/>
          </a:p>
          <a:p>
            <a:r>
              <a:rPr lang="en-GB" dirty="0" smtClean="0"/>
              <a:t>Step 1 occurs (fetch by process A)</a:t>
            </a:r>
          </a:p>
          <a:p>
            <a:r>
              <a:rPr lang="en-GB" dirty="0" smtClean="0"/>
              <a:t>Step 2 -4 must be blocked (fetch… update by B)</a:t>
            </a:r>
          </a:p>
          <a:p>
            <a:r>
              <a:rPr lang="en-GB" dirty="0" smtClean="0"/>
              <a:t>Step 5 and step 6 proceed. (update by process A)</a:t>
            </a:r>
          </a:p>
          <a:p>
            <a:r>
              <a:rPr lang="en-GB" dirty="0" smtClean="0"/>
              <a:t>Then steps 2-4 can proceed. </a:t>
            </a:r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i="1" dirty="0" smtClean="0"/>
              <a:t>ensures</a:t>
            </a:r>
            <a:r>
              <a:rPr lang="en-GB" dirty="0" smtClean="0"/>
              <a:t> that the </a:t>
            </a:r>
            <a:r>
              <a:rPr lang="en-GB" i="1" dirty="0" smtClean="0"/>
              <a:t>integrity of critical  </a:t>
            </a:r>
            <a:r>
              <a:rPr lang="en-GB" i="1" dirty="0"/>
              <a:t>region </a:t>
            </a:r>
            <a:r>
              <a:rPr lang="en-GB" dirty="0" smtClean="0"/>
              <a:t>(e.g</a:t>
            </a:r>
            <a:r>
              <a:rPr lang="en-GB" dirty="0"/>
              <a:t>. updating a </a:t>
            </a:r>
            <a:r>
              <a:rPr lang="en-GB" dirty="0" smtClean="0"/>
              <a:t>register) </a:t>
            </a:r>
            <a:r>
              <a:rPr lang="en-GB" i="1" dirty="0" smtClean="0"/>
              <a:t>is maintained</a:t>
            </a:r>
            <a:r>
              <a:rPr lang="en-GB" dirty="0" smtClean="0"/>
              <a:t>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Ensuring Process Synchronization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Synchronization </a:t>
            </a:r>
          </a:p>
          <a:p>
            <a:pPr lvl="1"/>
            <a:r>
              <a:rPr lang="en-US" dirty="0" smtClean="0"/>
              <a:t>Implemented as lock-and-key arrangement:</a:t>
            </a:r>
          </a:p>
          <a:p>
            <a:pPr lvl="1"/>
            <a:r>
              <a:rPr lang="en-US" dirty="0" smtClean="0"/>
              <a:t>Process determines key availability</a:t>
            </a:r>
          </a:p>
          <a:p>
            <a:pPr lvl="2"/>
            <a:r>
              <a:rPr lang="en-US" dirty="0" smtClean="0"/>
              <a:t>Process obtains key</a:t>
            </a:r>
          </a:p>
          <a:p>
            <a:pPr lvl="2"/>
            <a:r>
              <a:rPr lang="en-US" dirty="0" smtClean="0"/>
              <a:t>Uses it to lock access to critical region</a:t>
            </a:r>
          </a:p>
          <a:p>
            <a:pPr lvl="2"/>
            <a:r>
              <a:rPr lang="en-US" dirty="0" smtClean="0"/>
              <a:t>Makes it unavailable to other processes</a:t>
            </a:r>
          </a:p>
          <a:p>
            <a:r>
              <a:rPr lang="en-US" dirty="0" smtClean="0"/>
              <a:t>Types of locking mechanisms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Test-and-set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WAIT and</a:t>
            </a:r>
            <a:r>
              <a:rPr lang="en-US" dirty="0" smtClean="0"/>
              <a:t> </a:t>
            </a:r>
            <a:r>
              <a:rPr lang="en-CA" dirty="0" smtClean="0"/>
              <a:t>SIGNAL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Semaphores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Understanding Operating Systems</a:t>
            </a:r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Chimborazo1</Template>
  <TotalTime>0</TotalTime>
  <Words>2528</Words>
  <Application>Microsoft Office PowerPoint</Application>
  <PresentationFormat>On-screen Show (4:3)</PresentationFormat>
  <Paragraphs>477</Paragraphs>
  <Slides>46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Default Design</vt:lpstr>
      <vt:lpstr>1_Default Design</vt:lpstr>
      <vt:lpstr>Inter-process synchronisation </vt:lpstr>
      <vt:lpstr>PowerPoint Presentation</vt:lpstr>
      <vt:lpstr>Why Concurrency Control?</vt:lpstr>
      <vt:lpstr>What  is Parallel Processing?</vt:lpstr>
      <vt:lpstr>Process Synchronization Software (cont'd.)</vt:lpstr>
      <vt:lpstr>Non  Synchronisation example</vt:lpstr>
      <vt:lpstr>Critical regions of concurrent processes</vt:lpstr>
      <vt:lpstr>Critical region (race problem)</vt:lpstr>
      <vt:lpstr>Ensuring Process Synchronization</vt:lpstr>
      <vt:lpstr>1 Test-and-Set</vt:lpstr>
      <vt:lpstr>Test and Set</vt:lpstr>
      <vt:lpstr>Test-and-Set (cont'd.)</vt:lpstr>
      <vt:lpstr>Creating Mutex in linux </vt:lpstr>
      <vt:lpstr>Test and Set example using Mutexs: Mutex2.c </vt:lpstr>
      <vt:lpstr>Mutex2_lock.c</vt:lpstr>
      <vt:lpstr>Sample output</vt:lpstr>
      <vt:lpstr>Example 2: mutex_join_self.c </vt:lpstr>
      <vt:lpstr>Why do you thing it gives different ouptputs</vt:lpstr>
      <vt:lpstr>2 WAIT and SIGNAL</vt:lpstr>
      <vt:lpstr>“wait and set” Condition variables</vt:lpstr>
      <vt:lpstr>Sample code: wait_signal.c</vt:lpstr>
      <vt:lpstr>Main points of code execution </vt:lpstr>
      <vt:lpstr>Explain output wait_signal.c.  </vt:lpstr>
      <vt:lpstr>Remove wait and signal functions:</vt:lpstr>
      <vt:lpstr>Semaphores: generalisation of wait/Signal</vt:lpstr>
      <vt:lpstr>3 Semaphores</vt:lpstr>
      <vt:lpstr>Semaphores (cont'd.)</vt:lpstr>
      <vt:lpstr>Semaphores in posix</vt:lpstr>
      <vt:lpstr>Semaphores in posix</vt:lpstr>
      <vt:lpstr>A program using semaphores</vt:lpstr>
      <vt:lpstr>Semaphore_example.c </vt:lpstr>
      <vt:lpstr>Semaphore_example</vt:lpstr>
      <vt:lpstr>Semaphore_example .c </vt:lpstr>
      <vt:lpstr>Semaphore examples with/without mutex: </vt:lpstr>
      <vt:lpstr>Process Cooperation</vt:lpstr>
      <vt:lpstr>Producers and Consumers</vt:lpstr>
      <vt:lpstr>Bounded buffers</vt:lpstr>
      <vt:lpstr>Producers and Consumers (cont'd.)</vt:lpstr>
      <vt:lpstr>Example of producer and consumer</vt:lpstr>
      <vt:lpstr>Bounded buffer code with bug which can cause deadlock</vt:lpstr>
      <vt:lpstr>Parallel Programming</vt:lpstr>
      <vt:lpstr>Applications of Parallel Programming</vt:lpstr>
      <vt:lpstr>Threads and Parallel Programming</vt:lpstr>
      <vt:lpstr>Sample Question</vt:lpstr>
      <vt:lpstr>Sample question </vt:lpstr>
      <vt:lpstr>Sample question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/>
  <cp:lastModifiedBy/>
  <cp:revision>73</cp:revision>
  <dcterms:created xsi:type="dcterms:W3CDTF">2007-11-04T01:21:10Z</dcterms:created>
  <dcterms:modified xsi:type="dcterms:W3CDTF">2016-11-29T17:03:39Z</dcterms:modified>
</cp:coreProperties>
</file>