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49" r:id="rId2"/>
  </p:sldMasterIdLst>
  <p:notesMasterIdLst>
    <p:notesMasterId r:id="rId43"/>
  </p:notesMasterIdLst>
  <p:handoutMasterIdLst>
    <p:handoutMasterId r:id="rId44"/>
  </p:handoutMasterIdLst>
  <p:sldIdLst>
    <p:sldId id="257" r:id="rId3"/>
    <p:sldId id="260" r:id="rId4"/>
    <p:sldId id="315" r:id="rId5"/>
    <p:sldId id="261" r:id="rId6"/>
    <p:sldId id="263" r:id="rId7"/>
    <p:sldId id="333" r:id="rId8"/>
    <p:sldId id="334" r:id="rId9"/>
    <p:sldId id="335" r:id="rId10"/>
    <p:sldId id="343" r:id="rId11"/>
    <p:sldId id="264" r:id="rId12"/>
    <p:sldId id="265" r:id="rId13"/>
    <p:sldId id="277" r:id="rId14"/>
    <p:sldId id="280" r:id="rId15"/>
    <p:sldId id="312" r:id="rId16"/>
    <p:sldId id="281" r:id="rId17"/>
    <p:sldId id="282" r:id="rId18"/>
    <p:sldId id="283" r:id="rId19"/>
    <p:sldId id="284" r:id="rId20"/>
    <p:sldId id="285" r:id="rId21"/>
    <p:sldId id="286" r:id="rId22"/>
    <p:sldId id="288" r:id="rId23"/>
    <p:sldId id="289" r:id="rId24"/>
    <p:sldId id="290" r:id="rId25"/>
    <p:sldId id="291" r:id="rId26"/>
    <p:sldId id="344" r:id="rId27"/>
    <p:sldId id="345" r:id="rId28"/>
    <p:sldId id="346" r:id="rId29"/>
    <p:sldId id="294" r:id="rId30"/>
    <p:sldId id="295" r:id="rId31"/>
    <p:sldId id="297" r:id="rId32"/>
    <p:sldId id="298" r:id="rId33"/>
    <p:sldId id="299" r:id="rId34"/>
    <p:sldId id="307" r:id="rId35"/>
    <p:sldId id="300" r:id="rId36"/>
    <p:sldId id="302" r:id="rId37"/>
    <p:sldId id="303" r:id="rId38"/>
    <p:sldId id="320" r:id="rId39"/>
    <p:sldId id="340" r:id="rId40"/>
    <p:sldId id="321" r:id="rId41"/>
    <p:sldId id="342" r:id="rId42"/>
  </p:sldIdLst>
  <p:sldSz cx="9144000" cy="6858000" type="screen4x3"/>
  <p:notesSz cx="6854825" cy="92376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6" autoAdjust="0"/>
    <p:restoredTop sz="86464" autoAdjust="0"/>
  </p:normalViewPr>
  <p:slideViewPr>
    <p:cSldViewPr>
      <p:cViewPr varScale="1">
        <p:scale>
          <a:sx n="59" d="100"/>
          <a:sy n="59" d="100"/>
        </p:scale>
        <p:origin x="-1368" y="-90"/>
      </p:cViewPr>
      <p:guideLst>
        <p:guide orient="horz" pos="2160"/>
        <p:guide pos="2880"/>
      </p:guideLst>
    </p:cSldViewPr>
  </p:slideViewPr>
  <p:outlineViewPr>
    <p:cViewPr>
      <p:scale>
        <a:sx n="33" d="100"/>
        <a:sy n="33" d="100"/>
      </p:scale>
      <p:origin x="0" y="33192"/>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56" d="100"/>
          <a:sy n="56" d="100"/>
        </p:scale>
        <p:origin x="-1812" y="-102"/>
      </p:cViewPr>
      <p:guideLst>
        <p:guide orient="horz" pos="2909"/>
        <p:guide pos="215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5539" name="Rectangle 3"/>
          <p:cNvSpPr>
            <a:spLocks noGrp="1" noChangeArrowheads="1"/>
          </p:cNvSpPr>
          <p:nvPr>
            <p:ph type="dt" sz="quarter"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5540" name="Rectangle 4"/>
          <p:cNvSpPr>
            <a:spLocks noGrp="1" noChangeArrowheads="1"/>
          </p:cNvSpPr>
          <p:nvPr>
            <p:ph type="ftr" sz="quarter" idx="2"/>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5541" name="Rectangle 5"/>
          <p:cNvSpPr>
            <a:spLocks noGrp="1" noChangeArrowheads="1"/>
          </p:cNvSpPr>
          <p:nvPr>
            <p:ph type="sldNum" sz="quarter" idx="3"/>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6CB17B0-A5B9-413F-A958-23A4BF2EEFC4}" type="slidenum">
              <a:rPr lang="en-US"/>
              <a:pPr>
                <a:defRPr/>
              </a:pPr>
              <a:t>‹#›</a:t>
            </a:fld>
            <a:endParaRPr lang="en-US" dirty="0"/>
          </a:p>
        </p:txBody>
      </p:sp>
    </p:spTree>
    <p:extLst>
      <p:ext uri="{BB962C8B-B14F-4D97-AF65-F5344CB8AC3E}">
        <p14:creationId xmlns:p14="http://schemas.microsoft.com/office/powerpoint/2010/main" val="3101054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5123" name="Rectangle 3"/>
          <p:cNvSpPr>
            <a:spLocks noGrp="1" noChangeArrowheads="1"/>
          </p:cNvSpPr>
          <p:nvPr>
            <p:ph type="dt"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17600" y="692150"/>
            <a:ext cx="4621213"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87850"/>
            <a:ext cx="5483225" cy="4157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127" name="Rectangle 7"/>
          <p:cNvSpPr>
            <a:spLocks noGrp="1" noChangeArrowheads="1"/>
          </p:cNvSpPr>
          <p:nvPr>
            <p:ph type="sldNum" sz="quarter" idx="5"/>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9859C5-F4D1-4932-A798-A9CC8EB5361F}" type="slidenum">
              <a:rPr lang="en-US"/>
              <a:pPr>
                <a:defRPr/>
              </a:pPr>
              <a:t>‹#›</a:t>
            </a:fld>
            <a:endParaRPr lang="en-US" dirty="0"/>
          </a:p>
        </p:txBody>
      </p:sp>
    </p:spTree>
    <p:extLst>
      <p:ext uri="{BB962C8B-B14F-4D97-AF65-F5344CB8AC3E}">
        <p14:creationId xmlns:p14="http://schemas.microsoft.com/office/powerpoint/2010/main" val="1968674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6370B2-307B-4524-8644-AAE0D5D22B1D}" type="slidenum">
              <a:rPr lang="en-US" smtClean="0"/>
              <a:pPr eaLnBrk="1" hangingPunct="1"/>
              <a:t>1</a:t>
            </a:fld>
            <a:endParaRPr lang="en-US"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0EC2A3-F85F-48C9-A5F0-2AB9505D5D61}" type="slidenum">
              <a:rPr lang="en-US" smtClean="0"/>
              <a:pPr eaLnBrk="1" hangingPunct="1"/>
              <a:t>10</a:t>
            </a:fld>
            <a:endParaRPr lang="en-US" dirty="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0E1F51-DB98-4373-9291-8862D04ABDAF}" type="slidenum">
              <a:rPr lang="en-US" smtClean="0"/>
              <a:pPr eaLnBrk="1" hangingPunct="1"/>
              <a:t>11</a:t>
            </a:fld>
            <a:endParaRPr lang="en-US"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4AB729-CFB3-407F-8F3A-1355AEA71E41}" type="slidenum">
              <a:rPr lang="en-US" smtClean="0"/>
              <a:pPr eaLnBrk="1" hangingPunct="1"/>
              <a:t>12</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C75FB7-4A72-4001-AC8F-A941C1717477}" type="slidenum">
              <a:rPr lang="en-US" smtClean="0"/>
              <a:pPr eaLnBrk="1" hangingPunct="1"/>
              <a:t>13</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60D7B6-94B6-4FBF-87CD-C8E6E3F71D11}" type="slidenum">
              <a:rPr lang="en-US" smtClean="0"/>
              <a:pPr eaLnBrk="1" hangingPunct="1"/>
              <a:t>14</a:t>
            </a:fld>
            <a:endParaRPr lang="en-US"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2861EC-22DB-4E91-9C33-D453C72C8CBB}" type="slidenum">
              <a:rPr lang="en-US" smtClean="0"/>
              <a:pPr eaLnBrk="1" hangingPunct="1"/>
              <a:t>15</a:t>
            </a:fld>
            <a:endParaRPr lang="en-US"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96F780-9D75-469A-A3BE-8A681C16E0EE}" type="slidenum">
              <a:rPr lang="en-US" smtClean="0"/>
              <a:pPr eaLnBrk="1" hangingPunct="1"/>
              <a:t>16</a:t>
            </a:fld>
            <a:endParaRPr lang="en-US"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31802E-AD00-40ED-933E-A80993F2DFF8}" type="slidenum">
              <a:rPr lang="en-US" smtClean="0"/>
              <a:pPr eaLnBrk="1" hangingPunct="1"/>
              <a:t>17</a:t>
            </a:fld>
            <a:endParaRPr lang="en-US"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4E13D8-958E-42F8-ACE8-4D30CE807E36}" type="slidenum">
              <a:rPr lang="en-US" smtClean="0"/>
              <a:pPr eaLnBrk="1" hangingPunct="1"/>
              <a:t>18</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29E533-0F5F-485C-B847-22C08AC0C06B}" type="slidenum">
              <a:rPr lang="en-US" smtClean="0"/>
              <a:pPr eaLnBrk="1" hangingPunct="1"/>
              <a:t>19</a:t>
            </a:fld>
            <a:endParaRPr lang="en-US"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7D5386-1880-46A9-ABD9-8A7A365A8A32}" type="slidenum">
              <a:rPr lang="en-US" smtClean="0"/>
              <a:pPr eaLnBrk="1" hangingPunct="1"/>
              <a:t>2</a:t>
            </a:fld>
            <a:endParaRPr lang="en-US" dirty="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69DE86F-F05E-4F50-92FD-0B4DB8234473}" type="slidenum">
              <a:rPr lang="en-US" smtClean="0"/>
              <a:pPr eaLnBrk="1" hangingPunct="1"/>
              <a:t>20</a:t>
            </a:fld>
            <a:endParaRPr lang="en-US"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08349C-9AC4-4EB4-91C6-44F8F3F0A5BE}" type="slidenum">
              <a:rPr lang="en-US" smtClean="0"/>
              <a:pPr eaLnBrk="1" hangingPunct="1"/>
              <a:t>21</a:t>
            </a:fld>
            <a:endParaRPr lang="en-US" dirty="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7F250F-10DC-4905-A581-0C71D684465A}" type="slidenum">
              <a:rPr lang="en-US" smtClean="0"/>
              <a:pPr eaLnBrk="1" hangingPunct="1"/>
              <a:t>22</a:t>
            </a:fld>
            <a:endParaRPr lang="en-US"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0AEF60-E59E-4B0B-8D59-FE544E255218}" type="slidenum">
              <a:rPr lang="en-US" smtClean="0"/>
              <a:pPr eaLnBrk="1" hangingPunct="1"/>
              <a:t>23</a:t>
            </a:fld>
            <a:endParaRPr lang="en-US" dirty="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7E7C3C2-4126-4924-A793-8CB678DE230A}" type="slidenum">
              <a:rPr lang="en-US" smtClean="0"/>
              <a:pPr eaLnBrk="1" hangingPunct="1"/>
              <a:t>24</a:t>
            </a:fld>
            <a:endParaRPr lang="en-US" dirty="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42BC36-A7C0-49B6-98BB-7C82EEEE5B40}" type="slidenum">
              <a:rPr lang="en-US" smtClean="0"/>
              <a:pPr eaLnBrk="1" hangingPunct="1"/>
              <a:t>25</a:t>
            </a:fld>
            <a:endParaRPr lang="en-US" dirty="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B850FF-BA5F-4A38-90BB-94E9A9406135}" type="slidenum">
              <a:rPr lang="en-US" smtClean="0"/>
              <a:pPr eaLnBrk="1" hangingPunct="1"/>
              <a:t>26</a:t>
            </a:fld>
            <a:endParaRPr lang="en-US" dirty="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AE78F0-B262-47D1-B9CE-316DA98FA71F}" type="slidenum">
              <a:rPr lang="en-US" smtClean="0"/>
              <a:pPr eaLnBrk="1" hangingPunct="1"/>
              <a:t>27</a:t>
            </a:fld>
            <a:endParaRPr lang="en-US" dirty="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3EF0772-D2D3-4B1B-AFFE-2353B07E0CF5}" type="slidenum">
              <a:rPr lang="en-US" smtClean="0"/>
              <a:pPr eaLnBrk="1" hangingPunct="1"/>
              <a:t>28</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BBB8D6-24F2-4F30-ADFA-AB30EDF5C941}" type="slidenum">
              <a:rPr lang="en-US" smtClean="0"/>
              <a:pPr eaLnBrk="1" hangingPunct="1"/>
              <a:t>29</a:t>
            </a:fld>
            <a:endParaRPr lang="en-US" dirty="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9859C5-F4D1-4932-A798-A9CC8EB5361F}" type="slidenum">
              <a:rPr lang="en-US" smtClean="0"/>
              <a:pPr>
                <a:defRPr/>
              </a:pPr>
              <a:t>3</a:t>
            </a:fld>
            <a:endParaRPr lang="en-US" dirty="0"/>
          </a:p>
        </p:txBody>
      </p:sp>
    </p:spTree>
    <p:extLst>
      <p:ext uri="{BB962C8B-B14F-4D97-AF65-F5344CB8AC3E}">
        <p14:creationId xmlns:p14="http://schemas.microsoft.com/office/powerpoint/2010/main" val="2500174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88676B9-F6CA-48B5-910A-47FA2014CBBB}" type="slidenum">
              <a:rPr lang="en-US" smtClean="0"/>
              <a:pPr eaLnBrk="1" hangingPunct="1"/>
              <a:t>30</a:t>
            </a:fld>
            <a:endParaRPr lang="en-US" dirty="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A33723-B1CA-4A8C-A3C8-DBF662D456C5}" type="slidenum">
              <a:rPr lang="en-US" smtClean="0"/>
              <a:pPr eaLnBrk="1" hangingPunct="1"/>
              <a:t>31</a:t>
            </a:fld>
            <a:endParaRPr lang="en-US" dirty="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1636DF-81AB-4002-9821-4D3933C36541}" type="slidenum">
              <a:rPr lang="en-US" smtClean="0"/>
              <a:pPr eaLnBrk="1" hangingPunct="1"/>
              <a:t>32</a:t>
            </a:fld>
            <a:endParaRPr lang="en-US" dirty="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4FC223-19D6-4FD8-8315-4F7AB283B65B}" type="slidenum">
              <a:rPr lang="en-US" smtClean="0"/>
              <a:pPr eaLnBrk="1" hangingPunct="1"/>
              <a:t>33</a:t>
            </a:fld>
            <a:endParaRPr lang="en-US" dirty="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02065C-021A-42F2-BAFF-301A169FED67}" type="slidenum">
              <a:rPr lang="en-US" smtClean="0"/>
              <a:pPr eaLnBrk="1" hangingPunct="1"/>
              <a:t>34</a:t>
            </a:fld>
            <a:endParaRPr lang="en-US" dirty="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F0E5C7-48BF-4BA2-B5B1-3E1542992041}" type="slidenum">
              <a:rPr lang="en-US" smtClean="0"/>
              <a:pPr eaLnBrk="1" hangingPunct="1"/>
              <a:t>35</a:t>
            </a:fld>
            <a:endParaRPr lang="en-US" dirty="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E452D4-A159-47C1-BAB6-7142E8CB8647}" type="slidenum">
              <a:rPr lang="en-US" smtClean="0"/>
              <a:pPr eaLnBrk="1" hangingPunct="1"/>
              <a:t>36</a:t>
            </a:fld>
            <a:endParaRPr lang="en-US" dirty="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AD834A-CE6A-45AA-A5ED-1346DDCA8CA5}" type="slidenum">
              <a:rPr lang="en-US" smtClean="0"/>
              <a:pPr eaLnBrk="1" hangingPunct="1"/>
              <a:t>4</a:t>
            </a:fld>
            <a:endParaRPr lang="en-US"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7248EF-D0A2-4464-B301-B0D835219644}" type="slidenum">
              <a:rPr lang="en-US" smtClean="0"/>
              <a:pPr eaLnBrk="1" hangingPunct="1"/>
              <a:t>5</a:t>
            </a:fld>
            <a:endParaRPr lang="en-U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97B946-3882-4879-AFE3-387D0ED58F14}" type="slidenum">
              <a:rPr lang="en-US" smtClean="0"/>
              <a:pPr eaLnBrk="1" hangingPunct="1"/>
              <a:t>6</a:t>
            </a:fld>
            <a:endParaRPr lang="en-US"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F7A9876-9205-4A21-8D62-F0F2BAFE1A9C}" type="slidenum">
              <a:rPr lang="en-GB"/>
              <a:pPr/>
              <a:t>7</a:t>
            </a:fld>
            <a:endParaRPr lang="en-GB"/>
          </a:p>
        </p:txBody>
      </p:sp>
      <p:sp>
        <p:nvSpPr>
          <p:cNvPr id="41987" name="Rectangle 2"/>
          <p:cNvSpPr>
            <a:spLocks noGrp="1" noRot="1" noChangeAspect="1" noChangeArrowheads="1" noTextEdit="1"/>
          </p:cNvSpPr>
          <p:nvPr>
            <p:ph type="sldImg"/>
          </p:nvPr>
        </p:nvSpPr>
        <p:spPr>
          <a:xfrm>
            <a:off x="1255713" y="361950"/>
            <a:ext cx="4306887" cy="3232150"/>
          </a:xfrm>
          <a:ln w="12700" cap="flat">
            <a:solidFill>
              <a:schemeClr val="tx1"/>
            </a:solidFill>
          </a:ln>
        </p:spPr>
      </p:sp>
      <p:sp>
        <p:nvSpPr>
          <p:cNvPr id="41988" name="Rectangle 3"/>
          <p:cNvSpPr>
            <a:spLocks noGrp="1" noChangeArrowheads="1"/>
          </p:cNvSpPr>
          <p:nvPr>
            <p:ph type="body" idx="1"/>
          </p:nvPr>
        </p:nvSpPr>
        <p:spPr>
          <a:xfrm>
            <a:off x="622012" y="3770443"/>
            <a:ext cx="5713941" cy="3908365"/>
          </a:xfrm>
          <a:noFill/>
          <a:ln/>
        </p:spPr>
        <p:txBody>
          <a:bodyPr lIns="90479" tIns="44445" rIns="90479" bIns="44445"/>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656156-2218-4D01-9468-EF9D79B6B8EC}" type="slidenum">
              <a:rPr lang="en-US" smtClean="0"/>
              <a:pPr eaLnBrk="1" hangingPunct="1"/>
              <a:t>8</a:t>
            </a:fld>
            <a:endParaRPr lang="en-US" dirty="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B61A6D-4210-48FA-9DAE-6D2A5C89B227}" type="slidenum">
              <a:rPr lang="en-US" smtClean="0"/>
              <a:pPr eaLnBrk="1" hangingPunct="1"/>
              <a:t>9</a:t>
            </a:fld>
            <a:endParaRPr lang="en-US" dirty="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FEE188E-EB93-49E1-91E8-362266F67EBE}" type="slidenum">
              <a:rPr lang="en-US"/>
              <a:pPr>
                <a:defRPr/>
              </a:pPr>
              <a:t>‹#›</a:t>
            </a:fld>
            <a:endParaRPr lang="en-US" dirty="0"/>
          </a:p>
        </p:txBody>
      </p:sp>
    </p:spTree>
    <p:extLst>
      <p:ext uri="{BB962C8B-B14F-4D97-AF65-F5344CB8AC3E}">
        <p14:creationId xmlns:p14="http://schemas.microsoft.com/office/powerpoint/2010/main" val="377495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172D2642-DEE1-4C63-9AAE-B75821669A6C}" type="slidenum">
              <a:rPr lang="en-US"/>
              <a:pPr>
                <a:defRPr/>
              </a:pPr>
              <a:t>‹#›</a:t>
            </a:fld>
            <a:endParaRPr lang="en-US" dirty="0"/>
          </a:p>
        </p:txBody>
      </p:sp>
    </p:spTree>
    <p:extLst>
      <p:ext uri="{BB962C8B-B14F-4D97-AF65-F5344CB8AC3E}">
        <p14:creationId xmlns:p14="http://schemas.microsoft.com/office/powerpoint/2010/main" val="326579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0499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049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6ECDDBE0-61E6-4A02-9C63-DC1CB68C6130}" type="slidenum">
              <a:rPr lang="en-US"/>
              <a:pPr>
                <a:defRPr/>
              </a:pPr>
              <a:t>‹#›</a:t>
            </a:fld>
            <a:endParaRPr lang="en-US" dirty="0"/>
          </a:p>
        </p:txBody>
      </p:sp>
    </p:spTree>
    <p:extLst>
      <p:ext uri="{BB962C8B-B14F-4D97-AF65-F5344CB8AC3E}">
        <p14:creationId xmlns:p14="http://schemas.microsoft.com/office/powerpoint/2010/main" val="1080904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C0A6E983-099C-492E-8DD1-4A41BE7C90AF}" type="slidenum">
              <a:rPr lang="en-US"/>
              <a:pPr>
                <a:defRPr/>
              </a:pPr>
              <a:t>‹#›</a:t>
            </a:fld>
            <a:endParaRPr lang="en-US" dirty="0"/>
          </a:p>
        </p:txBody>
      </p:sp>
    </p:spTree>
    <p:extLst>
      <p:ext uri="{BB962C8B-B14F-4D97-AF65-F5344CB8AC3E}">
        <p14:creationId xmlns:p14="http://schemas.microsoft.com/office/powerpoint/2010/main" val="156579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A0B83603-B4D5-4CDE-B490-C4D32A4FF8C5}" type="slidenum">
              <a:rPr lang="en-US"/>
              <a:pPr>
                <a:defRPr/>
              </a:pPr>
              <a:t>‹#›</a:t>
            </a:fld>
            <a:endParaRPr lang="en-US" dirty="0"/>
          </a:p>
        </p:txBody>
      </p:sp>
    </p:spTree>
    <p:extLst>
      <p:ext uri="{BB962C8B-B14F-4D97-AF65-F5344CB8AC3E}">
        <p14:creationId xmlns:p14="http://schemas.microsoft.com/office/powerpoint/2010/main" val="295867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6F056538-0766-43DE-8245-8F7B5E59C4BE}" type="slidenum">
              <a:rPr lang="en-US"/>
              <a:pPr>
                <a:defRPr/>
              </a:pPr>
              <a:t>‹#›</a:t>
            </a:fld>
            <a:endParaRPr lang="en-US" dirty="0"/>
          </a:p>
        </p:txBody>
      </p:sp>
    </p:spTree>
    <p:extLst>
      <p:ext uri="{BB962C8B-B14F-4D97-AF65-F5344CB8AC3E}">
        <p14:creationId xmlns:p14="http://schemas.microsoft.com/office/powerpoint/2010/main" val="2334856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16F65135-9F8D-437E-A8E6-EB6FD8F6D25C}" type="slidenum">
              <a:rPr lang="en-US"/>
              <a:pPr>
                <a:defRPr/>
              </a:pPr>
              <a:t>‹#›</a:t>
            </a:fld>
            <a:endParaRPr lang="en-US" dirty="0"/>
          </a:p>
        </p:txBody>
      </p:sp>
    </p:spTree>
    <p:extLst>
      <p:ext uri="{BB962C8B-B14F-4D97-AF65-F5344CB8AC3E}">
        <p14:creationId xmlns:p14="http://schemas.microsoft.com/office/powerpoint/2010/main" val="2720355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8" name="Rectangle 7"/>
          <p:cNvSpPr>
            <a:spLocks noGrp="1" noChangeArrowheads="1"/>
          </p:cNvSpPr>
          <p:nvPr>
            <p:ph type="sldNum" sz="quarter" idx="11"/>
          </p:nvPr>
        </p:nvSpPr>
        <p:spPr>
          <a:ln/>
        </p:spPr>
        <p:txBody>
          <a:bodyPr/>
          <a:lstStyle>
            <a:lvl1pPr>
              <a:defRPr/>
            </a:lvl1pPr>
          </a:lstStyle>
          <a:p>
            <a:pPr>
              <a:defRPr/>
            </a:pPr>
            <a:fld id="{EF9317CC-5F03-49C5-92C3-29BD07020086}" type="slidenum">
              <a:rPr lang="en-US"/>
              <a:pPr>
                <a:defRPr/>
              </a:pPr>
              <a:t>‹#›</a:t>
            </a:fld>
            <a:endParaRPr lang="en-US" dirty="0"/>
          </a:p>
        </p:txBody>
      </p:sp>
    </p:spTree>
    <p:extLst>
      <p:ext uri="{BB962C8B-B14F-4D97-AF65-F5344CB8AC3E}">
        <p14:creationId xmlns:p14="http://schemas.microsoft.com/office/powerpoint/2010/main" val="3381868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4" name="Rectangle 3"/>
          <p:cNvSpPr>
            <a:spLocks noGrp="1" noChangeArrowheads="1"/>
          </p:cNvSpPr>
          <p:nvPr>
            <p:ph type="sldNum" sz="quarter" idx="11"/>
          </p:nvPr>
        </p:nvSpPr>
        <p:spPr>
          <a:ln/>
        </p:spPr>
        <p:txBody>
          <a:bodyPr/>
          <a:lstStyle>
            <a:lvl1pPr>
              <a:defRPr/>
            </a:lvl1pPr>
          </a:lstStyle>
          <a:p>
            <a:pPr>
              <a:defRPr/>
            </a:pPr>
            <a:fld id="{3BA3FDAF-A908-43B6-AF5F-DBBCDB3780F4}" type="slidenum">
              <a:rPr lang="en-US"/>
              <a:pPr>
                <a:defRPr/>
              </a:pPr>
              <a:t>‹#›</a:t>
            </a:fld>
            <a:endParaRPr lang="en-US" dirty="0"/>
          </a:p>
        </p:txBody>
      </p:sp>
    </p:spTree>
    <p:extLst>
      <p:ext uri="{BB962C8B-B14F-4D97-AF65-F5344CB8AC3E}">
        <p14:creationId xmlns:p14="http://schemas.microsoft.com/office/powerpoint/2010/main" val="416434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3" name="Rectangle 2"/>
          <p:cNvSpPr>
            <a:spLocks noGrp="1" noChangeArrowheads="1"/>
          </p:cNvSpPr>
          <p:nvPr>
            <p:ph type="sldNum" sz="quarter" idx="11"/>
          </p:nvPr>
        </p:nvSpPr>
        <p:spPr>
          <a:ln/>
        </p:spPr>
        <p:txBody>
          <a:bodyPr/>
          <a:lstStyle>
            <a:lvl1pPr>
              <a:defRPr/>
            </a:lvl1pPr>
          </a:lstStyle>
          <a:p>
            <a:pPr>
              <a:defRPr/>
            </a:pPr>
            <a:fld id="{A2704224-A1B0-4C9D-9EAB-612B7E24862E}" type="slidenum">
              <a:rPr lang="en-US"/>
              <a:pPr>
                <a:defRPr/>
              </a:pPr>
              <a:t>‹#›</a:t>
            </a:fld>
            <a:endParaRPr lang="en-US" dirty="0"/>
          </a:p>
        </p:txBody>
      </p:sp>
    </p:spTree>
    <p:extLst>
      <p:ext uri="{BB962C8B-B14F-4D97-AF65-F5344CB8AC3E}">
        <p14:creationId xmlns:p14="http://schemas.microsoft.com/office/powerpoint/2010/main" val="2574968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6508193A-137F-47FF-9968-04BEA6EB580A}" type="slidenum">
              <a:rPr lang="en-US"/>
              <a:pPr>
                <a:defRPr/>
              </a:pPr>
              <a:t>‹#›</a:t>
            </a:fld>
            <a:endParaRPr lang="en-US" dirty="0"/>
          </a:p>
        </p:txBody>
      </p:sp>
    </p:spTree>
    <p:extLst>
      <p:ext uri="{BB962C8B-B14F-4D97-AF65-F5344CB8AC3E}">
        <p14:creationId xmlns:p14="http://schemas.microsoft.com/office/powerpoint/2010/main" val="275232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1E22D6A-4950-4320-A2D4-3B587FB641B9}" type="slidenum">
              <a:rPr lang="en-US"/>
              <a:pPr>
                <a:defRPr/>
              </a:pPr>
              <a:t>‹#›</a:t>
            </a:fld>
            <a:endParaRPr lang="en-US" dirty="0"/>
          </a:p>
        </p:txBody>
      </p:sp>
    </p:spTree>
    <p:extLst>
      <p:ext uri="{BB962C8B-B14F-4D97-AF65-F5344CB8AC3E}">
        <p14:creationId xmlns:p14="http://schemas.microsoft.com/office/powerpoint/2010/main" val="2889826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3B8097F0-66B6-4867-9E5F-E51D03C3227F}" type="slidenum">
              <a:rPr lang="en-US"/>
              <a:pPr>
                <a:defRPr/>
              </a:pPr>
              <a:t>‹#›</a:t>
            </a:fld>
            <a:endParaRPr lang="en-US" dirty="0"/>
          </a:p>
        </p:txBody>
      </p:sp>
    </p:spTree>
    <p:extLst>
      <p:ext uri="{BB962C8B-B14F-4D97-AF65-F5344CB8AC3E}">
        <p14:creationId xmlns:p14="http://schemas.microsoft.com/office/powerpoint/2010/main" val="1795040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37164DA0-C49B-43C3-AD99-3ABC72830BF9}" type="slidenum">
              <a:rPr lang="en-US"/>
              <a:pPr>
                <a:defRPr/>
              </a:pPr>
              <a:t>‹#›</a:t>
            </a:fld>
            <a:endParaRPr lang="en-US" dirty="0"/>
          </a:p>
        </p:txBody>
      </p:sp>
    </p:spTree>
    <p:extLst>
      <p:ext uri="{BB962C8B-B14F-4D97-AF65-F5344CB8AC3E}">
        <p14:creationId xmlns:p14="http://schemas.microsoft.com/office/powerpoint/2010/main" val="2143057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C0ADB9F8-0072-4956-89AF-886A91344F5C}" type="slidenum">
              <a:rPr lang="en-US"/>
              <a:pPr>
                <a:defRPr/>
              </a:pPr>
              <a:t>‹#›</a:t>
            </a:fld>
            <a:endParaRPr lang="en-US" dirty="0"/>
          </a:p>
        </p:txBody>
      </p:sp>
    </p:spTree>
    <p:extLst>
      <p:ext uri="{BB962C8B-B14F-4D97-AF65-F5344CB8AC3E}">
        <p14:creationId xmlns:p14="http://schemas.microsoft.com/office/powerpoint/2010/main" val="322491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6BF109FA-A2FD-409B-B0EE-CE2E0CD8D4F6}" type="slidenum">
              <a:rPr lang="en-US"/>
              <a:pPr>
                <a:defRPr/>
              </a:pPr>
              <a:t>‹#›</a:t>
            </a:fld>
            <a:endParaRPr lang="en-US" dirty="0"/>
          </a:p>
        </p:txBody>
      </p:sp>
    </p:spTree>
    <p:extLst>
      <p:ext uri="{BB962C8B-B14F-4D97-AF65-F5344CB8AC3E}">
        <p14:creationId xmlns:p14="http://schemas.microsoft.com/office/powerpoint/2010/main" val="4197686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06789BD-AF19-41F2-8EEA-BA35766A8EDE}" type="slidenum">
              <a:rPr lang="en-US"/>
              <a:pPr>
                <a:defRPr/>
              </a:pPr>
              <a:t>‹#›</a:t>
            </a:fld>
            <a:endParaRPr lang="en-US" dirty="0"/>
          </a:p>
        </p:txBody>
      </p:sp>
    </p:spTree>
    <p:extLst>
      <p:ext uri="{BB962C8B-B14F-4D97-AF65-F5344CB8AC3E}">
        <p14:creationId xmlns:p14="http://schemas.microsoft.com/office/powerpoint/2010/main" val="296864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02AFD201-D28C-44F8-8DBE-C38D51609328}" type="slidenum">
              <a:rPr lang="en-US"/>
              <a:pPr>
                <a:defRPr/>
              </a:pPr>
              <a:t>‹#›</a:t>
            </a:fld>
            <a:endParaRPr lang="en-US" dirty="0"/>
          </a:p>
        </p:txBody>
      </p:sp>
    </p:spTree>
    <p:extLst>
      <p:ext uri="{BB962C8B-B14F-4D97-AF65-F5344CB8AC3E}">
        <p14:creationId xmlns:p14="http://schemas.microsoft.com/office/powerpoint/2010/main" val="3231040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489D496B-605E-4378-9E03-3AE767ECE4B2}" type="slidenum">
              <a:rPr lang="en-US"/>
              <a:pPr>
                <a:defRPr/>
              </a:pPr>
              <a:t>‹#›</a:t>
            </a:fld>
            <a:endParaRPr lang="en-US" dirty="0"/>
          </a:p>
        </p:txBody>
      </p:sp>
    </p:spTree>
    <p:extLst>
      <p:ext uri="{BB962C8B-B14F-4D97-AF65-F5344CB8AC3E}">
        <p14:creationId xmlns:p14="http://schemas.microsoft.com/office/powerpoint/2010/main" val="200340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1E16C8E8-D25E-4686-A03C-9AF57243DE66}" type="slidenum">
              <a:rPr lang="en-US"/>
              <a:pPr>
                <a:defRPr/>
              </a:pPr>
              <a:t>‹#›</a:t>
            </a:fld>
            <a:endParaRPr lang="en-US" dirty="0"/>
          </a:p>
        </p:txBody>
      </p:sp>
    </p:spTree>
    <p:extLst>
      <p:ext uri="{BB962C8B-B14F-4D97-AF65-F5344CB8AC3E}">
        <p14:creationId xmlns:p14="http://schemas.microsoft.com/office/powerpoint/2010/main" val="207134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E279667E-7CDE-4F52-A44D-A42036BA586B}" type="slidenum">
              <a:rPr lang="en-US"/>
              <a:pPr>
                <a:defRPr/>
              </a:pPr>
              <a:t>‹#›</a:t>
            </a:fld>
            <a:endParaRPr lang="en-US" dirty="0"/>
          </a:p>
        </p:txBody>
      </p:sp>
    </p:spTree>
    <p:extLst>
      <p:ext uri="{BB962C8B-B14F-4D97-AF65-F5344CB8AC3E}">
        <p14:creationId xmlns:p14="http://schemas.microsoft.com/office/powerpoint/2010/main" val="242182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C4746696-0865-49CD-9CC2-EFE25ED980EE}" type="slidenum">
              <a:rPr lang="en-US"/>
              <a:pPr>
                <a:defRPr/>
              </a:pPr>
              <a:t>‹#›</a:t>
            </a:fld>
            <a:endParaRPr lang="en-US" dirty="0"/>
          </a:p>
        </p:txBody>
      </p:sp>
    </p:spTree>
    <p:extLst>
      <p:ext uri="{BB962C8B-B14F-4D97-AF65-F5344CB8AC3E}">
        <p14:creationId xmlns:p14="http://schemas.microsoft.com/office/powerpoint/2010/main" val="146107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9" name="Rectangle 5"/>
          <p:cNvSpPr>
            <a:spLocks noGrp="1" noChangeArrowheads="1"/>
          </p:cNvSpPr>
          <p:nvPr>
            <p:ph type="ftr" sz="quarter" idx="3"/>
          </p:nvPr>
        </p:nvSpPr>
        <p:spPr bwMode="auto">
          <a:xfrm>
            <a:off x="381000" y="6400800"/>
            <a:ext cx="60198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a:lvl1pPr>
          </a:lstStyle>
          <a:p>
            <a:pPr>
              <a:defRPr/>
            </a:pPr>
            <a:r>
              <a:rPr lang="en-US" smtClean="0"/>
              <a:t>Understanding Operating Systems</a:t>
            </a:r>
            <a:endParaRPr lang="en-US" dirty="0"/>
          </a:p>
        </p:txBody>
      </p:sp>
      <p:sp>
        <p:nvSpPr>
          <p:cNvPr id="1030" name="Rectangle 6"/>
          <p:cNvSpPr>
            <a:spLocks noGrp="1" noChangeArrowheads="1"/>
          </p:cNvSpPr>
          <p:nvPr>
            <p:ph type="sldNum" sz="quarter" idx="4"/>
          </p:nvPr>
        </p:nvSpPr>
        <p:spPr bwMode="auto">
          <a:xfrm>
            <a:off x="6553200" y="6400800"/>
            <a:ext cx="2133600" cy="282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lvl1pPr>
          </a:lstStyle>
          <a:p>
            <a:pPr>
              <a:defRPr/>
            </a:pPr>
            <a:fld id="{3E55B2CD-7434-431D-B4F7-CC68E728CAE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a:defRPr/>
            </a:pPr>
            <a:r>
              <a:rPr lang="en-US" smtClean="0"/>
              <a:t>Understanding Operating Systems</a:t>
            </a:r>
            <a:endParaRPr lang="en-US" dirty="0"/>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2000">
                <a:solidFill>
                  <a:srgbClr val="222222"/>
                </a:solidFill>
                <a:latin typeface="+mn-lt"/>
              </a:defRPr>
            </a:lvl1pPr>
          </a:lstStyle>
          <a:p>
            <a:pPr>
              <a:defRPr/>
            </a:pPr>
            <a:fld id="{CF83EC6B-9AF5-433E-A0AC-2B7EFD9B9C7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microsoft.com/office/2007/relationships/hdphoto" Target="../media/hdphoto7.wdp"/></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8.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microsoft.com/office/2007/relationships/hdphoto" Target="../media/hdphoto9.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microsoft.com/office/2007/relationships/hdphoto" Target="../media/hdphoto10.wdp"/></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microsoft.com/office/2007/relationships/hdphoto" Target="../media/hdphoto11.wdp"/></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microsoft.com/office/2007/relationships/hdphoto" Target="../media/hdphoto12.wdp"/></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microsoft.com/office/2007/relationships/hdphoto" Target="../media/hdphoto13.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microsoft.com/office/2007/relationships/hdphoto" Target="../media/hdphoto14.wdp"/></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microsoft.com/office/2007/relationships/hdphoto" Target="../media/hdphoto15.wd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oracle.com/cd/E19205-01/820-0619/geosb/index.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057400"/>
            <a:ext cx="7772400" cy="838200"/>
          </a:xfrm>
        </p:spPr>
        <p:txBody>
          <a:bodyPr/>
          <a:lstStyle/>
          <a:p>
            <a:r>
              <a:rPr lang="en-CA" dirty="0" smtClean="0"/>
              <a:t>Dt282 Operating Systems 2</a:t>
            </a:r>
            <a:br>
              <a:rPr lang="en-CA" dirty="0" smtClean="0"/>
            </a:br>
            <a:endParaRPr lang="en-CA" dirty="0" smtClean="0"/>
          </a:p>
        </p:txBody>
      </p:sp>
      <p:sp>
        <p:nvSpPr>
          <p:cNvPr id="3075" name="Rectangle 3"/>
          <p:cNvSpPr>
            <a:spLocks noGrp="1" noChangeArrowheads="1"/>
          </p:cNvSpPr>
          <p:nvPr>
            <p:ph type="subTitle" idx="1"/>
          </p:nvPr>
        </p:nvSpPr>
        <p:spPr>
          <a:xfrm>
            <a:off x="990600" y="3962400"/>
            <a:ext cx="7200900" cy="1143000"/>
          </a:xfrm>
        </p:spPr>
        <p:txBody>
          <a:bodyPr/>
          <a:lstStyle/>
          <a:p>
            <a:r>
              <a:rPr lang="en-US" sz="3400" i="1" dirty="0" smtClean="0"/>
              <a:t/>
            </a:r>
            <a:br>
              <a:rPr lang="en-US" sz="3400" i="1" dirty="0" smtClean="0"/>
            </a:br>
            <a:r>
              <a:rPr lang="en-US" sz="3400" i="1" dirty="0" smtClean="0"/>
              <a:t>Deadlock and Starvation</a:t>
            </a:r>
            <a:endParaRPr lang="en-CA" sz="3400"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8"/>
          <p:cNvSpPr>
            <a:spLocks noGrp="1" noChangeArrowheads="1"/>
          </p:cNvSpPr>
          <p:nvPr>
            <p:ph type="title"/>
          </p:nvPr>
        </p:nvSpPr>
        <p:spPr/>
        <p:txBody>
          <a:bodyPr/>
          <a:lstStyle/>
          <a:p>
            <a:r>
              <a:rPr lang="en-CA" dirty="0" smtClean="0"/>
              <a:t>Case 1: Deadlocks on File Requests</a:t>
            </a:r>
          </a:p>
        </p:txBody>
      </p:sp>
      <p:sp>
        <p:nvSpPr>
          <p:cNvPr id="10244" name="Rectangle 9"/>
          <p:cNvSpPr>
            <a:spLocks noGrp="1" noChangeArrowheads="1"/>
          </p:cNvSpPr>
          <p:nvPr>
            <p:ph type="body" idx="1"/>
          </p:nvPr>
        </p:nvSpPr>
        <p:spPr/>
        <p:txBody>
          <a:bodyPr/>
          <a:lstStyle/>
          <a:p>
            <a:r>
              <a:rPr lang="en-CA" dirty="0" smtClean="0"/>
              <a:t>Jobs request and hold files for execution duration</a:t>
            </a:r>
          </a:p>
          <a:p>
            <a:r>
              <a:rPr lang="en-US" dirty="0" smtClean="0"/>
              <a:t>Example (Figure 5.2)</a:t>
            </a:r>
          </a:p>
          <a:p>
            <a:pPr lvl="1"/>
            <a:r>
              <a:rPr lang="en-US" dirty="0" smtClean="0"/>
              <a:t>Two programs (P1, P2) and two files (F1, F2)</a:t>
            </a:r>
          </a:p>
          <a:p>
            <a:pPr lvl="1"/>
            <a:r>
              <a:rPr lang="en-US" dirty="0" smtClean="0"/>
              <a:t>Deadlock sequence</a:t>
            </a:r>
          </a:p>
          <a:p>
            <a:pPr lvl="2"/>
            <a:r>
              <a:rPr lang="en-US" dirty="0" smtClean="0"/>
              <a:t>P1 has access to F1 and also requires F2</a:t>
            </a:r>
          </a:p>
          <a:p>
            <a:pPr lvl="2"/>
            <a:r>
              <a:rPr lang="en-US" dirty="0" smtClean="0"/>
              <a:t>P2 has access to F2 and also requires F1 </a:t>
            </a:r>
          </a:p>
          <a:p>
            <a:pPr lvl="1"/>
            <a:r>
              <a:rPr lang="en-US" dirty="0" smtClean="0"/>
              <a:t>Deadlock remains until:</a:t>
            </a:r>
          </a:p>
          <a:p>
            <a:pPr lvl="2"/>
            <a:r>
              <a:rPr lang="en-US" dirty="0" smtClean="0"/>
              <a:t>One program is closed </a:t>
            </a:r>
            <a:r>
              <a:rPr lang="en-US" i="1" dirty="0" smtClean="0"/>
              <a:t>or</a:t>
            </a:r>
          </a:p>
          <a:p>
            <a:pPr lvl="2"/>
            <a:r>
              <a:rPr lang="en-US" dirty="0" smtClean="0"/>
              <a:t>One program is forcibly removed and file is released</a:t>
            </a:r>
          </a:p>
          <a:p>
            <a:pPr lvl="1"/>
            <a:r>
              <a:rPr lang="en-US" dirty="0" smtClean="0"/>
              <a:t>Other programs requiring F1 or F2</a:t>
            </a:r>
          </a:p>
          <a:p>
            <a:pPr lvl="2"/>
            <a:r>
              <a:rPr lang="en-US" dirty="0" smtClean="0"/>
              <a:t>Put on hold for duration of situation</a:t>
            </a:r>
            <a:endParaRPr lang="en-CA" dirty="0" smtClean="0"/>
          </a:p>
        </p:txBody>
      </p:sp>
      <p:sp>
        <p:nvSpPr>
          <p:cNvPr id="11"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7"/>
          <p:cNvSpPr>
            <a:spLocks noGrp="1" noChangeArrowheads="1"/>
          </p:cNvSpPr>
          <p:nvPr>
            <p:ph type="title"/>
          </p:nvPr>
        </p:nvSpPr>
        <p:spPr/>
        <p:txBody>
          <a:bodyPr/>
          <a:lstStyle/>
          <a:p>
            <a:pPr eaLnBrk="1" hangingPunct="1"/>
            <a:r>
              <a:rPr lang="en-CA" dirty="0" smtClean="0"/>
              <a:t>Case 1: Deadlocks on File Requests </a:t>
            </a:r>
            <a:r>
              <a:rPr lang="en-US" dirty="0" smtClean="0"/>
              <a:t>(cont'd.)</a:t>
            </a:r>
            <a:endParaRPr lang="en-CA" dirty="0" smtClean="0"/>
          </a:p>
        </p:txBody>
      </p:sp>
      <p:pic>
        <p:nvPicPr>
          <p:cNvPr id="11270"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104900" y="1524000"/>
            <a:ext cx="6934200" cy="3556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495300" y="4954249"/>
            <a:ext cx="8153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5.2) </a:t>
            </a:r>
            <a:endParaRPr lang="en-US" sz="1800" b="1" dirty="0">
              <a:solidFill>
                <a:srgbClr val="000000"/>
              </a:solidFill>
              <a:ea typeface="ＭＳ Ｐゴシック" pitchFamily="34" charset="-128"/>
            </a:endParaRPr>
          </a:p>
          <a:p>
            <a:r>
              <a:rPr lang="en-US" dirty="0"/>
              <a:t>Case 1. These </a:t>
            </a:r>
            <a:r>
              <a:rPr lang="en-US" dirty="0" smtClean="0"/>
              <a:t>two processes</a:t>
            </a:r>
            <a:r>
              <a:rPr lang="en-US" dirty="0"/>
              <a:t>, shown </a:t>
            </a:r>
            <a:r>
              <a:rPr lang="en-US" dirty="0" smtClean="0"/>
              <a:t>as circles</a:t>
            </a:r>
            <a:r>
              <a:rPr lang="en-US" dirty="0"/>
              <a:t>, are each </a:t>
            </a:r>
            <a:r>
              <a:rPr lang="en-US" dirty="0" smtClean="0"/>
              <a:t>waiting for </a:t>
            </a:r>
            <a:r>
              <a:rPr lang="en-US" dirty="0"/>
              <a:t>a resource, </a:t>
            </a:r>
            <a:r>
              <a:rPr lang="en-US" dirty="0" smtClean="0"/>
              <a:t>shown as </a:t>
            </a:r>
            <a:r>
              <a:rPr lang="en-US" dirty="0"/>
              <a:t>rectangles, that </a:t>
            </a:r>
            <a:r>
              <a:rPr lang="en-US" dirty="0" smtClean="0"/>
              <a:t>has already </a:t>
            </a:r>
            <a:r>
              <a:rPr lang="en-US" dirty="0"/>
              <a:t>been allocated </a:t>
            </a:r>
            <a:r>
              <a:rPr lang="en-US" dirty="0" smtClean="0"/>
              <a:t>to the </a:t>
            </a:r>
            <a:r>
              <a:rPr lang="en-US" dirty="0"/>
              <a:t>other process, </a:t>
            </a:r>
            <a:r>
              <a:rPr lang="en-US" dirty="0" smtClean="0"/>
              <a:t>thus creating </a:t>
            </a:r>
            <a:r>
              <a:rPr lang="en-US" dirty="0"/>
              <a:t>a deadlock.</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
          <p:cNvSpPr>
            <a:spLocks noGrp="1" noChangeArrowheads="1"/>
          </p:cNvSpPr>
          <p:nvPr>
            <p:ph type="title"/>
          </p:nvPr>
        </p:nvSpPr>
        <p:spPr>
          <a:xfrm>
            <a:off x="457200" y="274638"/>
            <a:ext cx="8229600" cy="868362"/>
          </a:xfrm>
        </p:spPr>
        <p:txBody>
          <a:bodyPr/>
          <a:lstStyle/>
          <a:p>
            <a:r>
              <a:rPr lang="en-CA" sz="2800" dirty="0" smtClean="0"/>
              <a:t>Necessary Conditions for Deadlock or Livelock</a:t>
            </a:r>
          </a:p>
        </p:txBody>
      </p:sp>
      <p:sp>
        <p:nvSpPr>
          <p:cNvPr id="24580" name="Rectangle 11"/>
          <p:cNvSpPr>
            <a:spLocks noGrp="1" noChangeArrowheads="1"/>
          </p:cNvSpPr>
          <p:nvPr>
            <p:ph type="body" idx="1"/>
          </p:nvPr>
        </p:nvSpPr>
        <p:spPr>
          <a:xfrm>
            <a:off x="457200" y="1066800"/>
            <a:ext cx="8229600" cy="5334000"/>
          </a:xfrm>
        </p:spPr>
        <p:txBody>
          <a:bodyPr/>
          <a:lstStyle/>
          <a:p>
            <a:endParaRPr lang="en-CA" sz="2000" b="1" dirty="0" smtClean="0"/>
          </a:p>
          <a:p>
            <a:r>
              <a:rPr lang="en-CA" sz="2000" b="1" dirty="0" smtClean="0"/>
              <a:t>Four conditions</a:t>
            </a:r>
            <a:r>
              <a:rPr lang="en-CA" sz="2000" dirty="0" smtClean="0"/>
              <a:t> </a:t>
            </a:r>
            <a:r>
              <a:rPr lang="en-US" sz="2000" dirty="0" smtClean="0"/>
              <a:t>required for a locked system</a:t>
            </a:r>
            <a:endParaRPr lang="en-CA" sz="2000" dirty="0" smtClean="0"/>
          </a:p>
          <a:p>
            <a:pPr marL="914400" lvl="1" indent="-457200">
              <a:buFont typeface="+mj-lt"/>
              <a:buAutoNum type="arabicPeriod"/>
            </a:pPr>
            <a:r>
              <a:rPr lang="en-CA" sz="2000" b="1" dirty="0" smtClean="0"/>
              <a:t>Mutual exclusion</a:t>
            </a:r>
            <a:r>
              <a:rPr lang="en-CA" sz="2000" dirty="0" smtClean="0"/>
              <a:t>: </a:t>
            </a:r>
            <a:r>
              <a:rPr lang="en-US" sz="2000" dirty="0" smtClean="0"/>
              <a:t>allowing only one process access to dedicated resource</a:t>
            </a:r>
            <a:endParaRPr lang="en-CA" sz="2000" dirty="0" smtClean="0"/>
          </a:p>
          <a:p>
            <a:pPr marL="914400" lvl="1" indent="-457200">
              <a:buFont typeface="+mj-lt"/>
              <a:buAutoNum type="arabicPeriod"/>
            </a:pPr>
            <a:r>
              <a:rPr lang="en-CA" sz="2000" b="1" dirty="0" smtClean="0"/>
              <a:t>Resource holding and waiting</a:t>
            </a:r>
            <a:r>
              <a:rPr lang="en-CA" sz="2000" dirty="0" smtClean="0"/>
              <a:t>: may hold a resource (</a:t>
            </a:r>
            <a:r>
              <a:rPr lang="en-US" sz="2000" dirty="0" smtClean="0"/>
              <a:t>not releasing the resource); while waiting assignment of another resource, held by another job (for other job to retreat)</a:t>
            </a:r>
          </a:p>
          <a:p>
            <a:pPr marL="914400" lvl="1" indent="-457200">
              <a:buFont typeface="+mj-lt"/>
              <a:buAutoNum type="arabicPeriod"/>
            </a:pPr>
            <a:r>
              <a:rPr lang="en-CA" sz="2000" b="1" dirty="0" smtClean="0"/>
              <a:t>No pre-emption</a:t>
            </a:r>
            <a:r>
              <a:rPr lang="en-CA" sz="2000" dirty="0" smtClean="0"/>
              <a:t>: no resource can be forcibly removed from a process holding it </a:t>
            </a:r>
          </a:p>
          <a:p>
            <a:pPr marL="914400" lvl="1" indent="-457200">
              <a:buFont typeface="+mj-lt"/>
              <a:buAutoNum type="arabicPeriod"/>
            </a:pPr>
            <a:r>
              <a:rPr lang="en-CA" sz="2000" b="1" dirty="0" smtClean="0"/>
              <a:t>Circular wait</a:t>
            </a:r>
            <a:r>
              <a:rPr lang="en-CA" sz="2000" dirty="0" smtClean="0"/>
              <a:t>: </a:t>
            </a:r>
            <a:r>
              <a:rPr lang="en-US" sz="2000" dirty="0" smtClean="0"/>
              <a:t>each process waiting for another to  voluntarily release so at least one can continue</a:t>
            </a:r>
          </a:p>
          <a:p>
            <a:endParaRPr lang="en-CA" sz="2000" b="1" dirty="0" smtClean="0"/>
          </a:p>
          <a:p>
            <a:r>
              <a:rPr lang="en-CA" sz="2000" b="1" dirty="0" smtClean="0"/>
              <a:t>All conditions</a:t>
            </a:r>
            <a:r>
              <a:rPr lang="en-CA" sz="2000" dirty="0" smtClean="0"/>
              <a:t> required for </a:t>
            </a:r>
            <a:r>
              <a:rPr lang="en-CA" sz="2000" dirty="0"/>
              <a:t>deadlock </a:t>
            </a:r>
            <a:endParaRPr lang="en-CA" sz="2000" dirty="0" smtClean="0"/>
          </a:p>
          <a:p>
            <a:endParaRPr lang="en-CA" sz="2000" dirty="0" smtClean="0"/>
          </a:p>
          <a:p>
            <a:r>
              <a:rPr lang="en-CA" sz="2000" dirty="0" smtClean="0"/>
              <a:t>Resolving </a:t>
            </a:r>
            <a:r>
              <a:rPr lang="en-CA" sz="2000" dirty="0"/>
              <a:t>deadlock: </a:t>
            </a:r>
            <a:r>
              <a:rPr lang="en-US" sz="2000" b="1" dirty="0"/>
              <a:t>remove one</a:t>
            </a:r>
            <a:r>
              <a:rPr lang="en-US" sz="2000" dirty="0"/>
              <a:t> of the conditions</a:t>
            </a:r>
            <a:endParaRPr lang="en-CA" sz="2000" dirty="0" smtClean="0"/>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274638"/>
            <a:ext cx="8229600" cy="792162"/>
          </a:xfrm>
        </p:spPr>
        <p:txBody>
          <a:bodyPr/>
          <a:lstStyle/>
          <a:p>
            <a:pPr eaLnBrk="1" hangingPunct="1"/>
            <a:r>
              <a:rPr lang="en-CA" dirty="0" smtClean="0"/>
              <a:t>Modeling Deadlocks (cont'd.</a:t>
            </a:r>
            <a:r>
              <a:rPr lang="en-US" dirty="0" smtClean="0"/>
              <a:t>)</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571500" y="1066800"/>
            <a:ext cx="8001000" cy="3081618"/>
          </a:xfrm>
          <a:prstGeom prst="rect">
            <a:avLst/>
          </a:prstGeom>
        </p:spPr>
      </p:pic>
      <p:sp>
        <p:nvSpPr>
          <p:cNvPr id="8" name="Rectangle 7"/>
          <p:cNvSpPr>
            <a:spLocks noChangeArrowheads="1"/>
          </p:cNvSpPr>
          <p:nvPr/>
        </p:nvSpPr>
        <p:spPr bwMode="auto">
          <a:xfrm rot="10800000" flipV="1">
            <a:off x="495300" y="4400251"/>
            <a:ext cx="81534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5.7) </a:t>
            </a:r>
            <a:endParaRPr lang="en-US" sz="1800" b="1" dirty="0">
              <a:solidFill>
                <a:srgbClr val="000000"/>
              </a:solidFill>
              <a:ea typeface="ＭＳ Ｐゴシック" pitchFamily="34" charset="-128"/>
            </a:endParaRPr>
          </a:p>
          <a:p>
            <a:pPr marL="342900" indent="-342900">
              <a:buFont typeface="+mj-lt"/>
              <a:buAutoNum type="arabicPeriod"/>
            </a:pPr>
            <a:r>
              <a:rPr lang="en-US" dirty="0" smtClean="0"/>
              <a:t>In (a), Resource 1 is being held by Process 1 and Resource 2 is held by Process 2 in a system that is not deadlocked.</a:t>
            </a:r>
          </a:p>
          <a:p>
            <a:pPr marL="342900" indent="-342900">
              <a:buFont typeface="+mj-lt"/>
              <a:buAutoNum type="arabicPeriod"/>
            </a:pPr>
            <a:r>
              <a:rPr lang="en-US" dirty="0" smtClean="0"/>
              <a:t>In (b), Process 1 requests Resource 2 but doesn’t release Resource 1, and Process 2 does the same— creating a deadlock. (If one process released its resource, the deadlock would be resolved.)</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6"/>
          <p:cNvSpPr>
            <a:spLocks noGrp="1" noChangeArrowheads="1"/>
          </p:cNvSpPr>
          <p:nvPr>
            <p:ph type="title"/>
          </p:nvPr>
        </p:nvSpPr>
        <p:spPr/>
        <p:txBody>
          <a:bodyPr/>
          <a:lstStyle/>
          <a:p>
            <a:pPr eaLnBrk="1" hangingPunct="1"/>
            <a:r>
              <a:rPr lang="en-CA" dirty="0" smtClean="0"/>
              <a:t>Modeling Deadlocks (cont'd.</a:t>
            </a:r>
            <a:r>
              <a:rPr lang="en-US" dirty="0" smtClean="0"/>
              <a:t>)</a:t>
            </a:r>
          </a:p>
        </p:txBody>
      </p:sp>
      <p:sp>
        <p:nvSpPr>
          <p:cNvPr id="29700" name="Rectangle 7"/>
          <p:cNvSpPr>
            <a:spLocks noGrp="1" noChangeArrowheads="1"/>
          </p:cNvSpPr>
          <p:nvPr>
            <p:ph type="body" idx="1"/>
          </p:nvPr>
        </p:nvSpPr>
        <p:spPr/>
        <p:txBody>
          <a:bodyPr/>
          <a:lstStyle/>
          <a:p>
            <a:pPr eaLnBrk="1" hangingPunct="1"/>
            <a:r>
              <a:rPr lang="en-US" dirty="0" smtClean="0"/>
              <a:t>In the following examples there are:</a:t>
            </a:r>
          </a:p>
          <a:p>
            <a:pPr lvl="1" eaLnBrk="1" hangingPunct="1"/>
            <a:r>
              <a:rPr lang="en-US" dirty="0" smtClean="0"/>
              <a:t>System has three processes (P1, P2, P3)</a:t>
            </a:r>
          </a:p>
          <a:p>
            <a:pPr lvl="1" eaLnBrk="1" hangingPunct="1"/>
            <a:r>
              <a:rPr lang="en-US" dirty="0" smtClean="0"/>
              <a:t>System has three resources (R1, R2, R3)</a:t>
            </a:r>
          </a:p>
          <a:p>
            <a:pPr eaLnBrk="1" hangingPunct="1"/>
            <a:r>
              <a:rPr lang="en-US" dirty="0"/>
              <a:t>Three graph scenarios to help detect deadlocks</a:t>
            </a:r>
            <a:endParaRPr lang="en-US" dirty="0" smtClean="0"/>
          </a:p>
          <a:p>
            <a:pPr marL="514350" indent="-514350" eaLnBrk="1" hangingPunct="1">
              <a:buFont typeface="+mj-lt"/>
              <a:buAutoNum type="arabicPeriod"/>
            </a:pPr>
            <a:r>
              <a:rPr lang="en-US" dirty="0" smtClean="0"/>
              <a:t>Scenario one: no deadlock</a:t>
            </a:r>
          </a:p>
          <a:p>
            <a:pPr lvl="1" eaLnBrk="1" hangingPunct="1"/>
            <a:r>
              <a:rPr lang="en-US" dirty="0" smtClean="0"/>
              <a:t>Resources released before next process request</a:t>
            </a:r>
          </a:p>
          <a:p>
            <a:pPr marL="514350" indent="-514350" eaLnBrk="1" hangingPunct="1">
              <a:buFont typeface="+mj-lt"/>
              <a:buAutoNum type="arabicPeriod"/>
            </a:pPr>
            <a:r>
              <a:rPr lang="en-US" dirty="0" smtClean="0"/>
              <a:t>Scenario two: deadlock</a:t>
            </a:r>
          </a:p>
          <a:p>
            <a:pPr lvl="1" eaLnBrk="1" hangingPunct="1"/>
            <a:r>
              <a:rPr lang="en-US" dirty="0" smtClean="0"/>
              <a:t>Processes waiting for resource held by another</a:t>
            </a:r>
          </a:p>
          <a:p>
            <a:pPr marL="514350" indent="-514350" eaLnBrk="1" hangingPunct="1">
              <a:buFont typeface="+mj-lt"/>
              <a:buAutoNum type="arabicPeriod"/>
            </a:pPr>
            <a:r>
              <a:rPr lang="en-US" dirty="0" smtClean="0"/>
              <a:t>Scenario three: no deadlock</a:t>
            </a:r>
          </a:p>
          <a:p>
            <a:pPr lvl="1" eaLnBrk="1" hangingPunct="1"/>
            <a:r>
              <a:rPr lang="en-US" dirty="0" smtClean="0"/>
              <a:t>Resources released before deadlock</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6"/>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sp>
        <p:nvSpPr>
          <p:cNvPr id="30724" name="Rectangle 8"/>
          <p:cNvSpPr>
            <a:spLocks noGrp="1" noChangeArrowheads="1"/>
          </p:cNvSpPr>
          <p:nvPr>
            <p:ph type="body" idx="1"/>
          </p:nvPr>
        </p:nvSpPr>
        <p:spPr>
          <a:xfrm>
            <a:off x="457200" y="1600200"/>
            <a:ext cx="8229600" cy="990600"/>
          </a:xfrm>
        </p:spPr>
        <p:txBody>
          <a:bodyPr/>
          <a:lstStyle/>
          <a:p>
            <a:pPr eaLnBrk="1" hangingPunct="1"/>
            <a:r>
              <a:rPr lang="en-US" b="1" dirty="0" smtClean="0"/>
              <a:t>No deadlock</a:t>
            </a:r>
          </a:p>
          <a:p>
            <a:pPr lvl="1" eaLnBrk="1" hangingPunct="1"/>
            <a:r>
              <a:rPr lang="en-US" dirty="0" smtClean="0"/>
              <a:t>Resources released before next process request</a:t>
            </a:r>
          </a:p>
        </p:txBody>
      </p:sp>
      <p:pic>
        <p:nvPicPr>
          <p:cNvPr id="30727"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94499" y="2590800"/>
            <a:ext cx="6320701"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rot="10800000" flipV="1">
            <a:off x="914400" y="5432047"/>
            <a:ext cx="81534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5.1) </a:t>
            </a:r>
            <a:endParaRPr lang="en-US" sz="1800" b="1" dirty="0">
              <a:solidFill>
                <a:srgbClr val="000000"/>
              </a:solidFill>
              <a:ea typeface="ＭＳ Ｐゴシック" pitchFamily="34" charset="-128"/>
            </a:endParaRPr>
          </a:p>
          <a:p>
            <a:r>
              <a:rPr lang="en-US" dirty="0" smtClean="0"/>
              <a:t>Scenario 1. These events are shown in the directed graph in Figure 5.8.</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type="title"/>
          </p:nvPr>
        </p:nvSpPr>
        <p:spPr>
          <a:xfrm>
            <a:off x="457200" y="274638"/>
            <a:ext cx="8229600" cy="944562"/>
          </a:xfrm>
        </p:spPr>
        <p:txBody>
          <a:bodyPr/>
          <a:lstStyle/>
          <a:p>
            <a:pPr eaLnBrk="1" hangingPunct="1"/>
            <a:r>
              <a:rPr lang="en-CA" dirty="0" smtClean="0"/>
              <a:t>Modeling Deadlocks (cont'd.</a:t>
            </a:r>
            <a:r>
              <a:rPr lang="en-US" dirty="0" smtClean="0"/>
              <a:t>)</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579521" y="2286000"/>
            <a:ext cx="8061158" cy="2286000"/>
          </a:xfrm>
          <a:prstGeom prst="rect">
            <a:avLst/>
          </a:prstGeom>
        </p:spPr>
      </p:pic>
      <p:sp>
        <p:nvSpPr>
          <p:cNvPr id="7" name="Rectangle 6"/>
          <p:cNvSpPr>
            <a:spLocks noChangeArrowheads="1"/>
          </p:cNvSpPr>
          <p:nvPr/>
        </p:nvSpPr>
        <p:spPr bwMode="auto">
          <a:xfrm rot="10800000" flipV="1">
            <a:off x="533400" y="4850248"/>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(figure 5.8) </a:t>
            </a:r>
            <a:endParaRPr lang="en-US" sz="1800" b="1" dirty="0">
              <a:solidFill>
                <a:srgbClr val="000000"/>
              </a:solidFill>
              <a:ea typeface="ＭＳ Ｐゴシック" pitchFamily="34" charset="-128"/>
            </a:endParaRPr>
          </a:p>
          <a:p>
            <a:r>
              <a:rPr lang="en-US" dirty="0" smtClean="0"/>
              <a:t>First scenario. The system will stay free of deadlocks if </a:t>
            </a:r>
            <a:r>
              <a:rPr lang="en-US" i="1" dirty="0" smtClean="0"/>
              <a:t>each resource is released before it is requested by the next process</a:t>
            </a:r>
            <a:r>
              <a:rPr lang="en-US" dirty="0" smtClean="0"/>
              <a:t>.</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16</a:t>
            </a:fld>
            <a:endParaRPr lang="en-US" dirty="0"/>
          </a:p>
        </p:txBody>
      </p:sp>
      <p:sp>
        <p:nvSpPr>
          <p:cNvPr id="8" name="Rectangle 8"/>
          <p:cNvSpPr txBox="1">
            <a:spLocks noChangeArrowheads="1"/>
          </p:cNvSpPr>
          <p:nvPr/>
        </p:nvSpPr>
        <p:spPr>
          <a:xfrm>
            <a:off x="457200" y="1219200"/>
            <a:ext cx="8229600" cy="762000"/>
          </a:xfrm>
          <a:prstGeom prst="rect">
            <a:avLst/>
          </a:prstGeom>
        </p:spPr>
        <p:txBody>
          <a:bodyPr/>
          <a:lst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b="1" kern="0" dirty="0" smtClean="0"/>
              <a:t>No deadlock</a:t>
            </a:r>
          </a:p>
          <a:p>
            <a:pPr lvl="1" eaLnBrk="1" hangingPunct="1"/>
            <a:r>
              <a:rPr lang="en-US" kern="0" dirty="0" smtClean="0"/>
              <a:t>Resources released before next process request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8"/>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sp>
        <p:nvSpPr>
          <p:cNvPr id="32772" name="Rectangle 9"/>
          <p:cNvSpPr>
            <a:spLocks noGrp="1" noChangeArrowheads="1"/>
          </p:cNvSpPr>
          <p:nvPr>
            <p:ph type="body" idx="1"/>
          </p:nvPr>
        </p:nvSpPr>
        <p:spPr>
          <a:xfrm>
            <a:off x="457200" y="1600200"/>
            <a:ext cx="8229600" cy="914400"/>
          </a:xfrm>
        </p:spPr>
        <p:txBody>
          <a:bodyPr/>
          <a:lstStyle/>
          <a:p>
            <a:pPr eaLnBrk="1" hangingPunct="1">
              <a:lnSpc>
                <a:spcPct val="90000"/>
              </a:lnSpc>
            </a:pPr>
            <a:r>
              <a:rPr lang="en-US" dirty="0" smtClean="0"/>
              <a:t>Deadlock</a:t>
            </a:r>
          </a:p>
          <a:p>
            <a:pPr lvl="1" eaLnBrk="1" hangingPunct="1">
              <a:lnSpc>
                <a:spcPct val="90000"/>
              </a:lnSpc>
            </a:pPr>
            <a:r>
              <a:rPr lang="en-US" dirty="0" smtClean="0"/>
              <a:t>Processes waiting for resource held by another</a:t>
            </a:r>
          </a:p>
        </p:txBody>
      </p:sp>
      <p:pic>
        <p:nvPicPr>
          <p:cNvPr id="32775"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431469" y="2590800"/>
            <a:ext cx="4874331"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rot="10800000" flipV="1">
            <a:off x="681249" y="3152624"/>
            <a:ext cx="259535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smtClean="0">
                <a:solidFill>
                  <a:srgbClr val="000000"/>
                </a:solidFill>
                <a:ea typeface="ＭＳ Ｐゴシック" pitchFamily="34" charset="-128"/>
              </a:rPr>
              <a:t>(table 5.2) </a:t>
            </a:r>
            <a:endParaRPr lang="en-US" sz="1800" b="1" dirty="0">
              <a:solidFill>
                <a:srgbClr val="000000"/>
              </a:solidFill>
              <a:ea typeface="ＭＳ Ｐゴシック" pitchFamily="34" charset="-128"/>
            </a:endParaRPr>
          </a:p>
          <a:p>
            <a:pPr algn="r"/>
            <a:r>
              <a:rPr lang="en-US" dirty="0" smtClean="0"/>
              <a:t>Scenario 2. This sequence of  events is shown in the two directed  graphs shown in Figure 5.9.</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17</a:t>
            </a:fld>
            <a:endParaRPr lang="en-US" dirty="0"/>
          </a:p>
        </p:txBody>
      </p:sp>
      <p:sp>
        <p:nvSpPr>
          <p:cNvPr id="2" name="TextBox 1"/>
          <p:cNvSpPr txBox="1"/>
          <p:nvPr/>
        </p:nvSpPr>
        <p:spPr>
          <a:xfrm>
            <a:off x="457200" y="6019800"/>
            <a:ext cx="8305800" cy="369332"/>
          </a:xfrm>
          <a:prstGeom prst="rect">
            <a:avLst/>
          </a:prstGeom>
          <a:noFill/>
        </p:spPr>
        <p:txBody>
          <a:bodyPr wrap="square" rtlCol="0">
            <a:spAutoFit/>
          </a:bodyPr>
          <a:lstStyle/>
          <a:p>
            <a:r>
              <a:rPr lang="en-GB" dirty="0" smtClean="0"/>
              <a:t>In Event 4-6 each request is blocked (possibly leading to deadlock)  </a:t>
            </a:r>
            <a:endParaRPr lang="en-I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7"/>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47700" y="1421983"/>
            <a:ext cx="7848600" cy="2997617"/>
          </a:xfrm>
          <a:prstGeom prst="rect">
            <a:avLst/>
          </a:prstGeom>
        </p:spPr>
      </p:pic>
      <p:sp>
        <p:nvSpPr>
          <p:cNvPr id="7" name="Rectangle 6"/>
          <p:cNvSpPr>
            <a:spLocks noChangeArrowheads="1"/>
          </p:cNvSpPr>
          <p:nvPr/>
        </p:nvSpPr>
        <p:spPr bwMode="auto">
          <a:xfrm rot="10800000" flipV="1">
            <a:off x="533400" y="4483148"/>
            <a:ext cx="8153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(figure 5.9) </a:t>
            </a:r>
            <a:endParaRPr lang="en-US" sz="1800" b="1" dirty="0">
              <a:solidFill>
                <a:srgbClr val="000000"/>
              </a:solidFill>
              <a:ea typeface="ＭＳ Ｐゴシック" pitchFamily="34" charset="-128"/>
            </a:endParaRPr>
          </a:p>
          <a:p>
            <a:r>
              <a:rPr lang="en-US" dirty="0" smtClean="0"/>
              <a:t>Second scenario. The system (a) becomes deadlocked (b) when P3 requests R1.  as represented by the circular wait shown here by dashed line from P3 to R1. In this case all the 4 conditions for deadlock are fulfilled. </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5"/>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sp>
        <p:nvSpPr>
          <p:cNvPr id="34820" name="Rectangle 7"/>
          <p:cNvSpPr>
            <a:spLocks noGrp="1" noChangeArrowheads="1"/>
          </p:cNvSpPr>
          <p:nvPr>
            <p:ph type="body" idx="1"/>
          </p:nvPr>
        </p:nvSpPr>
        <p:spPr>
          <a:xfrm>
            <a:off x="457200" y="1600200"/>
            <a:ext cx="8229600" cy="1066800"/>
          </a:xfrm>
        </p:spPr>
        <p:txBody>
          <a:bodyPr/>
          <a:lstStyle/>
          <a:p>
            <a:pPr eaLnBrk="1" hangingPunct="1"/>
            <a:r>
              <a:rPr lang="en-US" dirty="0" smtClean="0"/>
              <a:t>No deadlock</a:t>
            </a:r>
          </a:p>
          <a:p>
            <a:pPr lvl="1" eaLnBrk="1" hangingPunct="1"/>
            <a:r>
              <a:rPr lang="en-US" dirty="0" smtClean="0"/>
              <a:t>Resources released before deadlock</a:t>
            </a:r>
          </a:p>
        </p:txBody>
      </p:sp>
      <p:pic>
        <p:nvPicPr>
          <p:cNvPr id="34823"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33399" y="2743200"/>
            <a:ext cx="5617029"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rot="10800000" flipV="1">
            <a:off x="6324600" y="3381851"/>
            <a:ext cx="259535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5.3) </a:t>
            </a:r>
            <a:endParaRPr lang="en-US" sz="1800" b="1" dirty="0">
              <a:solidFill>
                <a:srgbClr val="000000"/>
              </a:solidFill>
              <a:ea typeface="ＭＳ Ｐゴシック" pitchFamily="34" charset="-128"/>
            </a:endParaRPr>
          </a:p>
          <a:p>
            <a:r>
              <a:rPr lang="en-US" dirty="0" smtClean="0"/>
              <a:t>Scenario 3. This sequence of events is shown in the directed graph in Figure 5.10.</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2"/>
          <p:cNvSpPr>
            <a:spLocks noGrp="1" noChangeArrowheads="1"/>
          </p:cNvSpPr>
          <p:nvPr>
            <p:ph type="title"/>
          </p:nvPr>
        </p:nvSpPr>
        <p:spPr/>
        <p:txBody>
          <a:bodyPr/>
          <a:lstStyle/>
          <a:p>
            <a:pPr eaLnBrk="1" hangingPunct="1"/>
            <a:r>
              <a:rPr lang="en-US" dirty="0" smtClean="0"/>
              <a:t>Introduction</a:t>
            </a:r>
            <a:endParaRPr lang="en-CA" dirty="0" smtClean="0"/>
          </a:p>
        </p:txBody>
      </p:sp>
      <p:sp>
        <p:nvSpPr>
          <p:cNvPr id="6148" name="Rectangle 13"/>
          <p:cNvSpPr>
            <a:spLocks noGrp="1" noChangeArrowheads="1"/>
          </p:cNvSpPr>
          <p:nvPr>
            <p:ph type="body" idx="1"/>
          </p:nvPr>
        </p:nvSpPr>
        <p:spPr/>
        <p:txBody>
          <a:bodyPr/>
          <a:lstStyle/>
          <a:p>
            <a:pPr eaLnBrk="1" hangingPunct="1">
              <a:lnSpc>
                <a:spcPct val="90000"/>
              </a:lnSpc>
            </a:pPr>
            <a:r>
              <a:rPr lang="en-US" dirty="0" smtClean="0"/>
              <a:t>Resource sharing perspectives</a:t>
            </a:r>
          </a:p>
          <a:p>
            <a:pPr lvl="1" eaLnBrk="1" hangingPunct="1">
              <a:lnSpc>
                <a:spcPct val="90000"/>
              </a:lnSpc>
            </a:pPr>
            <a:r>
              <a:rPr lang="en-US" dirty="0" smtClean="0"/>
              <a:t>Memory management and processor sharing</a:t>
            </a:r>
          </a:p>
          <a:p>
            <a:pPr eaLnBrk="1" hangingPunct="1">
              <a:lnSpc>
                <a:spcPct val="90000"/>
              </a:lnSpc>
            </a:pPr>
            <a:r>
              <a:rPr lang="en-US" dirty="0" smtClean="0"/>
              <a:t>Many programs competing for limited resources</a:t>
            </a:r>
          </a:p>
          <a:p>
            <a:pPr eaLnBrk="1" hangingPunct="1">
              <a:lnSpc>
                <a:spcPct val="90000"/>
              </a:lnSpc>
            </a:pPr>
            <a:r>
              <a:rPr lang="en-US" dirty="0" smtClean="0"/>
              <a:t>Lack of process synchronization consequences</a:t>
            </a:r>
          </a:p>
          <a:p>
            <a:pPr lvl="1" eaLnBrk="1" hangingPunct="1">
              <a:lnSpc>
                <a:spcPct val="90000"/>
              </a:lnSpc>
            </a:pPr>
            <a:r>
              <a:rPr lang="en-US" dirty="0" smtClean="0"/>
              <a:t>Deadlock: “deadly embrace,” “Catch 22,” “blue screen of death,” etc.</a:t>
            </a:r>
          </a:p>
          <a:p>
            <a:pPr lvl="2" eaLnBrk="1" hangingPunct="1">
              <a:lnSpc>
                <a:spcPct val="90000"/>
              </a:lnSpc>
            </a:pPr>
            <a:r>
              <a:rPr lang="en-US" dirty="0" smtClean="0"/>
              <a:t>Two or more</a:t>
            </a:r>
            <a:r>
              <a:rPr lang="en-CA" dirty="0" smtClean="0"/>
              <a:t> jobs placed in HOLD state</a:t>
            </a:r>
            <a:endParaRPr lang="en-US" dirty="0" smtClean="0"/>
          </a:p>
          <a:p>
            <a:pPr lvl="2" eaLnBrk="1" hangingPunct="1">
              <a:lnSpc>
                <a:spcPct val="90000"/>
              </a:lnSpc>
            </a:pPr>
            <a:r>
              <a:rPr lang="en-US" dirty="0" smtClean="0"/>
              <a:t>Jobs waiting for unavailable </a:t>
            </a:r>
            <a:r>
              <a:rPr lang="en-CA" dirty="0" smtClean="0"/>
              <a:t>vital resource</a:t>
            </a:r>
            <a:endParaRPr lang="en-US" dirty="0" smtClean="0"/>
          </a:p>
          <a:p>
            <a:pPr lvl="2" eaLnBrk="1" hangingPunct="1">
              <a:lnSpc>
                <a:spcPct val="90000"/>
              </a:lnSpc>
            </a:pPr>
            <a:r>
              <a:rPr lang="en-US" dirty="0" smtClean="0"/>
              <a:t>System comes to standstill</a:t>
            </a:r>
          </a:p>
          <a:p>
            <a:pPr lvl="2" eaLnBrk="1" hangingPunct="1">
              <a:lnSpc>
                <a:spcPct val="90000"/>
              </a:lnSpc>
            </a:pPr>
            <a:r>
              <a:rPr lang="en-US" dirty="0" smtClean="0"/>
              <a:t>Unresolved by OS: requires </a:t>
            </a:r>
            <a:r>
              <a:rPr lang="en-CA" dirty="0" smtClean="0"/>
              <a:t>external intervention</a:t>
            </a:r>
            <a:endParaRPr lang="en-US" dirty="0" smtClean="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1"/>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57199" y="1447800"/>
            <a:ext cx="5004315" cy="4800600"/>
          </a:xfrm>
          <a:prstGeom prst="rect">
            <a:avLst/>
          </a:prstGeom>
        </p:spPr>
      </p:pic>
      <p:sp>
        <p:nvSpPr>
          <p:cNvPr id="7" name="Rectangle 6"/>
          <p:cNvSpPr>
            <a:spLocks noChangeArrowheads="1"/>
          </p:cNvSpPr>
          <p:nvPr/>
        </p:nvSpPr>
        <p:spPr bwMode="auto">
          <a:xfrm rot="10800000" flipV="1">
            <a:off x="5786650" y="1320969"/>
            <a:ext cx="2900150"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(figure 5.10)</a:t>
            </a:r>
            <a:endParaRPr lang="en-US" sz="1800" b="1" dirty="0">
              <a:solidFill>
                <a:srgbClr val="000000"/>
              </a:solidFill>
              <a:ea typeface="ＭＳ Ｐゴシック" pitchFamily="34" charset="-128"/>
            </a:endParaRPr>
          </a:p>
          <a:p>
            <a:r>
              <a:rPr lang="en-US" dirty="0" smtClean="0"/>
              <a:t>The third scenario. After event 4, the directed graph looks like </a:t>
            </a:r>
          </a:p>
          <a:p>
            <a:r>
              <a:rPr lang="en-US" dirty="0" smtClean="0"/>
              <a:t>(a) and </a:t>
            </a:r>
            <a:r>
              <a:rPr lang="en-US" b="1" dirty="0" smtClean="0"/>
              <a:t>P2 is blocked</a:t>
            </a:r>
            <a:r>
              <a:rPr lang="en-US" dirty="0" smtClean="0"/>
              <a:t> because P1 is holding on to R1. However, event 5 breaks the deadlock and the graph soon looks like (b). Again there is a blocked process, P3, which must wait for the release of R2 in event 7 when the graph looks like (c).</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endParaRPr lang="en-US" sz="1600" i="1" dirty="0">
              <a:solidFill>
                <a:srgbClr val="000000"/>
              </a:solidFill>
              <a:ea typeface="ＭＳ Ｐゴシック" pitchFamily="34" charset="-128"/>
            </a:endParaRPr>
          </a:p>
          <a:p>
            <a:r>
              <a:rPr lang="en-US" sz="2000" i="1" dirty="0" smtClean="0">
                <a:solidFill>
                  <a:srgbClr val="000000"/>
                </a:solidFill>
                <a:ea typeface="ＭＳ Ｐゴシック" pitchFamily="34" charset="-128"/>
              </a:rPr>
              <a:t>Refer to table 5.3 for 1…7 </a:t>
            </a:r>
            <a:endParaRPr lang="en-US" sz="20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8"/>
          <p:cNvSpPr>
            <a:spLocks noGrp="1" noChangeArrowheads="1"/>
          </p:cNvSpPr>
          <p:nvPr>
            <p:ph type="title"/>
          </p:nvPr>
        </p:nvSpPr>
        <p:spPr>
          <a:xfrm>
            <a:off x="457200" y="274638"/>
            <a:ext cx="8229600" cy="792162"/>
          </a:xfrm>
        </p:spPr>
        <p:txBody>
          <a:bodyPr/>
          <a:lstStyle/>
          <a:p>
            <a:r>
              <a:rPr lang="en-CA" sz="3200" dirty="0" smtClean="0"/>
              <a:t>Three Strategies for Handling Deadlocks</a:t>
            </a:r>
          </a:p>
        </p:txBody>
      </p:sp>
      <p:sp>
        <p:nvSpPr>
          <p:cNvPr id="38916" name="Rectangle 9"/>
          <p:cNvSpPr>
            <a:spLocks noGrp="1" noChangeArrowheads="1"/>
          </p:cNvSpPr>
          <p:nvPr>
            <p:ph type="body" idx="1"/>
          </p:nvPr>
        </p:nvSpPr>
        <p:spPr>
          <a:xfrm>
            <a:off x="457200" y="1143000"/>
            <a:ext cx="8229600" cy="5181600"/>
          </a:xfrm>
        </p:spPr>
        <p:txBody>
          <a:bodyPr/>
          <a:lstStyle/>
          <a:p>
            <a:r>
              <a:rPr lang="en-CA" dirty="0" smtClean="0"/>
              <a:t> Prevention</a:t>
            </a:r>
          </a:p>
          <a:p>
            <a:pPr lvl="1"/>
            <a:r>
              <a:rPr lang="en-CA" dirty="0" smtClean="0"/>
              <a:t>Prevent occurrence of one condition</a:t>
            </a:r>
          </a:p>
          <a:p>
            <a:pPr lvl="2"/>
            <a:r>
              <a:rPr lang="en-US" dirty="0" smtClean="0"/>
              <a:t>Mutual exclusion, resource holding and waiting, no pre-emption, circular wait	</a:t>
            </a:r>
            <a:endParaRPr lang="en-CA" dirty="0" smtClean="0"/>
          </a:p>
          <a:p>
            <a:pPr marL="514350" indent="-514350">
              <a:buFont typeface="+mj-lt"/>
              <a:buAutoNum type="arabicPeriod"/>
            </a:pPr>
            <a:r>
              <a:rPr lang="en-CA" dirty="0" smtClean="0"/>
              <a:t>Avoidance</a:t>
            </a:r>
            <a:endParaRPr lang="en-US" dirty="0" smtClean="0"/>
          </a:p>
          <a:p>
            <a:pPr lvl="1"/>
            <a:r>
              <a:rPr lang="en-CA" dirty="0" smtClean="0"/>
              <a:t>Avoid deadlock if it becomes “probable”</a:t>
            </a:r>
          </a:p>
          <a:p>
            <a:pPr marL="514350" indent="-514350">
              <a:buFont typeface="+mj-lt"/>
              <a:buAutoNum type="arabicPeriod"/>
            </a:pPr>
            <a:endParaRPr lang="en-CA" dirty="0" smtClean="0"/>
          </a:p>
          <a:p>
            <a:pPr marL="514350" indent="-514350">
              <a:buFont typeface="+mj-lt"/>
              <a:buAutoNum type="arabicPeriod"/>
            </a:pPr>
            <a:r>
              <a:rPr lang="en-CA" dirty="0" smtClean="0"/>
              <a:t>Detection and Recovery</a:t>
            </a:r>
            <a:endParaRPr lang="en-US" dirty="0" smtClean="0"/>
          </a:p>
          <a:p>
            <a:pPr lvl="1"/>
            <a:r>
              <a:rPr lang="en-CA" dirty="0" smtClean="0"/>
              <a:t>Detect deadlock when it occurs</a:t>
            </a:r>
          </a:p>
          <a:p>
            <a:pPr lvl="1"/>
            <a:r>
              <a:rPr lang="en-CA" dirty="0" smtClean="0"/>
              <a:t>Resume system normally, quickly and gracefully</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8"/>
          <p:cNvSpPr>
            <a:spLocks noGrp="1" noChangeArrowheads="1"/>
          </p:cNvSpPr>
          <p:nvPr>
            <p:ph type="title"/>
          </p:nvPr>
        </p:nvSpPr>
        <p:spPr>
          <a:xfrm>
            <a:off x="457200" y="274638"/>
            <a:ext cx="8229600" cy="715962"/>
          </a:xfrm>
        </p:spPr>
        <p:txBody>
          <a:bodyPr/>
          <a:lstStyle/>
          <a:p>
            <a:r>
              <a:rPr lang="en-CA" dirty="0" smtClean="0"/>
              <a:t>Deadlock Prevention </a:t>
            </a:r>
          </a:p>
        </p:txBody>
      </p:sp>
      <p:sp>
        <p:nvSpPr>
          <p:cNvPr id="39940" name="Rectangle 9"/>
          <p:cNvSpPr>
            <a:spLocks noGrp="1" noChangeArrowheads="1"/>
          </p:cNvSpPr>
          <p:nvPr>
            <p:ph type="body" idx="1"/>
          </p:nvPr>
        </p:nvSpPr>
        <p:spPr>
          <a:xfrm>
            <a:off x="457200" y="914400"/>
            <a:ext cx="8229600" cy="5562600"/>
          </a:xfrm>
        </p:spPr>
        <p:txBody>
          <a:bodyPr/>
          <a:lstStyle/>
          <a:p>
            <a:r>
              <a:rPr lang="en-US" b="1" dirty="0" smtClean="0"/>
              <a:t>Prevention eliminates any of the </a:t>
            </a:r>
            <a:r>
              <a:rPr lang="en-US" b="1" i="1" dirty="0" smtClean="0"/>
              <a:t>four</a:t>
            </a:r>
            <a:r>
              <a:rPr lang="en-US" b="1" dirty="0" smtClean="0"/>
              <a:t> conditions</a:t>
            </a:r>
          </a:p>
          <a:p>
            <a:pPr lvl="1"/>
            <a:r>
              <a:rPr lang="en-CA" dirty="0" smtClean="0"/>
              <a:t>Mutual exclusion</a:t>
            </a:r>
          </a:p>
          <a:p>
            <a:pPr lvl="2"/>
            <a:r>
              <a:rPr lang="en-CA" dirty="0" smtClean="0"/>
              <a:t>Some resources must be  allocate exclusively so can not always be prevented.</a:t>
            </a:r>
            <a:endParaRPr lang="en-US" dirty="0" smtClean="0"/>
          </a:p>
          <a:p>
            <a:pPr lvl="2"/>
            <a:r>
              <a:rPr lang="en-US" dirty="0" smtClean="0"/>
              <a:t>However some resources, mutual exclusion, can be bypassed if I/O device uses spooling (may cause spooling deadlock) </a:t>
            </a:r>
          </a:p>
          <a:p>
            <a:pPr lvl="1"/>
            <a:r>
              <a:rPr lang="en-US" dirty="0" smtClean="0"/>
              <a:t>Resource holding </a:t>
            </a:r>
          </a:p>
          <a:p>
            <a:pPr lvl="2"/>
            <a:r>
              <a:rPr lang="en-US" dirty="0" smtClean="0"/>
              <a:t>Bypassed if jobs request every necessary resource at creation time; e.g. batch systems in advance given all required memory. (no memory resource deadlock)</a:t>
            </a:r>
          </a:p>
          <a:p>
            <a:pPr lvl="2"/>
            <a:r>
              <a:rPr lang="en-US" dirty="0" smtClean="0"/>
              <a:t>However,  the degree of Multiprogramming (memory allocation) decrease significantly  and have Idle peripheral devices that are allocated to jobs (that may not use them all the time)</a:t>
            </a:r>
            <a:endParaRPr lang="en-CA" dirty="0" smtClean="0"/>
          </a:p>
        </p:txBody>
      </p:sp>
      <p:sp>
        <p:nvSpPr>
          <p:cNvPr id="11"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10"/>
          <p:cNvSpPr>
            <a:spLocks noGrp="1" noChangeArrowheads="1"/>
          </p:cNvSpPr>
          <p:nvPr>
            <p:ph type="title"/>
          </p:nvPr>
        </p:nvSpPr>
        <p:spPr>
          <a:xfrm>
            <a:off x="457200" y="274638"/>
            <a:ext cx="8229600" cy="639762"/>
          </a:xfrm>
        </p:spPr>
        <p:txBody>
          <a:bodyPr/>
          <a:lstStyle/>
          <a:p>
            <a:r>
              <a:rPr lang="en-CA" dirty="0"/>
              <a:t>Deadlock Prevention</a:t>
            </a:r>
            <a:endParaRPr lang="en-CA" dirty="0" smtClean="0"/>
          </a:p>
        </p:txBody>
      </p:sp>
      <p:sp>
        <p:nvSpPr>
          <p:cNvPr id="40964" name="Rectangle 11"/>
          <p:cNvSpPr>
            <a:spLocks noGrp="1" noChangeArrowheads="1"/>
          </p:cNvSpPr>
          <p:nvPr>
            <p:ph type="body" idx="1"/>
          </p:nvPr>
        </p:nvSpPr>
        <p:spPr>
          <a:xfrm>
            <a:off x="457200" y="990600"/>
            <a:ext cx="8229600" cy="5562600"/>
          </a:xfrm>
        </p:spPr>
        <p:txBody>
          <a:bodyPr/>
          <a:lstStyle/>
          <a:p>
            <a:r>
              <a:rPr lang="en-US" dirty="0" smtClean="0"/>
              <a:t>Prevention (cont'd.)</a:t>
            </a:r>
            <a:endParaRPr lang="en-CA" dirty="0" smtClean="0"/>
          </a:p>
          <a:p>
            <a:pPr lvl="1"/>
            <a:r>
              <a:rPr lang="en-CA" sz="1900" dirty="0" smtClean="0"/>
              <a:t>No </a:t>
            </a:r>
            <a:r>
              <a:rPr lang="en-CA" sz="1900" dirty="0" err="1" smtClean="0"/>
              <a:t>preemption</a:t>
            </a:r>
            <a:r>
              <a:rPr lang="en-CA" sz="1900" dirty="0" smtClean="0"/>
              <a:t> </a:t>
            </a:r>
          </a:p>
          <a:p>
            <a:pPr lvl="2"/>
            <a:r>
              <a:rPr lang="en-US" sz="1900" dirty="0" smtClean="0"/>
              <a:t>Bypassed if </a:t>
            </a:r>
            <a:r>
              <a:rPr lang="en-CA" sz="1900" dirty="0" smtClean="0"/>
              <a:t>operating system allowed to</a:t>
            </a:r>
            <a:r>
              <a:rPr lang="en-US" sz="1900" dirty="0" smtClean="0"/>
              <a:t> </a:t>
            </a:r>
            <a:r>
              <a:rPr lang="en-CA" sz="1900" dirty="0" err="1" smtClean="0"/>
              <a:t>deallocate</a:t>
            </a:r>
            <a:r>
              <a:rPr lang="en-CA" sz="1900" dirty="0" smtClean="0"/>
              <a:t> resources from jobs</a:t>
            </a:r>
          </a:p>
          <a:p>
            <a:pPr lvl="2"/>
            <a:r>
              <a:rPr lang="en-US" sz="1900" dirty="0" smtClean="0"/>
              <a:t>Okay</a:t>
            </a:r>
            <a:r>
              <a:rPr lang="en-CA" sz="1900" dirty="0" smtClean="0"/>
              <a:t> if job state easily saved and restored (round robin algorithm or page swapping)</a:t>
            </a:r>
            <a:endParaRPr lang="en-US" sz="1900" dirty="0" smtClean="0"/>
          </a:p>
          <a:p>
            <a:pPr lvl="2"/>
            <a:r>
              <a:rPr lang="en-CA" sz="1900" dirty="0" smtClean="0"/>
              <a:t>Pre-empting dedicated I/O device or files during modification requires recovery tasks: undo/redo… </a:t>
            </a:r>
            <a:endParaRPr lang="en-US" sz="1900" dirty="0" smtClean="0"/>
          </a:p>
          <a:p>
            <a:pPr lvl="1"/>
            <a:r>
              <a:rPr lang="en-CA" sz="1900" dirty="0" smtClean="0"/>
              <a:t>Circular wait </a:t>
            </a:r>
          </a:p>
          <a:p>
            <a:pPr lvl="2"/>
            <a:r>
              <a:rPr lang="en-CA" sz="1900" dirty="0" smtClean="0"/>
              <a:t>Require</a:t>
            </a:r>
            <a:r>
              <a:rPr lang="en-US" sz="1900" dirty="0" smtClean="0"/>
              <a:t>s</a:t>
            </a:r>
            <a:r>
              <a:rPr lang="en-CA" sz="1900" dirty="0" smtClean="0"/>
              <a:t> jobs to anticipate resource request order of resources </a:t>
            </a:r>
            <a:endParaRPr lang="en-US" sz="1900" dirty="0" smtClean="0"/>
          </a:p>
          <a:p>
            <a:pPr lvl="2"/>
            <a:r>
              <a:rPr lang="en-US" sz="1900" i="1" dirty="0" smtClean="0"/>
              <a:t>One approach the resources must be requested using specific ordering schemes (printer = 1, disk =2…</a:t>
            </a:r>
            <a:r>
              <a:rPr lang="en-US" sz="1900" dirty="0" smtClean="0"/>
              <a:t>  </a:t>
            </a:r>
          </a:p>
          <a:p>
            <a:pPr lvl="2"/>
            <a:r>
              <a:rPr lang="en-US" sz="1900" dirty="0" smtClean="0"/>
              <a:t>So if the actual resource order was disk and printer it is still required to request printer first even thought it is will be used later…</a:t>
            </a:r>
          </a:p>
          <a:p>
            <a:pPr lvl="2"/>
            <a:r>
              <a:rPr lang="en-US" sz="1900" dirty="0" smtClean="0"/>
              <a:t>Difficult to satisfy all users  </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2"/>
          <p:cNvSpPr>
            <a:spLocks noGrp="1" noChangeArrowheads="1"/>
          </p:cNvSpPr>
          <p:nvPr>
            <p:ph type="title"/>
          </p:nvPr>
        </p:nvSpPr>
        <p:spPr/>
        <p:txBody>
          <a:bodyPr/>
          <a:lstStyle/>
          <a:p>
            <a:r>
              <a:rPr lang="en-CA" dirty="0" smtClean="0"/>
              <a:t>Deadlock: Avoidance</a:t>
            </a:r>
          </a:p>
        </p:txBody>
      </p:sp>
      <p:sp>
        <p:nvSpPr>
          <p:cNvPr id="41988" name="Rectangle 13"/>
          <p:cNvSpPr>
            <a:spLocks noGrp="1" noChangeArrowheads="1"/>
          </p:cNvSpPr>
          <p:nvPr>
            <p:ph type="body" idx="1"/>
          </p:nvPr>
        </p:nvSpPr>
        <p:spPr/>
        <p:txBody>
          <a:bodyPr/>
          <a:lstStyle/>
          <a:p>
            <a:r>
              <a:rPr lang="en-US" dirty="0" smtClean="0"/>
              <a:t>Avoidance: checks if the “new” state is safe or unsafe </a:t>
            </a:r>
          </a:p>
          <a:p>
            <a:pPr lvl="1"/>
            <a:r>
              <a:rPr lang="en-CA" dirty="0" smtClean="0"/>
              <a:t>System knows ahead of time </a:t>
            </a:r>
          </a:p>
          <a:p>
            <a:pPr lvl="2"/>
            <a:r>
              <a:rPr lang="en-CA" dirty="0" smtClean="0"/>
              <a:t>Sequence of</a:t>
            </a:r>
            <a:r>
              <a:rPr lang="en-US" dirty="0" smtClean="0"/>
              <a:t> </a:t>
            </a:r>
            <a:r>
              <a:rPr lang="en-CA" dirty="0" smtClean="0"/>
              <a:t>requests associated with each active process</a:t>
            </a:r>
            <a:endParaRPr lang="en-US" dirty="0" smtClean="0"/>
          </a:p>
          <a:p>
            <a:r>
              <a:rPr lang="en-CA" dirty="0" err="1" smtClean="0"/>
              <a:t>Dijkstra</a:t>
            </a:r>
            <a:r>
              <a:rPr lang="en-US" dirty="0" smtClean="0"/>
              <a:t>’s</a:t>
            </a:r>
            <a:r>
              <a:rPr lang="en-CA" dirty="0" smtClean="0"/>
              <a:t> Bankers Algorithm (Dijkstra, 1965)</a:t>
            </a:r>
          </a:p>
          <a:p>
            <a:pPr lvl="1"/>
            <a:r>
              <a:rPr lang="en-CA" dirty="0" smtClean="0"/>
              <a:t>Regulate</a:t>
            </a:r>
            <a:r>
              <a:rPr lang="en-US" dirty="0" smtClean="0"/>
              <a:t>s </a:t>
            </a:r>
            <a:r>
              <a:rPr lang="en-CA" dirty="0" smtClean="0"/>
              <a:t>resource allocation to avoid deadlocks</a:t>
            </a:r>
            <a:endParaRPr lang="en-US" dirty="0" smtClean="0"/>
          </a:p>
          <a:p>
            <a:pPr lvl="2"/>
            <a:r>
              <a:rPr lang="en-CA" dirty="0" smtClean="0"/>
              <a:t>No customer granted loan exceeding bank’s total capital</a:t>
            </a:r>
          </a:p>
          <a:p>
            <a:pPr lvl="2"/>
            <a:r>
              <a:rPr lang="en-CA" dirty="0" smtClean="0"/>
              <a:t>All customers given maximum credit limit </a:t>
            </a:r>
            <a:endParaRPr lang="en-US" dirty="0" smtClean="0"/>
          </a:p>
          <a:p>
            <a:pPr lvl="2"/>
            <a:r>
              <a:rPr lang="en-CA" dirty="0" smtClean="0"/>
              <a:t>No customer allowed to borrow over limit</a:t>
            </a:r>
          </a:p>
          <a:p>
            <a:pPr lvl="2"/>
            <a:r>
              <a:rPr lang="en-CA" dirty="0" smtClean="0"/>
              <a:t>Sum of all loans will not exceed bank’s total capital</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2"/>
          <p:cNvSpPr>
            <a:spLocks noGrp="1" noChangeArrowheads="1"/>
          </p:cNvSpPr>
          <p:nvPr>
            <p:ph type="title"/>
          </p:nvPr>
        </p:nvSpPr>
        <p:spPr/>
        <p:txBody>
          <a:bodyPr/>
          <a:lstStyle/>
          <a:p>
            <a:r>
              <a:rPr lang="en-CA" dirty="0"/>
              <a:t>Deadlock: Avoidance</a:t>
            </a:r>
            <a:endParaRPr lang="en-CA" dirty="0" smtClean="0"/>
          </a:p>
        </p:txBody>
      </p:sp>
      <p:sp>
        <p:nvSpPr>
          <p:cNvPr id="47108" name="Rectangle 13"/>
          <p:cNvSpPr>
            <a:spLocks noGrp="1" noChangeArrowheads="1"/>
          </p:cNvSpPr>
          <p:nvPr>
            <p:ph type="body" idx="1"/>
          </p:nvPr>
        </p:nvSpPr>
        <p:spPr/>
        <p:txBody>
          <a:bodyPr/>
          <a:lstStyle/>
          <a:p>
            <a:r>
              <a:rPr lang="en-US" dirty="0" smtClean="0"/>
              <a:t>Operating systems deadlock avoidance assurances</a:t>
            </a:r>
          </a:p>
          <a:p>
            <a:pPr lvl="1"/>
            <a:r>
              <a:rPr lang="en-CA" dirty="0" smtClean="0"/>
              <a:t>Never satisfy request if job state moves from safe</a:t>
            </a:r>
            <a:r>
              <a:rPr lang="en-US" dirty="0" smtClean="0"/>
              <a:t> to </a:t>
            </a:r>
            <a:r>
              <a:rPr lang="en-CA" dirty="0" smtClean="0"/>
              <a:t>unsafe</a:t>
            </a:r>
            <a:endParaRPr lang="en-US" dirty="0" smtClean="0"/>
          </a:p>
          <a:p>
            <a:pPr marL="1371600" lvl="2" indent="-457200">
              <a:buFont typeface="+mj-lt"/>
              <a:buAutoNum type="arabicPeriod"/>
            </a:pPr>
            <a:r>
              <a:rPr lang="en-CA" dirty="0" smtClean="0"/>
              <a:t>Begin by Identify job with smallest number of remaining resources to complete the job  </a:t>
            </a:r>
          </a:p>
          <a:p>
            <a:pPr marL="1371600" lvl="2" indent="-457200">
              <a:buFont typeface="+mj-lt"/>
              <a:buAutoNum type="arabicPeriod"/>
            </a:pPr>
            <a:r>
              <a:rPr lang="en-US" dirty="0" smtClean="0"/>
              <a:t>N</a:t>
            </a:r>
            <a:r>
              <a:rPr lang="en-CA" dirty="0" smtClean="0"/>
              <a:t>umber of available resources &gt;= number</a:t>
            </a:r>
            <a:r>
              <a:rPr lang="en-US" dirty="0" smtClean="0"/>
              <a:t> </a:t>
            </a:r>
            <a:r>
              <a:rPr lang="en-CA" dirty="0" smtClean="0"/>
              <a:t>needed for s</a:t>
            </a:r>
            <a:r>
              <a:rPr lang="en-US" dirty="0" smtClean="0"/>
              <a:t>elected </a:t>
            </a:r>
            <a:r>
              <a:rPr lang="en-CA" dirty="0" smtClean="0"/>
              <a:t>job  to complete: safe state </a:t>
            </a:r>
          </a:p>
          <a:p>
            <a:pPr marL="1371600" lvl="2" indent="-457200">
              <a:buFont typeface="+mj-lt"/>
              <a:buAutoNum type="arabicPeriod"/>
            </a:pPr>
            <a:r>
              <a:rPr lang="en-CA" dirty="0" smtClean="0"/>
              <a:t> A job is block whose request is jeopardizing safe state </a:t>
            </a:r>
            <a:r>
              <a:rPr lang="en-CA" dirty="0"/>
              <a:t> </a:t>
            </a:r>
            <a:r>
              <a:rPr lang="en-CA" dirty="0" smtClean="0"/>
              <a:t>or </a:t>
            </a:r>
            <a:r>
              <a:rPr lang="en-CA" i="1" dirty="0" smtClean="0"/>
              <a:t>unsafe state</a:t>
            </a:r>
          </a:p>
          <a:p>
            <a:pPr marL="1371600" lvl="2" indent="-457200">
              <a:buFont typeface="+mj-lt"/>
              <a:buAutoNum type="arabicPeriod"/>
            </a:pPr>
            <a:r>
              <a:rPr lang="en-CA" i="1" dirty="0" smtClean="0"/>
              <a:t>Repeat this process for the remaining jobs if it is in a safe state. </a:t>
            </a:r>
          </a:p>
          <a:p>
            <a:pPr lvl="2"/>
            <a:endParaRPr lang="en-CA" i="1" dirty="0" smtClean="0"/>
          </a:p>
          <a:p>
            <a:pPr lvl="2"/>
            <a:endParaRPr lang="en-CA" i="1" dirty="0" smtClean="0"/>
          </a:p>
          <a:p>
            <a:pPr marL="914400" lvl="2" indent="0">
              <a:buNone/>
            </a:pPr>
            <a:r>
              <a:rPr lang="en-CA" dirty="0" smtClean="0"/>
              <a:t> </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25</a:t>
            </a:fld>
            <a:endParaRPr lang="en-US" dirty="0"/>
          </a:p>
        </p:txBody>
      </p:sp>
    </p:spTree>
    <p:extLst>
      <p:ext uri="{BB962C8B-B14F-4D97-AF65-F5344CB8AC3E}">
        <p14:creationId xmlns:p14="http://schemas.microsoft.com/office/powerpoint/2010/main" val="1987043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8"/>
          <p:cNvSpPr>
            <a:spLocks noGrp="1" noChangeArrowheads="1"/>
          </p:cNvSpPr>
          <p:nvPr>
            <p:ph type="title"/>
          </p:nvPr>
        </p:nvSpPr>
        <p:spPr/>
        <p:txBody>
          <a:bodyPr/>
          <a:lstStyle/>
          <a:p>
            <a:pPr eaLnBrk="1" hangingPunct="1"/>
            <a:r>
              <a:rPr lang="en-CA" dirty="0" smtClean="0"/>
              <a:t>Strategies for Handling Deadlocks (cont'd.)</a:t>
            </a:r>
          </a:p>
        </p:txBody>
      </p:sp>
      <p:pic>
        <p:nvPicPr>
          <p:cNvPr id="43014"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9712" y="2057400"/>
            <a:ext cx="758457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572000"/>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5.4) </a:t>
            </a:r>
            <a:endParaRPr lang="en-US" sz="1800" b="1" dirty="0">
              <a:solidFill>
                <a:srgbClr val="000000"/>
              </a:solidFill>
              <a:ea typeface="ＭＳ Ｐゴシック" pitchFamily="34" charset="-128"/>
            </a:endParaRPr>
          </a:p>
          <a:p>
            <a:r>
              <a:rPr lang="en-US" dirty="0" smtClean="0"/>
              <a:t>The bank started with $10,000 and has remaining capital of $4,000 after these loans. Therefore, it’s in a “safe state.”</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26</a:t>
            </a:fld>
            <a:endParaRPr lang="en-US" dirty="0"/>
          </a:p>
        </p:txBody>
      </p:sp>
    </p:spTree>
    <p:extLst>
      <p:ext uri="{BB962C8B-B14F-4D97-AF65-F5344CB8AC3E}">
        <p14:creationId xmlns:p14="http://schemas.microsoft.com/office/powerpoint/2010/main" val="40318444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8"/>
          <p:cNvSpPr>
            <a:spLocks noGrp="1" noChangeArrowheads="1"/>
          </p:cNvSpPr>
          <p:nvPr>
            <p:ph type="title"/>
          </p:nvPr>
        </p:nvSpPr>
        <p:spPr/>
        <p:txBody>
          <a:bodyPr/>
          <a:lstStyle/>
          <a:p>
            <a:pPr eaLnBrk="1" hangingPunct="1"/>
            <a:r>
              <a:rPr lang="en-CA" dirty="0" smtClean="0"/>
              <a:t>Strategies for Handling Deadlocks (cont'd.)</a:t>
            </a:r>
          </a:p>
        </p:txBody>
      </p:sp>
      <p:pic>
        <p:nvPicPr>
          <p:cNvPr id="44038"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7240" y="1905000"/>
            <a:ext cx="7589520" cy="2355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571999"/>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5.5) </a:t>
            </a:r>
            <a:endParaRPr lang="en-US" sz="1800" b="1" dirty="0">
              <a:solidFill>
                <a:srgbClr val="000000"/>
              </a:solidFill>
              <a:ea typeface="ＭＳ Ｐゴシック" pitchFamily="34" charset="-128"/>
            </a:endParaRPr>
          </a:p>
          <a:p>
            <a:r>
              <a:rPr lang="en-US" dirty="0" smtClean="0"/>
              <a:t>The bank only has remaining capital of $1,000 after these loans and therefore is in an “unsafe state.”</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27</a:t>
            </a:fld>
            <a:endParaRPr lang="en-US" dirty="0"/>
          </a:p>
        </p:txBody>
      </p:sp>
    </p:spTree>
    <p:extLst>
      <p:ext uri="{BB962C8B-B14F-4D97-AF65-F5344CB8AC3E}">
        <p14:creationId xmlns:p14="http://schemas.microsoft.com/office/powerpoint/2010/main" val="602287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9"/>
          <p:cNvSpPr>
            <a:spLocks noGrp="1" noChangeArrowheads="1"/>
          </p:cNvSpPr>
          <p:nvPr>
            <p:ph type="title"/>
          </p:nvPr>
        </p:nvSpPr>
        <p:spPr/>
        <p:txBody>
          <a:bodyPr/>
          <a:lstStyle/>
          <a:p>
            <a:pPr eaLnBrk="1" hangingPunct="1"/>
            <a:r>
              <a:rPr lang="en-CA" dirty="0"/>
              <a:t>Deadlock: </a:t>
            </a:r>
            <a:r>
              <a:rPr lang="en-CA" dirty="0" smtClean="0"/>
              <a:t>Avoidance (safe state)</a:t>
            </a:r>
          </a:p>
        </p:txBody>
      </p:sp>
      <p:pic>
        <p:nvPicPr>
          <p:cNvPr id="45062"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7240" y="1828800"/>
            <a:ext cx="7589520" cy="2940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711747"/>
            <a:ext cx="8153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5.6) </a:t>
            </a:r>
            <a:endParaRPr lang="en-US" sz="1800" b="1" dirty="0">
              <a:solidFill>
                <a:srgbClr val="000000"/>
              </a:solidFill>
              <a:ea typeface="ＭＳ Ｐゴシック" pitchFamily="34" charset="-128"/>
            </a:endParaRPr>
          </a:p>
          <a:p>
            <a:r>
              <a:rPr lang="en-US" dirty="0" smtClean="0"/>
              <a:t>Resource assignments after initial allocations. This is a safe state: Six devices are allocated and four units are still available. </a:t>
            </a:r>
            <a:r>
              <a:rPr lang="en-US" i="1" dirty="0" smtClean="0"/>
              <a:t>Note: this is only showing </a:t>
            </a:r>
            <a:r>
              <a:rPr lang="en-US" b="1" i="1" dirty="0" smtClean="0"/>
              <a:t>one</a:t>
            </a:r>
            <a:r>
              <a:rPr lang="en-US" i="1" dirty="0" smtClean="0"/>
              <a:t> resource.</a:t>
            </a:r>
            <a:r>
              <a:rPr lang="en-US" dirty="0" smtClean="0"/>
              <a:t>  </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title"/>
          </p:nvPr>
        </p:nvSpPr>
        <p:spPr/>
        <p:txBody>
          <a:bodyPr/>
          <a:lstStyle/>
          <a:p>
            <a:pPr eaLnBrk="1" hangingPunct="1"/>
            <a:r>
              <a:rPr lang="en-CA" dirty="0"/>
              <a:t>Deadlock: </a:t>
            </a:r>
            <a:r>
              <a:rPr lang="en-CA" dirty="0" smtClean="0"/>
              <a:t>Avoidance (unsafe state)</a:t>
            </a:r>
          </a:p>
        </p:txBody>
      </p:sp>
      <p:pic>
        <p:nvPicPr>
          <p:cNvPr id="46086"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7240" y="1752600"/>
            <a:ext cx="7589520" cy="2939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774046"/>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5.7) </a:t>
            </a:r>
            <a:endParaRPr lang="en-US" sz="1800" b="1" dirty="0">
              <a:solidFill>
                <a:srgbClr val="000000"/>
              </a:solidFill>
              <a:ea typeface="ＭＳ Ｐゴシック" pitchFamily="34" charset="-128"/>
            </a:endParaRPr>
          </a:p>
          <a:p>
            <a:r>
              <a:rPr lang="en-US" dirty="0" smtClean="0"/>
              <a:t>Resource assignments after later allocations. This is an unsafe state: Only one unit is available but every job requires at least two to complete its execution.</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Livelock, and Starvation</a:t>
            </a:r>
            <a:endParaRPr lang="en-US" dirty="0"/>
          </a:p>
        </p:txBody>
      </p:sp>
      <p:sp>
        <p:nvSpPr>
          <p:cNvPr id="3" name="Content Placeholder 2"/>
          <p:cNvSpPr>
            <a:spLocks noGrp="1"/>
          </p:cNvSpPr>
          <p:nvPr>
            <p:ph idx="1"/>
          </p:nvPr>
        </p:nvSpPr>
        <p:spPr>
          <a:xfrm>
            <a:off x="457200" y="1295400"/>
            <a:ext cx="8229600" cy="4724400"/>
          </a:xfrm>
        </p:spPr>
        <p:txBody>
          <a:bodyPr/>
          <a:lstStyle/>
          <a:p>
            <a:pPr eaLnBrk="1" hangingPunct="1">
              <a:lnSpc>
                <a:spcPct val="90000"/>
              </a:lnSpc>
            </a:pPr>
            <a:r>
              <a:rPr lang="en-US" dirty="0" smtClean="0"/>
              <a:t>Deadlock:</a:t>
            </a:r>
          </a:p>
          <a:p>
            <a:pPr lvl="1" eaLnBrk="1" hangingPunct="1">
              <a:lnSpc>
                <a:spcPct val="90000"/>
              </a:lnSpc>
            </a:pPr>
            <a:r>
              <a:rPr lang="en-US" dirty="0" smtClean="0"/>
              <a:t>Two processes are unable to proceed because </a:t>
            </a:r>
            <a:r>
              <a:rPr lang="en-US" i="1" dirty="0" smtClean="0"/>
              <a:t>each</a:t>
            </a:r>
            <a:r>
              <a:rPr lang="en-US" dirty="0" smtClean="0"/>
              <a:t> is waiting for the other to “do” something. </a:t>
            </a:r>
          </a:p>
          <a:p>
            <a:pPr eaLnBrk="1" hangingPunct="1">
              <a:lnSpc>
                <a:spcPct val="90000"/>
              </a:lnSpc>
            </a:pPr>
            <a:endParaRPr lang="en-US" dirty="0" smtClean="0"/>
          </a:p>
          <a:p>
            <a:pPr eaLnBrk="1" hangingPunct="1">
              <a:lnSpc>
                <a:spcPct val="90000"/>
              </a:lnSpc>
            </a:pPr>
            <a:r>
              <a:rPr lang="en-US" dirty="0" err="1" smtClean="0"/>
              <a:t>Livelock</a:t>
            </a:r>
            <a:r>
              <a:rPr lang="en-US" dirty="0" smtClean="0"/>
              <a:t>: </a:t>
            </a:r>
          </a:p>
          <a:p>
            <a:pPr lvl="1" eaLnBrk="1" hangingPunct="1">
              <a:lnSpc>
                <a:spcPct val="90000"/>
              </a:lnSpc>
            </a:pPr>
            <a:r>
              <a:rPr lang="en-US" dirty="0" smtClean="0"/>
              <a:t>Two or more processes continually change their state without doing any useful work (e.g. disk sharing )  </a:t>
            </a:r>
          </a:p>
          <a:p>
            <a:pPr eaLnBrk="1" hangingPunct="1">
              <a:lnSpc>
                <a:spcPct val="90000"/>
              </a:lnSpc>
            </a:pPr>
            <a:endParaRPr lang="en-US" dirty="0" smtClean="0"/>
          </a:p>
          <a:p>
            <a:pPr eaLnBrk="1" hangingPunct="1">
              <a:lnSpc>
                <a:spcPct val="90000"/>
              </a:lnSpc>
            </a:pPr>
            <a:r>
              <a:rPr lang="en-US" dirty="0" smtClean="0"/>
              <a:t>Starvation: </a:t>
            </a:r>
          </a:p>
          <a:p>
            <a:pPr lvl="1" eaLnBrk="1" hangingPunct="1">
              <a:lnSpc>
                <a:spcPct val="90000"/>
              </a:lnSpc>
            </a:pPr>
            <a:r>
              <a:rPr lang="en-US" dirty="0" smtClean="0"/>
              <a:t>One of the processes is continually rolled back or selected as victim for recovery from deadlock</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a:t>
            </a:fld>
            <a:endParaRPr lang="en-US" dirty="0"/>
          </a:p>
        </p:txBody>
      </p:sp>
    </p:spTree>
    <p:extLst>
      <p:ext uri="{BB962C8B-B14F-4D97-AF65-F5344CB8AC3E}">
        <p14:creationId xmlns:p14="http://schemas.microsoft.com/office/powerpoint/2010/main" val="3604693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8"/>
          <p:cNvSpPr>
            <a:spLocks noGrp="1" noChangeArrowheads="1"/>
          </p:cNvSpPr>
          <p:nvPr>
            <p:ph type="title"/>
          </p:nvPr>
        </p:nvSpPr>
        <p:spPr/>
        <p:txBody>
          <a:bodyPr/>
          <a:lstStyle/>
          <a:p>
            <a:r>
              <a:rPr lang="en-CA" dirty="0"/>
              <a:t>Deadlock: Avoidance</a:t>
            </a:r>
            <a:endParaRPr lang="en-CA" dirty="0" smtClean="0"/>
          </a:p>
        </p:txBody>
      </p:sp>
      <p:sp>
        <p:nvSpPr>
          <p:cNvPr id="48132" name="Rectangle 9"/>
          <p:cNvSpPr>
            <a:spLocks noGrp="1" noChangeArrowheads="1"/>
          </p:cNvSpPr>
          <p:nvPr>
            <p:ph type="body" idx="1"/>
          </p:nvPr>
        </p:nvSpPr>
        <p:spPr/>
        <p:txBody>
          <a:bodyPr/>
          <a:lstStyle/>
          <a:p>
            <a:r>
              <a:rPr lang="en-CA" dirty="0" smtClean="0"/>
              <a:t>Problems with the Banker’s Algorithm</a:t>
            </a:r>
            <a:endParaRPr lang="en-US" dirty="0" smtClean="0"/>
          </a:p>
          <a:p>
            <a:pPr lvl="1"/>
            <a:r>
              <a:rPr lang="en-US" dirty="0" smtClean="0"/>
              <a:t>Jobs must state maximum number needed resources</a:t>
            </a:r>
          </a:p>
          <a:p>
            <a:pPr lvl="1"/>
            <a:r>
              <a:rPr lang="en-US" dirty="0" smtClean="0"/>
              <a:t>Requires constant number of total resources for each class (problem is a resource breaks) </a:t>
            </a:r>
          </a:p>
          <a:p>
            <a:pPr lvl="1"/>
            <a:r>
              <a:rPr lang="en-US" dirty="0" smtClean="0"/>
              <a:t>Possible high overhead cost incurred </a:t>
            </a:r>
          </a:p>
          <a:p>
            <a:pPr lvl="1"/>
            <a:r>
              <a:rPr lang="en-US" dirty="0" smtClean="0"/>
              <a:t>Resources not well utilized</a:t>
            </a:r>
          </a:p>
          <a:p>
            <a:pPr lvl="2"/>
            <a:r>
              <a:rPr lang="en-US" dirty="0" smtClean="0"/>
              <a:t>Algorithm assumes worst case</a:t>
            </a:r>
          </a:p>
          <a:p>
            <a:pPr lvl="1"/>
            <a:r>
              <a:rPr lang="en-US" dirty="0" smtClean="0"/>
              <a:t>Scheduling suffers </a:t>
            </a:r>
          </a:p>
          <a:p>
            <a:pPr lvl="2"/>
            <a:r>
              <a:rPr lang="en-US" dirty="0" smtClean="0"/>
              <a:t>Result of poor utilization</a:t>
            </a:r>
          </a:p>
          <a:p>
            <a:pPr lvl="2"/>
            <a:r>
              <a:rPr lang="en-US" dirty="0" smtClean="0"/>
              <a:t>Jobs kept waiting for resource allocation</a:t>
            </a:r>
            <a:endParaRPr lang="en-CA" dirty="0" smtClean="0"/>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6"/>
          <p:cNvSpPr>
            <a:spLocks noGrp="1" noChangeArrowheads="1"/>
          </p:cNvSpPr>
          <p:nvPr>
            <p:ph type="title"/>
          </p:nvPr>
        </p:nvSpPr>
        <p:spPr/>
        <p:txBody>
          <a:bodyPr/>
          <a:lstStyle/>
          <a:p>
            <a:pPr eaLnBrk="1" hangingPunct="1"/>
            <a:r>
              <a:rPr lang="en-CA" dirty="0" smtClean="0"/>
              <a:t>Deadlocks: Detection and Recovery</a:t>
            </a:r>
          </a:p>
        </p:txBody>
      </p:sp>
      <p:sp>
        <p:nvSpPr>
          <p:cNvPr id="49156" name="Rectangle 7"/>
          <p:cNvSpPr>
            <a:spLocks noGrp="1" noChangeArrowheads="1"/>
          </p:cNvSpPr>
          <p:nvPr>
            <p:ph type="body" idx="1"/>
          </p:nvPr>
        </p:nvSpPr>
        <p:spPr/>
        <p:txBody>
          <a:bodyPr/>
          <a:lstStyle/>
          <a:p>
            <a:pPr eaLnBrk="1" hangingPunct="1">
              <a:lnSpc>
                <a:spcPct val="90000"/>
              </a:lnSpc>
            </a:pPr>
            <a:r>
              <a:rPr lang="en-CA" b="1" dirty="0" smtClean="0"/>
              <a:t>Detection</a:t>
            </a:r>
            <a:r>
              <a:rPr lang="en-CA" dirty="0" smtClean="0"/>
              <a:t>: build directed resource graphs </a:t>
            </a:r>
          </a:p>
          <a:p>
            <a:pPr lvl="1" eaLnBrk="1" hangingPunct="1">
              <a:lnSpc>
                <a:spcPct val="90000"/>
              </a:lnSpc>
            </a:pPr>
            <a:r>
              <a:rPr lang="en-CA" dirty="0" smtClean="0"/>
              <a:t>Look for, potential, cycles</a:t>
            </a:r>
            <a:endParaRPr lang="en-US" dirty="0" smtClean="0"/>
          </a:p>
          <a:p>
            <a:pPr eaLnBrk="1" hangingPunct="1">
              <a:lnSpc>
                <a:spcPct val="90000"/>
              </a:lnSpc>
            </a:pPr>
            <a:r>
              <a:rPr lang="en-US" dirty="0" smtClean="0"/>
              <a:t>Algorithm detecting circularity </a:t>
            </a:r>
          </a:p>
          <a:p>
            <a:pPr lvl="1" eaLnBrk="1" hangingPunct="1">
              <a:lnSpc>
                <a:spcPct val="90000"/>
              </a:lnSpc>
            </a:pPr>
            <a:r>
              <a:rPr lang="en-US" dirty="0" smtClean="0"/>
              <a:t>Executed whenever appropriate; at specific times or system performance deteriorates </a:t>
            </a:r>
          </a:p>
          <a:p>
            <a:pPr eaLnBrk="1" hangingPunct="1">
              <a:lnSpc>
                <a:spcPct val="90000"/>
              </a:lnSpc>
            </a:pPr>
            <a:r>
              <a:rPr lang="en-US" dirty="0" smtClean="0"/>
              <a:t>Detection algorithm and steps in reducing them  </a:t>
            </a:r>
          </a:p>
          <a:p>
            <a:pPr marL="914400" lvl="1" indent="-457200" eaLnBrk="1" hangingPunct="1">
              <a:lnSpc>
                <a:spcPct val="90000"/>
              </a:lnSpc>
              <a:buFont typeface="+mj-lt"/>
              <a:buAutoNum type="arabicPeriod"/>
            </a:pPr>
            <a:r>
              <a:rPr lang="en-US" dirty="0" smtClean="0"/>
              <a:t>Remove process using current resource and not waiting for one fig 11.b P3</a:t>
            </a:r>
          </a:p>
          <a:p>
            <a:pPr marL="914400" lvl="1" indent="-457200" eaLnBrk="1" hangingPunct="1">
              <a:lnSpc>
                <a:spcPct val="90000"/>
              </a:lnSpc>
              <a:buFont typeface="+mj-lt"/>
              <a:buAutoNum type="arabicPeriod"/>
            </a:pPr>
            <a:r>
              <a:rPr lang="en-US" dirty="0" smtClean="0"/>
              <a:t>Remove process  that have all resource requests allocated ; e.g. P2 in fig 11.c</a:t>
            </a:r>
          </a:p>
          <a:p>
            <a:pPr marL="914400" lvl="1" indent="-457200" eaLnBrk="1" hangingPunct="1">
              <a:lnSpc>
                <a:spcPct val="90000"/>
              </a:lnSpc>
              <a:buFont typeface="+mj-lt"/>
              <a:buAutoNum type="arabicPeriod"/>
            </a:pPr>
            <a:r>
              <a:rPr lang="en-US" dirty="0" smtClean="0"/>
              <a:t>Go back to step 1 </a:t>
            </a:r>
          </a:p>
          <a:p>
            <a:pPr lvl="2" eaLnBrk="1" hangingPunct="1">
              <a:lnSpc>
                <a:spcPct val="90000"/>
              </a:lnSpc>
            </a:pPr>
            <a:r>
              <a:rPr lang="en-US" dirty="0" smtClean="0"/>
              <a:t>Repeat steps 1 and 2 until all connecting lines removed</a:t>
            </a:r>
            <a:endParaRPr lang="en-CA" dirty="0" smtClean="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7"/>
          <p:cNvSpPr>
            <a:spLocks noGrp="1" noChangeArrowheads="1"/>
          </p:cNvSpPr>
          <p:nvPr>
            <p:ph type="title"/>
          </p:nvPr>
        </p:nvSpPr>
        <p:spPr>
          <a:xfrm>
            <a:off x="228600" y="274638"/>
            <a:ext cx="8686800" cy="1249362"/>
          </a:xfrm>
        </p:spPr>
        <p:txBody>
          <a:bodyPr/>
          <a:lstStyle/>
          <a:p>
            <a:pPr eaLnBrk="1" hangingPunct="1"/>
            <a:r>
              <a:rPr lang="en-CA" sz="3400" dirty="0" smtClean="0"/>
              <a:t>Detection and Recovery: Graph </a:t>
            </a:r>
            <a:r>
              <a:rPr lang="en-CA" sz="3400" dirty="0"/>
              <a:t>R</a:t>
            </a:r>
            <a:r>
              <a:rPr lang="en-CA" sz="3400" dirty="0" smtClean="0"/>
              <a:t>eduction</a:t>
            </a: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81000" y="1600200"/>
            <a:ext cx="6126480" cy="4324574"/>
          </a:xfrm>
          <a:prstGeom prst="rect">
            <a:avLst/>
          </a:prstGeom>
        </p:spPr>
      </p:pic>
      <p:sp>
        <p:nvSpPr>
          <p:cNvPr id="7" name="Rectangle 6"/>
          <p:cNvSpPr>
            <a:spLocks noChangeArrowheads="1"/>
          </p:cNvSpPr>
          <p:nvPr/>
        </p:nvSpPr>
        <p:spPr bwMode="auto">
          <a:xfrm rot="10800000" flipV="1">
            <a:off x="6624850" y="2200632"/>
            <a:ext cx="229055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(figure 5.11)</a:t>
            </a:r>
            <a:endParaRPr lang="en-US" sz="1800" b="1" dirty="0">
              <a:solidFill>
                <a:srgbClr val="000000"/>
              </a:solidFill>
              <a:ea typeface="ＭＳ Ｐゴシック" pitchFamily="34" charset="-128"/>
            </a:endParaRPr>
          </a:p>
          <a:p>
            <a:r>
              <a:rPr lang="en-US" dirty="0" smtClean="0"/>
              <a:t>This system is deadlock-free because the graph can be completely reduced, as shown in (d).</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CA" dirty="0"/>
              <a:t>Detection and Recovery: Graph Reduction</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723900" y="1878448"/>
            <a:ext cx="7696200" cy="2597737"/>
          </a:xfrm>
          <a:prstGeom prst="rect">
            <a:avLst/>
          </a:prstGeom>
        </p:spPr>
      </p:pic>
      <p:sp>
        <p:nvSpPr>
          <p:cNvPr id="7" name="Rectangle 6"/>
          <p:cNvSpPr>
            <a:spLocks noChangeArrowheads="1"/>
          </p:cNvSpPr>
          <p:nvPr/>
        </p:nvSpPr>
        <p:spPr bwMode="auto">
          <a:xfrm rot="10800000" flipV="1">
            <a:off x="533400" y="4344650"/>
            <a:ext cx="81534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smtClean="0"/>
              <a:t>Example of deadlock detection:</a:t>
            </a:r>
          </a:p>
          <a:p>
            <a:endParaRPr lang="en-US" dirty="0"/>
          </a:p>
          <a:p>
            <a:r>
              <a:rPr lang="en-US" dirty="0" smtClean="0"/>
              <a:t>Even after this graph is reduced as much as possible (by removing the request from P3), a -&gt; b</a:t>
            </a:r>
          </a:p>
          <a:p>
            <a:r>
              <a:rPr lang="en-US" b="1" dirty="0" smtClean="0"/>
              <a:t>it is still deadlocked</a:t>
            </a:r>
            <a:r>
              <a:rPr lang="en-US" dirty="0" smtClean="0"/>
              <a:t>  as b can not be reduced any further</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8"/>
          <p:cNvSpPr>
            <a:spLocks noGrp="1" noChangeArrowheads="1"/>
          </p:cNvSpPr>
          <p:nvPr>
            <p:ph type="title"/>
          </p:nvPr>
        </p:nvSpPr>
        <p:spPr>
          <a:xfrm>
            <a:off x="457200" y="274638"/>
            <a:ext cx="8229600" cy="792162"/>
          </a:xfrm>
        </p:spPr>
        <p:txBody>
          <a:bodyPr/>
          <a:lstStyle/>
          <a:p>
            <a:r>
              <a:rPr lang="en-CA" dirty="0" smtClean="0"/>
              <a:t>Deadlock: Detection and Recovery</a:t>
            </a:r>
          </a:p>
        </p:txBody>
      </p:sp>
      <p:sp>
        <p:nvSpPr>
          <p:cNvPr id="52228" name="Rectangle 9"/>
          <p:cNvSpPr>
            <a:spLocks noGrp="1" noChangeArrowheads="1"/>
          </p:cNvSpPr>
          <p:nvPr>
            <p:ph type="body" idx="1"/>
          </p:nvPr>
        </p:nvSpPr>
        <p:spPr>
          <a:xfrm>
            <a:off x="457200" y="1219200"/>
            <a:ext cx="8229600" cy="5181600"/>
          </a:xfrm>
        </p:spPr>
        <p:txBody>
          <a:bodyPr/>
          <a:lstStyle/>
          <a:p>
            <a:r>
              <a:rPr lang="en-CA" dirty="0" smtClean="0"/>
              <a:t>Recovery</a:t>
            </a:r>
          </a:p>
          <a:p>
            <a:pPr lvl="1"/>
            <a:r>
              <a:rPr lang="en-CA" dirty="0" smtClean="0"/>
              <a:t>Deadlock must be untangled </a:t>
            </a:r>
            <a:r>
              <a:rPr lang="en-US" dirty="0" smtClean="0"/>
              <a:t>once</a:t>
            </a:r>
            <a:r>
              <a:rPr lang="en-CA" dirty="0" smtClean="0"/>
              <a:t> detected</a:t>
            </a:r>
          </a:p>
          <a:p>
            <a:pPr lvl="1"/>
            <a:r>
              <a:rPr lang="en-CA" dirty="0" smtClean="0"/>
              <a:t>System returns to</a:t>
            </a:r>
            <a:r>
              <a:rPr lang="en-US" dirty="0" smtClean="0"/>
              <a:t> </a:t>
            </a:r>
            <a:r>
              <a:rPr lang="en-CA" dirty="0" smtClean="0"/>
              <a:t>normal </a:t>
            </a:r>
            <a:r>
              <a:rPr lang="en-US" dirty="0" smtClean="0"/>
              <a:t>quickly</a:t>
            </a:r>
          </a:p>
          <a:p>
            <a:r>
              <a:rPr lang="en-US" dirty="0" smtClean="0"/>
              <a:t>All recovery methods have at least one victim</a:t>
            </a:r>
          </a:p>
          <a:p>
            <a:r>
              <a:rPr lang="en-US" dirty="0" smtClean="0"/>
              <a:t>Recovery methods</a:t>
            </a:r>
          </a:p>
          <a:p>
            <a:pPr marL="914400" lvl="1" indent="-457200">
              <a:buFont typeface="+mj-lt"/>
              <a:buAutoNum type="arabicPeriod"/>
            </a:pPr>
            <a:r>
              <a:rPr lang="en-CA" dirty="0" smtClean="0"/>
              <a:t>Terminate every job</a:t>
            </a:r>
            <a:r>
              <a:rPr lang="en-US" dirty="0" smtClean="0"/>
              <a:t> </a:t>
            </a:r>
            <a:r>
              <a:rPr lang="en-CA" dirty="0" smtClean="0"/>
              <a:t>active in system</a:t>
            </a:r>
          </a:p>
          <a:p>
            <a:pPr lvl="2"/>
            <a:r>
              <a:rPr lang="en-CA" dirty="0" smtClean="0"/>
              <a:t>Restart jobs from beginning</a:t>
            </a:r>
            <a:endParaRPr lang="en-US" dirty="0" smtClean="0"/>
          </a:p>
          <a:p>
            <a:pPr marL="914400" lvl="1" indent="-457200">
              <a:buFont typeface="+mj-lt"/>
              <a:buAutoNum type="arabicPeriod"/>
            </a:pPr>
            <a:r>
              <a:rPr lang="en-CA" dirty="0" smtClean="0"/>
              <a:t>Only Terminate all jobs involved in deadlock</a:t>
            </a:r>
          </a:p>
          <a:p>
            <a:pPr lvl="2"/>
            <a:r>
              <a:rPr lang="en-CA" dirty="0" smtClean="0"/>
              <a:t>Ask users to resubmit jobs</a:t>
            </a:r>
            <a:endParaRPr lang="en-US" dirty="0" smtClean="0"/>
          </a:p>
          <a:p>
            <a:pPr marL="914400" lvl="1" indent="-457200">
              <a:buFont typeface="+mj-lt"/>
              <a:buAutoNum type="arabicPeriod"/>
            </a:pPr>
            <a:r>
              <a:rPr lang="en-CA" dirty="0" smtClean="0"/>
              <a:t>Identify jobs involved in deadlock</a:t>
            </a:r>
          </a:p>
          <a:p>
            <a:pPr lvl="2"/>
            <a:r>
              <a:rPr lang="en-CA" dirty="0" smtClean="0"/>
              <a:t>Terminate</a:t>
            </a:r>
            <a:r>
              <a:rPr lang="en-US" dirty="0" smtClean="0"/>
              <a:t> “deadlocked” </a:t>
            </a:r>
            <a:r>
              <a:rPr lang="en-CA" dirty="0" smtClean="0"/>
              <a:t>jobs</a:t>
            </a:r>
            <a:r>
              <a:rPr lang="en-CA" i="1" dirty="0" smtClean="0"/>
              <a:t> one at a time</a:t>
            </a:r>
            <a:r>
              <a:rPr lang="en-CA" dirty="0" smtClean="0"/>
              <a:t> and see if it resolves deadlock</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8"/>
          <p:cNvSpPr>
            <a:spLocks noGrp="1" noChangeArrowheads="1"/>
          </p:cNvSpPr>
          <p:nvPr>
            <p:ph type="title"/>
          </p:nvPr>
        </p:nvSpPr>
        <p:spPr/>
        <p:txBody>
          <a:bodyPr/>
          <a:lstStyle/>
          <a:p>
            <a:r>
              <a:rPr lang="en-CA" dirty="0" smtClean="0"/>
              <a:t>Deadlock: detection and recovery</a:t>
            </a:r>
          </a:p>
        </p:txBody>
      </p:sp>
      <p:sp>
        <p:nvSpPr>
          <p:cNvPr id="54276" name="Rectangle 9"/>
          <p:cNvSpPr>
            <a:spLocks noGrp="1" noChangeArrowheads="1"/>
          </p:cNvSpPr>
          <p:nvPr>
            <p:ph type="body" idx="1"/>
          </p:nvPr>
        </p:nvSpPr>
        <p:spPr/>
        <p:txBody>
          <a:bodyPr/>
          <a:lstStyle/>
          <a:p>
            <a:r>
              <a:rPr lang="en-US" dirty="0" smtClean="0"/>
              <a:t>Factors to consider</a:t>
            </a:r>
          </a:p>
          <a:p>
            <a:pPr lvl="1"/>
            <a:r>
              <a:rPr lang="en-US" dirty="0" smtClean="0"/>
              <a:t>Select victim with least-negative effect on the system</a:t>
            </a:r>
          </a:p>
          <a:p>
            <a:pPr lvl="1"/>
            <a:r>
              <a:rPr lang="en-US" dirty="0" smtClean="0"/>
              <a:t>Most common</a:t>
            </a:r>
          </a:p>
          <a:p>
            <a:pPr lvl="2"/>
            <a:r>
              <a:rPr lang="en-CA" dirty="0" smtClean="0"/>
              <a:t>Job priority under consideration: high-priority jobs usually untouched</a:t>
            </a:r>
          </a:p>
          <a:p>
            <a:pPr lvl="2"/>
            <a:r>
              <a:rPr lang="en-CA" dirty="0" smtClean="0"/>
              <a:t>CPU time used by job: jobs close to completion usually left alone</a:t>
            </a:r>
          </a:p>
          <a:p>
            <a:pPr lvl="2"/>
            <a:r>
              <a:rPr lang="en-CA" dirty="0" smtClean="0"/>
              <a:t>Number of other jobs affected if job</a:t>
            </a:r>
            <a:r>
              <a:rPr lang="en-US" dirty="0" smtClean="0"/>
              <a:t> </a:t>
            </a:r>
            <a:r>
              <a:rPr lang="en-CA" dirty="0" smtClean="0"/>
              <a:t>selected as victim</a:t>
            </a:r>
            <a:endParaRPr lang="en-US" dirty="0" smtClean="0"/>
          </a:p>
          <a:p>
            <a:pPr lvl="2"/>
            <a:r>
              <a:rPr lang="en-US" dirty="0" smtClean="0"/>
              <a:t>Jobs modifying data: usually not selected for termination (a database issue)</a:t>
            </a:r>
            <a:endParaRPr lang="en-CA" dirty="0" smtClean="0"/>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8"/>
          <p:cNvSpPr>
            <a:spLocks noGrp="1" noChangeArrowheads="1"/>
          </p:cNvSpPr>
          <p:nvPr>
            <p:ph type="title"/>
          </p:nvPr>
        </p:nvSpPr>
        <p:spPr>
          <a:xfrm>
            <a:off x="457200" y="274638"/>
            <a:ext cx="8229600" cy="715962"/>
          </a:xfrm>
        </p:spPr>
        <p:txBody>
          <a:bodyPr/>
          <a:lstStyle/>
          <a:p>
            <a:r>
              <a:rPr lang="en-CA" dirty="0" smtClean="0"/>
              <a:t>Starvation</a:t>
            </a:r>
          </a:p>
        </p:txBody>
      </p:sp>
      <p:sp>
        <p:nvSpPr>
          <p:cNvPr id="55300" name="Rectangle 9"/>
          <p:cNvSpPr>
            <a:spLocks noGrp="1" noChangeArrowheads="1"/>
          </p:cNvSpPr>
          <p:nvPr>
            <p:ph type="body" idx="1"/>
          </p:nvPr>
        </p:nvSpPr>
        <p:spPr>
          <a:xfrm>
            <a:off x="457200" y="990600"/>
            <a:ext cx="8229600" cy="5334000"/>
          </a:xfrm>
        </p:spPr>
        <p:txBody>
          <a:bodyPr/>
          <a:lstStyle/>
          <a:p>
            <a:r>
              <a:rPr lang="en-CA" sz="2200" dirty="0" smtClean="0"/>
              <a:t>Job execution prevented</a:t>
            </a:r>
          </a:p>
          <a:p>
            <a:pPr lvl="1"/>
            <a:r>
              <a:rPr lang="en-CA" sz="2200" dirty="0" smtClean="0"/>
              <a:t>Waiting for resources that “may never” become available.</a:t>
            </a:r>
            <a:endParaRPr lang="en-US" sz="2200" dirty="0" smtClean="0"/>
          </a:p>
          <a:p>
            <a:pPr lvl="1"/>
            <a:r>
              <a:rPr lang="en-CA" sz="2200" dirty="0" smtClean="0"/>
              <a:t>Results from conservative resource allocation in avoidance or possibly selecting same victim each time</a:t>
            </a:r>
          </a:p>
          <a:p>
            <a:endParaRPr lang="en-CA" sz="2200" dirty="0" smtClean="0"/>
          </a:p>
          <a:p>
            <a:r>
              <a:rPr lang="en-CA" sz="2200" dirty="0" smtClean="0"/>
              <a:t>The starvation concept is illustrate in the dining philosophers problem (if interested a link to detail and sample program can be found </a:t>
            </a:r>
            <a:r>
              <a:rPr lang="en-CA" sz="2200" dirty="0" smtClean="0">
                <a:hlinkClick r:id="rId3"/>
              </a:rPr>
              <a:t>here</a:t>
            </a:r>
            <a:r>
              <a:rPr lang="en-CA" sz="2200" dirty="0" smtClean="0"/>
              <a:t>:)</a:t>
            </a:r>
          </a:p>
          <a:p>
            <a:pPr lvl="1"/>
            <a:endParaRPr lang="en-CA" sz="2200" dirty="0"/>
          </a:p>
          <a:p>
            <a:r>
              <a:rPr lang="en-US" sz="2200" dirty="0" smtClean="0"/>
              <a:t>Starvation avoidance</a:t>
            </a:r>
          </a:p>
          <a:p>
            <a:pPr lvl="1"/>
            <a:r>
              <a:rPr lang="en-US" sz="2200" dirty="0" smtClean="0"/>
              <a:t>Implement algorithm tracking how long each job has been waiting for resources (aging)</a:t>
            </a:r>
          </a:p>
          <a:p>
            <a:pPr lvl="1"/>
            <a:r>
              <a:rPr lang="en-US" sz="2200" dirty="0">
                <a:solidFill>
                  <a:srgbClr val="000000"/>
                </a:solidFill>
                <a:ea typeface="ＭＳ Ｐゴシック" pitchFamily="34" charset="-128"/>
              </a:rPr>
              <a:t>Increasing priority of a process as it ages and blocks new jobs until </a:t>
            </a:r>
            <a:r>
              <a:rPr lang="en-US" sz="2200" dirty="0" smtClean="0">
                <a:solidFill>
                  <a:srgbClr val="000000"/>
                </a:solidFill>
                <a:ea typeface="ＭＳ Ｐゴシック" pitchFamily="34" charset="-128"/>
              </a:rPr>
              <a:t>completed</a:t>
            </a:r>
            <a:endParaRPr lang="en-US" sz="2200" dirty="0" smtClean="0"/>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Exam Questions</a:t>
            </a:r>
            <a:endParaRPr lang="en-IE" dirty="0"/>
          </a:p>
        </p:txBody>
      </p:sp>
      <p:sp>
        <p:nvSpPr>
          <p:cNvPr id="3" name="Content Placeholder 2"/>
          <p:cNvSpPr>
            <a:spLocks noGrp="1"/>
          </p:cNvSpPr>
          <p:nvPr>
            <p:ph idx="1"/>
          </p:nvPr>
        </p:nvSpPr>
        <p:spPr/>
        <p:txBody>
          <a:bodyPr/>
          <a:lstStyle/>
          <a:p>
            <a:r>
              <a:rPr lang="en-IE" sz="2000" dirty="0" smtClean="0"/>
              <a:t>Identify </a:t>
            </a:r>
            <a:r>
              <a:rPr lang="en-IE" sz="2000" b="1" dirty="0"/>
              <a:t>and</a:t>
            </a:r>
            <a:r>
              <a:rPr lang="en-IE" sz="2000" dirty="0"/>
              <a:t> explain the four conditions necessary for </a:t>
            </a:r>
            <a:r>
              <a:rPr lang="en-IE" sz="2000" i="1" dirty="0"/>
              <a:t>Deadlock</a:t>
            </a:r>
            <a:r>
              <a:rPr lang="en-IE" sz="2000" dirty="0"/>
              <a:t> to occur. 	</a:t>
            </a:r>
            <a:r>
              <a:rPr lang="en-IE" sz="2000" dirty="0" smtClean="0"/>
              <a:t>					</a:t>
            </a:r>
            <a:r>
              <a:rPr lang="en-IE" sz="2000" b="1" dirty="0" smtClean="0"/>
              <a:t>(</a:t>
            </a:r>
            <a:r>
              <a:rPr lang="en-IE" sz="2000" b="1" dirty="0"/>
              <a:t>4</a:t>
            </a:r>
            <a:r>
              <a:rPr lang="en-IE" sz="2000" b="1" dirty="0" smtClean="0"/>
              <a:t> </a:t>
            </a:r>
            <a:r>
              <a:rPr lang="en-IE" sz="2000" b="1" dirty="0"/>
              <a:t>Marks</a:t>
            </a:r>
            <a:r>
              <a:rPr lang="en-IE" sz="2000" b="1" dirty="0" smtClean="0"/>
              <a:t>)</a:t>
            </a:r>
          </a:p>
          <a:p>
            <a:endParaRPr lang="en-IE" sz="2000" b="1" dirty="0"/>
          </a:p>
          <a:p>
            <a:r>
              <a:rPr lang="en-IE" sz="2000" dirty="0"/>
              <a:t>Explain, using conventional deadlock modelling, if the following schedule result in deadlock: </a:t>
            </a:r>
            <a:r>
              <a:rPr lang="en-IE" sz="2000" dirty="0" smtClean="0"/>
              <a:t>				</a:t>
            </a:r>
            <a:r>
              <a:rPr lang="en-IE" sz="2000" b="1" dirty="0" smtClean="0"/>
              <a:t>(</a:t>
            </a:r>
            <a:r>
              <a:rPr lang="en-IE" sz="2000" b="1" dirty="0"/>
              <a:t>6 marks</a:t>
            </a:r>
            <a:r>
              <a:rPr lang="en-IE" sz="2000" b="1" dirty="0" smtClean="0"/>
              <a:t>)</a:t>
            </a:r>
          </a:p>
          <a:p>
            <a:endParaRPr lang="en-IE" sz="2000" b="1" dirty="0" smtClean="0"/>
          </a:p>
          <a:p>
            <a:endParaRPr lang="en-IE" sz="2000" b="1" dirty="0"/>
          </a:p>
          <a:p>
            <a:endParaRPr lang="en-IE" sz="2000" b="1" dirty="0" smtClean="0"/>
          </a:p>
          <a:p>
            <a:endParaRPr lang="en-IE" sz="2000" b="1" dirty="0" smtClean="0"/>
          </a:p>
          <a:p>
            <a:endParaRPr lang="en-IE" sz="2000" b="1" dirty="0"/>
          </a:p>
          <a:p>
            <a:endParaRPr lang="en-IE" sz="2000" b="1" dirty="0" smtClean="0"/>
          </a:p>
          <a:p>
            <a:endParaRPr lang="en-IE" sz="2000" b="1" dirty="0"/>
          </a:p>
          <a:p>
            <a:endParaRPr lang="en-IE" sz="2000" b="1" dirty="0"/>
          </a:p>
          <a:p>
            <a:r>
              <a:rPr lang="en-IE" sz="2000" dirty="0"/>
              <a:t>What are the three ways of preventing deadlock? 	</a:t>
            </a:r>
            <a:r>
              <a:rPr lang="en-IE" sz="2000" b="1" dirty="0"/>
              <a:t>(4 marks)</a:t>
            </a:r>
            <a:endParaRPr lang="en-IE" sz="2000" dirty="0"/>
          </a:p>
          <a:p>
            <a:endParaRPr lang="en-IE" sz="2000" b="1" dirty="0" smtClean="0"/>
          </a:p>
          <a:p>
            <a:endParaRPr lang="en-IE" sz="2000" dirty="0"/>
          </a:p>
          <a:p>
            <a:r>
              <a:rPr lang="en-IE" dirty="0"/>
              <a:t> </a:t>
            </a:r>
          </a:p>
          <a:p>
            <a:endParaRPr lang="en-IE" dirty="0" smtClean="0"/>
          </a:p>
          <a:p>
            <a:endParaRPr lang="en-IE" dirty="0"/>
          </a:p>
          <a:p>
            <a:endParaRPr lang="en-IE" dirty="0"/>
          </a:p>
        </p:txBody>
      </p:sp>
      <p:sp>
        <p:nvSpPr>
          <p:cNvPr id="5" name="Slide Number Placeholder 4"/>
          <p:cNvSpPr>
            <a:spLocks noGrp="1"/>
          </p:cNvSpPr>
          <p:nvPr>
            <p:ph type="sldNum" sz="quarter" idx="11"/>
          </p:nvPr>
        </p:nvSpPr>
        <p:spPr/>
        <p:txBody>
          <a:bodyPr/>
          <a:lstStyle/>
          <a:p>
            <a:pPr>
              <a:defRPr/>
            </a:pPr>
            <a:fld id="{31E22D6A-4950-4320-A2D4-3B587FB641B9}" type="slidenum">
              <a:rPr lang="en-US" smtClean="0"/>
              <a:pPr>
                <a:defRPr/>
              </a:pPr>
              <a:t>37</a:t>
            </a:fld>
            <a:endParaRPr lang="en-US" dirty="0"/>
          </a:p>
        </p:txBody>
      </p:sp>
      <p:pic>
        <p:nvPicPr>
          <p:cNvPr id="6" name="Picture 5"/>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907472" y="3421007"/>
            <a:ext cx="4173485" cy="2674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720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Sample question Deadlock detection and graph  reduction</a:t>
            </a:r>
            <a:endParaRPr lang="en-IE" dirty="0"/>
          </a:p>
        </p:txBody>
      </p:sp>
      <p:pic>
        <p:nvPicPr>
          <p:cNvPr id="4098"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685800" y="1981200"/>
            <a:ext cx="3352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0"/>
          </p:nvPr>
        </p:nvSpPr>
        <p:spPr/>
        <p:txBody>
          <a:bodyPr/>
          <a:lstStyle/>
          <a:p>
            <a:pPr>
              <a:defRPr/>
            </a:pPr>
            <a:r>
              <a:rPr lang="en-US" smtClean="0"/>
              <a:t>Understanding Operating Systems</a:t>
            </a:r>
            <a:endParaRPr lang="en-US" dirty="0"/>
          </a:p>
        </p:txBody>
      </p:sp>
      <p:sp>
        <p:nvSpPr>
          <p:cNvPr id="6" name="Slide Number Placeholder 5"/>
          <p:cNvSpPr>
            <a:spLocks noGrp="1"/>
          </p:cNvSpPr>
          <p:nvPr>
            <p:ph type="sldNum" sz="quarter" idx="11"/>
          </p:nvPr>
        </p:nvSpPr>
        <p:spPr/>
        <p:txBody>
          <a:bodyPr/>
          <a:lstStyle/>
          <a:p>
            <a:pPr>
              <a:defRPr/>
            </a:pPr>
            <a:fld id="{4843DB61-BA25-4BB9-8C13-61BB2C7C5BB2}" type="slidenum">
              <a:rPr lang="en-US" smtClean="0"/>
              <a:pPr>
                <a:defRPr/>
              </a:pPr>
              <a:t>38</a:t>
            </a:fld>
            <a:endParaRPr lang="en-US" dirty="0"/>
          </a:p>
        </p:txBody>
      </p:sp>
      <p:pic>
        <p:nvPicPr>
          <p:cNvPr id="4099"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2395619"/>
            <a:ext cx="2600191" cy="1795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457200" y="4343400"/>
            <a:ext cx="8153400" cy="1754326"/>
          </a:xfrm>
          <a:prstGeom prst="rect">
            <a:avLst/>
          </a:prstGeom>
          <a:noFill/>
        </p:spPr>
        <p:txBody>
          <a:bodyPr wrap="square" rtlCol="0">
            <a:spAutoFit/>
          </a:bodyPr>
          <a:lstStyle/>
          <a:p>
            <a:r>
              <a:rPr lang="en-GB" i="1" dirty="0" smtClean="0"/>
              <a:t>Fig A and Fig B</a:t>
            </a:r>
            <a:r>
              <a:rPr lang="en-GB" dirty="0" smtClean="0"/>
              <a:t> show directed resource graphs for three processes (P1, P2 and P3 and three sources (R1, R2, R3). Using the detection/reduction algorithm Explain: For each of the above diagrams show: 	</a:t>
            </a:r>
            <a:r>
              <a:rPr lang="en-GB" b="1" dirty="0" smtClean="0"/>
              <a:t>(14 marks)</a:t>
            </a:r>
          </a:p>
          <a:p>
            <a:pPr lvl="1"/>
            <a:r>
              <a:rPr lang="en-GB" dirty="0" smtClean="0"/>
              <a:t>If Is it deadlocked?  </a:t>
            </a:r>
          </a:p>
          <a:p>
            <a:pPr lvl="1"/>
            <a:r>
              <a:rPr lang="en-GB" dirty="0" smtClean="0"/>
              <a:t>What is the result after reduction? </a:t>
            </a:r>
          </a:p>
          <a:p>
            <a:pPr lvl="1"/>
            <a:r>
              <a:rPr lang="en-GB" dirty="0" smtClean="0"/>
              <a:t>Which, if any processes are deadlocked  </a:t>
            </a:r>
            <a:endParaRPr lang="en-IE" dirty="0"/>
          </a:p>
        </p:txBody>
      </p:sp>
      <p:sp>
        <p:nvSpPr>
          <p:cNvPr id="2" name="TextBox 1"/>
          <p:cNvSpPr txBox="1"/>
          <p:nvPr/>
        </p:nvSpPr>
        <p:spPr>
          <a:xfrm>
            <a:off x="1143000" y="1752600"/>
            <a:ext cx="2438400" cy="381000"/>
          </a:xfrm>
          <a:prstGeom prst="rect">
            <a:avLst/>
          </a:prstGeom>
          <a:noFill/>
        </p:spPr>
        <p:txBody>
          <a:bodyPr wrap="square" rtlCol="0">
            <a:spAutoFit/>
          </a:bodyPr>
          <a:lstStyle/>
          <a:p>
            <a:r>
              <a:rPr lang="en-IE" dirty="0" smtClean="0"/>
              <a:t>Figure: A</a:t>
            </a:r>
            <a:endParaRPr lang="en-IE" dirty="0"/>
          </a:p>
        </p:txBody>
      </p:sp>
      <p:sp>
        <p:nvSpPr>
          <p:cNvPr id="9" name="TextBox 8"/>
          <p:cNvSpPr txBox="1"/>
          <p:nvPr/>
        </p:nvSpPr>
        <p:spPr>
          <a:xfrm>
            <a:off x="5334000" y="1828800"/>
            <a:ext cx="2438400" cy="381000"/>
          </a:xfrm>
          <a:prstGeom prst="rect">
            <a:avLst/>
          </a:prstGeom>
          <a:noFill/>
        </p:spPr>
        <p:txBody>
          <a:bodyPr wrap="square" rtlCol="0">
            <a:spAutoFit/>
          </a:bodyPr>
          <a:lstStyle/>
          <a:p>
            <a:r>
              <a:rPr lang="en-IE" dirty="0" smtClean="0"/>
              <a:t>Figure: B</a:t>
            </a:r>
            <a:endParaRPr lang="en-IE" dirty="0"/>
          </a:p>
        </p:txBody>
      </p:sp>
    </p:spTree>
    <p:extLst>
      <p:ext uri="{BB962C8B-B14F-4D97-AF65-F5344CB8AC3E}">
        <p14:creationId xmlns:p14="http://schemas.microsoft.com/office/powerpoint/2010/main" val="2539908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question (bankers algorithm)</a:t>
            </a:r>
            <a:endParaRPr lang="en-IE"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6233325"/>
              </p:ext>
            </p:extLst>
          </p:nvPr>
        </p:nvGraphicFramePr>
        <p:xfrm>
          <a:off x="685798" y="1371600"/>
          <a:ext cx="7543801" cy="2666998"/>
        </p:xfrm>
        <a:graphic>
          <a:graphicData uri="http://schemas.openxmlformats.org/drawingml/2006/table">
            <a:tbl>
              <a:tblPr firstRow="1" firstCol="1" bandRow="1" bandCol="1"/>
              <a:tblGrid>
                <a:gridCol w="1462618"/>
                <a:gridCol w="1486125"/>
                <a:gridCol w="1555773"/>
                <a:gridCol w="1493960"/>
                <a:gridCol w="1545325"/>
              </a:tblGrid>
              <a:tr h="592667">
                <a:tc>
                  <a:txBody>
                    <a:bodyPr/>
                    <a:lstStyle/>
                    <a:p>
                      <a:pPr algn="ctr">
                        <a:spcAft>
                          <a:spcPts val="0"/>
                        </a:spcAft>
                      </a:pPr>
                      <a:r>
                        <a:rPr lang="en-IE" sz="12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E" sz="1200">
                          <a:effectLst/>
                          <a:latin typeface="Times New Roman"/>
                          <a:ea typeface="Times New Roman"/>
                        </a:rPr>
                        <a:t>Allocation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E" sz="1200">
                          <a:effectLst/>
                          <a:latin typeface="Times New Roman"/>
                          <a:ea typeface="Times New Roman"/>
                        </a:rPr>
                        <a:t>Max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E" sz="1200">
                          <a:effectLst/>
                          <a:latin typeface="Times New Roman"/>
                          <a:ea typeface="Times New Roman"/>
                        </a:rPr>
                        <a:t>Need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E" sz="1200">
                          <a:effectLst/>
                          <a:latin typeface="Times New Roman"/>
                          <a:ea typeface="Times New Roman"/>
                        </a:rPr>
                        <a:t>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33">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3     2     2     1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33">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A    B    C    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A    B    C    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A    B    C    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A    B    C    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33">
                <a:tc>
                  <a:txBody>
                    <a:bodyPr/>
                    <a:lstStyle/>
                    <a:p>
                      <a:pPr>
                        <a:spcAft>
                          <a:spcPts val="0"/>
                        </a:spcAft>
                      </a:pPr>
                      <a:r>
                        <a:rPr lang="en-IE" sz="1200">
                          <a:effectLst/>
                          <a:latin typeface="Times New Roman"/>
                          <a:ea typeface="Times New Roman"/>
                        </a:rPr>
                        <a:t>P0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4     0     0     1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dirty="0">
                          <a:effectLst/>
                          <a:latin typeface="Times New Roman"/>
                          <a:ea typeface="Times New Roman"/>
                        </a:rPr>
                        <a:t>7     0     2     1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33">
                <a:tc>
                  <a:txBody>
                    <a:bodyPr/>
                    <a:lstStyle/>
                    <a:p>
                      <a:pPr>
                        <a:spcAft>
                          <a:spcPts val="0"/>
                        </a:spcAft>
                      </a:pPr>
                      <a:r>
                        <a:rPr lang="en-IE" sz="1200">
                          <a:effectLst/>
                          <a:latin typeface="Times New Roman"/>
                          <a:ea typeface="Times New Roman"/>
                        </a:rPr>
                        <a:t>P1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dirty="0">
                          <a:effectLst/>
                          <a:latin typeface="Times New Roman"/>
                          <a:ea typeface="Times New Roman"/>
                        </a:rPr>
                        <a:t>1     1     0     0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1     6     5     0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33">
                <a:tc>
                  <a:txBody>
                    <a:bodyPr/>
                    <a:lstStyle/>
                    <a:p>
                      <a:pPr>
                        <a:spcAft>
                          <a:spcPts val="0"/>
                        </a:spcAft>
                      </a:pPr>
                      <a:r>
                        <a:rPr lang="en-IE" sz="1200">
                          <a:effectLst/>
                          <a:latin typeface="Times New Roman"/>
                          <a:ea typeface="Times New Roman"/>
                        </a:rPr>
                        <a:t>P2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dirty="0">
                          <a:effectLst/>
                          <a:latin typeface="Times New Roman"/>
                          <a:ea typeface="Times New Roman"/>
                        </a:rPr>
                        <a:t>1     0     4     5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3     3     4     6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33">
                <a:tc>
                  <a:txBody>
                    <a:bodyPr/>
                    <a:lstStyle/>
                    <a:p>
                      <a:pPr>
                        <a:spcAft>
                          <a:spcPts val="0"/>
                        </a:spcAft>
                      </a:pPr>
                      <a:r>
                        <a:rPr lang="en-IE" sz="1200">
                          <a:effectLst/>
                          <a:latin typeface="Times New Roman"/>
                          <a:ea typeface="Times New Roman"/>
                        </a:rPr>
                        <a:t>P3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0     4     2     1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1     5     6     2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33">
                <a:tc>
                  <a:txBody>
                    <a:bodyPr/>
                    <a:lstStyle/>
                    <a:p>
                      <a:pPr>
                        <a:spcAft>
                          <a:spcPts val="0"/>
                        </a:spcAft>
                      </a:pPr>
                      <a:r>
                        <a:rPr lang="en-IE" sz="1200">
                          <a:effectLst/>
                          <a:latin typeface="Times New Roman"/>
                          <a:ea typeface="Times New Roman"/>
                        </a:rPr>
                        <a:t>P4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0     3     1     2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dirty="0">
                          <a:effectLst/>
                          <a:latin typeface="Times New Roman"/>
                          <a:ea typeface="Times New Roman"/>
                        </a:rPr>
                        <a:t>2     4     3     2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2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1"/>
          </p:nvPr>
        </p:nvSpPr>
        <p:spPr/>
        <p:txBody>
          <a:bodyPr/>
          <a:lstStyle/>
          <a:p>
            <a:pPr>
              <a:defRPr/>
            </a:pPr>
            <a:fld id="{31E22D6A-4950-4320-A2D4-3B587FB641B9}" type="slidenum">
              <a:rPr lang="en-US" smtClean="0"/>
              <a:pPr>
                <a:defRPr/>
              </a:pPr>
              <a:t>39</a:t>
            </a:fld>
            <a:endParaRPr lang="en-US" dirty="0"/>
          </a:p>
        </p:txBody>
      </p:sp>
      <p:sp>
        <p:nvSpPr>
          <p:cNvPr id="7" name="TextBox 6"/>
          <p:cNvSpPr txBox="1"/>
          <p:nvPr/>
        </p:nvSpPr>
        <p:spPr>
          <a:xfrm>
            <a:off x="304800" y="4196477"/>
            <a:ext cx="8077200" cy="2308324"/>
          </a:xfrm>
          <a:prstGeom prst="rect">
            <a:avLst/>
          </a:prstGeom>
          <a:noFill/>
        </p:spPr>
        <p:txBody>
          <a:bodyPr wrap="square" rtlCol="0">
            <a:spAutoFit/>
          </a:bodyPr>
          <a:lstStyle/>
          <a:p>
            <a:r>
              <a:rPr lang="en-IE" sz="1600" b="1" dirty="0"/>
              <a:t>Using Bankers algorithm answer the following:</a:t>
            </a:r>
          </a:p>
          <a:p>
            <a:r>
              <a:rPr lang="en-IE" sz="1600" b="1" dirty="0"/>
              <a:t> </a:t>
            </a:r>
          </a:p>
          <a:p>
            <a:pPr marL="342900" lvl="0" indent="-342900">
              <a:buFont typeface="+mj-lt"/>
              <a:buAutoNum type="arabicPeriod"/>
            </a:pPr>
            <a:r>
              <a:rPr lang="en-IE" sz="1600" b="1" dirty="0"/>
              <a:t>How many resources of type A, B, C and D are there? </a:t>
            </a:r>
          </a:p>
          <a:p>
            <a:pPr marL="342900" lvl="0" indent="-342900">
              <a:buFont typeface="+mj-lt"/>
              <a:buAutoNum type="arabicPeriod"/>
            </a:pPr>
            <a:r>
              <a:rPr lang="en-IE" sz="1600" b="1" dirty="0"/>
              <a:t>What are the contents of the Need matrix? </a:t>
            </a:r>
          </a:p>
          <a:p>
            <a:pPr marL="342900" lvl="0" indent="-342900">
              <a:buFont typeface="+mj-lt"/>
              <a:buAutoNum type="arabicPeriod"/>
            </a:pPr>
            <a:r>
              <a:rPr lang="en-IE" sz="1600" b="1" dirty="0"/>
              <a:t>Is the system in a safe state? Provide reasoning </a:t>
            </a:r>
            <a:r>
              <a:rPr lang="en-IE" sz="1600" b="1" dirty="0" smtClean="0"/>
              <a:t>for your answer (show the sequence in which the processes would finish) </a:t>
            </a:r>
            <a:endParaRPr lang="en-IE" sz="1600" b="1" dirty="0"/>
          </a:p>
          <a:p>
            <a:pPr marL="342900" indent="-342900">
              <a:buFont typeface="+mj-lt"/>
              <a:buAutoNum type="arabicPeriod"/>
            </a:pPr>
            <a:r>
              <a:rPr lang="en-IE" sz="1600" b="1" dirty="0"/>
              <a:t>If a request from process P2 arrives for additional resources of {0, 2, 0, 0}, can the Bankers algorithm grant the request immediately? Provide reasoning for your answer</a:t>
            </a:r>
            <a:r>
              <a:rPr lang="en-IE" sz="1600" b="1" dirty="0" smtClean="0"/>
              <a:t>.</a:t>
            </a:r>
            <a:r>
              <a:rPr lang="en-IE" sz="1600" b="1" dirty="0"/>
              <a:t>			         </a:t>
            </a:r>
            <a:r>
              <a:rPr lang="en-IE" sz="1600" b="1" dirty="0" smtClean="0"/>
              <a:t>		 </a:t>
            </a:r>
            <a:r>
              <a:rPr lang="en-IE" sz="1600" b="1" dirty="0"/>
              <a:t>(</a:t>
            </a:r>
            <a:r>
              <a:rPr lang="en-IE" sz="1600" b="1" dirty="0" smtClean="0"/>
              <a:t>14 </a:t>
            </a:r>
            <a:r>
              <a:rPr lang="en-IE" sz="1600" b="1" dirty="0"/>
              <a:t>Marks)</a:t>
            </a:r>
          </a:p>
        </p:txBody>
      </p:sp>
    </p:spTree>
    <p:extLst>
      <p:ext uri="{BB962C8B-B14F-4D97-AF65-F5344CB8AC3E}">
        <p14:creationId xmlns:p14="http://schemas.microsoft.com/office/powerpoint/2010/main" val="1319179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
          <p:cNvSpPr>
            <a:spLocks noGrp="1" noChangeArrowheads="1"/>
          </p:cNvSpPr>
          <p:nvPr>
            <p:ph type="title"/>
          </p:nvPr>
        </p:nvSpPr>
        <p:spPr/>
        <p:txBody>
          <a:bodyPr/>
          <a:lstStyle/>
          <a:p>
            <a:r>
              <a:rPr lang="en-US" dirty="0" smtClean="0"/>
              <a:t>Deadlock</a:t>
            </a:r>
            <a:endParaRPr lang="en-CA" dirty="0" smtClean="0"/>
          </a:p>
        </p:txBody>
      </p:sp>
      <p:sp>
        <p:nvSpPr>
          <p:cNvPr id="7172" name="Rectangle 11"/>
          <p:cNvSpPr>
            <a:spLocks noGrp="1" noChangeArrowheads="1"/>
          </p:cNvSpPr>
          <p:nvPr>
            <p:ph type="body" idx="1"/>
          </p:nvPr>
        </p:nvSpPr>
        <p:spPr/>
        <p:txBody>
          <a:bodyPr/>
          <a:lstStyle/>
          <a:p>
            <a:r>
              <a:rPr lang="en-US" dirty="0" smtClean="0"/>
              <a:t>More serious than starvation</a:t>
            </a:r>
          </a:p>
          <a:p>
            <a:r>
              <a:rPr lang="en-US" dirty="0" smtClean="0"/>
              <a:t>Affects entire system </a:t>
            </a:r>
          </a:p>
          <a:p>
            <a:pPr lvl="1"/>
            <a:r>
              <a:rPr lang="en-US" dirty="0" smtClean="0"/>
              <a:t>Affects more than one job</a:t>
            </a:r>
          </a:p>
          <a:p>
            <a:pPr lvl="1"/>
            <a:r>
              <a:rPr lang="en-US" dirty="0" smtClean="0"/>
              <a:t>All system resources become unavailable</a:t>
            </a:r>
          </a:p>
          <a:p>
            <a:r>
              <a:rPr lang="en-US" dirty="0" smtClean="0"/>
              <a:t>More prevalent in interactive systems</a:t>
            </a:r>
          </a:p>
          <a:p>
            <a:r>
              <a:rPr lang="en-US" dirty="0" smtClean="0"/>
              <a:t>Real-time systems</a:t>
            </a:r>
          </a:p>
          <a:p>
            <a:pPr lvl="1"/>
            <a:r>
              <a:rPr lang="en-US" dirty="0" smtClean="0"/>
              <a:t>Deadlocks quickly become critical situations</a:t>
            </a:r>
          </a:p>
          <a:p>
            <a:r>
              <a:rPr lang="en-US" dirty="0" smtClean="0"/>
              <a:t>OS must prevent or resolve deadlock</a:t>
            </a:r>
            <a:endParaRPr lang="en-CA" dirty="0" smtClean="0"/>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E" dirty="0" smtClean="0"/>
              <a:t>Sample Question </a:t>
            </a:r>
            <a:endParaRPr lang="en-IE" dirty="0"/>
          </a:p>
        </p:txBody>
      </p:sp>
      <p:sp>
        <p:nvSpPr>
          <p:cNvPr id="3" name="Content Placeholder 2"/>
          <p:cNvSpPr>
            <a:spLocks noGrp="1"/>
          </p:cNvSpPr>
          <p:nvPr>
            <p:ph idx="1"/>
          </p:nvPr>
        </p:nvSpPr>
        <p:spPr>
          <a:xfrm>
            <a:off x="457200" y="1295400"/>
            <a:ext cx="8229600" cy="5029200"/>
          </a:xfrm>
        </p:spPr>
        <p:txBody>
          <a:bodyPr/>
          <a:lstStyle/>
          <a:p>
            <a:r>
              <a:rPr lang="en-IE" dirty="0" smtClean="0"/>
              <a:t>What is the relationship between deadlock and </a:t>
            </a:r>
            <a:r>
              <a:rPr lang="en-IE" dirty="0"/>
              <a:t>starvation. Give two reasons why starvation can occur and how it can be resolved. </a:t>
            </a:r>
            <a:r>
              <a:rPr lang="en-IE" dirty="0" smtClean="0"/>
              <a:t>		(4 marks)</a:t>
            </a:r>
          </a:p>
          <a:p>
            <a:endParaRPr lang="en-IE" dirty="0"/>
          </a:p>
          <a:p>
            <a:pPr marL="0" indent="0">
              <a:buNone/>
            </a:pPr>
            <a:endParaRPr lang="en-IE" dirty="0" smtClean="0"/>
          </a:p>
          <a:p>
            <a:endParaRPr lang="en-IE" dirty="0"/>
          </a:p>
          <a:p>
            <a:endParaRPr lang="en-IE" dirty="0"/>
          </a:p>
        </p:txBody>
      </p:sp>
      <p:sp>
        <p:nvSpPr>
          <p:cNvPr id="4" name="Slide Number Placeholder 3"/>
          <p:cNvSpPr>
            <a:spLocks noGrp="1"/>
          </p:cNvSpPr>
          <p:nvPr>
            <p:ph type="sldNum" sz="quarter" idx="11"/>
          </p:nvPr>
        </p:nvSpPr>
        <p:spPr/>
        <p:txBody>
          <a:bodyPr/>
          <a:lstStyle/>
          <a:p>
            <a:pPr>
              <a:defRPr/>
            </a:pPr>
            <a:fld id="{31E22D6A-4950-4320-A2D4-3B587FB641B9}" type="slidenum">
              <a:rPr lang="en-US" smtClean="0"/>
              <a:pPr>
                <a:defRPr/>
              </a:pPr>
              <a:t>40</a:t>
            </a:fld>
            <a:endParaRPr lang="en-US" dirty="0"/>
          </a:p>
        </p:txBody>
      </p:sp>
    </p:spTree>
    <p:extLst>
      <p:ext uri="{BB962C8B-B14F-4D97-AF65-F5344CB8AC3E}">
        <p14:creationId xmlns:p14="http://schemas.microsoft.com/office/powerpoint/2010/main" val="408885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8"/>
          <p:cNvSpPr>
            <a:spLocks noGrp="1" noChangeArrowheads="1"/>
          </p:cNvSpPr>
          <p:nvPr>
            <p:ph type="title"/>
          </p:nvPr>
        </p:nvSpPr>
        <p:spPr/>
        <p:txBody>
          <a:bodyPr/>
          <a:lstStyle/>
          <a:p>
            <a:pPr eaLnBrk="1" hangingPunct="1"/>
            <a:r>
              <a:rPr lang="en-CA" dirty="0" smtClean="0"/>
              <a:t>Cases of Deadlock </a:t>
            </a:r>
          </a:p>
        </p:txBody>
      </p:sp>
      <p:sp>
        <p:nvSpPr>
          <p:cNvPr id="9220" name="Rectangle 9"/>
          <p:cNvSpPr>
            <a:spLocks noGrp="1" noChangeArrowheads="1"/>
          </p:cNvSpPr>
          <p:nvPr>
            <p:ph type="body" idx="1"/>
          </p:nvPr>
        </p:nvSpPr>
        <p:spPr>
          <a:xfrm>
            <a:off x="457200" y="1371600"/>
            <a:ext cx="8229600" cy="4953000"/>
          </a:xfrm>
        </p:spPr>
        <p:txBody>
          <a:bodyPr/>
          <a:lstStyle/>
          <a:p>
            <a:pPr eaLnBrk="1" hangingPunct="1"/>
            <a:r>
              <a:rPr lang="en-CA" dirty="0" smtClean="0"/>
              <a:t>Non-sharable/non-</a:t>
            </a:r>
            <a:r>
              <a:rPr lang="en-CA" dirty="0" err="1" smtClean="0"/>
              <a:t>preemptable</a:t>
            </a:r>
            <a:r>
              <a:rPr lang="en-CA" dirty="0" smtClean="0"/>
              <a:t> resources</a:t>
            </a:r>
          </a:p>
          <a:p>
            <a:pPr lvl="1" eaLnBrk="1" hangingPunct="1"/>
            <a:r>
              <a:rPr lang="en-CA" dirty="0" smtClean="0"/>
              <a:t>Files, printers or scanners</a:t>
            </a:r>
          </a:p>
          <a:p>
            <a:pPr lvl="1" eaLnBrk="1" hangingPunct="1"/>
            <a:r>
              <a:rPr lang="en-CA" dirty="0" smtClean="0"/>
              <a:t>Allocated to jobs requiring same type of resources (sharable resources like database and disks…)</a:t>
            </a:r>
          </a:p>
          <a:p>
            <a:pPr eaLnBrk="1" hangingPunct="1"/>
            <a:r>
              <a:rPr lang="en-CA" dirty="0" smtClean="0"/>
              <a:t>Resource types locked by competing jobs</a:t>
            </a:r>
          </a:p>
          <a:p>
            <a:pPr marL="914400" lvl="1" indent="-457200" eaLnBrk="1" hangingPunct="1">
              <a:buFont typeface="+mj-lt"/>
              <a:buAutoNum type="arabicPeriod"/>
            </a:pPr>
            <a:r>
              <a:rPr lang="en-CA" dirty="0" smtClean="0"/>
              <a:t>File requests</a:t>
            </a:r>
          </a:p>
          <a:p>
            <a:pPr marL="914400" lvl="1" indent="-457200" eaLnBrk="1" hangingPunct="1">
              <a:buFont typeface="+mj-lt"/>
              <a:buAutoNum type="arabicPeriod"/>
            </a:pPr>
            <a:r>
              <a:rPr lang="en-CA" dirty="0" smtClean="0"/>
              <a:t>Databases</a:t>
            </a:r>
          </a:p>
          <a:p>
            <a:pPr marL="914400" lvl="1" indent="-457200" eaLnBrk="1" hangingPunct="1">
              <a:buFont typeface="+mj-lt"/>
              <a:buAutoNum type="arabicPeriod"/>
            </a:pPr>
            <a:r>
              <a:rPr lang="en-CA" dirty="0" smtClean="0"/>
              <a:t>Multiple device allocation </a:t>
            </a:r>
          </a:p>
          <a:p>
            <a:pPr marL="914400" lvl="1" indent="-457200" eaLnBrk="1" hangingPunct="1">
              <a:buFont typeface="+mj-lt"/>
              <a:buAutoNum type="arabicPeriod"/>
            </a:pPr>
            <a:r>
              <a:rPr lang="en-CA" dirty="0" smtClean="0"/>
              <a:t>Spooling</a:t>
            </a:r>
          </a:p>
          <a:p>
            <a:pPr marL="914400" lvl="1" indent="-457200" eaLnBrk="1" hangingPunct="1">
              <a:buFont typeface="+mj-lt"/>
              <a:buAutoNum type="arabicPeriod"/>
            </a:pPr>
            <a:r>
              <a:rPr lang="en-CA" dirty="0" smtClean="0"/>
              <a:t>Disk sharing</a:t>
            </a:r>
          </a:p>
          <a:p>
            <a:pPr lvl="1" eaLnBrk="1" hangingPunct="1"/>
            <a:endParaRPr lang="en-CA" dirty="0" smtClean="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8"/>
          <p:cNvSpPr>
            <a:spLocks noGrp="1" noChangeArrowheads="1"/>
          </p:cNvSpPr>
          <p:nvPr>
            <p:ph type="title"/>
          </p:nvPr>
        </p:nvSpPr>
        <p:spPr/>
        <p:txBody>
          <a:bodyPr/>
          <a:lstStyle/>
          <a:p>
            <a:r>
              <a:rPr lang="en-CA" dirty="0" smtClean="0"/>
              <a:t>The race problem</a:t>
            </a:r>
          </a:p>
        </p:txBody>
      </p:sp>
      <p:sp>
        <p:nvSpPr>
          <p:cNvPr id="13316" name="Rectangle 9"/>
          <p:cNvSpPr>
            <a:spLocks noGrp="1" noChangeArrowheads="1"/>
          </p:cNvSpPr>
          <p:nvPr>
            <p:ph type="body" idx="1"/>
          </p:nvPr>
        </p:nvSpPr>
        <p:spPr/>
        <p:txBody>
          <a:bodyPr/>
          <a:lstStyle/>
          <a:p>
            <a:r>
              <a:rPr lang="en-US" dirty="0" smtClean="0"/>
              <a:t>Race (lost update problem) between processes</a:t>
            </a:r>
          </a:p>
          <a:p>
            <a:pPr lvl="1"/>
            <a:r>
              <a:rPr lang="en-US" dirty="0" smtClean="0"/>
              <a:t>Results when locking not used and no concurrency enforcement policy </a:t>
            </a:r>
          </a:p>
          <a:p>
            <a:pPr lvl="1"/>
            <a:endParaRPr lang="en-US" dirty="0" smtClean="0"/>
          </a:p>
          <a:p>
            <a:pPr lvl="1"/>
            <a:r>
              <a:rPr lang="en-US" dirty="0" smtClean="0"/>
              <a:t>Causes incorrect final version of data</a:t>
            </a:r>
          </a:p>
          <a:p>
            <a:pPr lvl="1"/>
            <a:endParaRPr lang="en-US" dirty="0" smtClean="0"/>
          </a:p>
          <a:p>
            <a:pPr lvl="1"/>
            <a:r>
              <a:rPr lang="en-US" dirty="0" smtClean="0"/>
              <a:t>Depends on process execution order</a:t>
            </a:r>
          </a:p>
          <a:p>
            <a:pPr lvl="1"/>
            <a:endParaRPr lang="en-US" dirty="0"/>
          </a:p>
          <a:p>
            <a:pPr lvl="1"/>
            <a:r>
              <a:rPr lang="en-US" dirty="0" smtClean="0"/>
              <a:t>Prevented by using concurrency locking (refer to lecture </a:t>
            </a:r>
            <a:r>
              <a:rPr lang="en-US" dirty="0" err="1" smtClean="0"/>
              <a:t>mutexs</a:t>
            </a:r>
            <a:r>
              <a:rPr lang="en-US" dirty="0" smtClean="0"/>
              <a:t>: test-set, wait and signal and semaphores)</a:t>
            </a:r>
          </a:p>
          <a:p>
            <a:pPr lvl="1"/>
            <a:endParaRPr lang="en-US" dirty="0"/>
          </a:p>
          <a:p>
            <a:pPr lvl="1"/>
            <a:endParaRPr lang="en-US" dirty="0" smtClean="0"/>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6</a:t>
            </a:fld>
            <a:endParaRPr lang="en-US" dirty="0"/>
          </a:p>
        </p:txBody>
      </p:sp>
    </p:spTree>
    <p:extLst>
      <p:ext uri="{BB962C8B-B14F-4D97-AF65-F5344CB8AC3E}">
        <p14:creationId xmlns:p14="http://schemas.microsoft.com/office/powerpoint/2010/main" val="2892431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4294967295"/>
          </p:nvPr>
        </p:nvSpPr>
        <p:spPr>
          <a:xfrm>
            <a:off x="6553200" y="6248400"/>
            <a:ext cx="1905000" cy="457200"/>
          </a:xfrm>
          <a:prstGeom prst="rect">
            <a:avLst/>
          </a:prstGeom>
          <a:noFill/>
        </p:spPr>
        <p:txBody>
          <a:bodyPr/>
          <a:lstStyle/>
          <a:p>
            <a:fld id="{956A369D-88BC-4641-AE25-6A7FA188317E}" type="slidenum">
              <a:rPr lang="en-IE"/>
              <a:pPr/>
              <a:t>7</a:t>
            </a:fld>
            <a:endParaRPr lang="en-IE"/>
          </a:p>
        </p:txBody>
      </p:sp>
      <p:sp>
        <p:nvSpPr>
          <p:cNvPr id="11267" name="Rectangle 3"/>
          <p:cNvSpPr>
            <a:spLocks noGrp="1" noChangeArrowheads="1"/>
          </p:cNvSpPr>
          <p:nvPr>
            <p:ph type="title"/>
          </p:nvPr>
        </p:nvSpPr>
        <p:spPr>
          <a:xfrm>
            <a:off x="685800" y="228600"/>
            <a:ext cx="7772400" cy="533400"/>
          </a:xfrm>
        </p:spPr>
        <p:txBody>
          <a:bodyPr/>
          <a:lstStyle/>
          <a:p>
            <a:r>
              <a:rPr lang="en-US" smtClean="0"/>
              <a:t>Example 1: Lost Updates</a:t>
            </a:r>
          </a:p>
        </p:txBody>
      </p:sp>
      <p:sp>
        <p:nvSpPr>
          <p:cNvPr id="11268" name="Rectangle 4"/>
          <p:cNvSpPr>
            <a:spLocks noGrp="1" noChangeArrowheads="1"/>
          </p:cNvSpPr>
          <p:nvPr>
            <p:ph type="body" idx="1"/>
          </p:nvPr>
        </p:nvSpPr>
        <p:spPr>
          <a:xfrm>
            <a:off x="381000" y="914400"/>
            <a:ext cx="7772400" cy="4114800"/>
          </a:xfrm>
        </p:spPr>
        <p:txBody>
          <a:bodyPr/>
          <a:lstStyle/>
          <a:p>
            <a:pPr>
              <a:lnSpc>
                <a:spcPct val="90000"/>
              </a:lnSpc>
              <a:buFontTx/>
              <a:buNone/>
            </a:pPr>
            <a:r>
              <a:rPr lang="en-US" sz="2000" dirty="0" smtClean="0"/>
              <a:t>Transactions		</a:t>
            </a:r>
          </a:p>
          <a:p>
            <a:pPr lvl="1">
              <a:lnSpc>
                <a:spcPct val="90000"/>
              </a:lnSpc>
            </a:pPr>
            <a:r>
              <a:rPr lang="en-US" sz="2000" dirty="0" smtClean="0"/>
              <a:t>User X: Updating Customer A account with withdrawal of $50</a:t>
            </a:r>
          </a:p>
          <a:p>
            <a:pPr lvl="1">
              <a:lnSpc>
                <a:spcPct val="90000"/>
              </a:lnSpc>
            </a:pPr>
            <a:r>
              <a:rPr lang="en-US" sz="2000" dirty="0" smtClean="0"/>
              <a:t>User Y: Updating Customer A account with deposit of $25</a:t>
            </a:r>
          </a:p>
          <a:p>
            <a:pPr lvl="1">
              <a:lnSpc>
                <a:spcPct val="90000"/>
              </a:lnSpc>
            </a:pPr>
            <a:r>
              <a:rPr lang="en-US" sz="2000" dirty="0" smtClean="0"/>
              <a:t>Customers balance should be </a:t>
            </a:r>
            <a:r>
              <a:rPr lang="en-US" sz="2000" i="1" dirty="0" smtClean="0"/>
              <a:t>(100 –50 + 25 = 75)</a:t>
            </a:r>
          </a:p>
          <a:p>
            <a:pPr lvl="1">
              <a:lnSpc>
                <a:spcPct val="90000"/>
              </a:lnSpc>
              <a:buFontTx/>
              <a:buNone/>
            </a:pPr>
            <a:r>
              <a:rPr lang="en-US" sz="2400" dirty="0" smtClean="0"/>
              <a:t>		          </a:t>
            </a:r>
          </a:p>
          <a:p>
            <a:pPr lvl="1">
              <a:lnSpc>
                <a:spcPct val="90000"/>
              </a:lnSpc>
              <a:buFontTx/>
              <a:buNone/>
            </a:pPr>
            <a:r>
              <a:rPr lang="en-US" sz="2400" dirty="0" smtClean="0"/>
              <a:t>			</a:t>
            </a:r>
            <a:r>
              <a:rPr lang="en-US" sz="2400" b="1" dirty="0" smtClean="0">
                <a:solidFill>
                  <a:srgbClr val="FF9900"/>
                </a:solidFill>
              </a:rPr>
              <a:t>USER X</a:t>
            </a:r>
            <a:r>
              <a:rPr lang="en-US" sz="2400" b="1" dirty="0" smtClean="0"/>
              <a:t>	</a:t>
            </a:r>
            <a:r>
              <a:rPr lang="en-US" sz="2400" dirty="0" smtClean="0"/>
              <a:t>		</a:t>
            </a:r>
            <a:r>
              <a:rPr lang="en-US" sz="2400" b="1" dirty="0" smtClean="0">
                <a:solidFill>
                  <a:schemeClr val="accent1"/>
                </a:solidFill>
              </a:rPr>
              <a:t>USER Y</a:t>
            </a:r>
          </a:p>
          <a:p>
            <a:pPr lvl="3">
              <a:lnSpc>
                <a:spcPct val="90000"/>
              </a:lnSpc>
              <a:buFontTx/>
              <a:buNone/>
            </a:pPr>
            <a:r>
              <a:rPr lang="en-US" sz="1800" dirty="0" smtClean="0"/>
              <a:t>1	Read </a:t>
            </a:r>
            <a:r>
              <a:rPr lang="en-US" sz="1800" dirty="0" err="1" smtClean="0"/>
              <a:t>Cust</a:t>
            </a:r>
            <a:r>
              <a:rPr lang="en-US" sz="1800" dirty="0" smtClean="0"/>
              <a:t> A record	</a:t>
            </a:r>
            <a:br>
              <a:rPr lang="en-US" sz="1800" dirty="0" smtClean="0"/>
            </a:br>
            <a:r>
              <a:rPr lang="en-US" sz="1800" dirty="0" smtClean="0"/>
              <a:t> (Balance = $100)		1   Read </a:t>
            </a:r>
            <a:r>
              <a:rPr lang="en-US" sz="1800" dirty="0" err="1" smtClean="0"/>
              <a:t>Cust</a:t>
            </a:r>
            <a:r>
              <a:rPr lang="en-US" sz="1800" dirty="0" smtClean="0"/>
              <a:t> A record</a:t>
            </a:r>
            <a:br>
              <a:rPr lang="en-US" sz="1800" dirty="0" smtClean="0"/>
            </a:br>
            <a:r>
              <a:rPr lang="en-US" sz="1800" dirty="0" smtClean="0"/>
              <a:t>					(Balance = $100)</a:t>
            </a:r>
          </a:p>
          <a:p>
            <a:pPr lvl="3">
              <a:lnSpc>
                <a:spcPct val="90000"/>
              </a:lnSpc>
              <a:buFontTx/>
              <a:buNone/>
            </a:pPr>
            <a:r>
              <a:rPr lang="en-US" sz="1800" dirty="0" smtClean="0"/>
              <a:t>2    Bal = Bal  - 50</a:t>
            </a:r>
            <a:br>
              <a:rPr lang="en-US" sz="1800" dirty="0" smtClean="0"/>
            </a:br>
            <a:r>
              <a:rPr lang="en-US" sz="1800" dirty="0" smtClean="0"/>
              <a:t> (Balance = $50)		2    Bal = Bal + 25</a:t>
            </a:r>
            <a:br>
              <a:rPr lang="en-US" sz="1800" dirty="0" smtClean="0"/>
            </a:br>
            <a:r>
              <a:rPr lang="en-US" sz="1800" dirty="0" smtClean="0"/>
              <a:t>					 (Balance = $125)</a:t>
            </a:r>
          </a:p>
          <a:p>
            <a:pPr lvl="3">
              <a:lnSpc>
                <a:spcPct val="90000"/>
              </a:lnSpc>
              <a:buFontTx/>
              <a:buNone/>
            </a:pPr>
            <a:r>
              <a:rPr lang="en-US" sz="1800" dirty="0" smtClean="0"/>
              <a:t>3    Write </a:t>
            </a:r>
            <a:r>
              <a:rPr lang="en-US" sz="1800" dirty="0" err="1" smtClean="0"/>
              <a:t>Cust</a:t>
            </a:r>
            <a:r>
              <a:rPr lang="en-US" sz="1800" dirty="0" smtClean="0"/>
              <a:t> A record</a:t>
            </a:r>
            <a:br>
              <a:rPr lang="en-US" sz="1800" dirty="0" smtClean="0"/>
            </a:br>
            <a:r>
              <a:rPr lang="en-US" sz="1800" dirty="0" smtClean="0"/>
              <a:t> (Balance = $50)		3    Write </a:t>
            </a:r>
            <a:r>
              <a:rPr lang="en-US" sz="1800" dirty="0" err="1" smtClean="0"/>
              <a:t>Cust</a:t>
            </a:r>
            <a:r>
              <a:rPr lang="en-US" sz="1800" dirty="0" smtClean="0"/>
              <a:t> A record</a:t>
            </a:r>
            <a:br>
              <a:rPr lang="en-US" sz="1800" dirty="0" smtClean="0"/>
            </a:br>
            <a:r>
              <a:rPr lang="en-US" sz="1800" dirty="0" smtClean="0"/>
              <a:t>					 (Balance = $125)</a:t>
            </a:r>
          </a:p>
        </p:txBody>
      </p:sp>
      <p:sp>
        <p:nvSpPr>
          <p:cNvPr id="11269" name="Rectangle 5"/>
          <p:cNvSpPr>
            <a:spLocks noChangeArrowheads="1"/>
          </p:cNvSpPr>
          <p:nvPr/>
        </p:nvSpPr>
        <p:spPr bwMode="auto">
          <a:xfrm>
            <a:off x="4191000" y="2438400"/>
            <a:ext cx="688975" cy="363538"/>
          </a:xfrm>
          <a:prstGeom prst="rect">
            <a:avLst/>
          </a:prstGeom>
          <a:noFill/>
          <a:ln w="9525">
            <a:noFill/>
            <a:miter lim="800000"/>
            <a:headEnd/>
            <a:tailEnd/>
          </a:ln>
        </p:spPr>
        <p:txBody>
          <a:bodyPr wrap="none" lIns="90488" tIns="44450" rIns="90488" bIns="44450">
            <a:spAutoFit/>
          </a:bodyPr>
          <a:lstStyle/>
          <a:p>
            <a:pPr algn="ctr"/>
            <a:r>
              <a:rPr lang="en-US" sz="1800" b="1">
                <a:solidFill>
                  <a:schemeClr val="tx2"/>
                </a:solidFill>
              </a:rPr>
              <a:t>Time</a:t>
            </a:r>
          </a:p>
        </p:txBody>
      </p:sp>
      <p:grpSp>
        <p:nvGrpSpPr>
          <p:cNvPr id="11270" name="Group 6"/>
          <p:cNvGrpSpPr>
            <a:grpSpLocks/>
          </p:cNvGrpSpPr>
          <p:nvPr/>
        </p:nvGrpSpPr>
        <p:grpSpPr bwMode="auto">
          <a:xfrm>
            <a:off x="4343400" y="2971800"/>
            <a:ext cx="214313" cy="2995613"/>
            <a:chOff x="2861" y="2189"/>
            <a:chExt cx="135" cy="1887"/>
          </a:xfrm>
        </p:grpSpPr>
        <p:sp>
          <p:nvSpPr>
            <p:cNvPr id="11271" name="Line 7"/>
            <p:cNvSpPr>
              <a:spLocks noChangeShapeType="1"/>
            </p:cNvSpPr>
            <p:nvPr/>
          </p:nvSpPr>
          <p:spPr bwMode="auto">
            <a:xfrm>
              <a:off x="2928" y="2189"/>
              <a:ext cx="0" cy="1887"/>
            </a:xfrm>
            <a:prstGeom prst="line">
              <a:avLst/>
            </a:prstGeom>
            <a:noFill/>
            <a:ln w="12700">
              <a:solidFill>
                <a:schemeClr val="bg2"/>
              </a:solidFill>
              <a:round/>
              <a:headEnd type="none" w="sm" len="sm"/>
              <a:tailEnd type="stealth" w="med" len="med"/>
            </a:ln>
          </p:spPr>
          <p:txBody>
            <a:bodyPr/>
            <a:lstStyle/>
            <a:p>
              <a:endParaRPr lang="en-IE"/>
            </a:p>
          </p:txBody>
        </p:sp>
        <p:sp>
          <p:nvSpPr>
            <p:cNvPr id="11272" name="Line 8"/>
            <p:cNvSpPr>
              <a:spLocks noChangeShapeType="1"/>
            </p:cNvSpPr>
            <p:nvPr/>
          </p:nvSpPr>
          <p:spPr bwMode="auto">
            <a:xfrm>
              <a:off x="2861" y="2352"/>
              <a:ext cx="135" cy="0"/>
            </a:xfrm>
            <a:prstGeom prst="line">
              <a:avLst/>
            </a:prstGeom>
            <a:noFill/>
            <a:ln w="12700">
              <a:solidFill>
                <a:schemeClr val="bg2"/>
              </a:solidFill>
              <a:round/>
              <a:headEnd type="none" w="sm" len="sm"/>
              <a:tailEnd type="none" w="sm" len="sm"/>
            </a:ln>
          </p:spPr>
          <p:txBody>
            <a:bodyPr/>
            <a:lstStyle/>
            <a:p>
              <a:endParaRPr lang="en-IE"/>
            </a:p>
          </p:txBody>
        </p:sp>
        <p:sp>
          <p:nvSpPr>
            <p:cNvPr id="11273" name="Line 9"/>
            <p:cNvSpPr>
              <a:spLocks noChangeShapeType="1"/>
            </p:cNvSpPr>
            <p:nvPr/>
          </p:nvSpPr>
          <p:spPr bwMode="auto">
            <a:xfrm>
              <a:off x="2861" y="2484"/>
              <a:ext cx="135" cy="0"/>
            </a:xfrm>
            <a:prstGeom prst="line">
              <a:avLst/>
            </a:prstGeom>
            <a:noFill/>
            <a:ln w="12700">
              <a:solidFill>
                <a:schemeClr val="bg2"/>
              </a:solidFill>
              <a:round/>
              <a:headEnd type="none" w="sm" len="sm"/>
              <a:tailEnd type="none" w="sm" len="sm"/>
            </a:ln>
          </p:spPr>
          <p:txBody>
            <a:bodyPr/>
            <a:lstStyle/>
            <a:p>
              <a:endParaRPr lang="en-IE"/>
            </a:p>
          </p:txBody>
        </p:sp>
        <p:sp>
          <p:nvSpPr>
            <p:cNvPr id="11274" name="Line 10"/>
            <p:cNvSpPr>
              <a:spLocks noChangeShapeType="1"/>
            </p:cNvSpPr>
            <p:nvPr/>
          </p:nvSpPr>
          <p:spPr bwMode="auto">
            <a:xfrm>
              <a:off x="2861" y="2616"/>
              <a:ext cx="135" cy="0"/>
            </a:xfrm>
            <a:prstGeom prst="line">
              <a:avLst/>
            </a:prstGeom>
            <a:noFill/>
            <a:ln w="12700">
              <a:solidFill>
                <a:schemeClr val="bg2"/>
              </a:solidFill>
              <a:round/>
              <a:headEnd type="none" w="sm" len="sm"/>
              <a:tailEnd type="none" w="sm" len="sm"/>
            </a:ln>
          </p:spPr>
          <p:txBody>
            <a:bodyPr/>
            <a:lstStyle/>
            <a:p>
              <a:endParaRPr lang="en-IE"/>
            </a:p>
          </p:txBody>
        </p:sp>
        <p:sp>
          <p:nvSpPr>
            <p:cNvPr id="11275" name="Line 11"/>
            <p:cNvSpPr>
              <a:spLocks noChangeShapeType="1"/>
            </p:cNvSpPr>
            <p:nvPr/>
          </p:nvSpPr>
          <p:spPr bwMode="auto">
            <a:xfrm>
              <a:off x="2861" y="2748"/>
              <a:ext cx="135" cy="0"/>
            </a:xfrm>
            <a:prstGeom prst="line">
              <a:avLst/>
            </a:prstGeom>
            <a:noFill/>
            <a:ln w="12700">
              <a:solidFill>
                <a:schemeClr val="bg2"/>
              </a:solidFill>
              <a:round/>
              <a:headEnd type="none" w="sm" len="sm"/>
              <a:tailEnd type="none" w="sm" len="sm"/>
            </a:ln>
          </p:spPr>
          <p:txBody>
            <a:bodyPr/>
            <a:lstStyle/>
            <a:p>
              <a:endParaRPr lang="en-IE"/>
            </a:p>
          </p:txBody>
        </p:sp>
        <p:sp>
          <p:nvSpPr>
            <p:cNvPr id="11276" name="Line 12"/>
            <p:cNvSpPr>
              <a:spLocks noChangeShapeType="1"/>
            </p:cNvSpPr>
            <p:nvPr/>
          </p:nvSpPr>
          <p:spPr bwMode="auto">
            <a:xfrm>
              <a:off x="2861" y="2880"/>
              <a:ext cx="135" cy="0"/>
            </a:xfrm>
            <a:prstGeom prst="line">
              <a:avLst/>
            </a:prstGeom>
            <a:noFill/>
            <a:ln w="12700">
              <a:solidFill>
                <a:schemeClr val="bg2"/>
              </a:solidFill>
              <a:round/>
              <a:headEnd type="none" w="sm" len="sm"/>
              <a:tailEnd type="none" w="sm" len="sm"/>
            </a:ln>
          </p:spPr>
          <p:txBody>
            <a:bodyPr/>
            <a:lstStyle/>
            <a:p>
              <a:endParaRPr lang="en-IE"/>
            </a:p>
          </p:txBody>
        </p:sp>
        <p:sp>
          <p:nvSpPr>
            <p:cNvPr id="11277" name="Line 13"/>
            <p:cNvSpPr>
              <a:spLocks noChangeShapeType="1"/>
            </p:cNvSpPr>
            <p:nvPr/>
          </p:nvSpPr>
          <p:spPr bwMode="auto">
            <a:xfrm>
              <a:off x="2861" y="3012"/>
              <a:ext cx="135" cy="0"/>
            </a:xfrm>
            <a:prstGeom prst="line">
              <a:avLst/>
            </a:prstGeom>
            <a:noFill/>
            <a:ln w="12700">
              <a:solidFill>
                <a:schemeClr val="bg2"/>
              </a:solidFill>
              <a:round/>
              <a:headEnd type="none" w="sm" len="sm"/>
              <a:tailEnd type="none" w="sm" len="sm"/>
            </a:ln>
          </p:spPr>
          <p:txBody>
            <a:bodyPr/>
            <a:lstStyle/>
            <a:p>
              <a:endParaRPr lang="en-IE"/>
            </a:p>
          </p:txBody>
        </p:sp>
        <p:sp>
          <p:nvSpPr>
            <p:cNvPr id="11278" name="Line 14"/>
            <p:cNvSpPr>
              <a:spLocks noChangeShapeType="1"/>
            </p:cNvSpPr>
            <p:nvPr/>
          </p:nvSpPr>
          <p:spPr bwMode="auto">
            <a:xfrm>
              <a:off x="2861" y="3144"/>
              <a:ext cx="135" cy="0"/>
            </a:xfrm>
            <a:prstGeom prst="line">
              <a:avLst/>
            </a:prstGeom>
            <a:noFill/>
            <a:ln w="12700">
              <a:solidFill>
                <a:schemeClr val="bg2"/>
              </a:solidFill>
              <a:round/>
              <a:headEnd type="none" w="sm" len="sm"/>
              <a:tailEnd type="none" w="sm" len="sm"/>
            </a:ln>
          </p:spPr>
          <p:txBody>
            <a:bodyPr/>
            <a:lstStyle/>
            <a:p>
              <a:endParaRPr lang="en-IE"/>
            </a:p>
          </p:txBody>
        </p:sp>
        <p:sp>
          <p:nvSpPr>
            <p:cNvPr id="11279" name="Line 15"/>
            <p:cNvSpPr>
              <a:spLocks noChangeShapeType="1"/>
            </p:cNvSpPr>
            <p:nvPr/>
          </p:nvSpPr>
          <p:spPr bwMode="auto">
            <a:xfrm>
              <a:off x="2861" y="3276"/>
              <a:ext cx="135" cy="0"/>
            </a:xfrm>
            <a:prstGeom prst="line">
              <a:avLst/>
            </a:prstGeom>
            <a:noFill/>
            <a:ln w="12700">
              <a:solidFill>
                <a:schemeClr val="bg2"/>
              </a:solidFill>
              <a:round/>
              <a:headEnd type="none" w="sm" len="sm"/>
              <a:tailEnd type="none" w="sm" len="sm"/>
            </a:ln>
          </p:spPr>
          <p:txBody>
            <a:bodyPr/>
            <a:lstStyle/>
            <a:p>
              <a:endParaRPr lang="en-IE"/>
            </a:p>
          </p:txBody>
        </p:sp>
        <p:sp>
          <p:nvSpPr>
            <p:cNvPr id="11280" name="Line 16"/>
            <p:cNvSpPr>
              <a:spLocks noChangeShapeType="1"/>
            </p:cNvSpPr>
            <p:nvPr/>
          </p:nvSpPr>
          <p:spPr bwMode="auto">
            <a:xfrm>
              <a:off x="2861" y="3408"/>
              <a:ext cx="135" cy="0"/>
            </a:xfrm>
            <a:prstGeom prst="line">
              <a:avLst/>
            </a:prstGeom>
            <a:noFill/>
            <a:ln w="12700">
              <a:solidFill>
                <a:schemeClr val="bg2"/>
              </a:solidFill>
              <a:round/>
              <a:headEnd type="none" w="sm" len="sm"/>
              <a:tailEnd type="none" w="sm" len="sm"/>
            </a:ln>
          </p:spPr>
          <p:txBody>
            <a:bodyPr/>
            <a:lstStyle/>
            <a:p>
              <a:endParaRPr lang="en-IE"/>
            </a:p>
          </p:txBody>
        </p:sp>
        <p:sp>
          <p:nvSpPr>
            <p:cNvPr id="11281" name="Line 17"/>
            <p:cNvSpPr>
              <a:spLocks noChangeShapeType="1"/>
            </p:cNvSpPr>
            <p:nvPr/>
          </p:nvSpPr>
          <p:spPr bwMode="auto">
            <a:xfrm>
              <a:off x="2861" y="3540"/>
              <a:ext cx="135" cy="0"/>
            </a:xfrm>
            <a:prstGeom prst="line">
              <a:avLst/>
            </a:prstGeom>
            <a:noFill/>
            <a:ln w="12700">
              <a:solidFill>
                <a:schemeClr val="bg2"/>
              </a:solidFill>
              <a:round/>
              <a:headEnd type="none" w="sm" len="sm"/>
              <a:tailEnd type="none" w="sm" len="sm"/>
            </a:ln>
          </p:spPr>
          <p:txBody>
            <a:bodyPr/>
            <a:lstStyle/>
            <a:p>
              <a:endParaRPr lang="en-IE"/>
            </a:p>
          </p:txBody>
        </p:sp>
        <p:sp>
          <p:nvSpPr>
            <p:cNvPr id="11282" name="Line 18"/>
            <p:cNvSpPr>
              <a:spLocks noChangeShapeType="1"/>
            </p:cNvSpPr>
            <p:nvPr/>
          </p:nvSpPr>
          <p:spPr bwMode="auto">
            <a:xfrm>
              <a:off x="2861" y="3672"/>
              <a:ext cx="135" cy="0"/>
            </a:xfrm>
            <a:prstGeom prst="line">
              <a:avLst/>
            </a:prstGeom>
            <a:noFill/>
            <a:ln w="12700">
              <a:solidFill>
                <a:schemeClr val="bg2"/>
              </a:solidFill>
              <a:round/>
              <a:headEnd type="none" w="sm" len="sm"/>
              <a:tailEnd type="none" w="sm" len="sm"/>
            </a:ln>
          </p:spPr>
          <p:txBody>
            <a:bodyPr/>
            <a:lstStyle/>
            <a:p>
              <a:endParaRPr lang="en-IE"/>
            </a:p>
          </p:txBody>
        </p:sp>
        <p:sp>
          <p:nvSpPr>
            <p:cNvPr id="11283" name="Line 19"/>
            <p:cNvSpPr>
              <a:spLocks noChangeShapeType="1"/>
            </p:cNvSpPr>
            <p:nvPr/>
          </p:nvSpPr>
          <p:spPr bwMode="auto">
            <a:xfrm>
              <a:off x="2861" y="3804"/>
              <a:ext cx="135" cy="0"/>
            </a:xfrm>
            <a:prstGeom prst="line">
              <a:avLst/>
            </a:prstGeom>
            <a:noFill/>
            <a:ln w="12700">
              <a:solidFill>
                <a:schemeClr val="bg2"/>
              </a:solidFill>
              <a:round/>
              <a:headEnd type="none" w="sm" len="sm"/>
              <a:tailEnd type="none" w="sm" len="sm"/>
            </a:ln>
          </p:spPr>
          <p:txBody>
            <a:bodyPr/>
            <a:lstStyle/>
            <a:p>
              <a:endParaRPr lang="en-IE"/>
            </a:p>
          </p:txBody>
        </p:sp>
      </p:grpSp>
    </p:spTree>
    <p:extLst>
      <p:ext uri="{BB962C8B-B14F-4D97-AF65-F5344CB8AC3E}">
        <p14:creationId xmlns:p14="http://schemas.microsoft.com/office/powerpoint/2010/main" val="221048100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7"/>
          <p:cNvSpPr>
            <a:spLocks noGrp="1" noChangeArrowheads="1"/>
          </p:cNvSpPr>
          <p:nvPr>
            <p:ph type="title"/>
          </p:nvPr>
        </p:nvSpPr>
        <p:spPr/>
        <p:txBody>
          <a:bodyPr/>
          <a:lstStyle/>
          <a:p>
            <a:pPr eaLnBrk="1" hangingPunct="1"/>
            <a:r>
              <a:rPr lang="en-CA" dirty="0" smtClean="0"/>
              <a:t>Example 2: </a:t>
            </a:r>
            <a:r>
              <a:rPr lang="en-CA" dirty="0"/>
              <a:t>the race problem in databases</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93381" y="1600200"/>
            <a:ext cx="5474019" cy="4572000"/>
          </a:xfrm>
          <a:prstGeom prst="rect">
            <a:avLst/>
          </a:prstGeom>
        </p:spPr>
      </p:pic>
      <p:sp>
        <p:nvSpPr>
          <p:cNvPr id="7" name="Rectangle 6"/>
          <p:cNvSpPr>
            <a:spLocks noChangeArrowheads="1"/>
          </p:cNvSpPr>
          <p:nvPr/>
        </p:nvSpPr>
        <p:spPr bwMode="auto">
          <a:xfrm rot="10800000" flipV="1">
            <a:off x="6019800" y="2119699"/>
            <a:ext cx="2851813"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5.3) </a:t>
            </a:r>
            <a:endParaRPr lang="en-US" sz="1800" b="1" dirty="0">
              <a:solidFill>
                <a:srgbClr val="000000"/>
              </a:solidFill>
              <a:ea typeface="ＭＳ Ｐゴシック" pitchFamily="34" charset="-128"/>
            </a:endParaRPr>
          </a:p>
          <a:p>
            <a:r>
              <a:rPr lang="en-US" dirty="0"/>
              <a:t>Case 2. P1 finishes </a:t>
            </a:r>
            <a:r>
              <a:rPr lang="en-US" dirty="0" smtClean="0"/>
              <a:t>first and </a:t>
            </a:r>
            <a:r>
              <a:rPr lang="en-US" dirty="0"/>
              <a:t>wins the race but </a:t>
            </a:r>
            <a:r>
              <a:rPr lang="en-US" dirty="0" smtClean="0"/>
              <a:t>its version </a:t>
            </a:r>
            <a:r>
              <a:rPr lang="en-US" dirty="0"/>
              <a:t>of the record </a:t>
            </a:r>
            <a:r>
              <a:rPr lang="en-US" dirty="0" smtClean="0"/>
              <a:t>will soon </a:t>
            </a:r>
            <a:r>
              <a:rPr lang="en-US" dirty="0"/>
              <a:t>be overwritten by </a:t>
            </a:r>
            <a:r>
              <a:rPr lang="en-US" dirty="0" smtClean="0"/>
              <a:t>P2. Regardless </a:t>
            </a:r>
            <a:r>
              <a:rPr lang="en-US" dirty="0"/>
              <a:t>of which</a:t>
            </a:r>
          </a:p>
          <a:p>
            <a:r>
              <a:rPr lang="en-US" dirty="0"/>
              <a:t>process wins the race, </a:t>
            </a:r>
            <a:r>
              <a:rPr lang="en-US" dirty="0" smtClean="0"/>
              <a:t>the final </a:t>
            </a:r>
            <a:r>
              <a:rPr lang="en-US" dirty="0"/>
              <a:t>version of the </a:t>
            </a:r>
            <a:r>
              <a:rPr lang="en-US" dirty="0" smtClean="0"/>
              <a:t>data will </a:t>
            </a:r>
            <a:r>
              <a:rPr lang="en-US" dirty="0"/>
              <a:t>be incorrect</a:t>
            </a:r>
            <a:r>
              <a:rPr lang="en-US" dirty="0" smtClean="0"/>
              <a:t>.</a:t>
            </a:r>
            <a:br>
              <a:rPr lang="en-US" dirty="0" smtClean="0"/>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8</a:t>
            </a:fld>
            <a:endParaRPr lang="en-US" dirty="0"/>
          </a:p>
        </p:txBody>
      </p:sp>
    </p:spTree>
    <p:extLst>
      <p:ext uri="{BB962C8B-B14F-4D97-AF65-F5344CB8AC3E}">
        <p14:creationId xmlns:p14="http://schemas.microsoft.com/office/powerpoint/2010/main" val="2287227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8"/>
          <p:cNvSpPr>
            <a:spLocks noGrp="1" noChangeArrowheads="1"/>
          </p:cNvSpPr>
          <p:nvPr>
            <p:ph type="title"/>
          </p:nvPr>
        </p:nvSpPr>
        <p:spPr/>
        <p:txBody>
          <a:bodyPr/>
          <a:lstStyle/>
          <a:p>
            <a:pPr eaLnBrk="1" hangingPunct="1"/>
            <a:r>
              <a:rPr lang="en-CA" dirty="0" smtClean="0"/>
              <a:t>A way of modeling Deadlocks</a:t>
            </a:r>
          </a:p>
        </p:txBody>
      </p:sp>
      <p:sp>
        <p:nvSpPr>
          <p:cNvPr id="27652" name="Rectangle 9"/>
          <p:cNvSpPr>
            <a:spLocks noGrp="1" noChangeArrowheads="1"/>
          </p:cNvSpPr>
          <p:nvPr>
            <p:ph type="body" idx="1"/>
          </p:nvPr>
        </p:nvSpPr>
        <p:spPr/>
        <p:txBody>
          <a:bodyPr/>
          <a:lstStyle/>
          <a:p>
            <a:pPr eaLnBrk="1" hangingPunct="1"/>
            <a:r>
              <a:rPr lang="en-US" dirty="0" smtClean="0"/>
              <a:t>Directed graphs: Richard Holt (1972)</a:t>
            </a:r>
          </a:p>
          <a:p>
            <a:pPr lvl="1" eaLnBrk="1" hangingPunct="1"/>
            <a:r>
              <a:rPr lang="en-CA" dirty="0" smtClean="0"/>
              <a:t>Circles represent processes </a:t>
            </a:r>
          </a:p>
          <a:p>
            <a:pPr lvl="1" eaLnBrk="1" hangingPunct="1"/>
            <a:r>
              <a:rPr lang="en-CA" dirty="0" smtClean="0"/>
              <a:t>Squares represent resources</a:t>
            </a:r>
            <a:endParaRPr lang="en-US" dirty="0" smtClean="0"/>
          </a:p>
          <a:p>
            <a:pPr lvl="1" eaLnBrk="1" hangingPunct="1"/>
            <a:r>
              <a:rPr lang="en-CA" dirty="0" smtClean="0"/>
              <a:t>Line with </a:t>
            </a:r>
            <a:r>
              <a:rPr lang="en-US" dirty="0" smtClean="0"/>
              <a:t>arrow</a:t>
            </a:r>
            <a:r>
              <a:rPr lang="en-CA" dirty="0" smtClean="0"/>
              <a:t> from resource to process </a:t>
            </a:r>
          </a:p>
          <a:p>
            <a:pPr lvl="2" eaLnBrk="1" hangingPunct="1"/>
            <a:r>
              <a:rPr lang="en-CA" dirty="0" smtClean="0"/>
              <a:t>Process</a:t>
            </a:r>
            <a:r>
              <a:rPr lang="en-US" dirty="0" smtClean="0"/>
              <a:t> </a:t>
            </a:r>
            <a:r>
              <a:rPr lang="en-CA" dirty="0" smtClean="0"/>
              <a:t>holding resource</a:t>
            </a:r>
          </a:p>
          <a:p>
            <a:pPr lvl="1" eaLnBrk="1" hangingPunct="1"/>
            <a:r>
              <a:rPr lang="en-CA" dirty="0" smtClean="0"/>
              <a:t>Line with </a:t>
            </a:r>
            <a:r>
              <a:rPr lang="en-US" dirty="0" smtClean="0"/>
              <a:t>arrow</a:t>
            </a:r>
            <a:r>
              <a:rPr lang="en-CA" dirty="0" smtClean="0"/>
              <a:t> from a process to resource</a:t>
            </a:r>
          </a:p>
          <a:p>
            <a:pPr lvl="2" eaLnBrk="1" hangingPunct="1"/>
            <a:r>
              <a:rPr lang="en-CA" dirty="0" smtClean="0"/>
              <a:t>Process</a:t>
            </a:r>
            <a:r>
              <a:rPr lang="en-US" dirty="0" smtClean="0"/>
              <a:t> </a:t>
            </a:r>
            <a:r>
              <a:rPr lang="en-CA" dirty="0" smtClean="0"/>
              <a:t>waiting for resource</a:t>
            </a:r>
          </a:p>
          <a:p>
            <a:pPr lvl="1" eaLnBrk="1" hangingPunct="1"/>
            <a:r>
              <a:rPr lang="en-CA" dirty="0" smtClean="0"/>
              <a:t>Arrow direction indicates flow</a:t>
            </a:r>
          </a:p>
          <a:p>
            <a:pPr lvl="1" eaLnBrk="1" hangingPunct="1"/>
            <a:r>
              <a:rPr lang="en-CA" dirty="0" smtClean="0"/>
              <a:t>Cycle in graph</a:t>
            </a:r>
          </a:p>
          <a:p>
            <a:pPr lvl="2" eaLnBrk="1" hangingPunct="1"/>
            <a:r>
              <a:rPr lang="en-CA" dirty="0" smtClean="0"/>
              <a:t>Deadlock</a:t>
            </a:r>
            <a:r>
              <a:rPr lang="en-US" dirty="0" smtClean="0"/>
              <a:t> </a:t>
            </a:r>
            <a:r>
              <a:rPr lang="en-CA" dirty="0" smtClean="0"/>
              <a:t>involving processes and resources</a:t>
            </a:r>
          </a:p>
          <a:p>
            <a:pPr lvl="2" eaLnBrk="1" hangingPunct="1"/>
            <a:endParaRPr lang="en-CA" dirty="0" smtClean="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9</a:t>
            </a:fld>
            <a:endParaRPr lang="en-US" dirty="0"/>
          </a:p>
        </p:txBody>
      </p:sp>
    </p:spTree>
    <p:extLst>
      <p:ext uri="{BB962C8B-B14F-4D97-AF65-F5344CB8AC3E}">
        <p14:creationId xmlns:p14="http://schemas.microsoft.com/office/powerpoint/2010/main" val="563877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2292</Words>
  <Application>Microsoft Office PowerPoint</Application>
  <PresentationFormat>On-screen Show (4:3)</PresentationFormat>
  <Paragraphs>414</Paragraphs>
  <Slides>40</Slides>
  <Notes>36</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Default Design</vt:lpstr>
      <vt:lpstr>1_Default Design</vt:lpstr>
      <vt:lpstr>Dt282 Operating Systems 2 </vt:lpstr>
      <vt:lpstr>Introduction</vt:lpstr>
      <vt:lpstr>Deadlock, Livelock, and Starvation</vt:lpstr>
      <vt:lpstr>Deadlock</vt:lpstr>
      <vt:lpstr>Cases of Deadlock </vt:lpstr>
      <vt:lpstr>The race problem</vt:lpstr>
      <vt:lpstr>Example 1: Lost Updates</vt:lpstr>
      <vt:lpstr>Example 2: the race problem in databases</vt:lpstr>
      <vt:lpstr>A way of modeling Deadlocks</vt:lpstr>
      <vt:lpstr>Case 1: Deadlocks on File Requests</vt:lpstr>
      <vt:lpstr>Case 1: Deadlocks on File Requests (cont'd.)</vt:lpstr>
      <vt:lpstr>Necessary Conditions for Deadlock or Livelock</vt:lpstr>
      <vt:lpstr>Modeling Deadlocks (cont'd.)</vt:lpstr>
      <vt:lpstr>Modeling Deadlocks (cont'd.)</vt:lpstr>
      <vt:lpstr>Modeling Deadlocks (cont'd.)</vt:lpstr>
      <vt:lpstr>Modeling Deadlocks (cont'd.)</vt:lpstr>
      <vt:lpstr>Modeling Deadlocks (cont'd.)</vt:lpstr>
      <vt:lpstr>Modeling Deadlocks (cont'd.)</vt:lpstr>
      <vt:lpstr>Modeling Deadlocks (cont'd.)</vt:lpstr>
      <vt:lpstr>Modeling Deadlocks (cont'd.)</vt:lpstr>
      <vt:lpstr>Three Strategies for Handling Deadlocks</vt:lpstr>
      <vt:lpstr>Deadlock Prevention </vt:lpstr>
      <vt:lpstr>Deadlock Prevention</vt:lpstr>
      <vt:lpstr>Deadlock: Avoidance</vt:lpstr>
      <vt:lpstr>Deadlock: Avoidance</vt:lpstr>
      <vt:lpstr>Strategies for Handling Deadlocks (cont'd.)</vt:lpstr>
      <vt:lpstr>Strategies for Handling Deadlocks (cont'd.)</vt:lpstr>
      <vt:lpstr>Deadlock: Avoidance (safe state)</vt:lpstr>
      <vt:lpstr>Deadlock: Avoidance (unsafe state)</vt:lpstr>
      <vt:lpstr>Deadlock: Avoidance</vt:lpstr>
      <vt:lpstr>Deadlocks: Detection and Recovery</vt:lpstr>
      <vt:lpstr>Detection and Recovery: Graph Reduction</vt:lpstr>
      <vt:lpstr>Detection and Recovery: Graph Reduction</vt:lpstr>
      <vt:lpstr>Deadlock: Detection and Recovery</vt:lpstr>
      <vt:lpstr>Deadlock: detection and recovery</vt:lpstr>
      <vt:lpstr>Starvation</vt:lpstr>
      <vt:lpstr>Sample Exam Questions</vt:lpstr>
      <vt:lpstr>Sample question Deadlock detection and graph  reduction</vt:lpstr>
      <vt:lpstr>Sample question (bankers algorithm)</vt:lpstr>
      <vt:lpstr>Sample Question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
  <cp:lastModifiedBy/>
  <cp:revision>84</cp:revision>
  <dcterms:created xsi:type="dcterms:W3CDTF">2007-10-29T05:59:23Z</dcterms:created>
  <dcterms:modified xsi:type="dcterms:W3CDTF">2016-11-23T12:08:48Z</dcterms:modified>
</cp:coreProperties>
</file>