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5" r:id="rId3"/>
    <p:sldId id="308" r:id="rId4"/>
    <p:sldId id="309" r:id="rId5"/>
    <p:sldId id="315" r:id="rId6"/>
    <p:sldId id="316" r:id="rId7"/>
    <p:sldId id="317" r:id="rId8"/>
    <p:sldId id="318" r:id="rId9"/>
    <p:sldId id="319" r:id="rId10"/>
    <p:sldId id="279" r:id="rId11"/>
    <p:sldId id="280" r:id="rId12"/>
    <p:sldId id="281" r:id="rId13"/>
    <p:sldId id="320" r:id="rId14"/>
    <p:sldId id="321" r:id="rId15"/>
    <p:sldId id="324" r:id="rId16"/>
    <p:sldId id="282" r:id="rId17"/>
    <p:sldId id="325" r:id="rId18"/>
    <p:sldId id="326" r:id="rId19"/>
    <p:sldId id="327" r:id="rId20"/>
    <p:sldId id="328" r:id="rId21"/>
    <p:sldId id="329" r:id="rId22"/>
    <p:sldId id="283" r:id="rId23"/>
    <p:sldId id="284" r:id="rId24"/>
    <p:sldId id="330" r:id="rId25"/>
    <p:sldId id="331" r:id="rId26"/>
    <p:sldId id="310" r:id="rId27"/>
    <p:sldId id="332" r:id="rId28"/>
    <p:sldId id="333" r:id="rId29"/>
    <p:sldId id="312" r:id="rId30"/>
    <p:sldId id="334" r:id="rId31"/>
    <p:sldId id="286" r:id="rId32"/>
    <p:sldId id="311" r:id="rId33"/>
    <p:sldId id="31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4DBCD-7CFA-437B-B0E2-AEDEBA179EA3}" type="datetimeFigureOut">
              <a:rPr lang="en-IE" smtClean="0"/>
              <a:t>20/11/2017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072A9-C273-47F3-9651-996B0B838009}" type="slidenum">
              <a:rPr lang="en-IE" smtClean="0"/>
              <a:t>‹#›</a:t>
            </a:fld>
            <a:endParaRPr lang="en-IE"/>
          </a:p>
        </p:txBody>
      </p:sp>
    </p:spTree>
    <p:extLst>
      <p:ext uri="{BB962C8B-B14F-4D97-AF65-F5344CB8AC3E}">
        <p14:creationId xmlns:p14="http://schemas.microsoft.com/office/powerpoint/2010/main" val="61353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3C61CB-453D-404D-9D75-A2DB7C8B58CA}" type="slidenum">
              <a:rPr lang="en-US" smtClean="0"/>
              <a:pPr>
                <a:defRPr/>
              </a:pPr>
              <a:t>4</a:t>
            </a:fld>
            <a:endParaRPr lang="en-US" dirty="0"/>
          </a:p>
        </p:txBody>
      </p:sp>
    </p:spTree>
    <p:extLst>
      <p:ext uri="{BB962C8B-B14F-4D97-AF65-F5344CB8AC3E}">
        <p14:creationId xmlns:p14="http://schemas.microsoft.com/office/powerpoint/2010/main" val="224306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E2AFE4-B564-4F7C-952F-F9CAC12BD07B}" type="slidenum">
              <a:rPr lang="en-US" smtClean="0"/>
              <a:pPr eaLnBrk="1" hangingPunct="1"/>
              <a:t>15</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C5E198-E71C-4F12-B788-A7E1EB56D80C}" type="slidenum">
              <a:rPr lang="en-US" smtClean="0"/>
              <a:pPr eaLnBrk="1" hangingPunct="1"/>
              <a:t>16</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1277B1-C057-4FD4-B8BD-EE15298B563F}" type="slidenum">
              <a:rPr lang="en-US" smtClean="0"/>
              <a:pPr eaLnBrk="1" hangingPunct="1"/>
              <a:t>17</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4563A5-D882-409D-AA1F-3C6790CD2FC9}" type="slidenum">
              <a:rPr lang="en-US" smtClean="0"/>
              <a:pPr eaLnBrk="1" hangingPunct="1"/>
              <a:t>18</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52699B-D632-405A-8354-E939B0897AC9}" type="slidenum">
              <a:rPr lang="en-US" smtClean="0"/>
              <a:pPr>
                <a:defRPr/>
              </a:pPr>
              <a:t>20</a:t>
            </a:fld>
            <a:endParaRPr lang="en-US" dirty="0"/>
          </a:p>
        </p:txBody>
      </p:sp>
    </p:spTree>
    <p:extLst>
      <p:ext uri="{BB962C8B-B14F-4D97-AF65-F5344CB8AC3E}">
        <p14:creationId xmlns:p14="http://schemas.microsoft.com/office/powerpoint/2010/main" val="23712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1EA0D3-B01F-4A79-A3AB-2D7628854B44}" type="slidenum">
              <a:rPr lang="en-US" smtClean="0"/>
              <a:pPr eaLnBrk="1" hangingPunct="1"/>
              <a:t>21</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5EB1A3-72C9-440E-B11F-A1370864A3D2}" type="slidenum">
              <a:rPr lang="en-US" smtClean="0"/>
              <a:pPr eaLnBrk="1" hangingPunct="1"/>
              <a:t>22</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C671AC-CBAF-4DE7-BB70-A63708B09497}" type="slidenum">
              <a:rPr lang="en-US" smtClean="0"/>
              <a:pPr eaLnBrk="1" hangingPunct="1"/>
              <a:t>23</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D36541-91A7-4A20-A4CC-2A5F865A8694}" type="slidenum">
              <a:rPr lang="en-US" smtClean="0"/>
              <a:pPr eaLnBrk="1" hangingPunct="1"/>
              <a:t>24</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4C4732-C4CA-45CD-93CB-A18EE78C03A8}" type="slidenum">
              <a:rPr lang="en-US" smtClean="0"/>
              <a:pPr eaLnBrk="1" hangingPunct="1"/>
              <a:t>25</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BF51B9-3473-4C32-8064-5B0DC61B437A}" type="slidenum">
              <a:rPr lang="en-US" smtClean="0"/>
              <a:pPr eaLnBrk="1" hangingPunct="1"/>
              <a:t>6</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F2E5F8-0796-40AD-BDAD-2B318F6F8FD4}" type="slidenum">
              <a:rPr lang="en-US" smtClean="0"/>
              <a:pPr eaLnBrk="1" hangingPunct="1"/>
              <a:t>26</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208" eaLnBrk="0" hangingPunct="0">
              <a:spcBef>
                <a:spcPct val="30000"/>
              </a:spcBef>
              <a:defRPr sz="1200">
                <a:solidFill>
                  <a:schemeClr val="tx1"/>
                </a:solidFill>
                <a:latin typeface="Arial" charset="0"/>
              </a:defRPr>
            </a:lvl1pPr>
            <a:lvl2pPr marL="740052" indent="-284636" defTabSz="879208" eaLnBrk="0" hangingPunct="0">
              <a:spcBef>
                <a:spcPct val="30000"/>
              </a:spcBef>
              <a:defRPr sz="1200">
                <a:solidFill>
                  <a:schemeClr val="tx1"/>
                </a:solidFill>
                <a:latin typeface="Arial" charset="0"/>
              </a:defRPr>
            </a:lvl2pPr>
            <a:lvl3pPr marL="1138542" indent="-227708" defTabSz="879208" eaLnBrk="0" hangingPunct="0">
              <a:spcBef>
                <a:spcPct val="30000"/>
              </a:spcBef>
              <a:defRPr sz="1200">
                <a:solidFill>
                  <a:schemeClr val="tx1"/>
                </a:solidFill>
                <a:latin typeface="Arial" charset="0"/>
              </a:defRPr>
            </a:lvl3pPr>
            <a:lvl4pPr marL="1593959" indent="-227708" defTabSz="879208" eaLnBrk="0" hangingPunct="0">
              <a:spcBef>
                <a:spcPct val="30000"/>
              </a:spcBef>
              <a:defRPr sz="1200">
                <a:solidFill>
                  <a:schemeClr val="tx1"/>
                </a:solidFill>
                <a:latin typeface="Arial" charset="0"/>
              </a:defRPr>
            </a:lvl4pPr>
            <a:lvl5pPr marL="2049376" indent="-227708" defTabSz="879208" eaLnBrk="0" hangingPunct="0">
              <a:spcBef>
                <a:spcPct val="30000"/>
              </a:spcBef>
              <a:defRPr sz="1200">
                <a:solidFill>
                  <a:schemeClr val="tx1"/>
                </a:solidFill>
                <a:latin typeface="Arial" charset="0"/>
              </a:defRPr>
            </a:lvl5pPr>
            <a:lvl6pPr marL="2504793" indent="-227708" defTabSz="879208" eaLnBrk="0" fontAlgn="base" hangingPunct="0">
              <a:spcBef>
                <a:spcPct val="30000"/>
              </a:spcBef>
              <a:spcAft>
                <a:spcPct val="0"/>
              </a:spcAft>
              <a:defRPr sz="1200">
                <a:solidFill>
                  <a:schemeClr val="tx1"/>
                </a:solidFill>
                <a:latin typeface="Arial" charset="0"/>
              </a:defRPr>
            </a:lvl6pPr>
            <a:lvl7pPr marL="2960210" indent="-227708" defTabSz="879208" eaLnBrk="0" fontAlgn="base" hangingPunct="0">
              <a:spcBef>
                <a:spcPct val="30000"/>
              </a:spcBef>
              <a:spcAft>
                <a:spcPct val="0"/>
              </a:spcAft>
              <a:defRPr sz="1200">
                <a:solidFill>
                  <a:schemeClr val="tx1"/>
                </a:solidFill>
                <a:latin typeface="Arial" charset="0"/>
              </a:defRPr>
            </a:lvl7pPr>
            <a:lvl8pPr marL="3415627" indent="-227708" defTabSz="879208" eaLnBrk="0" fontAlgn="base" hangingPunct="0">
              <a:spcBef>
                <a:spcPct val="30000"/>
              </a:spcBef>
              <a:spcAft>
                <a:spcPct val="0"/>
              </a:spcAft>
              <a:defRPr sz="1200">
                <a:solidFill>
                  <a:schemeClr val="tx1"/>
                </a:solidFill>
                <a:latin typeface="Arial" charset="0"/>
              </a:defRPr>
            </a:lvl8pPr>
            <a:lvl9pPr marL="3871044" indent="-227708" defTabSz="87920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9D89383-7F22-42DE-8168-1066C6664F67}" type="slidenum">
              <a:rPr lang="en-US" altLang="en-US" sz="1100"/>
              <a:pPr eaLnBrk="1" hangingPunct="1">
                <a:spcBef>
                  <a:spcPct val="0"/>
                </a:spcBef>
              </a:pPr>
              <a:t>27</a:t>
            </a:fld>
            <a:endParaRPr lang="en-US" altLang="en-US" sz="11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4C0CED-5B53-46BB-8463-DA3BCC83308E}" type="slidenum">
              <a:rPr lang="en-US" smtClean="0"/>
              <a:pPr eaLnBrk="1" hangingPunct="1"/>
              <a:t>30</a:t>
            </a:fld>
            <a:endParaRPr lang="en-US"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C7A4DA-956D-456D-8E7D-8A6CD497826F}" type="slidenum">
              <a:rPr lang="en-US" smtClean="0"/>
              <a:pPr eaLnBrk="1" hangingPunct="1"/>
              <a:t>31</a:t>
            </a:fld>
            <a:endParaRPr lang="en-US" dirty="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C8A486-E314-4380-B633-C045D3FA543D}" type="slidenum">
              <a:rPr lang="en-US" smtClean="0"/>
              <a:pPr eaLnBrk="1" hangingPunct="1"/>
              <a:t>7</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BF51B9-3473-4C32-8064-5B0DC61B437A}" type="slidenum">
              <a:rPr lang="en-US" smtClean="0"/>
              <a:pPr eaLnBrk="1" hangingPunct="1"/>
              <a:t>8</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BF51B9-3473-4C32-8064-5B0DC61B437A}" type="slidenum">
              <a:rPr lang="en-US" smtClean="0"/>
              <a:pPr eaLnBrk="1" hangingPunct="1"/>
              <a:t>9</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B0D2365-F548-40DE-BC1C-0C2F29A8A12B}" type="slidenum">
              <a:rPr lang="en-US" smtClean="0"/>
              <a:pPr eaLnBrk="1" hangingPunct="1"/>
              <a:t>10</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2283F2-1A50-44CF-B2C1-BCF9DEB5C833}" type="slidenum">
              <a:rPr lang="en-US" smtClean="0"/>
              <a:pPr eaLnBrk="1" hangingPunct="1"/>
              <a:t>12</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904C12-172A-4CB6-BE26-875D1A15D40E}" type="slidenum">
              <a:rPr lang="en-US" smtClean="0"/>
              <a:pPr eaLnBrk="1" hangingPunct="1"/>
              <a:t>13</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E9E665-753C-4175-8742-4FA8ED885255}" type="slidenum">
              <a:rPr lang="en-US" smtClean="0"/>
              <a:pPr eaLnBrk="1" hangingPunct="1"/>
              <a:t>14</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DC1DC011-95B1-4783-A1CE-346184AD83D9}"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5332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C1DC011-95B1-4783-A1CE-346184AD83D9}"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168985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C1DC011-95B1-4783-A1CE-346184AD83D9}"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152818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C1DC011-95B1-4783-A1CE-346184AD83D9}"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87804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DC011-95B1-4783-A1CE-346184AD83D9}"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390585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DC1DC011-95B1-4783-A1CE-346184AD83D9}" type="datetimeFigureOut">
              <a:rPr lang="en-IE" smtClean="0"/>
              <a:t>20/11/2017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178990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DC1DC011-95B1-4783-A1CE-346184AD83D9}" type="datetimeFigureOut">
              <a:rPr lang="en-IE" smtClean="0"/>
              <a:t>20/11/2017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104965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DC1DC011-95B1-4783-A1CE-346184AD83D9}" type="datetimeFigureOut">
              <a:rPr lang="en-IE" smtClean="0"/>
              <a:t>20/11/2017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63305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DC011-95B1-4783-A1CE-346184AD83D9}" type="datetimeFigureOut">
              <a:rPr lang="en-IE" smtClean="0"/>
              <a:t>20/11/2017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12640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DC011-95B1-4783-A1CE-346184AD83D9}" type="datetimeFigureOut">
              <a:rPr lang="en-IE" smtClean="0"/>
              <a:t>20/11/2017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173971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DC011-95B1-4783-A1CE-346184AD83D9}" type="datetimeFigureOut">
              <a:rPr lang="en-IE" smtClean="0"/>
              <a:t>20/11/2017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891607-5CE1-44F6-A0A5-97A2A4B5BBCE}" type="slidenum">
              <a:rPr lang="en-IE" smtClean="0"/>
              <a:t>‹#›</a:t>
            </a:fld>
            <a:endParaRPr lang="en-IE"/>
          </a:p>
        </p:txBody>
      </p:sp>
    </p:spTree>
    <p:extLst>
      <p:ext uri="{BB962C8B-B14F-4D97-AF65-F5344CB8AC3E}">
        <p14:creationId xmlns:p14="http://schemas.microsoft.com/office/powerpoint/2010/main" val="396833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DC011-95B1-4783-A1CE-346184AD83D9}" type="datetimeFigureOut">
              <a:rPr lang="en-IE" smtClean="0"/>
              <a:t>20/11/2017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91607-5CE1-44F6-A0A5-97A2A4B5BBCE}" type="slidenum">
              <a:rPr lang="en-IE" smtClean="0"/>
              <a:t>‹#›</a:t>
            </a:fld>
            <a:endParaRPr lang="en-IE"/>
          </a:p>
        </p:txBody>
      </p:sp>
    </p:spTree>
    <p:extLst>
      <p:ext uri="{BB962C8B-B14F-4D97-AF65-F5344CB8AC3E}">
        <p14:creationId xmlns:p14="http://schemas.microsoft.com/office/powerpoint/2010/main" val="3576849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5.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6.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7.wdp"/></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8.wdp"/></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9.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0.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Main memory management:  virtual memory</a:t>
            </a:r>
          </a:p>
        </p:txBody>
      </p:sp>
      <p:sp>
        <p:nvSpPr>
          <p:cNvPr id="3" name="Subtitle 2"/>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327438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962400" y="381000"/>
            <a:ext cx="4708071" cy="5724477"/>
          </a:xfrm>
          <a:prstGeom prst="rect">
            <a:avLst/>
          </a:prstGeom>
        </p:spPr>
      </p:pic>
      <p:sp>
        <p:nvSpPr>
          <p:cNvPr id="8" name="Rectangle 7"/>
          <p:cNvSpPr>
            <a:spLocks noChangeArrowheads="1"/>
          </p:cNvSpPr>
          <p:nvPr/>
        </p:nvSpPr>
        <p:spPr bwMode="auto">
          <a:xfrm>
            <a:off x="304800" y="1231804"/>
            <a:ext cx="335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chemeClr val="tx1"/>
                </a:solidFill>
                <a:latin typeface="Arial" charset="0"/>
                <a:ea typeface="ＭＳ Ｐゴシック" pitchFamily="34" charset="-128"/>
              </a:rPr>
              <a:t>(figure 3.2) </a:t>
            </a:r>
          </a:p>
          <a:p>
            <a:pPr algn="r" eaLnBrk="0" hangingPunct="0"/>
            <a:r>
              <a:rPr lang="en-US" dirty="0">
                <a:solidFill>
                  <a:srgbClr val="000000"/>
                </a:solidFill>
                <a:ea typeface="ＭＳ Ｐゴシック" pitchFamily="34" charset="-128"/>
              </a:rPr>
              <a:t>This job is 350 bytes long and is divided into four pages of 100 bytes.</a:t>
            </a:r>
          </a:p>
          <a:p>
            <a:pPr algn="r" eaLnBrk="0" hangingPunct="0"/>
            <a:endParaRPr lang="en-US" dirty="0">
              <a:solidFill>
                <a:srgbClr val="000000"/>
              </a:solidFill>
              <a:ea typeface="ＭＳ Ｐゴシック" pitchFamily="34" charset="-128"/>
            </a:endParaRPr>
          </a:p>
          <a:p>
            <a:pPr algn="r" eaLnBrk="0" hangingPunct="0"/>
            <a:r>
              <a:rPr lang="en-US" dirty="0">
                <a:solidFill>
                  <a:srgbClr val="000000"/>
                </a:solidFill>
                <a:ea typeface="ＭＳ Ｐゴシック" pitchFamily="34" charset="-128"/>
              </a:rPr>
              <a:t> Each that are loaded into four page frames in memory.</a:t>
            </a:r>
          </a:p>
          <a:p>
            <a:pPr algn="r" eaLnBrk="0" hangingPunct="0"/>
            <a:endParaRPr lang="en-US" dirty="0">
              <a:solidFill>
                <a:srgbClr val="000000"/>
              </a:solidFill>
              <a:ea typeface="ＭＳ Ｐゴシック" pitchFamily="34" charset="-128"/>
            </a:endParaRPr>
          </a:p>
          <a:p>
            <a:pPr eaLnBrk="0" hangingPunct="0"/>
            <a:r>
              <a:rPr lang="en-US" dirty="0">
                <a:solidFill>
                  <a:srgbClr val="000000"/>
                </a:solidFill>
                <a:ea typeface="ＭＳ Ｐゴシック" pitchFamily="34" charset="-128"/>
              </a:rPr>
              <a:t>The values 1..350 are referred to as the </a:t>
            </a:r>
            <a:r>
              <a:rPr lang="en-US" b="1" dirty="0">
                <a:solidFill>
                  <a:srgbClr val="000000"/>
                </a:solidFill>
                <a:ea typeface="ＭＳ Ｐゴシック" pitchFamily="34" charset="-128"/>
              </a:rPr>
              <a:t>logical address</a:t>
            </a:r>
            <a:r>
              <a:rPr lang="en-US" dirty="0">
                <a:solidFill>
                  <a:srgbClr val="000000"/>
                </a:solidFill>
                <a:ea typeface="ＭＳ Ｐゴシック" pitchFamily="34" charset="-128"/>
              </a:rPr>
              <a:t> (the way the CPU interoperates a program)</a:t>
            </a:r>
            <a:br>
              <a:rPr lang="en-US" dirty="0">
                <a:solidFill>
                  <a:srgbClr val="000000"/>
                </a:solidFill>
                <a:ea typeface="ＭＳ Ｐゴシック" pitchFamily="34" charset="-128"/>
              </a:rPr>
            </a:br>
            <a:endParaRPr lang="en-US" sz="2400" i="1" dirty="0">
              <a:solidFill>
                <a:srgbClr val="000000"/>
              </a:solidFill>
              <a:latin typeface="Arial" charset="0"/>
              <a:ea typeface="ＭＳ Ｐゴシック" pitchFamily="34" charset="-128"/>
            </a:endParaRPr>
          </a:p>
        </p:txBody>
      </p:sp>
      <p:sp>
        <p:nvSpPr>
          <p:cNvPr id="3" name="Slide Number Placeholder 2"/>
          <p:cNvSpPr>
            <a:spLocks noGrp="1"/>
          </p:cNvSpPr>
          <p:nvPr>
            <p:ph type="sldNum" sz="quarter" idx="11"/>
          </p:nvPr>
        </p:nvSpPr>
        <p:spPr/>
        <p:txBody>
          <a:bodyPr/>
          <a:lstStyle/>
          <a:p>
            <a:pPr>
              <a:defRPr/>
            </a:pPr>
            <a:fld id="{10193B88-A0FA-4380-AE1A-BC326D61454C}" type="slidenum">
              <a:rPr lang="en-US" smtClean="0"/>
              <a:pPr>
                <a:defRPr/>
              </a:pPr>
              <a:t>10</a:t>
            </a:fld>
            <a:endParaRPr lang="en-US" dirty="0"/>
          </a:p>
        </p:txBody>
      </p:sp>
    </p:spTree>
    <p:extLst>
      <p:ext uri="{BB962C8B-B14F-4D97-AF65-F5344CB8AC3E}">
        <p14:creationId xmlns:p14="http://schemas.microsoft.com/office/powerpoint/2010/main" val="32856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Logical (virtual) v physical address</a:t>
            </a: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456" y="1600200"/>
            <a:ext cx="6155087" cy="4525963"/>
          </a:xfrm>
          <a:prstGeom prst="rect">
            <a:avLst/>
          </a:prstGeom>
          <a:noFill/>
          <a:ln>
            <a:noFill/>
          </a:ln>
        </p:spPr>
      </p:pic>
      <p:sp>
        <p:nvSpPr>
          <p:cNvPr id="3" name="Slide Number Placeholder 2"/>
          <p:cNvSpPr>
            <a:spLocks noGrp="1"/>
          </p:cNvSpPr>
          <p:nvPr>
            <p:ph type="sldNum" sz="quarter" idx="11"/>
          </p:nvPr>
        </p:nvSpPr>
        <p:spPr/>
        <p:txBody>
          <a:bodyPr/>
          <a:lstStyle/>
          <a:p>
            <a:pPr>
              <a:defRPr/>
            </a:pPr>
            <a:fld id="{6D6B0983-3CF6-4DC6-9B34-ED534DF705EA}" type="slidenum">
              <a:rPr lang="en-US" smtClean="0"/>
              <a:pPr>
                <a:defRPr/>
              </a:pPr>
              <a:t>11</a:t>
            </a:fld>
            <a:endParaRPr lang="en-US" dirty="0"/>
          </a:p>
        </p:txBody>
      </p:sp>
    </p:spTree>
    <p:extLst>
      <p:ext uri="{BB962C8B-B14F-4D97-AF65-F5344CB8AC3E}">
        <p14:creationId xmlns:p14="http://schemas.microsoft.com/office/powerpoint/2010/main" val="142495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400" y="533400"/>
            <a:ext cx="6553200" cy="361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a:off x="533400" y="4343400"/>
            <a:ext cx="777240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(figure </a:t>
            </a:r>
            <a:r>
              <a:rPr lang="en-US" b="1" dirty="0">
                <a:ea typeface="ＭＳ Ｐゴシック" pitchFamily="34" charset="-128"/>
              </a:rPr>
              <a:t>3.3</a:t>
            </a:r>
            <a:r>
              <a:rPr lang="en-US" sz="1800" b="1" dirty="0">
                <a:solidFill>
                  <a:schemeClr val="tx1"/>
                </a:solidFill>
                <a:latin typeface="Arial" charset="0"/>
                <a:ea typeface="ＭＳ Ｐゴシック" pitchFamily="34" charset="-128"/>
              </a:rPr>
              <a:t>): </a:t>
            </a:r>
            <a:r>
              <a:rPr lang="en-US" dirty="0">
                <a:solidFill>
                  <a:srgbClr val="000000"/>
                </a:solidFill>
                <a:ea typeface="ＭＳ Ｐゴシック" pitchFamily="34" charset="-128"/>
              </a:rPr>
              <a:t>This system has page frame and page sizes of 512 bytes each. The PMT shows where the job’s two pages are loaded into available page frames in main memory: the logical address is that in the job. E.g. </a:t>
            </a:r>
            <a:r>
              <a:rPr lang="en-US" b="1" dirty="0">
                <a:solidFill>
                  <a:srgbClr val="000000"/>
                </a:solidFill>
                <a:ea typeface="ＭＳ Ｐゴシック" pitchFamily="34" charset="-128"/>
              </a:rPr>
              <a:t>518;</a:t>
            </a:r>
            <a:r>
              <a:rPr lang="en-US" dirty="0">
                <a:solidFill>
                  <a:srgbClr val="000000"/>
                </a:solidFill>
                <a:ea typeface="ＭＳ Ｐゴシック" pitchFamily="34" charset="-128"/>
              </a:rPr>
              <a:t> the physical address is the actual location of this instruction.. In the above example frame 3 position 1536+6 = 1542</a:t>
            </a:r>
            <a:endParaRPr lang="en-US" sz="2400" i="1" dirty="0">
              <a:solidFill>
                <a:srgbClr val="000000"/>
              </a:solidFill>
              <a:latin typeface="Arial" charset="0"/>
              <a:ea typeface="ＭＳ Ｐゴシック" pitchFamily="34" charset="-128"/>
            </a:endParaRPr>
          </a:p>
        </p:txBody>
      </p:sp>
      <p:sp>
        <p:nvSpPr>
          <p:cNvPr id="3" name="Slide Number Placeholder 2"/>
          <p:cNvSpPr>
            <a:spLocks noGrp="1"/>
          </p:cNvSpPr>
          <p:nvPr>
            <p:ph type="sldNum" sz="quarter" idx="11"/>
          </p:nvPr>
        </p:nvSpPr>
        <p:spPr/>
        <p:txBody>
          <a:bodyPr/>
          <a:lstStyle/>
          <a:p>
            <a:pPr>
              <a:defRPr/>
            </a:pPr>
            <a:fld id="{10193B88-A0FA-4380-AE1A-BC326D61454C}" type="slidenum">
              <a:rPr lang="en-US" smtClean="0"/>
              <a:pPr>
                <a:defRPr/>
              </a:pPr>
              <a:t>12</a:t>
            </a:fld>
            <a:endParaRPr lang="en-US" dirty="0"/>
          </a:p>
        </p:txBody>
      </p:sp>
    </p:spTree>
    <p:extLst>
      <p:ext uri="{BB962C8B-B14F-4D97-AF65-F5344CB8AC3E}">
        <p14:creationId xmlns:p14="http://schemas.microsoft.com/office/powerpoint/2010/main" val="313526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CA" b="0" dirty="0"/>
              <a:t>Paged Memory Allocation</a:t>
            </a:r>
            <a:r>
              <a:rPr lang="en-US" b="0" dirty="0"/>
              <a:t> (cont'd.)</a:t>
            </a:r>
            <a:endParaRPr lang="en-CA" b="0" dirty="0"/>
          </a:p>
        </p:txBody>
      </p:sp>
      <p:sp>
        <p:nvSpPr>
          <p:cNvPr id="17412" name="Rectangle 3"/>
          <p:cNvSpPr>
            <a:spLocks noGrp="1" noChangeArrowheads="1"/>
          </p:cNvSpPr>
          <p:nvPr>
            <p:ph type="body" idx="1"/>
          </p:nvPr>
        </p:nvSpPr>
        <p:spPr/>
        <p:txBody>
          <a:bodyPr>
            <a:normAutofit lnSpcReduction="10000"/>
          </a:bodyPr>
          <a:lstStyle/>
          <a:p>
            <a:pPr eaLnBrk="1" hangingPunct="1"/>
            <a:r>
              <a:rPr lang="en-US" b="0" dirty="0"/>
              <a:t>Advantages</a:t>
            </a:r>
          </a:p>
          <a:p>
            <a:pPr lvl="1" eaLnBrk="1" hangingPunct="1"/>
            <a:r>
              <a:rPr lang="en-CA" b="0" dirty="0"/>
              <a:t>Efficient memory use: job allocation in noncontiguous memory</a:t>
            </a:r>
            <a:endParaRPr lang="en-US" b="0" dirty="0"/>
          </a:p>
          <a:p>
            <a:pPr eaLnBrk="1" hangingPunct="1"/>
            <a:r>
              <a:rPr lang="en-US" b="0" dirty="0"/>
              <a:t>Disadvantages</a:t>
            </a:r>
          </a:p>
          <a:p>
            <a:pPr lvl="1" eaLnBrk="1" hangingPunct="1"/>
            <a:r>
              <a:rPr lang="en-US" b="0" dirty="0"/>
              <a:t>Increased</a:t>
            </a:r>
            <a:r>
              <a:rPr lang="en-CA" b="0" dirty="0"/>
              <a:t> overhead: </a:t>
            </a:r>
            <a:r>
              <a:rPr lang="en-US" b="0" dirty="0"/>
              <a:t>address resolution</a:t>
            </a:r>
          </a:p>
          <a:p>
            <a:pPr lvl="1" eaLnBrk="1" hangingPunct="1"/>
            <a:r>
              <a:rPr lang="en-CA" b="0" dirty="0"/>
              <a:t>Internal</a:t>
            </a:r>
            <a:r>
              <a:rPr lang="en-US" b="0" dirty="0"/>
              <a:t> </a:t>
            </a:r>
            <a:r>
              <a:rPr lang="en-CA" b="0" dirty="0"/>
              <a:t>fragmentation: </a:t>
            </a:r>
            <a:r>
              <a:rPr lang="en-US" b="0" dirty="0"/>
              <a:t>last page</a:t>
            </a:r>
          </a:p>
          <a:p>
            <a:pPr eaLnBrk="1" hangingPunct="1"/>
            <a:r>
              <a:rPr lang="en-CA" b="0" dirty="0"/>
              <a:t>Page size: crucial</a:t>
            </a:r>
          </a:p>
          <a:p>
            <a:pPr lvl="1" eaLnBrk="1" hangingPunct="1"/>
            <a:r>
              <a:rPr lang="en-CA" b="0" dirty="0"/>
              <a:t>Too small: very long PMTs</a:t>
            </a:r>
          </a:p>
          <a:p>
            <a:pPr lvl="1" eaLnBrk="1" hangingPunct="1"/>
            <a:r>
              <a:rPr lang="en-CA" b="0" dirty="0"/>
              <a:t>Too large: excessive internal fragmentation</a:t>
            </a:r>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13</a:t>
            </a:fld>
            <a:endParaRPr lang="en-US" dirty="0"/>
          </a:p>
        </p:txBody>
      </p:sp>
    </p:spTree>
    <p:extLst>
      <p:ext uri="{BB962C8B-B14F-4D97-AF65-F5344CB8AC3E}">
        <p14:creationId xmlns:p14="http://schemas.microsoft.com/office/powerpoint/2010/main" val="65196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CA" b="1" dirty="0"/>
              <a:t>Virtual </a:t>
            </a:r>
            <a:r>
              <a:rPr lang="en-CA" dirty="0"/>
              <a:t>Memory Allocation</a:t>
            </a:r>
          </a:p>
        </p:txBody>
      </p:sp>
      <p:sp>
        <p:nvSpPr>
          <p:cNvPr id="18436" name="Rectangle 3"/>
          <p:cNvSpPr>
            <a:spLocks noGrp="1" noChangeArrowheads="1"/>
          </p:cNvSpPr>
          <p:nvPr>
            <p:ph type="body" idx="1"/>
          </p:nvPr>
        </p:nvSpPr>
        <p:spPr/>
        <p:txBody>
          <a:bodyPr>
            <a:normAutofit fontScale="85000" lnSpcReduction="10000"/>
          </a:bodyPr>
          <a:lstStyle/>
          <a:p>
            <a:r>
              <a:rPr lang="en-US" dirty="0"/>
              <a:t>Virtual memory or </a:t>
            </a:r>
            <a:r>
              <a:rPr lang="en-US" b="1" dirty="0"/>
              <a:t>demand</a:t>
            </a:r>
            <a:r>
              <a:rPr lang="en-US" dirty="0"/>
              <a:t> paged memory allocation: Loads only a part of the program into memory</a:t>
            </a:r>
          </a:p>
          <a:p>
            <a:pPr lvl="1"/>
            <a:r>
              <a:rPr lang="en-US" dirty="0"/>
              <a:t>Removes restriction: entire program in memory</a:t>
            </a:r>
          </a:p>
          <a:p>
            <a:pPr lvl="1"/>
            <a:r>
              <a:rPr lang="en-US" dirty="0"/>
              <a:t>However, Requires high-speed page access</a:t>
            </a:r>
          </a:p>
          <a:p>
            <a:endParaRPr lang="en-CA" dirty="0"/>
          </a:p>
          <a:p>
            <a:r>
              <a:rPr lang="en-CA" dirty="0"/>
              <a:t>Exploits programming techniques </a:t>
            </a:r>
          </a:p>
          <a:p>
            <a:pPr lvl="1"/>
            <a:r>
              <a:rPr lang="en-CA" dirty="0"/>
              <a:t>Modules:</a:t>
            </a:r>
          </a:p>
          <a:p>
            <a:pPr lvl="2"/>
            <a:r>
              <a:rPr lang="en-CA" dirty="0"/>
              <a:t>All pages: not needed simultaneously</a:t>
            </a:r>
            <a:endParaRPr lang="en-US" dirty="0"/>
          </a:p>
          <a:p>
            <a:pPr lvl="2"/>
            <a:r>
              <a:rPr lang="en-US" dirty="0"/>
              <a:t>Examples</a:t>
            </a:r>
          </a:p>
          <a:p>
            <a:pPr lvl="3"/>
            <a:r>
              <a:rPr lang="en-CA" dirty="0"/>
              <a:t>Error-handling modules instructions</a:t>
            </a:r>
          </a:p>
          <a:p>
            <a:pPr lvl="2"/>
            <a:r>
              <a:rPr lang="en-US" dirty="0">
                <a:solidFill>
                  <a:srgbClr val="FF0000"/>
                </a:solidFill>
              </a:rPr>
              <a:t>(give other examples)</a:t>
            </a:r>
          </a:p>
          <a:p>
            <a:pPr lvl="2"/>
            <a:endParaRPr lang="en-US"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14</a:t>
            </a:fld>
            <a:endParaRPr lang="en-US" dirty="0"/>
          </a:p>
        </p:txBody>
      </p:sp>
    </p:spTree>
    <p:extLst>
      <p:ext uri="{BB962C8B-B14F-4D97-AF65-F5344CB8AC3E}">
        <p14:creationId xmlns:p14="http://schemas.microsoft.com/office/powerpoint/2010/main" val="389192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CA" dirty="0"/>
              <a:t>Demand Paging</a:t>
            </a:r>
            <a:r>
              <a:rPr lang="en-US" dirty="0"/>
              <a:t> swapping</a:t>
            </a:r>
            <a:endParaRPr lang="en-CA" dirty="0"/>
          </a:p>
        </p:txBody>
      </p:sp>
      <p:sp>
        <p:nvSpPr>
          <p:cNvPr id="20484" name="Rectangle 3"/>
          <p:cNvSpPr>
            <a:spLocks noGrp="1" noChangeArrowheads="1"/>
          </p:cNvSpPr>
          <p:nvPr>
            <p:ph type="body" idx="1"/>
          </p:nvPr>
        </p:nvSpPr>
        <p:spPr/>
        <p:txBody>
          <a:bodyPr>
            <a:normAutofit fontScale="92500" lnSpcReduction="20000"/>
          </a:bodyPr>
          <a:lstStyle/>
          <a:p>
            <a:r>
              <a:rPr lang="en-CA" dirty="0"/>
              <a:t>Algorithm implementation: </a:t>
            </a:r>
            <a:r>
              <a:rPr lang="en-US" dirty="0"/>
              <a:t>uses Job Table, Page Map Table, and Memory Map Table</a:t>
            </a:r>
          </a:p>
          <a:p>
            <a:r>
              <a:rPr lang="en-US" dirty="0"/>
              <a:t>However the “demand” Page Map Table (has 3 </a:t>
            </a:r>
            <a:r>
              <a:rPr lang="en-US" b="1" dirty="0"/>
              <a:t>extra</a:t>
            </a:r>
            <a:r>
              <a:rPr lang="en-US" dirty="0"/>
              <a:t> fields): field 1 to 3:</a:t>
            </a:r>
          </a:p>
          <a:p>
            <a:pPr lvl="1"/>
            <a:r>
              <a:rPr lang="en-GB" b="1" dirty="0"/>
              <a:t>Field 1</a:t>
            </a:r>
            <a:r>
              <a:rPr lang="en-GB" dirty="0"/>
              <a:t> says if it is in memory and relates to saving time going from secondary storage to main memory.  </a:t>
            </a:r>
          </a:p>
          <a:p>
            <a:pPr lvl="1"/>
            <a:r>
              <a:rPr lang="en-GB" b="1" dirty="0"/>
              <a:t>Field 2</a:t>
            </a:r>
            <a:r>
              <a:rPr lang="en-GB" dirty="0"/>
              <a:t> (modified) is related to outputting frame to secondary storage </a:t>
            </a:r>
          </a:p>
          <a:p>
            <a:pPr lvl="1"/>
            <a:r>
              <a:rPr lang="en-GB" b="1" dirty="0"/>
              <a:t>Filed 3 </a:t>
            </a:r>
            <a:r>
              <a:rPr lang="en-GB" dirty="0"/>
              <a:t>referenced: shows recently active versus not active pages. Indicates which pages stay in memory and which can be swapped out.</a:t>
            </a:r>
            <a:endParaRPr lang="en-US"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15</a:t>
            </a:fld>
            <a:endParaRPr lang="en-US" dirty="0"/>
          </a:p>
        </p:txBody>
      </p:sp>
    </p:spTree>
    <p:extLst>
      <p:ext uri="{BB962C8B-B14F-4D97-AF65-F5344CB8AC3E}">
        <p14:creationId xmlns:p14="http://schemas.microsoft.com/office/powerpoint/2010/main" val="286275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04800" y="304800"/>
            <a:ext cx="5540796" cy="5943600"/>
          </a:xfrm>
          <a:prstGeom prst="rect">
            <a:avLst/>
          </a:prstGeom>
        </p:spPr>
      </p:pic>
      <p:sp>
        <p:nvSpPr>
          <p:cNvPr id="8" name="Rectangle 7"/>
          <p:cNvSpPr>
            <a:spLocks noChangeArrowheads="1"/>
          </p:cNvSpPr>
          <p:nvPr/>
        </p:nvSpPr>
        <p:spPr bwMode="auto">
          <a:xfrm>
            <a:off x="6019800" y="338667"/>
            <a:ext cx="289560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(figure 3.5) </a:t>
            </a:r>
          </a:p>
          <a:p>
            <a:pPr eaLnBrk="0" hangingPunct="0"/>
            <a:r>
              <a:rPr lang="en-US" dirty="0">
                <a:solidFill>
                  <a:srgbClr val="000000"/>
                </a:solidFill>
                <a:ea typeface="ＭＳ Ｐゴシック" pitchFamily="34" charset="-128"/>
              </a:rPr>
              <a:t>Demand paging </a:t>
            </a:r>
            <a:r>
              <a:rPr lang="en-US" i="1" dirty="0">
                <a:solidFill>
                  <a:srgbClr val="000000"/>
                </a:solidFill>
                <a:ea typeface="ＭＳ Ｐゴシック" pitchFamily="34" charset="-128"/>
              </a:rPr>
              <a:t>swapping</a:t>
            </a:r>
            <a:r>
              <a:rPr lang="en-US" dirty="0">
                <a:solidFill>
                  <a:srgbClr val="000000"/>
                </a:solidFill>
                <a:ea typeface="ＭＳ Ｐゴシック" pitchFamily="34" charset="-128"/>
              </a:rPr>
              <a:t>  requires that the Page Map Table for each job keep track of each page as it is loaded or removed from main memory. Each </a:t>
            </a:r>
          </a:p>
          <a:p>
            <a:pPr marL="285750" indent="-285750" eaLnBrk="0" hangingPunct="0">
              <a:buFont typeface="Arial" panose="020B0604020202020204" pitchFamily="34" charset="0"/>
              <a:buChar char="•"/>
            </a:pPr>
            <a:endParaRPr lang="en-US" dirty="0">
              <a:solidFill>
                <a:srgbClr val="000000"/>
              </a:solidFill>
              <a:ea typeface="ＭＳ Ｐゴシック" pitchFamily="34" charset="-128"/>
            </a:endParaRPr>
          </a:p>
          <a:p>
            <a:pPr eaLnBrk="0" hangingPunct="0"/>
            <a:r>
              <a:rPr lang="en-US" dirty="0">
                <a:solidFill>
                  <a:srgbClr val="000000"/>
                </a:solidFill>
                <a:ea typeface="ＭＳ Ｐゴシック" pitchFamily="34" charset="-128"/>
              </a:rPr>
              <a:t>PMT tracks:</a:t>
            </a:r>
          </a:p>
          <a:p>
            <a:pPr marL="285750" indent="-285750" eaLnBrk="0" hangingPunct="0">
              <a:buFont typeface="Arial" panose="020B0604020202020204" pitchFamily="34" charset="0"/>
              <a:buChar char="•"/>
            </a:pPr>
            <a:r>
              <a:rPr lang="en-US" dirty="0">
                <a:solidFill>
                  <a:srgbClr val="000000"/>
                </a:solidFill>
                <a:ea typeface="ＭＳ Ｐゴシック" pitchFamily="34" charset="-128"/>
              </a:rPr>
              <a:t>the status of the page</a:t>
            </a:r>
          </a:p>
          <a:p>
            <a:pPr marL="285750" indent="-285750" eaLnBrk="0" hangingPunct="0">
              <a:buFont typeface="Arial" panose="020B0604020202020204" pitchFamily="34" charset="0"/>
              <a:buChar char="•"/>
            </a:pPr>
            <a:endParaRPr lang="en-US" dirty="0">
              <a:solidFill>
                <a:srgbClr val="000000"/>
              </a:solidFill>
              <a:ea typeface="ＭＳ Ｐゴシック" pitchFamily="34" charset="-128"/>
            </a:endParaRPr>
          </a:p>
          <a:p>
            <a:pPr marL="285750" indent="-285750" eaLnBrk="0" hangingPunct="0">
              <a:buFont typeface="Arial" panose="020B0604020202020204" pitchFamily="34" charset="0"/>
              <a:buChar char="•"/>
            </a:pPr>
            <a:r>
              <a:rPr lang="en-US" dirty="0">
                <a:solidFill>
                  <a:srgbClr val="000000"/>
                </a:solidFill>
                <a:ea typeface="ＭＳ Ｐゴシック" pitchFamily="34" charset="-128"/>
              </a:rPr>
              <a:t>whether it has been modified, </a:t>
            </a:r>
          </a:p>
          <a:p>
            <a:pPr marL="285750" indent="-285750" eaLnBrk="0" hangingPunct="0">
              <a:buFont typeface="Arial" panose="020B0604020202020204" pitchFamily="34" charset="0"/>
              <a:buChar char="•"/>
            </a:pPr>
            <a:endParaRPr lang="en-US" dirty="0">
              <a:solidFill>
                <a:srgbClr val="000000"/>
              </a:solidFill>
              <a:ea typeface="ＭＳ Ｐゴシック" pitchFamily="34" charset="-128"/>
            </a:endParaRPr>
          </a:p>
          <a:p>
            <a:pPr marL="285750" indent="-285750" eaLnBrk="0" hangingPunct="0">
              <a:buFont typeface="Arial" panose="020B0604020202020204" pitchFamily="34" charset="0"/>
              <a:buChar char="•"/>
            </a:pPr>
            <a:r>
              <a:rPr lang="en-US" dirty="0">
                <a:solidFill>
                  <a:srgbClr val="000000"/>
                </a:solidFill>
                <a:ea typeface="ＭＳ Ｐゴシック" pitchFamily="34" charset="-128"/>
              </a:rPr>
              <a:t>whether it has been recently referenced,</a:t>
            </a:r>
          </a:p>
          <a:p>
            <a:pPr marL="285750" indent="-285750" eaLnBrk="0" hangingPunct="0">
              <a:buFont typeface="Arial" panose="020B0604020202020204" pitchFamily="34" charset="0"/>
              <a:buChar char="•"/>
            </a:pPr>
            <a:endParaRPr lang="en-US" dirty="0">
              <a:solidFill>
                <a:srgbClr val="000000"/>
              </a:solidFill>
              <a:ea typeface="ＭＳ Ｐゴシック" pitchFamily="34" charset="-128"/>
            </a:endParaRPr>
          </a:p>
          <a:p>
            <a:pPr marL="285750" indent="-285750" eaLnBrk="0" hangingPunct="0">
              <a:buFont typeface="Arial" panose="020B0604020202020204" pitchFamily="34" charset="0"/>
              <a:buChar char="•"/>
            </a:pPr>
            <a:r>
              <a:rPr lang="en-US" dirty="0">
                <a:solidFill>
                  <a:srgbClr val="000000"/>
                </a:solidFill>
                <a:ea typeface="ＭＳ Ｐゴシック" pitchFamily="34" charset="-128"/>
              </a:rPr>
              <a:t>the page frame number for each page currently in main memory. </a:t>
            </a:r>
            <a:endParaRPr lang="en-US" sz="2400" i="1" dirty="0">
              <a:solidFill>
                <a:srgbClr val="000000"/>
              </a:solidFill>
              <a:latin typeface="Arial" charset="0"/>
              <a:ea typeface="ＭＳ Ｐゴシック" pitchFamily="34" charset="-128"/>
            </a:endParaRPr>
          </a:p>
        </p:txBody>
      </p:sp>
      <p:sp>
        <p:nvSpPr>
          <p:cNvPr id="2" name="Slide Number Placeholder 1"/>
          <p:cNvSpPr>
            <a:spLocks noGrp="1"/>
          </p:cNvSpPr>
          <p:nvPr>
            <p:ph type="sldNum" sz="quarter" idx="11"/>
          </p:nvPr>
        </p:nvSpPr>
        <p:spPr/>
        <p:txBody>
          <a:bodyPr/>
          <a:lstStyle/>
          <a:p>
            <a:pPr>
              <a:defRPr/>
            </a:pPr>
            <a:fld id="{10193B88-A0FA-4380-AE1A-BC326D61454C}" type="slidenum">
              <a:rPr lang="en-US" smtClean="0"/>
              <a:pPr>
                <a:defRPr/>
              </a:pPr>
              <a:t>16</a:t>
            </a:fld>
            <a:endParaRPr lang="en-US" dirty="0"/>
          </a:p>
        </p:txBody>
      </p:sp>
    </p:spTree>
    <p:extLst>
      <p:ext uri="{BB962C8B-B14F-4D97-AF65-F5344CB8AC3E}">
        <p14:creationId xmlns:p14="http://schemas.microsoft.com/office/powerpoint/2010/main" val="2692563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pPr eaLnBrk="1" hangingPunct="1"/>
            <a:r>
              <a:rPr lang="en-CA" b="0" dirty="0"/>
              <a:t>Demand Paging</a:t>
            </a:r>
            <a:r>
              <a:rPr lang="en-US" b="0" dirty="0"/>
              <a:t> </a:t>
            </a:r>
            <a:r>
              <a:rPr lang="en-CA" b="0" dirty="0"/>
              <a:t>Memory Allocation </a:t>
            </a:r>
            <a:r>
              <a:rPr lang="en-US" b="0" dirty="0"/>
              <a:t>(cont'd.)</a:t>
            </a:r>
            <a:endParaRPr lang="en-CA" b="0" dirty="0"/>
          </a:p>
        </p:txBody>
      </p:sp>
      <p:sp>
        <p:nvSpPr>
          <p:cNvPr id="22532" name="Rectangle 3"/>
          <p:cNvSpPr>
            <a:spLocks noGrp="1" noChangeArrowheads="1"/>
          </p:cNvSpPr>
          <p:nvPr>
            <p:ph type="body" idx="1"/>
          </p:nvPr>
        </p:nvSpPr>
        <p:spPr/>
        <p:txBody>
          <a:bodyPr>
            <a:normAutofit fontScale="92500" lnSpcReduction="10000"/>
          </a:bodyPr>
          <a:lstStyle/>
          <a:p>
            <a:pPr eaLnBrk="1" hangingPunct="1"/>
            <a:r>
              <a:rPr lang="en-US" b="0" dirty="0"/>
              <a:t>Swapping process:</a:t>
            </a:r>
          </a:p>
          <a:p>
            <a:pPr lvl="1" eaLnBrk="1" hangingPunct="1"/>
            <a:r>
              <a:rPr lang="en-US" dirty="0"/>
              <a:t>Find the page number</a:t>
            </a:r>
          </a:p>
          <a:p>
            <a:pPr lvl="1" eaLnBrk="1" hangingPunct="1"/>
            <a:endParaRPr lang="en-US" dirty="0"/>
          </a:p>
          <a:p>
            <a:pPr lvl="1" eaLnBrk="1" hangingPunct="1"/>
            <a:r>
              <a:rPr lang="en-US" dirty="0"/>
              <a:t>Determine page status: already in memory</a:t>
            </a:r>
          </a:p>
          <a:p>
            <a:pPr lvl="1" eaLnBrk="1" hangingPunct="1"/>
            <a:endParaRPr lang="en-CA" dirty="0"/>
          </a:p>
          <a:p>
            <a:pPr lvl="1" eaLnBrk="1" hangingPunct="1"/>
            <a:r>
              <a:rPr lang="en-CA" dirty="0"/>
              <a:t>Resident memory page: exchanged with secondary storage page if modified </a:t>
            </a:r>
            <a:endParaRPr lang="en-US" dirty="0"/>
          </a:p>
          <a:p>
            <a:pPr lvl="2" eaLnBrk="1" hangingPunct="1"/>
            <a:r>
              <a:rPr lang="en-CA" dirty="0"/>
              <a:t>Resident page: copied to disk (if modified bit set to 1)</a:t>
            </a:r>
          </a:p>
          <a:p>
            <a:pPr lvl="2" eaLnBrk="1" hangingPunct="1"/>
            <a:endParaRPr lang="en-CA" dirty="0"/>
          </a:p>
          <a:p>
            <a:pPr lvl="1" eaLnBrk="1" hangingPunct="1"/>
            <a:r>
              <a:rPr lang="en-CA" dirty="0"/>
              <a:t>A New page: written into available page frame</a:t>
            </a:r>
          </a:p>
          <a:p>
            <a:pPr lvl="1" eaLnBrk="1" hangingPunct="1"/>
            <a:endParaRPr lang="en-US" b="0"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17</a:t>
            </a:fld>
            <a:endParaRPr lang="en-US" dirty="0"/>
          </a:p>
        </p:txBody>
      </p:sp>
    </p:spTree>
    <p:extLst>
      <p:ext uri="{BB962C8B-B14F-4D97-AF65-F5344CB8AC3E}">
        <p14:creationId xmlns:p14="http://schemas.microsoft.com/office/powerpoint/2010/main" val="166202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74638"/>
            <a:ext cx="8229600" cy="792162"/>
          </a:xfrm>
        </p:spPr>
        <p:txBody>
          <a:bodyPr/>
          <a:lstStyle/>
          <a:p>
            <a:pPr eaLnBrk="1" hangingPunct="1"/>
            <a:r>
              <a:rPr lang="en-CA" b="0" dirty="0"/>
              <a:t>Demand Paging</a:t>
            </a:r>
            <a:r>
              <a:rPr lang="en-US" b="0" dirty="0"/>
              <a:t> </a:t>
            </a:r>
            <a:r>
              <a:rPr lang="en-CA" b="0" dirty="0"/>
              <a:t>Memory Allocation</a:t>
            </a:r>
          </a:p>
        </p:txBody>
      </p:sp>
      <p:sp>
        <p:nvSpPr>
          <p:cNvPr id="23556" name="Rectangle 3"/>
          <p:cNvSpPr>
            <a:spLocks noGrp="1" noChangeArrowheads="1"/>
          </p:cNvSpPr>
          <p:nvPr>
            <p:ph type="body" idx="1"/>
          </p:nvPr>
        </p:nvSpPr>
        <p:spPr>
          <a:xfrm>
            <a:off x="457200" y="1036637"/>
            <a:ext cx="8229600" cy="5440363"/>
          </a:xfrm>
        </p:spPr>
        <p:txBody>
          <a:bodyPr>
            <a:normAutofit lnSpcReduction="10000"/>
          </a:bodyPr>
          <a:lstStyle/>
          <a:p>
            <a:pPr eaLnBrk="1" hangingPunct="1"/>
            <a:r>
              <a:rPr lang="en-CA" b="1" dirty="0"/>
              <a:t>Page fault</a:t>
            </a:r>
            <a:r>
              <a:rPr lang="en-CA" b="0" dirty="0"/>
              <a:t>:</a:t>
            </a:r>
            <a:r>
              <a:rPr lang="en-US" b="0" dirty="0"/>
              <a:t> failure </a:t>
            </a:r>
            <a:r>
              <a:rPr lang="en-CA" b="0" dirty="0"/>
              <a:t>to find page in memory</a:t>
            </a:r>
          </a:p>
          <a:p>
            <a:pPr lvl="1" eaLnBrk="1" hangingPunct="1"/>
            <a:r>
              <a:rPr lang="en-CA" dirty="0"/>
              <a:t>Generate a page interrupt (stops execution of the processing)</a:t>
            </a:r>
            <a:endParaRPr lang="en-CA" b="0" dirty="0"/>
          </a:p>
          <a:p>
            <a:pPr eaLnBrk="1" hangingPunct="1"/>
            <a:r>
              <a:rPr lang="en-CA" b="1" dirty="0"/>
              <a:t>Page fault handler</a:t>
            </a:r>
            <a:r>
              <a:rPr lang="en-CA" b="0" dirty="0"/>
              <a:t>: part of </a:t>
            </a:r>
            <a:r>
              <a:rPr lang="en-US" b="0" dirty="0"/>
              <a:t>operating system</a:t>
            </a:r>
          </a:p>
          <a:p>
            <a:pPr lvl="1" eaLnBrk="1" hangingPunct="1"/>
            <a:r>
              <a:rPr lang="en-CA" b="0" dirty="0"/>
              <a:t>Determines if empty page frames in memory </a:t>
            </a:r>
            <a:endParaRPr lang="en-US" b="0" dirty="0"/>
          </a:p>
          <a:p>
            <a:pPr lvl="2" eaLnBrk="1" hangingPunct="1"/>
            <a:r>
              <a:rPr lang="en-US" b="0" dirty="0"/>
              <a:t>Yes: </a:t>
            </a:r>
            <a:r>
              <a:rPr lang="en-CA" b="0" dirty="0"/>
              <a:t>requested page copied from</a:t>
            </a:r>
            <a:r>
              <a:rPr lang="en-US" b="0" dirty="0"/>
              <a:t> </a:t>
            </a:r>
            <a:r>
              <a:rPr lang="en-CA" b="0" dirty="0"/>
              <a:t>secondary storage</a:t>
            </a:r>
          </a:p>
          <a:p>
            <a:pPr lvl="2" eaLnBrk="1" hangingPunct="1"/>
            <a:r>
              <a:rPr lang="en-US" b="0" dirty="0"/>
              <a:t>No: swapping (</a:t>
            </a:r>
            <a:r>
              <a:rPr lang="en-CA" b="0" dirty="0"/>
              <a:t>dependent on the </a:t>
            </a:r>
            <a:r>
              <a:rPr lang="en-CA" b="0" i="1" dirty="0"/>
              <a:t>predefined</a:t>
            </a:r>
            <a:r>
              <a:rPr lang="en-US" b="0" dirty="0"/>
              <a:t> </a:t>
            </a:r>
            <a:r>
              <a:rPr lang="en-CA" dirty="0"/>
              <a:t>page removal algorithm</a:t>
            </a:r>
            <a:r>
              <a:rPr lang="en-CA" b="0" dirty="0"/>
              <a:t>)</a:t>
            </a:r>
          </a:p>
          <a:p>
            <a:pPr eaLnBrk="1" hangingPunct="1"/>
            <a:r>
              <a:rPr lang="en-CA" b="1" dirty="0"/>
              <a:t>Tables updated</a:t>
            </a:r>
            <a:r>
              <a:rPr lang="en-CA" dirty="0"/>
              <a:t> when page swap occurs</a:t>
            </a:r>
          </a:p>
          <a:p>
            <a:pPr lvl="1" eaLnBrk="1" hangingPunct="1"/>
            <a:r>
              <a:rPr lang="en-CA" dirty="0"/>
              <a:t>PMT for both jobs (page swapped out; page swapped in) </a:t>
            </a:r>
          </a:p>
          <a:p>
            <a:pPr lvl="2" eaLnBrk="1" hangingPunct="1"/>
            <a:r>
              <a:rPr lang="en-CA" dirty="0"/>
              <a:t>If frame modified write to disk</a:t>
            </a:r>
          </a:p>
          <a:p>
            <a:pPr eaLnBrk="1" hangingPunct="1"/>
            <a:endParaRPr lang="en-CA" b="0"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18</a:t>
            </a:fld>
            <a:endParaRPr lang="en-US" dirty="0"/>
          </a:p>
        </p:txBody>
      </p:sp>
    </p:spTree>
    <p:extLst>
      <p:ext uri="{BB962C8B-B14F-4D97-AF65-F5344CB8AC3E}">
        <p14:creationId xmlns:p14="http://schemas.microsoft.com/office/powerpoint/2010/main" val="98789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Demand Paging</a:t>
            </a:r>
            <a:r>
              <a:rPr lang="en-US" dirty="0"/>
              <a:t> </a:t>
            </a:r>
            <a:r>
              <a:rPr lang="en-CA" dirty="0"/>
              <a:t>Memory Allocation</a:t>
            </a:r>
            <a:endParaRPr lang="en-IE" dirty="0"/>
          </a:p>
        </p:txBody>
      </p:sp>
      <p:sp>
        <p:nvSpPr>
          <p:cNvPr id="3" name="Content Placeholder 2"/>
          <p:cNvSpPr>
            <a:spLocks noGrp="1"/>
          </p:cNvSpPr>
          <p:nvPr>
            <p:ph idx="1"/>
          </p:nvPr>
        </p:nvSpPr>
        <p:spPr>
          <a:xfrm>
            <a:off x="457200" y="1371600"/>
            <a:ext cx="8229600" cy="5145314"/>
          </a:xfrm>
        </p:spPr>
        <p:txBody>
          <a:bodyPr>
            <a:normAutofit fontScale="92500" lnSpcReduction="10000"/>
          </a:bodyPr>
          <a:lstStyle/>
          <a:p>
            <a:pPr eaLnBrk="1" hangingPunct="1"/>
            <a:r>
              <a:rPr lang="en-CA" b="1" dirty="0"/>
              <a:t>Thrashing (</a:t>
            </a:r>
            <a:r>
              <a:rPr lang="en-CA" dirty="0"/>
              <a:t>Excessive page swapping)</a:t>
            </a:r>
            <a:endParaRPr lang="en-CA" b="1" dirty="0"/>
          </a:p>
          <a:p>
            <a:pPr lvl="1" eaLnBrk="1" hangingPunct="1"/>
            <a:r>
              <a:rPr lang="en-CA" dirty="0"/>
              <a:t>Results in inefficient operation of memory management</a:t>
            </a:r>
          </a:p>
          <a:p>
            <a:pPr lvl="1" eaLnBrk="1" hangingPunct="1"/>
            <a:r>
              <a:rPr lang="en-CA" dirty="0"/>
              <a:t>Main memory pages: </a:t>
            </a:r>
            <a:r>
              <a:rPr lang="en-CA" i="1" dirty="0"/>
              <a:t>removed frequently; called back soon thereafter</a:t>
            </a:r>
            <a:endParaRPr lang="en-US" i="1" dirty="0"/>
          </a:p>
          <a:p>
            <a:pPr lvl="1" eaLnBrk="1" hangingPunct="1"/>
            <a:r>
              <a:rPr lang="en-CA" dirty="0"/>
              <a:t>Occurs across jobs</a:t>
            </a:r>
          </a:p>
          <a:p>
            <a:pPr lvl="2" eaLnBrk="1" hangingPunct="1"/>
            <a:r>
              <a:rPr lang="en-CA" dirty="0"/>
              <a:t>Large number of jobs: limited free pages (a lot of swapping would be required to satisfy all jobs)</a:t>
            </a:r>
            <a:endParaRPr lang="en-US" dirty="0"/>
          </a:p>
          <a:p>
            <a:pPr lvl="1" eaLnBrk="1" hangingPunct="1"/>
            <a:r>
              <a:rPr lang="en-CA" dirty="0"/>
              <a:t>Occurs within a job</a:t>
            </a:r>
          </a:p>
          <a:p>
            <a:pPr lvl="2" eaLnBrk="1" hangingPunct="1"/>
            <a:r>
              <a:rPr lang="en-CA" dirty="0"/>
              <a:t>If Loops crossing page</a:t>
            </a:r>
            <a:r>
              <a:rPr lang="en-US" dirty="0"/>
              <a:t> </a:t>
            </a:r>
            <a:r>
              <a:rPr lang="en-CA" dirty="0"/>
              <a:t>boundaries ( figure 3.6)</a:t>
            </a:r>
          </a:p>
          <a:p>
            <a:pPr lvl="2" eaLnBrk="1" hangingPunct="1"/>
            <a:r>
              <a:rPr lang="en-CA" dirty="0"/>
              <a:t>In this example Swapping (generation of page faults) will occur 100 times so useful processing is degraded by a factor of 100 </a:t>
            </a:r>
            <a:endParaRPr lang="en-US" dirty="0"/>
          </a:p>
          <a:p>
            <a:endParaRPr lang="en-IE" dirty="0"/>
          </a:p>
        </p:txBody>
      </p:sp>
      <p:sp>
        <p:nvSpPr>
          <p:cNvPr id="6" name="Slide Number Placeholder 5"/>
          <p:cNvSpPr>
            <a:spLocks noGrp="1"/>
          </p:cNvSpPr>
          <p:nvPr>
            <p:ph type="sldNum" sz="quarter" idx="11"/>
          </p:nvPr>
        </p:nvSpPr>
        <p:spPr/>
        <p:txBody>
          <a:bodyPr/>
          <a:lstStyle/>
          <a:p>
            <a:pPr>
              <a:defRPr/>
            </a:pPr>
            <a:fld id="{6D6B0983-3CF6-4DC6-9B34-ED534DF705EA}" type="slidenum">
              <a:rPr lang="en-US" smtClean="0"/>
              <a:pPr>
                <a:defRPr/>
              </a:pPr>
              <a:t>19</a:t>
            </a:fld>
            <a:endParaRPr lang="en-US" dirty="0"/>
          </a:p>
        </p:txBody>
      </p:sp>
    </p:spTree>
    <p:extLst>
      <p:ext uri="{BB962C8B-B14F-4D97-AF65-F5344CB8AC3E}">
        <p14:creationId xmlns:p14="http://schemas.microsoft.com/office/powerpoint/2010/main" val="86813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altLang="en-US"/>
              <a:t> Memory Manager</a:t>
            </a:r>
          </a:p>
        </p:txBody>
      </p:sp>
      <p:sp>
        <p:nvSpPr>
          <p:cNvPr id="12293" name="Rectangle 3"/>
          <p:cNvSpPr>
            <a:spLocks noGrp="1" noChangeArrowheads="1"/>
          </p:cNvSpPr>
          <p:nvPr>
            <p:ph idx="1"/>
          </p:nvPr>
        </p:nvSpPr>
        <p:spPr/>
        <p:txBody>
          <a:bodyPr>
            <a:normAutofit lnSpcReduction="10000"/>
          </a:bodyPr>
          <a:lstStyle/>
          <a:p>
            <a:pPr>
              <a:lnSpc>
                <a:spcPct val="90000"/>
              </a:lnSpc>
            </a:pPr>
            <a:r>
              <a:rPr lang="en-US" altLang="en-US" dirty="0"/>
              <a:t>In charge of main memory</a:t>
            </a:r>
          </a:p>
          <a:p>
            <a:pPr lvl="1">
              <a:lnSpc>
                <a:spcPct val="90000"/>
              </a:lnSpc>
            </a:pPr>
            <a:r>
              <a:rPr lang="en-US" altLang="en-US" dirty="0"/>
              <a:t>Random Access Memory (RAM)</a:t>
            </a:r>
          </a:p>
          <a:p>
            <a:pPr>
              <a:lnSpc>
                <a:spcPct val="90000"/>
              </a:lnSpc>
            </a:pPr>
            <a:r>
              <a:rPr lang="en-US" altLang="en-US" dirty="0"/>
              <a:t>Responsibilities include:</a:t>
            </a:r>
          </a:p>
          <a:p>
            <a:pPr lvl="1">
              <a:lnSpc>
                <a:spcPct val="90000"/>
              </a:lnSpc>
            </a:pPr>
            <a:r>
              <a:rPr lang="en-US" altLang="en-US" dirty="0"/>
              <a:t>Preserving space in main memory occupied by  operating system </a:t>
            </a:r>
          </a:p>
          <a:p>
            <a:pPr lvl="1">
              <a:lnSpc>
                <a:spcPct val="90000"/>
              </a:lnSpc>
            </a:pPr>
            <a:r>
              <a:rPr lang="en-US" altLang="en-US" dirty="0"/>
              <a:t>Checking validity and legality of memory space request (can not use memory used by others programs)</a:t>
            </a:r>
          </a:p>
          <a:p>
            <a:pPr lvl="1">
              <a:lnSpc>
                <a:spcPct val="90000"/>
              </a:lnSpc>
            </a:pPr>
            <a:r>
              <a:rPr lang="en-US" altLang="en-US" dirty="0"/>
              <a:t>Setting up memory tracking table</a:t>
            </a:r>
          </a:p>
          <a:p>
            <a:pPr lvl="2">
              <a:lnSpc>
                <a:spcPct val="90000"/>
              </a:lnSpc>
            </a:pPr>
            <a:r>
              <a:rPr lang="en-US" altLang="en-US" dirty="0"/>
              <a:t>To keep track of who is  using which section  of memory</a:t>
            </a:r>
          </a:p>
          <a:p>
            <a:pPr lvl="1">
              <a:lnSpc>
                <a:spcPct val="90000"/>
              </a:lnSpc>
            </a:pPr>
            <a:r>
              <a:rPr lang="en-US" altLang="en-US" dirty="0"/>
              <a:t>De-allocating memory to reclaim it</a:t>
            </a:r>
          </a:p>
        </p:txBody>
      </p:sp>
      <p:sp>
        <p:nvSpPr>
          <p:cNvPr id="12290"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a:t>Understanding Operating Systems, </a:t>
            </a:r>
          </a:p>
        </p:txBody>
      </p:sp>
      <p:sp>
        <p:nvSpPr>
          <p:cNvPr id="5" name="Rectangle 6"/>
          <p:cNvSpPr>
            <a:spLocks noGrp="1" noChangeArrowheads="1"/>
          </p:cNvSpPr>
          <p:nvPr>
            <p:ph type="sldNum" sz="quarter" idx="12"/>
          </p:nvPr>
        </p:nvSpPr>
        <p:spPr/>
        <p:txBody>
          <a:bodyPr/>
          <a:lstStyle/>
          <a:p>
            <a:pPr>
              <a:defRPr/>
            </a:pPr>
            <a:fld id="{FAC277CA-261E-485A-80B7-4F1F9D16370E}" type="slidenum">
              <a:rPr lang="en-US"/>
              <a:pPr>
                <a:defRPr/>
              </a:pPr>
              <a:t>2</a:t>
            </a:fld>
            <a:endParaRPr lang="en-US" dirty="0"/>
          </a:p>
        </p:txBody>
      </p:sp>
    </p:spTree>
    <p:extLst>
      <p:ext uri="{BB962C8B-B14F-4D97-AF65-F5344CB8AC3E}">
        <p14:creationId xmlns:p14="http://schemas.microsoft.com/office/powerpoint/2010/main" val="78866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600" y="685800"/>
            <a:ext cx="5819531"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5" name="Rectangle 4"/>
          <p:cNvSpPr>
            <a:spLocks noChangeArrowheads="1"/>
          </p:cNvSpPr>
          <p:nvPr/>
        </p:nvSpPr>
        <p:spPr bwMode="auto">
          <a:xfrm>
            <a:off x="533400" y="3810000"/>
            <a:ext cx="7772402"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(figure </a:t>
            </a:r>
            <a:r>
              <a:rPr lang="en-US" b="1" dirty="0">
                <a:ea typeface="ＭＳ Ｐゴシック" pitchFamily="34" charset="-128"/>
              </a:rPr>
              <a:t>3.6</a:t>
            </a:r>
            <a:r>
              <a:rPr lang="en-US" sz="1800" b="1" dirty="0">
                <a:solidFill>
                  <a:schemeClr val="tx1"/>
                </a:solidFill>
                <a:latin typeface="Arial" charset="0"/>
                <a:ea typeface="ＭＳ Ｐゴシック" pitchFamily="34" charset="-128"/>
              </a:rPr>
              <a:t>) </a:t>
            </a:r>
          </a:p>
          <a:p>
            <a:pPr eaLnBrk="0" hangingPunct="0"/>
            <a:r>
              <a:rPr lang="en-US" dirty="0">
                <a:solidFill>
                  <a:srgbClr val="000000"/>
                </a:solidFill>
                <a:ea typeface="ＭＳ Ｐゴシック" pitchFamily="34" charset="-128"/>
              </a:rPr>
              <a:t>An example of demand paging that causes a page swap each time the loop is executed and results in thrashing. If only a single page frame is available, this program will have one page fault each time the loop is executed.</a:t>
            </a:r>
            <a:br>
              <a:rPr lang="en-US" dirty="0">
                <a:solidFill>
                  <a:srgbClr val="000000"/>
                </a:solidFill>
                <a:ea typeface="ＭＳ Ｐゴシック" pitchFamily="34" charset="-128"/>
              </a:rPr>
            </a:br>
            <a:r>
              <a:rPr lang="en-US" sz="1600" i="1" dirty="0">
                <a:solidFill>
                  <a:srgbClr val="000000"/>
                </a:solidFill>
                <a:latin typeface="Arial" charset="0"/>
                <a:ea typeface="ＭＳ Ｐゴシック" pitchFamily="34" charset="-128"/>
              </a:rPr>
              <a:t>© Cengage Learning 2014</a:t>
            </a:r>
            <a:endParaRPr lang="en-US" sz="2400" i="1" dirty="0">
              <a:solidFill>
                <a:srgbClr val="000000"/>
              </a:solidFill>
              <a:latin typeface="Arial" charset="0"/>
              <a:ea typeface="ＭＳ Ｐゴシック" pitchFamily="34" charset="-128"/>
            </a:endParaRPr>
          </a:p>
        </p:txBody>
      </p:sp>
      <p:sp>
        <p:nvSpPr>
          <p:cNvPr id="4" name="Slide Number Placeholder 3"/>
          <p:cNvSpPr>
            <a:spLocks noGrp="1"/>
          </p:cNvSpPr>
          <p:nvPr>
            <p:ph type="sldNum" sz="quarter" idx="11"/>
          </p:nvPr>
        </p:nvSpPr>
        <p:spPr/>
        <p:txBody>
          <a:bodyPr/>
          <a:lstStyle/>
          <a:p>
            <a:pPr>
              <a:defRPr/>
            </a:pPr>
            <a:fld id="{10193B88-A0FA-4380-AE1A-BC326D61454C}" type="slidenum">
              <a:rPr lang="en-US" smtClean="0"/>
              <a:pPr>
                <a:defRPr/>
              </a:pPr>
              <a:t>20</a:t>
            </a:fld>
            <a:endParaRPr lang="en-US" dirty="0"/>
          </a:p>
        </p:txBody>
      </p:sp>
    </p:spTree>
    <p:extLst>
      <p:ext uri="{BB962C8B-B14F-4D97-AF65-F5344CB8AC3E}">
        <p14:creationId xmlns:p14="http://schemas.microsoft.com/office/powerpoint/2010/main" val="3655486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fontScale="90000"/>
          </a:bodyPr>
          <a:lstStyle/>
          <a:p>
            <a:pPr eaLnBrk="1" hangingPunct="1"/>
            <a:r>
              <a:rPr lang="en-CA" b="0" dirty="0"/>
              <a:t>Page Replacement (swapping) policies </a:t>
            </a:r>
            <a:br>
              <a:rPr lang="en-CA" b="0" dirty="0"/>
            </a:br>
            <a:r>
              <a:rPr lang="en-CA" b="0" dirty="0"/>
              <a:t>and concepts</a:t>
            </a:r>
          </a:p>
        </p:txBody>
      </p:sp>
      <p:sp>
        <p:nvSpPr>
          <p:cNvPr id="26628" name="Rectangle 3"/>
          <p:cNvSpPr>
            <a:spLocks noGrp="1" noChangeArrowheads="1"/>
          </p:cNvSpPr>
          <p:nvPr>
            <p:ph type="body" idx="1"/>
          </p:nvPr>
        </p:nvSpPr>
        <p:spPr>
          <a:xfrm>
            <a:off x="457200" y="1600200"/>
            <a:ext cx="8229600" cy="4724400"/>
          </a:xfrm>
        </p:spPr>
        <p:txBody>
          <a:bodyPr>
            <a:normAutofit fontScale="92500" lnSpcReduction="10000"/>
          </a:bodyPr>
          <a:lstStyle/>
          <a:p>
            <a:pPr eaLnBrk="1" hangingPunct="1"/>
            <a:r>
              <a:rPr lang="en-CA" b="0" dirty="0"/>
              <a:t>Page replacement policy</a:t>
            </a:r>
          </a:p>
          <a:p>
            <a:pPr lvl="1" eaLnBrk="1" hangingPunct="1"/>
            <a:r>
              <a:rPr lang="en-US" b="0" dirty="0"/>
              <a:t>Crucial</a:t>
            </a:r>
            <a:r>
              <a:rPr lang="en-CA" b="0" dirty="0"/>
              <a:t> to system</a:t>
            </a:r>
            <a:r>
              <a:rPr lang="en-US" b="0" dirty="0"/>
              <a:t> </a:t>
            </a:r>
            <a:r>
              <a:rPr lang="en-CA" b="0" dirty="0"/>
              <a:t>efficiency; number of generate page faults/page interrupts is minimal </a:t>
            </a:r>
            <a:endParaRPr lang="en-US" b="0" dirty="0"/>
          </a:p>
          <a:p>
            <a:pPr eaLnBrk="1" hangingPunct="1"/>
            <a:endParaRPr lang="en-CA" b="0" dirty="0"/>
          </a:p>
          <a:p>
            <a:pPr eaLnBrk="1" hangingPunct="1"/>
            <a:r>
              <a:rPr lang="en-CA" b="0" dirty="0"/>
              <a:t>Two well-known algorithms</a:t>
            </a:r>
          </a:p>
          <a:p>
            <a:pPr lvl="1" eaLnBrk="1" hangingPunct="1"/>
            <a:r>
              <a:rPr lang="en-CA" b="1" dirty="0"/>
              <a:t>First-in first-out</a:t>
            </a:r>
            <a:r>
              <a:rPr lang="en-CA" b="0" dirty="0"/>
              <a:t> (FIFO) policy – </a:t>
            </a:r>
            <a:r>
              <a:rPr lang="en-CA" b="0" i="1" dirty="0"/>
              <a:t>uses queues</a:t>
            </a:r>
            <a:r>
              <a:rPr lang="en-CA" b="0" dirty="0"/>
              <a:t> </a:t>
            </a:r>
          </a:p>
          <a:p>
            <a:pPr lvl="2" eaLnBrk="1" hangingPunct="1"/>
            <a:r>
              <a:rPr lang="en-CA" b="0" dirty="0"/>
              <a:t>Best page to remove: page in memory longest</a:t>
            </a:r>
          </a:p>
          <a:p>
            <a:pPr lvl="1" eaLnBrk="1" hangingPunct="1"/>
            <a:r>
              <a:rPr lang="en-CA" b="1" dirty="0"/>
              <a:t>Least Recently Used</a:t>
            </a:r>
            <a:r>
              <a:rPr lang="en-CA" b="0" dirty="0"/>
              <a:t> (LRU) policy</a:t>
            </a:r>
          </a:p>
          <a:p>
            <a:pPr lvl="2" eaLnBrk="1" hangingPunct="1"/>
            <a:r>
              <a:rPr lang="en-CA" b="0" dirty="0"/>
              <a:t>Best page to remove: page least recently accessed (based on </a:t>
            </a:r>
            <a:r>
              <a:rPr lang="en-CA" dirty="0"/>
              <a:t>principle</a:t>
            </a:r>
            <a:r>
              <a:rPr lang="en-CA" b="0" dirty="0"/>
              <a:t> of locality: page used will likely be used </a:t>
            </a:r>
            <a:r>
              <a:rPr lang="en-CA" dirty="0"/>
              <a:t>again quite soon</a:t>
            </a:r>
            <a:r>
              <a:rPr lang="en-CA" b="0" dirty="0"/>
              <a:t>)</a:t>
            </a:r>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21</a:t>
            </a:fld>
            <a:endParaRPr lang="en-US" dirty="0"/>
          </a:p>
        </p:txBody>
      </p:sp>
    </p:spTree>
    <p:extLst>
      <p:ext uri="{BB962C8B-B14F-4D97-AF65-F5344CB8AC3E}">
        <p14:creationId xmlns:p14="http://schemas.microsoft.com/office/powerpoint/2010/main" val="172371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57200" y="512989"/>
            <a:ext cx="6684128" cy="4135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a:off x="457200" y="4677251"/>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(figure </a:t>
            </a:r>
            <a:r>
              <a:rPr lang="en-US" b="1" dirty="0">
                <a:ea typeface="ＭＳ Ｐゴシック" pitchFamily="34" charset="-128"/>
              </a:rPr>
              <a:t>3.7</a:t>
            </a:r>
            <a:r>
              <a:rPr lang="en-US" sz="1800" b="1" dirty="0">
                <a:solidFill>
                  <a:schemeClr val="tx1"/>
                </a:solidFill>
                <a:latin typeface="Arial" charset="0"/>
                <a:ea typeface="ＭＳ Ｐゴシック" pitchFamily="34" charset="-128"/>
              </a:rPr>
              <a:t>) </a:t>
            </a:r>
          </a:p>
          <a:p>
            <a:pPr eaLnBrk="0" hangingPunct="0"/>
            <a:r>
              <a:rPr lang="en-US" dirty="0">
                <a:solidFill>
                  <a:srgbClr val="000000"/>
                </a:solidFill>
                <a:ea typeface="ＭＳ Ｐゴシック" pitchFamily="34" charset="-128"/>
              </a:rPr>
              <a:t>First, Pages A and B are loaded into the two available page frames. When Page C is needed, the first page frame is emptied so C can be placed there. Then Page B is swapped out so Page A can be loaded there.</a:t>
            </a:r>
            <a:br>
              <a:rPr lang="en-US" dirty="0">
                <a:solidFill>
                  <a:srgbClr val="000000"/>
                </a:solidFill>
                <a:ea typeface="ＭＳ Ｐゴシック" pitchFamily="34" charset="-128"/>
              </a:rPr>
            </a:br>
            <a:r>
              <a:rPr lang="en-US" sz="1600" i="1" dirty="0">
                <a:solidFill>
                  <a:srgbClr val="000000"/>
                </a:solidFill>
                <a:latin typeface="Arial" charset="0"/>
                <a:ea typeface="ＭＳ Ｐゴシック" pitchFamily="34" charset="-128"/>
              </a:rPr>
              <a:t>© Cengage Learning 2014</a:t>
            </a:r>
            <a:endParaRPr lang="en-US" sz="2400" i="1" dirty="0">
              <a:solidFill>
                <a:srgbClr val="000000"/>
              </a:solidFill>
              <a:latin typeface="Arial" charset="0"/>
              <a:ea typeface="ＭＳ Ｐゴシック" pitchFamily="34" charset="-128"/>
            </a:endParaRPr>
          </a:p>
        </p:txBody>
      </p:sp>
      <p:sp>
        <p:nvSpPr>
          <p:cNvPr id="2" name="Slide Number Placeholder 1"/>
          <p:cNvSpPr>
            <a:spLocks noGrp="1"/>
          </p:cNvSpPr>
          <p:nvPr>
            <p:ph type="sldNum" sz="quarter" idx="11"/>
          </p:nvPr>
        </p:nvSpPr>
        <p:spPr/>
        <p:txBody>
          <a:bodyPr/>
          <a:lstStyle/>
          <a:p>
            <a:pPr>
              <a:defRPr/>
            </a:pPr>
            <a:fld id="{10193B88-A0FA-4380-AE1A-BC326D61454C}" type="slidenum">
              <a:rPr lang="en-US" smtClean="0"/>
              <a:pPr>
                <a:defRPr/>
              </a:pPr>
              <a:t>22</a:t>
            </a:fld>
            <a:endParaRPr lang="en-US" dirty="0"/>
          </a:p>
        </p:txBody>
      </p:sp>
    </p:spTree>
    <p:extLst>
      <p:ext uri="{BB962C8B-B14F-4D97-AF65-F5344CB8AC3E}">
        <p14:creationId xmlns:p14="http://schemas.microsoft.com/office/powerpoint/2010/main" val="65633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CA" dirty="0"/>
              <a:t>The Mechanics of Paging (cont'd.)</a:t>
            </a:r>
          </a:p>
        </p:txBody>
      </p:sp>
      <p:sp>
        <p:nvSpPr>
          <p:cNvPr id="34820" name="Rectangle 3"/>
          <p:cNvSpPr>
            <a:spLocks noGrp="1" noChangeArrowheads="1"/>
          </p:cNvSpPr>
          <p:nvPr>
            <p:ph type="body" idx="1"/>
          </p:nvPr>
        </p:nvSpPr>
        <p:spPr/>
        <p:txBody>
          <a:bodyPr>
            <a:normAutofit fontScale="92500" lnSpcReduction="10000"/>
          </a:bodyPr>
          <a:lstStyle/>
          <a:p>
            <a:r>
              <a:rPr lang="en-CA" dirty="0"/>
              <a:t>Page Map Table: bit meaning</a:t>
            </a:r>
          </a:p>
          <a:p>
            <a:pPr lvl="1"/>
            <a:r>
              <a:rPr lang="en-CA" i="1" dirty="0"/>
              <a:t>Status bit</a:t>
            </a:r>
            <a:r>
              <a:rPr lang="en-CA" dirty="0"/>
              <a:t>: page currently in memory</a:t>
            </a:r>
          </a:p>
          <a:p>
            <a:pPr lvl="1"/>
            <a:r>
              <a:rPr lang="en-CA" i="1" dirty="0"/>
              <a:t>Referenced bit</a:t>
            </a:r>
            <a:r>
              <a:rPr lang="en-CA" dirty="0"/>
              <a:t>: page referenced recently</a:t>
            </a:r>
            <a:endParaRPr lang="en-US" dirty="0"/>
          </a:p>
          <a:p>
            <a:pPr lvl="2"/>
            <a:r>
              <a:rPr lang="en-CA" dirty="0"/>
              <a:t>Determines page to swap: LRU algorithm</a:t>
            </a:r>
            <a:endParaRPr lang="en-US" dirty="0"/>
          </a:p>
          <a:p>
            <a:pPr lvl="1"/>
            <a:r>
              <a:rPr lang="en-CA" i="1" dirty="0"/>
              <a:t>Modified bit</a:t>
            </a:r>
            <a:r>
              <a:rPr lang="en-CA" dirty="0"/>
              <a:t>: page contents altered</a:t>
            </a:r>
          </a:p>
          <a:p>
            <a:pPr lvl="2"/>
            <a:r>
              <a:rPr lang="en-CA" dirty="0"/>
              <a:t>Determines if page must be rewritten to secondary storage</a:t>
            </a:r>
            <a:r>
              <a:rPr lang="en-US" dirty="0"/>
              <a:t> </a:t>
            </a:r>
            <a:r>
              <a:rPr lang="en-CA" dirty="0"/>
              <a:t>when swapped out</a:t>
            </a:r>
          </a:p>
          <a:p>
            <a:r>
              <a:rPr lang="en-US" dirty="0"/>
              <a:t>Bits checked when swapping</a:t>
            </a:r>
          </a:p>
          <a:p>
            <a:pPr lvl="1"/>
            <a:r>
              <a:rPr lang="en-US" dirty="0"/>
              <a:t>FIFO: </a:t>
            </a:r>
            <a:r>
              <a:rPr lang="en-US" i="1" dirty="0"/>
              <a:t>modified</a:t>
            </a:r>
            <a:r>
              <a:rPr lang="en-US" dirty="0"/>
              <a:t> and </a:t>
            </a:r>
            <a:r>
              <a:rPr lang="en-US" i="1" dirty="0"/>
              <a:t>status</a:t>
            </a:r>
            <a:r>
              <a:rPr lang="en-US" dirty="0"/>
              <a:t> bits</a:t>
            </a:r>
          </a:p>
          <a:p>
            <a:pPr lvl="1"/>
            <a:r>
              <a:rPr lang="en-US" dirty="0"/>
              <a:t>LRU: </a:t>
            </a:r>
            <a:r>
              <a:rPr lang="en-US" i="1" dirty="0"/>
              <a:t>all</a:t>
            </a:r>
            <a:r>
              <a:rPr lang="en-US" dirty="0"/>
              <a:t> bits (status, modified, and reference bits)</a:t>
            </a:r>
            <a:endParaRPr lang="en-CA"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23</a:t>
            </a:fld>
            <a:endParaRPr lang="en-US" dirty="0"/>
          </a:p>
        </p:txBody>
      </p:sp>
    </p:spTree>
    <p:extLst>
      <p:ext uri="{BB962C8B-B14F-4D97-AF65-F5344CB8AC3E}">
        <p14:creationId xmlns:p14="http://schemas.microsoft.com/office/powerpoint/2010/main" val="113929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2"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400" y="152400"/>
            <a:ext cx="6949440" cy="42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a:off x="457200" y="4386942"/>
            <a:ext cx="81534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(figure </a:t>
            </a:r>
            <a:r>
              <a:rPr lang="en-US" b="1" dirty="0">
                <a:ea typeface="ＭＳ Ｐゴシック" pitchFamily="34" charset="-128"/>
              </a:rPr>
              <a:t>3.8</a:t>
            </a:r>
            <a:r>
              <a:rPr lang="en-US" sz="1800" b="1" dirty="0">
                <a:solidFill>
                  <a:schemeClr val="tx1"/>
                </a:solidFill>
                <a:latin typeface="Arial" charset="0"/>
                <a:ea typeface="ＭＳ Ｐゴシック" pitchFamily="34" charset="-128"/>
              </a:rPr>
              <a:t>) </a:t>
            </a:r>
          </a:p>
          <a:p>
            <a:pPr eaLnBrk="0" hangingPunct="0"/>
            <a:r>
              <a:rPr lang="en-US" dirty="0">
                <a:solidFill>
                  <a:srgbClr val="000000"/>
                </a:solidFill>
                <a:ea typeface="ＭＳ Ｐゴシック" pitchFamily="34" charset="-128"/>
              </a:rPr>
              <a:t>Using a FIFO policy, this page trace analysis shows how each page requested is swapped into the </a:t>
            </a:r>
            <a:r>
              <a:rPr lang="en-US" i="1" dirty="0">
                <a:solidFill>
                  <a:srgbClr val="000000"/>
                </a:solidFill>
                <a:ea typeface="ＭＳ Ｐゴシック" pitchFamily="34" charset="-128"/>
              </a:rPr>
              <a:t>two</a:t>
            </a:r>
            <a:r>
              <a:rPr lang="en-US" dirty="0">
                <a:solidFill>
                  <a:srgbClr val="000000"/>
                </a:solidFill>
                <a:ea typeface="ＭＳ Ｐゴシック" pitchFamily="34" charset="-128"/>
              </a:rPr>
              <a:t> available page frames. When the program is ready to be processed, all four pages are in secondary storage. When the program calls a page that isn’t already in memory, a page interrupt is issued, as shown by the gray boxes and asterisks. This program resulted in nine page interrupts.</a:t>
            </a:r>
            <a:br>
              <a:rPr lang="en-US" dirty="0">
                <a:solidFill>
                  <a:srgbClr val="000000"/>
                </a:solidFill>
                <a:ea typeface="ＭＳ Ｐゴシック" pitchFamily="34" charset="-128"/>
              </a:rPr>
            </a:br>
            <a:r>
              <a:rPr lang="en-US" sz="1600" b="1" i="1" dirty="0">
                <a:solidFill>
                  <a:srgbClr val="FF0000"/>
                </a:solidFill>
                <a:ea typeface="ＭＳ Ｐゴシック" pitchFamily="34" charset="-128"/>
              </a:rPr>
              <a:t>What is the failure rate</a:t>
            </a:r>
            <a:endParaRPr lang="en-US" sz="2400" b="1" i="1" dirty="0">
              <a:solidFill>
                <a:srgbClr val="FF0000"/>
              </a:solidFill>
              <a:ea typeface="ＭＳ Ｐゴシック" pitchFamily="34" charset="-128"/>
            </a:endParaRPr>
          </a:p>
        </p:txBody>
      </p:sp>
      <p:sp>
        <p:nvSpPr>
          <p:cNvPr id="2" name="Slide Number Placeholder 1"/>
          <p:cNvSpPr>
            <a:spLocks noGrp="1"/>
          </p:cNvSpPr>
          <p:nvPr>
            <p:ph type="sldNum" sz="quarter" idx="11"/>
          </p:nvPr>
        </p:nvSpPr>
        <p:spPr/>
        <p:txBody>
          <a:bodyPr/>
          <a:lstStyle/>
          <a:p>
            <a:pPr>
              <a:defRPr/>
            </a:pPr>
            <a:fld id="{10193B88-A0FA-4380-AE1A-BC326D61454C}" type="slidenum">
              <a:rPr lang="en-US" smtClean="0"/>
              <a:pPr>
                <a:defRPr/>
              </a:pPr>
              <a:t>24</a:t>
            </a:fld>
            <a:endParaRPr lang="en-US" dirty="0"/>
          </a:p>
        </p:txBody>
      </p:sp>
    </p:spTree>
    <p:extLst>
      <p:ext uri="{BB962C8B-B14F-4D97-AF65-F5344CB8AC3E}">
        <p14:creationId xmlns:p14="http://schemas.microsoft.com/office/powerpoint/2010/main" val="267604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pic>
        <p:nvPicPr>
          <p:cNvPr id="31750"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57200" y="304800"/>
            <a:ext cx="718092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a:off x="457200" y="4725650"/>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(figure </a:t>
            </a:r>
            <a:r>
              <a:rPr lang="en-US" b="1" dirty="0">
                <a:ea typeface="ＭＳ Ｐゴシック" pitchFamily="34" charset="-128"/>
              </a:rPr>
              <a:t>3.9</a:t>
            </a:r>
            <a:r>
              <a:rPr lang="en-US" sz="1800" b="1" dirty="0">
                <a:solidFill>
                  <a:schemeClr val="tx1"/>
                </a:solidFill>
                <a:latin typeface="Arial" charset="0"/>
                <a:ea typeface="ＭＳ Ｐゴシック" pitchFamily="34" charset="-128"/>
              </a:rPr>
              <a:t>) </a:t>
            </a:r>
          </a:p>
          <a:p>
            <a:pPr eaLnBrk="0" hangingPunct="0"/>
            <a:r>
              <a:rPr lang="en-US" dirty="0">
                <a:solidFill>
                  <a:srgbClr val="000000"/>
                </a:solidFill>
                <a:ea typeface="ＭＳ Ｐゴシック" pitchFamily="34" charset="-128"/>
              </a:rPr>
              <a:t>Memory management using an LRU page removal policy for the program shown in Figure 3.8. Throughout the program, 11 page requests are issued, but they cause only 8 page interrupts. </a:t>
            </a:r>
            <a:br>
              <a:rPr lang="en-US" dirty="0">
                <a:solidFill>
                  <a:srgbClr val="000000"/>
                </a:solidFill>
                <a:ea typeface="ＭＳ Ｐゴシック" pitchFamily="34" charset="-128"/>
              </a:rPr>
            </a:br>
            <a:r>
              <a:rPr lang="en-US" sz="1600" i="1" dirty="0">
                <a:solidFill>
                  <a:srgbClr val="000000"/>
                </a:solidFill>
                <a:latin typeface="Arial" charset="0"/>
                <a:ea typeface="ＭＳ Ｐゴシック" pitchFamily="34" charset="-128"/>
              </a:rPr>
              <a:t>© Cengage Learning 2014</a:t>
            </a:r>
            <a:endParaRPr lang="en-US" sz="2400" i="1" dirty="0">
              <a:solidFill>
                <a:srgbClr val="000000"/>
              </a:solidFill>
              <a:latin typeface="Arial" charset="0"/>
              <a:ea typeface="ＭＳ Ｐゴシック" pitchFamily="34" charset="-128"/>
            </a:endParaRPr>
          </a:p>
        </p:txBody>
      </p:sp>
      <p:sp>
        <p:nvSpPr>
          <p:cNvPr id="4" name="Slide Number Placeholder 3"/>
          <p:cNvSpPr>
            <a:spLocks noGrp="1"/>
          </p:cNvSpPr>
          <p:nvPr>
            <p:ph type="sldNum" sz="quarter" idx="11"/>
          </p:nvPr>
        </p:nvSpPr>
        <p:spPr/>
        <p:txBody>
          <a:bodyPr/>
          <a:lstStyle/>
          <a:p>
            <a:pPr>
              <a:defRPr/>
            </a:pPr>
            <a:fld id="{6D6B0983-3CF6-4DC6-9B34-ED534DF705EA}" type="slidenum">
              <a:rPr lang="en-US" smtClean="0"/>
              <a:pPr>
                <a:defRPr/>
              </a:pPr>
              <a:t>25</a:t>
            </a:fld>
            <a:endParaRPr lang="en-US" dirty="0"/>
          </a:p>
        </p:txBody>
      </p:sp>
    </p:spTree>
    <p:extLst>
      <p:ext uri="{BB962C8B-B14F-4D97-AF65-F5344CB8AC3E}">
        <p14:creationId xmlns:p14="http://schemas.microsoft.com/office/powerpoint/2010/main" val="242989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CA" b="0" dirty="0"/>
              <a:t>The Mechanics of Paging</a:t>
            </a:r>
          </a:p>
        </p:txBody>
      </p:sp>
      <p:sp>
        <p:nvSpPr>
          <p:cNvPr id="33796" name="Rectangle 3"/>
          <p:cNvSpPr>
            <a:spLocks noGrp="1" noChangeArrowheads="1"/>
          </p:cNvSpPr>
          <p:nvPr>
            <p:ph type="body" idx="1"/>
          </p:nvPr>
        </p:nvSpPr>
        <p:spPr>
          <a:xfrm>
            <a:off x="457200" y="1600200"/>
            <a:ext cx="8229600" cy="1447800"/>
          </a:xfrm>
        </p:spPr>
        <p:txBody>
          <a:bodyPr>
            <a:normAutofit lnSpcReduction="10000"/>
          </a:bodyPr>
          <a:lstStyle/>
          <a:p>
            <a:pPr eaLnBrk="1" hangingPunct="1"/>
            <a:r>
              <a:rPr lang="en-US" b="0" dirty="0"/>
              <a:t>Page swapping </a:t>
            </a:r>
          </a:p>
          <a:p>
            <a:pPr lvl="1" eaLnBrk="1" hangingPunct="1"/>
            <a:r>
              <a:rPr lang="en-US" b="0" dirty="0"/>
              <a:t>Memory manage requires specific information: </a:t>
            </a:r>
            <a:br>
              <a:rPr lang="en-US" b="0" dirty="0"/>
            </a:br>
            <a:r>
              <a:rPr lang="en-CA" b="0" dirty="0"/>
              <a:t>Page Map Table</a:t>
            </a:r>
          </a:p>
        </p:txBody>
      </p:sp>
      <p:pic>
        <p:nvPicPr>
          <p:cNvPr id="33799"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38200" y="3048000"/>
            <a:ext cx="7543800" cy="203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a:off x="762000" y="5155049"/>
            <a:ext cx="7620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(table </a:t>
            </a:r>
            <a:r>
              <a:rPr lang="en-US" b="1" dirty="0">
                <a:ea typeface="ＭＳ Ｐゴシック" pitchFamily="34" charset="-128"/>
              </a:rPr>
              <a:t>3.3</a:t>
            </a:r>
            <a:r>
              <a:rPr lang="en-US" sz="1800" b="1" dirty="0">
                <a:solidFill>
                  <a:schemeClr val="tx1"/>
                </a:solidFill>
                <a:latin typeface="Arial" charset="0"/>
                <a:ea typeface="ＭＳ Ｐゴシック" pitchFamily="34" charset="-128"/>
              </a:rPr>
              <a:t>) </a:t>
            </a:r>
          </a:p>
          <a:p>
            <a:pPr eaLnBrk="0" hangingPunct="0"/>
            <a:r>
              <a:rPr lang="en-US" dirty="0">
                <a:solidFill>
                  <a:srgbClr val="000000"/>
                </a:solidFill>
                <a:ea typeface="ＭＳ Ｐゴシック" pitchFamily="34" charset="-128"/>
              </a:rPr>
              <a:t>Page Map Table for Job 1 shown in </a:t>
            </a:r>
            <a:r>
              <a:rPr lang="en-US" i="1" dirty="0">
                <a:solidFill>
                  <a:srgbClr val="000000"/>
                </a:solidFill>
                <a:ea typeface="ＭＳ Ｐゴシック" pitchFamily="34" charset="-128"/>
              </a:rPr>
              <a:t>Figure 3.5</a:t>
            </a:r>
            <a:r>
              <a:rPr lang="en-US" dirty="0">
                <a:solidFill>
                  <a:srgbClr val="000000"/>
                </a:solidFill>
                <a:ea typeface="ＭＳ Ｐゴシック" pitchFamily="34" charset="-128"/>
              </a:rPr>
              <a:t>.</a:t>
            </a:r>
          </a:p>
          <a:p>
            <a:pPr eaLnBrk="0" hangingPunct="0"/>
            <a:r>
              <a:rPr lang="en-US" dirty="0">
                <a:solidFill>
                  <a:srgbClr val="000000"/>
                </a:solidFill>
                <a:ea typeface="ＭＳ Ｐゴシック" pitchFamily="34" charset="-128"/>
              </a:rPr>
              <a:t>A 1 = Yes and 0 = No.</a:t>
            </a:r>
            <a:br>
              <a:rPr lang="en-US" dirty="0">
                <a:solidFill>
                  <a:srgbClr val="000000"/>
                </a:solidFill>
                <a:ea typeface="ＭＳ Ｐゴシック" pitchFamily="34" charset="-128"/>
              </a:rPr>
            </a:br>
            <a:r>
              <a:rPr lang="en-US" sz="1600" i="1" dirty="0">
                <a:solidFill>
                  <a:srgbClr val="000000"/>
                </a:solidFill>
                <a:latin typeface="Arial" charset="0"/>
                <a:ea typeface="ＭＳ Ｐゴシック" pitchFamily="34" charset="-128"/>
              </a:rPr>
              <a:t>© Cengage Learning 2014</a:t>
            </a:r>
            <a:endParaRPr lang="en-US" sz="2400" i="1" dirty="0">
              <a:solidFill>
                <a:srgbClr val="000000"/>
              </a:solidFill>
              <a:latin typeface="Arial" charset="0"/>
              <a:ea typeface="ＭＳ Ｐゴシック" pitchFamily="34" charset="-128"/>
            </a:endParaRPr>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26</a:t>
            </a:fld>
            <a:endParaRPr lang="en-US" dirty="0"/>
          </a:p>
        </p:txBody>
      </p:sp>
    </p:spTree>
    <p:extLst>
      <p:ext uri="{BB962C8B-B14F-4D97-AF65-F5344CB8AC3E}">
        <p14:creationId xmlns:p14="http://schemas.microsoft.com/office/powerpoint/2010/main" val="21830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pPr eaLnBrk="1" hangingPunct="1"/>
            <a:r>
              <a:rPr lang="en-CA" altLang="en-US"/>
              <a:t>How to Determine which Page Frame is Least  Recently Used</a:t>
            </a:r>
            <a:endParaRPr lang="en-US" altLang="en-US"/>
          </a:p>
        </p:txBody>
      </p:sp>
      <p:sp>
        <p:nvSpPr>
          <p:cNvPr id="35844" name="Rectangle 3"/>
          <p:cNvSpPr>
            <a:spLocks noGrp="1" noChangeArrowheads="1"/>
          </p:cNvSpPr>
          <p:nvPr>
            <p:ph type="body" idx="1"/>
          </p:nvPr>
        </p:nvSpPr>
        <p:spPr/>
        <p:txBody>
          <a:bodyPr>
            <a:normAutofit fontScale="92500" lnSpcReduction="10000"/>
          </a:bodyPr>
          <a:lstStyle/>
          <a:p>
            <a:pPr eaLnBrk="1" hangingPunct="1"/>
            <a:r>
              <a:rPr lang="en-CA" altLang="en-US" dirty="0"/>
              <a:t>This algorithm is based on the principle of locality:</a:t>
            </a:r>
          </a:p>
          <a:p>
            <a:pPr lvl="1" eaLnBrk="1" hangingPunct="1"/>
            <a:r>
              <a:rPr lang="en-CA" altLang="en-US" dirty="0"/>
              <a:t>Pages recently referenced are likely to be referenced again in the near future. </a:t>
            </a:r>
          </a:p>
          <a:p>
            <a:pPr lvl="1" eaLnBrk="1" hangingPunct="1"/>
            <a:endParaRPr lang="en-CA" altLang="en-US" dirty="0"/>
          </a:p>
          <a:p>
            <a:pPr lvl="1" eaLnBrk="1" hangingPunct="1"/>
            <a:r>
              <a:rPr lang="en-CA" altLang="en-US" dirty="0"/>
              <a:t>Two types of </a:t>
            </a:r>
            <a:r>
              <a:rPr lang="en-CA" altLang="en-US" i="1" dirty="0"/>
              <a:t>locality of reference</a:t>
            </a:r>
            <a:r>
              <a:rPr lang="en-CA" altLang="en-US" dirty="0"/>
              <a:t>: </a:t>
            </a:r>
          </a:p>
          <a:p>
            <a:pPr lvl="2" eaLnBrk="1" hangingPunct="1"/>
            <a:r>
              <a:rPr lang="en-CA" altLang="en-US" i="1" dirty="0"/>
              <a:t>Spatial</a:t>
            </a:r>
            <a:r>
              <a:rPr lang="en-CA" altLang="en-US" dirty="0"/>
              <a:t> locality (code on the same page)</a:t>
            </a:r>
          </a:p>
          <a:p>
            <a:pPr lvl="2" eaLnBrk="1" hangingPunct="1"/>
            <a:r>
              <a:rPr lang="en-CA" altLang="en-US" i="1" dirty="0"/>
              <a:t>Temporal</a:t>
            </a:r>
            <a:r>
              <a:rPr lang="en-CA" altLang="en-US" dirty="0"/>
              <a:t> locality (code that are used in loops: these can be on the same or neighbouring pages)</a:t>
            </a:r>
          </a:p>
          <a:p>
            <a:pPr lvl="2" eaLnBrk="1" hangingPunct="1"/>
            <a:endParaRPr lang="en-CA" altLang="en-US" dirty="0"/>
          </a:p>
          <a:p>
            <a:pPr lvl="1" eaLnBrk="1" hangingPunct="1"/>
            <a:r>
              <a:rPr lang="en-CA" altLang="en-US" dirty="0"/>
              <a:t>This limits the amount of swapping required. </a:t>
            </a:r>
          </a:p>
          <a:p>
            <a:pPr lvl="3" eaLnBrk="1" hangingPunct="1">
              <a:buFontTx/>
              <a:buNone/>
            </a:pPr>
            <a:endParaRPr lang="en-CA" altLang="en-US" dirty="0"/>
          </a:p>
          <a:p>
            <a:pPr lvl="2" eaLnBrk="1" hangingPunct="1"/>
            <a:endParaRPr lang="en-CA" altLang="en-US"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27</a:t>
            </a:fld>
            <a:endParaRPr lang="en-US" dirty="0"/>
          </a:p>
        </p:txBody>
      </p:sp>
    </p:spTree>
    <p:extLst>
      <p:ext uri="{BB962C8B-B14F-4D97-AF65-F5344CB8AC3E}">
        <p14:creationId xmlns:p14="http://schemas.microsoft.com/office/powerpoint/2010/main" val="3514924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944562"/>
          </a:xfrm>
        </p:spPr>
        <p:txBody>
          <a:bodyPr/>
          <a:lstStyle/>
          <a:p>
            <a:r>
              <a:rPr lang="en-GB" altLang="en-US" dirty="0"/>
              <a:t>The LRU Clock policy technique</a:t>
            </a:r>
          </a:p>
        </p:txBody>
      </p:sp>
      <p:sp>
        <p:nvSpPr>
          <p:cNvPr id="37891" name="Rectangle 3"/>
          <p:cNvSpPr>
            <a:spLocks noGrp="1" noChangeArrowheads="1"/>
          </p:cNvSpPr>
          <p:nvPr>
            <p:ph type="body" idx="1"/>
          </p:nvPr>
        </p:nvSpPr>
        <p:spPr>
          <a:xfrm>
            <a:off x="457200" y="1295400"/>
            <a:ext cx="8229600" cy="5257800"/>
          </a:xfrm>
        </p:spPr>
        <p:txBody>
          <a:bodyPr>
            <a:normAutofit fontScale="92500" lnSpcReduction="20000"/>
          </a:bodyPr>
          <a:lstStyle/>
          <a:p>
            <a:pPr>
              <a:lnSpc>
                <a:spcPct val="90000"/>
              </a:lnSpc>
            </a:pPr>
            <a:r>
              <a:rPr lang="en-IE" altLang="en-US" dirty="0"/>
              <a:t>Clock policy is a method used to establish easily and quickly if a page is recently referenced (used)</a:t>
            </a:r>
            <a:endParaRPr lang="en-GB" altLang="en-US" dirty="0"/>
          </a:p>
          <a:p>
            <a:pPr>
              <a:lnSpc>
                <a:spcPct val="90000"/>
              </a:lnSpc>
            </a:pPr>
            <a:endParaRPr lang="en-GB" altLang="en-US" dirty="0"/>
          </a:p>
          <a:p>
            <a:pPr>
              <a:lnSpc>
                <a:spcPct val="90000"/>
              </a:lnSpc>
            </a:pPr>
            <a:r>
              <a:rPr lang="en-GB" altLang="en-US" dirty="0"/>
              <a:t>Only requires one bit to record when a page has been referenced</a:t>
            </a:r>
          </a:p>
          <a:p>
            <a:pPr lvl="1">
              <a:lnSpc>
                <a:spcPct val="90000"/>
              </a:lnSpc>
            </a:pPr>
            <a:r>
              <a:rPr lang="en-GB" altLang="en-US" dirty="0"/>
              <a:t>memory management unit needs to set this whenever a page is referenced</a:t>
            </a:r>
          </a:p>
          <a:p>
            <a:pPr>
              <a:lnSpc>
                <a:spcPct val="90000"/>
              </a:lnSpc>
            </a:pPr>
            <a:r>
              <a:rPr lang="en-GB" altLang="en-US" dirty="0"/>
              <a:t>Scan referenced bits in a circular manner looking for a page which has not been referenced </a:t>
            </a:r>
          </a:p>
          <a:p>
            <a:pPr lvl="1">
              <a:lnSpc>
                <a:spcPct val="90000"/>
              </a:lnSpc>
            </a:pPr>
            <a:r>
              <a:rPr lang="en-GB" altLang="en-US" dirty="0" err="1"/>
              <a:t>i.e</a:t>
            </a:r>
            <a:r>
              <a:rPr lang="en-GB" altLang="en-US" dirty="0"/>
              <a:t> (referenced bit of the PMT = 0)</a:t>
            </a:r>
          </a:p>
          <a:p>
            <a:pPr>
              <a:lnSpc>
                <a:spcPct val="90000"/>
              </a:lnSpc>
            </a:pPr>
            <a:endParaRPr lang="en-GB" altLang="en-US" dirty="0"/>
          </a:p>
          <a:p>
            <a:pPr>
              <a:lnSpc>
                <a:spcPct val="90000"/>
              </a:lnSpc>
            </a:pPr>
            <a:r>
              <a:rPr lang="en-GB" altLang="en-US" dirty="0"/>
              <a:t>If a bit is =1 reset reference bit to 0 as each entry is examined if bit is 0 it is targeted for removal. </a:t>
            </a:r>
            <a:endParaRPr lang="en-GB" altLang="en-US" sz="1800" dirty="0"/>
          </a:p>
        </p:txBody>
      </p:sp>
      <p:sp>
        <p:nvSpPr>
          <p:cNvPr id="3" name="Slide Number Placeholder 2"/>
          <p:cNvSpPr>
            <a:spLocks noGrp="1"/>
          </p:cNvSpPr>
          <p:nvPr>
            <p:ph type="sldNum" sz="quarter" idx="11"/>
          </p:nvPr>
        </p:nvSpPr>
        <p:spPr/>
        <p:txBody>
          <a:bodyPr/>
          <a:lstStyle/>
          <a:p>
            <a:pPr>
              <a:defRPr/>
            </a:pPr>
            <a:fld id="{6D6B0983-3CF6-4DC6-9B34-ED534DF705EA}" type="slidenum">
              <a:rPr lang="en-US" smtClean="0"/>
              <a:pPr>
                <a:defRPr/>
              </a:pPr>
              <a:t>28</a:t>
            </a:fld>
            <a:endParaRPr lang="en-US" dirty="0"/>
          </a:p>
        </p:txBody>
      </p:sp>
    </p:spTree>
    <p:extLst>
      <p:ext uri="{BB962C8B-B14F-4D97-AF65-F5344CB8AC3E}">
        <p14:creationId xmlns:p14="http://schemas.microsoft.com/office/powerpoint/2010/main" val="360073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28600"/>
            <a:ext cx="8229600" cy="1143000"/>
          </a:xfrm>
        </p:spPr>
        <p:txBody>
          <a:bodyPr>
            <a:normAutofit fontScale="90000"/>
          </a:bodyPr>
          <a:lstStyle/>
          <a:p>
            <a:r>
              <a:rPr lang="en-GB" altLang="en-US" dirty="0"/>
              <a:t>Clock policy-scanning for a page to remove</a:t>
            </a:r>
          </a:p>
        </p:txBody>
      </p:sp>
      <p:sp>
        <p:nvSpPr>
          <p:cNvPr id="38915" name="Rectangle 3"/>
          <p:cNvSpPr>
            <a:spLocks noGrp="1" noChangeArrowheads="1"/>
          </p:cNvSpPr>
          <p:nvPr>
            <p:ph type="body" idx="1"/>
          </p:nvPr>
        </p:nvSpPr>
        <p:spPr/>
        <p:txBody>
          <a:bodyPr/>
          <a:lstStyle/>
          <a:p>
            <a:pPr>
              <a:buFontTx/>
              <a:buNone/>
            </a:pPr>
            <a:r>
              <a:rPr lang="en-GB" altLang="en-US"/>
              <a:t> </a:t>
            </a:r>
          </a:p>
        </p:txBody>
      </p:sp>
      <p:grpSp>
        <p:nvGrpSpPr>
          <p:cNvPr id="38916" name="Group 4"/>
          <p:cNvGrpSpPr>
            <a:grpSpLocks noChangeAspect="1"/>
          </p:cNvGrpSpPr>
          <p:nvPr/>
        </p:nvGrpSpPr>
        <p:grpSpPr bwMode="auto">
          <a:xfrm>
            <a:off x="684213" y="1700213"/>
            <a:ext cx="8231026" cy="4337050"/>
            <a:chOff x="1689" y="3140"/>
            <a:chExt cx="9097" cy="4972"/>
          </a:xfrm>
        </p:grpSpPr>
        <p:sp>
          <p:nvSpPr>
            <p:cNvPr id="38917" name="AutoShape 5"/>
            <p:cNvSpPr>
              <a:spLocks noChangeAspect="1" noChangeArrowheads="1"/>
            </p:cNvSpPr>
            <p:nvPr/>
          </p:nvSpPr>
          <p:spPr bwMode="auto">
            <a:xfrm>
              <a:off x="1689" y="3140"/>
              <a:ext cx="8834" cy="4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18" name="Oval 6"/>
            <p:cNvSpPr>
              <a:spLocks noChangeArrowheads="1"/>
            </p:cNvSpPr>
            <p:nvPr/>
          </p:nvSpPr>
          <p:spPr bwMode="auto">
            <a:xfrm>
              <a:off x="3146" y="5327"/>
              <a:ext cx="393" cy="408"/>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19" name="Rectangle 7"/>
            <p:cNvSpPr>
              <a:spLocks noChangeArrowheads="1"/>
            </p:cNvSpPr>
            <p:nvPr/>
          </p:nvSpPr>
          <p:spPr bwMode="auto">
            <a:xfrm>
              <a:off x="3146" y="4062"/>
              <a:ext cx="393" cy="379"/>
            </a:xfrm>
            <a:prstGeom prst="rect">
              <a:avLst/>
            </a:prstGeom>
            <a:solidFill>
              <a:srgbClr val="C0C0C0"/>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0" name="Rectangle 8"/>
            <p:cNvSpPr>
              <a:spLocks noChangeArrowheads="1"/>
            </p:cNvSpPr>
            <p:nvPr/>
          </p:nvSpPr>
          <p:spPr bwMode="auto">
            <a:xfrm>
              <a:off x="3933" y="4505"/>
              <a:ext cx="394" cy="379"/>
            </a:xfrm>
            <a:prstGeom prst="rect">
              <a:avLst/>
            </a:prstGeom>
            <a:solidFill>
              <a:srgbClr val="C0C0C0"/>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1" name="Rectangle 9"/>
            <p:cNvSpPr>
              <a:spLocks noChangeArrowheads="1"/>
            </p:cNvSpPr>
            <p:nvPr/>
          </p:nvSpPr>
          <p:spPr bwMode="auto">
            <a:xfrm>
              <a:off x="4327" y="5327"/>
              <a:ext cx="393" cy="381"/>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2" name="Rectangle 10"/>
            <p:cNvSpPr>
              <a:spLocks noChangeArrowheads="1"/>
            </p:cNvSpPr>
            <p:nvPr/>
          </p:nvSpPr>
          <p:spPr bwMode="auto">
            <a:xfrm>
              <a:off x="3933" y="6150"/>
              <a:ext cx="394" cy="380"/>
            </a:xfrm>
            <a:prstGeom prst="rect">
              <a:avLst/>
            </a:prstGeom>
            <a:solidFill>
              <a:srgbClr val="C0C0C0"/>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3" name="Rectangle 11"/>
            <p:cNvSpPr>
              <a:spLocks noChangeArrowheads="1"/>
            </p:cNvSpPr>
            <p:nvPr/>
          </p:nvSpPr>
          <p:spPr bwMode="auto">
            <a:xfrm>
              <a:off x="3146" y="6466"/>
              <a:ext cx="393" cy="380"/>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4" name="Rectangle 12"/>
            <p:cNvSpPr>
              <a:spLocks noChangeArrowheads="1"/>
            </p:cNvSpPr>
            <p:nvPr/>
          </p:nvSpPr>
          <p:spPr bwMode="auto">
            <a:xfrm>
              <a:off x="2358" y="6150"/>
              <a:ext cx="394" cy="380"/>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5" name="Rectangle 13"/>
            <p:cNvSpPr>
              <a:spLocks noChangeArrowheads="1"/>
            </p:cNvSpPr>
            <p:nvPr/>
          </p:nvSpPr>
          <p:spPr bwMode="auto">
            <a:xfrm>
              <a:off x="1965" y="5327"/>
              <a:ext cx="393" cy="381"/>
            </a:xfrm>
            <a:prstGeom prst="rect">
              <a:avLst/>
            </a:prstGeom>
            <a:solidFill>
              <a:srgbClr val="C0C0C0"/>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6" name="Rectangle 14"/>
            <p:cNvSpPr>
              <a:spLocks noChangeArrowheads="1"/>
            </p:cNvSpPr>
            <p:nvPr/>
          </p:nvSpPr>
          <p:spPr bwMode="auto">
            <a:xfrm>
              <a:off x="2358" y="4569"/>
              <a:ext cx="394" cy="378"/>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7" name="Line 15"/>
            <p:cNvSpPr>
              <a:spLocks noChangeShapeType="1"/>
            </p:cNvSpPr>
            <p:nvPr/>
          </p:nvSpPr>
          <p:spPr bwMode="auto">
            <a:xfrm flipV="1">
              <a:off x="3343" y="4632"/>
              <a:ext cx="1" cy="69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8928" name="Rectangle 16"/>
            <p:cNvSpPr>
              <a:spLocks noChangeArrowheads="1"/>
            </p:cNvSpPr>
            <p:nvPr/>
          </p:nvSpPr>
          <p:spPr bwMode="auto">
            <a:xfrm>
              <a:off x="6807" y="7393"/>
              <a:ext cx="198" cy="190"/>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29" name="Rectangle 17"/>
            <p:cNvSpPr>
              <a:spLocks noChangeArrowheads="1"/>
            </p:cNvSpPr>
            <p:nvPr/>
          </p:nvSpPr>
          <p:spPr bwMode="auto">
            <a:xfrm>
              <a:off x="6807" y="7773"/>
              <a:ext cx="198" cy="190"/>
            </a:xfrm>
            <a:prstGeom prst="rect">
              <a:avLst/>
            </a:prstGeom>
            <a:solidFill>
              <a:srgbClr val="C0C0C0"/>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30" name="Text Box 18"/>
            <p:cNvSpPr txBox="1">
              <a:spLocks noChangeArrowheads="1"/>
            </p:cNvSpPr>
            <p:nvPr/>
          </p:nvSpPr>
          <p:spPr bwMode="auto">
            <a:xfrm>
              <a:off x="7005" y="7266"/>
              <a:ext cx="209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000000"/>
                  </a:solidFill>
                </a:rPr>
                <a:t>Unused pages</a:t>
              </a:r>
              <a:endParaRPr lang="en-GB" altLang="en-US" sz="1800"/>
            </a:p>
          </p:txBody>
        </p:sp>
        <p:sp>
          <p:nvSpPr>
            <p:cNvPr id="38931" name="Text Box 19"/>
            <p:cNvSpPr txBox="1">
              <a:spLocks noChangeArrowheads="1"/>
            </p:cNvSpPr>
            <p:nvPr/>
          </p:nvSpPr>
          <p:spPr bwMode="auto">
            <a:xfrm>
              <a:off x="7005" y="7646"/>
              <a:ext cx="218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000000"/>
                  </a:solidFill>
                </a:rPr>
                <a:t>Used pages</a:t>
              </a:r>
              <a:endParaRPr lang="en-GB" altLang="en-US" sz="1800"/>
            </a:p>
          </p:txBody>
        </p:sp>
        <p:sp>
          <p:nvSpPr>
            <p:cNvPr id="38932" name="Text Box 20"/>
            <p:cNvSpPr txBox="1">
              <a:spLocks noChangeArrowheads="1"/>
            </p:cNvSpPr>
            <p:nvPr/>
          </p:nvSpPr>
          <p:spPr bwMode="auto">
            <a:xfrm>
              <a:off x="2563" y="3140"/>
              <a:ext cx="157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a:solidFill>
                    <a:srgbClr val="000000"/>
                  </a:solidFill>
                </a:rPr>
                <a:t>Before</a:t>
              </a:r>
              <a:endParaRPr lang="en-GB" altLang="en-US" sz="1800"/>
            </a:p>
          </p:txBody>
        </p:sp>
        <p:sp>
          <p:nvSpPr>
            <p:cNvPr id="38933" name="Oval 21"/>
            <p:cNvSpPr>
              <a:spLocks noChangeArrowheads="1"/>
            </p:cNvSpPr>
            <p:nvPr/>
          </p:nvSpPr>
          <p:spPr bwMode="auto">
            <a:xfrm>
              <a:off x="6784" y="5323"/>
              <a:ext cx="393" cy="408"/>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34" name="Rectangle 22"/>
            <p:cNvSpPr>
              <a:spLocks noChangeArrowheads="1"/>
            </p:cNvSpPr>
            <p:nvPr/>
          </p:nvSpPr>
          <p:spPr bwMode="auto">
            <a:xfrm>
              <a:off x="6784" y="4057"/>
              <a:ext cx="393" cy="379"/>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35" name="Rectangle 23"/>
            <p:cNvSpPr>
              <a:spLocks noChangeArrowheads="1"/>
            </p:cNvSpPr>
            <p:nvPr/>
          </p:nvSpPr>
          <p:spPr bwMode="auto">
            <a:xfrm>
              <a:off x="7571" y="4500"/>
              <a:ext cx="394" cy="380"/>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36" name="Rectangle 24"/>
            <p:cNvSpPr>
              <a:spLocks noChangeArrowheads="1"/>
            </p:cNvSpPr>
            <p:nvPr/>
          </p:nvSpPr>
          <p:spPr bwMode="auto">
            <a:xfrm>
              <a:off x="7965" y="5323"/>
              <a:ext cx="393" cy="378"/>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37" name="Rectangle 25"/>
            <p:cNvSpPr>
              <a:spLocks noChangeArrowheads="1"/>
            </p:cNvSpPr>
            <p:nvPr/>
          </p:nvSpPr>
          <p:spPr bwMode="auto">
            <a:xfrm>
              <a:off x="7571" y="6144"/>
              <a:ext cx="394" cy="380"/>
            </a:xfrm>
            <a:prstGeom prst="rect">
              <a:avLst/>
            </a:prstGeom>
            <a:solidFill>
              <a:srgbClr val="C0C0C0"/>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38" name="Rectangle 26"/>
            <p:cNvSpPr>
              <a:spLocks noChangeArrowheads="1"/>
            </p:cNvSpPr>
            <p:nvPr/>
          </p:nvSpPr>
          <p:spPr bwMode="auto">
            <a:xfrm>
              <a:off x="6784" y="6462"/>
              <a:ext cx="393" cy="379"/>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39" name="Rectangle 27"/>
            <p:cNvSpPr>
              <a:spLocks noChangeArrowheads="1"/>
            </p:cNvSpPr>
            <p:nvPr/>
          </p:nvSpPr>
          <p:spPr bwMode="auto">
            <a:xfrm>
              <a:off x="5996" y="6144"/>
              <a:ext cx="394" cy="380"/>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40" name="Rectangle 28"/>
            <p:cNvSpPr>
              <a:spLocks noChangeArrowheads="1"/>
            </p:cNvSpPr>
            <p:nvPr/>
          </p:nvSpPr>
          <p:spPr bwMode="auto">
            <a:xfrm>
              <a:off x="5603" y="5323"/>
              <a:ext cx="393" cy="378"/>
            </a:xfrm>
            <a:prstGeom prst="rect">
              <a:avLst/>
            </a:prstGeom>
            <a:solidFill>
              <a:srgbClr val="C0C0C0"/>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41" name="Rectangle 29"/>
            <p:cNvSpPr>
              <a:spLocks noChangeArrowheads="1"/>
            </p:cNvSpPr>
            <p:nvPr/>
          </p:nvSpPr>
          <p:spPr bwMode="auto">
            <a:xfrm>
              <a:off x="5996" y="4562"/>
              <a:ext cx="394" cy="381"/>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42" name="Text Box 30"/>
            <p:cNvSpPr txBox="1">
              <a:spLocks noChangeArrowheads="1"/>
            </p:cNvSpPr>
            <p:nvPr/>
          </p:nvSpPr>
          <p:spPr bwMode="auto">
            <a:xfrm>
              <a:off x="6150" y="3228"/>
              <a:ext cx="1575"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a:solidFill>
                    <a:srgbClr val="000000"/>
                  </a:solidFill>
                </a:rPr>
                <a:t>After</a:t>
              </a:r>
              <a:endParaRPr lang="en-GB" altLang="en-US" sz="1800"/>
            </a:p>
          </p:txBody>
        </p:sp>
        <p:sp>
          <p:nvSpPr>
            <p:cNvPr id="38943" name="Line 31"/>
            <p:cNvSpPr>
              <a:spLocks noChangeShapeType="1"/>
            </p:cNvSpPr>
            <p:nvPr/>
          </p:nvSpPr>
          <p:spPr bwMode="auto">
            <a:xfrm>
              <a:off x="7177" y="5511"/>
              <a:ext cx="788" cy="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8944" name="Text Box 32"/>
            <p:cNvSpPr txBox="1">
              <a:spLocks noChangeArrowheads="1"/>
            </p:cNvSpPr>
            <p:nvPr/>
          </p:nvSpPr>
          <p:spPr bwMode="auto">
            <a:xfrm>
              <a:off x="8555" y="4562"/>
              <a:ext cx="2231"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a:solidFill>
                    <a:srgbClr val="000000"/>
                  </a:solidFill>
                </a:rPr>
                <a:t>This page remove</a:t>
              </a:r>
              <a:endParaRPr lang="en-GB" altLang="en-US" sz="1800" dirty="0"/>
            </a:p>
          </p:txBody>
        </p:sp>
        <p:sp>
          <p:nvSpPr>
            <p:cNvPr id="38945" name="Line 33"/>
            <p:cNvSpPr>
              <a:spLocks noChangeShapeType="1"/>
            </p:cNvSpPr>
            <p:nvPr/>
          </p:nvSpPr>
          <p:spPr bwMode="auto">
            <a:xfrm flipH="1">
              <a:off x="8358" y="4943"/>
              <a:ext cx="592" cy="5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38946" name="Rectangle 34"/>
            <p:cNvSpPr>
              <a:spLocks noChangeArrowheads="1"/>
            </p:cNvSpPr>
            <p:nvPr/>
          </p:nvSpPr>
          <p:spPr bwMode="auto">
            <a:xfrm>
              <a:off x="1768" y="3872"/>
              <a:ext cx="3149" cy="3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sp>
          <p:nvSpPr>
            <p:cNvPr id="38947" name="Rectangle 35"/>
            <p:cNvSpPr>
              <a:spLocks noChangeArrowheads="1"/>
            </p:cNvSpPr>
            <p:nvPr/>
          </p:nvSpPr>
          <p:spPr bwMode="auto">
            <a:xfrm>
              <a:off x="5406" y="3867"/>
              <a:ext cx="3149" cy="3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6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2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IE" altLang="en-US" sz="1800"/>
            </a:p>
          </p:txBody>
        </p:sp>
      </p:grpSp>
      <p:sp>
        <p:nvSpPr>
          <p:cNvPr id="3" name="Slide Number Placeholder 2"/>
          <p:cNvSpPr>
            <a:spLocks noGrp="1"/>
          </p:cNvSpPr>
          <p:nvPr>
            <p:ph type="sldNum" sz="quarter" idx="11"/>
          </p:nvPr>
        </p:nvSpPr>
        <p:spPr/>
        <p:txBody>
          <a:bodyPr/>
          <a:lstStyle/>
          <a:p>
            <a:pPr>
              <a:defRPr/>
            </a:pPr>
            <a:fld id="{6D6B0983-3CF6-4DC6-9B34-ED534DF705EA}" type="slidenum">
              <a:rPr lang="en-US" smtClean="0"/>
              <a:pPr>
                <a:defRPr/>
              </a:pPr>
              <a:t>29</a:t>
            </a:fld>
            <a:endParaRPr lang="en-US" dirty="0"/>
          </a:p>
        </p:txBody>
      </p:sp>
    </p:spTree>
    <p:extLst>
      <p:ext uri="{BB962C8B-B14F-4D97-AF65-F5344CB8AC3E}">
        <p14:creationId xmlns:p14="http://schemas.microsoft.com/office/powerpoint/2010/main" val="276820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Old types of memory allocation </a:t>
            </a:r>
          </a:p>
        </p:txBody>
      </p:sp>
      <p:sp>
        <p:nvSpPr>
          <p:cNvPr id="3" name="Content Placeholder 2"/>
          <p:cNvSpPr>
            <a:spLocks noGrp="1"/>
          </p:cNvSpPr>
          <p:nvPr>
            <p:ph idx="1"/>
          </p:nvPr>
        </p:nvSpPr>
        <p:spPr/>
        <p:txBody>
          <a:bodyPr>
            <a:normAutofit fontScale="92500" lnSpcReduction="10000"/>
          </a:bodyPr>
          <a:lstStyle/>
          <a:p>
            <a:r>
              <a:rPr lang="en-IE" dirty="0"/>
              <a:t>Two main types:</a:t>
            </a:r>
          </a:p>
          <a:p>
            <a:pPr lvl="1"/>
            <a:r>
              <a:rPr lang="en-IE" dirty="0"/>
              <a:t>Fixed partition system </a:t>
            </a:r>
          </a:p>
          <a:p>
            <a:pPr lvl="1"/>
            <a:r>
              <a:rPr lang="en-IE" dirty="0"/>
              <a:t>Dynamic partitions system </a:t>
            </a:r>
          </a:p>
          <a:p>
            <a:endParaRPr lang="en-IE" dirty="0"/>
          </a:p>
          <a:p>
            <a:r>
              <a:rPr lang="en-IE" dirty="0"/>
              <a:t>The main limitations of these basic memory allocation mechanisms are:</a:t>
            </a:r>
          </a:p>
          <a:p>
            <a:pPr lvl="1"/>
            <a:r>
              <a:rPr lang="en-IE" dirty="0"/>
              <a:t>The program must be contiguous. </a:t>
            </a:r>
          </a:p>
          <a:p>
            <a:pPr lvl="1"/>
            <a:r>
              <a:rPr lang="en-IE" dirty="0"/>
              <a:t>internal and external fragmentation (fragmentation refer to main memory space that can be utilised due to the nature of partitions)</a:t>
            </a:r>
          </a:p>
        </p:txBody>
      </p:sp>
      <p:sp>
        <p:nvSpPr>
          <p:cNvPr id="6" name="Slide Number Placeholder 5"/>
          <p:cNvSpPr>
            <a:spLocks noGrp="1"/>
          </p:cNvSpPr>
          <p:nvPr>
            <p:ph type="sldNum" sz="quarter" idx="11"/>
          </p:nvPr>
        </p:nvSpPr>
        <p:spPr/>
        <p:txBody>
          <a:bodyPr/>
          <a:lstStyle/>
          <a:p>
            <a:pPr>
              <a:defRPr/>
            </a:pPr>
            <a:fld id="{6D6B0983-3CF6-4DC6-9B34-ED534DF705EA}" type="slidenum">
              <a:rPr lang="en-US" smtClean="0"/>
              <a:pPr>
                <a:defRPr/>
              </a:pPr>
              <a:t>3</a:t>
            </a:fld>
            <a:endParaRPr lang="en-US" dirty="0"/>
          </a:p>
        </p:txBody>
      </p:sp>
    </p:spTree>
    <p:extLst>
      <p:ext uri="{BB962C8B-B14F-4D97-AF65-F5344CB8AC3E}">
        <p14:creationId xmlns:p14="http://schemas.microsoft.com/office/powerpoint/2010/main" val="43211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CA" dirty="0"/>
              <a:t>Cache Memory</a:t>
            </a:r>
          </a:p>
        </p:txBody>
      </p:sp>
      <p:sp>
        <p:nvSpPr>
          <p:cNvPr id="53252" name="Rectangle 3"/>
          <p:cNvSpPr>
            <a:spLocks noGrp="1" noChangeArrowheads="1"/>
          </p:cNvSpPr>
          <p:nvPr>
            <p:ph type="body" idx="1"/>
          </p:nvPr>
        </p:nvSpPr>
        <p:spPr/>
        <p:txBody>
          <a:bodyPr>
            <a:normAutofit fontScale="92500" lnSpcReduction="10000"/>
          </a:bodyPr>
          <a:lstStyle/>
          <a:p>
            <a:r>
              <a:rPr lang="en-CA" dirty="0"/>
              <a:t>Small, high-speed intermediate memory unit</a:t>
            </a:r>
          </a:p>
          <a:p>
            <a:endParaRPr lang="en-CA" dirty="0"/>
          </a:p>
          <a:p>
            <a:r>
              <a:rPr lang="en-CA" dirty="0"/>
              <a:t>Computer system’s performance increased</a:t>
            </a:r>
          </a:p>
          <a:p>
            <a:pPr lvl="1"/>
            <a:r>
              <a:rPr lang="en-CA" dirty="0"/>
              <a:t>Faster processor access compared to main memory</a:t>
            </a:r>
            <a:endParaRPr lang="en-US" dirty="0"/>
          </a:p>
          <a:p>
            <a:pPr lvl="1"/>
            <a:r>
              <a:rPr lang="en-US" dirty="0"/>
              <a:t>Stores frequently used data and instructions</a:t>
            </a:r>
          </a:p>
          <a:p>
            <a:endParaRPr lang="en-US" dirty="0"/>
          </a:p>
          <a:p>
            <a:r>
              <a:rPr lang="en-US" dirty="0"/>
              <a:t>Data/instructions: move between main memory and cache. </a:t>
            </a:r>
          </a:p>
          <a:p>
            <a:pPr lvl="1"/>
            <a:r>
              <a:rPr lang="en-US" dirty="0"/>
              <a:t>Methods similar to paging algorithms </a:t>
            </a:r>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30</a:t>
            </a:fld>
            <a:endParaRPr lang="en-US" dirty="0"/>
          </a:p>
        </p:txBody>
      </p:sp>
    </p:spTree>
    <p:extLst>
      <p:ext uri="{BB962C8B-B14F-4D97-AF65-F5344CB8AC3E}">
        <p14:creationId xmlns:p14="http://schemas.microsoft.com/office/powerpoint/2010/main" val="1996857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400" y="1524000"/>
            <a:ext cx="792738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a:off x="533400" y="4878050"/>
            <a:ext cx="7620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chemeClr val="tx1"/>
                </a:solidFill>
                <a:latin typeface="Arial" charset="0"/>
                <a:ea typeface="ＭＳ Ｐゴシック" pitchFamily="34" charset="-128"/>
              </a:rPr>
              <a:t>(figure </a:t>
            </a:r>
            <a:r>
              <a:rPr lang="en-US" b="1" dirty="0">
                <a:ea typeface="ＭＳ Ｐゴシック" pitchFamily="34" charset="-128"/>
              </a:rPr>
              <a:t>3.19</a:t>
            </a:r>
            <a:r>
              <a:rPr lang="en-US" sz="1800" b="1" dirty="0">
                <a:solidFill>
                  <a:schemeClr val="tx1"/>
                </a:solidFill>
                <a:latin typeface="Arial" charset="0"/>
                <a:ea typeface="ＭＳ Ｐゴシック" pitchFamily="34" charset="-128"/>
              </a:rPr>
              <a:t>) </a:t>
            </a:r>
          </a:p>
          <a:p>
            <a:pPr eaLnBrk="0" hangingPunct="0"/>
            <a:r>
              <a:rPr lang="en-US" dirty="0">
                <a:solidFill>
                  <a:srgbClr val="000000"/>
                </a:solidFill>
                <a:ea typeface="ＭＳ Ｐゴシック" pitchFamily="34" charset="-128"/>
              </a:rPr>
              <a:t>Comparison of (a) the traditional path used by early computers between main memory and the CPU and (b) the path used by modern computers to connect the main memory and the CPU via cache memory.</a:t>
            </a:r>
            <a:br>
              <a:rPr lang="en-US" dirty="0">
                <a:solidFill>
                  <a:srgbClr val="000000"/>
                </a:solidFill>
                <a:ea typeface="ＭＳ Ｐゴシック" pitchFamily="34" charset="-128"/>
              </a:rPr>
            </a:br>
            <a:r>
              <a:rPr lang="en-US" sz="1600" i="1" dirty="0">
                <a:solidFill>
                  <a:srgbClr val="000000"/>
                </a:solidFill>
                <a:latin typeface="Arial" charset="0"/>
                <a:ea typeface="ＭＳ Ｐゴシック" pitchFamily="34" charset="-128"/>
              </a:rPr>
              <a:t>© Cengage Learning 2014</a:t>
            </a:r>
            <a:endParaRPr lang="en-US" sz="2400" i="1" dirty="0">
              <a:solidFill>
                <a:srgbClr val="000000"/>
              </a:solidFill>
              <a:latin typeface="Arial" charset="0"/>
              <a:ea typeface="ＭＳ Ｐゴシック" pitchFamily="34" charset="-128"/>
            </a:endParaRPr>
          </a:p>
        </p:txBody>
      </p:sp>
      <p:sp>
        <p:nvSpPr>
          <p:cNvPr id="7" name="TextBox 6"/>
          <p:cNvSpPr txBox="1"/>
          <p:nvPr/>
        </p:nvSpPr>
        <p:spPr>
          <a:xfrm>
            <a:off x="533400" y="609600"/>
            <a:ext cx="7620000" cy="646331"/>
          </a:xfrm>
          <a:prstGeom prst="rect">
            <a:avLst/>
          </a:prstGeom>
          <a:noFill/>
        </p:spPr>
        <p:txBody>
          <a:bodyPr wrap="square" rtlCol="0">
            <a:spAutoFit/>
          </a:bodyPr>
          <a:lstStyle/>
          <a:p>
            <a:r>
              <a:rPr lang="en-GB" b="1" dirty="0"/>
              <a:t>CPU registers</a:t>
            </a:r>
            <a:r>
              <a:rPr lang="en-GB" dirty="0"/>
              <a:t>: speed up lookup process by storing  PMT/SMT of recently entries for active jobs</a:t>
            </a:r>
            <a:endParaRPr lang="en-IE" dirty="0"/>
          </a:p>
        </p:txBody>
      </p:sp>
      <p:sp>
        <p:nvSpPr>
          <p:cNvPr id="2" name="Slide Number Placeholder 1"/>
          <p:cNvSpPr>
            <a:spLocks noGrp="1"/>
          </p:cNvSpPr>
          <p:nvPr>
            <p:ph type="sldNum" sz="quarter" idx="11"/>
          </p:nvPr>
        </p:nvSpPr>
        <p:spPr/>
        <p:txBody>
          <a:bodyPr/>
          <a:lstStyle/>
          <a:p>
            <a:pPr>
              <a:defRPr/>
            </a:pPr>
            <a:fld id="{10193B88-A0FA-4380-AE1A-BC326D61454C}" type="slidenum">
              <a:rPr lang="en-US" smtClean="0"/>
              <a:pPr>
                <a:defRPr/>
              </a:pPr>
              <a:t>31</a:t>
            </a:fld>
            <a:endParaRPr lang="en-US" dirty="0"/>
          </a:p>
        </p:txBody>
      </p:sp>
    </p:spTree>
    <p:extLst>
      <p:ext uri="{BB962C8B-B14F-4D97-AF65-F5344CB8AC3E}">
        <p14:creationId xmlns:p14="http://schemas.microsoft.com/office/powerpoint/2010/main" val="2730603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Potential Exam Questions</a:t>
            </a:r>
          </a:p>
        </p:txBody>
      </p:sp>
      <p:sp>
        <p:nvSpPr>
          <p:cNvPr id="3" name="Content Placeholder 2"/>
          <p:cNvSpPr>
            <a:spLocks noGrp="1"/>
          </p:cNvSpPr>
          <p:nvPr>
            <p:ph idx="1"/>
          </p:nvPr>
        </p:nvSpPr>
        <p:spPr/>
        <p:txBody>
          <a:bodyPr>
            <a:normAutofit/>
          </a:bodyPr>
          <a:lstStyle/>
          <a:p>
            <a:r>
              <a:rPr lang="en-IE" dirty="0"/>
              <a:t>Describe, using a suitable example, the relationship between logical and physical memory. 				</a:t>
            </a:r>
            <a:r>
              <a:rPr lang="en-IE" b="1" dirty="0"/>
              <a:t>(4 marks)</a:t>
            </a:r>
          </a:p>
          <a:p>
            <a:r>
              <a:rPr lang="en-IE" dirty="0"/>
              <a:t>What is the purpose of the: modified field, status field and the referenced field in the PMT of the demand page memory management system 		</a:t>
            </a:r>
            <a:r>
              <a:rPr lang="en-IE" b="1" dirty="0"/>
              <a:t>(6 marks)</a:t>
            </a:r>
          </a:p>
          <a:p>
            <a:endParaRPr lang="en-IE" dirty="0"/>
          </a:p>
        </p:txBody>
      </p:sp>
    </p:spTree>
    <p:extLst>
      <p:ext uri="{BB962C8B-B14F-4D97-AF65-F5344CB8AC3E}">
        <p14:creationId xmlns:p14="http://schemas.microsoft.com/office/powerpoint/2010/main" val="1180480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Sample exam questions </a:t>
            </a:r>
          </a:p>
        </p:txBody>
      </p:sp>
      <p:sp>
        <p:nvSpPr>
          <p:cNvPr id="3" name="Content Placeholder 2"/>
          <p:cNvSpPr>
            <a:spLocks noGrp="1"/>
          </p:cNvSpPr>
          <p:nvPr>
            <p:ph idx="1"/>
          </p:nvPr>
        </p:nvSpPr>
        <p:spPr/>
        <p:txBody>
          <a:bodyPr>
            <a:normAutofit lnSpcReduction="10000"/>
          </a:bodyPr>
          <a:lstStyle/>
          <a:p>
            <a:r>
              <a:rPr lang="en-IE" dirty="0"/>
              <a:t>Distinguish, using suitable examples the difference between the FIFO and the LRU page swapping algorithms 		</a:t>
            </a:r>
            <a:r>
              <a:rPr lang="en-IE" b="1" dirty="0"/>
              <a:t>(10 marks).</a:t>
            </a:r>
          </a:p>
          <a:p>
            <a:endParaRPr lang="en-IE" dirty="0"/>
          </a:p>
          <a:p>
            <a:r>
              <a:rPr lang="en-IE" dirty="0"/>
              <a:t>Trashing is a drawback of virtual memory. Explain using a suitable example what is meant by this concept. 		</a:t>
            </a:r>
            <a:r>
              <a:rPr lang="en-IE" b="1" dirty="0"/>
              <a:t>(6 marks)</a:t>
            </a:r>
          </a:p>
          <a:p>
            <a:r>
              <a:rPr lang="en-IE" dirty="0"/>
              <a:t>What is the purpose of cache memory 							</a:t>
            </a:r>
            <a:r>
              <a:rPr lang="en-IE" b="1" dirty="0"/>
              <a:t>(4 marks)</a:t>
            </a:r>
            <a:r>
              <a:rPr lang="en-IE" dirty="0"/>
              <a:t> </a:t>
            </a:r>
          </a:p>
        </p:txBody>
      </p:sp>
    </p:spTree>
    <p:extLst>
      <p:ext uri="{BB962C8B-B14F-4D97-AF65-F5344CB8AC3E}">
        <p14:creationId xmlns:p14="http://schemas.microsoft.com/office/powerpoint/2010/main" val="412828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80067"/>
            <a:ext cx="5539310" cy="6244533"/>
          </a:xfrm>
          <a:prstGeom prst="rect">
            <a:avLst/>
          </a:prstGeom>
        </p:spPr>
      </p:pic>
      <p:sp>
        <p:nvSpPr>
          <p:cNvPr id="8" name="Rectangle 6"/>
          <p:cNvSpPr>
            <a:spLocks noChangeArrowheads="1"/>
          </p:cNvSpPr>
          <p:nvPr/>
        </p:nvSpPr>
        <p:spPr bwMode="auto">
          <a:xfrm>
            <a:off x="228600" y="457200"/>
            <a:ext cx="2819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0" hangingPunct="0">
              <a:buFont typeface="Arial" panose="020B0604020202020204" pitchFamily="34" charset="0"/>
              <a:buChar char="•"/>
            </a:pPr>
            <a:r>
              <a:rPr lang="en-US" sz="1800" b="1" dirty="0">
                <a:solidFill>
                  <a:srgbClr val="000000"/>
                </a:solidFill>
                <a:latin typeface="Arial" charset="0"/>
                <a:ea typeface="ＭＳ Ｐゴシック" pitchFamily="34" charset="-128"/>
              </a:rPr>
              <a:t>Dynamic memory</a:t>
            </a:r>
          </a:p>
          <a:p>
            <a:pPr marL="285750" indent="-285750" eaLnBrk="0" hangingPunct="0">
              <a:buFont typeface="Arial" panose="020B0604020202020204" pitchFamily="34" charset="0"/>
              <a:buChar char="•"/>
            </a:pPr>
            <a:endParaRPr lang="en-US" sz="1800" dirty="0">
              <a:solidFill>
                <a:srgbClr val="000000"/>
              </a:solidFill>
              <a:latin typeface="Arial" charset="0"/>
              <a:ea typeface="ＭＳ Ｐゴシック" pitchFamily="34" charset="-128"/>
            </a:endParaRPr>
          </a:p>
          <a:p>
            <a:pPr marL="285750" indent="-285750" eaLnBrk="0" hangingPunct="0">
              <a:buFont typeface="Arial" panose="020B0604020202020204" pitchFamily="34" charset="0"/>
              <a:buChar char="•"/>
            </a:pPr>
            <a:r>
              <a:rPr lang="en-US" sz="1800" dirty="0">
                <a:solidFill>
                  <a:srgbClr val="000000"/>
                </a:solidFill>
                <a:latin typeface="Arial" charset="0"/>
                <a:ea typeface="ＭＳ Ｐゴシック" pitchFamily="34" charset="-128"/>
              </a:rPr>
              <a:t>Main memory use during dynamic partition allocation. Five snapshots (a-e) of main memory as eight jobs are submitted for processing and allocated space </a:t>
            </a:r>
          </a:p>
          <a:p>
            <a:pPr marL="285750" indent="-285750" eaLnBrk="0" hangingPunct="0">
              <a:buFont typeface="Arial" panose="020B0604020202020204" pitchFamily="34" charset="0"/>
              <a:buChar char="•"/>
            </a:pPr>
            <a:endParaRPr lang="en-US" sz="1800" dirty="0">
              <a:solidFill>
                <a:srgbClr val="000000"/>
              </a:solidFill>
              <a:latin typeface="Arial" charset="0"/>
              <a:ea typeface="ＭＳ Ｐゴシック" pitchFamily="34" charset="-128"/>
            </a:endParaRPr>
          </a:p>
          <a:p>
            <a:pPr marL="285750" indent="-285750" eaLnBrk="0" hangingPunct="0">
              <a:buFont typeface="Arial" panose="020B0604020202020204" pitchFamily="34" charset="0"/>
              <a:buChar char="•"/>
            </a:pPr>
            <a:r>
              <a:rPr lang="en-US" sz="1800" i="1" dirty="0">
                <a:solidFill>
                  <a:srgbClr val="000000"/>
                </a:solidFill>
                <a:latin typeface="Arial" charset="0"/>
                <a:ea typeface="ＭＳ Ｐゴシック" pitchFamily="34" charset="-128"/>
              </a:rPr>
              <a:t>Job 8 has to wait</a:t>
            </a:r>
            <a:r>
              <a:rPr lang="en-US" sz="1800" dirty="0">
                <a:solidFill>
                  <a:srgbClr val="000000"/>
                </a:solidFill>
                <a:latin typeface="Arial" charset="0"/>
                <a:ea typeface="ＭＳ Ｐゴシック" pitchFamily="34" charset="-128"/>
              </a:rPr>
              <a:t> (e) even though there’s enough free memory between partitions to accommodate it.</a:t>
            </a:r>
          </a:p>
          <a:p>
            <a:pPr marL="285750" indent="-285750" eaLnBrk="0" hangingPunct="0">
              <a:buFont typeface="Arial" panose="020B0604020202020204" pitchFamily="34" charset="0"/>
              <a:buChar char="•"/>
            </a:pPr>
            <a:endParaRPr lang="en-US" dirty="0">
              <a:solidFill>
                <a:srgbClr val="000000"/>
              </a:solidFill>
              <a:ea typeface="ＭＳ Ｐゴシック" pitchFamily="34" charset="-128"/>
            </a:endParaRPr>
          </a:p>
          <a:p>
            <a:pPr marL="285750" indent="-285750" eaLnBrk="0" hangingPunct="0">
              <a:buFont typeface="Arial" panose="020B0604020202020204" pitchFamily="34" charset="0"/>
              <a:buChar char="•"/>
            </a:pPr>
            <a:r>
              <a:rPr lang="en-US" sz="1800" dirty="0">
                <a:solidFill>
                  <a:srgbClr val="000000"/>
                </a:solidFill>
                <a:latin typeface="Arial" charset="0"/>
                <a:ea typeface="ＭＳ Ｐゴシック" pitchFamily="34" charset="-128"/>
              </a:rPr>
              <a:t>External fragmentation (unused memory between blocks)</a:t>
            </a:r>
            <a:br>
              <a:rPr lang="en-US" sz="1800" dirty="0">
                <a:solidFill>
                  <a:srgbClr val="000000"/>
                </a:solidFill>
                <a:latin typeface="Arial" charset="0"/>
                <a:ea typeface="ＭＳ Ｐゴシック" pitchFamily="34" charset="-128"/>
              </a:rPr>
            </a:br>
            <a:endParaRPr lang="en-US" sz="2400" i="1" dirty="0">
              <a:solidFill>
                <a:srgbClr val="000000"/>
              </a:solidFill>
              <a:latin typeface="Arial" charset="0"/>
              <a:ea typeface="ＭＳ Ｐゴシック" pitchFamily="34" charset="-128"/>
            </a:endParaRPr>
          </a:p>
        </p:txBody>
      </p:sp>
      <p:sp>
        <p:nvSpPr>
          <p:cNvPr id="6" name="Rectangle 6"/>
          <p:cNvSpPr txBox="1">
            <a:spLocks noGrp="1" noChangeArrowheads="1"/>
          </p:cNvSpPr>
          <p:nvPr/>
        </p:nvSpPr>
        <p:spPr bwMode="auto">
          <a:xfrm>
            <a:off x="6553200" y="6324600"/>
            <a:ext cx="2057400" cy="381000"/>
          </a:xfrm>
          <a:prstGeom prst="rect">
            <a:avLst/>
          </a:prstGeom>
          <a:noFill/>
          <a:ln>
            <a:miter lim="800000"/>
            <a:headEnd/>
            <a:tailEnd/>
          </a:ln>
        </p:spPr>
        <p:txBody>
          <a:bodyPr/>
          <a:lstStyle/>
          <a:p>
            <a:pPr algn="r">
              <a:defRPr/>
            </a:pPr>
            <a:fld id="{788FAFFA-4151-4B0C-BDC0-74447B824CAE}" type="slidenum">
              <a:rPr lang="en-US">
                <a:solidFill>
                  <a:srgbClr val="222222"/>
                </a:solidFill>
                <a:latin typeface="+mn-lt"/>
              </a:rPr>
              <a:pPr algn="r">
                <a:defRPr/>
              </a:pPr>
              <a:t>4</a:t>
            </a:fld>
            <a:endParaRPr lang="en-US" dirty="0">
              <a:solidFill>
                <a:srgbClr val="222222"/>
              </a:solidFill>
              <a:latin typeface="+mn-lt"/>
            </a:endParaRPr>
          </a:p>
        </p:txBody>
      </p:sp>
      <p:cxnSp>
        <p:nvCxnSpPr>
          <p:cNvPr id="4" name="Straight Arrow Connector 3"/>
          <p:cNvCxnSpPr/>
          <p:nvPr/>
        </p:nvCxnSpPr>
        <p:spPr bwMode="auto">
          <a:xfrm>
            <a:off x="4572000" y="4648200"/>
            <a:ext cx="0" cy="0"/>
          </a:xfrm>
          <a:prstGeom prst="straightConnector1">
            <a:avLst/>
          </a:prstGeom>
          <a:noFill/>
          <a:ln w="9525" cap="flat" cmpd="sng" algn="ctr">
            <a:noFill/>
            <a:prstDash val="solid"/>
            <a:round/>
            <a:headEnd type="none" w="med" len="med"/>
            <a:tailEnd type="arrow"/>
          </a:ln>
          <a:effectLst/>
        </p:spPr>
      </p:cxnSp>
    </p:spTree>
    <p:extLst>
      <p:ext uri="{BB962C8B-B14F-4D97-AF65-F5344CB8AC3E}">
        <p14:creationId xmlns:p14="http://schemas.microsoft.com/office/powerpoint/2010/main" val="383310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Paged Memory Allocation</a:t>
            </a:r>
            <a:endParaRPr lang="en-IE" dirty="0"/>
          </a:p>
        </p:txBody>
      </p:sp>
      <p:sp>
        <p:nvSpPr>
          <p:cNvPr id="3" name="Content Placeholder 2"/>
          <p:cNvSpPr>
            <a:spLocks noGrp="1"/>
          </p:cNvSpPr>
          <p:nvPr>
            <p:ph idx="1"/>
          </p:nvPr>
        </p:nvSpPr>
        <p:spPr/>
        <p:txBody>
          <a:bodyPr/>
          <a:lstStyle/>
          <a:p>
            <a:pPr eaLnBrk="1" hangingPunct="1"/>
            <a:r>
              <a:rPr lang="en-CA" dirty="0"/>
              <a:t>Memory manager tasks: prior to program execution</a:t>
            </a:r>
          </a:p>
          <a:p>
            <a:pPr lvl="1" eaLnBrk="1" hangingPunct="1"/>
            <a:r>
              <a:rPr lang="en-CA" dirty="0"/>
              <a:t>Determine number of pages in program</a:t>
            </a:r>
          </a:p>
          <a:p>
            <a:pPr lvl="1" eaLnBrk="1" hangingPunct="1"/>
            <a:endParaRPr lang="en-CA" dirty="0"/>
          </a:p>
          <a:p>
            <a:pPr lvl="1" eaLnBrk="1" hangingPunct="1"/>
            <a:r>
              <a:rPr lang="en-CA" dirty="0"/>
              <a:t>Locate “enough” empty page frames (frames) in main memory</a:t>
            </a:r>
          </a:p>
          <a:p>
            <a:pPr lvl="1" eaLnBrk="1" hangingPunct="1"/>
            <a:endParaRPr lang="en-CA" dirty="0"/>
          </a:p>
          <a:p>
            <a:pPr lvl="1" eaLnBrk="1" hangingPunct="1"/>
            <a:r>
              <a:rPr lang="en-CA" dirty="0"/>
              <a:t>Load all program pages into page frames</a:t>
            </a:r>
          </a:p>
          <a:p>
            <a:endParaRPr lang="en-IE" dirty="0"/>
          </a:p>
        </p:txBody>
      </p:sp>
      <p:sp>
        <p:nvSpPr>
          <p:cNvPr id="6" name="Slide Number Placeholder 5"/>
          <p:cNvSpPr>
            <a:spLocks noGrp="1"/>
          </p:cNvSpPr>
          <p:nvPr>
            <p:ph type="sldNum" sz="quarter" idx="11"/>
          </p:nvPr>
        </p:nvSpPr>
        <p:spPr/>
        <p:txBody>
          <a:bodyPr/>
          <a:lstStyle/>
          <a:p>
            <a:pPr>
              <a:defRPr/>
            </a:pPr>
            <a:fld id="{6D6B0983-3CF6-4DC6-9B34-ED534DF705EA}" type="slidenum">
              <a:rPr lang="en-US" smtClean="0"/>
              <a:pPr>
                <a:defRPr/>
              </a:pPr>
              <a:t>5</a:t>
            </a:fld>
            <a:endParaRPr lang="en-US" dirty="0"/>
          </a:p>
        </p:txBody>
      </p:sp>
    </p:spTree>
    <p:extLst>
      <p:ext uri="{BB962C8B-B14F-4D97-AF65-F5344CB8AC3E}">
        <p14:creationId xmlns:p14="http://schemas.microsoft.com/office/powerpoint/2010/main" val="418994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CA" b="0" dirty="0"/>
              <a:t>Paged Memory Allocation (cont’d.)</a:t>
            </a:r>
          </a:p>
        </p:txBody>
      </p:sp>
      <p:sp>
        <p:nvSpPr>
          <p:cNvPr id="9220" name="Rectangle 5"/>
          <p:cNvSpPr>
            <a:spLocks noGrp="1" noChangeArrowheads="1"/>
          </p:cNvSpPr>
          <p:nvPr>
            <p:ph type="body" idx="1"/>
          </p:nvPr>
        </p:nvSpPr>
        <p:spPr>
          <a:xfrm>
            <a:off x="457200" y="1447800"/>
            <a:ext cx="8229600" cy="4876800"/>
          </a:xfrm>
        </p:spPr>
        <p:txBody>
          <a:bodyPr>
            <a:normAutofit fontScale="92500" lnSpcReduction="20000"/>
          </a:bodyPr>
          <a:lstStyle/>
          <a:p>
            <a:pPr eaLnBrk="1" hangingPunct="1"/>
            <a:r>
              <a:rPr lang="en-CA" b="0" dirty="0"/>
              <a:t>Unlike the previous allocation mechanisms programs can be stored in </a:t>
            </a:r>
            <a:r>
              <a:rPr lang="en-CA" b="0" i="1" dirty="0"/>
              <a:t>noncontiguous</a:t>
            </a:r>
            <a:r>
              <a:rPr lang="en-CA" b="0" dirty="0"/>
              <a:t> page frames [in main memory]</a:t>
            </a:r>
          </a:p>
          <a:p>
            <a:pPr lvl="1" eaLnBrk="1" hangingPunct="1"/>
            <a:endParaRPr lang="en-CA" b="1" dirty="0"/>
          </a:p>
          <a:p>
            <a:pPr lvl="1" eaLnBrk="1" hangingPunct="1"/>
            <a:r>
              <a:rPr lang="en-CA" b="1" dirty="0"/>
              <a:t>Advantages</a:t>
            </a:r>
            <a:r>
              <a:rPr lang="en-CA" b="0" dirty="0"/>
              <a:t>: </a:t>
            </a:r>
          </a:p>
          <a:p>
            <a:pPr lvl="2" eaLnBrk="1" hangingPunct="1"/>
            <a:r>
              <a:rPr lang="en-CA" b="0" dirty="0"/>
              <a:t>more efficient memory use; no external fragmentation however, it does not completely eliminate internal fragmentation</a:t>
            </a:r>
          </a:p>
          <a:p>
            <a:pPr lvl="1" eaLnBrk="1" hangingPunct="1"/>
            <a:endParaRPr lang="en-CA" b="1" dirty="0"/>
          </a:p>
          <a:p>
            <a:pPr lvl="1" eaLnBrk="1" hangingPunct="1"/>
            <a:r>
              <a:rPr lang="en-CA" b="1" dirty="0"/>
              <a:t>New problem</a:t>
            </a:r>
            <a:r>
              <a:rPr lang="en-CA" b="0" dirty="0"/>
              <a:t>: </a:t>
            </a:r>
          </a:p>
          <a:p>
            <a:pPr lvl="2" eaLnBrk="1" hangingPunct="1"/>
            <a:r>
              <a:rPr lang="en-CA" b="0" dirty="0"/>
              <a:t>keeping track of a job’s pages (what page corresponds to what “page” frame. </a:t>
            </a:r>
          </a:p>
          <a:p>
            <a:pPr lvl="2" eaLnBrk="1" hangingPunct="1"/>
            <a:r>
              <a:rPr lang="en-CA" b="0" dirty="0"/>
              <a:t>This increases operating system overhead</a:t>
            </a:r>
          </a:p>
          <a:p>
            <a:pPr eaLnBrk="1" hangingPunct="1"/>
            <a:endParaRPr lang="en-CA" b="0"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6</a:t>
            </a:fld>
            <a:endParaRPr lang="en-US" dirty="0"/>
          </a:p>
        </p:txBody>
      </p:sp>
    </p:spTree>
    <p:extLst>
      <p:ext uri="{BB962C8B-B14F-4D97-AF65-F5344CB8AC3E}">
        <p14:creationId xmlns:p14="http://schemas.microsoft.com/office/powerpoint/2010/main" val="189664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74638"/>
            <a:ext cx="8229600" cy="792162"/>
          </a:xfrm>
        </p:spPr>
        <p:txBody>
          <a:bodyPr/>
          <a:lstStyle/>
          <a:p>
            <a:pPr eaLnBrk="1" hangingPunct="1"/>
            <a:r>
              <a:rPr lang="en-CA" b="0" dirty="0"/>
              <a:t>Paged Memory Allocation</a:t>
            </a:r>
            <a:r>
              <a:rPr lang="en-US" b="0" dirty="0"/>
              <a:t> (cont'd.)</a:t>
            </a:r>
            <a:endParaRPr lang="en-CA" b="0" dirty="0"/>
          </a:p>
        </p:txBody>
      </p:sp>
      <p:pic>
        <p:nvPicPr>
          <p:cNvPr id="10246"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19399" y="1524000"/>
            <a:ext cx="605554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7" name="Rectangle 6"/>
          <p:cNvSpPr>
            <a:spLocks noChangeArrowheads="1"/>
          </p:cNvSpPr>
          <p:nvPr/>
        </p:nvSpPr>
        <p:spPr bwMode="auto">
          <a:xfrm>
            <a:off x="304800" y="1524000"/>
            <a:ext cx="251459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chemeClr val="tx1"/>
                </a:solidFill>
                <a:latin typeface="Arial" charset="0"/>
                <a:ea typeface="ＭＳ Ｐゴシック" pitchFamily="34" charset="-128"/>
              </a:rPr>
              <a:t>(figure 3.1) </a:t>
            </a:r>
          </a:p>
          <a:p>
            <a:pPr marL="285750" indent="-285750" algn="just" eaLnBrk="0" hangingPunct="0">
              <a:buFont typeface="Arial" panose="020B0604020202020204" pitchFamily="34" charset="0"/>
              <a:buChar char="•"/>
            </a:pPr>
            <a:r>
              <a:rPr lang="en-US" sz="2000" dirty="0">
                <a:solidFill>
                  <a:srgbClr val="000000"/>
                </a:solidFill>
                <a:ea typeface="ＭＳ Ｐゴシック" pitchFamily="34" charset="-128"/>
              </a:rPr>
              <a:t>In this </a:t>
            </a:r>
            <a:r>
              <a:rPr lang="en-US" sz="2000" i="1" dirty="0">
                <a:solidFill>
                  <a:srgbClr val="000000"/>
                </a:solidFill>
                <a:ea typeface="ＭＳ Ｐゴシック" pitchFamily="34" charset="-128"/>
              </a:rPr>
              <a:t>simplified  example</a:t>
            </a:r>
            <a:r>
              <a:rPr lang="en-US" sz="2000" dirty="0">
                <a:solidFill>
                  <a:srgbClr val="000000"/>
                </a:solidFill>
                <a:ea typeface="ＭＳ Ｐゴシック" pitchFamily="34" charset="-128"/>
              </a:rPr>
              <a:t>, each page frame can hold 100 bytes. </a:t>
            </a:r>
          </a:p>
          <a:p>
            <a:pPr marL="285750" indent="-285750" eaLnBrk="0" hangingPunct="0">
              <a:buFont typeface="Arial" panose="020B0604020202020204" pitchFamily="34" charset="0"/>
              <a:buChar char="•"/>
            </a:pPr>
            <a:endParaRPr lang="en-US" sz="2000" dirty="0">
              <a:solidFill>
                <a:srgbClr val="000000"/>
              </a:solidFill>
              <a:ea typeface="ＭＳ Ｐゴシック" pitchFamily="34" charset="-128"/>
            </a:endParaRPr>
          </a:p>
          <a:p>
            <a:pPr marL="285750" indent="-285750" eaLnBrk="0" hangingPunct="0">
              <a:buFont typeface="Arial" panose="020B0604020202020204" pitchFamily="34" charset="0"/>
              <a:buChar char="•"/>
            </a:pPr>
            <a:r>
              <a:rPr lang="en-US" sz="2000" dirty="0">
                <a:solidFill>
                  <a:srgbClr val="000000"/>
                </a:solidFill>
                <a:ea typeface="ＭＳ Ｐゴシック" pitchFamily="34" charset="-128"/>
              </a:rPr>
              <a:t>This job, at 350 bytes long, is divided among four page frames </a:t>
            </a:r>
          </a:p>
          <a:p>
            <a:pPr eaLnBrk="0" hangingPunct="0"/>
            <a:endParaRPr lang="en-US" dirty="0">
              <a:solidFill>
                <a:srgbClr val="000000"/>
              </a:solidFill>
              <a:ea typeface="ＭＳ Ｐゴシック" pitchFamily="34" charset="-128"/>
            </a:endParaRPr>
          </a:p>
        </p:txBody>
      </p:sp>
      <p:sp>
        <p:nvSpPr>
          <p:cNvPr id="2" name="TextBox 1"/>
          <p:cNvSpPr txBox="1"/>
          <p:nvPr/>
        </p:nvSpPr>
        <p:spPr>
          <a:xfrm>
            <a:off x="457200" y="5867400"/>
            <a:ext cx="7467600" cy="381000"/>
          </a:xfrm>
          <a:prstGeom prst="rect">
            <a:avLst/>
          </a:prstGeom>
          <a:noFill/>
        </p:spPr>
        <p:txBody>
          <a:bodyPr wrap="square" rtlCol="0">
            <a:spAutoFit/>
          </a:bodyPr>
          <a:lstStyle/>
          <a:p>
            <a:r>
              <a:rPr lang="en-CA" dirty="0"/>
              <a:t>Internal fragmentation only in  job’s last frame: 50 bytes </a:t>
            </a:r>
            <a:endParaRPr lang="en-IE" dirty="0"/>
          </a:p>
        </p:txBody>
      </p:sp>
      <p:sp>
        <p:nvSpPr>
          <p:cNvPr id="3" name="Slide Number Placeholder 2"/>
          <p:cNvSpPr>
            <a:spLocks noGrp="1"/>
          </p:cNvSpPr>
          <p:nvPr>
            <p:ph type="sldNum" sz="quarter" idx="11"/>
          </p:nvPr>
        </p:nvSpPr>
        <p:spPr/>
        <p:txBody>
          <a:bodyPr/>
          <a:lstStyle/>
          <a:p>
            <a:pPr>
              <a:defRPr/>
            </a:pPr>
            <a:fld id="{500FE835-C521-4F99-86FE-DAE2FDC0E265}" type="slidenum">
              <a:rPr lang="en-US" smtClean="0"/>
              <a:pPr>
                <a:defRPr/>
              </a:pPr>
              <a:t>7</a:t>
            </a:fld>
            <a:endParaRPr lang="en-US" dirty="0"/>
          </a:p>
        </p:txBody>
      </p:sp>
    </p:spTree>
    <p:extLst>
      <p:ext uri="{BB962C8B-B14F-4D97-AF65-F5344CB8AC3E}">
        <p14:creationId xmlns:p14="http://schemas.microsoft.com/office/powerpoint/2010/main" val="360552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r>
              <a:rPr lang="en-CA" dirty="0"/>
              <a:t>Paged Memory Allocation (cont’d.)</a:t>
            </a:r>
          </a:p>
        </p:txBody>
      </p:sp>
      <p:sp>
        <p:nvSpPr>
          <p:cNvPr id="9220" name="Rectangle 5"/>
          <p:cNvSpPr>
            <a:spLocks noGrp="1" noChangeArrowheads="1"/>
          </p:cNvSpPr>
          <p:nvPr>
            <p:ph type="body" idx="1"/>
          </p:nvPr>
        </p:nvSpPr>
        <p:spPr/>
        <p:txBody>
          <a:bodyPr>
            <a:normAutofit lnSpcReduction="10000"/>
          </a:bodyPr>
          <a:lstStyle/>
          <a:p>
            <a:r>
              <a:rPr lang="en-CA" b="1" dirty="0"/>
              <a:t>Entire program</a:t>
            </a:r>
            <a:r>
              <a:rPr lang="en-CA" dirty="0"/>
              <a:t>: required in memory during its execution</a:t>
            </a:r>
          </a:p>
          <a:p>
            <a:r>
              <a:rPr lang="en-US" i="1" dirty="0"/>
              <a:t>Three</a:t>
            </a:r>
            <a:r>
              <a:rPr lang="en-CA" dirty="0"/>
              <a:t> tables required </a:t>
            </a:r>
            <a:r>
              <a:rPr lang="en-US" dirty="0"/>
              <a:t>for tracking </a:t>
            </a:r>
            <a:r>
              <a:rPr lang="en-CA" dirty="0"/>
              <a:t>pages: </a:t>
            </a:r>
          </a:p>
          <a:p>
            <a:pPr marL="914400" lvl="1" indent="-514350">
              <a:buFont typeface="+mj-lt"/>
              <a:buAutoNum type="arabicPeriod"/>
            </a:pPr>
            <a:r>
              <a:rPr lang="en-CA" dirty="0"/>
              <a:t>Job Table (JT), </a:t>
            </a:r>
          </a:p>
          <a:p>
            <a:pPr marL="914400" lvl="1" indent="-514350">
              <a:buFont typeface="+mj-lt"/>
              <a:buAutoNum type="arabicPeriod"/>
            </a:pPr>
            <a:r>
              <a:rPr lang="en-CA" dirty="0"/>
              <a:t>Page Map Table (PMT), and </a:t>
            </a:r>
          </a:p>
          <a:p>
            <a:pPr marL="914400" lvl="1" indent="-514350">
              <a:buFont typeface="+mj-lt"/>
              <a:buAutoNum type="arabicPeriod"/>
            </a:pPr>
            <a:r>
              <a:rPr lang="en-CA" dirty="0"/>
              <a:t>Memory Map Table (MMT)</a:t>
            </a:r>
          </a:p>
          <a:p>
            <a:pPr lvl="1"/>
            <a:endParaRPr lang="en-CA" dirty="0"/>
          </a:p>
          <a:p>
            <a:r>
              <a:rPr lang="en-CA" dirty="0"/>
              <a:t>These are stored in main memory operating system’s area</a:t>
            </a:r>
            <a:endParaRPr lang="en-US" dirty="0"/>
          </a:p>
          <a:p>
            <a:endParaRPr lang="en-CA" dirty="0"/>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8</a:t>
            </a:fld>
            <a:endParaRPr lang="en-US" dirty="0"/>
          </a:p>
        </p:txBody>
      </p:sp>
    </p:spTree>
    <p:extLst>
      <p:ext uri="{BB962C8B-B14F-4D97-AF65-F5344CB8AC3E}">
        <p14:creationId xmlns:p14="http://schemas.microsoft.com/office/powerpoint/2010/main" val="405960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a:xfrm>
            <a:off x="457200" y="274638"/>
            <a:ext cx="8229600" cy="868362"/>
          </a:xfrm>
        </p:spPr>
        <p:txBody>
          <a:bodyPr/>
          <a:lstStyle/>
          <a:p>
            <a:r>
              <a:rPr lang="en-CA" dirty="0"/>
              <a:t>Paged Memory Allocation (cont’d.)</a:t>
            </a:r>
          </a:p>
        </p:txBody>
      </p:sp>
      <p:sp>
        <p:nvSpPr>
          <p:cNvPr id="9220" name="Rectangle 5"/>
          <p:cNvSpPr>
            <a:spLocks noGrp="1" noChangeArrowheads="1"/>
          </p:cNvSpPr>
          <p:nvPr>
            <p:ph type="body" idx="1"/>
          </p:nvPr>
        </p:nvSpPr>
        <p:spPr>
          <a:xfrm>
            <a:off x="457200" y="1143000"/>
            <a:ext cx="8229600" cy="4953000"/>
          </a:xfrm>
        </p:spPr>
        <p:txBody>
          <a:bodyPr>
            <a:normAutofit fontScale="85000" lnSpcReduction="20000"/>
          </a:bodyPr>
          <a:lstStyle/>
          <a:p>
            <a:r>
              <a:rPr lang="en-CA" b="1" dirty="0"/>
              <a:t>Job Table</a:t>
            </a:r>
            <a:r>
              <a:rPr lang="en-US" dirty="0"/>
              <a:t>: information for each active job</a:t>
            </a:r>
          </a:p>
          <a:p>
            <a:pPr marL="914400" lvl="1" indent="-457200">
              <a:buFont typeface="+mj-lt"/>
              <a:buAutoNum type="arabicPeriod"/>
            </a:pPr>
            <a:r>
              <a:rPr lang="en-US" dirty="0"/>
              <a:t>Job size </a:t>
            </a:r>
          </a:p>
          <a:p>
            <a:pPr marL="914400" lvl="1" indent="-457200">
              <a:buFont typeface="+mj-lt"/>
              <a:buAutoNum type="arabicPeriod"/>
            </a:pPr>
            <a:r>
              <a:rPr lang="en-US" dirty="0"/>
              <a:t>Memory location: job’s PMT</a:t>
            </a:r>
          </a:p>
          <a:p>
            <a:endParaRPr lang="en-US" b="1" dirty="0"/>
          </a:p>
          <a:p>
            <a:r>
              <a:rPr lang="en-US" b="1" dirty="0"/>
              <a:t>Page Map Table</a:t>
            </a:r>
            <a:r>
              <a:rPr lang="en-US" dirty="0"/>
              <a:t>: information for each page </a:t>
            </a:r>
          </a:p>
          <a:p>
            <a:pPr lvl="1"/>
            <a:r>
              <a:rPr lang="en-US" dirty="0"/>
              <a:t>Page number: beginning with Page 0</a:t>
            </a:r>
          </a:p>
          <a:p>
            <a:pPr lvl="1"/>
            <a:r>
              <a:rPr lang="en-US" dirty="0"/>
              <a:t>Memory address (Frame number)</a:t>
            </a:r>
          </a:p>
          <a:p>
            <a:endParaRPr lang="en-US" b="1" dirty="0"/>
          </a:p>
          <a:p>
            <a:r>
              <a:rPr lang="en-US" b="1" dirty="0"/>
              <a:t>Memory Map Table</a:t>
            </a:r>
            <a:r>
              <a:rPr lang="en-US" dirty="0"/>
              <a:t>: basically entry for </a:t>
            </a:r>
            <a:r>
              <a:rPr lang="en-US" i="1" dirty="0"/>
              <a:t>each</a:t>
            </a:r>
            <a:r>
              <a:rPr lang="en-US" dirty="0"/>
              <a:t> page frame</a:t>
            </a:r>
          </a:p>
          <a:p>
            <a:pPr lvl="1"/>
            <a:r>
              <a:rPr lang="en-US" i="1" dirty="0"/>
              <a:t>Location</a:t>
            </a:r>
            <a:r>
              <a:rPr lang="en-US" dirty="0"/>
              <a:t>  of frame</a:t>
            </a:r>
          </a:p>
          <a:p>
            <a:pPr lvl="1"/>
            <a:r>
              <a:rPr lang="en-US" dirty="0"/>
              <a:t>Free/busy status</a:t>
            </a:r>
          </a:p>
        </p:txBody>
      </p:sp>
      <p:sp>
        <p:nvSpPr>
          <p:cNvPr id="2" name="Slide Number Placeholder 1"/>
          <p:cNvSpPr>
            <a:spLocks noGrp="1"/>
          </p:cNvSpPr>
          <p:nvPr>
            <p:ph type="sldNum" sz="quarter" idx="11"/>
          </p:nvPr>
        </p:nvSpPr>
        <p:spPr/>
        <p:txBody>
          <a:bodyPr/>
          <a:lstStyle/>
          <a:p>
            <a:pPr>
              <a:defRPr/>
            </a:pPr>
            <a:fld id="{6D6B0983-3CF6-4DC6-9B34-ED534DF705EA}" type="slidenum">
              <a:rPr lang="en-US" smtClean="0"/>
              <a:pPr>
                <a:defRPr/>
              </a:pPr>
              <a:t>9</a:t>
            </a:fld>
            <a:endParaRPr lang="en-US" dirty="0"/>
          </a:p>
        </p:txBody>
      </p:sp>
    </p:spTree>
    <p:extLst>
      <p:ext uri="{BB962C8B-B14F-4D97-AF65-F5344CB8AC3E}">
        <p14:creationId xmlns:p14="http://schemas.microsoft.com/office/powerpoint/2010/main" val="2395849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1857</Words>
  <Application>Microsoft Office PowerPoint</Application>
  <PresentationFormat>On-screen Show (4:3)</PresentationFormat>
  <Paragraphs>273</Paragraphs>
  <Slides>33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ＭＳ Ｐゴシック</vt:lpstr>
      <vt:lpstr>Arial</vt:lpstr>
      <vt:lpstr>Calibri</vt:lpstr>
      <vt:lpstr>Office Theme</vt:lpstr>
      <vt:lpstr>Main memory management:  virtual memory</vt:lpstr>
      <vt:lpstr> Memory Manager</vt:lpstr>
      <vt:lpstr>Old types of memory allocation </vt:lpstr>
      <vt:lpstr>PowerPoint Presentation</vt:lpstr>
      <vt:lpstr>Paged Memory Allocation</vt:lpstr>
      <vt:lpstr>Paged Memory Allocation (cont’d.)</vt:lpstr>
      <vt:lpstr>Paged Memory Allocation (cont'd.)</vt:lpstr>
      <vt:lpstr>Paged Memory Allocation (cont’d.)</vt:lpstr>
      <vt:lpstr>Paged Memory Allocation (cont’d.)</vt:lpstr>
      <vt:lpstr>PowerPoint Presentation</vt:lpstr>
      <vt:lpstr>Logical (virtual) v physical address</vt:lpstr>
      <vt:lpstr>PowerPoint Presentation</vt:lpstr>
      <vt:lpstr>Paged Memory Allocation (cont'd.)</vt:lpstr>
      <vt:lpstr>Virtual Memory Allocation</vt:lpstr>
      <vt:lpstr>Demand Paging swapping</vt:lpstr>
      <vt:lpstr>PowerPoint Presentation</vt:lpstr>
      <vt:lpstr>Demand Paging Memory Allocation (cont'd.)</vt:lpstr>
      <vt:lpstr>Demand Paging Memory Allocation</vt:lpstr>
      <vt:lpstr>Demand Paging Memory Allocation</vt:lpstr>
      <vt:lpstr>PowerPoint Presentation</vt:lpstr>
      <vt:lpstr>Page Replacement (swapping) policies  and concepts</vt:lpstr>
      <vt:lpstr>PowerPoint Presentation</vt:lpstr>
      <vt:lpstr>The Mechanics of Paging (cont'd.)</vt:lpstr>
      <vt:lpstr>PowerPoint Presentation</vt:lpstr>
      <vt:lpstr>PowerPoint Presentation</vt:lpstr>
      <vt:lpstr>The Mechanics of Paging</vt:lpstr>
      <vt:lpstr>How to Determine which Page Frame is Least  Recently Used</vt:lpstr>
      <vt:lpstr>The LRU Clock policy technique</vt:lpstr>
      <vt:lpstr>Clock policy-scanning for a page to remove</vt:lpstr>
      <vt:lpstr>Cache Memory</vt:lpstr>
      <vt:lpstr>PowerPoint Presentation</vt:lpstr>
      <vt:lpstr>Potential Exam Questions</vt:lpstr>
      <vt:lpstr>Sample exam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O.S. basics</dc:title>
  <dc:creator>denis</dc:creator>
  <cp:lastModifiedBy>William Carey</cp:lastModifiedBy>
  <cp:revision>25</cp:revision>
  <dcterms:created xsi:type="dcterms:W3CDTF">2016-01-22T21:20:27Z</dcterms:created>
  <dcterms:modified xsi:type="dcterms:W3CDTF">2017-11-20T16:00:57Z</dcterms:modified>
</cp:coreProperties>
</file>