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1" r:id="rId2"/>
    <p:sldId id="342" r:id="rId3"/>
    <p:sldId id="343" r:id="rId4"/>
    <p:sldId id="344" r:id="rId5"/>
    <p:sldId id="345" r:id="rId6"/>
    <p:sldId id="263" r:id="rId7"/>
    <p:sldId id="264" r:id="rId8"/>
    <p:sldId id="265" r:id="rId9"/>
    <p:sldId id="271" r:id="rId10"/>
    <p:sldId id="346" r:id="rId11"/>
    <p:sldId id="272" r:id="rId12"/>
    <p:sldId id="273" r:id="rId13"/>
    <p:sldId id="274" r:id="rId14"/>
    <p:sldId id="275" r:id="rId15"/>
    <p:sldId id="276" r:id="rId16"/>
    <p:sldId id="277" r:id="rId17"/>
    <p:sldId id="33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F7885-4F27-48EA-AF13-5E2724AB113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3A17A-A103-4C82-A1EE-D97FDE7CAD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25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99100-AF9A-49C7-BA56-DDABBC6CABF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9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930D3-B601-4BB4-A4F8-C6C03D50A1E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52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13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51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52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9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90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801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66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945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04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22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E61E-B84A-4EE5-8B24-B52929B19DF1}" type="datetimeFigureOut">
              <a:rPr lang="en-IE" smtClean="0"/>
              <a:t>25/11/2016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6D87-98EE-43C6-9087-4E1711BAF2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77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806575"/>
            <a:ext cx="7772400" cy="1470025"/>
          </a:xfrm>
        </p:spPr>
        <p:txBody>
          <a:bodyPr/>
          <a:lstStyle/>
          <a:p>
            <a:r>
              <a:rPr lang="en-US" dirty="0" smtClean="0"/>
              <a:t>Operating </a:t>
            </a:r>
            <a:r>
              <a:rPr lang="en-US" dirty="0" smtClean="0"/>
              <a:t>systems 2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3400" i="1" dirty="0" smtClean="0"/>
              <a:t/>
            </a:r>
            <a:br>
              <a:rPr lang="en-US" sz="3400" i="1" dirty="0" smtClean="0"/>
            </a:br>
            <a:r>
              <a:rPr lang="en-US" sz="3400" i="1" dirty="0" smtClean="0"/>
              <a:t>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8735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</a:rPr>
              <a:t>Understanding Operating Systems, 7e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463947-7F48-40DD-ACDB-43393F931A56}" type="slidenum">
              <a:rPr lang="en-US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8132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526213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7"/>
          <p:cNvSpPr>
            <a:spLocks noChangeArrowheads="1"/>
          </p:cNvSpPr>
          <p:nvPr/>
        </p:nvSpPr>
        <p:spPr bwMode="auto">
          <a:xfrm rot="10800000" flipV="1">
            <a:off x="533400" y="4648200"/>
            <a:ext cx="80772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b="1" dirty="0">
                <a:solidFill>
                  <a:srgbClr val="000000"/>
                </a:solidFill>
                <a:ea typeface="ＭＳ Ｐゴシック" pitchFamily="34" charset="-128"/>
              </a:rPr>
              <a:t>(figure13.9) </a:t>
            </a:r>
          </a:p>
          <a:p>
            <a:r>
              <a:rPr lang="en-US" dirty="0"/>
              <a:t>File hierarchy seen as an upside-down tree with the forward slash (/ ) as the root, leading next to the directories and subdirectories, and then to the files shown in dashed line boxes.</a:t>
            </a:r>
          </a:p>
          <a:p>
            <a:r>
              <a:rPr lang="en-US" sz="1600" i="1" dirty="0">
                <a:solidFill>
                  <a:srgbClr val="000000"/>
                </a:solidFill>
                <a:ea typeface="ＭＳ Ｐゴシック" pitchFamily="34" charset="-128"/>
              </a:rPr>
              <a:t>© Cengage Learning 2014</a:t>
            </a:r>
            <a:endParaRPr lang="en-US" sz="2400" i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6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b="1"/>
              <a:t>The Unix File System- inodes</a:t>
            </a:r>
            <a:br>
              <a:rPr lang="en-US" altLang="en-US" sz="4000" b="1"/>
            </a:br>
            <a:endParaRPr lang="en-US" altLang="en-US" sz="4000" b="1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b="1" dirty="0" err="1"/>
              <a:t>i</a:t>
            </a:r>
            <a:r>
              <a:rPr lang="en-US" altLang="en-US" sz="2000" b="1" dirty="0"/>
              <a:t>-nodes</a:t>
            </a:r>
            <a:r>
              <a:rPr lang="en-US" altLang="en-US" sz="2000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 Unix file is described by an information block called an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-node</a:t>
            </a:r>
            <a:r>
              <a:rPr lang="en-US" altLang="en-US" sz="2000" dirty="0"/>
              <a:t>. There is an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 on disc for every file on the disc and there is also a copy in kernel memory for every open file. All the information about a file, other than it's name, is stored in the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. This information includes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File access and type information, collectively known as the </a:t>
            </a:r>
            <a:r>
              <a:rPr lang="en-US" altLang="en-US" sz="2000" b="1" dirty="0"/>
              <a:t>mode</a:t>
            </a:r>
            <a:r>
              <a:rPr lang="en-US" altLang="en-US" sz="20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 </a:t>
            </a:r>
            <a:endParaRPr lang="en-US" altLang="en-US" sz="20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File ownership information.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Time stamps for last modification, last access and last mode modification.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Link count.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File size in bytes.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000" dirty="0"/>
              <a:t>Addresses of physical blocks. </a:t>
            </a:r>
            <a:r>
              <a:rPr lang="en-US" altLang="en-US" sz="2000" dirty="0" smtClean="0"/>
              <a:t>(I node pointer Structure)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866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inode technique used by Unix</a:t>
            </a:r>
            <a:endParaRPr lang="en-US" altLang="en-US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>
          <a:xfrm>
            <a:off x="1554163" y="1600200"/>
            <a:ext cx="6035675" cy="4525963"/>
          </a:xfr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9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>I-node file address pointer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There are </a:t>
            </a:r>
            <a:r>
              <a:rPr lang="en-US" altLang="en-US" sz="2600" b="1" dirty="0"/>
              <a:t>13 </a:t>
            </a:r>
            <a:r>
              <a:rPr lang="en-US" altLang="en-US" sz="2600" b="1" i="1" dirty="0"/>
              <a:t>physical</a:t>
            </a:r>
            <a:r>
              <a:rPr lang="en-US" altLang="en-US" sz="2600" i="1" dirty="0"/>
              <a:t> block addresses</a:t>
            </a:r>
            <a:r>
              <a:rPr lang="en-US" altLang="en-US" sz="2600" dirty="0"/>
              <a:t> in an </a:t>
            </a:r>
            <a:r>
              <a:rPr lang="en-US" altLang="en-US" sz="2600" i="1" dirty="0" err="1" smtClean="0"/>
              <a:t>i</a:t>
            </a:r>
            <a:r>
              <a:rPr lang="en-US" altLang="en-US" sz="2600" i="1" dirty="0" smtClean="0"/>
              <a:t>-node</a:t>
            </a:r>
            <a:endParaRPr lang="en-US" altLang="en-US" sz="2600" dirty="0"/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The first </a:t>
            </a:r>
            <a:r>
              <a:rPr lang="en-US" altLang="en-US" sz="2600" i="1" dirty="0"/>
              <a:t>ten block</a:t>
            </a:r>
            <a:r>
              <a:rPr lang="en-US" altLang="en-US" sz="2600" dirty="0"/>
              <a:t> addresses refer </a:t>
            </a:r>
            <a:r>
              <a:rPr lang="en-US" altLang="en-US" sz="2600" i="1" dirty="0"/>
              <a:t>directly</a:t>
            </a:r>
            <a:r>
              <a:rPr lang="en-US" altLang="en-US" sz="2600" dirty="0"/>
              <a:t> to data blocks, </a:t>
            </a:r>
            <a:endParaRPr lang="en-US" altLang="en-US" sz="2600" dirty="0" smtClean="0"/>
          </a:p>
          <a:p>
            <a:pPr lvl="1">
              <a:lnSpc>
                <a:spcPct val="80000"/>
              </a:lnSpc>
            </a:pPr>
            <a:r>
              <a:rPr lang="en-US" altLang="en-US" sz="2600" dirty="0" smtClean="0"/>
              <a:t>The </a:t>
            </a:r>
            <a:r>
              <a:rPr lang="en-US" altLang="en-US" sz="2600" dirty="0"/>
              <a:t>next refers to a first level index block (which holds the addresses of further data blocks), </a:t>
            </a:r>
            <a:endParaRPr lang="en-US" altLang="en-US" sz="2600" dirty="0" smtClean="0"/>
          </a:p>
          <a:p>
            <a:pPr lvl="1">
              <a:lnSpc>
                <a:spcPct val="80000"/>
              </a:lnSpc>
            </a:pPr>
            <a:r>
              <a:rPr lang="en-US" altLang="en-US" sz="2600" dirty="0" smtClean="0"/>
              <a:t>the </a:t>
            </a:r>
            <a:r>
              <a:rPr lang="en-US" altLang="en-US" sz="2600" dirty="0"/>
              <a:t>next refers to a second level index block (which holds the addresses of further index blocks) </a:t>
            </a:r>
            <a:endParaRPr lang="en-US" altLang="en-US" sz="2600" dirty="0" smtClean="0"/>
          </a:p>
          <a:p>
            <a:pPr lvl="1">
              <a:lnSpc>
                <a:spcPct val="80000"/>
              </a:lnSpc>
            </a:pPr>
            <a:r>
              <a:rPr lang="en-US" altLang="en-US" sz="2600" dirty="0" smtClean="0"/>
              <a:t>the </a:t>
            </a:r>
            <a:r>
              <a:rPr lang="en-US" altLang="en-US" sz="2600" dirty="0"/>
              <a:t>last refers to a third level index block (which holds the addresses of further second level index blocks). </a:t>
            </a:r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>
              <a:lnSpc>
                <a:spcPct val="80000"/>
              </a:lnSpc>
            </a:pPr>
            <a:endParaRPr lang="en-US" altLang="en-US" sz="2600" dirty="0" smtClean="0"/>
          </a:p>
          <a:p>
            <a:pPr>
              <a:lnSpc>
                <a:spcPct val="80000"/>
              </a:lnSpc>
            </a:pPr>
            <a:r>
              <a:rPr lang="en-US" altLang="en-US" sz="2600" dirty="0" smtClean="0"/>
              <a:t>All </a:t>
            </a:r>
            <a:r>
              <a:rPr lang="en-US" altLang="en-US" sz="2600" dirty="0"/>
              <a:t>physical addresses associated with a file are implicitly assumed to reside on the same disc, there is no facility whereby a file could span more than one disc. </a:t>
            </a:r>
          </a:p>
        </p:txBody>
      </p:sp>
    </p:spTree>
    <p:extLst>
      <p:ext uri="{BB962C8B-B14F-4D97-AF65-F5344CB8AC3E}">
        <p14:creationId xmlns:p14="http://schemas.microsoft.com/office/powerpoint/2010/main" val="37382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When a Unix file is opened</a:t>
            </a: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Once a file has been opened the in-memory (the phrase "in-core" is traditionally used) version of the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 contains significant extra information. This extra information includes </a:t>
            </a: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In-core </a:t>
            </a:r>
            <a:r>
              <a:rPr lang="en-US" altLang="en-US" sz="2000" b="1" i="1" dirty="0" err="1"/>
              <a:t>i</a:t>
            </a:r>
            <a:r>
              <a:rPr lang="en-US" altLang="en-US" sz="2000" b="1" i="1" dirty="0"/>
              <a:t>-node</a:t>
            </a:r>
            <a:r>
              <a:rPr lang="en-US" altLang="en-US" sz="2000" b="1" dirty="0"/>
              <a:t> status indicating whether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the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-node</a:t>
            </a:r>
            <a:r>
              <a:rPr lang="en-US" altLang="en-US" sz="1800" b="1" dirty="0"/>
              <a:t> is locked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a process is waiting for the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-node</a:t>
            </a:r>
            <a:r>
              <a:rPr lang="en-US" altLang="en-US" sz="1800" b="1" dirty="0"/>
              <a:t> to be unlocked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the in-core </a:t>
            </a:r>
            <a:r>
              <a:rPr lang="en-US" altLang="en-US" sz="1800" b="1" i="1" dirty="0" err="1"/>
              <a:t>i</a:t>
            </a:r>
            <a:r>
              <a:rPr lang="en-US" altLang="en-US" sz="1800" b="1" i="1" dirty="0"/>
              <a:t>-node</a:t>
            </a:r>
            <a:r>
              <a:rPr lang="en-US" altLang="en-US" sz="1800" b="1" dirty="0"/>
              <a:t> is dirty, i.e. differs from the disc version </a:t>
            </a:r>
          </a:p>
          <a:p>
            <a:pPr lvl="1">
              <a:lnSpc>
                <a:spcPct val="80000"/>
              </a:lnSpc>
            </a:pPr>
            <a:r>
              <a:rPr lang="en-US" altLang="en-US" sz="1800" b="1" dirty="0"/>
              <a:t>file modifications have been made that haven't been written to disc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device number of the disc the file belongs to.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 number sometimes known as the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-number</a:t>
            </a:r>
            <a:r>
              <a:rPr lang="en-US" altLang="en-US" sz="2000" dirty="0"/>
              <a:t>. On disc the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s form an array and the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-number is inferred from the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's position in this array.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Pointers to other in-core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-node</a:t>
            </a:r>
            <a:r>
              <a:rPr lang="en-US" altLang="en-US" sz="2000" dirty="0"/>
              <a:t>s. 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A reference count indicating the number of instances of the file being active or open.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09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 node</a:t>
            </a:r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b="1" dirty="0" err="1"/>
              <a:t>inode</a:t>
            </a:r>
            <a:r>
              <a:rPr lang="en-US" altLang="en-US" sz="2000" dirty="0"/>
              <a:t> is a data structure on a traditional Unix-style file </a:t>
            </a:r>
            <a:r>
              <a:rPr lang="en-US" altLang="en-US" sz="2000" dirty="0" smtClean="0"/>
              <a:t>system. </a:t>
            </a:r>
            <a:r>
              <a:rPr lang="en-US" altLang="en-US" sz="2000" dirty="0"/>
              <a:t>An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stores basic information </a:t>
            </a:r>
            <a:r>
              <a:rPr lang="en-US" altLang="en-US" sz="2000" dirty="0" smtClean="0"/>
              <a:t>about: a </a:t>
            </a:r>
            <a:r>
              <a:rPr lang="en-US" altLang="en-US" sz="2000" dirty="0"/>
              <a:t>regular file, directory, or other file system object.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b="1" i="1" dirty="0" smtClean="0"/>
              <a:t>A </a:t>
            </a:r>
            <a:r>
              <a:rPr lang="en-US" altLang="en-US" sz="2000" b="1" i="1" dirty="0"/>
              <a:t>file's </a:t>
            </a:r>
            <a:r>
              <a:rPr lang="en-US" altLang="en-US" sz="2000" b="1" i="1" dirty="0" err="1"/>
              <a:t>inode</a:t>
            </a:r>
            <a:r>
              <a:rPr lang="en-US" altLang="en-US" sz="2000" b="1" i="1" dirty="0"/>
              <a:t> number can be found using the </a:t>
            </a:r>
            <a:r>
              <a:rPr lang="en-US" altLang="en-US" sz="2000" b="1" i="1" dirty="0" err="1"/>
              <a:t>ls</a:t>
            </a:r>
            <a:r>
              <a:rPr lang="en-US" altLang="en-US" sz="2000" b="1" i="1" dirty="0"/>
              <a:t> -</a:t>
            </a:r>
            <a:r>
              <a:rPr lang="en-US" altLang="en-US" sz="2000" b="1" i="1" dirty="0" err="1"/>
              <a:t>i</a:t>
            </a:r>
            <a:r>
              <a:rPr lang="en-US" altLang="en-US" sz="2000" b="1" i="1" dirty="0"/>
              <a:t> command, while the </a:t>
            </a:r>
            <a:r>
              <a:rPr lang="en-US" altLang="en-US" sz="2000" b="1" i="1" dirty="0" err="1"/>
              <a:t>ls</a:t>
            </a:r>
            <a:r>
              <a:rPr lang="en-US" altLang="en-US" sz="2000" b="1" i="1" dirty="0"/>
              <a:t> -l command will retrieve </a:t>
            </a:r>
            <a:r>
              <a:rPr lang="en-US" altLang="en-US" sz="2000" b="1" i="1" dirty="0" err="1"/>
              <a:t>inode</a:t>
            </a:r>
            <a:r>
              <a:rPr lang="en-US" altLang="en-US" sz="2000" b="1" i="1" dirty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5473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err="1" smtClean="0"/>
              <a:t>Acessing</a:t>
            </a:r>
            <a:r>
              <a:rPr lang="en-IE" altLang="en-US" dirty="0" smtClean="0"/>
              <a:t> file attributes in </a:t>
            </a:r>
            <a:r>
              <a:rPr lang="en-IE" altLang="en-US" dirty="0" err="1" smtClean="0"/>
              <a:t>linux</a:t>
            </a:r>
            <a:endParaRPr lang="en-IE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POSIX standard mandates </a:t>
            </a:r>
            <a:r>
              <a:rPr lang="en-US" altLang="en-US" sz="2000" dirty="0" err="1"/>
              <a:t>filesystem</a:t>
            </a:r>
            <a:r>
              <a:rPr lang="en-US" altLang="en-US" sz="2000" dirty="0"/>
              <a:t> behavior that is strongly influenced by traditional UNIX </a:t>
            </a:r>
            <a:r>
              <a:rPr lang="en-US" altLang="en-US" sz="2000" dirty="0" err="1"/>
              <a:t>filesystems</a:t>
            </a:r>
            <a:r>
              <a:rPr lang="en-US" altLang="en-US" sz="2000" dirty="0"/>
              <a:t>. Regular files are required to have the following attributes: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length of the file in bytes.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Device ID (this identifies the device containing the file).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User ID of the file's owner.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Group ID of the file.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An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 that identifies the file within the </a:t>
            </a:r>
            <a:r>
              <a:rPr lang="en-US" altLang="en-US" sz="2000" dirty="0" err="1"/>
              <a:t>filesystem</a:t>
            </a:r>
            <a:r>
              <a:rPr lang="en-US" altLang="en-US" sz="20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file </a:t>
            </a:r>
            <a:r>
              <a:rPr lang="en-US" altLang="en-US" sz="2000" i="1" dirty="0"/>
              <a:t>mode</a:t>
            </a:r>
            <a:r>
              <a:rPr lang="en-US" altLang="en-US" sz="2000" dirty="0"/>
              <a:t>, which determines what users can read, write, and execute the file.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Timestamps telling when the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itself was last changed (</a:t>
            </a:r>
            <a:r>
              <a:rPr lang="en-US" altLang="en-US" sz="2000" dirty="0" err="1"/>
              <a:t>ctime</a:t>
            </a:r>
            <a:r>
              <a:rPr lang="en-US" altLang="en-US" sz="2000" dirty="0"/>
              <a:t>), the file content last modified (</a:t>
            </a:r>
            <a:r>
              <a:rPr lang="en-US" altLang="en-US" sz="2000" dirty="0" err="1"/>
              <a:t>mtime</a:t>
            </a:r>
            <a:r>
              <a:rPr lang="en-US" altLang="en-US" sz="2000" dirty="0"/>
              <a:t>), and last accessed (</a:t>
            </a:r>
            <a:r>
              <a:rPr lang="en-US" altLang="en-US" sz="2000" dirty="0" err="1"/>
              <a:t>atime</a:t>
            </a:r>
            <a:r>
              <a:rPr lang="en-US" altLang="en-US" sz="2000" dirty="0"/>
              <a:t>).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reference count telling how many hard links point to the </a:t>
            </a:r>
            <a:r>
              <a:rPr lang="en-US" altLang="en-US" sz="2000" dirty="0" err="1" smtClean="0"/>
              <a:t>inode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Compile and Run the Program </a:t>
            </a:r>
            <a:r>
              <a:rPr lang="en-US" altLang="en-US" sz="2000" b="1" dirty="0" err="1" smtClean="0"/>
              <a:t>stat.c</a:t>
            </a:r>
            <a:r>
              <a:rPr lang="en-US" altLang="en-US" sz="2000" dirty="0" smtClean="0"/>
              <a:t>  to retrieve </a:t>
            </a:r>
            <a:r>
              <a:rPr lang="en-US" altLang="en-US" sz="2000" dirty="0" err="1" smtClean="0"/>
              <a:t>filesystem</a:t>
            </a:r>
            <a:r>
              <a:rPr lang="en-US" altLang="en-US" sz="2000" dirty="0" smtClean="0"/>
              <a:t> related data.     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16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7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Sample Question: partial Question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r>
              <a:rPr lang="en-IE" dirty="0" smtClean="0"/>
              <a:t>What is an </a:t>
            </a:r>
            <a:r>
              <a:rPr lang="en-IE" dirty="0" err="1" smtClean="0"/>
              <a:t>i</a:t>
            </a:r>
            <a:r>
              <a:rPr lang="en-IE" dirty="0" smtClean="0"/>
              <a:t>-node (2 marks)</a:t>
            </a:r>
          </a:p>
          <a:p>
            <a:endParaRPr lang="en-IE" dirty="0" smtClean="0"/>
          </a:p>
          <a:p>
            <a:r>
              <a:rPr lang="en-IE" dirty="0" smtClean="0"/>
              <a:t>Describe the contents of an </a:t>
            </a:r>
            <a:r>
              <a:rPr lang="en-IE" dirty="0" err="1" smtClean="0"/>
              <a:t>i</a:t>
            </a:r>
            <a:r>
              <a:rPr lang="en-IE" dirty="0" smtClean="0"/>
              <a:t>-node (6 marks)</a:t>
            </a:r>
          </a:p>
          <a:p>
            <a:endParaRPr lang="en-IE" dirty="0" smtClean="0"/>
          </a:p>
          <a:p>
            <a:r>
              <a:rPr lang="en-IE" dirty="0" smtClean="0"/>
              <a:t>What </a:t>
            </a:r>
            <a:r>
              <a:rPr lang="en-IE" smtClean="0"/>
              <a:t>are three </a:t>
            </a:r>
            <a:r>
              <a:rPr lang="en-IE" dirty="0" smtClean="0"/>
              <a:t>types of additional information contained in an “in-core” </a:t>
            </a:r>
            <a:r>
              <a:rPr lang="en-IE" dirty="0" err="1" smtClean="0"/>
              <a:t>i</a:t>
            </a:r>
            <a:r>
              <a:rPr lang="en-IE" dirty="0" smtClean="0"/>
              <a:t>-node (4 marks)</a:t>
            </a:r>
            <a:endParaRPr lang="en-IE" dirty="0"/>
          </a:p>
          <a:p>
            <a:endParaRPr lang="en-IE" dirty="0" smtClean="0"/>
          </a:p>
          <a:p>
            <a:r>
              <a:rPr lang="en-IE" dirty="0" smtClean="0"/>
              <a:t>Distinguish between direct block pointers, single direct, double direct and triple direct block pointers in an </a:t>
            </a:r>
            <a:r>
              <a:rPr lang="en-IE" dirty="0" err="1" smtClean="0"/>
              <a:t>i</a:t>
            </a:r>
            <a:r>
              <a:rPr lang="en-IE" dirty="0" smtClean="0"/>
              <a:t>-nodes (8 marks)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89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File?</a:t>
            </a: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File is a named persistent collection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Unstructured, sequential (UNIX)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is accessed by specifying the offset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Collection of records (database systems)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Supports associative access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give me all records with “Name=Yossi”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Attributes: owner, permissions, modification time, size, etc…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Attributes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b="1"/>
              <a:t>Name</a:t>
            </a:r>
            <a:r>
              <a:rPr lang="en-US" altLang="en-US" sz="2400"/>
              <a:t> – only information kept in human-readable form</a:t>
            </a:r>
          </a:p>
          <a:p>
            <a:r>
              <a:rPr lang="en-US" altLang="en-US" sz="2400" b="1"/>
              <a:t>Identifier</a:t>
            </a:r>
            <a:r>
              <a:rPr lang="en-US" altLang="en-US" sz="2400"/>
              <a:t> – unique tag (number) identifies file within file system</a:t>
            </a:r>
          </a:p>
          <a:p>
            <a:r>
              <a:rPr lang="en-US" altLang="en-US" sz="2400" b="1"/>
              <a:t>Type</a:t>
            </a:r>
            <a:r>
              <a:rPr lang="en-US" altLang="en-US" sz="2400"/>
              <a:t> – needed for systems that support different types</a:t>
            </a:r>
          </a:p>
          <a:p>
            <a:r>
              <a:rPr lang="en-US" altLang="en-US" sz="2400" b="1"/>
              <a:t>Location</a:t>
            </a:r>
            <a:r>
              <a:rPr lang="en-US" altLang="en-US" sz="2400"/>
              <a:t> – pointer to file location on device</a:t>
            </a:r>
          </a:p>
          <a:p>
            <a:r>
              <a:rPr lang="en-US" altLang="en-US" sz="2400" b="1"/>
              <a:t>Size</a:t>
            </a:r>
            <a:r>
              <a:rPr lang="en-US" altLang="en-US" sz="2400"/>
              <a:t> – current file size</a:t>
            </a:r>
          </a:p>
          <a:p>
            <a:r>
              <a:rPr lang="en-US" altLang="en-US" sz="2400" b="1"/>
              <a:t>Protection</a:t>
            </a:r>
            <a:r>
              <a:rPr lang="en-US" altLang="en-US" sz="2400"/>
              <a:t> – controls who can do reading, writing, executing</a:t>
            </a:r>
          </a:p>
          <a:p>
            <a:r>
              <a:rPr lang="en-US" altLang="en-US" sz="2400" b="1"/>
              <a:t>Time, date, and user identification</a:t>
            </a:r>
            <a:r>
              <a:rPr lang="en-US" altLang="en-US" sz="2400"/>
              <a:t> – data for protection, security, and usage monitoring</a:t>
            </a:r>
          </a:p>
          <a:p>
            <a:r>
              <a:rPr lang="en-US" altLang="en-US" sz="2400"/>
              <a:t>Information about files are kept in the directory structure, which is maintained on the disk</a:t>
            </a:r>
          </a:p>
        </p:txBody>
      </p:sp>
    </p:spTree>
    <p:extLst>
      <p:ext uri="{BB962C8B-B14F-4D97-AF65-F5344CB8AC3E}">
        <p14:creationId xmlns:p14="http://schemas.microsoft.com/office/powerpoint/2010/main" val="24181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Directories</a:t>
            </a:r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Files are Kept in Directories which are logical groupings of files.</a:t>
            </a:r>
          </a:p>
          <a:p>
            <a:r>
              <a:rPr lang="en-GB" altLang="en-US" sz="2800"/>
              <a:t>The advantages of Directory Structures are:</a:t>
            </a:r>
            <a:endParaRPr lang="en-US" altLang="en-US" sz="2800"/>
          </a:p>
          <a:p>
            <a:r>
              <a:rPr lang="en-US" altLang="en-US" sz="2800"/>
              <a:t>Efficiency – locating a file quickly</a:t>
            </a:r>
          </a:p>
          <a:p>
            <a:r>
              <a:rPr lang="en-US" altLang="en-US" sz="2800"/>
              <a:t>Naming – convenient to users</a:t>
            </a:r>
          </a:p>
          <a:p>
            <a:pPr lvl="1"/>
            <a:r>
              <a:rPr lang="en-US" altLang="en-US" sz="2400"/>
              <a:t>Two users can have same name for different files</a:t>
            </a:r>
          </a:p>
          <a:p>
            <a:pPr lvl="1"/>
            <a:r>
              <a:rPr lang="en-US" altLang="en-US" sz="2400"/>
              <a:t>The same file can have several different names</a:t>
            </a:r>
          </a:p>
          <a:p>
            <a:r>
              <a:rPr lang="en-US" altLang="en-US" sz="2800"/>
              <a:t>Grouping – logical grouping of files by properties</a:t>
            </a:r>
          </a:p>
        </p:txBody>
      </p:sp>
    </p:spTree>
    <p:extLst>
      <p:ext uri="{BB962C8B-B14F-4D97-AF65-F5344CB8AC3E}">
        <p14:creationId xmlns:p14="http://schemas.microsoft.com/office/powerpoint/2010/main" val="97401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we do with Files</a:t>
            </a:r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Search for a file</a:t>
            </a:r>
          </a:p>
          <a:p>
            <a:r>
              <a:rPr lang="en-US" altLang="en-US"/>
              <a:t>Create a file</a:t>
            </a:r>
          </a:p>
          <a:p>
            <a:r>
              <a:rPr lang="en-US" altLang="en-US"/>
              <a:t>Delete a file</a:t>
            </a:r>
          </a:p>
          <a:p>
            <a:r>
              <a:rPr lang="en-US" altLang="en-US"/>
              <a:t>List a directory</a:t>
            </a:r>
          </a:p>
          <a:p>
            <a:r>
              <a:rPr lang="en-US" altLang="en-US"/>
              <a:t>Rename a file</a:t>
            </a:r>
          </a:p>
          <a:p>
            <a:r>
              <a:rPr lang="en-US" altLang="en-US"/>
              <a:t>Traverse the file system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7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Manage files</a:t>
            </a:r>
            <a:endParaRPr lang="en-IE" alt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Several pieces of data are needed to manage open files:</a:t>
            </a:r>
          </a:p>
          <a:p>
            <a:pPr lvl="1"/>
            <a:r>
              <a:rPr lang="en-US" altLang="en-US" sz="2400"/>
              <a:t>File pointer:  pointer to last read/write location, per process that has the file open</a:t>
            </a:r>
          </a:p>
          <a:p>
            <a:pPr lvl="1"/>
            <a:r>
              <a:rPr lang="en-US" altLang="en-US" sz="2400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 altLang="en-US" sz="2400"/>
              <a:t>Disk location of the file: cache of data access information</a:t>
            </a:r>
          </a:p>
          <a:p>
            <a:pPr lvl="1"/>
            <a:r>
              <a:rPr lang="en-US" altLang="en-US" sz="2400"/>
              <a:t>Access rights: per-process access mode information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346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 we access files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control structure, </a:t>
            </a:r>
            <a:r>
              <a:rPr lang="en-US" altLang="en-US" i="1"/>
              <a:t>File Control Block (FCB)</a:t>
            </a:r>
            <a:r>
              <a:rPr lang="en-US" altLang="en-US"/>
              <a:t>, is associated with each file in the file system </a:t>
            </a:r>
          </a:p>
          <a:p>
            <a:pPr lvl="1"/>
            <a:r>
              <a:rPr lang="en-US" altLang="en-US"/>
              <a:t>Each FCB has a unique identifier (FCB ID)</a:t>
            </a:r>
          </a:p>
          <a:p>
            <a:pPr lvl="1"/>
            <a:r>
              <a:rPr lang="en-US" altLang="en-US"/>
              <a:t>UNIX: i-node, identified by i-node number</a:t>
            </a:r>
          </a:p>
          <a:p>
            <a:r>
              <a:rPr lang="en-US" altLang="en-US"/>
              <a:t>FCB structure: </a:t>
            </a:r>
          </a:p>
          <a:p>
            <a:pPr lvl="1"/>
            <a:r>
              <a:rPr lang="en-US" altLang="en-US"/>
              <a:t>File attributes</a:t>
            </a:r>
          </a:p>
          <a:p>
            <a:pPr lvl="1"/>
            <a:r>
              <a:rPr lang="en-US" altLang="en-US"/>
              <a:t>A data structure for accessing the file’s data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3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Accessing the File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Given the file name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Get to the file’s FCB using the file system </a:t>
            </a:r>
            <a:r>
              <a:rPr lang="en-US" altLang="en-US" sz="2600" i="1" dirty="0"/>
              <a:t>catalog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Use the FCB to get to the desired offset within the file data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The catalog maps a file name to the FCB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Checks permissions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This can be done for each file data access</a:t>
            </a:r>
          </a:p>
          <a:p>
            <a:pPr lvl="1">
              <a:lnSpc>
                <a:spcPct val="90000"/>
              </a:lnSpc>
            </a:pPr>
            <a:r>
              <a:rPr lang="en-US" altLang="en-US" sz="2600" i="1" dirty="0" err="1" smtClean="0"/>
              <a:t>file_handle</a:t>
            </a:r>
            <a:r>
              <a:rPr lang="en-US" altLang="en-US" sz="2600" i="1" dirty="0" smtClean="0"/>
              <a:t>=open(</a:t>
            </a:r>
            <a:r>
              <a:rPr lang="en-US" altLang="en-US" sz="2600" i="1" dirty="0" err="1" smtClean="0"/>
              <a:t>file_name</a:t>
            </a:r>
            <a:r>
              <a:rPr lang="en-US" altLang="en-US" sz="2600" i="1" dirty="0"/>
              <a:t>)</a:t>
            </a:r>
            <a:r>
              <a:rPr lang="en-US" altLang="en-US" sz="2600" dirty="0"/>
              <a:t>: 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search the catalog and bring FCB into the memory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/>
              <a:t>UNIX: in-memory FCB: in-core </a:t>
            </a:r>
            <a:r>
              <a:rPr lang="en-US" altLang="en-US" sz="2600" dirty="0" err="1"/>
              <a:t>i</a:t>
            </a:r>
            <a:r>
              <a:rPr lang="en-US" altLang="en-US" sz="2600" dirty="0"/>
              <a:t>-node</a:t>
            </a:r>
          </a:p>
          <a:p>
            <a:pPr lvl="1">
              <a:lnSpc>
                <a:spcPct val="90000"/>
              </a:lnSpc>
            </a:pPr>
            <a:r>
              <a:rPr lang="en-US" altLang="en-US" sz="2600" i="1" dirty="0"/>
              <a:t>close(</a:t>
            </a:r>
            <a:r>
              <a:rPr lang="en-US" altLang="en-US" sz="2600" i="1" dirty="0" err="1"/>
              <a:t>file_handle</a:t>
            </a:r>
            <a:r>
              <a:rPr lang="en-US" altLang="en-US" sz="2600" i="1" dirty="0"/>
              <a:t>)</a:t>
            </a:r>
            <a:r>
              <a:rPr lang="en-US" altLang="en-US" sz="2600" dirty="0"/>
              <a:t>: release FCB from memory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Unix File System</a:t>
            </a:r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Hierarchical File Structure </a:t>
            </a:r>
          </a:p>
          <a:p>
            <a:pPr>
              <a:lnSpc>
                <a:spcPct val="80000"/>
              </a:lnSpc>
            </a:pPr>
            <a:endParaRPr lang="en-US" altLang="en-US" sz="24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All </a:t>
            </a:r>
            <a:r>
              <a:rPr lang="en-US" altLang="en-US" sz="2400" dirty="0"/>
              <a:t>of the files in the UNIX file system are organized into a multi-leveled hierarchy called a directory tree.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family tree is an example of a hierarchical structure that represents how the UNIX file system is organized. The UNIX file system might also be envisioned as an inverted tree or the root system of plant.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At the very top of the file system is single directory called "root" which is represented by a / (slash). All other files are "</a:t>
            </a:r>
            <a:r>
              <a:rPr lang="en-US" altLang="en-US" sz="2400" dirty="0" err="1"/>
              <a:t>descendents</a:t>
            </a:r>
            <a:r>
              <a:rPr lang="en-US" altLang="en-US" sz="2400" dirty="0"/>
              <a:t>" of root.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number of levels is largely arbitrary, although most UNIX systems share some organizational similarities.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69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1240</Words>
  <Application>Microsoft Office PowerPoint</Application>
  <PresentationFormat>On-screen Show (4:3)</PresentationFormat>
  <Paragraphs>129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Operating systems 2 </vt:lpstr>
      <vt:lpstr>What is a File?</vt:lpstr>
      <vt:lpstr>File Attributes</vt:lpstr>
      <vt:lpstr>Directories</vt:lpstr>
      <vt:lpstr>What we do with Files</vt:lpstr>
      <vt:lpstr>Manage files</vt:lpstr>
      <vt:lpstr>How do we access files</vt:lpstr>
      <vt:lpstr>Accessing the File</vt:lpstr>
      <vt:lpstr>The Unix File System</vt:lpstr>
      <vt:lpstr>PowerPoint Presentation</vt:lpstr>
      <vt:lpstr>The Unix File System- inodes </vt:lpstr>
      <vt:lpstr>inode technique used by Unix</vt:lpstr>
      <vt:lpstr>I-node file address pointer</vt:lpstr>
      <vt:lpstr>When a Unix file is opened</vt:lpstr>
      <vt:lpstr>I node</vt:lpstr>
      <vt:lpstr>Acessing file attributes in linux</vt:lpstr>
      <vt:lpstr>Sample Question: partial Question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Systems</dc:title>
  <dc:creator>John-PC</dc:creator>
  <cp:lastModifiedBy>Denis Manley</cp:lastModifiedBy>
  <cp:revision>22</cp:revision>
  <dcterms:created xsi:type="dcterms:W3CDTF">2014-11-24T23:01:22Z</dcterms:created>
  <dcterms:modified xsi:type="dcterms:W3CDTF">2016-11-25T12:12:24Z</dcterms:modified>
</cp:coreProperties>
</file>