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62"/>
  </p:notesMasterIdLst>
  <p:handoutMasterIdLst>
    <p:handoutMasterId r:id="rId63"/>
  </p:handoutMasterIdLst>
  <p:sldIdLst>
    <p:sldId id="258" r:id="rId2"/>
    <p:sldId id="595" r:id="rId3"/>
    <p:sldId id="761" r:id="rId4"/>
    <p:sldId id="762" r:id="rId5"/>
    <p:sldId id="764" r:id="rId6"/>
    <p:sldId id="763" r:id="rId7"/>
    <p:sldId id="768" r:id="rId8"/>
    <p:sldId id="767" r:id="rId9"/>
    <p:sldId id="769" r:id="rId10"/>
    <p:sldId id="771" r:id="rId11"/>
    <p:sldId id="770" r:id="rId12"/>
    <p:sldId id="765" r:id="rId13"/>
    <p:sldId id="773" r:id="rId14"/>
    <p:sldId id="772" r:id="rId15"/>
    <p:sldId id="774" r:id="rId16"/>
    <p:sldId id="776" r:id="rId17"/>
    <p:sldId id="777" r:id="rId18"/>
    <p:sldId id="778" r:id="rId19"/>
    <p:sldId id="779" r:id="rId20"/>
    <p:sldId id="781" r:id="rId21"/>
    <p:sldId id="780" r:id="rId22"/>
    <p:sldId id="782" r:id="rId23"/>
    <p:sldId id="784" r:id="rId24"/>
    <p:sldId id="775" r:id="rId25"/>
    <p:sldId id="783" r:id="rId26"/>
    <p:sldId id="785" r:id="rId27"/>
    <p:sldId id="787" r:id="rId28"/>
    <p:sldId id="786" r:id="rId29"/>
    <p:sldId id="791" r:id="rId30"/>
    <p:sldId id="790" r:id="rId31"/>
    <p:sldId id="789" r:id="rId32"/>
    <p:sldId id="792" r:id="rId33"/>
    <p:sldId id="788" r:id="rId34"/>
    <p:sldId id="793" r:id="rId35"/>
    <p:sldId id="794" r:id="rId36"/>
    <p:sldId id="795" r:id="rId37"/>
    <p:sldId id="797" r:id="rId38"/>
    <p:sldId id="798" r:id="rId39"/>
    <p:sldId id="796" r:id="rId40"/>
    <p:sldId id="799" r:id="rId41"/>
    <p:sldId id="800" r:id="rId42"/>
    <p:sldId id="801" r:id="rId43"/>
    <p:sldId id="804" r:id="rId44"/>
    <p:sldId id="802" r:id="rId45"/>
    <p:sldId id="803" r:id="rId46"/>
    <p:sldId id="805" r:id="rId47"/>
    <p:sldId id="807" r:id="rId48"/>
    <p:sldId id="808" r:id="rId49"/>
    <p:sldId id="809" r:id="rId50"/>
    <p:sldId id="806" r:id="rId51"/>
    <p:sldId id="810" r:id="rId52"/>
    <p:sldId id="811" r:id="rId53"/>
    <p:sldId id="812" r:id="rId54"/>
    <p:sldId id="813" r:id="rId55"/>
    <p:sldId id="814" r:id="rId56"/>
    <p:sldId id="815" r:id="rId57"/>
    <p:sldId id="816" r:id="rId58"/>
    <p:sldId id="817" r:id="rId59"/>
    <p:sldId id="708" r:id="rId60"/>
    <p:sldId id="709" r:id="rId6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333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00" autoAdjust="0"/>
  </p:normalViewPr>
  <p:slideViewPr>
    <p:cSldViewPr>
      <p:cViewPr varScale="1">
        <p:scale>
          <a:sx n="39" d="100"/>
          <a:sy n="39" d="100"/>
        </p:scale>
        <p:origin x="84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C4A-8310-4E58-9419-71485AC89CB7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3033-3E03-4F59-BD56-F07E11D3A170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DC4A-23EE-411D-9E45-CFB66A779DCB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EDE-8241-4890-A0DA-1F2E5685E01C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DFC5-5A12-4903-AC61-6C2D8458784A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B61B-C6AB-48EF-A049-546722740361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7EA-D6E5-4D18-BCCC-74147BCC3326}" type="datetime1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9D3-BAC9-4A06-B1FE-4AD88B5FA9B4}" type="datetime1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776-D973-4797-8B2C-EBC83BFD5EA5}" type="datetime1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3BF7-4137-4A64-BDD0-5EF4F3921EEE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BDBE-7BAA-4987-948A-B28381CA7A81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444A973-FCF0-4F14-B7DA-B56A9FBA1757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jpe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.jpeg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2.jpeg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3.jpeg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.jpeg"/><Relationship Id="rId5" Type="http://schemas.openxmlformats.org/officeDocument/2006/relationships/hyperlink" Target="http://cis2.cuyamaca.net/jreedfp/cis212/presentations/screen_design/images/alignm3.jpg" TargetMode="Externa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9.png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0.png"/><Relationship Id="rId4" Type="http://schemas.openxmlformats.org/officeDocument/2006/relationships/image" Target="../media/image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21.png"/><Relationship Id="rId4" Type="http://schemas.openxmlformats.org/officeDocument/2006/relationships/image" Target="../media/image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2.png"/><Relationship Id="rId4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23.jpeg"/><Relationship Id="rId4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24.png"/><Relationship Id="rId4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25.png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/>
              <a:t>Human Computer Interaction</a:t>
            </a:r>
            <a:endParaRPr lang="en-US" sz="32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58888" y="5013325"/>
            <a:ext cx="698552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>
                <a:solidFill>
                  <a:srgbClr val="FF0000"/>
                </a:solidFill>
                <a:latin typeface="Arial" charset="0"/>
              </a:rPr>
              <a:t>SCREEN DESIGN </a:t>
            </a:r>
            <a:r>
              <a:rPr lang="en-IE" altLang="en-US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2, Week 9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with Colour</a:t>
            </a:r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viewing deficiencies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Eight percent (8%) of males are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-blind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Zero point four percent (0.4%) of females are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-blind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Red confused with green is the most common problem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Red - orange can be confused with green - yellow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9835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258868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with Colour</a:t>
            </a: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Cross-disciplinary/cultural differences</a:t>
            </a:r>
          </a:p>
          <a:p>
            <a:pPr lvl="1"/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Colours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have different meanings across situations/cultures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Blue might mean:</a:t>
            </a:r>
          </a:p>
          <a:p>
            <a:pPr lvl="2"/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Financial managers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corporate qualities or reliability</a:t>
            </a:r>
          </a:p>
          <a:p>
            <a:pPr lvl="2"/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Health care professionals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death</a:t>
            </a:r>
          </a:p>
          <a:p>
            <a:pPr lvl="2"/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Nuclear reactor monitors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coolness or 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4437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66945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with Colour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60000"/>
              </a:lnSpc>
              <a:buNone/>
              <a:defRPr/>
            </a:pPr>
            <a:endParaRPr lang="en-GB" sz="7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4491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 descr="power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9" y="2060848"/>
            <a:ext cx="7236534" cy="439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0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for Colour – Part 1</a:t>
            </a:r>
            <a:endParaRPr lang="en-US" altLang="en-US" sz="7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Use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conservatively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Limit the number and amount of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colours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Recognise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the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power 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of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to speed or slow tasks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coding should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support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the task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coding should appear with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minimal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user effort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coding should be under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user control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Design for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monochrome first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834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97734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for Colour – Part 2</a:t>
            </a:r>
            <a:endParaRPr lang="en-US" altLang="en-US" sz="7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Consider the needs of </a:t>
            </a:r>
            <a:r>
              <a:rPr lang="en-US" altLang="ja-JP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-deficient users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can help in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formatting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Be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consistent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in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coding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Be alert to common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expectations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about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codes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Be alert to problems with </a:t>
            </a:r>
            <a:r>
              <a:rPr lang="en-US" altLang="ja-JP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 pairings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Use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changes to indicate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status changes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Use </a:t>
            </a:r>
            <a:r>
              <a:rPr lang="en-US" altLang="ja-JP" sz="2200" dirty="0" err="1">
                <a:latin typeface="Arial" pitchFamily="34" charset="0"/>
                <a:ea typeface="ＭＳ Ｐゴシック"/>
                <a:cs typeface="ＭＳ Ｐゴシック"/>
              </a:rPr>
              <a:t>colour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in graphic displays for greater </a:t>
            </a:r>
            <a:r>
              <a:rPr lang="en-US" altLang="ja-JP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information density</a:t>
            </a:r>
            <a:r>
              <a:rPr lang="en-US" altLang="ja-JP" sz="2200" dirty="0"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4828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61636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Primary Graphic Elements in a Graphical User Interface (GUI)</a:t>
            </a:r>
          </a:p>
          <a:p>
            <a:pPr lvl="1">
              <a:lnSpc>
                <a:spcPct val="170000"/>
              </a:lnSpc>
              <a:spcBef>
                <a:spcPct val="0"/>
              </a:spcBef>
            </a:pP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Windows </a:t>
            </a:r>
          </a:p>
          <a:p>
            <a:pPr lvl="1">
              <a:lnSpc>
                <a:spcPct val="170000"/>
              </a:lnSpc>
              <a:spcBef>
                <a:spcPct val="0"/>
              </a:spcBef>
            </a:pP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Menus</a:t>
            </a:r>
          </a:p>
          <a:p>
            <a:pPr lvl="1">
              <a:lnSpc>
                <a:spcPct val="170000"/>
              </a:lnSpc>
              <a:spcBef>
                <a:spcPct val="0"/>
              </a:spcBef>
            </a:pP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Icons</a:t>
            </a:r>
            <a:endParaRPr lang="en-US" altLang="ja-JP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4752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424178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Windows</a:t>
            </a:r>
          </a:p>
          <a:p>
            <a:pPr>
              <a:lnSpc>
                <a:spcPct val="110000"/>
              </a:lnSpc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Users need to consult multiple sources rapidly </a:t>
            </a:r>
          </a:p>
          <a:p>
            <a:pPr>
              <a:lnSpc>
                <a:spcPct val="110000"/>
              </a:lnSpc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Windows must disrupt the user's task minimally </a:t>
            </a:r>
          </a:p>
          <a:p>
            <a:pPr>
              <a:lnSpc>
                <a:spcPct val="110000"/>
              </a:lnSpc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Keep ‘window housekeeping’ actions to a minimum:</a:t>
            </a:r>
          </a:p>
          <a:p>
            <a:pPr lvl="1">
              <a:lnSpc>
                <a:spcPct val="110000"/>
              </a:lnSpc>
            </a:pP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opening, closing, moving, changing size </a:t>
            </a:r>
          </a:p>
          <a:p>
            <a:pPr lvl="1">
              <a:lnSpc>
                <a:spcPct val="110000"/>
              </a:lnSpc>
            </a:pP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time spent manipulating windows instead of on the task </a:t>
            </a:r>
          </a:p>
          <a:p>
            <a:pPr>
              <a:lnSpc>
                <a:spcPct val="110000"/>
              </a:lnSpc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You can apply direct-manipulation strategy to windows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604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172264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Menus</a:t>
            </a:r>
          </a:p>
          <a:p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Constraints in menu layout -</a:t>
            </a:r>
          </a:p>
          <a:p>
            <a:pPr lvl="1"/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Screen width and length </a:t>
            </a:r>
          </a:p>
          <a:p>
            <a:pPr lvl="1"/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Display rate </a:t>
            </a:r>
          </a:p>
          <a:p>
            <a:pPr lvl="1"/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Character set </a:t>
            </a:r>
          </a:p>
          <a:p>
            <a:pPr lvl="1"/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Highlighting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0698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3480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Menus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When designing menus some questions to be asked are:</a:t>
            </a:r>
            <a:endParaRPr lang="en-US" altLang="ja-JP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long is the menu to be?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what order will the items appear?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is the menu to be structured, e.g. when to use sub-menus, dialog boxes?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categories will be used to group menu items?</a:t>
            </a:r>
          </a:p>
          <a:p>
            <a:pPr lvl="1">
              <a:lnSpc>
                <a:spcPct val="90000"/>
              </a:lnSpc>
            </a:pPr>
            <a:endParaRPr lang="en-GB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 algn="r">
              <a:lnSpc>
                <a:spcPct val="90000"/>
              </a:lnSpc>
              <a:buNone/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…/ 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2226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174420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menus: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will division into groups be denoted, E.G. different colours, dividing lines?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many menus will there be?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terminology to use? (Results of requirements activities will indicate this.)</a:t>
            </a:r>
          </a:p>
          <a:p>
            <a:pPr lvl="1">
              <a:lnSpc>
                <a:spcPct val="90000"/>
              </a:lnSpc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will any physical constraints be accommodated, E.G. mobile phone?</a:t>
            </a:r>
          </a:p>
          <a:p>
            <a:pPr>
              <a:lnSpc>
                <a:spcPct val="90000"/>
              </a:lnSpc>
            </a:pPr>
            <a:endParaRPr lang="en-GB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37985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326742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Overview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Elements in HCI</a:t>
            </a:r>
          </a:p>
          <a:p>
            <a:pPr lvl="1">
              <a:lnSpc>
                <a:spcPct val="15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Font and colour</a:t>
            </a:r>
          </a:p>
          <a:p>
            <a:pPr lvl="1">
              <a:lnSpc>
                <a:spcPct val="15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of graphic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of Screen Design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ontrast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E" altLang="en-US" sz="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lignment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E" altLang="en-US" sz="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</a:t>
            </a: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epetition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E" altLang="en-US" sz="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roximity</a:t>
            </a:r>
          </a:p>
          <a:p>
            <a:pPr marL="0" indent="0">
              <a:lnSpc>
                <a:spcPct val="150000"/>
              </a:lnSpc>
              <a:buNone/>
            </a:pPr>
            <a:endParaRPr lang="en-IE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altLang="ja-JP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Icons</a:t>
            </a: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Good icon design is difficult.</a:t>
            </a: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meaning of icons is cultural and context sensitive.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Some tips:</a:t>
            </a: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Always draw on existing traditions or standards</a:t>
            </a:r>
          </a:p>
          <a:p>
            <a:pPr lvl="1"/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Concrete objects or things are easier to represent than actions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From Clip Art, what do these mean 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4897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1504436"/>
              </p:ext>
            </p:extLst>
          </p:nvPr>
        </p:nvGraphicFramePr>
        <p:xfrm>
          <a:off x="6588224" y="1556792"/>
          <a:ext cx="771608" cy="115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9" name="Clip" r:id="rId5" imgW="2794000" imgH="4113213" progId="MS_ClipArt_Gallery.5">
                  <p:embed/>
                </p:oleObj>
              </mc:Choice>
              <mc:Fallback>
                <p:oleObj name="Clip" r:id="rId5" imgW="2794000" imgH="4113213" progId="MS_ClipArt_Gallery.5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556792"/>
                        <a:ext cx="771608" cy="1151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2733"/>
              </p:ext>
            </p:extLst>
          </p:nvPr>
        </p:nvGraphicFramePr>
        <p:xfrm>
          <a:off x="7812360" y="2996952"/>
          <a:ext cx="1031227" cy="127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0" name="Clip" r:id="rId7" imgW="2827338" imgH="3497263" progId="MS_ClipArt_Gallery.5">
                  <p:embed/>
                </p:oleObj>
              </mc:Choice>
              <mc:Fallback>
                <p:oleObj name="Clip" r:id="rId7" imgW="2827338" imgH="3497263" progId="MS_ClipArt_Gallery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2996952"/>
                        <a:ext cx="1031227" cy="127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1248"/>
              </p:ext>
            </p:extLst>
          </p:nvPr>
        </p:nvGraphicFramePr>
        <p:xfrm>
          <a:off x="7668344" y="4653136"/>
          <a:ext cx="1138696" cy="114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1" name="Clip" r:id="rId9" imgW="3452813" imgH="3459163" progId="MS_ClipArt_Gallery.5">
                  <p:embed/>
                </p:oleObj>
              </mc:Choice>
              <mc:Fallback>
                <p:oleObj name="Clip" r:id="rId9" imgW="3452813" imgH="3459163" progId="MS_ClipArt_Gallery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53136"/>
                        <a:ext cx="1138696" cy="1141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620742"/>
              </p:ext>
            </p:extLst>
          </p:nvPr>
        </p:nvGraphicFramePr>
        <p:xfrm>
          <a:off x="6876256" y="5444979"/>
          <a:ext cx="765571" cy="114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2" name="Clip" r:id="rId11" imgW="3032125" imgH="4533900" progId="MS_ClipArt_Gallery.5">
                  <p:embed/>
                </p:oleObj>
              </mc:Choice>
              <mc:Fallback>
                <p:oleObj name="Clip" r:id="rId11" imgW="3032125" imgH="4533900" progId="MS_ClipArt_Gallery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444979"/>
                        <a:ext cx="765571" cy="1144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83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Design of Graphic Elements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0351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  <p:pic>
        <p:nvPicPr>
          <p:cNvPr id="8" name="Picture 13" descr="mol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2" y="1477108"/>
            <a:ext cx="7287577" cy="496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34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8" y="764704"/>
            <a:ext cx="875617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30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Overview of screen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of screen design CARP</a:t>
            </a:r>
          </a:p>
          <a:p>
            <a:pPr lvl="1">
              <a:lnSpc>
                <a:spcPct val="120000"/>
              </a:lnSpc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ontrast</a:t>
            </a:r>
          </a:p>
          <a:p>
            <a:pPr lvl="1">
              <a:lnSpc>
                <a:spcPct val="120000"/>
              </a:lnSpc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lignment</a:t>
            </a:r>
          </a:p>
          <a:p>
            <a:pPr lvl="1">
              <a:lnSpc>
                <a:spcPct val="120000"/>
              </a:lnSpc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</a:t>
            </a: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epetition</a:t>
            </a:r>
          </a:p>
          <a:p>
            <a:pPr lvl="1">
              <a:lnSpc>
                <a:spcPct val="120000"/>
              </a:lnSpc>
            </a:pPr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roximity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Other considerations of screen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2771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123175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Overview of screen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20000"/>
              </a:lnSpc>
            </a:pPr>
            <a:endParaRPr lang="en-IE" altLang="en-US" sz="19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IE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ontrast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E" altLang="en-US" sz="13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IE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lignment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Symmetry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Simplicity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Sequentiality</a:t>
            </a: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7443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23908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Overview of screen Principles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20000"/>
              </a:lnSpc>
            </a:pPr>
            <a:endParaRPr lang="en-IE" altLang="en-US" sz="28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IE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</a:t>
            </a: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epetition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Predictability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E" altLang="en-US" sz="13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IE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roximity</a:t>
            </a:r>
          </a:p>
          <a:p>
            <a:pPr lvl="2">
              <a:lnSpc>
                <a:spcPct val="90000"/>
              </a:lnSpc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2771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123175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457200">
              <a:lnSpc>
                <a:spcPct val="18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Contrast ‘makes different things different’.</a:t>
            </a:r>
          </a:p>
          <a:p>
            <a:pPr marL="514350" indent="-457200">
              <a:lnSpc>
                <a:spcPct val="18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brings out dominant elements.</a:t>
            </a:r>
          </a:p>
          <a:p>
            <a:pPr marL="514350" indent="-457200">
              <a:lnSpc>
                <a:spcPct val="18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Lesser elements are muted.</a:t>
            </a:r>
          </a:p>
          <a:p>
            <a:pPr marL="514350" indent="-457200">
              <a:lnSpc>
                <a:spcPct val="18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creates dynamism.</a:t>
            </a:r>
            <a:endParaRPr lang="en-IE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0119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97459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Contrast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8082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b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824"/>
            <a:ext cx="6984379" cy="44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34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indent="-285750">
              <a:lnSpc>
                <a:spcPct val="16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Alignment visually connects elements.</a:t>
            </a:r>
          </a:p>
          <a:p>
            <a:pPr indent="-285750">
              <a:lnSpc>
                <a:spcPct val="16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creates a visual flow.</a:t>
            </a:r>
          </a:p>
          <a:p>
            <a:pPr indent="-285750">
              <a:lnSpc>
                <a:spcPct val="16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Main aspects of alignment:</a:t>
            </a:r>
          </a:p>
          <a:p>
            <a:pPr marL="800100"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Symmetry</a:t>
            </a:r>
          </a:p>
          <a:p>
            <a:pPr marL="800100"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Simplicity</a:t>
            </a:r>
          </a:p>
          <a:p>
            <a:pPr marL="800100"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 </a:t>
            </a:r>
          </a:p>
          <a:p>
            <a:pPr marL="800100" lvl="1"/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Sequentiality</a:t>
            </a: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8082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424534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Symmetry</a:t>
            </a:r>
          </a:p>
          <a:p>
            <a:pPr marL="0" indent="0">
              <a:buNone/>
              <a:defRPr/>
            </a:pPr>
            <a:endParaRPr lang="en-GB" sz="13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Symmetry is axial duplication, a unit on one side of the centre line is exactly replicated on the other side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  <a:defRPr/>
            </a:pPr>
            <a:endParaRPr lang="en-GB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replication also creates balance but the difference is that balance can be achieved without symmetry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1179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7868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Design Elements in Human Computer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Elements in HCI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Font and colour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of graphic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27265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1787614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  <a:endParaRPr lang="en-GB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Simplicity is directness and singleness of form, a combination of elements that results in ease in comprehending the meaning of a pattern.</a:t>
            </a:r>
          </a:p>
          <a:p>
            <a:pPr>
              <a:defRPr/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Achieved through</a:t>
            </a:r>
          </a:p>
          <a:p>
            <a:pPr lvl="1">
              <a:defRPr/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Optimising the number of elements on a screen within limits of clarity</a:t>
            </a:r>
          </a:p>
          <a:p>
            <a:pPr lvl="1">
              <a:defRPr/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Minimising the alignment points, especially horizontal and columnar</a:t>
            </a:r>
          </a:p>
          <a:p>
            <a:pPr>
              <a:defRPr/>
            </a:pP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design, one must find a balance, as ultimate simplicity means nothing on the screen!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1179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9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78685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</a:t>
            </a:r>
          </a:p>
          <a:p>
            <a:pPr marL="0" indent="0">
              <a:lnSpc>
                <a:spcPct val="20000"/>
              </a:lnSpc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 is a stabilisation or equilibrium (opp. instability).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design elements have equal weight, left to right, top to bottom.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Dark colours, unusual shapes are heavier, while light colours, regular shapes are lighter.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1179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78685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</a:t>
            </a:r>
          </a:p>
          <a:p>
            <a:pPr marL="0" indent="0">
              <a:lnSpc>
                <a:spcPct val="20000"/>
              </a:lnSpc>
            </a:pPr>
            <a:endParaRPr lang="en-GB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/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 is achieved by 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Centring the display itself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Maintaining an equal weighting of components on each side of the horizontal and vertical axis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Centring titles and illustrations</a:t>
            </a:r>
          </a:p>
          <a:p>
            <a:pPr marL="457200" lvl="1" indent="0"/>
            <a:endParaRPr lang="en-IE" altLang="en-US" sz="24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4878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96670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Sequentiality</a:t>
            </a:r>
            <a:endParaRPr lang="en-GB" sz="2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GB" sz="26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Sequentiality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a plan of presentation to guide the eye through the screen in a logical, rhythmic order.</a:t>
            </a:r>
          </a:p>
          <a:p>
            <a:pPr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eye tends to move from highly saturated colours to unsaturated colours, from dark to light areas, from big to small objects and from unusual to usual shapes.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1179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78685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Alignment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Symmetry / Simplicity / Balance / </a:t>
            </a:r>
            <a:r>
              <a:rPr lang="en-GB" altLang="en-US" sz="2600" dirty="0" err="1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Sequentiality</a:t>
            </a:r>
            <a:endParaRPr lang="en-GB" altLang="en-US" sz="26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441007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7" descr="ree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6" y="2204864"/>
            <a:ext cx="7713287" cy="410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48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indent="-285750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Repeat designs throughout the interface</a:t>
            </a:r>
          </a:p>
          <a:p>
            <a:pPr indent="-285750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Repetition promotes </a:t>
            </a:r>
            <a:r>
              <a:rPr lang="en-US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</a:t>
            </a:r>
          </a:p>
          <a:p>
            <a:pPr indent="-285750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Repetition creates </a:t>
            </a:r>
            <a:r>
              <a:rPr lang="en-US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</a:t>
            </a:r>
          </a:p>
          <a:p>
            <a:pPr indent="-285750"/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indent="-285750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Main aspects of repetition:</a:t>
            </a:r>
          </a:p>
          <a:p>
            <a:pPr marL="800100"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</a:t>
            </a:r>
          </a:p>
          <a:p>
            <a:pPr marL="800100"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</a:t>
            </a:r>
          </a:p>
          <a:p>
            <a:pPr marL="800100"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Predictability </a:t>
            </a:r>
            <a:b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IE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99554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388549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Repetition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 is coherence, a totality of elements that is visually all in one piece.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With unity, the elements seem to belong together, even seen as one thing.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screen design, similar sizes, shapes and colours promote unity as does white spaces and borders.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142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84980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Repetition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endParaRPr lang="en-GB" sz="2600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Consistency is a harmonious uniformity or agreement among things or parts. </a:t>
            </a:r>
          </a:p>
          <a:p>
            <a:pPr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Design interfaces should have similar operations and use similar elements for similar tasks.</a:t>
            </a:r>
          </a:p>
          <a:p>
            <a:pPr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main benefit is that consistent interfaces are easier to learn, use and remember.</a:t>
            </a:r>
            <a:endParaRPr lang="en-GB" sz="24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31601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534943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Repetition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Predictability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Predictability suggests a highly conventional order of plan. 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Viewing one display enables the user to predict how another display will look or how another part of the display will look.</a:t>
            </a:r>
          </a:p>
          <a:p>
            <a:pPr>
              <a:spcBef>
                <a:spcPct val="70000"/>
              </a:spcBef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screen design, predictability is enhanced through design consistency.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31601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534943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Repetition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 / Consistency / Predictability</a:t>
            </a:r>
          </a:p>
          <a:p>
            <a:pPr marL="57150" indent="0">
              <a:buNone/>
            </a:pPr>
            <a:endParaRPr lang="en-GB" altLang="en-US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31601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6" descr="fa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9" y="2117304"/>
            <a:ext cx="4062909" cy="22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fault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33" y="3750208"/>
            <a:ext cx="4258974" cy="27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9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and Colours</a:t>
            </a:r>
          </a:p>
          <a:p>
            <a:pPr marL="0" indent="0">
              <a:lnSpc>
                <a:spcPct val="60000"/>
              </a:lnSpc>
              <a:buNone/>
              <a:defRPr/>
            </a:pPr>
            <a:endParaRPr lang="en-GB" sz="28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Upper Case / Mixed Case Fonts</a:t>
            </a:r>
          </a:p>
          <a:p>
            <a:pPr>
              <a:spcBef>
                <a:spcPct val="0"/>
              </a:spcBef>
              <a:defRPr/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Uses of Colour</a:t>
            </a:r>
          </a:p>
          <a:p>
            <a:pPr>
              <a:spcBef>
                <a:spcPct val="0"/>
              </a:spcBef>
              <a:defRPr/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Problems with Colour</a:t>
            </a:r>
          </a:p>
          <a:p>
            <a:pPr>
              <a:spcBef>
                <a:spcPct val="0"/>
              </a:spcBef>
              <a:defRPr/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Guidelines for Colour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915751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4229999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Proximity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 screen; groups related elements</a:t>
            </a:r>
          </a:p>
          <a:p>
            <a:pPr marL="514350" indent="-457200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separates unrelated ones</a:t>
            </a:r>
          </a:p>
          <a:p>
            <a:pPr marL="57150" indent="0">
              <a:buNone/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57150" indent="0"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main aspect of proximity:</a:t>
            </a:r>
          </a:p>
          <a:p>
            <a:pPr marL="971550" lvl="1" indent="-457200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</a:t>
            </a: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1824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330631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Proximity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</a:t>
            </a: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 elements on a screen aids in establishing structure and meaningful form.</a:t>
            </a: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 also aids in recall and faster screen search.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Perceptual principles facilitate grouping.</a:t>
            </a:r>
          </a:p>
          <a:p>
            <a:pPr lvl="1"/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is most common</a:t>
            </a:r>
          </a:p>
          <a:p>
            <a:pPr lvl="1"/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Closure, similarity and matching patterns also facilitate</a:t>
            </a:r>
          </a:p>
          <a:p>
            <a:pPr marL="457200" lvl="1" indent="0">
              <a:buNone/>
            </a:pPr>
            <a:endParaRPr lang="en-GB" altLang="en-US" sz="1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Quantitative measurements of grouping is available to design.</a:t>
            </a:r>
          </a:p>
          <a:p>
            <a:pPr marL="0" indent="0"/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514350" indent="-457200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; </a:t>
            </a: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2968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410977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Proximity (Grouping)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visual organisation to create functional groups.</a:t>
            </a:r>
          </a:p>
          <a:p>
            <a:pPr lvl="1"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Most common is </a:t>
            </a: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proximity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Using adequate spacing between groups of related elements enhances the togetherness of each grouping.</a:t>
            </a:r>
          </a:p>
          <a:p>
            <a:pPr lvl="1">
              <a:defRPr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can be used to call attention to various grouping through displaying them in different colours, fonts etc.</a:t>
            </a:r>
          </a:p>
          <a:p>
            <a:pPr lvl="1">
              <a:defRPr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matching patterns can also be used to relate common information.</a:t>
            </a:r>
          </a:p>
          <a:p>
            <a:pPr lvl="2"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proximity : 000	000	000</a:t>
            </a:r>
          </a:p>
          <a:p>
            <a:pPr lvl="2"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similarity : AAABBBCCCDDD</a:t>
            </a:r>
          </a:p>
          <a:p>
            <a:pPr lvl="2"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closure    : [   ]	[   ]	    [   ]</a:t>
            </a:r>
          </a:p>
          <a:p>
            <a:pPr lvl="2"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matching : &gt;&gt;	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7584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1016170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Proximity (Grouping (2))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Combine visual organisation principles in logical ways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Visual organisation principles can be combined to enhance groupings</a:t>
            </a:r>
          </a:p>
          <a:p>
            <a:pPr lvl="2"/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and similarity : AAA	BBB	CCC</a:t>
            </a:r>
          </a:p>
          <a:p>
            <a:pPr lvl="2"/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and closure    : []		[]	[]</a:t>
            </a:r>
          </a:p>
          <a:p>
            <a:pPr marL="0" indent="0">
              <a:lnSpc>
                <a:spcPct val="50000"/>
              </a:lnSpc>
              <a:buNone/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Avoid visual organisation principles that conflict</a:t>
            </a:r>
          </a:p>
          <a:p>
            <a:pPr marL="457200" lvl="1" indent="0"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These principles may not always be compatible though</a:t>
            </a:r>
          </a:p>
          <a:p>
            <a:pPr lvl="2"/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opposing similarity : AAA	   ABB	  BBC	CCC</a:t>
            </a:r>
          </a:p>
          <a:p>
            <a:pPr lvl="2"/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opposing closure    : ] [      ] [       ] [</a:t>
            </a:r>
          </a:p>
          <a:p>
            <a:pPr marL="114300" indent="0"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design, you may also use lines, colours, etc. to aid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6799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269659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Proximity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7584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6" descr="wpeF.jpg (22817 bytes)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" y="1484783"/>
            <a:ext cx="777716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170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  Other Considerations of Screen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</a:p>
          <a:p>
            <a:pPr>
              <a:lnSpc>
                <a:spcPct val="90000"/>
              </a:lnSpc>
              <a:defRPr/>
            </a:pP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Regularity</a:t>
            </a:r>
          </a:p>
          <a:p>
            <a:pPr>
              <a:lnSpc>
                <a:spcPct val="90000"/>
              </a:lnSpc>
              <a:defRPr/>
            </a:pP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Proportion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7584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1016170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Screen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</a:p>
          <a:p>
            <a:pPr marL="0" indent="0">
              <a:buNone/>
              <a:defRPr/>
            </a:pPr>
            <a:endParaRPr lang="en-GB" sz="24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Economy is the frugal and selective use of display elements.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Intricacy is ornamental which often distracts from clarity.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Economy in screen design means utilising just enough display elements to communicate the desired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3767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Screen Design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9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8498"/>
            <a:ext cx="6912371" cy="489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77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Screen Design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" y="1602750"/>
            <a:ext cx="8954654" cy="485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6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Screen Design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Regularity</a:t>
            </a:r>
          </a:p>
          <a:p>
            <a:pPr marL="0" indent="0">
              <a:lnSpc>
                <a:spcPct val="70000"/>
              </a:lnSpc>
              <a:buNone/>
              <a:defRPr/>
            </a:pPr>
            <a:endParaRPr lang="en-GB" sz="24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Regularity is uniformity of element based on some principle or plan.</a:t>
            </a:r>
          </a:p>
          <a:p>
            <a:pPr marL="0" indent="0"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Achieved by:</a:t>
            </a:r>
          </a:p>
          <a:p>
            <a:pPr lvl="1"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establishing standards for layouts</a:t>
            </a:r>
          </a:p>
          <a:p>
            <a:pPr lvl="1"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consistently spaced column and row starting points</a:t>
            </a:r>
          </a:p>
          <a:p>
            <a:pPr marL="457200" lvl="1" indent="0">
              <a:defRPr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64088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/ Mixed Case Fonts </a:t>
            </a: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0" indent="0">
              <a:lnSpc>
                <a:spcPct val="60000"/>
              </a:lnSpc>
              <a:buNone/>
              <a:defRPr/>
            </a:pPr>
            <a:endParaRPr lang="en-GB" sz="7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mixed case for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Action/menu bar actions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Button descriptions	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Screen identification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40000"/>
              </a:lnSpc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upper case for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Section headings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796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955373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Proportion</a:t>
            </a:r>
          </a:p>
          <a:p>
            <a:pPr marL="0" indent="0">
              <a:buNone/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Displays of greater width than height appear to be more aesthetically pleasing.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Screen Design (6)</a:t>
            </a:r>
          </a:p>
        </p:txBody>
      </p:sp>
    </p:spTree>
    <p:extLst>
      <p:ext uri="{BB962C8B-B14F-4D97-AF65-F5344CB8AC3E}">
        <p14:creationId xmlns:p14="http://schemas.microsoft.com/office/powerpoint/2010/main" val="2376725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What is Wrong with This Screen?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56054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7" descr="Ouch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313"/>
            <a:ext cx="7707061" cy="42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848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Bad alignment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 flow (Informative flow)</a:t>
            </a:r>
            <a:b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Poor contrast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 cannot distinguish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coloured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labels from editable fields</a:t>
            </a:r>
            <a:b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Poor repetition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buttons do not look like buttons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01658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0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714186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77250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7" descr="No rhyme nor reason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60427"/>
            <a:ext cx="6336704" cy="505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1890304"/>
            <a:ext cx="189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000" b="0" dirty="0"/>
              <a:t>Alignment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000" b="0" dirty="0"/>
              <a:t>organisation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193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3520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1890304"/>
            <a:ext cx="219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000" b="0" dirty="0"/>
              <a:t>Haphazard layout</a:t>
            </a:r>
            <a:endParaRPr lang="en-US" altLang="en-US" sz="2000" b="0" dirty="0"/>
          </a:p>
        </p:txBody>
      </p:sp>
      <p:pic>
        <p:nvPicPr>
          <p:cNvPr id="10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695" r="4820" b="8614"/>
          <a:stretch>
            <a:fillRect/>
          </a:stretch>
        </p:blipFill>
        <p:spPr bwMode="auto">
          <a:xfrm>
            <a:off x="2551395" y="1489240"/>
            <a:ext cx="5472633" cy="49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53502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1890304"/>
            <a:ext cx="1710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000" b="0" dirty="0"/>
              <a:t>Repairing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000" b="0" dirty="0"/>
              <a:t> layout</a:t>
            </a:r>
            <a:endParaRPr lang="en-US" altLang="en-US" sz="2000" b="0" dirty="0"/>
          </a:p>
        </p:txBody>
      </p:sp>
      <p:pic>
        <p:nvPicPr>
          <p:cNvPr id="8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t="2754" r="13492" b="2754"/>
          <a:stretch>
            <a:fillRect/>
          </a:stretch>
        </p:blipFill>
        <p:spPr bwMode="auto">
          <a:xfrm>
            <a:off x="2555776" y="1484784"/>
            <a:ext cx="5468198" cy="493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2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49069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6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4" descr="myspace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0286"/>
            <a:ext cx="6192688" cy="485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2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8468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0286"/>
            <a:ext cx="6093296" cy="487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936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  What is Wrong with This Screen?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2298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4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/>
              <a:t>Principles of Screen Design</a:t>
            </a:r>
            <a:endParaRPr lang="en-US" altLang="en-US" sz="1200" b="0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093296" cy="487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345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Summary of the Lecture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30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elements in HCI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Font and colour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 of graphic elements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Windows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Menus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Icons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of screen design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ontrast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lignment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Simplicity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Sequentiality</a:t>
            </a:r>
            <a:endParaRPr lang="en-IE" altLang="en-US" sz="1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Balance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</a:t>
            </a: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epetition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Unity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Predictability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E" altLang="en-US" sz="1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IE" altLang="en-US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roximity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IE" altLang="en-US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606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Uses of Colour</a:t>
            </a:r>
          </a:p>
          <a:p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can be used for a number of purposes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As a formatting aid</a:t>
            </a:r>
          </a:p>
          <a:p>
            <a:pPr lvl="1"/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‘visual coding’</a:t>
            </a:r>
          </a:p>
          <a:p>
            <a:pPr lvl="1"/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Other uses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Realistically portray objects in the world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 increase ‘screen appeal’</a:t>
            </a:r>
            <a:endParaRPr lang="en-GB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7963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955373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92088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30000">
              <a:spcBef>
                <a:spcPts val="2400"/>
              </a:spcBef>
            </a:pP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Norman, D. (1990) </a:t>
            </a:r>
            <a:r>
              <a:rPr lang="en-IE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Design of Everyday Things</a:t>
            </a:r>
          </a:p>
          <a:p>
            <a:pPr marL="630000">
              <a:spcBef>
                <a:spcPts val="2400"/>
              </a:spcBef>
            </a:pPr>
            <a:r>
              <a:rPr lang="en-IE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Preece</a:t>
            </a: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J. et al. (2002) </a:t>
            </a:r>
            <a:r>
              <a:rPr lang="en-IE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Interaction Design</a:t>
            </a:r>
          </a:p>
          <a:p>
            <a:pPr marL="630000">
              <a:spcBef>
                <a:spcPts val="2400"/>
              </a:spcBef>
            </a:pPr>
            <a:r>
              <a:rPr lang="en-IE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Shneiderman</a:t>
            </a: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&amp; </a:t>
            </a:r>
            <a:r>
              <a:rPr lang="en-IE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Plaisant</a:t>
            </a: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C. (2005) </a:t>
            </a:r>
            <a:r>
              <a:rPr lang="en-IE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the User Interface</a:t>
            </a:r>
          </a:p>
          <a:p>
            <a:pPr marL="630000">
              <a:spcBef>
                <a:spcPts val="2400"/>
              </a:spcBef>
            </a:pPr>
            <a:r>
              <a:rPr lang="en-IE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Benyon</a:t>
            </a: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D. et al (2005) </a:t>
            </a:r>
            <a:r>
              <a:rPr lang="en-IE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Interactive Systems</a:t>
            </a:r>
          </a:p>
          <a:p>
            <a:pPr marL="630000">
              <a:spcBef>
                <a:spcPts val="2400"/>
              </a:spcBef>
            </a:pPr>
            <a:r>
              <a:rPr lang="en-IE" altLang="ja-JP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Helander</a:t>
            </a:r>
            <a:r>
              <a:rPr lang="en-IE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M. et al (1997) </a:t>
            </a:r>
            <a:r>
              <a:rPr lang="en-IE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Handbook of Human-Computer Interaction</a:t>
            </a:r>
          </a:p>
          <a:p>
            <a:pPr marL="630000">
              <a:spcBef>
                <a:spcPts val="2400"/>
              </a:spcBef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Alan Dix et al (1993)</a:t>
            </a:r>
            <a:r>
              <a:rPr lang="en-US" altLang="ja-JP" sz="20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Human Computer Interaction</a:t>
            </a:r>
          </a:p>
          <a:p>
            <a:pPr marL="400050"/>
            <a:endParaRPr lang="en-IE" altLang="ja-JP" sz="18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00050"/>
            <a:endParaRPr lang="en-US" altLang="ja-JP" sz="18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References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2933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4491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22157280"/>
              </p:ext>
            </p:extLst>
          </p:nvPr>
        </p:nvGraphicFramePr>
        <p:xfrm>
          <a:off x="1691680" y="1556792"/>
          <a:ext cx="5761062" cy="4681063"/>
        </p:xfrm>
        <a:graphic>
          <a:graphicData uri="http://schemas.openxmlformats.org/drawingml/2006/table">
            <a:tbl>
              <a:tblPr/>
              <a:tblGrid>
                <a:gridCol w="576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YELLOW ON DARK BLUE WORKS WELL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WHITE ON BLACK OR VISE VERSA WORKS WELL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WHITE ON GREEN WORKS WELL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BLACK ON ORANGE WORKS WELL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94D639"/>
                          </a:solidFill>
                          <a:effectLst/>
                          <a:latin typeface="Verdana" pitchFamily="34" charset="0"/>
                        </a:rPr>
                        <a:t>LIGHT COLOR ON LIGHT COLOR IS POOR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DARK COLOR ON DARK COLOR IS POOR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RED, GREEN, AND OTHER COLORS CLASH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with Colour</a:t>
            </a:r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has an extremely high attention-getting capacity.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Because of varying sensitivity of the eye: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colours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are not equal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eye is more sensitive to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colours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 the middle of the visual spectrum (yellow and green) (see next slide)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Some combinations can strain the eye </a:t>
            </a:r>
          </a:p>
          <a:p>
            <a:pPr lvl="2"/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Blue in front, red behind… Retina discomfort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44916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42500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  Font and Colour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Problems with Colour</a:t>
            </a:r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u="sng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Varying sensitivity of the eye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50848"/>
              </p:ext>
            </p:extLst>
          </p:nvPr>
        </p:nvGraphicFramePr>
        <p:xfrm>
          <a:off x="0" y="0"/>
          <a:ext cx="900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Clip" r:id="rId3" imgW="2209800" imgH="2628900" progId="MS_ClipArt_Gallery.2">
                  <p:embed/>
                </p:oleObj>
              </mc:Choice>
              <mc:Fallback>
                <p:oleObj name="Clip" r:id="rId3" imgW="2209800" imgH="26289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0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Design Elements</a:t>
            </a:r>
            <a:endParaRPr lang="en-US" altLang="en-US" sz="1200" b="0" i="1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11560" y="2665413"/>
            <a:ext cx="5422900" cy="3571875"/>
            <a:chOff x="806" y="850"/>
            <a:chExt cx="4051" cy="2924"/>
          </a:xfrm>
        </p:grpSpPr>
        <p:pic>
          <p:nvPicPr>
            <p:cNvPr id="8" name="Picture 7" descr="color-sensitivit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" y="850"/>
              <a:ext cx="3991" cy="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806" y="3524"/>
              <a:ext cx="40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0" i="1">
                  <a:latin typeface="Tahoma" pitchFamily="34" charset="0"/>
                </a:rPr>
                <a:t>From: http://www.cs.gsu.edu/classes/hypgraph/color/coloreff.htm</a:t>
              </a: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34460" y="2996952"/>
            <a:ext cx="31210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IE" altLang="en-US" sz="1800" b="0" dirty="0"/>
              <a:t>Brightness determined mainly by red and green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IE" altLang="en-US" sz="1800" b="0" dirty="0"/>
              <a:t>Hard to deal with blue edges and blue shapes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IE" altLang="en-US" sz="1800" b="0" dirty="0"/>
              <a:t>Blue not suitable for text or small objects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51752015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3237</TotalTime>
  <Words>2155</Words>
  <Application>Microsoft Office PowerPoint</Application>
  <PresentationFormat>On-screen Show (4:3)</PresentationFormat>
  <Paragraphs>481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MS PGothic</vt:lpstr>
      <vt:lpstr>MS PGothic</vt:lpstr>
      <vt:lpstr>Arial</vt:lpstr>
      <vt:lpstr>Arial Narrow</vt:lpstr>
      <vt:lpstr>Calibri</vt:lpstr>
      <vt:lpstr>Gill Sans MT</vt:lpstr>
      <vt:lpstr>Tahoma</vt:lpstr>
      <vt:lpstr>Times New Roman</vt:lpstr>
      <vt:lpstr>Verdana</vt:lpstr>
      <vt:lpstr>Wingdings 2</vt:lpstr>
      <vt:lpstr>Horizon</vt:lpstr>
      <vt:lpstr>Clip</vt:lpstr>
      <vt:lpstr>Course -  DT228-2 </vt:lpstr>
      <vt:lpstr>Overview of Lecture</vt:lpstr>
      <vt:lpstr>   Design Elements in Human Computer Interaction</vt:lpstr>
      <vt:lpstr>   Font and Colour</vt:lpstr>
      <vt:lpstr>   Font and Colour (2)</vt:lpstr>
      <vt:lpstr>   Font and Colour (3)</vt:lpstr>
      <vt:lpstr>   Font and Colour (4)</vt:lpstr>
      <vt:lpstr>   Font and Colour (5)</vt:lpstr>
      <vt:lpstr>   Font and Colour (6)</vt:lpstr>
      <vt:lpstr>   Font and Colour (7)</vt:lpstr>
      <vt:lpstr>   Font and Colour (8)</vt:lpstr>
      <vt:lpstr>   Font and Colour (9)</vt:lpstr>
      <vt:lpstr>   Font and Colour (10)</vt:lpstr>
      <vt:lpstr>   Font and Colour (11)</vt:lpstr>
      <vt:lpstr>   Design of Graphic Elements</vt:lpstr>
      <vt:lpstr>   Design of Graphic Elements (2)</vt:lpstr>
      <vt:lpstr>   Design of Graphic Elements (3)</vt:lpstr>
      <vt:lpstr>   Design of Graphic Elements (4)</vt:lpstr>
      <vt:lpstr>   Design of Graphic Elements (5)</vt:lpstr>
      <vt:lpstr>   Design of Graphic Elements (6)</vt:lpstr>
      <vt:lpstr>   Design of Graphic Elements (7)</vt:lpstr>
      <vt:lpstr>PowerPoint Presentation</vt:lpstr>
      <vt:lpstr>   Overview of screen Principles</vt:lpstr>
      <vt:lpstr>   Overview of screen Principles (2)</vt:lpstr>
      <vt:lpstr>   Overview of screen Principles (3)</vt:lpstr>
      <vt:lpstr>   Contrast</vt:lpstr>
      <vt:lpstr>   Contrast (2)</vt:lpstr>
      <vt:lpstr>   Alignment</vt:lpstr>
      <vt:lpstr>   Alignment (2)</vt:lpstr>
      <vt:lpstr>   Alignment (3)</vt:lpstr>
      <vt:lpstr>   Alignment (4)</vt:lpstr>
      <vt:lpstr>   Alignment (5)</vt:lpstr>
      <vt:lpstr>   Alignment (6)</vt:lpstr>
      <vt:lpstr>   Alignment (7)</vt:lpstr>
      <vt:lpstr>   Repetition</vt:lpstr>
      <vt:lpstr>   Repetition (2)</vt:lpstr>
      <vt:lpstr>   Repetition (3)</vt:lpstr>
      <vt:lpstr>   Repetition (4)</vt:lpstr>
      <vt:lpstr>   Repetition (5)</vt:lpstr>
      <vt:lpstr>   Proximity</vt:lpstr>
      <vt:lpstr>   Proximity (2)</vt:lpstr>
      <vt:lpstr>   Proximity (Grouping)</vt:lpstr>
      <vt:lpstr>   Proximity (Grouping (2))</vt:lpstr>
      <vt:lpstr>   Proximity (5)</vt:lpstr>
      <vt:lpstr>   Other Considerations of Screen Design</vt:lpstr>
      <vt:lpstr>Other Considerations of Screen Design (2)</vt:lpstr>
      <vt:lpstr>Other Considerations of Screen Design (3)</vt:lpstr>
      <vt:lpstr>Other Considerations of Screen Design (4)</vt:lpstr>
      <vt:lpstr>Other Considerations of Screen Design (5)</vt:lpstr>
      <vt:lpstr>Other Considerations of Screen Design (6)</vt:lpstr>
      <vt:lpstr>   What is Wrong with This Screen?</vt:lpstr>
      <vt:lpstr>   What is Wrong with This Screen? (2)</vt:lpstr>
      <vt:lpstr>   What is Wrong with This Screen? (3)</vt:lpstr>
      <vt:lpstr>   What is Wrong with This Screen? (4)</vt:lpstr>
      <vt:lpstr>   What is Wrong with This Screen? (5)</vt:lpstr>
      <vt:lpstr>   What is Wrong with This Screen? (6)</vt:lpstr>
      <vt:lpstr>   What is Wrong with This Screen? (7)</vt:lpstr>
      <vt:lpstr>   What is Wrong with This Screen? (8)</vt:lpstr>
      <vt:lpstr>Summary of the Lecture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Wiliam Carey</cp:lastModifiedBy>
  <cp:revision>208</cp:revision>
  <cp:lastPrinted>2017-02-08T13:26:02Z</cp:lastPrinted>
  <dcterms:created xsi:type="dcterms:W3CDTF">2016-09-27T15:11:35Z</dcterms:created>
  <dcterms:modified xsi:type="dcterms:W3CDTF">2018-03-22T09:15:36Z</dcterms:modified>
</cp:coreProperties>
</file>