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52"/>
  </p:notesMasterIdLst>
  <p:handoutMasterIdLst>
    <p:handoutMasterId r:id="rId53"/>
  </p:handoutMasterIdLst>
  <p:sldIdLst>
    <p:sldId id="258" r:id="rId2"/>
    <p:sldId id="318" r:id="rId3"/>
    <p:sldId id="331" r:id="rId4"/>
    <p:sldId id="333" r:id="rId5"/>
    <p:sldId id="332" r:id="rId6"/>
    <p:sldId id="319" r:id="rId7"/>
    <p:sldId id="335" r:id="rId8"/>
    <p:sldId id="321" r:id="rId9"/>
    <p:sldId id="322" r:id="rId10"/>
    <p:sldId id="323" r:id="rId11"/>
    <p:sldId id="329" r:id="rId12"/>
    <p:sldId id="324" r:id="rId13"/>
    <p:sldId id="325" r:id="rId14"/>
    <p:sldId id="378" r:id="rId15"/>
    <p:sldId id="326" r:id="rId16"/>
    <p:sldId id="327" r:id="rId17"/>
    <p:sldId id="328" r:id="rId18"/>
    <p:sldId id="337" r:id="rId19"/>
    <p:sldId id="334" r:id="rId20"/>
    <p:sldId id="336" r:id="rId21"/>
    <p:sldId id="338" r:id="rId22"/>
    <p:sldId id="379" r:id="rId23"/>
    <p:sldId id="380" r:id="rId24"/>
    <p:sldId id="339" r:id="rId25"/>
    <p:sldId id="357" r:id="rId26"/>
    <p:sldId id="358" r:id="rId27"/>
    <p:sldId id="360" r:id="rId28"/>
    <p:sldId id="361" r:id="rId29"/>
    <p:sldId id="362" r:id="rId30"/>
    <p:sldId id="363" r:id="rId31"/>
    <p:sldId id="364" r:id="rId32"/>
    <p:sldId id="365" r:id="rId33"/>
    <p:sldId id="367" r:id="rId34"/>
    <p:sldId id="368" r:id="rId35"/>
    <p:sldId id="369" r:id="rId36"/>
    <p:sldId id="371" r:id="rId37"/>
    <p:sldId id="370" r:id="rId38"/>
    <p:sldId id="374" r:id="rId39"/>
    <p:sldId id="372" r:id="rId40"/>
    <p:sldId id="373" r:id="rId41"/>
    <p:sldId id="375" r:id="rId42"/>
    <p:sldId id="376" r:id="rId43"/>
    <p:sldId id="377" r:id="rId44"/>
    <p:sldId id="383" r:id="rId45"/>
    <p:sldId id="384" r:id="rId46"/>
    <p:sldId id="385" r:id="rId47"/>
    <p:sldId id="386" r:id="rId48"/>
    <p:sldId id="387" r:id="rId49"/>
    <p:sldId id="388" r:id="rId50"/>
    <p:sldId id="389" r:id="rId51"/>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A3"/>
    <a:srgbClr val="FFFFD5"/>
    <a:srgbClr val="FFFF99"/>
    <a:srgbClr val="99CCFF"/>
    <a:srgbClr val="CC0000"/>
    <a:srgbClr val="0033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1CD0B3EB-3B0F-4770-A8EF-1B6BDF2E8A80}" type="datetimeFigureOut">
              <a:rPr lang="en-IE" smtClean="0"/>
              <a:t>03/03/2018</a:t>
            </a:fld>
            <a:endParaRPr lang="en-IE"/>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964A7C7-383E-484E-8F0C-EECFAB10E229}" type="slidenum">
              <a:rPr lang="en-IE" smtClean="0"/>
              <a:t>‹#›</a:t>
            </a:fld>
            <a:endParaRPr lang="en-IE"/>
          </a:p>
        </p:txBody>
      </p:sp>
    </p:spTree>
    <p:extLst>
      <p:ext uri="{BB962C8B-B14F-4D97-AF65-F5344CB8AC3E}">
        <p14:creationId xmlns:p14="http://schemas.microsoft.com/office/powerpoint/2010/main" val="194867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193E0C50-C46B-4079-A566-47664AE8D799}" type="datetimeFigureOut">
              <a:rPr lang="en-IE" smtClean="0"/>
              <a:t>03/03/2018</a:t>
            </a:fld>
            <a:endParaRPr lang="en-I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AF38E73-C36B-4DA7-9329-7175A2EF505B}" type="slidenum">
              <a:rPr lang="en-IE" smtClean="0"/>
              <a:t>‹#›</a:t>
            </a:fld>
            <a:endParaRPr lang="en-IE"/>
          </a:p>
        </p:txBody>
      </p:sp>
    </p:spTree>
    <p:extLst>
      <p:ext uri="{BB962C8B-B14F-4D97-AF65-F5344CB8AC3E}">
        <p14:creationId xmlns:p14="http://schemas.microsoft.com/office/powerpoint/2010/main" val="143644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8C63CA-70F5-4116-BF24-0DC3FD7A8628}" type="slidenum">
              <a:rPr lang="en-US" smtClean="0"/>
              <a:pPr fontAlgn="base">
                <a:spcBef>
                  <a:spcPct val="0"/>
                </a:spcBef>
                <a:spcAft>
                  <a:spcPct val="0"/>
                </a:spcAft>
                <a:defRPr/>
              </a:pPr>
              <a:t>1</a:t>
            </a:fld>
            <a:endParaRPr lang="en-US"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50</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591802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3/3/2018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3/3/2018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3/3/2018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3/3/2018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3/3/2018</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404813"/>
            <a:ext cx="7772400" cy="1736725"/>
          </a:xfrm>
        </p:spPr>
        <p:txBody>
          <a:bodyPr/>
          <a:lstStyle/>
          <a:p>
            <a:pPr algn="r" eaLnBrk="1" fontAlgn="auto" hangingPunct="1">
              <a:spcAft>
                <a:spcPts val="0"/>
              </a:spcAft>
              <a:defRPr/>
            </a:pPr>
            <a:r>
              <a:rPr lang="en-IE" sz="3600" dirty="0" smtClean="0">
                <a:solidFill>
                  <a:schemeClr val="tx2">
                    <a:satMod val="130000"/>
                  </a:schemeClr>
                </a:solidFill>
              </a:rPr>
              <a:t>Course -  DT228-2</a:t>
            </a:r>
            <a:br>
              <a:rPr lang="en-IE" sz="3600" dirty="0" smtClean="0">
                <a:solidFill>
                  <a:schemeClr val="tx2">
                    <a:satMod val="130000"/>
                  </a:schemeClr>
                </a:solidFill>
              </a:rPr>
            </a:br>
            <a:endParaRPr lang="en-US" sz="3600" dirty="0" smtClean="0">
              <a:solidFill>
                <a:schemeClr val="tx2">
                  <a:satMod val="130000"/>
                </a:schemeClr>
              </a:solidFill>
            </a:endParaRPr>
          </a:p>
        </p:txBody>
      </p:sp>
      <p:sp>
        <p:nvSpPr>
          <p:cNvPr id="2051" name="Rectangle 3"/>
          <p:cNvSpPr>
            <a:spLocks noGrp="1" noChangeArrowheads="1"/>
          </p:cNvSpPr>
          <p:nvPr>
            <p:ph type="subTitle" idx="1"/>
          </p:nvPr>
        </p:nvSpPr>
        <p:spPr>
          <a:xfrm>
            <a:off x="1258888" y="2060575"/>
            <a:ext cx="7489825" cy="911225"/>
          </a:xfrm>
        </p:spPr>
        <p:txBody>
          <a:bodyPr>
            <a:noAutofit/>
          </a:bodyPr>
          <a:lstStyle/>
          <a:p>
            <a:pPr eaLnBrk="1" fontAlgn="auto" hangingPunct="1">
              <a:lnSpc>
                <a:spcPct val="90000"/>
              </a:lnSpc>
              <a:spcAft>
                <a:spcPts val="0"/>
              </a:spcAft>
              <a:buFont typeface="Wingdings 2"/>
              <a:buNone/>
              <a:defRPr/>
            </a:pPr>
            <a:r>
              <a:rPr lang="en-IE" sz="3200" dirty="0" smtClean="0"/>
              <a:t>Module (Subject) -  </a:t>
            </a:r>
          </a:p>
          <a:p>
            <a:pPr eaLnBrk="1" fontAlgn="auto" hangingPunct="1">
              <a:lnSpc>
                <a:spcPct val="90000"/>
              </a:lnSpc>
              <a:spcAft>
                <a:spcPts val="0"/>
              </a:spcAft>
              <a:buFont typeface="Wingdings 2"/>
              <a:buNone/>
              <a:defRPr/>
            </a:pPr>
            <a:r>
              <a:rPr lang="en-IE" sz="3200" dirty="0" smtClean="0"/>
              <a:t>Human Computer Interaction</a:t>
            </a:r>
            <a:endParaRPr lang="en-US" sz="3200" dirty="0" smtClean="0"/>
          </a:p>
        </p:txBody>
      </p:sp>
      <p:sp>
        <p:nvSpPr>
          <p:cNvPr id="13316" name="Rectangle 4"/>
          <p:cNvSpPr>
            <a:spLocks noChangeArrowheads="1"/>
          </p:cNvSpPr>
          <p:nvPr/>
        </p:nvSpPr>
        <p:spPr bwMode="auto">
          <a:xfrm>
            <a:off x="1547813" y="5013325"/>
            <a:ext cx="64008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ctr" eaLnBrk="1" hangingPunct="1">
              <a:spcBef>
                <a:spcPct val="20000"/>
              </a:spcBef>
              <a:buClrTx/>
              <a:buSzTx/>
              <a:buFontTx/>
              <a:buNone/>
            </a:pPr>
            <a:r>
              <a:rPr lang="en-IE" altLang="en-US" dirty="0" smtClean="0">
                <a:solidFill>
                  <a:srgbClr val="FF0000"/>
                </a:solidFill>
                <a:latin typeface="Arial" charset="0"/>
              </a:rPr>
              <a:t>USER-CENTRED DESIGN</a:t>
            </a:r>
          </a:p>
        </p:txBody>
      </p:sp>
      <p:sp>
        <p:nvSpPr>
          <p:cNvPr id="13317" name="Rectangle 5"/>
          <p:cNvSpPr>
            <a:spLocks noChangeArrowheads="1"/>
          </p:cNvSpPr>
          <p:nvPr/>
        </p:nvSpPr>
        <p:spPr bwMode="auto">
          <a:xfrm>
            <a:off x="1258888" y="3644900"/>
            <a:ext cx="64008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a:t>
            </a:r>
            <a:r>
              <a:rPr lang="en-IE" altLang="en-US" sz="2800" dirty="0" smtClean="0"/>
              <a:t>2, </a:t>
            </a:r>
            <a:r>
              <a:rPr lang="en-IE" altLang="en-US" sz="2800"/>
              <a:t>Week </a:t>
            </a:r>
            <a:r>
              <a:rPr lang="en-IE" altLang="en-US" sz="2800" smtClean="0"/>
              <a:t>7</a:t>
            </a:r>
            <a:endParaRPr lang="en-US" altLang="en-US" sz="2800" dirty="0"/>
          </a:p>
        </p:txBody>
      </p:sp>
      <p:sp>
        <p:nvSpPr>
          <p:cNvPr id="2" name="Slide Number Placeholder 1"/>
          <p:cNvSpPr>
            <a:spLocks noGrp="1"/>
          </p:cNvSpPr>
          <p:nvPr>
            <p:ph type="sldNum" sz="quarter" idx="12"/>
          </p:nvPr>
        </p:nvSpPr>
        <p:spPr/>
        <p:txBody>
          <a:bodyPr/>
          <a:lstStyle/>
          <a:p>
            <a:pPr>
              <a:defRPr/>
            </a:pPr>
            <a:fld id="{C6D55BE7-907D-4122-B262-F63DE34514A5}" type="slidenum">
              <a:rPr lang="en-US" smtClean="0"/>
              <a:pPr>
                <a:defRPr/>
              </a:pPr>
              <a:t>1</a:t>
            </a:fld>
            <a:endParaRPr lang="en-US"/>
          </a:p>
        </p:txBody>
      </p:sp>
    </p:spTree>
    <p:extLst>
      <p:ext uri="{BB962C8B-B14F-4D97-AF65-F5344CB8AC3E}">
        <p14:creationId xmlns:p14="http://schemas.microsoft.com/office/powerpoint/2010/main" val="19213986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600200"/>
            <a:ext cx="7924800" cy="4853136"/>
          </a:xfrm>
        </p:spPr>
        <p:txBody>
          <a:bodyPr>
            <a:normAutofit/>
          </a:bodyPr>
          <a:lstStyle/>
          <a:p>
            <a:pPr marL="457200" lvl="1" indent="0">
              <a:lnSpc>
                <a:spcPct val="120000"/>
              </a:lnSpc>
              <a:spcBef>
                <a:spcPts val="600"/>
              </a:spcBef>
              <a:buNone/>
            </a:pPr>
            <a:r>
              <a:rPr lang="en-GB" altLang="en-US" sz="3000" dirty="0" smtClean="0">
                <a:latin typeface="Arial" panose="020B0604020202020204" pitchFamily="34" charset="0"/>
                <a:cs typeface="Arial" panose="020B0604020202020204" pitchFamily="34" charset="0"/>
              </a:rPr>
              <a:t>A User Centred Approach -</a:t>
            </a:r>
          </a:p>
          <a:p>
            <a:pPr lvl="1">
              <a:lnSpc>
                <a:spcPct val="120000"/>
              </a:lnSpc>
              <a:spcBef>
                <a:spcPts val="600"/>
              </a:spcBef>
            </a:pPr>
            <a:r>
              <a:rPr lang="en-GB" altLang="en-US" sz="2200" dirty="0" smtClean="0">
                <a:latin typeface="Arial" panose="020B0604020202020204" pitchFamily="34" charset="0"/>
                <a:cs typeface="Arial" panose="020B0604020202020204" pitchFamily="34" charset="0"/>
              </a:rPr>
              <a:t>Early </a:t>
            </a:r>
            <a:r>
              <a:rPr lang="en-GB" altLang="en-US" sz="2200" dirty="0">
                <a:latin typeface="Arial" panose="020B0604020202020204" pitchFamily="34" charset="0"/>
                <a:cs typeface="Arial" panose="020B0604020202020204" pitchFamily="34" charset="0"/>
              </a:rPr>
              <a:t>focus on users and tasks: directly studying cognitive, </a:t>
            </a:r>
            <a:r>
              <a:rPr lang="en-GB" altLang="en-US" sz="2200" dirty="0" smtClean="0">
                <a:latin typeface="Arial" panose="020B0604020202020204" pitchFamily="34" charset="0"/>
                <a:cs typeface="Arial" panose="020B0604020202020204" pitchFamily="34" charset="0"/>
              </a:rPr>
              <a:t>behavioural, </a:t>
            </a:r>
            <a:r>
              <a:rPr lang="en-GB" altLang="en-US" sz="2200" dirty="0">
                <a:latin typeface="Arial" panose="020B0604020202020204" pitchFamily="34" charset="0"/>
                <a:cs typeface="Arial" panose="020B0604020202020204" pitchFamily="34" charset="0"/>
              </a:rPr>
              <a:t>anthropomorphic </a:t>
            </a:r>
            <a:r>
              <a:rPr lang="en-GB" altLang="en-US" sz="2200" dirty="0" smtClean="0">
                <a:latin typeface="Arial" panose="020B0604020202020204" pitchFamily="34" charset="0"/>
                <a:cs typeface="Arial" panose="020B0604020202020204" pitchFamily="34" charset="0"/>
              </a:rPr>
              <a:t>and </a:t>
            </a:r>
            <a:r>
              <a:rPr lang="en-GB" altLang="en-US" sz="2200" dirty="0">
                <a:latin typeface="Arial" panose="020B0604020202020204" pitchFamily="34" charset="0"/>
                <a:cs typeface="Arial" panose="020B0604020202020204" pitchFamily="34" charset="0"/>
              </a:rPr>
              <a:t>attitudinal characteristics </a:t>
            </a:r>
          </a:p>
          <a:p>
            <a:pPr lvl="1">
              <a:lnSpc>
                <a:spcPct val="120000"/>
              </a:lnSpc>
              <a:spcBef>
                <a:spcPts val="600"/>
              </a:spcBef>
            </a:pPr>
            <a:r>
              <a:rPr lang="en-GB" altLang="en-US" sz="2200" dirty="0">
                <a:latin typeface="Arial" panose="020B0604020202020204" pitchFamily="34" charset="0"/>
                <a:cs typeface="Arial" panose="020B0604020202020204" pitchFamily="34" charset="0"/>
              </a:rPr>
              <a:t>Empirical measurement:</a:t>
            </a:r>
            <a:r>
              <a:rPr lang="en-GB" altLang="en-US" sz="2200" i="1" dirty="0">
                <a:latin typeface="Arial" panose="020B0604020202020204" pitchFamily="34" charset="0"/>
                <a:cs typeface="Arial" panose="020B0604020202020204" pitchFamily="34" charset="0"/>
              </a:rPr>
              <a:t> </a:t>
            </a:r>
            <a:r>
              <a:rPr lang="en-GB" altLang="en-US" sz="2200" dirty="0">
                <a:latin typeface="Arial" panose="020B0604020202020204" pitchFamily="34" charset="0"/>
                <a:cs typeface="Arial" panose="020B0604020202020204" pitchFamily="34" charset="0"/>
              </a:rPr>
              <a:t> users’ reactions and performance to scenarios, manuals, simulations </a:t>
            </a:r>
            <a:r>
              <a:rPr lang="en-GB" altLang="en-US" sz="2200" dirty="0" smtClean="0">
                <a:latin typeface="Arial" panose="020B0604020202020204" pitchFamily="34" charset="0"/>
                <a:cs typeface="Arial" panose="020B0604020202020204" pitchFamily="34" charset="0"/>
              </a:rPr>
              <a:t>and </a:t>
            </a:r>
            <a:r>
              <a:rPr lang="en-GB" altLang="en-US" sz="2200" dirty="0">
                <a:latin typeface="Arial" panose="020B0604020202020204" pitchFamily="34" charset="0"/>
                <a:cs typeface="Arial" panose="020B0604020202020204" pitchFamily="34" charset="0"/>
              </a:rPr>
              <a:t>prototypes are observed, recorded and </a:t>
            </a:r>
            <a:r>
              <a:rPr lang="en-GB" altLang="en-US" sz="2200" dirty="0" smtClean="0">
                <a:latin typeface="Arial" panose="020B0604020202020204" pitchFamily="34" charset="0"/>
                <a:cs typeface="Arial" panose="020B0604020202020204" pitchFamily="34" charset="0"/>
              </a:rPr>
              <a:t>analysed</a:t>
            </a:r>
            <a:endParaRPr lang="en-GB" altLang="en-US" sz="2200" dirty="0">
              <a:latin typeface="Arial" panose="020B0604020202020204" pitchFamily="34" charset="0"/>
              <a:cs typeface="Arial" panose="020B0604020202020204" pitchFamily="34" charset="0"/>
            </a:endParaRPr>
          </a:p>
          <a:p>
            <a:pPr lvl="1">
              <a:lnSpc>
                <a:spcPct val="120000"/>
              </a:lnSpc>
              <a:spcBef>
                <a:spcPts val="600"/>
              </a:spcBef>
            </a:pPr>
            <a:r>
              <a:rPr lang="en-GB" altLang="en-US" sz="2200" dirty="0">
                <a:latin typeface="Arial" panose="020B0604020202020204" pitchFamily="34" charset="0"/>
                <a:cs typeface="Arial" panose="020B0604020202020204" pitchFamily="34" charset="0"/>
              </a:rPr>
              <a:t>Iterative design: when problems are found in user testing, fix them and carry out more tests</a:t>
            </a:r>
            <a:endParaRPr lang="en-US" altLang="en-US" sz="2200" dirty="0">
              <a:latin typeface="Arial" panose="020B0604020202020204" pitchFamily="34" charset="0"/>
              <a:cs typeface="Arial" panose="020B0604020202020204" pitchFamily="34" charset="0"/>
            </a:endParaRPr>
          </a:p>
          <a:p>
            <a:endParaRPr lang="en-IE" dirty="0"/>
          </a:p>
        </p:txBody>
      </p:sp>
      <p:sp>
        <p:nvSpPr>
          <p:cNvPr id="4" name="Title 1"/>
          <p:cNvSpPr>
            <a:spLocks noGrp="1"/>
          </p:cNvSpPr>
          <p:nvPr>
            <p:ph type="title"/>
          </p:nvPr>
        </p:nvSpPr>
        <p:spPr>
          <a:xfrm>
            <a:off x="609600" y="274638"/>
            <a:ext cx="8066856" cy="1143000"/>
          </a:xfrm>
        </p:spPr>
        <p:txBody>
          <a:bodyPr/>
          <a:lstStyle/>
          <a:p>
            <a:r>
              <a:rPr lang="en-IE" dirty="0">
                <a:latin typeface="Arial" panose="020B0604020202020204" pitchFamily="34" charset="0"/>
                <a:cs typeface="Arial" panose="020B0604020202020204" pitchFamily="34" charset="0"/>
              </a:rPr>
              <a:t> </a:t>
            </a:r>
            <a:r>
              <a:rPr lang="en-IE" dirty="0" smtClean="0">
                <a:latin typeface="Arial" panose="020B0604020202020204" pitchFamily="34" charset="0"/>
                <a:cs typeface="Arial" panose="020B0604020202020204" pitchFamily="34" charset="0"/>
              </a:rPr>
              <a:t>What is a User-Centred Approach? </a:t>
            </a:r>
            <a:endParaRPr lang="en-IE" dirty="0">
              <a:latin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5133"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10"/>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IE" altLang="en-US" sz="1000" b="0" i="1" dirty="0"/>
              <a:t>User-Centred </a:t>
            </a:r>
            <a:r>
              <a:rPr lang="en-IE" altLang="en-US" sz="1000" b="0" i="1" dirty="0" smtClean="0"/>
              <a:t>Design Approach</a:t>
            </a:r>
            <a:endParaRPr lang="en-US" altLang="en-US" sz="1000" b="0" i="1" dirty="0"/>
          </a:p>
        </p:txBody>
      </p:sp>
    </p:spTree>
    <p:extLst>
      <p:ext uri="{BB962C8B-B14F-4D97-AF65-F5344CB8AC3E}">
        <p14:creationId xmlns:p14="http://schemas.microsoft.com/office/powerpoint/2010/main" val="391033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2800" dirty="0">
                <a:latin typeface="Arial" panose="020B0604020202020204" pitchFamily="34" charset="0"/>
                <a:cs typeface="Arial" panose="020B0604020202020204" pitchFamily="34" charset="0"/>
              </a:rPr>
              <a:t> </a:t>
            </a:r>
            <a:r>
              <a:rPr lang="en-IE" sz="2800" dirty="0" smtClean="0">
                <a:latin typeface="Arial" panose="020B0604020202020204" pitchFamily="34" charset="0"/>
                <a:cs typeface="Arial" panose="020B0604020202020204" pitchFamily="34" charset="0"/>
              </a:rPr>
              <a:t>Interaction Design – Four Activities</a:t>
            </a:r>
            <a:endParaRPr lang="en-IE" sz="28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marL="609600" indent="-609600">
              <a:lnSpc>
                <a:spcPct val="90000"/>
              </a:lnSpc>
              <a:buNone/>
            </a:pPr>
            <a:r>
              <a:rPr lang="en-GB" altLang="en-US" sz="2600" dirty="0">
                <a:latin typeface="Arial" panose="020B0604020202020204" pitchFamily="34" charset="0"/>
                <a:cs typeface="Arial" panose="020B0604020202020204" pitchFamily="34" charset="0"/>
              </a:rPr>
              <a:t>There are four basic activities in Interaction Design</a:t>
            </a:r>
            <a:r>
              <a:rPr lang="en-GB" altLang="en-US" sz="2600" dirty="0" smtClean="0">
                <a:latin typeface="Arial" panose="020B0604020202020204" pitchFamily="34" charset="0"/>
                <a:cs typeface="Arial" panose="020B0604020202020204" pitchFamily="34" charset="0"/>
              </a:rPr>
              <a:t>:</a:t>
            </a:r>
          </a:p>
          <a:p>
            <a:pPr marL="609600" indent="-609600">
              <a:lnSpc>
                <a:spcPct val="90000"/>
              </a:lnSpc>
              <a:buNone/>
            </a:pPr>
            <a:endParaRPr lang="en-GB" altLang="en-US" sz="700" dirty="0">
              <a:latin typeface="Arial" panose="020B0604020202020204" pitchFamily="34" charset="0"/>
              <a:cs typeface="Arial" panose="020B0604020202020204" pitchFamily="34" charset="0"/>
            </a:endParaRPr>
          </a:p>
          <a:p>
            <a:pPr marL="971550" lvl="1" indent="-514350">
              <a:lnSpc>
                <a:spcPct val="90000"/>
              </a:lnSpc>
              <a:buFont typeface="+mj-lt"/>
              <a:buAutoNum type="arabicPeriod"/>
            </a:pPr>
            <a:r>
              <a:rPr lang="en-GB" altLang="en-US" sz="2600" dirty="0" smtClean="0">
                <a:latin typeface="Arial" panose="020B0604020202020204" pitchFamily="34" charset="0"/>
                <a:cs typeface="Arial" panose="020B0604020202020204" pitchFamily="34" charset="0"/>
              </a:rPr>
              <a:t>Identifying </a:t>
            </a:r>
            <a:r>
              <a:rPr lang="en-GB" altLang="en-US" sz="2600" dirty="0">
                <a:latin typeface="Arial" panose="020B0604020202020204" pitchFamily="34" charset="0"/>
                <a:cs typeface="Arial" panose="020B0604020202020204" pitchFamily="34" charset="0"/>
              </a:rPr>
              <a:t>needs and establishing </a:t>
            </a:r>
            <a:r>
              <a:rPr lang="en-GB" altLang="en-US" sz="2600" dirty="0" smtClean="0">
                <a:latin typeface="Arial" panose="020B0604020202020204" pitchFamily="34" charset="0"/>
                <a:cs typeface="Arial" panose="020B0604020202020204" pitchFamily="34" charset="0"/>
              </a:rPr>
              <a:t>requirements</a:t>
            </a:r>
          </a:p>
          <a:p>
            <a:pPr marL="457200" lvl="1" indent="0">
              <a:lnSpc>
                <a:spcPct val="90000"/>
              </a:lnSpc>
              <a:buNone/>
            </a:pPr>
            <a:endParaRPr lang="en-GB" altLang="en-US" sz="700" dirty="0">
              <a:latin typeface="Arial" panose="020B0604020202020204" pitchFamily="34" charset="0"/>
              <a:cs typeface="Arial" panose="020B0604020202020204" pitchFamily="34" charset="0"/>
            </a:endParaRPr>
          </a:p>
          <a:p>
            <a:pPr marL="971550" lvl="1" indent="-514350">
              <a:lnSpc>
                <a:spcPct val="90000"/>
              </a:lnSpc>
              <a:buFont typeface="+mj-lt"/>
              <a:buAutoNum type="arabicPeriod" startAt="2"/>
            </a:pPr>
            <a:r>
              <a:rPr lang="en-GB" altLang="en-US" sz="2600" dirty="0" smtClean="0">
                <a:latin typeface="Arial" panose="020B0604020202020204" pitchFamily="34" charset="0"/>
                <a:cs typeface="Arial" panose="020B0604020202020204" pitchFamily="34" charset="0"/>
              </a:rPr>
              <a:t>Developing </a:t>
            </a:r>
            <a:r>
              <a:rPr lang="en-GB" altLang="en-US" sz="2600" dirty="0">
                <a:latin typeface="Arial" panose="020B0604020202020204" pitchFamily="34" charset="0"/>
                <a:cs typeface="Arial" panose="020B0604020202020204" pitchFamily="34" charset="0"/>
              </a:rPr>
              <a:t>alternative </a:t>
            </a:r>
            <a:r>
              <a:rPr lang="en-GB" altLang="en-US" sz="2600" dirty="0" smtClean="0">
                <a:latin typeface="Arial" panose="020B0604020202020204" pitchFamily="34" charset="0"/>
                <a:cs typeface="Arial" panose="020B0604020202020204" pitchFamily="34" charset="0"/>
              </a:rPr>
              <a:t>designs</a:t>
            </a:r>
          </a:p>
          <a:p>
            <a:pPr marL="457200" lvl="1" indent="0">
              <a:lnSpc>
                <a:spcPct val="90000"/>
              </a:lnSpc>
              <a:buNone/>
            </a:pPr>
            <a:endParaRPr lang="en-GB" altLang="en-US" sz="700" dirty="0">
              <a:latin typeface="Arial" panose="020B0604020202020204" pitchFamily="34" charset="0"/>
              <a:cs typeface="Arial" panose="020B0604020202020204" pitchFamily="34" charset="0"/>
            </a:endParaRPr>
          </a:p>
          <a:p>
            <a:pPr marL="971550" lvl="1" indent="-514350">
              <a:lnSpc>
                <a:spcPct val="90000"/>
              </a:lnSpc>
              <a:buFont typeface="+mj-lt"/>
              <a:buAutoNum type="arabicPeriod" startAt="3"/>
            </a:pPr>
            <a:r>
              <a:rPr lang="en-GB" altLang="en-US" sz="2600" dirty="0" smtClean="0">
                <a:latin typeface="Arial" panose="020B0604020202020204" pitchFamily="34" charset="0"/>
                <a:cs typeface="Arial" panose="020B0604020202020204" pitchFamily="34" charset="0"/>
              </a:rPr>
              <a:t>Building </a:t>
            </a:r>
            <a:r>
              <a:rPr lang="en-GB" altLang="en-US" sz="2600" dirty="0">
                <a:latin typeface="Arial" panose="020B0604020202020204" pitchFamily="34" charset="0"/>
                <a:cs typeface="Arial" panose="020B0604020202020204" pitchFamily="34" charset="0"/>
              </a:rPr>
              <a:t>interactive versions of the </a:t>
            </a:r>
            <a:r>
              <a:rPr lang="en-GB" altLang="en-US" sz="2600" dirty="0" smtClean="0">
                <a:latin typeface="Arial" panose="020B0604020202020204" pitchFamily="34" charset="0"/>
                <a:cs typeface="Arial" panose="020B0604020202020204" pitchFamily="34" charset="0"/>
              </a:rPr>
              <a:t>designs</a:t>
            </a:r>
          </a:p>
          <a:p>
            <a:pPr marL="457200" lvl="1" indent="0">
              <a:lnSpc>
                <a:spcPct val="90000"/>
              </a:lnSpc>
              <a:buNone/>
            </a:pPr>
            <a:endParaRPr lang="en-GB" altLang="en-US" sz="700" dirty="0">
              <a:latin typeface="Arial" panose="020B0604020202020204" pitchFamily="34" charset="0"/>
              <a:cs typeface="Arial" panose="020B0604020202020204" pitchFamily="34" charset="0"/>
            </a:endParaRPr>
          </a:p>
          <a:p>
            <a:pPr marL="971550" lvl="1" indent="-514350">
              <a:lnSpc>
                <a:spcPct val="90000"/>
              </a:lnSpc>
              <a:buFont typeface="+mj-lt"/>
              <a:buAutoNum type="arabicPeriod" startAt="4"/>
            </a:pPr>
            <a:r>
              <a:rPr lang="en-GB" altLang="en-US" sz="2600" dirty="0" smtClean="0">
                <a:latin typeface="Arial" panose="020B0604020202020204" pitchFamily="34" charset="0"/>
                <a:cs typeface="Arial" panose="020B0604020202020204" pitchFamily="34" charset="0"/>
              </a:rPr>
              <a:t>Evaluating </a:t>
            </a:r>
            <a:r>
              <a:rPr lang="en-GB" altLang="en-US" sz="2600" dirty="0">
                <a:latin typeface="Arial" panose="020B0604020202020204" pitchFamily="34" charset="0"/>
                <a:cs typeface="Arial" panose="020B0604020202020204" pitchFamily="34" charset="0"/>
              </a:rPr>
              <a:t>designs</a:t>
            </a:r>
          </a:p>
        </p:txBody>
      </p:sp>
      <p:sp>
        <p:nvSpPr>
          <p:cNvPr id="4" name="Slide Number Placeholder 3"/>
          <p:cNvSpPr>
            <a:spLocks noGrp="1"/>
          </p:cNvSpPr>
          <p:nvPr>
            <p:ph type="sldNum" sz="quarter" idx="12"/>
          </p:nvPr>
        </p:nvSpPr>
        <p:spPr/>
        <p:txBody>
          <a:bodyPr/>
          <a:lstStyle/>
          <a:p>
            <a:fld id="{38237106-F2ED-405E-BC33-CC3CF426205F}" type="slidenum">
              <a:rPr lang="en-US" smtClean="0"/>
              <a:pPr/>
              <a:t>11</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4111"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10"/>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IE" altLang="en-US" sz="1000" b="0" i="1" dirty="0" smtClean="0"/>
              <a:t>Design Activities</a:t>
            </a:r>
            <a:endParaRPr lang="en-US" altLang="en-US" sz="1000" b="0" i="1" dirty="0"/>
          </a:p>
        </p:txBody>
      </p:sp>
    </p:spTree>
    <p:extLst>
      <p:ext uri="{BB962C8B-B14F-4D97-AF65-F5344CB8AC3E}">
        <p14:creationId xmlns:p14="http://schemas.microsoft.com/office/powerpoint/2010/main" val="129057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a:bodyPr>
          <a:lstStyle/>
          <a:p>
            <a:pPr>
              <a:buNone/>
            </a:pPr>
            <a:r>
              <a:rPr lang="en-US" altLang="en-US" sz="2600" dirty="0" smtClean="0">
                <a:latin typeface="Arial" panose="020B0604020202020204" pitchFamily="34" charset="0"/>
                <a:cs typeface="Arial" panose="020B0604020202020204" pitchFamily="34" charset="0"/>
              </a:rPr>
              <a:t>A user-</a:t>
            </a:r>
            <a:r>
              <a:rPr lang="en-US" altLang="en-US" sz="2600" dirty="0" err="1" smtClean="0">
                <a:latin typeface="Arial" panose="020B0604020202020204" pitchFamily="34" charset="0"/>
                <a:cs typeface="Arial" panose="020B0604020202020204" pitchFamily="34" charset="0"/>
              </a:rPr>
              <a:t>centred</a:t>
            </a:r>
            <a:r>
              <a:rPr lang="en-US" altLang="en-US" sz="2600" dirty="0" smtClean="0">
                <a:latin typeface="Arial" panose="020B0604020202020204" pitchFamily="34" charset="0"/>
                <a:cs typeface="Arial" panose="020B0604020202020204" pitchFamily="34" charset="0"/>
              </a:rPr>
              <a:t> </a:t>
            </a:r>
            <a:r>
              <a:rPr lang="en-US" altLang="en-US" sz="2600" dirty="0">
                <a:latin typeface="Arial" panose="020B0604020202020204" pitchFamily="34" charset="0"/>
                <a:cs typeface="Arial" panose="020B0604020202020204" pitchFamily="34" charset="0"/>
              </a:rPr>
              <a:t>design methodology is </a:t>
            </a:r>
            <a:r>
              <a:rPr lang="en-US" altLang="en-US" sz="2600" dirty="0" err="1" smtClean="0">
                <a:latin typeface="Arial" panose="020B0604020202020204" pitchFamily="34" charset="0"/>
                <a:cs typeface="Arial" panose="020B0604020202020204" pitchFamily="34" charset="0"/>
              </a:rPr>
              <a:t>characterised</a:t>
            </a:r>
            <a:r>
              <a:rPr lang="en-US" altLang="en-US" sz="2600" dirty="0" smtClean="0">
                <a:latin typeface="Arial" panose="020B0604020202020204" pitchFamily="34" charset="0"/>
                <a:cs typeface="Arial" panose="020B0604020202020204" pitchFamily="34" charset="0"/>
              </a:rPr>
              <a:t> </a:t>
            </a:r>
            <a:r>
              <a:rPr lang="en-US" altLang="en-US" sz="2600" dirty="0">
                <a:latin typeface="Arial" panose="020B0604020202020204" pitchFamily="34" charset="0"/>
                <a:cs typeface="Arial" panose="020B0604020202020204" pitchFamily="34" charset="0"/>
              </a:rPr>
              <a:t>by:</a:t>
            </a:r>
          </a:p>
          <a:p>
            <a:pPr>
              <a:buNone/>
            </a:pPr>
            <a:endParaRPr lang="en-US" altLang="en-US" sz="700" b="1" dirty="0">
              <a:latin typeface="Arial" panose="020B0604020202020204" pitchFamily="34" charset="0"/>
              <a:cs typeface="Arial" panose="020B0604020202020204" pitchFamily="34" charset="0"/>
            </a:endParaRPr>
          </a:p>
          <a:p>
            <a:pPr>
              <a:buNone/>
            </a:pPr>
            <a:r>
              <a:rPr lang="en-US" altLang="en-US" sz="2400" dirty="0">
                <a:latin typeface="Arial" panose="020B0604020202020204" pitchFamily="34" charset="0"/>
                <a:cs typeface="Arial" panose="020B0604020202020204" pitchFamily="34" charset="0"/>
              </a:rPr>
              <a:t>	</a:t>
            </a:r>
            <a:r>
              <a:rPr lang="en-US" altLang="en-US" sz="2400" dirty="0" smtClean="0">
                <a:latin typeface="Arial" panose="020B0604020202020204" pitchFamily="34" charset="0"/>
                <a:cs typeface="Arial" panose="020B0604020202020204" pitchFamily="34" charset="0"/>
              </a:rPr>
              <a:t>the </a:t>
            </a:r>
            <a:r>
              <a:rPr lang="en-US" altLang="en-US" sz="2400" dirty="0">
                <a:latin typeface="Arial" panose="020B0604020202020204" pitchFamily="34" charset="0"/>
                <a:cs typeface="Arial" panose="020B0604020202020204" pitchFamily="34" charset="0"/>
              </a:rPr>
              <a:t>involvement of users throughout the design process</a:t>
            </a:r>
          </a:p>
          <a:p>
            <a:pPr>
              <a:buNone/>
            </a:pPr>
            <a:endParaRPr lang="en-US" altLang="en-US" sz="700" dirty="0">
              <a:latin typeface="Arial" panose="020B0604020202020204" pitchFamily="34" charset="0"/>
              <a:cs typeface="Arial" panose="020B0604020202020204" pitchFamily="34" charset="0"/>
            </a:endParaRPr>
          </a:p>
          <a:p>
            <a:pPr>
              <a:buNone/>
            </a:pPr>
            <a:r>
              <a:rPr lang="en-US" altLang="en-US" sz="2400" dirty="0">
                <a:latin typeface="Arial" panose="020B0604020202020204" pitchFamily="34" charset="0"/>
                <a:cs typeface="Arial" panose="020B0604020202020204" pitchFamily="34" charset="0"/>
              </a:rPr>
              <a:t>	</a:t>
            </a:r>
            <a:r>
              <a:rPr lang="en-US" altLang="en-US" sz="2400" dirty="0" smtClean="0">
                <a:latin typeface="Arial" panose="020B0604020202020204" pitchFamily="34" charset="0"/>
                <a:cs typeface="Arial" panose="020B0604020202020204" pitchFamily="34" charset="0"/>
              </a:rPr>
              <a:t>the </a:t>
            </a:r>
            <a:r>
              <a:rPr lang="en-US" altLang="en-US" sz="2400" dirty="0">
                <a:latin typeface="Arial" panose="020B0604020202020204" pitchFamily="34" charset="0"/>
                <a:cs typeface="Arial" panose="020B0604020202020204" pitchFamily="34" charset="0"/>
              </a:rPr>
              <a:t>use of an iterative design </a:t>
            </a:r>
            <a:r>
              <a:rPr lang="en-US" altLang="en-US" sz="2400" dirty="0" smtClean="0">
                <a:latin typeface="Arial" panose="020B0604020202020204" pitchFamily="34" charset="0"/>
                <a:cs typeface="Arial" panose="020B0604020202020204" pitchFamily="34" charset="0"/>
              </a:rPr>
              <a:t>cycle</a:t>
            </a:r>
          </a:p>
          <a:p>
            <a:pPr marL="0" indent="0">
              <a:buNone/>
            </a:pPr>
            <a:endParaRPr lang="en-US" altLang="en-US" sz="800" dirty="0" smtClean="0">
              <a:latin typeface="Arial" panose="020B0604020202020204" pitchFamily="34" charset="0"/>
              <a:cs typeface="Arial" panose="020B0604020202020204" pitchFamily="34" charset="0"/>
            </a:endParaRPr>
          </a:p>
          <a:p>
            <a:pPr marL="0" indent="0">
              <a:buNone/>
            </a:pPr>
            <a:r>
              <a:rPr lang="en-US" altLang="en-US" sz="2600" dirty="0" smtClean="0">
                <a:latin typeface="Arial" panose="020B0604020202020204" pitchFamily="34" charset="0"/>
                <a:cs typeface="Arial" panose="020B0604020202020204" pitchFamily="34" charset="0"/>
              </a:rPr>
              <a:t>There </a:t>
            </a:r>
            <a:r>
              <a:rPr lang="en-US" altLang="en-US" sz="2600" dirty="0">
                <a:latin typeface="Arial" panose="020B0604020202020204" pitchFamily="34" charset="0"/>
                <a:cs typeface="Arial" panose="020B0604020202020204" pitchFamily="34" charset="0"/>
              </a:rPr>
              <a:t>are a number of ways in which user participation can be facilitated throughout the design process: </a:t>
            </a:r>
          </a:p>
          <a:p>
            <a:pPr>
              <a:buNone/>
            </a:pPr>
            <a:r>
              <a:rPr lang="en-US" altLang="en-US" sz="26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f</a:t>
            </a:r>
            <a:r>
              <a:rPr lang="en-US" altLang="en-US" sz="2400" dirty="0" smtClean="0">
                <a:latin typeface="Arial" panose="020B0604020202020204" pitchFamily="34" charset="0"/>
                <a:cs typeface="Arial" panose="020B0604020202020204" pitchFamily="34" charset="0"/>
              </a:rPr>
              <a:t>ocus </a:t>
            </a:r>
            <a:r>
              <a:rPr lang="en-US" altLang="en-US" sz="2400" dirty="0">
                <a:latin typeface="Arial" panose="020B0604020202020204" pitchFamily="34" charset="0"/>
                <a:cs typeface="Arial" panose="020B0604020202020204" pitchFamily="34" charset="0"/>
              </a:rPr>
              <a:t>groups, </a:t>
            </a:r>
            <a:r>
              <a:rPr lang="en-US" altLang="en-US" sz="2400" dirty="0" smtClean="0">
                <a:latin typeface="Arial" panose="020B0604020202020204" pitchFamily="34" charset="0"/>
                <a:cs typeface="Arial" panose="020B0604020202020204" pitchFamily="34" charset="0"/>
              </a:rPr>
              <a:t>questionnaires </a:t>
            </a:r>
            <a:r>
              <a:rPr lang="en-US" altLang="en-US" sz="2400" dirty="0">
                <a:latin typeface="Arial" panose="020B0604020202020204" pitchFamily="34" charset="0"/>
                <a:cs typeface="Arial" panose="020B0604020202020204" pitchFamily="34" charset="0"/>
              </a:rPr>
              <a:t>and </a:t>
            </a:r>
            <a:r>
              <a:rPr lang="en-US" altLang="en-US" sz="2400" dirty="0" smtClean="0">
                <a:latin typeface="Arial" panose="020B0604020202020204" pitchFamily="34" charset="0"/>
                <a:cs typeface="Arial" panose="020B0604020202020204" pitchFamily="34" charset="0"/>
              </a:rPr>
              <a:t>interviews</a:t>
            </a:r>
            <a:r>
              <a:rPr lang="en-US" altLang="en-US" sz="2400" dirty="0">
                <a:latin typeface="Arial" panose="020B0604020202020204" pitchFamily="34" charset="0"/>
                <a:cs typeface="Arial" panose="020B0604020202020204" pitchFamily="34" charset="0"/>
              </a:rPr>
              <a:t>, </a:t>
            </a:r>
            <a:r>
              <a:rPr lang="en-US" altLang="en-US" sz="2400" dirty="0" smtClean="0">
                <a:latin typeface="Arial" panose="020B0604020202020204" pitchFamily="34" charset="0"/>
                <a:cs typeface="Arial" panose="020B0604020202020204" pitchFamily="34" charset="0"/>
              </a:rPr>
              <a:t>observation</a:t>
            </a:r>
            <a:r>
              <a:rPr lang="en-US" altLang="en-US" sz="2400" dirty="0">
                <a:latin typeface="Arial" panose="020B0604020202020204" pitchFamily="34" charset="0"/>
                <a:cs typeface="Arial" panose="020B0604020202020204" pitchFamily="34" charset="0"/>
              </a:rPr>
              <a:t>,</a:t>
            </a:r>
          </a:p>
          <a:p>
            <a:pPr>
              <a:buNone/>
            </a:pPr>
            <a:r>
              <a:rPr lang="en-US" altLang="en-US" sz="2400" dirty="0">
                <a:latin typeface="Arial" panose="020B0604020202020204" pitchFamily="34" charset="0"/>
                <a:cs typeface="Arial" panose="020B0604020202020204" pitchFamily="34" charset="0"/>
              </a:rPr>
              <a:t>	</a:t>
            </a:r>
            <a:r>
              <a:rPr lang="en-US" altLang="en-US" sz="2400" dirty="0" smtClean="0">
                <a:latin typeface="Arial" panose="020B0604020202020204" pitchFamily="34" charset="0"/>
                <a:cs typeface="Arial" panose="020B0604020202020204" pitchFamily="34" charset="0"/>
              </a:rPr>
              <a:t>user </a:t>
            </a:r>
            <a:r>
              <a:rPr lang="en-US" altLang="en-US" sz="2400" dirty="0">
                <a:latin typeface="Arial" panose="020B0604020202020204" pitchFamily="34" charset="0"/>
                <a:cs typeface="Arial" panose="020B0604020202020204" pitchFamily="34" charset="0"/>
              </a:rPr>
              <a:t>testing, and many </a:t>
            </a:r>
            <a:r>
              <a:rPr lang="en-US" altLang="en-US" sz="2400" dirty="0" smtClean="0">
                <a:latin typeface="Arial" panose="020B0604020202020204" pitchFamily="34" charset="0"/>
                <a:cs typeface="Arial" panose="020B0604020202020204" pitchFamily="34" charset="0"/>
              </a:rPr>
              <a:t>more…</a:t>
            </a:r>
            <a:endParaRPr lang="en-US" altLang="en-US" sz="2400" dirty="0">
              <a:latin typeface="Arial" panose="020B0604020202020204" pitchFamily="34" charset="0"/>
              <a:cs typeface="Arial" panose="020B0604020202020204" pitchFamily="34" charset="0"/>
            </a:endParaRPr>
          </a:p>
          <a:p>
            <a:pPr>
              <a:buNone/>
            </a:pPr>
            <a:endParaRPr lang="en-US" altLang="en-US" sz="700" b="1" dirty="0">
              <a:latin typeface="Arial" panose="020B0604020202020204" pitchFamily="34" charset="0"/>
              <a:cs typeface="Arial" panose="020B0604020202020204" pitchFamily="34" charset="0"/>
            </a:endParaRPr>
          </a:p>
          <a:p>
            <a:endParaRPr lang="en-IE" dirty="0"/>
          </a:p>
        </p:txBody>
      </p:sp>
      <p:sp>
        <p:nvSpPr>
          <p:cNvPr id="4" name="Title 1"/>
          <p:cNvSpPr>
            <a:spLocks noGrp="1"/>
          </p:cNvSpPr>
          <p:nvPr>
            <p:ph type="title"/>
          </p:nvPr>
        </p:nvSpPr>
        <p:spPr>
          <a:xfrm>
            <a:off x="609600" y="274638"/>
            <a:ext cx="7924800"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Methodology </a:t>
            </a:r>
            <a:endParaRPr lang="en-I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2675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Iterative Design Cycle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r>
              <a:rPr lang="en-US" altLang="en-US" sz="2200" dirty="0">
                <a:latin typeface="Arial" panose="020B0604020202020204" pitchFamily="34" charset="0"/>
                <a:cs typeface="Arial" panose="020B0604020202020204" pitchFamily="34" charset="0"/>
              </a:rPr>
              <a:t>Iterative design is a process where an interface is progressively developed and improved over a series of iterations, each the result of user testing and feedback. </a:t>
            </a:r>
          </a:p>
          <a:p>
            <a:pPr>
              <a:buNone/>
            </a:pPr>
            <a:r>
              <a:rPr lang="en-US" altLang="en-US" sz="2200" dirty="0">
                <a:latin typeface="Arial" panose="020B0604020202020204" pitchFamily="34" charset="0"/>
                <a:cs typeface="Arial" panose="020B0604020202020204" pitchFamily="34" charset="0"/>
              </a:rPr>
              <a:t> </a:t>
            </a:r>
          </a:p>
          <a:p>
            <a:r>
              <a:rPr lang="en-US" altLang="en-US" sz="2200" dirty="0">
                <a:latin typeface="Arial" panose="020B0604020202020204" pitchFamily="34" charset="0"/>
                <a:cs typeface="Arial" panose="020B0604020202020204" pitchFamily="34" charset="0"/>
              </a:rPr>
              <a:t>In its simplest form, the iterative design cycle can be said to have three phases: design, test, redesign. These phases operate in a continual cycle </a:t>
            </a:r>
            <a:r>
              <a:rPr lang="en-US" altLang="en-US" sz="2200" dirty="0" smtClean="0">
                <a:latin typeface="Arial" panose="020B0604020202020204" pitchFamily="34" charset="0"/>
                <a:cs typeface="Arial" panose="020B0604020202020204" pitchFamily="34" charset="0"/>
              </a:rPr>
              <a:t>- in theory! </a:t>
            </a:r>
          </a:p>
          <a:p>
            <a:r>
              <a:rPr lang="en-US" altLang="en-US" sz="2200" dirty="0" smtClean="0">
                <a:latin typeface="Arial" panose="020B0604020202020204" pitchFamily="34" charset="0"/>
                <a:cs typeface="Arial" panose="020B0604020202020204" pitchFamily="34" charset="0"/>
              </a:rPr>
              <a:t>In </a:t>
            </a:r>
            <a:r>
              <a:rPr lang="en-US" altLang="en-US" sz="2200" dirty="0">
                <a:latin typeface="Arial" panose="020B0604020202020204" pitchFamily="34" charset="0"/>
                <a:cs typeface="Arial" panose="020B0604020202020204" pitchFamily="34" charset="0"/>
              </a:rPr>
              <a:t>practice iterations are limited by budgetary </a:t>
            </a:r>
            <a:r>
              <a:rPr lang="en-US" altLang="en-US" sz="2200" dirty="0" smtClean="0">
                <a:latin typeface="Arial" panose="020B0604020202020204" pitchFamily="34" charset="0"/>
                <a:cs typeface="Arial" panose="020B0604020202020204" pitchFamily="34" charset="0"/>
              </a:rPr>
              <a:t>considerations </a:t>
            </a:r>
            <a:r>
              <a:rPr lang="en-US" altLang="en-US" sz="2200" dirty="0">
                <a:latin typeface="Arial" panose="020B0604020202020204" pitchFamily="34" charset="0"/>
                <a:cs typeface="Arial" panose="020B0604020202020204" pitchFamily="34" charset="0"/>
              </a:rPr>
              <a:t>so that designs are continually evaluated and </a:t>
            </a:r>
            <a:r>
              <a:rPr lang="en-US" altLang="en-US" sz="2200" dirty="0" smtClean="0">
                <a:latin typeface="Arial" panose="020B0604020202020204" pitchFamily="34" charset="0"/>
                <a:cs typeface="Arial" panose="020B0604020202020204" pitchFamily="34" charset="0"/>
              </a:rPr>
              <a:t>improved.</a:t>
            </a:r>
            <a:endParaRPr lang="en-I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763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Iterative Design Cycle (2)</a:t>
            </a:r>
            <a:endParaRPr lang="en-IE" sz="3200" dirty="0">
              <a:latin typeface="Arial" panose="020B0604020202020204" pitchFamily="34" charset="0"/>
              <a:cs typeface="Arial" panose="020B0604020202020204" pitchFamily="34" charset="0"/>
            </a:endParaRPr>
          </a:p>
        </p:txBody>
      </p:sp>
      <p:pic>
        <p:nvPicPr>
          <p:cNvPr id="35842" name="Picture 2" descr="studio-1-design-blog-how-to-test-iteration-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88840"/>
            <a:ext cx="5400600" cy="365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93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nSpc>
                <a:spcPct val="90000"/>
              </a:lnSpc>
            </a:pPr>
            <a:r>
              <a:rPr lang="en-GB" altLang="en-US" sz="2800" dirty="0" smtClean="0">
                <a:latin typeface="Arial" panose="020B0604020202020204" pitchFamily="34" charset="0"/>
                <a:cs typeface="Arial" panose="020B0604020202020204" pitchFamily="34" charset="0"/>
              </a:rPr>
              <a:t>Perhaps not </a:t>
            </a:r>
            <a:r>
              <a:rPr lang="en-GB" altLang="en-US" sz="2800" dirty="0">
                <a:latin typeface="Arial" panose="020B0604020202020204" pitchFamily="34" charset="0"/>
                <a:cs typeface="Arial" panose="020B0604020202020204" pitchFamily="34" charset="0"/>
              </a:rPr>
              <a:t>as obvious as you think</a:t>
            </a:r>
            <a:r>
              <a:rPr lang="en-GB" altLang="en-US" sz="2800" dirty="0" smtClean="0">
                <a:latin typeface="Arial" panose="020B0604020202020204" pitchFamily="34" charset="0"/>
                <a:cs typeface="Arial" panose="020B0604020202020204" pitchFamily="34" charset="0"/>
              </a:rPr>
              <a:t>:</a:t>
            </a:r>
          </a:p>
          <a:p>
            <a:pPr marL="0" indent="0">
              <a:lnSpc>
                <a:spcPct val="90000"/>
              </a:lnSpc>
              <a:buNone/>
            </a:pPr>
            <a:r>
              <a:rPr lang="en-GB" altLang="en-US" sz="700" dirty="0" smtClean="0">
                <a:latin typeface="Arial" panose="020B0604020202020204" pitchFamily="34" charset="0"/>
                <a:cs typeface="Arial" panose="020B0604020202020204" pitchFamily="34" charset="0"/>
              </a:rPr>
              <a:t> </a:t>
            </a:r>
          </a:p>
          <a:p>
            <a:pPr lvl="1">
              <a:lnSpc>
                <a:spcPct val="90000"/>
              </a:lnSpc>
            </a:pPr>
            <a:r>
              <a:rPr lang="en-GB" altLang="en-US" sz="2600" dirty="0" smtClean="0">
                <a:latin typeface="Arial" panose="020B0604020202020204" pitchFamily="34" charset="0"/>
                <a:cs typeface="Arial" panose="020B0604020202020204" pitchFamily="34" charset="0"/>
              </a:rPr>
              <a:t>those </a:t>
            </a:r>
            <a:r>
              <a:rPr lang="en-GB" altLang="en-US" sz="2600" dirty="0">
                <a:latin typeface="Arial" panose="020B0604020202020204" pitchFamily="34" charset="0"/>
                <a:cs typeface="Arial" panose="020B0604020202020204" pitchFamily="34" charset="0"/>
              </a:rPr>
              <a:t>who interact directly with the product</a:t>
            </a:r>
          </a:p>
          <a:p>
            <a:pPr lvl="1">
              <a:lnSpc>
                <a:spcPct val="90000"/>
              </a:lnSpc>
            </a:pPr>
            <a:r>
              <a:rPr lang="en-GB" altLang="en-US" sz="2600" dirty="0" smtClean="0">
                <a:latin typeface="Arial" panose="020B0604020202020204" pitchFamily="34" charset="0"/>
                <a:cs typeface="Arial" panose="020B0604020202020204" pitchFamily="34" charset="0"/>
              </a:rPr>
              <a:t>those </a:t>
            </a:r>
            <a:r>
              <a:rPr lang="en-GB" altLang="en-US" sz="2600" dirty="0">
                <a:latin typeface="Arial" panose="020B0604020202020204" pitchFamily="34" charset="0"/>
                <a:cs typeface="Arial" panose="020B0604020202020204" pitchFamily="34" charset="0"/>
              </a:rPr>
              <a:t>who manage direct users</a:t>
            </a:r>
          </a:p>
          <a:p>
            <a:pPr lvl="1">
              <a:lnSpc>
                <a:spcPct val="90000"/>
              </a:lnSpc>
            </a:pPr>
            <a:r>
              <a:rPr lang="en-GB" altLang="en-US" sz="2600" dirty="0" smtClean="0">
                <a:latin typeface="Arial" panose="020B0604020202020204" pitchFamily="34" charset="0"/>
                <a:cs typeface="Arial" panose="020B0604020202020204" pitchFamily="34" charset="0"/>
              </a:rPr>
              <a:t>those </a:t>
            </a:r>
            <a:r>
              <a:rPr lang="en-GB" altLang="en-US" sz="2600" dirty="0">
                <a:latin typeface="Arial" panose="020B0604020202020204" pitchFamily="34" charset="0"/>
                <a:cs typeface="Arial" panose="020B0604020202020204" pitchFamily="34" charset="0"/>
              </a:rPr>
              <a:t>who receive output from the product </a:t>
            </a:r>
          </a:p>
          <a:p>
            <a:pPr lvl="1">
              <a:lnSpc>
                <a:spcPct val="90000"/>
              </a:lnSpc>
            </a:pPr>
            <a:r>
              <a:rPr lang="en-GB" altLang="en-US" sz="2600" dirty="0" smtClean="0">
                <a:latin typeface="Arial" panose="020B0604020202020204" pitchFamily="34" charset="0"/>
                <a:cs typeface="Arial" panose="020B0604020202020204" pitchFamily="34" charset="0"/>
              </a:rPr>
              <a:t>those </a:t>
            </a:r>
            <a:r>
              <a:rPr lang="en-GB" altLang="en-US" sz="2600" dirty="0">
                <a:latin typeface="Arial" panose="020B0604020202020204" pitchFamily="34" charset="0"/>
                <a:cs typeface="Arial" panose="020B0604020202020204" pitchFamily="34" charset="0"/>
              </a:rPr>
              <a:t>who make the purchasing decision </a:t>
            </a:r>
          </a:p>
          <a:p>
            <a:pPr lvl="1">
              <a:lnSpc>
                <a:spcPct val="90000"/>
              </a:lnSpc>
            </a:pPr>
            <a:r>
              <a:rPr lang="en-GB" altLang="en-US" sz="2600" dirty="0" smtClean="0">
                <a:latin typeface="Arial" panose="020B0604020202020204" pitchFamily="34" charset="0"/>
                <a:cs typeface="Arial" panose="020B0604020202020204" pitchFamily="34" charset="0"/>
              </a:rPr>
              <a:t>those </a:t>
            </a:r>
            <a:r>
              <a:rPr lang="en-GB" altLang="en-US" sz="2600" dirty="0">
                <a:latin typeface="Arial" panose="020B0604020202020204" pitchFamily="34" charset="0"/>
                <a:cs typeface="Arial" panose="020B0604020202020204" pitchFamily="34" charset="0"/>
              </a:rPr>
              <a:t>who use competitor’s products</a:t>
            </a:r>
          </a:p>
          <a:p>
            <a:endParaRPr lang="en-IE" sz="28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09600" y="274638"/>
            <a:ext cx="8066856" cy="1143000"/>
          </a:xfrm>
        </p:spPr>
        <p:txBody>
          <a:bodyPr/>
          <a:lstStyle/>
          <a:p>
            <a:r>
              <a:rPr lang="en-IE" dirty="0">
                <a:latin typeface="Arial" panose="020B0604020202020204" pitchFamily="34" charset="0"/>
                <a:cs typeface="Arial" panose="020B0604020202020204" pitchFamily="34" charset="0"/>
              </a:rPr>
              <a:t> </a:t>
            </a:r>
            <a:r>
              <a:rPr lang="en-IE" dirty="0" smtClean="0">
                <a:latin typeface="Arial" panose="020B0604020202020204" pitchFamily="34" charset="0"/>
                <a:cs typeface="Arial" panose="020B0604020202020204" pitchFamily="34" charset="0"/>
              </a:rPr>
              <a:t>Who Are the Users/stakeholders? </a:t>
            </a:r>
            <a:endParaRPr lang="en-I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1137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66856" cy="1143000"/>
          </a:xfrm>
        </p:spPr>
        <p:txBody>
          <a:bodyPr/>
          <a:lstStyle/>
          <a:p>
            <a:r>
              <a:rPr lang="en-IE" dirty="0">
                <a:latin typeface="Arial" panose="020B0604020202020204" pitchFamily="34" charset="0"/>
                <a:cs typeface="Arial" panose="020B0604020202020204" pitchFamily="34" charset="0"/>
              </a:rPr>
              <a:t> </a:t>
            </a:r>
            <a:r>
              <a:rPr lang="en-IE" sz="2800" dirty="0">
                <a:latin typeface="Arial" panose="020B0604020202020204" pitchFamily="34" charset="0"/>
                <a:cs typeface="Arial" panose="020B0604020202020204" pitchFamily="34" charset="0"/>
              </a:rPr>
              <a:t>Who Are the Users/stakeholders? </a:t>
            </a:r>
            <a:r>
              <a:rPr lang="en-IE" sz="2800" dirty="0" smtClean="0">
                <a:latin typeface="Arial" panose="020B0604020202020204" pitchFamily="34" charset="0"/>
                <a:cs typeface="Arial" panose="020B0604020202020204" pitchFamily="34" charset="0"/>
              </a:rPr>
              <a:t>(2)</a:t>
            </a:r>
            <a:endParaRPr lang="en-IE" sz="2800" dirty="0"/>
          </a:p>
        </p:txBody>
      </p:sp>
      <p:sp>
        <p:nvSpPr>
          <p:cNvPr id="3" name="Content Placeholder 2"/>
          <p:cNvSpPr>
            <a:spLocks noGrp="1"/>
          </p:cNvSpPr>
          <p:nvPr>
            <p:ph sz="quarter" idx="13"/>
          </p:nvPr>
        </p:nvSpPr>
        <p:spPr/>
        <p:txBody>
          <a:bodyPr>
            <a:normAutofit/>
          </a:bodyPr>
          <a:lstStyle/>
          <a:p>
            <a:pPr>
              <a:lnSpc>
                <a:spcPct val="90000"/>
              </a:lnSpc>
            </a:pPr>
            <a:r>
              <a:rPr lang="en-GB" altLang="en-US" sz="2800" dirty="0" smtClean="0">
                <a:latin typeface="Arial" panose="020B0604020202020204" pitchFamily="34" charset="0"/>
                <a:cs typeface="Arial" panose="020B0604020202020204" pitchFamily="34" charset="0"/>
              </a:rPr>
              <a:t>There are three </a:t>
            </a:r>
            <a:r>
              <a:rPr lang="en-GB" altLang="en-US" sz="2800" dirty="0">
                <a:latin typeface="Arial" panose="020B0604020202020204" pitchFamily="34" charset="0"/>
                <a:cs typeface="Arial" panose="020B0604020202020204" pitchFamily="34" charset="0"/>
              </a:rPr>
              <a:t>categories of </a:t>
            </a:r>
            <a:r>
              <a:rPr lang="en-GB" altLang="en-US" sz="2800" dirty="0" smtClean="0">
                <a:latin typeface="Arial" panose="020B0604020202020204" pitchFamily="34" charset="0"/>
                <a:cs typeface="Arial" panose="020B0604020202020204" pitchFamily="34" charset="0"/>
              </a:rPr>
              <a:t>user: </a:t>
            </a:r>
          </a:p>
          <a:p>
            <a:pPr marL="0" indent="0">
              <a:lnSpc>
                <a:spcPct val="90000"/>
              </a:lnSpc>
              <a:buNone/>
            </a:pPr>
            <a:endParaRPr lang="en-GB" altLang="en-US" sz="700" dirty="0">
              <a:latin typeface="Arial" panose="020B0604020202020204" pitchFamily="34" charset="0"/>
              <a:cs typeface="Arial" panose="020B0604020202020204" pitchFamily="34" charset="0"/>
            </a:endParaRPr>
          </a:p>
          <a:p>
            <a:pPr marL="971550" lvl="1" indent="-514350">
              <a:lnSpc>
                <a:spcPct val="90000"/>
              </a:lnSpc>
              <a:buFont typeface="+mj-lt"/>
              <a:buAutoNum type="arabicPeriod"/>
            </a:pPr>
            <a:r>
              <a:rPr lang="en-GB" altLang="en-US" sz="2800" dirty="0" smtClean="0">
                <a:solidFill>
                  <a:srgbClr val="FFC000"/>
                </a:solidFill>
                <a:latin typeface="Arial" panose="020B0604020202020204" pitchFamily="34" charset="0"/>
                <a:cs typeface="Arial" panose="020B0604020202020204" pitchFamily="34" charset="0"/>
              </a:rPr>
              <a:t>primary</a:t>
            </a:r>
            <a:r>
              <a:rPr lang="en-GB" altLang="en-US" sz="2800" dirty="0">
                <a:latin typeface="Arial" panose="020B0604020202020204" pitchFamily="34" charset="0"/>
                <a:cs typeface="Arial" panose="020B0604020202020204" pitchFamily="34" charset="0"/>
              </a:rPr>
              <a:t>: frequent </a:t>
            </a:r>
            <a:r>
              <a:rPr lang="en-GB" altLang="en-US" sz="2800" dirty="0" smtClean="0">
                <a:latin typeface="Arial" panose="020B0604020202020204" pitchFamily="34" charset="0"/>
                <a:cs typeface="Arial" panose="020B0604020202020204" pitchFamily="34" charset="0"/>
              </a:rPr>
              <a:t>hands-on</a:t>
            </a:r>
          </a:p>
          <a:p>
            <a:pPr marL="971550" lvl="1" indent="-514350">
              <a:lnSpc>
                <a:spcPct val="90000"/>
              </a:lnSpc>
              <a:buFont typeface="+mj-lt"/>
              <a:buAutoNum type="arabicPeriod"/>
            </a:pPr>
            <a:r>
              <a:rPr lang="en-GB" altLang="en-US" sz="2800" dirty="0" smtClean="0">
                <a:solidFill>
                  <a:srgbClr val="FFC000"/>
                </a:solidFill>
                <a:latin typeface="Arial" panose="020B0604020202020204" pitchFamily="34" charset="0"/>
                <a:cs typeface="Arial" panose="020B0604020202020204" pitchFamily="34" charset="0"/>
              </a:rPr>
              <a:t>secondary</a:t>
            </a:r>
            <a:r>
              <a:rPr lang="en-GB" altLang="en-US" sz="2800" dirty="0">
                <a:latin typeface="Arial" panose="020B0604020202020204" pitchFamily="34" charset="0"/>
                <a:cs typeface="Arial" panose="020B0604020202020204" pitchFamily="34" charset="0"/>
              </a:rPr>
              <a:t>: occasional or via someone else</a:t>
            </a:r>
          </a:p>
          <a:p>
            <a:pPr marL="971550" lvl="1" indent="-514350">
              <a:lnSpc>
                <a:spcPct val="90000"/>
              </a:lnSpc>
              <a:buFont typeface="+mj-lt"/>
              <a:buAutoNum type="arabicPeriod"/>
            </a:pPr>
            <a:r>
              <a:rPr lang="en-GB" altLang="en-US" sz="2800" dirty="0" smtClean="0">
                <a:solidFill>
                  <a:srgbClr val="FFC000"/>
                </a:solidFill>
                <a:latin typeface="Arial" panose="020B0604020202020204" pitchFamily="34" charset="0"/>
                <a:cs typeface="Arial" panose="020B0604020202020204" pitchFamily="34" charset="0"/>
              </a:rPr>
              <a:t>tertiary</a:t>
            </a:r>
            <a:r>
              <a:rPr lang="en-GB" altLang="en-US" sz="2800" dirty="0">
                <a:latin typeface="Arial" panose="020B0604020202020204" pitchFamily="34" charset="0"/>
                <a:cs typeface="Arial" panose="020B0604020202020204" pitchFamily="34" charset="0"/>
              </a:rPr>
              <a:t>: affected by its introduction, or will influence its </a:t>
            </a:r>
            <a:r>
              <a:rPr lang="en-GB" altLang="en-US" sz="2800" dirty="0" smtClean="0">
                <a:latin typeface="Arial" panose="020B0604020202020204" pitchFamily="34" charset="0"/>
                <a:cs typeface="Arial" panose="020B0604020202020204" pitchFamily="34" charset="0"/>
              </a:rPr>
              <a:t>purchase</a:t>
            </a:r>
            <a:endParaRPr lang="en-GB"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940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66856" cy="1143000"/>
          </a:xfrm>
        </p:spPr>
        <p:txBody>
          <a:bodyPr/>
          <a:lstStyle/>
          <a:p>
            <a:r>
              <a:rPr lang="en-GB" altLang="en-US" sz="3200" dirty="0">
                <a:latin typeface="Arial" panose="020B0604020202020204" pitchFamily="34" charset="0"/>
                <a:cs typeface="Arial" panose="020B0604020202020204" pitchFamily="34" charset="0"/>
              </a:rPr>
              <a:t>What are the users’ capabilities</a:t>
            </a:r>
            <a:r>
              <a:rPr lang="en-GB" altLang="en-US" sz="3200" dirty="0" smtClean="0">
                <a:latin typeface="Arial" panose="020B0604020202020204" pitchFamily="34" charset="0"/>
                <a:cs typeface="Arial" panose="020B0604020202020204" pitchFamily="34" charset="0"/>
              </a:rPr>
              <a:t>?</a:t>
            </a:r>
            <a:endParaRPr lang="en-IE"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lstStyle/>
          <a:p>
            <a:pPr>
              <a:spcBef>
                <a:spcPct val="0"/>
              </a:spcBef>
              <a:buClrTx/>
              <a:buNone/>
            </a:pPr>
            <a:r>
              <a:rPr lang="en-GB" altLang="en-US" sz="2400" dirty="0">
                <a:latin typeface="Arial" panose="020B0604020202020204" pitchFamily="34" charset="0"/>
                <a:cs typeface="Arial" panose="020B0604020202020204" pitchFamily="34" charset="0"/>
              </a:rPr>
              <a:t>Individual </a:t>
            </a:r>
            <a:r>
              <a:rPr lang="en-GB" altLang="en-US" sz="2400" dirty="0" smtClean="0">
                <a:latin typeface="Arial" panose="020B0604020202020204" pitchFamily="34" charset="0"/>
                <a:cs typeface="Arial" panose="020B0604020202020204" pitchFamily="34" charset="0"/>
              </a:rPr>
              <a:t>differences. Users’: </a:t>
            </a:r>
            <a:endParaRPr lang="en-GB" altLang="en-US" sz="2400" dirty="0">
              <a:latin typeface="Arial" panose="020B0604020202020204" pitchFamily="34" charset="0"/>
              <a:cs typeface="Arial" panose="020B0604020202020204" pitchFamily="34" charset="0"/>
            </a:endParaRPr>
          </a:p>
          <a:p>
            <a:pPr lvl="1">
              <a:spcBef>
                <a:spcPct val="0"/>
              </a:spcBef>
              <a:buClr>
                <a:srgbClr val="FFC000"/>
              </a:buClr>
            </a:pPr>
            <a:r>
              <a:rPr lang="en-GB" altLang="en-US" sz="2200" dirty="0" smtClean="0">
                <a:latin typeface="Arial" panose="020B0604020202020204" pitchFamily="34" charset="0"/>
                <a:cs typeface="Arial" panose="020B0604020202020204" pitchFamily="34" charset="0"/>
              </a:rPr>
              <a:t>size </a:t>
            </a:r>
            <a:r>
              <a:rPr lang="en-GB" altLang="en-US" sz="2200" dirty="0">
                <a:latin typeface="Arial" panose="020B0604020202020204" pitchFamily="34" charset="0"/>
                <a:cs typeface="Arial" panose="020B0604020202020204" pitchFamily="34" charset="0"/>
              </a:rPr>
              <a:t>of hands may affect the size and positioning of input buttons </a:t>
            </a:r>
          </a:p>
          <a:p>
            <a:pPr lvl="1">
              <a:spcBef>
                <a:spcPct val="0"/>
              </a:spcBef>
              <a:buClr>
                <a:srgbClr val="FFC000"/>
              </a:buClr>
            </a:pPr>
            <a:r>
              <a:rPr lang="en-GB" altLang="en-US" sz="2200" dirty="0" smtClean="0">
                <a:latin typeface="Arial" panose="020B0604020202020204" pitchFamily="34" charset="0"/>
                <a:cs typeface="Arial" panose="020B0604020202020204" pitchFamily="34" charset="0"/>
              </a:rPr>
              <a:t>motor </a:t>
            </a:r>
            <a:r>
              <a:rPr lang="en-GB" altLang="en-US" sz="2200" dirty="0">
                <a:latin typeface="Arial" panose="020B0604020202020204" pitchFamily="34" charset="0"/>
                <a:cs typeface="Arial" panose="020B0604020202020204" pitchFamily="34" charset="0"/>
              </a:rPr>
              <a:t>abilities may affect the suitability of certain input and output devices </a:t>
            </a:r>
          </a:p>
          <a:p>
            <a:pPr lvl="1">
              <a:spcBef>
                <a:spcPct val="0"/>
              </a:spcBef>
              <a:buClr>
                <a:srgbClr val="FFC000"/>
              </a:buClr>
            </a:pPr>
            <a:r>
              <a:rPr lang="en-GB" altLang="en-US" sz="2200" dirty="0" smtClean="0">
                <a:latin typeface="Arial" panose="020B0604020202020204" pitchFamily="34" charset="0"/>
                <a:cs typeface="Arial" panose="020B0604020202020204" pitchFamily="34" charset="0"/>
              </a:rPr>
              <a:t>height </a:t>
            </a:r>
            <a:r>
              <a:rPr lang="en-GB" altLang="en-US" sz="2200" dirty="0">
                <a:latin typeface="Arial" panose="020B0604020202020204" pitchFamily="34" charset="0"/>
                <a:cs typeface="Arial" panose="020B0604020202020204" pitchFamily="34" charset="0"/>
              </a:rPr>
              <a:t>if designing a physical kiosk </a:t>
            </a:r>
          </a:p>
          <a:p>
            <a:pPr lvl="1">
              <a:spcBef>
                <a:spcPct val="0"/>
              </a:spcBef>
              <a:buClr>
                <a:srgbClr val="FFC000"/>
              </a:buClr>
            </a:pPr>
            <a:r>
              <a:rPr lang="en-GB" altLang="en-US" sz="2200" dirty="0" smtClean="0">
                <a:latin typeface="Arial" panose="020B0604020202020204" pitchFamily="34" charset="0"/>
                <a:cs typeface="Arial" panose="020B0604020202020204" pitchFamily="34" charset="0"/>
              </a:rPr>
              <a:t>strength </a:t>
            </a:r>
            <a:r>
              <a:rPr lang="en-GB" altLang="en-US" sz="2200" dirty="0">
                <a:latin typeface="Arial" panose="020B0604020202020204" pitchFamily="34" charset="0"/>
                <a:cs typeface="Arial" panose="020B0604020202020204" pitchFamily="34" charset="0"/>
              </a:rPr>
              <a:t>- a child’s toy requires little strength to operate, but greater strength to change batteries</a:t>
            </a:r>
          </a:p>
          <a:p>
            <a:pPr lvl="1">
              <a:spcBef>
                <a:spcPct val="0"/>
              </a:spcBef>
              <a:buClr>
                <a:srgbClr val="FFC000"/>
              </a:buClr>
            </a:pPr>
            <a:r>
              <a:rPr lang="en-GB" altLang="en-US" sz="2200" dirty="0" smtClean="0">
                <a:latin typeface="Arial" panose="020B0604020202020204" pitchFamily="34" charset="0"/>
                <a:cs typeface="Arial" panose="020B0604020202020204" pitchFamily="34" charset="0"/>
              </a:rPr>
              <a:t>disabilities </a:t>
            </a:r>
            <a:r>
              <a:rPr lang="en-GB" altLang="en-US" sz="2200" dirty="0">
                <a:latin typeface="Arial" panose="020B0604020202020204" pitchFamily="34" charset="0"/>
                <a:cs typeface="Arial" panose="020B0604020202020204" pitchFamily="34" charset="0"/>
              </a:rPr>
              <a:t>(e.g. sight, hearing, </a:t>
            </a:r>
            <a:r>
              <a:rPr lang="en-GB" altLang="en-US" sz="2200" dirty="0" smtClean="0">
                <a:latin typeface="Arial" panose="020B0604020202020204" pitchFamily="34" charset="0"/>
                <a:cs typeface="Arial" panose="020B0604020202020204" pitchFamily="34" charset="0"/>
              </a:rPr>
              <a:t>dexterity)</a:t>
            </a:r>
          </a:p>
          <a:p>
            <a:pPr lvl="1">
              <a:spcBef>
                <a:spcPct val="0"/>
              </a:spcBef>
              <a:buClr>
                <a:srgbClr val="FFC000"/>
              </a:buClr>
            </a:pPr>
            <a:r>
              <a:rPr lang="en-GB" altLang="en-US" sz="2200" dirty="0" smtClean="0">
                <a:latin typeface="Arial" panose="020B0604020202020204" pitchFamily="34" charset="0"/>
                <a:cs typeface="Arial" panose="020B0604020202020204" pitchFamily="34" charset="0"/>
              </a:rPr>
              <a:t>abilities </a:t>
            </a:r>
            <a:r>
              <a:rPr lang="en-GB" altLang="en-US" sz="2200" dirty="0">
                <a:latin typeface="Arial" panose="020B0604020202020204" pitchFamily="34" charset="0"/>
                <a:cs typeface="Arial" panose="020B0604020202020204" pitchFamily="34" charset="0"/>
              </a:rPr>
              <a:t>also vary according to context</a:t>
            </a:r>
          </a:p>
          <a:p>
            <a:pPr marL="0" indent="0">
              <a:buNone/>
            </a:pPr>
            <a:endParaRPr lang="en-IE" dirty="0"/>
          </a:p>
        </p:txBody>
      </p:sp>
    </p:spTree>
    <p:extLst>
      <p:ext uri="{BB962C8B-B14F-4D97-AF65-F5344CB8AC3E}">
        <p14:creationId xmlns:p14="http://schemas.microsoft.com/office/powerpoint/2010/main" val="11786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3200" dirty="0" smtClean="0">
                <a:latin typeface="Arial" panose="020B0604020202020204" pitchFamily="34" charset="0"/>
                <a:cs typeface="Arial" panose="020B0604020202020204" pitchFamily="34" charset="0"/>
              </a:rPr>
              <a:t> What </a:t>
            </a:r>
            <a:r>
              <a:rPr lang="en-GB" altLang="en-US" sz="3200" dirty="0">
                <a:latin typeface="Arial" panose="020B0604020202020204" pitchFamily="34" charset="0"/>
                <a:cs typeface="Arial" panose="020B0604020202020204" pitchFamily="34" charset="0"/>
              </a:rPr>
              <a:t>are the users’ </a:t>
            </a:r>
            <a:r>
              <a:rPr lang="en-GB" altLang="en-US" sz="3200" dirty="0" smtClean="0">
                <a:latin typeface="Arial" panose="020B0604020202020204" pitchFamily="34" charset="0"/>
                <a:cs typeface="Arial" panose="020B0604020202020204" pitchFamily="34" charset="0"/>
              </a:rPr>
              <a:t>Needs?</a:t>
            </a:r>
            <a:endParaRPr lang="en-IE" sz="3200" dirty="0"/>
          </a:p>
        </p:txBody>
      </p:sp>
      <p:sp>
        <p:nvSpPr>
          <p:cNvPr id="3" name="Content Placeholder 2"/>
          <p:cNvSpPr>
            <a:spLocks noGrp="1"/>
          </p:cNvSpPr>
          <p:nvPr>
            <p:ph sz="quarter" idx="13"/>
          </p:nvPr>
        </p:nvSpPr>
        <p:spPr/>
        <p:txBody>
          <a:bodyPr/>
          <a:lstStyle/>
          <a:p>
            <a:pPr marL="0" indent="0">
              <a:lnSpc>
                <a:spcPct val="90000"/>
              </a:lnSpc>
              <a:spcBef>
                <a:spcPct val="50000"/>
              </a:spcBef>
              <a:buClrTx/>
              <a:buNone/>
            </a:pPr>
            <a:r>
              <a:rPr lang="en-GB" altLang="en-US" sz="2400" dirty="0">
                <a:latin typeface="Arial" panose="020B0604020202020204" pitchFamily="34" charset="0"/>
                <a:cs typeface="Arial" panose="020B0604020202020204" pitchFamily="34" charset="0"/>
              </a:rPr>
              <a:t>Users rarely know what is </a:t>
            </a:r>
            <a:r>
              <a:rPr lang="en-GB" altLang="en-US" sz="2400" dirty="0" smtClean="0">
                <a:latin typeface="Arial" panose="020B0604020202020204" pitchFamily="34" charset="0"/>
                <a:cs typeface="Arial" panose="020B0604020202020204" pitchFamily="34" charset="0"/>
              </a:rPr>
              <a:t>possible.</a:t>
            </a:r>
            <a:endParaRPr lang="en-GB" altLang="en-US" sz="2400" dirty="0">
              <a:latin typeface="Arial" panose="020B0604020202020204" pitchFamily="34" charset="0"/>
              <a:cs typeface="Arial" panose="020B0604020202020204" pitchFamily="34" charset="0"/>
            </a:endParaRPr>
          </a:p>
          <a:p>
            <a:pPr marL="0" indent="0">
              <a:lnSpc>
                <a:spcPct val="90000"/>
              </a:lnSpc>
              <a:spcBef>
                <a:spcPct val="50000"/>
              </a:spcBef>
              <a:buClrTx/>
              <a:buNone/>
            </a:pPr>
            <a:r>
              <a:rPr lang="en-GB" altLang="en-US" sz="2400" dirty="0">
                <a:latin typeface="Arial" panose="020B0604020202020204" pitchFamily="34" charset="0"/>
                <a:cs typeface="Arial" panose="020B0604020202020204" pitchFamily="34" charset="0"/>
              </a:rPr>
              <a:t>Users </a:t>
            </a:r>
            <a:r>
              <a:rPr lang="en-GB" altLang="en-US" sz="2400" dirty="0" smtClean="0">
                <a:latin typeface="Arial" panose="020B0604020202020204" pitchFamily="34" charset="0"/>
                <a:cs typeface="Arial" panose="020B0604020202020204" pitchFamily="34" charset="0"/>
              </a:rPr>
              <a:t>cannot  </a:t>
            </a:r>
            <a:r>
              <a:rPr lang="en-GB" altLang="en-US" sz="2400" dirty="0">
                <a:latin typeface="Arial" panose="020B0604020202020204" pitchFamily="34" charset="0"/>
                <a:cs typeface="Arial" panose="020B0604020202020204" pitchFamily="34" charset="0"/>
              </a:rPr>
              <a:t>tell you what they ‘need’ to help them achieve their </a:t>
            </a:r>
            <a:r>
              <a:rPr lang="en-GB" altLang="en-US" sz="2400" dirty="0" smtClean="0">
                <a:latin typeface="Arial" panose="020B0604020202020204" pitchFamily="34" charset="0"/>
                <a:cs typeface="Arial" panose="020B0604020202020204" pitchFamily="34" charset="0"/>
              </a:rPr>
              <a:t>goals.</a:t>
            </a:r>
            <a:endParaRPr lang="en-GB" altLang="en-US" sz="2400" dirty="0">
              <a:latin typeface="Arial" panose="020B0604020202020204" pitchFamily="34" charset="0"/>
              <a:cs typeface="Arial" panose="020B0604020202020204" pitchFamily="34" charset="0"/>
            </a:endParaRPr>
          </a:p>
          <a:p>
            <a:pPr marL="0" indent="0">
              <a:lnSpc>
                <a:spcPct val="90000"/>
              </a:lnSpc>
              <a:spcBef>
                <a:spcPct val="50000"/>
              </a:spcBef>
              <a:buClrTx/>
              <a:buNone/>
            </a:pPr>
            <a:r>
              <a:rPr lang="en-GB" altLang="en-US" sz="2400" dirty="0">
                <a:latin typeface="Arial" panose="020B0604020202020204" pitchFamily="34" charset="0"/>
                <a:cs typeface="Arial" panose="020B0604020202020204" pitchFamily="34" charset="0"/>
              </a:rPr>
              <a:t>Instead, </a:t>
            </a:r>
            <a:r>
              <a:rPr lang="en-GB" altLang="en-US" sz="2400" dirty="0" smtClean="0">
                <a:latin typeface="Arial" panose="020B0604020202020204" pitchFamily="34" charset="0"/>
                <a:cs typeface="Arial" panose="020B0604020202020204" pitchFamily="34" charset="0"/>
              </a:rPr>
              <a:t>an analyst can look </a:t>
            </a:r>
            <a:r>
              <a:rPr lang="en-GB" altLang="en-US" sz="2400" dirty="0">
                <a:latin typeface="Arial" panose="020B0604020202020204" pitchFamily="34" charset="0"/>
                <a:cs typeface="Arial" panose="020B0604020202020204" pitchFamily="34" charset="0"/>
              </a:rPr>
              <a:t>at existing </a:t>
            </a:r>
            <a:r>
              <a:rPr lang="en-GB" altLang="en-US" sz="2400" dirty="0" smtClean="0">
                <a:latin typeface="Arial" panose="020B0604020202020204" pitchFamily="34" charset="0"/>
                <a:cs typeface="Arial" panose="020B0604020202020204" pitchFamily="34" charset="0"/>
              </a:rPr>
              <a:t>tasks:</a:t>
            </a:r>
          </a:p>
          <a:p>
            <a:pPr lvl="1" indent="-342900">
              <a:lnSpc>
                <a:spcPct val="90000"/>
              </a:lnSpc>
              <a:spcBef>
                <a:spcPct val="50000"/>
              </a:spcBef>
              <a:buClr>
                <a:srgbClr val="FFC000"/>
              </a:buClr>
            </a:pPr>
            <a:r>
              <a:rPr lang="en-GB" altLang="en-US" sz="2000" dirty="0" smtClean="0">
                <a:latin typeface="Arial" panose="020B0604020202020204" pitchFamily="34" charset="0"/>
                <a:cs typeface="Arial" panose="020B0604020202020204" pitchFamily="34" charset="0"/>
              </a:rPr>
              <a:t>their context</a:t>
            </a:r>
          </a:p>
          <a:p>
            <a:pPr lvl="1" indent="-342900">
              <a:lnSpc>
                <a:spcPct val="90000"/>
              </a:lnSpc>
              <a:spcBef>
                <a:spcPct val="50000"/>
              </a:spcBef>
              <a:buClr>
                <a:srgbClr val="FFC000"/>
              </a:buClr>
            </a:pPr>
            <a:r>
              <a:rPr lang="en-GB" altLang="en-US" sz="2000" dirty="0" smtClean="0">
                <a:latin typeface="Arial" panose="020B0604020202020204" pitchFamily="34" charset="0"/>
                <a:cs typeface="Arial" panose="020B0604020202020204" pitchFamily="34" charset="0"/>
              </a:rPr>
              <a:t>what </a:t>
            </a:r>
            <a:r>
              <a:rPr lang="en-GB" altLang="en-US" sz="2000" dirty="0">
                <a:latin typeface="Arial" panose="020B0604020202020204" pitchFamily="34" charset="0"/>
                <a:cs typeface="Arial" panose="020B0604020202020204" pitchFamily="34" charset="0"/>
              </a:rPr>
              <a:t>information do they </a:t>
            </a:r>
            <a:r>
              <a:rPr lang="en-GB" altLang="en-US" sz="2000" dirty="0" smtClean="0">
                <a:latin typeface="Arial" panose="020B0604020202020204" pitchFamily="34" charset="0"/>
                <a:cs typeface="Arial" panose="020B0604020202020204" pitchFamily="34" charset="0"/>
              </a:rPr>
              <a:t>require?</a:t>
            </a:r>
          </a:p>
          <a:p>
            <a:pPr lvl="1" indent="-342900">
              <a:lnSpc>
                <a:spcPct val="90000"/>
              </a:lnSpc>
              <a:spcBef>
                <a:spcPct val="50000"/>
              </a:spcBef>
              <a:buClr>
                <a:srgbClr val="FFC000"/>
              </a:buClr>
            </a:pPr>
            <a:r>
              <a:rPr lang="en-GB" altLang="en-US" sz="2000" dirty="0" smtClean="0">
                <a:latin typeface="Arial" panose="020B0604020202020204" pitchFamily="34" charset="0"/>
                <a:cs typeface="Arial" panose="020B0604020202020204" pitchFamily="34" charset="0"/>
              </a:rPr>
              <a:t>who </a:t>
            </a:r>
            <a:r>
              <a:rPr lang="en-GB" altLang="en-US" sz="2000" dirty="0">
                <a:latin typeface="Arial" panose="020B0604020202020204" pitchFamily="34" charset="0"/>
                <a:cs typeface="Arial" panose="020B0604020202020204" pitchFamily="34" charset="0"/>
              </a:rPr>
              <a:t>collaborates to achieve the </a:t>
            </a:r>
            <a:r>
              <a:rPr lang="en-GB" altLang="en-US" sz="2000" dirty="0" smtClean="0">
                <a:latin typeface="Arial" panose="020B0604020202020204" pitchFamily="34" charset="0"/>
                <a:cs typeface="Arial" panose="020B0604020202020204" pitchFamily="34" charset="0"/>
              </a:rPr>
              <a:t>task?</a:t>
            </a:r>
          </a:p>
          <a:p>
            <a:pPr lvl="1" indent="-342900">
              <a:lnSpc>
                <a:spcPct val="90000"/>
              </a:lnSpc>
              <a:spcBef>
                <a:spcPct val="50000"/>
              </a:spcBef>
              <a:buClr>
                <a:srgbClr val="FFC000"/>
              </a:buClr>
            </a:pPr>
            <a:r>
              <a:rPr lang="en-GB" altLang="en-US" sz="2000" dirty="0" smtClean="0">
                <a:latin typeface="Arial" panose="020B0604020202020204" pitchFamily="34" charset="0"/>
                <a:cs typeface="Arial" panose="020B0604020202020204" pitchFamily="34" charset="0"/>
              </a:rPr>
              <a:t>why </a:t>
            </a:r>
            <a:r>
              <a:rPr lang="en-GB" altLang="en-US" sz="2000" dirty="0">
                <a:latin typeface="Arial" panose="020B0604020202020204" pitchFamily="34" charset="0"/>
                <a:cs typeface="Arial" panose="020B0604020202020204" pitchFamily="34" charset="0"/>
              </a:rPr>
              <a:t>is the task achieved the way it is?</a:t>
            </a:r>
          </a:p>
          <a:p>
            <a:endParaRPr lang="en-I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0100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IE" sz="2800" dirty="0" smtClean="0">
                <a:latin typeface="Arial" panose="020B0604020202020204" pitchFamily="34" charset="0"/>
                <a:cs typeface="Arial" panose="020B0604020202020204" pitchFamily="34" charset="0"/>
              </a:rPr>
              <a:t>The golden rule of interface design: </a:t>
            </a:r>
            <a:r>
              <a:rPr lang="en-IE" sz="2800" dirty="0" smtClean="0">
                <a:solidFill>
                  <a:srgbClr val="FFC000"/>
                </a:solidFill>
                <a:latin typeface="Arial" panose="020B0604020202020204" pitchFamily="34" charset="0"/>
                <a:cs typeface="Arial" panose="020B0604020202020204" pitchFamily="34" charset="0"/>
              </a:rPr>
              <a:t>know the user</a:t>
            </a:r>
          </a:p>
          <a:p>
            <a:pPr marL="0" indent="0">
              <a:buNone/>
            </a:pPr>
            <a:endParaRPr lang="en-IE" sz="28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09600" y="274638"/>
            <a:ext cx="8066856"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The Golden Rule </a:t>
            </a:r>
            <a:endParaRPr lang="en-IE" sz="3200" dirty="0">
              <a:latin typeface="Arial" panose="020B0604020202020204" pitchFamily="34" charset="0"/>
              <a:cs typeface="Arial" panose="020B0604020202020204" pitchFamily="34" charset="0"/>
            </a:endParaRPr>
          </a:p>
        </p:txBody>
      </p:sp>
      <p:pic>
        <p:nvPicPr>
          <p:cNvPr id="1024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348880"/>
            <a:ext cx="5780640"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Overview </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fontScale="92500" lnSpcReduction="10000"/>
          </a:bodyPr>
          <a:lstStyle/>
          <a:p>
            <a:pPr marL="0" indent="0">
              <a:lnSpc>
                <a:spcPct val="150000"/>
              </a:lnSpc>
              <a:buNone/>
            </a:pPr>
            <a:r>
              <a:rPr lang="en-IE" altLang="en-US" sz="2800" dirty="0">
                <a:latin typeface="Arial" panose="020B0604020202020204" pitchFamily="34" charset="0"/>
                <a:ea typeface="ＭＳ Ｐゴシック" pitchFamily="34" charset="-128"/>
                <a:cs typeface="Arial" panose="020B0604020202020204" pitchFamily="34" charset="0"/>
              </a:rPr>
              <a:t>Life-Cycle Models in Human Computer Interfaces</a:t>
            </a:r>
          </a:p>
          <a:p>
            <a:pPr>
              <a:lnSpc>
                <a:spcPct val="150000"/>
              </a:lnSpc>
            </a:pPr>
            <a:r>
              <a:rPr lang="en-IE" altLang="en-US" sz="2600" dirty="0">
                <a:latin typeface="Arial" panose="020B0604020202020204" pitchFamily="34" charset="0"/>
                <a:ea typeface="ＭＳ Ｐゴシック" pitchFamily="34" charset="-128"/>
                <a:cs typeface="Arial" panose="020B0604020202020204" pitchFamily="34" charset="0"/>
              </a:rPr>
              <a:t>Four basic activities in HCI </a:t>
            </a:r>
          </a:p>
          <a:p>
            <a:pPr lvl="1">
              <a:lnSpc>
                <a:spcPct val="150000"/>
              </a:lnSpc>
            </a:pPr>
            <a:r>
              <a:rPr lang="en-IE" altLang="en-US" sz="2600" dirty="0" err="1" smtClean="0">
                <a:solidFill>
                  <a:schemeClr val="bg2"/>
                </a:solidFill>
                <a:latin typeface="Arial" panose="020B0604020202020204" pitchFamily="34" charset="0"/>
                <a:ea typeface="ＭＳ Ｐゴシック" pitchFamily="34" charset="-128"/>
                <a:cs typeface="Arial" panose="020B0604020202020204" pitchFamily="34" charset="0"/>
              </a:rPr>
              <a:t>Requrements</a:t>
            </a:r>
            <a:endParaRPr lang="en-IE" altLang="en-US" sz="2600" dirty="0">
              <a:latin typeface="Arial" panose="020B0604020202020204" pitchFamily="34" charset="0"/>
              <a:ea typeface="ＭＳ Ｐゴシック" pitchFamily="34" charset="-128"/>
              <a:cs typeface="Arial" panose="020B0604020202020204" pitchFamily="34" charset="0"/>
            </a:endParaRPr>
          </a:p>
          <a:p>
            <a:pPr lvl="1">
              <a:lnSpc>
                <a:spcPct val="150000"/>
              </a:lnSpc>
            </a:pPr>
            <a:r>
              <a:rPr lang="en-IE" altLang="en-US" sz="2600" dirty="0">
                <a:latin typeface="Arial" panose="020B0604020202020204" pitchFamily="34" charset="0"/>
                <a:ea typeface="ＭＳ Ｐゴシック" pitchFamily="34" charset="-128"/>
                <a:cs typeface="Arial" panose="020B0604020202020204" pitchFamily="34" charset="0"/>
              </a:rPr>
              <a:t>Design</a:t>
            </a:r>
          </a:p>
          <a:p>
            <a:pPr lvl="1">
              <a:lnSpc>
                <a:spcPct val="150000"/>
              </a:lnSpc>
            </a:pPr>
            <a:r>
              <a:rPr lang="en-IE" altLang="en-US" sz="2600" dirty="0">
                <a:latin typeface="Arial" panose="020B0604020202020204" pitchFamily="34" charset="0"/>
                <a:ea typeface="ＭＳ Ｐゴシック" pitchFamily="34" charset="-128"/>
                <a:cs typeface="Arial" panose="020B0604020202020204" pitchFamily="34" charset="0"/>
              </a:rPr>
              <a:t>Develop/Build</a:t>
            </a:r>
          </a:p>
          <a:p>
            <a:pPr lvl="1">
              <a:lnSpc>
                <a:spcPct val="150000"/>
              </a:lnSpc>
            </a:pPr>
            <a:r>
              <a:rPr lang="en-IE" altLang="en-US" sz="2600" dirty="0">
                <a:solidFill>
                  <a:schemeClr val="bg2"/>
                </a:solidFill>
                <a:latin typeface="Arial" panose="020B0604020202020204" pitchFamily="34" charset="0"/>
                <a:ea typeface="ＭＳ Ｐゴシック" pitchFamily="34" charset="-128"/>
                <a:cs typeface="Arial" panose="020B0604020202020204" pitchFamily="34" charset="0"/>
              </a:rPr>
              <a:t>Evaluation</a:t>
            </a:r>
          </a:p>
        </p:txBody>
      </p:sp>
      <p:sp>
        <p:nvSpPr>
          <p:cNvPr id="4" name="Slide Number Placeholder 3"/>
          <p:cNvSpPr>
            <a:spLocks noGrp="1"/>
          </p:cNvSpPr>
          <p:nvPr>
            <p:ph type="sldNum" sz="quarter" idx="12"/>
          </p:nvPr>
        </p:nvSpPr>
        <p:spPr/>
        <p:txBody>
          <a:bodyPr/>
          <a:lstStyle/>
          <a:p>
            <a:fld id="{38237106-F2ED-405E-BC33-CC3CF426205F}" type="slidenum">
              <a:rPr lang="en-US" smtClean="0"/>
              <a:pPr/>
              <a:t>2</a:t>
            </a:fld>
            <a:endParaRPr lang="en-US"/>
          </a:p>
        </p:txBody>
      </p:sp>
    </p:spTree>
    <p:extLst>
      <p:ext uri="{BB962C8B-B14F-4D97-AF65-F5344CB8AC3E}">
        <p14:creationId xmlns:p14="http://schemas.microsoft.com/office/powerpoint/2010/main" val="2915733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Task Analysis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marL="0" indent="0">
              <a:lnSpc>
                <a:spcPct val="90000"/>
              </a:lnSpc>
              <a:spcBef>
                <a:spcPct val="50000"/>
              </a:spcBef>
              <a:buClrTx/>
              <a:buNone/>
            </a:pPr>
            <a:r>
              <a:rPr lang="en-GB" altLang="en-US" sz="2800" dirty="0" smtClean="0">
                <a:latin typeface="Arial" panose="020B0604020202020204" pitchFamily="34" charset="0"/>
                <a:cs typeface="Arial" panose="020B0604020202020204" pitchFamily="34" charset="0"/>
              </a:rPr>
              <a:t>Proposed tasks for a new system (or interface):</a:t>
            </a:r>
            <a:endParaRPr lang="en-GB" altLang="en-US" sz="2800" dirty="0">
              <a:latin typeface="Arial" panose="020B0604020202020204" pitchFamily="34" charset="0"/>
              <a:cs typeface="Arial" panose="020B0604020202020204" pitchFamily="34" charset="0"/>
            </a:endParaRPr>
          </a:p>
          <a:p>
            <a:pPr lvl="1">
              <a:lnSpc>
                <a:spcPct val="90000"/>
              </a:lnSpc>
              <a:spcBef>
                <a:spcPct val="50000"/>
              </a:spcBef>
              <a:buClr>
                <a:srgbClr val="FFC000"/>
              </a:buClr>
            </a:pPr>
            <a:r>
              <a:rPr lang="en-GB" altLang="en-US" sz="2800" dirty="0">
                <a:latin typeface="Arial" panose="020B0604020202020204" pitchFamily="34" charset="0"/>
                <a:cs typeface="Arial" panose="020B0604020202020204" pitchFamily="34" charset="0"/>
              </a:rPr>
              <a:t>can be rooted in existing behaviour</a:t>
            </a:r>
          </a:p>
          <a:p>
            <a:pPr lvl="1">
              <a:lnSpc>
                <a:spcPct val="90000"/>
              </a:lnSpc>
              <a:spcBef>
                <a:spcPct val="50000"/>
              </a:spcBef>
              <a:buClr>
                <a:srgbClr val="FFC000"/>
              </a:buClr>
            </a:pPr>
            <a:r>
              <a:rPr lang="en-GB" altLang="en-US" sz="2800" dirty="0">
                <a:latin typeface="Arial" panose="020B0604020202020204" pitchFamily="34" charset="0"/>
                <a:cs typeface="Arial" panose="020B0604020202020204" pitchFamily="34" charset="0"/>
              </a:rPr>
              <a:t>can be described as future </a:t>
            </a:r>
            <a:r>
              <a:rPr lang="en-GB" altLang="en-US" sz="2800" dirty="0" smtClean="0">
                <a:latin typeface="Arial" panose="020B0604020202020204" pitchFamily="34" charset="0"/>
                <a:cs typeface="Arial" panose="020B0604020202020204" pitchFamily="34" charset="0"/>
              </a:rPr>
              <a:t>scenarios</a:t>
            </a:r>
            <a:endParaRPr lang="en-GB" altLang="en-US" sz="2800" dirty="0">
              <a:latin typeface="Arial" panose="020B0604020202020204" pitchFamily="34" charset="0"/>
              <a:cs typeface="Arial" panose="020B0604020202020204" pitchFamily="34" charset="0"/>
            </a:endParaRPr>
          </a:p>
        </p:txBody>
      </p:sp>
      <p:pic>
        <p:nvPicPr>
          <p:cNvPr id="9218" name="Picture 2" descr="Image result for computer ta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3429000"/>
            <a:ext cx="4888386"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13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Allocation of Functions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fontScale="92500"/>
          </a:bodyPr>
          <a:lstStyle/>
          <a:p>
            <a:pPr marL="0" indent="0">
              <a:buNone/>
            </a:pPr>
            <a:r>
              <a:rPr lang="en-US" altLang="en-US" sz="2600" dirty="0">
                <a:latin typeface="Arial" panose="020B0604020202020204" pitchFamily="34" charset="0"/>
                <a:cs typeface="Arial" panose="020B0604020202020204" pitchFamily="34" charset="0"/>
              </a:rPr>
              <a:t>An appropriate allocation of function between </a:t>
            </a:r>
            <a:r>
              <a:rPr lang="en-US" altLang="en-US" sz="2600" dirty="0" smtClean="0">
                <a:latin typeface="Arial" panose="020B0604020202020204" pitchFamily="34" charset="0"/>
                <a:cs typeface="Arial" panose="020B0604020202020204" pitchFamily="34" charset="0"/>
              </a:rPr>
              <a:t>user and system:</a:t>
            </a:r>
          </a:p>
          <a:p>
            <a:r>
              <a:rPr lang="en-US" altLang="en-US" sz="2400" dirty="0">
                <a:latin typeface="Arial" panose="020B0604020202020204" pitchFamily="34" charset="0"/>
                <a:cs typeface="Arial" panose="020B0604020202020204" pitchFamily="34" charset="0"/>
              </a:rPr>
              <a:t>Determining which aspects of a task should be handled by people and which can be handled by </a:t>
            </a:r>
            <a:r>
              <a:rPr lang="en-US" altLang="en-US" sz="2400" dirty="0" smtClean="0">
                <a:latin typeface="Arial" panose="020B0604020202020204" pitchFamily="34" charset="0"/>
                <a:cs typeface="Arial" panose="020B0604020202020204" pitchFamily="34" charset="0"/>
              </a:rPr>
              <a:t>software / hardware </a:t>
            </a:r>
            <a:r>
              <a:rPr lang="en-US" altLang="en-US" sz="2400" dirty="0">
                <a:latin typeface="Arial" panose="020B0604020202020204" pitchFamily="34" charset="0"/>
                <a:cs typeface="Arial" panose="020B0604020202020204" pitchFamily="34" charset="0"/>
              </a:rPr>
              <a:t>is of critical importance. (Task Allocation)</a:t>
            </a:r>
          </a:p>
          <a:p>
            <a:r>
              <a:rPr lang="en-US" altLang="en-US" sz="2400" dirty="0">
                <a:latin typeface="Arial" panose="020B0604020202020204" pitchFamily="34" charset="0"/>
                <a:cs typeface="Arial" panose="020B0604020202020204" pitchFamily="34" charset="0"/>
              </a:rPr>
              <a:t>The allocation of function should be based on an appreciation of human capabilities, and their limitations.</a:t>
            </a:r>
          </a:p>
          <a:p>
            <a:r>
              <a:rPr lang="en-US" altLang="en-US" sz="2400" dirty="0">
                <a:latin typeface="Arial" panose="020B0604020202020204" pitchFamily="34" charset="0"/>
                <a:cs typeface="Arial" panose="020B0604020202020204" pitchFamily="34" charset="0"/>
              </a:rPr>
              <a:t>This allocation benefits from the input of end-users which will also help to ensure that the results are acceptable to the people who will be </a:t>
            </a:r>
            <a:r>
              <a:rPr lang="en-US" altLang="en-US" sz="2400" dirty="0" smtClean="0">
                <a:latin typeface="Arial" panose="020B0604020202020204" pitchFamily="34" charset="0"/>
                <a:cs typeface="Arial" panose="020B0604020202020204" pitchFamily="34" charset="0"/>
              </a:rPr>
              <a:t>affected.</a:t>
            </a: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2736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Allocation of Functions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marL="0" indent="0">
              <a:buNone/>
            </a:pPr>
            <a:r>
              <a:rPr lang="en-US" altLang="en-US" sz="2400" dirty="0" smtClean="0">
                <a:latin typeface="Arial" panose="020B0604020202020204" pitchFamily="34" charset="0"/>
                <a:cs typeface="Arial" panose="020B0604020202020204" pitchFamily="34" charset="0"/>
              </a:rPr>
              <a:t>The </a:t>
            </a:r>
            <a:r>
              <a:rPr lang="en-US" altLang="en-US" sz="2400" dirty="0">
                <a:latin typeface="Arial" panose="020B0604020202020204" pitchFamily="34" charset="0"/>
                <a:cs typeface="Arial" panose="020B0604020202020204" pitchFamily="34" charset="0"/>
              </a:rPr>
              <a:t>active involvement of </a:t>
            </a:r>
            <a:r>
              <a:rPr lang="en-US" altLang="en-US" sz="2400" dirty="0" smtClean="0">
                <a:latin typeface="Arial" panose="020B0604020202020204" pitchFamily="34" charset="0"/>
                <a:cs typeface="Arial" panose="020B0604020202020204" pitchFamily="34" charset="0"/>
              </a:rPr>
              <a:t>users is the </a:t>
            </a:r>
            <a:r>
              <a:rPr lang="en-US" altLang="en-US" sz="2400" dirty="0">
                <a:latin typeface="Arial" panose="020B0604020202020204" pitchFamily="34" charset="0"/>
                <a:cs typeface="Arial" panose="020B0604020202020204" pitchFamily="34" charset="0"/>
              </a:rPr>
              <a:t>key strength of user-centered </a:t>
            </a:r>
            <a:r>
              <a:rPr lang="en-US" altLang="en-US" sz="2400" dirty="0" smtClean="0">
                <a:latin typeface="Arial" panose="020B0604020202020204" pitchFamily="34" charset="0"/>
                <a:cs typeface="Arial" panose="020B0604020202020204" pitchFamily="34" charset="0"/>
              </a:rPr>
              <a:t>design.</a:t>
            </a:r>
          </a:p>
          <a:p>
            <a:pPr marL="0" indent="0">
              <a:buNone/>
            </a:pPr>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Involving end-users can also enhance the acceptance and commitment to the new software as staff some to feel that the system is being designed in consultation with them rather than being imposed </a:t>
            </a:r>
            <a:r>
              <a:rPr lang="en-US" altLang="en-US" sz="2400" dirty="0" smtClean="0">
                <a:latin typeface="Arial" panose="020B0604020202020204" pitchFamily="34" charset="0"/>
                <a:cs typeface="Arial" panose="020B0604020202020204" pitchFamily="34" charset="0"/>
              </a:rPr>
              <a:t>upon </a:t>
            </a:r>
            <a:r>
              <a:rPr lang="en-US" altLang="en-US" sz="2400" dirty="0">
                <a:latin typeface="Arial" panose="020B0604020202020204" pitchFamily="34" charset="0"/>
                <a:cs typeface="Arial" panose="020B0604020202020204" pitchFamily="34" charset="0"/>
              </a:rPr>
              <a:t>them</a:t>
            </a:r>
            <a:r>
              <a:rPr lang="en-US" altLang="en-US" sz="2400" dirty="0" smtClean="0">
                <a:latin typeface="Arial" panose="020B0604020202020204" pitchFamily="34" charset="0"/>
                <a:cs typeface="Arial" panose="020B0604020202020204" pitchFamily="34" charset="0"/>
              </a:rPr>
              <a:t>.</a:t>
            </a: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9944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3"/>
          </p:nvPr>
        </p:nvSpPr>
        <p:spPr>
          <a:xfrm>
            <a:off x="609600" y="1600200"/>
            <a:ext cx="7924800" cy="4114800"/>
          </a:xfrm>
        </p:spPr>
        <p:txBody>
          <a:bodyPr>
            <a:normAutofit/>
          </a:bodyPr>
          <a:lstStyle/>
          <a:p>
            <a:pPr marL="0" indent="-98425">
              <a:spcBef>
                <a:spcPts val="0"/>
              </a:spcBef>
              <a:spcAft>
                <a:spcPts val="0"/>
              </a:spcAft>
              <a:buNone/>
            </a:pPr>
            <a:r>
              <a:rPr lang="en-US" altLang="en-US" sz="2400" dirty="0" smtClean="0">
                <a:latin typeface="Arial" panose="020B0604020202020204" pitchFamily="34" charset="0"/>
                <a:cs typeface="Arial" panose="020B0604020202020204" pitchFamily="34" charset="0"/>
              </a:rPr>
              <a:t>Iterative design - </a:t>
            </a:r>
            <a:r>
              <a:rPr lang="en-US" altLang="en-US" sz="2400" dirty="0">
                <a:latin typeface="Arial" panose="020B0604020202020204" pitchFamily="34" charset="0"/>
                <a:cs typeface="Arial" panose="020B0604020202020204" pitchFamily="34" charset="0"/>
              </a:rPr>
              <a:t>whereby a prototype is designed, tested and modified </a:t>
            </a:r>
            <a:r>
              <a:rPr lang="en-US" altLang="en-US" sz="2400" dirty="0" smtClean="0">
                <a:latin typeface="Arial" panose="020B0604020202020204" pitchFamily="34" charset="0"/>
                <a:cs typeface="Arial" panose="020B0604020202020204" pitchFamily="34" charset="0"/>
              </a:rPr>
              <a:t>is, essentially, an iterative </a:t>
            </a:r>
            <a:r>
              <a:rPr lang="en-US" altLang="en-US" sz="2400" dirty="0">
                <a:latin typeface="Arial" panose="020B0604020202020204" pitchFamily="34" charset="0"/>
                <a:cs typeface="Arial" panose="020B0604020202020204" pitchFamily="34" charset="0"/>
              </a:rPr>
              <a:t>of design </a:t>
            </a:r>
            <a:r>
              <a:rPr lang="en-US" altLang="en-US" sz="2400" dirty="0" smtClean="0">
                <a:latin typeface="Arial" panose="020B0604020202020204" pitchFamily="34" charset="0"/>
                <a:cs typeface="Arial" panose="020B0604020202020204" pitchFamily="34" charset="0"/>
              </a:rPr>
              <a:t>solutions.</a:t>
            </a:r>
          </a:p>
          <a:p>
            <a:pPr marL="0" indent="-98425">
              <a:spcBef>
                <a:spcPts val="0"/>
              </a:spcBef>
              <a:spcAft>
                <a:spcPts val="0"/>
              </a:spcAft>
              <a:buNone/>
            </a:pPr>
            <a:endParaRPr lang="en-US" sz="2400" dirty="0">
              <a:latin typeface="Arial" panose="020B0604020202020204" pitchFamily="34" charset="0"/>
              <a:cs typeface="Arial" panose="020B0604020202020204" pitchFamily="34" charset="0"/>
            </a:endParaRPr>
          </a:p>
          <a:p>
            <a:pPr marL="0" indent="-98425">
              <a:spcBef>
                <a:spcPts val="0"/>
              </a:spcBef>
              <a:spcAft>
                <a:spcPts val="0"/>
              </a:spcAft>
              <a:buNone/>
            </a:pPr>
            <a:r>
              <a:rPr lang="en-US" altLang="en-US" sz="2400" dirty="0">
                <a:latin typeface="Arial" panose="020B0604020202020204" pitchFamily="34" charset="0"/>
                <a:cs typeface="Arial" panose="020B0604020202020204" pitchFamily="34" charset="0"/>
              </a:rPr>
              <a:t>The users attempt to accomplish ‘real world’ tasks using the </a:t>
            </a:r>
            <a:r>
              <a:rPr lang="en-US" altLang="en-US" sz="2400" dirty="0" smtClean="0">
                <a:latin typeface="Arial" panose="020B0604020202020204" pitchFamily="34" charset="0"/>
                <a:cs typeface="Arial" panose="020B0604020202020204" pitchFamily="34" charset="0"/>
              </a:rPr>
              <a:t>prototype, </a:t>
            </a:r>
            <a:r>
              <a:rPr lang="en-US" altLang="en-US" sz="2400" dirty="0">
                <a:latin typeface="Arial" panose="020B0604020202020204" pitchFamily="34" charset="0"/>
                <a:cs typeface="Arial" panose="020B0604020202020204" pitchFamily="34" charset="0"/>
              </a:rPr>
              <a:t>and the feedback from the </a:t>
            </a:r>
            <a:r>
              <a:rPr lang="en-US" altLang="en-US" sz="2400" dirty="0" smtClean="0">
                <a:latin typeface="Arial" panose="020B0604020202020204" pitchFamily="34" charset="0"/>
                <a:cs typeface="Arial" panose="020B0604020202020204" pitchFamily="34" charset="0"/>
              </a:rPr>
              <a:t>exercise, </a:t>
            </a:r>
            <a:r>
              <a:rPr lang="en-US" altLang="en-US" sz="2400" dirty="0">
                <a:latin typeface="Arial" panose="020B0604020202020204" pitchFamily="34" charset="0"/>
                <a:cs typeface="Arial" panose="020B0604020202020204" pitchFamily="34" charset="0"/>
              </a:rPr>
              <a:t>is used to develop the design </a:t>
            </a:r>
            <a:r>
              <a:rPr lang="en-US" altLang="en-US" sz="2400" dirty="0" smtClean="0">
                <a:latin typeface="Arial" panose="020B0604020202020204" pitchFamily="34" charset="0"/>
                <a:cs typeface="Arial" panose="020B0604020202020204" pitchFamily="34" charset="0"/>
              </a:rPr>
              <a:t>further.</a:t>
            </a:r>
            <a:endParaRPr lang="en-US" sz="2400"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609600" y="274638"/>
            <a:ext cx="8138864" cy="1143000"/>
          </a:xfrm>
        </p:spPr>
        <p:txBody>
          <a:bodyPr/>
          <a:lstStyle/>
          <a:p>
            <a:pPr indent="-98425">
              <a:spcBef>
                <a:spcPts val="0"/>
              </a:spcBef>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Iterative Design Uses Prototyping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3896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3"/>
          </p:nvPr>
        </p:nvSpPr>
        <p:spPr>
          <a:xfrm>
            <a:off x="609600" y="1600200"/>
            <a:ext cx="7924800" cy="4114800"/>
          </a:xfrm>
        </p:spPr>
        <p:txBody>
          <a:bodyPr/>
          <a:lstStyle/>
          <a:p>
            <a:pPr marL="0" indent="-98425">
              <a:spcBef>
                <a:spcPts val="0"/>
              </a:spcBef>
              <a:spcAft>
                <a:spcPts val="0"/>
              </a:spcAft>
              <a:buNone/>
            </a:pPr>
            <a:r>
              <a:rPr lang="en-US" sz="2800" dirty="0" smtClean="0">
                <a:latin typeface="Arial" panose="020B0604020202020204" pitchFamily="34" charset="0"/>
                <a:cs typeface="Arial" panose="020B0604020202020204" pitchFamily="34" charset="0"/>
              </a:rPr>
              <a:t>A brief </a:t>
            </a:r>
            <a:r>
              <a:rPr lang="en-US" sz="2800" dirty="0">
                <a:latin typeface="Arial" panose="020B0604020202020204" pitchFamily="34" charset="0"/>
                <a:cs typeface="Arial" panose="020B0604020202020204" pitchFamily="34" charset="0"/>
              </a:rPr>
              <a:t>overview of common methods to gather user data</a:t>
            </a:r>
          </a:p>
          <a:p>
            <a:pPr lvl="1" indent="-441325">
              <a:lnSpc>
                <a:spcPct val="130000"/>
              </a:lnSpc>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Interviews</a:t>
            </a:r>
          </a:p>
          <a:p>
            <a:pPr lvl="1" indent="-441325">
              <a:lnSpc>
                <a:spcPct val="130000"/>
              </a:lnSpc>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Questionnaires</a:t>
            </a:r>
          </a:p>
          <a:p>
            <a:pPr lvl="1" indent="-441325">
              <a:lnSpc>
                <a:spcPct val="130000"/>
              </a:lnSpc>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Observation</a:t>
            </a:r>
          </a:p>
          <a:p>
            <a:pPr lvl="1" indent="-441325">
              <a:lnSpc>
                <a:spcPct val="130000"/>
              </a:lnSpc>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Choosing and combining </a:t>
            </a:r>
            <a:r>
              <a:rPr lang="en-US" altLang="en-US" sz="2400" dirty="0" smtClean="0">
                <a:latin typeface="Arial" panose="020B0604020202020204" pitchFamily="34" charset="0"/>
                <a:cs typeface="Arial" panose="020B0604020202020204" pitchFamily="34" charset="0"/>
              </a:rPr>
              <a:t>techniques</a:t>
            </a:r>
            <a:endParaRPr lang="en-US" altLang="en-US" sz="2400"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609600" y="274638"/>
            <a:ext cx="7924800" cy="1143000"/>
          </a:xfrm>
        </p:spPr>
        <p:txBody>
          <a:bodyPr/>
          <a:lstStyle/>
          <a:p>
            <a:pPr indent="-98425">
              <a:spcBef>
                <a:spcPts val="0"/>
              </a:spcBef>
            </a:pPr>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Gathering User Data</a:t>
            </a:r>
            <a:endParaRPr lang="en-US" sz="3200" dirty="0">
              <a:latin typeface="Arial" panose="020B0604020202020204" pitchFamily="34" charset="0"/>
              <a:cs typeface="Arial" panose="020B0604020202020204" pitchFamily="34" charset="0"/>
            </a:endParaRPr>
          </a:p>
        </p:txBody>
      </p:sp>
      <p:pic>
        <p:nvPicPr>
          <p:cNvPr id="3174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420888"/>
            <a:ext cx="3240360" cy="1728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376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buClr>
                <a:srgbClr val="FFC000"/>
              </a:buClr>
            </a:pPr>
            <a:r>
              <a:rPr lang="en-US" altLang="en-US" sz="2400" dirty="0">
                <a:latin typeface="Arial" panose="020B0604020202020204" pitchFamily="34" charset="0"/>
                <a:cs typeface="Arial" panose="020B0604020202020204" pitchFamily="34" charset="0"/>
              </a:rPr>
              <a:t>Unstructured - are not directed by a script. Rich but not replicable. </a:t>
            </a:r>
          </a:p>
          <a:p>
            <a:pPr marL="0" indent="0">
              <a:buClr>
                <a:srgbClr val="FFC000"/>
              </a:buClr>
              <a:buNone/>
            </a:pPr>
            <a:endParaRPr lang="en-US" altLang="en-US" sz="700" dirty="0">
              <a:latin typeface="Arial" panose="020B0604020202020204" pitchFamily="34" charset="0"/>
              <a:cs typeface="Arial" panose="020B0604020202020204" pitchFamily="34" charset="0"/>
            </a:endParaRPr>
          </a:p>
          <a:p>
            <a:pPr>
              <a:buClr>
                <a:srgbClr val="FFC000"/>
              </a:buClr>
            </a:pPr>
            <a:r>
              <a:rPr lang="en-US" altLang="en-US" sz="2400" dirty="0">
                <a:latin typeface="Arial" panose="020B0604020202020204" pitchFamily="34" charset="0"/>
                <a:cs typeface="Arial" panose="020B0604020202020204" pitchFamily="34" charset="0"/>
              </a:rPr>
              <a:t>Structured - are tightly scripted, a questionnaire delivered verbally. Replicable but may lack richness.</a:t>
            </a:r>
          </a:p>
          <a:p>
            <a:pPr marL="0" indent="0">
              <a:buClr>
                <a:srgbClr val="FFC000"/>
              </a:buClr>
              <a:buNone/>
            </a:pPr>
            <a:endParaRPr lang="en-US" altLang="en-US" sz="700" dirty="0">
              <a:latin typeface="Arial" panose="020B0604020202020204" pitchFamily="34" charset="0"/>
              <a:cs typeface="Arial" panose="020B0604020202020204" pitchFamily="34" charset="0"/>
            </a:endParaRPr>
          </a:p>
          <a:p>
            <a:pPr>
              <a:buClr>
                <a:srgbClr val="FFC000"/>
              </a:buClr>
            </a:pPr>
            <a:r>
              <a:rPr lang="en-US" altLang="en-US" sz="2400" dirty="0">
                <a:latin typeface="Arial" panose="020B0604020202020204" pitchFamily="34" charset="0"/>
                <a:cs typeface="Arial" panose="020B0604020202020204" pitchFamily="34" charset="0"/>
              </a:rPr>
              <a:t>Semi-structured - guided by a script but interesting issues can be explored in more depth. Can provide a good balance between richness and replicability.</a:t>
            </a:r>
          </a:p>
          <a:p>
            <a:endParaRPr lang="en-IE" dirty="0"/>
          </a:p>
        </p:txBody>
      </p:sp>
      <p:sp>
        <p:nvSpPr>
          <p:cNvPr id="4" name="Title 1"/>
          <p:cNvSpPr>
            <a:spLocks noGrp="1"/>
          </p:cNvSpPr>
          <p:nvPr>
            <p:ph type="title"/>
          </p:nvPr>
        </p:nvSpPr>
        <p:spPr>
          <a:xfrm>
            <a:off x="609600" y="274638"/>
            <a:ext cx="7924800" cy="1143000"/>
          </a:xfrm>
        </p:spPr>
        <p:txBody>
          <a:bodyPr/>
          <a:lstStyle/>
          <a:p>
            <a:r>
              <a:rPr lang="en-IE" sz="3200" dirty="0" smtClean="0">
                <a:latin typeface="Arial" panose="020B0604020202020204" pitchFamily="34" charset="0"/>
                <a:cs typeface="Arial" panose="020B0604020202020204" pitchFamily="34" charset="0"/>
              </a:rPr>
              <a:t> Task Analysis - Interviews</a:t>
            </a:r>
            <a:endParaRPr lang="en-I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12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ClrTx/>
              <a:buNone/>
            </a:pPr>
            <a:r>
              <a:rPr lang="en-US" altLang="en-US" sz="2800" dirty="0" smtClean="0">
                <a:latin typeface="Arial" panose="020B0604020202020204" pitchFamily="34" charset="0"/>
                <a:cs typeface="Arial" panose="020B0604020202020204" pitchFamily="34" charset="0"/>
              </a:rPr>
              <a:t>Two </a:t>
            </a:r>
            <a:r>
              <a:rPr lang="en-US" altLang="en-US" sz="2800" dirty="0">
                <a:latin typeface="Arial" panose="020B0604020202020204" pitchFamily="34" charset="0"/>
                <a:cs typeface="Arial" panose="020B0604020202020204" pitchFamily="34" charset="0"/>
              </a:rPr>
              <a:t>types</a:t>
            </a:r>
            <a:r>
              <a:rPr lang="en-US" altLang="en-US" sz="2800" dirty="0" smtClean="0">
                <a:latin typeface="Arial" panose="020B0604020202020204" pitchFamily="34" charset="0"/>
                <a:cs typeface="Arial" panose="020B0604020202020204" pitchFamily="34" charset="0"/>
              </a:rPr>
              <a:t>:</a:t>
            </a:r>
          </a:p>
          <a:p>
            <a:pPr>
              <a:buClr>
                <a:srgbClr val="FFC000"/>
              </a:buClr>
            </a:pPr>
            <a:r>
              <a:rPr lang="ja-JP" altLang="en-US" sz="2400" dirty="0" smtClean="0">
                <a:latin typeface="Arial" panose="020B0604020202020204" pitchFamily="34" charset="0"/>
                <a:cs typeface="Arial" panose="020B0604020202020204" pitchFamily="34" charset="0"/>
              </a:rPr>
              <a:t>‘</a:t>
            </a:r>
            <a:r>
              <a:rPr lang="en-IE" altLang="ja-JP" sz="2400" dirty="0" smtClean="0">
                <a:latin typeface="Arial" panose="020B0604020202020204" pitchFamily="34" charset="0"/>
                <a:cs typeface="Arial" panose="020B0604020202020204" pitchFamily="34" charset="0"/>
              </a:rPr>
              <a:t>C</a:t>
            </a:r>
            <a:r>
              <a:rPr lang="en-US" altLang="ja-JP" sz="2400" dirty="0" err="1" smtClean="0">
                <a:latin typeface="Arial" panose="020B0604020202020204" pitchFamily="34" charset="0"/>
                <a:cs typeface="Arial" panose="020B0604020202020204" pitchFamily="34" charset="0"/>
              </a:rPr>
              <a:t>losed</a:t>
            </a:r>
            <a:r>
              <a:rPr lang="en-US" altLang="ja-JP" sz="2400" dirty="0" smtClean="0">
                <a:latin typeface="Arial" panose="020B0604020202020204" pitchFamily="34" charset="0"/>
                <a:cs typeface="Arial" panose="020B0604020202020204" pitchFamily="34" charset="0"/>
              </a:rPr>
              <a:t> </a:t>
            </a:r>
            <a:r>
              <a:rPr lang="en-US" altLang="ja-JP" sz="2400" dirty="0">
                <a:latin typeface="Arial" panose="020B0604020202020204" pitchFamily="34" charset="0"/>
                <a:cs typeface="Arial" panose="020B0604020202020204" pitchFamily="34" charset="0"/>
              </a:rPr>
              <a:t>questions</a:t>
            </a:r>
            <a:r>
              <a:rPr lang="ja-JP" altLang="en-US"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 have a predetermined answer </a:t>
            </a:r>
            <a:r>
              <a:rPr lang="en-US" altLang="ja-JP" sz="2400" dirty="0" smtClean="0">
                <a:latin typeface="Arial" panose="020B0604020202020204" pitchFamily="34" charset="0"/>
                <a:cs typeface="Arial" panose="020B0604020202020204" pitchFamily="34" charset="0"/>
              </a:rPr>
              <a:t>format. E.G., </a:t>
            </a:r>
            <a:r>
              <a:rPr lang="ja-JP" altLang="en-US" sz="2400" dirty="0" smtClean="0">
                <a:latin typeface="Arial" panose="020B0604020202020204" pitchFamily="34" charset="0"/>
                <a:cs typeface="Arial" panose="020B0604020202020204" pitchFamily="34" charset="0"/>
              </a:rPr>
              <a:t>‘</a:t>
            </a:r>
            <a:r>
              <a:rPr lang="en-IE" altLang="ja-JP" sz="2400" dirty="0" smtClean="0">
                <a:latin typeface="Arial" panose="020B0604020202020204" pitchFamily="34" charset="0"/>
                <a:cs typeface="Arial" panose="020B0604020202020204" pitchFamily="34" charset="0"/>
              </a:rPr>
              <a:t>Y</a:t>
            </a:r>
            <a:r>
              <a:rPr lang="en-US" altLang="ja-JP" sz="2400" dirty="0" err="1" smtClean="0">
                <a:latin typeface="Arial" panose="020B0604020202020204" pitchFamily="34" charset="0"/>
                <a:cs typeface="Arial" panose="020B0604020202020204" pitchFamily="34" charset="0"/>
              </a:rPr>
              <a:t>es</a:t>
            </a:r>
            <a:r>
              <a:rPr lang="ja-JP" altLang="en-US"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 or </a:t>
            </a:r>
            <a:r>
              <a:rPr lang="ja-JP" altLang="en-US" sz="2400" dirty="0" smtClean="0">
                <a:latin typeface="Arial" panose="020B0604020202020204" pitchFamily="34" charset="0"/>
                <a:cs typeface="Arial" panose="020B0604020202020204" pitchFamily="34" charset="0"/>
              </a:rPr>
              <a:t>‘</a:t>
            </a:r>
            <a:r>
              <a:rPr lang="en-IE" altLang="ja-JP" sz="2400" dirty="0" smtClean="0">
                <a:latin typeface="Arial" panose="020B0604020202020204" pitchFamily="34" charset="0"/>
                <a:cs typeface="Arial" panose="020B0604020202020204" pitchFamily="34" charset="0"/>
              </a:rPr>
              <a:t>N</a:t>
            </a:r>
            <a:r>
              <a:rPr lang="en-US" altLang="ja-JP" sz="2400" dirty="0" smtClean="0">
                <a:latin typeface="Arial" panose="020B0604020202020204" pitchFamily="34" charset="0"/>
                <a:cs typeface="Arial" panose="020B0604020202020204" pitchFamily="34" charset="0"/>
              </a:rPr>
              <a:t>o</a:t>
            </a:r>
            <a:r>
              <a:rPr lang="ja-JP" altLang="en-US" sz="2400" dirty="0" smtClean="0">
                <a:latin typeface="Arial" panose="020B0604020202020204" pitchFamily="34" charset="0"/>
                <a:cs typeface="Arial" panose="020B0604020202020204" pitchFamily="34" charset="0"/>
              </a:rPr>
              <a:t>’</a:t>
            </a:r>
            <a:endParaRPr lang="en-US" altLang="ja-JP" sz="2400" dirty="0" smtClean="0">
              <a:latin typeface="Arial" panose="020B0604020202020204" pitchFamily="34" charset="0"/>
              <a:cs typeface="Arial" panose="020B0604020202020204" pitchFamily="34" charset="0"/>
            </a:endParaRPr>
          </a:p>
          <a:p>
            <a:pPr marL="0" indent="0">
              <a:buClr>
                <a:srgbClr val="FFC000"/>
              </a:buClr>
              <a:buNone/>
            </a:pPr>
            <a:endParaRPr lang="en-IE" altLang="ja-JP" sz="700" dirty="0" smtClean="0">
              <a:latin typeface="Arial" panose="020B0604020202020204" pitchFamily="34" charset="0"/>
              <a:cs typeface="Arial" panose="020B0604020202020204" pitchFamily="34" charset="0"/>
            </a:endParaRPr>
          </a:p>
          <a:p>
            <a:pPr>
              <a:buClr>
                <a:srgbClr val="FFC000"/>
              </a:buClr>
            </a:pPr>
            <a:r>
              <a:rPr lang="ja-JP" altLang="en-US" sz="2400" dirty="0" smtClean="0">
                <a:latin typeface="Arial" panose="020B0604020202020204" pitchFamily="34" charset="0"/>
                <a:cs typeface="Arial" panose="020B0604020202020204" pitchFamily="34" charset="0"/>
              </a:rPr>
              <a:t>‘</a:t>
            </a:r>
            <a:r>
              <a:rPr lang="en-US" altLang="ja-JP" sz="2400" dirty="0" smtClean="0">
                <a:latin typeface="Arial" panose="020B0604020202020204" pitchFamily="34" charset="0"/>
                <a:cs typeface="Arial" panose="020B0604020202020204" pitchFamily="34" charset="0"/>
              </a:rPr>
              <a:t>Open </a:t>
            </a:r>
            <a:r>
              <a:rPr lang="en-US" altLang="ja-JP" sz="2400" dirty="0">
                <a:latin typeface="Arial" panose="020B0604020202020204" pitchFamily="34" charset="0"/>
                <a:cs typeface="Arial" panose="020B0604020202020204" pitchFamily="34" charset="0"/>
              </a:rPr>
              <a:t>questions</a:t>
            </a:r>
            <a:r>
              <a:rPr lang="ja-JP" altLang="en-US"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 do not have a predetermined format</a:t>
            </a:r>
          </a:p>
          <a:p>
            <a:pPr marL="0" indent="0">
              <a:buClrTx/>
              <a:buNone/>
            </a:pPr>
            <a:endParaRPr lang="en-US" altLang="en-US" sz="2400" dirty="0" smtClean="0">
              <a:latin typeface="Arial" panose="020B0604020202020204" pitchFamily="34" charset="0"/>
              <a:cs typeface="Arial" panose="020B0604020202020204" pitchFamily="34" charset="0"/>
            </a:endParaRPr>
          </a:p>
          <a:p>
            <a:pPr marL="0" indent="0">
              <a:buClrTx/>
              <a:buNone/>
            </a:pPr>
            <a:r>
              <a:rPr lang="en-US" altLang="en-US" sz="2800" dirty="0" smtClean="0">
                <a:latin typeface="Arial" panose="020B0604020202020204" pitchFamily="34" charset="0"/>
                <a:cs typeface="Arial" panose="020B0604020202020204" pitchFamily="34" charset="0"/>
              </a:rPr>
              <a:t>Closed </a:t>
            </a:r>
            <a:r>
              <a:rPr lang="en-US" altLang="en-US" sz="2800" dirty="0">
                <a:latin typeface="Arial" panose="020B0604020202020204" pitchFamily="34" charset="0"/>
                <a:cs typeface="Arial" panose="020B0604020202020204" pitchFamily="34" charset="0"/>
              </a:rPr>
              <a:t>questions are easier to </a:t>
            </a:r>
            <a:r>
              <a:rPr lang="en-US" altLang="en-US" sz="2800" dirty="0" err="1" smtClean="0">
                <a:latin typeface="Arial" panose="020B0604020202020204" pitchFamily="34" charset="0"/>
                <a:cs typeface="Arial" panose="020B0604020202020204" pitchFamily="34" charset="0"/>
              </a:rPr>
              <a:t>analyse</a:t>
            </a:r>
            <a:r>
              <a:rPr lang="en-US" altLang="en-US" sz="2800" dirty="0" smtClean="0">
                <a:latin typeface="Arial" panose="020B0604020202020204" pitchFamily="34" charset="0"/>
                <a:cs typeface="Arial" panose="020B0604020202020204" pitchFamily="34" charset="0"/>
              </a:rPr>
              <a:t>.</a:t>
            </a:r>
            <a:endParaRPr lang="en-US" altLang="en-US" sz="28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09600" y="274638"/>
            <a:ext cx="7924800"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Interview Questions</a:t>
            </a:r>
            <a:endParaRPr lang="en-I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7256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ClrTx/>
              <a:buNone/>
            </a:pPr>
            <a:r>
              <a:rPr lang="en-US" altLang="en-US" sz="2800" dirty="0" smtClean="0">
                <a:latin typeface="Arial" panose="020B0604020202020204" pitchFamily="34" charset="0"/>
                <a:cs typeface="Arial" panose="020B0604020202020204" pitchFamily="34" charset="0"/>
              </a:rPr>
              <a:t>Avoid</a:t>
            </a:r>
            <a:r>
              <a:rPr lang="en-US" altLang="en-US" sz="2800" dirty="0">
                <a:latin typeface="Arial" panose="020B0604020202020204" pitchFamily="34" charset="0"/>
                <a:cs typeface="Arial" panose="020B0604020202020204" pitchFamily="34" charset="0"/>
              </a:rPr>
              <a:t>:</a:t>
            </a:r>
          </a:p>
          <a:p>
            <a:pPr lvl="1">
              <a:buClr>
                <a:srgbClr val="FFC000"/>
              </a:buClr>
            </a:pPr>
            <a:r>
              <a:rPr lang="en-US" altLang="en-US" sz="2400" dirty="0">
                <a:latin typeface="Arial" panose="020B0604020202020204" pitchFamily="34" charset="0"/>
                <a:cs typeface="Arial" panose="020B0604020202020204" pitchFamily="34" charset="0"/>
              </a:rPr>
              <a:t>Long questions</a:t>
            </a:r>
          </a:p>
          <a:p>
            <a:pPr lvl="1">
              <a:buClr>
                <a:srgbClr val="FFC000"/>
              </a:buClr>
            </a:pPr>
            <a:r>
              <a:rPr lang="en-US" altLang="en-US" sz="2400" dirty="0">
                <a:latin typeface="Arial" panose="020B0604020202020204" pitchFamily="34" charset="0"/>
                <a:cs typeface="Arial" panose="020B0604020202020204" pitchFamily="34" charset="0"/>
              </a:rPr>
              <a:t>Compound sentences - split them into two</a:t>
            </a:r>
          </a:p>
          <a:p>
            <a:pPr lvl="1">
              <a:buClr>
                <a:srgbClr val="FFC000"/>
              </a:buClr>
            </a:pPr>
            <a:r>
              <a:rPr lang="en-US" altLang="en-US" sz="2400" dirty="0">
                <a:latin typeface="Arial" panose="020B0604020202020204" pitchFamily="34" charset="0"/>
                <a:cs typeface="Arial" panose="020B0604020202020204" pitchFamily="34" charset="0"/>
              </a:rPr>
              <a:t>Jargon and language that the interviewee may not understand </a:t>
            </a:r>
          </a:p>
          <a:p>
            <a:pPr lvl="1">
              <a:buClr>
                <a:srgbClr val="FFC000"/>
              </a:buClr>
            </a:pPr>
            <a:r>
              <a:rPr lang="en-US" altLang="en-US" sz="2400" dirty="0">
                <a:latin typeface="Arial" panose="020B0604020202020204" pitchFamily="34" charset="0"/>
                <a:cs typeface="Arial" panose="020B0604020202020204" pitchFamily="34" charset="0"/>
              </a:rPr>
              <a:t>Leading questions that make </a:t>
            </a:r>
            <a:r>
              <a:rPr lang="en-US" altLang="en-US" sz="2400" dirty="0" smtClean="0">
                <a:latin typeface="Arial" panose="020B0604020202020204" pitchFamily="34" charset="0"/>
                <a:cs typeface="Arial" panose="020B0604020202020204" pitchFamily="34" charset="0"/>
              </a:rPr>
              <a:t>assumptions, </a:t>
            </a:r>
            <a:r>
              <a:rPr lang="en-US" altLang="ja-JP" sz="2400" dirty="0">
                <a:latin typeface="Arial" panose="020B0604020202020204" pitchFamily="34" charset="0"/>
                <a:cs typeface="Arial" panose="020B0604020202020204" pitchFamily="34" charset="0"/>
              </a:rPr>
              <a:t>E.G</a:t>
            </a:r>
            <a:r>
              <a:rPr lang="en-US" altLang="en-US" sz="2400" dirty="0" smtClean="0">
                <a:latin typeface="Arial" panose="020B0604020202020204" pitchFamily="34" charset="0"/>
                <a:cs typeface="Arial" panose="020B0604020202020204" pitchFamily="34" charset="0"/>
              </a:rPr>
              <a:t>., ‘Why </a:t>
            </a:r>
            <a:r>
              <a:rPr lang="en-US" altLang="en-US" sz="2400" dirty="0">
                <a:latin typeface="Arial" panose="020B0604020202020204" pitchFamily="34" charset="0"/>
                <a:cs typeface="Arial" panose="020B0604020202020204" pitchFamily="34" charset="0"/>
              </a:rPr>
              <a:t>do you </a:t>
            </a:r>
            <a:r>
              <a:rPr lang="en-US" altLang="en-US" sz="2400" dirty="0" smtClean="0">
                <a:latin typeface="Arial" panose="020B0604020202020204" pitchFamily="34" charset="0"/>
                <a:cs typeface="Arial" panose="020B0604020202020204" pitchFamily="34" charset="0"/>
              </a:rPr>
              <a:t>like…?’</a:t>
            </a:r>
            <a:endParaRPr lang="en-US" altLang="en-US" sz="2400" dirty="0">
              <a:latin typeface="Arial" panose="020B0604020202020204" pitchFamily="34" charset="0"/>
              <a:cs typeface="Arial" panose="020B0604020202020204" pitchFamily="34" charset="0"/>
            </a:endParaRPr>
          </a:p>
          <a:p>
            <a:pPr lvl="1">
              <a:buClr>
                <a:srgbClr val="FFC000"/>
              </a:buClr>
            </a:pPr>
            <a:r>
              <a:rPr lang="en-US" altLang="en-US" sz="2400" dirty="0">
                <a:latin typeface="Arial" panose="020B0604020202020204" pitchFamily="34" charset="0"/>
                <a:cs typeface="Arial" panose="020B0604020202020204" pitchFamily="34" charset="0"/>
              </a:rPr>
              <a:t>Unconscious </a:t>
            </a:r>
            <a:r>
              <a:rPr lang="en-US" altLang="en-US" sz="2400" dirty="0" smtClean="0">
                <a:latin typeface="Arial" panose="020B0604020202020204" pitchFamily="34" charset="0"/>
                <a:cs typeface="Arial" panose="020B0604020202020204" pitchFamily="34" charset="0"/>
              </a:rPr>
              <a:t>biases, </a:t>
            </a:r>
            <a:r>
              <a:rPr lang="en-US" altLang="ja-JP" sz="2400" dirty="0">
                <a:latin typeface="Arial" panose="020B0604020202020204" pitchFamily="34" charset="0"/>
                <a:cs typeface="Arial" panose="020B0604020202020204" pitchFamily="34" charset="0"/>
              </a:rPr>
              <a:t>E.G</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gender </a:t>
            </a:r>
            <a:r>
              <a:rPr lang="en-US" altLang="en-US" sz="2400" dirty="0" smtClean="0">
                <a:latin typeface="Arial" panose="020B0604020202020204" pitchFamily="34" charset="0"/>
                <a:cs typeface="Arial" panose="020B0604020202020204" pitchFamily="34" charset="0"/>
              </a:rPr>
              <a:t>stereotypes</a:t>
            </a:r>
            <a:endParaRPr lang="en-US" altLang="en-US" sz="2400" dirty="0">
              <a:latin typeface="Arial" panose="020B0604020202020204" pitchFamily="34" charset="0"/>
              <a:cs typeface="Arial" panose="020B0604020202020204" pitchFamily="34" charset="0"/>
            </a:endParaRPr>
          </a:p>
          <a:p>
            <a:endParaRPr lang="en-IE" dirty="0"/>
          </a:p>
        </p:txBody>
      </p:sp>
      <p:sp>
        <p:nvSpPr>
          <p:cNvPr id="4" name="Title 1"/>
          <p:cNvSpPr>
            <a:spLocks noGrp="1"/>
          </p:cNvSpPr>
          <p:nvPr>
            <p:ph type="title"/>
          </p:nvPr>
        </p:nvSpPr>
        <p:spPr>
          <a:xfrm>
            <a:off x="609600" y="274638"/>
            <a:ext cx="7924800"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Interview Questions (2)</a:t>
            </a:r>
            <a:endParaRPr lang="en-I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1077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66856" cy="1143000"/>
          </a:xfrm>
        </p:spPr>
        <p:txBody>
          <a:bodyPr/>
          <a:lstStyle/>
          <a:p>
            <a:r>
              <a:rPr lang="en-GB" sz="3200" dirty="0">
                <a:latin typeface="Arial" panose="020B0604020202020204" pitchFamily="34" charset="0"/>
                <a:cs typeface="Arial" panose="020B0604020202020204" pitchFamily="34" charset="0"/>
              </a:rPr>
              <a:t>Enriching the interview process</a:t>
            </a:r>
            <a:endParaRPr lang="en-IE"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marL="0" indent="0">
              <a:buNone/>
            </a:pPr>
            <a:r>
              <a:rPr lang="en-US" altLang="en-US" sz="2600" dirty="0" smtClean="0">
                <a:latin typeface="Arial" panose="020B0604020202020204" pitchFamily="34" charset="0"/>
                <a:cs typeface="Arial" panose="020B0604020202020204" pitchFamily="34" charset="0"/>
              </a:rPr>
              <a:t>Use props - devices for prompting interviewee – if you feel they will help, E.G., a prototype, scenario, visual, audio…</a:t>
            </a:r>
          </a:p>
          <a:p>
            <a:endParaRPr lang="en-IE" sz="2800" dirty="0">
              <a:latin typeface="Arial" panose="020B0604020202020204" pitchFamily="34" charset="0"/>
              <a:cs typeface="Arial" panose="020B0604020202020204" pitchFamily="34" charset="0"/>
            </a:endParaRPr>
          </a:p>
        </p:txBody>
      </p:sp>
      <p:sp>
        <p:nvSpPr>
          <p:cNvPr id="4" name="Rectangle 3"/>
          <p:cNvSpPr/>
          <p:nvPr/>
        </p:nvSpPr>
        <p:spPr>
          <a:xfrm>
            <a:off x="2411760" y="2996952"/>
            <a:ext cx="5328592" cy="3312368"/>
          </a:xfrm>
          <a:prstGeom prst="rect">
            <a:avLst/>
          </a:prstGeom>
          <a:solidFill>
            <a:srgbClr val="FFFF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4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780928"/>
            <a:ext cx="3672408" cy="367240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result for computer pro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3590" y="3401813"/>
            <a:ext cx="1192484" cy="11073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computer network diagra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7704" y="4653136"/>
            <a:ext cx="2304256" cy="129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419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Contextual Inquiry</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marL="0" indent="0">
              <a:lnSpc>
                <a:spcPct val="120000"/>
              </a:lnSpc>
              <a:spcBef>
                <a:spcPct val="0"/>
              </a:spcBef>
              <a:buClr>
                <a:srgbClr val="FFC000"/>
              </a:buClr>
              <a:buNone/>
            </a:pPr>
            <a:r>
              <a:rPr lang="en-US" altLang="en-US" sz="2400" dirty="0">
                <a:latin typeface="Arial" panose="020B0604020202020204" pitchFamily="34" charset="0"/>
                <a:cs typeface="Arial" panose="020B0604020202020204" pitchFamily="34" charset="0"/>
              </a:rPr>
              <a:t>An approach to ethnographic study. </a:t>
            </a:r>
            <a:r>
              <a:rPr lang="en-US" altLang="en-US" sz="2400" dirty="0" smtClean="0">
                <a:latin typeface="Arial" panose="020B0604020202020204" pitchFamily="34" charset="0"/>
                <a:cs typeface="Arial" panose="020B0604020202020204" pitchFamily="34" charset="0"/>
              </a:rPr>
              <a:t>Contextual inquiry is often </a:t>
            </a:r>
            <a:r>
              <a:rPr lang="en-US" altLang="en-US" sz="2400" dirty="0">
                <a:latin typeface="Arial" panose="020B0604020202020204" pitchFamily="34" charset="0"/>
                <a:cs typeface="Arial" panose="020B0604020202020204" pitchFamily="34" charset="0"/>
              </a:rPr>
              <a:t>conducted as </a:t>
            </a:r>
            <a:r>
              <a:rPr lang="en-US" altLang="en-US" sz="2400" dirty="0" smtClean="0">
                <a:latin typeface="Arial" panose="020B0604020202020204" pitchFamily="34" charset="0"/>
                <a:cs typeface="Arial" panose="020B0604020202020204" pitchFamily="34" charset="0"/>
              </a:rPr>
              <a:t>‘an apprenticeship’ </a:t>
            </a:r>
            <a:r>
              <a:rPr lang="en-US" altLang="en-US" sz="2400" dirty="0">
                <a:latin typeface="Arial" panose="020B0604020202020204" pitchFamily="34" charset="0"/>
                <a:cs typeface="Arial" panose="020B0604020202020204" pitchFamily="34" charset="0"/>
              </a:rPr>
              <a:t>where user is </a:t>
            </a:r>
            <a:r>
              <a:rPr lang="en-US" altLang="en-US" sz="2400" dirty="0" smtClean="0">
                <a:latin typeface="Arial" panose="020B0604020202020204" pitchFamily="34" charset="0"/>
                <a:cs typeface="Arial" panose="020B0604020202020204" pitchFamily="34" charset="0"/>
              </a:rPr>
              <a:t>the expert</a:t>
            </a:r>
            <a:r>
              <a:rPr lang="en-US" altLang="en-US" sz="2400" dirty="0">
                <a:latin typeface="Arial" panose="020B0604020202020204" pitchFamily="34" charset="0"/>
                <a:cs typeface="Arial" panose="020B0604020202020204" pitchFamily="34" charset="0"/>
              </a:rPr>
              <a:t>, </a:t>
            </a:r>
            <a:r>
              <a:rPr lang="en-US" altLang="en-US" sz="2400" dirty="0" smtClean="0">
                <a:latin typeface="Arial" panose="020B0604020202020204" pitchFamily="34" charset="0"/>
                <a:cs typeface="Arial" panose="020B0604020202020204" pitchFamily="34" charset="0"/>
              </a:rPr>
              <a:t>the analyst/designer </a:t>
            </a:r>
            <a:r>
              <a:rPr lang="en-US" altLang="en-US" sz="2400" dirty="0">
                <a:latin typeface="Arial" panose="020B0604020202020204" pitchFamily="34" charset="0"/>
                <a:cs typeface="Arial" panose="020B0604020202020204" pitchFamily="34" charset="0"/>
              </a:rPr>
              <a:t>is </a:t>
            </a:r>
            <a:r>
              <a:rPr lang="en-US" altLang="en-US" sz="2400" dirty="0" smtClean="0">
                <a:latin typeface="Arial" panose="020B0604020202020204" pitchFamily="34" charset="0"/>
                <a:cs typeface="Arial" panose="020B0604020202020204" pitchFamily="34" charset="0"/>
              </a:rPr>
              <a:t>an apprentice.</a:t>
            </a:r>
            <a:endParaRPr lang="en-US" altLang="en-US" sz="2400" dirty="0">
              <a:latin typeface="Arial" panose="020B0604020202020204" pitchFamily="34" charset="0"/>
              <a:cs typeface="Arial" panose="020B0604020202020204" pitchFamily="34" charset="0"/>
            </a:endParaRPr>
          </a:p>
          <a:p>
            <a:pPr>
              <a:lnSpc>
                <a:spcPct val="120000"/>
              </a:lnSpc>
              <a:spcBef>
                <a:spcPct val="0"/>
              </a:spcBef>
              <a:buClr>
                <a:srgbClr val="FFC000"/>
              </a:buClr>
            </a:pPr>
            <a:endParaRPr lang="en-US" altLang="en-US" sz="2400" dirty="0" smtClean="0">
              <a:latin typeface="Arial" panose="020B0604020202020204" pitchFamily="34" charset="0"/>
              <a:cs typeface="Arial" panose="020B0604020202020204" pitchFamily="34" charset="0"/>
            </a:endParaRPr>
          </a:p>
          <a:p>
            <a:pPr marL="0" indent="0">
              <a:lnSpc>
                <a:spcPct val="120000"/>
              </a:lnSpc>
              <a:spcBef>
                <a:spcPct val="0"/>
              </a:spcBef>
              <a:buClr>
                <a:srgbClr val="FFC000"/>
              </a:buClr>
              <a:buNone/>
            </a:pPr>
            <a:r>
              <a:rPr lang="en-US" altLang="en-US" sz="2400" dirty="0" smtClean="0">
                <a:latin typeface="Arial" panose="020B0604020202020204" pitchFamily="34" charset="0"/>
                <a:cs typeface="Arial" panose="020B0604020202020204" pitchFamily="34" charset="0"/>
              </a:rPr>
              <a:t>A </a:t>
            </a:r>
            <a:r>
              <a:rPr lang="en-US" altLang="en-US" sz="2400" dirty="0">
                <a:latin typeface="Arial" panose="020B0604020202020204" pitchFamily="34" charset="0"/>
                <a:cs typeface="Arial" panose="020B0604020202020204" pitchFamily="34" charset="0"/>
              </a:rPr>
              <a:t>form of interview, but</a:t>
            </a:r>
          </a:p>
          <a:p>
            <a:pPr lvl="1">
              <a:lnSpc>
                <a:spcPct val="120000"/>
              </a:lnSpc>
              <a:spcBef>
                <a:spcPct val="0"/>
              </a:spcBef>
              <a:buClr>
                <a:srgbClr val="FFC000"/>
              </a:buClr>
            </a:pPr>
            <a:r>
              <a:rPr lang="en-US" altLang="en-US" sz="2400" dirty="0">
                <a:latin typeface="Arial" panose="020B0604020202020204" pitchFamily="34" charset="0"/>
                <a:cs typeface="Arial" panose="020B0604020202020204" pitchFamily="34" charset="0"/>
              </a:rPr>
              <a:t> </a:t>
            </a:r>
            <a:r>
              <a:rPr lang="en-US" altLang="en-US" sz="2400" dirty="0" smtClean="0">
                <a:latin typeface="Arial" panose="020B0604020202020204" pitchFamily="34" charset="0"/>
                <a:cs typeface="Arial" panose="020B0604020202020204" pitchFamily="34" charset="0"/>
              </a:rPr>
              <a:t>takes place at </a:t>
            </a:r>
            <a:r>
              <a:rPr lang="en-US" altLang="en-US" sz="2400" dirty="0">
                <a:latin typeface="Arial" panose="020B0604020202020204" pitchFamily="34" charset="0"/>
                <a:cs typeface="Arial" panose="020B0604020202020204" pitchFamily="34" charset="0"/>
              </a:rPr>
              <a:t>users</a:t>
            </a:r>
            <a:r>
              <a:rPr lang="ja-JP" altLang="en-US"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 workplace (workstation)</a:t>
            </a:r>
          </a:p>
          <a:p>
            <a:pPr lvl="1">
              <a:lnSpc>
                <a:spcPct val="120000"/>
              </a:lnSpc>
              <a:spcBef>
                <a:spcPct val="0"/>
              </a:spcBef>
              <a:buClr>
                <a:srgbClr val="FFC000"/>
              </a:buClr>
            </a:pPr>
            <a:r>
              <a:rPr lang="en-US" altLang="en-US" sz="2400" dirty="0">
                <a:latin typeface="Arial" panose="020B0604020202020204" pitchFamily="34" charset="0"/>
                <a:cs typeface="Arial" panose="020B0604020202020204" pitchFamily="34" charset="0"/>
              </a:rPr>
              <a:t> </a:t>
            </a:r>
            <a:r>
              <a:rPr lang="en-US" altLang="en-US" sz="2400" dirty="0" smtClean="0">
                <a:latin typeface="Arial" panose="020B0604020202020204" pitchFamily="34" charset="0"/>
                <a:cs typeface="Arial" panose="020B0604020202020204" pitchFamily="34" charset="0"/>
              </a:rPr>
              <a:t>is around 2 </a:t>
            </a:r>
            <a:r>
              <a:rPr lang="en-US" altLang="en-US" sz="2400" dirty="0">
                <a:latin typeface="Arial" panose="020B0604020202020204" pitchFamily="34" charset="0"/>
                <a:cs typeface="Arial" panose="020B0604020202020204" pitchFamily="34" charset="0"/>
              </a:rPr>
              <a:t>to 3 hours </a:t>
            </a:r>
            <a:r>
              <a:rPr lang="en-US" altLang="en-US" sz="2400" dirty="0" smtClean="0">
                <a:latin typeface="Arial" panose="020B0604020202020204" pitchFamily="34" charset="0"/>
                <a:cs typeface="Arial" panose="020B0604020202020204" pitchFamily="34" charset="0"/>
              </a:rPr>
              <a:t>long</a:t>
            </a:r>
            <a:endParaRPr lang="en-US"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283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pPr marL="0" indent="0">
              <a:buNone/>
            </a:pPr>
            <a:r>
              <a:rPr lang="en-US" altLang="en-US" sz="2800" dirty="0">
                <a:latin typeface="Arial" panose="020B0604020202020204" pitchFamily="34" charset="0"/>
                <a:cs typeface="Arial" panose="020B0604020202020204" pitchFamily="34" charset="0"/>
              </a:rPr>
              <a:t>Rather than the traditional design models adopted within software </a:t>
            </a:r>
            <a:r>
              <a:rPr lang="en-US" altLang="en-US" sz="2800" dirty="0" smtClean="0">
                <a:latin typeface="Arial" panose="020B0604020202020204" pitchFamily="34" charset="0"/>
                <a:cs typeface="Arial" panose="020B0604020202020204" pitchFamily="34" charset="0"/>
              </a:rPr>
              <a:t>engineering, </a:t>
            </a:r>
            <a:r>
              <a:rPr lang="en-US" altLang="en-US" sz="2800" dirty="0">
                <a:latin typeface="Arial" panose="020B0604020202020204" pitchFamily="34" charset="0"/>
                <a:cs typeface="Arial" panose="020B0604020202020204" pitchFamily="34" charset="0"/>
              </a:rPr>
              <a:t>which are </a:t>
            </a:r>
            <a:r>
              <a:rPr lang="en-US" altLang="en-US" sz="2800" dirty="0" err="1" smtClean="0">
                <a:latin typeface="Arial" panose="020B0604020202020204" pitchFamily="34" charset="0"/>
                <a:cs typeface="Arial" panose="020B0604020202020204" pitchFamily="34" charset="0"/>
              </a:rPr>
              <a:t>characterised</a:t>
            </a:r>
            <a:r>
              <a:rPr lang="en-US" altLang="en-US" sz="2800" dirty="0" smtClean="0">
                <a:latin typeface="Arial" panose="020B0604020202020204" pitchFamily="34" charset="0"/>
                <a:cs typeface="Arial" panose="020B0604020202020204" pitchFamily="34" charset="0"/>
              </a:rPr>
              <a:t> </a:t>
            </a:r>
            <a:r>
              <a:rPr lang="en-US" altLang="en-US" sz="2800" dirty="0">
                <a:latin typeface="Arial" panose="020B0604020202020204" pitchFamily="34" charset="0"/>
                <a:cs typeface="Arial" panose="020B0604020202020204" pitchFamily="34" charset="0"/>
              </a:rPr>
              <a:t>by their </a:t>
            </a:r>
            <a:r>
              <a:rPr lang="en-US" altLang="en-US" sz="2800" dirty="0" smtClean="0">
                <a:latin typeface="Arial" panose="020B0604020202020204" pitchFamily="34" charset="0"/>
                <a:cs typeface="Arial" panose="020B0604020202020204" pitchFamily="34" charset="0"/>
              </a:rPr>
              <a:t>linearity, Human Computer Interaction </a:t>
            </a:r>
            <a:r>
              <a:rPr lang="en-US" altLang="en-US" sz="2800" dirty="0">
                <a:latin typeface="Arial" panose="020B0604020202020204" pitchFamily="34" charset="0"/>
                <a:cs typeface="Arial" panose="020B0604020202020204" pitchFamily="34" charset="0"/>
              </a:rPr>
              <a:t>has adopted a design model which aspires to incorporate the following </a:t>
            </a:r>
            <a:r>
              <a:rPr lang="en-US" altLang="en-US" sz="2800" dirty="0" smtClean="0">
                <a:latin typeface="Arial" panose="020B0604020202020204" pitchFamily="34" charset="0"/>
                <a:cs typeface="Arial" panose="020B0604020202020204" pitchFamily="34" charset="0"/>
              </a:rPr>
              <a:t>premises:</a:t>
            </a:r>
          </a:p>
          <a:p>
            <a:pPr lvl="1"/>
            <a:r>
              <a:rPr lang="en-US" altLang="en-US" sz="2600" dirty="0">
                <a:latin typeface="Arial" panose="020B0604020202020204" pitchFamily="34" charset="0"/>
                <a:cs typeface="Arial" panose="020B0604020202020204" pitchFamily="34" charset="0"/>
              </a:rPr>
              <a:t>b</a:t>
            </a:r>
            <a:r>
              <a:rPr lang="en-US" altLang="en-US" sz="2600" dirty="0" smtClean="0">
                <a:latin typeface="Arial" panose="020B0604020202020204" pitchFamily="34" charset="0"/>
                <a:cs typeface="Arial" panose="020B0604020202020204" pitchFamily="34" charset="0"/>
              </a:rPr>
              <a:t>eing user </a:t>
            </a:r>
            <a:r>
              <a:rPr lang="en-US" altLang="en-US" sz="2600" dirty="0" err="1" smtClean="0">
                <a:latin typeface="Arial" panose="020B0604020202020204" pitchFamily="34" charset="0"/>
                <a:cs typeface="Arial" panose="020B0604020202020204" pitchFamily="34" charset="0"/>
              </a:rPr>
              <a:t>centred</a:t>
            </a:r>
            <a:endParaRPr lang="en-US" altLang="en-US" sz="2600" dirty="0" smtClean="0">
              <a:latin typeface="Arial" panose="020B0604020202020204" pitchFamily="34" charset="0"/>
              <a:cs typeface="Arial" panose="020B0604020202020204" pitchFamily="34" charset="0"/>
            </a:endParaRPr>
          </a:p>
          <a:p>
            <a:pPr marL="457200" lvl="1" indent="0">
              <a:buNone/>
            </a:pPr>
            <a:endParaRPr lang="en-US" altLang="en-US" sz="800" dirty="0">
              <a:latin typeface="Arial" panose="020B0604020202020204" pitchFamily="34" charset="0"/>
              <a:cs typeface="Arial" panose="020B0604020202020204" pitchFamily="34" charset="0"/>
            </a:endParaRPr>
          </a:p>
          <a:p>
            <a:pPr lvl="1"/>
            <a:r>
              <a:rPr lang="en-US" altLang="en-US" sz="2800" dirty="0">
                <a:latin typeface="Arial" panose="020B0604020202020204" pitchFamily="34" charset="0"/>
                <a:cs typeface="Arial" panose="020B0604020202020204" pitchFamily="34" charset="0"/>
              </a:rPr>
              <a:t>being </a:t>
            </a:r>
            <a:r>
              <a:rPr lang="en-US" altLang="en-US" sz="2800" dirty="0" smtClean="0">
                <a:latin typeface="Arial" panose="020B0604020202020204" pitchFamily="34" charset="0"/>
                <a:cs typeface="Arial" panose="020B0604020202020204" pitchFamily="34" charset="0"/>
              </a:rPr>
              <a:t>multi </a:t>
            </a:r>
            <a:r>
              <a:rPr lang="en-US" altLang="en-US" sz="2800" dirty="0">
                <a:latin typeface="Arial" panose="020B0604020202020204" pitchFamily="34" charset="0"/>
                <a:cs typeface="Arial" panose="020B0604020202020204" pitchFamily="34" charset="0"/>
              </a:rPr>
              <a:t>disciplinary</a:t>
            </a:r>
          </a:p>
          <a:p>
            <a:pPr marL="457200" lvl="1" indent="0">
              <a:buNone/>
            </a:pPr>
            <a:endParaRPr lang="en-US" altLang="en-US" sz="800" dirty="0">
              <a:latin typeface="Arial" panose="020B0604020202020204" pitchFamily="34" charset="0"/>
              <a:cs typeface="Arial" panose="020B0604020202020204" pitchFamily="34" charset="0"/>
            </a:endParaRPr>
          </a:p>
          <a:p>
            <a:pPr lvl="1"/>
            <a:r>
              <a:rPr lang="en-US" altLang="en-US" sz="2800" dirty="0">
                <a:latin typeface="Arial" panose="020B0604020202020204" pitchFamily="34" charset="0"/>
                <a:cs typeface="Arial" panose="020B0604020202020204" pitchFamily="34" charset="0"/>
              </a:rPr>
              <a:t>being </a:t>
            </a:r>
            <a:r>
              <a:rPr lang="en-US" altLang="en-US" sz="2800" dirty="0" smtClean="0">
                <a:latin typeface="Arial" panose="020B0604020202020204" pitchFamily="34" charset="0"/>
                <a:cs typeface="Arial" panose="020B0604020202020204" pitchFamily="34" charset="0"/>
              </a:rPr>
              <a:t>highly </a:t>
            </a:r>
            <a:r>
              <a:rPr lang="en-US" altLang="en-US" sz="2800" dirty="0">
                <a:latin typeface="Arial" panose="020B0604020202020204" pitchFamily="34" charset="0"/>
                <a:cs typeface="Arial" panose="020B0604020202020204" pitchFamily="34" charset="0"/>
              </a:rPr>
              <a:t>iterative</a:t>
            </a:r>
          </a:p>
          <a:p>
            <a:endParaRPr lang="en-IE" dirty="0"/>
          </a:p>
        </p:txBody>
      </p:sp>
      <p:sp>
        <p:nvSpPr>
          <p:cNvPr id="4" name="Title 1"/>
          <p:cNvSpPr>
            <a:spLocks noGrp="1"/>
          </p:cNvSpPr>
          <p:nvPr>
            <p:ph type="title"/>
          </p:nvPr>
        </p:nvSpPr>
        <p:spPr>
          <a:xfrm>
            <a:off x="609600" y="274638"/>
            <a:ext cx="8138864" cy="1143000"/>
          </a:xfrm>
        </p:spPr>
        <p:txBody>
          <a:bodyPr/>
          <a:lstStyle/>
          <a:p>
            <a:r>
              <a:rPr lang="en-IE" sz="2800" dirty="0">
                <a:latin typeface="Arial" panose="020B0604020202020204" pitchFamily="34" charset="0"/>
                <a:cs typeface="Arial" panose="020B0604020202020204" pitchFamily="34" charset="0"/>
              </a:rPr>
              <a:t> </a:t>
            </a:r>
            <a:r>
              <a:rPr lang="en-IE" sz="2800" dirty="0" smtClean="0">
                <a:latin typeface="Arial" panose="020B0604020202020204" pitchFamily="34" charset="0"/>
                <a:cs typeface="Arial" panose="020B0604020202020204" pitchFamily="34" charset="0"/>
              </a:rPr>
              <a:t>Human Computer Interaction and Design? </a:t>
            </a:r>
            <a:endParaRPr lang="en-IE" sz="2800" dirty="0">
              <a:latin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6157"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63561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Contextual Inquiry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marL="0" indent="0">
              <a:lnSpc>
                <a:spcPct val="120000"/>
              </a:lnSpc>
              <a:spcBef>
                <a:spcPct val="0"/>
              </a:spcBef>
              <a:buClrTx/>
              <a:buNone/>
            </a:pPr>
            <a:r>
              <a:rPr lang="en-US" altLang="en-US" sz="2400" dirty="0">
                <a:latin typeface="Arial" panose="020B0604020202020204" pitchFamily="34" charset="0"/>
                <a:cs typeface="Arial" panose="020B0604020202020204" pitchFamily="34" charset="0"/>
              </a:rPr>
              <a:t>Four main principles:</a:t>
            </a:r>
          </a:p>
          <a:p>
            <a:pPr lvl="1">
              <a:lnSpc>
                <a:spcPct val="120000"/>
              </a:lnSpc>
              <a:spcBef>
                <a:spcPct val="0"/>
              </a:spcBef>
              <a:buClr>
                <a:srgbClr val="FFC000"/>
              </a:buClr>
            </a:pPr>
            <a:r>
              <a:rPr lang="en-US" altLang="en-US" sz="2400" dirty="0" smtClean="0">
                <a:solidFill>
                  <a:srgbClr val="FFC000"/>
                </a:solidFill>
                <a:latin typeface="Arial" panose="020B0604020202020204" pitchFamily="34" charset="0"/>
                <a:cs typeface="Arial" panose="020B0604020202020204" pitchFamily="34" charset="0"/>
              </a:rPr>
              <a:t>Context</a:t>
            </a:r>
            <a:r>
              <a:rPr lang="en-US" altLang="en-US" sz="2400" dirty="0">
                <a:latin typeface="Arial" panose="020B0604020202020204" pitchFamily="34" charset="0"/>
                <a:cs typeface="Arial" panose="020B0604020202020204" pitchFamily="34" charset="0"/>
              </a:rPr>
              <a:t>: see </a:t>
            </a:r>
            <a:r>
              <a:rPr lang="en-US" altLang="en-US" sz="2400" dirty="0" smtClean="0">
                <a:latin typeface="Arial" panose="020B0604020202020204" pitchFamily="34" charset="0"/>
                <a:cs typeface="Arial" panose="020B0604020202020204" pitchFamily="34" charset="0"/>
              </a:rPr>
              <a:t>the workplace and </a:t>
            </a:r>
            <a:r>
              <a:rPr lang="en-US" altLang="en-US" sz="2400" dirty="0">
                <a:latin typeface="Arial" panose="020B0604020202020204" pitchFamily="34" charset="0"/>
                <a:cs typeface="Arial" panose="020B0604020202020204" pitchFamily="34" charset="0"/>
              </a:rPr>
              <a:t>what happens</a:t>
            </a:r>
          </a:p>
          <a:p>
            <a:pPr lvl="1">
              <a:lnSpc>
                <a:spcPct val="120000"/>
              </a:lnSpc>
              <a:spcBef>
                <a:spcPct val="0"/>
              </a:spcBef>
              <a:buClr>
                <a:srgbClr val="FFC000"/>
              </a:buClr>
            </a:pPr>
            <a:r>
              <a:rPr lang="en-US" altLang="en-US" sz="2400" dirty="0" smtClean="0">
                <a:solidFill>
                  <a:srgbClr val="FFC000"/>
                </a:solidFill>
                <a:latin typeface="Arial" panose="020B0604020202020204" pitchFamily="34" charset="0"/>
                <a:cs typeface="Arial" panose="020B0604020202020204" pitchFamily="34" charset="0"/>
              </a:rPr>
              <a:t>Partnership</a:t>
            </a:r>
            <a:r>
              <a:rPr lang="en-US" altLang="en-US" sz="2400" dirty="0">
                <a:latin typeface="Arial" panose="020B0604020202020204" pitchFamily="34" charset="0"/>
                <a:cs typeface="Arial" panose="020B0604020202020204" pitchFamily="34" charset="0"/>
              </a:rPr>
              <a:t>: </a:t>
            </a:r>
            <a:r>
              <a:rPr lang="en-US" altLang="en-US" sz="2400" dirty="0" smtClean="0">
                <a:latin typeface="Arial" panose="020B0604020202020204" pitchFamily="34" charset="0"/>
                <a:cs typeface="Arial" panose="020B0604020202020204" pitchFamily="34" charset="0"/>
              </a:rPr>
              <a:t>the user </a:t>
            </a:r>
            <a:r>
              <a:rPr lang="en-US" altLang="en-US" sz="2400" dirty="0">
                <a:latin typeface="Arial" panose="020B0604020202020204" pitchFamily="34" charset="0"/>
                <a:cs typeface="Arial" panose="020B0604020202020204" pitchFamily="34" charset="0"/>
              </a:rPr>
              <a:t>and developer collaborate</a:t>
            </a:r>
          </a:p>
          <a:p>
            <a:pPr lvl="1">
              <a:lnSpc>
                <a:spcPct val="120000"/>
              </a:lnSpc>
              <a:spcBef>
                <a:spcPct val="0"/>
              </a:spcBef>
              <a:buClr>
                <a:srgbClr val="FFC000"/>
              </a:buClr>
            </a:pPr>
            <a:r>
              <a:rPr lang="en-US" altLang="en-US" sz="2400" dirty="0" smtClean="0">
                <a:solidFill>
                  <a:srgbClr val="FFC000"/>
                </a:solidFill>
                <a:latin typeface="Arial" panose="020B0604020202020204" pitchFamily="34" charset="0"/>
                <a:cs typeface="Arial" panose="020B0604020202020204" pitchFamily="34" charset="0"/>
              </a:rPr>
              <a:t>Interpretation</a:t>
            </a:r>
            <a:r>
              <a:rPr lang="en-US" altLang="en-US" sz="2400" dirty="0">
                <a:latin typeface="Arial" panose="020B0604020202020204" pitchFamily="34" charset="0"/>
                <a:cs typeface="Arial" panose="020B0604020202020204" pitchFamily="34" charset="0"/>
              </a:rPr>
              <a:t>: </a:t>
            </a:r>
            <a:r>
              <a:rPr lang="en-US" altLang="en-US" sz="2400" dirty="0" smtClean="0">
                <a:latin typeface="Arial" panose="020B0604020202020204" pitchFamily="34" charset="0"/>
                <a:cs typeface="Arial" panose="020B0604020202020204" pitchFamily="34" charset="0"/>
              </a:rPr>
              <a:t>observations are </a:t>
            </a:r>
            <a:r>
              <a:rPr lang="en-US" altLang="en-US" sz="2400" dirty="0">
                <a:latin typeface="Arial" panose="020B0604020202020204" pitchFamily="34" charset="0"/>
                <a:cs typeface="Arial" panose="020B0604020202020204" pitchFamily="34" charset="0"/>
              </a:rPr>
              <a:t>interpreted by user and developer together</a:t>
            </a:r>
          </a:p>
          <a:p>
            <a:pPr lvl="1">
              <a:lnSpc>
                <a:spcPct val="120000"/>
              </a:lnSpc>
              <a:spcBef>
                <a:spcPct val="0"/>
              </a:spcBef>
              <a:buClr>
                <a:srgbClr val="FFC000"/>
              </a:buClr>
            </a:pPr>
            <a:r>
              <a:rPr lang="en-US" altLang="en-US" sz="2400" dirty="0" smtClean="0">
                <a:solidFill>
                  <a:srgbClr val="FFC000"/>
                </a:solidFill>
                <a:latin typeface="Arial" panose="020B0604020202020204" pitchFamily="34" charset="0"/>
                <a:cs typeface="Arial" panose="020B0604020202020204" pitchFamily="34" charset="0"/>
              </a:rPr>
              <a:t>Focus</a:t>
            </a:r>
            <a:r>
              <a:rPr lang="en-US" altLang="en-US" sz="2400" dirty="0">
                <a:latin typeface="Arial" panose="020B0604020202020204" pitchFamily="34" charset="0"/>
                <a:cs typeface="Arial" panose="020B0604020202020204" pitchFamily="34" charset="0"/>
              </a:rPr>
              <a:t>: </a:t>
            </a:r>
            <a:r>
              <a:rPr lang="en-US" altLang="en-US" sz="2400" dirty="0" smtClean="0">
                <a:latin typeface="Arial" panose="020B0604020202020204" pitchFamily="34" charset="0"/>
                <a:cs typeface="Arial" panose="020B0604020202020204" pitchFamily="34" charset="0"/>
              </a:rPr>
              <a:t>get to a project </a:t>
            </a:r>
            <a:r>
              <a:rPr lang="en-US" altLang="en-US" sz="2400" dirty="0">
                <a:latin typeface="Arial" panose="020B0604020202020204" pitchFamily="34" charset="0"/>
                <a:cs typeface="Arial" panose="020B0604020202020204" pitchFamily="34" charset="0"/>
              </a:rPr>
              <a:t>focus to understand what to look for</a:t>
            </a:r>
          </a:p>
          <a:p>
            <a:pPr marL="0" indent="0">
              <a:buNone/>
            </a:pP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6466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questionnaire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a:buClr>
                <a:srgbClr val="FFC000"/>
              </a:buClr>
              <a:buFontTx/>
              <a:buChar char="•"/>
            </a:pPr>
            <a:r>
              <a:rPr lang="en-US" altLang="en-US" sz="2400" dirty="0">
                <a:latin typeface="Arial" panose="020B0604020202020204" pitchFamily="34" charset="0"/>
                <a:cs typeface="Arial" panose="020B0604020202020204" pitchFamily="34" charset="0"/>
              </a:rPr>
              <a:t>Questions can be closed or open</a:t>
            </a:r>
          </a:p>
          <a:p>
            <a:pPr>
              <a:buClr>
                <a:srgbClr val="FFC000"/>
              </a:buClr>
              <a:buFontTx/>
              <a:buChar char="•"/>
            </a:pPr>
            <a:r>
              <a:rPr lang="en-US" altLang="en-US" sz="2400" dirty="0">
                <a:latin typeface="Arial" panose="020B0604020202020204" pitchFamily="34" charset="0"/>
                <a:cs typeface="Arial" panose="020B0604020202020204" pitchFamily="34" charset="0"/>
              </a:rPr>
              <a:t>Closed questions are easier to </a:t>
            </a:r>
            <a:r>
              <a:rPr lang="en-US" altLang="en-US" sz="2400" dirty="0" err="1" smtClean="0">
                <a:latin typeface="Arial" panose="020B0604020202020204" pitchFamily="34" charset="0"/>
                <a:cs typeface="Arial" panose="020B0604020202020204" pitchFamily="34" charset="0"/>
              </a:rPr>
              <a:t>analyse</a:t>
            </a:r>
            <a:r>
              <a:rPr lang="en-US" altLang="en-US" sz="2400" dirty="0">
                <a:latin typeface="Arial" panose="020B0604020202020204" pitchFamily="34" charset="0"/>
                <a:cs typeface="Arial" panose="020B0604020202020204" pitchFamily="34" charset="0"/>
              </a:rPr>
              <a:t>, and may be done </a:t>
            </a:r>
            <a:r>
              <a:rPr lang="en-US" altLang="en-US" sz="2400" dirty="0" smtClean="0">
                <a:latin typeface="Arial" panose="020B0604020202020204" pitchFamily="34" charset="0"/>
                <a:cs typeface="Arial" panose="020B0604020202020204" pitchFamily="34" charset="0"/>
              </a:rPr>
              <a:t>using a computer, E.G. Online.</a:t>
            </a:r>
            <a:endParaRPr lang="en-US" altLang="en-US" sz="2400" dirty="0">
              <a:latin typeface="Arial" panose="020B0604020202020204" pitchFamily="34" charset="0"/>
              <a:cs typeface="Arial" panose="020B0604020202020204" pitchFamily="34" charset="0"/>
            </a:endParaRPr>
          </a:p>
          <a:p>
            <a:pPr>
              <a:buClr>
                <a:srgbClr val="FFC000"/>
              </a:buClr>
              <a:buFontTx/>
              <a:buChar char="•"/>
            </a:pPr>
            <a:r>
              <a:rPr lang="en-US" altLang="en-US" sz="2400" dirty="0">
                <a:latin typeface="Arial" panose="020B0604020202020204" pitchFamily="34" charset="0"/>
                <a:cs typeface="Arial" panose="020B0604020202020204" pitchFamily="34" charset="0"/>
              </a:rPr>
              <a:t>Can be administered to large </a:t>
            </a:r>
            <a:r>
              <a:rPr lang="en-US" altLang="en-US" sz="2400" dirty="0" smtClean="0">
                <a:latin typeface="Arial" panose="020B0604020202020204" pitchFamily="34" charset="0"/>
                <a:cs typeface="Arial" panose="020B0604020202020204" pitchFamily="34" charset="0"/>
              </a:rPr>
              <a:t>populations.</a:t>
            </a:r>
            <a:endParaRPr lang="en-US" altLang="en-US" sz="2400" dirty="0">
              <a:latin typeface="Arial" panose="020B0604020202020204" pitchFamily="34" charset="0"/>
              <a:cs typeface="Arial" panose="020B0604020202020204" pitchFamily="34" charset="0"/>
            </a:endParaRPr>
          </a:p>
          <a:p>
            <a:pPr>
              <a:buClr>
                <a:srgbClr val="FFC000"/>
              </a:buClr>
              <a:buFontTx/>
              <a:buChar char="•"/>
            </a:pPr>
            <a:r>
              <a:rPr lang="en-US" altLang="en-US" sz="2400" dirty="0">
                <a:latin typeface="Arial" panose="020B0604020202020204" pitchFamily="34" charset="0"/>
                <a:cs typeface="Arial" panose="020B0604020202020204" pitchFamily="34" charset="0"/>
              </a:rPr>
              <a:t>Paper, email and the web used for </a:t>
            </a:r>
            <a:r>
              <a:rPr lang="en-US" altLang="en-US" sz="2400" dirty="0" smtClean="0">
                <a:latin typeface="Arial" panose="020B0604020202020204" pitchFamily="34" charset="0"/>
                <a:cs typeface="Arial" panose="020B0604020202020204" pitchFamily="34" charset="0"/>
              </a:rPr>
              <a:t>dissemination.</a:t>
            </a:r>
            <a:endParaRPr lang="en-US" altLang="en-US" sz="2400" dirty="0">
              <a:latin typeface="Arial" panose="020B0604020202020204" pitchFamily="34" charset="0"/>
              <a:cs typeface="Arial" panose="020B0604020202020204" pitchFamily="34" charset="0"/>
            </a:endParaRPr>
          </a:p>
          <a:p>
            <a:pPr>
              <a:buClr>
                <a:srgbClr val="FFC000"/>
              </a:buClr>
              <a:buFontTx/>
              <a:buChar char="•"/>
            </a:pPr>
            <a:r>
              <a:rPr lang="en-US" altLang="en-US" sz="2400" dirty="0">
                <a:latin typeface="Arial" panose="020B0604020202020204" pitchFamily="34" charset="0"/>
                <a:cs typeface="Arial" panose="020B0604020202020204" pitchFamily="34" charset="0"/>
              </a:rPr>
              <a:t>Sampling can be a problem when the size of a population is </a:t>
            </a:r>
            <a:r>
              <a:rPr lang="en-US" altLang="en-US" sz="2400" dirty="0" smtClean="0">
                <a:latin typeface="Arial" panose="020B0604020202020204" pitchFamily="34" charset="0"/>
                <a:cs typeface="Arial" panose="020B0604020202020204" pitchFamily="34" charset="0"/>
              </a:rPr>
              <a:t>unknown, </a:t>
            </a:r>
            <a:r>
              <a:rPr lang="en-US" altLang="en-US" sz="2400" dirty="0">
                <a:latin typeface="Arial" panose="020B0604020202020204" pitchFamily="34" charset="0"/>
                <a:cs typeface="Arial" panose="020B0604020202020204" pitchFamily="34" charset="0"/>
              </a:rPr>
              <a:t>as is common </a:t>
            </a:r>
            <a:r>
              <a:rPr lang="en-US" altLang="en-US" sz="2400" dirty="0" smtClean="0">
                <a:latin typeface="Arial" panose="020B0604020202020204" pitchFamily="34" charset="0"/>
                <a:cs typeface="Arial" panose="020B0604020202020204" pitchFamily="34" charset="0"/>
              </a:rPr>
              <a:t>online.</a:t>
            </a:r>
            <a:endParaRPr lang="en-US"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8720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a:t>
            </a:r>
            <a:r>
              <a:rPr lang="en-IE" sz="3200" dirty="0">
                <a:latin typeface="Arial" panose="020B0604020202020204" pitchFamily="34" charset="0"/>
                <a:cs typeface="Arial" panose="020B0604020202020204" pitchFamily="34" charset="0"/>
              </a:rPr>
              <a:t>Q</a:t>
            </a:r>
            <a:r>
              <a:rPr lang="en-IE" sz="3200" dirty="0" smtClean="0">
                <a:latin typeface="Arial" panose="020B0604020202020204" pitchFamily="34" charset="0"/>
                <a:cs typeface="Arial" panose="020B0604020202020204" pitchFamily="34" charset="0"/>
              </a:rPr>
              <a:t>uestionnaire Design</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a:spcBef>
                <a:spcPts val="0"/>
              </a:spcBef>
              <a:spcAft>
                <a:spcPts val="0"/>
              </a:spcAft>
              <a:buClr>
                <a:srgbClr val="FFC000"/>
              </a:buClr>
            </a:pPr>
            <a:r>
              <a:rPr lang="en-US" altLang="en-US" sz="2400" dirty="0">
                <a:latin typeface="Arial" panose="020B0604020202020204" pitchFamily="34" charset="0"/>
                <a:cs typeface="Arial" panose="020B0604020202020204" pitchFamily="34" charset="0"/>
              </a:rPr>
              <a:t>The impact of a question can be influenced by question order</a:t>
            </a:r>
            <a:r>
              <a:rPr lang="en-US" altLang="en-US" sz="2400" dirty="0" smtClean="0">
                <a:latin typeface="Arial" panose="020B0604020202020204" pitchFamily="34" charset="0"/>
                <a:cs typeface="Arial" panose="020B0604020202020204" pitchFamily="34" charset="0"/>
              </a:rPr>
              <a:t>.</a:t>
            </a:r>
          </a:p>
          <a:p>
            <a:pPr>
              <a:spcBef>
                <a:spcPts val="0"/>
              </a:spcBef>
              <a:spcAft>
                <a:spcPts val="0"/>
              </a:spcAft>
              <a:buClr>
                <a:srgbClr val="FFC000"/>
              </a:buClr>
            </a:pPr>
            <a:endParaRPr lang="en-US" altLang="en-US" sz="300" dirty="0">
              <a:latin typeface="Arial" panose="020B0604020202020204" pitchFamily="34" charset="0"/>
              <a:cs typeface="Arial" panose="020B0604020202020204" pitchFamily="34" charset="0"/>
            </a:endParaRPr>
          </a:p>
          <a:p>
            <a:pPr>
              <a:spcBef>
                <a:spcPts val="0"/>
              </a:spcBef>
              <a:spcAft>
                <a:spcPts val="0"/>
              </a:spcAft>
              <a:buClr>
                <a:srgbClr val="FFC000"/>
              </a:buClr>
            </a:pPr>
            <a:r>
              <a:rPr lang="en-US" altLang="en-US" sz="2400" dirty="0">
                <a:latin typeface="Arial" panose="020B0604020202020204" pitchFamily="34" charset="0"/>
                <a:cs typeface="Arial" panose="020B0604020202020204" pitchFamily="34" charset="0"/>
              </a:rPr>
              <a:t>Do you need different versions of the questionnaire for different </a:t>
            </a:r>
            <a:r>
              <a:rPr lang="en-US" altLang="en-US" sz="2400" dirty="0" smtClean="0">
                <a:latin typeface="Arial" panose="020B0604020202020204" pitchFamily="34" charset="0"/>
                <a:cs typeface="Arial" panose="020B0604020202020204" pitchFamily="34" charset="0"/>
              </a:rPr>
              <a:t>populations?</a:t>
            </a:r>
          </a:p>
          <a:p>
            <a:pPr>
              <a:spcBef>
                <a:spcPts val="0"/>
              </a:spcBef>
              <a:spcAft>
                <a:spcPts val="0"/>
              </a:spcAft>
              <a:buClr>
                <a:srgbClr val="FFC000"/>
              </a:buClr>
            </a:pPr>
            <a:endParaRPr lang="en-US" altLang="en-US" sz="300" dirty="0">
              <a:latin typeface="Arial" panose="020B0604020202020204" pitchFamily="34" charset="0"/>
              <a:cs typeface="Arial" panose="020B0604020202020204" pitchFamily="34" charset="0"/>
            </a:endParaRPr>
          </a:p>
          <a:p>
            <a:pPr>
              <a:spcBef>
                <a:spcPts val="0"/>
              </a:spcBef>
              <a:spcAft>
                <a:spcPts val="0"/>
              </a:spcAft>
              <a:buClr>
                <a:srgbClr val="FFC000"/>
              </a:buClr>
            </a:pPr>
            <a:r>
              <a:rPr lang="en-US" altLang="en-US" sz="2400" dirty="0" smtClean="0">
                <a:latin typeface="Arial" panose="020B0604020202020204" pitchFamily="34" charset="0"/>
                <a:cs typeface="Arial" panose="020B0604020202020204" pitchFamily="34" charset="0"/>
              </a:rPr>
              <a:t>Provide </a:t>
            </a:r>
            <a:r>
              <a:rPr lang="en-US" altLang="en-US" sz="2400" dirty="0">
                <a:latin typeface="Arial" panose="020B0604020202020204" pitchFamily="34" charset="0"/>
                <a:cs typeface="Arial" panose="020B0604020202020204" pitchFamily="34" charset="0"/>
              </a:rPr>
              <a:t>clear instructions on how to complete the questionnaire. </a:t>
            </a:r>
          </a:p>
          <a:p>
            <a:pPr>
              <a:spcBef>
                <a:spcPts val="0"/>
              </a:spcBef>
              <a:spcAft>
                <a:spcPts val="0"/>
              </a:spcAft>
              <a:buClr>
                <a:srgbClr val="FFC000"/>
              </a:buClr>
            </a:pPr>
            <a:endParaRPr lang="en-US" altLang="en-US" sz="300" dirty="0" smtClean="0">
              <a:latin typeface="Arial" panose="020B0604020202020204" pitchFamily="34" charset="0"/>
              <a:cs typeface="Arial" panose="020B0604020202020204" pitchFamily="34" charset="0"/>
            </a:endParaRPr>
          </a:p>
          <a:p>
            <a:pPr>
              <a:spcBef>
                <a:spcPts val="0"/>
              </a:spcBef>
              <a:spcAft>
                <a:spcPts val="0"/>
              </a:spcAft>
              <a:buClr>
                <a:srgbClr val="FFC000"/>
              </a:buClr>
            </a:pPr>
            <a:r>
              <a:rPr lang="en-US" altLang="en-US" sz="2400" dirty="0" smtClean="0">
                <a:latin typeface="Arial" panose="020B0604020202020204" pitchFamily="34" charset="0"/>
                <a:cs typeface="Arial" panose="020B0604020202020204" pitchFamily="34" charset="0"/>
              </a:rPr>
              <a:t>Strike </a:t>
            </a:r>
            <a:r>
              <a:rPr lang="en-US" altLang="en-US" sz="2400" dirty="0">
                <a:latin typeface="Arial" panose="020B0604020202020204" pitchFamily="34" charset="0"/>
                <a:cs typeface="Arial" panose="020B0604020202020204" pitchFamily="34" charset="0"/>
              </a:rPr>
              <a:t>a balance between using white space and keeping the questionnaire compact.</a:t>
            </a:r>
          </a:p>
          <a:p>
            <a:pPr>
              <a:spcBef>
                <a:spcPts val="0"/>
              </a:spcBef>
              <a:spcAft>
                <a:spcPts val="0"/>
              </a:spcAft>
              <a:buClr>
                <a:srgbClr val="FFC000"/>
              </a:buClr>
            </a:pPr>
            <a:endParaRPr lang="en-US" altLang="en-US" sz="300" dirty="0" smtClean="0">
              <a:latin typeface="Arial" panose="020B0604020202020204" pitchFamily="34" charset="0"/>
              <a:cs typeface="Arial" panose="020B0604020202020204" pitchFamily="34" charset="0"/>
            </a:endParaRPr>
          </a:p>
          <a:p>
            <a:pPr>
              <a:spcBef>
                <a:spcPts val="0"/>
              </a:spcBef>
              <a:spcAft>
                <a:spcPts val="0"/>
              </a:spcAft>
              <a:buClr>
                <a:srgbClr val="FFC000"/>
              </a:buClr>
            </a:pPr>
            <a:r>
              <a:rPr lang="en-US" altLang="en-US" sz="2400" dirty="0" smtClean="0">
                <a:latin typeface="Arial" panose="020B0604020202020204" pitchFamily="34" charset="0"/>
                <a:cs typeface="Arial" panose="020B0604020202020204" pitchFamily="34" charset="0"/>
              </a:rPr>
              <a:t>Decide </a:t>
            </a:r>
            <a:r>
              <a:rPr lang="en-US" altLang="en-US" sz="2400" dirty="0">
                <a:latin typeface="Arial" panose="020B0604020202020204" pitchFamily="34" charset="0"/>
                <a:cs typeface="Arial" panose="020B0604020202020204" pitchFamily="34" charset="0"/>
              </a:rPr>
              <a:t>on whether phrases will all be positive, all negative or mixed.</a:t>
            </a:r>
          </a:p>
          <a:p>
            <a:pPr>
              <a:spcBef>
                <a:spcPts val="0"/>
              </a:spcBef>
              <a:spcAft>
                <a:spcPts val="0"/>
              </a:spcAft>
            </a:pP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5647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64088" y="4122193"/>
            <a:ext cx="3350332" cy="2460848"/>
          </a:xfrm>
          <a:prstGeom prst="rect">
            <a:avLst/>
          </a:prstGeom>
          <a:solidFill>
            <a:srgbClr val="FFFF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Online questionnaires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marL="0" indent="0">
              <a:buClr>
                <a:srgbClr val="FFC000"/>
              </a:buClr>
              <a:buNone/>
            </a:pPr>
            <a:r>
              <a:rPr lang="en-IE" sz="2400" dirty="0" smtClean="0">
                <a:latin typeface="Arial" panose="020B0604020202020204" pitchFamily="34" charset="0"/>
                <a:cs typeface="Arial" panose="020B0604020202020204" pitchFamily="34" charset="0"/>
              </a:rPr>
              <a:t>Advantages </a:t>
            </a:r>
            <a:r>
              <a:rPr lang="en-IE" sz="2400" dirty="0">
                <a:latin typeface="Arial" panose="020B0604020202020204" pitchFamily="34" charset="0"/>
                <a:cs typeface="Arial" panose="020B0604020202020204" pitchFamily="34" charset="0"/>
              </a:rPr>
              <a:t>of </a:t>
            </a:r>
            <a:r>
              <a:rPr lang="en-IE" sz="2400" dirty="0" smtClean="0">
                <a:latin typeface="Arial" panose="020B0604020202020204" pitchFamily="34" charset="0"/>
                <a:cs typeface="Arial" panose="020B0604020202020204" pitchFamily="34" charset="0"/>
              </a:rPr>
              <a:t>online </a:t>
            </a:r>
            <a:r>
              <a:rPr lang="en-IE" sz="2400" dirty="0">
                <a:latin typeface="Arial" panose="020B0604020202020204" pitchFamily="34" charset="0"/>
                <a:cs typeface="Arial" panose="020B0604020202020204" pitchFamily="34" charset="0"/>
              </a:rPr>
              <a:t>questionnaires</a:t>
            </a:r>
            <a:endParaRPr lang="en-US" altLang="en-US" sz="2400" dirty="0" smtClean="0">
              <a:latin typeface="Arial" panose="020B0604020202020204" pitchFamily="34" charset="0"/>
              <a:cs typeface="Arial" panose="020B0604020202020204" pitchFamily="34" charset="0"/>
            </a:endParaRPr>
          </a:p>
          <a:p>
            <a:pPr>
              <a:buFont typeface="Symbol" panose="05050102010706020507" pitchFamily="18" charset="2"/>
              <a:buChar char="·"/>
            </a:pPr>
            <a:r>
              <a:rPr lang="en-US" altLang="en-US" sz="2400" dirty="0" smtClean="0">
                <a:latin typeface="Arial" panose="020B0604020202020204" pitchFamily="34" charset="0"/>
                <a:cs typeface="Arial" panose="020B0604020202020204" pitchFamily="34" charset="0"/>
              </a:rPr>
              <a:t>Responses are usually received quickly</a:t>
            </a:r>
          </a:p>
          <a:p>
            <a:pPr>
              <a:buFont typeface="Symbol" panose="05050102010706020507" pitchFamily="18" charset="2"/>
              <a:buChar char="·"/>
            </a:pPr>
            <a:r>
              <a:rPr lang="en-US" altLang="en-US" sz="2400" dirty="0" smtClean="0">
                <a:latin typeface="Arial" panose="020B0604020202020204" pitchFamily="34" charset="0"/>
                <a:cs typeface="Arial" panose="020B0604020202020204" pitchFamily="34" charset="0"/>
              </a:rPr>
              <a:t>No </a:t>
            </a:r>
            <a:r>
              <a:rPr lang="en-US" altLang="en-US" sz="2400" dirty="0">
                <a:latin typeface="Arial" panose="020B0604020202020204" pitchFamily="34" charset="0"/>
                <a:cs typeface="Arial" panose="020B0604020202020204" pitchFamily="34" charset="0"/>
              </a:rPr>
              <a:t>copying and postage costs</a:t>
            </a:r>
          </a:p>
          <a:p>
            <a:pPr>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Data can be collected in </a:t>
            </a:r>
            <a:r>
              <a:rPr lang="en-US" altLang="en-US" sz="2400" dirty="0" smtClean="0">
                <a:latin typeface="Arial" panose="020B0604020202020204" pitchFamily="34" charset="0"/>
                <a:cs typeface="Arial" panose="020B0604020202020204" pitchFamily="34" charset="0"/>
              </a:rPr>
              <a:t>a database </a:t>
            </a:r>
            <a:r>
              <a:rPr lang="en-US" altLang="en-US" sz="2400" dirty="0">
                <a:latin typeface="Arial" panose="020B0604020202020204" pitchFamily="34" charset="0"/>
                <a:cs typeface="Arial" panose="020B0604020202020204" pitchFamily="34" charset="0"/>
              </a:rPr>
              <a:t>for analysis</a:t>
            </a:r>
          </a:p>
          <a:p>
            <a:pPr>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Time required for data analysis is reduced</a:t>
            </a:r>
          </a:p>
          <a:p>
            <a:pPr>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Errors can be corrected </a:t>
            </a:r>
            <a:r>
              <a:rPr lang="en-US" altLang="en-US" sz="2400" dirty="0" smtClean="0">
                <a:latin typeface="Arial" panose="020B0604020202020204" pitchFamily="34" charset="0"/>
                <a:cs typeface="Arial" panose="020B0604020202020204" pitchFamily="34" charset="0"/>
              </a:rPr>
              <a:t>easily</a:t>
            </a:r>
            <a:endParaRPr lang="en-US" altLang="en-US" sz="2400" dirty="0">
              <a:latin typeface="Arial" panose="020B0604020202020204" pitchFamily="34" charset="0"/>
              <a:cs typeface="Arial" panose="020B0604020202020204" pitchFamily="34" charset="0"/>
            </a:endParaRPr>
          </a:p>
        </p:txBody>
      </p:sp>
      <p:pic>
        <p:nvPicPr>
          <p:cNvPr id="32770" name="Picture 2" descr="Image result for online questionnai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072" y="4293096"/>
            <a:ext cx="2952328" cy="238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857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64088" y="4122193"/>
            <a:ext cx="3350332" cy="2460848"/>
          </a:xfrm>
          <a:prstGeom prst="rect">
            <a:avLst/>
          </a:prstGeom>
          <a:solidFill>
            <a:srgbClr val="FFFF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Online questionnaires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529736" cy="4114800"/>
          </a:xfrm>
        </p:spPr>
        <p:txBody>
          <a:bodyPr>
            <a:normAutofit/>
          </a:bodyPr>
          <a:lstStyle/>
          <a:p>
            <a:pPr marL="0" indent="0">
              <a:buClr>
                <a:srgbClr val="FFC000"/>
              </a:buClr>
              <a:buNone/>
            </a:pPr>
            <a:r>
              <a:rPr lang="en-IE" sz="2400" dirty="0" smtClean="0">
                <a:latin typeface="Arial" panose="020B0604020202020204" pitchFamily="34" charset="0"/>
                <a:cs typeface="Arial" panose="020B0604020202020204" pitchFamily="34" charset="0"/>
              </a:rPr>
              <a:t>Problems with online </a:t>
            </a:r>
            <a:r>
              <a:rPr lang="en-IE" sz="2400" dirty="0">
                <a:latin typeface="Arial" panose="020B0604020202020204" pitchFamily="34" charset="0"/>
                <a:cs typeface="Arial" panose="020B0604020202020204" pitchFamily="34" charset="0"/>
              </a:rPr>
              <a:t>questionnaires</a:t>
            </a:r>
            <a:endParaRPr lang="en-US" altLang="en-US" sz="2400" dirty="0" smtClean="0">
              <a:latin typeface="Arial" panose="020B0604020202020204" pitchFamily="34" charset="0"/>
              <a:cs typeface="Arial" panose="020B0604020202020204" pitchFamily="34" charset="0"/>
            </a:endParaRPr>
          </a:p>
          <a:p>
            <a:r>
              <a:rPr lang="en-US" altLang="en-US" sz="2400" dirty="0" smtClean="0">
                <a:latin typeface="Arial" panose="020B0604020202020204" pitchFamily="34" charset="0"/>
                <a:cs typeface="Arial" panose="020B0604020202020204" pitchFamily="34" charset="0"/>
              </a:rPr>
              <a:t>Sampling </a:t>
            </a:r>
            <a:r>
              <a:rPr lang="en-US" altLang="en-US" sz="2400" dirty="0">
                <a:latin typeface="Arial" panose="020B0604020202020204" pitchFamily="34" charset="0"/>
                <a:cs typeface="Arial" panose="020B0604020202020204" pitchFamily="34" charset="0"/>
              </a:rPr>
              <a:t>is problematic if population size is </a:t>
            </a:r>
            <a:r>
              <a:rPr lang="en-US" altLang="en-US" sz="2400" dirty="0" smtClean="0">
                <a:latin typeface="Arial" panose="020B0604020202020204" pitchFamily="34" charset="0"/>
                <a:cs typeface="Arial" panose="020B0604020202020204" pitchFamily="34" charset="0"/>
              </a:rPr>
              <a:t>unknown</a:t>
            </a:r>
            <a:endParaRPr lang="en-US" altLang="en-US" sz="700" dirty="0" smtClean="0">
              <a:latin typeface="Arial" panose="020B0604020202020204" pitchFamily="34" charset="0"/>
              <a:cs typeface="Arial" panose="020B0604020202020204" pitchFamily="34" charset="0"/>
            </a:endParaRPr>
          </a:p>
          <a:p>
            <a:r>
              <a:rPr lang="en-US" altLang="en-US" sz="2400" dirty="0" smtClean="0">
                <a:latin typeface="Arial" panose="020B0604020202020204" pitchFamily="34" charset="0"/>
                <a:cs typeface="Arial" panose="020B0604020202020204" pitchFamily="34" charset="0"/>
              </a:rPr>
              <a:t>Preventing </a:t>
            </a:r>
            <a:r>
              <a:rPr lang="en-US" altLang="en-US" sz="2400" dirty="0">
                <a:latin typeface="Arial" panose="020B0604020202020204" pitchFamily="34" charset="0"/>
                <a:cs typeface="Arial" panose="020B0604020202020204" pitchFamily="34" charset="0"/>
              </a:rPr>
              <a:t>individuals from responding more than </a:t>
            </a:r>
            <a:r>
              <a:rPr lang="en-US" altLang="en-US" sz="2400" dirty="0" smtClean="0">
                <a:latin typeface="Arial" panose="020B0604020202020204" pitchFamily="34" charset="0"/>
                <a:cs typeface="Arial" panose="020B0604020202020204" pitchFamily="34" charset="0"/>
              </a:rPr>
              <a:t>once</a:t>
            </a:r>
            <a:endParaRPr lang="en-US" altLang="en-US" sz="700" dirty="0" smtClean="0">
              <a:latin typeface="Arial" panose="020B0604020202020204" pitchFamily="34" charset="0"/>
              <a:cs typeface="Arial" panose="020B0604020202020204" pitchFamily="34" charset="0"/>
            </a:endParaRPr>
          </a:p>
        </p:txBody>
      </p:sp>
      <p:pic>
        <p:nvPicPr>
          <p:cNvPr id="32770" name="Picture 2" descr="Image result for online questionnai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072" y="4293096"/>
            <a:ext cx="2952328" cy="238053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609600" y="3972280"/>
            <a:ext cx="5042520" cy="162535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altLang="en-US" sz="2400" dirty="0" smtClean="0">
                <a:latin typeface="Arial" panose="020B0604020202020204" pitchFamily="34" charset="0"/>
                <a:cs typeface="Arial" panose="020B0604020202020204" pitchFamily="34" charset="0"/>
              </a:rPr>
              <a:t>Individuals have also been known to change questions in email questionnaires</a:t>
            </a:r>
            <a:endParaRPr lang="en-US"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6114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Observation</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marL="0" indent="0">
              <a:buNone/>
            </a:pPr>
            <a:r>
              <a:rPr lang="en-US" altLang="en-US" sz="2400" dirty="0" smtClean="0">
                <a:latin typeface="Arial" panose="020B0604020202020204" pitchFamily="34" charset="0"/>
                <a:cs typeface="Arial" panose="020B0604020202020204" pitchFamily="34" charset="0"/>
              </a:rPr>
              <a:t>Direct observation </a:t>
            </a:r>
            <a:r>
              <a:rPr lang="en-US" altLang="en-US" sz="2400" dirty="0">
                <a:latin typeface="Arial" panose="020B0604020202020204" pitchFamily="34" charset="0"/>
                <a:cs typeface="Arial" panose="020B0604020202020204" pitchFamily="34" charset="0"/>
              </a:rPr>
              <a:t>in the field</a:t>
            </a:r>
          </a:p>
          <a:p>
            <a:pPr lvl="1">
              <a:spcAft>
                <a:spcPts val="300"/>
              </a:spcAft>
            </a:pPr>
            <a:r>
              <a:rPr lang="en-US" altLang="en-US" sz="2200" dirty="0">
                <a:latin typeface="Arial" panose="020B0604020202020204" pitchFamily="34" charset="0"/>
                <a:cs typeface="Arial" panose="020B0604020202020204" pitchFamily="34" charset="0"/>
              </a:rPr>
              <a:t>Structuring frameworks</a:t>
            </a:r>
          </a:p>
          <a:p>
            <a:pPr lvl="1">
              <a:spcAft>
                <a:spcPts val="300"/>
              </a:spcAft>
            </a:pPr>
            <a:r>
              <a:rPr lang="en-US" altLang="en-US" sz="2200" dirty="0">
                <a:latin typeface="Arial" panose="020B0604020202020204" pitchFamily="34" charset="0"/>
                <a:cs typeface="Arial" panose="020B0604020202020204" pitchFamily="34" charset="0"/>
              </a:rPr>
              <a:t>Degree of participation (insider or outsider)</a:t>
            </a:r>
          </a:p>
          <a:p>
            <a:pPr lvl="1">
              <a:spcAft>
                <a:spcPts val="300"/>
              </a:spcAft>
            </a:pPr>
            <a:r>
              <a:rPr lang="en-US" altLang="en-US" sz="2200" dirty="0">
                <a:latin typeface="Arial" panose="020B0604020202020204" pitchFamily="34" charset="0"/>
                <a:cs typeface="Arial" panose="020B0604020202020204" pitchFamily="34" charset="0"/>
              </a:rPr>
              <a:t>Ethnography</a:t>
            </a:r>
          </a:p>
          <a:p>
            <a:pPr marL="0" indent="0">
              <a:buNone/>
            </a:pPr>
            <a:r>
              <a:rPr lang="en-US" altLang="en-US" sz="2400" dirty="0">
                <a:latin typeface="Arial" panose="020B0604020202020204" pitchFamily="34" charset="0"/>
                <a:cs typeface="Arial" panose="020B0604020202020204" pitchFamily="34" charset="0"/>
              </a:rPr>
              <a:t>Direct observation in controlled environments</a:t>
            </a:r>
          </a:p>
          <a:p>
            <a:pPr marL="0" indent="0">
              <a:buNone/>
            </a:pPr>
            <a:r>
              <a:rPr lang="en-US" altLang="en-US" sz="2400" dirty="0">
                <a:latin typeface="Arial" panose="020B0604020202020204" pitchFamily="34" charset="0"/>
                <a:cs typeface="Arial" panose="020B0604020202020204" pitchFamily="34" charset="0"/>
              </a:rPr>
              <a:t>Indirect observation: tracking users</a:t>
            </a:r>
            <a:r>
              <a:rPr lang="ja-JP" altLang="en-US"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 activities</a:t>
            </a:r>
          </a:p>
          <a:p>
            <a:pPr lvl="1">
              <a:spcAft>
                <a:spcPts val="300"/>
              </a:spcAft>
            </a:pPr>
            <a:r>
              <a:rPr lang="en-US" altLang="en-US" sz="2200" dirty="0">
                <a:latin typeface="Arial" panose="020B0604020202020204" pitchFamily="34" charset="0"/>
                <a:cs typeface="Arial" panose="020B0604020202020204" pitchFamily="34" charset="0"/>
              </a:rPr>
              <a:t>Diaries</a:t>
            </a:r>
          </a:p>
          <a:p>
            <a:pPr lvl="1">
              <a:spcAft>
                <a:spcPts val="300"/>
              </a:spcAft>
            </a:pPr>
            <a:r>
              <a:rPr lang="en-US" altLang="en-US" sz="2200" dirty="0">
                <a:latin typeface="Arial" panose="020B0604020202020204" pitchFamily="34" charset="0"/>
                <a:cs typeface="Arial" panose="020B0604020202020204" pitchFamily="34" charset="0"/>
              </a:rPr>
              <a:t>Interaction </a:t>
            </a:r>
            <a:r>
              <a:rPr lang="en-US" altLang="en-US" sz="2200" dirty="0" smtClean="0">
                <a:latin typeface="Arial" panose="020B0604020202020204" pitchFamily="34" charset="0"/>
                <a:cs typeface="Arial" panose="020B0604020202020204" pitchFamily="34" charset="0"/>
              </a:rPr>
              <a:t>logging</a:t>
            </a:r>
            <a:endParaRPr lang="en-US" altLang="en-US" sz="2200" dirty="0">
              <a:latin typeface="Arial" panose="020B0604020202020204" pitchFamily="34" charset="0"/>
              <a:cs typeface="Arial" panose="020B0604020202020204" pitchFamily="34" charset="0"/>
            </a:endParaRPr>
          </a:p>
        </p:txBody>
      </p:sp>
      <p:pic>
        <p:nvPicPr>
          <p:cNvPr id="33794" name="Picture 2" descr="Image result for office task observ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056" y="4437112"/>
            <a:ext cx="3071991" cy="224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449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Observation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marL="0" indent="0">
              <a:buNone/>
            </a:pPr>
            <a:r>
              <a:rPr lang="en-US" sz="2400" dirty="0" smtClean="0">
                <a:latin typeface="Arial" panose="020B0604020202020204" pitchFamily="34" charset="0"/>
                <a:cs typeface="Arial" panose="020B0604020202020204" pitchFamily="34" charset="0"/>
              </a:rPr>
              <a:t>Structuring </a:t>
            </a:r>
            <a:r>
              <a:rPr lang="en-US" sz="2400" dirty="0">
                <a:latin typeface="Arial" panose="020B0604020202020204" pitchFamily="34" charset="0"/>
                <a:cs typeface="Arial" panose="020B0604020202020204" pitchFamily="34" charset="0"/>
              </a:rPr>
              <a:t>frameworks to guide </a:t>
            </a:r>
            <a:r>
              <a:rPr lang="en-US" sz="2400" dirty="0" smtClean="0">
                <a:latin typeface="Arial" panose="020B0604020202020204" pitchFamily="34" charset="0"/>
                <a:cs typeface="Arial" panose="020B0604020202020204" pitchFamily="34" charset="0"/>
              </a:rPr>
              <a:t>observation</a:t>
            </a:r>
          </a:p>
          <a:p>
            <a:r>
              <a:rPr lang="en-US" altLang="en-US" sz="2400" dirty="0" smtClean="0">
                <a:solidFill>
                  <a:srgbClr val="FFC000"/>
                </a:solidFill>
                <a:latin typeface="Arial" panose="020B0604020202020204" pitchFamily="34" charset="0"/>
                <a:cs typeface="Arial" panose="020B0604020202020204" pitchFamily="34" charset="0"/>
              </a:rPr>
              <a:t>The person </a:t>
            </a:r>
            <a:r>
              <a:rPr lang="en-US" altLang="en-US" sz="2400" dirty="0" smtClean="0">
                <a:latin typeface="Arial" panose="020B0604020202020204" pitchFamily="34" charset="0"/>
                <a:cs typeface="Arial" panose="020B0604020202020204" pitchFamily="34" charset="0"/>
              </a:rPr>
              <a:t>-   Who</a:t>
            </a:r>
            <a:r>
              <a:rPr lang="en-US" altLang="en-US" sz="2400" dirty="0">
                <a:latin typeface="Arial" panose="020B0604020202020204" pitchFamily="34" charset="0"/>
                <a:cs typeface="Arial" panose="020B0604020202020204" pitchFamily="34" charset="0"/>
              </a:rPr>
              <a:t>? </a:t>
            </a:r>
            <a:endParaRPr lang="en-US" altLang="en-US" sz="2400" dirty="0" smtClean="0">
              <a:latin typeface="Arial" panose="020B0604020202020204" pitchFamily="34" charset="0"/>
              <a:cs typeface="Arial" panose="020B0604020202020204" pitchFamily="34" charset="0"/>
            </a:endParaRPr>
          </a:p>
          <a:p>
            <a:pPr marL="0" indent="0">
              <a:buNone/>
            </a:pPr>
            <a:endParaRPr lang="en-US" altLang="en-US" sz="700" dirty="0" smtClean="0">
              <a:latin typeface="Arial" panose="020B0604020202020204" pitchFamily="34" charset="0"/>
              <a:cs typeface="Arial" panose="020B0604020202020204" pitchFamily="34" charset="0"/>
            </a:endParaRPr>
          </a:p>
          <a:p>
            <a:r>
              <a:rPr lang="en-US" altLang="en-US" sz="2400" dirty="0" smtClean="0">
                <a:solidFill>
                  <a:srgbClr val="FFC000"/>
                </a:solidFill>
                <a:latin typeface="Arial" panose="020B0604020202020204" pitchFamily="34" charset="0"/>
                <a:cs typeface="Arial" panose="020B0604020202020204" pitchFamily="34" charset="0"/>
              </a:rPr>
              <a:t>The place </a:t>
            </a:r>
            <a:r>
              <a:rPr lang="en-US" altLang="en-US" sz="2400" dirty="0" smtClean="0">
                <a:latin typeface="Arial" panose="020B0604020202020204" pitchFamily="34" charset="0"/>
                <a:cs typeface="Arial" panose="020B0604020202020204" pitchFamily="34" charset="0"/>
              </a:rPr>
              <a:t>-   Where?</a:t>
            </a:r>
          </a:p>
          <a:p>
            <a:pPr marL="0" indent="0">
              <a:buNone/>
            </a:pPr>
            <a:endParaRPr lang="en-US" altLang="en-US" sz="700" dirty="0">
              <a:latin typeface="Arial" panose="020B0604020202020204" pitchFamily="34" charset="0"/>
              <a:cs typeface="Arial" panose="020B0604020202020204" pitchFamily="34" charset="0"/>
            </a:endParaRPr>
          </a:p>
          <a:p>
            <a:r>
              <a:rPr lang="en-US" altLang="en-US" sz="2400" dirty="0" smtClean="0">
                <a:solidFill>
                  <a:srgbClr val="FFC000"/>
                </a:solidFill>
                <a:latin typeface="Arial" panose="020B0604020202020204" pitchFamily="34" charset="0"/>
                <a:cs typeface="Arial" panose="020B0604020202020204" pitchFamily="34" charset="0"/>
              </a:rPr>
              <a:t>The thing </a:t>
            </a:r>
            <a:r>
              <a:rPr lang="en-US" altLang="en-US" sz="2400" dirty="0" smtClean="0">
                <a:latin typeface="Arial" panose="020B0604020202020204" pitchFamily="34" charset="0"/>
                <a:cs typeface="Arial" panose="020B0604020202020204" pitchFamily="34" charset="0"/>
              </a:rPr>
              <a:t>-   What</a:t>
            </a:r>
            <a:r>
              <a:rPr lang="en-US" alt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20229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Observation (3)</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a:spcBef>
                <a:spcPts val="600"/>
              </a:spcBef>
              <a:spcAft>
                <a:spcPts val="300"/>
              </a:spcAft>
            </a:pPr>
            <a:r>
              <a:rPr lang="en-US" altLang="en-US" sz="2400" dirty="0" smtClean="0">
                <a:solidFill>
                  <a:srgbClr val="FFC000"/>
                </a:solidFill>
                <a:latin typeface="Arial" panose="020B0604020202020204" pitchFamily="34" charset="0"/>
                <a:cs typeface="Arial" panose="020B0604020202020204" pitchFamily="34" charset="0"/>
              </a:rPr>
              <a:t>Who</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is present? </a:t>
            </a:r>
            <a:endParaRPr lang="en-US" altLang="en-US" sz="2400" dirty="0" smtClean="0">
              <a:latin typeface="Arial" panose="020B0604020202020204" pitchFamily="34" charset="0"/>
              <a:cs typeface="Arial" panose="020B0604020202020204" pitchFamily="34" charset="0"/>
            </a:endParaRPr>
          </a:p>
          <a:p>
            <a:pPr>
              <a:spcBef>
                <a:spcPts val="600"/>
              </a:spcBef>
              <a:spcAft>
                <a:spcPts val="300"/>
              </a:spcAft>
            </a:pPr>
            <a:r>
              <a:rPr lang="en-US" altLang="en-US" sz="2400" dirty="0" smtClean="0">
                <a:solidFill>
                  <a:srgbClr val="FFC000"/>
                </a:solidFill>
                <a:latin typeface="Arial" panose="020B0604020202020204" pitchFamily="34" charset="0"/>
                <a:cs typeface="Arial" panose="020B0604020202020204" pitchFamily="34" charset="0"/>
              </a:rPr>
              <a:t>What</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is their role? </a:t>
            </a:r>
            <a:endParaRPr lang="en-US" altLang="en-US" sz="2400" dirty="0" smtClean="0">
              <a:latin typeface="Arial" panose="020B0604020202020204" pitchFamily="34" charset="0"/>
              <a:cs typeface="Arial" panose="020B0604020202020204" pitchFamily="34" charset="0"/>
            </a:endParaRPr>
          </a:p>
          <a:p>
            <a:pPr>
              <a:spcBef>
                <a:spcPts val="600"/>
              </a:spcBef>
              <a:spcAft>
                <a:spcPts val="300"/>
              </a:spcAft>
            </a:pPr>
            <a:r>
              <a:rPr lang="en-US" altLang="en-US" sz="2400" dirty="0" smtClean="0">
                <a:solidFill>
                  <a:srgbClr val="FFC000"/>
                </a:solidFill>
                <a:latin typeface="Arial" panose="020B0604020202020204" pitchFamily="34" charset="0"/>
                <a:cs typeface="Arial" panose="020B0604020202020204" pitchFamily="34" charset="0"/>
              </a:rPr>
              <a:t>What</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is happening? </a:t>
            </a:r>
            <a:endParaRPr lang="en-US" altLang="en-US" sz="2400" dirty="0" smtClean="0">
              <a:latin typeface="Arial" panose="020B0604020202020204" pitchFamily="34" charset="0"/>
              <a:cs typeface="Arial" panose="020B0604020202020204" pitchFamily="34" charset="0"/>
            </a:endParaRPr>
          </a:p>
          <a:p>
            <a:pPr>
              <a:spcBef>
                <a:spcPts val="600"/>
              </a:spcBef>
              <a:spcAft>
                <a:spcPts val="300"/>
              </a:spcAft>
            </a:pPr>
            <a:r>
              <a:rPr lang="en-US" altLang="en-US" sz="2400" dirty="0" smtClean="0">
                <a:solidFill>
                  <a:srgbClr val="FFC000"/>
                </a:solidFill>
                <a:latin typeface="Arial" panose="020B0604020202020204" pitchFamily="34" charset="0"/>
                <a:cs typeface="Arial" panose="020B0604020202020204" pitchFamily="34" charset="0"/>
              </a:rPr>
              <a:t>When</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does the activity </a:t>
            </a:r>
            <a:r>
              <a:rPr lang="en-US" altLang="en-US" sz="2400" dirty="0" smtClean="0">
                <a:latin typeface="Arial" panose="020B0604020202020204" pitchFamily="34" charset="0"/>
                <a:cs typeface="Arial" panose="020B0604020202020204" pitchFamily="34" charset="0"/>
              </a:rPr>
              <a:t>occur?</a:t>
            </a:r>
          </a:p>
          <a:p>
            <a:pPr>
              <a:spcBef>
                <a:spcPts val="600"/>
              </a:spcBef>
              <a:spcAft>
                <a:spcPts val="300"/>
              </a:spcAft>
            </a:pPr>
            <a:r>
              <a:rPr lang="en-US" altLang="en-US" sz="2400" dirty="0" smtClean="0">
                <a:solidFill>
                  <a:srgbClr val="FFC000"/>
                </a:solidFill>
                <a:latin typeface="Arial" panose="020B0604020202020204" pitchFamily="34" charset="0"/>
                <a:cs typeface="Arial" panose="020B0604020202020204" pitchFamily="34" charset="0"/>
              </a:rPr>
              <a:t>Where</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is it happening? </a:t>
            </a:r>
            <a:endParaRPr lang="en-US" altLang="en-US" sz="2400" dirty="0" smtClean="0">
              <a:latin typeface="Arial" panose="020B0604020202020204" pitchFamily="34" charset="0"/>
              <a:cs typeface="Arial" panose="020B0604020202020204" pitchFamily="34" charset="0"/>
            </a:endParaRPr>
          </a:p>
          <a:p>
            <a:pPr>
              <a:spcBef>
                <a:spcPts val="600"/>
              </a:spcBef>
              <a:spcAft>
                <a:spcPts val="300"/>
              </a:spcAft>
            </a:pPr>
            <a:r>
              <a:rPr lang="en-US" altLang="en-US" sz="2400" dirty="0" smtClean="0">
                <a:solidFill>
                  <a:srgbClr val="FFC000"/>
                </a:solidFill>
                <a:latin typeface="Arial" panose="020B0604020202020204" pitchFamily="34" charset="0"/>
                <a:cs typeface="Arial" panose="020B0604020202020204" pitchFamily="34" charset="0"/>
              </a:rPr>
              <a:t>Why</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is it happening? </a:t>
            </a:r>
            <a:endParaRPr lang="en-US" altLang="en-US" sz="2400" dirty="0" smtClean="0">
              <a:latin typeface="Arial" panose="020B0604020202020204" pitchFamily="34" charset="0"/>
              <a:cs typeface="Arial" panose="020B0604020202020204" pitchFamily="34" charset="0"/>
            </a:endParaRPr>
          </a:p>
          <a:p>
            <a:pPr>
              <a:spcBef>
                <a:spcPts val="600"/>
              </a:spcBef>
              <a:spcAft>
                <a:spcPts val="300"/>
              </a:spcAft>
            </a:pPr>
            <a:r>
              <a:rPr lang="en-US" altLang="en-US" sz="2400" dirty="0" smtClean="0">
                <a:solidFill>
                  <a:srgbClr val="FFC000"/>
                </a:solidFill>
                <a:latin typeface="Arial" panose="020B0604020202020204" pitchFamily="34" charset="0"/>
                <a:cs typeface="Arial" panose="020B0604020202020204" pitchFamily="34" charset="0"/>
              </a:rPr>
              <a:t>How</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is the activity </a:t>
            </a:r>
            <a:r>
              <a:rPr lang="en-US" altLang="en-US" sz="2400" dirty="0" err="1" smtClean="0">
                <a:latin typeface="Arial" panose="020B0604020202020204" pitchFamily="34" charset="0"/>
                <a:cs typeface="Arial" panose="020B0604020202020204" pitchFamily="34" charset="0"/>
              </a:rPr>
              <a:t>organised</a:t>
            </a:r>
            <a:r>
              <a:rPr lang="en-US" alt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00409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Observation (4)</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a:spcBef>
                <a:spcPts val="600"/>
              </a:spcBef>
              <a:spcAft>
                <a:spcPts val="300"/>
              </a:spcAft>
            </a:pPr>
            <a:r>
              <a:rPr lang="en-US" sz="2400" u="sng" dirty="0">
                <a:latin typeface="Arial" panose="020B0604020202020204" pitchFamily="34" charset="0"/>
                <a:cs typeface="Arial" panose="020B0604020202020204" pitchFamily="34" charset="0"/>
              </a:rPr>
              <a:t>Direct observation</a:t>
            </a:r>
            <a:r>
              <a:rPr lang="en-US" sz="2400" dirty="0">
                <a:latin typeface="Arial" panose="020B0604020202020204" pitchFamily="34" charset="0"/>
                <a:cs typeface="Arial" panose="020B0604020202020204" pitchFamily="34" charset="0"/>
              </a:rPr>
              <a:t> in a controlled </a:t>
            </a:r>
            <a:r>
              <a:rPr lang="en-US" sz="2400" dirty="0" smtClean="0">
                <a:latin typeface="Arial" panose="020B0604020202020204" pitchFamily="34" charset="0"/>
                <a:cs typeface="Arial" panose="020B0604020202020204" pitchFamily="34" charset="0"/>
              </a:rPr>
              <a:t>setting</a:t>
            </a:r>
          </a:p>
          <a:p>
            <a:pPr lvl="1">
              <a:spcBef>
                <a:spcPts val="600"/>
              </a:spcBef>
              <a:spcAft>
                <a:spcPts val="300"/>
              </a:spcAft>
            </a:pPr>
            <a:r>
              <a:rPr lang="en-US" altLang="en-US" sz="2400" dirty="0" smtClean="0">
                <a:latin typeface="Arial" panose="020B0604020202020204" pitchFamily="34" charset="0"/>
                <a:cs typeface="Arial" panose="020B0604020202020204" pitchFamily="34" charset="0"/>
              </a:rPr>
              <a:t>Watching people perform tasks</a:t>
            </a:r>
          </a:p>
          <a:p>
            <a:pPr lvl="1">
              <a:spcBef>
                <a:spcPts val="600"/>
              </a:spcBef>
              <a:spcAft>
                <a:spcPts val="300"/>
              </a:spcAft>
            </a:pPr>
            <a:r>
              <a:rPr lang="en-US" altLang="en-US" sz="2400" dirty="0" smtClean="0">
                <a:latin typeface="Arial" panose="020B0604020202020204" pitchFamily="34" charset="0"/>
                <a:cs typeface="Arial" panose="020B0604020202020204" pitchFamily="34" charset="0"/>
              </a:rPr>
              <a:t>Consider the ‘Think-Aloud Technique’</a:t>
            </a:r>
            <a:endParaRPr lang="en-US" altLang="en-US" sz="2400" dirty="0">
              <a:latin typeface="Arial" panose="020B0604020202020204" pitchFamily="34" charset="0"/>
              <a:cs typeface="Arial" panose="020B0604020202020204" pitchFamily="34" charset="0"/>
            </a:endParaRPr>
          </a:p>
          <a:p>
            <a:pPr>
              <a:spcBef>
                <a:spcPts val="600"/>
              </a:spcBef>
              <a:spcAft>
                <a:spcPts val="300"/>
              </a:spcAft>
            </a:pPr>
            <a:endParaRPr lang="en-US" altLang="en-US" sz="2400" dirty="0" smtClean="0">
              <a:solidFill>
                <a:srgbClr val="1D6E76"/>
              </a:solidFill>
              <a:latin typeface="Arial" panose="020B0604020202020204" pitchFamily="34" charset="0"/>
              <a:cs typeface="Arial" panose="020B0604020202020204" pitchFamily="34" charset="0"/>
            </a:endParaRPr>
          </a:p>
          <a:p>
            <a:pPr>
              <a:spcBef>
                <a:spcPts val="600"/>
              </a:spcBef>
              <a:spcAft>
                <a:spcPts val="300"/>
              </a:spcAft>
            </a:pPr>
            <a:r>
              <a:rPr lang="en-US" altLang="en-US" sz="2400" u="sng" dirty="0" smtClean="0">
                <a:latin typeface="Arial" panose="020B0604020202020204" pitchFamily="34" charset="0"/>
                <a:cs typeface="Arial" panose="020B0604020202020204" pitchFamily="34" charset="0"/>
              </a:rPr>
              <a:t>Indirect observation</a:t>
            </a:r>
            <a:r>
              <a:rPr lang="en-US" altLang="en-US" sz="2400" dirty="0" smtClean="0">
                <a:latin typeface="Arial" panose="020B0604020202020204" pitchFamily="34" charset="0"/>
                <a:cs typeface="Arial" panose="020B0604020202020204" pitchFamily="34" charset="0"/>
              </a:rPr>
              <a:t> – where you read:</a:t>
            </a:r>
          </a:p>
          <a:p>
            <a:pPr lvl="1">
              <a:spcBef>
                <a:spcPts val="600"/>
              </a:spcBef>
              <a:spcAft>
                <a:spcPts val="300"/>
              </a:spcAft>
            </a:pPr>
            <a:r>
              <a:rPr lang="en-US" altLang="en-US" sz="2400" dirty="0" smtClean="0">
                <a:latin typeface="Arial" panose="020B0604020202020204" pitchFamily="34" charset="0"/>
                <a:cs typeface="Arial" panose="020B0604020202020204" pitchFamily="34" charset="0"/>
              </a:rPr>
              <a:t>Diaries</a:t>
            </a:r>
          </a:p>
          <a:p>
            <a:pPr lvl="1">
              <a:spcBef>
                <a:spcPts val="600"/>
              </a:spcBef>
              <a:spcAft>
                <a:spcPts val="300"/>
              </a:spcAft>
            </a:pPr>
            <a:r>
              <a:rPr lang="en-US" altLang="en-US" sz="2400" dirty="0" smtClean="0">
                <a:latin typeface="Arial" panose="020B0604020202020204" pitchFamily="34" charset="0"/>
                <a:cs typeface="Arial" panose="020B0604020202020204" pitchFamily="34" charset="0"/>
              </a:rPr>
              <a:t>Interaction logs</a:t>
            </a:r>
          </a:p>
          <a:p>
            <a:pPr lvl="1">
              <a:spcBef>
                <a:spcPts val="600"/>
              </a:spcBef>
              <a:spcAft>
                <a:spcPts val="300"/>
              </a:spcAft>
            </a:pPr>
            <a:r>
              <a:rPr lang="en-US" altLang="en-US" sz="2400" dirty="0" smtClean="0">
                <a:latin typeface="Arial" panose="020B0604020202020204" pitchFamily="34" charset="0"/>
                <a:cs typeface="Arial" panose="020B0604020202020204" pitchFamily="34" charset="0"/>
              </a:rPr>
              <a:t>Other work-related documents</a:t>
            </a:r>
            <a:endParaRPr lang="en-US" altLang="en-US" sz="2400" dirty="0">
              <a:latin typeface="Arial" panose="020B0604020202020204" pitchFamily="34" charset="0"/>
              <a:cs typeface="Arial" panose="020B0604020202020204" pitchFamily="34" charset="0"/>
            </a:endParaRPr>
          </a:p>
          <a:p>
            <a:pPr marL="0" indent="0">
              <a:spcBef>
                <a:spcPts val="600"/>
              </a:spcBef>
              <a:spcAft>
                <a:spcPts val="300"/>
              </a:spcAft>
              <a:buNone/>
            </a:pPr>
            <a:endParaRPr lang="en-US" altLang="en-US" sz="24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4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Ethnography</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637112"/>
          </a:xfrm>
        </p:spPr>
        <p:txBody>
          <a:bodyPr>
            <a:normAutofit lnSpcReduction="10000"/>
          </a:bodyPr>
          <a:lstStyle/>
          <a:p>
            <a:pPr>
              <a:lnSpc>
                <a:spcPct val="90000"/>
              </a:lnSpc>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Ethnography is a philosophy with a set of techniques that include participant observation and interviews</a:t>
            </a:r>
          </a:p>
          <a:p>
            <a:pPr>
              <a:lnSpc>
                <a:spcPct val="90000"/>
              </a:lnSpc>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Debate about differences between participant observation and ethnography</a:t>
            </a:r>
          </a:p>
          <a:p>
            <a:pPr>
              <a:lnSpc>
                <a:spcPct val="90000"/>
              </a:lnSpc>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Ethnographers immerse themselves in the culture that they study</a:t>
            </a:r>
          </a:p>
          <a:p>
            <a:pPr>
              <a:lnSpc>
                <a:spcPct val="90000"/>
              </a:lnSpc>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A researcher</a:t>
            </a:r>
            <a:r>
              <a:rPr lang="ja-JP" altLang="en-US"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s degree of participation can vary along a scale from </a:t>
            </a:r>
            <a:r>
              <a:rPr lang="ja-JP" altLang="en-US"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outside</a:t>
            </a:r>
            <a:r>
              <a:rPr lang="ja-JP" altLang="en-US"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 to </a:t>
            </a:r>
            <a:r>
              <a:rPr lang="ja-JP" altLang="en-US"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inside</a:t>
            </a:r>
            <a:r>
              <a:rPr lang="ja-JP" altLang="en-US" sz="2400" dirty="0">
                <a:latin typeface="Arial" panose="020B0604020202020204" pitchFamily="34" charset="0"/>
                <a:cs typeface="Arial" panose="020B0604020202020204" pitchFamily="34" charset="0"/>
              </a:rPr>
              <a:t>’</a:t>
            </a:r>
            <a:endParaRPr lang="en-US" altLang="ja-JP" sz="2400" dirty="0">
              <a:latin typeface="Arial" panose="020B0604020202020204" pitchFamily="34" charset="0"/>
              <a:cs typeface="Arial" panose="020B0604020202020204" pitchFamily="34" charset="0"/>
            </a:endParaRPr>
          </a:p>
          <a:p>
            <a:pPr>
              <a:lnSpc>
                <a:spcPct val="90000"/>
              </a:lnSpc>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Analyzing video and data logs can be time-consuming</a:t>
            </a:r>
          </a:p>
          <a:p>
            <a:pPr>
              <a:lnSpc>
                <a:spcPct val="90000"/>
              </a:lnSpc>
              <a:buFont typeface="Symbol" panose="05050102010706020507" pitchFamily="18" charset="2"/>
              <a:buChar char="·"/>
            </a:pPr>
            <a:r>
              <a:rPr lang="en-US" altLang="en-US" sz="2400" dirty="0">
                <a:latin typeface="Arial" panose="020B0604020202020204" pitchFamily="34" charset="0"/>
                <a:cs typeface="Arial" panose="020B0604020202020204" pitchFamily="34" charset="0"/>
              </a:rPr>
              <a:t>Collections of comments, incidents, and artifacts are </a:t>
            </a:r>
            <a:r>
              <a:rPr lang="en-US" altLang="en-US" sz="2400" dirty="0" smtClean="0">
                <a:latin typeface="Arial" panose="020B0604020202020204" pitchFamily="34" charset="0"/>
                <a:cs typeface="Arial" panose="020B0604020202020204" pitchFamily="34" charset="0"/>
              </a:rPr>
              <a:t>made.</a:t>
            </a:r>
            <a:endParaRPr lang="en-US"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247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software system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192" y="2996952"/>
            <a:ext cx="4103288" cy="308068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a:xfrm>
            <a:off x="609600" y="1600200"/>
            <a:ext cx="6050632" cy="4114800"/>
          </a:xfrm>
        </p:spPr>
        <p:txBody>
          <a:bodyPr>
            <a:normAutofit/>
          </a:bodyPr>
          <a:lstStyle/>
          <a:p>
            <a:r>
              <a:rPr lang="en-IE" sz="2600" dirty="0" smtClean="0">
                <a:latin typeface="Arial" panose="020B0604020202020204" pitchFamily="34" charset="0"/>
                <a:cs typeface="Arial" panose="020B0604020202020204" pitchFamily="34" charset="0"/>
              </a:rPr>
              <a:t>What can be built on this platform easily?</a:t>
            </a:r>
          </a:p>
          <a:p>
            <a:r>
              <a:rPr lang="en-IE" sz="2600" dirty="0" smtClean="0">
                <a:latin typeface="Arial" panose="020B0604020202020204" pitchFamily="34" charset="0"/>
                <a:cs typeface="Arial" panose="020B0604020202020204" pitchFamily="34" charset="0"/>
              </a:rPr>
              <a:t>What can I create using the available tools?</a:t>
            </a:r>
          </a:p>
          <a:p>
            <a:r>
              <a:rPr lang="en-IE" sz="2600" dirty="0" smtClean="0">
                <a:latin typeface="Arial" panose="020B0604020202020204" pitchFamily="34" charset="0"/>
                <a:cs typeface="Arial" panose="020B0604020202020204" pitchFamily="34" charset="0"/>
              </a:rPr>
              <a:t>What do I find (as a prog</a:t>
            </a:r>
            <a:r>
              <a:rPr lang="en-IE" sz="2600" dirty="0" smtClean="0">
                <a:solidFill>
                  <a:schemeClr val="bg1"/>
                </a:solidFill>
                <a:latin typeface="Arial" panose="020B0604020202020204" pitchFamily="34" charset="0"/>
                <a:cs typeface="Arial" panose="020B0604020202020204" pitchFamily="34" charset="0"/>
              </a:rPr>
              <a:t>rammer) </a:t>
            </a:r>
            <a:r>
              <a:rPr lang="en-IE" sz="2600" dirty="0" smtClean="0">
                <a:latin typeface="Arial" panose="020B0604020202020204" pitchFamily="34" charset="0"/>
                <a:cs typeface="Arial" panose="020B0604020202020204" pitchFamily="34" charset="0"/>
              </a:rPr>
              <a:t>interesting to work on?</a:t>
            </a:r>
            <a:endParaRPr lang="en-IE" sz="26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09600" y="274638"/>
            <a:ext cx="7924800" cy="1143000"/>
          </a:xfrm>
        </p:spPr>
        <p:txBody>
          <a:bodyPr/>
          <a:lstStyle/>
          <a:p>
            <a:r>
              <a:rPr lang="en-IE" sz="2800" dirty="0">
                <a:latin typeface="Arial" panose="020B0604020202020204" pitchFamily="34" charset="0"/>
                <a:cs typeface="Arial" panose="020B0604020202020204" pitchFamily="34" charset="0"/>
              </a:rPr>
              <a:t> </a:t>
            </a:r>
            <a:r>
              <a:rPr lang="en-IE" sz="2800" dirty="0" smtClean="0">
                <a:latin typeface="Arial" panose="020B0604020202020204" pitchFamily="34" charset="0"/>
                <a:cs typeface="Arial" panose="020B0604020202020204" pitchFamily="34" charset="0"/>
              </a:rPr>
              <a:t>Comparison: Syste</a:t>
            </a:r>
            <a:r>
              <a:rPr lang="en-IE" sz="2800" dirty="0">
                <a:latin typeface="Arial" panose="020B0604020202020204" pitchFamily="34" charset="0"/>
                <a:cs typeface="Arial" panose="020B0604020202020204" pitchFamily="34" charset="0"/>
              </a:rPr>
              <a:t>m</a:t>
            </a:r>
            <a:r>
              <a:rPr lang="en-IE" sz="2800" dirty="0" smtClean="0">
                <a:latin typeface="Arial" panose="020B0604020202020204" pitchFamily="34" charset="0"/>
                <a:cs typeface="Arial" panose="020B0604020202020204" pitchFamily="34" charset="0"/>
              </a:rPr>
              <a:t>-Centred Design </a:t>
            </a:r>
            <a:endParaRPr lang="en-IE"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77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Ethnography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637112"/>
          </a:xfrm>
        </p:spPr>
        <p:txBody>
          <a:bodyPr>
            <a:normAutofit/>
          </a:bodyPr>
          <a:lstStyle/>
          <a:p>
            <a:r>
              <a:rPr lang="en-US" altLang="en-US" sz="2400" dirty="0" smtClean="0">
                <a:latin typeface="Arial" panose="020B0604020202020204" pitchFamily="34" charset="0"/>
                <a:cs typeface="Arial" panose="020B0604020202020204" pitchFamily="34" charset="0"/>
              </a:rPr>
              <a:t>Co-operation </a:t>
            </a:r>
            <a:r>
              <a:rPr lang="en-US" altLang="en-US" sz="2400" dirty="0">
                <a:latin typeface="Arial" panose="020B0604020202020204" pitchFamily="34" charset="0"/>
                <a:cs typeface="Arial" panose="020B0604020202020204" pitchFamily="34" charset="0"/>
              </a:rPr>
              <a:t>of </a:t>
            </a:r>
            <a:r>
              <a:rPr lang="en-US" altLang="en-US" sz="2400" dirty="0" smtClean="0">
                <a:latin typeface="Arial" panose="020B0604020202020204" pitchFamily="34" charset="0"/>
                <a:cs typeface="Arial" panose="020B0604020202020204" pitchFamily="34" charset="0"/>
              </a:rPr>
              <a:t>the people </a:t>
            </a:r>
            <a:r>
              <a:rPr lang="en-US" altLang="en-US" sz="2400" dirty="0">
                <a:latin typeface="Arial" panose="020B0604020202020204" pitchFamily="34" charset="0"/>
                <a:cs typeface="Arial" panose="020B0604020202020204" pitchFamily="34" charset="0"/>
              </a:rPr>
              <a:t>being observed is required</a:t>
            </a:r>
          </a:p>
          <a:p>
            <a:r>
              <a:rPr lang="en-US" altLang="en-US" sz="2400" dirty="0">
                <a:latin typeface="Arial" panose="020B0604020202020204" pitchFamily="34" charset="0"/>
                <a:cs typeface="Arial" panose="020B0604020202020204" pitchFamily="34" charset="0"/>
              </a:rPr>
              <a:t>Informants are useful</a:t>
            </a:r>
          </a:p>
          <a:p>
            <a:r>
              <a:rPr lang="en-US" altLang="en-US" sz="2400" dirty="0">
                <a:latin typeface="Arial" panose="020B0604020202020204" pitchFamily="34" charset="0"/>
                <a:cs typeface="Arial" panose="020B0604020202020204" pitchFamily="34" charset="0"/>
              </a:rPr>
              <a:t>Data analysis is continuous</a:t>
            </a:r>
          </a:p>
          <a:p>
            <a:r>
              <a:rPr lang="en-US" altLang="en-US" sz="2400" dirty="0" smtClean="0">
                <a:latin typeface="Arial" panose="020B0604020202020204" pitchFamily="34" charset="0"/>
                <a:cs typeface="Arial" panose="020B0604020202020204" pitchFamily="34" charset="0"/>
              </a:rPr>
              <a:t>It is an </a:t>
            </a:r>
            <a:r>
              <a:rPr lang="en-US" altLang="en-US" sz="2400" dirty="0" err="1" smtClean="0">
                <a:latin typeface="Arial" panose="020B0604020202020204" pitchFamily="34" charset="0"/>
                <a:cs typeface="Arial" panose="020B0604020202020204" pitchFamily="34" charset="0"/>
              </a:rPr>
              <a:t>interpretivist</a:t>
            </a:r>
            <a:r>
              <a:rPr lang="en-US" altLang="en-US" sz="2400" dirty="0" smtClean="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technique</a:t>
            </a:r>
          </a:p>
          <a:p>
            <a:pPr marL="0" indent="0">
              <a:buNone/>
            </a:pPr>
            <a:endParaRPr lang="en-US" altLang="en-US" sz="2000" dirty="0" smtClean="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Questions get refined as understanding grows</a:t>
            </a:r>
          </a:p>
          <a:p>
            <a:r>
              <a:rPr lang="en-US" altLang="en-US" sz="2400" dirty="0">
                <a:latin typeface="Arial" panose="020B0604020202020204" pitchFamily="34" charset="0"/>
                <a:cs typeface="Arial" panose="020B0604020202020204" pitchFamily="34" charset="0"/>
              </a:rPr>
              <a:t>Reports usually contain </a:t>
            </a:r>
            <a:r>
              <a:rPr lang="en-US" altLang="en-US" sz="2400" dirty="0" smtClean="0">
                <a:latin typeface="Arial" panose="020B0604020202020204" pitchFamily="34" charset="0"/>
                <a:cs typeface="Arial" panose="020B0604020202020204" pitchFamily="34" charset="0"/>
              </a:rPr>
              <a:t>examples</a:t>
            </a:r>
            <a:endParaRPr lang="en-US" altLang="en-US" sz="2400" dirty="0">
              <a:latin typeface="Arial" panose="020B0604020202020204" pitchFamily="34" charset="0"/>
              <a:cs typeface="Arial" panose="020B0604020202020204" pitchFamily="34" charset="0"/>
            </a:endParaRPr>
          </a:p>
        </p:txBody>
      </p:sp>
      <p:pic>
        <p:nvPicPr>
          <p:cNvPr id="4" name="Picture 4" descr="7-1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436096" y="2420888"/>
            <a:ext cx="3286125" cy="2463800"/>
          </a:xfrm>
          <a:prstGeom prst="rect">
            <a:avLst/>
          </a:prstGeom>
          <a:noFill/>
        </p:spPr>
      </p:pic>
    </p:spTree>
    <p:extLst>
      <p:ext uri="{BB962C8B-B14F-4D97-AF65-F5344CB8AC3E}">
        <p14:creationId xmlns:p14="http://schemas.microsoft.com/office/powerpoint/2010/main" val="21712948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Analysis and Design</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Choosing and combining </a:t>
            </a:r>
            <a:r>
              <a:rPr lang="en-US" sz="2400" dirty="0" smtClean="0">
                <a:latin typeface="Arial" panose="020B0604020202020204" pitchFamily="34" charset="0"/>
                <a:cs typeface="Arial" panose="020B0604020202020204" pitchFamily="34" charset="0"/>
              </a:rPr>
              <a:t>techniques d</a:t>
            </a:r>
            <a:r>
              <a:rPr lang="en-US" altLang="en-US" sz="2400" dirty="0" smtClean="0">
                <a:latin typeface="Arial" panose="020B0604020202020204" pitchFamily="34" charset="0"/>
                <a:cs typeface="Arial" panose="020B0604020202020204" pitchFamily="34" charset="0"/>
              </a:rPr>
              <a:t>epends on:</a:t>
            </a:r>
            <a:endParaRPr lang="en-US" altLang="en-US" sz="2400" dirty="0">
              <a:latin typeface="Arial" panose="020B0604020202020204" pitchFamily="34" charset="0"/>
              <a:cs typeface="Arial" panose="020B0604020202020204" pitchFamily="34" charset="0"/>
            </a:endParaRPr>
          </a:p>
          <a:p>
            <a:pPr lvl="1"/>
            <a:r>
              <a:rPr lang="en-US" altLang="en-US" sz="2400" dirty="0" smtClean="0">
                <a:latin typeface="Arial" panose="020B0604020202020204" pitchFamily="34" charset="0"/>
                <a:cs typeface="Arial" panose="020B0604020202020204" pitchFamily="34" charset="0"/>
              </a:rPr>
              <a:t>the </a:t>
            </a:r>
            <a:r>
              <a:rPr lang="en-US" altLang="en-US" sz="2400" dirty="0">
                <a:latin typeface="Arial" panose="020B0604020202020204" pitchFamily="34" charset="0"/>
                <a:cs typeface="Arial" panose="020B0604020202020204" pitchFamily="34" charset="0"/>
              </a:rPr>
              <a:t>focus of the study</a:t>
            </a:r>
          </a:p>
          <a:p>
            <a:pPr lvl="1"/>
            <a:r>
              <a:rPr lang="en-US" altLang="en-US" sz="2400" dirty="0" smtClean="0">
                <a:latin typeface="Arial" panose="020B0604020202020204" pitchFamily="34" charset="0"/>
                <a:cs typeface="Arial" panose="020B0604020202020204" pitchFamily="34" charset="0"/>
              </a:rPr>
              <a:t>the </a:t>
            </a:r>
            <a:r>
              <a:rPr lang="en-US" altLang="en-US" sz="2400" dirty="0">
                <a:latin typeface="Arial" panose="020B0604020202020204" pitchFamily="34" charset="0"/>
                <a:cs typeface="Arial" panose="020B0604020202020204" pitchFamily="34" charset="0"/>
              </a:rPr>
              <a:t>participants involved</a:t>
            </a:r>
          </a:p>
          <a:p>
            <a:pPr lvl="1"/>
            <a:r>
              <a:rPr lang="en-US" altLang="en-US" sz="2400" dirty="0" smtClean="0">
                <a:latin typeface="Arial" panose="020B0604020202020204" pitchFamily="34" charset="0"/>
                <a:cs typeface="Arial" panose="020B0604020202020204" pitchFamily="34" charset="0"/>
              </a:rPr>
              <a:t>the </a:t>
            </a:r>
            <a:r>
              <a:rPr lang="en-US" altLang="en-US" sz="2400" dirty="0">
                <a:latin typeface="Arial" panose="020B0604020202020204" pitchFamily="34" charset="0"/>
                <a:cs typeface="Arial" panose="020B0604020202020204" pitchFamily="34" charset="0"/>
              </a:rPr>
              <a:t>nature of the technique</a:t>
            </a:r>
          </a:p>
          <a:p>
            <a:pPr lvl="1"/>
            <a:r>
              <a:rPr lang="en-US" altLang="en-US" sz="2400" dirty="0" smtClean="0">
                <a:latin typeface="Arial" panose="020B0604020202020204" pitchFamily="34" charset="0"/>
                <a:cs typeface="Arial" panose="020B0604020202020204" pitchFamily="34" charset="0"/>
              </a:rPr>
              <a:t>the </a:t>
            </a:r>
            <a:r>
              <a:rPr lang="en-US" altLang="en-US" sz="2400" dirty="0">
                <a:latin typeface="Arial" panose="020B0604020202020204" pitchFamily="34" charset="0"/>
                <a:cs typeface="Arial" panose="020B0604020202020204" pitchFamily="34" charset="0"/>
              </a:rPr>
              <a:t>resources available</a:t>
            </a:r>
          </a:p>
          <a:p>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366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800" dirty="0" smtClean="0">
                <a:latin typeface="Arial" panose="020B0604020202020204" pitchFamily="34" charset="0"/>
                <a:cs typeface="Arial" panose="020B0604020202020204" pitchFamily="34" charset="0"/>
              </a:rPr>
              <a:t>User Centred Design Project Overview</a:t>
            </a:r>
            <a:endParaRPr lang="en-IE" sz="28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lstStyle/>
          <a:p>
            <a:pPr marL="0" indent="0">
              <a:lnSpc>
                <a:spcPct val="90000"/>
              </a:lnSpc>
              <a:buNone/>
            </a:pPr>
            <a:r>
              <a:rPr lang="en-US" altLang="en-US" sz="2400" dirty="0" smtClean="0">
                <a:latin typeface="Arial" panose="020B0604020202020204" pitchFamily="34" charset="0"/>
                <a:cs typeface="Arial" panose="020B0604020202020204" pitchFamily="34" charset="0"/>
              </a:rPr>
              <a:t>The analyst/designer must understand user</a:t>
            </a:r>
            <a:r>
              <a:rPr lang="en-US" altLang="ja-JP" sz="2400" dirty="0" smtClean="0">
                <a:latin typeface="Arial" panose="020B0604020202020204" pitchFamily="34" charset="0"/>
                <a:cs typeface="Arial" panose="020B0604020202020204" pitchFamily="34" charset="0"/>
              </a:rPr>
              <a:t>s’ </a:t>
            </a:r>
            <a:r>
              <a:rPr lang="en-US" altLang="ja-JP" sz="2400" dirty="0" err="1">
                <a:latin typeface="Arial" panose="020B0604020202020204" pitchFamily="34" charset="0"/>
                <a:cs typeface="Arial" panose="020B0604020202020204" pitchFamily="34" charset="0"/>
              </a:rPr>
              <a:t>behaviours</a:t>
            </a:r>
            <a:r>
              <a:rPr lang="en-US" altLang="ja-JP" sz="2400" dirty="0">
                <a:latin typeface="Arial" panose="020B0604020202020204" pitchFamily="34" charset="0"/>
                <a:cs typeface="Arial" panose="020B0604020202020204" pitchFamily="34" charset="0"/>
              </a:rPr>
              <a:t> and needs in </a:t>
            </a:r>
            <a:r>
              <a:rPr lang="en-US" altLang="ja-JP" sz="2400" dirty="0" smtClean="0">
                <a:latin typeface="Arial" panose="020B0604020202020204" pitchFamily="34" charset="0"/>
                <a:cs typeface="Arial" panose="020B0604020202020204" pitchFamily="34" charset="0"/>
              </a:rPr>
              <a:t>an ‘activity context’.</a:t>
            </a:r>
          </a:p>
          <a:p>
            <a:pPr marL="0" indent="0">
              <a:lnSpc>
                <a:spcPct val="90000"/>
              </a:lnSpc>
              <a:buNone/>
            </a:pPr>
            <a:endParaRPr lang="en-US" altLang="en-US" sz="700" dirty="0" smtClean="0">
              <a:latin typeface="Arial" panose="020B0604020202020204" pitchFamily="34" charset="0"/>
              <a:cs typeface="Arial" panose="020B0604020202020204" pitchFamily="34" charset="0"/>
            </a:endParaRPr>
          </a:p>
          <a:p>
            <a:pPr marL="0" indent="0">
              <a:lnSpc>
                <a:spcPct val="90000"/>
              </a:lnSpc>
              <a:buNone/>
            </a:pPr>
            <a:r>
              <a:rPr lang="en-US" altLang="en-US" sz="2400" dirty="0" smtClean="0">
                <a:latin typeface="Arial" panose="020B0604020202020204" pitchFamily="34" charset="0"/>
                <a:cs typeface="Arial" panose="020B0604020202020204" pitchFamily="34" charset="0"/>
              </a:rPr>
              <a:t>The designer or </a:t>
            </a:r>
            <a:r>
              <a:rPr lang="en-US" altLang="en-US" sz="2400" dirty="0">
                <a:latin typeface="Arial" panose="020B0604020202020204" pitchFamily="34" charset="0"/>
                <a:cs typeface="Arial" panose="020B0604020202020204" pitchFamily="34" charset="0"/>
              </a:rPr>
              <a:t>group will be assigned an approach:</a:t>
            </a:r>
          </a:p>
          <a:p>
            <a:pPr lvl="1">
              <a:lnSpc>
                <a:spcPct val="90000"/>
              </a:lnSpc>
            </a:pPr>
            <a:r>
              <a:rPr lang="en-US" altLang="en-US" sz="2200" dirty="0">
                <a:latin typeface="Arial" panose="020B0604020202020204" pitchFamily="34" charset="0"/>
                <a:cs typeface="Arial" panose="020B0604020202020204" pitchFamily="34" charset="0"/>
              </a:rPr>
              <a:t>Surveys  (in-person, on-line)</a:t>
            </a:r>
          </a:p>
          <a:p>
            <a:pPr lvl="1">
              <a:lnSpc>
                <a:spcPct val="90000"/>
              </a:lnSpc>
            </a:pPr>
            <a:r>
              <a:rPr lang="en-US" altLang="en-US" sz="2200" dirty="0">
                <a:latin typeface="Arial" panose="020B0604020202020204" pitchFamily="34" charset="0"/>
                <a:cs typeface="Arial" panose="020B0604020202020204" pitchFamily="34" charset="0"/>
              </a:rPr>
              <a:t>Interviews (structured, semi-structured, unstructured)</a:t>
            </a:r>
          </a:p>
          <a:p>
            <a:pPr lvl="1">
              <a:lnSpc>
                <a:spcPct val="90000"/>
              </a:lnSpc>
            </a:pPr>
            <a:r>
              <a:rPr lang="en-US" altLang="en-US" sz="2200" dirty="0">
                <a:latin typeface="Arial" panose="020B0604020202020204" pitchFamily="34" charset="0"/>
                <a:cs typeface="Arial" panose="020B0604020202020204" pitchFamily="34" charset="0"/>
              </a:rPr>
              <a:t>Focus </a:t>
            </a:r>
            <a:r>
              <a:rPr lang="en-US" altLang="en-US" sz="2200" dirty="0" smtClean="0">
                <a:latin typeface="Arial" panose="020B0604020202020204" pitchFamily="34" charset="0"/>
                <a:cs typeface="Arial" panose="020B0604020202020204" pitchFamily="34" charset="0"/>
              </a:rPr>
              <a:t>groups</a:t>
            </a:r>
            <a:endParaRPr lang="en-US" altLang="en-US" sz="2200" dirty="0">
              <a:latin typeface="Arial" panose="020B0604020202020204" pitchFamily="34" charset="0"/>
              <a:cs typeface="Arial" panose="020B0604020202020204" pitchFamily="34" charset="0"/>
            </a:endParaRPr>
          </a:p>
          <a:p>
            <a:pPr lvl="1">
              <a:lnSpc>
                <a:spcPct val="90000"/>
              </a:lnSpc>
            </a:pPr>
            <a:r>
              <a:rPr lang="en-US" altLang="en-US" sz="2200" dirty="0">
                <a:latin typeface="Arial" panose="020B0604020202020204" pitchFamily="34" charset="0"/>
                <a:cs typeface="Arial" panose="020B0604020202020204" pitchFamily="34" charset="0"/>
              </a:rPr>
              <a:t>Direct observation (in the field, in a more controlled environment)</a:t>
            </a:r>
          </a:p>
          <a:p>
            <a:pPr lvl="1">
              <a:lnSpc>
                <a:spcPct val="90000"/>
              </a:lnSpc>
            </a:pPr>
            <a:r>
              <a:rPr lang="en-US" altLang="en-US" sz="2200" dirty="0">
                <a:latin typeface="Arial" panose="020B0604020202020204" pitchFamily="34" charset="0"/>
                <a:cs typeface="Arial" panose="020B0604020202020204" pitchFamily="34" charset="0"/>
              </a:rPr>
              <a:t>Indirect observation (diary studies, activity traces</a:t>
            </a:r>
            <a:r>
              <a:rPr lang="en-US" altLang="en-US" sz="2200" dirty="0" smtClean="0">
                <a:latin typeface="Arial" panose="020B0604020202020204" pitchFamily="34" charset="0"/>
                <a:cs typeface="Arial" panose="020B0604020202020204" pitchFamily="34" charset="0"/>
              </a:rPr>
              <a:t>)</a:t>
            </a:r>
            <a:endParaRPr lang="en-I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3640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800" dirty="0" smtClean="0">
                <a:latin typeface="Arial" panose="020B0604020202020204" pitchFamily="34" charset="0"/>
                <a:cs typeface="Arial" panose="020B0604020202020204" pitchFamily="34" charset="0"/>
              </a:rPr>
              <a:t>User Centred Design Project Overview (2)</a:t>
            </a:r>
            <a:endParaRPr lang="en-IE" sz="28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lnSpcReduction="10000"/>
          </a:bodyPr>
          <a:lstStyle/>
          <a:p>
            <a:pPr marL="0" indent="0">
              <a:lnSpc>
                <a:spcPct val="90000"/>
              </a:lnSpc>
              <a:buNone/>
            </a:pPr>
            <a:r>
              <a:rPr lang="en-US" altLang="en-US" sz="2400" dirty="0" smtClean="0">
                <a:latin typeface="Arial" panose="020B0604020202020204" pitchFamily="34" charset="0"/>
                <a:cs typeface="Arial" panose="020B0604020202020204" pitchFamily="34" charset="0"/>
              </a:rPr>
              <a:t>The designer or group will:</a:t>
            </a:r>
          </a:p>
          <a:p>
            <a:pPr>
              <a:lnSpc>
                <a:spcPct val="90000"/>
              </a:lnSpc>
            </a:pPr>
            <a:r>
              <a:rPr lang="en-US" altLang="en-US" sz="2000" dirty="0" smtClean="0">
                <a:latin typeface="Arial" panose="020B0604020202020204" pitchFamily="34" charset="0"/>
                <a:cs typeface="Arial" panose="020B0604020202020204" pitchFamily="34" charset="0"/>
              </a:rPr>
              <a:t>develop </a:t>
            </a:r>
            <a:r>
              <a:rPr lang="en-US" altLang="en-US" sz="2000" dirty="0">
                <a:latin typeface="Arial" panose="020B0604020202020204" pitchFamily="34" charset="0"/>
                <a:cs typeface="Arial" panose="020B0604020202020204" pitchFamily="34" charset="0"/>
              </a:rPr>
              <a:t>specific research </a:t>
            </a:r>
            <a:r>
              <a:rPr lang="en-US" altLang="en-US" sz="2000" dirty="0" smtClean="0">
                <a:latin typeface="Arial" panose="020B0604020202020204" pitchFamily="34" charset="0"/>
                <a:cs typeface="Arial" panose="020B0604020202020204" pitchFamily="34" charset="0"/>
              </a:rPr>
              <a:t>questions appropriate </a:t>
            </a:r>
            <a:r>
              <a:rPr lang="en-US" altLang="en-US" sz="2000" dirty="0">
                <a:latin typeface="Arial" panose="020B0604020202020204" pitchFamily="34" charset="0"/>
                <a:cs typeface="Arial" panose="020B0604020202020204" pitchFamily="34" charset="0"/>
              </a:rPr>
              <a:t>to the </a:t>
            </a:r>
            <a:r>
              <a:rPr lang="en-US" altLang="en-US" sz="2000" dirty="0" smtClean="0">
                <a:latin typeface="Arial" panose="020B0604020202020204" pitchFamily="34" charset="0"/>
                <a:cs typeface="Arial" panose="020B0604020202020204" pitchFamily="34" charset="0"/>
              </a:rPr>
              <a:t>approach</a:t>
            </a:r>
          </a:p>
          <a:p>
            <a:pPr>
              <a:lnSpc>
                <a:spcPct val="90000"/>
              </a:lnSpc>
            </a:pPr>
            <a:r>
              <a:rPr lang="en-US" altLang="en-US" sz="2000" dirty="0">
                <a:latin typeface="Arial" panose="020B0604020202020204" pitchFamily="34" charset="0"/>
                <a:cs typeface="Arial" panose="020B0604020202020204" pitchFamily="34" charset="0"/>
              </a:rPr>
              <a:t>d</a:t>
            </a:r>
            <a:r>
              <a:rPr lang="en-US" altLang="en-US" sz="2000" dirty="0" smtClean="0">
                <a:latin typeface="Arial" panose="020B0604020202020204" pitchFamily="34" charset="0"/>
                <a:cs typeface="Arial" panose="020B0604020202020204" pitchFamily="34" charset="0"/>
              </a:rPr>
              <a:t>esign </a:t>
            </a:r>
            <a:r>
              <a:rPr lang="en-US" altLang="en-US" sz="2000" dirty="0">
                <a:latin typeface="Arial" panose="020B0604020202020204" pitchFamily="34" charset="0"/>
                <a:cs typeface="Arial" panose="020B0604020202020204" pitchFamily="34" charset="0"/>
              </a:rPr>
              <a:t>a user </a:t>
            </a:r>
            <a:r>
              <a:rPr lang="en-US" altLang="en-US" sz="2000" dirty="0" smtClean="0">
                <a:latin typeface="Arial" panose="020B0604020202020204" pitchFamily="34" charset="0"/>
                <a:cs typeface="Arial" panose="020B0604020202020204" pitchFamily="34" charset="0"/>
              </a:rPr>
              <a:t>study</a:t>
            </a:r>
          </a:p>
          <a:p>
            <a:pPr>
              <a:lnSpc>
                <a:spcPct val="90000"/>
              </a:lnSpc>
            </a:pPr>
            <a:r>
              <a:rPr lang="en-US" altLang="en-US" sz="2000" dirty="0" smtClean="0">
                <a:latin typeface="Arial" panose="020B0604020202020204" pitchFamily="34" charset="0"/>
                <a:cs typeface="Arial" panose="020B0604020202020204" pitchFamily="34" charset="0"/>
              </a:rPr>
              <a:t>submit an ethics proposal (to allow her/him/them to engage with employees) </a:t>
            </a:r>
          </a:p>
          <a:p>
            <a:pPr>
              <a:lnSpc>
                <a:spcPct val="90000"/>
              </a:lnSpc>
            </a:pPr>
            <a:r>
              <a:rPr lang="en-US" altLang="en-US" sz="2000" dirty="0" smtClean="0">
                <a:latin typeface="Arial" panose="020B0604020202020204" pitchFamily="34" charset="0"/>
                <a:cs typeface="Arial" panose="020B0604020202020204" pitchFamily="34" charset="0"/>
              </a:rPr>
              <a:t>pilot </a:t>
            </a:r>
            <a:r>
              <a:rPr lang="en-US" altLang="en-US" sz="2000" dirty="0">
                <a:latin typeface="Arial" panose="020B0604020202020204" pitchFamily="34" charset="0"/>
                <a:cs typeface="Arial" panose="020B0604020202020204" pitchFamily="34" charset="0"/>
              </a:rPr>
              <a:t>during </a:t>
            </a:r>
            <a:r>
              <a:rPr lang="en-US" altLang="en-US" sz="2000" dirty="0" smtClean="0">
                <a:latin typeface="Arial" panose="020B0604020202020204" pitchFamily="34" charset="0"/>
                <a:cs typeface="Arial" panose="020B0604020202020204" pitchFamily="34" charset="0"/>
              </a:rPr>
              <a:t>an appropriate </a:t>
            </a:r>
            <a:r>
              <a:rPr lang="en-US" altLang="en-US" sz="2000" dirty="0">
                <a:latin typeface="Arial" panose="020B0604020202020204" pitchFamily="34" charset="0"/>
                <a:cs typeface="Arial" panose="020B0604020202020204" pitchFamily="34" charset="0"/>
              </a:rPr>
              <a:t>time (scheduled)</a:t>
            </a:r>
          </a:p>
          <a:p>
            <a:pPr>
              <a:lnSpc>
                <a:spcPct val="90000"/>
              </a:lnSpc>
            </a:pPr>
            <a:r>
              <a:rPr lang="en-US" altLang="en-US" sz="2000" dirty="0">
                <a:latin typeface="Arial" panose="020B0604020202020204" pitchFamily="34" charset="0"/>
                <a:cs typeface="Arial" panose="020B0604020202020204" pitchFamily="34" charset="0"/>
              </a:rPr>
              <a:t>i</a:t>
            </a:r>
            <a:r>
              <a:rPr lang="en-US" altLang="en-US" sz="2000" dirty="0" smtClean="0">
                <a:latin typeface="Arial" panose="020B0604020202020204" pitchFamily="34" charset="0"/>
                <a:cs typeface="Arial" panose="020B0604020202020204" pitchFamily="34" charset="0"/>
              </a:rPr>
              <a:t>ncorporate </a:t>
            </a:r>
            <a:r>
              <a:rPr lang="en-US" altLang="en-US" sz="2000" dirty="0">
                <a:latin typeface="Arial" panose="020B0604020202020204" pitchFamily="34" charset="0"/>
                <a:cs typeface="Arial" panose="020B0604020202020204" pitchFamily="34" charset="0"/>
              </a:rPr>
              <a:t>feedback into </a:t>
            </a:r>
            <a:r>
              <a:rPr lang="en-US" altLang="en-US" sz="2000" dirty="0" smtClean="0">
                <a:latin typeface="Arial" panose="020B0604020202020204" pitchFamily="34" charset="0"/>
                <a:cs typeface="Arial" panose="020B0604020202020204" pitchFamily="34" charset="0"/>
              </a:rPr>
              <a:t>a study </a:t>
            </a:r>
            <a:r>
              <a:rPr lang="en-US" altLang="en-US" sz="2000" dirty="0">
                <a:latin typeface="Arial" panose="020B0604020202020204" pitchFamily="34" charset="0"/>
                <a:cs typeface="Arial" panose="020B0604020202020204" pitchFamily="34" charset="0"/>
              </a:rPr>
              <a:t>design document</a:t>
            </a:r>
          </a:p>
          <a:p>
            <a:pPr>
              <a:lnSpc>
                <a:spcPct val="90000"/>
              </a:lnSpc>
            </a:pPr>
            <a:r>
              <a:rPr lang="en-US" altLang="en-US" sz="2000" dirty="0" err="1" smtClean="0">
                <a:latin typeface="Arial" panose="020B0604020202020204" pitchFamily="34" charset="0"/>
                <a:cs typeface="Arial" panose="020B0604020202020204" pitchFamily="34" charset="0"/>
              </a:rPr>
              <a:t>synthesise</a:t>
            </a:r>
            <a:r>
              <a:rPr lang="en-US" altLang="en-US" sz="2000" dirty="0" smtClean="0">
                <a:latin typeface="Arial" panose="020B0604020202020204" pitchFamily="34" charset="0"/>
                <a:cs typeface="Arial" panose="020B0604020202020204" pitchFamily="34" charset="0"/>
              </a:rPr>
              <a:t> their results </a:t>
            </a:r>
            <a:r>
              <a:rPr lang="en-US" altLang="en-US" sz="2000" dirty="0">
                <a:latin typeface="Arial" panose="020B0604020202020204" pitchFamily="34" charset="0"/>
                <a:cs typeface="Arial" panose="020B0604020202020204" pitchFamily="34" charset="0"/>
              </a:rPr>
              <a:t>from various methods</a:t>
            </a:r>
          </a:p>
          <a:p>
            <a:pPr>
              <a:lnSpc>
                <a:spcPct val="90000"/>
              </a:lnSpc>
            </a:pPr>
            <a:r>
              <a:rPr lang="en-US" altLang="en-US" sz="2000" dirty="0" smtClean="0">
                <a:latin typeface="Arial" panose="020B0604020202020204" pitchFamily="34" charset="0"/>
                <a:cs typeface="Arial" panose="020B0604020202020204" pitchFamily="34" charset="0"/>
              </a:rPr>
              <a:t>write </a:t>
            </a:r>
            <a:r>
              <a:rPr lang="en-US" altLang="en-US" sz="2000" dirty="0">
                <a:latin typeface="Arial" panose="020B0604020202020204" pitchFamily="34" charset="0"/>
                <a:cs typeface="Arial" panose="020B0604020202020204" pitchFamily="34" charset="0"/>
              </a:rPr>
              <a:t>up report reflecting on methodological choices and appropriateness of study design for research </a:t>
            </a:r>
            <a:r>
              <a:rPr lang="en-US" altLang="en-US" sz="2000" dirty="0" smtClean="0">
                <a:latin typeface="Arial" panose="020B0604020202020204" pitchFamily="34" charset="0"/>
                <a:cs typeface="Arial" panose="020B0604020202020204" pitchFamily="34" charset="0"/>
              </a:rPr>
              <a:t>questions</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2498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Arial" panose="020B0604020202020204" pitchFamily="34" charset="0"/>
                <a:cs typeface="Arial" panose="020B0604020202020204" pitchFamily="34" charset="0"/>
              </a:rPr>
              <a:t>Multi-disciplinary design teams</a:t>
            </a:r>
            <a:endParaRPr lang="en-IE"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r>
              <a:rPr lang="en-US" altLang="en-US" sz="2400" dirty="0">
                <a:latin typeface="Arial" panose="020B0604020202020204" pitchFamily="34" charset="0"/>
                <a:cs typeface="Arial" panose="020B0604020202020204" pitchFamily="34" charset="0"/>
              </a:rPr>
              <a:t>User-centered design is a collaborative process which benefits from the active involvement of various parties, each of whom have insights and expertise to share.</a:t>
            </a:r>
          </a:p>
          <a:p>
            <a:endParaRPr lang="en-US" altLang="en-US" sz="2400" dirty="0" smtClean="0">
              <a:latin typeface="Arial" panose="020B0604020202020204" pitchFamily="34" charset="0"/>
              <a:cs typeface="Arial" panose="020B0604020202020204" pitchFamily="34" charset="0"/>
            </a:endParaRPr>
          </a:p>
          <a:p>
            <a:r>
              <a:rPr lang="en-US" altLang="en-US" sz="2400" dirty="0" smtClean="0">
                <a:latin typeface="Arial" panose="020B0604020202020204" pitchFamily="34" charset="0"/>
                <a:cs typeface="Arial" panose="020B0604020202020204" pitchFamily="34" charset="0"/>
              </a:rPr>
              <a:t>Design </a:t>
            </a:r>
            <a:r>
              <a:rPr lang="en-US" altLang="en-US" sz="2400" dirty="0">
                <a:latin typeface="Arial" panose="020B0604020202020204" pitchFamily="34" charset="0"/>
                <a:cs typeface="Arial" panose="020B0604020202020204" pitchFamily="34" charset="0"/>
              </a:rPr>
              <a:t>teams may include managers, usability specialists, training and support staff, software engineers, and of course the end user </a:t>
            </a:r>
            <a:r>
              <a:rPr lang="en-US" altLang="en-US" sz="2400" dirty="0" smtClean="0">
                <a:latin typeface="Arial" panose="020B0604020202020204" pitchFamily="34" charset="0"/>
                <a:cs typeface="Arial" panose="020B0604020202020204" pitchFamily="34" charset="0"/>
              </a:rPr>
              <a:t>themselves.</a:t>
            </a: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1414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94848" cy="1143000"/>
          </a:xfrm>
        </p:spPr>
        <p:txBody>
          <a:bodyPr/>
          <a:lstStyle/>
          <a:p>
            <a:r>
              <a:rPr lang="en-IE" dirty="0" smtClean="0">
                <a:latin typeface="Arial" panose="020B0604020202020204" pitchFamily="34" charset="0"/>
                <a:cs typeface="Arial" panose="020B0604020202020204" pitchFamily="34" charset="0"/>
              </a:rPr>
              <a:t>The </a:t>
            </a:r>
            <a:r>
              <a:rPr lang="en-US" altLang="en-US" dirty="0">
                <a:latin typeface="Arial" panose="020B0604020202020204" pitchFamily="34" charset="0"/>
                <a:cs typeface="Arial" panose="020B0604020202020204" pitchFamily="34" charset="0"/>
              </a:rPr>
              <a:t>User-Centered </a:t>
            </a:r>
            <a:r>
              <a:rPr lang="en-US" altLang="en-US" dirty="0" smtClean="0">
                <a:latin typeface="Arial" panose="020B0604020202020204" pitchFamily="34" charset="0"/>
                <a:cs typeface="Arial" panose="020B0604020202020204" pitchFamily="34" charset="0"/>
              </a:rPr>
              <a:t>Design Project</a:t>
            </a:r>
            <a:endParaRPr lang="en-IE"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lnSpcReduction="10000"/>
          </a:bodyPr>
          <a:lstStyle/>
          <a:p>
            <a:pPr marL="0" indent="0">
              <a:buNone/>
            </a:pPr>
            <a:r>
              <a:rPr lang="en-US" altLang="en-US" sz="2400" dirty="0">
                <a:latin typeface="Arial" panose="020B0604020202020204" pitchFamily="34" charset="0"/>
                <a:cs typeface="Arial" panose="020B0604020202020204" pitchFamily="34" charset="0"/>
              </a:rPr>
              <a:t>Project planning has to allow for iteration and for </a:t>
            </a:r>
            <a:r>
              <a:rPr lang="en-US" altLang="en-US" sz="2400" dirty="0" smtClean="0">
                <a:latin typeface="Arial" panose="020B0604020202020204" pitchFamily="34" charset="0"/>
                <a:cs typeface="Arial" panose="020B0604020202020204" pitchFamily="34" charset="0"/>
              </a:rPr>
              <a:t>incorporating </a:t>
            </a:r>
            <a:r>
              <a:rPr lang="en-US" altLang="en-US" sz="2400" dirty="0">
                <a:latin typeface="Arial" panose="020B0604020202020204" pitchFamily="34" charset="0"/>
                <a:cs typeface="Arial" panose="020B0604020202020204" pitchFamily="34" charset="0"/>
              </a:rPr>
              <a:t>user feedback. </a:t>
            </a:r>
          </a:p>
          <a:p>
            <a:pPr>
              <a:buNone/>
            </a:pPr>
            <a:endParaRPr lang="en-US" altLang="en-US" sz="2400" dirty="0" smtClean="0">
              <a:latin typeface="Arial" panose="020B0604020202020204" pitchFamily="34" charset="0"/>
              <a:cs typeface="Arial" panose="020B0604020202020204" pitchFamily="34" charset="0"/>
            </a:endParaRPr>
          </a:p>
          <a:p>
            <a:pPr marL="0" indent="0">
              <a:buNone/>
            </a:pPr>
            <a:r>
              <a:rPr lang="en-US" altLang="en-US" sz="2400" dirty="0">
                <a:latin typeface="Arial" panose="020B0604020202020204" pitchFamily="34" charset="0"/>
                <a:cs typeface="Arial" panose="020B0604020202020204" pitchFamily="34" charset="0"/>
              </a:rPr>
              <a:t>More time will also be required for effective communication between design team participants and for reconciling potential conflicts and </a:t>
            </a:r>
            <a:r>
              <a:rPr lang="en-US" altLang="en-US" sz="2400" dirty="0" smtClean="0">
                <a:latin typeface="Arial" panose="020B0604020202020204" pitchFamily="34" charset="0"/>
                <a:cs typeface="Arial" panose="020B0604020202020204" pitchFamily="34" charset="0"/>
              </a:rPr>
              <a:t>trade-offs.</a:t>
            </a:r>
          </a:p>
          <a:p>
            <a:pPr marL="0" indent="0">
              <a:buNone/>
            </a:pPr>
            <a:endParaRPr lang="en-US" altLang="en-US" sz="2400" dirty="0">
              <a:latin typeface="Arial" panose="020B0604020202020204" pitchFamily="34" charset="0"/>
              <a:cs typeface="Arial" panose="020B0604020202020204" pitchFamily="34" charset="0"/>
            </a:endParaRPr>
          </a:p>
          <a:p>
            <a:pPr marL="0" indent="0">
              <a:buNone/>
            </a:pPr>
            <a:r>
              <a:rPr lang="en-US" altLang="en-US" sz="2400" dirty="0" smtClean="0">
                <a:latin typeface="Arial" panose="020B0604020202020204" pitchFamily="34" charset="0"/>
                <a:cs typeface="Arial" panose="020B0604020202020204" pitchFamily="34" charset="0"/>
              </a:rPr>
              <a:t>However</a:t>
            </a:r>
            <a:r>
              <a:rPr lang="en-US" altLang="en-US" sz="2400" dirty="0">
                <a:latin typeface="Arial" panose="020B0604020202020204" pitchFamily="34" charset="0"/>
                <a:cs typeface="Arial" panose="020B0604020202020204" pitchFamily="34" charset="0"/>
              </a:rPr>
              <a:t>, project managers will benefit from </a:t>
            </a:r>
            <a:r>
              <a:rPr lang="en-US" altLang="en-US" sz="2400" dirty="0" smtClean="0">
                <a:latin typeface="Arial" panose="020B0604020202020204" pitchFamily="34" charset="0"/>
                <a:cs typeface="Arial" panose="020B0604020202020204" pitchFamily="34" charset="0"/>
              </a:rPr>
              <a:t>the </a:t>
            </a:r>
            <a:r>
              <a:rPr lang="en-US" altLang="en-US" sz="2400" dirty="0">
                <a:latin typeface="Arial" panose="020B0604020202020204" pitchFamily="34" charset="0"/>
                <a:cs typeface="Arial" panose="020B0604020202020204" pitchFamily="34" charset="0"/>
              </a:rPr>
              <a:t>additionally creativity and ideas from an </a:t>
            </a:r>
            <a:r>
              <a:rPr lang="en-US" altLang="en-US" sz="2400" dirty="0" smtClean="0">
                <a:latin typeface="Arial" panose="020B0604020202020204" pitchFamily="34" charset="0"/>
                <a:cs typeface="Arial" panose="020B0604020202020204" pitchFamily="34" charset="0"/>
              </a:rPr>
              <a:t>extended development </a:t>
            </a:r>
            <a:r>
              <a:rPr lang="en-US" altLang="en-US" sz="2400" dirty="0">
                <a:latin typeface="Arial" panose="020B0604020202020204" pitchFamily="34" charset="0"/>
                <a:cs typeface="Arial" panose="020B0604020202020204" pitchFamily="34" charset="0"/>
              </a:rPr>
              <a:t>team and skill base</a:t>
            </a:r>
            <a:r>
              <a:rPr lang="en-US" altLang="en-US" sz="2400" dirty="0" smtClean="0">
                <a:latin typeface="Arial" panose="020B0604020202020204" pitchFamily="34" charset="0"/>
                <a:cs typeface="Arial" panose="020B0604020202020204" pitchFamily="34" charset="0"/>
              </a:rPr>
              <a:t>.</a:t>
            </a: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5147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66856" cy="1143000"/>
          </a:xfrm>
        </p:spPr>
        <p:txBody>
          <a:bodyPr/>
          <a:lstStyle/>
          <a:p>
            <a:r>
              <a:rPr lang="en-IE" sz="2800" dirty="0" smtClean="0">
                <a:latin typeface="Arial" panose="020B0604020202020204" pitchFamily="34" charset="0"/>
                <a:cs typeface="Arial" panose="020B0604020202020204" pitchFamily="34" charset="0"/>
              </a:rPr>
              <a:t>The </a:t>
            </a:r>
            <a:r>
              <a:rPr lang="en-US" altLang="en-US" sz="2800" dirty="0">
                <a:latin typeface="Arial" panose="020B0604020202020204" pitchFamily="34" charset="0"/>
                <a:cs typeface="Arial" panose="020B0604020202020204" pitchFamily="34" charset="0"/>
              </a:rPr>
              <a:t>User-Centered </a:t>
            </a:r>
            <a:r>
              <a:rPr lang="en-US" altLang="en-US" sz="2800" dirty="0" smtClean="0">
                <a:latin typeface="Arial" panose="020B0604020202020204" pitchFamily="34" charset="0"/>
                <a:cs typeface="Arial" panose="020B0604020202020204" pitchFamily="34" charset="0"/>
              </a:rPr>
              <a:t>Design Project (2)</a:t>
            </a:r>
            <a:endParaRPr lang="en-IE" sz="28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marL="0" indent="0">
              <a:buNone/>
            </a:pPr>
            <a:r>
              <a:rPr lang="en-US" altLang="en-US" sz="2400" dirty="0" smtClean="0">
                <a:latin typeface="Arial" panose="020B0604020202020204" pitchFamily="34" charset="0"/>
                <a:cs typeface="Arial" panose="020B0604020202020204" pitchFamily="34" charset="0"/>
              </a:rPr>
              <a:t>Users </a:t>
            </a:r>
            <a:r>
              <a:rPr lang="en-US" altLang="en-US" sz="2400" dirty="0">
                <a:latin typeface="Arial" panose="020B0604020202020204" pitchFamily="34" charset="0"/>
                <a:cs typeface="Arial" panose="020B0604020202020204" pitchFamily="34" charset="0"/>
              </a:rPr>
              <a:t>will also feel a strong sense of ownership </a:t>
            </a:r>
            <a:r>
              <a:rPr lang="en-US" altLang="en-US" sz="2400" dirty="0" smtClean="0">
                <a:latin typeface="Arial" panose="020B0604020202020204" pitchFamily="34" charset="0"/>
                <a:cs typeface="Arial" panose="020B0604020202020204" pitchFamily="34" charset="0"/>
              </a:rPr>
              <a:t>of </a:t>
            </a:r>
            <a:r>
              <a:rPr lang="en-US" altLang="en-US" sz="2400" dirty="0">
                <a:latin typeface="Arial" panose="020B0604020202020204" pitchFamily="34" charset="0"/>
                <a:cs typeface="Arial" panose="020B0604020202020204" pitchFamily="34" charset="0"/>
              </a:rPr>
              <a:t>the system </a:t>
            </a:r>
            <a:r>
              <a:rPr lang="en-US" altLang="en-US" sz="2400" dirty="0" smtClean="0">
                <a:latin typeface="Arial" panose="020B0604020202020204" pitchFamily="34" charset="0"/>
                <a:cs typeface="Arial" panose="020B0604020202020204" pitchFamily="34" charset="0"/>
              </a:rPr>
              <a:t>that results</a:t>
            </a:r>
            <a:r>
              <a:rPr lang="en-US" altLang="en-US" sz="2400" dirty="0">
                <a:latin typeface="Arial" panose="020B0604020202020204" pitchFamily="34" charset="0"/>
                <a:cs typeface="Arial" panose="020B0604020202020204" pitchFamily="34" charset="0"/>
              </a:rPr>
              <a:t>. </a:t>
            </a:r>
          </a:p>
          <a:p>
            <a:pPr marL="0" indent="0">
              <a:buNone/>
            </a:pPr>
            <a:endParaRPr lang="en-US" altLang="en-US" sz="2400" dirty="0">
              <a:latin typeface="Arial" panose="020B0604020202020204" pitchFamily="34" charset="0"/>
              <a:cs typeface="Arial" panose="020B0604020202020204" pitchFamily="34" charset="0"/>
            </a:endParaRPr>
          </a:p>
          <a:p>
            <a:pPr marL="0" indent="0">
              <a:buNone/>
            </a:pPr>
            <a:r>
              <a:rPr lang="en-US" altLang="en-US" sz="2400" dirty="0" smtClean="0">
                <a:latin typeface="Arial" panose="020B0604020202020204" pitchFamily="34" charset="0"/>
                <a:cs typeface="Arial" panose="020B0604020202020204" pitchFamily="34" charset="0"/>
              </a:rPr>
              <a:t>Above </a:t>
            </a:r>
            <a:r>
              <a:rPr lang="en-US" altLang="en-US" sz="2400" dirty="0">
                <a:latin typeface="Arial" panose="020B0604020202020204" pitchFamily="34" charset="0"/>
                <a:cs typeface="Arial" panose="020B0604020202020204" pitchFamily="34" charset="0"/>
              </a:rPr>
              <a:t>all, proper consideration of usage </a:t>
            </a:r>
            <a:r>
              <a:rPr lang="en-US" altLang="en-US" sz="2400" dirty="0" smtClean="0">
                <a:latin typeface="Arial" panose="020B0604020202020204" pitchFamily="34" charset="0"/>
                <a:cs typeface="Arial" panose="020B0604020202020204" pitchFamily="34" charset="0"/>
              </a:rPr>
              <a:t>issues </a:t>
            </a:r>
            <a:r>
              <a:rPr lang="en-US" altLang="en-US" sz="2400" dirty="0">
                <a:latin typeface="Arial" panose="020B0604020202020204" pitchFamily="34" charset="0"/>
                <a:cs typeface="Arial" panose="020B0604020202020204" pitchFamily="34" charset="0"/>
              </a:rPr>
              <a:t>early on in the project will result in a </a:t>
            </a:r>
            <a:r>
              <a:rPr lang="en-US" altLang="en-US" sz="2400" dirty="0" smtClean="0">
                <a:latin typeface="Arial" panose="020B0604020202020204" pitchFamily="34" charset="0"/>
                <a:cs typeface="Arial" panose="020B0604020202020204" pitchFamily="34" charset="0"/>
              </a:rPr>
              <a:t>better design </a:t>
            </a:r>
            <a:r>
              <a:rPr lang="en-US" altLang="en-US" sz="2400" dirty="0">
                <a:latin typeface="Arial" panose="020B0604020202020204" pitchFamily="34" charset="0"/>
                <a:cs typeface="Arial" panose="020B0604020202020204" pitchFamily="34" charset="0"/>
              </a:rPr>
              <a:t>and significant savings at later </a:t>
            </a:r>
            <a:r>
              <a:rPr lang="en-US" altLang="en-US" sz="2400" dirty="0" smtClean="0">
                <a:latin typeface="Arial" panose="020B0604020202020204" pitchFamily="34" charset="0"/>
                <a:cs typeface="Arial" panose="020B0604020202020204" pitchFamily="34" charset="0"/>
              </a:rPr>
              <a:t>stages </a:t>
            </a:r>
            <a:r>
              <a:rPr lang="en-US" altLang="en-US" sz="2400" dirty="0">
                <a:latin typeface="Arial" panose="020B0604020202020204" pitchFamily="34" charset="0"/>
                <a:cs typeface="Arial" panose="020B0604020202020204" pitchFamily="34" charset="0"/>
              </a:rPr>
              <a:t>when changes are much </a:t>
            </a:r>
            <a:r>
              <a:rPr lang="en-US" altLang="en-US" sz="2400" dirty="0" smtClean="0">
                <a:latin typeface="Arial" panose="020B0604020202020204" pitchFamily="34" charset="0"/>
                <a:cs typeface="Arial" panose="020B0604020202020204" pitchFamily="34" charset="0"/>
              </a:rPr>
              <a:t>more costly</a:t>
            </a:r>
            <a:r>
              <a:rPr lang="en-IE" altLang="en-US" sz="2400" dirty="0" smtClean="0">
                <a:latin typeface="Arial" panose="020B0604020202020204" pitchFamily="34" charset="0"/>
                <a:cs typeface="Arial" panose="020B0604020202020204" pitchFamily="34" charset="0"/>
              </a:rPr>
              <a:t>.</a:t>
            </a:r>
            <a:endParaRPr lang="en-I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4697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US" dirty="0">
                <a:latin typeface="Arial" panose="020B0604020202020204" pitchFamily="34" charset="0"/>
                <a:cs typeface="Arial" panose="020B0604020202020204" pitchFamily="34" charset="0"/>
              </a:rPr>
              <a:t> Iterative Design </a:t>
            </a:r>
            <a:r>
              <a:rPr lang="en-US" dirty="0" smtClean="0">
                <a:latin typeface="Arial" panose="020B0604020202020204" pitchFamily="34" charset="0"/>
                <a:cs typeface="Arial" panose="020B0604020202020204" pitchFamily="34" charset="0"/>
              </a:rPr>
              <a:t>Using </a:t>
            </a:r>
            <a:r>
              <a:rPr lang="en-US" dirty="0">
                <a:latin typeface="Arial" panose="020B0604020202020204" pitchFamily="34" charset="0"/>
                <a:cs typeface="Arial" panose="020B0604020202020204" pitchFamily="34" charset="0"/>
              </a:rPr>
              <a:t>Prototyping</a:t>
            </a:r>
            <a:endParaRPr lang="en-IE"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28836" y="1628800"/>
            <a:ext cx="7772400" cy="2833688"/>
          </a:xfrm>
          <a:prstGeom prst="rect">
            <a:avLst/>
          </a:prstGeom>
          <a:noFill/>
        </p:spPr>
      </p:pic>
      <p:sp>
        <p:nvSpPr>
          <p:cNvPr id="5" name="Rectangle 5"/>
          <p:cNvSpPr>
            <a:spLocks noChangeArrowheads="1"/>
          </p:cNvSpPr>
          <p:nvPr/>
        </p:nvSpPr>
        <p:spPr bwMode="auto">
          <a:xfrm>
            <a:off x="828836" y="4797152"/>
            <a:ext cx="770556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285750" indent="-285750" eaLnBrk="1" hangingPunct="1">
              <a:buFont typeface="Arial" panose="020B0604020202020204" pitchFamily="34" charset="0"/>
              <a:buChar char="•"/>
            </a:pPr>
            <a:r>
              <a:rPr lang="en-US" altLang="en-US" sz="1800" dirty="0" smtClean="0">
                <a:solidFill>
                  <a:schemeClr val="tx2"/>
                </a:solidFill>
                <a:latin typeface="Arial" panose="020B0604020202020204" pitchFamily="34" charset="0"/>
                <a:cs typeface="Arial" panose="020B0604020202020204" pitchFamily="34" charset="0"/>
              </a:rPr>
              <a:t>Generate </a:t>
            </a:r>
            <a:r>
              <a:rPr lang="en-US" altLang="en-US" sz="1800" dirty="0">
                <a:solidFill>
                  <a:schemeClr val="tx2"/>
                </a:solidFill>
                <a:latin typeface="Arial" panose="020B0604020202020204" pitchFamily="34" charset="0"/>
                <a:cs typeface="Arial" panose="020B0604020202020204" pitchFamily="34" charset="0"/>
              </a:rPr>
              <a:t>a prototype of the </a:t>
            </a:r>
            <a:r>
              <a:rPr lang="en-US" altLang="en-US" sz="1800" dirty="0" smtClean="0">
                <a:solidFill>
                  <a:schemeClr val="tx2"/>
                </a:solidFill>
                <a:latin typeface="Arial" panose="020B0604020202020204" pitchFamily="34" charset="0"/>
                <a:cs typeface="Arial" panose="020B0604020202020204" pitchFamily="34" charset="0"/>
              </a:rPr>
              <a:t>design. E.G. </a:t>
            </a:r>
            <a:r>
              <a:rPr lang="en-US" altLang="en-US" sz="1800" dirty="0">
                <a:solidFill>
                  <a:schemeClr val="tx2"/>
                </a:solidFill>
                <a:latin typeface="Arial" panose="020B0604020202020204" pitchFamily="34" charset="0"/>
                <a:cs typeface="Arial" panose="020B0604020202020204" pitchFamily="34" charset="0"/>
              </a:rPr>
              <a:t>initial design from guidelines </a:t>
            </a:r>
            <a:r>
              <a:rPr lang="en-US" altLang="en-US" sz="1800" dirty="0" smtClean="0">
                <a:solidFill>
                  <a:schemeClr val="tx2"/>
                </a:solidFill>
                <a:latin typeface="Arial" panose="020B0604020202020204" pitchFamily="34" charset="0"/>
                <a:cs typeface="Arial" panose="020B0604020202020204" pitchFamily="34" charset="0"/>
              </a:rPr>
              <a:t>and principles</a:t>
            </a:r>
            <a:endParaRPr lang="en-US" altLang="en-US" sz="1800" dirty="0">
              <a:solidFill>
                <a:schemeClr val="tx2"/>
              </a:solidFill>
              <a:latin typeface="Arial" panose="020B0604020202020204" pitchFamily="34" charset="0"/>
              <a:cs typeface="Arial" panose="020B0604020202020204" pitchFamily="34" charset="0"/>
            </a:endParaRPr>
          </a:p>
          <a:p>
            <a:pPr marL="285750" indent="-285750" eaLnBrk="1" hangingPunct="1">
              <a:buFont typeface="Arial" panose="020B0604020202020204" pitchFamily="34" charset="0"/>
              <a:buChar char="•"/>
            </a:pPr>
            <a:r>
              <a:rPr lang="en-US" altLang="en-US" sz="1800" dirty="0" smtClean="0">
                <a:solidFill>
                  <a:schemeClr val="tx2"/>
                </a:solidFill>
                <a:latin typeface="Arial" panose="020B0604020202020204" pitchFamily="34" charset="0"/>
                <a:cs typeface="Arial" panose="020B0604020202020204" pitchFamily="34" charset="0"/>
              </a:rPr>
              <a:t>Evaluate </a:t>
            </a:r>
            <a:r>
              <a:rPr lang="en-US" altLang="en-US" sz="1800" dirty="0">
                <a:solidFill>
                  <a:schemeClr val="tx2"/>
                </a:solidFill>
                <a:latin typeface="Arial" panose="020B0604020202020204" pitchFamily="34" charset="0"/>
                <a:cs typeface="Arial" panose="020B0604020202020204" pitchFamily="34" charset="0"/>
              </a:rPr>
              <a:t>the design; Redesign to correct any errors; Build new prototype</a:t>
            </a:r>
          </a:p>
        </p:txBody>
      </p:sp>
    </p:spTree>
    <p:extLst>
      <p:ext uri="{BB962C8B-B14F-4D97-AF65-F5344CB8AC3E}">
        <p14:creationId xmlns:p14="http://schemas.microsoft.com/office/powerpoint/2010/main" val="1851262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Discover, Design, Use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lstStyle/>
          <a:p>
            <a:r>
              <a:rPr lang="en-US" altLang="en-US" sz="2000" dirty="0">
                <a:latin typeface="Arial" panose="020B0604020202020204" pitchFamily="34" charset="0"/>
                <a:cs typeface="Arial" panose="020B0604020202020204" pitchFamily="34" charset="0"/>
              </a:rPr>
              <a:t>For designing web interfaces</a:t>
            </a:r>
          </a:p>
          <a:p>
            <a:r>
              <a:rPr lang="en-US" altLang="en-US" sz="2000" dirty="0">
                <a:latin typeface="Arial" panose="020B0604020202020204" pitchFamily="34" charset="0"/>
                <a:cs typeface="Arial" panose="020B0604020202020204" pitchFamily="34" charset="0"/>
              </a:rPr>
              <a:t>User-Centered Web Design</a:t>
            </a:r>
          </a:p>
          <a:p>
            <a:endParaRPr lang="en-IE" dirty="0"/>
          </a:p>
        </p:txBody>
      </p:sp>
      <p:pic>
        <p:nvPicPr>
          <p:cNvPr id="4" name="Picture 5" descr="C:\Documents and Settings\Administrator\Desktop\dgm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492896"/>
            <a:ext cx="5051648" cy="371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349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Summary of the Lecture</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49</a:t>
            </a:fld>
            <a:endParaRPr lang="en-US"/>
          </a:p>
        </p:txBody>
      </p:sp>
      <p:sp>
        <p:nvSpPr>
          <p:cNvPr id="4" name="Content Placeholder 3"/>
          <p:cNvSpPr>
            <a:spLocks noGrp="1"/>
          </p:cNvSpPr>
          <p:nvPr>
            <p:ph sz="quarter" idx="13"/>
          </p:nvPr>
        </p:nvSpPr>
        <p:spPr>
          <a:xfrm>
            <a:off x="609600" y="1600200"/>
            <a:ext cx="7924800" cy="4493096"/>
          </a:xfrm>
        </p:spPr>
        <p:txBody>
          <a:bodyPr>
            <a:normAutofit/>
          </a:bodyPr>
          <a:lstStyle/>
          <a:p>
            <a:pPr>
              <a:spcBef>
                <a:spcPct val="80000"/>
              </a:spcBef>
            </a:pPr>
            <a:r>
              <a:rPr lang="en-US" altLang="ja-JP" sz="2600" dirty="0">
                <a:solidFill>
                  <a:srgbClr val="FFC000"/>
                </a:solidFill>
                <a:latin typeface="Arial" panose="020B0604020202020204" pitchFamily="34" charset="0"/>
                <a:cs typeface="Arial" panose="020B0604020202020204" pitchFamily="34" charset="0"/>
              </a:rPr>
              <a:t>HCI Design Models</a:t>
            </a:r>
          </a:p>
          <a:p>
            <a:pPr lvl="1"/>
            <a:r>
              <a:rPr lang="en-US" altLang="ja-JP" sz="2000" dirty="0">
                <a:latin typeface="Arial" panose="020B0604020202020204" pitchFamily="34" charset="0"/>
                <a:cs typeface="Arial" panose="020B0604020202020204" pitchFamily="34" charset="0"/>
              </a:rPr>
              <a:t>Requirements</a:t>
            </a:r>
          </a:p>
          <a:p>
            <a:pPr lvl="1"/>
            <a:r>
              <a:rPr lang="en-US" altLang="ja-JP" sz="2000" dirty="0">
                <a:latin typeface="Arial" panose="020B0604020202020204" pitchFamily="34" charset="0"/>
                <a:cs typeface="Arial" panose="020B0604020202020204" pitchFamily="34" charset="0"/>
              </a:rPr>
              <a:t>Design</a:t>
            </a:r>
          </a:p>
          <a:p>
            <a:pPr lvl="2"/>
            <a:r>
              <a:rPr lang="en-IE" altLang="ja-JP" sz="2400" dirty="0">
                <a:latin typeface="Arial" panose="020B0604020202020204" pitchFamily="34" charset="0"/>
                <a:cs typeface="Arial" panose="020B0604020202020204" pitchFamily="34" charset="0"/>
              </a:rPr>
              <a:t>User-Centred </a:t>
            </a:r>
            <a:r>
              <a:rPr lang="en-IE" altLang="ja-JP" sz="2400" dirty="0" smtClean="0">
                <a:latin typeface="Arial" panose="020B0604020202020204" pitchFamily="34" charset="0"/>
                <a:cs typeface="Arial" panose="020B0604020202020204" pitchFamily="34" charset="0"/>
              </a:rPr>
              <a:t>Design</a:t>
            </a:r>
          </a:p>
          <a:p>
            <a:pPr marL="0" lvl="2" indent="0"/>
            <a:endParaRPr lang="en-IE" altLang="ja-JP" sz="2400" dirty="0">
              <a:solidFill>
                <a:srgbClr val="FFC000"/>
              </a:solidFill>
              <a:latin typeface="Arial" panose="020B0604020202020204" pitchFamily="34" charset="0"/>
              <a:cs typeface="Arial" panose="020B0604020202020204" pitchFamily="34" charset="0"/>
            </a:endParaRPr>
          </a:p>
          <a:p>
            <a:pPr marL="342900" lvl="2" indent="-342900"/>
            <a:r>
              <a:rPr lang="en-US" altLang="ja-JP" sz="2400" dirty="0">
                <a:solidFill>
                  <a:srgbClr val="FFC000"/>
                </a:solidFill>
                <a:latin typeface="Arial" panose="020B0604020202020204" pitchFamily="34" charset="0"/>
                <a:cs typeface="Arial" panose="020B0604020202020204" pitchFamily="34" charset="0"/>
              </a:rPr>
              <a:t>HCI </a:t>
            </a:r>
            <a:r>
              <a:rPr lang="en-US" altLang="ja-JP" sz="2400" dirty="0" smtClean="0">
                <a:solidFill>
                  <a:srgbClr val="FFC000"/>
                </a:solidFill>
                <a:latin typeface="Arial" panose="020B0604020202020204" pitchFamily="34" charset="0"/>
                <a:cs typeface="Arial" panose="020B0604020202020204" pitchFamily="34" charset="0"/>
              </a:rPr>
              <a:t>Analysis Methods</a:t>
            </a:r>
          </a:p>
          <a:p>
            <a:pPr marL="1257300" lvl="4" indent="-342900"/>
            <a:r>
              <a:rPr lang="en-IE" altLang="ja-JP" sz="2400" dirty="0" smtClean="0">
                <a:latin typeface="Arial" panose="020B0604020202020204" pitchFamily="34" charset="0"/>
                <a:cs typeface="Arial" panose="020B0604020202020204" pitchFamily="34" charset="0"/>
              </a:rPr>
              <a:t>Data gathering</a:t>
            </a:r>
            <a:endParaRPr lang="en-US" altLang="ja-JP" sz="2400" dirty="0">
              <a:solidFill>
                <a:srgbClr val="FFC000"/>
              </a:solidFill>
              <a:latin typeface="Arial" panose="020B0604020202020204" pitchFamily="34" charset="0"/>
              <a:cs typeface="Arial" panose="020B0604020202020204" pitchFamily="34" charset="0"/>
            </a:endParaRPr>
          </a:p>
          <a:p>
            <a:pPr marL="342900" lvl="2" indent="-342900"/>
            <a:r>
              <a:rPr lang="en-US" altLang="ja-JP" sz="2400" dirty="0">
                <a:solidFill>
                  <a:srgbClr val="FFC000"/>
                </a:solidFill>
                <a:latin typeface="Arial" panose="020B0604020202020204" pitchFamily="34" charset="0"/>
                <a:cs typeface="Arial" panose="020B0604020202020204" pitchFamily="34" charset="0"/>
              </a:rPr>
              <a:t>HCI </a:t>
            </a:r>
            <a:r>
              <a:rPr lang="en-US" altLang="ja-JP" sz="2400" dirty="0" smtClean="0">
                <a:solidFill>
                  <a:srgbClr val="FFC000"/>
                </a:solidFill>
                <a:latin typeface="Arial" panose="020B0604020202020204" pitchFamily="34" charset="0"/>
                <a:cs typeface="Arial" panose="020B0604020202020204" pitchFamily="34" charset="0"/>
              </a:rPr>
              <a:t>Design Considerations</a:t>
            </a:r>
            <a:endParaRPr lang="en-US" altLang="ja-JP" sz="2400" dirty="0">
              <a:solidFill>
                <a:srgbClr val="FFC000"/>
              </a:solidFill>
              <a:latin typeface="Arial" panose="020B0604020202020204" pitchFamily="34" charset="0"/>
              <a:cs typeface="Arial" panose="020B0604020202020204" pitchFamily="34" charset="0"/>
            </a:endParaRPr>
          </a:p>
          <a:p>
            <a:pPr marL="342900" lvl="2" indent="-342900"/>
            <a:endParaRPr lang="en-US" altLang="ja-JP" sz="2400" dirty="0">
              <a:solidFill>
                <a:srgbClr val="FFC000"/>
              </a:solidFill>
              <a:latin typeface="Arial" panose="020B0604020202020204" pitchFamily="34" charset="0"/>
              <a:cs typeface="Arial" panose="020B0604020202020204" pitchFamily="34" charset="0"/>
            </a:endParaRPr>
          </a:p>
          <a:p>
            <a:pPr marL="0" lvl="2" indent="0">
              <a:buNone/>
            </a:pPr>
            <a:endParaRPr lang="en-IE" altLang="ja-JP"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99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8"/>
            <a:ext cx="7924800" cy="1143000"/>
          </a:xfrm>
        </p:spPr>
        <p:txBody>
          <a:bodyPr/>
          <a:lstStyle/>
          <a:p>
            <a:r>
              <a:rPr lang="en-IE" sz="2800" dirty="0">
                <a:latin typeface="Arial" panose="020B0604020202020204" pitchFamily="34" charset="0"/>
                <a:cs typeface="Arial" panose="020B0604020202020204" pitchFamily="34" charset="0"/>
              </a:rPr>
              <a:t> </a:t>
            </a:r>
            <a:r>
              <a:rPr lang="en-IE" sz="2800" dirty="0" smtClean="0">
                <a:latin typeface="Arial" panose="020B0604020202020204" pitchFamily="34" charset="0"/>
                <a:cs typeface="Arial" panose="020B0604020202020204" pitchFamily="34" charset="0"/>
              </a:rPr>
              <a:t>Comparison: User-Centred System Design </a:t>
            </a:r>
            <a:endParaRPr lang="en-IE" sz="2800" dirty="0">
              <a:latin typeface="Arial" panose="020B0604020202020204" pitchFamily="34" charset="0"/>
              <a:cs typeface="Arial" panose="020B0604020202020204" pitchFamily="34" charset="0"/>
            </a:endParaRPr>
          </a:p>
        </p:txBody>
      </p:sp>
      <p:sp>
        <p:nvSpPr>
          <p:cNvPr id="5" name="Content Placeholder 2"/>
          <p:cNvSpPr>
            <a:spLocks noGrp="1"/>
          </p:cNvSpPr>
          <p:nvPr>
            <p:ph sz="quarter" idx="13"/>
          </p:nvPr>
        </p:nvSpPr>
        <p:spPr>
          <a:xfrm>
            <a:off x="609600" y="1600200"/>
            <a:ext cx="7924800" cy="4114800"/>
          </a:xfrm>
        </p:spPr>
        <p:txBody>
          <a:bodyPr>
            <a:normAutofit/>
          </a:bodyPr>
          <a:lstStyle/>
          <a:p>
            <a:pPr marL="0" indent="0">
              <a:buNone/>
            </a:pPr>
            <a:r>
              <a:rPr lang="en-US" sz="2600" dirty="0" smtClean="0">
                <a:latin typeface="Arial" panose="020B0604020202020204" pitchFamily="34" charset="0"/>
                <a:cs typeface="Arial" panose="020B0604020202020204" pitchFamily="34" charset="0"/>
              </a:rPr>
              <a:t>A design is based on a user’s:</a:t>
            </a:r>
          </a:p>
          <a:p>
            <a:r>
              <a:rPr lang="en-US" sz="2600" dirty="0" smtClean="0">
                <a:latin typeface="Arial" panose="020B0604020202020204" pitchFamily="34" charset="0"/>
                <a:cs typeface="Arial" panose="020B0604020202020204" pitchFamily="34" charset="0"/>
              </a:rPr>
              <a:t>abilities and real needs</a:t>
            </a:r>
          </a:p>
          <a:p>
            <a:r>
              <a:rPr lang="en-US" sz="2600" dirty="0" smtClean="0">
                <a:latin typeface="Arial" panose="020B0604020202020204" pitchFamily="34" charset="0"/>
                <a:cs typeface="Arial" panose="020B0604020202020204" pitchFamily="34" charset="0"/>
              </a:rPr>
              <a:t>context</a:t>
            </a:r>
          </a:p>
          <a:p>
            <a:r>
              <a:rPr lang="en-US" sz="2600" dirty="0">
                <a:latin typeface="Arial" panose="020B0604020202020204" pitchFamily="34" charset="0"/>
                <a:cs typeface="Arial" panose="020B0604020202020204" pitchFamily="34" charset="0"/>
              </a:rPr>
              <a:t>w</a:t>
            </a:r>
            <a:r>
              <a:rPr lang="en-US" sz="2600" dirty="0" smtClean="0">
                <a:latin typeface="Arial" panose="020B0604020202020204" pitchFamily="34" charset="0"/>
                <a:cs typeface="Arial" panose="020B0604020202020204" pitchFamily="34" charset="0"/>
              </a:rPr>
              <a:t>ork</a:t>
            </a:r>
          </a:p>
          <a:p>
            <a:r>
              <a:rPr lang="en-US" sz="2600" dirty="0" smtClean="0">
                <a:latin typeface="Arial" panose="020B0604020202020204" pitchFamily="34" charset="0"/>
                <a:cs typeface="Arial" panose="020B0604020202020204" pitchFamily="34" charset="0"/>
              </a:rPr>
              <a:t>tasks</a:t>
            </a:r>
            <a:endParaRPr lang="en-IE" sz="2600" dirty="0"/>
          </a:p>
        </p:txBody>
      </p:sp>
      <p:sp>
        <p:nvSpPr>
          <p:cNvPr id="7" name="Rectangle 6"/>
          <p:cNvSpPr/>
          <p:nvPr/>
        </p:nvSpPr>
        <p:spPr>
          <a:xfrm>
            <a:off x="2843808" y="2636912"/>
            <a:ext cx="5112568" cy="3816424"/>
          </a:xfrm>
          <a:prstGeom prst="rect">
            <a:avLst/>
          </a:prstGeom>
          <a:solidFill>
            <a:srgbClr val="FFFF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8194" name="Picture 2" descr="Image result for system centered des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636912"/>
            <a:ext cx="4743788" cy="37407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Object 8"/>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8203" name="Clip" r:id="rId4" imgW="3301497" imgH="3468986" progId="">
                  <p:embed/>
                </p:oleObj>
              </mc:Choice>
              <mc:Fallback>
                <p:oleObj name="Clip" r:id="rId4" imgW="3301497" imgH="3468986" progId="">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148955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fld id="{17A659B5-5B14-4684-B510-BCA1996ED5F2}" type="slidenum">
              <a:rPr lang="en-US" altLang="en-US" sz="1200" smtClean="0">
                <a:latin typeface="Arial" charset="0"/>
              </a:rPr>
              <a:pPr eaLnBrk="1" fontAlgn="base" hangingPunct="1">
                <a:spcBef>
                  <a:spcPct val="0"/>
                </a:spcBef>
                <a:spcAft>
                  <a:spcPct val="0"/>
                </a:spcAft>
                <a:buClrTx/>
                <a:buSzTx/>
                <a:buFontTx/>
                <a:buNone/>
              </a:pPr>
              <a:t>50</a:t>
            </a:fld>
            <a:endParaRPr lang="en-US" altLang="en-US" sz="1200" smtClean="0">
              <a:latin typeface="Arial" charset="0"/>
            </a:endParaRPr>
          </a:p>
        </p:txBody>
      </p:sp>
      <p:sp>
        <p:nvSpPr>
          <p:cNvPr id="4099" name="Rectangle 2"/>
          <p:cNvSpPr>
            <a:spLocks noGrp="1" noChangeArrowheads="1"/>
          </p:cNvSpPr>
          <p:nvPr>
            <p:ph type="title"/>
          </p:nvPr>
        </p:nvSpPr>
        <p:spPr/>
        <p:txBody>
          <a:bodyPr/>
          <a:lstStyle/>
          <a:p>
            <a:pPr>
              <a:defRPr/>
            </a:pPr>
            <a:r>
              <a:rPr lang="en-US" altLang="en-US" sz="3200" dirty="0" smtClean="0">
                <a:latin typeface="Arial" panose="020B0604020202020204" pitchFamily="34" charset="0"/>
                <a:cs typeface="Arial" panose="020B0604020202020204" pitchFamily="34" charset="0"/>
              </a:rPr>
              <a:t>References</a:t>
            </a:r>
          </a:p>
        </p:txBody>
      </p:sp>
      <p:sp>
        <p:nvSpPr>
          <p:cNvPr id="15364" name="Rectangle 3"/>
          <p:cNvSpPr>
            <a:spLocks noGrp="1" noChangeArrowheads="1"/>
          </p:cNvSpPr>
          <p:nvPr>
            <p:ph type="body" idx="4294967295"/>
          </p:nvPr>
        </p:nvSpPr>
        <p:spPr>
          <a:xfrm>
            <a:off x="755576" y="1412776"/>
            <a:ext cx="7499350" cy="4800600"/>
          </a:xfrm>
          <a:prstGeom prst="rect">
            <a:avLst/>
          </a:prstGeom>
        </p:spPr>
        <p:txBody>
          <a:bodyPr>
            <a:normAutofit lnSpcReduction="10000"/>
          </a:bodyPr>
          <a:lstStyle/>
          <a:p>
            <a:pPr lvl="2">
              <a:spcBef>
                <a:spcPct val="70000"/>
              </a:spcBef>
            </a:pPr>
            <a:r>
              <a:rPr lang="en-IE" altLang="ja-JP" sz="1800" dirty="0" err="1">
                <a:latin typeface="Arial" panose="020B0604020202020204" pitchFamily="34" charset="0"/>
                <a:cs typeface="Arial" panose="020B0604020202020204" pitchFamily="34" charset="0"/>
              </a:rPr>
              <a:t>Preece</a:t>
            </a:r>
            <a:r>
              <a:rPr lang="en-IE" altLang="ja-JP" sz="1800" dirty="0">
                <a:latin typeface="Arial" panose="020B0604020202020204" pitchFamily="34" charset="0"/>
                <a:cs typeface="Arial" panose="020B0604020202020204" pitchFamily="34" charset="0"/>
              </a:rPr>
              <a:t>, J. et al. (2002) </a:t>
            </a:r>
            <a:r>
              <a:rPr lang="en-IE" altLang="ja-JP" sz="1800" i="1" dirty="0">
                <a:latin typeface="Arial" panose="020B0604020202020204" pitchFamily="34" charset="0"/>
                <a:cs typeface="Arial" panose="020B0604020202020204" pitchFamily="34" charset="0"/>
              </a:rPr>
              <a:t>Interaction Design</a:t>
            </a:r>
          </a:p>
          <a:p>
            <a:pPr lvl="2">
              <a:spcBef>
                <a:spcPct val="70000"/>
              </a:spcBef>
            </a:pPr>
            <a:r>
              <a:rPr lang="en-IE" altLang="ja-JP" sz="1800" dirty="0" err="1">
                <a:latin typeface="Arial" panose="020B0604020202020204" pitchFamily="34" charset="0"/>
                <a:cs typeface="Arial" panose="020B0604020202020204" pitchFamily="34" charset="0"/>
              </a:rPr>
              <a:t>Shneiderman</a:t>
            </a:r>
            <a:r>
              <a:rPr lang="en-IE" altLang="ja-JP" sz="1800" dirty="0">
                <a:latin typeface="Arial" panose="020B0604020202020204" pitchFamily="34" charset="0"/>
                <a:cs typeface="Arial" panose="020B0604020202020204" pitchFamily="34" charset="0"/>
              </a:rPr>
              <a:t>, B. &amp; </a:t>
            </a:r>
            <a:r>
              <a:rPr lang="en-IE" altLang="ja-JP" sz="1800" dirty="0" err="1">
                <a:latin typeface="Arial" panose="020B0604020202020204" pitchFamily="34" charset="0"/>
                <a:cs typeface="Arial" panose="020B0604020202020204" pitchFamily="34" charset="0"/>
              </a:rPr>
              <a:t>Plaisant</a:t>
            </a:r>
            <a:r>
              <a:rPr lang="en-IE" altLang="ja-JP" sz="1800" dirty="0">
                <a:latin typeface="Arial" panose="020B0604020202020204" pitchFamily="34" charset="0"/>
                <a:cs typeface="Arial" panose="020B0604020202020204" pitchFamily="34" charset="0"/>
              </a:rPr>
              <a:t>, C. (2005) </a:t>
            </a:r>
            <a:r>
              <a:rPr lang="en-IE" altLang="ja-JP" sz="1800" i="1" dirty="0">
                <a:latin typeface="Arial" panose="020B0604020202020204" pitchFamily="34" charset="0"/>
                <a:cs typeface="Arial" panose="020B0604020202020204" pitchFamily="34" charset="0"/>
              </a:rPr>
              <a:t>Designing the User Interface</a:t>
            </a:r>
            <a:r>
              <a:rPr lang="en-IE" altLang="ja-JP" sz="1800" dirty="0">
                <a:latin typeface="Arial" panose="020B0604020202020204" pitchFamily="34" charset="0"/>
                <a:cs typeface="Arial" panose="020B0604020202020204" pitchFamily="34" charset="0"/>
              </a:rPr>
              <a:t> </a:t>
            </a:r>
          </a:p>
          <a:p>
            <a:pPr lvl="2">
              <a:spcBef>
                <a:spcPct val="70000"/>
              </a:spcBef>
            </a:pPr>
            <a:r>
              <a:rPr lang="en-IE" altLang="ja-JP" sz="1800" dirty="0" err="1">
                <a:latin typeface="Arial" panose="020B0604020202020204" pitchFamily="34" charset="0"/>
                <a:cs typeface="Arial" panose="020B0604020202020204" pitchFamily="34" charset="0"/>
              </a:rPr>
              <a:t>Benyon</a:t>
            </a:r>
            <a:r>
              <a:rPr lang="en-IE" altLang="ja-JP" sz="1800" dirty="0">
                <a:latin typeface="Arial" panose="020B0604020202020204" pitchFamily="34" charset="0"/>
                <a:cs typeface="Arial" panose="020B0604020202020204" pitchFamily="34" charset="0"/>
              </a:rPr>
              <a:t>, D. et al (2005) </a:t>
            </a:r>
            <a:r>
              <a:rPr lang="en-IE" altLang="ja-JP" sz="1800" i="1" dirty="0">
                <a:latin typeface="Arial" panose="020B0604020202020204" pitchFamily="34" charset="0"/>
                <a:cs typeface="Arial" panose="020B0604020202020204" pitchFamily="34" charset="0"/>
              </a:rPr>
              <a:t>Designing Interactive Systems</a:t>
            </a:r>
          </a:p>
          <a:p>
            <a:pPr lvl="2">
              <a:spcBef>
                <a:spcPct val="70000"/>
              </a:spcBef>
            </a:pPr>
            <a:r>
              <a:rPr lang="en-IE" altLang="ja-JP" sz="1800" dirty="0" err="1">
                <a:latin typeface="Arial" panose="020B0604020202020204" pitchFamily="34" charset="0"/>
                <a:cs typeface="Arial" panose="020B0604020202020204" pitchFamily="34" charset="0"/>
              </a:rPr>
              <a:t>Helander</a:t>
            </a:r>
            <a:r>
              <a:rPr lang="en-IE" altLang="ja-JP" sz="1800" dirty="0">
                <a:latin typeface="Arial" panose="020B0604020202020204" pitchFamily="34" charset="0"/>
                <a:cs typeface="Arial" panose="020B0604020202020204" pitchFamily="34" charset="0"/>
              </a:rPr>
              <a:t>, M. et al (1997) </a:t>
            </a:r>
            <a:r>
              <a:rPr lang="en-IE" altLang="ja-JP" sz="1800" i="1" dirty="0">
                <a:latin typeface="Arial" panose="020B0604020202020204" pitchFamily="34" charset="0"/>
                <a:cs typeface="Arial" panose="020B0604020202020204" pitchFamily="34" charset="0"/>
              </a:rPr>
              <a:t>Handbook of Human-Computer Interaction</a:t>
            </a:r>
          </a:p>
          <a:p>
            <a:pPr lvl="2">
              <a:spcBef>
                <a:spcPct val="70000"/>
              </a:spcBef>
            </a:pPr>
            <a:r>
              <a:rPr lang="en-IE" altLang="ja-JP" sz="1800" dirty="0" err="1">
                <a:latin typeface="Arial" panose="020B0604020202020204" pitchFamily="34" charset="0"/>
                <a:cs typeface="Arial" panose="020B0604020202020204" pitchFamily="34" charset="0"/>
              </a:rPr>
              <a:t>Hartson</a:t>
            </a:r>
            <a:r>
              <a:rPr lang="en-IE" altLang="ja-JP" sz="1800" dirty="0">
                <a:latin typeface="Arial" panose="020B0604020202020204" pitchFamily="34" charset="0"/>
                <a:cs typeface="Arial" panose="020B0604020202020204" pitchFamily="34" charset="0"/>
              </a:rPr>
              <a:t>, R. &amp; </a:t>
            </a:r>
            <a:r>
              <a:rPr lang="en-IE" altLang="ja-JP" sz="1800" dirty="0" err="1">
                <a:latin typeface="Arial" panose="020B0604020202020204" pitchFamily="34" charset="0"/>
                <a:cs typeface="Arial" panose="020B0604020202020204" pitchFamily="34" charset="0"/>
              </a:rPr>
              <a:t>Hix</a:t>
            </a:r>
            <a:r>
              <a:rPr lang="en-IE" altLang="ja-JP" sz="1800" dirty="0">
                <a:latin typeface="Arial" panose="020B0604020202020204" pitchFamily="34" charset="0"/>
                <a:cs typeface="Arial" panose="020B0604020202020204" pitchFamily="34" charset="0"/>
              </a:rPr>
              <a:t>, D. (1989) </a:t>
            </a:r>
            <a:r>
              <a:rPr lang="en-IE" altLang="ja-JP" sz="1800" i="1" dirty="0">
                <a:latin typeface="Arial" panose="020B0604020202020204" pitchFamily="34" charset="0"/>
                <a:cs typeface="Arial" panose="020B0604020202020204" pitchFamily="34" charset="0"/>
              </a:rPr>
              <a:t>Towards Empirically Derived Methodologies and Tools for HCI Development</a:t>
            </a:r>
          </a:p>
          <a:p>
            <a:pPr lvl="2">
              <a:spcBef>
                <a:spcPct val="70000"/>
              </a:spcBef>
            </a:pPr>
            <a:r>
              <a:rPr lang="en-IE" sz="1800" dirty="0" err="1">
                <a:latin typeface="Arial" panose="020B0604020202020204" pitchFamily="34" charset="0"/>
                <a:cs typeface="Arial" panose="020B0604020202020204" pitchFamily="34" charset="0"/>
              </a:rPr>
              <a:t>Preissle</a:t>
            </a:r>
            <a:r>
              <a:rPr lang="en-IE" sz="1800" dirty="0">
                <a:latin typeface="Arial" panose="020B0604020202020204" pitchFamily="34" charset="0"/>
                <a:cs typeface="Arial" panose="020B0604020202020204" pitchFamily="34" charset="0"/>
              </a:rPr>
              <a:t>, J., &amp; Le </a:t>
            </a:r>
            <a:r>
              <a:rPr lang="en-IE" sz="1800" dirty="0" err="1">
                <a:latin typeface="Arial" panose="020B0604020202020204" pitchFamily="34" charset="0"/>
                <a:cs typeface="Arial" panose="020B0604020202020204" pitchFamily="34" charset="0"/>
              </a:rPr>
              <a:t>Compte</a:t>
            </a:r>
            <a:r>
              <a:rPr lang="en-IE" sz="1800" dirty="0">
                <a:latin typeface="Arial" panose="020B0604020202020204" pitchFamily="34" charset="0"/>
                <a:cs typeface="Arial" panose="020B0604020202020204" pitchFamily="34" charset="0"/>
              </a:rPr>
              <a:t>, M. D. (1984). </a:t>
            </a:r>
            <a:r>
              <a:rPr lang="en-IE" sz="1800" i="1" dirty="0">
                <a:latin typeface="Arial" panose="020B0604020202020204" pitchFamily="34" charset="0"/>
                <a:cs typeface="Arial" panose="020B0604020202020204" pitchFamily="34" charset="0"/>
              </a:rPr>
              <a:t>Ethnography and qualitative design in educational research</a:t>
            </a:r>
            <a:r>
              <a:rPr lang="en-IE" sz="1800" dirty="0">
                <a:latin typeface="Arial" panose="020B0604020202020204" pitchFamily="34" charset="0"/>
                <a:cs typeface="Arial" panose="020B0604020202020204" pitchFamily="34" charset="0"/>
              </a:rPr>
              <a:t>. Academic Press</a:t>
            </a:r>
            <a:r>
              <a:rPr lang="en-IE" sz="1800" dirty="0"/>
              <a:t>. </a:t>
            </a:r>
            <a:endParaRPr lang="en-IE" sz="1800" dirty="0" smtClean="0"/>
          </a:p>
          <a:p>
            <a:pPr lvl="2">
              <a:spcBef>
                <a:spcPct val="70000"/>
              </a:spcBef>
            </a:pPr>
            <a:r>
              <a:rPr lang="en-US" altLang="ja-JP" sz="1800" dirty="0" smtClean="0">
                <a:latin typeface="Arial" panose="020B0604020202020204" pitchFamily="34" charset="0"/>
                <a:cs typeface="Arial" panose="020B0604020202020204" pitchFamily="34" charset="0"/>
              </a:rPr>
              <a:t>Cato, J. (2001)</a:t>
            </a:r>
            <a:r>
              <a:rPr lang="en-US" altLang="ja-JP" sz="1800" i="1" dirty="0" smtClean="0">
                <a:latin typeface="Arial" panose="020B0604020202020204" pitchFamily="34" charset="0"/>
                <a:cs typeface="Arial" panose="020B0604020202020204" pitchFamily="34" charset="0"/>
              </a:rPr>
              <a:t> User Centered Web Design</a:t>
            </a:r>
            <a:endParaRPr lang="en-IE" altLang="ja-JP" sz="1800" i="1" dirty="0">
              <a:latin typeface="Arial" panose="020B0604020202020204" pitchFamily="34" charset="0"/>
              <a:cs typeface="Arial" panose="020B0604020202020204" pitchFamily="34" charset="0"/>
            </a:endParaRPr>
          </a:p>
        </p:txBody>
      </p:sp>
      <p:sp>
        <p:nvSpPr>
          <p:cNvPr id="5" name="Text Box 4"/>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MS PGothic" pitchFamily="34" charset="-128"/>
              </a:defRPr>
            </a:lvl1pPr>
            <a:lvl2pPr marL="742950" indent="-285750" eaLnBrk="0" hangingPunct="0">
              <a:spcBef>
                <a:spcPct val="20000"/>
              </a:spcBef>
              <a:buChar char="•"/>
              <a:defRPr sz="2800" b="1">
                <a:solidFill>
                  <a:schemeClr val="tx1"/>
                </a:solidFill>
                <a:latin typeface="Arial" charset="0"/>
                <a:ea typeface="MS PGothic" pitchFamily="34" charset="-128"/>
              </a:defRPr>
            </a:lvl2pPr>
            <a:lvl3pPr marL="1143000" indent="-228600" eaLnBrk="0" hangingPunct="0">
              <a:spcBef>
                <a:spcPct val="20000"/>
              </a:spcBef>
              <a:buChar char="•"/>
              <a:defRPr sz="2400" b="1">
                <a:solidFill>
                  <a:schemeClr val="tx1"/>
                </a:solidFill>
                <a:latin typeface="Arial" charset="0"/>
                <a:ea typeface="MS PGothic" pitchFamily="34" charset="-128"/>
              </a:defRPr>
            </a:lvl3pPr>
            <a:lvl4pPr marL="1600200" indent="-228600" eaLnBrk="0" hangingPunct="0">
              <a:spcBef>
                <a:spcPct val="20000"/>
              </a:spcBef>
              <a:buChar char="•"/>
              <a:defRPr sz="2000" b="1">
                <a:solidFill>
                  <a:schemeClr val="tx1"/>
                </a:solidFill>
                <a:latin typeface="Arial" charset="0"/>
                <a:ea typeface="MS PGothic" pitchFamily="34" charset="-128"/>
              </a:defRPr>
            </a:lvl4pPr>
            <a:lvl5pPr marL="2057400" indent="-228600" eaLnBrk="0" hangingPunct="0">
              <a:spcBef>
                <a:spcPct val="20000"/>
              </a:spcBef>
              <a:buChar char="•"/>
              <a:defRPr sz="2000" b="1">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MS PGothic" pitchFamily="34" charset="-128"/>
              </a:defRPr>
            </a:lvl9pPr>
          </a:lstStyle>
          <a:p>
            <a:pPr algn="ctr">
              <a:spcBef>
                <a:spcPct val="0"/>
              </a:spcBef>
              <a:buFontTx/>
              <a:buNone/>
            </a:pPr>
            <a:r>
              <a:rPr lang="en-IE" altLang="en-US" sz="1000" b="0" i="1"/>
              <a:t>References</a:t>
            </a:r>
            <a:endParaRPr lang="en-US" altLang="en-US" sz="1000" b="0" i="1"/>
          </a:p>
        </p:txBody>
      </p:sp>
    </p:spTree>
    <p:extLst>
      <p:ext uri="{BB962C8B-B14F-4D97-AF65-F5344CB8AC3E}">
        <p14:creationId xmlns:p14="http://schemas.microsoft.com/office/powerpoint/2010/main" val="325603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What is User-Centred Design? </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indent="0">
              <a:spcBef>
                <a:spcPts val="0"/>
              </a:spcBef>
              <a:spcAft>
                <a:spcPts val="0"/>
              </a:spcAft>
              <a:buNone/>
            </a:pPr>
            <a:r>
              <a:rPr lang="en-GB" altLang="en-US" sz="2800" dirty="0" smtClean="0">
                <a:solidFill>
                  <a:srgbClr val="FFC000"/>
                </a:solidFill>
                <a:latin typeface="Arial" panose="020B0604020202020204" pitchFamily="34" charset="0"/>
                <a:ea typeface="ＭＳ Ｐゴシック" pitchFamily="34" charset="-128"/>
                <a:cs typeface="Arial" panose="020B0604020202020204" pitchFamily="34" charset="0"/>
              </a:rPr>
              <a:t>User Centred Design (</a:t>
            </a:r>
            <a:r>
              <a:rPr lang="en-GB" altLang="en-US" sz="2800" dirty="0" smtClean="0">
                <a:latin typeface="Arial" panose="020B0604020202020204" pitchFamily="34" charset="0"/>
                <a:ea typeface="ＭＳ Ｐゴシック" pitchFamily="34" charset="-128"/>
                <a:cs typeface="Arial" panose="020B0604020202020204" pitchFamily="34" charset="0"/>
              </a:rPr>
              <a:t>USD</a:t>
            </a:r>
            <a:r>
              <a:rPr lang="en-GB" altLang="en-US" sz="2800" dirty="0" smtClean="0">
                <a:solidFill>
                  <a:srgbClr val="FFC000"/>
                </a:solidFill>
                <a:latin typeface="Arial" panose="020B0604020202020204" pitchFamily="34" charset="0"/>
                <a:ea typeface="ＭＳ Ｐゴシック" pitchFamily="34" charset="-128"/>
                <a:cs typeface="Arial" panose="020B0604020202020204" pitchFamily="34" charset="0"/>
              </a:rPr>
              <a:t>) </a:t>
            </a:r>
            <a:r>
              <a:rPr lang="en-GB" altLang="en-US" sz="2800" dirty="0" smtClean="0">
                <a:latin typeface="Arial" panose="020B0604020202020204" pitchFamily="34" charset="0"/>
                <a:ea typeface="ＭＳ Ｐゴシック" pitchFamily="34" charset="-128"/>
                <a:cs typeface="Arial" panose="020B0604020202020204" pitchFamily="34" charset="0"/>
              </a:rPr>
              <a:t>is a</a:t>
            </a:r>
            <a:r>
              <a:rPr lang="en-US" altLang="en-US" sz="2800" dirty="0" smtClean="0">
                <a:latin typeface="Arial" panose="020B0604020202020204" pitchFamily="34" charset="0"/>
                <a:cs typeface="Arial" panose="020B0604020202020204" pitchFamily="34" charset="0"/>
              </a:rPr>
              <a:t>n </a:t>
            </a:r>
            <a:r>
              <a:rPr lang="en-US" altLang="en-US" sz="2800" dirty="0">
                <a:latin typeface="Arial" panose="020B0604020202020204" pitchFamily="34" charset="0"/>
                <a:cs typeface="Arial" panose="020B0604020202020204" pitchFamily="34" charset="0"/>
              </a:rPr>
              <a:t>approach to </a:t>
            </a:r>
            <a:r>
              <a:rPr lang="en-US" altLang="en-US" sz="2800" dirty="0" smtClean="0">
                <a:latin typeface="Arial" panose="020B0604020202020204" pitchFamily="34" charset="0"/>
                <a:cs typeface="Arial" panose="020B0604020202020204" pitchFamily="34" charset="0"/>
              </a:rPr>
              <a:t>user interface </a:t>
            </a:r>
            <a:r>
              <a:rPr lang="en-US" altLang="en-US" sz="2800" dirty="0">
                <a:latin typeface="Arial" panose="020B0604020202020204" pitchFamily="34" charset="0"/>
                <a:cs typeface="Arial" panose="020B0604020202020204" pitchFamily="34" charset="0"/>
              </a:rPr>
              <a:t>development and system development.</a:t>
            </a:r>
          </a:p>
          <a:p>
            <a:pPr>
              <a:lnSpc>
                <a:spcPct val="90000"/>
              </a:lnSpc>
            </a:pPr>
            <a:r>
              <a:rPr lang="en-US" altLang="en-US" sz="2400" dirty="0" smtClean="0">
                <a:latin typeface="Arial" panose="020B0604020202020204" pitchFamily="34" charset="0"/>
                <a:cs typeface="Arial" panose="020B0604020202020204" pitchFamily="34" charset="0"/>
              </a:rPr>
              <a:t>It focuses </a:t>
            </a:r>
            <a:r>
              <a:rPr lang="en-US" altLang="en-US" sz="2400" dirty="0">
                <a:latin typeface="Arial" panose="020B0604020202020204" pitchFamily="34" charset="0"/>
                <a:cs typeface="Arial" panose="020B0604020202020204" pitchFamily="34" charset="0"/>
              </a:rPr>
              <a:t>on understanding:</a:t>
            </a:r>
          </a:p>
          <a:p>
            <a:pPr lvl="1">
              <a:lnSpc>
                <a:spcPct val="90000"/>
              </a:lnSpc>
            </a:pPr>
            <a:r>
              <a:rPr lang="en-US" altLang="en-US" sz="2400" dirty="0">
                <a:latin typeface="Arial" panose="020B0604020202020204" pitchFamily="34" charset="0"/>
                <a:cs typeface="Arial" panose="020B0604020202020204" pitchFamily="34" charset="0"/>
              </a:rPr>
              <a:t>t</a:t>
            </a:r>
            <a:r>
              <a:rPr lang="en-US" altLang="en-US" sz="2400" dirty="0" smtClean="0">
                <a:latin typeface="Arial" panose="020B0604020202020204" pitchFamily="34" charset="0"/>
                <a:cs typeface="Arial" panose="020B0604020202020204" pitchFamily="34" charset="0"/>
              </a:rPr>
              <a:t>he users,</a:t>
            </a:r>
            <a:endParaRPr lang="en-US" altLang="en-US" sz="2400" dirty="0">
              <a:latin typeface="Arial" panose="020B0604020202020204" pitchFamily="34" charset="0"/>
              <a:cs typeface="Arial" panose="020B0604020202020204" pitchFamily="34" charset="0"/>
            </a:endParaRPr>
          </a:p>
          <a:p>
            <a:pPr lvl="1">
              <a:lnSpc>
                <a:spcPct val="90000"/>
              </a:lnSpc>
            </a:pPr>
            <a:r>
              <a:rPr lang="en-US" altLang="en-US" sz="2400" dirty="0" smtClean="0">
                <a:latin typeface="Arial" panose="020B0604020202020204" pitchFamily="34" charset="0"/>
                <a:cs typeface="Arial" panose="020B0604020202020204" pitchFamily="34" charset="0"/>
              </a:rPr>
              <a:t>their </a:t>
            </a:r>
            <a:r>
              <a:rPr lang="en-US" altLang="en-US" sz="2400" dirty="0">
                <a:latin typeface="Arial" panose="020B0604020202020204" pitchFamily="34" charset="0"/>
                <a:cs typeface="Arial" panose="020B0604020202020204" pitchFamily="34" charset="0"/>
              </a:rPr>
              <a:t>goals and tasks, and</a:t>
            </a:r>
          </a:p>
          <a:p>
            <a:pPr lvl="1">
              <a:lnSpc>
                <a:spcPct val="90000"/>
              </a:lnSpc>
            </a:pPr>
            <a:r>
              <a:rPr lang="en-US" altLang="en-US" sz="2400" dirty="0" smtClean="0">
                <a:latin typeface="Arial" panose="020B0604020202020204" pitchFamily="34" charset="0"/>
                <a:cs typeface="Arial" panose="020B0604020202020204" pitchFamily="34" charset="0"/>
              </a:rPr>
              <a:t>the </a:t>
            </a:r>
            <a:r>
              <a:rPr lang="en-US" altLang="en-US" sz="2400" dirty="0">
                <a:latin typeface="Arial" panose="020B0604020202020204" pitchFamily="34" charset="0"/>
                <a:cs typeface="Arial" panose="020B0604020202020204" pitchFamily="34" charset="0"/>
              </a:rPr>
              <a:t>environment (physical, </a:t>
            </a:r>
            <a:r>
              <a:rPr lang="en-US" altLang="en-US" sz="2400" dirty="0" err="1" smtClean="0">
                <a:latin typeface="Arial" panose="020B0604020202020204" pitchFamily="34" charset="0"/>
                <a:cs typeface="Arial" panose="020B0604020202020204" pitchFamily="34" charset="0"/>
              </a:rPr>
              <a:t>organisational</a:t>
            </a:r>
            <a:r>
              <a:rPr lang="en-US" altLang="en-US" sz="2400" dirty="0">
                <a:latin typeface="Arial" panose="020B0604020202020204" pitchFamily="34" charset="0"/>
                <a:cs typeface="Arial" panose="020B0604020202020204" pitchFamily="34" charset="0"/>
              </a:rPr>
              <a:t>, social)</a:t>
            </a:r>
          </a:p>
          <a:p>
            <a:pPr>
              <a:lnSpc>
                <a:spcPct val="90000"/>
              </a:lnSpc>
            </a:pPr>
            <a:r>
              <a:rPr lang="en-US" altLang="en-US" sz="2400" dirty="0" smtClean="0">
                <a:latin typeface="Arial" panose="020B0604020202020204" pitchFamily="34" charset="0"/>
                <a:cs typeface="Arial" panose="020B0604020202020204" pitchFamily="34" charset="0"/>
              </a:rPr>
              <a:t>You must pay </a:t>
            </a:r>
            <a:r>
              <a:rPr lang="en-US" altLang="en-US" sz="2400" dirty="0">
                <a:latin typeface="Arial" panose="020B0604020202020204" pitchFamily="34" charset="0"/>
                <a:cs typeface="Arial" panose="020B0604020202020204" pitchFamily="34" charset="0"/>
              </a:rPr>
              <a:t>attention to these throughout development</a:t>
            </a:r>
          </a:p>
          <a:p>
            <a:endParaRPr lang="en-IE" altLang="en-US" sz="2400" dirty="0">
              <a:solidFill>
                <a:schemeClr val="bg2"/>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6</a:t>
            </a:fld>
            <a:endParaRPr lang="en-US"/>
          </a:p>
        </p:txBody>
      </p:sp>
      <p:sp>
        <p:nvSpPr>
          <p:cNvPr id="7" name="Text Box 10"/>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IE" altLang="en-US" sz="1000" b="0" i="1" dirty="0" smtClean="0"/>
              <a:t>User-Centred Design</a:t>
            </a:r>
            <a:endParaRPr lang="en-US" altLang="en-US" sz="1000" b="0" i="1" dirty="0"/>
          </a:p>
        </p:txBody>
      </p:sp>
    </p:spTree>
    <p:extLst>
      <p:ext uri="{BB962C8B-B14F-4D97-AF65-F5344CB8AC3E}">
        <p14:creationId xmlns:p14="http://schemas.microsoft.com/office/powerpoint/2010/main" val="411644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66856"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What is User-Centred Design (2)? </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fontScale="85000" lnSpcReduction="20000"/>
          </a:bodyPr>
          <a:lstStyle/>
          <a:p>
            <a:r>
              <a:rPr lang="en-GB" altLang="en-US" sz="3100" dirty="0" smtClean="0">
                <a:latin typeface="Arial" panose="020B0604020202020204" pitchFamily="34" charset="0"/>
                <a:ea typeface="ＭＳ Ｐゴシック" pitchFamily="34" charset="-128"/>
                <a:cs typeface="Arial" panose="020B0604020202020204" pitchFamily="34" charset="0"/>
              </a:rPr>
              <a:t>It is a</a:t>
            </a:r>
            <a:r>
              <a:rPr lang="en-US" altLang="en-US" sz="3100" dirty="0" smtClean="0">
                <a:latin typeface="Arial" panose="020B0604020202020204" pitchFamily="34" charset="0"/>
                <a:cs typeface="Arial" panose="020B0604020202020204" pitchFamily="34" charset="0"/>
              </a:rPr>
              <a:t>n </a:t>
            </a:r>
            <a:r>
              <a:rPr lang="en-US" altLang="en-US" sz="3100" dirty="0">
                <a:latin typeface="Arial" panose="020B0604020202020204" pitchFamily="34" charset="0"/>
                <a:cs typeface="Arial" panose="020B0604020202020204" pitchFamily="34" charset="0"/>
              </a:rPr>
              <a:t>approach to </a:t>
            </a:r>
            <a:r>
              <a:rPr lang="en-US" altLang="en-US" sz="3100" dirty="0" smtClean="0">
                <a:latin typeface="Arial" panose="020B0604020202020204" pitchFamily="34" charset="0"/>
                <a:cs typeface="Arial" panose="020B0604020202020204" pitchFamily="34" charset="0"/>
              </a:rPr>
              <a:t>interactive </a:t>
            </a:r>
            <a:r>
              <a:rPr lang="en-US" altLang="en-US" sz="3100" dirty="0">
                <a:latin typeface="Arial" panose="020B0604020202020204" pitchFamily="34" charset="0"/>
                <a:cs typeface="Arial" panose="020B0604020202020204" pitchFamily="34" charset="0"/>
              </a:rPr>
              <a:t>system development that focuses specifically on making </a:t>
            </a:r>
            <a:r>
              <a:rPr lang="en-US" altLang="en-US" sz="3100" dirty="0" smtClean="0">
                <a:solidFill>
                  <a:srgbClr val="FFC000"/>
                </a:solidFill>
                <a:latin typeface="Arial" panose="020B0604020202020204" pitchFamily="34" charset="0"/>
                <a:cs typeface="Arial" panose="020B0604020202020204" pitchFamily="34" charset="0"/>
              </a:rPr>
              <a:t>technical products / web </a:t>
            </a:r>
            <a:r>
              <a:rPr lang="en-US" altLang="en-US" sz="3100" dirty="0">
                <a:solidFill>
                  <a:srgbClr val="FFC000"/>
                </a:solidFill>
                <a:latin typeface="Arial" panose="020B0604020202020204" pitchFamily="34" charset="0"/>
                <a:cs typeface="Arial" panose="020B0604020202020204" pitchFamily="34" charset="0"/>
              </a:rPr>
              <a:t>interfaces</a:t>
            </a:r>
            <a:r>
              <a:rPr lang="en-US" altLang="en-US" sz="3100" dirty="0">
                <a:latin typeface="Arial" panose="020B0604020202020204" pitchFamily="34" charset="0"/>
                <a:cs typeface="Arial" panose="020B0604020202020204" pitchFamily="34" charset="0"/>
              </a:rPr>
              <a:t> usable.</a:t>
            </a:r>
          </a:p>
          <a:p>
            <a:pPr marL="0" indent="0">
              <a:buNone/>
            </a:pPr>
            <a:endParaRPr lang="en-US" altLang="en-US" sz="800" dirty="0" smtClean="0">
              <a:latin typeface="Arial" panose="020B0604020202020204" pitchFamily="34" charset="0"/>
              <a:cs typeface="Arial" panose="020B0604020202020204" pitchFamily="34" charset="0"/>
            </a:endParaRPr>
          </a:p>
          <a:p>
            <a:r>
              <a:rPr lang="en-US" altLang="en-US" sz="3100" dirty="0" smtClean="0">
                <a:latin typeface="Arial" panose="020B0604020202020204" pitchFamily="34" charset="0"/>
                <a:cs typeface="Arial" panose="020B0604020202020204" pitchFamily="34" charset="0"/>
              </a:rPr>
              <a:t>The </a:t>
            </a:r>
            <a:r>
              <a:rPr lang="en-US" altLang="en-US" sz="3100" dirty="0">
                <a:latin typeface="Arial" panose="020B0604020202020204" pitchFamily="34" charset="0"/>
                <a:cs typeface="Arial" panose="020B0604020202020204" pitchFamily="34" charset="0"/>
              </a:rPr>
              <a:t>quality of interaction between the person who uses the product to achieve actual </a:t>
            </a:r>
            <a:r>
              <a:rPr lang="en-US" altLang="en-US" sz="3100" dirty="0" smtClean="0">
                <a:latin typeface="Arial" panose="020B0604020202020204" pitchFamily="34" charset="0"/>
                <a:cs typeface="Arial" panose="020B0604020202020204" pitchFamily="34" charset="0"/>
              </a:rPr>
              <a:t>work, </a:t>
            </a:r>
            <a:r>
              <a:rPr lang="en-US" altLang="en-US" sz="3100" dirty="0">
                <a:latin typeface="Arial" panose="020B0604020202020204" pitchFamily="34" charset="0"/>
                <a:cs typeface="Arial" panose="020B0604020202020204" pitchFamily="34" charset="0"/>
              </a:rPr>
              <a:t>and the product </a:t>
            </a:r>
            <a:r>
              <a:rPr lang="en-US" altLang="en-US" sz="3100" dirty="0" smtClean="0">
                <a:latin typeface="Arial" panose="020B0604020202020204" pitchFamily="34" charset="0"/>
                <a:cs typeface="Arial" panose="020B0604020202020204" pitchFamily="34" charset="0"/>
              </a:rPr>
              <a:t>itself, </a:t>
            </a:r>
            <a:r>
              <a:rPr lang="en-US" altLang="en-US" sz="3100" dirty="0">
                <a:latin typeface="Arial" panose="020B0604020202020204" pitchFamily="34" charset="0"/>
                <a:cs typeface="Arial" panose="020B0604020202020204" pitchFamily="34" charset="0"/>
              </a:rPr>
              <a:t>is the primary goal of </a:t>
            </a:r>
            <a:r>
              <a:rPr lang="en-US" altLang="en-US" sz="3100" dirty="0" smtClean="0">
                <a:latin typeface="Arial" panose="020B0604020202020204" pitchFamily="34" charset="0"/>
                <a:cs typeface="Arial" panose="020B0604020202020204" pitchFamily="34" charset="0"/>
              </a:rPr>
              <a:t>user-</a:t>
            </a:r>
            <a:r>
              <a:rPr lang="en-US" altLang="en-US" sz="3100" dirty="0" err="1" smtClean="0">
                <a:latin typeface="Arial" panose="020B0604020202020204" pitchFamily="34" charset="0"/>
                <a:cs typeface="Arial" panose="020B0604020202020204" pitchFamily="34" charset="0"/>
              </a:rPr>
              <a:t>centred</a:t>
            </a:r>
            <a:r>
              <a:rPr lang="en-US" altLang="en-US" sz="3100" dirty="0" smtClean="0">
                <a:latin typeface="Arial" panose="020B0604020202020204" pitchFamily="34" charset="0"/>
                <a:cs typeface="Arial" panose="020B0604020202020204" pitchFamily="34" charset="0"/>
              </a:rPr>
              <a:t> </a:t>
            </a:r>
            <a:r>
              <a:rPr lang="en-US" altLang="en-US" sz="3100" dirty="0">
                <a:latin typeface="Arial" panose="020B0604020202020204" pitchFamily="34" charset="0"/>
                <a:cs typeface="Arial" panose="020B0604020202020204" pitchFamily="34" charset="0"/>
              </a:rPr>
              <a:t>design.</a:t>
            </a:r>
          </a:p>
          <a:p>
            <a:pPr marL="0" indent="0">
              <a:buNone/>
            </a:pPr>
            <a:endParaRPr lang="en-US" altLang="en-US" sz="800" dirty="0">
              <a:latin typeface="Arial" panose="020B0604020202020204" pitchFamily="34" charset="0"/>
              <a:cs typeface="Arial" panose="020B0604020202020204" pitchFamily="34" charset="0"/>
            </a:endParaRPr>
          </a:p>
          <a:p>
            <a:r>
              <a:rPr lang="en-US" altLang="en-US" sz="3100" dirty="0" smtClean="0">
                <a:latin typeface="Arial" panose="020B0604020202020204" pitchFamily="34" charset="0"/>
                <a:cs typeface="Arial" panose="020B0604020202020204" pitchFamily="34" charset="0"/>
              </a:rPr>
              <a:t>User-</a:t>
            </a:r>
            <a:r>
              <a:rPr lang="en-US" altLang="en-US" sz="3100" dirty="0" err="1" smtClean="0">
                <a:latin typeface="Arial" panose="020B0604020202020204" pitchFamily="34" charset="0"/>
                <a:cs typeface="Arial" panose="020B0604020202020204" pitchFamily="34" charset="0"/>
              </a:rPr>
              <a:t>centred</a:t>
            </a:r>
            <a:r>
              <a:rPr lang="en-US" altLang="en-US" sz="3100" dirty="0" smtClean="0">
                <a:latin typeface="Arial" panose="020B0604020202020204" pitchFamily="34" charset="0"/>
                <a:cs typeface="Arial" panose="020B0604020202020204" pitchFamily="34" charset="0"/>
              </a:rPr>
              <a:t> </a:t>
            </a:r>
            <a:r>
              <a:rPr lang="en-US" altLang="en-US" sz="3100" dirty="0">
                <a:latin typeface="Arial" panose="020B0604020202020204" pitchFamily="34" charset="0"/>
                <a:cs typeface="Arial" panose="020B0604020202020204" pitchFamily="34" charset="0"/>
              </a:rPr>
              <a:t>systems empower users and motivate them to learn and explore new system </a:t>
            </a:r>
            <a:r>
              <a:rPr lang="en-US" altLang="en-US" sz="3100" dirty="0" smtClean="0">
                <a:latin typeface="Arial" panose="020B0604020202020204" pitchFamily="34" charset="0"/>
                <a:cs typeface="Arial" panose="020B0604020202020204" pitchFamily="34" charset="0"/>
              </a:rPr>
              <a:t>solutions.</a:t>
            </a:r>
            <a:endParaRPr lang="en-US" altLang="en-US" sz="3100" dirty="0">
              <a:latin typeface="Arial" panose="020B0604020202020204" pitchFamily="34" charset="0"/>
              <a:cs typeface="Arial" panose="020B0604020202020204" pitchFamily="34" charset="0"/>
            </a:endParaRPr>
          </a:p>
          <a:p>
            <a:pPr indent="0">
              <a:spcBef>
                <a:spcPts val="0"/>
              </a:spcBef>
              <a:spcAft>
                <a:spcPts val="0"/>
              </a:spcAft>
              <a:buNone/>
            </a:pPr>
            <a:endParaRPr lang="en-US" altLang="en-US" sz="2800" dirty="0">
              <a:latin typeface="Arial" panose="020B0604020202020204" pitchFamily="34" charset="0"/>
              <a:cs typeface="Arial" panose="020B0604020202020204" pitchFamily="34" charset="0"/>
            </a:endParaRPr>
          </a:p>
          <a:p>
            <a:endParaRPr lang="en-IE" altLang="en-US" sz="2400" dirty="0">
              <a:solidFill>
                <a:schemeClr val="bg2"/>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7</a:t>
            </a:fld>
            <a:endParaRPr lang="en-US"/>
          </a:p>
        </p:txBody>
      </p:sp>
      <p:sp>
        <p:nvSpPr>
          <p:cNvPr id="7" name="Text Box 10"/>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IE" altLang="en-US" sz="1000" b="0" i="1" dirty="0"/>
              <a:t>User-Centred Design</a:t>
            </a:r>
            <a:endParaRPr lang="en-US" altLang="en-US" sz="1000" b="0" i="1" dirty="0"/>
          </a:p>
        </p:txBody>
      </p:sp>
    </p:spTree>
    <p:extLst>
      <p:ext uri="{BB962C8B-B14F-4D97-AF65-F5344CB8AC3E}">
        <p14:creationId xmlns:p14="http://schemas.microsoft.com/office/powerpoint/2010/main" val="331006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altLang="en-US" sz="2800" dirty="0">
                <a:latin typeface="Arial" panose="020B0604020202020204" pitchFamily="34" charset="0"/>
                <a:cs typeface="Arial" panose="020B0604020202020204" pitchFamily="34" charset="0"/>
              </a:rPr>
              <a:t>Principles of human-centered </a:t>
            </a:r>
            <a:r>
              <a:rPr lang="en-US" altLang="en-US" sz="2800" dirty="0" smtClean="0">
                <a:latin typeface="Arial" panose="020B0604020202020204" pitchFamily="34" charset="0"/>
                <a:cs typeface="Arial" panose="020B0604020202020204" pitchFamily="34" charset="0"/>
              </a:rPr>
              <a:t>design</a:t>
            </a:r>
            <a:r>
              <a:rPr lang="en-US" altLang="en-US" sz="2800" dirty="0">
                <a:latin typeface="Arial" panose="020B0604020202020204" pitchFamily="34" charset="0"/>
                <a:cs typeface="Arial" panose="020B0604020202020204" pitchFamily="34" charset="0"/>
              </a:rPr>
              <a:t> processes for interactive systems </a:t>
            </a:r>
            <a:r>
              <a:rPr lang="en-US" altLang="en-US" sz="2800" dirty="0" smtClean="0">
                <a:latin typeface="Arial" panose="020B0604020202020204" pitchFamily="34" charset="0"/>
                <a:cs typeface="Arial" panose="020B0604020202020204" pitchFamily="34" charset="0"/>
              </a:rPr>
              <a:t>:</a:t>
            </a:r>
            <a:endParaRPr lang="en-US" altLang="en-US" sz="2800" dirty="0">
              <a:latin typeface="Arial" panose="020B0604020202020204" pitchFamily="34" charset="0"/>
              <a:cs typeface="Arial" panose="020B0604020202020204" pitchFamily="34" charset="0"/>
            </a:endParaRPr>
          </a:p>
          <a:p>
            <a:pPr lvl="1"/>
            <a:r>
              <a:rPr lang="en-US" altLang="en-US" sz="2600" dirty="0">
                <a:latin typeface="Arial" panose="020B0604020202020204" pitchFamily="34" charset="0"/>
                <a:cs typeface="Arial" panose="020B0604020202020204" pitchFamily="34" charset="0"/>
              </a:rPr>
              <a:t>Active involvement of users</a:t>
            </a:r>
          </a:p>
          <a:p>
            <a:pPr lvl="1"/>
            <a:r>
              <a:rPr lang="en-US" altLang="en-US" sz="2600" dirty="0">
                <a:latin typeface="Arial" panose="020B0604020202020204" pitchFamily="34" charset="0"/>
                <a:cs typeface="Arial" panose="020B0604020202020204" pitchFamily="34" charset="0"/>
              </a:rPr>
              <a:t>Appropriate allocation of function between  </a:t>
            </a:r>
            <a:r>
              <a:rPr lang="en-US" altLang="en-US" sz="2600" dirty="0" smtClean="0">
                <a:latin typeface="Arial" panose="020B0604020202020204" pitchFamily="34" charset="0"/>
                <a:cs typeface="Arial" panose="020B0604020202020204" pitchFamily="34" charset="0"/>
              </a:rPr>
              <a:t>the user </a:t>
            </a:r>
            <a:r>
              <a:rPr lang="en-US" altLang="en-US" sz="2600" dirty="0">
                <a:latin typeface="Arial" panose="020B0604020202020204" pitchFamily="34" charset="0"/>
                <a:cs typeface="Arial" panose="020B0604020202020204" pitchFamily="34" charset="0"/>
              </a:rPr>
              <a:t>and </a:t>
            </a:r>
            <a:r>
              <a:rPr lang="en-US" altLang="en-US" sz="2600" dirty="0" smtClean="0">
                <a:latin typeface="Arial" panose="020B0604020202020204" pitchFamily="34" charset="0"/>
                <a:cs typeface="Arial" panose="020B0604020202020204" pitchFamily="34" charset="0"/>
              </a:rPr>
              <a:t>the system</a:t>
            </a:r>
            <a:endParaRPr lang="en-US" altLang="en-US" sz="2600" dirty="0">
              <a:latin typeface="Arial" panose="020B0604020202020204" pitchFamily="34" charset="0"/>
              <a:cs typeface="Arial" panose="020B0604020202020204" pitchFamily="34" charset="0"/>
            </a:endParaRPr>
          </a:p>
          <a:p>
            <a:pPr lvl="1"/>
            <a:r>
              <a:rPr lang="en-US" altLang="en-US" sz="2600" dirty="0">
                <a:latin typeface="Arial" panose="020B0604020202020204" pitchFamily="34" charset="0"/>
                <a:cs typeface="Arial" panose="020B0604020202020204" pitchFamily="34" charset="0"/>
              </a:rPr>
              <a:t>Iteration of design solutions</a:t>
            </a:r>
          </a:p>
          <a:p>
            <a:pPr lvl="1"/>
            <a:r>
              <a:rPr lang="en-US" altLang="en-US" sz="2600" dirty="0">
                <a:latin typeface="Arial" panose="020B0604020202020204" pitchFamily="34" charset="0"/>
                <a:cs typeface="Arial" panose="020B0604020202020204" pitchFamily="34" charset="0"/>
              </a:rPr>
              <a:t>Multidisciplinary design teams</a:t>
            </a:r>
          </a:p>
          <a:p>
            <a:endParaRPr lang="en-IE" sz="2800" dirty="0" smtClean="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09600" y="274638"/>
            <a:ext cx="8138864" cy="1143000"/>
          </a:xfrm>
        </p:spPr>
        <p:txBody>
          <a:bodyPr/>
          <a:lstStyle/>
          <a:p>
            <a:r>
              <a:rPr lang="en-IE" dirty="0">
                <a:latin typeface="Arial" panose="020B0604020202020204" pitchFamily="34" charset="0"/>
                <a:cs typeface="Arial" panose="020B0604020202020204" pitchFamily="34" charset="0"/>
              </a:rPr>
              <a:t> </a:t>
            </a:r>
            <a:r>
              <a:rPr lang="en-IE" dirty="0" smtClean="0">
                <a:latin typeface="Arial" panose="020B0604020202020204" pitchFamily="34" charset="0"/>
                <a:cs typeface="Arial" panose="020B0604020202020204" pitchFamily="34" charset="0"/>
              </a:rPr>
              <a:t>Principles of User-Centred Design </a:t>
            </a:r>
            <a:endParaRPr lang="en-IE" dirty="0">
              <a:latin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088"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10"/>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IE" altLang="en-US" sz="1000" b="0" i="1" dirty="0"/>
              <a:t>User-Centred </a:t>
            </a:r>
            <a:r>
              <a:rPr lang="en-IE" altLang="en-US" sz="1000" b="0" i="1" dirty="0" smtClean="0"/>
              <a:t>Design </a:t>
            </a:r>
            <a:r>
              <a:rPr lang="en-IE" altLang="en-US" sz="1000" b="0" i="1" dirty="0" err="1" smtClean="0"/>
              <a:t>Princilples</a:t>
            </a:r>
            <a:endParaRPr lang="en-US" altLang="en-US" sz="1000" b="0" i="1" dirty="0"/>
          </a:p>
        </p:txBody>
      </p:sp>
    </p:spTree>
    <p:extLst>
      <p:ext uri="{BB962C8B-B14F-4D97-AF65-F5344CB8AC3E}">
        <p14:creationId xmlns:p14="http://schemas.microsoft.com/office/powerpoint/2010/main" val="404843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US" altLang="en-US" sz="2800" dirty="0">
                <a:latin typeface="Arial" panose="020B0604020202020204" pitchFamily="34" charset="0"/>
                <a:cs typeface="Arial" panose="020B0604020202020204" pitchFamily="34" charset="0"/>
              </a:rPr>
              <a:t>Essential activities in human-centered design</a:t>
            </a:r>
            <a:r>
              <a:rPr lang="en-US" altLang="en-US" sz="2800" dirty="0" smtClean="0">
                <a:latin typeface="Arial" panose="020B0604020202020204" pitchFamily="34" charset="0"/>
                <a:cs typeface="Arial" panose="020B0604020202020204" pitchFamily="34" charset="0"/>
              </a:rPr>
              <a:t>:</a:t>
            </a:r>
          </a:p>
          <a:p>
            <a:pPr marL="0" indent="0">
              <a:buNone/>
            </a:pPr>
            <a:endParaRPr lang="en-US" altLang="en-US" sz="700" dirty="0" smtClean="0">
              <a:latin typeface="Arial" panose="020B0604020202020204" pitchFamily="34" charset="0"/>
              <a:cs typeface="Arial" panose="020B0604020202020204" pitchFamily="34" charset="0"/>
            </a:endParaRPr>
          </a:p>
          <a:p>
            <a:pPr lvl="1"/>
            <a:r>
              <a:rPr lang="en-US" altLang="en-US" sz="2600" dirty="0" smtClean="0">
                <a:latin typeface="Arial" panose="020B0604020202020204" pitchFamily="34" charset="0"/>
                <a:cs typeface="Arial" panose="020B0604020202020204" pitchFamily="34" charset="0"/>
              </a:rPr>
              <a:t>Understand </a:t>
            </a:r>
            <a:r>
              <a:rPr lang="en-US" altLang="en-US" sz="2600" dirty="0">
                <a:latin typeface="Arial" panose="020B0604020202020204" pitchFamily="34" charset="0"/>
                <a:cs typeface="Arial" panose="020B0604020202020204" pitchFamily="34" charset="0"/>
              </a:rPr>
              <a:t>and specify the context of use</a:t>
            </a:r>
          </a:p>
          <a:p>
            <a:pPr lvl="1"/>
            <a:r>
              <a:rPr lang="en-US" altLang="en-US" sz="2600" dirty="0">
                <a:latin typeface="Arial" panose="020B0604020202020204" pitchFamily="34" charset="0"/>
                <a:cs typeface="Arial" panose="020B0604020202020204" pitchFamily="34" charset="0"/>
              </a:rPr>
              <a:t>Specify the user </a:t>
            </a:r>
            <a:r>
              <a:rPr lang="en-US" altLang="en-US" sz="2600" dirty="0" smtClean="0">
                <a:latin typeface="Arial" panose="020B0604020202020204" pitchFamily="34" charset="0"/>
                <a:cs typeface="Arial" panose="020B0604020202020204" pitchFamily="34" charset="0"/>
              </a:rPr>
              <a:t>requirements, and </a:t>
            </a:r>
            <a:r>
              <a:rPr lang="en-US" altLang="en-US" sz="2600" dirty="0" err="1" smtClean="0">
                <a:latin typeface="Arial" panose="020B0604020202020204" pitchFamily="34" charset="0"/>
                <a:cs typeface="Arial" panose="020B0604020202020204" pitchFamily="34" charset="0"/>
              </a:rPr>
              <a:t>organisational</a:t>
            </a:r>
            <a:r>
              <a:rPr lang="en-US" altLang="en-US" sz="2600" dirty="0" smtClean="0">
                <a:latin typeface="Arial" panose="020B0604020202020204" pitchFamily="34" charset="0"/>
                <a:cs typeface="Arial" panose="020B0604020202020204" pitchFamily="34" charset="0"/>
              </a:rPr>
              <a:t> </a:t>
            </a:r>
            <a:r>
              <a:rPr lang="en-US" altLang="en-US" sz="2600" dirty="0">
                <a:latin typeface="Arial" panose="020B0604020202020204" pitchFamily="34" charset="0"/>
                <a:cs typeface="Arial" panose="020B0604020202020204" pitchFamily="34" charset="0"/>
              </a:rPr>
              <a:t>requirements</a:t>
            </a:r>
          </a:p>
          <a:p>
            <a:pPr lvl="1"/>
            <a:r>
              <a:rPr lang="en-US" altLang="en-US" sz="2600" dirty="0">
                <a:latin typeface="Arial" panose="020B0604020202020204" pitchFamily="34" charset="0"/>
                <a:cs typeface="Arial" panose="020B0604020202020204" pitchFamily="34" charset="0"/>
              </a:rPr>
              <a:t>Produce design solutions </a:t>
            </a:r>
            <a:r>
              <a:rPr lang="en-US" altLang="en-US" sz="2600" dirty="0" smtClean="0">
                <a:latin typeface="Arial" panose="020B0604020202020204" pitchFamily="34" charset="0"/>
                <a:cs typeface="Arial" panose="020B0604020202020204" pitchFamily="34" charset="0"/>
              </a:rPr>
              <a:t>(- prototypes</a:t>
            </a:r>
            <a:r>
              <a:rPr lang="en-US" altLang="en-US" sz="2600" dirty="0">
                <a:latin typeface="Arial" panose="020B0604020202020204" pitchFamily="34" charset="0"/>
                <a:cs typeface="Arial" panose="020B0604020202020204" pitchFamily="34" charset="0"/>
              </a:rPr>
              <a:t>)</a:t>
            </a:r>
          </a:p>
          <a:p>
            <a:pPr lvl="1"/>
            <a:r>
              <a:rPr lang="en-US" altLang="en-US" sz="2600" dirty="0">
                <a:latin typeface="Arial" panose="020B0604020202020204" pitchFamily="34" charset="0"/>
                <a:cs typeface="Arial" panose="020B0604020202020204" pitchFamily="34" charset="0"/>
              </a:rPr>
              <a:t>Evaluate designs with users against </a:t>
            </a:r>
            <a:r>
              <a:rPr lang="en-US" altLang="en-US" sz="2600" dirty="0" smtClean="0">
                <a:latin typeface="Arial" panose="020B0604020202020204" pitchFamily="34" charset="0"/>
                <a:cs typeface="Arial" panose="020B0604020202020204" pitchFamily="34" charset="0"/>
              </a:rPr>
              <a:t>requirements</a:t>
            </a:r>
            <a:endParaRPr lang="en-IE" sz="26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609600" y="274638"/>
            <a:ext cx="7924800" cy="1143000"/>
          </a:xfrm>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Essential Activities in USD</a:t>
            </a:r>
            <a:endParaRPr lang="en-I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780855"/>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1613</TotalTime>
  <Words>2212</Words>
  <Application>Microsoft Office PowerPoint</Application>
  <PresentationFormat>On-screen Show (4:3)</PresentationFormat>
  <Paragraphs>328</Paragraphs>
  <Slides>50</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ＭＳ Ｐゴシック</vt:lpstr>
      <vt:lpstr>ＭＳ Ｐゴシック</vt:lpstr>
      <vt:lpstr>Arial</vt:lpstr>
      <vt:lpstr>Arial Narrow</vt:lpstr>
      <vt:lpstr>Calibri</vt:lpstr>
      <vt:lpstr>Gill Sans MT</vt:lpstr>
      <vt:lpstr>HGｺﾞｼｯｸM</vt:lpstr>
      <vt:lpstr>Symbol</vt:lpstr>
      <vt:lpstr>Wingdings 2</vt:lpstr>
      <vt:lpstr>Horizon</vt:lpstr>
      <vt:lpstr>Clip</vt:lpstr>
      <vt:lpstr>Course -  DT228-2 </vt:lpstr>
      <vt:lpstr>Overview </vt:lpstr>
      <vt:lpstr> Human Computer Interaction and Design? </vt:lpstr>
      <vt:lpstr> Comparison: System-Centred Design </vt:lpstr>
      <vt:lpstr> Comparison: User-Centred System Design </vt:lpstr>
      <vt:lpstr> What is User-Centred Design? </vt:lpstr>
      <vt:lpstr> What is User-Centred Design (2)? </vt:lpstr>
      <vt:lpstr> Principles of User-Centred Design </vt:lpstr>
      <vt:lpstr> Essential Activities in USD</vt:lpstr>
      <vt:lpstr> What is a User-Centred Approach? </vt:lpstr>
      <vt:lpstr> Interaction Design – Four Activities</vt:lpstr>
      <vt:lpstr> Methodology </vt:lpstr>
      <vt:lpstr>Iterative Design Cycle</vt:lpstr>
      <vt:lpstr>Iterative Design Cycle (2)</vt:lpstr>
      <vt:lpstr> Who Are the Users/stakeholders? </vt:lpstr>
      <vt:lpstr> Who Are the Users/stakeholders? (2)</vt:lpstr>
      <vt:lpstr>What are the users’ capabilities?</vt:lpstr>
      <vt:lpstr> What are the users’ Needs?</vt:lpstr>
      <vt:lpstr> The Golden Rule </vt:lpstr>
      <vt:lpstr> Task Analysis</vt:lpstr>
      <vt:lpstr>Allocation of Functions</vt:lpstr>
      <vt:lpstr>Allocation of Functions (2)</vt:lpstr>
      <vt:lpstr> Iterative Design Uses Prototyping</vt:lpstr>
      <vt:lpstr> Gathering User Data</vt:lpstr>
      <vt:lpstr> Task Analysis - Interviews</vt:lpstr>
      <vt:lpstr> Interview Questions</vt:lpstr>
      <vt:lpstr> Interview Questions (2)</vt:lpstr>
      <vt:lpstr>Enriching the interview process</vt:lpstr>
      <vt:lpstr> Contextual Inquiry</vt:lpstr>
      <vt:lpstr> Contextual Inquiry (2)</vt:lpstr>
      <vt:lpstr> questionnaire</vt:lpstr>
      <vt:lpstr> Questionnaire Design</vt:lpstr>
      <vt:lpstr> Online questionnaires</vt:lpstr>
      <vt:lpstr> Online questionnaires (2)</vt:lpstr>
      <vt:lpstr> Observation</vt:lpstr>
      <vt:lpstr> Observation (2)</vt:lpstr>
      <vt:lpstr> Observation (3)</vt:lpstr>
      <vt:lpstr> Observation (4)</vt:lpstr>
      <vt:lpstr> Ethnography</vt:lpstr>
      <vt:lpstr> Ethnography (2)</vt:lpstr>
      <vt:lpstr>Analysis and Design</vt:lpstr>
      <vt:lpstr>User Centred Design Project Overview</vt:lpstr>
      <vt:lpstr>User Centred Design Project Overview (2)</vt:lpstr>
      <vt:lpstr>Multi-disciplinary design teams</vt:lpstr>
      <vt:lpstr>The User-Centered Design Project</vt:lpstr>
      <vt:lpstr>The User-Centered Design Project (2)</vt:lpstr>
      <vt:lpstr> Iterative Design Using Prototyping</vt:lpstr>
      <vt:lpstr>Discover, Design, Use</vt:lpstr>
      <vt:lpstr>Summary of the Lecture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 Sloan</dc:creator>
  <cp:lastModifiedBy>Art Sloan</cp:lastModifiedBy>
  <cp:revision>118</cp:revision>
  <cp:lastPrinted>2017-01-27T08:48:00Z</cp:lastPrinted>
  <dcterms:created xsi:type="dcterms:W3CDTF">2016-09-27T15:11:35Z</dcterms:created>
  <dcterms:modified xsi:type="dcterms:W3CDTF">2018-03-03T16:12:18Z</dcterms:modified>
</cp:coreProperties>
</file>