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notesMasterIdLst>
    <p:notesMasterId r:id="rId64"/>
  </p:notesMasterIdLst>
  <p:handoutMasterIdLst>
    <p:handoutMasterId r:id="rId65"/>
  </p:handoutMasterIdLst>
  <p:sldIdLst>
    <p:sldId id="258" r:id="rId2"/>
    <p:sldId id="595" r:id="rId3"/>
    <p:sldId id="651" r:id="rId4"/>
    <p:sldId id="652" r:id="rId5"/>
    <p:sldId id="653" r:id="rId6"/>
    <p:sldId id="654" r:id="rId7"/>
    <p:sldId id="655" r:id="rId8"/>
    <p:sldId id="658" r:id="rId9"/>
    <p:sldId id="660" r:id="rId10"/>
    <p:sldId id="657" r:id="rId11"/>
    <p:sldId id="661" r:id="rId12"/>
    <p:sldId id="662" r:id="rId13"/>
    <p:sldId id="663" r:id="rId14"/>
    <p:sldId id="664" r:id="rId15"/>
    <p:sldId id="665" r:id="rId16"/>
    <p:sldId id="667" r:id="rId17"/>
    <p:sldId id="666" r:id="rId18"/>
    <p:sldId id="668" r:id="rId19"/>
    <p:sldId id="669" r:id="rId20"/>
    <p:sldId id="670" r:id="rId21"/>
    <p:sldId id="671" r:id="rId22"/>
    <p:sldId id="615" r:id="rId23"/>
    <p:sldId id="672" r:id="rId24"/>
    <p:sldId id="673" r:id="rId25"/>
    <p:sldId id="674" r:id="rId26"/>
    <p:sldId id="675" r:id="rId27"/>
    <p:sldId id="676" r:id="rId28"/>
    <p:sldId id="677" r:id="rId29"/>
    <p:sldId id="678" r:id="rId30"/>
    <p:sldId id="679" r:id="rId31"/>
    <p:sldId id="680" r:id="rId32"/>
    <p:sldId id="681" r:id="rId33"/>
    <p:sldId id="682" r:id="rId34"/>
    <p:sldId id="683" r:id="rId35"/>
    <p:sldId id="684" r:id="rId36"/>
    <p:sldId id="685" r:id="rId37"/>
    <p:sldId id="686" r:id="rId38"/>
    <p:sldId id="687" r:id="rId39"/>
    <p:sldId id="688" r:id="rId40"/>
    <p:sldId id="689" r:id="rId41"/>
    <p:sldId id="691" r:id="rId42"/>
    <p:sldId id="714" r:id="rId43"/>
    <p:sldId id="715" r:id="rId44"/>
    <p:sldId id="716" r:id="rId45"/>
    <p:sldId id="690" r:id="rId46"/>
    <p:sldId id="692" r:id="rId47"/>
    <p:sldId id="694" r:id="rId48"/>
    <p:sldId id="695" r:id="rId49"/>
    <p:sldId id="696" r:id="rId50"/>
    <p:sldId id="697" r:id="rId51"/>
    <p:sldId id="699" r:id="rId52"/>
    <p:sldId id="698" r:id="rId53"/>
    <p:sldId id="700" r:id="rId54"/>
    <p:sldId id="701" r:id="rId55"/>
    <p:sldId id="702" r:id="rId56"/>
    <p:sldId id="703" r:id="rId57"/>
    <p:sldId id="704" r:id="rId58"/>
    <p:sldId id="705" r:id="rId59"/>
    <p:sldId id="706" r:id="rId60"/>
    <p:sldId id="707" r:id="rId61"/>
    <p:sldId id="708" r:id="rId62"/>
    <p:sldId id="709" r:id="rId63"/>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3333FF"/>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5" autoAdjust="0"/>
    <p:restoredTop sz="86400" autoAdjust="0"/>
  </p:normalViewPr>
  <p:slideViewPr>
    <p:cSldViewPr>
      <p:cViewPr varScale="1">
        <p:scale>
          <a:sx n="100" d="100"/>
          <a:sy n="100" d="100"/>
        </p:scale>
        <p:origin x="1536" y="42"/>
      </p:cViewPr>
      <p:guideLst>
        <p:guide orient="horz" pos="2160"/>
        <p:guide pos="2880"/>
      </p:guideLst>
    </p:cSldViewPr>
  </p:slideViewPr>
  <p:outlineViewPr>
    <p:cViewPr>
      <p:scale>
        <a:sx n="33" d="100"/>
        <a:sy n="33" d="100"/>
      </p:scale>
      <p:origin x="0" y="325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1CD0B3EB-3B0F-4770-A8EF-1B6BDF2E8A80}" type="datetimeFigureOut">
              <a:rPr lang="en-IE" smtClean="0"/>
              <a:t>09/03/2018</a:t>
            </a:fld>
            <a:endParaRPr lang="en-IE"/>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3964A7C7-383E-484E-8F0C-EECFAB10E229}" type="slidenum">
              <a:rPr lang="en-IE" smtClean="0"/>
              <a:t>‹#›</a:t>
            </a:fld>
            <a:endParaRPr lang="en-IE"/>
          </a:p>
        </p:txBody>
      </p:sp>
    </p:spTree>
    <p:extLst>
      <p:ext uri="{BB962C8B-B14F-4D97-AF65-F5344CB8AC3E}">
        <p14:creationId xmlns:p14="http://schemas.microsoft.com/office/powerpoint/2010/main" val="1948671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193E0C50-C46B-4079-A566-47664AE8D799}" type="datetimeFigureOut">
              <a:rPr lang="en-IE" smtClean="0"/>
              <a:t>09/03/2018</a:t>
            </a:fld>
            <a:endParaRPr lang="en-IE"/>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AF38E73-C36B-4DA7-9329-7175A2EF505B}" type="slidenum">
              <a:rPr lang="en-IE" smtClean="0"/>
              <a:t>‹#›</a:t>
            </a:fld>
            <a:endParaRPr lang="en-IE"/>
          </a:p>
        </p:txBody>
      </p:sp>
    </p:spTree>
    <p:extLst>
      <p:ext uri="{BB962C8B-B14F-4D97-AF65-F5344CB8AC3E}">
        <p14:creationId xmlns:p14="http://schemas.microsoft.com/office/powerpoint/2010/main" val="1436446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8C63CA-70F5-4116-BF24-0DC3FD7A8628}" type="slidenum">
              <a:rPr lang="en-US" smtClean="0"/>
              <a:pPr fontAlgn="base">
                <a:spcBef>
                  <a:spcPct val="0"/>
                </a:spcBef>
                <a:spcAft>
                  <a:spcPct val="0"/>
                </a:spcAft>
                <a:defRPr/>
              </a:pPr>
              <a:t>1</a:t>
            </a:fld>
            <a:endParaRPr lang="en-US" smtClean="0"/>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smtClean="0">
                <a:latin typeface="Times New Roman" pitchFamily="18" charset="0"/>
                <a:ea typeface="ＭＳ Ｐゴシック" pitchFamily="34" charset="-128"/>
              </a:rPr>
              <a:t>Actual, numerical predictions for standard tasks users have to carry out when interaction with a (actual or proposed) system.</a:t>
            </a:r>
          </a:p>
          <a:p>
            <a:r>
              <a:rPr lang="en-US" altLang="en-US" sz="1200" dirty="0" smtClean="0">
                <a:latin typeface="Times New Roman" pitchFamily="18" charset="0"/>
                <a:ea typeface="ＭＳ Ｐゴシック" pitchFamily="34" charset="-128"/>
              </a:rPr>
              <a:t>Card, Moran and Newell</a:t>
            </a:r>
            <a:r>
              <a:rPr lang="ja-JP" altLang="en-US" sz="1200" dirty="0" smtClean="0">
                <a:latin typeface="Arial" pitchFamily="34" charset="0"/>
                <a:ea typeface="+mn-ea"/>
              </a:rPr>
              <a:t>’</a:t>
            </a:r>
            <a:r>
              <a:rPr lang="en-US" altLang="ja-JP" sz="1200" dirty="0" smtClean="0">
                <a:latin typeface="Times New Roman" pitchFamily="18" charset="0"/>
                <a:ea typeface="+mn-ea"/>
              </a:rPr>
              <a:t>s 1983 book </a:t>
            </a:r>
            <a:r>
              <a:rPr lang="en-US" altLang="ja-JP" sz="1200" i="1" dirty="0" smtClean="0">
                <a:latin typeface="Times New Roman" pitchFamily="18" charset="0"/>
                <a:ea typeface="+mn-ea"/>
              </a:rPr>
              <a:t>The Psychology of Human-Computer Interaction</a:t>
            </a:r>
            <a:r>
              <a:rPr lang="en-US" altLang="ja-JP" sz="1200" dirty="0" smtClean="0">
                <a:latin typeface="Times New Roman" pitchFamily="18" charset="0"/>
                <a:ea typeface="+mn-ea"/>
              </a:rPr>
              <a:t> was a landmark in the development of HCI as a subject.  In it they argued that system developers needed evaluation methods which would enable them to make design decisions.  They suggested that decision-making typically did not demand highly precise estimates of performance, but it was important that the estimates could be made quickly.  In their book they describe a set of models (the GOMS models - see later for explanation of the term) which make approximate predictions of task performance time and which would meet this requirement.  The first one they described (Card et al 1980) - and the simplest to understand - was the Keystroke Level Model (KLM).</a:t>
            </a:r>
          </a:p>
          <a:p>
            <a:r>
              <a:rPr lang="en-US" altLang="en-US" sz="1200" dirty="0" smtClean="0">
                <a:latin typeface="Times New Roman" pitchFamily="18" charset="0"/>
                <a:ea typeface="ＭＳ Ｐゴシック" pitchFamily="34" charset="-128"/>
              </a:rPr>
              <a:t>Card et al</a:t>
            </a:r>
            <a:r>
              <a:rPr lang="ja-JP" altLang="en-US" sz="1200" dirty="0" smtClean="0">
                <a:latin typeface="Arial" pitchFamily="34" charset="0"/>
                <a:ea typeface="+mn-ea"/>
              </a:rPr>
              <a:t>’</a:t>
            </a:r>
            <a:r>
              <a:rPr lang="en-US" altLang="ja-JP" sz="1200" dirty="0" smtClean="0">
                <a:latin typeface="Times New Roman" pitchFamily="18" charset="0"/>
                <a:ea typeface="+mn-ea"/>
              </a:rPr>
              <a:t>s method relies under a number of assumptions.  Firstly, performance can only be predicted for routine tasks (like text editing); more complex tasks - say, designing a car, or controlling a nuclear power station - would be too complex to model using their technique.  Secondly, they can only model the </a:t>
            </a:r>
            <a:r>
              <a:rPr lang="en-US" altLang="ja-JP" sz="1200" dirty="0" err="1" smtClean="0">
                <a:latin typeface="Times New Roman" pitchFamily="18" charset="0"/>
                <a:ea typeface="+mn-ea"/>
              </a:rPr>
              <a:t>behaviour</a:t>
            </a:r>
            <a:r>
              <a:rPr lang="en-US" altLang="ja-JP" sz="1200" dirty="0" smtClean="0">
                <a:latin typeface="Times New Roman" pitchFamily="18" charset="0"/>
                <a:ea typeface="+mn-ea"/>
              </a:rPr>
              <a:t> of an expert user who does not make errors.  This assumption is necessary because new users are highly variable in their </a:t>
            </a:r>
            <a:r>
              <a:rPr lang="en-US" altLang="ja-JP" sz="1200" dirty="0" err="1" smtClean="0">
                <a:latin typeface="Times New Roman" pitchFamily="18" charset="0"/>
                <a:ea typeface="+mn-ea"/>
              </a:rPr>
              <a:t>behaviour</a:t>
            </a:r>
            <a:r>
              <a:rPr lang="en-US" altLang="ja-JP" sz="1200" dirty="0" smtClean="0">
                <a:latin typeface="Times New Roman" pitchFamily="18" charset="0"/>
                <a:ea typeface="+mn-ea"/>
              </a:rPr>
              <a:t> and it is difficult to predict what they will do; Card et al defended it with the argument that most systems will ultimately be operated by expert users after they have been exposed to the system for a while.  </a:t>
            </a:r>
            <a:r>
              <a:rPr lang="en-US" altLang="ja-JP" sz="1200" i="1" dirty="0" smtClean="0">
                <a:latin typeface="Times New Roman" pitchFamily="18" charset="0"/>
                <a:ea typeface="+mn-ea"/>
              </a:rPr>
              <a:t>Is this a sound argument?</a:t>
            </a:r>
            <a:endParaRPr lang="en-US" altLang="ja-JP" sz="1200" dirty="0" smtClean="0">
              <a:latin typeface="Times New Roman" pitchFamily="18" charset="0"/>
              <a:ea typeface="+mn-ea"/>
            </a:endParaRPr>
          </a:p>
          <a:p>
            <a:r>
              <a:rPr lang="en-US" altLang="en-US" sz="1200" dirty="0" smtClean="0">
                <a:latin typeface="Times New Roman" pitchFamily="18" charset="0"/>
                <a:ea typeface="ＭＳ Ｐゴシック" pitchFamily="34" charset="-128"/>
              </a:rPr>
              <a:t>Finally, the technique requires some detailed information about the system before it can be applied.</a:t>
            </a:r>
          </a:p>
          <a:p>
            <a:endParaRPr lang="en-IE" dirty="0"/>
          </a:p>
        </p:txBody>
      </p:sp>
      <p:sp>
        <p:nvSpPr>
          <p:cNvPr id="4" name="Slide Number Placeholder 3"/>
          <p:cNvSpPr>
            <a:spLocks noGrp="1"/>
          </p:cNvSpPr>
          <p:nvPr>
            <p:ph type="sldNum" sz="quarter" idx="10"/>
          </p:nvPr>
        </p:nvSpPr>
        <p:spPr/>
        <p:txBody>
          <a:bodyPr/>
          <a:lstStyle/>
          <a:p>
            <a:fld id="{8AF38E73-C36B-4DA7-9329-7175A2EF505B}" type="slidenum">
              <a:rPr lang="en-IE" smtClean="0"/>
              <a:t>42</a:t>
            </a:fld>
            <a:endParaRPr lang="en-IE"/>
          </a:p>
        </p:txBody>
      </p:sp>
    </p:spTree>
    <p:extLst>
      <p:ext uri="{BB962C8B-B14F-4D97-AF65-F5344CB8AC3E}">
        <p14:creationId xmlns:p14="http://schemas.microsoft.com/office/powerpoint/2010/main" val="970266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smtClean="0">
                <a:latin typeface="Times New Roman" pitchFamily="18" charset="0"/>
                <a:ea typeface="ＭＳ Ｐゴシック" pitchFamily="34" charset="-128"/>
              </a:rPr>
              <a:t>The 1980 paper by Card et al illustrates the use of the KLM in the evaluation of two alternative user interfaces for text editing.  One was a traditional keyboard based editor (POET), requiring the specification of a string to be replaced followed by  entry of the corrected string; and the other exploited the (then novel) mouse for selecting a string to be corrected (a display editor - DISPED).</a:t>
            </a:r>
          </a:p>
          <a:p>
            <a:r>
              <a:rPr lang="en-US" altLang="en-US" sz="1200" dirty="0" smtClean="0">
                <a:latin typeface="Times New Roman" pitchFamily="18" charset="0"/>
                <a:ea typeface="ＭＳ Ｐゴシック" pitchFamily="34" charset="-128"/>
              </a:rPr>
              <a:t>The tasks for each of the two editors is specified as a sequence of operators and the operators are replaced with times based upon a user model specified in the paper (for example, keystrokes are assumed to take 0.2sec.).  Summing the times for implementing the operators shows that the task can be performed more quickly using the mouse-based display editor than the keyboard-based system.  Assuming speed is the most relevant aspect of performance, the evaluation suggests that the display editor is preferable.</a:t>
            </a:r>
          </a:p>
          <a:p>
            <a:r>
              <a:rPr lang="en-US" altLang="en-US" sz="1200" dirty="0" smtClean="0">
                <a:latin typeface="Times New Roman" pitchFamily="18" charset="0"/>
                <a:ea typeface="ＭＳ Ｐゴシック" pitchFamily="34" charset="-128"/>
              </a:rPr>
              <a:t>[This description has simplified some aspects of the KLM; you could look at Card et al</a:t>
            </a:r>
            <a:r>
              <a:rPr lang="ja-JP" altLang="en-US" sz="1200" dirty="0" smtClean="0">
                <a:latin typeface="Arial" pitchFamily="34" charset="0"/>
                <a:ea typeface="+mn-ea"/>
              </a:rPr>
              <a:t>’</a:t>
            </a:r>
            <a:r>
              <a:rPr lang="en-US" altLang="ja-JP" sz="1200" dirty="0" smtClean="0">
                <a:latin typeface="Times New Roman" pitchFamily="18" charset="0"/>
                <a:ea typeface="+mn-ea"/>
              </a:rPr>
              <a:t>s paper - it</a:t>
            </a:r>
            <a:r>
              <a:rPr lang="ja-JP" altLang="en-US" sz="1200" dirty="0" smtClean="0">
                <a:latin typeface="Arial" pitchFamily="34" charset="0"/>
                <a:ea typeface="+mn-ea"/>
              </a:rPr>
              <a:t>’</a:t>
            </a:r>
            <a:r>
              <a:rPr lang="en-US" altLang="ja-JP" sz="1200" dirty="0" smtClean="0">
                <a:latin typeface="Times New Roman" pitchFamily="18" charset="0"/>
                <a:ea typeface="+mn-ea"/>
              </a:rPr>
              <a:t>s quite short - for the way they addressed some of the complexities.] </a:t>
            </a:r>
            <a:endParaRPr lang="en-US" altLang="en-US" sz="1200" dirty="0" smtClean="0">
              <a:latin typeface="Times New Roman" pitchFamily="18" charset="0"/>
              <a:ea typeface="ＭＳ Ｐゴシック" pitchFamily="34" charset="-128"/>
            </a:endParaRPr>
          </a:p>
        </p:txBody>
      </p:sp>
      <p:sp>
        <p:nvSpPr>
          <p:cNvPr id="4" name="Slide Number Placeholder 3"/>
          <p:cNvSpPr>
            <a:spLocks noGrp="1"/>
          </p:cNvSpPr>
          <p:nvPr>
            <p:ph type="sldNum" sz="quarter" idx="10"/>
          </p:nvPr>
        </p:nvSpPr>
        <p:spPr/>
        <p:txBody>
          <a:bodyPr/>
          <a:lstStyle/>
          <a:p>
            <a:fld id="{8AF38E73-C36B-4DA7-9329-7175A2EF505B}" type="slidenum">
              <a:rPr lang="en-IE" smtClean="0"/>
              <a:t>44</a:t>
            </a:fld>
            <a:endParaRPr lang="en-IE"/>
          </a:p>
        </p:txBody>
      </p:sp>
    </p:spTree>
    <p:extLst>
      <p:ext uri="{BB962C8B-B14F-4D97-AF65-F5344CB8AC3E}">
        <p14:creationId xmlns:p14="http://schemas.microsoft.com/office/powerpoint/2010/main" val="2790086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eaLnBrk="0" hangingPunct="0">
              <a:spcBef>
                <a:spcPct val="30000"/>
              </a:spcBef>
              <a:defRPr sz="1200">
                <a:solidFill>
                  <a:schemeClr val="tx1"/>
                </a:solidFill>
                <a:latin typeface="Calibri" pitchFamily="34" charset="0"/>
              </a:defRPr>
            </a:lvl1pPr>
            <a:lvl2pPr marL="742950" indent="-285750" defTabSz="912813" eaLnBrk="0" hangingPunct="0">
              <a:spcBef>
                <a:spcPct val="30000"/>
              </a:spcBef>
              <a:defRPr sz="1200">
                <a:solidFill>
                  <a:schemeClr val="tx1"/>
                </a:solidFill>
                <a:latin typeface="Calibri" pitchFamily="34" charset="0"/>
              </a:defRPr>
            </a:lvl2pPr>
            <a:lvl3pPr marL="1143000" indent="-228600" defTabSz="912813" eaLnBrk="0" hangingPunct="0">
              <a:spcBef>
                <a:spcPct val="30000"/>
              </a:spcBef>
              <a:defRPr sz="1200">
                <a:solidFill>
                  <a:schemeClr val="tx1"/>
                </a:solidFill>
                <a:latin typeface="Calibri" pitchFamily="34" charset="0"/>
              </a:defRPr>
            </a:lvl3pPr>
            <a:lvl4pPr marL="1600200" indent="-228600" defTabSz="912813" eaLnBrk="0" hangingPunct="0">
              <a:spcBef>
                <a:spcPct val="30000"/>
              </a:spcBef>
              <a:defRPr sz="1200">
                <a:solidFill>
                  <a:schemeClr val="tx1"/>
                </a:solidFill>
                <a:latin typeface="Calibri" pitchFamily="34" charset="0"/>
              </a:defRPr>
            </a:lvl4pPr>
            <a:lvl5pPr marL="2057400" indent="-228600" defTabSz="912813" eaLnBrk="0" hangingPunct="0">
              <a:spcBef>
                <a:spcPct val="30000"/>
              </a:spcBef>
              <a:defRPr sz="1200">
                <a:solidFill>
                  <a:schemeClr val="tx1"/>
                </a:solidFill>
                <a:latin typeface="Calibri" pitchFamily="34" charset="0"/>
              </a:defRPr>
            </a:lvl5pPr>
            <a:lvl6pPr marL="2514600" indent="-228600" defTabSz="912813" eaLnBrk="0" fontAlgn="base" hangingPunct="0">
              <a:spcBef>
                <a:spcPct val="30000"/>
              </a:spcBef>
              <a:spcAft>
                <a:spcPct val="0"/>
              </a:spcAft>
              <a:defRPr sz="1200">
                <a:solidFill>
                  <a:schemeClr val="tx1"/>
                </a:solidFill>
                <a:latin typeface="Calibri" pitchFamily="34" charset="0"/>
              </a:defRPr>
            </a:lvl6pPr>
            <a:lvl7pPr marL="2971800" indent="-228600" defTabSz="912813" eaLnBrk="0" fontAlgn="base" hangingPunct="0">
              <a:spcBef>
                <a:spcPct val="30000"/>
              </a:spcBef>
              <a:spcAft>
                <a:spcPct val="0"/>
              </a:spcAft>
              <a:defRPr sz="1200">
                <a:solidFill>
                  <a:schemeClr val="tx1"/>
                </a:solidFill>
                <a:latin typeface="Calibri" pitchFamily="34" charset="0"/>
              </a:defRPr>
            </a:lvl7pPr>
            <a:lvl8pPr marL="3429000" indent="-228600" defTabSz="912813" eaLnBrk="0" fontAlgn="base" hangingPunct="0">
              <a:spcBef>
                <a:spcPct val="30000"/>
              </a:spcBef>
              <a:spcAft>
                <a:spcPct val="0"/>
              </a:spcAft>
              <a:defRPr sz="1200">
                <a:solidFill>
                  <a:schemeClr val="tx1"/>
                </a:solidFill>
                <a:latin typeface="Calibri" pitchFamily="34" charset="0"/>
              </a:defRPr>
            </a:lvl8pPr>
            <a:lvl9pPr marL="3886200" indent="-228600" defTabSz="912813"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BFF75842-2C63-4544-B1E7-C5EFBCE0DA54}" type="slidenum">
              <a:rPr lang="en-US" altLang="en-US" smtClean="0">
                <a:latin typeface="Arial" charset="0"/>
              </a:rPr>
              <a:pPr eaLnBrk="1" fontAlgn="base" hangingPunct="1">
                <a:spcBef>
                  <a:spcPct val="0"/>
                </a:spcBef>
                <a:spcAft>
                  <a:spcPct val="0"/>
                </a:spcAft>
              </a:pPr>
              <a:t>62</a:t>
            </a:fld>
            <a:endParaRPr lang="en-US" altLang="en-US"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5A034C4A-8310-4E58-9419-71485AC89CB7}" type="datetime1">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63033-3E03-4F59-BD56-F07E11D3A170}" type="datetime1">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92DC4A-23EE-411D-9E45-CFB66A779DCB}" type="datetime1">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1600" y="762000"/>
            <a:ext cx="3810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334000" y="762000"/>
            <a:ext cx="3810000" cy="57150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Direct Manipulation</a:t>
            </a:r>
          </a:p>
        </p:txBody>
      </p:sp>
      <p:sp>
        <p:nvSpPr>
          <p:cNvPr id="7" name="Rectangle 6"/>
          <p:cNvSpPr>
            <a:spLocks noGrp="1" noChangeArrowheads="1"/>
          </p:cNvSpPr>
          <p:nvPr>
            <p:ph type="sldNum" sz="quarter" idx="12"/>
          </p:nvPr>
        </p:nvSpPr>
        <p:spPr>
          <a:ln/>
        </p:spPr>
        <p:txBody>
          <a:bodyPr/>
          <a:lstStyle>
            <a:lvl1pPr>
              <a:defRPr/>
            </a:lvl1pPr>
          </a:lstStyle>
          <a:p>
            <a:pPr>
              <a:defRPr/>
            </a:pPr>
            <a:fld id="{EEE9A95F-06AC-4A46-B9BA-1CA6AC268B57}" type="slidenum">
              <a:rPr lang="en-US" altLang="en-US"/>
              <a:pPr>
                <a:defRPr/>
              </a:pPr>
              <a:t>‹#›</a:t>
            </a:fld>
            <a:endParaRPr lang="en-US" altLang="en-US"/>
          </a:p>
        </p:txBody>
      </p:sp>
    </p:spTree>
    <p:extLst>
      <p:ext uri="{BB962C8B-B14F-4D97-AF65-F5344CB8AC3E}">
        <p14:creationId xmlns:p14="http://schemas.microsoft.com/office/powerpoint/2010/main" val="2181180089"/>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D8CDBEDE-8241-4890-A0DA-1F2E5685E01C}" type="datetime1">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A2DFC5-5A12-4903-AC61-6C2D8458784A}" type="datetime1">
              <a:rPr lang="en-US" smtClean="0"/>
              <a:t>3/9/2018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94ACB61B-C6AB-48EF-A049-546722740361}" type="datetime1">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001E7EA-D6E5-4D18-BCCC-74147BCC3326}" type="datetime1">
              <a:rPr lang="en-US" smtClean="0"/>
              <a:t>3/9/2018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FB19D3-BAC9-4A06-B1FE-4AD88B5FA9B4}" type="datetime1">
              <a:rPr lang="en-US" smtClean="0"/>
              <a:t>3/9/2018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776-D973-4797-8B2C-EBC83BFD5EA5}" type="datetime1">
              <a:rPr lang="en-US" smtClean="0"/>
              <a:t>3/9/2018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003BF7-4137-4A64-BDD0-5EF4F3921EEE}" type="datetime1">
              <a:rPr lang="en-US" smtClean="0"/>
              <a:t>3/9/2018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3BDBE-7BAA-4987-948A-B28381CA7A81}" type="datetime1">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4"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444A973-FCF0-4F14-B7DA-B56A9FBA1757}" type="datetime1">
              <a:rPr lang="en-US" smtClean="0"/>
              <a:t>3/9/2018</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 id="2147484740" r:id="rId12"/>
  </p:sldLayoutIdLst>
  <p:hf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404813"/>
            <a:ext cx="7772400" cy="1736725"/>
          </a:xfrm>
        </p:spPr>
        <p:txBody>
          <a:bodyPr/>
          <a:lstStyle/>
          <a:p>
            <a:pPr algn="r" eaLnBrk="1" fontAlgn="auto" hangingPunct="1">
              <a:spcAft>
                <a:spcPts val="0"/>
              </a:spcAft>
              <a:defRPr/>
            </a:pPr>
            <a:r>
              <a:rPr lang="en-IE" sz="3600" dirty="0" smtClean="0">
                <a:solidFill>
                  <a:schemeClr val="tx2">
                    <a:satMod val="130000"/>
                  </a:schemeClr>
                </a:solidFill>
              </a:rPr>
              <a:t>Course -  DT228-2</a:t>
            </a:r>
            <a:br>
              <a:rPr lang="en-IE" sz="3600" dirty="0" smtClean="0">
                <a:solidFill>
                  <a:schemeClr val="tx2">
                    <a:satMod val="130000"/>
                  </a:schemeClr>
                </a:solidFill>
              </a:rPr>
            </a:br>
            <a:endParaRPr lang="en-US" sz="3600" dirty="0" smtClean="0">
              <a:solidFill>
                <a:schemeClr val="tx2">
                  <a:satMod val="130000"/>
                </a:schemeClr>
              </a:solidFill>
            </a:endParaRPr>
          </a:p>
        </p:txBody>
      </p:sp>
      <p:sp>
        <p:nvSpPr>
          <p:cNvPr id="2051" name="Rectangle 3"/>
          <p:cNvSpPr>
            <a:spLocks noGrp="1" noChangeArrowheads="1"/>
          </p:cNvSpPr>
          <p:nvPr>
            <p:ph type="subTitle" idx="1"/>
          </p:nvPr>
        </p:nvSpPr>
        <p:spPr>
          <a:xfrm>
            <a:off x="1258888" y="2060575"/>
            <a:ext cx="7489825" cy="911225"/>
          </a:xfrm>
        </p:spPr>
        <p:txBody>
          <a:bodyPr>
            <a:noAutofit/>
          </a:bodyPr>
          <a:lstStyle/>
          <a:p>
            <a:pPr eaLnBrk="1" fontAlgn="auto" hangingPunct="1">
              <a:lnSpc>
                <a:spcPct val="90000"/>
              </a:lnSpc>
              <a:spcAft>
                <a:spcPts val="0"/>
              </a:spcAft>
              <a:buFont typeface="Wingdings 2"/>
              <a:buNone/>
              <a:defRPr/>
            </a:pPr>
            <a:r>
              <a:rPr lang="en-IE" sz="3200" dirty="0" smtClean="0"/>
              <a:t>Module (Subject) -  </a:t>
            </a:r>
          </a:p>
          <a:p>
            <a:pPr eaLnBrk="1" fontAlgn="auto" hangingPunct="1">
              <a:lnSpc>
                <a:spcPct val="90000"/>
              </a:lnSpc>
              <a:spcAft>
                <a:spcPts val="0"/>
              </a:spcAft>
              <a:buFont typeface="Wingdings 2"/>
              <a:buNone/>
              <a:defRPr/>
            </a:pPr>
            <a:r>
              <a:rPr lang="en-IE" sz="3200" dirty="0" smtClean="0"/>
              <a:t>Human Computer Interaction</a:t>
            </a:r>
            <a:endParaRPr lang="en-US" sz="3200" dirty="0" smtClean="0"/>
          </a:p>
        </p:txBody>
      </p:sp>
      <p:sp>
        <p:nvSpPr>
          <p:cNvPr id="13316" name="Rectangle 4"/>
          <p:cNvSpPr>
            <a:spLocks noChangeArrowheads="1"/>
          </p:cNvSpPr>
          <p:nvPr/>
        </p:nvSpPr>
        <p:spPr bwMode="auto">
          <a:xfrm>
            <a:off x="1258888" y="5013325"/>
            <a:ext cx="698552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algn="ctr" eaLnBrk="1" hangingPunct="1">
              <a:spcBef>
                <a:spcPct val="20000"/>
              </a:spcBef>
              <a:buClrTx/>
              <a:buSzTx/>
              <a:buFontTx/>
              <a:buNone/>
            </a:pPr>
            <a:r>
              <a:rPr lang="en-IE" dirty="0" smtClean="0">
                <a:solidFill>
                  <a:srgbClr val="FF0000"/>
                </a:solidFill>
                <a:latin typeface="Arial" panose="020B0604020202020204" pitchFamily="34" charset="0"/>
                <a:ea typeface="ＭＳ Ｐゴシック" pitchFamily="34" charset="-128"/>
                <a:cs typeface="Arial" panose="020B0604020202020204" pitchFamily="34" charset="0"/>
              </a:rPr>
              <a:t>INTERACTION STYLES: </a:t>
            </a:r>
          </a:p>
          <a:p>
            <a:pPr algn="ctr" eaLnBrk="1" hangingPunct="1">
              <a:spcBef>
                <a:spcPct val="20000"/>
              </a:spcBef>
              <a:buClrTx/>
              <a:buSzTx/>
              <a:buFontTx/>
              <a:buNone/>
            </a:pPr>
            <a:r>
              <a:rPr lang="en-IE" altLang="en-US" sz="2200" dirty="0" smtClean="0">
                <a:latin typeface="Arial" charset="0"/>
              </a:rPr>
              <a:t>INPUT </a:t>
            </a:r>
            <a:r>
              <a:rPr lang="en-IE" altLang="en-US" sz="2200" dirty="0" smtClean="0">
                <a:latin typeface="Arial" charset="0"/>
              </a:rPr>
              <a:t>and OUTPUT  </a:t>
            </a:r>
            <a:endParaRPr lang="en-US" altLang="en-US" sz="2200" dirty="0">
              <a:latin typeface="Arial" charset="0"/>
            </a:endParaRPr>
          </a:p>
        </p:txBody>
      </p:sp>
      <p:sp>
        <p:nvSpPr>
          <p:cNvPr id="13317" name="Rectangle 5"/>
          <p:cNvSpPr>
            <a:spLocks noChangeArrowheads="1"/>
          </p:cNvSpPr>
          <p:nvPr/>
        </p:nvSpPr>
        <p:spPr bwMode="auto">
          <a:xfrm>
            <a:off x="1258888" y="3644900"/>
            <a:ext cx="64008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algn="r" eaLnBrk="1" hangingPunct="1">
              <a:lnSpc>
                <a:spcPct val="90000"/>
              </a:lnSpc>
              <a:spcBef>
                <a:spcPct val="20000"/>
              </a:spcBef>
              <a:buClrTx/>
              <a:buSzTx/>
              <a:buFontTx/>
              <a:buNone/>
            </a:pPr>
            <a:r>
              <a:rPr lang="en-IE" altLang="en-US" sz="2800" dirty="0"/>
              <a:t>Semester </a:t>
            </a:r>
            <a:r>
              <a:rPr lang="en-IE" altLang="en-US" sz="2800" dirty="0" smtClean="0"/>
              <a:t>2, </a:t>
            </a:r>
            <a:r>
              <a:rPr lang="en-IE" altLang="en-US" sz="2800" dirty="0"/>
              <a:t>Week </a:t>
            </a:r>
            <a:r>
              <a:rPr lang="en-IE" altLang="en-US" sz="2800" dirty="0" smtClean="0"/>
              <a:t>8</a:t>
            </a:r>
            <a:endParaRPr lang="en-US" altLang="en-US" sz="2800" dirty="0"/>
          </a:p>
        </p:txBody>
      </p:sp>
      <p:sp>
        <p:nvSpPr>
          <p:cNvPr id="2" name="Slide Number Placeholder 1"/>
          <p:cNvSpPr>
            <a:spLocks noGrp="1"/>
          </p:cNvSpPr>
          <p:nvPr>
            <p:ph type="sldNum" sz="quarter" idx="12"/>
          </p:nvPr>
        </p:nvSpPr>
        <p:spPr/>
        <p:txBody>
          <a:bodyPr/>
          <a:lstStyle/>
          <a:p>
            <a:pPr>
              <a:defRPr/>
            </a:pPr>
            <a:fld id="{C6D55BE7-907D-4122-B262-F63DE34514A5}" type="slidenum">
              <a:rPr lang="en-US" smtClean="0"/>
              <a:pPr>
                <a:defRPr/>
              </a:pPr>
              <a:t>1</a:t>
            </a:fld>
            <a:endParaRPr lang="en-US"/>
          </a:p>
        </p:txBody>
      </p:sp>
    </p:spTree>
    <p:extLst>
      <p:ext uri="{BB962C8B-B14F-4D97-AF65-F5344CB8AC3E}">
        <p14:creationId xmlns:p14="http://schemas.microsoft.com/office/powerpoint/2010/main" val="19213986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spcBef>
                <a:spcPct val="0"/>
              </a:spcBef>
              <a:buFontTx/>
              <a:buNone/>
            </a:pPr>
            <a:fld id="{BF8BBC78-9A22-4DB9-A758-7A74A03D8C3D}" type="slidenum">
              <a:rPr lang="en-US" altLang="en-US" sz="1000" smtClean="0"/>
              <a:pPr>
                <a:spcBef>
                  <a:spcPct val="0"/>
                </a:spcBef>
                <a:buFontTx/>
                <a:buNone/>
              </a:pPr>
              <a:t>10</a:t>
            </a:fld>
            <a:endParaRPr lang="en-US" altLang="en-US" sz="1000" smtClean="0"/>
          </a:p>
        </p:txBody>
      </p:sp>
      <p:pic>
        <p:nvPicPr>
          <p:cNvPr id="7172"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09600" y="274638"/>
            <a:ext cx="8354888" cy="1143000"/>
          </a:xfrm>
        </p:spPr>
        <p:txBody>
          <a:bodyPr/>
          <a:lstStyle/>
          <a:p>
            <a:r>
              <a:rPr lang="en-IE" sz="2800" dirty="0" smtClean="0">
                <a:latin typeface="Arial" panose="020B0604020202020204" pitchFamily="34" charset="0"/>
                <a:cs typeface="Arial" panose="020B0604020202020204" pitchFamily="34" charset="0"/>
              </a:rPr>
              <a:t>    </a:t>
            </a:r>
            <a:r>
              <a:rPr lang="en-GB" altLang="en-US" sz="2500" dirty="0">
                <a:latin typeface="Arial" panose="020B0604020202020204" pitchFamily="34" charset="0"/>
                <a:ea typeface="ＭＳ Ｐゴシック" pitchFamily="34" charset="-128"/>
                <a:cs typeface="Arial" panose="020B0604020202020204" pitchFamily="34" charset="0"/>
              </a:rPr>
              <a:t>The current norm for desktop systems</a:t>
            </a:r>
            <a:endParaRPr lang="en-IE" sz="2500" dirty="0">
              <a:latin typeface="Arial" panose="020B0604020202020204" pitchFamily="34" charset="0"/>
              <a:cs typeface="Arial" panose="020B0604020202020204" pitchFamily="34" charset="0"/>
            </a:endParaRPr>
          </a:p>
        </p:txBody>
      </p:sp>
      <p:sp>
        <p:nvSpPr>
          <p:cNvPr id="9" name="Text Box 3"/>
          <p:cNvSpPr txBox="1">
            <a:spLocks noChangeArrowheads="1"/>
          </p:cNvSpPr>
          <p:nvPr/>
        </p:nvSpPr>
        <p:spPr bwMode="auto">
          <a:xfrm>
            <a:off x="611187" y="2206795"/>
            <a:ext cx="2439767"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spcBef>
                <a:spcPct val="0"/>
              </a:spcBef>
              <a:buFontTx/>
              <a:buNone/>
            </a:pPr>
            <a:r>
              <a:rPr lang="en-GB" altLang="en-US" sz="2200" dirty="0">
                <a:latin typeface="Arial" panose="020B0604020202020204" pitchFamily="34" charset="0"/>
                <a:cs typeface="Arial" panose="020B0604020202020204" pitchFamily="34" charset="0"/>
              </a:rPr>
              <a:t>Input</a:t>
            </a:r>
            <a:r>
              <a:rPr lang="en-GB" altLang="en-US" sz="2200" b="0" dirty="0">
                <a:latin typeface="Arial" panose="020B0604020202020204" pitchFamily="34" charset="0"/>
                <a:cs typeface="Arial" panose="020B0604020202020204" pitchFamily="34" charset="0"/>
              </a:rPr>
              <a:t> via keyboard and mouse</a:t>
            </a:r>
          </a:p>
          <a:p>
            <a:pPr>
              <a:spcBef>
                <a:spcPct val="0"/>
              </a:spcBef>
              <a:buFontTx/>
              <a:buNone/>
            </a:pPr>
            <a:endParaRPr lang="en-GB" altLang="en-US" sz="2200" b="0" dirty="0">
              <a:latin typeface="Arial" panose="020B0604020202020204" pitchFamily="34" charset="0"/>
              <a:cs typeface="Arial" panose="020B0604020202020204" pitchFamily="34" charset="0"/>
            </a:endParaRPr>
          </a:p>
          <a:p>
            <a:pPr>
              <a:spcBef>
                <a:spcPct val="0"/>
              </a:spcBef>
              <a:buFontTx/>
              <a:buNone/>
            </a:pPr>
            <a:r>
              <a:rPr lang="en-GB" altLang="en-US" sz="2200" dirty="0">
                <a:latin typeface="Arial" panose="020B0604020202020204" pitchFamily="34" charset="0"/>
                <a:cs typeface="Arial" panose="020B0604020202020204" pitchFamily="34" charset="0"/>
              </a:rPr>
              <a:t>Output</a:t>
            </a:r>
            <a:r>
              <a:rPr lang="en-GB" altLang="en-US" sz="2200" b="0" dirty="0">
                <a:latin typeface="Arial" panose="020B0604020202020204" pitchFamily="34" charset="0"/>
                <a:cs typeface="Arial" panose="020B0604020202020204" pitchFamily="34" charset="0"/>
              </a:rPr>
              <a:t> via text, pictures, movement, sound</a:t>
            </a:r>
          </a:p>
        </p:txBody>
      </p:sp>
      <p:pic>
        <p:nvPicPr>
          <p:cNvPr id="1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1508596"/>
            <a:ext cx="5331619" cy="4490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1709955"/>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spcBef>
                <a:spcPct val="0"/>
              </a:spcBef>
              <a:buFontTx/>
              <a:buNone/>
            </a:pPr>
            <a:fld id="{BF8BBC78-9A22-4DB9-A758-7A74A03D8C3D}" type="slidenum">
              <a:rPr lang="en-US" altLang="en-US" sz="1000" smtClean="0"/>
              <a:pPr>
                <a:spcBef>
                  <a:spcPct val="0"/>
                </a:spcBef>
                <a:buFontTx/>
                <a:buNone/>
              </a:pPr>
              <a:t>11</a:t>
            </a:fld>
            <a:endParaRPr lang="en-US" altLang="en-US" sz="1000" smtClean="0"/>
          </a:p>
        </p:txBody>
      </p:sp>
      <p:sp>
        <p:nvSpPr>
          <p:cNvPr id="5" name="Title 1"/>
          <p:cNvSpPr>
            <a:spLocks noGrp="1"/>
          </p:cNvSpPr>
          <p:nvPr>
            <p:ph type="title"/>
          </p:nvPr>
        </p:nvSpPr>
        <p:spPr>
          <a:xfrm>
            <a:off x="609600" y="274638"/>
            <a:ext cx="7924800" cy="1143000"/>
          </a:xfrm>
        </p:spPr>
        <p:txBody>
          <a:bodyPr/>
          <a:lstStyle/>
          <a:p>
            <a:r>
              <a:rPr lang="en-IE" sz="2700" dirty="0" smtClean="0">
                <a:latin typeface="Arial" panose="020B0604020202020204" pitchFamily="34" charset="0"/>
                <a:cs typeface="Arial" panose="020B0604020202020204" pitchFamily="34" charset="0"/>
              </a:rPr>
              <a:t>    </a:t>
            </a:r>
            <a:r>
              <a:rPr lang="en-IE" altLang="en-US" sz="2700" dirty="0" smtClean="0">
                <a:latin typeface="Arial" panose="020B0604020202020204" pitchFamily="34" charset="0"/>
                <a:ea typeface="ＭＳ Ｐゴシック" pitchFamily="34" charset="-128"/>
                <a:cs typeface="Arial" panose="020B0604020202020204" pitchFamily="34" charset="0"/>
              </a:rPr>
              <a:t>Interaction </a:t>
            </a:r>
            <a:r>
              <a:rPr lang="en-IE" altLang="en-US" sz="2700" dirty="0">
                <a:latin typeface="Arial" panose="020B0604020202020204" pitchFamily="34" charset="0"/>
                <a:ea typeface="ＭＳ Ｐゴシック" pitchFamily="34" charset="-128"/>
                <a:cs typeface="Arial" panose="020B0604020202020204" pitchFamily="34" charset="0"/>
              </a:rPr>
              <a:t>Device </a:t>
            </a:r>
            <a:r>
              <a:rPr lang="en-IE" altLang="en-US" sz="2700" dirty="0" smtClean="0">
                <a:latin typeface="Arial" panose="020B0604020202020204" pitchFamily="34" charset="0"/>
                <a:ea typeface="ＭＳ Ｐゴシック" pitchFamily="34" charset="-128"/>
                <a:cs typeface="Arial" panose="020B0604020202020204" pitchFamily="34" charset="0"/>
              </a:rPr>
              <a:t>Introduction (3)</a:t>
            </a:r>
            <a:endParaRPr lang="en-IE" sz="2700" dirty="0">
              <a:latin typeface="Arial" panose="020B0604020202020204" pitchFamily="34" charset="0"/>
              <a:cs typeface="Arial" panose="020B0604020202020204" pitchFamily="34" charset="0"/>
            </a:endParaRPr>
          </a:p>
        </p:txBody>
      </p:sp>
      <p:sp>
        <p:nvSpPr>
          <p:cNvPr id="9" name="Text Box 6"/>
          <p:cNvSpPr txBox="1">
            <a:spLocks noChangeArrowheads="1"/>
          </p:cNvSpPr>
          <p:nvPr/>
        </p:nvSpPr>
        <p:spPr bwMode="auto">
          <a:xfrm>
            <a:off x="3562290" y="1930524"/>
            <a:ext cx="2097049" cy="1077218"/>
          </a:xfrm>
          <a:prstGeom prst="rect">
            <a:avLst/>
          </a:prstGeom>
          <a:noFill/>
          <a:ln w="25400">
            <a:noFill/>
            <a:miter lim="800000"/>
            <a:headEnd/>
            <a:tailEnd/>
          </a:ln>
          <a:effectLst/>
        </p:spPr>
        <p:txBody>
          <a:bodyPr wrap="none">
            <a:spAutoFit/>
          </a:bodyPr>
          <a:lstStyle/>
          <a:p>
            <a:pPr algn="ctr">
              <a:defRPr/>
            </a:pPr>
            <a:r>
              <a:rPr lang="en-IE" sz="3200" dirty="0">
                <a:solidFill>
                  <a:srgbClr val="FFFF00"/>
                </a:solidFill>
                <a:latin typeface="Arial" pitchFamily="34" charset="0"/>
                <a:ea typeface="+mn-ea"/>
              </a:rPr>
              <a:t>Interaction</a:t>
            </a:r>
          </a:p>
          <a:p>
            <a:pPr algn="ctr">
              <a:defRPr/>
            </a:pPr>
            <a:r>
              <a:rPr lang="en-IE" sz="3200" dirty="0">
                <a:solidFill>
                  <a:srgbClr val="FFFF00"/>
                </a:solidFill>
                <a:latin typeface="Arial" pitchFamily="34" charset="0"/>
                <a:ea typeface="+mn-ea"/>
              </a:rPr>
              <a:t>Devices</a:t>
            </a:r>
            <a:endParaRPr lang="en-US" sz="3200" dirty="0">
              <a:solidFill>
                <a:srgbClr val="FFFF00"/>
              </a:solidFill>
              <a:latin typeface="Arial" pitchFamily="34" charset="0"/>
              <a:ea typeface="+mn-ea"/>
            </a:endParaRPr>
          </a:p>
        </p:txBody>
      </p:sp>
      <p:sp>
        <p:nvSpPr>
          <p:cNvPr id="10" name="Text Box 7"/>
          <p:cNvSpPr txBox="1">
            <a:spLocks noChangeArrowheads="1"/>
          </p:cNvSpPr>
          <p:nvPr/>
        </p:nvSpPr>
        <p:spPr bwMode="auto">
          <a:xfrm>
            <a:off x="1357140" y="4341937"/>
            <a:ext cx="1463862" cy="954107"/>
          </a:xfrm>
          <a:prstGeom prst="rect">
            <a:avLst/>
          </a:prstGeom>
          <a:noFill/>
          <a:ln w="25400">
            <a:noFill/>
            <a:miter lim="800000"/>
            <a:headEnd/>
            <a:tailEnd/>
          </a:ln>
          <a:effectLst/>
        </p:spPr>
        <p:txBody>
          <a:bodyPr wrap="none">
            <a:spAutoFit/>
          </a:bodyPr>
          <a:lstStyle/>
          <a:p>
            <a:pPr algn="ctr">
              <a:defRPr/>
            </a:pPr>
            <a:r>
              <a:rPr lang="en-IE" sz="2800" dirty="0">
                <a:latin typeface="Arial" pitchFamily="34" charset="0"/>
                <a:ea typeface="+mn-ea"/>
              </a:rPr>
              <a:t>Input</a:t>
            </a:r>
          </a:p>
          <a:p>
            <a:pPr algn="ctr">
              <a:defRPr/>
            </a:pPr>
            <a:r>
              <a:rPr lang="en-IE" sz="2800" dirty="0">
                <a:latin typeface="Arial" pitchFamily="34" charset="0"/>
                <a:ea typeface="+mn-ea"/>
              </a:rPr>
              <a:t>Devices</a:t>
            </a:r>
            <a:endParaRPr lang="en-US" sz="2800" dirty="0">
              <a:latin typeface="Arial" pitchFamily="34" charset="0"/>
              <a:ea typeface="+mn-ea"/>
            </a:endParaRPr>
          </a:p>
        </p:txBody>
      </p:sp>
      <p:sp>
        <p:nvSpPr>
          <p:cNvPr id="11" name="Text Box 8"/>
          <p:cNvSpPr txBox="1">
            <a:spLocks noChangeArrowheads="1"/>
          </p:cNvSpPr>
          <p:nvPr/>
        </p:nvSpPr>
        <p:spPr bwMode="auto">
          <a:xfrm>
            <a:off x="6300615" y="4365749"/>
            <a:ext cx="1463862" cy="954107"/>
          </a:xfrm>
          <a:prstGeom prst="rect">
            <a:avLst/>
          </a:prstGeom>
          <a:noFill/>
          <a:ln w="25400">
            <a:noFill/>
            <a:miter lim="800000"/>
            <a:headEnd/>
            <a:tailEnd/>
          </a:ln>
          <a:effectLst/>
        </p:spPr>
        <p:txBody>
          <a:bodyPr wrap="none">
            <a:spAutoFit/>
          </a:bodyPr>
          <a:lstStyle/>
          <a:p>
            <a:pPr algn="ctr">
              <a:defRPr/>
            </a:pPr>
            <a:r>
              <a:rPr lang="en-IE" sz="2800" dirty="0">
                <a:latin typeface="Arial" pitchFamily="34" charset="0"/>
                <a:ea typeface="+mn-ea"/>
              </a:rPr>
              <a:t>Output</a:t>
            </a:r>
          </a:p>
          <a:p>
            <a:pPr algn="ctr">
              <a:defRPr/>
            </a:pPr>
            <a:r>
              <a:rPr lang="en-IE" sz="2800" dirty="0">
                <a:latin typeface="Arial" pitchFamily="34" charset="0"/>
                <a:ea typeface="+mn-ea"/>
              </a:rPr>
              <a:t>Devices</a:t>
            </a:r>
            <a:endParaRPr lang="en-US" sz="2800" dirty="0">
              <a:latin typeface="Arial" pitchFamily="34" charset="0"/>
              <a:ea typeface="+mn-ea"/>
            </a:endParaRPr>
          </a:p>
        </p:txBody>
      </p:sp>
      <p:sp>
        <p:nvSpPr>
          <p:cNvPr id="12" name="Line 9"/>
          <p:cNvSpPr>
            <a:spLocks noChangeShapeType="1"/>
          </p:cNvSpPr>
          <p:nvPr/>
        </p:nvSpPr>
        <p:spPr bwMode="auto">
          <a:xfrm>
            <a:off x="4561602" y="2924299"/>
            <a:ext cx="0" cy="7207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3" name="Line 10"/>
          <p:cNvSpPr>
            <a:spLocks noChangeShapeType="1"/>
          </p:cNvSpPr>
          <p:nvPr/>
        </p:nvSpPr>
        <p:spPr bwMode="auto">
          <a:xfrm>
            <a:off x="2040652" y="3645024"/>
            <a:ext cx="5041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4" name="Line 11"/>
          <p:cNvSpPr>
            <a:spLocks noChangeShapeType="1"/>
          </p:cNvSpPr>
          <p:nvPr/>
        </p:nvSpPr>
        <p:spPr bwMode="auto">
          <a:xfrm>
            <a:off x="2040652" y="3645024"/>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 name="Line 12"/>
          <p:cNvSpPr>
            <a:spLocks noChangeShapeType="1"/>
          </p:cNvSpPr>
          <p:nvPr/>
        </p:nvSpPr>
        <p:spPr bwMode="auto">
          <a:xfrm>
            <a:off x="7082552" y="3645024"/>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Tree>
    <p:extLst>
      <p:ext uri="{BB962C8B-B14F-4D97-AF65-F5344CB8AC3E}">
        <p14:creationId xmlns:p14="http://schemas.microsoft.com/office/powerpoint/2010/main" val="759958669"/>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Input Devices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277072"/>
          </a:xfrm>
        </p:spPr>
        <p:txBody>
          <a:bodyPr>
            <a:noAutofit/>
          </a:bodyPr>
          <a:lstStyle/>
          <a:p>
            <a:pPr marL="0" indent="0">
              <a:buNone/>
              <a:defRPr/>
            </a:pPr>
            <a:r>
              <a:rPr lang="en-GB" sz="2600" dirty="0">
                <a:latin typeface="Arial" panose="020B0604020202020204" pitchFamily="34" charset="0"/>
                <a:cs typeface="Arial" panose="020B0604020202020204" pitchFamily="34" charset="0"/>
              </a:rPr>
              <a:t>An </a:t>
            </a:r>
            <a:r>
              <a:rPr lang="en-GB" sz="2600" dirty="0">
                <a:solidFill>
                  <a:srgbClr val="FFC000"/>
                </a:solidFill>
                <a:latin typeface="Arial" panose="020B0604020202020204" pitchFamily="34" charset="0"/>
                <a:cs typeface="Arial" panose="020B0604020202020204" pitchFamily="34" charset="0"/>
              </a:rPr>
              <a:t>input device </a:t>
            </a:r>
            <a:r>
              <a:rPr lang="en-GB" sz="2600" dirty="0">
                <a:latin typeface="Arial" panose="020B0604020202020204" pitchFamily="34" charset="0"/>
                <a:cs typeface="Arial" panose="020B0604020202020204" pitchFamily="34" charset="0"/>
              </a:rPr>
              <a:t>is a device that, together with appropriate software, transforms information from the user into data that a computer application can </a:t>
            </a:r>
            <a:r>
              <a:rPr lang="en-GB" sz="2600" dirty="0" smtClean="0">
                <a:latin typeface="Arial" panose="020B0604020202020204" pitchFamily="34" charset="0"/>
                <a:cs typeface="Arial" panose="020B0604020202020204" pitchFamily="34" charset="0"/>
              </a:rPr>
              <a:t>process.</a:t>
            </a:r>
            <a:endParaRPr lang="en-GB" sz="2800" dirty="0">
              <a:latin typeface="Arial" panose="020B0604020202020204" pitchFamily="34" charset="0"/>
              <a:cs typeface="Arial" panose="020B0604020202020204" pitchFamily="34" charset="0"/>
            </a:endParaRPr>
          </a:p>
          <a:p>
            <a:pPr marL="533400" indent="-533400">
              <a:defRPr/>
            </a:pPr>
            <a:r>
              <a:rPr lang="en-GB" sz="2400" dirty="0">
                <a:latin typeface="Arial" panose="020B0604020202020204" pitchFamily="34" charset="0"/>
                <a:cs typeface="Arial" panose="020B0604020202020204" pitchFamily="34" charset="0"/>
              </a:rPr>
              <a:t>Input devices can be categorised into </a:t>
            </a:r>
          </a:p>
          <a:p>
            <a:pPr marL="914400" lvl="1" indent="-457200">
              <a:defRPr/>
            </a:pPr>
            <a:r>
              <a:rPr lang="en-GB" sz="2400" dirty="0">
                <a:latin typeface="Arial" panose="020B0604020202020204" pitchFamily="34" charset="0"/>
                <a:cs typeface="Arial" panose="020B0604020202020204" pitchFamily="34" charset="0"/>
              </a:rPr>
              <a:t>Text entry devices</a:t>
            </a:r>
          </a:p>
          <a:p>
            <a:pPr marL="914400" lvl="1" indent="-457200">
              <a:defRPr/>
            </a:pPr>
            <a:r>
              <a:rPr lang="en-GB" sz="2400" dirty="0">
                <a:latin typeface="Arial" panose="020B0604020202020204" pitchFamily="34" charset="0"/>
                <a:cs typeface="Arial" panose="020B0604020202020204" pitchFamily="34" charset="0"/>
              </a:rPr>
              <a:t>Positioning and pointing devices</a:t>
            </a:r>
          </a:p>
          <a:p>
            <a:pPr marL="914400" lvl="1" indent="-457200">
              <a:defRPr/>
            </a:pPr>
            <a:r>
              <a:rPr lang="en-GB" sz="2400" dirty="0">
                <a:latin typeface="Arial" panose="020B0604020202020204" pitchFamily="34" charset="0"/>
                <a:cs typeface="Arial" panose="020B0604020202020204" pitchFamily="34" charset="0"/>
              </a:rPr>
              <a:t>Devices that input pictures</a:t>
            </a:r>
          </a:p>
          <a:p>
            <a:pPr marL="914400" lvl="1" indent="-457200">
              <a:defRPr/>
            </a:pPr>
            <a:r>
              <a:rPr lang="en-GB" sz="2400" dirty="0">
                <a:latin typeface="Arial" panose="020B0604020202020204" pitchFamily="34" charset="0"/>
                <a:cs typeface="Arial" panose="020B0604020202020204" pitchFamily="34" charset="0"/>
              </a:rPr>
              <a:t>Devices that input </a:t>
            </a:r>
            <a:r>
              <a:rPr lang="en-GB" sz="2400" dirty="0" smtClean="0">
                <a:latin typeface="Arial" panose="020B0604020202020204" pitchFamily="34" charset="0"/>
                <a:cs typeface="Arial" panose="020B0604020202020204" pitchFamily="34" charset="0"/>
              </a:rPr>
              <a:t>sound </a:t>
            </a:r>
            <a:endParaRPr lang="en-GB"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12</a:t>
            </a:fld>
            <a:endParaRPr lang="en-US"/>
          </a:p>
        </p:txBody>
      </p:sp>
      <p:pic>
        <p:nvPicPr>
          <p:cNvPr id="5"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242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Text-Entry Devices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277072"/>
          </a:xfrm>
        </p:spPr>
        <p:txBody>
          <a:bodyPr>
            <a:noAutofit/>
          </a:bodyPr>
          <a:lstStyle/>
          <a:p>
            <a:pPr marL="533400" indent="-533400"/>
            <a:r>
              <a:rPr lang="en-GB" altLang="en-US" sz="2800" dirty="0">
                <a:latin typeface="Arial" panose="020B0604020202020204" pitchFamily="34" charset="0"/>
                <a:ea typeface="ＭＳ Ｐゴシック" pitchFamily="34" charset="-128"/>
                <a:cs typeface="Arial" panose="020B0604020202020204" pitchFamily="34" charset="0"/>
              </a:rPr>
              <a:t>Keyboards</a:t>
            </a:r>
          </a:p>
          <a:p>
            <a:pPr marL="533400" indent="-533400"/>
            <a:endParaRPr lang="en-GB" altLang="en-US" sz="2800" dirty="0">
              <a:latin typeface="Arial" panose="020B0604020202020204" pitchFamily="34" charset="0"/>
              <a:ea typeface="ＭＳ Ｐゴシック" pitchFamily="34" charset="-128"/>
              <a:cs typeface="Arial" panose="020B0604020202020204" pitchFamily="34" charset="0"/>
            </a:endParaRPr>
          </a:p>
          <a:p>
            <a:pPr marL="533400" indent="-533400"/>
            <a:r>
              <a:rPr lang="en-GB" altLang="en-US" sz="2800" dirty="0">
                <a:latin typeface="Arial" panose="020B0604020202020204" pitchFamily="34" charset="0"/>
                <a:ea typeface="ＭＳ Ｐゴシック" pitchFamily="34" charset="-128"/>
                <a:cs typeface="Arial" panose="020B0604020202020204" pitchFamily="34" charset="0"/>
              </a:rPr>
              <a:t>Other text-entry devices</a:t>
            </a:r>
            <a:endParaRPr lang="en-GB" altLang="en-US" sz="2800" dirty="0">
              <a:solidFill>
                <a:schemeClr val="bg2"/>
              </a:solidFill>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13</a:t>
            </a:fld>
            <a:endParaRPr lang="en-US"/>
          </a:p>
        </p:txBody>
      </p:sp>
    </p:spTree>
    <p:extLst>
      <p:ext uri="{BB962C8B-B14F-4D97-AF65-F5344CB8AC3E}">
        <p14:creationId xmlns:p14="http://schemas.microsoft.com/office/powerpoint/2010/main" val="3695047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keyboards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277072"/>
          </a:xfrm>
        </p:spPr>
        <p:txBody>
          <a:bodyPr>
            <a:noAutofit/>
          </a:bodyPr>
          <a:lstStyle/>
          <a:p>
            <a:pPr marL="533400" indent="-533400">
              <a:buNone/>
            </a:pPr>
            <a:r>
              <a:rPr lang="en-GB" altLang="en-US" sz="2400" dirty="0">
                <a:solidFill>
                  <a:srgbClr val="FFC000"/>
                </a:solidFill>
                <a:latin typeface="Arial" panose="020B0604020202020204" pitchFamily="34" charset="0"/>
                <a:ea typeface="ＭＳ Ｐゴシック" pitchFamily="34" charset="-128"/>
                <a:cs typeface="Arial" panose="020B0604020202020204" pitchFamily="34" charset="0"/>
              </a:rPr>
              <a:t>Keyboards Types:</a:t>
            </a:r>
          </a:p>
          <a:p>
            <a:pPr marL="933450" lvl="1" indent="-533400">
              <a:lnSpc>
                <a:spcPct val="150000"/>
              </a:lnSpc>
            </a:pPr>
            <a:r>
              <a:rPr lang="en-GB" altLang="en-US" sz="2300" dirty="0">
                <a:latin typeface="Arial" panose="020B0604020202020204" pitchFamily="34" charset="0"/>
                <a:ea typeface="ＭＳ Ｐゴシック" pitchFamily="34" charset="-128"/>
                <a:cs typeface="Arial" panose="020B0604020202020204" pitchFamily="34" charset="0"/>
              </a:rPr>
              <a:t>QWERTY</a:t>
            </a:r>
          </a:p>
          <a:p>
            <a:pPr marL="933450" lvl="1" indent="-533400">
              <a:lnSpc>
                <a:spcPct val="150000"/>
              </a:lnSpc>
            </a:pPr>
            <a:r>
              <a:rPr lang="en-GB" altLang="en-US" sz="2300" dirty="0">
                <a:latin typeface="Arial" panose="020B0604020202020204" pitchFamily="34" charset="0"/>
                <a:ea typeface="ＭＳ Ｐゴシック" pitchFamily="34" charset="-128"/>
                <a:cs typeface="Arial" panose="020B0604020202020204" pitchFamily="34" charset="0"/>
              </a:rPr>
              <a:t>Alphabetic</a:t>
            </a:r>
          </a:p>
          <a:p>
            <a:pPr marL="933450" lvl="1" indent="-533400">
              <a:lnSpc>
                <a:spcPct val="150000"/>
              </a:lnSpc>
            </a:pPr>
            <a:r>
              <a:rPr lang="en-GB" altLang="en-US" sz="2300" dirty="0">
                <a:latin typeface="Arial" panose="020B0604020202020204" pitchFamily="34" charset="0"/>
                <a:ea typeface="ＭＳ Ｐゴシック" pitchFamily="34" charset="-128"/>
                <a:cs typeface="Arial" panose="020B0604020202020204" pitchFamily="34" charset="0"/>
              </a:rPr>
              <a:t>Chord</a:t>
            </a:r>
          </a:p>
          <a:p>
            <a:pPr marL="933450" lvl="1" indent="-533400">
              <a:lnSpc>
                <a:spcPct val="150000"/>
              </a:lnSpc>
            </a:pPr>
            <a:r>
              <a:rPr lang="en-GB" altLang="en-US" sz="2300" dirty="0">
                <a:latin typeface="Arial" panose="020B0604020202020204" pitchFamily="34" charset="0"/>
                <a:ea typeface="ＭＳ Ｐゴシック" pitchFamily="34" charset="-128"/>
                <a:cs typeface="Arial" panose="020B0604020202020204" pitchFamily="34" charset="0"/>
              </a:rPr>
              <a:t>Dvorak</a:t>
            </a:r>
          </a:p>
          <a:p>
            <a:pPr marL="933450" lvl="1" indent="-533400">
              <a:lnSpc>
                <a:spcPct val="150000"/>
              </a:lnSpc>
            </a:pPr>
            <a:r>
              <a:rPr lang="en-GB" altLang="en-US" sz="2300" dirty="0">
                <a:latin typeface="Arial" panose="020B0604020202020204" pitchFamily="34" charset="0"/>
                <a:ea typeface="ＭＳ Ｐゴシック" pitchFamily="34" charset="-128"/>
                <a:cs typeface="Arial" panose="020B0604020202020204" pitchFamily="34" charset="0"/>
              </a:rPr>
              <a:t>Braille</a:t>
            </a:r>
          </a:p>
          <a:p>
            <a:pPr marL="933450" lvl="1" indent="-533400">
              <a:lnSpc>
                <a:spcPct val="150000"/>
              </a:lnSpc>
            </a:pPr>
            <a:r>
              <a:rPr lang="en-GB" altLang="en-US" sz="2300" dirty="0">
                <a:latin typeface="Arial" panose="020B0604020202020204" pitchFamily="34" charset="0"/>
                <a:ea typeface="ＭＳ Ｐゴシック" pitchFamily="34" charset="-128"/>
                <a:cs typeface="Arial" panose="020B0604020202020204" pitchFamily="34" charset="0"/>
              </a:rPr>
              <a:t>Mobile Phone Keyboard</a:t>
            </a:r>
            <a:endParaRPr lang="en-GB" altLang="en-US" sz="2300" dirty="0">
              <a:solidFill>
                <a:schemeClr val="bg2"/>
              </a:solidFill>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14</a:t>
            </a:fld>
            <a:endParaRPr lang="en-US"/>
          </a:p>
        </p:txBody>
      </p:sp>
      <p:pic>
        <p:nvPicPr>
          <p:cNvPr id="5"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Text-Entry Devices</a:t>
            </a:r>
            <a:endParaRPr lang="en-US" altLang="en-US" sz="1200" b="0" i="1" dirty="0"/>
          </a:p>
        </p:txBody>
      </p:sp>
    </p:spTree>
    <p:extLst>
      <p:ext uri="{BB962C8B-B14F-4D97-AF65-F5344CB8AC3E}">
        <p14:creationId xmlns:p14="http://schemas.microsoft.com/office/powerpoint/2010/main" val="2762252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QWERTY keyboards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277072"/>
          </a:xfrm>
        </p:spPr>
        <p:txBody>
          <a:bodyPr>
            <a:noAutofit/>
          </a:bodyPr>
          <a:lstStyle/>
          <a:p>
            <a:pPr marL="342900" lvl="1" indent="-342900">
              <a:spcBef>
                <a:spcPts val="0"/>
              </a:spcBef>
              <a:spcAft>
                <a:spcPts val="0"/>
              </a:spcAft>
            </a:pPr>
            <a:endParaRPr lang="en-GB" altLang="en-US" sz="2400" dirty="0" smtClean="0">
              <a:latin typeface="Arial" panose="020B0604020202020204" pitchFamily="34" charset="0"/>
              <a:cs typeface="Arial" panose="020B0604020202020204" pitchFamily="34" charset="0"/>
            </a:endParaRPr>
          </a:p>
          <a:p>
            <a:pPr marL="342900" lvl="1" indent="-342900">
              <a:spcBef>
                <a:spcPts val="0"/>
              </a:spcBef>
              <a:spcAft>
                <a:spcPts val="0"/>
              </a:spcAft>
            </a:pPr>
            <a:endParaRPr lang="en-GB" altLang="en-US" sz="2400" dirty="0">
              <a:latin typeface="Arial" panose="020B0604020202020204" pitchFamily="34" charset="0"/>
              <a:cs typeface="Arial" panose="020B0604020202020204" pitchFamily="34" charset="0"/>
            </a:endParaRPr>
          </a:p>
          <a:p>
            <a:pPr marL="342900" lvl="1" indent="-342900">
              <a:spcBef>
                <a:spcPts val="0"/>
              </a:spcBef>
              <a:spcAft>
                <a:spcPts val="0"/>
              </a:spcAft>
            </a:pPr>
            <a:endParaRPr lang="en-GB" altLang="en-US" sz="2400" dirty="0" smtClean="0">
              <a:latin typeface="Arial" panose="020B0604020202020204" pitchFamily="34" charset="0"/>
              <a:cs typeface="Arial" panose="020B0604020202020204" pitchFamily="34" charset="0"/>
            </a:endParaRPr>
          </a:p>
          <a:p>
            <a:pPr marL="0" lvl="1" indent="0">
              <a:spcBef>
                <a:spcPts val="0"/>
              </a:spcBef>
              <a:spcAft>
                <a:spcPts val="0"/>
              </a:spcAft>
              <a:buNone/>
            </a:pPr>
            <a:endParaRPr lang="en-GB" altLang="en-US" sz="2400" dirty="0" smtClean="0">
              <a:latin typeface="Arial" panose="020B0604020202020204" pitchFamily="34" charset="0"/>
              <a:cs typeface="Arial" panose="020B0604020202020204" pitchFamily="34" charset="0"/>
            </a:endParaRPr>
          </a:p>
          <a:p>
            <a:pPr marL="342900" lvl="1" indent="-342900">
              <a:spcBef>
                <a:spcPts val="0"/>
              </a:spcBef>
              <a:spcAft>
                <a:spcPts val="0"/>
              </a:spcAft>
            </a:pPr>
            <a:r>
              <a:rPr lang="en-GB" altLang="en-US" sz="2400" dirty="0" smtClean="0">
                <a:latin typeface="Arial" panose="020B0604020202020204" pitchFamily="34" charset="0"/>
                <a:cs typeface="Arial" panose="020B0604020202020204" pitchFamily="34" charset="0"/>
              </a:rPr>
              <a:t>Most </a:t>
            </a:r>
            <a:r>
              <a:rPr lang="en-GB" altLang="en-US" sz="2400" dirty="0">
                <a:latin typeface="Arial" panose="020B0604020202020204" pitchFamily="34" charset="0"/>
                <a:cs typeface="Arial" panose="020B0604020202020204" pitchFamily="34" charset="0"/>
              </a:rPr>
              <a:t>common </a:t>
            </a:r>
            <a:r>
              <a:rPr lang="en-GB" altLang="en-US" sz="2400" dirty="0" smtClean="0">
                <a:latin typeface="Arial" panose="020B0604020202020204" pitchFamily="34" charset="0"/>
                <a:cs typeface="Arial" panose="020B0604020202020204" pitchFamily="34" charset="0"/>
              </a:rPr>
              <a:t>keyboard</a:t>
            </a:r>
          </a:p>
          <a:p>
            <a:pPr marL="342900" lvl="1" indent="-342900">
              <a:spcBef>
                <a:spcPts val="0"/>
              </a:spcBef>
              <a:spcAft>
                <a:spcPts val="0"/>
              </a:spcAft>
            </a:pPr>
            <a:r>
              <a:rPr lang="en-GB" altLang="en-US" sz="2400" dirty="0">
                <a:latin typeface="Arial" panose="020B0604020202020204" pitchFamily="34" charset="0"/>
                <a:cs typeface="Arial" panose="020B0604020202020204" pitchFamily="34" charset="0"/>
              </a:rPr>
              <a:t>Named from topmost left </a:t>
            </a:r>
            <a:r>
              <a:rPr lang="en-GB" altLang="en-US" sz="2400" dirty="0" smtClean="0">
                <a:latin typeface="Arial" panose="020B0604020202020204" pitchFamily="34" charset="0"/>
                <a:cs typeface="Arial" panose="020B0604020202020204" pitchFamily="34" charset="0"/>
              </a:rPr>
              <a:t>six letters</a:t>
            </a:r>
          </a:p>
          <a:p>
            <a:pPr marL="342900" lvl="1" indent="-342900">
              <a:spcBef>
                <a:spcPts val="0"/>
              </a:spcBef>
              <a:spcAft>
                <a:spcPts val="0"/>
              </a:spcAft>
            </a:pPr>
            <a:r>
              <a:rPr lang="en-GB" altLang="en-US" sz="2400" dirty="0" smtClean="0">
                <a:latin typeface="Arial" panose="020B0604020202020204" pitchFamily="34" charset="0"/>
                <a:cs typeface="Arial" panose="020B0604020202020204" pitchFamily="34" charset="0"/>
              </a:rPr>
              <a:t>Based </a:t>
            </a:r>
            <a:r>
              <a:rPr lang="en-GB" altLang="en-US" sz="2400" dirty="0">
                <a:latin typeface="Arial" panose="020B0604020202020204" pitchFamily="34" charset="0"/>
                <a:cs typeface="Arial" panose="020B0604020202020204" pitchFamily="34" charset="0"/>
              </a:rPr>
              <a:t>on typewriter key layout design – designed to prevent jamming of the </a:t>
            </a:r>
            <a:r>
              <a:rPr lang="en-GB" altLang="en-US" sz="2400" dirty="0" smtClean="0">
                <a:latin typeface="Arial" panose="020B0604020202020204" pitchFamily="34" charset="0"/>
                <a:cs typeface="Arial" panose="020B0604020202020204" pitchFamily="34" charset="0"/>
              </a:rPr>
              <a:t>keys</a:t>
            </a:r>
            <a:endParaRPr lang="en-US" altLang="en-US" sz="2400" dirty="0" smtClean="0">
              <a:latin typeface="Arial" panose="020B0604020202020204" pitchFamily="34" charset="0"/>
              <a:cs typeface="Arial" panose="020B0604020202020204" pitchFamily="34" charset="0"/>
            </a:endParaRPr>
          </a:p>
          <a:p>
            <a:pPr marL="342900" lvl="1" indent="-342900">
              <a:spcBef>
                <a:spcPts val="0"/>
              </a:spcBef>
              <a:spcAft>
                <a:spcPts val="0"/>
              </a:spcAft>
            </a:pPr>
            <a:r>
              <a:rPr lang="en-US" altLang="en-US" sz="2400" dirty="0" smtClean="0">
                <a:latin typeface="Arial" panose="020B0604020202020204" pitchFamily="34" charset="0"/>
                <a:cs typeface="Arial" panose="020B0604020202020204" pitchFamily="34" charset="0"/>
              </a:rPr>
              <a:t>Not </a:t>
            </a:r>
            <a:r>
              <a:rPr lang="en-US" altLang="en-US" sz="2400" dirty="0">
                <a:latin typeface="Arial" panose="020B0604020202020204" pitchFamily="34" charset="0"/>
                <a:cs typeface="Arial" panose="020B0604020202020204" pitchFamily="34" charset="0"/>
              </a:rPr>
              <a:t>optimal for typing – frequently used letters placed far apart thereby increasing finger travel </a:t>
            </a:r>
            <a:r>
              <a:rPr lang="en-US" altLang="en-US" sz="2400" dirty="0" smtClean="0">
                <a:latin typeface="Arial" panose="020B0604020202020204" pitchFamily="34" charset="0"/>
                <a:cs typeface="Arial" panose="020B0604020202020204" pitchFamily="34" charset="0"/>
              </a:rPr>
              <a:t>distances</a:t>
            </a:r>
            <a:endParaRPr lang="en-GB" altLang="en-US" sz="2400" dirty="0" smtClean="0">
              <a:latin typeface="Arial" panose="020B0604020202020204" pitchFamily="34" charset="0"/>
              <a:cs typeface="Arial" panose="020B0604020202020204" pitchFamily="34" charset="0"/>
            </a:endParaRPr>
          </a:p>
          <a:p>
            <a:pPr marL="342900" lvl="1" indent="-342900">
              <a:spcBef>
                <a:spcPts val="0"/>
              </a:spcBef>
              <a:spcAft>
                <a:spcPts val="0"/>
              </a:spcAft>
            </a:pPr>
            <a:r>
              <a:rPr lang="en-GB" altLang="en-US" sz="2400" dirty="0" smtClean="0">
                <a:latin typeface="Arial" panose="020B0604020202020204" pitchFamily="34" charset="0"/>
                <a:cs typeface="Arial" panose="020B0604020202020204" pitchFamily="34" charset="0"/>
              </a:rPr>
              <a:t>Cost </a:t>
            </a:r>
            <a:r>
              <a:rPr lang="en-GB" altLang="en-US" sz="2400" dirty="0">
                <a:latin typeface="Arial" panose="020B0604020202020204" pitchFamily="34" charset="0"/>
                <a:cs typeface="Arial" panose="020B0604020202020204" pitchFamily="34" charset="0"/>
              </a:rPr>
              <a:t>of replacement perpetuates use</a:t>
            </a:r>
            <a:endParaRPr lang="en-US" altLang="en-US"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15</a:t>
            </a:fld>
            <a:endParaRPr lang="en-US"/>
          </a:p>
        </p:txBody>
      </p:sp>
      <p:graphicFrame>
        <p:nvGraphicFramePr>
          <p:cNvPr id="6" name="Object 5"/>
          <p:cNvGraphicFramePr>
            <a:graphicFrameLocks noGrp="1" noChangeAspect="1"/>
          </p:cNvGraphicFramePr>
          <p:nvPr>
            <p:extLst>
              <p:ext uri="{D42A27DB-BD31-4B8C-83A1-F6EECF244321}">
                <p14:modId xmlns:p14="http://schemas.microsoft.com/office/powerpoint/2010/main" val="1569559432"/>
              </p:ext>
            </p:extLst>
          </p:nvPr>
        </p:nvGraphicFramePr>
        <p:xfrm>
          <a:off x="2051720" y="1484784"/>
          <a:ext cx="4826000" cy="1582738"/>
        </p:xfrm>
        <a:graphic>
          <a:graphicData uri="http://schemas.openxmlformats.org/presentationml/2006/ole">
            <mc:AlternateContent xmlns:mc="http://schemas.openxmlformats.org/markup-compatibility/2006">
              <mc:Choice xmlns:v="urn:schemas-microsoft-com:vml" Requires="v">
                <p:oleObj spid="_x0000_s58389" r:id="rId3" imgW="3762375" imgH="1362075" progId="Word.Picture.8">
                  <p:embed/>
                </p:oleObj>
              </mc:Choice>
              <mc:Fallback>
                <p:oleObj r:id="rId3" imgW="3762375" imgH="1362075" progId="Word.Picture.8">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484784"/>
                        <a:ext cx="4826000" cy="158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Text Box 5"/>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Text-Entry Devices</a:t>
            </a:r>
            <a:endParaRPr lang="en-US" altLang="en-US" sz="1200" b="0" i="1" dirty="0"/>
          </a:p>
        </p:txBody>
      </p:sp>
    </p:spTree>
    <p:extLst>
      <p:ext uri="{BB962C8B-B14F-4D97-AF65-F5344CB8AC3E}">
        <p14:creationId xmlns:p14="http://schemas.microsoft.com/office/powerpoint/2010/main" val="1736518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a:t>
            </a:r>
            <a:r>
              <a:rPr lang="en-IE" altLang="en-US" sz="3200" dirty="0" smtClean="0">
                <a:latin typeface="Arial" panose="020B0604020202020204" pitchFamily="34" charset="0"/>
                <a:ea typeface="ＭＳ Ｐゴシック" pitchFamily="34" charset="-128"/>
                <a:cs typeface="Arial" panose="020B0604020202020204" pitchFamily="34" charset="0"/>
              </a:rPr>
              <a:t>Alphabetic </a:t>
            </a:r>
            <a:r>
              <a:rPr lang="en-IE" sz="3200" dirty="0" smtClean="0">
                <a:latin typeface="Arial" panose="020B0604020202020204" pitchFamily="34" charset="0"/>
                <a:cs typeface="Arial" panose="020B0604020202020204" pitchFamily="34" charset="0"/>
              </a:rPr>
              <a:t>keyboards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277072"/>
          </a:xfrm>
        </p:spPr>
        <p:txBody>
          <a:bodyPr>
            <a:noAutofit/>
          </a:bodyPr>
          <a:lstStyle/>
          <a:p>
            <a:pPr>
              <a:spcBef>
                <a:spcPct val="0"/>
              </a:spcBef>
            </a:pPr>
            <a:r>
              <a:rPr lang="en-US" altLang="en-US" sz="2400" dirty="0" smtClean="0">
                <a:latin typeface="Arial" panose="020B0604020202020204" pitchFamily="34" charset="0"/>
                <a:cs typeface="Arial" panose="020B0604020202020204" pitchFamily="34" charset="0"/>
              </a:rPr>
              <a:t>Keys </a:t>
            </a:r>
            <a:r>
              <a:rPr lang="en-US" altLang="en-US" sz="2400" dirty="0">
                <a:latin typeface="Arial" panose="020B0604020202020204" pitchFamily="34" charset="0"/>
                <a:cs typeface="Arial" panose="020B0604020202020204" pitchFamily="34" charset="0"/>
              </a:rPr>
              <a:t>arranged in alphabetic order</a:t>
            </a:r>
            <a:endParaRPr lang="en-GB" altLang="en-US" sz="2400" dirty="0">
              <a:latin typeface="Arial" panose="020B0604020202020204" pitchFamily="34" charset="0"/>
              <a:cs typeface="Arial" panose="020B0604020202020204" pitchFamily="34" charset="0"/>
            </a:endParaRPr>
          </a:p>
          <a:p>
            <a:pPr>
              <a:spcBef>
                <a:spcPct val="0"/>
              </a:spcBef>
              <a:buFontTx/>
              <a:buNone/>
            </a:pPr>
            <a:endParaRPr lang="en-US" altLang="en-US" sz="2400" dirty="0">
              <a:latin typeface="Arial" panose="020B0604020202020204" pitchFamily="34" charset="0"/>
              <a:cs typeface="Arial" panose="020B0604020202020204" pitchFamily="34" charset="0"/>
            </a:endParaRPr>
          </a:p>
          <a:p>
            <a:pPr>
              <a:spcBef>
                <a:spcPct val="0"/>
              </a:spcBef>
            </a:pPr>
            <a:r>
              <a:rPr lang="en-US" altLang="en-US" sz="2400" dirty="0">
                <a:latin typeface="Arial" panose="020B0604020202020204" pitchFamily="34" charset="0"/>
                <a:cs typeface="Arial" panose="020B0604020202020204" pitchFamily="34" charset="0"/>
              </a:rPr>
              <a:t>Not faster for trained typists</a:t>
            </a:r>
            <a:endParaRPr lang="en-GB" altLang="en-US" sz="2400" dirty="0">
              <a:latin typeface="Arial" panose="020B0604020202020204" pitchFamily="34" charset="0"/>
              <a:cs typeface="Arial" panose="020B0604020202020204" pitchFamily="34" charset="0"/>
            </a:endParaRPr>
          </a:p>
          <a:p>
            <a:pPr marL="0" indent="0">
              <a:spcBef>
                <a:spcPct val="0"/>
              </a:spcBef>
              <a:buNone/>
            </a:pPr>
            <a:endParaRPr lang="en-GB" altLang="en-US" sz="2400" dirty="0">
              <a:latin typeface="Arial" panose="020B0604020202020204" pitchFamily="34" charset="0"/>
              <a:cs typeface="Arial" panose="020B0604020202020204" pitchFamily="34" charset="0"/>
            </a:endParaRPr>
          </a:p>
          <a:p>
            <a:pPr>
              <a:spcBef>
                <a:spcPct val="0"/>
              </a:spcBef>
            </a:pPr>
            <a:r>
              <a:rPr lang="en-US" altLang="en-US" sz="2400" dirty="0">
                <a:latin typeface="Arial" panose="020B0604020202020204" pitchFamily="34" charset="0"/>
                <a:cs typeface="Arial" panose="020B0604020202020204" pitchFamily="34" charset="0"/>
              </a:rPr>
              <a:t>Not faster for beginners </a:t>
            </a:r>
            <a:r>
              <a:rPr lang="en-US" altLang="en-US" sz="2400" dirty="0" smtClean="0">
                <a:latin typeface="Arial" panose="020B0604020202020204" pitchFamily="34" charset="0"/>
                <a:cs typeface="Arial" panose="020B0604020202020204" pitchFamily="34" charset="0"/>
              </a:rPr>
              <a:t>either</a:t>
            </a:r>
            <a:endParaRPr lang="en-GB" altLang="en-US" sz="2400" dirty="0">
              <a:latin typeface="Arial" panose="020B0604020202020204" pitchFamily="34" charset="0"/>
              <a:cs typeface="Arial" panose="020B0604020202020204" pitchFamily="34" charset="0"/>
            </a:endParaRPr>
          </a:p>
          <a:p>
            <a:pPr marL="0" indent="0">
              <a:spcBef>
                <a:spcPct val="0"/>
              </a:spcBef>
              <a:buNone/>
            </a:pPr>
            <a:endParaRPr lang="en-GB" altLang="en-US" sz="2400" dirty="0">
              <a:latin typeface="Arial" panose="020B0604020202020204" pitchFamily="34" charset="0"/>
              <a:cs typeface="Arial" panose="020B0604020202020204" pitchFamily="34" charset="0"/>
            </a:endParaRPr>
          </a:p>
          <a:p>
            <a:pPr>
              <a:spcBef>
                <a:spcPct val="0"/>
              </a:spcBef>
            </a:pPr>
            <a:r>
              <a:rPr lang="en-GB" altLang="en-US" sz="2400" dirty="0">
                <a:latin typeface="Arial" panose="020B0604020202020204" pitchFamily="34" charset="0"/>
                <a:cs typeface="Arial" panose="020B0604020202020204" pitchFamily="34" charset="0"/>
              </a:rPr>
              <a:t>No inherent advantage</a:t>
            </a:r>
          </a:p>
          <a:p>
            <a:pPr marL="0" indent="0">
              <a:spcBef>
                <a:spcPct val="0"/>
              </a:spcBef>
              <a:buNone/>
            </a:pPr>
            <a:endParaRPr lang="en-GB" altLang="en-US" sz="2400" dirty="0">
              <a:latin typeface="Arial" panose="020B0604020202020204" pitchFamily="34" charset="0"/>
              <a:cs typeface="Arial" panose="020B0604020202020204" pitchFamily="34" charset="0"/>
            </a:endParaRPr>
          </a:p>
          <a:p>
            <a:pPr>
              <a:spcBef>
                <a:spcPct val="0"/>
              </a:spcBef>
            </a:pPr>
            <a:r>
              <a:rPr lang="en-GB" altLang="en-US" sz="2400" dirty="0">
                <a:latin typeface="Arial" panose="020B0604020202020204" pitchFamily="34" charset="0"/>
                <a:cs typeface="Arial" panose="020B0604020202020204" pitchFamily="34" charset="0"/>
              </a:rPr>
              <a:t>Sometimes used in personal </a:t>
            </a:r>
            <a:r>
              <a:rPr lang="en-GB" altLang="en-US" sz="2400" dirty="0" smtClean="0">
                <a:latin typeface="Arial" panose="020B0604020202020204" pitchFamily="34" charset="0"/>
                <a:cs typeface="Arial" panose="020B0604020202020204" pitchFamily="34" charset="0"/>
              </a:rPr>
              <a:t>organisers</a:t>
            </a:r>
            <a:endParaRPr lang="en-GB" altLang="en-US"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16</a:t>
            </a:fld>
            <a:endParaRPr lang="en-US"/>
          </a:p>
        </p:txBody>
      </p:sp>
      <p:pic>
        <p:nvPicPr>
          <p:cNvPr id="5"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Text-Entry Devices</a:t>
            </a:r>
            <a:endParaRPr lang="en-US" altLang="en-US" sz="1200" b="0" i="1" dirty="0"/>
          </a:p>
        </p:txBody>
      </p:sp>
    </p:spTree>
    <p:extLst>
      <p:ext uri="{BB962C8B-B14F-4D97-AF65-F5344CB8AC3E}">
        <p14:creationId xmlns:p14="http://schemas.microsoft.com/office/powerpoint/2010/main" val="2461865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a:t>
            </a:r>
            <a:r>
              <a:rPr lang="en-IE" sz="3200" dirty="0" err="1" smtClean="0">
                <a:latin typeface="Arial" panose="020B0604020202020204" pitchFamily="34" charset="0"/>
                <a:cs typeface="Arial" panose="020B0604020202020204" pitchFamily="34" charset="0"/>
              </a:rPr>
              <a:t>ChoRd</a:t>
            </a:r>
            <a:r>
              <a:rPr lang="en-IE" sz="3200" dirty="0" smtClean="0">
                <a:latin typeface="Arial" panose="020B0604020202020204" pitchFamily="34" charset="0"/>
                <a:cs typeface="Arial" panose="020B0604020202020204" pitchFamily="34" charset="0"/>
              </a:rPr>
              <a:t> keyboards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5834608" cy="4277072"/>
          </a:xfrm>
        </p:spPr>
        <p:txBody>
          <a:bodyPr>
            <a:noAutofit/>
          </a:bodyPr>
          <a:lstStyle/>
          <a:p>
            <a:pPr>
              <a:spcBef>
                <a:spcPct val="0"/>
              </a:spcBef>
              <a:spcAft>
                <a:spcPts val="0"/>
              </a:spcAft>
            </a:pPr>
            <a:r>
              <a:rPr lang="en-US" altLang="en-US" sz="2100" dirty="0" smtClean="0">
                <a:latin typeface="Arial" panose="020B0604020202020204" pitchFamily="34" charset="0"/>
                <a:cs typeface="Arial" panose="020B0604020202020204" pitchFamily="34" charset="0"/>
              </a:rPr>
              <a:t>Only </a:t>
            </a:r>
            <a:r>
              <a:rPr lang="en-US" altLang="en-US" sz="2100" dirty="0">
                <a:latin typeface="Arial" panose="020B0604020202020204" pitchFamily="34" charset="0"/>
                <a:cs typeface="Arial" panose="020B0604020202020204" pitchFamily="34" charset="0"/>
              </a:rPr>
              <a:t>a few keys - four or </a:t>
            </a:r>
            <a:r>
              <a:rPr lang="en-US" altLang="en-US" sz="2100" dirty="0" smtClean="0">
                <a:latin typeface="Arial" panose="020B0604020202020204" pitchFamily="34" charset="0"/>
                <a:cs typeface="Arial" panose="020B0604020202020204" pitchFamily="34" charset="0"/>
              </a:rPr>
              <a:t>five</a:t>
            </a:r>
            <a:endParaRPr lang="en-GB" altLang="en-US" sz="2100" dirty="0">
              <a:latin typeface="Arial" panose="020B0604020202020204" pitchFamily="34" charset="0"/>
              <a:cs typeface="Arial" panose="020B0604020202020204" pitchFamily="34" charset="0"/>
            </a:endParaRPr>
          </a:p>
          <a:p>
            <a:pPr>
              <a:spcBef>
                <a:spcPct val="50000"/>
              </a:spcBef>
              <a:spcAft>
                <a:spcPts val="0"/>
              </a:spcAft>
            </a:pPr>
            <a:r>
              <a:rPr lang="en-US" altLang="en-US" sz="2100" dirty="0">
                <a:latin typeface="Arial" panose="020B0604020202020204" pitchFamily="34" charset="0"/>
                <a:cs typeface="Arial" panose="020B0604020202020204" pitchFamily="34" charset="0"/>
              </a:rPr>
              <a:t>Letters typed as </a:t>
            </a:r>
            <a:r>
              <a:rPr lang="en-US" altLang="en-US" sz="2100" dirty="0" smtClean="0">
                <a:latin typeface="Arial" panose="020B0604020202020204" pitchFamily="34" charset="0"/>
                <a:cs typeface="Arial" panose="020B0604020202020204" pitchFamily="34" charset="0"/>
              </a:rPr>
              <a:t>a combination of </a:t>
            </a:r>
            <a:r>
              <a:rPr lang="en-US" altLang="en-US" sz="2100" dirty="0">
                <a:latin typeface="Arial" panose="020B0604020202020204" pitchFamily="34" charset="0"/>
                <a:cs typeface="Arial" panose="020B0604020202020204" pitchFamily="34" charset="0"/>
              </a:rPr>
              <a:t>key-presses</a:t>
            </a:r>
          </a:p>
          <a:p>
            <a:pPr>
              <a:spcBef>
                <a:spcPct val="50000"/>
              </a:spcBef>
              <a:spcAft>
                <a:spcPts val="0"/>
              </a:spcAft>
            </a:pPr>
            <a:r>
              <a:rPr lang="en-US" altLang="en-US" sz="2100" dirty="0">
                <a:latin typeface="Arial" panose="020B0604020202020204" pitchFamily="34" charset="0"/>
                <a:cs typeface="Arial" panose="020B0604020202020204" pitchFamily="34" charset="0"/>
              </a:rPr>
              <a:t>Compact size - ideal for </a:t>
            </a:r>
            <a:r>
              <a:rPr lang="en-US" altLang="en-US" sz="2100" dirty="0" smtClean="0">
                <a:latin typeface="Arial" panose="020B0604020202020204" pitchFamily="34" charset="0"/>
                <a:cs typeface="Arial" panose="020B0604020202020204" pitchFamily="34" charset="0"/>
              </a:rPr>
              <a:t>portable applications</a:t>
            </a:r>
            <a:endParaRPr lang="en-GB" altLang="en-US" sz="2100" dirty="0">
              <a:latin typeface="Arial" panose="020B0604020202020204" pitchFamily="34" charset="0"/>
              <a:cs typeface="Arial" panose="020B0604020202020204" pitchFamily="34" charset="0"/>
            </a:endParaRPr>
          </a:p>
          <a:p>
            <a:pPr>
              <a:spcBef>
                <a:spcPct val="50000"/>
              </a:spcBef>
              <a:spcAft>
                <a:spcPts val="0"/>
              </a:spcAft>
            </a:pPr>
            <a:r>
              <a:rPr lang="en-GB" altLang="en-US" sz="2100" dirty="0">
                <a:latin typeface="Arial" panose="020B0604020202020204" pitchFamily="34" charset="0"/>
                <a:cs typeface="Arial" panose="020B0604020202020204" pitchFamily="34" charset="0"/>
              </a:rPr>
              <a:t>One handed use</a:t>
            </a:r>
          </a:p>
          <a:p>
            <a:pPr>
              <a:spcBef>
                <a:spcPct val="50000"/>
              </a:spcBef>
              <a:spcAft>
                <a:spcPts val="0"/>
              </a:spcAft>
            </a:pPr>
            <a:r>
              <a:rPr lang="en-US" altLang="en-US" sz="2100" dirty="0">
                <a:latin typeface="Arial" panose="020B0604020202020204" pitchFamily="34" charset="0"/>
                <a:cs typeface="Arial" panose="020B0604020202020204" pitchFamily="34" charset="0"/>
              </a:rPr>
              <a:t>Short learning time</a:t>
            </a:r>
          </a:p>
          <a:p>
            <a:pPr>
              <a:spcBef>
                <a:spcPct val="50000"/>
              </a:spcBef>
              <a:spcAft>
                <a:spcPts val="0"/>
              </a:spcAft>
            </a:pPr>
            <a:r>
              <a:rPr lang="en-US" altLang="en-US" sz="2100" dirty="0">
                <a:latin typeface="Arial" panose="020B0604020202020204" pitchFamily="34" charset="0"/>
                <a:cs typeface="Arial" panose="020B0604020202020204" pitchFamily="34" charset="0"/>
              </a:rPr>
              <a:t>Fast</a:t>
            </a:r>
            <a:endParaRPr lang="en-GB" altLang="en-US" sz="2100" dirty="0">
              <a:latin typeface="Arial" panose="020B0604020202020204" pitchFamily="34" charset="0"/>
              <a:cs typeface="Arial" panose="020B0604020202020204" pitchFamily="34" charset="0"/>
            </a:endParaRPr>
          </a:p>
          <a:p>
            <a:pPr>
              <a:spcBef>
                <a:spcPct val="50000"/>
              </a:spcBef>
              <a:spcAft>
                <a:spcPts val="0"/>
              </a:spcAft>
            </a:pPr>
            <a:r>
              <a:rPr lang="en-US" altLang="en-US" sz="2100" dirty="0">
                <a:latin typeface="Arial" panose="020B0604020202020204" pitchFamily="34" charset="0"/>
                <a:cs typeface="Arial" panose="020B0604020202020204" pitchFamily="34" charset="0"/>
              </a:rPr>
              <a:t>But fatigue after extended use</a:t>
            </a:r>
            <a:endParaRPr lang="en-GB" altLang="en-US" sz="2100" dirty="0">
              <a:latin typeface="Arial" panose="020B0604020202020204" pitchFamily="34" charset="0"/>
              <a:cs typeface="Arial" panose="020B0604020202020204" pitchFamily="34" charset="0"/>
            </a:endParaRPr>
          </a:p>
          <a:p>
            <a:pPr>
              <a:spcBef>
                <a:spcPct val="50000"/>
              </a:spcBef>
              <a:spcAft>
                <a:spcPts val="0"/>
              </a:spcAft>
            </a:pPr>
            <a:r>
              <a:rPr lang="en-GB" altLang="en-US" sz="2100" dirty="0">
                <a:latin typeface="Arial" panose="020B0604020202020204" pitchFamily="34" charset="0"/>
                <a:cs typeface="Arial" panose="020B0604020202020204" pitchFamily="34" charset="0"/>
              </a:rPr>
              <a:t>Sample use – transcript recording in court</a:t>
            </a:r>
          </a:p>
        </p:txBody>
      </p:sp>
      <p:sp>
        <p:nvSpPr>
          <p:cNvPr id="4" name="Slide Number Placeholder 3"/>
          <p:cNvSpPr>
            <a:spLocks noGrp="1"/>
          </p:cNvSpPr>
          <p:nvPr>
            <p:ph type="sldNum" sz="quarter" idx="12"/>
          </p:nvPr>
        </p:nvSpPr>
        <p:spPr/>
        <p:txBody>
          <a:bodyPr/>
          <a:lstStyle/>
          <a:p>
            <a:fld id="{38237106-F2ED-405E-BC33-CC3CF426205F}" type="slidenum">
              <a:rPr lang="en-US" smtClean="0"/>
              <a:pPr/>
              <a:t>17</a:t>
            </a:fld>
            <a:endParaRPr lang="en-US"/>
          </a:p>
        </p:txBody>
      </p:sp>
      <p:sp>
        <p:nvSpPr>
          <p:cNvPr id="7" name="AutoShape 2" descr="Image result for chording keyboard typ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8" name="AutoShape 4" descr="Image result for chording keyboard typ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9" name="Picture 8" descr="Image result for chording keyboard ty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1628800"/>
            <a:ext cx="2919242" cy="38884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5"/>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Text-Entry Devices</a:t>
            </a:r>
            <a:endParaRPr lang="en-US" altLang="en-US" sz="1200" b="0" i="1" dirty="0"/>
          </a:p>
        </p:txBody>
      </p:sp>
    </p:spTree>
    <p:extLst>
      <p:ext uri="{BB962C8B-B14F-4D97-AF65-F5344CB8AC3E}">
        <p14:creationId xmlns:p14="http://schemas.microsoft.com/office/powerpoint/2010/main" val="2461865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a:t>
            </a:r>
            <a:r>
              <a:rPr lang="en-IE" altLang="en-US" sz="3200" dirty="0" smtClean="0">
                <a:latin typeface="Arial" panose="020B0604020202020204" pitchFamily="34" charset="0"/>
                <a:ea typeface="ＭＳ Ｐゴシック" pitchFamily="34" charset="-128"/>
                <a:cs typeface="Arial" panose="020B0604020202020204" pitchFamily="34" charset="0"/>
              </a:rPr>
              <a:t>Dvorak </a:t>
            </a:r>
            <a:r>
              <a:rPr lang="en-IE" sz="3200" dirty="0" smtClean="0">
                <a:latin typeface="Arial" panose="020B0604020202020204" pitchFamily="34" charset="0"/>
                <a:cs typeface="Arial" panose="020B0604020202020204" pitchFamily="34" charset="0"/>
              </a:rPr>
              <a:t>keyboards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93096"/>
          </a:xfrm>
        </p:spPr>
        <p:txBody>
          <a:bodyPr>
            <a:noAutofit/>
          </a:bodyPr>
          <a:lstStyle/>
          <a:p>
            <a:pPr marL="342900" lvl="1" indent="-342900">
              <a:spcBef>
                <a:spcPts val="0"/>
              </a:spcBef>
              <a:spcAft>
                <a:spcPts val="0"/>
              </a:spcAft>
            </a:pPr>
            <a:endParaRPr lang="en-GB" altLang="en-US" sz="2400" dirty="0" smtClean="0">
              <a:latin typeface="Arial" panose="020B0604020202020204" pitchFamily="34" charset="0"/>
              <a:cs typeface="Arial" panose="020B0604020202020204" pitchFamily="34" charset="0"/>
            </a:endParaRPr>
          </a:p>
          <a:p>
            <a:pPr marL="342900" lvl="1" indent="-342900">
              <a:spcBef>
                <a:spcPts val="0"/>
              </a:spcBef>
              <a:spcAft>
                <a:spcPts val="0"/>
              </a:spcAft>
            </a:pPr>
            <a:endParaRPr lang="en-GB" altLang="en-US" sz="2400" dirty="0">
              <a:latin typeface="Arial" panose="020B0604020202020204" pitchFamily="34" charset="0"/>
              <a:cs typeface="Arial" panose="020B0604020202020204" pitchFamily="34" charset="0"/>
            </a:endParaRPr>
          </a:p>
          <a:p>
            <a:pPr marL="0" lvl="1" indent="0">
              <a:spcBef>
                <a:spcPts val="0"/>
              </a:spcBef>
              <a:spcAft>
                <a:spcPts val="0"/>
              </a:spcAft>
              <a:buNone/>
            </a:pPr>
            <a:endParaRPr lang="en-GB" altLang="en-US" sz="2400" dirty="0" smtClean="0">
              <a:latin typeface="Arial" panose="020B0604020202020204" pitchFamily="34" charset="0"/>
              <a:cs typeface="Arial" panose="020B0604020202020204" pitchFamily="34" charset="0"/>
            </a:endParaRPr>
          </a:p>
          <a:p>
            <a:pPr marL="0" lvl="1" indent="0">
              <a:spcBef>
                <a:spcPts val="0"/>
              </a:spcBef>
              <a:spcAft>
                <a:spcPts val="0"/>
              </a:spcAft>
              <a:buNone/>
            </a:pPr>
            <a:endParaRPr lang="en-GB" altLang="en-US" sz="2400" dirty="0" smtClean="0">
              <a:latin typeface="Arial" panose="020B0604020202020204" pitchFamily="34" charset="0"/>
              <a:cs typeface="Arial" panose="020B0604020202020204" pitchFamily="34" charset="0"/>
            </a:endParaRPr>
          </a:p>
          <a:p>
            <a:pPr>
              <a:spcBef>
                <a:spcPct val="0"/>
              </a:spcBef>
              <a:spcAft>
                <a:spcPts val="0"/>
              </a:spcAft>
            </a:pPr>
            <a:endParaRPr lang="en-US" altLang="en-US" sz="2200" dirty="0" smtClean="0">
              <a:latin typeface="Arial" panose="020B0604020202020204" pitchFamily="34" charset="0"/>
              <a:cs typeface="Arial" panose="020B0604020202020204" pitchFamily="34" charset="0"/>
            </a:endParaRPr>
          </a:p>
          <a:p>
            <a:pPr>
              <a:spcBef>
                <a:spcPct val="0"/>
              </a:spcBef>
              <a:spcAft>
                <a:spcPts val="0"/>
              </a:spcAft>
            </a:pPr>
            <a:endParaRPr lang="en-US" altLang="en-US" sz="2200" dirty="0">
              <a:latin typeface="Arial" panose="020B0604020202020204" pitchFamily="34" charset="0"/>
              <a:cs typeface="Arial" panose="020B0604020202020204" pitchFamily="34" charset="0"/>
            </a:endParaRPr>
          </a:p>
          <a:p>
            <a:pPr marL="0" indent="0">
              <a:spcBef>
                <a:spcPct val="0"/>
              </a:spcBef>
              <a:spcAft>
                <a:spcPts val="0"/>
              </a:spcAft>
              <a:buNone/>
            </a:pPr>
            <a:endParaRPr lang="en-US" altLang="en-US" sz="1200" dirty="0" smtClean="0">
              <a:latin typeface="Arial" panose="020B0604020202020204" pitchFamily="34" charset="0"/>
              <a:cs typeface="Arial" panose="020B0604020202020204" pitchFamily="34" charset="0"/>
            </a:endParaRPr>
          </a:p>
          <a:p>
            <a:pPr>
              <a:spcBef>
                <a:spcPct val="0"/>
              </a:spcBef>
              <a:spcAft>
                <a:spcPts val="0"/>
              </a:spcAft>
            </a:pPr>
            <a:r>
              <a:rPr lang="en-US" altLang="en-US" sz="2200" dirty="0" smtClean="0">
                <a:latin typeface="Arial" panose="020B0604020202020204" pitchFamily="34" charset="0"/>
                <a:cs typeface="Arial" panose="020B0604020202020204" pitchFamily="34" charset="0"/>
              </a:rPr>
              <a:t>Common letters are </a:t>
            </a:r>
            <a:r>
              <a:rPr lang="en-US" altLang="en-US" sz="2200" dirty="0">
                <a:latin typeface="Arial" panose="020B0604020202020204" pitchFamily="34" charset="0"/>
                <a:cs typeface="Arial" panose="020B0604020202020204" pitchFamily="34" charset="0"/>
              </a:rPr>
              <a:t>under dominant </a:t>
            </a:r>
            <a:r>
              <a:rPr lang="en-US" altLang="en-US" sz="2200" dirty="0" smtClean="0">
                <a:latin typeface="Arial" panose="020B0604020202020204" pitchFamily="34" charset="0"/>
                <a:cs typeface="Arial" panose="020B0604020202020204" pitchFamily="34" charset="0"/>
              </a:rPr>
              <a:t>fingers</a:t>
            </a:r>
            <a:endParaRPr lang="en-US" altLang="en-US" sz="2200" dirty="0">
              <a:latin typeface="Arial" panose="020B0604020202020204" pitchFamily="34" charset="0"/>
              <a:cs typeface="Arial" panose="020B0604020202020204" pitchFamily="34" charset="0"/>
            </a:endParaRPr>
          </a:p>
          <a:p>
            <a:pPr>
              <a:spcBef>
                <a:spcPct val="0"/>
              </a:spcBef>
              <a:spcAft>
                <a:spcPts val="0"/>
              </a:spcAft>
            </a:pPr>
            <a:r>
              <a:rPr lang="en-US" altLang="en-US" sz="2200" dirty="0" smtClean="0">
                <a:latin typeface="Arial" panose="020B0604020202020204" pitchFamily="34" charset="0"/>
                <a:cs typeface="Arial" panose="020B0604020202020204" pitchFamily="34" charset="0"/>
              </a:rPr>
              <a:t>It is biased </a:t>
            </a:r>
            <a:r>
              <a:rPr lang="en-US" altLang="en-US" sz="2200" dirty="0">
                <a:latin typeface="Arial" panose="020B0604020202020204" pitchFamily="34" charset="0"/>
                <a:cs typeface="Arial" panose="020B0604020202020204" pitchFamily="34" charset="0"/>
              </a:rPr>
              <a:t>towards </a:t>
            </a:r>
            <a:r>
              <a:rPr lang="en-US" altLang="en-US" sz="2200" dirty="0" smtClean="0">
                <a:latin typeface="Arial" panose="020B0604020202020204" pitchFamily="34" charset="0"/>
                <a:cs typeface="Arial" panose="020B0604020202020204" pitchFamily="34" charset="0"/>
              </a:rPr>
              <a:t>the right hand</a:t>
            </a:r>
            <a:endParaRPr lang="en-US" altLang="en-US" sz="2200" dirty="0">
              <a:latin typeface="Arial" panose="020B0604020202020204" pitchFamily="34" charset="0"/>
              <a:cs typeface="Arial" panose="020B0604020202020204" pitchFamily="34" charset="0"/>
            </a:endParaRPr>
          </a:p>
          <a:p>
            <a:pPr>
              <a:spcBef>
                <a:spcPct val="0"/>
              </a:spcBef>
              <a:spcAft>
                <a:spcPts val="0"/>
              </a:spcAft>
            </a:pPr>
            <a:r>
              <a:rPr lang="en-US" altLang="en-US" sz="2200" dirty="0" smtClean="0">
                <a:latin typeface="Arial" panose="020B0604020202020204" pitchFamily="34" charset="0"/>
                <a:cs typeface="Arial" panose="020B0604020202020204" pitchFamily="34" charset="0"/>
              </a:rPr>
              <a:t>Common </a:t>
            </a:r>
            <a:r>
              <a:rPr lang="en-US" altLang="en-US" sz="2200" dirty="0">
                <a:latin typeface="Arial" panose="020B0604020202020204" pitchFamily="34" charset="0"/>
                <a:cs typeface="Arial" panose="020B0604020202020204" pitchFamily="34" charset="0"/>
              </a:rPr>
              <a:t>combinations of letters alternate between </a:t>
            </a:r>
            <a:r>
              <a:rPr lang="en-US" altLang="en-US" sz="2200" dirty="0" smtClean="0">
                <a:latin typeface="Arial" panose="020B0604020202020204" pitchFamily="34" charset="0"/>
                <a:cs typeface="Arial" panose="020B0604020202020204" pitchFamily="34" charset="0"/>
              </a:rPr>
              <a:t>hands</a:t>
            </a:r>
            <a:endParaRPr lang="en-US" altLang="en-US" sz="2200" dirty="0">
              <a:latin typeface="Arial" panose="020B0604020202020204" pitchFamily="34" charset="0"/>
              <a:cs typeface="Arial" panose="020B0604020202020204" pitchFamily="34" charset="0"/>
            </a:endParaRPr>
          </a:p>
          <a:p>
            <a:pPr>
              <a:spcBef>
                <a:spcPct val="0"/>
              </a:spcBef>
              <a:spcAft>
                <a:spcPts val="0"/>
              </a:spcAft>
            </a:pPr>
            <a:r>
              <a:rPr lang="en-US" altLang="en-US" sz="2200" dirty="0">
                <a:latin typeface="Arial" panose="020B0604020202020204" pitchFamily="34" charset="0"/>
                <a:cs typeface="Arial" panose="020B0604020202020204" pitchFamily="34" charset="0"/>
              </a:rPr>
              <a:t>10-15% improvement in speed and reduction in </a:t>
            </a:r>
            <a:r>
              <a:rPr lang="en-US" altLang="en-US" sz="2200" dirty="0" smtClean="0">
                <a:latin typeface="Arial" panose="020B0604020202020204" pitchFamily="34" charset="0"/>
                <a:cs typeface="Arial" panose="020B0604020202020204" pitchFamily="34" charset="0"/>
              </a:rPr>
              <a:t>fatigue</a:t>
            </a:r>
            <a:endParaRPr lang="en-US" altLang="en-US" sz="2200" dirty="0">
              <a:latin typeface="Arial" panose="020B0604020202020204" pitchFamily="34" charset="0"/>
              <a:cs typeface="Arial" panose="020B0604020202020204" pitchFamily="34" charset="0"/>
            </a:endParaRPr>
          </a:p>
          <a:p>
            <a:pPr>
              <a:spcBef>
                <a:spcPct val="0"/>
              </a:spcBef>
              <a:spcAft>
                <a:spcPts val="0"/>
              </a:spcAft>
            </a:pPr>
            <a:r>
              <a:rPr lang="en-US" altLang="en-US" sz="2200" dirty="0">
                <a:solidFill>
                  <a:srgbClr val="FFC000"/>
                </a:solidFill>
                <a:latin typeface="Arial" panose="020B0604020202020204" pitchFamily="34" charset="0"/>
                <a:cs typeface="Arial" panose="020B0604020202020204" pitchFamily="34" charset="0"/>
              </a:rPr>
              <a:t>But</a:t>
            </a:r>
            <a:r>
              <a:rPr lang="en-US" altLang="en-US" sz="2200" dirty="0">
                <a:solidFill>
                  <a:srgbClr val="009999"/>
                </a:solidFill>
                <a:latin typeface="Arial" panose="020B0604020202020204" pitchFamily="34" charset="0"/>
                <a:cs typeface="Arial" panose="020B0604020202020204" pitchFamily="34" charset="0"/>
              </a:rPr>
              <a:t> </a:t>
            </a:r>
            <a:r>
              <a:rPr lang="en-US" altLang="en-US" sz="2200" dirty="0" smtClean="0">
                <a:latin typeface="Arial" panose="020B0604020202020204" pitchFamily="34" charset="0"/>
                <a:cs typeface="Arial" panose="020B0604020202020204" pitchFamily="34" charset="0"/>
              </a:rPr>
              <a:t>– the large </a:t>
            </a:r>
            <a:r>
              <a:rPr lang="en-US" altLang="en-US" sz="2200" dirty="0">
                <a:latin typeface="Arial" panose="020B0604020202020204" pitchFamily="34" charset="0"/>
                <a:cs typeface="Arial" panose="020B0604020202020204" pitchFamily="34" charset="0"/>
              </a:rPr>
              <a:t>social base of QWERTY typists produce market pressures not to </a:t>
            </a:r>
            <a:r>
              <a:rPr lang="en-US" altLang="en-US" sz="2200" dirty="0" smtClean="0">
                <a:latin typeface="Arial" panose="020B0604020202020204" pitchFamily="34" charset="0"/>
                <a:cs typeface="Arial" panose="020B0604020202020204" pitchFamily="34" charset="0"/>
              </a:rPr>
              <a:t>change</a:t>
            </a:r>
            <a:endParaRPr lang="en-US" altLang="en-US" sz="2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18</a:t>
            </a:fld>
            <a:endParaRPr lang="en-US"/>
          </a:p>
        </p:txBody>
      </p:sp>
      <p:pic>
        <p:nvPicPr>
          <p:cNvPr id="5"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Text-Entry Devices</a:t>
            </a:r>
            <a:endParaRPr lang="en-US" altLang="en-US" sz="1200" b="0" i="1" dirty="0"/>
          </a:p>
        </p:txBody>
      </p:sp>
      <p:pic>
        <p:nvPicPr>
          <p:cNvPr id="8" name="Picture 6" descr="KeyFingers-DV-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403648" y="1556792"/>
            <a:ext cx="6120854" cy="2286424"/>
          </a:xfrm>
          <a:prstGeom prst="rect">
            <a:avLst/>
          </a:prstGeom>
          <a:noFill/>
        </p:spPr>
      </p:pic>
    </p:spTree>
    <p:extLst>
      <p:ext uri="{BB962C8B-B14F-4D97-AF65-F5344CB8AC3E}">
        <p14:creationId xmlns:p14="http://schemas.microsoft.com/office/powerpoint/2010/main" val="2132840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Braille keyboards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4106416" cy="4277072"/>
          </a:xfrm>
        </p:spPr>
        <p:txBody>
          <a:bodyPr>
            <a:noAutofit/>
          </a:bodyPr>
          <a:lstStyle/>
          <a:p>
            <a:r>
              <a:rPr lang="en-GB" altLang="en-US" sz="2400" dirty="0" smtClean="0">
                <a:latin typeface="Arial" panose="020B0604020202020204" pitchFamily="34" charset="0"/>
                <a:cs typeface="Arial" panose="020B0604020202020204" pitchFamily="34" charset="0"/>
              </a:rPr>
              <a:t>Keyboard </a:t>
            </a:r>
            <a:r>
              <a:rPr lang="en-GB" altLang="en-US" sz="2400" dirty="0">
                <a:latin typeface="Arial" panose="020B0604020202020204" pitchFamily="34" charset="0"/>
                <a:cs typeface="Arial" panose="020B0604020202020204" pitchFamily="34" charset="0"/>
              </a:rPr>
              <a:t>especially adapted to blind or visually impaired users</a:t>
            </a:r>
          </a:p>
          <a:p>
            <a:pPr marL="0" indent="0">
              <a:buNone/>
            </a:pPr>
            <a:endParaRPr lang="en-GB" altLang="en-US" sz="1300" dirty="0">
              <a:latin typeface="Arial" panose="020B0604020202020204" pitchFamily="34" charset="0"/>
              <a:cs typeface="Arial" panose="020B0604020202020204" pitchFamily="34" charset="0"/>
            </a:endParaRPr>
          </a:p>
          <a:p>
            <a:r>
              <a:rPr lang="en-GB" altLang="en-US" sz="2400" dirty="0">
                <a:latin typeface="Arial" panose="020B0604020202020204" pitchFamily="34" charset="0"/>
                <a:cs typeface="Arial" panose="020B0604020202020204" pitchFamily="34" charset="0"/>
              </a:rPr>
              <a:t>Keys are embossed to enable identification of keys</a:t>
            </a:r>
          </a:p>
          <a:p>
            <a:pPr marL="0" indent="0">
              <a:buNone/>
            </a:pPr>
            <a:endParaRPr lang="en-GB" altLang="en-US" sz="1300" dirty="0">
              <a:latin typeface="Arial" panose="020B0604020202020204" pitchFamily="34" charset="0"/>
              <a:cs typeface="Arial" panose="020B0604020202020204" pitchFamily="34" charset="0"/>
            </a:endParaRPr>
          </a:p>
          <a:p>
            <a:r>
              <a:rPr lang="en-GB" altLang="en-US" sz="2400" dirty="0">
                <a:latin typeface="Arial" panose="020B0604020202020204" pitchFamily="34" charset="0"/>
                <a:cs typeface="Arial" panose="020B0604020202020204" pitchFamily="34" charset="0"/>
              </a:rPr>
              <a:t>Frequently used with “voice output” systems</a:t>
            </a:r>
          </a:p>
        </p:txBody>
      </p:sp>
      <p:sp>
        <p:nvSpPr>
          <p:cNvPr id="4" name="Slide Number Placeholder 3"/>
          <p:cNvSpPr>
            <a:spLocks noGrp="1"/>
          </p:cNvSpPr>
          <p:nvPr>
            <p:ph type="sldNum" sz="quarter" idx="12"/>
          </p:nvPr>
        </p:nvSpPr>
        <p:spPr/>
        <p:txBody>
          <a:bodyPr/>
          <a:lstStyle/>
          <a:p>
            <a:fld id="{38237106-F2ED-405E-BC33-CC3CF426205F}" type="slidenum">
              <a:rPr lang="en-US" smtClean="0"/>
              <a:pPr/>
              <a:t>19</a:t>
            </a:fld>
            <a:endParaRPr lang="en-US"/>
          </a:p>
        </p:txBody>
      </p:sp>
      <p:sp>
        <p:nvSpPr>
          <p:cNvPr id="7" name="Text Box 5"/>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Text-Entry Devices</a:t>
            </a:r>
            <a:endParaRPr lang="en-US" altLang="en-US" sz="1200" b="0" i="1" dirty="0"/>
          </a:p>
        </p:txBody>
      </p:sp>
      <p:pic>
        <p:nvPicPr>
          <p:cNvPr id="66562" name="Picture 2" descr="Image result for braille keyboard ty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0536" y="1628800"/>
            <a:ext cx="4106639" cy="3065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268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Overview of Lecture</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marL="0" indent="0">
              <a:lnSpc>
                <a:spcPct val="150000"/>
              </a:lnSpc>
              <a:buNone/>
            </a:pPr>
            <a:r>
              <a:rPr lang="en-IE" sz="2400" dirty="0" smtClean="0">
                <a:latin typeface="Arial" panose="020B0604020202020204" pitchFamily="34" charset="0"/>
                <a:ea typeface="ＭＳ Ｐゴシック" pitchFamily="34" charset="-128"/>
                <a:cs typeface="Arial" panose="020B0604020202020204" pitchFamily="34" charset="0"/>
              </a:rPr>
              <a:t>Input Devices</a:t>
            </a:r>
            <a:endParaRPr lang="en-IE" sz="2400" dirty="0">
              <a:solidFill>
                <a:srgbClr val="FFC000"/>
              </a:solidFill>
              <a:latin typeface="Arial" panose="020B0604020202020204" pitchFamily="34" charset="0"/>
              <a:ea typeface="ＭＳ Ｐゴシック" pitchFamily="34" charset="-128"/>
              <a:cs typeface="Arial" panose="020B0604020202020204" pitchFamily="34" charset="0"/>
            </a:endParaRPr>
          </a:p>
          <a:p>
            <a:pPr>
              <a:lnSpc>
                <a:spcPct val="150000"/>
              </a:lnSpc>
              <a:spcBef>
                <a:spcPts val="0"/>
              </a:spcBef>
            </a:pPr>
            <a:r>
              <a:rPr lang="en-IE" sz="2200" dirty="0" smtClean="0">
                <a:solidFill>
                  <a:srgbClr val="FFC000"/>
                </a:solidFill>
                <a:latin typeface="Arial" panose="020B0604020202020204" pitchFamily="34" charset="0"/>
                <a:ea typeface="ＭＳ Ｐゴシック" pitchFamily="34" charset="-128"/>
                <a:cs typeface="Arial" panose="020B0604020202020204" pitchFamily="34" charset="0"/>
              </a:rPr>
              <a:t>Selecting Input </a:t>
            </a:r>
            <a:r>
              <a:rPr lang="en-IE" sz="2200" dirty="0" smtClean="0">
                <a:solidFill>
                  <a:srgbClr val="FFC000"/>
                </a:solidFill>
                <a:latin typeface="Arial" panose="020B0604020202020204" pitchFamily="34" charset="0"/>
                <a:ea typeface="ＭＳ Ｐゴシック" pitchFamily="34" charset="-128"/>
                <a:cs typeface="Arial" panose="020B0604020202020204" pitchFamily="34" charset="0"/>
              </a:rPr>
              <a:t>Devices</a:t>
            </a:r>
          </a:p>
          <a:p>
            <a:pPr>
              <a:lnSpc>
                <a:spcPct val="150000"/>
              </a:lnSpc>
              <a:spcBef>
                <a:spcPts val="0"/>
              </a:spcBef>
            </a:pPr>
            <a:r>
              <a:rPr lang="en-IE" sz="2200" dirty="0" smtClean="0">
                <a:solidFill>
                  <a:srgbClr val="FFC000"/>
                </a:solidFill>
                <a:latin typeface="Arial" panose="020B0604020202020204" pitchFamily="34" charset="0"/>
                <a:ea typeface="ＭＳ Ｐゴシック" pitchFamily="34" charset="-128"/>
                <a:cs typeface="Arial" panose="020B0604020202020204" pitchFamily="34" charset="0"/>
              </a:rPr>
              <a:t>Interactive Devices</a:t>
            </a:r>
          </a:p>
          <a:p>
            <a:pPr>
              <a:lnSpc>
                <a:spcPct val="150000"/>
              </a:lnSpc>
              <a:spcBef>
                <a:spcPts val="0"/>
              </a:spcBef>
            </a:pPr>
            <a:r>
              <a:rPr lang="en-IE" sz="2200" dirty="0">
                <a:solidFill>
                  <a:srgbClr val="FFC000"/>
                </a:solidFill>
                <a:latin typeface="Arial" panose="020B0604020202020204" pitchFamily="34" charset="0"/>
                <a:ea typeface="ＭＳ Ｐゴシック" pitchFamily="34" charset="-128"/>
                <a:cs typeface="Arial" panose="020B0604020202020204" pitchFamily="34" charset="0"/>
              </a:rPr>
              <a:t>Keystroke Level Model (Measuring Input</a:t>
            </a:r>
            <a:r>
              <a:rPr lang="en-IE" sz="2200" dirty="0" smtClean="0">
                <a:solidFill>
                  <a:srgbClr val="FFC000"/>
                </a:solidFill>
                <a:latin typeface="Arial" panose="020B0604020202020204" pitchFamily="34" charset="0"/>
                <a:ea typeface="ＭＳ Ｐゴシック" pitchFamily="34" charset="-128"/>
                <a:cs typeface="Arial" panose="020B0604020202020204" pitchFamily="34" charset="0"/>
              </a:rPr>
              <a:t>)</a:t>
            </a:r>
            <a:endParaRPr lang="en-IE" sz="2200" dirty="0" smtClean="0">
              <a:solidFill>
                <a:srgbClr val="FFC000"/>
              </a:solidFill>
              <a:latin typeface="Arial" panose="020B0604020202020204" pitchFamily="34" charset="0"/>
              <a:ea typeface="ＭＳ Ｐゴシック" pitchFamily="34" charset="-128"/>
              <a:cs typeface="Arial" panose="020B0604020202020204" pitchFamily="34" charset="0"/>
            </a:endParaRPr>
          </a:p>
          <a:p>
            <a:pPr marL="0" indent="0">
              <a:lnSpc>
                <a:spcPct val="150000"/>
              </a:lnSpc>
              <a:buNone/>
            </a:pPr>
            <a:r>
              <a:rPr lang="en-IE" sz="2400" dirty="0" smtClean="0">
                <a:latin typeface="Arial" panose="020B0604020202020204" pitchFamily="34" charset="0"/>
                <a:ea typeface="ＭＳ Ｐゴシック" pitchFamily="34" charset="-128"/>
                <a:cs typeface="Arial" panose="020B0604020202020204" pitchFamily="34" charset="0"/>
              </a:rPr>
              <a:t>Output </a:t>
            </a:r>
            <a:r>
              <a:rPr lang="en-IE" sz="2400" dirty="0">
                <a:latin typeface="Arial" panose="020B0604020202020204" pitchFamily="34" charset="0"/>
                <a:ea typeface="ＭＳ Ｐゴシック" pitchFamily="34" charset="-128"/>
                <a:cs typeface="Arial" panose="020B0604020202020204" pitchFamily="34" charset="0"/>
              </a:rPr>
              <a:t>Devices</a:t>
            </a:r>
            <a:endParaRPr lang="en-IE" sz="2400" dirty="0">
              <a:solidFill>
                <a:srgbClr val="FFC000"/>
              </a:solidFill>
              <a:latin typeface="Arial" panose="020B0604020202020204" pitchFamily="34" charset="0"/>
              <a:ea typeface="ＭＳ Ｐゴシック" pitchFamily="34" charset="-128"/>
              <a:cs typeface="Arial" panose="020B0604020202020204" pitchFamily="34" charset="0"/>
            </a:endParaRPr>
          </a:p>
          <a:p>
            <a:pPr>
              <a:lnSpc>
                <a:spcPct val="150000"/>
              </a:lnSpc>
              <a:spcBef>
                <a:spcPts val="0"/>
              </a:spcBef>
            </a:pPr>
            <a:r>
              <a:rPr lang="en-IE" sz="2200" dirty="0" smtClean="0">
                <a:solidFill>
                  <a:srgbClr val="FFC000"/>
                </a:solidFill>
                <a:latin typeface="Arial" panose="020B0604020202020204" pitchFamily="34" charset="0"/>
                <a:ea typeface="ＭＳ Ｐゴシック" pitchFamily="34" charset="-128"/>
                <a:cs typeface="Arial" panose="020B0604020202020204" pitchFamily="34" charset="0"/>
              </a:rPr>
              <a:t>Output Device Types</a:t>
            </a:r>
            <a:endParaRPr lang="en-IE" sz="2200" dirty="0">
              <a:solidFill>
                <a:srgbClr val="FFC000"/>
              </a:solidFill>
              <a:latin typeface="Arial" panose="020B0604020202020204" pitchFamily="34" charset="0"/>
              <a:ea typeface="ＭＳ Ｐゴシック" pitchFamily="34" charset="-128"/>
              <a:cs typeface="Arial" panose="020B0604020202020204" pitchFamily="34" charset="0"/>
            </a:endParaRPr>
          </a:p>
          <a:p>
            <a:pPr>
              <a:lnSpc>
                <a:spcPct val="150000"/>
              </a:lnSpc>
              <a:spcBef>
                <a:spcPts val="0"/>
              </a:spcBef>
            </a:pPr>
            <a:r>
              <a:rPr lang="en-IE" sz="2200" dirty="0">
                <a:solidFill>
                  <a:srgbClr val="FFC000"/>
                </a:solidFill>
                <a:latin typeface="Arial" panose="020B0604020202020204" pitchFamily="34" charset="0"/>
                <a:ea typeface="ＭＳ Ｐゴシック" pitchFamily="34" charset="-128"/>
                <a:cs typeface="Arial" panose="020B0604020202020204" pitchFamily="34" charset="0"/>
              </a:rPr>
              <a:t>Selecting Output Devices</a:t>
            </a:r>
          </a:p>
          <a:p>
            <a:pPr marL="0" indent="0">
              <a:lnSpc>
                <a:spcPct val="150000"/>
              </a:lnSpc>
              <a:buNone/>
            </a:pPr>
            <a:endParaRPr lang="en-IE" sz="2400" dirty="0">
              <a:solidFill>
                <a:srgbClr val="FFC000"/>
              </a:solidFill>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2</a:t>
            </a:fld>
            <a:endParaRPr lang="en-US"/>
          </a:p>
        </p:txBody>
      </p:sp>
    </p:spTree>
    <p:extLst>
      <p:ext uri="{BB962C8B-B14F-4D97-AF65-F5344CB8AC3E}">
        <p14:creationId xmlns:p14="http://schemas.microsoft.com/office/powerpoint/2010/main" val="4125703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Mobile Phone keyboards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4106416" cy="4277072"/>
          </a:xfrm>
        </p:spPr>
        <p:txBody>
          <a:bodyPr>
            <a:noAutofit/>
          </a:bodyPr>
          <a:lstStyle/>
          <a:p>
            <a:pPr>
              <a:buFontTx/>
              <a:buNone/>
            </a:pPr>
            <a:r>
              <a:rPr lang="en-US" altLang="en-US" sz="2400" dirty="0">
                <a:latin typeface="Arial" panose="020B0604020202020204" pitchFamily="34" charset="0"/>
                <a:ea typeface="ＭＳ Ｐゴシック" pitchFamily="34" charset="-128"/>
                <a:cs typeface="Arial" panose="020B0604020202020204" pitchFamily="34" charset="0"/>
              </a:rPr>
              <a:t>Multi-tap mappings</a:t>
            </a:r>
          </a:p>
          <a:p>
            <a:r>
              <a:rPr lang="en-US" altLang="en-US" sz="2400" dirty="0">
                <a:latin typeface="Arial" panose="020B0604020202020204" pitchFamily="34" charset="0"/>
                <a:ea typeface="ＭＳ Ｐゴシック" pitchFamily="34" charset="-128"/>
                <a:cs typeface="Arial" panose="020B0604020202020204" pitchFamily="34" charset="0"/>
              </a:rPr>
              <a:t>Multiple presses per letter</a:t>
            </a:r>
          </a:p>
          <a:p>
            <a:pPr>
              <a:buFontTx/>
              <a:buNone/>
            </a:pPr>
            <a:endParaRPr lang="en-US" altLang="en-US" sz="2400" dirty="0">
              <a:latin typeface="Arial" panose="020B0604020202020204" pitchFamily="34" charset="0"/>
              <a:ea typeface="ＭＳ Ｐゴシック" pitchFamily="34" charset="-128"/>
              <a:cs typeface="Arial" panose="020B0604020202020204" pitchFamily="34" charset="0"/>
            </a:endParaRPr>
          </a:p>
          <a:p>
            <a:pPr>
              <a:buFontTx/>
              <a:buNone/>
            </a:pPr>
            <a:r>
              <a:rPr lang="en-US" altLang="en-US" sz="2400" dirty="0">
                <a:latin typeface="Arial" panose="020B0604020202020204" pitchFamily="34" charset="0"/>
                <a:ea typeface="ＭＳ Ｐゴシック" pitchFamily="34" charset="-128"/>
                <a:cs typeface="Arial" panose="020B0604020202020204" pitchFamily="34" charset="0"/>
              </a:rPr>
              <a:t>P</a:t>
            </a:r>
            <a:r>
              <a:rPr lang="en-US" altLang="en-US" sz="2400" dirty="0" smtClean="0">
                <a:latin typeface="Arial" panose="020B0604020202020204" pitchFamily="34" charset="0"/>
                <a:ea typeface="ＭＳ Ｐゴシック" pitchFamily="34" charset="-128"/>
                <a:cs typeface="Arial" panose="020B0604020202020204" pitchFamily="34" charset="0"/>
              </a:rPr>
              <a:t>redictive </a:t>
            </a:r>
            <a:r>
              <a:rPr lang="en-US" altLang="en-US" sz="2400" dirty="0">
                <a:latin typeface="Arial" panose="020B0604020202020204" pitchFamily="34" charset="0"/>
                <a:ea typeface="ＭＳ Ｐゴシック" pitchFamily="34" charset="-128"/>
                <a:cs typeface="Arial" panose="020B0604020202020204" pitchFamily="34" charset="0"/>
              </a:rPr>
              <a:t>entry</a:t>
            </a:r>
          </a:p>
          <a:p>
            <a:r>
              <a:rPr lang="en-US" altLang="en-US" sz="2400" dirty="0">
                <a:latin typeface="Arial" panose="020B0604020202020204" pitchFamily="34" charset="0"/>
                <a:ea typeface="ＭＳ Ｐゴシック" pitchFamily="34" charset="-128"/>
                <a:cs typeface="Arial" panose="020B0604020202020204" pitchFamily="34" charset="0"/>
              </a:rPr>
              <a:t>One press per letter, dictionary lookup </a:t>
            </a:r>
            <a:endParaRPr lang="en-US" altLang="en-US" sz="2400" dirty="0" smtClean="0">
              <a:latin typeface="Arial" panose="020B0604020202020204" pitchFamily="34" charset="0"/>
              <a:ea typeface="ＭＳ Ｐゴシック" pitchFamily="34" charset="-128"/>
              <a:cs typeface="Arial" panose="020B0604020202020204" pitchFamily="34" charset="0"/>
            </a:endParaRPr>
          </a:p>
          <a:p>
            <a:r>
              <a:rPr lang="en-US" altLang="en-US" sz="2400" dirty="0" smtClean="0">
                <a:latin typeface="Arial" panose="020B0604020202020204" pitchFamily="34" charset="0"/>
                <a:ea typeface="ＭＳ Ｐゴシック" pitchFamily="34" charset="-128"/>
                <a:cs typeface="Arial" panose="020B0604020202020204" pitchFamily="34" charset="0"/>
              </a:rPr>
              <a:t>E.G. ‘T9’</a:t>
            </a:r>
            <a:endParaRPr lang="en-GB" altLang="en-US" sz="2000"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20</a:t>
            </a:fld>
            <a:endParaRPr lang="en-US"/>
          </a:p>
        </p:txBody>
      </p:sp>
      <p:pic>
        <p:nvPicPr>
          <p:cNvPr id="5"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Text-Entry Devices</a:t>
            </a:r>
            <a:endParaRPr lang="en-US" altLang="en-US" sz="1200" b="0" i="1" dirty="0"/>
          </a:p>
        </p:txBody>
      </p:sp>
      <p:pic>
        <p:nvPicPr>
          <p:cNvPr id="69634" name="Picture 2" descr="Image result for mobile phone key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1844824"/>
            <a:ext cx="4704522"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290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Mobile Phone keyboards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4106416" cy="4277072"/>
          </a:xfrm>
        </p:spPr>
        <p:txBody>
          <a:bodyPr>
            <a:noAutofit/>
          </a:bodyPr>
          <a:lstStyle/>
          <a:p>
            <a:pPr marL="0" indent="0">
              <a:lnSpc>
                <a:spcPct val="80000"/>
              </a:lnSpc>
              <a:buNone/>
              <a:tabLst>
                <a:tab pos="1816100" algn="l"/>
              </a:tabLst>
            </a:pPr>
            <a:r>
              <a:rPr lang="en-GB" altLang="en-US" sz="2400" dirty="0">
                <a:latin typeface="Arial" panose="020B0604020202020204" pitchFamily="34" charset="0"/>
                <a:ea typeface="ＭＳ Ｐゴシック" pitchFamily="34" charset="-128"/>
                <a:cs typeface="Arial" panose="020B0604020202020204" pitchFamily="34" charset="0"/>
              </a:rPr>
              <a:t>Soft keyboards</a:t>
            </a:r>
          </a:p>
          <a:p>
            <a:pPr lvl="1">
              <a:lnSpc>
                <a:spcPct val="80000"/>
              </a:lnSpc>
              <a:tabLst>
                <a:tab pos="1816100" algn="l"/>
              </a:tabLst>
            </a:pPr>
            <a:endParaRPr lang="en-GB" altLang="en-US" sz="2400" dirty="0">
              <a:latin typeface="Arial" panose="020B0604020202020204" pitchFamily="34" charset="0"/>
              <a:ea typeface="ＭＳ Ｐゴシック" pitchFamily="34" charset="-128"/>
              <a:cs typeface="Arial" panose="020B0604020202020204" pitchFamily="34" charset="0"/>
            </a:endParaRPr>
          </a:p>
          <a:p>
            <a:pPr lvl="1">
              <a:lnSpc>
                <a:spcPct val="80000"/>
              </a:lnSpc>
              <a:tabLst>
                <a:tab pos="1816100" algn="l"/>
              </a:tabLst>
            </a:pPr>
            <a:r>
              <a:rPr lang="en-GB" altLang="en-US" sz="2400" dirty="0">
                <a:latin typeface="Arial" panose="020B0604020202020204" pitchFamily="34" charset="0"/>
                <a:ea typeface="ＭＳ Ｐゴシック" pitchFamily="34" charset="-128"/>
                <a:cs typeface="Arial" panose="020B0604020202020204" pitchFamily="34" charset="0"/>
              </a:rPr>
              <a:t>Benefits?</a:t>
            </a:r>
          </a:p>
          <a:p>
            <a:pPr lvl="1">
              <a:lnSpc>
                <a:spcPct val="80000"/>
              </a:lnSpc>
              <a:tabLst>
                <a:tab pos="1816100" algn="l"/>
              </a:tabLst>
            </a:pPr>
            <a:endParaRPr lang="en-GB" altLang="en-US" sz="2400" dirty="0">
              <a:latin typeface="Arial" panose="020B0604020202020204" pitchFamily="34" charset="0"/>
              <a:ea typeface="ＭＳ Ｐゴシック" pitchFamily="34" charset="-128"/>
              <a:cs typeface="Arial" panose="020B0604020202020204" pitchFamily="34" charset="0"/>
            </a:endParaRPr>
          </a:p>
          <a:p>
            <a:pPr lvl="1">
              <a:lnSpc>
                <a:spcPct val="80000"/>
              </a:lnSpc>
              <a:tabLst>
                <a:tab pos="1816100" algn="l"/>
              </a:tabLst>
            </a:pPr>
            <a:r>
              <a:rPr lang="en-GB" altLang="en-US" sz="2400" dirty="0">
                <a:latin typeface="Arial" panose="020B0604020202020204" pitchFamily="34" charset="0"/>
                <a:ea typeface="ＭＳ Ｐゴシック" pitchFamily="34" charset="-128"/>
                <a:cs typeface="Arial" panose="020B0604020202020204" pitchFamily="34" charset="0"/>
              </a:rPr>
              <a:t>Drawbacks?</a:t>
            </a:r>
          </a:p>
        </p:txBody>
      </p:sp>
      <p:sp>
        <p:nvSpPr>
          <p:cNvPr id="4" name="Slide Number Placeholder 3"/>
          <p:cNvSpPr>
            <a:spLocks noGrp="1"/>
          </p:cNvSpPr>
          <p:nvPr>
            <p:ph type="sldNum" sz="quarter" idx="12"/>
          </p:nvPr>
        </p:nvSpPr>
        <p:spPr/>
        <p:txBody>
          <a:bodyPr/>
          <a:lstStyle/>
          <a:p>
            <a:fld id="{38237106-F2ED-405E-BC33-CC3CF426205F}" type="slidenum">
              <a:rPr lang="en-US" smtClean="0"/>
              <a:pPr/>
              <a:t>21</a:t>
            </a:fld>
            <a:endParaRPr lang="en-US"/>
          </a:p>
        </p:txBody>
      </p:sp>
      <p:sp>
        <p:nvSpPr>
          <p:cNvPr id="7" name="Text Box 5"/>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Text-Entry Devices</a:t>
            </a:r>
            <a:endParaRPr lang="en-US" altLang="en-US" sz="1200" b="0" i="1"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56792"/>
            <a:ext cx="3438773" cy="464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2142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4" descr="nicekeyboard.jpg                                               0000921AMacintosh HD                   B18A7BB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57400"/>
            <a:ext cx="72771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3" descr="2hande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609600" y="274638"/>
            <a:ext cx="7924800" cy="1143000"/>
          </a:xfrm>
        </p:spPr>
        <p:txBody>
          <a:bodyPr/>
          <a:lstStyle/>
          <a:p>
            <a:r>
              <a:rPr lang="en-IE" sz="3200" dirty="0" smtClean="0">
                <a:latin typeface="Arial" panose="020B0604020202020204" pitchFamily="34" charset="0"/>
                <a:cs typeface="Arial" panose="020B0604020202020204" pitchFamily="34" charset="0"/>
              </a:rPr>
              <a:t>     ergonomic keyboard Design</a:t>
            </a:r>
            <a:endParaRPr lang="en-IE"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0828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09600" y="274638"/>
            <a:ext cx="7924800" cy="1143000"/>
          </a:xfrm>
        </p:spPr>
        <p:txBody>
          <a:bodyPr/>
          <a:lstStyle/>
          <a:p>
            <a:r>
              <a:rPr lang="en-IE" sz="3200" dirty="0" smtClean="0">
                <a:latin typeface="Arial" panose="020B0604020202020204" pitchFamily="34" charset="0"/>
                <a:cs typeface="Arial" panose="020B0604020202020204" pitchFamily="34" charset="0"/>
              </a:rPr>
              <a:t>     ergonomic keyboards</a:t>
            </a:r>
            <a:endParaRPr lang="en-IE" sz="3200" dirty="0">
              <a:latin typeface="Arial" panose="020B0604020202020204" pitchFamily="34" charset="0"/>
              <a:cs typeface="Arial" panose="020B0604020202020204" pitchFamily="34" charset="0"/>
            </a:endParaRPr>
          </a:p>
        </p:txBody>
      </p:sp>
      <p:pic>
        <p:nvPicPr>
          <p:cNvPr id="5" name="Picture 8" descr="&#10;w_ergomax.jpg                                                  0000921AMacintosh HD                   B18A7BB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600200"/>
            <a:ext cx="43815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w_twiddler2.jpg                                                0000921AMacintosh HD                   B18A7BB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76400"/>
            <a:ext cx="2160588"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10;w_comfort.jpg                                                  0000921AMacintosh HD                   B18A7BB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495800"/>
            <a:ext cx="45974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3020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3"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609600" y="274638"/>
            <a:ext cx="7924800" cy="1143000"/>
          </a:xfrm>
        </p:spPr>
        <p:txBody>
          <a:bodyPr/>
          <a:lstStyle/>
          <a:p>
            <a:r>
              <a:rPr lang="en-IE" sz="3200" dirty="0" smtClean="0">
                <a:latin typeface="Arial" panose="020B0604020202020204" pitchFamily="34" charset="0"/>
                <a:cs typeface="Arial" panose="020B0604020202020204" pitchFamily="34" charset="0"/>
              </a:rPr>
              <a:t>     </a:t>
            </a:r>
            <a:r>
              <a:rPr lang="en-IE" sz="3200" smtClean="0">
                <a:latin typeface="Arial" panose="020B0604020202020204" pitchFamily="34" charset="0"/>
                <a:cs typeface="Arial" panose="020B0604020202020204" pitchFamily="34" charset="0"/>
              </a:rPr>
              <a:t>ergonomic keyboards (2)</a:t>
            </a:r>
            <a:endParaRPr lang="en-IE" sz="3200" dirty="0">
              <a:latin typeface="Arial" panose="020B0604020202020204" pitchFamily="34" charset="0"/>
              <a:cs typeface="Arial" panose="020B0604020202020204" pitchFamily="34" charset="0"/>
            </a:endParaRPr>
          </a:p>
        </p:txBody>
      </p:sp>
      <p:pic>
        <p:nvPicPr>
          <p:cNvPr id="9" name="Picture 3" descr="w_datahand.jpg                                                 0000921AMacintosh HD                   B18A7BB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752600"/>
            <a:ext cx="6249988"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0491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Text Entry Devices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277072"/>
          </a:xfrm>
        </p:spPr>
        <p:txBody>
          <a:bodyPr>
            <a:noAutofit/>
          </a:bodyPr>
          <a:lstStyle/>
          <a:p>
            <a:pPr marL="533400" indent="-533400">
              <a:lnSpc>
                <a:spcPct val="90000"/>
              </a:lnSpc>
              <a:buNone/>
              <a:defRPr/>
            </a:pPr>
            <a:r>
              <a:rPr lang="en-US" sz="2800" dirty="0">
                <a:solidFill>
                  <a:srgbClr val="FFC000"/>
                </a:solidFill>
                <a:latin typeface="Arial" panose="020B0604020202020204" pitchFamily="34" charset="0"/>
                <a:cs typeface="Arial" panose="020B0604020202020204" pitchFamily="34" charset="0"/>
              </a:rPr>
              <a:t>Handwriting </a:t>
            </a:r>
            <a:r>
              <a:rPr lang="en-US" sz="2800" dirty="0" smtClean="0">
                <a:solidFill>
                  <a:srgbClr val="FFC000"/>
                </a:solidFill>
                <a:latin typeface="Arial" panose="020B0604020202020204" pitchFamily="34" charset="0"/>
                <a:cs typeface="Arial" panose="020B0604020202020204" pitchFamily="34" charset="0"/>
              </a:rPr>
              <a:t>Recognition</a:t>
            </a:r>
            <a:endParaRPr lang="en-US" sz="2800" dirty="0">
              <a:solidFill>
                <a:srgbClr val="FFC000"/>
              </a:solidFill>
              <a:latin typeface="Arial" panose="020B0604020202020204" pitchFamily="34" charset="0"/>
              <a:cs typeface="Arial" panose="020B0604020202020204" pitchFamily="34" charset="0"/>
            </a:endParaRPr>
          </a:p>
          <a:p>
            <a:pPr marL="533400" indent="-533400">
              <a:lnSpc>
                <a:spcPct val="90000"/>
              </a:lnSpc>
              <a:buNone/>
              <a:defRPr/>
            </a:pPr>
            <a:endParaRPr lang="en-GB" sz="2800" dirty="0">
              <a:solidFill>
                <a:srgbClr val="009999"/>
              </a:solidFill>
              <a:effectLst>
                <a:outerShdw blurRad="38100" dist="38100" dir="2700000" algn="tl">
                  <a:srgbClr val="DDDDDD"/>
                </a:outerShdw>
              </a:effectLst>
              <a:latin typeface="Arial" panose="020B0604020202020204" pitchFamily="34" charset="0"/>
              <a:cs typeface="Arial" panose="020B0604020202020204" pitchFamily="34" charset="0"/>
            </a:endParaRPr>
          </a:p>
          <a:p>
            <a:pPr marL="533400" indent="-533400">
              <a:lnSpc>
                <a:spcPct val="90000"/>
              </a:lnSpc>
              <a:defRPr/>
            </a:pPr>
            <a:r>
              <a:rPr lang="en-US" sz="2600" dirty="0">
                <a:latin typeface="Arial" panose="020B0604020202020204" pitchFamily="34" charset="0"/>
                <a:cs typeface="Arial" panose="020B0604020202020204" pitchFamily="34" charset="0"/>
              </a:rPr>
              <a:t>Handwritten text </a:t>
            </a:r>
            <a:r>
              <a:rPr lang="en-GB" sz="2600" dirty="0">
                <a:latin typeface="Arial" panose="020B0604020202020204" pitchFamily="34" charset="0"/>
                <a:cs typeface="Arial" panose="020B0604020202020204" pitchFamily="34" charset="0"/>
              </a:rPr>
              <a:t>is </a:t>
            </a:r>
            <a:r>
              <a:rPr lang="en-US" sz="2600" dirty="0">
                <a:latin typeface="Arial" panose="020B0604020202020204" pitchFamily="34" charset="0"/>
                <a:cs typeface="Arial" panose="020B0604020202020204" pitchFamily="34" charset="0"/>
              </a:rPr>
              <a:t>input </a:t>
            </a:r>
            <a:r>
              <a:rPr lang="en-US" sz="2600" dirty="0" smtClean="0">
                <a:latin typeface="Arial" panose="020B0604020202020204" pitchFamily="34" charset="0"/>
                <a:cs typeface="Arial" panose="020B0604020202020204" pitchFamily="34" charset="0"/>
              </a:rPr>
              <a:t>to </a:t>
            </a:r>
            <a:r>
              <a:rPr lang="en-US" sz="2600" dirty="0">
                <a:latin typeface="Arial" panose="020B0604020202020204" pitchFamily="34" charset="0"/>
                <a:cs typeface="Arial" panose="020B0604020202020204" pitchFamily="34" charset="0"/>
              </a:rPr>
              <a:t>the computer</a:t>
            </a:r>
          </a:p>
          <a:p>
            <a:pPr marL="533400" indent="-533400">
              <a:lnSpc>
                <a:spcPct val="90000"/>
              </a:lnSpc>
              <a:defRPr/>
            </a:pPr>
            <a:endParaRPr lang="en-GB" sz="2600" dirty="0">
              <a:latin typeface="Arial" panose="020B0604020202020204" pitchFamily="34" charset="0"/>
              <a:cs typeface="Arial" panose="020B0604020202020204" pitchFamily="34" charset="0"/>
            </a:endParaRPr>
          </a:p>
          <a:p>
            <a:pPr marL="533400" indent="-533400">
              <a:lnSpc>
                <a:spcPct val="90000"/>
              </a:lnSpc>
              <a:defRPr/>
            </a:pPr>
            <a:r>
              <a:rPr lang="en-GB" sz="2600" dirty="0" err="1" smtClean="0">
                <a:latin typeface="Arial" panose="020B0604020202020204" pitchFamily="34" charset="0"/>
                <a:cs typeface="Arial" panose="020B0604020202020204" pitchFamily="34" charset="0"/>
              </a:rPr>
              <a:t>Athis</a:t>
            </a:r>
            <a:r>
              <a:rPr lang="en-GB" sz="2600" dirty="0" smtClean="0">
                <a:latin typeface="Arial" panose="020B0604020202020204" pitchFamily="34" charset="0"/>
                <a:cs typeface="Arial" panose="020B0604020202020204" pitchFamily="34" charset="0"/>
              </a:rPr>
              <a:t> is an attractive option </a:t>
            </a:r>
            <a:r>
              <a:rPr lang="en-GB" sz="2600" dirty="0">
                <a:latin typeface="Arial" panose="020B0604020202020204" pitchFamily="34" charset="0"/>
                <a:cs typeface="Arial" panose="020B0604020202020204" pitchFamily="34" charset="0"/>
              </a:rPr>
              <a:t>as a text entry method because handwriting is a common familiar activity</a:t>
            </a:r>
          </a:p>
        </p:txBody>
      </p:sp>
      <p:sp>
        <p:nvSpPr>
          <p:cNvPr id="4" name="Slide Number Placeholder 3"/>
          <p:cNvSpPr>
            <a:spLocks noGrp="1"/>
          </p:cNvSpPr>
          <p:nvPr>
            <p:ph type="sldNum" sz="quarter" idx="12"/>
          </p:nvPr>
        </p:nvSpPr>
        <p:spPr/>
        <p:txBody>
          <a:bodyPr/>
          <a:lstStyle/>
          <a:p>
            <a:fld id="{38237106-F2ED-405E-BC33-CC3CF426205F}" type="slidenum">
              <a:rPr lang="en-US" smtClean="0"/>
              <a:pPr/>
              <a:t>25</a:t>
            </a:fld>
            <a:endParaRPr lang="en-US"/>
          </a:p>
        </p:txBody>
      </p:sp>
      <p:sp>
        <p:nvSpPr>
          <p:cNvPr id="7" name="Text Box 5"/>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Text-Entry Devices</a:t>
            </a:r>
            <a:endParaRPr lang="en-US" altLang="en-US" sz="1200" b="0" i="1" dirty="0"/>
          </a:p>
        </p:txBody>
      </p:sp>
    </p:spTree>
    <p:extLst>
      <p:ext uri="{BB962C8B-B14F-4D97-AF65-F5344CB8AC3E}">
        <p14:creationId xmlns:p14="http://schemas.microsoft.com/office/powerpoint/2010/main" val="3624703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Text Entry Devices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892696"/>
          </a:xfrm>
        </p:spPr>
        <p:txBody>
          <a:bodyPr>
            <a:noAutofit/>
          </a:bodyPr>
          <a:lstStyle/>
          <a:p>
            <a:pPr marL="533400" indent="-533400">
              <a:lnSpc>
                <a:spcPct val="90000"/>
              </a:lnSpc>
              <a:buNone/>
              <a:defRPr/>
            </a:pPr>
            <a:r>
              <a:rPr lang="en-US" sz="2800" dirty="0">
                <a:solidFill>
                  <a:srgbClr val="FFC000"/>
                </a:solidFill>
                <a:latin typeface="Arial" panose="020B0604020202020204" pitchFamily="34" charset="0"/>
                <a:cs typeface="Arial" panose="020B0604020202020204" pitchFamily="34" charset="0"/>
              </a:rPr>
              <a:t>iPhone/iPad App by 7notes for handwriting </a:t>
            </a:r>
            <a:r>
              <a:rPr lang="en-US" sz="2800" dirty="0" smtClean="0">
                <a:solidFill>
                  <a:srgbClr val="FFC000"/>
                </a:solidFill>
                <a:latin typeface="Arial" panose="020B0604020202020204" pitchFamily="34" charset="0"/>
                <a:cs typeface="Arial" panose="020B0604020202020204" pitchFamily="34" charset="0"/>
              </a:rPr>
              <a:t>recognition</a:t>
            </a:r>
            <a:endParaRPr lang="en-US" sz="2800" dirty="0">
              <a:solidFill>
                <a:srgbClr val="FFC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26</a:t>
            </a:fld>
            <a:endParaRPr lang="en-US"/>
          </a:p>
        </p:txBody>
      </p:sp>
      <p:pic>
        <p:nvPicPr>
          <p:cNvPr id="5"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Text-Entry Devices</a:t>
            </a:r>
            <a:endParaRPr lang="en-US" altLang="en-US" sz="1200" b="0" i="1" dirty="0"/>
          </a:p>
        </p:txBody>
      </p:sp>
      <p:pic>
        <p:nvPicPr>
          <p:cNvPr id="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2128146"/>
            <a:ext cx="4378300" cy="444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1145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Speech Recognition</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277072"/>
          </a:xfrm>
        </p:spPr>
        <p:txBody>
          <a:bodyPr>
            <a:noAutofit/>
          </a:bodyPr>
          <a:lstStyle/>
          <a:p>
            <a:pPr>
              <a:spcBef>
                <a:spcPct val="45000"/>
              </a:spcBef>
            </a:pPr>
            <a:r>
              <a:rPr lang="en-GB" altLang="en-US" sz="2200" dirty="0">
                <a:latin typeface="Arial" panose="020B0604020202020204" pitchFamily="34" charset="0"/>
                <a:cs typeface="Arial" panose="020B0604020202020204" pitchFamily="34" charset="0"/>
              </a:rPr>
              <a:t>Speech </a:t>
            </a:r>
            <a:r>
              <a:rPr lang="en-US" altLang="en-US" sz="2200" dirty="0">
                <a:latin typeface="Arial" panose="020B0604020202020204" pitchFamily="34" charset="0"/>
                <a:cs typeface="Arial" panose="020B0604020202020204" pitchFamily="34" charset="0"/>
              </a:rPr>
              <a:t>recognition technology replaces a computer keyboard with a microphone and software to change the spoken word into typed </a:t>
            </a:r>
            <a:r>
              <a:rPr lang="en-US" altLang="en-US" sz="2200" dirty="0" smtClean="0">
                <a:latin typeface="Arial" panose="020B0604020202020204" pitchFamily="34" charset="0"/>
                <a:cs typeface="Arial" panose="020B0604020202020204" pitchFamily="34" charset="0"/>
              </a:rPr>
              <a:t>characters.</a:t>
            </a:r>
            <a:endParaRPr lang="en-US" altLang="en-US" sz="2200" dirty="0">
              <a:latin typeface="Arial" panose="020B0604020202020204" pitchFamily="34" charset="0"/>
              <a:cs typeface="Arial" panose="020B0604020202020204" pitchFamily="34" charset="0"/>
            </a:endParaRPr>
          </a:p>
          <a:p>
            <a:pPr>
              <a:spcBef>
                <a:spcPct val="45000"/>
              </a:spcBef>
            </a:pPr>
            <a:r>
              <a:rPr lang="en-GB" altLang="en-US" sz="2200" dirty="0" smtClean="0">
                <a:latin typeface="Arial" panose="020B0604020202020204" pitchFamily="34" charset="0"/>
                <a:cs typeface="Arial" panose="020B0604020202020204" pitchFamily="34" charset="0"/>
              </a:rPr>
              <a:t>Speech is a natural </a:t>
            </a:r>
            <a:r>
              <a:rPr lang="en-GB" altLang="en-US" sz="2200" dirty="0">
                <a:latin typeface="Arial" panose="020B0604020202020204" pitchFamily="34" charset="0"/>
                <a:cs typeface="Arial" panose="020B0604020202020204" pitchFamily="34" charset="0"/>
              </a:rPr>
              <a:t>form of </a:t>
            </a:r>
            <a:r>
              <a:rPr lang="en-GB" altLang="en-US" sz="2200" dirty="0" smtClean="0">
                <a:latin typeface="Arial" panose="020B0604020202020204" pitchFamily="34" charset="0"/>
                <a:cs typeface="Arial" panose="020B0604020202020204" pitchFamily="34" charset="0"/>
              </a:rPr>
              <a:t>communication.</a:t>
            </a:r>
            <a:endParaRPr lang="en-GB" altLang="en-US" sz="2200" u="sng" dirty="0" smtClean="0">
              <a:solidFill>
                <a:schemeClr val="accent2"/>
              </a:solidFill>
              <a:latin typeface="Arial" panose="020B0604020202020204" pitchFamily="34" charset="0"/>
              <a:cs typeface="Arial" panose="020B0604020202020204" pitchFamily="34" charset="0"/>
            </a:endParaRPr>
          </a:p>
          <a:p>
            <a:pPr>
              <a:spcBef>
                <a:spcPct val="45000"/>
              </a:spcBef>
            </a:pPr>
            <a:endParaRPr lang="en-GB" altLang="en-US" sz="700" u="sng" dirty="0" smtClean="0">
              <a:solidFill>
                <a:schemeClr val="accent2"/>
              </a:solidFill>
              <a:latin typeface="Arial" panose="020B0604020202020204" pitchFamily="34" charset="0"/>
              <a:cs typeface="Arial" panose="020B0604020202020204" pitchFamily="34" charset="0"/>
            </a:endParaRPr>
          </a:p>
          <a:p>
            <a:pPr marL="400050" lvl="1" indent="0">
              <a:spcBef>
                <a:spcPts val="600"/>
              </a:spcBef>
              <a:buNone/>
            </a:pPr>
            <a:r>
              <a:rPr lang="en-GB" altLang="en-US" sz="2200" dirty="0" smtClean="0">
                <a:solidFill>
                  <a:srgbClr val="FFC000"/>
                </a:solidFill>
                <a:latin typeface="Arial" panose="020B0604020202020204" pitchFamily="34" charset="0"/>
                <a:cs typeface="Arial" panose="020B0604020202020204" pitchFamily="34" charset="0"/>
              </a:rPr>
              <a:t>Disadvantages</a:t>
            </a:r>
            <a:r>
              <a:rPr lang="en-GB" altLang="en-US" sz="2200" dirty="0">
                <a:solidFill>
                  <a:srgbClr val="FFC000"/>
                </a:solidFill>
                <a:latin typeface="Arial" panose="020B0604020202020204" pitchFamily="34" charset="0"/>
                <a:cs typeface="Arial" panose="020B0604020202020204" pitchFamily="34" charset="0"/>
              </a:rPr>
              <a:t>:</a:t>
            </a:r>
          </a:p>
          <a:p>
            <a:pPr lvl="1">
              <a:spcBef>
                <a:spcPct val="45000"/>
              </a:spcBef>
            </a:pPr>
            <a:r>
              <a:rPr lang="en-GB" altLang="en-US" sz="2200" dirty="0">
                <a:latin typeface="Arial" panose="020B0604020202020204" pitchFamily="34" charset="0"/>
                <a:cs typeface="Arial" panose="020B0604020202020204" pitchFamily="34" charset="0"/>
              </a:rPr>
              <a:t>Limited by recognition error rate of speech recognition systems</a:t>
            </a:r>
          </a:p>
          <a:p>
            <a:pPr lvl="1">
              <a:spcBef>
                <a:spcPct val="45000"/>
              </a:spcBef>
            </a:pPr>
            <a:r>
              <a:rPr lang="en-GB" altLang="en-US" sz="2200" dirty="0">
                <a:latin typeface="Arial" panose="020B0604020202020204" pitchFamily="34" charset="0"/>
                <a:cs typeface="Arial" panose="020B0604020202020204" pitchFamily="34" charset="0"/>
              </a:rPr>
              <a:t>Variety of accents and intonations increase error rate</a:t>
            </a:r>
          </a:p>
          <a:p>
            <a:pPr lvl="1">
              <a:spcBef>
                <a:spcPct val="45000"/>
              </a:spcBef>
            </a:pPr>
            <a:r>
              <a:rPr lang="en-US" altLang="en-US" sz="2200" dirty="0">
                <a:latin typeface="Arial" panose="020B0604020202020204" pitchFamily="34" charset="0"/>
                <a:cs typeface="Arial" panose="020B0604020202020204" pitchFamily="34" charset="0"/>
              </a:rPr>
              <a:t>External noise interfering</a:t>
            </a:r>
            <a:endParaRPr lang="en-GB" altLang="en-US" sz="2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27</a:t>
            </a:fld>
            <a:endParaRPr lang="en-US"/>
          </a:p>
        </p:txBody>
      </p:sp>
      <p:sp>
        <p:nvSpPr>
          <p:cNvPr id="7" name="Text Box 5"/>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Text-Entry Devices</a:t>
            </a:r>
            <a:endParaRPr lang="en-US" altLang="en-US" sz="1200" b="0" i="1" dirty="0"/>
          </a:p>
        </p:txBody>
      </p:sp>
    </p:spTree>
    <p:extLst>
      <p:ext uri="{BB962C8B-B14F-4D97-AF65-F5344CB8AC3E}">
        <p14:creationId xmlns:p14="http://schemas.microsoft.com/office/powerpoint/2010/main" val="4270290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a:t>
            </a:r>
            <a:r>
              <a:rPr lang="en-IE" sz="2800" dirty="0" smtClean="0">
                <a:latin typeface="Arial" panose="020B0604020202020204" pitchFamily="34" charset="0"/>
                <a:cs typeface="Arial" panose="020B0604020202020204" pitchFamily="34" charset="0"/>
              </a:rPr>
              <a:t>Positioning and pointing devices</a:t>
            </a:r>
            <a:endParaRPr lang="en-IE" sz="28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277072"/>
          </a:xfrm>
        </p:spPr>
        <p:txBody>
          <a:bodyPr>
            <a:noAutofit/>
          </a:bodyPr>
          <a:lstStyle/>
          <a:p>
            <a:pPr marL="533400" indent="-533400"/>
            <a:r>
              <a:rPr lang="en-AU" altLang="en-US" sz="2200" dirty="0">
                <a:latin typeface="Arial" panose="020B0604020202020204" pitchFamily="34" charset="0"/>
                <a:ea typeface="ＭＳ Ｐゴシック" pitchFamily="34" charset="-128"/>
                <a:cs typeface="Arial" panose="020B0604020202020204" pitchFamily="34" charset="0"/>
              </a:rPr>
              <a:t>Pointing devices are generally fast and easy to use, but </a:t>
            </a:r>
            <a:r>
              <a:rPr lang="en-US" altLang="en-US" sz="2200" dirty="0">
                <a:latin typeface="Arial" panose="020B0604020202020204" pitchFamily="34" charset="0"/>
                <a:ea typeface="ＭＳ Ｐゴシック" pitchFamily="34" charset="-128"/>
                <a:cs typeface="Arial" panose="020B0604020202020204" pitchFamily="34" charset="0"/>
              </a:rPr>
              <a:t>require hand-eye coordination</a:t>
            </a:r>
            <a:r>
              <a:rPr lang="en-AU" altLang="en-US" sz="2200" dirty="0">
                <a:latin typeface="Arial" panose="020B0604020202020204" pitchFamily="34" charset="0"/>
                <a:ea typeface="ＭＳ Ｐゴシック" pitchFamily="34" charset="-128"/>
                <a:cs typeface="Arial" panose="020B0604020202020204" pitchFamily="34" charset="0"/>
              </a:rPr>
              <a:t>.</a:t>
            </a:r>
            <a:br>
              <a:rPr lang="en-AU" altLang="en-US" sz="2200" dirty="0">
                <a:latin typeface="Arial" panose="020B0604020202020204" pitchFamily="34" charset="0"/>
                <a:ea typeface="ＭＳ Ｐゴシック" pitchFamily="34" charset="-128"/>
                <a:cs typeface="Arial" panose="020B0604020202020204" pitchFamily="34" charset="0"/>
              </a:rPr>
            </a:br>
            <a:endParaRPr lang="en-AU" altLang="en-US" sz="2200" dirty="0">
              <a:latin typeface="Arial" panose="020B0604020202020204" pitchFamily="34" charset="0"/>
              <a:ea typeface="ＭＳ Ｐゴシック" pitchFamily="34" charset="-128"/>
              <a:cs typeface="Arial" panose="020B0604020202020204" pitchFamily="34" charset="0"/>
            </a:endParaRPr>
          </a:p>
          <a:p>
            <a:pPr marL="533400" indent="-533400"/>
            <a:r>
              <a:rPr lang="en-AU" altLang="en-US" sz="2200" dirty="0">
                <a:latin typeface="Arial" panose="020B0604020202020204" pitchFamily="34" charset="0"/>
                <a:ea typeface="ＭＳ Ｐゴシック" pitchFamily="34" charset="-128"/>
                <a:cs typeface="Arial" panose="020B0604020202020204" pitchFamily="34" charset="0"/>
              </a:rPr>
              <a:t>Pointing devices </a:t>
            </a:r>
            <a:r>
              <a:rPr lang="en-AU" altLang="en-US" sz="2200" dirty="0" smtClean="0">
                <a:latin typeface="Arial" panose="020B0604020202020204" pitchFamily="34" charset="0"/>
                <a:ea typeface="ＭＳ Ｐゴシック" pitchFamily="34" charset="-128"/>
                <a:cs typeface="Arial" panose="020B0604020202020204" pitchFamily="34" charset="0"/>
              </a:rPr>
              <a:t>can </a:t>
            </a:r>
            <a:r>
              <a:rPr lang="en-AU" altLang="en-US" sz="2200" dirty="0">
                <a:latin typeface="Arial" panose="020B0604020202020204" pitchFamily="34" charset="0"/>
                <a:ea typeface="ＭＳ Ｐゴシック" pitchFamily="34" charset="-128"/>
                <a:cs typeface="Arial" panose="020B0604020202020204" pitchFamily="34" charset="0"/>
              </a:rPr>
              <a:t>be divided into:</a:t>
            </a:r>
          </a:p>
          <a:p>
            <a:pPr marL="914400" lvl="1" indent="-457200"/>
            <a:r>
              <a:rPr lang="en-AU" altLang="en-US" sz="2200" dirty="0">
                <a:latin typeface="Arial" panose="020B0604020202020204" pitchFamily="34" charset="0"/>
                <a:ea typeface="ＭＳ Ｐゴシック" pitchFamily="34" charset="-128"/>
                <a:cs typeface="Arial" panose="020B0604020202020204" pitchFamily="34" charset="0"/>
              </a:rPr>
              <a:t>Direct </a:t>
            </a:r>
            <a:r>
              <a:rPr lang="en-AU" altLang="en-US" sz="2200" dirty="0" smtClean="0">
                <a:latin typeface="Arial" panose="020B0604020202020204" pitchFamily="34" charset="0"/>
                <a:ea typeface="ＭＳ Ｐゴシック" pitchFamily="34" charset="-128"/>
                <a:cs typeface="Arial" panose="020B0604020202020204" pitchFamily="34" charset="0"/>
              </a:rPr>
              <a:t>versus Indirect Control </a:t>
            </a:r>
            <a:r>
              <a:rPr lang="en-AU" altLang="en-US" sz="2200" dirty="0">
                <a:latin typeface="Arial" panose="020B0604020202020204" pitchFamily="34" charset="0"/>
                <a:ea typeface="ＭＳ Ｐゴシック" pitchFamily="34" charset="-128"/>
                <a:cs typeface="Arial" panose="020B0604020202020204" pitchFamily="34" charset="0"/>
              </a:rPr>
              <a:t>devices</a:t>
            </a:r>
          </a:p>
          <a:p>
            <a:pPr marL="914400" lvl="1" indent="-457200"/>
            <a:r>
              <a:rPr lang="en-AU" altLang="en-US" sz="2200" dirty="0" smtClean="0">
                <a:latin typeface="Arial" panose="020B0604020202020204" pitchFamily="34" charset="0"/>
                <a:ea typeface="ＭＳ Ｐゴシック" pitchFamily="34" charset="-128"/>
                <a:cs typeface="Arial" panose="020B0604020202020204" pitchFamily="34" charset="0"/>
              </a:rPr>
              <a:t>Devices </a:t>
            </a:r>
            <a:r>
              <a:rPr lang="en-AU" altLang="en-US" sz="2200" dirty="0">
                <a:latin typeface="Arial" panose="020B0604020202020204" pitchFamily="34" charset="0"/>
                <a:ea typeface="ＭＳ Ｐゴシック" pitchFamily="34" charset="-128"/>
                <a:cs typeface="Arial" panose="020B0604020202020204" pitchFamily="34" charset="0"/>
              </a:rPr>
              <a:t>for </a:t>
            </a:r>
            <a:r>
              <a:rPr lang="en-AU" altLang="en-US" sz="2200" dirty="0" smtClean="0">
                <a:latin typeface="Arial" panose="020B0604020202020204" pitchFamily="34" charset="0"/>
                <a:ea typeface="ＭＳ Ｐゴシック" pitchFamily="34" charset="-128"/>
                <a:cs typeface="Arial" panose="020B0604020202020204" pitchFamily="34" charset="0"/>
              </a:rPr>
              <a:t>disabled users</a:t>
            </a:r>
            <a:endParaRPr lang="en-GB" altLang="en-US" sz="2200"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28</a:t>
            </a:fld>
            <a:endParaRPr lang="en-US"/>
          </a:p>
        </p:txBody>
      </p:sp>
      <p:pic>
        <p:nvPicPr>
          <p:cNvPr id="5"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Positioning &amp; Pointing Devices</a:t>
            </a:r>
            <a:endParaRPr lang="en-US" altLang="en-US" sz="1200" b="0" i="1" dirty="0"/>
          </a:p>
        </p:txBody>
      </p:sp>
    </p:spTree>
    <p:extLst>
      <p:ext uri="{BB962C8B-B14F-4D97-AF65-F5344CB8AC3E}">
        <p14:creationId xmlns:p14="http://schemas.microsoft.com/office/powerpoint/2010/main" val="2459998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700" dirty="0" smtClean="0">
                <a:latin typeface="Arial" panose="020B0604020202020204" pitchFamily="34" charset="0"/>
                <a:cs typeface="Arial" panose="020B0604020202020204" pitchFamily="34" charset="0"/>
              </a:rPr>
              <a:t>     Positioning and pointing devices (2)</a:t>
            </a:r>
            <a:endParaRPr lang="en-IE" sz="27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11187" y="5301208"/>
            <a:ext cx="7924800" cy="360040"/>
          </a:xfrm>
        </p:spPr>
        <p:txBody>
          <a:bodyPr>
            <a:noAutofit/>
          </a:bodyPr>
          <a:lstStyle/>
          <a:p>
            <a:pPr marL="0" indent="0">
              <a:buNone/>
            </a:pPr>
            <a:r>
              <a:rPr lang="en-AU" altLang="en-US" sz="2200" dirty="0" smtClean="0">
                <a:latin typeface="Arial" panose="020B0604020202020204" pitchFamily="34" charset="0"/>
                <a:ea typeface="ＭＳ Ｐゴシック" pitchFamily="34" charset="-128"/>
                <a:cs typeface="Arial" panose="020B0604020202020204" pitchFamily="34" charset="0"/>
              </a:rPr>
              <a:t>Mouse prototype</a:t>
            </a:r>
            <a:r>
              <a:rPr lang="en-AU" altLang="en-US" sz="2200" dirty="0">
                <a:latin typeface="Arial" panose="020B0604020202020204" pitchFamily="34" charset="0"/>
                <a:ea typeface="ＭＳ Ｐゴシック" pitchFamily="34" charset="-128"/>
                <a:cs typeface="Arial" panose="020B0604020202020204" pitchFamily="34" charset="0"/>
              </a:rPr>
              <a:t/>
            </a:r>
            <a:br>
              <a:rPr lang="en-AU" altLang="en-US" sz="2200" dirty="0">
                <a:latin typeface="Arial" panose="020B0604020202020204" pitchFamily="34" charset="0"/>
                <a:ea typeface="ＭＳ Ｐゴシック" pitchFamily="34" charset="-128"/>
                <a:cs typeface="Arial" panose="020B0604020202020204" pitchFamily="34" charset="0"/>
              </a:rPr>
            </a:br>
            <a:endParaRPr lang="en-GB" altLang="en-US" sz="2200"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29</a:t>
            </a:fld>
            <a:endParaRPr lang="en-US"/>
          </a:p>
        </p:txBody>
      </p:sp>
      <p:sp>
        <p:nvSpPr>
          <p:cNvPr id="9" name="Text Box 6"/>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Positioning &amp; Pointing Devices</a:t>
            </a:r>
            <a:endParaRPr lang="en-US" altLang="en-US" sz="1200" b="0" i="1" dirty="0"/>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556792"/>
            <a:ext cx="6048598" cy="356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618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7924800" cy="1143000"/>
          </a:xfrm>
        </p:spPr>
        <p:txBody>
          <a:bodyPr/>
          <a:lstStyle/>
          <a:p>
            <a:r>
              <a:rPr lang="en-IE" altLang="en-US" sz="2800" dirty="0" smtClean="0">
                <a:latin typeface="Arial" panose="020B0604020202020204" pitchFamily="34" charset="0"/>
                <a:ea typeface="ＭＳ Ｐゴシック" pitchFamily="34" charset="-128"/>
                <a:cs typeface="Arial" panose="020B0604020202020204" pitchFamily="34" charset="0"/>
              </a:rPr>
              <a:t>Selecting </a:t>
            </a:r>
            <a:r>
              <a:rPr lang="en-IE" altLang="en-US" sz="2800" dirty="0">
                <a:latin typeface="Arial" panose="020B0604020202020204" pitchFamily="34" charset="0"/>
                <a:ea typeface="ＭＳ Ｐゴシック" pitchFamily="34" charset="-128"/>
                <a:cs typeface="Arial" panose="020B0604020202020204" pitchFamily="34" charset="0"/>
              </a:rPr>
              <a:t>Input and Output Devices</a:t>
            </a:r>
            <a:endParaRPr lang="en-IE" sz="28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marL="0" indent="0">
              <a:buNone/>
              <a:defRPr/>
            </a:pPr>
            <a:r>
              <a:rPr lang="en-US" altLang="ja-JP" sz="2600" dirty="0" smtClean="0">
                <a:latin typeface="Arial" panose="020B0604020202020204" pitchFamily="34" charset="0"/>
                <a:ea typeface="ＭＳ Ｐゴシック" pitchFamily="34" charset="-128"/>
                <a:cs typeface="Arial" panose="020B0604020202020204" pitchFamily="34" charset="0"/>
              </a:rPr>
              <a:t>When selecting, the designer </a:t>
            </a:r>
            <a:r>
              <a:rPr lang="en-GB" altLang="en-US" sz="2600" dirty="0" smtClean="0">
                <a:latin typeface="Arial" panose="020B0604020202020204" pitchFamily="34" charset="0"/>
                <a:cs typeface="Arial" panose="020B0604020202020204" pitchFamily="34" charset="0"/>
              </a:rPr>
              <a:t>needs </a:t>
            </a:r>
            <a:r>
              <a:rPr lang="en-GB" altLang="en-US" sz="2600" dirty="0">
                <a:latin typeface="Arial" panose="020B0604020202020204" pitchFamily="34" charset="0"/>
                <a:cs typeface="Arial" panose="020B0604020202020204" pitchFamily="34" charset="0"/>
              </a:rPr>
              <a:t>to consider</a:t>
            </a:r>
            <a:r>
              <a:rPr lang="en-GB" altLang="en-US" sz="2600" dirty="0" smtClean="0">
                <a:latin typeface="Arial" panose="020B0604020202020204" pitchFamily="34" charset="0"/>
                <a:cs typeface="Arial" panose="020B0604020202020204" pitchFamily="34" charset="0"/>
              </a:rPr>
              <a:t>:</a:t>
            </a:r>
            <a:endParaRPr lang="en-GB" altLang="en-US" sz="2600" dirty="0">
              <a:latin typeface="Arial" panose="020B0604020202020204" pitchFamily="34" charset="0"/>
              <a:cs typeface="Arial" panose="020B0604020202020204" pitchFamily="34" charset="0"/>
            </a:endParaRPr>
          </a:p>
          <a:p>
            <a:pPr lvl="1">
              <a:buFontTx/>
              <a:buAutoNum type="arabicPeriod"/>
              <a:defRPr/>
            </a:pPr>
            <a:r>
              <a:rPr lang="en-GB" altLang="en-US" sz="2400" dirty="0">
                <a:latin typeface="Arial" panose="020B0604020202020204" pitchFamily="34" charset="0"/>
                <a:cs typeface="Arial" panose="020B0604020202020204" pitchFamily="34" charset="0"/>
              </a:rPr>
              <a:t>The User’s physiological capabilities </a:t>
            </a:r>
            <a:br>
              <a:rPr lang="en-GB" altLang="en-US" sz="2400" dirty="0">
                <a:latin typeface="Arial" panose="020B0604020202020204" pitchFamily="34" charset="0"/>
                <a:cs typeface="Arial" panose="020B0604020202020204" pitchFamily="34" charset="0"/>
              </a:rPr>
            </a:br>
            <a:endParaRPr lang="en-GB" altLang="en-US" sz="2400" dirty="0">
              <a:latin typeface="Arial" panose="020B0604020202020204" pitchFamily="34" charset="0"/>
              <a:cs typeface="Arial" panose="020B0604020202020204" pitchFamily="34" charset="0"/>
            </a:endParaRPr>
          </a:p>
          <a:p>
            <a:pPr lvl="1">
              <a:buFontTx/>
              <a:buAutoNum type="arabicPeriod"/>
              <a:defRPr/>
            </a:pPr>
            <a:r>
              <a:rPr lang="en-GB" altLang="en-US" sz="2400" dirty="0">
                <a:latin typeface="Arial" panose="020B0604020202020204" pitchFamily="34" charset="0"/>
                <a:cs typeface="Arial" panose="020B0604020202020204" pitchFamily="34" charset="0"/>
              </a:rPr>
              <a:t>The User’s expertise</a:t>
            </a:r>
          </a:p>
          <a:p>
            <a:pPr lvl="1">
              <a:buFontTx/>
              <a:buAutoNum type="arabicPeriod"/>
              <a:defRPr/>
            </a:pPr>
            <a:endParaRPr lang="en-GB" altLang="en-US" sz="2400" dirty="0">
              <a:latin typeface="Arial" panose="020B0604020202020204" pitchFamily="34" charset="0"/>
              <a:cs typeface="Arial" panose="020B0604020202020204" pitchFamily="34" charset="0"/>
            </a:endParaRPr>
          </a:p>
          <a:p>
            <a:pPr lvl="1">
              <a:buFontTx/>
              <a:buAutoNum type="arabicPeriod"/>
              <a:defRPr/>
            </a:pPr>
            <a:r>
              <a:rPr lang="en-GB" altLang="en-US" sz="2400" dirty="0">
                <a:latin typeface="Arial" panose="020B0604020202020204" pitchFamily="34" charset="0"/>
                <a:cs typeface="Arial" panose="020B0604020202020204" pitchFamily="34" charset="0"/>
              </a:rPr>
              <a:t>Appropriateness for tasks</a:t>
            </a:r>
          </a:p>
          <a:p>
            <a:pPr lvl="1">
              <a:buFontTx/>
              <a:buAutoNum type="arabicPeriod"/>
              <a:defRPr/>
            </a:pPr>
            <a:endParaRPr lang="en-GB" altLang="en-US" sz="2400" dirty="0">
              <a:latin typeface="Arial" panose="020B0604020202020204" pitchFamily="34" charset="0"/>
              <a:cs typeface="Arial" panose="020B0604020202020204" pitchFamily="34" charset="0"/>
            </a:endParaRPr>
          </a:p>
          <a:p>
            <a:pPr lvl="1">
              <a:buFontTx/>
              <a:buAutoNum type="arabicPeriod"/>
              <a:defRPr/>
            </a:pPr>
            <a:r>
              <a:rPr lang="en-GB" altLang="en-US" sz="2400" dirty="0">
                <a:latin typeface="Arial" panose="020B0604020202020204" pitchFamily="34" charset="0"/>
                <a:cs typeface="Arial" panose="020B0604020202020204" pitchFamily="34" charset="0"/>
              </a:rPr>
              <a:t>Work and environment</a:t>
            </a:r>
            <a:endParaRPr lang="en-US" altLang="en-US"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3</a:t>
            </a:fld>
            <a:endParaRPr lang="en-US"/>
          </a:p>
        </p:txBody>
      </p:sp>
    </p:spTree>
    <p:extLst>
      <p:ext uri="{BB962C8B-B14F-4D97-AF65-F5344CB8AC3E}">
        <p14:creationId xmlns:p14="http://schemas.microsoft.com/office/powerpoint/2010/main" val="2453207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700" dirty="0" smtClean="0">
                <a:latin typeface="Arial" panose="020B0604020202020204" pitchFamily="34" charset="0"/>
                <a:cs typeface="Arial" panose="020B0604020202020204" pitchFamily="34" charset="0"/>
              </a:rPr>
              <a:t>     Positioning and pointing devices (2)</a:t>
            </a:r>
            <a:endParaRPr lang="en-IE" sz="27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30</a:t>
            </a:fld>
            <a:endParaRPr lang="en-US"/>
          </a:p>
        </p:txBody>
      </p:sp>
      <p:pic>
        <p:nvPicPr>
          <p:cNvPr id="5"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Positioning &amp; Pointing Devices</a:t>
            </a:r>
            <a:endParaRPr lang="en-US" altLang="en-US" sz="1200" b="0" i="1" dirty="0"/>
          </a:p>
        </p:txBody>
      </p:sp>
      <p:sp>
        <p:nvSpPr>
          <p:cNvPr id="11" name="Rectangle 3"/>
          <p:cNvSpPr txBox="1">
            <a:spLocks noChangeArrowheads="1"/>
          </p:cNvSpPr>
          <p:nvPr/>
        </p:nvSpPr>
        <p:spPr>
          <a:xfrm>
            <a:off x="264048" y="1628800"/>
            <a:ext cx="5244056" cy="4464496"/>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533400" indent="-533400">
              <a:buNone/>
              <a:defRPr/>
            </a:pPr>
            <a:r>
              <a:rPr lang="en-GB" altLang="en-US" sz="2600" dirty="0">
                <a:solidFill>
                  <a:srgbClr val="FFC000"/>
                </a:solidFill>
                <a:latin typeface="Arial" panose="020B0604020202020204" pitchFamily="34" charset="0"/>
                <a:ea typeface="ＭＳ Ｐゴシック" pitchFamily="34" charset="-128"/>
                <a:cs typeface="Arial" panose="020B0604020202020204" pitchFamily="34" charset="0"/>
              </a:rPr>
              <a:t>Indirect Pointing Devices – </a:t>
            </a:r>
            <a:r>
              <a:rPr lang="en-GB" altLang="en-US" sz="2600" dirty="0" smtClean="0">
                <a:solidFill>
                  <a:srgbClr val="FFC000"/>
                </a:solidFill>
                <a:latin typeface="Arial" panose="020B0604020202020204" pitchFamily="34" charset="0"/>
                <a:ea typeface="ＭＳ Ｐゴシック" pitchFamily="34" charset="-128"/>
                <a:cs typeface="Arial" panose="020B0604020202020204" pitchFamily="34" charset="0"/>
              </a:rPr>
              <a:t>Mouse</a:t>
            </a:r>
            <a:endParaRPr lang="en-GB" altLang="en-US" sz="2600" dirty="0">
              <a:solidFill>
                <a:srgbClr val="FFC000"/>
              </a:solidFill>
              <a:latin typeface="Arial" panose="020B0604020202020204" pitchFamily="34" charset="0"/>
              <a:ea typeface="ＭＳ Ｐゴシック" pitchFamily="34" charset="-128"/>
              <a:cs typeface="Arial" panose="020B0604020202020204" pitchFamily="34" charset="0"/>
            </a:endParaRPr>
          </a:p>
          <a:p>
            <a:pPr marL="914400" lvl="1" indent="-457200">
              <a:defRPr/>
            </a:pPr>
            <a:r>
              <a:rPr lang="en-GB" altLang="en-US" sz="2400" dirty="0" smtClean="0">
                <a:latin typeface="Arial" panose="020B0604020202020204" pitchFamily="34" charset="0"/>
                <a:ea typeface="ＭＳ Ｐゴシック" pitchFamily="34" charset="-128"/>
                <a:cs typeface="Arial" panose="020B0604020202020204" pitchFamily="34" charset="0"/>
              </a:rPr>
              <a:t>Requires physical space for movement</a:t>
            </a:r>
            <a:endParaRPr lang="en-US" altLang="en-US" sz="2400" dirty="0" smtClean="0">
              <a:latin typeface="Arial" panose="020B0604020202020204" pitchFamily="34" charset="0"/>
              <a:ea typeface="ＭＳ Ｐゴシック" pitchFamily="34" charset="-128"/>
              <a:cs typeface="Arial" panose="020B0604020202020204" pitchFamily="34" charset="0"/>
            </a:endParaRPr>
          </a:p>
          <a:p>
            <a:pPr marL="914400" lvl="1" indent="-457200">
              <a:defRPr/>
            </a:pPr>
            <a:r>
              <a:rPr lang="en-US" altLang="en-US" sz="2400" dirty="0" smtClean="0">
                <a:latin typeface="Arial" panose="020B0604020202020204" pitchFamily="34" charset="0"/>
                <a:ea typeface="ＭＳ Ｐゴシック" pitchFamily="34" charset="-128"/>
                <a:cs typeface="Arial" panose="020B0604020202020204" pitchFamily="34" charset="0"/>
              </a:rPr>
              <a:t>Provides relative motion</a:t>
            </a:r>
          </a:p>
          <a:p>
            <a:pPr marL="914400" lvl="1" indent="-457200">
              <a:defRPr/>
            </a:pPr>
            <a:r>
              <a:rPr lang="en-US" altLang="en-US" sz="2400" dirty="0" smtClean="0">
                <a:latin typeface="Arial" panose="020B0604020202020204" pitchFamily="34" charset="0"/>
                <a:ea typeface="ＭＳ Ｐゴシック" pitchFamily="34" charset="-128"/>
                <a:cs typeface="Arial" panose="020B0604020202020204" pitchFamily="34" charset="0"/>
              </a:rPr>
              <a:t>Can be difficult for novice users (indirect mapping)</a:t>
            </a:r>
          </a:p>
          <a:p>
            <a:pPr marL="914400" lvl="1" indent="-457200">
              <a:defRPr/>
            </a:pPr>
            <a:r>
              <a:rPr lang="en-GB" altLang="en-US" sz="2400" u="sng" dirty="0" smtClean="0">
                <a:latin typeface="Arial" panose="020B0604020202020204" pitchFamily="34" charset="0"/>
                <a:ea typeface="ＭＳ Ｐゴシック" pitchFamily="34" charset="-128"/>
                <a:cs typeface="Arial" panose="020B0604020202020204" pitchFamily="34" charset="0"/>
              </a:rPr>
              <a:t>Two characteristics</a:t>
            </a:r>
            <a:r>
              <a:rPr lang="en-GB" altLang="en-US" sz="2400" dirty="0" smtClean="0">
                <a:latin typeface="Arial" panose="020B0604020202020204" pitchFamily="34" charset="0"/>
                <a:ea typeface="ＭＳ Ｐゴシック" pitchFamily="34" charset="-128"/>
                <a:cs typeface="Arial" panose="020B0604020202020204" pitchFamily="34" charset="0"/>
              </a:rPr>
              <a:t>: planar movement, and buttons</a:t>
            </a:r>
          </a:p>
          <a:p>
            <a:pPr marL="533400" indent="-533400">
              <a:buFontTx/>
              <a:buNone/>
              <a:defRPr/>
            </a:pPr>
            <a:endParaRPr lang="en-GB" altLang="en-US" sz="2800" dirty="0" smtClean="0">
              <a:ea typeface="ＭＳ Ｐゴシック" pitchFamily="34" charset="-128"/>
            </a:endParaRPr>
          </a:p>
        </p:txBody>
      </p:sp>
      <p:pic>
        <p:nvPicPr>
          <p:cNvPr id="12" name="Picture 4" descr="nbmousegood.jpg                                                0000921AMacintosh HD                   B18A7BB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795427"/>
            <a:ext cx="3468768" cy="38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774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700" dirty="0" smtClean="0">
                <a:latin typeface="Arial" panose="020B0604020202020204" pitchFamily="34" charset="0"/>
                <a:cs typeface="Arial" panose="020B0604020202020204" pitchFamily="34" charset="0"/>
              </a:rPr>
              <a:t>     Positioning and pointing devices (3)</a:t>
            </a:r>
            <a:endParaRPr lang="en-IE" sz="27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31</a:t>
            </a:fld>
            <a:endParaRPr lang="en-US"/>
          </a:p>
        </p:txBody>
      </p:sp>
      <p:sp>
        <p:nvSpPr>
          <p:cNvPr id="9" name="Text Box 6"/>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Positioning &amp; Pointing Devices</a:t>
            </a:r>
            <a:endParaRPr lang="en-US" altLang="en-US" sz="1200" b="0" i="1" dirty="0"/>
          </a:p>
        </p:txBody>
      </p:sp>
      <p:sp>
        <p:nvSpPr>
          <p:cNvPr id="11" name="Rectangle 3"/>
          <p:cNvSpPr txBox="1">
            <a:spLocks noChangeArrowheads="1"/>
          </p:cNvSpPr>
          <p:nvPr/>
        </p:nvSpPr>
        <p:spPr>
          <a:xfrm>
            <a:off x="264048" y="1628800"/>
            <a:ext cx="5244056" cy="4464496"/>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533400" indent="-533400">
              <a:buFontTx/>
              <a:buNone/>
              <a:defRPr/>
            </a:pPr>
            <a:r>
              <a:rPr lang="en-GB" altLang="en-US" sz="2600" dirty="0" smtClean="0">
                <a:solidFill>
                  <a:srgbClr val="FFC000"/>
                </a:solidFill>
                <a:latin typeface="Arial" panose="020B0604020202020204" pitchFamily="34" charset="0"/>
                <a:ea typeface="ＭＳ Ｐゴシック" pitchFamily="34" charset="-128"/>
                <a:cs typeface="Arial" panose="020B0604020202020204" pitchFamily="34" charset="0"/>
              </a:rPr>
              <a:t>Indirect Pointing Devices – </a:t>
            </a:r>
            <a:r>
              <a:rPr lang="en-GB" altLang="en-US" sz="2600" dirty="0">
                <a:solidFill>
                  <a:srgbClr val="FFC000"/>
                </a:solidFill>
                <a:latin typeface="Arial" panose="020B0604020202020204" pitchFamily="34" charset="0"/>
                <a:ea typeface="ＭＳ Ｐゴシック" pitchFamily="34" charset="-128"/>
                <a:cs typeface="Arial" panose="020B0604020202020204" pitchFamily="34" charset="0"/>
              </a:rPr>
              <a:t>Trackball</a:t>
            </a:r>
            <a:endParaRPr lang="en-GB" altLang="en-US" sz="2600" dirty="0" smtClean="0">
              <a:solidFill>
                <a:srgbClr val="FFC000"/>
              </a:solidFill>
              <a:latin typeface="Arial" panose="020B0604020202020204" pitchFamily="34" charset="0"/>
              <a:ea typeface="ＭＳ Ｐゴシック" pitchFamily="34" charset="-128"/>
              <a:cs typeface="Arial" panose="020B0604020202020204" pitchFamily="34" charset="0"/>
            </a:endParaRPr>
          </a:p>
          <a:p>
            <a:pPr marL="914400" lvl="1" indent="-457200">
              <a:defRPr/>
            </a:pPr>
            <a:r>
              <a:rPr lang="en-GB" altLang="en-US" sz="2400" dirty="0">
                <a:latin typeface="Arial" panose="020B0604020202020204" pitchFamily="34" charset="0"/>
                <a:ea typeface="ＭＳ Ｐゴシック" pitchFamily="34" charset="-128"/>
                <a:cs typeface="Arial" panose="020B0604020202020204" pitchFamily="34" charset="0"/>
              </a:rPr>
              <a:t>Weighted ball is rotated inside a static </a:t>
            </a:r>
            <a:r>
              <a:rPr lang="en-GB" altLang="en-US" sz="2400" dirty="0" smtClean="0">
                <a:latin typeface="Arial" panose="020B0604020202020204" pitchFamily="34" charset="0"/>
                <a:ea typeface="ＭＳ Ｐゴシック" pitchFamily="34" charset="-128"/>
                <a:cs typeface="Arial" panose="020B0604020202020204" pitchFamily="34" charset="0"/>
              </a:rPr>
              <a:t>housing</a:t>
            </a:r>
            <a:endParaRPr lang="en-GB" altLang="en-US" sz="2400" dirty="0">
              <a:latin typeface="Arial" panose="020B0604020202020204" pitchFamily="34" charset="0"/>
              <a:ea typeface="ＭＳ Ｐゴシック" pitchFamily="34" charset="-128"/>
              <a:cs typeface="Arial" panose="020B0604020202020204" pitchFamily="34" charset="0"/>
            </a:endParaRPr>
          </a:p>
          <a:p>
            <a:pPr marL="914400" lvl="1" indent="-457200">
              <a:defRPr/>
            </a:pPr>
            <a:r>
              <a:rPr lang="en-US" altLang="en-US" sz="2400" dirty="0" smtClean="0">
                <a:latin typeface="Arial" panose="020B0604020202020204" pitchFamily="34" charset="0"/>
                <a:ea typeface="ＭＳ Ｐゴシック" pitchFamily="34" charset="-128"/>
                <a:cs typeface="Arial" panose="020B0604020202020204" pitchFamily="34" charset="0"/>
              </a:rPr>
              <a:t>Compact</a:t>
            </a:r>
            <a:r>
              <a:rPr lang="en-GB" altLang="en-US" sz="2400" dirty="0" smtClean="0">
                <a:latin typeface="Arial" panose="020B0604020202020204" pitchFamily="34" charset="0"/>
                <a:ea typeface="ＭＳ Ｐゴシック" pitchFamily="34" charset="-128"/>
                <a:cs typeface="Arial" panose="020B0604020202020204" pitchFamily="34" charset="0"/>
              </a:rPr>
              <a:t>, so good </a:t>
            </a:r>
            <a:r>
              <a:rPr lang="en-GB" altLang="en-US" sz="2400" dirty="0">
                <a:latin typeface="Arial" panose="020B0604020202020204" pitchFamily="34" charset="0"/>
                <a:ea typeface="ＭＳ Ｐゴシック" pitchFamily="34" charset="-128"/>
                <a:cs typeface="Arial" panose="020B0604020202020204" pitchFamily="34" charset="0"/>
              </a:rPr>
              <a:t>for limited space situations – </a:t>
            </a:r>
            <a:r>
              <a:rPr lang="en-GB" altLang="en-US" sz="2400" dirty="0" smtClean="0">
                <a:latin typeface="Arial" panose="020B0604020202020204" pitchFamily="34" charset="0"/>
                <a:ea typeface="ＭＳ Ｐゴシック" pitchFamily="34" charset="-128"/>
                <a:cs typeface="Arial" panose="020B0604020202020204" pitchFamily="34" charset="0"/>
              </a:rPr>
              <a:t>E.G. laptops</a:t>
            </a:r>
            <a:endParaRPr lang="en-GB" altLang="en-US" sz="2400" dirty="0">
              <a:latin typeface="Arial" panose="020B0604020202020204" pitchFamily="34" charset="0"/>
              <a:ea typeface="ＭＳ Ｐゴシック" pitchFamily="34" charset="-128"/>
              <a:cs typeface="Arial" panose="020B0604020202020204" pitchFamily="34" charset="0"/>
            </a:endParaRPr>
          </a:p>
          <a:p>
            <a:pPr marL="914400" lvl="1" indent="-457200">
              <a:defRPr/>
            </a:pPr>
            <a:r>
              <a:rPr lang="en-US" altLang="en-US" sz="2400" dirty="0">
                <a:latin typeface="Arial" panose="020B0604020202020204" pitchFamily="34" charset="0"/>
                <a:ea typeface="ＭＳ Ｐゴシック" pitchFamily="34" charset="-128"/>
                <a:cs typeface="Arial" panose="020B0604020202020204" pitchFamily="34" charset="0"/>
              </a:rPr>
              <a:t>Difficult for long </a:t>
            </a:r>
            <a:r>
              <a:rPr lang="en-US" altLang="en-US" sz="2400" dirty="0" smtClean="0">
                <a:latin typeface="Arial" panose="020B0604020202020204" pitchFamily="34" charset="0"/>
                <a:ea typeface="ＭＳ Ｐゴシック" pitchFamily="34" charset="-128"/>
                <a:cs typeface="Arial" panose="020B0604020202020204" pitchFamily="34" charset="0"/>
              </a:rPr>
              <a:t>movements</a:t>
            </a:r>
            <a:endParaRPr lang="en-GB" altLang="en-US" sz="2400" dirty="0">
              <a:latin typeface="Arial" panose="020B0604020202020204" pitchFamily="34" charset="0"/>
              <a:ea typeface="ＭＳ Ｐゴシック" pitchFamily="34" charset="-128"/>
              <a:cs typeface="Arial" panose="020B0604020202020204" pitchFamily="34" charset="0"/>
            </a:endParaRPr>
          </a:p>
          <a:p>
            <a:pPr marL="914400" lvl="1" indent="-457200">
              <a:defRPr/>
            </a:pPr>
            <a:r>
              <a:rPr lang="en-GB" altLang="en-US" sz="2400" dirty="0">
                <a:latin typeface="Arial" panose="020B0604020202020204" pitchFamily="34" charset="0"/>
                <a:ea typeface="ＭＳ Ｐゴシック" pitchFamily="34" charset="-128"/>
                <a:cs typeface="Arial" panose="020B0604020202020204" pitchFamily="34" charset="0"/>
              </a:rPr>
              <a:t>Requires separate buttons for </a:t>
            </a:r>
            <a:r>
              <a:rPr lang="en-GB" altLang="en-US" sz="2400" dirty="0" smtClean="0">
                <a:latin typeface="Arial" panose="020B0604020202020204" pitchFamily="34" charset="0"/>
                <a:ea typeface="ＭＳ Ｐゴシック" pitchFamily="34" charset="-128"/>
                <a:cs typeface="Arial" panose="020B0604020202020204" pitchFamily="34" charset="0"/>
              </a:rPr>
              <a:t>‘Select’</a:t>
            </a:r>
            <a:endParaRPr lang="en-GB" altLang="en-US" sz="2400" dirty="0">
              <a:latin typeface="Arial" panose="020B0604020202020204" pitchFamily="34" charset="0"/>
              <a:ea typeface="ＭＳ Ｐゴシック" pitchFamily="34" charset="-128"/>
              <a:cs typeface="Arial" panose="020B0604020202020204" pitchFamily="34" charset="0"/>
            </a:endParaRPr>
          </a:p>
          <a:p>
            <a:pPr marL="533400" indent="-533400">
              <a:buFontTx/>
              <a:buNone/>
              <a:defRPr/>
            </a:pPr>
            <a:endParaRPr lang="en-GB" altLang="en-US" sz="2800" dirty="0" smtClean="0">
              <a:latin typeface="Arial" panose="020B0604020202020204" pitchFamily="34" charset="0"/>
              <a:ea typeface="ＭＳ Ｐゴシック" pitchFamily="34" charset="-128"/>
              <a:cs typeface="Arial" panose="020B0604020202020204" pitchFamily="34" charset="0"/>
            </a:endParaRPr>
          </a:p>
        </p:txBody>
      </p:sp>
      <p:pic>
        <p:nvPicPr>
          <p:cNvPr id="8" name="Picture 8" descr="laptop-trackpoint.jpg                                          0000921AMacintosh HD                   B18A7BB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1389" y="2657723"/>
            <a:ext cx="3352800"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3113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700" dirty="0" smtClean="0">
                <a:latin typeface="Arial" panose="020B0604020202020204" pitchFamily="34" charset="0"/>
                <a:cs typeface="Arial" panose="020B0604020202020204" pitchFamily="34" charset="0"/>
              </a:rPr>
              <a:t>     Positioning and pointing devices (4)</a:t>
            </a:r>
            <a:endParaRPr lang="en-IE" sz="27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32</a:t>
            </a:fld>
            <a:endParaRPr lang="en-US"/>
          </a:p>
        </p:txBody>
      </p:sp>
      <p:pic>
        <p:nvPicPr>
          <p:cNvPr id="5"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Positioning &amp; Pointing Devices</a:t>
            </a:r>
            <a:endParaRPr lang="en-US" altLang="en-US" sz="1200" b="0" i="1" dirty="0"/>
          </a:p>
        </p:txBody>
      </p:sp>
      <p:sp>
        <p:nvSpPr>
          <p:cNvPr id="11" name="Rectangle 3"/>
          <p:cNvSpPr txBox="1">
            <a:spLocks noChangeArrowheads="1"/>
          </p:cNvSpPr>
          <p:nvPr/>
        </p:nvSpPr>
        <p:spPr>
          <a:xfrm>
            <a:off x="264048" y="1628800"/>
            <a:ext cx="5244056" cy="4464496"/>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533400" indent="-533400">
              <a:buFontTx/>
              <a:buNone/>
              <a:defRPr/>
            </a:pPr>
            <a:r>
              <a:rPr lang="en-GB" altLang="en-US" sz="2600" dirty="0" smtClean="0">
                <a:solidFill>
                  <a:srgbClr val="FFC000"/>
                </a:solidFill>
                <a:latin typeface="Arial" panose="020B0604020202020204" pitchFamily="34" charset="0"/>
                <a:ea typeface="ＭＳ Ｐゴシック" pitchFamily="34" charset="-128"/>
                <a:cs typeface="Arial" panose="020B0604020202020204" pitchFamily="34" charset="0"/>
              </a:rPr>
              <a:t>Indirect Pointing Devices – Joystick</a:t>
            </a:r>
          </a:p>
          <a:p>
            <a:pPr marL="914400">
              <a:spcBef>
                <a:spcPts val="0"/>
              </a:spcBef>
              <a:defRPr/>
            </a:pPr>
            <a:r>
              <a:rPr lang="en-GB" altLang="en-US" sz="2200" dirty="0">
                <a:latin typeface="Arial" panose="020B0604020202020204" pitchFamily="34" charset="0"/>
                <a:ea typeface="ＭＳ Ｐゴシック" pitchFamily="34" charset="-128"/>
                <a:cs typeface="Arial" panose="020B0604020202020204" pitchFamily="34" charset="0"/>
              </a:rPr>
              <a:t>Usually used for tasks incorporating d</a:t>
            </a:r>
            <a:r>
              <a:rPr lang="en-US" altLang="en-US" sz="2200" dirty="0" err="1">
                <a:latin typeface="Arial" panose="020B0604020202020204" pitchFamily="34" charset="0"/>
                <a:ea typeface="ＭＳ Ｐゴシック" pitchFamily="34" charset="-128"/>
                <a:cs typeface="Arial" panose="020B0604020202020204" pitchFamily="34" charset="0"/>
              </a:rPr>
              <a:t>irection</a:t>
            </a:r>
            <a:r>
              <a:rPr lang="en-US" altLang="en-US" sz="2200" dirty="0">
                <a:latin typeface="Arial" panose="020B0604020202020204" pitchFamily="34" charset="0"/>
                <a:ea typeface="ＭＳ Ｐゴシック" pitchFamily="34" charset="-128"/>
                <a:cs typeface="Arial" panose="020B0604020202020204" pitchFamily="34" charset="0"/>
              </a:rPr>
              <a:t> and speed </a:t>
            </a:r>
            <a:r>
              <a:rPr lang="en-GB" altLang="en-US" sz="2200" dirty="0">
                <a:latin typeface="Arial" panose="020B0604020202020204" pitchFamily="34" charset="0"/>
                <a:ea typeface="ＭＳ Ｐゴシック" pitchFamily="34" charset="-128"/>
                <a:cs typeface="Arial" panose="020B0604020202020204" pitchFamily="34" charset="0"/>
              </a:rPr>
              <a:t>rather than</a:t>
            </a:r>
            <a:r>
              <a:rPr lang="en-US" altLang="en-US" sz="2200" dirty="0">
                <a:latin typeface="Arial" panose="020B0604020202020204" pitchFamily="34" charset="0"/>
                <a:ea typeface="ＭＳ Ｐゴシック" pitchFamily="34" charset="-128"/>
                <a:cs typeface="Arial" panose="020B0604020202020204" pitchFamily="34" charset="0"/>
              </a:rPr>
              <a:t> </a:t>
            </a:r>
            <a:r>
              <a:rPr lang="en-GB" altLang="en-US" sz="2200" dirty="0">
                <a:latin typeface="Arial" panose="020B0604020202020204" pitchFamily="34" charset="0"/>
                <a:ea typeface="ＭＳ Ｐゴシック" pitchFamily="34" charset="-128"/>
                <a:cs typeface="Arial" panose="020B0604020202020204" pitchFamily="34" charset="0"/>
              </a:rPr>
              <a:t>l</a:t>
            </a:r>
            <a:r>
              <a:rPr lang="en-US" altLang="en-US" sz="2200" dirty="0" err="1">
                <a:latin typeface="Arial" panose="020B0604020202020204" pitchFamily="34" charset="0"/>
                <a:ea typeface="ＭＳ Ｐゴシック" pitchFamily="34" charset="-128"/>
                <a:cs typeface="Arial" panose="020B0604020202020204" pitchFamily="34" charset="0"/>
              </a:rPr>
              <a:t>ocation</a:t>
            </a:r>
            <a:endParaRPr lang="en-US" altLang="en-US" sz="2200" dirty="0">
              <a:latin typeface="Arial" panose="020B0604020202020204" pitchFamily="34" charset="0"/>
              <a:ea typeface="ＭＳ Ｐゴシック" pitchFamily="34" charset="-128"/>
              <a:cs typeface="Arial" panose="020B0604020202020204" pitchFamily="34" charset="0"/>
            </a:endParaRPr>
          </a:p>
          <a:p>
            <a:pPr marL="914400">
              <a:spcBef>
                <a:spcPts val="0"/>
              </a:spcBef>
              <a:defRPr/>
            </a:pPr>
            <a:r>
              <a:rPr lang="en-GB" altLang="en-US" sz="2200" dirty="0">
                <a:latin typeface="Arial" panose="020B0604020202020204" pitchFamily="34" charset="0"/>
                <a:ea typeface="ＭＳ Ｐゴシック" pitchFamily="34" charset="-128"/>
                <a:cs typeface="Arial" panose="020B0604020202020204" pitchFamily="34" charset="0"/>
              </a:rPr>
              <a:t>Compact  - requires very little space</a:t>
            </a:r>
          </a:p>
          <a:p>
            <a:pPr marL="914400">
              <a:spcBef>
                <a:spcPts val="0"/>
              </a:spcBef>
              <a:defRPr/>
            </a:pPr>
            <a:r>
              <a:rPr lang="en-US" altLang="en-US" sz="2200" dirty="0">
                <a:latin typeface="Arial" panose="020B0604020202020204" pitchFamily="34" charset="0"/>
                <a:ea typeface="ＭＳ Ｐゴシック" pitchFamily="34" charset="-128"/>
                <a:cs typeface="Arial" panose="020B0604020202020204" pitchFamily="34" charset="0"/>
              </a:rPr>
              <a:t>Absolute (movement) and isometric (direction and velocity)</a:t>
            </a:r>
          </a:p>
          <a:p>
            <a:pPr marL="914400">
              <a:spcBef>
                <a:spcPts val="0"/>
              </a:spcBef>
              <a:defRPr/>
            </a:pPr>
            <a:r>
              <a:rPr lang="en-GB" altLang="en-US" sz="2200" dirty="0">
                <a:latin typeface="Arial" panose="020B0604020202020204" pitchFamily="34" charset="0"/>
                <a:ea typeface="ＭＳ Ｐゴシック" pitchFamily="34" charset="-128"/>
                <a:cs typeface="Arial" panose="020B0604020202020204" pitchFamily="34" charset="0"/>
              </a:rPr>
              <a:t>Inexpensive and r</a:t>
            </a:r>
            <a:r>
              <a:rPr lang="en-US" altLang="en-US" sz="2200" dirty="0" err="1">
                <a:latin typeface="Arial" panose="020B0604020202020204" pitchFamily="34" charset="0"/>
                <a:ea typeface="ＭＳ Ｐゴシック" pitchFamily="34" charset="-128"/>
                <a:cs typeface="Arial" panose="020B0604020202020204" pitchFamily="34" charset="0"/>
              </a:rPr>
              <a:t>obust</a:t>
            </a:r>
            <a:endParaRPr lang="en-GB" altLang="en-US" sz="2200" dirty="0">
              <a:latin typeface="Arial" panose="020B0604020202020204" pitchFamily="34" charset="0"/>
              <a:ea typeface="ＭＳ Ｐゴシック" pitchFamily="34" charset="-128"/>
              <a:cs typeface="Arial" panose="020B0604020202020204" pitchFamily="34" charset="0"/>
            </a:endParaRPr>
          </a:p>
          <a:p>
            <a:pPr marL="914400">
              <a:spcBef>
                <a:spcPts val="0"/>
              </a:spcBef>
              <a:defRPr/>
            </a:pPr>
            <a:r>
              <a:rPr lang="en-GB" altLang="en-US" sz="2200" dirty="0">
                <a:latin typeface="Arial" panose="020B0604020202020204" pitchFamily="34" charset="0"/>
                <a:ea typeface="ＭＳ Ｐゴシック" pitchFamily="34" charset="-128"/>
                <a:cs typeface="Arial" panose="020B0604020202020204" pitchFamily="34" charset="0"/>
              </a:rPr>
              <a:t>Often found in computer </a:t>
            </a:r>
            <a:r>
              <a:rPr lang="en-GB" altLang="en-US" sz="2200" dirty="0" smtClean="0">
                <a:latin typeface="Arial" panose="020B0604020202020204" pitchFamily="34" charset="0"/>
                <a:ea typeface="ＭＳ Ｐゴシック" pitchFamily="34" charset="-128"/>
                <a:cs typeface="Arial" panose="020B0604020202020204" pitchFamily="34" charset="0"/>
              </a:rPr>
              <a:t>games</a:t>
            </a:r>
            <a:endParaRPr lang="en-US" altLang="en-US" sz="2200" dirty="0">
              <a:latin typeface="Arial" panose="020B0604020202020204" pitchFamily="34" charset="0"/>
              <a:ea typeface="ＭＳ Ｐゴシック" pitchFamily="34" charset="-128"/>
              <a:cs typeface="Arial" panose="020B0604020202020204" pitchFamily="34" charset="0"/>
            </a:endParaRPr>
          </a:p>
        </p:txBody>
      </p:sp>
      <p:pic>
        <p:nvPicPr>
          <p:cNvPr id="10" name="Picture 5" descr="joystick.jpg                                                   0000921AMacintosh HD                   B18A7BB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7787" y="2492896"/>
            <a:ext cx="3463585"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0231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700" dirty="0" smtClean="0">
                <a:latin typeface="Arial" panose="020B0604020202020204" pitchFamily="34" charset="0"/>
                <a:cs typeface="Arial" panose="020B0604020202020204" pitchFamily="34" charset="0"/>
              </a:rPr>
              <a:t>     Positioning and pointing devices (5)</a:t>
            </a:r>
            <a:endParaRPr lang="en-IE" sz="27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33</a:t>
            </a:fld>
            <a:endParaRPr lang="en-US"/>
          </a:p>
        </p:txBody>
      </p:sp>
      <p:sp>
        <p:nvSpPr>
          <p:cNvPr id="9" name="Text Box 6"/>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Positioning &amp; Pointing Devices</a:t>
            </a:r>
            <a:endParaRPr lang="en-US" altLang="en-US" sz="1200" b="0" i="1" dirty="0"/>
          </a:p>
        </p:txBody>
      </p:sp>
      <p:sp>
        <p:nvSpPr>
          <p:cNvPr id="11" name="Rectangle 3"/>
          <p:cNvSpPr txBox="1">
            <a:spLocks noChangeArrowheads="1"/>
          </p:cNvSpPr>
          <p:nvPr/>
        </p:nvSpPr>
        <p:spPr>
          <a:xfrm>
            <a:off x="264048" y="1628800"/>
            <a:ext cx="5244056" cy="4464496"/>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533400" indent="-533400">
              <a:buFontTx/>
              <a:buNone/>
              <a:defRPr/>
            </a:pPr>
            <a:r>
              <a:rPr lang="en-GB" altLang="en-US" sz="2600" dirty="0" smtClean="0">
                <a:solidFill>
                  <a:srgbClr val="FFC000"/>
                </a:solidFill>
                <a:latin typeface="Arial" panose="020B0604020202020204" pitchFamily="34" charset="0"/>
                <a:ea typeface="ＭＳ Ｐゴシック" pitchFamily="34" charset="-128"/>
                <a:cs typeface="Arial" panose="020B0604020202020204" pitchFamily="34" charset="0"/>
              </a:rPr>
              <a:t>Indirect Pointing Devices – Touchpad</a:t>
            </a:r>
          </a:p>
          <a:p>
            <a:pPr marL="933450" lvl="1" indent="-533400">
              <a:defRPr/>
            </a:pPr>
            <a:r>
              <a:rPr lang="en-GB" altLang="en-US" sz="2400" dirty="0" smtClean="0">
                <a:latin typeface="Arial" panose="020B0604020202020204" pitchFamily="34" charset="0"/>
                <a:ea typeface="ＭＳ Ｐゴシック" pitchFamily="34" charset="-128"/>
                <a:cs typeface="Arial" panose="020B0604020202020204" pitchFamily="34" charset="0"/>
              </a:rPr>
              <a:t>Typically used in portable computers to replace mouse</a:t>
            </a:r>
            <a:endParaRPr lang="en-GB" altLang="en-US" sz="2400" dirty="0">
              <a:latin typeface="Arial" panose="020B0604020202020204" pitchFamily="34" charset="0"/>
              <a:ea typeface="ＭＳ Ｐゴシック" pitchFamily="34" charset="-128"/>
              <a:cs typeface="Arial" panose="020B0604020202020204" pitchFamily="34" charset="0"/>
            </a:endParaRPr>
          </a:p>
          <a:p>
            <a:pPr marL="400050" lvl="1" indent="0">
              <a:buNone/>
              <a:defRPr/>
            </a:pPr>
            <a:endParaRPr lang="en-GB" altLang="en-US" sz="700" dirty="0">
              <a:latin typeface="Arial" panose="020B0604020202020204" pitchFamily="34" charset="0"/>
              <a:ea typeface="ＭＳ Ｐゴシック" pitchFamily="34" charset="-128"/>
              <a:cs typeface="Arial" panose="020B0604020202020204" pitchFamily="34" charset="0"/>
            </a:endParaRPr>
          </a:p>
          <a:p>
            <a:pPr marL="933450" lvl="1" indent="-533400">
              <a:defRPr/>
            </a:pPr>
            <a:r>
              <a:rPr lang="en-GB" altLang="en-US" sz="2400" dirty="0" smtClean="0">
                <a:latin typeface="Arial" panose="020B0604020202020204" pitchFamily="34" charset="0"/>
                <a:ea typeface="ＭＳ Ｐゴシック" pitchFamily="34" charset="-128"/>
                <a:cs typeface="Arial" panose="020B0604020202020204" pitchFamily="34" charset="0"/>
              </a:rPr>
              <a:t>Advantage: requires minimal space (typically 2-3 inches in size</a:t>
            </a:r>
          </a:p>
          <a:p>
            <a:pPr marL="400050" lvl="1" indent="0">
              <a:buNone/>
              <a:defRPr/>
            </a:pPr>
            <a:endParaRPr lang="en-GB" altLang="en-US" sz="700" dirty="0">
              <a:latin typeface="Arial" panose="020B0604020202020204" pitchFamily="34" charset="0"/>
              <a:ea typeface="ＭＳ Ｐゴシック" pitchFamily="34" charset="-128"/>
              <a:cs typeface="Arial" panose="020B0604020202020204" pitchFamily="34" charset="0"/>
            </a:endParaRPr>
          </a:p>
          <a:p>
            <a:pPr marL="933450" lvl="1" indent="-533400">
              <a:defRPr/>
            </a:pPr>
            <a:r>
              <a:rPr lang="en-GB" altLang="en-US" sz="2400" dirty="0" err="1" smtClean="0">
                <a:latin typeface="Arial" panose="020B0604020202020204" pitchFamily="34" charset="0"/>
                <a:ea typeface="ＭＳ Ｐゴシック" pitchFamily="34" charset="-128"/>
                <a:cs typeface="Arial" panose="020B0604020202020204" pitchFamily="34" charset="0"/>
              </a:rPr>
              <a:t>Disadvange</a:t>
            </a:r>
            <a:r>
              <a:rPr lang="en-GB" altLang="en-US" sz="2400" dirty="0" smtClean="0">
                <a:latin typeface="Arial" panose="020B0604020202020204" pitchFamily="34" charset="0"/>
                <a:ea typeface="ＭＳ Ｐゴシック" pitchFamily="34" charset="-128"/>
                <a:cs typeface="Arial" panose="020B0604020202020204" pitchFamily="34" charset="0"/>
              </a:rPr>
              <a:t>: can be difficult and inaccurate to use</a:t>
            </a:r>
            <a:endParaRPr lang="en-US" altLang="en-US" sz="2400" dirty="0">
              <a:latin typeface="Arial" panose="020B0604020202020204" pitchFamily="34" charset="0"/>
              <a:ea typeface="ＭＳ Ｐゴシック" pitchFamily="34" charset="-128"/>
              <a:cs typeface="Arial" panose="020B0604020202020204" pitchFamily="34" charset="0"/>
            </a:endParaRPr>
          </a:p>
        </p:txBody>
      </p:sp>
      <p:pic>
        <p:nvPicPr>
          <p:cNvPr id="8" name="Picture 9" descr="touchpad.gif                                                   0000921AMacintosh HD                   B18A7BB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266560"/>
            <a:ext cx="3352800"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9651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700" dirty="0" smtClean="0">
                <a:latin typeface="Arial" panose="020B0604020202020204" pitchFamily="34" charset="0"/>
                <a:cs typeface="Arial" panose="020B0604020202020204" pitchFamily="34" charset="0"/>
              </a:rPr>
              <a:t>     Positioning and pointing devices (6)</a:t>
            </a:r>
            <a:endParaRPr lang="en-IE" sz="27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34</a:t>
            </a:fld>
            <a:endParaRPr lang="en-US"/>
          </a:p>
        </p:txBody>
      </p:sp>
      <p:pic>
        <p:nvPicPr>
          <p:cNvPr id="5"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Positioning &amp; Pointing Devices</a:t>
            </a:r>
            <a:endParaRPr lang="en-US" altLang="en-US" sz="1200" b="0" i="1" dirty="0"/>
          </a:p>
        </p:txBody>
      </p:sp>
      <p:sp>
        <p:nvSpPr>
          <p:cNvPr id="11" name="Rectangle 3"/>
          <p:cNvSpPr txBox="1">
            <a:spLocks noChangeArrowheads="1"/>
          </p:cNvSpPr>
          <p:nvPr/>
        </p:nvSpPr>
        <p:spPr>
          <a:xfrm>
            <a:off x="264048" y="1628800"/>
            <a:ext cx="4379960" cy="4464496"/>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533400" indent="-533400">
              <a:buFontTx/>
              <a:buNone/>
              <a:defRPr/>
            </a:pPr>
            <a:r>
              <a:rPr lang="en-GB" altLang="en-US" sz="2600" dirty="0" smtClean="0">
                <a:solidFill>
                  <a:srgbClr val="FFC000"/>
                </a:solidFill>
                <a:latin typeface="Arial" panose="020B0604020202020204" pitchFamily="34" charset="0"/>
                <a:ea typeface="ＭＳ Ｐゴシック" pitchFamily="34" charset="-128"/>
                <a:cs typeface="Arial" panose="020B0604020202020204" pitchFamily="34" charset="0"/>
              </a:rPr>
              <a:t>Direct Control Pointing Devices – Touch Sensitive </a:t>
            </a:r>
            <a:r>
              <a:rPr lang="en-GB" altLang="en-US" sz="2600" dirty="0">
                <a:solidFill>
                  <a:srgbClr val="FFC000"/>
                </a:solidFill>
                <a:latin typeface="Arial" panose="020B0604020202020204" pitchFamily="34" charset="0"/>
                <a:ea typeface="ＭＳ Ｐゴシック" pitchFamily="34" charset="-128"/>
                <a:cs typeface="Arial" panose="020B0604020202020204" pitchFamily="34" charset="0"/>
              </a:rPr>
              <a:t>S</a:t>
            </a:r>
            <a:r>
              <a:rPr lang="en-GB" altLang="en-US" sz="2600" dirty="0" smtClean="0">
                <a:solidFill>
                  <a:srgbClr val="FFC000"/>
                </a:solidFill>
                <a:latin typeface="Arial" panose="020B0604020202020204" pitchFamily="34" charset="0"/>
                <a:ea typeface="ＭＳ Ｐゴシック" pitchFamily="34" charset="-128"/>
                <a:cs typeface="Arial" panose="020B0604020202020204" pitchFamily="34" charset="0"/>
              </a:rPr>
              <a:t>creens</a:t>
            </a:r>
          </a:p>
          <a:p>
            <a:pPr marL="933450" lvl="1" indent="-533400">
              <a:defRPr/>
            </a:pPr>
            <a:r>
              <a:rPr lang="en-GB" altLang="en-US" sz="2400" dirty="0">
                <a:latin typeface="Arial" panose="020B0604020202020204" pitchFamily="34" charset="0"/>
                <a:ea typeface="ＭＳ Ｐゴシック" pitchFamily="34" charset="-128"/>
                <a:cs typeface="Arial" panose="020B0604020202020204" pitchFamily="34" charset="0"/>
              </a:rPr>
              <a:t>Allows direct control through touching on the screen (</a:t>
            </a:r>
            <a:r>
              <a:rPr lang="en-GB" altLang="en-US" sz="2400" dirty="0" smtClean="0">
                <a:latin typeface="Arial" panose="020B0604020202020204" pitchFamily="34" charset="0"/>
                <a:ea typeface="ＭＳ Ｐゴシック" pitchFamily="34" charset="-128"/>
                <a:cs typeface="Arial" panose="020B0604020202020204" pitchFamily="34" charset="0"/>
              </a:rPr>
              <a:t>using a </a:t>
            </a:r>
            <a:r>
              <a:rPr lang="en-GB" altLang="en-US" sz="2400" dirty="0">
                <a:latin typeface="Arial" panose="020B0604020202020204" pitchFamily="34" charset="0"/>
                <a:ea typeface="ＭＳ Ｐゴシック" pitchFamily="34" charset="-128"/>
                <a:cs typeface="Arial" panose="020B0604020202020204" pitchFamily="34" charset="0"/>
              </a:rPr>
              <a:t>finger)</a:t>
            </a:r>
          </a:p>
          <a:p>
            <a:pPr marL="400050" lvl="1" indent="0">
              <a:buNone/>
              <a:defRPr/>
            </a:pPr>
            <a:endParaRPr lang="en-GB" altLang="en-US" sz="700" dirty="0">
              <a:latin typeface="Arial" panose="020B0604020202020204" pitchFamily="34" charset="0"/>
              <a:ea typeface="ＭＳ Ｐゴシック" pitchFamily="34" charset="-128"/>
              <a:cs typeface="Arial" panose="020B0604020202020204" pitchFamily="34" charset="0"/>
            </a:endParaRPr>
          </a:p>
          <a:p>
            <a:pPr marL="933450" lvl="1" indent="-533400">
              <a:defRPr/>
            </a:pPr>
            <a:r>
              <a:rPr lang="en-GB" altLang="en-US" sz="2400" dirty="0">
                <a:latin typeface="Arial" panose="020B0604020202020204" pitchFamily="34" charset="0"/>
                <a:ea typeface="ＭＳ Ｐゴシック" pitchFamily="34" charset="-128"/>
                <a:cs typeface="Arial" panose="020B0604020202020204" pitchFamily="34" charset="0"/>
              </a:rPr>
              <a:t>The users touch the surface</a:t>
            </a:r>
          </a:p>
        </p:txBody>
      </p:sp>
      <p:pic>
        <p:nvPicPr>
          <p:cNvPr id="1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73575" y="2006895"/>
            <a:ext cx="4288841" cy="404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5756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pointing devices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532656"/>
          </a:xfrm>
        </p:spPr>
        <p:txBody>
          <a:bodyPr>
            <a:noAutofit/>
          </a:bodyPr>
          <a:lstStyle/>
          <a:p>
            <a:pPr marL="0" indent="0">
              <a:buNone/>
            </a:pPr>
            <a:r>
              <a:rPr lang="en-AU" altLang="en-US" sz="2400" dirty="0" smtClean="0">
                <a:latin typeface="Arial" panose="020B0604020202020204" pitchFamily="34" charset="0"/>
                <a:ea typeface="ＭＳ Ｐゴシック" pitchFamily="34" charset="-128"/>
                <a:cs typeface="Arial" panose="020B0604020202020204" pitchFamily="34" charset="0"/>
              </a:rPr>
              <a:t>Touchscreens</a:t>
            </a:r>
            <a:endParaRPr lang="en-AU" altLang="en-US" sz="2400"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35</a:t>
            </a:fld>
            <a:endParaRPr lang="en-US"/>
          </a:p>
        </p:txBody>
      </p:sp>
      <p:sp>
        <p:nvSpPr>
          <p:cNvPr id="9" name="Text Box 6"/>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Positioning &amp; Pointing Devices</a:t>
            </a:r>
            <a:endParaRPr lang="en-US" altLang="en-US" sz="1200" b="0" i="1" dirty="0"/>
          </a:p>
        </p:txBody>
      </p:sp>
      <p:pic>
        <p:nvPicPr>
          <p:cNvPr id="7" name="Picture 5" descr="&#10;kiosk1.jpg                                                     0000921AMacintosh HD                   B18A7BB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887" y="2132855"/>
            <a:ext cx="3976903" cy="3198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touchscreen2.jpg                                               0000921AMacintosh HD                   B18A7BB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132856"/>
            <a:ext cx="3958394" cy="3198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7189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Mobile pointing devices</a:t>
            </a:r>
            <a:endParaRPr lang="en-IE" sz="3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36</a:t>
            </a:fld>
            <a:endParaRPr lang="en-US"/>
          </a:p>
        </p:txBody>
      </p:sp>
      <p:pic>
        <p:nvPicPr>
          <p:cNvPr id="5"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Positioning &amp; Pointing Devices</a:t>
            </a:r>
            <a:endParaRPr lang="en-US" altLang="en-US" sz="1200" b="0" i="1" dirty="0"/>
          </a:p>
        </p:txBody>
      </p:sp>
      <p:pic>
        <p:nvPicPr>
          <p:cNvPr id="10" name="Picture 7"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678497"/>
            <a:ext cx="6767512" cy="437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835696" y="1556792"/>
            <a:ext cx="3383756" cy="46805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Content Placeholder 2"/>
          <p:cNvSpPr>
            <a:spLocks noGrp="1"/>
          </p:cNvSpPr>
          <p:nvPr>
            <p:ph sz="quarter" idx="13"/>
          </p:nvPr>
        </p:nvSpPr>
        <p:spPr>
          <a:xfrm>
            <a:off x="609600" y="1600200"/>
            <a:ext cx="3746376" cy="4421088"/>
          </a:xfrm>
        </p:spPr>
        <p:txBody>
          <a:bodyPr>
            <a:noAutofit/>
          </a:bodyPr>
          <a:lstStyle/>
          <a:p>
            <a:pPr>
              <a:buClr>
                <a:schemeClr val="tx1"/>
              </a:buClr>
              <a:buSzPct val="75000"/>
              <a:defRPr/>
            </a:pPr>
            <a:r>
              <a:rPr lang="en-GB" sz="2600" dirty="0">
                <a:latin typeface="Arial" panose="020B0604020202020204" pitchFamily="34" charset="0"/>
                <a:ea typeface="ＭＳ Ｐゴシック" charset="0"/>
                <a:cs typeface="Arial" panose="020B0604020202020204" pitchFamily="34" charset="0"/>
              </a:rPr>
              <a:t>D-Pad (arrow keys)</a:t>
            </a:r>
          </a:p>
          <a:p>
            <a:pPr>
              <a:buClr>
                <a:schemeClr val="tx1"/>
              </a:buClr>
              <a:buSzPct val="75000"/>
              <a:defRPr/>
            </a:pPr>
            <a:endParaRPr lang="en-GB" sz="2600" dirty="0">
              <a:latin typeface="Arial" panose="020B0604020202020204" pitchFamily="34" charset="0"/>
              <a:ea typeface="ＭＳ Ｐゴシック" charset="0"/>
              <a:cs typeface="Arial" panose="020B0604020202020204" pitchFamily="34" charset="0"/>
            </a:endParaRPr>
          </a:p>
          <a:p>
            <a:pPr>
              <a:buClr>
                <a:schemeClr val="tx1"/>
              </a:buClr>
              <a:buSzPct val="75000"/>
              <a:defRPr/>
            </a:pPr>
            <a:r>
              <a:rPr lang="en-GB" sz="2600" dirty="0">
                <a:latin typeface="Arial" panose="020B0604020202020204" pitchFamily="34" charset="0"/>
                <a:ea typeface="ＭＳ Ｐゴシック" charset="0"/>
                <a:cs typeface="Arial" panose="020B0604020202020204" pitchFamily="34" charset="0"/>
              </a:rPr>
              <a:t>Trackball</a:t>
            </a:r>
          </a:p>
          <a:p>
            <a:pPr>
              <a:buClr>
                <a:schemeClr val="tx1"/>
              </a:buClr>
              <a:buSzPct val="75000"/>
              <a:defRPr/>
            </a:pPr>
            <a:endParaRPr lang="en-GB" sz="2600" dirty="0">
              <a:latin typeface="Arial" panose="020B0604020202020204" pitchFamily="34" charset="0"/>
              <a:ea typeface="ＭＳ Ｐゴシック" charset="0"/>
              <a:cs typeface="Arial" panose="020B0604020202020204" pitchFamily="34" charset="0"/>
            </a:endParaRPr>
          </a:p>
          <a:p>
            <a:pPr>
              <a:buClr>
                <a:schemeClr val="tx1"/>
              </a:buClr>
              <a:buSzPct val="75000"/>
              <a:defRPr/>
            </a:pPr>
            <a:r>
              <a:rPr lang="en-GB" sz="2600" dirty="0">
                <a:latin typeface="Arial" panose="020B0604020202020204" pitchFamily="34" charset="0"/>
                <a:ea typeface="ＭＳ Ｐゴシック" charset="0"/>
                <a:cs typeface="Arial" panose="020B0604020202020204" pitchFamily="34" charset="0"/>
              </a:rPr>
              <a:t>Direct touch (trackpad)</a:t>
            </a:r>
          </a:p>
          <a:p>
            <a:pPr>
              <a:buClr>
                <a:schemeClr val="tx1"/>
              </a:buClr>
              <a:buSzPct val="75000"/>
              <a:defRPr/>
            </a:pPr>
            <a:endParaRPr lang="en-GB" sz="2600" dirty="0">
              <a:latin typeface="Arial" panose="020B0604020202020204" pitchFamily="34" charset="0"/>
              <a:ea typeface="ＭＳ Ｐゴシック" charset="0"/>
              <a:cs typeface="Arial" panose="020B0604020202020204" pitchFamily="34" charset="0"/>
            </a:endParaRPr>
          </a:p>
          <a:p>
            <a:pPr>
              <a:buClr>
                <a:schemeClr val="tx1"/>
              </a:buClr>
              <a:buSzPct val="75000"/>
              <a:defRPr/>
            </a:pPr>
            <a:r>
              <a:rPr lang="en-GB" sz="2600" dirty="0">
                <a:latin typeface="Arial" panose="020B0604020202020204" pitchFamily="34" charset="0"/>
                <a:ea typeface="ＭＳ Ｐゴシック" charset="0"/>
                <a:cs typeface="Arial" panose="020B0604020202020204" pitchFamily="34" charset="0"/>
              </a:rPr>
              <a:t>Stylus</a:t>
            </a:r>
          </a:p>
          <a:p>
            <a:pPr marL="0" indent="0">
              <a:buNone/>
            </a:pPr>
            <a:endParaRPr lang="en-AU" altLang="en-US" sz="2600" dirty="0">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1972608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700" dirty="0" smtClean="0">
                <a:latin typeface="Arial" panose="020B0604020202020204" pitchFamily="34" charset="0"/>
                <a:cs typeface="Arial" panose="020B0604020202020204" pitchFamily="34" charset="0"/>
              </a:rPr>
              <a:t>     Positioning and pointing devices (7)</a:t>
            </a:r>
            <a:endParaRPr lang="en-IE" sz="27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37</a:t>
            </a:fld>
            <a:endParaRPr lang="en-US"/>
          </a:p>
        </p:txBody>
      </p:sp>
      <p:sp>
        <p:nvSpPr>
          <p:cNvPr id="9" name="Text Box 6"/>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Positioning &amp; Pointing Devices</a:t>
            </a:r>
            <a:endParaRPr lang="en-US" altLang="en-US" sz="1200" b="0" i="1" dirty="0"/>
          </a:p>
        </p:txBody>
      </p:sp>
      <p:sp>
        <p:nvSpPr>
          <p:cNvPr id="11" name="Rectangle 3"/>
          <p:cNvSpPr txBox="1">
            <a:spLocks noChangeArrowheads="1"/>
          </p:cNvSpPr>
          <p:nvPr/>
        </p:nvSpPr>
        <p:spPr>
          <a:xfrm>
            <a:off x="264048" y="1628800"/>
            <a:ext cx="8484416" cy="4464496"/>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533400" indent="-533400">
              <a:buFontTx/>
              <a:buNone/>
              <a:defRPr/>
            </a:pPr>
            <a:r>
              <a:rPr lang="en-GB" altLang="en-US" sz="2600" dirty="0" smtClean="0">
                <a:solidFill>
                  <a:srgbClr val="FFC000"/>
                </a:solidFill>
                <a:latin typeface="Arial" panose="020B0604020202020204" pitchFamily="34" charset="0"/>
                <a:ea typeface="ＭＳ Ｐゴシック" pitchFamily="34" charset="-128"/>
                <a:cs typeface="Arial" panose="020B0604020202020204" pitchFamily="34" charset="0"/>
              </a:rPr>
              <a:t>Direct Control Pointing Devices – Light Pens</a:t>
            </a:r>
            <a:endParaRPr lang="en-GB" altLang="en-US" sz="2600" dirty="0">
              <a:solidFill>
                <a:srgbClr val="FFC000"/>
              </a:solidFill>
              <a:latin typeface="Arial" panose="020B0604020202020204" pitchFamily="34" charset="0"/>
              <a:ea typeface="ＭＳ Ｐゴシック" pitchFamily="34" charset="-128"/>
              <a:cs typeface="Arial" panose="020B0604020202020204" pitchFamily="34" charset="0"/>
            </a:endParaRPr>
          </a:p>
          <a:p>
            <a:pPr marL="533400" indent="-533400">
              <a:buFontTx/>
              <a:buNone/>
              <a:defRPr/>
            </a:pPr>
            <a:r>
              <a:rPr lang="en-US" altLang="ja-JP" sz="2400" dirty="0" smtClean="0">
                <a:latin typeface="Arial" panose="020B0604020202020204" pitchFamily="34" charset="0"/>
                <a:ea typeface="ＭＳ Ｐゴシック" pitchFamily="34" charset="-128"/>
                <a:cs typeface="Arial" panose="020B0604020202020204" pitchFamily="34" charset="0"/>
              </a:rPr>
              <a:t>Enabling </a:t>
            </a:r>
            <a:r>
              <a:rPr lang="en-US" altLang="ja-JP" sz="2400" dirty="0">
                <a:latin typeface="Arial" panose="020B0604020202020204" pitchFamily="34" charset="0"/>
                <a:ea typeface="ＭＳ Ｐゴシック" pitchFamily="34" charset="-128"/>
                <a:cs typeface="Arial" panose="020B0604020202020204" pitchFamily="34" charset="0"/>
              </a:rPr>
              <a:t>users to point to a spot on a screen and to perform a select, position, or other task </a:t>
            </a:r>
          </a:p>
          <a:p>
            <a:pPr marL="457200" lvl="1" indent="0">
              <a:buNone/>
              <a:defRPr/>
            </a:pPr>
            <a:endParaRPr lang="en-US" altLang="ja-JP" sz="2400" dirty="0">
              <a:latin typeface="Arial" panose="020B0604020202020204" pitchFamily="34" charset="0"/>
              <a:ea typeface="ＭＳ Ｐゴシック" pitchFamily="34" charset="-128"/>
              <a:cs typeface="Arial" panose="020B0604020202020204" pitchFamily="34" charset="0"/>
            </a:endParaRPr>
          </a:p>
          <a:p>
            <a:pPr marL="914400" lvl="1" indent="-457200">
              <a:defRPr/>
            </a:pPr>
            <a:r>
              <a:rPr lang="en-US" altLang="ja-JP" sz="2400" u="sng" dirty="0">
                <a:latin typeface="Arial" panose="020B0604020202020204" pitchFamily="34" charset="0"/>
                <a:ea typeface="ＭＳ Ｐゴシック" pitchFamily="34" charset="-128"/>
                <a:cs typeface="Arial" panose="020B0604020202020204" pitchFamily="34" charset="0"/>
              </a:rPr>
              <a:t>Disadvantages: </a:t>
            </a:r>
          </a:p>
          <a:p>
            <a:pPr marL="1295400" lvl="2" indent="-381000">
              <a:defRPr/>
            </a:pPr>
            <a:r>
              <a:rPr lang="en-US" altLang="ja-JP" sz="2400" dirty="0">
                <a:latin typeface="Arial" panose="020B0604020202020204" pitchFamily="34" charset="0"/>
                <a:ea typeface="ＭＳ Ｐゴシック" pitchFamily="34" charset="-128"/>
                <a:cs typeface="Arial" panose="020B0604020202020204" pitchFamily="34" charset="0"/>
              </a:rPr>
              <a:t>users' hands </a:t>
            </a:r>
            <a:r>
              <a:rPr lang="en-US" altLang="ja-JP" sz="2400" dirty="0" smtClean="0">
                <a:latin typeface="Arial" panose="020B0604020202020204" pitchFamily="34" charset="0"/>
                <a:ea typeface="ＭＳ Ｐゴシック" pitchFamily="34" charset="-128"/>
                <a:cs typeface="Arial" panose="020B0604020202020204" pitchFamily="34" charset="0"/>
              </a:rPr>
              <a:t>obscures </a:t>
            </a:r>
            <a:r>
              <a:rPr lang="en-US" altLang="ja-JP" sz="2400" dirty="0">
                <a:latin typeface="Arial" panose="020B0604020202020204" pitchFamily="34" charset="0"/>
                <a:ea typeface="ＭＳ Ｐゴシック" pitchFamily="34" charset="-128"/>
                <a:cs typeface="Arial" panose="020B0604020202020204" pitchFamily="34" charset="0"/>
              </a:rPr>
              <a:t>part of the screen, </a:t>
            </a:r>
          </a:p>
          <a:p>
            <a:pPr marL="1295400" lvl="2" indent="-381000">
              <a:defRPr/>
            </a:pPr>
            <a:r>
              <a:rPr lang="en-US" altLang="ja-JP" sz="2400" dirty="0">
                <a:latin typeface="Arial" panose="020B0604020202020204" pitchFamily="34" charset="0"/>
                <a:ea typeface="ＭＳ Ｐゴシック" pitchFamily="34" charset="-128"/>
                <a:cs typeface="Arial" panose="020B0604020202020204" pitchFamily="34" charset="0"/>
              </a:rPr>
              <a:t>users </a:t>
            </a:r>
            <a:r>
              <a:rPr lang="en-US" altLang="ja-JP" sz="2400" dirty="0" smtClean="0">
                <a:latin typeface="Arial" panose="020B0604020202020204" pitchFamily="34" charset="0"/>
                <a:ea typeface="ＭＳ Ｐゴシック" pitchFamily="34" charset="-128"/>
                <a:cs typeface="Arial" panose="020B0604020202020204" pitchFamily="34" charset="0"/>
              </a:rPr>
              <a:t>have </a:t>
            </a:r>
            <a:r>
              <a:rPr lang="en-US" altLang="ja-JP" sz="2400" dirty="0">
                <a:latin typeface="Arial" panose="020B0604020202020204" pitchFamily="34" charset="0"/>
                <a:ea typeface="ＭＳ Ｐゴシック" pitchFamily="34" charset="-128"/>
                <a:cs typeface="Arial" panose="020B0604020202020204" pitchFamily="34" charset="0"/>
              </a:rPr>
              <a:t>to remove their hands from the keyboard, </a:t>
            </a:r>
          </a:p>
          <a:p>
            <a:pPr marL="1295400" lvl="2" indent="-381000">
              <a:defRPr/>
            </a:pPr>
            <a:r>
              <a:rPr lang="en-US" altLang="ja-JP" sz="2400" dirty="0">
                <a:latin typeface="Arial" panose="020B0604020202020204" pitchFamily="34" charset="0"/>
                <a:ea typeface="ＭＳ Ｐゴシック" pitchFamily="34" charset="-128"/>
                <a:cs typeface="Arial" panose="020B0604020202020204" pitchFamily="34" charset="0"/>
              </a:rPr>
              <a:t>users </a:t>
            </a:r>
            <a:r>
              <a:rPr lang="en-US" altLang="ja-JP" sz="2400" dirty="0" smtClean="0">
                <a:latin typeface="Arial" panose="020B0604020202020204" pitchFamily="34" charset="0"/>
                <a:ea typeface="ＭＳ Ｐゴシック" pitchFamily="34" charset="-128"/>
                <a:cs typeface="Arial" panose="020B0604020202020204" pitchFamily="34" charset="0"/>
              </a:rPr>
              <a:t>have </a:t>
            </a:r>
            <a:r>
              <a:rPr lang="en-US" altLang="ja-JP" sz="2400" dirty="0">
                <a:latin typeface="Arial" panose="020B0604020202020204" pitchFamily="34" charset="0"/>
                <a:ea typeface="ＭＳ Ｐゴシック" pitchFamily="34" charset="-128"/>
                <a:cs typeface="Arial" panose="020B0604020202020204" pitchFamily="34" charset="0"/>
              </a:rPr>
              <a:t>to pick up the </a:t>
            </a:r>
            <a:r>
              <a:rPr lang="en-US" altLang="ja-JP" sz="2400" dirty="0" err="1">
                <a:latin typeface="Arial" panose="020B0604020202020204" pitchFamily="34" charset="0"/>
                <a:ea typeface="ＭＳ Ｐゴシック" pitchFamily="34" charset="-128"/>
                <a:cs typeface="Arial" panose="020B0604020202020204" pitchFamily="34" charset="0"/>
              </a:rPr>
              <a:t>lightpen</a:t>
            </a:r>
            <a:r>
              <a:rPr lang="en-US" altLang="ja-JP" sz="2400" dirty="0">
                <a:latin typeface="Arial" panose="020B0604020202020204" pitchFamily="34" charset="0"/>
                <a:ea typeface="ＭＳ Ｐゴシック" pitchFamily="34" charset="-128"/>
                <a:cs typeface="Arial" panose="020B0604020202020204" pitchFamily="34" charset="0"/>
              </a:rPr>
              <a:t> </a:t>
            </a:r>
          </a:p>
        </p:txBody>
      </p:sp>
    </p:spTree>
    <p:extLst>
      <p:ext uri="{BB962C8B-B14F-4D97-AF65-F5344CB8AC3E}">
        <p14:creationId xmlns:p14="http://schemas.microsoft.com/office/powerpoint/2010/main" val="521102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700" dirty="0" smtClean="0">
                <a:latin typeface="Arial" panose="020B0604020202020204" pitchFamily="34" charset="0"/>
                <a:cs typeface="Arial" panose="020B0604020202020204" pitchFamily="34" charset="0"/>
              </a:rPr>
              <a:t>     Positioning and pointing devices (8)</a:t>
            </a:r>
            <a:endParaRPr lang="en-IE" sz="27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38</a:t>
            </a:fld>
            <a:endParaRPr lang="en-US"/>
          </a:p>
        </p:txBody>
      </p:sp>
      <p:pic>
        <p:nvPicPr>
          <p:cNvPr id="5"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Positioning &amp; Pointing Devices</a:t>
            </a:r>
            <a:endParaRPr lang="en-US" altLang="en-US" sz="1200" b="0" i="1" dirty="0"/>
          </a:p>
        </p:txBody>
      </p:sp>
      <p:sp>
        <p:nvSpPr>
          <p:cNvPr id="11" name="Rectangle 3"/>
          <p:cNvSpPr txBox="1">
            <a:spLocks noChangeArrowheads="1"/>
          </p:cNvSpPr>
          <p:nvPr/>
        </p:nvSpPr>
        <p:spPr>
          <a:xfrm>
            <a:off x="264048" y="1628800"/>
            <a:ext cx="8484416" cy="4464496"/>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533400" indent="-533400">
              <a:buFontTx/>
              <a:buNone/>
              <a:defRPr/>
            </a:pPr>
            <a:r>
              <a:rPr lang="en-GB" altLang="en-US" sz="2600" dirty="0" smtClean="0">
                <a:solidFill>
                  <a:srgbClr val="FFC000"/>
                </a:solidFill>
                <a:latin typeface="Arial" panose="020B0604020202020204" pitchFamily="34" charset="0"/>
                <a:ea typeface="ＭＳ Ｐゴシック" pitchFamily="34" charset="-128"/>
                <a:cs typeface="Arial" panose="020B0604020202020204" pitchFamily="34" charset="0"/>
              </a:rPr>
              <a:t>Devices for Less Abled Users – </a:t>
            </a:r>
            <a:r>
              <a:rPr lang="en-GB" altLang="en-US" sz="2600" dirty="0" err="1" smtClean="0">
                <a:solidFill>
                  <a:srgbClr val="FFC000"/>
                </a:solidFill>
                <a:latin typeface="Arial" panose="020B0604020202020204" pitchFamily="34" charset="0"/>
                <a:ea typeface="ＭＳ Ｐゴシック" pitchFamily="34" charset="-128"/>
                <a:cs typeface="Arial" panose="020B0604020202020204" pitchFamily="34" charset="0"/>
              </a:rPr>
              <a:t>EyeGaze</a:t>
            </a:r>
            <a:r>
              <a:rPr lang="en-GB" altLang="en-US" sz="2600" dirty="0" smtClean="0">
                <a:solidFill>
                  <a:srgbClr val="FFC000"/>
                </a:solidFill>
                <a:latin typeface="Arial" panose="020B0604020202020204" pitchFamily="34" charset="0"/>
                <a:ea typeface="ＭＳ Ｐゴシック" pitchFamily="34" charset="-128"/>
                <a:cs typeface="Arial" panose="020B0604020202020204" pitchFamily="34" charset="0"/>
              </a:rPr>
              <a:t> Device</a:t>
            </a:r>
          </a:p>
          <a:p>
            <a:pPr marL="533400" indent="-533400">
              <a:buFontTx/>
              <a:buNone/>
              <a:defRPr/>
            </a:pPr>
            <a:r>
              <a:rPr lang="en-GB" altLang="en-US" sz="2400" dirty="0" smtClean="0">
                <a:latin typeface="Arial" panose="020B0604020202020204" pitchFamily="34" charset="0"/>
                <a:ea typeface="ＭＳ Ｐゴシック" pitchFamily="34" charset="-128"/>
                <a:cs typeface="Arial" panose="020B0604020202020204" pitchFamily="34" charset="0"/>
              </a:rPr>
              <a:t>An </a:t>
            </a:r>
            <a:r>
              <a:rPr lang="en-GB" altLang="en-US" sz="2400" dirty="0" err="1">
                <a:latin typeface="Arial" panose="020B0604020202020204" pitchFamily="34" charset="0"/>
                <a:ea typeface="ＭＳ Ｐゴシック" pitchFamily="34" charset="-128"/>
                <a:cs typeface="Arial" panose="020B0604020202020204" pitchFamily="34" charset="0"/>
              </a:rPr>
              <a:t>eyegaze</a:t>
            </a:r>
            <a:r>
              <a:rPr lang="en-GB" altLang="en-US" sz="2400" dirty="0">
                <a:latin typeface="Arial" panose="020B0604020202020204" pitchFamily="34" charset="0"/>
                <a:ea typeface="ＭＳ Ｐゴシック" pitchFamily="34" charset="-128"/>
                <a:cs typeface="Arial" panose="020B0604020202020204" pitchFamily="34" charset="0"/>
              </a:rPr>
              <a:t> unit is worn on a headband on the </a:t>
            </a:r>
            <a:r>
              <a:rPr lang="en-GB" altLang="en-US" sz="2400" dirty="0" smtClean="0">
                <a:latin typeface="Arial" panose="020B0604020202020204" pitchFamily="34" charset="0"/>
                <a:ea typeface="ＭＳ Ｐゴシック" pitchFamily="34" charset="-128"/>
                <a:cs typeface="Arial" panose="020B0604020202020204" pitchFamily="34" charset="0"/>
              </a:rPr>
              <a:t>user’s </a:t>
            </a:r>
            <a:r>
              <a:rPr lang="en-GB" altLang="en-US" sz="2400" dirty="0">
                <a:latin typeface="Arial" panose="020B0604020202020204" pitchFamily="34" charset="0"/>
                <a:ea typeface="ＭＳ Ｐゴシック" pitchFamily="34" charset="-128"/>
                <a:cs typeface="Arial" panose="020B0604020202020204" pitchFamily="34" charset="0"/>
              </a:rPr>
              <a:t>head </a:t>
            </a:r>
            <a:r>
              <a:rPr lang="en-GB" altLang="en-US" sz="2400" dirty="0" smtClean="0">
                <a:latin typeface="Arial" panose="020B0604020202020204" pitchFamily="34" charset="0"/>
                <a:ea typeface="ＭＳ Ｐゴシック" pitchFamily="34" charset="-128"/>
                <a:cs typeface="Arial" panose="020B0604020202020204" pitchFamily="34" charset="0"/>
              </a:rPr>
              <a:t>– screen cursor </a:t>
            </a:r>
            <a:r>
              <a:rPr lang="en-GB" altLang="en-US" sz="2400" dirty="0">
                <a:latin typeface="Arial" panose="020B0604020202020204" pitchFamily="34" charset="0"/>
                <a:ea typeface="ＭＳ Ｐゴシック" pitchFamily="34" charset="-128"/>
                <a:cs typeface="Arial" panose="020B0604020202020204" pitchFamily="34" charset="0"/>
              </a:rPr>
              <a:t>is driven by </a:t>
            </a:r>
            <a:r>
              <a:rPr lang="en-GB" altLang="en-US" sz="2400" dirty="0" smtClean="0">
                <a:latin typeface="Arial" panose="020B0604020202020204" pitchFamily="34" charset="0"/>
                <a:ea typeface="ＭＳ Ｐゴシック" pitchFamily="34" charset="-128"/>
                <a:cs typeface="Arial" panose="020B0604020202020204" pitchFamily="34" charset="0"/>
              </a:rPr>
              <a:t>the users </a:t>
            </a:r>
            <a:r>
              <a:rPr lang="en-GB" altLang="en-US" sz="2400" dirty="0">
                <a:latin typeface="Arial" panose="020B0604020202020204" pitchFamily="34" charset="0"/>
                <a:ea typeface="ＭＳ Ｐゴシック" pitchFamily="34" charset="-128"/>
                <a:cs typeface="Arial" panose="020B0604020202020204" pitchFamily="34" charset="0"/>
              </a:rPr>
              <a:t>eye </a:t>
            </a:r>
            <a:r>
              <a:rPr lang="en-GB" altLang="en-US" sz="2400" dirty="0" smtClean="0">
                <a:latin typeface="Arial" panose="020B0604020202020204" pitchFamily="34" charset="0"/>
                <a:ea typeface="ＭＳ Ｐゴシック" pitchFamily="34" charset="-128"/>
                <a:cs typeface="Arial" panose="020B0604020202020204" pitchFamily="34" charset="0"/>
              </a:rPr>
              <a:t>movements</a:t>
            </a:r>
            <a:endParaRPr lang="en-GB" altLang="en-US" sz="2400" dirty="0">
              <a:latin typeface="Arial" panose="020B0604020202020204" pitchFamily="34" charset="0"/>
              <a:ea typeface="ＭＳ Ｐゴシック" pitchFamily="34" charset="-128"/>
              <a:cs typeface="Arial" panose="020B0604020202020204" pitchFamily="34" charset="0"/>
            </a:endParaRPr>
          </a:p>
          <a:p>
            <a:pPr marL="533400" indent="-533400">
              <a:defRPr/>
            </a:pPr>
            <a:r>
              <a:rPr lang="en-GB" altLang="en-US" sz="2200" dirty="0" smtClean="0">
                <a:latin typeface="Arial" panose="020B0604020202020204" pitchFamily="34" charset="0"/>
                <a:ea typeface="ＭＳ Ｐゴシック" pitchFamily="34" charset="-128"/>
                <a:cs typeface="Arial" panose="020B0604020202020204" pitchFamily="34" charset="0"/>
              </a:rPr>
              <a:t>Advantages: </a:t>
            </a:r>
            <a:r>
              <a:rPr lang="en-GB" altLang="en-US" sz="2200" dirty="0">
                <a:latin typeface="Arial" panose="020B0604020202020204" pitchFamily="34" charset="0"/>
                <a:ea typeface="ＭＳ Ｐゴシック" pitchFamily="34" charset="-128"/>
                <a:cs typeface="Arial" panose="020B0604020202020204" pitchFamily="34" charset="0"/>
              </a:rPr>
              <a:t>good for disabled users with motor impairments or any environment where user is limited in movement</a:t>
            </a:r>
          </a:p>
          <a:p>
            <a:pPr marL="1295400" lvl="2" indent="-381000">
              <a:buNone/>
              <a:defRPr/>
            </a:pPr>
            <a:r>
              <a:rPr lang="en-GB" altLang="en-US" sz="2200" dirty="0">
                <a:solidFill>
                  <a:srgbClr val="009999"/>
                </a:solidFill>
                <a:latin typeface="Arial" panose="020B0604020202020204" pitchFamily="34" charset="0"/>
                <a:ea typeface="ＭＳ Ｐゴシック" pitchFamily="34" charset="-128"/>
                <a:cs typeface="Arial" panose="020B0604020202020204" pitchFamily="34" charset="0"/>
              </a:rPr>
              <a:t>+</a:t>
            </a:r>
            <a:r>
              <a:rPr lang="en-GB" altLang="en-US" sz="2200" dirty="0">
                <a:latin typeface="Arial" panose="020B0604020202020204" pitchFamily="34" charset="0"/>
                <a:ea typeface="ＭＳ Ｐゴシック" pitchFamily="34" charset="-128"/>
                <a:cs typeface="Arial" panose="020B0604020202020204" pitchFamily="34" charset="0"/>
              </a:rPr>
              <a:t> </a:t>
            </a:r>
            <a:r>
              <a:rPr lang="en-US" altLang="en-US" sz="2000" dirty="0">
                <a:latin typeface="Arial" panose="020B0604020202020204" pitchFamily="34" charset="0"/>
                <a:ea typeface="ＭＳ Ｐゴシック" pitchFamily="34" charset="-128"/>
                <a:cs typeface="Arial" panose="020B0604020202020204" pitchFamily="34" charset="0"/>
              </a:rPr>
              <a:t>Fast </a:t>
            </a:r>
            <a:endParaRPr lang="en-GB" altLang="en-US" sz="2000" dirty="0">
              <a:latin typeface="Arial" panose="020B0604020202020204" pitchFamily="34" charset="0"/>
              <a:ea typeface="ＭＳ Ｐゴシック" pitchFamily="34" charset="-128"/>
              <a:cs typeface="Arial" panose="020B0604020202020204" pitchFamily="34" charset="0"/>
            </a:endParaRPr>
          </a:p>
          <a:p>
            <a:pPr marL="1295400" lvl="2" indent="-381000">
              <a:buNone/>
              <a:defRPr/>
            </a:pPr>
            <a:r>
              <a:rPr lang="en-GB" altLang="en-US" sz="2000" dirty="0">
                <a:solidFill>
                  <a:srgbClr val="009999"/>
                </a:solidFill>
                <a:latin typeface="Arial" panose="020B0604020202020204" pitchFamily="34" charset="0"/>
                <a:ea typeface="ＭＳ Ｐゴシック" pitchFamily="34" charset="-128"/>
                <a:cs typeface="Arial" panose="020B0604020202020204" pitchFamily="34" charset="0"/>
              </a:rPr>
              <a:t>+</a:t>
            </a:r>
            <a:r>
              <a:rPr lang="en-GB" altLang="en-US" sz="2000" dirty="0">
                <a:latin typeface="Arial" panose="020B0604020202020204" pitchFamily="34" charset="0"/>
                <a:ea typeface="ＭＳ Ｐゴシック" pitchFamily="34" charset="-128"/>
                <a:cs typeface="Arial" panose="020B0604020202020204" pitchFamily="34" charset="0"/>
              </a:rPr>
              <a:t> </a:t>
            </a:r>
            <a:r>
              <a:rPr lang="en-US" altLang="en-US" sz="2000" dirty="0" smtClean="0">
                <a:latin typeface="Arial" panose="020B0604020202020204" pitchFamily="34" charset="0"/>
                <a:ea typeface="ＭＳ Ｐゴシック" pitchFamily="34" charset="-128"/>
                <a:cs typeface="Arial" panose="020B0604020202020204" pitchFamily="34" charset="0"/>
              </a:rPr>
              <a:t>Accurate</a:t>
            </a:r>
          </a:p>
          <a:p>
            <a:pPr marL="495300" indent="-381000">
              <a:defRPr/>
            </a:pPr>
            <a:r>
              <a:rPr lang="en-US" altLang="en-US" sz="2200" dirty="0" smtClean="0">
                <a:latin typeface="Arial" panose="020B0604020202020204" pitchFamily="34" charset="0"/>
                <a:ea typeface="ＭＳ Ｐゴシック" pitchFamily="34" charset="-128"/>
                <a:cs typeface="Arial" panose="020B0604020202020204" pitchFamily="34" charset="0"/>
              </a:rPr>
              <a:t>Disadvantages</a:t>
            </a:r>
            <a:endParaRPr lang="en-GB" altLang="en-US" sz="2200" dirty="0">
              <a:latin typeface="Arial" panose="020B0604020202020204" pitchFamily="34" charset="0"/>
              <a:ea typeface="ＭＳ Ｐゴシック" pitchFamily="34" charset="-128"/>
              <a:cs typeface="Arial" panose="020B0604020202020204" pitchFamily="34" charset="0"/>
            </a:endParaRPr>
          </a:p>
          <a:p>
            <a:pPr marL="1295400" lvl="2" indent="-381000">
              <a:buNone/>
              <a:defRPr/>
            </a:pPr>
            <a:r>
              <a:rPr lang="en-GB" altLang="en-US" sz="2200" dirty="0">
                <a:solidFill>
                  <a:srgbClr val="009999"/>
                </a:solidFill>
                <a:latin typeface="Arial" panose="020B0604020202020204" pitchFamily="34" charset="0"/>
                <a:ea typeface="ＭＳ Ｐゴシック" pitchFamily="34" charset="-128"/>
                <a:cs typeface="Arial" panose="020B0604020202020204" pitchFamily="34" charset="0"/>
              </a:rPr>
              <a:t>-</a:t>
            </a:r>
            <a:r>
              <a:rPr lang="en-GB" altLang="en-US" sz="2200" dirty="0">
                <a:latin typeface="Arial" panose="020B0604020202020204" pitchFamily="34" charset="0"/>
                <a:ea typeface="ＭＳ Ｐゴシック" pitchFamily="34" charset="-128"/>
                <a:cs typeface="Arial" panose="020B0604020202020204" pitchFamily="34" charset="0"/>
              </a:rPr>
              <a:t> </a:t>
            </a:r>
            <a:r>
              <a:rPr lang="en-GB" altLang="en-US" sz="2000" dirty="0">
                <a:latin typeface="Arial" panose="020B0604020202020204" pitchFamily="34" charset="0"/>
                <a:ea typeface="ＭＳ Ｐゴシック" pitchFamily="34" charset="-128"/>
                <a:cs typeface="Arial" panose="020B0604020202020204" pitchFamily="34" charset="0"/>
              </a:rPr>
              <a:t>Expensive</a:t>
            </a:r>
          </a:p>
          <a:p>
            <a:pPr marL="1295400" lvl="2" indent="-381000">
              <a:buNone/>
              <a:defRPr/>
            </a:pPr>
            <a:r>
              <a:rPr lang="en-GB" altLang="en-US" sz="2000" dirty="0">
                <a:solidFill>
                  <a:srgbClr val="009999"/>
                </a:solidFill>
                <a:latin typeface="Arial" panose="020B0604020202020204" pitchFamily="34" charset="0"/>
                <a:ea typeface="ＭＳ Ｐゴシック" pitchFamily="34" charset="-128"/>
                <a:cs typeface="Arial" panose="020B0604020202020204" pitchFamily="34" charset="0"/>
              </a:rPr>
              <a:t>-</a:t>
            </a:r>
            <a:r>
              <a:rPr lang="en-GB" altLang="en-US" sz="2000" dirty="0">
                <a:latin typeface="Arial" panose="020B0604020202020204" pitchFamily="34" charset="0"/>
                <a:ea typeface="ＭＳ Ｐゴシック" pitchFamily="34" charset="-128"/>
                <a:cs typeface="Arial" panose="020B0604020202020204" pitchFamily="34" charset="0"/>
              </a:rPr>
              <a:t> Good for selection, but not for continuous movement of cursor</a:t>
            </a:r>
            <a:endParaRPr lang="en-US" altLang="en-US" sz="2000" dirty="0">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1054740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700" dirty="0" smtClean="0">
                <a:latin typeface="Arial" panose="020B0604020202020204" pitchFamily="34" charset="0"/>
                <a:cs typeface="Arial" panose="020B0604020202020204" pitchFamily="34" charset="0"/>
              </a:rPr>
              <a:t>     Positioning and pointing devices (9)</a:t>
            </a:r>
            <a:endParaRPr lang="en-IE" sz="27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39</a:t>
            </a:fld>
            <a:endParaRPr lang="en-US"/>
          </a:p>
        </p:txBody>
      </p:sp>
      <p:sp>
        <p:nvSpPr>
          <p:cNvPr id="9" name="Text Box 6"/>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Positioning &amp; Pointing Devices</a:t>
            </a:r>
            <a:endParaRPr lang="en-US" altLang="en-US" sz="1200" b="0" i="1" dirty="0"/>
          </a:p>
        </p:txBody>
      </p:sp>
      <p:sp>
        <p:nvSpPr>
          <p:cNvPr id="11" name="Rectangle 3"/>
          <p:cNvSpPr txBox="1">
            <a:spLocks noChangeArrowheads="1"/>
          </p:cNvSpPr>
          <p:nvPr/>
        </p:nvSpPr>
        <p:spPr>
          <a:xfrm>
            <a:off x="264048" y="1628800"/>
            <a:ext cx="8484416" cy="4464496"/>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533400" indent="-533400">
              <a:buFontTx/>
              <a:buNone/>
              <a:defRPr/>
            </a:pPr>
            <a:r>
              <a:rPr lang="en-GB" altLang="en-US" sz="2600" dirty="0" smtClean="0">
                <a:solidFill>
                  <a:srgbClr val="FFC000"/>
                </a:solidFill>
                <a:latin typeface="Arial" panose="020B0604020202020204" pitchFamily="34" charset="0"/>
                <a:ea typeface="ＭＳ Ｐゴシック" pitchFamily="34" charset="-128"/>
                <a:cs typeface="Arial" panose="020B0604020202020204" pitchFamily="34" charset="0"/>
              </a:rPr>
              <a:t>Devices for Less Abled Users – Eye </a:t>
            </a:r>
            <a:r>
              <a:rPr lang="en-GB" altLang="en-US" sz="2600" dirty="0" err="1" smtClean="0">
                <a:solidFill>
                  <a:srgbClr val="FFC000"/>
                </a:solidFill>
                <a:latin typeface="Arial" panose="020B0604020202020204" pitchFamily="34" charset="0"/>
                <a:ea typeface="ＭＳ Ｐゴシック" pitchFamily="34" charset="-128"/>
                <a:cs typeface="Arial" panose="020B0604020202020204" pitchFamily="34" charset="0"/>
              </a:rPr>
              <a:t>Typer</a:t>
            </a:r>
            <a:r>
              <a:rPr lang="en-GB" altLang="en-US" sz="2600" dirty="0" smtClean="0">
                <a:solidFill>
                  <a:srgbClr val="FFC000"/>
                </a:solidFill>
                <a:latin typeface="Arial" panose="020B0604020202020204" pitchFamily="34" charset="0"/>
                <a:ea typeface="ＭＳ Ｐゴシック" pitchFamily="34" charset="-128"/>
                <a:cs typeface="Arial" panose="020B0604020202020204" pitchFamily="34" charset="0"/>
              </a:rPr>
              <a:t> Device</a:t>
            </a:r>
          </a:p>
          <a:p>
            <a:pPr marL="533400" indent="-533400">
              <a:defRPr/>
            </a:pPr>
            <a:r>
              <a:rPr lang="en-GB" altLang="en-US" sz="2400" dirty="0">
                <a:latin typeface="Arial" panose="020B0604020202020204" pitchFamily="34" charset="0"/>
                <a:ea typeface="ＭＳ Ｐゴシック" pitchFamily="34" charset="-128"/>
                <a:cs typeface="Arial" panose="020B0604020202020204" pitchFamily="34" charset="0"/>
              </a:rPr>
              <a:t>Developed for users with severe motor impairment</a:t>
            </a:r>
          </a:p>
          <a:p>
            <a:pPr marL="0" indent="0">
              <a:buNone/>
              <a:defRPr/>
            </a:pPr>
            <a:endParaRPr lang="en-GB" altLang="en-US" sz="1300" dirty="0">
              <a:latin typeface="Arial" panose="020B0604020202020204" pitchFamily="34" charset="0"/>
              <a:ea typeface="ＭＳ Ｐゴシック" pitchFamily="34" charset="-128"/>
              <a:cs typeface="Arial" panose="020B0604020202020204" pitchFamily="34" charset="0"/>
            </a:endParaRPr>
          </a:p>
          <a:p>
            <a:pPr marL="533400" indent="-533400">
              <a:defRPr/>
            </a:pPr>
            <a:r>
              <a:rPr lang="en-GB" altLang="en-US" sz="2400" dirty="0">
                <a:latin typeface="Arial" panose="020B0604020202020204" pitchFamily="34" charset="0"/>
                <a:ea typeface="ＭＳ Ｐゴシック" pitchFamily="34" charset="-128"/>
                <a:cs typeface="Arial" panose="020B0604020202020204" pitchFamily="34" charset="0"/>
              </a:rPr>
              <a:t>The user “types” by scanning the keyboard and fixing momentarily on each character that is wanted</a:t>
            </a:r>
          </a:p>
          <a:p>
            <a:pPr marL="0" indent="0">
              <a:buNone/>
              <a:defRPr/>
            </a:pPr>
            <a:endParaRPr lang="en-GB" altLang="en-US" sz="1300" dirty="0">
              <a:latin typeface="Arial" panose="020B0604020202020204" pitchFamily="34" charset="0"/>
              <a:ea typeface="ＭＳ Ｐゴシック" pitchFamily="34" charset="-128"/>
              <a:cs typeface="Arial" panose="020B0604020202020204" pitchFamily="34" charset="0"/>
            </a:endParaRPr>
          </a:p>
          <a:p>
            <a:pPr marL="533400" indent="-533400">
              <a:defRPr/>
            </a:pPr>
            <a:r>
              <a:rPr lang="en-GB" altLang="en-US" sz="2400" dirty="0">
                <a:latin typeface="Arial" panose="020B0604020202020204" pitchFamily="34" charset="0"/>
                <a:ea typeface="ＭＳ Ｐゴシック" pitchFamily="34" charset="-128"/>
                <a:cs typeface="Arial" panose="020B0604020202020204" pitchFamily="34" charset="0"/>
              </a:rPr>
              <a:t>The characters are displayed on a panel in qwerty keyboard layout.  Each character has a light embedded in it. The display has a camera that can detect which character the user is looking at.</a:t>
            </a:r>
          </a:p>
        </p:txBody>
      </p:sp>
    </p:spTree>
    <p:extLst>
      <p:ext uri="{BB962C8B-B14F-4D97-AF65-F5344CB8AC3E}">
        <p14:creationId xmlns:p14="http://schemas.microsoft.com/office/powerpoint/2010/main" val="308747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7924800" cy="1143000"/>
          </a:xfrm>
        </p:spPr>
        <p:txBody>
          <a:bodyPr/>
          <a:lstStyle/>
          <a:p>
            <a:r>
              <a:rPr lang="en-IE" altLang="en-US" sz="3200" dirty="0" smtClean="0">
                <a:latin typeface="Arial" panose="020B0604020202020204" pitchFamily="34" charset="0"/>
                <a:ea typeface="ＭＳ Ｐゴシック" pitchFamily="34" charset="-128"/>
                <a:cs typeface="Arial" panose="020B0604020202020204" pitchFamily="34" charset="0"/>
              </a:rPr>
              <a:t>Selecting Input Devices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marL="457200" indent="-457200">
              <a:spcBef>
                <a:spcPct val="0"/>
              </a:spcBef>
              <a:buFont typeface="+mj-lt"/>
              <a:buAutoNum type="arabicPeriod"/>
              <a:defRPr/>
            </a:pPr>
            <a:r>
              <a:rPr lang="en-GB" altLang="en-US" sz="2400" dirty="0" smtClean="0">
                <a:latin typeface="Arial" panose="020B0604020202020204" pitchFamily="34" charset="0"/>
                <a:cs typeface="Arial" panose="020B0604020202020204" pitchFamily="34" charset="0"/>
              </a:rPr>
              <a:t>Match </a:t>
            </a:r>
            <a:r>
              <a:rPr lang="en-GB" altLang="en-US" sz="2400" dirty="0">
                <a:latin typeface="Arial" panose="020B0604020202020204" pitchFamily="34" charset="0"/>
                <a:cs typeface="Arial" panose="020B0604020202020204" pitchFamily="34" charset="0"/>
              </a:rPr>
              <a:t>the user’s physiological capabilities </a:t>
            </a:r>
          </a:p>
          <a:p>
            <a:pPr lvl="1" indent="-342900">
              <a:spcBef>
                <a:spcPct val="0"/>
              </a:spcBef>
              <a:defRPr/>
            </a:pPr>
            <a:r>
              <a:rPr lang="en-GB" altLang="en-US" sz="2400" dirty="0" smtClean="0">
                <a:latin typeface="Arial" panose="020B0604020202020204" pitchFamily="34" charset="0"/>
                <a:cs typeface="Arial" panose="020B0604020202020204" pitchFamily="34" charset="0"/>
              </a:rPr>
              <a:t>E.G. A keyboard </a:t>
            </a:r>
            <a:r>
              <a:rPr lang="en-GB" altLang="en-US" sz="2400" dirty="0">
                <a:latin typeface="Arial" panose="020B0604020202020204" pitchFamily="34" charset="0"/>
                <a:cs typeface="Arial" panose="020B0604020202020204" pitchFamily="34" charset="0"/>
              </a:rPr>
              <a:t>for older users with arthritis may be a problem</a:t>
            </a:r>
            <a:br>
              <a:rPr lang="en-GB" altLang="en-US" sz="2400" dirty="0">
                <a:latin typeface="Arial" panose="020B0604020202020204" pitchFamily="34" charset="0"/>
                <a:cs typeface="Arial" panose="020B0604020202020204" pitchFamily="34" charset="0"/>
              </a:rPr>
            </a:br>
            <a:endParaRPr lang="en-GB" altLang="en-US" sz="2400" dirty="0">
              <a:latin typeface="Arial" panose="020B0604020202020204" pitchFamily="34" charset="0"/>
              <a:cs typeface="Arial" panose="020B0604020202020204" pitchFamily="34" charset="0"/>
            </a:endParaRPr>
          </a:p>
          <a:p>
            <a:pPr marL="457200" indent="-457200">
              <a:spcBef>
                <a:spcPct val="0"/>
              </a:spcBef>
              <a:buFont typeface="+mj-lt"/>
              <a:buAutoNum type="arabicPeriod"/>
              <a:defRPr/>
            </a:pPr>
            <a:r>
              <a:rPr lang="en-GB" altLang="en-US" sz="2400" dirty="0">
                <a:latin typeface="Arial" panose="020B0604020202020204" pitchFamily="34" charset="0"/>
                <a:cs typeface="Arial" panose="020B0604020202020204" pitchFamily="34" charset="0"/>
              </a:rPr>
              <a:t>Match the user’s expertise </a:t>
            </a:r>
          </a:p>
          <a:p>
            <a:pPr lvl="1" indent="-342900">
              <a:spcBef>
                <a:spcPct val="0"/>
              </a:spcBef>
              <a:defRPr/>
            </a:pPr>
            <a:r>
              <a:rPr lang="en-GB" altLang="en-US" sz="2400" dirty="0" smtClean="0">
                <a:latin typeface="Arial" panose="020B0604020202020204" pitchFamily="34" charset="0"/>
                <a:cs typeface="Arial" panose="020B0604020202020204" pitchFamily="34" charset="0"/>
              </a:rPr>
              <a:t>E.G. A keyboard </a:t>
            </a:r>
            <a:r>
              <a:rPr lang="en-GB" altLang="en-US" sz="2400" dirty="0">
                <a:latin typeface="Arial" panose="020B0604020202020204" pitchFamily="34" charset="0"/>
                <a:cs typeface="Arial" panose="020B0604020202020204" pitchFamily="34" charset="0"/>
              </a:rPr>
              <a:t>for older </a:t>
            </a:r>
            <a:r>
              <a:rPr lang="en-GB" altLang="en-US" sz="2400" dirty="0" smtClean="0">
                <a:latin typeface="Arial" panose="020B0604020202020204" pitchFamily="34" charset="0"/>
                <a:cs typeface="Arial" panose="020B0604020202020204" pitchFamily="34" charset="0"/>
              </a:rPr>
              <a:t>users, </a:t>
            </a:r>
            <a:r>
              <a:rPr lang="en-GB" altLang="en-US" sz="2400" dirty="0">
                <a:latin typeface="Arial" panose="020B0604020202020204" pitchFamily="34" charset="0"/>
                <a:cs typeface="Arial" panose="020B0604020202020204" pitchFamily="34" charset="0"/>
              </a:rPr>
              <a:t>or inexperienced </a:t>
            </a:r>
            <a:r>
              <a:rPr lang="en-GB" altLang="en-US" sz="2400" dirty="0" smtClean="0">
                <a:latin typeface="Arial" panose="020B0604020202020204" pitchFamily="34" charset="0"/>
                <a:cs typeface="Arial" panose="020B0604020202020204" pitchFamily="34" charset="0"/>
              </a:rPr>
              <a:t>users, </a:t>
            </a:r>
            <a:r>
              <a:rPr lang="en-GB" altLang="en-US" sz="2400" dirty="0">
                <a:latin typeface="Arial" panose="020B0604020202020204" pitchFamily="34" charset="0"/>
                <a:cs typeface="Arial" panose="020B0604020202020204" pitchFamily="34" charset="0"/>
              </a:rPr>
              <a:t>may be a </a:t>
            </a:r>
            <a:r>
              <a:rPr lang="en-GB" altLang="en-US" sz="2400" dirty="0" smtClean="0">
                <a:latin typeface="Arial" panose="020B0604020202020204" pitchFamily="34" charset="0"/>
                <a:cs typeface="Arial" panose="020B0604020202020204" pitchFamily="34" charset="0"/>
              </a:rPr>
              <a:t>problem</a:t>
            </a:r>
          </a:p>
          <a:p>
            <a:pPr marL="400050" lvl="1" indent="0">
              <a:spcBef>
                <a:spcPct val="0"/>
              </a:spcBef>
              <a:buNone/>
              <a:defRPr/>
            </a:pPr>
            <a:endParaRPr lang="en-GB" altLang="en-US" sz="2400" dirty="0" smtClean="0">
              <a:latin typeface="Arial" panose="020B0604020202020204" pitchFamily="34" charset="0"/>
              <a:cs typeface="Arial" panose="020B0604020202020204" pitchFamily="34" charset="0"/>
            </a:endParaRPr>
          </a:p>
          <a:p>
            <a:pPr marL="400050" lvl="1" indent="0">
              <a:spcBef>
                <a:spcPct val="0"/>
              </a:spcBef>
              <a:buNone/>
              <a:defRPr/>
            </a:pPr>
            <a:endParaRPr lang="en-GB" altLang="en-US" sz="2400" dirty="0">
              <a:latin typeface="Arial" panose="020B0604020202020204" pitchFamily="34" charset="0"/>
              <a:cs typeface="Arial" panose="020B0604020202020204" pitchFamily="34" charset="0"/>
            </a:endParaRPr>
          </a:p>
          <a:p>
            <a:pPr marL="400050" lvl="1" indent="0" algn="r">
              <a:spcBef>
                <a:spcPct val="0"/>
              </a:spcBef>
              <a:buNone/>
              <a:defRPr/>
            </a:pPr>
            <a:r>
              <a:rPr lang="en-GB" altLang="en-US" sz="2400" dirty="0" smtClean="0">
                <a:latin typeface="Arial" panose="020B0604020202020204" pitchFamily="34" charset="0"/>
                <a:cs typeface="Arial" panose="020B0604020202020204" pitchFamily="34" charset="0"/>
              </a:rPr>
              <a:t>… continued</a:t>
            </a:r>
            <a:endParaRPr lang="en-GB" altLang="en-US"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4</a:t>
            </a:fld>
            <a:endParaRPr lang="en-US"/>
          </a:p>
        </p:txBody>
      </p:sp>
    </p:spTree>
    <p:extLst>
      <p:ext uri="{BB962C8B-B14F-4D97-AF65-F5344CB8AC3E}">
        <p14:creationId xmlns:p14="http://schemas.microsoft.com/office/powerpoint/2010/main" val="3398752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600" dirty="0" smtClean="0">
                <a:latin typeface="Arial" panose="020B0604020202020204" pitchFamily="34" charset="0"/>
                <a:cs typeface="Arial" panose="020B0604020202020204" pitchFamily="34" charset="0"/>
              </a:rPr>
              <a:t>     Positioning and pointing devices (10)</a:t>
            </a:r>
            <a:endParaRPr lang="en-IE" sz="2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40</a:t>
            </a:fld>
            <a:endParaRPr lang="en-US"/>
          </a:p>
        </p:txBody>
      </p:sp>
      <p:pic>
        <p:nvPicPr>
          <p:cNvPr id="5"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Positioning &amp; Pointing Devices</a:t>
            </a:r>
            <a:endParaRPr lang="en-US" altLang="en-US" sz="1200" b="0" i="1" dirty="0"/>
          </a:p>
        </p:txBody>
      </p:sp>
      <p:sp>
        <p:nvSpPr>
          <p:cNvPr id="11" name="Rectangle 3"/>
          <p:cNvSpPr txBox="1">
            <a:spLocks noChangeArrowheads="1"/>
          </p:cNvSpPr>
          <p:nvPr/>
        </p:nvSpPr>
        <p:spPr>
          <a:xfrm>
            <a:off x="264048" y="1628800"/>
            <a:ext cx="8484416" cy="4464496"/>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533400" indent="-533400">
              <a:buFontTx/>
              <a:buNone/>
              <a:defRPr/>
            </a:pPr>
            <a:r>
              <a:rPr lang="en-GB" altLang="en-US" sz="2600" dirty="0" smtClean="0">
                <a:solidFill>
                  <a:srgbClr val="FFC000"/>
                </a:solidFill>
                <a:latin typeface="Arial" panose="020B0604020202020204" pitchFamily="34" charset="0"/>
                <a:ea typeface="ＭＳ Ｐゴシック" pitchFamily="34" charset="-128"/>
                <a:cs typeface="Arial" panose="020B0604020202020204" pitchFamily="34" charset="0"/>
              </a:rPr>
              <a:t>Devices for Less Abled Users – Head Movement Tracker</a:t>
            </a:r>
          </a:p>
          <a:p>
            <a:pPr marL="533400" indent="-533400">
              <a:defRPr/>
            </a:pPr>
            <a:r>
              <a:rPr lang="en-GB" altLang="en-US" sz="2400" dirty="0">
                <a:latin typeface="Arial" panose="020B0604020202020204" pitchFamily="34" charset="0"/>
                <a:ea typeface="ＭＳ Ｐゴシック" pitchFamily="34" charset="-128"/>
                <a:cs typeface="Arial" panose="020B0604020202020204" pitchFamily="34" charset="0"/>
              </a:rPr>
              <a:t>Developed for users with severe motor impairment</a:t>
            </a:r>
          </a:p>
          <a:p>
            <a:pPr marL="533400" indent="-533400">
              <a:defRPr/>
            </a:pPr>
            <a:endParaRPr lang="en-GB" altLang="en-US" sz="2400" dirty="0">
              <a:latin typeface="Arial" panose="020B0604020202020204" pitchFamily="34" charset="0"/>
              <a:ea typeface="ＭＳ Ｐゴシック" pitchFamily="34" charset="-128"/>
              <a:cs typeface="Arial" panose="020B0604020202020204" pitchFamily="34" charset="0"/>
            </a:endParaRPr>
          </a:p>
          <a:p>
            <a:pPr marL="533400" indent="-533400">
              <a:defRPr/>
            </a:pPr>
            <a:r>
              <a:rPr lang="en-GB" altLang="en-US" sz="2400" dirty="0">
                <a:latin typeface="Arial" panose="020B0604020202020204" pitchFamily="34" charset="0"/>
                <a:ea typeface="ＭＳ Ｐゴシック" pitchFamily="34" charset="-128"/>
                <a:cs typeface="Arial" panose="020B0604020202020204" pitchFamily="34" charset="0"/>
              </a:rPr>
              <a:t>The user wears a lightweight headset.  The “keyboard” is a display on the screen. The system detects slight movements of the user’s head to move cursor. To operate a key, user moves cursor to the key and blows on a blow </a:t>
            </a:r>
            <a:r>
              <a:rPr lang="en-GB" altLang="en-US" sz="2400" dirty="0" smtClean="0">
                <a:latin typeface="Arial" panose="020B0604020202020204" pitchFamily="34" charset="0"/>
                <a:ea typeface="ＭＳ Ｐゴシック" pitchFamily="34" charset="-128"/>
                <a:cs typeface="Arial" panose="020B0604020202020204" pitchFamily="34" charset="0"/>
              </a:rPr>
              <a:t>switch.</a:t>
            </a:r>
            <a:endParaRPr lang="en-GB" altLang="en-US" sz="2400" dirty="0">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2629633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Other device Types</a:t>
            </a:r>
            <a:endParaRPr lang="en-IE" sz="3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41</a:t>
            </a:fld>
            <a:endParaRPr lang="en-US"/>
          </a:p>
        </p:txBody>
      </p:sp>
      <p:sp>
        <p:nvSpPr>
          <p:cNvPr id="9" name="Text Box 6"/>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Positioning &amp; Pointing Devices</a:t>
            </a:r>
            <a:endParaRPr lang="en-US" altLang="en-US" sz="1200" b="0" i="1" dirty="0"/>
          </a:p>
        </p:txBody>
      </p:sp>
      <p:sp>
        <p:nvSpPr>
          <p:cNvPr id="3" name="Content Placeholder 2"/>
          <p:cNvSpPr>
            <a:spLocks noGrp="1"/>
          </p:cNvSpPr>
          <p:nvPr>
            <p:ph sz="quarter" idx="13"/>
          </p:nvPr>
        </p:nvSpPr>
        <p:spPr>
          <a:xfrm>
            <a:off x="609600" y="1600200"/>
            <a:ext cx="8066856" cy="4421088"/>
          </a:xfrm>
        </p:spPr>
        <p:txBody>
          <a:bodyPr>
            <a:noAutofit/>
          </a:bodyPr>
          <a:lstStyle/>
          <a:p>
            <a:pPr marL="533400" indent="-533400"/>
            <a:r>
              <a:rPr lang="en-GB" altLang="en-US" sz="2800" dirty="0">
                <a:solidFill>
                  <a:srgbClr val="FFC000"/>
                </a:solidFill>
                <a:latin typeface="Arial" panose="020B0604020202020204" pitchFamily="34" charset="0"/>
                <a:ea typeface="ＭＳ Ｐゴシック" pitchFamily="34" charset="-128"/>
                <a:cs typeface="Arial" panose="020B0604020202020204" pitchFamily="34" charset="0"/>
              </a:rPr>
              <a:t>Picture Entry </a:t>
            </a:r>
            <a:r>
              <a:rPr lang="en-GB" altLang="en-US" sz="2800" dirty="0" smtClean="0">
                <a:solidFill>
                  <a:srgbClr val="FFC000"/>
                </a:solidFill>
                <a:latin typeface="Arial" panose="020B0604020202020204" pitchFamily="34" charset="0"/>
                <a:ea typeface="ＭＳ Ｐゴシック" pitchFamily="34" charset="-128"/>
                <a:cs typeface="Arial" panose="020B0604020202020204" pitchFamily="34" charset="0"/>
              </a:rPr>
              <a:t>Devices</a:t>
            </a:r>
            <a:endParaRPr lang="en-GB" altLang="en-US" sz="2800" dirty="0">
              <a:solidFill>
                <a:srgbClr val="FFC000"/>
              </a:solidFill>
              <a:latin typeface="Arial" panose="020B0604020202020204" pitchFamily="34" charset="0"/>
              <a:ea typeface="ＭＳ Ｐゴシック" pitchFamily="34" charset="-128"/>
              <a:cs typeface="Arial" panose="020B0604020202020204" pitchFamily="34" charset="0"/>
            </a:endParaRPr>
          </a:p>
          <a:p>
            <a:pPr marL="914400" lvl="1" indent="-457200"/>
            <a:r>
              <a:rPr lang="en-GB" altLang="en-US" sz="2400" dirty="0">
                <a:latin typeface="Arial" panose="020B0604020202020204" pitchFamily="34" charset="0"/>
                <a:ea typeface="ＭＳ Ｐゴシック" pitchFamily="34" charset="-128"/>
                <a:cs typeface="Arial" panose="020B0604020202020204" pitchFamily="34" charset="0"/>
              </a:rPr>
              <a:t>Scanners</a:t>
            </a:r>
          </a:p>
          <a:p>
            <a:pPr marL="914400" lvl="1" indent="-457200"/>
            <a:r>
              <a:rPr lang="en-GB" altLang="en-US" sz="2400" dirty="0">
                <a:latin typeface="Arial" panose="020B0604020202020204" pitchFamily="34" charset="0"/>
                <a:ea typeface="ＭＳ Ｐゴシック" pitchFamily="34" charset="-128"/>
                <a:cs typeface="Arial" panose="020B0604020202020204" pitchFamily="34" charset="0"/>
              </a:rPr>
              <a:t>Video cameras</a:t>
            </a:r>
          </a:p>
          <a:p>
            <a:pPr marL="914400" lvl="1" indent="-457200"/>
            <a:r>
              <a:rPr lang="en-GB" altLang="en-US" sz="2400" dirty="0">
                <a:latin typeface="Arial" panose="020B0604020202020204" pitchFamily="34" charset="0"/>
                <a:ea typeface="ＭＳ Ｐゴシック" pitchFamily="34" charset="-128"/>
                <a:cs typeface="Arial" panose="020B0604020202020204" pitchFamily="34" charset="0"/>
              </a:rPr>
              <a:t>MPEG camera</a:t>
            </a:r>
          </a:p>
          <a:p>
            <a:pPr marL="533400" indent="-533400"/>
            <a:endParaRPr lang="en-GB" altLang="en-US" sz="2800" dirty="0">
              <a:latin typeface="Arial" panose="020B0604020202020204" pitchFamily="34" charset="0"/>
              <a:ea typeface="ＭＳ Ｐゴシック" pitchFamily="34" charset="-128"/>
              <a:cs typeface="Arial" panose="020B0604020202020204" pitchFamily="34" charset="0"/>
            </a:endParaRPr>
          </a:p>
          <a:p>
            <a:pPr marL="533400" indent="-533400"/>
            <a:r>
              <a:rPr lang="en-GB" altLang="en-US" sz="2800" dirty="0">
                <a:solidFill>
                  <a:srgbClr val="FFC000"/>
                </a:solidFill>
                <a:latin typeface="Arial" panose="020B0604020202020204" pitchFamily="34" charset="0"/>
                <a:ea typeface="ＭＳ Ｐゴシック" pitchFamily="34" charset="-128"/>
                <a:cs typeface="Arial" panose="020B0604020202020204" pitchFamily="34" charset="0"/>
              </a:rPr>
              <a:t>Sound </a:t>
            </a:r>
            <a:r>
              <a:rPr lang="en-GB" altLang="en-US" sz="2800" dirty="0" smtClean="0">
                <a:solidFill>
                  <a:srgbClr val="FFC000"/>
                </a:solidFill>
                <a:latin typeface="Arial" panose="020B0604020202020204" pitchFamily="34" charset="0"/>
                <a:ea typeface="ＭＳ Ｐゴシック" pitchFamily="34" charset="-128"/>
                <a:cs typeface="Arial" panose="020B0604020202020204" pitchFamily="34" charset="0"/>
              </a:rPr>
              <a:t>Entry Devices</a:t>
            </a:r>
            <a:endParaRPr lang="en-GB" altLang="en-US" sz="2800" dirty="0">
              <a:solidFill>
                <a:srgbClr val="FFC000"/>
              </a:solidFill>
              <a:latin typeface="Arial" panose="020B0604020202020204" pitchFamily="34" charset="0"/>
              <a:ea typeface="ＭＳ Ｐゴシック" pitchFamily="34" charset="-128"/>
              <a:cs typeface="Arial" panose="020B0604020202020204" pitchFamily="34" charset="0"/>
            </a:endParaRPr>
          </a:p>
          <a:p>
            <a:pPr marL="914400" lvl="1" indent="-457200"/>
            <a:r>
              <a:rPr lang="en-GB" altLang="en-US" sz="2400" dirty="0">
                <a:latin typeface="Arial" panose="020B0604020202020204" pitchFamily="34" charset="0"/>
                <a:ea typeface="ＭＳ Ｐゴシック" pitchFamily="34" charset="-128"/>
                <a:cs typeface="Arial" panose="020B0604020202020204" pitchFamily="34" charset="0"/>
              </a:rPr>
              <a:t>Microphone</a:t>
            </a:r>
            <a:endParaRPr lang="en-US" altLang="en-US" sz="2400" dirty="0">
              <a:latin typeface="Arial" panose="020B0604020202020204" pitchFamily="34" charset="0"/>
              <a:ea typeface="ＭＳ Ｐゴシック" pitchFamily="34" charset="-128"/>
              <a:cs typeface="Arial" panose="020B0604020202020204" pitchFamily="34" charset="0"/>
            </a:endParaRPr>
          </a:p>
          <a:p>
            <a:pPr marL="0" indent="0">
              <a:buNone/>
            </a:pPr>
            <a:endParaRPr lang="en-AU" altLang="en-US" sz="2600" dirty="0">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11396540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82880" cy="1143000"/>
          </a:xfrm>
        </p:spPr>
        <p:txBody>
          <a:bodyPr/>
          <a:lstStyle/>
          <a:p>
            <a:r>
              <a:rPr lang="en-IE" sz="3200" dirty="0" smtClean="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Input Measuring Example: K.L.M.</a:t>
            </a:r>
            <a:endParaRPr lang="en-IE" sz="3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42</a:t>
            </a:fld>
            <a:endParaRPr lang="en-US"/>
          </a:p>
        </p:txBody>
      </p:sp>
      <p:pic>
        <p:nvPicPr>
          <p:cNvPr id="5" name="Picture 4" descr="2hande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smtClean="0"/>
              <a:t>Input</a:t>
            </a:r>
            <a:r>
              <a:rPr lang="en-IE" altLang="en-US" sz="1200" b="0" i="1" dirty="0" smtClean="0"/>
              <a:t> </a:t>
            </a:r>
            <a:r>
              <a:rPr lang="en-IE" altLang="en-US" sz="1200" b="0" i="1" dirty="0"/>
              <a:t>Devices</a:t>
            </a:r>
            <a:endParaRPr lang="en-US" altLang="en-US" sz="1200" b="0" i="1" dirty="0"/>
          </a:p>
        </p:txBody>
      </p:sp>
      <p:sp>
        <p:nvSpPr>
          <p:cNvPr id="3" name="Content Placeholder 2"/>
          <p:cNvSpPr>
            <a:spLocks noGrp="1"/>
          </p:cNvSpPr>
          <p:nvPr>
            <p:ph sz="quarter" idx="13"/>
          </p:nvPr>
        </p:nvSpPr>
        <p:spPr>
          <a:xfrm>
            <a:off x="609600" y="1600200"/>
            <a:ext cx="8066856" cy="4421088"/>
          </a:xfrm>
        </p:spPr>
        <p:txBody>
          <a:bodyPr>
            <a:noAutofit/>
          </a:bodyPr>
          <a:lstStyle/>
          <a:p>
            <a:pPr marL="0" indent="0">
              <a:buNone/>
            </a:pPr>
            <a:r>
              <a:rPr lang="en-US" sz="2800" dirty="0">
                <a:solidFill>
                  <a:srgbClr val="FFC000"/>
                </a:solidFill>
                <a:latin typeface="Arial" panose="020B0604020202020204" pitchFamily="34" charset="0"/>
                <a:cs typeface="Arial" panose="020B0604020202020204" pitchFamily="34" charset="0"/>
              </a:rPr>
              <a:t>Keystroke Level Model</a:t>
            </a:r>
            <a:r>
              <a:rPr lang="en-US" sz="2800" dirty="0">
                <a:latin typeface="Arial" panose="020B0604020202020204" pitchFamily="34" charset="0"/>
                <a:cs typeface="Arial" panose="020B0604020202020204" pitchFamily="34" charset="0"/>
              </a:rPr>
              <a:t> (KLM</a:t>
            </a:r>
            <a:r>
              <a:rPr lang="en-US" sz="2800" dirty="0" smtClean="0">
                <a:latin typeface="Arial" panose="020B0604020202020204" pitchFamily="34" charset="0"/>
                <a:cs typeface="Arial" panose="020B0604020202020204" pitchFamily="34" charset="0"/>
              </a:rPr>
              <a:t>)</a:t>
            </a:r>
            <a:r>
              <a:rPr lang="en-US" sz="2200" dirty="0" smtClean="0">
                <a:latin typeface="Arial" panose="020B0604020202020204" pitchFamily="34" charset="0"/>
                <a:cs typeface="Arial" panose="020B0604020202020204" pitchFamily="34" charset="0"/>
              </a:rPr>
              <a:t> by Card</a:t>
            </a:r>
            <a:r>
              <a:rPr lang="en-US" sz="2200" dirty="0">
                <a:latin typeface="Arial" panose="020B0604020202020204" pitchFamily="34" charset="0"/>
                <a:cs typeface="Arial" panose="020B0604020202020204" pitchFamily="34" charset="0"/>
              </a:rPr>
              <a:t>, Moran and Newell (1980</a:t>
            </a:r>
            <a:r>
              <a:rPr lang="en-US" sz="2200" dirty="0" smtClean="0">
                <a:latin typeface="Arial" panose="020B0604020202020204" pitchFamily="34" charset="0"/>
                <a:cs typeface="Arial" panose="020B0604020202020204" pitchFamily="34" charset="0"/>
              </a:rPr>
              <a:t>)</a:t>
            </a:r>
          </a:p>
          <a:p>
            <a:pPr>
              <a:lnSpc>
                <a:spcPct val="80000"/>
              </a:lnSpc>
            </a:pPr>
            <a:r>
              <a:rPr lang="en-US" altLang="en-US" sz="2400" dirty="0">
                <a:solidFill>
                  <a:srgbClr val="FFC000"/>
                </a:solidFill>
                <a:latin typeface="Arial" panose="020B0604020202020204" pitchFamily="34" charset="0"/>
                <a:cs typeface="Arial" panose="020B0604020202020204" pitchFamily="34" charset="0"/>
              </a:rPr>
              <a:t>Purpose</a:t>
            </a:r>
          </a:p>
          <a:p>
            <a:pPr lvl="1">
              <a:lnSpc>
                <a:spcPct val="80000"/>
              </a:lnSpc>
            </a:pPr>
            <a:r>
              <a:rPr lang="en-US" altLang="en-US" sz="2200" dirty="0">
                <a:latin typeface="Arial" panose="020B0604020202020204" pitchFamily="34" charset="0"/>
                <a:cs typeface="Arial" panose="020B0604020202020204" pitchFamily="34" charset="0"/>
              </a:rPr>
              <a:t>Approximate prediction of time to perform tasks</a:t>
            </a:r>
          </a:p>
          <a:p>
            <a:pPr lvl="1">
              <a:lnSpc>
                <a:spcPct val="80000"/>
              </a:lnSpc>
            </a:pPr>
            <a:r>
              <a:rPr lang="en-US" altLang="en-US" sz="2200" dirty="0">
                <a:latin typeface="Arial" panose="020B0604020202020204" pitchFamily="34" charset="0"/>
                <a:cs typeface="Arial" panose="020B0604020202020204" pitchFamily="34" charset="0"/>
              </a:rPr>
              <a:t>Allows comparison between alternative design options</a:t>
            </a:r>
          </a:p>
          <a:p>
            <a:pPr lvl="1">
              <a:lnSpc>
                <a:spcPct val="80000"/>
              </a:lnSpc>
            </a:pPr>
            <a:r>
              <a:rPr lang="en-US" altLang="en-US" sz="2200" dirty="0">
                <a:latin typeface="Arial" panose="020B0604020202020204" pitchFamily="34" charset="0"/>
                <a:cs typeface="Arial" panose="020B0604020202020204" pitchFamily="34" charset="0"/>
              </a:rPr>
              <a:t>Applicable in principle to any interactive </a:t>
            </a:r>
            <a:r>
              <a:rPr lang="en-US" altLang="en-US" sz="2200" dirty="0" smtClean="0">
                <a:latin typeface="Arial" panose="020B0604020202020204" pitchFamily="34" charset="0"/>
                <a:cs typeface="Arial" panose="020B0604020202020204" pitchFamily="34" charset="0"/>
              </a:rPr>
              <a:t>system</a:t>
            </a:r>
            <a:endParaRPr lang="en-US" altLang="en-US" sz="2400" dirty="0">
              <a:latin typeface="Arial" panose="020B0604020202020204" pitchFamily="34" charset="0"/>
              <a:cs typeface="Arial" panose="020B0604020202020204" pitchFamily="34" charset="0"/>
            </a:endParaRPr>
          </a:p>
          <a:p>
            <a:pPr>
              <a:lnSpc>
                <a:spcPct val="80000"/>
              </a:lnSpc>
            </a:pPr>
            <a:r>
              <a:rPr lang="en-US" altLang="en-US" sz="2400" dirty="0" smtClean="0">
                <a:solidFill>
                  <a:srgbClr val="FFC000"/>
                </a:solidFill>
                <a:latin typeface="Arial" panose="020B0604020202020204" pitchFamily="34" charset="0"/>
                <a:cs typeface="Arial" panose="020B0604020202020204" pitchFamily="34" charset="0"/>
              </a:rPr>
              <a:t>Assumptions</a:t>
            </a:r>
          </a:p>
          <a:p>
            <a:pPr lvl="1">
              <a:lnSpc>
                <a:spcPct val="80000"/>
              </a:lnSpc>
            </a:pPr>
            <a:r>
              <a:rPr lang="en-US" altLang="en-US" sz="2200" dirty="0" smtClean="0">
                <a:latin typeface="Arial" panose="020B0604020202020204" pitchFamily="34" charset="0"/>
                <a:cs typeface="Arial" panose="020B0604020202020204" pitchFamily="34" charset="0"/>
              </a:rPr>
              <a:t>That these are routine tasks</a:t>
            </a:r>
          </a:p>
          <a:p>
            <a:pPr lvl="1">
              <a:lnSpc>
                <a:spcPct val="80000"/>
              </a:lnSpc>
            </a:pPr>
            <a:r>
              <a:rPr lang="en-US" altLang="en-US" sz="2200" dirty="0" smtClean="0">
                <a:latin typeface="Arial" panose="020B0604020202020204" pitchFamily="34" charset="0"/>
                <a:cs typeface="Arial" panose="020B0604020202020204" pitchFamily="34" charset="0"/>
              </a:rPr>
              <a:t>That the user is expert (Error-free performance)</a:t>
            </a:r>
          </a:p>
          <a:p>
            <a:pPr lvl="1">
              <a:lnSpc>
                <a:spcPct val="80000"/>
              </a:lnSpc>
            </a:pPr>
            <a:r>
              <a:rPr lang="en-US" altLang="en-US" sz="2200" dirty="0" smtClean="0">
                <a:latin typeface="Arial" panose="020B0604020202020204" pitchFamily="34" charset="0"/>
                <a:cs typeface="Arial" panose="020B0604020202020204" pitchFamily="34" charset="0"/>
              </a:rPr>
              <a:t>Assumes knowledge of task/sub-tasks, method used for task and some information about the system.</a:t>
            </a:r>
            <a:endParaRPr lang="en-US" alt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926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8237106-F2ED-405E-BC33-CC3CF426205F}" type="slidenum">
              <a:rPr lang="en-US" smtClean="0"/>
              <a:pPr/>
              <a:t>43</a:t>
            </a:fld>
            <a:endParaRPr lang="en-US"/>
          </a:p>
        </p:txBody>
      </p:sp>
      <p:sp>
        <p:nvSpPr>
          <p:cNvPr id="4" name="Content Placeholder 3"/>
          <p:cNvSpPr>
            <a:spLocks noGrp="1"/>
          </p:cNvSpPr>
          <p:nvPr>
            <p:ph sz="quarter" idx="13"/>
          </p:nvPr>
        </p:nvSpPr>
        <p:spPr/>
        <p:txBody>
          <a:bodyPr>
            <a:normAutofit fontScale="92500" lnSpcReduction="20000"/>
          </a:bodyPr>
          <a:lstStyle/>
          <a:p>
            <a:pPr>
              <a:defRPr/>
            </a:pPr>
            <a:r>
              <a:rPr lang="en-US" altLang="en-US" sz="2600" dirty="0">
                <a:latin typeface="Arial" panose="020B0604020202020204" pitchFamily="34" charset="0"/>
                <a:cs typeface="Arial" panose="020B0604020202020204" pitchFamily="34" charset="0"/>
              </a:rPr>
              <a:t>A description of the task</a:t>
            </a:r>
          </a:p>
          <a:p>
            <a:pPr>
              <a:defRPr/>
            </a:pPr>
            <a:r>
              <a:rPr lang="en-US" altLang="en-US" sz="2600" dirty="0">
                <a:latin typeface="Arial" panose="020B0604020202020204" pitchFamily="34" charset="0"/>
                <a:cs typeface="Arial" panose="020B0604020202020204" pitchFamily="34" charset="0"/>
              </a:rPr>
              <a:t>A simple model of the user</a:t>
            </a:r>
          </a:p>
          <a:p>
            <a:pPr>
              <a:defRPr/>
            </a:pPr>
            <a:r>
              <a:rPr lang="en-US" altLang="en-US" sz="2600" dirty="0">
                <a:latin typeface="Arial" panose="020B0604020202020204" pitchFamily="34" charset="0"/>
                <a:cs typeface="Arial" panose="020B0604020202020204" pitchFamily="34" charset="0"/>
              </a:rPr>
              <a:t>A simple model of the computer</a:t>
            </a:r>
          </a:p>
          <a:p>
            <a:pPr>
              <a:buNone/>
              <a:defRPr/>
            </a:pPr>
            <a:endParaRPr lang="en-US" altLang="en-US" sz="2000" dirty="0">
              <a:latin typeface="Arial" panose="020B0604020202020204" pitchFamily="34" charset="0"/>
              <a:cs typeface="Arial" panose="020B0604020202020204" pitchFamily="34" charset="0"/>
            </a:endParaRPr>
          </a:p>
          <a:p>
            <a:pPr>
              <a:defRPr/>
            </a:pPr>
            <a:r>
              <a:rPr lang="en-US" altLang="en-US" sz="2400" dirty="0">
                <a:solidFill>
                  <a:srgbClr val="FFC000"/>
                </a:solidFill>
                <a:latin typeface="Arial" panose="020B0604020202020204" pitchFamily="34" charset="0"/>
                <a:cs typeface="Arial" panose="020B0604020202020204" pitchFamily="34" charset="0"/>
              </a:rPr>
              <a:t>Tasks</a:t>
            </a:r>
            <a:r>
              <a:rPr lang="en-US" altLang="en-US" sz="2400" dirty="0">
                <a:solidFill>
                  <a:srgbClr val="0000FF"/>
                </a:solidFill>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are executed by a sequence of </a:t>
            </a:r>
            <a:r>
              <a:rPr lang="en-US" altLang="en-US" sz="2400" dirty="0">
                <a:solidFill>
                  <a:srgbClr val="FFC000"/>
                </a:solidFill>
                <a:latin typeface="Arial" panose="020B0604020202020204" pitchFamily="34" charset="0"/>
                <a:cs typeface="Arial" panose="020B0604020202020204" pitchFamily="34" charset="0"/>
              </a:rPr>
              <a:t>operators</a:t>
            </a:r>
            <a:r>
              <a:rPr lang="en-US" altLang="en-US" sz="2400" dirty="0">
                <a:latin typeface="Arial" panose="020B0604020202020204" pitchFamily="34" charset="0"/>
                <a:cs typeface="Arial" panose="020B0604020202020204" pitchFamily="34" charset="0"/>
              </a:rPr>
              <a:t>  -  physical actions of the </a:t>
            </a:r>
            <a:r>
              <a:rPr lang="en-US" altLang="en-US" sz="2400" dirty="0">
                <a:solidFill>
                  <a:srgbClr val="FFC000"/>
                </a:solidFill>
                <a:latin typeface="Arial" panose="020B0604020202020204" pitchFamily="34" charset="0"/>
                <a:cs typeface="Arial" panose="020B0604020202020204" pitchFamily="34" charset="0"/>
              </a:rPr>
              <a:t>user</a:t>
            </a:r>
            <a:r>
              <a:rPr lang="en-US" altLang="en-US" sz="2400" dirty="0">
                <a:solidFill>
                  <a:srgbClr val="0000FF"/>
                </a:solidFill>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and </a:t>
            </a:r>
            <a:r>
              <a:rPr lang="en-US" altLang="en-US" sz="2400" dirty="0">
                <a:solidFill>
                  <a:srgbClr val="FFC000"/>
                </a:solidFill>
                <a:latin typeface="Arial" panose="020B0604020202020204" pitchFamily="34" charset="0"/>
                <a:cs typeface="Arial" panose="020B0604020202020204" pitchFamily="34" charset="0"/>
              </a:rPr>
              <a:t>computer</a:t>
            </a:r>
          </a:p>
          <a:p>
            <a:pPr>
              <a:buNone/>
              <a:defRPr/>
            </a:pPr>
            <a:endParaRPr lang="en-US" altLang="en-US" sz="2400" dirty="0">
              <a:latin typeface="Arial" panose="020B0604020202020204" pitchFamily="34" charset="0"/>
              <a:cs typeface="Arial" panose="020B0604020202020204" pitchFamily="34" charset="0"/>
            </a:endParaRPr>
          </a:p>
          <a:p>
            <a:pPr marL="0" indent="0">
              <a:lnSpc>
                <a:spcPct val="90000"/>
              </a:lnSpc>
              <a:spcBef>
                <a:spcPct val="30000"/>
              </a:spcBef>
              <a:buNone/>
              <a:defRPr/>
            </a:pPr>
            <a:r>
              <a:rPr lang="en-US" altLang="en-US" sz="2400" dirty="0">
                <a:latin typeface="Arial" panose="020B0604020202020204" pitchFamily="34" charset="0"/>
                <a:cs typeface="Arial" panose="020B0604020202020204" pitchFamily="34" charset="0"/>
              </a:rPr>
              <a:t>(Time) </a:t>
            </a:r>
            <a:r>
              <a:rPr lang="en-US" altLang="en-US" sz="2400" dirty="0" err="1">
                <a:latin typeface="Arial" panose="020B0604020202020204" pitchFamily="34" charset="0"/>
                <a:cs typeface="Arial" panose="020B0604020202020204" pitchFamily="34" charset="0"/>
              </a:rPr>
              <a:t>T</a:t>
            </a:r>
            <a:r>
              <a:rPr lang="en-US" altLang="en-US" sz="2400" baseline="-25000" dirty="0" err="1">
                <a:latin typeface="Arial" panose="020B0604020202020204" pitchFamily="34" charset="0"/>
                <a:cs typeface="Arial" panose="020B0604020202020204" pitchFamily="34" charset="0"/>
              </a:rPr>
              <a:t>execute</a:t>
            </a:r>
            <a:r>
              <a:rPr lang="en-US" altLang="en-US" sz="2400" dirty="0">
                <a:latin typeface="Arial" panose="020B0604020202020204" pitchFamily="34" charset="0"/>
                <a:cs typeface="Arial" panose="020B0604020202020204" pitchFamily="34" charset="0"/>
              </a:rPr>
              <a:t>  =  T</a:t>
            </a:r>
            <a:r>
              <a:rPr lang="en-US" altLang="en-US" sz="2400" dirty="0">
                <a:solidFill>
                  <a:srgbClr val="FFFF00"/>
                </a:solidFill>
                <a:latin typeface="Arial" panose="020B0604020202020204" pitchFamily="34" charset="0"/>
                <a:cs typeface="Arial" panose="020B0604020202020204" pitchFamily="34" charset="0"/>
              </a:rPr>
              <a:t>K</a:t>
            </a:r>
            <a:r>
              <a:rPr lang="en-US" altLang="en-US" sz="2400" dirty="0">
                <a:latin typeface="Arial" panose="020B0604020202020204" pitchFamily="34" charset="0"/>
                <a:cs typeface="Arial" panose="020B0604020202020204" pitchFamily="34" charset="0"/>
              </a:rPr>
              <a:t>  +  T</a:t>
            </a:r>
            <a:r>
              <a:rPr lang="en-US" altLang="en-US" sz="2400" dirty="0">
                <a:solidFill>
                  <a:srgbClr val="FFFF00"/>
                </a:solidFill>
                <a:latin typeface="Arial" panose="020B0604020202020204" pitchFamily="34" charset="0"/>
                <a:cs typeface="Arial" panose="020B0604020202020204" pitchFamily="34" charset="0"/>
              </a:rPr>
              <a:t>P</a:t>
            </a:r>
            <a:r>
              <a:rPr lang="en-US" altLang="en-US" sz="2400" dirty="0">
                <a:latin typeface="Arial" panose="020B0604020202020204" pitchFamily="34" charset="0"/>
                <a:cs typeface="Arial" panose="020B0604020202020204" pitchFamily="34" charset="0"/>
              </a:rPr>
              <a:t>  +  T</a:t>
            </a:r>
            <a:r>
              <a:rPr lang="en-US" altLang="en-US" sz="2400" dirty="0">
                <a:solidFill>
                  <a:srgbClr val="FFFF00"/>
                </a:solidFill>
                <a:latin typeface="Arial" panose="020B0604020202020204" pitchFamily="34" charset="0"/>
                <a:cs typeface="Arial" panose="020B0604020202020204" pitchFamily="34" charset="0"/>
              </a:rPr>
              <a:t>H</a:t>
            </a:r>
            <a:r>
              <a:rPr lang="en-US" altLang="en-US" sz="2400" dirty="0">
                <a:latin typeface="Arial" panose="020B0604020202020204" pitchFamily="34" charset="0"/>
                <a:cs typeface="Arial" panose="020B0604020202020204" pitchFamily="34" charset="0"/>
              </a:rPr>
              <a:t>  +  T</a:t>
            </a:r>
            <a:r>
              <a:rPr lang="en-US" altLang="en-US" sz="2400" dirty="0">
                <a:solidFill>
                  <a:srgbClr val="FFFF00"/>
                </a:solidFill>
                <a:latin typeface="Arial" panose="020B0604020202020204" pitchFamily="34" charset="0"/>
                <a:cs typeface="Arial" panose="020B0604020202020204" pitchFamily="34" charset="0"/>
              </a:rPr>
              <a:t>D</a:t>
            </a:r>
            <a:r>
              <a:rPr lang="en-US" altLang="en-US" sz="2400" dirty="0">
                <a:latin typeface="Arial" panose="020B0604020202020204" pitchFamily="34" charset="0"/>
                <a:cs typeface="Arial" panose="020B0604020202020204" pitchFamily="34" charset="0"/>
              </a:rPr>
              <a:t>  + T</a:t>
            </a:r>
            <a:r>
              <a:rPr lang="en-US" altLang="en-US" sz="2400" dirty="0">
                <a:solidFill>
                  <a:srgbClr val="FFFF00"/>
                </a:solidFill>
                <a:latin typeface="Arial" panose="020B0604020202020204" pitchFamily="34" charset="0"/>
                <a:cs typeface="Arial" panose="020B0604020202020204" pitchFamily="34" charset="0"/>
              </a:rPr>
              <a:t>M</a:t>
            </a:r>
            <a:r>
              <a:rPr lang="en-US" altLang="en-US" sz="2400" dirty="0">
                <a:latin typeface="Arial" panose="020B0604020202020204" pitchFamily="34" charset="0"/>
                <a:cs typeface="Arial" panose="020B0604020202020204" pitchFamily="34" charset="0"/>
              </a:rPr>
              <a:t>  +  T</a:t>
            </a:r>
            <a:r>
              <a:rPr lang="en-US" altLang="en-US" sz="2400" dirty="0">
                <a:solidFill>
                  <a:srgbClr val="FFFF00"/>
                </a:solidFill>
                <a:latin typeface="Arial" panose="020B0604020202020204" pitchFamily="34" charset="0"/>
                <a:cs typeface="Arial" panose="020B0604020202020204" pitchFamily="34" charset="0"/>
              </a:rPr>
              <a:t>R</a:t>
            </a:r>
          </a:p>
          <a:p>
            <a:pPr marL="457200" lvl="1" indent="0">
              <a:lnSpc>
                <a:spcPct val="90000"/>
              </a:lnSpc>
              <a:spcBef>
                <a:spcPct val="30000"/>
              </a:spcBef>
              <a:buNone/>
              <a:defRPr/>
            </a:pPr>
            <a:r>
              <a:rPr lang="en-US" altLang="en-US" sz="2400" dirty="0">
                <a:latin typeface="Arial" panose="020B0604020202020204" pitchFamily="34" charset="0"/>
                <a:cs typeface="Arial" panose="020B0604020202020204" pitchFamily="34" charset="0"/>
              </a:rPr>
              <a:t>where </a:t>
            </a:r>
            <a:r>
              <a:rPr lang="en-US" altLang="en-US" sz="2400" dirty="0">
                <a:solidFill>
                  <a:srgbClr val="FFFF00"/>
                </a:solidFill>
                <a:latin typeface="Arial" panose="020B0604020202020204" pitchFamily="34" charset="0"/>
                <a:cs typeface="Arial" panose="020B0604020202020204" pitchFamily="34" charset="0"/>
              </a:rPr>
              <a:t>K</a:t>
            </a:r>
            <a:r>
              <a:rPr lang="en-US" altLang="en-US" sz="2400" dirty="0">
                <a:latin typeface="Arial" panose="020B0604020202020204" pitchFamily="34" charset="0"/>
                <a:cs typeface="Arial" panose="020B0604020202020204" pitchFamily="34" charset="0"/>
              </a:rPr>
              <a:t> = keystroking; </a:t>
            </a:r>
            <a:r>
              <a:rPr lang="en-US" altLang="en-US" sz="2400" dirty="0">
                <a:solidFill>
                  <a:srgbClr val="FFFF00"/>
                </a:solidFill>
                <a:latin typeface="Arial" panose="020B0604020202020204" pitchFamily="34" charset="0"/>
                <a:cs typeface="Arial" panose="020B0604020202020204" pitchFamily="34" charset="0"/>
              </a:rPr>
              <a:t>P</a:t>
            </a:r>
            <a:r>
              <a:rPr lang="en-US" altLang="en-US" sz="2400" dirty="0">
                <a:latin typeface="Arial" panose="020B0604020202020204" pitchFamily="34" charset="0"/>
                <a:cs typeface="Arial" panose="020B0604020202020204" pitchFamily="34" charset="0"/>
              </a:rPr>
              <a:t> = pointing; </a:t>
            </a:r>
            <a:r>
              <a:rPr lang="en-US" altLang="en-US" sz="2400" dirty="0">
                <a:solidFill>
                  <a:srgbClr val="FFFF00"/>
                </a:solidFill>
                <a:latin typeface="Arial" panose="020B0604020202020204" pitchFamily="34" charset="0"/>
                <a:cs typeface="Arial" panose="020B0604020202020204" pitchFamily="34" charset="0"/>
              </a:rPr>
              <a:t>H</a:t>
            </a:r>
            <a:r>
              <a:rPr lang="en-US" altLang="en-US" sz="2400" dirty="0">
                <a:latin typeface="Arial" panose="020B0604020202020204" pitchFamily="34" charset="0"/>
                <a:cs typeface="Arial" panose="020B0604020202020204" pitchFamily="34" charset="0"/>
              </a:rPr>
              <a:t> = homing; </a:t>
            </a:r>
            <a:r>
              <a:rPr lang="en-US" altLang="en-US" sz="2400" dirty="0">
                <a:solidFill>
                  <a:srgbClr val="FFFF00"/>
                </a:solidFill>
                <a:latin typeface="Arial" panose="020B0604020202020204" pitchFamily="34" charset="0"/>
                <a:cs typeface="Arial" panose="020B0604020202020204" pitchFamily="34" charset="0"/>
              </a:rPr>
              <a:t>D</a:t>
            </a:r>
            <a:r>
              <a:rPr lang="en-US" altLang="en-US" sz="2400" dirty="0">
                <a:latin typeface="Arial" panose="020B0604020202020204" pitchFamily="34" charset="0"/>
                <a:cs typeface="Arial" panose="020B0604020202020204" pitchFamily="34" charset="0"/>
              </a:rPr>
              <a:t> = drawing; </a:t>
            </a:r>
            <a:r>
              <a:rPr lang="en-US" altLang="en-US" sz="2400" dirty="0">
                <a:solidFill>
                  <a:srgbClr val="FFFF00"/>
                </a:solidFill>
                <a:latin typeface="Arial" panose="020B0604020202020204" pitchFamily="34" charset="0"/>
                <a:cs typeface="Arial" panose="020B0604020202020204" pitchFamily="34" charset="0"/>
              </a:rPr>
              <a:t>M</a:t>
            </a:r>
            <a:r>
              <a:rPr lang="en-US" altLang="en-US" sz="2400" dirty="0">
                <a:latin typeface="Arial" panose="020B0604020202020204" pitchFamily="34" charset="0"/>
                <a:cs typeface="Arial" panose="020B0604020202020204" pitchFamily="34" charset="0"/>
              </a:rPr>
              <a:t> = mental operator; </a:t>
            </a:r>
            <a:r>
              <a:rPr lang="en-US" altLang="en-US" sz="2400" dirty="0">
                <a:solidFill>
                  <a:srgbClr val="FFFF00"/>
                </a:solidFill>
                <a:latin typeface="Arial" panose="020B0604020202020204" pitchFamily="34" charset="0"/>
                <a:cs typeface="Arial" panose="020B0604020202020204" pitchFamily="34" charset="0"/>
              </a:rPr>
              <a:t>R</a:t>
            </a:r>
            <a:r>
              <a:rPr lang="en-US" altLang="en-US" sz="2400" dirty="0">
                <a:latin typeface="Arial" panose="020B0604020202020204" pitchFamily="34" charset="0"/>
                <a:cs typeface="Arial" panose="020B0604020202020204" pitchFamily="34" charset="0"/>
              </a:rPr>
              <a:t> = system response operator</a:t>
            </a:r>
          </a:p>
          <a:p>
            <a:endParaRPr lang="en-IE"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609600" y="274638"/>
            <a:ext cx="8426896" cy="1143000"/>
          </a:xfrm>
        </p:spPr>
        <p:txBody>
          <a:bodyPr/>
          <a:lstStyle/>
          <a:p>
            <a:r>
              <a:rPr lang="en-IE" sz="2800" dirty="0" smtClean="0">
                <a:latin typeface="Arial" panose="020B0604020202020204" pitchFamily="34" charset="0"/>
                <a:cs typeface="Arial" panose="020B0604020202020204" pitchFamily="34" charset="0"/>
              </a:rPr>
              <a:t>Content of the Keystroke Level Model</a:t>
            </a:r>
            <a:endParaRPr lang="en-IE"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4084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82880" cy="1143000"/>
          </a:xfrm>
        </p:spPr>
        <p:txBody>
          <a:bodyPr/>
          <a:lstStyle/>
          <a:p>
            <a:r>
              <a:rPr lang="en-IE" sz="3200" dirty="0" smtClean="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K.L.M. Example </a:t>
            </a:r>
            <a:r>
              <a:rPr lang="en-IE" sz="2200" dirty="0" smtClean="0">
                <a:latin typeface="Arial" panose="020B0604020202020204" pitchFamily="34" charset="0"/>
                <a:cs typeface="Arial" panose="020B0604020202020204" pitchFamily="34" charset="0"/>
              </a:rPr>
              <a:t>from Card et al (1980)</a:t>
            </a:r>
            <a:endParaRPr lang="en-IE" sz="2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44</a:t>
            </a:fld>
            <a:endParaRPr lang="en-US"/>
          </a:p>
        </p:txBody>
      </p:sp>
      <p:pic>
        <p:nvPicPr>
          <p:cNvPr id="5" name="Picture 4" descr="2hande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p:cNvSpPr txBox="1">
            <a:spLocks/>
          </p:cNvSpPr>
          <p:nvPr/>
        </p:nvSpPr>
        <p:spPr>
          <a:xfrm>
            <a:off x="7543800" y="6356350"/>
            <a:ext cx="990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spcBef>
                <a:spcPct val="20000"/>
              </a:spcBef>
              <a:buChar char="•"/>
              <a:defRPr sz="3200" b="1" kern="1200" baseline="0">
                <a:solidFill>
                  <a:schemeClr val="tx1"/>
                </a:solidFill>
                <a:latin typeface="Arial" pitchFamily="34" charset="0"/>
                <a:ea typeface="ＭＳ Ｐゴシック" pitchFamily="34" charset="-128"/>
                <a:cs typeface="+mn-cs"/>
              </a:defRPr>
            </a:lvl1pPr>
            <a:lvl2pPr marL="742950" indent="-285750" algn="l" defTabSz="914400" rtl="0" eaLnBrk="1" latinLnBrk="0" hangingPunct="1">
              <a:spcBef>
                <a:spcPct val="20000"/>
              </a:spcBef>
              <a:buChar char="•"/>
              <a:defRPr sz="2800" b="1" kern="1200">
                <a:solidFill>
                  <a:schemeClr val="tx1"/>
                </a:solidFill>
                <a:latin typeface="Arial" pitchFamily="34" charset="0"/>
                <a:ea typeface="ＭＳ Ｐゴシック" pitchFamily="34" charset="-128"/>
                <a:cs typeface="+mn-cs"/>
              </a:defRPr>
            </a:lvl2pPr>
            <a:lvl3pPr marL="1143000" indent="-228600" algn="l" defTabSz="914400" rtl="0" eaLnBrk="1" latinLnBrk="0" hangingPunct="1">
              <a:spcBef>
                <a:spcPct val="20000"/>
              </a:spcBef>
              <a:buChar char="•"/>
              <a:defRPr sz="2400" b="1" kern="1200">
                <a:solidFill>
                  <a:schemeClr val="tx1"/>
                </a:solidFill>
                <a:latin typeface="Arial" pitchFamily="34" charset="0"/>
                <a:ea typeface="ＭＳ Ｐゴシック" pitchFamily="34" charset="-128"/>
                <a:cs typeface="+mn-cs"/>
              </a:defRPr>
            </a:lvl3pPr>
            <a:lvl4pPr marL="1600200" indent="-228600" algn="l" defTabSz="914400" rtl="0" eaLnBrk="1" latinLnBrk="0" hangingPunct="1">
              <a:spcBef>
                <a:spcPct val="20000"/>
              </a:spcBef>
              <a:buChar char="•"/>
              <a:defRPr sz="2000" b="1" kern="1200">
                <a:solidFill>
                  <a:schemeClr val="tx1"/>
                </a:solidFill>
                <a:latin typeface="Arial" pitchFamily="34" charset="0"/>
                <a:ea typeface="ＭＳ Ｐゴシック" pitchFamily="34" charset="-128"/>
                <a:cs typeface="+mn-cs"/>
              </a:defRPr>
            </a:lvl4pPr>
            <a:lvl5pPr marL="2057400" indent="-228600" algn="l" defTabSz="914400" rtl="0" eaLnBrk="1" latinLnBrk="0" hangingPunct="1">
              <a:spcBef>
                <a:spcPct val="20000"/>
              </a:spcBef>
              <a:buChar char="•"/>
              <a:defRPr sz="2000" b="1" kern="1200">
                <a:solidFill>
                  <a:schemeClr val="tx1"/>
                </a:solidFill>
                <a:latin typeface="Arial" pitchFamily="34" charset="0"/>
                <a:ea typeface="ＭＳ Ｐゴシック" pitchFamily="34" charset="-128"/>
                <a:cs typeface="+mn-cs"/>
              </a:defRPr>
            </a:lvl5pPr>
            <a:lvl6pPr marL="2514600" indent="-228600" algn="l" defTabSz="914400" rtl="0" eaLnBrk="0" fontAlgn="base" latinLnBrk="0" hangingPunct="0">
              <a:spcBef>
                <a:spcPct val="20000"/>
              </a:spcBef>
              <a:spcAft>
                <a:spcPct val="0"/>
              </a:spcAft>
              <a:buChar char="•"/>
              <a:defRPr sz="2000" b="1" kern="1200">
                <a:solidFill>
                  <a:schemeClr val="tx1"/>
                </a:solidFill>
                <a:latin typeface="Arial" pitchFamily="34" charset="0"/>
                <a:ea typeface="ＭＳ Ｐゴシック" pitchFamily="34" charset="-128"/>
                <a:cs typeface="+mn-cs"/>
              </a:defRPr>
            </a:lvl6pPr>
            <a:lvl7pPr marL="2971800" indent="-228600" algn="l" defTabSz="914400" rtl="0" eaLnBrk="0" fontAlgn="base" latinLnBrk="0" hangingPunct="0">
              <a:spcBef>
                <a:spcPct val="20000"/>
              </a:spcBef>
              <a:spcAft>
                <a:spcPct val="0"/>
              </a:spcAft>
              <a:buChar char="•"/>
              <a:defRPr sz="2000" b="1" kern="1200">
                <a:solidFill>
                  <a:schemeClr val="tx1"/>
                </a:solidFill>
                <a:latin typeface="Arial" pitchFamily="34" charset="0"/>
                <a:ea typeface="ＭＳ Ｐゴシック" pitchFamily="34" charset="-128"/>
                <a:cs typeface="+mn-cs"/>
              </a:defRPr>
            </a:lvl7pPr>
            <a:lvl8pPr marL="3429000" indent="-228600" algn="l" defTabSz="914400" rtl="0" eaLnBrk="0" fontAlgn="base" latinLnBrk="0" hangingPunct="0">
              <a:spcBef>
                <a:spcPct val="20000"/>
              </a:spcBef>
              <a:spcAft>
                <a:spcPct val="0"/>
              </a:spcAft>
              <a:buChar char="•"/>
              <a:defRPr sz="2000" b="1" kern="1200">
                <a:solidFill>
                  <a:schemeClr val="tx1"/>
                </a:solidFill>
                <a:latin typeface="Arial" pitchFamily="34" charset="0"/>
                <a:ea typeface="ＭＳ Ｐゴシック" pitchFamily="34" charset="-128"/>
                <a:cs typeface="+mn-cs"/>
              </a:defRPr>
            </a:lvl8pPr>
            <a:lvl9pPr marL="3886200" indent="-228600" algn="l" defTabSz="914400" rtl="0" eaLnBrk="0" fontAlgn="base" latinLnBrk="0" hangingPunct="0">
              <a:spcBef>
                <a:spcPct val="20000"/>
              </a:spcBef>
              <a:spcAft>
                <a:spcPct val="0"/>
              </a:spcAft>
              <a:buChar char="•"/>
              <a:defRPr sz="2000" b="1" kern="1200">
                <a:solidFill>
                  <a:schemeClr val="tx1"/>
                </a:solidFill>
                <a:latin typeface="Arial" pitchFamily="34" charset="0"/>
                <a:ea typeface="ＭＳ Ｐゴシック" pitchFamily="34" charset="-128"/>
                <a:cs typeface="+mn-cs"/>
              </a:defRPr>
            </a:lvl9pPr>
          </a:lstStyle>
          <a:p>
            <a:pPr>
              <a:spcBef>
                <a:spcPct val="0"/>
              </a:spcBef>
              <a:buFontTx/>
              <a:buNone/>
            </a:pPr>
            <a:fld id="{36A97F4F-56A2-4EA3-AB0E-9CC6D5F3DF0C}" type="slidenum">
              <a:rPr lang="en-US" altLang="en-US" sz="1000" smtClean="0"/>
              <a:pPr>
                <a:spcBef>
                  <a:spcPct val="0"/>
                </a:spcBef>
                <a:buFontTx/>
                <a:buNone/>
              </a:pPr>
              <a:t>44</a:t>
            </a:fld>
            <a:endParaRPr lang="en-US" altLang="en-US" sz="1000" smtClean="0"/>
          </a:p>
        </p:txBody>
      </p:sp>
      <p:grpSp>
        <p:nvGrpSpPr>
          <p:cNvPr id="10" name="Group 3"/>
          <p:cNvGrpSpPr>
            <a:grpSpLocks/>
          </p:cNvGrpSpPr>
          <p:nvPr/>
        </p:nvGrpSpPr>
        <p:grpSpPr bwMode="auto">
          <a:xfrm>
            <a:off x="4787900" y="3213100"/>
            <a:ext cx="3714995" cy="3340100"/>
            <a:chOff x="3176" y="2260"/>
            <a:chExt cx="2536" cy="1480"/>
          </a:xfrm>
        </p:grpSpPr>
        <p:sp>
          <p:nvSpPr>
            <p:cNvPr id="11" name="Rectangle 4"/>
            <p:cNvSpPr>
              <a:spLocks noChangeArrowheads="1"/>
            </p:cNvSpPr>
            <p:nvPr/>
          </p:nvSpPr>
          <p:spPr bwMode="auto">
            <a:xfrm>
              <a:off x="3176" y="2260"/>
              <a:ext cx="2488" cy="148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a:p>
          </p:txBody>
        </p:sp>
        <p:sp>
          <p:nvSpPr>
            <p:cNvPr id="12" name="Rectangle 5"/>
            <p:cNvSpPr>
              <a:spLocks noChangeArrowheads="1"/>
            </p:cNvSpPr>
            <p:nvPr/>
          </p:nvSpPr>
          <p:spPr bwMode="auto">
            <a:xfrm>
              <a:off x="3176" y="2310"/>
              <a:ext cx="2536" cy="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har char="•"/>
                <a:defRPr sz="3200" b="1">
                  <a:solidFill>
                    <a:schemeClr val="tx1"/>
                  </a:solidFill>
                  <a:latin typeface="Arial" pitchFamily="34" charset="0"/>
                  <a:ea typeface="ＭＳ Ｐゴシック" pitchFamily="34" charset="-128"/>
                </a:defRPr>
              </a:lvl1pPr>
              <a:lvl2pPr>
                <a:spcBef>
                  <a:spcPct val="20000"/>
                </a:spcBef>
                <a:buChar char="•"/>
                <a:defRPr sz="2800" b="1">
                  <a:solidFill>
                    <a:schemeClr val="tx1"/>
                  </a:solidFill>
                  <a:latin typeface="Arial" pitchFamily="34" charset="0"/>
                  <a:ea typeface="ＭＳ Ｐゴシック" pitchFamily="34" charset="-128"/>
                </a:defRPr>
              </a:lvl2pPr>
              <a:lvl3pPr>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nSpc>
                  <a:spcPct val="90000"/>
                </a:lnSpc>
                <a:spcBef>
                  <a:spcPct val="30000"/>
                </a:spcBef>
                <a:buFontTx/>
                <a:buChar char="–"/>
              </a:pPr>
              <a:r>
                <a:rPr lang="en-US" altLang="en-US" sz="1600" i="0" dirty="0"/>
                <a:t>Method for task :</a:t>
              </a:r>
            </a:p>
            <a:p>
              <a:pPr lvl="2">
                <a:lnSpc>
                  <a:spcPct val="90000"/>
                </a:lnSpc>
                <a:spcBef>
                  <a:spcPct val="30000"/>
                </a:spcBef>
                <a:buFontTx/>
                <a:buChar char="–"/>
              </a:pPr>
              <a:r>
                <a:rPr lang="en-US" altLang="en-US" sz="1200" i="0" dirty="0"/>
                <a:t>Reach for mouse</a:t>
              </a:r>
              <a:r>
                <a:rPr lang="en-US" altLang="en-US" sz="1200" dirty="0"/>
                <a:t> H[mouse)</a:t>
              </a:r>
            </a:p>
            <a:p>
              <a:pPr lvl="2">
                <a:lnSpc>
                  <a:spcPct val="90000"/>
                </a:lnSpc>
                <a:spcBef>
                  <a:spcPct val="30000"/>
                </a:spcBef>
                <a:buFontTx/>
                <a:buChar char="–"/>
              </a:pPr>
              <a:r>
                <a:rPr lang="en-US" altLang="en-US" sz="1200" i="0" dirty="0"/>
                <a:t>Point to word</a:t>
              </a:r>
              <a:r>
                <a:rPr lang="en-US" altLang="en-US" sz="1200" dirty="0"/>
                <a:t> P[word]</a:t>
              </a:r>
            </a:p>
            <a:p>
              <a:pPr lvl="2">
                <a:lnSpc>
                  <a:spcPct val="90000"/>
                </a:lnSpc>
                <a:spcBef>
                  <a:spcPct val="30000"/>
                </a:spcBef>
                <a:buFontTx/>
                <a:buChar char="–"/>
              </a:pPr>
              <a:r>
                <a:rPr lang="en-US" altLang="en-US" sz="1200" i="0" dirty="0"/>
                <a:t>Select word </a:t>
              </a:r>
              <a:r>
                <a:rPr lang="en-US" altLang="en-US" sz="1200" dirty="0"/>
                <a:t>K[YELLOW]</a:t>
              </a:r>
            </a:p>
            <a:p>
              <a:pPr lvl="2">
                <a:lnSpc>
                  <a:spcPct val="90000"/>
                </a:lnSpc>
                <a:spcBef>
                  <a:spcPct val="30000"/>
                </a:spcBef>
                <a:buFontTx/>
                <a:buChar char="–"/>
              </a:pPr>
              <a:r>
                <a:rPr lang="en-US" altLang="en-US" sz="1200" i="0" dirty="0"/>
                <a:t>Home on keyboard</a:t>
              </a:r>
              <a:r>
                <a:rPr lang="en-US" altLang="en-US" sz="1200" dirty="0"/>
                <a:t> H[keyboard]</a:t>
              </a:r>
              <a:endParaRPr lang="en-US" altLang="en-US" sz="1200" i="0" dirty="0"/>
            </a:p>
            <a:p>
              <a:pPr lvl="2">
                <a:lnSpc>
                  <a:spcPct val="90000"/>
                </a:lnSpc>
                <a:spcBef>
                  <a:spcPct val="30000"/>
                </a:spcBef>
                <a:buFontTx/>
                <a:buChar char="–"/>
              </a:pPr>
              <a:r>
                <a:rPr lang="en-US" altLang="en-US" sz="1200" i="0" dirty="0"/>
                <a:t>Call replace command MK</a:t>
              </a:r>
              <a:r>
                <a:rPr lang="en-US" altLang="en-US" sz="1200" dirty="0"/>
                <a:t>[R]</a:t>
              </a:r>
            </a:p>
            <a:p>
              <a:pPr lvl="2">
                <a:lnSpc>
                  <a:spcPct val="90000"/>
                </a:lnSpc>
                <a:spcBef>
                  <a:spcPct val="30000"/>
                </a:spcBef>
                <a:buFontTx/>
                <a:buChar char="–"/>
              </a:pPr>
              <a:r>
                <a:rPr lang="en-US" altLang="en-US" sz="1200" i="0" dirty="0"/>
                <a:t>Type new 5-digit word 5K</a:t>
              </a:r>
              <a:r>
                <a:rPr lang="en-US" altLang="en-US" sz="1200" dirty="0"/>
                <a:t>[word]</a:t>
              </a:r>
              <a:endParaRPr lang="en-US" altLang="en-US" sz="1200" i="0" dirty="0"/>
            </a:p>
            <a:p>
              <a:pPr lvl="2">
                <a:lnSpc>
                  <a:spcPct val="90000"/>
                </a:lnSpc>
                <a:spcBef>
                  <a:spcPct val="30000"/>
                </a:spcBef>
                <a:buFontTx/>
                <a:buChar char="–"/>
              </a:pPr>
              <a:r>
                <a:rPr lang="en-US" altLang="en-US" sz="1200" i="0" dirty="0"/>
                <a:t>Terminate type-in MK[ESC]</a:t>
              </a:r>
            </a:p>
            <a:p>
              <a:pPr>
                <a:lnSpc>
                  <a:spcPct val="90000"/>
                </a:lnSpc>
                <a:spcBef>
                  <a:spcPct val="30000"/>
                </a:spcBef>
                <a:buFontTx/>
                <a:buChar char="»"/>
              </a:pPr>
              <a:r>
                <a:rPr lang="en-US" altLang="en-US" sz="1600" i="0" dirty="0" err="1"/>
                <a:t>T</a:t>
              </a:r>
              <a:r>
                <a:rPr lang="en-US" altLang="en-US" sz="1600" i="0" baseline="-25000" dirty="0" err="1"/>
                <a:t>execute</a:t>
              </a:r>
              <a:r>
                <a:rPr lang="en-US" altLang="en-US" sz="1600" i="0" dirty="0"/>
                <a:t> = 2tM + 8tK + 2tH + </a:t>
              </a:r>
              <a:r>
                <a:rPr lang="en-US" altLang="en-US" sz="1600" i="0" dirty="0" err="1"/>
                <a:t>tP</a:t>
              </a:r>
              <a:r>
                <a:rPr lang="en-US" altLang="en-US" sz="1600" i="0" dirty="0"/>
                <a:t> = 6.2s</a:t>
              </a:r>
            </a:p>
            <a:p>
              <a:pPr lvl="1">
                <a:lnSpc>
                  <a:spcPct val="90000"/>
                </a:lnSpc>
                <a:spcBef>
                  <a:spcPct val="30000"/>
                </a:spcBef>
                <a:buFontTx/>
                <a:buNone/>
              </a:pPr>
              <a:r>
                <a:rPr lang="en-US" altLang="en-US" sz="1200" b="0" i="0" dirty="0" err="1"/>
                <a:t>tK</a:t>
              </a:r>
              <a:r>
                <a:rPr lang="en-US" altLang="en-US" sz="1200" b="0" i="0" dirty="0"/>
                <a:t> = 0.2sec</a:t>
              </a:r>
            </a:p>
            <a:p>
              <a:pPr lvl="1">
                <a:lnSpc>
                  <a:spcPct val="90000"/>
                </a:lnSpc>
                <a:spcBef>
                  <a:spcPct val="30000"/>
                </a:spcBef>
                <a:buFontTx/>
                <a:buNone/>
              </a:pPr>
              <a:r>
                <a:rPr lang="en-GB" altLang="en-US" sz="1200" b="0" i="0" dirty="0" err="1"/>
                <a:t>tM</a:t>
              </a:r>
              <a:r>
                <a:rPr lang="en-GB" altLang="en-US" sz="1200" b="0" i="0" dirty="0"/>
                <a:t> = 1.35sec</a:t>
              </a:r>
              <a:r>
                <a:rPr lang="en-US" altLang="en-US" sz="1600" i="0" dirty="0"/>
                <a:t> </a:t>
              </a:r>
            </a:p>
            <a:p>
              <a:pPr lvl="1">
                <a:lnSpc>
                  <a:spcPct val="90000"/>
                </a:lnSpc>
                <a:spcBef>
                  <a:spcPct val="30000"/>
                </a:spcBef>
                <a:buFontTx/>
                <a:buNone/>
              </a:pPr>
              <a:r>
                <a:rPr lang="en-GB" altLang="en-US" sz="1200" b="0" i="0" dirty="0" err="1"/>
                <a:t>tH</a:t>
              </a:r>
              <a:r>
                <a:rPr lang="en-GB" altLang="en-US" sz="1200" b="0" i="0" dirty="0"/>
                <a:t> = .9sec</a:t>
              </a:r>
            </a:p>
            <a:p>
              <a:pPr lvl="1">
                <a:lnSpc>
                  <a:spcPct val="90000"/>
                </a:lnSpc>
                <a:spcBef>
                  <a:spcPct val="30000"/>
                </a:spcBef>
                <a:buFontTx/>
                <a:buNone/>
              </a:pPr>
              <a:r>
                <a:rPr lang="en-GB" altLang="en-US" sz="1200" b="0" i="0" dirty="0" err="1"/>
                <a:t>tP</a:t>
              </a:r>
              <a:r>
                <a:rPr lang="en-GB" altLang="en-US" sz="1200" b="0" i="0" dirty="0"/>
                <a:t> = .4sec</a:t>
              </a:r>
              <a:endParaRPr lang="en-US" altLang="en-US" sz="1200" b="0" i="0" dirty="0"/>
            </a:p>
          </p:txBody>
        </p:sp>
      </p:grpSp>
      <p:sp>
        <p:nvSpPr>
          <p:cNvPr id="13" name="Rectangle 6"/>
          <p:cNvSpPr>
            <a:spLocks noChangeArrowheads="1"/>
          </p:cNvSpPr>
          <p:nvPr/>
        </p:nvSpPr>
        <p:spPr bwMode="auto">
          <a:xfrm>
            <a:off x="684213" y="1341438"/>
            <a:ext cx="3798887" cy="367173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a:p>
        </p:txBody>
      </p:sp>
      <p:sp>
        <p:nvSpPr>
          <p:cNvPr id="14" name="Rectangle 7"/>
          <p:cNvSpPr txBox="1">
            <a:spLocks noChangeArrowheads="1"/>
          </p:cNvSpPr>
          <p:nvPr/>
        </p:nvSpPr>
        <p:spPr>
          <a:xfrm>
            <a:off x="323850" y="1341438"/>
            <a:ext cx="4192588" cy="3462999"/>
          </a:xfrm>
          <a:prstGeom prst="rect">
            <a:avLst/>
          </a:prstGeom>
        </p:spPr>
        <p:txBody>
          <a:bodyPr vert="horz" lIns="90488" tIns="44450" rIns="90488" bIns="44450" rtlCol="0">
            <a:sp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457200" lvl="1" indent="0">
              <a:buFontTx/>
              <a:buChar char="»"/>
            </a:pPr>
            <a:r>
              <a:rPr lang="en-US" altLang="en-US" sz="1800" dirty="0" smtClean="0">
                <a:latin typeface="Arial" panose="020B0604020202020204" pitchFamily="34" charset="0"/>
                <a:cs typeface="Arial" panose="020B0604020202020204" pitchFamily="34" charset="0"/>
              </a:rPr>
              <a:t>Method for Task :</a:t>
            </a:r>
          </a:p>
          <a:p>
            <a:pPr marL="1371600" lvl="3" indent="0">
              <a:lnSpc>
                <a:spcPct val="90000"/>
              </a:lnSpc>
              <a:spcBef>
                <a:spcPct val="30000"/>
              </a:spcBef>
              <a:buFontTx/>
              <a:buNone/>
            </a:pPr>
            <a:r>
              <a:rPr lang="en-US" altLang="en-US" sz="1200" dirty="0" smtClean="0">
                <a:latin typeface="Arial" panose="020B0604020202020204" pitchFamily="34" charset="0"/>
                <a:cs typeface="Arial" panose="020B0604020202020204" pitchFamily="34" charset="0"/>
              </a:rPr>
              <a:t>-Jump to next line</a:t>
            </a:r>
            <a:r>
              <a:rPr lang="en-US" altLang="en-US" sz="1200" i="1" dirty="0" smtClean="0">
                <a:latin typeface="Arial" panose="020B0604020202020204" pitchFamily="34" charset="0"/>
                <a:cs typeface="Arial" panose="020B0604020202020204" pitchFamily="34" charset="0"/>
              </a:rPr>
              <a:t> MK[LINEFEED]</a:t>
            </a:r>
          </a:p>
          <a:p>
            <a:pPr marL="1371600" lvl="3" indent="0">
              <a:lnSpc>
                <a:spcPct val="90000"/>
              </a:lnSpc>
              <a:spcBef>
                <a:spcPct val="30000"/>
              </a:spcBef>
              <a:buFontTx/>
              <a:buNone/>
            </a:pPr>
            <a:r>
              <a:rPr lang="en-US" altLang="en-US" sz="1200" dirty="0" smtClean="0">
                <a:latin typeface="Arial" panose="020B0604020202020204" pitchFamily="34" charset="0"/>
                <a:cs typeface="Arial" panose="020B0604020202020204" pitchFamily="34" charset="0"/>
              </a:rPr>
              <a:t>-Call substitute command</a:t>
            </a:r>
            <a:r>
              <a:rPr lang="en-US" altLang="en-US" sz="1200" i="1" dirty="0" smtClean="0">
                <a:latin typeface="Arial" panose="020B0604020202020204" pitchFamily="34" charset="0"/>
                <a:cs typeface="Arial" panose="020B0604020202020204" pitchFamily="34" charset="0"/>
              </a:rPr>
              <a:t> MK[S]</a:t>
            </a:r>
          </a:p>
          <a:p>
            <a:pPr marL="1371600" lvl="3" indent="0">
              <a:lnSpc>
                <a:spcPct val="90000"/>
              </a:lnSpc>
              <a:spcBef>
                <a:spcPct val="30000"/>
              </a:spcBef>
              <a:buFontTx/>
              <a:buNone/>
            </a:pPr>
            <a:r>
              <a:rPr lang="en-US" altLang="en-US" sz="1200" dirty="0" smtClean="0">
                <a:latin typeface="Arial" panose="020B0604020202020204" pitchFamily="34" charset="0"/>
                <a:cs typeface="Arial" panose="020B0604020202020204" pitchFamily="34" charset="0"/>
              </a:rPr>
              <a:t>-Specify new 5-digit word</a:t>
            </a:r>
            <a:r>
              <a:rPr lang="en-US" altLang="en-US" sz="1200" i="1" dirty="0" smtClean="0">
                <a:latin typeface="Arial" panose="020B0604020202020204" pitchFamily="34" charset="0"/>
                <a:cs typeface="Arial" panose="020B0604020202020204" pitchFamily="34" charset="0"/>
              </a:rPr>
              <a:t> 5K[word]</a:t>
            </a:r>
          </a:p>
          <a:p>
            <a:pPr marL="1371600" lvl="3" indent="0">
              <a:lnSpc>
                <a:spcPct val="90000"/>
              </a:lnSpc>
              <a:spcBef>
                <a:spcPct val="30000"/>
              </a:spcBef>
              <a:buFontTx/>
              <a:buNone/>
            </a:pPr>
            <a:r>
              <a:rPr lang="en-US" altLang="en-US" sz="1200" dirty="0" smtClean="0">
                <a:latin typeface="Arial" panose="020B0604020202020204" pitchFamily="34" charset="0"/>
                <a:cs typeface="Arial" panose="020B0604020202020204" pitchFamily="34" charset="0"/>
              </a:rPr>
              <a:t>-Terminate argument</a:t>
            </a:r>
            <a:r>
              <a:rPr lang="en-US" altLang="en-US" sz="1200" i="1" dirty="0" smtClean="0">
                <a:latin typeface="Arial" panose="020B0604020202020204" pitchFamily="34" charset="0"/>
                <a:cs typeface="Arial" panose="020B0604020202020204" pitchFamily="34" charset="0"/>
              </a:rPr>
              <a:t> MK[RETURN]</a:t>
            </a:r>
          </a:p>
          <a:p>
            <a:pPr marL="1371600" lvl="3" indent="0">
              <a:lnSpc>
                <a:spcPct val="90000"/>
              </a:lnSpc>
              <a:spcBef>
                <a:spcPct val="30000"/>
              </a:spcBef>
              <a:buFontTx/>
              <a:buNone/>
            </a:pPr>
            <a:r>
              <a:rPr lang="en-US" altLang="en-US" sz="1200" dirty="0" smtClean="0">
                <a:latin typeface="Arial" panose="020B0604020202020204" pitchFamily="34" charset="0"/>
                <a:cs typeface="Arial" panose="020B0604020202020204" pitchFamily="34" charset="0"/>
              </a:rPr>
              <a:t>-Specify old 5-digit word</a:t>
            </a:r>
            <a:r>
              <a:rPr lang="en-US" altLang="en-US" sz="1200" i="1" dirty="0" smtClean="0">
                <a:latin typeface="Arial" panose="020B0604020202020204" pitchFamily="34" charset="0"/>
                <a:cs typeface="Arial" panose="020B0604020202020204" pitchFamily="34" charset="0"/>
              </a:rPr>
              <a:t> 5K[word]</a:t>
            </a:r>
          </a:p>
          <a:p>
            <a:pPr marL="1371600" lvl="3" indent="0">
              <a:lnSpc>
                <a:spcPct val="90000"/>
              </a:lnSpc>
              <a:spcBef>
                <a:spcPct val="30000"/>
              </a:spcBef>
              <a:buFontTx/>
              <a:buNone/>
            </a:pPr>
            <a:r>
              <a:rPr lang="en-US" altLang="en-US" sz="1200" dirty="0" smtClean="0">
                <a:latin typeface="Arial" panose="020B0604020202020204" pitchFamily="34" charset="0"/>
                <a:cs typeface="Arial" panose="020B0604020202020204" pitchFamily="34" charset="0"/>
              </a:rPr>
              <a:t>-Terminate argument</a:t>
            </a:r>
            <a:r>
              <a:rPr lang="en-US" altLang="en-US" sz="1200" i="1" dirty="0" smtClean="0">
                <a:latin typeface="Arial" panose="020B0604020202020204" pitchFamily="34" charset="0"/>
                <a:cs typeface="Arial" panose="020B0604020202020204" pitchFamily="34" charset="0"/>
              </a:rPr>
              <a:t> MK[RETURN]</a:t>
            </a:r>
          </a:p>
          <a:p>
            <a:pPr marL="1371600" lvl="3" indent="0">
              <a:lnSpc>
                <a:spcPct val="90000"/>
              </a:lnSpc>
              <a:spcBef>
                <a:spcPct val="30000"/>
              </a:spcBef>
              <a:buFontTx/>
              <a:buNone/>
            </a:pPr>
            <a:r>
              <a:rPr lang="en-US" altLang="en-US" sz="1200" dirty="0" smtClean="0">
                <a:latin typeface="Arial" panose="020B0604020202020204" pitchFamily="34" charset="0"/>
                <a:cs typeface="Arial" panose="020B0604020202020204" pitchFamily="34" charset="0"/>
              </a:rPr>
              <a:t>-Terminate command</a:t>
            </a:r>
            <a:r>
              <a:rPr lang="en-US" altLang="en-US" sz="1200" i="1" dirty="0" smtClean="0">
                <a:latin typeface="Arial" panose="020B0604020202020204" pitchFamily="34" charset="0"/>
                <a:cs typeface="Arial" panose="020B0604020202020204" pitchFamily="34" charset="0"/>
              </a:rPr>
              <a:t> K[RETURN]</a:t>
            </a:r>
            <a:endParaRPr lang="en-US" altLang="en-US" sz="1200" dirty="0" smtClean="0">
              <a:latin typeface="Arial" panose="020B0604020202020204" pitchFamily="34" charset="0"/>
              <a:cs typeface="Arial" panose="020B0604020202020204" pitchFamily="34" charset="0"/>
            </a:endParaRPr>
          </a:p>
          <a:p>
            <a:pPr marL="457200" lvl="1" indent="0">
              <a:buFontTx/>
              <a:buChar char="»"/>
            </a:pPr>
            <a:r>
              <a:rPr lang="en-US" altLang="en-US" sz="1800" dirty="0" err="1" smtClean="0">
                <a:latin typeface="Arial" panose="020B0604020202020204" pitchFamily="34" charset="0"/>
                <a:cs typeface="Arial" panose="020B0604020202020204" pitchFamily="34" charset="0"/>
              </a:rPr>
              <a:t>T</a:t>
            </a:r>
            <a:r>
              <a:rPr lang="en-US" altLang="en-US" sz="1800" baseline="-25000" dirty="0" err="1" smtClean="0">
                <a:latin typeface="Arial" panose="020B0604020202020204" pitchFamily="34" charset="0"/>
                <a:cs typeface="Arial" panose="020B0604020202020204" pitchFamily="34" charset="0"/>
              </a:rPr>
              <a:t>execute</a:t>
            </a:r>
            <a:r>
              <a:rPr lang="en-US" altLang="en-US" sz="1800" dirty="0" smtClean="0">
                <a:latin typeface="Arial" panose="020B0604020202020204" pitchFamily="34" charset="0"/>
                <a:cs typeface="Arial" panose="020B0604020202020204" pitchFamily="34" charset="0"/>
              </a:rPr>
              <a:t> = 4tM + 15tK = 8.4 sec.</a:t>
            </a:r>
          </a:p>
          <a:p>
            <a:pPr marL="1371600" lvl="3" indent="0">
              <a:lnSpc>
                <a:spcPct val="90000"/>
              </a:lnSpc>
              <a:spcBef>
                <a:spcPct val="30000"/>
              </a:spcBef>
              <a:buFontTx/>
              <a:buNone/>
            </a:pPr>
            <a:r>
              <a:rPr lang="en-US" altLang="en-US" sz="1200" dirty="0" err="1" smtClean="0">
                <a:latin typeface="Arial" panose="020B0604020202020204" pitchFamily="34" charset="0"/>
                <a:cs typeface="Arial" panose="020B0604020202020204" pitchFamily="34" charset="0"/>
              </a:rPr>
              <a:t>tK</a:t>
            </a:r>
            <a:r>
              <a:rPr lang="en-US" altLang="en-US" sz="1200" dirty="0" smtClean="0">
                <a:latin typeface="Arial" panose="020B0604020202020204" pitchFamily="34" charset="0"/>
                <a:cs typeface="Arial" panose="020B0604020202020204" pitchFamily="34" charset="0"/>
              </a:rPr>
              <a:t> = 0.2sec</a:t>
            </a:r>
          </a:p>
          <a:p>
            <a:pPr marL="1371600" lvl="3" indent="0">
              <a:lnSpc>
                <a:spcPct val="90000"/>
              </a:lnSpc>
              <a:spcBef>
                <a:spcPct val="30000"/>
              </a:spcBef>
              <a:buFontTx/>
              <a:buNone/>
            </a:pPr>
            <a:r>
              <a:rPr lang="en-GB" altLang="en-US" sz="1200" dirty="0" err="1" smtClean="0">
                <a:latin typeface="Arial" panose="020B0604020202020204" pitchFamily="34" charset="0"/>
                <a:cs typeface="Arial" panose="020B0604020202020204" pitchFamily="34" charset="0"/>
              </a:rPr>
              <a:t>tM</a:t>
            </a:r>
            <a:r>
              <a:rPr lang="en-GB" altLang="en-US" sz="1200" dirty="0" smtClean="0">
                <a:latin typeface="Arial" panose="020B0604020202020204" pitchFamily="34" charset="0"/>
                <a:cs typeface="Arial" panose="020B0604020202020204" pitchFamily="34" charset="0"/>
              </a:rPr>
              <a:t> = 1.35sec</a:t>
            </a:r>
            <a:endParaRPr lang="en-US" altLang="en-US" sz="1200" dirty="0" smtClean="0">
              <a:latin typeface="Arial" panose="020B0604020202020204" pitchFamily="34" charset="0"/>
              <a:cs typeface="Arial" panose="020B0604020202020204" pitchFamily="34" charset="0"/>
            </a:endParaRPr>
          </a:p>
        </p:txBody>
      </p:sp>
      <p:sp>
        <p:nvSpPr>
          <p:cNvPr id="15" name="Rectangle 8"/>
          <p:cNvSpPr>
            <a:spLocks noChangeArrowheads="1"/>
          </p:cNvSpPr>
          <p:nvPr/>
        </p:nvSpPr>
        <p:spPr bwMode="auto">
          <a:xfrm>
            <a:off x="1196231" y="5333737"/>
            <a:ext cx="3068637"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nSpc>
                <a:spcPct val="90000"/>
              </a:lnSpc>
              <a:spcBef>
                <a:spcPct val="0"/>
              </a:spcBef>
              <a:buFontTx/>
              <a:buNone/>
            </a:pPr>
            <a:r>
              <a:rPr lang="en-US" altLang="en-US" sz="1800" i="0" dirty="0">
                <a:solidFill>
                  <a:srgbClr val="FFC000"/>
                </a:solidFill>
              </a:rPr>
              <a:t>Conclusion: mouse-based</a:t>
            </a:r>
          </a:p>
          <a:p>
            <a:pPr>
              <a:lnSpc>
                <a:spcPct val="90000"/>
              </a:lnSpc>
              <a:spcBef>
                <a:spcPct val="0"/>
              </a:spcBef>
              <a:buFontTx/>
              <a:buNone/>
            </a:pPr>
            <a:r>
              <a:rPr lang="en-US" altLang="en-US" sz="1800" i="0" dirty="0">
                <a:solidFill>
                  <a:srgbClr val="FFC000"/>
                </a:solidFill>
              </a:rPr>
              <a:t>interaction is faster</a:t>
            </a:r>
          </a:p>
        </p:txBody>
      </p:sp>
      <p:sp>
        <p:nvSpPr>
          <p:cNvPr id="16" name="Rectangle 9"/>
          <p:cNvSpPr>
            <a:spLocks noChangeArrowheads="1"/>
          </p:cNvSpPr>
          <p:nvPr/>
        </p:nvSpPr>
        <p:spPr bwMode="auto">
          <a:xfrm>
            <a:off x="5838825" y="2743200"/>
            <a:ext cx="2362827"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nSpc>
                <a:spcPct val="90000"/>
              </a:lnSpc>
              <a:spcBef>
                <a:spcPct val="0"/>
              </a:spcBef>
              <a:buFontTx/>
              <a:buNone/>
            </a:pPr>
            <a:r>
              <a:rPr lang="en-US" altLang="en-US" sz="1800" i="0" dirty="0">
                <a:solidFill>
                  <a:srgbClr val="FFFF00"/>
                </a:solidFill>
              </a:rPr>
              <a:t>Mouse-based editor</a:t>
            </a:r>
          </a:p>
        </p:txBody>
      </p:sp>
      <p:sp>
        <p:nvSpPr>
          <p:cNvPr id="17" name="Rectangle 10"/>
          <p:cNvSpPr>
            <a:spLocks noChangeArrowheads="1"/>
          </p:cNvSpPr>
          <p:nvPr/>
        </p:nvSpPr>
        <p:spPr bwMode="auto">
          <a:xfrm>
            <a:off x="5275263" y="2057400"/>
            <a:ext cx="2696252"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nSpc>
                <a:spcPct val="90000"/>
              </a:lnSpc>
              <a:spcBef>
                <a:spcPct val="0"/>
              </a:spcBef>
              <a:buFontTx/>
              <a:buNone/>
            </a:pPr>
            <a:r>
              <a:rPr lang="en-US" altLang="en-US" sz="1800" i="0" dirty="0">
                <a:solidFill>
                  <a:srgbClr val="FFFF00"/>
                </a:solidFill>
              </a:rPr>
              <a:t>Keyboard-based editor</a:t>
            </a:r>
          </a:p>
        </p:txBody>
      </p:sp>
      <p:sp>
        <p:nvSpPr>
          <p:cNvPr id="18" name="Line 11"/>
          <p:cNvSpPr>
            <a:spLocks noChangeShapeType="1"/>
          </p:cNvSpPr>
          <p:nvPr/>
        </p:nvSpPr>
        <p:spPr bwMode="auto">
          <a:xfrm flipH="1">
            <a:off x="4500563" y="2292350"/>
            <a:ext cx="687387" cy="571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9" name="Line 12"/>
          <p:cNvSpPr>
            <a:spLocks noChangeShapeType="1"/>
          </p:cNvSpPr>
          <p:nvPr/>
        </p:nvSpPr>
        <p:spPr bwMode="auto">
          <a:xfrm flipH="1">
            <a:off x="5651500" y="2901950"/>
            <a:ext cx="139700" cy="2397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Tree>
    <p:extLst>
      <p:ext uri="{BB962C8B-B14F-4D97-AF65-F5344CB8AC3E}">
        <p14:creationId xmlns:p14="http://schemas.microsoft.com/office/powerpoint/2010/main" val="2509889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spcBef>
                <a:spcPct val="0"/>
              </a:spcBef>
              <a:buFontTx/>
              <a:buNone/>
            </a:pPr>
            <a:fld id="{BF8BBC78-9A22-4DB9-A758-7A74A03D8C3D}" type="slidenum">
              <a:rPr lang="en-US" altLang="en-US" sz="1000" smtClean="0"/>
              <a:pPr>
                <a:spcBef>
                  <a:spcPct val="0"/>
                </a:spcBef>
                <a:buFontTx/>
                <a:buNone/>
              </a:pPr>
              <a:t>45</a:t>
            </a:fld>
            <a:endParaRPr lang="en-US" altLang="en-US" sz="1000" smtClean="0"/>
          </a:p>
        </p:txBody>
      </p:sp>
      <p:sp>
        <p:nvSpPr>
          <p:cNvPr id="5" name="Title 1"/>
          <p:cNvSpPr>
            <a:spLocks noGrp="1"/>
          </p:cNvSpPr>
          <p:nvPr>
            <p:ph type="title"/>
          </p:nvPr>
        </p:nvSpPr>
        <p:spPr>
          <a:xfrm>
            <a:off x="609600" y="274638"/>
            <a:ext cx="7924800" cy="1143000"/>
          </a:xfrm>
        </p:spPr>
        <p:txBody>
          <a:bodyPr/>
          <a:lstStyle/>
          <a:p>
            <a:r>
              <a:rPr lang="en-IE" sz="2700" dirty="0" smtClean="0">
                <a:latin typeface="Arial" panose="020B0604020202020204" pitchFamily="34" charset="0"/>
                <a:cs typeface="Arial" panose="020B0604020202020204" pitchFamily="34" charset="0"/>
              </a:rPr>
              <a:t>    </a:t>
            </a:r>
            <a:r>
              <a:rPr lang="en-IE" altLang="en-US" sz="2700" dirty="0" smtClean="0">
                <a:latin typeface="Arial" panose="020B0604020202020204" pitchFamily="34" charset="0"/>
                <a:ea typeface="ＭＳ Ｐゴシック" pitchFamily="34" charset="-128"/>
                <a:cs typeface="Arial" panose="020B0604020202020204" pitchFamily="34" charset="0"/>
              </a:rPr>
              <a:t>Interaction </a:t>
            </a:r>
            <a:r>
              <a:rPr lang="en-IE" altLang="en-US" sz="2700" dirty="0">
                <a:latin typeface="Arial" panose="020B0604020202020204" pitchFamily="34" charset="0"/>
                <a:ea typeface="ＭＳ Ｐゴシック" pitchFamily="34" charset="-128"/>
                <a:cs typeface="Arial" panose="020B0604020202020204" pitchFamily="34" charset="0"/>
              </a:rPr>
              <a:t>Device </a:t>
            </a:r>
            <a:r>
              <a:rPr lang="en-IE" altLang="en-US" sz="2700" dirty="0" smtClean="0">
                <a:latin typeface="Arial" panose="020B0604020202020204" pitchFamily="34" charset="0"/>
                <a:ea typeface="ＭＳ Ｐゴシック" pitchFamily="34" charset="-128"/>
                <a:cs typeface="Arial" panose="020B0604020202020204" pitchFamily="34" charset="0"/>
              </a:rPr>
              <a:t>Introduction (4)</a:t>
            </a:r>
            <a:endParaRPr lang="en-IE" sz="2700" dirty="0">
              <a:latin typeface="Arial" panose="020B0604020202020204" pitchFamily="34" charset="0"/>
              <a:cs typeface="Arial" panose="020B0604020202020204" pitchFamily="34" charset="0"/>
            </a:endParaRPr>
          </a:p>
        </p:txBody>
      </p:sp>
      <p:sp>
        <p:nvSpPr>
          <p:cNvPr id="9" name="Text Box 6"/>
          <p:cNvSpPr txBox="1">
            <a:spLocks noChangeArrowheads="1"/>
          </p:cNvSpPr>
          <p:nvPr/>
        </p:nvSpPr>
        <p:spPr bwMode="auto">
          <a:xfrm>
            <a:off x="3562290" y="1930524"/>
            <a:ext cx="2097049" cy="1077218"/>
          </a:xfrm>
          <a:prstGeom prst="rect">
            <a:avLst/>
          </a:prstGeom>
          <a:noFill/>
          <a:ln w="25400">
            <a:noFill/>
            <a:miter lim="800000"/>
            <a:headEnd/>
            <a:tailEnd/>
          </a:ln>
          <a:effectLst/>
        </p:spPr>
        <p:txBody>
          <a:bodyPr wrap="none">
            <a:spAutoFit/>
          </a:bodyPr>
          <a:lstStyle/>
          <a:p>
            <a:pPr algn="ctr">
              <a:defRPr/>
            </a:pPr>
            <a:r>
              <a:rPr lang="en-IE" sz="3200" dirty="0">
                <a:solidFill>
                  <a:srgbClr val="FFFF00"/>
                </a:solidFill>
                <a:latin typeface="Arial" pitchFamily="34" charset="0"/>
                <a:ea typeface="+mn-ea"/>
              </a:rPr>
              <a:t>Interaction</a:t>
            </a:r>
          </a:p>
          <a:p>
            <a:pPr algn="ctr">
              <a:defRPr/>
            </a:pPr>
            <a:r>
              <a:rPr lang="en-IE" sz="3200" dirty="0">
                <a:solidFill>
                  <a:srgbClr val="FFFF00"/>
                </a:solidFill>
                <a:latin typeface="Arial" pitchFamily="34" charset="0"/>
                <a:ea typeface="+mn-ea"/>
              </a:rPr>
              <a:t>Devices</a:t>
            </a:r>
            <a:endParaRPr lang="en-US" sz="3200" dirty="0">
              <a:solidFill>
                <a:srgbClr val="FFFF00"/>
              </a:solidFill>
              <a:latin typeface="Arial" pitchFamily="34" charset="0"/>
              <a:ea typeface="+mn-ea"/>
            </a:endParaRPr>
          </a:p>
        </p:txBody>
      </p:sp>
      <p:sp>
        <p:nvSpPr>
          <p:cNvPr id="10" name="Text Box 7"/>
          <p:cNvSpPr txBox="1">
            <a:spLocks noChangeArrowheads="1"/>
          </p:cNvSpPr>
          <p:nvPr/>
        </p:nvSpPr>
        <p:spPr bwMode="auto">
          <a:xfrm>
            <a:off x="1357140" y="4341937"/>
            <a:ext cx="1463862" cy="954107"/>
          </a:xfrm>
          <a:prstGeom prst="rect">
            <a:avLst/>
          </a:prstGeom>
          <a:noFill/>
          <a:ln w="25400">
            <a:noFill/>
            <a:miter lim="800000"/>
            <a:headEnd/>
            <a:tailEnd/>
          </a:ln>
          <a:effectLst/>
        </p:spPr>
        <p:txBody>
          <a:bodyPr wrap="none">
            <a:spAutoFit/>
          </a:bodyPr>
          <a:lstStyle/>
          <a:p>
            <a:pPr algn="ctr">
              <a:defRPr/>
            </a:pPr>
            <a:r>
              <a:rPr lang="en-IE" sz="2800" dirty="0">
                <a:solidFill>
                  <a:schemeClr val="bg1">
                    <a:lumMod val="75000"/>
                    <a:lumOff val="25000"/>
                  </a:schemeClr>
                </a:solidFill>
                <a:latin typeface="Arial" pitchFamily="34" charset="0"/>
                <a:ea typeface="+mn-ea"/>
              </a:rPr>
              <a:t>Input</a:t>
            </a:r>
          </a:p>
          <a:p>
            <a:pPr algn="ctr">
              <a:defRPr/>
            </a:pPr>
            <a:r>
              <a:rPr lang="en-IE" sz="2800" dirty="0">
                <a:solidFill>
                  <a:schemeClr val="bg1">
                    <a:lumMod val="75000"/>
                    <a:lumOff val="25000"/>
                  </a:schemeClr>
                </a:solidFill>
                <a:latin typeface="Arial" pitchFamily="34" charset="0"/>
                <a:ea typeface="+mn-ea"/>
              </a:rPr>
              <a:t>Devices</a:t>
            </a:r>
            <a:endParaRPr lang="en-US" sz="2800" dirty="0">
              <a:solidFill>
                <a:schemeClr val="bg1">
                  <a:lumMod val="75000"/>
                  <a:lumOff val="25000"/>
                </a:schemeClr>
              </a:solidFill>
              <a:latin typeface="Arial" pitchFamily="34" charset="0"/>
              <a:ea typeface="+mn-ea"/>
            </a:endParaRPr>
          </a:p>
        </p:txBody>
      </p:sp>
      <p:sp>
        <p:nvSpPr>
          <p:cNvPr id="11" name="Text Box 8"/>
          <p:cNvSpPr txBox="1">
            <a:spLocks noChangeArrowheads="1"/>
          </p:cNvSpPr>
          <p:nvPr/>
        </p:nvSpPr>
        <p:spPr bwMode="auto">
          <a:xfrm>
            <a:off x="6300615" y="4365749"/>
            <a:ext cx="1463862" cy="954107"/>
          </a:xfrm>
          <a:prstGeom prst="rect">
            <a:avLst/>
          </a:prstGeom>
          <a:noFill/>
          <a:ln w="25400">
            <a:noFill/>
            <a:miter lim="800000"/>
            <a:headEnd/>
            <a:tailEnd/>
          </a:ln>
          <a:effectLst/>
        </p:spPr>
        <p:txBody>
          <a:bodyPr wrap="none">
            <a:spAutoFit/>
          </a:bodyPr>
          <a:lstStyle/>
          <a:p>
            <a:pPr algn="ctr">
              <a:defRPr/>
            </a:pPr>
            <a:r>
              <a:rPr lang="en-IE" sz="2800" dirty="0">
                <a:latin typeface="Arial" pitchFamily="34" charset="0"/>
                <a:ea typeface="+mn-ea"/>
              </a:rPr>
              <a:t>Output</a:t>
            </a:r>
          </a:p>
          <a:p>
            <a:pPr algn="ctr">
              <a:defRPr/>
            </a:pPr>
            <a:r>
              <a:rPr lang="en-IE" sz="2800" dirty="0">
                <a:latin typeface="Arial" pitchFamily="34" charset="0"/>
                <a:ea typeface="+mn-ea"/>
              </a:rPr>
              <a:t>Devices</a:t>
            </a:r>
            <a:endParaRPr lang="en-US" sz="2800" dirty="0">
              <a:latin typeface="Arial" pitchFamily="34" charset="0"/>
              <a:ea typeface="+mn-ea"/>
            </a:endParaRPr>
          </a:p>
        </p:txBody>
      </p:sp>
      <p:sp>
        <p:nvSpPr>
          <p:cNvPr id="12" name="Line 9"/>
          <p:cNvSpPr>
            <a:spLocks noChangeShapeType="1"/>
          </p:cNvSpPr>
          <p:nvPr/>
        </p:nvSpPr>
        <p:spPr bwMode="auto">
          <a:xfrm>
            <a:off x="4561602" y="2924299"/>
            <a:ext cx="0" cy="7207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3" name="Line 10"/>
          <p:cNvSpPr>
            <a:spLocks noChangeShapeType="1"/>
          </p:cNvSpPr>
          <p:nvPr/>
        </p:nvSpPr>
        <p:spPr bwMode="auto">
          <a:xfrm>
            <a:off x="2040652" y="3645024"/>
            <a:ext cx="5041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4" name="Line 11"/>
          <p:cNvSpPr>
            <a:spLocks noChangeShapeType="1"/>
          </p:cNvSpPr>
          <p:nvPr/>
        </p:nvSpPr>
        <p:spPr bwMode="auto">
          <a:xfrm>
            <a:off x="2040652" y="3645024"/>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 name="Line 12"/>
          <p:cNvSpPr>
            <a:spLocks noChangeShapeType="1"/>
          </p:cNvSpPr>
          <p:nvPr/>
        </p:nvSpPr>
        <p:spPr bwMode="auto">
          <a:xfrm>
            <a:off x="7082552" y="3645024"/>
            <a:ext cx="0" cy="5762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Tree>
    <p:extLst>
      <p:ext uri="{BB962C8B-B14F-4D97-AF65-F5344CB8AC3E}">
        <p14:creationId xmlns:p14="http://schemas.microsoft.com/office/powerpoint/2010/main" val="430695212"/>
      </p:ext>
    </p:extLst>
  </p:cSld>
  <p:clrMapOvr>
    <a:masterClrMapping/>
  </p:clrMapOvr>
  <p:transition>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Output devices</a:t>
            </a:r>
            <a:endParaRPr lang="en-IE" sz="3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46</a:t>
            </a:fld>
            <a:endParaRPr lang="en-US"/>
          </a:p>
        </p:txBody>
      </p:sp>
      <p:pic>
        <p:nvPicPr>
          <p:cNvPr id="5"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sz="quarter" idx="13"/>
          </p:nvPr>
        </p:nvSpPr>
        <p:spPr>
          <a:xfrm>
            <a:off x="609600" y="1600200"/>
            <a:ext cx="8066856" cy="4421088"/>
          </a:xfrm>
        </p:spPr>
        <p:txBody>
          <a:bodyPr>
            <a:noAutofit/>
          </a:bodyPr>
          <a:lstStyle/>
          <a:p>
            <a:pPr marL="0" indent="0">
              <a:buNone/>
              <a:defRPr/>
            </a:pPr>
            <a:r>
              <a:rPr lang="en-GB" altLang="en-US" sz="2800" dirty="0">
                <a:solidFill>
                  <a:srgbClr val="FFC000"/>
                </a:solidFill>
                <a:latin typeface="Arial" panose="020B0604020202020204" pitchFamily="34" charset="0"/>
                <a:ea typeface="ＭＳ Ｐゴシック" pitchFamily="34" charset="-128"/>
                <a:cs typeface="Arial" panose="020B0604020202020204" pitchFamily="34" charset="0"/>
              </a:rPr>
              <a:t>Output devices </a:t>
            </a:r>
            <a:r>
              <a:rPr lang="en-GB" altLang="en-US" sz="2800" dirty="0">
                <a:latin typeface="Arial" panose="020B0604020202020204" pitchFamily="34" charset="0"/>
                <a:ea typeface="ＭＳ Ｐゴシック" pitchFamily="34" charset="-128"/>
                <a:cs typeface="Arial" panose="020B0604020202020204" pitchFamily="34" charset="0"/>
              </a:rPr>
              <a:t>are those devices that convert the computer’s response </a:t>
            </a:r>
            <a:r>
              <a:rPr lang="en-GB" altLang="en-US" sz="2800" dirty="0" smtClean="0">
                <a:latin typeface="Arial" panose="020B0604020202020204" pitchFamily="34" charset="0"/>
                <a:ea typeface="ＭＳ Ｐゴシック" pitchFamily="34" charset="-128"/>
                <a:cs typeface="Arial" panose="020B0604020202020204" pitchFamily="34" charset="0"/>
              </a:rPr>
              <a:t>into </a:t>
            </a:r>
            <a:r>
              <a:rPr lang="en-GB" altLang="en-US" sz="2800" dirty="0">
                <a:latin typeface="Arial" panose="020B0604020202020204" pitchFamily="34" charset="0"/>
                <a:ea typeface="ＭＳ Ｐゴシック" pitchFamily="34" charset="-128"/>
                <a:cs typeface="Arial" panose="020B0604020202020204" pitchFamily="34" charset="0"/>
              </a:rPr>
              <a:t>a form perceptible by a human, known as </a:t>
            </a:r>
            <a:r>
              <a:rPr lang="en-GB" altLang="en-US" sz="2800" dirty="0" smtClean="0">
                <a:latin typeface="Arial" panose="020B0604020202020204" pitchFamily="34" charset="0"/>
                <a:ea typeface="ＭＳ Ｐゴシック" pitchFamily="34" charset="-128"/>
                <a:cs typeface="Arial" panose="020B0604020202020204" pitchFamily="34" charset="0"/>
              </a:rPr>
              <a:t>output.</a:t>
            </a:r>
            <a:endParaRPr lang="en-GB" altLang="en-US" sz="2800" dirty="0">
              <a:latin typeface="Arial" panose="020B0604020202020204" pitchFamily="34" charset="0"/>
              <a:ea typeface="ＭＳ Ｐゴシック" pitchFamily="34" charset="-128"/>
              <a:cs typeface="Arial" panose="020B0604020202020204" pitchFamily="34" charset="0"/>
            </a:endParaRPr>
          </a:p>
          <a:p>
            <a:pPr marL="533400" indent="-533400">
              <a:defRPr/>
            </a:pPr>
            <a:endParaRPr lang="en-GB" altLang="en-US" sz="2800" dirty="0">
              <a:latin typeface="Arial" panose="020B0604020202020204" pitchFamily="34" charset="0"/>
              <a:ea typeface="ＭＳ Ｐゴシック" pitchFamily="34" charset="-128"/>
              <a:cs typeface="Arial" panose="020B0604020202020204" pitchFamily="34" charset="0"/>
            </a:endParaRPr>
          </a:p>
          <a:p>
            <a:pPr marL="0" indent="0">
              <a:buNone/>
              <a:defRPr/>
            </a:pPr>
            <a:r>
              <a:rPr lang="en-GB" altLang="en-US" sz="2600" dirty="0">
                <a:latin typeface="Arial" panose="020B0604020202020204" pitchFamily="34" charset="0"/>
                <a:ea typeface="ＭＳ Ｐゴシック" pitchFamily="34" charset="-128"/>
                <a:cs typeface="Arial" panose="020B0604020202020204" pitchFamily="34" charset="0"/>
              </a:rPr>
              <a:t>Output devices can be categorised into :</a:t>
            </a:r>
          </a:p>
          <a:p>
            <a:pPr marL="914400" lvl="1" indent="-457200">
              <a:defRPr/>
            </a:pPr>
            <a:r>
              <a:rPr lang="en-GB" altLang="en-US" sz="2600" dirty="0">
                <a:latin typeface="Arial" panose="020B0604020202020204" pitchFamily="34" charset="0"/>
                <a:ea typeface="ＭＳ Ｐゴシック" pitchFamily="34" charset="-128"/>
                <a:cs typeface="Arial" panose="020B0604020202020204" pitchFamily="34" charset="0"/>
              </a:rPr>
              <a:t>Visual </a:t>
            </a:r>
            <a:r>
              <a:rPr lang="en-GB" altLang="en-US" sz="2600" dirty="0" smtClean="0">
                <a:latin typeface="Arial" panose="020B0604020202020204" pitchFamily="34" charset="0"/>
                <a:ea typeface="ＭＳ Ｐゴシック" pitchFamily="34" charset="-128"/>
                <a:cs typeface="Arial" panose="020B0604020202020204" pitchFamily="34" charset="0"/>
              </a:rPr>
              <a:t>output </a:t>
            </a:r>
            <a:r>
              <a:rPr lang="en-GB" altLang="en-US" sz="2600" dirty="0">
                <a:latin typeface="Arial" panose="020B0604020202020204" pitchFamily="34" charset="0"/>
                <a:ea typeface="ＭＳ Ｐゴシック" pitchFamily="34" charset="-128"/>
                <a:cs typeface="Arial" panose="020B0604020202020204" pitchFamily="34" charset="0"/>
              </a:rPr>
              <a:t>devices</a:t>
            </a:r>
          </a:p>
          <a:p>
            <a:pPr marL="914400" lvl="1" indent="-457200">
              <a:defRPr/>
            </a:pPr>
            <a:r>
              <a:rPr lang="en-GB" altLang="en-US" sz="2600" dirty="0" smtClean="0">
                <a:latin typeface="Arial" panose="020B0604020202020204" pitchFamily="34" charset="0"/>
                <a:ea typeface="ＭＳ Ｐゴシック" pitchFamily="34" charset="-128"/>
                <a:cs typeface="Arial" panose="020B0604020202020204" pitchFamily="34" charset="0"/>
              </a:rPr>
              <a:t>Sonic (Sound) output </a:t>
            </a:r>
            <a:r>
              <a:rPr lang="en-GB" altLang="en-US" sz="2600" dirty="0">
                <a:latin typeface="Arial" panose="020B0604020202020204" pitchFamily="34" charset="0"/>
                <a:ea typeface="ＭＳ Ｐゴシック" pitchFamily="34" charset="-128"/>
                <a:cs typeface="Arial" panose="020B0604020202020204" pitchFamily="34" charset="0"/>
              </a:rPr>
              <a:t>devices</a:t>
            </a:r>
          </a:p>
        </p:txBody>
      </p:sp>
    </p:spTree>
    <p:extLst>
      <p:ext uri="{BB962C8B-B14F-4D97-AF65-F5344CB8AC3E}">
        <p14:creationId xmlns:p14="http://schemas.microsoft.com/office/powerpoint/2010/main" val="3815777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Visual Output devices</a:t>
            </a:r>
            <a:endParaRPr lang="en-IE" sz="3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47</a:t>
            </a:fld>
            <a:endParaRPr lang="en-US"/>
          </a:p>
        </p:txBody>
      </p:sp>
      <p:sp>
        <p:nvSpPr>
          <p:cNvPr id="3" name="Content Placeholder 2"/>
          <p:cNvSpPr>
            <a:spLocks noGrp="1"/>
          </p:cNvSpPr>
          <p:nvPr>
            <p:ph sz="quarter" idx="13"/>
          </p:nvPr>
        </p:nvSpPr>
        <p:spPr>
          <a:xfrm>
            <a:off x="609600" y="1600200"/>
            <a:ext cx="8066856" cy="4421088"/>
          </a:xfrm>
        </p:spPr>
        <p:txBody>
          <a:bodyPr>
            <a:noAutofit/>
          </a:bodyPr>
          <a:lstStyle/>
          <a:p>
            <a:pPr marL="0" indent="0">
              <a:lnSpc>
                <a:spcPct val="90000"/>
              </a:lnSpc>
              <a:buNone/>
            </a:pPr>
            <a:r>
              <a:rPr lang="en-GB" altLang="en-US" sz="2800" dirty="0">
                <a:solidFill>
                  <a:srgbClr val="FFC000"/>
                </a:solidFill>
                <a:latin typeface="Arial" panose="020B0604020202020204" pitchFamily="34" charset="0"/>
                <a:ea typeface="ＭＳ Ｐゴシック" pitchFamily="34" charset="-128"/>
                <a:cs typeface="Arial" panose="020B0604020202020204" pitchFamily="34" charset="0"/>
              </a:rPr>
              <a:t>Visual output </a:t>
            </a:r>
            <a:r>
              <a:rPr lang="en-GB" altLang="en-US" sz="2800" dirty="0" smtClean="0">
                <a:solidFill>
                  <a:srgbClr val="FFC000"/>
                </a:solidFill>
                <a:latin typeface="Arial" panose="020B0604020202020204" pitchFamily="34" charset="0"/>
                <a:ea typeface="ＭＳ Ｐゴシック" pitchFamily="34" charset="-128"/>
                <a:cs typeface="Arial" panose="020B0604020202020204" pitchFamily="34" charset="0"/>
              </a:rPr>
              <a:t>- </a:t>
            </a:r>
            <a:r>
              <a:rPr lang="en-GB" altLang="en-US" sz="2800" dirty="0" smtClean="0">
                <a:latin typeface="Arial" panose="020B0604020202020204" pitchFamily="34" charset="0"/>
                <a:ea typeface="ＭＳ Ｐゴシック" pitchFamily="34" charset="-128"/>
                <a:cs typeface="Arial" panose="020B0604020202020204" pitchFamily="34" charset="0"/>
              </a:rPr>
              <a:t>using </a:t>
            </a:r>
            <a:r>
              <a:rPr lang="en-GB" altLang="en-US" sz="2800" dirty="0">
                <a:latin typeface="Arial" panose="020B0604020202020204" pitchFamily="34" charset="0"/>
                <a:ea typeface="ＭＳ Ｐゴシック" pitchFamily="34" charset="-128"/>
                <a:cs typeface="Arial" panose="020B0604020202020204" pitchFamily="34" charset="0"/>
              </a:rPr>
              <a:t>a screen is by far the most common form of output </a:t>
            </a:r>
            <a:r>
              <a:rPr lang="en-GB" altLang="en-US" sz="2800" dirty="0" smtClean="0">
                <a:latin typeface="Arial" panose="020B0604020202020204" pitchFamily="34" charset="0"/>
                <a:ea typeface="ＭＳ Ｐゴシック" pitchFamily="34" charset="-128"/>
                <a:cs typeface="Arial" panose="020B0604020202020204" pitchFamily="34" charset="0"/>
              </a:rPr>
              <a:t>today.</a:t>
            </a:r>
            <a:endParaRPr lang="en-GB" altLang="en-US" sz="2800" dirty="0">
              <a:latin typeface="Arial" panose="020B0604020202020204" pitchFamily="34" charset="0"/>
              <a:ea typeface="ＭＳ Ｐゴシック" pitchFamily="34" charset="-128"/>
              <a:cs typeface="Arial" panose="020B0604020202020204" pitchFamily="34" charset="0"/>
            </a:endParaRPr>
          </a:p>
        </p:txBody>
      </p:sp>
      <p:pic>
        <p:nvPicPr>
          <p:cNvPr id="59394" name="Picture 2" descr="Image result for computer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233" y="3531296"/>
            <a:ext cx="3744415" cy="2808312"/>
          </a:xfrm>
          <a:prstGeom prst="rect">
            <a:avLst/>
          </a:prstGeom>
          <a:noFill/>
          <a:extLst>
            <a:ext uri="{909E8E84-426E-40DD-AFC4-6F175D3DCCD1}">
              <a14:hiddenFill xmlns:a14="http://schemas.microsoft.com/office/drawing/2010/main">
                <a:solidFill>
                  <a:srgbClr val="FFFFFF"/>
                </a:solidFill>
              </a14:hiddenFill>
            </a:ext>
          </a:extLst>
        </p:spPr>
      </p:pic>
      <p:pic>
        <p:nvPicPr>
          <p:cNvPr id="59396" name="Picture 4" descr="Image result for computer sc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330" y="2546944"/>
            <a:ext cx="4397903" cy="3474344"/>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9"/>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Visual Output Devices</a:t>
            </a:r>
            <a:endParaRPr lang="en-US" altLang="en-US" sz="1200" b="0" i="1" dirty="0"/>
          </a:p>
        </p:txBody>
      </p:sp>
    </p:spTree>
    <p:extLst>
      <p:ext uri="{BB962C8B-B14F-4D97-AF65-F5344CB8AC3E}">
        <p14:creationId xmlns:p14="http://schemas.microsoft.com/office/powerpoint/2010/main" val="1959609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Visual Output devices (2)</a:t>
            </a:r>
            <a:endParaRPr lang="en-IE" sz="3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48</a:t>
            </a:fld>
            <a:endParaRPr lang="en-US"/>
          </a:p>
        </p:txBody>
      </p:sp>
      <p:pic>
        <p:nvPicPr>
          <p:cNvPr id="5"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sz="quarter" idx="13"/>
          </p:nvPr>
        </p:nvSpPr>
        <p:spPr>
          <a:xfrm>
            <a:off x="609600" y="1600200"/>
            <a:ext cx="8066856" cy="4421088"/>
          </a:xfrm>
        </p:spPr>
        <p:txBody>
          <a:bodyPr>
            <a:noAutofit/>
          </a:bodyPr>
          <a:lstStyle/>
          <a:p>
            <a:pPr>
              <a:lnSpc>
                <a:spcPct val="150000"/>
              </a:lnSpc>
            </a:pPr>
            <a:r>
              <a:rPr lang="en-US" altLang="ja-JP" sz="2800" dirty="0">
                <a:latin typeface="Arial" panose="020B0604020202020204" pitchFamily="34" charset="0"/>
                <a:ea typeface="ＭＳ Ｐゴシック" pitchFamily="34" charset="-128"/>
                <a:cs typeface="Arial" panose="020B0604020202020204" pitchFamily="34" charset="0"/>
              </a:rPr>
              <a:t>Raster-scan </a:t>
            </a:r>
            <a:r>
              <a:rPr lang="en-US" altLang="ja-JP" sz="2800" dirty="0" smtClean="0">
                <a:latin typeface="Arial" panose="020B0604020202020204" pitchFamily="34" charset="0"/>
                <a:ea typeface="ＭＳ Ｐゴシック" pitchFamily="34" charset="-128"/>
                <a:cs typeface="Arial" panose="020B0604020202020204" pitchFamily="34" charset="0"/>
              </a:rPr>
              <a:t>cathode-ray tube </a:t>
            </a:r>
            <a:r>
              <a:rPr lang="en-US" altLang="ja-JP" sz="2800" dirty="0">
                <a:latin typeface="Arial" panose="020B0604020202020204" pitchFamily="34" charset="0"/>
                <a:ea typeface="ＭＳ Ｐゴシック" pitchFamily="34" charset="-128"/>
                <a:cs typeface="Arial" panose="020B0604020202020204" pitchFamily="34" charset="0"/>
              </a:rPr>
              <a:t>(CRT)</a:t>
            </a:r>
            <a:r>
              <a:rPr lang="en-US" altLang="ja-JP" sz="2400" dirty="0">
                <a:latin typeface="Arial" panose="020B0604020202020204" pitchFamily="34" charset="0"/>
                <a:ea typeface="ＭＳ Ｐゴシック" pitchFamily="34" charset="-128"/>
                <a:cs typeface="Arial" panose="020B0604020202020204" pitchFamily="34" charset="0"/>
              </a:rPr>
              <a:t> </a:t>
            </a:r>
          </a:p>
          <a:p>
            <a:pPr>
              <a:lnSpc>
                <a:spcPct val="150000"/>
              </a:lnSpc>
            </a:pPr>
            <a:r>
              <a:rPr lang="en-US" altLang="ja-JP" sz="2800" dirty="0">
                <a:latin typeface="Arial" panose="020B0604020202020204" pitchFamily="34" charset="0"/>
                <a:ea typeface="ＭＳ Ｐゴシック" pitchFamily="34" charset="-128"/>
                <a:cs typeface="Arial" panose="020B0604020202020204" pitchFamily="34" charset="0"/>
              </a:rPr>
              <a:t>Liquid-crystal displays (LCDs)</a:t>
            </a:r>
          </a:p>
          <a:p>
            <a:pPr>
              <a:lnSpc>
                <a:spcPct val="150000"/>
              </a:lnSpc>
            </a:pPr>
            <a:r>
              <a:rPr lang="en-GB" altLang="ja-JP" sz="2800" dirty="0">
                <a:latin typeface="Arial" panose="020B0604020202020204" pitchFamily="34" charset="0"/>
                <a:ea typeface="ＭＳ Ｐゴシック" pitchFamily="34" charset="-128"/>
                <a:cs typeface="Arial" panose="020B0604020202020204" pitchFamily="34" charset="0"/>
              </a:rPr>
              <a:t>Plasma </a:t>
            </a:r>
            <a:r>
              <a:rPr lang="en-GB" altLang="ja-JP" sz="2800" dirty="0" smtClean="0">
                <a:latin typeface="Arial" panose="020B0604020202020204" pitchFamily="34" charset="0"/>
                <a:ea typeface="ＭＳ Ｐゴシック" pitchFamily="34" charset="-128"/>
                <a:cs typeface="Arial" panose="020B0604020202020204" pitchFamily="34" charset="0"/>
              </a:rPr>
              <a:t>displays (… </a:t>
            </a:r>
            <a:r>
              <a:rPr lang="en-GB" altLang="ja-JP" sz="2200" dirty="0" smtClean="0">
                <a:latin typeface="Arial" panose="020B0604020202020204" pitchFamily="34" charset="0"/>
                <a:ea typeface="ＭＳ Ｐゴシック" pitchFamily="34" charset="-128"/>
                <a:cs typeface="Arial" panose="020B0604020202020204" pitchFamily="34" charset="0"/>
              </a:rPr>
              <a:t>Are they ALL gone?</a:t>
            </a:r>
            <a:r>
              <a:rPr lang="en-GB" altLang="ja-JP" sz="2800" dirty="0" smtClean="0">
                <a:latin typeface="Arial" panose="020B0604020202020204" pitchFamily="34" charset="0"/>
                <a:ea typeface="ＭＳ Ｐゴシック" pitchFamily="34" charset="-128"/>
                <a:cs typeface="Arial" panose="020B0604020202020204" pitchFamily="34" charset="0"/>
              </a:rPr>
              <a:t>)</a:t>
            </a:r>
            <a:endParaRPr lang="en-US" altLang="ja-JP" sz="2800" dirty="0">
              <a:latin typeface="Arial" panose="020B0604020202020204" pitchFamily="34" charset="0"/>
              <a:ea typeface="ＭＳ Ｐゴシック" pitchFamily="34" charset="-128"/>
              <a:cs typeface="Arial" panose="020B0604020202020204" pitchFamily="34" charset="0"/>
            </a:endParaRPr>
          </a:p>
          <a:p>
            <a:pPr>
              <a:lnSpc>
                <a:spcPct val="150000"/>
              </a:lnSpc>
            </a:pPr>
            <a:r>
              <a:rPr lang="en-US" altLang="ja-JP" sz="2800" dirty="0">
                <a:latin typeface="Arial" panose="020B0604020202020204" pitchFamily="34" charset="0"/>
                <a:ea typeface="ＭＳ Ｐゴシック" pitchFamily="34" charset="-128"/>
                <a:cs typeface="Arial" panose="020B0604020202020204" pitchFamily="34" charset="0"/>
              </a:rPr>
              <a:t>Projectors</a:t>
            </a:r>
          </a:p>
          <a:p>
            <a:pPr>
              <a:lnSpc>
                <a:spcPct val="150000"/>
              </a:lnSpc>
            </a:pPr>
            <a:r>
              <a:rPr lang="en-IE" altLang="ja-JP" sz="2800" dirty="0">
                <a:latin typeface="Arial" panose="020B0604020202020204" pitchFamily="34" charset="0"/>
                <a:ea typeface="ＭＳ Ｐゴシック" pitchFamily="34" charset="-128"/>
                <a:cs typeface="Arial" panose="020B0604020202020204" pitchFamily="34" charset="0"/>
              </a:rPr>
              <a:t>Printers</a:t>
            </a:r>
            <a:endParaRPr lang="en-US" altLang="en-US" sz="2400" dirty="0">
              <a:latin typeface="Arial" panose="020B0604020202020204" pitchFamily="34" charset="0"/>
              <a:ea typeface="ＭＳ Ｐゴシック" pitchFamily="34" charset="-128"/>
              <a:cs typeface="Arial" panose="020B0604020202020204" pitchFamily="34" charset="0"/>
            </a:endParaRPr>
          </a:p>
        </p:txBody>
      </p:sp>
      <p:sp>
        <p:nvSpPr>
          <p:cNvPr id="8" name="Text Box 9"/>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Visual Output Devices</a:t>
            </a:r>
            <a:endParaRPr lang="en-US" altLang="en-US" sz="1200" b="0" i="1" dirty="0"/>
          </a:p>
        </p:txBody>
      </p:sp>
    </p:spTree>
    <p:extLst>
      <p:ext uri="{BB962C8B-B14F-4D97-AF65-F5344CB8AC3E}">
        <p14:creationId xmlns:p14="http://schemas.microsoft.com/office/powerpoint/2010/main" val="41211114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Visual Output devices - </a:t>
            </a:r>
            <a:r>
              <a:rPr lang="en-IE" sz="3200" dirty="0" smtClean="0">
                <a:solidFill>
                  <a:srgbClr val="FFC000"/>
                </a:solidFill>
                <a:latin typeface="Arial" panose="020B0604020202020204" pitchFamily="34" charset="0"/>
                <a:cs typeface="Arial" panose="020B0604020202020204" pitchFamily="34" charset="0"/>
              </a:rPr>
              <a:t>CRTs</a:t>
            </a:r>
            <a:endParaRPr lang="en-IE" sz="3200" dirty="0">
              <a:solidFill>
                <a:srgbClr val="FFC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49</a:t>
            </a:fld>
            <a:endParaRPr lang="en-US"/>
          </a:p>
        </p:txBody>
      </p:sp>
      <p:sp>
        <p:nvSpPr>
          <p:cNvPr id="8" name="Text Box 9"/>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Visual Output Devices</a:t>
            </a:r>
            <a:endParaRPr lang="en-US" altLang="en-US" sz="1200" b="0" i="1" dirty="0"/>
          </a:p>
        </p:txBody>
      </p:sp>
      <p:graphicFrame>
        <p:nvGraphicFramePr>
          <p:cNvPr id="10" name="Object 9"/>
          <p:cNvGraphicFramePr>
            <a:graphicFrameLocks noGrp="1" noChangeAspect="1"/>
          </p:cNvGraphicFramePr>
          <p:nvPr>
            <p:extLst>
              <p:ext uri="{D42A27DB-BD31-4B8C-83A1-F6EECF244321}">
                <p14:modId xmlns:p14="http://schemas.microsoft.com/office/powerpoint/2010/main" val="80100017"/>
              </p:ext>
            </p:extLst>
          </p:nvPr>
        </p:nvGraphicFramePr>
        <p:xfrm>
          <a:off x="1090981" y="2060848"/>
          <a:ext cx="6962037" cy="2664296"/>
        </p:xfrm>
        <a:graphic>
          <a:graphicData uri="http://schemas.openxmlformats.org/presentationml/2006/ole">
            <mc:AlternateContent xmlns:mc="http://schemas.openxmlformats.org/markup-compatibility/2006">
              <mc:Choice xmlns:v="urn:schemas-microsoft-com:vml" Requires="v">
                <p:oleObj spid="_x0000_s60426" r:id="rId3" imgW="3629025" imgH="2686050" progId="Word.Picture.8">
                  <p:embed/>
                </p:oleObj>
              </mc:Choice>
              <mc:Fallback>
                <p:oleObj r:id="rId3" imgW="3629025" imgH="2686050" progId="Word.Picture.8">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0981" y="2060848"/>
                        <a:ext cx="6962037" cy="2664296"/>
                      </a:xfrm>
                      <a:prstGeom prst="rect">
                        <a:avLst/>
                      </a:prstGeom>
                      <a:noFill/>
                      <a:ln>
                        <a:noFill/>
                      </a:ln>
                      <a:effectLst/>
                    </p:spPr>
                  </p:pic>
                </p:oleObj>
              </mc:Fallback>
            </mc:AlternateContent>
          </a:graphicData>
        </a:graphic>
      </p:graphicFrame>
      <p:sp>
        <p:nvSpPr>
          <p:cNvPr id="11" name="TextBox 10"/>
          <p:cNvSpPr txBox="1"/>
          <p:nvPr/>
        </p:nvSpPr>
        <p:spPr>
          <a:xfrm>
            <a:off x="2231740" y="5176900"/>
            <a:ext cx="4680520" cy="400110"/>
          </a:xfrm>
          <a:prstGeom prst="rect">
            <a:avLst/>
          </a:prstGeom>
          <a:noFill/>
        </p:spPr>
        <p:txBody>
          <a:bodyPr wrap="square" rtlCol="0">
            <a:spAutoFit/>
          </a:bodyPr>
          <a:lstStyle/>
          <a:p>
            <a:pPr algn="ctr"/>
            <a:r>
              <a:rPr lang="en-IE" sz="2000" dirty="0" smtClean="0">
                <a:latin typeface="Arial" panose="020B0604020202020204" pitchFamily="34" charset="0"/>
                <a:cs typeface="Arial" panose="020B0604020202020204" pitchFamily="34" charset="0"/>
              </a:rPr>
              <a:t>Pixels refreshed by ‘Raster’</a:t>
            </a:r>
            <a:endParaRPr lang="en-I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2020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7924800" cy="1143000"/>
          </a:xfrm>
        </p:spPr>
        <p:txBody>
          <a:bodyPr/>
          <a:lstStyle/>
          <a:p>
            <a:r>
              <a:rPr lang="en-IE" altLang="en-US" sz="3200" dirty="0" smtClean="0">
                <a:latin typeface="Arial" panose="020B0604020202020204" pitchFamily="34" charset="0"/>
                <a:ea typeface="ＭＳ Ｐゴシック" pitchFamily="34" charset="-128"/>
                <a:cs typeface="Arial" panose="020B0604020202020204" pitchFamily="34" charset="0"/>
              </a:rPr>
              <a:t>Selecting Input Devices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marL="0" indent="0">
              <a:spcBef>
                <a:spcPct val="0"/>
              </a:spcBef>
              <a:buNone/>
              <a:defRPr/>
            </a:pPr>
            <a:r>
              <a:rPr lang="en-GB" altLang="en-US" sz="2400" dirty="0" smtClean="0">
                <a:latin typeface="Arial" panose="020B0604020202020204" pitchFamily="34" charset="0"/>
                <a:cs typeface="Arial" panose="020B0604020202020204" pitchFamily="34" charset="0"/>
              </a:rPr>
              <a:t>The input device;</a:t>
            </a:r>
          </a:p>
          <a:p>
            <a:pPr marL="457200" indent="-457200">
              <a:spcBef>
                <a:spcPct val="0"/>
              </a:spcBef>
              <a:buFont typeface="+mj-lt"/>
              <a:buAutoNum type="arabicPeriod" startAt="3"/>
              <a:defRPr/>
            </a:pPr>
            <a:r>
              <a:rPr lang="en-GB" altLang="en-US" sz="2400" dirty="0" smtClean="0">
                <a:latin typeface="Arial" panose="020B0604020202020204" pitchFamily="34" charset="0"/>
                <a:cs typeface="Arial" panose="020B0604020202020204" pitchFamily="34" charset="0"/>
              </a:rPr>
              <a:t>should </a:t>
            </a:r>
            <a:r>
              <a:rPr lang="en-GB" altLang="en-US" sz="2400" dirty="0">
                <a:latin typeface="Arial" panose="020B0604020202020204" pitchFamily="34" charset="0"/>
                <a:cs typeface="Arial" panose="020B0604020202020204" pitchFamily="34" charset="0"/>
              </a:rPr>
              <a:t>be appropriate for the tasks performed</a:t>
            </a:r>
          </a:p>
          <a:p>
            <a:pPr lvl="1">
              <a:spcBef>
                <a:spcPct val="0"/>
              </a:spcBef>
              <a:defRPr/>
            </a:pPr>
            <a:r>
              <a:rPr lang="en-GB" altLang="en-US" sz="2400" dirty="0" smtClean="0">
                <a:latin typeface="Arial" panose="020B0604020202020204" pitchFamily="34" charset="0"/>
                <a:cs typeface="Arial" panose="020B0604020202020204" pitchFamily="34" charset="0"/>
              </a:rPr>
              <a:t>E.G. </a:t>
            </a:r>
            <a:r>
              <a:rPr lang="en-GB" altLang="en-US" sz="2400" dirty="0">
                <a:latin typeface="Arial" panose="020B0604020202020204" pitchFamily="34" charset="0"/>
                <a:cs typeface="Arial" panose="020B0604020202020204" pitchFamily="34" charset="0"/>
              </a:rPr>
              <a:t>for drawing</a:t>
            </a:r>
            <a:r>
              <a:rPr lang="en-GB" altLang="en-US" sz="2400" dirty="0" smtClean="0">
                <a:latin typeface="Arial" panose="020B0604020202020204" pitchFamily="34" charset="0"/>
                <a:cs typeface="Arial" panose="020B0604020202020204" pitchFamily="34" charset="0"/>
              </a:rPr>
              <a:t>, you </a:t>
            </a:r>
            <a:r>
              <a:rPr lang="en-GB" altLang="en-US" sz="2400" dirty="0">
                <a:latin typeface="Arial" panose="020B0604020202020204" pitchFamily="34" charset="0"/>
                <a:cs typeface="Arial" panose="020B0604020202020204" pitchFamily="34" charset="0"/>
              </a:rPr>
              <a:t>need a device that allows continuous movement</a:t>
            </a:r>
            <a:br>
              <a:rPr lang="en-GB" altLang="en-US" sz="2400" dirty="0">
                <a:latin typeface="Arial" panose="020B0604020202020204" pitchFamily="34" charset="0"/>
                <a:cs typeface="Arial" panose="020B0604020202020204" pitchFamily="34" charset="0"/>
              </a:rPr>
            </a:br>
            <a:endParaRPr lang="en-GB" altLang="en-US" sz="2400" dirty="0">
              <a:latin typeface="Arial" panose="020B0604020202020204" pitchFamily="34" charset="0"/>
              <a:cs typeface="Arial" panose="020B0604020202020204" pitchFamily="34" charset="0"/>
            </a:endParaRPr>
          </a:p>
          <a:p>
            <a:pPr marL="457200" indent="-457200">
              <a:spcBef>
                <a:spcPct val="0"/>
              </a:spcBef>
              <a:buFont typeface="+mj-lt"/>
              <a:buAutoNum type="arabicPeriod" startAt="3"/>
              <a:defRPr/>
            </a:pPr>
            <a:r>
              <a:rPr lang="en-GB" altLang="en-US" sz="2400" dirty="0" smtClean="0">
                <a:latin typeface="Arial" panose="020B0604020202020204" pitchFamily="34" charset="0"/>
                <a:cs typeface="Arial" panose="020B0604020202020204" pitchFamily="34" charset="0"/>
              </a:rPr>
              <a:t>should </a:t>
            </a:r>
            <a:r>
              <a:rPr lang="en-GB" altLang="en-US" sz="2400" dirty="0">
                <a:latin typeface="Arial" panose="020B0604020202020204" pitchFamily="34" charset="0"/>
                <a:cs typeface="Arial" panose="020B0604020202020204" pitchFamily="34" charset="0"/>
              </a:rPr>
              <a:t>be suitable for the intended work and environment </a:t>
            </a:r>
          </a:p>
          <a:p>
            <a:pPr lvl="1">
              <a:spcBef>
                <a:spcPct val="0"/>
              </a:spcBef>
              <a:defRPr/>
            </a:pPr>
            <a:r>
              <a:rPr lang="en-GB" altLang="en-US" sz="2400" dirty="0">
                <a:latin typeface="Arial" panose="020B0604020202020204" pitchFamily="34" charset="0"/>
                <a:cs typeface="Arial" panose="020B0604020202020204" pitchFamily="34" charset="0"/>
              </a:rPr>
              <a:t>E.G.</a:t>
            </a:r>
            <a:r>
              <a:rPr lang="en-GB" altLang="en-US" sz="2400" dirty="0" smtClean="0">
                <a:latin typeface="Arial" panose="020B0604020202020204" pitchFamily="34" charset="0"/>
                <a:cs typeface="Arial" panose="020B0604020202020204" pitchFamily="34" charset="0"/>
              </a:rPr>
              <a:t> </a:t>
            </a:r>
            <a:r>
              <a:rPr lang="en-GB" altLang="en-US" sz="2400" dirty="0">
                <a:latin typeface="Arial" panose="020B0604020202020204" pitchFamily="34" charset="0"/>
                <a:cs typeface="Arial" panose="020B0604020202020204" pitchFamily="34" charset="0"/>
              </a:rPr>
              <a:t>speech input </a:t>
            </a:r>
            <a:r>
              <a:rPr lang="en-GB" altLang="en-US" sz="2400" dirty="0" smtClean="0">
                <a:latin typeface="Arial" panose="020B0604020202020204" pitchFamily="34" charset="0"/>
                <a:cs typeface="Arial" panose="020B0604020202020204" pitchFamily="34" charset="0"/>
              </a:rPr>
              <a:t>is not </a:t>
            </a:r>
            <a:r>
              <a:rPr lang="en-GB" altLang="en-US" sz="2400" dirty="0">
                <a:latin typeface="Arial" panose="020B0604020202020204" pitchFamily="34" charset="0"/>
                <a:cs typeface="Arial" panose="020B0604020202020204" pitchFamily="34" charset="0"/>
              </a:rPr>
              <a:t>suitable for noisy conditions</a:t>
            </a:r>
            <a:endParaRPr lang="en-US" altLang="en-US" sz="2400" dirty="0">
              <a:latin typeface="Arial" panose="020B0604020202020204" pitchFamily="34" charset="0"/>
              <a:cs typeface="Arial" panose="020B0604020202020204" pitchFamily="34" charset="0"/>
            </a:endParaRPr>
          </a:p>
          <a:p>
            <a:pPr marL="0" indent="0">
              <a:buFontTx/>
              <a:buNone/>
              <a:defRPr/>
            </a:pPr>
            <a:endParaRPr lang="en-IE"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5</a:t>
            </a:fld>
            <a:endParaRPr lang="en-US"/>
          </a:p>
        </p:txBody>
      </p:sp>
    </p:spTree>
    <p:extLst>
      <p:ext uri="{BB962C8B-B14F-4D97-AF65-F5344CB8AC3E}">
        <p14:creationId xmlns:p14="http://schemas.microsoft.com/office/powerpoint/2010/main" val="28062301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latin typeface="Arial" panose="020B0604020202020204" pitchFamily="34" charset="0"/>
                <a:cs typeface="Arial" panose="020B0604020202020204" pitchFamily="34" charset="0"/>
              </a:rPr>
              <a:t>     Visual Output devices – </a:t>
            </a:r>
            <a:r>
              <a:rPr lang="en-IE" dirty="0" smtClean="0">
                <a:solidFill>
                  <a:srgbClr val="FFC000"/>
                </a:solidFill>
                <a:latin typeface="Arial" panose="020B0604020202020204" pitchFamily="34" charset="0"/>
                <a:cs typeface="Arial" panose="020B0604020202020204" pitchFamily="34" charset="0"/>
              </a:rPr>
              <a:t>CRTs (2)</a:t>
            </a:r>
            <a:endParaRPr lang="en-IE" dirty="0">
              <a:solidFill>
                <a:srgbClr val="FFC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50</a:t>
            </a:fld>
            <a:endParaRPr lang="en-US"/>
          </a:p>
        </p:txBody>
      </p:sp>
      <p:pic>
        <p:nvPicPr>
          <p:cNvPr id="5"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sz="quarter" idx="13"/>
          </p:nvPr>
        </p:nvSpPr>
        <p:spPr>
          <a:xfrm>
            <a:off x="609600" y="1600200"/>
            <a:ext cx="8066856" cy="4421088"/>
          </a:xfrm>
        </p:spPr>
        <p:txBody>
          <a:bodyPr>
            <a:noAutofit/>
          </a:bodyPr>
          <a:lstStyle/>
          <a:p>
            <a:pPr marL="0" indent="0">
              <a:buNone/>
            </a:pPr>
            <a:r>
              <a:rPr lang="en-GB" altLang="en-US" sz="2600" dirty="0" smtClean="0">
                <a:latin typeface="Arial" panose="020B0604020202020204" pitchFamily="34" charset="0"/>
                <a:ea typeface="ＭＳ Ｐゴシック" pitchFamily="34" charset="-128"/>
                <a:cs typeface="Arial" panose="020B0604020202020204" pitchFamily="34" charset="0"/>
              </a:rPr>
              <a:t>The oldest </a:t>
            </a:r>
            <a:r>
              <a:rPr lang="en-GB" altLang="en-US" sz="2600" dirty="0">
                <a:latin typeface="Arial" panose="020B0604020202020204" pitchFamily="34" charset="0"/>
                <a:ea typeface="ＭＳ Ｐゴシック" pitchFamily="34" charset="-128"/>
                <a:cs typeface="Arial" panose="020B0604020202020204" pitchFamily="34" charset="0"/>
              </a:rPr>
              <a:t>screen technology is the </a:t>
            </a:r>
            <a:r>
              <a:rPr lang="en-GB" altLang="en-US" sz="2600" dirty="0">
                <a:solidFill>
                  <a:srgbClr val="FFC000"/>
                </a:solidFill>
                <a:latin typeface="Arial" panose="020B0604020202020204" pitchFamily="34" charset="0"/>
                <a:ea typeface="ＭＳ Ｐゴシック" pitchFamily="34" charset="-128"/>
                <a:cs typeface="Arial" panose="020B0604020202020204" pitchFamily="34" charset="0"/>
              </a:rPr>
              <a:t>Cathode Ray Tube (CRT)</a:t>
            </a:r>
            <a:r>
              <a:rPr lang="en-GB" altLang="en-US" sz="2600" dirty="0">
                <a:solidFill>
                  <a:srgbClr val="009999"/>
                </a:solidFill>
                <a:latin typeface="Arial" panose="020B0604020202020204" pitchFamily="34" charset="0"/>
                <a:ea typeface="ＭＳ Ｐゴシック" pitchFamily="34" charset="-128"/>
                <a:cs typeface="Arial" panose="020B0604020202020204" pitchFamily="34" charset="0"/>
              </a:rPr>
              <a:t> </a:t>
            </a:r>
            <a:r>
              <a:rPr lang="en-GB" altLang="en-US" sz="2600" dirty="0">
                <a:latin typeface="Arial" panose="020B0604020202020204" pitchFamily="34" charset="0"/>
                <a:ea typeface="ＭＳ Ｐゴシック" pitchFamily="34" charset="-128"/>
                <a:cs typeface="Arial" panose="020B0604020202020204" pitchFamily="34" charset="0"/>
              </a:rPr>
              <a:t>screen</a:t>
            </a:r>
          </a:p>
          <a:p>
            <a:pPr marL="514350" lvl="1" indent="0">
              <a:buNone/>
            </a:pPr>
            <a:r>
              <a:rPr lang="en-GB" altLang="en-US" sz="2000" dirty="0" smtClean="0">
                <a:latin typeface="Arial" panose="020B0604020202020204" pitchFamily="34" charset="0"/>
                <a:ea typeface="ＭＳ Ｐゴシック" pitchFamily="34" charset="-128"/>
                <a:cs typeface="Arial" panose="020B0604020202020204" pitchFamily="34" charset="0"/>
              </a:rPr>
              <a:t>+	</a:t>
            </a:r>
            <a:r>
              <a:rPr lang="en-GB" altLang="en-US" sz="2400" dirty="0" smtClean="0">
                <a:latin typeface="Arial" panose="020B0604020202020204" pitchFamily="34" charset="0"/>
                <a:ea typeface="ＭＳ Ｐゴシック" pitchFamily="34" charset="-128"/>
                <a:cs typeface="Arial" panose="020B0604020202020204" pitchFamily="34" charset="0"/>
              </a:rPr>
              <a:t>Cheap</a:t>
            </a:r>
            <a:endParaRPr lang="en-GB" altLang="en-US" sz="2400" dirty="0">
              <a:latin typeface="Arial" panose="020B0604020202020204" pitchFamily="34" charset="0"/>
              <a:ea typeface="ＭＳ Ｐゴシック" pitchFamily="34" charset="-128"/>
              <a:cs typeface="Arial" panose="020B0604020202020204" pitchFamily="34" charset="0"/>
            </a:endParaRPr>
          </a:p>
          <a:p>
            <a:pPr marL="514350" lvl="1" indent="0">
              <a:buNone/>
            </a:pPr>
            <a:r>
              <a:rPr lang="en-GB" altLang="en-US" sz="2400" dirty="0" smtClean="0">
                <a:latin typeface="Arial" panose="020B0604020202020204" pitchFamily="34" charset="0"/>
                <a:ea typeface="ＭＳ Ｐゴシック" pitchFamily="34" charset="-128"/>
                <a:cs typeface="Arial" panose="020B0604020202020204" pitchFamily="34" charset="0"/>
              </a:rPr>
              <a:t>+	Can </a:t>
            </a:r>
            <a:r>
              <a:rPr lang="en-GB" altLang="en-US" sz="2400" dirty="0">
                <a:latin typeface="Arial" panose="020B0604020202020204" pitchFamily="34" charset="0"/>
                <a:ea typeface="ＭＳ Ｐゴシック" pitchFamily="34" charset="-128"/>
                <a:cs typeface="Arial" panose="020B0604020202020204" pitchFamily="34" charset="0"/>
              </a:rPr>
              <a:t>support rapid animation</a:t>
            </a:r>
          </a:p>
          <a:p>
            <a:pPr marL="514350" lvl="1" indent="0">
              <a:buNone/>
            </a:pPr>
            <a:r>
              <a:rPr lang="en-GB" altLang="en-US" sz="2400" dirty="0" smtClean="0">
                <a:latin typeface="Arial" panose="020B0604020202020204" pitchFamily="34" charset="0"/>
                <a:ea typeface="ＭＳ Ｐゴシック" pitchFamily="34" charset="-128"/>
                <a:cs typeface="Arial" panose="020B0604020202020204" pitchFamily="34" charset="0"/>
              </a:rPr>
              <a:t>+	High </a:t>
            </a:r>
            <a:r>
              <a:rPr lang="en-GB" altLang="en-US" sz="2400" dirty="0">
                <a:latin typeface="Arial" panose="020B0604020202020204" pitchFamily="34" charset="0"/>
                <a:ea typeface="ＭＳ Ｐゴシック" pitchFamily="34" charset="-128"/>
                <a:cs typeface="Arial" panose="020B0604020202020204" pitchFamily="34" charset="0"/>
              </a:rPr>
              <a:t>colour capability</a:t>
            </a:r>
          </a:p>
          <a:p>
            <a:pPr marL="514350" lvl="1" indent="0">
              <a:buNone/>
            </a:pPr>
            <a:r>
              <a:rPr lang="en-GB" altLang="en-US" sz="2400" dirty="0" smtClean="0">
                <a:latin typeface="Arial" panose="020B0604020202020204" pitchFamily="34" charset="0"/>
                <a:ea typeface="ＭＳ Ｐゴシック" pitchFamily="34" charset="-128"/>
                <a:cs typeface="Arial" panose="020B0604020202020204" pitchFamily="34" charset="0"/>
              </a:rPr>
              <a:t>-	Bulky </a:t>
            </a:r>
            <a:r>
              <a:rPr lang="en-GB" altLang="en-US" sz="2400" dirty="0">
                <a:latin typeface="Arial" panose="020B0604020202020204" pitchFamily="34" charset="0"/>
                <a:ea typeface="ＭＳ Ｐゴシック" pitchFamily="34" charset="-128"/>
                <a:cs typeface="Arial" panose="020B0604020202020204" pitchFamily="34" charset="0"/>
              </a:rPr>
              <a:t>device</a:t>
            </a:r>
          </a:p>
          <a:p>
            <a:pPr marL="514350" lvl="1" indent="0">
              <a:buNone/>
            </a:pPr>
            <a:r>
              <a:rPr lang="en-GB" altLang="en-US" sz="2400" dirty="0" smtClean="0">
                <a:latin typeface="Arial" panose="020B0604020202020204" pitchFamily="34" charset="0"/>
                <a:ea typeface="ＭＳ Ｐゴシック" pitchFamily="34" charset="-128"/>
                <a:cs typeface="Arial" panose="020B0604020202020204" pitchFamily="34" charset="0"/>
              </a:rPr>
              <a:t>-	Has associated health risks – radiation concerns. </a:t>
            </a:r>
            <a:r>
              <a:rPr lang="en-US" altLang="en-US" sz="2400" dirty="0" smtClean="0">
                <a:latin typeface="Arial" panose="020B0604020202020204" pitchFamily="34" charset="0"/>
                <a:ea typeface="ＭＳ Ｐゴシック" pitchFamily="34" charset="-128"/>
                <a:cs typeface="Arial" panose="020B0604020202020204" pitchFamily="34" charset="0"/>
              </a:rPr>
              <a:t>Flicker, poor legibility and low contrast can cause eyestrain and fatigue</a:t>
            </a:r>
            <a:endParaRPr lang="en-US" altLang="en-US" sz="2400" dirty="0">
              <a:latin typeface="Arial" panose="020B0604020202020204" pitchFamily="34" charset="0"/>
              <a:ea typeface="ＭＳ Ｐゴシック" pitchFamily="34" charset="-128"/>
              <a:cs typeface="Arial" panose="020B0604020202020204" pitchFamily="34" charset="0"/>
            </a:endParaRPr>
          </a:p>
        </p:txBody>
      </p:sp>
      <p:sp>
        <p:nvSpPr>
          <p:cNvPr id="8" name="Text Box 9"/>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Visual Output Devices</a:t>
            </a:r>
            <a:endParaRPr lang="en-US" altLang="en-US" sz="1200" b="0" i="1" dirty="0"/>
          </a:p>
        </p:txBody>
      </p:sp>
      <p:pic>
        <p:nvPicPr>
          <p:cNvPr id="62466" name="Picture 2" descr="Image result for cathode ray computer sc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9040" y="2348789"/>
            <a:ext cx="2589420"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7310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Visual Output devices - </a:t>
            </a:r>
            <a:r>
              <a:rPr lang="en-IE" sz="3200" dirty="0" smtClean="0">
                <a:solidFill>
                  <a:srgbClr val="FFC000"/>
                </a:solidFill>
                <a:latin typeface="Arial" panose="020B0604020202020204" pitchFamily="34" charset="0"/>
                <a:cs typeface="Arial" panose="020B0604020202020204" pitchFamily="34" charset="0"/>
              </a:rPr>
              <a:t>LCDs</a:t>
            </a:r>
            <a:endParaRPr lang="en-IE" sz="3200" dirty="0">
              <a:solidFill>
                <a:srgbClr val="FFC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51</a:t>
            </a:fld>
            <a:endParaRPr lang="en-US"/>
          </a:p>
        </p:txBody>
      </p:sp>
      <p:sp>
        <p:nvSpPr>
          <p:cNvPr id="8" name="Text Box 9"/>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Visual Output Devices</a:t>
            </a:r>
            <a:endParaRPr lang="en-US" altLang="en-US" sz="1200" b="0" i="1" dirty="0"/>
          </a:p>
        </p:txBody>
      </p:sp>
      <p:sp>
        <p:nvSpPr>
          <p:cNvPr id="9" name="Content Placeholder 2"/>
          <p:cNvSpPr>
            <a:spLocks noGrp="1"/>
          </p:cNvSpPr>
          <p:nvPr>
            <p:ph sz="quarter" idx="13"/>
          </p:nvPr>
        </p:nvSpPr>
        <p:spPr>
          <a:xfrm>
            <a:off x="609600" y="1600200"/>
            <a:ext cx="8066856" cy="4421088"/>
          </a:xfrm>
        </p:spPr>
        <p:txBody>
          <a:bodyPr>
            <a:noAutofit/>
          </a:bodyPr>
          <a:lstStyle/>
          <a:p>
            <a:pPr marL="0" indent="0">
              <a:buNone/>
            </a:pPr>
            <a:r>
              <a:rPr lang="en-GB" altLang="en-US" sz="2600" dirty="0">
                <a:latin typeface="Arial" panose="020B0604020202020204" pitchFamily="34" charset="0"/>
                <a:ea typeface="ＭＳ Ｐゴシック" pitchFamily="34" charset="-128"/>
                <a:cs typeface="Arial" panose="020B0604020202020204" pitchFamily="34" charset="0"/>
              </a:rPr>
              <a:t>Light, flat plastic </a:t>
            </a:r>
            <a:r>
              <a:rPr lang="en-GB" altLang="en-US" sz="2600" dirty="0" smtClean="0">
                <a:latin typeface="Arial" panose="020B0604020202020204" pitchFamily="34" charset="0"/>
                <a:ea typeface="ＭＳ Ｐゴシック" pitchFamily="34" charset="-128"/>
                <a:cs typeface="Arial" panose="020B0604020202020204" pitchFamily="34" charset="0"/>
              </a:rPr>
              <a:t>screens</a:t>
            </a:r>
          </a:p>
          <a:p>
            <a:pPr marL="0" indent="0">
              <a:buNone/>
            </a:pPr>
            <a:endParaRPr lang="en-GB" altLang="en-US" sz="1300" dirty="0">
              <a:latin typeface="Arial" panose="020B0604020202020204" pitchFamily="34" charset="0"/>
              <a:ea typeface="ＭＳ Ｐゴシック" pitchFamily="34" charset="-128"/>
              <a:cs typeface="Arial" panose="020B0604020202020204" pitchFamily="34" charset="0"/>
            </a:endParaRPr>
          </a:p>
          <a:p>
            <a:pPr marL="400050" lvl="1" indent="0">
              <a:buNone/>
            </a:pPr>
            <a:r>
              <a:rPr lang="en-GB" altLang="en-US" sz="2600" dirty="0" smtClean="0">
                <a:latin typeface="Arial" panose="020B0604020202020204" pitchFamily="34" charset="0"/>
                <a:ea typeface="ＭＳ Ｐゴシック" pitchFamily="34" charset="-128"/>
                <a:cs typeface="Arial" panose="020B0604020202020204" pitchFamily="34" charset="0"/>
              </a:rPr>
              <a:t>+ </a:t>
            </a:r>
            <a:r>
              <a:rPr lang="en-GB" altLang="en-US" sz="2600" dirty="0">
                <a:latin typeface="Arial" panose="020B0604020202020204" pitchFamily="34" charset="0"/>
                <a:ea typeface="ＭＳ Ｐゴシック" pitchFamily="34" charset="-128"/>
                <a:cs typeface="Arial" panose="020B0604020202020204" pitchFamily="34" charset="0"/>
              </a:rPr>
              <a:t>Smaller (than </a:t>
            </a:r>
            <a:r>
              <a:rPr lang="en-GB" altLang="en-US" sz="2600" dirty="0" smtClean="0">
                <a:latin typeface="Arial" panose="020B0604020202020204" pitchFamily="34" charset="0"/>
                <a:ea typeface="ＭＳ Ｐゴシック" pitchFamily="34" charset="-128"/>
                <a:cs typeface="Arial" panose="020B0604020202020204" pitchFamily="34" charset="0"/>
              </a:rPr>
              <a:t>C.R.T.s</a:t>
            </a:r>
            <a:r>
              <a:rPr lang="en-GB" altLang="en-US" sz="2600" dirty="0">
                <a:latin typeface="Arial" panose="020B0604020202020204" pitchFamily="34" charset="0"/>
                <a:ea typeface="ＭＳ Ｐゴシック" pitchFamily="34" charset="-128"/>
                <a:cs typeface="Arial" panose="020B0604020202020204" pitchFamily="34" charset="0"/>
              </a:rPr>
              <a:t>)</a:t>
            </a:r>
          </a:p>
          <a:p>
            <a:pPr marL="400050" lvl="1" indent="0">
              <a:buNone/>
            </a:pPr>
            <a:r>
              <a:rPr lang="en-GB" altLang="en-US" sz="2600" dirty="0">
                <a:latin typeface="Arial" panose="020B0604020202020204" pitchFamily="34" charset="0"/>
                <a:ea typeface="ＭＳ Ｐゴシック" pitchFamily="34" charset="-128"/>
                <a:cs typeface="Arial" panose="020B0604020202020204" pitchFamily="34" charset="0"/>
              </a:rPr>
              <a:t>+ lighter (than CRTs)</a:t>
            </a:r>
          </a:p>
          <a:p>
            <a:pPr marL="400050" lvl="1" indent="0">
              <a:buNone/>
            </a:pPr>
            <a:r>
              <a:rPr lang="en-GB" altLang="en-US" sz="2600" dirty="0">
                <a:latin typeface="Arial" panose="020B0604020202020204" pitchFamily="34" charset="0"/>
                <a:ea typeface="ＭＳ Ｐゴシック" pitchFamily="34" charset="-128"/>
                <a:cs typeface="Arial" panose="020B0604020202020204" pitchFamily="34" charset="0"/>
              </a:rPr>
              <a:t>+ use less power (than CRTs)</a:t>
            </a:r>
          </a:p>
          <a:p>
            <a:pPr marL="400050" lvl="1" indent="0">
              <a:buNone/>
            </a:pPr>
            <a:r>
              <a:rPr lang="en-GB" altLang="en-US" sz="2600" dirty="0">
                <a:latin typeface="Arial" panose="020B0604020202020204" pitchFamily="34" charset="0"/>
                <a:ea typeface="ＭＳ Ｐゴシック" pitchFamily="34" charset="-128"/>
                <a:cs typeface="Arial" panose="020B0604020202020204" pitchFamily="34" charset="0"/>
              </a:rPr>
              <a:t>+ no </a:t>
            </a:r>
            <a:r>
              <a:rPr lang="en-GB" altLang="en-US" sz="2600" dirty="0" smtClean="0">
                <a:latin typeface="Arial" panose="020B0604020202020204" pitchFamily="34" charset="0"/>
                <a:ea typeface="ＭＳ Ｐゴシック" pitchFamily="34" charset="-128"/>
                <a:cs typeface="Arial" panose="020B0604020202020204" pitchFamily="34" charset="0"/>
              </a:rPr>
              <a:t>radiation </a:t>
            </a:r>
            <a:r>
              <a:rPr lang="en-GB" altLang="en-US" sz="2600" dirty="0">
                <a:latin typeface="Arial" panose="020B0604020202020204" pitchFamily="34" charset="0"/>
                <a:ea typeface="ＭＳ Ｐゴシック" pitchFamily="34" charset="-128"/>
                <a:cs typeface="Arial" panose="020B0604020202020204" pitchFamily="34" charset="0"/>
              </a:rPr>
              <a:t>problems</a:t>
            </a:r>
          </a:p>
          <a:p>
            <a:pPr marL="400050" lvl="1" indent="0">
              <a:buNone/>
            </a:pPr>
            <a:r>
              <a:rPr lang="en-US" altLang="en-US" sz="2600" dirty="0">
                <a:latin typeface="Arial" panose="020B0604020202020204" pitchFamily="34" charset="0"/>
                <a:ea typeface="ＭＳ Ｐゴシック" pitchFamily="34" charset="-128"/>
                <a:cs typeface="Arial" panose="020B0604020202020204" pitchFamily="34" charset="0"/>
              </a:rPr>
              <a:t>+ Less tiring than </a:t>
            </a:r>
            <a:r>
              <a:rPr lang="en-US" altLang="en-US" sz="2600" dirty="0" smtClean="0">
                <a:latin typeface="Arial" panose="020B0604020202020204" pitchFamily="34" charset="0"/>
                <a:ea typeface="ＭＳ Ｐゴシック" pitchFamily="34" charset="-128"/>
                <a:cs typeface="Arial" panose="020B0604020202020204" pitchFamily="34" charset="0"/>
              </a:rPr>
              <a:t>C.R.T. </a:t>
            </a:r>
            <a:r>
              <a:rPr lang="en-US" altLang="en-US" sz="2600" dirty="0">
                <a:latin typeface="Arial" panose="020B0604020202020204" pitchFamily="34" charset="0"/>
                <a:ea typeface="ＭＳ Ｐゴシック" pitchFamily="34" charset="-128"/>
                <a:cs typeface="Arial" panose="020B0604020202020204" pitchFamily="34" charset="0"/>
              </a:rPr>
              <a:t>displays, and </a:t>
            </a:r>
            <a:r>
              <a:rPr lang="en-US" altLang="en-US" sz="2600" dirty="0" smtClean="0">
                <a:latin typeface="Arial" panose="020B0604020202020204" pitchFamily="34" charset="0"/>
                <a:ea typeface="ＭＳ Ｐゴシック" pitchFamily="34" charset="-128"/>
                <a:cs typeface="Arial" panose="020B0604020202020204" pitchFamily="34" charset="0"/>
              </a:rPr>
              <a:t>reduced </a:t>
            </a:r>
            <a:r>
              <a:rPr lang="en-US" altLang="en-US" sz="2600" dirty="0">
                <a:latin typeface="Arial" panose="020B0604020202020204" pitchFamily="34" charset="0"/>
                <a:ea typeface="ＭＳ Ｐゴシック" pitchFamily="34" charset="-128"/>
                <a:cs typeface="Arial" panose="020B0604020202020204" pitchFamily="34" charset="0"/>
              </a:rPr>
              <a:t>eye-strain, due to reflected nature of light rather than emitted</a:t>
            </a:r>
            <a:endParaRPr lang="en-GB" altLang="en-US" sz="2600" dirty="0">
              <a:latin typeface="Arial" panose="020B0604020202020204" pitchFamily="34" charset="0"/>
              <a:ea typeface="ＭＳ Ｐゴシック" pitchFamily="34" charset="-128"/>
              <a:cs typeface="Arial" panose="020B0604020202020204" pitchFamily="34" charset="0"/>
            </a:endParaRPr>
          </a:p>
        </p:txBody>
      </p:sp>
      <p:pic>
        <p:nvPicPr>
          <p:cNvPr id="61442" name="Picture 2" descr="Image result for asus lcd screen showing prog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240" y="2348880"/>
            <a:ext cx="2055236" cy="1980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2138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latin typeface="Arial" panose="020B0604020202020204" pitchFamily="34" charset="0"/>
                <a:cs typeface="Arial" panose="020B0604020202020204" pitchFamily="34" charset="0"/>
              </a:rPr>
              <a:t>     Visual Output devices - </a:t>
            </a:r>
            <a:r>
              <a:rPr lang="en-IE" dirty="0" smtClean="0">
                <a:solidFill>
                  <a:srgbClr val="FFC000"/>
                </a:solidFill>
                <a:latin typeface="Arial" panose="020B0604020202020204" pitchFamily="34" charset="0"/>
                <a:cs typeface="Arial" panose="020B0604020202020204" pitchFamily="34" charset="0"/>
              </a:rPr>
              <a:t>Plasma</a:t>
            </a:r>
            <a:endParaRPr lang="en-IE" dirty="0">
              <a:solidFill>
                <a:srgbClr val="FFC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52</a:t>
            </a:fld>
            <a:endParaRPr lang="en-US"/>
          </a:p>
        </p:txBody>
      </p:sp>
      <p:pic>
        <p:nvPicPr>
          <p:cNvPr id="5"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9"/>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Visual Output Devices</a:t>
            </a:r>
            <a:endParaRPr lang="en-US" altLang="en-US" sz="1200" b="0" i="1" dirty="0"/>
          </a:p>
        </p:txBody>
      </p:sp>
      <p:sp>
        <p:nvSpPr>
          <p:cNvPr id="9" name="Content Placeholder 2"/>
          <p:cNvSpPr>
            <a:spLocks noGrp="1"/>
          </p:cNvSpPr>
          <p:nvPr>
            <p:ph sz="quarter" idx="13"/>
          </p:nvPr>
        </p:nvSpPr>
        <p:spPr>
          <a:xfrm>
            <a:off x="609600" y="1600200"/>
            <a:ext cx="8066856" cy="4421088"/>
          </a:xfrm>
        </p:spPr>
        <p:txBody>
          <a:bodyPr>
            <a:noAutofit/>
          </a:bodyPr>
          <a:lstStyle/>
          <a:p>
            <a:pPr marL="0" indent="0">
              <a:buNone/>
              <a:defRPr/>
            </a:pPr>
            <a:r>
              <a:rPr lang="en-GB" sz="2400" dirty="0">
                <a:latin typeface="Arial" panose="020B0604020202020204" pitchFamily="34" charset="0"/>
                <a:cs typeface="Arial" panose="020B0604020202020204" pitchFamily="34" charset="0"/>
              </a:rPr>
              <a:t>Light, flat plastic screens</a:t>
            </a:r>
          </a:p>
          <a:p>
            <a:pPr lvl="1" indent="-342900">
              <a:defRPr/>
            </a:pPr>
            <a:r>
              <a:rPr lang="en-GB" sz="2000" dirty="0">
                <a:latin typeface="Arial" panose="020B0604020202020204" pitchFamily="34" charset="0"/>
                <a:cs typeface="Arial" panose="020B0604020202020204" pitchFamily="34" charset="0"/>
              </a:rPr>
              <a:t>+ Has same advantages as LCDs</a:t>
            </a:r>
          </a:p>
          <a:p>
            <a:pPr lvl="1" indent="-342900">
              <a:defRPr/>
            </a:pPr>
            <a:r>
              <a:rPr lang="en-GB" sz="2000" dirty="0">
                <a:latin typeface="Arial" panose="020B0604020202020204" pitchFamily="34" charset="0"/>
                <a:cs typeface="Arial" panose="020B0604020202020204" pitchFamily="34" charset="0"/>
              </a:rPr>
              <a:t>+ Can have huge displays</a:t>
            </a:r>
          </a:p>
          <a:p>
            <a:pPr lvl="1" indent="-342900">
              <a:defRPr/>
            </a:pPr>
            <a:r>
              <a:rPr lang="en-GB" sz="2000" dirty="0">
                <a:latin typeface="Arial" panose="020B0604020202020204" pitchFamily="34" charset="0"/>
                <a:cs typeface="Arial" panose="020B0604020202020204" pitchFamily="34" charset="0"/>
              </a:rPr>
              <a:t>+ Better quality image than LCD (and CRT</a:t>
            </a:r>
            <a:r>
              <a:rPr lang="en-GB" sz="2000" dirty="0" smtClean="0">
                <a:latin typeface="Arial" panose="020B0604020202020204" pitchFamily="34" charset="0"/>
                <a:cs typeface="Arial" panose="020B0604020202020204" pitchFamily="34" charset="0"/>
              </a:rPr>
              <a:t>)</a:t>
            </a:r>
            <a:endParaRPr lang="en-GB" sz="2400" dirty="0">
              <a:latin typeface="Arial" panose="020B0604020202020204" pitchFamily="34" charset="0"/>
              <a:cs typeface="Arial" panose="020B0604020202020204" pitchFamily="34" charset="0"/>
            </a:endParaRPr>
          </a:p>
          <a:p>
            <a:pPr marL="0" indent="0">
              <a:buNone/>
              <a:defRPr/>
            </a:pPr>
            <a:r>
              <a:rPr lang="en-US" sz="2000" dirty="0">
                <a:latin typeface="Arial" panose="020B0604020202020204" pitchFamily="34" charset="0"/>
                <a:cs typeface="Arial" panose="020B0604020202020204" pitchFamily="34" charset="0"/>
              </a:rPr>
              <a:t>Plasma-powered screens are better used for viewing constantly-changing scenes on television shows and </a:t>
            </a:r>
            <a:r>
              <a:rPr lang="en-US" sz="2000" dirty="0" smtClean="0">
                <a:latin typeface="Arial" panose="020B0604020202020204" pitchFamily="34" charset="0"/>
                <a:cs typeface="Arial" panose="020B0604020202020204" pitchFamily="34" charset="0"/>
              </a:rPr>
              <a:t>movies.</a:t>
            </a:r>
            <a:endParaRPr lang="en-GB" sz="2000" dirty="0">
              <a:latin typeface="Arial" panose="020B0604020202020204" pitchFamily="34" charset="0"/>
              <a:cs typeface="Arial" panose="020B0604020202020204" pitchFamily="34" charset="0"/>
            </a:endParaRPr>
          </a:p>
          <a:p>
            <a:pPr>
              <a:defRPr/>
            </a:pPr>
            <a:r>
              <a:rPr lang="en-GB" sz="2000" dirty="0">
                <a:latin typeface="Arial" panose="020B0604020202020204" pitchFamily="34" charset="0"/>
                <a:cs typeface="Arial" panose="020B0604020202020204" pitchFamily="34" charset="0"/>
              </a:rPr>
              <a:t>Typically used in televisions though can be used for computer </a:t>
            </a:r>
            <a:r>
              <a:rPr lang="en-GB" sz="2000" dirty="0" smtClean="0">
                <a:latin typeface="Arial" panose="020B0604020202020204" pitchFamily="34" charset="0"/>
                <a:cs typeface="Arial" panose="020B0604020202020204" pitchFamily="34" charset="0"/>
              </a:rPr>
              <a:t>monitors.</a:t>
            </a:r>
            <a:endParaRPr lang="en-GB" sz="2000" dirty="0">
              <a:latin typeface="Arial" panose="020B0604020202020204" pitchFamily="34" charset="0"/>
              <a:cs typeface="Arial" panose="020B0604020202020204" pitchFamily="34" charset="0"/>
            </a:endParaRPr>
          </a:p>
          <a:p>
            <a:pPr lvl="1" indent="-342900">
              <a:defRPr/>
            </a:pPr>
            <a:r>
              <a:rPr lang="en-US" sz="2000" dirty="0" smtClean="0">
                <a:latin typeface="Arial" panose="020B0604020202020204" pitchFamily="34" charset="0"/>
                <a:cs typeface="Arial" panose="020B0604020202020204" pitchFamily="34" charset="0"/>
              </a:rPr>
              <a:t>Expect </a:t>
            </a:r>
            <a:r>
              <a:rPr lang="en-US" sz="2000" dirty="0">
                <a:latin typeface="Arial" panose="020B0604020202020204" pitchFamily="34" charset="0"/>
                <a:cs typeface="Arial" panose="020B0604020202020204" pitchFamily="34" charset="0"/>
              </a:rPr>
              <a:t>a relatively shorter lifespan when you choose plasma displays over LCDs (or CRTs) for mostly computing work and </a:t>
            </a:r>
            <a:r>
              <a:rPr lang="en-US" sz="2000" dirty="0" smtClean="0">
                <a:latin typeface="Arial" panose="020B0604020202020204" pitchFamily="34" charset="0"/>
                <a:cs typeface="Arial" panose="020B0604020202020204" pitchFamily="34" charset="0"/>
              </a:rPr>
              <a:t>video.</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55184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800" dirty="0" smtClean="0">
                <a:latin typeface="Arial" panose="020B0604020202020204" pitchFamily="34" charset="0"/>
                <a:cs typeface="Arial" panose="020B0604020202020204" pitchFamily="34" charset="0"/>
              </a:rPr>
              <a:t>     Visual Output devices – </a:t>
            </a:r>
            <a:r>
              <a:rPr lang="en-IE" sz="2800" dirty="0" smtClean="0">
                <a:solidFill>
                  <a:srgbClr val="FFC000"/>
                </a:solidFill>
                <a:latin typeface="Arial" panose="020B0604020202020204" pitchFamily="34" charset="0"/>
                <a:cs typeface="Arial" panose="020B0604020202020204" pitchFamily="34" charset="0"/>
              </a:rPr>
              <a:t>Plasma (2)</a:t>
            </a:r>
            <a:endParaRPr lang="en-IE" sz="2800" dirty="0">
              <a:solidFill>
                <a:srgbClr val="FFC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53</a:t>
            </a:fld>
            <a:endParaRPr lang="en-US"/>
          </a:p>
        </p:txBody>
      </p:sp>
      <p:sp>
        <p:nvSpPr>
          <p:cNvPr id="8" name="Text Box 9"/>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Visual Output Devices</a:t>
            </a:r>
            <a:endParaRPr lang="en-US" altLang="en-US" sz="1200" b="0" i="1" dirty="0"/>
          </a:p>
        </p:txBody>
      </p:sp>
      <p:sp>
        <p:nvSpPr>
          <p:cNvPr id="9" name="Content Placeholder 2"/>
          <p:cNvSpPr>
            <a:spLocks noGrp="1"/>
          </p:cNvSpPr>
          <p:nvPr>
            <p:ph sz="quarter" idx="13"/>
          </p:nvPr>
        </p:nvSpPr>
        <p:spPr>
          <a:xfrm>
            <a:off x="609600" y="1600200"/>
            <a:ext cx="8066856" cy="892696"/>
          </a:xfrm>
        </p:spPr>
        <p:txBody>
          <a:bodyPr>
            <a:noAutofit/>
          </a:bodyPr>
          <a:lstStyle/>
          <a:p>
            <a:pPr marL="0" indent="0">
              <a:buNone/>
              <a:defRPr/>
            </a:pPr>
            <a:r>
              <a:rPr lang="en-US" sz="2000" dirty="0" smtClean="0">
                <a:latin typeface="Arial" panose="020B0604020202020204" pitchFamily="34" charset="0"/>
                <a:cs typeface="Arial" panose="020B0604020202020204" pitchFamily="34" charset="0"/>
              </a:rPr>
              <a:t>Plasma Computer Monitor</a:t>
            </a:r>
            <a:endParaRPr lang="en-US" sz="2000" dirty="0">
              <a:latin typeface="Arial" panose="020B0604020202020204" pitchFamily="34" charset="0"/>
              <a:cs typeface="Arial" panose="020B0604020202020204" pitchFamily="34" charset="0"/>
            </a:endParaRPr>
          </a:p>
        </p:txBody>
      </p:sp>
      <p:pic>
        <p:nvPicPr>
          <p:cNvPr id="64514" name="Picture 2" descr="Image result for plasma computer moni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738" y="2170040"/>
            <a:ext cx="4051368" cy="362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8455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82880" cy="1143000"/>
          </a:xfrm>
        </p:spPr>
        <p:txBody>
          <a:bodyPr/>
          <a:lstStyle/>
          <a:p>
            <a:r>
              <a:rPr lang="en-IE" dirty="0" smtClean="0">
                <a:latin typeface="Arial" panose="020B0604020202020204" pitchFamily="34" charset="0"/>
                <a:cs typeface="Arial" panose="020B0604020202020204" pitchFamily="34" charset="0"/>
              </a:rPr>
              <a:t>     Visual Output devices - </a:t>
            </a:r>
            <a:r>
              <a:rPr lang="en-IE" sz="2500" dirty="0" smtClean="0">
                <a:solidFill>
                  <a:srgbClr val="FFC000"/>
                </a:solidFill>
                <a:latin typeface="Arial" panose="020B0604020202020204" pitchFamily="34" charset="0"/>
                <a:cs typeface="Arial" panose="020B0604020202020204" pitchFamily="34" charset="0"/>
              </a:rPr>
              <a:t>Projectors</a:t>
            </a:r>
            <a:endParaRPr lang="en-IE" sz="2500" dirty="0">
              <a:solidFill>
                <a:srgbClr val="FFC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54</a:t>
            </a:fld>
            <a:endParaRPr lang="en-US"/>
          </a:p>
        </p:txBody>
      </p:sp>
      <p:pic>
        <p:nvPicPr>
          <p:cNvPr id="5"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9"/>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Visual Output Devices</a:t>
            </a:r>
            <a:endParaRPr lang="en-US" altLang="en-US" sz="1200" b="0" i="1" dirty="0"/>
          </a:p>
        </p:txBody>
      </p:sp>
      <p:sp>
        <p:nvSpPr>
          <p:cNvPr id="9" name="Content Placeholder 2"/>
          <p:cNvSpPr>
            <a:spLocks noGrp="1"/>
          </p:cNvSpPr>
          <p:nvPr>
            <p:ph sz="quarter" idx="13"/>
          </p:nvPr>
        </p:nvSpPr>
        <p:spPr>
          <a:xfrm>
            <a:off x="609600" y="1600200"/>
            <a:ext cx="8066856" cy="4421088"/>
          </a:xfrm>
        </p:spPr>
        <p:txBody>
          <a:bodyPr>
            <a:noAutofit/>
          </a:bodyPr>
          <a:lstStyle/>
          <a:p>
            <a:pPr>
              <a:lnSpc>
                <a:spcPct val="90000"/>
              </a:lnSpc>
            </a:pPr>
            <a:r>
              <a:rPr lang="en-IE" altLang="en-US" sz="2400" dirty="0">
                <a:latin typeface="Arial" panose="020B0604020202020204" pitchFamily="34" charset="0"/>
                <a:ea typeface="ＭＳ Ｐゴシック" pitchFamily="34" charset="-128"/>
                <a:cs typeface="Arial" panose="020B0604020202020204" pitchFamily="34" charset="0"/>
              </a:rPr>
              <a:t>Projects output from computer onto another medium</a:t>
            </a:r>
          </a:p>
          <a:p>
            <a:pPr marL="0" indent="0">
              <a:lnSpc>
                <a:spcPct val="90000"/>
              </a:lnSpc>
              <a:buNone/>
            </a:pPr>
            <a:endParaRPr lang="en-IE" altLang="en-US" sz="1300" dirty="0">
              <a:latin typeface="Arial" panose="020B0604020202020204" pitchFamily="34" charset="0"/>
              <a:ea typeface="ＭＳ Ｐゴシック" pitchFamily="34" charset="-128"/>
              <a:cs typeface="Arial" panose="020B0604020202020204" pitchFamily="34" charset="0"/>
            </a:endParaRPr>
          </a:p>
          <a:p>
            <a:pPr>
              <a:lnSpc>
                <a:spcPct val="90000"/>
              </a:lnSpc>
            </a:pPr>
            <a:r>
              <a:rPr lang="en-IE" altLang="en-US" sz="2400" dirty="0">
                <a:latin typeface="Arial" panose="020B0604020202020204" pitchFamily="34" charset="0"/>
                <a:ea typeface="ＭＳ Ｐゴシック" pitchFamily="34" charset="-128"/>
                <a:cs typeface="Arial" panose="020B0604020202020204" pitchFamily="34" charset="0"/>
              </a:rPr>
              <a:t>Useful for where output is required for a group rather than an individual</a:t>
            </a:r>
          </a:p>
          <a:p>
            <a:pPr>
              <a:lnSpc>
                <a:spcPct val="90000"/>
              </a:lnSpc>
            </a:pPr>
            <a:endParaRPr lang="en-IE" altLang="en-US" sz="1300" dirty="0">
              <a:latin typeface="Arial" panose="020B0604020202020204" pitchFamily="34" charset="0"/>
              <a:ea typeface="ＭＳ Ｐゴシック" pitchFamily="34" charset="-128"/>
              <a:cs typeface="Arial" panose="020B0604020202020204" pitchFamily="34" charset="0"/>
            </a:endParaRPr>
          </a:p>
          <a:p>
            <a:pPr>
              <a:lnSpc>
                <a:spcPct val="90000"/>
              </a:lnSpc>
            </a:pPr>
            <a:r>
              <a:rPr lang="en-IE" altLang="en-US" sz="2400" dirty="0">
                <a:latin typeface="Arial" panose="020B0604020202020204" pitchFamily="34" charset="0"/>
                <a:ea typeface="ＭＳ Ｐゴシック" pitchFamily="34" charset="-128"/>
                <a:cs typeface="Arial" panose="020B0604020202020204" pitchFamily="34" charset="0"/>
              </a:rPr>
              <a:t>Wide range in quality.  High end projectors can cost up to </a:t>
            </a:r>
            <a:r>
              <a:rPr lang="en-IE" altLang="en-US" sz="2400" dirty="0" smtClean="0">
                <a:latin typeface="Arial" panose="020B0604020202020204" pitchFamily="34" charset="0"/>
                <a:ea typeface="ＭＳ Ｐゴシック" pitchFamily="34" charset="-128"/>
                <a:cs typeface="Arial" panose="020B0604020202020204" pitchFamily="34" charset="0"/>
              </a:rPr>
              <a:t>€10,000</a:t>
            </a:r>
            <a:endParaRPr lang="en-US" sz="2000" dirty="0">
              <a:latin typeface="Arial" panose="020B0604020202020204" pitchFamily="34" charset="0"/>
              <a:cs typeface="Arial" panose="020B0604020202020204" pitchFamily="34" charset="0"/>
            </a:endParaRPr>
          </a:p>
        </p:txBody>
      </p:sp>
      <p:pic>
        <p:nvPicPr>
          <p:cNvPr id="66562" name="Picture 2" descr="Image result for computer proj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3995163"/>
            <a:ext cx="3744416" cy="2349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6715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800" dirty="0" smtClean="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Visual Output devices </a:t>
            </a:r>
            <a:r>
              <a:rPr lang="en-IE" sz="2800" dirty="0" smtClean="0">
                <a:latin typeface="Arial" panose="020B0604020202020204" pitchFamily="34" charset="0"/>
                <a:cs typeface="Arial" panose="020B0604020202020204" pitchFamily="34" charset="0"/>
              </a:rPr>
              <a:t>- </a:t>
            </a:r>
            <a:r>
              <a:rPr lang="en-IE" sz="2400" dirty="0" smtClean="0">
                <a:solidFill>
                  <a:srgbClr val="FFC000"/>
                </a:solidFill>
                <a:latin typeface="Arial" panose="020B0604020202020204" pitchFamily="34" charset="0"/>
                <a:cs typeface="Arial" panose="020B0604020202020204" pitchFamily="34" charset="0"/>
              </a:rPr>
              <a:t>Printers</a:t>
            </a:r>
            <a:endParaRPr lang="en-IE" sz="2400" dirty="0">
              <a:solidFill>
                <a:srgbClr val="FFC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55</a:t>
            </a:fld>
            <a:endParaRPr lang="en-US"/>
          </a:p>
        </p:txBody>
      </p:sp>
      <p:sp>
        <p:nvSpPr>
          <p:cNvPr id="8" name="Text Box 9"/>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Visual Output Devices</a:t>
            </a:r>
            <a:endParaRPr lang="en-US" altLang="en-US" sz="1200" b="0" i="1" dirty="0"/>
          </a:p>
        </p:txBody>
      </p:sp>
      <p:sp>
        <p:nvSpPr>
          <p:cNvPr id="9" name="Content Placeholder 2"/>
          <p:cNvSpPr>
            <a:spLocks noGrp="1"/>
          </p:cNvSpPr>
          <p:nvPr>
            <p:ph sz="quarter" idx="13"/>
          </p:nvPr>
        </p:nvSpPr>
        <p:spPr>
          <a:xfrm>
            <a:off x="609600" y="1600200"/>
            <a:ext cx="8066856" cy="4421088"/>
          </a:xfrm>
        </p:spPr>
        <p:txBody>
          <a:bodyPr>
            <a:noAutofit/>
          </a:bodyPr>
          <a:lstStyle/>
          <a:p>
            <a:pPr marL="0" indent="0">
              <a:lnSpc>
                <a:spcPct val="80000"/>
              </a:lnSpc>
              <a:buNone/>
            </a:pPr>
            <a:r>
              <a:rPr lang="en-US" altLang="en-US" sz="2600" dirty="0">
                <a:latin typeface="Arial" panose="020B0604020202020204" pitchFamily="34" charset="0"/>
                <a:cs typeface="Arial" panose="020B0604020202020204" pitchFamily="34" charset="0"/>
              </a:rPr>
              <a:t>Popular printing technology builds up characters on page, as on the screen, as a series of </a:t>
            </a:r>
            <a:r>
              <a:rPr lang="en-US" altLang="en-US" sz="2600" dirty="0" smtClean="0">
                <a:latin typeface="Arial" panose="020B0604020202020204" pitchFamily="34" charset="0"/>
                <a:cs typeface="Arial" panose="020B0604020202020204" pitchFamily="34" charset="0"/>
              </a:rPr>
              <a:t>dots - </a:t>
            </a:r>
            <a:r>
              <a:rPr lang="en-US" altLang="en-US" sz="2600" dirty="0" err="1" smtClean="0">
                <a:latin typeface="Arial" panose="020B0604020202020204" pitchFamily="34" charset="0"/>
                <a:cs typeface="Arial" panose="020B0604020202020204" pitchFamily="34" charset="0"/>
              </a:rPr>
              <a:t>c</a:t>
            </a:r>
            <a:r>
              <a:rPr lang="en-US" altLang="ja-JP" sz="2600" dirty="0" err="1" smtClean="0">
                <a:latin typeface="Arial" panose="020B0604020202020204" pitchFamily="34" charset="0"/>
                <a:cs typeface="Arial" panose="020B0604020202020204" pitchFamily="34" charset="0"/>
              </a:rPr>
              <a:t>olour</a:t>
            </a:r>
            <a:r>
              <a:rPr lang="en-US" altLang="ja-JP" sz="2600" dirty="0" smtClean="0">
                <a:latin typeface="Arial" panose="020B0604020202020204" pitchFamily="34" charset="0"/>
                <a:cs typeface="Arial" panose="020B0604020202020204" pitchFamily="34" charset="0"/>
              </a:rPr>
              <a:t>  or monochrome in these categories</a:t>
            </a:r>
            <a:r>
              <a:rPr lang="en-US" altLang="en-US" sz="2600" dirty="0" smtClean="0">
                <a:latin typeface="Arial" panose="020B0604020202020204" pitchFamily="34" charset="0"/>
                <a:cs typeface="Arial" panose="020B0604020202020204" pitchFamily="34" charset="0"/>
              </a:rPr>
              <a:t>:</a:t>
            </a:r>
          </a:p>
          <a:p>
            <a:pPr marL="0" indent="0">
              <a:lnSpc>
                <a:spcPct val="80000"/>
              </a:lnSpc>
              <a:buNone/>
            </a:pPr>
            <a:endParaRPr lang="en-US" altLang="ja-JP" sz="700" dirty="0">
              <a:latin typeface="Arial" panose="020B0604020202020204" pitchFamily="34" charset="0"/>
              <a:cs typeface="Arial" panose="020B0604020202020204" pitchFamily="34" charset="0"/>
            </a:endParaRPr>
          </a:p>
          <a:p>
            <a:pPr lvl="1">
              <a:lnSpc>
                <a:spcPct val="80000"/>
              </a:lnSpc>
            </a:pPr>
            <a:r>
              <a:rPr lang="en-US" altLang="ja-JP" sz="2400" dirty="0" smtClean="0">
                <a:latin typeface="Arial" panose="020B0604020202020204" pitchFamily="34" charset="0"/>
                <a:cs typeface="Arial" panose="020B0604020202020204" pitchFamily="34" charset="0"/>
              </a:rPr>
              <a:t>Dot-matrix </a:t>
            </a:r>
            <a:r>
              <a:rPr lang="en-US" altLang="ja-JP" sz="2400" dirty="0">
                <a:latin typeface="Arial" panose="020B0604020202020204" pitchFamily="34" charset="0"/>
                <a:cs typeface="Arial" panose="020B0604020202020204" pitchFamily="34" charset="0"/>
              </a:rPr>
              <a:t>printers	</a:t>
            </a:r>
          </a:p>
          <a:p>
            <a:pPr lvl="1">
              <a:lnSpc>
                <a:spcPct val="80000"/>
              </a:lnSpc>
            </a:pPr>
            <a:r>
              <a:rPr lang="en-US" altLang="ja-JP" sz="2400" dirty="0" smtClean="0">
                <a:latin typeface="Arial" panose="020B0604020202020204" pitchFamily="34" charset="0"/>
                <a:cs typeface="Arial" panose="020B0604020202020204" pitchFamily="34" charset="0"/>
              </a:rPr>
              <a:t>Inkjet </a:t>
            </a:r>
            <a:r>
              <a:rPr lang="en-US" altLang="ja-JP" sz="2400" dirty="0">
                <a:latin typeface="Arial" panose="020B0604020202020204" pitchFamily="34" charset="0"/>
                <a:cs typeface="Arial" panose="020B0604020202020204" pitchFamily="34" charset="0"/>
              </a:rPr>
              <a:t>printers</a:t>
            </a:r>
          </a:p>
          <a:p>
            <a:pPr lvl="1">
              <a:lnSpc>
                <a:spcPct val="80000"/>
              </a:lnSpc>
            </a:pPr>
            <a:r>
              <a:rPr lang="en-US" altLang="ja-JP" sz="2400" dirty="0" smtClean="0">
                <a:latin typeface="Arial" panose="020B0604020202020204" pitchFamily="34" charset="0"/>
                <a:cs typeface="Arial" panose="020B0604020202020204" pitchFamily="34" charset="0"/>
              </a:rPr>
              <a:t>Thermal </a:t>
            </a:r>
            <a:r>
              <a:rPr lang="en-US" altLang="ja-JP" sz="2400" dirty="0">
                <a:latin typeface="Arial" panose="020B0604020202020204" pitchFamily="34" charset="0"/>
                <a:cs typeface="Arial" panose="020B0604020202020204" pitchFamily="34" charset="0"/>
              </a:rPr>
              <a:t>printers or fax machines</a:t>
            </a:r>
          </a:p>
          <a:p>
            <a:pPr lvl="1">
              <a:lnSpc>
                <a:spcPct val="80000"/>
              </a:lnSpc>
            </a:pPr>
            <a:r>
              <a:rPr lang="en-US" altLang="ja-JP" sz="2400" dirty="0" smtClean="0">
                <a:latin typeface="Arial" panose="020B0604020202020204" pitchFamily="34" charset="0"/>
                <a:cs typeface="Arial" panose="020B0604020202020204" pitchFamily="34" charset="0"/>
              </a:rPr>
              <a:t>Laser </a:t>
            </a:r>
            <a:r>
              <a:rPr lang="en-US" altLang="ja-JP" sz="2400" dirty="0">
                <a:latin typeface="Arial" panose="020B0604020202020204" pitchFamily="34" charset="0"/>
                <a:cs typeface="Arial" panose="020B0604020202020204" pitchFamily="34" charset="0"/>
              </a:rPr>
              <a:t>printers</a:t>
            </a:r>
          </a:p>
          <a:p>
            <a:pPr lvl="1">
              <a:lnSpc>
                <a:spcPct val="80000"/>
              </a:lnSpc>
            </a:pPr>
            <a:r>
              <a:rPr lang="en-US" altLang="ja-JP" sz="2400" dirty="0" smtClean="0">
                <a:latin typeface="Arial" panose="020B0604020202020204" pitchFamily="34" charset="0"/>
                <a:cs typeface="Arial" panose="020B0604020202020204" pitchFamily="34" charset="0"/>
              </a:rPr>
              <a:t>Photographic </a:t>
            </a:r>
            <a:r>
              <a:rPr lang="en-US" altLang="ja-JP" sz="2400" dirty="0">
                <a:latin typeface="Arial" panose="020B0604020202020204" pitchFamily="34" charset="0"/>
                <a:cs typeface="Arial" panose="020B0604020202020204" pitchFamily="34" charset="0"/>
              </a:rPr>
              <a:t>printers</a:t>
            </a:r>
          </a:p>
        </p:txBody>
      </p:sp>
    </p:spTree>
    <p:extLst>
      <p:ext uri="{BB962C8B-B14F-4D97-AF65-F5344CB8AC3E}">
        <p14:creationId xmlns:p14="http://schemas.microsoft.com/office/powerpoint/2010/main" val="27865741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sound Output devices </a:t>
            </a:r>
            <a:endParaRPr lang="en-IE" sz="3200" dirty="0">
              <a:solidFill>
                <a:srgbClr val="FFC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56</a:t>
            </a:fld>
            <a:endParaRPr lang="en-US"/>
          </a:p>
        </p:txBody>
      </p:sp>
      <p:pic>
        <p:nvPicPr>
          <p:cNvPr id="5"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9"/>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Visual Output Devices</a:t>
            </a:r>
            <a:endParaRPr lang="en-US" altLang="en-US" sz="1200" b="0" i="1" dirty="0"/>
          </a:p>
        </p:txBody>
      </p:sp>
      <p:sp>
        <p:nvSpPr>
          <p:cNvPr id="9" name="Content Placeholder 2"/>
          <p:cNvSpPr>
            <a:spLocks noGrp="1"/>
          </p:cNvSpPr>
          <p:nvPr>
            <p:ph sz="quarter" idx="13"/>
          </p:nvPr>
        </p:nvSpPr>
        <p:spPr>
          <a:xfrm>
            <a:off x="609600" y="1600200"/>
            <a:ext cx="8066856" cy="4421088"/>
          </a:xfrm>
        </p:spPr>
        <p:txBody>
          <a:bodyPr>
            <a:noAutofit/>
          </a:bodyPr>
          <a:lstStyle/>
          <a:p>
            <a:pPr marL="0" indent="0">
              <a:buNone/>
            </a:pPr>
            <a:r>
              <a:rPr lang="en-GB" altLang="en-US" sz="2800" dirty="0" smtClean="0">
                <a:latin typeface="Arial" panose="020B0604020202020204" pitchFamily="34" charset="0"/>
                <a:ea typeface="ＭＳ Ｐゴシック" pitchFamily="34" charset="-128"/>
                <a:cs typeface="Arial" panose="020B0604020202020204" pitchFamily="34" charset="0"/>
              </a:rPr>
              <a:t>Speakers</a:t>
            </a:r>
            <a:endParaRPr lang="en-GB" altLang="en-US" sz="2800" dirty="0">
              <a:latin typeface="Arial" panose="020B0604020202020204" pitchFamily="34" charset="0"/>
              <a:ea typeface="ＭＳ Ｐゴシック" pitchFamily="34" charset="-128"/>
              <a:cs typeface="Arial" panose="020B0604020202020204" pitchFamily="34" charset="0"/>
            </a:endParaRPr>
          </a:p>
          <a:p>
            <a:pPr lvl="1"/>
            <a:r>
              <a:rPr lang="en-GB" altLang="en-US" sz="2400" dirty="0">
                <a:latin typeface="Arial" panose="020B0604020202020204" pitchFamily="34" charset="0"/>
                <a:ea typeface="ＭＳ Ｐゴシック" pitchFamily="34" charset="-128"/>
                <a:cs typeface="Arial" panose="020B0604020202020204" pitchFamily="34" charset="0"/>
              </a:rPr>
              <a:t>Various types of speakers  e.g.  Common coil and cone, Electro static, Direct digital speaker</a:t>
            </a:r>
          </a:p>
          <a:p>
            <a:pPr marL="0" indent="0"/>
            <a:endParaRPr lang="en-GB" altLang="en-US" sz="1300" dirty="0">
              <a:latin typeface="Arial" panose="020B0604020202020204" pitchFamily="34" charset="0"/>
              <a:ea typeface="ＭＳ Ｐゴシック" pitchFamily="34" charset="-128"/>
              <a:cs typeface="Arial" panose="020B0604020202020204" pitchFamily="34" charset="0"/>
            </a:endParaRPr>
          </a:p>
          <a:p>
            <a:pPr marL="0" indent="0">
              <a:buNone/>
            </a:pPr>
            <a:r>
              <a:rPr lang="en-GB" altLang="en-US" sz="2800" dirty="0">
                <a:latin typeface="Arial" panose="020B0604020202020204" pitchFamily="34" charset="0"/>
                <a:ea typeface="ＭＳ Ｐゴシック" pitchFamily="34" charset="-128"/>
                <a:cs typeface="Arial" panose="020B0604020202020204" pitchFamily="34" charset="0"/>
              </a:rPr>
              <a:t>Headphones</a:t>
            </a:r>
          </a:p>
          <a:p>
            <a:pPr marL="457200" lvl="1" indent="0"/>
            <a:endParaRPr lang="en-US" altLang="en-US" dirty="0">
              <a:latin typeface="Arial" panose="020B0604020202020204" pitchFamily="34" charset="0"/>
              <a:ea typeface="ＭＳ Ｐゴシック" pitchFamily="34" charset="-128"/>
              <a:cs typeface="Arial" panose="020B0604020202020204" pitchFamily="34" charset="0"/>
            </a:endParaRPr>
          </a:p>
        </p:txBody>
      </p:sp>
      <p:pic>
        <p:nvPicPr>
          <p:cNvPr id="67586" name="Picture 2" descr="Image result for computer speak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3140968"/>
            <a:ext cx="5116358" cy="2880320"/>
          </a:xfrm>
          <a:prstGeom prst="rect">
            <a:avLst/>
          </a:prstGeom>
          <a:noFill/>
          <a:extLst>
            <a:ext uri="{909E8E84-426E-40DD-AFC4-6F175D3DCCD1}">
              <a14:hiddenFill xmlns:a14="http://schemas.microsoft.com/office/drawing/2010/main">
                <a:solidFill>
                  <a:srgbClr val="FFFFFF"/>
                </a:solidFill>
              </a14:hiddenFill>
            </a:ext>
          </a:extLst>
        </p:spPr>
      </p:pic>
      <p:pic>
        <p:nvPicPr>
          <p:cNvPr id="67588" name="Picture 4" descr="Image result for computer headphon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592" y="4007879"/>
            <a:ext cx="2232248"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1080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a:t>
            </a:r>
            <a:r>
              <a:rPr lang="en-GB" altLang="en-US" sz="2800" dirty="0" smtClean="0">
                <a:latin typeface="Arial" panose="020B0604020202020204" pitchFamily="34" charset="0"/>
                <a:ea typeface="ＭＳ Ｐゴシック" pitchFamily="34" charset="-128"/>
                <a:cs typeface="Arial" panose="020B0604020202020204" pitchFamily="34" charset="0"/>
              </a:rPr>
              <a:t>In </a:t>
            </a:r>
            <a:r>
              <a:rPr lang="en-GB" altLang="en-US" sz="2800" dirty="0">
                <a:latin typeface="Arial" panose="020B0604020202020204" pitchFamily="34" charset="0"/>
                <a:ea typeface="ＭＳ Ｐゴシック" pitchFamily="34" charset="-128"/>
                <a:cs typeface="Arial" panose="020B0604020202020204" pitchFamily="34" charset="0"/>
              </a:rPr>
              <a:t>what situations does </a:t>
            </a:r>
            <a:br>
              <a:rPr lang="en-GB" altLang="en-US" sz="2800" dirty="0">
                <a:latin typeface="Arial" panose="020B0604020202020204" pitchFamily="34" charset="0"/>
                <a:ea typeface="ＭＳ Ｐゴシック" pitchFamily="34" charset="-128"/>
                <a:cs typeface="Arial" panose="020B0604020202020204" pitchFamily="34" charset="0"/>
              </a:rPr>
            </a:br>
            <a:r>
              <a:rPr lang="en-GB" altLang="en-US" sz="2800" dirty="0" smtClean="0">
                <a:latin typeface="Arial" panose="020B0604020202020204" pitchFamily="34" charset="0"/>
                <a:ea typeface="ＭＳ Ｐゴシック" pitchFamily="34" charset="-128"/>
                <a:cs typeface="Arial" panose="020B0604020202020204" pitchFamily="34" charset="0"/>
              </a:rPr>
              <a:t>      sound </a:t>
            </a:r>
            <a:r>
              <a:rPr lang="en-GB" altLang="en-US" sz="2800" dirty="0">
                <a:latin typeface="Arial" panose="020B0604020202020204" pitchFamily="34" charset="0"/>
                <a:ea typeface="ＭＳ Ｐゴシック" pitchFamily="34" charset="-128"/>
                <a:cs typeface="Arial" panose="020B0604020202020204" pitchFamily="34" charset="0"/>
              </a:rPr>
              <a:t>need to be output</a:t>
            </a:r>
            <a:r>
              <a:rPr lang="en-GB" altLang="en-US" sz="2800" dirty="0" smtClean="0">
                <a:latin typeface="Arial" panose="020B0604020202020204" pitchFamily="34" charset="0"/>
                <a:ea typeface="ＭＳ Ｐゴシック" pitchFamily="34" charset="-128"/>
                <a:cs typeface="Arial" panose="020B0604020202020204" pitchFamily="34" charset="0"/>
              </a:rPr>
              <a:t>?</a:t>
            </a:r>
            <a:endParaRPr lang="en-IE" sz="2800" dirty="0">
              <a:solidFill>
                <a:srgbClr val="FFC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57</a:t>
            </a:fld>
            <a:endParaRPr lang="en-US"/>
          </a:p>
        </p:txBody>
      </p:sp>
      <p:sp>
        <p:nvSpPr>
          <p:cNvPr id="8" name="Text Box 9"/>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Visual Output Devices</a:t>
            </a:r>
            <a:endParaRPr lang="en-US" altLang="en-US" sz="1200" b="0" i="1" dirty="0"/>
          </a:p>
        </p:txBody>
      </p:sp>
      <p:sp>
        <p:nvSpPr>
          <p:cNvPr id="9" name="Content Placeholder 2"/>
          <p:cNvSpPr>
            <a:spLocks noGrp="1"/>
          </p:cNvSpPr>
          <p:nvPr>
            <p:ph sz="quarter" idx="13"/>
          </p:nvPr>
        </p:nvSpPr>
        <p:spPr>
          <a:xfrm>
            <a:off x="611187" y="1412776"/>
            <a:ext cx="8066856" cy="4421088"/>
          </a:xfrm>
        </p:spPr>
        <p:txBody>
          <a:bodyPr>
            <a:noAutofit/>
          </a:bodyPr>
          <a:lstStyle/>
          <a:p>
            <a:pPr marL="432000" indent="-457200">
              <a:spcBef>
                <a:spcPct val="50000"/>
              </a:spcBef>
              <a:buFont typeface="Impact" pitchFamily="34" charset="0"/>
              <a:buAutoNum type="arabicPeriod"/>
            </a:pPr>
            <a:r>
              <a:rPr lang="en-GB" altLang="en-US" sz="2400" dirty="0">
                <a:latin typeface="Arial" panose="020B0604020202020204" pitchFamily="34" charset="0"/>
                <a:ea typeface="ＭＳ Ｐゴシック" pitchFamily="34" charset="-128"/>
                <a:cs typeface="Arial" panose="020B0604020202020204" pitchFamily="34" charset="0"/>
              </a:rPr>
              <a:t>Where sound complements a visual interface</a:t>
            </a:r>
          </a:p>
          <a:p>
            <a:pPr marL="432000" indent="-457200">
              <a:spcBef>
                <a:spcPct val="50000"/>
              </a:spcBef>
              <a:buFont typeface="Impact" pitchFamily="34" charset="0"/>
              <a:buAutoNum type="arabicPeriod"/>
            </a:pPr>
            <a:r>
              <a:rPr lang="en-GB" altLang="en-US" sz="2400" dirty="0">
                <a:latin typeface="Arial" panose="020B0604020202020204" pitchFamily="34" charset="0"/>
                <a:ea typeface="ＭＳ Ｐゴシック" pitchFamily="34" charset="-128"/>
                <a:cs typeface="Arial" panose="020B0604020202020204" pitchFamily="34" charset="0"/>
              </a:rPr>
              <a:t>For alerting and feedback purposes are required</a:t>
            </a:r>
          </a:p>
          <a:p>
            <a:pPr marL="432000" indent="-457200">
              <a:spcBef>
                <a:spcPct val="50000"/>
              </a:spcBef>
              <a:buFont typeface="Impact" pitchFamily="34" charset="0"/>
              <a:buAutoNum type="arabicPeriod"/>
            </a:pPr>
            <a:r>
              <a:rPr lang="en-GB" altLang="en-US" sz="2400" dirty="0">
                <a:latin typeface="Arial" panose="020B0604020202020204" pitchFamily="34" charset="0"/>
                <a:ea typeface="ＭＳ Ｐゴシック" pitchFamily="34" charset="-128"/>
                <a:cs typeface="Arial" panose="020B0604020202020204" pitchFamily="34" charset="0"/>
              </a:rPr>
              <a:t>Where eyes are engaged on another task</a:t>
            </a:r>
          </a:p>
          <a:p>
            <a:pPr marL="432000" indent="-457200">
              <a:spcBef>
                <a:spcPct val="50000"/>
              </a:spcBef>
              <a:buFont typeface="Impact" pitchFamily="34" charset="0"/>
              <a:buAutoNum type="arabicPeriod"/>
            </a:pPr>
            <a:r>
              <a:rPr lang="en-GB" altLang="en-US" sz="2400" dirty="0">
                <a:latin typeface="Arial" panose="020B0604020202020204" pitchFamily="34" charset="0"/>
                <a:ea typeface="ＭＳ Ｐゴシック" pitchFamily="34" charset="-128"/>
                <a:cs typeface="Arial" panose="020B0604020202020204" pitchFamily="34" charset="0"/>
              </a:rPr>
              <a:t>Where background processes need to be monitored (e.g. disk access noise when saving a file)</a:t>
            </a:r>
          </a:p>
          <a:p>
            <a:pPr marL="432000" indent="-457200">
              <a:spcBef>
                <a:spcPct val="50000"/>
              </a:spcBef>
              <a:buFont typeface="Impact" pitchFamily="34" charset="0"/>
              <a:buAutoNum type="arabicPeriod"/>
            </a:pPr>
            <a:r>
              <a:rPr lang="en-GB" altLang="en-US" sz="2400" dirty="0">
                <a:latin typeface="Arial" panose="020B0604020202020204" pitchFamily="34" charset="0"/>
                <a:ea typeface="ＭＳ Ｐゴシック" pitchFamily="34" charset="-128"/>
                <a:cs typeface="Arial" panose="020B0604020202020204" pitchFamily="34" charset="0"/>
              </a:rPr>
              <a:t>Applications for blind or partially sighted users</a:t>
            </a:r>
          </a:p>
          <a:p>
            <a:pPr marL="432000" indent="-457200">
              <a:spcBef>
                <a:spcPct val="50000"/>
              </a:spcBef>
              <a:buFont typeface="Impact" pitchFamily="34" charset="0"/>
              <a:buAutoNum type="arabicPeriod"/>
            </a:pPr>
            <a:r>
              <a:rPr lang="en-GB" altLang="en-US" sz="2400" dirty="0">
                <a:latin typeface="Arial" panose="020B0604020202020204" pitchFamily="34" charset="0"/>
                <a:ea typeface="ＭＳ Ｐゴシック" pitchFamily="34" charset="-128"/>
                <a:cs typeface="Arial" panose="020B0604020202020204" pitchFamily="34" charset="0"/>
              </a:rPr>
              <a:t>Applications for illiterate users</a:t>
            </a:r>
          </a:p>
          <a:p>
            <a:pPr marL="432000" indent="-457200">
              <a:spcBef>
                <a:spcPct val="50000"/>
              </a:spcBef>
              <a:buFont typeface="Impact" pitchFamily="34" charset="0"/>
              <a:buAutoNum type="arabicPeriod"/>
            </a:pPr>
            <a:r>
              <a:rPr lang="en-GB" altLang="en-US" sz="2400" dirty="0">
                <a:latin typeface="Arial" panose="020B0604020202020204" pitchFamily="34" charset="0"/>
                <a:ea typeface="ＭＳ Ｐゴシック" pitchFamily="34" charset="-128"/>
                <a:cs typeface="Arial" panose="020B0604020202020204" pitchFamily="34" charset="0"/>
              </a:rPr>
              <a:t>Applications for users with limited mobility</a:t>
            </a:r>
          </a:p>
          <a:p>
            <a:pPr marL="457200" lvl="1" indent="0"/>
            <a:endParaRPr lang="en-US" altLang="en-US" dirty="0">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13997707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Reminder – </a:t>
            </a:r>
            <a:br>
              <a:rPr lang="en-IE" sz="3200" dirty="0" smtClean="0">
                <a:latin typeface="Arial" panose="020B0604020202020204" pitchFamily="34" charset="0"/>
                <a:cs typeface="Arial" panose="020B0604020202020204" pitchFamily="34" charset="0"/>
              </a:rPr>
            </a:br>
            <a:r>
              <a:rPr lang="en-IE" sz="3200" dirty="0" smtClean="0">
                <a:latin typeface="Arial" panose="020B0604020202020204" pitchFamily="34" charset="0"/>
                <a:cs typeface="Arial" panose="020B0604020202020204" pitchFamily="34" charset="0"/>
              </a:rPr>
              <a:t>     </a:t>
            </a:r>
            <a:r>
              <a:rPr lang="en-IE" sz="2600" dirty="0" smtClean="0">
                <a:latin typeface="Arial" panose="020B0604020202020204" pitchFamily="34" charset="0"/>
                <a:cs typeface="Arial" panose="020B0604020202020204" pitchFamily="34" charset="0"/>
              </a:rPr>
              <a:t>Selecting Input and output Devices</a:t>
            </a:r>
            <a:endParaRPr lang="en-IE" sz="2600" dirty="0">
              <a:solidFill>
                <a:srgbClr val="FFC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58</a:t>
            </a:fld>
            <a:endParaRPr lang="en-US"/>
          </a:p>
        </p:txBody>
      </p:sp>
      <p:pic>
        <p:nvPicPr>
          <p:cNvPr id="5"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9"/>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Visual Output Devices</a:t>
            </a:r>
            <a:endParaRPr lang="en-US" altLang="en-US" sz="1200" b="0" i="1" dirty="0"/>
          </a:p>
        </p:txBody>
      </p:sp>
      <p:sp>
        <p:nvSpPr>
          <p:cNvPr id="9" name="Content Placeholder 2"/>
          <p:cNvSpPr>
            <a:spLocks noGrp="1"/>
          </p:cNvSpPr>
          <p:nvPr>
            <p:ph sz="quarter" idx="13"/>
          </p:nvPr>
        </p:nvSpPr>
        <p:spPr>
          <a:xfrm>
            <a:off x="609600" y="1600200"/>
            <a:ext cx="8066856" cy="4421088"/>
          </a:xfrm>
        </p:spPr>
        <p:txBody>
          <a:bodyPr>
            <a:noAutofit/>
          </a:bodyPr>
          <a:lstStyle/>
          <a:p>
            <a:pPr marL="0" indent="0">
              <a:spcAft>
                <a:spcPts val="0"/>
              </a:spcAft>
              <a:buNone/>
              <a:defRPr/>
            </a:pPr>
            <a:r>
              <a:rPr lang="en-GB" altLang="en-US" sz="2800" dirty="0">
                <a:latin typeface="Arial" panose="020B0604020202020204" pitchFamily="34" charset="0"/>
                <a:cs typeface="Arial" panose="020B0604020202020204" pitchFamily="34" charset="0"/>
              </a:rPr>
              <a:t>Need to consider:</a:t>
            </a:r>
          </a:p>
          <a:p>
            <a:pPr marL="0" indent="0">
              <a:spcAft>
                <a:spcPts val="0"/>
              </a:spcAft>
              <a:buNone/>
              <a:defRPr/>
            </a:pPr>
            <a:endParaRPr lang="en-GB" altLang="en-US" sz="1300" dirty="0">
              <a:latin typeface="Arial" panose="020B0604020202020204" pitchFamily="34" charset="0"/>
              <a:cs typeface="Arial" panose="020B0604020202020204" pitchFamily="34" charset="0"/>
            </a:endParaRPr>
          </a:p>
          <a:p>
            <a:pPr marL="180000">
              <a:spcAft>
                <a:spcPts val="0"/>
              </a:spcAft>
              <a:buFontTx/>
              <a:buAutoNum type="arabicPeriod"/>
              <a:defRPr/>
            </a:pPr>
            <a:r>
              <a:rPr lang="en-GB" altLang="en-US" sz="2600" dirty="0">
                <a:latin typeface="Arial" panose="020B0604020202020204" pitchFamily="34" charset="0"/>
                <a:cs typeface="Arial" panose="020B0604020202020204" pitchFamily="34" charset="0"/>
              </a:rPr>
              <a:t>The User’s physiological capabilities </a:t>
            </a:r>
            <a:br>
              <a:rPr lang="en-GB" altLang="en-US" sz="2600" dirty="0">
                <a:latin typeface="Arial" panose="020B0604020202020204" pitchFamily="34" charset="0"/>
                <a:cs typeface="Arial" panose="020B0604020202020204" pitchFamily="34" charset="0"/>
              </a:rPr>
            </a:br>
            <a:endParaRPr lang="en-GB" altLang="en-US" sz="2600" dirty="0">
              <a:latin typeface="Arial" panose="020B0604020202020204" pitchFamily="34" charset="0"/>
              <a:cs typeface="Arial" panose="020B0604020202020204" pitchFamily="34" charset="0"/>
            </a:endParaRPr>
          </a:p>
          <a:p>
            <a:pPr marL="180000">
              <a:spcAft>
                <a:spcPts val="0"/>
              </a:spcAft>
              <a:buFontTx/>
              <a:buAutoNum type="arabicPeriod"/>
              <a:defRPr/>
            </a:pPr>
            <a:r>
              <a:rPr lang="en-GB" altLang="en-US" sz="2600" dirty="0">
                <a:latin typeface="Arial" panose="020B0604020202020204" pitchFamily="34" charset="0"/>
                <a:cs typeface="Arial" panose="020B0604020202020204" pitchFamily="34" charset="0"/>
              </a:rPr>
              <a:t>The User’s expertise</a:t>
            </a:r>
          </a:p>
          <a:p>
            <a:pPr marL="180000">
              <a:spcAft>
                <a:spcPts val="0"/>
              </a:spcAft>
              <a:buFontTx/>
              <a:buAutoNum type="arabicPeriod"/>
              <a:defRPr/>
            </a:pPr>
            <a:endParaRPr lang="en-GB" altLang="en-US" sz="2600" dirty="0">
              <a:latin typeface="Arial" panose="020B0604020202020204" pitchFamily="34" charset="0"/>
              <a:cs typeface="Arial" panose="020B0604020202020204" pitchFamily="34" charset="0"/>
            </a:endParaRPr>
          </a:p>
          <a:p>
            <a:pPr marL="180000">
              <a:spcAft>
                <a:spcPts val="0"/>
              </a:spcAft>
              <a:buFontTx/>
              <a:buAutoNum type="arabicPeriod"/>
              <a:defRPr/>
            </a:pPr>
            <a:r>
              <a:rPr lang="en-GB" altLang="en-US" sz="2600" dirty="0">
                <a:latin typeface="Arial" panose="020B0604020202020204" pitchFamily="34" charset="0"/>
                <a:cs typeface="Arial" panose="020B0604020202020204" pitchFamily="34" charset="0"/>
              </a:rPr>
              <a:t>Appropriateness for tasks</a:t>
            </a:r>
          </a:p>
          <a:p>
            <a:pPr marL="180000">
              <a:spcAft>
                <a:spcPts val="0"/>
              </a:spcAft>
              <a:buFontTx/>
              <a:buAutoNum type="arabicPeriod"/>
              <a:defRPr/>
            </a:pPr>
            <a:endParaRPr lang="en-GB" altLang="en-US" sz="2600" dirty="0">
              <a:latin typeface="Arial" panose="020B0604020202020204" pitchFamily="34" charset="0"/>
              <a:cs typeface="Arial" panose="020B0604020202020204" pitchFamily="34" charset="0"/>
            </a:endParaRPr>
          </a:p>
          <a:p>
            <a:pPr marL="180000">
              <a:spcAft>
                <a:spcPts val="0"/>
              </a:spcAft>
              <a:buFontTx/>
              <a:buAutoNum type="arabicPeriod"/>
              <a:defRPr/>
            </a:pPr>
            <a:r>
              <a:rPr lang="en-GB" altLang="en-US" sz="2600" dirty="0">
                <a:latin typeface="Arial" panose="020B0604020202020204" pitchFamily="34" charset="0"/>
                <a:cs typeface="Arial" panose="020B0604020202020204" pitchFamily="34" charset="0"/>
              </a:rPr>
              <a:t>Work and environment</a:t>
            </a:r>
            <a:endParaRPr lang="en-US" alt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55589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Selecting Input Devices</a:t>
            </a:r>
            <a:endParaRPr lang="en-IE" sz="3200" dirty="0">
              <a:solidFill>
                <a:srgbClr val="FFC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59</a:t>
            </a:fld>
            <a:endParaRPr lang="en-US"/>
          </a:p>
        </p:txBody>
      </p:sp>
      <p:sp>
        <p:nvSpPr>
          <p:cNvPr id="8" name="Text Box 9"/>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Visual Output Devices</a:t>
            </a:r>
            <a:endParaRPr lang="en-US" altLang="en-US" sz="1200" b="0" i="1" dirty="0"/>
          </a:p>
        </p:txBody>
      </p:sp>
      <p:sp>
        <p:nvSpPr>
          <p:cNvPr id="9" name="Content Placeholder 2"/>
          <p:cNvSpPr>
            <a:spLocks noGrp="1"/>
          </p:cNvSpPr>
          <p:nvPr>
            <p:ph sz="quarter" idx="13"/>
          </p:nvPr>
        </p:nvSpPr>
        <p:spPr>
          <a:xfrm>
            <a:off x="609600" y="1600200"/>
            <a:ext cx="8066856" cy="4421088"/>
          </a:xfrm>
        </p:spPr>
        <p:txBody>
          <a:bodyPr>
            <a:noAutofit/>
          </a:bodyPr>
          <a:lstStyle/>
          <a:p>
            <a:pPr marL="457200" indent="-457200">
              <a:spcBef>
                <a:spcPct val="0"/>
              </a:spcBef>
              <a:buFont typeface="+mj-lt"/>
              <a:buAutoNum type="arabicPeriod"/>
              <a:defRPr/>
            </a:pPr>
            <a:r>
              <a:rPr lang="en-GB" altLang="en-US" sz="2200" dirty="0">
                <a:latin typeface="Arial" panose="020B0604020202020204" pitchFamily="34" charset="0"/>
                <a:cs typeface="Arial" panose="020B0604020202020204" pitchFamily="34" charset="0"/>
              </a:rPr>
              <a:t>Match the user’s physiological capabilities </a:t>
            </a:r>
          </a:p>
          <a:p>
            <a:pPr marL="685800" lvl="1">
              <a:spcBef>
                <a:spcPct val="0"/>
              </a:spcBef>
              <a:defRPr/>
            </a:pPr>
            <a:r>
              <a:rPr lang="en-GB" altLang="en-US" sz="1800" dirty="0" smtClean="0">
                <a:latin typeface="Arial" panose="020B0604020202020204" pitchFamily="34" charset="0"/>
                <a:cs typeface="Arial" panose="020B0604020202020204" pitchFamily="34" charset="0"/>
              </a:rPr>
              <a:t>E.G. keyboard </a:t>
            </a:r>
            <a:r>
              <a:rPr lang="en-GB" altLang="en-US" sz="1800" dirty="0">
                <a:latin typeface="Arial" panose="020B0604020202020204" pitchFamily="34" charset="0"/>
                <a:cs typeface="Arial" panose="020B0604020202020204" pitchFamily="34" charset="0"/>
              </a:rPr>
              <a:t>for older users with arthritis may be a problem</a:t>
            </a:r>
            <a:br>
              <a:rPr lang="en-GB" altLang="en-US" sz="1800" dirty="0">
                <a:latin typeface="Arial" panose="020B0604020202020204" pitchFamily="34" charset="0"/>
                <a:cs typeface="Arial" panose="020B0604020202020204" pitchFamily="34" charset="0"/>
              </a:rPr>
            </a:br>
            <a:endParaRPr lang="en-GB" altLang="en-US" sz="1800" dirty="0">
              <a:latin typeface="Arial" panose="020B0604020202020204" pitchFamily="34" charset="0"/>
              <a:cs typeface="Arial" panose="020B0604020202020204" pitchFamily="34" charset="0"/>
            </a:endParaRPr>
          </a:p>
          <a:p>
            <a:pPr marL="457200" indent="-457200">
              <a:spcBef>
                <a:spcPct val="0"/>
              </a:spcBef>
              <a:buFont typeface="+mj-lt"/>
              <a:buAutoNum type="arabicPeriod"/>
              <a:defRPr/>
            </a:pPr>
            <a:r>
              <a:rPr lang="en-GB" altLang="en-US" sz="2200" dirty="0">
                <a:latin typeface="Arial" panose="020B0604020202020204" pitchFamily="34" charset="0"/>
                <a:cs typeface="Arial" panose="020B0604020202020204" pitchFamily="34" charset="0"/>
              </a:rPr>
              <a:t>Match the user’s expertise </a:t>
            </a:r>
          </a:p>
          <a:p>
            <a:pPr marL="685800" lvl="1">
              <a:spcBef>
                <a:spcPct val="0"/>
              </a:spcBef>
              <a:defRPr/>
            </a:pPr>
            <a:r>
              <a:rPr lang="en-GB" altLang="en-US" sz="1800" dirty="0" smtClean="0">
                <a:latin typeface="Arial" panose="020B0604020202020204" pitchFamily="34" charset="0"/>
                <a:cs typeface="Arial" panose="020B0604020202020204" pitchFamily="34" charset="0"/>
              </a:rPr>
              <a:t>E.G. keyboard </a:t>
            </a:r>
            <a:r>
              <a:rPr lang="en-GB" altLang="en-US" sz="1800" dirty="0">
                <a:latin typeface="Arial" panose="020B0604020202020204" pitchFamily="34" charset="0"/>
                <a:cs typeface="Arial" panose="020B0604020202020204" pitchFamily="34" charset="0"/>
              </a:rPr>
              <a:t>for older users or inexperienced users may be a problem</a:t>
            </a:r>
            <a:br>
              <a:rPr lang="en-GB" altLang="en-US" sz="1800" dirty="0">
                <a:latin typeface="Arial" panose="020B0604020202020204" pitchFamily="34" charset="0"/>
                <a:cs typeface="Arial" panose="020B0604020202020204" pitchFamily="34" charset="0"/>
              </a:rPr>
            </a:br>
            <a:endParaRPr lang="en-GB" altLang="en-US" sz="1800" dirty="0">
              <a:latin typeface="Arial" panose="020B0604020202020204" pitchFamily="34" charset="0"/>
              <a:cs typeface="Arial" panose="020B0604020202020204" pitchFamily="34" charset="0"/>
            </a:endParaRPr>
          </a:p>
          <a:p>
            <a:pPr marL="457200" indent="-457200">
              <a:spcBef>
                <a:spcPct val="0"/>
              </a:spcBef>
              <a:buFont typeface="+mj-lt"/>
              <a:buAutoNum type="arabicPeriod"/>
              <a:defRPr/>
            </a:pPr>
            <a:r>
              <a:rPr lang="en-GB" altLang="en-US" sz="2200" dirty="0">
                <a:latin typeface="Arial" panose="020B0604020202020204" pitchFamily="34" charset="0"/>
                <a:cs typeface="Arial" panose="020B0604020202020204" pitchFamily="34" charset="0"/>
              </a:rPr>
              <a:t>Should be appropriate for the tasks performed</a:t>
            </a:r>
          </a:p>
          <a:p>
            <a:pPr lvl="1">
              <a:spcBef>
                <a:spcPct val="0"/>
              </a:spcBef>
              <a:defRPr/>
            </a:pPr>
            <a:r>
              <a:rPr lang="en-GB" altLang="en-US" sz="1800" dirty="0" smtClean="0">
                <a:latin typeface="Arial" panose="020B0604020202020204" pitchFamily="34" charset="0"/>
                <a:cs typeface="Arial" panose="020B0604020202020204" pitchFamily="34" charset="0"/>
              </a:rPr>
              <a:t>E.G. </a:t>
            </a:r>
            <a:r>
              <a:rPr lang="en-GB" altLang="en-US" sz="1800" dirty="0">
                <a:latin typeface="Arial" panose="020B0604020202020204" pitchFamily="34" charset="0"/>
                <a:cs typeface="Arial" panose="020B0604020202020204" pitchFamily="34" charset="0"/>
              </a:rPr>
              <a:t>for drawing, need a device that allows continuous movement</a:t>
            </a:r>
            <a:br>
              <a:rPr lang="en-GB" altLang="en-US" sz="1800" dirty="0">
                <a:latin typeface="Arial" panose="020B0604020202020204" pitchFamily="34" charset="0"/>
                <a:cs typeface="Arial" panose="020B0604020202020204" pitchFamily="34" charset="0"/>
              </a:rPr>
            </a:br>
            <a:endParaRPr lang="en-GB" altLang="en-US" sz="1800" dirty="0">
              <a:latin typeface="Arial" panose="020B0604020202020204" pitchFamily="34" charset="0"/>
              <a:cs typeface="Arial" panose="020B0604020202020204" pitchFamily="34" charset="0"/>
            </a:endParaRPr>
          </a:p>
          <a:p>
            <a:pPr marL="457200" indent="-457200">
              <a:spcBef>
                <a:spcPct val="0"/>
              </a:spcBef>
              <a:buFont typeface="+mj-lt"/>
              <a:buAutoNum type="arabicPeriod"/>
              <a:defRPr/>
            </a:pPr>
            <a:r>
              <a:rPr lang="en-GB" altLang="en-US" sz="2200" dirty="0">
                <a:latin typeface="Arial" panose="020B0604020202020204" pitchFamily="34" charset="0"/>
                <a:cs typeface="Arial" panose="020B0604020202020204" pitchFamily="34" charset="0"/>
              </a:rPr>
              <a:t>Should be suitable for the intended work and environment </a:t>
            </a:r>
          </a:p>
          <a:p>
            <a:pPr lvl="1">
              <a:spcBef>
                <a:spcPct val="0"/>
              </a:spcBef>
              <a:defRPr/>
            </a:pPr>
            <a:r>
              <a:rPr lang="en-GB" altLang="en-US" sz="1800" dirty="0" smtClean="0">
                <a:latin typeface="Arial" panose="020B0604020202020204" pitchFamily="34" charset="0"/>
                <a:cs typeface="Arial" panose="020B0604020202020204" pitchFamily="34" charset="0"/>
              </a:rPr>
              <a:t>E.G.. </a:t>
            </a:r>
            <a:r>
              <a:rPr lang="en-GB" altLang="en-US" sz="1800" dirty="0">
                <a:latin typeface="Arial" panose="020B0604020202020204" pitchFamily="34" charset="0"/>
                <a:cs typeface="Arial" panose="020B0604020202020204" pitchFamily="34" charset="0"/>
              </a:rPr>
              <a:t>speech input not suitable for noisy conditions</a:t>
            </a:r>
            <a:endParaRPr lang="en-US" alt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766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7924800" cy="1143000"/>
          </a:xfrm>
        </p:spPr>
        <p:txBody>
          <a:bodyPr/>
          <a:lstStyle/>
          <a:p>
            <a:r>
              <a:rPr lang="en-IE" altLang="en-US" sz="3200" dirty="0" smtClean="0">
                <a:latin typeface="Arial" panose="020B0604020202020204" pitchFamily="34" charset="0"/>
                <a:ea typeface="ＭＳ Ｐゴシック" pitchFamily="34" charset="-128"/>
                <a:cs typeface="Arial" panose="020B0604020202020204" pitchFamily="34" charset="0"/>
              </a:rPr>
              <a:t>Selecting Output Devices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marL="457200" indent="-457200">
              <a:spcBef>
                <a:spcPct val="0"/>
              </a:spcBef>
              <a:buFont typeface="+mj-lt"/>
              <a:buAutoNum type="arabicPeriod"/>
              <a:defRPr/>
            </a:pPr>
            <a:r>
              <a:rPr lang="en-GB" altLang="en-US" sz="2400" dirty="0" smtClean="0">
                <a:latin typeface="Arial" panose="020B0604020202020204" pitchFamily="34" charset="0"/>
                <a:cs typeface="Arial" panose="020B0604020202020204" pitchFamily="34" charset="0"/>
              </a:rPr>
              <a:t>Match </a:t>
            </a:r>
            <a:r>
              <a:rPr lang="en-GB" altLang="en-US" sz="2400" dirty="0">
                <a:latin typeface="Arial" panose="020B0604020202020204" pitchFamily="34" charset="0"/>
                <a:cs typeface="Arial" panose="020B0604020202020204" pitchFamily="34" charset="0"/>
              </a:rPr>
              <a:t>the user’s physiological capabilities </a:t>
            </a:r>
          </a:p>
          <a:p>
            <a:pPr lvl="1" indent="-342900">
              <a:spcBef>
                <a:spcPct val="0"/>
              </a:spcBef>
              <a:defRPr/>
            </a:pPr>
            <a:r>
              <a:rPr lang="en-GB" altLang="en-US" sz="2400" dirty="0" smtClean="0">
                <a:latin typeface="Arial" panose="020B0604020202020204" pitchFamily="34" charset="0"/>
                <a:cs typeface="Arial" panose="020B0604020202020204" pitchFamily="34" charset="0"/>
              </a:rPr>
              <a:t>E.G. Screens </a:t>
            </a:r>
            <a:r>
              <a:rPr lang="en-GB" altLang="en-US" sz="2400" dirty="0">
                <a:latin typeface="Arial" panose="020B0604020202020204" pitchFamily="34" charset="0"/>
                <a:cs typeface="Arial" panose="020B0604020202020204" pitchFamily="34" charset="0"/>
              </a:rPr>
              <a:t>for visual output may be a problem for users with visual </a:t>
            </a:r>
            <a:r>
              <a:rPr lang="en-GB" altLang="en-US" sz="2400" dirty="0" smtClean="0">
                <a:latin typeface="Arial" panose="020B0604020202020204" pitchFamily="34" charset="0"/>
                <a:cs typeface="Arial" panose="020B0604020202020204" pitchFamily="34" charset="0"/>
              </a:rPr>
              <a:t>disabilities</a:t>
            </a:r>
            <a:br>
              <a:rPr lang="en-GB" altLang="en-US" sz="2400" dirty="0" smtClean="0">
                <a:latin typeface="Arial" panose="020B0604020202020204" pitchFamily="34" charset="0"/>
                <a:cs typeface="Arial" panose="020B0604020202020204" pitchFamily="34" charset="0"/>
              </a:rPr>
            </a:br>
            <a:endParaRPr lang="en-GB" altLang="en-US" sz="2400" dirty="0">
              <a:latin typeface="Arial" panose="020B0604020202020204" pitchFamily="34" charset="0"/>
              <a:cs typeface="Arial" panose="020B0604020202020204" pitchFamily="34" charset="0"/>
            </a:endParaRPr>
          </a:p>
          <a:p>
            <a:pPr marL="457200" indent="-457200">
              <a:spcBef>
                <a:spcPct val="0"/>
              </a:spcBef>
              <a:buFont typeface="+mj-lt"/>
              <a:buAutoNum type="arabicPeriod"/>
              <a:defRPr/>
            </a:pPr>
            <a:r>
              <a:rPr lang="en-GB" altLang="en-US" sz="2400" dirty="0">
                <a:latin typeface="Arial" panose="020B0604020202020204" pitchFamily="34" charset="0"/>
                <a:cs typeface="Arial" panose="020B0604020202020204" pitchFamily="34" charset="0"/>
              </a:rPr>
              <a:t>Match the user’s expertise </a:t>
            </a:r>
          </a:p>
          <a:p>
            <a:pPr lvl="1" indent="-342900">
              <a:spcBef>
                <a:spcPct val="0"/>
              </a:spcBef>
              <a:defRPr/>
            </a:pPr>
            <a:r>
              <a:rPr lang="en-GB" altLang="en-US" sz="2400" dirty="0" smtClean="0">
                <a:latin typeface="Arial" panose="020B0604020202020204" pitchFamily="34" charset="0"/>
                <a:cs typeface="Arial" panose="020B0604020202020204" pitchFamily="34" charset="0"/>
              </a:rPr>
              <a:t>E.G. </a:t>
            </a:r>
            <a:r>
              <a:rPr lang="en-GB" altLang="en-US" sz="2400" dirty="0">
                <a:latin typeface="Arial" panose="020B0604020202020204" pitchFamily="34" charset="0"/>
                <a:cs typeface="Arial" panose="020B0604020202020204" pitchFamily="34" charset="0"/>
              </a:rPr>
              <a:t>Touch </a:t>
            </a:r>
            <a:r>
              <a:rPr lang="en-GB" altLang="en-US" sz="2400" dirty="0" smtClean="0">
                <a:latin typeface="Arial" panose="020B0604020202020204" pitchFamily="34" charset="0"/>
                <a:cs typeface="Arial" panose="020B0604020202020204" pitchFamily="34" charset="0"/>
              </a:rPr>
              <a:t>screens for </a:t>
            </a:r>
            <a:r>
              <a:rPr lang="en-GB" altLang="en-US" sz="2400" dirty="0">
                <a:latin typeface="Arial" panose="020B0604020202020204" pitchFamily="34" charset="0"/>
                <a:cs typeface="Arial" panose="020B0604020202020204" pitchFamily="34" charset="0"/>
              </a:rPr>
              <a:t>users with physical </a:t>
            </a:r>
            <a:r>
              <a:rPr lang="en-GB" altLang="en-US" sz="2400" dirty="0" smtClean="0">
                <a:latin typeface="Arial" panose="020B0604020202020204" pitchFamily="34" charset="0"/>
                <a:cs typeface="Arial" panose="020B0604020202020204" pitchFamily="34" charset="0"/>
              </a:rPr>
              <a:t>disabilities </a:t>
            </a:r>
            <a:r>
              <a:rPr lang="en-GB" altLang="en-US" sz="2400" dirty="0">
                <a:latin typeface="Arial" panose="020B0604020202020204" pitchFamily="34" charset="0"/>
                <a:cs typeface="Arial" panose="020B0604020202020204" pitchFamily="34" charset="0"/>
              </a:rPr>
              <a:t>may be a problem</a:t>
            </a:r>
            <a:endParaRPr lang="en-GB" altLang="en-US" sz="2400" dirty="0" smtClean="0">
              <a:latin typeface="Arial" panose="020B0604020202020204" pitchFamily="34" charset="0"/>
              <a:cs typeface="Arial" panose="020B0604020202020204" pitchFamily="34" charset="0"/>
            </a:endParaRPr>
          </a:p>
          <a:p>
            <a:pPr marL="400050" lvl="1" indent="0">
              <a:spcBef>
                <a:spcPct val="0"/>
              </a:spcBef>
              <a:buNone/>
              <a:defRPr/>
            </a:pPr>
            <a:endParaRPr lang="en-GB" altLang="en-US" sz="2400" dirty="0" smtClean="0">
              <a:latin typeface="Arial" panose="020B0604020202020204" pitchFamily="34" charset="0"/>
              <a:cs typeface="Arial" panose="020B0604020202020204" pitchFamily="34" charset="0"/>
            </a:endParaRPr>
          </a:p>
          <a:p>
            <a:pPr marL="400050" lvl="1" indent="0">
              <a:spcBef>
                <a:spcPct val="0"/>
              </a:spcBef>
              <a:buNone/>
              <a:defRPr/>
            </a:pPr>
            <a:endParaRPr lang="en-GB" altLang="en-US" sz="2400" dirty="0">
              <a:latin typeface="Arial" panose="020B0604020202020204" pitchFamily="34" charset="0"/>
              <a:cs typeface="Arial" panose="020B0604020202020204" pitchFamily="34" charset="0"/>
            </a:endParaRPr>
          </a:p>
          <a:p>
            <a:pPr marL="400050" lvl="1" indent="0" algn="r">
              <a:spcBef>
                <a:spcPct val="0"/>
              </a:spcBef>
              <a:buNone/>
              <a:defRPr/>
            </a:pPr>
            <a:r>
              <a:rPr lang="en-GB" altLang="en-US" sz="2400" dirty="0" smtClean="0">
                <a:latin typeface="Arial" panose="020B0604020202020204" pitchFamily="34" charset="0"/>
                <a:cs typeface="Arial" panose="020B0604020202020204" pitchFamily="34" charset="0"/>
              </a:rPr>
              <a:t>… continued</a:t>
            </a:r>
            <a:endParaRPr lang="en-GB" altLang="en-US"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6</a:t>
            </a:fld>
            <a:endParaRPr lang="en-US"/>
          </a:p>
        </p:txBody>
      </p:sp>
    </p:spTree>
    <p:extLst>
      <p:ext uri="{BB962C8B-B14F-4D97-AF65-F5344CB8AC3E}">
        <p14:creationId xmlns:p14="http://schemas.microsoft.com/office/powerpoint/2010/main" val="31076503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Selecting Output Devices</a:t>
            </a:r>
            <a:endParaRPr lang="en-IE" sz="3200" dirty="0">
              <a:solidFill>
                <a:srgbClr val="FFC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60</a:t>
            </a:fld>
            <a:endParaRPr lang="en-US"/>
          </a:p>
        </p:txBody>
      </p:sp>
      <p:pic>
        <p:nvPicPr>
          <p:cNvPr id="5"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9"/>
          <p:cNvSpPr txBox="1">
            <a:spLocks noChangeArrowheads="1"/>
          </p:cNvSpPr>
          <p:nvPr/>
        </p:nvSpPr>
        <p:spPr bwMode="auto">
          <a:xfrm>
            <a:off x="0" y="658971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a:spcBef>
                <a:spcPct val="0"/>
              </a:spcBef>
              <a:buFontTx/>
              <a:buNone/>
            </a:pPr>
            <a:r>
              <a:rPr lang="en-IE" altLang="en-US" sz="1200" b="0" i="1" dirty="0"/>
              <a:t>Visual Output Devices</a:t>
            </a:r>
            <a:endParaRPr lang="en-US" altLang="en-US" sz="1200" b="0" i="1" dirty="0"/>
          </a:p>
        </p:txBody>
      </p:sp>
      <p:sp>
        <p:nvSpPr>
          <p:cNvPr id="9" name="Content Placeholder 2"/>
          <p:cNvSpPr>
            <a:spLocks noGrp="1"/>
          </p:cNvSpPr>
          <p:nvPr>
            <p:ph sz="quarter" idx="13"/>
          </p:nvPr>
        </p:nvSpPr>
        <p:spPr>
          <a:xfrm>
            <a:off x="609600" y="1600200"/>
            <a:ext cx="8066856" cy="4421088"/>
          </a:xfrm>
        </p:spPr>
        <p:txBody>
          <a:bodyPr>
            <a:noAutofit/>
          </a:bodyPr>
          <a:lstStyle/>
          <a:p>
            <a:pPr marL="457200" indent="-457200">
              <a:spcBef>
                <a:spcPct val="0"/>
              </a:spcBef>
              <a:buFont typeface="+mj-lt"/>
              <a:buAutoNum type="arabicPeriod"/>
              <a:defRPr/>
            </a:pPr>
            <a:r>
              <a:rPr lang="en-GB" altLang="en-US" sz="2200" dirty="0">
                <a:latin typeface="Arial" panose="020B0604020202020204" pitchFamily="34" charset="0"/>
                <a:cs typeface="Arial" panose="020B0604020202020204" pitchFamily="34" charset="0"/>
              </a:rPr>
              <a:t>Match the user’s physiological capabilities </a:t>
            </a:r>
          </a:p>
          <a:p>
            <a:pPr marL="685800" lvl="1">
              <a:spcBef>
                <a:spcPct val="0"/>
              </a:spcBef>
              <a:defRPr/>
            </a:pPr>
            <a:r>
              <a:rPr lang="en-GB" altLang="en-US" sz="1800" dirty="0">
                <a:latin typeface="Arial" panose="020B0604020202020204" pitchFamily="34" charset="0"/>
                <a:cs typeface="Arial" panose="020B0604020202020204" pitchFamily="34" charset="0"/>
              </a:rPr>
              <a:t>E.G </a:t>
            </a:r>
            <a:r>
              <a:rPr lang="en-GB" altLang="en-US" sz="1800" dirty="0" smtClean="0">
                <a:latin typeface="Arial" panose="020B0604020202020204" pitchFamily="34" charset="0"/>
                <a:cs typeface="Arial" panose="020B0604020202020204" pitchFamily="34" charset="0"/>
              </a:rPr>
              <a:t>Screens </a:t>
            </a:r>
            <a:r>
              <a:rPr lang="en-GB" altLang="en-US" sz="1800" dirty="0">
                <a:latin typeface="Arial" panose="020B0604020202020204" pitchFamily="34" charset="0"/>
                <a:cs typeface="Arial" panose="020B0604020202020204" pitchFamily="34" charset="0"/>
              </a:rPr>
              <a:t>for visual output may be a problem for users with visual </a:t>
            </a:r>
            <a:r>
              <a:rPr lang="en-GB" altLang="en-US" sz="1800" dirty="0" smtClean="0">
                <a:latin typeface="Arial" panose="020B0604020202020204" pitchFamily="34" charset="0"/>
                <a:cs typeface="Arial" panose="020B0604020202020204" pitchFamily="34" charset="0"/>
              </a:rPr>
              <a:t>disabilities</a:t>
            </a:r>
          </a:p>
          <a:p>
            <a:pPr marL="400050" lvl="1" indent="0">
              <a:spcBef>
                <a:spcPct val="0"/>
              </a:spcBef>
              <a:buNone/>
              <a:defRPr/>
            </a:pPr>
            <a:endParaRPr lang="en-GB" altLang="en-US" sz="700" dirty="0">
              <a:latin typeface="Arial" panose="020B0604020202020204" pitchFamily="34" charset="0"/>
              <a:cs typeface="Arial" panose="020B0604020202020204" pitchFamily="34" charset="0"/>
            </a:endParaRPr>
          </a:p>
          <a:p>
            <a:pPr marL="457200" indent="-457200">
              <a:spcBef>
                <a:spcPct val="0"/>
              </a:spcBef>
              <a:buFont typeface="+mj-lt"/>
              <a:buAutoNum type="arabicPeriod"/>
              <a:defRPr/>
            </a:pPr>
            <a:r>
              <a:rPr lang="en-GB" altLang="en-US" sz="2200" dirty="0">
                <a:latin typeface="Arial" panose="020B0604020202020204" pitchFamily="34" charset="0"/>
                <a:cs typeface="Arial" panose="020B0604020202020204" pitchFamily="34" charset="0"/>
              </a:rPr>
              <a:t>Match the user’s expertise </a:t>
            </a:r>
          </a:p>
          <a:p>
            <a:pPr marL="685800" lvl="1">
              <a:spcBef>
                <a:spcPct val="0"/>
              </a:spcBef>
              <a:defRPr/>
            </a:pPr>
            <a:r>
              <a:rPr lang="en-GB" altLang="en-US" sz="1800" dirty="0">
                <a:latin typeface="Arial" panose="020B0604020202020204" pitchFamily="34" charset="0"/>
                <a:cs typeface="Arial" panose="020B0604020202020204" pitchFamily="34" charset="0"/>
              </a:rPr>
              <a:t>E.G</a:t>
            </a:r>
            <a:r>
              <a:rPr lang="en-GB" altLang="en-US" sz="1800" dirty="0" smtClean="0">
                <a:latin typeface="Arial" panose="020B0604020202020204" pitchFamily="34" charset="0"/>
                <a:cs typeface="Arial" panose="020B0604020202020204" pitchFamily="34" charset="0"/>
              </a:rPr>
              <a:t> </a:t>
            </a:r>
            <a:r>
              <a:rPr lang="en-GB" altLang="en-US" sz="1800" dirty="0">
                <a:latin typeface="Arial" panose="020B0604020202020204" pitchFamily="34" charset="0"/>
                <a:cs typeface="Arial" panose="020B0604020202020204" pitchFamily="34" charset="0"/>
              </a:rPr>
              <a:t>Touch screen  for users with physical </a:t>
            </a:r>
            <a:r>
              <a:rPr lang="en-GB" altLang="en-US" sz="1800" dirty="0" smtClean="0">
                <a:latin typeface="Arial" panose="020B0604020202020204" pitchFamily="34" charset="0"/>
                <a:cs typeface="Arial" panose="020B0604020202020204" pitchFamily="34" charset="0"/>
              </a:rPr>
              <a:t>disabilities </a:t>
            </a:r>
            <a:r>
              <a:rPr lang="en-GB" altLang="en-US" sz="1800" dirty="0">
                <a:latin typeface="Arial" panose="020B0604020202020204" pitchFamily="34" charset="0"/>
                <a:cs typeface="Arial" panose="020B0604020202020204" pitchFamily="34" charset="0"/>
              </a:rPr>
              <a:t>may be a </a:t>
            </a:r>
            <a:r>
              <a:rPr lang="en-GB" altLang="en-US" sz="1800" dirty="0" smtClean="0">
                <a:latin typeface="Arial" panose="020B0604020202020204" pitchFamily="34" charset="0"/>
                <a:cs typeface="Arial" panose="020B0604020202020204" pitchFamily="34" charset="0"/>
              </a:rPr>
              <a:t>problem</a:t>
            </a:r>
          </a:p>
          <a:p>
            <a:pPr marL="400050" lvl="1" indent="0">
              <a:spcBef>
                <a:spcPct val="0"/>
              </a:spcBef>
              <a:buNone/>
              <a:defRPr/>
            </a:pPr>
            <a:endParaRPr lang="en-GB" altLang="en-US" sz="700" dirty="0">
              <a:latin typeface="Arial" panose="020B0604020202020204" pitchFamily="34" charset="0"/>
              <a:cs typeface="Arial" panose="020B0604020202020204" pitchFamily="34" charset="0"/>
            </a:endParaRPr>
          </a:p>
          <a:p>
            <a:pPr marL="457200" indent="-457200">
              <a:spcBef>
                <a:spcPct val="0"/>
              </a:spcBef>
              <a:buFont typeface="+mj-lt"/>
              <a:buAutoNum type="arabicPeriod"/>
              <a:defRPr/>
            </a:pPr>
            <a:r>
              <a:rPr lang="en-GB" altLang="en-US" sz="2200" dirty="0" smtClean="0">
                <a:latin typeface="Arial" panose="020B0604020202020204" pitchFamily="34" charset="0"/>
                <a:cs typeface="Arial" panose="020B0604020202020204" pitchFamily="34" charset="0"/>
              </a:rPr>
              <a:t>Should be appropriate for the tasks performed</a:t>
            </a:r>
          </a:p>
          <a:p>
            <a:pPr lvl="1">
              <a:spcBef>
                <a:spcPct val="0"/>
              </a:spcBef>
              <a:defRPr/>
            </a:pPr>
            <a:r>
              <a:rPr lang="en-GB" altLang="en-US" sz="1800" dirty="0" smtClean="0">
                <a:latin typeface="Arial" panose="020B0604020202020204" pitchFamily="34" charset="0"/>
                <a:cs typeface="Arial" panose="020B0604020202020204" pitchFamily="34" charset="0"/>
              </a:rPr>
              <a:t>E.G</a:t>
            </a:r>
            <a:r>
              <a:rPr lang="en-GB" altLang="en-US" sz="1800" dirty="0">
                <a:latin typeface="Arial" panose="020B0604020202020204" pitchFamily="34" charset="0"/>
                <a:cs typeface="Arial" panose="020B0604020202020204" pitchFamily="34" charset="0"/>
              </a:rPr>
              <a:t>. For graphics, you may need a monitor with high definition, or a printer with many dots-per-inch (</a:t>
            </a:r>
            <a:r>
              <a:rPr lang="en-GB" altLang="en-US" sz="1800" dirty="0" smtClean="0">
                <a:latin typeface="Arial" panose="020B0604020202020204" pitchFamily="34" charset="0"/>
                <a:cs typeface="Arial" panose="020B0604020202020204" pitchFamily="34" charset="0"/>
              </a:rPr>
              <a:t>DPI)</a:t>
            </a:r>
          </a:p>
          <a:p>
            <a:pPr marL="457200" lvl="1" indent="0">
              <a:spcBef>
                <a:spcPct val="0"/>
              </a:spcBef>
              <a:buNone/>
              <a:defRPr/>
            </a:pPr>
            <a:endParaRPr lang="en-GB" altLang="en-US" sz="700" dirty="0">
              <a:latin typeface="Arial" panose="020B0604020202020204" pitchFamily="34" charset="0"/>
              <a:cs typeface="Arial" panose="020B0604020202020204" pitchFamily="34" charset="0"/>
            </a:endParaRPr>
          </a:p>
          <a:p>
            <a:pPr marL="457200" indent="-457200">
              <a:spcBef>
                <a:spcPct val="0"/>
              </a:spcBef>
              <a:buFont typeface="+mj-lt"/>
              <a:buAutoNum type="arabicPeriod"/>
              <a:defRPr/>
            </a:pPr>
            <a:r>
              <a:rPr lang="en-GB" altLang="en-US" sz="2200" dirty="0">
                <a:latin typeface="Arial" panose="020B0604020202020204" pitchFamily="34" charset="0"/>
                <a:cs typeface="Arial" panose="020B0604020202020204" pitchFamily="34" charset="0"/>
              </a:rPr>
              <a:t>Should be suitable for the intended work and environment </a:t>
            </a:r>
          </a:p>
          <a:p>
            <a:pPr lvl="1">
              <a:spcBef>
                <a:spcPct val="0"/>
              </a:spcBef>
              <a:defRPr/>
            </a:pPr>
            <a:r>
              <a:rPr lang="en-GB" altLang="en-US" sz="1800" dirty="0">
                <a:latin typeface="Arial" panose="020B0604020202020204" pitchFamily="34" charset="0"/>
                <a:cs typeface="Arial" panose="020B0604020202020204" pitchFamily="34" charset="0"/>
              </a:rPr>
              <a:t>E.G</a:t>
            </a:r>
            <a:r>
              <a:rPr lang="en-GB" altLang="en-US" sz="1800" dirty="0" smtClean="0">
                <a:latin typeface="Arial" panose="020B0604020202020204" pitchFamily="34" charset="0"/>
                <a:cs typeface="Arial" panose="020B0604020202020204" pitchFamily="34" charset="0"/>
              </a:rPr>
              <a:t>. sound output </a:t>
            </a:r>
            <a:r>
              <a:rPr lang="en-GB" altLang="en-US" sz="1800" dirty="0">
                <a:latin typeface="Arial" panose="020B0604020202020204" pitchFamily="34" charset="0"/>
                <a:cs typeface="Arial" panose="020B0604020202020204" pitchFamily="34" charset="0"/>
              </a:rPr>
              <a:t>not suitable for noisy </a:t>
            </a:r>
            <a:r>
              <a:rPr lang="en-GB" altLang="en-US" sz="1800" dirty="0" smtClean="0">
                <a:latin typeface="Arial" panose="020B0604020202020204" pitchFamily="34" charset="0"/>
                <a:cs typeface="Arial" panose="020B0604020202020204" pitchFamily="34" charset="0"/>
              </a:rPr>
              <a:t>conditions</a:t>
            </a:r>
            <a:endParaRPr lang="en-US" alt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63446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Summary of the Lecture</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61</a:t>
            </a:fld>
            <a:endParaRPr lang="en-US"/>
          </a:p>
        </p:txBody>
      </p:sp>
      <p:sp>
        <p:nvSpPr>
          <p:cNvPr id="4" name="Content Placeholder 3"/>
          <p:cNvSpPr>
            <a:spLocks noGrp="1"/>
          </p:cNvSpPr>
          <p:nvPr>
            <p:ph sz="quarter" idx="13"/>
          </p:nvPr>
        </p:nvSpPr>
        <p:spPr>
          <a:xfrm>
            <a:off x="609600" y="1600200"/>
            <a:ext cx="7924800" cy="4493096"/>
          </a:xfrm>
        </p:spPr>
        <p:txBody>
          <a:bodyPr>
            <a:noAutofit/>
          </a:bodyPr>
          <a:lstStyle/>
          <a:p>
            <a:pPr>
              <a:lnSpc>
                <a:spcPct val="150000"/>
              </a:lnSpc>
            </a:pPr>
            <a:r>
              <a:rPr lang="en-IE" altLang="en-US" sz="1600" dirty="0">
                <a:latin typeface="Arial" panose="020B0604020202020204" pitchFamily="34" charset="0"/>
                <a:cs typeface="Arial" panose="020B0604020202020204" pitchFamily="34" charset="0"/>
              </a:rPr>
              <a:t>Input Devices</a:t>
            </a:r>
          </a:p>
          <a:p>
            <a:pPr lvl="1">
              <a:lnSpc>
                <a:spcPct val="90000"/>
              </a:lnSpc>
            </a:pPr>
            <a:r>
              <a:rPr lang="en-GB" altLang="en-US" sz="1600" dirty="0" smtClean="0">
                <a:solidFill>
                  <a:srgbClr val="FFC000"/>
                </a:solidFill>
                <a:latin typeface="Arial" panose="020B0604020202020204" pitchFamily="34" charset="0"/>
                <a:cs typeface="Arial" panose="020B0604020202020204" pitchFamily="34" charset="0"/>
              </a:rPr>
              <a:t>Text entry devices</a:t>
            </a:r>
          </a:p>
          <a:p>
            <a:pPr lvl="2">
              <a:lnSpc>
                <a:spcPct val="90000"/>
              </a:lnSpc>
            </a:pPr>
            <a:r>
              <a:rPr lang="en-GB" altLang="en-US" sz="1600" dirty="0" smtClean="0">
                <a:latin typeface="Arial" panose="020B0604020202020204" pitchFamily="34" charset="0"/>
                <a:cs typeface="Arial" panose="020B0604020202020204" pitchFamily="34" charset="0"/>
              </a:rPr>
              <a:t>Keyboards – QWERTY, Alphabetic, Chord, Dvorak, Braille</a:t>
            </a:r>
            <a:endParaRPr lang="en-GB" altLang="en-US" sz="1600" dirty="0" smtClean="0">
              <a:solidFill>
                <a:schemeClr val="bg2"/>
              </a:solidFill>
              <a:latin typeface="Arial" panose="020B0604020202020204" pitchFamily="34" charset="0"/>
              <a:cs typeface="Arial" panose="020B0604020202020204" pitchFamily="34" charset="0"/>
            </a:endParaRPr>
          </a:p>
          <a:p>
            <a:pPr lvl="2">
              <a:lnSpc>
                <a:spcPct val="90000"/>
              </a:lnSpc>
            </a:pPr>
            <a:r>
              <a:rPr lang="en-GB" altLang="en-US" sz="1600" dirty="0" smtClean="0">
                <a:latin typeface="Arial" panose="020B0604020202020204" pitchFamily="34" charset="0"/>
                <a:cs typeface="Arial" panose="020B0604020202020204" pitchFamily="34" charset="0"/>
              </a:rPr>
              <a:t>Handwriting Recognition</a:t>
            </a:r>
          </a:p>
          <a:p>
            <a:pPr lvl="2">
              <a:lnSpc>
                <a:spcPct val="90000"/>
              </a:lnSpc>
            </a:pPr>
            <a:r>
              <a:rPr lang="en-GB" altLang="en-US" sz="1600" dirty="0" smtClean="0">
                <a:latin typeface="Arial" panose="020B0604020202020204" pitchFamily="34" charset="0"/>
                <a:cs typeface="Arial" panose="020B0604020202020204" pitchFamily="34" charset="0"/>
              </a:rPr>
              <a:t>Speech Recognition</a:t>
            </a:r>
          </a:p>
          <a:p>
            <a:pPr lvl="1">
              <a:lnSpc>
                <a:spcPct val="90000"/>
              </a:lnSpc>
            </a:pPr>
            <a:r>
              <a:rPr lang="en-GB" altLang="en-US" sz="1600" dirty="0" smtClean="0">
                <a:solidFill>
                  <a:srgbClr val="FFC000"/>
                </a:solidFill>
                <a:latin typeface="Arial" panose="020B0604020202020204" pitchFamily="34" charset="0"/>
                <a:cs typeface="Arial" panose="020B0604020202020204" pitchFamily="34" charset="0"/>
              </a:rPr>
              <a:t>Positioning and pointing devices </a:t>
            </a:r>
          </a:p>
          <a:p>
            <a:pPr lvl="2">
              <a:lnSpc>
                <a:spcPct val="90000"/>
              </a:lnSpc>
            </a:pPr>
            <a:r>
              <a:rPr lang="en-AU" altLang="en-US" sz="1600" dirty="0" smtClean="0">
                <a:latin typeface="Arial" panose="020B0604020202020204" pitchFamily="34" charset="0"/>
                <a:cs typeface="Arial" panose="020B0604020202020204" pitchFamily="34" charset="0"/>
              </a:rPr>
              <a:t>Direct control devices</a:t>
            </a:r>
          </a:p>
          <a:p>
            <a:pPr lvl="2">
              <a:lnSpc>
                <a:spcPct val="90000"/>
              </a:lnSpc>
            </a:pPr>
            <a:r>
              <a:rPr lang="en-AU" altLang="en-US" sz="1600" dirty="0" smtClean="0">
                <a:latin typeface="Arial" panose="020B0604020202020204" pitchFamily="34" charset="0"/>
                <a:cs typeface="Arial" panose="020B0604020202020204" pitchFamily="34" charset="0"/>
              </a:rPr>
              <a:t>Indirect control devices</a:t>
            </a:r>
            <a:endParaRPr lang="en-GB" altLang="en-US" sz="1600" dirty="0" smtClean="0">
              <a:solidFill>
                <a:srgbClr val="009999"/>
              </a:solidFill>
              <a:latin typeface="Arial" panose="020B0604020202020204" pitchFamily="34" charset="0"/>
              <a:cs typeface="Arial" panose="020B0604020202020204" pitchFamily="34" charset="0"/>
            </a:endParaRPr>
          </a:p>
          <a:p>
            <a:pPr lvl="1">
              <a:lnSpc>
                <a:spcPct val="90000"/>
              </a:lnSpc>
            </a:pPr>
            <a:r>
              <a:rPr lang="en-GB" altLang="en-US" sz="1600" dirty="0" smtClean="0">
                <a:solidFill>
                  <a:srgbClr val="FFC000"/>
                </a:solidFill>
                <a:latin typeface="Arial" panose="020B0604020202020204" pitchFamily="34" charset="0"/>
                <a:cs typeface="Arial" panose="020B0604020202020204" pitchFamily="34" charset="0"/>
              </a:rPr>
              <a:t>Keystroke Level Model</a:t>
            </a:r>
            <a:endParaRPr lang="en-GB" altLang="en-US" sz="1600" dirty="0">
              <a:solidFill>
                <a:srgbClr val="FFC000"/>
              </a:solidFill>
              <a:latin typeface="Arial" panose="020B0604020202020204" pitchFamily="34" charset="0"/>
              <a:cs typeface="Arial" panose="020B0604020202020204" pitchFamily="34" charset="0"/>
            </a:endParaRPr>
          </a:p>
          <a:p>
            <a:pPr lvl="1">
              <a:lnSpc>
                <a:spcPct val="90000"/>
              </a:lnSpc>
            </a:pPr>
            <a:r>
              <a:rPr lang="en-GB" altLang="en-US" sz="1600" dirty="0" smtClean="0">
                <a:solidFill>
                  <a:srgbClr val="FFC000"/>
                </a:solidFill>
                <a:latin typeface="Arial" panose="020B0604020202020204" pitchFamily="34" charset="0"/>
                <a:cs typeface="Arial" panose="020B0604020202020204" pitchFamily="34" charset="0"/>
              </a:rPr>
              <a:t>Devices </a:t>
            </a:r>
            <a:r>
              <a:rPr lang="en-GB" altLang="en-US" sz="1600" dirty="0" smtClean="0">
                <a:solidFill>
                  <a:srgbClr val="FFC000"/>
                </a:solidFill>
                <a:latin typeface="Arial" panose="020B0604020202020204" pitchFamily="34" charset="0"/>
                <a:cs typeface="Arial" panose="020B0604020202020204" pitchFamily="34" charset="0"/>
              </a:rPr>
              <a:t>for disabled</a:t>
            </a:r>
            <a:endParaRPr lang="en-AU" altLang="en-US" sz="1600" dirty="0" smtClean="0">
              <a:solidFill>
                <a:srgbClr val="FFC000"/>
              </a:solidFill>
              <a:latin typeface="Arial" panose="020B0604020202020204" pitchFamily="34" charset="0"/>
              <a:cs typeface="Arial" panose="020B0604020202020204" pitchFamily="34" charset="0"/>
            </a:endParaRPr>
          </a:p>
          <a:p>
            <a:pPr>
              <a:lnSpc>
                <a:spcPct val="110000"/>
              </a:lnSpc>
            </a:pPr>
            <a:r>
              <a:rPr lang="en-IE" altLang="en-US" sz="1600" dirty="0" smtClean="0">
                <a:latin typeface="Arial" panose="020B0604020202020204" pitchFamily="34" charset="0"/>
                <a:cs typeface="Arial" panose="020B0604020202020204" pitchFamily="34" charset="0"/>
              </a:rPr>
              <a:t>Output </a:t>
            </a:r>
            <a:r>
              <a:rPr lang="en-IE" altLang="en-US" sz="1600" dirty="0">
                <a:latin typeface="Arial" panose="020B0604020202020204" pitchFamily="34" charset="0"/>
                <a:cs typeface="Arial" panose="020B0604020202020204" pitchFamily="34" charset="0"/>
              </a:rPr>
              <a:t>Devices</a:t>
            </a:r>
          </a:p>
          <a:p>
            <a:pPr lvl="1"/>
            <a:r>
              <a:rPr lang="en-GB" altLang="en-US" sz="1600" dirty="0">
                <a:solidFill>
                  <a:srgbClr val="FFC000"/>
                </a:solidFill>
                <a:latin typeface="Arial" panose="020B0604020202020204" pitchFamily="34" charset="0"/>
                <a:cs typeface="Arial" panose="020B0604020202020204" pitchFamily="34" charset="0"/>
              </a:rPr>
              <a:t>Visual output </a:t>
            </a:r>
          </a:p>
          <a:p>
            <a:pPr lvl="1"/>
            <a:r>
              <a:rPr lang="en-GB" altLang="en-US" sz="1600" dirty="0">
                <a:solidFill>
                  <a:srgbClr val="FFC000"/>
                </a:solidFill>
                <a:latin typeface="Arial" panose="020B0604020202020204" pitchFamily="34" charset="0"/>
                <a:cs typeface="Arial" panose="020B0604020202020204" pitchFamily="34" charset="0"/>
              </a:rPr>
              <a:t>Sound output </a:t>
            </a:r>
          </a:p>
        </p:txBody>
      </p:sp>
    </p:spTree>
    <p:extLst>
      <p:ext uri="{BB962C8B-B14F-4D97-AF65-F5344CB8AC3E}">
        <p14:creationId xmlns:p14="http://schemas.microsoft.com/office/powerpoint/2010/main" val="36606531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eaLnBrk="1" fontAlgn="base" hangingPunct="1">
              <a:spcBef>
                <a:spcPct val="0"/>
              </a:spcBef>
              <a:spcAft>
                <a:spcPct val="0"/>
              </a:spcAft>
              <a:buClrTx/>
              <a:buSzTx/>
              <a:buFontTx/>
              <a:buNone/>
            </a:pPr>
            <a:fld id="{17A659B5-5B14-4684-B510-BCA1996ED5F2}" type="slidenum">
              <a:rPr lang="en-US" altLang="en-US" sz="1200" smtClean="0">
                <a:latin typeface="Arial" charset="0"/>
              </a:rPr>
              <a:pPr eaLnBrk="1" fontAlgn="base" hangingPunct="1">
                <a:spcBef>
                  <a:spcPct val="0"/>
                </a:spcBef>
                <a:spcAft>
                  <a:spcPct val="0"/>
                </a:spcAft>
                <a:buClrTx/>
                <a:buSzTx/>
                <a:buFontTx/>
                <a:buNone/>
              </a:pPr>
              <a:t>62</a:t>
            </a:fld>
            <a:endParaRPr lang="en-US" altLang="en-US" sz="1200" smtClean="0">
              <a:latin typeface="Arial" charset="0"/>
            </a:endParaRPr>
          </a:p>
        </p:txBody>
      </p:sp>
      <p:sp>
        <p:nvSpPr>
          <p:cNvPr id="4099" name="Rectangle 2"/>
          <p:cNvSpPr>
            <a:spLocks noGrp="1" noChangeArrowheads="1"/>
          </p:cNvSpPr>
          <p:nvPr>
            <p:ph type="title"/>
          </p:nvPr>
        </p:nvSpPr>
        <p:spPr/>
        <p:txBody>
          <a:bodyPr/>
          <a:lstStyle/>
          <a:p>
            <a:pPr>
              <a:defRPr/>
            </a:pPr>
            <a:r>
              <a:rPr lang="en-US" altLang="en-US" sz="3200" dirty="0" smtClean="0">
                <a:latin typeface="Arial" panose="020B0604020202020204" pitchFamily="34" charset="0"/>
                <a:cs typeface="Arial" panose="020B0604020202020204" pitchFamily="34" charset="0"/>
              </a:rPr>
              <a:t>References</a:t>
            </a:r>
          </a:p>
        </p:txBody>
      </p:sp>
      <p:sp>
        <p:nvSpPr>
          <p:cNvPr id="15364" name="Rectangle 3"/>
          <p:cNvSpPr>
            <a:spLocks noGrp="1" noChangeArrowheads="1"/>
          </p:cNvSpPr>
          <p:nvPr>
            <p:ph type="body" idx="4294967295"/>
          </p:nvPr>
        </p:nvSpPr>
        <p:spPr>
          <a:xfrm>
            <a:off x="755576" y="1412776"/>
            <a:ext cx="7920880" cy="4800600"/>
          </a:xfrm>
          <a:prstGeom prst="rect">
            <a:avLst/>
          </a:prstGeom>
        </p:spPr>
        <p:txBody>
          <a:bodyPr>
            <a:noAutofit/>
          </a:bodyPr>
          <a:lstStyle/>
          <a:p>
            <a:pPr marL="628650" indent="-514350"/>
            <a:r>
              <a:rPr lang="en-IE" altLang="ja-JP" sz="2000" dirty="0" err="1">
                <a:latin typeface="Arial" panose="020B0604020202020204" pitchFamily="34" charset="0"/>
                <a:ea typeface="ＭＳ Ｐゴシック" pitchFamily="34" charset="-128"/>
                <a:cs typeface="Arial" panose="020B0604020202020204" pitchFamily="34" charset="0"/>
              </a:rPr>
              <a:t>Shneiderman</a:t>
            </a:r>
            <a:r>
              <a:rPr lang="en-IE" altLang="ja-JP" sz="2000" dirty="0">
                <a:latin typeface="Arial" panose="020B0604020202020204" pitchFamily="34" charset="0"/>
                <a:ea typeface="ＭＳ Ｐゴシック" pitchFamily="34" charset="-128"/>
                <a:cs typeface="Arial" panose="020B0604020202020204" pitchFamily="34" charset="0"/>
              </a:rPr>
              <a:t>, B. &amp; </a:t>
            </a:r>
            <a:r>
              <a:rPr lang="en-IE" altLang="ja-JP" sz="2000" dirty="0" err="1">
                <a:latin typeface="Arial" panose="020B0604020202020204" pitchFamily="34" charset="0"/>
                <a:ea typeface="ＭＳ Ｐゴシック" pitchFamily="34" charset="-128"/>
                <a:cs typeface="Arial" panose="020B0604020202020204" pitchFamily="34" charset="0"/>
              </a:rPr>
              <a:t>Plaisant</a:t>
            </a:r>
            <a:r>
              <a:rPr lang="en-IE" altLang="ja-JP" sz="2000" dirty="0">
                <a:latin typeface="Arial" panose="020B0604020202020204" pitchFamily="34" charset="0"/>
                <a:ea typeface="ＭＳ Ｐゴシック" pitchFamily="34" charset="-128"/>
                <a:cs typeface="Arial" panose="020B0604020202020204" pitchFamily="34" charset="0"/>
              </a:rPr>
              <a:t>, C. (2005) </a:t>
            </a:r>
            <a:r>
              <a:rPr lang="en-IE" altLang="ja-JP" sz="2000" i="1" dirty="0">
                <a:latin typeface="Arial" panose="020B0604020202020204" pitchFamily="34" charset="0"/>
                <a:ea typeface="ＭＳ Ｐゴシック" pitchFamily="34" charset="-128"/>
                <a:cs typeface="Arial" panose="020B0604020202020204" pitchFamily="34" charset="0"/>
              </a:rPr>
              <a:t>Designing the User Interface</a:t>
            </a:r>
            <a:r>
              <a:rPr lang="en-IE" altLang="ja-JP" sz="2000" dirty="0">
                <a:latin typeface="Arial" panose="020B0604020202020204" pitchFamily="34" charset="0"/>
                <a:ea typeface="ＭＳ Ｐゴシック" pitchFamily="34" charset="-128"/>
                <a:cs typeface="Arial" panose="020B0604020202020204" pitchFamily="34" charset="0"/>
              </a:rPr>
              <a:t> </a:t>
            </a:r>
          </a:p>
          <a:p>
            <a:pPr marL="457200"/>
            <a:endParaRPr lang="en-IE" altLang="ja-JP" sz="2000" dirty="0">
              <a:latin typeface="Arial" panose="020B0604020202020204" pitchFamily="34" charset="0"/>
              <a:ea typeface="ＭＳ Ｐゴシック" pitchFamily="34" charset="-128"/>
              <a:cs typeface="Arial" panose="020B0604020202020204" pitchFamily="34" charset="0"/>
            </a:endParaRPr>
          </a:p>
          <a:p>
            <a:pPr marL="628650" indent="-514350"/>
            <a:r>
              <a:rPr lang="en-IE" altLang="ja-JP" sz="2000" dirty="0" err="1">
                <a:latin typeface="Arial" panose="020B0604020202020204" pitchFamily="34" charset="0"/>
                <a:ea typeface="ＭＳ Ｐゴシック" pitchFamily="34" charset="-128"/>
                <a:cs typeface="Arial" panose="020B0604020202020204" pitchFamily="34" charset="0"/>
              </a:rPr>
              <a:t>Preece</a:t>
            </a:r>
            <a:r>
              <a:rPr lang="en-IE" altLang="ja-JP" sz="2000" dirty="0">
                <a:latin typeface="Arial" panose="020B0604020202020204" pitchFamily="34" charset="0"/>
                <a:ea typeface="ＭＳ Ｐゴシック" pitchFamily="34" charset="-128"/>
                <a:cs typeface="Arial" panose="020B0604020202020204" pitchFamily="34" charset="0"/>
              </a:rPr>
              <a:t>, J. et al. (2002) </a:t>
            </a:r>
            <a:r>
              <a:rPr lang="en-IE" altLang="ja-JP" sz="2000" i="1" dirty="0">
                <a:latin typeface="Arial" panose="020B0604020202020204" pitchFamily="34" charset="0"/>
                <a:ea typeface="ＭＳ Ｐゴシック" pitchFamily="34" charset="-128"/>
                <a:cs typeface="Arial" panose="020B0604020202020204" pitchFamily="34" charset="0"/>
              </a:rPr>
              <a:t>Interaction Design</a:t>
            </a:r>
          </a:p>
          <a:p>
            <a:pPr marL="457200"/>
            <a:endParaRPr lang="en-IE" altLang="ja-JP" sz="2000" i="1" dirty="0">
              <a:latin typeface="Arial" panose="020B0604020202020204" pitchFamily="34" charset="0"/>
              <a:ea typeface="ＭＳ Ｐゴシック" pitchFamily="34" charset="-128"/>
              <a:cs typeface="Arial" panose="020B0604020202020204" pitchFamily="34" charset="0"/>
            </a:endParaRPr>
          </a:p>
          <a:p>
            <a:pPr marL="628650" indent="-514350"/>
            <a:r>
              <a:rPr lang="en-IE" altLang="ja-JP" sz="2000" dirty="0" err="1">
                <a:latin typeface="Arial" panose="020B0604020202020204" pitchFamily="34" charset="0"/>
                <a:ea typeface="ＭＳ Ｐゴシック" pitchFamily="34" charset="-128"/>
                <a:cs typeface="Arial" panose="020B0604020202020204" pitchFamily="34" charset="0"/>
              </a:rPr>
              <a:t>Benyon</a:t>
            </a:r>
            <a:r>
              <a:rPr lang="en-IE" altLang="ja-JP" sz="2000" dirty="0">
                <a:latin typeface="Arial" panose="020B0604020202020204" pitchFamily="34" charset="0"/>
                <a:ea typeface="ＭＳ Ｐゴシック" pitchFamily="34" charset="-128"/>
                <a:cs typeface="Arial" panose="020B0604020202020204" pitchFamily="34" charset="0"/>
              </a:rPr>
              <a:t>, D. et al (2005) </a:t>
            </a:r>
            <a:r>
              <a:rPr lang="en-IE" altLang="ja-JP" sz="2000" i="1" dirty="0">
                <a:latin typeface="Arial" panose="020B0604020202020204" pitchFamily="34" charset="0"/>
                <a:ea typeface="ＭＳ Ｐゴシック" pitchFamily="34" charset="-128"/>
                <a:cs typeface="Arial" panose="020B0604020202020204" pitchFamily="34" charset="0"/>
              </a:rPr>
              <a:t>Designing Interactive Systems</a:t>
            </a:r>
          </a:p>
          <a:p>
            <a:pPr marL="457200"/>
            <a:endParaRPr lang="en-IE" altLang="ja-JP" sz="2000" i="1" dirty="0">
              <a:latin typeface="Arial" panose="020B0604020202020204" pitchFamily="34" charset="0"/>
              <a:ea typeface="ＭＳ Ｐゴシック" pitchFamily="34" charset="-128"/>
              <a:cs typeface="Arial" panose="020B0604020202020204" pitchFamily="34" charset="0"/>
            </a:endParaRPr>
          </a:p>
          <a:p>
            <a:pPr marL="628650" indent="-514350"/>
            <a:r>
              <a:rPr lang="en-IE" altLang="ja-JP" sz="2000" dirty="0" err="1">
                <a:latin typeface="Arial" panose="020B0604020202020204" pitchFamily="34" charset="0"/>
                <a:ea typeface="ＭＳ Ｐゴシック" pitchFamily="34" charset="-128"/>
                <a:cs typeface="Arial" panose="020B0604020202020204" pitchFamily="34" charset="0"/>
              </a:rPr>
              <a:t>Helander</a:t>
            </a:r>
            <a:r>
              <a:rPr lang="en-IE" altLang="ja-JP" sz="2000" dirty="0">
                <a:latin typeface="Arial" panose="020B0604020202020204" pitchFamily="34" charset="0"/>
                <a:ea typeface="ＭＳ Ｐゴシック" pitchFamily="34" charset="-128"/>
                <a:cs typeface="Arial" panose="020B0604020202020204" pitchFamily="34" charset="0"/>
              </a:rPr>
              <a:t>, M. et al (1997) Handbook of Human-Computer Interaction</a:t>
            </a:r>
          </a:p>
          <a:p>
            <a:pPr marL="457200"/>
            <a:endParaRPr lang="en-IE" altLang="ja-JP" sz="2000" dirty="0">
              <a:latin typeface="Arial" panose="020B0604020202020204" pitchFamily="34" charset="0"/>
              <a:ea typeface="ＭＳ Ｐゴシック" pitchFamily="34" charset="-128"/>
              <a:cs typeface="Arial" panose="020B0604020202020204" pitchFamily="34" charset="0"/>
            </a:endParaRPr>
          </a:p>
          <a:p>
            <a:pPr marL="628650" indent="-514350"/>
            <a:r>
              <a:rPr lang="en-IE" altLang="ja-JP" sz="2000" dirty="0">
                <a:latin typeface="Arial" panose="020B0604020202020204" pitchFamily="34" charset="0"/>
                <a:ea typeface="ＭＳ Ｐゴシック" pitchFamily="34" charset="-128"/>
                <a:cs typeface="Arial" panose="020B0604020202020204" pitchFamily="34" charset="0"/>
              </a:rPr>
              <a:t>Norman, D. (1990) </a:t>
            </a:r>
            <a:r>
              <a:rPr lang="en-IE" altLang="ja-JP" sz="2000" i="1" dirty="0">
                <a:latin typeface="Arial" panose="020B0604020202020204" pitchFamily="34" charset="0"/>
                <a:ea typeface="ＭＳ Ｐゴシック" pitchFamily="34" charset="-128"/>
                <a:cs typeface="Arial" panose="020B0604020202020204" pitchFamily="34" charset="0"/>
              </a:rPr>
              <a:t>The Design of Everyday Things</a:t>
            </a:r>
          </a:p>
        </p:txBody>
      </p:sp>
      <p:sp>
        <p:nvSpPr>
          <p:cNvPr id="5" name="Text Box 4"/>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charset="0"/>
                <a:ea typeface="MS PGothic" pitchFamily="34" charset="-128"/>
              </a:defRPr>
            </a:lvl1pPr>
            <a:lvl2pPr marL="742950" indent="-285750" eaLnBrk="0" hangingPunct="0">
              <a:spcBef>
                <a:spcPct val="20000"/>
              </a:spcBef>
              <a:buChar char="•"/>
              <a:defRPr sz="2800" b="1">
                <a:solidFill>
                  <a:schemeClr val="tx1"/>
                </a:solidFill>
                <a:latin typeface="Arial" charset="0"/>
                <a:ea typeface="MS PGothic" pitchFamily="34" charset="-128"/>
              </a:defRPr>
            </a:lvl2pPr>
            <a:lvl3pPr marL="1143000" indent="-228600" eaLnBrk="0" hangingPunct="0">
              <a:spcBef>
                <a:spcPct val="20000"/>
              </a:spcBef>
              <a:buChar char="•"/>
              <a:defRPr sz="2400" b="1">
                <a:solidFill>
                  <a:schemeClr val="tx1"/>
                </a:solidFill>
                <a:latin typeface="Arial" charset="0"/>
                <a:ea typeface="MS PGothic" pitchFamily="34" charset="-128"/>
              </a:defRPr>
            </a:lvl3pPr>
            <a:lvl4pPr marL="1600200" indent="-228600" eaLnBrk="0" hangingPunct="0">
              <a:spcBef>
                <a:spcPct val="20000"/>
              </a:spcBef>
              <a:buChar char="•"/>
              <a:defRPr sz="2000" b="1">
                <a:solidFill>
                  <a:schemeClr val="tx1"/>
                </a:solidFill>
                <a:latin typeface="Arial" charset="0"/>
                <a:ea typeface="MS PGothic" pitchFamily="34" charset="-128"/>
              </a:defRPr>
            </a:lvl4pPr>
            <a:lvl5pPr marL="2057400" indent="-228600" eaLnBrk="0" hangingPunct="0">
              <a:spcBef>
                <a:spcPct val="20000"/>
              </a:spcBef>
              <a:buChar char="•"/>
              <a:defRPr sz="2000" b="1">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MS PGothic" pitchFamily="34" charset="-128"/>
              </a:defRPr>
            </a:lvl9pPr>
          </a:lstStyle>
          <a:p>
            <a:pPr algn="ctr">
              <a:spcBef>
                <a:spcPct val="0"/>
              </a:spcBef>
              <a:buFontTx/>
              <a:buNone/>
            </a:pPr>
            <a:r>
              <a:rPr lang="en-IE" altLang="en-US" sz="1000" b="0" i="1"/>
              <a:t>References</a:t>
            </a:r>
            <a:endParaRPr lang="en-US" altLang="en-US" sz="1000" b="0" i="1"/>
          </a:p>
        </p:txBody>
      </p:sp>
    </p:spTree>
    <p:extLst>
      <p:ext uri="{BB962C8B-B14F-4D97-AF65-F5344CB8AC3E}">
        <p14:creationId xmlns:p14="http://schemas.microsoft.com/office/powerpoint/2010/main" val="293312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7924800" cy="1143000"/>
          </a:xfrm>
        </p:spPr>
        <p:txBody>
          <a:bodyPr/>
          <a:lstStyle/>
          <a:p>
            <a:r>
              <a:rPr lang="en-IE" altLang="en-US" sz="3200" dirty="0" smtClean="0">
                <a:latin typeface="Arial" panose="020B0604020202020204" pitchFamily="34" charset="0"/>
                <a:ea typeface="ＭＳ Ｐゴシック" pitchFamily="34" charset="-128"/>
                <a:cs typeface="Arial" panose="020B0604020202020204" pitchFamily="34" charset="0"/>
              </a:rPr>
              <a:t>Selecting output Devices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marL="0" indent="0">
              <a:spcBef>
                <a:spcPct val="0"/>
              </a:spcBef>
              <a:buNone/>
              <a:defRPr/>
            </a:pPr>
            <a:r>
              <a:rPr lang="en-GB" altLang="en-US" sz="2400" dirty="0" smtClean="0">
                <a:latin typeface="Arial" panose="020B0604020202020204" pitchFamily="34" charset="0"/>
                <a:cs typeface="Arial" panose="020B0604020202020204" pitchFamily="34" charset="0"/>
              </a:rPr>
              <a:t>The output device;</a:t>
            </a:r>
          </a:p>
          <a:p>
            <a:pPr marL="457200" indent="-457200">
              <a:spcBef>
                <a:spcPct val="0"/>
              </a:spcBef>
              <a:buFont typeface="+mj-lt"/>
              <a:buAutoNum type="arabicPeriod" startAt="3"/>
              <a:defRPr/>
            </a:pPr>
            <a:r>
              <a:rPr lang="en-GB" altLang="en-US" sz="2400" dirty="0" smtClean="0">
                <a:latin typeface="Arial" panose="020B0604020202020204" pitchFamily="34" charset="0"/>
                <a:cs typeface="Arial" panose="020B0604020202020204" pitchFamily="34" charset="0"/>
              </a:rPr>
              <a:t>should </a:t>
            </a:r>
            <a:r>
              <a:rPr lang="en-GB" altLang="en-US" sz="2400" dirty="0">
                <a:latin typeface="Arial" panose="020B0604020202020204" pitchFamily="34" charset="0"/>
                <a:cs typeface="Arial" panose="020B0604020202020204" pitchFamily="34" charset="0"/>
              </a:rPr>
              <a:t>be appropriate for the tasks performed</a:t>
            </a:r>
          </a:p>
          <a:p>
            <a:pPr lvl="1">
              <a:spcBef>
                <a:spcPct val="0"/>
              </a:spcBef>
              <a:defRPr/>
            </a:pPr>
            <a:r>
              <a:rPr lang="en-GB" altLang="en-US" sz="2400" dirty="0" smtClean="0">
                <a:latin typeface="Arial" panose="020B0604020202020204" pitchFamily="34" charset="0"/>
                <a:cs typeface="Arial" panose="020B0604020202020204" pitchFamily="34" charset="0"/>
              </a:rPr>
              <a:t>E.G. For graphics, you may need </a:t>
            </a:r>
            <a:r>
              <a:rPr lang="en-GB" altLang="en-US" sz="2400" dirty="0">
                <a:latin typeface="Arial" panose="020B0604020202020204" pitchFamily="34" charset="0"/>
                <a:cs typeface="Arial" panose="020B0604020202020204" pitchFamily="34" charset="0"/>
              </a:rPr>
              <a:t>a </a:t>
            </a:r>
            <a:r>
              <a:rPr lang="en-GB" altLang="en-US" sz="2400" dirty="0" smtClean="0">
                <a:latin typeface="Arial" panose="020B0604020202020204" pitchFamily="34" charset="0"/>
                <a:cs typeface="Arial" panose="020B0604020202020204" pitchFamily="34" charset="0"/>
              </a:rPr>
              <a:t>monitor with high definition, or a printer with many dots-per-inch (DPI)</a:t>
            </a:r>
          </a:p>
          <a:p>
            <a:pPr marL="457200" lvl="1" indent="0">
              <a:spcBef>
                <a:spcPct val="0"/>
              </a:spcBef>
              <a:buNone/>
              <a:defRPr/>
            </a:pPr>
            <a:endParaRPr lang="en-GB" altLang="en-US" sz="2400" dirty="0">
              <a:latin typeface="Arial" panose="020B0604020202020204" pitchFamily="34" charset="0"/>
              <a:cs typeface="Arial" panose="020B0604020202020204" pitchFamily="34" charset="0"/>
            </a:endParaRPr>
          </a:p>
          <a:p>
            <a:pPr marL="457200" indent="-457200">
              <a:spcBef>
                <a:spcPct val="0"/>
              </a:spcBef>
              <a:buFont typeface="+mj-lt"/>
              <a:buAutoNum type="arabicPeriod" startAt="3"/>
              <a:defRPr/>
            </a:pPr>
            <a:r>
              <a:rPr lang="en-GB" altLang="en-US" sz="2400" dirty="0" smtClean="0">
                <a:latin typeface="Arial" panose="020B0604020202020204" pitchFamily="34" charset="0"/>
                <a:cs typeface="Arial" panose="020B0604020202020204" pitchFamily="34" charset="0"/>
              </a:rPr>
              <a:t>should </a:t>
            </a:r>
            <a:r>
              <a:rPr lang="en-GB" altLang="en-US" sz="2400" dirty="0">
                <a:latin typeface="Arial" panose="020B0604020202020204" pitchFamily="34" charset="0"/>
                <a:cs typeface="Arial" panose="020B0604020202020204" pitchFamily="34" charset="0"/>
              </a:rPr>
              <a:t>be suitable for the intended work and environment </a:t>
            </a:r>
          </a:p>
          <a:p>
            <a:pPr lvl="1">
              <a:spcBef>
                <a:spcPct val="0"/>
              </a:spcBef>
              <a:defRPr/>
            </a:pPr>
            <a:r>
              <a:rPr lang="en-GB" altLang="en-US" sz="2400" dirty="0">
                <a:latin typeface="Arial" panose="020B0604020202020204" pitchFamily="34" charset="0"/>
                <a:cs typeface="Arial" panose="020B0604020202020204" pitchFamily="34" charset="0"/>
              </a:rPr>
              <a:t>E.G.</a:t>
            </a:r>
            <a:r>
              <a:rPr lang="en-GB" altLang="en-US" sz="2400" dirty="0" smtClean="0">
                <a:latin typeface="Arial" panose="020B0604020202020204" pitchFamily="34" charset="0"/>
                <a:cs typeface="Arial" panose="020B0604020202020204" pitchFamily="34" charset="0"/>
              </a:rPr>
              <a:t> Sound output is not </a:t>
            </a:r>
            <a:r>
              <a:rPr lang="en-GB" altLang="en-US" sz="2400" dirty="0">
                <a:latin typeface="Arial" panose="020B0604020202020204" pitchFamily="34" charset="0"/>
                <a:cs typeface="Arial" panose="020B0604020202020204" pitchFamily="34" charset="0"/>
              </a:rPr>
              <a:t>suitable for noisy conditions</a:t>
            </a:r>
            <a:endParaRPr lang="en-US" altLang="en-US" sz="2400" dirty="0">
              <a:latin typeface="Arial" panose="020B0604020202020204" pitchFamily="34" charset="0"/>
              <a:cs typeface="Arial" panose="020B0604020202020204" pitchFamily="34" charset="0"/>
            </a:endParaRPr>
          </a:p>
          <a:p>
            <a:pPr marL="0" indent="0">
              <a:buFontTx/>
              <a:buNone/>
              <a:defRPr/>
            </a:pPr>
            <a:endParaRPr lang="en-IE"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7</a:t>
            </a:fld>
            <a:endParaRPr lang="en-US"/>
          </a:p>
        </p:txBody>
      </p:sp>
    </p:spTree>
    <p:extLst>
      <p:ext uri="{BB962C8B-B14F-4D97-AF65-F5344CB8AC3E}">
        <p14:creationId xmlns:p14="http://schemas.microsoft.com/office/powerpoint/2010/main" val="210117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spcBef>
                <a:spcPct val="0"/>
              </a:spcBef>
              <a:buFontTx/>
              <a:buNone/>
            </a:pPr>
            <a:fld id="{BF8BBC78-9A22-4DB9-A758-7A74A03D8C3D}" type="slidenum">
              <a:rPr lang="en-US" altLang="en-US" sz="1000" smtClean="0"/>
              <a:pPr>
                <a:spcBef>
                  <a:spcPct val="0"/>
                </a:spcBef>
                <a:buFontTx/>
                <a:buNone/>
              </a:pPr>
              <a:t>8</a:t>
            </a:fld>
            <a:endParaRPr lang="en-US" altLang="en-US" sz="1000" smtClean="0"/>
          </a:p>
        </p:txBody>
      </p:sp>
      <p:pic>
        <p:nvPicPr>
          <p:cNvPr id="7172" name="Picture 4" descr="2hand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11525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09600" y="274638"/>
            <a:ext cx="7924800" cy="1143000"/>
          </a:xfrm>
        </p:spPr>
        <p:txBody>
          <a:bodyPr/>
          <a:lstStyle/>
          <a:p>
            <a:r>
              <a:rPr lang="en-IE" sz="2800" dirty="0" smtClean="0">
                <a:latin typeface="Arial" panose="020B0604020202020204" pitchFamily="34" charset="0"/>
                <a:cs typeface="Arial" panose="020B0604020202020204" pitchFamily="34" charset="0"/>
              </a:rPr>
              <a:t>    </a:t>
            </a:r>
            <a:r>
              <a:rPr lang="en-IE" altLang="en-US" sz="2800" dirty="0" smtClean="0">
                <a:latin typeface="Arial" panose="020B0604020202020204" pitchFamily="34" charset="0"/>
                <a:ea typeface="ＭＳ Ｐゴシック" pitchFamily="34" charset="-128"/>
                <a:cs typeface="Arial" panose="020B0604020202020204" pitchFamily="34" charset="0"/>
              </a:rPr>
              <a:t>Interaction </a:t>
            </a:r>
            <a:r>
              <a:rPr lang="en-IE" altLang="en-US" sz="2800" dirty="0">
                <a:latin typeface="Arial" panose="020B0604020202020204" pitchFamily="34" charset="0"/>
                <a:ea typeface="ＭＳ Ｐゴシック" pitchFamily="34" charset="-128"/>
                <a:cs typeface="Arial" panose="020B0604020202020204" pitchFamily="34" charset="0"/>
              </a:rPr>
              <a:t>Device </a:t>
            </a:r>
            <a:r>
              <a:rPr lang="en-IE" altLang="en-US" sz="2800" dirty="0" smtClean="0">
                <a:latin typeface="Arial" panose="020B0604020202020204" pitchFamily="34" charset="0"/>
                <a:ea typeface="ＭＳ Ｐゴシック" pitchFamily="34" charset="-128"/>
                <a:cs typeface="Arial" panose="020B0604020202020204" pitchFamily="34" charset="0"/>
              </a:rPr>
              <a:t>Introduction</a:t>
            </a:r>
            <a:endParaRPr lang="en-IE" sz="2800"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609600" y="1600200"/>
            <a:ext cx="7924800" cy="4277072"/>
          </a:xfrm>
          <a:prstGeom prst="rect">
            <a:avLst/>
          </a:prstGeom>
        </p:spPr>
        <p:txBody>
          <a:bodyPr>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nSpc>
                <a:spcPct val="150000"/>
              </a:lnSpc>
              <a:buNone/>
            </a:pPr>
            <a:endParaRPr lang="en-US" altLang="en-US" sz="2400" dirty="0">
              <a:ea typeface="ＭＳ Ｐゴシック" pitchFamily="34" charset="-128"/>
            </a:endParaRPr>
          </a:p>
          <a:p>
            <a:pPr marL="0" indent="0">
              <a:lnSpc>
                <a:spcPct val="150000"/>
              </a:lnSpc>
              <a:buNone/>
            </a:pPr>
            <a:endParaRPr lang="en-US" altLang="en-US" sz="2400" dirty="0" smtClean="0">
              <a:ea typeface="ＭＳ Ｐゴシック" pitchFamily="34" charset="-128"/>
            </a:endParaRPr>
          </a:p>
          <a:p>
            <a:pPr marL="0" indent="0" algn="ctr">
              <a:lnSpc>
                <a:spcPct val="150000"/>
              </a:lnSpc>
              <a:buNone/>
            </a:pPr>
            <a:r>
              <a:rPr lang="en-US" altLang="en-US" sz="2800" dirty="0" smtClean="0">
                <a:latin typeface="Arial" panose="020B0604020202020204" pitchFamily="34" charset="0"/>
                <a:ea typeface="ＭＳ Ｐゴシック" pitchFamily="34" charset="-128"/>
                <a:cs typeface="Arial" panose="020B0604020202020204" pitchFamily="34" charset="0"/>
              </a:rPr>
              <a:t>You cannot </a:t>
            </a:r>
            <a:r>
              <a:rPr lang="en-US" altLang="en-US" sz="2800" dirty="0">
                <a:latin typeface="Arial" panose="020B0604020202020204" pitchFamily="34" charset="0"/>
                <a:ea typeface="ＭＳ Ｐゴシック" pitchFamily="34" charset="-128"/>
                <a:cs typeface="Arial" panose="020B0604020202020204" pitchFamily="34" charset="0"/>
              </a:rPr>
              <a:t>separate </a:t>
            </a:r>
            <a:r>
              <a:rPr lang="en-US" altLang="en-US" sz="2800" dirty="0" smtClean="0">
                <a:latin typeface="Arial" panose="020B0604020202020204" pitchFamily="34" charset="0"/>
                <a:ea typeface="ＭＳ Ｐゴシック" pitchFamily="34" charset="-128"/>
                <a:cs typeface="Arial" panose="020B0604020202020204" pitchFamily="34" charset="0"/>
              </a:rPr>
              <a:t>the computer system interface </a:t>
            </a:r>
            <a:r>
              <a:rPr lang="en-US" altLang="en-US" sz="2800" dirty="0">
                <a:latin typeface="Arial" panose="020B0604020202020204" pitchFamily="34" charset="0"/>
                <a:ea typeface="ＭＳ Ｐゴシック" pitchFamily="34" charset="-128"/>
                <a:cs typeface="Arial" panose="020B0604020202020204" pitchFamily="34" charset="0"/>
              </a:rPr>
              <a:t>function from </a:t>
            </a:r>
            <a:r>
              <a:rPr lang="en-US" altLang="en-US" sz="2800" dirty="0" smtClean="0">
                <a:latin typeface="Arial" panose="020B0604020202020204" pitchFamily="34" charset="0"/>
                <a:ea typeface="ＭＳ Ｐゴシック" pitchFamily="34" charset="-128"/>
                <a:cs typeface="Arial" panose="020B0604020202020204" pitchFamily="34" charset="0"/>
              </a:rPr>
              <a:t>input-output </a:t>
            </a:r>
            <a:r>
              <a:rPr lang="en-US" altLang="en-US" sz="2800" dirty="0">
                <a:latin typeface="Arial" panose="020B0604020202020204" pitchFamily="34" charset="0"/>
                <a:ea typeface="ＭＳ Ｐゴシック" pitchFamily="34" charset="-128"/>
                <a:cs typeface="Arial" panose="020B0604020202020204" pitchFamily="34" charset="0"/>
              </a:rPr>
              <a:t>interaction </a:t>
            </a:r>
            <a:r>
              <a:rPr lang="en-US" altLang="en-US" sz="2800" dirty="0" smtClean="0">
                <a:latin typeface="Arial" panose="020B0604020202020204" pitchFamily="34" charset="0"/>
                <a:ea typeface="ＭＳ Ｐゴシック" pitchFamily="34" charset="-128"/>
                <a:cs typeface="Arial" panose="020B0604020202020204" pitchFamily="34" charset="0"/>
              </a:rPr>
              <a:t>devices.</a:t>
            </a:r>
            <a:endParaRPr lang="en-IE" sz="2800" dirty="0" smtClean="0">
              <a:solidFill>
                <a:srgbClr val="FFC000"/>
              </a:solidFill>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3061367618"/>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charset="0"/>
                <a:ea typeface="ＭＳ Ｐゴシック" pitchFamily="34" charset="-128"/>
              </a:defRPr>
            </a:lvl1pPr>
            <a:lvl2pPr marL="742950" indent="-285750">
              <a:spcBef>
                <a:spcPct val="20000"/>
              </a:spcBef>
              <a:buChar char="•"/>
              <a:defRPr sz="2800" b="1">
                <a:solidFill>
                  <a:schemeClr val="tx1"/>
                </a:solidFill>
                <a:latin typeface="Arial" charset="0"/>
                <a:ea typeface="ＭＳ Ｐゴシック" pitchFamily="34" charset="-128"/>
              </a:defRPr>
            </a:lvl2pPr>
            <a:lvl3pPr marL="1143000" indent="-228600">
              <a:spcBef>
                <a:spcPct val="20000"/>
              </a:spcBef>
              <a:buChar char="•"/>
              <a:defRPr sz="2400" b="1">
                <a:solidFill>
                  <a:schemeClr val="tx1"/>
                </a:solidFill>
                <a:latin typeface="Arial" charset="0"/>
                <a:ea typeface="ＭＳ Ｐゴシック" pitchFamily="34" charset="-128"/>
              </a:defRPr>
            </a:lvl3pPr>
            <a:lvl4pPr marL="1600200" indent="-228600">
              <a:spcBef>
                <a:spcPct val="20000"/>
              </a:spcBef>
              <a:buChar char="•"/>
              <a:defRPr sz="2000" b="1">
                <a:solidFill>
                  <a:schemeClr val="tx1"/>
                </a:solidFill>
                <a:latin typeface="Arial" charset="0"/>
                <a:ea typeface="ＭＳ Ｐゴシック" pitchFamily="34" charset="-128"/>
              </a:defRPr>
            </a:lvl4pPr>
            <a:lvl5pPr marL="2057400" indent="-22860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spcBef>
                <a:spcPct val="0"/>
              </a:spcBef>
              <a:buFontTx/>
              <a:buNone/>
            </a:pPr>
            <a:fld id="{BF8BBC78-9A22-4DB9-A758-7A74A03D8C3D}" type="slidenum">
              <a:rPr lang="en-US" altLang="en-US" sz="1000" smtClean="0"/>
              <a:pPr>
                <a:spcBef>
                  <a:spcPct val="0"/>
                </a:spcBef>
                <a:buFontTx/>
                <a:buNone/>
              </a:pPr>
              <a:t>9</a:t>
            </a:fld>
            <a:endParaRPr lang="en-US" altLang="en-US" sz="1000" smtClean="0"/>
          </a:p>
        </p:txBody>
      </p:sp>
      <p:sp>
        <p:nvSpPr>
          <p:cNvPr id="5" name="Title 1"/>
          <p:cNvSpPr>
            <a:spLocks noGrp="1"/>
          </p:cNvSpPr>
          <p:nvPr>
            <p:ph type="title"/>
          </p:nvPr>
        </p:nvSpPr>
        <p:spPr>
          <a:xfrm>
            <a:off x="609600" y="274638"/>
            <a:ext cx="7924800" cy="1143000"/>
          </a:xfrm>
        </p:spPr>
        <p:txBody>
          <a:bodyPr/>
          <a:lstStyle/>
          <a:p>
            <a:r>
              <a:rPr lang="en-IE" sz="2700" dirty="0" smtClean="0">
                <a:latin typeface="Arial" panose="020B0604020202020204" pitchFamily="34" charset="0"/>
                <a:cs typeface="Arial" panose="020B0604020202020204" pitchFamily="34" charset="0"/>
              </a:rPr>
              <a:t>    </a:t>
            </a:r>
            <a:r>
              <a:rPr lang="en-IE" altLang="en-US" sz="2700" dirty="0" smtClean="0">
                <a:latin typeface="Arial" panose="020B0604020202020204" pitchFamily="34" charset="0"/>
                <a:ea typeface="ＭＳ Ｐゴシック" pitchFamily="34" charset="-128"/>
                <a:cs typeface="Arial" panose="020B0604020202020204" pitchFamily="34" charset="0"/>
              </a:rPr>
              <a:t>Interaction </a:t>
            </a:r>
            <a:r>
              <a:rPr lang="en-IE" altLang="en-US" sz="2700" dirty="0">
                <a:latin typeface="Arial" panose="020B0604020202020204" pitchFamily="34" charset="0"/>
                <a:ea typeface="ＭＳ Ｐゴシック" pitchFamily="34" charset="-128"/>
                <a:cs typeface="Arial" panose="020B0604020202020204" pitchFamily="34" charset="0"/>
              </a:rPr>
              <a:t>Device </a:t>
            </a:r>
            <a:r>
              <a:rPr lang="en-IE" altLang="en-US" sz="2700" dirty="0" smtClean="0">
                <a:latin typeface="Arial" panose="020B0604020202020204" pitchFamily="34" charset="0"/>
                <a:ea typeface="ＭＳ Ｐゴシック" pitchFamily="34" charset="-128"/>
                <a:cs typeface="Arial" panose="020B0604020202020204" pitchFamily="34" charset="0"/>
              </a:rPr>
              <a:t>Introduction (2)</a:t>
            </a:r>
            <a:endParaRPr lang="en-IE" sz="2700"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609600" y="1600200"/>
            <a:ext cx="7924800" cy="676672"/>
          </a:xfrm>
          <a:prstGeom prst="rect">
            <a:avLst/>
          </a:prstGeom>
        </p:spPr>
        <p:txBody>
          <a:bodyPr>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nSpc>
                <a:spcPct val="150000"/>
              </a:lnSpc>
              <a:buNone/>
            </a:pPr>
            <a:r>
              <a:rPr lang="en-US" altLang="en-US" sz="2400" dirty="0">
                <a:solidFill>
                  <a:srgbClr val="FFFF00"/>
                </a:solidFill>
                <a:latin typeface="Arial" panose="020B0604020202020204" pitchFamily="34" charset="0"/>
                <a:cs typeface="Arial" panose="020B0604020202020204" pitchFamily="34" charset="0"/>
              </a:rPr>
              <a:t>ASR33 </a:t>
            </a:r>
            <a:r>
              <a:rPr lang="en-US" altLang="en-US" sz="2400" dirty="0" smtClean="0">
                <a:solidFill>
                  <a:srgbClr val="FFFF00"/>
                </a:solidFill>
                <a:latin typeface="Arial" panose="020B0604020202020204" pitchFamily="34" charset="0"/>
                <a:cs typeface="Arial" panose="020B0604020202020204" pitchFamily="34" charset="0"/>
              </a:rPr>
              <a:t>teletype: An </a:t>
            </a:r>
            <a:r>
              <a:rPr lang="en-US" altLang="en-US" sz="2400" dirty="0">
                <a:solidFill>
                  <a:srgbClr val="FFFF00"/>
                </a:solidFill>
                <a:latin typeface="Arial" panose="020B0604020202020204" pitchFamily="34" charset="0"/>
                <a:cs typeface="Arial" panose="020B0604020202020204" pitchFamily="34" charset="0"/>
              </a:rPr>
              <a:t>early input/output </a:t>
            </a:r>
            <a:r>
              <a:rPr lang="en-US" altLang="en-US" sz="2400" dirty="0" smtClean="0">
                <a:solidFill>
                  <a:srgbClr val="FFFF00"/>
                </a:solidFill>
                <a:latin typeface="Arial" panose="020B0604020202020204" pitchFamily="34" charset="0"/>
                <a:cs typeface="Arial" panose="020B0604020202020204" pitchFamily="34" charset="0"/>
              </a:rPr>
              <a:t>device</a:t>
            </a:r>
            <a:endParaRPr lang="en-IE" sz="2400" dirty="0" smtClean="0">
              <a:solidFill>
                <a:srgbClr val="FFC000"/>
              </a:solidFill>
              <a:latin typeface="Arial" panose="020B0604020202020204" pitchFamily="34" charset="0"/>
              <a:ea typeface="ＭＳ Ｐゴシック" pitchFamily="34" charset="-128"/>
              <a:cs typeface="Arial" panose="020B0604020202020204" pitchFamily="34" charset="0"/>
            </a:endParaRPr>
          </a:p>
        </p:txBody>
      </p:sp>
      <p:pic>
        <p:nvPicPr>
          <p:cNvPr id="8" name="Picture 6" descr="Teletype ASR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001" y="2284730"/>
            <a:ext cx="5327997" cy="399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0673355"/>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2821</TotalTime>
  <Words>2915</Words>
  <Application>Microsoft Office PowerPoint</Application>
  <PresentationFormat>On-screen Show (4:3)</PresentationFormat>
  <Paragraphs>541</Paragraphs>
  <Slides>62</Slides>
  <Notes>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4" baseType="lpstr">
      <vt:lpstr>ＭＳ Ｐゴシック</vt:lpstr>
      <vt:lpstr>ＭＳ Ｐゴシック</vt:lpstr>
      <vt:lpstr>Arial</vt:lpstr>
      <vt:lpstr>Arial Narrow</vt:lpstr>
      <vt:lpstr>Calibri</vt:lpstr>
      <vt:lpstr>Gill Sans MT</vt:lpstr>
      <vt:lpstr>HGｺﾞｼｯｸM</vt:lpstr>
      <vt:lpstr>Impact</vt:lpstr>
      <vt:lpstr>Times New Roman</vt:lpstr>
      <vt:lpstr>Wingdings 2</vt:lpstr>
      <vt:lpstr>Horizon</vt:lpstr>
      <vt:lpstr>Microsoft Word Picture</vt:lpstr>
      <vt:lpstr>Course -  DT228-2 </vt:lpstr>
      <vt:lpstr>Overview of Lecture</vt:lpstr>
      <vt:lpstr>Selecting Input and Output Devices</vt:lpstr>
      <vt:lpstr>Selecting Input Devices</vt:lpstr>
      <vt:lpstr>Selecting Input Devices (2)</vt:lpstr>
      <vt:lpstr>Selecting Output Devices</vt:lpstr>
      <vt:lpstr>Selecting output Devices (2)</vt:lpstr>
      <vt:lpstr>    Interaction Device Introduction</vt:lpstr>
      <vt:lpstr>    Interaction Device Introduction (2)</vt:lpstr>
      <vt:lpstr>    The current norm for desktop systems</vt:lpstr>
      <vt:lpstr>    Interaction Device Introduction (3)</vt:lpstr>
      <vt:lpstr>     Input Devices</vt:lpstr>
      <vt:lpstr>     Text-Entry Devices</vt:lpstr>
      <vt:lpstr>     keyboards</vt:lpstr>
      <vt:lpstr>     QWERTY keyboards</vt:lpstr>
      <vt:lpstr>     Alphabetic keyboards</vt:lpstr>
      <vt:lpstr>     ChoRd keyboards</vt:lpstr>
      <vt:lpstr>     Dvorak keyboards</vt:lpstr>
      <vt:lpstr>     Braille keyboards</vt:lpstr>
      <vt:lpstr>     Mobile Phone keyboards</vt:lpstr>
      <vt:lpstr>     Mobile Phone keyboards (2)</vt:lpstr>
      <vt:lpstr>     ergonomic keyboard Design</vt:lpstr>
      <vt:lpstr>     ergonomic keyboards</vt:lpstr>
      <vt:lpstr>     ergonomic keyboards (2)</vt:lpstr>
      <vt:lpstr>     Text Entry Devices</vt:lpstr>
      <vt:lpstr>     Text Entry Devices (2)</vt:lpstr>
      <vt:lpstr>     Speech Recognition</vt:lpstr>
      <vt:lpstr>     Positioning and pointing devices</vt:lpstr>
      <vt:lpstr>     Positioning and pointing devices (2)</vt:lpstr>
      <vt:lpstr>     Positioning and pointing devices (2)</vt:lpstr>
      <vt:lpstr>     Positioning and pointing devices (3)</vt:lpstr>
      <vt:lpstr>     Positioning and pointing devices (4)</vt:lpstr>
      <vt:lpstr>     Positioning and pointing devices (5)</vt:lpstr>
      <vt:lpstr>     Positioning and pointing devices (6)</vt:lpstr>
      <vt:lpstr>     pointing devices</vt:lpstr>
      <vt:lpstr>     Mobile pointing devices</vt:lpstr>
      <vt:lpstr>     Positioning and pointing devices (7)</vt:lpstr>
      <vt:lpstr>     Positioning and pointing devices (8)</vt:lpstr>
      <vt:lpstr>     Positioning and pointing devices (9)</vt:lpstr>
      <vt:lpstr>     Positioning and pointing devices (10)</vt:lpstr>
      <vt:lpstr>     Other device Types</vt:lpstr>
      <vt:lpstr>     Input Measuring Example: K.L.M.</vt:lpstr>
      <vt:lpstr>Content of the Keystroke Level Model</vt:lpstr>
      <vt:lpstr>     K.L.M. Example from Card et al (1980)</vt:lpstr>
      <vt:lpstr>    Interaction Device Introduction (4)</vt:lpstr>
      <vt:lpstr>     Output devices</vt:lpstr>
      <vt:lpstr>     Visual Output devices</vt:lpstr>
      <vt:lpstr>     Visual Output devices (2)</vt:lpstr>
      <vt:lpstr>     Visual Output devices - CRTs</vt:lpstr>
      <vt:lpstr>     Visual Output devices – CRTs (2)</vt:lpstr>
      <vt:lpstr>     Visual Output devices - LCDs</vt:lpstr>
      <vt:lpstr>     Visual Output devices - Plasma</vt:lpstr>
      <vt:lpstr>     Visual Output devices – Plasma (2)</vt:lpstr>
      <vt:lpstr>     Visual Output devices - Projectors</vt:lpstr>
      <vt:lpstr>     Visual Output devices - Printers</vt:lpstr>
      <vt:lpstr>     sound Output devices </vt:lpstr>
      <vt:lpstr>     In what situations does        sound need to be output?</vt:lpstr>
      <vt:lpstr>     Reminder –       Selecting Input and output Devices</vt:lpstr>
      <vt:lpstr>     Selecting Input Devices</vt:lpstr>
      <vt:lpstr>     Selecting Output Devices</vt:lpstr>
      <vt:lpstr>Summary of the Lecture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 Sloan</dc:creator>
  <cp:lastModifiedBy>Art Sloan</cp:lastModifiedBy>
  <cp:revision>193</cp:revision>
  <cp:lastPrinted>2017-02-08T13:26:02Z</cp:lastPrinted>
  <dcterms:created xsi:type="dcterms:W3CDTF">2016-09-27T15:11:35Z</dcterms:created>
  <dcterms:modified xsi:type="dcterms:W3CDTF">2018-03-09T15:49:23Z</dcterms:modified>
</cp:coreProperties>
</file>