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89"/>
  </p:notesMasterIdLst>
  <p:handoutMasterIdLst>
    <p:handoutMasterId r:id="rId90"/>
  </p:handoutMasterIdLst>
  <p:sldIdLst>
    <p:sldId id="258" r:id="rId2"/>
    <p:sldId id="444" r:id="rId3"/>
    <p:sldId id="509" r:id="rId4"/>
    <p:sldId id="595" r:id="rId5"/>
    <p:sldId id="581" r:id="rId6"/>
    <p:sldId id="582" r:id="rId7"/>
    <p:sldId id="596" r:id="rId8"/>
    <p:sldId id="597" r:id="rId9"/>
    <p:sldId id="598" r:id="rId10"/>
    <p:sldId id="599" r:id="rId11"/>
    <p:sldId id="600" r:id="rId12"/>
    <p:sldId id="601" r:id="rId13"/>
    <p:sldId id="668" r:id="rId14"/>
    <p:sldId id="669" r:id="rId15"/>
    <p:sldId id="602" r:id="rId16"/>
    <p:sldId id="675" r:id="rId17"/>
    <p:sldId id="676" r:id="rId18"/>
    <p:sldId id="677" r:id="rId19"/>
    <p:sldId id="678" r:id="rId20"/>
    <p:sldId id="679" r:id="rId21"/>
    <p:sldId id="603" r:id="rId22"/>
    <p:sldId id="606" r:id="rId23"/>
    <p:sldId id="608" r:id="rId24"/>
    <p:sldId id="607" r:id="rId25"/>
    <p:sldId id="609" r:id="rId26"/>
    <p:sldId id="610" r:id="rId27"/>
    <p:sldId id="605" r:id="rId28"/>
    <p:sldId id="604" r:id="rId29"/>
    <p:sldId id="666" r:id="rId30"/>
    <p:sldId id="667" r:id="rId31"/>
    <p:sldId id="612" r:id="rId32"/>
    <p:sldId id="613" r:id="rId33"/>
    <p:sldId id="614" r:id="rId34"/>
    <p:sldId id="615" r:id="rId35"/>
    <p:sldId id="616" r:id="rId36"/>
    <p:sldId id="617" r:id="rId37"/>
    <p:sldId id="618" r:id="rId38"/>
    <p:sldId id="619" r:id="rId39"/>
    <p:sldId id="620" r:id="rId40"/>
    <p:sldId id="670" r:id="rId41"/>
    <p:sldId id="671" r:id="rId42"/>
    <p:sldId id="672" r:id="rId43"/>
    <p:sldId id="673" r:id="rId44"/>
    <p:sldId id="674" r:id="rId45"/>
    <p:sldId id="621" r:id="rId46"/>
    <p:sldId id="622" r:id="rId47"/>
    <p:sldId id="623" r:id="rId48"/>
    <p:sldId id="624" r:id="rId49"/>
    <p:sldId id="625" r:id="rId50"/>
    <p:sldId id="626" r:id="rId51"/>
    <p:sldId id="627" r:id="rId52"/>
    <p:sldId id="628" r:id="rId53"/>
    <p:sldId id="629" r:id="rId54"/>
    <p:sldId id="630" r:id="rId55"/>
    <p:sldId id="631" r:id="rId56"/>
    <p:sldId id="632" r:id="rId57"/>
    <p:sldId id="633" r:id="rId58"/>
    <p:sldId id="634" r:id="rId59"/>
    <p:sldId id="635" r:id="rId60"/>
    <p:sldId id="636" r:id="rId61"/>
    <p:sldId id="637" r:id="rId62"/>
    <p:sldId id="638" r:id="rId63"/>
    <p:sldId id="639" r:id="rId64"/>
    <p:sldId id="640" r:id="rId65"/>
    <p:sldId id="641" r:id="rId66"/>
    <p:sldId id="642" r:id="rId67"/>
    <p:sldId id="643" r:id="rId68"/>
    <p:sldId id="644" r:id="rId69"/>
    <p:sldId id="645" r:id="rId70"/>
    <p:sldId id="646" r:id="rId71"/>
    <p:sldId id="647" r:id="rId72"/>
    <p:sldId id="648" r:id="rId73"/>
    <p:sldId id="649" r:id="rId74"/>
    <p:sldId id="650" r:id="rId75"/>
    <p:sldId id="651" r:id="rId76"/>
    <p:sldId id="652" r:id="rId77"/>
    <p:sldId id="653" r:id="rId78"/>
    <p:sldId id="654" r:id="rId79"/>
    <p:sldId id="655" r:id="rId80"/>
    <p:sldId id="657" r:id="rId81"/>
    <p:sldId id="658" r:id="rId82"/>
    <p:sldId id="659" r:id="rId83"/>
    <p:sldId id="661" r:id="rId84"/>
    <p:sldId id="660" r:id="rId85"/>
    <p:sldId id="663" r:id="rId86"/>
    <p:sldId id="664" r:id="rId87"/>
    <p:sldId id="656" r:id="rId8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333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00" autoAdjust="0"/>
  </p:normalViewPr>
  <p:slideViewPr>
    <p:cSldViewPr>
      <p:cViewPr varScale="1">
        <p:scale>
          <a:sx n="63" d="100"/>
          <a:sy n="63" d="100"/>
        </p:scale>
        <p:origin x="954" y="78"/>
      </p:cViewPr>
      <p:guideLst>
        <p:guide orient="horz" pos="2160"/>
        <p:guide pos="2880"/>
      </p:guideLst>
    </p:cSldViewPr>
  </p:slideViewPr>
  <p:outlineViewPr>
    <p:cViewPr>
      <p:scale>
        <a:sx n="33" d="100"/>
        <a:sy n="33" d="100"/>
      </p:scale>
      <p:origin x="0" y="32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CD0B3EB-3B0F-4770-A8EF-1B6BDF2E8A80}" type="datetimeFigureOut">
              <a:rPr lang="en-IE" smtClean="0"/>
              <a:t>25/04/2018</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964A7C7-383E-484E-8F0C-EECFAB10E229}" type="slidenum">
              <a:rPr lang="en-IE" smtClean="0"/>
              <a:t>‹#›</a:t>
            </a:fld>
            <a:endParaRPr lang="en-IE"/>
          </a:p>
        </p:txBody>
      </p:sp>
    </p:spTree>
    <p:extLst>
      <p:ext uri="{BB962C8B-B14F-4D97-AF65-F5344CB8AC3E}">
        <p14:creationId xmlns:p14="http://schemas.microsoft.com/office/powerpoint/2010/main" val="194867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93E0C50-C46B-4079-A566-47664AE8D799}" type="datetimeFigureOut">
              <a:rPr lang="en-IE" smtClean="0"/>
              <a:t>25/04/2018</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AF38E73-C36B-4DA7-9329-7175A2EF505B}" type="slidenum">
              <a:rPr lang="en-IE" smtClean="0"/>
              <a:t>‹#›</a:t>
            </a:fld>
            <a:endParaRPr lang="en-IE"/>
          </a:p>
        </p:txBody>
      </p:sp>
    </p:spTree>
    <p:extLst>
      <p:ext uri="{BB962C8B-B14F-4D97-AF65-F5344CB8AC3E}">
        <p14:creationId xmlns:p14="http://schemas.microsoft.com/office/powerpoint/2010/main" val="143644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8C63CA-70F5-4116-BF24-0DC3FD7A8628}" type="slidenum">
              <a:rPr lang="en-US" smtClean="0"/>
              <a:pPr fontAlgn="base">
                <a:spcBef>
                  <a:spcPct val="0"/>
                </a:spcBef>
                <a:spcAft>
                  <a:spcPct val="0"/>
                </a:spcAft>
                <a:defRPr/>
              </a:pPr>
              <a:t>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solidFill>
                  <a:prstClr val="black"/>
                </a:solidFill>
                <a:latin typeface="Arial" charset="0"/>
              </a:rPr>
              <a:pPr eaLnBrk="1" fontAlgn="base" hangingPunct="1">
                <a:spcBef>
                  <a:spcPct val="0"/>
                </a:spcBef>
                <a:spcAft>
                  <a:spcPct val="0"/>
                </a:spcAft>
              </a:pPr>
              <a:t>30</a:t>
            </a:fld>
            <a:endParaRPr lang="en-US" altLang="en-US" smtClean="0">
              <a:solidFill>
                <a:prstClr val="black"/>
              </a:solidFill>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944466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36</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523219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37</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016491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AF38E73-C36B-4DA7-9329-7175A2EF505B}" type="slidenum">
              <a:rPr lang="en-IE" smtClean="0"/>
              <a:t>62</a:t>
            </a:fld>
            <a:endParaRPr lang="en-IE"/>
          </a:p>
        </p:txBody>
      </p:sp>
    </p:spTree>
    <p:extLst>
      <p:ext uri="{BB962C8B-B14F-4D97-AF65-F5344CB8AC3E}">
        <p14:creationId xmlns:p14="http://schemas.microsoft.com/office/powerpoint/2010/main" val="167381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7</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07812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11</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72330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12</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87159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ゴシック" pitchFamily="34" charset="-128"/>
              </a:defRPr>
            </a:lvl1pPr>
            <a:lvl2pPr marL="763604" indent="-293694" eaLnBrk="0" hangingPunct="0">
              <a:spcBef>
                <a:spcPct val="30000"/>
              </a:spcBef>
              <a:defRPr kumimoji="1" sz="1200">
                <a:solidFill>
                  <a:schemeClr val="tx1"/>
                </a:solidFill>
                <a:latin typeface="Times New Roman" pitchFamily="18" charset="0"/>
                <a:ea typeface="ＭＳ Ｐゴシック" pitchFamily="34" charset="-128"/>
              </a:defRPr>
            </a:lvl2pPr>
            <a:lvl3pPr marL="1174775" indent="-234955" eaLnBrk="0" hangingPunct="0">
              <a:spcBef>
                <a:spcPct val="30000"/>
              </a:spcBef>
              <a:defRPr kumimoji="1" sz="1200">
                <a:solidFill>
                  <a:schemeClr val="tx1"/>
                </a:solidFill>
                <a:latin typeface="Times New Roman" pitchFamily="18" charset="0"/>
                <a:ea typeface="ＭＳ Ｐゴシック" pitchFamily="34" charset="-128"/>
              </a:defRPr>
            </a:lvl3pPr>
            <a:lvl4pPr marL="1644686" indent="-234955" eaLnBrk="0" hangingPunct="0">
              <a:spcBef>
                <a:spcPct val="30000"/>
              </a:spcBef>
              <a:defRPr kumimoji="1" sz="1200">
                <a:solidFill>
                  <a:schemeClr val="tx1"/>
                </a:solidFill>
                <a:latin typeface="Times New Roman" pitchFamily="18" charset="0"/>
                <a:ea typeface="ＭＳ Ｐゴシック" pitchFamily="34" charset="-128"/>
              </a:defRPr>
            </a:lvl4pPr>
            <a:lvl5pPr marL="2114596" indent="-234955" eaLnBrk="0" hangingPunct="0">
              <a:spcBef>
                <a:spcPct val="30000"/>
              </a:spcBef>
              <a:defRPr kumimoji="1" sz="1200">
                <a:solidFill>
                  <a:schemeClr val="tx1"/>
                </a:solidFill>
                <a:latin typeface="Times New Roman" pitchFamily="18" charset="0"/>
                <a:ea typeface="ＭＳ Ｐゴシック" pitchFamily="34" charset="-128"/>
              </a:defRPr>
            </a:lvl5pPr>
            <a:lvl6pPr marL="258450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6pPr>
            <a:lvl7pPr marL="305441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7pPr>
            <a:lvl8pPr marL="352432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8pPr>
            <a:lvl9pPr marL="399423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9pPr>
          </a:lstStyle>
          <a:p>
            <a:pPr>
              <a:spcBef>
                <a:spcPct val="0"/>
              </a:spcBef>
            </a:pPr>
            <a:fld id="{1B178A09-5D68-4E92-84FE-44F11F93CE7E}" type="slidenum">
              <a:rPr kumimoji="0" lang="en-US" altLang="en-US" smtClean="0"/>
              <a:pPr>
                <a:spcBef>
                  <a:spcPct val="0"/>
                </a:spcBef>
              </a:pPr>
              <a:t>17</a:t>
            </a:fld>
            <a:endParaRPr kumimoji="0"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In Experiment 2, participants were asked to name the colour of the ink. The stimuli were changed slightly to create a slightly different control condition. In this task, the incongruent list took </a:t>
            </a:r>
            <a:r>
              <a:rPr lang="en-US" altLang="en-US" i="1" smtClean="0">
                <a:ea typeface="ＭＳ Ｐゴシック" pitchFamily="34" charset="-128"/>
              </a:rPr>
              <a:t>much</a:t>
            </a:r>
            <a:r>
              <a:rPr lang="en-US" altLang="en-US" smtClean="0">
                <a:ea typeface="ＭＳ Ｐゴシック" pitchFamily="34" charset="-128"/>
              </a:rPr>
              <a:t> longer to go through than the control list (110.3 s vs. 63.3 s).</a:t>
            </a:r>
          </a:p>
        </p:txBody>
      </p:sp>
    </p:spTree>
    <p:extLst>
      <p:ext uri="{BB962C8B-B14F-4D97-AF65-F5344CB8AC3E}">
        <p14:creationId xmlns:p14="http://schemas.microsoft.com/office/powerpoint/2010/main" val="38179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ゴシック" pitchFamily="34" charset="-128"/>
              </a:defRPr>
            </a:lvl1pPr>
            <a:lvl2pPr marL="763604" indent="-293694" eaLnBrk="0" hangingPunct="0">
              <a:spcBef>
                <a:spcPct val="30000"/>
              </a:spcBef>
              <a:defRPr kumimoji="1" sz="1200">
                <a:solidFill>
                  <a:schemeClr val="tx1"/>
                </a:solidFill>
                <a:latin typeface="Times New Roman" pitchFamily="18" charset="0"/>
                <a:ea typeface="ＭＳ Ｐゴシック" pitchFamily="34" charset="-128"/>
              </a:defRPr>
            </a:lvl2pPr>
            <a:lvl3pPr marL="1174775" indent="-234955" eaLnBrk="0" hangingPunct="0">
              <a:spcBef>
                <a:spcPct val="30000"/>
              </a:spcBef>
              <a:defRPr kumimoji="1" sz="1200">
                <a:solidFill>
                  <a:schemeClr val="tx1"/>
                </a:solidFill>
                <a:latin typeface="Times New Roman" pitchFamily="18" charset="0"/>
                <a:ea typeface="ＭＳ Ｐゴシック" pitchFamily="34" charset="-128"/>
              </a:defRPr>
            </a:lvl3pPr>
            <a:lvl4pPr marL="1644686" indent="-234955" eaLnBrk="0" hangingPunct="0">
              <a:spcBef>
                <a:spcPct val="30000"/>
              </a:spcBef>
              <a:defRPr kumimoji="1" sz="1200">
                <a:solidFill>
                  <a:schemeClr val="tx1"/>
                </a:solidFill>
                <a:latin typeface="Times New Roman" pitchFamily="18" charset="0"/>
                <a:ea typeface="ＭＳ Ｐゴシック" pitchFamily="34" charset="-128"/>
              </a:defRPr>
            </a:lvl4pPr>
            <a:lvl5pPr marL="2114596" indent="-234955" eaLnBrk="0" hangingPunct="0">
              <a:spcBef>
                <a:spcPct val="30000"/>
              </a:spcBef>
              <a:defRPr kumimoji="1" sz="1200">
                <a:solidFill>
                  <a:schemeClr val="tx1"/>
                </a:solidFill>
                <a:latin typeface="Times New Roman" pitchFamily="18" charset="0"/>
                <a:ea typeface="ＭＳ Ｐゴシック" pitchFamily="34" charset="-128"/>
              </a:defRPr>
            </a:lvl5pPr>
            <a:lvl6pPr marL="258450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6pPr>
            <a:lvl7pPr marL="305441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7pPr>
            <a:lvl8pPr marL="352432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8pPr>
            <a:lvl9pPr marL="3994236" indent="-234955" eaLnBrk="0" fontAlgn="base" hangingPunct="0">
              <a:spcBef>
                <a:spcPct val="30000"/>
              </a:spcBef>
              <a:spcAft>
                <a:spcPct val="0"/>
              </a:spcAft>
              <a:defRPr kumimoji="1" sz="1200">
                <a:solidFill>
                  <a:schemeClr val="tx1"/>
                </a:solidFill>
                <a:latin typeface="Times New Roman" pitchFamily="18" charset="0"/>
                <a:ea typeface="ＭＳ Ｐゴシック" pitchFamily="34" charset="-128"/>
              </a:defRPr>
            </a:lvl9pPr>
          </a:lstStyle>
          <a:p>
            <a:pPr>
              <a:spcBef>
                <a:spcPct val="0"/>
              </a:spcBef>
            </a:pPr>
            <a:fld id="{12F03993-521E-4F9E-BF51-FD816E3C5FE9}" type="slidenum">
              <a:rPr kumimoji="0" lang="en-NZ" altLang="en-US" smtClean="0"/>
              <a:pPr>
                <a:spcBef>
                  <a:spcPct val="0"/>
                </a:spcBef>
              </a:pPr>
              <a:t>18</a:t>
            </a:fld>
            <a:endParaRPr kumimoji="0" lang="en-NZ"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Tree>
    <p:extLst>
      <p:ext uri="{BB962C8B-B14F-4D97-AF65-F5344CB8AC3E}">
        <p14:creationId xmlns:p14="http://schemas.microsoft.com/office/powerpoint/2010/main" val="428968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solidFill>
                  <a:prstClr val="black"/>
                </a:solidFill>
                <a:latin typeface="Arial" charset="0"/>
              </a:rPr>
              <a:pPr eaLnBrk="1" fontAlgn="base" hangingPunct="1">
                <a:spcBef>
                  <a:spcPct val="0"/>
                </a:spcBef>
                <a:spcAft>
                  <a:spcPct val="0"/>
                </a:spcAft>
              </a:pPr>
              <a:t>27</a:t>
            </a:fld>
            <a:endParaRPr lang="en-US" altLang="en-US" smtClean="0">
              <a:solidFill>
                <a:prstClr val="black"/>
              </a:solidFill>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04084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28</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48345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29</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468718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A034C4A-8310-4E58-9419-71485AC89CB7}"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3033-3E03-4F59-BD56-F07E11D3A170}"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2DC4A-23EE-411D-9E45-CFB66A779DCB}"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762000"/>
            <a:ext cx="3810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334000" y="762000"/>
            <a:ext cx="3810000" cy="57150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77D0FB-138A-4C09-87D4-508A057AF9A1}" type="slidenum">
              <a:rPr lang="en-US"/>
              <a:pPr>
                <a:defRPr/>
              </a:pPr>
              <a:t>‹#›</a:t>
            </a:fld>
            <a:endParaRPr lang="en-US"/>
          </a:p>
        </p:txBody>
      </p:sp>
    </p:spTree>
    <p:extLst>
      <p:ext uri="{BB962C8B-B14F-4D97-AF65-F5344CB8AC3E}">
        <p14:creationId xmlns:p14="http://schemas.microsoft.com/office/powerpoint/2010/main" val="27762284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8CDBEDE-8241-4890-A0DA-1F2E5685E01C}" type="datetime1">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2DFC5-5A12-4903-AC61-6C2D8458784A}" type="datetime1">
              <a:rPr lang="en-US" smtClean="0"/>
              <a:t>4/25/2018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4ACB61B-C6AB-48EF-A049-546722740361}" type="datetime1">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001E7EA-D6E5-4D18-BCCC-74147BCC3326}" type="datetime1">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FB19D3-BAC9-4A06-B1FE-4AD88B5FA9B4}" type="datetime1">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776-D973-4797-8B2C-EBC83BFD5EA5}" type="datetime1">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03BF7-4137-4A64-BDD0-5EF4F3921EEE}" type="datetime1">
              <a:rPr lang="en-US" smtClean="0"/>
              <a:t>4/25/2018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3BDBE-7BAA-4987-948A-B28381CA7A81}" type="datetime1">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444A973-FCF0-4F14-B7DA-B56A9FBA1757}" type="datetime1">
              <a:rPr lang="en-US" smtClean="0"/>
              <a:t>4/25/2018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 id="2147484740" r:id="rId12"/>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8.wmf"/></Relationships>
</file>

<file path=ppt/slides/_rels/slide8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404813"/>
            <a:ext cx="7772400" cy="1736725"/>
          </a:xfrm>
        </p:spPr>
        <p:txBody>
          <a:bodyPr/>
          <a:lstStyle/>
          <a:p>
            <a:pPr algn="r" eaLnBrk="1" fontAlgn="auto" hangingPunct="1">
              <a:spcAft>
                <a:spcPts val="0"/>
              </a:spcAft>
              <a:defRPr/>
            </a:pPr>
            <a:r>
              <a:rPr lang="en-IE" sz="3600" dirty="0" smtClean="0">
                <a:solidFill>
                  <a:schemeClr val="tx2">
                    <a:satMod val="130000"/>
                  </a:schemeClr>
                </a:solidFill>
              </a:rPr>
              <a:t>Course -  DT228-2</a:t>
            </a:r>
            <a:br>
              <a:rPr lang="en-IE" sz="3600" dirty="0" smtClean="0">
                <a:solidFill>
                  <a:schemeClr val="tx2">
                    <a:satMod val="130000"/>
                  </a:schemeClr>
                </a:solidFill>
              </a:rPr>
            </a:br>
            <a:endParaRPr lang="en-US" sz="3600" dirty="0" smtClean="0">
              <a:solidFill>
                <a:schemeClr val="tx2">
                  <a:satMod val="130000"/>
                </a:schemeClr>
              </a:solidFill>
            </a:endParaRPr>
          </a:p>
        </p:txBody>
      </p:sp>
      <p:sp>
        <p:nvSpPr>
          <p:cNvPr id="2051" name="Rectangle 3"/>
          <p:cNvSpPr>
            <a:spLocks noGrp="1" noChangeArrowheads="1"/>
          </p:cNvSpPr>
          <p:nvPr>
            <p:ph type="subTitle" idx="1"/>
          </p:nvPr>
        </p:nvSpPr>
        <p:spPr>
          <a:xfrm>
            <a:off x="1258888" y="2060575"/>
            <a:ext cx="7489825" cy="911225"/>
          </a:xfrm>
        </p:spPr>
        <p:txBody>
          <a:bodyPr>
            <a:noAutofit/>
          </a:bodyPr>
          <a:lstStyle/>
          <a:p>
            <a:pPr eaLnBrk="1" fontAlgn="auto" hangingPunct="1">
              <a:lnSpc>
                <a:spcPct val="90000"/>
              </a:lnSpc>
              <a:spcAft>
                <a:spcPts val="0"/>
              </a:spcAft>
              <a:buFont typeface="Wingdings 2"/>
              <a:buNone/>
              <a:defRPr/>
            </a:pPr>
            <a:r>
              <a:rPr lang="en-IE" sz="3200" dirty="0" smtClean="0"/>
              <a:t>Module (Subject) -  </a:t>
            </a:r>
          </a:p>
          <a:p>
            <a:pPr eaLnBrk="1" fontAlgn="auto" hangingPunct="1">
              <a:lnSpc>
                <a:spcPct val="90000"/>
              </a:lnSpc>
              <a:spcAft>
                <a:spcPts val="0"/>
              </a:spcAft>
              <a:buFont typeface="Wingdings 2"/>
              <a:buNone/>
              <a:defRPr/>
            </a:pPr>
            <a:r>
              <a:rPr lang="en-IE" sz="3200" dirty="0" smtClean="0"/>
              <a:t>Human Computer Interaction</a:t>
            </a:r>
            <a:endParaRPr lang="en-US" sz="3200" dirty="0" smtClean="0"/>
          </a:p>
        </p:txBody>
      </p:sp>
      <p:sp>
        <p:nvSpPr>
          <p:cNvPr id="13316" name="Rectangle 4"/>
          <p:cNvSpPr>
            <a:spLocks noChangeArrowheads="1"/>
          </p:cNvSpPr>
          <p:nvPr/>
        </p:nvSpPr>
        <p:spPr bwMode="auto">
          <a:xfrm>
            <a:off x="1258888" y="5013325"/>
            <a:ext cx="698552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ctr" eaLnBrk="1" hangingPunct="1">
              <a:spcBef>
                <a:spcPct val="20000"/>
              </a:spcBef>
              <a:buClrTx/>
              <a:buSzTx/>
              <a:buFontTx/>
              <a:buNone/>
            </a:pPr>
            <a:r>
              <a:rPr lang="en-IE" altLang="en-US" dirty="0" smtClean="0">
                <a:solidFill>
                  <a:srgbClr val="FF0000"/>
                </a:solidFill>
                <a:latin typeface="Arial" charset="0"/>
              </a:rPr>
              <a:t>END OF SEMESTER REVISION </a:t>
            </a:r>
            <a:r>
              <a:rPr lang="en-IE" altLang="en-US" dirty="0" smtClean="0">
                <a:solidFill>
                  <a:srgbClr val="FFFF00"/>
                </a:solidFill>
                <a:latin typeface="Arial" charset="0"/>
              </a:rPr>
              <a:t> </a:t>
            </a:r>
            <a:endParaRPr lang="en-US" altLang="en-US" dirty="0">
              <a:solidFill>
                <a:srgbClr val="FFFF00"/>
              </a:solidFill>
              <a:latin typeface="Arial" charset="0"/>
            </a:endParaRPr>
          </a:p>
        </p:txBody>
      </p:sp>
      <p:sp>
        <p:nvSpPr>
          <p:cNvPr id="13317" name="Rectangle 5"/>
          <p:cNvSpPr>
            <a:spLocks noChangeArrowheads="1"/>
          </p:cNvSpPr>
          <p:nvPr/>
        </p:nvSpPr>
        <p:spPr bwMode="auto">
          <a:xfrm>
            <a:off x="1258888" y="3644900"/>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a:t>
            </a:r>
            <a:r>
              <a:rPr lang="en-IE" altLang="en-US" sz="2800" dirty="0" smtClean="0"/>
              <a:t>2, </a:t>
            </a:r>
            <a:r>
              <a:rPr lang="en-IE" altLang="en-US" sz="2800" dirty="0"/>
              <a:t>Week </a:t>
            </a:r>
            <a:r>
              <a:rPr lang="en-IE" altLang="en-US" sz="2800" dirty="0" smtClean="0"/>
              <a:t>12</a:t>
            </a:r>
            <a:endParaRPr lang="en-US" altLang="en-US" sz="2800" dirty="0"/>
          </a:p>
        </p:txBody>
      </p:sp>
      <p:sp>
        <p:nvSpPr>
          <p:cNvPr id="2" name="Slide Number Placeholder 1"/>
          <p:cNvSpPr>
            <a:spLocks noGrp="1"/>
          </p:cNvSpPr>
          <p:nvPr>
            <p:ph type="sldNum" sz="quarter" idx="12"/>
          </p:nvPr>
        </p:nvSpPr>
        <p:spPr/>
        <p:txBody>
          <a:bodyPr/>
          <a:lstStyle/>
          <a:p>
            <a:pPr>
              <a:defRPr/>
            </a:pPr>
            <a:fld id="{C6D55BE7-907D-4122-B262-F63DE34514A5}" type="slidenum">
              <a:rPr lang="en-US" smtClean="0"/>
              <a:pPr>
                <a:defRPr/>
              </a:pPr>
              <a:t>1</a:t>
            </a:fld>
            <a:endParaRPr lang="en-US"/>
          </a:p>
        </p:txBody>
      </p:sp>
    </p:spTree>
    <p:extLst>
      <p:ext uri="{BB962C8B-B14F-4D97-AF65-F5344CB8AC3E}">
        <p14:creationId xmlns:p14="http://schemas.microsoft.com/office/powerpoint/2010/main" val="19213986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eaLnBrk="1" hangingPunct="1">
              <a:spcBef>
                <a:spcPct val="0"/>
              </a:spcBef>
              <a:buFontTx/>
              <a:buNone/>
            </a:pPr>
            <a:r>
              <a:rPr lang="en-US" altLang="en-US" sz="1000" dirty="0" smtClean="0"/>
              <a:t>SR - </a:t>
            </a:r>
            <a:fld id="{C4ED4433-6AFF-40FE-A1F2-026FF9327932}" type="slidenum">
              <a:rPr lang="en-US" altLang="en-US" sz="1000" smtClean="0"/>
              <a:pPr eaLnBrk="1" hangingPunct="1">
                <a:spcBef>
                  <a:spcPct val="0"/>
                </a:spcBef>
                <a:buFontTx/>
                <a:buNone/>
              </a:pPr>
              <a:t>10</a:t>
            </a:fld>
            <a:endParaRPr lang="en-US" altLang="en-US" sz="1000" dirty="0" smtClean="0"/>
          </a:p>
        </p:txBody>
      </p:sp>
      <p:sp>
        <p:nvSpPr>
          <p:cNvPr id="41987" name="Rectangle 3"/>
          <p:cNvSpPr>
            <a:spLocks noGrp="1" noChangeArrowheads="1"/>
          </p:cNvSpPr>
          <p:nvPr>
            <p:ph type="body" sz="half" idx="1"/>
          </p:nvPr>
        </p:nvSpPr>
        <p:spPr>
          <a:xfrm>
            <a:off x="179512" y="1916831"/>
            <a:ext cx="8785101" cy="4248473"/>
          </a:xfrm>
        </p:spPr>
        <p:txBody>
          <a:bodyPr>
            <a:normAutofit/>
          </a:bodyPr>
          <a:lstStyle/>
          <a:p>
            <a:pPr marL="0" indent="0">
              <a:lnSpc>
                <a:spcPct val="90000"/>
              </a:lnSpc>
              <a:spcBef>
                <a:spcPct val="70000"/>
              </a:spcBef>
              <a:buNone/>
            </a:pPr>
            <a:r>
              <a:rPr lang="en-GB" altLang="en-US" sz="2600" dirty="0" smtClean="0">
                <a:latin typeface="Arial" panose="020B0604020202020204" pitchFamily="34" charset="0"/>
                <a:cs typeface="Arial" panose="020B0604020202020204" pitchFamily="34" charset="0"/>
              </a:rPr>
              <a:t>Mapping </a:t>
            </a:r>
            <a:r>
              <a:rPr lang="en-GB" sz="2600" dirty="0" smtClean="0">
                <a:latin typeface="Arial" panose="020B0604020202020204" pitchFamily="34" charset="0"/>
                <a:cs typeface="Arial" panose="020B0604020202020204" pitchFamily="34" charset="0"/>
              </a:rPr>
              <a:t>refers </a:t>
            </a:r>
            <a:r>
              <a:rPr lang="en-GB" sz="2600" dirty="0">
                <a:latin typeface="Arial" panose="020B0604020202020204" pitchFamily="34" charset="0"/>
                <a:cs typeface="Arial" panose="020B0604020202020204" pitchFamily="34" charset="0"/>
              </a:rPr>
              <a:t>to the relationship between controls and their movements and the results in the world. Interface controls operate according user expectations </a:t>
            </a:r>
            <a:endParaRPr lang="en-GB" sz="2600" dirty="0" smtClean="0">
              <a:latin typeface="Arial" panose="020B0604020202020204" pitchFamily="34" charset="0"/>
              <a:cs typeface="Arial" panose="020B0604020202020204" pitchFamily="34" charset="0"/>
            </a:endParaRPr>
          </a:p>
          <a:p>
            <a:pPr marL="0" indent="0">
              <a:lnSpc>
                <a:spcPct val="90000"/>
              </a:lnSpc>
              <a:spcBef>
                <a:spcPct val="70000"/>
              </a:spcBef>
              <a:buNone/>
            </a:pPr>
            <a:r>
              <a:rPr lang="en-GB" sz="2600" dirty="0" smtClean="0">
                <a:latin typeface="Arial" panose="020B0604020202020204" pitchFamily="34" charset="0"/>
                <a:cs typeface="Arial" panose="020B0604020202020204" pitchFamily="34" charset="0"/>
              </a:rPr>
              <a:t>(E.G. </a:t>
            </a:r>
            <a:r>
              <a:rPr lang="en-GB" sz="2600" dirty="0">
                <a:latin typeface="Arial" panose="020B0604020202020204" pitchFamily="34" charset="0"/>
                <a:cs typeface="Arial" panose="020B0604020202020204" pitchFamily="34" charset="0"/>
              </a:rPr>
              <a:t>S</a:t>
            </a:r>
            <a:r>
              <a:rPr lang="en-GB" sz="2600" dirty="0" smtClean="0">
                <a:latin typeface="Arial" panose="020B0604020202020204" pitchFamily="34" charset="0"/>
                <a:cs typeface="Arial" panose="020B0604020202020204" pitchFamily="34" charset="0"/>
              </a:rPr>
              <a:t>liding </a:t>
            </a:r>
            <a:r>
              <a:rPr lang="en-GB" sz="2600" dirty="0">
                <a:latin typeface="Arial" panose="020B0604020202020204" pitchFamily="34" charset="0"/>
                <a:cs typeface="Arial" panose="020B0604020202020204" pitchFamily="34" charset="0"/>
              </a:rPr>
              <a:t>a scroll box </a:t>
            </a:r>
            <a:r>
              <a:rPr lang="en-GB" sz="2600" dirty="0">
                <a:solidFill>
                  <a:srgbClr val="FFC000"/>
                </a:solidFill>
                <a:latin typeface="Arial" panose="020B0604020202020204" pitchFamily="34" charset="0"/>
                <a:cs typeface="Arial" panose="020B0604020202020204" pitchFamily="34" charset="0"/>
              </a:rPr>
              <a:t>up</a:t>
            </a:r>
            <a:r>
              <a:rPr lang="en-GB" sz="2600" dirty="0">
                <a:latin typeface="Arial" panose="020B0604020202020204" pitchFamily="34" charset="0"/>
                <a:cs typeface="Arial" panose="020B0604020202020204" pitchFamily="34" charset="0"/>
              </a:rPr>
              <a:t> a scrollbar moves user </a:t>
            </a:r>
            <a:r>
              <a:rPr lang="en-GB" sz="2600" i="1" dirty="0">
                <a:latin typeface="Arial" panose="020B0604020202020204" pitchFamily="34" charset="0"/>
                <a:cs typeface="Arial" panose="020B0604020202020204" pitchFamily="34" charset="0"/>
              </a:rPr>
              <a:t>up</a:t>
            </a:r>
            <a:r>
              <a:rPr lang="en-GB" sz="2600" dirty="0">
                <a:latin typeface="Arial" panose="020B0604020202020204" pitchFamily="34" charset="0"/>
                <a:cs typeface="Arial" panose="020B0604020202020204" pitchFamily="34" charset="0"/>
              </a:rPr>
              <a:t> through a document, sliding a scroll box </a:t>
            </a:r>
            <a:r>
              <a:rPr lang="en-GB" sz="2600" dirty="0">
                <a:solidFill>
                  <a:srgbClr val="FFC000"/>
                </a:solidFill>
                <a:latin typeface="Arial" panose="020B0604020202020204" pitchFamily="34" charset="0"/>
                <a:cs typeface="Arial" panose="020B0604020202020204" pitchFamily="34" charset="0"/>
              </a:rPr>
              <a:t>down </a:t>
            </a:r>
            <a:r>
              <a:rPr lang="en-GB" sz="2600" dirty="0">
                <a:latin typeface="Arial" panose="020B0604020202020204" pitchFamily="34" charset="0"/>
                <a:cs typeface="Arial" panose="020B0604020202020204" pitchFamily="34" charset="0"/>
              </a:rPr>
              <a:t>a scrollbar moves the user </a:t>
            </a:r>
            <a:r>
              <a:rPr lang="en-GB" sz="2600" i="1" dirty="0">
                <a:latin typeface="Arial" panose="020B0604020202020204" pitchFamily="34" charset="0"/>
                <a:cs typeface="Arial" panose="020B0604020202020204" pitchFamily="34" charset="0"/>
              </a:rPr>
              <a:t>down</a:t>
            </a:r>
            <a:r>
              <a:rPr lang="en-GB" sz="2600" dirty="0">
                <a:latin typeface="Arial" panose="020B0604020202020204" pitchFamily="34" charset="0"/>
                <a:cs typeface="Arial" panose="020B0604020202020204" pitchFamily="34" charset="0"/>
              </a:rPr>
              <a:t> through a document).</a:t>
            </a:r>
            <a:endParaRPr lang="en-GB" altLang="en-US" sz="2600" dirty="0" smtClean="0">
              <a:latin typeface="Arial" panose="020B0604020202020204" pitchFamily="34" charset="0"/>
              <a:cs typeface="Arial" panose="020B0604020202020204" pitchFamily="34" charset="0"/>
            </a:endParaRPr>
          </a:p>
        </p:txBody>
      </p:sp>
      <p:sp>
        <p:nvSpPr>
          <p:cNvPr id="9" name="Rectangle 2"/>
          <p:cNvSpPr>
            <a:spLocks noGrp="1" noChangeArrowheads="1"/>
          </p:cNvSpPr>
          <p:nvPr>
            <p:ph type="title"/>
          </p:nvPr>
        </p:nvSpPr>
        <p:spPr>
          <a:xfrm>
            <a:off x="609600" y="274638"/>
            <a:ext cx="7924800" cy="1642194"/>
          </a:xfrm>
        </p:spPr>
        <p:txBody>
          <a:bodyPr/>
          <a:lstStyle/>
          <a:p>
            <a:pPr>
              <a:defRPr/>
            </a:pPr>
            <a:r>
              <a:rPr lang="en-US" altLang="en-US" sz="3200" dirty="0" smtClean="0">
                <a:latin typeface="Arial" panose="020B0604020202020204" pitchFamily="34" charset="0"/>
                <a:cs typeface="Arial" panose="020B0604020202020204" pitchFamily="34" charset="0"/>
              </a:rPr>
              <a:t>Cognitive Processes – </a:t>
            </a:r>
            <a:r>
              <a:rPr lang="en-US" altLang="en-US" sz="2600" dirty="0" smtClean="0">
                <a:latin typeface="Arial" panose="020B0604020202020204" pitchFamily="34" charset="0"/>
                <a:cs typeface="Arial" panose="020B0604020202020204" pitchFamily="34" charset="0"/>
              </a:rPr>
              <a:t>Perception</a:t>
            </a:r>
            <a:br>
              <a:rPr lang="en-US" altLang="en-US" sz="2600" dirty="0" smtClean="0">
                <a:latin typeface="Arial" panose="020B0604020202020204" pitchFamily="34" charset="0"/>
                <a:cs typeface="Arial" panose="020B0604020202020204" pitchFamily="34" charset="0"/>
              </a:rPr>
            </a:br>
            <a:r>
              <a:rPr lang="en-US" altLang="en-US" sz="2600" dirty="0" smtClean="0">
                <a:latin typeface="Arial" panose="020B0604020202020204" pitchFamily="34" charset="0"/>
                <a:cs typeface="Arial" panose="020B0604020202020204" pitchFamily="34" charset="0"/>
              </a:rPr>
              <a:t>Ecological - </a:t>
            </a:r>
            <a:r>
              <a:rPr lang="en-US" altLang="en-US" sz="2600" dirty="0" smtClean="0">
                <a:solidFill>
                  <a:srgbClr val="FFC000"/>
                </a:solidFill>
                <a:latin typeface="Arial" panose="020B0604020202020204" pitchFamily="34" charset="0"/>
                <a:cs typeface="Arial" panose="020B0604020202020204" pitchFamily="34" charset="0"/>
              </a:rPr>
              <a:t>mapping</a:t>
            </a:r>
          </a:p>
        </p:txBody>
      </p:sp>
    </p:spTree>
    <p:extLst>
      <p:ext uri="{BB962C8B-B14F-4D97-AF65-F5344CB8AC3E}">
        <p14:creationId xmlns:p14="http://schemas.microsoft.com/office/powerpoint/2010/main" val="1150053009"/>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latin typeface="Arial" charset="0"/>
              </a:rPr>
              <a:t>SL - </a:t>
            </a:r>
            <a:fld id="{17A659B5-5B14-4684-B510-BCA1996ED5F2}" type="slidenum">
              <a:rPr lang="en-US" altLang="en-US" sz="1200" smtClean="0">
                <a:latin typeface="Arial" charset="0"/>
              </a:rPr>
              <a:pPr eaLnBrk="1" fontAlgn="base" hangingPunct="1">
                <a:spcBef>
                  <a:spcPct val="0"/>
                </a:spcBef>
                <a:spcAft>
                  <a:spcPct val="0"/>
                </a:spcAft>
                <a:buClrTx/>
                <a:buSzTx/>
                <a:buFontTx/>
                <a:buNone/>
              </a:pPr>
              <a:t>11</a:t>
            </a:fld>
            <a:endParaRPr lang="en-US" altLang="en-US" sz="1200" dirty="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2800" dirty="0" smtClean="0">
                <a:latin typeface="Arial" panose="020B0604020202020204" pitchFamily="34" charset="0"/>
                <a:cs typeface="Arial" panose="020B0604020202020204" pitchFamily="34" charset="0"/>
              </a:rPr>
              <a:t>Visual Perception – Constructive</a:t>
            </a:r>
          </a:p>
        </p:txBody>
      </p:sp>
      <p:graphicFrame>
        <p:nvGraphicFramePr>
          <p:cNvPr id="2" name="Object 1"/>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1037" name="Clip" r:id="rId4" imgW="3961340" imgH="3503345" progId="">
                  <p:embed/>
                </p:oleObj>
              </mc:Choice>
              <mc:Fallback>
                <p:oleObj name="Clip" r:id="rId4" imgW="3961340" imgH="3503345" progId="">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3"/>
          <p:cNvSpPr txBox="1">
            <a:spLocks noChangeArrowheads="1"/>
          </p:cNvSpPr>
          <p:nvPr/>
        </p:nvSpPr>
        <p:spPr>
          <a:xfrm>
            <a:off x="179388" y="1556792"/>
            <a:ext cx="8785100" cy="4322762"/>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spcBef>
                <a:spcPct val="0"/>
              </a:spcBef>
              <a:buNone/>
            </a:pPr>
            <a:r>
              <a:rPr lang="en-GB" altLang="en-US" sz="2800" dirty="0">
                <a:solidFill>
                  <a:srgbClr val="FFC000"/>
                </a:solidFill>
                <a:latin typeface="Arial" panose="020B0604020202020204" pitchFamily="34" charset="0"/>
                <a:cs typeface="Arial" panose="020B0604020202020204" pitchFamily="34" charset="0"/>
              </a:rPr>
              <a:t>Gestalt laws of perceptual organisation</a:t>
            </a:r>
          </a:p>
          <a:p>
            <a:pPr marL="0" indent="0">
              <a:buNone/>
            </a:pPr>
            <a:r>
              <a:rPr lang="en-GB" altLang="en-US" sz="2000" dirty="0">
                <a:latin typeface="Arial" panose="020B0604020202020204" pitchFamily="34" charset="0"/>
                <a:cs typeface="Arial" panose="020B0604020202020204" pitchFamily="34" charset="0"/>
              </a:rPr>
              <a:t>(Gestalt = shape, and usually a shape made from more that one part)</a:t>
            </a:r>
          </a:p>
          <a:p>
            <a:pPr marL="0" indent="0">
              <a:buNone/>
            </a:pPr>
            <a:r>
              <a:rPr lang="en-GB" altLang="en-US" sz="2400" dirty="0">
                <a:latin typeface="Arial" panose="020B0604020202020204" pitchFamily="34" charset="0"/>
                <a:cs typeface="Arial" panose="020B0604020202020204" pitchFamily="34" charset="0"/>
              </a:rPr>
              <a:t>‘</a:t>
            </a:r>
            <a:r>
              <a:rPr lang="en-GB" altLang="en-US" sz="2600" dirty="0">
                <a:latin typeface="Arial" panose="020B0604020202020204" pitchFamily="34" charset="0"/>
                <a:cs typeface="Arial" panose="020B0604020202020204" pitchFamily="34" charset="0"/>
              </a:rPr>
              <a:t>Laws’ of perception that are regarded as being innate</a:t>
            </a:r>
          </a:p>
          <a:p>
            <a:pPr marL="457200" lvl="1" indent="0"/>
            <a:r>
              <a:rPr lang="en-GB" altLang="en-US" sz="2600" dirty="0">
                <a:latin typeface="Arial" panose="020B0604020202020204" pitchFamily="34" charset="0"/>
                <a:cs typeface="Arial" panose="020B0604020202020204" pitchFamily="34" charset="0"/>
              </a:rPr>
              <a:t>Proximity</a:t>
            </a:r>
          </a:p>
          <a:p>
            <a:pPr marL="457200" lvl="1" indent="0"/>
            <a:r>
              <a:rPr lang="en-GB" altLang="en-US" sz="2600" dirty="0">
                <a:latin typeface="Arial" panose="020B0604020202020204" pitchFamily="34" charset="0"/>
                <a:cs typeface="Arial" panose="020B0604020202020204" pitchFamily="34" charset="0"/>
              </a:rPr>
              <a:t>Similarity</a:t>
            </a:r>
          </a:p>
          <a:p>
            <a:pPr marL="457200" lvl="1" indent="0"/>
            <a:r>
              <a:rPr lang="en-GB" altLang="en-US" sz="2600" dirty="0">
                <a:latin typeface="Arial" panose="020B0604020202020204" pitchFamily="34" charset="0"/>
                <a:cs typeface="Arial" panose="020B0604020202020204" pitchFamily="34" charset="0"/>
              </a:rPr>
              <a:t>Closure</a:t>
            </a:r>
          </a:p>
          <a:p>
            <a:pPr marL="457200" lvl="1" indent="0"/>
            <a:r>
              <a:rPr lang="en-GB" altLang="en-US" sz="2600" dirty="0">
                <a:latin typeface="Arial" panose="020B0604020202020204" pitchFamily="34" charset="0"/>
                <a:cs typeface="Arial" panose="020B0604020202020204" pitchFamily="34" charset="0"/>
              </a:rPr>
              <a:t>Continuity</a:t>
            </a:r>
          </a:p>
          <a:p>
            <a:pPr marL="457200" lvl="1" indent="0"/>
            <a:r>
              <a:rPr lang="en-GB" altLang="en-US" sz="2600" dirty="0">
                <a:latin typeface="Arial" panose="020B0604020202020204" pitchFamily="34" charset="0"/>
                <a:cs typeface="Arial" panose="020B0604020202020204" pitchFamily="34" charset="0"/>
              </a:rPr>
              <a:t>Symmetry</a:t>
            </a:r>
          </a:p>
        </p:txBody>
      </p:sp>
    </p:spTree>
    <p:extLst>
      <p:ext uri="{BB962C8B-B14F-4D97-AF65-F5344CB8AC3E}">
        <p14:creationId xmlns:p14="http://schemas.microsoft.com/office/powerpoint/2010/main" val="3794680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latin typeface="Arial" charset="0"/>
              </a:rPr>
              <a:t>SL - </a:t>
            </a:r>
            <a:fld id="{17A659B5-5B14-4684-B510-BCA1996ED5F2}" type="slidenum">
              <a:rPr lang="en-US" altLang="en-US" sz="1200" smtClean="0">
                <a:latin typeface="Arial" charset="0"/>
              </a:rPr>
              <a:pPr eaLnBrk="1" fontAlgn="base" hangingPunct="1">
                <a:spcBef>
                  <a:spcPct val="0"/>
                </a:spcBef>
                <a:spcAft>
                  <a:spcPct val="0"/>
                </a:spcAft>
                <a:buClrTx/>
                <a:buSzTx/>
                <a:buFontTx/>
                <a:buNone/>
              </a:pPr>
              <a:t>12</a:t>
            </a:fld>
            <a:endParaRPr lang="en-US" altLang="en-US" sz="1200" dirty="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On Gestalt Laws</a:t>
            </a:r>
          </a:p>
        </p:txBody>
      </p:sp>
      <p:graphicFrame>
        <p:nvGraphicFramePr>
          <p:cNvPr id="2" name="Object 1"/>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2061" name="Clip" r:id="rId4" imgW="3961340" imgH="3503345" progId="">
                  <p:embed/>
                </p:oleObj>
              </mc:Choice>
              <mc:Fallback>
                <p:oleObj name="Clip" r:id="rId4" imgW="3961340" imgH="3503345" progId="">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3"/>
          <p:cNvSpPr txBox="1">
            <a:spLocks noChangeArrowheads="1"/>
          </p:cNvSpPr>
          <p:nvPr/>
        </p:nvSpPr>
        <p:spPr>
          <a:xfrm>
            <a:off x="179388" y="1556792"/>
            <a:ext cx="8785100" cy="4322762"/>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spcBef>
                <a:spcPct val="0"/>
              </a:spcBef>
              <a:buNone/>
            </a:pPr>
            <a:r>
              <a:rPr lang="en-GB" altLang="en-US" sz="2800" dirty="0">
                <a:solidFill>
                  <a:srgbClr val="FFC000"/>
                </a:solidFill>
                <a:latin typeface="Arial" panose="020B0604020202020204" pitchFamily="34" charset="0"/>
                <a:cs typeface="Arial" panose="020B0604020202020204" pitchFamily="34" charset="0"/>
              </a:rPr>
              <a:t>Gestalt laws of perceptual </a:t>
            </a:r>
            <a:r>
              <a:rPr lang="en-GB" altLang="en-US" sz="2800" dirty="0" smtClean="0">
                <a:solidFill>
                  <a:srgbClr val="FFC000"/>
                </a:solidFill>
                <a:latin typeface="Arial" panose="020B0604020202020204" pitchFamily="34" charset="0"/>
                <a:cs typeface="Arial" panose="020B0604020202020204" pitchFamily="34" charset="0"/>
              </a:rPr>
              <a:t>organisation (2)</a:t>
            </a:r>
            <a:endParaRPr lang="en-GB" altLang="en-US" sz="2800" dirty="0">
              <a:solidFill>
                <a:srgbClr val="FFC000"/>
              </a:solidFill>
              <a:latin typeface="Arial" panose="020B0604020202020204" pitchFamily="34" charset="0"/>
              <a:cs typeface="Arial" panose="020B0604020202020204" pitchFamily="34" charset="0"/>
            </a:endParaRPr>
          </a:p>
          <a:p>
            <a:pPr lvl="0"/>
            <a:r>
              <a:rPr lang="en-GB" sz="2400" dirty="0">
                <a:latin typeface="Arial" panose="020B0604020202020204" pitchFamily="34" charset="0"/>
                <a:cs typeface="Arial" panose="020B0604020202020204" pitchFamily="34" charset="0"/>
              </a:rPr>
              <a:t>Human visual perception has many limitations. They should be kept in mind when designing interfaces. The Gestalt laws are important as they </a:t>
            </a:r>
            <a:r>
              <a:rPr lang="en-GB" sz="2400" u="sng" dirty="0">
                <a:latin typeface="Arial" panose="020B0604020202020204" pitchFamily="34" charset="0"/>
                <a:cs typeface="Arial" panose="020B0604020202020204" pitchFamily="34" charset="0"/>
              </a:rPr>
              <a:t>imply</a:t>
            </a:r>
            <a:r>
              <a:rPr lang="en-GB" sz="2400" dirty="0">
                <a:latin typeface="Arial" panose="020B0604020202020204" pitchFamily="34" charset="0"/>
                <a:cs typeface="Arial" panose="020B0604020202020204" pitchFamily="34" charset="0"/>
              </a:rPr>
              <a:t> that </a:t>
            </a:r>
            <a:r>
              <a:rPr lang="en-GB" sz="2400" dirty="0" smtClean="0">
                <a:latin typeface="Arial" panose="020B0604020202020204" pitchFamily="34" charset="0"/>
                <a:cs typeface="Arial" panose="020B0604020202020204" pitchFamily="34" charset="0"/>
              </a:rPr>
              <a:t>we</a:t>
            </a:r>
            <a:r>
              <a:rPr lang="en-GB" sz="2400" dirty="0">
                <a:latin typeface="Arial" panose="020B0604020202020204" pitchFamily="34" charset="0"/>
                <a:cs typeface="Arial" panose="020B0604020202020204" pitchFamily="34" charset="0"/>
              </a:rPr>
              <a:t> </a:t>
            </a:r>
            <a:r>
              <a:rPr lang="en-GB" sz="2400" dirty="0" smtClean="0">
                <a:latin typeface="Arial" panose="020B0604020202020204" pitchFamily="34" charset="0"/>
                <a:cs typeface="Arial" panose="020B0604020202020204" pitchFamily="34" charset="0"/>
              </a:rPr>
              <a:t>decompose </a:t>
            </a:r>
            <a:r>
              <a:rPr lang="en-GB" sz="2400" dirty="0">
                <a:latin typeface="Arial" panose="020B0604020202020204" pitchFamily="34" charset="0"/>
                <a:cs typeface="Arial" panose="020B0604020202020204" pitchFamily="34" charset="0"/>
              </a:rPr>
              <a:t>or partition images into separate entities that are readily recognisable</a:t>
            </a:r>
            <a:r>
              <a:rPr lang="en-GB" sz="2400" dirty="0" smtClean="0">
                <a:latin typeface="Arial" panose="020B0604020202020204" pitchFamily="34" charset="0"/>
                <a:cs typeface="Arial" panose="020B0604020202020204" pitchFamily="34" charset="0"/>
              </a:rPr>
              <a:t>.</a:t>
            </a:r>
            <a:endParaRPr lang="en-IE"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When designing interfaces and their components we should take this </a:t>
            </a:r>
            <a:r>
              <a:rPr lang="en-GB" sz="2400" dirty="0" smtClean="0">
                <a:latin typeface="Arial" panose="020B0604020202020204" pitchFamily="34" charset="0"/>
                <a:cs typeface="Arial" panose="020B0604020202020204" pitchFamily="34" charset="0"/>
              </a:rPr>
              <a:t>decomposition </a:t>
            </a:r>
            <a:r>
              <a:rPr lang="en-GB" sz="2400" dirty="0">
                <a:latin typeface="Arial" panose="020B0604020202020204" pitchFamily="34" charset="0"/>
                <a:cs typeface="Arial" panose="020B0604020202020204" pitchFamily="34" charset="0"/>
              </a:rPr>
              <a:t>process into account if we are to design suitable computer interfaces </a:t>
            </a:r>
            <a:r>
              <a:rPr lang="en-GB" sz="2400" dirty="0" smtClean="0">
                <a:latin typeface="Arial" panose="020B0604020202020204" pitchFamily="34" charset="0"/>
                <a:cs typeface="Arial" panose="020B0604020202020204" pitchFamily="34" charset="0"/>
              </a:rPr>
              <a:t>for </a:t>
            </a:r>
            <a:r>
              <a:rPr lang="en-GB" sz="2400" dirty="0">
                <a:latin typeface="Arial" panose="020B0604020202020204" pitchFamily="34" charset="0"/>
                <a:cs typeface="Arial" panose="020B0604020202020204" pitchFamily="34" charset="0"/>
              </a:rPr>
              <a:t>humans to use</a:t>
            </a:r>
            <a:r>
              <a:rPr lang="en-GB" sz="2400" dirty="0" smtClean="0">
                <a:latin typeface="Arial" panose="020B0604020202020204" pitchFamily="34" charset="0"/>
                <a:cs typeface="Arial" panose="020B0604020202020204" pitchFamily="34" charset="0"/>
              </a:rPr>
              <a:t>.</a:t>
            </a:r>
            <a:endParaRPr lang="en-GB"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3008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Arial" panose="020B0604020202020204" pitchFamily="34" charset="0"/>
                <a:ea typeface="ＭＳ Ｐゴシック" pitchFamily="34" charset="-128"/>
                <a:cs typeface="Arial" panose="020B0604020202020204" pitchFamily="34" charset="0"/>
              </a:rPr>
              <a:t>Gulf of Execution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defRPr/>
            </a:pPr>
            <a:r>
              <a:rPr lang="en-US" sz="2600" dirty="0">
                <a:solidFill>
                  <a:srgbClr val="FFC000"/>
                </a:solidFill>
                <a:latin typeface="Arial" panose="020B0604020202020204" pitchFamily="34" charset="0"/>
                <a:cs typeface="Arial" panose="020B0604020202020204" pitchFamily="34" charset="0"/>
              </a:rPr>
              <a:t>The gulf of execution is the mismatch between the user’s intentions and the allowable actions.</a:t>
            </a:r>
          </a:p>
          <a:p>
            <a:pPr marL="914400" lvl="1" indent="-514350">
              <a:buFont typeface="+mj-lt"/>
              <a:buAutoNum type="arabicPeriod"/>
              <a:defRPr/>
            </a:pPr>
            <a:r>
              <a:rPr lang="en-US" sz="2400" dirty="0">
                <a:latin typeface="Arial" panose="020B0604020202020204" pitchFamily="34" charset="0"/>
                <a:cs typeface="Arial" panose="020B0604020202020204" pitchFamily="34" charset="0"/>
              </a:rPr>
              <a:t>How do I … ?</a:t>
            </a:r>
          </a:p>
          <a:p>
            <a:pPr marL="1828800" lvl="3" indent="-514350">
              <a:defRPr/>
            </a:pPr>
            <a:r>
              <a:rPr lang="en-US" sz="2000" dirty="0">
                <a:latin typeface="Arial" panose="020B0604020202020204" pitchFamily="34" charset="0"/>
                <a:cs typeface="Arial" panose="020B0604020202020204" pitchFamily="34" charset="0"/>
              </a:rPr>
              <a:t>Close the </a:t>
            </a:r>
            <a:r>
              <a:rPr lang="en-US" sz="2000" dirty="0" err="1">
                <a:latin typeface="Arial" panose="020B0604020202020204" pitchFamily="34" charset="0"/>
                <a:cs typeface="Arial" panose="020B0604020202020204" pitchFamily="34" charset="0"/>
              </a:rPr>
              <a:t>Favourite</a:t>
            </a:r>
            <a:r>
              <a:rPr lang="en-US" sz="2000" dirty="0">
                <a:latin typeface="Arial" panose="020B0604020202020204" pitchFamily="34" charset="0"/>
                <a:cs typeface="Arial" panose="020B0604020202020204" pitchFamily="34" charset="0"/>
              </a:rPr>
              <a:t> tab</a:t>
            </a:r>
          </a:p>
          <a:p>
            <a:pPr marL="1828800" lvl="3" indent="-514350">
              <a:defRPr/>
            </a:pPr>
            <a:r>
              <a:rPr lang="en-US" sz="2000" dirty="0">
                <a:latin typeface="Arial" panose="020B0604020202020204" pitchFamily="34" charset="0"/>
                <a:cs typeface="Arial" panose="020B0604020202020204" pitchFamily="34" charset="0"/>
              </a:rPr>
              <a:t>Open the door</a:t>
            </a:r>
          </a:p>
          <a:p>
            <a:pPr marL="1828800" lvl="3" indent="-514350">
              <a:defRPr/>
            </a:pPr>
            <a:r>
              <a:rPr lang="en-US" sz="2000" dirty="0">
                <a:latin typeface="Arial" panose="020B0604020202020204" pitchFamily="34" charset="0"/>
                <a:cs typeface="Arial" panose="020B0604020202020204" pitchFamily="34" charset="0"/>
              </a:rPr>
              <a:t>Set the printer</a:t>
            </a:r>
          </a:p>
          <a:p>
            <a:pPr marL="1828800" lvl="3" indent="-514350">
              <a:defRPr/>
            </a:pPr>
            <a:r>
              <a:rPr lang="en-US" sz="2000" dirty="0">
                <a:latin typeface="Arial" panose="020B0604020202020204" pitchFamily="34" charset="0"/>
                <a:cs typeface="Arial" panose="020B0604020202020204" pitchFamily="34" charset="0"/>
              </a:rPr>
              <a:t>Twist this cap off</a:t>
            </a:r>
          </a:p>
          <a:p>
            <a:pPr marL="514350" indent="-514350">
              <a:buFontTx/>
              <a:buNone/>
              <a:defRPr/>
            </a:pPr>
            <a:endParaRPr lang="en-US" sz="2400" dirty="0">
              <a:latin typeface="Arial" panose="020B0604020202020204" pitchFamily="34" charset="0"/>
              <a:cs typeface="Arial" panose="020B0604020202020204" pitchFamily="34" charset="0"/>
            </a:endParaRPr>
          </a:p>
          <a:p>
            <a:pPr marL="914400" lvl="1" indent="-514350">
              <a:buFont typeface="+mj-lt"/>
              <a:buAutoNum type="arabicPeriod" startAt="2"/>
              <a:defRPr/>
            </a:pPr>
            <a:r>
              <a:rPr lang="en-US" sz="2400" dirty="0" smtClean="0">
                <a:latin typeface="Arial" panose="020B0604020202020204" pitchFamily="34" charset="0"/>
                <a:cs typeface="Arial" panose="020B0604020202020204" pitchFamily="34" charset="0"/>
              </a:rPr>
              <a:t>What is the GAP </a:t>
            </a:r>
            <a:r>
              <a:rPr lang="en-US" sz="2400" dirty="0">
                <a:latin typeface="Arial" panose="020B0604020202020204" pitchFamily="34" charset="0"/>
                <a:cs typeface="Arial" panose="020B0604020202020204" pitchFamily="34" charset="0"/>
              </a:rPr>
              <a:t>between </a:t>
            </a:r>
            <a:r>
              <a:rPr lang="en-US" sz="2400" dirty="0">
                <a:solidFill>
                  <a:srgbClr val="FFC000"/>
                </a:solidFill>
                <a:latin typeface="Arial" panose="020B0604020202020204" pitchFamily="34" charset="0"/>
                <a:cs typeface="Arial" panose="020B0604020202020204" pitchFamily="34" charset="0"/>
              </a:rPr>
              <a:t>intention</a:t>
            </a:r>
            <a:r>
              <a:rPr lang="en-US" sz="2400" dirty="0">
                <a:latin typeface="Arial" panose="020B0604020202020204" pitchFamily="34" charset="0"/>
                <a:cs typeface="Arial" panose="020B0604020202020204" pitchFamily="34" charset="0"/>
              </a:rPr>
              <a:t> and </a:t>
            </a:r>
            <a:r>
              <a:rPr lang="en-US" sz="2400" dirty="0" smtClean="0">
                <a:solidFill>
                  <a:srgbClr val="FFC000"/>
                </a:solidFill>
                <a:latin typeface="Arial" panose="020B0604020202020204" pitchFamily="34" charset="0"/>
                <a:cs typeface="Arial" panose="020B0604020202020204" pitchFamily="34" charset="0"/>
              </a:rPr>
              <a:t>action</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1">
              <a:defRPr/>
            </a:pPr>
            <a:endParaRPr lang="en-US" dirty="0"/>
          </a:p>
          <a:p>
            <a:pPr marL="0" indent="0">
              <a:lnSpc>
                <a:spcPct val="150000"/>
              </a:lnSpc>
              <a:buNone/>
              <a:defRPr/>
            </a:pP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SL - </a:t>
            </a:r>
            <a:fld id="{38237106-F2ED-405E-BC33-CC3CF426205F}" type="slidenum">
              <a:rPr lang="en-US" smtClean="0"/>
              <a:pPr/>
              <a:t>13</a:t>
            </a:fld>
            <a:endParaRPr lang="en-US" dirty="0"/>
          </a:p>
        </p:txBody>
      </p:sp>
    </p:spTree>
    <p:extLst>
      <p:ext uri="{BB962C8B-B14F-4D97-AF65-F5344CB8AC3E}">
        <p14:creationId xmlns:p14="http://schemas.microsoft.com/office/powerpoint/2010/main" val="1258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Arial" panose="020B0604020202020204" pitchFamily="34" charset="0"/>
                <a:ea typeface="ＭＳ Ｐゴシック" pitchFamily="34" charset="-128"/>
                <a:cs typeface="Arial" panose="020B0604020202020204" pitchFamily="34" charset="0"/>
              </a:rPr>
              <a:t>Gulf of </a:t>
            </a:r>
            <a:r>
              <a:rPr lang="en-US" altLang="en-US" sz="3200" dirty="0" smtClean="0">
                <a:latin typeface="Arial" panose="020B0604020202020204" pitchFamily="34" charset="0"/>
                <a:ea typeface="ＭＳ Ｐゴシック" pitchFamily="34" charset="-128"/>
                <a:cs typeface="Arial" panose="020B0604020202020204" pitchFamily="34" charset="0"/>
              </a:rPr>
              <a:t>Evaluation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755576" y="1628800"/>
            <a:ext cx="8280920" cy="4114800"/>
          </a:xfrm>
        </p:spPr>
        <p:txBody>
          <a:bodyPr>
            <a:noAutofit/>
          </a:bodyPr>
          <a:lstStyle/>
          <a:p>
            <a:pPr marL="0" indent="0">
              <a:buNone/>
              <a:defRPr/>
            </a:pPr>
            <a:r>
              <a:rPr lang="en-US" altLang="en-US" sz="2600" dirty="0">
                <a:solidFill>
                  <a:srgbClr val="FFC000"/>
                </a:solidFill>
                <a:latin typeface="Arial" panose="020B0604020202020204" pitchFamily="34" charset="0"/>
                <a:ea typeface="ＭＳ Ｐゴシック" pitchFamily="34" charset="-128"/>
                <a:cs typeface="Arial" panose="020B0604020202020204" pitchFamily="34" charset="0"/>
              </a:rPr>
              <a:t>The gulf of evaluation is the mismatch between the system’s representation and users expectations.</a:t>
            </a:r>
          </a:p>
          <a:p>
            <a:pPr marL="914400" lvl="1" indent="-514350">
              <a:buFont typeface="+mj-lt"/>
              <a:buAutoNum type="arabicPeriod"/>
              <a:defRPr/>
            </a:pPr>
            <a:r>
              <a:rPr lang="en-US" altLang="en-US" sz="2400" dirty="0">
                <a:latin typeface="Arial" panose="020B0604020202020204" pitchFamily="34" charset="0"/>
                <a:ea typeface="ＭＳ Ｐゴシック" pitchFamily="34" charset="-128"/>
                <a:cs typeface="Arial" panose="020B0604020202020204" pitchFamily="34" charset="0"/>
              </a:rPr>
              <a:t>What happened?</a:t>
            </a:r>
          </a:p>
          <a:p>
            <a:pPr lvl="3">
              <a:defRPr/>
            </a:pPr>
            <a:r>
              <a:rPr lang="en-US" altLang="en-US" sz="2000" dirty="0">
                <a:latin typeface="Arial" panose="020B0604020202020204" pitchFamily="34" charset="0"/>
                <a:ea typeface="ＭＳ Ｐゴシック" pitchFamily="34" charset="-128"/>
                <a:cs typeface="Arial" panose="020B0604020202020204" pitchFamily="34" charset="0"/>
              </a:rPr>
              <a:t>Where was my file saved?</a:t>
            </a:r>
          </a:p>
          <a:p>
            <a:pPr lvl="3">
              <a:defRPr/>
            </a:pPr>
            <a:r>
              <a:rPr lang="en-US" altLang="en-US" sz="2000" dirty="0">
                <a:latin typeface="Arial" panose="020B0604020202020204" pitchFamily="34" charset="0"/>
                <a:ea typeface="ＭＳ Ｐゴシック" pitchFamily="34" charset="-128"/>
                <a:cs typeface="Arial" panose="020B0604020202020204" pitchFamily="34" charset="0"/>
              </a:rPr>
              <a:t>Is the air conditioner on?</a:t>
            </a:r>
          </a:p>
          <a:p>
            <a:pPr lvl="3">
              <a:defRPr/>
            </a:pPr>
            <a:r>
              <a:rPr lang="en-US" altLang="en-US" sz="2000" dirty="0">
                <a:latin typeface="Arial" panose="020B0604020202020204" pitchFamily="34" charset="0"/>
                <a:ea typeface="ＭＳ Ｐゴシック" pitchFamily="34" charset="-128"/>
                <a:cs typeface="Arial" panose="020B0604020202020204" pitchFamily="34" charset="0"/>
              </a:rPr>
              <a:t>Is the door locked?</a:t>
            </a:r>
          </a:p>
          <a:p>
            <a:pPr lvl="3">
              <a:defRPr/>
            </a:pPr>
            <a:r>
              <a:rPr lang="en-US" altLang="en-US" sz="2000" dirty="0">
                <a:latin typeface="Arial" panose="020B0604020202020204" pitchFamily="34" charset="0"/>
                <a:ea typeface="ＭＳ Ｐゴシック" pitchFamily="34" charset="-128"/>
                <a:cs typeface="Arial" panose="020B0604020202020204" pitchFamily="34" charset="0"/>
              </a:rPr>
              <a:t>Did you ever call a wrong number not picked up?</a:t>
            </a:r>
          </a:p>
          <a:p>
            <a:pPr marL="1371600" lvl="3" indent="0">
              <a:buFontTx/>
              <a:buNone/>
              <a:defRPr/>
            </a:pPr>
            <a:endParaRPr lang="en-US" altLang="en-US" sz="2000" dirty="0">
              <a:latin typeface="Arial" panose="020B0604020202020204" pitchFamily="34" charset="0"/>
              <a:ea typeface="ＭＳ Ｐゴシック" pitchFamily="34" charset="-128"/>
              <a:cs typeface="Arial" panose="020B0604020202020204" pitchFamily="34" charset="0"/>
            </a:endParaRPr>
          </a:p>
          <a:p>
            <a:pPr marL="914400" lvl="1" indent="-514350">
              <a:buFont typeface="+mj-lt"/>
              <a:buAutoNum type="arabicPeriod"/>
              <a:defRPr/>
            </a:pPr>
            <a:r>
              <a:rPr lang="en-US" sz="2400" dirty="0">
                <a:latin typeface="Arial" panose="020B0604020202020204" pitchFamily="34" charset="0"/>
                <a:cs typeface="Arial" panose="020B0604020202020204" pitchFamily="34" charset="0"/>
              </a:rPr>
              <a:t>What is the GAP </a:t>
            </a:r>
            <a:r>
              <a:rPr lang="en-US" sz="2400" dirty="0" smtClean="0">
                <a:latin typeface="Arial" panose="020B0604020202020204" pitchFamily="34" charset="0"/>
                <a:cs typeface="Arial" panose="020B0604020202020204" pitchFamily="34" charset="0"/>
              </a:rPr>
              <a:t>between </a:t>
            </a:r>
            <a:r>
              <a:rPr lang="en-US"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perception</a:t>
            </a:r>
            <a:r>
              <a:rPr lang="en-US" altLang="en-US" sz="2400" dirty="0" smtClean="0">
                <a:latin typeface="Arial" panose="020B0604020202020204" pitchFamily="34" charset="0"/>
                <a:ea typeface="ＭＳ Ｐゴシック" pitchFamily="34" charset="-128"/>
                <a:cs typeface="Arial" panose="020B0604020202020204" pitchFamily="34" charset="0"/>
              </a:rPr>
              <a:t> </a:t>
            </a:r>
            <a:r>
              <a:rPr lang="en-US" altLang="en-US" sz="2400" dirty="0">
                <a:latin typeface="Arial" panose="020B0604020202020204" pitchFamily="34" charset="0"/>
                <a:ea typeface="ＭＳ Ｐゴシック" pitchFamily="34" charset="-128"/>
                <a:cs typeface="Arial" panose="020B0604020202020204" pitchFamily="34" charset="0"/>
              </a:rPr>
              <a:t>and </a:t>
            </a:r>
            <a:r>
              <a:rPr lang="en-US"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interpretation</a:t>
            </a:r>
            <a:r>
              <a:rPr lang="en-US" altLang="en-US" sz="2400" dirty="0" smtClean="0">
                <a:latin typeface="Arial" panose="020B0604020202020204" pitchFamily="34" charset="0"/>
                <a:ea typeface="ＭＳ Ｐゴシック" pitchFamily="34" charset="-128"/>
                <a:cs typeface="Arial" panose="020B0604020202020204" pitchFamily="34" charset="0"/>
              </a:rPr>
              <a:t>?</a:t>
            </a:r>
            <a:endParaRPr lang="en-US" altLang="en-US" sz="2400" dirty="0">
              <a:latin typeface="Arial" panose="020B0604020202020204" pitchFamily="34" charset="0"/>
              <a:ea typeface="ＭＳ Ｐゴシック" pitchFamily="34" charset="-128"/>
              <a:cs typeface="Arial" panose="020B0604020202020204" pitchFamily="34" charset="0"/>
            </a:endParaRPr>
          </a:p>
          <a:p>
            <a:pPr marL="0" indent="0">
              <a:lnSpc>
                <a:spcPct val="150000"/>
              </a:lnSpc>
              <a:buNone/>
              <a:defRPr/>
            </a:pP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SL - </a:t>
            </a:r>
            <a:fld id="{38237106-F2ED-405E-BC33-CC3CF426205F}" type="slidenum">
              <a:rPr lang="en-US" smtClean="0"/>
              <a:pPr/>
              <a:t>14</a:t>
            </a:fld>
            <a:endParaRPr lang="en-US" dirty="0"/>
          </a:p>
        </p:txBody>
      </p:sp>
    </p:spTree>
    <p:extLst>
      <p:ext uri="{BB962C8B-B14F-4D97-AF65-F5344CB8AC3E}">
        <p14:creationId xmlns:p14="http://schemas.microsoft.com/office/powerpoint/2010/main" val="3467501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Memory - Miller’s 7 +/- 2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342900" lvl="2" indent="-342900">
              <a:defRPr/>
            </a:pPr>
            <a:r>
              <a:rPr lang="en-GB" altLang="en-US" sz="2400" dirty="0">
                <a:latin typeface="Arial" panose="020B0604020202020204" pitchFamily="34" charset="0"/>
                <a:ea typeface="ＭＳ Ｐゴシック" pitchFamily="34" charset="-128"/>
                <a:cs typeface="Arial" panose="020B0604020202020204" pitchFamily="34" charset="0"/>
              </a:rPr>
              <a:t>Amount of information that can be retained is severely limited – Miller’s </a:t>
            </a:r>
            <a:r>
              <a:rPr lang="en-GB" altLang="en-US" sz="2400" i="1" dirty="0">
                <a:latin typeface="Arial" panose="020B0604020202020204" pitchFamily="34" charset="0"/>
                <a:ea typeface="ＭＳ Ｐゴシック" pitchFamily="34" charset="-128"/>
                <a:cs typeface="Arial" panose="020B0604020202020204" pitchFamily="34" charset="0"/>
              </a:rPr>
              <a:t>chunking</a:t>
            </a:r>
            <a:r>
              <a:rPr lang="en-GB" altLang="en-US" sz="2400" dirty="0">
                <a:latin typeface="Arial" panose="020B0604020202020204" pitchFamily="34" charset="0"/>
                <a:ea typeface="ＭＳ Ｐゴシック" pitchFamily="34" charset="-128"/>
                <a:cs typeface="Arial" panose="020B0604020202020204" pitchFamily="34" charset="0"/>
              </a:rPr>
              <a:t> concept (7 +/- </a:t>
            </a:r>
            <a:r>
              <a:rPr lang="en-GB" altLang="en-US" sz="2400" dirty="0" smtClean="0">
                <a:latin typeface="Arial" panose="020B0604020202020204" pitchFamily="34" charset="0"/>
                <a:ea typeface="ＭＳ Ｐゴシック" pitchFamily="34" charset="-128"/>
                <a:cs typeface="Arial" panose="020B0604020202020204" pitchFamily="34" charset="0"/>
              </a:rPr>
              <a:t>2)</a:t>
            </a:r>
            <a:r>
              <a:rPr lang="en-GB" altLang="en-US" sz="2400" dirty="0">
                <a:latin typeface="Arial" panose="020B0604020202020204" pitchFamily="34" charset="0"/>
                <a:ea typeface="ＭＳ Ｐゴシック" pitchFamily="34" charset="-128"/>
                <a:cs typeface="Arial" panose="020B0604020202020204" pitchFamily="34" charset="0"/>
              </a:rPr>
              <a:t> </a:t>
            </a:r>
            <a:r>
              <a:rPr lang="en-GB" altLang="en-US" sz="2400" dirty="0" smtClean="0">
                <a:latin typeface="Arial" panose="020B0604020202020204" pitchFamily="34" charset="0"/>
                <a:ea typeface="ＭＳ Ｐゴシック" pitchFamily="34" charset="-128"/>
                <a:cs typeface="Arial" panose="020B0604020202020204" pitchFamily="34" charset="0"/>
              </a:rPr>
              <a:t>– IE the </a:t>
            </a:r>
            <a:r>
              <a:rPr lang="en-GB" altLang="en-US" sz="2400" dirty="0">
                <a:latin typeface="Arial" panose="020B0604020202020204" pitchFamily="34" charset="0"/>
                <a:ea typeface="ＭＳ Ｐゴシック" pitchFamily="34" charset="-128"/>
                <a:cs typeface="Arial" panose="020B0604020202020204" pitchFamily="34" charset="0"/>
              </a:rPr>
              <a:t>capacity of a working memory is: 7 +/-2 items</a:t>
            </a:r>
          </a:p>
          <a:p>
            <a:pPr>
              <a:defRPr/>
            </a:pPr>
            <a:r>
              <a:rPr lang="en-GB" altLang="en-US" sz="2400" dirty="0">
                <a:latin typeface="Arial" panose="020B0604020202020204" pitchFamily="34" charset="0"/>
                <a:ea typeface="ＭＳ Ｐゴシック" pitchFamily="34" charset="-128"/>
                <a:cs typeface="Arial" panose="020B0604020202020204" pitchFamily="34" charset="0"/>
              </a:rPr>
              <a:t>Recognition versus Recall</a:t>
            </a:r>
          </a:p>
          <a:p>
            <a:pPr lvl="1">
              <a:defRPr/>
            </a:pPr>
            <a:r>
              <a:rPr lang="en-GB" altLang="en-US" sz="2000" dirty="0">
                <a:latin typeface="Arial" panose="020B0604020202020204" pitchFamily="34" charset="0"/>
                <a:ea typeface="ＭＳ Ｐゴシック" pitchFamily="34" charset="-128"/>
                <a:cs typeface="Arial" panose="020B0604020202020204" pitchFamily="34" charset="0"/>
              </a:rPr>
              <a:t>Recall can be defined as the process of searching memory and then deciding whether the piece of information matches what is in the memory </a:t>
            </a:r>
            <a:r>
              <a:rPr lang="en-GB" altLang="en-US" sz="2000" dirty="0" smtClean="0">
                <a:latin typeface="Arial" panose="020B0604020202020204" pitchFamily="34" charset="0"/>
                <a:ea typeface="ＭＳ Ｐゴシック" pitchFamily="34" charset="-128"/>
                <a:cs typeface="Arial" panose="020B0604020202020204" pitchFamily="34" charset="0"/>
              </a:rPr>
              <a:t>store</a:t>
            </a:r>
            <a:r>
              <a:rPr lang="en-GB" altLang="en-US" sz="2000" dirty="0">
                <a:latin typeface="Arial" panose="020B0604020202020204" pitchFamily="34" charset="0"/>
                <a:ea typeface="ＭＳ Ｐゴシック" pitchFamily="34" charset="-128"/>
                <a:cs typeface="Arial" panose="020B0604020202020204" pitchFamily="34" charset="0"/>
              </a:rPr>
              <a:t>.</a:t>
            </a:r>
          </a:p>
          <a:p>
            <a:pPr lvl="1">
              <a:defRPr/>
            </a:pPr>
            <a:r>
              <a:rPr lang="en-GB" altLang="en-US" sz="2000" dirty="0">
                <a:latin typeface="Arial" panose="020B0604020202020204" pitchFamily="34" charset="0"/>
                <a:ea typeface="ＭＳ Ｐゴシック" pitchFamily="34" charset="-128"/>
                <a:cs typeface="Arial" panose="020B0604020202020204" pitchFamily="34" charset="0"/>
              </a:rPr>
              <a:t>Recognition vs Recall uses the concept of affordance (in ecological perception – i.e. what the user expects, and what is ‘ready to hand’).</a:t>
            </a:r>
            <a:endParaRPr lang="en-US" altLang="en-US" sz="2000" dirty="0">
              <a:latin typeface="Arial" panose="020B0604020202020204" pitchFamily="34" charset="0"/>
              <a:ea typeface="ＭＳ Ｐゴシック" pitchFamily="34" charset="-128"/>
              <a:cs typeface="Arial" panose="020B0604020202020204" pitchFamily="34" charset="0"/>
            </a:endParaRPr>
          </a:p>
          <a:p>
            <a:pPr marL="0" indent="0">
              <a:lnSpc>
                <a:spcPct val="150000"/>
              </a:lnSpc>
              <a:buNone/>
              <a:defRPr/>
            </a:pP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SL - </a:t>
            </a:r>
            <a:fld id="{38237106-F2ED-405E-BC33-CC3CF426205F}" type="slidenum">
              <a:rPr lang="en-US" smtClean="0"/>
              <a:pPr/>
              <a:t>15</a:t>
            </a:fld>
            <a:endParaRPr lang="en-US" dirty="0"/>
          </a:p>
        </p:txBody>
      </p:sp>
    </p:spTree>
    <p:extLst>
      <p:ext uri="{BB962C8B-B14F-4D97-AF65-F5344CB8AC3E}">
        <p14:creationId xmlns:p14="http://schemas.microsoft.com/office/powerpoint/2010/main" val="244164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66856" cy="1143000"/>
          </a:xfrm>
        </p:spPr>
        <p:txBody>
          <a:bodyPr/>
          <a:lstStyle/>
          <a:p>
            <a:r>
              <a:rPr lang="en-US" sz="2800" dirty="0" smtClean="0">
                <a:latin typeface="Arial" panose="020B0604020202020204" pitchFamily="34" charset="0"/>
                <a:ea typeface="ＭＳ Ｐゴシック" charset="-128"/>
                <a:cs typeface="Arial" panose="020B0604020202020204" pitchFamily="34" charset="0"/>
              </a:rPr>
              <a:t>Automatic Processing - </a:t>
            </a:r>
            <a:r>
              <a:rPr lang="en-US" sz="2800" dirty="0">
                <a:latin typeface="Arial" panose="020B0604020202020204" pitchFamily="34" charset="0"/>
                <a:ea typeface="ＭＳ Ｐゴシック" charset="-128"/>
                <a:cs typeface="Arial" panose="020B0604020202020204" pitchFamily="34" charset="0"/>
              </a:rPr>
              <a:t>the Stroop </a:t>
            </a:r>
            <a:r>
              <a:rPr lang="en-US" sz="2800" dirty="0" smtClean="0">
                <a:latin typeface="Arial" panose="020B0604020202020204" pitchFamily="34" charset="0"/>
                <a:ea typeface="ＭＳ Ｐゴシック" charset="-128"/>
                <a:cs typeface="Arial" panose="020B0604020202020204" pitchFamily="34" charset="0"/>
              </a:rPr>
              <a:t>Test</a:t>
            </a:r>
            <a:endParaRPr lang="en-IE" sz="28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SL - </a:t>
            </a:r>
            <a:fld id="{38237106-F2ED-405E-BC33-CC3CF426205F}" type="slidenum">
              <a:rPr lang="en-US" smtClean="0"/>
              <a:pPr/>
              <a:t>16</a:t>
            </a:fld>
            <a:endParaRPr lang="en-US" dirty="0"/>
          </a:p>
        </p:txBody>
      </p:sp>
      <p:sp>
        <p:nvSpPr>
          <p:cNvPr id="4" name="Content Placeholder 3"/>
          <p:cNvSpPr>
            <a:spLocks noGrp="1"/>
          </p:cNvSpPr>
          <p:nvPr>
            <p:ph sz="quarter" idx="13"/>
          </p:nvPr>
        </p:nvSpPr>
        <p:spPr>
          <a:xfrm>
            <a:off x="609600" y="1600200"/>
            <a:ext cx="8282880" cy="4114800"/>
          </a:xfrm>
        </p:spPr>
        <p:txBody>
          <a:bodyPr>
            <a:noAutofit/>
          </a:bodyPr>
          <a:lstStyle/>
          <a:p>
            <a:pPr marL="0" indent="0">
              <a:lnSpc>
                <a:spcPct val="90000"/>
              </a:lnSpc>
              <a:buNone/>
            </a:pPr>
            <a:r>
              <a:rPr lang="en-US" altLang="en-US" sz="2600" dirty="0" smtClean="0">
                <a:latin typeface="Arial" panose="020B0604020202020204" pitchFamily="34" charset="0"/>
                <a:ea typeface="ＭＳ Ｐゴシック" pitchFamily="34" charset="-128"/>
                <a:cs typeface="Arial" panose="020B0604020202020204" pitchFamily="34" charset="0"/>
              </a:rPr>
              <a:t>All </a:t>
            </a:r>
            <a:r>
              <a:rPr lang="en-US" altLang="en-US" sz="2600" dirty="0">
                <a:solidFill>
                  <a:srgbClr val="FFC000"/>
                </a:solidFill>
                <a:latin typeface="Arial" panose="020B0604020202020204" pitchFamily="34" charset="0"/>
                <a:ea typeface="ＭＳ Ｐゴシック" pitchFamily="34" charset="-128"/>
                <a:cs typeface="Arial" panose="020B0604020202020204" pitchFamily="34" charset="0"/>
              </a:rPr>
              <a:t>skills </a:t>
            </a:r>
            <a:r>
              <a:rPr lang="en-US" altLang="en-US" sz="2600" dirty="0">
                <a:latin typeface="Arial" panose="020B0604020202020204" pitchFamily="34" charset="0"/>
                <a:ea typeface="ＭＳ Ｐゴシック" pitchFamily="34" charset="-128"/>
                <a:cs typeface="Arial" panose="020B0604020202020204" pitchFamily="34" charset="0"/>
              </a:rPr>
              <a:t>are learned to some degree of </a:t>
            </a:r>
            <a:r>
              <a:rPr lang="en-US"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automaticity</a:t>
            </a:r>
            <a:r>
              <a:rPr lang="en-US" altLang="en-US" sz="2600" dirty="0" smtClean="0">
                <a:latin typeface="Arial" panose="020B0604020202020204" pitchFamily="34" charset="0"/>
                <a:ea typeface="ＭＳ Ｐゴシック" pitchFamily="34" charset="-128"/>
                <a:cs typeface="Arial" panose="020B0604020202020204" pitchFamily="34" charset="0"/>
              </a:rPr>
              <a:t>.</a:t>
            </a:r>
          </a:p>
          <a:p>
            <a:pPr>
              <a:lnSpc>
                <a:spcPct val="90000"/>
              </a:lnSpc>
            </a:pPr>
            <a:endParaRPr lang="en-US" altLang="en-US" sz="2400" dirty="0" smtClean="0">
              <a:latin typeface="Arial" panose="020B0604020202020204" pitchFamily="34" charset="0"/>
              <a:ea typeface="ＭＳ Ｐゴシック" pitchFamily="34" charset="-128"/>
              <a:cs typeface="Arial" panose="020B0604020202020204" pitchFamily="34" charset="0"/>
            </a:endParaRPr>
          </a:p>
          <a:p>
            <a:pPr>
              <a:lnSpc>
                <a:spcPct val="90000"/>
              </a:lnSpc>
            </a:pPr>
            <a:r>
              <a:rPr lang="en-US" altLang="en-US" sz="2400" dirty="0" smtClean="0">
                <a:latin typeface="Arial" panose="020B0604020202020204" pitchFamily="34" charset="0"/>
                <a:ea typeface="ＭＳ Ｐゴシック" pitchFamily="34" charset="-128"/>
                <a:cs typeface="Arial" panose="020B0604020202020204" pitchFamily="34" charset="0"/>
              </a:rPr>
              <a:t>More </a:t>
            </a:r>
            <a:r>
              <a:rPr lang="en-US" altLang="en-US" sz="2400" dirty="0">
                <a:latin typeface="Arial" panose="020B0604020202020204" pitchFamily="34" charset="0"/>
                <a:ea typeface="ＭＳ Ｐゴシック" pitchFamily="34" charset="-128"/>
                <a:cs typeface="Arial" panose="020B0604020202020204" pitchFamily="34" charset="0"/>
              </a:rPr>
              <a:t>automatic skills require less attentional resources.</a:t>
            </a:r>
          </a:p>
          <a:p>
            <a:endParaRPr lang="en-US" altLang="en-US" sz="2400" dirty="0">
              <a:latin typeface="Arial" panose="020B0604020202020204" pitchFamily="34" charset="0"/>
              <a:ea typeface="ＭＳ Ｐゴシック" pitchFamily="34" charset="-128"/>
              <a:cs typeface="Arial" panose="020B0604020202020204" pitchFamily="34" charset="0"/>
            </a:endParaRPr>
          </a:p>
          <a:p>
            <a:r>
              <a:rPr lang="en-US" altLang="en-US" sz="2400" dirty="0">
                <a:latin typeface="Arial" panose="020B0604020202020204" pitchFamily="34" charset="0"/>
                <a:ea typeface="ＭＳ Ｐゴシック" pitchFamily="34" charset="-128"/>
                <a:cs typeface="Arial" panose="020B0604020202020204" pitchFamily="34" charset="0"/>
              </a:rPr>
              <a:t>The </a:t>
            </a:r>
            <a:r>
              <a:rPr lang="en-US" altLang="en-US" sz="2400" dirty="0">
                <a:solidFill>
                  <a:srgbClr val="FFC000"/>
                </a:solidFill>
                <a:latin typeface="Arial" panose="020B0604020202020204" pitchFamily="34" charset="0"/>
                <a:ea typeface="ＭＳ Ｐゴシック" pitchFamily="34" charset="-128"/>
                <a:cs typeface="Arial" panose="020B0604020202020204" pitchFamily="34" charset="0"/>
              </a:rPr>
              <a:t>processing </a:t>
            </a:r>
            <a:r>
              <a:rPr lang="en-US" altLang="en-US" sz="2400" dirty="0">
                <a:latin typeface="Arial" panose="020B0604020202020204" pitchFamily="34" charset="0"/>
                <a:ea typeface="ＭＳ Ｐゴシック" pitchFamily="34" charset="-128"/>
                <a:cs typeface="Arial" panose="020B0604020202020204" pitchFamily="34" charset="0"/>
              </a:rPr>
              <a:t>of the </a:t>
            </a:r>
            <a:r>
              <a:rPr lang="en-US" altLang="en-US" sz="2400" dirty="0" err="1">
                <a:latin typeface="Arial" panose="020B0604020202020204" pitchFamily="34" charset="0"/>
                <a:ea typeface="ＭＳ Ｐゴシック" pitchFamily="34" charset="-128"/>
                <a:cs typeface="Arial" panose="020B0604020202020204" pitchFamily="34" charset="0"/>
              </a:rPr>
              <a:t>colour</a:t>
            </a:r>
            <a:r>
              <a:rPr lang="en-US" altLang="en-US" sz="2400" dirty="0">
                <a:latin typeface="Arial" panose="020B0604020202020204" pitchFamily="34" charset="0"/>
                <a:ea typeface="ＭＳ Ｐゴシック" pitchFamily="34" charset="-128"/>
                <a:cs typeface="Arial" panose="020B0604020202020204" pitchFamily="34" charset="0"/>
              </a:rPr>
              <a:t> dimension requires much more </a:t>
            </a:r>
            <a:r>
              <a:rPr lang="en-US" altLang="en-US" sz="2400" dirty="0">
                <a:solidFill>
                  <a:srgbClr val="FFC000"/>
                </a:solidFill>
                <a:latin typeface="Arial" panose="020B0604020202020204" pitchFamily="34" charset="0"/>
                <a:ea typeface="ＭＳ Ｐゴシック" pitchFamily="34" charset="-128"/>
                <a:cs typeface="Arial" panose="020B0604020202020204" pitchFamily="34" charset="0"/>
              </a:rPr>
              <a:t>attention </a:t>
            </a:r>
            <a:r>
              <a:rPr lang="en-US" altLang="en-US" sz="2400" dirty="0">
                <a:latin typeface="Arial" panose="020B0604020202020204" pitchFamily="34" charset="0"/>
                <a:ea typeface="ＭＳ Ｐゴシック" pitchFamily="34" charset="-128"/>
                <a:cs typeface="Arial" panose="020B0604020202020204" pitchFamily="34" charset="0"/>
              </a:rPr>
              <a:t>than does processing of the reading dimension.</a:t>
            </a:r>
          </a:p>
        </p:txBody>
      </p:sp>
    </p:spTree>
    <p:extLst>
      <p:ext uri="{BB962C8B-B14F-4D97-AF65-F5344CB8AC3E}">
        <p14:creationId xmlns:p14="http://schemas.microsoft.com/office/powerpoint/2010/main" val="302653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2040" y="1916832"/>
            <a:ext cx="2088232" cy="34563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298" name="Rectangle 2"/>
          <p:cNvSpPr>
            <a:spLocks noGrp="1" noChangeArrowheads="1"/>
          </p:cNvSpPr>
          <p:nvPr>
            <p:ph type="title"/>
          </p:nvPr>
        </p:nvSpPr>
        <p:spPr>
          <a:xfrm>
            <a:off x="0" y="0"/>
            <a:ext cx="9144000" cy="1143000"/>
          </a:xfrm>
        </p:spPr>
        <p:txBody>
          <a:bodyPr/>
          <a:lstStyle/>
          <a:p>
            <a:pPr>
              <a:defRPr/>
            </a:pPr>
            <a:r>
              <a:rPr lang="en-US" sz="2800" dirty="0">
                <a:solidFill>
                  <a:schemeClr val="tx1"/>
                </a:solidFill>
                <a:latin typeface="Arial" panose="020B0604020202020204" pitchFamily="34" charset="0"/>
                <a:ea typeface="ＭＳ Ｐゴシック" charset="-128"/>
                <a:cs typeface="Arial" panose="020B0604020202020204" pitchFamily="34" charset="0"/>
              </a:rPr>
              <a:t>Stroop’s First Experiment</a:t>
            </a:r>
            <a:br>
              <a:rPr lang="en-US" sz="2800" dirty="0">
                <a:solidFill>
                  <a:schemeClr val="tx1"/>
                </a:solidFill>
                <a:latin typeface="Arial" panose="020B0604020202020204" pitchFamily="34" charset="0"/>
                <a:ea typeface="ＭＳ Ｐゴシック" charset="-128"/>
                <a:cs typeface="Arial" panose="020B0604020202020204" pitchFamily="34" charset="0"/>
              </a:rPr>
            </a:br>
            <a:r>
              <a:rPr lang="en-US" sz="2800" dirty="0">
                <a:solidFill>
                  <a:schemeClr val="tx1"/>
                </a:solidFill>
                <a:latin typeface="Arial" panose="020B0604020202020204" pitchFamily="34" charset="0"/>
                <a:ea typeface="ＭＳ Ｐゴシック" charset="-128"/>
                <a:cs typeface="Arial" panose="020B0604020202020204" pitchFamily="34" charset="0"/>
              </a:rPr>
              <a:t>Task:  </a:t>
            </a:r>
            <a:r>
              <a:rPr lang="en-US" sz="2800" dirty="0" smtClean="0">
                <a:latin typeface="Arial" panose="020B0604020202020204" pitchFamily="34" charset="0"/>
                <a:ea typeface="ＭＳ Ｐゴシック" charset="-128"/>
                <a:cs typeface="Arial" panose="020B0604020202020204" pitchFamily="34" charset="0"/>
              </a:rPr>
              <a:t>Name </a:t>
            </a:r>
            <a:r>
              <a:rPr lang="en-US" sz="2800" dirty="0" err="1" smtClean="0">
                <a:latin typeface="Arial" panose="020B0604020202020204" pitchFamily="34" charset="0"/>
                <a:ea typeface="ＭＳ Ｐゴシック" charset="-128"/>
                <a:cs typeface="Arial" panose="020B0604020202020204" pitchFamily="34" charset="0"/>
              </a:rPr>
              <a:t>colour</a:t>
            </a:r>
            <a:r>
              <a:rPr lang="en-US" sz="2800" dirty="0" err="1" smtClean="0">
                <a:solidFill>
                  <a:schemeClr val="tx1"/>
                </a:solidFill>
                <a:latin typeface="Arial" panose="020B0604020202020204" pitchFamily="34" charset="0"/>
                <a:ea typeface="ＭＳ Ｐゴシック" charset="-128"/>
                <a:cs typeface="Arial" panose="020B0604020202020204" pitchFamily="34" charset="0"/>
              </a:rPr>
              <a:t>s</a:t>
            </a:r>
            <a:endParaRPr lang="en-US" sz="2800" dirty="0" smtClean="0">
              <a:solidFill>
                <a:schemeClr val="tx1"/>
              </a:solidFill>
              <a:latin typeface="Arial" panose="020B0604020202020204" pitchFamily="34" charset="0"/>
              <a:ea typeface="ＭＳ Ｐゴシック" charset="-128"/>
              <a:cs typeface="Arial" panose="020B0604020202020204" pitchFamily="34" charset="0"/>
            </a:endParaRPr>
          </a:p>
        </p:txBody>
      </p:sp>
      <p:sp>
        <p:nvSpPr>
          <p:cNvPr id="4099" name="Rectangle 3"/>
          <p:cNvSpPr>
            <a:spLocks noGrp="1" noChangeArrowheads="1"/>
          </p:cNvSpPr>
          <p:nvPr>
            <p:ph type="body" idx="4294967295"/>
          </p:nvPr>
        </p:nvSpPr>
        <p:spPr>
          <a:xfrm>
            <a:off x="611560" y="1351733"/>
            <a:ext cx="3672408" cy="4165500"/>
          </a:xfrm>
          <a:prstGeom prst="rect">
            <a:avLst/>
          </a:prstGeom>
        </p:spPr>
        <p:txBody>
          <a:bodyPr/>
          <a:lstStyle/>
          <a:p>
            <a:pPr>
              <a:spcBef>
                <a:spcPts val="600"/>
              </a:spcBef>
              <a:buClr>
                <a:schemeClr val="tx1"/>
              </a:buClr>
              <a:buFont typeface="Wingdings" pitchFamily="2" charset="2"/>
              <a:buNone/>
            </a:pPr>
            <a:r>
              <a:rPr lang="en-US" altLang="en-US" sz="3200" dirty="0" smtClean="0">
                <a:latin typeface="Arial" panose="020B0604020202020204" pitchFamily="34" charset="0"/>
                <a:ea typeface="ＭＳ Ｐゴシック" pitchFamily="34" charset="-128"/>
                <a:cs typeface="Arial" panose="020B0604020202020204" pitchFamily="34" charset="0"/>
              </a:rPr>
              <a:t>CONTROL</a:t>
            </a:r>
          </a:p>
          <a:p>
            <a:pPr>
              <a:spcBef>
                <a:spcPts val="600"/>
              </a:spcBef>
              <a:buClr>
                <a:schemeClr val="tx1"/>
              </a:buClr>
              <a:buFont typeface="Wingdings" pitchFamily="2" charset="2"/>
              <a:buNone/>
            </a:pPr>
            <a:r>
              <a:rPr lang="en-US" altLang="en-US" sz="3200" b="0" dirty="0" smtClean="0">
                <a:latin typeface="Arial" panose="020B0604020202020204" pitchFamily="34" charset="0"/>
                <a:ea typeface="ＭＳ Ｐゴシック" pitchFamily="34" charset="-128"/>
                <a:cs typeface="Arial" panose="020B0604020202020204" pitchFamily="34" charset="0"/>
              </a:rPr>
              <a:t> </a:t>
            </a:r>
            <a:endParaRPr lang="en-US" altLang="en-US" sz="3200" b="0" dirty="0" smtClean="0">
              <a:solidFill>
                <a:srgbClr val="008000"/>
              </a:solidFill>
              <a:latin typeface="Arial" panose="020B0604020202020204" pitchFamily="34" charset="0"/>
              <a:ea typeface="ＭＳ Ｐゴシック" pitchFamily="34" charset="-128"/>
              <a:cs typeface="Arial" panose="020B0604020202020204" pitchFamily="34" charset="0"/>
            </a:endParaRPr>
          </a:p>
        </p:txBody>
      </p:sp>
      <p:sp>
        <p:nvSpPr>
          <p:cNvPr id="9" name="Rectangle 5"/>
          <p:cNvSpPr>
            <a:spLocks noChangeArrowheads="1"/>
          </p:cNvSpPr>
          <p:nvPr/>
        </p:nvSpPr>
        <p:spPr bwMode="auto">
          <a:xfrm>
            <a:off x="4787900" y="1340768"/>
            <a:ext cx="381654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ts val="600"/>
              </a:spcBef>
              <a:spcAft>
                <a:spcPts val="600"/>
              </a:spcAft>
              <a:buClr>
                <a:schemeClr val="tx1"/>
              </a:buClr>
              <a:buFont typeface="Wingdings" pitchFamily="2" charset="2"/>
              <a:buNone/>
            </a:pPr>
            <a:r>
              <a:rPr lang="en-US" altLang="en-US" b="0" dirty="0" smtClean="0"/>
              <a:t>INCONGRUENT</a:t>
            </a:r>
            <a:endParaRPr lang="en-US" altLang="en-US" b="0" dirty="0"/>
          </a:p>
          <a:p>
            <a:pPr eaLnBrk="1" hangingPunct="1">
              <a:spcBef>
                <a:spcPts val="600"/>
              </a:spcBef>
              <a:spcAft>
                <a:spcPts val="600"/>
              </a:spcAft>
              <a:buClr>
                <a:schemeClr val="tx1"/>
              </a:buClr>
              <a:buFont typeface="Wingdings" pitchFamily="2" charset="2"/>
              <a:buNone/>
            </a:pPr>
            <a:r>
              <a:rPr lang="en-US" altLang="en-US" b="0" dirty="0" smtClean="0">
                <a:solidFill>
                  <a:srgbClr val="996633"/>
                </a:solidFill>
              </a:rPr>
              <a:t>	Red</a:t>
            </a:r>
            <a:endParaRPr lang="en-US" altLang="en-US" b="0" dirty="0">
              <a:solidFill>
                <a:srgbClr val="996633"/>
              </a:solidFill>
            </a:endParaRPr>
          </a:p>
          <a:p>
            <a:pPr eaLnBrk="1" hangingPunct="1">
              <a:spcBef>
                <a:spcPts val="600"/>
              </a:spcBef>
              <a:spcAft>
                <a:spcPts val="600"/>
              </a:spcAft>
              <a:buClr>
                <a:schemeClr val="tx1"/>
              </a:buClr>
              <a:buFont typeface="Wingdings" pitchFamily="2" charset="2"/>
              <a:buNone/>
            </a:pPr>
            <a:r>
              <a:rPr lang="en-US" altLang="en-US" b="0" dirty="0" smtClean="0">
                <a:solidFill>
                  <a:srgbClr val="FF0000"/>
                </a:solidFill>
              </a:rPr>
              <a:t>	Blue</a:t>
            </a:r>
            <a:endParaRPr lang="en-US" altLang="en-US" b="0" dirty="0">
              <a:solidFill>
                <a:srgbClr val="FF0000"/>
              </a:solidFill>
            </a:endParaRPr>
          </a:p>
          <a:p>
            <a:pPr eaLnBrk="1" hangingPunct="1">
              <a:spcBef>
                <a:spcPts val="600"/>
              </a:spcBef>
              <a:spcAft>
                <a:spcPts val="600"/>
              </a:spcAft>
              <a:buClr>
                <a:schemeClr val="tx1"/>
              </a:buClr>
              <a:buFont typeface="Wingdings" pitchFamily="2" charset="2"/>
              <a:buNone/>
            </a:pPr>
            <a:r>
              <a:rPr lang="en-US" altLang="en-US" b="0" dirty="0" smtClean="0">
                <a:solidFill>
                  <a:srgbClr val="6600CC"/>
                </a:solidFill>
              </a:rPr>
              <a:t>	Green</a:t>
            </a:r>
            <a:endParaRPr lang="en-US" altLang="en-US" b="0" dirty="0">
              <a:solidFill>
                <a:srgbClr val="6600CC"/>
              </a:solidFill>
            </a:endParaRPr>
          </a:p>
          <a:p>
            <a:pPr eaLnBrk="1" hangingPunct="1">
              <a:spcBef>
                <a:spcPts val="600"/>
              </a:spcBef>
              <a:spcAft>
                <a:spcPts val="600"/>
              </a:spcAft>
              <a:buClr>
                <a:schemeClr val="tx1"/>
              </a:buClr>
              <a:buFont typeface="Wingdings" pitchFamily="2" charset="2"/>
              <a:buNone/>
            </a:pPr>
            <a:r>
              <a:rPr lang="en-US" altLang="en-US" b="0" dirty="0" smtClean="0">
                <a:solidFill>
                  <a:srgbClr val="0000FF"/>
                </a:solidFill>
              </a:rPr>
              <a:t>	Brown</a:t>
            </a:r>
            <a:r>
              <a:rPr lang="en-US" altLang="en-US" b="0" dirty="0"/>
              <a:t>	</a:t>
            </a:r>
            <a:endParaRPr lang="en-US" altLang="en-US" b="0" dirty="0">
              <a:solidFill>
                <a:srgbClr val="0000FF"/>
              </a:solidFill>
            </a:endParaRPr>
          </a:p>
          <a:p>
            <a:pPr eaLnBrk="1" hangingPunct="1">
              <a:spcBef>
                <a:spcPts val="600"/>
              </a:spcBef>
              <a:spcAft>
                <a:spcPts val="600"/>
              </a:spcAft>
              <a:buClr>
                <a:schemeClr val="tx1"/>
              </a:buClr>
              <a:buFont typeface="Wingdings" pitchFamily="2" charset="2"/>
              <a:buNone/>
            </a:pPr>
            <a:r>
              <a:rPr lang="en-US" altLang="en-US" b="0" dirty="0" smtClean="0">
                <a:solidFill>
                  <a:srgbClr val="008000"/>
                </a:solidFill>
              </a:rPr>
              <a:t>	Purple</a:t>
            </a:r>
            <a:r>
              <a:rPr lang="en-US" altLang="en-US" b="0" dirty="0">
                <a:solidFill>
                  <a:srgbClr val="008000"/>
                </a:solidFill>
              </a:rPr>
              <a:t>	</a:t>
            </a:r>
          </a:p>
        </p:txBody>
      </p:sp>
      <p:sp>
        <p:nvSpPr>
          <p:cNvPr id="2" name="Slide Number Placeholder 1"/>
          <p:cNvSpPr>
            <a:spLocks noGrp="1"/>
          </p:cNvSpPr>
          <p:nvPr>
            <p:ph type="sldNum" sz="quarter" idx="12"/>
          </p:nvPr>
        </p:nvSpPr>
        <p:spPr/>
        <p:txBody>
          <a:bodyPr/>
          <a:lstStyle/>
          <a:p>
            <a:r>
              <a:rPr lang="en-US" dirty="0" smtClean="0"/>
              <a:t>SL - </a:t>
            </a:r>
            <a:fld id="{38237106-F2ED-405E-BC33-CC3CF426205F}" type="slidenum">
              <a:rPr lang="en-US" smtClean="0"/>
              <a:pPr/>
              <a:t>17</a:t>
            </a:fld>
            <a:endParaRPr lang="en-US" dirty="0"/>
          </a:p>
        </p:txBody>
      </p:sp>
      <p:sp>
        <p:nvSpPr>
          <p:cNvPr id="7" name="Rectangle 4"/>
          <p:cNvSpPr>
            <a:spLocks noChangeArrowheads="1"/>
          </p:cNvSpPr>
          <p:nvPr/>
        </p:nvSpPr>
        <p:spPr bwMode="auto">
          <a:xfrm>
            <a:off x="1408723" y="2708920"/>
            <a:ext cx="503783" cy="492968"/>
          </a:xfrm>
          <a:prstGeom prst="rect">
            <a:avLst/>
          </a:prstGeom>
          <a:solidFill>
            <a:srgbClr val="FF0000"/>
          </a:solidFill>
          <a:ln w="9525">
            <a:solidFill>
              <a:srgbClr val="FF0000"/>
            </a:solidFill>
            <a:miter lim="800000"/>
            <a:headEnd/>
            <a:tailEnd/>
          </a:ln>
        </p:spPr>
        <p:txBody>
          <a:bodyPr wrap="none" anchor="ctr"/>
          <a:lstStyle>
            <a:lvl1pPr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GB" altLang="en-US" sz="1800" b="0"/>
          </a:p>
        </p:txBody>
      </p:sp>
      <p:sp>
        <p:nvSpPr>
          <p:cNvPr id="8" name="Rectangle 5"/>
          <p:cNvSpPr>
            <a:spLocks noChangeArrowheads="1"/>
          </p:cNvSpPr>
          <p:nvPr/>
        </p:nvSpPr>
        <p:spPr bwMode="auto">
          <a:xfrm>
            <a:off x="1403648" y="1961609"/>
            <a:ext cx="503783" cy="492968"/>
          </a:xfrm>
          <a:prstGeom prst="rect">
            <a:avLst/>
          </a:prstGeom>
          <a:solidFill>
            <a:srgbClr val="996633"/>
          </a:solidFill>
          <a:ln w="9525">
            <a:solidFill>
              <a:srgbClr val="996633"/>
            </a:solidFill>
            <a:miter lim="800000"/>
            <a:headEnd/>
            <a:tailEnd/>
          </a:ln>
        </p:spPr>
        <p:txBody>
          <a:bodyPr wrap="none" anchor="ctr"/>
          <a:lstStyle>
            <a:lvl1pPr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GB" altLang="en-US" sz="1800" b="0"/>
          </a:p>
        </p:txBody>
      </p:sp>
      <p:sp>
        <p:nvSpPr>
          <p:cNvPr id="10" name="Rectangle 6"/>
          <p:cNvSpPr>
            <a:spLocks noChangeArrowheads="1"/>
          </p:cNvSpPr>
          <p:nvPr/>
        </p:nvSpPr>
        <p:spPr bwMode="auto">
          <a:xfrm>
            <a:off x="1408723" y="3472985"/>
            <a:ext cx="503783" cy="492968"/>
          </a:xfrm>
          <a:prstGeom prst="rect">
            <a:avLst/>
          </a:prstGeom>
          <a:solidFill>
            <a:srgbClr val="6600CC"/>
          </a:solidFill>
          <a:ln w="9525">
            <a:solidFill>
              <a:srgbClr val="6600CC"/>
            </a:solidFill>
            <a:miter lim="800000"/>
            <a:headEnd/>
            <a:tailEnd/>
          </a:ln>
        </p:spPr>
        <p:txBody>
          <a:bodyPr wrap="none" anchor="ctr"/>
          <a:lstStyle>
            <a:lvl1pPr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GB" altLang="en-US" sz="1800" b="0"/>
          </a:p>
        </p:txBody>
      </p:sp>
      <p:sp>
        <p:nvSpPr>
          <p:cNvPr id="11" name="Rectangle 7"/>
          <p:cNvSpPr>
            <a:spLocks noChangeArrowheads="1"/>
          </p:cNvSpPr>
          <p:nvPr/>
        </p:nvSpPr>
        <p:spPr bwMode="auto">
          <a:xfrm>
            <a:off x="1408723" y="4221088"/>
            <a:ext cx="503783" cy="492968"/>
          </a:xfrm>
          <a:prstGeom prst="rect">
            <a:avLst/>
          </a:prstGeom>
          <a:solidFill>
            <a:srgbClr val="0000FF"/>
          </a:solidFill>
          <a:ln w="9525">
            <a:solidFill>
              <a:srgbClr val="0000FF"/>
            </a:solidFill>
            <a:miter lim="800000"/>
            <a:headEnd/>
            <a:tailEnd/>
          </a:ln>
        </p:spPr>
        <p:txBody>
          <a:bodyPr wrap="none" anchor="ctr"/>
          <a:lstStyle>
            <a:lvl1pPr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GB" altLang="en-US" sz="1800" b="0"/>
          </a:p>
        </p:txBody>
      </p:sp>
      <p:sp>
        <p:nvSpPr>
          <p:cNvPr id="12" name="Rectangle 8"/>
          <p:cNvSpPr>
            <a:spLocks noChangeArrowheads="1"/>
          </p:cNvSpPr>
          <p:nvPr/>
        </p:nvSpPr>
        <p:spPr bwMode="auto">
          <a:xfrm>
            <a:off x="1408723" y="5021427"/>
            <a:ext cx="503783" cy="492968"/>
          </a:xfrm>
          <a:prstGeom prst="rect">
            <a:avLst/>
          </a:prstGeom>
          <a:solidFill>
            <a:srgbClr val="008000"/>
          </a:solidFill>
          <a:ln w="9525">
            <a:solidFill>
              <a:srgbClr val="008000"/>
            </a:solidFill>
            <a:miter lim="800000"/>
            <a:headEnd/>
            <a:tailEnd/>
          </a:ln>
        </p:spPr>
        <p:txBody>
          <a:bodyPr wrap="none" anchor="ctr"/>
          <a:lstStyle>
            <a:lvl1pPr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GB" altLang="en-US" sz="1800" b="0"/>
          </a:p>
        </p:txBody>
      </p:sp>
    </p:spTree>
    <p:extLst>
      <p:ext uri="{BB962C8B-B14F-4D97-AF65-F5344CB8AC3E}">
        <p14:creationId xmlns:p14="http://schemas.microsoft.com/office/powerpoint/2010/main" val="4177353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8"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8"/>
          <p:cNvSpPr>
            <a:spLocks noGrp="1" noChangeArrowheads="1"/>
          </p:cNvSpPr>
          <p:nvPr>
            <p:ph type="body" idx="4294967295"/>
          </p:nvPr>
        </p:nvSpPr>
        <p:spPr>
          <a:xfrm>
            <a:off x="467544" y="1484784"/>
            <a:ext cx="7772400" cy="5715000"/>
          </a:xfrm>
          <a:prstGeom prst="rect">
            <a:avLst/>
          </a:prstGeom>
        </p:spPr>
        <p:txBody>
          <a:bodyPr/>
          <a:lstStyle/>
          <a:p>
            <a:pPr marL="0" indent="0">
              <a:buNone/>
            </a:pPr>
            <a:r>
              <a:rPr lang="en-NZ" altLang="en-US" sz="2800" dirty="0" smtClean="0">
                <a:latin typeface="Arial" panose="020B0604020202020204" pitchFamily="34" charset="0"/>
                <a:ea typeface="ＭＳ Ｐゴシック" pitchFamily="34" charset="-128"/>
                <a:cs typeface="Arial" panose="020B0604020202020204" pitchFamily="34" charset="0"/>
              </a:rPr>
              <a:t>Cognitive processes</a:t>
            </a:r>
          </a:p>
          <a:p>
            <a:pPr marL="0" indent="0">
              <a:buNone/>
            </a:pPr>
            <a:r>
              <a:rPr lang="en-NZ" altLang="en-US" sz="2400" dirty="0">
                <a:solidFill>
                  <a:srgbClr val="FFC000"/>
                </a:solidFill>
                <a:latin typeface="Arial" panose="020B0604020202020204" pitchFamily="34" charset="0"/>
                <a:ea typeface="ＭＳ Ｐゴシック" pitchFamily="34" charset="-128"/>
                <a:cs typeface="Arial" panose="020B0604020202020204" pitchFamily="34" charset="0"/>
              </a:rPr>
              <a:t>	</a:t>
            </a:r>
            <a:r>
              <a:rPr lang="en-NZ"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Attention</a:t>
            </a:r>
          </a:p>
          <a:p>
            <a:pPr lvl="2">
              <a:spcBef>
                <a:spcPct val="0"/>
              </a:spcBef>
              <a:spcAft>
                <a:spcPts val="0"/>
              </a:spcAft>
              <a:buFontTx/>
              <a:buNone/>
            </a:pPr>
            <a:r>
              <a:rPr lang="en-NZ" altLang="en-US" sz="1800" dirty="0" smtClean="0">
                <a:latin typeface="Arial" panose="020B0604020202020204" pitchFamily="34" charset="0"/>
                <a:cs typeface="Arial" panose="020B0604020202020204" pitchFamily="34" charset="0"/>
              </a:rPr>
              <a:t>What </a:t>
            </a:r>
            <a:r>
              <a:rPr lang="en-NZ" altLang="en-US" sz="1800" dirty="0">
                <a:latin typeface="Arial" panose="020B0604020202020204" pitchFamily="34" charset="0"/>
                <a:cs typeface="Arial" panose="020B0604020202020204" pitchFamily="34" charset="0"/>
              </a:rPr>
              <a:t>we're focussing on at the moment</a:t>
            </a:r>
          </a:p>
          <a:p>
            <a:pPr lvl="3">
              <a:spcBef>
                <a:spcPct val="0"/>
              </a:spcBef>
              <a:spcAft>
                <a:spcPts val="0"/>
              </a:spcAft>
              <a:buFontTx/>
              <a:buNone/>
            </a:pPr>
            <a:r>
              <a:rPr lang="en-NZ" altLang="en-US" sz="1800" dirty="0" smtClean="0">
                <a:latin typeface="Arial" panose="020B0604020202020204" pitchFamily="34" charset="0"/>
                <a:cs typeface="Arial" panose="020B0604020202020204" pitchFamily="34" charset="0"/>
              </a:rPr>
              <a:t>Goal</a:t>
            </a:r>
            <a:r>
              <a:rPr lang="en-NZ" altLang="en-US" sz="1800" dirty="0">
                <a:latin typeface="Arial" panose="020B0604020202020204" pitchFamily="34" charset="0"/>
                <a:cs typeface="Arial" panose="020B0604020202020204" pitchFamily="34" charset="0"/>
              </a:rPr>
              <a:t>: searching for something in particular</a:t>
            </a:r>
          </a:p>
          <a:p>
            <a:pPr lvl="3">
              <a:spcBef>
                <a:spcPct val="0"/>
              </a:spcBef>
              <a:spcAft>
                <a:spcPts val="0"/>
              </a:spcAft>
              <a:buFontTx/>
              <a:buNone/>
            </a:pPr>
            <a:r>
              <a:rPr lang="en-NZ" altLang="en-US" sz="1800" dirty="0" smtClean="0">
                <a:latin typeface="Arial" panose="020B0604020202020204" pitchFamily="34" charset="0"/>
                <a:cs typeface="Arial" panose="020B0604020202020204" pitchFamily="34" charset="0"/>
              </a:rPr>
              <a:t>Goal</a:t>
            </a:r>
            <a:r>
              <a:rPr lang="en-NZ" altLang="en-US" sz="1800" dirty="0">
                <a:latin typeface="Arial" panose="020B0604020202020204" pitchFamily="34" charset="0"/>
                <a:cs typeface="Arial" panose="020B0604020202020204" pitchFamily="34" charset="0"/>
              </a:rPr>
              <a:t>: browsing for something that looks interesting</a:t>
            </a:r>
          </a:p>
          <a:p>
            <a:pPr lvl="3">
              <a:spcBef>
                <a:spcPct val="0"/>
              </a:spcBef>
              <a:spcAft>
                <a:spcPts val="0"/>
              </a:spcAft>
              <a:buFontTx/>
              <a:buNone/>
            </a:pPr>
            <a:r>
              <a:rPr lang="en-NZ" altLang="en-US" sz="1800" dirty="0" smtClean="0">
                <a:latin typeface="Arial" panose="020B0604020202020204" pitchFamily="34" charset="0"/>
                <a:cs typeface="Arial" panose="020B0604020202020204" pitchFamily="34" charset="0"/>
              </a:rPr>
              <a:t>Divided </a:t>
            </a:r>
            <a:r>
              <a:rPr lang="en-NZ" altLang="en-US" sz="1800" dirty="0">
                <a:latin typeface="Arial" panose="020B0604020202020204" pitchFamily="34" charset="0"/>
                <a:cs typeface="Arial" panose="020B0604020202020204" pitchFamily="34" charset="0"/>
              </a:rPr>
              <a:t>attention</a:t>
            </a:r>
          </a:p>
          <a:p>
            <a:pPr lvl="4">
              <a:spcBef>
                <a:spcPct val="0"/>
              </a:spcBef>
              <a:spcAft>
                <a:spcPts val="0"/>
              </a:spcAft>
              <a:buFontTx/>
              <a:buNone/>
            </a:pPr>
            <a:r>
              <a:rPr lang="en-NZ" altLang="en-US" sz="1800" dirty="0">
                <a:latin typeface="Arial" panose="020B0604020202020204" pitchFamily="34" charset="0"/>
                <a:cs typeface="Arial" panose="020B0604020202020204" pitchFamily="34" charset="0"/>
              </a:rPr>
              <a:t>allows us to handle multiple stimuli</a:t>
            </a:r>
          </a:p>
          <a:p>
            <a:pPr lvl="4">
              <a:spcBef>
                <a:spcPct val="0"/>
              </a:spcBef>
              <a:spcAft>
                <a:spcPts val="0"/>
              </a:spcAft>
              <a:buFontTx/>
              <a:buNone/>
            </a:pPr>
            <a:r>
              <a:rPr lang="en-NZ" altLang="en-US" sz="1800" dirty="0">
                <a:latin typeface="Arial" panose="020B0604020202020204" pitchFamily="34" charset="0"/>
                <a:cs typeface="Arial" panose="020B0604020202020204" pitchFamily="34" charset="0"/>
              </a:rPr>
              <a:t>makes it difficult to handle all the information</a:t>
            </a:r>
          </a:p>
          <a:p>
            <a:pPr lvl="3">
              <a:spcBef>
                <a:spcPct val="0"/>
              </a:spcBef>
              <a:spcAft>
                <a:spcPts val="0"/>
              </a:spcAft>
              <a:buFontTx/>
              <a:buNone/>
            </a:pPr>
            <a:r>
              <a:rPr lang="en-NZ" altLang="en-US" sz="1800" dirty="0" smtClean="0">
                <a:latin typeface="Arial" panose="020B0604020202020204" pitchFamily="34" charset="0"/>
                <a:cs typeface="Arial" panose="020B0604020202020204" pitchFamily="34" charset="0"/>
              </a:rPr>
              <a:t>Information </a:t>
            </a:r>
            <a:r>
              <a:rPr lang="en-NZ" altLang="en-US" sz="1800" dirty="0">
                <a:latin typeface="Arial" panose="020B0604020202020204" pitchFamily="34" charset="0"/>
                <a:cs typeface="Arial" panose="020B0604020202020204" pitchFamily="34" charset="0"/>
              </a:rPr>
              <a:t>presentation </a:t>
            </a:r>
          </a:p>
          <a:p>
            <a:pPr lvl="4">
              <a:spcBef>
                <a:spcPct val="0"/>
              </a:spcBef>
              <a:spcAft>
                <a:spcPts val="0"/>
              </a:spcAft>
              <a:buFontTx/>
              <a:buNone/>
            </a:pPr>
            <a:r>
              <a:rPr lang="en-NZ" altLang="en-US" sz="1800" dirty="0">
                <a:latin typeface="Arial" panose="020B0604020202020204" pitchFamily="34" charset="0"/>
                <a:cs typeface="Arial" panose="020B0604020202020204" pitchFamily="34" charset="0"/>
              </a:rPr>
              <a:t>perceptual boundaries (borders)</a:t>
            </a:r>
          </a:p>
          <a:p>
            <a:pPr lvl="4">
              <a:spcBef>
                <a:spcPct val="0"/>
              </a:spcBef>
              <a:spcAft>
                <a:spcPts val="0"/>
              </a:spcAft>
              <a:buFontTx/>
              <a:buNone/>
            </a:pPr>
            <a:r>
              <a:rPr lang="en-NZ" altLang="en-US" sz="1800" dirty="0">
                <a:solidFill>
                  <a:srgbClr val="92D050"/>
                </a:solidFill>
                <a:latin typeface="Arial" panose="020B0604020202020204" pitchFamily="34" charset="0"/>
                <a:cs typeface="Arial" panose="020B0604020202020204" pitchFamily="34" charset="0"/>
              </a:rPr>
              <a:t>colour</a:t>
            </a:r>
          </a:p>
          <a:p>
            <a:pPr lvl="4">
              <a:spcBef>
                <a:spcPct val="0"/>
              </a:spcBef>
              <a:spcAft>
                <a:spcPts val="0"/>
              </a:spcAft>
              <a:buFontTx/>
              <a:buNone/>
            </a:pPr>
            <a:r>
              <a:rPr lang="en-NZ" altLang="en-US" sz="1800" dirty="0">
                <a:latin typeface="Arial" panose="020B0604020202020204" pitchFamily="34" charset="0"/>
                <a:cs typeface="Arial" panose="020B0604020202020204" pitchFamily="34" charset="0"/>
              </a:rPr>
              <a:t>sound</a:t>
            </a:r>
          </a:p>
          <a:p>
            <a:pPr lvl="4">
              <a:spcBef>
                <a:spcPct val="0"/>
              </a:spcBef>
              <a:spcAft>
                <a:spcPts val="0"/>
              </a:spcAft>
              <a:buFontTx/>
              <a:buNone/>
            </a:pPr>
            <a:r>
              <a:rPr lang="en-NZ" altLang="en-US" sz="1800" dirty="0">
                <a:latin typeface="Arial" panose="020B0604020202020204" pitchFamily="34" charset="0"/>
                <a:cs typeface="Arial" panose="020B0604020202020204" pitchFamily="34" charset="0"/>
              </a:rPr>
              <a:t>flashing lights</a:t>
            </a:r>
            <a:endParaRPr lang="en-US" altLang="en-US" sz="1800" dirty="0">
              <a:latin typeface="Arial" panose="020B0604020202020204" pitchFamily="34" charset="0"/>
              <a:cs typeface="Arial" panose="020B0604020202020204" pitchFamily="34" charset="0"/>
            </a:endParaRPr>
          </a:p>
          <a:p>
            <a:pPr marL="0" indent="0">
              <a:buNone/>
            </a:pPr>
            <a:endParaRPr lang="en-NZ" altLang="en-US" sz="2400" dirty="0" smtClean="0">
              <a:solidFill>
                <a:srgbClr val="FFC000"/>
              </a:solidFill>
              <a:latin typeface="Arial" panose="020B0604020202020204" pitchFamily="34" charset="0"/>
              <a:ea typeface="ＭＳ Ｐゴシック" pitchFamily="34" charset="-128"/>
              <a:cs typeface="Arial" panose="020B0604020202020204" pitchFamily="34" charset="0"/>
            </a:endParaRPr>
          </a:p>
        </p:txBody>
      </p:sp>
      <p:grpSp>
        <p:nvGrpSpPr>
          <p:cNvPr id="2" name="Group 20"/>
          <p:cNvGrpSpPr>
            <a:grpSpLocks/>
          </p:cNvGrpSpPr>
          <p:nvPr/>
        </p:nvGrpSpPr>
        <p:grpSpPr bwMode="auto">
          <a:xfrm>
            <a:off x="3851920" y="4749801"/>
            <a:ext cx="1790055" cy="750216"/>
            <a:chOff x="2835" y="2992"/>
            <a:chExt cx="1082" cy="408"/>
          </a:xfrm>
        </p:grpSpPr>
        <p:sp>
          <p:nvSpPr>
            <p:cNvPr id="14344" name="AutoShape 16"/>
            <p:cNvSpPr>
              <a:spLocks/>
            </p:cNvSpPr>
            <p:nvPr/>
          </p:nvSpPr>
          <p:spPr bwMode="auto">
            <a:xfrm>
              <a:off x="2835" y="2992"/>
              <a:ext cx="45" cy="408"/>
            </a:xfrm>
            <a:prstGeom prst="rightBrace">
              <a:avLst>
                <a:gd name="adj1" fmla="val 75556"/>
                <a:gd name="adj2" fmla="val 50000"/>
              </a:avLst>
            </a:prstGeom>
            <a:noFill/>
            <a:ln w="19050">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GB" altLang="en-US" sz="1800" b="0"/>
            </a:p>
          </p:txBody>
        </p:sp>
        <p:sp>
          <p:nvSpPr>
            <p:cNvPr id="14345" name="Text Box 17"/>
            <p:cNvSpPr txBox="1">
              <a:spLocks noChangeArrowheads="1"/>
            </p:cNvSpPr>
            <p:nvPr/>
          </p:nvSpPr>
          <p:spPr bwMode="auto">
            <a:xfrm>
              <a:off x="2971" y="3135"/>
              <a:ext cx="9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pitchFamily="34" charset="0"/>
                  <a:ea typeface="ＭＳ Ｐゴシック" pitchFamily="34" charset="-128"/>
                </a:defRPr>
              </a:lvl1pPr>
              <a:lvl2pPr marL="742950" indent="-285750" eaLnBrk="0" hangingPunct="0">
                <a:spcBef>
                  <a:spcPct val="20000"/>
                </a:spcBef>
                <a:buChar char="•"/>
                <a:defRPr sz="2800" b="1">
                  <a:solidFill>
                    <a:schemeClr val="tx1"/>
                  </a:solidFill>
                  <a:latin typeface="Arial" pitchFamily="34" charset="0"/>
                  <a:ea typeface="ＭＳ Ｐゴシック" pitchFamily="34" charset="-128"/>
                </a:defRPr>
              </a:lvl2pPr>
              <a:lvl3pPr marL="1143000" indent="-228600" eaLnBrk="0" hangingPunct="0">
                <a:spcBef>
                  <a:spcPct val="20000"/>
                </a:spcBef>
                <a:buChar char="•"/>
                <a:defRPr sz="2400" b="1">
                  <a:solidFill>
                    <a:schemeClr val="tx1"/>
                  </a:solidFill>
                  <a:latin typeface="Arial" pitchFamily="34" charset="0"/>
                  <a:ea typeface="ＭＳ Ｐゴシック" pitchFamily="34" charset="-128"/>
                </a:defRPr>
              </a:lvl3pPr>
              <a:lvl4pPr marL="1600200" indent="-228600" eaLnBrk="0" hangingPunct="0">
                <a:spcBef>
                  <a:spcPct val="20000"/>
                </a:spcBef>
                <a:buChar char="•"/>
                <a:defRPr sz="2000" b="1">
                  <a:solidFill>
                    <a:schemeClr val="tx1"/>
                  </a:solidFill>
                  <a:latin typeface="Arial" pitchFamily="34" charset="0"/>
                  <a:ea typeface="ＭＳ Ｐゴシック" pitchFamily="34" charset="-128"/>
                </a:defRPr>
              </a:lvl4pPr>
              <a:lvl5pPr marL="2057400" indent="-228600" eaLnBrk="0" hangingPunct="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r>
                <a:rPr lang="en-NZ" altLang="en-US" sz="1800" b="0" dirty="0"/>
                <a:t>in moderation!</a:t>
              </a:r>
              <a:endParaRPr lang="en-US" altLang="en-US" sz="1800" b="0" dirty="0"/>
            </a:p>
          </p:txBody>
        </p:sp>
      </p:grpSp>
      <p:sp>
        <p:nvSpPr>
          <p:cNvPr id="10"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Understanding Users </a:t>
            </a:r>
            <a:r>
              <a:rPr lang="en-IE" sz="2400" dirty="0" smtClean="0">
                <a:latin typeface="Arial" panose="020B0604020202020204" pitchFamily="34" charset="0"/>
                <a:cs typeface="Arial" panose="020B0604020202020204" pitchFamily="34" charset="0"/>
              </a:rPr>
              <a:t>– </a:t>
            </a:r>
            <a:br>
              <a:rPr lang="en-IE" sz="2400" dirty="0" smtClean="0">
                <a:latin typeface="Arial" panose="020B0604020202020204" pitchFamily="34" charset="0"/>
                <a:cs typeface="Arial" panose="020B0604020202020204" pitchFamily="34" charset="0"/>
              </a:rPr>
            </a:br>
            <a:r>
              <a:rPr lang="en-IE" sz="2400" dirty="0" smtClean="0">
                <a:latin typeface="Arial" panose="020B0604020202020204" pitchFamily="34" charset="0"/>
                <a:cs typeface="Arial" panose="020B0604020202020204" pitchFamily="34" charset="0"/>
              </a:rPr>
              <a:t>What goes on in the Mind?</a:t>
            </a:r>
            <a:endParaRPr lang="en-IE" sz="2400" dirty="0">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7543800" y="6356350"/>
            <a:ext cx="990600" cy="365125"/>
          </a:xfrm>
        </p:spPr>
        <p:txBody>
          <a:bodyPr/>
          <a:lstStyle/>
          <a:p>
            <a:r>
              <a:rPr lang="en-US" dirty="0" smtClean="0"/>
              <a:t>SL- 18</a:t>
            </a:r>
            <a:endParaRPr lang="en-US" dirty="0"/>
          </a:p>
        </p:txBody>
      </p:sp>
    </p:spTree>
    <p:extLst>
      <p:ext uri="{BB962C8B-B14F-4D97-AF65-F5344CB8AC3E}">
        <p14:creationId xmlns:p14="http://schemas.microsoft.com/office/powerpoint/2010/main" val="92071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2"/>
          </p:nvPr>
        </p:nvSpPr>
        <p:spPr>
          <a:xfrm>
            <a:off x="7541840" y="6356350"/>
            <a:ext cx="990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US" altLang="en-US" sz="1000" dirty="0" smtClean="0"/>
              <a:t>SL - </a:t>
            </a:r>
            <a:fld id="{4D5BF62A-0592-49DB-9793-DD83A58A6269}" type="slidenum">
              <a:rPr lang="en-US" altLang="en-US" sz="1000" smtClean="0"/>
              <a:pPr eaLnBrk="1" hangingPunct="1">
                <a:spcBef>
                  <a:spcPct val="0"/>
                </a:spcBef>
                <a:buFontTx/>
                <a:buNone/>
              </a:pPr>
              <a:t>19</a:t>
            </a:fld>
            <a:endParaRPr lang="en-US" altLang="en-US" sz="1000" dirty="0" smtClean="0"/>
          </a:p>
        </p:txBody>
      </p:sp>
      <p:sp>
        <p:nvSpPr>
          <p:cNvPr id="22531" name="Rectangle 3"/>
          <p:cNvSpPr>
            <a:spLocks noGrp="1" noChangeArrowheads="1"/>
          </p:cNvSpPr>
          <p:nvPr>
            <p:ph type="body" sz="half" idx="1"/>
          </p:nvPr>
        </p:nvSpPr>
        <p:spPr>
          <a:xfrm>
            <a:off x="827088" y="1773238"/>
            <a:ext cx="7632700" cy="1154112"/>
          </a:xfrm>
        </p:spPr>
        <p:txBody>
          <a:bodyPr/>
          <a:lstStyle/>
          <a:p>
            <a:pPr marL="0" indent="0" eaLnBrk="1" hangingPunct="1">
              <a:buFontTx/>
              <a:buNone/>
            </a:pPr>
            <a:r>
              <a:rPr lang="en-GB" altLang="en-US" sz="2800" dirty="0" smtClean="0">
                <a:latin typeface="Arial" panose="020B0604020202020204" pitchFamily="34" charset="0"/>
                <a:ea typeface="ＭＳ Ｐゴシック" pitchFamily="34" charset="-128"/>
                <a:cs typeface="Arial" panose="020B0604020202020204" pitchFamily="34" charset="0"/>
              </a:rPr>
              <a:t>There are two main approaches that users use when learning new computer systems:</a:t>
            </a:r>
          </a:p>
        </p:txBody>
      </p:sp>
      <p:sp>
        <p:nvSpPr>
          <p:cNvPr id="238596" name="Rectangle 4"/>
          <p:cNvSpPr>
            <a:spLocks noChangeArrowheads="1"/>
          </p:cNvSpPr>
          <p:nvPr/>
        </p:nvSpPr>
        <p:spPr bwMode="auto">
          <a:xfrm>
            <a:off x="2743200" y="3352800"/>
            <a:ext cx="3352800" cy="685800"/>
          </a:xfrm>
          <a:prstGeom prst="rect">
            <a:avLst/>
          </a:prstGeom>
          <a:solidFill>
            <a:srgbClr val="FF0000"/>
          </a:solidFill>
          <a:ln w="25400">
            <a:solidFill>
              <a:schemeClr val="tx1"/>
            </a:solidFill>
            <a:miter lim="800000"/>
            <a:headEnd/>
            <a:tailEnd/>
          </a:ln>
        </p:spPr>
        <p:txBody>
          <a:bodyPr wrap="none" anchor="ct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GB" altLang="en-US" sz="2400" b="0" dirty="0">
                <a:latin typeface="Tahoma" pitchFamily="34" charset="0"/>
              </a:rPr>
              <a:t>Learning through</a:t>
            </a:r>
          </a:p>
        </p:txBody>
      </p:sp>
      <p:grpSp>
        <p:nvGrpSpPr>
          <p:cNvPr id="2" name="Group 5"/>
          <p:cNvGrpSpPr>
            <a:grpSpLocks/>
          </p:cNvGrpSpPr>
          <p:nvPr/>
        </p:nvGrpSpPr>
        <p:grpSpPr bwMode="auto">
          <a:xfrm>
            <a:off x="838200" y="3657600"/>
            <a:ext cx="3200400" cy="2133600"/>
            <a:chOff x="528" y="2304"/>
            <a:chExt cx="2016" cy="1344"/>
          </a:xfrm>
        </p:grpSpPr>
        <p:sp>
          <p:nvSpPr>
            <p:cNvPr id="22541" name="AutoShape 6"/>
            <p:cNvSpPr>
              <a:spLocks noChangeArrowheads="1"/>
            </p:cNvSpPr>
            <p:nvPr/>
          </p:nvSpPr>
          <p:spPr bwMode="auto">
            <a:xfrm>
              <a:off x="1680" y="3120"/>
              <a:ext cx="864" cy="528"/>
            </a:xfrm>
            <a:prstGeom prst="bevel">
              <a:avLst>
                <a:gd name="adj" fmla="val 12500"/>
              </a:avLst>
            </a:prstGeom>
            <a:solidFill>
              <a:srgbClr val="FFFF00"/>
            </a:solidFill>
            <a:ln w="25400">
              <a:solidFill>
                <a:schemeClr val="tx1"/>
              </a:solidFill>
              <a:miter lim="800000"/>
              <a:headEnd/>
              <a:tailEnd/>
            </a:ln>
          </p:spPr>
          <p:txBody>
            <a:bodyPr wrap="none" anchor="ct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endParaRPr lang="en-US" altLang="en-US" sz="1800" b="0"/>
            </a:p>
          </p:txBody>
        </p:sp>
        <p:sp>
          <p:nvSpPr>
            <p:cNvPr id="22542" name="Text Box 7"/>
            <p:cNvSpPr txBox="1">
              <a:spLocks noChangeArrowheads="1"/>
            </p:cNvSpPr>
            <p:nvPr/>
          </p:nvSpPr>
          <p:spPr bwMode="auto">
            <a:xfrm>
              <a:off x="1728" y="3249"/>
              <a:ext cx="7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GB" altLang="en-US" sz="2400" b="0" dirty="0">
                  <a:solidFill>
                    <a:srgbClr val="002060"/>
                  </a:solidFill>
                  <a:latin typeface="Tahoma" pitchFamily="34" charset="0"/>
                </a:rPr>
                <a:t>Analogy</a:t>
              </a:r>
            </a:p>
          </p:txBody>
        </p:sp>
        <p:sp>
          <p:nvSpPr>
            <p:cNvPr id="22543" name="AutoShape 8"/>
            <p:cNvSpPr>
              <a:spLocks noChangeArrowheads="1"/>
            </p:cNvSpPr>
            <p:nvPr/>
          </p:nvSpPr>
          <p:spPr bwMode="auto">
            <a:xfrm>
              <a:off x="528" y="2304"/>
              <a:ext cx="1200" cy="1248"/>
            </a:xfrm>
            <a:prstGeom prst="curvedRightArrow">
              <a:avLst>
                <a:gd name="adj1" fmla="val 9615"/>
                <a:gd name="adj2" fmla="val 30415"/>
                <a:gd name="adj3" fmla="val 33333"/>
              </a:avLst>
            </a:prstGeom>
            <a:solidFill>
              <a:srgbClr val="00FF00"/>
            </a:solidFill>
            <a:ln w="25400">
              <a:solidFill>
                <a:schemeClr val="tx1"/>
              </a:solidFill>
              <a:miter lim="800000"/>
              <a:headEnd/>
              <a:tailEnd/>
            </a:ln>
          </p:spPr>
          <p:txBody>
            <a:bodyPr wrap="none" anchor="ct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endParaRPr lang="en-US" altLang="en-US" sz="1800" b="0"/>
            </a:p>
          </p:txBody>
        </p:sp>
      </p:grpSp>
      <p:grpSp>
        <p:nvGrpSpPr>
          <p:cNvPr id="3" name="Group 9"/>
          <p:cNvGrpSpPr>
            <a:grpSpLocks/>
          </p:cNvGrpSpPr>
          <p:nvPr/>
        </p:nvGrpSpPr>
        <p:grpSpPr bwMode="auto">
          <a:xfrm>
            <a:off x="4648200" y="3657600"/>
            <a:ext cx="3352800" cy="2209800"/>
            <a:chOff x="2928" y="2304"/>
            <a:chExt cx="2112" cy="1392"/>
          </a:xfrm>
        </p:grpSpPr>
        <p:sp>
          <p:nvSpPr>
            <p:cNvPr id="22538" name="AutoShape 10"/>
            <p:cNvSpPr>
              <a:spLocks noChangeArrowheads="1"/>
            </p:cNvSpPr>
            <p:nvPr/>
          </p:nvSpPr>
          <p:spPr bwMode="auto">
            <a:xfrm>
              <a:off x="2928" y="3072"/>
              <a:ext cx="960" cy="624"/>
            </a:xfrm>
            <a:prstGeom prst="bevel">
              <a:avLst>
                <a:gd name="adj" fmla="val 12500"/>
              </a:avLst>
            </a:prstGeom>
            <a:solidFill>
              <a:srgbClr val="FFFF00"/>
            </a:solidFill>
            <a:ln w="25400">
              <a:solidFill>
                <a:schemeClr val="tx1"/>
              </a:solidFill>
              <a:miter lim="800000"/>
              <a:headEnd/>
              <a:tailEnd/>
            </a:ln>
          </p:spPr>
          <p:txBody>
            <a:bodyPr wrap="none" anchor="ct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endParaRPr lang="en-US" altLang="en-US" sz="1800" b="0"/>
            </a:p>
          </p:txBody>
        </p:sp>
        <p:sp>
          <p:nvSpPr>
            <p:cNvPr id="22539" name="Text Box 11"/>
            <p:cNvSpPr txBox="1">
              <a:spLocks noChangeArrowheads="1"/>
            </p:cNvSpPr>
            <p:nvPr/>
          </p:nvSpPr>
          <p:spPr bwMode="auto">
            <a:xfrm>
              <a:off x="2987" y="3130"/>
              <a:ext cx="8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GB" altLang="en-US" sz="2400" b="0" dirty="0">
                  <a:solidFill>
                    <a:srgbClr val="002060"/>
                  </a:solidFill>
                  <a:latin typeface="Tahoma" pitchFamily="34" charset="0"/>
                </a:rPr>
                <a:t>Trial and</a:t>
              </a:r>
            </a:p>
            <a:p>
              <a:pPr algn="ctr" eaLnBrk="1" hangingPunct="1">
                <a:spcBef>
                  <a:spcPct val="0"/>
                </a:spcBef>
                <a:buFontTx/>
                <a:buNone/>
              </a:pPr>
              <a:r>
                <a:rPr lang="en-GB" altLang="en-US" sz="2400" b="0" dirty="0">
                  <a:solidFill>
                    <a:srgbClr val="002060"/>
                  </a:solidFill>
                  <a:latin typeface="Tahoma" pitchFamily="34" charset="0"/>
                </a:rPr>
                <a:t>Error</a:t>
              </a:r>
              <a:endParaRPr lang="en-GB" altLang="en-US" sz="2800" b="0" dirty="0">
                <a:solidFill>
                  <a:srgbClr val="002060"/>
                </a:solidFill>
                <a:latin typeface="Tahoma" pitchFamily="34" charset="0"/>
              </a:endParaRPr>
            </a:p>
          </p:txBody>
        </p:sp>
        <p:sp>
          <p:nvSpPr>
            <p:cNvPr id="22540" name="AutoShape 12"/>
            <p:cNvSpPr>
              <a:spLocks noChangeArrowheads="1"/>
            </p:cNvSpPr>
            <p:nvPr/>
          </p:nvSpPr>
          <p:spPr bwMode="auto">
            <a:xfrm flipH="1">
              <a:off x="3840" y="2304"/>
              <a:ext cx="1200" cy="1248"/>
            </a:xfrm>
            <a:prstGeom prst="curvedRightArrow">
              <a:avLst>
                <a:gd name="adj1" fmla="val 9615"/>
                <a:gd name="adj2" fmla="val 30415"/>
                <a:gd name="adj3" fmla="val 33333"/>
              </a:avLst>
            </a:prstGeom>
            <a:solidFill>
              <a:srgbClr val="00FF00"/>
            </a:solidFill>
            <a:ln w="25400">
              <a:solidFill>
                <a:schemeClr val="tx1"/>
              </a:solidFill>
              <a:miter lim="800000"/>
              <a:headEnd/>
              <a:tailEnd/>
            </a:ln>
          </p:spPr>
          <p:txBody>
            <a:bodyPr wrap="none" anchor="ct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endParaRPr lang="en-US" altLang="en-US" sz="1800" b="0"/>
            </a:p>
          </p:txBody>
        </p:sp>
      </p:grpSp>
      <p:sp>
        <p:nvSpPr>
          <p:cNvPr id="22535" name="Text Box 13"/>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200" b="0" i="1"/>
              <a:t>Human Considerations</a:t>
            </a:r>
            <a:endParaRPr lang="en-US" altLang="en-US" sz="1200" b="0" i="1"/>
          </a:p>
        </p:txBody>
      </p:sp>
      <p:sp>
        <p:nvSpPr>
          <p:cNvPr id="17" name="Rectangle 2"/>
          <p:cNvSpPr>
            <a:spLocks noGrp="1" noChangeArrowheads="1"/>
          </p:cNvSpPr>
          <p:nvPr>
            <p:ph type="title"/>
          </p:nvPr>
        </p:nvSpPr>
        <p:spPr>
          <a:xfrm>
            <a:off x="609600" y="274638"/>
            <a:ext cx="7924800" cy="1143000"/>
          </a:xfrm>
        </p:spPr>
        <p:txBody>
          <a:bodyPr/>
          <a:lstStyle/>
          <a:p>
            <a:pPr>
              <a:defRPr/>
            </a:pPr>
            <a:r>
              <a:rPr lang="en-US" altLang="en-US" sz="3200" dirty="0" smtClean="0">
                <a:latin typeface="Arial" panose="020B0604020202020204" pitchFamily="34" charset="0"/>
                <a:cs typeface="Arial" panose="020B0604020202020204" pitchFamily="34" charset="0"/>
              </a:rPr>
              <a:t> Cognitive Processes </a:t>
            </a:r>
            <a:r>
              <a:rPr lang="en-US" altLang="en-US" sz="2400" dirty="0" smtClean="0">
                <a:latin typeface="Arial" panose="020B0604020202020204" pitchFamily="34" charset="0"/>
                <a:cs typeface="Arial" panose="020B0604020202020204" pitchFamily="34" charset="0"/>
              </a:rPr>
              <a:t>– Learning </a:t>
            </a:r>
          </a:p>
        </p:txBody>
      </p:sp>
      <p:graphicFrame>
        <p:nvGraphicFramePr>
          <p:cNvPr id="18" name="Object 17"/>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9219" name="Clip" r:id="rId3" imgW="3961340" imgH="3503345" progId="">
                  <p:embed/>
                </p:oleObj>
              </mc:Choice>
              <mc:Fallback>
                <p:oleObj name="Clip" r:id="rId3" imgW="3961340" imgH="3503345" progId="">
                  <p:embed/>
                  <p:pic>
                    <p:nvPicPr>
                      <p:cNvPr id="18" name="Object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075972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p:cTn id="7" dur="500" fill="hold"/>
                                        <p:tgtEl>
                                          <p:spTgt spid="238596"/>
                                        </p:tgtEl>
                                        <p:attrNameLst>
                                          <p:attrName>ppt_w</p:attrName>
                                        </p:attrNameLst>
                                      </p:cBhvr>
                                      <p:tavLst>
                                        <p:tav tm="0">
                                          <p:val>
                                            <p:strVal val="(6*min(max(#ppt_w*#ppt_h,.3),1)-7.4)/-.7*#ppt_w"/>
                                          </p:val>
                                        </p:tav>
                                        <p:tav tm="100000">
                                          <p:val>
                                            <p:strVal val="#ppt_w"/>
                                          </p:val>
                                        </p:tav>
                                      </p:tavLst>
                                    </p:anim>
                                    <p:anim calcmode="lin" valueType="num">
                                      <p:cBhvr>
                                        <p:cTn id="8" dur="500" fill="hold"/>
                                        <p:tgtEl>
                                          <p:spTgt spid="238596"/>
                                        </p:tgtEl>
                                        <p:attrNameLst>
                                          <p:attrName>ppt_h</p:attrName>
                                        </p:attrNameLst>
                                      </p:cBhvr>
                                      <p:tavLst>
                                        <p:tav tm="0">
                                          <p:val>
                                            <p:strVal val="(6*min(max(#ppt_w*#ppt_h,.3),1)-7.4)/-.7*#ppt_h"/>
                                          </p:val>
                                        </p:tav>
                                        <p:tav tm="100000">
                                          <p:val>
                                            <p:strVal val="#ppt_h"/>
                                          </p:val>
                                        </p:tav>
                                      </p:tavLst>
                                    </p:anim>
                                    <p:anim calcmode="lin" valueType="num">
                                      <p:cBhvr>
                                        <p:cTn id="9" dur="500" fill="hold"/>
                                        <p:tgtEl>
                                          <p:spTgt spid="238596"/>
                                        </p:tgtEl>
                                        <p:attrNameLst>
                                          <p:attrName>ppt_x</p:attrName>
                                        </p:attrNameLst>
                                      </p:cBhvr>
                                      <p:tavLst>
                                        <p:tav tm="0">
                                          <p:val>
                                            <p:fltVal val="0.5"/>
                                          </p:val>
                                        </p:tav>
                                        <p:tav tm="100000">
                                          <p:val>
                                            <p:strVal val="#ppt_x"/>
                                          </p:val>
                                        </p:tav>
                                      </p:tavLst>
                                    </p:anim>
                                    <p:anim calcmode="lin" valueType="num">
                                      <p:cBhvr>
                                        <p:cTn id="10" dur="500" fill="hold"/>
                                        <p:tgtEl>
                                          <p:spTgt spid="238596"/>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eaLnBrk="1" hangingPunct="1">
              <a:spcBef>
                <a:spcPct val="0"/>
              </a:spcBef>
              <a:buFontTx/>
              <a:buNone/>
            </a:pPr>
            <a:fld id="{263B6ECA-91BE-473E-AE53-D1A76A27C6ED}" type="slidenum">
              <a:rPr lang="en-US" altLang="en-US" sz="1000" smtClean="0"/>
              <a:pPr eaLnBrk="1" hangingPunct="1">
                <a:spcBef>
                  <a:spcPct val="0"/>
                </a:spcBef>
                <a:buFontTx/>
                <a:buNone/>
              </a:pPr>
              <a:t>2</a:t>
            </a:fld>
            <a:endParaRPr lang="en-US" altLang="en-US" sz="1000" smtClean="0"/>
          </a:p>
        </p:txBody>
      </p:sp>
      <p:sp>
        <p:nvSpPr>
          <p:cNvPr id="17410" name="Rectangle 2"/>
          <p:cNvSpPr>
            <a:spLocks noGrp="1" noChangeArrowheads="1"/>
          </p:cNvSpPr>
          <p:nvPr>
            <p:ph type="ctrTitle"/>
          </p:nvPr>
        </p:nvSpPr>
        <p:spPr/>
        <p:txBody>
          <a:bodyPr/>
          <a:lstStyle/>
          <a:p>
            <a:pPr>
              <a:defRPr/>
            </a:pPr>
            <a:r>
              <a:rPr lang="en-IE" dirty="0" smtClean="0">
                <a:latin typeface="Arial" panose="020B0604020202020204" pitchFamily="34" charset="0"/>
                <a:ea typeface="ＭＳ Ｐゴシック" pitchFamily="34" charset="-128"/>
                <a:cs typeface="Arial" panose="020B0604020202020204" pitchFamily="34" charset="0"/>
              </a:rPr>
              <a:t>Review of </a:t>
            </a:r>
            <a:r>
              <a:rPr lang="en-IE" dirty="0">
                <a:latin typeface="Arial" panose="020B0604020202020204" pitchFamily="34" charset="0"/>
                <a:ea typeface="ＭＳ Ｐゴシック" pitchFamily="34" charset="-128"/>
                <a:cs typeface="Arial" panose="020B0604020202020204" pitchFamily="34" charset="0"/>
              </a:rPr>
              <a:t>P</a:t>
            </a:r>
            <a:r>
              <a:rPr lang="en-IE" dirty="0" smtClean="0">
                <a:latin typeface="Arial" panose="020B0604020202020204" pitchFamily="34" charset="0"/>
                <a:ea typeface="ＭＳ Ｐゴシック" pitchFamily="34" charset="-128"/>
                <a:cs typeface="Arial" panose="020B0604020202020204" pitchFamily="34" charset="0"/>
              </a:rPr>
              <a:t>resentation </a:t>
            </a:r>
            <a:r>
              <a:rPr lang="en-IE" dirty="0">
                <a:latin typeface="Arial" panose="020B0604020202020204" pitchFamily="34" charset="0"/>
                <a:ea typeface="ＭＳ Ｐゴシック" pitchFamily="34" charset="-128"/>
                <a:cs typeface="Arial" panose="020B0604020202020204" pitchFamily="34" charset="0"/>
              </a:rPr>
              <a:t>S</a:t>
            </a:r>
            <a:r>
              <a:rPr lang="en-IE" dirty="0" smtClean="0">
                <a:latin typeface="Arial" panose="020B0604020202020204" pitchFamily="34" charset="0"/>
                <a:ea typeface="ＭＳ Ｐゴシック" pitchFamily="34" charset="-128"/>
                <a:cs typeface="Arial" panose="020B0604020202020204" pitchFamily="34" charset="0"/>
              </a:rPr>
              <a:t>lides</a:t>
            </a:r>
            <a:endParaRPr lang="en-US" dirty="0" smtClean="0">
              <a:latin typeface="Arial" panose="020B0604020202020204" pitchFamily="34" charset="0"/>
              <a:ea typeface="ＭＳ Ｐゴシック" pitchFamily="34" charset="-128"/>
              <a:cs typeface="Arial" panose="020B0604020202020204" pitchFamily="34" charset="0"/>
            </a:endParaRPr>
          </a:p>
        </p:txBody>
      </p:sp>
      <p:sp>
        <p:nvSpPr>
          <p:cNvPr id="4100" name="Rectangle 3"/>
          <p:cNvSpPr>
            <a:spLocks noGrp="1" noChangeArrowheads="1"/>
          </p:cNvSpPr>
          <p:nvPr>
            <p:ph type="subTitle" idx="1"/>
          </p:nvPr>
        </p:nvSpPr>
        <p:spPr>
          <a:xfrm>
            <a:off x="0" y="3789363"/>
            <a:ext cx="9144000" cy="635000"/>
          </a:xfrm>
        </p:spPr>
        <p:txBody>
          <a:bodyPr>
            <a:normAutofit/>
          </a:bodyPr>
          <a:lstStyle/>
          <a:p>
            <a:pPr eaLnBrk="1" hangingPunct="1">
              <a:lnSpc>
                <a:spcPct val="80000"/>
              </a:lnSpc>
            </a:pPr>
            <a:r>
              <a:rPr lang="en-IE" altLang="en-US" sz="3200" b="0" dirty="0" smtClean="0">
                <a:latin typeface="Arial" panose="020B0604020202020204" pitchFamily="34" charset="0"/>
                <a:cs typeface="Arial" panose="020B0604020202020204" pitchFamily="34" charset="0"/>
              </a:rPr>
              <a:t>Lecture 12</a:t>
            </a:r>
          </a:p>
        </p:txBody>
      </p:sp>
    </p:spTree>
    <p:extLst>
      <p:ext uri="{BB962C8B-B14F-4D97-AF65-F5344CB8AC3E}">
        <p14:creationId xmlns:p14="http://schemas.microsoft.com/office/powerpoint/2010/main" val="4162564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US" altLang="en-US" sz="1000" dirty="0" smtClean="0"/>
              <a:t>SL - </a:t>
            </a:r>
            <a:fld id="{D4AF5CF8-DDD9-45E1-B874-8B260CE0FEA6}" type="slidenum">
              <a:rPr lang="en-US" altLang="en-US" sz="1000" smtClean="0"/>
              <a:pPr eaLnBrk="1" hangingPunct="1">
                <a:spcBef>
                  <a:spcPct val="0"/>
                </a:spcBef>
                <a:buFontTx/>
                <a:buNone/>
              </a:pPr>
              <a:t>20</a:t>
            </a:fld>
            <a:endParaRPr lang="en-US" altLang="en-US" sz="1000" dirty="0" smtClean="0"/>
          </a:p>
        </p:txBody>
      </p:sp>
      <p:sp>
        <p:nvSpPr>
          <p:cNvPr id="8202" name="Text Box 10"/>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200" b="0" i="1"/>
              <a:t>Human Considerations</a:t>
            </a:r>
            <a:endParaRPr lang="en-US" altLang="en-US" sz="1200" b="0" i="1"/>
          </a:p>
        </p:txBody>
      </p:sp>
      <p:sp>
        <p:nvSpPr>
          <p:cNvPr id="20" name="Rectangle 2"/>
          <p:cNvSpPr>
            <a:spLocks noGrp="1" noChangeArrowheads="1"/>
          </p:cNvSpPr>
          <p:nvPr>
            <p:ph type="title"/>
          </p:nvPr>
        </p:nvSpPr>
        <p:spPr>
          <a:xfrm>
            <a:off x="609600" y="274638"/>
            <a:ext cx="8066856" cy="1143000"/>
          </a:xfrm>
        </p:spPr>
        <p:txBody>
          <a:bodyPr/>
          <a:lstStyle/>
          <a:p>
            <a:pPr>
              <a:defRPr/>
            </a:pPr>
            <a:r>
              <a:rPr lang="en-US" altLang="en-US" sz="3200" dirty="0">
                <a:latin typeface="Arial" panose="020B0604020202020204" pitchFamily="34" charset="0"/>
                <a:cs typeface="Arial" panose="020B0604020202020204" pitchFamily="34" charset="0"/>
              </a:rPr>
              <a:t> Cognitive Processes </a:t>
            </a:r>
            <a:r>
              <a:rPr lang="en-US" altLang="en-US" sz="2400" dirty="0">
                <a:latin typeface="Arial" panose="020B0604020202020204" pitchFamily="34" charset="0"/>
                <a:cs typeface="Arial" panose="020B0604020202020204" pitchFamily="34" charset="0"/>
              </a:rPr>
              <a:t>– Learning </a:t>
            </a:r>
            <a:r>
              <a:rPr lang="en-US" altLang="en-US" sz="2400" dirty="0" smtClean="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2</a:t>
            </a:r>
            <a:r>
              <a:rPr lang="en-US" altLang="en-US" sz="2400" dirty="0" smtClean="0">
                <a:latin typeface="Arial" panose="020B0604020202020204" pitchFamily="34" charset="0"/>
                <a:cs typeface="Arial" panose="020B0604020202020204" pitchFamily="34" charset="0"/>
              </a:rPr>
              <a:t>)</a:t>
            </a:r>
          </a:p>
        </p:txBody>
      </p:sp>
      <p:graphicFrame>
        <p:nvGraphicFramePr>
          <p:cNvPr id="22" name="Object 21"/>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10243" name="Clip" r:id="rId3" imgW="3961340" imgH="3503345" progId="">
                  <p:embed/>
                </p:oleObj>
              </mc:Choice>
              <mc:Fallback>
                <p:oleObj name="Clip" r:id="rId3" imgW="3961340" imgH="3503345" progId="">
                  <p:embed/>
                  <p:pic>
                    <p:nvPicPr>
                      <p:cNvPr id="22"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Content Placeholder 3"/>
          <p:cNvSpPr txBox="1">
            <a:spLocks/>
          </p:cNvSpPr>
          <p:nvPr/>
        </p:nvSpPr>
        <p:spPr>
          <a:xfrm>
            <a:off x="609600" y="1600200"/>
            <a:ext cx="7924800" cy="4421088"/>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defRPr/>
            </a:pPr>
            <a:r>
              <a:rPr lang="en-GB" sz="2600" dirty="0" smtClean="0">
                <a:latin typeface="Arial" panose="020B0604020202020204" pitchFamily="34" charset="0"/>
                <a:ea typeface="ＭＳ Ｐゴシック" pitchFamily="34" charset="-128"/>
                <a:cs typeface="Arial" panose="020B0604020202020204" pitchFamily="34" charset="0"/>
              </a:rPr>
              <a:t>Learning through analogy</a:t>
            </a:r>
          </a:p>
          <a:p>
            <a:pPr marL="0" indent="0">
              <a:buNone/>
              <a:defRPr/>
            </a:pPr>
            <a:endParaRPr lang="en-GB" sz="2400" dirty="0" smtClean="0">
              <a:latin typeface="Arial" panose="020B0604020202020204" pitchFamily="34" charset="0"/>
              <a:ea typeface="ＭＳ Ｐゴシック" pitchFamily="34" charset="-128"/>
              <a:cs typeface="Arial" panose="020B0604020202020204" pitchFamily="34" charset="0"/>
            </a:endParaRPr>
          </a:p>
          <a:p>
            <a:pPr>
              <a:defRPr/>
            </a:pPr>
            <a:r>
              <a:rPr lang="en-GB" sz="2400" dirty="0" smtClean="0">
                <a:latin typeface="Arial" panose="020B0604020202020204" pitchFamily="34" charset="0"/>
                <a:ea typeface="ＭＳ Ｐゴシック" pitchFamily="34" charset="-128"/>
                <a:cs typeface="Arial" panose="020B0604020202020204" pitchFamily="34" charset="0"/>
              </a:rPr>
              <a:t>Two </a:t>
            </a:r>
            <a:r>
              <a:rPr lang="en-GB" sz="2400" dirty="0">
                <a:latin typeface="Arial" panose="020B0604020202020204" pitchFamily="34" charset="0"/>
                <a:ea typeface="ＭＳ Ｐゴシック" pitchFamily="34" charset="-128"/>
                <a:cs typeface="Arial" panose="020B0604020202020204" pitchFamily="34" charset="0"/>
              </a:rPr>
              <a:t>theories are used in this approach (as introduced in </a:t>
            </a:r>
            <a:r>
              <a:rPr lang="en-GB" altLang="en-US" sz="2400" dirty="0">
                <a:latin typeface="Arial" panose="020B0604020202020204" pitchFamily="34" charset="0"/>
                <a:ea typeface="ＭＳ Ｐゴシック" pitchFamily="34" charset="-128"/>
                <a:cs typeface="Arial" panose="020B0604020202020204" pitchFamily="34" charset="0"/>
              </a:rPr>
              <a:t>“</a:t>
            </a:r>
            <a:r>
              <a:rPr lang="en-GB" sz="2400" dirty="0">
                <a:latin typeface="Arial" panose="020B0604020202020204" pitchFamily="34" charset="0"/>
                <a:ea typeface="ＭＳ Ｐゴシック" pitchFamily="34" charset="-128"/>
                <a:cs typeface="Arial" panose="020B0604020202020204" pitchFamily="34" charset="0"/>
              </a:rPr>
              <a:t>Cognitive Frameworks</a:t>
            </a:r>
            <a:r>
              <a:rPr lang="en-GB" altLang="en-US" sz="2400" dirty="0">
                <a:latin typeface="Arial" panose="020B0604020202020204" pitchFamily="34" charset="0"/>
                <a:ea typeface="ＭＳ Ｐゴシック" pitchFamily="34" charset="-128"/>
                <a:cs typeface="Arial" panose="020B0604020202020204" pitchFamily="34" charset="0"/>
              </a:rPr>
              <a:t>”</a:t>
            </a:r>
            <a:r>
              <a:rPr lang="en-GB" sz="2400" dirty="0">
                <a:latin typeface="Arial" panose="020B0604020202020204" pitchFamily="34" charset="0"/>
                <a:ea typeface="ＭＳ Ｐゴシック" pitchFamily="34" charset="-128"/>
                <a:cs typeface="Arial" panose="020B0604020202020204" pitchFamily="34" charset="0"/>
              </a:rPr>
              <a:t>):</a:t>
            </a:r>
          </a:p>
          <a:p>
            <a:pPr lvl="1">
              <a:defRPr/>
            </a:pPr>
            <a:r>
              <a:rPr lang="en-GB" sz="2400" dirty="0">
                <a:latin typeface="Arial" panose="020B0604020202020204" pitchFamily="34" charset="0"/>
                <a:ea typeface="ＭＳ Ｐゴシック" pitchFamily="34" charset="-128"/>
                <a:cs typeface="Arial" panose="020B0604020202020204" pitchFamily="34" charset="0"/>
              </a:rPr>
              <a:t> Mental Models</a:t>
            </a:r>
            <a:endParaRPr lang="en-GB" sz="2400" i="1" dirty="0">
              <a:latin typeface="Arial" panose="020B0604020202020204" pitchFamily="34" charset="0"/>
              <a:ea typeface="ＭＳ Ｐゴシック" pitchFamily="34" charset="-128"/>
              <a:cs typeface="Arial" panose="020B0604020202020204" pitchFamily="34" charset="0"/>
            </a:endParaRPr>
          </a:p>
          <a:p>
            <a:pPr lvl="1">
              <a:defRPr/>
            </a:pPr>
            <a:r>
              <a:rPr lang="en-GB" sz="2400" dirty="0">
                <a:latin typeface="Arial" panose="020B0604020202020204" pitchFamily="34" charset="0"/>
                <a:ea typeface="ＭＳ Ｐゴシック" pitchFamily="34" charset="-128"/>
                <a:cs typeface="Arial" panose="020B0604020202020204" pitchFamily="34" charset="0"/>
              </a:rPr>
              <a:t> Metaphors</a:t>
            </a:r>
          </a:p>
        </p:txBody>
      </p:sp>
    </p:spTree>
    <p:extLst>
      <p:ext uri="{BB962C8B-B14F-4D97-AF65-F5344CB8AC3E}">
        <p14:creationId xmlns:p14="http://schemas.microsoft.com/office/powerpoint/2010/main" val="2016652810"/>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err="1" smtClean="0">
                <a:latin typeface="Arial" panose="020B0604020202020204" pitchFamily="34" charset="0"/>
                <a:cs typeface="Arial" panose="020B0604020202020204" pitchFamily="34" charset="0"/>
              </a:rPr>
              <a:t>Neilsen’s</a:t>
            </a:r>
            <a:r>
              <a:rPr lang="en-IE" sz="3200" dirty="0" smtClean="0">
                <a:latin typeface="Arial" panose="020B0604020202020204" pitchFamily="34" charset="0"/>
                <a:cs typeface="Arial" panose="020B0604020202020204" pitchFamily="34" charset="0"/>
              </a:rPr>
              <a:t> Heuristics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565104"/>
          </a:xfrm>
        </p:spPr>
        <p:txBody>
          <a:bodyPr>
            <a:noAutofit/>
          </a:bodyPr>
          <a:lstStyle/>
          <a:p>
            <a:pPr marL="0" indent="0">
              <a:lnSpc>
                <a:spcPct val="90000"/>
              </a:lnSpc>
              <a:buFontTx/>
              <a:buNone/>
            </a:pPr>
            <a:r>
              <a:rPr lang="en-US" altLang="en-US" sz="1800" dirty="0">
                <a:latin typeface="Arial" panose="020B0604020202020204" pitchFamily="34" charset="0"/>
                <a:ea typeface="ＭＳ Ｐゴシック" pitchFamily="34" charset="-128"/>
                <a:cs typeface="Arial" panose="020B0604020202020204" pitchFamily="34" charset="0"/>
              </a:rPr>
              <a:t>The heuristics are used mainly as the basis for evaluating systems and providing a framework for usability testing. </a:t>
            </a:r>
            <a:r>
              <a:rPr lang="en-US" altLang="en-US" sz="1800" dirty="0" smtClean="0">
                <a:latin typeface="Arial" panose="020B0604020202020204" pitchFamily="34" charset="0"/>
                <a:ea typeface="ＭＳ Ｐゴシック" pitchFamily="34" charset="-128"/>
                <a:cs typeface="Arial" panose="020B0604020202020204" pitchFamily="34" charset="0"/>
              </a:rPr>
              <a:t>Consider these against the design of the voting system:</a:t>
            </a:r>
            <a:endParaRPr lang="en-US" altLang="en-US" sz="1800" dirty="0">
              <a:latin typeface="Arial" panose="020B0604020202020204" pitchFamily="34" charset="0"/>
              <a:ea typeface="ＭＳ Ｐゴシック" pitchFamily="34" charset="-128"/>
              <a:cs typeface="Arial" panose="020B0604020202020204" pitchFamily="34" charset="0"/>
            </a:endParaRP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Visibility of system status.</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Match between system and real world.</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User control and freedom.</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Consistency and standards.</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Error prevention. </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Recognition rather than recall.</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Flexibility and efficiency of use.</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Aesthetic and minimalist design.</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Help users </a:t>
            </a:r>
            <a:r>
              <a:rPr lang="en-US" altLang="en-US" sz="1600" dirty="0" err="1">
                <a:latin typeface="Arial" panose="020B0604020202020204" pitchFamily="34" charset="0"/>
                <a:ea typeface="ＭＳ Ｐゴシック" pitchFamily="34" charset="-128"/>
                <a:cs typeface="Arial" panose="020B0604020202020204" pitchFamily="34" charset="0"/>
              </a:rPr>
              <a:t>recognise</a:t>
            </a:r>
            <a:r>
              <a:rPr lang="en-US" altLang="en-US" sz="1600" dirty="0">
                <a:latin typeface="Arial" panose="020B0604020202020204" pitchFamily="34" charset="0"/>
                <a:ea typeface="ＭＳ Ｐゴシック" pitchFamily="34" charset="-128"/>
                <a:cs typeface="Arial" panose="020B0604020202020204" pitchFamily="34" charset="0"/>
              </a:rPr>
              <a:t>, diagnose, recover from errors.</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Help and documentation.</a:t>
            </a:r>
          </a:p>
          <a:p>
            <a:pPr marL="0" indent="0" algn="ctr">
              <a:lnSpc>
                <a:spcPct val="150000"/>
              </a:lnSpc>
            </a:pPr>
            <a:endParaRPr lang="en-US" altLang="en-US" dirty="0">
              <a:latin typeface="Arial" panose="020B0604020202020204" pitchFamily="34" charset="0"/>
              <a:ea typeface="ＭＳ Ｐゴシック" pitchFamily="34" charset="-128"/>
              <a:cs typeface="Arial" panose="020B0604020202020204" pitchFamily="34" charset="0"/>
            </a:endParaRPr>
          </a:p>
          <a:p>
            <a:pPr marL="0" indent="0">
              <a:lnSpc>
                <a:spcPct val="150000"/>
              </a:lnSpc>
              <a:buNone/>
              <a:defRPr/>
            </a:pP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&amp; SL- </a:t>
            </a:r>
            <a:fld id="{38237106-F2ED-405E-BC33-CC3CF426205F}" type="slidenum">
              <a:rPr lang="en-US" smtClean="0"/>
              <a:pPr/>
              <a:t>21</a:t>
            </a:fld>
            <a:endParaRPr lang="en-US" dirty="0"/>
          </a:p>
        </p:txBody>
      </p:sp>
      <p:sp>
        <p:nvSpPr>
          <p:cNvPr id="5"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dirty="0" err="1" smtClean="0"/>
              <a:t>Neilsen’s</a:t>
            </a:r>
            <a:r>
              <a:rPr lang="en-IE" altLang="en-US" sz="1000" b="0" i="1" dirty="0" smtClean="0"/>
              <a:t> Heuristics</a:t>
            </a:r>
            <a:endParaRPr lang="en-US" altLang="en-US" sz="1000" b="0" i="1" dirty="0"/>
          </a:p>
        </p:txBody>
      </p:sp>
    </p:spTree>
    <p:extLst>
      <p:ext uri="{BB962C8B-B14F-4D97-AF65-F5344CB8AC3E}">
        <p14:creationId xmlns:p14="http://schemas.microsoft.com/office/powerpoint/2010/main" val="2487638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Design Evaluation</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SR - </a:t>
            </a:r>
            <a:fld id="{38237106-F2ED-405E-BC33-CC3CF426205F}" type="slidenum">
              <a:rPr lang="en-US" smtClean="0"/>
              <a:pPr/>
              <a:t>22</a:t>
            </a:fld>
            <a:endParaRPr lang="en-US" dirty="0"/>
          </a:p>
        </p:txBody>
      </p:sp>
      <p:sp>
        <p:nvSpPr>
          <p:cNvPr id="4" name="Content Placeholder 3"/>
          <p:cNvSpPr>
            <a:spLocks noGrp="1"/>
          </p:cNvSpPr>
          <p:nvPr>
            <p:ph sz="quarter" idx="13"/>
          </p:nvPr>
        </p:nvSpPr>
        <p:spPr/>
        <p:txBody>
          <a:bodyPr>
            <a:normAutofit/>
          </a:bodyPr>
          <a:lstStyle/>
          <a:p>
            <a:pPr>
              <a:spcBef>
                <a:spcPct val="0"/>
              </a:spcBef>
            </a:pPr>
            <a:r>
              <a:rPr lang="en-US" sz="2600" dirty="0" smtClean="0">
                <a:latin typeface="Arial" panose="020B0604020202020204" pitchFamily="34" charset="0"/>
                <a:cs typeface="Arial" panose="020B0604020202020204" pitchFamily="34" charset="0"/>
              </a:rPr>
              <a:t>User-</a:t>
            </a:r>
            <a:r>
              <a:rPr lang="en-US" sz="2600" dirty="0" err="1" smtClean="0">
                <a:latin typeface="Arial" panose="020B0604020202020204" pitchFamily="34" charset="0"/>
                <a:cs typeface="Arial" panose="020B0604020202020204" pitchFamily="34" charset="0"/>
              </a:rPr>
              <a:t>centred</a:t>
            </a:r>
            <a:r>
              <a:rPr lang="en-US" sz="2600" dirty="0" smtClean="0">
                <a:latin typeface="Arial" panose="020B0604020202020204" pitchFamily="34" charset="0"/>
                <a:cs typeface="Arial" panose="020B0604020202020204" pitchFamily="34" charset="0"/>
              </a:rPr>
              <a:t> evaluation approach</a:t>
            </a:r>
          </a:p>
          <a:p>
            <a:pPr>
              <a:spcBef>
                <a:spcPct val="0"/>
              </a:spcBef>
            </a:pPr>
            <a:r>
              <a:rPr lang="en-US" sz="2600" dirty="0" smtClean="0">
                <a:latin typeface="Arial" panose="020B0604020202020204" pitchFamily="34" charset="0"/>
                <a:cs typeface="Arial" panose="020B0604020202020204" pitchFamily="34" charset="0"/>
              </a:rPr>
              <a:t>Evaluation for testing prototypes, using:</a:t>
            </a:r>
          </a:p>
          <a:p>
            <a:pPr lvl="1">
              <a:spcBef>
                <a:spcPct val="0"/>
              </a:spcBef>
            </a:pPr>
            <a:r>
              <a:rPr lang="en-US" sz="2600" dirty="0" smtClean="0">
                <a:latin typeface="Arial" panose="020B0604020202020204" pitchFamily="34" charset="0"/>
                <a:cs typeface="Arial" panose="020B0604020202020204" pitchFamily="34" charset="0"/>
              </a:rPr>
              <a:t>Expert Evaluation</a:t>
            </a:r>
          </a:p>
          <a:p>
            <a:pPr lvl="2">
              <a:spcBef>
                <a:spcPct val="0"/>
              </a:spcBef>
            </a:pPr>
            <a:r>
              <a:rPr lang="en-US" sz="2400" dirty="0" smtClean="0">
                <a:latin typeface="Arial" panose="020B0604020202020204" pitchFamily="34" charset="0"/>
                <a:cs typeface="Arial" panose="020B0604020202020204" pitchFamily="34" charset="0"/>
              </a:rPr>
              <a:t>Heuristics and walk-throughs</a:t>
            </a:r>
          </a:p>
          <a:p>
            <a:pPr lvl="1">
              <a:spcBef>
                <a:spcPct val="0"/>
              </a:spcBef>
            </a:pPr>
            <a:endParaRPr lang="en-US" sz="2600" dirty="0" smtClean="0">
              <a:latin typeface="Arial" panose="020B0604020202020204" pitchFamily="34" charset="0"/>
              <a:cs typeface="Arial" panose="020B0604020202020204" pitchFamily="34" charset="0"/>
            </a:endParaRPr>
          </a:p>
          <a:p>
            <a:pPr lvl="1">
              <a:spcBef>
                <a:spcPct val="0"/>
              </a:spcBef>
            </a:pPr>
            <a:r>
              <a:rPr lang="en-US" sz="2600" dirty="0" smtClean="0">
                <a:latin typeface="Arial" panose="020B0604020202020204" pitchFamily="34" charset="0"/>
                <a:cs typeface="Arial" panose="020B0604020202020204" pitchFamily="34" charset="0"/>
              </a:rPr>
              <a:t>Predictive evaluation</a:t>
            </a:r>
          </a:p>
          <a:p>
            <a:pPr lvl="2">
              <a:spcBef>
                <a:spcPct val="0"/>
              </a:spcBef>
            </a:pPr>
            <a:r>
              <a:rPr lang="en-US" sz="2400" dirty="0" smtClean="0">
                <a:latin typeface="Arial" panose="020B0604020202020204" pitchFamily="34" charset="0"/>
                <a:cs typeface="Arial" panose="020B0604020202020204" pitchFamily="34" charset="0"/>
              </a:rPr>
              <a:t>Testing against an engineering model (EG Simulated User)</a:t>
            </a:r>
          </a:p>
        </p:txBody>
      </p:sp>
    </p:spTree>
    <p:extLst>
      <p:ext uri="{BB962C8B-B14F-4D97-AF65-F5344CB8AC3E}">
        <p14:creationId xmlns:p14="http://schemas.microsoft.com/office/powerpoint/2010/main" val="184324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Design Evaluation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SR - </a:t>
            </a:r>
            <a:fld id="{38237106-F2ED-405E-BC33-CC3CF426205F}" type="slidenum">
              <a:rPr lang="en-US" smtClean="0"/>
              <a:pPr/>
              <a:t>23</a:t>
            </a:fld>
            <a:endParaRPr lang="en-US" dirty="0"/>
          </a:p>
        </p:txBody>
      </p:sp>
      <p:sp>
        <p:nvSpPr>
          <p:cNvPr id="4" name="Content Placeholder 3"/>
          <p:cNvSpPr>
            <a:spLocks noGrp="1"/>
          </p:cNvSpPr>
          <p:nvPr>
            <p:ph sz="quarter" idx="13"/>
          </p:nvPr>
        </p:nvSpPr>
        <p:spPr/>
        <p:txBody>
          <a:bodyPr>
            <a:normAutofit/>
          </a:bodyPr>
          <a:lstStyle/>
          <a:p>
            <a:pPr lvl="1">
              <a:spcBef>
                <a:spcPct val="0"/>
              </a:spcBef>
            </a:pPr>
            <a:r>
              <a:rPr lang="en-US" sz="2600" dirty="0">
                <a:latin typeface="Arial" panose="020B0604020202020204" pitchFamily="34" charset="0"/>
                <a:cs typeface="Arial" panose="020B0604020202020204" pitchFamily="34" charset="0"/>
              </a:rPr>
              <a:t>Empirical evaluation</a:t>
            </a:r>
          </a:p>
          <a:p>
            <a:pPr lvl="2">
              <a:spcBef>
                <a:spcPct val="0"/>
              </a:spcBef>
            </a:pPr>
            <a:r>
              <a:rPr lang="en-US" sz="2400" dirty="0">
                <a:latin typeface="Arial" panose="020B0604020202020204" pitchFamily="34" charset="0"/>
                <a:cs typeface="Arial" panose="020B0604020202020204" pitchFamily="34" charset="0"/>
              </a:rPr>
              <a:t>Watching users use the product</a:t>
            </a:r>
            <a:endParaRPr lang="en-IE" sz="2400" dirty="0">
              <a:latin typeface="Arial" panose="020B0604020202020204" pitchFamily="34" charset="0"/>
              <a:cs typeface="Arial" panose="020B0604020202020204" pitchFamily="34" charset="0"/>
            </a:endParaRPr>
          </a:p>
          <a:p>
            <a:pPr lvl="1">
              <a:spcBef>
                <a:spcPct val="0"/>
              </a:spcBef>
            </a:pPr>
            <a:endParaRPr lang="en-US" sz="2600" dirty="0" smtClean="0">
              <a:latin typeface="Arial" panose="020B0604020202020204" pitchFamily="34" charset="0"/>
              <a:cs typeface="Arial" panose="020B0604020202020204" pitchFamily="34" charset="0"/>
            </a:endParaRPr>
          </a:p>
          <a:p>
            <a:pPr lvl="1">
              <a:spcBef>
                <a:spcPct val="0"/>
              </a:spcBef>
            </a:pPr>
            <a:r>
              <a:rPr lang="en-US" sz="2600" dirty="0" smtClean="0">
                <a:latin typeface="Arial" panose="020B0604020202020204" pitchFamily="34" charset="0"/>
                <a:cs typeface="Arial" panose="020B0604020202020204" pitchFamily="34" charset="0"/>
              </a:rPr>
              <a:t>Conceptual design evaluation - retrospective</a:t>
            </a:r>
          </a:p>
          <a:p>
            <a:pPr lvl="2">
              <a:spcBef>
                <a:spcPct val="0"/>
              </a:spcBef>
            </a:pPr>
            <a:r>
              <a:rPr lang="en-US" sz="2400" dirty="0" smtClean="0">
                <a:latin typeface="Arial" panose="020B0604020202020204" pitchFamily="34" charset="0"/>
                <a:cs typeface="Arial" panose="020B0604020202020204" pitchFamily="34" charset="0"/>
              </a:rPr>
              <a:t>Reviewing designated steps in development</a:t>
            </a:r>
          </a:p>
          <a:p>
            <a:pPr lvl="2">
              <a:spcBef>
                <a:spcPct val="0"/>
              </a:spcBef>
            </a:pPr>
            <a:r>
              <a:rPr lang="en-US" sz="2400" dirty="0">
                <a:latin typeface="Arial" panose="020B0604020202020204" pitchFamily="34" charset="0"/>
                <a:cs typeface="Arial" panose="020B0604020202020204" pitchFamily="34" charset="0"/>
              </a:rPr>
              <a:t>Reviewing </a:t>
            </a:r>
            <a:r>
              <a:rPr lang="en-US" sz="2400" dirty="0" smtClean="0">
                <a:latin typeface="Arial" panose="020B0604020202020204" pitchFamily="34" charset="0"/>
                <a:cs typeface="Arial" panose="020B0604020202020204" pitchFamily="34" charset="0"/>
              </a:rPr>
              <a:t>the conceptual design of strategies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408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a:latin typeface="Arial" panose="020B0604020202020204" pitchFamily="34" charset="0"/>
                <a:cs typeface="Arial" panose="020B0604020202020204" pitchFamily="34" charset="0"/>
              </a:rPr>
              <a:t> </a:t>
            </a:r>
            <a:r>
              <a:rPr lang="en-IE" sz="3200" dirty="0" err="1" smtClean="0">
                <a:latin typeface="Arial" panose="020B0604020202020204" pitchFamily="34" charset="0"/>
                <a:cs typeface="Arial" panose="020B0604020202020204" pitchFamily="34" charset="0"/>
              </a:rPr>
              <a:t>EVALUation</a:t>
            </a:r>
            <a:r>
              <a:rPr lang="en-IE" sz="3200" dirty="0" smtClean="0">
                <a:latin typeface="Arial" panose="020B0604020202020204" pitchFamily="34" charset="0"/>
                <a:cs typeface="Arial" panose="020B0604020202020204" pitchFamily="34" charset="0"/>
              </a:rPr>
              <a:t> (</a:t>
            </a:r>
            <a:r>
              <a:rPr lang="en-IE" sz="2000" dirty="0" smtClean="0">
                <a:latin typeface="Arial" panose="020B0604020202020204" pitchFamily="34" charset="0"/>
                <a:cs typeface="Arial" panose="020B0604020202020204" pitchFamily="34" charset="0"/>
              </a:rPr>
              <a:t>including Heuristics</a:t>
            </a:r>
            <a:r>
              <a:rPr lang="en-IE" sz="3200" dirty="0" smtClean="0">
                <a:latin typeface="Arial" panose="020B0604020202020204" pitchFamily="34" charset="0"/>
                <a:cs typeface="Arial" panose="020B0604020202020204" pitchFamily="34" charset="0"/>
              </a:rPr>
              <a:t>)</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24</a:t>
            </a:fld>
            <a:endParaRPr lang="en-US" dirty="0"/>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5132"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dirty="0"/>
              <a:t>Evaluation Issues</a:t>
            </a:r>
            <a:endParaRPr lang="en-US" altLang="en-US" sz="1000" b="0" i="1" dirty="0"/>
          </a:p>
        </p:txBody>
      </p:sp>
      <p:pic>
        <p:nvPicPr>
          <p:cNvPr id="66562"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793725"/>
            <a:ext cx="6865423" cy="386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5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Design Evaluation Advantages</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SR - </a:t>
            </a:r>
            <a:fld id="{38237106-F2ED-405E-BC33-CC3CF426205F}" type="slidenum">
              <a:rPr lang="en-US" smtClean="0"/>
              <a:pPr/>
              <a:t>25</a:t>
            </a:fld>
            <a:endParaRPr lang="en-US" dirty="0"/>
          </a:p>
        </p:txBody>
      </p:sp>
      <p:sp>
        <p:nvSpPr>
          <p:cNvPr id="4" name="Content Placeholder 3"/>
          <p:cNvSpPr>
            <a:spLocks noGrp="1"/>
          </p:cNvSpPr>
          <p:nvPr>
            <p:ph sz="quarter" idx="13"/>
          </p:nvPr>
        </p:nvSpPr>
        <p:spPr/>
        <p:txBody>
          <a:bodyPr>
            <a:normAutofit/>
          </a:bodyPr>
          <a:lstStyle/>
          <a:p>
            <a:pPr lvl="0"/>
            <a:r>
              <a:rPr lang="en-US" sz="2400" dirty="0">
                <a:latin typeface="Arial" panose="020B0604020202020204" pitchFamily="34" charset="0"/>
                <a:cs typeface="Arial" panose="020B0604020202020204" pitchFamily="34" charset="0"/>
              </a:rPr>
              <a:t>Detects both major (42%) and minor (32%) problems in user interaction design</a:t>
            </a:r>
            <a:endParaRPr lang="en-IE"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More effective than single specialist </a:t>
            </a:r>
            <a:endParaRPr lang="en-IE"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Can be used on designs</a:t>
            </a:r>
            <a:endParaRPr lang="en-IE" sz="2400" dirty="0">
              <a:latin typeface="Arial" panose="020B0604020202020204" pitchFamily="34" charset="0"/>
              <a:cs typeface="Arial" panose="020B0604020202020204" pitchFamily="34" charset="0"/>
            </a:endParaRPr>
          </a:p>
          <a:p>
            <a:pPr lvl="0"/>
            <a:r>
              <a:rPr lang="en-IE"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Realistic</a:t>
            </a:r>
            <a:r>
              <a:rPr lang="en-IE"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approach</a:t>
            </a:r>
            <a:endParaRPr lang="en-IE" sz="2400" dirty="0">
              <a:latin typeface="Arial" panose="020B0604020202020204" pitchFamily="34" charset="0"/>
              <a:cs typeface="Arial" panose="020B0604020202020204" pitchFamily="34" charset="0"/>
            </a:endParaRPr>
          </a:p>
          <a:p>
            <a:r>
              <a:rPr lang="en-IE"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Severity rating</a:t>
            </a:r>
            <a:r>
              <a:rPr lang="en-IE"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helps to set priorities</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0875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latin typeface="Arial" panose="020B0604020202020204" pitchFamily="34" charset="0"/>
                <a:cs typeface="Arial" panose="020B0604020202020204" pitchFamily="34" charset="0"/>
              </a:rPr>
              <a:t>Design Evaluation Disadvantages</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SR - </a:t>
            </a:r>
            <a:fld id="{38237106-F2ED-405E-BC33-CC3CF426205F}" type="slidenum">
              <a:rPr lang="en-US" smtClean="0"/>
              <a:pPr/>
              <a:t>26</a:t>
            </a:fld>
            <a:endParaRPr lang="en-US" dirty="0"/>
          </a:p>
        </p:txBody>
      </p:sp>
      <p:sp>
        <p:nvSpPr>
          <p:cNvPr id="4" name="Content Placeholder 3"/>
          <p:cNvSpPr>
            <a:spLocks noGrp="1"/>
          </p:cNvSpPr>
          <p:nvPr>
            <p:ph sz="quarter" idx="13"/>
          </p:nvPr>
        </p:nvSpPr>
        <p:spPr/>
        <p:txBody>
          <a:bodyPr>
            <a:normAutofit/>
          </a:bodyPr>
          <a:lstStyle/>
          <a:p>
            <a:pPr lvl="0"/>
            <a:r>
              <a:rPr lang="en-US" sz="2400" dirty="0">
                <a:latin typeface="Arial" panose="020B0604020202020204" pitchFamily="34" charset="0"/>
                <a:cs typeface="Arial" panose="020B0604020202020204" pitchFamily="34" charset="0"/>
              </a:rPr>
              <a:t>Groups can develop their own bias</a:t>
            </a:r>
            <a:endParaRPr lang="en-IE"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Doing it properly is not that cheap</a:t>
            </a:r>
            <a:endParaRPr lang="en-IE"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New technologies (Web, Multimedia, Virtual Reality) may have specific problems not covered by the heuristics</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363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solidFill>
                  <a:srgbClr val="FFFFFF"/>
                </a:solidFill>
                <a:latin typeface="Arial" charset="0"/>
              </a:rPr>
              <a:t>SR - </a:t>
            </a:r>
            <a:fld id="{17A659B5-5B14-4684-B510-BCA1996ED5F2}" type="slidenum">
              <a:rPr lang="en-US" altLang="en-US" sz="1200" smtClean="0">
                <a:solidFill>
                  <a:srgbClr val="FFFFFF"/>
                </a:solidFill>
                <a:latin typeface="Arial" charset="0"/>
              </a:rPr>
              <a:pPr eaLnBrk="1" fontAlgn="base" hangingPunct="1">
                <a:spcBef>
                  <a:spcPct val="0"/>
                </a:spcBef>
                <a:spcAft>
                  <a:spcPct val="0"/>
                </a:spcAft>
                <a:buClrTx/>
                <a:buSzTx/>
                <a:buFontTx/>
                <a:buNone/>
              </a:pPr>
              <a:t>27</a:t>
            </a:fld>
            <a:endParaRPr lang="en-US" altLang="en-US" sz="1200" dirty="0" smtClean="0">
              <a:solidFill>
                <a:srgbClr val="FFFFFF"/>
              </a:solidFill>
              <a:latin typeface="Arial" charset="0"/>
            </a:endParaRPr>
          </a:p>
        </p:txBody>
      </p:sp>
      <p:sp>
        <p:nvSpPr>
          <p:cNvPr id="4099" name="Rectangle 2"/>
          <p:cNvSpPr>
            <a:spLocks noGrp="1" noChangeArrowheads="1"/>
          </p:cNvSpPr>
          <p:nvPr>
            <p:ph type="title"/>
          </p:nvPr>
        </p:nvSpPr>
        <p:spPr>
          <a:xfrm>
            <a:off x="609600" y="274638"/>
            <a:ext cx="8138864" cy="1143000"/>
          </a:xfrm>
        </p:spPr>
        <p:txBody>
          <a:bodyPr/>
          <a:lstStyle/>
          <a:p>
            <a:pPr>
              <a:defRPr/>
            </a:pPr>
            <a:r>
              <a:rPr lang="en-US" altLang="en-US" dirty="0">
                <a:latin typeface="Arial" panose="020B0604020202020204" pitchFamily="34" charset="0"/>
                <a:cs typeface="Arial" panose="020B0604020202020204" pitchFamily="34" charset="0"/>
              </a:rPr>
              <a:t>Computer Skills and </a:t>
            </a:r>
            <a:r>
              <a:rPr lang="en-US" altLang="en-US" dirty="0" smtClean="0">
                <a:latin typeface="Arial" panose="020B0604020202020204" pitchFamily="34" charset="0"/>
                <a:cs typeface="Arial" panose="020B0604020202020204" pitchFamily="34" charset="0"/>
              </a:rPr>
              <a:t>Knowledge</a:t>
            </a:r>
          </a:p>
        </p:txBody>
      </p:sp>
      <p:sp>
        <p:nvSpPr>
          <p:cNvPr id="15364" name="Rectangle 3"/>
          <p:cNvSpPr>
            <a:spLocks noGrp="1" noChangeArrowheads="1"/>
          </p:cNvSpPr>
          <p:nvPr>
            <p:ph type="body" idx="4294967295"/>
          </p:nvPr>
        </p:nvSpPr>
        <p:spPr>
          <a:xfrm>
            <a:off x="755576" y="1412776"/>
            <a:ext cx="7499350" cy="4800600"/>
          </a:xfrm>
          <a:prstGeom prst="rect">
            <a:avLst/>
          </a:prstGeom>
        </p:spPr>
        <p:txBody>
          <a:bodyPr>
            <a:normAutofit/>
          </a:bodyPr>
          <a:lstStyle/>
          <a:p>
            <a:r>
              <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rPr>
              <a:t>Discretionary Users</a:t>
            </a:r>
          </a:p>
          <a:p>
            <a:pPr lvl="1"/>
            <a:r>
              <a:rPr lang="en-GB" altLang="en-US" sz="2400" dirty="0">
                <a:latin typeface="Arial" panose="020B0604020202020204" pitchFamily="34" charset="0"/>
                <a:ea typeface="ＭＳ Ｐゴシック" pitchFamily="34" charset="-128"/>
                <a:cs typeface="Arial" panose="020B0604020202020204" pitchFamily="34" charset="0"/>
              </a:rPr>
              <a:t>a</a:t>
            </a:r>
            <a:r>
              <a:rPr lang="en-GB" altLang="en-US" sz="2400" dirty="0" smtClean="0">
                <a:latin typeface="Arial" panose="020B0604020202020204" pitchFamily="34" charset="0"/>
                <a:ea typeface="ＭＳ Ｐゴシック" pitchFamily="34" charset="-128"/>
                <a:cs typeface="Arial" panose="020B0604020202020204" pitchFamily="34" charset="0"/>
              </a:rPr>
              <a:t>re more </a:t>
            </a:r>
            <a:r>
              <a:rPr lang="en-GB" altLang="en-US" sz="2400" dirty="0">
                <a:latin typeface="Arial" panose="020B0604020202020204" pitchFamily="34" charset="0"/>
                <a:ea typeface="ＭＳ Ｐゴシック" pitchFamily="34" charset="-128"/>
                <a:cs typeface="Arial" panose="020B0604020202020204" pitchFamily="34" charset="0"/>
              </a:rPr>
              <a:t>self-directed, not told how to work</a:t>
            </a:r>
          </a:p>
          <a:p>
            <a:pPr lvl="1"/>
            <a:r>
              <a:rPr lang="en-GB" altLang="en-US" sz="2400" dirty="0" smtClean="0">
                <a:latin typeface="Arial" panose="020B0604020202020204" pitchFamily="34" charset="0"/>
                <a:ea typeface="ＭＳ Ｐゴシック" pitchFamily="34" charset="-128"/>
                <a:cs typeface="Arial" panose="020B0604020202020204" pitchFamily="34" charset="0"/>
              </a:rPr>
              <a:t>It is </a:t>
            </a:r>
            <a:r>
              <a:rPr lang="en-GB" altLang="en-US" sz="2400" dirty="0">
                <a:latin typeface="Arial" panose="020B0604020202020204" pitchFamily="34" charset="0"/>
                <a:ea typeface="ＭＳ Ｐゴシック" pitchFamily="34" charset="-128"/>
                <a:cs typeface="Arial" panose="020B0604020202020204" pitchFamily="34" charset="0"/>
              </a:rPr>
              <a:t>the </a:t>
            </a:r>
            <a:r>
              <a:rPr lang="en-GB" altLang="en-US" sz="2400" dirty="0" smtClean="0">
                <a:latin typeface="Arial" panose="020B0604020202020204" pitchFamily="34" charset="0"/>
                <a:ea typeface="ＭＳ Ｐゴシック" pitchFamily="34" charset="-128"/>
                <a:cs typeface="Arial" panose="020B0604020202020204" pitchFamily="34" charset="0"/>
              </a:rPr>
              <a:t>result, </a:t>
            </a:r>
            <a:r>
              <a:rPr lang="en-GB" altLang="en-US" sz="2400" dirty="0">
                <a:latin typeface="Arial" panose="020B0604020202020204" pitchFamily="34" charset="0"/>
                <a:ea typeface="ＭＳ Ｐゴシック" pitchFamily="34" charset="-128"/>
                <a:cs typeface="Arial" panose="020B0604020202020204" pitchFamily="34" charset="0"/>
              </a:rPr>
              <a:t>not the means that are more important</a:t>
            </a:r>
          </a:p>
          <a:p>
            <a:pPr lvl="1"/>
            <a:r>
              <a:rPr lang="en-GB" altLang="en-US" sz="2400" dirty="0">
                <a:latin typeface="Arial" panose="020B0604020202020204" pitchFamily="34" charset="0"/>
                <a:ea typeface="ＭＳ Ｐゴシック" pitchFamily="34" charset="-128"/>
                <a:cs typeface="Arial" panose="020B0604020202020204" pitchFamily="34" charset="0"/>
              </a:rPr>
              <a:t>U</a:t>
            </a:r>
            <a:r>
              <a:rPr lang="en-GB" altLang="en-US" sz="2400" dirty="0" smtClean="0">
                <a:latin typeface="Arial" panose="020B0604020202020204" pitchFamily="34" charset="0"/>
                <a:ea typeface="ＭＳ Ｐゴシック" pitchFamily="34" charset="-128"/>
                <a:cs typeface="Arial" panose="020B0604020202020204" pitchFamily="34" charset="0"/>
              </a:rPr>
              <a:t>tilisation </a:t>
            </a:r>
            <a:r>
              <a:rPr lang="en-GB" altLang="en-US" sz="2400" dirty="0">
                <a:latin typeface="Arial" panose="020B0604020202020204" pitchFamily="34" charset="0"/>
                <a:ea typeface="ＭＳ Ｐゴシック" pitchFamily="34" charset="-128"/>
                <a:cs typeface="Arial" panose="020B0604020202020204" pitchFamily="34" charset="0"/>
              </a:rPr>
              <a:t>of </a:t>
            </a:r>
            <a:r>
              <a:rPr lang="en-GB" altLang="en-US" sz="2400" dirty="0" smtClean="0">
                <a:latin typeface="Arial" panose="020B0604020202020204" pitchFamily="34" charset="0"/>
                <a:ea typeface="ＭＳ Ｐゴシック" pitchFamily="34" charset="-128"/>
                <a:cs typeface="Arial" panose="020B0604020202020204" pitchFamily="34" charset="0"/>
              </a:rPr>
              <a:t>the system </a:t>
            </a:r>
            <a:r>
              <a:rPr lang="en-GB" altLang="en-US" sz="2400" dirty="0">
                <a:latin typeface="Arial" panose="020B0604020202020204" pitchFamily="34" charset="0"/>
                <a:ea typeface="ＭＳ Ｐゴシック" pitchFamily="34" charset="-128"/>
                <a:cs typeface="Arial" panose="020B0604020202020204" pitchFamily="34" charset="0"/>
              </a:rPr>
              <a:t>not necessary</a:t>
            </a:r>
          </a:p>
          <a:p>
            <a:pPr lvl="1"/>
            <a:r>
              <a:rPr lang="en-GB" altLang="en-US" sz="2400" dirty="0" smtClean="0">
                <a:latin typeface="Arial" panose="020B0604020202020204" pitchFamily="34" charset="0"/>
                <a:ea typeface="ＭＳ Ｐゴシック" pitchFamily="34" charset="-128"/>
                <a:cs typeface="Arial" panose="020B0604020202020204" pitchFamily="34" charset="0"/>
              </a:rPr>
              <a:t>will </a:t>
            </a:r>
            <a:r>
              <a:rPr lang="en-GB" altLang="en-US" sz="2400" dirty="0">
                <a:latin typeface="Arial" panose="020B0604020202020204" pitchFamily="34" charset="0"/>
                <a:ea typeface="ＭＳ Ｐゴシック" pitchFamily="34" charset="-128"/>
                <a:cs typeface="Arial" panose="020B0604020202020204" pitchFamily="34" charset="0"/>
              </a:rPr>
              <a:t>not invest extra effort to use the system</a:t>
            </a:r>
          </a:p>
          <a:p>
            <a:pPr lvl="1"/>
            <a:r>
              <a:rPr lang="en-GB" altLang="en-US" sz="2400" dirty="0" smtClean="0">
                <a:latin typeface="Arial" panose="020B0604020202020204" pitchFamily="34" charset="0"/>
                <a:ea typeface="ＭＳ Ｐゴシック" pitchFamily="34" charset="-128"/>
                <a:cs typeface="Arial" panose="020B0604020202020204" pitchFamily="34" charset="0"/>
              </a:rPr>
              <a:t>Do not often </a:t>
            </a:r>
            <a:r>
              <a:rPr lang="en-GB" altLang="en-US" sz="2400" dirty="0">
                <a:latin typeface="Arial" panose="020B0604020202020204" pitchFamily="34" charset="0"/>
                <a:ea typeface="ＭＳ Ｐゴシック" pitchFamily="34" charset="-128"/>
                <a:cs typeface="Arial" panose="020B0604020202020204" pitchFamily="34" charset="0"/>
              </a:rPr>
              <a:t>show high motivation to use system</a:t>
            </a:r>
          </a:p>
          <a:p>
            <a:pPr lvl="1"/>
            <a:r>
              <a:rPr lang="en-GB" altLang="en-US" sz="2400" dirty="0">
                <a:latin typeface="Arial" panose="020B0604020202020204" pitchFamily="34" charset="0"/>
                <a:ea typeface="ＭＳ Ｐゴシック" pitchFamily="34" charset="-128"/>
                <a:cs typeface="Arial" panose="020B0604020202020204" pitchFamily="34" charset="0"/>
              </a:rPr>
              <a:t>a</a:t>
            </a:r>
            <a:r>
              <a:rPr lang="en-GB" altLang="en-US" sz="2400" dirty="0" smtClean="0">
                <a:latin typeface="Arial" panose="020B0604020202020204" pitchFamily="34" charset="0"/>
                <a:ea typeface="ＭＳ Ｐゴシック" pitchFamily="34" charset="-128"/>
                <a:cs typeface="Arial" panose="020B0604020202020204" pitchFamily="34" charset="0"/>
              </a:rPr>
              <a:t>re </a:t>
            </a:r>
            <a:r>
              <a:rPr lang="en-GB" altLang="en-US" sz="2400" dirty="0">
                <a:latin typeface="Arial" panose="020B0604020202020204" pitchFamily="34" charset="0"/>
                <a:ea typeface="ＭＳ Ｐゴシック" pitchFamily="34" charset="-128"/>
                <a:cs typeface="Arial" panose="020B0604020202020204" pitchFamily="34" charset="0"/>
              </a:rPr>
              <a:t>easily </a:t>
            </a:r>
            <a:r>
              <a:rPr lang="en-GB" altLang="en-US" sz="2400" dirty="0" smtClean="0">
                <a:latin typeface="Arial" panose="020B0604020202020204" pitchFamily="34" charset="0"/>
                <a:ea typeface="ＭＳ Ｐゴシック" pitchFamily="34" charset="-128"/>
                <a:cs typeface="Arial" panose="020B0604020202020204" pitchFamily="34" charset="0"/>
              </a:rPr>
              <a:t>disenchanted</a:t>
            </a:r>
            <a:endParaRPr lang="en-GB" altLang="en-US" sz="2400" dirty="0">
              <a:latin typeface="Arial" panose="020B0604020202020204" pitchFamily="34" charset="0"/>
              <a:ea typeface="ＭＳ Ｐゴシック" pitchFamily="34" charset="-128"/>
              <a:cs typeface="Arial" panose="020B0604020202020204" pitchFamily="34" charset="0"/>
            </a:endParaRPr>
          </a:p>
        </p:txBody>
      </p:sp>
      <p:graphicFrame>
        <p:nvGraphicFramePr>
          <p:cNvPr id="2" name="Object 1"/>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3085" name="Clip" r:id="rId4" imgW="3961340" imgH="3503345" progId="">
                  <p:embed/>
                </p:oleObj>
              </mc:Choice>
              <mc:Fallback>
                <p:oleObj name="Clip" r:id="rId4" imgW="3961340" imgH="3503345" progId="">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9412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latin typeface="Arial" charset="0"/>
              </a:rPr>
              <a:t>SR - </a:t>
            </a:r>
            <a:fld id="{17A659B5-5B14-4684-B510-BCA1996ED5F2}" type="slidenum">
              <a:rPr lang="en-US" altLang="en-US" sz="1200" smtClean="0">
                <a:latin typeface="Arial" charset="0"/>
              </a:rPr>
              <a:pPr eaLnBrk="1" fontAlgn="base" hangingPunct="1">
                <a:spcBef>
                  <a:spcPct val="0"/>
                </a:spcBef>
                <a:spcAft>
                  <a:spcPct val="0"/>
                </a:spcAft>
                <a:buClrTx/>
                <a:buSzTx/>
                <a:buFontTx/>
                <a:buNone/>
              </a:pPr>
              <a:t>28</a:t>
            </a:fld>
            <a:endParaRPr lang="en-US" altLang="en-US" sz="1200" dirty="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2800" dirty="0">
                <a:latin typeface="Arial" panose="020B0604020202020204" pitchFamily="34" charset="0"/>
                <a:cs typeface="Arial" panose="020B0604020202020204" pitchFamily="34" charset="0"/>
              </a:rPr>
              <a:t>Computer Skills and Knowledge (2)</a:t>
            </a:r>
            <a:endParaRPr lang="en-US" altLang="en-US" sz="2800" dirty="0" smtClean="0">
              <a:latin typeface="Arial" panose="020B0604020202020204" pitchFamily="34" charset="0"/>
              <a:cs typeface="Arial" panose="020B0604020202020204" pitchFamily="34" charset="0"/>
            </a:endParaRPr>
          </a:p>
        </p:txBody>
      </p:sp>
      <p:sp>
        <p:nvSpPr>
          <p:cNvPr id="15364" name="Rectangle 3"/>
          <p:cNvSpPr>
            <a:spLocks noGrp="1" noChangeArrowheads="1"/>
          </p:cNvSpPr>
          <p:nvPr>
            <p:ph type="body" idx="4294967295"/>
          </p:nvPr>
        </p:nvSpPr>
        <p:spPr>
          <a:xfrm>
            <a:off x="755576" y="1412776"/>
            <a:ext cx="7499350" cy="4800600"/>
          </a:xfrm>
          <a:prstGeom prst="rect">
            <a:avLst/>
          </a:prstGeom>
        </p:spPr>
        <p:txBody>
          <a:bodyPr>
            <a:normAutofit lnSpcReduction="10000"/>
          </a:bodyPr>
          <a:lstStyle/>
          <a:p>
            <a:r>
              <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rPr>
              <a:t>Nondiscretionary Users</a:t>
            </a:r>
          </a:p>
          <a:p>
            <a:pPr lvl="1"/>
            <a:r>
              <a:rPr lang="en-GB" altLang="en-US" sz="2400" dirty="0" smtClean="0">
                <a:latin typeface="Arial" panose="020B0604020202020204" pitchFamily="34" charset="0"/>
                <a:ea typeface="ＭＳ Ｐゴシック" pitchFamily="34" charset="-128"/>
                <a:cs typeface="Arial" panose="020B0604020202020204" pitchFamily="34" charset="0"/>
              </a:rPr>
              <a:t>The computer </a:t>
            </a:r>
            <a:r>
              <a:rPr lang="en-GB" altLang="en-US" sz="2400" dirty="0">
                <a:latin typeface="Arial" panose="020B0604020202020204" pitchFamily="34" charset="0"/>
                <a:ea typeface="ＭＳ Ｐゴシック" pitchFamily="34" charset="-128"/>
                <a:cs typeface="Arial" panose="020B0604020202020204" pitchFamily="34" charset="0"/>
              </a:rPr>
              <a:t>is part of employment</a:t>
            </a:r>
          </a:p>
          <a:p>
            <a:pPr lvl="1"/>
            <a:endParaRPr lang="en-GB" altLang="en-US" sz="2400" dirty="0">
              <a:latin typeface="Arial" panose="020B0604020202020204" pitchFamily="34" charset="0"/>
              <a:ea typeface="ＭＳ Ｐゴシック" pitchFamily="34" charset="-128"/>
              <a:cs typeface="Arial" panose="020B0604020202020204" pitchFamily="34" charset="0"/>
            </a:endParaRPr>
          </a:p>
          <a:p>
            <a:pPr lvl="1"/>
            <a:r>
              <a:rPr lang="en-GB" altLang="en-US" sz="2400" dirty="0">
                <a:latin typeface="Arial" panose="020B0604020202020204" pitchFamily="34" charset="0"/>
                <a:ea typeface="ＭＳ Ｐゴシック" pitchFamily="34" charset="-128"/>
                <a:cs typeface="Arial" panose="020B0604020202020204" pitchFamily="34" charset="0"/>
              </a:rPr>
              <a:t>T</a:t>
            </a:r>
            <a:r>
              <a:rPr lang="en-GB" altLang="en-US" sz="2400" dirty="0" smtClean="0">
                <a:latin typeface="Arial" panose="020B0604020202020204" pitchFamily="34" charset="0"/>
                <a:ea typeface="ＭＳ Ｐゴシック" pitchFamily="34" charset="-128"/>
                <a:cs typeface="Arial" panose="020B0604020202020204" pitchFamily="34" charset="0"/>
              </a:rPr>
              <a:t>ime </a:t>
            </a:r>
            <a:r>
              <a:rPr lang="en-GB" altLang="en-US" sz="2400" dirty="0">
                <a:latin typeface="Arial" panose="020B0604020202020204" pitchFamily="34" charset="0"/>
                <a:ea typeface="ＭＳ Ｐゴシック" pitchFamily="34" charset="-128"/>
                <a:cs typeface="Arial" panose="020B0604020202020204" pitchFamily="34" charset="0"/>
              </a:rPr>
              <a:t>and effort in learning to use computer are willing invested</a:t>
            </a:r>
          </a:p>
          <a:p>
            <a:pPr lvl="1"/>
            <a:endParaRPr lang="en-GB" altLang="en-US" sz="2400" dirty="0">
              <a:latin typeface="Arial" panose="020B0604020202020204" pitchFamily="34" charset="0"/>
              <a:ea typeface="ＭＳ Ｐゴシック" pitchFamily="34" charset="-128"/>
              <a:cs typeface="Arial" panose="020B0604020202020204" pitchFamily="34" charset="0"/>
            </a:endParaRPr>
          </a:p>
          <a:p>
            <a:pPr lvl="1"/>
            <a:r>
              <a:rPr lang="en-GB" altLang="en-US" sz="2400" dirty="0" smtClean="0">
                <a:latin typeface="Arial" panose="020B0604020202020204" pitchFamily="34" charset="0"/>
                <a:ea typeface="ＭＳ Ｐゴシック" pitchFamily="34" charset="-128"/>
                <a:cs typeface="Arial" panose="020B0604020202020204" pitchFamily="34" charset="0"/>
              </a:rPr>
              <a:t>A high </a:t>
            </a:r>
            <a:r>
              <a:rPr lang="en-GB" altLang="en-US" sz="2400" dirty="0">
                <a:latin typeface="Arial" panose="020B0604020202020204" pitchFamily="34" charset="0"/>
                <a:ea typeface="ＭＳ Ｐゴシック" pitchFamily="34" charset="-128"/>
                <a:cs typeface="Arial" panose="020B0604020202020204" pitchFamily="34" charset="0"/>
              </a:rPr>
              <a:t>motivation is often used to overcome low usability characteristics</a:t>
            </a:r>
          </a:p>
          <a:p>
            <a:pPr marL="457200" lvl="1" indent="0"/>
            <a:endParaRPr lang="en-GB" altLang="en-US" sz="2400" dirty="0">
              <a:latin typeface="Arial" panose="020B0604020202020204" pitchFamily="34" charset="0"/>
              <a:ea typeface="ＭＳ Ｐゴシック" pitchFamily="34" charset="-128"/>
              <a:cs typeface="Arial" panose="020B0604020202020204" pitchFamily="34" charset="0"/>
            </a:endParaRPr>
          </a:p>
          <a:p>
            <a:r>
              <a:rPr lang="en-GB" altLang="en-US" sz="2600" dirty="0">
                <a:latin typeface="Arial" panose="020B0604020202020204" pitchFamily="34" charset="0"/>
                <a:ea typeface="ＭＳ Ｐゴシック" pitchFamily="34" charset="-128"/>
                <a:cs typeface="Arial" panose="020B0604020202020204" pitchFamily="34" charset="0"/>
              </a:rPr>
              <a:t>  Flight reservations clerk, </a:t>
            </a:r>
            <a:r>
              <a:rPr lang="en-GB" altLang="en-US" sz="2600" dirty="0" smtClean="0">
                <a:latin typeface="Arial" panose="020B0604020202020204" pitchFamily="34" charset="0"/>
                <a:ea typeface="ＭＳ Ｐゴシック" pitchFamily="34" charset="-128"/>
                <a:cs typeface="Arial" panose="020B0604020202020204" pitchFamily="34" charset="0"/>
              </a:rPr>
              <a:t>programmer, </a:t>
            </a:r>
            <a:r>
              <a:rPr lang="en-GB" altLang="en-US" sz="2600" dirty="0">
                <a:latin typeface="Arial" panose="020B0604020202020204" pitchFamily="34" charset="0"/>
                <a:ea typeface="ＭＳ Ｐゴシック" pitchFamily="34" charset="-128"/>
                <a:cs typeface="Arial" panose="020B0604020202020204" pitchFamily="34" charset="0"/>
              </a:rPr>
              <a:t>etc</a:t>
            </a:r>
            <a:r>
              <a:rPr lang="en-GB" altLang="en-US" sz="2600" dirty="0" smtClean="0">
                <a:latin typeface="Arial" panose="020B0604020202020204" pitchFamily="34" charset="0"/>
                <a:ea typeface="ＭＳ Ｐゴシック" pitchFamily="34" charset="-128"/>
                <a:cs typeface="Arial" panose="020B0604020202020204" pitchFamily="34" charset="0"/>
              </a:rPr>
              <a:t>.</a:t>
            </a:r>
            <a:endParaRPr lang="en-GB" altLang="en-US" sz="2600" dirty="0">
              <a:latin typeface="Arial" panose="020B0604020202020204" pitchFamily="34" charset="0"/>
              <a:ea typeface="ＭＳ Ｐゴシック" pitchFamily="34" charset="-128"/>
              <a:cs typeface="Arial" panose="020B0604020202020204" pitchFamily="34" charset="0"/>
            </a:endParaRPr>
          </a:p>
        </p:txBody>
      </p:sp>
      <p:graphicFrame>
        <p:nvGraphicFramePr>
          <p:cNvPr id="2" name="Object 1"/>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4109" name="Clip" r:id="rId4" imgW="3961340" imgH="3503345" progId="">
                  <p:embed/>
                </p:oleObj>
              </mc:Choice>
              <mc:Fallback>
                <p:oleObj name="Clip" r:id="rId4" imgW="3961340" imgH="3503345" progId="">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8576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latin typeface="Arial" charset="0"/>
              </a:rPr>
              <a:t>SL - </a:t>
            </a:r>
            <a:fld id="{17A659B5-5B14-4684-B510-BCA1996ED5F2}" type="slidenum">
              <a:rPr lang="en-US" altLang="en-US" sz="1200" smtClean="0">
                <a:latin typeface="Arial" charset="0"/>
              </a:rPr>
              <a:pPr eaLnBrk="1" fontAlgn="base" hangingPunct="1">
                <a:spcBef>
                  <a:spcPct val="0"/>
                </a:spcBef>
                <a:spcAft>
                  <a:spcPct val="0"/>
                </a:spcAft>
                <a:buClrTx/>
                <a:buSzTx/>
                <a:buFontTx/>
                <a:buNone/>
              </a:pPr>
              <a:t>29</a:t>
            </a:fld>
            <a:endParaRPr lang="en-US" altLang="en-US" sz="1200" dirty="0" smtClean="0">
              <a:latin typeface="Arial" charset="0"/>
            </a:endParaRPr>
          </a:p>
        </p:txBody>
      </p:sp>
      <p:sp>
        <p:nvSpPr>
          <p:cNvPr id="4099" name="Rectangle 2"/>
          <p:cNvSpPr>
            <a:spLocks noGrp="1" noChangeArrowheads="1"/>
          </p:cNvSpPr>
          <p:nvPr>
            <p:ph type="title"/>
          </p:nvPr>
        </p:nvSpPr>
        <p:spPr>
          <a:xfrm>
            <a:off x="609600" y="274638"/>
            <a:ext cx="8138864" cy="1143000"/>
          </a:xfrm>
        </p:spPr>
        <p:txBody>
          <a:bodyPr/>
          <a:lstStyle/>
          <a:p>
            <a:pPr>
              <a:defRPr/>
            </a:pPr>
            <a:r>
              <a:rPr lang="en-US" altLang="en-US" dirty="0">
                <a:latin typeface="Arial" panose="020B0604020202020204" pitchFamily="34" charset="0"/>
                <a:cs typeface="Arial" panose="020B0604020202020204" pitchFamily="34" charset="0"/>
              </a:rPr>
              <a:t>Computer Skills and Knowledge </a:t>
            </a:r>
            <a:r>
              <a:rPr lang="en-US" altLang="en-US" dirty="0" smtClean="0">
                <a:latin typeface="Arial" panose="020B0604020202020204" pitchFamily="34" charset="0"/>
                <a:cs typeface="Arial" panose="020B0604020202020204" pitchFamily="34" charset="0"/>
              </a:rPr>
              <a:t>(3)</a:t>
            </a:r>
          </a:p>
        </p:txBody>
      </p:sp>
      <p:sp>
        <p:nvSpPr>
          <p:cNvPr id="15364" name="Rectangle 3"/>
          <p:cNvSpPr>
            <a:spLocks noGrp="1" noChangeArrowheads="1"/>
          </p:cNvSpPr>
          <p:nvPr>
            <p:ph type="body" idx="4294967295"/>
          </p:nvPr>
        </p:nvSpPr>
        <p:spPr>
          <a:xfrm>
            <a:off x="755576" y="1412776"/>
            <a:ext cx="7499350" cy="4800600"/>
          </a:xfrm>
          <a:prstGeom prst="rect">
            <a:avLst/>
          </a:prstGeom>
        </p:spPr>
        <p:txBody>
          <a:bodyPr>
            <a:normAutofit/>
          </a:bodyPr>
          <a:lstStyle/>
          <a:p>
            <a:pPr marL="0" indent="0" algn="ctr">
              <a:buNone/>
            </a:pPr>
            <a:r>
              <a:rPr lang="en-GB" altLang="en-US" sz="2400" dirty="0">
                <a:latin typeface="Arial" panose="020B0604020202020204" pitchFamily="34" charset="0"/>
                <a:ea typeface="ＭＳ Ｐゴシック" pitchFamily="34" charset="-128"/>
                <a:cs typeface="Arial" panose="020B0604020202020204" pitchFamily="34" charset="0"/>
              </a:rPr>
              <a:t>Novices - learning a skill for the first time</a:t>
            </a:r>
          </a:p>
          <a:p>
            <a:pPr marL="0" indent="0" algn="ctr">
              <a:buNone/>
            </a:pPr>
            <a:endParaRPr lang="en-GB" altLang="en-US" sz="2400" dirty="0">
              <a:latin typeface="Arial" panose="020B0604020202020204" pitchFamily="34" charset="0"/>
              <a:ea typeface="ＭＳ Ｐゴシック" pitchFamily="34" charset="-128"/>
              <a:cs typeface="Arial" panose="020B0604020202020204" pitchFamily="34" charset="0"/>
            </a:endParaRPr>
          </a:p>
          <a:p>
            <a:pPr marL="0" indent="0" algn="ctr">
              <a:buNone/>
            </a:pPr>
            <a:endParaRPr lang="en-GB" altLang="en-US" sz="2400" dirty="0" smtClean="0">
              <a:latin typeface="Arial" panose="020B0604020202020204" pitchFamily="34" charset="0"/>
              <a:ea typeface="ＭＳ Ｐゴシック" pitchFamily="34" charset="-128"/>
              <a:cs typeface="Arial" panose="020B0604020202020204" pitchFamily="34" charset="0"/>
            </a:endParaRPr>
          </a:p>
          <a:p>
            <a:pPr marL="0" indent="0" algn="ctr">
              <a:buNone/>
            </a:pPr>
            <a:r>
              <a:rPr lang="en-GB"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Practice </a:t>
            </a:r>
            <a:r>
              <a:rPr lang="en-GB" altLang="en-US" sz="2400" dirty="0">
                <a:solidFill>
                  <a:srgbClr val="FFC000"/>
                </a:solidFill>
                <a:latin typeface="Arial" panose="020B0604020202020204" pitchFamily="34" charset="0"/>
                <a:ea typeface="ＭＳ Ｐゴシック" pitchFamily="34" charset="-128"/>
                <a:cs typeface="Arial" panose="020B0604020202020204" pitchFamily="34" charset="0"/>
              </a:rPr>
              <a:t>and Experience</a:t>
            </a:r>
          </a:p>
          <a:p>
            <a:pPr marL="0" indent="0" algn="ctr">
              <a:buNone/>
            </a:pPr>
            <a:endParaRPr lang="en-GB" altLang="en-US" sz="2400" dirty="0">
              <a:latin typeface="Arial" panose="020B0604020202020204" pitchFamily="34" charset="0"/>
              <a:ea typeface="ＭＳ Ｐゴシック" pitchFamily="34" charset="-128"/>
              <a:cs typeface="Arial" panose="020B0604020202020204" pitchFamily="34" charset="0"/>
            </a:endParaRPr>
          </a:p>
          <a:p>
            <a:pPr marL="0" indent="0" algn="ctr">
              <a:buNone/>
            </a:pPr>
            <a:endParaRPr lang="en-GB" altLang="en-US" sz="2400" dirty="0">
              <a:latin typeface="Arial" panose="020B0604020202020204" pitchFamily="34" charset="0"/>
              <a:ea typeface="ＭＳ Ｐゴシック" pitchFamily="34" charset="-128"/>
              <a:cs typeface="Arial" panose="020B0604020202020204" pitchFamily="34" charset="0"/>
            </a:endParaRPr>
          </a:p>
          <a:p>
            <a:pPr marL="0" indent="0" algn="ctr">
              <a:buNone/>
            </a:pPr>
            <a:r>
              <a:rPr lang="en-GB" altLang="en-US" sz="2400" dirty="0">
                <a:latin typeface="Arial" panose="020B0604020202020204" pitchFamily="34" charset="0"/>
                <a:ea typeface="ＭＳ Ｐゴシック" pitchFamily="34" charset="-128"/>
                <a:cs typeface="Arial" panose="020B0604020202020204" pitchFamily="34" charset="0"/>
              </a:rPr>
              <a:t>Experts – can perform the task automatically without having to consciously think about each move</a:t>
            </a:r>
          </a:p>
          <a:p>
            <a:pPr marL="0" indent="0">
              <a:spcBef>
                <a:spcPct val="0"/>
              </a:spcBef>
              <a:buNone/>
            </a:pPr>
            <a:endParaRPr lang="en-GB" altLang="en-US" sz="2600" dirty="0">
              <a:latin typeface="Arial" panose="020B0604020202020204" pitchFamily="34" charset="0"/>
              <a:cs typeface="Arial" panose="020B0604020202020204" pitchFamily="34" charset="0"/>
            </a:endParaRPr>
          </a:p>
        </p:txBody>
      </p:sp>
      <p:sp>
        <p:nvSpPr>
          <p:cNvPr id="5" name="Line 5"/>
          <p:cNvSpPr>
            <a:spLocks noChangeShapeType="1"/>
          </p:cNvSpPr>
          <p:nvPr/>
        </p:nvSpPr>
        <p:spPr bwMode="auto">
          <a:xfrm>
            <a:off x="4355976" y="2060575"/>
            <a:ext cx="0" cy="863600"/>
          </a:xfrm>
          <a:prstGeom prst="line">
            <a:avLst/>
          </a:prstGeom>
          <a:noFill/>
          <a:ln w="381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6" name="Line 5"/>
          <p:cNvSpPr>
            <a:spLocks noChangeShapeType="1"/>
          </p:cNvSpPr>
          <p:nvPr/>
        </p:nvSpPr>
        <p:spPr bwMode="auto">
          <a:xfrm>
            <a:off x="4388721" y="3501008"/>
            <a:ext cx="0" cy="863600"/>
          </a:xfrm>
          <a:prstGeom prst="line">
            <a:avLst/>
          </a:prstGeom>
          <a:noFill/>
          <a:ln w="381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7" name="Text Box 7"/>
          <p:cNvSpPr txBox="1">
            <a:spLocks noChangeArrowheads="1"/>
          </p:cNvSpPr>
          <p:nvPr/>
        </p:nvSpPr>
        <p:spPr bwMode="auto">
          <a:xfrm>
            <a:off x="0" y="6203128"/>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200" b="0" i="1" dirty="0"/>
              <a:t>Nature of User</a:t>
            </a:r>
            <a:endParaRPr lang="en-US" altLang="en-US" sz="1200" b="0" i="1" dirty="0"/>
          </a:p>
        </p:txBody>
      </p:sp>
      <p:graphicFrame>
        <p:nvGraphicFramePr>
          <p:cNvPr id="2" name="Object 1"/>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7173" name="Clip" r:id="rId4" imgW="3961340" imgH="3503345" progId="">
                  <p:embed/>
                </p:oleObj>
              </mc:Choice>
              <mc:Fallback>
                <p:oleObj name="Clip" r:id="rId4" imgW="3961340" imgH="3503345" progId="">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41539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Exam Date and Time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buFont typeface="Wingdings" pitchFamily="2" charset="2"/>
              <a:buNone/>
              <a:defRPr/>
            </a:pPr>
            <a:r>
              <a:rPr lang="en-IE" sz="2200" dirty="0">
                <a:latin typeface="Arial" panose="020B0604020202020204" pitchFamily="34" charset="0"/>
                <a:cs typeface="Arial" panose="020B0604020202020204" pitchFamily="34" charset="0"/>
              </a:rPr>
              <a:t>For exam date and time refer to:</a:t>
            </a:r>
          </a:p>
          <a:p>
            <a:pPr>
              <a:defRPr/>
            </a:pPr>
            <a:endParaRPr lang="en-IE" sz="2800" dirty="0">
              <a:latin typeface="Arial" panose="020B0604020202020204" pitchFamily="34" charset="0"/>
              <a:cs typeface="Arial" panose="020B0604020202020204" pitchFamily="34" charset="0"/>
            </a:endParaRPr>
          </a:p>
          <a:p>
            <a:pPr>
              <a:buFont typeface="Wingdings" pitchFamily="2" charset="2"/>
              <a:buNone/>
              <a:defRPr/>
            </a:pPr>
            <a:r>
              <a:rPr lang="en-IE" sz="2800" dirty="0">
                <a:solidFill>
                  <a:srgbClr val="FFFF00"/>
                </a:solidFill>
                <a:latin typeface="Arial" panose="020B0604020202020204" pitchFamily="34" charset="0"/>
                <a:cs typeface="Arial" panose="020B0604020202020204" pitchFamily="34" charset="0"/>
              </a:rPr>
              <a:t>		Examinations Office Notifications</a:t>
            </a:r>
          </a:p>
          <a:p>
            <a:pPr lvl="2">
              <a:buFont typeface="Wingdings" pitchFamily="2" charset="2"/>
              <a:buNone/>
              <a:defRPr/>
            </a:pPr>
            <a:endParaRPr lang="en-IE" sz="2800" dirty="0">
              <a:latin typeface="Arial" panose="020B0604020202020204" pitchFamily="34" charset="0"/>
              <a:cs typeface="Arial" panose="020B0604020202020204" pitchFamily="34" charset="0"/>
            </a:endParaRPr>
          </a:p>
          <a:p>
            <a:pPr lvl="2">
              <a:buFont typeface="Wingdings" pitchFamily="2" charset="2"/>
              <a:buNone/>
              <a:defRPr/>
            </a:pPr>
            <a:r>
              <a:rPr lang="en-IE" sz="2800" dirty="0">
                <a:latin typeface="Arial" panose="020B0604020202020204" pitchFamily="34" charset="0"/>
                <a:cs typeface="Arial" panose="020B0604020202020204" pitchFamily="34" charset="0"/>
              </a:rPr>
              <a:t>Venue to be arranged</a:t>
            </a:r>
            <a:endParaRPr lang="en-US" sz="2800" dirty="0">
              <a:latin typeface="Arial" panose="020B0604020202020204" pitchFamily="34" charset="0"/>
              <a:cs typeface="Arial" panose="020B0604020202020204" pitchFamily="34" charset="0"/>
            </a:endParaRPr>
          </a:p>
          <a:p>
            <a:pPr lvl="2">
              <a:buFont typeface="Wingdings" pitchFamily="2" charset="2"/>
              <a:buNone/>
            </a:pPr>
            <a:endParaRPr lang="en-IE" altLang="en-US" sz="13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a:t>
            </a:fld>
            <a:endParaRPr lang="en-US"/>
          </a:p>
        </p:txBody>
      </p:sp>
    </p:spTree>
    <p:extLst>
      <p:ext uri="{BB962C8B-B14F-4D97-AF65-F5344CB8AC3E}">
        <p14:creationId xmlns:p14="http://schemas.microsoft.com/office/powerpoint/2010/main" val="1551519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528" y="1417638"/>
            <a:ext cx="8424936" cy="4819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solidFill>
                  <a:srgbClr val="FFFFFF"/>
                </a:solidFill>
                <a:latin typeface="Arial" charset="0"/>
              </a:rPr>
              <a:t>SL - </a:t>
            </a:r>
            <a:fld id="{17A659B5-5B14-4684-B510-BCA1996ED5F2}" type="slidenum">
              <a:rPr lang="en-US" altLang="en-US" sz="1200" smtClean="0">
                <a:solidFill>
                  <a:srgbClr val="FFFFFF"/>
                </a:solidFill>
                <a:latin typeface="Arial" charset="0"/>
              </a:rPr>
              <a:pPr eaLnBrk="1" fontAlgn="base" hangingPunct="1">
                <a:spcBef>
                  <a:spcPct val="0"/>
                </a:spcBef>
                <a:spcAft>
                  <a:spcPct val="0"/>
                </a:spcAft>
                <a:buClrTx/>
                <a:buSzTx/>
                <a:buFontTx/>
                <a:buNone/>
              </a:pPr>
              <a:t>30</a:t>
            </a:fld>
            <a:endParaRPr lang="en-US" altLang="en-US" sz="1200" dirty="0" smtClean="0">
              <a:solidFill>
                <a:srgbClr val="FFFFFF"/>
              </a:solidFill>
              <a:latin typeface="Arial" charset="0"/>
            </a:endParaRPr>
          </a:p>
        </p:txBody>
      </p:sp>
      <p:sp>
        <p:nvSpPr>
          <p:cNvPr id="4099" name="Rectangle 2"/>
          <p:cNvSpPr>
            <a:spLocks noGrp="1" noChangeArrowheads="1"/>
          </p:cNvSpPr>
          <p:nvPr>
            <p:ph type="title"/>
          </p:nvPr>
        </p:nvSpPr>
        <p:spPr>
          <a:xfrm>
            <a:off x="609600" y="274638"/>
            <a:ext cx="8138864" cy="1143000"/>
          </a:xfrm>
        </p:spPr>
        <p:txBody>
          <a:bodyPr/>
          <a:lstStyle/>
          <a:p>
            <a:pPr>
              <a:defRPr/>
            </a:pPr>
            <a:r>
              <a:rPr lang="en-US" altLang="en-US" dirty="0">
                <a:latin typeface="Arial" panose="020B0604020202020204" pitchFamily="34" charset="0"/>
                <a:cs typeface="Arial" panose="020B0604020202020204" pitchFamily="34" charset="0"/>
              </a:rPr>
              <a:t>Computer Skills and </a:t>
            </a:r>
            <a:r>
              <a:rPr lang="en-US" altLang="en-US" dirty="0" smtClean="0">
                <a:latin typeface="Arial" panose="020B0604020202020204" pitchFamily="34" charset="0"/>
                <a:cs typeface="Arial" panose="020B0604020202020204" pitchFamily="34" charset="0"/>
              </a:rPr>
              <a:t>Knowledge (4)</a:t>
            </a:r>
          </a:p>
        </p:txBody>
      </p:sp>
      <p:graphicFrame>
        <p:nvGraphicFramePr>
          <p:cNvPr id="2" name="Object 1"/>
          <p:cNvGraphicFramePr>
            <a:graphicFrameLocks noGrp="1" noChangeAspect="1"/>
          </p:cNvGraphicFramePr>
          <p:nvPr>
            <p:extLst/>
          </p:nvPr>
        </p:nvGraphicFramePr>
        <p:xfrm>
          <a:off x="0" y="44450"/>
          <a:ext cx="893763" cy="909638"/>
        </p:xfrm>
        <a:graphic>
          <a:graphicData uri="http://schemas.openxmlformats.org/presentationml/2006/ole">
            <mc:AlternateContent xmlns:mc="http://schemas.openxmlformats.org/markup-compatibility/2006">
              <mc:Choice xmlns:v="urn:schemas-microsoft-com:vml" Requires="v">
                <p:oleObj spid="_x0000_s8197" name="Clip" r:id="rId4" imgW="3961340" imgH="3503345" progId="">
                  <p:embed/>
                </p:oleObj>
              </mc:Choice>
              <mc:Fallback>
                <p:oleObj name="Clip" r:id="rId4" imgW="3961340" imgH="3503345" progId="">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450"/>
                        <a:ext cx="89376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a:xfrm>
            <a:off x="-36512" y="2273181"/>
            <a:ext cx="4394075" cy="417195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ctr"/>
            <a:r>
              <a:rPr lang="en-GB" altLang="en-US" sz="2000" dirty="0" smtClean="0">
                <a:latin typeface="Arial" panose="020B0604020202020204" pitchFamily="34" charset="0"/>
                <a:ea typeface="ＭＳ Ｐゴシック" pitchFamily="34" charset="-128"/>
                <a:cs typeface="Arial" panose="020B0604020202020204" pitchFamily="34" charset="0"/>
              </a:rPr>
              <a:t>Novice Users</a:t>
            </a:r>
          </a:p>
          <a:p>
            <a:pPr lvl="1">
              <a:spcAft>
                <a:spcPct val="40000"/>
              </a:spcAft>
            </a:pPr>
            <a:r>
              <a:rPr lang="en-GB" altLang="en-US" sz="2000" dirty="0">
                <a:latin typeface="Arial" panose="020B0604020202020204" pitchFamily="34" charset="0"/>
                <a:ea typeface="ＭＳ Ｐゴシック" pitchFamily="34" charset="-128"/>
                <a:cs typeface="Arial" panose="020B0604020202020204" pitchFamily="34" charset="0"/>
              </a:rPr>
              <a:t>System features should assist </a:t>
            </a:r>
            <a:r>
              <a:rPr lang="en-GB" altLang="en-US" sz="2000" i="1" dirty="0">
                <a:latin typeface="Arial" panose="020B0604020202020204" pitchFamily="34" charset="0"/>
                <a:ea typeface="ＭＳ Ｐゴシック" pitchFamily="34" charset="-128"/>
                <a:cs typeface="Arial" panose="020B0604020202020204" pitchFamily="34" charset="0"/>
              </a:rPr>
              <a:t>recognition </a:t>
            </a:r>
            <a:r>
              <a:rPr lang="en-GB" altLang="en-US" sz="2000" dirty="0">
                <a:latin typeface="Arial" panose="020B0604020202020204" pitchFamily="34" charset="0"/>
                <a:ea typeface="ＭＳ Ｐゴシック" pitchFamily="34" charset="-128"/>
                <a:cs typeface="Arial" panose="020B0604020202020204" pitchFamily="34" charset="0"/>
              </a:rPr>
              <a:t>memory - menus, prompts, help screens</a:t>
            </a:r>
          </a:p>
          <a:p>
            <a:pPr lvl="1">
              <a:spcAft>
                <a:spcPct val="40000"/>
              </a:spcAft>
            </a:pPr>
            <a:r>
              <a:rPr lang="en-GB" altLang="en-US" sz="2000" dirty="0">
                <a:latin typeface="Arial" panose="020B0604020202020204" pitchFamily="34" charset="0"/>
                <a:ea typeface="ＭＳ Ｐゴシック" pitchFamily="34" charset="-128"/>
                <a:cs typeface="Arial" panose="020B0604020202020204" pitchFamily="34" charset="0"/>
              </a:rPr>
              <a:t>Need restricted vocabularies, simple tasks, small number of possibilities and information feedback</a:t>
            </a:r>
          </a:p>
          <a:p>
            <a:pPr lvl="1">
              <a:spcAft>
                <a:spcPct val="40000"/>
              </a:spcAft>
            </a:pPr>
            <a:r>
              <a:rPr lang="en-GB" altLang="en-US" sz="2000" dirty="0">
                <a:latin typeface="Arial" panose="020B0604020202020204" pitchFamily="34" charset="0"/>
                <a:ea typeface="ＭＳ Ｐゴシック" pitchFamily="34" charset="-128"/>
                <a:cs typeface="Arial" panose="020B0604020202020204" pitchFamily="34" charset="0"/>
              </a:rPr>
              <a:t>View practice as an aid to moving up to expert status</a:t>
            </a:r>
          </a:p>
        </p:txBody>
      </p:sp>
      <p:sp>
        <p:nvSpPr>
          <p:cNvPr id="7" name="Rectangle 3"/>
          <p:cNvSpPr txBox="1">
            <a:spLocks noChangeArrowheads="1"/>
          </p:cNvSpPr>
          <p:nvPr/>
        </p:nvSpPr>
        <p:spPr>
          <a:xfrm>
            <a:off x="3995936" y="2271594"/>
            <a:ext cx="4754115" cy="417353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ctr"/>
            <a:r>
              <a:rPr lang="en-GB" altLang="en-US" sz="2000" dirty="0" smtClean="0">
                <a:latin typeface="Arial" panose="020B0604020202020204" pitchFamily="34" charset="0"/>
                <a:ea typeface="ＭＳ Ｐゴシック" pitchFamily="34" charset="-128"/>
                <a:cs typeface="Arial" panose="020B0604020202020204" pitchFamily="34" charset="0"/>
              </a:rPr>
              <a:t>Expert Users</a:t>
            </a:r>
          </a:p>
          <a:p>
            <a:pPr lvl="1">
              <a:spcAft>
                <a:spcPct val="40000"/>
              </a:spcAft>
            </a:pPr>
            <a:r>
              <a:rPr lang="en-GB" altLang="en-US" sz="2000" dirty="0">
                <a:latin typeface="Arial" panose="020B0604020202020204" pitchFamily="34" charset="0"/>
                <a:ea typeface="ＭＳ Ｐゴシック" pitchFamily="34" charset="-128"/>
                <a:cs typeface="Arial" panose="020B0604020202020204" pitchFamily="34" charset="0"/>
              </a:rPr>
              <a:t>Rely upon free recall</a:t>
            </a:r>
          </a:p>
          <a:p>
            <a:pPr lvl="1">
              <a:spcAft>
                <a:spcPct val="40000"/>
              </a:spcAft>
            </a:pPr>
            <a:r>
              <a:rPr lang="en-GB" altLang="en-US" sz="2000" dirty="0">
                <a:latin typeface="Arial" panose="020B0604020202020204" pitchFamily="34" charset="0"/>
                <a:ea typeface="ＭＳ Ｐゴシック" pitchFamily="34" charset="-128"/>
                <a:cs typeface="Arial" panose="020B0604020202020204" pitchFamily="34" charset="0"/>
              </a:rPr>
              <a:t>Need less information feedback</a:t>
            </a:r>
          </a:p>
          <a:p>
            <a:pPr lvl="1">
              <a:spcAft>
                <a:spcPct val="40000"/>
              </a:spcAft>
            </a:pPr>
            <a:r>
              <a:rPr lang="en-GB" altLang="en-US" sz="2000" dirty="0">
                <a:latin typeface="Arial" panose="020B0604020202020204" pitchFamily="34" charset="0"/>
                <a:ea typeface="ＭＳ Ｐゴシック" pitchFamily="34" charset="-128"/>
                <a:cs typeface="Arial" panose="020B0604020202020204" pitchFamily="34" charset="0"/>
              </a:rPr>
              <a:t>Seek efficiency by bypassing novice memory aids, reducing keystrokes and summarising information</a:t>
            </a:r>
          </a:p>
          <a:p>
            <a:pPr marL="457200" lvl="1" indent="0">
              <a:spcAft>
                <a:spcPct val="50000"/>
              </a:spcAft>
              <a:buFontTx/>
              <a:buNone/>
            </a:pPr>
            <a:endParaRPr lang="en-GB" altLang="en-US" sz="2000" dirty="0" smtClean="0">
              <a:ea typeface="ＭＳ Ｐゴシック" pitchFamily="34" charset="-128"/>
            </a:endParaRPr>
          </a:p>
        </p:txBody>
      </p:sp>
      <p:sp>
        <p:nvSpPr>
          <p:cNvPr id="8" name="Text Box 4"/>
          <p:cNvSpPr txBox="1">
            <a:spLocks noChangeArrowheads="1"/>
          </p:cNvSpPr>
          <p:nvPr/>
        </p:nvSpPr>
        <p:spPr bwMode="auto">
          <a:xfrm>
            <a:off x="2484438" y="1412875"/>
            <a:ext cx="4032135" cy="523220"/>
          </a:xfrm>
          <a:prstGeom prst="rect">
            <a:avLst/>
          </a:prstGeom>
          <a:noFill/>
          <a:ln w="9525">
            <a:noFill/>
            <a:miter lim="800000"/>
            <a:headEnd/>
            <a:tailEnd/>
          </a:ln>
        </p:spPr>
        <p:txBody>
          <a:bodyPr wrap="square">
            <a:spAutoFit/>
          </a:bodyPr>
          <a:lstStyle/>
          <a:p>
            <a:pPr algn="ctr">
              <a:defRPr/>
            </a:pPr>
            <a:r>
              <a:rPr lang="en-GB" sz="2800" u="sng" dirty="0">
                <a:solidFill>
                  <a:srgbClr val="FFC000"/>
                </a:solidFill>
                <a:latin typeface="Arial" panose="020B0604020202020204" pitchFamily="34" charset="0"/>
                <a:ea typeface="ＭＳ Ｐゴシック" charset="-128"/>
                <a:cs typeface="Arial" panose="020B0604020202020204" pitchFamily="34" charset="0"/>
              </a:rPr>
              <a:t>Impact on Design</a:t>
            </a:r>
          </a:p>
        </p:txBody>
      </p:sp>
    </p:spTree>
    <p:extLst>
      <p:ext uri="{BB962C8B-B14F-4D97-AF65-F5344CB8AC3E}">
        <p14:creationId xmlns:p14="http://schemas.microsoft.com/office/powerpoint/2010/main" val="388434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panose="020B0604020202020204" pitchFamily="34" charset="0"/>
                <a:ea typeface="ＭＳ Ｐゴシック" pitchFamily="34" charset="-128"/>
                <a:cs typeface="Arial" panose="020B0604020202020204" pitchFamily="34" charset="0"/>
              </a:rPr>
              <a:t>Keystroke Level Model</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&amp; SL - </a:t>
            </a:r>
            <a:fld id="{38237106-F2ED-405E-BC33-CC3CF426205F}" type="slidenum">
              <a:rPr lang="en-US" smtClean="0"/>
              <a:pPr/>
              <a:t>31</a:t>
            </a:fld>
            <a:endParaRPr lang="en-US" dirty="0"/>
          </a:p>
        </p:txBody>
      </p:sp>
      <p:graphicFrame>
        <p:nvGraphicFramePr>
          <p:cNvPr id="6" name="Content Placeholder 4"/>
          <p:cNvGraphicFramePr>
            <a:graphicFrameLocks noGrp="1"/>
          </p:cNvGraphicFramePr>
          <p:nvPr>
            <p:ph sz="quarter" idx="13"/>
            <p:extLst/>
          </p:nvPr>
        </p:nvGraphicFramePr>
        <p:xfrm>
          <a:off x="1547664" y="1700808"/>
          <a:ext cx="6192688" cy="3991302"/>
        </p:xfrm>
        <a:graphic>
          <a:graphicData uri="http://schemas.openxmlformats.org/drawingml/2006/table">
            <a:tbl>
              <a:tblPr firstRow="1" firstCol="1" lastRow="1" lastCol="1" bandRow="1" bandCol="1">
                <a:tableStyleId>{5C22544A-7EE6-4342-B048-85BDC9FD1C3A}</a:tableStyleId>
              </a:tblPr>
              <a:tblGrid>
                <a:gridCol w="1417877">
                  <a:extLst>
                    <a:ext uri="{9D8B030D-6E8A-4147-A177-3AD203B41FA5}">
                      <a16:colId xmlns:a16="http://schemas.microsoft.com/office/drawing/2014/main" val="20000"/>
                    </a:ext>
                  </a:extLst>
                </a:gridCol>
                <a:gridCol w="3771145">
                  <a:extLst>
                    <a:ext uri="{9D8B030D-6E8A-4147-A177-3AD203B41FA5}">
                      <a16:colId xmlns:a16="http://schemas.microsoft.com/office/drawing/2014/main" val="20001"/>
                    </a:ext>
                  </a:extLst>
                </a:gridCol>
                <a:gridCol w="1003666">
                  <a:extLst>
                    <a:ext uri="{9D8B030D-6E8A-4147-A177-3AD203B41FA5}">
                      <a16:colId xmlns:a16="http://schemas.microsoft.com/office/drawing/2014/main" val="20002"/>
                    </a:ext>
                  </a:extLst>
                </a:gridCol>
              </a:tblGrid>
              <a:tr h="385758">
                <a:tc>
                  <a:txBody>
                    <a:bodyPr/>
                    <a:lstStyle/>
                    <a:p>
                      <a:pPr marL="685800" indent="-685800">
                        <a:spcAft>
                          <a:spcPts val="0"/>
                        </a:spcAft>
                        <a:tabLst>
                          <a:tab pos="342900" algn="l"/>
                          <a:tab pos="685800" algn="l"/>
                          <a:tab pos="6400800" algn="r"/>
                          <a:tab pos="342900" algn="l"/>
                          <a:tab pos="685800" algn="l"/>
                          <a:tab pos="5715000" algn="r"/>
                        </a:tabLst>
                      </a:pPr>
                      <a:r>
                        <a:rPr lang="en-GB" sz="1200" dirty="0">
                          <a:effectLst/>
                        </a:rPr>
                        <a:t>Operator</a:t>
                      </a:r>
                      <a:endParaRPr lang="en-IE" sz="1200" dirty="0">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effectLst/>
                        </a:rPr>
                        <a:t>Description</a:t>
                      </a:r>
                      <a:endParaRPr lang="en-IE" sz="1200">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effectLst/>
                        </a:rPr>
                        <a:t>Time (sec)</a:t>
                      </a:r>
                      <a:endParaRPr lang="en-IE"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1054402">
                <a:tc>
                  <a:txBody>
                    <a:bodyPr/>
                    <a:lstStyle/>
                    <a:p>
                      <a:pPr marL="685800" indent="-685800">
                        <a:spcAft>
                          <a:spcPts val="0"/>
                        </a:spcAft>
                        <a:tabLst>
                          <a:tab pos="342900" algn="l"/>
                          <a:tab pos="685800" algn="l"/>
                          <a:tab pos="6400800" algn="r"/>
                          <a:tab pos="342900" algn="l"/>
                          <a:tab pos="685800" algn="l"/>
                          <a:tab pos="5715000" algn="r"/>
                        </a:tabLst>
                      </a:pPr>
                      <a:r>
                        <a:rPr lang="en-GB" sz="1200" dirty="0">
                          <a:solidFill>
                            <a:schemeClr val="bg1"/>
                          </a:solidFill>
                          <a:effectLst/>
                        </a:rPr>
                        <a:t>K</a:t>
                      </a:r>
                      <a:endParaRPr lang="en-IE" sz="1200" dirty="0">
                        <a:solidFill>
                          <a:schemeClr val="bg1"/>
                        </a:solidFill>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effectLst/>
                        </a:rPr>
                        <a:t>Pressing a single key or button</a:t>
                      </a:r>
                      <a:endParaRPr lang="en-IE" sz="1200">
                        <a:effectLst/>
                      </a:endParaRPr>
                    </a:p>
                    <a:p>
                      <a:pPr marL="685800" indent="-685800">
                        <a:spcAft>
                          <a:spcPts val="0"/>
                        </a:spcAft>
                        <a:tabLst>
                          <a:tab pos="342900" algn="l"/>
                          <a:tab pos="685800" algn="l"/>
                          <a:tab pos="6400800" algn="r"/>
                          <a:tab pos="342900" algn="l"/>
                          <a:tab pos="685800" algn="l"/>
                          <a:tab pos="5715000" algn="r"/>
                        </a:tabLst>
                      </a:pPr>
                      <a:r>
                        <a:rPr lang="en-GB" sz="1200">
                          <a:effectLst/>
                        </a:rPr>
                        <a:t>Average skilled typist (55 wpm)</a:t>
                      </a:r>
                      <a:endParaRPr lang="en-IE" sz="1200">
                        <a:effectLst/>
                      </a:endParaRPr>
                    </a:p>
                    <a:p>
                      <a:pPr marL="685800" indent="-685800">
                        <a:spcAft>
                          <a:spcPts val="0"/>
                        </a:spcAft>
                        <a:tabLst>
                          <a:tab pos="342900" algn="l"/>
                          <a:tab pos="685800" algn="l"/>
                          <a:tab pos="6400800" algn="r"/>
                          <a:tab pos="342900" algn="l"/>
                          <a:tab pos="685800" algn="l"/>
                          <a:tab pos="5715000" algn="r"/>
                        </a:tabLst>
                      </a:pPr>
                      <a:r>
                        <a:rPr lang="en-GB" sz="1200">
                          <a:effectLst/>
                        </a:rPr>
                        <a:t>Average non-skilled typist</a:t>
                      </a:r>
                      <a:endParaRPr lang="en-IE" sz="1200">
                        <a:effectLst/>
                      </a:endParaRPr>
                    </a:p>
                    <a:p>
                      <a:pPr marL="685800" indent="-685800">
                        <a:spcAft>
                          <a:spcPts val="0"/>
                        </a:spcAft>
                        <a:tabLst>
                          <a:tab pos="342900" algn="l"/>
                          <a:tab pos="685800" algn="l"/>
                          <a:tab pos="6400800" algn="r"/>
                          <a:tab pos="342900" algn="l"/>
                          <a:tab pos="685800" algn="l"/>
                          <a:tab pos="5715000" algn="r"/>
                        </a:tabLst>
                      </a:pPr>
                      <a:r>
                        <a:rPr lang="en-GB" sz="1200">
                          <a:effectLst/>
                        </a:rPr>
                        <a:t>Pressing shift or control key</a:t>
                      </a:r>
                      <a:endParaRPr lang="en-IE" sz="1200">
                        <a:effectLst/>
                      </a:endParaRPr>
                    </a:p>
                    <a:p>
                      <a:pPr marL="685800" indent="-685800">
                        <a:spcAft>
                          <a:spcPts val="0"/>
                        </a:spcAft>
                        <a:tabLst>
                          <a:tab pos="342900" algn="l"/>
                          <a:tab pos="685800" algn="l"/>
                          <a:tab pos="6400800" algn="r"/>
                          <a:tab pos="342900" algn="l"/>
                          <a:tab pos="685800" algn="l"/>
                          <a:tab pos="5715000" algn="r"/>
                        </a:tabLst>
                      </a:pPr>
                      <a:r>
                        <a:rPr lang="en-GB" sz="1200">
                          <a:effectLst/>
                        </a:rPr>
                        <a:t>Typist unfamiliar with keyboard</a:t>
                      </a:r>
                      <a:endParaRPr lang="en-IE" sz="1200">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dirty="0">
                          <a:solidFill>
                            <a:srgbClr val="002060"/>
                          </a:solidFill>
                          <a:effectLst/>
                        </a:rPr>
                        <a:t>0.35</a:t>
                      </a:r>
                      <a:endParaRPr lang="en-IE" sz="1200" dirty="0">
                        <a:solidFill>
                          <a:srgbClr val="002060"/>
                        </a:solidFill>
                        <a:effectLst/>
                      </a:endParaRPr>
                    </a:p>
                    <a:p>
                      <a:pPr marL="685800" indent="-685800">
                        <a:spcAft>
                          <a:spcPts val="0"/>
                        </a:spcAft>
                        <a:tabLst>
                          <a:tab pos="342900" algn="l"/>
                          <a:tab pos="685800" algn="l"/>
                          <a:tab pos="6400800" algn="r"/>
                          <a:tab pos="342900" algn="l"/>
                          <a:tab pos="685800" algn="l"/>
                          <a:tab pos="5715000" algn="r"/>
                        </a:tabLst>
                      </a:pPr>
                      <a:r>
                        <a:rPr lang="en-GB" sz="1200" dirty="0">
                          <a:solidFill>
                            <a:srgbClr val="002060"/>
                          </a:solidFill>
                          <a:effectLst/>
                        </a:rPr>
                        <a:t>0.22</a:t>
                      </a:r>
                      <a:endParaRPr lang="en-IE" sz="1200" dirty="0">
                        <a:solidFill>
                          <a:srgbClr val="002060"/>
                        </a:solidFill>
                        <a:effectLst/>
                      </a:endParaRPr>
                    </a:p>
                    <a:p>
                      <a:pPr marL="685800" indent="-685800">
                        <a:spcAft>
                          <a:spcPts val="0"/>
                        </a:spcAft>
                        <a:tabLst>
                          <a:tab pos="342900" algn="l"/>
                          <a:tab pos="685800" algn="l"/>
                          <a:tab pos="6400800" algn="r"/>
                          <a:tab pos="342900" algn="l"/>
                          <a:tab pos="685800" algn="l"/>
                          <a:tab pos="5715000" algn="r"/>
                        </a:tabLst>
                      </a:pPr>
                      <a:r>
                        <a:rPr lang="en-GB" sz="1200" dirty="0">
                          <a:solidFill>
                            <a:srgbClr val="002060"/>
                          </a:solidFill>
                          <a:effectLst/>
                        </a:rPr>
                        <a:t>0.28</a:t>
                      </a:r>
                      <a:endParaRPr lang="en-IE" sz="1200" dirty="0">
                        <a:solidFill>
                          <a:srgbClr val="002060"/>
                        </a:solidFill>
                        <a:effectLst/>
                      </a:endParaRPr>
                    </a:p>
                    <a:p>
                      <a:pPr marL="685800" indent="-685800">
                        <a:spcAft>
                          <a:spcPts val="0"/>
                        </a:spcAft>
                        <a:tabLst>
                          <a:tab pos="342900" algn="l"/>
                          <a:tab pos="685800" algn="l"/>
                          <a:tab pos="6400800" algn="r"/>
                          <a:tab pos="342900" algn="l"/>
                          <a:tab pos="685800" algn="l"/>
                          <a:tab pos="5715000" algn="r"/>
                        </a:tabLst>
                      </a:pPr>
                      <a:r>
                        <a:rPr lang="en-GB" sz="1200" dirty="0">
                          <a:solidFill>
                            <a:srgbClr val="002060"/>
                          </a:solidFill>
                          <a:effectLst/>
                        </a:rPr>
                        <a:t>0.08</a:t>
                      </a:r>
                      <a:endParaRPr lang="en-IE" sz="1200" dirty="0">
                        <a:solidFill>
                          <a:srgbClr val="002060"/>
                        </a:solidFill>
                        <a:effectLst/>
                      </a:endParaRPr>
                    </a:p>
                    <a:p>
                      <a:pPr marL="685800" indent="-685800">
                        <a:spcAft>
                          <a:spcPts val="0"/>
                        </a:spcAft>
                        <a:tabLst>
                          <a:tab pos="342900" algn="l"/>
                          <a:tab pos="685800" algn="l"/>
                          <a:tab pos="6400800" algn="r"/>
                          <a:tab pos="342900" algn="l"/>
                          <a:tab pos="685800" algn="l"/>
                          <a:tab pos="5715000" algn="r"/>
                        </a:tabLst>
                      </a:pPr>
                      <a:r>
                        <a:rPr lang="en-GB" sz="1200" dirty="0">
                          <a:solidFill>
                            <a:srgbClr val="002060"/>
                          </a:solidFill>
                          <a:effectLst/>
                        </a:rPr>
                        <a:t>1.20</a:t>
                      </a:r>
                      <a:endParaRPr lang="en-IE" sz="1200" dirty="0">
                        <a:solidFill>
                          <a:srgbClr val="002060"/>
                        </a:solidFill>
                        <a:effectLst/>
                        <a:latin typeface="Times New Roman"/>
                        <a:ea typeface="Times New Roman"/>
                      </a:endParaRPr>
                    </a:p>
                  </a:txBody>
                  <a:tcPr marL="68580" marR="68580" marT="0" marB="0"/>
                </a:tc>
                <a:extLst>
                  <a:ext uri="{0D108BD9-81ED-4DB2-BD59-A6C34878D82A}">
                    <a16:rowId xmlns:a16="http://schemas.microsoft.com/office/drawing/2014/main" val="10001"/>
                  </a:ext>
                </a:extLst>
              </a:tr>
              <a:tr h="1008112">
                <a:tc>
                  <a:txBody>
                    <a:bodyPr/>
                    <a:lstStyle/>
                    <a:p>
                      <a:pPr marL="685800" indent="-685800">
                        <a:spcAft>
                          <a:spcPts val="0"/>
                        </a:spcAft>
                        <a:tabLst>
                          <a:tab pos="342900" algn="l"/>
                          <a:tab pos="685800" algn="l"/>
                          <a:tab pos="6400800" algn="r"/>
                          <a:tab pos="342900" algn="l"/>
                          <a:tab pos="685800" algn="l"/>
                          <a:tab pos="5715000" algn="r"/>
                        </a:tabLst>
                      </a:pPr>
                      <a:r>
                        <a:rPr lang="en-GB" sz="1200">
                          <a:solidFill>
                            <a:schemeClr val="bg1"/>
                          </a:solidFill>
                          <a:effectLst/>
                        </a:rPr>
                        <a:t>P</a:t>
                      </a:r>
                      <a:endParaRPr lang="en-IE" sz="1200">
                        <a:solidFill>
                          <a:schemeClr val="bg1"/>
                        </a:solidFill>
                        <a:effectLst/>
                      </a:endParaRPr>
                    </a:p>
                    <a:p>
                      <a:pPr marL="685800" indent="-685800">
                        <a:spcAft>
                          <a:spcPts val="0"/>
                        </a:spcAft>
                        <a:tabLst>
                          <a:tab pos="342900" algn="l"/>
                          <a:tab pos="685800" algn="l"/>
                          <a:tab pos="6400800" algn="r"/>
                          <a:tab pos="342900" algn="l"/>
                          <a:tab pos="685800" algn="l"/>
                          <a:tab pos="5715000" algn="r"/>
                        </a:tabLst>
                      </a:pPr>
                      <a:r>
                        <a:rPr lang="en-GB" sz="1200">
                          <a:solidFill>
                            <a:schemeClr val="bg1"/>
                          </a:solidFill>
                          <a:effectLst/>
                        </a:rPr>
                        <a:t> </a:t>
                      </a:r>
                      <a:endParaRPr lang="en-IE" sz="1200">
                        <a:solidFill>
                          <a:schemeClr val="bg1"/>
                        </a:solidFill>
                        <a:effectLst/>
                      </a:endParaRPr>
                    </a:p>
                    <a:p>
                      <a:pPr marL="685800" indent="-685800">
                        <a:spcAft>
                          <a:spcPts val="0"/>
                        </a:spcAft>
                        <a:tabLst>
                          <a:tab pos="342900" algn="l"/>
                          <a:tab pos="685800" algn="l"/>
                          <a:tab pos="6400800" algn="r"/>
                          <a:tab pos="342900" algn="l"/>
                          <a:tab pos="685800" algn="l"/>
                          <a:tab pos="5715000" algn="r"/>
                        </a:tabLst>
                      </a:pPr>
                      <a:r>
                        <a:rPr lang="en-GB" sz="1200">
                          <a:solidFill>
                            <a:schemeClr val="bg1"/>
                          </a:solidFill>
                          <a:effectLst/>
                        </a:rPr>
                        <a:t>P1</a:t>
                      </a:r>
                      <a:endParaRPr lang="en-IE" sz="1200">
                        <a:solidFill>
                          <a:schemeClr val="bg1"/>
                        </a:solidFill>
                        <a:effectLst/>
                      </a:endParaRPr>
                    </a:p>
                    <a:p>
                      <a:pPr marL="685800" indent="-685800">
                        <a:spcAft>
                          <a:spcPts val="0"/>
                        </a:spcAft>
                        <a:tabLst>
                          <a:tab pos="342900" algn="l"/>
                          <a:tab pos="685800" algn="l"/>
                          <a:tab pos="6400800" algn="r"/>
                          <a:tab pos="342900" algn="l"/>
                          <a:tab pos="685800" algn="l"/>
                          <a:tab pos="5715000" algn="r"/>
                        </a:tabLst>
                      </a:pPr>
                      <a:r>
                        <a:rPr lang="en-GB" sz="1200">
                          <a:solidFill>
                            <a:schemeClr val="bg1"/>
                          </a:solidFill>
                          <a:effectLst/>
                        </a:rPr>
                        <a:t>D</a:t>
                      </a:r>
                      <a:endParaRPr lang="en-IE" sz="1200">
                        <a:solidFill>
                          <a:schemeClr val="bg1"/>
                        </a:solidFill>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dirty="0">
                          <a:effectLst/>
                        </a:rPr>
                        <a:t>Pointing with a mouse or other device on a display to select an object</a:t>
                      </a:r>
                      <a:endParaRPr lang="en-IE" sz="1200" dirty="0">
                        <a:effectLst/>
                      </a:endParaRPr>
                    </a:p>
                    <a:p>
                      <a:pPr marL="685800" indent="-685800">
                        <a:spcAft>
                          <a:spcPts val="0"/>
                        </a:spcAft>
                        <a:tabLst>
                          <a:tab pos="342900" algn="l"/>
                          <a:tab pos="685800" algn="l"/>
                          <a:tab pos="6400800" algn="r"/>
                          <a:tab pos="342900" algn="l"/>
                          <a:tab pos="685800" algn="l"/>
                          <a:tab pos="5715000" algn="r"/>
                        </a:tabLst>
                      </a:pPr>
                      <a:r>
                        <a:rPr lang="en-GB" sz="1200" dirty="0">
                          <a:effectLst/>
                        </a:rPr>
                        <a:t>Clicking the mouse of similar device</a:t>
                      </a:r>
                      <a:endParaRPr lang="en-IE" sz="1200" dirty="0">
                        <a:effectLst/>
                      </a:endParaRPr>
                    </a:p>
                    <a:p>
                      <a:pPr marL="685800" indent="-685800">
                        <a:spcAft>
                          <a:spcPts val="0"/>
                        </a:spcAft>
                        <a:tabLst>
                          <a:tab pos="342900" algn="l"/>
                          <a:tab pos="685800" algn="l"/>
                          <a:tab pos="6400800" algn="r"/>
                          <a:tab pos="342900" algn="l"/>
                          <a:tab pos="685800" algn="l"/>
                          <a:tab pos="5715000" algn="r"/>
                        </a:tabLst>
                      </a:pPr>
                      <a:r>
                        <a:rPr lang="en-GB" sz="1200" dirty="0">
                          <a:effectLst/>
                        </a:rPr>
                        <a:t>Draw a line with a mouse</a:t>
                      </a:r>
                      <a:endParaRPr lang="en-IE" sz="1200" dirty="0">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solidFill>
                            <a:srgbClr val="002060"/>
                          </a:solidFill>
                          <a:effectLst/>
                        </a:rPr>
                        <a:t>1.10</a:t>
                      </a:r>
                      <a:endParaRPr lang="en-IE" sz="1200">
                        <a:solidFill>
                          <a:srgbClr val="002060"/>
                        </a:solidFill>
                        <a:effectLst/>
                      </a:endParaRPr>
                    </a:p>
                    <a:p>
                      <a:pPr marL="685800" indent="-685800">
                        <a:spcAft>
                          <a:spcPts val="0"/>
                        </a:spcAft>
                        <a:tabLst>
                          <a:tab pos="342900" algn="l"/>
                          <a:tab pos="685800" algn="l"/>
                          <a:tab pos="6400800" algn="r"/>
                          <a:tab pos="342900" algn="l"/>
                          <a:tab pos="685800" algn="l"/>
                          <a:tab pos="5715000" algn="r"/>
                        </a:tabLst>
                      </a:pPr>
                      <a:r>
                        <a:rPr lang="en-GB" sz="1200">
                          <a:solidFill>
                            <a:srgbClr val="002060"/>
                          </a:solidFill>
                          <a:effectLst/>
                        </a:rPr>
                        <a:t> </a:t>
                      </a:r>
                      <a:endParaRPr lang="en-IE" sz="1200">
                        <a:solidFill>
                          <a:srgbClr val="002060"/>
                        </a:solidFill>
                        <a:effectLst/>
                      </a:endParaRPr>
                    </a:p>
                    <a:p>
                      <a:pPr marL="685800" indent="-685800">
                        <a:spcAft>
                          <a:spcPts val="0"/>
                        </a:spcAft>
                        <a:tabLst>
                          <a:tab pos="342900" algn="l"/>
                          <a:tab pos="685800" algn="l"/>
                          <a:tab pos="6400800" algn="r"/>
                          <a:tab pos="342900" algn="l"/>
                          <a:tab pos="685800" algn="l"/>
                          <a:tab pos="5715000" algn="r"/>
                        </a:tabLst>
                      </a:pPr>
                      <a:r>
                        <a:rPr lang="en-GB" sz="1200">
                          <a:solidFill>
                            <a:srgbClr val="002060"/>
                          </a:solidFill>
                          <a:effectLst/>
                        </a:rPr>
                        <a:t>0.20</a:t>
                      </a:r>
                      <a:endParaRPr lang="en-IE" sz="1200">
                        <a:solidFill>
                          <a:srgbClr val="002060"/>
                        </a:solidFill>
                        <a:effectLst/>
                      </a:endParaRPr>
                    </a:p>
                    <a:p>
                      <a:pPr marL="685800" indent="-685800">
                        <a:spcAft>
                          <a:spcPts val="0"/>
                        </a:spcAft>
                        <a:tabLst>
                          <a:tab pos="342900" algn="l"/>
                          <a:tab pos="685800" algn="l"/>
                          <a:tab pos="6400800" algn="r"/>
                          <a:tab pos="342900" algn="l"/>
                          <a:tab pos="685800" algn="l"/>
                          <a:tab pos="5715000" algn="r"/>
                        </a:tabLst>
                      </a:pPr>
                      <a:r>
                        <a:rPr lang="en-GB" sz="1200">
                          <a:solidFill>
                            <a:srgbClr val="002060"/>
                          </a:solidFill>
                          <a:effectLst/>
                        </a:rPr>
                        <a:t>Variable</a:t>
                      </a:r>
                      <a:endParaRPr lang="en-IE" sz="1200">
                        <a:solidFill>
                          <a:srgbClr val="002060"/>
                        </a:solidFill>
                        <a:effectLst/>
                        <a:latin typeface="Times New Roman"/>
                        <a:ea typeface="Times New Roman"/>
                      </a:endParaRPr>
                    </a:p>
                  </a:txBody>
                  <a:tcPr marL="68580" marR="68580" marT="0" marB="0"/>
                </a:tc>
                <a:extLst>
                  <a:ext uri="{0D108BD9-81ED-4DB2-BD59-A6C34878D82A}">
                    <a16:rowId xmlns:a16="http://schemas.microsoft.com/office/drawing/2014/main" val="10002"/>
                  </a:ext>
                </a:extLst>
              </a:tr>
              <a:tr h="385758">
                <a:tc>
                  <a:txBody>
                    <a:bodyPr/>
                    <a:lstStyle/>
                    <a:p>
                      <a:pPr marL="685800" indent="-685800">
                        <a:spcAft>
                          <a:spcPts val="0"/>
                        </a:spcAft>
                        <a:tabLst>
                          <a:tab pos="342900" algn="l"/>
                          <a:tab pos="685800" algn="l"/>
                          <a:tab pos="6400800" algn="r"/>
                          <a:tab pos="342900" algn="l"/>
                          <a:tab pos="685800" algn="l"/>
                          <a:tab pos="5715000" algn="r"/>
                        </a:tabLst>
                      </a:pPr>
                      <a:r>
                        <a:rPr lang="en-GB" sz="1200" dirty="0">
                          <a:solidFill>
                            <a:schemeClr val="bg1"/>
                          </a:solidFill>
                          <a:effectLst/>
                        </a:rPr>
                        <a:t>H</a:t>
                      </a:r>
                      <a:endParaRPr lang="en-IE" sz="1200" dirty="0">
                        <a:solidFill>
                          <a:schemeClr val="bg1"/>
                        </a:solidFill>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effectLst/>
                        </a:rPr>
                        <a:t>Bring “home” hands on the keyboard or other device</a:t>
                      </a:r>
                      <a:endParaRPr lang="en-IE" sz="1200">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solidFill>
                            <a:srgbClr val="002060"/>
                          </a:solidFill>
                          <a:effectLst/>
                        </a:rPr>
                        <a:t>0.40</a:t>
                      </a:r>
                      <a:endParaRPr lang="en-IE" sz="1200">
                        <a:solidFill>
                          <a:srgbClr val="002060"/>
                        </a:solidFill>
                        <a:effectLst/>
                        <a:latin typeface="Times New Roman"/>
                        <a:ea typeface="Times New Roman"/>
                      </a:endParaRPr>
                    </a:p>
                  </a:txBody>
                  <a:tcPr marL="68580" marR="68580" marT="0" marB="0"/>
                </a:tc>
                <a:extLst>
                  <a:ext uri="{0D108BD9-81ED-4DB2-BD59-A6C34878D82A}">
                    <a16:rowId xmlns:a16="http://schemas.microsoft.com/office/drawing/2014/main" val="10003"/>
                  </a:ext>
                </a:extLst>
              </a:tr>
              <a:tr h="385758">
                <a:tc>
                  <a:txBody>
                    <a:bodyPr/>
                    <a:lstStyle/>
                    <a:p>
                      <a:pPr marL="685800" indent="-685800">
                        <a:spcAft>
                          <a:spcPts val="0"/>
                        </a:spcAft>
                        <a:tabLst>
                          <a:tab pos="342900" algn="l"/>
                          <a:tab pos="685800" algn="l"/>
                          <a:tab pos="6400800" algn="r"/>
                          <a:tab pos="342900" algn="l"/>
                          <a:tab pos="685800" algn="l"/>
                          <a:tab pos="5715000" algn="r"/>
                        </a:tabLst>
                      </a:pPr>
                      <a:r>
                        <a:rPr lang="en-GB" sz="1200">
                          <a:solidFill>
                            <a:schemeClr val="bg1"/>
                          </a:solidFill>
                          <a:effectLst/>
                        </a:rPr>
                        <a:t>M</a:t>
                      </a:r>
                      <a:endParaRPr lang="en-IE" sz="1200">
                        <a:solidFill>
                          <a:schemeClr val="bg1"/>
                        </a:solidFill>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effectLst/>
                        </a:rPr>
                        <a:t>Mentally prepare/respond</a:t>
                      </a:r>
                      <a:endParaRPr lang="en-IE" sz="1200">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a:solidFill>
                            <a:srgbClr val="002060"/>
                          </a:solidFill>
                          <a:effectLst/>
                        </a:rPr>
                        <a:t>1.35</a:t>
                      </a:r>
                      <a:endParaRPr lang="en-IE" sz="1200">
                        <a:solidFill>
                          <a:srgbClr val="002060"/>
                        </a:solidFill>
                        <a:effectLst/>
                        <a:latin typeface="Times New Roman"/>
                        <a:ea typeface="Times New Roman"/>
                      </a:endParaRPr>
                    </a:p>
                  </a:txBody>
                  <a:tcPr marL="68580" marR="68580" marT="0" marB="0"/>
                </a:tc>
                <a:extLst>
                  <a:ext uri="{0D108BD9-81ED-4DB2-BD59-A6C34878D82A}">
                    <a16:rowId xmlns:a16="http://schemas.microsoft.com/office/drawing/2014/main" val="10004"/>
                  </a:ext>
                </a:extLst>
              </a:tr>
              <a:tr h="771514">
                <a:tc>
                  <a:txBody>
                    <a:bodyPr/>
                    <a:lstStyle/>
                    <a:p>
                      <a:pPr marL="685800" indent="-685800">
                        <a:spcAft>
                          <a:spcPts val="0"/>
                        </a:spcAft>
                        <a:tabLst>
                          <a:tab pos="342900" algn="l"/>
                          <a:tab pos="685800" algn="l"/>
                          <a:tab pos="6400800" algn="r"/>
                          <a:tab pos="342900" algn="l"/>
                          <a:tab pos="685800" algn="l"/>
                          <a:tab pos="5715000" algn="r"/>
                        </a:tabLst>
                      </a:pPr>
                      <a:r>
                        <a:rPr lang="en-GB" sz="1200" dirty="0">
                          <a:solidFill>
                            <a:schemeClr val="bg1"/>
                          </a:solidFill>
                          <a:effectLst/>
                        </a:rPr>
                        <a:t>R(t)</a:t>
                      </a:r>
                      <a:endParaRPr lang="en-IE" sz="1200" dirty="0">
                        <a:solidFill>
                          <a:schemeClr val="bg1"/>
                        </a:solidFill>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b="0" dirty="0">
                          <a:solidFill>
                            <a:schemeClr val="bg1"/>
                          </a:solidFill>
                          <a:effectLst/>
                        </a:rPr>
                        <a:t>System response time is counted only if it causes the user to wait</a:t>
                      </a:r>
                      <a:endParaRPr lang="en-IE" sz="1200" b="0" dirty="0">
                        <a:solidFill>
                          <a:schemeClr val="bg1"/>
                        </a:solidFill>
                        <a:effectLst/>
                        <a:latin typeface="Times New Roman"/>
                        <a:ea typeface="Times New Roman"/>
                      </a:endParaRPr>
                    </a:p>
                  </a:txBody>
                  <a:tcPr marL="68580" marR="68580" marT="0" marB="0"/>
                </a:tc>
                <a:tc>
                  <a:txBody>
                    <a:bodyPr/>
                    <a:lstStyle/>
                    <a:p>
                      <a:pPr marL="685800" indent="-685800">
                        <a:spcAft>
                          <a:spcPts val="0"/>
                        </a:spcAft>
                        <a:tabLst>
                          <a:tab pos="342900" algn="l"/>
                          <a:tab pos="685800" algn="l"/>
                          <a:tab pos="6400800" algn="r"/>
                          <a:tab pos="342900" algn="l"/>
                          <a:tab pos="685800" algn="l"/>
                          <a:tab pos="5715000" algn="r"/>
                        </a:tabLst>
                      </a:pPr>
                      <a:r>
                        <a:rPr lang="en-GB" sz="1200" dirty="0">
                          <a:solidFill>
                            <a:srgbClr val="002060"/>
                          </a:solidFill>
                          <a:effectLst/>
                        </a:rPr>
                        <a:t>T</a:t>
                      </a:r>
                      <a:endParaRPr lang="en-IE" sz="1200" dirty="0">
                        <a:solidFill>
                          <a:srgbClr val="002060"/>
                        </a:solidFill>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82720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panose="020B0604020202020204" pitchFamily="34" charset="0"/>
                <a:ea typeface="ＭＳ Ｐゴシック" pitchFamily="34" charset="-128"/>
                <a:cs typeface="Arial" panose="020B0604020202020204" pitchFamily="34" charset="0"/>
              </a:rPr>
              <a:t>Keystroke Level Model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755576" y="1628800"/>
            <a:ext cx="8280920" cy="4114800"/>
          </a:xfrm>
        </p:spPr>
        <p:txBody>
          <a:bodyPr>
            <a:noAutofit/>
          </a:bodyPr>
          <a:lstStyle/>
          <a:p>
            <a:pPr marL="0" indent="0">
              <a:buNone/>
              <a:defRPr/>
            </a:pPr>
            <a:r>
              <a:rPr lang="en-GB" sz="2200" dirty="0" smtClean="0">
                <a:latin typeface="Arial" panose="020B0604020202020204" pitchFamily="34" charset="0"/>
                <a:cs typeface="Arial" panose="020B0604020202020204" pitchFamily="34" charset="0"/>
              </a:rPr>
              <a:t>The </a:t>
            </a:r>
            <a:r>
              <a:rPr lang="en-GB" sz="2200" dirty="0">
                <a:latin typeface="Arial" panose="020B0604020202020204" pitchFamily="34" charset="0"/>
                <a:cs typeface="Arial" panose="020B0604020202020204" pitchFamily="34" charset="0"/>
              </a:rPr>
              <a:t>Key Stroke Level Model (KLM) is to be used to </a:t>
            </a:r>
            <a:r>
              <a:rPr lang="en-IE" sz="2200" dirty="0">
                <a:latin typeface="Arial" panose="020B0604020202020204" pitchFamily="34" charset="0"/>
                <a:cs typeface="Arial" panose="020B0604020202020204" pitchFamily="34" charset="0"/>
              </a:rPr>
              <a:t>develop numerical predictions of user performance of a new system. </a:t>
            </a:r>
            <a:endParaRPr lang="en-IE" sz="2200" dirty="0" smtClean="0">
              <a:latin typeface="Arial" panose="020B0604020202020204" pitchFamily="34" charset="0"/>
              <a:cs typeface="Arial" panose="020B0604020202020204" pitchFamily="34" charset="0"/>
            </a:endParaRPr>
          </a:p>
          <a:p>
            <a:pPr marL="0" indent="0">
              <a:buNone/>
              <a:defRPr/>
            </a:pPr>
            <a:endParaRPr lang="en-US" altLang="en-US" sz="700" dirty="0" smtClean="0">
              <a:latin typeface="Arial" panose="020B0604020202020204" pitchFamily="34" charset="0"/>
              <a:ea typeface="ＭＳ Ｐゴシック" pitchFamily="34" charset="-128"/>
              <a:cs typeface="Arial" panose="020B0604020202020204" pitchFamily="34" charset="0"/>
            </a:endParaRPr>
          </a:p>
          <a:p>
            <a:pPr marL="0" indent="0">
              <a:buNone/>
              <a:defRPr/>
            </a:pPr>
            <a:r>
              <a:rPr lang="en-US" altLang="en-US" sz="2400" dirty="0" smtClean="0">
                <a:latin typeface="Arial" panose="020B0604020202020204" pitchFamily="34" charset="0"/>
                <a:ea typeface="ＭＳ Ｐゴシック" pitchFamily="34" charset="-128"/>
                <a:cs typeface="Arial" panose="020B0604020202020204" pitchFamily="34" charset="0"/>
              </a:rPr>
              <a:t>Imagine the sentence ‘Account has been closed’</a:t>
            </a:r>
          </a:p>
          <a:p>
            <a:pPr marL="0" indent="0">
              <a:buNone/>
              <a:defRPr/>
            </a:pPr>
            <a:endParaRPr lang="en-US" altLang="en-US" sz="700" dirty="0">
              <a:latin typeface="Arial" panose="020B0604020202020204" pitchFamily="34" charset="0"/>
              <a:ea typeface="ＭＳ Ｐゴシック" pitchFamily="34" charset="-128"/>
              <a:cs typeface="Arial" panose="020B0604020202020204" pitchFamily="34" charset="0"/>
            </a:endParaRPr>
          </a:p>
          <a:p>
            <a:pPr lvl="0">
              <a:buFont typeface="+mj-lt"/>
              <a:buAutoNum type="arabicPeriod"/>
            </a:pPr>
            <a:r>
              <a:rPr lang="en-GB" sz="1800" dirty="0">
                <a:latin typeface="Arial" panose="020B0604020202020204" pitchFamily="34" charset="0"/>
                <a:cs typeface="Arial" panose="020B0604020202020204" pitchFamily="34" charset="0"/>
              </a:rPr>
              <a:t>Identify the sequence of component activities in the overall task.</a:t>
            </a:r>
            <a:endParaRPr lang="en-IE" sz="1800" dirty="0">
              <a:latin typeface="Arial" panose="020B0604020202020204" pitchFamily="34" charset="0"/>
              <a:cs typeface="Arial" panose="020B0604020202020204" pitchFamily="34" charset="0"/>
            </a:endParaRPr>
          </a:p>
          <a:p>
            <a:pPr lvl="0">
              <a:buFont typeface="+mj-lt"/>
              <a:buAutoNum type="arabicPeriod"/>
            </a:pPr>
            <a:r>
              <a:rPr lang="en-GB" sz="1800" dirty="0">
                <a:latin typeface="Arial" panose="020B0604020202020204" pitchFamily="34" charset="0"/>
                <a:cs typeface="Arial" panose="020B0604020202020204" pitchFamily="34" charset="0"/>
              </a:rPr>
              <a:t>Identify the time to execute each component activity in the sequence using </a:t>
            </a:r>
            <a:r>
              <a:rPr lang="en-GB" sz="1800" dirty="0" smtClean="0">
                <a:latin typeface="Arial" panose="020B0604020202020204" pitchFamily="34" charset="0"/>
                <a:cs typeface="Arial" panose="020B0604020202020204" pitchFamily="34" charset="0"/>
              </a:rPr>
              <a:t>the table of operator times.</a:t>
            </a:r>
            <a:endParaRPr lang="en-IE" sz="1800" dirty="0">
              <a:latin typeface="Arial" panose="020B0604020202020204" pitchFamily="34" charset="0"/>
              <a:cs typeface="Arial" panose="020B0604020202020204" pitchFamily="34" charset="0"/>
            </a:endParaRPr>
          </a:p>
          <a:p>
            <a:pPr lvl="0">
              <a:buFont typeface="+mj-lt"/>
              <a:buAutoNum type="arabicPeriod"/>
            </a:pPr>
            <a:r>
              <a:rPr lang="en-GB" sz="1800" dirty="0">
                <a:latin typeface="Arial" panose="020B0604020202020204" pitchFamily="34" charset="0"/>
                <a:cs typeface="Arial" panose="020B0604020202020204" pitchFamily="34" charset="0"/>
              </a:rPr>
              <a:t>Add together the individual times for each component activity to get the total time taken to </a:t>
            </a:r>
            <a:r>
              <a:rPr lang="en-GB" sz="1800" dirty="0" smtClean="0">
                <a:latin typeface="Arial" panose="020B0604020202020204" pitchFamily="34" charset="0"/>
                <a:cs typeface="Arial" panose="020B0604020202020204" pitchFamily="34" charset="0"/>
              </a:rPr>
              <a:t>enter</a:t>
            </a:r>
            <a:r>
              <a:rPr lang="en-IE" sz="1800" dirty="0">
                <a:latin typeface="Arial" panose="020B0604020202020204" pitchFamily="34" charset="0"/>
                <a:cs typeface="Arial" panose="020B0604020202020204" pitchFamily="34" charset="0"/>
              </a:rPr>
              <a:t> </a:t>
            </a:r>
            <a:r>
              <a:rPr lang="en-GB" sz="1800" dirty="0" smtClean="0">
                <a:latin typeface="Arial" panose="020B0604020202020204" pitchFamily="34" charset="0"/>
                <a:cs typeface="Arial" panose="020B0604020202020204" pitchFamily="34" charset="0"/>
              </a:rPr>
              <a:t>the </a:t>
            </a:r>
            <a:r>
              <a:rPr lang="en-IE" sz="1800" dirty="0">
                <a:latin typeface="Arial" panose="020B0604020202020204" pitchFamily="34" charset="0"/>
                <a:cs typeface="Arial" panose="020B0604020202020204" pitchFamily="34" charset="0"/>
              </a:rPr>
              <a:t>information into a text box on the screen. </a:t>
            </a:r>
            <a:endParaRPr lang="en-US" altLang="en-US" sz="18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&amp; SL </a:t>
            </a:r>
            <a:fld id="{38237106-F2ED-405E-BC33-CC3CF426205F}" type="slidenum">
              <a:rPr lang="en-US" smtClean="0"/>
              <a:pPr/>
              <a:t>32</a:t>
            </a:fld>
            <a:endParaRPr lang="en-US" dirty="0"/>
          </a:p>
        </p:txBody>
      </p:sp>
    </p:spTree>
    <p:extLst>
      <p:ext uri="{BB962C8B-B14F-4D97-AF65-F5344CB8AC3E}">
        <p14:creationId xmlns:p14="http://schemas.microsoft.com/office/powerpoint/2010/main" val="372179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a:spLocks noGrp="1"/>
          </p:cNvSpPr>
          <p:nvPr>
            <p:ph sz="quarter" idx="13"/>
          </p:nvPr>
        </p:nvSpPr>
        <p:spPr>
          <a:xfrm>
            <a:off x="609600" y="1600200"/>
            <a:ext cx="7924800" cy="4421088"/>
          </a:xfrm>
        </p:spPr>
        <p:txBody>
          <a:bodyPr>
            <a:normAutofit fontScale="70000" lnSpcReduction="20000"/>
          </a:bodyPr>
          <a:lstStyle/>
          <a:p>
            <a:pPr lvl="0"/>
            <a:r>
              <a:rPr lang="en-GB" sz="2000" dirty="0">
                <a:latin typeface="Arial" panose="020B0604020202020204" pitchFamily="34" charset="0"/>
                <a:cs typeface="Arial" panose="020B0604020202020204" pitchFamily="34" charset="0"/>
              </a:rPr>
              <a:t>Mentally prepare to do the task.	</a:t>
            </a:r>
            <a:r>
              <a:rPr lang="en-GB" sz="2000" b="1" dirty="0">
                <a:latin typeface="Arial" panose="020B0604020202020204" pitchFamily="34" charset="0"/>
                <a:cs typeface="Arial" panose="020B0604020202020204" pitchFamily="34" charset="0"/>
              </a:rPr>
              <a:t>M</a:t>
            </a:r>
            <a:r>
              <a:rPr lang="en-GB" sz="2000" dirty="0">
                <a:latin typeface="Arial" panose="020B0604020202020204" pitchFamily="34" charset="0"/>
                <a:cs typeface="Arial" panose="020B0604020202020204" pitchFamily="34" charset="0"/>
              </a:rPr>
              <a:t>	1.35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Home hands on keyboard.	</a:t>
            </a:r>
            <a:r>
              <a:rPr lang="en-GB" sz="2000" dirty="0" smtClean="0">
                <a:latin typeface="Arial" panose="020B0604020202020204" pitchFamily="34" charset="0"/>
                <a:cs typeface="Arial" panose="020B0604020202020204" pitchFamily="34" charset="0"/>
              </a:rPr>
              <a:t>	</a:t>
            </a:r>
            <a:r>
              <a:rPr lang="en-GB" sz="2000" b="1" dirty="0" smtClean="0">
                <a:latin typeface="Arial" panose="020B0604020202020204" pitchFamily="34" charset="0"/>
                <a:cs typeface="Arial" panose="020B0604020202020204" pitchFamily="34" charset="0"/>
              </a:rPr>
              <a:t>H</a:t>
            </a:r>
            <a:r>
              <a:rPr lang="en-GB" sz="2000" b="1"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0.4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Put mouse pointer on text box	</a:t>
            </a:r>
            <a:r>
              <a:rPr lang="en-GB" sz="2000" b="1" dirty="0">
                <a:latin typeface="Arial" panose="020B0604020202020204" pitchFamily="34" charset="0"/>
                <a:cs typeface="Arial" panose="020B0604020202020204" pitchFamily="34" charset="0"/>
              </a:rPr>
              <a:t>P	</a:t>
            </a:r>
            <a:r>
              <a:rPr lang="en-GB" sz="2000" dirty="0">
                <a:latin typeface="Arial" panose="020B0604020202020204" pitchFamily="34" charset="0"/>
                <a:cs typeface="Arial" panose="020B0604020202020204" pitchFamily="34" charset="0"/>
              </a:rPr>
              <a:t>1.1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Click mouse button.	</a:t>
            </a:r>
            <a:r>
              <a:rPr lang="en-GB" sz="2000" dirty="0" smtClean="0">
                <a:latin typeface="Arial" panose="020B0604020202020204" pitchFamily="34" charset="0"/>
                <a:cs typeface="Arial" panose="020B0604020202020204" pitchFamily="34" charset="0"/>
              </a:rPr>
              <a:t>	</a:t>
            </a:r>
            <a:r>
              <a:rPr lang="en-GB" sz="2000" b="1" dirty="0" smtClean="0">
                <a:latin typeface="Arial" panose="020B0604020202020204" pitchFamily="34" charset="0"/>
                <a:cs typeface="Arial" panose="020B0604020202020204" pitchFamily="34" charset="0"/>
              </a:rPr>
              <a:t>P1</a:t>
            </a:r>
            <a:r>
              <a:rPr lang="en-GB" sz="2000" b="1"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0.2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Home hands on keyboard	</a:t>
            </a:r>
            <a:r>
              <a:rPr lang="en-GB" sz="2000" dirty="0" smtClean="0">
                <a:latin typeface="Arial" panose="020B0604020202020204" pitchFamily="34" charset="0"/>
                <a:cs typeface="Arial" panose="020B0604020202020204" pitchFamily="34" charset="0"/>
              </a:rPr>
              <a:t>	</a:t>
            </a:r>
            <a:r>
              <a:rPr lang="en-GB" sz="2000" b="1" dirty="0" smtClean="0">
                <a:latin typeface="Arial" panose="020B0604020202020204" pitchFamily="34" charset="0"/>
                <a:cs typeface="Arial" panose="020B0604020202020204" pitchFamily="34" charset="0"/>
              </a:rPr>
              <a:t>H</a:t>
            </a:r>
            <a:r>
              <a:rPr lang="en-GB" sz="2000" b="1"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0.4</a:t>
            </a:r>
            <a:r>
              <a:rPr lang="en-GB" sz="2000" dirty="0">
                <a:latin typeface="Arial" panose="020B0604020202020204" pitchFamily="34" charset="0"/>
                <a:cs typeface="Arial" panose="020B0604020202020204" pitchFamily="34" charset="0"/>
              </a:rPr>
              <a:t>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Mentally prepare to type a letter	</a:t>
            </a:r>
            <a:r>
              <a:rPr lang="en-GB" sz="2000" b="1" dirty="0">
                <a:latin typeface="Arial" panose="020B0604020202020204" pitchFamily="34" charset="0"/>
                <a:cs typeface="Arial" panose="020B0604020202020204" pitchFamily="34" charset="0"/>
              </a:rPr>
              <a:t>M</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1.35</a:t>
            </a:r>
            <a:r>
              <a:rPr lang="en-GB" sz="2000" dirty="0">
                <a:latin typeface="Arial" panose="020B0604020202020204" pitchFamily="34" charset="0"/>
                <a:cs typeface="Arial" panose="020B0604020202020204" pitchFamily="34" charset="0"/>
              </a:rPr>
              <a:t>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Hit SHIFT key for ‘P’ in “Position”	</a:t>
            </a:r>
            <a:r>
              <a:rPr lang="en-GB" sz="2000" b="1" dirty="0">
                <a:latin typeface="Arial" panose="020B0604020202020204" pitchFamily="34" charset="0"/>
                <a:cs typeface="Arial" panose="020B0604020202020204" pitchFamily="34" charset="0"/>
              </a:rPr>
              <a:t>K	</a:t>
            </a:r>
            <a:r>
              <a:rPr lang="en-GB" sz="2000" dirty="0" smtClean="0">
                <a:latin typeface="Arial" panose="020B0604020202020204" pitchFamily="34" charset="0"/>
                <a:cs typeface="Arial" panose="020B0604020202020204" pitchFamily="34" charset="0"/>
              </a:rPr>
              <a:t>0.08</a:t>
            </a:r>
            <a:r>
              <a:rPr lang="en-GB" sz="2000" dirty="0">
                <a:latin typeface="Arial" panose="020B0604020202020204" pitchFamily="34" charset="0"/>
                <a:cs typeface="Arial" panose="020B0604020202020204" pitchFamily="34" charset="0"/>
              </a:rPr>
              <a:t>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Type ‘A’	</a:t>
            </a:r>
            <a:r>
              <a:rPr lang="en-GB" sz="2000" b="1" dirty="0">
                <a:latin typeface="Arial" panose="020B0604020202020204" pitchFamily="34" charset="0"/>
                <a:cs typeface="Arial" panose="020B0604020202020204" pitchFamily="34" charset="0"/>
              </a:rPr>
              <a:t>K   </a:t>
            </a:r>
            <a:r>
              <a:rPr lang="en-GB" sz="2000" b="1" dirty="0" smtClean="0">
                <a:latin typeface="Arial" panose="020B0604020202020204" pitchFamily="34" charset="0"/>
                <a:cs typeface="Arial" panose="020B0604020202020204" pitchFamily="34" charset="0"/>
              </a:rPr>
              <a:t> 	 </a:t>
            </a:r>
            <a:r>
              <a:rPr lang="en-GB" sz="2000" b="1" i="1" dirty="0">
                <a:latin typeface="Arial" panose="020B0604020202020204" pitchFamily="34" charset="0"/>
                <a:cs typeface="Arial" panose="020B0604020202020204" pitchFamily="34" charset="0"/>
              </a:rPr>
              <a:t>(skilled typist)</a:t>
            </a:r>
            <a:r>
              <a:rPr lang="en-GB" sz="2000" dirty="0">
                <a:latin typeface="Arial" panose="020B0604020202020204" pitchFamily="34" charset="0"/>
                <a:cs typeface="Arial" panose="020B0604020202020204" pitchFamily="34" charset="0"/>
              </a:rPr>
              <a:t>	0.22</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Type ‘c’ 	</a:t>
            </a:r>
            <a:r>
              <a:rPr lang="en-GB" sz="2000" b="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0.22</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Type ‘c’ 	</a:t>
            </a:r>
            <a:r>
              <a:rPr lang="en-GB" sz="2000" b="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0.22</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Type ‘o’ 	</a:t>
            </a:r>
            <a:r>
              <a:rPr lang="en-GB" sz="2000" b="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0.22</a:t>
            </a:r>
            <a:r>
              <a:rPr lang="en-GB" sz="2000" dirty="0">
                <a:latin typeface="Arial" panose="020B0604020202020204" pitchFamily="34" charset="0"/>
                <a:cs typeface="Arial" panose="020B0604020202020204" pitchFamily="34" charset="0"/>
              </a:rPr>
              <a:t>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Type ‘u’ 	</a:t>
            </a:r>
            <a:r>
              <a:rPr lang="en-GB" sz="2000" b="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0.22</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Type ‘n’ 	</a:t>
            </a:r>
            <a:r>
              <a:rPr lang="en-GB" sz="2000" b="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0.22</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Type ‘t’ 	</a:t>
            </a:r>
            <a:r>
              <a:rPr lang="en-GB" sz="2000" b="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0.22</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Hit </a:t>
            </a:r>
            <a:r>
              <a:rPr lang="en-GB" sz="2000" dirty="0" smtClean="0">
                <a:latin typeface="Arial" panose="020B0604020202020204" pitchFamily="34" charset="0"/>
                <a:cs typeface="Arial" panose="020B0604020202020204" pitchFamily="34" charset="0"/>
              </a:rPr>
              <a:t>SPACEBAR  </a:t>
            </a:r>
            <a:r>
              <a:rPr lang="en-GB" sz="2000" b="1" dirty="0" smtClean="0">
                <a:latin typeface="Arial" panose="020B0604020202020204" pitchFamily="34" charset="0"/>
                <a:cs typeface="Arial" panose="020B0604020202020204" pitchFamily="34" charset="0"/>
              </a:rPr>
              <a:t>K</a:t>
            </a:r>
            <a:r>
              <a:rPr lang="en-GB" sz="2000" b="1" dirty="0">
                <a:latin typeface="Arial" panose="020B0604020202020204" pitchFamily="34" charset="0"/>
                <a:cs typeface="Arial" panose="020B0604020202020204" pitchFamily="34" charset="0"/>
              </a:rPr>
              <a:t>	</a:t>
            </a:r>
            <a:r>
              <a:rPr lang="en-GB" sz="2000" b="1"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0.22</a:t>
            </a:r>
            <a:endParaRPr lang="en-IE" sz="2000" dirty="0">
              <a:latin typeface="Arial" panose="020B0604020202020204" pitchFamily="34" charset="0"/>
              <a:cs typeface="Arial" panose="020B0604020202020204" pitchFamily="34" charset="0"/>
            </a:endParaRPr>
          </a:p>
          <a:p>
            <a:endParaRPr lang="en-IE" dirty="0"/>
          </a:p>
        </p:txBody>
      </p:sp>
      <p:sp>
        <p:nvSpPr>
          <p:cNvPr id="4" name="Slide Number Placeholder 2"/>
          <p:cNvSpPr>
            <a:spLocks noGrp="1"/>
          </p:cNvSpPr>
          <p:nvPr>
            <p:ph type="sldNum" sz="quarter" idx="12"/>
          </p:nvPr>
        </p:nvSpPr>
        <p:spPr>
          <a:xfrm>
            <a:off x="7543800" y="6356350"/>
            <a:ext cx="990600" cy="365125"/>
          </a:xfrm>
        </p:spPr>
        <p:txBody>
          <a:bodyPr/>
          <a:lstStyle/>
          <a:p>
            <a:r>
              <a:rPr lang="en-US" dirty="0" smtClean="0"/>
              <a:t>SR &amp; SL - 25</a:t>
            </a:r>
            <a:endParaRPr lang="en-US" dirty="0"/>
          </a:p>
        </p:txBody>
      </p:sp>
    </p:spTree>
    <p:extLst>
      <p:ext uri="{BB962C8B-B14F-4D97-AF65-F5344CB8AC3E}">
        <p14:creationId xmlns:p14="http://schemas.microsoft.com/office/powerpoint/2010/main" val="397666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lvl="0"/>
            <a:r>
              <a:rPr lang="en-GB" sz="1400" dirty="0" smtClean="0">
                <a:latin typeface="Arial" panose="020B0604020202020204" pitchFamily="34" charset="0"/>
                <a:cs typeface="Arial" panose="020B0604020202020204" pitchFamily="34" charset="0"/>
              </a:rPr>
              <a:t>Hit </a:t>
            </a:r>
            <a:r>
              <a:rPr lang="en-GB" sz="1400" dirty="0">
                <a:latin typeface="Arial" panose="020B0604020202020204" pitchFamily="34" charset="0"/>
                <a:cs typeface="Arial" panose="020B0604020202020204" pitchFamily="34" charset="0"/>
              </a:rPr>
              <a:t>SPACEBAR	</a:t>
            </a:r>
            <a:r>
              <a:rPr lang="en-GB" sz="1400" b="1" dirty="0">
                <a:latin typeface="Arial" panose="020B0604020202020204" pitchFamily="34" charset="0"/>
                <a:cs typeface="Arial" panose="020B0604020202020204" pitchFamily="34" charset="0"/>
              </a:rPr>
              <a:t>K	</a:t>
            </a:r>
            <a:r>
              <a:rPr lang="en-GB" sz="1400" b="1" dirty="0" smtClean="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0.22</a:t>
            </a:r>
            <a:r>
              <a:rPr lang="en-GB" sz="1400" dirty="0">
                <a:latin typeface="Arial" panose="020B0604020202020204" pitchFamily="34" charset="0"/>
                <a:cs typeface="Arial" panose="020B0604020202020204" pitchFamily="34" charset="0"/>
              </a:rPr>
              <a:t>	</a:t>
            </a:r>
            <a:endParaRPr lang="en-IE" sz="1400" dirty="0">
              <a:latin typeface="Arial" panose="020B0604020202020204" pitchFamily="34" charset="0"/>
              <a:cs typeface="Arial" panose="020B0604020202020204" pitchFamily="34" charset="0"/>
            </a:endParaRPr>
          </a:p>
          <a:p>
            <a:pPr lvl="0"/>
            <a:r>
              <a:rPr lang="en-GB" sz="1400" dirty="0" smtClean="0">
                <a:latin typeface="Arial" panose="020B0604020202020204" pitchFamily="34" charset="0"/>
                <a:cs typeface="Arial" panose="020B0604020202020204" pitchFamily="34" charset="0"/>
              </a:rPr>
              <a:t>Mentally </a:t>
            </a:r>
            <a:r>
              <a:rPr lang="en-GB" sz="1400" dirty="0">
                <a:latin typeface="Arial" panose="020B0604020202020204" pitchFamily="34" charset="0"/>
                <a:cs typeface="Arial" panose="020B0604020202020204" pitchFamily="34" charset="0"/>
              </a:rPr>
              <a:t>prepare for next word	</a:t>
            </a:r>
            <a:r>
              <a:rPr lang="en-GB" sz="1400" b="1" dirty="0">
                <a:latin typeface="Arial" panose="020B0604020202020204" pitchFamily="34" charset="0"/>
                <a:cs typeface="Arial" panose="020B0604020202020204" pitchFamily="34" charset="0"/>
              </a:rPr>
              <a:t>M	</a:t>
            </a:r>
            <a:r>
              <a:rPr lang="en-GB" sz="1400" dirty="0">
                <a:latin typeface="Arial" panose="020B0604020202020204" pitchFamily="34" charset="0"/>
                <a:cs typeface="Arial" panose="020B0604020202020204" pitchFamily="34" charset="0"/>
              </a:rPr>
              <a:t>1.35</a:t>
            </a:r>
            <a:endParaRPr lang="en-IE" sz="1400" dirty="0">
              <a:latin typeface="Arial" panose="020B0604020202020204" pitchFamily="34" charset="0"/>
              <a:cs typeface="Arial" panose="020B0604020202020204" pitchFamily="34" charset="0"/>
            </a:endParaRPr>
          </a:p>
          <a:p>
            <a:pPr lvl="0"/>
            <a:r>
              <a:rPr lang="en-GB" sz="1400" dirty="0">
                <a:latin typeface="Arial" panose="020B0604020202020204" pitchFamily="34" charset="0"/>
                <a:cs typeface="Arial" panose="020B0604020202020204" pitchFamily="34" charset="0"/>
              </a:rPr>
              <a:t>Type “has”	</a:t>
            </a:r>
            <a:r>
              <a:rPr lang="en-GB" sz="1400" b="1" dirty="0">
                <a:latin typeface="Arial" panose="020B0604020202020204" pitchFamily="34" charset="0"/>
                <a:cs typeface="Arial" panose="020B0604020202020204" pitchFamily="34" charset="0"/>
              </a:rPr>
              <a:t>3K</a:t>
            </a:r>
            <a:r>
              <a:rPr lang="en-GB" sz="1400" dirty="0">
                <a:latin typeface="Arial" panose="020B0604020202020204" pitchFamily="34" charset="0"/>
                <a:cs typeface="Arial" panose="020B0604020202020204" pitchFamily="34" charset="0"/>
              </a:rPr>
              <a:t>             (3 x 0.22)	</a:t>
            </a:r>
            <a:r>
              <a:rPr lang="en-GB" sz="1400" dirty="0" smtClean="0">
                <a:latin typeface="Arial" panose="020B0604020202020204" pitchFamily="34" charset="0"/>
                <a:cs typeface="Arial" panose="020B0604020202020204" pitchFamily="34" charset="0"/>
              </a:rPr>
              <a:t>	0.66</a:t>
            </a:r>
            <a:endParaRPr lang="en-IE" sz="1400" dirty="0">
              <a:latin typeface="Arial" panose="020B0604020202020204" pitchFamily="34" charset="0"/>
              <a:cs typeface="Arial" panose="020B0604020202020204" pitchFamily="34" charset="0"/>
            </a:endParaRPr>
          </a:p>
          <a:p>
            <a:pPr lvl="0"/>
            <a:r>
              <a:rPr lang="en-GB" sz="1400" dirty="0">
                <a:latin typeface="Arial" panose="020B0604020202020204" pitchFamily="34" charset="0"/>
                <a:cs typeface="Arial" panose="020B0604020202020204" pitchFamily="34" charset="0"/>
              </a:rPr>
              <a:t>Hit SPACEBAR	</a:t>
            </a:r>
            <a:r>
              <a:rPr lang="en-GB" sz="1400" b="1" dirty="0">
                <a:latin typeface="Arial" panose="020B0604020202020204" pitchFamily="34" charset="0"/>
                <a:cs typeface="Arial" panose="020B0604020202020204" pitchFamily="34" charset="0"/>
              </a:rPr>
              <a:t>K	</a:t>
            </a:r>
            <a:r>
              <a:rPr lang="en-GB" sz="1400" b="1" dirty="0" smtClean="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0.22</a:t>
            </a:r>
            <a:endParaRPr lang="en-IE" sz="1400" dirty="0">
              <a:latin typeface="Arial" panose="020B0604020202020204" pitchFamily="34" charset="0"/>
              <a:cs typeface="Arial" panose="020B0604020202020204" pitchFamily="34" charset="0"/>
            </a:endParaRPr>
          </a:p>
          <a:p>
            <a:pPr lvl="0"/>
            <a:r>
              <a:rPr lang="en-GB" sz="1400" dirty="0">
                <a:latin typeface="Arial" panose="020B0604020202020204" pitchFamily="34" charset="0"/>
                <a:cs typeface="Arial" panose="020B0604020202020204" pitchFamily="34" charset="0"/>
              </a:rPr>
              <a:t>Mentally prepare for next word	</a:t>
            </a:r>
            <a:r>
              <a:rPr lang="en-GB" sz="1400" b="1" dirty="0">
                <a:latin typeface="Arial" panose="020B0604020202020204" pitchFamily="34" charset="0"/>
                <a:cs typeface="Arial" panose="020B0604020202020204" pitchFamily="34" charset="0"/>
              </a:rPr>
              <a:t>M	</a:t>
            </a:r>
            <a:r>
              <a:rPr lang="en-GB" sz="1400" dirty="0">
                <a:latin typeface="Arial" panose="020B0604020202020204" pitchFamily="34" charset="0"/>
                <a:cs typeface="Arial" panose="020B0604020202020204" pitchFamily="34" charset="0"/>
              </a:rPr>
              <a:t>1.35</a:t>
            </a:r>
            <a:endParaRPr lang="en-IE" sz="1400" dirty="0">
              <a:latin typeface="Arial" panose="020B0604020202020204" pitchFamily="34" charset="0"/>
              <a:cs typeface="Arial" panose="020B0604020202020204" pitchFamily="34" charset="0"/>
            </a:endParaRPr>
          </a:p>
          <a:p>
            <a:pPr lvl="0"/>
            <a:r>
              <a:rPr lang="en-GB" sz="1400" dirty="0">
                <a:latin typeface="Arial" panose="020B0604020202020204" pitchFamily="34" charset="0"/>
                <a:cs typeface="Arial" panose="020B0604020202020204" pitchFamily="34" charset="0"/>
              </a:rPr>
              <a:t>Type “been”	</a:t>
            </a:r>
            <a:r>
              <a:rPr lang="en-GB" sz="1400" b="1" dirty="0">
                <a:latin typeface="Arial" panose="020B0604020202020204" pitchFamily="34" charset="0"/>
                <a:cs typeface="Arial" panose="020B0604020202020204" pitchFamily="34" charset="0"/>
              </a:rPr>
              <a:t>4K</a:t>
            </a:r>
            <a:r>
              <a:rPr lang="en-GB" sz="1400" dirty="0">
                <a:latin typeface="Arial" panose="020B0604020202020204" pitchFamily="34" charset="0"/>
                <a:cs typeface="Arial" panose="020B0604020202020204" pitchFamily="34" charset="0"/>
              </a:rPr>
              <a:t>             (4 x 0.22)	</a:t>
            </a:r>
            <a:r>
              <a:rPr lang="en-GB" sz="1400" dirty="0" smtClean="0">
                <a:latin typeface="Arial" panose="020B0604020202020204" pitchFamily="34" charset="0"/>
                <a:cs typeface="Arial" panose="020B0604020202020204" pitchFamily="34" charset="0"/>
              </a:rPr>
              <a:t>	0.88</a:t>
            </a:r>
            <a:endParaRPr lang="en-IE" sz="1400" dirty="0">
              <a:latin typeface="Arial" panose="020B0604020202020204" pitchFamily="34" charset="0"/>
              <a:cs typeface="Arial" panose="020B0604020202020204" pitchFamily="34" charset="0"/>
            </a:endParaRPr>
          </a:p>
          <a:p>
            <a:pPr lvl="0"/>
            <a:r>
              <a:rPr lang="en-GB" sz="1400" dirty="0">
                <a:latin typeface="Arial" panose="020B0604020202020204" pitchFamily="34" charset="0"/>
                <a:cs typeface="Arial" panose="020B0604020202020204" pitchFamily="34" charset="0"/>
              </a:rPr>
              <a:t>Hit SPACEBAR	</a:t>
            </a:r>
            <a:r>
              <a:rPr lang="en-GB" sz="1400" b="1" dirty="0">
                <a:latin typeface="Arial" panose="020B0604020202020204" pitchFamily="34" charset="0"/>
                <a:cs typeface="Arial" panose="020B0604020202020204" pitchFamily="34" charset="0"/>
              </a:rPr>
              <a:t>K	</a:t>
            </a:r>
            <a:r>
              <a:rPr lang="en-GB" sz="1400" b="1" dirty="0" smtClean="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0.22</a:t>
            </a:r>
            <a:endParaRPr lang="en-IE" sz="1400" dirty="0">
              <a:latin typeface="Arial" panose="020B0604020202020204" pitchFamily="34" charset="0"/>
              <a:cs typeface="Arial" panose="020B0604020202020204" pitchFamily="34" charset="0"/>
            </a:endParaRPr>
          </a:p>
          <a:p>
            <a:pPr lvl="0"/>
            <a:r>
              <a:rPr lang="en-GB" sz="1400" dirty="0">
                <a:latin typeface="Arial" panose="020B0604020202020204" pitchFamily="34" charset="0"/>
                <a:cs typeface="Arial" panose="020B0604020202020204" pitchFamily="34" charset="0"/>
              </a:rPr>
              <a:t>Mentally prepare for next word	</a:t>
            </a:r>
            <a:r>
              <a:rPr lang="en-GB" sz="1400" b="1" dirty="0">
                <a:latin typeface="Arial" panose="020B0604020202020204" pitchFamily="34" charset="0"/>
                <a:cs typeface="Arial" panose="020B0604020202020204" pitchFamily="34" charset="0"/>
              </a:rPr>
              <a:t>M	</a:t>
            </a:r>
            <a:r>
              <a:rPr lang="en-GB" sz="1400" dirty="0">
                <a:latin typeface="Arial" panose="020B0604020202020204" pitchFamily="34" charset="0"/>
                <a:cs typeface="Arial" panose="020B0604020202020204" pitchFamily="34" charset="0"/>
              </a:rPr>
              <a:t>1.35</a:t>
            </a:r>
            <a:endParaRPr lang="en-IE" sz="1400" dirty="0">
              <a:latin typeface="Arial" panose="020B0604020202020204" pitchFamily="34" charset="0"/>
              <a:cs typeface="Arial" panose="020B0604020202020204" pitchFamily="34" charset="0"/>
            </a:endParaRPr>
          </a:p>
          <a:p>
            <a:pPr lvl="0"/>
            <a:r>
              <a:rPr lang="en-GB" sz="1400" dirty="0">
                <a:latin typeface="Arial" panose="020B0604020202020204" pitchFamily="34" charset="0"/>
                <a:cs typeface="Arial" panose="020B0604020202020204" pitchFamily="34" charset="0"/>
              </a:rPr>
              <a:t>Type “closed”	</a:t>
            </a:r>
            <a:r>
              <a:rPr lang="en-GB" sz="1400" b="1" dirty="0">
                <a:latin typeface="Arial" panose="020B0604020202020204" pitchFamily="34" charset="0"/>
                <a:cs typeface="Arial" panose="020B0604020202020204" pitchFamily="34" charset="0"/>
              </a:rPr>
              <a:t>6K</a:t>
            </a:r>
            <a:r>
              <a:rPr lang="en-GB" sz="1400" dirty="0">
                <a:latin typeface="Arial" panose="020B0604020202020204" pitchFamily="34" charset="0"/>
                <a:cs typeface="Arial" panose="020B0604020202020204" pitchFamily="34" charset="0"/>
              </a:rPr>
              <a:t>             (6 x 0.22)	</a:t>
            </a:r>
            <a:r>
              <a:rPr lang="en-GB" sz="1400" dirty="0" smtClean="0">
                <a:latin typeface="Arial" panose="020B0604020202020204" pitchFamily="34" charset="0"/>
                <a:cs typeface="Arial" panose="020B0604020202020204" pitchFamily="34" charset="0"/>
              </a:rPr>
              <a:t>	1.32</a:t>
            </a:r>
            <a:endParaRPr lang="en-IE" sz="1400"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	 </a:t>
            </a:r>
            <a:r>
              <a:rPr lang="en-GB" u="sng" dirty="0" smtClean="0">
                <a:latin typeface="Arial" panose="020B0604020202020204" pitchFamily="34" charset="0"/>
                <a:cs typeface="Arial" panose="020B0604020202020204" pitchFamily="34" charset="0"/>
              </a:rPr>
              <a:t> </a:t>
            </a:r>
            <a:r>
              <a:rPr lang="en-GB" u="sng" dirty="0">
                <a:latin typeface="Arial" panose="020B0604020202020204" pitchFamily="34" charset="0"/>
                <a:cs typeface="Arial" panose="020B0604020202020204" pitchFamily="34" charset="0"/>
              </a:rPr>
              <a:t>____</a:t>
            </a:r>
            <a:endParaRPr lang="en-IE" dirty="0">
              <a:latin typeface="Arial" panose="020B0604020202020204" pitchFamily="34" charset="0"/>
              <a:cs typeface="Arial" panose="020B0604020202020204" pitchFamily="34" charset="0"/>
            </a:endParaRPr>
          </a:p>
          <a:p>
            <a:r>
              <a:rPr lang="en-GB" i="1" dirty="0">
                <a:latin typeface="Arial" panose="020B0604020202020204" pitchFamily="34" charset="0"/>
                <a:cs typeface="Arial" panose="020B0604020202020204" pitchFamily="34" charset="0"/>
              </a:rPr>
              <a:t>Proposed answer</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13.99 secs</a:t>
            </a:r>
            <a:endParaRPr lang="en-IE" dirty="0">
              <a:latin typeface="Arial" panose="020B0604020202020204" pitchFamily="34" charset="0"/>
              <a:cs typeface="Arial" panose="020B0604020202020204" pitchFamily="34" charset="0"/>
            </a:endParaRPr>
          </a:p>
          <a:p>
            <a:endParaRPr lang="en-IE" dirty="0"/>
          </a:p>
        </p:txBody>
      </p:sp>
      <p:sp>
        <p:nvSpPr>
          <p:cNvPr id="5" name="Slide Number Placeholder 2"/>
          <p:cNvSpPr>
            <a:spLocks noGrp="1"/>
          </p:cNvSpPr>
          <p:nvPr>
            <p:ph type="sldNum" sz="quarter" idx="12"/>
          </p:nvPr>
        </p:nvSpPr>
        <p:spPr>
          <a:xfrm>
            <a:off x="7543800" y="6356350"/>
            <a:ext cx="990600" cy="365125"/>
          </a:xfrm>
        </p:spPr>
        <p:txBody>
          <a:bodyPr/>
          <a:lstStyle/>
          <a:p>
            <a:r>
              <a:rPr lang="en-US" dirty="0" smtClean="0"/>
              <a:t>SR &amp; SL - 26</a:t>
            </a:r>
            <a:endParaRPr lang="en-US" dirty="0"/>
          </a:p>
        </p:txBody>
      </p:sp>
    </p:spTree>
    <p:extLst>
      <p:ext uri="{BB962C8B-B14F-4D97-AF65-F5344CB8AC3E}">
        <p14:creationId xmlns:p14="http://schemas.microsoft.com/office/powerpoint/2010/main" val="1554353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ea typeface="ＭＳ Ｐゴシック" pitchFamily="34" charset="-128"/>
                <a:cs typeface="Arial" panose="020B0604020202020204" pitchFamily="34" charset="0"/>
              </a:rPr>
              <a:t>Keystroke Level Model </a:t>
            </a:r>
            <a:r>
              <a:rPr lang="en-US" sz="2800" dirty="0" smtClean="0">
                <a:latin typeface="Arial" panose="020B0604020202020204" pitchFamily="34" charset="0"/>
                <a:ea typeface="ＭＳ Ｐゴシック" pitchFamily="34" charset="-128"/>
                <a:cs typeface="Arial" panose="020B0604020202020204" pitchFamily="34" charset="0"/>
              </a:rPr>
              <a:t>(3)</a:t>
            </a:r>
            <a:endParaRPr lang="en-IE" dirty="0"/>
          </a:p>
        </p:txBody>
      </p:sp>
      <p:sp>
        <p:nvSpPr>
          <p:cNvPr id="3" name="Slide Number Placeholder 2"/>
          <p:cNvSpPr>
            <a:spLocks noGrp="1"/>
          </p:cNvSpPr>
          <p:nvPr>
            <p:ph type="sldNum" sz="quarter" idx="12"/>
          </p:nvPr>
        </p:nvSpPr>
        <p:spPr/>
        <p:txBody>
          <a:bodyPr/>
          <a:lstStyle/>
          <a:p>
            <a:r>
              <a:rPr lang="en-US" dirty="0" smtClean="0"/>
              <a:t>SR &amp; SL - </a:t>
            </a:r>
            <a:fld id="{38237106-F2ED-405E-BC33-CC3CF426205F}" type="slidenum">
              <a:rPr lang="en-US" smtClean="0"/>
              <a:pPr/>
              <a:t>35</a:t>
            </a:fld>
            <a:endParaRPr lang="en-US" dirty="0"/>
          </a:p>
        </p:txBody>
      </p:sp>
      <p:sp>
        <p:nvSpPr>
          <p:cNvPr id="4" name="Content Placeholder 3"/>
          <p:cNvSpPr>
            <a:spLocks noGrp="1"/>
          </p:cNvSpPr>
          <p:nvPr>
            <p:ph sz="quarter" idx="13"/>
          </p:nvPr>
        </p:nvSpPr>
        <p:spPr/>
        <p:txBody>
          <a:bodyPr>
            <a:normAutofit/>
          </a:bodyPr>
          <a:lstStyle/>
          <a:p>
            <a:pPr marL="0" indent="0">
              <a:buNone/>
            </a:pPr>
            <a:r>
              <a:rPr lang="en-IE" sz="2600" dirty="0" smtClean="0">
                <a:latin typeface="Arial" panose="020B0604020202020204" pitchFamily="34" charset="0"/>
                <a:cs typeface="Arial" panose="020B0604020202020204" pitchFamily="34" charset="0"/>
              </a:rPr>
              <a:t>What if the sentence was:</a:t>
            </a:r>
          </a:p>
          <a:p>
            <a:pPr marL="400050" lvl="1" indent="0">
              <a:buNone/>
            </a:pPr>
            <a:r>
              <a:rPr lang="en-IE" sz="2600" dirty="0" smtClean="0">
                <a:latin typeface="Arial" panose="020B0604020202020204" pitchFamily="34" charset="0"/>
                <a:cs typeface="Arial" panose="020B0604020202020204" pitchFamily="34" charset="0"/>
              </a:rPr>
              <a:t>“Account has been closed”</a:t>
            </a:r>
            <a:endParaRPr lang="en-IE" sz="2600" dirty="0">
              <a:latin typeface="Arial" panose="020B0604020202020204" pitchFamily="34" charset="0"/>
              <a:cs typeface="Arial" panose="020B0604020202020204" pitchFamily="34" charset="0"/>
            </a:endParaRPr>
          </a:p>
          <a:p>
            <a:endParaRPr lang="en-IE" sz="2600" dirty="0">
              <a:latin typeface="Arial" panose="020B0604020202020204" pitchFamily="34" charset="0"/>
              <a:cs typeface="Arial" panose="020B0604020202020204" pitchFamily="34" charset="0"/>
            </a:endParaRPr>
          </a:p>
          <a:p>
            <a:r>
              <a:rPr lang="en-IE" sz="2400" dirty="0" smtClean="0">
                <a:latin typeface="Arial" panose="020B0604020202020204" pitchFamily="34" charset="0"/>
                <a:cs typeface="Arial" panose="020B0604020202020204" pitchFamily="34" charset="0"/>
              </a:rPr>
              <a:t>With the Keystroke Level Table as a guide, you might calculate that the keystroke count of time might be 13.99 seconds</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969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latin typeface="Arial" charset="0"/>
              </a:rPr>
              <a:t>SR - </a:t>
            </a:r>
            <a:fld id="{17A659B5-5B14-4684-B510-BCA1996ED5F2}" type="slidenum">
              <a:rPr lang="en-US" altLang="en-US" sz="1200" smtClean="0">
                <a:latin typeface="Arial" charset="0"/>
              </a:rPr>
              <a:pPr eaLnBrk="1" fontAlgn="base" hangingPunct="1">
                <a:spcBef>
                  <a:spcPct val="0"/>
                </a:spcBef>
                <a:spcAft>
                  <a:spcPct val="0"/>
                </a:spcAft>
                <a:buClrTx/>
                <a:buSzTx/>
                <a:buFontTx/>
                <a:buNone/>
              </a:pPr>
              <a:t>36</a:t>
            </a:fld>
            <a:endParaRPr lang="en-US" altLang="en-US" sz="1200" dirty="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User Interface</a:t>
            </a:r>
          </a:p>
        </p:txBody>
      </p:sp>
      <p:sp>
        <p:nvSpPr>
          <p:cNvPr id="15364" name="Rectangle 3"/>
          <p:cNvSpPr>
            <a:spLocks noGrp="1" noChangeArrowheads="1"/>
          </p:cNvSpPr>
          <p:nvPr>
            <p:ph type="body" idx="4294967295"/>
          </p:nvPr>
        </p:nvSpPr>
        <p:spPr>
          <a:xfrm>
            <a:off x="755576" y="1412776"/>
            <a:ext cx="7499350" cy="4800600"/>
          </a:xfrm>
          <a:prstGeom prst="rect">
            <a:avLst/>
          </a:prstGeom>
        </p:spPr>
        <p:txBody>
          <a:bodyPr>
            <a:normAutofit/>
          </a:bodyPr>
          <a:lstStyle/>
          <a:p>
            <a:r>
              <a:rPr lang="en-GB" sz="2600" dirty="0" smtClean="0">
                <a:latin typeface="Arial" panose="020B0604020202020204" pitchFamily="34" charset="0"/>
                <a:cs typeface="Arial" panose="020B0604020202020204" pitchFamily="34" charset="0"/>
              </a:rPr>
              <a:t>The </a:t>
            </a:r>
            <a:r>
              <a:rPr lang="en-GB" sz="2600" dirty="0">
                <a:solidFill>
                  <a:srgbClr val="FFC000"/>
                </a:solidFill>
                <a:latin typeface="Arial" panose="020B0604020202020204" pitchFamily="34" charset="0"/>
                <a:cs typeface="Arial" panose="020B0604020202020204" pitchFamily="34" charset="0"/>
              </a:rPr>
              <a:t>user interface</a:t>
            </a:r>
            <a:r>
              <a:rPr lang="en-GB" sz="2600" dirty="0">
                <a:latin typeface="Arial" panose="020B0604020202020204" pitchFamily="34" charset="0"/>
                <a:cs typeface="Arial" panose="020B0604020202020204" pitchFamily="34" charset="0"/>
              </a:rPr>
              <a:t> is those parts of the system, which the user comes into contact with. </a:t>
            </a:r>
            <a:endParaRPr lang="en-GB" sz="2600" dirty="0" smtClean="0">
              <a:latin typeface="Arial" panose="020B0604020202020204" pitchFamily="34" charset="0"/>
              <a:cs typeface="Arial" panose="020B0604020202020204" pitchFamily="34" charset="0"/>
            </a:endParaRPr>
          </a:p>
          <a:p>
            <a:pPr marL="400050" lvl="1" indent="0">
              <a:buNone/>
            </a:pPr>
            <a:r>
              <a:rPr lang="en-GB" sz="2600" dirty="0" smtClean="0">
                <a:latin typeface="Arial" panose="020B0604020202020204" pitchFamily="34" charset="0"/>
                <a:cs typeface="Arial" panose="020B0604020202020204" pitchFamily="34" charset="0"/>
              </a:rPr>
              <a:t>The </a:t>
            </a:r>
            <a:r>
              <a:rPr lang="en-GB" sz="2600" dirty="0">
                <a:latin typeface="Arial" panose="020B0604020202020204" pitchFamily="34" charset="0"/>
                <a:cs typeface="Arial" panose="020B0604020202020204" pitchFamily="34" charset="0"/>
              </a:rPr>
              <a:t>term refers mainly to the physical aspects of a system, which the user experiences directly. </a:t>
            </a:r>
            <a:endParaRPr lang="en-GB" sz="2600" dirty="0" smtClean="0">
              <a:latin typeface="Arial" panose="020B0604020202020204" pitchFamily="34" charset="0"/>
              <a:cs typeface="Arial" panose="020B0604020202020204" pitchFamily="34" charset="0"/>
            </a:endParaRPr>
          </a:p>
          <a:p>
            <a:pPr marL="400050" lvl="1" indent="0">
              <a:buNone/>
            </a:pPr>
            <a:r>
              <a:rPr lang="en-GB" sz="2600" dirty="0" smtClean="0">
                <a:latin typeface="Arial" panose="020B0604020202020204" pitchFamily="34" charset="0"/>
                <a:cs typeface="Arial" panose="020B0604020202020204" pitchFamily="34" charset="0"/>
              </a:rPr>
              <a:t>Such </a:t>
            </a:r>
            <a:r>
              <a:rPr lang="en-GB" sz="2600" dirty="0">
                <a:latin typeface="Arial" panose="020B0604020202020204" pitchFamily="34" charset="0"/>
                <a:cs typeface="Arial" panose="020B0604020202020204" pitchFamily="34" charset="0"/>
              </a:rPr>
              <a:t>aspects include the input and output devices and the associated dialogue structures.</a:t>
            </a:r>
            <a:endParaRPr lang="en-IE"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242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latin typeface="Arial" charset="0"/>
              </a:rPr>
              <a:t>SR - </a:t>
            </a:r>
            <a:fld id="{17A659B5-5B14-4684-B510-BCA1996ED5F2}" type="slidenum">
              <a:rPr lang="en-US" altLang="en-US" sz="1200" smtClean="0">
                <a:latin typeface="Arial" charset="0"/>
              </a:rPr>
              <a:pPr eaLnBrk="1" fontAlgn="base" hangingPunct="1">
                <a:spcBef>
                  <a:spcPct val="0"/>
                </a:spcBef>
                <a:spcAft>
                  <a:spcPct val="0"/>
                </a:spcAft>
                <a:buClrTx/>
                <a:buSzTx/>
                <a:buFontTx/>
                <a:buNone/>
              </a:pPr>
              <a:t>37</a:t>
            </a:fld>
            <a:endParaRPr lang="en-US" altLang="en-US" sz="1200" dirty="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Usability</a:t>
            </a:r>
          </a:p>
        </p:txBody>
      </p:sp>
      <p:sp>
        <p:nvSpPr>
          <p:cNvPr id="15364" name="Rectangle 3"/>
          <p:cNvSpPr>
            <a:spLocks noGrp="1" noChangeArrowheads="1"/>
          </p:cNvSpPr>
          <p:nvPr>
            <p:ph type="body" idx="4294967295"/>
          </p:nvPr>
        </p:nvSpPr>
        <p:spPr>
          <a:xfrm>
            <a:off x="755576" y="1412776"/>
            <a:ext cx="7499350" cy="4800600"/>
          </a:xfrm>
          <a:prstGeom prst="rect">
            <a:avLst/>
          </a:prstGeom>
        </p:spPr>
        <p:txBody>
          <a:bodyPr>
            <a:normAutofit/>
          </a:bodyPr>
          <a:lstStyle/>
          <a:p>
            <a:pPr>
              <a:spcBef>
                <a:spcPct val="0"/>
              </a:spcBef>
              <a:buClr>
                <a:schemeClr val="accent2"/>
              </a:buClr>
              <a:buNone/>
            </a:pPr>
            <a:r>
              <a:rPr lang="en-GB" altLang="en-US" sz="2600" dirty="0">
                <a:solidFill>
                  <a:srgbClr val="FFFF00"/>
                </a:solidFill>
                <a:latin typeface="Arial" panose="020B0604020202020204" pitchFamily="34" charset="0"/>
                <a:cs typeface="Arial" panose="020B0604020202020204" pitchFamily="34" charset="0"/>
              </a:rPr>
              <a:t>Usability</a:t>
            </a:r>
            <a:r>
              <a:rPr lang="en-GB" altLang="en-US" sz="2600" dirty="0">
                <a:solidFill>
                  <a:srgbClr val="0000FF"/>
                </a:solidFill>
                <a:latin typeface="Arial" panose="020B0604020202020204" pitchFamily="34" charset="0"/>
                <a:cs typeface="Arial" panose="020B0604020202020204" pitchFamily="34" charset="0"/>
              </a:rPr>
              <a:t> </a:t>
            </a:r>
            <a:r>
              <a:rPr lang="en-GB" altLang="en-US" sz="2600" dirty="0">
                <a:latin typeface="Arial" panose="020B0604020202020204" pitchFamily="34" charset="0"/>
                <a:cs typeface="Arial" panose="020B0604020202020204" pitchFamily="34" charset="0"/>
              </a:rPr>
              <a:t>is generally regarded as ensuring that interactive products are </a:t>
            </a:r>
            <a:r>
              <a:rPr lang="en-GB" altLang="en-US" sz="2600" dirty="0">
                <a:solidFill>
                  <a:srgbClr val="FFC000"/>
                </a:solidFill>
                <a:latin typeface="Arial" panose="020B0604020202020204" pitchFamily="34" charset="0"/>
                <a:cs typeface="Arial" panose="020B0604020202020204" pitchFamily="34" charset="0"/>
              </a:rPr>
              <a:t>easy </a:t>
            </a:r>
            <a:r>
              <a:rPr lang="en-GB" altLang="en-US" sz="2600" dirty="0">
                <a:latin typeface="Arial" panose="020B0604020202020204" pitchFamily="34" charset="0"/>
                <a:cs typeface="Arial" panose="020B0604020202020204" pitchFamily="34" charset="0"/>
              </a:rPr>
              <a:t>to learn, </a:t>
            </a:r>
            <a:r>
              <a:rPr lang="en-GB" altLang="en-US" sz="2600" dirty="0">
                <a:solidFill>
                  <a:srgbClr val="FFC000"/>
                </a:solidFill>
                <a:latin typeface="Arial" panose="020B0604020202020204" pitchFamily="34" charset="0"/>
                <a:cs typeface="Arial" panose="020B0604020202020204" pitchFamily="34" charset="0"/>
              </a:rPr>
              <a:t>effective </a:t>
            </a:r>
            <a:r>
              <a:rPr lang="en-GB" altLang="en-US" sz="2600" dirty="0">
                <a:latin typeface="Arial" panose="020B0604020202020204" pitchFamily="34" charset="0"/>
                <a:cs typeface="Arial" panose="020B0604020202020204" pitchFamily="34" charset="0"/>
              </a:rPr>
              <a:t>to use and </a:t>
            </a:r>
            <a:r>
              <a:rPr lang="en-GB" altLang="en-US" sz="2600" dirty="0">
                <a:solidFill>
                  <a:srgbClr val="FFC000"/>
                </a:solidFill>
                <a:latin typeface="Arial" panose="020B0604020202020204" pitchFamily="34" charset="0"/>
                <a:cs typeface="Arial" panose="020B0604020202020204" pitchFamily="34" charset="0"/>
              </a:rPr>
              <a:t>enjoyable </a:t>
            </a:r>
            <a:r>
              <a:rPr lang="en-GB" altLang="en-US" sz="2600" dirty="0">
                <a:latin typeface="Arial" panose="020B0604020202020204" pitchFamily="34" charset="0"/>
                <a:cs typeface="Arial" panose="020B0604020202020204" pitchFamily="34" charset="0"/>
              </a:rPr>
              <a:t>from the user’s perspective.</a:t>
            </a:r>
            <a:br>
              <a:rPr lang="en-GB" altLang="en-US" sz="2600" dirty="0">
                <a:latin typeface="Arial" panose="020B0604020202020204" pitchFamily="34" charset="0"/>
                <a:cs typeface="Arial" panose="020B0604020202020204" pitchFamily="34" charset="0"/>
              </a:rPr>
            </a:br>
            <a:endParaRPr lang="en-GB" altLang="en-US" sz="2600" dirty="0">
              <a:latin typeface="Arial" panose="020B0604020202020204" pitchFamily="34" charset="0"/>
              <a:cs typeface="Arial" panose="020B0604020202020204" pitchFamily="34" charset="0"/>
            </a:endParaRPr>
          </a:p>
          <a:p>
            <a:pPr>
              <a:spcBef>
                <a:spcPct val="0"/>
              </a:spcBef>
              <a:buClr>
                <a:schemeClr val="accent2"/>
              </a:buClr>
              <a:buNone/>
            </a:pPr>
            <a:r>
              <a:rPr kumimoji="1" lang="en-GB" altLang="en-US" sz="2600" dirty="0">
                <a:latin typeface="Arial" panose="020B0604020202020204" pitchFamily="34" charset="0"/>
                <a:cs typeface="Arial" panose="020B0604020202020204" pitchFamily="34" charset="0"/>
              </a:rPr>
              <a:t>D</a:t>
            </a:r>
            <a:r>
              <a:rPr kumimoji="1" lang="en-US" altLang="en-US" sz="2600" dirty="0" err="1">
                <a:latin typeface="Arial" panose="020B0604020202020204" pitchFamily="34" charset="0"/>
                <a:cs typeface="Arial" panose="020B0604020202020204" pitchFamily="34" charset="0"/>
              </a:rPr>
              <a:t>esigning</a:t>
            </a:r>
            <a:r>
              <a:rPr kumimoji="1" lang="en-US" altLang="en-US" sz="2600" dirty="0">
                <a:latin typeface="Arial" panose="020B0604020202020204" pitchFamily="34" charset="0"/>
                <a:cs typeface="Arial" panose="020B0604020202020204" pitchFamily="34" charset="0"/>
              </a:rPr>
              <a:t> for </a:t>
            </a:r>
            <a:r>
              <a:rPr kumimoji="1" lang="en-US" altLang="en-US" sz="2600" u="sng" dirty="0">
                <a:latin typeface="Arial" panose="020B0604020202020204" pitchFamily="34" charset="0"/>
                <a:cs typeface="Arial" panose="020B0604020202020204" pitchFamily="34" charset="0"/>
              </a:rPr>
              <a:t>maximum usabilit</a:t>
            </a:r>
            <a:r>
              <a:rPr kumimoji="1" lang="en-US" altLang="en-US" sz="2600" dirty="0">
                <a:latin typeface="Arial" panose="020B0604020202020204" pitchFamily="34" charset="0"/>
                <a:cs typeface="Arial" panose="020B0604020202020204" pitchFamily="34" charset="0"/>
              </a:rPr>
              <a:t>y is the goal of design.</a:t>
            </a:r>
          </a:p>
          <a:p>
            <a:pPr>
              <a:spcBef>
                <a:spcPct val="0"/>
              </a:spcBef>
              <a:buNone/>
            </a:pPr>
            <a:endParaRPr lang="en-US" altLang="en-US" sz="2600" dirty="0">
              <a:latin typeface="Arial" panose="020B0604020202020204" pitchFamily="34" charset="0"/>
              <a:cs typeface="Arial" panose="020B0604020202020204" pitchFamily="34" charset="0"/>
            </a:endParaRPr>
          </a:p>
          <a:p>
            <a:pPr marL="0" indent="0">
              <a:spcBef>
                <a:spcPct val="0"/>
              </a:spcBef>
              <a:buNone/>
            </a:pPr>
            <a:endParaRPr lang="en-GB" alt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022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panose="020B0604020202020204" pitchFamily="34" charset="0"/>
                <a:ea typeface="ＭＳ Ｐゴシック" pitchFamily="34" charset="-128"/>
                <a:cs typeface="Arial" panose="020B0604020202020204" pitchFamily="34" charset="0"/>
              </a:rPr>
              <a:t>Ease of Use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755576" y="1628800"/>
            <a:ext cx="8280920" cy="4114800"/>
          </a:xfrm>
        </p:spPr>
        <p:txBody>
          <a:bodyPr>
            <a:noAutofit/>
          </a:bodyPr>
          <a:lstStyle/>
          <a:p>
            <a:pPr lvl="0"/>
            <a:r>
              <a:rPr lang="en-GB" sz="1600" dirty="0">
                <a:latin typeface="Arial" panose="020B0604020202020204" pitchFamily="34" charset="0"/>
                <a:cs typeface="Arial" panose="020B0604020202020204" pitchFamily="34" charset="0"/>
              </a:rPr>
              <a:t>Training time required to achieve satisfactory performance;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Number of errors;</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Integration of automated and non-automated tasks;</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Exasperation responses;</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Habit formation rate;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Number of users who want to use the system;</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Irrelevant supporting actions required to perform a task;</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Irrelevant display events;</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Time and frequency for user warm-up;</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Decision-making time;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Failure recovery time;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Technology transition time.</a:t>
            </a:r>
            <a:endParaRPr lang="en-IE"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38</a:t>
            </a:fld>
            <a:endParaRPr lang="en-US" dirty="0"/>
          </a:p>
        </p:txBody>
      </p:sp>
    </p:spTree>
    <p:extLst>
      <p:ext uri="{BB962C8B-B14F-4D97-AF65-F5344CB8AC3E}">
        <p14:creationId xmlns:p14="http://schemas.microsoft.com/office/powerpoint/2010/main" val="3802201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panose="020B0604020202020204" pitchFamily="34" charset="0"/>
                <a:ea typeface="ＭＳ Ｐゴシック" pitchFamily="34" charset="-128"/>
                <a:cs typeface="Arial" panose="020B0604020202020204" pitchFamily="34" charset="0"/>
              </a:rPr>
              <a:t>User Friendly Systems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755576" y="1628800"/>
            <a:ext cx="8280920" cy="4114800"/>
          </a:xfrm>
        </p:spPr>
        <p:txBody>
          <a:bodyPr>
            <a:noAutofit/>
          </a:bodyPr>
          <a:lstStyle/>
          <a:p>
            <a:pPr lvl="0"/>
            <a:r>
              <a:rPr lang="en-GB" sz="1600" dirty="0">
                <a:latin typeface="Arial" panose="020B0604020202020204" pitchFamily="34" charset="0"/>
                <a:cs typeface="Arial" panose="020B0604020202020204" pitchFamily="34" charset="0"/>
              </a:rPr>
              <a:t>Adaptive;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Transparent;</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Available;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Comprehensible;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Natural;</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Predictable;</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Self-explanatory;</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Forgiving;</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Efficient;</a:t>
            </a:r>
            <a:endParaRPr lang="en-IE" sz="1600" dirty="0">
              <a:latin typeface="Arial" panose="020B0604020202020204" pitchFamily="34" charset="0"/>
              <a:cs typeface="Arial" panose="020B0604020202020204" pitchFamily="34" charset="0"/>
            </a:endParaRPr>
          </a:p>
          <a:p>
            <a:pPr lvl="0"/>
            <a:r>
              <a:rPr lang="en-GB" sz="1600" dirty="0">
                <a:latin typeface="Arial" panose="020B0604020202020204" pitchFamily="34" charset="0"/>
                <a:cs typeface="Arial" panose="020B0604020202020204" pitchFamily="34" charset="0"/>
              </a:rPr>
              <a:t>Eye and hand movements must not be wasted</a:t>
            </a:r>
            <a:r>
              <a:rPr lang="en-GB" sz="1600" dirty="0" smtClean="0">
                <a:latin typeface="Arial" panose="020B0604020202020204" pitchFamily="34" charset="0"/>
                <a:cs typeface="Arial" panose="020B0604020202020204" pitchFamily="34" charset="0"/>
              </a:rPr>
              <a:t>.</a:t>
            </a:r>
            <a:endParaRPr lang="en-IE"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39</a:t>
            </a:fld>
            <a:endParaRPr lang="en-US" dirty="0"/>
          </a:p>
        </p:txBody>
      </p:sp>
    </p:spTree>
    <p:extLst>
      <p:ext uri="{BB962C8B-B14F-4D97-AF65-F5344CB8AC3E}">
        <p14:creationId xmlns:p14="http://schemas.microsoft.com/office/powerpoint/2010/main" val="2773613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3200" dirty="0" smtClean="0">
                <a:latin typeface="Arial" panose="020B0604020202020204" pitchFamily="34" charset="0"/>
                <a:cs typeface="Arial" panose="020B0604020202020204" pitchFamily="34" charset="0"/>
              </a:rPr>
              <a:t>A Past Paper</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p:txBody>
          <a:bodyPr/>
          <a:lstStyle/>
          <a:p>
            <a:pPr>
              <a:buFont typeface="Wingdings" pitchFamily="2" charset="2"/>
              <a:buNone/>
              <a:defRPr/>
            </a:pPr>
            <a:r>
              <a:rPr lang="en-IE" dirty="0"/>
              <a:t>	</a:t>
            </a:r>
            <a:r>
              <a:rPr lang="en-IE" sz="2200" dirty="0">
                <a:latin typeface="Arial" panose="020B0604020202020204" pitchFamily="34" charset="0"/>
                <a:cs typeface="Arial" panose="020B0604020202020204" pitchFamily="34" charset="0"/>
              </a:rPr>
              <a:t>The exam paper has a particular ‘DIT look and feel’…</a:t>
            </a:r>
          </a:p>
          <a:p>
            <a:pPr>
              <a:defRPr/>
            </a:pPr>
            <a:endParaRPr lang="en-IE" sz="2200" dirty="0">
              <a:latin typeface="Arial" panose="020B0604020202020204" pitchFamily="34" charset="0"/>
              <a:cs typeface="Arial" panose="020B0604020202020204" pitchFamily="34" charset="0"/>
            </a:endParaRPr>
          </a:p>
          <a:p>
            <a:pPr>
              <a:buFont typeface="Wingdings" pitchFamily="2" charset="2"/>
              <a:buNone/>
              <a:defRPr/>
            </a:pPr>
            <a:r>
              <a:rPr lang="en-IE" sz="2200" dirty="0">
                <a:solidFill>
                  <a:srgbClr val="FFFF00"/>
                </a:solidFill>
                <a:latin typeface="Arial" panose="020B0604020202020204" pitchFamily="34" charset="0"/>
                <a:cs typeface="Arial" panose="020B0604020202020204" pitchFamily="34" charset="0"/>
              </a:rPr>
              <a:t>	</a:t>
            </a:r>
            <a:r>
              <a:rPr lang="en-IE" sz="2600" dirty="0">
                <a:solidFill>
                  <a:srgbClr val="FFFF00"/>
                </a:solidFill>
                <a:latin typeface="Arial" panose="020B0604020202020204" pitchFamily="34" charset="0"/>
                <a:cs typeface="Arial" panose="020B0604020202020204" pitchFamily="34" charset="0"/>
              </a:rPr>
              <a:t>Take a look at last year’s examination paper for </a:t>
            </a:r>
            <a:r>
              <a:rPr lang="en-IE" sz="2600" dirty="0" smtClean="0">
                <a:solidFill>
                  <a:srgbClr val="FFFF00"/>
                </a:solidFill>
                <a:latin typeface="Arial" panose="020B0604020202020204" pitchFamily="34" charset="0"/>
                <a:cs typeface="Arial" panose="020B0604020202020204" pitchFamily="34" charset="0"/>
              </a:rPr>
              <a:t>Human Computer Interaction</a:t>
            </a:r>
            <a:endParaRPr lang="en-IE" sz="2600" dirty="0">
              <a:latin typeface="Arial" panose="020B0604020202020204" pitchFamily="34" charset="0"/>
              <a:cs typeface="Arial" panose="020B0604020202020204" pitchFamily="34" charset="0"/>
            </a:endParaRPr>
          </a:p>
          <a:p>
            <a:pPr lvl="2">
              <a:buFont typeface="Wingdings" pitchFamily="2" charset="2"/>
              <a:buNone/>
              <a:defRPr/>
            </a:pPr>
            <a:endParaRPr lang="en-US" sz="2600" dirty="0">
              <a:latin typeface="Arial" panose="020B0604020202020204" pitchFamily="34" charset="0"/>
              <a:cs typeface="Arial" panose="020B0604020202020204" pitchFamily="34" charset="0"/>
            </a:endParaRPr>
          </a:p>
          <a:p>
            <a:pPr>
              <a:buFont typeface="Wingdings" pitchFamily="2" charset="2"/>
              <a:buNone/>
              <a:defRPr/>
            </a:pPr>
            <a:endParaRPr lang="en-US" sz="2200" dirty="0">
              <a:latin typeface="Arial" panose="020B0604020202020204" pitchFamily="34" charset="0"/>
              <a:cs typeface="Arial" panose="020B0604020202020204" pitchFamily="34" charset="0"/>
            </a:endParaRPr>
          </a:p>
        </p:txBody>
      </p:sp>
      <p:sp>
        <p:nvSpPr>
          <p:cNvPr id="4" name="Rectangle 220"/>
          <p:cNvSpPr>
            <a:spLocks noGrp="1" noChangeArrowheads="1"/>
          </p:cNvSpPr>
          <p:nvPr>
            <p:ph type="dt" sz="quarter" idx="10"/>
          </p:nvPr>
        </p:nvSpPr>
        <p:spPr>
          <a:xfrm>
            <a:off x="457200" y="6243638"/>
            <a:ext cx="2133600" cy="457200"/>
          </a:xfrm>
        </p:spPr>
        <p:txBody>
          <a:bodyPr/>
          <a:lstStyle/>
          <a:p>
            <a:pPr algn="l">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1786470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Prototyping Process</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40</a:t>
            </a:fld>
            <a:endParaRPr lang="en-US" dirty="0"/>
          </a:p>
        </p:txBody>
      </p:sp>
      <p:pic>
        <p:nvPicPr>
          <p:cNvPr id="5" name="Picture 2" descr="http://istqbexamcertification.com/wp-content/uploads/2012/01/Prototype-model.jpg"/>
          <p:cNvPicPr>
            <a:picLocks noChangeAspect="1" noChangeArrowheads="1"/>
          </p:cNvPicPr>
          <p:nvPr/>
        </p:nvPicPr>
        <p:blipFill>
          <a:blip r:embed="rId2"/>
          <a:srcRect/>
          <a:stretch>
            <a:fillRect/>
          </a:stretch>
        </p:blipFill>
        <p:spPr bwMode="auto">
          <a:xfrm>
            <a:off x="570766" y="1619630"/>
            <a:ext cx="7991475" cy="4679950"/>
          </a:xfrm>
          <a:prstGeom prst="rect">
            <a:avLst/>
          </a:prstGeom>
          <a:noFill/>
          <a:ln>
            <a:solidFill>
              <a:schemeClr val="accent1">
                <a:lumMod val="75000"/>
              </a:schemeClr>
            </a:solidFill>
          </a:ln>
        </p:spPr>
      </p:pic>
    </p:spTree>
    <p:extLst>
      <p:ext uri="{BB962C8B-B14F-4D97-AF65-F5344CB8AC3E}">
        <p14:creationId xmlns:p14="http://schemas.microsoft.com/office/powerpoint/2010/main" val="3157755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Prototyping</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37112"/>
          </a:xfrm>
        </p:spPr>
        <p:txBody>
          <a:bodyPr>
            <a:noAutofit/>
          </a:bodyPr>
          <a:lstStyle/>
          <a:p>
            <a:pPr>
              <a:spcBef>
                <a:spcPct val="0"/>
              </a:spcBef>
              <a:buNone/>
              <a:defRPr/>
            </a:pPr>
            <a:r>
              <a:rPr lang="en-GB" altLang="en-US" sz="2000" u="sng" dirty="0">
                <a:latin typeface="Arial" panose="020B0604020202020204" pitchFamily="34" charset="0"/>
                <a:cs typeface="Arial" panose="020B0604020202020204" pitchFamily="34" charset="0"/>
              </a:rPr>
              <a:t>Advantages of </a:t>
            </a:r>
            <a:r>
              <a:rPr lang="en-GB" altLang="en-US" sz="2000" u="sng" dirty="0" smtClean="0">
                <a:latin typeface="Arial" panose="020B0604020202020204" pitchFamily="34" charset="0"/>
                <a:cs typeface="Arial" panose="020B0604020202020204" pitchFamily="34" charset="0"/>
              </a:rPr>
              <a:t>the Prototype Model</a:t>
            </a:r>
            <a:r>
              <a:rPr lang="en-GB" altLang="en-US" sz="2000" u="sng" dirty="0">
                <a:latin typeface="Arial" panose="020B0604020202020204" pitchFamily="34" charset="0"/>
                <a:cs typeface="Arial" panose="020B0604020202020204" pitchFamily="34" charset="0"/>
              </a:rPr>
              <a:t>:</a:t>
            </a:r>
          </a:p>
          <a:p>
            <a:pPr marL="457200" indent="-457200">
              <a:spcBef>
                <a:spcPct val="0"/>
              </a:spcBef>
              <a:defRPr/>
            </a:pPr>
            <a:endParaRPr lang="en-GB" altLang="en-US" sz="2000" dirty="0" smtClean="0">
              <a:latin typeface="Arial" panose="020B0604020202020204" pitchFamily="34" charset="0"/>
              <a:cs typeface="Arial" panose="020B0604020202020204" pitchFamily="34" charset="0"/>
            </a:endParaRPr>
          </a:p>
          <a:p>
            <a:pPr marL="457200" indent="-457200">
              <a:spcBef>
                <a:spcPct val="0"/>
              </a:spcBef>
              <a:defRPr/>
            </a:pPr>
            <a:r>
              <a:rPr lang="en-GB" altLang="en-US" sz="2000" dirty="0" smtClean="0">
                <a:latin typeface="Arial" panose="020B0604020202020204" pitchFamily="34" charset="0"/>
                <a:cs typeface="Arial" panose="020B0604020202020204" pitchFamily="34" charset="0"/>
              </a:rPr>
              <a:t>Users </a:t>
            </a:r>
            <a:r>
              <a:rPr lang="en-GB" altLang="en-US" sz="2000" dirty="0">
                <a:latin typeface="Arial" panose="020B0604020202020204" pitchFamily="34" charset="0"/>
                <a:cs typeface="Arial" panose="020B0604020202020204" pitchFamily="34" charset="0"/>
              </a:rPr>
              <a:t>are actively involved in the development.</a:t>
            </a:r>
          </a:p>
          <a:p>
            <a:pPr marL="457200" indent="-457200">
              <a:spcBef>
                <a:spcPct val="0"/>
              </a:spcBef>
              <a:defRPr/>
            </a:pPr>
            <a:r>
              <a:rPr lang="en-GB" altLang="en-US" sz="2000" dirty="0">
                <a:latin typeface="Arial" panose="020B0604020202020204" pitchFamily="34" charset="0"/>
                <a:cs typeface="Arial" panose="020B0604020202020204" pitchFamily="34" charset="0"/>
              </a:rPr>
              <a:t>Since in this methodology a working model of the system is provided, the users get a better understanding of the system being developed.</a:t>
            </a:r>
          </a:p>
          <a:p>
            <a:pPr marL="457200" indent="-457200">
              <a:spcBef>
                <a:spcPct val="0"/>
              </a:spcBef>
              <a:defRPr/>
            </a:pPr>
            <a:r>
              <a:rPr lang="en-GB" altLang="en-US" sz="2000" dirty="0">
                <a:latin typeface="Arial" panose="020B0604020202020204" pitchFamily="34" charset="0"/>
                <a:cs typeface="Arial" panose="020B0604020202020204" pitchFamily="34" charset="0"/>
              </a:rPr>
              <a:t>Errors can be detected much earlier.</a:t>
            </a:r>
          </a:p>
          <a:p>
            <a:pPr marL="457200" indent="-457200">
              <a:spcBef>
                <a:spcPct val="0"/>
              </a:spcBef>
              <a:defRPr/>
            </a:pPr>
            <a:r>
              <a:rPr lang="en-GB" altLang="en-US" sz="2000" dirty="0">
                <a:latin typeface="Arial" panose="020B0604020202020204" pitchFamily="34" charset="0"/>
                <a:cs typeface="Arial" panose="020B0604020202020204" pitchFamily="34" charset="0"/>
              </a:rPr>
              <a:t>Quicker user feedback is available leading to better solutions.</a:t>
            </a:r>
          </a:p>
          <a:p>
            <a:pPr marL="457200" indent="-457200">
              <a:spcBef>
                <a:spcPct val="0"/>
              </a:spcBef>
              <a:defRPr/>
            </a:pPr>
            <a:r>
              <a:rPr lang="en-GB" altLang="en-US" sz="2000" dirty="0">
                <a:latin typeface="Arial" panose="020B0604020202020204" pitchFamily="34" charset="0"/>
                <a:cs typeface="Arial" panose="020B0604020202020204" pitchFamily="34" charset="0"/>
              </a:rPr>
              <a:t>Missing functionality can be identified easily</a:t>
            </a:r>
          </a:p>
          <a:p>
            <a:pPr marL="457200" indent="-457200">
              <a:spcBef>
                <a:spcPct val="0"/>
              </a:spcBef>
              <a:defRPr/>
            </a:pPr>
            <a:r>
              <a:rPr lang="en-GB" altLang="en-US" sz="2000" dirty="0">
                <a:latin typeface="Arial" panose="020B0604020202020204" pitchFamily="34" charset="0"/>
                <a:cs typeface="Arial" panose="020B0604020202020204" pitchFamily="34" charset="0"/>
              </a:rPr>
              <a:t>Confusing or difficult functions can be identified Requirements validation, Quick implementation of an incomplete but functional application.</a:t>
            </a:r>
          </a:p>
          <a:p>
            <a:pPr marL="0" indent="0">
              <a:lnSpc>
                <a:spcPct val="150000"/>
              </a:lnSpc>
              <a:buNone/>
              <a:defRPr/>
            </a:pP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41</a:t>
            </a:fld>
            <a:endParaRPr lang="en-US" dirty="0"/>
          </a:p>
        </p:txBody>
      </p:sp>
    </p:spTree>
    <p:extLst>
      <p:ext uri="{BB962C8B-B14F-4D97-AF65-F5344CB8AC3E}">
        <p14:creationId xmlns:p14="http://schemas.microsoft.com/office/powerpoint/2010/main" val="3315172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Prototyping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0"/>
              </a:spcBef>
              <a:buNone/>
              <a:defRPr/>
            </a:pPr>
            <a:r>
              <a:rPr lang="en-GB" altLang="en-US" sz="2000" u="sng" dirty="0">
                <a:latin typeface="Arial" panose="020B0604020202020204" pitchFamily="34" charset="0"/>
                <a:cs typeface="Arial" panose="020B0604020202020204" pitchFamily="34" charset="0"/>
              </a:rPr>
              <a:t>Disadvantages of </a:t>
            </a:r>
            <a:r>
              <a:rPr lang="en-GB" altLang="en-US" sz="2000" u="sng" dirty="0" smtClean="0">
                <a:latin typeface="Arial" panose="020B0604020202020204" pitchFamily="34" charset="0"/>
                <a:cs typeface="Arial" panose="020B0604020202020204" pitchFamily="34" charset="0"/>
              </a:rPr>
              <a:t>the Prototype Model</a:t>
            </a:r>
            <a:r>
              <a:rPr lang="en-GB" altLang="en-US" sz="2000" u="sng" dirty="0">
                <a:latin typeface="Arial" panose="020B0604020202020204" pitchFamily="34" charset="0"/>
                <a:cs typeface="Arial" panose="020B0604020202020204" pitchFamily="34" charset="0"/>
              </a:rPr>
              <a:t>:</a:t>
            </a:r>
          </a:p>
          <a:p>
            <a:pPr marL="457200" indent="-457200">
              <a:spcBef>
                <a:spcPct val="0"/>
              </a:spcBef>
              <a:defRPr/>
            </a:pPr>
            <a:endParaRPr lang="en-GB" altLang="en-US" sz="2000" dirty="0" smtClean="0">
              <a:latin typeface="Arial" panose="020B0604020202020204" pitchFamily="34" charset="0"/>
              <a:cs typeface="Arial" panose="020B0604020202020204" pitchFamily="34" charset="0"/>
            </a:endParaRPr>
          </a:p>
          <a:p>
            <a:pPr marL="457200" indent="-457200">
              <a:spcBef>
                <a:spcPct val="0"/>
              </a:spcBef>
              <a:defRPr/>
            </a:pPr>
            <a:r>
              <a:rPr lang="en-GB" altLang="en-US" sz="2000" dirty="0" smtClean="0">
                <a:latin typeface="Arial" panose="020B0604020202020204" pitchFamily="34" charset="0"/>
                <a:cs typeface="Arial" panose="020B0604020202020204" pitchFamily="34" charset="0"/>
              </a:rPr>
              <a:t>Leads </a:t>
            </a:r>
            <a:r>
              <a:rPr lang="en-GB" altLang="en-US" sz="2000" dirty="0">
                <a:latin typeface="Arial" panose="020B0604020202020204" pitchFamily="34" charset="0"/>
                <a:cs typeface="Arial" panose="020B0604020202020204" pitchFamily="34" charset="0"/>
              </a:rPr>
              <a:t>to implementing and then repairing way of building systems</a:t>
            </a:r>
            <a:r>
              <a:rPr lang="en-GB" altLang="en-US" sz="2000" dirty="0" smtClean="0">
                <a:latin typeface="Arial" panose="020B0604020202020204" pitchFamily="34" charset="0"/>
                <a:cs typeface="Arial" panose="020B0604020202020204" pitchFamily="34" charset="0"/>
              </a:rPr>
              <a:t>.</a:t>
            </a:r>
            <a:endParaRPr lang="en-GB" altLang="en-US" sz="2000" dirty="0">
              <a:latin typeface="Arial" panose="020B0604020202020204" pitchFamily="34" charset="0"/>
              <a:cs typeface="Arial" panose="020B0604020202020204" pitchFamily="34" charset="0"/>
            </a:endParaRPr>
          </a:p>
          <a:p>
            <a:pPr marL="457200" indent="-457200">
              <a:spcBef>
                <a:spcPct val="0"/>
              </a:spcBef>
              <a:defRPr/>
            </a:pPr>
            <a:r>
              <a:rPr lang="en-GB" altLang="en-US" sz="2000" dirty="0">
                <a:latin typeface="Arial" panose="020B0604020202020204" pitchFamily="34" charset="0"/>
                <a:cs typeface="Arial" panose="020B0604020202020204" pitchFamily="34" charset="0"/>
              </a:rPr>
              <a:t>Practically, this methodology may increase the complexity of the system as the scope of the system may expand beyond the original plans</a:t>
            </a:r>
            <a:r>
              <a:rPr lang="en-GB" altLang="en-US" sz="2000" dirty="0" smtClean="0">
                <a:latin typeface="Arial" panose="020B0604020202020204" pitchFamily="34" charset="0"/>
                <a:cs typeface="Arial" panose="020B0604020202020204" pitchFamily="34" charset="0"/>
              </a:rPr>
              <a:t>.</a:t>
            </a:r>
            <a:endParaRPr lang="en-GB" altLang="en-US" sz="2000" dirty="0">
              <a:latin typeface="Arial" panose="020B0604020202020204" pitchFamily="34" charset="0"/>
              <a:cs typeface="Arial" panose="020B0604020202020204" pitchFamily="34" charset="0"/>
            </a:endParaRPr>
          </a:p>
          <a:p>
            <a:pPr marL="457200" indent="-457200">
              <a:spcBef>
                <a:spcPct val="0"/>
              </a:spcBef>
              <a:defRPr/>
            </a:pPr>
            <a:r>
              <a:rPr lang="en-GB" altLang="en-US" sz="2000" dirty="0">
                <a:latin typeface="Arial" panose="020B0604020202020204" pitchFamily="34" charset="0"/>
                <a:cs typeface="Arial" panose="020B0604020202020204" pitchFamily="34" charset="0"/>
              </a:rPr>
              <a:t>Incomplete applications may cause those applications not to be used as the full system was designed</a:t>
            </a:r>
            <a:r>
              <a:rPr lang="en-GB" altLang="en-US" sz="2000" dirty="0" smtClean="0">
                <a:latin typeface="Arial" panose="020B0604020202020204" pitchFamily="34" charset="0"/>
                <a:cs typeface="Arial" panose="020B0604020202020204" pitchFamily="34" charset="0"/>
              </a:rPr>
              <a:t>.</a:t>
            </a:r>
          </a:p>
          <a:p>
            <a:pPr marL="457200" indent="-457200">
              <a:spcBef>
                <a:spcPct val="0"/>
              </a:spcBef>
              <a:defRPr/>
            </a:pPr>
            <a:r>
              <a:rPr lang="en-GB" altLang="en-US" sz="2000" dirty="0" smtClean="0">
                <a:latin typeface="Arial" panose="020B0604020202020204" pitchFamily="34" charset="0"/>
                <a:cs typeface="Arial" panose="020B0604020202020204" pitchFamily="34" charset="0"/>
              </a:rPr>
              <a:t>Incomplete </a:t>
            </a:r>
            <a:r>
              <a:rPr lang="en-GB" altLang="en-US" sz="2000" dirty="0">
                <a:latin typeface="Arial" panose="020B0604020202020204" pitchFamily="34" charset="0"/>
                <a:cs typeface="Arial" panose="020B0604020202020204" pitchFamily="34" charset="0"/>
              </a:rPr>
              <a:t>or inadequate problem analysis. </a:t>
            </a: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42</a:t>
            </a:fld>
            <a:endParaRPr lang="en-US" dirty="0"/>
          </a:p>
        </p:txBody>
      </p:sp>
    </p:spTree>
    <p:extLst>
      <p:ext uri="{BB962C8B-B14F-4D97-AF65-F5344CB8AC3E}">
        <p14:creationId xmlns:p14="http://schemas.microsoft.com/office/powerpoint/2010/main" val="316173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Prototyping (3)</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0"/>
              </a:spcBef>
              <a:buNone/>
              <a:defRPr/>
            </a:pPr>
            <a:r>
              <a:rPr lang="en-GB" altLang="en-US" sz="2000" u="sng" dirty="0">
                <a:latin typeface="Arial" panose="020B0604020202020204" pitchFamily="34" charset="0"/>
                <a:cs typeface="Arial" panose="020B0604020202020204" pitchFamily="34" charset="0"/>
              </a:rPr>
              <a:t>When to use Prototype model:</a:t>
            </a:r>
            <a:r>
              <a:rPr lang="en-GB" altLang="en-US" sz="2000" dirty="0">
                <a:latin typeface="Arial" panose="020B0604020202020204" pitchFamily="34" charset="0"/>
                <a:cs typeface="Arial" panose="020B0604020202020204" pitchFamily="34" charset="0"/>
              </a:rPr>
              <a:t>   </a:t>
            </a:r>
          </a:p>
          <a:p>
            <a:pPr marL="457200" indent="-457200">
              <a:spcBef>
                <a:spcPct val="0"/>
              </a:spcBef>
              <a:defRPr/>
            </a:pPr>
            <a:r>
              <a:rPr lang="en-GB" altLang="en-US" sz="2000" dirty="0">
                <a:latin typeface="Arial" panose="020B0604020202020204" pitchFamily="34" charset="0"/>
                <a:cs typeface="Arial" panose="020B0604020202020204" pitchFamily="34" charset="0"/>
              </a:rPr>
              <a:t>Prototype model should be used when the desired system needs to have a lot of interaction with the end users.</a:t>
            </a:r>
          </a:p>
          <a:p>
            <a:pPr marL="457200" indent="-457200">
              <a:spcBef>
                <a:spcPct val="0"/>
              </a:spcBef>
              <a:defRPr/>
            </a:pPr>
            <a:r>
              <a:rPr lang="en-GB" altLang="en-US" sz="2000" dirty="0">
                <a:latin typeface="Arial" panose="020B0604020202020204" pitchFamily="34" charset="0"/>
                <a:cs typeface="Arial" panose="020B0604020202020204" pitchFamily="34" charset="0"/>
              </a:rPr>
              <a:t>Typically, online systems, web interfaces have a very high amount of interaction with end users, are best suited for Prototype model. It might take a while for a system to be built that allows ease of use and needs minimal training for the end user.</a:t>
            </a:r>
          </a:p>
          <a:p>
            <a:pPr marL="457200" indent="-457200">
              <a:spcBef>
                <a:spcPct val="0"/>
              </a:spcBef>
              <a:defRPr/>
            </a:pPr>
            <a:r>
              <a:rPr lang="en-GB" altLang="en-US" sz="2000" dirty="0">
                <a:latin typeface="Arial" panose="020B0604020202020204" pitchFamily="34" charset="0"/>
                <a:cs typeface="Arial" panose="020B0604020202020204" pitchFamily="34" charset="0"/>
              </a:rPr>
              <a:t>Prototyping ensures that the end users constantly work with the system and provide a feedback which is incorporated in the prototype to result in a useable system. They are excellent for designing good human computer interface </a:t>
            </a:r>
            <a:r>
              <a:rPr lang="en-GB" altLang="en-US" sz="2000" dirty="0" smtClean="0">
                <a:latin typeface="Arial" panose="020B0604020202020204" pitchFamily="34" charset="0"/>
                <a:cs typeface="Arial" panose="020B0604020202020204" pitchFamily="34" charset="0"/>
              </a:rPr>
              <a:t>systems</a:t>
            </a:r>
            <a:r>
              <a:rPr lang="en-GB" altLang="en-US" sz="20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43</a:t>
            </a:fld>
            <a:endParaRPr lang="en-US" dirty="0"/>
          </a:p>
        </p:txBody>
      </p:sp>
    </p:spTree>
    <p:extLst>
      <p:ext uri="{BB962C8B-B14F-4D97-AF65-F5344CB8AC3E}">
        <p14:creationId xmlns:p14="http://schemas.microsoft.com/office/powerpoint/2010/main" val="2955173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Prototype (Types)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defRPr/>
            </a:pPr>
            <a:r>
              <a:rPr lang="en-GB" sz="2000" dirty="0" smtClean="0">
                <a:solidFill>
                  <a:srgbClr val="FFC000"/>
                </a:solidFill>
                <a:latin typeface="Arial" panose="020B0604020202020204" pitchFamily="34" charset="0"/>
                <a:cs typeface="Arial" panose="020B0604020202020204" pitchFamily="34" charset="0"/>
              </a:rPr>
              <a:t>Low </a:t>
            </a:r>
            <a:r>
              <a:rPr lang="en-GB" sz="2000" dirty="0">
                <a:solidFill>
                  <a:srgbClr val="FFC000"/>
                </a:solidFill>
                <a:latin typeface="Arial" panose="020B0604020202020204" pitchFamily="34" charset="0"/>
                <a:cs typeface="Arial" panose="020B0604020202020204" pitchFamily="34" charset="0"/>
              </a:rPr>
              <a:t>Fidelity Prototypes:</a:t>
            </a:r>
          </a:p>
          <a:p>
            <a:pPr lvl="1">
              <a:defRPr/>
            </a:pPr>
            <a:r>
              <a:rPr lang="en-GB" sz="2000" dirty="0">
                <a:latin typeface="Arial" panose="020B0604020202020204" pitchFamily="34" charset="0"/>
                <a:cs typeface="Arial" panose="020B0604020202020204" pitchFamily="34" charset="0"/>
              </a:rPr>
              <a:t>Sketches of screens, ‘Post-it’ notes and Storyboards</a:t>
            </a:r>
          </a:p>
          <a:p>
            <a:pPr lvl="1">
              <a:defRPr/>
            </a:pPr>
            <a:r>
              <a:rPr lang="en-GB" sz="2000" dirty="0">
                <a:latin typeface="Arial" panose="020B0604020202020204" pitchFamily="34" charset="0"/>
                <a:cs typeface="Arial" panose="020B0604020202020204" pitchFamily="34" charset="0"/>
              </a:rPr>
              <a:t> An example is” wizard of Oz prototyping”</a:t>
            </a:r>
          </a:p>
          <a:p>
            <a:pPr>
              <a:defRPr/>
            </a:pPr>
            <a:r>
              <a:rPr lang="en-GB" sz="2000" dirty="0">
                <a:solidFill>
                  <a:srgbClr val="FFC000"/>
                </a:solidFill>
                <a:latin typeface="Arial" panose="020B0604020202020204" pitchFamily="34" charset="0"/>
                <a:cs typeface="Arial" panose="020B0604020202020204" pitchFamily="34" charset="0"/>
              </a:rPr>
              <a:t>Medium Fidelity </a:t>
            </a:r>
            <a:r>
              <a:rPr lang="en-GB" sz="2000" dirty="0" smtClean="0">
                <a:solidFill>
                  <a:srgbClr val="FFC000"/>
                </a:solidFill>
                <a:latin typeface="Arial" panose="020B0604020202020204" pitchFamily="34" charset="0"/>
                <a:cs typeface="Arial" panose="020B0604020202020204" pitchFamily="34" charset="0"/>
              </a:rPr>
              <a:t>Prototypes:</a:t>
            </a:r>
            <a:endParaRPr lang="en-GB" sz="2000" dirty="0">
              <a:solidFill>
                <a:srgbClr val="FFC000"/>
              </a:solidFill>
              <a:latin typeface="Arial" panose="020B0604020202020204" pitchFamily="34" charset="0"/>
              <a:cs typeface="Arial" panose="020B0604020202020204" pitchFamily="34" charset="0"/>
            </a:endParaRPr>
          </a:p>
          <a:p>
            <a:pPr lvl="1">
              <a:defRPr/>
            </a:pPr>
            <a:r>
              <a:rPr lang="en-GB" sz="2000" dirty="0">
                <a:latin typeface="Arial" panose="020B0604020202020204" pitchFamily="34" charset="0"/>
                <a:cs typeface="Arial" panose="020B0604020202020204" pitchFamily="34" charset="0"/>
              </a:rPr>
              <a:t>Provide a sophisticated but limited scenario for the user to try</a:t>
            </a:r>
          </a:p>
          <a:p>
            <a:pPr lvl="1">
              <a:defRPr/>
            </a:pPr>
            <a:r>
              <a:rPr lang="en-GB" sz="2000" dirty="0" smtClean="0">
                <a:latin typeface="Arial" panose="020B0604020202020204" pitchFamily="34" charset="0"/>
                <a:cs typeface="Arial" panose="020B0604020202020204" pitchFamily="34" charset="0"/>
              </a:rPr>
              <a:t>Test </a:t>
            </a:r>
            <a:r>
              <a:rPr lang="en-GB" sz="2000" dirty="0">
                <a:latin typeface="Arial" panose="020B0604020202020204" pitchFamily="34" charset="0"/>
                <a:cs typeface="Arial" panose="020B0604020202020204" pitchFamily="34" charset="0"/>
              </a:rPr>
              <a:t>more subtle design issues in earlier </a:t>
            </a:r>
            <a:r>
              <a:rPr lang="en-GB" sz="2000" dirty="0" smtClean="0">
                <a:latin typeface="Arial" panose="020B0604020202020204" pitchFamily="34" charset="0"/>
                <a:cs typeface="Arial" panose="020B0604020202020204" pitchFamily="34" charset="0"/>
              </a:rPr>
              <a:t>prototypes</a:t>
            </a:r>
          </a:p>
          <a:p>
            <a:pPr>
              <a:defRPr/>
            </a:pPr>
            <a:r>
              <a:rPr lang="en-GB" sz="2000" dirty="0" smtClean="0">
                <a:solidFill>
                  <a:srgbClr val="FFC000"/>
                </a:solidFill>
                <a:latin typeface="Arial" panose="020B0604020202020204" pitchFamily="34" charset="0"/>
                <a:cs typeface="Arial" panose="020B0604020202020204" pitchFamily="34" charset="0"/>
              </a:rPr>
              <a:t>High </a:t>
            </a:r>
            <a:r>
              <a:rPr lang="en-GB" sz="2000" dirty="0">
                <a:solidFill>
                  <a:srgbClr val="FFC000"/>
                </a:solidFill>
                <a:latin typeface="Arial" panose="020B0604020202020204" pitchFamily="34" charset="0"/>
                <a:cs typeface="Arial" panose="020B0604020202020204" pitchFamily="34" charset="0"/>
              </a:rPr>
              <a:t>Fidelity </a:t>
            </a:r>
            <a:r>
              <a:rPr lang="en-GB" sz="2000" dirty="0" smtClean="0">
                <a:solidFill>
                  <a:srgbClr val="FFC000"/>
                </a:solidFill>
                <a:latin typeface="Arial" panose="020B0604020202020204" pitchFamily="34" charset="0"/>
                <a:cs typeface="Arial" panose="020B0604020202020204" pitchFamily="34" charset="0"/>
              </a:rPr>
              <a:t>Prototypes:</a:t>
            </a:r>
            <a:endParaRPr lang="en-GB" sz="2000" dirty="0">
              <a:solidFill>
                <a:srgbClr val="FFC000"/>
              </a:solidFill>
              <a:latin typeface="Arial" panose="020B0604020202020204" pitchFamily="34" charset="0"/>
              <a:cs typeface="Arial" panose="020B0604020202020204" pitchFamily="34" charset="0"/>
            </a:endParaRPr>
          </a:p>
          <a:p>
            <a:pPr lvl="1">
              <a:defRPr/>
            </a:pPr>
            <a:r>
              <a:rPr lang="en-GB" sz="2000" dirty="0">
                <a:latin typeface="Arial" panose="020B0604020202020204" pitchFamily="34" charset="0"/>
                <a:cs typeface="Arial" panose="020B0604020202020204" pitchFamily="34" charset="0"/>
              </a:rPr>
              <a:t>Provide a </a:t>
            </a:r>
            <a:r>
              <a:rPr lang="en-GB" sz="2000" dirty="0" smtClean="0">
                <a:latin typeface="Arial" panose="020B0604020202020204" pitchFamily="34" charset="0"/>
                <a:cs typeface="Arial" panose="020B0604020202020204" pitchFamily="34" charset="0"/>
              </a:rPr>
              <a:t>more sophisticated scenario </a:t>
            </a:r>
            <a:r>
              <a:rPr lang="en-GB" sz="2000" dirty="0">
                <a:latin typeface="Arial" panose="020B0604020202020204" pitchFamily="34" charset="0"/>
                <a:cs typeface="Arial" panose="020B0604020202020204" pitchFamily="34" charset="0"/>
              </a:rPr>
              <a:t>for the user to </a:t>
            </a:r>
            <a:r>
              <a:rPr lang="en-GB" sz="2000" dirty="0" smtClean="0">
                <a:latin typeface="Arial" panose="020B0604020202020204" pitchFamily="34" charset="0"/>
                <a:cs typeface="Arial" panose="020B0604020202020204" pitchFamily="34" charset="0"/>
              </a:rPr>
              <a:t>try</a:t>
            </a:r>
          </a:p>
          <a:p>
            <a:pPr lvl="1">
              <a:defRPr/>
            </a:pPr>
            <a:r>
              <a:rPr lang="en-GB" sz="2000" dirty="0" smtClean="0">
                <a:latin typeface="Arial" panose="020B0604020202020204" pitchFamily="34" charset="0"/>
                <a:cs typeface="Arial" panose="020B0604020202020204" pitchFamily="34" charset="0"/>
              </a:rPr>
              <a:t>Closest to the final version of a system</a:t>
            </a:r>
            <a:endParaRPr lang="en-GB"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44</a:t>
            </a:fld>
            <a:endParaRPr lang="en-US" dirty="0"/>
          </a:p>
        </p:txBody>
      </p:sp>
    </p:spTree>
    <p:extLst>
      <p:ext uri="{BB962C8B-B14F-4D97-AF65-F5344CB8AC3E}">
        <p14:creationId xmlns:p14="http://schemas.microsoft.com/office/powerpoint/2010/main" val="262869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Principles of Universal Design</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&amp; SL  - </a:t>
            </a:r>
            <a:fld id="{38237106-F2ED-405E-BC33-CC3CF426205F}" type="slidenum">
              <a:rPr lang="en-US" smtClean="0"/>
              <a:pPr/>
              <a:t>45</a:t>
            </a:fld>
            <a:endParaRPr lang="en-US" dirty="0"/>
          </a:p>
        </p:txBody>
      </p:sp>
      <p:sp>
        <p:nvSpPr>
          <p:cNvPr id="6" name="Text Box 3"/>
          <p:cNvSpPr txBox="1">
            <a:spLocks noChangeArrowheads="1"/>
          </p:cNvSpPr>
          <p:nvPr/>
        </p:nvSpPr>
        <p:spPr bwMode="auto">
          <a:xfrm>
            <a:off x="1331913" y="1484313"/>
            <a:ext cx="5262979" cy="5632311"/>
          </a:xfrm>
          <a:prstGeom prst="rect">
            <a:avLst/>
          </a:prstGeom>
          <a:noFill/>
          <a:ln w="9525">
            <a:noFill/>
            <a:miter lim="800000"/>
            <a:headEnd/>
            <a:tailEnd/>
          </a:ln>
        </p:spPr>
        <p:txBody>
          <a:bodyPr wrap="none">
            <a:spAutoFit/>
          </a:bodyPr>
          <a:lstStyle/>
          <a:p>
            <a:pPr marL="457200" indent="-457200">
              <a:buFont typeface="+mj-lt"/>
              <a:buAutoNum type="arabicPeriod"/>
              <a:defRPr/>
            </a:pPr>
            <a:r>
              <a:rPr lang="en-GB" sz="2000" b="1" dirty="0">
                <a:latin typeface="Arial" pitchFamily="34" charset="0"/>
                <a:ea typeface="ＭＳ Ｐゴシック" charset="-128"/>
              </a:rPr>
              <a:t>Equitable use</a:t>
            </a:r>
          </a:p>
          <a:p>
            <a:pPr marL="457200" indent="-457200">
              <a:buFont typeface="+mj-lt"/>
              <a:buAutoNum type="arabicPeriod"/>
              <a:defRPr/>
            </a:pPr>
            <a:endParaRPr lang="en-GB" sz="2400" b="1" dirty="0">
              <a:latin typeface="Arial" pitchFamily="34" charset="0"/>
              <a:ea typeface="ＭＳ Ｐゴシック" charset="-128"/>
            </a:endParaRPr>
          </a:p>
          <a:p>
            <a:pPr marL="457200" indent="-457200">
              <a:buFont typeface="+mj-lt"/>
              <a:buAutoNum type="arabicPeriod"/>
              <a:defRPr/>
            </a:pPr>
            <a:endParaRPr lang="en-GB" sz="2000" b="1" dirty="0" smtClean="0">
              <a:latin typeface="Arial" pitchFamily="34" charset="0"/>
              <a:ea typeface="ＭＳ Ｐゴシック" charset="-128"/>
            </a:endParaRPr>
          </a:p>
          <a:p>
            <a:pPr marL="457200" indent="-457200">
              <a:buFont typeface="+mj-lt"/>
              <a:buAutoNum type="arabicPeriod"/>
              <a:defRPr/>
            </a:pPr>
            <a:r>
              <a:rPr lang="en-GB" sz="2000" b="1" dirty="0" smtClean="0">
                <a:latin typeface="Arial" pitchFamily="34" charset="0"/>
                <a:ea typeface="ＭＳ Ｐゴシック" charset="-128"/>
              </a:rPr>
              <a:t>Flexibility </a:t>
            </a:r>
            <a:r>
              <a:rPr lang="en-GB" sz="2000" b="1" dirty="0">
                <a:latin typeface="Arial" pitchFamily="34" charset="0"/>
                <a:ea typeface="ＭＳ Ｐゴシック" charset="-128"/>
              </a:rPr>
              <a:t>in use</a:t>
            </a:r>
          </a:p>
          <a:p>
            <a:pPr marL="457200" indent="-457200">
              <a:buFont typeface="+mj-lt"/>
              <a:buAutoNum type="arabicPeriod"/>
              <a:defRPr/>
            </a:pPr>
            <a:endParaRPr lang="en-GB" sz="2000" b="1" dirty="0">
              <a:latin typeface="Arial" pitchFamily="34" charset="0"/>
              <a:ea typeface="ＭＳ Ｐゴシック" charset="-128"/>
            </a:endParaRPr>
          </a:p>
          <a:p>
            <a:pPr marL="457200" indent="-457200">
              <a:buFont typeface="+mj-lt"/>
              <a:buAutoNum type="arabicPeriod"/>
              <a:defRPr/>
            </a:pPr>
            <a:r>
              <a:rPr lang="en-GB" sz="2000" b="1" dirty="0">
                <a:latin typeface="Arial" pitchFamily="34" charset="0"/>
                <a:ea typeface="ＭＳ Ｐゴシック" charset="-128"/>
              </a:rPr>
              <a:t>Simple and Intuitive</a:t>
            </a:r>
          </a:p>
          <a:p>
            <a:pPr marL="457200" indent="-457200">
              <a:buFont typeface="+mj-lt"/>
              <a:buAutoNum type="arabicPeriod"/>
              <a:defRPr/>
            </a:pPr>
            <a:endParaRPr lang="en-GB" sz="2000" b="1" dirty="0">
              <a:latin typeface="Arial" pitchFamily="34" charset="0"/>
              <a:ea typeface="ＭＳ Ｐゴシック" charset="-128"/>
            </a:endParaRPr>
          </a:p>
          <a:p>
            <a:pPr marL="457200" indent="-457200">
              <a:buFont typeface="+mj-lt"/>
              <a:buAutoNum type="arabicPeriod"/>
              <a:defRPr/>
            </a:pPr>
            <a:r>
              <a:rPr lang="en-GB" sz="2000" b="1" dirty="0">
                <a:latin typeface="Arial" pitchFamily="34" charset="0"/>
                <a:ea typeface="ＭＳ Ｐゴシック" charset="-128"/>
              </a:rPr>
              <a:t>Perceptible Information</a:t>
            </a:r>
          </a:p>
          <a:p>
            <a:pPr marL="457200" indent="-457200">
              <a:buFont typeface="+mj-lt"/>
              <a:buAutoNum type="arabicPeriod"/>
              <a:defRPr/>
            </a:pPr>
            <a:endParaRPr lang="en-GB" sz="2000" b="1" dirty="0">
              <a:latin typeface="Arial" pitchFamily="34" charset="0"/>
              <a:ea typeface="ＭＳ Ｐゴシック" charset="-128"/>
            </a:endParaRPr>
          </a:p>
          <a:p>
            <a:pPr marL="457200" indent="-457200">
              <a:buFont typeface="+mj-lt"/>
              <a:buAutoNum type="arabicPeriod"/>
              <a:defRPr/>
            </a:pPr>
            <a:r>
              <a:rPr lang="en-GB" sz="2000" b="1" dirty="0">
                <a:latin typeface="Arial" pitchFamily="34" charset="0"/>
                <a:ea typeface="ＭＳ Ｐゴシック" charset="-128"/>
              </a:rPr>
              <a:t>Tolerance for Error</a:t>
            </a:r>
          </a:p>
          <a:p>
            <a:pPr marL="457200" indent="-457200">
              <a:buFont typeface="+mj-lt"/>
              <a:buAutoNum type="arabicPeriod"/>
              <a:defRPr/>
            </a:pPr>
            <a:endParaRPr lang="en-GB" sz="2400" b="1" dirty="0" smtClean="0">
              <a:latin typeface="Arial" pitchFamily="34" charset="0"/>
              <a:ea typeface="ＭＳ Ｐゴシック" charset="-128"/>
            </a:endParaRPr>
          </a:p>
          <a:p>
            <a:pPr marL="457200" indent="-457200">
              <a:buFont typeface="+mj-lt"/>
              <a:buAutoNum type="arabicPeriod"/>
              <a:defRPr/>
            </a:pPr>
            <a:endParaRPr lang="en-GB" sz="2400" b="1" dirty="0">
              <a:latin typeface="Arial" pitchFamily="34" charset="0"/>
              <a:ea typeface="ＭＳ Ｐゴシック" charset="-128"/>
            </a:endParaRPr>
          </a:p>
          <a:p>
            <a:pPr marL="457200" indent="-457200">
              <a:buFont typeface="+mj-lt"/>
              <a:buAutoNum type="arabicPeriod"/>
              <a:defRPr/>
            </a:pPr>
            <a:r>
              <a:rPr lang="en-GB" sz="2000" b="1" dirty="0">
                <a:latin typeface="Arial" pitchFamily="34" charset="0"/>
                <a:ea typeface="ＭＳ Ｐゴシック" charset="-128"/>
              </a:rPr>
              <a:t>Low Physical Effort</a:t>
            </a:r>
          </a:p>
          <a:p>
            <a:pPr marL="457200" indent="-457200">
              <a:buFont typeface="+mj-lt"/>
              <a:buAutoNum type="arabicPeriod"/>
              <a:defRPr/>
            </a:pPr>
            <a:endParaRPr lang="en-GB" sz="2000" b="1" dirty="0">
              <a:latin typeface="Arial" pitchFamily="34" charset="0"/>
              <a:ea typeface="ＭＳ Ｐゴシック" charset="-128"/>
            </a:endParaRPr>
          </a:p>
          <a:p>
            <a:pPr marL="457200" indent="-457200">
              <a:buFont typeface="+mj-lt"/>
              <a:buAutoNum type="arabicPeriod"/>
              <a:defRPr/>
            </a:pPr>
            <a:r>
              <a:rPr lang="en-GB" sz="2000" b="1" dirty="0">
                <a:latin typeface="Arial" pitchFamily="34" charset="0"/>
                <a:ea typeface="ＭＳ Ｐゴシック" charset="-128"/>
              </a:rPr>
              <a:t>Size and Space  for approach and use</a:t>
            </a:r>
          </a:p>
          <a:p>
            <a:pPr marL="452438" indent="-452438">
              <a:defRPr/>
            </a:pPr>
            <a:endParaRPr lang="en-GB" sz="2400" b="1" dirty="0">
              <a:latin typeface="Arial" pitchFamily="34" charset="0"/>
              <a:ea typeface="ＭＳ Ｐゴシック" charset="-128"/>
            </a:endParaRPr>
          </a:p>
          <a:p>
            <a:pPr marL="452438" indent="-452438">
              <a:defRPr/>
            </a:pPr>
            <a:endParaRPr lang="en-US" sz="2400" b="1" dirty="0">
              <a:latin typeface="Arial" pitchFamily="34" charset="0"/>
              <a:ea typeface="ＭＳ Ｐゴシック" charset="-128"/>
            </a:endParaRPr>
          </a:p>
        </p:txBody>
      </p:sp>
      <p:sp>
        <p:nvSpPr>
          <p:cNvPr id="7" name="Rectangle 1"/>
          <p:cNvSpPr>
            <a:spLocks noChangeArrowheads="1"/>
          </p:cNvSpPr>
          <p:nvPr/>
        </p:nvSpPr>
        <p:spPr bwMode="auto">
          <a:xfrm>
            <a:off x="539750" y="1412875"/>
            <a:ext cx="7632700" cy="647700"/>
          </a:xfrm>
          <a:prstGeom prst="rect">
            <a:avLst/>
          </a:prstGeom>
          <a:noFill/>
          <a:ln w="254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endParaRPr lang="en-US" altLang="en-US" sz="1800" b="0"/>
          </a:p>
        </p:txBody>
      </p:sp>
      <p:sp>
        <p:nvSpPr>
          <p:cNvPr id="8" name="Rectangle 47"/>
          <p:cNvSpPr>
            <a:spLocks noChangeArrowheads="1"/>
          </p:cNvSpPr>
          <p:nvPr/>
        </p:nvSpPr>
        <p:spPr bwMode="auto">
          <a:xfrm>
            <a:off x="539750" y="2205038"/>
            <a:ext cx="7632700" cy="2736850"/>
          </a:xfrm>
          <a:prstGeom prst="rect">
            <a:avLst/>
          </a:pr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endParaRPr lang="en-US" altLang="en-US" sz="1800" b="0"/>
          </a:p>
        </p:txBody>
      </p:sp>
      <p:sp>
        <p:nvSpPr>
          <p:cNvPr id="9" name="Rectangle 48"/>
          <p:cNvSpPr>
            <a:spLocks noChangeArrowheads="1"/>
          </p:cNvSpPr>
          <p:nvPr/>
        </p:nvSpPr>
        <p:spPr bwMode="auto">
          <a:xfrm>
            <a:off x="539750" y="5084763"/>
            <a:ext cx="7658100" cy="1368425"/>
          </a:xfrm>
          <a:prstGeom prst="rect">
            <a:avLst/>
          </a:prstGeom>
          <a:noFill/>
          <a:ln w="25400">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endParaRPr lang="en-US" altLang="en-US" sz="1800" b="0"/>
          </a:p>
        </p:txBody>
      </p:sp>
      <p:sp>
        <p:nvSpPr>
          <p:cNvPr id="10" name="TextBox 2"/>
          <p:cNvSpPr txBox="1">
            <a:spLocks noChangeArrowheads="1"/>
          </p:cNvSpPr>
          <p:nvPr/>
        </p:nvSpPr>
        <p:spPr bwMode="auto">
          <a:xfrm>
            <a:off x="5651500" y="2565400"/>
            <a:ext cx="2493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US" altLang="en-US" sz="2400">
                <a:solidFill>
                  <a:srgbClr val="FF0000"/>
                </a:solidFill>
              </a:rPr>
              <a:t>Domain generic</a:t>
            </a:r>
          </a:p>
        </p:txBody>
      </p:sp>
      <p:sp>
        <p:nvSpPr>
          <p:cNvPr id="11" name="TextBox 50"/>
          <p:cNvSpPr txBox="1">
            <a:spLocks noChangeArrowheads="1"/>
          </p:cNvSpPr>
          <p:nvPr/>
        </p:nvSpPr>
        <p:spPr bwMode="auto">
          <a:xfrm>
            <a:off x="5651500" y="5300663"/>
            <a:ext cx="2546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US" altLang="en-US" sz="2400">
                <a:solidFill>
                  <a:srgbClr val="990099"/>
                </a:solidFill>
              </a:rPr>
              <a:t>Domain specific</a:t>
            </a:r>
          </a:p>
        </p:txBody>
      </p:sp>
      <p:sp>
        <p:nvSpPr>
          <p:cNvPr id="12" name="TextBox 51"/>
          <p:cNvSpPr txBox="1">
            <a:spLocks noChangeArrowheads="1"/>
          </p:cNvSpPr>
          <p:nvPr/>
        </p:nvSpPr>
        <p:spPr bwMode="auto">
          <a:xfrm>
            <a:off x="4859338" y="1484313"/>
            <a:ext cx="3249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US" altLang="en-US" sz="2400">
                <a:solidFill>
                  <a:srgbClr val="009999"/>
                </a:solidFill>
              </a:rPr>
              <a:t>General accessibility</a:t>
            </a:r>
          </a:p>
        </p:txBody>
      </p:sp>
    </p:spTree>
    <p:extLst>
      <p:ext uri="{BB962C8B-B14F-4D97-AF65-F5344CB8AC3E}">
        <p14:creationId xmlns:p14="http://schemas.microsoft.com/office/powerpoint/2010/main" val="3430407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Arial" panose="020B0604020202020204" pitchFamily="34" charset="0"/>
                <a:cs typeface="Arial" panose="020B0604020202020204" pitchFamily="34" charset="0"/>
              </a:rPr>
              <a:t>Principles of Universal </a:t>
            </a:r>
            <a:r>
              <a:rPr lang="en-IE" dirty="0" smtClean="0">
                <a:latin typeface="Arial" panose="020B0604020202020204" pitchFamily="34" charset="0"/>
                <a:cs typeface="Arial" panose="020B0604020202020204" pitchFamily="34" charset="0"/>
              </a:rPr>
              <a:t>Design (2)</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0"/>
              </a:spcBef>
              <a:buNone/>
            </a:pPr>
            <a:r>
              <a:rPr lang="en-IE" altLang="en-US" sz="2600" dirty="0">
                <a:latin typeface="Arial" panose="020B0604020202020204" pitchFamily="34" charset="0"/>
                <a:cs typeface="Arial" panose="020B0604020202020204" pitchFamily="34" charset="0"/>
              </a:rPr>
              <a:t>The Principles of Universal Design can be described as:</a:t>
            </a:r>
          </a:p>
          <a:p>
            <a:pPr lvl="1">
              <a:spcBef>
                <a:spcPct val="0"/>
              </a:spcBef>
              <a:buNone/>
            </a:pPr>
            <a:r>
              <a:rPr lang="en-IE" altLang="en-US" sz="2400" dirty="0">
                <a:latin typeface="Arial" panose="020B0604020202020204" pitchFamily="34" charset="0"/>
                <a:cs typeface="Arial" panose="020B0604020202020204" pitchFamily="34" charset="0"/>
              </a:rPr>
              <a:t>A defined </a:t>
            </a:r>
            <a:r>
              <a:rPr lang="en-IE" altLang="en-US" sz="2400" dirty="0" smtClean="0">
                <a:latin typeface="Arial" panose="020B0604020202020204" pitchFamily="34" charset="0"/>
                <a:cs typeface="Arial" panose="020B0604020202020204" pitchFamily="34" charset="0"/>
              </a:rPr>
              <a:t>set </a:t>
            </a:r>
            <a:r>
              <a:rPr lang="en-IE" altLang="en-US" sz="2400" dirty="0">
                <a:latin typeface="Arial" panose="020B0604020202020204" pitchFamily="34" charset="0"/>
                <a:cs typeface="Arial" panose="020B0604020202020204" pitchFamily="34" charset="0"/>
              </a:rPr>
              <a:t>of principles to guide a wide range of design disciplines included products and communications.</a:t>
            </a:r>
          </a:p>
          <a:p>
            <a:pPr lvl="1">
              <a:spcBef>
                <a:spcPct val="0"/>
              </a:spcBef>
              <a:buNone/>
            </a:pPr>
            <a:endParaRPr lang="en-IE" altLang="en-US" sz="2400" dirty="0">
              <a:latin typeface="Arial" panose="020B0604020202020204" pitchFamily="34" charset="0"/>
              <a:cs typeface="Arial" panose="020B0604020202020204" pitchFamily="34" charset="0"/>
            </a:endParaRPr>
          </a:p>
          <a:p>
            <a:pPr lvl="1">
              <a:spcBef>
                <a:spcPct val="0"/>
              </a:spcBef>
              <a:buNone/>
            </a:pPr>
            <a:r>
              <a:rPr lang="en-IE" altLang="en-US" sz="2400" dirty="0">
                <a:latin typeface="Arial" panose="020B0604020202020204" pitchFamily="34" charset="0"/>
                <a:cs typeface="Arial" panose="020B0604020202020204" pitchFamily="34" charset="0"/>
              </a:rPr>
              <a:t>A means to guide the design process and educate both designers and consumers about the characteristics of more usable products and environments.</a:t>
            </a:r>
            <a:endParaRPr lang="en-US" altLang="en-US" sz="2400" dirty="0">
              <a:latin typeface="Arial" panose="020B0604020202020204" pitchFamily="34" charset="0"/>
              <a:cs typeface="Arial" panose="020B0604020202020204" pitchFamily="34" charset="0"/>
            </a:endParaRPr>
          </a:p>
          <a:p>
            <a:pPr marL="0" indent="0">
              <a:lnSpc>
                <a:spcPct val="150000"/>
              </a:lnSpc>
              <a:buNone/>
              <a:defRPr/>
            </a:pP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a:t>SR &amp; SL  - </a:t>
            </a:r>
            <a:fld id="{38237106-F2ED-405E-BC33-CC3CF426205F}" type="slidenum">
              <a:rPr lang="en-US" smtClean="0"/>
              <a:pPr/>
              <a:t>46</a:t>
            </a:fld>
            <a:endParaRPr lang="en-US" dirty="0"/>
          </a:p>
        </p:txBody>
      </p:sp>
    </p:spTree>
    <p:extLst>
      <p:ext uri="{BB962C8B-B14F-4D97-AF65-F5344CB8AC3E}">
        <p14:creationId xmlns:p14="http://schemas.microsoft.com/office/powerpoint/2010/main" val="2851932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Arial" panose="020B0604020202020204" pitchFamily="34" charset="0"/>
                <a:cs typeface="Arial" panose="020B0604020202020204" pitchFamily="34" charset="0"/>
              </a:rPr>
              <a:t>Principles of Universal </a:t>
            </a:r>
            <a:r>
              <a:rPr lang="en-IE" dirty="0" smtClean="0">
                <a:latin typeface="Arial" panose="020B0604020202020204" pitchFamily="34" charset="0"/>
                <a:cs typeface="Arial" panose="020B0604020202020204" pitchFamily="34" charset="0"/>
              </a:rPr>
              <a:t>Design (3)</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defRPr/>
            </a:pPr>
            <a:r>
              <a:rPr lang="en-GB" sz="2000" dirty="0">
                <a:latin typeface="Arial" pitchFamily="34" charset="0"/>
                <a:ea typeface="ＭＳ Ｐゴシック" charset="-128"/>
                <a:cs typeface="Arial" panose="020B0604020202020204" pitchFamily="34" charset="0"/>
              </a:rPr>
              <a:t>Produced by a working group of architects, product designers, engineers and environmental design researchers</a:t>
            </a:r>
            <a:r>
              <a:rPr lang="en-GB" sz="2000" dirty="0" smtClean="0">
                <a:latin typeface="Arial" pitchFamily="34" charset="0"/>
                <a:ea typeface="ＭＳ Ｐゴシック" charset="-128"/>
                <a:cs typeface="Arial" panose="020B0604020202020204" pitchFamily="34" charset="0"/>
              </a:rPr>
              <a:t>.</a:t>
            </a:r>
          </a:p>
          <a:p>
            <a:pPr marL="0" indent="0">
              <a:buNone/>
              <a:defRPr/>
            </a:pPr>
            <a:endParaRPr lang="en-GB" sz="1300" dirty="0">
              <a:latin typeface="Arial" pitchFamily="34" charset="0"/>
              <a:ea typeface="ＭＳ Ｐゴシック" charset="-128"/>
              <a:cs typeface="Arial" panose="020B0604020202020204" pitchFamily="34" charset="0"/>
            </a:endParaRPr>
          </a:p>
          <a:p>
            <a:pPr>
              <a:defRPr/>
            </a:pPr>
            <a:r>
              <a:rPr lang="en-US" sz="2000" dirty="0" smtClean="0">
                <a:latin typeface="Arial" pitchFamily="34" charset="0"/>
                <a:ea typeface="ＭＳ Ｐゴシック" charset="-128"/>
                <a:cs typeface="Arial" panose="020B0604020202020204" pitchFamily="34" charset="0"/>
              </a:rPr>
              <a:t>These </a:t>
            </a:r>
            <a:r>
              <a:rPr lang="en-US" sz="2000" dirty="0">
                <a:latin typeface="Arial" pitchFamily="34" charset="0"/>
                <a:ea typeface="ＭＳ Ｐゴシック" charset="-128"/>
                <a:cs typeface="Arial" panose="020B0604020202020204" pitchFamily="34" charset="0"/>
              </a:rPr>
              <a:t>seven principles may be applied to evaluate existing designs, guide the design process and educate both designers and consumers about the characteristics of more usable products and </a:t>
            </a:r>
            <a:r>
              <a:rPr lang="en-US" sz="2000" dirty="0" smtClean="0">
                <a:latin typeface="Arial" pitchFamily="34" charset="0"/>
                <a:ea typeface="ＭＳ Ｐゴシック" charset="-128"/>
                <a:cs typeface="Arial" panose="020B0604020202020204" pitchFamily="34" charset="0"/>
              </a:rPr>
              <a:t>environments.</a:t>
            </a:r>
          </a:p>
          <a:p>
            <a:pPr marL="0" indent="0">
              <a:buNone/>
              <a:defRPr/>
            </a:pPr>
            <a:endParaRPr lang="en-US" sz="1300" dirty="0" smtClean="0">
              <a:latin typeface="Arial" pitchFamily="34" charset="0"/>
              <a:ea typeface="ＭＳ Ｐゴシック" charset="-128"/>
              <a:cs typeface="Arial" panose="020B0604020202020204" pitchFamily="34" charset="0"/>
            </a:endParaRPr>
          </a:p>
          <a:p>
            <a:pPr>
              <a:defRPr/>
            </a:pPr>
            <a:r>
              <a:rPr lang="en-GB" sz="2000" dirty="0" smtClean="0">
                <a:latin typeface="Arial" pitchFamily="34" charset="0"/>
                <a:ea typeface="ＭＳ Ｐゴシック" charset="-128"/>
                <a:cs typeface="Arial" panose="020B0604020202020204" pitchFamily="34" charset="0"/>
              </a:rPr>
              <a:t>Particularly </a:t>
            </a:r>
            <a:r>
              <a:rPr lang="en-GB" sz="2000" dirty="0">
                <a:latin typeface="Arial" pitchFamily="34" charset="0"/>
                <a:ea typeface="ＭＳ Ｐゴシック" charset="-128"/>
                <a:cs typeface="Arial" panose="020B0604020202020204" pitchFamily="34" charset="0"/>
              </a:rPr>
              <a:t>important for systems or products to be available to the </a:t>
            </a:r>
            <a:r>
              <a:rPr lang="en-GB" sz="2000" dirty="0" smtClean="0">
                <a:latin typeface="Arial" pitchFamily="34" charset="0"/>
                <a:ea typeface="ＭＳ Ｐゴシック" charset="-128"/>
                <a:cs typeface="Arial" panose="020B0604020202020204" pitchFamily="34" charset="0"/>
              </a:rPr>
              <a:t>public.</a:t>
            </a:r>
          </a:p>
          <a:p>
            <a:pPr marL="0" indent="0">
              <a:buNone/>
              <a:defRPr/>
            </a:pPr>
            <a:endParaRPr lang="en-GB" sz="1300" dirty="0" smtClean="0">
              <a:latin typeface="Arial" pitchFamily="34" charset="0"/>
              <a:ea typeface="ＭＳ Ｐゴシック" charset="-128"/>
              <a:cs typeface="Arial" panose="020B0604020202020204" pitchFamily="34" charset="0"/>
            </a:endParaRPr>
          </a:p>
          <a:p>
            <a:pPr>
              <a:defRPr/>
            </a:pPr>
            <a:r>
              <a:rPr lang="en-GB" sz="2000" dirty="0" smtClean="0">
                <a:latin typeface="Arial" pitchFamily="34" charset="0"/>
                <a:ea typeface="ＭＳ Ｐゴシック" charset="-128"/>
                <a:cs typeface="Arial" panose="020B0604020202020204" pitchFamily="34" charset="0"/>
              </a:rPr>
              <a:t>Closely </a:t>
            </a:r>
            <a:r>
              <a:rPr lang="en-GB" sz="2000" dirty="0">
                <a:latin typeface="Arial" pitchFamily="34" charset="0"/>
                <a:ea typeface="ＭＳ Ｐゴシック" charset="-128"/>
                <a:cs typeface="Arial" panose="020B0604020202020204" pitchFamily="34" charset="0"/>
              </a:rPr>
              <a:t>linked with research on disabilities</a:t>
            </a:r>
            <a:r>
              <a:rPr lang="en-GB" sz="2000" dirty="0" smtClean="0">
                <a:latin typeface="Arial" pitchFamily="34" charset="0"/>
                <a:ea typeface="ＭＳ Ｐゴシック" charset="-128"/>
                <a:cs typeface="Arial" panose="020B0604020202020204" pitchFamily="34" charset="0"/>
              </a:rPr>
              <a:t>.</a:t>
            </a:r>
            <a:endParaRPr lang="en-US" sz="2000" dirty="0">
              <a:latin typeface="Arial" pitchFamily="34" charset="0"/>
              <a:ea typeface="ＭＳ Ｐゴシック"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a:t>SR &amp; SL  - </a:t>
            </a:r>
            <a:fld id="{38237106-F2ED-405E-BC33-CC3CF426205F}" type="slidenum">
              <a:rPr lang="en-US" smtClean="0"/>
              <a:pPr/>
              <a:t>47</a:t>
            </a:fld>
            <a:endParaRPr lang="en-US" dirty="0"/>
          </a:p>
        </p:txBody>
      </p:sp>
    </p:spTree>
    <p:extLst>
      <p:ext uri="{BB962C8B-B14F-4D97-AF65-F5344CB8AC3E}">
        <p14:creationId xmlns:p14="http://schemas.microsoft.com/office/powerpoint/2010/main" val="3991021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Arial" panose="020B0604020202020204" pitchFamily="34" charset="0"/>
                <a:cs typeface="Arial" panose="020B0604020202020204" pitchFamily="34" charset="0"/>
              </a:rPr>
              <a:t>Principles of Universal </a:t>
            </a:r>
            <a:r>
              <a:rPr lang="en-IE" dirty="0" smtClean="0">
                <a:latin typeface="Arial" panose="020B0604020202020204" pitchFamily="34" charset="0"/>
                <a:cs typeface="Arial" panose="020B0604020202020204" pitchFamily="34" charset="0"/>
              </a:rPr>
              <a:t>Design (4)</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0"/>
              </a:spcBef>
              <a:buNone/>
              <a:defRPr/>
            </a:pPr>
            <a:r>
              <a:rPr lang="en-IE" altLang="en-US" sz="2600" dirty="0">
                <a:latin typeface="Arial" panose="020B0604020202020204" pitchFamily="34" charset="0"/>
                <a:cs typeface="Arial" panose="020B0604020202020204" pitchFamily="34" charset="0"/>
              </a:rPr>
              <a:t>These principles include:</a:t>
            </a:r>
          </a:p>
          <a:p>
            <a:pPr>
              <a:spcBef>
                <a:spcPct val="0"/>
              </a:spcBef>
              <a:buNone/>
              <a:defRPr/>
            </a:pPr>
            <a:endParaRPr lang="en-US" altLang="en-US" sz="2400" dirty="0">
              <a:latin typeface="Arial" panose="020B0604020202020204" pitchFamily="34" charset="0"/>
              <a:cs typeface="Arial" panose="020B0604020202020204" pitchFamily="34" charset="0"/>
            </a:endParaRPr>
          </a:p>
          <a:p>
            <a:pPr marL="457200" indent="-457200">
              <a:spcBef>
                <a:spcPct val="0"/>
              </a:spcBef>
              <a:defRPr/>
            </a:pPr>
            <a:r>
              <a:rPr lang="en-US" altLang="en-US" sz="2400" dirty="0">
                <a:latin typeface="Arial" panose="020B0604020202020204" pitchFamily="34" charset="0"/>
                <a:cs typeface="Arial" panose="020B0604020202020204" pitchFamily="34" charset="0"/>
              </a:rPr>
              <a:t>Flexibility in use</a:t>
            </a:r>
          </a:p>
          <a:p>
            <a:pPr marL="457200" indent="-457200">
              <a:spcBef>
                <a:spcPct val="0"/>
              </a:spcBef>
              <a:defRPr/>
            </a:pPr>
            <a:r>
              <a:rPr lang="en-US" altLang="en-US" sz="2400" dirty="0">
                <a:latin typeface="Arial" panose="020B0604020202020204" pitchFamily="34" charset="0"/>
                <a:cs typeface="Arial" panose="020B0604020202020204" pitchFamily="34" charset="0"/>
              </a:rPr>
              <a:t>Simple and Intuitive</a:t>
            </a:r>
          </a:p>
          <a:p>
            <a:pPr marL="457200" indent="-457200">
              <a:spcBef>
                <a:spcPct val="0"/>
              </a:spcBef>
              <a:defRPr/>
            </a:pPr>
            <a:r>
              <a:rPr lang="en-US" altLang="en-US" sz="2400" dirty="0">
                <a:latin typeface="Arial" panose="020B0604020202020204" pitchFamily="34" charset="0"/>
                <a:cs typeface="Arial" panose="020B0604020202020204" pitchFamily="34" charset="0"/>
              </a:rPr>
              <a:t>Perceptible Information</a:t>
            </a:r>
          </a:p>
          <a:p>
            <a:pPr marL="457200" indent="-457200">
              <a:spcBef>
                <a:spcPct val="0"/>
              </a:spcBef>
              <a:defRPr/>
            </a:pPr>
            <a:r>
              <a:rPr lang="en-US" altLang="en-US" sz="2400" dirty="0">
                <a:latin typeface="Arial" panose="020B0604020202020204" pitchFamily="34" charset="0"/>
                <a:cs typeface="Arial" panose="020B0604020202020204" pitchFamily="34" charset="0"/>
              </a:rPr>
              <a:t>Tolerance for </a:t>
            </a:r>
            <a:r>
              <a:rPr lang="en-US" altLang="en-US" sz="2400" dirty="0" smtClean="0">
                <a:latin typeface="Arial" panose="020B0604020202020204" pitchFamily="34" charset="0"/>
                <a:cs typeface="Arial" panose="020B0604020202020204" pitchFamily="34" charset="0"/>
              </a:rPr>
              <a:t>error</a:t>
            </a:r>
            <a:endParaRPr lang="en-IE"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a:t>SR &amp; SL  - </a:t>
            </a:r>
            <a:fld id="{38237106-F2ED-405E-BC33-CC3CF426205F}" type="slidenum">
              <a:rPr lang="en-US" smtClean="0"/>
              <a:pPr/>
              <a:t>48</a:t>
            </a:fld>
            <a:endParaRPr lang="en-US" dirty="0"/>
          </a:p>
        </p:txBody>
      </p:sp>
    </p:spTree>
    <p:extLst>
      <p:ext uri="{BB962C8B-B14F-4D97-AF65-F5344CB8AC3E}">
        <p14:creationId xmlns:p14="http://schemas.microsoft.com/office/powerpoint/2010/main" val="2903541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Automatic Ticketing Machine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a:t>
            </a:r>
            <a:r>
              <a:rPr lang="en-US" dirty="0" smtClean="0"/>
              <a:t>- </a:t>
            </a:r>
            <a:fld id="{38237106-F2ED-405E-BC33-CC3CF426205F}" type="slidenum">
              <a:rPr lang="en-US" smtClean="0"/>
              <a:pPr/>
              <a:t>49</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spcBef>
                <a:spcPts val="600"/>
              </a:spcBef>
              <a:buNone/>
              <a:defRPr/>
            </a:pPr>
            <a:r>
              <a:rPr lang="en-IE" altLang="en-US" sz="2400" dirty="0" smtClean="0">
                <a:latin typeface="Arial" panose="020B0604020202020204" pitchFamily="34" charset="0"/>
                <a:cs typeface="Arial" panose="020B0604020202020204" pitchFamily="34" charset="0"/>
              </a:rPr>
              <a:t>Consider the </a:t>
            </a:r>
            <a:r>
              <a:rPr lang="en-GB" sz="2400" dirty="0" smtClean="0">
                <a:latin typeface="Arial" panose="020B0604020202020204" pitchFamily="34" charset="0"/>
                <a:cs typeface="Arial" panose="020B0604020202020204" pitchFamily="34" charset="0"/>
              </a:rPr>
              <a:t>design </a:t>
            </a:r>
            <a:r>
              <a:rPr lang="en-GB" sz="2400" dirty="0">
                <a:latin typeface="Arial" panose="020B0604020202020204" pitchFamily="34" charset="0"/>
                <a:cs typeface="Arial" panose="020B0604020202020204" pitchFamily="34" charset="0"/>
              </a:rPr>
              <a:t>process of usable interactive </a:t>
            </a:r>
            <a:r>
              <a:rPr lang="en-GB" sz="2400" dirty="0" smtClean="0">
                <a:latin typeface="Arial" panose="020B0604020202020204" pitchFamily="34" charset="0"/>
                <a:cs typeface="Arial" panose="020B0604020202020204" pitchFamily="34" charset="0"/>
              </a:rPr>
              <a:t>systems.</a:t>
            </a:r>
          </a:p>
          <a:p>
            <a:pPr marL="0" indent="0">
              <a:spcBef>
                <a:spcPts val="600"/>
              </a:spcBef>
              <a:buNone/>
              <a:defRPr/>
            </a:pPr>
            <a:r>
              <a:rPr lang="en-GB" sz="2400" dirty="0" smtClean="0">
                <a:latin typeface="Arial" panose="020B0604020202020204" pitchFamily="34" charset="0"/>
                <a:cs typeface="Arial" panose="020B0604020202020204" pitchFamily="34" charset="0"/>
              </a:rPr>
              <a:t>The system: </a:t>
            </a:r>
            <a:r>
              <a:rPr lang="en-GB" sz="2400" dirty="0">
                <a:latin typeface="Arial" panose="020B0604020202020204" pitchFamily="34" charset="0"/>
                <a:cs typeface="Arial" panose="020B0604020202020204" pitchFamily="34" charset="0"/>
              </a:rPr>
              <a:t>an Automated Ticket Machine that will allow members of the public to buy bus tickets at a bus station</a:t>
            </a:r>
            <a:endParaRPr lang="en-IE" altLang="en-US" sz="2400" dirty="0">
              <a:latin typeface="Arial" panose="020B0604020202020204" pitchFamily="34" charset="0"/>
              <a:cs typeface="Arial" panose="020B0604020202020204" pitchFamily="34" charset="0"/>
            </a:endParaRPr>
          </a:p>
          <a:p>
            <a:pPr marL="0" indent="0">
              <a:spcBef>
                <a:spcPts val="600"/>
              </a:spcBef>
              <a:buNone/>
              <a:defRPr/>
            </a:pPr>
            <a:r>
              <a:rPr lang="en-GB" sz="2400" dirty="0" smtClean="0">
                <a:latin typeface="Arial" panose="020B0604020202020204" pitchFamily="34" charset="0"/>
                <a:cs typeface="Arial" panose="020B0604020202020204" pitchFamily="34" charset="0"/>
              </a:rPr>
              <a:t>In </a:t>
            </a:r>
            <a:r>
              <a:rPr lang="en-GB" sz="2400" dirty="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context </a:t>
            </a:r>
            <a:r>
              <a:rPr lang="en-GB" sz="2400" dirty="0">
                <a:latin typeface="Arial" panose="020B0604020202020204" pitchFamily="34" charset="0"/>
                <a:cs typeface="Arial" panose="020B0604020202020204" pitchFamily="34" charset="0"/>
              </a:rPr>
              <a:t>of Universal </a:t>
            </a:r>
            <a:r>
              <a:rPr lang="en-GB" sz="2400" dirty="0" smtClean="0">
                <a:latin typeface="Arial" panose="020B0604020202020204" pitchFamily="34" charset="0"/>
                <a:cs typeface="Arial" panose="020B0604020202020204" pitchFamily="34" charset="0"/>
              </a:rPr>
              <a:t>Design, what design </a:t>
            </a:r>
            <a:r>
              <a:rPr lang="en-GB" sz="2400" dirty="0">
                <a:latin typeface="Arial" panose="020B0604020202020204" pitchFamily="34" charset="0"/>
                <a:cs typeface="Arial" panose="020B0604020202020204" pitchFamily="34" charset="0"/>
              </a:rPr>
              <a:t>principles </a:t>
            </a:r>
            <a:r>
              <a:rPr lang="en-GB" sz="2400" dirty="0" smtClean="0">
                <a:latin typeface="Arial" panose="020B0604020202020204" pitchFamily="34" charset="0"/>
                <a:cs typeface="Arial" panose="020B0604020202020204" pitchFamily="34" charset="0"/>
              </a:rPr>
              <a:t>(seven principles) can </a:t>
            </a:r>
            <a:r>
              <a:rPr lang="en-GB" sz="2400" dirty="0">
                <a:latin typeface="Arial" panose="020B0604020202020204" pitchFamily="34" charset="0"/>
                <a:cs typeface="Arial" panose="020B0604020202020204" pitchFamily="34" charset="0"/>
              </a:rPr>
              <a:t>be used to guide the design </a:t>
            </a:r>
            <a:r>
              <a:rPr lang="en-GB" sz="2400" dirty="0" smtClean="0">
                <a:latin typeface="Arial" panose="020B0604020202020204" pitchFamily="34" charset="0"/>
                <a:cs typeface="Arial" panose="020B0604020202020204" pitchFamily="34" charset="0"/>
              </a:rPr>
              <a:t>of such a system?</a:t>
            </a:r>
            <a:endParaRPr lang="en-IE" altLang="en-US" sz="2400" dirty="0">
              <a:latin typeface="Arial" panose="020B0604020202020204" pitchFamily="34" charset="0"/>
              <a:cs typeface="Arial" panose="020B0604020202020204" pitchFamily="34" charset="0"/>
            </a:endParaRPr>
          </a:p>
          <a:p>
            <a:pPr marL="0" indent="0">
              <a:spcBef>
                <a:spcPts val="600"/>
              </a:spcBef>
              <a:defRPr/>
            </a:pPr>
            <a:endParaRPr lang="en-IE"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93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Module Content</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0"/>
              </a:spcBef>
              <a:buFontTx/>
              <a:buBlip>
                <a:blip r:embed="rId2"/>
              </a:buBlip>
            </a:pPr>
            <a:r>
              <a:rPr lang="en-IE" altLang="en-US" sz="2200" dirty="0">
                <a:latin typeface="Arial" panose="020B0604020202020204" pitchFamily="34" charset="0"/>
                <a:cs typeface="Arial" panose="020B0604020202020204" pitchFamily="34" charset="0"/>
              </a:rPr>
              <a:t>Fundamentals of Human Computer Interaction, Scope and interdisciplinary nature of HCI</a:t>
            </a:r>
          </a:p>
          <a:p>
            <a:pPr>
              <a:spcBef>
                <a:spcPct val="0"/>
              </a:spcBef>
              <a:buFontTx/>
              <a:buBlip>
                <a:blip r:embed="rId2"/>
              </a:buBlip>
            </a:pPr>
            <a:r>
              <a:rPr lang="en-IE" altLang="en-US" sz="2200" dirty="0">
                <a:latin typeface="Arial" panose="020B0604020202020204" pitchFamily="34" charset="0"/>
                <a:cs typeface="Arial" panose="020B0604020202020204" pitchFamily="34" charset="0"/>
              </a:rPr>
              <a:t>User groups, Human Capabilities</a:t>
            </a:r>
          </a:p>
          <a:p>
            <a:pPr>
              <a:spcBef>
                <a:spcPct val="0"/>
              </a:spcBef>
              <a:buFontTx/>
              <a:buBlip>
                <a:blip r:embed="rId2"/>
              </a:buBlip>
            </a:pPr>
            <a:r>
              <a:rPr lang="en-IE" altLang="en-US" sz="2200" dirty="0">
                <a:latin typeface="Arial" panose="020B0604020202020204" pitchFamily="34" charset="0"/>
                <a:cs typeface="Arial" panose="020B0604020202020204" pitchFamily="34" charset="0"/>
              </a:rPr>
              <a:t>Cognitive Foundations Metaphors; mental models; perception; attention; memory; learning</a:t>
            </a:r>
          </a:p>
          <a:p>
            <a:pPr>
              <a:spcBef>
                <a:spcPct val="0"/>
              </a:spcBef>
              <a:buFontTx/>
              <a:buBlip>
                <a:blip r:embed="rId2"/>
              </a:buBlip>
            </a:pPr>
            <a:r>
              <a:rPr lang="en-IE" altLang="en-US" sz="2200" dirty="0">
                <a:latin typeface="Arial" panose="020B0604020202020204" pitchFamily="34" charset="0"/>
                <a:cs typeface="Arial" panose="020B0604020202020204" pitchFamily="34" charset="0"/>
              </a:rPr>
              <a:t>User-Centred Design process - HCI design process vs. software engineering design process; </a:t>
            </a:r>
          </a:p>
          <a:p>
            <a:pPr>
              <a:spcBef>
                <a:spcPct val="0"/>
              </a:spcBef>
              <a:buFontTx/>
              <a:buBlip>
                <a:blip r:embed="rId2"/>
              </a:buBlip>
            </a:pPr>
            <a:r>
              <a:rPr lang="en-US" altLang="en-US" sz="2200" dirty="0">
                <a:latin typeface="Arial" panose="020B0604020202020204" pitchFamily="34" charset="0"/>
                <a:cs typeface="Arial" panose="020B0604020202020204" pitchFamily="34" charset="0"/>
              </a:rPr>
              <a:t>User Interface Design and Prototyping - using the user-centered design; participatory design; screen design; low-fidelity, medium-fidelity and high-fidelity prototyping design principles and rules.</a:t>
            </a:r>
            <a:endParaRPr lang="en-IE" alt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a:t>
            </a:fld>
            <a:endParaRPr lang="en-US"/>
          </a:p>
        </p:txBody>
      </p:sp>
    </p:spTree>
    <p:extLst>
      <p:ext uri="{BB962C8B-B14F-4D97-AF65-F5344CB8AC3E}">
        <p14:creationId xmlns:p14="http://schemas.microsoft.com/office/powerpoint/2010/main" val="994514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50</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spcBef>
                <a:spcPts val="0"/>
              </a:spcBef>
              <a:spcAft>
                <a:spcPts val="0"/>
              </a:spcAft>
              <a:buNone/>
              <a:defRPr/>
            </a:pPr>
            <a:r>
              <a:rPr lang="en-GB" sz="2000" dirty="0" smtClean="0">
                <a:solidFill>
                  <a:srgbClr val="FFC000"/>
                </a:solidFill>
                <a:latin typeface="Arial" panose="020B0604020202020204" pitchFamily="34" charset="0"/>
                <a:cs typeface="Arial" panose="020B0604020202020204" pitchFamily="34" charset="0"/>
              </a:rPr>
              <a:t>Universal Design</a:t>
            </a:r>
            <a:r>
              <a:rPr lang="en-GB" sz="2000" dirty="0">
                <a:latin typeface="Arial" panose="020B0604020202020204" pitchFamily="34" charset="0"/>
                <a:cs typeface="Arial" panose="020B0604020202020204" pitchFamily="34" charset="0"/>
              </a:rPr>
              <a:t>:</a:t>
            </a: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The design of products and environments to be usable by all people, to the greatest extent possible, without adaptation or </a:t>
            </a:r>
            <a:r>
              <a:rPr lang="en-GB" sz="2000" dirty="0" smtClean="0">
                <a:latin typeface="Arial" panose="020B0604020202020204" pitchFamily="34" charset="0"/>
                <a:cs typeface="Arial" panose="020B0604020202020204" pitchFamily="34" charset="0"/>
              </a:rPr>
              <a:t>specialised </a:t>
            </a:r>
            <a:r>
              <a:rPr lang="en-GB" sz="2000" dirty="0">
                <a:latin typeface="Arial" panose="020B0604020202020204" pitchFamily="34" charset="0"/>
                <a:cs typeface="Arial" panose="020B0604020202020204" pitchFamily="34" charset="0"/>
              </a:rPr>
              <a:t>design. </a:t>
            </a:r>
            <a:endParaRPr lang="en-GB" sz="2000" dirty="0" smtClean="0">
              <a:latin typeface="Arial" panose="020B0604020202020204" pitchFamily="34" charset="0"/>
              <a:cs typeface="Arial" panose="020B0604020202020204" pitchFamily="34" charset="0"/>
            </a:endParaRPr>
          </a:p>
          <a:p>
            <a:pPr marL="0" indent="0">
              <a:spcBef>
                <a:spcPts val="0"/>
              </a:spcBef>
              <a:spcAft>
                <a:spcPts val="0"/>
              </a:spcAft>
              <a:buNone/>
              <a:defRPr/>
            </a:pPr>
            <a:endParaRPr lang="en-GB" altLang="en-US" sz="1300" dirty="0">
              <a:latin typeface="Arial" panose="020B0604020202020204" pitchFamily="34" charset="0"/>
              <a:cs typeface="Arial" panose="020B0604020202020204" pitchFamily="34" charset="0"/>
            </a:endParaRPr>
          </a:p>
          <a:p>
            <a:pPr marL="0" indent="0">
              <a:buNone/>
            </a:pPr>
            <a:r>
              <a:rPr lang="en-GB" altLang="en-US" sz="1800" dirty="0" smtClean="0">
                <a:latin typeface="Arial" panose="020B0604020202020204" pitchFamily="34" charset="0"/>
                <a:cs typeface="Arial" panose="020B0604020202020204" pitchFamily="34" charset="0"/>
              </a:rPr>
              <a:t>Principles: </a:t>
            </a:r>
          </a:p>
          <a:p>
            <a:pPr>
              <a:buFont typeface="+mj-lt"/>
              <a:buAutoNum type="arabicPeriod"/>
            </a:pPr>
            <a:r>
              <a:rPr lang="en-GB" sz="1800" dirty="0" smtClean="0">
                <a:latin typeface="Arial" panose="020B0604020202020204" pitchFamily="34" charset="0"/>
                <a:cs typeface="Arial" panose="020B0604020202020204" pitchFamily="34" charset="0"/>
              </a:rPr>
              <a:t>Equitable Use</a:t>
            </a:r>
          </a:p>
          <a:p>
            <a:pPr>
              <a:buFont typeface="+mj-lt"/>
              <a:buAutoNum type="arabicPeriod"/>
            </a:pPr>
            <a:r>
              <a:rPr lang="en-GB" sz="1800" dirty="0" smtClean="0">
                <a:latin typeface="Arial" panose="020B0604020202020204" pitchFamily="34" charset="0"/>
                <a:cs typeface="Arial" panose="020B0604020202020204" pitchFamily="34" charset="0"/>
              </a:rPr>
              <a:t>Flexibility in Use</a:t>
            </a:r>
          </a:p>
          <a:p>
            <a:pPr>
              <a:buFont typeface="+mj-lt"/>
              <a:buAutoNum type="arabicPeriod"/>
            </a:pPr>
            <a:r>
              <a:rPr lang="en-GB" sz="1800" dirty="0" smtClean="0">
                <a:latin typeface="Arial" panose="020B0604020202020204" pitchFamily="34" charset="0"/>
                <a:cs typeface="Arial" panose="020B0604020202020204" pitchFamily="34" charset="0"/>
              </a:rPr>
              <a:t>Simple </a:t>
            </a:r>
            <a:r>
              <a:rPr lang="en-GB" sz="1800" dirty="0">
                <a:latin typeface="Arial" panose="020B0604020202020204" pitchFamily="34" charset="0"/>
                <a:cs typeface="Arial" panose="020B0604020202020204" pitchFamily="34" charset="0"/>
              </a:rPr>
              <a:t>and </a:t>
            </a:r>
            <a:r>
              <a:rPr lang="en-GB" sz="1800" dirty="0" smtClean="0">
                <a:latin typeface="Arial" panose="020B0604020202020204" pitchFamily="34" charset="0"/>
                <a:cs typeface="Arial" panose="020B0604020202020204" pitchFamily="34" charset="0"/>
              </a:rPr>
              <a:t>Intuitive</a:t>
            </a:r>
            <a:endParaRPr lang="en-IE" sz="1800" dirty="0">
              <a:latin typeface="Arial" panose="020B0604020202020204" pitchFamily="34" charset="0"/>
              <a:cs typeface="Arial" panose="020B0604020202020204" pitchFamily="34" charset="0"/>
            </a:endParaRPr>
          </a:p>
          <a:p>
            <a:pPr>
              <a:buFont typeface="+mj-lt"/>
              <a:buAutoNum type="arabicPeriod"/>
            </a:pPr>
            <a:r>
              <a:rPr lang="en-GB" sz="1800" dirty="0" smtClean="0">
                <a:latin typeface="Arial" panose="020B0604020202020204" pitchFamily="34" charset="0"/>
                <a:cs typeface="Arial" panose="020B0604020202020204" pitchFamily="34" charset="0"/>
              </a:rPr>
              <a:t>Perceptible </a:t>
            </a:r>
            <a:r>
              <a:rPr lang="en-GB" sz="1800" dirty="0">
                <a:latin typeface="Arial" panose="020B0604020202020204" pitchFamily="34" charset="0"/>
                <a:cs typeface="Arial" panose="020B0604020202020204" pitchFamily="34" charset="0"/>
              </a:rPr>
              <a:t>I</a:t>
            </a:r>
            <a:r>
              <a:rPr lang="en-GB" sz="1800" dirty="0" smtClean="0">
                <a:latin typeface="Arial" panose="020B0604020202020204" pitchFamily="34" charset="0"/>
                <a:cs typeface="Arial" panose="020B0604020202020204" pitchFamily="34" charset="0"/>
              </a:rPr>
              <a:t>nformation</a:t>
            </a:r>
            <a:endParaRPr lang="en-IE" sz="1800" dirty="0">
              <a:latin typeface="Arial" panose="020B0604020202020204" pitchFamily="34" charset="0"/>
              <a:cs typeface="Arial" panose="020B0604020202020204" pitchFamily="34" charset="0"/>
            </a:endParaRPr>
          </a:p>
          <a:p>
            <a:pPr>
              <a:buFont typeface="+mj-lt"/>
              <a:buAutoNum type="arabicPeriod"/>
            </a:pPr>
            <a:r>
              <a:rPr lang="en-GB" sz="1800" dirty="0">
                <a:latin typeface="Arial" panose="020B0604020202020204" pitchFamily="34" charset="0"/>
                <a:cs typeface="Arial" panose="020B0604020202020204" pitchFamily="34" charset="0"/>
              </a:rPr>
              <a:t>T</a:t>
            </a:r>
            <a:r>
              <a:rPr lang="en-GB" sz="1800" dirty="0" smtClean="0">
                <a:latin typeface="Arial" panose="020B0604020202020204" pitchFamily="34" charset="0"/>
                <a:cs typeface="Arial" panose="020B0604020202020204" pitchFamily="34" charset="0"/>
              </a:rPr>
              <a:t>olerance </a:t>
            </a:r>
            <a:r>
              <a:rPr lang="en-GB" sz="1800" dirty="0">
                <a:latin typeface="Arial" panose="020B0604020202020204" pitchFamily="34" charset="0"/>
                <a:cs typeface="Arial" panose="020B0604020202020204" pitchFamily="34" charset="0"/>
              </a:rPr>
              <a:t>for E</a:t>
            </a:r>
            <a:r>
              <a:rPr lang="en-GB" sz="1800" dirty="0" smtClean="0">
                <a:latin typeface="Arial" panose="020B0604020202020204" pitchFamily="34" charset="0"/>
                <a:cs typeface="Arial" panose="020B0604020202020204" pitchFamily="34" charset="0"/>
              </a:rPr>
              <a:t>rror</a:t>
            </a:r>
          </a:p>
          <a:p>
            <a:pPr>
              <a:buFont typeface="+mj-lt"/>
              <a:buAutoNum type="arabicPeriod"/>
            </a:pPr>
            <a:r>
              <a:rPr lang="en-GB" sz="1800" dirty="0" smtClean="0">
                <a:latin typeface="Arial" panose="020B0604020202020204" pitchFamily="34" charset="0"/>
                <a:cs typeface="Arial" panose="020B0604020202020204" pitchFamily="34" charset="0"/>
              </a:rPr>
              <a:t>Low </a:t>
            </a:r>
            <a:r>
              <a:rPr lang="en-GB" sz="1800" dirty="0">
                <a:latin typeface="Arial" panose="020B0604020202020204" pitchFamily="34" charset="0"/>
                <a:cs typeface="Arial" panose="020B0604020202020204" pitchFamily="34" charset="0"/>
              </a:rPr>
              <a:t>P</a:t>
            </a:r>
            <a:r>
              <a:rPr lang="en-GB" sz="1800" dirty="0" smtClean="0">
                <a:latin typeface="Arial" panose="020B0604020202020204" pitchFamily="34" charset="0"/>
                <a:cs typeface="Arial" panose="020B0604020202020204" pitchFamily="34" charset="0"/>
              </a:rPr>
              <a:t>hysical </a:t>
            </a:r>
            <a:r>
              <a:rPr lang="en-GB" sz="1800" dirty="0">
                <a:latin typeface="Arial" panose="020B0604020202020204" pitchFamily="34" charset="0"/>
                <a:cs typeface="Arial" panose="020B0604020202020204" pitchFamily="34" charset="0"/>
              </a:rPr>
              <a:t>E</a:t>
            </a:r>
            <a:r>
              <a:rPr lang="en-GB" sz="1800" dirty="0" smtClean="0">
                <a:latin typeface="Arial" panose="020B0604020202020204" pitchFamily="34" charset="0"/>
                <a:cs typeface="Arial" panose="020B0604020202020204" pitchFamily="34" charset="0"/>
              </a:rPr>
              <a:t>ffort</a:t>
            </a:r>
          </a:p>
          <a:p>
            <a:pPr>
              <a:buFont typeface="+mj-lt"/>
              <a:buAutoNum type="arabicPeriod"/>
            </a:pPr>
            <a:r>
              <a:rPr lang="en-GB" sz="1800" dirty="0" smtClean="0">
                <a:latin typeface="Arial" panose="020B0604020202020204" pitchFamily="34" charset="0"/>
                <a:cs typeface="Arial" panose="020B0604020202020204" pitchFamily="34" charset="0"/>
              </a:rPr>
              <a:t>Size </a:t>
            </a:r>
            <a:r>
              <a:rPr lang="en-GB" sz="1800" dirty="0">
                <a:latin typeface="Arial" panose="020B0604020202020204" pitchFamily="34" charset="0"/>
                <a:cs typeface="Arial" panose="020B0604020202020204" pitchFamily="34" charset="0"/>
              </a:rPr>
              <a:t>and </a:t>
            </a:r>
            <a:r>
              <a:rPr lang="en-GB" sz="1800" dirty="0" smtClean="0">
                <a:latin typeface="Arial" panose="020B0604020202020204" pitchFamily="34" charset="0"/>
                <a:cs typeface="Arial" panose="020B0604020202020204" pitchFamily="34" charset="0"/>
              </a:rPr>
              <a:t>Space </a:t>
            </a:r>
            <a:r>
              <a:rPr lang="en-GB" sz="1800" dirty="0">
                <a:latin typeface="Arial" panose="020B0604020202020204" pitchFamily="34" charset="0"/>
                <a:cs typeface="Arial" panose="020B0604020202020204" pitchFamily="34" charset="0"/>
              </a:rPr>
              <a:t>for </a:t>
            </a:r>
            <a:r>
              <a:rPr lang="en-GB" sz="1800" dirty="0" smtClean="0">
                <a:latin typeface="Arial" panose="020B0604020202020204" pitchFamily="34" charset="0"/>
                <a:cs typeface="Arial" panose="020B0604020202020204" pitchFamily="34" charset="0"/>
              </a:rPr>
              <a:t>Approach </a:t>
            </a:r>
            <a:r>
              <a:rPr lang="en-GB" sz="1800" dirty="0">
                <a:latin typeface="Arial" panose="020B0604020202020204" pitchFamily="34" charset="0"/>
                <a:cs typeface="Arial" panose="020B0604020202020204" pitchFamily="34" charset="0"/>
              </a:rPr>
              <a:t>and U</a:t>
            </a:r>
            <a:r>
              <a:rPr lang="en-GB" sz="1800" dirty="0" smtClean="0">
                <a:latin typeface="Arial" panose="020B0604020202020204" pitchFamily="34" charset="0"/>
                <a:cs typeface="Arial" panose="020B0604020202020204" pitchFamily="34" charset="0"/>
              </a:rPr>
              <a:t>se</a:t>
            </a:r>
            <a:endParaRPr lang="en-IE"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621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3200" dirty="0">
                <a:latin typeface="Arial" panose="020B0604020202020204" pitchFamily="34" charset="0"/>
                <a:cs typeface="Arial" panose="020B0604020202020204" pitchFamily="34" charset="0"/>
              </a:rPr>
              <a:t>Equitable Use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51</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2400" dirty="0" smtClean="0">
                <a:latin typeface="Arial" panose="020B0604020202020204" pitchFamily="34" charset="0"/>
                <a:cs typeface="Arial" panose="020B0604020202020204" pitchFamily="34" charset="0"/>
              </a:rPr>
              <a:t>1 </a:t>
            </a:r>
            <a:r>
              <a:rPr lang="en-GB" sz="2400" dirty="0" smtClean="0">
                <a:latin typeface="Arial" panose="020B0604020202020204" pitchFamily="34" charset="0"/>
                <a:cs typeface="Arial" panose="020B0604020202020204" pitchFamily="34" charset="0"/>
              </a:rPr>
              <a:t>Equitable Use</a:t>
            </a:r>
            <a:endParaRPr lang="en-IE" sz="2400" dirty="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design is useful and marketable to people with diverse abilities</a:t>
            </a:r>
            <a:r>
              <a:rPr lang="en-GB" sz="2400" dirty="0" smtClean="0">
                <a:latin typeface="Arial" panose="020B0604020202020204" pitchFamily="34" charset="0"/>
                <a:cs typeface="Arial" panose="020B0604020202020204" pitchFamily="34" charset="0"/>
              </a:rPr>
              <a:t>.</a:t>
            </a:r>
          </a:p>
          <a:p>
            <a:pPr marL="0" indent="0">
              <a:buNone/>
            </a:pPr>
            <a:endParaRPr lang="en-IE" sz="13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Guidelines</a:t>
            </a:r>
            <a:endParaRPr lang="en-IE" sz="2400" dirty="0">
              <a:latin typeface="Arial" panose="020B0604020202020204" pitchFamily="34" charset="0"/>
              <a:cs typeface="Arial" panose="020B0604020202020204" pitchFamily="34" charset="0"/>
            </a:endParaRPr>
          </a:p>
          <a:p>
            <a:pPr marL="1257300" lvl="2"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Provide </a:t>
            </a:r>
            <a:r>
              <a:rPr lang="en-GB" sz="2200" dirty="0">
                <a:latin typeface="Arial" panose="020B0604020202020204" pitchFamily="34" charset="0"/>
                <a:cs typeface="Arial" panose="020B0604020202020204" pitchFamily="34" charset="0"/>
              </a:rPr>
              <a:t>the same means of use for all users: identical whenever possible; equivalent when </a:t>
            </a:r>
            <a:r>
              <a:rPr lang="en-GB" sz="2200" dirty="0" smtClean="0">
                <a:latin typeface="Arial" panose="020B0604020202020204" pitchFamily="34" charset="0"/>
                <a:cs typeface="Arial" panose="020B0604020202020204" pitchFamily="34" charset="0"/>
              </a:rPr>
              <a:t>not.</a:t>
            </a:r>
          </a:p>
          <a:p>
            <a:pPr marL="1257300" lvl="2"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Avoid </a:t>
            </a:r>
            <a:r>
              <a:rPr lang="en-GB" sz="2200" dirty="0">
                <a:latin typeface="Arial" panose="020B0604020202020204" pitchFamily="34" charset="0"/>
                <a:cs typeface="Arial" panose="020B0604020202020204" pitchFamily="34" charset="0"/>
              </a:rPr>
              <a:t>segregating or </a:t>
            </a:r>
            <a:r>
              <a:rPr lang="en-GB" sz="2200" dirty="0" smtClean="0">
                <a:latin typeface="Arial" panose="020B0604020202020204" pitchFamily="34" charset="0"/>
                <a:cs typeface="Arial" panose="020B0604020202020204" pitchFamily="34" charset="0"/>
              </a:rPr>
              <a:t>stigmatising </a:t>
            </a:r>
            <a:r>
              <a:rPr lang="en-GB" sz="2200" dirty="0">
                <a:latin typeface="Arial" panose="020B0604020202020204" pitchFamily="34" charset="0"/>
                <a:cs typeface="Arial" panose="020B0604020202020204" pitchFamily="34" charset="0"/>
              </a:rPr>
              <a:t>any </a:t>
            </a:r>
            <a:r>
              <a:rPr lang="en-GB" sz="2200" dirty="0" smtClean="0">
                <a:latin typeface="Arial" panose="020B0604020202020204" pitchFamily="34" charset="0"/>
                <a:cs typeface="Arial" panose="020B0604020202020204" pitchFamily="34" charset="0"/>
              </a:rPr>
              <a:t>users.</a:t>
            </a:r>
          </a:p>
          <a:p>
            <a:pPr marL="1257300" lvl="2"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Provisions </a:t>
            </a:r>
            <a:r>
              <a:rPr lang="en-GB" sz="2200" dirty="0">
                <a:latin typeface="Arial" panose="020B0604020202020204" pitchFamily="34" charset="0"/>
                <a:cs typeface="Arial" panose="020B0604020202020204" pitchFamily="34" charset="0"/>
              </a:rPr>
              <a:t>for privacy, security, and safety should be equally available to all </a:t>
            </a:r>
            <a:r>
              <a:rPr lang="en-GB" sz="2200" dirty="0" smtClean="0">
                <a:latin typeface="Arial" panose="020B0604020202020204" pitchFamily="34" charset="0"/>
                <a:cs typeface="Arial" panose="020B0604020202020204" pitchFamily="34" charset="0"/>
              </a:rPr>
              <a:t>users.</a:t>
            </a:r>
          </a:p>
          <a:p>
            <a:pPr marL="1257300" lvl="2"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Make </a:t>
            </a:r>
            <a:r>
              <a:rPr lang="en-GB" sz="2200" dirty="0">
                <a:latin typeface="Arial" panose="020B0604020202020204" pitchFamily="34" charset="0"/>
                <a:cs typeface="Arial" panose="020B0604020202020204" pitchFamily="34" charset="0"/>
              </a:rPr>
              <a:t>the design appealing to all users</a:t>
            </a:r>
            <a:r>
              <a:rPr lang="en-GB" sz="2200" dirty="0" smtClean="0">
                <a:latin typeface="Arial" panose="020B0604020202020204" pitchFamily="34" charset="0"/>
                <a:cs typeface="Arial" panose="020B0604020202020204" pitchFamily="34" charset="0"/>
              </a:rPr>
              <a:t>.</a:t>
            </a:r>
            <a:endParaRPr lang="en-IE" sz="2200" dirty="0">
              <a:latin typeface="Arial" panose="020B0604020202020204" pitchFamily="34" charset="0"/>
              <a:cs typeface="Arial" panose="020B0604020202020204" pitchFamily="34" charset="0"/>
            </a:endParaRPr>
          </a:p>
          <a:p>
            <a:pPr marL="0" indent="0">
              <a:spcBef>
                <a:spcPts val="0"/>
              </a:spcBef>
              <a:spcAft>
                <a:spcPts val="0"/>
              </a:spcAft>
              <a:buNone/>
            </a:pPr>
            <a:endParaRPr lang="en-I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6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3200" dirty="0">
                <a:latin typeface="Arial" panose="020B0604020202020204" pitchFamily="34" charset="0"/>
                <a:cs typeface="Arial" panose="020B0604020202020204" pitchFamily="34" charset="0"/>
              </a:rPr>
              <a:t>Equitable </a:t>
            </a:r>
            <a:r>
              <a:rPr lang="en-GB" sz="3200" dirty="0" smtClean="0">
                <a:latin typeface="Arial" panose="020B0604020202020204" pitchFamily="34" charset="0"/>
                <a:cs typeface="Arial" panose="020B0604020202020204" pitchFamily="34" charset="0"/>
              </a:rPr>
              <a:t>Use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52</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sz="2400" dirty="0">
                <a:latin typeface="Arial" panose="020B0604020202020204" pitchFamily="34" charset="0"/>
                <a:cs typeface="Arial" panose="020B0604020202020204" pitchFamily="34" charset="0"/>
              </a:rPr>
              <a:t>Based on </a:t>
            </a:r>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Principle of Equitable Use and its supporting guidelines we could make the following design suggestion to ensure Equitable Use:</a:t>
            </a:r>
          </a:p>
          <a:p>
            <a:pPr marL="0" indent="0">
              <a:spcBef>
                <a:spcPts val="0"/>
              </a:spcBef>
              <a:spcAft>
                <a:spcPts val="0"/>
              </a:spcAft>
              <a:buNone/>
            </a:pPr>
            <a:endParaRPr lang="en-IE" sz="2400" dirty="0">
              <a:latin typeface="Arial" panose="020B0604020202020204" pitchFamily="34" charset="0"/>
              <a:cs typeface="Arial" panose="020B0604020202020204" pitchFamily="34" charset="0"/>
            </a:endParaRPr>
          </a:p>
          <a:p>
            <a:pPr>
              <a:spcBef>
                <a:spcPts val="0"/>
              </a:spcBef>
              <a:spcAft>
                <a:spcPts val="0"/>
              </a:spcAft>
            </a:pPr>
            <a:r>
              <a:rPr lang="en-GB" sz="2400" dirty="0">
                <a:latin typeface="Arial" panose="020B0604020202020204" pitchFamily="34" charset="0"/>
                <a:cs typeface="Arial" panose="020B0604020202020204" pitchFamily="34" charset="0"/>
              </a:rPr>
              <a:t>Automated Ticket Machine Design </a:t>
            </a:r>
            <a:r>
              <a:rPr lang="en-GB" sz="2400" dirty="0" smtClean="0">
                <a:solidFill>
                  <a:srgbClr val="FFC000"/>
                </a:solidFill>
                <a:latin typeface="Arial" panose="020B0604020202020204" pitchFamily="34" charset="0"/>
                <a:cs typeface="Arial" panose="020B0604020202020204" pitchFamily="34" charset="0"/>
              </a:rPr>
              <a:t>suggestion</a:t>
            </a:r>
            <a:r>
              <a:rPr lang="en-IE" sz="2400" dirty="0" smtClean="0">
                <a:latin typeface="Arial" panose="020B0604020202020204" pitchFamily="34" charset="0"/>
                <a:cs typeface="Arial" panose="020B0604020202020204" pitchFamily="34" charset="0"/>
              </a:rPr>
              <a:t>: a </a:t>
            </a:r>
            <a:r>
              <a:rPr lang="en-GB" sz="2400" dirty="0" smtClean="0">
                <a:latin typeface="Arial" panose="020B0604020202020204" pitchFamily="34" charset="0"/>
                <a:cs typeface="Arial" panose="020B0604020202020204" pitchFamily="34" charset="0"/>
              </a:rPr>
              <a:t>machine </a:t>
            </a:r>
            <a:r>
              <a:rPr lang="en-GB" sz="2400" dirty="0">
                <a:latin typeface="Arial" panose="020B0604020202020204" pitchFamily="34" charset="0"/>
                <a:cs typeface="Arial" panose="020B0604020202020204" pitchFamily="34" charset="0"/>
              </a:rPr>
              <a:t>design that is easily accessible to all users, regardless of mobility impairments </a:t>
            </a:r>
            <a:endParaRPr lang="en-GB" sz="2400" dirty="0" smtClean="0">
              <a:latin typeface="Arial" panose="020B0604020202020204" pitchFamily="34" charset="0"/>
              <a:cs typeface="Arial" panose="020B0604020202020204" pitchFamily="34" charset="0"/>
            </a:endParaRP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wheelchair access).  </a:t>
            </a:r>
            <a:endParaRPr lang="en-GB" sz="2400" dirty="0" smtClean="0">
              <a:latin typeface="Arial" panose="020B0604020202020204" pitchFamily="34" charset="0"/>
              <a:cs typeface="Arial" panose="020B0604020202020204" pitchFamily="34" charset="0"/>
            </a:endParaRP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Automated </a:t>
            </a:r>
            <a:r>
              <a:rPr lang="en-GB" sz="2400" dirty="0">
                <a:latin typeface="Arial" panose="020B0604020202020204" pitchFamily="34" charset="0"/>
                <a:cs typeface="Arial" panose="020B0604020202020204" pitchFamily="34" charset="0"/>
              </a:rPr>
              <a:t>Ticket Machine should be positioned where wheelchair users can easily reach it.</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557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Arial" panose="020B0604020202020204" pitchFamily="34" charset="0"/>
                <a:cs typeface="Arial" panose="020B0604020202020204" pitchFamily="34" charset="0"/>
              </a:rPr>
              <a:t>Flexibility in Use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53</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2400" dirty="0">
                <a:latin typeface="Arial" panose="020B0604020202020204" pitchFamily="34" charset="0"/>
                <a:cs typeface="Arial" panose="020B0604020202020204" pitchFamily="34" charset="0"/>
              </a:rPr>
              <a:t>2</a:t>
            </a:r>
            <a:r>
              <a:rPr lang="en-IE" sz="2400" dirty="0" smtClean="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Flexibility in Use</a:t>
            </a:r>
          </a:p>
          <a:p>
            <a:r>
              <a:rPr lang="en-GB" sz="2400" dirty="0" smtClean="0">
                <a:latin typeface="Arial" panose="020B0604020202020204" pitchFamily="34" charset="0"/>
                <a:cs typeface="Arial" panose="020B0604020202020204" pitchFamily="34" charset="0"/>
              </a:rPr>
              <a:t>The design </a:t>
            </a:r>
            <a:r>
              <a:rPr lang="en-GB" sz="2400" dirty="0">
                <a:latin typeface="Arial" panose="020B0604020202020204" pitchFamily="34" charset="0"/>
                <a:cs typeface="Arial" panose="020B0604020202020204" pitchFamily="34" charset="0"/>
              </a:rPr>
              <a:t>accommodates a wide range of individual preferences and abilities</a:t>
            </a:r>
            <a:r>
              <a:rPr lang="en-GB" sz="2400" dirty="0" smtClean="0">
                <a:latin typeface="Arial" panose="020B0604020202020204" pitchFamily="34" charset="0"/>
                <a:cs typeface="Arial" panose="020B0604020202020204" pitchFamily="34" charset="0"/>
              </a:rPr>
              <a:t>.</a:t>
            </a:r>
          </a:p>
          <a:p>
            <a:pPr marL="0" indent="0">
              <a:buNone/>
            </a:pPr>
            <a:endParaRPr lang="en-IE" sz="13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Guidelines</a:t>
            </a:r>
            <a:endParaRPr lang="en-IE" sz="2400" dirty="0">
              <a:latin typeface="Arial" panose="020B0604020202020204" pitchFamily="34" charset="0"/>
              <a:cs typeface="Arial" panose="020B0604020202020204" pitchFamily="34" charset="0"/>
            </a:endParaRPr>
          </a:p>
          <a:p>
            <a:pPr marL="1257300" lvl="2"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Provide </a:t>
            </a:r>
            <a:r>
              <a:rPr lang="en-GB" sz="2200" dirty="0">
                <a:latin typeface="Arial" panose="020B0604020202020204" pitchFamily="34" charset="0"/>
                <a:cs typeface="Arial" panose="020B0604020202020204" pitchFamily="34" charset="0"/>
              </a:rPr>
              <a:t>choice in methods of use</a:t>
            </a:r>
            <a:r>
              <a:rPr lang="en-GB" sz="2200" dirty="0" smtClean="0">
                <a:latin typeface="Arial" panose="020B0604020202020204" pitchFamily="34" charset="0"/>
                <a:cs typeface="Arial" panose="020B0604020202020204" pitchFamily="34" charset="0"/>
              </a:rPr>
              <a:t>.</a:t>
            </a:r>
          </a:p>
          <a:p>
            <a:pPr marL="1257300" lvl="2" indent="-457200">
              <a:spcBef>
                <a:spcPts val="0"/>
              </a:spcBef>
              <a:spcAft>
                <a:spcPts val="0"/>
              </a:spcAft>
              <a:buFont typeface="+mj-lt"/>
              <a:buAutoNum type="alphaLcParenR"/>
            </a:pPr>
            <a:r>
              <a:rPr lang="en-GB" sz="2200" dirty="0">
                <a:latin typeface="Arial" panose="020B0604020202020204" pitchFamily="34" charset="0"/>
                <a:cs typeface="Arial" panose="020B0604020202020204" pitchFamily="34" charset="0"/>
              </a:rPr>
              <a:t>Accommodate right- or left-handed access and use</a:t>
            </a:r>
            <a:r>
              <a:rPr lang="en-GB" sz="2200" dirty="0" smtClean="0">
                <a:latin typeface="Arial" panose="020B0604020202020204" pitchFamily="34" charset="0"/>
                <a:cs typeface="Arial" panose="020B0604020202020204" pitchFamily="34" charset="0"/>
              </a:rPr>
              <a:t>.</a:t>
            </a:r>
          </a:p>
          <a:p>
            <a:pPr marL="1257300" lvl="2" indent="-457200">
              <a:spcBef>
                <a:spcPts val="0"/>
              </a:spcBef>
              <a:spcAft>
                <a:spcPts val="0"/>
              </a:spcAft>
              <a:buFont typeface="+mj-lt"/>
              <a:buAutoNum type="alphaLcParenR"/>
            </a:pPr>
            <a:r>
              <a:rPr lang="en-GB" sz="2200" dirty="0">
                <a:latin typeface="Arial" panose="020B0604020202020204" pitchFamily="34" charset="0"/>
                <a:cs typeface="Arial" panose="020B0604020202020204" pitchFamily="34" charset="0"/>
              </a:rPr>
              <a:t>Facilitate the user's accuracy and precision</a:t>
            </a:r>
            <a:r>
              <a:rPr lang="en-GB" sz="2200" dirty="0" smtClean="0">
                <a:latin typeface="Arial" panose="020B0604020202020204" pitchFamily="34" charset="0"/>
                <a:cs typeface="Arial" panose="020B0604020202020204" pitchFamily="34" charset="0"/>
              </a:rPr>
              <a:t>.</a:t>
            </a:r>
          </a:p>
          <a:p>
            <a:pPr marL="1257300" lvl="2" indent="-457200">
              <a:spcBef>
                <a:spcPts val="0"/>
              </a:spcBef>
              <a:spcAft>
                <a:spcPts val="0"/>
              </a:spcAft>
              <a:buFont typeface="+mj-lt"/>
              <a:buAutoNum type="alphaLcParenR"/>
            </a:pPr>
            <a:r>
              <a:rPr lang="en-GB" sz="2200" dirty="0">
                <a:latin typeface="Arial" panose="020B0604020202020204" pitchFamily="34" charset="0"/>
                <a:cs typeface="Arial" panose="020B0604020202020204" pitchFamily="34" charset="0"/>
              </a:rPr>
              <a:t>Provide adaptability to the user's pace</a:t>
            </a:r>
            <a:r>
              <a:rPr lang="en-GB" sz="2200" dirty="0" smtClean="0">
                <a:latin typeface="Arial" panose="020B0604020202020204" pitchFamily="34" charset="0"/>
                <a:cs typeface="Arial" panose="020B0604020202020204" pitchFamily="34" charset="0"/>
              </a:rPr>
              <a:t>.</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744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Arial" panose="020B0604020202020204" pitchFamily="34" charset="0"/>
                <a:cs typeface="Arial" panose="020B0604020202020204" pitchFamily="34" charset="0"/>
              </a:rPr>
              <a:t>Flexibility in </a:t>
            </a:r>
            <a:r>
              <a:rPr lang="en-GB" sz="3200" dirty="0" smtClean="0">
                <a:latin typeface="Arial" panose="020B0604020202020204" pitchFamily="34" charset="0"/>
                <a:cs typeface="Arial" panose="020B0604020202020204" pitchFamily="34" charset="0"/>
              </a:rPr>
              <a:t>Use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54</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a:spcBef>
                <a:spcPts val="0"/>
              </a:spcBef>
              <a:spcAft>
                <a:spcPts val="0"/>
              </a:spcAft>
            </a:pPr>
            <a:r>
              <a:rPr lang="en-GB" sz="2400" dirty="0">
                <a:latin typeface="Arial" panose="020B0604020202020204" pitchFamily="34" charset="0"/>
                <a:cs typeface="Arial" panose="020B0604020202020204" pitchFamily="34" charset="0"/>
              </a:rPr>
              <a:t>Based on The Principle of Flexibility in </a:t>
            </a:r>
            <a:r>
              <a:rPr lang="en-GB" sz="2400" dirty="0" smtClean="0">
                <a:latin typeface="Arial" panose="020B0604020202020204" pitchFamily="34" charset="0"/>
                <a:cs typeface="Arial" panose="020B0604020202020204" pitchFamily="34" charset="0"/>
              </a:rPr>
              <a:t>Use and </a:t>
            </a:r>
            <a:r>
              <a:rPr lang="en-GB" sz="2400" dirty="0">
                <a:latin typeface="Arial" panose="020B0604020202020204" pitchFamily="34" charset="0"/>
                <a:cs typeface="Arial" panose="020B0604020202020204" pitchFamily="34" charset="0"/>
              </a:rPr>
              <a:t>its supporting </a:t>
            </a:r>
            <a:r>
              <a:rPr lang="en-GB" sz="2400" dirty="0" smtClean="0">
                <a:latin typeface="Arial" panose="020B0604020202020204" pitchFamily="34" charset="0"/>
                <a:cs typeface="Arial" panose="020B0604020202020204" pitchFamily="34" charset="0"/>
              </a:rPr>
              <a:t>guidelines, </a:t>
            </a:r>
            <a:r>
              <a:rPr lang="en-GB" sz="2400" dirty="0">
                <a:latin typeface="Arial" panose="020B0604020202020204" pitchFamily="34" charset="0"/>
                <a:cs typeface="Arial" panose="020B0604020202020204" pitchFamily="34" charset="0"/>
              </a:rPr>
              <a:t>we could make the following design suggestion to ensure Flexibility in </a:t>
            </a:r>
            <a:r>
              <a:rPr lang="en-GB" sz="2400" dirty="0" smtClean="0">
                <a:latin typeface="Arial" panose="020B0604020202020204" pitchFamily="34" charset="0"/>
                <a:cs typeface="Arial" panose="020B0604020202020204" pitchFamily="34" charset="0"/>
              </a:rPr>
              <a:t>Use</a:t>
            </a:r>
            <a:r>
              <a:rPr lang="en-GB" sz="2400" dirty="0">
                <a:latin typeface="Arial" panose="020B0604020202020204" pitchFamily="34" charset="0"/>
                <a:cs typeface="Arial" panose="020B0604020202020204" pitchFamily="34" charset="0"/>
              </a:rPr>
              <a:t>:</a:t>
            </a:r>
          </a:p>
          <a:p>
            <a:pPr marL="0" indent="0">
              <a:spcBef>
                <a:spcPts val="0"/>
              </a:spcBef>
              <a:spcAft>
                <a:spcPts val="0"/>
              </a:spcAft>
              <a:buNone/>
            </a:pPr>
            <a:endParaRPr lang="en-GB" sz="2400" dirty="0" smtClean="0">
              <a:latin typeface="Arial" panose="020B0604020202020204" pitchFamily="34" charset="0"/>
              <a:cs typeface="Arial" panose="020B0604020202020204" pitchFamily="34" charset="0"/>
            </a:endParaRPr>
          </a:p>
          <a:p>
            <a:pPr>
              <a:spcBef>
                <a:spcPts val="0"/>
              </a:spcBef>
              <a:spcAft>
                <a:spcPts val="0"/>
              </a:spcAft>
            </a:pPr>
            <a:r>
              <a:rPr lang="en-GB" sz="2400" dirty="0" smtClean="0">
                <a:latin typeface="Arial" panose="020B0604020202020204" pitchFamily="34" charset="0"/>
                <a:cs typeface="Arial" panose="020B0604020202020204" pitchFamily="34" charset="0"/>
              </a:rPr>
              <a:t>Automated </a:t>
            </a:r>
            <a:r>
              <a:rPr lang="en-GB" sz="2400" dirty="0">
                <a:latin typeface="Arial" panose="020B0604020202020204" pitchFamily="34" charset="0"/>
                <a:cs typeface="Arial" panose="020B0604020202020204" pitchFamily="34" charset="0"/>
              </a:rPr>
              <a:t>Ticket Machine Design </a:t>
            </a:r>
            <a:r>
              <a:rPr lang="en-GB" sz="2400" dirty="0">
                <a:solidFill>
                  <a:srgbClr val="FFC000"/>
                </a:solidFill>
                <a:latin typeface="Arial" panose="020B0604020202020204" pitchFamily="34" charset="0"/>
                <a:cs typeface="Arial" panose="020B0604020202020204" pitchFamily="34" charset="0"/>
              </a:rPr>
              <a:t>suggestion</a:t>
            </a:r>
            <a:r>
              <a:rPr lang="en-IE" sz="2400" dirty="0">
                <a:latin typeface="Arial" panose="020B0604020202020204" pitchFamily="34" charset="0"/>
                <a:cs typeface="Arial" panose="020B0604020202020204" pitchFamily="34" charset="0"/>
              </a:rPr>
              <a:t>: a </a:t>
            </a:r>
            <a:r>
              <a:rPr lang="en-GB" sz="2400" dirty="0">
                <a:latin typeface="Arial" panose="020B0604020202020204" pitchFamily="34" charset="0"/>
                <a:cs typeface="Arial" panose="020B0604020202020204" pitchFamily="34" charset="0"/>
              </a:rPr>
              <a:t>machine </a:t>
            </a:r>
            <a:r>
              <a:rPr lang="en-GB" sz="2400" dirty="0" smtClean="0">
                <a:latin typeface="Arial" panose="020B0604020202020204" pitchFamily="34" charset="0"/>
                <a:cs typeface="Arial" panose="020B0604020202020204" pitchFamily="34" charset="0"/>
              </a:rPr>
              <a:t>design </a:t>
            </a:r>
            <a:r>
              <a:rPr lang="en-GB" sz="2400" dirty="0">
                <a:latin typeface="Arial" panose="020B0604020202020204" pitchFamily="34" charset="0"/>
                <a:cs typeface="Arial" panose="020B0604020202020204" pitchFamily="34" charset="0"/>
              </a:rPr>
              <a:t>that </a:t>
            </a:r>
            <a:r>
              <a:rPr lang="en-GB" sz="2400" dirty="0" smtClean="0">
                <a:latin typeface="Arial" panose="020B0604020202020204" pitchFamily="34" charset="0"/>
                <a:cs typeface="Arial" panose="020B0604020202020204" pitchFamily="34" charset="0"/>
              </a:rPr>
              <a:t>has: </a:t>
            </a: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visual</a:t>
            </a:r>
            <a:r>
              <a:rPr lang="en-GB" sz="2400" dirty="0">
                <a:latin typeface="Arial" panose="020B0604020202020204" pitchFamily="34" charset="0"/>
                <a:cs typeface="Arial" panose="020B0604020202020204" pitchFamily="34" charset="0"/>
              </a:rPr>
              <a:t>, tactile, and audible feedback, </a:t>
            </a:r>
            <a:endParaRPr lang="en-GB" sz="2400" dirty="0" smtClean="0">
              <a:latin typeface="Arial" panose="020B0604020202020204" pitchFamily="34" charset="0"/>
              <a:cs typeface="Arial" panose="020B0604020202020204" pitchFamily="34" charset="0"/>
            </a:endParaRP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tapered </a:t>
            </a:r>
            <a:r>
              <a:rPr lang="en-GB" sz="2400" dirty="0">
                <a:latin typeface="Arial" panose="020B0604020202020204" pitchFamily="34" charset="0"/>
                <a:cs typeface="Arial" panose="020B0604020202020204" pitchFamily="34" charset="0"/>
              </a:rPr>
              <a:t>credit card slot, and </a:t>
            </a:r>
            <a:endParaRPr lang="en-GB" sz="2400" dirty="0" smtClean="0">
              <a:latin typeface="Arial" panose="020B0604020202020204" pitchFamily="34" charset="0"/>
              <a:cs typeface="Arial" panose="020B0604020202020204" pitchFamily="34" charset="0"/>
            </a:endParaRP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a </a:t>
            </a:r>
            <a:r>
              <a:rPr lang="en-GB" sz="2400" dirty="0">
                <a:latin typeface="Arial" panose="020B0604020202020204" pitchFamily="34" charset="0"/>
                <a:cs typeface="Arial" panose="020B0604020202020204" pitchFamily="34" charset="0"/>
              </a:rPr>
              <a:t>palm rest.</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4250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3200" dirty="0">
                <a:latin typeface="Arial" panose="020B0604020202020204" pitchFamily="34" charset="0"/>
                <a:cs typeface="Arial" panose="020B0604020202020204" pitchFamily="34" charset="0"/>
              </a:rPr>
              <a:t>Simple and Intuitive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55</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2400" dirty="0">
                <a:latin typeface="Arial" panose="020B0604020202020204" pitchFamily="34" charset="0"/>
                <a:cs typeface="Arial" panose="020B0604020202020204" pitchFamily="34" charset="0"/>
              </a:rPr>
              <a:t>3</a:t>
            </a:r>
            <a:r>
              <a:rPr lang="en-IE" sz="2400" dirty="0" smtClean="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Simple and Intuitive</a:t>
            </a:r>
            <a:endParaRPr lang="en-IE"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Use </a:t>
            </a:r>
            <a:r>
              <a:rPr lang="en-US" sz="2400" dirty="0">
                <a:latin typeface="Arial" panose="020B0604020202020204" pitchFamily="34" charset="0"/>
                <a:cs typeface="Arial" panose="020B0604020202020204" pitchFamily="34" charset="0"/>
              </a:rPr>
              <a:t>of the design is easy to understand, regardless of the user's experience, k</a:t>
            </a:r>
            <a:r>
              <a:rPr lang="en-US" sz="2400" dirty="0" smtClean="0">
                <a:latin typeface="Arial" panose="020B0604020202020204" pitchFamily="34" charset="0"/>
                <a:cs typeface="Arial" panose="020B0604020202020204" pitchFamily="34" charset="0"/>
              </a:rPr>
              <a:t>nowledge</a:t>
            </a:r>
            <a:r>
              <a:rPr lang="en-US" sz="2400" dirty="0">
                <a:latin typeface="Arial" panose="020B0604020202020204" pitchFamily="34" charset="0"/>
                <a:cs typeface="Arial" panose="020B0604020202020204" pitchFamily="34" charset="0"/>
              </a:rPr>
              <a:t>, language skills, or current concentration </a:t>
            </a:r>
            <a:r>
              <a:rPr lang="en-US" sz="2400" dirty="0" smtClean="0">
                <a:latin typeface="Arial" panose="020B0604020202020204" pitchFamily="34" charset="0"/>
                <a:cs typeface="Arial" panose="020B0604020202020204" pitchFamily="34" charset="0"/>
              </a:rPr>
              <a:t>level.</a:t>
            </a:r>
            <a:endParaRPr lang="en-GB" sz="2400" dirty="0" smtClean="0">
              <a:latin typeface="Arial" panose="020B0604020202020204" pitchFamily="34" charset="0"/>
              <a:cs typeface="Arial" panose="020B0604020202020204" pitchFamily="34" charset="0"/>
            </a:endParaRPr>
          </a:p>
          <a:p>
            <a:pPr marL="0" indent="0">
              <a:buNone/>
            </a:pPr>
            <a:endParaRPr lang="en-IE" sz="7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Guidelines</a:t>
            </a:r>
            <a:endParaRPr lang="en-IE" sz="24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2000" dirty="0">
                <a:latin typeface="Arial" panose="020B0604020202020204" pitchFamily="34" charset="0"/>
                <a:cs typeface="Arial" panose="020B0604020202020204" pitchFamily="34" charset="0"/>
              </a:rPr>
              <a:t>Eliminate unnecessary </a:t>
            </a:r>
            <a:r>
              <a:rPr lang="en-GB" sz="2000" dirty="0" smtClean="0">
                <a:latin typeface="Arial" panose="020B0604020202020204" pitchFamily="34" charset="0"/>
                <a:cs typeface="Arial" panose="020B0604020202020204" pitchFamily="34" charset="0"/>
              </a:rPr>
              <a:t>complexity.</a:t>
            </a:r>
            <a:endParaRPr lang="en-GB" sz="20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Be </a:t>
            </a:r>
            <a:r>
              <a:rPr lang="en-GB" sz="2000" dirty="0">
                <a:latin typeface="Arial" panose="020B0604020202020204" pitchFamily="34" charset="0"/>
                <a:cs typeface="Arial" panose="020B0604020202020204" pitchFamily="34" charset="0"/>
              </a:rPr>
              <a:t>consistent with user expectations and </a:t>
            </a:r>
            <a:r>
              <a:rPr lang="en-GB" sz="2000" dirty="0" smtClean="0">
                <a:latin typeface="Arial" panose="020B0604020202020204" pitchFamily="34" charset="0"/>
                <a:cs typeface="Arial" panose="020B0604020202020204" pitchFamily="34" charset="0"/>
              </a:rPr>
              <a:t>intuition.</a:t>
            </a:r>
            <a:endParaRPr lang="en-GB" sz="20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Accommodate </a:t>
            </a:r>
            <a:r>
              <a:rPr lang="en-GB" sz="2000" dirty="0">
                <a:latin typeface="Arial" panose="020B0604020202020204" pitchFamily="34" charset="0"/>
                <a:cs typeface="Arial" panose="020B0604020202020204" pitchFamily="34" charset="0"/>
              </a:rPr>
              <a:t>a wide range of literacy and language </a:t>
            </a:r>
            <a:r>
              <a:rPr lang="en-GB" sz="2000" dirty="0" smtClean="0">
                <a:latin typeface="Arial" panose="020B0604020202020204" pitchFamily="34" charset="0"/>
                <a:cs typeface="Arial" panose="020B0604020202020204" pitchFamily="34" charset="0"/>
              </a:rPr>
              <a:t>skills.</a:t>
            </a:r>
            <a:endParaRPr lang="en-GB" sz="20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Arrange </a:t>
            </a:r>
            <a:r>
              <a:rPr lang="en-GB" sz="2000" dirty="0">
                <a:latin typeface="Arial" panose="020B0604020202020204" pitchFamily="34" charset="0"/>
                <a:cs typeface="Arial" panose="020B0604020202020204" pitchFamily="34" charset="0"/>
              </a:rPr>
              <a:t>information consistent with its </a:t>
            </a:r>
            <a:r>
              <a:rPr lang="en-GB" sz="2000" dirty="0" smtClean="0">
                <a:latin typeface="Arial" panose="020B0604020202020204" pitchFamily="34" charset="0"/>
                <a:cs typeface="Arial" panose="020B0604020202020204" pitchFamily="34" charset="0"/>
              </a:rPr>
              <a:t>importance.</a:t>
            </a:r>
            <a:endParaRPr lang="en-GB" sz="20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Provide </a:t>
            </a:r>
            <a:r>
              <a:rPr lang="en-GB" sz="2000" dirty="0">
                <a:latin typeface="Arial" panose="020B0604020202020204" pitchFamily="34" charset="0"/>
                <a:cs typeface="Arial" panose="020B0604020202020204" pitchFamily="34" charset="0"/>
              </a:rPr>
              <a:t>effective prompting and feedback during and after task </a:t>
            </a:r>
            <a:r>
              <a:rPr lang="en-GB" sz="2000" dirty="0" smtClean="0">
                <a:latin typeface="Arial" panose="020B0604020202020204" pitchFamily="34" charset="0"/>
                <a:cs typeface="Arial" panose="020B0604020202020204" pitchFamily="34" charset="0"/>
              </a:rPr>
              <a:t>completion</a:t>
            </a:r>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23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3200" dirty="0">
                <a:latin typeface="Arial" panose="020B0604020202020204" pitchFamily="34" charset="0"/>
                <a:cs typeface="Arial" panose="020B0604020202020204" pitchFamily="34" charset="0"/>
              </a:rPr>
              <a:t>Simple and </a:t>
            </a:r>
            <a:r>
              <a:rPr lang="en-GB" sz="3200" dirty="0" smtClean="0">
                <a:latin typeface="Arial" panose="020B0604020202020204" pitchFamily="34" charset="0"/>
                <a:cs typeface="Arial" panose="020B0604020202020204" pitchFamily="34" charset="0"/>
              </a:rPr>
              <a:t>Intuitive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56</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a:spcBef>
                <a:spcPts val="0"/>
              </a:spcBef>
              <a:spcAft>
                <a:spcPts val="0"/>
              </a:spcAft>
            </a:pPr>
            <a:r>
              <a:rPr lang="en-GB" sz="2400" dirty="0">
                <a:latin typeface="Arial" panose="020B0604020202020204" pitchFamily="34" charset="0"/>
                <a:cs typeface="Arial" panose="020B0604020202020204" pitchFamily="34" charset="0"/>
              </a:rPr>
              <a:t>Based on The Principle of </a:t>
            </a:r>
            <a:r>
              <a:rPr lang="en-GB" sz="2400" dirty="0" smtClean="0">
                <a:latin typeface="Arial" panose="020B0604020202020204" pitchFamily="34" charset="0"/>
                <a:cs typeface="Arial" panose="020B0604020202020204" pitchFamily="34" charset="0"/>
              </a:rPr>
              <a:t>Simplicity and Intuition and </a:t>
            </a:r>
            <a:r>
              <a:rPr lang="en-GB" sz="2400" dirty="0">
                <a:latin typeface="Arial" panose="020B0604020202020204" pitchFamily="34" charset="0"/>
                <a:cs typeface="Arial" panose="020B0604020202020204" pitchFamily="34" charset="0"/>
              </a:rPr>
              <a:t>its supporting guidelines, we could make the following design suggestion to ensure Simplicity and Intuition </a:t>
            </a:r>
            <a:r>
              <a:rPr lang="en-GB" sz="2400" dirty="0" smtClean="0">
                <a:latin typeface="Arial" panose="020B0604020202020204" pitchFamily="34" charset="0"/>
                <a:cs typeface="Arial" panose="020B0604020202020204" pitchFamily="34" charset="0"/>
              </a:rPr>
              <a:t>in </a:t>
            </a:r>
            <a:r>
              <a:rPr lang="en-GB" sz="2400" dirty="0">
                <a:latin typeface="Arial" panose="020B0604020202020204" pitchFamily="34" charset="0"/>
                <a:cs typeface="Arial" panose="020B0604020202020204" pitchFamily="34" charset="0"/>
              </a:rPr>
              <a:t>Use:</a:t>
            </a:r>
          </a:p>
          <a:p>
            <a:pPr marL="0" indent="0">
              <a:spcBef>
                <a:spcPts val="0"/>
              </a:spcBef>
              <a:spcAft>
                <a:spcPts val="0"/>
              </a:spcAft>
              <a:buNone/>
            </a:pPr>
            <a:endParaRPr lang="en-GB" sz="2400" dirty="0" smtClean="0">
              <a:latin typeface="Arial" panose="020B0604020202020204" pitchFamily="34" charset="0"/>
              <a:cs typeface="Arial" panose="020B0604020202020204" pitchFamily="34" charset="0"/>
            </a:endParaRPr>
          </a:p>
          <a:p>
            <a:pPr>
              <a:spcBef>
                <a:spcPts val="0"/>
              </a:spcBef>
              <a:spcAft>
                <a:spcPts val="0"/>
              </a:spcAft>
            </a:pPr>
            <a:r>
              <a:rPr lang="en-GB" sz="2400" dirty="0">
                <a:latin typeface="Arial" panose="020B0604020202020204" pitchFamily="34" charset="0"/>
                <a:cs typeface="Arial" panose="020B0604020202020204" pitchFamily="34" charset="0"/>
              </a:rPr>
              <a:t>Automated Ticket Machine Design </a:t>
            </a:r>
            <a:r>
              <a:rPr lang="en-GB" sz="2400" dirty="0">
                <a:solidFill>
                  <a:srgbClr val="FFC000"/>
                </a:solidFill>
                <a:latin typeface="Arial" panose="020B0604020202020204" pitchFamily="34" charset="0"/>
                <a:cs typeface="Arial" panose="020B0604020202020204" pitchFamily="34" charset="0"/>
              </a:rPr>
              <a:t>suggestion</a:t>
            </a:r>
            <a:r>
              <a:rPr lang="en-IE" sz="2400" dirty="0">
                <a:latin typeface="Arial" panose="020B0604020202020204" pitchFamily="34" charset="0"/>
                <a:cs typeface="Arial" panose="020B0604020202020204" pitchFamily="34" charset="0"/>
              </a:rPr>
              <a:t>: </a:t>
            </a:r>
            <a:r>
              <a:rPr lang="en-GB" sz="2400" dirty="0" smtClean="0">
                <a:latin typeface="Arial" panose="020B0604020202020204" pitchFamily="34" charset="0"/>
                <a:cs typeface="Arial" panose="020B0604020202020204" pitchFamily="34" charset="0"/>
              </a:rPr>
              <a:t>a simple </a:t>
            </a:r>
            <a:r>
              <a:rPr lang="en-GB" sz="2400" dirty="0">
                <a:latin typeface="Arial" panose="020B0604020202020204" pitchFamily="34" charset="0"/>
                <a:cs typeface="Arial" panose="020B0604020202020204" pitchFamily="34" charset="0"/>
              </a:rPr>
              <a:t>a</a:t>
            </a:r>
            <a:r>
              <a:rPr lang="en-GB" sz="2400" dirty="0" smtClean="0">
                <a:latin typeface="Arial" panose="020B0604020202020204" pitchFamily="34" charset="0"/>
                <a:cs typeface="Arial" panose="020B0604020202020204" pitchFamily="34" charset="0"/>
              </a:rPr>
              <a:t>utomated </a:t>
            </a:r>
            <a:r>
              <a:rPr lang="en-GB" sz="2400" dirty="0">
                <a:latin typeface="Arial" panose="020B0604020202020204" pitchFamily="34" charset="0"/>
                <a:cs typeface="Arial" panose="020B0604020202020204" pitchFamily="34" charset="0"/>
              </a:rPr>
              <a:t>t</a:t>
            </a:r>
            <a:r>
              <a:rPr lang="en-GB" sz="2400" dirty="0" smtClean="0">
                <a:latin typeface="Arial" panose="020B0604020202020204" pitchFamily="34" charset="0"/>
                <a:cs typeface="Arial" panose="020B0604020202020204" pitchFamily="34" charset="0"/>
              </a:rPr>
              <a:t>icket </a:t>
            </a:r>
            <a:r>
              <a:rPr lang="en-GB" sz="2400" dirty="0">
                <a:latin typeface="Arial" panose="020B0604020202020204" pitchFamily="34" charset="0"/>
                <a:cs typeface="Arial" panose="020B0604020202020204" pitchFamily="34" charset="0"/>
              </a:rPr>
              <a:t>m</a:t>
            </a:r>
            <a:r>
              <a:rPr lang="en-GB" sz="2400" dirty="0" smtClean="0">
                <a:latin typeface="Arial" panose="020B0604020202020204" pitchFamily="34" charset="0"/>
                <a:cs typeface="Arial" panose="020B0604020202020204" pitchFamily="34" charset="0"/>
              </a:rPr>
              <a:t>achine </a:t>
            </a:r>
            <a:r>
              <a:rPr lang="en-GB" sz="2400" dirty="0">
                <a:latin typeface="Arial" panose="020B0604020202020204" pitchFamily="34" charset="0"/>
                <a:cs typeface="Arial" panose="020B0604020202020204" pitchFamily="34" charset="0"/>
              </a:rPr>
              <a:t>interaction style with suitable prompting and feedback during and after task </a:t>
            </a:r>
            <a:r>
              <a:rPr lang="en-GB" sz="2400" dirty="0" smtClean="0">
                <a:latin typeface="Arial" panose="020B0604020202020204" pitchFamily="34" charset="0"/>
                <a:cs typeface="Arial" panose="020B0604020202020204" pitchFamily="34" charset="0"/>
              </a:rPr>
              <a:t>completion</a:t>
            </a:r>
            <a:r>
              <a:rPr lang="en-GB" sz="2400" dirty="0">
                <a:latin typeface="Arial" panose="020B0604020202020204" pitchFamily="34" charset="0"/>
                <a:cs typeface="Arial" panose="020B0604020202020204" pitchFamily="34" charset="0"/>
              </a:rPr>
              <a:t>.</a:t>
            </a:r>
            <a:endParaRPr lang="en-GB" sz="2400" dirty="0" smtClean="0">
              <a:latin typeface="Arial" panose="020B0604020202020204" pitchFamily="34" charset="0"/>
              <a:cs typeface="Arial" panose="020B0604020202020204" pitchFamily="34" charset="0"/>
            </a:endParaRP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touch screen with menu based interaction and audible feedback.</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4051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Arial" panose="020B0604020202020204" pitchFamily="34" charset="0"/>
                <a:cs typeface="Arial" panose="020B0604020202020204" pitchFamily="34" charset="0"/>
              </a:rPr>
              <a:t>Perceptible Information</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57</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GB" sz="2400" dirty="0" smtClean="0">
                <a:latin typeface="Arial" panose="020B0604020202020204" pitchFamily="34" charset="0"/>
                <a:cs typeface="Arial" panose="020B0604020202020204" pitchFamily="34" charset="0"/>
              </a:rPr>
              <a:t>4 Perceptible </a:t>
            </a:r>
            <a:r>
              <a:rPr lang="en-GB" sz="2400" dirty="0">
                <a:latin typeface="Arial" panose="020B0604020202020204" pitchFamily="34" charset="0"/>
                <a:cs typeface="Arial" panose="020B0604020202020204" pitchFamily="34" charset="0"/>
              </a:rPr>
              <a:t>Information</a:t>
            </a:r>
            <a:endParaRPr lang="en-IE" sz="2400" dirty="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The </a:t>
            </a:r>
            <a:r>
              <a:rPr lang="en-GB" sz="2000" dirty="0">
                <a:latin typeface="Arial" panose="020B0604020202020204" pitchFamily="34" charset="0"/>
                <a:cs typeface="Arial" panose="020B0604020202020204" pitchFamily="34" charset="0"/>
              </a:rPr>
              <a:t>design communicates necessary information effectively to the user, </a:t>
            </a:r>
            <a:r>
              <a:rPr lang="en-GB" sz="2000" dirty="0" smtClean="0">
                <a:latin typeface="Arial" panose="020B0604020202020204" pitchFamily="34" charset="0"/>
                <a:cs typeface="Arial" panose="020B0604020202020204" pitchFamily="34" charset="0"/>
              </a:rPr>
              <a:t>regardless </a:t>
            </a:r>
            <a:r>
              <a:rPr lang="en-GB" sz="2000" dirty="0">
                <a:latin typeface="Arial" panose="020B0604020202020204" pitchFamily="34" charset="0"/>
                <a:cs typeface="Arial" panose="020B0604020202020204" pitchFamily="34" charset="0"/>
              </a:rPr>
              <a:t>of ambient conditions or the user's sensory abilities. </a:t>
            </a:r>
            <a:endParaRPr lang="en-IE" sz="2000" dirty="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Guidelines</a:t>
            </a:r>
            <a:endParaRPr lang="en-IE" sz="2000" dirty="0" smtClean="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Use </a:t>
            </a:r>
            <a:r>
              <a:rPr lang="en-GB" sz="1800" dirty="0">
                <a:latin typeface="Arial" panose="020B0604020202020204" pitchFamily="34" charset="0"/>
                <a:cs typeface="Arial" panose="020B0604020202020204" pitchFamily="34" charset="0"/>
              </a:rPr>
              <a:t>different modes (pictorial, verbal, tactile) for redundant presentation of essential </a:t>
            </a:r>
            <a:r>
              <a:rPr lang="en-GB" sz="1800" dirty="0" smtClean="0">
                <a:latin typeface="Arial" panose="020B0604020202020204" pitchFamily="34" charset="0"/>
                <a:cs typeface="Arial" panose="020B0604020202020204" pitchFamily="34" charset="0"/>
              </a:rPr>
              <a:t>information.</a:t>
            </a:r>
            <a:endParaRPr lang="en-GB" sz="1800" dirty="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adequate contrast between essential information and its </a:t>
            </a:r>
            <a:r>
              <a:rPr lang="en-GB" sz="1800" dirty="0" smtClean="0">
                <a:latin typeface="Arial" panose="020B0604020202020204" pitchFamily="34" charset="0"/>
                <a:cs typeface="Arial" panose="020B0604020202020204" pitchFamily="34" charset="0"/>
              </a:rPr>
              <a:t>surroundings.</a:t>
            </a:r>
          </a:p>
          <a:p>
            <a:pPr marL="1144800" lvl="3"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Maximise </a:t>
            </a:r>
            <a:r>
              <a:rPr lang="en-GB" sz="1800" dirty="0">
                <a:latin typeface="Arial" panose="020B0604020202020204" pitchFamily="34" charset="0"/>
                <a:cs typeface="Arial" panose="020B0604020202020204" pitchFamily="34" charset="0"/>
              </a:rPr>
              <a:t>"legibility" of essential </a:t>
            </a:r>
            <a:r>
              <a:rPr lang="en-GB" sz="1800" dirty="0" smtClean="0">
                <a:latin typeface="Arial" panose="020B0604020202020204" pitchFamily="34" charset="0"/>
                <a:cs typeface="Arial" panose="020B0604020202020204" pitchFamily="34" charset="0"/>
              </a:rPr>
              <a:t>information.</a:t>
            </a:r>
            <a:endParaRPr lang="en-GB" sz="1800" dirty="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Differentiate </a:t>
            </a:r>
            <a:r>
              <a:rPr lang="en-GB" sz="1800" dirty="0">
                <a:latin typeface="Arial" panose="020B0604020202020204" pitchFamily="34" charset="0"/>
                <a:cs typeface="Arial" panose="020B0604020202020204" pitchFamily="34" charset="0"/>
              </a:rPr>
              <a:t>elements in ways that can be described (i.e., make it easy to give instructions or directions</a:t>
            </a:r>
            <a:r>
              <a:rPr lang="en-GB" sz="1800" dirty="0" smtClean="0">
                <a:latin typeface="Arial" panose="020B0604020202020204" pitchFamily="34" charset="0"/>
                <a:cs typeface="Arial" panose="020B0604020202020204" pitchFamily="34" charset="0"/>
              </a:rPr>
              <a:t>).</a:t>
            </a:r>
            <a:endParaRPr lang="en-GB" sz="1800" dirty="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compatibility with a variety of techniques or devices used by people with sensory </a:t>
            </a:r>
            <a:r>
              <a:rPr lang="en-GB" sz="1800" dirty="0" smtClean="0">
                <a:latin typeface="Arial" panose="020B0604020202020204" pitchFamily="34" charset="0"/>
                <a:cs typeface="Arial" panose="020B0604020202020204" pitchFamily="34" charset="0"/>
              </a:rPr>
              <a:t>limitations.</a:t>
            </a:r>
          </a:p>
        </p:txBody>
      </p:sp>
    </p:spTree>
    <p:extLst>
      <p:ext uri="{BB962C8B-B14F-4D97-AF65-F5344CB8AC3E}">
        <p14:creationId xmlns:p14="http://schemas.microsoft.com/office/powerpoint/2010/main" val="1447643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Arial" panose="020B0604020202020204" pitchFamily="34" charset="0"/>
                <a:cs typeface="Arial" panose="020B0604020202020204" pitchFamily="34" charset="0"/>
              </a:rPr>
              <a:t>Perceptible </a:t>
            </a:r>
            <a:r>
              <a:rPr lang="en-GB" sz="3200" dirty="0" smtClean="0">
                <a:latin typeface="Arial" panose="020B0604020202020204" pitchFamily="34" charset="0"/>
                <a:cs typeface="Arial" panose="020B0604020202020204" pitchFamily="34" charset="0"/>
              </a:rPr>
              <a:t>Information </a:t>
            </a:r>
            <a:r>
              <a:rPr lang="en-IE" sz="3200" dirty="0" smtClean="0">
                <a:latin typeface="Arial" panose="020B0604020202020204" pitchFamily="34" charset="0"/>
                <a:cs typeface="Arial" panose="020B0604020202020204" pitchFamily="34" charset="0"/>
              </a:rPr>
              <a:t>(2)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58</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a:spcBef>
                <a:spcPts val="0"/>
              </a:spcBef>
              <a:spcAft>
                <a:spcPts val="0"/>
              </a:spcAft>
            </a:pPr>
            <a:r>
              <a:rPr lang="en-GB" sz="2400" dirty="0">
                <a:latin typeface="Arial" panose="020B0604020202020204" pitchFamily="34" charset="0"/>
                <a:cs typeface="Arial" panose="020B0604020202020204" pitchFamily="34" charset="0"/>
              </a:rPr>
              <a:t>Based on The Principle of Perceptible </a:t>
            </a:r>
            <a:r>
              <a:rPr lang="en-GB" sz="2400" dirty="0" smtClean="0">
                <a:latin typeface="Arial" panose="020B0604020202020204" pitchFamily="34" charset="0"/>
                <a:cs typeface="Arial" panose="020B0604020202020204" pitchFamily="34" charset="0"/>
              </a:rPr>
              <a:t>Information</a:t>
            </a:r>
            <a:r>
              <a:rPr lang="en-IE" sz="2400" dirty="0" smtClean="0">
                <a:latin typeface="Arial" panose="020B0604020202020204" pitchFamily="34" charset="0"/>
                <a:cs typeface="Arial" panose="020B0604020202020204" pitchFamily="34" charset="0"/>
              </a:rPr>
              <a:t> </a:t>
            </a:r>
            <a:r>
              <a:rPr lang="en-GB" sz="2400" dirty="0" smtClean="0">
                <a:latin typeface="Arial" panose="020B0604020202020204" pitchFamily="34" charset="0"/>
                <a:cs typeface="Arial" panose="020B0604020202020204" pitchFamily="34" charset="0"/>
              </a:rPr>
              <a:t>and </a:t>
            </a:r>
            <a:r>
              <a:rPr lang="en-GB" sz="2400" dirty="0">
                <a:latin typeface="Arial" panose="020B0604020202020204" pitchFamily="34" charset="0"/>
                <a:cs typeface="Arial" panose="020B0604020202020204" pitchFamily="34" charset="0"/>
              </a:rPr>
              <a:t>its supporting guidelines, we could make the following design suggestion to ensure Perceptible </a:t>
            </a:r>
            <a:r>
              <a:rPr lang="en-GB" sz="2400" dirty="0" smtClean="0">
                <a:latin typeface="Arial" panose="020B0604020202020204" pitchFamily="34" charset="0"/>
                <a:cs typeface="Arial" panose="020B0604020202020204" pitchFamily="34" charset="0"/>
              </a:rPr>
              <a:t>Information</a:t>
            </a:r>
            <a:r>
              <a:rPr lang="en-IE" sz="2400" dirty="0" smtClean="0">
                <a:latin typeface="Arial" panose="020B0604020202020204" pitchFamily="34" charset="0"/>
                <a:cs typeface="Arial" panose="020B0604020202020204" pitchFamily="34" charset="0"/>
              </a:rPr>
              <a:t> </a:t>
            </a:r>
            <a:r>
              <a:rPr lang="en-GB" sz="2400" dirty="0" smtClean="0">
                <a:latin typeface="Arial" panose="020B0604020202020204" pitchFamily="34" charset="0"/>
                <a:cs typeface="Arial" panose="020B0604020202020204" pitchFamily="34" charset="0"/>
              </a:rPr>
              <a:t>in Use:</a:t>
            </a:r>
          </a:p>
          <a:p>
            <a:pPr marL="0" indent="0">
              <a:spcBef>
                <a:spcPts val="0"/>
              </a:spcBef>
              <a:spcAft>
                <a:spcPts val="0"/>
              </a:spcAft>
              <a:buNone/>
            </a:pPr>
            <a:endParaRPr lang="en-GB" sz="2400" dirty="0">
              <a:latin typeface="Arial" panose="020B0604020202020204" pitchFamily="34" charset="0"/>
              <a:cs typeface="Arial" panose="020B0604020202020204" pitchFamily="34" charset="0"/>
            </a:endParaRPr>
          </a:p>
          <a:p>
            <a:pPr>
              <a:spcBef>
                <a:spcPts val="0"/>
              </a:spcBef>
              <a:spcAft>
                <a:spcPts val="0"/>
              </a:spcAft>
            </a:pPr>
            <a:r>
              <a:rPr lang="en-GB" sz="2400" dirty="0" smtClean="0">
                <a:latin typeface="Arial" panose="020B0604020202020204" pitchFamily="34" charset="0"/>
                <a:cs typeface="Arial" panose="020B0604020202020204" pitchFamily="34" charset="0"/>
              </a:rPr>
              <a:t>Automated Ticket Machine Design </a:t>
            </a:r>
            <a:r>
              <a:rPr lang="en-GB" sz="2400" dirty="0" smtClean="0">
                <a:solidFill>
                  <a:srgbClr val="FFC000"/>
                </a:solidFill>
                <a:latin typeface="Arial" panose="020B0604020202020204" pitchFamily="34" charset="0"/>
                <a:cs typeface="Arial" panose="020B0604020202020204" pitchFamily="34" charset="0"/>
              </a:rPr>
              <a:t>suggestion</a:t>
            </a:r>
            <a:r>
              <a:rPr lang="en-IE" sz="2400" dirty="0" smtClean="0">
                <a:latin typeface="Arial" panose="020B0604020202020204" pitchFamily="34" charset="0"/>
                <a:cs typeface="Arial" panose="020B0604020202020204" pitchFamily="34" charset="0"/>
              </a:rPr>
              <a:t>: </a:t>
            </a:r>
            <a:r>
              <a:rPr lang="en-GB" sz="2400" dirty="0" smtClean="0">
                <a:latin typeface="Arial" panose="020B0604020202020204" pitchFamily="34" charset="0"/>
                <a:cs typeface="Arial" panose="020B0604020202020204" pitchFamily="34" charset="0"/>
              </a:rPr>
              <a:t>machine interaction feedback to cater for a wide range of users with sensory limitations. </a:t>
            </a: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E.G, audible feedback, with redundant cueing via either simple beeps or possible speech based feedback.</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611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3200" dirty="0">
                <a:latin typeface="Arial" panose="020B0604020202020204" pitchFamily="34" charset="0"/>
                <a:cs typeface="Arial" panose="020B0604020202020204" pitchFamily="34" charset="0"/>
              </a:rPr>
              <a:t>Tolerance for Error</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59</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2400" dirty="0" smtClean="0">
                <a:latin typeface="Arial" panose="020B0604020202020204" pitchFamily="34" charset="0"/>
                <a:cs typeface="Arial" panose="020B0604020202020204" pitchFamily="34" charset="0"/>
              </a:rPr>
              <a:t>5 </a:t>
            </a:r>
            <a:r>
              <a:rPr lang="en-GB" sz="2400" dirty="0" smtClean="0">
                <a:latin typeface="Arial" panose="020B0604020202020204" pitchFamily="34" charset="0"/>
                <a:cs typeface="Arial" panose="020B0604020202020204" pitchFamily="34" charset="0"/>
              </a:rPr>
              <a:t>Tolerance </a:t>
            </a:r>
            <a:r>
              <a:rPr lang="en-GB" sz="2400" dirty="0">
                <a:latin typeface="Arial" panose="020B0604020202020204" pitchFamily="34" charset="0"/>
                <a:cs typeface="Arial" panose="020B0604020202020204" pitchFamily="34" charset="0"/>
              </a:rPr>
              <a:t>for </a:t>
            </a:r>
            <a:r>
              <a:rPr lang="en-GB" sz="2400" dirty="0" smtClean="0">
                <a:latin typeface="Arial" panose="020B0604020202020204" pitchFamily="34" charset="0"/>
                <a:cs typeface="Arial" panose="020B0604020202020204" pitchFamily="34" charset="0"/>
              </a:rPr>
              <a:t>Error</a:t>
            </a:r>
            <a:endParaRPr lang="en-IE" sz="2400" dirty="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design minimizes hazards and the adverse consequences of </a:t>
            </a:r>
            <a:r>
              <a:rPr lang="en-GB" sz="2400" dirty="0" smtClean="0">
                <a:latin typeface="Arial" panose="020B0604020202020204" pitchFamily="34" charset="0"/>
                <a:cs typeface="Arial" panose="020B0604020202020204" pitchFamily="34" charset="0"/>
              </a:rPr>
              <a:t>accidental</a:t>
            </a:r>
            <a:r>
              <a:rPr lang="en-IE" sz="2400" dirty="0">
                <a:latin typeface="Arial" panose="020B0604020202020204" pitchFamily="34" charset="0"/>
                <a:cs typeface="Arial" panose="020B0604020202020204" pitchFamily="34" charset="0"/>
              </a:rPr>
              <a:t> </a:t>
            </a:r>
            <a:r>
              <a:rPr lang="en-IE" sz="2400" dirty="0" smtClean="0">
                <a:latin typeface="Arial" panose="020B0604020202020204" pitchFamily="34" charset="0"/>
                <a:cs typeface="Arial" panose="020B0604020202020204" pitchFamily="34" charset="0"/>
              </a:rPr>
              <a:t>o</a:t>
            </a:r>
            <a:r>
              <a:rPr lang="en-GB" sz="2400" dirty="0" smtClean="0">
                <a:latin typeface="Arial" panose="020B0604020202020204" pitchFamily="34" charset="0"/>
                <a:cs typeface="Arial" panose="020B0604020202020204" pitchFamily="34" charset="0"/>
              </a:rPr>
              <a:t>r </a:t>
            </a:r>
            <a:r>
              <a:rPr lang="en-GB" sz="2400" dirty="0">
                <a:latin typeface="Arial" panose="020B0604020202020204" pitchFamily="34" charset="0"/>
                <a:cs typeface="Arial" panose="020B0604020202020204" pitchFamily="34" charset="0"/>
              </a:rPr>
              <a:t>unintended </a:t>
            </a:r>
            <a:r>
              <a:rPr lang="en-GB" sz="2400" dirty="0" smtClean="0">
                <a:latin typeface="Arial" panose="020B0604020202020204" pitchFamily="34" charset="0"/>
                <a:cs typeface="Arial" panose="020B0604020202020204" pitchFamily="34" charset="0"/>
              </a:rPr>
              <a:t>actions.</a:t>
            </a:r>
          </a:p>
          <a:p>
            <a:pPr marL="0" indent="0">
              <a:buNone/>
            </a:pPr>
            <a:endParaRPr lang="en-GB" sz="700" dirty="0" smtClean="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Guidelines</a:t>
            </a:r>
            <a:endParaRPr lang="en-IE" sz="24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Arrange </a:t>
            </a:r>
            <a:r>
              <a:rPr lang="en-GB" sz="2200" dirty="0">
                <a:latin typeface="Arial" panose="020B0604020202020204" pitchFamily="34" charset="0"/>
                <a:cs typeface="Arial" panose="020B0604020202020204" pitchFamily="34" charset="0"/>
              </a:rPr>
              <a:t>elements to </a:t>
            </a:r>
            <a:r>
              <a:rPr lang="en-GB" sz="2200" dirty="0" smtClean="0">
                <a:latin typeface="Arial" panose="020B0604020202020204" pitchFamily="34" charset="0"/>
                <a:cs typeface="Arial" panose="020B0604020202020204" pitchFamily="34" charset="0"/>
              </a:rPr>
              <a:t>minimise </a:t>
            </a:r>
            <a:r>
              <a:rPr lang="en-GB" sz="2200" dirty="0">
                <a:latin typeface="Arial" panose="020B0604020202020204" pitchFamily="34" charset="0"/>
                <a:cs typeface="Arial" panose="020B0604020202020204" pitchFamily="34" charset="0"/>
              </a:rPr>
              <a:t>hazards and errors: most used elements, most accessible; hazardous elements eliminated, </a:t>
            </a:r>
            <a:r>
              <a:rPr lang="en-GB" sz="2200" dirty="0" smtClean="0">
                <a:latin typeface="Arial" panose="020B0604020202020204" pitchFamily="34" charset="0"/>
                <a:cs typeface="Arial" panose="020B0604020202020204" pitchFamily="34" charset="0"/>
              </a:rPr>
              <a:t>isolated </a:t>
            </a:r>
            <a:r>
              <a:rPr lang="en-GB" sz="2200" dirty="0">
                <a:latin typeface="Arial" panose="020B0604020202020204" pitchFamily="34" charset="0"/>
                <a:cs typeface="Arial" panose="020B0604020202020204" pitchFamily="34" charset="0"/>
              </a:rPr>
              <a:t>or </a:t>
            </a:r>
            <a:r>
              <a:rPr lang="en-GB" sz="2200" dirty="0" smtClean="0">
                <a:latin typeface="Arial" panose="020B0604020202020204" pitchFamily="34" charset="0"/>
                <a:cs typeface="Arial" panose="020B0604020202020204" pitchFamily="34" charset="0"/>
              </a:rPr>
              <a:t>shielded.</a:t>
            </a:r>
            <a:endParaRPr lang="en-GB" sz="22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Provide </a:t>
            </a:r>
            <a:r>
              <a:rPr lang="en-GB" sz="2200" dirty="0">
                <a:latin typeface="Arial" panose="020B0604020202020204" pitchFamily="34" charset="0"/>
                <a:cs typeface="Arial" panose="020B0604020202020204" pitchFamily="34" charset="0"/>
              </a:rPr>
              <a:t>warnings of hazards and </a:t>
            </a:r>
            <a:r>
              <a:rPr lang="en-GB" sz="2200" dirty="0" smtClean="0">
                <a:latin typeface="Arial" panose="020B0604020202020204" pitchFamily="34" charset="0"/>
                <a:cs typeface="Arial" panose="020B0604020202020204" pitchFamily="34" charset="0"/>
              </a:rPr>
              <a:t>errors.</a:t>
            </a:r>
            <a:endParaRPr lang="en-GB" sz="22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Provide fail-safe features.</a:t>
            </a:r>
            <a:endParaRPr lang="en-GB" sz="22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Discourage </a:t>
            </a:r>
            <a:r>
              <a:rPr lang="en-GB" sz="2200" dirty="0">
                <a:latin typeface="Arial" panose="020B0604020202020204" pitchFamily="34" charset="0"/>
                <a:cs typeface="Arial" panose="020B0604020202020204" pitchFamily="34" charset="0"/>
              </a:rPr>
              <a:t>unconscious action in tasks that require vigilance</a:t>
            </a:r>
            <a:r>
              <a:rPr lang="en-GB" sz="2200" dirty="0" smtClean="0">
                <a:latin typeface="Arial" panose="020B0604020202020204" pitchFamily="34" charset="0"/>
                <a:cs typeface="Arial" panose="020B0604020202020204" pitchFamily="34" charset="0"/>
              </a:rPr>
              <a:t>.</a:t>
            </a:r>
            <a:endParaRPr lang="en-IE"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70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Module Content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0"/>
              </a:spcBef>
              <a:buFontTx/>
              <a:buBlip>
                <a:blip r:embed="rId2"/>
              </a:buBlip>
            </a:pPr>
            <a:r>
              <a:rPr lang="en-IE" altLang="en-US" sz="2200" dirty="0">
                <a:latin typeface="Arial" panose="020B0604020202020204" pitchFamily="34" charset="0"/>
                <a:cs typeface="Arial" panose="020B0604020202020204" pitchFamily="34" charset="0"/>
              </a:rPr>
              <a:t>User Interface Evaluation: usability specifications. Measurement criteria. Usability evaluation; cognitive walkthroughs, heuristic analysis, expert review, think aloud methods.</a:t>
            </a:r>
            <a:endParaRPr lang="en-GB" altLang="en-US" sz="2200" dirty="0">
              <a:latin typeface="Arial" panose="020B0604020202020204" pitchFamily="34" charset="0"/>
              <a:cs typeface="Arial" panose="020B0604020202020204" pitchFamily="34" charset="0"/>
            </a:endParaRPr>
          </a:p>
          <a:p>
            <a:pPr>
              <a:spcBef>
                <a:spcPct val="0"/>
              </a:spcBef>
              <a:buFontTx/>
              <a:buBlip>
                <a:blip r:embed="rId2"/>
              </a:buBlip>
            </a:pPr>
            <a:r>
              <a:rPr lang="en-IE" altLang="en-US" sz="2200" dirty="0">
                <a:latin typeface="Arial" panose="020B0604020202020204" pitchFamily="34" charset="0"/>
                <a:cs typeface="Arial" panose="020B0604020202020204" pitchFamily="34" charset="0"/>
              </a:rPr>
              <a:t>Usability Guidelines, principles and theories. Usability issues and accessibility, ease of use. Principles of universal design, usability standards, HCI standards, accessibility requirements, implications for HCI, legal imperative for accessibility.</a:t>
            </a:r>
          </a:p>
          <a:p>
            <a:pPr>
              <a:spcBef>
                <a:spcPct val="0"/>
              </a:spcBef>
              <a:buFontTx/>
              <a:buBlip>
                <a:blip r:embed="rId2"/>
              </a:buBlip>
            </a:pPr>
            <a:r>
              <a:rPr lang="en-IE" altLang="en-US" sz="2200" dirty="0">
                <a:latin typeface="Arial" panose="020B0604020202020204" pitchFamily="34" charset="0"/>
                <a:cs typeface="Arial" panose="020B0604020202020204" pitchFamily="34" charset="0"/>
              </a:rPr>
              <a:t>User Interface Technology - input and output devices, interaction styles.</a:t>
            </a:r>
            <a:endParaRPr lang="en-GB" alt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6</a:t>
            </a:fld>
            <a:endParaRPr lang="en-US"/>
          </a:p>
        </p:txBody>
      </p:sp>
    </p:spTree>
    <p:extLst>
      <p:ext uri="{BB962C8B-B14F-4D97-AF65-F5344CB8AC3E}">
        <p14:creationId xmlns:p14="http://schemas.microsoft.com/office/powerpoint/2010/main" val="1210237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3200" dirty="0">
                <a:latin typeface="Arial" panose="020B0604020202020204" pitchFamily="34" charset="0"/>
                <a:cs typeface="Arial" panose="020B0604020202020204" pitchFamily="34" charset="0"/>
              </a:rPr>
              <a:t>Tolerance for </a:t>
            </a:r>
            <a:r>
              <a:rPr lang="en-GB" sz="3200" dirty="0" smtClean="0">
                <a:latin typeface="Arial" panose="020B0604020202020204" pitchFamily="34" charset="0"/>
                <a:cs typeface="Arial" panose="020B0604020202020204" pitchFamily="34" charset="0"/>
              </a:rPr>
              <a:t>Error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60</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a:spcBef>
                <a:spcPts val="0"/>
              </a:spcBef>
              <a:spcAft>
                <a:spcPts val="0"/>
              </a:spcAft>
            </a:pPr>
            <a:r>
              <a:rPr lang="en-GB" sz="2400" dirty="0">
                <a:latin typeface="Arial" panose="020B0604020202020204" pitchFamily="34" charset="0"/>
                <a:cs typeface="Arial" panose="020B0604020202020204" pitchFamily="34" charset="0"/>
              </a:rPr>
              <a:t>Based on The Principle of Tolerance for </a:t>
            </a:r>
            <a:r>
              <a:rPr lang="en-GB" sz="2400" dirty="0" smtClean="0">
                <a:latin typeface="Arial" panose="020B0604020202020204" pitchFamily="34" charset="0"/>
                <a:cs typeface="Arial" panose="020B0604020202020204" pitchFamily="34" charset="0"/>
              </a:rPr>
              <a:t>Error and </a:t>
            </a:r>
            <a:r>
              <a:rPr lang="en-GB" sz="2400" dirty="0">
                <a:latin typeface="Arial" panose="020B0604020202020204" pitchFamily="34" charset="0"/>
                <a:cs typeface="Arial" panose="020B0604020202020204" pitchFamily="34" charset="0"/>
              </a:rPr>
              <a:t>its supporting guidelines, we could make the following design suggestion to ensure Tolerance for </a:t>
            </a:r>
            <a:r>
              <a:rPr lang="en-GB" sz="2400" dirty="0" smtClean="0">
                <a:latin typeface="Arial" panose="020B0604020202020204" pitchFamily="34" charset="0"/>
                <a:cs typeface="Arial" panose="020B0604020202020204" pitchFamily="34" charset="0"/>
              </a:rPr>
              <a:t>Error in Use</a:t>
            </a:r>
            <a:r>
              <a:rPr lang="en-GB" sz="2400" dirty="0">
                <a:latin typeface="Arial" panose="020B0604020202020204" pitchFamily="34" charset="0"/>
                <a:cs typeface="Arial" panose="020B0604020202020204" pitchFamily="34" charset="0"/>
              </a:rPr>
              <a:t>.</a:t>
            </a:r>
            <a:endParaRPr lang="en-GB" sz="2400" dirty="0" smtClean="0">
              <a:latin typeface="Arial" panose="020B0604020202020204" pitchFamily="34" charset="0"/>
              <a:cs typeface="Arial" panose="020B0604020202020204" pitchFamily="34" charset="0"/>
            </a:endParaRPr>
          </a:p>
          <a:p>
            <a:pPr marL="0" indent="0">
              <a:spcBef>
                <a:spcPts val="0"/>
              </a:spcBef>
              <a:spcAft>
                <a:spcPts val="0"/>
              </a:spcAft>
              <a:buNone/>
            </a:pPr>
            <a:endParaRPr lang="en-GB" sz="2400" dirty="0" smtClean="0">
              <a:latin typeface="Arial" panose="020B0604020202020204" pitchFamily="34" charset="0"/>
              <a:cs typeface="Arial" panose="020B0604020202020204" pitchFamily="34" charset="0"/>
            </a:endParaRPr>
          </a:p>
          <a:p>
            <a:pPr>
              <a:spcBef>
                <a:spcPts val="0"/>
              </a:spcBef>
              <a:spcAft>
                <a:spcPts val="0"/>
              </a:spcAft>
            </a:pPr>
            <a:r>
              <a:rPr lang="en-GB" sz="2400" dirty="0" smtClean="0">
                <a:latin typeface="Arial" panose="020B0604020202020204" pitchFamily="34" charset="0"/>
                <a:cs typeface="Arial" panose="020B0604020202020204" pitchFamily="34" charset="0"/>
              </a:rPr>
              <a:t>Automated </a:t>
            </a:r>
            <a:r>
              <a:rPr lang="en-GB" sz="2400" dirty="0">
                <a:latin typeface="Arial" panose="020B0604020202020204" pitchFamily="34" charset="0"/>
                <a:cs typeface="Arial" panose="020B0604020202020204" pitchFamily="34" charset="0"/>
              </a:rPr>
              <a:t>Ticket Machine Design </a:t>
            </a:r>
            <a:r>
              <a:rPr lang="en-GB" sz="2400" dirty="0">
                <a:solidFill>
                  <a:srgbClr val="FFC000"/>
                </a:solidFill>
                <a:latin typeface="Arial" panose="020B0604020202020204" pitchFamily="34" charset="0"/>
                <a:cs typeface="Arial" panose="020B0604020202020204" pitchFamily="34" charset="0"/>
              </a:rPr>
              <a:t>suggestion</a:t>
            </a:r>
            <a:r>
              <a:rPr lang="en-IE"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machine</a:t>
            </a:r>
            <a:r>
              <a:rPr lang="en-GB" sz="2400" dirty="0" smtClean="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interaction that </a:t>
            </a:r>
            <a:r>
              <a:rPr lang="en-GB" sz="2400" dirty="0" smtClean="0">
                <a:latin typeface="Arial" panose="020B0604020202020204" pitchFamily="34" charset="0"/>
                <a:cs typeface="Arial" panose="020B0604020202020204" pitchFamily="34" charset="0"/>
              </a:rPr>
              <a:t>minimises </a:t>
            </a:r>
            <a:r>
              <a:rPr lang="en-GB" sz="2400" dirty="0">
                <a:latin typeface="Arial" panose="020B0604020202020204" pitchFamily="34" charset="0"/>
                <a:cs typeface="Arial" panose="020B0604020202020204" pitchFamily="34" charset="0"/>
              </a:rPr>
              <a:t>errors is tolerant of user errors, and recovers gracefully from </a:t>
            </a:r>
            <a:r>
              <a:rPr lang="en-GB" sz="2400" dirty="0" smtClean="0">
                <a:latin typeface="Arial" panose="020B0604020202020204" pitchFamily="34" charset="0"/>
                <a:cs typeface="Arial" panose="020B0604020202020204" pitchFamily="34" charset="0"/>
              </a:rPr>
              <a:t>errors.</a:t>
            </a: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P</a:t>
            </a:r>
            <a:r>
              <a:rPr lang="en-GB" sz="2400" dirty="0" smtClean="0">
                <a:latin typeface="Arial" panose="020B0604020202020204" pitchFamily="34" charset="0"/>
                <a:cs typeface="Arial" panose="020B0604020202020204" pitchFamily="34" charset="0"/>
              </a:rPr>
              <a:t>rovide a credit </a:t>
            </a:r>
            <a:r>
              <a:rPr lang="en-GB" sz="2400" dirty="0">
                <a:latin typeface="Arial" panose="020B0604020202020204" pitchFamily="34" charset="0"/>
                <a:cs typeface="Arial" panose="020B0604020202020204" pitchFamily="34" charset="0"/>
              </a:rPr>
              <a:t>card </a:t>
            </a:r>
            <a:r>
              <a:rPr lang="en-GB" sz="2400" dirty="0" smtClean="0">
                <a:latin typeface="Arial" panose="020B0604020202020204" pitchFamily="34" charset="0"/>
                <a:cs typeface="Arial" panose="020B0604020202020204" pitchFamily="34" charset="0"/>
              </a:rPr>
              <a:t>reader </a:t>
            </a:r>
            <a:r>
              <a:rPr lang="en-GB" sz="2400" dirty="0">
                <a:latin typeface="Arial" panose="020B0604020202020204" pitchFamily="34" charset="0"/>
                <a:cs typeface="Arial" panose="020B0604020202020204" pitchFamily="34" charset="0"/>
              </a:rPr>
              <a:t>that reads cards inserted in any direction.</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516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E" sz="3200" dirty="0">
                <a:latin typeface="Arial" panose="020B0604020202020204" pitchFamily="34" charset="0"/>
                <a:cs typeface="Arial" panose="020B0604020202020204" pitchFamily="34" charset="0"/>
              </a:rPr>
              <a:t>Low Physical Effort</a:t>
            </a: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61</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2400" dirty="0" smtClean="0">
                <a:latin typeface="Arial" panose="020B0604020202020204" pitchFamily="34" charset="0"/>
                <a:cs typeface="Arial" panose="020B0604020202020204" pitchFamily="34" charset="0"/>
              </a:rPr>
              <a:t>6 Low Physical Effort</a:t>
            </a:r>
            <a:endParaRPr lang="en-IE" sz="2400" dirty="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design can be used efficiently and comfortably and with a minimum of fatigue</a:t>
            </a:r>
            <a:r>
              <a:rPr lang="en-GB" sz="2400" dirty="0" smtClean="0">
                <a:latin typeface="Arial" panose="020B0604020202020204" pitchFamily="34" charset="0"/>
                <a:cs typeface="Arial" panose="020B0604020202020204" pitchFamily="34" charset="0"/>
              </a:rPr>
              <a:t>.</a:t>
            </a:r>
            <a:endParaRPr lang="en-IE" sz="2400" dirty="0">
              <a:latin typeface="Arial" panose="020B0604020202020204" pitchFamily="34" charset="0"/>
              <a:cs typeface="Arial" panose="020B0604020202020204" pitchFamily="34" charset="0"/>
            </a:endParaRPr>
          </a:p>
          <a:p>
            <a:pPr marL="0" indent="0">
              <a:buNone/>
            </a:pPr>
            <a:endParaRPr lang="en-GB" sz="1300" dirty="0" smtClean="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Guidelines</a:t>
            </a:r>
            <a:endParaRPr lang="en-IE" sz="24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Allow </a:t>
            </a:r>
            <a:r>
              <a:rPr lang="en-GB" sz="2200" dirty="0">
                <a:latin typeface="Arial" panose="020B0604020202020204" pitchFamily="34" charset="0"/>
                <a:cs typeface="Arial" panose="020B0604020202020204" pitchFamily="34" charset="0"/>
              </a:rPr>
              <a:t>user to maintain a neutral body </a:t>
            </a:r>
            <a:r>
              <a:rPr lang="en-GB" sz="2200" dirty="0" smtClean="0">
                <a:latin typeface="Arial" panose="020B0604020202020204" pitchFamily="34" charset="0"/>
                <a:cs typeface="Arial" panose="020B0604020202020204" pitchFamily="34" charset="0"/>
              </a:rPr>
              <a:t>position.</a:t>
            </a:r>
            <a:endParaRPr lang="en-GB" sz="22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Use </a:t>
            </a:r>
            <a:r>
              <a:rPr lang="en-GB" sz="2200" dirty="0">
                <a:latin typeface="Arial" panose="020B0604020202020204" pitchFamily="34" charset="0"/>
                <a:cs typeface="Arial" panose="020B0604020202020204" pitchFamily="34" charset="0"/>
              </a:rPr>
              <a:t>reasonable operating </a:t>
            </a:r>
            <a:r>
              <a:rPr lang="en-GB" sz="2200" dirty="0" smtClean="0">
                <a:latin typeface="Arial" panose="020B0604020202020204" pitchFamily="34" charset="0"/>
                <a:cs typeface="Arial" panose="020B0604020202020204" pitchFamily="34" charset="0"/>
              </a:rPr>
              <a:t>forces.</a:t>
            </a:r>
            <a:endParaRPr lang="en-GB" sz="22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Minimise </a:t>
            </a:r>
            <a:r>
              <a:rPr lang="en-GB" sz="2200" dirty="0">
                <a:latin typeface="Arial" panose="020B0604020202020204" pitchFamily="34" charset="0"/>
                <a:cs typeface="Arial" panose="020B0604020202020204" pitchFamily="34" charset="0"/>
              </a:rPr>
              <a:t>repetitive </a:t>
            </a:r>
            <a:r>
              <a:rPr lang="en-GB" sz="2200" dirty="0" smtClean="0">
                <a:latin typeface="Arial" panose="020B0604020202020204" pitchFamily="34" charset="0"/>
                <a:cs typeface="Arial" panose="020B0604020202020204" pitchFamily="34" charset="0"/>
              </a:rPr>
              <a:t>actions.</a:t>
            </a:r>
            <a:endParaRPr lang="en-GB" sz="22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2200" dirty="0" smtClean="0">
                <a:latin typeface="Arial" panose="020B0604020202020204" pitchFamily="34" charset="0"/>
                <a:cs typeface="Arial" panose="020B0604020202020204" pitchFamily="34" charset="0"/>
              </a:rPr>
              <a:t>Minimise sustained </a:t>
            </a:r>
            <a:r>
              <a:rPr lang="en-GB" sz="2200" dirty="0">
                <a:latin typeface="Arial" panose="020B0604020202020204" pitchFamily="34" charset="0"/>
                <a:cs typeface="Arial" panose="020B0604020202020204" pitchFamily="34" charset="0"/>
              </a:rPr>
              <a:t>physical </a:t>
            </a:r>
            <a:r>
              <a:rPr lang="en-GB" sz="2200" dirty="0" smtClean="0">
                <a:latin typeface="Arial" panose="020B0604020202020204" pitchFamily="34" charset="0"/>
                <a:cs typeface="Arial" panose="020B0604020202020204" pitchFamily="34" charset="0"/>
              </a:rPr>
              <a:t>effort.</a:t>
            </a:r>
          </a:p>
        </p:txBody>
      </p:sp>
    </p:spTree>
    <p:extLst>
      <p:ext uri="{BB962C8B-B14F-4D97-AF65-F5344CB8AC3E}">
        <p14:creationId xmlns:p14="http://schemas.microsoft.com/office/powerpoint/2010/main" val="28525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E" sz="3200" dirty="0">
                <a:latin typeface="Arial" panose="020B0604020202020204" pitchFamily="34" charset="0"/>
                <a:cs typeface="Arial" panose="020B0604020202020204" pitchFamily="34" charset="0"/>
              </a:rPr>
              <a:t>Low Physical </a:t>
            </a:r>
            <a:r>
              <a:rPr lang="en-IE" sz="3200" dirty="0" smtClean="0">
                <a:latin typeface="Arial" panose="020B0604020202020204" pitchFamily="34" charset="0"/>
                <a:cs typeface="Arial" panose="020B0604020202020204" pitchFamily="34" charset="0"/>
              </a:rPr>
              <a:t>Effort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62</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a:spcBef>
                <a:spcPts val="0"/>
              </a:spcBef>
              <a:spcAft>
                <a:spcPts val="0"/>
              </a:spcAft>
            </a:pPr>
            <a:r>
              <a:rPr lang="en-GB" sz="2200" dirty="0">
                <a:latin typeface="Arial" panose="020B0604020202020204" pitchFamily="34" charset="0"/>
                <a:cs typeface="Arial" panose="020B0604020202020204" pitchFamily="34" charset="0"/>
              </a:rPr>
              <a:t>Based on The Principle of </a:t>
            </a:r>
            <a:r>
              <a:rPr lang="en-IE" sz="2200" dirty="0">
                <a:latin typeface="Arial" panose="020B0604020202020204" pitchFamily="34" charset="0"/>
                <a:cs typeface="Arial" panose="020B0604020202020204" pitchFamily="34" charset="0"/>
              </a:rPr>
              <a:t>Low Physical </a:t>
            </a:r>
            <a:r>
              <a:rPr lang="en-IE" sz="2200" dirty="0" smtClean="0">
                <a:latin typeface="Arial" panose="020B0604020202020204" pitchFamily="34" charset="0"/>
                <a:cs typeface="Arial" panose="020B0604020202020204" pitchFamily="34" charset="0"/>
              </a:rPr>
              <a:t>Effort </a:t>
            </a:r>
            <a:r>
              <a:rPr lang="en-GB" sz="2200" dirty="0" smtClean="0">
                <a:latin typeface="Arial" panose="020B0604020202020204" pitchFamily="34" charset="0"/>
                <a:cs typeface="Arial" panose="020B0604020202020204" pitchFamily="34" charset="0"/>
              </a:rPr>
              <a:t>and </a:t>
            </a:r>
            <a:r>
              <a:rPr lang="en-GB" sz="2200" dirty="0">
                <a:latin typeface="Arial" panose="020B0604020202020204" pitchFamily="34" charset="0"/>
                <a:cs typeface="Arial" panose="020B0604020202020204" pitchFamily="34" charset="0"/>
              </a:rPr>
              <a:t>its supporting guidelines, we could make the following design suggestion to ensure </a:t>
            </a:r>
            <a:r>
              <a:rPr lang="en-IE" sz="2200" dirty="0">
                <a:latin typeface="Arial" panose="020B0604020202020204" pitchFamily="34" charset="0"/>
                <a:cs typeface="Arial" panose="020B0604020202020204" pitchFamily="34" charset="0"/>
              </a:rPr>
              <a:t>Low Physical </a:t>
            </a:r>
            <a:r>
              <a:rPr lang="en-IE" sz="2200" dirty="0" smtClean="0">
                <a:latin typeface="Arial" panose="020B0604020202020204" pitchFamily="34" charset="0"/>
                <a:cs typeface="Arial" panose="020B0604020202020204" pitchFamily="34" charset="0"/>
              </a:rPr>
              <a:t>Effort </a:t>
            </a:r>
            <a:r>
              <a:rPr lang="en-GB" sz="2200" dirty="0" smtClean="0">
                <a:latin typeface="Arial" panose="020B0604020202020204" pitchFamily="34" charset="0"/>
                <a:cs typeface="Arial" panose="020B0604020202020204" pitchFamily="34" charset="0"/>
              </a:rPr>
              <a:t>in </a:t>
            </a:r>
            <a:r>
              <a:rPr lang="en-GB" sz="2200" dirty="0">
                <a:latin typeface="Arial" panose="020B0604020202020204" pitchFamily="34" charset="0"/>
                <a:cs typeface="Arial" panose="020B0604020202020204" pitchFamily="34" charset="0"/>
              </a:rPr>
              <a:t>Use.</a:t>
            </a:r>
          </a:p>
          <a:p>
            <a:pPr marL="0" indent="0">
              <a:spcBef>
                <a:spcPts val="0"/>
              </a:spcBef>
              <a:spcAft>
                <a:spcPts val="0"/>
              </a:spcAft>
              <a:buNone/>
            </a:pPr>
            <a:endParaRPr lang="en-GB" sz="1300" dirty="0" smtClean="0">
              <a:latin typeface="Arial" panose="020B0604020202020204" pitchFamily="34" charset="0"/>
              <a:cs typeface="Arial" panose="020B0604020202020204" pitchFamily="34" charset="0"/>
            </a:endParaRPr>
          </a:p>
          <a:p>
            <a:pPr>
              <a:spcBef>
                <a:spcPts val="0"/>
              </a:spcBef>
              <a:spcAft>
                <a:spcPts val="0"/>
              </a:spcAft>
            </a:pPr>
            <a:r>
              <a:rPr lang="en-GB" sz="2200" dirty="0" smtClean="0">
                <a:latin typeface="Arial" panose="020B0604020202020204" pitchFamily="34" charset="0"/>
                <a:cs typeface="Arial" panose="020B0604020202020204" pitchFamily="34" charset="0"/>
              </a:rPr>
              <a:t>Automated </a:t>
            </a:r>
            <a:r>
              <a:rPr lang="en-GB" sz="2200" dirty="0">
                <a:latin typeface="Arial" panose="020B0604020202020204" pitchFamily="34" charset="0"/>
                <a:cs typeface="Arial" panose="020B0604020202020204" pitchFamily="34" charset="0"/>
              </a:rPr>
              <a:t>Ticket Machine Design </a:t>
            </a:r>
            <a:r>
              <a:rPr lang="en-GB" sz="2200" dirty="0">
                <a:solidFill>
                  <a:srgbClr val="FFC000"/>
                </a:solidFill>
                <a:latin typeface="Arial" panose="020B0604020202020204" pitchFamily="34" charset="0"/>
                <a:cs typeface="Arial" panose="020B0604020202020204" pitchFamily="34" charset="0"/>
              </a:rPr>
              <a:t>suggestion</a:t>
            </a:r>
            <a:r>
              <a:rPr lang="en-IE" sz="2200" dirty="0">
                <a:latin typeface="Arial" panose="020B0604020202020204" pitchFamily="34" charset="0"/>
                <a:cs typeface="Arial" panose="020B0604020202020204" pitchFamily="34" charset="0"/>
              </a:rPr>
              <a:t>: </a:t>
            </a:r>
            <a:r>
              <a:rPr lang="en-GB" sz="2200" dirty="0" smtClean="0">
                <a:latin typeface="Arial" panose="020B0604020202020204" pitchFamily="34" charset="0"/>
                <a:cs typeface="Arial" panose="020B0604020202020204" pitchFamily="34" charset="0"/>
              </a:rPr>
              <a:t>machine’s </a:t>
            </a:r>
            <a:r>
              <a:rPr lang="en-GB" sz="2200" dirty="0">
                <a:latin typeface="Arial" panose="020B0604020202020204" pitchFamily="34" charset="0"/>
                <a:cs typeface="Arial" panose="020B0604020202020204" pitchFamily="34" charset="0"/>
              </a:rPr>
              <a:t>physical design and location that does not put users in awkward positions or requires excessive force to operate, e.g. ensure Automated Ticket Machine is physically located at a level where all users can interact with it easily, including users of small stature and users in wheelchairs. </a:t>
            </a:r>
            <a:r>
              <a:rPr lang="en-GB" sz="2200" dirty="0" smtClean="0">
                <a:latin typeface="Arial" panose="020B0604020202020204" pitchFamily="34" charset="0"/>
                <a:cs typeface="Arial" panose="020B0604020202020204" pitchFamily="34" charset="0"/>
              </a:rPr>
              <a:t>Also, the </a:t>
            </a:r>
            <a:r>
              <a:rPr lang="en-GB" sz="2200" dirty="0">
                <a:latin typeface="Arial" panose="020B0604020202020204" pitchFamily="34" charset="0"/>
                <a:cs typeface="Arial" panose="020B0604020202020204" pitchFamily="34" charset="0"/>
              </a:rPr>
              <a:t>design should </a:t>
            </a:r>
            <a:r>
              <a:rPr lang="en-GB" sz="2200" dirty="0" smtClean="0">
                <a:latin typeface="Arial" panose="020B0604020202020204" pitchFamily="34" charset="0"/>
                <a:cs typeface="Arial" panose="020B0604020202020204" pitchFamily="34" charset="0"/>
              </a:rPr>
              <a:t>minimise </a:t>
            </a:r>
            <a:r>
              <a:rPr lang="en-GB" sz="2200" dirty="0">
                <a:latin typeface="Arial" panose="020B0604020202020204" pitchFamily="34" charset="0"/>
                <a:cs typeface="Arial" panose="020B0604020202020204" pitchFamily="34" charset="0"/>
              </a:rPr>
              <a:t>the tactile force used to press keys by using touch screen </a:t>
            </a:r>
            <a:r>
              <a:rPr lang="en-GB" sz="2200" dirty="0" smtClean="0">
                <a:latin typeface="Arial" panose="020B0604020202020204" pitchFamily="34" charset="0"/>
                <a:cs typeface="Arial" panose="020B0604020202020204" pitchFamily="34" charset="0"/>
              </a:rPr>
              <a:t>interaction.</a:t>
            </a:r>
            <a:endParaRPr lang="en-GB" sz="2200" dirty="0">
              <a:latin typeface="Arial" panose="020B0604020202020204" pitchFamily="34" charset="0"/>
              <a:cs typeface="Arial" panose="020B0604020202020204" pitchFamily="34" charset="0"/>
            </a:endParaRPr>
          </a:p>
          <a:p>
            <a:pPr marL="687600" indent="0">
              <a:spcBef>
                <a:spcPts val="0"/>
              </a:spcBef>
              <a:spcAft>
                <a:spcPts val="0"/>
              </a:spcAft>
              <a:buNone/>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1193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2800" dirty="0">
                <a:latin typeface="Arial" panose="020B0604020202020204" pitchFamily="34" charset="0"/>
                <a:cs typeface="Arial" panose="020B0604020202020204" pitchFamily="34" charset="0"/>
              </a:rPr>
              <a:t>Size and Space for Approach and Use</a:t>
            </a:r>
            <a:endParaRPr lang="en-IE" sz="28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63</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GB" sz="2400" dirty="0" smtClean="0">
                <a:latin typeface="Arial" panose="020B0604020202020204" pitchFamily="34" charset="0"/>
                <a:cs typeface="Arial" panose="020B0604020202020204" pitchFamily="34" charset="0"/>
              </a:rPr>
              <a:t>7 Size </a:t>
            </a:r>
            <a:r>
              <a:rPr lang="en-GB" sz="2400" dirty="0">
                <a:latin typeface="Arial" panose="020B0604020202020204" pitchFamily="34" charset="0"/>
                <a:cs typeface="Arial" panose="020B0604020202020204" pitchFamily="34" charset="0"/>
              </a:rPr>
              <a:t>and Space for Approach and </a:t>
            </a:r>
            <a:r>
              <a:rPr lang="en-GB" sz="2400" dirty="0" smtClean="0">
                <a:latin typeface="Arial" panose="020B0604020202020204" pitchFamily="34" charset="0"/>
                <a:cs typeface="Arial" panose="020B0604020202020204" pitchFamily="34" charset="0"/>
              </a:rPr>
              <a:t>Use</a:t>
            </a:r>
            <a:endParaRPr lang="en-IE" sz="2400" dirty="0">
              <a:latin typeface="Arial" panose="020B0604020202020204" pitchFamily="34" charset="0"/>
              <a:cs typeface="Arial" panose="020B0604020202020204" pitchFamily="34" charset="0"/>
            </a:endParaRPr>
          </a:p>
          <a:p>
            <a:r>
              <a:rPr lang="en-GB" sz="2200" dirty="0" smtClean="0">
                <a:latin typeface="Arial" panose="020B0604020202020204" pitchFamily="34" charset="0"/>
                <a:cs typeface="Arial" panose="020B0604020202020204" pitchFamily="34" charset="0"/>
              </a:rPr>
              <a:t>Appropriate </a:t>
            </a:r>
            <a:r>
              <a:rPr lang="en-GB" sz="2200" dirty="0">
                <a:latin typeface="Arial" panose="020B0604020202020204" pitchFamily="34" charset="0"/>
                <a:cs typeface="Arial" panose="020B0604020202020204" pitchFamily="34" charset="0"/>
              </a:rPr>
              <a:t>size and space is provided for approach, reach, manipulation, </a:t>
            </a:r>
            <a:r>
              <a:rPr lang="en-GB" sz="2200" dirty="0" smtClean="0">
                <a:latin typeface="Arial" panose="020B0604020202020204" pitchFamily="34" charset="0"/>
                <a:cs typeface="Arial" panose="020B0604020202020204" pitchFamily="34" charset="0"/>
              </a:rPr>
              <a:t>and </a:t>
            </a:r>
            <a:r>
              <a:rPr lang="en-GB" sz="2200" dirty="0">
                <a:latin typeface="Arial" panose="020B0604020202020204" pitchFamily="34" charset="0"/>
                <a:cs typeface="Arial" panose="020B0604020202020204" pitchFamily="34" charset="0"/>
              </a:rPr>
              <a:t>use regardless of user's body size, posture, or </a:t>
            </a:r>
            <a:r>
              <a:rPr lang="en-GB" sz="2200" dirty="0" smtClean="0">
                <a:latin typeface="Arial" panose="020B0604020202020204" pitchFamily="34" charset="0"/>
                <a:cs typeface="Arial" panose="020B0604020202020204" pitchFamily="34" charset="0"/>
              </a:rPr>
              <a:t>mobility.</a:t>
            </a:r>
          </a:p>
          <a:p>
            <a:r>
              <a:rPr lang="en-GB" sz="2200" dirty="0" smtClean="0">
                <a:latin typeface="Arial" panose="020B0604020202020204" pitchFamily="34" charset="0"/>
                <a:cs typeface="Arial" panose="020B0604020202020204" pitchFamily="34" charset="0"/>
              </a:rPr>
              <a:t>Guidelines</a:t>
            </a:r>
            <a:endParaRPr lang="en-IE" sz="22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Provide </a:t>
            </a:r>
            <a:r>
              <a:rPr lang="en-GB" sz="2000" dirty="0">
                <a:latin typeface="Arial" panose="020B0604020202020204" pitchFamily="34" charset="0"/>
                <a:cs typeface="Arial" panose="020B0604020202020204" pitchFamily="34" charset="0"/>
              </a:rPr>
              <a:t>a clear line of sight to important elements for any seated or standing </a:t>
            </a:r>
            <a:r>
              <a:rPr lang="en-GB" sz="2000" dirty="0" smtClean="0">
                <a:latin typeface="Arial" panose="020B0604020202020204" pitchFamily="34" charset="0"/>
                <a:cs typeface="Arial" panose="020B0604020202020204" pitchFamily="34" charset="0"/>
              </a:rPr>
              <a:t>user.</a:t>
            </a:r>
            <a:endParaRPr lang="en-GB" sz="20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Make </a:t>
            </a:r>
            <a:r>
              <a:rPr lang="en-GB" sz="2000" dirty="0">
                <a:latin typeface="Arial" panose="020B0604020202020204" pitchFamily="34" charset="0"/>
                <a:cs typeface="Arial" panose="020B0604020202020204" pitchFamily="34" charset="0"/>
              </a:rPr>
              <a:t>reach to all components comfortable for any seated or standing </a:t>
            </a:r>
            <a:r>
              <a:rPr lang="en-GB" sz="2000" dirty="0" smtClean="0">
                <a:latin typeface="Arial" panose="020B0604020202020204" pitchFamily="34" charset="0"/>
                <a:cs typeface="Arial" panose="020B0604020202020204" pitchFamily="34" charset="0"/>
              </a:rPr>
              <a:t>user.</a:t>
            </a:r>
            <a:endParaRPr lang="en-GB" sz="20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Accommodate </a:t>
            </a:r>
            <a:r>
              <a:rPr lang="en-GB" sz="2000" dirty="0">
                <a:latin typeface="Arial" panose="020B0604020202020204" pitchFamily="34" charset="0"/>
                <a:cs typeface="Arial" panose="020B0604020202020204" pitchFamily="34" charset="0"/>
              </a:rPr>
              <a:t>variations in hand and grip </a:t>
            </a:r>
            <a:r>
              <a:rPr lang="en-GB" sz="2000" dirty="0" smtClean="0">
                <a:latin typeface="Arial" panose="020B0604020202020204" pitchFamily="34" charset="0"/>
                <a:cs typeface="Arial" panose="020B0604020202020204" pitchFamily="34" charset="0"/>
              </a:rPr>
              <a:t>size.</a:t>
            </a:r>
            <a:endParaRPr lang="en-GB" sz="20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2000" dirty="0" smtClean="0">
                <a:latin typeface="Arial" panose="020B0604020202020204" pitchFamily="34" charset="0"/>
                <a:cs typeface="Arial" panose="020B0604020202020204" pitchFamily="34" charset="0"/>
              </a:rPr>
              <a:t>Provide </a:t>
            </a:r>
            <a:r>
              <a:rPr lang="en-GB" sz="2000" dirty="0">
                <a:latin typeface="Arial" panose="020B0604020202020204" pitchFamily="34" charset="0"/>
                <a:cs typeface="Arial" panose="020B0604020202020204" pitchFamily="34" charset="0"/>
              </a:rPr>
              <a:t>adequate space for the use of assistive devices or personal assistance</a:t>
            </a:r>
            <a:r>
              <a:rPr lang="en-GB" sz="20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60735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sz="2600" dirty="0">
                <a:latin typeface="Arial" panose="020B0604020202020204" pitchFamily="34" charset="0"/>
                <a:cs typeface="Arial" panose="020B0604020202020204" pitchFamily="34" charset="0"/>
              </a:rPr>
              <a:t>Size and Space for Approach and </a:t>
            </a:r>
            <a:r>
              <a:rPr lang="en-GB" sz="2600" dirty="0" smtClean="0">
                <a:latin typeface="Arial" panose="020B0604020202020204" pitchFamily="34" charset="0"/>
                <a:cs typeface="Arial" panose="020B0604020202020204" pitchFamily="34" charset="0"/>
              </a:rPr>
              <a:t>Use (2)</a:t>
            </a:r>
            <a:endParaRPr lang="en-IE" sz="26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 </a:t>
            </a:r>
            <a:fld id="{38237106-F2ED-405E-BC33-CC3CF426205F}" type="slidenum">
              <a:rPr lang="en-US" smtClean="0"/>
              <a:pPr/>
              <a:t>64</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a:spcBef>
                <a:spcPts val="0"/>
              </a:spcBef>
              <a:spcAft>
                <a:spcPts val="0"/>
              </a:spcAft>
            </a:pPr>
            <a:r>
              <a:rPr lang="en-GB" sz="2400" dirty="0">
                <a:latin typeface="Arial" panose="020B0604020202020204" pitchFamily="34" charset="0"/>
                <a:cs typeface="Arial" panose="020B0604020202020204" pitchFamily="34" charset="0"/>
              </a:rPr>
              <a:t>Based on The Principle of Size and Space for Approach and </a:t>
            </a:r>
            <a:r>
              <a:rPr lang="en-GB" sz="2400" dirty="0" smtClean="0">
                <a:latin typeface="Arial" panose="020B0604020202020204" pitchFamily="34" charset="0"/>
                <a:cs typeface="Arial" panose="020B0604020202020204" pitchFamily="34" charset="0"/>
              </a:rPr>
              <a:t>Use and its </a:t>
            </a:r>
            <a:r>
              <a:rPr lang="en-GB" sz="2400" dirty="0">
                <a:latin typeface="Arial" panose="020B0604020202020204" pitchFamily="34" charset="0"/>
                <a:cs typeface="Arial" panose="020B0604020202020204" pitchFamily="34" charset="0"/>
              </a:rPr>
              <a:t>supporting guidelines, we could make the following design suggestion to ensure Size and Space for Approach and Use</a:t>
            </a:r>
            <a:r>
              <a:rPr lang="en-GB" sz="2400" dirty="0" smtClean="0">
                <a:latin typeface="Arial" panose="020B0604020202020204" pitchFamily="34" charset="0"/>
                <a:cs typeface="Arial" panose="020B0604020202020204" pitchFamily="34" charset="0"/>
              </a:rPr>
              <a:t>.</a:t>
            </a:r>
            <a:endParaRPr lang="en-GB" sz="2400" dirty="0">
              <a:latin typeface="Arial" panose="020B0604020202020204" pitchFamily="34" charset="0"/>
              <a:cs typeface="Arial" panose="020B0604020202020204" pitchFamily="34" charset="0"/>
            </a:endParaRPr>
          </a:p>
          <a:p>
            <a:pPr marL="0" indent="0">
              <a:spcBef>
                <a:spcPts val="0"/>
              </a:spcBef>
              <a:spcAft>
                <a:spcPts val="0"/>
              </a:spcAft>
              <a:buNone/>
            </a:pPr>
            <a:endParaRPr lang="en-GB" sz="1300" dirty="0" smtClean="0">
              <a:latin typeface="Arial" panose="020B0604020202020204" pitchFamily="34" charset="0"/>
              <a:cs typeface="Arial" panose="020B0604020202020204" pitchFamily="34" charset="0"/>
            </a:endParaRPr>
          </a:p>
          <a:p>
            <a:pPr>
              <a:spcBef>
                <a:spcPts val="0"/>
              </a:spcBef>
              <a:spcAft>
                <a:spcPts val="0"/>
              </a:spcAft>
            </a:pPr>
            <a:r>
              <a:rPr lang="en-GB" sz="2400" dirty="0" smtClean="0">
                <a:latin typeface="Arial" panose="020B0604020202020204" pitchFamily="34" charset="0"/>
                <a:cs typeface="Arial" panose="020B0604020202020204" pitchFamily="34" charset="0"/>
              </a:rPr>
              <a:t>Automated </a:t>
            </a:r>
            <a:r>
              <a:rPr lang="en-GB" sz="2400" dirty="0">
                <a:latin typeface="Arial" panose="020B0604020202020204" pitchFamily="34" charset="0"/>
                <a:cs typeface="Arial" panose="020B0604020202020204" pitchFamily="34" charset="0"/>
              </a:rPr>
              <a:t>Ticket Machine Design </a:t>
            </a:r>
            <a:r>
              <a:rPr lang="en-GB" sz="2400" dirty="0">
                <a:solidFill>
                  <a:srgbClr val="FFC000"/>
                </a:solidFill>
                <a:latin typeface="Arial" panose="020B0604020202020204" pitchFamily="34" charset="0"/>
                <a:cs typeface="Arial" panose="020B0604020202020204" pitchFamily="34" charset="0"/>
              </a:rPr>
              <a:t>suggestion</a:t>
            </a:r>
            <a:r>
              <a:rPr lang="en-IE" sz="2400" dirty="0">
                <a:latin typeface="Arial" panose="020B0604020202020204" pitchFamily="34" charset="0"/>
                <a:cs typeface="Arial" panose="020B0604020202020204" pitchFamily="34" charset="0"/>
              </a:rPr>
              <a:t>: </a:t>
            </a:r>
            <a:r>
              <a:rPr lang="en-IE" sz="2400" dirty="0" smtClean="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machine </a:t>
            </a:r>
            <a:r>
              <a:rPr lang="en-GB" sz="2400" dirty="0">
                <a:latin typeface="Arial" panose="020B0604020202020204" pitchFamily="34" charset="0"/>
                <a:cs typeface="Arial" panose="020B0604020202020204" pitchFamily="34" charset="0"/>
              </a:rPr>
              <a:t>should be located in a physical space that facilitates easy access for users with assistive </a:t>
            </a:r>
            <a:r>
              <a:rPr lang="en-GB" sz="2400" dirty="0" smtClean="0">
                <a:latin typeface="Arial" panose="020B0604020202020204" pitchFamily="34" charset="0"/>
                <a:cs typeface="Arial" panose="020B0604020202020204" pitchFamily="34" charset="0"/>
              </a:rPr>
              <a:t>technologies</a:t>
            </a:r>
            <a:r>
              <a:rPr lang="en-GB" sz="2400" dirty="0">
                <a:latin typeface="Arial" panose="020B0604020202020204" pitchFamily="34" charset="0"/>
                <a:cs typeface="Arial" panose="020B0604020202020204" pitchFamily="34" charset="0"/>
              </a:rPr>
              <a:t>.</a:t>
            </a:r>
            <a:endParaRPr lang="en-GB" sz="2400" dirty="0" smtClean="0">
              <a:latin typeface="Arial" panose="020B0604020202020204" pitchFamily="34" charset="0"/>
              <a:cs typeface="Arial" panose="020B0604020202020204" pitchFamily="34" charset="0"/>
            </a:endParaRPr>
          </a:p>
          <a:p>
            <a:pPr marL="400050" lvl="1" indent="0">
              <a:spcBef>
                <a:spcPts val="0"/>
              </a:spcBef>
              <a:spcAft>
                <a:spcPts val="0"/>
              </a:spcAft>
              <a:buNone/>
            </a:pPr>
            <a:r>
              <a:rPr lang="en-GB" sz="2400" dirty="0" smtClean="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doorways to Automated Ticket Machine locations should be wide enough to accommodate wheelchair </a:t>
            </a:r>
            <a:r>
              <a:rPr lang="en-GB" sz="2400" dirty="0" smtClean="0">
                <a:latin typeface="Arial" panose="020B0604020202020204" pitchFamily="34" charset="0"/>
                <a:cs typeface="Arial" panose="020B0604020202020204" pitchFamily="34" charset="0"/>
              </a:rPr>
              <a:t>users.</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658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latin typeface="Arial" panose="020B0604020202020204" pitchFamily="34" charset="0"/>
                <a:cs typeface="Arial" panose="020B0604020202020204" pitchFamily="34" charset="0"/>
              </a:rPr>
              <a:t>Automatic Teller Machine System</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SR &amp; SL - </a:t>
            </a:r>
            <a:fld id="{38237106-F2ED-405E-BC33-CC3CF426205F}" type="slidenum">
              <a:rPr lang="en-US" smtClean="0"/>
              <a:pPr/>
              <a:t>65</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altLang="en-US" sz="2600" dirty="0" smtClean="0">
                <a:latin typeface="Arial" panose="020B0604020202020204" pitchFamily="34" charset="0"/>
                <a:cs typeface="Arial" panose="020B0604020202020204" pitchFamily="34" charset="0"/>
              </a:rPr>
              <a:t>Consider the bus ticketing system aspects of </a:t>
            </a:r>
            <a:r>
              <a:rPr lang="en-GB" sz="2600" dirty="0" smtClean="0">
                <a:latin typeface="Arial" panose="020B0604020202020204" pitchFamily="34" charset="0"/>
                <a:cs typeface="Arial" panose="020B0604020202020204" pitchFamily="34" charset="0"/>
              </a:rPr>
              <a:t>Universal Design, then how might one </a:t>
            </a:r>
            <a:r>
              <a:rPr lang="en-GB" sz="2600" dirty="0">
                <a:latin typeface="Arial" panose="020B0604020202020204" pitchFamily="34" charset="0"/>
                <a:cs typeface="Arial" panose="020B0604020202020204" pitchFamily="34" charset="0"/>
              </a:rPr>
              <a:t>describe </a:t>
            </a:r>
            <a:r>
              <a:rPr lang="en-GB" sz="2600" dirty="0" smtClean="0">
                <a:latin typeface="Arial" panose="020B0604020202020204" pitchFamily="34" charset="0"/>
                <a:cs typeface="Arial" panose="020B0604020202020204" pitchFamily="34" charset="0"/>
              </a:rPr>
              <a:t>and relate </a:t>
            </a:r>
            <a:r>
              <a:rPr lang="en-GB" sz="2600" dirty="0">
                <a:latin typeface="Arial" panose="020B0604020202020204" pitchFamily="34" charset="0"/>
                <a:cs typeface="Arial" panose="020B0604020202020204" pitchFamily="34" charset="0"/>
              </a:rPr>
              <a:t>the design principles </a:t>
            </a:r>
            <a:r>
              <a:rPr lang="en-GB" sz="2600" dirty="0" smtClean="0">
                <a:latin typeface="Arial" panose="020B0604020202020204" pitchFamily="34" charset="0"/>
                <a:cs typeface="Arial" panose="020B0604020202020204" pitchFamily="34" charset="0"/>
              </a:rPr>
              <a:t>– to be </a:t>
            </a:r>
            <a:r>
              <a:rPr lang="en-GB" sz="2600" dirty="0">
                <a:latin typeface="Arial" panose="020B0604020202020204" pitchFamily="34" charset="0"/>
                <a:cs typeface="Arial" panose="020B0604020202020204" pitchFamily="34" charset="0"/>
              </a:rPr>
              <a:t>used to guide the design of an Automated Teller Machine (</a:t>
            </a:r>
            <a:r>
              <a:rPr lang="en-GB" sz="2600" dirty="0" smtClean="0">
                <a:latin typeface="Arial" panose="020B0604020202020204" pitchFamily="34" charset="0"/>
                <a:cs typeface="Arial" panose="020B0604020202020204" pitchFamily="34" charset="0"/>
              </a:rPr>
              <a:t>ATM) in a similar way.</a:t>
            </a:r>
            <a:endParaRPr lang="en-IE" alt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0191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Electronic Voting System</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SL  - </a:t>
            </a:r>
            <a:fld id="{38237106-F2ED-405E-BC33-CC3CF426205F}" type="slidenum">
              <a:rPr lang="en-US" smtClean="0"/>
              <a:pPr/>
              <a:t>66</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spcBef>
                <a:spcPts val="600"/>
              </a:spcBef>
              <a:buNone/>
              <a:defRPr/>
            </a:pPr>
            <a:r>
              <a:rPr lang="en-IE" altLang="en-US" sz="2600" dirty="0" smtClean="0">
                <a:latin typeface="Arial" panose="020B0604020202020204" pitchFamily="34" charset="0"/>
                <a:cs typeface="Arial" panose="020B0604020202020204" pitchFamily="34" charset="0"/>
              </a:rPr>
              <a:t>Consider the </a:t>
            </a:r>
            <a:r>
              <a:rPr lang="en-GB" sz="2600" dirty="0" smtClean="0">
                <a:latin typeface="Arial" panose="020B0604020202020204" pitchFamily="34" charset="0"/>
                <a:cs typeface="Arial" panose="020B0604020202020204" pitchFamily="34" charset="0"/>
              </a:rPr>
              <a:t>design </a:t>
            </a:r>
            <a:r>
              <a:rPr lang="en-GB" sz="2600" dirty="0">
                <a:latin typeface="Arial" panose="020B0604020202020204" pitchFamily="34" charset="0"/>
                <a:cs typeface="Arial" panose="020B0604020202020204" pitchFamily="34" charset="0"/>
              </a:rPr>
              <a:t>process </a:t>
            </a:r>
            <a:r>
              <a:rPr lang="en-GB" sz="2600" dirty="0" smtClean="0">
                <a:latin typeface="Arial" panose="020B0604020202020204" pitchFamily="34" charset="0"/>
                <a:cs typeface="Arial" panose="020B0604020202020204" pitchFamily="34" charset="0"/>
              </a:rPr>
              <a:t>for an electronic </a:t>
            </a:r>
            <a:r>
              <a:rPr lang="en-GB" sz="2600" dirty="0">
                <a:latin typeface="Arial" panose="020B0604020202020204" pitchFamily="34" charset="0"/>
                <a:cs typeface="Arial" panose="020B0604020202020204" pitchFamily="34" charset="0"/>
              </a:rPr>
              <a:t>voting system </a:t>
            </a:r>
            <a:r>
              <a:rPr lang="en-GB" sz="2600" dirty="0" smtClean="0">
                <a:latin typeface="Arial" panose="020B0604020202020204" pitchFamily="34" charset="0"/>
                <a:cs typeface="Arial" panose="020B0604020202020204" pitchFamily="34" charset="0"/>
              </a:rPr>
              <a:t>that is </a:t>
            </a:r>
            <a:r>
              <a:rPr lang="en-GB" sz="2600" dirty="0">
                <a:latin typeface="Arial" panose="020B0604020202020204" pitchFamily="34" charset="0"/>
                <a:cs typeface="Arial" panose="020B0604020202020204" pitchFamily="34" charset="0"/>
              </a:rPr>
              <a:t>to be </a:t>
            </a:r>
            <a:r>
              <a:rPr lang="en-GB" sz="2600" dirty="0" smtClean="0">
                <a:latin typeface="Arial" panose="020B0604020202020204" pitchFamily="34" charset="0"/>
                <a:cs typeface="Arial" panose="020B0604020202020204" pitchFamily="34" charset="0"/>
              </a:rPr>
              <a:t>commissioned. </a:t>
            </a:r>
          </a:p>
          <a:p>
            <a:pPr marL="0" indent="0">
              <a:spcBef>
                <a:spcPts val="600"/>
              </a:spcBef>
              <a:buNone/>
              <a:defRPr/>
            </a:pPr>
            <a:r>
              <a:rPr lang="en-GB" sz="2600" dirty="0" smtClean="0">
                <a:latin typeface="Arial" panose="020B0604020202020204" pitchFamily="34" charset="0"/>
                <a:cs typeface="Arial" panose="020B0604020202020204" pitchFamily="34" charset="0"/>
              </a:rPr>
              <a:t>It will </a:t>
            </a:r>
            <a:r>
              <a:rPr lang="en-GB" sz="2600" dirty="0">
                <a:latin typeface="Arial" panose="020B0604020202020204" pitchFamily="34" charset="0"/>
                <a:cs typeface="Arial" panose="020B0604020202020204" pitchFamily="34" charset="0"/>
              </a:rPr>
              <a:t>accept and analyse votes for national elections. </a:t>
            </a:r>
            <a:endParaRPr lang="en-GB" sz="2600" dirty="0" smtClean="0">
              <a:latin typeface="Arial" panose="020B0604020202020204" pitchFamily="34" charset="0"/>
              <a:cs typeface="Arial" panose="020B0604020202020204" pitchFamily="34" charset="0"/>
            </a:endParaRPr>
          </a:p>
          <a:p>
            <a:pPr marL="0" indent="0">
              <a:spcBef>
                <a:spcPts val="600"/>
              </a:spcBef>
              <a:buNone/>
              <a:defRPr/>
            </a:pPr>
            <a:r>
              <a:rPr lang="en-GB" sz="2600" dirty="0" smtClean="0">
                <a:latin typeface="Arial" panose="020B0604020202020204" pitchFamily="34" charset="0"/>
                <a:cs typeface="Arial" panose="020B0604020202020204" pitchFamily="34" charset="0"/>
              </a:rPr>
              <a:t>The </a:t>
            </a:r>
            <a:r>
              <a:rPr lang="en-GB" sz="2600" dirty="0">
                <a:latin typeface="Arial" panose="020B0604020202020204" pitchFamily="34" charset="0"/>
                <a:cs typeface="Arial" panose="020B0604020202020204" pitchFamily="34" charset="0"/>
              </a:rPr>
              <a:t>system will be used at voting centres </a:t>
            </a:r>
            <a:r>
              <a:rPr lang="en-GB" sz="2600" dirty="0" smtClean="0">
                <a:latin typeface="Arial" panose="020B0604020202020204" pitchFamily="34" charset="0"/>
                <a:cs typeface="Arial" panose="020B0604020202020204" pitchFamily="34" charset="0"/>
              </a:rPr>
              <a:t>(or polling stations) on election day</a:t>
            </a:r>
            <a:r>
              <a:rPr lang="en-GB" sz="2600" dirty="0">
                <a:latin typeface="Arial" panose="020B0604020202020204" pitchFamily="34" charset="0"/>
                <a:cs typeface="Arial" panose="020B0604020202020204" pitchFamily="34" charset="0"/>
              </a:rPr>
              <a:t>.</a:t>
            </a:r>
            <a:endParaRPr lang="en-GB" sz="2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05695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a:t>
            </a:r>
            <a:r>
              <a:rPr lang="en-IE" sz="3200" dirty="0" smtClean="0">
                <a:latin typeface="Arial" panose="020B0604020202020204" pitchFamily="34" charset="0"/>
                <a:cs typeface="Arial" panose="020B0604020202020204" pitchFamily="34" charset="0"/>
              </a:rPr>
              <a:t>System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67</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lvl="0"/>
            <a:r>
              <a:rPr lang="en-IE" altLang="en-US" sz="2400" dirty="0" smtClean="0">
                <a:latin typeface="Arial" panose="020B0604020202020204" pitchFamily="34" charset="0"/>
                <a:cs typeface="Arial" panose="020B0604020202020204" pitchFamily="34" charset="0"/>
              </a:rPr>
              <a:t>What </a:t>
            </a:r>
            <a:r>
              <a:rPr lang="en-IE" sz="2400" dirty="0" smtClean="0">
                <a:latin typeface="Arial" panose="020B0604020202020204" pitchFamily="34" charset="0"/>
                <a:cs typeface="Arial" panose="020B0604020202020204" pitchFamily="34" charset="0"/>
              </a:rPr>
              <a:t>suitable </a:t>
            </a:r>
            <a:r>
              <a:rPr lang="en-IE" sz="2400" dirty="0">
                <a:latin typeface="Arial" panose="020B0604020202020204" pitchFamily="34" charset="0"/>
                <a:cs typeface="Arial" panose="020B0604020202020204" pitchFamily="34" charset="0"/>
              </a:rPr>
              <a:t>lifecycle model </a:t>
            </a:r>
            <a:r>
              <a:rPr lang="en-IE" sz="2400" dirty="0" smtClean="0">
                <a:latin typeface="Arial" panose="020B0604020202020204" pitchFamily="34" charset="0"/>
                <a:cs typeface="Arial" panose="020B0604020202020204" pitchFamily="34" charset="0"/>
              </a:rPr>
              <a:t>might be </a:t>
            </a:r>
            <a:r>
              <a:rPr lang="en-IE" sz="2400" dirty="0">
                <a:latin typeface="Arial" panose="020B0604020202020204" pitchFamily="34" charset="0"/>
                <a:cs typeface="Arial" panose="020B0604020202020204" pitchFamily="34" charset="0"/>
              </a:rPr>
              <a:t>used </a:t>
            </a:r>
            <a:r>
              <a:rPr lang="en-IE" sz="2400" dirty="0" smtClean="0">
                <a:latin typeface="Arial" panose="020B0604020202020204" pitchFamily="34" charset="0"/>
                <a:cs typeface="Arial" panose="020B0604020202020204" pitchFamily="34" charset="0"/>
              </a:rPr>
              <a:t>to develop the system</a:t>
            </a:r>
            <a:r>
              <a:rPr lang="en-IE" sz="2400" dirty="0">
                <a:latin typeface="Arial" panose="020B0604020202020204" pitchFamily="34" charset="0"/>
                <a:cs typeface="Arial" panose="020B0604020202020204" pitchFamily="34" charset="0"/>
              </a:rPr>
              <a:t>?</a:t>
            </a:r>
            <a:endParaRPr lang="en-IE" sz="2400" dirty="0" smtClean="0">
              <a:latin typeface="Arial" panose="020B0604020202020204" pitchFamily="34" charset="0"/>
              <a:cs typeface="Arial" panose="020B0604020202020204" pitchFamily="34" charset="0"/>
            </a:endParaRPr>
          </a:p>
          <a:p>
            <a:pPr lvl="0"/>
            <a:r>
              <a:rPr lang="en-IE" sz="2400" dirty="0" smtClean="0">
                <a:latin typeface="Arial" panose="020B0604020202020204" pitchFamily="34" charset="0"/>
                <a:cs typeface="Arial" panose="020B0604020202020204" pitchFamily="34" charset="0"/>
              </a:rPr>
              <a:t>What might be an </a:t>
            </a:r>
            <a:r>
              <a:rPr lang="en-IE" sz="2400" dirty="0">
                <a:latin typeface="Arial" panose="020B0604020202020204" pitchFamily="34" charset="0"/>
                <a:cs typeface="Arial" panose="020B0604020202020204" pitchFamily="34" charset="0"/>
              </a:rPr>
              <a:t>appropriate interaction style for the </a:t>
            </a:r>
            <a:r>
              <a:rPr lang="en-IE" sz="2400" dirty="0" smtClean="0">
                <a:latin typeface="Arial" panose="020B0604020202020204" pitchFamily="34" charset="0"/>
                <a:cs typeface="Arial" panose="020B0604020202020204" pitchFamily="34" charset="0"/>
              </a:rPr>
              <a:t>system</a:t>
            </a:r>
            <a:r>
              <a:rPr lang="en-GB" sz="2400" dirty="0">
                <a:latin typeface="Arial" panose="020B0604020202020204" pitchFamily="34" charset="0"/>
                <a:cs typeface="Arial" panose="020B0604020202020204" pitchFamily="34" charset="0"/>
              </a:rPr>
              <a:t>?</a:t>
            </a:r>
            <a:endParaRPr lang="en-IE" sz="2400" dirty="0">
              <a:latin typeface="Arial" panose="020B0604020202020204" pitchFamily="34" charset="0"/>
              <a:cs typeface="Arial" panose="020B0604020202020204" pitchFamily="34" charset="0"/>
            </a:endParaRPr>
          </a:p>
          <a:p>
            <a:r>
              <a:rPr lang="en-IE" sz="2400" dirty="0" smtClean="0">
                <a:latin typeface="Arial" panose="020B0604020202020204" pitchFamily="34" charset="0"/>
                <a:cs typeface="Arial" panose="020B0604020202020204" pitchFamily="34" charset="0"/>
              </a:rPr>
              <a:t>What </a:t>
            </a:r>
            <a:r>
              <a:rPr lang="en-IE" sz="2400" dirty="0">
                <a:latin typeface="Arial" panose="020B0604020202020204" pitchFamily="34" charset="0"/>
                <a:cs typeface="Arial" panose="020B0604020202020204" pitchFamily="34" charset="0"/>
              </a:rPr>
              <a:t>input and output device(s) </a:t>
            </a:r>
            <a:r>
              <a:rPr lang="en-IE" sz="2400" dirty="0" smtClean="0">
                <a:latin typeface="Arial" panose="020B0604020202020204" pitchFamily="34" charset="0"/>
                <a:cs typeface="Arial" panose="020B0604020202020204" pitchFamily="34" charset="0"/>
              </a:rPr>
              <a:t>might be appropriate for </a:t>
            </a:r>
            <a:r>
              <a:rPr lang="en-IE" sz="2400" dirty="0">
                <a:latin typeface="Arial" panose="020B0604020202020204" pitchFamily="34" charset="0"/>
                <a:cs typeface="Arial" panose="020B0604020202020204" pitchFamily="34" charset="0"/>
              </a:rPr>
              <a:t>the system</a:t>
            </a:r>
            <a:r>
              <a:rPr lang="en-GB" sz="2400" dirty="0" smtClean="0">
                <a:latin typeface="Arial" panose="020B0604020202020204" pitchFamily="34" charset="0"/>
                <a:cs typeface="Arial" panose="020B0604020202020204" pitchFamily="34" charset="0"/>
              </a:rPr>
              <a:t>?</a:t>
            </a:r>
          </a:p>
          <a:p>
            <a:r>
              <a:rPr lang="en-GB" sz="2400" dirty="0" smtClean="0">
                <a:latin typeface="Arial" panose="020B0604020202020204" pitchFamily="34" charset="0"/>
                <a:cs typeface="Arial" panose="020B0604020202020204" pitchFamily="34" charset="0"/>
              </a:rPr>
              <a:t>What might the </a:t>
            </a:r>
            <a:r>
              <a:rPr lang="en-GB" sz="2400" dirty="0">
                <a:latin typeface="Arial" panose="020B0604020202020204" pitchFamily="34" charset="0"/>
                <a:cs typeface="Arial" panose="020B0604020202020204" pitchFamily="34" charset="0"/>
              </a:rPr>
              <a:t>alternative option(s</a:t>
            </a:r>
            <a:r>
              <a:rPr lang="en-GB" sz="2400" dirty="0" smtClean="0">
                <a:latin typeface="Arial" panose="020B0604020202020204" pitchFamily="34" charset="0"/>
                <a:cs typeface="Arial" panose="020B0604020202020204" pitchFamily="34" charset="0"/>
              </a:rPr>
              <a:t>) be </a:t>
            </a:r>
            <a:r>
              <a:rPr lang="en-GB" sz="2400" dirty="0">
                <a:latin typeface="Arial" panose="020B0604020202020204" pitchFamily="34" charset="0"/>
                <a:cs typeface="Arial" panose="020B0604020202020204" pitchFamily="34" charset="0"/>
              </a:rPr>
              <a:t>that </a:t>
            </a:r>
            <a:r>
              <a:rPr lang="en-GB" sz="2400" dirty="0" smtClean="0">
                <a:latin typeface="Arial" panose="020B0604020202020204" pitchFamily="34" charset="0"/>
                <a:cs typeface="Arial" panose="020B0604020202020204" pitchFamily="34" charset="0"/>
              </a:rPr>
              <a:t>designers </a:t>
            </a:r>
            <a:r>
              <a:rPr lang="en-GB" sz="2400" dirty="0">
                <a:latin typeface="Arial" panose="020B0604020202020204" pitchFamily="34" charset="0"/>
                <a:cs typeface="Arial" panose="020B0604020202020204" pitchFamily="34" charset="0"/>
              </a:rPr>
              <a:t>have </a:t>
            </a:r>
            <a:r>
              <a:rPr lang="en-GB" sz="2400" dirty="0" smtClean="0">
                <a:latin typeface="Arial" panose="020B0604020202020204" pitchFamily="34" charset="0"/>
                <a:cs typeface="Arial" panose="020B0604020202020204" pitchFamily="34" charset="0"/>
              </a:rPr>
              <a:t>rejected?</a:t>
            </a:r>
            <a:endParaRPr lang="en-IE"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190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a:t>
            </a:r>
            <a:r>
              <a:rPr lang="en-IE" sz="3200" dirty="0" smtClean="0">
                <a:latin typeface="Arial" panose="020B0604020202020204" pitchFamily="34" charset="0"/>
                <a:cs typeface="Arial" panose="020B0604020202020204" pitchFamily="34" charset="0"/>
              </a:rPr>
              <a:t>System (3)</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68</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IE" altLang="en-US" sz="2600" dirty="0" smtClean="0">
                <a:latin typeface="Arial" panose="020B0604020202020204" pitchFamily="34" charset="0"/>
                <a:cs typeface="Arial" panose="020B0604020202020204" pitchFamily="34" charset="0"/>
              </a:rPr>
              <a:t>A </a:t>
            </a:r>
            <a:r>
              <a:rPr lang="en-GB" sz="2600" dirty="0" smtClean="0">
                <a:latin typeface="Arial" panose="020B0604020202020204" pitchFamily="34" charset="0"/>
                <a:cs typeface="Arial" panose="020B0604020202020204" pitchFamily="34" charset="0"/>
              </a:rPr>
              <a:t>suitable </a:t>
            </a:r>
            <a:r>
              <a:rPr lang="en-GB" sz="2600" dirty="0">
                <a:latin typeface="Arial" panose="020B0604020202020204" pitchFamily="34" charset="0"/>
                <a:cs typeface="Arial" panose="020B0604020202020204" pitchFamily="34" charset="0"/>
              </a:rPr>
              <a:t>lifecycle </a:t>
            </a:r>
            <a:r>
              <a:rPr lang="en-GB" sz="2600" dirty="0" smtClean="0">
                <a:latin typeface="Arial" panose="020B0604020202020204" pitchFamily="34" charset="0"/>
                <a:cs typeface="Arial" panose="020B0604020202020204" pitchFamily="34" charset="0"/>
              </a:rPr>
              <a:t>model?</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This is a walk-up-and-use system where the users are the general public. It must be easy to use by a wide spectrum of the general population, therefore it is crucial to get user input at as many stages as possible in the development process. Any lifecycle recommended </a:t>
            </a:r>
            <a:r>
              <a:rPr lang="en-GB" sz="2200" dirty="0" smtClean="0">
                <a:latin typeface="Arial" panose="020B0604020202020204" pitchFamily="34" charset="0"/>
                <a:cs typeface="Arial" panose="020B0604020202020204" pitchFamily="34" charset="0"/>
              </a:rPr>
              <a:t>should </a:t>
            </a:r>
            <a:r>
              <a:rPr lang="en-GB" sz="2200" dirty="0">
                <a:latin typeface="Arial" panose="020B0604020202020204" pitchFamily="34" charset="0"/>
                <a:cs typeface="Arial" panose="020B0604020202020204" pitchFamily="34" charset="0"/>
              </a:rPr>
              <a:t>provide opportunities for user input and evaluation at various stages in the development process. As well as the chosen life </a:t>
            </a:r>
            <a:r>
              <a:rPr lang="en-GB" sz="2200" dirty="0" smtClean="0">
                <a:latin typeface="Arial" panose="020B0604020202020204" pitchFamily="34" charset="0"/>
                <a:cs typeface="Arial" panose="020B0604020202020204" pitchFamily="34" charset="0"/>
              </a:rPr>
              <a:t>cycle, there will probably be at least one </a:t>
            </a:r>
            <a:r>
              <a:rPr lang="en-GB" sz="2200" dirty="0">
                <a:latin typeface="Arial" panose="020B0604020202020204" pitchFamily="34" charset="0"/>
                <a:cs typeface="Arial" panose="020B0604020202020204" pitchFamily="34" charset="0"/>
              </a:rPr>
              <a:t>rejected lifecycle.</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6881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Electronic Voting System (4)</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69</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GB" sz="1800" dirty="0" smtClean="0">
                <a:latin typeface="Arial" panose="020B0604020202020204" pitchFamily="34" charset="0"/>
                <a:cs typeface="Arial" panose="020B0604020202020204" pitchFamily="34" charset="0"/>
              </a:rPr>
              <a:t>Waterfall </a:t>
            </a:r>
            <a:r>
              <a:rPr lang="en-GB" sz="1800" dirty="0">
                <a:latin typeface="Arial" panose="020B0604020202020204" pitchFamily="34" charset="0"/>
                <a:cs typeface="Arial" panose="020B0604020202020204" pitchFamily="34" charset="0"/>
              </a:rPr>
              <a:t>model: </a:t>
            </a:r>
            <a:endParaRPr lang="en-IE"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Traditionally, no iteration between stages, hence prototyping and design iteration is not possible. No opportunity for users to see any system until the end. This is too late and leads to usability problems. </a:t>
            </a:r>
            <a:endParaRPr lang="en-IE" sz="1800" dirty="0">
              <a:latin typeface="Arial" panose="020B0604020202020204" pitchFamily="34" charset="0"/>
              <a:cs typeface="Arial" panose="020B0604020202020204" pitchFamily="34" charset="0"/>
            </a:endParaRPr>
          </a:p>
          <a:p>
            <a:pPr marL="0" indent="0">
              <a:buNone/>
            </a:pPr>
            <a:endParaRPr lang="en-GB" sz="700" dirty="0" smtClean="0">
              <a:latin typeface="Arial" panose="020B0604020202020204" pitchFamily="34" charset="0"/>
              <a:cs typeface="Arial" panose="020B0604020202020204" pitchFamily="34" charset="0"/>
            </a:endParaRPr>
          </a:p>
          <a:p>
            <a:pPr marL="0" indent="0">
              <a:buNone/>
            </a:pPr>
            <a:r>
              <a:rPr lang="en-GB" sz="1800" dirty="0" smtClean="0">
                <a:latin typeface="Arial" panose="020B0604020202020204" pitchFamily="34" charset="0"/>
                <a:cs typeface="Arial" panose="020B0604020202020204" pitchFamily="34" charset="0"/>
              </a:rPr>
              <a:t>Star </a:t>
            </a:r>
            <a:r>
              <a:rPr lang="en-GB" sz="1800" dirty="0">
                <a:latin typeface="Arial" panose="020B0604020202020204" pitchFamily="34" charset="0"/>
                <a:cs typeface="Arial" panose="020B0604020202020204" pitchFamily="34" charset="0"/>
              </a:rPr>
              <a:t>model (or Star lifecycle)</a:t>
            </a:r>
            <a:endParaRPr lang="en-IE"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User evaluation is included at all stages of the lifecycle. This facilitates prototyping and iteration. Not extensively used in industry however as it is hard to manage</a:t>
            </a:r>
            <a:r>
              <a:rPr lang="en-GB" sz="1800" dirty="0" smtClean="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a:p>
            <a:pPr marL="0" indent="0">
              <a:buNone/>
            </a:pPr>
            <a:endParaRPr lang="en-GB" sz="700" dirty="0" smtClean="0">
              <a:latin typeface="Arial" panose="020B0604020202020204" pitchFamily="34" charset="0"/>
              <a:cs typeface="Arial" panose="020B0604020202020204" pitchFamily="34" charset="0"/>
            </a:endParaRPr>
          </a:p>
          <a:p>
            <a:pPr marL="0" indent="0">
              <a:buNone/>
            </a:pPr>
            <a:r>
              <a:rPr lang="en-GB" sz="1800" dirty="0" smtClean="0">
                <a:latin typeface="Arial" panose="020B0604020202020204" pitchFamily="34" charset="0"/>
                <a:cs typeface="Arial" panose="020B0604020202020204" pitchFamily="34" charset="0"/>
              </a:rPr>
              <a:t>Rapid </a:t>
            </a:r>
            <a:r>
              <a:rPr lang="en-GB" sz="1800" dirty="0">
                <a:latin typeface="Arial" panose="020B0604020202020204" pitchFamily="34" charset="0"/>
                <a:cs typeface="Arial" panose="020B0604020202020204" pitchFamily="34" charset="0"/>
              </a:rPr>
              <a:t>Application Development Lifecycle</a:t>
            </a:r>
            <a:endParaRPr lang="en-IE"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Has an iterative design and build phase. This allows prototyping and user evaluation. User evaluation is formalised through Joint Application Development workshops. </a:t>
            </a:r>
            <a:endParaRPr lang="en-IE" altLang="en-US" sz="1800" dirty="0">
              <a:latin typeface="Arial" panose="020B0604020202020204" pitchFamily="34" charset="0"/>
              <a:cs typeface="Arial" panose="020B0604020202020204" pitchFamily="34" charset="0"/>
            </a:endParaRPr>
          </a:p>
          <a:p>
            <a:pPr>
              <a:lnSpc>
                <a:spcPct val="150000"/>
              </a:lnSpc>
              <a:defRPr/>
            </a:pPr>
            <a:endParaRPr lang="en-IE"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602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r>
              <a:rPr lang="en-US" altLang="en-US" sz="1200" dirty="0" smtClean="0">
                <a:latin typeface="Arial" charset="0"/>
              </a:rPr>
              <a:t>SR - </a:t>
            </a:r>
            <a:fld id="{17A659B5-5B14-4684-B510-BCA1996ED5F2}" type="slidenum">
              <a:rPr lang="en-US" altLang="en-US" sz="1200" smtClean="0">
                <a:latin typeface="Arial" charset="0"/>
              </a:rPr>
              <a:pPr eaLnBrk="1" fontAlgn="base" hangingPunct="1">
                <a:spcBef>
                  <a:spcPct val="0"/>
                </a:spcBef>
                <a:spcAft>
                  <a:spcPct val="0"/>
                </a:spcAft>
                <a:buClrTx/>
                <a:buSzTx/>
                <a:buFontTx/>
                <a:buNone/>
              </a:pPr>
              <a:t>7</a:t>
            </a:fld>
            <a:endParaRPr lang="en-US" altLang="en-US" sz="1200" dirty="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2800" dirty="0" smtClean="0">
                <a:latin typeface="Arial" panose="020B0604020202020204" pitchFamily="34" charset="0"/>
                <a:cs typeface="Arial" panose="020B0604020202020204" pitchFamily="34" charset="0"/>
              </a:rPr>
              <a:t>Human Computer Interaction  </a:t>
            </a:r>
            <a:r>
              <a:rPr lang="en-US" altLang="en-US" sz="2800" dirty="0">
                <a:latin typeface="Arial" panose="020B0604020202020204" pitchFamily="34" charset="0"/>
                <a:cs typeface="Arial" panose="020B0604020202020204" pitchFamily="34" charset="0"/>
              </a:rPr>
              <a:t>- Associated </a:t>
            </a:r>
            <a:r>
              <a:rPr lang="en-US" altLang="en-US" sz="2800" dirty="0" smtClean="0">
                <a:latin typeface="Arial" panose="020B0604020202020204" pitchFamily="34" charset="0"/>
                <a:cs typeface="Arial" panose="020B0604020202020204" pitchFamily="34" charset="0"/>
              </a:rPr>
              <a:t>Disciplines</a:t>
            </a:r>
          </a:p>
        </p:txBody>
      </p:sp>
      <p:sp>
        <p:nvSpPr>
          <p:cNvPr id="22" name="Rectangle 3"/>
          <p:cNvSpPr txBox="1">
            <a:spLocks noChangeArrowheads="1"/>
          </p:cNvSpPr>
          <p:nvPr/>
        </p:nvSpPr>
        <p:spPr>
          <a:xfrm>
            <a:off x="179388" y="1556792"/>
            <a:ext cx="4392612" cy="4536504"/>
          </a:xfrm>
          <a:prstGeom prst="rect">
            <a:avLst/>
          </a:prstGeom>
        </p:spPr>
        <p:txBody>
          <a:bodyPr>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disciplines associated with HCI include:</a:t>
            </a:r>
            <a:endParaRPr lang="en-IE" sz="2400" dirty="0">
              <a:latin typeface="Arial" panose="020B0604020202020204" pitchFamily="34" charset="0"/>
              <a:cs typeface="Arial" panose="020B0604020202020204" pitchFamily="34" charset="0"/>
            </a:endParaRPr>
          </a:p>
          <a:p>
            <a:pPr lvl="1"/>
            <a:r>
              <a:rPr lang="en-IE" sz="2200" dirty="0">
                <a:latin typeface="Arial" panose="020B0604020202020204" pitchFamily="34" charset="0"/>
                <a:cs typeface="Arial" panose="020B0604020202020204" pitchFamily="34" charset="0"/>
              </a:rPr>
              <a:t>Computer Science</a:t>
            </a:r>
          </a:p>
          <a:p>
            <a:pPr lvl="1"/>
            <a:r>
              <a:rPr lang="en-IE" sz="2200" dirty="0">
                <a:latin typeface="Arial" panose="020B0604020202020204" pitchFamily="34" charset="0"/>
                <a:cs typeface="Arial" panose="020B0604020202020204" pitchFamily="34" charset="0"/>
              </a:rPr>
              <a:t>Psychology</a:t>
            </a:r>
          </a:p>
          <a:p>
            <a:pPr lvl="1"/>
            <a:r>
              <a:rPr lang="en-IE" sz="2200" dirty="0">
                <a:latin typeface="Arial" panose="020B0604020202020204" pitchFamily="34" charset="0"/>
                <a:cs typeface="Arial" panose="020B0604020202020204" pitchFamily="34" charset="0"/>
              </a:rPr>
              <a:t>Sociology</a:t>
            </a:r>
          </a:p>
          <a:p>
            <a:pPr lvl="1"/>
            <a:r>
              <a:rPr lang="en-IE" sz="2200" dirty="0">
                <a:latin typeface="Arial" panose="020B0604020202020204" pitchFamily="34" charset="0"/>
                <a:cs typeface="Arial" panose="020B0604020202020204" pitchFamily="34" charset="0"/>
              </a:rPr>
              <a:t>Anthropology</a:t>
            </a:r>
          </a:p>
          <a:p>
            <a:pPr lvl="1"/>
            <a:r>
              <a:rPr lang="en-IE" sz="2200" dirty="0">
                <a:latin typeface="Arial" panose="020B0604020202020204" pitchFamily="34" charset="0"/>
                <a:cs typeface="Arial" panose="020B0604020202020204" pitchFamily="34" charset="0"/>
              </a:rPr>
              <a:t>Ergonomics</a:t>
            </a:r>
          </a:p>
          <a:p>
            <a:pPr lvl="1"/>
            <a:r>
              <a:rPr lang="en-IE" sz="2200" dirty="0" smtClean="0">
                <a:latin typeface="Arial" panose="020B0604020202020204" pitchFamily="34" charset="0"/>
                <a:cs typeface="Arial" panose="020B0604020202020204" pitchFamily="34" charset="0"/>
              </a:rPr>
              <a:t>Physiology</a:t>
            </a:r>
            <a:endParaRPr lang="en-IE" sz="2200" dirty="0">
              <a:latin typeface="Arial" panose="020B0604020202020204" pitchFamily="34" charset="0"/>
              <a:cs typeface="Arial" panose="020B0604020202020204" pitchFamily="34" charset="0"/>
            </a:endParaRPr>
          </a:p>
        </p:txBody>
      </p:sp>
      <p:sp>
        <p:nvSpPr>
          <p:cNvPr id="5" name="Rectangle 3"/>
          <p:cNvSpPr txBox="1">
            <a:spLocks noChangeArrowheads="1"/>
          </p:cNvSpPr>
          <p:nvPr/>
        </p:nvSpPr>
        <p:spPr>
          <a:xfrm>
            <a:off x="3275856" y="1556792"/>
            <a:ext cx="4392612" cy="4536504"/>
          </a:xfrm>
          <a:prstGeom prst="rect">
            <a:avLst/>
          </a:prstGeom>
        </p:spPr>
        <p:txBody>
          <a:bodyPr>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endParaRPr lang="en-IE" sz="2200" dirty="0">
              <a:latin typeface="Arial" panose="020B0604020202020204" pitchFamily="34" charset="0"/>
              <a:cs typeface="Arial" panose="020B0604020202020204" pitchFamily="34" charset="0"/>
            </a:endParaRPr>
          </a:p>
          <a:p>
            <a:pPr lvl="1"/>
            <a:endParaRPr lang="en-IE" sz="2200" dirty="0" smtClean="0">
              <a:latin typeface="Arial" panose="020B0604020202020204" pitchFamily="34" charset="0"/>
              <a:cs typeface="Arial" panose="020B0604020202020204" pitchFamily="34" charset="0"/>
            </a:endParaRPr>
          </a:p>
          <a:p>
            <a:pPr lvl="1"/>
            <a:endParaRPr lang="en-IE" sz="2200" dirty="0">
              <a:latin typeface="Arial" panose="020B0604020202020204" pitchFamily="34" charset="0"/>
              <a:cs typeface="Arial" panose="020B0604020202020204" pitchFamily="34" charset="0"/>
            </a:endParaRPr>
          </a:p>
          <a:p>
            <a:pPr lvl="1"/>
            <a:r>
              <a:rPr lang="en-IE" sz="2200" dirty="0" smtClean="0">
                <a:latin typeface="Arial" panose="020B0604020202020204" pitchFamily="34" charset="0"/>
                <a:cs typeface="Arial" panose="020B0604020202020204" pitchFamily="34" charset="0"/>
              </a:rPr>
              <a:t>Design</a:t>
            </a:r>
            <a:endParaRPr lang="en-IE" sz="2200" dirty="0">
              <a:latin typeface="Arial" panose="020B0604020202020204" pitchFamily="34" charset="0"/>
              <a:cs typeface="Arial" panose="020B0604020202020204" pitchFamily="34" charset="0"/>
            </a:endParaRPr>
          </a:p>
          <a:p>
            <a:pPr lvl="1"/>
            <a:r>
              <a:rPr lang="en-IE" sz="2200" dirty="0">
                <a:latin typeface="Arial" panose="020B0604020202020204" pitchFamily="34" charset="0"/>
                <a:cs typeface="Arial" panose="020B0604020202020204" pitchFamily="34" charset="0"/>
              </a:rPr>
              <a:t>Art</a:t>
            </a:r>
          </a:p>
          <a:p>
            <a:pPr lvl="1"/>
            <a:r>
              <a:rPr lang="en-IE" sz="2200" dirty="0">
                <a:latin typeface="Arial" panose="020B0604020202020204" pitchFamily="34" charset="0"/>
                <a:cs typeface="Arial" panose="020B0604020202020204" pitchFamily="34" charset="0"/>
              </a:rPr>
              <a:t>Engineering</a:t>
            </a:r>
          </a:p>
          <a:p>
            <a:pPr lvl="1"/>
            <a:r>
              <a:rPr lang="en-IE" sz="2200" dirty="0">
                <a:latin typeface="Arial" panose="020B0604020202020204" pitchFamily="34" charset="0"/>
                <a:cs typeface="Arial" panose="020B0604020202020204" pitchFamily="34" charset="0"/>
              </a:rPr>
              <a:t>Linguistics</a:t>
            </a:r>
          </a:p>
          <a:p>
            <a:pPr lvl="1"/>
            <a:r>
              <a:rPr lang="en-IE" sz="2200" dirty="0">
                <a:latin typeface="Arial" panose="020B0604020202020204" pitchFamily="34" charset="0"/>
                <a:cs typeface="Arial" panose="020B0604020202020204" pitchFamily="34" charset="0"/>
              </a:rPr>
              <a:t>Philosophy</a:t>
            </a:r>
          </a:p>
          <a:p>
            <a:pPr lvl="1"/>
            <a:r>
              <a:rPr lang="en-IE" sz="2200" dirty="0">
                <a:latin typeface="Arial" panose="020B0604020202020204" pitchFamily="34" charset="0"/>
                <a:cs typeface="Arial" panose="020B0604020202020204" pitchFamily="34" charset="0"/>
              </a:rPr>
              <a:t>Artificial </a:t>
            </a:r>
            <a:r>
              <a:rPr lang="en-IE" sz="2200" dirty="0" smtClean="0">
                <a:latin typeface="Arial" panose="020B0604020202020204" pitchFamily="34" charset="0"/>
                <a:cs typeface="Arial" panose="020B0604020202020204" pitchFamily="34" charset="0"/>
              </a:rPr>
              <a:t>Intelligence</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3519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(5)</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70</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smtClean="0">
                <a:latin typeface="Arial" panose="020B0604020202020204" pitchFamily="34" charset="0"/>
                <a:cs typeface="Arial" panose="020B0604020202020204" pitchFamily="34" charset="0"/>
              </a:rPr>
              <a:t>Interaction </a:t>
            </a:r>
            <a:r>
              <a:rPr lang="en-GB" sz="2600" dirty="0">
                <a:latin typeface="Arial" panose="020B0604020202020204" pitchFamily="34" charset="0"/>
                <a:cs typeface="Arial" panose="020B0604020202020204" pitchFamily="34" charset="0"/>
              </a:rPr>
              <a:t>S</a:t>
            </a:r>
            <a:r>
              <a:rPr lang="en-GB" sz="2600" dirty="0" smtClean="0">
                <a:latin typeface="Arial" panose="020B0604020202020204" pitchFamily="34" charset="0"/>
                <a:cs typeface="Arial" panose="020B0604020202020204" pitchFamily="34" charset="0"/>
              </a:rPr>
              <a:t>tyles</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wide spectrum of the general population will interact with this system. The recommended interaction style must take this into account with usability and learnability being important issues. User interactions with the system must be visible and easy to understand, and supported by appropriate feedback. The chosen interaction style must result in a light cognitive load on the user where interaction does have to rely on memory. Many users will lack basic computer skills and will not have the basic interaction ‘vocabulary’ normally associated with experienced users</a:t>
            </a:r>
            <a:r>
              <a:rPr lang="en-GB" sz="2200" dirty="0" smtClean="0">
                <a:latin typeface="Arial" panose="020B0604020202020204" pitchFamily="34" charset="0"/>
                <a:cs typeface="Arial" panose="020B0604020202020204" pitchFamily="34" charset="0"/>
              </a:rPr>
              <a:t>.</a:t>
            </a: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79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(6)</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71</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IE" altLang="en-US" sz="2600" dirty="0" smtClean="0">
                <a:latin typeface="Arial" panose="020B0604020202020204" pitchFamily="34" charset="0"/>
                <a:cs typeface="Arial" panose="020B0604020202020204" pitchFamily="34" charset="0"/>
              </a:rPr>
              <a:t>Interaction </a:t>
            </a:r>
            <a:r>
              <a:rPr lang="en-IE" altLang="en-US" sz="2600" dirty="0">
                <a:latin typeface="Arial" panose="020B0604020202020204" pitchFamily="34" charset="0"/>
                <a:cs typeface="Arial" panose="020B0604020202020204" pitchFamily="34" charset="0"/>
              </a:rPr>
              <a:t>Styles </a:t>
            </a:r>
          </a:p>
          <a:p>
            <a:endParaRPr lang="en-GB" sz="2600" dirty="0" smtClean="0">
              <a:latin typeface="Arial" panose="020B0604020202020204" pitchFamily="34" charset="0"/>
              <a:cs typeface="Arial" panose="020B0604020202020204" pitchFamily="34" charset="0"/>
            </a:endParaRPr>
          </a:p>
          <a:p>
            <a:r>
              <a:rPr lang="en-GB" sz="2600" dirty="0" smtClean="0">
                <a:latin typeface="Arial" panose="020B0604020202020204" pitchFamily="34" charset="0"/>
                <a:cs typeface="Arial" panose="020B0604020202020204" pitchFamily="34" charset="0"/>
              </a:rPr>
              <a:t>Possible </a:t>
            </a:r>
            <a:r>
              <a:rPr lang="en-GB" sz="2600" dirty="0">
                <a:latin typeface="Arial" panose="020B0604020202020204" pitchFamily="34" charset="0"/>
                <a:cs typeface="Arial" panose="020B0604020202020204" pitchFamily="34" charset="0"/>
              </a:rPr>
              <a:t>interaction styles that may be recommended are:</a:t>
            </a:r>
            <a:endParaRPr lang="en-IE" sz="2600" dirty="0">
              <a:latin typeface="Arial" panose="020B0604020202020204" pitchFamily="34" charset="0"/>
              <a:cs typeface="Arial" panose="020B0604020202020204" pitchFamily="34" charset="0"/>
            </a:endParaRPr>
          </a:p>
          <a:p>
            <a:pPr lvl="1"/>
            <a:r>
              <a:rPr lang="en-GB" sz="2200" dirty="0">
                <a:latin typeface="Arial" panose="020B0604020202020204" pitchFamily="34" charset="0"/>
                <a:cs typeface="Arial" panose="020B0604020202020204" pitchFamily="34" charset="0"/>
              </a:rPr>
              <a:t>Direct Manipulation,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Question </a:t>
            </a:r>
            <a:r>
              <a:rPr lang="en-GB" sz="2200" dirty="0">
                <a:latin typeface="Arial" panose="020B0604020202020204" pitchFamily="34" charset="0"/>
                <a:cs typeface="Arial" panose="020B0604020202020204" pitchFamily="34" charset="0"/>
              </a:rPr>
              <a:t>and Answer (Wizards),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Menus </a:t>
            </a:r>
            <a:r>
              <a:rPr lang="en-GB" sz="2200" dirty="0">
                <a:latin typeface="Arial" panose="020B0604020202020204" pitchFamily="34" charset="0"/>
                <a:cs typeface="Arial" panose="020B0604020202020204" pitchFamily="34" charset="0"/>
              </a:rPr>
              <a:t>and Navigation</a:t>
            </a:r>
            <a:r>
              <a:rPr lang="en-GB" sz="2200" dirty="0" smtClean="0">
                <a:latin typeface="Arial" panose="020B0604020202020204" pitchFamily="34" charset="0"/>
                <a:cs typeface="Arial" panose="020B0604020202020204" pitchFamily="34" charset="0"/>
              </a:rPr>
              <a:t>.</a:t>
            </a:r>
            <a:r>
              <a:rPr lang="en-GB" sz="2200" dirty="0">
                <a:latin typeface="Arial" panose="020B0604020202020204" pitchFamily="34" charset="0"/>
                <a:cs typeface="Arial" panose="020B0604020202020204" pitchFamily="34" charset="0"/>
              </a:rPr>
              <a:t>	</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0152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(7)</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72</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IE" altLang="en-US" sz="2600" dirty="0" smtClean="0">
                <a:latin typeface="Arial" panose="020B0604020202020204" pitchFamily="34" charset="0"/>
                <a:cs typeface="Arial" panose="020B0604020202020204" pitchFamily="34" charset="0"/>
              </a:rPr>
              <a:t>Interaction Styles </a:t>
            </a:r>
          </a:p>
          <a:p>
            <a:endParaRPr lang="en-GB" sz="2600" dirty="0" smtClean="0">
              <a:latin typeface="Arial" panose="020B0604020202020204" pitchFamily="34" charset="0"/>
              <a:cs typeface="Arial" panose="020B0604020202020204" pitchFamily="34" charset="0"/>
            </a:endParaRPr>
          </a:p>
          <a:p>
            <a:r>
              <a:rPr lang="en-GB" sz="2600" dirty="0" smtClean="0">
                <a:latin typeface="Arial" panose="020B0604020202020204" pitchFamily="34" charset="0"/>
                <a:cs typeface="Arial" panose="020B0604020202020204" pitchFamily="34" charset="0"/>
              </a:rPr>
              <a:t>Possible interaction styles that may be rejected are:</a:t>
            </a:r>
            <a:endParaRPr lang="en-IE" sz="26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Command </a:t>
            </a:r>
            <a:r>
              <a:rPr lang="en-GB" sz="2200" dirty="0">
                <a:latin typeface="Arial" panose="020B0604020202020204" pitchFamily="34" charset="0"/>
                <a:cs typeface="Arial" panose="020B0604020202020204" pitchFamily="34" charset="0"/>
              </a:rPr>
              <a:t>Line, </a:t>
            </a:r>
          </a:p>
          <a:p>
            <a:pPr lvl="1"/>
            <a:r>
              <a:rPr lang="en-GB" sz="2200" dirty="0">
                <a:latin typeface="Arial" panose="020B0604020202020204" pitchFamily="34" charset="0"/>
                <a:cs typeface="Arial" panose="020B0604020202020204" pitchFamily="34" charset="0"/>
              </a:rPr>
              <a:t>Menus and Navigation, </a:t>
            </a:r>
          </a:p>
          <a:p>
            <a:pPr lvl="1"/>
            <a:r>
              <a:rPr lang="en-GB" sz="2200" dirty="0">
                <a:latin typeface="Arial" panose="020B0604020202020204" pitchFamily="34" charset="0"/>
                <a:cs typeface="Arial" panose="020B0604020202020204" pitchFamily="34" charset="0"/>
              </a:rPr>
              <a:t>Question and Answer, </a:t>
            </a:r>
          </a:p>
          <a:p>
            <a:pPr lvl="1"/>
            <a:r>
              <a:rPr lang="en-GB" sz="2200" dirty="0">
                <a:latin typeface="Arial" panose="020B0604020202020204" pitchFamily="34" charset="0"/>
                <a:cs typeface="Arial" panose="020B0604020202020204" pitchFamily="34" charset="0"/>
              </a:rPr>
              <a:t>Form Fill-in,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Spreadsheet</a:t>
            </a:r>
            <a:r>
              <a:rPr lang="en-GB" sz="2200" dirty="0">
                <a:latin typeface="Arial" panose="020B0604020202020204" pitchFamily="34" charset="0"/>
                <a:cs typeface="Arial" panose="020B0604020202020204" pitchFamily="34" charset="0"/>
              </a:rPr>
              <a:t>,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Menus </a:t>
            </a:r>
            <a:r>
              <a:rPr lang="en-GB" sz="2200" dirty="0">
                <a:latin typeface="Arial" panose="020B0604020202020204" pitchFamily="34" charset="0"/>
                <a:cs typeface="Arial" panose="020B0604020202020204" pitchFamily="34" charset="0"/>
              </a:rPr>
              <a:t>and Navigation. </a:t>
            </a: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5610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(8)</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73</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smtClean="0">
                <a:latin typeface="Arial" panose="020B0604020202020204" pitchFamily="34" charset="0"/>
                <a:cs typeface="Arial" panose="020B0604020202020204" pitchFamily="34" charset="0"/>
              </a:rPr>
              <a:t>Input </a:t>
            </a:r>
            <a:r>
              <a:rPr lang="en-GB" sz="2600" dirty="0">
                <a:latin typeface="Arial" panose="020B0604020202020204" pitchFamily="34" charset="0"/>
                <a:cs typeface="Arial" panose="020B0604020202020204" pitchFamily="34" charset="0"/>
              </a:rPr>
              <a:t>and </a:t>
            </a:r>
            <a:r>
              <a:rPr lang="en-GB" sz="2600" dirty="0" smtClean="0">
                <a:latin typeface="Arial" panose="020B0604020202020204" pitchFamily="34" charset="0"/>
                <a:cs typeface="Arial" panose="020B0604020202020204" pitchFamily="34" charset="0"/>
              </a:rPr>
              <a:t>Output </a:t>
            </a:r>
            <a:r>
              <a:rPr lang="en-GB" sz="2600" dirty="0">
                <a:latin typeface="Arial" panose="020B0604020202020204" pitchFamily="34" charset="0"/>
                <a:cs typeface="Arial" panose="020B0604020202020204" pitchFamily="34" charset="0"/>
              </a:rPr>
              <a:t>D</a:t>
            </a:r>
            <a:r>
              <a:rPr lang="en-GB" sz="2600" dirty="0" smtClean="0">
                <a:latin typeface="Arial" panose="020B0604020202020204" pitchFamily="34" charset="0"/>
                <a:cs typeface="Arial" panose="020B0604020202020204" pitchFamily="34" charset="0"/>
              </a:rPr>
              <a:t>evices</a:t>
            </a:r>
            <a:endParaRPr lang="en-IE" sz="2600" dirty="0">
              <a:latin typeface="Arial" panose="020B0604020202020204" pitchFamily="34" charset="0"/>
              <a:cs typeface="Arial" panose="020B0604020202020204" pitchFamily="34" charset="0"/>
            </a:endParaRPr>
          </a:p>
          <a:p>
            <a:endParaRPr lang="en-GB" sz="2600" dirty="0" smtClean="0">
              <a:latin typeface="Arial" panose="020B0604020202020204" pitchFamily="34" charset="0"/>
              <a:cs typeface="Arial" panose="020B0604020202020204" pitchFamily="34" charset="0"/>
            </a:endParaRPr>
          </a:p>
          <a:p>
            <a:r>
              <a:rPr lang="en-GB" sz="2600" dirty="0" smtClean="0">
                <a:latin typeface="Arial" panose="020B0604020202020204" pitchFamily="34" charset="0"/>
                <a:cs typeface="Arial" panose="020B0604020202020204" pitchFamily="34" charset="0"/>
              </a:rPr>
              <a:t>What are the </a:t>
            </a:r>
            <a:r>
              <a:rPr lang="en-GB" sz="2600" dirty="0">
                <a:latin typeface="Arial" panose="020B0604020202020204" pitchFamily="34" charset="0"/>
                <a:cs typeface="Arial" panose="020B0604020202020204" pitchFamily="34" charset="0"/>
              </a:rPr>
              <a:t>selection </a:t>
            </a:r>
            <a:r>
              <a:rPr lang="en-GB" sz="2600" dirty="0" smtClean="0">
                <a:latin typeface="Arial" panose="020B0604020202020204" pitchFamily="34" charset="0"/>
                <a:cs typeface="Arial" panose="020B0604020202020204" pitchFamily="34" charset="0"/>
              </a:rPr>
              <a:t>criteria?</a:t>
            </a:r>
            <a:r>
              <a:rPr lang="en-GB" sz="2600" dirty="0">
                <a:latin typeface="Arial" panose="020B0604020202020204" pitchFamily="34" charset="0"/>
                <a:cs typeface="Arial" panose="020B0604020202020204" pitchFamily="34" charset="0"/>
              </a:rPr>
              <a:t> </a:t>
            </a:r>
            <a:endParaRPr lang="en-IE" sz="2600" dirty="0">
              <a:latin typeface="Arial" panose="020B0604020202020204" pitchFamily="34" charset="0"/>
              <a:cs typeface="Arial" panose="020B0604020202020204" pitchFamily="34" charset="0"/>
            </a:endParaRPr>
          </a:p>
          <a:p>
            <a:pPr marL="857250" lvl="1" indent="-457200">
              <a:buFont typeface="+mj-lt"/>
              <a:buAutoNum type="arabicPeriod"/>
            </a:pPr>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user’s physiological capabilities</a:t>
            </a:r>
            <a:endParaRPr lang="en-IE" sz="2400" dirty="0">
              <a:latin typeface="Arial" panose="020B0604020202020204" pitchFamily="34" charset="0"/>
              <a:cs typeface="Arial" panose="020B0604020202020204" pitchFamily="34" charset="0"/>
            </a:endParaRPr>
          </a:p>
          <a:p>
            <a:pPr marL="857250" lvl="1" indent="-457200">
              <a:buFont typeface="+mj-lt"/>
              <a:buAutoNum type="arabicPeriod"/>
            </a:pPr>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user’s </a:t>
            </a:r>
            <a:r>
              <a:rPr lang="en-GB" sz="2400" dirty="0" smtClean="0">
                <a:latin typeface="Arial" panose="020B0604020202020204" pitchFamily="34" charset="0"/>
                <a:cs typeface="Arial" panose="020B0604020202020204" pitchFamily="34" charset="0"/>
              </a:rPr>
              <a:t>expertise</a:t>
            </a:r>
            <a:r>
              <a:rPr lang="en-GB" sz="2400" dirty="0">
                <a:latin typeface="Arial" panose="020B0604020202020204" pitchFamily="34" charset="0"/>
                <a:cs typeface="Arial" panose="020B0604020202020204" pitchFamily="34" charset="0"/>
              </a:rPr>
              <a:t> </a:t>
            </a:r>
            <a:endParaRPr lang="en-IE" sz="2400" dirty="0">
              <a:latin typeface="Arial" panose="020B0604020202020204" pitchFamily="34" charset="0"/>
              <a:cs typeface="Arial" panose="020B0604020202020204" pitchFamily="34" charset="0"/>
            </a:endParaRPr>
          </a:p>
          <a:p>
            <a:pPr marL="857250" lvl="1" indent="-457200">
              <a:buFont typeface="+mj-lt"/>
              <a:buAutoNum type="arabicPeriod"/>
            </a:pPr>
            <a:r>
              <a:rPr lang="en-GB" sz="2400" dirty="0" smtClean="0">
                <a:latin typeface="Arial" panose="020B0604020202020204" pitchFamily="34" charset="0"/>
                <a:cs typeface="Arial" panose="020B0604020202020204" pitchFamily="34" charset="0"/>
              </a:rPr>
              <a:t>Appropriateness </a:t>
            </a:r>
            <a:r>
              <a:rPr lang="en-GB" sz="2400" dirty="0">
                <a:latin typeface="Arial" panose="020B0604020202020204" pitchFamily="34" charset="0"/>
                <a:cs typeface="Arial" panose="020B0604020202020204" pitchFamily="34" charset="0"/>
              </a:rPr>
              <a:t>for the </a:t>
            </a:r>
            <a:r>
              <a:rPr lang="en-GB" sz="2400" dirty="0" smtClean="0">
                <a:latin typeface="Arial" panose="020B0604020202020204" pitchFamily="34" charset="0"/>
                <a:cs typeface="Arial" panose="020B0604020202020204" pitchFamily="34" charset="0"/>
              </a:rPr>
              <a:t>tasks</a:t>
            </a:r>
            <a:endParaRPr lang="en-IE" sz="2400" dirty="0">
              <a:latin typeface="Arial" panose="020B0604020202020204" pitchFamily="34" charset="0"/>
              <a:cs typeface="Arial" panose="020B0604020202020204" pitchFamily="34" charset="0"/>
            </a:endParaRPr>
          </a:p>
          <a:p>
            <a:pPr marL="857250" lvl="1" indent="-457200">
              <a:buFont typeface="+mj-lt"/>
              <a:buAutoNum type="arabicPeriod"/>
            </a:pPr>
            <a:r>
              <a:rPr lang="en-IE" sz="2400" dirty="0">
                <a:latin typeface="Arial" panose="020B0604020202020204" pitchFamily="34" charset="0"/>
                <a:cs typeface="Arial" panose="020B0604020202020204" pitchFamily="34" charset="0"/>
              </a:rPr>
              <a:t>T</a:t>
            </a:r>
            <a:r>
              <a:rPr lang="en-GB" sz="2400" dirty="0" smtClean="0">
                <a:latin typeface="Arial" panose="020B0604020202020204" pitchFamily="34" charset="0"/>
                <a:cs typeface="Arial" panose="020B0604020202020204" pitchFamily="34" charset="0"/>
              </a:rPr>
              <a:t>ask environment</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9084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(9)</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74</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smtClean="0">
                <a:latin typeface="Arial" panose="020B0604020202020204" pitchFamily="34" charset="0"/>
                <a:cs typeface="Arial" panose="020B0604020202020204" pitchFamily="34" charset="0"/>
              </a:rPr>
              <a:t>Input and Output </a:t>
            </a:r>
            <a:r>
              <a:rPr lang="en-GB" sz="2600" dirty="0">
                <a:latin typeface="Arial" panose="020B0604020202020204" pitchFamily="34" charset="0"/>
                <a:cs typeface="Arial" panose="020B0604020202020204" pitchFamily="34" charset="0"/>
              </a:rPr>
              <a:t>D</a:t>
            </a:r>
            <a:r>
              <a:rPr lang="en-GB" sz="2600" dirty="0" smtClean="0">
                <a:latin typeface="Arial" panose="020B0604020202020204" pitchFamily="34" charset="0"/>
                <a:cs typeface="Arial" panose="020B0604020202020204" pitchFamily="34" charset="0"/>
              </a:rPr>
              <a:t>evices</a:t>
            </a:r>
            <a:endParaRPr lang="en-IE" sz="2600" dirty="0" smtClean="0">
              <a:latin typeface="Arial" panose="020B0604020202020204" pitchFamily="34" charset="0"/>
              <a:cs typeface="Arial" panose="020B0604020202020204" pitchFamily="34" charset="0"/>
            </a:endParaRPr>
          </a:p>
          <a:p>
            <a:pPr marL="0" indent="0">
              <a:buNone/>
            </a:pPr>
            <a:endParaRPr lang="en-GB" sz="2600" i="1" dirty="0" smtClean="0">
              <a:latin typeface="Arial" panose="020B0604020202020204" pitchFamily="34" charset="0"/>
              <a:cs typeface="Arial" panose="020B0604020202020204" pitchFamily="34" charset="0"/>
            </a:endParaRPr>
          </a:p>
          <a:p>
            <a:pPr marL="0" indent="0">
              <a:buNone/>
            </a:pPr>
            <a:r>
              <a:rPr lang="en-GB" sz="2600" dirty="0" smtClean="0">
                <a:latin typeface="Arial" panose="020B0604020202020204" pitchFamily="34" charset="0"/>
                <a:cs typeface="Arial" panose="020B0604020202020204" pitchFamily="34" charset="0"/>
              </a:rPr>
              <a:t>1</a:t>
            </a:r>
            <a:r>
              <a:rPr lang="en-GB" sz="2600" dirty="0">
                <a:latin typeface="Arial" panose="020B0604020202020204" pitchFamily="34" charset="0"/>
                <a:cs typeface="Arial" panose="020B0604020202020204" pitchFamily="34" charset="0"/>
              </a:rPr>
              <a:t>. The user’s physiological capabilities</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This is a public walk-up-and-use system with a wide range of users including disabled users and older users (E.G. keyboard is not usable by users with arthritis). Assistive technologies </a:t>
            </a:r>
            <a:r>
              <a:rPr lang="en-GB" sz="2200" dirty="0" smtClean="0">
                <a:latin typeface="Arial" panose="020B0604020202020204" pitchFamily="34" charset="0"/>
                <a:cs typeface="Arial" panose="020B0604020202020204" pitchFamily="34" charset="0"/>
              </a:rPr>
              <a:t>(E.G. </a:t>
            </a:r>
            <a:r>
              <a:rPr lang="en-GB" sz="2200" dirty="0">
                <a:latin typeface="Arial" panose="020B0604020202020204" pitchFamily="34" charset="0"/>
                <a:cs typeface="Arial" panose="020B0604020202020204" pitchFamily="34" charset="0"/>
              </a:rPr>
              <a:t>speech interaction for the visually impaired) should be considered</a:t>
            </a:r>
            <a:r>
              <a:rPr lang="en-GB" sz="2200" dirty="0" smtClean="0">
                <a:latin typeface="Arial" panose="020B0604020202020204" pitchFamily="34" charset="0"/>
                <a:cs typeface="Arial" panose="020B0604020202020204" pitchFamily="34" charset="0"/>
              </a:rPr>
              <a:t>.</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12259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(10)</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75</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a:latin typeface="Arial" panose="020B0604020202020204" pitchFamily="34" charset="0"/>
                <a:cs typeface="Arial" panose="020B0604020202020204" pitchFamily="34" charset="0"/>
              </a:rPr>
              <a:t>Input and Output Devices</a:t>
            </a:r>
            <a:endParaRPr lang="en-IE" sz="2600" dirty="0">
              <a:latin typeface="Arial" panose="020B0604020202020204" pitchFamily="34" charset="0"/>
              <a:cs typeface="Arial" panose="020B0604020202020204" pitchFamily="34" charset="0"/>
            </a:endParaRPr>
          </a:p>
          <a:p>
            <a:endParaRPr lang="en-GB" sz="2600" i="1" dirty="0" smtClean="0">
              <a:latin typeface="Arial" panose="020B0604020202020204" pitchFamily="34" charset="0"/>
              <a:cs typeface="Arial" panose="020B0604020202020204" pitchFamily="34" charset="0"/>
            </a:endParaRPr>
          </a:p>
          <a:p>
            <a:pPr marL="0" indent="0">
              <a:buNone/>
            </a:pPr>
            <a:r>
              <a:rPr lang="en-GB" sz="2600" dirty="0" smtClean="0">
                <a:latin typeface="Arial" panose="020B0604020202020204" pitchFamily="34" charset="0"/>
                <a:cs typeface="Arial" panose="020B0604020202020204" pitchFamily="34" charset="0"/>
              </a:rPr>
              <a:t>2</a:t>
            </a:r>
            <a:r>
              <a:rPr lang="en-GB" sz="2600" dirty="0">
                <a:latin typeface="Arial" panose="020B0604020202020204" pitchFamily="34" charset="0"/>
                <a:cs typeface="Arial" panose="020B0604020202020204" pitchFamily="34" charset="0"/>
              </a:rPr>
              <a:t>. The user’s expertise</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public walk-up-and-use system such as this will have a wide range of users with varying computer skills. Keyboard and/or mouse-based interaction will not be appropriate. Interaction should be simple and intuitive </a:t>
            </a:r>
            <a:r>
              <a:rPr lang="en-GB" sz="2200" dirty="0" smtClean="0">
                <a:latin typeface="Arial" panose="020B0604020202020204" pitchFamily="34" charset="0"/>
                <a:cs typeface="Arial" panose="020B0604020202020204" pitchFamily="34" charset="0"/>
              </a:rPr>
              <a:t>(E.G. </a:t>
            </a:r>
            <a:r>
              <a:rPr lang="en-GB" sz="2200" dirty="0">
                <a:latin typeface="Arial" panose="020B0604020202020204" pitchFamily="34" charset="0"/>
                <a:cs typeface="Arial" panose="020B0604020202020204" pitchFamily="34" charset="0"/>
              </a:rPr>
              <a:t>touch screen). </a:t>
            </a:r>
            <a:endParaRPr lang="en-IE" sz="2200" dirty="0">
              <a:latin typeface="Arial" panose="020B0604020202020204" pitchFamily="34" charset="0"/>
              <a:cs typeface="Arial" panose="020B0604020202020204" pitchFamily="34" charset="0"/>
            </a:endParaRPr>
          </a:p>
          <a:p>
            <a:pPr marL="0" indent="0">
              <a:buNone/>
            </a:pP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244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(11)</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76</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a:latin typeface="Arial" panose="020B0604020202020204" pitchFamily="34" charset="0"/>
                <a:cs typeface="Arial" panose="020B0604020202020204" pitchFamily="34" charset="0"/>
              </a:rPr>
              <a:t>Input and Output </a:t>
            </a:r>
            <a:r>
              <a:rPr lang="en-GB" sz="2600" dirty="0" smtClean="0">
                <a:latin typeface="Arial" panose="020B0604020202020204" pitchFamily="34" charset="0"/>
                <a:cs typeface="Arial" panose="020B0604020202020204" pitchFamily="34" charset="0"/>
              </a:rPr>
              <a:t>Devices</a:t>
            </a:r>
          </a:p>
          <a:p>
            <a:pPr marL="0" indent="0">
              <a:buNone/>
            </a:pPr>
            <a:endParaRPr lang="en-IE" sz="2600" dirty="0">
              <a:latin typeface="Arial" panose="020B0604020202020204" pitchFamily="34" charset="0"/>
              <a:cs typeface="Arial" panose="020B0604020202020204" pitchFamily="34" charset="0"/>
            </a:endParaRPr>
          </a:p>
          <a:p>
            <a:pPr marL="0" indent="0">
              <a:buNone/>
            </a:pPr>
            <a:r>
              <a:rPr lang="en-GB" sz="2600" dirty="0" smtClean="0">
                <a:latin typeface="Arial" panose="020B0604020202020204" pitchFamily="34" charset="0"/>
                <a:cs typeface="Arial" panose="020B0604020202020204" pitchFamily="34" charset="0"/>
              </a:rPr>
              <a:t>3</a:t>
            </a:r>
            <a:r>
              <a:rPr lang="en-GB" sz="2600" dirty="0">
                <a:latin typeface="Arial" panose="020B0604020202020204" pitchFamily="34" charset="0"/>
                <a:cs typeface="Arial" panose="020B0604020202020204" pitchFamily="34" charset="0"/>
              </a:rPr>
              <a:t>. Appropriateness for the tasks</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The system shows voters a list of candidates. They must select their candidates from this list. A selection method is needed to do this </a:t>
            </a:r>
            <a:r>
              <a:rPr lang="en-GB" sz="2200" dirty="0" smtClean="0">
                <a:latin typeface="Arial" panose="020B0604020202020204" pitchFamily="34" charset="0"/>
                <a:cs typeface="Arial" panose="020B0604020202020204" pitchFamily="34" charset="0"/>
              </a:rPr>
              <a:t>(E.G. </a:t>
            </a:r>
            <a:r>
              <a:rPr lang="en-GB" sz="2200" dirty="0">
                <a:latin typeface="Arial" panose="020B0604020202020204" pitchFamily="34" charset="0"/>
                <a:cs typeface="Arial" panose="020B0604020202020204" pitchFamily="34" charset="0"/>
              </a:rPr>
              <a:t>a touch screen or mouse).</a:t>
            </a:r>
            <a:endParaRPr lang="en-IE" sz="2200" dirty="0">
              <a:latin typeface="Arial" panose="020B0604020202020204" pitchFamily="34" charset="0"/>
              <a:cs typeface="Arial" panose="020B0604020202020204" pitchFamily="34" charset="0"/>
            </a:endParaRPr>
          </a:p>
          <a:p>
            <a:pPr marL="0" indent="0">
              <a:buNone/>
            </a:pP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904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(12)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77</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a:latin typeface="Arial" panose="020B0604020202020204" pitchFamily="34" charset="0"/>
                <a:cs typeface="Arial" panose="020B0604020202020204" pitchFamily="34" charset="0"/>
              </a:rPr>
              <a:t>Input and Output Devices</a:t>
            </a:r>
            <a:endParaRPr lang="en-IE" sz="2600" dirty="0">
              <a:latin typeface="Arial" panose="020B0604020202020204" pitchFamily="34" charset="0"/>
              <a:cs typeface="Arial" panose="020B0604020202020204" pitchFamily="34" charset="0"/>
            </a:endParaRPr>
          </a:p>
          <a:p>
            <a:pPr marL="0" indent="0">
              <a:buNone/>
            </a:pPr>
            <a:endParaRPr lang="en-IE" sz="2600" dirty="0">
              <a:latin typeface="Arial" panose="020B0604020202020204" pitchFamily="34" charset="0"/>
              <a:cs typeface="Arial" panose="020B0604020202020204" pitchFamily="34" charset="0"/>
            </a:endParaRPr>
          </a:p>
          <a:p>
            <a:pPr marL="0" indent="0">
              <a:buNone/>
            </a:pPr>
            <a:r>
              <a:rPr lang="en-GB" sz="2600" dirty="0">
                <a:latin typeface="Arial" panose="020B0604020202020204" pitchFamily="34" charset="0"/>
                <a:cs typeface="Arial" panose="020B0604020202020204" pitchFamily="34" charset="0"/>
              </a:rPr>
              <a:t>4. Task environment</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Voting machines will be stored for long periods between elections. Transport of machines to and from voting stations may affect their operation. They must be well designed to withstand the effects of storage and transport. As a public walk-up-and-use system, a few thousand voters will use a machine on voting day. Machines must be well designed and reliable enough to withstand repeated use over an extended period.</a:t>
            </a:r>
            <a:endParaRPr lang="en-IE" sz="2200" dirty="0">
              <a:latin typeface="Arial" panose="020B0604020202020204" pitchFamily="34" charset="0"/>
              <a:cs typeface="Arial" panose="020B0604020202020204" pitchFamily="34" charset="0"/>
            </a:endParaRPr>
          </a:p>
          <a:p>
            <a:r>
              <a:rPr lang="en-GB" sz="2200" i="1" dirty="0">
                <a:latin typeface="Arial" panose="020B0604020202020204" pitchFamily="34" charset="0"/>
                <a:cs typeface="Arial" panose="020B0604020202020204" pitchFamily="34" charset="0"/>
              </a:rPr>
              <a:t>		</a:t>
            </a:r>
            <a:endParaRPr lang="en-IE" altLang="en-US" sz="2200" dirty="0">
              <a:latin typeface="Arial" panose="020B0604020202020204" pitchFamily="34" charset="0"/>
              <a:cs typeface="Arial" panose="020B0604020202020204" pitchFamily="34" charset="0"/>
            </a:endParaRPr>
          </a:p>
          <a:p>
            <a:pPr>
              <a:lnSpc>
                <a:spcPct val="150000"/>
              </a:lnSpc>
              <a:defRPr/>
            </a:pP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6984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Rail Ticketing System</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SR &amp; SL  </a:t>
            </a:r>
            <a:r>
              <a:rPr lang="en-US" dirty="0" smtClean="0"/>
              <a:t>-  </a:t>
            </a:r>
            <a:fld id="{38237106-F2ED-405E-BC33-CC3CF426205F}" type="slidenum">
              <a:rPr lang="en-US" smtClean="0"/>
              <a:pPr/>
              <a:t>78</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GB" altLang="en-US" sz="2600" dirty="0" smtClean="0">
                <a:latin typeface="Arial" panose="020B0604020202020204" pitchFamily="34" charset="0"/>
                <a:cs typeface="Arial" panose="020B0604020202020204" pitchFamily="34" charset="0"/>
              </a:rPr>
              <a:t>Consider the voting system aspects of:</a:t>
            </a:r>
          </a:p>
          <a:p>
            <a:pPr lvl="1"/>
            <a:r>
              <a:rPr lang="en-IE" sz="2200" dirty="0" smtClean="0">
                <a:latin typeface="Arial" panose="020B0604020202020204" pitchFamily="34" charset="0"/>
                <a:cs typeface="Arial" panose="020B0604020202020204" pitchFamily="34" charset="0"/>
              </a:rPr>
              <a:t>a suitable </a:t>
            </a:r>
            <a:r>
              <a:rPr lang="en-IE" sz="2200" dirty="0">
                <a:latin typeface="Arial" panose="020B0604020202020204" pitchFamily="34" charset="0"/>
                <a:cs typeface="Arial" panose="020B0604020202020204" pitchFamily="34" charset="0"/>
              </a:rPr>
              <a:t>lifecycle model that should be used to develop</a:t>
            </a:r>
            <a:br>
              <a:rPr lang="en-IE" sz="2200" dirty="0">
                <a:latin typeface="Arial" panose="020B0604020202020204" pitchFamily="34" charset="0"/>
                <a:cs typeface="Arial" panose="020B0604020202020204" pitchFamily="34" charset="0"/>
              </a:rPr>
            </a:br>
            <a:r>
              <a:rPr lang="en-IE" sz="2200" dirty="0">
                <a:latin typeface="Arial" panose="020B0604020202020204" pitchFamily="34" charset="0"/>
                <a:cs typeface="Arial" panose="020B0604020202020204" pitchFamily="34" charset="0"/>
              </a:rPr>
              <a:t>the system. </a:t>
            </a:r>
          </a:p>
          <a:p>
            <a:pPr lvl="1"/>
            <a:r>
              <a:rPr lang="en-IE" sz="2200" dirty="0" smtClean="0">
                <a:latin typeface="Arial" panose="020B0604020202020204" pitchFamily="34" charset="0"/>
                <a:cs typeface="Arial" panose="020B0604020202020204" pitchFamily="34" charset="0"/>
              </a:rPr>
              <a:t>appropriate </a:t>
            </a:r>
            <a:r>
              <a:rPr lang="en-IE" sz="2200" dirty="0">
                <a:latin typeface="Arial" panose="020B0604020202020204" pitchFamily="34" charset="0"/>
                <a:cs typeface="Arial" panose="020B0604020202020204" pitchFamily="34" charset="0"/>
              </a:rPr>
              <a:t>interaction style for the system</a:t>
            </a:r>
            <a:r>
              <a:rPr lang="en-GB" sz="2200" i="1" dirty="0">
                <a:latin typeface="Arial" panose="020B0604020202020204" pitchFamily="34" charset="0"/>
                <a:cs typeface="Arial" panose="020B0604020202020204" pitchFamily="34" charset="0"/>
              </a:rPr>
              <a:t>.</a:t>
            </a:r>
            <a:r>
              <a:rPr lang="en-GB" sz="2200" dirty="0">
                <a:latin typeface="Arial" panose="020B0604020202020204" pitchFamily="34" charset="0"/>
                <a:cs typeface="Arial" panose="020B0604020202020204" pitchFamily="34" charset="0"/>
              </a:rPr>
              <a:t> </a:t>
            </a:r>
            <a:endParaRPr lang="en-IE" sz="2200" dirty="0">
              <a:latin typeface="Arial" panose="020B0604020202020204" pitchFamily="34" charset="0"/>
              <a:cs typeface="Arial" panose="020B0604020202020204" pitchFamily="34" charset="0"/>
            </a:endParaRPr>
          </a:p>
          <a:p>
            <a:pPr lvl="1"/>
            <a:r>
              <a:rPr lang="en-IE" sz="2200" dirty="0" smtClean="0">
                <a:latin typeface="Arial" panose="020B0604020202020204" pitchFamily="34" charset="0"/>
                <a:cs typeface="Arial" panose="020B0604020202020204" pitchFamily="34" charset="0"/>
              </a:rPr>
              <a:t>appropriate input and </a:t>
            </a:r>
            <a:r>
              <a:rPr lang="en-IE" sz="2200" dirty="0">
                <a:latin typeface="Arial" panose="020B0604020202020204" pitchFamily="34" charset="0"/>
                <a:cs typeface="Arial" panose="020B0604020202020204" pitchFamily="34" charset="0"/>
              </a:rPr>
              <a:t>output device(s) for the </a:t>
            </a:r>
            <a:r>
              <a:rPr lang="en-IE" sz="2200" dirty="0" smtClean="0">
                <a:latin typeface="Arial" panose="020B0604020202020204" pitchFamily="34" charset="0"/>
                <a:cs typeface="Arial" panose="020B0604020202020204" pitchFamily="34" charset="0"/>
              </a:rPr>
              <a:t>system</a:t>
            </a:r>
          </a:p>
          <a:p>
            <a:pPr marL="57150" indent="0">
              <a:buNone/>
            </a:pPr>
            <a:r>
              <a:rPr lang="en-IE" altLang="en-US" sz="2600" dirty="0" smtClean="0">
                <a:latin typeface="Arial" panose="020B0604020202020204" pitchFamily="34" charset="0"/>
                <a:cs typeface="Arial" panose="020B0604020202020204" pitchFamily="34" charset="0"/>
              </a:rPr>
              <a:t>… in relation to a Rail Ticketing system</a:t>
            </a:r>
            <a:endParaRPr lang="en-IE" alt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628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err="1" smtClean="0">
                <a:latin typeface="Arial" panose="020B0604020202020204" pitchFamily="34" charset="0"/>
                <a:cs typeface="Arial" panose="020B0604020202020204" pitchFamily="34" charset="0"/>
              </a:rPr>
              <a:t>Neilsen’s</a:t>
            </a:r>
            <a:r>
              <a:rPr lang="en-IE" sz="3200" dirty="0" smtClean="0">
                <a:latin typeface="Arial" panose="020B0604020202020204" pitchFamily="34" charset="0"/>
                <a:cs typeface="Arial" panose="020B0604020202020204" pitchFamily="34" charset="0"/>
              </a:rPr>
              <a:t> Heuristics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565104"/>
          </a:xfrm>
        </p:spPr>
        <p:txBody>
          <a:bodyPr>
            <a:noAutofit/>
          </a:bodyPr>
          <a:lstStyle/>
          <a:p>
            <a:pPr marL="0" indent="0">
              <a:lnSpc>
                <a:spcPct val="90000"/>
              </a:lnSpc>
              <a:buFontTx/>
              <a:buNone/>
            </a:pPr>
            <a:r>
              <a:rPr lang="en-US" altLang="en-US" sz="1800" dirty="0">
                <a:latin typeface="Arial" panose="020B0604020202020204" pitchFamily="34" charset="0"/>
                <a:ea typeface="ＭＳ Ｐゴシック" pitchFamily="34" charset="-128"/>
                <a:cs typeface="Arial" panose="020B0604020202020204" pitchFamily="34" charset="0"/>
              </a:rPr>
              <a:t>The heuristics are used mainly as the basis for evaluating systems and providing a framework for usability testing. </a:t>
            </a:r>
            <a:r>
              <a:rPr lang="en-US" altLang="en-US" sz="1800" dirty="0" smtClean="0">
                <a:latin typeface="Arial" panose="020B0604020202020204" pitchFamily="34" charset="0"/>
                <a:ea typeface="ＭＳ Ｐゴシック" pitchFamily="34" charset="-128"/>
                <a:cs typeface="Arial" panose="020B0604020202020204" pitchFamily="34" charset="0"/>
              </a:rPr>
              <a:t>Consider these against the design of the voting system:</a:t>
            </a:r>
            <a:endParaRPr lang="en-US" altLang="en-US" sz="1800" dirty="0">
              <a:latin typeface="Arial" panose="020B0604020202020204" pitchFamily="34" charset="0"/>
              <a:ea typeface="ＭＳ Ｐゴシック" pitchFamily="34" charset="-128"/>
              <a:cs typeface="Arial" panose="020B0604020202020204" pitchFamily="34" charset="0"/>
            </a:endParaRP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Visibility of system status.</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Match between system and real world.</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User control and freedom.</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Consistency and standards.</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Error prevention. </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Recognition rather than recall.</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Flexibility and efficiency of use.</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Aesthetic and minimalist design.</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Help users </a:t>
            </a:r>
            <a:r>
              <a:rPr lang="en-US" altLang="en-US" sz="1600" dirty="0" err="1">
                <a:latin typeface="Arial" panose="020B0604020202020204" pitchFamily="34" charset="0"/>
                <a:ea typeface="ＭＳ Ｐゴシック" pitchFamily="34" charset="-128"/>
                <a:cs typeface="Arial" panose="020B0604020202020204" pitchFamily="34" charset="0"/>
              </a:rPr>
              <a:t>recognise</a:t>
            </a:r>
            <a:r>
              <a:rPr lang="en-US" altLang="en-US" sz="1600" dirty="0">
                <a:latin typeface="Arial" panose="020B0604020202020204" pitchFamily="34" charset="0"/>
                <a:ea typeface="ＭＳ Ｐゴシック" pitchFamily="34" charset="-128"/>
                <a:cs typeface="Arial" panose="020B0604020202020204" pitchFamily="34" charset="0"/>
              </a:rPr>
              <a:t>, diagnose, recover from errors.</a:t>
            </a:r>
          </a:p>
          <a:p>
            <a:pPr marL="914400" lvl="1" indent="-514350">
              <a:lnSpc>
                <a:spcPct val="90000"/>
              </a:lnSpc>
              <a:buFont typeface="Impact" pitchFamily="34" charset="0"/>
              <a:buAutoNum type="arabicPeriod"/>
            </a:pPr>
            <a:r>
              <a:rPr lang="en-US" altLang="en-US" sz="1600" dirty="0">
                <a:latin typeface="Arial" panose="020B0604020202020204" pitchFamily="34" charset="0"/>
                <a:ea typeface="ＭＳ Ｐゴシック" pitchFamily="34" charset="-128"/>
                <a:cs typeface="Arial" panose="020B0604020202020204" pitchFamily="34" charset="0"/>
              </a:rPr>
              <a:t>Help and documentation.</a:t>
            </a:r>
          </a:p>
          <a:p>
            <a:pPr marL="0" indent="0" algn="ctr">
              <a:lnSpc>
                <a:spcPct val="150000"/>
              </a:lnSpc>
            </a:pPr>
            <a:endParaRPr lang="en-US" altLang="en-US" dirty="0">
              <a:latin typeface="Arial" panose="020B0604020202020204" pitchFamily="34" charset="0"/>
              <a:ea typeface="ＭＳ Ｐゴシック" pitchFamily="34" charset="-128"/>
              <a:cs typeface="Arial" panose="020B0604020202020204" pitchFamily="34" charset="0"/>
            </a:endParaRPr>
          </a:p>
          <a:p>
            <a:pPr marL="0" indent="0">
              <a:lnSpc>
                <a:spcPct val="150000"/>
              </a:lnSpc>
              <a:buNone/>
              <a:defRPr/>
            </a:pP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a:t>SR &amp; SL  </a:t>
            </a:r>
            <a:r>
              <a:rPr lang="en-US" dirty="0" smtClean="0"/>
              <a:t>-  </a:t>
            </a:r>
            <a:fld id="{38237106-F2ED-405E-BC33-CC3CF426205F}" type="slidenum">
              <a:rPr lang="en-US" smtClean="0"/>
              <a:pPr/>
              <a:t>79</a:t>
            </a:fld>
            <a:endParaRPr lang="en-US" dirty="0"/>
          </a:p>
        </p:txBody>
      </p:sp>
      <p:sp>
        <p:nvSpPr>
          <p:cNvPr id="5"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dirty="0" err="1" smtClean="0"/>
              <a:t>Neilsen’s</a:t>
            </a:r>
            <a:r>
              <a:rPr lang="en-IE" altLang="en-US" sz="1000" b="0" i="1" dirty="0" smtClean="0"/>
              <a:t> Heuristics</a:t>
            </a:r>
            <a:endParaRPr lang="en-US" altLang="en-US" sz="1000" b="0" i="1" dirty="0"/>
          </a:p>
        </p:txBody>
      </p:sp>
    </p:spTree>
    <p:extLst>
      <p:ext uri="{BB962C8B-B14F-4D97-AF65-F5344CB8AC3E}">
        <p14:creationId xmlns:p14="http://schemas.microsoft.com/office/powerpoint/2010/main" val="136188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eaLnBrk="1" hangingPunct="1">
              <a:spcBef>
                <a:spcPct val="0"/>
              </a:spcBef>
              <a:buFontTx/>
              <a:buNone/>
            </a:pPr>
            <a:r>
              <a:rPr lang="en-US" altLang="en-US" sz="1000" dirty="0" smtClean="0"/>
              <a:t>SR &amp; SL - </a:t>
            </a:r>
            <a:fld id="{C4ED4433-6AFF-40FE-A1F2-026FF9327932}" type="slidenum">
              <a:rPr lang="en-US" altLang="en-US" sz="1000" smtClean="0"/>
              <a:pPr eaLnBrk="1" hangingPunct="1">
                <a:spcBef>
                  <a:spcPct val="0"/>
                </a:spcBef>
                <a:buFontTx/>
                <a:buNone/>
              </a:pPr>
              <a:t>8</a:t>
            </a:fld>
            <a:endParaRPr lang="en-US" altLang="en-US" sz="1000" dirty="0" smtClean="0"/>
          </a:p>
        </p:txBody>
      </p:sp>
      <p:sp>
        <p:nvSpPr>
          <p:cNvPr id="41987" name="Rectangle 3"/>
          <p:cNvSpPr>
            <a:spLocks noGrp="1" noChangeArrowheads="1"/>
          </p:cNvSpPr>
          <p:nvPr>
            <p:ph type="body" sz="half" idx="1"/>
          </p:nvPr>
        </p:nvSpPr>
        <p:spPr>
          <a:xfrm>
            <a:off x="179512" y="1916831"/>
            <a:ext cx="8785101" cy="4248473"/>
          </a:xfrm>
        </p:spPr>
        <p:txBody>
          <a:bodyPr>
            <a:normAutofit fontScale="92500" lnSpcReduction="10000"/>
          </a:bodyPr>
          <a:lstStyle/>
          <a:p>
            <a:pPr marL="0" indent="0">
              <a:lnSpc>
                <a:spcPct val="90000"/>
              </a:lnSpc>
              <a:spcBef>
                <a:spcPct val="70000"/>
              </a:spcBef>
              <a:buNone/>
            </a:pPr>
            <a:r>
              <a:rPr lang="en-GB" altLang="en-US" sz="2800" dirty="0">
                <a:latin typeface="Arial" panose="020B0604020202020204" pitchFamily="34" charset="0"/>
                <a:cs typeface="Arial" panose="020B0604020202020204" pitchFamily="34" charset="0"/>
              </a:rPr>
              <a:t>A central concept of the ecological approach is the notion of </a:t>
            </a:r>
            <a:r>
              <a:rPr lang="en-GB" altLang="en-US" sz="2800" dirty="0">
                <a:solidFill>
                  <a:srgbClr val="FFC000"/>
                </a:solidFill>
                <a:latin typeface="Arial" panose="020B0604020202020204" pitchFamily="34" charset="0"/>
                <a:cs typeface="Arial" panose="020B0604020202020204" pitchFamily="34" charset="0"/>
              </a:rPr>
              <a:t>affordance</a:t>
            </a:r>
            <a:r>
              <a:rPr lang="en-GB" altLang="en-US" sz="2800" dirty="0">
                <a:latin typeface="Arial" panose="020B0604020202020204" pitchFamily="34" charset="0"/>
                <a:cs typeface="Arial" panose="020B0604020202020204" pitchFamily="34" charset="0"/>
              </a:rPr>
              <a:t>. (This is the ‘readiness to hand’ that make websites, application interfaces and gadgets physically easier to use.)</a:t>
            </a:r>
            <a:endParaRPr lang="en-GB" altLang="en-US" sz="2800" dirty="0">
              <a:solidFill>
                <a:srgbClr val="0000FF"/>
              </a:solidFill>
              <a:latin typeface="Arial" panose="020B0604020202020204" pitchFamily="34" charset="0"/>
              <a:cs typeface="Arial" panose="020B0604020202020204" pitchFamily="34" charset="0"/>
            </a:endParaRPr>
          </a:p>
          <a:p>
            <a:pPr marL="0" indent="0">
              <a:lnSpc>
                <a:spcPct val="90000"/>
              </a:lnSpc>
              <a:spcBef>
                <a:spcPct val="70000"/>
              </a:spcBef>
              <a:buNone/>
            </a:pPr>
            <a:endParaRPr lang="en-GB" altLang="en-US" sz="2600" dirty="0">
              <a:latin typeface="Arial" panose="020B0604020202020204" pitchFamily="34" charset="0"/>
              <a:cs typeface="Arial" panose="020B0604020202020204" pitchFamily="34" charset="0"/>
            </a:endParaRPr>
          </a:p>
          <a:p>
            <a:pPr marL="0" indent="0">
              <a:lnSpc>
                <a:spcPct val="90000"/>
              </a:lnSpc>
              <a:spcBef>
                <a:spcPct val="70000"/>
              </a:spcBef>
              <a:buNone/>
            </a:pPr>
            <a:r>
              <a:rPr lang="en-GB" altLang="en-US" sz="2600" dirty="0">
                <a:latin typeface="Arial" panose="020B0604020202020204" pitchFamily="34" charset="0"/>
                <a:cs typeface="Arial" panose="020B0604020202020204" pitchFamily="34" charset="0"/>
              </a:rPr>
              <a:t>When the affordance of an object is perceptually obvious (perceptual affordance), it is easy for us to know how to interact with it.</a:t>
            </a:r>
          </a:p>
          <a:p>
            <a:pPr marL="0" indent="0">
              <a:lnSpc>
                <a:spcPct val="90000"/>
              </a:lnSpc>
              <a:spcBef>
                <a:spcPct val="70000"/>
              </a:spcBef>
              <a:buNone/>
            </a:pPr>
            <a:r>
              <a:rPr lang="en-GB" altLang="en-US" sz="2600" dirty="0">
                <a:latin typeface="Arial" panose="020B0604020202020204" pitchFamily="34" charset="0"/>
                <a:cs typeface="Arial" panose="020B0604020202020204" pitchFamily="34" charset="0"/>
              </a:rPr>
              <a:t>When the opposite is true, we tend to make mistakes when trying to interact with the object</a:t>
            </a:r>
            <a:r>
              <a:rPr lang="en-GB" altLang="en-US" sz="2600" i="1" dirty="0">
                <a:latin typeface="Arial" panose="020B0604020202020204" pitchFamily="34" charset="0"/>
                <a:cs typeface="Arial" panose="020B0604020202020204" pitchFamily="34" charset="0"/>
              </a:rPr>
              <a:t>.	</a:t>
            </a:r>
            <a:endParaRPr lang="en-GB" altLang="en-US" sz="2600" dirty="0">
              <a:latin typeface="Arial" panose="020B0604020202020204" pitchFamily="34" charset="0"/>
              <a:cs typeface="Arial" panose="020B0604020202020204" pitchFamily="34" charset="0"/>
            </a:endParaRPr>
          </a:p>
          <a:p>
            <a:pPr marL="457200" lvl="1" indent="0" eaLnBrk="1" hangingPunct="1"/>
            <a:endParaRPr lang="en-GB" altLang="en-US" dirty="0" smtClean="0">
              <a:latin typeface="Arial" panose="020B0604020202020204" pitchFamily="34" charset="0"/>
              <a:cs typeface="Arial" panose="020B0604020202020204" pitchFamily="34" charset="0"/>
            </a:endParaRPr>
          </a:p>
        </p:txBody>
      </p:sp>
      <p:sp>
        <p:nvSpPr>
          <p:cNvPr id="9" name="Rectangle 2"/>
          <p:cNvSpPr>
            <a:spLocks noGrp="1" noChangeArrowheads="1"/>
          </p:cNvSpPr>
          <p:nvPr>
            <p:ph type="title"/>
          </p:nvPr>
        </p:nvSpPr>
        <p:spPr>
          <a:xfrm>
            <a:off x="609600" y="274638"/>
            <a:ext cx="7924800" cy="1642194"/>
          </a:xfrm>
        </p:spPr>
        <p:txBody>
          <a:bodyPr/>
          <a:lstStyle/>
          <a:p>
            <a:pPr>
              <a:defRPr/>
            </a:pPr>
            <a:r>
              <a:rPr lang="en-US" altLang="en-US" sz="3200" dirty="0" smtClean="0">
                <a:latin typeface="Arial" panose="020B0604020202020204" pitchFamily="34" charset="0"/>
                <a:cs typeface="Arial" panose="020B0604020202020204" pitchFamily="34" charset="0"/>
              </a:rPr>
              <a:t>Cognitive Processes – </a:t>
            </a:r>
            <a:r>
              <a:rPr lang="en-US" altLang="en-US" sz="2600" dirty="0" smtClean="0">
                <a:latin typeface="Arial" panose="020B0604020202020204" pitchFamily="34" charset="0"/>
                <a:cs typeface="Arial" panose="020B0604020202020204" pitchFamily="34" charset="0"/>
              </a:rPr>
              <a:t>Perception</a:t>
            </a:r>
            <a:br>
              <a:rPr lang="en-US" altLang="en-US" sz="2600" dirty="0" smtClean="0">
                <a:latin typeface="Arial" panose="020B0604020202020204" pitchFamily="34" charset="0"/>
                <a:cs typeface="Arial" panose="020B0604020202020204" pitchFamily="34" charset="0"/>
              </a:rPr>
            </a:br>
            <a:r>
              <a:rPr lang="en-US" altLang="en-US" sz="2600" dirty="0" smtClean="0">
                <a:latin typeface="Arial" panose="020B0604020202020204" pitchFamily="34" charset="0"/>
                <a:cs typeface="Arial" panose="020B0604020202020204" pitchFamily="34" charset="0"/>
              </a:rPr>
              <a:t>Ecological - </a:t>
            </a:r>
            <a:r>
              <a:rPr lang="en-US" altLang="en-US" sz="2600" dirty="0" smtClean="0">
                <a:solidFill>
                  <a:srgbClr val="FFC000"/>
                </a:solidFill>
                <a:latin typeface="Arial" panose="020B0604020202020204" pitchFamily="34" charset="0"/>
                <a:cs typeface="Arial" panose="020B0604020202020204" pitchFamily="34" charset="0"/>
              </a:rPr>
              <a:t>Affordance</a:t>
            </a:r>
          </a:p>
        </p:txBody>
      </p:sp>
    </p:spTree>
    <p:extLst>
      <p:ext uri="{BB962C8B-B14F-4D97-AF65-F5344CB8AC3E}">
        <p14:creationId xmlns:p14="http://schemas.microsoft.com/office/powerpoint/2010/main" val="2789509028"/>
      </p:ext>
    </p:extLst>
  </p:cSld>
  <p:clrMapOvr>
    <a:masterClrMapping/>
  </p:clrMapOvr>
  <p:transition>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Interaction Styles</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a:t>SL  - </a:t>
            </a:r>
            <a:fld id="{38237106-F2ED-405E-BC33-CC3CF426205F}" type="slidenum">
              <a:rPr lang="en-US" smtClean="0"/>
              <a:pPr/>
              <a:t>80</a:t>
            </a:fld>
            <a:endParaRPr lang="en-US" dirty="0"/>
          </a:p>
        </p:txBody>
      </p:sp>
      <p:sp>
        <p:nvSpPr>
          <p:cNvPr id="4" name="Content Placeholder 3"/>
          <p:cNvSpPr>
            <a:spLocks noGrp="1"/>
          </p:cNvSpPr>
          <p:nvPr>
            <p:ph sz="quarter" idx="13"/>
          </p:nvPr>
        </p:nvSpPr>
        <p:spPr>
          <a:xfrm>
            <a:off x="609600" y="1600200"/>
            <a:ext cx="7924800" cy="4493096"/>
          </a:xfrm>
        </p:spPr>
        <p:txBody>
          <a:bodyPr>
            <a:noAutofit/>
          </a:bodyPr>
          <a:lstStyle/>
          <a:p>
            <a:r>
              <a:rPr lang="en-IE" altLang="en-US" sz="2600" dirty="0" smtClean="0">
                <a:latin typeface="Arial" panose="020B0604020202020204" pitchFamily="34" charset="0"/>
                <a:cs typeface="Arial" panose="020B0604020202020204" pitchFamily="34" charset="0"/>
              </a:rPr>
              <a:t>Interaction </a:t>
            </a:r>
            <a:r>
              <a:rPr lang="en-IE" altLang="en-US" sz="2600" dirty="0">
                <a:latin typeface="Arial" panose="020B0604020202020204" pitchFamily="34" charset="0"/>
                <a:cs typeface="Arial" panose="020B0604020202020204" pitchFamily="34" charset="0"/>
              </a:rPr>
              <a:t>Styles </a:t>
            </a:r>
          </a:p>
          <a:p>
            <a:pPr lvl="1"/>
            <a:r>
              <a:rPr lang="en-GB" sz="2200" dirty="0" smtClean="0">
                <a:latin typeface="Arial" panose="020B0604020202020204" pitchFamily="34" charset="0"/>
                <a:cs typeface="Arial" panose="020B0604020202020204" pitchFamily="34" charset="0"/>
              </a:rPr>
              <a:t>Command Language</a:t>
            </a:r>
          </a:p>
          <a:p>
            <a:pPr lvl="1"/>
            <a:r>
              <a:rPr lang="en-GB" sz="2200" dirty="0" smtClean="0">
                <a:latin typeface="Arial" panose="020B0604020202020204" pitchFamily="34" charset="0"/>
                <a:cs typeface="Arial" panose="020B0604020202020204" pitchFamily="34" charset="0"/>
              </a:rPr>
              <a:t>Form-Filling</a:t>
            </a:r>
          </a:p>
          <a:p>
            <a:pPr lvl="1"/>
            <a:r>
              <a:rPr lang="en-GB" sz="2200" dirty="0" smtClean="0">
                <a:latin typeface="Arial" panose="020B0604020202020204" pitchFamily="34" charset="0"/>
                <a:cs typeface="Arial" panose="020B0604020202020204" pitchFamily="34" charset="0"/>
              </a:rPr>
              <a:t>Direct </a:t>
            </a:r>
            <a:r>
              <a:rPr lang="en-GB" sz="2200" dirty="0">
                <a:latin typeface="Arial" panose="020B0604020202020204" pitchFamily="34" charset="0"/>
                <a:cs typeface="Arial" panose="020B0604020202020204" pitchFamily="34" charset="0"/>
              </a:rPr>
              <a:t>Manipulation,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Question </a:t>
            </a:r>
            <a:r>
              <a:rPr lang="en-GB" sz="2200" dirty="0">
                <a:latin typeface="Arial" panose="020B0604020202020204" pitchFamily="34" charset="0"/>
                <a:cs typeface="Arial" panose="020B0604020202020204" pitchFamily="34" charset="0"/>
              </a:rPr>
              <a:t>and Answer (Wizards),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Menus </a:t>
            </a:r>
            <a:r>
              <a:rPr lang="en-GB" sz="2200" dirty="0">
                <a:latin typeface="Arial" panose="020B0604020202020204" pitchFamily="34" charset="0"/>
                <a:cs typeface="Arial" panose="020B0604020202020204" pitchFamily="34" charset="0"/>
              </a:rPr>
              <a:t>and Navigation</a:t>
            </a:r>
            <a:r>
              <a:rPr lang="en-GB" sz="2200" dirty="0" smtClean="0">
                <a:latin typeface="Arial" panose="020B0604020202020204" pitchFamily="34" charset="0"/>
                <a:cs typeface="Arial" panose="020B0604020202020204" pitchFamily="34" charset="0"/>
              </a:rPr>
              <a:t>.</a:t>
            </a:r>
            <a:r>
              <a:rPr lang="en-GB" sz="2200" dirty="0">
                <a:latin typeface="Arial" panose="020B0604020202020204" pitchFamily="34" charset="0"/>
                <a:cs typeface="Arial" panose="020B0604020202020204" pitchFamily="34" charset="0"/>
              </a:rPr>
              <a:t>	</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9559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latin typeface="Arial" panose="020B0604020202020204" pitchFamily="34" charset="0"/>
                <a:cs typeface="Arial" panose="020B0604020202020204" pitchFamily="34" charset="0"/>
              </a:rPr>
              <a:t>Direct Manipulation Versus Command-driven</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SR - </a:t>
            </a:r>
            <a:fld id="{38237106-F2ED-405E-BC33-CC3CF426205F}" type="slidenum">
              <a:rPr lang="en-US" smtClean="0"/>
              <a:pPr/>
              <a:t>81</a:t>
            </a:fld>
            <a:endParaRPr lang="en-US" dirty="0"/>
          </a:p>
        </p:txBody>
      </p:sp>
      <p:sp>
        <p:nvSpPr>
          <p:cNvPr id="4" name="Content Placeholder 3"/>
          <p:cNvSpPr>
            <a:spLocks noGrp="1"/>
          </p:cNvSpPr>
          <p:nvPr>
            <p:ph sz="quarter" idx="13"/>
          </p:nvPr>
        </p:nvSpPr>
        <p:spPr/>
        <p:txBody>
          <a:bodyPr>
            <a:normAutofit/>
          </a:bodyPr>
          <a:lstStyle/>
          <a:p>
            <a:pPr marL="0" indent="0">
              <a:buNone/>
            </a:pPr>
            <a:r>
              <a:rPr lang="en-IE" sz="2400" dirty="0">
                <a:latin typeface="Arial" panose="020B0604020202020204" pitchFamily="34" charset="0"/>
                <a:cs typeface="Arial" panose="020B0604020202020204" pitchFamily="34" charset="0"/>
              </a:rPr>
              <a:t>A direct manipulation interface has advantages:</a:t>
            </a:r>
          </a:p>
          <a:p>
            <a:pPr lvl="0"/>
            <a:r>
              <a:rPr lang="en-GB" sz="2000" dirty="0">
                <a:latin typeface="Arial" panose="020B0604020202020204" pitchFamily="34" charset="0"/>
                <a:cs typeface="Arial" panose="020B0604020202020204" pitchFamily="34" charset="0"/>
              </a:rPr>
              <a:t>Intuitive, easy to learn and remember</a:t>
            </a:r>
            <a:r>
              <a:rPr lang="en-GB" sz="2000" dirty="0" smtClean="0">
                <a:latin typeface="Arial" panose="020B0604020202020204" pitchFamily="34" charset="0"/>
                <a:cs typeface="Arial" panose="020B0604020202020204" pitchFamily="34" charset="0"/>
              </a:rPr>
              <a:t>.</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Reduces errors as minimal syntax required.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Allows rapid actions, and reversals.	</a:t>
            </a:r>
            <a:endParaRPr lang="en-IE" sz="2000" dirty="0">
              <a:latin typeface="Arial" panose="020B0604020202020204" pitchFamily="34" charset="0"/>
              <a:cs typeface="Arial" panose="020B0604020202020204" pitchFamily="34" charset="0"/>
            </a:endParaRPr>
          </a:p>
          <a:p>
            <a:pPr lvl="0"/>
            <a:r>
              <a:rPr lang="en-GB" sz="2000" dirty="0">
                <a:latin typeface="Arial" panose="020B0604020202020204" pitchFamily="34" charset="0"/>
                <a:cs typeface="Arial" panose="020B0604020202020204" pitchFamily="34" charset="0"/>
              </a:rPr>
              <a:t>Enjoyable and encourages exploration by immediate feedback and evaluation</a:t>
            </a:r>
            <a:r>
              <a:rPr lang="en-GB" sz="2000" dirty="0" smtClean="0">
                <a:latin typeface="Arial" panose="020B0604020202020204" pitchFamily="34" charset="0"/>
                <a:cs typeface="Arial" panose="020B0604020202020204" pitchFamily="34" charset="0"/>
              </a:rPr>
              <a:t>.</a:t>
            </a:r>
            <a:endParaRPr lang="en-IE"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Users experience less anxiety, sense of confidence and control. </a:t>
            </a:r>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9478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latin typeface="Arial" panose="020B0604020202020204" pitchFamily="34" charset="0"/>
                <a:cs typeface="Arial" panose="020B0604020202020204" pitchFamily="34" charset="0"/>
              </a:rPr>
              <a:t>Direct Manipulation Versus Command-driven (2)</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r>
              <a:rPr lang="en-US" dirty="0" smtClean="0"/>
              <a:t>SR - </a:t>
            </a:r>
            <a:fld id="{38237106-F2ED-405E-BC33-CC3CF426205F}" type="slidenum">
              <a:rPr lang="en-US" smtClean="0"/>
              <a:pPr/>
              <a:t>82</a:t>
            </a:fld>
            <a:endParaRPr lang="en-US" dirty="0"/>
          </a:p>
        </p:txBody>
      </p:sp>
      <p:sp>
        <p:nvSpPr>
          <p:cNvPr id="4" name="Content Placeholder 3"/>
          <p:cNvSpPr>
            <a:spLocks noGrp="1"/>
          </p:cNvSpPr>
          <p:nvPr>
            <p:ph sz="quarter" idx="13"/>
          </p:nvPr>
        </p:nvSpPr>
        <p:spPr/>
        <p:txBody>
          <a:bodyPr>
            <a:normAutofit/>
          </a:bodyPr>
          <a:lstStyle/>
          <a:p>
            <a:pPr marL="0" indent="0">
              <a:buNone/>
            </a:pPr>
            <a:r>
              <a:rPr lang="en-IE" sz="2400" dirty="0">
                <a:latin typeface="Arial" panose="020B0604020202020204" pitchFamily="34" charset="0"/>
                <a:cs typeface="Arial" panose="020B0604020202020204" pitchFamily="34" charset="0"/>
              </a:rPr>
              <a:t>A direct manipulation interface has </a:t>
            </a:r>
            <a:r>
              <a:rPr lang="en-IE" sz="2400" dirty="0" smtClean="0">
                <a:latin typeface="Arial" panose="020B0604020202020204" pitchFamily="34" charset="0"/>
                <a:cs typeface="Arial" panose="020B0604020202020204" pitchFamily="34" charset="0"/>
              </a:rPr>
              <a:t>disadvantages</a:t>
            </a:r>
            <a:r>
              <a:rPr lang="en-IE" sz="2400" dirty="0">
                <a:latin typeface="Arial" panose="020B0604020202020204" pitchFamily="34" charset="0"/>
                <a:cs typeface="Arial" panose="020B0604020202020204" pitchFamily="34" charset="0"/>
              </a:rPr>
              <a:t>:</a:t>
            </a:r>
          </a:p>
          <a:p>
            <a:pPr lvl="0"/>
            <a:r>
              <a:rPr lang="en-GB" sz="2000" dirty="0" smtClean="0">
                <a:latin typeface="Arial" panose="020B0604020202020204" pitchFamily="34" charset="0"/>
                <a:cs typeface="Arial" panose="020B0604020202020204" pitchFamily="34" charset="0"/>
              </a:rPr>
              <a:t>More </a:t>
            </a:r>
            <a:r>
              <a:rPr lang="en-GB" sz="2000" dirty="0">
                <a:latin typeface="Arial" panose="020B0604020202020204" pitchFamily="34" charset="0"/>
                <a:cs typeface="Arial" panose="020B0604020202020204" pitchFamily="34" charset="0"/>
              </a:rPr>
              <a:t>difficult to program (especially error handling</a:t>
            </a:r>
            <a:r>
              <a:rPr lang="en-GB" sz="2000" dirty="0" smtClean="0">
                <a:latin typeface="Arial" panose="020B0604020202020204" pitchFamily="34" charset="0"/>
                <a:cs typeface="Arial" panose="020B0604020202020204" pitchFamily="34" charset="0"/>
              </a:rPr>
              <a:t>).</a:t>
            </a:r>
            <a:endParaRPr lang="en-IE" sz="2000" dirty="0">
              <a:latin typeface="Arial" panose="020B0604020202020204" pitchFamily="34" charset="0"/>
              <a:cs typeface="Arial" panose="020B0604020202020204" pitchFamily="34" charset="0"/>
            </a:endParaRPr>
          </a:p>
          <a:p>
            <a:pPr lvl="0"/>
            <a:r>
              <a:rPr lang="en-AU" sz="2000" dirty="0">
                <a:latin typeface="Arial" panose="020B0604020202020204" pitchFamily="34" charset="0"/>
                <a:cs typeface="Arial" panose="020B0604020202020204" pitchFamily="34" charset="0"/>
              </a:rPr>
              <a:t>High resource usage – e.g. memory and CPU</a:t>
            </a:r>
            <a:r>
              <a:rPr lang="en-GB" sz="2000" i="1" dirty="0">
                <a:latin typeface="Arial" panose="020B0604020202020204" pitchFamily="34" charset="0"/>
                <a:cs typeface="Arial" panose="020B0604020202020204" pitchFamily="34" charset="0"/>
              </a:rPr>
              <a:t>		</a:t>
            </a:r>
            <a:endParaRPr lang="en-IE" sz="2000" dirty="0">
              <a:latin typeface="Arial" panose="020B0604020202020204" pitchFamily="34" charset="0"/>
              <a:cs typeface="Arial" panose="020B0604020202020204" pitchFamily="34" charset="0"/>
            </a:endParaRPr>
          </a:p>
          <a:p>
            <a:pPr lvl="0"/>
            <a:r>
              <a:rPr lang="en-AU" sz="2000" dirty="0">
                <a:latin typeface="Arial" panose="020B0604020202020204" pitchFamily="34" charset="0"/>
                <a:cs typeface="Arial" panose="020B0604020202020204" pitchFamily="34" charset="0"/>
              </a:rPr>
              <a:t>Requirement for lots of screen space may be cumbersome e.g. need to scroll</a:t>
            </a:r>
            <a:r>
              <a:rPr lang="en-GB" sz="2000" dirty="0" smtClean="0">
                <a:latin typeface="Arial" panose="020B0604020202020204" pitchFamily="34" charset="0"/>
                <a:cs typeface="Arial" panose="020B0604020202020204" pitchFamily="34" charset="0"/>
              </a:rPr>
              <a:t>.</a:t>
            </a:r>
            <a:endParaRPr lang="en-IE" sz="2000" dirty="0">
              <a:latin typeface="Arial" panose="020B0604020202020204" pitchFamily="34" charset="0"/>
              <a:cs typeface="Arial" panose="020B0604020202020204" pitchFamily="34" charset="0"/>
            </a:endParaRPr>
          </a:p>
          <a:p>
            <a:pPr lvl="0"/>
            <a:r>
              <a:rPr lang="en-AU" sz="2000" dirty="0">
                <a:latin typeface="Arial" panose="020B0604020202020204" pitchFamily="34" charset="0"/>
                <a:cs typeface="Arial" panose="020B0604020202020204" pitchFamily="34" charset="0"/>
              </a:rPr>
              <a:t>Pointing may be slower than typing</a:t>
            </a:r>
            <a:r>
              <a:rPr lang="en-GB" sz="2000" dirty="0">
                <a:latin typeface="Arial" panose="020B0604020202020204" pitchFamily="34" charset="0"/>
                <a:cs typeface="Arial" panose="020B0604020202020204" pitchFamily="34" charset="0"/>
              </a:rPr>
              <a:t>.		   		</a:t>
            </a:r>
            <a:endParaRPr lang="en-IE" sz="2000" dirty="0">
              <a:latin typeface="Arial" panose="020B0604020202020204" pitchFamily="34" charset="0"/>
              <a:cs typeface="Arial" panose="020B0604020202020204" pitchFamily="34" charset="0"/>
            </a:endParaRPr>
          </a:p>
          <a:p>
            <a:pPr lvl="0"/>
            <a:r>
              <a:rPr lang="en-AU" sz="2000" dirty="0">
                <a:latin typeface="Arial" panose="020B0604020202020204" pitchFamily="34" charset="0"/>
                <a:cs typeface="Arial" panose="020B0604020202020204" pitchFamily="34" charset="0"/>
              </a:rPr>
              <a:t>Visual representation may mislead</a:t>
            </a:r>
            <a:r>
              <a:rPr lang="en-GB" sz="2000" dirty="0">
                <a:latin typeface="Arial" panose="020B0604020202020204" pitchFamily="34" charset="0"/>
                <a:cs typeface="Arial" panose="020B0604020202020204" pitchFamily="34" charset="0"/>
              </a:rPr>
              <a:t>. </a:t>
            </a:r>
            <a:r>
              <a:rPr lang="en-AU" sz="2000" dirty="0">
                <a:latin typeface="Arial" panose="020B0604020202020204" pitchFamily="34" charset="0"/>
                <a:cs typeface="Arial" panose="020B0604020202020204" pitchFamily="34" charset="0"/>
              </a:rPr>
              <a:t>				</a:t>
            </a:r>
            <a:endParaRPr lang="en-IE"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rPr>
              <a:t>May increase difficulties for visually </a:t>
            </a:r>
            <a:r>
              <a:rPr lang="en-AU" sz="2000" dirty="0" smtClean="0">
                <a:latin typeface="Arial" panose="020B0604020202020204" pitchFamily="34" charset="0"/>
                <a:cs typeface="Arial" panose="020B0604020202020204" pitchFamily="34" charset="0"/>
              </a:rPr>
              <a:t>impaired. 	</a:t>
            </a:r>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6520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Screen Design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lnSpc>
                <a:spcPct val="150000"/>
              </a:lnSpc>
              <a:buNone/>
            </a:pPr>
            <a:r>
              <a:rPr lang="en-IE" altLang="en-US" sz="2400" dirty="0">
                <a:solidFill>
                  <a:srgbClr val="FFC000"/>
                </a:solidFill>
                <a:latin typeface="Arial" panose="020B0604020202020204" pitchFamily="34" charset="0"/>
                <a:ea typeface="ＭＳ Ｐゴシック" pitchFamily="34" charset="-128"/>
                <a:cs typeface="Arial" panose="020B0604020202020204" pitchFamily="34" charset="0"/>
              </a:rPr>
              <a:t>Design Elements in HCI</a:t>
            </a:r>
          </a:p>
          <a:p>
            <a:pPr lvl="1">
              <a:lnSpc>
                <a:spcPct val="150000"/>
              </a:lnSpc>
            </a:pPr>
            <a:r>
              <a:rPr lang="en-IE" altLang="en-US" sz="2400" dirty="0">
                <a:latin typeface="Arial" panose="020B0604020202020204" pitchFamily="34" charset="0"/>
                <a:ea typeface="ＭＳ Ｐゴシック" pitchFamily="34" charset="-128"/>
                <a:cs typeface="Arial" panose="020B0604020202020204" pitchFamily="34" charset="0"/>
              </a:rPr>
              <a:t>Font and colour</a:t>
            </a:r>
          </a:p>
          <a:p>
            <a:pPr lvl="1">
              <a:lnSpc>
                <a:spcPct val="150000"/>
              </a:lnSpc>
            </a:pPr>
            <a:r>
              <a:rPr lang="en-IE" altLang="en-US" sz="2400" dirty="0">
                <a:latin typeface="Arial" panose="020B0604020202020204" pitchFamily="34" charset="0"/>
                <a:ea typeface="ＭＳ Ｐゴシック" pitchFamily="34" charset="-128"/>
                <a:cs typeface="Arial" panose="020B0604020202020204" pitchFamily="34" charset="0"/>
              </a:rPr>
              <a:t>Design of graphic elements</a:t>
            </a:r>
          </a:p>
          <a:p>
            <a:pPr marL="0" indent="0">
              <a:lnSpc>
                <a:spcPct val="150000"/>
              </a:lnSpc>
              <a:buNone/>
            </a:pPr>
            <a:r>
              <a:rPr lang="en-IE" altLang="en-US" sz="2400" dirty="0">
                <a:solidFill>
                  <a:srgbClr val="FFC000"/>
                </a:solidFill>
                <a:latin typeface="Arial" panose="020B0604020202020204" pitchFamily="34" charset="0"/>
                <a:ea typeface="ＭＳ Ｐゴシック" pitchFamily="34" charset="-128"/>
                <a:cs typeface="Arial" panose="020B0604020202020204" pitchFamily="34" charset="0"/>
              </a:rPr>
              <a:t>Principles of Screen Design</a:t>
            </a:r>
          </a:p>
          <a:p>
            <a:pPr lvl="1">
              <a:spcBef>
                <a:spcPts val="0"/>
              </a:spcBef>
              <a:spcAft>
                <a:spcPts val="0"/>
              </a:spcAft>
            </a:pPr>
            <a:r>
              <a:rPr lang="en-IE"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C</a:t>
            </a:r>
            <a:r>
              <a:rPr lang="en-IE" altLang="en-US" sz="2400" dirty="0" smtClean="0">
                <a:latin typeface="Arial" panose="020B0604020202020204" pitchFamily="34" charset="0"/>
                <a:ea typeface="ＭＳ Ｐゴシック" pitchFamily="34" charset="-128"/>
                <a:cs typeface="Arial" panose="020B0604020202020204" pitchFamily="34" charset="0"/>
              </a:rPr>
              <a:t>ontrast</a:t>
            </a:r>
          </a:p>
          <a:p>
            <a:pPr marL="457200" lvl="1" indent="0">
              <a:spcBef>
                <a:spcPts val="0"/>
              </a:spcBef>
              <a:spcAft>
                <a:spcPts val="0"/>
              </a:spcAft>
              <a:buNone/>
            </a:pPr>
            <a:endParaRPr lang="en-IE" altLang="en-US" sz="300" dirty="0">
              <a:latin typeface="Arial" panose="020B0604020202020204" pitchFamily="34" charset="0"/>
              <a:ea typeface="ＭＳ Ｐゴシック" pitchFamily="34" charset="-128"/>
              <a:cs typeface="Arial" panose="020B0604020202020204" pitchFamily="34" charset="0"/>
            </a:endParaRPr>
          </a:p>
          <a:p>
            <a:pPr lvl="1">
              <a:spcBef>
                <a:spcPts val="0"/>
              </a:spcBef>
              <a:spcAft>
                <a:spcPts val="0"/>
              </a:spcAft>
            </a:pPr>
            <a:r>
              <a:rPr lang="en-IE"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A</a:t>
            </a:r>
            <a:r>
              <a:rPr lang="en-IE" altLang="en-US" sz="2400" dirty="0" smtClean="0">
                <a:latin typeface="Arial" panose="020B0604020202020204" pitchFamily="34" charset="0"/>
                <a:ea typeface="ＭＳ Ｐゴシック" pitchFamily="34" charset="-128"/>
                <a:cs typeface="Arial" panose="020B0604020202020204" pitchFamily="34" charset="0"/>
              </a:rPr>
              <a:t>lignment</a:t>
            </a:r>
          </a:p>
          <a:p>
            <a:pPr marL="457200" lvl="1" indent="0">
              <a:spcBef>
                <a:spcPts val="0"/>
              </a:spcBef>
              <a:spcAft>
                <a:spcPts val="0"/>
              </a:spcAft>
              <a:buNone/>
            </a:pPr>
            <a:endParaRPr lang="en-IE" altLang="en-US" sz="300" dirty="0">
              <a:latin typeface="Arial" panose="020B0604020202020204" pitchFamily="34" charset="0"/>
              <a:ea typeface="ＭＳ Ｐゴシック" pitchFamily="34" charset="-128"/>
              <a:cs typeface="Arial" panose="020B0604020202020204" pitchFamily="34" charset="0"/>
            </a:endParaRPr>
          </a:p>
          <a:p>
            <a:pPr lvl="1">
              <a:spcBef>
                <a:spcPts val="0"/>
              </a:spcBef>
              <a:spcAft>
                <a:spcPts val="0"/>
              </a:spcAft>
            </a:pPr>
            <a:r>
              <a:rPr lang="en-IE"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R</a:t>
            </a:r>
            <a:r>
              <a:rPr lang="en-IE" altLang="en-US" sz="2400" dirty="0" smtClean="0">
                <a:latin typeface="Arial" panose="020B0604020202020204" pitchFamily="34" charset="0"/>
                <a:ea typeface="ＭＳ Ｐゴシック" pitchFamily="34" charset="-128"/>
                <a:cs typeface="Arial" panose="020B0604020202020204" pitchFamily="34" charset="0"/>
              </a:rPr>
              <a:t>epetition</a:t>
            </a:r>
          </a:p>
          <a:p>
            <a:pPr marL="457200" lvl="1" indent="0">
              <a:spcBef>
                <a:spcPts val="0"/>
              </a:spcBef>
              <a:spcAft>
                <a:spcPts val="0"/>
              </a:spcAft>
              <a:buNone/>
            </a:pPr>
            <a:endParaRPr lang="en-IE" altLang="en-US" sz="300" dirty="0">
              <a:latin typeface="Arial" panose="020B0604020202020204" pitchFamily="34" charset="0"/>
              <a:ea typeface="ＭＳ Ｐゴシック" pitchFamily="34" charset="-128"/>
              <a:cs typeface="Arial" panose="020B0604020202020204" pitchFamily="34" charset="0"/>
            </a:endParaRPr>
          </a:p>
          <a:p>
            <a:pPr lvl="1">
              <a:spcBef>
                <a:spcPts val="0"/>
              </a:spcBef>
              <a:spcAft>
                <a:spcPts val="0"/>
              </a:spcAft>
            </a:pPr>
            <a:r>
              <a:rPr lang="en-IE" altLang="en-US" sz="2400" dirty="0">
                <a:solidFill>
                  <a:srgbClr val="FFC000"/>
                </a:solidFill>
                <a:latin typeface="Arial" panose="020B0604020202020204" pitchFamily="34" charset="0"/>
                <a:ea typeface="ＭＳ Ｐゴシック" pitchFamily="34" charset="-128"/>
                <a:cs typeface="Arial" panose="020B0604020202020204" pitchFamily="34" charset="0"/>
              </a:rPr>
              <a:t>P</a:t>
            </a:r>
            <a:r>
              <a:rPr lang="en-IE" altLang="en-US" sz="2400" dirty="0">
                <a:latin typeface="Arial" panose="020B0604020202020204" pitchFamily="34" charset="0"/>
                <a:ea typeface="ＭＳ Ｐゴシック" pitchFamily="34" charset="-128"/>
                <a:cs typeface="Arial" panose="020B0604020202020204" pitchFamily="34" charset="0"/>
              </a:rPr>
              <a:t>roximity</a:t>
            </a:r>
          </a:p>
          <a:p>
            <a:pPr marL="0" indent="0">
              <a:lnSpc>
                <a:spcPct val="150000"/>
              </a:lnSpc>
              <a:buNone/>
            </a:pPr>
            <a:endParaRPr lang="en-IE" sz="2400" dirty="0">
              <a:solidFill>
                <a:srgbClr val="FFC000"/>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83</a:t>
            </a:fld>
            <a:endParaRPr lang="en-US" dirty="0"/>
          </a:p>
        </p:txBody>
      </p:sp>
    </p:spTree>
    <p:extLst>
      <p:ext uri="{BB962C8B-B14F-4D97-AF65-F5344CB8AC3E}">
        <p14:creationId xmlns:p14="http://schemas.microsoft.com/office/powerpoint/2010/main" val="13150754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Font and Colour </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pPr>
            <a:r>
              <a:rPr lang="en-GB" altLang="en-US" sz="2800" dirty="0">
                <a:solidFill>
                  <a:srgbClr val="FFC000"/>
                </a:solidFill>
                <a:latin typeface="Arial" panose="020B0604020202020204" pitchFamily="34" charset="0"/>
                <a:ea typeface="ＭＳ Ｐゴシック" pitchFamily="34" charset="-128"/>
                <a:cs typeface="Arial" panose="020B0604020202020204" pitchFamily="34" charset="0"/>
              </a:rPr>
              <a:t>Problems with </a:t>
            </a:r>
            <a:r>
              <a:rPr lang="en-GB" altLang="en-US" sz="2800" dirty="0" smtClean="0">
                <a:solidFill>
                  <a:srgbClr val="FFC000"/>
                </a:solidFill>
                <a:latin typeface="Arial" panose="020B0604020202020204" pitchFamily="34" charset="0"/>
                <a:ea typeface="ＭＳ Ｐゴシック" pitchFamily="34" charset="-128"/>
                <a:cs typeface="Arial" panose="020B0604020202020204" pitchFamily="34" charset="0"/>
              </a:rPr>
              <a:t>Colour</a:t>
            </a:r>
            <a:endParaRPr lang="en-US" altLang="en-US" sz="700" dirty="0" smtClean="0">
              <a:latin typeface="Arial" panose="020B0604020202020204" pitchFamily="34" charset="0"/>
              <a:ea typeface="ＭＳ Ｐゴシック" pitchFamily="34" charset="-128"/>
              <a:cs typeface="Arial" panose="020B0604020202020204" pitchFamily="34" charset="0"/>
            </a:endParaRPr>
          </a:p>
          <a:p>
            <a:r>
              <a:rPr lang="en-US" altLang="en-US" sz="2400" dirty="0" err="1" smtClean="0">
                <a:latin typeface="Arial" panose="020B0604020202020204" pitchFamily="34" charset="0"/>
                <a:ea typeface="ＭＳ Ｐゴシック" pitchFamily="34" charset="-128"/>
                <a:cs typeface="Arial" panose="020B0604020202020204" pitchFamily="34" charset="0"/>
              </a:rPr>
              <a:t>Colour</a:t>
            </a:r>
            <a:r>
              <a:rPr lang="en-US" altLang="en-US" sz="2400" dirty="0" smtClean="0">
                <a:latin typeface="Arial" panose="020B0604020202020204" pitchFamily="34" charset="0"/>
                <a:ea typeface="ＭＳ Ｐゴシック" pitchFamily="34" charset="-128"/>
                <a:cs typeface="Arial" panose="020B0604020202020204" pitchFamily="34" charset="0"/>
              </a:rPr>
              <a:t> </a:t>
            </a:r>
            <a:r>
              <a:rPr lang="en-US" altLang="en-US" sz="2400" dirty="0">
                <a:latin typeface="Arial" panose="020B0604020202020204" pitchFamily="34" charset="0"/>
                <a:ea typeface="ＭＳ Ｐゴシック" pitchFamily="34" charset="-128"/>
                <a:cs typeface="Arial" panose="020B0604020202020204" pitchFamily="34" charset="0"/>
              </a:rPr>
              <a:t>has an extremely high attention-getting capacity</a:t>
            </a:r>
            <a:r>
              <a:rPr lang="en-US" altLang="en-US" sz="2400" dirty="0" smtClean="0">
                <a:latin typeface="Arial" panose="020B0604020202020204" pitchFamily="34" charset="0"/>
                <a:ea typeface="ＭＳ Ｐゴシック" pitchFamily="34" charset="-128"/>
                <a:cs typeface="Arial" panose="020B0604020202020204" pitchFamily="34" charset="0"/>
              </a:rPr>
              <a:t>.</a:t>
            </a:r>
            <a:endParaRPr lang="en-US" altLang="en-US" sz="2400" dirty="0">
              <a:latin typeface="Arial" panose="020B0604020202020204" pitchFamily="34" charset="0"/>
              <a:ea typeface="ＭＳ Ｐゴシック" pitchFamily="34" charset="-128"/>
              <a:cs typeface="Arial" panose="020B0604020202020204" pitchFamily="34" charset="0"/>
            </a:endParaRPr>
          </a:p>
          <a:p>
            <a:pPr>
              <a:spcBef>
                <a:spcPct val="50000"/>
              </a:spcBef>
            </a:pPr>
            <a:r>
              <a:rPr lang="en-US" altLang="en-US" sz="2400" dirty="0">
                <a:latin typeface="Arial" panose="020B0604020202020204" pitchFamily="34" charset="0"/>
                <a:ea typeface="ＭＳ Ｐゴシック" pitchFamily="34" charset="-128"/>
                <a:cs typeface="Arial" panose="020B0604020202020204" pitchFamily="34" charset="0"/>
              </a:rPr>
              <a:t>Because of varying sensitivity of the eye:</a:t>
            </a:r>
          </a:p>
          <a:p>
            <a:pPr lvl="1"/>
            <a:r>
              <a:rPr lang="en-US" altLang="en-US" sz="2200" dirty="0">
                <a:latin typeface="Arial" panose="020B0604020202020204" pitchFamily="34" charset="0"/>
                <a:ea typeface="ＭＳ Ｐゴシック" pitchFamily="34" charset="-128"/>
                <a:cs typeface="Arial" panose="020B0604020202020204" pitchFamily="34" charset="0"/>
              </a:rPr>
              <a:t>All </a:t>
            </a:r>
            <a:r>
              <a:rPr lang="en-US" altLang="en-US" sz="2200" dirty="0" err="1">
                <a:latin typeface="Arial" panose="020B0604020202020204" pitchFamily="34" charset="0"/>
                <a:ea typeface="ＭＳ Ｐゴシック" pitchFamily="34" charset="-128"/>
                <a:cs typeface="Arial" panose="020B0604020202020204" pitchFamily="34" charset="0"/>
              </a:rPr>
              <a:t>colours</a:t>
            </a:r>
            <a:r>
              <a:rPr lang="en-US" altLang="en-US" sz="2200" dirty="0">
                <a:latin typeface="Arial" panose="020B0604020202020204" pitchFamily="34" charset="0"/>
                <a:ea typeface="ＭＳ Ｐゴシック" pitchFamily="34" charset="-128"/>
                <a:cs typeface="Arial" panose="020B0604020202020204" pitchFamily="34" charset="0"/>
              </a:rPr>
              <a:t> are not equal</a:t>
            </a:r>
          </a:p>
          <a:p>
            <a:pPr lvl="1"/>
            <a:r>
              <a:rPr lang="en-US" altLang="en-US" sz="2200" dirty="0">
                <a:latin typeface="Arial" panose="020B0604020202020204" pitchFamily="34" charset="0"/>
                <a:ea typeface="ＭＳ Ｐゴシック" pitchFamily="34" charset="-128"/>
                <a:cs typeface="Arial" panose="020B0604020202020204" pitchFamily="34" charset="0"/>
              </a:rPr>
              <a:t>The eye is more sensitive to </a:t>
            </a:r>
            <a:r>
              <a:rPr lang="en-US" altLang="en-US" sz="2200" dirty="0" err="1">
                <a:latin typeface="Arial" panose="020B0604020202020204" pitchFamily="34" charset="0"/>
                <a:ea typeface="ＭＳ Ｐゴシック" pitchFamily="34" charset="-128"/>
                <a:cs typeface="Arial" panose="020B0604020202020204" pitchFamily="34" charset="0"/>
              </a:rPr>
              <a:t>colours</a:t>
            </a:r>
            <a:r>
              <a:rPr lang="en-US" altLang="en-US" sz="2200" dirty="0">
                <a:latin typeface="Arial" panose="020B0604020202020204" pitchFamily="34" charset="0"/>
                <a:ea typeface="ＭＳ Ｐゴシック" pitchFamily="34" charset="-128"/>
                <a:cs typeface="Arial" panose="020B0604020202020204" pitchFamily="34" charset="0"/>
              </a:rPr>
              <a:t> in the middle of the visual spectrum (yellow and green) (see next slide)</a:t>
            </a:r>
          </a:p>
          <a:p>
            <a:pPr lvl="1"/>
            <a:r>
              <a:rPr lang="en-US" altLang="en-US" sz="2200" dirty="0">
                <a:latin typeface="Arial" panose="020B0604020202020204" pitchFamily="34" charset="0"/>
                <a:ea typeface="ＭＳ Ｐゴシック" pitchFamily="34" charset="-128"/>
                <a:cs typeface="Arial" panose="020B0604020202020204" pitchFamily="34" charset="0"/>
              </a:rPr>
              <a:t>Some combinations can strain the </a:t>
            </a:r>
            <a:r>
              <a:rPr lang="en-US" altLang="en-US" sz="2200" dirty="0" smtClean="0">
                <a:latin typeface="Arial" panose="020B0604020202020204" pitchFamily="34" charset="0"/>
                <a:ea typeface="ＭＳ Ｐゴシック" pitchFamily="34" charset="-128"/>
                <a:cs typeface="Arial" panose="020B0604020202020204" pitchFamily="34" charset="0"/>
              </a:rPr>
              <a:t>eye </a:t>
            </a:r>
            <a:endParaRPr lang="en-US" altLang="en-US" sz="2200" dirty="0">
              <a:latin typeface="Arial" panose="020B0604020202020204" pitchFamily="34" charset="0"/>
              <a:ea typeface="ＭＳ Ｐゴシック" pitchFamily="34" charset="-128"/>
              <a:cs typeface="Arial" panose="020B0604020202020204" pitchFamily="34" charset="0"/>
            </a:endParaRPr>
          </a:p>
          <a:p>
            <a:pPr lvl="2"/>
            <a:r>
              <a:rPr lang="en-US" altLang="en-US" sz="2000" dirty="0" smtClean="0">
                <a:latin typeface="Arial" panose="020B0604020202020204" pitchFamily="34" charset="0"/>
                <a:ea typeface="ＭＳ Ｐゴシック" pitchFamily="34" charset="-128"/>
                <a:cs typeface="Arial" panose="020B0604020202020204" pitchFamily="34" charset="0"/>
              </a:rPr>
              <a:t>Blue in </a:t>
            </a:r>
            <a:r>
              <a:rPr lang="en-US" altLang="en-US" sz="2000" dirty="0">
                <a:latin typeface="Arial" panose="020B0604020202020204" pitchFamily="34" charset="0"/>
                <a:ea typeface="ＭＳ Ｐゴシック" pitchFamily="34" charset="-128"/>
                <a:cs typeface="Arial" panose="020B0604020202020204" pitchFamily="34" charset="0"/>
              </a:rPr>
              <a:t>front, </a:t>
            </a:r>
            <a:r>
              <a:rPr lang="en-US" altLang="en-US" sz="2000" dirty="0" smtClean="0">
                <a:latin typeface="Arial" panose="020B0604020202020204" pitchFamily="34" charset="0"/>
                <a:ea typeface="ＭＳ Ｐゴシック" pitchFamily="34" charset="-128"/>
                <a:cs typeface="Arial" panose="020B0604020202020204" pitchFamily="34" charset="0"/>
              </a:rPr>
              <a:t>red </a:t>
            </a:r>
            <a:r>
              <a:rPr lang="en-US" altLang="en-US" sz="2000" dirty="0">
                <a:latin typeface="Arial" panose="020B0604020202020204" pitchFamily="34" charset="0"/>
                <a:ea typeface="ＭＳ Ｐゴシック" pitchFamily="34" charset="-128"/>
                <a:cs typeface="Arial" panose="020B0604020202020204" pitchFamily="34" charset="0"/>
              </a:rPr>
              <a:t>behind… Retina discomfort</a:t>
            </a: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84</a:t>
            </a:fld>
            <a:endParaRPr lang="en-US" dirty="0"/>
          </a:p>
        </p:txBody>
      </p:sp>
      <p:graphicFrame>
        <p:nvGraphicFramePr>
          <p:cNvPr id="46" name="Object 45"/>
          <p:cNvGraphicFramePr>
            <a:graphicFrameLocks noChangeAspect="1"/>
          </p:cNvGraphicFramePr>
          <p:nvPr>
            <p:extLst/>
          </p:nvPr>
        </p:nvGraphicFramePr>
        <p:xfrm>
          <a:off x="0" y="0"/>
          <a:ext cx="900113" cy="1041400"/>
        </p:xfrm>
        <a:graphic>
          <a:graphicData uri="http://schemas.openxmlformats.org/presentationml/2006/ole">
            <mc:AlternateContent xmlns:mc="http://schemas.openxmlformats.org/markup-compatibility/2006">
              <mc:Choice xmlns:v="urn:schemas-microsoft-com:vml" Requires="v">
                <p:oleObj spid="_x0000_s6151" name="Clip" r:id="rId3" imgW="2209800" imgH="2628900" progId="MS_ClipArt_Gallery.2">
                  <p:embed/>
                </p:oleObj>
              </mc:Choice>
              <mc:Fallback>
                <p:oleObj name="Clip" r:id="rId3" imgW="2209800" imgH="2628900" progId="MS_ClipArt_Gallery.2">
                  <p:embed/>
                  <p:pic>
                    <p:nvPicPr>
                      <p:cNvPr id="46"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001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a:t>Design Elements</a:t>
            </a:r>
            <a:endParaRPr lang="en-US" altLang="en-US" sz="1200" b="0" i="1"/>
          </a:p>
        </p:txBody>
      </p:sp>
    </p:spTree>
    <p:extLst>
      <p:ext uri="{BB962C8B-B14F-4D97-AF65-F5344CB8AC3E}">
        <p14:creationId xmlns:p14="http://schemas.microsoft.com/office/powerpoint/2010/main" val="3751166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CSCW </a:t>
            </a:r>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Groupware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1600200"/>
            <a:ext cx="8496944" cy="4552950"/>
          </a:xfrm>
        </p:spPr>
        <p:txBody>
          <a:bodyPr>
            <a:noAutofit/>
          </a:bodyPr>
          <a:lstStyle/>
          <a:p>
            <a:pPr marL="0" indent="0">
              <a:buNone/>
            </a:pPr>
            <a:r>
              <a:rPr lang="en-IE" sz="2400" dirty="0" smtClean="0">
                <a:latin typeface="Arial" panose="020B0604020202020204" pitchFamily="34" charset="0"/>
                <a:cs typeface="Arial" panose="020B0604020202020204" pitchFamily="34" charset="0"/>
              </a:rPr>
              <a:t>(CSCW - computer-supported </a:t>
            </a:r>
            <a:r>
              <a:rPr lang="en-IE" sz="2400" dirty="0">
                <a:latin typeface="Arial" panose="020B0604020202020204" pitchFamily="34" charset="0"/>
                <a:cs typeface="Arial" panose="020B0604020202020204" pitchFamily="34" charset="0"/>
              </a:rPr>
              <a:t>cooperative </a:t>
            </a:r>
            <a:r>
              <a:rPr lang="en-IE" sz="2400" dirty="0" smtClean="0">
                <a:latin typeface="Arial" panose="020B0604020202020204" pitchFamily="34" charset="0"/>
                <a:cs typeface="Arial" panose="020B0604020202020204" pitchFamily="34" charset="0"/>
              </a:rPr>
              <a:t>work)</a:t>
            </a:r>
          </a:p>
          <a:p>
            <a:pPr marL="0" indent="0">
              <a:spcBef>
                <a:spcPct val="50000"/>
              </a:spcBef>
              <a:spcAft>
                <a:spcPts val="0"/>
              </a:spcAft>
              <a:buNone/>
            </a:pPr>
            <a:r>
              <a:rPr lang="en-GB" altLang="en-US" sz="18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GRUDIN’S EIGHT CHALLENGES</a:t>
            </a:r>
          </a:p>
          <a:p>
            <a:pPr marL="252000">
              <a:spcBef>
                <a:spcPct val="50000"/>
              </a:spcBef>
              <a:spcAft>
                <a:spcPts val="0"/>
              </a:spcAft>
            </a:pPr>
            <a:r>
              <a:rPr lang="en-GB" altLang="en-US" sz="1800" dirty="0">
                <a:latin typeface="Arial" panose="020B0604020202020204" pitchFamily="34" charset="0"/>
                <a:ea typeface="ＭＳ Ｐゴシック" panose="020B0600070205080204" pitchFamily="34" charset="-128"/>
                <a:cs typeface="Arial" panose="020B0604020202020204" pitchFamily="34" charset="0"/>
              </a:rPr>
              <a:t>Challenge 1: The disparity between who does the work and who gets </a:t>
            </a:r>
            <a:r>
              <a:rPr lang="en-GB" altLang="en-US" sz="1800" dirty="0" smtClean="0">
                <a:latin typeface="Arial" panose="020B0604020202020204" pitchFamily="34" charset="0"/>
                <a:ea typeface="ＭＳ Ｐゴシック" panose="020B0600070205080204" pitchFamily="34" charset="-128"/>
                <a:cs typeface="Arial" panose="020B0604020202020204" pitchFamily="34" charset="0"/>
              </a:rPr>
              <a:t>benefit</a:t>
            </a:r>
          </a:p>
          <a:p>
            <a:pPr marL="252000">
              <a:spcBef>
                <a:spcPct val="50000"/>
              </a:spcBef>
              <a:spcAft>
                <a:spcPts val="0"/>
              </a:spcAft>
            </a:pPr>
            <a:r>
              <a:rPr lang="en-GB" altLang="en-US" sz="1800" dirty="0">
                <a:latin typeface="Arial" panose="020B0604020202020204" pitchFamily="34" charset="0"/>
                <a:ea typeface="ＭＳ Ｐゴシック" panose="020B0600070205080204" pitchFamily="34" charset="-128"/>
                <a:cs typeface="Arial" panose="020B0604020202020204" pitchFamily="34" charset="0"/>
              </a:rPr>
              <a:t>Challenge 2: Critical mass and prisoner’s dilemma problems</a:t>
            </a:r>
          </a:p>
          <a:p>
            <a:pPr marL="252000"/>
            <a:r>
              <a:rPr lang="en-GB" sz="1800" dirty="0">
                <a:latin typeface="Arial" panose="020B0604020202020204" pitchFamily="34" charset="0"/>
                <a:cs typeface="Arial" panose="020B0604020202020204" pitchFamily="34" charset="0"/>
              </a:rPr>
              <a:t>Challenge 3: Social, political and motivational factors</a:t>
            </a:r>
            <a:r>
              <a:rPr lang="en-IE" sz="1800" dirty="0">
                <a:latin typeface="Arial" panose="020B0604020202020204" pitchFamily="34" charset="0"/>
                <a:cs typeface="Arial" panose="020B0604020202020204" pitchFamily="34" charset="0"/>
              </a:rPr>
              <a:t>	</a:t>
            </a:r>
          </a:p>
          <a:p>
            <a:pPr marL="252000"/>
            <a:r>
              <a:rPr lang="en-GB" sz="1800" dirty="0">
                <a:latin typeface="Arial" panose="020B0604020202020204" pitchFamily="34" charset="0"/>
                <a:cs typeface="Arial" panose="020B0604020202020204" pitchFamily="34" charset="0"/>
              </a:rPr>
              <a:t>Challenge 4: Exception handling in workgroups</a:t>
            </a:r>
            <a:r>
              <a:rPr lang="en-IE" sz="1800" dirty="0">
                <a:latin typeface="Arial" panose="020B0604020202020204" pitchFamily="34" charset="0"/>
                <a:cs typeface="Arial" panose="020B0604020202020204" pitchFamily="34" charset="0"/>
              </a:rPr>
              <a:t>			      </a:t>
            </a:r>
          </a:p>
          <a:p>
            <a:pPr marL="252000"/>
            <a:r>
              <a:rPr lang="en-GB" sz="1800" dirty="0">
                <a:latin typeface="Arial" panose="020B0604020202020204" pitchFamily="34" charset="0"/>
                <a:cs typeface="Arial" panose="020B0604020202020204" pitchFamily="34" charset="0"/>
              </a:rPr>
              <a:t>Challenge 5: Designing for infrequently used features</a:t>
            </a:r>
            <a:r>
              <a:rPr lang="en-IE" sz="1800" dirty="0">
                <a:latin typeface="Arial" panose="020B0604020202020204" pitchFamily="34" charset="0"/>
                <a:cs typeface="Arial" panose="020B0604020202020204" pitchFamily="34" charset="0"/>
              </a:rPr>
              <a:t>	</a:t>
            </a:r>
          </a:p>
          <a:p>
            <a:pPr marL="252000"/>
            <a:r>
              <a:rPr lang="en-GB" sz="1800" dirty="0">
                <a:latin typeface="Arial" panose="020B0604020202020204" pitchFamily="34" charset="0"/>
                <a:cs typeface="Arial" panose="020B0604020202020204" pitchFamily="34" charset="0"/>
              </a:rPr>
              <a:t>Challenge 6: The underestimated difficulty of evaluating groupware</a:t>
            </a:r>
            <a:r>
              <a:rPr lang="en-IE" sz="1800" dirty="0">
                <a:latin typeface="Arial" panose="020B0604020202020204" pitchFamily="34" charset="0"/>
                <a:cs typeface="Arial" panose="020B0604020202020204" pitchFamily="34" charset="0"/>
              </a:rPr>
              <a:t>	</a:t>
            </a:r>
          </a:p>
          <a:p>
            <a:pPr marL="252000"/>
            <a:r>
              <a:rPr lang="en-GB" sz="1800" dirty="0">
                <a:latin typeface="Arial" panose="020B0604020202020204" pitchFamily="34" charset="0"/>
                <a:cs typeface="Arial" panose="020B0604020202020204" pitchFamily="34" charset="0"/>
              </a:rPr>
              <a:t>Challenge 7: The breakdown of intuitive decision-making</a:t>
            </a:r>
            <a:r>
              <a:rPr lang="en-IE" sz="1800" dirty="0">
                <a:latin typeface="Arial" panose="020B0604020202020204" pitchFamily="34" charset="0"/>
                <a:cs typeface="Arial" panose="020B0604020202020204" pitchFamily="34" charset="0"/>
              </a:rPr>
              <a:t>	</a:t>
            </a:r>
          </a:p>
          <a:p>
            <a:pPr marL="252000"/>
            <a:r>
              <a:rPr lang="en-GB" sz="1800" dirty="0">
                <a:latin typeface="Arial" panose="020B0604020202020204" pitchFamily="34" charset="0"/>
                <a:cs typeface="Arial" panose="020B0604020202020204" pitchFamily="34" charset="0"/>
              </a:rPr>
              <a:t>Challenge 8: Managing acceptance, a new challenge for product developers</a:t>
            </a:r>
            <a:endParaRPr lang="en-GB" altLang="en-US" sz="18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85</a:t>
            </a:fld>
            <a:endParaRPr lang="en-US" dirty="0"/>
          </a:p>
        </p:txBody>
      </p:sp>
      <p:pic>
        <p:nvPicPr>
          <p:cNvPr id="6" name="Picture 5" descr="01"/>
          <p:cNvPicPr>
            <a:picLocks noChangeAspect="1" noChangeArrowheads="1"/>
          </p:cNvPicPr>
          <p:nvPr/>
        </p:nvPicPr>
        <p:blipFill>
          <a:blip r:embed="rId2">
            <a:extLst>
              <a:ext uri="{28A0092B-C50C-407E-A947-70E740481C1C}">
                <a14:useLocalDpi xmlns:a14="http://schemas.microsoft.com/office/drawing/2010/main" val="0"/>
              </a:ext>
            </a:extLst>
          </a:blip>
          <a:srcRect r="30566"/>
          <a:stretch>
            <a:fillRect/>
          </a:stretch>
        </p:blipFill>
        <p:spPr bwMode="auto">
          <a:xfrm>
            <a:off x="0" y="0"/>
            <a:ext cx="900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IE" altLang="en-US" sz="1000" b="0" i="1"/>
              <a:t>Related Topics</a:t>
            </a:r>
            <a:endParaRPr lang="en-US" altLang="en-US" sz="1000" b="0" i="1"/>
          </a:p>
        </p:txBody>
      </p:sp>
    </p:spTree>
    <p:extLst>
      <p:ext uri="{BB962C8B-B14F-4D97-AF65-F5344CB8AC3E}">
        <p14:creationId xmlns:p14="http://schemas.microsoft.com/office/powerpoint/2010/main" val="38666481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CSCW </a:t>
            </a:r>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Groupware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1600200"/>
            <a:ext cx="8496944" cy="4552950"/>
          </a:xfrm>
        </p:spPr>
        <p:txBody>
          <a:bodyPr>
            <a:noAutofit/>
          </a:bodyPr>
          <a:lstStyle/>
          <a:p>
            <a:pPr marL="0" indent="0">
              <a:buNone/>
            </a:pPr>
            <a:r>
              <a:rPr lang="en-IE" sz="2400" dirty="0" smtClean="0">
                <a:latin typeface="Arial" panose="020B0604020202020204" pitchFamily="34" charset="0"/>
                <a:cs typeface="Arial" panose="020B0604020202020204" pitchFamily="34" charset="0"/>
              </a:rPr>
              <a:t>Groupware ins important to </a:t>
            </a:r>
            <a:r>
              <a:rPr lang="en-IE" sz="2400" smtClean="0">
                <a:latin typeface="Arial" panose="020B0604020202020204" pitchFamily="34" charset="0"/>
                <a:cs typeface="Arial" panose="020B0604020202020204" pitchFamily="34" charset="0"/>
              </a:rPr>
              <a:t>CSCW because:</a:t>
            </a:r>
            <a:endParaRPr lang="en-IE" sz="2400" dirty="0" smtClean="0">
              <a:latin typeface="Arial" panose="020B0604020202020204" pitchFamily="34" charset="0"/>
              <a:cs typeface="Arial" panose="020B0604020202020204" pitchFamily="34" charset="0"/>
            </a:endParaRPr>
          </a:p>
          <a:p>
            <a:r>
              <a:rPr lang="en-GB" altLang="en-US" sz="2400" dirty="0" smtClean="0">
                <a:latin typeface="Arial" panose="020B0604020202020204" pitchFamily="34" charset="0"/>
                <a:ea typeface="ＭＳ Ｐゴシック" panose="020B0600070205080204" pitchFamily="34" charset="-128"/>
                <a:cs typeface="Arial" panose="020B0604020202020204" pitchFamily="34" charset="0"/>
              </a:rPr>
              <a:t>Form </a:t>
            </a:r>
            <a:r>
              <a:rPr lang="en-GB" altLang="en-US" sz="2400" dirty="0">
                <a:latin typeface="Arial" panose="020B0604020202020204" pitchFamily="34" charset="0"/>
                <a:ea typeface="ＭＳ Ｐゴシック" panose="020B0600070205080204" pitchFamily="34" charset="-128"/>
                <a:cs typeface="Arial" panose="020B0604020202020204" pitchFamily="34" charset="0"/>
              </a:rPr>
              <a:t>groups with common interests</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Better customer service</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Fewer meetings - cut down on travel costs, time and related costs</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Integration of geographically disparate teams</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Leveraging professional expertise</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Facilitate group problem-solving</a:t>
            </a:r>
          </a:p>
          <a:p>
            <a:pPr marL="0" indent="0">
              <a:buNone/>
            </a:pPr>
            <a:endParaRPr lang="en-GB" altLang="en-US" sz="24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dirty="0" smtClean="0"/>
              <a:t>SR - </a:t>
            </a:r>
            <a:fld id="{38237106-F2ED-405E-BC33-CC3CF426205F}" type="slidenum">
              <a:rPr lang="en-US" smtClean="0"/>
              <a:pPr/>
              <a:t>86</a:t>
            </a:fld>
            <a:endParaRPr lang="en-US" dirty="0"/>
          </a:p>
        </p:txBody>
      </p:sp>
      <p:pic>
        <p:nvPicPr>
          <p:cNvPr id="6" name="Picture 5" descr="01"/>
          <p:cNvPicPr>
            <a:picLocks noChangeAspect="1" noChangeArrowheads="1"/>
          </p:cNvPicPr>
          <p:nvPr/>
        </p:nvPicPr>
        <p:blipFill>
          <a:blip r:embed="rId2">
            <a:extLst>
              <a:ext uri="{28A0092B-C50C-407E-A947-70E740481C1C}">
                <a14:useLocalDpi xmlns:a14="http://schemas.microsoft.com/office/drawing/2010/main" val="0"/>
              </a:ext>
            </a:extLst>
          </a:blip>
          <a:srcRect r="30566"/>
          <a:stretch>
            <a:fillRect/>
          </a:stretch>
        </p:blipFill>
        <p:spPr bwMode="auto">
          <a:xfrm>
            <a:off x="0" y="0"/>
            <a:ext cx="900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IE" altLang="en-US" sz="1000" b="0" i="1"/>
              <a:t>Related Topics</a:t>
            </a:r>
            <a:endParaRPr lang="en-US" altLang="en-US" sz="1000" b="0" i="1"/>
          </a:p>
        </p:txBody>
      </p:sp>
    </p:spTree>
    <p:extLst>
      <p:ext uri="{BB962C8B-B14F-4D97-AF65-F5344CB8AC3E}">
        <p14:creationId xmlns:p14="http://schemas.microsoft.com/office/powerpoint/2010/main" val="37174310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spcBef>
                <a:spcPct val="0"/>
              </a:spcBef>
              <a:buFontTx/>
              <a:buNone/>
            </a:pPr>
            <a:fld id="{A185302F-933B-46D9-A08C-24FEA20429B9}" type="slidenum">
              <a:rPr lang="en-US" altLang="en-US" sz="1000" smtClean="0"/>
              <a:pPr>
                <a:spcBef>
                  <a:spcPct val="0"/>
                </a:spcBef>
                <a:buFontTx/>
                <a:buNone/>
              </a:pPr>
              <a:t>87</a:t>
            </a:fld>
            <a:endParaRPr lang="en-US" altLang="en-US" sz="1000" smtClean="0"/>
          </a:p>
        </p:txBody>
      </p:sp>
      <p:sp>
        <p:nvSpPr>
          <p:cNvPr id="3" name="Rectangle 2"/>
          <p:cNvSpPr/>
          <p:nvPr/>
        </p:nvSpPr>
        <p:spPr>
          <a:xfrm>
            <a:off x="3113909" y="2967335"/>
            <a:ext cx="2916183"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itchFamily="34" charset="0"/>
                <a:ea typeface="ＭＳ Ｐゴシック"/>
                <a:cs typeface="ＭＳ Ｐゴシック"/>
              </a:rPr>
              <a:t>The End</a:t>
            </a:r>
          </a:p>
        </p:txBody>
      </p:sp>
    </p:spTree>
    <p:extLst>
      <p:ext uri="{BB962C8B-B14F-4D97-AF65-F5344CB8AC3E}">
        <p14:creationId xmlns:p14="http://schemas.microsoft.com/office/powerpoint/2010/main" val="752012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09600" y="274638"/>
            <a:ext cx="7924800" cy="1642194"/>
          </a:xfrm>
        </p:spPr>
        <p:txBody>
          <a:bodyPr/>
          <a:lstStyle/>
          <a:p>
            <a:pPr>
              <a:defRPr/>
            </a:pPr>
            <a:r>
              <a:rPr lang="en-US" altLang="en-US" sz="3200" dirty="0" smtClean="0">
                <a:latin typeface="Arial" panose="020B0604020202020204" pitchFamily="34" charset="0"/>
                <a:cs typeface="Arial" panose="020B0604020202020204" pitchFamily="34" charset="0"/>
              </a:rPr>
              <a:t>Cognitive Processes – </a:t>
            </a:r>
            <a:r>
              <a:rPr lang="en-US" altLang="en-US" sz="2600" dirty="0" smtClean="0">
                <a:latin typeface="Arial" panose="020B0604020202020204" pitchFamily="34" charset="0"/>
                <a:cs typeface="Arial" panose="020B0604020202020204" pitchFamily="34" charset="0"/>
              </a:rPr>
              <a:t>Perception</a:t>
            </a:r>
            <a:br>
              <a:rPr lang="en-US" altLang="en-US" sz="2600" dirty="0" smtClean="0">
                <a:latin typeface="Arial" panose="020B0604020202020204" pitchFamily="34" charset="0"/>
                <a:cs typeface="Arial" panose="020B0604020202020204" pitchFamily="34" charset="0"/>
              </a:rPr>
            </a:br>
            <a:r>
              <a:rPr lang="en-US" altLang="en-US" sz="2600" dirty="0" smtClean="0">
                <a:latin typeface="Arial" panose="020B0604020202020204" pitchFamily="34" charset="0"/>
                <a:cs typeface="Arial" panose="020B0604020202020204" pitchFamily="34" charset="0"/>
              </a:rPr>
              <a:t>Ecological – </a:t>
            </a:r>
            <a:r>
              <a:rPr lang="en-US" altLang="en-US" sz="2600" dirty="0" smtClean="0">
                <a:solidFill>
                  <a:srgbClr val="FFC000"/>
                </a:solidFill>
                <a:latin typeface="Arial" panose="020B0604020202020204" pitchFamily="34" charset="0"/>
                <a:cs typeface="Arial" panose="020B0604020202020204" pitchFamily="34" charset="0"/>
              </a:rPr>
              <a:t>Affordance (2)</a:t>
            </a:r>
          </a:p>
        </p:txBody>
      </p:sp>
      <p:sp>
        <p:nvSpPr>
          <p:cNvPr id="7" name="Rectangle 4"/>
          <p:cNvSpPr>
            <a:spLocks noChangeArrowheads="1"/>
          </p:cNvSpPr>
          <p:nvPr/>
        </p:nvSpPr>
        <p:spPr bwMode="auto">
          <a:xfrm>
            <a:off x="251520" y="2060848"/>
            <a:ext cx="8689280" cy="382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eaLnBrk="1" hangingPunct="1">
              <a:spcBef>
                <a:spcPct val="60000"/>
              </a:spcBef>
            </a:pPr>
            <a:r>
              <a:rPr lang="en-GB" altLang="en-US" sz="2600" b="0" dirty="0">
                <a:solidFill>
                  <a:srgbClr val="FFC000"/>
                </a:solidFill>
                <a:latin typeface="Arial" panose="020B0604020202020204" pitchFamily="34" charset="0"/>
                <a:cs typeface="Arial" panose="020B0604020202020204" pitchFamily="34" charset="0"/>
              </a:rPr>
              <a:t>Affordance</a:t>
            </a:r>
            <a:r>
              <a:rPr lang="en-GB" altLang="en-US" sz="2600" b="0" dirty="0">
                <a:solidFill>
                  <a:srgbClr val="0000FF"/>
                </a:solidFill>
                <a:latin typeface="Arial" panose="020B0604020202020204" pitchFamily="34" charset="0"/>
                <a:cs typeface="Arial" panose="020B0604020202020204" pitchFamily="34" charset="0"/>
              </a:rPr>
              <a:t> </a:t>
            </a:r>
            <a:r>
              <a:rPr lang="en-GB" altLang="en-US" sz="2600" b="0" dirty="0">
                <a:latin typeface="Arial" panose="020B0604020202020204" pitchFamily="34" charset="0"/>
                <a:cs typeface="Arial" panose="020B0604020202020204" pitchFamily="34" charset="0"/>
              </a:rPr>
              <a:t>is very important with regards to interface objects such as buttons, scrollbars etc. (Any direct manipulation systems.)</a:t>
            </a:r>
          </a:p>
          <a:p>
            <a:pPr eaLnBrk="1" hangingPunct="1">
              <a:buFontTx/>
              <a:buNone/>
            </a:pPr>
            <a:endParaRPr lang="en-GB" altLang="en-US" sz="2400" dirty="0"/>
          </a:p>
          <a:p>
            <a:pPr eaLnBrk="1" hangingPunct="1"/>
            <a:endParaRPr lang="en-GB" altLang="en-US" sz="2400" b="0" dirty="0"/>
          </a:p>
          <a:p>
            <a:pPr eaLnBrk="1" hangingPunct="1"/>
            <a:endParaRPr lang="en-GB" altLang="en-US" sz="2400" b="0" dirty="0"/>
          </a:p>
        </p:txBody>
      </p:sp>
      <p:sp>
        <p:nvSpPr>
          <p:cNvPr id="5" name="Slide Number Placeholder 6"/>
          <p:cNvSpPr>
            <a:spLocks noGrp="1"/>
          </p:cNvSpPr>
          <p:nvPr>
            <p:ph type="sldNum" sz="quarter" idx="12"/>
          </p:nvPr>
        </p:nvSpPr>
        <p:spPr>
          <a:xfrm>
            <a:off x="7543800" y="6356350"/>
            <a:ext cx="990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eaLnBrk="1" hangingPunct="1">
              <a:spcBef>
                <a:spcPct val="0"/>
              </a:spcBef>
              <a:buFontTx/>
              <a:buNone/>
            </a:pPr>
            <a:r>
              <a:rPr lang="en-US" altLang="en-US" sz="1000" dirty="0" smtClean="0"/>
              <a:t>SR &amp; SL - 9</a:t>
            </a:r>
          </a:p>
        </p:txBody>
      </p:sp>
    </p:spTree>
    <p:extLst>
      <p:ext uri="{BB962C8B-B14F-4D97-AF65-F5344CB8AC3E}">
        <p14:creationId xmlns:p14="http://schemas.microsoft.com/office/powerpoint/2010/main" val="1634520630"/>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4243</TotalTime>
  <Words>4755</Words>
  <Application>Microsoft Office PowerPoint</Application>
  <PresentationFormat>On-screen Show (4:3)</PresentationFormat>
  <Paragraphs>759</Paragraphs>
  <Slides>87</Slides>
  <Notes>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100" baseType="lpstr">
      <vt:lpstr>ＭＳ Ｐゴシック</vt:lpstr>
      <vt:lpstr>ＭＳ Ｐゴシック</vt:lpstr>
      <vt:lpstr>Arial</vt:lpstr>
      <vt:lpstr>Arial Narrow</vt:lpstr>
      <vt:lpstr>Calibri</vt:lpstr>
      <vt:lpstr>Gill Sans MT</vt:lpstr>
      <vt:lpstr>Impact</vt:lpstr>
      <vt:lpstr>Tahoma</vt:lpstr>
      <vt:lpstr>Times New Roman</vt:lpstr>
      <vt:lpstr>Wingdings</vt:lpstr>
      <vt:lpstr>Wingdings 2</vt:lpstr>
      <vt:lpstr>Horizon</vt:lpstr>
      <vt:lpstr>Clip</vt:lpstr>
      <vt:lpstr>Course -  DT228-2 </vt:lpstr>
      <vt:lpstr>Review of Presentation Slides</vt:lpstr>
      <vt:lpstr>Exam Date and Time</vt:lpstr>
      <vt:lpstr>A Past Paper</vt:lpstr>
      <vt:lpstr>Module Content</vt:lpstr>
      <vt:lpstr>Module Content (2)</vt:lpstr>
      <vt:lpstr>Human Computer Interaction  - Associated Disciplines</vt:lpstr>
      <vt:lpstr>Cognitive Processes – Perception Ecological - Affordance</vt:lpstr>
      <vt:lpstr>Cognitive Processes – Perception Ecological – Affordance (2)</vt:lpstr>
      <vt:lpstr>Cognitive Processes – Perception Ecological - mapping</vt:lpstr>
      <vt:lpstr>Visual Perception – Constructive</vt:lpstr>
      <vt:lpstr>On Gestalt Laws</vt:lpstr>
      <vt:lpstr>Gulf of Execution</vt:lpstr>
      <vt:lpstr>Gulf of Evaluation</vt:lpstr>
      <vt:lpstr>Memory - Miller’s 7 +/- 2</vt:lpstr>
      <vt:lpstr>Automatic Processing - the Stroop Test</vt:lpstr>
      <vt:lpstr>Stroop’s First Experiment Task:  Name colours</vt:lpstr>
      <vt:lpstr>Understanding Users –  What goes on in the Mind?</vt:lpstr>
      <vt:lpstr> Cognitive Processes – Learning </vt:lpstr>
      <vt:lpstr> Cognitive Processes – Learning (2)</vt:lpstr>
      <vt:lpstr>Neilsen’s Heuristics</vt:lpstr>
      <vt:lpstr>Design Evaluation</vt:lpstr>
      <vt:lpstr>Design Evaluation (2)</vt:lpstr>
      <vt:lpstr>  EVALUation (including Heuristics)</vt:lpstr>
      <vt:lpstr>Design Evaluation Advantages</vt:lpstr>
      <vt:lpstr>Design Evaluation Disadvantages</vt:lpstr>
      <vt:lpstr>Computer Skills and Knowledge</vt:lpstr>
      <vt:lpstr>Computer Skills and Knowledge (2)</vt:lpstr>
      <vt:lpstr>Computer Skills and Knowledge (3)</vt:lpstr>
      <vt:lpstr>Computer Skills and Knowledge (4)</vt:lpstr>
      <vt:lpstr>Keystroke Level Model</vt:lpstr>
      <vt:lpstr>Keystroke Level Model (2)</vt:lpstr>
      <vt:lpstr>PowerPoint Presentation</vt:lpstr>
      <vt:lpstr>PowerPoint Presentation</vt:lpstr>
      <vt:lpstr>Keystroke Level Model (3)</vt:lpstr>
      <vt:lpstr>User Interface</vt:lpstr>
      <vt:lpstr>Usability</vt:lpstr>
      <vt:lpstr>Ease of Use</vt:lpstr>
      <vt:lpstr>User Friendly Systems</vt:lpstr>
      <vt:lpstr>Prototyping Process</vt:lpstr>
      <vt:lpstr>Prototyping</vt:lpstr>
      <vt:lpstr>Prototyping (2)</vt:lpstr>
      <vt:lpstr>Prototyping (3)</vt:lpstr>
      <vt:lpstr>Prototype (Types)</vt:lpstr>
      <vt:lpstr>Principles of Universal Design</vt:lpstr>
      <vt:lpstr>Principles of Universal Design (2)</vt:lpstr>
      <vt:lpstr>Principles of Universal Design (3)</vt:lpstr>
      <vt:lpstr>Principles of Universal Design (4)</vt:lpstr>
      <vt:lpstr>Automatic Ticketing Machine</vt:lpstr>
      <vt:lpstr>Automatic Ticketing Machine (2)</vt:lpstr>
      <vt:lpstr>Equitable Use</vt:lpstr>
      <vt:lpstr>Equitable Use (2)</vt:lpstr>
      <vt:lpstr>Flexibility in Use</vt:lpstr>
      <vt:lpstr>Flexibility in Use (2)</vt:lpstr>
      <vt:lpstr>Simple and Intuitive</vt:lpstr>
      <vt:lpstr>Simple and Intuitive (2)</vt:lpstr>
      <vt:lpstr>Perceptible Information</vt:lpstr>
      <vt:lpstr>Perceptible Information (2)</vt:lpstr>
      <vt:lpstr>Tolerance for Error</vt:lpstr>
      <vt:lpstr>Tolerance for Error (2)</vt:lpstr>
      <vt:lpstr>Low Physical Effort</vt:lpstr>
      <vt:lpstr>Low Physical Effort (2)</vt:lpstr>
      <vt:lpstr>Size and Space for Approach and Use</vt:lpstr>
      <vt:lpstr>Size and Space for Approach and Use (2)</vt:lpstr>
      <vt:lpstr>Automatic Teller Machine System</vt:lpstr>
      <vt:lpstr>Electronic Voting System</vt:lpstr>
      <vt:lpstr>Electronic Voting System (2)</vt:lpstr>
      <vt:lpstr>Electronic Voting System (3)</vt:lpstr>
      <vt:lpstr>Electronic Voting System (4)</vt:lpstr>
      <vt:lpstr>Electronic Voting System (5)</vt:lpstr>
      <vt:lpstr>Electronic Voting System (6)</vt:lpstr>
      <vt:lpstr>Electronic Voting System (7)</vt:lpstr>
      <vt:lpstr>Electronic Voting System (8)</vt:lpstr>
      <vt:lpstr>Electronic Voting System (9)</vt:lpstr>
      <vt:lpstr>Electronic Voting System (10)</vt:lpstr>
      <vt:lpstr>Electronic Voting System (11)</vt:lpstr>
      <vt:lpstr>Electronic Voting System (12)</vt:lpstr>
      <vt:lpstr>Rail Ticketing System</vt:lpstr>
      <vt:lpstr>Neilsen’s Heuristics</vt:lpstr>
      <vt:lpstr>Interaction Styles</vt:lpstr>
      <vt:lpstr>Direct Manipulation Versus Command-driven</vt:lpstr>
      <vt:lpstr>Direct Manipulation Versus Command-driven (2)</vt:lpstr>
      <vt:lpstr>Screen Design</vt:lpstr>
      <vt:lpstr>   Font and Colour </vt:lpstr>
      <vt:lpstr>   CSCW – Groupware</vt:lpstr>
      <vt:lpstr>   CSCW – Groupware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Sloan</dc:creator>
  <cp:lastModifiedBy>Art Sloan</cp:lastModifiedBy>
  <cp:revision>290</cp:revision>
  <cp:lastPrinted>2018-04-23T09:44:17Z</cp:lastPrinted>
  <dcterms:created xsi:type="dcterms:W3CDTF">2016-09-27T15:11:35Z</dcterms:created>
  <dcterms:modified xsi:type="dcterms:W3CDTF">2018-04-25T11:27:41Z</dcterms:modified>
</cp:coreProperties>
</file>