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6"/>
  </p:notesMasterIdLst>
  <p:handoutMasterIdLst>
    <p:handoutMasterId r:id="rId17"/>
  </p:handoutMasterIdLst>
  <p:sldIdLst>
    <p:sldId id="258" r:id="rId2"/>
    <p:sldId id="629" r:id="rId3"/>
    <p:sldId id="630" r:id="rId4"/>
    <p:sldId id="655" r:id="rId5"/>
    <p:sldId id="646" r:id="rId6"/>
    <p:sldId id="647" r:id="rId7"/>
    <p:sldId id="648" r:id="rId8"/>
    <p:sldId id="649" r:id="rId9"/>
    <p:sldId id="657" r:id="rId10"/>
    <p:sldId id="659" r:id="rId11"/>
    <p:sldId id="660" r:id="rId12"/>
    <p:sldId id="651" r:id="rId13"/>
    <p:sldId id="654" r:id="rId14"/>
    <p:sldId id="652" r:id="rId15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33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00" autoAdjust="0"/>
  </p:normalViewPr>
  <p:slideViewPr>
    <p:cSldViewPr>
      <p:cViewPr varScale="1">
        <p:scale>
          <a:sx n="63" d="100"/>
          <a:sy n="63" d="100"/>
        </p:scale>
        <p:origin x="9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0B3EB-3B0F-4770-A8EF-1B6BDF2E8A80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A7C7-383E-484E-8F0C-EECFAB10E2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8671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15/03/2018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34C4A-8310-4E58-9419-71485AC89CB7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3033-3E03-4F59-BD56-F07E11D3A170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2DC4A-23EE-411D-9E45-CFB66A779DCB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BEDE-8241-4890-A0DA-1F2E5685E01C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DFC5-5A12-4903-AC61-6C2D8458784A}" type="datetime1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B61B-C6AB-48EF-A049-546722740361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E7EA-D6E5-4D18-BCCC-74147BCC3326}" type="datetime1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19D3-BAC9-4A06-B1FE-4AD88B5FA9B4}" type="datetime1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776-D973-4797-8B2C-EBC83BFD5EA5}" type="datetime1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3BF7-4137-4A64-BDD0-5EF4F3921EEE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BDBE-7BAA-4987-948A-B28381CA7A81}" type="datetime1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444A973-FCF0-4F14-B7DA-B56A9FBA175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  <a:t>Course -  DT228-2</a:t>
            </a:r>
            <a:b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Human Computer Interaction</a:t>
            </a:r>
            <a:endParaRPr lang="en-US" sz="3200" dirty="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258888" y="5013325"/>
            <a:ext cx="698552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0000"/>
                </a:solidFill>
                <a:latin typeface="Arial" charset="0"/>
              </a:rPr>
              <a:t>DESIGN MODEL </a:t>
            </a:r>
            <a:r>
              <a:rPr lang="en-IE" altLang="en-US" dirty="0" smtClean="0">
                <a:solidFill>
                  <a:srgbClr val="FFFF00"/>
                </a:solidFill>
                <a:latin typeface="Arial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dirty="0" smtClean="0">
                <a:solidFill>
                  <a:srgbClr val="FFFF00"/>
                </a:solidFill>
                <a:latin typeface="Arial" charset="0"/>
              </a:rPr>
              <a:t>Including Norman’s Model</a:t>
            </a:r>
            <a:endParaRPr lang="en-US" altLang="en-US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</a:t>
            </a:r>
            <a:r>
              <a:rPr lang="en-IE" altLang="en-US" sz="2800" dirty="0" smtClean="0"/>
              <a:t>2, </a:t>
            </a:r>
            <a:r>
              <a:rPr lang="en-IE" altLang="en-US" sz="2800" dirty="0"/>
              <a:t>Week </a:t>
            </a:r>
            <a:r>
              <a:rPr lang="en-IE" altLang="en-US" sz="2800" dirty="0"/>
              <a:t>7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4AACEE-F17E-44DE-AFB9-D041F1329183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/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32792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3279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93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32794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32813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14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32815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2816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17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18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19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0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1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2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3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4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5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6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7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8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29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30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2831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32795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32796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797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798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799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0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1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2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3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4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5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6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7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8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09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10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11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2812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32772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Theories</a:t>
            </a:r>
            <a:endParaRPr lang="en-US" altLang="en-US" sz="1000" b="0"/>
          </a:p>
        </p:txBody>
      </p:sp>
      <p:sp>
        <p:nvSpPr>
          <p:cNvPr id="564271" name="Rectangle 47" descr="Blue tissue paper"/>
          <p:cNvSpPr>
            <a:spLocks noChangeArrowheads="1"/>
          </p:cNvSpPr>
          <p:nvPr/>
        </p:nvSpPr>
        <p:spPr bwMode="auto">
          <a:xfrm>
            <a:off x="3779838" y="1125538"/>
            <a:ext cx="2016125" cy="4824412"/>
          </a:xfrm>
          <a:prstGeom prst="rect">
            <a:avLst/>
          </a:prstGeom>
          <a:solidFill>
            <a:srgbClr val="0070C0"/>
          </a:solidFill>
          <a:ln w="25400">
            <a:solidFill>
              <a:srgbClr val="009999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IE" i="0">
                <a:latin typeface="Arial" charset="0"/>
                <a:ea typeface="ＭＳ Ｐゴシック" charset="0"/>
              </a:rPr>
              <a:t> </a:t>
            </a:r>
            <a:endParaRPr lang="en-US" i="0">
              <a:latin typeface="Arial" charset="0"/>
              <a:ea typeface="ＭＳ Ｐゴシック" charset="0"/>
            </a:endParaRPr>
          </a:p>
        </p:txBody>
      </p:sp>
      <p:sp>
        <p:nvSpPr>
          <p:cNvPr id="32774" name="Text Box 53"/>
          <p:cNvSpPr txBox="1">
            <a:spLocks noChangeArrowheads="1"/>
          </p:cNvSpPr>
          <p:nvPr/>
        </p:nvSpPr>
        <p:spPr bwMode="auto">
          <a:xfrm>
            <a:off x="209550" y="3033713"/>
            <a:ext cx="88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1. Form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the goal</a:t>
            </a:r>
            <a:endParaRPr lang="en-US" altLang="en-US" sz="1400" i="0"/>
          </a:p>
        </p:txBody>
      </p:sp>
      <p:sp>
        <p:nvSpPr>
          <p:cNvPr id="32775" name="Text Box 54"/>
          <p:cNvSpPr txBox="1">
            <a:spLocks noChangeArrowheads="1"/>
          </p:cNvSpPr>
          <p:nvPr/>
        </p:nvSpPr>
        <p:spPr bwMode="auto">
          <a:xfrm>
            <a:off x="3851275" y="1196975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3. Specify action</a:t>
            </a:r>
            <a:endParaRPr lang="en-US" altLang="en-US" sz="1400" i="0"/>
          </a:p>
        </p:txBody>
      </p:sp>
      <p:sp>
        <p:nvSpPr>
          <p:cNvPr id="564280" name="AutoShape 56"/>
          <p:cNvSpPr>
            <a:spLocks noChangeArrowheads="1"/>
          </p:cNvSpPr>
          <p:nvPr/>
        </p:nvSpPr>
        <p:spPr bwMode="auto">
          <a:xfrm>
            <a:off x="2482850" y="1916113"/>
            <a:ext cx="5184775" cy="1368425"/>
          </a:xfrm>
          <a:prstGeom prst="curvedDownArrow">
            <a:avLst>
              <a:gd name="adj1" fmla="val 75777"/>
              <a:gd name="adj2" fmla="val 151555"/>
              <a:gd name="adj3" fmla="val 33333"/>
            </a:avLst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2777" name="AutoShape 57"/>
          <p:cNvSpPr>
            <a:spLocks noChangeArrowheads="1"/>
          </p:cNvSpPr>
          <p:nvPr/>
        </p:nvSpPr>
        <p:spPr bwMode="auto">
          <a:xfrm>
            <a:off x="1042988" y="2636838"/>
            <a:ext cx="2305050" cy="1728787"/>
          </a:xfrm>
          <a:prstGeom prst="irregularSeal1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78" name="Text Box 58"/>
          <p:cNvSpPr txBox="1">
            <a:spLocks noChangeArrowheads="1"/>
          </p:cNvSpPr>
          <p:nvPr/>
        </p:nvSpPr>
        <p:spPr bwMode="auto">
          <a:xfrm>
            <a:off x="1482725" y="3068638"/>
            <a:ext cx="1289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Conceptual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Model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(Goals)</a:t>
            </a:r>
            <a:endParaRPr lang="en-US" altLang="en-US" sz="1600" i="0"/>
          </a:p>
        </p:txBody>
      </p:sp>
      <p:sp>
        <p:nvSpPr>
          <p:cNvPr id="32779" name="Text Box 59"/>
          <p:cNvSpPr txBox="1">
            <a:spLocks noChangeArrowheads="1"/>
          </p:cNvSpPr>
          <p:nvPr/>
        </p:nvSpPr>
        <p:spPr bwMode="auto">
          <a:xfrm>
            <a:off x="1474788" y="233203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2. Intention</a:t>
            </a:r>
            <a:endParaRPr lang="en-US" altLang="en-US" sz="1400" i="0"/>
          </a:p>
        </p:txBody>
      </p:sp>
      <p:sp>
        <p:nvSpPr>
          <p:cNvPr id="32780" name="Text Box 60"/>
          <p:cNvSpPr txBox="1">
            <a:spLocks noChangeArrowheads="1"/>
          </p:cNvSpPr>
          <p:nvPr/>
        </p:nvSpPr>
        <p:spPr bwMode="auto">
          <a:xfrm>
            <a:off x="6877050" y="2276475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4. Execute action</a:t>
            </a:r>
            <a:endParaRPr lang="en-US" altLang="en-US" sz="1400" i="0"/>
          </a:p>
        </p:txBody>
      </p:sp>
      <p:sp>
        <p:nvSpPr>
          <p:cNvPr id="32781" name="Text Box 61"/>
          <p:cNvSpPr txBox="1">
            <a:spLocks noChangeArrowheads="1"/>
          </p:cNvSpPr>
          <p:nvPr/>
        </p:nvSpPr>
        <p:spPr bwMode="auto">
          <a:xfrm>
            <a:off x="5867400" y="3284538"/>
            <a:ext cx="1873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400" i="0"/>
              <a:t>Real World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400" i="0"/>
              <a:t>(Interactions)</a:t>
            </a:r>
            <a:endParaRPr lang="en-US" altLang="en-US" sz="1400" i="0"/>
          </a:p>
        </p:txBody>
      </p:sp>
      <p:sp>
        <p:nvSpPr>
          <p:cNvPr id="564286" name="AutoShape 62"/>
          <p:cNvSpPr>
            <a:spLocks noChangeArrowheads="1"/>
          </p:cNvSpPr>
          <p:nvPr/>
        </p:nvSpPr>
        <p:spPr bwMode="auto">
          <a:xfrm rot="10800000">
            <a:off x="1835150" y="4076700"/>
            <a:ext cx="5184775" cy="1368425"/>
          </a:xfrm>
          <a:prstGeom prst="curvedDownArrow">
            <a:avLst>
              <a:gd name="adj1" fmla="val 75777"/>
              <a:gd name="adj2" fmla="val 151555"/>
              <a:gd name="adj3" fmla="val 33333"/>
            </a:avLst>
          </a:prstGeom>
          <a:solidFill>
            <a:srgbClr val="FFFF6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783" name="Text Box 63"/>
          <p:cNvSpPr txBox="1">
            <a:spLocks noChangeArrowheads="1"/>
          </p:cNvSpPr>
          <p:nvPr/>
        </p:nvSpPr>
        <p:spPr bwMode="auto">
          <a:xfrm>
            <a:off x="6732588" y="4797425"/>
            <a:ext cx="1873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5. Perceive system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state</a:t>
            </a:r>
            <a:endParaRPr lang="en-US" altLang="en-US" sz="1400" i="0"/>
          </a:p>
        </p:txBody>
      </p:sp>
      <p:sp>
        <p:nvSpPr>
          <p:cNvPr id="32784" name="Text Box 64"/>
          <p:cNvSpPr txBox="1">
            <a:spLocks noChangeArrowheads="1"/>
          </p:cNvSpPr>
          <p:nvPr/>
        </p:nvSpPr>
        <p:spPr bwMode="auto">
          <a:xfrm>
            <a:off x="4211638" y="5589588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6. Interpret</a:t>
            </a:r>
            <a:endParaRPr lang="en-US" altLang="en-US" sz="1400" i="0"/>
          </a:p>
        </p:txBody>
      </p:sp>
      <p:sp>
        <p:nvSpPr>
          <p:cNvPr id="32785" name="Text Box 65"/>
          <p:cNvSpPr txBox="1">
            <a:spLocks noChangeArrowheads="1"/>
          </p:cNvSpPr>
          <p:nvPr/>
        </p:nvSpPr>
        <p:spPr bwMode="auto">
          <a:xfrm>
            <a:off x="1258888" y="4581525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400" i="0"/>
              <a:t>7. Evaluate</a:t>
            </a:r>
            <a:endParaRPr lang="en-US" altLang="en-US" sz="1400" i="0"/>
          </a:p>
        </p:txBody>
      </p:sp>
      <p:sp>
        <p:nvSpPr>
          <p:cNvPr id="32786" name="Text Box 66"/>
          <p:cNvSpPr txBox="1">
            <a:spLocks noChangeArrowheads="1"/>
          </p:cNvSpPr>
          <p:nvPr/>
        </p:nvSpPr>
        <p:spPr bwMode="auto">
          <a:xfrm>
            <a:off x="3851275" y="836613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400" i="0"/>
              <a:t>Cycle of Execution</a:t>
            </a:r>
            <a:endParaRPr lang="en-US" altLang="en-US" sz="1400" i="0"/>
          </a:p>
        </p:txBody>
      </p:sp>
      <p:sp>
        <p:nvSpPr>
          <p:cNvPr id="32787" name="Text Box 67"/>
          <p:cNvSpPr txBox="1">
            <a:spLocks noChangeArrowheads="1"/>
          </p:cNvSpPr>
          <p:nvPr/>
        </p:nvSpPr>
        <p:spPr bwMode="auto">
          <a:xfrm>
            <a:off x="3851275" y="6003925"/>
            <a:ext cx="1873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400" i="0"/>
              <a:t>Cycle of Evaluation</a:t>
            </a:r>
            <a:endParaRPr lang="en-US" altLang="en-US" sz="1400" i="0"/>
          </a:p>
        </p:txBody>
      </p:sp>
      <p:sp>
        <p:nvSpPr>
          <p:cNvPr id="32788" name="Text Box 68"/>
          <p:cNvSpPr txBox="1">
            <a:spLocks noChangeArrowheads="1"/>
          </p:cNvSpPr>
          <p:nvPr/>
        </p:nvSpPr>
        <p:spPr bwMode="auto">
          <a:xfrm>
            <a:off x="4551363" y="3567113"/>
            <a:ext cx="69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000" i="0"/>
              <a:t>Gulf</a:t>
            </a:r>
            <a:endParaRPr lang="en-US" altLang="en-US" sz="2000" i="0"/>
          </a:p>
        </p:txBody>
      </p:sp>
      <p:sp>
        <p:nvSpPr>
          <p:cNvPr id="564293" name="Rectangle 69"/>
          <p:cNvSpPr>
            <a:spLocks noChangeArrowheads="1"/>
          </p:cNvSpPr>
          <p:nvPr/>
        </p:nvSpPr>
        <p:spPr bwMode="auto">
          <a:xfrm>
            <a:off x="5688013" y="836613"/>
            <a:ext cx="2663825" cy="968375"/>
          </a:xfrm>
          <a:prstGeom prst="rect">
            <a:avLst/>
          </a:prstGeom>
          <a:solidFill>
            <a:schemeClr val="bg1"/>
          </a:solidFill>
          <a:ln w="25400">
            <a:solidFill>
              <a:srgbClr val="0099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FFC000"/>
                </a:solidFill>
              </a:rPr>
              <a:t>Gulf of execution</a:t>
            </a:r>
            <a:r>
              <a:rPr lang="en-US" altLang="ja-JP" sz="1400" dirty="0"/>
              <a:t>: Mismatch between the user's intentions and the allowable actions</a:t>
            </a:r>
            <a:endParaRPr lang="en-US" altLang="en-US" sz="1400" dirty="0"/>
          </a:p>
        </p:txBody>
      </p:sp>
      <p:sp>
        <p:nvSpPr>
          <p:cNvPr id="564294" name="Rectangle 70"/>
          <p:cNvSpPr>
            <a:spLocks noChangeArrowheads="1"/>
          </p:cNvSpPr>
          <p:nvPr/>
        </p:nvSpPr>
        <p:spPr bwMode="auto">
          <a:xfrm>
            <a:off x="1187450" y="5556250"/>
            <a:ext cx="2663825" cy="968375"/>
          </a:xfrm>
          <a:prstGeom prst="rect">
            <a:avLst/>
          </a:prstGeom>
          <a:solidFill>
            <a:schemeClr val="bg1"/>
          </a:solidFill>
          <a:ln w="25400">
            <a:solidFill>
              <a:srgbClr val="0099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FFC000"/>
                </a:solidFill>
              </a:rPr>
              <a:t>Gulf of evaluation</a:t>
            </a:r>
            <a:r>
              <a:rPr lang="en-US" altLang="ja-JP" sz="1400" dirty="0"/>
              <a:t>: Mismatch between the system's representation and the users' expectations</a:t>
            </a:r>
            <a:endParaRPr lang="en-US" altLang="en-US" sz="1400" dirty="0"/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644" y="214919"/>
            <a:ext cx="7924800" cy="461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    7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Stages of Action Model (2)</a:t>
            </a:r>
          </a:p>
        </p:txBody>
      </p:sp>
    </p:spTree>
    <p:extLst>
      <p:ext uri="{BB962C8B-B14F-4D97-AF65-F5344CB8AC3E}">
        <p14:creationId xmlns:p14="http://schemas.microsoft.com/office/powerpoint/2010/main" val="191174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93" grpId="0" animBg="1"/>
      <p:bldP spid="5642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62B533-3782-48E1-87A0-8E46FB6C0AB7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1038" y="1440597"/>
            <a:ext cx="7772400" cy="4940731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ja-JP" sz="28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principles of good design 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state (of the function) and the action alternatives should be </a:t>
            </a:r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 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user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should be a </a:t>
            </a:r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conceptual model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a consistent system image 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interface should include good </a:t>
            </a:r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mappings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that reveal the relationships between stages </a:t>
            </a: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user should receive continuous </a:t>
            </a:r>
            <a:r>
              <a:rPr lang="en-US" altLang="ja-JP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en-US" altLang="ja-JP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4925" y="44450"/>
            <a:ext cx="849313" cy="638175"/>
            <a:chOff x="624" y="1392"/>
            <a:chExt cx="4455" cy="2185"/>
          </a:xfrm>
        </p:grpSpPr>
        <p:graphicFrame>
          <p:nvGraphicFramePr>
            <p:cNvPr id="33799" name="Object 5"/>
            <p:cNvGraphicFramePr>
              <a:graphicFrameLocks noChangeAspect="1"/>
            </p:cNvGraphicFramePr>
            <p:nvPr/>
          </p:nvGraphicFramePr>
          <p:xfrm>
            <a:off x="1536" y="1392"/>
            <a:ext cx="2475" cy="2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Clip" r:id="rId3" imgW="3929204" imgH="3468986" progId="MS_ClipArt_Gallery.2">
                    <p:embed/>
                  </p:oleObj>
                </mc:Choice>
                <mc:Fallback>
                  <p:oleObj name="Clip" r:id="rId3" imgW="3929204" imgH="3468986" progId="MS_ClipArt_Gallery.2">
                    <p:embed/>
                    <p:pic>
                      <p:nvPicPr>
                        <p:cNvPr id="3379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475" cy="2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00" name="Group 6"/>
            <p:cNvGrpSpPr>
              <a:grpSpLocks/>
            </p:cNvGrpSpPr>
            <p:nvPr/>
          </p:nvGrpSpPr>
          <p:grpSpPr bwMode="auto">
            <a:xfrm>
              <a:off x="624" y="1824"/>
              <a:ext cx="4455" cy="1400"/>
              <a:chOff x="624" y="1824"/>
              <a:chExt cx="4455" cy="1400"/>
            </a:xfrm>
          </p:grpSpPr>
          <p:grpSp>
            <p:nvGrpSpPr>
              <p:cNvPr id="33801" name="Group 7"/>
              <p:cNvGrpSpPr>
                <a:grpSpLocks/>
              </p:cNvGrpSpPr>
              <p:nvPr/>
            </p:nvGrpSpPr>
            <p:grpSpPr bwMode="auto">
              <a:xfrm>
                <a:off x="624" y="1824"/>
                <a:ext cx="1148" cy="1400"/>
                <a:chOff x="1110" y="1735"/>
                <a:chExt cx="1148" cy="1400"/>
              </a:xfrm>
            </p:grpSpPr>
            <p:sp>
              <p:nvSpPr>
                <p:cNvPr id="33820" name="Freeform 8"/>
                <p:cNvSpPr>
                  <a:spLocks/>
                </p:cNvSpPr>
                <p:nvPr/>
              </p:nvSpPr>
              <p:spPr bwMode="auto">
                <a:xfrm>
                  <a:off x="1110" y="1735"/>
                  <a:ext cx="1148" cy="1400"/>
                </a:xfrm>
                <a:custGeom>
                  <a:avLst/>
                  <a:gdLst>
                    <a:gd name="T0" fmla="*/ 10 w 1148"/>
                    <a:gd name="T1" fmla="*/ 256 h 1400"/>
                    <a:gd name="T2" fmla="*/ 5 w 1148"/>
                    <a:gd name="T3" fmla="*/ 372 h 1400"/>
                    <a:gd name="T4" fmla="*/ 25 w 1148"/>
                    <a:gd name="T5" fmla="*/ 483 h 1400"/>
                    <a:gd name="T6" fmla="*/ 175 w 1148"/>
                    <a:gd name="T7" fmla="*/ 649 h 1400"/>
                    <a:gd name="T8" fmla="*/ 293 w 1148"/>
                    <a:gd name="T9" fmla="*/ 786 h 1400"/>
                    <a:gd name="T10" fmla="*/ 341 w 1148"/>
                    <a:gd name="T11" fmla="*/ 905 h 1400"/>
                    <a:gd name="T12" fmla="*/ 391 w 1148"/>
                    <a:gd name="T13" fmla="*/ 1122 h 1400"/>
                    <a:gd name="T14" fmla="*/ 444 w 1148"/>
                    <a:gd name="T15" fmla="*/ 1364 h 1400"/>
                    <a:gd name="T16" fmla="*/ 459 w 1148"/>
                    <a:gd name="T17" fmla="*/ 1387 h 1400"/>
                    <a:gd name="T18" fmla="*/ 480 w 1148"/>
                    <a:gd name="T19" fmla="*/ 1398 h 1400"/>
                    <a:gd name="T20" fmla="*/ 511 w 1148"/>
                    <a:gd name="T21" fmla="*/ 1400 h 1400"/>
                    <a:gd name="T22" fmla="*/ 539 w 1148"/>
                    <a:gd name="T23" fmla="*/ 1394 h 1400"/>
                    <a:gd name="T24" fmla="*/ 559 w 1148"/>
                    <a:gd name="T25" fmla="*/ 1375 h 1400"/>
                    <a:gd name="T26" fmla="*/ 567 w 1148"/>
                    <a:gd name="T27" fmla="*/ 1345 h 1400"/>
                    <a:gd name="T28" fmla="*/ 567 w 1148"/>
                    <a:gd name="T29" fmla="*/ 1300 h 1400"/>
                    <a:gd name="T30" fmla="*/ 532 w 1148"/>
                    <a:gd name="T31" fmla="*/ 1092 h 1400"/>
                    <a:gd name="T32" fmla="*/ 552 w 1148"/>
                    <a:gd name="T33" fmla="*/ 1064 h 1400"/>
                    <a:gd name="T34" fmla="*/ 715 w 1148"/>
                    <a:gd name="T35" fmla="*/ 1264 h 1400"/>
                    <a:gd name="T36" fmla="*/ 840 w 1148"/>
                    <a:gd name="T37" fmla="*/ 1385 h 1400"/>
                    <a:gd name="T38" fmla="*/ 872 w 1148"/>
                    <a:gd name="T39" fmla="*/ 1380 h 1400"/>
                    <a:gd name="T40" fmla="*/ 895 w 1148"/>
                    <a:gd name="T41" fmla="*/ 1361 h 1400"/>
                    <a:gd name="T42" fmla="*/ 905 w 1148"/>
                    <a:gd name="T43" fmla="*/ 1339 h 1400"/>
                    <a:gd name="T44" fmla="*/ 910 w 1148"/>
                    <a:gd name="T45" fmla="*/ 1318 h 1400"/>
                    <a:gd name="T46" fmla="*/ 910 w 1148"/>
                    <a:gd name="T47" fmla="*/ 1297 h 1400"/>
                    <a:gd name="T48" fmla="*/ 902 w 1148"/>
                    <a:gd name="T49" fmla="*/ 1265 h 1400"/>
                    <a:gd name="T50" fmla="*/ 874 w 1148"/>
                    <a:gd name="T51" fmla="*/ 1219 h 1400"/>
                    <a:gd name="T52" fmla="*/ 793 w 1148"/>
                    <a:gd name="T53" fmla="*/ 1137 h 1400"/>
                    <a:gd name="T54" fmla="*/ 910 w 1148"/>
                    <a:gd name="T55" fmla="*/ 1112 h 1400"/>
                    <a:gd name="T56" fmla="*/ 1051 w 1148"/>
                    <a:gd name="T57" fmla="*/ 1159 h 1400"/>
                    <a:gd name="T58" fmla="*/ 1090 w 1148"/>
                    <a:gd name="T59" fmla="*/ 1164 h 1400"/>
                    <a:gd name="T60" fmla="*/ 1114 w 1148"/>
                    <a:gd name="T61" fmla="*/ 1152 h 1400"/>
                    <a:gd name="T62" fmla="*/ 1131 w 1148"/>
                    <a:gd name="T63" fmla="*/ 1128 h 1400"/>
                    <a:gd name="T64" fmla="*/ 1139 w 1148"/>
                    <a:gd name="T65" fmla="*/ 1096 h 1400"/>
                    <a:gd name="T66" fmla="*/ 1134 w 1148"/>
                    <a:gd name="T67" fmla="*/ 1071 h 1400"/>
                    <a:gd name="T68" fmla="*/ 1121 w 1148"/>
                    <a:gd name="T69" fmla="*/ 1052 h 1400"/>
                    <a:gd name="T70" fmla="*/ 1096 w 1148"/>
                    <a:gd name="T71" fmla="*/ 1035 h 1400"/>
                    <a:gd name="T72" fmla="*/ 962 w 1148"/>
                    <a:gd name="T73" fmla="*/ 962 h 1400"/>
                    <a:gd name="T74" fmla="*/ 874 w 1148"/>
                    <a:gd name="T75" fmla="*/ 909 h 1400"/>
                    <a:gd name="T76" fmla="*/ 849 w 1148"/>
                    <a:gd name="T77" fmla="*/ 862 h 1400"/>
                    <a:gd name="T78" fmla="*/ 834 w 1148"/>
                    <a:gd name="T79" fmla="*/ 786 h 1400"/>
                    <a:gd name="T80" fmla="*/ 799 w 1148"/>
                    <a:gd name="T81" fmla="*/ 689 h 1400"/>
                    <a:gd name="T82" fmla="*/ 771 w 1148"/>
                    <a:gd name="T83" fmla="*/ 602 h 1400"/>
                    <a:gd name="T84" fmla="*/ 738 w 1148"/>
                    <a:gd name="T85" fmla="*/ 525 h 1400"/>
                    <a:gd name="T86" fmla="*/ 710 w 1148"/>
                    <a:gd name="T87" fmla="*/ 419 h 1400"/>
                    <a:gd name="T88" fmla="*/ 688 w 1148"/>
                    <a:gd name="T89" fmla="*/ 331 h 1400"/>
                    <a:gd name="T90" fmla="*/ 710 w 1148"/>
                    <a:gd name="T91" fmla="*/ 280 h 1400"/>
                    <a:gd name="T92" fmla="*/ 839 w 1148"/>
                    <a:gd name="T93" fmla="*/ 241 h 1400"/>
                    <a:gd name="T94" fmla="*/ 945 w 1148"/>
                    <a:gd name="T95" fmla="*/ 216 h 1400"/>
                    <a:gd name="T96" fmla="*/ 1020 w 1148"/>
                    <a:gd name="T97" fmla="*/ 190 h 1400"/>
                    <a:gd name="T98" fmla="*/ 1083 w 1148"/>
                    <a:gd name="T99" fmla="*/ 154 h 1400"/>
                    <a:gd name="T100" fmla="*/ 1113 w 1148"/>
                    <a:gd name="T101" fmla="*/ 127 h 1400"/>
                    <a:gd name="T102" fmla="*/ 1133 w 1148"/>
                    <a:gd name="T103" fmla="*/ 94 h 1400"/>
                    <a:gd name="T104" fmla="*/ 1146 w 1148"/>
                    <a:gd name="T105" fmla="*/ 58 h 1400"/>
                    <a:gd name="T106" fmla="*/ 1147 w 1148"/>
                    <a:gd name="T107" fmla="*/ 27 h 1400"/>
                    <a:gd name="T108" fmla="*/ 1136 w 1148"/>
                    <a:gd name="T109" fmla="*/ 8 h 1400"/>
                    <a:gd name="T110" fmla="*/ 1121 w 1148"/>
                    <a:gd name="T111" fmla="*/ 0 h 1400"/>
                    <a:gd name="T112" fmla="*/ 1010 w 1148"/>
                    <a:gd name="T113" fmla="*/ 50 h 1400"/>
                    <a:gd name="T114" fmla="*/ 915 w 1148"/>
                    <a:gd name="T115" fmla="*/ 65 h 1400"/>
                    <a:gd name="T116" fmla="*/ 822 w 1148"/>
                    <a:gd name="T117" fmla="*/ 84 h 1400"/>
                    <a:gd name="T118" fmla="*/ 683 w 1148"/>
                    <a:gd name="T119" fmla="*/ 90 h 1400"/>
                    <a:gd name="T120" fmla="*/ 416 w 1148"/>
                    <a:gd name="T121" fmla="*/ 120 h 1400"/>
                    <a:gd name="T122" fmla="*/ 251 w 1148"/>
                    <a:gd name="T123" fmla="*/ 140 h 1400"/>
                    <a:gd name="T124" fmla="*/ 65 w 1148"/>
                    <a:gd name="T125" fmla="*/ 130 h 14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148"/>
                    <a:gd name="T190" fmla="*/ 0 h 1400"/>
                    <a:gd name="T191" fmla="*/ 1148 w 1148"/>
                    <a:gd name="T192" fmla="*/ 1400 h 1400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148" h="1400">
                      <a:moveTo>
                        <a:pt x="65" y="130"/>
                      </a:moveTo>
                      <a:lnTo>
                        <a:pt x="10" y="256"/>
                      </a:lnTo>
                      <a:lnTo>
                        <a:pt x="0" y="301"/>
                      </a:lnTo>
                      <a:lnTo>
                        <a:pt x="5" y="372"/>
                      </a:lnTo>
                      <a:lnTo>
                        <a:pt x="10" y="422"/>
                      </a:lnTo>
                      <a:lnTo>
                        <a:pt x="25" y="483"/>
                      </a:lnTo>
                      <a:lnTo>
                        <a:pt x="60" y="553"/>
                      </a:lnTo>
                      <a:lnTo>
                        <a:pt x="175" y="649"/>
                      </a:lnTo>
                      <a:lnTo>
                        <a:pt x="271" y="749"/>
                      </a:lnTo>
                      <a:lnTo>
                        <a:pt x="293" y="786"/>
                      </a:lnTo>
                      <a:lnTo>
                        <a:pt x="316" y="824"/>
                      </a:lnTo>
                      <a:lnTo>
                        <a:pt x="341" y="905"/>
                      </a:lnTo>
                      <a:lnTo>
                        <a:pt x="366" y="1045"/>
                      </a:lnTo>
                      <a:lnTo>
                        <a:pt x="391" y="1122"/>
                      </a:lnTo>
                      <a:lnTo>
                        <a:pt x="424" y="1235"/>
                      </a:lnTo>
                      <a:lnTo>
                        <a:pt x="444" y="1364"/>
                      </a:lnTo>
                      <a:lnTo>
                        <a:pt x="450" y="1378"/>
                      </a:lnTo>
                      <a:lnTo>
                        <a:pt x="459" y="1387"/>
                      </a:lnTo>
                      <a:lnTo>
                        <a:pt x="469" y="1394"/>
                      </a:lnTo>
                      <a:lnTo>
                        <a:pt x="480" y="1398"/>
                      </a:lnTo>
                      <a:lnTo>
                        <a:pt x="497" y="1400"/>
                      </a:lnTo>
                      <a:lnTo>
                        <a:pt x="511" y="1400"/>
                      </a:lnTo>
                      <a:lnTo>
                        <a:pt x="527" y="1398"/>
                      </a:lnTo>
                      <a:lnTo>
                        <a:pt x="539" y="1394"/>
                      </a:lnTo>
                      <a:lnTo>
                        <a:pt x="550" y="1386"/>
                      </a:lnTo>
                      <a:lnTo>
                        <a:pt x="559" y="1375"/>
                      </a:lnTo>
                      <a:lnTo>
                        <a:pt x="565" y="1360"/>
                      </a:lnTo>
                      <a:lnTo>
                        <a:pt x="567" y="1345"/>
                      </a:lnTo>
                      <a:lnTo>
                        <a:pt x="568" y="1319"/>
                      </a:lnTo>
                      <a:lnTo>
                        <a:pt x="567" y="1300"/>
                      </a:lnTo>
                      <a:lnTo>
                        <a:pt x="552" y="1207"/>
                      </a:lnTo>
                      <a:lnTo>
                        <a:pt x="532" y="1092"/>
                      </a:lnTo>
                      <a:lnTo>
                        <a:pt x="517" y="995"/>
                      </a:lnTo>
                      <a:lnTo>
                        <a:pt x="552" y="1064"/>
                      </a:lnTo>
                      <a:lnTo>
                        <a:pt x="642" y="1172"/>
                      </a:lnTo>
                      <a:lnTo>
                        <a:pt x="715" y="1264"/>
                      </a:lnTo>
                      <a:lnTo>
                        <a:pt x="824" y="1380"/>
                      </a:lnTo>
                      <a:lnTo>
                        <a:pt x="840" y="1385"/>
                      </a:lnTo>
                      <a:lnTo>
                        <a:pt x="857" y="1385"/>
                      </a:lnTo>
                      <a:lnTo>
                        <a:pt x="872" y="1380"/>
                      </a:lnTo>
                      <a:lnTo>
                        <a:pt x="885" y="1370"/>
                      </a:lnTo>
                      <a:lnTo>
                        <a:pt x="895" y="1361"/>
                      </a:lnTo>
                      <a:lnTo>
                        <a:pt x="902" y="1349"/>
                      </a:lnTo>
                      <a:lnTo>
                        <a:pt x="905" y="1339"/>
                      </a:lnTo>
                      <a:lnTo>
                        <a:pt x="909" y="1328"/>
                      </a:lnTo>
                      <a:lnTo>
                        <a:pt x="910" y="1318"/>
                      </a:lnTo>
                      <a:lnTo>
                        <a:pt x="910" y="1307"/>
                      </a:lnTo>
                      <a:lnTo>
                        <a:pt x="910" y="1297"/>
                      </a:lnTo>
                      <a:lnTo>
                        <a:pt x="907" y="1284"/>
                      </a:lnTo>
                      <a:lnTo>
                        <a:pt x="902" y="1265"/>
                      </a:lnTo>
                      <a:lnTo>
                        <a:pt x="895" y="1250"/>
                      </a:lnTo>
                      <a:lnTo>
                        <a:pt x="874" y="1219"/>
                      </a:lnTo>
                      <a:lnTo>
                        <a:pt x="849" y="1187"/>
                      </a:lnTo>
                      <a:lnTo>
                        <a:pt x="793" y="1137"/>
                      </a:lnTo>
                      <a:lnTo>
                        <a:pt x="730" y="1028"/>
                      </a:lnTo>
                      <a:lnTo>
                        <a:pt x="910" y="1112"/>
                      </a:lnTo>
                      <a:lnTo>
                        <a:pt x="1030" y="1152"/>
                      </a:lnTo>
                      <a:lnTo>
                        <a:pt x="1051" y="1159"/>
                      </a:lnTo>
                      <a:lnTo>
                        <a:pt x="1071" y="1164"/>
                      </a:lnTo>
                      <a:lnTo>
                        <a:pt x="1090" y="1164"/>
                      </a:lnTo>
                      <a:lnTo>
                        <a:pt x="1103" y="1159"/>
                      </a:lnTo>
                      <a:lnTo>
                        <a:pt x="1114" y="1152"/>
                      </a:lnTo>
                      <a:lnTo>
                        <a:pt x="1123" y="1142"/>
                      </a:lnTo>
                      <a:lnTo>
                        <a:pt x="1131" y="1128"/>
                      </a:lnTo>
                      <a:lnTo>
                        <a:pt x="1136" y="1113"/>
                      </a:lnTo>
                      <a:lnTo>
                        <a:pt x="1139" y="1096"/>
                      </a:lnTo>
                      <a:lnTo>
                        <a:pt x="1138" y="1084"/>
                      </a:lnTo>
                      <a:lnTo>
                        <a:pt x="1134" y="1071"/>
                      </a:lnTo>
                      <a:lnTo>
                        <a:pt x="1128" y="1062"/>
                      </a:lnTo>
                      <a:lnTo>
                        <a:pt x="1121" y="1052"/>
                      </a:lnTo>
                      <a:lnTo>
                        <a:pt x="1108" y="1043"/>
                      </a:lnTo>
                      <a:lnTo>
                        <a:pt x="1096" y="1035"/>
                      </a:lnTo>
                      <a:lnTo>
                        <a:pt x="1030" y="1000"/>
                      </a:lnTo>
                      <a:lnTo>
                        <a:pt x="962" y="962"/>
                      </a:lnTo>
                      <a:lnTo>
                        <a:pt x="907" y="926"/>
                      </a:lnTo>
                      <a:lnTo>
                        <a:pt x="874" y="909"/>
                      </a:lnTo>
                      <a:lnTo>
                        <a:pt x="849" y="899"/>
                      </a:lnTo>
                      <a:lnTo>
                        <a:pt x="849" y="862"/>
                      </a:lnTo>
                      <a:lnTo>
                        <a:pt x="847" y="826"/>
                      </a:lnTo>
                      <a:lnTo>
                        <a:pt x="834" y="786"/>
                      </a:lnTo>
                      <a:lnTo>
                        <a:pt x="809" y="736"/>
                      </a:lnTo>
                      <a:lnTo>
                        <a:pt x="799" y="689"/>
                      </a:lnTo>
                      <a:lnTo>
                        <a:pt x="786" y="645"/>
                      </a:lnTo>
                      <a:lnTo>
                        <a:pt x="771" y="602"/>
                      </a:lnTo>
                      <a:lnTo>
                        <a:pt x="755" y="566"/>
                      </a:lnTo>
                      <a:lnTo>
                        <a:pt x="738" y="525"/>
                      </a:lnTo>
                      <a:lnTo>
                        <a:pt x="725" y="479"/>
                      </a:lnTo>
                      <a:lnTo>
                        <a:pt x="710" y="419"/>
                      </a:lnTo>
                      <a:lnTo>
                        <a:pt x="700" y="385"/>
                      </a:lnTo>
                      <a:lnTo>
                        <a:pt x="688" y="331"/>
                      </a:lnTo>
                      <a:lnTo>
                        <a:pt x="698" y="300"/>
                      </a:lnTo>
                      <a:lnTo>
                        <a:pt x="710" y="280"/>
                      </a:lnTo>
                      <a:lnTo>
                        <a:pt x="738" y="258"/>
                      </a:lnTo>
                      <a:lnTo>
                        <a:pt x="839" y="241"/>
                      </a:lnTo>
                      <a:lnTo>
                        <a:pt x="885" y="230"/>
                      </a:lnTo>
                      <a:lnTo>
                        <a:pt x="945" y="216"/>
                      </a:lnTo>
                      <a:lnTo>
                        <a:pt x="982" y="205"/>
                      </a:lnTo>
                      <a:lnTo>
                        <a:pt x="1020" y="190"/>
                      </a:lnTo>
                      <a:lnTo>
                        <a:pt x="1065" y="164"/>
                      </a:lnTo>
                      <a:lnTo>
                        <a:pt x="1083" y="154"/>
                      </a:lnTo>
                      <a:lnTo>
                        <a:pt x="1101" y="140"/>
                      </a:lnTo>
                      <a:lnTo>
                        <a:pt x="1113" y="127"/>
                      </a:lnTo>
                      <a:lnTo>
                        <a:pt x="1126" y="109"/>
                      </a:lnTo>
                      <a:lnTo>
                        <a:pt x="1133" y="94"/>
                      </a:lnTo>
                      <a:lnTo>
                        <a:pt x="1141" y="75"/>
                      </a:lnTo>
                      <a:lnTo>
                        <a:pt x="1146" y="58"/>
                      </a:lnTo>
                      <a:lnTo>
                        <a:pt x="1148" y="44"/>
                      </a:lnTo>
                      <a:lnTo>
                        <a:pt x="1147" y="27"/>
                      </a:lnTo>
                      <a:lnTo>
                        <a:pt x="1141" y="15"/>
                      </a:lnTo>
                      <a:lnTo>
                        <a:pt x="1136" y="8"/>
                      </a:lnTo>
                      <a:lnTo>
                        <a:pt x="1130" y="4"/>
                      </a:lnTo>
                      <a:lnTo>
                        <a:pt x="1121" y="0"/>
                      </a:lnTo>
                      <a:lnTo>
                        <a:pt x="1090" y="15"/>
                      </a:lnTo>
                      <a:lnTo>
                        <a:pt x="1010" y="50"/>
                      </a:lnTo>
                      <a:lnTo>
                        <a:pt x="950" y="70"/>
                      </a:lnTo>
                      <a:lnTo>
                        <a:pt x="915" y="65"/>
                      </a:lnTo>
                      <a:lnTo>
                        <a:pt x="864" y="80"/>
                      </a:lnTo>
                      <a:lnTo>
                        <a:pt x="822" y="84"/>
                      </a:lnTo>
                      <a:lnTo>
                        <a:pt x="773" y="85"/>
                      </a:lnTo>
                      <a:lnTo>
                        <a:pt x="683" y="90"/>
                      </a:lnTo>
                      <a:lnTo>
                        <a:pt x="532" y="115"/>
                      </a:lnTo>
                      <a:lnTo>
                        <a:pt x="416" y="120"/>
                      </a:lnTo>
                      <a:lnTo>
                        <a:pt x="311" y="140"/>
                      </a:lnTo>
                      <a:lnTo>
                        <a:pt x="251" y="140"/>
                      </a:lnTo>
                      <a:lnTo>
                        <a:pt x="160" y="125"/>
                      </a:lnTo>
                      <a:lnTo>
                        <a:pt x="65" y="130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21" name="Freeform 9"/>
                <p:cNvSpPr>
                  <a:spLocks/>
                </p:cNvSpPr>
                <p:nvPr/>
              </p:nvSpPr>
              <p:spPr bwMode="auto">
                <a:xfrm>
                  <a:off x="2139" y="1738"/>
                  <a:ext cx="103" cy="49"/>
                </a:xfrm>
                <a:custGeom>
                  <a:avLst/>
                  <a:gdLst>
                    <a:gd name="T0" fmla="*/ 0 w 103"/>
                    <a:gd name="T1" fmla="*/ 39 h 49"/>
                    <a:gd name="T2" fmla="*/ 8 w 103"/>
                    <a:gd name="T3" fmla="*/ 45 h 49"/>
                    <a:gd name="T4" fmla="*/ 16 w 103"/>
                    <a:gd name="T5" fmla="*/ 48 h 49"/>
                    <a:gd name="T6" fmla="*/ 27 w 103"/>
                    <a:gd name="T7" fmla="*/ 49 h 49"/>
                    <a:gd name="T8" fmla="*/ 34 w 103"/>
                    <a:gd name="T9" fmla="*/ 49 h 49"/>
                    <a:gd name="T10" fmla="*/ 45 w 103"/>
                    <a:gd name="T11" fmla="*/ 48 h 49"/>
                    <a:gd name="T12" fmla="*/ 63 w 103"/>
                    <a:gd name="T13" fmla="*/ 43 h 49"/>
                    <a:gd name="T14" fmla="*/ 75 w 103"/>
                    <a:gd name="T15" fmla="*/ 38 h 49"/>
                    <a:gd name="T16" fmla="*/ 88 w 103"/>
                    <a:gd name="T17" fmla="*/ 31 h 49"/>
                    <a:gd name="T18" fmla="*/ 100 w 103"/>
                    <a:gd name="T19" fmla="*/ 25 h 49"/>
                    <a:gd name="T20" fmla="*/ 103 w 103"/>
                    <a:gd name="T21" fmla="*/ 19 h 49"/>
                    <a:gd name="T22" fmla="*/ 102 w 103"/>
                    <a:gd name="T23" fmla="*/ 12 h 49"/>
                    <a:gd name="T24" fmla="*/ 94 w 103"/>
                    <a:gd name="T25" fmla="*/ 5 h 49"/>
                    <a:gd name="T26" fmla="*/ 86 w 103"/>
                    <a:gd name="T27" fmla="*/ 0 h 49"/>
                    <a:gd name="T28" fmla="*/ 59 w 103"/>
                    <a:gd name="T29" fmla="*/ 12 h 49"/>
                    <a:gd name="T30" fmla="*/ 0 w 103"/>
                    <a:gd name="T31" fmla="*/ 39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03"/>
                    <a:gd name="T49" fmla="*/ 0 h 49"/>
                    <a:gd name="T50" fmla="*/ 103 w 103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03" h="49">
                      <a:moveTo>
                        <a:pt x="0" y="39"/>
                      </a:moveTo>
                      <a:lnTo>
                        <a:pt x="8" y="45"/>
                      </a:lnTo>
                      <a:lnTo>
                        <a:pt x="16" y="48"/>
                      </a:lnTo>
                      <a:lnTo>
                        <a:pt x="27" y="49"/>
                      </a:lnTo>
                      <a:lnTo>
                        <a:pt x="34" y="49"/>
                      </a:lnTo>
                      <a:lnTo>
                        <a:pt x="45" y="48"/>
                      </a:lnTo>
                      <a:lnTo>
                        <a:pt x="63" y="43"/>
                      </a:lnTo>
                      <a:lnTo>
                        <a:pt x="75" y="38"/>
                      </a:lnTo>
                      <a:lnTo>
                        <a:pt x="88" y="31"/>
                      </a:lnTo>
                      <a:lnTo>
                        <a:pt x="100" y="25"/>
                      </a:lnTo>
                      <a:lnTo>
                        <a:pt x="103" y="19"/>
                      </a:lnTo>
                      <a:lnTo>
                        <a:pt x="102" y="12"/>
                      </a:lnTo>
                      <a:lnTo>
                        <a:pt x="94" y="5"/>
                      </a:lnTo>
                      <a:lnTo>
                        <a:pt x="86" y="0"/>
                      </a:lnTo>
                      <a:lnTo>
                        <a:pt x="59" y="12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grpSp>
              <p:nvGrpSpPr>
                <p:cNvPr id="33822" name="Group 10"/>
                <p:cNvGrpSpPr>
                  <a:grpSpLocks/>
                </p:cNvGrpSpPr>
                <p:nvPr/>
              </p:nvGrpSpPr>
              <p:grpSpPr bwMode="auto">
                <a:xfrm>
                  <a:off x="1305" y="1804"/>
                  <a:ext cx="931" cy="1320"/>
                  <a:chOff x="1305" y="1804"/>
                  <a:chExt cx="931" cy="1320"/>
                </a:xfrm>
              </p:grpSpPr>
              <p:sp>
                <p:nvSpPr>
                  <p:cNvPr id="33823" name="Freeform 11"/>
                  <p:cNvSpPr>
                    <a:spLocks/>
                  </p:cNvSpPr>
                  <p:nvPr/>
                </p:nvSpPr>
                <p:spPr bwMode="auto">
                  <a:xfrm>
                    <a:off x="1536" y="2135"/>
                    <a:ext cx="423" cy="550"/>
                  </a:xfrm>
                  <a:custGeom>
                    <a:avLst/>
                    <a:gdLst>
                      <a:gd name="T0" fmla="*/ 0 w 423"/>
                      <a:gd name="T1" fmla="*/ 0 h 550"/>
                      <a:gd name="T2" fmla="*/ 36 w 423"/>
                      <a:gd name="T3" fmla="*/ 24 h 550"/>
                      <a:gd name="T4" fmla="*/ 61 w 423"/>
                      <a:gd name="T5" fmla="*/ 65 h 550"/>
                      <a:gd name="T6" fmla="*/ 116 w 423"/>
                      <a:gd name="T7" fmla="*/ 141 h 550"/>
                      <a:gd name="T8" fmla="*/ 149 w 423"/>
                      <a:gd name="T9" fmla="*/ 191 h 550"/>
                      <a:gd name="T10" fmla="*/ 174 w 423"/>
                      <a:gd name="T11" fmla="*/ 254 h 550"/>
                      <a:gd name="T12" fmla="*/ 184 w 423"/>
                      <a:gd name="T13" fmla="*/ 290 h 550"/>
                      <a:gd name="T14" fmla="*/ 224 w 423"/>
                      <a:gd name="T15" fmla="*/ 354 h 550"/>
                      <a:gd name="T16" fmla="*/ 277 w 423"/>
                      <a:gd name="T17" fmla="*/ 442 h 550"/>
                      <a:gd name="T18" fmla="*/ 312 w 423"/>
                      <a:gd name="T19" fmla="*/ 505 h 550"/>
                      <a:gd name="T20" fmla="*/ 337 w 423"/>
                      <a:gd name="T21" fmla="*/ 545 h 550"/>
                      <a:gd name="T22" fmla="*/ 347 w 423"/>
                      <a:gd name="T23" fmla="*/ 548 h 550"/>
                      <a:gd name="T24" fmla="*/ 359 w 423"/>
                      <a:gd name="T25" fmla="*/ 550 h 550"/>
                      <a:gd name="T26" fmla="*/ 377 w 423"/>
                      <a:gd name="T27" fmla="*/ 548 h 550"/>
                      <a:gd name="T28" fmla="*/ 395 w 423"/>
                      <a:gd name="T29" fmla="*/ 542 h 550"/>
                      <a:gd name="T30" fmla="*/ 407 w 423"/>
                      <a:gd name="T31" fmla="*/ 531 h 550"/>
                      <a:gd name="T32" fmla="*/ 417 w 423"/>
                      <a:gd name="T33" fmla="*/ 514 h 550"/>
                      <a:gd name="T34" fmla="*/ 423 w 423"/>
                      <a:gd name="T35" fmla="*/ 491 h 550"/>
                      <a:gd name="T36" fmla="*/ 423 w 423"/>
                      <a:gd name="T37" fmla="*/ 459 h 55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23"/>
                      <a:gd name="T58" fmla="*/ 0 h 550"/>
                      <a:gd name="T59" fmla="*/ 423 w 423"/>
                      <a:gd name="T60" fmla="*/ 550 h 550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23" h="550">
                        <a:moveTo>
                          <a:pt x="0" y="0"/>
                        </a:moveTo>
                        <a:lnTo>
                          <a:pt x="36" y="24"/>
                        </a:lnTo>
                        <a:lnTo>
                          <a:pt x="61" y="65"/>
                        </a:lnTo>
                        <a:lnTo>
                          <a:pt x="116" y="141"/>
                        </a:lnTo>
                        <a:lnTo>
                          <a:pt x="149" y="191"/>
                        </a:lnTo>
                        <a:lnTo>
                          <a:pt x="174" y="254"/>
                        </a:lnTo>
                        <a:lnTo>
                          <a:pt x="184" y="290"/>
                        </a:lnTo>
                        <a:lnTo>
                          <a:pt x="224" y="354"/>
                        </a:lnTo>
                        <a:lnTo>
                          <a:pt x="277" y="442"/>
                        </a:lnTo>
                        <a:lnTo>
                          <a:pt x="312" y="505"/>
                        </a:lnTo>
                        <a:lnTo>
                          <a:pt x="337" y="545"/>
                        </a:lnTo>
                        <a:lnTo>
                          <a:pt x="347" y="548"/>
                        </a:lnTo>
                        <a:lnTo>
                          <a:pt x="359" y="550"/>
                        </a:lnTo>
                        <a:lnTo>
                          <a:pt x="377" y="548"/>
                        </a:lnTo>
                        <a:lnTo>
                          <a:pt x="395" y="542"/>
                        </a:lnTo>
                        <a:lnTo>
                          <a:pt x="407" y="531"/>
                        </a:lnTo>
                        <a:lnTo>
                          <a:pt x="417" y="514"/>
                        </a:lnTo>
                        <a:lnTo>
                          <a:pt x="423" y="491"/>
                        </a:lnTo>
                        <a:lnTo>
                          <a:pt x="423" y="459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24" name="Freeform 12"/>
                  <p:cNvSpPr>
                    <a:spLocks/>
                  </p:cNvSpPr>
                  <p:nvPr/>
                </p:nvSpPr>
                <p:spPr bwMode="auto">
                  <a:xfrm>
                    <a:off x="1456" y="2328"/>
                    <a:ext cx="397" cy="442"/>
                  </a:xfrm>
                  <a:custGeom>
                    <a:avLst/>
                    <a:gdLst>
                      <a:gd name="T0" fmla="*/ 0 w 397"/>
                      <a:gd name="T1" fmla="*/ 0 h 442"/>
                      <a:gd name="T2" fmla="*/ 40 w 397"/>
                      <a:gd name="T3" fmla="*/ 61 h 442"/>
                      <a:gd name="T4" fmla="*/ 111 w 397"/>
                      <a:gd name="T5" fmla="*/ 116 h 442"/>
                      <a:gd name="T6" fmla="*/ 158 w 397"/>
                      <a:gd name="T7" fmla="*/ 166 h 442"/>
                      <a:gd name="T8" fmla="*/ 204 w 397"/>
                      <a:gd name="T9" fmla="*/ 229 h 442"/>
                      <a:gd name="T10" fmla="*/ 254 w 397"/>
                      <a:gd name="T11" fmla="*/ 294 h 442"/>
                      <a:gd name="T12" fmla="*/ 306 w 397"/>
                      <a:gd name="T13" fmla="*/ 380 h 442"/>
                      <a:gd name="T14" fmla="*/ 342 w 397"/>
                      <a:gd name="T15" fmla="*/ 405 h 442"/>
                      <a:gd name="T16" fmla="*/ 397 w 397"/>
                      <a:gd name="T17" fmla="*/ 442 h 44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397"/>
                      <a:gd name="T28" fmla="*/ 0 h 442"/>
                      <a:gd name="T29" fmla="*/ 397 w 397"/>
                      <a:gd name="T30" fmla="*/ 442 h 44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397" h="442">
                        <a:moveTo>
                          <a:pt x="0" y="0"/>
                        </a:moveTo>
                        <a:lnTo>
                          <a:pt x="40" y="61"/>
                        </a:lnTo>
                        <a:lnTo>
                          <a:pt x="111" y="116"/>
                        </a:lnTo>
                        <a:lnTo>
                          <a:pt x="158" y="166"/>
                        </a:lnTo>
                        <a:lnTo>
                          <a:pt x="204" y="229"/>
                        </a:lnTo>
                        <a:lnTo>
                          <a:pt x="254" y="294"/>
                        </a:lnTo>
                        <a:lnTo>
                          <a:pt x="306" y="380"/>
                        </a:lnTo>
                        <a:lnTo>
                          <a:pt x="342" y="405"/>
                        </a:lnTo>
                        <a:lnTo>
                          <a:pt x="397" y="442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25" name="Freeform 13"/>
                  <p:cNvSpPr>
                    <a:spLocks/>
                  </p:cNvSpPr>
                  <p:nvPr/>
                </p:nvSpPr>
                <p:spPr bwMode="auto">
                  <a:xfrm>
                    <a:off x="1431" y="2434"/>
                    <a:ext cx="196" cy="297"/>
                  </a:xfrm>
                  <a:custGeom>
                    <a:avLst/>
                    <a:gdLst>
                      <a:gd name="T0" fmla="*/ 0 w 196"/>
                      <a:gd name="T1" fmla="*/ 0 h 297"/>
                      <a:gd name="T2" fmla="*/ 65 w 196"/>
                      <a:gd name="T3" fmla="*/ 85 h 297"/>
                      <a:gd name="T4" fmla="*/ 115 w 196"/>
                      <a:gd name="T5" fmla="*/ 160 h 297"/>
                      <a:gd name="T6" fmla="*/ 161 w 196"/>
                      <a:gd name="T7" fmla="*/ 236 h 297"/>
                      <a:gd name="T8" fmla="*/ 196 w 196"/>
                      <a:gd name="T9" fmla="*/ 297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6"/>
                      <a:gd name="T16" fmla="*/ 0 h 297"/>
                      <a:gd name="T17" fmla="*/ 196 w 196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6" h="297">
                        <a:moveTo>
                          <a:pt x="0" y="0"/>
                        </a:moveTo>
                        <a:lnTo>
                          <a:pt x="65" y="85"/>
                        </a:lnTo>
                        <a:lnTo>
                          <a:pt x="115" y="160"/>
                        </a:lnTo>
                        <a:lnTo>
                          <a:pt x="161" y="236"/>
                        </a:lnTo>
                        <a:lnTo>
                          <a:pt x="196" y="297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26" name="Freeform 14"/>
                  <p:cNvSpPr>
                    <a:spLocks/>
                  </p:cNvSpPr>
                  <p:nvPr/>
                </p:nvSpPr>
                <p:spPr bwMode="auto">
                  <a:xfrm>
                    <a:off x="202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27" name="Freeform 15"/>
                  <p:cNvSpPr>
                    <a:spLocks/>
                  </p:cNvSpPr>
                  <p:nvPr/>
                </p:nvSpPr>
                <p:spPr bwMode="auto">
                  <a:xfrm>
                    <a:off x="2017" y="1804"/>
                    <a:ext cx="8" cy="48"/>
                  </a:xfrm>
                  <a:custGeom>
                    <a:avLst/>
                    <a:gdLst>
                      <a:gd name="T0" fmla="*/ 0 w 8"/>
                      <a:gd name="T1" fmla="*/ 0 h 48"/>
                      <a:gd name="T2" fmla="*/ 8 w 8"/>
                      <a:gd name="T3" fmla="*/ 18 h 48"/>
                      <a:gd name="T4" fmla="*/ 8 w 8"/>
                      <a:gd name="T5" fmla="*/ 35 h 48"/>
                      <a:gd name="T6" fmla="*/ 5 w 8"/>
                      <a:gd name="T7" fmla="*/ 48 h 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"/>
                      <a:gd name="T13" fmla="*/ 0 h 48"/>
                      <a:gd name="T14" fmla="*/ 8 w 8"/>
                      <a:gd name="T15" fmla="*/ 48 h 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" h="48">
                        <a:moveTo>
                          <a:pt x="0" y="0"/>
                        </a:moveTo>
                        <a:lnTo>
                          <a:pt x="8" y="18"/>
                        </a:lnTo>
                        <a:lnTo>
                          <a:pt x="8" y="35"/>
                        </a:lnTo>
                        <a:lnTo>
                          <a:pt x="5" y="4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28" name="Freeform 16"/>
                  <p:cNvSpPr>
                    <a:spLocks/>
                  </p:cNvSpPr>
                  <p:nvPr/>
                </p:nvSpPr>
                <p:spPr bwMode="auto">
                  <a:xfrm>
                    <a:off x="1820" y="1952"/>
                    <a:ext cx="83" cy="58"/>
                  </a:xfrm>
                  <a:custGeom>
                    <a:avLst/>
                    <a:gdLst>
                      <a:gd name="T0" fmla="*/ 83 w 83"/>
                      <a:gd name="T1" fmla="*/ 0 h 58"/>
                      <a:gd name="T2" fmla="*/ 40 w 83"/>
                      <a:gd name="T3" fmla="*/ 18 h 58"/>
                      <a:gd name="T4" fmla="*/ 23 w 83"/>
                      <a:gd name="T5" fmla="*/ 33 h 58"/>
                      <a:gd name="T6" fmla="*/ 0 w 83"/>
                      <a:gd name="T7" fmla="*/ 58 h 5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3"/>
                      <a:gd name="T13" fmla="*/ 0 h 58"/>
                      <a:gd name="T14" fmla="*/ 83 w 83"/>
                      <a:gd name="T15" fmla="*/ 58 h 5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3" h="58">
                        <a:moveTo>
                          <a:pt x="83" y="0"/>
                        </a:moveTo>
                        <a:lnTo>
                          <a:pt x="40" y="18"/>
                        </a:lnTo>
                        <a:lnTo>
                          <a:pt x="23" y="33"/>
                        </a:lnTo>
                        <a:lnTo>
                          <a:pt x="0" y="58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29" name="Freeform 17"/>
                  <p:cNvSpPr>
                    <a:spLocks/>
                  </p:cNvSpPr>
                  <p:nvPr/>
                </p:nvSpPr>
                <p:spPr bwMode="auto">
                  <a:xfrm>
                    <a:off x="1305" y="1874"/>
                    <a:ext cx="121" cy="10"/>
                  </a:xfrm>
                  <a:custGeom>
                    <a:avLst/>
                    <a:gdLst>
                      <a:gd name="T0" fmla="*/ 0 w 121"/>
                      <a:gd name="T1" fmla="*/ 10 h 10"/>
                      <a:gd name="T2" fmla="*/ 71 w 121"/>
                      <a:gd name="T3" fmla="*/ 8 h 10"/>
                      <a:gd name="T4" fmla="*/ 121 w 121"/>
                      <a:gd name="T5" fmla="*/ 0 h 10"/>
                      <a:gd name="T6" fmla="*/ 0 60000 65536"/>
                      <a:gd name="T7" fmla="*/ 0 60000 65536"/>
                      <a:gd name="T8" fmla="*/ 0 60000 65536"/>
                      <a:gd name="T9" fmla="*/ 0 w 121"/>
                      <a:gd name="T10" fmla="*/ 0 h 10"/>
                      <a:gd name="T11" fmla="*/ 121 w 121"/>
                      <a:gd name="T12" fmla="*/ 10 h 1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1" h="10">
                        <a:moveTo>
                          <a:pt x="0" y="10"/>
                        </a:moveTo>
                        <a:lnTo>
                          <a:pt x="71" y="8"/>
                        </a:lnTo>
                        <a:lnTo>
                          <a:pt x="121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0" name="Freeform 18"/>
                  <p:cNvSpPr>
                    <a:spLocks/>
                  </p:cNvSpPr>
                  <p:nvPr/>
                </p:nvSpPr>
                <p:spPr bwMode="auto">
                  <a:xfrm>
                    <a:off x="1886" y="2445"/>
                    <a:ext cx="36" cy="36"/>
                  </a:xfrm>
                  <a:custGeom>
                    <a:avLst/>
                    <a:gdLst>
                      <a:gd name="T0" fmla="*/ 0 w 36"/>
                      <a:gd name="T1" fmla="*/ 0 h 36"/>
                      <a:gd name="T2" fmla="*/ 23 w 36"/>
                      <a:gd name="T3" fmla="*/ 21 h 36"/>
                      <a:gd name="T4" fmla="*/ 36 w 36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6"/>
                      <a:gd name="T10" fmla="*/ 0 h 36"/>
                      <a:gd name="T11" fmla="*/ 36 w 36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6" h="36">
                        <a:moveTo>
                          <a:pt x="0" y="0"/>
                        </a:moveTo>
                        <a:lnTo>
                          <a:pt x="23" y="21"/>
                        </a:lnTo>
                        <a:lnTo>
                          <a:pt x="36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1" name="Freeform 19"/>
                  <p:cNvSpPr>
                    <a:spLocks/>
                  </p:cNvSpPr>
                  <p:nvPr/>
                </p:nvSpPr>
                <p:spPr bwMode="auto">
                  <a:xfrm>
                    <a:off x="1820" y="2234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18 w 30"/>
                      <a:gd name="T3" fmla="*/ 21 h 36"/>
                      <a:gd name="T4" fmla="*/ 30 w 30"/>
                      <a:gd name="T5" fmla="*/ 36 h 36"/>
                      <a:gd name="T6" fmla="*/ 0 60000 65536"/>
                      <a:gd name="T7" fmla="*/ 0 60000 65536"/>
                      <a:gd name="T8" fmla="*/ 0 60000 65536"/>
                      <a:gd name="T9" fmla="*/ 0 w 30"/>
                      <a:gd name="T10" fmla="*/ 0 h 36"/>
                      <a:gd name="T11" fmla="*/ 30 w 30"/>
                      <a:gd name="T12" fmla="*/ 36 h 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" h="36">
                        <a:moveTo>
                          <a:pt x="0" y="0"/>
                        </a:moveTo>
                        <a:lnTo>
                          <a:pt x="18" y="21"/>
                        </a:lnTo>
                        <a:lnTo>
                          <a:pt x="30" y="36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2" name="Freeform 20"/>
                  <p:cNvSpPr>
                    <a:spLocks/>
                  </p:cNvSpPr>
                  <p:nvPr/>
                </p:nvSpPr>
                <p:spPr bwMode="auto">
                  <a:xfrm>
                    <a:off x="1331" y="2273"/>
                    <a:ext cx="85" cy="151"/>
                  </a:xfrm>
                  <a:custGeom>
                    <a:avLst/>
                    <a:gdLst>
                      <a:gd name="T0" fmla="*/ 0 w 85"/>
                      <a:gd name="T1" fmla="*/ 0 h 151"/>
                      <a:gd name="T2" fmla="*/ 30 w 85"/>
                      <a:gd name="T3" fmla="*/ 25 h 151"/>
                      <a:gd name="T4" fmla="*/ 85 w 85"/>
                      <a:gd name="T5" fmla="*/ 151 h 151"/>
                      <a:gd name="T6" fmla="*/ 0 60000 65536"/>
                      <a:gd name="T7" fmla="*/ 0 60000 65536"/>
                      <a:gd name="T8" fmla="*/ 0 60000 65536"/>
                      <a:gd name="T9" fmla="*/ 0 w 85"/>
                      <a:gd name="T10" fmla="*/ 0 h 151"/>
                      <a:gd name="T11" fmla="*/ 85 w 85"/>
                      <a:gd name="T12" fmla="*/ 151 h 15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5" h="151">
                        <a:moveTo>
                          <a:pt x="0" y="0"/>
                        </a:moveTo>
                        <a:lnTo>
                          <a:pt x="30" y="25"/>
                        </a:lnTo>
                        <a:lnTo>
                          <a:pt x="85" y="151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3" name="Freeform 21"/>
                  <p:cNvSpPr>
                    <a:spLocks/>
                  </p:cNvSpPr>
                  <p:nvPr/>
                </p:nvSpPr>
                <p:spPr bwMode="auto">
                  <a:xfrm>
                    <a:off x="1489" y="2796"/>
                    <a:ext cx="52" cy="15"/>
                  </a:xfrm>
                  <a:custGeom>
                    <a:avLst/>
                    <a:gdLst>
                      <a:gd name="T0" fmla="*/ 0 w 52"/>
                      <a:gd name="T1" fmla="*/ 15 h 15"/>
                      <a:gd name="T2" fmla="*/ 11 w 52"/>
                      <a:gd name="T3" fmla="*/ 9 h 15"/>
                      <a:gd name="T4" fmla="*/ 20 w 52"/>
                      <a:gd name="T5" fmla="*/ 5 h 15"/>
                      <a:gd name="T6" fmla="*/ 35 w 52"/>
                      <a:gd name="T7" fmla="*/ 1 h 15"/>
                      <a:gd name="T8" fmla="*/ 52 w 52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15"/>
                      <a:gd name="T17" fmla="*/ 52 w 52"/>
                      <a:gd name="T18" fmla="*/ 15 h 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15">
                        <a:moveTo>
                          <a:pt x="0" y="15"/>
                        </a:moveTo>
                        <a:lnTo>
                          <a:pt x="11" y="9"/>
                        </a:lnTo>
                        <a:lnTo>
                          <a:pt x="20" y="5"/>
                        </a:lnTo>
                        <a:lnTo>
                          <a:pt x="35" y="1"/>
                        </a:lnTo>
                        <a:lnTo>
                          <a:pt x="5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4" name="Freeform 22"/>
                  <p:cNvSpPr>
                    <a:spLocks/>
                  </p:cNvSpPr>
                  <p:nvPr/>
                </p:nvSpPr>
                <p:spPr bwMode="auto">
                  <a:xfrm>
                    <a:off x="1544" y="3019"/>
                    <a:ext cx="64" cy="105"/>
                  </a:xfrm>
                  <a:custGeom>
                    <a:avLst/>
                    <a:gdLst>
                      <a:gd name="T0" fmla="*/ 0 w 64"/>
                      <a:gd name="T1" fmla="*/ 0 h 105"/>
                      <a:gd name="T2" fmla="*/ 16 w 64"/>
                      <a:gd name="T3" fmla="*/ 0 h 105"/>
                      <a:gd name="T4" fmla="*/ 28 w 64"/>
                      <a:gd name="T5" fmla="*/ 1 h 105"/>
                      <a:gd name="T6" fmla="*/ 35 w 64"/>
                      <a:gd name="T7" fmla="*/ 3 h 105"/>
                      <a:gd name="T8" fmla="*/ 43 w 64"/>
                      <a:gd name="T9" fmla="*/ 8 h 105"/>
                      <a:gd name="T10" fmla="*/ 48 w 64"/>
                      <a:gd name="T11" fmla="*/ 14 h 105"/>
                      <a:gd name="T12" fmla="*/ 51 w 64"/>
                      <a:gd name="T13" fmla="*/ 23 h 105"/>
                      <a:gd name="T14" fmla="*/ 64 w 64"/>
                      <a:gd name="T15" fmla="*/ 102 h 105"/>
                      <a:gd name="T16" fmla="*/ 49 w 64"/>
                      <a:gd name="T17" fmla="*/ 105 h 105"/>
                      <a:gd name="T18" fmla="*/ 36 w 64"/>
                      <a:gd name="T19" fmla="*/ 104 h 105"/>
                      <a:gd name="T20" fmla="*/ 27 w 64"/>
                      <a:gd name="T21" fmla="*/ 101 h 105"/>
                      <a:gd name="T22" fmla="*/ 22 w 64"/>
                      <a:gd name="T23" fmla="*/ 99 h 105"/>
                      <a:gd name="T24" fmla="*/ 15 w 64"/>
                      <a:gd name="T25" fmla="*/ 91 h 105"/>
                      <a:gd name="T26" fmla="*/ 11 w 64"/>
                      <a:gd name="T27" fmla="*/ 82 h 105"/>
                      <a:gd name="T28" fmla="*/ 0 w 64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4"/>
                      <a:gd name="T46" fmla="*/ 0 h 105"/>
                      <a:gd name="T47" fmla="*/ 64 w 64"/>
                      <a:gd name="T48" fmla="*/ 105 h 1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4" h="10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28" y="1"/>
                        </a:lnTo>
                        <a:lnTo>
                          <a:pt x="35" y="3"/>
                        </a:lnTo>
                        <a:lnTo>
                          <a:pt x="43" y="8"/>
                        </a:lnTo>
                        <a:lnTo>
                          <a:pt x="48" y="14"/>
                        </a:lnTo>
                        <a:lnTo>
                          <a:pt x="51" y="23"/>
                        </a:lnTo>
                        <a:lnTo>
                          <a:pt x="64" y="102"/>
                        </a:lnTo>
                        <a:lnTo>
                          <a:pt x="49" y="105"/>
                        </a:lnTo>
                        <a:lnTo>
                          <a:pt x="36" y="104"/>
                        </a:lnTo>
                        <a:lnTo>
                          <a:pt x="27" y="101"/>
                        </a:lnTo>
                        <a:lnTo>
                          <a:pt x="22" y="99"/>
                        </a:lnTo>
                        <a:lnTo>
                          <a:pt x="15" y="91"/>
                        </a:lnTo>
                        <a:lnTo>
                          <a:pt x="11" y="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5" name="Freeform 23"/>
                  <p:cNvSpPr>
                    <a:spLocks/>
                  </p:cNvSpPr>
                  <p:nvPr/>
                </p:nvSpPr>
                <p:spPr bwMode="auto">
                  <a:xfrm>
                    <a:off x="1875" y="3029"/>
                    <a:ext cx="109" cy="85"/>
                  </a:xfrm>
                  <a:custGeom>
                    <a:avLst/>
                    <a:gdLst>
                      <a:gd name="T0" fmla="*/ 0 w 109"/>
                      <a:gd name="T1" fmla="*/ 20 h 85"/>
                      <a:gd name="T2" fmla="*/ 9 w 109"/>
                      <a:gd name="T3" fmla="*/ 14 h 85"/>
                      <a:gd name="T4" fmla="*/ 16 w 109"/>
                      <a:gd name="T5" fmla="*/ 9 h 85"/>
                      <a:gd name="T6" fmla="*/ 26 w 109"/>
                      <a:gd name="T7" fmla="*/ 4 h 85"/>
                      <a:gd name="T8" fmla="*/ 38 w 109"/>
                      <a:gd name="T9" fmla="*/ 1 h 85"/>
                      <a:gd name="T10" fmla="*/ 48 w 109"/>
                      <a:gd name="T11" fmla="*/ 0 h 85"/>
                      <a:gd name="T12" fmla="*/ 58 w 109"/>
                      <a:gd name="T13" fmla="*/ 1 h 85"/>
                      <a:gd name="T14" fmla="*/ 68 w 109"/>
                      <a:gd name="T15" fmla="*/ 3 h 85"/>
                      <a:gd name="T16" fmla="*/ 76 w 109"/>
                      <a:gd name="T17" fmla="*/ 8 h 85"/>
                      <a:gd name="T18" fmla="*/ 99 w 109"/>
                      <a:gd name="T19" fmla="*/ 29 h 85"/>
                      <a:gd name="T20" fmla="*/ 107 w 109"/>
                      <a:gd name="T21" fmla="*/ 40 h 85"/>
                      <a:gd name="T22" fmla="*/ 109 w 109"/>
                      <a:gd name="T23" fmla="*/ 49 h 85"/>
                      <a:gd name="T24" fmla="*/ 108 w 109"/>
                      <a:gd name="T25" fmla="*/ 56 h 85"/>
                      <a:gd name="T26" fmla="*/ 104 w 109"/>
                      <a:gd name="T27" fmla="*/ 63 h 85"/>
                      <a:gd name="T28" fmla="*/ 99 w 109"/>
                      <a:gd name="T29" fmla="*/ 70 h 85"/>
                      <a:gd name="T30" fmla="*/ 91 w 109"/>
                      <a:gd name="T31" fmla="*/ 77 h 85"/>
                      <a:gd name="T32" fmla="*/ 84 w 109"/>
                      <a:gd name="T33" fmla="*/ 81 h 85"/>
                      <a:gd name="T34" fmla="*/ 75 w 109"/>
                      <a:gd name="T35" fmla="*/ 84 h 85"/>
                      <a:gd name="T36" fmla="*/ 66 w 109"/>
                      <a:gd name="T37" fmla="*/ 85 h 85"/>
                      <a:gd name="T38" fmla="*/ 62 w 109"/>
                      <a:gd name="T39" fmla="*/ 85 h 85"/>
                      <a:gd name="T40" fmla="*/ 0 w 109"/>
                      <a:gd name="T41" fmla="*/ 20 h 8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09"/>
                      <a:gd name="T64" fmla="*/ 0 h 85"/>
                      <a:gd name="T65" fmla="*/ 109 w 109"/>
                      <a:gd name="T66" fmla="*/ 85 h 85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09" h="85">
                        <a:moveTo>
                          <a:pt x="0" y="20"/>
                        </a:moveTo>
                        <a:lnTo>
                          <a:pt x="9" y="14"/>
                        </a:lnTo>
                        <a:lnTo>
                          <a:pt x="16" y="9"/>
                        </a:lnTo>
                        <a:lnTo>
                          <a:pt x="26" y="4"/>
                        </a:lnTo>
                        <a:lnTo>
                          <a:pt x="38" y="1"/>
                        </a:lnTo>
                        <a:lnTo>
                          <a:pt x="48" y="0"/>
                        </a:lnTo>
                        <a:lnTo>
                          <a:pt x="58" y="1"/>
                        </a:lnTo>
                        <a:lnTo>
                          <a:pt x="68" y="3"/>
                        </a:lnTo>
                        <a:lnTo>
                          <a:pt x="76" y="8"/>
                        </a:lnTo>
                        <a:lnTo>
                          <a:pt x="99" y="29"/>
                        </a:lnTo>
                        <a:lnTo>
                          <a:pt x="107" y="40"/>
                        </a:lnTo>
                        <a:lnTo>
                          <a:pt x="109" y="49"/>
                        </a:lnTo>
                        <a:lnTo>
                          <a:pt x="108" y="56"/>
                        </a:lnTo>
                        <a:lnTo>
                          <a:pt x="104" y="63"/>
                        </a:lnTo>
                        <a:lnTo>
                          <a:pt x="99" y="70"/>
                        </a:lnTo>
                        <a:lnTo>
                          <a:pt x="91" y="77"/>
                        </a:lnTo>
                        <a:lnTo>
                          <a:pt x="84" y="81"/>
                        </a:lnTo>
                        <a:lnTo>
                          <a:pt x="75" y="84"/>
                        </a:lnTo>
                        <a:lnTo>
                          <a:pt x="66" y="85"/>
                        </a:lnTo>
                        <a:lnTo>
                          <a:pt x="62" y="85"/>
                        </a:ln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6" name="Freeform 24"/>
                  <p:cNvSpPr>
                    <a:spLocks/>
                  </p:cNvSpPr>
                  <p:nvPr/>
                </p:nvSpPr>
                <p:spPr bwMode="auto">
                  <a:xfrm>
                    <a:off x="1652" y="2739"/>
                    <a:ext cx="62" cy="38"/>
                  </a:xfrm>
                  <a:custGeom>
                    <a:avLst/>
                    <a:gdLst>
                      <a:gd name="T0" fmla="*/ 0 w 62"/>
                      <a:gd name="T1" fmla="*/ 38 h 38"/>
                      <a:gd name="T2" fmla="*/ 13 w 62"/>
                      <a:gd name="T3" fmla="*/ 25 h 38"/>
                      <a:gd name="T4" fmla="*/ 28 w 62"/>
                      <a:gd name="T5" fmla="*/ 15 h 38"/>
                      <a:gd name="T6" fmla="*/ 41 w 62"/>
                      <a:gd name="T7" fmla="*/ 7 h 38"/>
                      <a:gd name="T8" fmla="*/ 62 w 62"/>
                      <a:gd name="T9" fmla="*/ 0 h 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"/>
                      <a:gd name="T16" fmla="*/ 0 h 38"/>
                      <a:gd name="T17" fmla="*/ 62 w 62"/>
                      <a:gd name="T18" fmla="*/ 38 h 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" h="38">
                        <a:moveTo>
                          <a:pt x="0" y="38"/>
                        </a:moveTo>
                        <a:lnTo>
                          <a:pt x="13" y="25"/>
                        </a:lnTo>
                        <a:lnTo>
                          <a:pt x="28" y="15"/>
                        </a:lnTo>
                        <a:lnTo>
                          <a:pt x="41" y="7"/>
                        </a:lnTo>
                        <a:lnTo>
                          <a:pt x="62" y="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7" name="Freeform 25"/>
                  <p:cNvSpPr>
                    <a:spLocks/>
                  </p:cNvSpPr>
                  <p:nvPr/>
                </p:nvSpPr>
                <p:spPr bwMode="auto">
                  <a:xfrm>
                    <a:off x="2103" y="2825"/>
                    <a:ext cx="133" cy="76"/>
                  </a:xfrm>
                  <a:custGeom>
                    <a:avLst/>
                    <a:gdLst>
                      <a:gd name="T0" fmla="*/ 0 w 133"/>
                      <a:gd name="T1" fmla="*/ 48 h 76"/>
                      <a:gd name="T2" fmla="*/ 0 w 133"/>
                      <a:gd name="T3" fmla="*/ 32 h 76"/>
                      <a:gd name="T4" fmla="*/ 5 w 133"/>
                      <a:gd name="T5" fmla="*/ 19 h 76"/>
                      <a:gd name="T6" fmla="*/ 10 w 133"/>
                      <a:gd name="T7" fmla="*/ 11 h 76"/>
                      <a:gd name="T8" fmla="*/ 22 w 133"/>
                      <a:gd name="T9" fmla="*/ 2 h 76"/>
                      <a:gd name="T10" fmla="*/ 35 w 133"/>
                      <a:gd name="T11" fmla="*/ 0 h 76"/>
                      <a:gd name="T12" fmla="*/ 51 w 133"/>
                      <a:gd name="T13" fmla="*/ 0 h 76"/>
                      <a:gd name="T14" fmla="*/ 75 w 133"/>
                      <a:gd name="T15" fmla="*/ 5 h 76"/>
                      <a:gd name="T16" fmla="*/ 93 w 133"/>
                      <a:gd name="T17" fmla="*/ 12 h 76"/>
                      <a:gd name="T18" fmla="*/ 121 w 133"/>
                      <a:gd name="T19" fmla="*/ 24 h 76"/>
                      <a:gd name="T20" fmla="*/ 129 w 133"/>
                      <a:gd name="T21" fmla="*/ 29 h 76"/>
                      <a:gd name="T22" fmla="*/ 133 w 133"/>
                      <a:gd name="T23" fmla="*/ 34 h 76"/>
                      <a:gd name="T24" fmla="*/ 128 w 133"/>
                      <a:gd name="T25" fmla="*/ 46 h 76"/>
                      <a:gd name="T26" fmla="*/ 122 w 133"/>
                      <a:gd name="T27" fmla="*/ 57 h 76"/>
                      <a:gd name="T28" fmla="*/ 113 w 133"/>
                      <a:gd name="T29" fmla="*/ 67 h 76"/>
                      <a:gd name="T30" fmla="*/ 98 w 133"/>
                      <a:gd name="T31" fmla="*/ 76 h 76"/>
                      <a:gd name="T32" fmla="*/ 87 w 133"/>
                      <a:gd name="T33" fmla="*/ 76 h 76"/>
                      <a:gd name="T34" fmla="*/ 0 w 133"/>
                      <a:gd name="T35" fmla="*/ 48 h 7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33"/>
                      <a:gd name="T55" fmla="*/ 0 h 76"/>
                      <a:gd name="T56" fmla="*/ 133 w 133"/>
                      <a:gd name="T57" fmla="*/ 76 h 7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33" h="76">
                        <a:moveTo>
                          <a:pt x="0" y="48"/>
                        </a:moveTo>
                        <a:lnTo>
                          <a:pt x="0" y="32"/>
                        </a:lnTo>
                        <a:lnTo>
                          <a:pt x="5" y="19"/>
                        </a:lnTo>
                        <a:lnTo>
                          <a:pt x="10" y="11"/>
                        </a:lnTo>
                        <a:lnTo>
                          <a:pt x="22" y="2"/>
                        </a:lnTo>
                        <a:lnTo>
                          <a:pt x="35" y="0"/>
                        </a:lnTo>
                        <a:lnTo>
                          <a:pt x="51" y="0"/>
                        </a:lnTo>
                        <a:lnTo>
                          <a:pt x="75" y="5"/>
                        </a:lnTo>
                        <a:lnTo>
                          <a:pt x="93" y="12"/>
                        </a:lnTo>
                        <a:lnTo>
                          <a:pt x="121" y="24"/>
                        </a:lnTo>
                        <a:lnTo>
                          <a:pt x="129" y="29"/>
                        </a:lnTo>
                        <a:lnTo>
                          <a:pt x="133" y="34"/>
                        </a:lnTo>
                        <a:lnTo>
                          <a:pt x="128" y="46"/>
                        </a:lnTo>
                        <a:lnTo>
                          <a:pt x="122" y="57"/>
                        </a:lnTo>
                        <a:lnTo>
                          <a:pt x="113" y="67"/>
                        </a:lnTo>
                        <a:lnTo>
                          <a:pt x="98" y="76"/>
                        </a:lnTo>
                        <a:lnTo>
                          <a:pt x="87" y="76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33838" name="Freeform 26"/>
                  <p:cNvSpPr>
                    <a:spLocks/>
                  </p:cNvSpPr>
                  <p:nvPr/>
                </p:nvSpPr>
                <p:spPr bwMode="auto">
                  <a:xfrm>
                    <a:off x="1830" y="2579"/>
                    <a:ext cx="77" cy="98"/>
                  </a:xfrm>
                  <a:custGeom>
                    <a:avLst/>
                    <a:gdLst>
                      <a:gd name="T0" fmla="*/ 0 w 77"/>
                      <a:gd name="T1" fmla="*/ 24 h 98"/>
                      <a:gd name="T2" fmla="*/ 12 w 77"/>
                      <a:gd name="T3" fmla="*/ 11 h 98"/>
                      <a:gd name="T4" fmla="*/ 24 w 77"/>
                      <a:gd name="T5" fmla="*/ 5 h 98"/>
                      <a:gd name="T6" fmla="*/ 38 w 77"/>
                      <a:gd name="T7" fmla="*/ 0 h 98"/>
                      <a:gd name="T8" fmla="*/ 51 w 77"/>
                      <a:gd name="T9" fmla="*/ 1 h 98"/>
                      <a:gd name="T10" fmla="*/ 61 w 77"/>
                      <a:gd name="T11" fmla="*/ 6 h 98"/>
                      <a:gd name="T12" fmla="*/ 68 w 77"/>
                      <a:gd name="T13" fmla="*/ 18 h 98"/>
                      <a:gd name="T14" fmla="*/ 74 w 77"/>
                      <a:gd name="T15" fmla="*/ 36 h 98"/>
                      <a:gd name="T16" fmla="*/ 77 w 77"/>
                      <a:gd name="T17" fmla="*/ 51 h 98"/>
                      <a:gd name="T18" fmla="*/ 77 w 77"/>
                      <a:gd name="T19" fmla="*/ 66 h 98"/>
                      <a:gd name="T20" fmla="*/ 74 w 77"/>
                      <a:gd name="T21" fmla="*/ 77 h 98"/>
                      <a:gd name="T22" fmla="*/ 66 w 77"/>
                      <a:gd name="T23" fmla="*/ 88 h 98"/>
                      <a:gd name="T24" fmla="*/ 59 w 77"/>
                      <a:gd name="T25" fmla="*/ 93 h 98"/>
                      <a:gd name="T26" fmla="*/ 43 w 77"/>
                      <a:gd name="T27" fmla="*/ 98 h 98"/>
                      <a:gd name="T28" fmla="*/ 18 w 77"/>
                      <a:gd name="T29" fmla="*/ 55 h 98"/>
                      <a:gd name="T30" fmla="*/ 0 w 77"/>
                      <a:gd name="T31" fmla="*/ 24 h 9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7"/>
                      <a:gd name="T49" fmla="*/ 0 h 98"/>
                      <a:gd name="T50" fmla="*/ 77 w 77"/>
                      <a:gd name="T51" fmla="*/ 98 h 9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7" h="98">
                        <a:moveTo>
                          <a:pt x="0" y="24"/>
                        </a:moveTo>
                        <a:lnTo>
                          <a:pt x="12" y="11"/>
                        </a:lnTo>
                        <a:lnTo>
                          <a:pt x="24" y="5"/>
                        </a:lnTo>
                        <a:lnTo>
                          <a:pt x="38" y="0"/>
                        </a:lnTo>
                        <a:lnTo>
                          <a:pt x="51" y="1"/>
                        </a:lnTo>
                        <a:lnTo>
                          <a:pt x="61" y="6"/>
                        </a:lnTo>
                        <a:lnTo>
                          <a:pt x="68" y="18"/>
                        </a:lnTo>
                        <a:lnTo>
                          <a:pt x="74" y="36"/>
                        </a:lnTo>
                        <a:lnTo>
                          <a:pt x="77" y="51"/>
                        </a:lnTo>
                        <a:lnTo>
                          <a:pt x="77" y="66"/>
                        </a:lnTo>
                        <a:lnTo>
                          <a:pt x="74" y="77"/>
                        </a:lnTo>
                        <a:lnTo>
                          <a:pt x="66" y="88"/>
                        </a:lnTo>
                        <a:lnTo>
                          <a:pt x="59" y="93"/>
                        </a:lnTo>
                        <a:lnTo>
                          <a:pt x="43" y="98"/>
                        </a:lnTo>
                        <a:lnTo>
                          <a:pt x="18" y="5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FFBFB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33802" name="Group 27"/>
              <p:cNvGrpSpPr>
                <a:grpSpLocks/>
              </p:cNvGrpSpPr>
              <p:nvPr/>
            </p:nvGrpSpPr>
            <p:grpSpPr bwMode="auto">
              <a:xfrm>
                <a:off x="3888" y="1872"/>
                <a:ext cx="1191" cy="1301"/>
                <a:chOff x="3118" y="1794"/>
                <a:chExt cx="1191" cy="1301"/>
              </a:xfrm>
            </p:grpSpPr>
            <p:sp>
              <p:nvSpPr>
                <p:cNvPr id="33803" name="Freeform 28"/>
                <p:cNvSpPr>
                  <a:spLocks/>
                </p:cNvSpPr>
                <p:nvPr/>
              </p:nvSpPr>
              <p:spPr bwMode="auto">
                <a:xfrm>
                  <a:off x="3118" y="1794"/>
                  <a:ext cx="1191" cy="1301"/>
                </a:xfrm>
                <a:custGeom>
                  <a:avLst/>
                  <a:gdLst>
                    <a:gd name="T0" fmla="*/ 900 w 1191"/>
                    <a:gd name="T1" fmla="*/ 62 h 1301"/>
                    <a:gd name="T2" fmla="*/ 739 w 1191"/>
                    <a:gd name="T3" fmla="*/ 57 h 1301"/>
                    <a:gd name="T4" fmla="*/ 513 w 1191"/>
                    <a:gd name="T5" fmla="*/ 17 h 1301"/>
                    <a:gd name="T6" fmla="*/ 342 w 1191"/>
                    <a:gd name="T7" fmla="*/ 17 h 1301"/>
                    <a:gd name="T8" fmla="*/ 228 w 1191"/>
                    <a:gd name="T9" fmla="*/ 2 h 1301"/>
                    <a:gd name="T10" fmla="*/ 15 w 1191"/>
                    <a:gd name="T11" fmla="*/ 17 h 1301"/>
                    <a:gd name="T12" fmla="*/ 4 w 1191"/>
                    <a:gd name="T13" fmla="*/ 33 h 1301"/>
                    <a:gd name="T14" fmla="*/ 0 w 1191"/>
                    <a:gd name="T15" fmla="*/ 64 h 1301"/>
                    <a:gd name="T16" fmla="*/ 14 w 1191"/>
                    <a:gd name="T17" fmla="*/ 95 h 1301"/>
                    <a:gd name="T18" fmla="*/ 36 w 1191"/>
                    <a:gd name="T19" fmla="*/ 115 h 1301"/>
                    <a:gd name="T20" fmla="*/ 63 w 1191"/>
                    <a:gd name="T21" fmla="*/ 128 h 1301"/>
                    <a:gd name="T22" fmla="*/ 111 w 1191"/>
                    <a:gd name="T23" fmla="*/ 141 h 1301"/>
                    <a:gd name="T24" fmla="*/ 183 w 1191"/>
                    <a:gd name="T25" fmla="*/ 152 h 1301"/>
                    <a:gd name="T26" fmla="*/ 291 w 1191"/>
                    <a:gd name="T27" fmla="*/ 147 h 1301"/>
                    <a:gd name="T28" fmla="*/ 400 w 1191"/>
                    <a:gd name="T29" fmla="*/ 173 h 1301"/>
                    <a:gd name="T30" fmla="*/ 473 w 1191"/>
                    <a:gd name="T31" fmla="*/ 248 h 1301"/>
                    <a:gd name="T32" fmla="*/ 516 w 1191"/>
                    <a:gd name="T33" fmla="*/ 329 h 1301"/>
                    <a:gd name="T34" fmla="*/ 523 w 1191"/>
                    <a:gd name="T35" fmla="*/ 425 h 1301"/>
                    <a:gd name="T36" fmla="*/ 518 w 1191"/>
                    <a:gd name="T37" fmla="*/ 555 h 1301"/>
                    <a:gd name="T38" fmla="*/ 444 w 1191"/>
                    <a:gd name="T39" fmla="*/ 693 h 1301"/>
                    <a:gd name="T40" fmla="*/ 400 w 1191"/>
                    <a:gd name="T41" fmla="*/ 744 h 1301"/>
                    <a:gd name="T42" fmla="*/ 349 w 1191"/>
                    <a:gd name="T43" fmla="*/ 800 h 1301"/>
                    <a:gd name="T44" fmla="*/ 280 w 1191"/>
                    <a:gd name="T45" fmla="*/ 836 h 1301"/>
                    <a:gd name="T46" fmla="*/ 224 w 1191"/>
                    <a:gd name="T47" fmla="*/ 879 h 1301"/>
                    <a:gd name="T48" fmla="*/ 130 w 1191"/>
                    <a:gd name="T49" fmla="*/ 922 h 1301"/>
                    <a:gd name="T50" fmla="*/ 94 w 1191"/>
                    <a:gd name="T51" fmla="*/ 945 h 1301"/>
                    <a:gd name="T52" fmla="*/ 65 w 1191"/>
                    <a:gd name="T53" fmla="*/ 970 h 1301"/>
                    <a:gd name="T54" fmla="*/ 48 w 1191"/>
                    <a:gd name="T55" fmla="*/ 997 h 1301"/>
                    <a:gd name="T56" fmla="*/ 41 w 1191"/>
                    <a:gd name="T57" fmla="*/ 1029 h 1301"/>
                    <a:gd name="T58" fmla="*/ 50 w 1191"/>
                    <a:gd name="T59" fmla="*/ 1059 h 1301"/>
                    <a:gd name="T60" fmla="*/ 73 w 1191"/>
                    <a:gd name="T61" fmla="*/ 1077 h 1301"/>
                    <a:gd name="T62" fmla="*/ 101 w 1191"/>
                    <a:gd name="T63" fmla="*/ 1082 h 1301"/>
                    <a:gd name="T64" fmla="*/ 161 w 1191"/>
                    <a:gd name="T65" fmla="*/ 1066 h 1301"/>
                    <a:gd name="T66" fmla="*/ 291 w 1191"/>
                    <a:gd name="T67" fmla="*/ 1028 h 1301"/>
                    <a:gd name="T68" fmla="*/ 506 w 1191"/>
                    <a:gd name="T69" fmla="*/ 889 h 1301"/>
                    <a:gd name="T70" fmla="*/ 322 w 1191"/>
                    <a:gd name="T71" fmla="*/ 1094 h 1301"/>
                    <a:gd name="T72" fmla="*/ 255 w 1191"/>
                    <a:gd name="T73" fmla="*/ 1146 h 1301"/>
                    <a:gd name="T74" fmla="*/ 235 w 1191"/>
                    <a:gd name="T75" fmla="*/ 1171 h 1301"/>
                    <a:gd name="T76" fmla="*/ 228 w 1191"/>
                    <a:gd name="T77" fmla="*/ 1195 h 1301"/>
                    <a:gd name="T78" fmla="*/ 230 w 1191"/>
                    <a:gd name="T79" fmla="*/ 1222 h 1301"/>
                    <a:gd name="T80" fmla="*/ 247 w 1191"/>
                    <a:gd name="T81" fmla="*/ 1244 h 1301"/>
                    <a:gd name="T82" fmla="*/ 272 w 1191"/>
                    <a:gd name="T83" fmla="*/ 1259 h 1301"/>
                    <a:gd name="T84" fmla="*/ 353 w 1191"/>
                    <a:gd name="T85" fmla="*/ 1216 h 1301"/>
                    <a:gd name="T86" fmla="*/ 644 w 1191"/>
                    <a:gd name="T87" fmla="*/ 972 h 1301"/>
                    <a:gd name="T88" fmla="*/ 569 w 1191"/>
                    <a:gd name="T89" fmla="*/ 1144 h 1301"/>
                    <a:gd name="T90" fmla="*/ 544 w 1191"/>
                    <a:gd name="T91" fmla="*/ 1197 h 1301"/>
                    <a:gd name="T92" fmla="*/ 533 w 1191"/>
                    <a:gd name="T93" fmla="*/ 1233 h 1301"/>
                    <a:gd name="T94" fmla="*/ 532 w 1191"/>
                    <a:gd name="T95" fmla="*/ 1259 h 1301"/>
                    <a:gd name="T96" fmla="*/ 544 w 1191"/>
                    <a:gd name="T97" fmla="*/ 1285 h 1301"/>
                    <a:gd name="T98" fmla="*/ 564 w 1191"/>
                    <a:gd name="T99" fmla="*/ 1298 h 1301"/>
                    <a:gd name="T100" fmla="*/ 594 w 1191"/>
                    <a:gd name="T101" fmla="*/ 1300 h 1301"/>
                    <a:gd name="T102" fmla="*/ 754 w 1191"/>
                    <a:gd name="T103" fmla="*/ 1074 h 1301"/>
                    <a:gd name="T104" fmla="*/ 860 w 1191"/>
                    <a:gd name="T105" fmla="*/ 761 h 1301"/>
                    <a:gd name="T106" fmla="*/ 943 w 1191"/>
                    <a:gd name="T107" fmla="*/ 629 h 1301"/>
                    <a:gd name="T108" fmla="*/ 1021 w 1191"/>
                    <a:gd name="T109" fmla="*/ 530 h 1301"/>
                    <a:gd name="T110" fmla="*/ 1141 w 1191"/>
                    <a:gd name="T111" fmla="*/ 425 h 1301"/>
                    <a:gd name="T112" fmla="*/ 1191 w 1191"/>
                    <a:gd name="T113" fmla="*/ 233 h 1301"/>
                    <a:gd name="T114" fmla="*/ 1066 w 1191"/>
                    <a:gd name="T115" fmla="*/ 12 h 1301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191"/>
                    <a:gd name="T175" fmla="*/ 0 h 1301"/>
                    <a:gd name="T176" fmla="*/ 1191 w 1191"/>
                    <a:gd name="T177" fmla="*/ 1301 h 1301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191" h="1301">
                      <a:moveTo>
                        <a:pt x="1011" y="7"/>
                      </a:moveTo>
                      <a:lnTo>
                        <a:pt x="900" y="62"/>
                      </a:lnTo>
                      <a:lnTo>
                        <a:pt x="825" y="62"/>
                      </a:lnTo>
                      <a:lnTo>
                        <a:pt x="739" y="57"/>
                      </a:lnTo>
                      <a:lnTo>
                        <a:pt x="674" y="57"/>
                      </a:lnTo>
                      <a:lnTo>
                        <a:pt x="513" y="17"/>
                      </a:lnTo>
                      <a:lnTo>
                        <a:pt x="423" y="17"/>
                      </a:lnTo>
                      <a:lnTo>
                        <a:pt x="342" y="17"/>
                      </a:lnTo>
                      <a:lnTo>
                        <a:pt x="262" y="0"/>
                      </a:lnTo>
                      <a:lnTo>
                        <a:pt x="228" y="2"/>
                      </a:lnTo>
                      <a:lnTo>
                        <a:pt x="171" y="17"/>
                      </a:lnTo>
                      <a:lnTo>
                        <a:pt x="15" y="17"/>
                      </a:lnTo>
                      <a:lnTo>
                        <a:pt x="8" y="24"/>
                      </a:lnTo>
                      <a:lnTo>
                        <a:pt x="4" y="33"/>
                      </a:lnTo>
                      <a:lnTo>
                        <a:pt x="1" y="49"/>
                      </a:lnTo>
                      <a:lnTo>
                        <a:pt x="0" y="64"/>
                      </a:lnTo>
                      <a:lnTo>
                        <a:pt x="5" y="80"/>
                      </a:lnTo>
                      <a:lnTo>
                        <a:pt x="14" y="95"/>
                      </a:lnTo>
                      <a:lnTo>
                        <a:pt x="24" y="105"/>
                      </a:lnTo>
                      <a:lnTo>
                        <a:pt x="36" y="115"/>
                      </a:lnTo>
                      <a:lnTo>
                        <a:pt x="47" y="121"/>
                      </a:lnTo>
                      <a:lnTo>
                        <a:pt x="63" y="128"/>
                      </a:lnTo>
                      <a:lnTo>
                        <a:pt x="81" y="133"/>
                      </a:lnTo>
                      <a:lnTo>
                        <a:pt x="111" y="141"/>
                      </a:lnTo>
                      <a:lnTo>
                        <a:pt x="142" y="146"/>
                      </a:lnTo>
                      <a:lnTo>
                        <a:pt x="183" y="152"/>
                      </a:lnTo>
                      <a:lnTo>
                        <a:pt x="226" y="157"/>
                      </a:lnTo>
                      <a:lnTo>
                        <a:pt x="291" y="147"/>
                      </a:lnTo>
                      <a:lnTo>
                        <a:pt x="348" y="158"/>
                      </a:lnTo>
                      <a:lnTo>
                        <a:pt x="400" y="173"/>
                      </a:lnTo>
                      <a:lnTo>
                        <a:pt x="445" y="208"/>
                      </a:lnTo>
                      <a:lnTo>
                        <a:pt x="473" y="248"/>
                      </a:lnTo>
                      <a:lnTo>
                        <a:pt x="502" y="292"/>
                      </a:lnTo>
                      <a:lnTo>
                        <a:pt x="516" y="329"/>
                      </a:lnTo>
                      <a:lnTo>
                        <a:pt x="524" y="374"/>
                      </a:lnTo>
                      <a:lnTo>
                        <a:pt x="523" y="425"/>
                      </a:lnTo>
                      <a:lnTo>
                        <a:pt x="523" y="490"/>
                      </a:lnTo>
                      <a:lnTo>
                        <a:pt x="518" y="555"/>
                      </a:lnTo>
                      <a:lnTo>
                        <a:pt x="486" y="643"/>
                      </a:lnTo>
                      <a:lnTo>
                        <a:pt x="444" y="693"/>
                      </a:lnTo>
                      <a:lnTo>
                        <a:pt x="420" y="717"/>
                      </a:lnTo>
                      <a:lnTo>
                        <a:pt x="400" y="744"/>
                      </a:lnTo>
                      <a:lnTo>
                        <a:pt x="372" y="776"/>
                      </a:lnTo>
                      <a:lnTo>
                        <a:pt x="349" y="800"/>
                      </a:lnTo>
                      <a:lnTo>
                        <a:pt x="311" y="816"/>
                      </a:lnTo>
                      <a:lnTo>
                        <a:pt x="280" y="836"/>
                      </a:lnTo>
                      <a:lnTo>
                        <a:pt x="251" y="858"/>
                      </a:lnTo>
                      <a:lnTo>
                        <a:pt x="224" y="879"/>
                      </a:lnTo>
                      <a:lnTo>
                        <a:pt x="147" y="913"/>
                      </a:lnTo>
                      <a:lnTo>
                        <a:pt x="130" y="922"/>
                      </a:lnTo>
                      <a:lnTo>
                        <a:pt x="111" y="934"/>
                      </a:lnTo>
                      <a:lnTo>
                        <a:pt x="94" y="945"/>
                      </a:lnTo>
                      <a:lnTo>
                        <a:pt x="78" y="957"/>
                      </a:lnTo>
                      <a:lnTo>
                        <a:pt x="65" y="970"/>
                      </a:lnTo>
                      <a:lnTo>
                        <a:pt x="55" y="982"/>
                      </a:lnTo>
                      <a:lnTo>
                        <a:pt x="48" y="997"/>
                      </a:lnTo>
                      <a:lnTo>
                        <a:pt x="43" y="1013"/>
                      </a:lnTo>
                      <a:lnTo>
                        <a:pt x="41" y="1029"/>
                      </a:lnTo>
                      <a:lnTo>
                        <a:pt x="43" y="1043"/>
                      </a:lnTo>
                      <a:lnTo>
                        <a:pt x="50" y="1059"/>
                      </a:lnTo>
                      <a:lnTo>
                        <a:pt x="60" y="1069"/>
                      </a:lnTo>
                      <a:lnTo>
                        <a:pt x="73" y="1077"/>
                      </a:lnTo>
                      <a:lnTo>
                        <a:pt x="90" y="1084"/>
                      </a:lnTo>
                      <a:lnTo>
                        <a:pt x="101" y="1082"/>
                      </a:lnTo>
                      <a:lnTo>
                        <a:pt x="138" y="1071"/>
                      </a:lnTo>
                      <a:lnTo>
                        <a:pt x="161" y="1066"/>
                      </a:lnTo>
                      <a:lnTo>
                        <a:pt x="226" y="1046"/>
                      </a:lnTo>
                      <a:lnTo>
                        <a:pt x="291" y="1028"/>
                      </a:lnTo>
                      <a:lnTo>
                        <a:pt x="377" y="965"/>
                      </a:lnTo>
                      <a:lnTo>
                        <a:pt x="506" y="889"/>
                      </a:lnTo>
                      <a:lnTo>
                        <a:pt x="392" y="1043"/>
                      </a:lnTo>
                      <a:lnTo>
                        <a:pt x="322" y="1094"/>
                      </a:lnTo>
                      <a:lnTo>
                        <a:pt x="268" y="1134"/>
                      </a:lnTo>
                      <a:lnTo>
                        <a:pt x="255" y="1146"/>
                      </a:lnTo>
                      <a:lnTo>
                        <a:pt x="243" y="1158"/>
                      </a:lnTo>
                      <a:lnTo>
                        <a:pt x="235" y="1171"/>
                      </a:lnTo>
                      <a:lnTo>
                        <a:pt x="230" y="1183"/>
                      </a:lnTo>
                      <a:lnTo>
                        <a:pt x="228" y="1195"/>
                      </a:lnTo>
                      <a:lnTo>
                        <a:pt x="227" y="1208"/>
                      </a:lnTo>
                      <a:lnTo>
                        <a:pt x="230" y="1222"/>
                      </a:lnTo>
                      <a:lnTo>
                        <a:pt x="237" y="1233"/>
                      </a:lnTo>
                      <a:lnTo>
                        <a:pt x="247" y="1244"/>
                      </a:lnTo>
                      <a:lnTo>
                        <a:pt x="258" y="1253"/>
                      </a:lnTo>
                      <a:lnTo>
                        <a:pt x="272" y="1259"/>
                      </a:lnTo>
                      <a:lnTo>
                        <a:pt x="299" y="1247"/>
                      </a:lnTo>
                      <a:lnTo>
                        <a:pt x="353" y="1216"/>
                      </a:lnTo>
                      <a:lnTo>
                        <a:pt x="473" y="1149"/>
                      </a:lnTo>
                      <a:lnTo>
                        <a:pt x="644" y="972"/>
                      </a:lnTo>
                      <a:lnTo>
                        <a:pt x="604" y="1079"/>
                      </a:lnTo>
                      <a:lnTo>
                        <a:pt x="569" y="1144"/>
                      </a:lnTo>
                      <a:lnTo>
                        <a:pt x="554" y="1174"/>
                      </a:lnTo>
                      <a:lnTo>
                        <a:pt x="544" y="1197"/>
                      </a:lnTo>
                      <a:lnTo>
                        <a:pt x="537" y="1216"/>
                      </a:lnTo>
                      <a:lnTo>
                        <a:pt x="533" y="1233"/>
                      </a:lnTo>
                      <a:lnTo>
                        <a:pt x="531" y="1245"/>
                      </a:lnTo>
                      <a:lnTo>
                        <a:pt x="532" y="1259"/>
                      </a:lnTo>
                      <a:lnTo>
                        <a:pt x="535" y="1272"/>
                      </a:lnTo>
                      <a:lnTo>
                        <a:pt x="544" y="1285"/>
                      </a:lnTo>
                      <a:lnTo>
                        <a:pt x="552" y="1291"/>
                      </a:lnTo>
                      <a:lnTo>
                        <a:pt x="564" y="1298"/>
                      </a:lnTo>
                      <a:lnTo>
                        <a:pt x="579" y="1301"/>
                      </a:lnTo>
                      <a:lnTo>
                        <a:pt x="594" y="1300"/>
                      </a:lnTo>
                      <a:lnTo>
                        <a:pt x="669" y="1179"/>
                      </a:lnTo>
                      <a:lnTo>
                        <a:pt x="754" y="1074"/>
                      </a:lnTo>
                      <a:lnTo>
                        <a:pt x="805" y="937"/>
                      </a:lnTo>
                      <a:lnTo>
                        <a:pt x="860" y="761"/>
                      </a:lnTo>
                      <a:lnTo>
                        <a:pt x="910" y="681"/>
                      </a:lnTo>
                      <a:lnTo>
                        <a:pt x="943" y="629"/>
                      </a:lnTo>
                      <a:lnTo>
                        <a:pt x="983" y="574"/>
                      </a:lnTo>
                      <a:lnTo>
                        <a:pt x="1021" y="530"/>
                      </a:lnTo>
                      <a:lnTo>
                        <a:pt x="1073" y="473"/>
                      </a:lnTo>
                      <a:lnTo>
                        <a:pt x="1141" y="425"/>
                      </a:lnTo>
                      <a:lnTo>
                        <a:pt x="1186" y="384"/>
                      </a:lnTo>
                      <a:lnTo>
                        <a:pt x="1191" y="233"/>
                      </a:lnTo>
                      <a:lnTo>
                        <a:pt x="1166" y="62"/>
                      </a:lnTo>
                      <a:lnTo>
                        <a:pt x="1066" y="12"/>
                      </a:lnTo>
                      <a:lnTo>
                        <a:pt x="1011" y="7"/>
                      </a:lnTo>
                      <a:close/>
                    </a:path>
                  </a:pathLst>
                </a:custGeom>
                <a:solidFill>
                  <a:srgbClr val="FF9F9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04" name="Freeform 29"/>
                <p:cNvSpPr>
                  <a:spLocks/>
                </p:cNvSpPr>
                <p:nvPr/>
              </p:nvSpPr>
              <p:spPr bwMode="auto">
                <a:xfrm>
                  <a:off x="3528" y="2163"/>
                  <a:ext cx="395" cy="544"/>
                </a:xfrm>
                <a:custGeom>
                  <a:avLst/>
                  <a:gdLst>
                    <a:gd name="T0" fmla="*/ 83 w 395"/>
                    <a:gd name="T1" fmla="*/ 262 h 544"/>
                    <a:gd name="T2" fmla="*/ 32 w 395"/>
                    <a:gd name="T3" fmla="*/ 357 h 544"/>
                    <a:gd name="T4" fmla="*/ 18 w 395"/>
                    <a:gd name="T5" fmla="*/ 385 h 544"/>
                    <a:gd name="T6" fmla="*/ 6 w 395"/>
                    <a:gd name="T7" fmla="*/ 418 h 544"/>
                    <a:gd name="T8" fmla="*/ 1 w 395"/>
                    <a:gd name="T9" fmla="*/ 445 h 544"/>
                    <a:gd name="T10" fmla="*/ 0 w 395"/>
                    <a:gd name="T11" fmla="*/ 471 h 544"/>
                    <a:gd name="T12" fmla="*/ 1 w 395"/>
                    <a:gd name="T13" fmla="*/ 498 h 544"/>
                    <a:gd name="T14" fmla="*/ 5 w 395"/>
                    <a:gd name="T15" fmla="*/ 519 h 544"/>
                    <a:gd name="T16" fmla="*/ 13 w 395"/>
                    <a:gd name="T17" fmla="*/ 535 h 544"/>
                    <a:gd name="T18" fmla="*/ 27 w 395"/>
                    <a:gd name="T19" fmla="*/ 544 h 544"/>
                    <a:gd name="T20" fmla="*/ 49 w 395"/>
                    <a:gd name="T21" fmla="*/ 543 h 544"/>
                    <a:gd name="T22" fmla="*/ 72 w 395"/>
                    <a:gd name="T23" fmla="*/ 520 h 544"/>
                    <a:gd name="T24" fmla="*/ 154 w 395"/>
                    <a:gd name="T25" fmla="*/ 417 h 544"/>
                    <a:gd name="T26" fmla="*/ 239 w 395"/>
                    <a:gd name="T27" fmla="*/ 312 h 544"/>
                    <a:gd name="T28" fmla="*/ 264 w 395"/>
                    <a:gd name="T29" fmla="*/ 201 h 544"/>
                    <a:gd name="T30" fmla="*/ 339 w 395"/>
                    <a:gd name="T31" fmla="*/ 106 h 544"/>
                    <a:gd name="T32" fmla="*/ 385 w 395"/>
                    <a:gd name="T33" fmla="*/ 51 h 544"/>
                    <a:gd name="T34" fmla="*/ 395 w 395"/>
                    <a:gd name="T35" fmla="*/ 0 h 54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95"/>
                    <a:gd name="T55" fmla="*/ 0 h 544"/>
                    <a:gd name="T56" fmla="*/ 395 w 395"/>
                    <a:gd name="T57" fmla="*/ 544 h 54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95" h="544">
                      <a:moveTo>
                        <a:pt x="83" y="262"/>
                      </a:moveTo>
                      <a:lnTo>
                        <a:pt x="32" y="357"/>
                      </a:lnTo>
                      <a:lnTo>
                        <a:pt x="18" y="385"/>
                      </a:lnTo>
                      <a:lnTo>
                        <a:pt x="6" y="418"/>
                      </a:lnTo>
                      <a:lnTo>
                        <a:pt x="1" y="445"/>
                      </a:lnTo>
                      <a:lnTo>
                        <a:pt x="0" y="471"/>
                      </a:lnTo>
                      <a:lnTo>
                        <a:pt x="1" y="498"/>
                      </a:lnTo>
                      <a:lnTo>
                        <a:pt x="5" y="519"/>
                      </a:lnTo>
                      <a:lnTo>
                        <a:pt x="13" y="535"/>
                      </a:lnTo>
                      <a:lnTo>
                        <a:pt x="27" y="544"/>
                      </a:lnTo>
                      <a:lnTo>
                        <a:pt x="49" y="543"/>
                      </a:lnTo>
                      <a:lnTo>
                        <a:pt x="72" y="520"/>
                      </a:lnTo>
                      <a:lnTo>
                        <a:pt x="154" y="417"/>
                      </a:lnTo>
                      <a:lnTo>
                        <a:pt x="239" y="312"/>
                      </a:lnTo>
                      <a:lnTo>
                        <a:pt x="264" y="201"/>
                      </a:lnTo>
                      <a:lnTo>
                        <a:pt x="339" y="106"/>
                      </a:lnTo>
                      <a:lnTo>
                        <a:pt x="385" y="51"/>
                      </a:lnTo>
                      <a:lnTo>
                        <a:pt x="395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05" name="Freeform 30"/>
                <p:cNvSpPr>
                  <a:spLocks/>
                </p:cNvSpPr>
                <p:nvPr/>
              </p:nvSpPr>
              <p:spPr bwMode="auto">
                <a:xfrm>
                  <a:off x="3623" y="2314"/>
                  <a:ext cx="337" cy="370"/>
                </a:xfrm>
                <a:custGeom>
                  <a:avLst/>
                  <a:gdLst>
                    <a:gd name="T0" fmla="*/ 337 w 337"/>
                    <a:gd name="T1" fmla="*/ 0 h 370"/>
                    <a:gd name="T2" fmla="*/ 319 w 337"/>
                    <a:gd name="T3" fmla="*/ 23 h 370"/>
                    <a:gd name="T4" fmla="*/ 304 w 337"/>
                    <a:gd name="T5" fmla="*/ 46 h 370"/>
                    <a:gd name="T6" fmla="*/ 292 w 337"/>
                    <a:gd name="T7" fmla="*/ 72 h 370"/>
                    <a:gd name="T8" fmla="*/ 280 w 337"/>
                    <a:gd name="T9" fmla="*/ 111 h 370"/>
                    <a:gd name="T10" fmla="*/ 167 w 337"/>
                    <a:gd name="T11" fmla="*/ 214 h 370"/>
                    <a:gd name="T12" fmla="*/ 120 w 337"/>
                    <a:gd name="T13" fmla="*/ 256 h 370"/>
                    <a:gd name="T14" fmla="*/ 0 w 337"/>
                    <a:gd name="T15" fmla="*/ 370 h 3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37"/>
                    <a:gd name="T25" fmla="*/ 0 h 370"/>
                    <a:gd name="T26" fmla="*/ 337 w 337"/>
                    <a:gd name="T27" fmla="*/ 370 h 3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37" h="370">
                      <a:moveTo>
                        <a:pt x="337" y="0"/>
                      </a:moveTo>
                      <a:lnTo>
                        <a:pt x="319" y="23"/>
                      </a:lnTo>
                      <a:lnTo>
                        <a:pt x="304" y="46"/>
                      </a:lnTo>
                      <a:lnTo>
                        <a:pt x="292" y="72"/>
                      </a:lnTo>
                      <a:lnTo>
                        <a:pt x="280" y="111"/>
                      </a:lnTo>
                      <a:lnTo>
                        <a:pt x="167" y="214"/>
                      </a:lnTo>
                      <a:lnTo>
                        <a:pt x="120" y="256"/>
                      </a:lnTo>
                      <a:lnTo>
                        <a:pt x="0" y="37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06" name="Freeform 31"/>
                <p:cNvSpPr>
                  <a:spLocks/>
                </p:cNvSpPr>
                <p:nvPr/>
              </p:nvSpPr>
              <p:spPr bwMode="auto">
                <a:xfrm>
                  <a:off x="3764" y="2378"/>
                  <a:ext cx="216" cy="386"/>
                </a:xfrm>
                <a:custGeom>
                  <a:avLst/>
                  <a:gdLst>
                    <a:gd name="T0" fmla="*/ 0 w 216"/>
                    <a:gd name="T1" fmla="*/ 386 h 386"/>
                    <a:gd name="T2" fmla="*/ 60 w 216"/>
                    <a:gd name="T3" fmla="*/ 286 h 386"/>
                    <a:gd name="T4" fmla="*/ 106 w 216"/>
                    <a:gd name="T5" fmla="*/ 201 h 386"/>
                    <a:gd name="T6" fmla="*/ 146 w 216"/>
                    <a:gd name="T7" fmla="*/ 130 h 386"/>
                    <a:gd name="T8" fmla="*/ 186 w 216"/>
                    <a:gd name="T9" fmla="*/ 90 h 386"/>
                    <a:gd name="T10" fmla="*/ 196 w 216"/>
                    <a:gd name="T11" fmla="*/ 54 h 386"/>
                    <a:gd name="T12" fmla="*/ 204 w 216"/>
                    <a:gd name="T13" fmla="*/ 30 h 386"/>
                    <a:gd name="T14" fmla="*/ 216 w 21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6"/>
                    <a:gd name="T25" fmla="*/ 0 h 386"/>
                    <a:gd name="T26" fmla="*/ 216 w 216"/>
                    <a:gd name="T27" fmla="*/ 386 h 38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" h="386">
                      <a:moveTo>
                        <a:pt x="0" y="386"/>
                      </a:moveTo>
                      <a:lnTo>
                        <a:pt x="60" y="286"/>
                      </a:lnTo>
                      <a:lnTo>
                        <a:pt x="106" y="201"/>
                      </a:lnTo>
                      <a:lnTo>
                        <a:pt x="146" y="130"/>
                      </a:lnTo>
                      <a:lnTo>
                        <a:pt x="186" y="90"/>
                      </a:lnTo>
                      <a:lnTo>
                        <a:pt x="196" y="54"/>
                      </a:lnTo>
                      <a:lnTo>
                        <a:pt x="204" y="30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07" name="Freeform 32"/>
                <p:cNvSpPr>
                  <a:spLocks/>
                </p:cNvSpPr>
                <p:nvPr/>
              </p:nvSpPr>
              <p:spPr bwMode="auto">
                <a:xfrm>
                  <a:off x="3141" y="1812"/>
                  <a:ext cx="105" cy="31"/>
                </a:xfrm>
                <a:custGeom>
                  <a:avLst/>
                  <a:gdLst>
                    <a:gd name="T0" fmla="*/ 0 w 105"/>
                    <a:gd name="T1" fmla="*/ 0 h 31"/>
                    <a:gd name="T2" fmla="*/ 2 w 105"/>
                    <a:gd name="T3" fmla="*/ 10 h 31"/>
                    <a:gd name="T4" fmla="*/ 5 w 105"/>
                    <a:gd name="T5" fmla="*/ 15 h 31"/>
                    <a:gd name="T6" fmla="*/ 10 w 105"/>
                    <a:gd name="T7" fmla="*/ 22 h 31"/>
                    <a:gd name="T8" fmla="*/ 15 w 105"/>
                    <a:gd name="T9" fmla="*/ 25 h 31"/>
                    <a:gd name="T10" fmla="*/ 24 w 105"/>
                    <a:gd name="T11" fmla="*/ 29 h 31"/>
                    <a:gd name="T12" fmla="*/ 36 w 105"/>
                    <a:gd name="T13" fmla="*/ 31 h 31"/>
                    <a:gd name="T14" fmla="*/ 52 w 105"/>
                    <a:gd name="T15" fmla="*/ 31 h 31"/>
                    <a:gd name="T16" fmla="*/ 82 w 105"/>
                    <a:gd name="T17" fmla="*/ 31 h 31"/>
                    <a:gd name="T18" fmla="*/ 88 w 105"/>
                    <a:gd name="T19" fmla="*/ 30 h 31"/>
                    <a:gd name="T20" fmla="*/ 97 w 105"/>
                    <a:gd name="T21" fmla="*/ 27 h 31"/>
                    <a:gd name="T22" fmla="*/ 104 w 105"/>
                    <a:gd name="T23" fmla="*/ 24 h 31"/>
                    <a:gd name="T24" fmla="*/ 105 w 105"/>
                    <a:gd name="T25" fmla="*/ 0 h 31"/>
                    <a:gd name="T26" fmla="*/ 0 w 105"/>
                    <a:gd name="T27" fmla="*/ 0 h 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05"/>
                    <a:gd name="T43" fmla="*/ 0 h 31"/>
                    <a:gd name="T44" fmla="*/ 105 w 105"/>
                    <a:gd name="T45" fmla="*/ 31 h 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05" h="31">
                      <a:moveTo>
                        <a:pt x="0" y="0"/>
                      </a:moveTo>
                      <a:lnTo>
                        <a:pt x="2" y="10"/>
                      </a:lnTo>
                      <a:lnTo>
                        <a:pt x="5" y="15"/>
                      </a:lnTo>
                      <a:lnTo>
                        <a:pt x="10" y="22"/>
                      </a:lnTo>
                      <a:lnTo>
                        <a:pt x="15" y="25"/>
                      </a:lnTo>
                      <a:lnTo>
                        <a:pt x="24" y="29"/>
                      </a:lnTo>
                      <a:lnTo>
                        <a:pt x="36" y="31"/>
                      </a:lnTo>
                      <a:lnTo>
                        <a:pt x="52" y="31"/>
                      </a:lnTo>
                      <a:lnTo>
                        <a:pt x="82" y="31"/>
                      </a:lnTo>
                      <a:lnTo>
                        <a:pt x="88" y="30"/>
                      </a:lnTo>
                      <a:lnTo>
                        <a:pt x="97" y="27"/>
                      </a:lnTo>
                      <a:lnTo>
                        <a:pt x="104" y="24"/>
                      </a:lnTo>
                      <a:lnTo>
                        <a:pt x="1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08" name="Freeform 33"/>
                <p:cNvSpPr>
                  <a:spLocks/>
                </p:cNvSpPr>
                <p:nvPr/>
              </p:nvSpPr>
              <p:spPr bwMode="auto">
                <a:xfrm>
                  <a:off x="3393" y="2773"/>
                  <a:ext cx="11" cy="49"/>
                </a:xfrm>
                <a:custGeom>
                  <a:avLst/>
                  <a:gdLst>
                    <a:gd name="T0" fmla="*/ 11 w 11"/>
                    <a:gd name="T1" fmla="*/ 49 h 49"/>
                    <a:gd name="T2" fmla="*/ 11 w 11"/>
                    <a:gd name="T3" fmla="*/ 32 h 49"/>
                    <a:gd name="T4" fmla="*/ 8 w 11"/>
                    <a:gd name="T5" fmla="*/ 16 h 49"/>
                    <a:gd name="T6" fmla="*/ 0 w 11"/>
                    <a:gd name="T7" fmla="*/ 0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"/>
                    <a:gd name="T13" fmla="*/ 0 h 49"/>
                    <a:gd name="T14" fmla="*/ 11 w 11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1" h="49">
                      <a:moveTo>
                        <a:pt x="11" y="49"/>
                      </a:moveTo>
                      <a:lnTo>
                        <a:pt x="11" y="32"/>
                      </a:lnTo>
                      <a:lnTo>
                        <a:pt x="8" y="1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09" name="Freeform 34"/>
                <p:cNvSpPr>
                  <a:spLocks/>
                </p:cNvSpPr>
                <p:nvPr/>
              </p:nvSpPr>
              <p:spPr bwMode="auto">
                <a:xfrm>
                  <a:off x="3189" y="2805"/>
                  <a:ext cx="111" cy="74"/>
                </a:xfrm>
                <a:custGeom>
                  <a:avLst/>
                  <a:gdLst>
                    <a:gd name="T0" fmla="*/ 21 w 111"/>
                    <a:gd name="T1" fmla="*/ 70 h 74"/>
                    <a:gd name="T2" fmla="*/ 11 w 111"/>
                    <a:gd name="T3" fmla="*/ 60 h 74"/>
                    <a:gd name="T4" fmla="*/ 4 w 111"/>
                    <a:gd name="T5" fmla="*/ 49 h 74"/>
                    <a:gd name="T6" fmla="*/ 1 w 111"/>
                    <a:gd name="T7" fmla="*/ 37 h 74"/>
                    <a:gd name="T8" fmla="*/ 0 w 111"/>
                    <a:gd name="T9" fmla="*/ 32 h 74"/>
                    <a:gd name="T10" fmla="*/ 9 w 111"/>
                    <a:gd name="T11" fmla="*/ 22 h 74"/>
                    <a:gd name="T12" fmla="*/ 19 w 111"/>
                    <a:gd name="T13" fmla="*/ 15 h 74"/>
                    <a:gd name="T14" fmla="*/ 31 w 111"/>
                    <a:gd name="T15" fmla="*/ 8 h 74"/>
                    <a:gd name="T16" fmla="*/ 46 w 111"/>
                    <a:gd name="T17" fmla="*/ 2 h 74"/>
                    <a:gd name="T18" fmla="*/ 64 w 111"/>
                    <a:gd name="T19" fmla="*/ 0 h 74"/>
                    <a:gd name="T20" fmla="*/ 73 w 111"/>
                    <a:gd name="T21" fmla="*/ 0 h 74"/>
                    <a:gd name="T22" fmla="*/ 83 w 111"/>
                    <a:gd name="T23" fmla="*/ 2 h 74"/>
                    <a:gd name="T24" fmla="*/ 98 w 111"/>
                    <a:gd name="T25" fmla="*/ 14 h 74"/>
                    <a:gd name="T26" fmla="*/ 104 w 111"/>
                    <a:gd name="T27" fmla="*/ 25 h 74"/>
                    <a:gd name="T28" fmla="*/ 108 w 111"/>
                    <a:gd name="T29" fmla="*/ 39 h 74"/>
                    <a:gd name="T30" fmla="*/ 111 w 111"/>
                    <a:gd name="T31" fmla="*/ 50 h 74"/>
                    <a:gd name="T32" fmla="*/ 73 w 111"/>
                    <a:gd name="T33" fmla="*/ 62 h 74"/>
                    <a:gd name="T34" fmla="*/ 28 w 111"/>
                    <a:gd name="T35" fmla="*/ 74 h 74"/>
                    <a:gd name="T36" fmla="*/ 21 w 111"/>
                    <a:gd name="T37" fmla="*/ 70 h 7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1"/>
                    <a:gd name="T58" fmla="*/ 0 h 74"/>
                    <a:gd name="T59" fmla="*/ 111 w 111"/>
                    <a:gd name="T60" fmla="*/ 74 h 7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1" h="74">
                      <a:moveTo>
                        <a:pt x="21" y="70"/>
                      </a:moveTo>
                      <a:lnTo>
                        <a:pt x="11" y="60"/>
                      </a:lnTo>
                      <a:lnTo>
                        <a:pt x="4" y="49"/>
                      </a:lnTo>
                      <a:lnTo>
                        <a:pt x="1" y="37"/>
                      </a:lnTo>
                      <a:lnTo>
                        <a:pt x="0" y="32"/>
                      </a:lnTo>
                      <a:lnTo>
                        <a:pt x="9" y="22"/>
                      </a:lnTo>
                      <a:lnTo>
                        <a:pt x="19" y="15"/>
                      </a:lnTo>
                      <a:lnTo>
                        <a:pt x="31" y="8"/>
                      </a:lnTo>
                      <a:lnTo>
                        <a:pt x="46" y="2"/>
                      </a:lnTo>
                      <a:lnTo>
                        <a:pt x="64" y="0"/>
                      </a:lnTo>
                      <a:lnTo>
                        <a:pt x="73" y="0"/>
                      </a:lnTo>
                      <a:lnTo>
                        <a:pt x="83" y="2"/>
                      </a:lnTo>
                      <a:lnTo>
                        <a:pt x="98" y="14"/>
                      </a:lnTo>
                      <a:lnTo>
                        <a:pt x="104" y="25"/>
                      </a:lnTo>
                      <a:lnTo>
                        <a:pt x="108" y="39"/>
                      </a:lnTo>
                      <a:lnTo>
                        <a:pt x="111" y="50"/>
                      </a:lnTo>
                      <a:lnTo>
                        <a:pt x="73" y="62"/>
                      </a:lnTo>
                      <a:lnTo>
                        <a:pt x="28" y="74"/>
                      </a:lnTo>
                      <a:lnTo>
                        <a:pt x="21" y="70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0" name="Freeform 35"/>
                <p:cNvSpPr>
                  <a:spLocks/>
                </p:cNvSpPr>
                <p:nvPr/>
              </p:nvSpPr>
              <p:spPr bwMode="auto">
                <a:xfrm>
                  <a:off x="3383" y="2971"/>
                  <a:ext cx="89" cy="78"/>
                </a:xfrm>
                <a:custGeom>
                  <a:avLst/>
                  <a:gdLst>
                    <a:gd name="T0" fmla="*/ 9 w 89"/>
                    <a:gd name="T1" fmla="*/ 78 h 78"/>
                    <a:gd name="T2" fmla="*/ 2 w 89"/>
                    <a:gd name="T3" fmla="*/ 68 h 78"/>
                    <a:gd name="T4" fmla="*/ 0 w 89"/>
                    <a:gd name="T5" fmla="*/ 58 h 78"/>
                    <a:gd name="T6" fmla="*/ 0 w 89"/>
                    <a:gd name="T7" fmla="*/ 51 h 78"/>
                    <a:gd name="T8" fmla="*/ 2 w 89"/>
                    <a:gd name="T9" fmla="*/ 45 h 78"/>
                    <a:gd name="T10" fmla="*/ 9 w 89"/>
                    <a:gd name="T11" fmla="*/ 35 h 78"/>
                    <a:gd name="T12" fmla="*/ 24 w 89"/>
                    <a:gd name="T13" fmla="*/ 20 h 78"/>
                    <a:gd name="T14" fmla="*/ 41 w 89"/>
                    <a:gd name="T15" fmla="*/ 10 h 78"/>
                    <a:gd name="T16" fmla="*/ 52 w 89"/>
                    <a:gd name="T17" fmla="*/ 5 h 78"/>
                    <a:gd name="T18" fmla="*/ 60 w 89"/>
                    <a:gd name="T19" fmla="*/ 0 h 78"/>
                    <a:gd name="T20" fmla="*/ 69 w 89"/>
                    <a:gd name="T21" fmla="*/ 5 h 78"/>
                    <a:gd name="T22" fmla="*/ 77 w 89"/>
                    <a:gd name="T23" fmla="*/ 15 h 78"/>
                    <a:gd name="T24" fmla="*/ 84 w 89"/>
                    <a:gd name="T25" fmla="*/ 25 h 78"/>
                    <a:gd name="T26" fmla="*/ 89 w 89"/>
                    <a:gd name="T27" fmla="*/ 38 h 78"/>
                    <a:gd name="T28" fmla="*/ 49 w 89"/>
                    <a:gd name="T29" fmla="*/ 61 h 78"/>
                    <a:gd name="T30" fmla="*/ 9 w 89"/>
                    <a:gd name="T31" fmla="*/ 78 h 7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78"/>
                    <a:gd name="T50" fmla="*/ 89 w 89"/>
                    <a:gd name="T51" fmla="*/ 78 h 7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78">
                      <a:moveTo>
                        <a:pt x="9" y="78"/>
                      </a:moveTo>
                      <a:lnTo>
                        <a:pt x="2" y="68"/>
                      </a:lnTo>
                      <a:lnTo>
                        <a:pt x="0" y="58"/>
                      </a:lnTo>
                      <a:lnTo>
                        <a:pt x="0" y="51"/>
                      </a:lnTo>
                      <a:lnTo>
                        <a:pt x="2" y="45"/>
                      </a:lnTo>
                      <a:lnTo>
                        <a:pt x="9" y="35"/>
                      </a:lnTo>
                      <a:lnTo>
                        <a:pt x="24" y="20"/>
                      </a:lnTo>
                      <a:lnTo>
                        <a:pt x="41" y="10"/>
                      </a:lnTo>
                      <a:lnTo>
                        <a:pt x="52" y="5"/>
                      </a:lnTo>
                      <a:lnTo>
                        <a:pt x="60" y="0"/>
                      </a:lnTo>
                      <a:lnTo>
                        <a:pt x="69" y="5"/>
                      </a:lnTo>
                      <a:lnTo>
                        <a:pt x="77" y="15"/>
                      </a:lnTo>
                      <a:lnTo>
                        <a:pt x="84" y="25"/>
                      </a:lnTo>
                      <a:lnTo>
                        <a:pt x="89" y="38"/>
                      </a:lnTo>
                      <a:lnTo>
                        <a:pt x="49" y="61"/>
                      </a:lnTo>
                      <a:lnTo>
                        <a:pt x="9" y="78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1" name="Freeform 36"/>
                <p:cNvSpPr>
                  <a:spLocks/>
                </p:cNvSpPr>
                <p:nvPr/>
              </p:nvSpPr>
              <p:spPr bwMode="auto">
                <a:xfrm>
                  <a:off x="3687" y="3017"/>
                  <a:ext cx="64" cy="72"/>
                </a:xfrm>
                <a:custGeom>
                  <a:avLst/>
                  <a:gdLst>
                    <a:gd name="T0" fmla="*/ 64 w 64"/>
                    <a:gd name="T1" fmla="*/ 15 h 72"/>
                    <a:gd name="T2" fmla="*/ 55 w 64"/>
                    <a:gd name="T3" fmla="*/ 7 h 72"/>
                    <a:gd name="T4" fmla="*/ 43 w 64"/>
                    <a:gd name="T5" fmla="*/ 1 h 72"/>
                    <a:gd name="T6" fmla="*/ 28 w 64"/>
                    <a:gd name="T7" fmla="*/ 0 h 72"/>
                    <a:gd name="T8" fmla="*/ 13 w 64"/>
                    <a:gd name="T9" fmla="*/ 21 h 72"/>
                    <a:gd name="T10" fmla="*/ 5 w 64"/>
                    <a:gd name="T11" fmla="*/ 36 h 72"/>
                    <a:gd name="T12" fmla="*/ 0 w 64"/>
                    <a:gd name="T13" fmla="*/ 49 h 72"/>
                    <a:gd name="T14" fmla="*/ 0 w 64"/>
                    <a:gd name="T15" fmla="*/ 57 h 72"/>
                    <a:gd name="T16" fmla="*/ 7 w 64"/>
                    <a:gd name="T17" fmla="*/ 64 h 72"/>
                    <a:gd name="T18" fmla="*/ 13 w 64"/>
                    <a:gd name="T19" fmla="*/ 69 h 72"/>
                    <a:gd name="T20" fmla="*/ 26 w 64"/>
                    <a:gd name="T21" fmla="*/ 72 h 72"/>
                    <a:gd name="T22" fmla="*/ 64 w 64"/>
                    <a:gd name="T23" fmla="*/ 15 h 7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4"/>
                    <a:gd name="T37" fmla="*/ 0 h 72"/>
                    <a:gd name="T38" fmla="*/ 64 w 64"/>
                    <a:gd name="T39" fmla="*/ 72 h 7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4" h="72">
                      <a:moveTo>
                        <a:pt x="64" y="15"/>
                      </a:moveTo>
                      <a:lnTo>
                        <a:pt x="55" y="7"/>
                      </a:lnTo>
                      <a:lnTo>
                        <a:pt x="43" y="1"/>
                      </a:lnTo>
                      <a:lnTo>
                        <a:pt x="28" y="0"/>
                      </a:lnTo>
                      <a:lnTo>
                        <a:pt x="13" y="21"/>
                      </a:lnTo>
                      <a:lnTo>
                        <a:pt x="5" y="36"/>
                      </a:lnTo>
                      <a:lnTo>
                        <a:pt x="0" y="49"/>
                      </a:lnTo>
                      <a:lnTo>
                        <a:pt x="0" y="57"/>
                      </a:lnTo>
                      <a:lnTo>
                        <a:pt x="7" y="64"/>
                      </a:lnTo>
                      <a:lnTo>
                        <a:pt x="13" y="69"/>
                      </a:lnTo>
                      <a:lnTo>
                        <a:pt x="26" y="72"/>
                      </a:lnTo>
                      <a:lnTo>
                        <a:pt x="64" y="15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2" name="Freeform 37"/>
                <p:cNvSpPr>
                  <a:spLocks/>
                </p:cNvSpPr>
                <p:nvPr/>
              </p:nvSpPr>
              <p:spPr bwMode="auto">
                <a:xfrm>
                  <a:off x="3552" y="2612"/>
                  <a:ext cx="80" cy="91"/>
                </a:xfrm>
                <a:custGeom>
                  <a:avLst/>
                  <a:gdLst>
                    <a:gd name="T0" fmla="*/ 15 w 80"/>
                    <a:gd name="T1" fmla="*/ 6 h 91"/>
                    <a:gd name="T2" fmla="*/ 7 w 80"/>
                    <a:gd name="T3" fmla="*/ 26 h 91"/>
                    <a:gd name="T4" fmla="*/ 2 w 80"/>
                    <a:gd name="T5" fmla="*/ 45 h 91"/>
                    <a:gd name="T6" fmla="*/ 0 w 80"/>
                    <a:gd name="T7" fmla="*/ 65 h 91"/>
                    <a:gd name="T8" fmla="*/ 2 w 80"/>
                    <a:gd name="T9" fmla="*/ 74 h 91"/>
                    <a:gd name="T10" fmla="*/ 12 w 80"/>
                    <a:gd name="T11" fmla="*/ 84 h 91"/>
                    <a:gd name="T12" fmla="*/ 22 w 80"/>
                    <a:gd name="T13" fmla="*/ 90 h 91"/>
                    <a:gd name="T14" fmla="*/ 27 w 80"/>
                    <a:gd name="T15" fmla="*/ 91 h 91"/>
                    <a:gd name="T16" fmla="*/ 53 w 80"/>
                    <a:gd name="T17" fmla="*/ 68 h 91"/>
                    <a:gd name="T18" fmla="*/ 80 w 80"/>
                    <a:gd name="T19" fmla="*/ 33 h 91"/>
                    <a:gd name="T20" fmla="*/ 72 w 80"/>
                    <a:gd name="T21" fmla="*/ 18 h 91"/>
                    <a:gd name="T22" fmla="*/ 64 w 80"/>
                    <a:gd name="T23" fmla="*/ 13 h 91"/>
                    <a:gd name="T24" fmla="*/ 53 w 80"/>
                    <a:gd name="T25" fmla="*/ 6 h 91"/>
                    <a:gd name="T26" fmla="*/ 39 w 80"/>
                    <a:gd name="T27" fmla="*/ 1 h 91"/>
                    <a:gd name="T28" fmla="*/ 27 w 80"/>
                    <a:gd name="T29" fmla="*/ 0 h 91"/>
                    <a:gd name="T30" fmla="*/ 15 w 80"/>
                    <a:gd name="T31" fmla="*/ 6 h 9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0"/>
                    <a:gd name="T49" fmla="*/ 0 h 91"/>
                    <a:gd name="T50" fmla="*/ 80 w 80"/>
                    <a:gd name="T51" fmla="*/ 91 h 9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0" h="91">
                      <a:moveTo>
                        <a:pt x="15" y="6"/>
                      </a:moveTo>
                      <a:lnTo>
                        <a:pt x="7" y="26"/>
                      </a:lnTo>
                      <a:lnTo>
                        <a:pt x="2" y="45"/>
                      </a:lnTo>
                      <a:lnTo>
                        <a:pt x="0" y="65"/>
                      </a:lnTo>
                      <a:lnTo>
                        <a:pt x="2" y="74"/>
                      </a:lnTo>
                      <a:lnTo>
                        <a:pt x="12" y="84"/>
                      </a:lnTo>
                      <a:lnTo>
                        <a:pt x="22" y="90"/>
                      </a:lnTo>
                      <a:lnTo>
                        <a:pt x="27" y="91"/>
                      </a:lnTo>
                      <a:lnTo>
                        <a:pt x="53" y="68"/>
                      </a:lnTo>
                      <a:lnTo>
                        <a:pt x="80" y="33"/>
                      </a:lnTo>
                      <a:lnTo>
                        <a:pt x="72" y="18"/>
                      </a:lnTo>
                      <a:lnTo>
                        <a:pt x="64" y="13"/>
                      </a:lnTo>
                      <a:lnTo>
                        <a:pt x="53" y="6"/>
                      </a:lnTo>
                      <a:lnTo>
                        <a:pt x="39" y="1"/>
                      </a:lnTo>
                      <a:lnTo>
                        <a:pt x="27" y="0"/>
                      </a:lnTo>
                      <a:lnTo>
                        <a:pt x="15" y="6"/>
                      </a:lnTo>
                      <a:close/>
                    </a:path>
                  </a:pathLst>
                </a:custGeom>
                <a:solidFill>
                  <a:srgbClr val="FFBFB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3" name="Freeform 38"/>
                <p:cNvSpPr>
                  <a:spLocks/>
                </p:cNvSpPr>
                <p:nvPr/>
              </p:nvSpPr>
              <p:spPr bwMode="auto">
                <a:xfrm>
                  <a:off x="3649" y="2524"/>
                  <a:ext cx="48" cy="32"/>
                </a:xfrm>
                <a:custGeom>
                  <a:avLst/>
                  <a:gdLst>
                    <a:gd name="T0" fmla="*/ 48 w 48"/>
                    <a:gd name="T1" fmla="*/ 32 h 32"/>
                    <a:gd name="T2" fmla="*/ 38 w 48"/>
                    <a:gd name="T3" fmla="*/ 20 h 32"/>
                    <a:gd name="T4" fmla="*/ 25 w 48"/>
                    <a:gd name="T5" fmla="*/ 10 h 32"/>
                    <a:gd name="T6" fmla="*/ 13 w 48"/>
                    <a:gd name="T7" fmla="*/ 3 h 32"/>
                    <a:gd name="T8" fmla="*/ 0 w 48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32"/>
                    <a:gd name="T17" fmla="*/ 48 w 48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32">
                      <a:moveTo>
                        <a:pt x="48" y="32"/>
                      </a:moveTo>
                      <a:lnTo>
                        <a:pt x="38" y="20"/>
                      </a:lnTo>
                      <a:lnTo>
                        <a:pt x="25" y="10"/>
                      </a:lnTo>
                      <a:lnTo>
                        <a:pt x="13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4" name="Freeform 39"/>
                <p:cNvSpPr>
                  <a:spLocks/>
                </p:cNvSpPr>
                <p:nvPr/>
              </p:nvSpPr>
              <p:spPr bwMode="auto">
                <a:xfrm>
                  <a:off x="3720" y="2431"/>
                  <a:ext cx="47" cy="32"/>
                </a:xfrm>
                <a:custGeom>
                  <a:avLst/>
                  <a:gdLst>
                    <a:gd name="T0" fmla="*/ 47 w 47"/>
                    <a:gd name="T1" fmla="*/ 32 h 32"/>
                    <a:gd name="T2" fmla="*/ 35 w 47"/>
                    <a:gd name="T3" fmla="*/ 19 h 32"/>
                    <a:gd name="T4" fmla="*/ 23 w 47"/>
                    <a:gd name="T5" fmla="*/ 9 h 32"/>
                    <a:gd name="T6" fmla="*/ 7 w 47"/>
                    <a:gd name="T7" fmla="*/ 3 h 32"/>
                    <a:gd name="T8" fmla="*/ 0 w 47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32"/>
                    <a:gd name="T17" fmla="*/ 47 w 47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32">
                      <a:moveTo>
                        <a:pt x="47" y="32"/>
                      </a:moveTo>
                      <a:lnTo>
                        <a:pt x="35" y="19"/>
                      </a:lnTo>
                      <a:lnTo>
                        <a:pt x="23" y="9"/>
                      </a:lnTo>
                      <a:lnTo>
                        <a:pt x="7" y="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5" name="Freeform 40"/>
                <p:cNvSpPr>
                  <a:spLocks/>
                </p:cNvSpPr>
                <p:nvPr/>
              </p:nvSpPr>
              <p:spPr bwMode="auto">
                <a:xfrm>
                  <a:off x="3744" y="2420"/>
                  <a:ext cx="26" cy="36"/>
                </a:xfrm>
                <a:custGeom>
                  <a:avLst/>
                  <a:gdLst>
                    <a:gd name="T0" fmla="*/ 26 w 26"/>
                    <a:gd name="T1" fmla="*/ 36 h 36"/>
                    <a:gd name="T2" fmla="*/ 16 w 26"/>
                    <a:gd name="T3" fmla="*/ 19 h 36"/>
                    <a:gd name="T4" fmla="*/ 8 w 26"/>
                    <a:gd name="T5" fmla="*/ 8 h 36"/>
                    <a:gd name="T6" fmla="*/ 0 w 26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6"/>
                    <a:gd name="T13" fmla="*/ 0 h 36"/>
                    <a:gd name="T14" fmla="*/ 26 w 26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6" h="36">
                      <a:moveTo>
                        <a:pt x="26" y="36"/>
                      </a:moveTo>
                      <a:lnTo>
                        <a:pt x="16" y="19"/>
                      </a:lnTo>
                      <a:lnTo>
                        <a:pt x="8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6" name="Freeform 41"/>
                <p:cNvSpPr>
                  <a:spLocks/>
                </p:cNvSpPr>
                <p:nvPr/>
              </p:nvSpPr>
              <p:spPr bwMode="auto">
                <a:xfrm>
                  <a:off x="4093" y="2053"/>
                  <a:ext cx="90" cy="71"/>
                </a:xfrm>
                <a:custGeom>
                  <a:avLst/>
                  <a:gdLst>
                    <a:gd name="T0" fmla="*/ 0 w 90"/>
                    <a:gd name="T1" fmla="*/ 71 h 71"/>
                    <a:gd name="T2" fmla="*/ 45 w 90"/>
                    <a:gd name="T3" fmla="*/ 20 h 71"/>
                    <a:gd name="T4" fmla="*/ 90 w 90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90"/>
                    <a:gd name="T10" fmla="*/ 0 h 71"/>
                    <a:gd name="T11" fmla="*/ 90 w 90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0" h="71">
                      <a:moveTo>
                        <a:pt x="0" y="71"/>
                      </a:moveTo>
                      <a:lnTo>
                        <a:pt x="45" y="20"/>
                      </a:lnTo>
                      <a:lnTo>
                        <a:pt x="9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7" name="Freeform 42"/>
                <p:cNvSpPr>
                  <a:spLocks/>
                </p:cNvSpPr>
                <p:nvPr/>
              </p:nvSpPr>
              <p:spPr bwMode="auto">
                <a:xfrm>
                  <a:off x="3766" y="2933"/>
                  <a:ext cx="28" cy="22"/>
                </a:xfrm>
                <a:custGeom>
                  <a:avLst/>
                  <a:gdLst>
                    <a:gd name="T0" fmla="*/ 28 w 28"/>
                    <a:gd name="T1" fmla="*/ 22 h 22"/>
                    <a:gd name="T2" fmla="*/ 15 w 28"/>
                    <a:gd name="T3" fmla="*/ 7 h 22"/>
                    <a:gd name="T4" fmla="*/ 0 w 28"/>
                    <a:gd name="T5" fmla="*/ 0 h 22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22"/>
                    <a:gd name="T11" fmla="*/ 28 w 28"/>
                    <a:gd name="T12" fmla="*/ 22 h 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22">
                      <a:moveTo>
                        <a:pt x="28" y="22"/>
                      </a:moveTo>
                      <a:lnTo>
                        <a:pt x="15" y="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8" name="Freeform 43"/>
                <p:cNvSpPr>
                  <a:spLocks/>
                </p:cNvSpPr>
                <p:nvPr/>
              </p:nvSpPr>
              <p:spPr bwMode="auto">
                <a:xfrm>
                  <a:off x="3723" y="2723"/>
                  <a:ext cx="38" cy="36"/>
                </a:xfrm>
                <a:custGeom>
                  <a:avLst/>
                  <a:gdLst>
                    <a:gd name="T0" fmla="*/ 38 w 38"/>
                    <a:gd name="T1" fmla="*/ 36 h 36"/>
                    <a:gd name="T2" fmla="*/ 26 w 38"/>
                    <a:gd name="T3" fmla="*/ 21 h 36"/>
                    <a:gd name="T4" fmla="*/ 11 w 38"/>
                    <a:gd name="T5" fmla="*/ 8 h 36"/>
                    <a:gd name="T6" fmla="*/ 0 w 38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"/>
                    <a:gd name="T13" fmla="*/ 0 h 36"/>
                    <a:gd name="T14" fmla="*/ 38 w 38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" h="36">
                      <a:moveTo>
                        <a:pt x="38" y="36"/>
                      </a:moveTo>
                      <a:lnTo>
                        <a:pt x="26" y="21"/>
                      </a:lnTo>
                      <a:lnTo>
                        <a:pt x="11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33819" name="Freeform 44"/>
                <p:cNvSpPr>
                  <a:spLocks/>
                </p:cNvSpPr>
                <p:nvPr/>
              </p:nvSpPr>
              <p:spPr bwMode="auto">
                <a:xfrm>
                  <a:off x="3555" y="2910"/>
                  <a:ext cx="28" cy="33"/>
                </a:xfrm>
                <a:custGeom>
                  <a:avLst/>
                  <a:gdLst>
                    <a:gd name="T0" fmla="*/ 28 w 28"/>
                    <a:gd name="T1" fmla="*/ 33 h 33"/>
                    <a:gd name="T2" fmla="*/ 15 w 28"/>
                    <a:gd name="T3" fmla="*/ 15 h 33"/>
                    <a:gd name="T4" fmla="*/ 0 w 28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8"/>
                    <a:gd name="T10" fmla="*/ 0 h 33"/>
                    <a:gd name="T11" fmla="*/ 28 w 28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" h="33">
                      <a:moveTo>
                        <a:pt x="28" y="33"/>
                      </a:moveTo>
                      <a:lnTo>
                        <a:pt x="15" y="1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</p:grpSp>
      <p:sp>
        <p:nvSpPr>
          <p:cNvPr id="33797" name="Text Box 45"/>
          <p:cNvSpPr txBox="1">
            <a:spLocks noChangeArrowheads="1"/>
          </p:cNvSpPr>
          <p:nvPr/>
        </p:nvSpPr>
        <p:spPr bwMode="auto">
          <a:xfrm>
            <a:off x="0" y="6589713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000" b="0"/>
              <a:t>Theories</a:t>
            </a:r>
            <a:endParaRPr lang="en-US" altLang="en-US" sz="1000" b="0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7 Stages of Action Model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Expert Reviews Evaluation Method: </a:t>
            </a:r>
          </a:p>
          <a:p>
            <a:pPr>
              <a:buFontTx/>
              <a:buNone/>
            </a:pP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Reviewers can use a variety of methods for example consistency inspection and cognitive walkthrough.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IE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IE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Reviewers should read manuals and test the interface as close as possible to a realistic work environment</a:t>
            </a:r>
            <a:r>
              <a:rPr lang="en-IE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9632" y="5713434"/>
            <a:ext cx="6408712" cy="8302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Norman’s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Stages-of-Action Model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31" y="1409863"/>
            <a:ext cx="5472608" cy="430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454687" y="5713434"/>
            <a:ext cx="80629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>
                <a:solidFill>
                  <a:srgbClr val="FFC000"/>
                </a:solidFill>
              </a:rPr>
              <a:t>Can you identify Gulf of Execution?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2400" dirty="0">
                <a:solidFill>
                  <a:srgbClr val="FFC000"/>
                </a:solidFill>
              </a:rPr>
              <a:t>Can you identify Gulf of Evaluation?</a:t>
            </a:r>
            <a:endParaRPr lang="en-US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4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GOMS Model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lnSpc>
                <a:spcPct val="85000"/>
              </a:lnSpc>
              <a:buClr>
                <a:schemeClr val="tx1"/>
              </a:buClr>
              <a:buSzPct val="60000"/>
              <a:buFontTx/>
              <a:buNone/>
              <a:defRPr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GOMS (Goals, Operators, Methods, and Selection rules)</a:t>
            </a:r>
            <a:r>
              <a:rPr lang="en-GB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a kind of specialised human information processor model for HCI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observation.</a:t>
            </a:r>
          </a:p>
          <a:p>
            <a:pPr>
              <a:lnSpc>
                <a:spcPct val="85000"/>
              </a:lnSpc>
              <a:buClr>
                <a:schemeClr val="tx1"/>
              </a:buClr>
              <a:buSzPct val="60000"/>
              <a:defRPr/>
            </a:pPr>
            <a:endParaRPr lang="en-GB" altLang="en-US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Clr>
                <a:schemeClr val="tx1"/>
              </a:buClr>
              <a:buSzPct val="60000"/>
              <a:defRPr/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By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decomposing users’ actions into small measurable steps, the GOMs model describes how users carry out a particular action. </a:t>
            </a:r>
            <a:endParaRPr lang="en-GB" altLang="en-US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Clr>
                <a:schemeClr val="tx1"/>
              </a:buClr>
              <a:buSzPct val="60000"/>
              <a:defRPr/>
            </a:pPr>
            <a:endParaRPr lang="en-GB" altLang="en-US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Clr>
                <a:schemeClr val="tx1"/>
              </a:buClr>
              <a:buSzPct val="60000"/>
              <a:defRPr/>
            </a:pPr>
            <a:r>
              <a:rPr lang="en-GB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This </a:t>
            </a: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Model was able to predict expert behaviour by assuming error-free performance.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Models (for Design)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6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Examples of </a:t>
            </a:r>
            <a:r>
              <a:rPr lang="en-US" altLang="en-US" sz="26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Models</a:t>
            </a:r>
          </a:p>
          <a:p>
            <a:pPr marL="457200" lvl="1" indent="0">
              <a:buNone/>
              <a:defRPr/>
            </a:pPr>
            <a:endParaRPr lang="en-US" altLang="en-US" sz="2400" dirty="0" smtClean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Norman’s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Model</a:t>
            </a:r>
          </a:p>
          <a:p>
            <a:pPr lvl="1">
              <a:defRPr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GOMs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Model (Goals, Operators, Methods, Selection) </a:t>
            </a:r>
          </a:p>
          <a:p>
            <a:pPr lvl="1">
              <a:defRPr/>
            </a:pP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Key-Stroke Level Model (KLM)</a:t>
            </a:r>
          </a:p>
          <a:p>
            <a:pPr lvl="1"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 </a:t>
            </a:r>
            <a:r>
              <a:rPr lang="en-US" altLang="en-US" sz="2400" dirty="0" err="1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Etc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…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Norman’s Action Model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908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600" dirty="0">
                <a:ea typeface="ＭＳ Ｐゴシック" pitchFamily="34" charset="-128"/>
              </a:rPr>
              <a:t>To carry out a task</a:t>
            </a:r>
          </a:p>
          <a:p>
            <a:pPr marL="0" indent="0">
              <a:buNone/>
              <a:defRPr/>
            </a:pPr>
            <a:endParaRPr lang="en-US" altLang="en-US" sz="13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 Form a goal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 Execute the goal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 Evaluate the result</a:t>
            </a:r>
          </a:p>
          <a:p>
            <a:pPr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 HCI uses this as a cycle of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	‘Do something’, 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	‘Check</a:t>
            </a:r>
            <a:r>
              <a:rPr lang="en-US" altLang="en-US" sz="2400" dirty="0" smtClean="0">
                <a:ea typeface="ＭＳ Ｐゴシック" pitchFamily="34" charset="-128"/>
              </a:rPr>
              <a:t>’…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1960" y="1628800"/>
            <a:ext cx="4536504" cy="4248472"/>
          </a:xfrm>
          <a:prstGeom prst="rect">
            <a:avLst/>
          </a:prstGeom>
          <a:solidFill>
            <a:srgbClr val="FFFF66">
              <a:alpha val="7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944873"/>
            <a:ext cx="4464496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66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54888" cy="1143000"/>
          </a:xfrm>
        </p:spPr>
        <p:txBody>
          <a:bodyPr/>
          <a:lstStyle/>
          <a:p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Norman’s </a:t>
            </a: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Stages-of-Action Model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31" y="1409863"/>
            <a:ext cx="5472608" cy="430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5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Used in the Action Model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GB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Principles used in the 7 Stages of Action model:</a:t>
            </a:r>
          </a:p>
          <a:p>
            <a:pPr marL="0" indent="0">
              <a:buFontTx/>
              <a:buNone/>
            </a:pPr>
            <a:endParaRPr lang="en-GB" altLang="en-US" dirty="0">
              <a:solidFill>
                <a:srgbClr val="3333CC"/>
              </a:solidFill>
              <a:ea typeface="ＭＳ Ｐゴシック" pitchFamily="34" charset="-128"/>
            </a:endParaRPr>
          </a:p>
          <a:p>
            <a:pPr marL="971550" lvl="1" indent="-514350">
              <a:buFont typeface="Impact" pitchFamily="34" charset="0"/>
              <a:buAutoNum type="arabicPeriod"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Visibility</a:t>
            </a:r>
          </a:p>
          <a:p>
            <a:pPr marL="971550" lvl="1" indent="-514350">
              <a:buFont typeface="Impact" pitchFamily="34" charset="0"/>
              <a:buAutoNum type="arabicPeriod"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Consistency</a:t>
            </a:r>
          </a:p>
          <a:p>
            <a:pPr marL="971550" lvl="1" indent="-514350">
              <a:buFont typeface="Impact" pitchFamily="34" charset="0"/>
              <a:buAutoNum type="arabicPeriod"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Feedback</a:t>
            </a:r>
          </a:p>
          <a:p>
            <a:pPr marL="971550" lvl="1" indent="-514350">
              <a:buFont typeface="Impact" pitchFamily="34" charset="0"/>
              <a:buAutoNum type="arabicPeriod"/>
            </a:pPr>
            <a:r>
              <a:rPr lang="en-GB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Mapping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Gulf of Execution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gulf of execution is the mismatch between the user’s intentions and the allowable actions.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I … ?</a:t>
            </a:r>
          </a:p>
          <a:p>
            <a:pPr marL="1828800" lvl="3" indent="-514350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Close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Favourite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tab</a:t>
            </a:r>
          </a:p>
          <a:p>
            <a:pPr marL="1828800" lvl="3" indent="-514350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the door</a:t>
            </a:r>
          </a:p>
          <a:p>
            <a:pPr marL="1828800" lvl="3" indent="-514350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 the printer</a:t>
            </a:r>
          </a:p>
          <a:p>
            <a:pPr marL="1828800" lvl="3" indent="-514350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Twist this cap off</a:t>
            </a:r>
          </a:p>
          <a:p>
            <a:pPr marL="514350" indent="-514350">
              <a:buFontTx/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 startAt="2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GAP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Gulf of </a:t>
            </a:r>
            <a:r>
              <a:rPr lang="en-US" altLang="en-US" sz="3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5576" y="1628800"/>
            <a:ext cx="8280920" cy="41148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600" dirty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The gulf of evaluation is the mismatch between the system’s representation and users expectations.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What happened?</a:t>
            </a:r>
          </a:p>
          <a:p>
            <a:pPr lvl="3">
              <a:defRPr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Where was my file saved?</a:t>
            </a:r>
          </a:p>
          <a:p>
            <a:pPr lvl="3">
              <a:defRPr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the air conditioner on?</a:t>
            </a:r>
          </a:p>
          <a:p>
            <a:pPr lvl="3">
              <a:defRPr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Is the door locked?</a:t>
            </a:r>
          </a:p>
          <a:p>
            <a:pPr lvl="3">
              <a:defRPr/>
            </a:pP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Did you ever call a wrong number not picked up?</a:t>
            </a:r>
          </a:p>
          <a:p>
            <a:pPr marL="1371600" lvl="3" indent="0">
              <a:buFontTx/>
              <a:buNone/>
              <a:defRPr/>
            </a:pPr>
            <a:endParaRPr lang="en-US" altLang="en-US" sz="20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the GAP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perception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en-US" sz="2400" dirty="0" smtClean="0">
                <a:solidFill>
                  <a:srgbClr val="FFC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interpretation</a:t>
            </a:r>
            <a:r>
              <a:rPr lang="en-US" altLang="en-US" sz="24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?</a:t>
            </a: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10872" cy="1143000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Gulfs 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of </a:t>
            </a:r>
            <a:r>
              <a:rPr lang="en-US" alt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Execution and 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Evaluation</a:t>
            </a:r>
            <a:endParaRPr lang="en-I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Gulf of Execution:</a:t>
            </a:r>
          </a:p>
          <a:p>
            <a:pPr lvl="1"/>
            <a:r>
              <a:rPr lang="en-GB" altLang="en-GB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does the user translate intentions into action?</a:t>
            </a:r>
          </a:p>
          <a:p>
            <a:pPr marL="0" indent="0">
              <a:buNone/>
            </a:pPr>
            <a:r>
              <a:rPr lang="en-GB" altLang="en-GB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Gulf of Evaluation:</a:t>
            </a:r>
          </a:p>
          <a:p>
            <a:pPr lvl="1"/>
            <a:r>
              <a:rPr lang="en-GB" altLang="en-GB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How does the user understand the effects of actions and does s/he tell when her/his goals are satisfied?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en-US" sz="24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3528" y="4005064"/>
            <a:ext cx="8496944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75295" y="4284662"/>
            <a:ext cx="2895600" cy="1752600"/>
          </a:xfrm>
          <a:prstGeom prst="cube">
            <a:avLst>
              <a:gd name="adj" fmla="val 6793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GB" sz="1800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75695" y="4665662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56695" y="4284662"/>
            <a:ext cx="2895600" cy="1752600"/>
          </a:xfrm>
          <a:prstGeom prst="cube">
            <a:avLst>
              <a:gd name="adj" fmla="val 6793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GB" sz="1800" dirty="0">
                <a:solidFill>
                  <a:schemeClr val="bg1"/>
                </a:solidFill>
              </a:rPr>
              <a:t>World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761295" y="5580062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23295" y="4192587"/>
            <a:ext cx="1300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GB" sz="2000" b="0" dirty="0">
                <a:solidFill>
                  <a:srgbClr val="002060"/>
                </a:solidFill>
              </a:rPr>
              <a:t>Execution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456495" y="5627687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GB" sz="2000" b="0" dirty="0">
                <a:solidFill>
                  <a:srgbClr val="00206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88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Norman’s 7 Stages of action Model</a:t>
            </a: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979613" y="1196975"/>
            <a:ext cx="5256212" cy="4824413"/>
          </a:xfrm>
          <a:prstGeom prst="rect">
            <a:avLst/>
          </a:prstGeom>
          <a:solidFill>
            <a:schemeClr val="bg1"/>
          </a:solidFill>
          <a:ln w="38100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000" i="0"/>
          </a:p>
        </p:txBody>
      </p:sp>
      <p:sp>
        <p:nvSpPr>
          <p:cNvPr id="9" name="Freeform 48"/>
          <p:cNvSpPr>
            <a:spLocks/>
          </p:cNvSpPr>
          <p:nvPr/>
        </p:nvSpPr>
        <p:spPr bwMode="auto">
          <a:xfrm>
            <a:off x="1979613" y="4857750"/>
            <a:ext cx="5256212" cy="419100"/>
          </a:xfrm>
          <a:custGeom>
            <a:avLst/>
            <a:gdLst>
              <a:gd name="T0" fmla="*/ 0 w 3311"/>
              <a:gd name="T1" fmla="*/ 2147483647 h 264"/>
              <a:gd name="T2" fmla="*/ 2147483647 w 3311"/>
              <a:gd name="T3" fmla="*/ 2147483647 h 264"/>
              <a:gd name="T4" fmla="*/ 2147483647 w 3311"/>
              <a:gd name="T5" fmla="*/ 2147483647 h 264"/>
              <a:gd name="T6" fmla="*/ 2147483647 w 3311"/>
              <a:gd name="T7" fmla="*/ 2147483647 h 264"/>
              <a:gd name="T8" fmla="*/ 2147483647 w 3311"/>
              <a:gd name="T9" fmla="*/ 2147483647 h 264"/>
              <a:gd name="T10" fmla="*/ 2147483647 w 3311"/>
              <a:gd name="T11" fmla="*/ 2147483647 h 264"/>
              <a:gd name="T12" fmla="*/ 2147483647 w 3311"/>
              <a:gd name="T13" fmla="*/ 2147483647 h 264"/>
              <a:gd name="T14" fmla="*/ 2147483647 w 3311"/>
              <a:gd name="T15" fmla="*/ 2147483647 h 264"/>
              <a:gd name="T16" fmla="*/ 2147483647 w 3311"/>
              <a:gd name="T17" fmla="*/ 2147483647 h 264"/>
              <a:gd name="T18" fmla="*/ 2147483647 w 3311"/>
              <a:gd name="T19" fmla="*/ 2147483647 h 264"/>
              <a:gd name="T20" fmla="*/ 2147483647 w 3311"/>
              <a:gd name="T21" fmla="*/ 2147483647 h 2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11"/>
              <a:gd name="T34" fmla="*/ 0 h 264"/>
              <a:gd name="T35" fmla="*/ 3311 w 3311"/>
              <a:gd name="T36" fmla="*/ 264 h 26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11" h="264">
                <a:moveTo>
                  <a:pt x="0" y="234"/>
                </a:moveTo>
                <a:cubicBezTo>
                  <a:pt x="102" y="120"/>
                  <a:pt x="204" y="7"/>
                  <a:pt x="363" y="7"/>
                </a:cubicBezTo>
                <a:cubicBezTo>
                  <a:pt x="522" y="7"/>
                  <a:pt x="764" y="226"/>
                  <a:pt x="953" y="234"/>
                </a:cubicBezTo>
                <a:cubicBezTo>
                  <a:pt x="1142" y="242"/>
                  <a:pt x="1369" y="83"/>
                  <a:pt x="1497" y="53"/>
                </a:cubicBezTo>
                <a:cubicBezTo>
                  <a:pt x="1625" y="23"/>
                  <a:pt x="1618" y="23"/>
                  <a:pt x="1724" y="53"/>
                </a:cubicBezTo>
                <a:cubicBezTo>
                  <a:pt x="1830" y="83"/>
                  <a:pt x="2011" y="227"/>
                  <a:pt x="2132" y="234"/>
                </a:cubicBezTo>
                <a:cubicBezTo>
                  <a:pt x="2253" y="241"/>
                  <a:pt x="2358" y="136"/>
                  <a:pt x="2449" y="98"/>
                </a:cubicBezTo>
                <a:cubicBezTo>
                  <a:pt x="2540" y="60"/>
                  <a:pt x="2600" y="14"/>
                  <a:pt x="2676" y="7"/>
                </a:cubicBezTo>
                <a:cubicBezTo>
                  <a:pt x="2752" y="0"/>
                  <a:pt x="2812" y="15"/>
                  <a:pt x="2903" y="53"/>
                </a:cubicBezTo>
                <a:cubicBezTo>
                  <a:pt x="2994" y="91"/>
                  <a:pt x="3153" y="204"/>
                  <a:pt x="3221" y="234"/>
                </a:cubicBezTo>
                <a:cubicBezTo>
                  <a:pt x="3289" y="264"/>
                  <a:pt x="3304" y="234"/>
                  <a:pt x="3311" y="23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3779838" y="5373688"/>
            <a:ext cx="1724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2000" i="0"/>
              <a:t>THE WORLD</a:t>
            </a:r>
            <a:endParaRPr lang="en-US" altLang="en-US" sz="2000" i="0"/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4187825" y="1268413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600" i="0"/>
              <a:t>Goals</a:t>
            </a:r>
            <a:endParaRPr lang="en-US" altLang="en-US" sz="1600" i="0"/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2051050" y="2133600"/>
            <a:ext cx="1643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600" i="0"/>
              <a:t>Intention to act</a:t>
            </a:r>
            <a:endParaRPr lang="en-US" altLang="en-US" sz="1600" i="0"/>
          </a:p>
        </p:txBody>
      </p:sp>
      <p:sp>
        <p:nvSpPr>
          <p:cNvPr id="13" name="Text Box 53"/>
          <p:cNvSpPr txBox="1">
            <a:spLocks noChangeArrowheads="1"/>
          </p:cNvSpPr>
          <p:nvPr/>
        </p:nvSpPr>
        <p:spPr bwMode="auto">
          <a:xfrm>
            <a:off x="1979613" y="2924175"/>
            <a:ext cx="215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E" altLang="en-US" sz="1600" i="0"/>
              <a:t>Sequence of actions</a:t>
            </a:r>
            <a:endParaRPr lang="en-US" altLang="en-US" sz="1600" i="0"/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1979613" y="3956050"/>
            <a:ext cx="18081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Execution of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Action sequence</a:t>
            </a:r>
            <a:endParaRPr lang="en-US" altLang="en-US" sz="1600" i="0"/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5508625" y="1989138"/>
            <a:ext cx="16081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Evaluation of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interpretations</a:t>
            </a:r>
            <a:endParaRPr lang="en-US" altLang="en-US" sz="1600" i="0"/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5559425" y="2924175"/>
            <a:ext cx="167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Interpreting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perception</a:t>
            </a:r>
            <a:endParaRPr lang="en-US" altLang="en-US" sz="1600" i="0"/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5148263" y="3933825"/>
            <a:ext cx="2105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Perceiving the state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/>
              <a:t>of the world</a:t>
            </a:r>
            <a:endParaRPr lang="en-US" altLang="en-US" sz="1600" i="0"/>
          </a:p>
        </p:txBody>
      </p:sp>
      <p:sp>
        <p:nvSpPr>
          <p:cNvPr id="18" name="Line 58"/>
          <p:cNvSpPr>
            <a:spLocks noChangeShapeType="1"/>
          </p:cNvSpPr>
          <p:nvPr/>
        </p:nvSpPr>
        <p:spPr bwMode="auto">
          <a:xfrm flipH="1">
            <a:off x="2987675" y="1484313"/>
            <a:ext cx="1223963" cy="649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9" name="Line 59"/>
          <p:cNvSpPr>
            <a:spLocks noChangeShapeType="1"/>
          </p:cNvSpPr>
          <p:nvPr/>
        </p:nvSpPr>
        <p:spPr bwMode="auto">
          <a:xfrm>
            <a:off x="2916238" y="2492375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>
            <a:off x="2916238" y="3357563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2916238" y="4581525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 flipV="1">
            <a:off x="6300788" y="4508500"/>
            <a:ext cx="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V="1">
            <a:off x="6300788" y="350202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V="1">
            <a:off x="6300788" y="25654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 flipV="1">
            <a:off x="4932363" y="1484313"/>
            <a:ext cx="13684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6" name="Oval 68"/>
          <p:cNvSpPr>
            <a:spLocks noChangeArrowheads="1"/>
          </p:cNvSpPr>
          <p:nvPr/>
        </p:nvSpPr>
        <p:spPr bwMode="auto">
          <a:xfrm>
            <a:off x="4427538" y="1557338"/>
            <a:ext cx="287337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1</a:t>
            </a:r>
            <a:endParaRPr lang="en-US" altLang="en-US" sz="1600" i="0">
              <a:solidFill>
                <a:schemeClr val="bg1"/>
              </a:solidFill>
            </a:endParaRPr>
          </a:p>
        </p:txBody>
      </p:sp>
      <p:sp>
        <p:nvSpPr>
          <p:cNvPr id="27" name="Oval 72"/>
          <p:cNvSpPr>
            <a:spLocks noChangeArrowheads="1"/>
          </p:cNvSpPr>
          <p:nvPr/>
        </p:nvSpPr>
        <p:spPr bwMode="auto">
          <a:xfrm>
            <a:off x="3779838" y="2205038"/>
            <a:ext cx="287337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2</a:t>
            </a:r>
            <a:endParaRPr lang="en-US" altLang="en-US" sz="1600" i="0">
              <a:solidFill>
                <a:schemeClr val="bg1"/>
              </a:solidFill>
            </a:endParaRPr>
          </a:p>
        </p:txBody>
      </p:sp>
      <p:sp>
        <p:nvSpPr>
          <p:cNvPr id="28" name="Oval 73"/>
          <p:cNvSpPr>
            <a:spLocks noChangeArrowheads="1"/>
          </p:cNvSpPr>
          <p:nvPr/>
        </p:nvSpPr>
        <p:spPr bwMode="auto">
          <a:xfrm>
            <a:off x="4140200" y="2997200"/>
            <a:ext cx="287338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3</a:t>
            </a:r>
            <a:endParaRPr lang="en-US" altLang="en-US" sz="1600" i="0">
              <a:solidFill>
                <a:schemeClr val="bg1"/>
              </a:solidFill>
            </a:endParaRPr>
          </a:p>
        </p:txBody>
      </p:sp>
      <p:sp>
        <p:nvSpPr>
          <p:cNvPr id="29" name="Oval 75"/>
          <p:cNvSpPr>
            <a:spLocks noChangeArrowheads="1"/>
          </p:cNvSpPr>
          <p:nvPr/>
        </p:nvSpPr>
        <p:spPr bwMode="auto">
          <a:xfrm>
            <a:off x="5219700" y="2205038"/>
            <a:ext cx="287338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7</a:t>
            </a:r>
            <a:endParaRPr lang="en-US" altLang="en-US" sz="1600" i="0">
              <a:solidFill>
                <a:schemeClr val="bg1"/>
              </a:solidFill>
            </a:endParaRPr>
          </a:p>
        </p:txBody>
      </p:sp>
      <p:sp>
        <p:nvSpPr>
          <p:cNvPr id="30" name="Oval 76"/>
          <p:cNvSpPr>
            <a:spLocks noChangeArrowheads="1"/>
          </p:cNvSpPr>
          <p:nvPr/>
        </p:nvSpPr>
        <p:spPr bwMode="auto">
          <a:xfrm>
            <a:off x="5292725" y="2997200"/>
            <a:ext cx="287338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6</a:t>
            </a:r>
            <a:endParaRPr lang="en-US" altLang="en-US" sz="1600" i="0">
              <a:solidFill>
                <a:schemeClr val="bg1"/>
              </a:solidFill>
            </a:endParaRPr>
          </a:p>
        </p:txBody>
      </p:sp>
      <p:sp>
        <p:nvSpPr>
          <p:cNvPr id="31" name="Oval 77"/>
          <p:cNvSpPr>
            <a:spLocks noChangeArrowheads="1"/>
          </p:cNvSpPr>
          <p:nvPr/>
        </p:nvSpPr>
        <p:spPr bwMode="auto">
          <a:xfrm>
            <a:off x="4932363" y="4005263"/>
            <a:ext cx="287337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5</a:t>
            </a:r>
            <a:endParaRPr lang="en-US" altLang="en-US" sz="1600" i="0">
              <a:solidFill>
                <a:schemeClr val="bg1"/>
              </a:solidFill>
            </a:endParaRPr>
          </a:p>
        </p:txBody>
      </p:sp>
      <p:sp>
        <p:nvSpPr>
          <p:cNvPr id="32" name="Oval 78"/>
          <p:cNvSpPr>
            <a:spLocks noChangeArrowheads="1"/>
          </p:cNvSpPr>
          <p:nvPr/>
        </p:nvSpPr>
        <p:spPr bwMode="auto">
          <a:xfrm>
            <a:off x="3779838" y="4149725"/>
            <a:ext cx="287337" cy="215900"/>
          </a:xfrm>
          <a:prstGeom prst="ellipse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E" altLang="en-US" sz="1600" i="0">
                <a:solidFill>
                  <a:schemeClr val="bg1"/>
                </a:solidFill>
              </a:rPr>
              <a:t>4</a:t>
            </a:r>
            <a:endParaRPr lang="en-US" altLang="en-US" sz="1600" i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7384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2112</TotalTime>
  <Words>535</Words>
  <Application>Microsoft Office PowerPoint</Application>
  <PresentationFormat>On-screen Show (4:3)</PresentationFormat>
  <Paragraphs>136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Narrow</vt:lpstr>
      <vt:lpstr>Calibri</vt:lpstr>
      <vt:lpstr>Gill Sans MT</vt:lpstr>
      <vt:lpstr>HGｺﾞｼｯｸM</vt:lpstr>
      <vt:lpstr>Impact</vt:lpstr>
      <vt:lpstr>Wingdings 2</vt:lpstr>
      <vt:lpstr>Horizon</vt:lpstr>
      <vt:lpstr>Clip</vt:lpstr>
      <vt:lpstr>Course -  DT228-2 </vt:lpstr>
      <vt:lpstr>Models (for Design)</vt:lpstr>
      <vt:lpstr>Norman’s Action Model</vt:lpstr>
      <vt:lpstr>Norman’s Stages-of-Action Model</vt:lpstr>
      <vt:lpstr>Principles Used in the Action Model</vt:lpstr>
      <vt:lpstr>Gulf of Execution</vt:lpstr>
      <vt:lpstr>Gulf of Evaluation</vt:lpstr>
      <vt:lpstr>Gulfs of Execution and Evaluation</vt:lpstr>
      <vt:lpstr>Norman’s 7 Stages of action Model</vt:lpstr>
      <vt:lpstr>    7 Stages of Action Model (2)</vt:lpstr>
      <vt:lpstr>7 Stages of Action Model (3)</vt:lpstr>
      <vt:lpstr>Evaluation</vt:lpstr>
      <vt:lpstr>Norman’s Stages-of-Action Model</vt:lpstr>
      <vt:lpstr>GOMS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Art Sloan</cp:lastModifiedBy>
  <cp:revision>133</cp:revision>
  <cp:lastPrinted>2017-02-08T13:26:02Z</cp:lastPrinted>
  <dcterms:created xsi:type="dcterms:W3CDTF">2016-09-27T15:11:35Z</dcterms:created>
  <dcterms:modified xsi:type="dcterms:W3CDTF">2018-03-15T15:56:59Z</dcterms:modified>
</cp:coreProperties>
</file>