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55"/>
  </p:notesMasterIdLst>
  <p:handoutMasterIdLst>
    <p:handoutMasterId r:id="rId56"/>
  </p:handoutMasterIdLst>
  <p:sldIdLst>
    <p:sldId id="258" r:id="rId2"/>
    <p:sldId id="595" r:id="rId3"/>
    <p:sldId id="907" r:id="rId4"/>
    <p:sldId id="908" r:id="rId5"/>
    <p:sldId id="914" r:id="rId6"/>
    <p:sldId id="915" r:id="rId7"/>
    <p:sldId id="916" r:id="rId8"/>
    <p:sldId id="919" r:id="rId9"/>
    <p:sldId id="920" r:id="rId10"/>
    <p:sldId id="921" r:id="rId11"/>
    <p:sldId id="917" r:id="rId12"/>
    <p:sldId id="923" r:id="rId13"/>
    <p:sldId id="924" r:id="rId14"/>
    <p:sldId id="925" r:id="rId15"/>
    <p:sldId id="926" r:id="rId16"/>
    <p:sldId id="933" r:id="rId17"/>
    <p:sldId id="927" r:id="rId18"/>
    <p:sldId id="928" r:id="rId19"/>
    <p:sldId id="929" r:id="rId20"/>
    <p:sldId id="930" r:id="rId21"/>
    <p:sldId id="931" r:id="rId22"/>
    <p:sldId id="932" r:id="rId23"/>
    <p:sldId id="934" r:id="rId24"/>
    <p:sldId id="935" r:id="rId25"/>
    <p:sldId id="936" r:id="rId26"/>
    <p:sldId id="937" r:id="rId27"/>
    <p:sldId id="938" r:id="rId28"/>
    <p:sldId id="939" r:id="rId29"/>
    <p:sldId id="940" r:id="rId30"/>
    <p:sldId id="922" r:id="rId31"/>
    <p:sldId id="887" r:id="rId32"/>
    <p:sldId id="883" r:id="rId33"/>
    <p:sldId id="884" r:id="rId34"/>
    <p:sldId id="888" r:id="rId35"/>
    <p:sldId id="886" r:id="rId36"/>
    <p:sldId id="891" r:id="rId37"/>
    <p:sldId id="889" r:id="rId38"/>
    <p:sldId id="892" r:id="rId39"/>
    <p:sldId id="893" r:id="rId40"/>
    <p:sldId id="941" r:id="rId41"/>
    <p:sldId id="942" r:id="rId42"/>
    <p:sldId id="943" r:id="rId43"/>
    <p:sldId id="894" r:id="rId44"/>
    <p:sldId id="895" r:id="rId45"/>
    <p:sldId id="897" r:id="rId46"/>
    <p:sldId id="898" r:id="rId47"/>
    <p:sldId id="899" r:id="rId48"/>
    <p:sldId id="900" r:id="rId49"/>
    <p:sldId id="901" r:id="rId50"/>
    <p:sldId id="902" r:id="rId51"/>
    <p:sldId id="905" r:id="rId52"/>
    <p:sldId id="709" r:id="rId53"/>
    <p:sldId id="906" r:id="rId5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3300"/>
    <a:srgbClr val="3333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400" autoAdjust="0"/>
  </p:normalViewPr>
  <p:slideViewPr>
    <p:cSldViewPr>
      <p:cViewPr varScale="1">
        <p:scale>
          <a:sx n="114" d="100"/>
          <a:sy n="114" d="100"/>
        </p:scale>
        <p:origin x="186" y="96"/>
      </p:cViewPr>
      <p:guideLst>
        <p:guide orient="horz" pos="2160"/>
        <p:guide pos="2880"/>
      </p:guideLst>
    </p:cSldViewPr>
  </p:slideViewPr>
  <p:outlineViewPr>
    <p:cViewPr>
      <p:scale>
        <a:sx n="33" d="100"/>
        <a:sy n="33" d="100"/>
      </p:scale>
      <p:origin x="0" y="32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1CD0B3EB-3B0F-4770-A8EF-1B6BDF2E8A80}" type="datetimeFigureOut">
              <a:rPr lang="en-IE" smtClean="0"/>
              <a:t>13/04/2018</a:t>
            </a:fld>
            <a:endParaRPr lang="en-IE"/>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964A7C7-383E-484E-8F0C-EECFAB10E229}" type="slidenum">
              <a:rPr lang="en-IE" smtClean="0"/>
              <a:t>‹#›</a:t>
            </a:fld>
            <a:endParaRPr lang="en-IE"/>
          </a:p>
        </p:txBody>
      </p:sp>
    </p:spTree>
    <p:extLst>
      <p:ext uri="{BB962C8B-B14F-4D97-AF65-F5344CB8AC3E}">
        <p14:creationId xmlns:p14="http://schemas.microsoft.com/office/powerpoint/2010/main" val="194867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193E0C50-C46B-4079-A566-47664AE8D799}" type="datetimeFigureOut">
              <a:rPr lang="en-IE" smtClean="0"/>
              <a:t>13/04/2018</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AF38E73-C36B-4DA7-9329-7175A2EF505B}" type="slidenum">
              <a:rPr lang="en-IE" smtClean="0"/>
              <a:t>‹#›</a:t>
            </a:fld>
            <a:endParaRPr lang="en-IE"/>
          </a:p>
        </p:txBody>
      </p:sp>
    </p:spTree>
    <p:extLst>
      <p:ext uri="{BB962C8B-B14F-4D97-AF65-F5344CB8AC3E}">
        <p14:creationId xmlns:p14="http://schemas.microsoft.com/office/powerpoint/2010/main" val="143644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8C63CA-70F5-4116-BF24-0DC3FD7A8628}" type="slidenum">
              <a:rPr lang="en-US" smtClean="0"/>
              <a:pPr fontAlgn="base">
                <a:spcBef>
                  <a:spcPct val="0"/>
                </a:spcBef>
                <a:spcAft>
                  <a:spcPct val="0"/>
                </a:spcAft>
                <a:defRPr/>
              </a:pPr>
              <a:t>1</a:t>
            </a:fld>
            <a:endParaRPr lang="en-US"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Rot="1" noChangeAspect="1" noChangeArrowheads="1" noTextEdit="1"/>
          </p:cNvSpPr>
          <p:nvPr>
            <p:ph type="sldImg"/>
          </p:nvPr>
        </p:nvSpPr>
        <p:spPr bwMode="auto">
          <a:xfrm>
            <a:off x="876300" y="733425"/>
            <a:ext cx="4889500" cy="3667125"/>
          </a:xfrm>
          <a:prstGeom prst="rect">
            <a:avLst/>
          </a:prstGeom>
          <a:solidFill>
            <a:srgbClr val="FFFFFF"/>
          </a:solidFill>
          <a:ln>
            <a:solidFill>
              <a:srgbClr val="000000"/>
            </a:solidFill>
            <a:miter lim="800000"/>
            <a:headEnd/>
            <a:tailEnd/>
          </a:ln>
        </p:spPr>
      </p:sp>
      <p:sp>
        <p:nvSpPr>
          <p:cNvPr id="982019" name="Rectangle 3"/>
          <p:cNvSpPr>
            <a:spLocks noGrp="1" noChangeArrowheads="1"/>
          </p:cNvSpPr>
          <p:nvPr>
            <p:ph type="body" idx="1"/>
          </p:nvPr>
        </p:nvSpPr>
        <p:spPr bwMode="auto">
          <a:xfrm>
            <a:off x="663575" y="4645025"/>
            <a:ext cx="5314950" cy="440055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98163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Rot="1" noChangeAspect="1" noChangeArrowheads="1" noTextEdit="1"/>
          </p:cNvSpPr>
          <p:nvPr>
            <p:ph type="sldImg"/>
          </p:nvPr>
        </p:nvSpPr>
        <p:spPr bwMode="auto">
          <a:xfrm>
            <a:off x="876300" y="733425"/>
            <a:ext cx="4889500" cy="3667125"/>
          </a:xfrm>
          <a:prstGeom prst="rect">
            <a:avLst/>
          </a:prstGeom>
          <a:solidFill>
            <a:srgbClr val="FFFFFF"/>
          </a:solidFill>
          <a:ln>
            <a:solidFill>
              <a:srgbClr val="000000"/>
            </a:solidFill>
            <a:miter lim="800000"/>
            <a:headEnd/>
            <a:tailEnd/>
          </a:ln>
        </p:spPr>
      </p:sp>
      <p:sp>
        <p:nvSpPr>
          <p:cNvPr id="984067" name="Rectangle 3"/>
          <p:cNvSpPr>
            <a:spLocks noGrp="1" noChangeArrowheads="1"/>
          </p:cNvSpPr>
          <p:nvPr>
            <p:ph type="body" idx="1"/>
          </p:nvPr>
        </p:nvSpPr>
        <p:spPr bwMode="auto">
          <a:xfrm>
            <a:off x="663575" y="4645025"/>
            <a:ext cx="5314950" cy="440055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247155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AF38E73-C36B-4DA7-9329-7175A2EF505B}" type="slidenum">
              <a:rPr lang="en-IE" smtClean="0"/>
              <a:t>8</a:t>
            </a:fld>
            <a:endParaRPr lang="en-IE"/>
          </a:p>
        </p:txBody>
      </p:sp>
    </p:spTree>
    <p:extLst>
      <p:ext uri="{BB962C8B-B14F-4D97-AF65-F5344CB8AC3E}">
        <p14:creationId xmlns:p14="http://schemas.microsoft.com/office/powerpoint/2010/main" val="137255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52</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53</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A034C4A-8310-4E58-9419-71485AC89CB7}" type="datetime1">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63033-3E03-4F59-BD56-F07E11D3A170}" type="datetime1">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2DC4A-23EE-411D-9E45-CFB66A779DCB}" type="datetime1">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D8CDBEDE-8241-4890-A0DA-1F2E5685E01C}" type="datetime1">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2DFC5-5A12-4903-AC61-6C2D8458784A}" type="datetime1">
              <a:rPr lang="en-US" smtClean="0"/>
              <a:t>4/13/2018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4ACB61B-C6AB-48EF-A049-546722740361}" type="datetime1">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001E7EA-D6E5-4D18-BCCC-74147BCC3326}" type="datetime1">
              <a:rPr lang="en-US" smtClean="0"/>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FB19D3-BAC9-4A06-B1FE-4AD88B5FA9B4}" type="datetime1">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776-D973-4797-8B2C-EBC83BFD5EA5}" type="datetime1">
              <a:rPr lang="en-US" smtClean="0"/>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03BF7-4137-4A64-BDD0-5EF4F3921EEE}" type="datetime1">
              <a:rPr lang="en-US" smtClean="0"/>
              <a:t>4/13/2018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3BDBE-7BAA-4987-948A-B28381CA7A81}" type="datetime1">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444A973-FCF0-4F14-B7DA-B56A9FBA1757}" type="datetime1">
              <a:rPr lang="en-US" smtClean="0"/>
              <a:t>4/13/2018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images.google.com/imgres?imgurl=http://www.avtg.com/images/polycom-soundstation-teleconferencing-system.jpg&amp;imgrefurl=http://www.avtg.com/polycom-soundstation-teleconferencing-system.htm&amp;usg=__bwgmdq04eH0pROG4OeCjyEmYwQ0=&amp;h=193&amp;w=248&amp;sz=17&amp;hl=en&amp;start=18&amp;um=1&amp;tbnid=tJTFGLSRsoR2mM:&amp;tbnh=86&amp;tbnw=111&amp;prev=/images?q=teleconferencing&amp;um=1&amp;hl=en&amp;rls=ADBS,ADBS:2006-33,ADBS:en&amp;sa=G" TargetMode="Externa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404813"/>
            <a:ext cx="7772400" cy="1736725"/>
          </a:xfrm>
        </p:spPr>
        <p:txBody>
          <a:bodyPr/>
          <a:lstStyle/>
          <a:p>
            <a:pPr algn="r" eaLnBrk="1" fontAlgn="auto" hangingPunct="1">
              <a:spcAft>
                <a:spcPts val="0"/>
              </a:spcAft>
              <a:defRPr/>
            </a:pPr>
            <a:r>
              <a:rPr lang="en-IE" sz="3600" dirty="0" smtClean="0">
                <a:solidFill>
                  <a:schemeClr val="tx2">
                    <a:satMod val="130000"/>
                  </a:schemeClr>
                </a:solidFill>
              </a:rPr>
              <a:t>Course -  DT228-2</a:t>
            </a:r>
            <a:br>
              <a:rPr lang="en-IE" sz="3600" dirty="0" smtClean="0">
                <a:solidFill>
                  <a:schemeClr val="tx2">
                    <a:satMod val="130000"/>
                  </a:schemeClr>
                </a:solidFill>
              </a:rPr>
            </a:br>
            <a:endParaRPr lang="en-US" sz="3600" dirty="0" smtClean="0">
              <a:solidFill>
                <a:schemeClr val="tx2">
                  <a:satMod val="130000"/>
                </a:schemeClr>
              </a:solidFill>
            </a:endParaRPr>
          </a:p>
        </p:txBody>
      </p:sp>
      <p:sp>
        <p:nvSpPr>
          <p:cNvPr id="2051" name="Rectangle 3"/>
          <p:cNvSpPr>
            <a:spLocks noGrp="1" noChangeArrowheads="1"/>
          </p:cNvSpPr>
          <p:nvPr>
            <p:ph type="subTitle" idx="1"/>
          </p:nvPr>
        </p:nvSpPr>
        <p:spPr>
          <a:xfrm>
            <a:off x="1258888" y="2060575"/>
            <a:ext cx="7489825" cy="911225"/>
          </a:xfrm>
        </p:spPr>
        <p:txBody>
          <a:bodyPr>
            <a:noAutofit/>
          </a:bodyPr>
          <a:lstStyle/>
          <a:p>
            <a:pPr eaLnBrk="1" fontAlgn="auto" hangingPunct="1">
              <a:lnSpc>
                <a:spcPct val="90000"/>
              </a:lnSpc>
              <a:spcAft>
                <a:spcPts val="0"/>
              </a:spcAft>
              <a:buFont typeface="Wingdings 2"/>
              <a:buNone/>
              <a:defRPr/>
            </a:pPr>
            <a:r>
              <a:rPr lang="en-IE" sz="3200" dirty="0" smtClean="0"/>
              <a:t>Module (Subject) -  </a:t>
            </a:r>
          </a:p>
          <a:p>
            <a:pPr eaLnBrk="1" fontAlgn="auto" hangingPunct="1">
              <a:lnSpc>
                <a:spcPct val="90000"/>
              </a:lnSpc>
              <a:spcAft>
                <a:spcPts val="0"/>
              </a:spcAft>
              <a:buFont typeface="Wingdings 2"/>
              <a:buNone/>
              <a:defRPr/>
            </a:pPr>
            <a:r>
              <a:rPr lang="en-IE" sz="3200" dirty="0" smtClean="0"/>
              <a:t>Human Computer Interaction</a:t>
            </a:r>
            <a:endParaRPr lang="en-US" sz="3200" dirty="0" smtClean="0"/>
          </a:p>
        </p:txBody>
      </p:sp>
      <p:sp>
        <p:nvSpPr>
          <p:cNvPr id="13316" name="Rectangle 4"/>
          <p:cNvSpPr>
            <a:spLocks noChangeArrowheads="1"/>
          </p:cNvSpPr>
          <p:nvPr/>
        </p:nvSpPr>
        <p:spPr bwMode="auto">
          <a:xfrm>
            <a:off x="1258888" y="5013325"/>
            <a:ext cx="698552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ctr" eaLnBrk="1" hangingPunct="1">
              <a:spcBef>
                <a:spcPct val="20000"/>
              </a:spcBef>
              <a:buClrTx/>
              <a:buSzTx/>
              <a:buFontTx/>
              <a:buNone/>
            </a:pPr>
            <a:r>
              <a:rPr lang="en-IE" altLang="en-US" dirty="0" smtClean="0">
                <a:solidFill>
                  <a:srgbClr val="FF0000"/>
                </a:solidFill>
                <a:latin typeface="Arial" charset="0"/>
              </a:rPr>
              <a:t>APPLICATION AREAS</a:t>
            </a:r>
            <a:endParaRPr lang="en-US" altLang="en-US" dirty="0">
              <a:solidFill>
                <a:srgbClr val="FFFF00"/>
              </a:solidFill>
              <a:latin typeface="Arial" charset="0"/>
            </a:endParaRPr>
          </a:p>
        </p:txBody>
      </p:sp>
      <p:sp>
        <p:nvSpPr>
          <p:cNvPr id="13317" name="Rectangle 5"/>
          <p:cNvSpPr>
            <a:spLocks noChangeArrowheads="1"/>
          </p:cNvSpPr>
          <p:nvPr/>
        </p:nvSpPr>
        <p:spPr bwMode="auto">
          <a:xfrm>
            <a:off x="1258888" y="3644900"/>
            <a:ext cx="64008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a:t>
            </a:r>
            <a:r>
              <a:rPr lang="en-IE" altLang="en-US" sz="2800" dirty="0" smtClean="0"/>
              <a:t>2, </a:t>
            </a:r>
            <a:r>
              <a:rPr lang="en-IE" altLang="en-US" sz="2800" dirty="0"/>
              <a:t>Week </a:t>
            </a:r>
            <a:r>
              <a:rPr lang="en-IE" altLang="en-US" sz="2800" dirty="0" smtClean="0"/>
              <a:t>10</a:t>
            </a:r>
            <a:endParaRPr lang="en-US" altLang="en-US" sz="2800" dirty="0"/>
          </a:p>
        </p:txBody>
      </p:sp>
      <p:sp>
        <p:nvSpPr>
          <p:cNvPr id="2" name="Slide Number Placeholder 1"/>
          <p:cNvSpPr>
            <a:spLocks noGrp="1"/>
          </p:cNvSpPr>
          <p:nvPr>
            <p:ph type="sldNum" sz="quarter" idx="12"/>
          </p:nvPr>
        </p:nvSpPr>
        <p:spPr/>
        <p:txBody>
          <a:bodyPr/>
          <a:lstStyle/>
          <a:p>
            <a:pPr>
              <a:defRPr/>
            </a:pPr>
            <a:fld id="{C6D55BE7-907D-4122-B262-F63DE34514A5}" type="slidenum">
              <a:rPr lang="en-US" smtClean="0"/>
              <a:pPr>
                <a:defRPr/>
              </a:pPr>
              <a:t>1</a:t>
            </a:fld>
            <a:endParaRPr lang="en-US"/>
          </a:p>
        </p:txBody>
      </p:sp>
    </p:spTree>
    <p:extLst>
      <p:ext uri="{BB962C8B-B14F-4D97-AF65-F5344CB8AC3E}">
        <p14:creationId xmlns:p14="http://schemas.microsoft.com/office/powerpoint/2010/main" val="192139862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A Historical Perspective</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10</a:t>
            </a:fld>
            <a:endParaRPr lang="en-US" dirty="0"/>
          </a:p>
        </p:txBody>
      </p:sp>
      <p:sp>
        <p:nvSpPr>
          <p:cNvPr id="4" name="Content Placeholder 3"/>
          <p:cNvSpPr>
            <a:spLocks noGrp="1"/>
          </p:cNvSpPr>
          <p:nvPr>
            <p:ph sz="quarter" idx="13"/>
          </p:nvPr>
        </p:nvSpPr>
        <p:spPr>
          <a:xfrm>
            <a:off x="609600" y="1600200"/>
            <a:ext cx="7924800" cy="4756150"/>
          </a:xfrm>
        </p:spPr>
        <p:txBody>
          <a:bodyPr>
            <a:noAutofit/>
          </a:bodyPr>
          <a:lstStyle/>
          <a:p>
            <a:pPr>
              <a:spcBef>
                <a:spcPts val="0"/>
              </a:spcBef>
            </a:pPr>
            <a:r>
              <a:rPr lang="en-US" altLang="en-US" sz="2000" dirty="0" smtClean="0">
                <a:latin typeface="Arial" panose="020B0604020202020204" pitchFamily="34" charset="0"/>
                <a:cs typeface="Arial" panose="020B0604020202020204" pitchFamily="34" charset="0"/>
              </a:rPr>
              <a:t>Interface developers have (more or less):</a:t>
            </a:r>
            <a:endParaRPr lang="en-US" altLang="en-US" sz="2000" dirty="0">
              <a:latin typeface="Arial" panose="020B0604020202020204" pitchFamily="34" charset="0"/>
              <a:cs typeface="Arial" panose="020B0604020202020204" pitchFamily="34" charset="0"/>
            </a:endParaRPr>
          </a:p>
          <a:p>
            <a:pPr marL="457200" lvl="1" indent="0">
              <a:spcBef>
                <a:spcPts val="0"/>
              </a:spcBef>
              <a:buNone/>
            </a:pPr>
            <a:r>
              <a:rPr lang="en-US" altLang="en-US" sz="2000" dirty="0" smtClean="0">
                <a:solidFill>
                  <a:srgbClr val="FFC000"/>
                </a:solidFill>
                <a:latin typeface="Arial" panose="020B0604020202020204" pitchFamily="34" charset="0"/>
                <a:cs typeface="Arial" panose="020B0604020202020204" pitchFamily="34" charset="0"/>
              </a:rPr>
              <a:t>Addressed </a:t>
            </a:r>
            <a:r>
              <a:rPr lang="en-US" altLang="en-US" sz="2000" dirty="0">
                <a:solidFill>
                  <a:srgbClr val="FFC000"/>
                </a:solidFill>
                <a:latin typeface="Arial" panose="020B0604020202020204" pitchFamily="34" charset="0"/>
                <a:cs typeface="Arial" panose="020B0604020202020204" pitchFamily="34" charset="0"/>
              </a:rPr>
              <a:t>the useful </a:t>
            </a:r>
            <a:r>
              <a:rPr lang="en-US" altLang="en-US" sz="2000" dirty="0" smtClean="0">
                <a:solidFill>
                  <a:srgbClr val="FFC000"/>
                </a:solidFill>
                <a:latin typeface="Arial" panose="020B0604020202020204" pitchFamily="34" charset="0"/>
                <a:cs typeface="Arial" panose="020B0604020202020204" pitchFamily="34" charset="0"/>
              </a:rPr>
              <a:t>and </a:t>
            </a:r>
            <a:r>
              <a:rPr lang="en-US" altLang="en-US" sz="2000" dirty="0">
                <a:solidFill>
                  <a:srgbClr val="FFC000"/>
                </a:solidFill>
                <a:latin typeface="Arial" panose="020B0604020202020204" pitchFamily="34" charset="0"/>
                <a:cs typeface="Arial" panose="020B0604020202020204" pitchFamily="34" charset="0"/>
              </a:rPr>
              <a:t>important aspects of </a:t>
            </a:r>
            <a:r>
              <a:rPr lang="en-US" altLang="en-US" sz="2000" dirty="0" smtClean="0">
                <a:solidFill>
                  <a:srgbClr val="FFC000"/>
                </a:solidFill>
                <a:latin typeface="Arial" panose="020B0604020202020204" pitchFamily="34" charset="0"/>
                <a:cs typeface="Arial" panose="020B0604020202020204" pitchFamily="34" charset="0"/>
              </a:rPr>
              <a:t>interfaces</a:t>
            </a:r>
            <a:endParaRPr lang="en-US" altLang="en-US" sz="2000" dirty="0">
              <a:solidFill>
                <a:srgbClr val="FFC000"/>
              </a:solidFill>
              <a:latin typeface="Arial" panose="020B0604020202020204" pitchFamily="34" charset="0"/>
              <a:cs typeface="Arial" panose="020B0604020202020204" pitchFamily="34" charset="0"/>
            </a:endParaRPr>
          </a:p>
          <a:p>
            <a:pPr lvl="2">
              <a:spcBef>
                <a:spcPts val="0"/>
              </a:spcBef>
            </a:pPr>
            <a:r>
              <a:rPr lang="en-US" altLang="en-US" sz="2000" dirty="0">
                <a:latin typeface="Arial" panose="020B0604020202020204" pitchFamily="34" charset="0"/>
                <a:cs typeface="Arial" panose="020B0604020202020204" pitchFamily="34" charset="0"/>
              </a:rPr>
              <a:t>Tools that succeeded helped (</a:t>
            </a:r>
            <a:r>
              <a:rPr lang="en-US" altLang="en-US" sz="2000" i="1" dirty="0">
                <a:latin typeface="Arial" panose="020B0604020202020204" pitchFamily="34" charset="0"/>
                <a:cs typeface="Arial" panose="020B0604020202020204" pitchFamily="34" charset="0"/>
              </a:rPr>
              <a:t>just</a:t>
            </a:r>
            <a:r>
              <a:rPr lang="en-US" altLang="en-US" sz="2000" dirty="0">
                <a:latin typeface="Arial" panose="020B0604020202020204" pitchFamily="34" charset="0"/>
                <a:cs typeface="Arial" panose="020B0604020202020204" pitchFamily="34" charset="0"/>
              </a:rPr>
              <a:t>) where needed</a:t>
            </a:r>
          </a:p>
          <a:p>
            <a:pPr marL="457200" lvl="1" indent="0">
              <a:spcBef>
                <a:spcPts val="0"/>
              </a:spcBef>
              <a:buNone/>
            </a:pPr>
            <a:r>
              <a:rPr lang="en-US" altLang="en-US" sz="2000" dirty="0" smtClean="0">
                <a:solidFill>
                  <a:srgbClr val="FFC000"/>
                </a:solidFill>
                <a:latin typeface="Arial" panose="020B0604020202020204" pitchFamily="34" charset="0"/>
                <a:cs typeface="Arial" panose="020B0604020202020204" pitchFamily="34" charset="0"/>
              </a:rPr>
              <a:t>Observed Thresholds </a:t>
            </a:r>
            <a:r>
              <a:rPr lang="en-US" altLang="en-US" sz="2000" dirty="0">
                <a:solidFill>
                  <a:srgbClr val="FFC000"/>
                </a:solidFill>
                <a:latin typeface="Arial" panose="020B0604020202020204" pitchFamily="34" charset="0"/>
                <a:cs typeface="Arial" panose="020B0604020202020204" pitchFamily="34" charset="0"/>
              </a:rPr>
              <a:t>/ </a:t>
            </a:r>
            <a:r>
              <a:rPr lang="en-US" altLang="en-US" sz="2000" dirty="0" smtClean="0">
                <a:solidFill>
                  <a:srgbClr val="FFC000"/>
                </a:solidFill>
                <a:latin typeface="Arial" panose="020B0604020202020204" pitchFamily="34" charset="0"/>
                <a:cs typeface="Arial" panose="020B0604020202020204" pitchFamily="34" charset="0"/>
              </a:rPr>
              <a:t>Ceilings</a:t>
            </a:r>
            <a:endParaRPr lang="en-US" altLang="en-US" sz="2000" dirty="0">
              <a:solidFill>
                <a:srgbClr val="FFC000"/>
              </a:solidFill>
              <a:latin typeface="Arial" panose="020B0604020202020204" pitchFamily="34" charset="0"/>
              <a:cs typeface="Arial" panose="020B0604020202020204" pitchFamily="34" charset="0"/>
            </a:endParaRPr>
          </a:p>
          <a:p>
            <a:pPr lvl="2">
              <a:spcBef>
                <a:spcPts val="0"/>
              </a:spcBef>
            </a:pPr>
            <a:r>
              <a:rPr lang="en-US" altLang="en-US" sz="2000" dirty="0">
                <a:latin typeface="Arial" panose="020B0604020202020204" pitchFamily="34" charset="0"/>
                <a:cs typeface="Arial" panose="020B0604020202020204" pitchFamily="34" charset="0"/>
              </a:rPr>
              <a:t>Threshold = How hard to get started</a:t>
            </a:r>
          </a:p>
          <a:p>
            <a:pPr lvl="2">
              <a:spcBef>
                <a:spcPts val="0"/>
              </a:spcBef>
            </a:pPr>
            <a:r>
              <a:rPr lang="en-US" altLang="en-US" sz="2000" dirty="0">
                <a:latin typeface="Arial" panose="020B0604020202020204" pitchFamily="34" charset="0"/>
                <a:cs typeface="Arial" panose="020B0604020202020204" pitchFamily="34" charset="0"/>
              </a:rPr>
              <a:t>Ceiling = how much can be achieved</a:t>
            </a:r>
          </a:p>
          <a:p>
            <a:pPr marL="457200" lvl="1" indent="0">
              <a:spcBef>
                <a:spcPts val="0"/>
              </a:spcBef>
              <a:buNone/>
            </a:pPr>
            <a:r>
              <a:rPr lang="en-US" altLang="en-US" sz="2000" dirty="0" smtClean="0">
                <a:solidFill>
                  <a:srgbClr val="FFC000"/>
                </a:solidFill>
                <a:latin typeface="Arial" panose="020B0604020202020204" pitchFamily="34" charset="0"/>
                <a:cs typeface="Arial" panose="020B0604020202020204" pitchFamily="34" charset="0"/>
              </a:rPr>
              <a:t>Used the ‘Path </a:t>
            </a:r>
            <a:r>
              <a:rPr lang="en-US" altLang="en-US" sz="2000" dirty="0">
                <a:solidFill>
                  <a:srgbClr val="FFC000"/>
                </a:solidFill>
                <a:latin typeface="Arial" panose="020B0604020202020204" pitchFamily="34" charset="0"/>
                <a:cs typeface="Arial" panose="020B0604020202020204" pitchFamily="34" charset="0"/>
              </a:rPr>
              <a:t>of Least </a:t>
            </a:r>
            <a:r>
              <a:rPr lang="en-US" altLang="en-US" sz="2000" dirty="0" smtClean="0">
                <a:solidFill>
                  <a:srgbClr val="FFC000"/>
                </a:solidFill>
                <a:latin typeface="Arial" panose="020B0604020202020204" pitchFamily="34" charset="0"/>
                <a:cs typeface="Arial" panose="020B0604020202020204" pitchFamily="34" charset="0"/>
              </a:rPr>
              <a:t>Resistance’</a:t>
            </a:r>
            <a:endParaRPr lang="en-US" altLang="en-US" sz="2000" dirty="0">
              <a:solidFill>
                <a:srgbClr val="FFC000"/>
              </a:solidFill>
              <a:latin typeface="Arial" panose="020B0604020202020204" pitchFamily="34" charset="0"/>
              <a:cs typeface="Arial" panose="020B0604020202020204" pitchFamily="34" charset="0"/>
            </a:endParaRPr>
          </a:p>
          <a:p>
            <a:pPr lvl="2">
              <a:spcBef>
                <a:spcPts val="0"/>
              </a:spcBef>
            </a:pPr>
            <a:r>
              <a:rPr lang="en-US" altLang="en-US" sz="2000" dirty="0">
                <a:latin typeface="Arial" panose="020B0604020202020204" pitchFamily="34" charset="0"/>
                <a:cs typeface="Arial" panose="020B0604020202020204" pitchFamily="34" charset="0"/>
              </a:rPr>
              <a:t>Tools influence user interfaces created</a:t>
            </a:r>
          </a:p>
          <a:p>
            <a:pPr marL="457200" lvl="1" indent="0">
              <a:spcBef>
                <a:spcPts val="0"/>
              </a:spcBef>
              <a:buNone/>
            </a:pPr>
            <a:r>
              <a:rPr lang="en-US" altLang="en-US" sz="2000" dirty="0" smtClean="0">
                <a:solidFill>
                  <a:srgbClr val="FFC000"/>
                </a:solidFill>
                <a:latin typeface="Arial" panose="020B0604020202020204" pitchFamily="34" charset="0"/>
                <a:cs typeface="Arial" panose="020B0604020202020204" pitchFamily="34" charset="0"/>
              </a:rPr>
              <a:t>Used predictability</a:t>
            </a:r>
            <a:endParaRPr lang="en-US" altLang="en-US" sz="2000" dirty="0">
              <a:solidFill>
                <a:srgbClr val="FFC000"/>
              </a:solidFill>
              <a:latin typeface="Arial" panose="020B0604020202020204" pitchFamily="34" charset="0"/>
              <a:cs typeface="Arial" panose="020B0604020202020204" pitchFamily="34" charset="0"/>
            </a:endParaRPr>
          </a:p>
          <a:p>
            <a:pPr lvl="2">
              <a:spcBef>
                <a:spcPts val="0"/>
              </a:spcBef>
            </a:pPr>
            <a:r>
              <a:rPr lang="en-US" altLang="en-US" sz="2000" dirty="0">
                <a:latin typeface="Arial" panose="020B0604020202020204" pitchFamily="34" charset="0"/>
                <a:cs typeface="Arial" panose="020B0604020202020204" pitchFamily="34" charset="0"/>
              </a:rPr>
              <a:t>If not predictable, then not accepted by programmers</a:t>
            </a:r>
          </a:p>
          <a:p>
            <a:pPr marL="457200" lvl="1" indent="0">
              <a:spcBef>
                <a:spcPts val="0"/>
              </a:spcBef>
              <a:buNone/>
            </a:pPr>
            <a:r>
              <a:rPr lang="en-US" altLang="en-US" sz="2000" dirty="0" smtClean="0">
                <a:solidFill>
                  <a:srgbClr val="FFC000"/>
                </a:solidFill>
                <a:latin typeface="Arial" panose="020B0604020202020204" pitchFamily="34" charset="0"/>
                <a:cs typeface="Arial" panose="020B0604020202020204" pitchFamily="34" charset="0"/>
              </a:rPr>
              <a:t>Watched for ‘Moving Targets’ </a:t>
            </a:r>
            <a:endParaRPr lang="en-US" altLang="en-US" sz="2000" dirty="0">
              <a:solidFill>
                <a:srgbClr val="FFC000"/>
              </a:solidFill>
              <a:latin typeface="Arial" panose="020B0604020202020204" pitchFamily="34" charset="0"/>
              <a:cs typeface="Arial" panose="020B0604020202020204" pitchFamily="34" charset="0"/>
            </a:endParaRPr>
          </a:p>
          <a:p>
            <a:pPr lvl="2">
              <a:spcBef>
                <a:spcPts val="0"/>
              </a:spcBef>
            </a:pPr>
            <a:r>
              <a:rPr lang="en-US" altLang="en-US" sz="2000" dirty="0">
                <a:latin typeface="Arial" panose="020B0604020202020204" pitchFamily="34" charset="0"/>
                <a:cs typeface="Arial" panose="020B0604020202020204" pitchFamily="34" charset="0"/>
              </a:rPr>
              <a:t>Changing user interface styles makes tools </a:t>
            </a:r>
            <a:r>
              <a:rPr lang="en-US" altLang="en-US" sz="2000" dirty="0" smtClean="0">
                <a:latin typeface="Arial" panose="020B0604020202020204" pitchFamily="34" charset="0"/>
                <a:cs typeface="Arial" panose="020B0604020202020204" pitchFamily="34" charset="0"/>
              </a:rPr>
              <a:t>obsolete</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303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Historically: What Worked? </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11</a:t>
            </a:fld>
            <a:endParaRPr lang="en-US"/>
          </a:p>
        </p:txBody>
      </p:sp>
      <p:sp>
        <p:nvSpPr>
          <p:cNvPr id="4" name="Content Placeholder 3"/>
          <p:cNvSpPr>
            <a:spLocks noGrp="1"/>
          </p:cNvSpPr>
          <p:nvPr>
            <p:ph sz="quarter" idx="13"/>
          </p:nvPr>
        </p:nvSpPr>
        <p:spPr/>
        <p:txBody>
          <a:bodyPr>
            <a:normAutofit/>
          </a:bodyPr>
          <a:lstStyle/>
          <a:p>
            <a:pPr marL="0" indent="0">
              <a:buNone/>
            </a:pPr>
            <a:r>
              <a:rPr lang="en-US" altLang="en-US" sz="2600" dirty="0" smtClean="0">
                <a:latin typeface="Arial" panose="020B0604020202020204" pitchFamily="34" charset="0"/>
                <a:cs typeface="Arial" panose="020B0604020202020204" pitchFamily="34" charset="0"/>
              </a:rPr>
              <a:t>These aspects of interface design proved valuable:</a:t>
            </a:r>
          </a:p>
          <a:p>
            <a:r>
              <a:rPr lang="en-US" altLang="en-US" sz="2400" dirty="0" smtClean="0">
                <a:latin typeface="Arial" panose="020B0604020202020204" pitchFamily="34" charset="0"/>
                <a:cs typeface="Arial" panose="020B0604020202020204" pitchFamily="34" charset="0"/>
              </a:rPr>
              <a:t>Window </a:t>
            </a:r>
            <a:r>
              <a:rPr lang="en-US" altLang="en-US" sz="2400" dirty="0">
                <a:latin typeface="Arial" panose="020B0604020202020204" pitchFamily="34" charset="0"/>
                <a:cs typeface="Arial" panose="020B0604020202020204" pitchFamily="34" charset="0"/>
              </a:rPr>
              <a:t>Managers and Toolkits</a:t>
            </a:r>
          </a:p>
          <a:p>
            <a:r>
              <a:rPr lang="en-US" altLang="en-US" sz="2400" dirty="0">
                <a:latin typeface="Arial" panose="020B0604020202020204" pitchFamily="34" charset="0"/>
                <a:cs typeface="Arial" panose="020B0604020202020204" pitchFamily="34" charset="0"/>
              </a:rPr>
              <a:t>Event Languages</a:t>
            </a:r>
          </a:p>
          <a:p>
            <a:r>
              <a:rPr lang="en-US" altLang="en-US" sz="2400" dirty="0">
                <a:latin typeface="Arial" panose="020B0604020202020204" pitchFamily="34" charset="0"/>
                <a:cs typeface="Arial" panose="020B0604020202020204" pitchFamily="34" charset="0"/>
              </a:rPr>
              <a:t>Graphical, Interactive Tools</a:t>
            </a:r>
          </a:p>
          <a:p>
            <a:r>
              <a:rPr lang="en-US" altLang="en-US" sz="2400" dirty="0">
                <a:latin typeface="Arial" panose="020B0604020202020204" pitchFamily="34" charset="0"/>
                <a:cs typeface="Arial" panose="020B0604020202020204" pitchFamily="34" charset="0"/>
              </a:rPr>
              <a:t>Component Architectures</a:t>
            </a:r>
          </a:p>
          <a:p>
            <a:r>
              <a:rPr lang="en-US" altLang="en-US" sz="2400" dirty="0">
                <a:latin typeface="Arial" panose="020B0604020202020204" pitchFamily="34" charset="0"/>
                <a:cs typeface="Arial" panose="020B0604020202020204" pitchFamily="34" charset="0"/>
              </a:rPr>
              <a:t>Scripting Languages</a:t>
            </a:r>
          </a:p>
          <a:p>
            <a:r>
              <a:rPr lang="en-US" altLang="en-US" sz="2400" dirty="0">
                <a:latin typeface="Arial" panose="020B0604020202020204" pitchFamily="34" charset="0"/>
                <a:cs typeface="Arial" panose="020B0604020202020204" pitchFamily="34" charset="0"/>
              </a:rPr>
              <a:t>Hypertext</a:t>
            </a:r>
          </a:p>
          <a:p>
            <a:r>
              <a:rPr lang="en-US" altLang="en-US" sz="2400" dirty="0">
                <a:latin typeface="Arial" panose="020B0604020202020204" pitchFamily="34" charset="0"/>
                <a:cs typeface="Arial" panose="020B0604020202020204" pitchFamily="34" charset="0"/>
              </a:rPr>
              <a:t>Object Oriented </a:t>
            </a:r>
            <a:r>
              <a:rPr lang="en-US" altLang="en-US" sz="2400" dirty="0" smtClean="0">
                <a:latin typeface="Arial" panose="020B0604020202020204" pitchFamily="34" charset="0"/>
                <a:cs typeface="Arial" panose="020B0604020202020204" pitchFamily="34" charset="0"/>
              </a:rPr>
              <a:t>Programming</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839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Historically: </a:t>
            </a:r>
            <a:r>
              <a:rPr lang="en-US" altLang="en-US" sz="3200" dirty="0">
                <a:latin typeface="Arial" panose="020B0604020202020204" pitchFamily="34" charset="0"/>
                <a:cs typeface="Arial" panose="020B0604020202020204" pitchFamily="34" charset="0"/>
              </a:rPr>
              <a:t>Window </a:t>
            </a:r>
            <a:r>
              <a:rPr lang="en-US" altLang="en-US" sz="3200" dirty="0" smtClean="0">
                <a:latin typeface="Arial" panose="020B0604020202020204" pitchFamily="34" charset="0"/>
                <a:cs typeface="Arial" panose="020B0604020202020204" pitchFamily="34" charset="0"/>
              </a:rPr>
              <a:t>Managers</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12</a:t>
            </a:fld>
            <a:endParaRPr lang="en-US"/>
          </a:p>
        </p:txBody>
      </p:sp>
      <p:sp>
        <p:nvSpPr>
          <p:cNvPr id="4" name="Content Placeholder 3"/>
          <p:cNvSpPr>
            <a:spLocks noGrp="1"/>
          </p:cNvSpPr>
          <p:nvPr>
            <p:ph sz="quarter" idx="13"/>
          </p:nvPr>
        </p:nvSpPr>
        <p:spPr>
          <a:xfrm>
            <a:off x="609600" y="1600200"/>
            <a:ext cx="7924800" cy="4493096"/>
          </a:xfrm>
        </p:spPr>
        <p:txBody>
          <a:bodyPr>
            <a:normAutofit/>
          </a:bodyPr>
          <a:lstStyle/>
          <a:p>
            <a:r>
              <a:rPr lang="en-US" altLang="en-US" sz="2100" dirty="0">
                <a:latin typeface="Arial" panose="020B0604020202020204" pitchFamily="34" charset="0"/>
                <a:cs typeface="Arial" panose="020B0604020202020204" pitchFamily="34" charset="0"/>
              </a:rPr>
              <a:t>Multiple (tiled) windows </a:t>
            </a:r>
            <a:r>
              <a:rPr lang="en-US" altLang="en-US" sz="2100" dirty="0" smtClean="0">
                <a:latin typeface="Arial" panose="020B0604020202020204" pitchFamily="34" charset="0"/>
                <a:cs typeface="Arial" panose="020B0604020202020204" pitchFamily="34" charset="0"/>
              </a:rPr>
              <a:t>in IT </a:t>
            </a:r>
            <a:r>
              <a:rPr lang="en-US" altLang="en-US" sz="2100" dirty="0">
                <a:latin typeface="Arial" panose="020B0604020202020204" pitchFamily="34" charset="0"/>
                <a:cs typeface="Arial" panose="020B0604020202020204" pitchFamily="34" charset="0"/>
              </a:rPr>
              <a:t>research systems of </a:t>
            </a:r>
            <a:r>
              <a:rPr lang="en-US" altLang="en-US" sz="2100" dirty="0" smtClean="0">
                <a:latin typeface="Arial" panose="020B0604020202020204" pitchFamily="34" charset="0"/>
                <a:cs typeface="Arial" panose="020B0604020202020204" pitchFamily="34" charset="0"/>
              </a:rPr>
              <a:t>the 1960’s</a:t>
            </a:r>
            <a:r>
              <a:rPr lang="en-US" altLang="en-US" sz="2100" dirty="0">
                <a:latin typeface="Arial" panose="020B0604020202020204" pitchFamily="34" charset="0"/>
                <a:cs typeface="Arial" panose="020B0604020202020204" pitchFamily="34" charset="0"/>
              </a:rPr>
              <a:t>: </a:t>
            </a:r>
            <a:r>
              <a:rPr lang="en-US" altLang="en-US" sz="2100" dirty="0" smtClean="0">
                <a:latin typeface="Arial" panose="020B0604020202020204" pitchFamily="34" charset="0"/>
                <a:cs typeface="Arial" panose="020B0604020202020204" pitchFamily="34" charset="0"/>
              </a:rPr>
              <a:t>NLS (</a:t>
            </a:r>
            <a:r>
              <a:rPr lang="en-US" altLang="en-US" sz="2100" dirty="0" err="1" smtClean="0">
                <a:latin typeface="Arial" panose="020B0604020202020204" pitchFamily="34" charset="0"/>
                <a:cs typeface="Arial" panose="020B0604020202020204" pitchFamily="34" charset="0"/>
              </a:rPr>
              <a:t>oN-Line</a:t>
            </a:r>
            <a:r>
              <a:rPr lang="en-US" altLang="en-US" sz="2100" dirty="0" smtClean="0">
                <a:latin typeface="Arial" panose="020B0604020202020204" pitchFamily="34" charset="0"/>
                <a:cs typeface="Arial" panose="020B0604020202020204" pitchFamily="34" charset="0"/>
              </a:rPr>
              <a:t> systems by Douglas </a:t>
            </a:r>
            <a:r>
              <a:rPr lang="en-US" altLang="en-US" sz="2100" dirty="0" err="1" smtClean="0">
                <a:latin typeface="Arial" panose="020B0604020202020204" pitchFamily="34" charset="0"/>
                <a:cs typeface="Arial" panose="020B0604020202020204" pitchFamily="34" charset="0"/>
              </a:rPr>
              <a:t>Englebart</a:t>
            </a:r>
            <a:r>
              <a:rPr lang="en-US" altLang="en-US" sz="2100" dirty="0" smtClean="0">
                <a:latin typeface="Arial" panose="020B0604020202020204" pitchFamily="34" charset="0"/>
                <a:cs typeface="Arial" panose="020B0604020202020204" pitchFamily="34" charset="0"/>
              </a:rPr>
              <a:t>), </a:t>
            </a:r>
            <a:r>
              <a:rPr lang="en-US" altLang="en-US" sz="2100" dirty="0">
                <a:latin typeface="Arial" panose="020B0604020202020204" pitchFamily="34" charset="0"/>
                <a:cs typeface="Arial" panose="020B0604020202020204" pitchFamily="34" charset="0"/>
              </a:rPr>
              <a:t>etc.</a:t>
            </a:r>
          </a:p>
          <a:p>
            <a:r>
              <a:rPr lang="en-US" altLang="en-US" sz="2100" dirty="0">
                <a:latin typeface="Arial" panose="020B0604020202020204" pitchFamily="34" charset="0"/>
                <a:cs typeface="Arial" panose="020B0604020202020204" pitchFamily="34" charset="0"/>
              </a:rPr>
              <a:t>Overlapping </a:t>
            </a:r>
            <a:r>
              <a:rPr lang="en-US" altLang="en-US" sz="2100" dirty="0" smtClean="0">
                <a:latin typeface="Arial" panose="020B0604020202020204" pitchFamily="34" charset="0"/>
                <a:cs typeface="Arial" panose="020B0604020202020204" pitchFamily="34" charset="0"/>
              </a:rPr>
              <a:t>(Window Overlapping by Alan Kay of </a:t>
            </a:r>
            <a:r>
              <a:rPr lang="en-IE" sz="2100" dirty="0">
                <a:latin typeface="Arial" panose="020B0604020202020204" pitchFamily="34" charset="0"/>
                <a:cs typeface="Arial" panose="020B0604020202020204" pitchFamily="34" charset="0"/>
              </a:rPr>
              <a:t>Xerox Palo Alto Research </a:t>
            </a:r>
            <a:r>
              <a:rPr lang="en-IE" sz="2100" dirty="0" err="1">
                <a:latin typeface="Arial" panose="020B0604020202020204" pitchFamily="34" charset="0"/>
                <a:cs typeface="Arial" panose="020B0604020202020204" pitchFamily="34" charset="0"/>
              </a:rPr>
              <a:t>Center</a:t>
            </a:r>
            <a:r>
              <a:rPr lang="en-US" altLang="en-US" sz="2100" dirty="0" smtClean="0">
                <a:latin typeface="Arial" panose="020B0604020202020204" pitchFamily="34" charset="0"/>
                <a:cs typeface="Arial" panose="020B0604020202020204" pitchFamily="34" charset="0"/>
              </a:rPr>
              <a:t> </a:t>
            </a:r>
            <a:r>
              <a:rPr lang="en-US" altLang="en-US" sz="2100" dirty="0">
                <a:latin typeface="Arial" panose="020B0604020202020204" pitchFamily="34" charset="0"/>
                <a:cs typeface="Arial" panose="020B0604020202020204" pitchFamily="34" charset="0"/>
              </a:rPr>
              <a:t>(1969</a:t>
            </a:r>
            <a:r>
              <a:rPr lang="en-US" altLang="en-US" sz="2100" dirty="0" smtClean="0">
                <a:latin typeface="Arial" panose="020B0604020202020204" pitchFamily="34" charset="0"/>
                <a:cs typeface="Arial" panose="020B0604020202020204" pitchFamily="34" charset="0"/>
              </a:rPr>
              <a:t>))</a:t>
            </a:r>
            <a:endParaRPr lang="en-US" altLang="en-US" sz="2100" dirty="0">
              <a:latin typeface="Arial" panose="020B0604020202020204" pitchFamily="34" charset="0"/>
              <a:cs typeface="Arial" panose="020B0604020202020204" pitchFamily="34" charset="0"/>
            </a:endParaRPr>
          </a:p>
          <a:p>
            <a:r>
              <a:rPr lang="en-US" altLang="en-US" sz="2100" dirty="0" smtClean="0">
                <a:latin typeface="Arial" panose="020B0604020202020204" pitchFamily="34" charset="0"/>
                <a:cs typeface="Arial" panose="020B0604020202020204" pitchFamily="34" charset="0"/>
              </a:rPr>
              <a:t>Smalltalk (object-oriented language), </a:t>
            </a:r>
            <a:r>
              <a:rPr lang="en-US" altLang="en-US" sz="2100" dirty="0">
                <a:latin typeface="Arial" panose="020B0604020202020204" pitchFamily="34" charset="0"/>
                <a:cs typeface="Arial" panose="020B0604020202020204" pitchFamily="34" charset="0"/>
              </a:rPr>
              <a:t>1974 at Xerox PARC</a:t>
            </a:r>
          </a:p>
          <a:p>
            <a:pPr marL="0" indent="0">
              <a:buNone/>
            </a:pPr>
            <a:r>
              <a:rPr lang="en-US" altLang="en-US" sz="2400" dirty="0" smtClean="0">
                <a:latin typeface="Arial" panose="020B0604020202020204" pitchFamily="34" charset="0"/>
                <a:cs typeface="Arial" panose="020B0604020202020204" pitchFamily="34" charset="0"/>
              </a:rPr>
              <a:t>These were </a:t>
            </a:r>
            <a:r>
              <a:rPr lang="en-US" altLang="en-US" sz="2400" dirty="0">
                <a:latin typeface="Arial" panose="020B0604020202020204" pitchFamily="34" charset="0"/>
                <a:cs typeface="Arial" panose="020B0604020202020204" pitchFamily="34" charset="0"/>
              </a:rPr>
              <a:t>s</a:t>
            </a:r>
            <a:r>
              <a:rPr lang="en-US" altLang="en-US" sz="2400" dirty="0" smtClean="0">
                <a:latin typeface="Arial" panose="020B0604020202020204" pitchFamily="34" charset="0"/>
                <a:cs typeface="Arial" panose="020B0604020202020204" pitchFamily="34" charset="0"/>
              </a:rPr>
              <a:t>uccessful </a:t>
            </a:r>
            <a:r>
              <a:rPr lang="en-US" altLang="en-US" sz="2400" dirty="0">
                <a:latin typeface="Arial" panose="020B0604020202020204" pitchFamily="34" charset="0"/>
                <a:cs typeface="Arial" panose="020B0604020202020204" pitchFamily="34" charset="0"/>
              </a:rPr>
              <a:t>because multiple windows help users manage scarce resources:</a:t>
            </a:r>
          </a:p>
          <a:p>
            <a:pPr lvl="1"/>
            <a:r>
              <a:rPr lang="en-US" altLang="en-US" sz="2100" dirty="0">
                <a:latin typeface="Arial" panose="020B0604020202020204" pitchFamily="34" charset="0"/>
                <a:cs typeface="Arial" panose="020B0604020202020204" pitchFamily="34" charset="0"/>
              </a:rPr>
              <a:t>Screen space and input devices</a:t>
            </a:r>
          </a:p>
          <a:p>
            <a:pPr lvl="1"/>
            <a:r>
              <a:rPr lang="en-US" altLang="en-US" sz="2100" dirty="0">
                <a:latin typeface="Arial" panose="020B0604020202020204" pitchFamily="34" charset="0"/>
                <a:cs typeface="Arial" panose="020B0604020202020204" pitchFamily="34" charset="0"/>
              </a:rPr>
              <a:t>Attention of users</a:t>
            </a:r>
          </a:p>
          <a:p>
            <a:pPr lvl="1"/>
            <a:r>
              <a:rPr lang="en-US" altLang="en-US" sz="2100" dirty="0">
                <a:latin typeface="Arial" panose="020B0604020202020204" pitchFamily="34" charset="0"/>
                <a:cs typeface="Arial" panose="020B0604020202020204" pitchFamily="34" charset="0"/>
              </a:rPr>
              <a:t>Affordances for reminding and finding other </a:t>
            </a:r>
            <a:r>
              <a:rPr lang="en-US" altLang="en-US" sz="2100" dirty="0" smtClean="0">
                <a:latin typeface="Arial" panose="020B0604020202020204" pitchFamily="34" charset="0"/>
                <a:cs typeface="Arial" panose="020B0604020202020204" pitchFamily="34" charset="0"/>
              </a:rPr>
              <a:t>work</a:t>
            </a:r>
            <a:endParaRPr lang="en-IE"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8937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Historically: Toolkits </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13</a:t>
            </a:fld>
            <a:endParaRPr lang="en-US"/>
          </a:p>
        </p:txBody>
      </p:sp>
      <p:sp>
        <p:nvSpPr>
          <p:cNvPr id="4" name="Content Placeholder 3"/>
          <p:cNvSpPr>
            <a:spLocks noGrp="1"/>
          </p:cNvSpPr>
          <p:nvPr>
            <p:ph sz="quarter" idx="13"/>
          </p:nvPr>
        </p:nvSpPr>
        <p:spPr>
          <a:xfrm>
            <a:off x="609600" y="1600200"/>
            <a:ext cx="8138864" cy="4114800"/>
          </a:xfrm>
        </p:spPr>
        <p:txBody>
          <a:bodyPr>
            <a:noAutofit/>
          </a:bodyPr>
          <a:lstStyle/>
          <a:p>
            <a:r>
              <a:rPr lang="en-US" altLang="en-US" sz="2200" dirty="0">
                <a:latin typeface="Arial" panose="020B0604020202020204" pitchFamily="34" charset="0"/>
                <a:cs typeface="Arial" panose="020B0604020202020204" pitchFamily="34" charset="0"/>
              </a:rPr>
              <a:t>A collection of </a:t>
            </a:r>
            <a:r>
              <a:rPr lang="en-US" altLang="en-US" sz="2200" dirty="0" smtClean="0">
                <a:latin typeface="Arial" panose="020B0604020202020204" pitchFamily="34" charset="0"/>
                <a:cs typeface="Arial" panose="020B0604020202020204" pitchFamily="34" charset="0"/>
              </a:rPr>
              <a:t>widgets, for example;</a:t>
            </a:r>
            <a:endParaRPr lang="en-US" altLang="en-US" sz="2200" dirty="0">
              <a:latin typeface="Arial" panose="020B0604020202020204" pitchFamily="34" charset="0"/>
              <a:cs typeface="Arial" panose="020B0604020202020204" pitchFamily="34" charset="0"/>
            </a:endParaRPr>
          </a:p>
          <a:p>
            <a:pPr lvl="1"/>
            <a:r>
              <a:rPr lang="en-US" altLang="en-US" sz="2000" dirty="0">
                <a:latin typeface="Arial" panose="020B0604020202020204" pitchFamily="34" charset="0"/>
                <a:cs typeface="Arial" panose="020B0604020202020204" pitchFamily="34" charset="0"/>
              </a:rPr>
              <a:t>Menus, scroll bars, text entry fields, buttons, etc.</a:t>
            </a:r>
          </a:p>
          <a:p>
            <a:r>
              <a:rPr lang="en-US" altLang="en-US" sz="2200" dirty="0">
                <a:latin typeface="Arial" panose="020B0604020202020204" pitchFamily="34" charset="0"/>
                <a:cs typeface="Arial" panose="020B0604020202020204" pitchFamily="34" charset="0"/>
              </a:rPr>
              <a:t>Toolkits help with programming</a:t>
            </a:r>
          </a:p>
          <a:p>
            <a:r>
              <a:rPr lang="en-US" altLang="en-US" sz="2200" dirty="0" smtClean="0">
                <a:latin typeface="Arial" panose="020B0604020202020204" pitchFamily="34" charset="0"/>
                <a:cs typeface="Arial" panose="020B0604020202020204" pitchFamily="34" charset="0"/>
              </a:rPr>
              <a:t>They help </a:t>
            </a:r>
            <a:r>
              <a:rPr lang="en-US" altLang="en-US" sz="2200" dirty="0">
                <a:latin typeface="Arial" panose="020B0604020202020204" pitchFamily="34" charset="0"/>
                <a:cs typeface="Arial" panose="020B0604020202020204" pitchFamily="34" charset="0"/>
              </a:rPr>
              <a:t>maintain consistency among </a:t>
            </a:r>
            <a:r>
              <a:rPr lang="en-US" altLang="en-US" sz="2200" dirty="0" smtClean="0">
                <a:latin typeface="Arial" panose="020B0604020202020204" pitchFamily="34" charset="0"/>
                <a:cs typeface="Arial" panose="020B0604020202020204" pitchFamily="34" charset="0"/>
              </a:rPr>
              <a:t>user interfaces</a:t>
            </a:r>
            <a:endParaRPr lang="en-US" altLang="en-US" sz="2200" dirty="0">
              <a:latin typeface="Arial" panose="020B0604020202020204" pitchFamily="34" charset="0"/>
              <a:cs typeface="Arial" panose="020B0604020202020204" pitchFamily="34" charset="0"/>
            </a:endParaRPr>
          </a:p>
          <a:p>
            <a:pPr lvl="1"/>
            <a:r>
              <a:rPr lang="en-US" altLang="en-US" sz="2000" dirty="0" smtClean="0">
                <a:latin typeface="Arial" panose="020B0604020202020204" pitchFamily="34" charset="0"/>
                <a:cs typeface="Arial" panose="020B0604020202020204" pitchFamily="34" charset="0"/>
              </a:rPr>
              <a:t>A key feature </a:t>
            </a:r>
            <a:r>
              <a:rPr lang="en-US" altLang="en-US" sz="2000" dirty="0">
                <a:latin typeface="Arial" panose="020B0604020202020204" pitchFamily="34" charset="0"/>
                <a:cs typeface="Arial" panose="020B0604020202020204" pitchFamily="34" charset="0"/>
              </a:rPr>
              <a:t>of </a:t>
            </a:r>
            <a:r>
              <a:rPr lang="en-US" altLang="en-US" sz="2000" dirty="0" smtClean="0">
                <a:latin typeface="Arial" panose="020B0604020202020204" pitchFamily="34" charset="0"/>
                <a:cs typeface="Arial" panose="020B0604020202020204" pitchFamily="34" charset="0"/>
              </a:rPr>
              <a:t>the Macintosh </a:t>
            </a:r>
            <a:r>
              <a:rPr lang="en-US" altLang="en-US" sz="2000" dirty="0">
                <a:latin typeface="Arial" panose="020B0604020202020204" pitchFamily="34" charset="0"/>
                <a:cs typeface="Arial" panose="020B0604020202020204" pitchFamily="34" charset="0"/>
              </a:rPr>
              <a:t>toolbox</a:t>
            </a:r>
          </a:p>
          <a:p>
            <a:pPr marL="0" indent="0">
              <a:buNone/>
            </a:pPr>
            <a:r>
              <a:rPr lang="en-US" altLang="en-US" sz="2200" dirty="0">
                <a:solidFill>
                  <a:srgbClr val="FFC000"/>
                </a:solidFill>
                <a:latin typeface="Arial" panose="020B0604020202020204" pitchFamily="34" charset="0"/>
                <a:cs typeface="Arial" panose="020B0604020202020204" pitchFamily="34" charset="0"/>
              </a:rPr>
              <a:t>Path of least resistance </a:t>
            </a:r>
            <a:r>
              <a:rPr lang="en-US" altLang="en-US" sz="2200" dirty="0">
                <a:latin typeface="Arial" panose="020B0604020202020204" pitchFamily="34" charset="0"/>
                <a:cs typeface="Arial" panose="020B0604020202020204" pitchFamily="34" charset="0"/>
              </a:rPr>
              <a:t>translates into getting programmers to do the right </a:t>
            </a:r>
            <a:r>
              <a:rPr lang="en-US" altLang="en-US" sz="2200" dirty="0" smtClean="0">
                <a:latin typeface="Arial" panose="020B0604020202020204" pitchFamily="34" charset="0"/>
                <a:cs typeface="Arial" panose="020B0604020202020204" pitchFamily="34" charset="0"/>
              </a:rPr>
              <a:t>thing.</a:t>
            </a:r>
          </a:p>
          <a:p>
            <a:pPr marL="0" indent="0">
              <a:buNone/>
            </a:pPr>
            <a:r>
              <a:rPr lang="en-US" altLang="en-US" sz="2200" dirty="0" smtClean="0">
                <a:latin typeface="Arial" panose="020B0604020202020204" pitchFamily="34" charset="0"/>
                <a:cs typeface="Arial" panose="020B0604020202020204" pitchFamily="34" charset="0"/>
              </a:rPr>
              <a:t>Toolkits were successful </a:t>
            </a:r>
            <a:r>
              <a:rPr lang="en-US" altLang="en-US" sz="2200" dirty="0">
                <a:latin typeface="Arial" panose="020B0604020202020204" pitchFamily="34" charset="0"/>
                <a:cs typeface="Arial" panose="020B0604020202020204" pitchFamily="34" charset="0"/>
              </a:rPr>
              <a:t>partially because </a:t>
            </a:r>
            <a:r>
              <a:rPr lang="en-US" altLang="en-US" sz="2200" dirty="0" smtClean="0">
                <a:latin typeface="Arial" panose="020B0604020202020204" pitchFamily="34" charset="0"/>
                <a:cs typeface="Arial" panose="020B0604020202020204" pitchFamily="34" charset="0"/>
              </a:rPr>
              <a:t>they address </a:t>
            </a:r>
            <a:r>
              <a:rPr lang="en-US" altLang="en-US" sz="2200" dirty="0">
                <a:latin typeface="Arial" panose="020B0604020202020204" pitchFamily="34" charset="0"/>
                <a:cs typeface="Arial" panose="020B0604020202020204" pitchFamily="34" charset="0"/>
              </a:rPr>
              <a:t>common, low-level features for all user </a:t>
            </a:r>
            <a:r>
              <a:rPr lang="en-US" altLang="en-US" sz="2200" dirty="0" smtClean="0">
                <a:latin typeface="Arial" panose="020B0604020202020204" pitchFamily="34" charset="0"/>
                <a:cs typeface="Arial" panose="020B0604020202020204" pitchFamily="34" charset="0"/>
              </a:rPr>
              <a:t>interfaces - </a:t>
            </a:r>
            <a:r>
              <a:rPr lang="en-US" altLang="en-US" sz="2200" dirty="0" smtClean="0">
                <a:solidFill>
                  <a:srgbClr val="FFC000"/>
                </a:solidFill>
                <a:latin typeface="Arial" panose="020B0604020202020204" pitchFamily="34" charset="0"/>
                <a:cs typeface="Arial" panose="020B0604020202020204" pitchFamily="34" charset="0"/>
              </a:rPr>
              <a:t>addressing </a:t>
            </a:r>
            <a:r>
              <a:rPr lang="en-US" altLang="en-US" sz="2200" dirty="0">
                <a:solidFill>
                  <a:srgbClr val="FFC000"/>
                </a:solidFill>
                <a:latin typeface="Arial" panose="020B0604020202020204" pitchFamily="34" charset="0"/>
                <a:cs typeface="Arial" panose="020B0604020202020204" pitchFamily="34" charset="0"/>
              </a:rPr>
              <a:t>the useful </a:t>
            </a:r>
            <a:r>
              <a:rPr lang="en-US" altLang="en-US" sz="2200" dirty="0" smtClean="0">
                <a:solidFill>
                  <a:srgbClr val="FFC000"/>
                </a:solidFill>
                <a:latin typeface="Arial" panose="020B0604020202020204" pitchFamily="34" charset="0"/>
                <a:cs typeface="Arial" panose="020B0604020202020204" pitchFamily="34" charset="0"/>
              </a:rPr>
              <a:t>and </a:t>
            </a:r>
            <a:r>
              <a:rPr lang="en-US" altLang="en-US" sz="2200" dirty="0">
                <a:solidFill>
                  <a:srgbClr val="FFC000"/>
                </a:solidFill>
                <a:latin typeface="Arial" panose="020B0604020202020204" pitchFamily="34" charset="0"/>
                <a:cs typeface="Arial" panose="020B0604020202020204" pitchFamily="34" charset="0"/>
              </a:rPr>
              <a:t>important aspects of </a:t>
            </a:r>
            <a:r>
              <a:rPr lang="en-US" altLang="en-US" sz="2200" dirty="0" smtClean="0">
                <a:solidFill>
                  <a:srgbClr val="FFC000"/>
                </a:solidFill>
                <a:latin typeface="Arial" panose="020B0604020202020204" pitchFamily="34" charset="0"/>
                <a:cs typeface="Arial" panose="020B0604020202020204" pitchFamily="34" charset="0"/>
              </a:rPr>
              <a:t>user interfaces.</a:t>
            </a:r>
            <a:endParaRPr lang="en-US" altLang="en-US" sz="2200" dirty="0">
              <a:solidFill>
                <a:srgbClr val="FFC000"/>
              </a:solidFill>
              <a:latin typeface="Arial" panose="020B0604020202020204" pitchFamily="34" charset="0"/>
              <a:cs typeface="Arial" panose="020B0604020202020204" pitchFamily="34" charset="0"/>
            </a:endParaRPr>
          </a:p>
          <a:p>
            <a:endParaRPr lang="en-I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141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Historically: </a:t>
            </a:r>
            <a:r>
              <a:rPr lang="en-US" altLang="en-US" sz="3200" dirty="0">
                <a:latin typeface="Arial" panose="020B0604020202020204" pitchFamily="34" charset="0"/>
                <a:cs typeface="Arial" panose="020B0604020202020204" pitchFamily="34" charset="0"/>
              </a:rPr>
              <a:t>Event </a:t>
            </a:r>
            <a:r>
              <a:rPr lang="en-US" altLang="en-US" sz="3200" dirty="0" smtClean="0">
                <a:latin typeface="Arial" panose="020B0604020202020204" pitchFamily="34" charset="0"/>
                <a:cs typeface="Arial" panose="020B0604020202020204" pitchFamily="34" charset="0"/>
              </a:rPr>
              <a:t>Languages</a:t>
            </a:r>
            <a:r>
              <a:rPr lang="en-IE" sz="3200" dirty="0" smtClean="0">
                <a:latin typeface="Arial" panose="020B0604020202020204" pitchFamily="34" charset="0"/>
                <a:cs typeface="Arial" panose="020B0604020202020204" pitchFamily="34" charset="0"/>
              </a:rPr>
              <a:t> </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14</a:t>
            </a:fld>
            <a:endParaRPr lang="en-US"/>
          </a:p>
        </p:txBody>
      </p:sp>
      <p:sp>
        <p:nvSpPr>
          <p:cNvPr id="4" name="Content Placeholder 3"/>
          <p:cNvSpPr>
            <a:spLocks noGrp="1"/>
          </p:cNvSpPr>
          <p:nvPr>
            <p:ph sz="quarter" idx="13"/>
          </p:nvPr>
        </p:nvSpPr>
        <p:spPr>
          <a:xfrm>
            <a:off x="609600" y="1600200"/>
            <a:ext cx="7924800" cy="4421088"/>
          </a:xfrm>
        </p:spPr>
        <p:txBody>
          <a:bodyPr>
            <a:normAutofit fontScale="92500"/>
          </a:bodyPr>
          <a:lstStyle/>
          <a:p>
            <a:r>
              <a:rPr lang="en-US" altLang="en-US" sz="2000" dirty="0">
                <a:latin typeface="Arial" panose="020B0604020202020204" pitchFamily="34" charset="0"/>
                <a:cs typeface="Arial" panose="020B0604020202020204" pitchFamily="34" charset="0"/>
              </a:rPr>
              <a:t>Create programs by writing event </a:t>
            </a:r>
            <a:r>
              <a:rPr lang="en-US" altLang="en-US" sz="2000" dirty="0" smtClean="0">
                <a:latin typeface="Arial" panose="020B0604020202020204" pitchFamily="34" charset="0"/>
                <a:cs typeface="Arial" panose="020B0604020202020204" pitchFamily="34" charset="0"/>
              </a:rPr>
              <a:t>handlers.</a:t>
            </a:r>
            <a:endParaRPr lang="en-US" altLang="en-US" sz="2000" dirty="0">
              <a:latin typeface="Arial" panose="020B0604020202020204" pitchFamily="34" charset="0"/>
              <a:cs typeface="Arial" panose="020B0604020202020204" pitchFamily="34" charset="0"/>
            </a:endParaRPr>
          </a:p>
          <a:p>
            <a:r>
              <a:rPr lang="en-US" altLang="en-US" sz="2000" dirty="0">
                <a:latin typeface="Arial" panose="020B0604020202020204" pitchFamily="34" charset="0"/>
                <a:cs typeface="Arial" panose="020B0604020202020204" pitchFamily="34" charset="0"/>
              </a:rPr>
              <a:t>Many </a:t>
            </a:r>
            <a:r>
              <a:rPr lang="en-US" altLang="en-US" sz="2000" dirty="0" smtClean="0">
                <a:latin typeface="Arial" panose="020B0604020202020204" pitchFamily="34" charset="0"/>
                <a:cs typeface="Arial" panose="020B0604020202020204" pitchFamily="34" charset="0"/>
              </a:rPr>
              <a:t>UIMSs (User Interface Management Systems) use </a:t>
            </a:r>
            <a:r>
              <a:rPr lang="en-US" altLang="en-US" sz="2000" dirty="0">
                <a:latin typeface="Arial" panose="020B0604020202020204" pitchFamily="34" charset="0"/>
                <a:cs typeface="Arial" panose="020B0604020202020204" pitchFamily="34" charset="0"/>
              </a:rPr>
              <a:t>this </a:t>
            </a:r>
            <a:r>
              <a:rPr lang="en-US" altLang="en-US" sz="2000" dirty="0" smtClean="0">
                <a:latin typeface="Arial" panose="020B0604020202020204" pitchFamily="34" charset="0"/>
                <a:cs typeface="Arial" panose="020B0604020202020204" pitchFamily="34" charset="0"/>
              </a:rPr>
              <a:t>style.</a:t>
            </a:r>
            <a:endParaRPr lang="en-US" alt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Once </a:t>
            </a:r>
            <a:r>
              <a:rPr lang="en-US" altLang="en-US" sz="2000" dirty="0">
                <a:latin typeface="Arial" panose="020B0604020202020204" pitchFamily="34" charset="0"/>
                <a:cs typeface="Arial" panose="020B0604020202020204" pitchFamily="34" charset="0"/>
              </a:rPr>
              <a:t>used by HyperCard, Visual Basic, Lingo, etc.</a:t>
            </a:r>
          </a:p>
          <a:p>
            <a:pPr lvl="1"/>
            <a:r>
              <a:rPr lang="en-US" altLang="en-US" sz="2000" dirty="0">
                <a:latin typeface="Arial" panose="020B0604020202020204" pitchFamily="34" charset="0"/>
                <a:cs typeface="Arial" panose="020B0604020202020204" pitchFamily="34" charset="0"/>
              </a:rPr>
              <a:t>Toolkits with call-backs or action methods are </a:t>
            </a:r>
            <a:r>
              <a:rPr lang="en-US" altLang="en-US" sz="2000" dirty="0" smtClean="0">
                <a:latin typeface="Arial" panose="020B0604020202020204" pitchFamily="34" charset="0"/>
                <a:cs typeface="Arial" panose="020B0604020202020204" pitchFamily="34" charset="0"/>
              </a:rPr>
              <a:t>related to this idea</a:t>
            </a:r>
            <a:endParaRPr lang="en-US" altLang="en-US" sz="2000" dirty="0">
              <a:latin typeface="Arial" panose="020B0604020202020204" pitchFamily="34" charset="0"/>
              <a:cs typeface="Arial" panose="020B0604020202020204" pitchFamily="34" charset="0"/>
            </a:endParaRPr>
          </a:p>
          <a:p>
            <a:r>
              <a:rPr lang="en-US" altLang="en-US" sz="2000" dirty="0">
                <a:latin typeface="Arial" panose="020B0604020202020204" pitchFamily="34" charset="0"/>
                <a:cs typeface="Arial" panose="020B0604020202020204" pitchFamily="34" charset="0"/>
              </a:rPr>
              <a:t>Advantages:</a:t>
            </a:r>
          </a:p>
          <a:p>
            <a:pPr lvl="1"/>
            <a:r>
              <a:rPr lang="en-US" altLang="en-US" sz="2000" dirty="0">
                <a:latin typeface="Arial" panose="020B0604020202020204" pitchFamily="34" charset="0"/>
                <a:cs typeface="Arial" panose="020B0604020202020204" pitchFamily="34" charset="0"/>
              </a:rPr>
              <a:t>Natural for GUIs </a:t>
            </a:r>
            <a:r>
              <a:rPr lang="en-US" altLang="en-US" sz="2000" dirty="0" smtClean="0">
                <a:latin typeface="Arial" panose="020B0604020202020204" pitchFamily="34" charset="0"/>
                <a:cs typeface="Arial" panose="020B0604020202020204" pitchFamily="34" charset="0"/>
              </a:rPr>
              <a:t>as discrete events are generated in the code (Useful)</a:t>
            </a:r>
            <a:endParaRPr lang="en-US" altLang="en-US" sz="2000" dirty="0">
              <a:latin typeface="Arial" panose="020B0604020202020204" pitchFamily="34" charset="0"/>
              <a:cs typeface="Arial" panose="020B0604020202020204" pitchFamily="34" charset="0"/>
            </a:endParaRPr>
          </a:p>
          <a:p>
            <a:pPr lvl="1"/>
            <a:r>
              <a:rPr lang="en-US" altLang="en-US" sz="2000" dirty="0" smtClean="0">
                <a:latin typeface="Arial" panose="020B0604020202020204" pitchFamily="34" charset="0"/>
                <a:cs typeface="Arial" panose="020B0604020202020204" pitchFamily="34" charset="0"/>
              </a:rPr>
              <a:t>The flow </a:t>
            </a:r>
            <a:r>
              <a:rPr lang="en-US" altLang="en-US" sz="2000" dirty="0">
                <a:latin typeface="Arial" panose="020B0604020202020204" pitchFamily="34" charset="0"/>
                <a:cs typeface="Arial" panose="020B0604020202020204" pitchFamily="34" charset="0"/>
              </a:rPr>
              <a:t>of control </a:t>
            </a:r>
            <a:r>
              <a:rPr lang="en-US" altLang="en-US" sz="2000" dirty="0" smtClean="0">
                <a:latin typeface="Arial" panose="020B0604020202020204" pitchFamily="34" charset="0"/>
                <a:cs typeface="Arial" panose="020B0604020202020204" pitchFamily="34" charset="0"/>
              </a:rPr>
              <a:t>is in </a:t>
            </a:r>
            <a:r>
              <a:rPr lang="en-US" altLang="en-US" sz="2000" dirty="0">
                <a:latin typeface="Arial" panose="020B0604020202020204" pitchFamily="34" charset="0"/>
                <a:cs typeface="Arial" panose="020B0604020202020204" pitchFamily="34" charset="0"/>
              </a:rPr>
              <a:t>user’s hands rather than programmer’s</a:t>
            </a:r>
          </a:p>
          <a:p>
            <a:pPr lvl="2"/>
            <a:r>
              <a:rPr lang="en-US" altLang="en-US" sz="2000" dirty="0" smtClean="0">
                <a:latin typeface="Arial" panose="020B0604020202020204" pitchFamily="34" charset="0"/>
                <a:cs typeface="Arial" panose="020B0604020202020204" pitchFamily="34" charset="0"/>
              </a:rPr>
              <a:t>These languages discourage ‘</a:t>
            </a:r>
            <a:r>
              <a:rPr lang="en-US" altLang="en-US" sz="2000" dirty="0" err="1" smtClean="0">
                <a:latin typeface="Arial" panose="020B0604020202020204" pitchFamily="34" charset="0"/>
                <a:cs typeface="Arial" panose="020B0604020202020204" pitchFamily="34" charset="0"/>
              </a:rPr>
              <a:t>moded</a:t>
            </a:r>
            <a:r>
              <a:rPr lang="en-US" altLang="en-US" sz="2000" dirty="0" smtClean="0">
                <a:latin typeface="Arial" panose="020B0604020202020204" pitchFamily="34" charset="0"/>
                <a:cs typeface="Arial" panose="020B0604020202020204" pitchFamily="34" charset="0"/>
              </a:rPr>
              <a:t>’ interfaces</a:t>
            </a:r>
            <a:endParaRPr lang="en-US" alt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Where is it these days? Consider Java variants…</a:t>
            </a:r>
            <a:endParaRPr lang="en-IE" dirty="0"/>
          </a:p>
        </p:txBody>
      </p:sp>
    </p:spTree>
    <p:extLst>
      <p:ext uri="{BB962C8B-B14F-4D97-AF65-F5344CB8AC3E}">
        <p14:creationId xmlns:p14="http://schemas.microsoft.com/office/powerpoint/2010/main" val="2679019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IE" sz="3200" dirty="0" smtClean="0">
                <a:latin typeface="Arial" panose="020B0604020202020204" pitchFamily="34" charset="0"/>
                <a:cs typeface="Arial" panose="020B0604020202020204" pitchFamily="34" charset="0"/>
              </a:rPr>
              <a:t>Historically: </a:t>
            </a:r>
            <a:r>
              <a:rPr lang="en-IE" dirty="0" smtClean="0">
                <a:latin typeface="Arial" panose="020B0604020202020204" pitchFamily="34" charset="0"/>
                <a:cs typeface="Arial" panose="020B0604020202020204" pitchFamily="34" charset="0"/>
              </a:rPr>
              <a:t/>
            </a:r>
            <a:br>
              <a:rPr lang="en-IE"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Graphical </a:t>
            </a:r>
            <a:r>
              <a:rPr lang="en-US" altLang="en-US" dirty="0">
                <a:latin typeface="Arial" panose="020B0604020202020204" pitchFamily="34" charset="0"/>
                <a:cs typeface="Arial" panose="020B0604020202020204" pitchFamily="34" charset="0"/>
              </a:rPr>
              <a:t>Interactive </a:t>
            </a:r>
            <a:r>
              <a:rPr lang="en-US" altLang="en-US" dirty="0" smtClean="0">
                <a:latin typeface="Arial" panose="020B0604020202020204" pitchFamily="34" charset="0"/>
                <a:cs typeface="Arial" panose="020B0604020202020204" pitchFamily="34" charset="0"/>
              </a:rPr>
              <a:t>Tools</a:t>
            </a:r>
            <a:r>
              <a:rPr lang="en-IE" dirty="0" smtClean="0">
                <a:latin typeface="Arial" panose="020B0604020202020204" pitchFamily="34" charset="0"/>
                <a:cs typeface="Arial" panose="020B0604020202020204" pitchFamily="34" charset="0"/>
              </a:rPr>
              <a:t> </a:t>
            </a:r>
            <a:endParaRPr lang="en-IE"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15</a:t>
            </a:fld>
            <a:endParaRPr lang="en-US"/>
          </a:p>
        </p:txBody>
      </p:sp>
      <p:sp>
        <p:nvSpPr>
          <p:cNvPr id="4" name="Content Placeholder 3"/>
          <p:cNvSpPr>
            <a:spLocks noGrp="1"/>
          </p:cNvSpPr>
          <p:nvPr>
            <p:ph sz="quarter" idx="13"/>
          </p:nvPr>
        </p:nvSpPr>
        <p:spPr/>
        <p:txBody>
          <a:bodyPr>
            <a:noAutofit/>
          </a:bodyPr>
          <a:lstStyle/>
          <a:p>
            <a:r>
              <a:rPr lang="en-US" altLang="en-US" sz="2000" dirty="0">
                <a:latin typeface="Arial" panose="020B0604020202020204" pitchFamily="34" charset="0"/>
                <a:cs typeface="Arial" panose="020B0604020202020204" pitchFamily="34" charset="0"/>
              </a:rPr>
              <a:t>Create parts of </a:t>
            </a:r>
            <a:r>
              <a:rPr lang="en-US" altLang="en-US" sz="2000" dirty="0" smtClean="0">
                <a:latin typeface="Arial" panose="020B0604020202020204" pitchFamily="34" charset="0"/>
                <a:cs typeface="Arial" panose="020B0604020202020204" pitchFamily="34" charset="0"/>
              </a:rPr>
              <a:t>the user </a:t>
            </a:r>
            <a:r>
              <a:rPr lang="en-US" altLang="en-US" sz="2000" dirty="0">
                <a:latin typeface="Arial" panose="020B0604020202020204" pitchFamily="34" charset="0"/>
                <a:cs typeface="Arial" panose="020B0604020202020204" pitchFamily="34" charset="0"/>
              </a:rPr>
              <a:t>interface by laying out widgets with a </a:t>
            </a:r>
            <a:r>
              <a:rPr lang="en-US" altLang="en-US" sz="2000" dirty="0" smtClean="0">
                <a:latin typeface="Arial" panose="020B0604020202020204" pitchFamily="34" charset="0"/>
                <a:cs typeface="Arial" panose="020B0604020202020204" pitchFamily="34" charset="0"/>
              </a:rPr>
              <a:t>mouse.</a:t>
            </a:r>
            <a:endParaRPr lang="en-US" altLang="en-US" sz="2000" dirty="0">
              <a:latin typeface="Arial" panose="020B0604020202020204" pitchFamily="34" charset="0"/>
              <a:cs typeface="Arial" panose="020B0604020202020204" pitchFamily="34" charset="0"/>
            </a:endParaRPr>
          </a:p>
          <a:p>
            <a:pPr lvl="1"/>
            <a:r>
              <a:rPr lang="en-US" altLang="en-US" sz="2000" dirty="0" smtClean="0">
                <a:latin typeface="Arial" panose="020B0604020202020204" pitchFamily="34" charset="0"/>
                <a:cs typeface="Arial" panose="020B0604020202020204" pitchFamily="34" charset="0"/>
              </a:rPr>
              <a:t>Early examples</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Menulay</a:t>
            </a:r>
            <a:r>
              <a:rPr lang="en-US" altLang="en-US" sz="2000" dirty="0">
                <a:latin typeface="Arial" panose="020B0604020202020204" pitchFamily="34" charset="0"/>
                <a:cs typeface="Arial" panose="020B0604020202020204" pitchFamily="34" charset="0"/>
              </a:rPr>
              <a:t> (1983), Trillium (1986), Jean-Marie </a:t>
            </a:r>
            <a:r>
              <a:rPr lang="en-US" altLang="en-US" sz="2000" dirty="0" err="1">
                <a:latin typeface="Arial" panose="020B0604020202020204" pitchFamily="34" charset="0"/>
                <a:cs typeface="Arial" panose="020B0604020202020204" pitchFamily="34" charset="0"/>
              </a:rPr>
              <a:t>Hullot</a:t>
            </a:r>
            <a:r>
              <a:rPr lang="en-US" altLang="en-US" sz="2000" dirty="0">
                <a:latin typeface="Arial" panose="020B0604020202020204" pitchFamily="34" charset="0"/>
                <a:cs typeface="Arial" panose="020B0604020202020204" pitchFamily="34" charset="0"/>
              </a:rPr>
              <a:t> from INRIA to </a:t>
            </a:r>
            <a:r>
              <a:rPr lang="en-US" altLang="en-US" sz="2000" dirty="0" smtClean="0">
                <a:latin typeface="Arial" panose="020B0604020202020204" pitchFamily="34" charset="0"/>
                <a:cs typeface="Arial" panose="020B0604020202020204" pitchFamily="34" charset="0"/>
              </a:rPr>
              <a:t>NeXT (Macintosh)</a:t>
            </a:r>
            <a:endParaRPr lang="en-US" altLang="en-US" sz="2000" dirty="0">
              <a:latin typeface="Arial" panose="020B0604020202020204" pitchFamily="34" charset="0"/>
              <a:cs typeface="Arial" panose="020B0604020202020204" pitchFamily="34" charset="0"/>
            </a:endParaRPr>
          </a:p>
          <a:p>
            <a:pPr lvl="1"/>
            <a:r>
              <a:rPr lang="en-US" altLang="en-US" sz="2000" dirty="0" smtClean="0">
                <a:latin typeface="Arial" panose="020B0604020202020204" pitchFamily="34" charset="0"/>
                <a:cs typeface="Arial" panose="020B0604020202020204" pitchFamily="34" charset="0"/>
              </a:rPr>
              <a:t>In the 1990s: </a:t>
            </a:r>
            <a:r>
              <a:rPr lang="en-US" altLang="en-US" sz="2000" dirty="0">
                <a:latin typeface="Arial" panose="020B0604020202020204" pitchFamily="34" charset="0"/>
                <a:cs typeface="Arial" panose="020B0604020202020204" pitchFamily="34" charset="0"/>
              </a:rPr>
              <a:t>Interface Builders, Visual Basic’s layout editor, resource editors, “constructors”</a:t>
            </a:r>
          </a:p>
          <a:p>
            <a:r>
              <a:rPr lang="en-US" altLang="en-US" sz="2000" dirty="0">
                <a:latin typeface="Arial" panose="020B0604020202020204" pitchFamily="34" charset="0"/>
                <a:cs typeface="Arial" panose="020B0604020202020204" pitchFamily="34" charset="0"/>
              </a:rPr>
              <a:t>Advantages:</a:t>
            </a:r>
          </a:p>
          <a:p>
            <a:pPr lvl="1"/>
            <a:r>
              <a:rPr lang="en-US" altLang="en-US" sz="2000" dirty="0">
                <a:latin typeface="Arial" panose="020B0604020202020204" pitchFamily="34" charset="0"/>
                <a:cs typeface="Arial" panose="020B0604020202020204" pitchFamily="34" charset="0"/>
              </a:rPr>
              <a:t>Graphical </a:t>
            </a:r>
            <a:r>
              <a:rPr lang="en-US" altLang="en-US" sz="2000" dirty="0" smtClean="0">
                <a:latin typeface="Arial" panose="020B0604020202020204" pitchFamily="34" charset="0"/>
                <a:cs typeface="Arial" panose="020B0604020202020204" pitchFamily="34" charset="0"/>
              </a:rPr>
              <a:t>parts of an interface were </a:t>
            </a:r>
            <a:r>
              <a:rPr lang="en-US" altLang="en-US" sz="2000" dirty="0">
                <a:latin typeface="Arial" panose="020B0604020202020204" pitchFamily="34" charset="0"/>
                <a:cs typeface="Arial" panose="020B0604020202020204" pitchFamily="34" charset="0"/>
              </a:rPr>
              <a:t>done in an appropriate, graphical </a:t>
            </a:r>
            <a:r>
              <a:rPr lang="en-US" altLang="en-US" sz="2000" dirty="0" smtClean="0">
                <a:latin typeface="Arial" panose="020B0604020202020204" pitchFamily="34" charset="0"/>
                <a:cs typeface="Arial" panose="020B0604020202020204" pitchFamily="34" charset="0"/>
              </a:rPr>
              <a:t>way - </a:t>
            </a:r>
            <a:r>
              <a:rPr lang="en-US" altLang="en-US" sz="2000" dirty="0" smtClean="0">
                <a:solidFill>
                  <a:srgbClr val="FFC000"/>
                </a:solidFill>
                <a:latin typeface="Arial" panose="020B0604020202020204" pitchFamily="34" charset="0"/>
                <a:cs typeface="Arial" panose="020B0604020202020204" pitchFamily="34" charset="0"/>
              </a:rPr>
              <a:t>addressing </a:t>
            </a:r>
            <a:r>
              <a:rPr lang="en-US" altLang="en-US" sz="2000" dirty="0">
                <a:solidFill>
                  <a:srgbClr val="FFC000"/>
                </a:solidFill>
                <a:latin typeface="Arial" panose="020B0604020202020204" pitchFamily="34" charset="0"/>
                <a:cs typeface="Arial" panose="020B0604020202020204" pitchFamily="34" charset="0"/>
              </a:rPr>
              <a:t>the useful and important aspects of user </a:t>
            </a:r>
            <a:r>
              <a:rPr lang="en-US" altLang="en-US" sz="2000" dirty="0" smtClean="0">
                <a:solidFill>
                  <a:srgbClr val="FFC000"/>
                </a:solidFill>
                <a:latin typeface="Arial" panose="020B0604020202020204" pitchFamily="34" charset="0"/>
                <a:cs typeface="Arial" panose="020B0604020202020204" pitchFamily="34" charset="0"/>
              </a:rPr>
              <a:t>interfaces</a:t>
            </a:r>
            <a:r>
              <a:rPr lang="en-US" altLang="en-US" sz="2000" dirty="0">
                <a:solidFill>
                  <a:srgbClr val="FFC000"/>
                </a:solidFill>
                <a:latin typeface="Arial" panose="020B0604020202020204" pitchFamily="34" charset="0"/>
                <a:cs typeface="Arial" panose="020B0604020202020204" pitchFamily="34" charset="0"/>
              </a:rPr>
              <a:t> </a:t>
            </a:r>
            <a:r>
              <a:rPr lang="en-US" altLang="en-US" sz="2000" dirty="0" smtClean="0">
                <a:solidFill>
                  <a:srgbClr val="FFC000"/>
                </a:solidFill>
                <a:latin typeface="Arial" panose="020B0604020202020204" pitchFamily="34" charset="0"/>
                <a:cs typeface="Arial" panose="020B0604020202020204" pitchFamily="34" charset="0"/>
              </a:rPr>
              <a:t>(like Toolkits).</a:t>
            </a:r>
          </a:p>
          <a:p>
            <a:pPr lvl="1"/>
            <a:r>
              <a:rPr lang="en-US" altLang="en-US" sz="2000" dirty="0" smtClean="0">
                <a:latin typeface="Arial" panose="020B0604020202020204" pitchFamily="34" charset="0"/>
                <a:cs typeface="Arial" panose="020B0604020202020204" pitchFamily="34" charset="0"/>
              </a:rPr>
              <a:t>Accessible </a:t>
            </a:r>
            <a:r>
              <a:rPr lang="en-US" altLang="en-US" sz="2000" dirty="0">
                <a:latin typeface="Arial" panose="020B0604020202020204" pitchFamily="34" charset="0"/>
                <a:cs typeface="Arial" panose="020B0604020202020204" pitchFamily="34" charset="0"/>
              </a:rPr>
              <a:t>to </a:t>
            </a:r>
            <a:r>
              <a:rPr lang="en-US" altLang="en-US" sz="2000" dirty="0" smtClean="0">
                <a:latin typeface="Arial" panose="020B0604020202020204" pitchFamily="34" charset="0"/>
                <a:cs typeface="Arial" panose="020B0604020202020204" pitchFamily="34" charset="0"/>
              </a:rPr>
              <a:t>non-programmers – </a:t>
            </a:r>
            <a:r>
              <a:rPr lang="en-US" altLang="en-US" sz="2000" dirty="0" smtClean="0">
                <a:solidFill>
                  <a:schemeClr val="tx2"/>
                </a:solidFill>
                <a:latin typeface="Arial" panose="020B0604020202020204" pitchFamily="34" charset="0"/>
                <a:cs typeface="Arial" panose="020B0604020202020204" pitchFamily="34" charset="0"/>
              </a:rPr>
              <a:t>there was a ‘low threshold’ of experience</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1413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IE" sz="3200" dirty="0" smtClean="0">
                <a:latin typeface="Arial" panose="020B0604020202020204" pitchFamily="34" charset="0"/>
                <a:cs typeface="Arial" panose="020B0604020202020204" pitchFamily="34" charset="0"/>
              </a:rPr>
              <a:t>Historically: </a:t>
            </a:r>
            <a:r>
              <a:rPr lang="en-IE" dirty="0" smtClean="0">
                <a:latin typeface="Arial" panose="020B0604020202020204" pitchFamily="34" charset="0"/>
                <a:cs typeface="Arial" panose="020B0604020202020204" pitchFamily="34" charset="0"/>
              </a:rPr>
              <a:t/>
            </a:r>
            <a:br>
              <a:rPr lang="en-IE" dirty="0" smtClean="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Component </a:t>
            </a:r>
            <a:r>
              <a:rPr lang="en-US" altLang="en-US" dirty="0" smtClean="0">
                <a:latin typeface="Arial" panose="020B0604020202020204" pitchFamily="34" charset="0"/>
                <a:cs typeface="Arial" panose="020B0604020202020204" pitchFamily="34" charset="0"/>
              </a:rPr>
              <a:t>Architectures</a:t>
            </a:r>
            <a:r>
              <a:rPr lang="en-IE" dirty="0" smtClean="0">
                <a:latin typeface="Arial" panose="020B0604020202020204" pitchFamily="34" charset="0"/>
                <a:cs typeface="Arial" panose="020B0604020202020204" pitchFamily="34" charset="0"/>
              </a:rPr>
              <a:t> </a:t>
            </a:r>
            <a:endParaRPr lang="en-IE"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16</a:t>
            </a:fld>
            <a:endParaRPr lang="en-US"/>
          </a:p>
        </p:txBody>
      </p:sp>
      <p:sp>
        <p:nvSpPr>
          <p:cNvPr id="4" name="Content Placeholder 3"/>
          <p:cNvSpPr>
            <a:spLocks noGrp="1"/>
          </p:cNvSpPr>
          <p:nvPr>
            <p:ph sz="quarter" idx="13"/>
          </p:nvPr>
        </p:nvSpPr>
        <p:spPr>
          <a:xfrm>
            <a:off x="609600" y="1600200"/>
            <a:ext cx="7924800" cy="4421088"/>
          </a:xfrm>
        </p:spPr>
        <p:txBody>
          <a:bodyPr>
            <a:normAutofit fontScale="92500" lnSpcReduction="10000"/>
          </a:bodyPr>
          <a:lstStyle/>
          <a:p>
            <a:r>
              <a:rPr lang="en-US" altLang="en-US" sz="2200" dirty="0">
                <a:latin typeface="Arial" panose="020B0604020202020204" pitchFamily="34" charset="0"/>
                <a:cs typeface="Arial" panose="020B0604020202020204" pitchFamily="34" charset="0"/>
              </a:rPr>
              <a:t>Create applications out of </a:t>
            </a:r>
            <a:r>
              <a:rPr lang="en-US" altLang="en-US" sz="2200" i="1" dirty="0">
                <a:latin typeface="Arial" panose="020B0604020202020204" pitchFamily="34" charset="0"/>
                <a:cs typeface="Arial" panose="020B0604020202020204" pitchFamily="34" charset="0"/>
              </a:rPr>
              <a:t>components</a:t>
            </a:r>
            <a:r>
              <a:rPr lang="en-US" altLang="en-US" sz="2200" dirty="0">
                <a:latin typeface="Arial" panose="020B0604020202020204" pitchFamily="34" charset="0"/>
                <a:cs typeface="Arial" panose="020B0604020202020204" pitchFamily="34" charset="0"/>
              </a:rPr>
              <a:t> which are separately developed and </a:t>
            </a:r>
            <a:r>
              <a:rPr lang="en-US" altLang="en-US" sz="2200" dirty="0" smtClean="0">
                <a:latin typeface="Arial" panose="020B0604020202020204" pitchFamily="34" charset="0"/>
                <a:cs typeface="Arial" panose="020B0604020202020204" pitchFamily="34" charset="0"/>
              </a:rPr>
              <a:t>compiled.</a:t>
            </a:r>
            <a:endParaRPr lang="en-US" altLang="en-US" sz="2200" dirty="0">
              <a:latin typeface="Arial" panose="020B0604020202020204" pitchFamily="34" charset="0"/>
              <a:cs typeface="Arial" panose="020B0604020202020204" pitchFamily="34" charset="0"/>
            </a:endParaRPr>
          </a:p>
          <a:p>
            <a:pPr lvl="1"/>
            <a:r>
              <a:rPr lang="en-US" altLang="en-US" sz="2200" dirty="0">
                <a:latin typeface="Arial" panose="020B0604020202020204" pitchFamily="34" charset="0"/>
                <a:cs typeface="Arial" panose="020B0604020202020204" pitchFamily="34" charset="0"/>
              </a:rPr>
              <a:t>In </a:t>
            </a:r>
            <a:r>
              <a:rPr lang="en-US" altLang="en-US" sz="2200" dirty="0" smtClean="0">
                <a:latin typeface="Arial" panose="020B0604020202020204" pitchFamily="34" charset="0"/>
                <a:cs typeface="Arial" panose="020B0604020202020204" pitchFamily="34" charset="0"/>
              </a:rPr>
              <a:t>user interface software</a:t>
            </a:r>
            <a:r>
              <a:rPr lang="en-US" altLang="en-US" sz="2200" dirty="0">
                <a:latin typeface="Arial" panose="020B0604020202020204" pitchFamily="34" charset="0"/>
                <a:cs typeface="Arial" panose="020B0604020202020204" pitchFamily="34" charset="0"/>
              </a:rPr>
              <a:t>, each component controls an area of the </a:t>
            </a:r>
            <a:r>
              <a:rPr lang="en-US" altLang="en-US" sz="2200" dirty="0" smtClean="0">
                <a:latin typeface="Arial" panose="020B0604020202020204" pitchFamily="34" charset="0"/>
                <a:cs typeface="Arial" panose="020B0604020202020204" pitchFamily="34" charset="0"/>
              </a:rPr>
              <a:t>screen.</a:t>
            </a:r>
            <a:endParaRPr lang="en-US" altLang="en-US" sz="2200" dirty="0">
              <a:latin typeface="Arial" panose="020B0604020202020204" pitchFamily="34" charset="0"/>
              <a:cs typeface="Arial" panose="020B0604020202020204" pitchFamily="34" charset="0"/>
            </a:endParaRPr>
          </a:p>
          <a:p>
            <a:pPr lvl="1"/>
            <a:r>
              <a:rPr lang="en-US" altLang="en-US" sz="2200" dirty="0">
                <a:latin typeface="Arial" panose="020B0604020202020204" pitchFamily="34" charset="0"/>
                <a:cs typeface="Arial" panose="020B0604020202020204" pitchFamily="34" charset="0"/>
              </a:rPr>
              <a:t>Example: </a:t>
            </a:r>
            <a:r>
              <a:rPr lang="en-US" altLang="en-US" sz="2200" dirty="0" smtClean="0">
                <a:latin typeface="Arial" panose="020B0604020202020204" pitchFamily="34" charset="0"/>
                <a:cs typeface="Arial" panose="020B0604020202020204" pitchFamily="34" charset="0"/>
              </a:rPr>
              <a:t>a drawing </a:t>
            </a:r>
            <a:r>
              <a:rPr lang="en-US" altLang="en-US" sz="2200" dirty="0">
                <a:latin typeface="Arial" panose="020B0604020202020204" pitchFamily="34" charset="0"/>
                <a:cs typeface="Arial" panose="020B0604020202020204" pitchFamily="34" charset="0"/>
              </a:rPr>
              <a:t>component </a:t>
            </a:r>
            <a:r>
              <a:rPr lang="en-US" altLang="en-US" sz="2200" dirty="0" smtClean="0">
                <a:latin typeface="Arial" panose="020B0604020202020204" pitchFamily="34" charset="0"/>
                <a:cs typeface="Arial" panose="020B0604020202020204" pitchFamily="34" charset="0"/>
              </a:rPr>
              <a:t>might handle a </a:t>
            </a:r>
            <a:r>
              <a:rPr lang="en-US" altLang="en-US" sz="2200" dirty="0">
                <a:latin typeface="Arial" panose="020B0604020202020204" pitchFamily="34" charset="0"/>
                <a:cs typeface="Arial" panose="020B0604020202020204" pitchFamily="34" charset="0"/>
              </a:rPr>
              <a:t>picture inside a </a:t>
            </a:r>
            <a:r>
              <a:rPr lang="en-US" altLang="en-US" sz="2200" dirty="0" smtClean="0">
                <a:latin typeface="Arial" panose="020B0604020202020204" pitchFamily="34" charset="0"/>
                <a:cs typeface="Arial" panose="020B0604020202020204" pitchFamily="34" charset="0"/>
              </a:rPr>
              <a:t>document.</a:t>
            </a:r>
            <a:endParaRPr lang="en-US" altLang="en-US" sz="2200" dirty="0">
              <a:latin typeface="Arial" panose="020B0604020202020204" pitchFamily="34" charset="0"/>
              <a:cs typeface="Arial" panose="020B0604020202020204" pitchFamily="34" charset="0"/>
            </a:endParaRPr>
          </a:p>
          <a:p>
            <a:r>
              <a:rPr lang="en-US" altLang="en-US" sz="2200" dirty="0">
                <a:latin typeface="Arial" panose="020B0604020202020204" pitchFamily="34" charset="0"/>
                <a:cs typeface="Arial" panose="020B0604020202020204" pitchFamily="34" charset="0"/>
              </a:rPr>
              <a:t>Invented </a:t>
            </a:r>
            <a:r>
              <a:rPr lang="en-US" altLang="en-US" sz="2200" dirty="0" smtClean="0">
                <a:latin typeface="Arial" panose="020B0604020202020204" pitchFamily="34" charset="0"/>
                <a:cs typeface="Arial" panose="020B0604020202020204" pitchFamily="34" charset="0"/>
              </a:rPr>
              <a:t>for the </a:t>
            </a:r>
            <a:r>
              <a:rPr lang="en-US" altLang="en-US" sz="2200" dirty="0">
                <a:latin typeface="Arial" panose="020B0604020202020204" pitchFamily="34" charset="0"/>
                <a:cs typeface="Arial" panose="020B0604020202020204" pitchFamily="34" charset="0"/>
              </a:rPr>
              <a:t>Andrew research project at CMU </a:t>
            </a:r>
            <a:r>
              <a:rPr lang="en-US" altLang="en-US" sz="2200" dirty="0" smtClean="0">
                <a:latin typeface="Arial" panose="020B0604020202020204" pitchFamily="34" charset="0"/>
                <a:cs typeface="Arial" panose="020B0604020202020204" pitchFamily="34" charset="0"/>
              </a:rPr>
              <a:t>(Carnegie </a:t>
            </a:r>
            <a:r>
              <a:rPr lang="en-US" altLang="en-US" sz="2200" dirty="0">
                <a:latin typeface="Arial" panose="020B0604020202020204" pitchFamily="34" charset="0"/>
                <a:cs typeface="Arial" panose="020B0604020202020204" pitchFamily="34" charset="0"/>
              </a:rPr>
              <a:t>M</a:t>
            </a:r>
            <a:r>
              <a:rPr lang="en-US" altLang="en-US" sz="2200" dirty="0" smtClean="0">
                <a:latin typeface="Arial" panose="020B0604020202020204" pitchFamily="34" charset="0"/>
                <a:cs typeface="Arial" panose="020B0604020202020204" pitchFamily="34" charset="0"/>
              </a:rPr>
              <a:t>ellon) (1983)</a:t>
            </a:r>
            <a:endParaRPr lang="en-US" altLang="en-US" sz="2200" dirty="0">
              <a:latin typeface="Arial" panose="020B0604020202020204" pitchFamily="34" charset="0"/>
              <a:cs typeface="Arial" panose="020B0604020202020204" pitchFamily="34" charset="0"/>
            </a:endParaRPr>
          </a:p>
          <a:p>
            <a:r>
              <a:rPr lang="en-US" altLang="en-US" sz="2200" dirty="0" smtClean="0">
                <a:latin typeface="Arial" panose="020B0604020202020204" pitchFamily="34" charset="0"/>
                <a:cs typeface="Arial" panose="020B0604020202020204" pitchFamily="34" charset="0"/>
              </a:rPr>
              <a:t>Years later: OLE (Object Linking and Embedding), </a:t>
            </a:r>
            <a:r>
              <a:rPr lang="en-US" altLang="en-US" sz="2200" dirty="0">
                <a:latin typeface="Arial" panose="020B0604020202020204" pitchFamily="34" charset="0"/>
                <a:cs typeface="Arial" panose="020B0604020202020204" pitchFamily="34" charset="0"/>
              </a:rPr>
              <a:t>OpenDoc, ActiveX, Java </a:t>
            </a:r>
            <a:r>
              <a:rPr lang="en-US" altLang="en-US" sz="2200" dirty="0" smtClean="0">
                <a:latin typeface="Arial" panose="020B0604020202020204" pitchFamily="34" charset="0"/>
                <a:cs typeface="Arial" panose="020B0604020202020204" pitchFamily="34" charset="0"/>
              </a:rPr>
              <a:t>Beans - </a:t>
            </a:r>
            <a:r>
              <a:rPr lang="en-US" altLang="en-US" sz="2200" dirty="0">
                <a:solidFill>
                  <a:srgbClr val="FFC000"/>
                </a:solidFill>
                <a:latin typeface="Arial" panose="020B0604020202020204" pitchFamily="34" charset="0"/>
                <a:cs typeface="Arial" panose="020B0604020202020204" pitchFamily="34" charset="0"/>
              </a:rPr>
              <a:t>addressing the useful and important aspects of user interfaces (</a:t>
            </a:r>
            <a:r>
              <a:rPr lang="en-US" altLang="en-US" sz="2200" dirty="0" smtClean="0">
                <a:solidFill>
                  <a:srgbClr val="FFC000"/>
                </a:solidFill>
                <a:latin typeface="Arial" panose="020B0604020202020204" pitchFamily="34" charset="0"/>
                <a:cs typeface="Arial" panose="020B0604020202020204" pitchFamily="34" charset="0"/>
              </a:rPr>
              <a:t>like Interactive Tools)</a:t>
            </a:r>
            <a:endParaRPr lang="en-US" altLang="en-US" sz="2200" dirty="0">
              <a:latin typeface="Arial" panose="020B0604020202020204" pitchFamily="34" charset="0"/>
              <a:cs typeface="Arial" panose="020B0604020202020204" pitchFamily="34" charset="0"/>
            </a:endParaRPr>
          </a:p>
          <a:p>
            <a:pPr lvl="1"/>
            <a:r>
              <a:rPr lang="en-US" altLang="en-US" sz="2200" dirty="0" smtClean="0">
                <a:latin typeface="Arial" panose="020B0604020202020204" pitchFamily="34" charset="0"/>
                <a:cs typeface="Arial" panose="020B0604020202020204" pitchFamily="34" charset="0"/>
              </a:rPr>
              <a:t>These architectures were </a:t>
            </a:r>
            <a:r>
              <a:rPr lang="en-US" altLang="en-US" sz="2200" dirty="0">
                <a:latin typeface="Arial" panose="020B0604020202020204" pitchFamily="34" charset="0"/>
                <a:cs typeface="Arial" panose="020B0604020202020204" pitchFamily="34" charset="0"/>
              </a:rPr>
              <a:t>the “glue” to hold together </a:t>
            </a:r>
            <a:r>
              <a:rPr lang="en-US" altLang="en-US" sz="2200" dirty="0" smtClean="0">
                <a:latin typeface="Arial" panose="020B0604020202020204" pitchFamily="34" charset="0"/>
                <a:cs typeface="Arial" panose="020B0604020202020204" pitchFamily="34" charset="0"/>
              </a:rPr>
              <a:t>components.</a:t>
            </a:r>
            <a:endParaRPr lang="en-US" altLang="en-US" sz="2200" dirty="0">
              <a:solidFill>
                <a:schemeClr val="tx2"/>
              </a:solidFill>
              <a:latin typeface="Arial" panose="020B0604020202020204" pitchFamily="34" charset="0"/>
              <a:cs typeface="Arial" panose="020B0604020202020204" pitchFamily="34" charset="0"/>
            </a:endParaRPr>
          </a:p>
          <a:p>
            <a:endParaRPr lang="en-I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4271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640"/>
            <a:ext cx="7924800" cy="1143000"/>
          </a:xfrm>
        </p:spPr>
        <p:txBody>
          <a:bodyPr/>
          <a:lstStyle/>
          <a:p>
            <a:r>
              <a:rPr lang="en-IE" sz="3200" dirty="0" smtClean="0">
                <a:latin typeface="Arial" panose="020B0604020202020204" pitchFamily="34" charset="0"/>
                <a:cs typeface="Arial" panose="020B0604020202020204" pitchFamily="34" charset="0"/>
              </a:rPr>
              <a:t>Historically: </a:t>
            </a:r>
            <a:br>
              <a:rPr lang="en-IE" sz="3200"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Scripting Languages</a:t>
            </a:r>
            <a:r>
              <a:rPr lang="en-IE" dirty="0" smtClean="0">
                <a:latin typeface="Arial" panose="020B0604020202020204" pitchFamily="34" charset="0"/>
                <a:cs typeface="Arial" panose="020B0604020202020204" pitchFamily="34" charset="0"/>
              </a:rPr>
              <a:t> </a:t>
            </a:r>
            <a:endParaRPr lang="en-IE"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17</a:t>
            </a:fld>
            <a:endParaRPr lang="en-US"/>
          </a:p>
        </p:txBody>
      </p:sp>
      <p:sp>
        <p:nvSpPr>
          <p:cNvPr id="4" name="Content Placeholder 3"/>
          <p:cNvSpPr>
            <a:spLocks noGrp="1"/>
          </p:cNvSpPr>
          <p:nvPr>
            <p:ph sz="quarter" idx="13"/>
          </p:nvPr>
        </p:nvSpPr>
        <p:spPr>
          <a:xfrm>
            <a:off x="609600" y="1600200"/>
            <a:ext cx="7924800" cy="4565104"/>
          </a:xfrm>
        </p:spPr>
        <p:txBody>
          <a:bodyPr>
            <a:normAutofit/>
          </a:bodyPr>
          <a:lstStyle/>
          <a:p>
            <a:r>
              <a:rPr lang="en-US" altLang="en-US" sz="2000" dirty="0" smtClean="0">
                <a:latin typeface="Arial" panose="020B0604020202020204" pitchFamily="34" charset="0"/>
                <a:cs typeface="Arial" panose="020B0604020202020204" pitchFamily="34" charset="0"/>
              </a:rPr>
              <a:t>At first, </a:t>
            </a:r>
            <a:r>
              <a:rPr lang="en-US" altLang="en-US" sz="2000" dirty="0">
                <a:latin typeface="Arial" panose="020B0604020202020204" pitchFamily="34" charset="0"/>
                <a:cs typeface="Arial" panose="020B0604020202020204" pitchFamily="34" charset="0"/>
              </a:rPr>
              <a:t>GUIs used interpreted </a:t>
            </a:r>
            <a:r>
              <a:rPr lang="en-US" altLang="en-US" sz="2000" dirty="0" smtClean="0">
                <a:latin typeface="Arial" panose="020B0604020202020204" pitchFamily="34" charset="0"/>
                <a:cs typeface="Arial" panose="020B0604020202020204" pitchFamily="34" charset="0"/>
              </a:rPr>
              <a:t>languages;</a:t>
            </a:r>
            <a:endParaRPr lang="en-US" altLang="en-US" sz="2000" dirty="0">
              <a:latin typeface="Arial" panose="020B0604020202020204" pitchFamily="34" charset="0"/>
              <a:cs typeface="Arial" panose="020B0604020202020204" pitchFamily="34" charset="0"/>
            </a:endParaRPr>
          </a:p>
          <a:p>
            <a:pPr lvl="1"/>
            <a:r>
              <a:rPr lang="en-US" altLang="en-US" sz="2000" dirty="0">
                <a:latin typeface="Arial" panose="020B0604020202020204" pitchFamily="34" charset="0"/>
                <a:cs typeface="Arial" panose="020B0604020202020204" pitchFamily="34" charset="0"/>
              </a:rPr>
              <a:t>Smalltalk, </a:t>
            </a:r>
            <a:r>
              <a:rPr lang="en-US" altLang="en-US" sz="2000" dirty="0" err="1">
                <a:latin typeface="Arial" panose="020B0604020202020204" pitchFamily="34" charset="0"/>
                <a:cs typeface="Arial" panose="020B0604020202020204" pitchFamily="34" charset="0"/>
              </a:rPr>
              <a:t>InterLisp</a:t>
            </a:r>
            <a:endParaRPr lang="en-US" altLang="en-US" sz="2000" dirty="0">
              <a:latin typeface="Arial" panose="020B0604020202020204" pitchFamily="34" charset="0"/>
              <a:cs typeface="Arial" panose="020B0604020202020204" pitchFamily="34" charset="0"/>
            </a:endParaRPr>
          </a:p>
          <a:p>
            <a:pPr lvl="2"/>
            <a:r>
              <a:rPr lang="en-US" altLang="en-US" sz="2000" dirty="0" smtClean="0">
                <a:latin typeface="Arial" panose="020B0604020202020204" pitchFamily="34" charset="0"/>
                <a:cs typeface="Arial" panose="020B0604020202020204" pitchFamily="34" charset="0"/>
              </a:rPr>
              <a:t>For rapid development; supporting prototyping (</a:t>
            </a:r>
            <a:r>
              <a:rPr lang="en-US" altLang="en-US" sz="2000" dirty="0" smtClean="0">
                <a:solidFill>
                  <a:srgbClr val="FFC000"/>
                </a:solidFill>
                <a:latin typeface="Arial" panose="020B0604020202020204" pitchFamily="34" charset="0"/>
                <a:cs typeface="Arial" panose="020B0604020202020204" pitchFamily="34" charset="0"/>
              </a:rPr>
              <a:t>and low threshold</a:t>
            </a:r>
            <a:r>
              <a:rPr lang="en-US" altLang="en-US" sz="2000" dirty="0" smtClean="0">
                <a:latin typeface="Arial" panose="020B0604020202020204" pitchFamily="34" charset="0"/>
                <a:cs typeface="Arial" panose="020B0604020202020204" pitchFamily="34" charset="0"/>
              </a:rPr>
              <a:t>)</a:t>
            </a:r>
            <a:endParaRPr lang="en-US" altLang="en-US" sz="2000" dirty="0">
              <a:latin typeface="Arial" panose="020B0604020202020204" pitchFamily="34" charset="0"/>
              <a:cs typeface="Arial" panose="020B0604020202020204" pitchFamily="34" charset="0"/>
            </a:endParaRPr>
          </a:p>
          <a:p>
            <a:r>
              <a:rPr lang="en-US" altLang="en-US" sz="2000" dirty="0">
                <a:latin typeface="Arial" panose="020B0604020202020204" pitchFamily="34" charset="0"/>
                <a:cs typeface="Arial" panose="020B0604020202020204" pitchFamily="34" charset="0"/>
              </a:rPr>
              <a:t>Then C and C++ became </a:t>
            </a:r>
            <a:r>
              <a:rPr lang="en-US" altLang="en-US" sz="2000" dirty="0" smtClean="0">
                <a:latin typeface="Arial" panose="020B0604020202020204" pitchFamily="34" charset="0"/>
                <a:cs typeface="Arial" panose="020B0604020202020204" pitchFamily="34" charset="0"/>
              </a:rPr>
              <a:t>popular.</a:t>
            </a:r>
            <a:endParaRPr lang="en-US" altLang="en-US" sz="2000" dirty="0">
              <a:latin typeface="Arial" panose="020B0604020202020204" pitchFamily="34" charset="0"/>
              <a:cs typeface="Arial" panose="020B0604020202020204" pitchFamily="34" charset="0"/>
            </a:endParaRPr>
          </a:p>
          <a:p>
            <a:r>
              <a:rPr lang="en-US" altLang="en-US" sz="2000" dirty="0">
                <a:latin typeface="Arial" panose="020B0604020202020204" pitchFamily="34" charset="0"/>
                <a:cs typeface="Arial" panose="020B0604020202020204" pitchFamily="34" charset="0"/>
              </a:rPr>
              <a:t>Now, bringing back </a:t>
            </a:r>
            <a:r>
              <a:rPr lang="en-US" altLang="en-US" sz="2000" dirty="0" smtClean="0">
                <a:latin typeface="Arial" panose="020B0604020202020204" pitchFamily="34" charset="0"/>
                <a:cs typeface="Arial" panose="020B0604020202020204" pitchFamily="34" charset="0"/>
              </a:rPr>
              <a:t>the advantages </a:t>
            </a:r>
            <a:r>
              <a:rPr lang="en-US" altLang="en-US" sz="2000" dirty="0">
                <a:latin typeface="Arial" panose="020B0604020202020204" pitchFamily="34" charset="0"/>
                <a:cs typeface="Arial" panose="020B0604020202020204" pitchFamily="34" charset="0"/>
              </a:rPr>
              <a:t>in scripting </a:t>
            </a:r>
            <a:r>
              <a:rPr lang="en-US" altLang="en-US" sz="2000" dirty="0" smtClean="0">
                <a:latin typeface="Arial" panose="020B0604020202020204" pitchFamily="34" charset="0"/>
                <a:cs typeface="Arial" panose="020B0604020202020204" pitchFamily="34" charset="0"/>
              </a:rPr>
              <a:t>languages;</a:t>
            </a:r>
            <a:endParaRPr lang="en-US" altLang="en-US" sz="2000" dirty="0">
              <a:latin typeface="Arial" panose="020B0604020202020204" pitchFamily="34" charset="0"/>
              <a:cs typeface="Arial" panose="020B0604020202020204" pitchFamily="34" charset="0"/>
            </a:endParaRPr>
          </a:p>
          <a:p>
            <a:pPr lvl="1"/>
            <a:r>
              <a:rPr lang="en-US" altLang="en-US" sz="2000" dirty="0" err="1">
                <a:latin typeface="Arial" panose="020B0604020202020204" pitchFamily="34" charset="0"/>
                <a:cs typeface="Arial" panose="020B0604020202020204" pitchFamily="34" charset="0"/>
              </a:rPr>
              <a:t>tcl</a:t>
            </a:r>
            <a:r>
              <a:rPr lang="en-US" altLang="en-US" sz="2000" dirty="0">
                <a:latin typeface="Arial" panose="020B0604020202020204" pitchFamily="34" charset="0"/>
                <a:cs typeface="Arial" panose="020B0604020202020204" pitchFamily="34" charset="0"/>
              </a:rPr>
              <a:t>/</a:t>
            </a:r>
            <a:r>
              <a:rPr lang="en-US" altLang="en-US" sz="2000" dirty="0" err="1">
                <a:latin typeface="Arial" panose="020B0604020202020204" pitchFamily="34" charset="0"/>
                <a:cs typeface="Arial" panose="020B0604020202020204" pitchFamily="34" charset="0"/>
              </a:rPr>
              <a:t>tk</a:t>
            </a:r>
            <a:r>
              <a:rPr lang="en-US" altLang="en-US" sz="2000" dirty="0">
                <a:latin typeface="Arial" panose="020B0604020202020204" pitchFamily="34" charset="0"/>
                <a:cs typeface="Arial" panose="020B0604020202020204" pitchFamily="34" charset="0"/>
              </a:rPr>
              <a:t>, Python, </a:t>
            </a:r>
            <a:r>
              <a:rPr lang="en-US" altLang="en-US" sz="2000" dirty="0" err="1">
                <a:latin typeface="Arial" panose="020B0604020202020204" pitchFamily="34" charset="0"/>
                <a:cs typeface="Arial" panose="020B0604020202020204" pitchFamily="34" charset="0"/>
              </a:rPr>
              <a:t>perl</a:t>
            </a:r>
            <a:endParaRPr lang="en-US" altLang="en-US" sz="2000" dirty="0">
              <a:latin typeface="Arial" panose="020B0604020202020204" pitchFamily="34" charset="0"/>
              <a:cs typeface="Arial" panose="020B0604020202020204" pitchFamily="34" charset="0"/>
            </a:endParaRPr>
          </a:p>
          <a:p>
            <a:pPr lvl="1"/>
            <a:r>
              <a:rPr lang="en-US" altLang="en-US" sz="2000" dirty="0" smtClean="0">
                <a:latin typeface="Arial" panose="020B0604020202020204" pitchFamily="34" charset="0"/>
                <a:cs typeface="Arial" panose="020B0604020202020204" pitchFamily="34" charset="0"/>
              </a:rPr>
              <a:t>VBScript (from Visual Basic), </a:t>
            </a:r>
            <a:r>
              <a:rPr lang="en-US" altLang="en-US" sz="2000" dirty="0" err="1">
                <a:latin typeface="Arial" panose="020B0604020202020204" pitchFamily="34" charset="0"/>
                <a:cs typeface="Arial" panose="020B0604020202020204" pitchFamily="34" charset="0"/>
              </a:rPr>
              <a:t>Javascript</a:t>
            </a:r>
            <a:endParaRPr lang="en-US" alt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Note that the language </a:t>
            </a:r>
            <a:r>
              <a:rPr lang="en-US" altLang="en-US" sz="2000" b="1" i="1" dirty="0">
                <a:solidFill>
                  <a:srgbClr val="FFC000"/>
                </a:solidFill>
                <a:latin typeface="Arial" panose="020B0604020202020204" pitchFamily="34" charset="0"/>
                <a:cs typeface="Arial" panose="020B0604020202020204" pitchFamily="34" charset="0"/>
              </a:rPr>
              <a:t>must</a:t>
            </a:r>
            <a:r>
              <a:rPr lang="en-US" altLang="en-US" sz="2000" dirty="0">
                <a:latin typeface="Arial" panose="020B0604020202020204" pitchFamily="34" charset="0"/>
                <a:cs typeface="Arial" panose="020B0604020202020204" pitchFamily="34" charset="0"/>
              </a:rPr>
              <a:t> contain general-purpose control structures</a:t>
            </a:r>
          </a:p>
          <a:p>
            <a:endParaRPr lang="en-I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3592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Historically: </a:t>
            </a:r>
            <a:r>
              <a:rPr lang="en-IE" sz="3200" dirty="0" err="1" smtClean="0">
                <a:latin typeface="Arial" panose="020B0604020202020204" pitchFamily="34" charset="0"/>
                <a:cs typeface="Arial" panose="020B0604020202020204" pitchFamily="34" charset="0"/>
              </a:rPr>
              <a:t>HyperText</a:t>
            </a:r>
            <a:r>
              <a:rPr lang="en-IE" sz="3200" dirty="0" smtClean="0">
                <a:latin typeface="Arial" panose="020B0604020202020204" pitchFamily="34" charset="0"/>
                <a:cs typeface="Arial" panose="020B0604020202020204" pitchFamily="34" charset="0"/>
              </a:rPr>
              <a:t> </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18</a:t>
            </a:fld>
            <a:endParaRPr lang="en-US"/>
          </a:p>
        </p:txBody>
      </p:sp>
      <p:sp>
        <p:nvSpPr>
          <p:cNvPr id="4" name="Content Placeholder 3"/>
          <p:cNvSpPr>
            <a:spLocks noGrp="1"/>
          </p:cNvSpPr>
          <p:nvPr>
            <p:ph sz="quarter" idx="13"/>
          </p:nvPr>
        </p:nvSpPr>
        <p:spPr>
          <a:xfrm>
            <a:off x="609600" y="1600200"/>
            <a:ext cx="7924800" cy="4565104"/>
          </a:xfrm>
        </p:spPr>
        <p:txBody>
          <a:bodyPr>
            <a:normAutofit/>
          </a:bodyPr>
          <a:lstStyle/>
          <a:p>
            <a:r>
              <a:rPr lang="en-US" altLang="en-US" sz="2000" dirty="0">
                <a:latin typeface="Arial" panose="020B0604020202020204" pitchFamily="34" charset="0"/>
                <a:cs typeface="Arial" panose="020B0604020202020204" pitchFamily="34" charset="0"/>
              </a:rPr>
              <a:t>Ted Nelson named </a:t>
            </a:r>
            <a:r>
              <a:rPr lang="en-US" altLang="en-US" sz="2000" dirty="0" err="1" smtClean="0">
                <a:latin typeface="Arial" panose="020B0604020202020204" pitchFamily="34" charset="0"/>
                <a:cs typeface="Arial" panose="020B0604020202020204" pitchFamily="34" charset="0"/>
              </a:rPr>
              <a:t>HyperText</a:t>
            </a:r>
            <a:r>
              <a:rPr lang="en-US" altLang="en-US" sz="2000" dirty="0" smtClean="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in 1965 and developed </a:t>
            </a:r>
            <a:r>
              <a:rPr lang="en-US" altLang="en-US" sz="2000" dirty="0" smtClean="0">
                <a:latin typeface="Arial" panose="020B0604020202020204" pitchFamily="34" charset="0"/>
                <a:cs typeface="Arial" panose="020B0604020202020204" pitchFamily="34" charset="0"/>
              </a:rPr>
              <a:t>the </a:t>
            </a:r>
            <a:r>
              <a:rPr lang="en-US" altLang="en-US" sz="2000" dirty="0" err="1" smtClean="0">
                <a:latin typeface="Arial" panose="020B0604020202020204" pitchFamily="34" charset="0"/>
                <a:cs typeface="Arial" panose="020B0604020202020204" pitchFamily="34" charset="0"/>
              </a:rPr>
              <a:t>HyperText</a:t>
            </a:r>
            <a:r>
              <a:rPr lang="en-US" altLang="en-US" sz="2000" dirty="0" smtClean="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system at Brown University</a:t>
            </a:r>
          </a:p>
          <a:p>
            <a:r>
              <a:rPr lang="en-US" altLang="en-US" sz="2000" dirty="0">
                <a:latin typeface="Arial" panose="020B0604020202020204" pitchFamily="34" charset="0"/>
                <a:cs typeface="Arial" panose="020B0604020202020204" pitchFamily="34" charset="0"/>
              </a:rPr>
              <a:t>Important </a:t>
            </a:r>
            <a:r>
              <a:rPr lang="en-US" altLang="en-US" sz="2000" dirty="0" smtClean="0">
                <a:latin typeface="Arial" panose="020B0604020202020204" pitchFamily="34" charset="0"/>
                <a:cs typeface="Arial" panose="020B0604020202020204" pitchFamily="34" charset="0"/>
              </a:rPr>
              <a:t>systems to the development: </a:t>
            </a:r>
            <a:r>
              <a:rPr lang="en-US" altLang="en-US" sz="2000" dirty="0">
                <a:latin typeface="Arial" panose="020B0604020202020204" pitchFamily="34" charset="0"/>
                <a:cs typeface="Arial" panose="020B0604020202020204" pitchFamily="34" charset="0"/>
              </a:rPr>
              <a:t>NLS (1967), </a:t>
            </a:r>
            <a:r>
              <a:rPr lang="en-US" altLang="en-US" sz="2000" dirty="0" err="1">
                <a:latin typeface="Arial" panose="020B0604020202020204" pitchFamily="34" charset="0"/>
                <a:cs typeface="Arial" panose="020B0604020202020204" pitchFamily="34" charset="0"/>
              </a:rPr>
              <a:t>Hyperties</a:t>
            </a:r>
            <a:r>
              <a:rPr lang="en-US" altLang="en-US" sz="2000" dirty="0">
                <a:latin typeface="Arial" panose="020B0604020202020204" pitchFamily="34" charset="0"/>
                <a:cs typeface="Arial" panose="020B0604020202020204" pitchFamily="34" charset="0"/>
              </a:rPr>
              <a:t> (1986)</a:t>
            </a:r>
          </a:p>
          <a:p>
            <a:r>
              <a:rPr lang="en-US" altLang="en-US" sz="2000" dirty="0" err="1" smtClean="0">
                <a:latin typeface="Arial" panose="020B0604020202020204" pitchFamily="34" charset="0"/>
                <a:cs typeface="Arial" panose="020B0604020202020204" pitchFamily="34" charset="0"/>
              </a:rPr>
              <a:t>HyperText</a:t>
            </a:r>
            <a:r>
              <a:rPr lang="en-US" altLang="en-US" sz="2000" dirty="0" smtClean="0">
                <a:latin typeface="Arial" panose="020B0604020202020204" pitchFamily="34" charset="0"/>
                <a:cs typeface="Arial" panose="020B0604020202020204" pitchFamily="34" charset="0"/>
              </a:rPr>
              <a:t> used to establish the World-Wide </a:t>
            </a:r>
            <a:r>
              <a:rPr lang="en-US" altLang="en-US" sz="2000" dirty="0">
                <a:latin typeface="Arial" panose="020B0604020202020204" pitchFamily="34" charset="0"/>
                <a:cs typeface="Arial" panose="020B0604020202020204" pitchFamily="34" charset="0"/>
              </a:rPr>
              <a:t>Web</a:t>
            </a:r>
          </a:p>
          <a:p>
            <a:pPr lvl="1"/>
            <a:r>
              <a:rPr lang="en-US" altLang="en-US" sz="2000" dirty="0">
                <a:latin typeface="Arial" panose="020B0604020202020204" pitchFamily="34" charset="0"/>
                <a:cs typeface="Arial" panose="020B0604020202020204" pitchFamily="34" charset="0"/>
              </a:rPr>
              <a:t>Phenomenal success due to:</a:t>
            </a:r>
          </a:p>
          <a:p>
            <a:pPr lvl="2"/>
            <a:r>
              <a:rPr lang="en-US" altLang="en-US" sz="2000" dirty="0">
                <a:latin typeface="Arial" panose="020B0604020202020204" pitchFamily="34" charset="0"/>
                <a:cs typeface="Arial" panose="020B0604020202020204" pitchFamily="34" charset="0"/>
              </a:rPr>
              <a:t>Ease of use of </a:t>
            </a:r>
            <a:r>
              <a:rPr lang="en-US" altLang="en-US" sz="2000" dirty="0" smtClean="0">
                <a:latin typeface="Arial" panose="020B0604020202020204" pitchFamily="34" charset="0"/>
                <a:cs typeface="Arial" panose="020B0604020202020204" pitchFamily="34" charset="0"/>
              </a:rPr>
              <a:t>Google browser (Mosaic browser, historically)</a:t>
            </a:r>
            <a:endParaRPr lang="en-US" altLang="en-US" sz="2000" dirty="0">
              <a:latin typeface="Arial" panose="020B0604020202020204" pitchFamily="34" charset="0"/>
              <a:cs typeface="Arial" panose="020B0604020202020204" pitchFamily="34" charset="0"/>
            </a:endParaRPr>
          </a:p>
          <a:p>
            <a:pPr lvl="2"/>
            <a:r>
              <a:rPr lang="en-US" altLang="en-US" sz="2000" dirty="0">
                <a:latin typeface="Arial" panose="020B0604020202020204" pitchFamily="34" charset="0"/>
                <a:cs typeface="Arial" panose="020B0604020202020204" pitchFamily="34" charset="0"/>
              </a:rPr>
              <a:t>Support for embedded graphics</a:t>
            </a:r>
          </a:p>
          <a:p>
            <a:pPr lvl="2"/>
            <a:r>
              <a:rPr lang="en-US" altLang="en-US" sz="2000" dirty="0">
                <a:latin typeface="Arial" panose="020B0604020202020204" pitchFamily="34" charset="0"/>
                <a:cs typeface="Arial" panose="020B0604020202020204" pitchFamily="34" charset="0"/>
              </a:rPr>
              <a:t>Support for easy authoring</a:t>
            </a:r>
          </a:p>
          <a:p>
            <a:pPr marL="457200" lvl="1" indent="0">
              <a:buNone/>
            </a:pPr>
            <a:r>
              <a:rPr lang="en-US" altLang="en-US" sz="2000" dirty="0">
                <a:solidFill>
                  <a:srgbClr val="FFC000"/>
                </a:solidFill>
                <a:latin typeface="Arial" panose="020B0604020202020204" pitchFamily="34" charset="0"/>
                <a:cs typeface="Arial" panose="020B0604020202020204" pitchFamily="34" charset="0"/>
              </a:rPr>
              <a:t>Low threshold </a:t>
            </a:r>
            <a:r>
              <a:rPr lang="en-US" altLang="en-US" sz="2000" dirty="0" smtClean="0">
                <a:solidFill>
                  <a:srgbClr val="FFC000"/>
                </a:solidFill>
                <a:latin typeface="Arial" panose="020B0604020202020204" pitchFamily="34" charset="0"/>
                <a:cs typeface="Arial" panose="020B0604020202020204" pitchFamily="34" charset="0"/>
              </a:rPr>
              <a:t>- </a:t>
            </a:r>
            <a:r>
              <a:rPr lang="en-US" altLang="en-US" sz="2000" dirty="0" smtClean="0">
                <a:latin typeface="Arial" panose="020B0604020202020204" pitchFamily="34" charset="0"/>
                <a:cs typeface="Arial" panose="020B0604020202020204" pitchFamily="34" charset="0"/>
              </a:rPr>
              <a:t>both </a:t>
            </a:r>
            <a:r>
              <a:rPr lang="en-US" altLang="en-US" sz="2000" dirty="0">
                <a:latin typeface="Arial" panose="020B0604020202020204" pitchFamily="34" charset="0"/>
                <a:cs typeface="Arial" panose="020B0604020202020204" pitchFamily="34" charset="0"/>
              </a:rPr>
              <a:t>for authoring and </a:t>
            </a:r>
            <a:r>
              <a:rPr lang="en-US" altLang="en-US" sz="2000" dirty="0" smtClean="0">
                <a:latin typeface="Arial" panose="020B0604020202020204" pitchFamily="34" charset="0"/>
                <a:cs typeface="Arial" panose="020B0604020202020204" pitchFamily="34" charset="0"/>
              </a:rPr>
              <a:t>viewing.</a:t>
            </a:r>
            <a:endParaRPr lang="en-I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2644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Historically: </a:t>
            </a:r>
            <a:br>
              <a:rPr lang="en-IE" sz="3200" dirty="0" smtClean="0">
                <a:latin typeface="Arial" panose="020B0604020202020204" pitchFamily="34" charset="0"/>
                <a:cs typeface="Arial" panose="020B0604020202020204" pitchFamily="34" charset="0"/>
              </a:rPr>
            </a:br>
            <a:r>
              <a:rPr lang="en-IE" dirty="0" smtClean="0">
                <a:latin typeface="Arial" panose="020B0604020202020204" pitchFamily="34" charset="0"/>
                <a:cs typeface="Arial" panose="020B0604020202020204" pitchFamily="34" charset="0"/>
              </a:rPr>
              <a:t>Object-Oriented Languages </a:t>
            </a:r>
            <a:endParaRPr lang="en-IE"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19</a:t>
            </a:fld>
            <a:endParaRPr lang="en-US"/>
          </a:p>
        </p:txBody>
      </p:sp>
      <p:sp>
        <p:nvSpPr>
          <p:cNvPr id="4" name="Content Placeholder 3"/>
          <p:cNvSpPr>
            <a:spLocks noGrp="1"/>
          </p:cNvSpPr>
          <p:nvPr>
            <p:ph sz="quarter" idx="13"/>
          </p:nvPr>
        </p:nvSpPr>
        <p:spPr/>
        <p:txBody>
          <a:bodyPr>
            <a:normAutofit/>
          </a:bodyPr>
          <a:lstStyle/>
          <a:p>
            <a:r>
              <a:rPr lang="en-US" altLang="en-US" sz="2000" dirty="0" smtClean="0">
                <a:latin typeface="Arial" panose="020B0604020202020204" pitchFamily="34" charset="0"/>
                <a:cs typeface="Arial" panose="020B0604020202020204" pitchFamily="34" charset="0"/>
              </a:rPr>
              <a:t>The </a:t>
            </a:r>
            <a:r>
              <a:rPr lang="en-US" altLang="en-US" sz="2000" dirty="0" err="1" smtClean="0">
                <a:latin typeface="Arial" panose="020B0604020202020204" pitchFamily="34" charset="0"/>
                <a:cs typeface="Arial" panose="020B0604020202020204" pitchFamily="34" charset="0"/>
              </a:rPr>
              <a:t>uccess</a:t>
            </a:r>
            <a:r>
              <a:rPr lang="en-US" altLang="en-US" sz="2000" dirty="0" smtClean="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of </a:t>
            </a:r>
            <a:r>
              <a:rPr lang="en-US" altLang="en-US" sz="2000" dirty="0" smtClean="0">
                <a:latin typeface="Arial" panose="020B0604020202020204" pitchFamily="34" charset="0"/>
                <a:cs typeface="Arial" panose="020B0604020202020204" pitchFamily="34" charset="0"/>
              </a:rPr>
              <a:t>OO (Object-Oriented (languages and programming)) owes a lot to the user interface </a:t>
            </a:r>
            <a:r>
              <a:rPr lang="en-US" altLang="en-US" sz="2000" dirty="0">
                <a:latin typeface="Arial" panose="020B0604020202020204" pitchFamily="34" charset="0"/>
                <a:cs typeface="Arial" panose="020B0604020202020204" pitchFamily="34" charset="0"/>
              </a:rPr>
              <a:t>software </a:t>
            </a:r>
            <a:r>
              <a:rPr lang="en-US" altLang="en-US" sz="2000" dirty="0" smtClean="0">
                <a:latin typeface="Arial" panose="020B0604020202020204" pitchFamily="34" charset="0"/>
                <a:cs typeface="Arial" panose="020B0604020202020204" pitchFamily="34" charset="0"/>
              </a:rPr>
              <a:t>field.</a:t>
            </a:r>
            <a:endParaRPr lang="en-US" altLang="en-US" sz="2000" dirty="0">
              <a:latin typeface="Arial" panose="020B0604020202020204" pitchFamily="34" charset="0"/>
              <a:cs typeface="Arial" panose="020B0604020202020204" pitchFamily="34" charset="0"/>
            </a:endParaRPr>
          </a:p>
          <a:p>
            <a:r>
              <a:rPr lang="en-US" altLang="en-US" sz="2000" dirty="0" err="1" smtClean="0">
                <a:latin typeface="Arial" panose="020B0604020202020204" pitchFamily="34" charset="0"/>
                <a:cs typeface="Arial" panose="020B0604020202020204" pitchFamily="34" charset="0"/>
              </a:rPr>
              <a:t>Popularised</a:t>
            </a:r>
            <a:r>
              <a:rPr lang="en-US" altLang="en-US" sz="2000" dirty="0" smtClean="0">
                <a:latin typeface="Arial" panose="020B0604020202020204" pitchFamily="34" charset="0"/>
                <a:cs typeface="Arial" panose="020B0604020202020204" pitchFamily="34" charset="0"/>
              </a:rPr>
              <a:t>, originally, </a:t>
            </a:r>
            <a:r>
              <a:rPr lang="en-US" altLang="en-US" sz="2000" dirty="0">
                <a:latin typeface="Arial" panose="020B0604020202020204" pitchFamily="34" charset="0"/>
                <a:cs typeface="Arial" panose="020B0604020202020204" pitchFamily="34" charset="0"/>
              </a:rPr>
              <a:t>by Smalltalk</a:t>
            </a:r>
          </a:p>
          <a:p>
            <a:r>
              <a:rPr lang="en-US" altLang="en-US" sz="2000" dirty="0">
                <a:latin typeface="Arial" panose="020B0604020202020204" pitchFamily="34" charset="0"/>
                <a:cs typeface="Arial" panose="020B0604020202020204" pitchFamily="34" charset="0"/>
              </a:rPr>
              <a:t>GUI elements (widgets) </a:t>
            </a:r>
            <a:r>
              <a:rPr lang="en-US" altLang="en-US" sz="2000" i="1" dirty="0">
                <a:latin typeface="Arial" panose="020B0604020202020204" pitchFamily="34" charset="0"/>
                <a:cs typeface="Arial" panose="020B0604020202020204" pitchFamily="34" charset="0"/>
              </a:rPr>
              <a:t>seem</a:t>
            </a:r>
            <a:r>
              <a:rPr lang="en-US" altLang="en-US" sz="2000" dirty="0">
                <a:latin typeface="Arial" panose="020B0604020202020204" pitchFamily="34" charset="0"/>
                <a:cs typeface="Arial" panose="020B0604020202020204" pitchFamily="34" charset="0"/>
              </a:rPr>
              <a:t> like objects</a:t>
            </a:r>
          </a:p>
          <a:p>
            <a:pPr lvl="1"/>
            <a:r>
              <a:rPr lang="en-US" altLang="en-US" sz="2000" dirty="0" smtClean="0">
                <a:latin typeface="Arial" panose="020B0604020202020204" pitchFamily="34" charset="0"/>
                <a:cs typeface="Arial" panose="020B0604020202020204" pitchFamily="34" charset="0"/>
              </a:rPr>
              <a:t>Thy have state(s), they accept </a:t>
            </a:r>
            <a:r>
              <a:rPr lang="en-US" altLang="en-US" sz="2000" dirty="0">
                <a:latin typeface="Arial" panose="020B0604020202020204" pitchFamily="34" charset="0"/>
                <a:cs typeface="Arial" panose="020B0604020202020204" pitchFamily="34" charset="0"/>
              </a:rPr>
              <a:t>events (messages)</a:t>
            </a:r>
          </a:p>
          <a:p>
            <a:r>
              <a:rPr lang="en-US" altLang="en-US" sz="2000" dirty="0" smtClean="0">
                <a:latin typeface="Arial" panose="020B0604020202020204" pitchFamily="34" charset="0"/>
                <a:cs typeface="Arial" panose="020B0604020202020204" pitchFamily="34" charset="0"/>
              </a:rPr>
              <a:t>The rise in popularity of O-O parallels </a:t>
            </a:r>
            <a:r>
              <a:rPr lang="en-US" altLang="en-US" sz="2000" dirty="0">
                <a:latin typeface="Arial" panose="020B0604020202020204" pitchFamily="34" charset="0"/>
                <a:cs typeface="Arial" panose="020B0604020202020204" pitchFamily="34" charset="0"/>
              </a:rPr>
              <a:t>GUIs</a:t>
            </a:r>
          </a:p>
          <a:p>
            <a:pPr lvl="1"/>
            <a:r>
              <a:rPr lang="en-US" altLang="en-US" sz="2000" dirty="0">
                <a:latin typeface="Arial" panose="020B0604020202020204" pitchFamily="34" charset="0"/>
                <a:cs typeface="Arial" panose="020B0604020202020204" pitchFamily="34" charset="0"/>
              </a:rPr>
              <a:t>C++ with Windows </a:t>
            </a:r>
            <a:r>
              <a:rPr lang="en-US" altLang="en-US" sz="2000" dirty="0" smtClean="0">
                <a:latin typeface="Arial" panose="020B0604020202020204" pitchFamily="34" charset="0"/>
                <a:cs typeface="Arial" panose="020B0604020202020204" pitchFamily="34" charset="0"/>
              </a:rPr>
              <a:t>3.1 (early 1990s)</a:t>
            </a:r>
            <a:endParaRPr lang="en-US" altLang="en-US" sz="2000" dirty="0">
              <a:latin typeface="Arial" panose="020B0604020202020204" pitchFamily="34" charset="0"/>
              <a:cs typeface="Arial" panose="020B0604020202020204" pitchFamily="34" charset="0"/>
            </a:endParaRPr>
          </a:p>
          <a:p>
            <a:pPr lvl="1"/>
            <a:r>
              <a:rPr lang="en-US" altLang="en-US" sz="2000" dirty="0">
                <a:latin typeface="Arial" panose="020B0604020202020204" pitchFamily="34" charset="0"/>
                <a:cs typeface="Arial" panose="020B0604020202020204" pitchFamily="34" charset="0"/>
              </a:rPr>
              <a:t>Java for </a:t>
            </a:r>
            <a:r>
              <a:rPr lang="en-US" altLang="en-US" sz="2000" dirty="0" err="1" smtClean="0">
                <a:latin typeface="Arial" panose="020B0604020202020204" pitchFamily="34" charset="0"/>
                <a:cs typeface="Arial" panose="020B0604020202020204" pitchFamily="34" charset="0"/>
              </a:rPr>
              <a:t>behaviours</a:t>
            </a:r>
            <a:r>
              <a:rPr lang="en-US" altLang="en-US" sz="2000" dirty="0" smtClean="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in </a:t>
            </a:r>
            <a:r>
              <a:rPr lang="en-US" altLang="en-US" sz="2000" dirty="0" smtClean="0">
                <a:latin typeface="Arial" panose="020B0604020202020204" pitchFamily="34" charset="0"/>
                <a:cs typeface="Arial" panose="020B0604020202020204" pitchFamily="34" charset="0"/>
              </a:rPr>
              <a:t>the WWW (World Wide Web)</a:t>
            </a:r>
            <a:endParaRPr lang="en-I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4252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Overview of Lecture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lnSpc>
                <a:spcPct val="150000"/>
              </a:lnSpc>
              <a:buNone/>
            </a:pPr>
            <a:r>
              <a:rPr lang="en-IE" altLang="en-US" sz="2400" dirty="0" smtClean="0">
                <a:solidFill>
                  <a:srgbClr val="FFC000"/>
                </a:solidFill>
                <a:latin typeface="Arial" panose="020B0604020202020204" pitchFamily="34" charset="0"/>
                <a:ea typeface="ＭＳ Ｐゴシック" pitchFamily="34" charset="-128"/>
                <a:cs typeface="Arial" panose="020B0604020202020204" pitchFamily="34" charset="0"/>
              </a:rPr>
              <a:t>Application Areas of:</a:t>
            </a:r>
            <a:endParaRPr lang="en-IE" altLang="en-US" sz="2400" dirty="0">
              <a:solidFill>
                <a:srgbClr val="FFC000"/>
              </a:solidFill>
              <a:latin typeface="Arial" panose="020B0604020202020204" pitchFamily="34" charset="0"/>
              <a:ea typeface="ＭＳ Ｐゴシック" pitchFamily="34" charset="-128"/>
              <a:cs typeface="Arial" panose="020B0604020202020204" pitchFamily="34" charset="0"/>
            </a:endParaRPr>
          </a:p>
          <a:p>
            <a:pPr lvl="1">
              <a:lnSpc>
                <a:spcPct val="150000"/>
              </a:lnSpc>
            </a:pPr>
            <a:r>
              <a:rPr lang="en-IE" altLang="en-US" sz="2400" dirty="0" smtClean="0">
                <a:latin typeface="Arial" panose="020B0604020202020204" pitchFamily="34" charset="0"/>
                <a:ea typeface="ＭＳ Ｐゴシック" panose="020B0600070205080204" pitchFamily="34" charset="-128"/>
                <a:cs typeface="Arial" panose="020B0604020202020204" pitchFamily="34" charset="0"/>
              </a:rPr>
              <a:t>Interactive Systems </a:t>
            </a:r>
            <a:r>
              <a:rPr lang="en-IE" altLang="en-US" sz="2400" dirty="0">
                <a:latin typeface="Arial" panose="020B0604020202020204" pitchFamily="34" charset="0"/>
                <a:ea typeface="ＭＳ Ｐゴシック" panose="020B0600070205080204" pitchFamily="34" charset="-128"/>
                <a:cs typeface="Arial" panose="020B0604020202020204" pitchFamily="34" charset="0"/>
              </a:rPr>
              <a:t>D</a:t>
            </a:r>
            <a:r>
              <a:rPr lang="en-IE" altLang="en-US" sz="2400" dirty="0" smtClean="0">
                <a:latin typeface="Arial" panose="020B0604020202020204" pitchFamily="34" charset="0"/>
                <a:ea typeface="ＭＳ Ｐゴシック" panose="020B0600070205080204" pitchFamily="34" charset="-128"/>
                <a:cs typeface="Arial" panose="020B0604020202020204" pitchFamily="34" charset="0"/>
              </a:rPr>
              <a:t>evelopment</a:t>
            </a:r>
          </a:p>
          <a:p>
            <a:pPr lvl="1">
              <a:lnSpc>
                <a:spcPct val="150000"/>
              </a:lnSpc>
            </a:pPr>
            <a:r>
              <a:rPr lang="en-IE" altLang="en-US" sz="2400" dirty="0" smtClean="0">
                <a:latin typeface="Arial" panose="020B0604020202020204" pitchFamily="34" charset="0"/>
                <a:ea typeface="ＭＳ Ｐゴシック" panose="020B0600070205080204" pitchFamily="34" charset="-128"/>
                <a:cs typeface="Arial" panose="020B0604020202020204" pitchFamily="34" charset="0"/>
              </a:rPr>
              <a:t>CSCW </a:t>
            </a:r>
            <a:r>
              <a:rPr lang="en-IE" altLang="en-US" sz="2400" dirty="0">
                <a:latin typeface="Arial" panose="020B0604020202020204" pitchFamily="34" charset="0"/>
                <a:ea typeface="ＭＳ Ｐゴシック" panose="020B0600070205080204" pitchFamily="34" charset="-128"/>
                <a:cs typeface="Arial" panose="020B0604020202020204" pitchFamily="34" charset="0"/>
              </a:rPr>
              <a:t>(Computer-Supported Cooperative Work</a:t>
            </a:r>
            <a:r>
              <a:rPr lang="en-IE" altLang="en-US" sz="2400" dirty="0" smtClean="0">
                <a:latin typeface="Arial" panose="020B0604020202020204" pitchFamily="34" charset="0"/>
                <a:ea typeface="ＭＳ Ｐゴシック" panose="020B0600070205080204" pitchFamily="34" charset="-128"/>
                <a:cs typeface="Arial" panose="020B0604020202020204" pitchFamily="34" charset="0"/>
              </a:rPr>
              <a:t>)</a:t>
            </a:r>
          </a:p>
          <a:p>
            <a:pPr lvl="1">
              <a:lnSpc>
                <a:spcPct val="150000"/>
              </a:lnSpc>
            </a:pPr>
            <a:endParaRPr lang="en-IE" altLang="en-US" sz="2400" dirty="0">
              <a:latin typeface="Arial" panose="020B0604020202020204" pitchFamily="34" charset="0"/>
              <a:ea typeface="ＭＳ Ｐゴシック" panose="020B0600070205080204" pitchFamily="34" charset="-128"/>
              <a:cs typeface="Arial" panose="020B0604020202020204" pitchFamily="34" charset="0"/>
            </a:endParaRPr>
          </a:p>
          <a:p>
            <a:pPr>
              <a:lnSpc>
                <a:spcPct val="150000"/>
              </a:lnSpc>
            </a:pPr>
            <a:endParaRPr lang="en-IE" sz="2400" dirty="0">
              <a:solidFill>
                <a:srgbClr val="FFC000"/>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a:t>
            </a:fld>
            <a:endParaRPr lang="en-US"/>
          </a:p>
        </p:txBody>
      </p:sp>
    </p:spTree>
    <p:extLst>
      <p:ext uri="{BB962C8B-B14F-4D97-AF65-F5344CB8AC3E}">
        <p14:creationId xmlns:p14="http://schemas.microsoft.com/office/powerpoint/2010/main" val="4125703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Historically: </a:t>
            </a:r>
            <a:br>
              <a:rPr lang="en-IE" sz="3200" dirty="0" smtClean="0">
                <a:latin typeface="Arial" panose="020B0604020202020204" pitchFamily="34" charset="0"/>
                <a:cs typeface="Arial" panose="020B0604020202020204" pitchFamily="34" charset="0"/>
              </a:rPr>
            </a:br>
            <a:r>
              <a:rPr lang="en-IE" dirty="0" smtClean="0">
                <a:latin typeface="Arial" panose="020B0604020202020204" pitchFamily="34" charset="0"/>
                <a:cs typeface="Arial" panose="020B0604020202020204" pitchFamily="34" charset="0"/>
              </a:rPr>
              <a:t>What Did Not Work?</a:t>
            </a:r>
            <a:endParaRPr lang="en-IE"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20</a:t>
            </a:fld>
            <a:endParaRPr lang="en-US"/>
          </a:p>
        </p:txBody>
      </p:sp>
      <p:sp>
        <p:nvSpPr>
          <p:cNvPr id="4" name="Content Placeholder 3"/>
          <p:cNvSpPr>
            <a:spLocks noGrp="1"/>
          </p:cNvSpPr>
          <p:nvPr>
            <p:ph sz="quarter" idx="13"/>
          </p:nvPr>
        </p:nvSpPr>
        <p:spPr>
          <a:xfrm>
            <a:off x="609600" y="1600200"/>
            <a:ext cx="7924800" cy="4637112"/>
          </a:xfrm>
        </p:spPr>
        <p:txBody>
          <a:bodyPr>
            <a:normAutofit fontScale="92500"/>
          </a:bodyPr>
          <a:lstStyle/>
          <a:p>
            <a:r>
              <a:rPr lang="en-US" altLang="en-US" sz="2400" dirty="0">
                <a:latin typeface="Arial" panose="020B0604020202020204" pitchFamily="34" charset="0"/>
                <a:cs typeface="Arial" panose="020B0604020202020204" pitchFamily="34" charset="0"/>
              </a:rPr>
              <a:t>User Interface Management </a:t>
            </a:r>
            <a:r>
              <a:rPr lang="en-US" altLang="en-US" sz="2400" dirty="0" smtClean="0">
                <a:latin typeface="Arial" panose="020B0604020202020204" pitchFamily="34" charset="0"/>
                <a:cs typeface="Arial" panose="020B0604020202020204" pitchFamily="34" charset="0"/>
              </a:rPr>
              <a:t>Systems</a:t>
            </a:r>
          </a:p>
          <a:p>
            <a:pPr lvl="1"/>
            <a:r>
              <a:rPr lang="en-US" altLang="en-US" sz="2200" dirty="0">
                <a:latin typeface="Arial" panose="020B0604020202020204" pitchFamily="34" charset="0"/>
                <a:cs typeface="Arial" panose="020B0604020202020204" pitchFamily="34" charset="0"/>
              </a:rPr>
              <a:t>Original goal: like databases, provide high-level language that abstracts details of input and output </a:t>
            </a:r>
            <a:r>
              <a:rPr lang="en-US" altLang="en-US" sz="2200" dirty="0" smtClean="0">
                <a:latin typeface="Arial" panose="020B0604020202020204" pitchFamily="34" charset="0"/>
                <a:cs typeface="Arial" panose="020B0604020202020204" pitchFamily="34" charset="0"/>
              </a:rPr>
              <a:t>devices.</a:t>
            </a:r>
            <a:endParaRPr lang="en-US" altLang="en-US" sz="22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Formal Language-Based </a:t>
            </a:r>
            <a:r>
              <a:rPr lang="en-US" altLang="en-US" sz="2400" dirty="0" smtClean="0">
                <a:latin typeface="Arial" panose="020B0604020202020204" pitchFamily="34" charset="0"/>
                <a:cs typeface="Arial" panose="020B0604020202020204" pitchFamily="34" charset="0"/>
              </a:rPr>
              <a:t>Tools</a:t>
            </a:r>
          </a:p>
          <a:p>
            <a:pPr lvl="1"/>
            <a:r>
              <a:rPr lang="en-US" altLang="en-US" sz="2200" dirty="0" smtClean="0">
                <a:latin typeface="Arial" panose="020B0604020202020204" pitchFamily="34" charset="0"/>
                <a:cs typeface="Arial" panose="020B0604020202020204" pitchFamily="34" charset="0"/>
              </a:rPr>
              <a:t>With software focusing </a:t>
            </a:r>
            <a:r>
              <a:rPr lang="en-US" altLang="en-US" sz="2200" dirty="0">
                <a:latin typeface="Arial" panose="020B0604020202020204" pitchFamily="34" charset="0"/>
                <a:cs typeface="Arial" panose="020B0604020202020204" pitchFamily="34" charset="0"/>
              </a:rPr>
              <a:t>on </a:t>
            </a:r>
            <a:r>
              <a:rPr lang="en-US" altLang="en-US" sz="2200" i="1" dirty="0">
                <a:latin typeface="Arial" panose="020B0604020202020204" pitchFamily="34" charset="0"/>
                <a:cs typeface="Arial" panose="020B0604020202020204" pitchFamily="34" charset="0"/>
              </a:rPr>
              <a:t>dialog </a:t>
            </a:r>
            <a:r>
              <a:rPr lang="en-US" altLang="en-US" sz="2200" i="1" dirty="0" smtClean="0">
                <a:latin typeface="Arial" panose="020B0604020202020204" pitchFamily="34" charset="0"/>
                <a:cs typeface="Arial" panose="020B0604020202020204" pitchFamily="34" charset="0"/>
              </a:rPr>
              <a:t>management</a:t>
            </a:r>
            <a:r>
              <a:rPr lang="en-US" altLang="en-US" sz="2200" dirty="0" smtClean="0">
                <a:latin typeface="Arial" panose="020B0604020202020204" pitchFamily="34" charset="0"/>
                <a:cs typeface="Arial" panose="020B0604020202020204" pitchFamily="34" charset="0"/>
              </a:rPr>
              <a:t>.</a:t>
            </a:r>
            <a:endParaRPr lang="en-US" altLang="en-US" sz="2200" dirty="0">
              <a:latin typeface="Arial" panose="020B0604020202020204" pitchFamily="34" charset="0"/>
              <a:cs typeface="Arial" panose="020B0604020202020204" pitchFamily="34" charset="0"/>
            </a:endParaRPr>
          </a:p>
          <a:p>
            <a:r>
              <a:rPr lang="en-US" altLang="en-US" sz="2400" dirty="0" smtClean="0">
                <a:latin typeface="Arial" panose="020B0604020202020204" pitchFamily="34" charset="0"/>
                <a:cs typeface="Arial" panose="020B0604020202020204" pitchFamily="34" charset="0"/>
              </a:rPr>
              <a:t>Constraints (systems)</a:t>
            </a:r>
          </a:p>
          <a:p>
            <a:pPr lvl="1"/>
            <a:r>
              <a:rPr lang="en-US" altLang="en-US" sz="2200" dirty="0" smtClean="0">
                <a:latin typeface="Arial" panose="020B0604020202020204" pitchFamily="34" charset="0"/>
                <a:cs typeface="Arial" panose="020B0604020202020204" pitchFamily="34" charset="0"/>
              </a:rPr>
              <a:t>Sketchpad (1963), </a:t>
            </a:r>
            <a:r>
              <a:rPr lang="en-US" altLang="en-US" sz="2200" dirty="0" err="1" smtClean="0">
                <a:latin typeface="Arial" panose="020B0604020202020204" pitchFamily="34" charset="0"/>
                <a:cs typeface="Arial" panose="020B0604020202020204" pitchFamily="34" charset="0"/>
              </a:rPr>
              <a:t>ThingLab</a:t>
            </a:r>
            <a:r>
              <a:rPr lang="en-US" altLang="en-US" sz="2200" dirty="0" smtClean="0">
                <a:latin typeface="Arial" panose="020B0604020202020204" pitchFamily="34" charset="0"/>
                <a:cs typeface="Arial" panose="020B0604020202020204" pitchFamily="34" charset="0"/>
              </a:rPr>
              <a:t> (1979), </a:t>
            </a:r>
            <a:r>
              <a:rPr lang="en-US" altLang="en-US" sz="2200" dirty="0" err="1" smtClean="0">
                <a:latin typeface="Arial" panose="020B0604020202020204" pitchFamily="34" charset="0"/>
                <a:cs typeface="Arial" panose="020B0604020202020204" pitchFamily="34" charset="0"/>
              </a:rPr>
              <a:t>Higgens</a:t>
            </a:r>
            <a:r>
              <a:rPr lang="en-US" altLang="en-US" sz="2200" dirty="0" smtClean="0">
                <a:latin typeface="Arial" panose="020B0604020202020204" pitchFamily="34" charset="0"/>
                <a:cs typeface="Arial" panose="020B0604020202020204" pitchFamily="34" charset="0"/>
              </a:rPr>
              <a:t> (1985), Garnet (1990), Amulet (1997), </a:t>
            </a:r>
            <a:r>
              <a:rPr lang="en-US" altLang="en-US" sz="2200" dirty="0" err="1" smtClean="0">
                <a:latin typeface="Arial" panose="020B0604020202020204" pitchFamily="34" charset="0"/>
                <a:cs typeface="Arial" panose="020B0604020202020204" pitchFamily="34" charset="0"/>
              </a:rPr>
              <a:t>SubArctic</a:t>
            </a:r>
            <a:r>
              <a:rPr lang="en-US" altLang="en-US" sz="2200" dirty="0" smtClean="0">
                <a:latin typeface="Arial" panose="020B0604020202020204" pitchFamily="34" charset="0"/>
                <a:cs typeface="Arial" panose="020B0604020202020204" pitchFamily="34" charset="0"/>
              </a:rPr>
              <a:t> (1996)</a:t>
            </a:r>
          </a:p>
          <a:p>
            <a:r>
              <a:rPr lang="en-US" altLang="en-US" sz="2400" dirty="0" smtClean="0">
                <a:latin typeface="Arial" panose="020B0604020202020204" pitchFamily="34" charset="0"/>
                <a:cs typeface="Arial" panose="020B0604020202020204" pitchFamily="34" charset="0"/>
              </a:rPr>
              <a:t>Model-Based </a:t>
            </a:r>
            <a:r>
              <a:rPr lang="en-US" altLang="en-US" sz="2400" dirty="0">
                <a:latin typeface="Arial" panose="020B0604020202020204" pitchFamily="34" charset="0"/>
                <a:cs typeface="Arial" panose="020B0604020202020204" pitchFamily="34" charset="0"/>
              </a:rPr>
              <a:t>and Automatic </a:t>
            </a:r>
            <a:r>
              <a:rPr lang="en-US" altLang="en-US" sz="2400" dirty="0" smtClean="0">
                <a:latin typeface="Arial" panose="020B0604020202020204" pitchFamily="34" charset="0"/>
                <a:cs typeface="Arial" panose="020B0604020202020204" pitchFamily="34" charset="0"/>
              </a:rPr>
              <a:t>Techniques</a:t>
            </a:r>
          </a:p>
          <a:p>
            <a:pPr lvl="1"/>
            <a:r>
              <a:rPr lang="en-US" altLang="en-US" sz="2200" dirty="0">
                <a:latin typeface="Arial" panose="020B0604020202020204" pitchFamily="34" charset="0"/>
                <a:cs typeface="Arial" panose="020B0604020202020204" pitchFamily="34" charset="0"/>
              </a:rPr>
              <a:t>Cousin (1985), Mike (1986), UIDE (1993), </a:t>
            </a:r>
            <a:r>
              <a:rPr lang="en-US" altLang="en-US" sz="2200" dirty="0" err="1">
                <a:latin typeface="Arial" panose="020B0604020202020204" pitchFamily="34" charset="0"/>
                <a:cs typeface="Arial" panose="020B0604020202020204" pitchFamily="34" charset="0"/>
              </a:rPr>
              <a:t>MasterMind</a:t>
            </a:r>
            <a:r>
              <a:rPr lang="en-US" altLang="en-US" sz="2200" dirty="0">
                <a:latin typeface="Arial" panose="020B0604020202020204" pitchFamily="34" charset="0"/>
                <a:cs typeface="Arial" panose="020B0604020202020204" pitchFamily="34" charset="0"/>
              </a:rPr>
              <a:t> (1993</a:t>
            </a:r>
            <a:r>
              <a:rPr lang="en-US" altLang="en-US" sz="2200" dirty="0" smtClean="0">
                <a:latin typeface="Arial" panose="020B0604020202020204" pitchFamily="34" charset="0"/>
                <a:cs typeface="Arial" panose="020B0604020202020204" pitchFamily="34" charset="0"/>
              </a:rPr>
              <a:t>)</a:t>
            </a:r>
            <a:endParaRPr lang="en-US"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6202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Historically: </a:t>
            </a:r>
            <a:r>
              <a:rPr lang="en-IE" sz="3600" dirty="0">
                <a:latin typeface="Arial" panose="020B0604020202020204" pitchFamily="34" charset="0"/>
                <a:cs typeface="Arial" panose="020B0604020202020204" pitchFamily="34" charset="0"/>
              </a:rPr>
              <a:t/>
            </a:r>
            <a:br>
              <a:rPr lang="en-IE" sz="3600" dirty="0">
                <a:latin typeface="Arial" panose="020B0604020202020204" pitchFamily="34" charset="0"/>
                <a:cs typeface="Arial" panose="020B0604020202020204" pitchFamily="34" charset="0"/>
              </a:rPr>
            </a:br>
            <a:r>
              <a:rPr lang="en-IE" dirty="0" smtClean="0">
                <a:latin typeface="Arial" panose="020B0604020202020204" pitchFamily="34" charset="0"/>
                <a:cs typeface="Arial" panose="020B0604020202020204" pitchFamily="34" charset="0"/>
              </a:rPr>
              <a:t>Why Didn’t They </a:t>
            </a:r>
            <a:r>
              <a:rPr lang="en-IE" dirty="0">
                <a:latin typeface="Arial" panose="020B0604020202020204" pitchFamily="34" charset="0"/>
                <a:cs typeface="Arial" panose="020B0604020202020204" pitchFamily="34" charset="0"/>
              </a:rPr>
              <a:t>Work?</a:t>
            </a:r>
          </a:p>
        </p:txBody>
      </p:sp>
      <p:sp>
        <p:nvSpPr>
          <p:cNvPr id="3" name="Slide Number Placeholder 2"/>
          <p:cNvSpPr>
            <a:spLocks noGrp="1"/>
          </p:cNvSpPr>
          <p:nvPr>
            <p:ph type="sldNum" sz="quarter" idx="12"/>
          </p:nvPr>
        </p:nvSpPr>
        <p:spPr/>
        <p:txBody>
          <a:bodyPr/>
          <a:lstStyle/>
          <a:p>
            <a:fld id="{38237106-F2ED-405E-BC33-CC3CF426205F}" type="slidenum">
              <a:rPr lang="en-US" smtClean="0"/>
              <a:pPr/>
              <a:t>21</a:t>
            </a:fld>
            <a:endParaRPr lang="en-US"/>
          </a:p>
        </p:txBody>
      </p:sp>
      <p:sp>
        <p:nvSpPr>
          <p:cNvPr id="4" name="Content Placeholder 3"/>
          <p:cNvSpPr>
            <a:spLocks noGrp="1"/>
          </p:cNvSpPr>
          <p:nvPr>
            <p:ph sz="quarter" idx="13"/>
          </p:nvPr>
        </p:nvSpPr>
        <p:spPr>
          <a:xfrm>
            <a:off x="609600" y="1600200"/>
            <a:ext cx="7924800" cy="4756150"/>
          </a:xfrm>
        </p:spPr>
        <p:txBody>
          <a:bodyPr>
            <a:noAutofit/>
          </a:bodyPr>
          <a:lstStyle/>
          <a:p>
            <a:r>
              <a:rPr lang="en-US" altLang="en-US" sz="2000" dirty="0" smtClean="0">
                <a:latin typeface="Arial" panose="020B0604020202020204" pitchFamily="34" charset="0"/>
                <a:cs typeface="Arial" panose="020B0604020202020204" pitchFamily="34" charset="0"/>
              </a:rPr>
              <a:t>Software too complex?</a:t>
            </a:r>
          </a:p>
          <a:p>
            <a:pPr marL="742950" lvl="2" indent="-342900"/>
            <a:r>
              <a:rPr lang="en-US" altLang="en-US" sz="1800" dirty="0">
                <a:latin typeface="Arial" panose="020B0604020202020204" pitchFamily="34" charset="0"/>
                <a:cs typeface="Arial" panose="020B0604020202020204" pitchFamily="34" charset="0"/>
              </a:rPr>
              <a:t>Good user interfaces must take into account the pragmatics and detailed behavior of all </a:t>
            </a:r>
            <a:r>
              <a:rPr lang="en-US" altLang="en-US" sz="1800" dirty="0" smtClean="0">
                <a:latin typeface="Arial" panose="020B0604020202020204" pitchFamily="34" charset="0"/>
                <a:cs typeface="Arial" panose="020B0604020202020204" pitchFamily="34" charset="0"/>
              </a:rPr>
              <a:t>objects.</a:t>
            </a:r>
            <a:endParaRPr lang="en-US" altLang="en-US" sz="18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Impractical designs?</a:t>
            </a:r>
          </a:p>
          <a:p>
            <a:pPr lvl="1"/>
            <a:r>
              <a:rPr lang="en-US" altLang="en-US" sz="1800" dirty="0">
                <a:latin typeface="Arial" panose="020B0604020202020204" pitchFamily="34" charset="0"/>
                <a:cs typeface="Arial" panose="020B0604020202020204" pitchFamily="34" charset="0"/>
              </a:rPr>
              <a:t>Direct </a:t>
            </a:r>
            <a:r>
              <a:rPr lang="en-US" altLang="en-US" sz="1800" dirty="0" smtClean="0">
                <a:latin typeface="Arial" panose="020B0604020202020204" pitchFamily="34" charset="0"/>
                <a:cs typeface="Arial" panose="020B0604020202020204" pitchFamily="34" charset="0"/>
              </a:rPr>
              <a:t>manipulation on-screen </a:t>
            </a:r>
            <a:r>
              <a:rPr lang="en-US" altLang="en-US" sz="1800" dirty="0">
                <a:latin typeface="Arial" panose="020B0604020202020204" pitchFamily="34" charset="0"/>
                <a:cs typeface="Arial" panose="020B0604020202020204" pitchFamily="34" charset="0"/>
              </a:rPr>
              <a:t>made dialog </a:t>
            </a:r>
            <a:r>
              <a:rPr lang="en-US" altLang="en-US" sz="1800" dirty="0" smtClean="0">
                <a:latin typeface="Arial" panose="020B0604020202020204" pitchFamily="34" charset="0"/>
                <a:cs typeface="Arial" panose="020B0604020202020204" pitchFamily="34" charset="0"/>
              </a:rPr>
              <a:t>management (textual) </a:t>
            </a:r>
            <a:r>
              <a:rPr lang="en-US" altLang="en-US" sz="1800" dirty="0">
                <a:latin typeface="Arial" panose="020B0604020202020204" pitchFamily="34" charset="0"/>
                <a:cs typeface="Arial" panose="020B0604020202020204" pitchFamily="34" charset="0"/>
              </a:rPr>
              <a:t>less </a:t>
            </a:r>
            <a:r>
              <a:rPr lang="en-US" altLang="en-US" sz="1800" dirty="0" smtClean="0">
                <a:latin typeface="Arial" panose="020B0604020202020204" pitchFamily="34" charset="0"/>
                <a:cs typeface="Arial" panose="020B0604020202020204" pitchFamily="34" charset="0"/>
              </a:rPr>
              <a:t>important.</a:t>
            </a:r>
            <a:endParaRPr lang="en-US" altLang="en-US" sz="18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Constraints-Based:</a:t>
            </a:r>
          </a:p>
          <a:p>
            <a:pPr lvl="1"/>
            <a:r>
              <a:rPr lang="en-US" altLang="en-US" sz="1800" dirty="0">
                <a:latin typeface="Arial" panose="020B0604020202020204" pitchFamily="34" charset="0"/>
                <a:cs typeface="Arial" panose="020B0604020202020204" pitchFamily="34" charset="0"/>
              </a:rPr>
              <a:t>Constraint networks can be hard to debug</a:t>
            </a:r>
          </a:p>
          <a:p>
            <a:r>
              <a:rPr lang="en-US" altLang="en-US" sz="2000" dirty="0">
                <a:latin typeface="Arial" panose="020B0604020202020204" pitchFamily="34" charset="0"/>
                <a:cs typeface="Arial" panose="020B0604020202020204" pitchFamily="34" charset="0"/>
              </a:rPr>
              <a:t>Automatic Techniques</a:t>
            </a:r>
            <a:endParaRPr lang="en-US" altLang="en-US" sz="2000" dirty="0" smtClean="0">
              <a:latin typeface="Arial" panose="020B0604020202020204" pitchFamily="34" charset="0"/>
              <a:cs typeface="Arial" panose="020B0604020202020204" pitchFamily="34" charset="0"/>
            </a:endParaRPr>
          </a:p>
          <a:p>
            <a:pPr lvl="1"/>
            <a:r>
              <a:rPr lang="en-US" altLang="en-US" sz="1800" dirty="0" smtClean="0">
                <a:latin typeface="Arial" panose="020B0604020202020204" pitchFamily="34" charset="0"/>
                <a:cs typeface="Arial" panose="020B0604020202020204" pitchFamily="34" charset="0"/>
              </a:rPr>
              <a:t>Trying </a:t>
            </a:r>
            <a:r>
              <a:rPr lang="en-US" altLang="en-US" sz="1800" dirty="0">
                <a:latin typeface="Arial" panose="020B0604020202020204" pitchFamily="34" charset="0"/>
                <a:cs typeface="Arial" panose="020B0604020202020204" pitchFamily="34" charset="0"/>
              </a:rPr>
              <a:t>to separate </a:t>
            </a:r>
            <a:r>
              <a:rPr lang="en-US" altLang="en-US" sz="1800" dirty="0" smtClean="0">
                <a:latin typeface="Arial" panose="020B0604020202020204" pitchFamily="34" charset="0"/>
                <a:cs typeface="Arial" panose="020B0604020202020204" pitchFamily="34" charset="0"/>
              </a:rPr>
              <a:t>the specification </a:t>
            </a:r>
            <a:r>
              <a:rPr lang="en-US" altLang="en-US" sz="1800" dirty="0">
                <a:latin typeface="Arial" panose="020B0604020202020204" pitchFamily="34" charset="0"/>
                <a:cs typeface="Arial" panose="020B0604020202020204" pitchFamily="34" charset="0"/>
              </a:rPr>
              <a:t>of </a:t>
            </a:r>
            <a:r>
              <a:rPr lang="en-US" altLang="en-US" sz="1800" dirty="0" smtClean="0">
                <a:latin typeface="Arial" panose="020B0604020202020204" pitchFamily="34" charset="0"/>
                <a:cs typeface="Arial" panose="020B0604020202020204" pitchFamily="34" charset="0"/>
              </a:rPr>
              <a:t>the user interface </a:t>
            </a:r>
            <a:r>
              <a:rPr lang="en-US" altLang="en-US" sz="1800" dirty="0">
                <a:latin typeface="Arial" panose="020B0604020202020204" pitchFamily="34" charset="0"/>
                <a:cs typeface="Arial" panose="020B0604020202020204" pitchFamily="34" charset="0"/>
              </a:rPr>
              <a:t>from </a:t>
            </a:r>
            <a:r>
              <a:rPr lang="en-US" altLang="en-US" sz="1800" dirty="0" smtClean="0">
                <a:latin typeface="Arial" panose="020B0604020202020204" pitchFamily="34" charset="0"/>
                <a:cs typeface="Arial" panose="020B0604020202020204" pitchFamily="34" charset="0"/>
              </a:rPr>
              <a:t>content.</a:t>
            </a:r>
            <a:endParaRPr lang="en-US" altLang="en-US" sz="1800" dirty="0">
              <a:latin typeface="Arial" panose="020B0604020202020204" pitchFamily="34" charset="0"/>
              <a:cs typeface="Arial" panose="020B0604020202020204" pitchFamily="34" charset="0"/>
            </a:endParaRPr>
          </a:p>
          <a:p>
            <a:pPr marL="457200" lvl="1" indent="0">
              <a:buNone/>
            </a:pPr>
            <a:r>
              <a:rPr lang="en-US" altLang="en-US" sz="1800" dirty="0" smtClean="0">
                <a:solidFill>
                  <a:schemeClr val="tx2"/>
                </a:solidFill>
                <a:latin typeface="Arial" panose="020B0604020202020204" pitchFamily="34" charset="0"/>
                <a:cs typeface="Arial" panose="020B0604020202020204" pitchFamily="34" charset="0"/>
              </a:rPr>
              <a:t>They do not address </a:t>
            </a:r>
            <a:r>
              <a:rPr lang="en-US" altLang="en-US" sz="1800" dirty="0">
                <a:solidFill>
                  <a:schemeClr val="tx2"/>
                </a:solidFill>
                <a:latin typeface="Arial" panose="020B0604020202020204" pitchFamily="34" charset="0"/>
                <a:cs typeface="Arial" panose="020B0604020202020204" pitchFamily="34" charset="0"/>
              </a:rPr>
              <a:t>the useful </a:t>
            </a:r>
            <a:r>
              <a:rPr lang="en-US" altLang="en-US" sz="1800" dirty="0" smtClean="0">
                <a:solidFill>
                  <a:schemeClr val="tx2"/>
                </a:solidFill>
                <a:latin typeface="Arial" panose="020B0604020202020204" pitchFamily="34" charset="0"/>
                <a:cs typeface="Arial" panose="020B0604020202020204" pitchFamily="34" charset="0"/>
              </a:rPr>
              <a:t>and </a:t>
            </a:r>
            <a:r>
              <a:rPr lang="en-US" altLang="en-US" sz="1800" dirty="0">
                <a:solidFill>
                  <a:schemeClr val="tx2"/>
                </a:solidFill>
                <a:latin typeface="Arial" panose="020B0604020202020204" pitchFamily="34" charset="0"/>
                <a:cs typeface="Arial" panose="020B0604020202020204" pitchFamily="34" charset="0"/>
              </a:rPr>
              <a:t>important aspects of </a:t>
            </a:r>
            <a:r>
              <a:rPr lang="en-US" altLang="en-US" sz="1800" dirty="0" smtClean="0">
                <a:solidFill>
                  <a:schemeClr val="tx2"/>
                </a:solidFill>
                <a:latin typeface="Arial" panose="020B0604020202020204" pitchFamily="34" charset="0"/>
                <a:cs typeface="Arial" panose="020B0604020202020204" pitchFamily="34" charset="0"/>
              </a:rPr>
              <a:t>user interfaces…</a:t>
            </a:r>
            <a:endParaRPr lang="en-I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0676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Where did We Get To?</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22</a:t>
            </a:fld>
            <a:endParaRPr lang="en-US"/>
          </a:p>
        </p:txBody>
      </p:sp>
      <p:sp>
        <p:nvSpPr>
          <p:cNvPr id="4" name="Content Placeholder 3"/>
          <p:cNvSpPr>
            <a:spLocks noGrp="1"/>
          </p:cNvSpPr>
          <p:nvPr>
            <p:ph sz="quarter" idx="13"/>
          </p:nvPr>
        </p:nvSpPr>
        <p:spPr/>
        <p:txBody>
          <a:bodyPr>
            <a:normAutofit/>
          </a:bodyPr>
          <a:lstStyle/>
          <a:p>
            <a:r>
              <a:rPr lang="en-US" altLang="en-US" sz="2600" dirty="0">
                <a:latin typeface="Arial" panose="020B0604020202020204" pitchFamily="34" charset="0"/>
                <a:cs typeface="Arial" panose="020B0604020202020204" pitchFamily="34" charset="0"/>
              </a:rPr>
              <a:t>Important </a:t>
            </a:r>
            <a:r>
              <a:rPr lang="en-US" altLang="en-US" sz="2600" dirty="0" smtClean="0">
                <a:latin typeface="Arial" panose="020B0604020202020204" pitchFamily="34" charset="0"/>
                <a:cs typeface="Arial" panose="020B0604020202020204" pitchFamily="34" charset="0"/>
              </a:rPr>
              <a:t>trends that were correctly predicted:</a:t>
            </a:r>
            <a:endParaRPr lang="en-US" altLang="en-US" sz="26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Computers </a:t>
            </a:r>
            <a:r>
              <a:rPr lang="en-US" altLang="en-US" sz="2400" dirty="0" smtClean="0">
                <a:latin typeface="Arial" panose="020B0604020202020204" pitchFamily="34" charset="0"/>
                <a:cs typeface="Arial" panose="020B0604020202020204" pitchFamily="34" charset="0"/>
              </a:rPr>
              <a:t>became </a:t>
            </a:r>
            <a:r>
              <a:rPr lang="en-US" altLang="en-US" sz="2400" dirty="0">
                <a:latin typeface="Arial" panose="020B0604020202020204" pitchFamily="34" charset="0"/>
                <a:cs typeface="Arial" panose="020B0604020202020204" pitchFamily="34" charset="0"/>
              </a:rPr>
              <a:t>a commodity</a:t>
            </a:r>
          </a:p>
          <a:p>
            <a:pPr lvl="1"/>
            <a:r>
              <a:rPr lang="en-US" altLang="en-US" sz="2400" dirty="0">
                <a:latin typeface="Arial" panose="020B0604020202020204" pitchFamily="34" charset="0"/>
                <a:cs typeface="Arial" panose="020B0604020202020204" pitchFamily="34" charset="0"/>
              </a:rPr>
              <a:t>Ubiquitous </a:t>
            </a:r>
            <a:r>
              <a:rPr lang="en-US" altLang="en-US" sz="2400" dirty="0" smtClean="0">
                <a:latin typeface="Arial" panose="020B0604020202020204" pitchFamily="34" charset="0"/>
                <a:cs typeface="Arial" panose="020B0604020202020204" pitchFamily="34" charset="0"/>
              </a:rPr>
              <a:t>Computing (Now ‘the norm’)</a:t>
            </a:r>
            <a:endParaRPr lang="en-US" altLang="en-US" sz="2400" dirty="0">
              <a:latin typeface="Arial" panose="020B0604020202020204" pitchFamily="34" charset="0"/>
              <a:cs typeface="Arial" panose="020B0604020202020204" pitchFamily="34" charset="0"/>
            </a:endParaRPr>
          </a:p>
          <a:p>
            <a:pPr lvl="1"/>
            <a:r>
              <a:rPr lang="en-US" altLang="en-US" sz="2400" dirty="0" smtClean="0">
                <a:latin typeface="Arial" panose="020B0604020202020204" pitchFamily="34" charset="0"/>
                <a:cs typeface="Arial" panose="020B0604020202020204" pitchFamily="34" charset="0"/>
              </a:rPr>
              <a:t>A move </a:t>
            </a:r>
            <a:r>
              <a:rPr lang="en-US" altLang="en-US" sz="2400" dirty="0">
                <a:latin typeface="Arial" panose="020B0604020202020204" pitchFamily="34" charset="0"/>
                <a:cs typeface="Arial" panose="020B0604020202020204" pitchFamily="34" charset="0"/>
              </a:rPr>
              <a:t>to recognition-based interfaces</a:t>
            </a:r>
          </a:p>
          <a:p>
            <a:pPr lvl="1"/>
            <a:r>
              <a:rPr lang="en-US" altLang="en-US" sz="2400" dirty="0">
                <a:latin typeface="Arial" panose="020B0604020202020204" pitchFamily="34" charset="0"/>
                <a:cs typeface="Arial" panose="020B0604020202020204" pitchFamily="34" charset="0"/>
              </a:rPr>
              <a:t>3-D interfaces</a:t>
            </a:r>
          </a:p>
          <a:p>
            <a:pPr lvl="1"/>
            <a:r>
              <a:rPr lang="en-US" altLang="en-US" sz="2400" dirty="0">
                <a:latin typeface="Arial" panose="020B0604020202020204" pitchFamily="34" charset="0"/>
                <a:cs typeface="Arial" panose="020B0604020202020204" pitchFamily="34" charset="0"/>
              </a:rPr>
              <a:t>End-user </a:t>
            </a:r>
            <a:r>
              <a:rPr lang="en-US" altLang="en-US" sz="2400" dirty="0" err="1" smtClean="0">
                <a:latin typeface="Arial" panose="020B0604020202020204" pitchFamily="34" charset="0"/>
                <a:cs typeface="Arial" panose="020B0604020202020204" pitchFamily="34" charset="0"/>
              </a:rPr>
              <a:t>customisation</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and </a:t>
            </a:r>
            <a:r>
              <a:rPr lang="en-US" altLang="en-US" sz="2400" dirty="0" smtClean="0">
                <a:latin typeface="Arial" panose="020B0604020202020204" pitchFamily="34" charset="0"/>
                <a:cs typeface="Arial" panose="020B0604020202020204" pitchFamily="34" charset="0"/>
              </a:rPr>
              <a:t>scripting</a:t>
            </a:r>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6594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0" name="Picture 20" descr="Image result for google 20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946552"/>
            <a:ext cx="3085988" cy="15429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Modern Interface Applications</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23</a:t>
            </a:fld>
            <a:endParaRPr lang="en-US"/>
          </a:p>
        </p:txBody>
      </p:sp>
      <p:pic>
        <p:nvPicPr>
          <p:cNvPr id="225282" name="Picture 2" descr="Image result for computer script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112" y="4270593"/>
            <a:ext cx="2954288" cy="1606679"/>
          </a:xfrm>
          <a:prstGeom prst="rect">
            <a:avLst/>
          </a:prstGeom>
          <a:noFill/>
          <a:extLst>
            <a:ext uri="{909E8E84-426E-40DD-AFC4-6F175D3DCCD1}">
              <a14:hiddenFill xmlns:a14="http://schemas.microsoft.com/office/drawing/2010/main">
                <a:solidFill>
                  <a:srgbClr val="FFFFFF"/>
                </a:solidFill>
              </a14:hiddenFill>
            </a:ext>
          </a:extLst>
        </p:spPr>
      </p:pic>
      <p:pic>
        <p:nvPicPr>
          <p:cNvPr id="225284" name="Picture 4" descr="Image result for ipad interfa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656967"/>
            <a:ext cx="2986350" cy="1988057"/>
          </a:xfrm>
          <a:prstGeom prst="rect">
            <a:avLst/>
          </a:prstGeom>
          <a:noFill/>
          <a:extLst>
            <a:ext uri="{909E8E84-426E-40DD-AFC4-6F175D3DCCD1}">
              <a14:hiddenFill xmlns:a14="http://schemas.microsoft.com/office/drawing/2010/main">
                <a:solidFill>
                  <a:srgbClr val="FFFFFF"/>
                </a:solidFill>
              </a14:hiddenFill>
            </a:ext>
          </a:extLst>
        </p:spPr>
      </p:pic>
      <p:pic>
        <p:nvPicPr>
          <p:cNvPr id="225286" name="Picture 6" descr="Image result for the intern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1432878"/>
            <a:ext cx="4466928" cy="2233464"/>
          </a:xfrm>
          <a:prstGeom prst="rect">
            <a:avLst/>
          </a:prstGeom>
          <a:noFill/>
          <a:extLst>
            <a:ext uri="{909E8E84-426E-40DD-AFC4-6F175D3DCCD1}">
              <a14:hiddenFill xmlns:a14="http://schemas.microsoft.com/office/drawing/2010/main">
                <a:solidFill>
                  <a:srgbClr val="FFFFFF"/>
                </a:solidFill>
              </a14:hiddenFill>
            </a:ext>
          </a:extLst>
        </p:spPr>
      </p:pic>
      <p:pic>
        <p:nvPicPr>
          <p:cNvPr id="225296" name="Picture 16" descr="Image result for bluetoot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215" y="4077072"/>
            <a:ext cx="1800199"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82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Interactive Products</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24</a:t>
            </a:fld>
            <a:endParaRPr lang="en-US"/>
          </a:p>
        </p:txBody>
      </p:sp>
      <p:sp>
        <p:nvSpPr>
          <p:cNvPr id="4" name="Content Placeholder 3"/>
          <p:cNvSpPr>
            <a:spLocks noGrp="1"/>
          </p:cNvSpPr>
          <p:nvPr>
            <p:ph sz="quarter" idx="13"/>
          </p:nvPr>
        </p:nvSpPr>
        <p:spPr>
          <a:xfrm>
            <a:off x="609600" y="1600200"/>
            <a:ext cx="7924800" cy="4421088"/>
          </a:xfrm>
        </p:spPr>
        <p:txBody>
          <a:bodyPr>
            <a:noAutofit/>
          </a:bodyPr>
          <a:lstStyle/>
          <a:p>
            <a:pPr marL="0" indent="0">
              <a:buNone/>
            </a:pPr>
            <a:r>
              <a:rPr lang="en-IE" sz="2400" dirty="0" smtClean="0">
                <a:latin typeface="Arial" panose="020B0604020202020204" pitchFamily="34" charset="0"/>
                <a:cs typeface="Arial" panose="020B0604020202020204" pitchFamily="34" charset="0"/>
              </a:rPr>
              <a:t>Examples of hardware/software product ideas that come from interface applications development:</a:t>
            </a:r>
          </a:p>
          <a:p>
            <a:r>
              <a:rPr lang="en-IE" sz="2000" dirty="0" smtClean="0">
                <a:latin typeface="Arial" panose="020B0604020202020204" pitchFamily="34" charset="0"/>
                <a:cs typeface="Arial" panose="020B0604020202020204" pitchFamily="34" charset="0"/>
              </a:rPr>
              <a:t>A mobile </a:t>
            </a:r>
            <a:r>
              <a:rPr lang="en-IE" sz="2000" dirty="0">
                <a:latin typeface="Arial" panose="020B0604020202020204" pitchFamily="34" charset="0"/>
                <a:cs typeface="Arial" panose="020B0604020202020204" pitchFamily="34" charset="0"/>
              </a:rPr>
              <a:t>device that allows young children to communicate with each other and </a:t>
            </a:r>
            <a:r>
              <a:rPr lang="en-IE" sz="2000" dirty="0" smtClean="0">
                <a:latin typeface="Arial" panose="020B0604020202020204" pitchFamily="34" charset="0"/>
                <a:cs typeface="Arial" panose="020B0604020202020204" pitchFamily="34" charset="0"/>
              </a:rPr>
              <a:t>play collaborative games</a:t>
            </a:r>
          </a:p>
          <a:p>
            <a:r>
              <a:rPr lang="en-IE" sz="2000" dirty="0">
                <a:latin typeface="Arial" panose="020B0604020202020204" pitchFamily="34" charset="0"/>
                <a:cs typeface="Arial" panose="020B0604020202020204" pitchFamily="34" charset="0"/>
              </a:rPr>
              <a:t>A</a:t>
            </a:r>
            <a:r>
              <a:rPr lang="en-IE" sz="2000" dirty="0" smtClean="0">
                <a:latin typeface="Arial" panose="020B0604020202020204" pitchFamily="34" charset="0"/>
                <a:cs typeface="Arial" panose="020B0604020202020204" pitchFamily="34" charset="0"/>
              </a:rPr>
              <a:t> </a:t>
            </a:r>
            <a:r>
              <a:rPr lang="en-IE" sz="2000" dirty="0">
                <a:latin typeface="Arial" panose="020B0604020202020204" pitchFamily="34" charset="0"/>
                <a:cs typeface="Arial" panose="020B0604020202020204" pitchFamily="34" charset="0"/>
              </a:rPr>
              <a:t>video and computer conferencing system that allows students to learn at </a:t>
            </a:r>
            <a:r>
              <a:rPr lang="en-IE" sz="2000" dirty="0" smtClean="0">
                <a:latin typeface="Arial" panose="020B0604020202020204" pitchFamily="34" charset="0"/>
                <a:cs typeface="Arial" panose="020B0604020202020204" pitchFamily="34" charset="0"/>
              </a:rPr>
              <a:t>home</a:t>
            </a:r>
          </a:p>
          <a:p>
            <a:r>
              <a:rPr lang="en-IE" sz="2000" dirty="0">
                <a:latin typeface="Arial" panose="020B0604020202020204" pitchFamily="34" charset="0"/>
                <a:cs typeface="Arial" panose="020B0604020202020204" pitchFamily="34" charset="0"/>
              </a:rPr>
              <a:t>A</a:t>
            </a:r>
            <a:r>
              <a:rPr lang="en-IE" sz="2000" dirty="0" smtClean="0">
                <a:latin typeface="Arial" panose="020B0604020202020204" pitchFamily="34" charset="0"/>
                <a:cs typeface="Arial" panose="020B0604020202020204" pitchFamily="34" charset="0"/>
              </a:rPr>
              <a:t>n </a:t>
            </a:r>
            <a:r>
              <a:rPr lang="en-IE" sz="2000" dirty="0">
                <a:latin typeface="Arial" panose="020B0604020202020204" pitchFamily="34" charset="0"/>
                <a:cs typeface="Arial" panose="020B0604020202020204" pitchFamily="34" charset="0"/>
              </a:rPr>
              <a:t>Internet application that allows the general public to access their medical </a:t>
            </a:r>
            <a:r>
              <a:rPr lang="en-IE" sz="2000" dirty="0" smtClean="0">
                <a:latin typeface="Arial" panose="020B0604020202020204" pitchFamily="34" charset="0"/>
                <a:cs typeface="Arial" panose="020B0604020202020204" pitchFamily="34" charset="0"/>
              </a:rPr>
              <a:t>records via </a:t>
            </a:r>
            <a:r>
              <a:rPr lang="en-IE" sz="2000" dirty="0">
                <a:latin typeface="Arial" panose="020B0604020202020204" pitchFamily="34" charset="0"/>
                <a:cs typeface="Arial" panose="020B0604020202020204" pitchFamily="34" charset="0"/>
              </a:rPr>
              <a:t>interactive </a:t>
            </a:r>
            <a:r>
              <a:rPr lang="en-IE" sz="2000" dirty="0" smtClean="0">
                <a:latin typeface="Arial" panose="020B0604020202020204" pitchFamily="34" charset="0"/>
                <a:cs typeface="Arial" panose="020B0604020202020204" pitchFamily="34" charset="0"/>
              </a:rPr>
              <a:t>TV</a:t>
            </a:r>
          </a:p>
          <a:p>
            <a:r>
              <a:rPr lang="en-IE" sz="2000" dirty="0">
                <a:latin typeface="Arial" panose="020B0604020202020204" pitchFamily="34" charset="0"/>
                <a:cs typeface="Arial" panose="020B0604020202020204" pitchFamily="34" charset="0"/>
              </a:rPr>
              <a:t>A</a:t>
            </a:r>
            <a:r>
              <a:rPr lang="en-IE" sz="2000" dirty="0" smtClean="0">
                <a:latin typeface="Arial" panose="020B0604020202020204" pitchFamily="34" charset="0"/>
                <a:cs typeface="Arial" panose="020B0604020202020204" pitchFamily="34" charset="0"/>
              </a:rPr>
              <a:t> </a:t>
            </a:r>
            <a:r>
              <a:rPr lang="en-IE" sz="2000" dirty="0">
                <a:latin typeface="Arial" panose="020B0604020202020204" pitchFamily="34" charset="0"/>
                <a:cs typeface="Arial" panose="020B0604020202020204" pitchFamily="34" charset="0"/>
              </a:rPr>
              <a:t>CAD system for architects and </a:t>
            </a:r>
            <a:r>
              <a:rPr lang="en-IE" sz="2000" dirty="0" smtClean="0">
                <a:latin typeface="Arial" panose="020B0604020202020204" pitchFamily="34" charset="0"/>
                <a:cs typeface="Arial" panose="020B0604020202020204" pitchFamily="34" charset="0"/>
              </a:rPr>
              <a:t>engineers</a:t>
            </a:r>
          </a:p>
          <a:p>
            <a:r>
              <a:rPr lang="en-IE" sz="2000" dirty="0">
                <a:latin typeface="Arial" panose="020B0604020202020204" pitchFamily="34" charset="0"/>
                <a:cs typeface="Arial" panose="020B0604020202020204" pitchFamily="34" charset="0"/>
              </a:rPr>
              <a:t>A</a:t>
            </a:r>
            <a:r>
              <a:rPr lang="en-IE" sz="2000" dirty="0" smtClean="0">
                <a:latin typeface="Arial" panose="020B0604020202020204" pitchFamily="34" charset="0"/>
                <a:cs typeface="Arial" panose="020B0604020202020204" pitchFamily="34" charset="0"/>
              </a:rPr>
              <a:t>n </a:t>
            </a:r>
            <a:r>
              <a:rPr lang="en-IE" sz="2000" dirty="0">
                <a:latin typeface="Arial" panose="020B0604020202020204" pitchFamily="34" charset="0"/>
                <a:cs typeface="Arial" panose="020B0604020202020204" pitchFamily="34" charset="0"/>
              </a:rPr>
              <a:t>online community that provides support for people who have </a:t>
            </a:r>
            <a:r>
              <a:rPr lang="en-IE" sz="2000" dirty="0" smtClean="0">
                <a:latin typeface="Arial" panose="020B0604020202020204" pitchFamily="34" charset="0"/>
                <a:cs typeface="Arial" panose="020B0604020202020204" pitchFamily="34" charset="0"/>
              </a:rPr>
              <a:t>a shared interest</a:t>
            </a:r>
            <a:endParaRPr lang="en-I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571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Interactive </a:t>
            </a:r>
            <a:r>
              <a:rPr lang="en-IE" sz="3200" dirty="0" smtClean="0">
                <a:latin typeface="Arial" panose="020B0604020202020204" pitchFamily="34" charset="0"/>
                <a:cs typeface="Arial" panose="020B0604020202020204" pitchFamily="34" charset="0"/>
              </a:rPr>
              <a:t>Products - </a:t>
            </a:r>
            <a:r>
              <a:rPr lang="en-IE" dirty="0" smtClean="0">
                <a:latin typeface="Arial" panose="020B0604020202020204" pitchFamily="34" charset="0"/>
                <a:cs typeface="Arial" panose="020B0604020202020204" pitchFamily="34" charset="0"/>
              </a:rPr>
              <a:t/>
            </a:r>
            <a:br>
              <a:rPr lang="en-IE" dirty="0" smtClean="0">
                <a:latin typeface="Arial" panose="020B0604020202020204" pitchFamily="34" charset="0"/>
                <a:cs typeface="Arial" panose="020B0604020202020204" pitchFamily="34" charset="0"/>
              </a:rPr>
            </a:br>
            <a:r>
              <a:rPr lang="en-IE" dirty="0" smtClean="0">
                <a:latin typeface="Arial" panose="020B0604020202020204" pitchFamily="34" charset="0"/>
                <a:cs typeface="Arial" panose="020B0604020202020204" pitchFamily="34" charset="0"/>
              </a:rPr>
              <a:t>Use and Context of Computers</a:t>
            </a:r>
            <a:endParaRPr lang="en-IE"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25</a:t>
            </a:fld>
            <a:endParaRPr lang="en-US"/>
          </a:p>
        </p:txBody>
      </p:sp>
      <p:sp>
        <p:nvSpPr>
          <p:cNvPr id="4" name="Content Placeholder 3"/>
          <p:cNvSpPr>
            <a:spLocks noGrp="1"/>
          </p:cNvSpPr>
          <p:nvPr>
            <p:ph sz="quarter" idx="13"/>
          </p:nvPr>
        </p:nvSpPr>
        <p:spPr/>
        <p:txBody>
          <a:bodyPr>
            <a:normAutofit fontScale="92500" lnSpcReduction="10000"/>
          </a:bodyPr>
          <a:lstStyle/>
          <a:p>
            <a:pPr>
              <a:lnSpc>
                <a:spcPct val="110000"/>
              </a:lnSpc>
              <a:spcBef>
                <a:spcPts val="0"/>
              </a:spcBef>
            </a:pPr>
            <a:r>
              <a:rPr lang="en-US" altLang="en-US" sz="2400" dirty="0" smtClean="0">
                <a:latin typeface="Arial" panose="020B0604020202020204" pitchFamily="34" charset="0"/>
                <a:cs typeface="Arial" panose="020B0604020202020204" pitchFamily="34" charset="0"/>
              </a:rPr>
              <a:t>Developing interface applications must address the problems </a:t>
            </a:r>
            <a:r>
              <a:rPr lang="en-US" altLang="en-US" sz="2400" dirty="0">
                <a:latin typeface="Arial" panose="020B0604020202020204" pitchFamily="34" charset="0"/>
                <a:cs typeface="Arial" panose="020B0604020202020204" pitchFamily="34" charset="0"/>
              </a:rPr>
              <a:t>of fitting computers, their uses, and the context of use </a:t>
            </a:r>
            <a:r>
              <a:rPr lang="en-US" altLang="en-US" sz="2400" dirty="0" smtClean="0">
                <a:latin typeface="Arial" panose="020B0604020202020204" pitchFamily="34" charset="0"/>
                <a:cs typeface="Arial" panose="020B0604020202020204" pitchFamily="34" charset="0"/>
              </a:rPr>
              <a:t>together.</a:t>
            </a:r>
          </a:p>
          <a:p>
            <a:pPr>
              <a:lnSpc>
                <a:spcPct val="110000"/>
              </a:lnSpc>
              <a:spcBef>
                <a:spcPts val="0"/>
              </a:spcBef>
            </a:pPr>
            <a:r>
              <a:rPr lang="en-US" altLang="en-US" sz="2400" dirty="0" smtClean="0">
                <a:latin typeface="Arial" panose="020B0604020202020204" pitchFamily="34" charset="0"/>
                <a:cs typeface="Arial" panose="020B0604020202020204" pitchFamily="34" charset="0"/>
              </a:rPr>
              <a:t>Also, social </a:t>
            </a:r>
            <a:r>
              <a:rPr lang="en-US" altLang="en-US" sz="2400" dirty="0" err="1" smtClean="0">
                <a:latin typeface="Arial" panose="020B0604020202020204" pitchFamily="34" charset="0"/>
                <a:cs typeface="Arial" panose="020B0604020202020204" pitchFamily="34" charset="0"/>
              </a:rPr>
              <a:t>organisation</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and work</a:t>
            </a:r>
          </a:p>
          <a:p>
            <a:pPr lvl="1">
              <a:lnSpc>
                <a:spcPct val="110000"/>
              </a:lnSpc>
              <a:spcBef>
                <a:spcPts val="0"/>
              </a:spcBef>
            </a:pPr>
            <a:r>
              <a:rPr lang="en-US" altLang="en-US" sz="2400" dirty="0" smtClean="0">
                <a:latin typeface="Arial" panose="020B0604020202020204" pitchFamily="34" charset="0"/>
                <a:cs typeface="Arial" panose="020B0604020202020204" pitchFamily="34" charset="0"/>
              </a:rPr>
              <a:t>Humans </a:t>
            </a:r>
            <a:r>
              <a:rPr lang="en-US" altLang="en-US" sz="2400" dirty="0">
                <a:latin typeface="Arial" panose="020B0604020202020204" pitchFamily="34" charset="0"/>
                <a:cs typeface="Arial" panose="020B0604020202020204" pitchFamily="34" charset="0"/>
              </a:rPr>
              <a:t>are interacting social beings</a:t>
            </a:r>
          </a:p>
          <a:p>
            <a:pPr lvl="1">
              <a:lnSpc>
                <a:spcPct val="110000"/>
              </a:lnSpc>
              <a:spcBef>
                <a:spcPts val="0"/>
              </a:spcBef>
            </a:pPr>
            <a:r>
              <a:rPr lang="en-US" altLang="en-US" sz="2400" dirty="0" smtClean="0">
                <a:latin typeface="Arial" panose="020B0604020202020204" pitchFamily="34" charset="0"/>
                <a:cs typeface="Arial" panose="020B0604020202020204" pitchFamily="34" charset="0"/>
              </a:rPr>
              <a:t>Design and development must consider </a:t>
            </a:r>
            <a:r>
              <a:rPr lang="en-US" altLang="en-US" sz="2400" dirty="0">
                <a:latin typeface="Arial" panose="020B0604020202020204" pitchFamily="34" charset="0"/>
                <a:cs typeface="Arial" panose="020B0604020202020204" pitchFamily="34" charset="0"/>
              </a:rPr>
              <a:t>models of human activity:</a:t>
            </a:r>
          </a:p>
          <a:p>
            <a:pPr lvl="2">
              <a:lnSpc>
                <a:spcPct val="110000"/>
              </a:lnSpc>
              <a:spcBef>
                <a:spcPts val="0"/>
              </a:spcBef>
            </a:pPr>
            <a:r>
              <a:rPr lang="en-US" altLang="en-US" sz="2400" dirty="0">
                <a:latin typeface="Arial" panose="020B0604020202020204" pitchFamily="34" charset="0"/>
                <a:cs typeface="Arial" panose="020B0604020202020204" pitchFamily="34" charset="0"/>
              </a:rPr>
              <a:t>small groups, </a:t>
            </a:r>
            <a:r>
              <a:rPr lang="en-US" altLang="en-US" sz="2400" dirty="0" err="1" smtClean="0">
                <a:latin typeface="Arial" panose="020B0604020202020204" pitchFamily="34" charset="0"/>
                <a:cs typeface="Arial" panose="020B0604020202020204" pitchFamily="34" charset="0"/>
              </a:rPr>
              <a:t>organisations</a:t>
            </a:r>
            <a:r>
              <a:rPr lang="en-US" altLang="en-US" sz="2400" dirty="0">
                <a:latin typeface="Arial" panose="020B0604020202020204" pitchFamily="34" charset="0"/>
                <a:cs typeface="Arial" panose="020B0604020202020204" pitchFamily="34" charset="0"/>
              </a:rPr>
              <a:t>, socio-technical </a:t>
            </a:r>
            <a:r>
              <a:rPr lang="en-US" altLang="en-US" sz="2400" dirty="0" smtClean="0">
                <a:latin typeface="Arial" panose="020B0604020202020204" pitchFamily="34" charset="0"/>
                <a:cs typeface="Arial" panose="020B0604020202020204" pitchFamily="34" charset="0"/>
              </a:rPr>
              <a:t>systems…</a:t>
            </a:r>
            <a:endParaRPr lang="en-US" altLang="en-US" sz="2400" dirty="0">
              <a:latin typeface="Arial" panose="020B0604020202020204" pitchFamily="34" charset="0"/>
              <a:cs typeface="Arial" panose="020B0604020202020204" pitchFamily="34" charset="0"/>
            </a:endParaRPr>
          </a:p>
          <a:p>
            <a:pPr lvl="2">
              <a:lnSpc>
                <a:spcPct val="110000"/>
              </a:lnSpc>
              <a:spcBef>
                <a:spcPts val="0"/>
              </a:spcBef>
            </a:pPr>
            <a:r>
              <a:rPr lang="en-US" altLang="en-US" sz="2400" dirty="0">
                <a:latin typeface="Arial" panose="020B0604020202020204" pitchFamily="34" charset="0"/>
                <a:cs typeface="Arial" panose="020B0604020202020204" pitchFamily="34" charset="0"/>
              </a:rPr>
              <a:t>quality of work life…</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499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Interactive </a:t>
            </a:r>
            <a:r>
              <a:rPr lang="en-IE" sz="3200" dirty="0" smtClean="0">
                <a:latin typeface="Arial" panose="020B0604020202020204" pitchFamily="34" charset="0"/>
                <a:cs typeface="Arial" panose="020B0604020202020204" pitchFamily="34" charset="0"/>
              </a:rPr>
              <a:t>Products - </a:t>
            </a:r>
            <a:r>
              <a:rPr lang="en-IE" dirty="0" smtClean="0">
                <a:latin typeface="Arial" panose="020B0604020202020204" pitchFamily="34" charset="0"/>
                <a:cs typeface="Arial" panose="020B0604020202020204" pitchFamily="34" charset="0"/>
              </a:rPr>
              <a:t/>
            </a:r>
            <a:br>
              <a:rPr lang="en-IE" dirty="0" smtClean="0">
                <a:latin typeface="Arial" panose="020B0604020202020204" pitchFamily="34" charset="0"/>
                <a:cs typeface="Arial" panose="020B0604020202020204" pitchFamily="34" charset="0"/>
              </a:rPr>
            </a:br>
            <a:r>
              <a:rPr lang="en-IE" dirty="0" smtClean="0">
                <a:latin typeface="Arial" panose="020B0604020202020204" pitchFamily="34" charset="0"/>
                <a:cs typeface="Arial" panose="020B0604020202020204" pitchFamily="34" charset="0"/>
              </a:rPr>
              <a:t>Use and Context of Computers (2)</a:t>
            </a:r>
            <a:endParaRPr lang="en-IE"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26</a:t>
            </a:fld>
            <a:endParaRPr lang="en-US"/>
          </a:p>
        </p:txBody>
      </p:sp>
      <p:sp>
        <p:nvSpPr>
          <p:cNvPr id="4" name="Content Placeholder 3"/>
          <p:cNvSpPr>
            <a:spLocks noGrp="1"/>
          </p:cNvSpPr>
          <p:nvPr>
            <p:ph sz="quarter" idx="13"/>
          </p:nvPr>
        </p:nvSpPr>
        <p:spPr>
          <a:xfrm>
            <a:off x="609600" y="1600200"/>
            <a:ext cx="7924800" cy="4421088"/>
          </a:xfrm>
        </p:spPr>
        <p:txBody>
          <a:bodyPr>
            <a:normAutofit lnSpcReduction="10000"/>
          </a:bodyPr>
          <a:lstStyle/>
          <a:p>
            <a:pPr>
              <a:spcBef>
                <a:spcPts val="0"/>
              </a:spcBef>
            </a:pPr>
            <a:r>
              <a:rPr lang="en-US" altLang="en-US" sz="2200" dirty="0">
                <a:latin typeface="Arial" panose="020B0604020202020204" pitchFamily="34" charset="0"/>
                <a:cs typeface="Arial" panose="020B0604020202020204" pitchFamily="34" charset="0"/>
              </a:rPr>
              <a:t>Application areas</a:t>
            </a:r>
          </a:p>
          <a:p>
            <a:pPr lvl="1">
              <a:spcBef>
                <a:spcPts val="0"/>
              </a:spcBef>
            </a:pPr>
            <a:r>
              <a:rPr lang="en-US" altLang="en-US" sz="2200" dirty="0" smtClean="0">
                <a:latin typeface="Arial" panose="020B0604020202020204" pitchFamily="34" charset="0"/>
                <a:cs typeface="Arial" panose="020B0604020202020204" pitchFamily="34" charset="0"/>
              </a:rPr>
              <a:t>Characteristics </a:t>
            </a:r>
            <a:r>
              <a:rPr lang="en-US" altLang="en-US" sz="2200" dirty="0">
                <a:latin typeface="Arial" panose="020B0604020202020204" pitchFamily="34" charset="0"/>
                <a:cs typeface="Arial" panose="020B0604020202020204" pitchFamily="34" charset="0"/>
              </a:rPr>
              <a:t>of application domains, e.g. individual </a:t>
            </a:r>
            <a:r>
              <a:rPr lang="en-US" altLang="en-US" sz="2200" dirty="0" smtClean="0">
                <a:latin typeface="Arial" panose="020B0604020202020204" pitchFamily="34" charset="0"/>
                <a:cs typeface="Arial" panose="020B0604020202020204" pitchFamily="34" charset="0"/>
              </a:rPr>
              <a:t>versus </a:t>
            </a:r>
            <a:r>
              <a:rPr lang="en-US" altLang="en-US" sz="2200" dirty="0">
                <a:latin typeface="Arial" panose="020B0604020202020204" pitchFamily="34" charset="0"/>
                <a:cs typeface="Arial" panose="020B0604020202020204" pitchFamily="34" charset="0"/>
              </a:rPr>
              <a:t>group work</a:t>
            </a:r>
          </a:p>
          <a:p>
            <a:pPr lvl="1">
              <a:spcBef>
                <a:spcPts val="0"/>
              </a:spcBef>
            </a:pPr>
            <a:r>
              <a:rPr lang="en-US" altLang="en-US" sz="2200" dirty="0" smtClean="0">
                <a:latin typeface="Arial" panose="020B0604020202020204" pitchFamily="34" charset="0"/>
                <a:cs typeface="Arial" panose="020B0604020202020204" pitchFamily="34" charset="0"/>
              </a:rPr>
              <a:t>Popular styles for;</a:t>
            </a:r>
            <a:endParaRPr lang="en-US" altLang="en-US" sz="2200" dirty="0">
              <a:latin typeface="Arial" panose="020B0604020202020204" pitchFamily="34" charset="0"/>
              <a:cs typeface="Arial" panose="020B0604020202020204" pitchFamily="34" charset="0"/>
            </a:endParaRPr>
          </a:p>
          <a:p>
            <a:pPr lvl="2">
              <a:spcBef>
                <a:spcPts val="0"/>
              </a:spcBef>
            </a:pPr>
            <a:r>
              <a:rPr lang="en-US" altLang="en-US" sz="2200" dirty="0" smtClean="0">
                <a:latin typeface="Arial" panose="020B0604020202020204" pitchFamily="34" charset="0"/>
                <a:cs typeface="Arial" panose="020B0604020202020204" pitchFamily="34" charset="0"/>
              </a:rPr>
              <a:t>Document </a:t>
            </a:r>
            <a:r>
              <a:rPr lang="en-US" altLang="en-US" sz="2200" dirty="0">
                <a:latin typeface="Arial" panose="020B0604020202020204" pitchFamily="34" charset="0"/>
                <a:cs typeface="Arial" panose="020B0604020202020204" pitchFamily="34" charset="0"/>
              </a:rPr>
              <a:t>production, </a:t>
            </a:r>
            <a:endParaRPr lang="en-US" altLang="en-US" sz="2200" dirty="0" smtClean="0">
              <a:latin typeface="Arial" panose="020B0604020202020204" pitchFamily="34" charset="0"/>
              <a:cs typeface="Arial" panose="020B0604020202020204" pitchFamily="34" charset="0"/>
            </a:endParaRPr>
          </a:p>
          <a:p>
            <a:pPr lvl="2">
              <a:spcBef>
                <a:spcPts val="0"/>
              </a:spcBef>
            </a:pPr>
            <a:r>
              <a:rPr lang="en-US" altLang="en-US" sz="2200" dirty="0" smtClean="0">
                <a:latin typeface="Arial" panose="020B0604020202020204" pitchFamily="34" charset="0"/>
                <a:cs typeface="Arial" panose="020B0604020202020204" pitchFamily="34" charset="0"/>
              </a:rPr>
              <a:t>Communications</a:t>
            </a:r>
            <a:r>
              <a:rPr lang="en-US" altLang="en-US" sz="2200" dirty="0">
                <a:latin typeface="Arial" panose="020B0604020202020204" pitchFamily="34" charset="0"/>
                <a:cs typeface="Arial" panose="020B0604020202020204" pitchFamily="34" charset="0"/>
              </a:rPr>
              <a:t>, </a:t>
            </a:r>
            <a:endParaRPr lang="en-US" altLang="en-US" sz="2200" dirty="0" smtClean="0">
              <a:latin typeface="Arial" panose="020B0604020202020204" pitchFamily="34" charset="0"/>
              <a:cs typeface="Arial" panose="020B0604020202020204" pitchFamily="34" charset="0"/>
            </a:endParaRPr>
          </a:p>
          <a:p>
            <a:pPr lvl="2">
              <a:spcBef>
                <a:spcPts val="0"/>
              </a:spcBef>
            </a:pPr>
            <a:r>
              <a:rPr lang="en-US" altLang="en-US" sz="2200" dirty="0" smtClean="0">
                <a:latin typeface="Arial" panose="020B0604020202020204" pitchFamily="34" charset="0"/>
                <a:cs typeface="Arial" panose="020B0604020202020204" pitchFamily="34" charset="0"/>
              </a:rPr>
              <a:t>Design</a:t>
            </a:r>
            <a:r>
              <a:rPr lang="en-US" altLang="en-US" sz="2200" dirty="0">
                <a:latin typeface="Arial" panose="020B0604020202020204" pitchFamily="34" charset="0"/>
                <a:cs typeface="Arial" panose="020B0604020202020204" pitchFamily="34" charset="0"/>
              </a:rPr>
              <a:t>, </a:t>
            </a:r>
            <a:endParaRPr lang="en-US" altLang="en-US" sz="2200" dirty="0" smtClean="0">
              <a:latin typeface="Arial" panose="020B0604020202020204" pitchFamily="34" charset="0"/>
              <a:cs typeface="Arial" panose="020B0604020202020204" pitchFamily="34" charset="0"/>
            </a:endParaRPr>
          </a:p>
          <a:p>
            <a:pPr lvl="2">
              <a:spcBef>
                <a:spcPts val="0"/>
              </a:spcBef>
            </a:pPr>
            <a:r>
              <a:rPr lang="en-US" altLang="en-US" sz="2200" dirty="0">
                <a:latin typeface="Arial" panose="020B0604020202020204" pitchFamily="34" charset="0"/>
                <a:cs typeface="Arial" panose="020B0604020202020204" pitchFamily="34" charset="0"/>
              </a:rPr>
              <a:t>T</a:t>
            </a:r>
            <a:r>
              <a:rPr lang="en-US" altLang="en-US" sz="2200" dirty="0" smtClean="0">
                <a:latin typeface="Arial" panose="020B0604020202020204" pitchFamily="34" charset="0"/>
                <a:cs typeface="Arial" panose="020B0604020202020204" pitchFamily="34" charset="0"/>
              </a:rPr>
              <a:t>utorials </a:t>
            </a:r>
            <a:r>
              <a:rPr lang="en-US" altLang="en-US" sz="2200" dirty="0">
                <a:latin typeface="Arial" panose="020B0604020202020204" pitchFamily="34" charset="0"/>
                <a:cs typeface="Arial" panose="020B0604020202020204" pitchFamily="34" charset="0"/>
              </a:rPr>
              <a:t>and help, </a:t>
            </a:r>
            <a:endParaRPr lang="en-US" altLang="en-US" sz="2200" dirty="0" smtClean="0">
              <a:latin typeface="Arial" panose="020B0604020202020204" pitchFamily="34" charset="0"/>
              <a:cs typeface="Arial" panose="020B0604020202020204" pitchFamily="34" charset="0"/>
            </a:endParaRPr>
          </a:p>
          <a:p>
            <a:pPr lvl="2">
              <a:spcBef>
                <a:spcPts val="0"/>
              </a:spcBef>
            </a:pPr>
            <a:r>
              <a:rPr lang="en-US" altLang="en-US" sz="2200" dirty="0" smtClean="0">
                <a:latin typeface="Arial" panose="020B0604020202020204" pitchFamily="34" charset="0"/>
                <a:cs typeface="Arial" panose="020B0604020202020204" pitchFamily="34" charset="0"/>
              </a:rPr>
              <a:t>Multi-media </a:t>
            </a:r>
            <a:r>
              <a:rPr lang="en-US" altLang="en-US" sz="2200" dirty="0">
                <a:latin typeface="Arial" panose="020B0604020202020204" pitchFamily="34" charset="0"/>
                <a:cs typeface="Arial" panose="020B0604020202020204" pitchFamily="34" charset="0"/>
              </a:rPr>
              <a:t>information kiosks, </a:t>
            </a:r>
            <a:endParaRPr lang="en-US" altLang="en-US" sz="2200" dirty="0" smtClean="0">
              <a:latin typeface="Arial" panose="020B0604020202020204" pitchFamily="34" charset="0"/>
              <a:cs typeface="Arial" panose="020B0604020202020204" pitchFamily="34" charset="0"/>
            </a:endParaRPr>
          </a:p>
          <a:p>
            <a:pPr lvl="2">
              <a:spcBef>
                <a:spcPts val="0"/>
              </a:spcBef>
            </a:pPr>
            <a:r>
              <a:rPr lang="en-US" altLang="en-US" sz="2200" dirty="0">
                <a:latin typeface="Arial" panose="020B0604020202020204" pitchFamily="34" charset="0"/>
                <a:cs typeface="Arial" panose="020B0604020202020204" pitchFamily="34" charset="0"/>
              </a:rPr>
              <a:t>C</a:t>
            </a:r>
            <a:r>
              <a:rPr lang="en-US" altLang="en-US" sz="2200" dirty="0" smtClean="0">
                <a:latin typeface="Arial" panose="020B0604020202020204" pitchFamily="34" charset="0"/>
                <a:cs typeface="Arial" panose="020B0604020202020204" pitchFamily="34" charset="0"/>
              </a:rPr>
              <a:t>ontinuous </a:t>
            </a:r>
            <a:r>
              <a:rPr lang="en-US" altLang="en-US" sz="2200" dirty="0">
                <a:latin typeface="Arial" panose="020B0604020202020204" pitchFamily="34" charset="0"/>
                <a:cs typeface="Arial" panose="020B0604020202020204" pitchFamily="34" charset="0"/>
              </a:rPr>
              <a:t>control </a:t>
            </a:r>
            <a:r>
              <a:rPr lang="en-US" altLang="en-US" sz="2200" dirty="0" smtClean="0">
                <a:latin typeface="Arial" panose="020B0604020202020204" pitchFamily="34" charset="0"/>
                <a:cs typeface="Arial" panose="020B0604020202020204" pitchFamily="34" charset="0"/>
              </a:rPr>
              <a:t>(</a:t>
            </a:r>
            <a:r>
              <a:rPr lang="en-US" altLang="en-US" sz="2200" dirty="0">
                <a:latin typeface="Arial" panose="020B0604020202020204" pitchFamily="34" charset="0"/>
                <a:cs typeface="Arial" panose="020B0604020202020204" pitchFamily="34" charset="0"/>
              </a:rPr>
              <a:t>C</a:t>
            </a:r>
            <a:r>
              <a:rPr lang="en-US" altLang="en-US" sz="2200" dirty="0" smtClean="0">
                <a:latin typeface="Arial" panose="020B0604020202020204" pitchFamily="34" charset="0"/>
                <a:cs typeface="Arial" panose="020B0604020202020204" pitchFamily="34" charset="0"/>
              </a:rPr>
              <a:t>ockpits</a:t>
            </a:r>
            <a:r>
              <a:rPr lang="en-US" altLang="en-US" sz="2200" dirty="0">
                <a:latin typeface="Arial" panose="020B0604020202020204" pitchFamily="34" charset="0"/>
                <a:cs typeface="Arial" panose="020B0604020202020204" pitchFamily="34" charset="0"/>
              </a:rPr>
              <a:t>, </a:t>
            </a:r>
            <a:r>
              <a:rPr lang="en-US" altLang="en-US" sz="2200" dirty="0" smtClean="0">
                <a:latin typeface="Arial" panose="020B0604020202020204" pitchFamily="34" charset="0"/>
                <a:cs typeface="Arial" panose="020B0604020202020204" pitchFamily="34" charset="0"/>
              </a:rPr>
              <a:t>Process Control),</a:t>
            </a:r>
          </a:p>
          <a:p>
            <a:pPr lvl="2">
              <a:spcBef>
                <a:spcPts val="0"/>
              </a:spcBef>
            </a:pPr>
            <a:r>
              <a:rPr lang="en-US" altLang="en-US" sz="2200" dirty="0">
                <a:latin typeface="Arial" panose="020B0604020202020204" pitchFamily="34" charset="0"/>
                <a:cs typeface="Arial" panose="020B0604020202020204" pitchFamily="34" charset="0"/>
              </a:rPr>
              <a:t>E</a:t>
            </a:r>
            <a:r>
              <a:rPr lang="en-US" altLang="en-US" sz="2200" dirty="0" smtClean="0">
                <a:latin typeface="Arial" panose="020B0604020202020204" pitchFamily="34" charset="0"/>
                <a:cs typeface="Arial" panose="020B0604020202020204" pitchFamily="34" charset="0"/>
              </a:rPr>
              <a:t>mbedded </a:t>
            </a:r>
            <a:r>
              <a:rPr lang="en-US" altLang="en-US" sz="2200" dirty="0">
                <a:latin typeface="Arial" panose="020B0604020202020204" pitchFamily="34" charset="0"/>
                <a:cs typeface="Arial" panose="020B0604020202020204" pitchFamily="34" charset="0"/>
              </a:rPr>
              <a:t>systems </a:t>
            </a:r>
            <a:r>
              <a:rPr lang="en-US" altLang="en-US" sz="2200" dirty="0" smtClean="0">
                <a:latin typeface="Arial" panose="020B0604020202020204" pitchFamily="34" charset="0"/>
                <a:cs typeface="Arial" panose="020B0604020202020204" pitchFamily="34" charset="0"/>
              </a:rPr>
              <a:t>(Copiers</a:t>
            </a:r>
            <a:r>
              <a:rPr lang="en-US" altLang="en-US" sz="2200" dirty="0">
                <a:latin typeface="Arial" panose="020B0604020202020204" pitchFamily="34" charset="0"/>
                <a:cs typeface="Arial" panose="020B0604020202020204" pitchFamily="34" charset="0"/>
              </a:rPr>
              <a:t>, H</a:t>
            </a:r>
            <a:r>
              <a:rPr lang="en-US" altLang="en-US" sz="2200" dirty="0" smtClean="0">
                <a:latin typeface="Arial" panose="020B0604020202020204" pitchFamily="34" charset="0"/>
                <a:cs typeface="Arial" panose="020B0604020202020204" pitchFamily="34" charset="0"/>
              </a:rPr>
              <a:t>ome Appliances</a:t>
            </a:r>
            <a:r>
              <a:rPr lang="en-US" altLang="en-US" sz="2200" dirty="0">
                <a:latin typeface="Arial" panose="020B0604020202020204" pitchFamily="34" charset="0"/>
                <a:cs typeface="Arial" panose="020B0604020202020204" pitchFamily="34" charset="0"/>
              </a:rPr>
              <a:t>)</a:t>
            </a:r>
          </a:p>
          <a:p>
            <a:pPr>
              <a:spcBef>
                <a:spcPts val="0"/>
              </a:spcBef>
            </a:pP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1102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Interactive </a:t>
            </a:r>
            <a:r>
              <a:rPr lang="en-IE" sz="3200" dirty="0" smtClean="0">
                <a:latin typeface="Arial" panose="020B0604020202020204" pitchFamily="34" charset="0"/>
                <a:cs typeface="Arial" panose="020B0604020202020204" pitchFamily="34" charset="0"/>
              </a:rPr>
              <a:t>Products - </a:t>
            </a:r>
            <a:r>
              <a:rPr lang="en-IE" dirty="0" smtClean="0">
                <a:latin typeface="Arial" panose="020B0604020202020204" pitchFamily="34" charset="0"/>
                <a:cs typeface="Arial" panose="020B0604020202020204" pitchFamily="34" charset="0"/>
              </a:rPr>
              <a:t/>
            </a:r>
            <a:br>
              <a:rPr lang="en-IE" dirty="0" smtClean="0">
                <a:latin typeface="Arial" panose="020B0604020202020204" pitchFamily="34" charset="0"/>
                <a:cs typeface="Arial" panose="020B0604020202020204" pitchFamily="34" charset="0"/>
              </a:rPr>
            </a:br>
            <a:r>
              <a:rPr lang="en-IE" dirty="0" smtClean="0">
                <a:latin typeface="Arial" panose="020B0604020202020204" pitchFamily="34" charset="0"/>
                <a:cs typeface="Arial" panose="020B0604020202020204" pitchFamily="34" charset="0"/>
              </a:rPr>
              <a:t>Use and Context of Computers (3)</a:t>
            </a:r>
            <a:endParaRPr lang="en-IE"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27</a:t>
            </a:fld>
            <a:endParaRPr lang="en-US"/>
          </a:p>
        </p:txBody>
      </p:sp>
      <p:sp>
        <p:nvSpPr>
          <p:cNvPr id="4" name="Content Placeholder 3"/>
          <p:cNvSpPr>
            <a:spLocks noGrp="1"/>
          </p:cNvSpPr>
          <p:nvPr>
            <p:ph sz="quarter" idx="13"/>
          </p:nvPr>
        </p:nvSpPr>
        <p:spPr>
          <a:xfrm>
            <a:off x="609600" y="1600200"/>
            <a:ext cx="7924800" cy="4421088"/>
          </a:xfrm>
        </p:spPr>
        <p:txBody>
          <a:bodyPr>
            <a:normAutofit/>
          </a:bodyPr>
          <a:lstStyle/>
          <a:p>
            <a:pPr>
              <a:spcBef>
                <a:spcPts val="0"/>
              </a:spcBef>
            </a:pPr>
            <a:r>
              <a:rPr lang="en-US" altLang="en-US" sz="2200" dirty="0">
                <a:latin typeface="Arial" panose="020B0604020202020204" pitchFamily="34" charset="0"/>
                <a:cs typeface="Arial" panose="020B0604020202020204" pitchFamily="34" charset="0"/>
              </a:rPr>
              <a:t>Human-machine fit and adaptation</a:t>
            </a:r>
          </a:p>
          <a:p>
            <a:pPr lvl="1">
              <a:spcBef>
                <a:spcPts val="0"/>
              </a:spcBef>
            </a:pPr>
            <a:r>
              <a:rPr lang="en-US" altLang="en-US" sz="2200" dirty="0" smtClean="0">
                <a:latin typeface="Arial" panose="020B0604020202020204" pitchFamily="34" charset="0"/>
                <a:cs typeface="Arial" panose="020B0604020202020204" pitchFamily="34" charset="0"/>
              </a:rPr>
              <a:t>Improve </a:t>
            </a:r>
            <a:r>
              <a:rPr lang="en-US" altLang="en-US" sz="2200" dirty="0">
                <a:latin typeface="Arial" panose="020B0604020202020204" pitchFamily="34" charset="0"/>
                <a:cs typeface="Arial" panose="020B0604020202020204" pitchFamily="34" charset="0"/>
              </a:rPr>
              <a:t>the fit between the designed object and its </a:t>
            </a:r>
            <a:r>
              <a:rPr lang="en-US" altLang="en-US" sz="2200" dirty="0" smtClean="0">
                <a:latin typeface="Arial" panose="020B0604020202020204" pitchFamily="34" charset="0"/>
                <a:cs typeface="Arial" panose="020B0604020202020204" pitchFamily="34" charset="0"/>
              </a:rPr>
              <a:t>use.</a:t>
            </a:r>
            <a:endParaRPr lang="en-US" altLang="en-US" sz="2200" dirty="0">
              <a:latin typeface="Arial" panose="020B0604020202020204" pitchFamily="34" charset="0"/>
              <a:cs typeface="Arial" panose="020B0604020202020204" pitchFamily="34" charset="0"/>
            </a:endParaRPr>
          </a:p>
          <a:p>
            <a:pPr lvl="2">
              <a:spcBef>
                <a:spcPts val="0"/>
              </a:spcBef>
            </a:pPr>
            <a:r>
              <a:rPr lang="en-US" altLang="en-US" sz="2200" dirty="0" smtClean="0">
                <a:latin typeface="Arial" panose="020B0604020202020204" pitchFamily="34" charset="0"/>
                <a:cs typeface="Arial" panose="020B0604020202020204" pitchFamily="34" charset="0"/>
              </a:rPr>
              <a:t>How </a:t>
            </a:r>
            <a:r>
              <a:rPr lang="en-US" altLang="en-US" sz="2200" dirty="0">
                <a:latin typeface="Arial" panose="020B0604020202020204" pitchFamily="34" charset="0"/>
                <a:cs typeface="Arial" panose="020B0604020202020204" pitchFamily="34" charset="0"/>
              </a:rPr>
              <a:t>systems are selected and adopted; </a:t>
            </a:r>
            <a:endParaRPr lang="en-US" altLang="en-US" sz="2200" dirty="0" smtClean="0">
              <a:latin typeface="Arial" panose="020B0604020202020204" pitchFamily="34" charset="0"/>
              <a:cs typeface="Arial" panose="020B0604020202020204" pitchFamily="34" charset="0"/>
            </a:endParaRPr>
          </a:p>
          <a:p>
            <a:pPr lvl="2">
              <a:spcBef>
                <a:spcPts val="0"/>
              </a:spcBef>
            </a:pPr>
            <a:r>
              <a:rPr lang="en-US" altLang="en-US" sz="2200" dirty="0" smtClean="0">
                <a:latin typeface="Arial" panose="020B0604020202020204" pitchFamily="34" charset="0"/>
                <a:cs typeface="Arial" panose="020B0604020202020204" pitchFamily="34" charset="0"/>
              </a:rPr>
              <a:t>how </a:t>
            </a:r>
            <a:r>
              <a:rPr lang="en-US" altLang="en-US" sz="2200" dirty="0">
                <a:latin typeface="Arial" panose="020B0604020202020204" pitchFamily="34" charset="0"/>
                <a:cs typeface="Arial" panose="020B0604020202020204" pitchFamily="34" charset="0"/>
              </a:rPr>
              <a:t>users improvise routine systems; </a:t>
            </a:r>
            <a:endParaRPr lang="en-US" altLang="en-US" sz="2200" dirty="0" smtClean="0">
              <a:latin typeface="Arial" panose="020B0604020202020204" pitchFamily="34" charset="0"/>
              <a:cs typeface="Arial" panose="020B0604020202020204" pitchFamily="34" charset="0"/>
            </a:endParaRPr>
          </a:p>
          <a:p>
            <a:pPr lvl="2">
              <a:spcBef>
                <a:spcPts val="0"/>
              </a:spcBef>
            </a:pPr>
            <a:r>
              <a:rPr lang="en-US" altLang="en-US" sz="2200" dirty="0" smtClean="0">
                <a:latin typeface="Arial" panose="020B0604020202020204" pitchFamily="34" charset="0"/>
                <a:cs typeface="Arial" panose="020B0604020202020204" pitchFamily="34" charset="0"/>
              </a:rPr>
              <a:t>how </a:t>
            </a:r>
            <a:r>
              <a:rPr lang="en-US" altLang="en-US" sz="2200" dirty="0">
                <a:latin typeface="Arial" panose="020B0604020202020204" pitchFamily="34" charset="0"/>
                <a:cs typeface="Arial" panose="020B0604020202020204" pitchFamily="34" charset="0"/>
              </a:rPr>
              <a:t>systems adapt to the user </a:t>
            </a:r>
            <a:r>
              <a:rPr lang="en-US" altLang="en-US" sz="2200" dirty="0" smtClean="0">
                <a:latin typeface="Arial" panose="020B0604020202020204" pitchFamily="34" charset="0"/>
                <a:cs typeface="Arial" panose="020B0604020202020204" pitchFamily="34" charset="0"/>
              </a:rPr>
              <a:t>(</a:t>
            </a:r>
            <a:r>
              <a:rPr lang="en-US" altLang="en-US" sz="2200" dirty="0" err="1">
                <a:latin typeface="Arial" panose="020B0604020202020204" pitchFamily="34" charset="0"/>
                <a:cs typeface="Arial" panose="020B0604020202020204" pitchFamily="34" charset="0"/>
              </a:rPr>
              <a:t>C</a:t>
            </a:r>
            <a:r>
              <a:rPr lang="en-US" altLang="en-US" sz="2200" dirty="0" err="1" smtClean="0">
                <a:latin typeface="Arial" panose="020B0604020202020204" pitchFamily="34" charset="0"/>
                <a:cs typeface="Arial" panose="020B0604020202020204" pitchFamily="34" charset="0"/>
              </a:rPr>
              <a:t>ustomisation</a:t>
            </a:r>
            <a:r>
              <a:rPr lang="en-US" altLang="en-US" sz="2200" dirty="0" smtClean="0">
                <a:latin typeface="Arial" panose="020B0604020202020204" pitchFamily="34" charset="0"/>
                <a:cs typeface="Arial" panose="020B0604020202020204" pitchFamily="34" charset="0"/>
              </a:rPr>
              <a:t>);</a:t>
            </a:r>
          </a:p>
          <a:p>
            <a:pPr lvl="2">
              <a:spcBef>
                <a:spcPts val="0"/>
              </a:spcBef>
            </a:pPr>
            <a:r>
              <a:rPr lang="en-US" altLang="en-US" sz="2200" dirty="0" smtClean="0">
                <a:latin typeface="Arial" panose="020B0604020202020204" pitchFamily="34" charset="0"/>
                <a:cs typeface="Arial" panose="020B0604020202020204" pitchFamily="34" charset="0"/>
              </a:rPr>
              <a:t>how </a:t>
            </a:r>
            <a:r>
              <a:rPr lang="en-US" altLang="en-US" sz="2200" dirty="0">
                <a:latin typeface="Arial" panose="020B0604020202020204" pitchFamily="34" charset="0"/>
                <a:cs typeface="Arial" panose="020B0604020202020204" pitchFamily="34" charset="0"/>
              </a:rPr>
              <a:t>users adapt to the system </a:t>
            </a:r>
            <a:r>
              <a:rPr lang="en-US" altLang="en-US" sz="2200" dirty="0" smtClean="0">
                <a:latin typeface="Arial" panose="020B0604020202020204" pitchFamily="34" charset="0"/>
                <a:cs typeface="Arial" panose="020B0604020202020204" pitchFamily="34" charset="0"/>
              </a:rPr>
              <a:t>(Training</a:t>
            </a:r>
            <a:r>
              <a:rPr lang="en-US" altLang="en-US" sz="2200" dirty="0">
                <a:latin typeface="Arial" panose="020B0604020202020204" pitchFamily="34" charset="0"/>
                <a:cs typeface="Arial" panose="020B0604020202020204" pitchFamily="34" charset="0"/>
              </a:rPr>
              <a:t>, </a:t>
            </a:r>
            <a:r>
              <a:rPr lang="en-US" altLang="en-US" sz="2200" dirty="0" smtClean="0">
                <a:latin typeface="Arial" panose="020B0604020202020204" pitchFamily="34" charset="0"/>
                <a:cs typeface="Arial" panose="020B0604020202020204" pitchFamily="34" charset="0"/>
              </a:rPr>
              <a:t>Ease </a:t>
            </a:r>
            <a:r>
              <a:rPr lang="en-US" altLang="en-US" sz="2200" dirty="0">
                <a:latin typeface="Arial" panose="020B0604020202020204" pitchFamily="34" charset="0"/>
                <a:cs typeface="Arial" panose="020B0604020202020204" pitchFamily="34" charset="0"/>
              </a:rPr>
              <a:t>of </a:t>
            </a:r>
            <a:r>
              <a:rPr lang="en-US" altLang="en-US" sz="2200" dirty="0" smtClean="0">
                <a:latin typeface="Arial" panose="020B0604020202020204" pitchFamily="34" charset="0"/>
                <a:cs typeface="Arial" panose="020B0604020202020204" pitchFamily="34" charset="0"/>
              </a:rPr>
              <a:t>Learning</a:t>
            </a:r>
            <a:r>
              <a:rPr lang="en-US" altLang="en-US" sz="2200" dirty="0">
                <a:latin typeface="Arial" panose="020B0604020202020204" pitchFamily="34" charset="0"/>
                <a:cs typeface="Arial" panose="020B0604020202020204" pitchFamily="34" charset="0"/>
              </a:rPr>
              <a:t>); </a:t>
            </a:r>
            <a:endParaRPr lang="en-US" altLang="en-US" sz="2200" dirty="0" smtClean="0">
              <a:latin typeface="Arial" panose="020B0604020202020204" pitchFamily="34" charset="0"/>
              <a:cs typeface="Arial" panose="020B0604020202020204" pitchFamily="34" charset="0"/>
            </a:endParaRPr>
          </a:p>
          <a:p>
            <a:pPr lvl="2">
              <a:spcBef>
                <a:spcPts val="0"/>
              </a:spcBef>
            </a:pPr>
            <a:r>
              <a:rPr lang="en-US" altLang="en-US" sz="2200" dirty="0" smtClean="0">
                <a:latin typeface="Arial" panose="020B0604020202020204" pitchFamily="34" charset="0"/>
                <a:cs typeface="Arial" panose="020B0604020202020204" pitchFamily="34" charset="0"/>
              </a:rPr>
              <a:t>user </a:t>
            </a:r>
            <a:r>
              <a:rPr lang="en-US" altLang="en-US" sz="2200" dirty="0">
                <a:latin typeface="Arial" panose="020B0604020202020204" pitchFamily="34" charset="0"/>
                <a:cs typeface="Arial" panose="020B0604020202020204" pitchFamily="34" charset="0"/>
              </a:rPr>
              <a:t>guidance </a:t>
            </a:r>
            <a:r>
              <a:rPr lang="en-US" altLang="en-US" sz="2200" dirty="0" smtClean="0">
                <a:latin typeface="Arial" panose="020B0604020202020204" pitchFamily="34" charset="0"/>
                <a:cs typeface="Arial" panose="020B0604020202020204" pitchFamily="34" charset="0"/>
              </a:rPr>
              <a:t>(Help</a:t>
            </a:r>
            <a:r>
              <a:rPr lang="en-US" altLang="en-US" sz="2200" dirty="0">
                <a:latin typeface="Arial" panose="020B0604020202020204" pitchFamily="34" charset="0"/>
                <a:cs typeface="Arial" panose="020B0604020202020204" pitchFamily="34" charset="0"/>
              </a:rPr>
              <a:t>, </a:t>
            </a:r>
            <a:r>
              <a:rPr lang="en-US" altLang="en-US" sz="2200" dirty="0" smtClean="0">
                <a:latin typeface="Arial" panose="020B0604020202020204" pitchFamily="34" charset="0"/>
                <a:cs typeface="Arial" panose="020B0604020202020204" pitchFamily="34" charset="0"/>
              </a:rPr>
              <a:t>Documentation</a:t>
            </a:r>
            <a:r>
              <a:rPr lang="en-US" altLang="en-US" sz="2200" dirty="0">
                <a:latin typeface="Arial" panose="020B0604020202020204" pitchFamily="34" charset="0"/>
                <a:cs typeface="Arial" panose="020B0604020202020204" pitchFamily="34" charset="0"/>
              </a:rPr>
              <a:t>, </a:t>
            </a:r>
            <a:r>
              <a:rPr lang="en-US" altLang="en-US" sz="2200" dirty="0" smtClean="0">
                <a:latin typeface="Arial" panose="020B0604020202020204" pitchFamily="34" charset="0"/>
                <a:cs typeface="Arial" panose="020B0604020202020204" pitchFamily="34" charset="0"/>
              </a:rPr>
              <a:t>Error-Handling</a:t>
            </a:r>
            <a:r>
              <a:rPr lang="en-US" altLang="en-US" sz="2200" dirty="0">
                <a:latin typeface="Arial" panose="020B0604020202020204" pitchFamily="34" charset="0"/>
                <a:cs typeface="Arial" panose="020B0604020202020204" pitchFamily="34" charset="0"/>
              </a:rPr>
              <a:t>)</a:t>
            </a:r>
          </a:p>
          <a:p>
            <a:pPr>
              <a:spcBef>
                <a:spcPts val="0"/>
              </a:spcBef>
            </a:pP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8693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Designing and Developing Applications </a:t>
            </a:r>
            <a:endParaRPr lang="en-IE"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28</a:t>
            </a:fld>
            <a:endParaRPr lang="en-US"/>
          </a:p>
        </p:txBody>
      </p:sp>
      <p:sp>
        <p:nvSpPr>
          <p:cNvPr id="4" name="Content Placeholder 3"/>
          <p:cNvSpPr>
            <a:spLocks noGrp="1"/>
          </p:cNvSpPr>
          <p:nvPr>
            <p:ph sz="quarter" idx="13"/>
          </p:nvPr>
        </p:nvSpPr>
        <p:spPr>
          <a:xfrm>
            <a:off x="609600" y="1600200"/>
            <a:ext cx="7924800" cy="1108720"/>
          </a:xfrm>
        </p:spPr>
        <p:txBody>
          <a:bodyPr>
            <a:normAutofit/>
          </a:bodyPr>
          <a:lstStyle/>
          <a:p>
            <a:r>
              <a:rPr lang="en-IE" sz="2000" dirty="0" smtClean="0">
                <a:latin typeface="Arial" panose="020B0604020202020204" pitchFamily="34" charset="0"/>
                <a:cs typeface="Arial" panose="020B0604020202020204" pitchFamily="34" charset="0"/>
              </a:rPr>
              <a:t>It is becoming more practical to develop user interface applications for individual users (or small user groups), due to technological progress.</a:t>
            </a:r>
            <a:endParaRPr lang="en-IE" sz="2000" dirty="0">
              <a:latin typeface="Arial" panose="020B0604020202020204" pitchFamily="34" charset="0"/>
              <a:cs typeface="Arial" panose="020B0604020202020204" pitchFamily="34" charset="0"/>
            </a:endParaRPr>
          </a:p>
        </p:txBody>
      </p:sp>
      <p:pic>
        <p:nvPicPr>
          <p:cNvPr id="5" name="Picture 2" descr="https://public-media.interaction-design.org/images/uploads/ed1e58cb68c594e9e22cdce6a8c2ff5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41" y="2636912"/>
            <a:ext cx="8731917"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83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Designing and Developing Applications (2)</a:t>
            </a:r>
            <a:endParaRPr lang="en-IE"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29</a:t>
            </a:fld>
            <a:endParaRPr lang="en-US"/>
          </a:p>
        </p:txBody>
      </p:sp>
      <p:pic>
        <p:nvPicPr>
          <p:cNvPr id="6" name="Picture 2" descr="https://cdn-images-1.medium.com/max/2000/1*RvyCpo-0NOh14963KfLa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27158"/>
            <a:ext cx="7418784" cy="38161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27584" y="5373216"/>
            <a:ext cx="7418784" cy="646331"/>
          </a:xfrm>
          <a:prstGeom prst="rect">
            <a:avLst/>
          </a:prstGeom>
          <a:solidFill>
            <a:srgbClr val="FFFF66"/>
          </a:solidFill>
        </p:spPr>
        <p:txBody>
          <a:bodyPr wrap="square" rtlCol="0">
            <a:spAutoFit/>
          </a:bodyPr>
          <a:lstStyle/>
          <a:p>
            <a:r>
              <a:rPr lang="en-IE" b="1" dirty="0" smtClean="0">
                <a:solidFill>
                  <a:schemeClr val="bg1"/>
                </a:solidFill>
                <a:latin typeface="Arial" panose="020B0604020202020204" pitchFamily="34" charset="0"/>
                <a:cs typeface="Arial" panose="020B0604020202020204" pitchFamily="34" charset="0"/>
              </a:rPr>
              <a:t>An example of a single persona model as a basis for an interface-oriented information system model</a:t>
            </a:r>
            <a:endParaRPr lang="en-IE"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0711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r>
              <a:rPr lang="en-US" altLang="en-US" sz="3200" dirty="0">
                <a:latin typeface="Arial" panose="020B0604020202020204" pitchFamily="34" charset="0"/>
                <a:cs typeface="Arial" panose="020B0604020202020204" pitchFamily="34" charset="0"/>
              </a:rPr>
              <a:t>Fields that HCI builds </a:t>
            </a:r>
            <a:r>
              <a:rPr lang="en-US" altLang="en-US" sz="3200" dirty="0" smtClean="0">
                <a:latin typeface="Arial" panose="020B0604020202020204" pitchFamily="34" charset="0"/>
                <a:cs typeface="Arial" panose="020B0604020202020204" pitchFamily="34" charset="0"/>
              </a:rPr>
              <a:t>on</a:t>
            </a:r>
            <a:endParaRPr lang="en-US" altLang="en-US" dirty="0">
              <a:latin typeface="Arial" panose="020B0604020202020204" pitchFamily="34" charset="0"/>
              <a:cs typeface="Arial" panose="020B0604020202020204" pitchFamily="34" charset="0"/>
            </a:endParaRPr>
          </a:p>
        </p:txBody>
      </p:sp>
      <p:sp>
        <p:nvSpPr>
          <p:cNvPr id="980995" name="Rectangle 3"/>
          <p:cNvSpPr>
            <a:spLocks noGrp="1" noChangeArrowheads="1"/>
          </p:cNvSpPr>
          <p:nvPr>
            <p:ph type="body" idx="4294967295"/>
          </p:nvPr>
        </p:nvSpPr>
        <p:spPr/>
        <p:txBody>
          <a:bodyPr>
            <a:noAutofit/>
          </a:bodyPr>
          <a:lstStyle/>
          <a:p>
            <a:pPr>
              <a:lnSpc>
                <a:spcPct val="90000"/>
              </a:lnSpc>
            </a:pPr>
            <a:r>
              <a:rPr lang="en-US" altLang="en-US" sz="2200" dirty="0">
                <a:solidFill>
                  <a:srgbClr val="FFC000"/>
                </a:solidFill>
                <a:latin typeface="Arial" panose="020B0604020202020204" pitchFamily="34" charset="0"/>
                <a:cs typeface="Arial" panose="020B0604020202020204" pitchFamily="34" charset="0"/>
              </a:rPr>
              <a:t>Computer Science</a:t>
            </a:r>
          </a:p>
          <a:p>
            <a:pPr lvl="1">
              <a:lnSpc>
                <a:spcPct val="90000"/>
              </a:lnSpc>
            </a:pPr>
            <a:r>
              <a:rPr lang="en-US" altLang="en-US" sz="2200" dirty="0">
                <a:latin typeface="Arial" panose="020B0604020202020204" pitchFamily="34" charset="0"/>
                <a:cs typeface="Arial" panose="020B0604020202020204" pitchFamily="34" charset="0"/>
              </a:rPr>
              <a:t>Implementation of software</a:t>
            </a:r>
          </a:p>
          <a:p>
            <a:pPr>
              <a:lnSpc>
                <a:spcPct val="90000"/>
              </a:lnSpc>
            </a:pPr>
            <a:r>
              <a:rPr lang="en-US" altLang="en-US" sz="2200" dirty="0">
                <a:solidFill>
                  <a:srgbClr val="FFC000"/>
                </a:solidFill>
                <a:latin typeface="Arial" panose="020B0604020202020204" pitchFamily="34" charset="0"/>
                <a:cs typeface="Arial" panose="020B0604020202020204" pitchFamily="34" charset="0"/>
              </a:rPr>
              <a:t>Engineering</a:t>
            </a:r>
          </a:p>
          <a:p>
            <a:pPr lvl="1">
              <a:lnSpc>
                <a:spcPct val="90000"/>
              </a:lnSpc>
            </a:pPr>
            <a:r>
              <a:rPr lang="en-US" altLang="en-US" sz="2200" dirty="0">
                <a:latin typeface="Arial" panose="020B0604020202020204" pitchFamily="34" charset="0"/>
                <a:cs typeface="Arial" panose="020B0604020202020204" pitchFamily="34" charset="0"/>
              </a:rPr>
              <a:t>Faster, cheaper equipment</a:t>
            </a:r>
          </a:p>
          <a:p>
            <a:pPr>
              <a:lnSpc>
                <a:spcPct val="90000"/>
              </a:lnSpc>
            </a:pPr>
            <a:r>
              <a:rPr lang="en-US" altLang="en-US" sz="2200" dirty="0">
                <a:solidFill>
                  <a:srgbClr val="FFC000"/>
                </a:solidFill>
                <a:latin typeface="Arial" panose="020B0604020202020204" pitchFamily="34" charset="0"/>
                <a:cs typeface="Arial" panose="020B0604020202020204" pitchFamily="34" charset="0"/>
              </a:rPr>
              <a:t>Ergonomics</a:t>
            </a:r>
          </a:p>
          <a:p>
            <a:pPr lvl="1">
              <a:lnSpc>
                <a:spcPct val="90000"/>
              </a:lnSpc>
            </a:pPr>
            <a:r>
              <a:rPr lang="en-US" altLang="en-US" sz="2200" dirty="0">
                <a:latin typeface="Arial" panose="020B0604020202020204" pitchFamily="34" charset="0"/>
                <a:cs typeface="Arial" panose="020B0604020202020204" pitchFamily="34" charset="0"/>
              </a:rPr>
              <a:t>Design for human factors</a:t>
            </a:r>
          </a:p>
          <a:p>
            <a:pPr>
              <a:lnSpc>
                <a:spcPct val="90000"/>
              </a:lnSpc>
            </a:pPr>
            <a:r>
              <a:rPr lang="en-US" altLang="en-US" sz="2200" dirty="0">
                <a:solidFill>
                  <a:srgbClr val="FFC000"/>
                </a:solidFill>
                <a:latin typeface="Arial" panose="020B0604020202020204" pitchFamily="34" charset="0"/>
                <a:cs typeface="Arial" panose="020B0604020202020204" pitchFamily="34" charset="0"/>
              </a:rPr>
              <a:t>Graphic </a:t>
            </a:r>
            <a:r>
              <a:rPr lang="en-US" altLang="en-US" sz="2200" dirty="0" smtClean="0">
                <a:solidFill>
                  <a:srgbClr val="FFC000"/>
                </a:solidFill>
                <a:latin typeface="Arial" panose="020B0604020202020204" pitchFamily="34" charset="0"/>
                <a:cs typeface="Arial" panose="020B0604020202020204" pitchFamily="34" charset="0"/>
              </a:rPr>
              <a:t>Design</a:t>
            </a:r>
            <a:endParaRPr lang="en-US" altLang="en-US" sz="2200" dirty="0">
              <a:solidFill>
                <a:srgbClr val="FFC000"/>
              </a:solidFill>
              <a:latin typeface="Arial" panose="020B0604020202020204" pitchFamily="34" charset="0"/>
              <a:cs typeface="Arial" panose="020B0604020202020204" pitchFamily="34" charset="0"/>
            </a:endParaRPr>
          </a:p>
          <a:p>
            <a:pPr lvl="1">
              <a:lnSpc>
                <a:spcPct val="90000"/>
              </a:lnSpc>
            </a:pPr>
            <a:r>
              <a:rPr lang="en-US" altLang="en-US" sz="2200" dirty="0">
                <a:latin typeface="Arial" panose="020B0604020202020204" pitchFamily="34" charset="0"/>
                <a:cs typeface="Arial" panose="020B0604020202020204" pitchFamily="34" charset="0"/>
              </a:rPr>
              <a:t>Visual communication</a:t>
            </a:r>
          </a:p>
          <a:p>
            <a:pPr>
              <a:lnSpc>
                <a:spcPct val="90000"/>
              </a:lnSpc>
            </a:pPr>
            <a:r>
              <a:rPr lang="en-US" altLang="en-US" sz="2200" dirty="0">
                <a:solidFill>
                  <a:srgbClr val="FFC000"/>
                </a:solidFill>
                <a:latin typeface="Arial" panose="020B0604020202020204" pitchFamily="34" charset="0"/>
                <a:cs typeface="Arial" panose="020B0604020202020204" pitchFamily="34" charset="0"/>
              </a:rPr>
              <a:t>Technical </a:t>
            </a:r>
            <a:r>
              <a:rPr lang="en-US" altLang="en-US" sz="2200" dirty="0" smtClean="0">
                <a:solidFill>
                  <a:srgbClr val="FFC000"/>
                </a:solidFill>
                <a:latin typeface="Arial" panose="020B0604020202020204" pitchFamily="34" charset="0"/>
                <a:cs typeface="Arial" panose="020B0604020202020204" pitchFamily="34" charset="0"/>
              </a:rPr>
              <a:t>Writing</a:t>
            </a:r>
            <a:endParaRPr lang="en-US" altLang="en-US" sz="2200" dirty="0">
              <a:solidFill>
                <a:srgbClr val="FFC000"/>
              </a:solidFill>
              <a:latin typeface="Arial" panose="020B0604020202020204" pitchFamily="34" charset="0"/>
              <a:cs typeface="Arial" panose="020B0604020202020204" pitchFamily="34" charset="0"/>
            </a:endParaRPr>
          </a:p>
          <a:p>
            <a:pPr lvl="1">
              <a:lnSpc>
                <a:spcPct val="90000"/>
              </a:lnSpc>
            </a:pPr>
            <a:r>
              <a:rPr lang="en-US" altLang="en-US" sz="2200" dirty="0">
                <a:latin typeface="Arial" panose="020B0604020202020204" pitchFamily="34" charset="0"/>
                <a:cs typeface="Arial" panose="020B0604020202020204" pitchFamily="34" charset="0"/>
              </a:rPr>
              <a:t>Textual communication</a:t>
            </a:r>
          </a:p>
        </p:txBody>
      </p:sp>
      <p:sp>
        <p:nvSpPr>
          <p:cNvPr id="2" name="TextBox 1"/>
          <p:cNvSpPr txBox="1"/>
          <p:nvPr/>
        </p:nvSpPr>
        <p:spPr>
          <a:xfrm>
            <a:off x="6516216" y="5941497"/>
            <a:ext cx="1800200" cy="369332"/>
          </a:xfrm>
          <a:prstGeom prst="rect">
            <a:avLst/>
          </a:prstGeom>
          <a:noFill/>
        </p:spPr>
        <p:txBody>
          <a:bodyPr wrap="square" rtlCol="0">
            <a:spAutoFit/>
          </a:bodyPr>
          <a:lstStyle/>
          <a:p>
            <a:r>
              <a:rPr lang="en-IE" dirty="0" smtClean="0">
                <a:latin typeface="Arial" panose="020B0604020202020204" pitchFamily="34" charset="0"/>
                <a:cs typeface="Arial" panose="020B0604020202020204" pitchFamily="34" charset="0"/>
              </a:rPr>
              <a:t>…/ continued</a:t>
            </a:r>
            <a:endParaRPr lang="en-I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7804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0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809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809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809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09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8099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8099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8099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8099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9809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altLang="en-US" sz="3200" dirty="0">
                <a:latin typeface="Arial" panose="020B0604020202020204" pitchFamily="34" charset="0"/>
                <a:cs typeface="Arial" panose="020B0604020202020204" pitchFamily="34" charset="0"/>
              </a:rPr>
              <a:t>Utility and effectiveness</a:t>
            </a:r>
          </a:p>
        </p:txBody>
      </p:sp>
      <p:sp>
        <p:nvSpPr>
          <p:cNvPr id="973827" name="Rectangle 3"/>
          <p:cNvSpPr>
            <a:spLocks noGrp="1" noChangeArrowheads="1"/>
          </p:cNvSpPr>
          <p:nvPr>
            <p:ph type="body" idx="4294967295"/>
          </p:nvPr>
        </p:nvSpPr>
        <p:spPr>
          <a:xfrm>
            <a:off x="609600" y="1752600"/>
            <a:ext cx="7772400" cy="4340696"/>
          </a:xfrm>
        </p:spPr>
        <p:txBody>
          <a:bodyPr>
            <a:normAutofit fontScale="92500" lnSpcReduction="10000"/>
          </a:bodyPr>
          <a:lstStyle/>
          <a:p>
            <a:pPr marL="0" indent="0">
              <a:lnSpc>
                <a:spcPct val="90000"/>
              </a:lnSpc>
              <a:buNone/>
            </a:pPr>
            <a:r>
              <a:rPr lang="en-US" altLang="en-US" sz="2400" dirty="0" smtClean="0">
                <a:latin typeface="Arial" panose="020B0604020202020204" pitchFamily="34" charset="0"/>
                <a:cs typeface="Arial" panose="020B0604020202020204" pitchFamily="34" charset="0"/>
              </a:rPr>
              <a:t>Utility and effectiveness are major considerations for interface applications, during design.</a:t>
            </a:r>
          </a:p>
          <a:p>
            <a:pPr>
              <a:lnSpc>
                <a:spcPct val="90000"/>
              </a:lnSpc>
            </a:pPr>
            <a:r>
              <a:rPr lang="en-US" altLang="en-US" sz="2200" dirty="0" smtClean="0">
                <a:solidFill>
                  <a:srgbClr val="FFC000"/>
                </a:solidFill>
                <a:latin typeface="Arial" panose="020B0604020202020204" pitchFamily="34" charset="0"/>
                <a:cs typeface="Arial" panose="020B0604020202020204" pitchFamily="34" charset="0"/>
              </a:rPr>
              <a:t>Utility</a:t>
            </a:r>
            <a:r>
              <a:rPr lang="en-US" altLang="en-US" sz="2200" dirty="0">
                <a:latin typeface="Arial" panose="020B0604020202020204" pitchFamily="34" charset="0"/>
                <a:cs typeface="Arial" panose="020B0604020202020204" pitchFamily="34" charset="0"/>
              </a:rPr>
              <a:t>: what services a system provides </a:t>
            </a:r>
            <a:endParaRPr lang="en-US" altLang="en-US" sz="2200" dirty="0" smtClean="0">
              <a:latin typeface="Arial" panose="020B0604020202020204" pitchFamily="34" charset="0"/>
              <a:cs typeface="Arial" panose="020B0604020202020204" pitchFamily="34" charset="0"/>
            </a:endParaRPr>
          </a:p>
          <a:p>
            <a:pPr lvl="1">
              <a:lnSpc>
                <a:spcPct val="90000"/>
              </a:lnSpc>
            </a:pPr>
            <a:r>
              <a:rPr lang="en-US" altLang="en-US" sz="2200" dirty="0" smtClean="0">
                <a:latin typeface="Arial" panose="020B0604020202020204" pitchFamily="34" charset="0"/>
                <a:cs typeface="Arial" panose="020B0604020202020204" pitchFamily="34" charset="0"/>
              </a:rPr>
              <a:t>e.g</a:t>
            </a:r>
            <a:r>
              <a:rPr lang="en-US" altLang="en-US" sz="2200" dirty="0">
                <a:latin typeface="Arial" panose="020B0604020202020204" pitchFamily="34" charset="0"/>
                <a:cs typeface="Arial" panose="020B0604020202020204" pitchFamily="34" charset="0"/>
              </a:rPr>
              <a:t>. Ability to print </a:t>
            </a:r>
            <a:r>
              <a:rPr lang="en-US" altLang="en-US" sz="2200" dirty="0" smtClean="0">
                <a:latin typeface="Arial" panose="020B0604020202020204" pitchFamily="34" charset="0"/>
                <a:cs typeface="Arial" panose="020B0604020202020204" pitchFamily="34" charset="0"/>
              </a:rPr>
              <a:t>documents</a:t>
            </a:r>
            <a:endParaRPr lang="en-US" altLang="en-US" sz="2200" dirty="0" smtClean="0">
              <a:solidFill>
                <a:srgbClr val="FFC000"/>
              </a:solidFill>
              <a:latin typeface="Arial" panose="020B0604020202020204" pitchFamily="34" charset="0"/>
              <a:cs typeface="Arial" panose="020B0604020202020204" pitchFamily="34" charset="0"/>
            </a:endParaRPr>
          </a:p>
          <a:p>
            <a:pPr>
              <a:lnSpc>
                <a:spcPct val="90000"/>
              </a:lnSpc>
            </a:pPr>
            <a:r>
              <a:rPr lang="en-US" altLang="en-US" sz="2200" dirty="0" smtClean="0">
                <a:solidFill>
                  <a:srgbClr val="FFC000"/>
                </a:solidFill>
                <a:latin typeface="Arial" panose="020B0604020202020204" pitchFamily="34" charset="0"/>
                <a:cs typeface="Arial" panose="020B0604020202020204" pitchFamily="34" charset="0"/>
              </a:rPr>
              <a:t>Effectiveness</a:t>
            </a:r>
            <a:r>
              <a:rPr lang="en-US" altLang="en-US" sz="2200" dirty="0">
                <a:latin typeface="Arial" panose="020B0604020202020204" pitchFamily="34" charset="0"/>
                <a:cs typeface="Arial" panose="020B0604020202020204" pitchFamily="34" charset="0"/>
              </a:rPr>
              <a:t>: user’s ability to achieve goals, e.g.</a:t>
            </a:r>
          </a:p>
          <a:p>
            <a:pPr lvl="1">
              <a:lnSpc>
                <a:spcPct val="90000"/>
              </a:lnSpc>
            </a:pPr>
            <a:r>
              <a:rPr lang="en-US" altLang="en-US" sz="2200" dirty="0">
                <a:latin typeface="Arial" panose="020B0604020202020204" pitchFamily="34" charset="0"/>
                <a:cs typeface="Arial" panose="020B0604020202020204" pitchFamily="34" charset="0"/>
              </a:rPr>
              <a:t>How to enter the desired information </a:t>
            </a:r>
          </a:p>
          <a:p>
            <a:pPr lvl="1">
              <a:lnSpc>
                <a:spcPct val="90000"/>
              </a:lnSpc>
            </a:pPr>
            <a:r>
              <a:rPr lang="en-US" altLang="en-US" sz="2200" dirty="0">
                <a:latin typeface="Arial" panose="020B0604020202020204" pitchFamily="34" charset="0"/>
                <a:cs typeface="Arial" panose="020B0604020202020204" pitchFamily="34" charset="0"/>
              </a:rPr>
              <a:t>How to print a report</a:t>
            </a:r>
          </a:p>
          <a:p>
            <a:pPr lvl="1">
              <a:lnSpc>
                <a:spcPct val="90000"/>
              </a:lnSpc>
            </a:pPr>
            <a:endParaRPr lang="en-US" altLang="en-US" sz="2200" dirty="0">
              <a:latin typeface="Arial" panose="020B0604020202020204" pitchFamily="34" charset="0"/>
              <a:cs typeface="Arial" panose="020B0604020202020204" pitchFamily="34" charset="0"/>
            </a:endParaRPr>
          </a:p>
          <a:p>
            <a:pPr>
              <a:lnSpc>
                <a:spcPct val="90000"/>
              </a:lnSpc>
            </a:pPr>
            <a:r>
              <a:rPr lang="en-US" altLang="en-US" sz="2200" dirty="0">
                <a:latin typeface="Arial" panose="020B0604020202020204" pitchFamily="34" charset="0"/>
                <a:cs typeface="Arial" panose="020B0604020202020204" pitchFamily="34" charset="0"/>
              </a:rPr>
              <a:t>Utility and effectiveness are </a:t>
            </a:r>
            <a:r>
              <a:rPr lang="en-US" altLang="en-US" sz="2200" dirty="0" smtClean="0">
                <a:latin typeface="Arial" panose="020B0604020202020204" pitchFamily="34" charset="0"/>
                <a:cs typeface="Arial" panose="020B0604020202020204" pitchFamily="34" charset="0"/>
              </a:rPr>
              <a:t>distinct –</a:t>
            </a:r>
            <a:endParaRPr lang="en-US" altLang="en-US" sz="2200" dirty="0">
              <a:latin typeface="Arial" panose="020B0604020202020204" pitchFamily="34" charset="0"/>
              <a:cs typeface="Arial" panose="020B0604020202020204" pitchFamily="34" charset="0"/>
            </a:endParaRPr>
          </a:p>
          <a:p>
            <a:pPr marL="457200" lvl="1" indent="0">
              <a:lnSpc>
                <a:spcPct val="90000"/>
              </a:lnSpc>
              <a:buNone/>
            </a:pPr>
            <a:r>
              <a:rPr lang="en-US" altLang="en-US" sz="2200" dirty="0" smtClean="0">
                <a:latin typeface="Arial" panose="020B0604020202020204" pitchFamily="34" charset="0"/>
                <a:cs typeface="Arial" panose="020B0604020202020204" pitchFamily="34" charset="0"/>
              </a:rPr>
              <a:t>A </a:t>
            </a:r>
            <a:r>
              <a:rPr lang="en-US" altLang="en-US" sz="2200" dirty="0">
                <a:latin typeface="Arial" panose="020B0604020202020204" pitchFamily="34" charset="0"/>
                <a:cs typeface="Arial" panose="020B0604020202020204" pitchFamily="34" charset="0"/>
              </a:rPr>
              <a:t>system might provide all necessary services, but if users </a:t>
            </a:r>
            <a:r>
              <a:rPr lang="en-US" altLang="en-US" sz="2200" dirty="0" smtClean="0">
                <a:latin typeface="Arial" panose="020B0604020202020204" pitchFamily="34" charset="0"/>
                <a:cs typeface="Arial" panose="020B0604020202020204" pitchFamily="34" charset="0"/>
              </a:rPr>
              <a:t>cannot </a:t>
            </a:r>
            <a:r>
              <a:rPr lang="en-US" altLang="en-US" sz="2200" dirty="0">
                <a:latin typeface="Arial" panose="020B0604020202020204" pitchFamily="34" charset="0"/>
                <a:cs typeface="Arial" panose="020B0604020202020204" pitchFamily="34" charset="0"/>
              </a:rPr>
              <a:t>find the services items, the system lacks </a:t>
            </a:r>
            <a:r>
              <a:rPr lang="en-US" altLang="en-US" sz="2200" dirty="0" smtClean="0">
                <a:latin typeface="Arial" panose="020B0604020202020204" pitchFamily="34" charset="0"/>
                <a:cs typeface="Arial" panose="020B0604020202020204" pitchFamily="34" charset="0"/>
              </a:rPr>
              <a:t>effectiveness</a:t>
            </a:r>
            <a:endParaRPr lang="en-US"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32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3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3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73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738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738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7382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7382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738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CSCW – Groupware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buNone/>
            </a:pPr>
            <a:endParaRPr lang="en-IE" altLang="ja-JP" sz="2600"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ja-JP" altLang="en-US" sz="2600" dirty="0" smtClean="0">
                <a:latin typeface="Arial" panose="020B0604020202020204" pitchFamily="34" charset="0"/>
                <a:ea typeface="ＭＳ Ｐゴシック" panose="020B0600070205080204" pitchFamily="34" charset="-128"/>
                <a:cs typeface="Arial" panose="020B0604020202020204" pitchFamily="34" charset="0"/>
              </a:rPr>
              <a:t>“</a:t>
            </a:r>
            <a:r>
              <a:rPr lang="en-US" altLang="ja-JP" sz="2600" u="sng" dirty="0" smtClean="0">
                <a:solidFill>
                  <a:srgbClr val="FFC000"/>
                </a:solidFill>
                <a:latin typeface="Arial" panose="020B0604020202020204" pitchFamily="34" charset="0"/>
                <a:ea typeface="ＭＳ Ｐゴシック" panose="020B0600070205080204" pitchFamily="34" charset="-128"/>
                <a:cs typeface="Arial" panose="020B0604020202020204" pitchFamily="34" charset="0"/>
              </a:rPr>
              <a:t>Computer-supported </a:t>
            </a:r>
            <a:r>
              <a:rPr lang="en-US" altLang="ja-JP" sz="2600" u="sng"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cooperative work </a:t>
            </a:r>
            <a:r>
              <a:rPr lang="en-US" altLang="ja-JP" sz="26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or </a:t>
            </a:r>
            <a:r>
              <a:rPr lang="en-US" altLang="ja-JP" sz="2600" u="sng"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CSCW</a:t>
            </a:r>
            <a:r>
              <a:rPr lang="en-US" altLang="ja-JP" sz="26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 is computer-assisted coordinated activity carried out by groups of collaborating </a:t>
            </a:r>
            <a:r>
              <a:rPr lang="en-US" altLang="ja-JP" sz="2600" dirty="0" smtClean="0">
                <a:solidFill>
                  <a:srgbClr val="FFC000"/>
                </a:solidFill>
                <a:latin typeface="Arial" panose="020B0604020202020204" pitchFamily="34" charset="0"/>
                <a:ea typeface="ＭＳ Ｐゴシック" panose="020B0600070205080204" pitchFamily="34" charset="-128"/>
                <a:cs typeface="Arial" panose="020B0604020202020204" pitchFamily="34" charset="0"/>
              </a:rPr>
              <a:t>individuals</a:t>
            </a:r>
            <a:r>
              <a:rPr lang="ja-JP" altLang="en-US" sz="2600" dirty="0" smtClean="0">
                <a:latin typeface="Arial" panose="020B0604020202020204" pitchFamily="34" charset="0"/>
                <a:ea typeface="ＭＳ Ｐゴシック" panose="020B0600070205080204" pitchFamily="34" charset="-128"/>
                <a:cs typeface="Arial" panose="020B0604020202020204" pitchFamily="34" charset="0"/>
              </a:rPr>
              <a:t>”</a:t>
            </a:r>
            <a:r>
              <a:rPr lang="en-US" altLang="ja-JP" sz="2600" dirty="0" smtClean="0">
                <a:latin typeface="Arial" panose="020B0604020202020204" pitchFamily="34" charset="0"/>
                <a:ea typeface="ＭＳ Ｐゴシック" panose="020B0600070205080204" pitchFamily="34" charset="-128"/>
                <a:cs typeface="Arial" panose="020B0604020202020204" pitchFamily="34" charset="0"/>
              </a:rPr>
              <a:t> </a:t>
            </a:r>
            <a:endParaRPr lang="en-US" altLang="ja-JP" sz="2600" dirty="0">
              <a:latin typeface="Arial" panose="020B0604020202020204" pitchFamily="34" charset="0"/>
              <a:ea typeface="ＭＳ Ｐゴシック" panose="020B0600070205080204" pitchFamily="34" charset="-128"/>
              <a:cs typeface="Arial" panose="020B0604020202020204" pitchFamily="34" charset="0"/>
            </a:endParaRPr>
          </a:p>
          <a:p>
            <a:pPr marL="0" indent="0" algn="r">
              <a:buNone/>
            </a:pPr>
            <a:endParaRPr lang="de-DE" altLang="en-US" sz="2600"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lgn="r">
              <a:buNone/>
            </a:pPr>
            <a:r>
              <a:rPr lang="de-DE" altLang="en-US" sz="2200" dirty="0" smtClean="0">
                <a:latin typeface="Arial" panose="020B0604020202020204" pitchFamily="34" charset="0"/>
                <a:ea typeface="ＭＳ Ｐゴシック" panose="020B0600070205080204" pitchFamily="34" charset="-128"/>
                <a:cs typeface="Arial" panose="020B0604020202020204" pitchFamily="34" charset="0"/>
              </a:rPr>
              <a:t>Baecker </a:t>
            </a:r>
            <a:r>
              <a:rPr lang="de-DE" altLang="en-US" sz="2200" dirty="0">
                <a:latin typeface="Arial" panose="020B0604020202020204" pitchFamily="34" charset="0"/>
                <a:ea typeface="ＭＳ Ｐゴシック" panose="020B0600070205080204" pitchFamily="34" charset="-128"/>
                <a:cs typeface="Arial" panose="020B0604020202020204" pitchFamily="34" charset="0"/>
              </a:rPr>
              <a:t>(1995)</a:t>
            </a:r>
            <a:endParaRPr lang="en-IE" altLang="en-US" sz="22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31</a:t>
            </a:fld>
            <a:endParaRPr lang="en-US"/>
          </a:p>
        </p:txBody>
      </p:sp>
      <p:pic>
        <p:nvPicPr>
          <p:cNvPr id="6" name="Picture 5" descr="01"/>
          <p:cNvPicPr>
            <a:picLocks noChangeAspect="1" noChangeArrowheads="1"/>
          </p:cNvPicPr>
          <p:nvPr/>
        </p:nvPicPr>
        <p:blipFill>
          <a:blip r:embed="rId2">
            <a:extLst>
              <a:ext uri="{28A0092B-C50C-407E-A947-70E740481C1C}">
                <a14:useLocalDpi xmlns:a14="http://schemas.microsoft.com/office/drawing/2010/main" val="0"/>
              </a:ext>
            </a:extLst>
          </a:blip>
          <a:srcRect r="30566"/>
          <a:stretch>
            <a:fillRect/>
          </a:stretch>
        </p:blipFill>
        <p:spPr bwMode="auto">
          <a:xfrm>
            <a:off x="0" y="0"/>
            <a:ext cx="90011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IE" altLang="en-US" sz="1000" b="0" i="1"/>
              <a:t>Related Topics</a:t>
            </a:r>
            <a:endParaRPr lang="en-US" altLang="en-US" sz="1000" b="0" i="1"/>
          </a:p>
        </p:txBody>
      </p:sp>
    </p:spTree>
    <p:extLst>
      <p:ext uri="{BB962C8B-B14F-4D97-AF65-F5344CB8AC3E}">
        <p14:creationId xmlns:p14="http://schemas.microsoft.com/office/powerpoint/2010/main" val="39248147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CSCW </a:t>
            </a:r>
            <a:r>
              <a:rPr lang="en-IE" sz="3200" dirty="0">
                <a:latin typeface="Arial" panose="020B0604020202020204" pitchFamily="34" charset="0"/>
                <a:cs typeface="Arial" panose="020B0604020202020204" pitchFamily="34" charset="0"/>
              </a:rPr>
              <a:t>– Groupware (2)</a:t>
            </a:r>
          </a:p>
        </p:txBody>
      </p:sp>
      <p:sp>
        <p:nvSpPr>
          <p:cNvPr id="3" name="Content Placeholder 2"/>
          <p:cNvSpPr>
            <a:spLocks noGrp="1"/>
          </p:cNvSpPr>
          <p:nvPr>
            <p:ph sz="quarter" idx="13"/>
          </p:nvPr>
        </p:nvSpPr>
        <p:spPr/>
        <p:txBody>
          <a:bodyPr>
            <a:noAutofit/>
          </a:bodyPr>
          <a:lstStyle/>
          <a:p>
            <a:pPr marL="0" indent="0">
              <a:buNone/>
            </a:pPr>
            <a:r>
              <a:rPr lang="en-IE" sz="2400" dirty="0" smtClean="0">
                <a:latin typeface="Arial" panose="020B0604020202020204" pitchFamily="34" charset="0"/>
                <a:cs typeface="Arial" panose="020B0604020202020204" pitchFamily="34" charset="0"/>
              </a:rPr>
              <a:t>(CSCW - computer-supported </a:t>
            </a:r>
            <a:r>
              <a:rPr lang="en-IE" sz="2400" dirty="0">
                <a:latin typeface="Arial" panose="020B0604020202020204" pitchFamily="34" charset="0"/>
                <a:cs typeface="Arial" panose="020B0604020202020204" pitchFamily="34" charset="0"/>
              </a:rPr>
              <a:t>cooperative </a:t>
            </a:r>
            <a:r>
              <a:rPr lang="en-IE" sz="2400" dirty="0" smtClean="0">
                <a:latin typeface="Arial" panose="020B0604020202020204" pitchFamily="34" charset="0"/>
                <a:cs typeface="Arial" panose="020B0604020202020204" pitchFamily="34" charset="0"/>
              </a:rPr>
              <a:t>work)</a:t>
            </a:r>
            <a:endParaRPr lang="en-IE" altLang="ja-JP" sz="2400"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ja-JP" altLang="en-US" sz="2400" dirty="0" smtClean="0">
                <a:latin typeface="Arial" panose="020B0604020202020204" pitchFamily="34" charset="0"/>
                <a:ea typeface="ＭＳ Ｐゴシック" panose="020B0600070205080204" pitchFamily="34" charset="-128"/>
                <a:cs typeface="Arial" panose="020B0604020202020204" pitchFamily="34" charset="0"/>
              </a:rPr>
              <a:t>“</a:t>
            </a:r>
            <a:r>
              <a:rPr lang="en-US" altLang="ja-JP" sz="2400" u="sng" dirty="0">
                <a:latin typeface="Arial" panose="020B0604020202020204" pitchFamily="34" charset="0"/>
                <a:ea typeface="ＭＳ Ｐゴシック" panose="020B0600070205080204" pitchFamily="34" charset="-128"/>
                <a:cs typeface="Arial" panose="020B0604020202020204" pitchFamily="34" charset="0"/>
              </a:rPr>
              <a:t>Groupware</a:t>
            </a:r>
            <a:r>
              <a:rPr lang="en-US" altLang="ja-JP" sz="2400" dirty="0">
                <a:latin typeface="Arial" panose="020B0604020202020204" pitchFamily="34" charset="0"/>
                <a:ea typeface="ＭＳ Ｐゴシック" panose="020B0600070205080204" pitchFamily="34" charset="-128"/>
                <a:cs typeface="Arial" panose="020B0604020202020204" pitchFamily="34" charset="0"/>
              </a:rPr>
              <a:t> is distinguished from normal software by the basic assumption it makes: groupware makes the user aware that he is </a:t>
            </a:r>
            <a:r>
              <a:rPr lang="en-US" altLang="ja-JP" sz="2400" u="sng" dirty="0">
                <a:latin typeface="Arial" panose="020B0604020202020204" pitchFamily="34" charset="0"/>
                <a:ea typeface="ＭＳ Ｐゴシック" panose="020B0600070205080204" pitchFamily="34" charset="-128"/>
                <a:cs typeface="Arial" panose="020B0604020202020204" pitchFamily="34" charset="0"/>
              </a:rPr>
              <a:t>part of a group</a:t>
            </a:r>
            <a:r>
              <a:rPr lang="en-US" altLang="ja-JP" sz="2400" dirty="0">
                <a:latin typeface="Arial" panose="020B0604020202020204" pitchFamily="34" charset="0"/>
                <a:ea typeface="ＭＳ Ｐゴシック" panose="020B0600070205080204" pitchFamily="34" charset="-128"/>
                <a:cs typeface="Arial" panose="020B0604020202020204" pitchFamily="34" charset="0"/>
              </a:rPr>
              <a:t>, while most other software seeks to hide and protect users from each other...  Groupware... is software that </a:t>
            </a:r>
            <a:r>
              <a:rPr lang="en-US" altLang="ja-JP" sz="2400" u="sng" dirty="0">
                <a:latin typeface="Arial" panose="020B0604020202020204" pitchFamily="34" charset="0"/>
                <a:ea typeface="ＭＳ Ｐゴシック" panose="020B0600070205080204" pitchFamily="34" charset="-128"/>
                <a:cs typeface="Arial" panose="020B0604020202020204" pitchFamily="34" charset="0"/>
              </a:rPr>
              <a:t>accentuates the multiple user environment</a:t>
            </a:r>
            <a:r>
              <a:rPr lang="en-US" altLang="ja-JP" sz="2400" dirty="0">
                <a:latin typeface="Arial" panose="020B0604020202020204" pitchFamily="34" charset="0"/>
                <a:ea typeface="ＭＳ Ｐゴシック" panose="020B0600070205080204" pitchFamily="34" charset="-128"/>
                <a:cs typeface="Arial" panose="020B0604020202020204" pitchFamily="34" charset="0"/>
              </a:rPr>
              <a:t>, coordinating and orchestrating things so that users can </a:t>
            </a:r>
            <a:r>
              <a:rPr lang="ja-JP" altLang="en-US" sz="2400" dirty="0">
                <a:latin typeface="Arial" panose="020B0604020202020204" pitchFamily="34" charset="0"/>
                <a:ea typeface="ＭＳ Ｐゴシック" panose="020B0600070205080204" pitchFamily="34" charset="-128"/>
                <a:cs typeface="Arial" panose="020B0604020202020204" pitchFamily="34" charset="0"/>
              </a:rPr>
              <a:t>“</a:t>
            </a:r>
            <a:r>
              <a:rPr lang="en-US" altLang="ja-JP" sz="2400" dirty="0">
                <a:latin typeface="Arial" panose="020B0604020202020204" pitchFamily="34" charset="0"/>
                <a:ea typeface="ＭＳ Ｐゴシック" panose="020B0600070205080204" pitchFamily="34" charset="-128"/>
                <a:cs typeface="Arial" panose="020B0604020202020204" pitchFamily="34" charset="0"/>
              </a:rPr>
              <a:t>see</a:t>
            </a:r>
            <a:r>
              <a:rPr lang="ja-JP" altLang="en-US" sz="2400" dirty="0">
                <a:latin typeface="Arial" panose="020B0604020202020204" pitchFamily="34" charset="0"/>
                <a:ea typeface="ＭＳ Ｐゴシック" panose="020B0600070205080204" pitchFamily="34" charset="-128"/>
                <a:cs typeface="Arial" panose="020B0604020202020204" pitchFamily="34" charset="0"/>
              </a:rPr>
              <a:t>”</a:t>
            </a:r>
            <a:r>
              <a:rPr lang="en-US" altLang="ja-JP" sz="2400" dirty="0">
                <a:latin typeface="Arial" panose="020B0604020202020204" pitchFamily="34" charset="0"/>
                <a:ea typeface="ＭＳ Ｐゴシック" panose="020B0600070205080204" pitchFamily="34" charset="-128"/>
                <a:cs typeface="Arial" panose="020B0604020202020204" pitchFamily="34" charset="0"/>
              </a:rPr>
              <a:t> each other, yet do not conflict with each other.</a:t>
            </a:r>
            <a:r>
              <a:rPr lang="ja-JP" altLang="en-US" sz="2400" dirty="0">
                <a:latin typeface="Arial" panose="020B0604020202020204" pitchFamily="34" charset="0"/>
                <a:ea typeface="ＭＳ Ｐゴシック" panose="020B0600070205080204" pitchFamily="34" charset="-128"/>
                <a:cs typeface="Arial" panose="020B0604020202020204" pitchFamily="34" charset="0"/>
              </a:rPr>
              <a:t>”</a:t>
            </a:r>
            <a:r>
              <a:rPr lang="en-US" altLang="ja-JP" sz="2400" dirty="0">
                <a:latin typeface="Arial" panose="020B0604020202020204" pitchFamily="34" charset="0"/>
                <a:ea typeface="ＭＳ Ｐゴシック" panose="020B0600070205080204" pitchFamily="34" charset="-128"/>
                <a:cs typeface="Arial" panose="020B0604020202020204" pitchFamily="34" charset="0"/>
              </a:rPr>
              <a:t> </a:t>
            </a:r>
          </a:p>
          <a:p>
            <a:pPr marL="0" indent="0" algn="r">
              <a:buNone/>
            </a:pPr>
            <a:endParaRPr lang="de-DE" altLang="en-US" sz="2400"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lgn="r">
              <a:buNone/>
            </a:pPr>
            <a:r>
              <a:rPr lang="de-DE" altLang="en-US" sz="2200" dirty="0" smtClean="0">
                <a:latin typeface="Arial" panose="020B0604020202020204" pitchFamily="34" charset="0"/>
                <a:ea typeface="ＭＳ Ｐゴシック" panose="020B0600070205080204" pitchFamily="34" charset="-128"/>
                <a:cs typeface="Arial" panose="020B0604020202020204" pitchFamily="34" charset="0"/>
              </a:rPr>
              <a:t>Baecker </a:t>
            </a:r>
            <a:r>
              <a:rPr lang="de-DE" altLang="en-US" sz="2200" dirty="0">
                <a:latin typeface="Arial" panose="020B0604020202020204" pitchFamily="34" charset="0"/>
                <a:ea typeface="ＭＳ Ｐゴシック" panose="020B0600070205080204" pitchFamily="34" charset="-128"/>
                <a:cs typeface="Arial" panose="020B0604020202020204" pitchFamily="34" charset="0"/>
              </a:rPr>
              <a:t>(1995)</a:t>
            </a:r>
            <a:endParaRPr lang="en-IE" altLang="en-US" sz="22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32</a:t>
            </a:fld>
            <a:endParaRPr lang="en-US"/>
          </a:p>
        </p:txBody>
      </p:sp>
      <p:pic>
        <p:nvPicPr>
          <p:cNvPr id="6" name="Picture 5" descr="01"/>
          <p:cNvPicPr>
            <a:picLocks noChangeAspect="1" noChangeArrowheads="1"/>
          </p:cNvPicPr>
          <p:nvPr/>
        </p:nvPicPr>
        <p:blipFill>
          <a:blip r:embed="rId2">
            <a:extLst>
              <a:ext uri="{28A0092B-C50C-407E-A947-70E740481C1C}">
                <a14:useLocalDpi xmlns:a14="http://schemas.microsoft.com/office/drawing/2010/main" val="0"/>
              </a:ext>
            </a:extLst>
          </a:blip>
          <a:srcRect r="30566"/>
          <a:stretch>
            <a:fillRect/>
          </a:stretch>
        </p:blipFill>
        <p:spPr bwMode="auto">
          <a:xfrm>
            <a:off x="0" y="0"/>
            <a:ext cx="90011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IE" altLang="en-US" sz="1000" b="0" i="1"/>
              <a:t>Related Topics</a:t>
            </a:r>
            <a:endParaRPr lang="en-US" altLang="en-US" sz="1000" b="0" i="1"/>
          </a:p>
        </p:txBody>
      </p:sp>
    </p:spTree>
    <p:extLst>
      <p:ext uri="{BB962C8B-B14F-4D97-AF65-F5344CB8AC3E}">
        <p14:creationId xmlns:p14="http://schemas.microsoft.com/office/powerpoint/2010/main" val="13404644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Why is Groupware Becoming Important?</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r>
              <a:rPr lang="en-GB" altLang="en-US" sz="2400" dirty="0">
                <a:latin typeface="Arial" panose="020B0604020202020204" pitchFamily="34" charset="0"/>
                <a:ea typeface="ＭＳ Ｐゴシック" panose="020B0600070205080204" pitchFamily="34" charset="-128"/>
                <a:cs typeface="Arial" panose="020B0604020202020204" pitchFamily="34" charset="0"/>
              </a:rPr>
              <a:t>Form groups with common interests</a:t>
            </a:r>
          </a:p>
          <a:p>
            <a:r>
              <a:rPr lang="en-GB" altLang="en-US" sz="2400" dirty="0">
                <a:latin typeface="Arial" panose="020B0604020202020204" pitchFamily="34" charset="0"/>
                <a:ea typeface="ＭＳ Ｐゴシック" panose="020B0600070205080204" pitchFamily="34" charset="-128"/>
                <a:cs typeface="Arial" panose="020B0604020202020204" pitchFamily="34" charset="0"/>
              </a:rPr>
              <a:t>Better customer service</a:t>
            </a:r>
          </a:p>
          <a:p>
            <a:r>
              <a:rPr lang="en-GB" altLang="en-US" sz="2400" dirty="0">
                <a:latin typeface="Arial" panose="020B0604020202020204" pitchFamily="34" charset="0"/>
                <a:ea typeface="ＭＳ Ｐゴシック" panose="020B0600070205080204" pitchFamily="34" charset="-128"/>
                <a:cs typeface="Arial" panose="020B0604020202020204" pitchFamily="34" charset="0"/>
              </a:rPr>
              <a:t>Fewer meetings - cut down on travel costs, time and related costs</a:t>
            </a:r>
          </a:p>
          <a:p>
            <a:r>
              <a:rPr lang="en-GB" altLang="en-US" sz="2400" dirty="0">
                <a:latin typeface="Arial" panose="020B0604020202020204" pitchFamily="34" charset="0"/>
                <a:ea typeface="ＭＳ Ｐゴシック" panose="020B0600070205080204" pitchFamily="34" charset="-128"/>
                <a:cs typeface="Arial" panose="020B0604020202020204" pitchFamily="34" charset="0"/>
              </a:rPr>
              <a:t>Integration of geographically disparate teams</a:t>
            </a:r>
          </a:p>
          <a:p>
            <a:r>
              <a:rPr lang="en-GB" altLang="en-US" sz="2400" dirty="0">
                <a:latin typeface="Arial" panose="020B0604020202020204" pitchFamily="34" charset="0"/>
                <a:ea typeface="ＭＳ Ｐゴシック" panose="020B0600070205080204" pitchFamily="34" charset="-128"/>
                <a:cs typeface="Arial" panose="020B0604020202020204" pitchFamily="34" charset="0"/>
              </a:rPr>
              <a:t>Leveraging professional expertise</a:t>
            </a:r>
          </a:p>
          <a:p>
            <a:r>
              <a:rPr lang="en-GB" altLang="en-US" sz="2400" dirty="0">
                <a:latin typeface="Arial" panose="020B0604020202020204" pitchFamily="34" charset="0"/>
                <a:ea typeface="ＭＳ Ｐゴシック" panose="020B0600070205080204" pitchFamily="34" charset="-128"/>
                <a:cs typeface="Arial" panose="020B0604020202020204" pitchFamily="34" charset="0"/>
              </a:rPr>
              <a:t>Facilitate group problem-solving</a:t>
            </a:r>
          </a:p>
        </p:txBody>
      </p:sp>
      <p:sp>
        <p:nvSpPr>
          <p:cNvPr id="4" name="Slide Number Placeholder 3"/>
          <p:cNvSpPr>
            <a:spLocks noGrp="1"/>
          </p:cNvSpPr>
          <p:nvPr>
            <p:ph type="sldNum" sz="quarter" idx="12"/>
          </p:nvPr>
        </p:nvSpPr>
        <p:spPr/>
        <p:txBody>
          <a:bodyPr/>
          <a:lstStyle/>
          <a:p>
            <a:fld id="{38237106-F2ED-405E-BC33-CC3CF426205F}" type="slidenum">
              <a:rPr lang="en-US" smtClean="0"/>
              <a:pPr/>
              <a:t>33</a:t>
            </a:fld>
            <a:endParaRPr lang="en-US"/>
          </a:p>
        </p:txBody>
      </p:sp>
      <p:pic>
        <p:nvPicPr>
          <p:cNvPr id="6" name="Picture 5" descr="01"/>
          <p:cNvPicPr>
            <a:picLocks noChangeAspect="1" noChangeArrowheads="1"/>
          </p:cNvPicPr>
          <p:nvPr/>
        </p:nvPicPr>
        <p:blipFill>
          <a:blip r:embed="rId2">
            <a:extLst>
              <a:ext uri="{28A0092B-C50C-407E-A947-70E740481C1C}">
                <a14:useLocalDpi xmlns:a14="http://schemas.microsoft.com/office/drawing/2010/main" val="0"/>
              </a:ext>
            </a:extLst>
          </a:blip>
          <a:srcRect r="30566"/>
          <a:stretch>
            <a:fillRect/>
          </a:stretch>
        </p:blipFill>
        <p:spPr bwMode="auto">
          <a:xfrm>
            <a:off x="0" y="0"/>
            <a:ext cx="90011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IE" altLang="en-US" sz="1000" b="0" i="1"/>
              <a:t>Related Topics</a:t>
            </a:r>
            <a:endParaRPr lang="en-US" altLang="en-US" sz="1000" b="0" i="1"/>
          </a:p>
        </p:txBody>
      </p:sp>
    </p:spTree>
    <p:extLst>
      <p:ext uri="{BB962C8B-B14F-4D97-AF65-F5344CB8AC3E}">
        <p14:creationId xmlns:p14="http://schemas.microsoft.com/office/powerpoint/2010/main" val="1807841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Types of CSCW</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381000" indent="-381000">
              <a:lnSpc>
                <a:spcPct val="80000"/>
              </a:lnSpc>
              <a:buNone/>
            </a:pPr>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Primarily for communication</a:t>
            </a:r>
          </a:p>
          <a:p>
            <a:pPr marL="381000" indent="-381000">
              <a:lnSpc>
                <a:spcPct val="80000"/>
              </a:lnSpc>
            </a:pPr>
            <a:r>
              <a:rPr lang="en-US" altLang="en-US" sz="2200" u="sng" dirty="0">
                <a:latin typeface="Arial" panose="020B0604020202020204" pitchFamily="34" charset="0"/>
                <a:ea typeface="ＭＳ Ｐゴシック" panose="020B0600070205080204" pitchFamily="34" charset="-128"/>
                <a:cs typeface="Arial" panose="020B0604020202020204" pitchFamily="34" charset="0"/>
              </a:rPr>
              <a:t>Email</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a:r>
            <a:br>
              <a:rPr lang="en-US" altLang="en-US" sz="2200" dirty="0">
                <a:latin typeface="Arial" panose="020B0604020202020204" pitchFamily="34" charset="0"/>
                <a:ea typeface="ＭＳ Ｐゴシック" panose="020B0600070205080204" pitchFamily="34" charset="-128"/>
                <a:cs typeface="Arial" panose="020B0604020202020204" pitchFamily="34" charset="0"/>
              </a:rPr>
            </a:br>
            <a:r>
              <a:rPr lang="en-US" altLang="en-US" sz="2200" u="sng" dirty="0">
                <a:latin typeface="Arial" panose="020B0604020202020204" pitchFamily="34" charset="0"/>
                <a:ea typeface="ＭＳ Ｐゴシック" panose="020B0600070205080204" pitchFamily="34" charset="-128"/>
                <a:cs typeface="Arial" panose="020B0604020202020204" pitchFamily="34" charset="0"/>
              </a:rPr>
              <a:t>Structured email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computer conferencing (Netnews, newsgroups, bulletin boards) messages </a:t>
            </a:r>
            <a:r>
              <a:rPr lang="en-US" altLang="en-US" sz="2200" dirty="0" err="1">
                <a:latin typeface="Arial" panose="020B0604020202020204" pitchFamily="34" charset="0"/>
                <a:ea typeface="ＭＳ Ｐゴシック" panose="020B0600070205080204" pitchFamily="34" charset="-128"/>
                <a:cs typeface="Arial" panose="020B0604020202020204" pitchFamily="34" charset="0"/>
              </a:rPr>
              <a:t>organised</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by topic, and sometimes mediated by a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convener.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a:r>
            <a:br>
              <a:rPr lang="en-US" altLang="en-US" sz="2200" dirty="0">
                <a:latin typeface="Arial" panose="020B0604020202020204" pitchFamily="34" charset="0"/>
                <a:ea typeface="ＭＳ Ｐゴシック" panose="020B0600070205080204" pitchFamily="34" charset="-128"/>
                <a:cs typeface="Arial" panose="020B0604020202020204" pitchFamily="34" charset="0"/>
              </a:rPr>
            </a:br>
            <a:r>
              <a:rPr lang="en-US" altLang="en-US" sz="2200" u="sng" dirty="0">
                <a:latin typeface="Arial" panose="020B0604020202020204" pitchFamily="34" charset="0"/>
                <a:ea typeface="ＭＳ Ｐゴシック" panose="020B0600070205080204" pitchFamily="34" charset="-128"/>
                <a:cs typeface="Arial" panose="020B0604020202020204" pitchFamily="34" charset="0"/>
              </a:rPr>
              <a:t>Teleconferencing</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 the use of audio and video links</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a:t>
            </a:r>
          </a:p>
          <a:p>
            <a:pPr marL="0" indent="0">
              <a:lnSpc>
                <a:spcPct val="80000"/>
              </a:lnSpc>
              <a:buNone/>
            </a:pPr>
            <a:endParaRPr lang="en-US" altLang="en-US" sz="300" dirty="0">
              <a:latin typeface="Arial" panose="020B0604020202020204" pitchFamily="34" charset="0"/>
              <a:ea typeface="ＭＳ Ｐゴシック" panose="020B0600070205080204" pitchFamily="34" charset="-128"/>
              <a:cs typeface="Arial" panose="020B0604020202020204" pitchFamily="34" charset="0"/>
            </a:endParaRPr>
          </a:p>
          <a:p>
            <a:pPr marL="381000" indent="-381000">
              <a:lnSpc>
                <a:spcPct val="80000"/>
              </a:lnSpc>
              <a:buNone/>
            </a:pPr>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Joint problem solving</a:t>
            </a:r>
          </a:p>
          <a:p>
            <a:pPr marL="381000" indent="-381000">
              <a:lnSpc>
                <a:spcPct val="80000"/>
              </a:lnSpc>
            </a:pPr>
            <a:r>
              <a:rPr lang="en-US" altLang="en-US" sz="2200" u="sng" dirty="0">
                <a:latin typeface="Arial" panose="020B0604020202020204" pitchFamily="34" charset="0"/>
                <a:ea typeface="ＭＳ Ｐゴシック" panose="020B0600070205080204" pitchFamily="34" charset="-128"/>
                <a:cs typeface="Arial" panose="020B0604020202020204" pitchFamily="34" charset="0"/>
              </a:rPr>
              <a:t>Collaborative writing or drawing</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a:t>
            </a:r>
            <a:br>
              <a:rPr lang="en-US" altLang="en-US" sz="2200" dirty="0">
                <a:latin typeface="Arial" panose="020B0604020202020204" pitchFamily="34" charset="0"/>
                <a:ea typeface="ＭＳ Ｐゴシック" panose="020B0600070205080204" pitchFamily="34" charset="-128"/>
                <a:cs typeface="Arial" panose="020B0604020202020204" pitchFamily="34" charset="0"/>
              </a:rPr>
            </a:br>
            <a:r>
              <a:rPr lang="en-US" altLang="en-US" sz="2200" u="sng" dirty="0">
                <a:latin typeface="Arial" panose="020B0604020202020204" pitchFamily="34" charset="0"/>
                <a:ea typeface="ＭＳ Ｐゴシック" panose="020B0600070205080204" pitchFamily="34" charset="-128"/>
                <a:cs typeface="Arial" panose="020B0604020202020204" pitchFamily="34" charset="0"/>
              </a:rPr>
              <a:t>Group decision support systems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(GDSS) — the electronic meeting room</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a:t>
            </a:r>
          </a:p>
          <a:p>
            <a:pPr marL="0" indent="0">
              <a:lnSpc>
                <a:spcPct val="80000"/>
              </a:lnSpc>
              <a:buNone/>
            </a:pPr>
            <a:endParaRPr lang="en-US" altLang="en-US" sz="300" dirty="0">
              <a:latin typeface="Arial" panose="020B0604020202020204" pitchFamily="34" charset="0"/>
              <a:ea typeface="ＭＳ Ｐゴシック" panose="020B0600070205080204" pitchFamily="34" charset="-128"/>
              <a:cs typeface="Arial" panose="020B0604020202020204" pitchFamily="34" charset="0"/>
            </a:endParaRPr>
          </a:p>
          <a:p>
            <a:pPr marL="381000" indent="-381000">
              <a:lnSpc>
                <a:spcPct val="80000"/>
              </a:lnSpc>
              <a:buNone/>
            </a:pPr>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Integrated systems</a:t>
            </a:r>
          </a:p>
          <a:p>
            <a:pPr marL="381000" indent="-381000">
              <a:lnSpc>
                <a:spcPct val="80000"/>
              </a:lnSpc>
            </a:pPr>
            <a:r>
              <a:rPr lang="en-US" altLang="en-US" sz="2200" dirty="0">
                <a:latin typeface="Arial" panose="020B0604020202020204" pitchFamily="34" charset="0"/>
                <a:ea typeface="ＭＳ Ｐゴシック" panose="020B0600070205080204" pitchFamily="34" charset="-128"/>
                <a:cs typeface="Arial" panose="020B0604020202020204" pitchFamily="34" charset="0"/>
              </a:rPr>
              <a:t>Where shared interpersonal communications spaces are integrated with shared task workspaces.</a:t>
            </a:r>
            <a:endParaRPr lang="en-IE" altLang="en-US" sz="22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34</a:t>
            </a:fld>
            <a:endParaRPr lang="en-US"/>
          </a:p>
        </p:txBody>
      </p:sp>
      <p:pic>
        <p:nvPicPr>
          <p:cNvPr id="6" name="Picture 5" descr="01"/>
          <p:cNvPicPr>
            <a:picLocks noChangeAspect="1" noChangeArrowheads="1"/>
          </p:cNvPicPr>
          <p:nvPr/>
        </p:nvPicPr>
        <p:blipFill>
          <a:blip r:embed="rId2">
            <a:extLst>
              <a:ext uri="{28A0092B-C50C-407E-A947-70E740481C1C}">
                <a14:useLocalDpi xmlns:a14="http://schemas.microsoft.com/office/drawing/2010/main" val="0"/>
              </a:ext>
            </a:extLst>
          </a:blip>
          <a:srcRect r="30566"/>
          <a:stretch>
            <a:fillRect/>
          </a:stretch>
        </p:blipFill>
        <p:spPr bwMode="auto">
          <a:xfrm>
            <a:off x="0" y="0"/>
            <a:ext cx="90011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IE" altLang="en-US" sz="1000" b="0" i="1"/>
              <a:t>Related Topics</a:t>
            </a:r>
            <a:endParaRPr lang="en-US" altLang="en-US" sz="1000" b="0" i="1"/>
          </a:p>
        </p:txBody>
      </p:sp>
      <p:pic>
        <p:nvPicPr>
          <p:cNvPr id="7" name="Picture 10" descr="http://tbn1.google.com/images?q=tbn:tJTFGLSRsoR2mM:http://www.avtg.com/images/polycom-soundstation-teleconferencing-system.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3452908"/>
            <a:ext cx="10572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838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The Time/space Matrix</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lnSpc>
                <a:spcPct val="150000"/>
              </a:lnSpc>
              <a:buNone/>
            </a:pPr>
            <a:r>
              <a:rPr lang="en-IE" altLang="en-US" sz="2800" dirty="0" smtClean="0">
                <a:latin typeface="Arial" panose="020B0604020202020204" pitchFamily="34" charset="0"/>
                <a:ea typeface="ＭＳ Ｐゴシック" pitchFamily="34" charset="-128"/>
                <a:cs typeface="Arial" panose="020B0604020202020204" pitchFamily="34" charset="0"/>
              </a:rPr>
              <a:t>The basic matrix</a:t>
            </a:r>
            <a:r>
              <a:rPr lang="en-IE" altLang="en-US" sz="2600" dirty="0" smtClean="0">
                <a:latin typeface="Arial" panose="020B0604020202020204" pitchFamily="34" charset="0"/>
                <a:ea typeface="ＭＳ Ｐゴシック" pitchFamily="34" charset="-128"/>
                <a:cs typeface="Arial" panose="020B0604020202020204" pitchFamily="34" charset="0"/>
              </a:rPr>
              <a:t> </a:t>
            </a:r>
            <a:endParaRPr lang="en-IE" altLang="en-US" sz="26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35</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44706394"/>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11994"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Rectangle 7"/>
          <p:cNvSpPr>
            <a:spLocks noChangeArrowheads="1"/>
          </p:cNvSpPr>
          <p:nvPr/>
        </p:nvSpPr>
        <p:spPr bwMode="auto">
          <a:xfrm>
            <a:off x="935831" y="2234290"/>
            <a:ext cx="7272338" cy="3960813"/>
          </a:xfrm>
          <a:prstGeom prst="rect">
            <a:avLst/>
          </a:prstGeom>
          <a:noFill/>
          <a:ln w="50800">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2000" b="0"/>
          </a:p>
        </p:txBody>
      </p:sp>
      <p:sp>
        <p:nvSpPr>
          <p:cNvPr id="8" name="Line 8"/>
          <p:cNvSpPr>
            <a:spLocks noChangeShapeType="1"/>
          </p:cNvSpPr>
          <p:nvPr/>
        </p:nvSpPr>
        <p:spPr bwMode="auto">
          <a:xfrm>
            <a:off x="935831" y="3026453"/>
            <a:ext cx="7272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9" name="Line 10"/>
          <p:cNvSpPr>
            <a:spLocks noChangeShapeType="1"/>
          </p:cNvSpPr>
          <p:nvPr/>
        </p:nvSpPr>
        <p:spPr bwMode="auto">
          <a:xfrm>
            <a:off x="2448719" y="2234290"/>
            <a:ext cx="0" cy="39608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 name="Text Box 12"/>
          <p:cNvSpPr txBox="1">
            <a:spLocks noChangeArrowheads="1"/>
          </p:cNvSpPr>
          <p:nvPr/>
        </p:nvSpPr>
        <p:spPr bwMode="auto">
          <a:xfrm>
            <a:off x="988219" y="3494765"/>
            <a:ext cx="1452562" cy="396875"/>
          </a:xfrm>
          <a:prstGeom prst="rect">
            <a:avLst/>
          </a:prstGeom>
          <a:noFill/>
          <a:ln w="25400">
            <a:noFill/>
            <a:miter lim="800000"/>
            <a:headEnd/>
            <a:tailEnd/>
          </a:ln>
          <a:effectLst/>
        </p:spPr>
        <p:txBody>
          <a:bodyPr wrap="none">
            <a:spAutoFit/>
          </a:bodyPr>
          <a:lstStyle/>
          <a:p>
            <a:pPr>
              <a:defRPr/>
            </a:pPr>
            <a:r>
              <a:rPr lang="en-IE" b="1" dirty="0">
                <a:effectLst>
                  <a:outerShdw blurRad="38100" dist="38100" dir="2700000" algn="tl">
                    <a:srgbClr val="C0C0C0"/>
                  </a:outerShdw>
                </a:effectLst>
                <a:latin typeface="Arial" charset="0"/>
                <a:ea typeface="+mn-ea"/>
              </a:rPr>
              <a:t>Same time</a:t>
            </a:r>
            <a:endParaRPr lang="en-US" b="1" dirty="0">
              <a:effectLst>
                <a:outerShdw blurRad="38100" dist="38100" dir="2700000" algn="tl">
                  <a:srgbClr val="C0C0C0"/>
                </a:outerShdw>
              </a:effectLst>
              <a:latin typeface="Arial" charset="0"/>
              <a:ea typeface="+mn-ea"/>
            </a:endParaRPr>
          </a:p>
        </p:txBody>
      </p:sp>
      <p:sp>
        <p:nvSpPr>
          <p:cNvPr id="11" name="Text Box 13"/>
          <p:cNvSpPr txBox="1">
            <a:spLocks noChangeArrowheads="1"/>
          </p:cNvSpPr>
          <p:nvPr/>
        </p:nvSpPr>
        <p:spPr bwMode="auto">
          <a:xfrm>
            <a:off x="935831" y="4971140"/>
            <a:ext cx="1512888" cy="701675"/>
          </a:xfrm>
          <a:prstGeom prst="rect">
            <a:avLst/>
          </a:prstGeom>
          <a:noFill/>
          <a:ln w="25400">
            <a:noFill/>
            <a:miter lim="800000"/>
            <a:headEnd/>
            <a:tailEnd/>
          </a:ln>
          <a:effectLst/>
        </p:spPr>
        <p:txBody>
          <a:bodyPr>
            <a:spAutoFit/>
          </a:bodyPr>
          <a:lstStyle/>
          <a:p>
            <a:pPr algn="ctr">
              <a:defRPr/>
            </a:pPr>
            <a:r>
              <a:rPr lang="en-IE" b="1" dirty="0">
                <a:effectLst>
                  <a:outerShdw blurRad="38100" dist="38100" dir="2700000" algn="tl">
                    <a:srgbClr val="C0C0C0"/>
                  </a:outerShdw>
                </a:effectLst>
                <a:latin typeface="Arial" charset="0"/>
                <a:ea typeface="+mn-ea"/>
              </a:rPr>
              <a:t>Different</a:t>
            </a:r>
          </a:p>
          <a:p>
            <a:pPr algn="ctr">
              <a:defRPr/>
            </a:pPr>
            <a:r>
              <a:rPr lang="en-IE" b="1" dirty="0">
                <a:effectLst>
                  <a:outerShdw blurRad="38100" dist="38100" dir="2700000" algn="tl">
                    <a:srgbClr val="C0C0C0"/>
                  </a:outerShdw>
                </a:effectLst>
                <a:latin typeface="Arial" charset="0"/>
                <a:ea typeface="+mn-ea"/>
              </a:rPr>
              <a:t> time</a:t>
            </a:r>
            <a:endParaRPr lang="en-US" b="1" dirty="0">
              <a:effectLst>
                <a:outerShdw blurRad="38100" dist="38100" dir="2700000" algn="tl">
                  <a:srgbClr val="C0C0C0"/>
                </a:outerShdw>
              </a:effectLst>
              <a:latin typeface="Arial" charset="0"/>
              <a:ea typeface="+mn-ea"/>
            </a:endParaRPr>
          </a:p>
        </p:txBody>
      </p:sp>
      <p:sp>
        <p:nvSpPr>
          <p:cNvPr id="12" name="Text Box 14"/>
          <p:cNvSpPr txBox="1">
            <a:spLocks noChangeArrowheads="1"/>
          </p:cNvSpPr>
          <p:nvPr/>
        </p:nvSpPr>
        <p:spPr bwMode="auto">
          <a:xfrm>
            <a:off x="3023394" y="2378753"/>
            <a:ext cx="1581150" cy="396875"/>
          </a:xfrm>
          <a:prstGeom prst="rect">
            <a:avLst/>
          </a:prstGeom>
          <a:noFill/>
          <a:ln w="25400">
            <a:noFill/>
            <a:miter lim="800000"/>
            <a:headEnd/>
            <a:tailEnd/>
          </a:ln>
          <a:effectLst/>
        </p:spPr>
        <p:txBody>
          <a:bodyPr wrap="none">
            <a:spAutoFit/>
          </a:bodyPr>
          <a:lstStyle/>
          <a:p>
            <a:pPr>
              <a:defRPr/>
            </a:pPr>
            <a:r>
              <a:rPr lang="en-IE" b="1">
                <a:effectLst>
                  <a:outerShdw blurRad="38100" dist="38100" dir="2700000" algn="tl">
                    <a:srgbClr val="C0C0C0"/>
                  </a:outerShdw>
                </a:effectLst>
                <a:latin typeface="Arial" charset="0"/>
                <a:ea typeface="+mn-ea"/>
              </a:rPr>
              <a:t>Same place</a:t>
            </a:r>
            <a:endParaRPr lang="en-US" b="1">
              <a:effectLst>
                <a:outerShdw blurRad="38100" dist="38100" dir="2700000" algn="tl">
                  <a:srgbClr val="C0C0C0"/>
                </a:outerShdw>
              </a:effectLst>
              <a:latin typeface="Arial" charset="0"/>
              <a:ea typeface="+mn-ea"/>
            </a:endParaRPr>
          </a:p>
        </p:txBody>
      </p:sp>
      <p:sp>
        <p:nvSpPr>
          <p:cNvPr id="13" name="Text Box 15"/>
          <p:cNvSpPr txBox="1">
            <a:spLocks noChangeArrowheads="1"/>
          </p:cNvSpPr>
          <p:nvPr/>
        </p:nvSpPr>
        <p:spPr bwMode="auto">
          <a:xfrm>
            <a:off x="5831681" y="2378753"/>
            <a:ext cx="1946275" cy="396875"/>
          </a:xfrm>
          <a:prstGeom prst="rect">
            <a:avLst/>
          </a:prstGeom>
          <a:noFill/>
          <a:ln w="25400">
            <a:noFill/>
            <a:miter lim="800000"/>
            <a:headEnd/>
            <a:tailEnd/>
          </a:ln>
          <a:effectLst/>
        </p:spPr>
        <p:txBody>
          <a:bodyPr wrap="none">
            <a:spAutoFit/>
          </a:bodyPr>
          <a:lstStyle/>
          <a:p>
            <a:pPr>
              <a:defRPr/>
            </a:pPr>
            <a:r>
              <a:rPr lang="en-IE" b="1">
                <a:effectLst>
                  <a:outerShdw blurRad="38100" dist="38100" dir="2700000" algn="tl">
                    <a:srgbClr val="C0C0C0"/>
                  </a:outerShdw>
                </a:effectLst>
                <a:latin typeface="Arial" charset="0"/>
                <a:ea typeface="+mn-ea"/>
              </a:rPr>
              <a:t>Different place</a:t>
            </a:r>
            <a:endParaRPr lang="en-US" b="1">
              <a:effectLst>
                <a:outerShdw blurRad="38100" dist="38100" dir="2700000" algn="tl">
                  <a:srgbClr val="C0C0C0"/>
                </a:outerShdw>
              </a:effectLst>
              <a:latin typeface="Arial" charset="0"/>
              <a:ea typeface="+mn-ea"/>
            </a:endParaRPr>
          </a:p>
        </p:txBody>
      </p:sp>
      <p:sp>
        <p:nvSpPr>
          <p:cNvPr id="14" name="Text Box 16"/>
          <p:cNvSpPr txBox="1">
            <a:spLocks noChangeArrowheads="1"/>
          </p:cNvSpPr>
          <p:nvPr/>
        </p:nvSpPr>
        <p:spPr bwMode="auto">
          <a:xfrm>
            <a:off x="3023394" y="3458253"/>
            <a:ext cx="16779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IE" altLang="en-US" sz="2000" b="0"/>
              <a:t>Face-to-face </a:t>
            </a:r>
          </a:p>
          <a:p>
            <a:pPr>
              <a:spcBef>
                <a:spcPct val="0"/>
              </a:spcBef>
              <a:buFontTx/>
              <a:buNone/>
            </a:pPr>
            <a:r>
              <a:rPr lang="en-IE" altLang="en-US" sz="2000" b="0"/>
              <a:t>conversation</a:t>
            </a:r>
            <a:endParaRPr lang="en-US" altLang="en-US" sz="2000" b="0"/>
          </a:p>
        </p:txBody>
      </p:sp>
      <p:sp>
        <p:nvSpPr>
          <p:cNvPr id="15" name="Text Box 17"/>
          <p:cNvSpPr txBox="1">
            <a:spLocks noChangeArrowheads="1"/>
          </p:cNvSpPr>
          <p:nvPr/>
        </p:nvSpPr>
        <p:spPr bwMode="auto">
          <a:xfrm>
            <a:off x="6103144" y="3458253"/>
            <a:ext cx="1385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IE" altLang="en-US" sz="2000" b="0"/>
              <a:t>Telephone</a:t>
            </a:r>
            <a:endParaRPr lang="en-US" altLang="en-US" sz="2000" b="0"/>
          </a:p>
        </p:txBody>
      </p:sp>
      <p:sp>
        <p:nvSpPr>
          <p:cNvPr id="16" name="Text Box 18"/>
          <p:cNvSpPr txBox="1">
            <a:spLocks noChangeArrowheads="1"/>
          </p:cNvSpPr>
          <p:nvPr/>
        </p:nvSpPr>
        <p:spPr bwMode="auto">
          <a:xfrm>
            <a:off x="3140869" y="4971140"/>
            <a:ext cx="1466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IE" altLang="en-US" sz="2000" b="0"/>
              <a:t>Post-it note</a:t>
            </a:r>
            <a:endParaRPr lang="en-US" altLang="en-US" sz="2000" b="0"/>
          </a:p>
        </p:txBody>
      </p:sp>
      <p:sp>
        <p:nvSpPr>
          <p:cNvPr id="17" name="Text Box 19"/>
          <p:cNvSpPr txBox="1">
            <a:spLocks noChangeArrowheads="1"/>
          </p:cNvSpPr>
          <p:nvPr/>
        </p:nvSpPr>
        <p:spPr bwMode="auto">
          <a:xfrm>
            <a:off x="6368256" y="5042578"/>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IE" altLang="en-US" sz="2000" b="0"/>
              <a:t>Letter</a:t>
            </a:r>
            <a:endParaRPr lang="en-US" altLang="en-US" sz="2000" b="0"/>
          </a:p>
        </p:txBody>
      </p:sp>
      <p:sp>
        <p:nvSpPr>
          <p:cNvPr id="29" name="Line 9"/>
          <p:cNvSpPr>
            <a:spLocks noChangeShapeType="1"/>
          </p:cNvSpPr>
          <p:nvPr/>
        </p:nvSpPr>
        <p:spPr bwMode="auto">
          <a:xfrm>
            <a:off x="972070" y="4469064"/>
            <a:ext cx="7272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0" name="Line 11"/>
          <p:cNvSpPr>
            <a:spLocks noChangeShapeType="1"/>
          </p:cNvSpPr>
          <p:nvPr/>
        </p:nvSpPr>
        <p:spPr bwMode="auto">
          <a:xfrm>
            <a:off x="5293245" y="2237039"/>
            <a:ext cx="0" cy="39608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169803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synchronous groupware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buNone/>
            </a:pPr>
            <a:endParaRPr lang="en-IE" altLang="ja-JP" sz="2600"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en-US" altLang="en-US" sz="2600" dirty="0" smtClean="0">
                <a:solidFill>
                  <a:srgbClr val="FFC000"/>
                </a:solidFill>
                <a:latin typeface="Arial" panose="020B0604020202020204" pitchFamily="34" charset="0"/>
                <a:ea typeface="ＭＳ Ｐゴシック" panose="020B0600070205080204" pitchFamily="34" charset="-128"/>
                <a:cs typeface="Arial" panose="020B0604020202020204" pitchFamily="34" charset="0"/>
              </a:rPr>
              <a:t>Synchronous </a:t>
            </a:r>
            <a:r>
              <a:rPr lang="en-US" altLang="en-US" sz="26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groupware</a:t>
            </a:r>
            <a:r>
              <a:rPr lang="en-US" altLang="en-US" sz="26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assists a group of individuals in working together at the </a:t>
            </a:r>
            <a:r>
              <a:rPr lang="en-US" altLang="en-US" sz="2600" u="sng" dirty="0">
                <a:latin typeface="Arial" panose="020B0604020202020204" pitchFamily="34" charset="0"/>
                <a:ea typeface="ＭＳ Ｐゴシック" panose="020B0600070205080204" pitchFamily="34" charset="-128"/>
                <a:cs typeface="Arial" panose="020B0604020202020204" pitchFamily="34" charset="0"/>
              </a:rPr>
              <a:t>same time</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ja-JP" sz="26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766968581"/>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13017"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7414537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Asynchronous groupware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buNone/>
            </a:pPr>
            <a:endParaRPr lang="en-IE" altLang="ja-JP" sz="2600"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ja-JP" altLang="en-US" sz="2600" dirty="0" smtClean="0">
                <a:latin typeface="Arial" panose="020B0604020202020204" pitchFamily="34" charset="0"/>
                <a:ea typeface="ＭＳ Ｐゴシック" panose="020B0600070205080204" pitchFamily="34" charset="-128"/>
                <a:cs typeface="Arial" panose="020B0604020202020204" pitchFamily="34" charset="0"/>
              </a:rPr>
              <a:t>“</a:t>
            </a:r>
            <a:r>
              <a:rPr lang="en-US" altLang="ja-JP" sz="26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Asynchronous groupware supports communication and problem solving among groups of individuals who contribute </a:t>
            </a:r>
            <a:r>
              <a:rPr lang="en-US" altLang="ja-JP" sz="2600" u="sng"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at different times</a:t>
            </a:r>
            <a:r>
              <a:rPr lang="en-US" altLang="ja-JP" sz="26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 and typically also are geographically dispersed.</a:t>
            </a:r>
            <a:r>
              <a:rPr lang="ja-JP" altLang="en-US" sz="2600" dirty="0">
                <a:latin typeface="Arial" panose="020B0604020202020204" pitchFamily="34" charset="0"/>
                <a:ea typeface="ＭＳ Ｐゴシック" panose="020B0600070205080204" pitchFamily="34" charset="-128"/>
                <a:cs typeface="Arial" panose="020B0604020202020204" pitchFamily="34" charset="0"/>
              </a:rPr>
              <a:t>”</a:t>
            </a:r>
            <a:r>
              <a:rPr lang="en-US" altLang="ja-JP" sz="2600" dirty="0">
                <a:latin typeface="Arial" panose="020B0604020202020204" pitchFamily="34" charset="0"/>
                <a:ea typeface="ＭＳ Ｐゴシック" panose="020B0600070205080204" pitchFamily="34" charset="-128"/>
                <a:cs typeface="Arial" panose="020B0604020202020204" pitchFamily="34" charset="0"/>
              </a:rPr>
              <a:t> </a:t>
            </a:r>
          </a:p>
          <a:p>
            <a:pPr marL="0" indent="0" algn="r">
              <a:buNone/>
            </a:pPr>
            <a:endParaRPr lang="en-US" altLang="en-US" sz="2600"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lgn="r">
              <a:buNone/>
            </a:pP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sz="2200" dirty="0" err="1">
                <a:latin typeface="Arial" panose="020B0604020202020204" pitchFamily="34" charset="0"/>
                <a:ea typeface="ＭＳ Ｐゴシック" panose="020B0600070205080204" pitchFamily="34" charset="-128"/>
                <a:cs typeface="Arial" panose="020B0604020202020204" pitchFamily="34" charset="0"/>
              </a:rPr>
              <a:t>Baecker</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(1995</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sz="22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37</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524604754"/>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14041"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343527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The Time/space Matrix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lnSpc>
                <a:spcPct val="150000"/>
              </a:lnSpc>
              <a:buNone/>
            </a:pPr>
            <a:r>
              <a:rPr lang="en-IE" altLang="en-US" sz="2800" dirty="0" smtClean="0">
                <a:latin typeface="Arial" panose="020B0604020202020204" pitchFamily="34" charset="0"/>
                <a:ea typeface="ＭＳ Ｐゴシック" pitchFamily="34" charset="-128"/>
                <a:cs typeface="Arial" panose="020B0604020202020204" pitchFamily="34" charset="0"/>
              </a:rPr>
              <a:t>The CSCW matrix</a:t>
            </a:r>
            <a:r>
              <a:rPr lang="en-IE" altLang="en-US" sz="2600" dirty="0" smtClean="0">
                <a:latin typeface="Arial" panose="020B0604020202020204" pitchFamily="34" charset="0"/>
                <a:ea typeface="ＭＳ Ｐゴシック" pitchFamily="34" charset="-128"/>
                <a:cs typeface="Arial" panose="020B0604020202020204" pitchFamily="34" charset="0"/>
              </a:rPr>
              <a:t> </a:t>
            </a:r>
            <a:endParaRPr lang="en-IE" altLang="en-US" sz="26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38</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140830268"/>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15065"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Rectangle 7"/>
          <p:cNvSpPr>
            <a:spLocks noChangeArrowheads="1"/>
          </p:cNvSpPr>
          <p:nvPr/>
        </p:nvSpPr>
        <p:spPr bwMode="auto">
          <a:xfrm>
            <a:off x="935831" y="2234290"/>
            <a:ext cx="7272338" cy="3960813"/>
          </a:xfrm>
          <a:prstGeom prst="rect">
            <a:avLst/>
          </a:prstGeom>
          <a:noFill/>
          <a:ln w="50800">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2000" b="0"/>
          </a:p>
        </p:txBody>
      </p:sp>
      <p:sp>
        <p:nvSpPr>
          <p:cNvPr id="8" name="Line 8"/>
          <p:cNvSpPr>
            <a:spLocks noChangeShapeType="1"/>
          </p:cNvSpPr>
          <p:nvPr/>
        </p:nvSpPr>
        <p:spPr bwMode="auto">
          <a:xfrm>
            <a:off x="935831" y="2852936"/>
            <a:ext cx="7272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9" name="Line 10"/>
          <p:cNvSpPr>
            <a:spLocks noChangeShapeType="1"/>
          </p:cNvSpPr>
          <p:nvPr/>
        </p:nvSpPr>
        <p:spPr bwMode="auto">
          <a:xfrm>
            <a:off x="2821860" y="2234290"/>
            <a:ext cx="0" cy="39608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9" name="Line 9"/>
          <p:cNvSpPr>
            <a:spLocks noChangeShapeType="1"/>
          </p:cNvSpPr>
          <p:nvPr/>
        </p:nvSpPr>
        <p:spPr bwMode="auto">
          <a:xfrm>
            <a:off x="972070" y="4469064"/>
            <a:ext cx="7272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0" name="Line 11"/>
          <p:cNvSpPr>
            <a:spLocks noChangeShapeType="1"/>
          </p:cNvSpPr>
          <p:nvPr/>
        </p:nvSpPr>
        <p:spPr bwMode="auto">
          <a:xfrm>
            <a:off x="5483688" y="2251075"/>
            <a:ext cx="0" cy="39608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 name="Text Box 12"/>
          <p:cNvSpPr txBox="1">
            <a:spLocks noChangeArrowheads="1"/>
          </p:cNvSpPr>
          <p:nvPr/>
        </p:nvSpPr>
        <p:spPr bwMode="auto">
          <a:xfrm>
            <a:off x="878760" y="3213100"/>
            <a:ext cx="2159000" cy="1006475"/>
          </a:xfrm>
          <a:prstGeom prst="rect">
            <a:avLst/>
          </a:prstGeom>
          <a:noFill/>
          <a:ln w="25400">
            <a:noFill/>
            <a:miter lim="800000"/>
            <a:headEnd/>
            <a:tailEnd/>
          </a:ln>
          <a:effectLst/>
        </p:spPr>
        <p:txBody>
          <a:bodyPr>
            <a:spAutoFit/>
          </a:bodyPr>
          <a:lstStyle/>
          <a:p>
            <a:pPr algn="ctr">
              <a:defRPr/>
            </a:pPr>
            <a:r>
              <a:rPr lang="en-US" altLang="ja-JP" b="1" dirty="0">
                <a:effectLst>
                  <a:outerShdw blurRad="38100" dist="38100" dir="2700000" algn="tl">
                    <a:srgbClr val="C0C0C0"/>
                  </a:outerShdw>
                </a:effectLst>
              </a:rPr>
              <a:t>Synchronous </a:t>
            </a:r>
          </a:p>
          <a:p>
            <a:pPr algn="ctr">
              <a:defRPr/>
            </a:pPr>
            <a:r>
              <a:rPr lang="en-US" altLang="ja-JP" b="1" dirty="0">
                <a:effectLst>
                  <a:outerShdw blurRad="38100" dist="38100" dir="2700000" algn="tl">
                    <a:srgbClr val="C0C0C0"/>
                  </a:outerShdw>
                </a:effectLst>
              </a:rPr>
              <a:t>communication  </a:t>
            </a:r>
            <a:br>
              <a:rPr lang="en-US" altLang="ja-JP" b="1" dirty="0">
                <a:effectLst>
                  <a:outerShdw blurRad="38100" dist="38100" dir="2700000" algn="tl">
                    <a:srgbClr val="C0C0C0"/>
                  </a:outerShdw>
                </a:effectLst>
              </a:rPr>
            </a:br>
            <a:r>
              <a:rPr lang="en-US" altLang="ja-JP" b="1" dirty="0">
                <a:effectLst>
                  <a:outerShdw blurRad="38100" dist="38100" dir="2700000" algn="tl">
                    <a:srgbClr val="C0C0C0"/>
                  </a:outerShdw>
                </a:effectLst>
              </a:rPr>
              <a:t>(same time)</a:t>
            </a:r>
            <a:r>
              <a:rPr lang="en-US" altLang="ja-JP" dirty="0"/>
              <a:t> </a:t>
            </a:r>
            <a:endParaRPr lang="en-US" dirty="0"/>
          </a:p>
        </p:txBody>
      </p:sp>
      <p:sp>
        <p:nvSpPr>
          <p:cNvPr id="20" name="Text Box 13"/>
          <p:cNvSpPr txBox="1">
            <a:spLocks noChangeArrowheads="1"/>
          </p:cNvSpPr>
          <p:nvPr/>
        </p:nvSpPr>
        <p:spPr bwMode="auto">
          <a:xfrm>
            <a:off x="878760" y="5013325"/>
            <a:ext cx="1943100" cy="923330"/>
          </a:xfrm>
          <a:prstGeom prst="rect">
            <a:avLst/>
          </a:prstGeom>
          <a:noFill/>
          <a:ln w="25400">
            <a:noFill/>
            <a:miter lim="800000"/>
            <a:headEnd/>
            <a:tailEnd/>
          </a:ln>
          <a:effectLst/>
        </p:spPr>
        <p:txBody>
          <a:bodyPr wrap="square">
            <a:spAutoFit/>
          </a:bodyPr>
          <a:lstStyle/>
          <a:p>
            <a:pPr algn="ctr">
              <a:defRPr/>
            </a:pPr>
            <a:r>
              <a:rPr lang="en-US" altLang="ja-JP" b="1" dirty="0">
                <a:effectLst>
                  <a:outerShdw blurRad="38100" dist="38100" dir="2700000" algn="tl">
                    <a:srgbClr val="C0C0C0"/>
                  </a:outerShdw>
                </a:effectLst>
                <a:latin typeface="Arial" charset="0"/>
                <a:ea typeface="ＭＳ Ｐゴシック" charset="-128"/>
              </a:rPr>
              <a:t>Asynchronous communication </a:t>
            </a:r>
            <a:br>
              <a:rPr lang="en-US" altLang="ja-JP" b="1" dirty="0">
                <a:effectLst>
                  <a:outerShdw blurRad="38100" dist="38100" dir="2700000" algn="tl">
                    <a:srgbClr val="C0C0C0"/>
                  </a:outerShdw>
                </a:effectLst>
                <a:latin typeface="Arial" charset="0"/>
                <a:ea typeface="ＭＳ Ｐゴシック" charset="-128"/>
              </a:rPr>
            </a:br>
            <a:r>
              <a:rPr lang="en-US" altLang="ja-JP" b="1" dirty="0">
                <a:effectLst>
                  <a:outerShdw blurRad="38100" dist="38100" dir="2700000" algn="tl">
                    <a:srgbClr val="C0C0C0"/>
                  </a:outerShdw>
                </a:effectLst>
                <a:latin typeface="Arial" charset="0"/>
                <a:ea typeface="ＭＳ Ｐゴシック" charset="-128"/>
              </a:rPr>
              <a:t>(different time)</a:t>
            </a:r>
            <a:r>
              <a:rPr lang="en-US" altLang="ja-JP" dirty="0">
                <a:latin typeface="Arial" charset="0"/>
                <a:ea typeface="ＭＳ Ｐゴシック" charset="-128"/>
              </a:rPr>
              <a:t> </a:t>
            </a:r>
            <a:endParaRPr lang="en-US" dirty="0">
              <a:latin typeface="Arial" charset="0"/>
              <a:ea typeface="+mn-ea"/>
            </a:endParaRPr>
          </a:p>
        </p:txBody>
      </p:sp>
      <p:sp>
        <p:nvSpPr>
          <p:cNvPr id="21" name="Text Box 14"/>
          <p:cNvSpPr txBox="1">
            <a:spLocks noChangeArrowheads="1"/>
          </p:cNvSpPr>
          <p:nvPr/>
        </p:nvSpPr>
        <p:spPr bwMode="auto">
          <a:xfrm>
            <a:off x="2927276" y="2204864"/>
            <a:ext cx="2436812" cy="701675"/>
          </a:xfrm>
          <a:prstGeom prst="rect">
            <a:avLst/>
          </a:prstGeom>
          <a:noFill/>
          <a:ln w="25400">
            <a:noFill/>
            <a:miter lim="800000"/>
            <a:headEnd/>
            <a:tailEnd/>
          </a:ln>
          <a:effectLst/>
        </p:spPr>
        <p:txBody>
          <a:bodyPr wrap="none">
            <a:spAutoFit/>
          </a:bodyPr>
          <a:lstStyle/>
          <a:p>
            <a:pPr algn="ctr">
              <a:defRPr/>
            </a:pPr>
            <a:r>
              <a:rPr lang="en-US" altLang="ja-JP" b="1" dirty="0">
                <a:effectLst>
                  <a:outerShdw blurRad="38100" dist="38100" dir="2700000" algn="tl">
                    <a:srgbClr val="C0C0C0"/>
                  </a:outerShdw>
                </a:effectLst>
              </a:rPr>
              <a:t>One meeting site   </a:t>
            </a:r>
            <a:br>
              <a:rPr lang="en-US" altLang="ja-JP" b="1" dirty="0">
                <a:effectLst>
                  <a:outerShdw blurRad="38100" dist="38100" dir="2700000" algn="tl">
                    <a:srgbClr val="C0C0C0"/>
                  </a:outerShdw>
                </a:effectLst>
              </a:rPr>
            </a:br>
            <a:r>
              <a:rPr lang="en-US" altLang="ja-JP" b="1" dirty="0">
                <a:effectLst>
                  <a:outerShdw blurRad="38100" dist="38100" dir="2700000" algn="tl">
                    <a:srgbClr val="C0C0C0"/>
                  </a:outerShdw>
                </a:effectLst>
              </a:rPr>
              <a:t>(same places) </a:t>
            </a:r>
            <a:r>
              <a:rPr lang="en-US" altLang="ja-JP" dirty="0"/>
              <a:t> </a:t>
            </a:r>
            <a:endParaRPr lang="en-US" dirty="0"/>
          </a:p>
        </p:txBody>
      </p:sp>
      <p:sp>
        <p:nvSpPr>
          <p:cNvPr id="22" name="Text Box 15"/>
          <p:cNvSpPr txBox="1">
            <a:spLocks noChangeArrowheads="1"/>
          </p:cNvSpPr>
          <p:nvPr/>
        </p:nvSpPr>
        <p:spPr bwMode="auto">
          <a:xfrm>
            <a:off x="5364088" y="2223269"/>
            <a:ext cx="3041650" cy="701675"/>
          </a:xfrm>
          <a:prstGeom prst="rect">
            <a:avLst/>
          </a:prstGeom>
          <a:noFill/>
          <a:ln w="25400">
            <a:noFill/>
            <a:miter lim="800000"/>
            <a:headEnd/>
            <a:tailEnd/>
          </a:ln>
          <a:effectLst/>
        </p:spPr>
        <p:txBody>
          <a:bodyPr wrap="none">
            <a:spAutoFit/>
          </a:bodyPr>
          <a:lstStyle/>
          <a:p>
            <a:pPr algn="ctr">
              <a:defRPr/>
            </a:pPr>
            <a:r>
              <a:rPr lang="en-US" altLang="ja-JP" b="1" dirty="0">
                <a:effectLst>
                  <a:outerShdw blurRad="38100" dist="38100" dir="2700000" algn="tl">
                    <a:srgbClr val="C0C0C0"/>
                  </a:outerShdw>
                </a:effectLst>
              </a:rPr>
              <a:t>Multiple meeting sites   </a:t>
            </a:r>
            <a:br>
              <a:rPr lang="en-US" altLang="ja-JP" b="1" dirty="0">
                <a:effectLst>
                  <a:outerShdw blurRad="38100" dist="38100" dir="2700000" algn="tl">
                    <a:srgbClr val="C0C0C0"/>
                  </a:outerShdw>
                </a:effectLst>
              </a:rPr>
            </a:br>
            <a:r>
              <a:rPr lang="en-US" altLang="ja-JP" b="1" dirty="0">
                <a:effectLst>
                  <a:outerShdw blurRad="38100" dist="38100" dir="2700000" algn="tl">
                    <a:srgbClr val="C0C0C0"/>
                  </a:outerShdw>
                </a:effectLst>
              </a:rPr>
              <a:t>(different places)</a:t>
            </a:r>
            <a:r>
              <a:rPr lang="en-US" altLang="ja-JP" dirty="0"/>
              <a:t> </a:t>
            </a:r>
            <a:endParaRPr lang="en-US" dirty="0"/>
          </a:p>
        </p:txBody>
      </p:sp>
      <p:sp>
        <p:nvSpPr>
          <p:cNvPr id="23" name="Text Box 16"/>
          <p:cNvSpPr txBox="1">
            <a:spLocks noChangeArrowheads="1"/>
          </p:cNvSpPr>
          <p:nvPr/>
        </p:nvSpPr>
        <p:spPr bwMode="auto">
          <a:xfrm>
            <a:off x="2821860" y="3050654"/>
            <a:ext cx="2736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dirty="0"/>
              <a:t>Face to Face Interactions</a:t>
            </a:r>
            <a:r>
              <a:rPr lang="en-US" altLang="en-US" sz="1600" b="0" dirty="0"/>
              <a:t> </a:t>
            </a:r>
          </a:p>
          <a:p>
            <a:pPr>
              <a:spcBef>
                <a:spcPct val="0"/>
              </a:spcBef>
            </a:pPr>
            <a:r>
              <a:rPr lang="en-US" altLang="en-US" sz="1600" b="0" dirty="0"/>
              <a:t>Public computer displays  </a:t>
            </a:r>
          </a:p>
          <a:p>
            <a:pPr>
              <a:spcBef>
                <a:spcPct val="0"/>
              </a:spcBef>
            </a:pPr>
            <a:r>
              <a:rPr lang="en-US" altLang="en-US" sz="1600" b="0" dirty="0"/>
              <a:t>Electronic meeting rooms  </a:t>
            </a:r>
          </a:p>
          <a:p>
            <a:pPr>
              <a:spcBef>
                <a:spcPct val="0"/>
              </a:spcBef>
            </a:pPr>
            <a:r>
              <a:rPr lang="en-US" altLang="ja-JP" sz="1600" b="0" dirty="0"/>
              <a:t>Group decision support systems </a:t>
            </a:r>
            <a:endParaRPr lang="en-US" altLang="en-US" sz="1600" b="0" dirty="0"/>
          </a:p>
        </p:txBody>
      </p:sp>
      <p:sp>
        <p:nvSpPr>
          <p:cNvPr id="24" name="Text Box 17"/>
          <p:cNvSpPr txBox="1">
            <a:spLocks noChangeArrowheads="1"/>
          </p:cNvSpPr>
          <p:nvPr/>
        </p:nvSpPr>
        <p:spPr bwMode="auto">
          <a:xfrm>
            <a:off x="5487272" y="2852738"/>
            <a:ext cx="331152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dirty="0"/>
              <a:t>Remote Interactions </a:t>
            </a:r>
            <a:endParaRPr lang="en-US" altLang="en-US" sz="1600" b="0" dirty="0"/>
          </a:p>
          <a:p>
            <a:pPr>
              <a:spcBef>
                <a:spcPct val="0"/>
              </a:spcBef>
            </a:pPr>
            <a:r>
              <a:rPr lang="en-US" altLang="en-US" sz="1600" b="0" dirty="0"/>
              <a:t>Shared view desktop conferencing systems  </a:t>
            </a:r>
          </a:p>
          <a:p>
            <a:pPr>
              <a:spcBef>
                <a:spcPct val="0"/>
              </a:spcBef>
            </a:pPr>
            <a:r>
              <a:rPr lang="en-US" altLang="en-US" sz="1600" b="0" dirty="0"/>
              <a:t>Desktop conferencing with collaborative editors  </a:t>
            </a:r>
          </a:p>
          <a:p>
            <a:pPr>
              <a:spcBef>
                <a:spcPct val="0"/>
              </a:spcBef>
            </a:pPr>
            <a:r>
              <a:rPr lang="en-US" altLang="en-US" sz="1600" b="0" dirty="0"/>
              <a:t>Video conferencing  </a:t>
            </a:r>
          </a:p>
          <a:p>
            <a:pPr>
              <a:spcBef>
                <a:spcPct val="0"/>
              </a:spcBef>
            </a:pPr>
            <a:endParaRPr lang="en-US" altLang="en-US" sz="1600" b="0" dirty="0"/>
          </a:p>
        </p:txBody>
      </p:sp>
      <p:sp>
        <p:nvSpPr>
          <p:cNvPr id="25" name="Text Box 18"/>
          <p:cNvSpPr txBox="1">
            <a:spLocks noChangeArrowheads="1"/>
          </p:cNvSpPr>
          <p:nvPr/>
        </p:nvSpPr>
        <p:spPr bwMode="auto">
          <a:xfrm>
            <a:off x="2843808" y="4653136"/>
            <a:ext cx="22780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dirty="0"/>
              <a:t>Ongoing</a:t>
            </a:r>
            <a:r>
              <a:rPr lang="en-US" altLang="en-US" sz="1600" b="0" dirty="0"/>
              <a:t> </a:t>
            </a:r>
            <a:r>
              <a:rPr lang="en-US" altLang="en-US" sz="1600" dirty="0"/>
              <a:t>Tasks</a:t>
            </a:r>
            <a:r>
              <a:rPr lang="en-US" altLang="en-US" sz="1600" b="0" dirty="0"/>
              <a:t> </a:t>
            </a:r>
          </a:p>
          <a:p>
            <a:pPr>
              <a:spcBef>
                <a:spcPct val="0"/>
              </a:spcBef>
            </a:pPr>
            <a:r>
              <a:rPr lang="en-US" altLang="en-US" sz="1600" b="0" dirty="0"/>
              <a:t>Team rooms  </a:t>
            </a:r>
          </a:p>
          <a:p>
            <a:pPr>
              <a:spcBef>
                <a:spcPct val="0"/>
              </a:spcBef>
            </a:pPr>
            <a:r>
              <a:rPr lang="en-US" altLang="en-US" sz="1600" b="0" dirty="0"/>
              <a:t>Group displays </a:t>
            </a:r>
          </a:p>
          <a:p>
            <a:pPr>
              <a:spcBef>
                <a:spcPct val="0"/>
              </a:spcBef>
            </a:pPr>
            <a:r>
              <a:rPr lang="en-US" altLang="en-US" sz="1600" b="0" dirty="0"/>
              <a:t>Shift work groupware  </a:t>
            </a:r>
          </a:p>
          <a:p>
            <a:pPr>
              <a:spcBef>
                <a:spcPct val="0"/>
              </a:spcBef>
            </a:pPr>
            <a:r>
              <a:rPr lang="en-US" altLang="ja-JP" sz="1600" b="0" dirty="0"/>
              <a:t>Project management  </a:t>
            </a:r>
            <a:endParaRPr lang="en-US" altLang="en-US" sz="1600" b="0" dirty="0"/>
          </a:p>
        </p:txBody>
      </p:sp>
      <p:sp>
        <p:nvSpPr>
          <p:cNvPr id="26" name="Text Box 19"/>
          <p:cNvSpPr txBox="1">
            <a:spLocks noChangeArrowheads="1"/>
          </p:cNvSpPr>
          <p:nvPr/>
        </p:nvSpPr>
        <p:spPr bwMode="auto">
          <a:xfrm>
            <a:off x="5508625" y="4509120"/>
            <a:ext cx="30956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dirty="0"/>
              <a:t>Communication and Coordination</a:t>
            </a:r>
            <a:endParaRPr lang="en-US" altLang="en-US" sz="1600" b="0" dirty="0"/>
          </a:p>
          <a:p>
            <a:pPr>
              <a:spcBef>
                <a:spcPct val="0"/>
              </a:spcBef>
            </a:pPr>
            <a:r>
              <a:rPr lang="en-US" altLang="en-US" sz="1600" b="0" dirty="0"/>
              <a:t>Asynchronous conferencing </a:t>
            </a:r>
            <a:r>
              <a:rPr lang="en-US" altLang="en-US" sz="1600" b="0" dirty="0" smtClean="0"/>
              <a:t>Bulletin </a:t>
            </a:r>
            <a:r>
              <a:rPr lang="en-US" altLang="en-US" sz="1600" b="0" dirty="0"/>
              <a:t>boards    </a:t>
            </a:r>
          </a:p>
          <a:p>
            <a:pPr>
              <a:spcBef>
                <a:spcPct val="0"/>
              </a:spcBef>
            </a:pPr>
            <a:r>
              <a:rPr lang="en-US" altLang="en-US" sz="1600" b="0" dirty="0"/>
              <a:t>Version control  </a:t>
            </a:r>
          </a:p>
          <a:p>
            <a:pPr>
              <a:spcBef>
                <a:spcPct val="0"/>
              </a:spcBef>
            </a:pPr>
            <a:r>
              <a:rPr lang="en-US" altLang="en-US" sz="1600" b="0" dirty="0"/>
              <a:t>Meeting schedulers  </a:t>
            </a:r>
          </a:p>
        </p:txBody>
      </p:sp>
    </p:spTree>
    <p:extLst>
      <p:ext uri="{BB962C8B-B14F-4D97-AF65-F5344CB8AC3E}">
        <p14:creationId xmlns:p14="http://schemas.microsoft.com/office/powerpoint/2010/main" val="362742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Design Issues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r>
              <a:rPr lang="en-GB" altLang="en-US" sz="2600" dirty="0">
                <a:latin typeface="Arial" panose="020B0604020202020204" pitchFamily="34" charset="0"/>
                <a:ea typeface="ＭＳ Ｐゴシック" panose="020B0600070205080204" pitchFamily="34" charset="-128"/>
                <a:cs typeface="Arial" panose="020B0604020202020204" pitchFamily="34" charset="0"/>
              </a:rPr>
              <a:t>Multiple users</a:t>
            </a:r>
          </a:p>
          <a:p>
            <a:r>
              <a:rPr lang="en-GB" altLang="en-US" sz="2600" dirty="0">
                <a:latin typeface="Arial" panose="020B0604020202020204" pitchFamily="34" charset="0"/>
                <a:ea typeface="ＭＳ Ｐゴシック" panose="020B0600070205080204" pitchFamily="34" charset="-128"/>
                <a:cs typeface="Arial" panose="020B0604020202020204" pitchFamily="34" charset="0"/>
              </a:rPr>
              <a:t>Different kinds of conversation</a:t>
            </a:r>
          </a:p>
          <a:p>
            <a:r>
              <a:rPr lang="en-GB" altLang="en-US" sz="2600" dirty="0">
                <a:latin typeface="Arial" panose="020B0604020202020204" pitchFamily="34" charset="0"/>
                <a:ea typeface="ＭＳ Ｐゴシック" panose="020B0600070205080204" pitchFamily="34" charset="-128"/>
                <a:cs typeface="Arial" panose="020B0604020202020204" pitchFamily="34" charset="0"/>
              </a:rPr>
              <a:t>Supporting co-ordination mechanisms</a:t>
            </a:r>
          </a:p>
          <a:p>
            <a:r>
              <a:rPr lang="en-GB" altLang="en-US" sz="2600" dirty="0">
                <a:latin typeface="Arial" panose="020B0604020202020204" pitchFamily="34" charset="0"/>
                <a:ea typeface="ＭＳ Ｐゴシック" panose="020B0600070205080204" pitchFamily="34" charset="-128"/>
                <a:cs typeface="Arial" panose="020B0604020202020204" pitchFamily="34" charset="0"/>
              </a:rPr>
              <a:t>Supporting awareness</a:t>
            </a:r>
          </a:p>
          <a:p>
            <a:r>
              <a:rPr lang="en-GB" altLang="en-US" sz="2600" dirty="0">
                <a:latin typeface="Arial" panose="020B0604020202020204" pitchFamily="34" charset="0"/>
                <a:ea typeface="ＭＳ Ｐゴシック" panose="020B0600070205080204" pitchFamily="34" charset="-128"/>
                <a:cs typeface="Arial" panose="020B0604020202020204" pitchFamily="34" charset="0"/>
              </a:rPr>
              <a:t>Support for innovation</a:t>
            </a:r>
          </a:p>
          <a:p>
            <a:r>
              <a:rPr lang="en-GB" altLang="en-US" sz="2600" dirty="0">
                <a:latin typeface="Arial" panose="020B0604020202020204" pitchFamily="34" charset="0"/>
                <a:ea typeface="ＭＳ Ｐゴシック" panose="020B0600070205080204" pitchFamily="34" charset="-128"/>
                <a:cs typeface="Arial" panose="020B0604020202020204" pitchFamily="34" charset="0"/>
              </a:rPr>
              <a:t>Social protocols and organisational issues</a:t>
            </a:r>
          </a:p>
          <a:p>
            <a:r>
              <a:rPr lang="en-GB" altLang="en-US" sz="2600" dirty="0">
                <a:latin typeface="Arial" panose="020B0604020202020204" pitchFamily="34" charset="0"/>
                <a:ea typeface="ＭＳ Ｐゴシック" panose="020B0600070205080204" pitchFamily="34" charset="-128"/>
                <a:cs typeface="Arial" panose="020B0604020202020204" pitchFamily="34" charset="0"/>
              </a:rPr>
              <a:t>Balance of control</a:t>
            </a:r>
          </a:p>
          <a:p>
            <a:r>
              <a:rPr lang="en-GB" altLang="en-US" sz="2600" dirty="0">
                <a:latin typeface="Arial" panose="020B0604020202020204" pitchFamily="34" charset="0"/>
                <a:ea typeface="ＭＳ Ｐゴシック" panose="020B0600070205080204" pitchFamily="34" charset="-128"/>
                <a:cs typeface="Arial" panose="020B0604020202020204" pitchFamily="34" charset="0"/>
              </a:rPr>
              <a:t>Enabling customisation</a:t>
            </a:r>
          </a:p>
        </p:txBody>
      </p:sp>
      <p:sp>
        <p:nvSpPr>
          <p:cNvPr id="4" name="Slide Number Placeholder 3"/>
          <p:cNvSpPr>
            <a:spLocks noGrp="1"/>
          </p:cNvSpPr>
          <p:nvPr>
            <p:ph type="sldNum" sz="quarter" idx="12"/>
          </p:nvPr>
        </p:nvSpPr>
        <p:spPr/>
        <p:txBody>
          <a:bodyPr/>
          <a:lstStyle/>
          <a:p>
            <a:fld id="{38237106-F2ED-405E-BC33-CC3CF426205F}" type="slidenum">
              <a:rPr lang="en-US" smtClean="0"/>
              <a:pPr/>
              <a:t>39</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83078883"/>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16088"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658653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42" name="Rectangle 2"/>
          <p:cNvSpPr>
            <a:spLocks noGrp="1" noChangeArrowheads="1"/>
          </p:cNvSpPr>
          <p:nvPr>
            <p:ph type="title"/>
          </p:nvPr>
        </p:nvSpPr>
        <p:spPr/>
        <p:txBody>
          <a:bodyPr/>
          <a:lstStyle/>
          <a:p>
            <a:r>
              <a:rPr lang="en-US" altLang="en-US" sz="3200" dirty="0">
                <a:latin typeface="Arial" panose="020B0604020202020204" pitchFamily="34" charset="0"/>
                <a:cs typeface="Arial" panose="020B0604020202020204" pitchFamily="34" charset="0"/>
              </a:rPr>
              <a:t>Fields that HCI builds on (2)</a:t>
            </a:r>
            <a:endParaRPr lang="en-US" altLang="en-US" dirty="0">
              <a:latin typeface="Arial" panose="020B0604020202020204" pitchFamily="34" charset="0"/>
              <a:cs typeface="Arial" panose="020B0604020202020204" pitchFamily="34" charset="0"/>
            </a:endParaRPr>
          </a:p>
        </p:txBody>
      </p:sp>
      <p:sp>
        <p:nvSpPr>
          <p:cNvPr id="983043" name="Rectangle 3"/>
          <p:cNvSpPr>
            <a:spLocks noGrp="1" noChangeArrowheads="1"/>
          </p:cNvSpPr>
          <p:nvPr>
            <p:ph type="body" idx="4294967295"/>
          </p:nvPr>
        </p:nvSpPr>
        <p:spPr/>
        <p:txBody>
          <a:bodyPr>
            <a:normAutofit/>
          </a:bodyPr>
          <a:lstStyle/>
          <a:p>
            <a:r>
              <a:rPr lang="en-US" altLang="en-US" sz="2200" dirty="0">
                <a:solidFill>
                  <a:srgbClr val="FFC000"/>
                </a:solidFill>
                <a:latin typeface="Arial" panose="020B0604020202020204" pitchFamily="34" charset="0"/>
                <a:cs typeface="Arial" panose="020B0604020202020204" pitchFamily="34" charset="0"/>
              </a:rPr>
              <a:t>Linguistics, </a:t>
            </a:r>
            <a:r>
              <a:rPr lang="en-US" altLang="en-US" sz="2200" dirty="0" smtClean="0">
                <a:solidFill>
                  <a:srgbClr val="FFC000"/>
                </a:solidFill>
                <a:latin typeface="Arial" panose="020B0604020202020204" pitchFamily="34" charset="0"/>
                <a:cs typeface="Arial" panose="020B0604020202020204" pitchFamily="34" charset="0"/>
              </a:rPr>
              <a:t>Artificial Intelligence (AI)</a:t>
            </a:r>
            <a:endParaRPr lang="en-US" altLang="en-US" sz="2200" dirty="0">
              <a:solidFill>
                <a:srgbClr val="FFC000"/>
              </a:solidFill>
              <a:latin typeface="Arial" panose="020B0604020202020204" pitchFamily="34" charset="0"/>
              <a:cs typeface="Arial" panose="020B0604020202020204" pitchFamily="34" charset="0"/>
            </a:endParaRPr>
          </a:p>
          <a:p>
            <a:pPr lvl="1"/>
            <a:r>
              <a:rPr lang="en-US" altLang="en-US" sz="2200" dirty="0">
                <a:latin typeface="Arial" panose="020B0604020202020204" pitchFamily="34" charset="0"/>
                <a:cs typeface="Arial" panose="020B0604020202020204" pitchFamily="34" charset="0"/>
              </a:rPr>
              <a:t>Speech recognition, natural language processing</a:t>
            </a:r>
          </a:p>
          <a:p>
            <a:r>
              <a:rPr lang="en-US" altLang="en-US" sz="2200" dirty="0">
                <a:solidFill>
                  <a:srgbClr val="FFC000"/>
                </a:solidFill>
                <a:latin typeface="Arial" panose="020B0604020202020204" pitchFamily="34" charset="0"/>
                <a:cs typeface="Arial" panose="020B0604020202020204" pitchFamily="34" charset="0"/>
              </a:rPr>
              <a:t>Cognitive </a:t>
            </a:r>
            <a:r>
              <a:rPr lang="en-US" altLang="en-US" sz="2200" dirty="0" smtClean="0">
                <a:solidFill>
                  <a:srgbClr val="FFC000"/>
                </a:solidFill>
                <a:latin typeface="Arial" panose="020B0604020202020204" pitchFamily="34" charset="0"/>
                <a:cs typeface="Arial" panose="020B0604020202020204" pitchFamily="34" charset="0"/>
              </a:rPr>
              <a:t>Psychology</a:t>
            </a:r>
            <a:endParaRPr lang="en-US" altLang="en-US" sz="2200" dirty="0">
              <a:solidFill>
                <a:srgbClr val="FFC000"/>
              </a:solidFill>
              <a:latin typeface="Arial" panose="020B0604020202020204" pitchFamily="34" charset="0"/>
              <a:cs typeface="Arial" panose="020B0604020202020204" pitchFamily="34" charset="0"/>
            </a:endParaRPr>
          </a:p>
          <a:p>
            <a:pPr lvl="1"/>
            <a:r>
              <a:rPr lang="en-US" altLang="en-US" sz="2200" dirty="0">
                <a:latin typeface="Arial" panose="020B0604020202020204" pitchFamily="34" charset="0"/>
                <a:cs typeface="Arial" panose="020B0604020202020204" pitchFamily="34" charset="0"/>
              </a:rPr>
              <a:t>Perception, memory, mental models</a:t>
            </a:r>
          </a:p>
          <a:p>
            <a:r>
              <a:rPr lang="en-US" altLang="en-US" sz="2200" dirty="0">
                <a:solidFill>
                  <a:srgbClr val="FFC000"/>
                </a:solidFill>
                <a:latin typeface="Arial" panose="020B0604020202020204" pitchFamily="34" charset="0"/>
                <a:cs typeface="Arial" panose="020B0604020202020204" pitchFamily="34" charset="0"/>
              </a:rPr>
              <a:t>Sociology</a:t>
            </a:r>
          </a:p>
          <a:p>
            <a:pPr lvl="1"/>
            <a:r>
              <a:rPr lang="en-US" altLang="en-US" sz="2200" dirty="0">
                <a:latin typeface="Arial" panose="020B0604020202020204" pitchFamily="34" charset="0"/>
                <a:cs typeface="Arial" panose="020B0604020202020204" pitchFamily="34" charset="0"/>
              </a:rPr>
              <a:t>How people interact in groups</a:t>
            </a:r>
          </a:p>
          <a:p>
            <a:r>
              <a:rPr lang="en-US" altLang="en-US" sz="2200" dirty="0">
                <a:solidFill>
                  <a:srgbClr val="FFC000"/>
                </a:solidFill>
                <a:latin typeface="Arial" panose="020B0604020202020204" pitchFamily="34" charset="0"/>
                <a:cs typeface="Arial" panose="020B0604020202020204" pitchFamily="34" charset="0"/>
              </a:rPr>
              <a:t>Anthropology</a:t>
            </a:r>
          </a:p>
          <a:p>
            <a:pPr lvl="1"/>
            <a:r>
              <a:rPr lang="en-US" altLang="en-US" sz="2200" dirty="0">
                <a:latin typeface="Arial" panose="020B0604020202020204" pitchFamily="34" charset="0"/>
                <a:cs typeface="Arial" panose="020B0604020202020204" pitchFamily="34" charset="0"/>
              </a:rPr>
              <a:t>Study of people in their work settings</a:t>
            </a:r>
          </a:p>
        </p:txBody>
      </p:sp>
    </p:spTree>
    <p:extLst>
      <p:ext uri="{BB962C8B-B14F-4D97-AF65-F5344CB8AC3E}">
        <p14:creationId xmlns:p14="http://schemas.microsoft.com/office/powerpoint/2010/main" val="2857972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830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830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830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0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8304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8304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830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GB" altLang="en-US" sz="2800" dirty="0">
                <a:latin typeface="Arial" panose="020B0604020202020204" pitchFamily="34" charset="0"/>
                <a:ea typeface="ＭＳ Ｐゴシック" pitchFamily="34" charset="-128"/>
                <a:cs typeface="Arial" panose="020B0604020202020204" pitchFamily="34" charset="0"/>
              </a:rPr>
              <a:t>Fill up the Time/Space Matrix with </a:t>
            </a:r>
            <a:r>
              <a:rPr lang="en-GB" altLang="en-US" sz="2800" dirty="0" err="1">
                <a:latin typeface="Arial" panose="020B0604020202020204" pitchFamily="34" charset="0"/>
                <a:ea typeface="ＭＳ Ｐゴシック" pitchFamily="34" charset="-128"/>
                <a:cs typeface="Arial" panose="020B0604020202020204" pitchFamily="34" charset="0"/>
              </a:rPr>
              <a:t>WebCourses</a:t>
            </a:r>
            <a:r>
              <a:rPr lang="en-GB" altLang="en-US" sz="2800" dirty="0">
                <a:latin typeface="Arial" panose="020B0604020202020204" pitchFamily="34" charset="0"/>
                <a:ea typeface="ＭＳ Ｐゴシック" pitchFamily="34" charset="-128"/>
                <a:cs typeface="Arial" panose="020B0604020202020204" pitchFamily="34" charset="0"/>
              </a:rPr>
              <a:t> Features</a:t>
            </a:r>
            <a:endParaRPr lang="en-IE"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40</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57" y="1412776"/>
            <a:ext cx="7949683"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9226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GB" altLang="en-US" sz="2800" dirty="0">
                <a:latin typeface="Arial" panose="020B0604020202020204" pitchFamily="34" charset="0"/>
                <a:ea typeface="ＭＳ Ｐゴシック" pitchFamily="34" charset="-128"/>
                <a:cs typeface="Arial" panose="020B0604020202020204" pitchFamily="34" charset="0"/>
              </a:rPr>
              <a:t>Fill up the Time/Space Matrix with </a:t>
            </a:r>
            <a:r>
              <a:rPr lang="en-GB" altLang="en-US" sz="2800" dirty="0" err="1">
                <a:latin typeface="Arial" panose="020B0604020202020204" pitchFamily="34" charset="0"/>
                <a:ea typeface="ＭＳ Ｐゴシック" pitchFamily="34" charset="-128"/>
                <a:cs typeface="Arial" panose="020B0604020202020204" pitchFamily="34" charset="0"/>
              </a:rPr>
              <a:t>WebCourses</a:t>
            </a:r>
            <a:r>
              <a:rPr lang="en-GB" altLang="en-US" sz="2800" dirty="0">
                <a:latin typeface="Arial" panose="020B0604020202020204" pitchFamily="34" charset="0"/>
                <a:ea typeface="ＭＳ Ｐゴシック" pitchFamily="34" charset="-128"/>
                <a:cs typeface="Arial" panose="020B0604020202020204" pitchFamily="34" charset="0"/>
              </a:rPr>
              <a:t> </a:t>
            </a:r>
            <a:r>
              <a:rPr lang="en-GB" altLang="en-US" sz="2800" dirty="0" smtClean="0">
                <a:latin typeface="Arial" panose="020B0604020202020204" pitchFamily="34" charset="0"/>
                <a:ea typeface="ＭＳ Ｐゴシック" pitchFamily="34" charset="-128"/>
                <a:cs typeface="Arial" panose="020B0604020202020204" pitchFamily="34" charset="0"/>
              </a:rPr>
              <a:t>Features (2)</a:t>
            </a:r>
            <a:endParaRPr lang="en-IE"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41</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57" y="1412776"/>
            <a:ext cx="7949683" cy="475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2509165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GB" altLang="en-US" sz="2800" dirty="0">
                <a:latin typeface="Arial" panose="020B0604020202020204" pitchFamily="34" charset="0"/>
                <a:ea typeface="ＭＳ Ｐゴシック" pitchFamily="34" charset="-128"/>
                <a:cs typeface="Arial" panose="020B0604020202020204" pitchFamily="34" charset="0"/>
              </a:rPr>
              <a:t>Fill up the Time/Space Matrix with </a:t>
            </a:r>
            <a:r>
              <a:rPr lang="en-GB" altLang="en-US" sz="2800" dirty="0" smtClean="0">
                <a:latin typeface="Arial" panose="020B0604020202020204" pitchFamily="34" charset="0"/>
                <a:ea typeface="ＭＳ Ｐゴシック" pitchFamily="34" charset="-128"/>
                <a:cs typeface="Arial" panose="020B0604020202020204" pitchFamily="34" charset="0"/>
              </a:rPr>
              <a:t>Facebook </a:t>
            </a:r>
            <a:r>
              <a:rPr lang="en-GB" altLang="en-US" sz="2800" dirty="0">
                <a:latin typeface="Arial" panose="020B0604020202020204" pitchFamily="34" charset="0"/>
                <a:ea typeface="ＭＳ Ｐゴシック" pitchFamily="34" charset="-128"/>
                <a:cs typeface="Arial" panose="020B0604020202020204" pitchFamily="34" charset="0"/>
              </a:rPr>
              <a:t>Features</a:t>
            </a:r>
            <a:endParaRPr lang="en-IE"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42</a:t>
            </a:fld>
            <a:endParaRPr lang="en-US"/>
          </a:p>
        </p:txBody>
      </p:sp>
      <p:pic>
        <p:nvPicPr>
          <p:cNvPr id="6" name="Picture 5" descr="C:\Documents and Settings\acurley\My Documents\My Pictures\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50350"/>
            <a:ext cx="7949683" cy="478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307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a:t>
            </a:r>
            <a:r>
              <a:rPr lang="en-IE" sz="2800" dirty="0" smtClean="0">
                <a:latin typeface="Arial" panose="020B0604020202020204" pitchFamily="34" charset="0"/>
                <a:cs typeface="Arial" panose="020B0604020202020204" pitchFamily="34" charset="0"/>
              </a:rPr>
              <a:t>Challenges for CSCW Developers</a:t>
            </a:r>
            <a:endParaRPr lang="en-IE" sz="28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spcBef>
                <a:spcPct val="50000"/>
              </a:spcBef>
              <a:buNone/>
            </a:pPr>
            <a:r>
              <a:rPr lang="en-GB" altLang="en-US" sz="24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GRUDIN’S </a:t>
            </a:r>
            <a:r>
              <a:rPr lang="en-GB" altLang="en-US" sz="2400" dirty="0" smtClean="0">
                <a:solidFill>
                  <a:srgbClr val="FFC000"/>
                </a:solidFill>
                <a:latin typeface="Arial" panose="020B0604020202020204" pitchFamily="34" charset="0"/>
                <a:ea typeface="ＭＳ Ｐゴシック" panose="020B0600070205080204" pitchFamily="34" charset="-128"/>
                <a:cs typeface="Arial" panose="020B0604020202020204" pitchFamily="34" charset="0"/>
              </a:rPr>
              <a:t>EIGHT </a:t>
            </a:r>
            <a:r>
              <a:rPr lang="en-GB" altLang="en-US" sz="24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CHALLENGES</a:t>
            </a:r>
          </a:p>
          <a:p>
            <a:pPr>
              <a:spcBef>
                <a:spcPct val="50000"/>
              </a:spcBef>
            </a:pPr>
            <a:r>
              <a:rPr lang="en-GB"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Challenge 1</a:t>
            </a:r>
            <a:r>
              <a:rPr lang="en-GB"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 </a:t>
            </a:r>
            <a:r>
              <a:rPr lang="en-GB" altLang="en-US" sz="2200" dirty="0">
                <a:latin typeface="Arial" panose="020B0604020202020204" pitchFamily="34" charset="0"/>
                <a:ea typeface="ＭＳ Ｐゴシック" panose="020B0600070205080204" pitchFamily="34" charset="-128"/>
                <a:cs typeface="Arial" panose="020B0604020202020204" pitchFamily="34" charset="0"/>
              </a:rPr>
              <a:t>The disparity between who does the work and who gets </a:t>
            </a:r>
            <a:r>
              <a:rPr lang="en-GB" altLang="en-US" sz="2200" dirty="0" smtClean="0">
                <a:latin typeface="Arial" panose="020B0604020202020204" pitchFamily="34" charset="0"/>
                <a:ea typeface="ＭＳ Ｐゴシック" panose="020B0600070205080204" pitchFamily="34" charset="-128"/>
                <a:cs typeface="Arial" panose="020B0604020202020204" pitchFamily="34" charset="0"/>
              </a:rPr>
              <a:t>benefit</a:t>
            </a:r>
            <a:endParaRPr lang="en-GB" altLang="en-US" sz="22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Problem</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Costs and benefits from using groupware are often distributed unevenly. Principal beneficiaries are often the purchase decision makers/management; but others have to carry out bulk of work without clear motivation.</a:t>
            </a: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Examples</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meeting scheduling, voice annotation.</a:t>
            </a: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Solution</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create benefits for all group members during design stage.</a:t>
            </a:r>
          </a:p>
        </p:txBody>
      </p:sp>
      <p:sp>
        <p:nvSpPr>
          <p:cNvPr id="4" name="Slide Number Placeholder 3"/>
          <p:cNvSpPr>
            <a:spLocks noGrp="1"/>
          </p:cNvSpPr>
          <p:nvPr>
            <p:ph type="sldNum" sz="quarter" idx="12"/>
          </p:nvPr>
        </p:nvSpPr>
        <p:spPr/>
        <p:txBody>
          <a:bodyPr/>
          <a:lstStyle/>
          <a:p>
            <a:fld id="{38237106-F2ED-405E-BC33-CC3CF426205F}" type="slidenum">
              <a:rPr lang="en-US" smtClean="0"/>
              <a:pPr/>
              <a:t>43</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829695665"/>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17112"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6618300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2700" dirty="0">
                <a:latin typeface="Arial" panose="020B0604020202020204" pitchFamily="34" charset="0"/>
                <a:cs typeface="Arial" panose="020B0604020202020204" pitchFamily="34" charset="0"/>
              </a:rPr>
              <a:t> </a:t>
            </a:r>
            <a:r>
              <a:rPr lang="en-IE" sz="2700" dirty="0" smtClean="0">
                <a:latin typeface="Arial" panose="020B0604020202020204" pitchFamily="34" charset="0"/>
                <a:cs typeface="Arial" panose="020B0604020202020204" pitchFamily="34" charset="0"/>
              </a:rPr>
              <a:t>  Challenges for CSCW Developers (2)</a:t>
            </a:r>
            <a:endParaRPr lang="en-IE" sz="27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50000"/>
              </a:spcBef>
            </a:pPr>
            <a:r>
              <a:rPr lang="en-GB"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Challenge 2</a:t>
            </a:r>
            <a:r>
              <a:rPr lang="en-GB" altLang="en-US" sz="2200" dirty="0">
                <a:latin typeface="Arial" panose="020B0604020202020204" pitchFamily="34" charset="0"/>
                <a:ea typeface="ＭＳ Ｐゴシック" panose="020B0600070205080204" pitchFamily="34" charset="-128"/>
                <a:cs typeface="Arial" panose="020B0604020202020204" pitchFamily="34" charset="0"/>
              </a:rPr>
              <a:t>: Critical mass and prisoner’s dilemma problems</a:t>
            </a:r>
          </a:p>
          <a:p>
            <a:pPr>
              <a:spcBef>
                <a:spcPct val="50000"/>
              </a:spcBef>
            </a:pPr>
            <a:endParaRPr lang="en-GB" altLang="en-US" sz="22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Problem</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Groupware is only useful if most group member </a:t>
            </a:r>
            <a:r>
              <a:rPr lang="en-US" altLang="en-US" sz="2200" dirty="0" err="1">
                <a:latin typeface="Arial" panose="020B0604020202020204" pitchFamily="34" charset="0"/>
                <a:ea typeface="ＭＳ Ｐゴシック" panose="020B0600070205080204" pitchFamily="34" charset="-128"/>
                <a:cs typeface="Arial" panose="020B0604020202020204" pitchFamily="34" charset="0"/>
              </a:rPr>
              <a:t>utilise</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it – more stringent requirement than for individual software. If individuals prefer lurking/freeloading, groupware the app will ultimately fail.</a:t>
            </a: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Solution</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Build in use incentives, emphasize individual/group benefits (vague).</a:t>
            </a:r>
          </a:p>
        </p:txBody>
      </p:sp>
      <p:sp>
        <p:nvSpPr>
          <p:cNvPr id="4" name="Slide Number Placeholder 3"/>
          <p:cNvSpPr>
            <a:spLocks noGrp="1"/>
          </p:cNvSpPr>
          <p:nvPr>
            <p:ph type="sldNum" sz="quarter" idx="12"/>
          </p:nvPr>
        </p:nvSpPr>
        <p:spPr/>
        <p:txBody>
          <a:bodyPr/>
          <a:lstStyle/>
          <a:p>
            <a:fld id="{38237106-F2ED-405E-BC33-CC3CF426205F}" type="slidenum">
              <a:rPr lang="en-US" smtClean="0"/>
              <a:pPr/>
              <a:t>44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99334031"/>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18135"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5635166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2700" dirty="0">
                <a:latin typeface="Arial" panose="020B0604020202020204" pitchFamily="34" charset="0"/>
                <a:cs typeface="Arial" panose="020B0604020202020204" pitchFamily="34" charset="0"/>
              </a:rPr>
              <a:t> </a:t>
            </a:r>
            <a:r>
              <a:rPr lang="en-IE" sz="2700" dirty="0" smtClean="0">
                <a:latin typeface="Arial" panose="020B0604020202020204" pitchFamily="34" charset="0"/>
                <a:cs typeface="Arial" panose="020B0604020202020204" pitchFamily="34" charset="0"/>
              </a:rPr>
              <a:t>  Challenges for CSCW Developers (3)</a:t>
            </a:r>
            <a:endParaRPr lang="en-IE" sz="27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50000"/>
              </a:spcBef>
            </a:pPr>
            <a:r>
              <a:rPr lang="en-GB" altLang="en-US" sz="2200" dirty="0" smtClean="0">
                <a:solidFill>
                  <a:srgbClr val="FFC000"/>
                </a:solidFill>
                <a:latin typeface="Arial" panose="020B0604020202020204" pitchFamily="34" charset="0"/>
                <a:ea typeface="ＭＳ Ｐゴシック" panose="020B0600070205080204" pitchFamily="34" charset="-128"/>
                <a:cs typeface="Arial" panose="020B0604020202020204" pitchFamily="34" charset="0"/>
              </a:rPr>
              <a:t>Challenge 3</a:t>
            </a:r>
            <a:r>
              <a:rPr lang="en-GB" altLang="en-US" sz="2200" dirty="0">
                <a:latin typeface="Arial" panose="020B0604020202020204" pitchFamily="34" charset="0"/>
                <a:ea typeface="ＭＳ Ｐゴシック" panose="020B0600070205080204" pitchFamily="34" charset="-128"/>
                <a:cs typeface="Arial" panose="020B0604020202020204" pitchFamily="34" charset="0"/>
              </a:rPr>
              <a:t>: Social, political and motivational factors</a:t>
            </a:r>
          </a:p>
          <a:p>
            <a:pPr>
              <a:spcBef>
                <a:spcPct val="50000"/>
              </a:spcBef>
            </a:pPr>
            <a:endParaRPr lang="en-GB" altLang="en-US" sz="22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Problem</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Groupware has to fit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into an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implicit framework of social group interaction. Not all processes can be represented explicitly without violating taboos.</a:t>
            </a: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Example</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Meeting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scheduling</a:t>
            </a: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Solution</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Do n</a:t>
            </a:r>
            <a:r>
              <a:rPr lang="en-IE" altLang="en-US" sz="2200" dirty="0" smtClean="0">
                <a:latin typeface="Arial" panose="020B0604020202020204" pitchFamily="34" charset="0"/>
                <a:ea typeface="ＭＳ Ｐゴシック" panose="020B0600070205080204" pitchFamily="34" charset="-128"/>
                <a:cs typeface="Arial" panose="020B0604020202020204" pitchFamily="34" charset="0"/>
              </a:rPr>
              <a:t>o</a:t>
            </a:r>
            <a:r>
              <a:rPr lang="en-US" altLang="ja-JP" sz="2200" dirty="0" smtClean="0">
                <a:latin typeface="Arial" panose="020B0604020202020204" pitchFamily="34" charset="0"/>
                <a:ea typeface="ＭＳ Ｐゴシック" panose="020B0600070205080204" pitchFamily="34" charset="-128"/>
                <a:cs typeface="Arial" panose="020B0604020202020204" pitchFamily="34" charset="0"/>
              </a:rPr>
              <a:t>t </a:t>
            </a:r>
            <a:r>
              <a:rPr lang="en-US" altLang="ja-JP" sz="2200" dirty="0">
                <a:latin typeface="Arial" panose="020B0604020202020204" pitchFamily="34" charset="0"/>
                <a:ea typeface="ＭＳ Ｐゴシック" panose="020B0600070205080204" pitchFamily="34" charset="-128"/>
                <a:cs typeface="Arial" panose="020B0604020202020204" pitchFamily="34" charset="0"/>
              </a:rPr>
              <a:t>assume a completely rational work environment. Understand the subtleties of the target environment. Work with representative users.</a:t>
            </a:r>
          </a:p>
          <a:p>
            <a:pPr>
              <a:spcBef>
                <a:spcPct val="50000"/>
              </a:spcBef>
            </a:pPr>
            <a:endParaRPr lang="en-US" altLang="en-US" sz="22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45</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897972021"/>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19159"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14193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2700" dirty="0">
                <a:latin typeface="Arial" panose="020B0604020202020204" pitchFamily="34" charset="0"/>
                <a:cs typeface="Arial" panose="020B0604020202020204" pitchFamily="34" charset="0"/>
              </a:rPr>
              <a:t> </a:t>
            </a:r>
            <a:r>
              <a:rPr lang="en-IE" sz="2700" dirty="0" smtClean="0">
                <a:latin typeface="Arial" panose="020B0604020202020204" pitchFamily="34" charset="0"/>
                <a:cs typeface="Arial" panose="020B0604020202020204" pitchFamily="34" charset="0"/>
              </a:rPr>
              <a:t>  Challenges for CSCW Developers (4)</a:t>
            </a:r>
            <a:endParaRPr lang="en-IE" sz="27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50000"/>
              </a:spcBef>
            </a:pPr>
            <a:r>
              <a:rPr lang="en-GB" altLang="en-US" sz="2200" dirty="0" smtClean="0">
                <a:solidFill>
                  <a:srgbClr val="FFC000"/>
                </a:solidFill>
                <a:latin typeface="Arial" panose="020B0604020202020204" pitchFamily="34" charset="0"/>
                <a:ea typeface="ＭＳ Ｐゴシック" panose="020B0600070205080204" pitchFamily="34" charset="-128"/>
                <a:cs typeface="Arial" panose="020B0604020202020204" pitchFamily="34" charset="0"/>
              </a:rPr>
              <a:t>Challenge 4</a:t>
            </a:r>
            <a:r>
              <a:rPr lang="en-GB" altLang="en-US" sz="2200" dirty="0" smtClean="0">
                <a:latin typeface="Arial" panose="020B0604020202020204" pitchFamily="34" charset="0"/>
                <a:ea typeface="ＭＳ Ｐゴシック" panose="020B0600070205080204" pitchFamily="34" charset="-128"/>
                <a:cs typeface="Arial" panose="020B0604020202020204" pitchFamily="34" charset="0"/>
              </a:rPr>
              <a:t>: </a:t>
            </a:r>
            <a:r>
              <a:rPr lang="en-GB" altLang="en-US" sz="2200" dirty="0">
                <a:latin typeface="Arial" panose="020B0604020202020204" pitchFamily="34" charset="0"/>
                <a:ea typeface="ＭＳ Ｐゴシック" panose="020B0600070205080204" pitchFamily="34" charset="-128"/>
                <a:cs typeface="Arial" panose="020B0604020202020204" pitchFamily="34" charset="0"/>
              </a:rPr>
              <a:t>Exception handling in workgroups</a:t>
            </a:r>
          </a:p>
          <a:p>
            <a:pPr>
              <a:spcBef>
                <a:spcPct val="50000"/>
              </a:spcBef>
            </a:pPr>
            <a:endParaRPr lang="en-GB" altLang="en-US" sz="22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Problem</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Groupware has to adapt to/enable ad hoc problem solving and improvisation; post hoc rule-based systems are too rigid and brittle. In reality, decoupling of rules and actual work patterns is pervasive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 this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allows for flexibility and </a:t>
            </a:r>
            <a:r>
              <a:rPr lang="en-US" altLang="en-US" sz="2200" dirty="0" err="1">
                <a:latin typeface="Arial" panose="020B0604020202020204" pitchFamily="34" charset="0"/>
                <a:ea typeface="ＭＳ Ｐゴシック" panose="020B0600070205080204" pitchFamily="34" charset="-128"/>
                <a:cs typeface="Arial" panose="020B0604020202020204" pitchFamily="34" charset="0"/>
              </a:rPr>
              <a:t>localised</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judgment.</a:t>
            </a: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Solution</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Learn how work is really done.</a:t>
            </a:r>
          </a:p>
        </p:txBody>
      </p:sp>
      <p:sp>
        <p:nvSpPr>
          <p:cNvPr id="4" name="Slide Number Placeholder 3"/>
          <p:cNvSpPr>
            <a:spLocks noGrp="1"/>
          </p:cNvSpPr>
          <p:nvPr>
            <p:ph type="sldNum" sz="quarter" idx="12"/>
          </p:nvPr>
        </p:nvSpPr>
        <p:spPr/>
        <p:txBody>
          <a:bodyPr/>
          <a:lstStyle/>
          <a:p>
            <a:fld id="{38237106-F2ED-405E-BC33-CC3CF426205F}" type="slidenum">
              <a:rPr lang="en-US" smtClean="0"/>
              <a:pPr/>
              <a:t>46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897972021"/>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20183"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14193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2700" dirty="0">
                <a:latin typeface="Arial" panose="020B0604020202020204" pitchFamily="34" charset="0"/>
                <a:cs typeface="Arial" panose="020B0604020202020204" pitchFamily="34" charset="0"/>
              </a:rPr>
              <a:t> </a:t>
            </a:r>
            <a:r>
              <a:rPr lang="en-IE" sz="2700" dirty="0" smtClean="0">
                <a:latin typeface="Arial" panose="020B0604020202020204" pitchFamily="34" charset="0"/>
                <a:cs typeface="Arial" panose="020B0604020202020204" pitchFamily="34" charset="0"/>
              </a:rPr>
              <a:t>  Challenges for CSCW Developers (5)</a:t>
            </a:r>
            <a:endParaRPr lang="en-IE" sz="27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50000"/>
              </a:spcBef>
            </a:pPr>
            <a:r>
              <a:rPr lang="en-GB"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Challenge 5</a:t>
            </a:r>
            <a:r>
              <a:rPr lang="en-GB" altLang="en-US" sz="2200" dirty="0">
                <a:latin typeface="Arial" panose="020B0604020202020204" pitchFamily="34" charset="0"/>
                <a:ea typeface="ＭＳ Ｐゴシック" panose="020B0600070205080204" pitchFamily="34" charset="-128"/>
                <a:cs typeface="Arial" panose="020B0604020202020204" pitchFamily="34" charset="0"/>
              </a:rPr>
              <a:t>: Designing for infrequently used features</a:t>
            </a:r>
          </a:p>
          <a:p>
            <a:pPr>
              <a:spcBef>
                <a:spcPct val="50000"/>
              </a:spcBef>
            </a:pPr>
            <a:endParaRPr lang="en-GB" altLang="en-US" sz="22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Problem</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a:t>
            </a:r>
            <a:r>
              <a:rPr lang="ja-JP" altLang="en-US" sz="2200" dirty="0">
                <a:latin typeface="Arial" panose="020B0604020202020204" pitchFamily="34" charset="0"/>
                <a:ea typeface="ＭＳ Ｐゴシック" panose="020B0600070205080204" pitchFamily="34" charset="-128"/>
                <a:cs typeface="Arial" panose="020B0604020202020204" pitchFamily="34" charset="0"/>
              </a:rPr>
              <a:t>“</a:t>
            </a:r>
            <a:r>
              <a:rPr lang="en-US" altLang="ja-JP" sz="2200" dirty="0">
                <a:latin typeface="Arial" panose="020B0604020202020204" pitchFamily="34" charset="0"/>
                <a:ea typeface="ＭＳ Ｐゴシック" panose="020B0600070205080204" pitchFamily="34" charset="-128"/>
                <a:cs typeface="Arial" panose="020B0604020202020204" pitchFamily="34" charset="0"/>
              </a:rPr>
              <a:t>To a hammer, everything looks like a nail</a:t>
            </a:r>
            <a:r>
              <a:rPr lang="ja-JP" altLang="en-US" sz="2200" dirty="0">
                <a:latin typeface="Arial" panose="020B0604020202020204" pitchFamily="34" charset="0"/>
                <a:ea typeface="ＭＳ Ｐゴシック" panose="020B0600070205080204" pitchFamily="34" charset="-128"/>
                <a:cs typeface="Arial" panose="020B0604020202020204" pitchFamily="34" charset="0"/>
              </a:rPr>
              <a:t>”</a:t>
            </a:r>
            <a:r>
              <a:rPr lang="en-US" altLang="ja-JP" sz="2200" dirty="0">
                <a:latin typeface="Arial" panose="020B0604020202020204" pitchFamily="34" charset="0"/>
                <a:ea typeface="ＭＳ Ｐゴシック" panose="020B0600070205080204" pitchFamily="34" charset="-128"/>
                <a:cs typeface="Arial" panose="020B0604020202020204" pitchFamily="34" charset="0"/>
              </a:rPr>
              <a:t>: group communication may be infrequent.</a:t>
            </a: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Solution</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a:t>
            </a:r>
          </a:p>
          <a:p>
            <a:pPr lvl="2"/>
            <a:r>
              <a:rPr lang="en-US" altLang="en-US" sz="2200" dirty="0">
                <a:latin typeface="Arial" panose="020B0604020202020204" pitchFamily="34" charset="0"/>
                <a:ea typeface="ＭＳ Ｐゴシック" panose="020B0600070205080204" pitchFamily="34" charset="-128"/>
                <a:cs typeface="Arial" panose="020B0604020202020204" pitchFamily="34" charset="0"/>
              </a:rPr>
              <a:t>Integrate group features with individual activity</a:t>
            </a:r>
          </a:p>
          <a:p>
            <a:pPr lvl="2"/>
            <a:r>
              <a:rPr lang="en-US" altLang="en-US" sz="2200" dirty="0">
                <a:latin typeface="Arial" panose="020B0604020202020204" pitchFamily="34" charset="0"/>
                <a:ea typeface="ＭＳ Ｐゴシック" panose="020B0600070205080204" pitchFamily="34" charset="-128"/>
                <a:cs typeface="Arial" panose="020B0604020202020204" pitchFamily="34" charset="0"/>
              </a:rPr>
              <a:t>Design should be unobtrusive yet accessible</a:t>
            </a:r>
          </a:p>
          <a:p>
            <a:pPr lvl="2"/>
            <a:r>
              <a:rPr lang="en-US" altLang="en-US" sz="2200" dirty="0">
                <a:latin typeface="Arial" panose="020B0604020202020204" pitchFamily="34" charset="0"/>
                <a:ea typeface="ＭＳ Ｐゴシック" panose="020B0600070205080204" pitchFamily="34" charset="-128"/>
                <a:cs typeface="Arial" panose="020B0604020202020204" pitchFamily="34" charset="0"/>
              </a:rPr>
              <a:t>Add groupware features to already existing applications (e.g., MS Office)</a:t>
            </a:r>
            <a:endParaRPr lang="en-IE" altLang="en-US" sz="22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47</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897972021"/>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21207"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14193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2700" dirty="0">
                <a:latin typeface="Arial" panose="020B0604020202020204" pitchFamily="34" charset="0"/>
                <a:cs typeface="Arial" panose="020B0604020202020204" pitchFamily="34" charset="0"/>
              </a:rPr>
              <a:t> </a:t>
            </a:r>
            <a:r>
              <a:rPr lang="en-IE" sz="2700" dirty="0" smtClean="0">
                <a:latin typeface="Arial" panose="020B0604020202020204" pitchFamily="34" charset="0"/>
                <a:cs typeface="Arial" panose="020B0604020202020204" pitchFamily="34" charset="0"/>
              </a:rPr>
              <a:t>  Challenges for CSCW Developers (6)</a:t>
            </a:r>
            <a:endParaRPr lang="en-IE" sz="27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50000"/>
              </a:spcBef>
            </a:pPr>
            <a:r>
              <a:rPr lang="en-GB"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Challenge 6</a:t>
            </a:r>
            <a:r>
              <a:rPr lang="en-GB" altLang="en-US" sz="2200" dirty="0">
                <a:latin typeface="Arial" panose="020B0604020202020204" pitchFamily="34" charset="0"/>
                <a:ea typeface="ＭＳ Ｐゴシック" panose="020B0600070205080204" pitchFamily="34" charset="-128"/>
                <a:cs typeface="Arial" panose="020B0604020202020204" pitchFamily="34" charset="0"/>
              </a:rPr>
              <a:t>: The underestimated difficulty of evaluating groupware</a:t>
            </a:r>
          </a:p>
          <a:p>
            <a:pPr>
              <a:spcBef>
                <a:spcPct val="50000"/>
              </a:spcBef>
            </a:pPr>
            <a:endParaRPr lang="en-GB" altLang="en-US" sz="22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Problem</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Group context introduces social, motivational, economic, political dynamics that are hard to measure. Lab situations and prototypes are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often ineffective</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Because of a lack of definitive studies, the same mistakes are repeated over and over again.</a:t>
            </a: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Solution</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2200" dirty="0" err="1">
                <a:latin typeface="Arial" panose="020B0604020202020204" pitchFamily="34" charset="0"/>
                <a:ea typeface="ＭＳ Ｐゴシック" panose="020B0600070205080204" pitchFamily="34" charset="-128"/>
                <a:cs typeface="Arial" panose="020B0604020202020204" pitchFamily="34" charset="0"/>
              </a:rPr>
              <a:t>Grudin</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does n</a:t>
            </a:r>
            <a:r>
              <a:rPr lang="en-IE" altLang="en-US" sz="2200" dirty="0" smtClean="0">
                <a:latin typeface="Arial" panose="020B0604020202020204" pitchFamily="34" charset="0"/>
                <a:ea typeface="ＭＳ Ｐゴシック" panose="020B0600070205080204" pitchFamily="34" charset="-128"/>
                <a:cs typeface="Arial" panose="020B0604020202020204" pitchFamily="34" charset="0"/>
              </a:rPr>
              <a:t>o</a:t>
            </a:r>
            <a:r>
              <a:rPr lang="en-US" altLang="ja-JP" sz="2200" dirty="0" smtClean="0">
                <a:latin typeface="Arial" panose="020B0604020202020204" pitchFamily="34" charset="0"/>
                <a:ea typeface="ＭＳ Ｐゴシック" panose="020B0600070205080204" pitchFamily="34" charset="-128"/>
                <a:cs typeface="Arial" panose="020B0604020202020204" pitchFamily="34" charset="0"/>
              </a:rPr>
              <a:t>t </a:t>
            </a:r>
            <a:r>
              <a:rPr lang="en-US" altLang="ja-JP" sz="2200" dirty="0">
                <a:latin typeface="Arial" panose="020B0604020202020204" pitchFamily="34" charset="0"/>
                <a:ea typeface="ＭＳ Ｐゴシック" panose="020B0600070205080204" pitchFamily="34" charset="-128"/>
                <a:cs typeface="Arial" panose="020B0604020202020204" pitchFamily="34" charset="0"/>
              </a:rPr>
              <a:t>know.</a:t>
            </a:r>
          </a:p>
        </p:txBody>
      </p:sp>
      <p:sp>
        <p:nvSpPr>
          <p:cNvPr id="4" name="Slide Number Placeholder 3"/>
          <p:cNvSpPr>
            <a:spLocks noGrp="1"/>
          </p:cNvSpPr>
          <p:nvPr>
            <p:ph type="sldNum" sz="quarter" idx="12"/>
          </p:nvPr>
        </p:nvSpPr>
        <p:spPr/>
        <p:txBody>
          <a:bodyPr/>
          <a:lstStyle/>
          <a:p>
            <a:fld id="{38237106-F2ED-405E-BC33-CC3CF426205F}" type="slidenum">
              <a:rPr lang="en-US" smtClean="0"/>
              <a:pPr/>
              <a:t>48</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904555091"/>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22231"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0799641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2700" dirty="0">
                <a:latin typeface="Arial" panose="020B0604020202020204" pitchFamily="34" charset="0"/>
                <a:cs typeface="Arial" panose="020B0604020202020204" pitchFamily="34" charset="0"/>
              </a:rPr>
              <a:t> </a:t>
            </a:r>
            <a:r>
              <a:rPr lang="en-IE" sz="2700" dirty="0" smtClean="0">
                <a:latin typeface="Arial" panose="020B0604020202020204" pitchFamily="34" charset="0"/>
                <a:cs typeface="Arial" panose="020B0604020202020204" pitchFamily="34" charset="0"/>
              </a:rPr>
              <a:t>  Challenges for CSCW Developers (7)</a:t>
            </a:r>
            <a:endParaRPr lang="en-IE" sz="27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50000"/>
              </a:spcBef>
            </a:pPr>
            <a:r>
              <a:rPr lang="en-GB"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Challenge 7</a:t>
            </a:r>
            <a:r>
              <a:rPr lang="en-GB" altLang="en-US" sz="2200" dirty="0">
                <a:latin typeface="Arial" panose="020B0604020202020204" pitchFamily="34" charset="0"/>
                <a:ea typeface="ＭＳ Ｐゴシック" panose="020B0600070205080204" pitchFamily="34" charset="-128"/>
                <a:cs typeface="Arial" panose="020B0604020202020204" pitchFamily="34" charset="0"/>
              </a:rPr>
              <a:t>: The breakdown of intuitive decision-making</a:t>
            </a:r>
          </a:p>
          <a:p>
            <a:pPr>
              <a:spcBef>
                <a:spcPct val="50000"/>
              </a:spcBef>
            </a:pPr>
            <a:endParaRPr lang="en-GB" altLang="en-US" sz="22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Problem</a:t>
            </a:r>
            <a:r>
              <a:rPr lang="en-US" altLang="en-US" sz="2200" dirty="0">
                <a:solidFill>
                  <a:srgbClr val="009999"/>
                </a:solidFill>
                <a:latin typeface="Arial" panose="020B0604020202020204" pitchFamily="34" charset="0"/>
                <a:ea typeface="ＭＳ Ｐゴシック" panose="020B0600070205080204" pitchFamily="34" charset="-128"/>
                <a:cs typeface="Arial" panose="020B0604020202020204" pitchFamily="34" charset="0"/>
              </a:rPr>
              <a:t>:</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Developers cannot rely on their own individual informed intuition when group processes are concerned. Nor can any other resource inside the development environment help out. Too many applications target managers, neglecting to accommodate other users –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results in resistance.</a:t>
            </a:r>
            <a:endParaRPr lang="en-US" altLang="en-US" sz="22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Solution</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Involve real users early on in the design process. </a:t>
            </a:r>
          </a:p>
          <a:p>
            <a:pPr>
              <a:spcBef>
                <a:spcPct val="50000"/>
              </a:spcBef>
            </a:pPr>
            <a:endParaRPr lang="en-GB" altLang="en-US" sz="22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49</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185248343"/>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23255"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201781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3200" dirty="0">
                <a:latin typeface="Arial" panose="020B0604020202020204" pitchFamily="34" charset="0"/>
                <a:cs typeface="Arial" panose="020B0604020202020204" pitchFamily="34" charset="0"/>
              </a:rPr>
              <a:t>HCI and </a:t>
            </a:r>
            <a:r>
              <a:rPr lang="en-GB" altLang="en-US" sz="3200" dirty="0" smtClean="0">
                <a:latin typeface="Arial" panose="020B0604020202020204" pitchFamily="34" charset="0"/>
                <a:cs typeface="Arial" panose="020B0604020202020204" pitchFamily="34" charset="0"/>
              </a:rPr>
              <a:t>Interaction Design</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5</a:t>
            </a:fld>
            <a:endParaRPr lang="en-US"/>
          </a:p>
        </p:txBody>
      </p:sp>
      <p:pic>
        <p:nvPicPr>
          <p:cNvPr id="5" name="Picture Placeholder 6" descr="fig_01_04.jpg"/>
          <p:cNvPicPr>
            <a:picLocks noChangeAspect="1"/>
          </p:cNvPicPr>
          <p:nvPr/>
        </p:nvPicPr>
        <p:blipFill>
          <a:blip r:embed="rId2">
            <a:extLst>
              <a:ext uri="{28A0092B-C50C-407E-A947-70E740481C1C}">
                <a14:useLocalDpi xmlns:a14="http://schemas.microsoft.com/office/drawing/2010/main" val="0"/>
              </a:ext>
            </a:extLst>
          </a:blip>
          <a:srcRect t="-9322" b="-9322"/>
          <a:stretch>
            <a:fillRect/>
          </a:stretch>
        </p:blipFill>
        <p:spPr bwMode="auto">
          <a:xfrm>
            <a:off x="827584" y="1066800"/>
            <a:ext cx="7488832" cy="565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4228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2700" dirty="0">
                <a:latin typeface="Arial" panose="020B0604020202020204" pitchFamily="34" charset="0"/>
                <a:cs typeface="Arial" panose="020B0604020202020204" pitchFamily="34" charset="0"/>
              </a:rPr>
              <a:t> </a:t>
            </a:r>
            <a:r>
              <a:rPr lang="en-IE" sz="2700" dirty="0" smtClean="0">
                <a:latin typeface="Arial" panose="020B0604020202020204" pitchFamily="34" charset="0"/>
                <a:cs typeface="Arial" panose="020B0604020202020204" pitchFamily="34" charset="0"/>
              </a:rPr>
              <a:t>  Challenges for CSCW Developers (8)</a:t>
            </a:r>
            <a:endParaRPr lang="en-IE" sz="27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ct val="50000"/>
              </a:spcBef>
            </a:pPr>
            <a:r>
              <a:rPr lang="en-GB" altLang="en-US" sz="2200" dirty="0" smtClean="0">
                <a:solidFill>
                  <a:srgbClr val="FFC000"/>
                </a:solidFill>
                <a:latin typeface="Arial" panose="020B0604020202020204" pitchFamily="34" charset="0"/>
                <a:ea typeface="ＭＳ Ｐゴシック" panose="020B0600070205080204" pitchFamily="34" charset="-128"/>
                <a:cs typeface="Arial" panose="020B0604020202020204" pitchFamily="34" charset="0"/>
              </a:rPr>
              <a:t>Challenge </a:t>
            </a:r>
            <a:r>
              <a:rPr lang="en-GB"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8</a:t>
            </a:r>
            <a:r>
              <a:rPr lang="en-GB" altLang="en-US" sz="2200" dirty="0">
                <a:latin typeface="Arial" panose="020B0604020202020204" pitchFamily="34" charset="0"/>
                <a:ea typeface="ＭＳ Ｐゴシック" panose="020B0600070205080204" pitchFamily="34" charset="-128"/>
                <a:cs typeface="Arial" panose="020B0604020202020204" pitchFamily="34" charset="0"/>
              </a:rPr>
              <a:t>: Managing acceptance, a new challenge for product developers</a:t>
            </a:r>
          </a:p>
          <a:p>
            <a:pPr>
              <a:spcBef>
                <a:spcPct val="50000"/>
              </a:spcBef>
            </a:pPr>
            <a:endParaRPr lang="en-GB" altLang="en-US" sz="22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Problem</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Most CSCW software is shrink-wrapped – developers are removed from system acceptance issues –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this needs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to be overcome.</a:t>
            </a:r>
          </a:p>
          <a:p>
            <a:pPr lvl="1"/>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Solution</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Learn from Information Systems; cooperate with marketers; package software with consulting services (Lotus Notes</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ja-JP" sz="22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50</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185248343"/>
              </p:ext>
            </p:extLst>
          </p:nvPr>
        </p:nvGraphicFramePr>
        <p:xfrm>
          <a:off x="35496" y="404664"/>
          <a:ext cx="833438" cy="647700"/>
        </p:xfrm>
        <a:graphic>
          <a:graphicData uri="http://schemas.openxmlformats.org/presentationml/2006/ole">
            <mc:AlternateContent xmlns:mc="http://schemas.openxmlformats.org/markup-compatibility/2006">
              <mc:Choice xmlns:v="urn:schemas-microsoft-com:vml" Requires="v">
                <p:oleObj spid="_x0000_s224280" name="Clip" r:id="rId3" imgW="1258784" imgH="1136377" progId="">
                  <p:embed/>
                </p:oleObj>
              </mc:Choice>
              <mc:Fallback>
                <p:oleObj name="Clip" r:id="rId3" imgW="1258784" imgH="11363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4664"/>
                        <a:ext cx="833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2017812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Summary of the Lecture</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51</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342900" lvl="1" indent="-342900">
              <a:lnSpc>
                <a:spcPct val="150000"/>
              </a:lnSpc>
              <a:spcBef>
                <a:spcPts val="0"/>
              </a:spcBef>
            </a:pPr>
            <a:r>
              <a:rPr lang="en-IE" altLang="en-US" sz="2200" dirty="0">
                <a:latin typeface="Arial" panose="020B0604020202020204" pitchFamily="34" charset="0"/>
                <a:ea typeface="ＭＳ Ｐゴシック" panose="020B0600070205080204" pitchFamily="34" charset="-128"/>
                <a:cs typeface="Arial" panose="020B0604020202020204" pitchFamily="34" charset="0"/>
              </a:rPr>
              <a:t>Interactive Systems </a:t>
            </a:r>
            <a:r>
              <a:rPr lang="en-IE" altLang="en-US" sz="2200" dirty="0" smtClean="0">
                <a:latin typeface="Arial" panose="020B0604020202020204" pitchFamily="34" charset="0"/>
                <a:ea typeface="ＭＳ Ｐゴシック" panose="020B0600070205080204" pitchFamily="34" charset="-128"/>
                <a:cs typeface="Arial" panose="020B0604020202020204" pitchFamily="34" charset="0"/>
              </a:rPr>
              <a:t>Development</a:t>
            </a:r>
          </a:p>
          <a:p>
            <a:pPr marL="742950" lvl="2" indent="-342900">
              <a:spcBef>
                <a:spcPts val="0"/>
              </a:spcBef>
            </a:pPr>
            <a:r>
              <a:rPr lang="en-IE" altLang="en-US" sz="2200" dirty="0" smtClean="0">
                <a:latin typeface="Arial" panose="020B0604020202020204" pitchFamily="34" charset="0"/>
                <a:ea typeface="ＭＳ Ｐゴシック" panose="020B0600070205080204" pitchFamily="34" charset="-128"/>
                <a:cs typeface="Arial" panose="020B0604020202020204" pitchFamily="34" charset="0"/>
              </a:rPr>
              <a:t>Interactive Applications – how they relate to HCI</a:t>
            </a:r>
          </a:p>
          <a:p>
            <a:pPr marL="742950" lvl="2" indent="-342900">
              <a:spcBef>
                <a:spcPts val="0"/>
              </a:spcBef>
            </a:pPr>
            <a:r>
              <a:rPr lang="en-IE" altLang="en-US" sz="2200" dirty="0" smtClean="0">
                <a:latin typeface="Arial" panose="020B0604020202020204" pitchFamily="34" charset="0"/>
                <a:ea typeface="ＭＳ Ｐゴシック" panose="020B0600070205080204" pitchFamily="34" charset="-128"/>
                <a:cs typeface="Arial" panose="020B0604020202020204" pitchFamily="34" charset="0"/>
              </a:rPr>
              <a:t>Historical view of User Interface Applications Development</a:t>
            </a:r>
          </a:p>
          <a:p>
            <a:pPr marL="742950" lvl="2" indent="-342900">
              <a:spcBef>
                <a:spcPts val="0"/>
              </a:spcBef>
            </a:pPr>
            <a:r>
              <a:rPr lang="en-IE" altLang="en-US" sz="2200" dirty="0" smtClean="0">
                <a:latin typeface="Arial" panose="020B0604020202020204" pitchFamily="34" charset="0"/>
                <a:ea typeface="ＭＳ Ｐゴシック" panose="020B0600070205080204" pitchFamily="34" charset="-128"/>
                <a:cs typeface="Arial" panose="020B0604020202020204" pitchFamily="34" charset="0"/>
              </a:rPr>
              <a:t>Aspects of modern interface-oriented applications</a:t>
            </a:r>
            <a:endParaRPr lang="en-US" altLang="en-US" sz="2200" dirty="0" smtClean="0">
              <a:solidFill>
                <a:srgbClr val="FFC000"/>
              </a:solidFill>
              <a:latin typeface="Arial" panose="020B0604020202020204" pitchFamily="34" charset="0"/>
              <a:ea typeface="ＭＳ Ｐゴシック" panose="020B0600070205080204" pitchFamily="34" charset="-128"/>
              <a:cs typeface="Arial" panose="020B0604020202020204" pitchFamily="34" charset="0"/>
            </a:endParaRPr>
          </a:p>
          <a:p>
            <a:pPr>
              <a:lnSpc>
                <a:spcPct val="150000"/>
              </a:lnSpc>
              <a:spcBef>
                <a:spcPts val="0"/>
              </a:spcBef>
            </a:pPr>
            <a:r>
              <a:rPr lang="en-US" altLang="en-US" sz="2200" dirty="0" smtClean="0">
                <a:solidFill>
                  <a:srgbClr val="FFC000"/>
                </a:solidFill>
                <a:latin typeface="Arial" panose="020B0604020202020204" pitchFamily="34" charset="0"/>
                <a:ea typeface="ＭＳ Ｐゴシック" panose="020B0600070205080204" pitchFamily="34" charset="-128"/>
                <a:cs typeface="Arial" panose="020B0604020202020204" pitchFamily="34" charset="0"/>
              </a:rPr>
              <a:t>Computer-supported </a:t>
            </a:r>
            <a:r>
              <a:rPr lang="en-US" altLang="en-US" sz="22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cooperative work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or CSCW is computer-assisted coordinated activity carried out by groups of collaborating individuals</a:t>
            </a:r>
            <a:r>
              <a:rPr lang="en-IE" altLang="en-US" sz="2200" dirty="0">
                <a:latin typeface="Arial" panose="020B0604020202020204" pitchFamily="34" charset="0"/>
                <a:ea typeface="ＭＳ Ｐゴシック" panose="020B0600070205080204" pitchFamily="34" charset="-128"/>
                <a:cs typeface="Arial" panose="020B0604020202020204" pitchFamily="34" charset="0"/>
              </a:rPr>
              <a:t> </a:t>
            </a:r>
          </a:p>
          <a:p>
            <a:pPr lvl="1">
              <a:spcBef>
                <a:spcPts val="0"/>
              </a:spcBef>
            </a:pPr>
            <a:r>
              <a:rPr lang="en-IE" altLang="en-US" sz="2200" dirty="0">
                <a:latin typeface="Arial" panose="020B0604020202020204" pitchFamily="34" charset="0"/>
                <a:ea typeface="ＭＳ Ｐゴシック" panose="020B0600070205080204" pitchFamily="34" charset="-128"/>
                <a:cs typeface="Arial" panose="020B0604020202020204" pitchFamily="34" charset="0"/>
              </a:rPr>
              <a:t>Time/Space Matrix </a:t>
            </a:r>
            <a:r>
              <a:rPr lang="en-IE" altLang="en-US" sz="2200" dirty="0" smtClean="0">
                <a:latin typeface="Arial" panose="020B0604020202020204" pitchFamily="34" charset="0"/>
                <a:ea typeface="ＭＳ Ｐゴシック" panose="020B0600070205080204" pitchFamily="34" charset="-128"/>
                <a:cs typeface="Arial" panose="020B0604020202020204" pitchFamily="34" charset="0"/>
              </a:rPr>
              <a:t>and </a:t>
            </a:r>
            <a:r>
              <a:rPr lang="en-IE" altLang="en-US" sz="2200" dirty="0">
                <a:latin typeface="Arial" panose="020B0604020202020204" pitchFamily="34" charset="0"/>
                <a:ea typeface="ＭＳ Ｐゴシック" panose="020B0600070205080204" pitchFamily="34" charset="-128"/>
                <a:cs typeface="Arial" panose="020B0604020202020204" pitchFamily="34" charset="0"/>
              </a:rPr>
              <a:t>CSCW</a:t>
            </a:r>
          </a:p>
          <a:p>
            <a:pPr lvl="1">
              <a:spcBef>
                <a:spcPts val="0"/>
              </a:spcBef>
            </a:pPr>
            <a:r>
              <a:rPr lang="en-IE" altLang="en-US" sz="2200" dirty="0" err="1">
                <a:latin typeface="Arial" panose="020B0604020202020204" pitchFamily="34" charset="0"/>
                <a:ea typeface="ＭＳ Ｐゴシック" panose="020B0600070205080204" pitchFamily="34" charset="-128"/>
                <a:cs typeface="Arial" panose="020B0604020202020204" pitchFamily="34" charset="0"/>
              </a:rPr>
              <a:t>Grudin’s</a:t>
            </a:r>
            <a:r>
              <a:rPr lang="en-IE" altLang="en-US" sz="2200" dirty="0">
                <a:latin typeface="Arial" panose="020B0604020202020204" pitchFamily="34" charset="0"/>
                <a:ea typeface="ＭＳ Ｐゴシック" panose="020B0600070205080204" pitchFamily="34" charset="-128"/>
                <a:cs typeface="Arial" panose="020B0604020202020204" pitchFamily="34" charset="0"/>
              </a:rPr>
              <a:t> </a:t>
            </a:r>
            <a:r>
              <a:rPr lang="en-IE" altLang="en-US" sz="2200" dirty="0" smtClean="0">
                <a:latin typeface="Arial" panose="020B0604020202020204" pitchFamily="34" charset="0"/>
                <a:ea typeface="ＭＳ Ｐゴシック" panose="020B0600070205080204" pitchFamily="34" charset="-128"/>
                <a:cs typeface="Arial" panose="020B0604020202020204" pitchFamily="34" charset="0"/>
              </a:rPr>
              <a:t>eight </a:t>
            </a:r>
            <a:r>
              <a:rPr lang="en-IE" altLang="en-US" sz="2200" dirty="0">
                <a:latin typeface="Arial" panose="020B0604020202020204" pitchFamily="34" charset="0"/>
                <a:ea typeface="ＭＳ Ｐゴシック" panose="020B0600070205080204" pitchFamily="34" charset="-128"/>
                <a:cs typeface="Arial" panose="020B0604020202020204" pitchFamily="34" charset="0"/>
              </a:rPr>
              <a:t>challenges for CSCW </a:t>
            </a:r>
            <a:r>
              <a:rPr lang="en-IE" altLang="en-US" sz="2200" dirty="0" smtClean="0">
                <a:latin typeface="Arial" panose="020B0604020202020204" pitchFamily="34" charset="0"/>
                <a:ea typeface="ＭＳ Ｐゴシック" panose="020B0600070205080204" pitchFamily="34" charset="-128"/>
                <a:cs typeface="Arial" panose="020B0604020202020204" pitchFamily="34" charset="0"/>
              </a:rPr>
              <a:t>developers</a:t>
            </a:r>
            <a:endParaRPr lang="en-IE" altLang="en-US" sz="22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8842859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fld id="{17A659B5-5B14-4684-B510-BCA1996ED5F2}" type="slidenum">
              <a:rPr lang="en-US" altLang="en-US" sz="1200" smtClean="0">
                <a:latin typeface="Arial" charset="0"/>
              </a:rPr>
              <a:pPr eaLnBrk="1" fontAlgn="base" hangingPunct="1">
                <a:spcBef>
                  <a:spcPct val="0"/>
                </a:spcBef>
                <a:spcAft>
                  <a:spcPct val="0"/>
                </a:spcAft>
                <a:buClrTx/>
                <a:buSzTx/>
                <a:buFontTx/>
                <a:buNone/>
              </a:pPr>
              <a:t>52</a:t>
            </a:fld>
            <a:endParaRPr lang="en-US" altLang="en-US" sz="120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3200" dirty="0" smtClean="0">
                <a:latin typeface="Arial" panose="020B0604020202020204" pitchFamily="34" charset="0"/>
                <a:cs typeface="Arial" panose="020B0604020202020204" pitchFamily="34" charset="0"/>
              </a:rPr>
              <a:t>References</a:t>
            </a:r>
          </a:p>
        </p:txBody>
      </p:sp>
      <p:sp>
        <p:nvSpPr>
          <p:cNvPr id="15364" name="Rectangle 3"/>
          <p:cNvSpPr>
            <a:spLocks noGrp="1" noChangeArrowheads="1"/>
          </p:cNvSpPr>
          <p:nvPr>
            <p:ph type="body" idx="4294967295"/>
          </p:nvPr>
        </p:nvSpPr>
        <p:spPr>
          <a:xfrm>
            <a:off x="755576" y="1412776"/>
            <a:ext cx="7920880" cy="4800600"/>
          </a:xfrm>
          <a:prstGeom prst="rect">
            <a:avLst/>
          </a:prstGeom>
        </p:spPr>
        <p:txBody>
          <a:bodyPr>
            <a:noAutofit/>
          </a:bodyPr>
          <a:lstStyle/>
          <a:p>
            <a:pPr marL="419100" indent="-304800">
              <a:lnSpc>
                <a:spcPct val="90000"/>
              </a:lnSpc>
            </a:pPr>
            <a:r>
              <a:rPr lang="en-IE" altLang="ja-JP" sz="2400" dirty="0" err="1">
                <a:ea typeface="ＭＳ Ｐゴシック" panose="020B0600070205080204" pitchFamily="34" charset="-128"/>
              </a:rPr>
              <a:t>Abowd</a:t>
            </a:r>
            <a:r>
              <a:rPr lang="en-IE" altLang="ja-JP" sz="2400" dirty="0">
                <a:ea typeface="ＭＳ Ｐゴシック" panose="020B0600070205080204" pitchFamily="34" charset="-128"/>
              </a:rPr>
              <a:t>, G. &amp; </a:t>
            </a:r>
            <a:r>
              <a:rPr lang="en-IE" altLang="ja-JP" sz="2400" dirty="0" err="1">
                <a:ea typeface="ＭＳ Ｐゴシック" panose="020B0600070205080204" pitchFamily="34" charset="-128"/>
              </a:rPr>
              <a:t>Mynatt</a:t>
            </a:r>
            <a:r>
              <a:rPr lang="en-IE" altLang="ja-JP" sz="2400" dirty="0">
                <a:ea typeface="ＭＳ Ｐゴシック" panose="020B0600070205080204" pitchFamily="34" charset="-128"/>
              </a:rPr>
              <a:t>, E. (2000) </a:t>
            </a:r>
            <a:r>
              <a:rPr lang="en-US" altLang="ja-JP" sz="2400" dirty="0">
                <a:ea typeface="ＭＳ Ｐゴシック" panose="020B0600070205080204" pitchFamily="34" charset="-128"/>
              </a:rPr>
              <a:t>Charting Past, Present and Future Research in Ubiquitous </a:t>
            </a:r>
            <a:r>
              <a:rPr lang="en-US" altLang="ja-JP" sz="2400" dirty="0" smtClean="0">
                <a:ea typeface="ＭＳ Ｐゴシック" panose="020B0600070205080204" pitchFamily="34" charset="-128"/>
              </a:rPr>
              <a:t>Computing</a:t>
            </a:r>
          </a:p>
          <a:p>
            <a:pPr marL="419100" indent="-304800">
              <a:lnSpc>
                <a:spcPct val="90000"/>
              </a:lnSpc>
            </a:pPr>
            <a:r>
              <a:rPr lang="en-US" altLang="ja-JP" sz="2400" dirty="0" err="1">
                <a:ea typeface="ＭＳ Ｐゴシック" panose="020B0600070205080204" pitchFamily="34" charset="-128"/>
              </a:rPr>
              <a:t>Baecker</a:t>
            </a:r>
            <a:r>
              <a:rPr lang="en-US" altLang="ja-JP" sz="2400" dirty="0">
                <a:ea typeface="ＭＳ Ｐゴシック" panose="020B0600070205080204" pitchFamily="34" charset="-128"/>
              </a:rPr>
              <a:t>, R. M., et al (1995)  Readings in Human-Computer Interaction:  Towards the Year </a:t>
            </a:r>
            <a:r>
              <a:rPr lang="en-US" altLang="ja-JP" sz="2400" dirty="0" smtClean="0">
                <a:ea typeface="ＭＳ Ｐゴシック" panose="020B0600070205080204" pitchFamily="34" charset="-128"/>
              </a:rPr>
              <a:t>2000</a:t>
            </a:r>
            <a:endParaRPr lang="en-IE" altLang="ja-JP" sz="2400" dirty="0" smtClean="0">
              <a:ea typeface="ＭＳ Ｐゴシック" panose="020B0600070205080204" pitchFamily="34" charset="-128"/>
            </a:endParaRPr>
          </a:p>
          <a:p>
            <a:pPr marL="419100" indent="-304800">
              <a:lnSpc>
                <a:spcPct val="90000"/>
              </a:lnSpc>
            </a:pPr>
            <a:r>
              <a:rPr lang="en-IE" altLang="ja-JP" sz="2400" dirty="0" smtClean="0">
                <a:ea typeface="ＭＳ Ｐゴシック" panose="020B0600070205080204" pitchFamily="34" charset="-128"/>
              </a:rPr>
              <a:t>Bannon</a:t>
            </a:r>
            <a:r>
              <a:rPr lang="en-IE" altLang="ja-JP" sz="2400" dirty="0">
                <a:ea typeface="ＭＳ Ｐゴシック" panose="020B0600070205080204" pitchFamily="34" charset="-128"/>
              </a:rPr>
              <a:t>, L. (1992) </a:t>
            </a:r>
            <a:r>
              <a:rPr lang="en-US" altLang="ja-JP" sz="2400" dirty="0">
                <a:ea typeface="ＭＳ Ｐゴシック" panose="020B0600070205080204" pitchFamily="34" charset="-128"/>
              </a:rPr>
              <a:t>Perspectives on CSCW: From HCI and CMC to CSCW </a:t>
            </a:r>
          </a:p>
          <a:p>
            <a:pPr marL="419100" indent="-304800">
              <a:lnSpc>
                <a:spcPct val="90000"/>
              </a:lnSpc>
            </a:pPr>
            <a:r>
              <a:rPr lang="en-IE" altLang="ja-JP" sz="2400" dirty="0" err="1">
                <a:ea typeface="ＭＳ Ｐゴシック" panose="020B0600070205080204" pitchFamily="34" charset="-128"/>
              </a:rPr>
              <a:t>Benyon</a:t>
            </a:r>
            <a:r>
              <a:rPr lang="en-IE" altLang="ja-JP" sz="2400" dirty="0">
                <a:ea typeface="ＭＳ Ｐゴシック" panose="020B0600070205080204" pitchFamily="34" charset="-128"/>
              </a:rPr>
              <a:t>, D. et al (2005) Designing Interactive </a:t>
            </a:r>
            <a:r>
              <a:rPr lang="en-IE" altLang="ja-JP" sz="2400" dirty="0" smtClean="0">
                <a:ea typeface="ＭＳ Ｐゴシック" panose="020B0600070205080204" pitchFamily="34" charset="-128"/>
              </a:rPr>
              <a:t>Systems</a:t>
            </a:r>
          </a:p>
          <a:p>
            <a:pPr marL="419100" indent="-304800">
              <a:lnSpc>
                <a:spcPct val="90000"/>
              </a:lnSpc>
            </a:pPr>
            <a:r>
              <a:rPr lang="en-US" altLang="ja-JP" sz="2400" dirty="0">
                <a:ea typeface="ＭＳ Ｐゴシック" panose="020B0600070205080204" pitchFamily="34" charset="-128"/>
              </a:rPr>
              <a:t>Alan Dix et al (1993) Human Computer </a:t>
            </a:r>
            <a:r>
              <a:rPr lang="en-US" altLang="ja-JP" sz="2400" dirty="0" smtClean="0">
                <a:ea typeface="ＭＳ Ｐゴシック" panose="020B0600070205080204" pitchFamily="34" charset="-128"/>
              </a:rPr>
              <a:t>Interaction</a:t>
            </a:r>
          </a:p>
          <a:p>
            <a:pPr marL="419100" indent="-304800">
              <a:lnSpc>
                <a:spcPct val="90000"/>
              </a:lnSpc>
            </a:pPr>
            <a:r>
              <a:rPr lang="en-IE" altLang="ja-JP" sz="2400" dirty="0" err="1">
                <a:ea typeface="ＭＳ Ｐゴシック" panose="020B0600070205080204" pitchFamily="34" charset="-128"/>
              </a:rPr>
              <a:t>Grudin</a:t>
            </a:r>
            <a:r>
              <a:rPr lang="en-IE" altLang="ja-JP" sz="2400" dirty="0">
                <a:ea typeface="ＭＳ Ｐゴシック" panose="020B0600070205080204" pitchFamily="34" charset="-128"/>
              </a:rPr>
              <a:t>, J. (1994) </a:t>
            </a:r>
            <a:r>
              <a:rPr lang="en-US" altLang="ja-JP" sz="2400" dirty="0">
                <a:ea typeface="ＭＳ Ｐゴシック" panose="020B0600070205080204" pitchFamily="34" charset="-128"/>
              </a:rPr>
              <a:t>CSCW: History and Focus </a:t>
            </a:r>
          </a:p>
        </p:txBody>
      </p:sp>
    </p:spTree>
    <p:extLst>
      <p:ext uri="{BB962C8B-B14F-4D97-AF65-F5344CB8AC3E}">
        <p14:creationId xmlns:p14="http://schemas.microsoft.com/office/powerpoint/2010/main" val="2933128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fld id="{17A659B5-5B14-4684-B510-BCA1996ED5F2}" type="slidenum">
              <a:rPr lang="en-US" altLang="en-US" sz="1200" smtClean="0">
                <a:latin typeface="Arial" charset="0"/>
              </a:rPr>
              <a:pPr eaLnBrk="1" fontAlgn="base" hangingPunct="1">
                <a:spcBef>
                  <a:spcPct val="0"/>
                </a:spcBef>
                <a:spcAft>
                  <a:spcPct val="0"/>
                </a:spcAft>
                <a:buClrTx/>
                <a:buSzTx/>
                <a:buFontTx/>
                <a:buNone/>
              </a:pPr>
              <a:t>53</a:t>
            </a:fld>
            <a:endParaRPr lang="en-US" altLang="en-US" sz="120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3200" dirty="0" smtClean="0">
                <a:latin typeface="Arial" panose="020B0604020202020204" pitchFamily="34" charset="0"/>
                <a:cs typeface="Arial" panose="020B0604020202020204" pitchFamily="34" charset="0"/>
              </a:rPr>
              <a:t>References</a:t>
            </a:r>
          </a:p>
        </p:txBody>
      </p:sp>
      <p:sp>
        <p:nvSpPr>
          <p:cNvPr id="15364" name="Rectangle 3"/>
          <p:cNvSpPr>
            <a:spLocks noGrp="1" noChangeArrowheads="1"/>
          </p:cNvSpPr>
          <p:nvPr>
            <p:ph type="body" idx="4294967295"/>
          </p:nvPr>
        </p:nvSpPr>
        <p:spPr>
          <a:xfrm>
            <a:off x="755576" y="1412776"/>
            <a:ext cx="7920880" cy="4800600"/>
          </a:xfrm>
          <a:prstGeom prst="rect">
            <a:avLst/>
          </a:prstGeom>
        </p:spPr>
        <p:txBody>
          <a:bodyPr>
            <a:noAutofit/>
          </a:bodyPr>
          <a:lstStyle/>
          <a:p>
            <a:pPr marL="419100" indent="-304800">
              <a:lnSpc>
                <a:spcPct val="90000"/>
              </a:lnSpc>
            </a:pPr>
            <a:r>
              <a:rPr lang="en-IE" altLang="ja-JP" sz="2400" dirty="0" err="1" smtClean="0">
                <a:ea typeface="ＭＳ Ｐゴシック" panose="020B0600070205080204" pitchFamily="34" charset="-128"/>
              </a:rPr>
              <a:t>Grudin</a:t>
            </a:r>
            <a:r>
              <a:rPr lang="en-IE" altLang="ja-JP" sz="2400" dirty="0">
                <a:ea typeface="ＭＳ Ｐゴシック" panose="020B0600070205080204" pitchFamily="34" charset="-128"/>
              </a:rPr>
              <a:t>, J. (1994) </a:t>
            </a:r>
            <a:r>
              <a:rPr lang="en-US" altLang="ja-JP" sz="2400" dirty="0">
                <a:ea typeface="ＭＳ Ｐゴシック" panose="020B0600070205080204" pitchFamily="34" charset="-128"/>
              </a:rPr>
              <a:t>Groupware and Social Dynamics: Eight Challenges for Developers </a:t>
            </a:r>
            <a:endParaRPr lang="en-US" altLang="ja-JP" sz="2400" dirty="0" smtClean="0">
              <a:ea typeface="ＭＳ Ｐゴシック" panose="020B0600070205080204" pitchFamily="34" charset="-128"/>
            </a:endParaRPr>
          </a:p>
          <a:p>
            <a:pPr marL="419100" indent="-304800">
              <a:lnSpc>
                <a:spcPct val="90000"/>
              </a:lnSpc>
            </a:pPr>
            <a:r>
              <a:rPr lang="en-US" altLang="ja-JP" sz="2400" dirty="0">
                <a:ea typeface="ＭＳ Ｐゴシック" panose="020B0600070205080204" pitchFamily="34" charset="-128"/>
              </a:rPr>
              <a:t>Gupta, S. &amp; Kaiser, G. (2004) A Virtual Environment for Collaborative Distance Learning With Video </a:t>
            </a:r>
            <a:r>
              <a:rPr lang="en-US" altLang="ja-JP" sz="2400" dirty="0" smtClean="0">
                <a:ea typeface="ＭＳ Ｐゴシック" panose="020B0600070205080204" pitchFamily="34" charset="-128"/>
              </a:rPr>
              <a:t>Synchronization</a:t>
            </a:r>
          </a:p>
          <a:p>
            <a:pPr marL="419100" indent="-304800">
              <a:lnSpc>
                <a:spcPct val="90000"/>
              </a:lnSpc>
            </a:pPr>
            <a:r>
              <a:rPr lang="en-IE" altLang="ja-JP" sz="2400" dirty="0">
                <a:ea typeface="ＭＳ Ｐゴシック" panose="020B0600070205080204" pitchFamily="34" charset="-128"/>
              </a:rPr>
              <a:t>Ishii, H. (2004) </a:t>
            </a:r>
            <a:r>
              <a:rPr lang="en-US" altLang="ja-JP" sz="2400" dirty="0">
                <a:ea typeface="ＭＳ Ｐゴシック" panose="020B0600070205080204" pitchFamily="34" charset="-128"/>
              </a:rPr>
              <a:t>Bringing clay and sand into digital design – continuous tangible user </a:t>
            </a:r>
            <a:r>
              <a:rPr lang="en-US" altLang="ja-JP" sz="2400" dirty="0" smtClean="0">
                <a:ea typeface="ＭＳ Ｐゴシック" panose="020B0600070205080204" pitchFamily="34" charset="-128"/>
              </a:rPr>
              <a:t>interfaces</a:t>
            </a:r>
          </a:p>
          <a:p>
            <a:pPr marL="419100" indent="-304800">
              <a:lnSpc>
                <a:spcPct val="90000"/>
              </a:lnSpc>
            </a:pPr>
            <a:r>
              <a:rPr lang="en-US" altLang="ja-JP" sz="2400" dirty="0">
                <a:ea typeface="ＭＳ Ｐゴシック" panose="020B0600070205080204" pitchFamily="34" charset="-128"/>
              </a:rPr>
              <a:t>Milgram &amp; </a:t>
            </a:r>
            <a:r>
              <a:rPr lang="en-US" altLang="ja-JP" sz="2400" dirty="0" err="1">
                <a:ea typeface="ＭＳ Ｐゴシック" panose="020B0600070205080204" pitchFamily="34" charset="-128"/>
              </a:rPr>
              <a:t>Kishino</a:t>
            </a:r>
            <a:r>
              <a:rPr lang="en-US" altLang="ja-JP" sz="2400" dirty="0">
                <a:ea typeface="ＭＳ Ｐゴシック" panose="020B0600070205080204" pitchFamily="34" charset="-128"/>
              </a:rPr>
              <a:t> (1994)  A Taxonomy of Mixed Reality Visual </a:t>
            </a:r>
            <a:r>
              <a:rPr lang="en-US" altLang="ja-JP" sz="2400" dirty="0" smtClean="0">
                <a:ea typeface="ＭＳ Ｐゴシック" panose="020B0600070205080204" pitchFamily="34" charset="-128"/>
              </a:rPr>
              <a:t>Display</a:t>
            </a:r>
          </a:p>
          <a:p>
            <a:pPr marL="419100" indent="-304800">
              <a:lnSpc>
                <a:spcPct val="90000"/>
              </a:lnSpc>
            </a:pPr>
            <a:r>
              <a:rPr lang="en-IE" altLang="ja-JP" sz="2400" dirty="0" err="1">
                <a:ea typeface="ＭＳ Ｐゴシック" panose="020B0600070205080204" pitchFamily="34" charset="-128"/>
              </a:rPr>
              <a:t>Scholtz</a:t>
            </a:r>
            <a:r>
              <a:rPr lang="en-IE" altLang="ja-JP" sz="2400" dirty="0">
                <a:ea typeface="ＭＳ Ｐゴシック" panose="020B0600070205080204" pitchFamily="34" charset="-128"/>
              </a:rPr>
              <a:t>, J. (2001) </a:t>
            </a:r>
            <a:r>
              <a:rPr lang="en-US" altLang="ja-JP" sz="2400" dirty="0">
                <a:ea typeface="ＭＳ Ｐゴシック" panose="020B0600070205080204" pitchFamily="34" charset="-128"/>
              </a:rPr>
              <a:t>Ubiquitous Computing Goes Mobile </a:t>
            </a:r>
            <a:endParaRPr lang="en-US" altLang="ja-JP" sz="2400" dirty="0" smtClean="0">
              <a:ea typeface="ＭＳ Ｐゴシック" panose="020B0600070205080204" pitchFamily="34" charset="-128"/>
            </a:endParaRPr>
          </a:p>
          <a:p>
            <a:pPr marL="419100" indent="-304800">
              <a:lnSpc>
                <a:spcPct val="90000"/>
              </a:lnSpc>
            </a:pPr>
            <a:r>
              <a:rPr lang="en-IE" altLang="ja-JP" sz="2400" dirty="0">
                <a:ea typeface="ＭＳ Ｐゴシック" panose="020B0600070205080204" pitchFamily="34" charset="-128"/>
              </a:rPr>
              <a:t>Weiser, M. (1991) The Computer for the 21</a:t>
            </a:r>
            <a:r>
              <a:rPr lang="en-IE" altLang="ja-JP" sz="2400" baseline="30000" dirty="0">
                <a:ea typeface="ＭＳ Ｐゴシック" panose="020B0600070205080204" pitchFamily="34" charset="-128"/>
              </a:rPr>
              <a:t>st</a:t>
            </a:r>
            <a:r>
              <a:rPr lang="en-IE" altLang="ja-JP" sz="2400" dirty="0">
                <a:ea typeface="ＭＳ Ｐゴシック" panose="020B0600070205080204" pitchFamily="34" charset="-128"/>
              </a:rPr>
              <a:t> </a:t>
            </a:r>
            <a:r>
              <a:rPr lang="en-IE" altLang="ja-JP" sz="2400" dirty="0" smtClean="0">
                <a:ea typeface="ＭＳ Ｐゴシック" panose="020B0600070205080204" pitchFamily="34" charset="-128"/>
              </a:rPr>
              <a:t>Century</a:t>
            </a:r>
            <a:endParaRPr lang="en-IE" altLang="ja-JP" sz="2400" dirty="0">
              <a:ea typeface="ＭＳ Ｐゴシック" panose="020B0600070205080204" pitchFamily="34" charset="-128"/>
            </a:endParaRPr>
          </a:p>
        </p:txBody>
      </p:sp>
    </p:spTree>
    <p:extLst>
      <p:ext uri="{BB962C8B-B14F-4D97-AF65-F5344CB8AC3E}">
        <p14:creationId xmlns:p14="http://schemas.microsoft.com/office/powerpoint/2010/main" val="106236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2800" dirty="0">
                <a:latin typeface="Arial" panose="020B0604020202020204" pitchFamily="34" charset="0"/>
                <a:cs typeface="Arial" panose="020B0604020202020204" pitchFamily="34" charset="0"/>
              </a:rPr>
              <a:t>Relationship between </a:t>
            </a:r>
            <a:r>
              <a:rPr lang="en-GB" altLang="en-US" sz="2800" dirty="0" smtClean="0">
                <a:latin typeface="Arial" panose="020B0604020202020204" pitchFamily="34" charset="0"/>
                <a:cs typeface="Arial" panose="020B0604020202020204" pitchFamily="34" charset="0"/>
              </a:rPr>
              <a:t>Interaction Design, </a:t>
            </a:r>
            <a:r>
              <a:rPr lang="en-GB" altLang="en-US" sz="2800" dirty="0">
                <a:latin typeface="Arial" panose="020B0604020202020204" pitchFamily="34" charset="0"/>
                <a:cs typeface="Arial" panose="020B0604020202020204" pitchFamily="34" charset="0"/>
              </a:rPr>
              <a:t>HCI and other fields</a:t>
            </a:r>
            <a:endParaRPr lang="en-IE" sz="28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6</a:t>
            </a:fld>
            <a:endParaRPr lang="en-US"/>
          </a:p>
        </p:txBody>
      </p:sp>
      <p:sp>
        <p:nvSpPr>
          <p:cNvPr id="4" name="Content Placeholder 3"/>
          <p:cNvSpPr>
            <a:spLocks noGrp="1"/>
          </p:cNvSpPr>
          <p:nvPr>
            <p:ph sz="quarter" idx="13"/>
          </p:nvPr>
        </p:nvSpPr>
        <p:spPr/>
        <p:txBody>
          <a:bodyPr>
            <a:normAutofit/>
          </a:bodyPr>
          <a:lstStyle/>
          <a:p>
            <a:r>
              <a:rPr lang="en-GB" altLang="en-US" sz="2400" dirty="0">
                <a:latin typeface="Arial" panose="020B0604020202020204" pitchFamily="34" charset="0"/>
                <a:cs typeface="Arial" panose="020B0604020202020204" pitchFamily="34" charset="0"/>
              </a:rPr>
              <a:t>Design practices contributing to </a:t>
            </a:r>
            <a:r>
              <a:rPr lang="en-GB" altLang="en-US" sz="2400" dirty="0" smtClean="0">
                <a:latin typeface="Arial" panose="020B0604020202020204" pitchFamily="34" charset="0"/>
                <a:cs typeface="Arial" panose="020B0604020202020204" pitchFamily="34" charset="0"/>
              </a:rPr>
              <a:t>Interaction Design include:</a:t>
            </a:r>
            <a:endParaRPr lang="en-GB" altLang="en-US" sz="2400" dirty="0">
              <a:latin typeface="Arial" panose="020B0604020202020204" pitchFamily="34" charset="0"/>
              <a:cs typeface="Arial" panose="020B0604020202020204" pitchFamily="34" charset="0"/>
            </a:endParaRPr>
          </a:p>
          <a:p>
            <a:pPr lvl="1"/>
            <a:r>
              <a:rPr lang="en-GB" altLang="en-US" sz="2400" dirty="0">
                <a:latin typeface="Arial" panose="020B0604020202020204" pitchFamily="34" charset="0"/>
                <a:cs typeface="Arial" panose="020B0604020202020204" pitchFamily="34" charset="0"/>
              </a:rPr>
              <a:t>Graphic design</a:t>
            </a:r>
          </a:p>
          <a:p>
            <a:pPr lvl="1"/>
            <a:r>
              <a:rPr lang="en-GB" altLang="en-US" sz="2400" dirty="0">
                <a:latin typeface="Arial" panose="020B0604020202020204" pitchFamily="34" charset="0"/>
                <a:cs typeface="Arial" panose="020B0604020202020204" pitchFamily="34" charset="0"/>
              </a:rPr>
              <a:t>Product design</a:t>
            </a:r>
          </a:p>
          <a:p>
            <a:pPr lvl="1"/>
            <a:r>
              <a:rPr lang="en-GB" altLang="en-US" sz="2400" dirty="0" smtClean="0">
                <a:latin typeface="Arial" panose="020B0604020202020204" pitchFamily="34" charset="0"/>
                <a:cs typeface="Arial" panose="020B0604020202020204" pitchFamily="34" charset="0"/>
              </a:rPr>
              <a:t>Artist-design</a:t>
            </a:r>
            <a:endParaRPr lang="en-GB" altLang="en-US" sz="2400" dirty="0">
              <a:latin typeface="Arial" panose="020B0604020202020204" pitchFamily="34" charset="0"/>
              <a:cs typeface="Arial" panose="020B0604020202020204" pitchFamily="34" charset="0"/>
            </a:endParaRPr>
          </a:p>
          <a:p>
            <a:pPr lvl="1"/>
            <a:r>
              <a:rPr lang="en-GB" altLang="en-US" sz="2400" dirty="0">
                <a:latin typeface="Arial" panose="020B0604020202020204" pitchFamily="34" charset="0"/>
                <a:cs typeface="Arial" panose="020B0604020202020204" pitchFamily="34" charset="0"/>
              </a:rPr>
              <a:t>Industrial design</a:t>
            </a:r>
          </a:p>
          <a:p>
            <a:pPr lvl="1"/>
            <a:r>
              <a:rPr lang="en-GB" altLang="en-US" sz="2400" dirty="0">
                <a:latin typeface="Arial" panose="020B0604020202020204" pitchFamily="34" charset="0"/>
                <a:cs typeface="Arial" panose="020B0604020202020204" pitchFamily="34" charset="0"/>
              </a:rPr>
              <a:t>Film industry</a:t>
            </a:r>
          </a:p>
          <a:p>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5191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2800" dirty="0">
                <a:latin typeface="Arial" panose="020B0604020202020204" pitchFamily="34" charset="0"/>
                <a:cs typeface="Arial" panose="020B0604020202020204" pitchFamily="34" charset="0"/>
              </a:rPr>
              <a:t>Relationship between Interaction Design, HCI and other </a:t>
            </a:r>
            <a:r>
              <a:rPr lang="en-GB" altLang="en-US" sz="2800" dirty="0" smtClean="0">
                <a:latin typeface="Arial" panose="020B0604020202020204" pitchFamily="34" charset="0"/>
                <a:cs typeface="Arial" panose="020B0604020202020204" pitchFamily="34" charset="0"/>
              </a:rPr>
              <a:t>fields (2)</a:t>
            </a:r>
            <a:endParaRPr lang="en-IE" sz="2800"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7</a:t>
            </a:fld>
            <a:endParaRPr lang="en-US"/>
          </a:p>
        </p:txBody>
      </p:sp>
      <p:sp>
        <p:nvSpPr>
          <p:cNvPr id="4" name="Content Placeholder 3"/>
          <p:cNvSpPr>
            <a:spLocks noGrp="1"/>
          </p:cNvSpPr>
          <p:nvPr>
            <p:ph sz="quarter" idx="13"/>
          </p:nvPr>
        </p:nvSpPr>
        <p:spPr/>
        <p:txBody>
          <a:bodyPr>
            <a:noAutofit/>
          </a:bodyPr>
          <a:lstStyle/>
          <a:p>
            <a:pPr marL="0" indent="0">
              <a:lnSpc>
                <a:spcPct val="90000"/>
              </a:lnSpc>
              <a:buNone/>
            </a:pPr>
            <a:r>
              <a:rPr lang="en-GB" altLang="en-US" sz="2400" dirty="0" smtClean="0">
                <a:latin typeface="Arial" panose="020B0604020202020204" pitchFamily="34" charset="0"/>
                <a:cs typeface="Arial" panose="020B0604020202020204" pitchFamily="34" charset="0"/>
              </a:rPr>
              <a:t>A reminder about the interdisciplinary </a:t>
            </a:r>
            <a:r>
              <a:rPr lang="en-GB" altLang="en-US" sz="2400" dirty="0">
                <a:latin typeface="Arial" panose="020B0604020202020204" pitchFamily="34" charset="0"/>
                <a:cs typeface="Arial" panose="020B0604020202020204" pitchFamily="34" charset="0"/>
              </a:rPr>
              <a:t>fields in interaction design</a:t>
            </a:r>
            <a:r>
              <a:rPr lang="en-GB" altLang="en-US" sz="2400" dirty="0" smtClean="0">
                <a:latin typeface="Arial" panose="020B0604020202020204" pitchFamily="34" charset="0"/>
                <a:cs typeface="Arial" panose="020B0604020202020204" pitchFamily="34" charset="0"/>
              </a:rPr>
              <a:t>:</a:t>
            </a:r>
            <a:endParaRPr lang="en-GB" altLang="en-US" sz="2400" dirty="0">
              <a:latin typeface="Arial" panose="020B0604020202020204" pitchFamily="34" charset="0"/>
              <a:cs typeface="Arial" panose="020B0604020202020204" pitchFamily="34" charset="0"/>
            </a:endParaRPr>
          </a:p>
          <a:p>
            <a:pPr lvl="1">
              <a:lnSpc>
                <a:spcPct val="90000"/>
              </a:lnSpc>
            </a:pPr>
            <a:r>
              <a:rPr lang="en-GB" altLang="en-US" sz="2400" dirty="0">
                <a:latin typeface="Arial" panose="020B0604020202020204" pitchFamily="34" charset="0"/>
                <a:cs typeface="Arial" panose="020B0604020202020204" pitchFamily="34" charset="0"/>
              </a:rPr>
              <a:t>HCI</a:t>
            </a:r>
          </a:p>
          <a:p>
            <a:pPr lvl="1">
              <a:lnSpc>
                <a:spcPct val="90000"/>
              </a:lnSpc>
            </a:pPr>
            <a:r>
              <a:rPr lang="en-GB" altLang="en-US" sz="2400" dirty="0">
                <a:latin typeface="Arial" panose="020B0604020202020204" pitchFamily="34" charset="0"/>
                <a:cs typeface="Arial" panose="020B0604020202020204" pitchFamily="34" charset="0"/>
              </a:rPr>
              <a:t>Ubiquitous Computing</a:t>
            </a:r>
          </a:p>
          <a:p>
            <a:pPr lvl="1">
              <a:lnSpc>
                <a:spcPct val="90000"/>
              </a:lnSpc>
            </a:pPr>
            <a:r>
              <a:rPr lang="en-GB" altLang="en-US" sz="2400" dirty="0">
                <a:latin typeface="Arial" panose="020B0604020202020204" pitchFamily="34" charset="0"/>
                <a:cs typeface="Arial" panose="020B0604020202020204" pitchFamily="34" charset="0"/>
              </a:rPr>
              <a:t>Human Factors</a:t>
            </a:r>
          </a:p>
          <a:p>
            <a:pPr lvl="1">
              <a:lnSpc>
                <a:spcPct val="90000"/>
              </a:lnSpc>
            </a:pPr>
            <a:r>
              <a:rPr lang="en-GB" altLang="en-US" sz="2400" dirty="0">
                <a:latin typeface="Arial" panose="020B0604020202020204" pitchFamily="34" charset="0"/>
                <a:cs typeface="Arial" panose="020B0604020202020204" pitchFamily="34" charset="0"/>
              </a:rPr>
              <a:t>Cognitive Engineering</a:t>
            </a:r>
          </a:p>
          <a:p>
            <a:pPr lvl="1">
              <a:lnSpc>
                <a:spcPct val="90000"/>
              </a:lnSpc>
            </a:pPr>
            <a:r>
              <a:rPr lang="en-GB" altLang="en-US" sz="2400" dirty="0">
                <a:latin typeface="Arial" panose="020B0604020202020204" pitchFamily="34" charset="0"/>
                <a:cs typeface="Arial" panose="020B0604020202020204" pitchFamily="34" charset="0"/>
              </a:rPr>
              <a:t>Cognitive Ergonomics</a:t>
            </a:r>
          </a:p>
          <a:p>
            <a:pPr lvl="1">
              <a:lnSpc>
                <a:spcPct val="90000"/>
              </a:lnSpc>
            </a:pPr>
            <a:r>
              <a:rPr lang="en-GB" altLang="en-US" sz="2400" dirty="0">
                <a:latin typeface="Arial" panose="020B0604020202020204" pitchFamily="34" charset="0"/>
                <a:cs typeface="Arial" panose="020B0604020202020204" pitchFamily="34" charset="0"/>
              </a:rPr>
              <a:t>Computer Supported Co-operative Work</a:t>
            </a:r>
          </a:p>
          <a:p>
            <a:pPr lvl="1">
              <a:lnSpc>
                <a:spcPct val="90000"/>
              </a:lnSpc>
            </a:pPr>
            <a:r>
              <a:rPr lang="en-GB" altLang="en-US" sz="2400" dirty="0">
                <a:latin typeface="Arial" panose="020B0604020202020204" pitchFamily="34" charset="0"/>
                <a:cs typeface="Arial" panose="020B0604020202020204" pitchFamily="34" charset="0"/>
              </a:rPr>
              <a:t>Information </a:t>
            </a:r>
            <a:r>
              <a:rPr lang="en-GB" altLang="en-US" sz="2400" dirty="0" smtClean="0">
                <a:latin typeface="Arial" panose="020B0604020202020204" pitchFamily="34" charset="0"/>
                <a:cs typeface="Arial" panose="020B0604020202020204" pitchFamily="34" charset="0"/>
              </a:rPr>
              <a:t>Systems</a:t>
            </a:r>
            <a:endParaRPr lang="en-IE" sz="2400" dirty="0"/>
          </a:p>
        </p:txBody>
      </p:sp>
    </p:spTree>
    <p:extLst>
      <p:ext uri="{BB962C8B-B14F-4D97-AF65-F5344CB8AC3E}">
        <p14:creationId xmlns:p14="http://schemas.microsoft.com/office/powerpoint/2010/main" val="3891882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2800" dirty="0">
                <a:latin typeface="Arial" panose="020B0604020202020204" pitchFamily="34" charset="0"/>
                <a:cs typeface="Arial" panose="020B0604020202020204" pitchFamily="34" charset="0"/>
              </a:rPr>
              <a:t>Interaction design as business</a:t>
            </a:r>
            <a:endParaRPr lang="en-IE"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8</a:t>
            </a:fld>
            <a:endParaRPr lang="en-US"/>
          </a:p>
        </p:txBody>
      </p:sp>
      <p:sp>
        <p:nvSpPr>
          <p:cNvPr id="4" name="Content Placeholder 3"/>
          <p:cNvSpPr>
            <a:spLocks noGrp="1"/>
          </p:cNvSpPr>
          <p:nvPr>
            <p:ph sz="quarter" idx="13"/>
          </p:nvPr>
        </p:nvSpPr>
        <p:spPr/>
        <p:txBody>
          <a:bodyPr/>
          <a:lstStyle/>
          <a:p>
            <a:pPr marL="0" indent="0">
              <a:buNone/>
            </a:pPr>
            <a:r>
              <a:rPr lang="en-GB" altLang="en-US" sz="2400" dirty="0" smtClean="0">
                <a:latin typeface="Arial" panose="020B0604020202020204" pitchFamily="34" charset="0"/>
                <a:cs typeface="Arial" panose="020B0604020202020204" pitchFamily="34" charset="0"/>
              </a:rPr>
              <a:t>There is an increasing </a:t>
            </a:r>
            <a:r>
              <a:rPr lang="en-GB" altLang="en-US" sz="2400" dirty="0">
                <a:latin typeface="Arial" panose="020B0604020202020204" pitchFamily="34" charset="0"/>
                <a:cs typeface="Arial" panose="020B0604020202020204" pitchFamily="34" charset="0"/>
              </a:rPr>
              <a:t>number of interaction design</a:t>
            </a:r>
            <a:r>
              <a:rPr lang="en-GB" altLang="en-US" sz="2400" dirty="0" smtClean="0">
                <a:latin typeface="Arial" panose="020B0604020202020204" pitchFamily="34" charset="0"/>
                <a:cs typeface="Arial" panose="020B0604020202020204" pitchFamily="34" charset="0"/>
              </a:rPr>
              <a:t> consultancies as businesses. Examples </a:t>
            </a:r>
            <a:r>
              <a:rPr lang="en-GB" altLang="en-US" sz="2400" dirty="0">
                <a:latin typeface="Arial" panose="020B0604020202020204" pitchFamily="34" charset="0"/>
                <a:cs typeface="Arial" panose="020B0604020202020204" pitchFamily="34" charset="0"/>
              </a:rPr>
              <a:t>of well known ones include:</a:t>
            </a:r>
          </a:p>
          <a:p>
            <a:pPr lvl="1"/>
            <a:r>
              <a:rPr lang="en-GB" altLang="en-US" b="1" dirty="0">
                <a:latin typeface="Arial" panose="020B0604020202020204" pitchFamily="34" charset="0"/>
                <a:cs typeface="Arial" panose="020B0604020202020204" pitchFamily="34" charset="0"/>
              </a:rPr>
              <a:t>Nielsen Norman Group</a:t>
            </a:r>
            <a:r>
              <a:rPr lang="en-GB" altLang="en-US" dirty="0">
                <a:latin typeface="Arial" panose="020B0604020202020204" pitchFamily="34" charset="0"/>
                <a:cs typeface="Arial" panose="020B0604020202020204" pitchFamily="34" charset="0"/>
              </a:rPr>
              <a:t>: “help companies enter the age of the consumer, designing human-</a:t>
            </a:r>
            <a:r>
              <a:rPr lang="en-GB" altLang="en-US" dirty="0" err="1">
                <a:latin typeface="Arial" panose="020B0604020202020204" pitchFamily="34" charset="0"/>
                <a:cs typeface="Arial" panose="020B0604020202020204" pitchFamily="34" charset="0"/>
              </a:rPr>
              <a:t>centered</a:t>
            </a:r>
            <a:r>
              <a:rPr lang="en-GB" altLang="en-US" dirty="0">
                <a:latin typeface="Arial" panose="020B0604020202020204" pitchFamily="34" charset="0"/>
                <a:cs typeface="Arial" panose="020B0604020202020204" pitchFamily="34" charset="0"/>
              </a:rPr>
              <a:t> products and services”</a:t>
            </a:r>
          </a:p>
          <a:p>
            <a:pPr lvl="1"/>
            <a:r>
              <a:rPr lang="en-GB" altLang="en-US" b="1" dirty="0">
                <a:latin typeface="Arial" panose="020B0604020202020204" pitchFamily="34" charset="0"/>
                <a:cs typeface="Arial" panose="020B0604020202020204" pitchFamily="34" charset="0"/>
              </a:rPr>
              <a:t>Cooper:</a:t>
            </a:r>
            <a:r>
              <a:rPr lang="en-GB" altLang="en-US" dirty="0">
                <a:latin typeface="Arial" panose="020B0604020202020204" pitchFamily="34" charset="0"/>
                <a:cs typeface="Arial" panose="020B0604020202020204" pitchFamily="34" charset="0"/>
              </a:rPr>
              <a:t> ”From research and product to goal-related design”</a:t>
            </a:r>
          </a:p>
          <a:p>
            <a:pPr lvl="1"/>
            <a:r>
              <a:rPr lang="en-GB" altLang="en-US" b="1" dirty="0">
                <a:latin typeface="Arial" panose="020B0604020202020204" pitchFamily="34" charset="0"/>
                <a:cs typeface="Arial" panose="020B0604020202020204" pitchFamily="34" charset="0"/>
              </a:rPr>
              <a:t>Swim:</a:t>
            </a:r>
            <a:r>
              <a:rPr lang="en-GB" altLang="en-US" dirty="0">
                <a:latin typeface="Arial" panose="020B0604020202020204" pitchFamily="34" charset="0"/>
                <a:cs typeface="Arial" panose="020B0604020202020204" pitchFamily="34" charset="0"/>
              </a:rPr>
              <a:t> “provides a wide range of design services, in each case targeted to address the product development needs at hand”</a:t>
            </a:r>
          </a:p>
          <a:p>
            <a:pPr lvl="1"/>
            <a:r>
              <a:rPr lang="en-GB" altLang="en-US" b="1" dirty="0">
                <a:latin typeface="Arial" panose="020B0604020202020204" pitchFamily="34" charset="0"/>
                <a:cs typeface="Arial" panose="020B0604020202020204" pitchFamily="34" charset="0"/>
              </a:rPr>
              <a:t>IDEO: “</a:t>
            </a:r>
            <a:r>
              <a:rPr lang="en-GB" altLang="en-US" dirty="0">
                <a:latin typeface="Arial" panose="020B0604020202020204" pitchFamily="34" charset="0"/>
                <a:cs typeface="Arial" panose="020B0604020202020204" pitchFamily="34" charset="0"/>
              </a:rPr>
              <a:t>creates products, services and environments for companies pioneering new ways to provide value to their customers”</a:t>
            </a:r>
          </a:p>
          <a:p>
            <a:endParaRPr lang="en-IE" dirty="0">
              <a:latin typeface="Arial" panose="020B0604020202020204" pitchFamily="34" charset="0"/>
              <a:cs typeface="Arial" panose="020B0604020202020204"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27" y="5151437"/>
            <a:ext cx="16002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349" y="5308917"/>
            <a:ext cx="16764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ideo"/>
          <p:cNvPicPr>
            <a:picLocks noChangeAspect="1" noChangeArrowheads="1"/>
          </p:cNvPicPr>
          <p:nvPr/>
        </p:nvPicPr>
        <p:blipFill>
          <a:blip r:embed="rId5">
            <a:extLst>
              <a:ext uri="{28A0092B-C50C-407E-A947-70E740481C1C}">
                <a14:useLocalDpi xmlns:a14="http://schemas.microsoft.com/office/drawing/2010/main" val="0"/>
              </a:ext>
            </a:extLst>
          </a:blip>
          <a:srcRect l="36215" r="1440"/>
          <a:stretch>
            <a:fillRect/>
          </a:stretch>
        </p:blipFill>
        <p:spPr bwMode="auto">
          <a:xfrm>
            <a:off x="3173527" y="5678170"/>
            <a:ext cx="189865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3152" y="5114606"/>
            <a:ext cx="28194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7072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latin typeface="Arial" panose="020B0604020202020204" pitchFamily="34" charset="0"/>
                <a:cs typeface="Arial" panose="020B0604020202020204" pitchFamily="34" charset="0"/>
              </a:rPr>
              <a:t>Developing Interfaces with Applications</a:t>
            </a:r>
            <a:endParaRPr lang="en-IE"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9</a:t>
            </a:fld>
            <a:endParaRPr lang="en-US"/>
          </a:p>
        </p:txBody>
      </p:sp>
      <p:sp>
        <p:nvSpPr>
          <p:cNvPr id="4" name="Content Placeholder 3"/>
          <p:cNvSpPr>
            <a:spLocks noGrp="1"/>
          </p:cNvSpPr>
          <p:nvPr>
            <p:ph sz="quarter" idx="13"/>
          </p:nvPr>
        </p:nvSpPr>
        <p:spPr/>
        <p:txBody>
          <a:bodyPr>
            <a:noAutofit/>
          </a:bodyPr>
          <a:lstStyle/>
          <a:p>
            <a:r>
              <a:rPr lang="en-US" altLang="en-US" sz="2000" dirty="0">
                <a:latin typeface="Arial" panose="020B0604020202020204" pitchFamily="34" charset="0"/>
                <a:cs typeface="Arial" panose="020B0604020202020204" pitchFamily="34" charset="0"/>
              </a:rPr>
              <a:t>User Interface Software Tools</a:t>
            </a:r>
          </a:p>
          <a:p>
            <a:pPr lvl="1"/>
            <a:r>
              <a:rPr lang="en-US" altLang="en-US" sz="2000" dirty="0">
                <a:latin typeface="Arial" panose="020B0604020202020204" pitchFamily="34" charset="0"/>
                <a:cs typeface="Arial" panose="020B0604020202020204" pitchFamily="34" charset="0"/>
              </a:rPr>
              <a:t>Help developers design and implement user interfaces</a:t>
            </a:r>
          </a:p>
          <a:p>
            <a:r>
              <a:rPr lang="en-US" altLang="en-US" sz="2000" dirty="0" smtClean="0">
                <a:latin typeface="Arial" panose="020B0604020202020204" pitchFamily="34" charset="0"/>
                <a:cs typeface="Arial" panose="020B0604020202020204" pitchFamily="34" charset="0"/>
              </a:rPr>
              <a:t>The focus is on </a:t>
            </a:r>
            <a:r>
              <a:rPr lang="en-US" altLang="en-US" sz="2000" i="1" dirty="0">
                <a:latin typeface="Arial" panose="020B0604020202020204" pitchFamily="34" charset="0"/>
                <a:cs typeface="Arial" panose="020B0604020202020204" pitchFamily="34" charset="0"/>
              </a:rPr>
              <a:t>Tools</a:t>
            </a:r>
            <a:r>
              <a:rPr lang="en-US" altLang="en-US" sz="2000" dirty="0">
                <a:latin typeface="Arial" panose="020B0604020202020204" pitchFamily="34" charset="0"/>
                <a:cs typeface="Arial" panose="020B0604020202020204" pitchFamily="34" charset="0"/>
              </a:rPr>
              <a:t>, but </a:t>
            </a:r>
            <a:r>
              <a:rPr lang="en-US" altLang="en-US" sz="2000" dirty="0" smtClean="0">
                <a:latin typeface="Arial" panose="020B0604020202020204" pitchFamily="34" charset="0"/>
                <a:cs typeface="Arial" panose="020B0604020202020204" pitchFamily="34" charset="0"/>
              </a:rPr>
              <a:t>these are influenced </a:t>
            </a:r>
            <a:r>
              <a:rPr lang="en-US" altLang="en-US" sz="2000" dirty="0">
                <a:latin typeface="Arial" panose="020B0604020202020204" pitchFamily="34" charset="0"/>
                <a:cs typeface="Arial" panose="020B0604020202020204" pitchFamily="34" charset="0"/>
              </a:rPr>
              <a:t>by future </a:t>
            </a:r>
            <a:r>
              <a:rPr lang="en-US" altLang="en-US" sz="2000" dirty="0" smtClean="0">
                <a:latin typeface="Arial" panose="020B0604020202020204" pitchFamily="34" charset="0"/>
                <a:cs typeface="Arial" panose="020B0604020202020204" pitchFamily="34" charset="0"/>
              </a:rPr>
              <a:t>user interfaces</a:t>
            </a:r>
            <a:endParaRPr lang="en-US" altLang="en-US" sz="2000" dirty="0">
              <a:latin typeface="Arial" panose="020B0604020202020204" pitchFamily="34" charset="0"/>
              <a:cs typeface="Arial" panose="020B0604020202020204" pitchFamily="34" charset="0"/>
            </a:endParaRPr>
          </a:p>
          <a:p>
            <a:r>
              <a:rPr lang="en-US" altLang="en-US" sz="2000" dirty="0">
                <a:latin typeface="Arial" panose="020B0604020202020204" pitchFamily="34" charset="0"/>
                <a:cs typeface="Arial" panose="020B0604020202020204" pitchFamily="34" charset="0"/>
              </a:rPr>
              <a:t>Today’s tools are highly successful</a:t>
            </a:r>
          </a:p>
          <a:p>
            <a:pPr lvl="1"/>
            <a:r>
              <a:rPr lang="en-US" altLang="en-US" sz="2000" dirty="0">
                <a:latin typeface="Arial" panose="020B0604020202020204" pitchFamily="34" charset="0"/>
                <a:cs typeface="Arial" panose="020B0604020202020204" pitchFamily="34" charset="0"/>
              </a:rPr>
              <a:t>Window Managers, Toolkits, Interface </a:t>
            </a:r>
            <a:r>
              <a:rPr lang="en-US" altLang="en-US" sz="2000" dirty="0" smtClean="0">
                <a:latin typeface="Arial" panose="020B0604020202020204" pitchFamily="34" charset="0"/>
                <a:cs typeface="Arial" panose="020B0604020202020204" pitchFamily="34" charset="0"/>
              </a:rPr>
              <a:t>Builders…</a:t>
            </a:r>
            <a:endParaRPr lang="en-US" altLang="en-US" sz="2000" dirty="0">
              <a:latin typeface="Arial" panose="020B0604020202020204" pitchFamily="34" charset="0"/>
              <a:cs typeface="Arial" panose="020B0604020202020204" pitchFamily="34" charset="0"/>
            </a:endParaRPr>
          </a:p>
          <a:p>
            <a:pPr lvl="1"/>
            <a:r>
              <a:rPr lang="en-US" altLang="en-US" sz="2000" dirty="0">
                <a:latin typeface="Arial" panose="020B0604020202020204" pitchFamily="34" charset="0"/>
                <a:cs typeface="Arial" panose="020B0604020202020204" pitchFamily="34" charset="0"/>
              </a:rPr>
              <a:t>Most software </a:t>
            </a:r>
            <a:r>
              <a:rPr lang="en-US" altLang="en-US" sz="2000" dirty="0" smtClean="0">
                <a:latin typeface="Arial" panose="020B0604020202020204" pitchFamily="34" charset="0"/>
                <a:cs typeface="Arial" panose="020B0604020202020204" pitchFamily="34" charset="0"/>
              </a:rPr>
              <a:t>is now built </a:t>
            </a:r>
            <a:r>
              <a:rPr lang="en-US" altLang="en-US" sz="2000" dirty="0">
                <a:latin typeface="Arial" panose="020B0604020202020204" pitchFamily="34" charset="0"/>
                <a:cs typeface="Arial" panose="020B0604020202020204" pitchFamily="34" charset="0"/>
              </a:rPr>
              <a:t>using </a:t>
            </a:r>
            <a:r>
              <a:rPr lang="en-US" altLang="en-US" sz="2000" dirty="0" smtClean="0">
                <a:latin typeface="Arial" panose="020B0604020202020204" pitchFamily="34" charset="0"/>
                <a:cs typeface="Arial" panose="020B0604020202020204" pitchFamily="34" charset="0"/>
              </a:rPr>
              <a:t>them.</a:t>
            </a:r>
            <a:endParaRPr lang="en-US" altLang="en-US" sz="2000" dirty="0">
              <a:latin typeface="Arial" panose="020B0604020202020204" pitchFamily="34" charset="0"/>
              <a:cs typeface="Arial" panose="020B0604020202020204" pitchFamily="34" charset="0"/>
            </a:endParaRPr>
          </a:p>
          <a:p>
            <a:pPr lvl="1"/>
            <a:r>
              <a:rPr lang="en-US" altLang="en-US" sz="2000" dirty="0" smtClean="0">
                <a:latin typeface="Arial" panose="020B0604020202020204" pitchFamily="34" charset="0"/>
                <a:cs typeface="Arial" panose="020B0604020202020204" pitchFamily="34" charset="0"/>
              </a:rPr>
              <a:t>These tools are based </a:t>
            </a:r>
            <a:r>
              <a:rPr lang="en-US" altLang="en-US" sz="2000" dirty="0">
                <a:latin typeface="Arial" panose="020B0604020202020204" pitchFamily="34" charset="0"/>
                <a:cs typeface="Arial" panose="020B0604020202020204" pitchFamily="34" charset="0"/>
              </a:rPr>
              <a:t>on HCI </a:t>
            </a:r>
            <a:r>
              <a:rPr lang="en-US" altLang="en-US" sz="2000" dirty="0" smtClean="0">
                <a:latin typeface="Arial" panose="020B0604020202020204" pitchFamily="34" charset="0"/>
                <a:cs typeface="Arial" panose="020B0604020202020204" pitchFamily="34" charset="0"/>
              </a:rPr>
              <a:t>research.</a:t>
            </a:r>
          </a:p>
          <a:p>
            <a:pPr lvl="1"/>
            <a:r>
              <a:rPr lang="en-US" altLang="en-US" sz="2000" dirty="0" smtClean="0">
                <a:latin typeface="Arial" panose="020B0604020202020204" pitchFamily="34" charset="0"/>
                <a:cs typeface="Arial" panose="020B0604020202020204" pitchFamily="34" charset="0"/>
              </a:rPr>
              <a:t>Future </a:t>
            </a:r>
            <a:r>
              <a:rPr lang="en-US" altLang="en-US" sz="2000" dirty="0">
                <a:latin typeface="Arial" panose="020B0604020202020204" pitchFamily="34" charset="0"/>
                <a:cs typeface="Arial" panose="020B0604020202020204" pitchFamily="34" charset="0"/>
              </a:rPr>
              <a:t>tools </a:t>
            </a:r>
            <a:r>
              <a:rPr lang="en-US" altLang="en-US" sz="2000" dirty="0" smtClean="0">
                <a:latin typeface="Arial" panose="020B0604020202020204" pitchFamily="34" charset="0"/>
                <a:cs typeface="Arial" panose="020B0604020202020204" pitchFamily="34" charset="0"/>
              </a:rPr>
              <a:t>might </a:t>
            </a:r>
            <a:r>
              <a:rPr lang="en-US" altLang="en-US" sz="2000" dirty="0">
                <a:latin typeface="Arial" panose="020B0604020202020204" pitchFamily="34" charset="0"/>
                <a:cs typeface="Arial" panose="020B0604020202020204" pitchFamily="34" charset="0"/>
              </a:rPr>
              <a:t>be </a:t>
            </a:r>
            <a:r>
              <a:rPr lang="en-US" altLang="en-US" sz="2000" dirty="0" smtClean="0">
                <a:latin typeface="Arial" panose="020B0604020202020204" pitchFamily="34" charset="0"/>
                <a:cs typeface="Arial" panose="020B0604020202020204" pitchFamily="34" charset="0"/>
              </a:rPr>
              <a:t>different.</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966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4162</TotalTime>
  <Words>2707</Words>
  <Application>Microsoft Office PowerPoint</Application>
  <PresentationFormat>On-screen Show (4:3)</PresentationFormat>
  <Paragraphs>431</Paragraphs>
  <Slides>53</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2" baseType="lpstr">
      <vt:lpstr>ＭＳ Ｐゴシック</vt:lpstr>
      <vt:lpstr>Arial</vt:lpstr>
      <vt:lpstr>Arial Narrow</vt:lpstr>
      <vt:lpstr>Calibri</vt:lpstr>
      <vt:lpstr>Gill Sans MT</vt:lpstr>
      <vt:lpstr>HGｺﾞｼｯｸM</vt:lpstr>
      <vt:lpstr>Wingdings 2</vt:lpstr>
      <vt:lpstr>Horizon</vt:lpstr>
      <vt:lpstr>Clip</vt:lpstr>
      <vt:lpstr>Course -  DT228-2 </vt:lpstr>
      <vt:lpstr>Overview of Lecture</vt:lpstr>
      <vt:lpstr>Fields that HCI builds on</vt:lpstr>
      <vt:lpstr>Fields that HCI builds on (2)</vt:lpstr>
      <vt:lpstr>HCI and Interaction Design</vt:lpstr>
      <vt:lpstr>Relationship between Interaction Design, HCI and other fields</vt:lpstr>
      <vt:lpstr>Relationship between Interaction Design, HCI and other fields (2)</vt:lpstr>
      <vt:lpstr>Interaction design as business</vt:lpstr>
      <vt:lpstr>Developing Interfaces with Applications</vt:lpstr>
      <vt:lpstr>A Historical Perspective</vt:lpstr>
      <vt:lpstr>Historically: What Worked? </vt:lpstr>
      <vt:lpstr>Historically: Window Managers</vt:lpstr>
      <vt:lpstr>Historically: Toolkits </vt:lpstr>
      <vt:lpstr>Historically: Event Languages </vt:lpstr>
      <vt:lpstr>Historically:  Graphical Interactive Tools </vt:lpstr>
      <vt:lpstr>Historically:  Component Architectures </vt:lpstr>
      <vt:lpstr>Historically:  Scripting Languages </vt:lpstr>
      <vt:lpstr>Historically: HyperText </vt:lpstr>
      <vt:lpstr>Historically:  Object-Oriented Languages </vt:lpstr>
      <vt:lpstr>Historically:  What Did Not Work?</vt:lpstr>
      <vt:lpstr>Historically:  Why Didn’t They Work?</vt:lpstr>
      <vt:lpstr>Where did We Get To?</vt:lpstr>
      <vt:lpstr>Modern Interface Applications</vt:lpstr>
      <vt:lpstr>Interactive Products</vt:lpstr>
      <vt:lpstr>Interactive Products -  Use and Context of Computers</vt:lpstr>
      <vt:lpstr>Interactive Products -  Use and Context of Computers (2)</vt:lpstr>
      <vt:lpstr>Interactive Products -  Use and Context of Computers (3)</vt:lpstr>
      <vt:lpstr>Designing and Developing Applications </vt:lpstr>
      <vt:lpstr>Designing and Developing Applications (2)</vt:lpstr>
      <vt:lpstr>Utility and effectiveness</vt:lpstr>
      <vt:lpstr>   CSCW – Groupware</vt:lpstr>
      <vt:lpstr>   CSCW – Groupware (2)</vt:lpstr>
      <vt:lpstr>   Why is Groupware Becoming Important?</vt:lpstr>
      <vt:lpstr>   Types of CSCW</vt:lpstr>
      <vt:lpstr>   The Time/space Matrix</vt:lpstr>
      <vt:lpstr>   synchronous groupware</vt:lpstr>
      <vt:lpstr>   Asynchronous groupware</vt:lpstr>
      <vt:lpstr>   The Time/space Matrix (2)</vt:lpstr>
      <vt:lpstr>   Design Issues</vt:lpstr>
      <vt:lpstr>Fill up the Time/Space Matrix with WebCourses Features</vt:lpstr>
      <vt:lpstr>Fill up the Time/Space Matrix with WebCourses Features (2)</vt:lpstr>
      <vt:lpstr>Fill up the Time/Space Matrix with Facebook Features</vt:lpstr>
      <vt:lpstr>   Challenges for CSCW Developers</vt:lpstr>
      <vt:lpstr>   Challenges for CSCW Developers (2)</vt:lpstr>
      <vt:lpstr>   Challenges for CSCW Developers (3)</vt:lpstr>
      <vt:lpstr>   Challenges for CSCW Developers (4)</vt:lpstr>
      <vt:lpstr>   Challenges for CSCW Developers (5)</vt:lpstr>
      <vt:lpstr>   Challenges for CSCW Developers (6)</vt:lpstr>
      <vt:lpstr>   Challenges for CSCW Developers (7)</vt:lpstr>
      <vt:lpstr>   Challenges for CSCW Developers (8)</vt:lpstr>
      <vt:lpstr>Summary of the Lecture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 Sloan</dc:creator>
  <cp:lastModifiedBy>Art Sloan</cp:lastModifiedBy>
  <cp:revision>264</cp:revision>
  <cp:lastPrinted>2017-03-29T13:15:18Z</cp:lastPrinted>
  <dcterms:created xsi:type="dcterms:W3CDTF">2016-09-27T15:11:35Z</dcterms:created>
  <dcterms:modified xsi:type="dcterms:W3CDTF">2018-04-13T10:03:25Z</dcterms:modified>
</cp:coreProperties>
</file>