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44" r:id="rId3"/>
    <p:sldId id="702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686" r:id="rId27"/>
    <p:sldId id="687" r:id="rId28"/>
    <p:sldId id="688" r:id="rId29"/>
    <p:sldId id="689" r:id="rId30"/>
    <p:sldId id="700" r:id="rId31"/>
    <p:sldId id="690" r:id="rId32"/>
    <p:sldId id="726" r:id="rId33"/>
    <p:sldId id="727" r:id="rId34"/>
    <p:sldId id="692" r:id="rId35"/>
    <p:sldId id="693" r:id="rId36"/>
    <p:sldId id="701" r:id="rId37"/>
    <p:sldId id="694" r:id="rId38"/>
    <p:sldId id="695" r:id="rId39"/>
    <p:sldId id="696" r:id="rId40"/>
    <p:sldId id="681" r:id="rId41"/>
    <p:sldId id="682" r:id="rId4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33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00" autoAdjust="0"/>
  </p:normalViewPr>
  <p:slideViewPr>
    <p:cSldViewPr>
      <p:cViewPr varScale="1">
        <p:scale>
          <a:sx n="114" d="100"/>
          <a:sy n="114" d="100"/>
        </p:scale>
        <p:origin x="1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C4A-8310-4E58-9419-71485AC89CB7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3033-3E03-4F59-BD56-F07E11D3A170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DC4A-23EE-411D-9E45-CFB66A779DCB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 Manipulation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E9537-4C35-4629-9BF6-2B6E18E755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700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EDE-8241-4890-A0DA-1F2E5685E01C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DFC5-5A12-4903-AC61-6C2D8458784A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B61B-C6AB-48EF-A049-546722740361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7EA-D6E5-4D18-BCCC-74147BCC3326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9D3-BAC9-4A06-B1FE-4AD88B5FA9B4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776-D973-4797-8B2C-EBC83BFD5EA5}" type="datetime1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3BF7-4137-4A64-BDD0-5EF4F3921EEE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BDBE-7BAA-4987-948A-B28381CA7A81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444A973-FCF0-4F14-B7DA-B56A9FBA1757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hyperlink" Target="http://www.useit.com/alertbox/roi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Human Computer Interaction</a:t>
            </a:r>
            <a:endParaRPr lang="en-US" sz="32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58888" y="5013325"/>
            <a:ext cx="698552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USABILITY (and EVALUATION)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 dirty="0"/>
              <a:t>Week </a:t>
            </a:r>
            <a:r>
              <a:rPr lang="en-IE" altLang="en-US" sz="2800" dirty="0" smtClean="0"/>
              <a:t>11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033D0-67DD-4414-974A-BD50A00F3C14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0688"/>
            <a:ext cx="2160587" cy="1152525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10000"/>
              </a:lnSpc>
              <a:buFontTx/>
              <a:buNone/>
            </a:pPr>
            <a:r>
              <a:rPr lang="en-IE" sz="24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</a:t>
            </a:r>
            <a:endParaRPr lang="en-US" sz="2400" b="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419475" y="4759101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6516688" y="4760688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Theories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1619250" y="3752626"/>
            <a:ext cx="612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4572000" y="3103338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>
            <a:off x="16192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5" name="Line 15"/>
          <p:cNvSpPr>
            <a:spLocks noChangeShapeType="1"/>
          </p:cNvSpPr>
          <p:nvPr/>
        </p:nvSpPr>
        <p:spPr bwMode="auto">
          <a:xfrm>
            <a:off x="457200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>
            <a:off x="77406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4588" name="Group 58"/>
          <p:cNvGrpSpPr>
            <a:grpSpLocks/>
          </p:cNvGrpSpPr>
          <p:nvPr/>
        </p:nvGrpSpPr>
        <p:grpSpPr bwMode="auto">
          <a:xfrm>
            <a:off x="3059113" y="1303113"/>
            <a:ext cx="3025775" cy="1584325"/>
            <a:chOff x="624" y="1392"/>
            <a:chExt cx="4455" cy="2185"/>
          </a:xfrm>
        </p:grpSpPr>
        <p:graphicFrame>
          <p:nvGraphicFramePr>
            <p:cNvPr id="24589" name="Object 59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2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2458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0" name="Group 60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24591" name="Group 61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4610" name="Freeform 62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11" name="Freeform 63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4612" name="Group 64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24613" name="Freeform 65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4" name="Freeform 66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5" name="Freeform 67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6" name="Freeform 68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7" name="Freeform 69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8" name="Freeform 70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9" name="Freeform 71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0" name="Freeform 72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1" name="Freeform 73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2" name="Freeform 74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3" name="Freeform 75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4" name="Freeform 76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5" name="Freeform 77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6" name="Freeform 78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7" name="Freeform 79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8" name="Freeform 80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4592" name="Group 81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24593" name="Freeform 82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4" name="Freeform 83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5" name="Freeform 84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6" name="Freeform 85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7" name="Freeform 86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8" name="Freeform 87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9" name="Freeform 88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0" name="Freeform 89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1" name="Freeform 90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2" name="Freeform 91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3" name="Freeform 92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4" name="Freeform 93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5" name="Freeform 94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6" name="Freeform 95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7" name="Freeform 96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8" name="Freeform 97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9" name="Freeform 98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Usability 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3" name="Clip" r:id="rId5" imgW="3929204" imgH="3468986" progId="MS_ClipArt_Gallery.2">
                    <p:embed/>
                  </p:oleObj>
                </mc:Choice>
                <mc:Fallback>
                  <p:oleObj name="Clip" r:id="rId5" imgW="3929204" imgH="3468986" progId="MS_ClipArt_Gallery.2">
                    <p:embed/>
                    <p:pic>
                      <p:nvPicPr>
                        <p:cNvPr id="5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58" name="Group 5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7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7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8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6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1555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With guidelines, an interface designer can: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evelop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shared language</a:t>
            </a:r>
          </a:p>
          <a:p>
            <a:pPr lvl="1"/>
            <a:endParaRPr lang="en-IE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IE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Promote </a:t>
            </a:r>
            <a:r>
              <a:rPr lang="en-IE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 in design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Record best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practices (for reporting)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4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368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3621" y="1412875"/>
            <a:ext cx="8424936" cy="56886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60090-5D07-4494-9B47-B8A47E85E6D6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000" i="1"/>
              <a:t>Guidelines</a:t>
            </a:r>
            <a:endParaRPr lang="en-US" sz="1000" i="1"/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/>
          <a:p>
            <a:pPr>
              <a:defRPr/>
            </a:pPr>
            <a:r>
              <a:rPr lang="en-GB"/>
              <a:t>Class 2 - Man &amp; Machine</a:t>
            </a:r>
          </a:p>
        </p:txBody>
      </p:sp>
      <p:sp>
        <p:nvSpPr>
          <p:cNvPr id="50" name="Left Arrow Callout 49"/>
          <p:cNvSpPr>
            <a:spLocks noChangeArrowheads="1"/>
          </p:cNvSpPr>
          <p:nvPr/>
        </p:nvSpPr>
        <p:spPr bwMode="auto">
          <a:xfrm>
            <a:off x="3924300" y="1412875"/>
            <a:ext cx="4751388" cy="936625"/>
          </a:xfrm>
          <a:prstGeom prst="leftArrowCallout">
            <a:avLst>
              <a:gd name="adj1" fmla="val 25000"/>
              <a:gd name="adj2" fmla="val 25000"/>
              <a:gd name="adj3" fmla="val 31095"/>
              <a:gd name="adj4" fmla="val 80245"/>
            </a:avLst>
          </a:prstGeom>
          <a:gradFill rotWithShape="1">
            <a:gsLst>
              <a:gs pos="0">
                <a:srgbClr val="E4E4FF"/>
              </a:gs>
              <a:gs pos="64999">
                <a:srgbClr val="BABAFF"/>
              </a:gs>
              <a:gs pos="100000">
                <a:srgbClr val="9C9CFF"/>
              </a:gs>
            </a:gsLst>
            <a:lin ang="5400000" scaled="1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1">
              <a:defRPr/>
            </a:pPr>
            <a:r>
              <a:rPr lang="en-US" altLang="ja-JP" sz="1600" dirty="0" smtClean="0">
                <a:solidFill>
                  <a:schemeClr val="dk1"/>
                </a:solidFill>
                <a:latin typeface="Arial" charset="0"/>
                <a:ea typeface="+mn-ea"/>
                <a:cs typeface="ＭＳ Ｐゴシック" charset="0"/>
              </a:rPr>
              <a:t>EG - Use </a:t>
            </a:r>
            <a:r>
              <a:rPr lang="en-US" altLang="ja-JP" sz="1600" dirty="0">
                <a:solidFill>
                  <a:schemeClr val="dk1"/>
                </a:solidFill>
                <a:latin typeface="Arial" charset="0"/>
                <a:ea typeface="+mn-ea"/>
                <a:cs typeface="ＭＳ Ｐゴシック" charset="0"/>
              </a:rPr>
              <a:t>a wide variety of icons</a:t>
            </a:r>
          </a:p>
          <a:p>
            <a:pPr lvl="1">
              <a:defRPr/>
            </a:pPr>
            <a:r>
              <a:rPr lang="en-US" altLang="ja-JP" sz="1600" dirty="0">
                <a:solidFill>
                  <a:schemeClr val="dk1"/>
                </a:solidFill>
                <a:latin typeface="Arial" charset="0"/>
                <a:ea typeface="+mn-ea"/>
                <a:cs typeface="ＭＳ Ｐゴシック" charset="0"/>
              </a:rPr>
              <a:t>Technical specs, with templates provided</a:t>
            </a:r>
            <a:r>
              <a:rPr lang="en-US" altLang="ja-JP" sz="1600" dirty="0">
                <a:solidFill>
                  <a:schemeClr val="dk1"/>
                </a:solidFill>
                <a:ea typeface="+mn-ea"/>
              </a:rPr>
              <a:t>.</a:t>
            </a:r>
            <a:endParaRPr lang="en-US" altLang="ja-JP" sz="1600" dirty="0">
              <a:solidFill>
                <a:schemeClr val="dk1"/>
              </a:solidFill>
              <a:latin typeface="Arial" charset="0"/>
              <a:ea typeface="+mn-ea"/>
              <a:cs typeface="ＭＳ Ｐゴシック" charset="0"/>
            </a:endParaRPr>
          </a:p>
        </p:txBody>
      </p:sp>
      <p:sp>
        <p:nvSpPr>
          <p:cNvPr id="51" name="Left Arrow Callout 50"/>
          <p:cNvSpPr>
            <a:spLocks noChangeArrowheads="1"/>
          </p:cNvSpPr>
          <p:nvPr/>
        </p:nvSpPr>
        <p:spPr bwMode="auto">
          <a:xfrm>
            <a:off x="3995738" y="2708275"/>
            <a:ext cx="4752975" cy="935038"/>
          </a:xfrm>
          <a:prstGeom prst="leftArrowCallout">
            <a:avLst>
              <a:gd name="adj1" fmla="val 25000"/>
              <a:gd name="adj2" fmla="val 25000"/>
              <a:gd name="adj3" fmla="val 31087"/>
              <a:gd name="adj4" fmla="val 80245"/>
            </a:avLst>
          </a:prstGeom>
          <a:gradFill rotWithShape="1">
            <a:gsLst>
              <a:gs pos="0">
                <a:srgbClr val="E4E4FF"/>
              </a:gs>
              <a:gs pos="64999">
                <a:srgbClr val="BABAFF"/>
              </a:gs>
              <a:gs pos="100000">
                <a:srgbClr val="9C9CFF"/>
              </a:gs>
            </a:gsLst>
            <a:lin ang="5400000" scaled="1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1">
              <a:defRPr/>
            </a:pPr>
            <a:r>
              <a:rPr lang="en-US" altLang="ja-JP" sz="1600" dirty="0">
                <a:solidFill>
                  <a:schemeClr val="dk1"/>
                </a:solidFill>
                <a:latin typeface="Arial" charset="0"/>
                <a:ea typeface="+mn-ea"/>
                <a:cs typeface="ＭＳ Ｐゴシック" charset="0"/>
              </a:rPr>
              <a:t>Describes how widgets fit together with graphics templates.</a:t>
            </a:r>
          </a:p>
        </p:txBody>
      </p:sp>
      <p:sp>
        <p:nvSpPr>
          <p:cNvPr id="52" name="Left Arrow Callout 51"/>
          <p:cNvSpPr>
            <a:spLocks noChangeArrowheads="1"/>
          </p:cNvSpPr>
          <p:nvPr/>
        </p:nvSpPr>
        <p:spPr bwMode="auto">
          <a:xfrm>
            <a:off x="4356100" y="3789363"/>
            <a:ext cx="4392613" cy="1223962"/>
          </a:xfrm>
          <a:prstGeom prst="leftArrowCallout">
            <a:avLst>
              <a:gd name="adj1" fmla="val 25000"/>
              <a:gd name="adj2" fmla="val 25000"/>
              <a:gd name="adj3" fmla="val 31087"/>
              <a:gd name="adj4" fmla="val 80245"/>
            </a:avLst>
          </a:prstGeom>
          <a:gradFill rotWithShape="1">
            <a:gsLst>
              <a:gs pos="0">
                <a:srgbClr val="E4E4FF"/>
              </a:gs>
              <a:gs pos="64999">
                <a:srgbClr val="BABAFF"/>
              </a:gs>
              <a:gs pos="100000">
                <a:srgbClr val="9C9CFF"/>
              </a:gs>
            </a:gsLst>
            <a:lin ang="5400000" scaled="1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1">
              <a:defRPr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navigation, multitasking, activity re-use, intents, and the activity stack.</a:t>
            </a:r>
            <a:endParaRPr lang="en-US" altLang="ja-JP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Left Arrow Callout 52"/>
          <p:cNvSpPr>
            <a:spLocks noChangeArrowheads="1"/>
          </p:cNvSpPr>
          <p:nvPr/>
        </p:nvSpPr>
        <p:spPr bwMode="auto">
          <a:xfrm>
            <a:off x="4211638" y="5113338"/>
            <a:ext cx="4392612" cy="1700212"/>
          </a:xfrm>
          <a:prstGeom prst="leftArrowCallout">
            <a:avLst>
              <a:gd name="adj1" fmla="val 25000"/>
              <a:gd name="adj2" fmla="val 25000"/>
              <a:gd name="adj3" fmla="val 31098"/>
              <a:gd name="adj4" fmla="val 80245"/>
            </a:avLst>
          </a:prstGeom>
          <a:gradFill rotWithShape="1">
            <a:gsLst>
              <a:gs pos="0">
                <a:srgbClr val="E4E4FF"/>
              </a:gs>
              <a:gs pos="64999">
                <a:srgbClr val="BABAFF"/>
              </a:gs>
              <a:gs pos="100000">
                <a:srgbClr val="9C9CFF"/>
              </a:gs>
            </a:gsLst>
            <a:lin ang="5400000" scaled="1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1">
              <a:defRPr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how to arrange menu items, when to put commands on-screen, and other details about menu design.</a:t>
            </a:r>
            <a:endParaRPr lang="en-US" altLang="ja-JP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8" name="Rectangle 3"/>
          <p:cNvSpPr txBox="1">
            <a:spLocks noChangeArrowheads="1"/>
          </p:cNvSpPr>
          <p:nvPr/>
        </p:nvSpPr>
        <p:spPr bwMode="auto">
          <a:xfrm>
            <a:off x="684213" y="1700213"/>
            <a:ext cx="403225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Icon </a:t>
            </a:r>
            <a:r>
              <a:rPr lang="en-US" altLang="ja-JP" sz="3200" dirty="0" smtClean="0"/>
              <a:t>design</a:t>
            </a:r>
          </a:p>
          <a:p>
            <a:pPr eaLnBrk="1" hangingPunct="1">
              <a:spcBef>
                <a:spcPct val="20000"/>
              </a:spcBef>
            </a:pPr>
            <a:endParaRPr lang="en-US" altLang="ja-JP" sz="34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Widget design</a:t>
            </a:r>
          </a:p>
          <a:p>
            <a:pPr eaLnBrk="1" hangingPunct="1">
              <a:spcBef>
                <a:spcPct val="20000"/>
              </a:spcBef>
            </a:pPr>
            <a:endParaRPr lang="en-US" altLang="ja-JP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Activity &amp; Task design</a:t>
            </a:r>
          </a:p>
          <a:p>
            <a:pPr eaLnBrk="1" hangingPunct="1">
              <a:spcBef>
                <a:spcPct val="20000"/>
              </a:spcBef>
            </a:pPr>
            <a:endParaRPr lang="en-US" altLang="ja-JP" sz="5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Menu design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Android </a:t>
            </a:r>
            <a:r>
              <a:rPr 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Development User </a:t>
            </a:r>
            <a:br>
              <a:rPr 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Interface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Web Content Accessibility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Web development: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has accessibility guidelines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(WCAG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9026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altLang="ja-JP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Some </a:t>
            </a:r>
            <a:r>
              <a:rPr lang="en-US" altLang="ja-JP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WCAG Guidelines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114800"/>
          </a:xfrm>
        </p:spPr>
        <p:txBody>
          <a:bodyPr>
            <a:noAutofit/>
          </a:bodyPr>
          <a:lstStyle/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 a text equivalent for every non-text </a:t>
            </a:r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(EG graphic) element</a:t>
            </a:r>
            <a:endParaRPr 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Ensure that information does not rely on </a:t>
            </a:r>
            <a:r>
              <a:rPr lang="en-US" sz="22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perception</a:t>
            </a:r>
            <a:endParaRPr 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Avoid causing the screen to flicker</a:t>
            </a:r>
          </a:p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 an auditory description of the visual information in multimedia presentations</a:t>
            </a:r>
          </a:p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multimedia, ensure that timing of alternative descriptions is </a:t>
            </a:r>
            <a:r>
              <a:rPr 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synchronised</a:t>
            </a: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with the presentation</a:t>
            </a:r>
          </a:p>
          <a:p>
            <a:pPr>
              <a:spcBef>
                <a:spcPts val="1175"/>
              </a:spcBef>
            </a:pPr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 the clearest and simplest language appropriate</a:t>
            </a:r>
            <a:endParaRPr lang="en-US" altLang="ja-JP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2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648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 1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By drawing on only your experience and common sense, </a:t>
            </a:r>
            <a:r>
              <a:rPr lang="en-US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consider </a:t>
            </a:r>
            <a:r>
              <a:rPr lang="en-US" altLang="ja-JP" sz="2800" u="sng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four</a:t>
            </a:r>
            <a:r>
              <a:rPr lang="en-US" altLang="ja-JP" sz="28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that would be applicable to the design of a screen for data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195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Facilitating data Entry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Smith and Mosier (1986) offer five high-level objectives as part of their guidelines for data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entry: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 of data-entry transactions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Minimal input actions by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Minimal memory load on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Compatibility of data entry with data display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Flexibility for user control of data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0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678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033D0-67DD-4414-974A-BD50A00F3C14}" type="slidenum">
              <a:rPr lang="en-US"/>
              <a:pPr/>
              <a:t>17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0688"/>
            <a:ext cx="2160587" cy="1152525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10000"/>
              </a:lnSpc>
              <a:buFontTx/>
              <a:buNone/>
            </a:pPr>
            <a:r>
              <a:rPr lang="en-IE" sz="2400" b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</a:t>
            </a:r>
            <a:endParaRPr lang="en-US" sz="2400" b="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419475" y="4759101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6516688" y="4760688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Theories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1619250" y="3752626"/>
            <a:ext cx="612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4572000" y="3103338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>
            <a:off x="16192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5" name="Line 15"/>
          <p:cNvSpPr>
            <a:spLocks noChangeShapeType="1"/>
          </p:cNvSpPr>
          <p:nvPr/>
        </p:nvSpPr>
        <p:spPr bwMode="auto">
          <a:xfrm>
            <a:off x="457200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>
            <a:off x="77406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4588" name="Group 58"/>
          <p:cNvGrpSpPr>
            <a:grpSpLocks/>
          </p:cNvGrpSpPr>
          <p:nvPr/>
        </p:nvGrpSpPr>
        <p:grpSpPr bwMode="auto">
          <a:xfrm>
            <a:off x="3059113" y="1303113"/>
            <a:ext cx="3025775" cy="1584325"/>
            <a:chOff x="624" y="1392"/>
            <a:chExt cx="4455" cy="2185"/>
          </a:xfrm>
        </p:grpSpPr>
        <p:graphicFrame>
          <p:nvGraphicFramePr>
            <p:cNvPr id="24589" name="Object 59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2458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0" name="Group 60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24591" name="Group 61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4610" name="Freeform 62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11" name="Freeform 63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4612" name="Group 64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24613" name="Freeform 65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4" name="Freeform 66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5" name="Freeform 67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6" name="Freeform 68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7" name="Freeform 69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8" name="Freeform 70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9" name="Freeform 71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0" name="Freeform 72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1" name="Freeform 73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2" name="Freeform 74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3" name="Freeform 75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4" name="Freeform 76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5" name="Freeform 77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6" name="Freeform 78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7" name="Freeform 79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8" name="Freeform 80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4592" name="Group 81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24593" name="Freeform 82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4" name="Freeform 83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5" name="Freeform 84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6" name="Freeform 85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7" name="Freeform 86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8" name="Freeform 87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9" name="Freeform 88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0" name="Freeform 89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1" name="Freeform 90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2" name="Freeform 91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3" name="Freeform 92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4" name="Freeform 93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5" name="Freeform 94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6" name="Freeform 95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7" name="Freeform 96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8" name="Freeform 97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9" name="Freeform 98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Usability (4)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7" name="Clip" r:id="rId5" imgW="3929204" imgH="3468986" progId="MS_ClipArt_Gallery.2">
                    <p:embed/>
                  </p:oleObj>
                </mc:Choice>
                <mc:Fallback>
                  <p:oleObj name="Clip" r:id="rId5" imgW="3929204" imgH="3468986" progId="MS_ClipArt_Gallery.2">
                    <p:embed/>
                    <p:pic>
                      <p:nvPicPr>
                        <p:cNvPr id="5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58" name="Group 5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7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7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8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6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6503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Generally, principles:</a:t>
            </a:r>
          </a:p>
          <a:p>
            <a:pPr lvl="1">
              <a:lnSpc>
                <a:spcPct val="90000"/>
              </a:lnSpc>
            </a:pP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more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fundamental, widely applicable, and enduring than guidelines</a:t>
            </a:r>
          </a:p>
          <a:p>
            <a:pPr lvl="1">
              <a:lnSpc>
                <a:spcPct val="90000"/>
              </a:lnSpc>
            </a:pP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 largely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independent of technology</a:t>
            </a:r>
          </a:p>
          <a:p>
            <a:pPr lvl="1">
              <a:lnSpc>
                <a:spcPct val="90000"/>
              </a:lnSpc>
            </a:pP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ften need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more clarification</a:t>
            </a:r>
          </a:p>
          <a:p>
            <a:pPr>
              <a:lnSpc>
                <a:spcPct val="90000"/>
              </a:lnSpc>
            </a:pPr>
            <a:endParaRPr lang="en-US" altLang="ja-JP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000" i="1"/>
              <a:t>Principles</a:t>
            </a:r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01720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 2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Which of the following are principles: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Always issue a warning message to the user before deleting a file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 a ‘RESET’ command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for user growth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Allow input flexibility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Adapt to user levels and styles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Ensure ease of understanding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Display the ‘quit’ button in the bottom left-hand corner of the screen</a:t>
            </a:r>
            <a:endParaRPr lang="en-US" altLang="ja-JP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2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107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3B6ECA-91BE-473E-AE53-D1A76A27C6ED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007888"/>
            <a:ext cx="8352928" cy="1470025"/>
          </a:xfrm>
        </p:spPr>
        <p:txBody>
          <a:bodyPr/>
          <a:lstStyle/>
          <a:p>
            <a:pPr>
              <a:defRPr/>
            </a:pPr>
            <a:r>
              <a:rPr lang="en-IE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- Guidelines, Principles</a:t>
            </a:r>
            <a:br>
              <a:rPr lang="en-IE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IE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- Evaluation</a:t>
            </a:r>
            <a:endParaRPr lang="en-US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89363"/>
            <a:ext cx="9144000" cy="63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IE" alt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IE" alt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IE" altLang="en-US" sz="32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 2 (</a:t>
            </a:r>
            <a:r>
              <a:rPr lang="en-IE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answered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Which of the following are principles: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Always issue a warning message to the user before deleting a file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 a ‘RESET’ command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for user growth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Allow input flexibility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Adapt to user levels and styles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Ensure ease of understanding</a:t>
            </a:r>
          </a:p>
          <a:p>
            <a:pPr lvl="1">
              <a:lnSpc>
                <a:spcPct val="90000"/>
              </a:lnSpc>
            </a:pPr>
            <a:r>
              <a:rPr lang="en-IE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Display the ‘quit’ button in the bottom left-hand corner of the screen</a:t>
            </a:r>
            <a:endParaRPr lang="en-US" altLang="ja-JP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270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any system or product: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of Universal Design </a:t>
            </a: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</a:t>
            </a:r>
            <a:r>
              <a:rPr lang="en-IE" sz="22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be applied to any </a:t>
            </a:r>
            <a:r>
              <a:rPr lang="en-GB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 or product used by </a:t>
            </a:r>
            <a:r>
              <a:rPr lang="en-GB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people</a:t>
            </a:r>
            <a:endParaRPr lang="en-IE" sz="2200" dirty="0">
              <a:solidFill>
                <a:srgbClr val="0099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E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computer systems:</a:t>
            </a:r>
          </a:p>
          <a:p>
            <a:pPr lvl="1">
              <a:lnSpc>
                <a:spcPct val="150000"/>
              </a:lnSpc>
            </a:pPr>
            <a:r>
              <a:rPr lang="en-IE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Nielsen</a:t>
            </a:r>
            <a:r>
              <a:rPr lang="en-IE" alt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IE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 </a:t>
            </a:r>
            <a:r>
              <a:rPr lang="en-IE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Principles </a:t>
            </a:r>
            <a:r>
              <a:rPr lang="en-I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used mostly as the basis for evaluating prototypes and existing systems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`   Many 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of both are overlapping</a:t>
            </a:r>
          </a:p>
          <a:p>
            <a:pPr>
              <a:lnSpc>
                <a:spcPct val="90000"/>
              </a:lnSpc>
            </a:pPr>
            <a:endParaRPr lang="en-US" altLang="ja-JP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0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000" i="1"/>
              <a:t>Principles</a:t>
            </a:r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11425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ct val="50000"/>
              </a:spcBef>
              <a:buNone/>
            </a:pPr>
            <a:endParaRPr lang="en-US" sz="3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ct val="50000"/>
              </a:spcBef>
              <a:buNone/>
            </a:pPr>
            <a:endParaRPr lang="en-US" sz="3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ct val="50000"/>
              </a:spcBef>
              <a:buNone/>
            </a:pPr>
            <a:r>
              <a:rPr lang="en-US" sz="3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24-Hour Universal Design Challenge</a:t>
            </a:r>
            <a:endParaRPr lang="en-US" sz="3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4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000" i="1"/>
              <a:t>Principles</a:t>
            </a:r>
            <a:endParaRPr lang="en-US" sz="1000" i="1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Universal design Case Study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1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24-Hour Universal Design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1" descr="Screen Shot 2012-02-27 at 21.02.3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52607"/>
            <a:ext cx="7866692" cy="499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02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24-Hour Universal Design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(2)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1" descr="Screen Shot 2012-02-27 at 21.05.0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70500"/>
            <a:ext cx="7866692" cy="498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88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24-Hour Universal Design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(3)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2" descr="Screen Shot 2012-02-27 at 21.07.2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73" y="1488154"/>
            <a:ext cx="7887562" cy="496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379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3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Two types of </a:t>
            </a:r>
            <a:r>
              <a:rPr lang="en-IE" altLang="en-US" sz="30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evaluation:</a:t>
            </a:r>
            <a:endParaRPr lang="en-IE" altLang="en-US" sz="30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Formative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evaluation is done at different stages of development to check that the product meets users</a:t>
            </a:r>
            <a:r>
              <a:rPr lang="ja-JP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needs.</a:t>
            </a:r>
            <a:b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ja-JP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Summative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evaluation assesses the quality of a finished product. </a:t>
            </a:r>
          </a:p>
          <a:p>
            <a:pPr marL="0" indent="0"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FFFF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Our focus is on formative evaluation</a:t>
            </a:r>
            <a:endParaRPr lang="en-IE" altLang="en-US" sz="2600" dirty="0">
              <a:solidFill>
                <a:srgbClr val="FFFF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13329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3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to evaluate: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Iterative design and evaluation is a continuous process that examines: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1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Early ideas for conceptual model </a:t>
            </a:r>
          </a:p>
          <a:p>
            <a:pPr>
              <a:lnSpc>
                <a:spcPct val="90000"/>
              </a:lnSpc>
            </a:pPr>
            <a:r>
              <a:rPr lang="en-US" altLang="en-US" sz="31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Early </a:t>
            </a:r>
            <a:r>
              <a:rPr lang="en-US" altLang="en-US" sz="31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prototypes of </a:t>
            </a:r>
            <a:r>
              <a:rPr lang="en-US" altLang="en-US" sz="31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new system</a:t>
            </a:r>
          </a:p>
          <a:p>
            <a:pPr>
              <a:lnSpc>
                <a:spcPct val="90000"/>
              </a:lnSpc>
            </a:pPr>
            <a:r>
              <a:rPr lang="en-US" altLang="en-US" sz="31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Later, more complete prototypes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100" dirty="0">
                <a:solidFill>
                  <a:srgbClr val="FFFF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Designers need to check that they understand users</a:t>
            </a:r>
            <a:r>
              <a:rPr lang="ja-JP" altLang="en-US" sz="3100" dirty="0">
                <a:solidFill>
                  <a:srgbClr val="FFFF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US" altLang="ja-JP" sz="3100" dirty="0">
                <a:solidFill>
                  <a:srgbClr val="FFFF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requirements.</a:t>
            </a:r>
          </a:p>
          <a:p>
            <a:pPr marL="0" indent="0"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82141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4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When to evaluate:</a:t>
            </a:r>
          </a:p>
          <a:p>
            <a:r>
              <a:rPr lang="en-US" altLang="en-US" sz="37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Throughout design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37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From the first descriptions, sketches etc</a:t>
            </a:r>
            <a:r>
              <a:rPr lang="en-US" altLang="en-US" sz="37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., </a:t>
            </a:r>
            <a:r>
              <a:rPr lang="en-US" altLang="en-US" sz="37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users needs through to the final product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37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proceeds through iterative cycles of </a:t>
            </a:r>
            <a:r>
              <a:rPr lang="ja-JP" altLang="en-US" sz="37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‘</a:t>
            </a:r>
            <a:r>
              <a:rPr lang="en-US" altLang="ja-JP" sz="37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Design-Test-Redesign</a:t>
            </a:r>
            <a:r>
              <a:rPr lang="ja-JP" altLang="en-US" sz="37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endParaRPr lang="en-US" altLang="ja-JP" sz="3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37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 is a key ingredient for a successful design</a:t>
            </a:r>
            <a:endParaRPr lang="en-US" altLang="en-US" sz="3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22730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(4)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 paradigms</a:t>
            </a:r>
          </a:p>
          <a:p>
            <a:pPr marL="571500" indent="-457200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Expert reviews</a:t>
            </a:r>
          </a:p>
          <a:p>
            <a:pPr marL="571500" indent="-457200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testing</a:t>
            </a:r>
          </a:p>
          <a:p>
            <a:pPr marL="571500" indent="-457200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Survey instruments</a:t>
            </a:r>
          </a:p>
          <a:p>
            <a:pPr marL="571500" indent="-457200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Acceptance testing</a:t>
            </a:r>
          </a:p>
          <a:p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792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Lecture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Introduce</a:t>
            </a:r>
            <a:r>
              <a:rPr lang="en-IE" sz="2400" dirty="0">
                <a:solidFill>
                  <a:srgbClr val="0099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</a:t>
            </a:r>
            <a:r>
              <a:rPr lang="en-IE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</a:t>
            </a: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  <a:endParaRPr lang="en-IE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</a:t>
            </a:r>
          </a:p>
          <a:p>
            <a:pPr>
              <a:lnSpc>
                <a:spcPct val="150000"/>
              </a:lnSpc>
            </a:pPr>
            <a:r>
              <a:rPr lang="en-IE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Introduce</a:t>
            </a:r>
            <a:r>
              <a:rPr lang="en-IE" sz="2400" dirty="0">
                <a:solidFill>
                  <a:srgbClr val="0099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IE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“Evaluation”</a:t>
            </a:r>
            <a:endParaRPr lang="en-IE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 methods</a:t>
            </a:r>
          </a:p>
          <a:p>
            <a:pPr>
              <a:lnSpc>
                <a:spcPct val="150000"/>
              </a:lnSpc>
            </a:pPr>
            <a:r>
              <a:rPr lang="en-IE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Acceptance testing</a:t>
            </a:r>
            <a:endParaRPr lang="en-IE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E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(5)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  <p:pic>
        <p:nvPicPr>
          <p:cNvPr id="66562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93725"/>
            <a:ext cx="6865423" cy="38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7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Reviews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80000"/>
              </a:spcBef>
              <a:buNone/>
            </a:pP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Formal </a:t>
            </a:r>
            <a:r>
              <a:rPr lang="en-US" altLang="ja-JP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reviews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have proven to be 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effective.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Expert review methods: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Heuristic evaluation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Guidelines review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Consistency inspection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Cognitive walkthrough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Formal usability inspection </a:t>
            </a:r>
          </a:p>
          <a:p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58135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Evaluation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Interface Design Evaluation Approach</a:t>
            </a:r>
          </a:p>
          <a:p>
            <a:pPr>
              <a:spcBef>
                <a:spcPct val="0"/>
              </a:spcBef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Evaluate Conceptual Design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 Foundation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Design of Instruct. Strategies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  <a:sym typeface="Monotype Sorts" charset="2"/>
              </a:rPr>
              <a:t>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Ease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Use, Ease of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2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Evaluation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centred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evaluation approach</a:t>
            </a:r>
          </a:p>
          <a:p>
            <a:pPr>
              <a:spcBef>
                <a:spcPct val="0"/>
              </a:spcBef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for testing prototypes, using:</a:t>
            </a:r>
          </a:p>
          <a:p>
            <a:pPr lvl="1">
              <a:spcBef>
                <a:spcPct val="0"/>
              </a:spcBef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Evaluation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Heuristics and walk-throughs</a:t>
            </a:r>
          </a:p>
          <a:p>
            <a:pPr lvl="1">
              <a:spcBef>
                <a:spcPct val="0"/>
              </a:spcBef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evaluation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against an engineering model (EG Simulated User)</a:t>
            </a:r>
          </a:p>
          <a:p>
            <a:pPr lvl="1">
              <a:spcBef>
                <a:spcPct val="0"/>
              </a:spcBef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Empirical evaluation</a:t>
            </a:r>
          </a:p>
          <a:p>
            <a:pPr lvl="2">
              <a:spcBef>
                <a:spcPct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Watching users use the product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7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Testing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testing </a:t>
            </a: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involves measuring typical users’ performance on tasks that are typical of those for which the system was designed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IE" altLang="ja-JP" sz="28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IE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Performance </a:t>
            </a: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generally measured in terms of number of errors and time to complete the </a:t>
            </a:r>
            <a:r>
              <a:rPr lang="en-IE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task</a:t>
            </a:r>
            <a:endParaRPr lang="en-US" altLang="ja-JP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1030909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Testing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ja-JP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Forms </a:t>
            </a:r>
            <a: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usability testing: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Paper mockups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Discount usability testing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Competitive usability testing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Universal usability testing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Field test and portable labs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Remote usability testing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‘Can-you-break-this?’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tests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98162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Testing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  <p:pic>
        <p:nvPicPr>
          <p:cNvPr id="67586" name="Picture 2" descr="Image result for usability tes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36514"/>
            <a:ext cx="6799524" cy="382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78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Instruments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Written user </a:t>
            </a:r>
            <a:r>
              <a:rPr lang="en-US" altLang="ja-JP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surveys</a:t>
            </a:r>
            <a:r>
              <a:rPr lang="en-US" altLang="ja-JP" sz="26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a familiar, inexpensive companion for usability tests and expert reviews.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Keys to successful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surveys: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Clear </a:t>
            </a: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goals in </a:t>
            </a:r>
            <a:r>
              <a:rPr lang="en-US" altLang="ja-JP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advance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Development </a:t>
            </a: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focused items that help attain the goals. </a:t>
            </a:r>
            <a:endParaRPr lang="en-US" altLang="ja-JP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3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Online surveys avoid the cost of printing and the extra effort needed for distribution and collection of paper forms. 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42261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Instruments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goals would be to </a:t>
            </a:r>
            <a:r>
              <a:rPr lang="en-US" altLang="ja-JP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ascertain</a:t>
            </a:r>
            <a:r>
              <a:rPr lang="en-US" altLang="ja-JP" sz="1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endParaRPr lang="en-US" altLang="ja-JP" sz="1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Users background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(age, gender, origins, education, income)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Experience with computers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(specific applications or software packages, length of time, depth of knowledge)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Job responsibilities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(decision-making influence, managerial roles, motivation)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Personality style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(introvert vs. extrovert, risk taking vs. risk aversive, early vs. late adopter, systematic vs. opportunistic)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Reasons for not using an interface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(inadequate services, too complex, too slow)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Familiarity with features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(printing, macros, shortcuts, tutorials)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altLang="ja-JP" sz="20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Their feeling state after using an interface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(confused vs. clear, frustrated vs. in-control, bored vs. excited)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660426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Tests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large implementation projects, the customer usually sets objective and measurable goals for hardware and software performance - e.g.</a:t>
            </a:r>
          </a:p>
          <a:p>
            <a:pPr marL="457200" lvl="1" indent="0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Time to learn specific functions </a:t>
            </a:r>
          </a:p>
          <a:p>
            <a:pPr marL="457200" lvl="1" indent="0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Speed of task performance </a:t>
            </a:r>
          </a:p>
          <a:p>
            <a:pPr marL="457200" lvl="1" indent="0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Rate of errors by users </a:t>
            </a:r>
          </a:p>
          <a:p>
            <a:pPr marL="457200" lvl="1" indent="0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 retention of commands over time </a:t>
            </a:r>
          </a:p>
          <a:p>
            <a:pPr marL="457200" lvl="1" indent="0"/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Subjective user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satisfaction</a:t>
            </a:r>
          </a:p>
          <a:p>
            <a:pPr marL="57150" indent="0">
              <a:buNone/>
            </a:pPr>
            <a:endParaRPr lang="en-US" altLang="ja-JP" sz="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200" dirty="0">
                <a:solidFill>
                  <a:srgbClr val="FFFF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completed product fails to meet these acceptance criteria, the system must be reworked until success is demonstrated.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 dirty="0"/>
              <a:t>Evaluation Issues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73412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What is Usability?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6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7" name="Rectangle 46"/>
          <p:cNvSpPr/>
          <p:nvPr/>
        </p:nvSpPr>
        <p:spPr>
          <a:xfrm>
            <a:off x="611560" y="1628800"/>
            <a:ext cx="7848872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1116013" y="1844675"/>
            <a:ext cx="6858000" cy="3886200"/>
            <a:chOff x="877" y="1296"/>
            <a:chExt cx="4320" cy="2448"/>
          </a:xfrm>
        </p:grpSpPr>
        <p:sp>
          <p:nvSpPr>
            <p:cNvPr id="49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gray">
            <a:xfrm>
              <a:off x="2158" y="1296"/>
              <a:ext cx="127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gray">
            <a:xfrm>
              <a:off x="979" y="2126"/>
              <a:ext cx="907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gray">
            <a:xfrm>
              <a:off x="1070" y="3050"/>
              <a:ext cx="1346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1151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1125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gray">
            <a:xfrm>
              <a:off x="1160" y="2375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3333FF"/>
                  </a:solidFill>
                  <a:latin typeface="Verdana" charset="0"/>
                  <a:ea typeface="ＭＳ Ｐゴシック" charset="0"/>
                </a:rPr>
                <a:t>Errors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gray">
            <a:xfrm>
              <a:off x="2294" y="1545"/>
              <a:ext cx="10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Verdana" charset="0"/>
                  <a:ea typeface="ＭＳ Ｐゴシック" charset="0"/>
                </a:rPr>
                <a:t>Satisfaction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gray">
            <a:xfrm>
              <a:off x="4109" y="1614"/>
              <a:ext cx="10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3333FF"/>
                  </a:solidFill>
                  <a:latin typeface="Verdana" charset="0"/>
                  <a:ea typeface="ＭＳ Ｐゴシック" charset="0"/>
                </a:rPr>
                <a:t>Learnability</a:t>
              </a: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gray">
            <a:xfrm>
              <a:off x="3219" y="2956"/>
              <a:ext cx="9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Verdana" charset="0"/>
                  <a:ea typeface="ＭＳ Ｐゴシック" charset="0"/>
                </a:rPr>
                <a:t>Efficiency</a:t>
              </a: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gray">
            <a:xfrm>
              <a:off x="1160" y="3295"/>
              <a:ext cx="1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2060"/>
                  </a:solidFill>
                  <a:latin typeface="Verdana" charset="0"/>
                  <a:ea typeface="ＭＳ Ｐゴシック" charset="0"/>
                </a:rPr>
                <a:t>Memorability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002060"/>
                  </a:solidFill>
                  <a:latin typeface="Arial" charset="0"/>
                  <a:ea typeface="ＭＳ Ｐゴシック" charset="0"/>
                </a:rPr>
                <a:t>Usability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68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the Lecture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30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</a:t>
            </a:r>
            <a:r>
              <a:rPr lang="en-GB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be defined as the capacity to be used by humans easily and effectively</a:t>
            </a:r>
          </a:p>
          <a:p>
            <a:pPr marL="800100" lvl="1" indent="-342900">
              <a:lnSpc>
                <a:spcPct val="80000"/>
              </a:lnSpc>
            </a:pPr>
            <a:r>
              <a:rPr lang="en-IE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Ease-of-use</a:t>
            </a:r>
          </a:p>
          <a:p>
            <a:pPr marL="800100" lvl="1" indent="-342900">
              <a:lnSpc>
                <a:spcPct val="80000"/>
              </a:lnSpc>
            </a:pP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Friendliness</a:t>
            </a:r>
            <a:endParaRPr lang="en-IE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2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</a:t>
            </a: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</a:t>
            </a:r>
            <a:r>
              <a:rPr lang="en-IE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provided a number of sample guidelines</a:t>
            </a:r>
          </a:p>
          <a:p>
            <a:pPr>
              <a:lnSpc>
                <a:spcPct val="150000"/>
              </a:lnSpc>
            </a:pPr>
            <a:r>
              <a:rPr lang="en-IE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</a:t>
            </a:r>
            <a:r>
              <a:rPr lang="en-IE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introduced major principles in HCI</a:t>
            </a:r>
          </a:p>
          <a:p>
            <a:pPr>
              <a:lnSpc>
                <a:spcPct val="150000"/>
              </a:lnSpc>
            </a:pPr>
            <a:r>
              <a:rPr lang="en-IE" sz="22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 </a:t>
            </a: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including survey instruments and acceptance testing</a:t>
            </a:r>
            <a:endParaRPr lang="en-IE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56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92088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Norman, D. (1990)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Design of Everyday Things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Preece</a:t>
            </a: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J. et al. (2002)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Interaction Design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Shneiderman</a:t>
            </a: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&amp; </a:t>
            </a:r>
            <a:r>
              <a:rPr lang="en-IE" altLang="ja-JP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Plaisant</a:t>
            </a: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C. (2005)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the User Interface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Shackel</a:t>
            </a: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(1990)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 Factors and Usability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Smith, S. &amp; Mosier, J. (2005)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for Designing User Interface Software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Foley, J. &amp; Van Dam, A. (1995)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Computer Graphics: Principles &amp; Practices in C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IE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Card, S. &amp; Newell, A. (1983) </a:t>
            </a:r>
            <a:r>
              <a:rPr lang="en-IE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Psychology of Human-Computer Interaction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US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Karat, C. (1990)</a:t>
            </a:r>
            <a:r>
              <a:rPr lang="en-US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Cost-benefit analysis of usability engineering techniques</a:t>
            </a:r>
          </a:p>
          <a:p>
            <a:pPr marL="419100" indent="-304800">
              <a:lnSpc>
                <a:spcPct val="80000"/>
              </a:lnSpc>
              <a:spcBef>
                <a:spcPct val="75000"/>
              </a:spcBef>
            </a:pPr>
            <a:r>
              <a:rPr lang="en-US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Miller, R. B.</a:t>
            </a:r>
            <a:r>
              <a:rPr lang="en-US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(1971)</a:t>
            </a:r>
            <a:r>
              <a:rPr lang="en-US" altLang="ja-JP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Human ease of use criteria and their tradeoffs</a:t>
            </a:r>
            <a:r>
              <a:rPr lang="en-US" altLang="ja-JP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IE" altLang="ja-JP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References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4085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What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is Usability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can be defined as: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“T</a:t>
            </a:r>
            <a:r>
              <a:rPr lang="en-GB" altLang="ja-JP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 </a:t>
            </a:r>
            <a:r>
              <a:rPr lang="en-GB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capacity to be used by humans easily and effectively where,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easily 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= to a specified level of subjective assessment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effectively 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= to a specified level of human performance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(</a:t>
            </a:r>
            <a:r>
              <a:rPr lang="en-GB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Shackel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1990)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Usability </a:t>
            </a:r>
            <a:r>
              <a:rPr lang="en-US" sz="26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affords</a:t>
            </a:r>
            <a:r>
              <a:rPr 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the user easy access to the product</a:t>
            </a:r>
            <a:r>
              <a:rPr lang="ja-JP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 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functions.</a:t>
            </a:r>
            <a:endParaRPr lang="en-US" altLang="ja-JP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0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0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1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85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Bad Usability with major </a:t>
            </a:r>
            <a:r>
              <a:rPr lang="en-IE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consequences…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4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0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1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47" name="Picture 5" descr="2000electionballo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275" y="1484313"/>
            <a:ext cx="6134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0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E517B-EE7F-4A0E-8E46-DDCFD1C90D10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000" i="1"/>
              <a:t>Usability Issues</a:t>
            </a:r>
            <a:endParaRPr lang="en-US" sz="1000" i="1"/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93" y="2562002"/>
            <a:ext cx="7564613" cy="375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Box 2"/>
          <p:cNvSpPr txBox="1">
            <a:spLocks noChangeArrowheads="1"/>
          </p:cNvSpPr>
          <p:nvPr/>
        </p:nvSpPr>
        <p:spPr bwMode="auto">
          <a:xfrm>
            <a:off x="679793" y="6245700"/>
            <a:ext cx="778063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www.useit.com/alertbox/roi.html</a:t>
            </a: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FFFF00"/>
                </a:solidFill>
              </a:rPr>
              <a:t>It is possible to measure usability in case studies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 Measure of Usability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8" name="Clip" r:id="rId5" imgW="3929204" imgH="3468986" progId="MS_ClipArt_Gallery.2">
                    <p:embed/>
                  </p:oleObj>
                </mc:Choice>
                <mc:Fallback>
                  <p:oleObj name="Clip" r:id="rId5" imgW="3929204" imgH="3468986" progId="MS_ClipArt_Gallery.2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31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33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4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2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7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8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9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14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467544" y="1484784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chart compares the results distribution from both editions of </a:t>
            </a:r>
            <a:r>
              <a:rPr lang="en-I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Usability Return on Investment report</a:t>
            </a: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. The different case studies are arranged across the horizontal axis (sorted by increasing metric improvements). The vertical axis shows each case study's recorded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9189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42F76-D4A7-450F-BE69-EC406197EC88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3789040"/>
            <a:ext cx="8280400" cy="15859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</a:t>
            </a:r>
            <a:r>
              <a:rPr lang="en-IE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</a:t>
            </a:r>
            <a:r>
              <a:rPr lang="en-US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</a:t>
            </a:r>
            <a:r>
              <a:rPr lang="en-US" sz="2200" b="0" u="sng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basis</a:t>
            </a:r>
            <a:r>
              <a:rPr lang="en-US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for determining a course of action</a:t>
            </a:r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IE" sz="2200" b="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</a:t>
            </a:r>
            <a:r>
              <a:rPr lang="en-IE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</a:t>
            </a:r>
            <a:r>
              <a:rPr lang="en-US" sz="2200" b="0" u="sng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basic rules</a:t>
            </a:r>
            <a:r>
              <a:rPr lang="en-US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that guide or influence thoughts or actions</a:t>
            </a:r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IE" sz="2200" b="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Theories (in this context) </a:t>
            </a:r>
            <a:r>
              <a:rPr lang="en-IE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</a:t>
            </a:r>
            <a:r>
              <a:rPr lang="en-US" sz="2200" b="0" u="sng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general principles</a:t>
            </a:r>
            <a:r>
              <a:rPr lang="en-US" sz="2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that explain or predict facts or events</a:t>
            </a:r>
          </a:p>
        </p:txBody>
      </p:sp>
      <p:grpSp>
        <p:nvGrpSpPr>
          <p:cNvPr id="23557" name="Group 51"/>
          <p:cNvGrpSpPr>
            <a:grpSpLocks/>
          </p:cNvGrpSpPr>
          <p:nvPr/>
        </p:nvGrpSpPr>
        <p:grpSpPr bwMode="auto">
          <a:xfrm>
            <a:off x="1979613" y="1131910"/>
            <a:ext cx="5184775" cy="2376487"/>
            <a:chOff x="624" y="1392"/>
            <a:chExt cx="4455" cy="2185"/>
          </a:xfrm>
        </p:grpSpPr>
        <p:graphicFrame>
          <p:nvGraphicFramePr>
            <p:cNvPr id="23558" name="Object 52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4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2355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9" name="Group 53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23560" name="Group 54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3579" name="Freeform 55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80" name="Freeform 56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3581" name="Group 57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23582" name="Freeform 58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3" name="Freeform 59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4" name="Freeform 60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5" name="Freeform 61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6" name="Freeform 62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7" name="Freeform 63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8" name="Freeform 64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89" name="Freeform 65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0" name="Freeform 66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1" name="Freeform 67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2" name="Freeform 68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3" name="Freeform 69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4" name="Freeform 70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5" name="Freeform 71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6" name="Freeform 72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3597" name="Freeform 73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3561" name="Group 74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23562" name="Freeform 75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3" name="Freeform 76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4" name="Freeform 77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5" name="Freeform 78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6" name="Freeform 79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7" name="Freeform 80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8" name="Freeform 81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69" name="Freeform 82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0" name="Freeform 83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1" name="Freeform 84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2" name="Freeform 85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3" name="Freeform 86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4" name="Freeform 87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5" name="Freeform 88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6" name="Freeform 89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7" name="Freeform 90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78" name="Freeform 91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Usability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49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5" name="Clip" r:id="rId5" imgW="3929204" imgH="3468986" progId="MS_ClipArt_Gallery.2">
                    <p:embed/>
                  </p:oleObj>
                </mc:Choice>
                <mc:Fallback>
                  <p:oleObj name="Clip" r:id="rId5" imgW="3929204" imgH="3468986" progId="MS_ClipArt_Gallery.2">
                    <p:embed/>
                    <p:pic>
                      <p:nvPicPr>
                        <p:cNvPr id="49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7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7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818316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033D0-67DD-4414-974A-BD50A00F3C14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0688"/>
            <a:ext cx="2160587" cy="1152525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10000"/>
              </a:lnSpc>
              <a:buFontTx/>
              <a:buNone/>
            </a:pPr>
            <a:r>
              <a:rPr lang="en-IE" sz="24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</a:t>
            </a:r>
            <a:endParaRPr lang="en-US" sz="2400" b="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419475" y="4759101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6516688" y="4760688"/>
            <a:ext cx="2305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Theories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1619250" y="3752626"/>
            <a:ext cx="612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4572000" y="3103338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>
            <a:off x="16192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5" name="Line 15"/>
          <p:cNvSpPr>
            <a:spLocks noChangeShapeType="1"/>
          </p:cNvSpPr>
          <p:nvPr/>
        </p:nvSpPr>
        <p:spPr bwMode="auto">
          <a:xfrm>
            <a:off x="457200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>
            <a:off x="7740650" y="375262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4588" name="Group 58"/>
          <p:cNvGrpSpPr>
            <a:grpSpLocks/>
          </p:cNvGrpSpPr>
          <p:nvPr/>
        </p:nvGrpSpPr>
        <p:grpSpPr bwMode="auto">
          <a:xfrm>
            <a:off x="3059113" y="1303113"/>
            <a:ext cx="3025775" cy="1584325"/>
            <a:chOff x="624" y="1392"/>
            <a:chExt cx="4455" cy="2185"/>
          </a:xfrm>
        </p:grpSpPr>
        <p:graphicFrame>
          <p:nvGraphicFramePr>
            <p:cNvPr id="24589" name="Object 59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8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2458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0" name="Group 60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24591" name="Group 61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24610" name="Freeform 62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11" name="Freeform 63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4612" name="Group 64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24613" name="Freeform 65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4" name="Freeform 66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5" name="Freeform 67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6" name="Freeform 68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7" name="Freeform 69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8" name="Freeform 70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19" name="Freeform 71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0" name="Freeform 72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1" name="Freeform 73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2" name="Freeform 74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3" name="Freeform 75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4" name="Freeform 76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5" name="Freeform 77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6" name="Freeform 78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7" name="Freeform 79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628" name="Freeform 80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4592" name="Group 81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24593" name="Freeform 82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4" name="Freeform 83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5" name="Freeform 84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6" name="Freeform 85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7" name="Freeform 86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8" name="Freeform 87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599" name="Freeform 88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0" name="Freeform 89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1" name="Freeform 90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2" name="Freeform 91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3" name="Freeform 92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4" name="Freeform 93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5" name="Freeform 94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6" name="Freeform 95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7" name="Freeform 96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8" name="Freeform 97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09" name="Freeform 98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Usability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925" y="170624"/>
            <a:ext cx="1152699" cy="656575"/>
            <a:chOff x="34925" y="170624"/>
            <a:chExt cx="1152699" cy="656575"/>
          </a:xfrm>
        </p:grpSpPr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401046" y="189024"/>
            <a:ext cx="64038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9" name="Clip" r:id="rId5" imgW="3929204" imgH="3468986" progId="MS_ClipArt_Gallery.2">
                    <p:embed/>
                  </p:oleObj>
                </mc:Choice>
                <mc:Fallback>
                  <p:oleObj name="Clip" r:id="rId5" imgW="3929204" imgH="3468986" progId="MS_ClipArt_Gallery.2">
                    <p:embed/>
                    <p:pic>
                      <p:nvPicPr>
                        <p:cNvPr id="5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46" y="189024"/>
                          <a:ext cx="640388" cy="63817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34925" y="170624"/>
              <a:ext cx="1152699" cy="408899"/>
              <a:chOff x="624" y="1824"/>
              <a:chExt cx="4455" cy="1400"/>
            </a:xfrm>
          </p:grpSpPr>
          <p:grpSp>
            <p:nvGrpSpPr>
              <p:cNvPr id="58" name="Group 5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77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79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80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1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3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4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6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7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8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9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0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3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4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95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60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245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2763</TotalTime>
  <Words>1579</Words>
  <Application>Microsoft Office PowerPoint</Application>
  <PresentationFormat>On-screen Show (4:3)</PresentationFormat>
  <Paragraphs>304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ＭＳ Ｐゴシック</vt:lpstr>
      <vt:lpstr>Arial</vt:lpstr>
      <vt:lpstr>Arial Narrow</vt:lpstr>
      <vt:lpstr>Calibri</vt:lpstr>
      <vt:lpstr>Gill Sans MT</vt:lpstr>
      <vt:lpstr>HGｺﾞｼｯｸM</vt:lpstr>
      <vt:lpstr>Monotype Sorts</vt:lpstr>
      <vt:lpstr>Verdana</vt:lpstr>
      <vt:lpstr>Wingdings 2</vt:lpstr>
      <vt:lpstr>Horizon</vt:lpstr>
      <vt:lpstr>Clip</vt:lpstr>
      <vt:lpstr>Course -  DT228-2 </vt:lpstr>
      <vt:lpstr>Usability - Guidelines, Principles Usability - Evaluation</vt:lpstr>
      <vt:lpstr>Overview of Lecture</vt:lpstr>
      <vt:lpstr>  What is Usability?</vt:lpstr>
      <vt:lpstr>  What is Usability? (2)</vt:lpstr>
      <vt:lpstr>Bad Usability with major consequences…</vt:lpstr>
      <vt:lpstr>  A Measure of Usability</vt:lpstr>
      <vt:lpstr>  Usability</vt:lpstr>
      <vt:lpstr>  Usability (2)</vt:lpstr>
      <vt:lpstr>  Usability (3)</vt:lpstr>
      <vt:lpstr> Guidelines</vt:lpstr>
      <vt:lpstr>Android Development User  Interface Guidelines</vt:lpstr>
      <vt:lpstr>Web Content Accessibility Guidelines</vt:lpstr>
      <vt:lpstr>  Some WCAG Guidelines</vt:lpstr>
      <vt:lpstr>  exercise 1</vt:lpstr>
      <vt:lpstr>  Facilitating data Entry</vt:lpstr>
      <vt:lpstr>  Usability (4)</vt:lpstr>
      <vt:lpstr>  Principles</vt:lpstr>
      <vt:lpstr>  exercise 2</vt:lpstr>
      <vt:lpstr>  exercise 2 (answered)</vt:lpstr>
      <vt:lpstr>  Principles (2)</vt:lpstr>
      <vt:lpstr>  Universal design Case Study</vt:lpstr>
      <vt:lpstr> The 24-Hour Universal Design Challenge</vt:lpstr>
      <vt:lpstr> The 24-Hour Universal Design Challenge (2)</vt:lpstr>
      <vt:lpstr> The 24-Hour Universal Design Challenge (3)</vt:lpstr>
      <vt:lpstr>  Evaluation</vt:lpstr>
      <vt:lpstr>  Evaluation (2)</vt:lpstr>
      <vt:lpstr>  Evaluation (3)</vt:lpstr>
      <vt:lpstr>  Evaluation (4)</vt:lpstr>
      <vt:lpstr>  EVALUation (5)</vt:lpstr>
      <vt:lpstr>  Expert Reviews</vt:lpstr>
      <vt:lpstr>Design Evaluation</vt:lpstr>
      <vt:lpstr>Design Evaluation (2)</vt:lpstr>
      <vt:lpstr>  Usability Testing</vt:lpstr>
      <vt:lpstr>  Usability Testing (2)</vt:lpstr>
      <vt:lpstr>  Usability Testing (3)</vt:lpstr>
      <vt:lpstr>  Survey Instruments</vt:lpstr>
      <vt:lpstr>  Survey Instruments (2)</vt:lpstr>
      <vt:lpstr>  Acceptance Tests</vt:lpstr>
      <vt:lpstr>Summary of the Lecture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168</cp:revision>
  <cp:lastPrinted>2018-04-16T09:42:17Z</cp:lastPrinted>
  <dcterms:created xsi:type="dcterms:W3CDTF">2016-09-27T15:11:35Z</dcterms:created>
  <dcterms:modified xsi:type="dcterms:W3CDTF">2018-04-16T11:28:43Z</dcterms:modified>
</cp:coreProperties>
</file>