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38"/>
  </p:notesMasterIdLst>
  <p:handoutMasterIdLst>
    <p:handoutMasterId r:id="rId39"/>
  </p:handoutMasterIdLst>
  <p:sldIdLst>
    <p:sldId id="258" r:id="rId2"/>
    <p:sldId id="444" r:id="rId3"/>
    <p:sldId id="595" r:id="rId4"/>
    <p:sldId id="761" r:id="rId5"/>
    <p:sldId id="784" r:id="rId6"/>
    <p:sldId id="828" r:id="rId7"/>
    <p:sldId id="788" r:id="rId8"/>
    <p:sldId id="789" r:id="rId9"/>
    <p:sldId id="790" r:id="rId10"/>
    <p:sldId id="791" r:id="rId11"/>
    <p:sldId id="792" r:id="rId12"/>
    <p:sldId id="793" r:id="rId13"/>
    <p:sldId id="794" r:id="rId14"/>
    <p:sldId id="795" r:id="rId15"/>
    <p:sldId id="796" r:id="rId16"/>
    <p:sldId id="806" r:id="rId17"/>
    <p:sldId id="818" r:id="rId18"/>
    <p:sldId id="817" r:id="rId19"/>
    <p:sldId id="816" r:id="rId20"/>
    <p:sldId id="815" r:id="rId21"/>
    <p:sldId id="814" r:id="rId22"/>
    <p:sldId id="813" r:id="rId23"/>
    <p:sldId id="819" r:id="rId24"/>
    <p:sldId id="798" r:id="rId25"/>
    <p:sldId id="820" r:id="rId26"/>
    <p:sldId id="799" r:id="rId27"/>
    <p:sldId id="800" r:id="rId28"/>
    <p:sldId id="801" r:id="rId29"/>
    <p:sldId id="821" r:id="rId30"/>
    <p:sldId id="827" r:id="rId31"/>
    <p:sldId id="804" r:id="rId32"/>
    <p:sldId id="822" r:id="rId33"/>
    <p:sldId id="823" r:id="rId34"/>
    <p:sldId id="824" r:id="rId35"/>
    <p:sldId id="708" r:id="rId36"/>
    <p:sldId id="709" r:id="rId37"/>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333FF"/>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5" autoAdjust="0"/>
    <p:restoredTop sz="86400" autoAdjust="0"/>
  </p:normalViewPr>
  <p:slideViewPr>
    <p:cSldViewPr>
      <p:cViewPr varScale="1">
        <p:scale>
          <a:sx n="114" d="100"/>
          <a:sy n="114" d="100"/>
        </p:scale>
        <p:origin x="186" y="84"/>
      </p:cViewPr>
      <p:guideLst>
        <p:guide orient="horz" pos="2160"/>
        <p:guide pos="2880"/>
      </p:guideLst>
    </p:cSldViewPr>
  </p:slideViewPr>
  <p:outlineViewPr>
    <p:cViewPr>
      <p:scale>
        <a:sx n="33" d="100"/>
        <a:sy n="33" d="100"/>
      </p:scale>
      <p:origin x="0" y="325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1CD0B3EB-3B0F-4770-A8EF-1B6BDF2E8A80}" type="datetimeFigureOut">
              <a:rPr lang="en-IE" smtClean="0"/>
              <a:t>16/04/2018</a:t>
            </a:fld>
            <a:endParaRPr lang="en-IE"/>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964A7C7-383E-484E-8F0C-EECFAB10E229}" type="slidenum">
              <a:rPr lang="en-IE" smtClean="0"/>
              <a:t>‹#›</a:t>
            </a:fld>
            <a:endParaRPr lang="en-IE"/>
          </a:p>
        </p:txBody>
      </p:sp>
    </p:spTree>
    <p:extLst>
      <p:ext uri="{BB962C8B-B14F-4D97-AF65-F5344CB8AC3E}">
        <p14:creationId xmlns:p14="http://schemas.microsoft.com/office/powerpoint/2010/main" val="194867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193E0C50-C46B-4079-A566-47664AE8D799}" type="datetimeFigureOut">
              <a:rPr lang="en-IE" smtClean="0"/>
              <a:t>16/04/2018</a:t>
            </a:fld>
            <a:endParaRPr lang="en-I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AF38E73-C36B-4DA7-9329-7175A2EF505B}" type="slidenum">
              <a:rPr lang="en-IE" smtClean="0"/>
              <a:t>‹#›</a:t>
            </a:fld>
            <a:endParaRPr lang="en-IE"/>
          </a:p>
        </p:txBody>
      </p:sp>
    </p:spTree>
    <p:extLst>
      <p:ext uri="{BB962C8B-B14F-4D97-AF65-F5344CB8AC3E}">
        <p14:creationId xmlns:p14="http://schemas.microsoft.com/office/powerpoint/2010/main" val="143644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8C63CA-70F5-4116-BF24-0DC3FD7A8628}" type="slidenum">
              <a:rPr lang="en-US" smtClean="0"/>
              <a:pPr fontAlgn="base">
                <a:spcBef>
                  <a:spcPct val="0"/>
                </a:spcBef>
                <a:spcAft>
                  <a:spcPct val="0"/>
                </a:spcAft>
                <a:defRPr/>
              </a:pPr>
              <a:t>1</a:t>
            </a:fld>
            <a:endParaRPr lang="en-US"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36</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A034C4A-8310-4E58-9419-71485AC89CB7}" type="datetime1">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63033-3E03-4F59-BD56-F07E11D3A170}" type="datetime1">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92DC4A-23EE-411D-9E45-CFB66A779DCB}" type="datetime1">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D8CDBEDE-8241-4890-A0DA-1F2E5685E01C}" type="datetime1">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2DFC5-5A12-4903-AC61-6C2D8458784A}" type="datetime1">
              <a:rPr lang="en-US" smtClean="0"/>
              <a:t>4/16/2018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4ACB61B-C6AB-48EF-A049-546722740361}" type="datetime1">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001E7EA-D6E5-4D18-BCCC-74147BCC3326}" type="datetime1">
              <a:rPr lang="en-US" smtClean="0"/>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FB19D3-BAC9-4A06-B1FE-4AD88B5FA9B4}" type="datetime1">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776-D973-4797-8B2C-EBC83BFD5EA5}" type="datetime1">
              <a:rPr lang="en-US" smtClean="0"/>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003BF7-4137-4A64-BDD0-5EF4F3921EEE}" type="datetime1">
              <a:rPr lang="en-US" smtClean="0"/>
              <a:t>4/16/2018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3BDBE-7BAA-4987-948A-B28381CA7A81}" type="datetime1">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444A973-FCF0-4F14-B7DA-B56A9FBA1757}" type="datetime1">
              <a:rPr lang="en-US" smtClean="0"/>
              <a:t>4/16/2018</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interaction-design.org/literature/book/the-glossary-of-human-computer-interaction/walk-up-and-use-system#heading_User-contributed_notes_page_124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404813"/>
            <a:ext cx="7772400" cy="1736725"/>
          </a:xfrm>
        </p:spPr>
        <p:txBody>
          <a:bodyPr/>
          <a:lstStyle/>
          <a:p>
            <a:pPr algn="r" eaLnBrk="1" fontAlgn="auto" hangingPunct="1">
              <a:spcAft>
                <a:spcPts val="0"/>
              </a:spcAft>
              <a:defRPr/>
            </a:pPr>
            <a:r>
              <a:rPr lang="en-IE" sz="3600" dirty="0" smtClean="0">
                <a:solidFill>
                  <a:schemeClr val="tx2">
                    <a:satMod val="130000"/>
                  </a:schemeClr>
                </a:solidFill>
              </a:rPr>
              <a:t>Course -  DT228-2</a:t>
            </a:r>
            <a:br>
              <a:rPr lang="en-IE" sz="3600" dirty="0" smtClean="0">
                <a:solidFill>
                  <a:schemeClr val="tx2">
                    <a:satMod val="130000"/>
                  </a:schemeClr>
                </a:solidFill>
              </a:rPr>
            </a:br>
            <a:endParaRPr lang="en-US" sz="3600" dirty="0" smtClean="0">
              <a:solidFill>
                <a:schemeClr val="tx2">
                  <a:satMod val="130000"/>
                </a:schemeClr>
              </a:solidFill>
            </a:endParaRPr>
          </a:p>
        </p:txBody>
      </p:sp>
      <p:sp>
        <p:nvSpPr>
          <p:cNvPr id="2051" name="Rectangle 3"/>
          <p:cNvSpPr>
            <a:spLocks noGrp="1" noChangeArrowheads="1"/>
          </p:cNvSpPr>
          <p:nvPr>
            <p:ph type="subTitle" idx="1"/>
          </p:nvPr>
        </p:nvSpPr>
        <p:spPr>
          <a:xfrm>
            <a:off x="1258888" y="2060575"/>
            <a:ext cx="7489825" cy="911225"/>
          </a:xfrm>
        </p:spPr>
        <p:txBody>
          <a:bodyPr>
            <a:noAutofit/>
          </a:bodyPr>
          <a:lstStyle/>
          <a:p>
            <a:pPr eaLnBrk="1" fontAlgn="auto" hangingPunct="1">
              <a:lnSpc>
                <a:spcPct val="90000"/>
              </a:lnSpc>
              <a:spcAft>
                <a:spcPts val="0"/>
              </a:spcAft>
              <a:buFont typeface="Wingdings 2"/>
              <a:buNone/>
              <a:defRPr/>
            </a:pPr>
            <a:r>
              <a:rPr lang="en-IE" sz="3200" dirty="0" smtClean="0"/>
              <a:t>Module (Subject) -  </a:t>
            </a:r>
          </a:p>
          <a:p>
            <a:pPr eaLnBrk="1" fontAlgn="auto" hangingPunct="1">
              <a:lnSpc>
                <a:spcPct val="90000"/>
              </a:lnSpc>
              <a:spcAft>
                <a:spcPts val="0"/>
              </a:spcAft>
              <a:buFont typeface="Wingdings 2"/>
              <a:buNone/>
              <a:defRPr/>
            </a:pPr>
            <a:r>
              <a:rPr lang="en-IE" sz="3200" dirty="0" smtClean="0"/>
              <a:t>Human Computer Interaction</a:t>
            </a:r>
            <a:endParaRPr lang="en-US" sz="3200" dirty="0" smtClean="0"/>
          </a:p>
        </p:txBody>
      </p:sp>
      <p:sp>
        <p:nvSpPr>
          <p:cNvPr id="13316" name="Rectangle 4"/>
          <p:cNvSpPr>
            <a:spLocks noChangeArrowheads="1"/>
          </p:cNvSpPr>
          <p:nvPr/>
        </p:nvSpPr>
        <p:spPr bwMode="auto">
          <a:xfrm>
            <a:off x="1258888" y="5013325"/>
            <a:ext cx="698552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ctr" eaLnBrk="1" hangingPunct="1">
              <a:spcBef>
                <a:spcPct val="20000"/>
              </a:spcBef>
              <a:buClrTx/>
              <a:buSzTx/>
              <a:buFontTx/>
              <a:buNone/>
            </a:pPr>
            <a:r>
              <a:rPr lang="en-IE" altLang="en-US" dirty="0" smtClean="0">
                <a:solidFill>
                  <a:srgbClr val="FF0000"/>
                </a:solidFill>
                <a:latin typeface="Arial" charset="0"/>
              </a:rPr>
              <a:t>WALK-UP-AND-USE SYSTEMS AND CASE STUDIES </a:t>
            </a:r>
            <a:r>
              <a:rPr lang="en-IE" altLang="en-US" dirty="0" smtClean="0">
                <a:solidFill>
                  <a:srgbClr val="FFFF00"/>
                </a:solidFill>
                <a:latin typeface="Arial" charset="0"/>
              </a:rPr>
              <a:t> </a:t>
            </a:r>
            <a:endParaRPr lang="en-US" altLang="en-US" dirty="0">
              <a:solidFill>
                <a:srgbClr val="FFFF00"/>
              </a:solidFill>
              <a:latin typeface="Arial" charset="0"/>
            </a:endParaRPr>
          </a:p>
        </p:txBody>
      </p:sp>
      <p:sp>
        <p:nvSpPr>
          <p:cNvPr id="13317" name="Rectangle 5"/>
          <p:cNvSpPr>
            <a:spLocks noChangeArrowheads="1"/>
          </p:cNvSpPr>
          <p:nvPr/>
        </p:nvSpPr>
        <p:spPr bwMode="auto">
          <a:xfrm>
            <a:off x="1258888" y="3644900"/>
            <a:ext cx="64008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a:t>
            </a:r>
            <a:r>
              <a:rPr lang="en-IE" altLang="en-US" sz="2800" dirty="0" smtClean="0"/>
              <a:t>2, </a:t>
            </a:r>
            <a:r>
              <a:rPr lang="en-IE" altLang="en-US" sz="2800" dirty="0"/>
              <a:t>Week </a:t>
            </a:r>
            <a:r>
              <a:rPr lang="en-IE" altLang="en-US" sz="2800" dirty="0" smtClean="0"/>
              <a:t>11</a:t>
            </a:r>
            <a:endParaRPr lang="en-US" altLang="en-US" sz="2800" dirty="0"/>
          </a:p>
        </p:txBody>
      </p:sp>
      <p:sp>
        <p:nvSpPr>
          <p:cNvPr id="2" name="Slide Number Placeholder 1"/>
          <p:cNvSpPr>
            <a:spLocks noGrp="1"/>
          </p:cNvSpPr>
          <p:nvPr>
            <p:ph type="sldNum" sz="quarter" idx="12"/>
          </p:nvPr>
        </p:nvSpPr>
        <p:spPr/>
        <p:txBody>
          <a:bodyPr/>
          <a:lstStyle/>
          <a:p>
            <a:pPr>
              <a:defRPr/>
            </a:pPr>
            <a:fld id="{C6D55BE7-907D-4122-B262-F63DE34514A5}" type="slidenum">
              <a:rPr lang="en-US" smtClean="0"/>
              <a:pPr>
                <a:defRPr/>
              </a:pPr>
              <a:t>1</a:t>
            </a:fld>
            <a:endParaRPr lang="en-US"/>
          </a:p>
        </p:txBody>
      </p:sp>
    </p:spTree>
    <p:extLst>
      <p:ext uri="{BB962C8B-B14F-4D97-AF65-F5344CB8AC3E}">
        <p14:creationId xmlns:p14="http://schemas.microsoft.com/office/powerpoint/2010/main" val="19213986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pPr marL="0" indent="0">
              <a:buNone/>
            </a:pPr>
            <a:r>
              <a:rPr lang="en-GB" altLang="en-US" sz="2600" dirty="0">
                <a:latin typeface="Arial" panose="020B0604020202020204" pitchFamily="34" charset="0"/>
                <a:cs typeface="Arial" panose="020B0604020202020204" pitchFamily="34" charset="0"/>
              </a:rPr>
              <a:t>Match the </a:t>
            </a:r>
            <a:r>
              <a:rPr lang="en-GB" altLang="en-US" sz="2600" dirty="0" smtClean="0">
                <a:latin typeface="Arial" panose="020B0604020202020204" pitchFamily="34" charset="0"/>
                <a:cs typeface="Arial" panose="020B0604020202020204" pitchFamily="34" charset="0"/>
              </a:rPr>
              <a:t>User’s Physiological Capabilities </a:t>
            </a:r>
            <a:endParaRPr lang="en-GB" altLang="en-US" sz="2600" dirty="0">
              <a:latin typeface="Arial" panose="020B0604020202020204" pitchFamily="34" charset="0"/>
              <a:cs typeface="Arial" panose="020B0604020202020204" pitchFamily="34" charset="0"/>
            </a:endParaRPr>
          </a:p>
          <a:p>
            <a:pPr>
              <a:defRPr/>
            </a:pPr>
            <a:endParaRPr lang="en-GB" sz="2400" dirty="0" smtClean="0">
              <a:latin typeface="Arial" panose="020B0604020202020204" pitchFamily="34" charset="0"/>
              <a:cs typeface="Arial" panose="020B0604020202020204" pitchFamily="34" charset="0"/>
            </a:endParaRPr>
          </a:p>
          <a:p>
            <a:pPr>
              <a:defRPr/>
            </a:pPr>
            <a:r>
              <a:rPr lang="en-GB" sz="2400" dirty="0" smtClean="0">
                <a:latin typeface="Arial" panose="020B0604020202020204" pitchFamily="34" charset="0"/>
                <a:cs typeface="Arial" panose="020B0604020202020204" pitchFamily="34" charset="0"/>
              </a:rPr>
              <a:t>Public </a:t>
            </a:r>
            <a:r>
              <a:rPr lang="en-GB" sz="2400" dirty="0">
                <a:latin typeface="Arial" panose="020B0604020202020204" pitchFamily="34" charset="0"/>
                <a:cs typeface="Arial" panose="020B0604020202020204" pitchFamily="34" charset="0"/>
              </a:rPr>
              <a:t>walk-up-and-use system</a:t>
            </a:r>
          </a:p>
          <a:p>
            <a:pPr>
              <a:defRPr/>
            </a:pPr>
            <a:r>
              <a:rPr lang="en-GB" sz="2400" dirty="0">
                <a:latin typeface="Arial" panose="020B0604020202020204" pitchFamily="34" charset="0"/>
                <a:cs typeface="Arial" panose="020B0604020202020204" pitchFamily="34" charset="0"/>
              </a:rPr>
              <a:t>Wide range of users</a:t>
            </a:r>
            <a:r>
              <a:rPr lang="en-GB" sz="2400" dirty="0" smtClean="0">
                <a:latin typeface="Arial" panose="020B0604020202020204" pitchFamily="34" charset="0"/>
                <a:cs typeface="Arial" panose="020B0604020202020204" pitchFamily="34" charset="0"/>
              </a:rPr>
              <a:t>… disabled </a:t>
            </a:r>
            <a:r>
              <a:rPr lang="en-GB" sz="2400" dirty="0">
                <a:latin typeface="Arial" panose="020B0604020202020204" pitchFamily="34" charset="0"/>
                <a:cs typeface="Arial" panose="020B0604020202020204" pitchFamily="34" charset="0"/>
              </a:rPr>
              <a:t>users</a:t>
            </a:r>
            <a:r>
              <a:rPr lang="en-GB" sz="2400" dirty="0" smtClean="0">
                <a:latin typeface="Arial" panose="020B0604020202020204" pitchFamily="34" charset="0"/>
                <a:cs typeface="Arial" panose="020B0604020202020204" pitchFamily="34" charset="0"/>
              </a:rPr>
              <a:t>... older </a:t>
            </a:r>
            <a:r>
              <a:rPr lang="en-GB" sz="2400" dirty="0">
                <a:latin typeface="Arial" panose="020B0604020202020204" pitchFamily="34" charset="0"/>
                <a:cs typeface="Arial" panose="020B0604020202020204" pitchFamily="34" charset="0"/>
              </a:rPr>
              <a:t>users </a:t>
            </a:r>
            <a:r>
              <a:rPr lang="en-GB" sz="2400" dirty="0" smtClean="0">
                <a:latin typeface="Arial" panose="020B0604020202020204" pitchFamily="34" charset="0"/>
                <a:cs typeface="Arial" panose="020B0604020202020204" pitchFamily="34" charset="0"/>
              </a:rPr>
              <a:t>(E.G. </a:t>
            </a:r>
            <a:r>
              <a:rPr lang="en-GB" sz="2400" dirty="0">
                <a:latin typeface="Arial" panose="020B0604020202020204" pitchFamily="34" charset="0"/>
                <a:cs typeface="Arial" panose="020B0604020202020204" pitchFamily="34" charset="0"/>
              </a:rPr>
              <a:t>keyboard is not usable by users with arthritis</a:t>
            </a:r>
            <a:r>
              <a:rPr lang="en-GB" sz="2400" dirty="0" smtClean="0">
                <a:latin typeface="Arial" panose="020B0604020202020204" pitchFamily="34" charset="0"/>
                <a:cs typeface="Arial" panose="020B0604020202020204" pitchFamily="34" charset="0"/>
              </a:rPr>
              <a:t>) </a:t>
            </a:r>
            <a:endParaRPr lang="en-GB" sz="2400" dirty="0">
              <a:latin typeface="Arial" panose="020B0604020202020204" pitchFamily="34" charset="0"/>
              <a:cs typeface="Arial" panose="020B0604020202020204" pitchFamily="34" charset="0"/>
            </a:endParaRPr>
          </a:p>
          <a:p>
            <a:pPr>
              <a:defRPr/>
            </a:pPr>
            <a:r>
              <a:rPr lang="en-GB" sz="2400" dirty="0">
                <a:latin typeface="Arial" panose="020B0604020202020204" pitchFamily="34" charset="0"/>
                <a:cs typeface="Arial" panose="020B0604020202020204" pitchFamily="34" charset="0"/>
              </a:rPr>
              <a:t>Assistive technologies </a:t>
            </a:r>
            <a:r>
              <a:rPr lang="en-GB" sz="2400" dirty="0" smtClean="0">
                <a:latin typeface="Arial" panose="020B0604020202020204" pitchFamily="34" charset="0"/>
                <a:cs typeface="Arial" panose="020B0604020202020204" pitchFamily="34" charset="0"/>
              </a:rPr>
              <a:t>(E.G. </a:t>
            </a:r>
            <a:r>
              <a:rPr lang="en-GB" sz="2400" dirty="0">
                <a:latin typeface="Arial" panose="020B0604020202020204" pitchFamily="34" charset="0"/>
                <a:cs typeface="Arial" panose="020B0604020202020204" pitchFamily="34" charset="0"/>
              </a:rPr>
              <a:t>speech interaction for the visually impaired</a:t>
            </a:r>
            <a:r>
              <a:rPr lang="en-GB" sz="2400" dirty="0" smtClean="0">
                <a:latin typeface="Arial" panose="020B0604020202020204" pitchFamily="34" charset="0"/>
                <a:cs typeface="Arial" panose="020B0604020202020204" pitchFamily="34" charset="0"/>
              </a:rPr>
              <a:t>)</a:t>
            </a:r>
            <a:endParaRPr lang="en-GB" sz="2400" dirty="0">
              <a:latin typeface="Arial" panose="020B0604020202020204" pitchFamily="34" charset="0"/>
              <a:cs typeface="Arial" panose="020B0604020202020204" pitchFamily="34" charset="0"/>
            </a:endParaRPr>
          </a:p>
          <a:p>
            <a:pPr>
              <a:defRPr/>
            </a:pPr>
            <a:r>
              <a:rPr lang="en-GB" sz="2400" dirty="0">
                <a:latin typeface="Arial" panose="020B0604020202020204" pitchFamily="34" charset="0"/>
                <a:cs typeface="Arial" panose="020B0604020202020204" pitchFamily="34" charset="0"/>
              </a:rPr>
              <a:t>Noisy environment may make speech interaction </a:t>
            </a:r>
            <a:r>
              <a:rPr lang="en-GB" sz="2400" dirty="0" smtClean="0">
                <a:latin typeface="Arial" panose="020B0604020202020204" pitchFamily="34" charset="0"/>
                <a:cs typeface="Arial" panose="020B0604020202020204" pitchFamily="34" charset="0"/>
              </a:rPr>
              <a:t>difficult</a:t>
            </a:r>
            <a:endParaRPr lang="en-IE"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10</a:t>
            </a:fld>
            <a:endParaRPr lang="en-US"/>
          </a:p>
        </p:txBody>
      </p:sp>
      <p:sp>
        <p:nvSpPr>
          <p:cNvPr id="8" name="Title 1"/>
          <p:cNvSpPr>
            <a:spLocks noGrp="1"/>
          </p:cNvSpPr>
          <p:nvPr>
            <p:ph type="title"/>
          </p:nvPr>
        </p:nvSpPr>
        <p:spPr>
          <a:xfrm>
            <a:off x="609600" y="274638"/>
            <a:ext cx="8210872" cy="1143000"/>
          </a:xfrm>
        </p:spPr>
        <p:txBody>
          <a:bodyPr/>
          <a:lstStyle/>
          <a:p>
            <a:r>
              <a:rPr lang="en-IE" sz="2800" dirty="0">
                <a:latin typeface="Arial" panose="020B0604020202020204" pitchFamily="34" charset="0"/>
                <a:cs typeface="Arial" panose="020B0604020202020204" pitchFamily="34" charset="0"/>
              </a:rPr>
              <a:t> Input and Output </a:t>
            </a:r>
            <a:r>
              <a:rPr lang="en-IE" sz="2800" dirty="0" smtClean="0">
                <a:latin typeface="Arial" panose="020B0604020202020204" pitchFamily="34" charset="0"/>
                <a:cs typeface="Arial" panose="020B0604020202020204" pitchFamily="34" charset="0"/>
              </a:rPr>
              <a:t>Devices selection 1</a:t>
            </a:r>
            <a:endParaRPr lang="en-IE" sz="2800" dirty="0">
              <a:latin typeface="Arial" panose="020B0604020202020204" pitchFamily="34" charset="0"/>
              <a:cs typeface="Arial" panose="020B0604020202020204" pitchFamily="34" charset="0"/>
            </a:endParaRPr>
          </a:p>
        </p:txBody>
      </p:sp>
      <p:pic>
        <p:nvPicPr>
          <p:cNvPr id="9"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265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pPr marL="0" indent="0">
              <a:buNone/>
            </a:pPr>
            <a:r>
              <a:rPr lang="en-GB" altLang="en-US" sz="2600" dirty="0">
                <a:latin typeface="Arial" panose="020B0604020202020204" pitchFamily="34" charset="0"/>
                <a:cs typeface="Arial" panose="020B0604020202020204" pitchFamily="34" charset="0"/>
              </a:rPr>
              <a:t>Match the User’s </a:t>
            </a:r>
            <a:r>
              <a:rPr lang="en-GB" altLang="en-US" sz="2600" dirty="0" smtClean="0">
                <a:latin typeface="Arial" panose="020B0604020202020204" pitchFamily="34" charset="0"/>
                <a:cs typeface="Arial" panose="020B0604020202020204" pitchFamily="34" charset="0"/>
              </a:rPr>
              <a:t>Expertise </a:t>
            </a:r>
            <a:endParaRPr lang="en-GB" altLang="en-US" sz="2600" dirty="0">
              <a:latin typeface="Arial" panose="020B0604020202020204" pitchFamily="34" charset="0"/>
              <a:cs typeface="Arial" panose="020B0604020202020204" pitchFamily="34" charset="0"/>
            </a:endParaRPr>
          </a:p>
          <a:p>
            <a:pPr marL="0" indent="0">
              <a:buNone/>
            </a:pPr>
            <a:endParaRPr lang="en-GB" altLang="en-US" sz="2400" dirty="0" smtClean="0">
              <a:latin typeface="Arial" panose="020B0604020202020204" pitchFamily="34" charset="0"/>
              <a:ea typeface="ＭＳ Ｐゴシック" pitchFamily="34" charset="-128"/>
              <a:cs typeface="Arial" panose="020B0604020202020204" pitchFamily="34" charset="0"/>
            </a:endParaRPr>
          </a:p>
          <a:p>
            <a:pPr>
              <a:defRPr/>
            </a:pPr>
            <a:r>
              <a:rPr lang="en-GB" sz="2400" dirty="0">
                <a:latin typeface="Arial" panose="020B0604020202020204" pitchFamily="34" charset="0"/>
                <a:cs typeface="Arial" panose="020B0604020202020204" pitchFamily="34" charset="0"/>
              </a:rPr>
              <a:t>Public walk-up-and-use system</a:t>
            </a:r>
          </a:p>
          <a:p>
            <a:pPr>
              <a:defRPr/>
            </a:pPr>
            <a:r>
              <a:rPr lang="en-GB" sz="2400" dirty="0">
                <a:latin typeface="Arial" panose="020B0604020202020204" pitchFamily="34" charset="0"/>
                <a:cs typeface="Arial" panose="020B0604020202020204" pitchFamily="34" charset="0"/>
              </a:rPr>
              <a:t>Wide range of users…varying computer skills</a:t>
            </a:r>
          </a:p>
          <a:p>
            <a:pPr>
              <a:defRPr/>
            </a:pPr>
            <a:r>
              <a:rPr lang="en-GB" sz="2400" dirty="0">
                <a:latin typeface="Arial" panose="020B0604020202020204" pitchFamily="34" charset="0"/>
                <a:cs typeface="Arial" panose="020B0604020202020204" pitchFamily="34" charset="0"/>
              </a:rPr>
              <a:t>Keyboard and/or mouse-based interaction will not be </a:t>
            </a:r>
            <a:r>
              <a:rPr lang="en-GB" sz="2400" dirty="0" smtClean="0">
                <a:latin typeface="Arial" panose="020B0604020202020204" pitchFamily="34" charset="0"/>
                <a:cs typeface="Arial" panose="020B0604020202020204" pitchFamily="34" charset="0"/>
              </a:rPr>
              <a:t>appropriate</a:t>
            </a:r>
            <a:endParaRPr lang="en-GB" sz="2400" dirty="0">
              <a:latin typeface="Arial" panose="020B0604020202020204" pitchFamily="34" charset="0"/>
              <a:cs typeface="Arial" panose="020B0604020202020204" pitchFamily="34" charset="0"/>
            </a:endParaRPr>
          </a:p>
          <a:p>
            <a:pPr>
              <a:defRPr/>
            </a:pPr>
            <a:r>
              <a:rPr lang="en-GB" sz="2400" dirty="0">
                <a:latin typeface="Arial" panose="020B0604020202020204" pitchFamily="34" charset="0"/>
                <a:cs typeface="Arial" panose="020B0604020202020204" pitchFamily="34" charset="0"/>
              </a:rPr>
              <a:t>Need simple and intuitive interaction </a:t>
            </a:r>
            <a:r>
              <a:rPr lang="en-GB" sz="2400" dirty="0" smtClean="0">
                <a:latin typeface="Arial" panose="020B0604020202020204" pitchFamily="34" charset="0"/>
                <a:cs typeface="Arial" panose="020B0604020202020204" pitchFamily="34" charset="0"/>
              </a:rPr>
              <a:t>(E.G. </a:t>
            </a:r>
            <a:r>
              <a:rPr lang="en-GB" sz="2400" dirty="0">
                <a:latin typeface="Arial" panose="020B0604020202020204" pitchFamily="34" charset="0"/>
                <a:cs typeface="Arial" panose="020B0604020202020204" pitchFamily="34" charset="0"/>
              </a:rPr>
              <a:t>touch screen</a:t>
            </a:r>
            <a:r>
              <a:rPr lang="en-GB" sz="2400" dirty="0" smtClean="0">
                <a:latin typeface="Arial" panose="020B0604020202020204" pitchFamily="34" charset="0"/>
                <a:cs typeface="Arial" panose="020B0604020202020204" pitchFamily="34" charset="0"/>
              </a:rPr>
              <a:t>)</a:t>
            </a:r>
            <a:endParaRPr lang="en-GB"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11</a:t>
            </a:fld>
            <a:endParaRPr lang="en-US"/>
          </a:p>
        </p:txBody>
      </p:sp>
      <p:sp>
        <p:nvSpPr>
          <p:cNvPr id="8" name="Title 1"/>
          <p:cNvSpPr>
            <a:spLocks noGrp="1"/>
          </p:cNvSpPr>
          <p:nvPr>
            <p:ph type="title"/>
          </p:nvPr>
        </p:nvSpPr>
        <p:spPr>
          <a:xfrm>
            <a:off x="609600" y="274638"/>
            <a:ext cx="8210872" cy="1143000"/>
          </a:xfrm>
        </p:spPr>
        <p:txBody>
          <a:bodyPr/>
          <a:lstStyle/>
          <a:p>
            <a:r>
              <a:rPr lang="en-IE" sz="2800" dirty="0">
                <a:latin typeface="Arial" panose="020B0604020202020204" pitchFamily="34" charset="0"/>
                <a:cs typeface="Arial" panose="020B0604020202020204" pitchFamily="34" charset="0"/>
              </a:rPr>
              <a:t> Input and Output </a:t>
            </a:r>
            <a:r>
              <a:rPr lang="en-IE" sz="2800" dirty="0" smtClean="0">
                <a:latin typeface="Arial" panose="020B0604020202020204" pitchFamily="34" charset="0"/>
                <a:cs typeface="Arial" panose="020B0604020202020204" pitchFamily="34" charset="0"/>
              </a:rPr>
              <a:t>Devices selection 2</a:t>
            </a:r>
            <a:endParaRPr lang="en-IE" sz="2800" dirty="0">
              <a:latin typeface="Arial" panose="020B0604020202020204" pitchFamily="34" charset="0"/>
              <a:cs typeface="Arial" panose="020B0604020202020204" pitchFamily="34" charset="0"/>
            </a:endParaRPr>
          </a:p>
        </p:txBody>
      </p:sp>
      <p:pic>
        <p:nvPicPr>
          <p:cNvPr id="9"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091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pPr marL="0" indent="0">
              <a:buNone/>
            </a:pPr>
            <a:r>
              <a:rPr lang="en-GB" altLang="en-US" sz="2600" dirty="0">
                <a:latin typeface="Arial" panose="020B0604020202020204" pitchFamily="34" charset="0"/>
                <a:cs typeface="Arial" panose="020B0604020202020204" pitchFamily="34" charset="0"/>
              </a:rPr>
              <a:t>Should be </a:t>
            </a:r>
            <a:r>
              <a:rPr lang="en-GB" altLang="en-US" sz="2600" dirty="0" smtClean="0">
                <a:latin typeface="Arial" panose="020B0604020202020204" pitchFamily="34" charset="0"/>
                <a:cs typeface="Arial" panose="020B0604020202020204" pitchFamily="34" charset="0"/>
              </a:rPr>
              <a:t>Appropriate </a:t>
            </a:r>
            <a:r>
              <a:rPr lang="en-GB" altLang="en-US" sz="2600" dirty="0">
                <a:latin typeface="Arial" panose="020B0604020202020204" pitchFamily="34" charset="0"/>
                <a:cs typeface="Arial" panose="020B0604020202020204" pitchFamily="34" charset="0"/>
              </a:rPr>
              <a:t>for the </a:t>
            </a:r>
            <a:r>
              <a:rPr lang="en-GB" altLang="en-US" sz="2600" dirty="0" smtClean="0">
                <a:latin typeface="Arial" panose="020B0604020202020204" pitchFamily="34" charset="0"/>
                <a:cs typeface="Arial" panose="020B0604020202020204" pitchFamily="34" charset="0"/>
              </a:rPr>
              <a:t>Tasks Performed</a:t>
            </a:r>
            <a:endParaRPr lang="en-GB" altLang="en-US" sz="2600" dirty="0" smtClean="0">
              <a:latin typeface="Arial" panose="020B0604020202020204" pitchFamily="34" charset="0"/>
              <a:ea typeface="ＭＳ Ｐゴシック" pitchFamily="34" charset="-128"/>
              <a:cs typeface="Arial" panose="020B0604020202020204" pitchFamily="34" charset="0"/>
            </a:endParaRPr>
          </a:p>
          <a:p>
            <a:pPr>
              <a:defRPr/>
            </a:pPr>
            <a:r>
              <a:rPr lang="en-GB" sz="2400" dirty="0">
                <a:latin typeface="Arial" panose="020B0604020202020204" pitchFamily="34" charset="0"/>
                <a:cs typeface="Arial" panose="020B0604020202020204" pitchFamily="34" charset="0"/>
              </a:rPr>
              <a:t>Typical ticket-purchasing </a:t>
            </a:r>
            <a:r>
              <a:rPr lang="en-GB" sz="2400" dirty="0" smtClean="0">
                <a:latin typeface="Arial" panose="020B0604020202020204" pitchFamily="34" charset="0"/>
                <a:cs typeface="Arial" panose="020B0604020202020204" pitchFamily="34" charset="0"/>
              </a:rPr>
              <a:t>tasks</a:t>
            </a:r>
            <a:endParaRPr lang="en-GB" sz="2400" dirty="0">
              <a:latin typeface="Arial" panose="020B0604020202020204" pitchFamily="34" charset="0"/>
              <a:cs typeface="Arial" panose="020B0604020202020204" pitchFamily="34" charset="0"/>
            </a:endParaRPr>
          </a:p>
          <a:p>
            <a:pPr lvl="1">
              <a:defRPr/>
            </a:pPr>
            <a:r>
              <a:rPr lang="en-GB" sz="2000" dirty="0" smtClean="0">
                <a:latin typeface="Arial" panose="020B0604020202020204" pitchFamily="34" charset="0"/>
                <a:cs typeface="Arial" panose="020B0604020202020204" pitchFamily="34" charset="0"/>
              </a:rPr>
              <a:t>Choosing </a:t>
            </a:r>
            <a:r>
              <a:rPr lang="en-GB" sz="2000" dirty="0">
                <a:latin typeface="Arial" panose="020B0604020202020204" pitchFamily="34" charset="0"/>
                <a:cs typeface="Arial" panose="020B0604020202020204" pitchFamily="34" charset="0"/>
              </a:rPr>
              <a:t>the destination and journey type</a:t>
            </a:r>
          </a:p>
          <a:p>
            <a:pPr lvl="1">
              <a:defRPr/>
            </a:pPr>
            <a:r>
              <a:rPr lang="en-GB" sz="2000" dirty="0" smtClean="0">
                <a:latin typeface="Arial" panose="020B0604020202020204" pitchFamily="34" charset="0"/>
                <a:cs typeface="Arial" panose="020B0604020202020204" pitchFamily="34" charset="0"/>
              </a:rPr>
              <a:t>Viewing </a:t>
            </a:r>
            <a:r>
              <a:rPr lang="en-GB" sz="2000" dirty="0">
                <a:latin typeface="Arial" panose="020B0604020202020204" pitchFamily="34" charset="0"/>
                <a:cs typeface="Arial" panose="020B0604020202020204" pitchFamily="34" charset="0"/>
              </a:rPr>
              <a:t>a ticket price</a:t>
            </a:r>
          </a:p>
          <a:p>
            <a:pPr lvl="1">
              <a:defRPr/>
            </a:pPr>
            <a:r>
              <a:rPr lang="en-GB" sz="2000" dirty="0" smtClean="0">
                <a:latin typeface="Arial" panose="020B0604020202020204" pitchFamily="34" charset="0"/>
                <a:cs typeface="Arial" panose="020B0604020202020204" pitchFamily="34" charset="0"/>
              </a:rPr>
              <a:t>Paying </a:t>
            </a:r>
            <a:r>
              <a:rPr lang="en-GB" sz="2000" dirty="0">
                <a:latin typeface="Arial" panose="020B0604020202020204" pitchFamily="34" charset="0"/>
                <a:cs typeface="Arial" panose="020B0604020202020204" pitchFamily="34" charset="0"/>
              </a:rPr>
              <a:t>for the ticket</a:t>
            </a:r>
          </a:p>
          <a:p>
            <a:pPr lvl="1">
              <a:defRPr/>
            </a:pPr>
            <a:r>
              <a:rPr lang="en-GB" sz="2000" dirty="0" smtClean="0">
                <a:latin typeface="Arial" panose="020B0604020202020204" pitchFamily="34" charset="0"/>
                <a:cs typeface="Arial" panose="020B0604020202020204" pitchFamily="34" charset="0"/>
              </a:rPr>
              <a:t>Obtaining </a:t>
            </a:r>
            <a:r>
              <a:rPr lang="en-GB" sz="2000" dirty="0">
                <a:latin typeface="Arial" panose="020B0604020202020204" pitchFamily="34" charset="0"/>
                <a:cs typeface="Arial" panose="020B0604020202020204" pitchFamily="34" charset="0"/>
              </a:rPr>
              <a:t>the ticket and, </a:t>
            </a:r>
          </a:p>
          <a:p>
            <a:pPr lvl="1">
              <a:defRPr/>
            </a:pPr>
            <a:r>
              <a:rPr lang="en-GB" sz="2000" dirty="0" smtClean="0">
                <a:latin typeface="Arial" panose="020B0604020202020204" pitchFamily="34" charset="0"/>
                <a:cs typeface="Arial" panose="020B0604020202020204" pitchFamily="34" charset="0"/>
              </a:rPr>
              <a:t>If </a:t>
            </a:r>
            <a:r>
              <a:rPr lang="en-GB" sz="2000" dirty="0">
                <a:latin typeface="Arial" panose="020B0604020202020204" pitchFamily="34" charset="0"/>
                <a:cs typeface="Arial" panose="020B0604020202020204" pitchFamily="34" charset="0"/>
              </a:rPr>
              <a:t>required printing a receipt, </a:t>
            </a:r>
          </a:p>
          <a:p>
            <a:pPr>
              <a:defRPr/>
            </a:pPr>
            <a:r>
              <a:rPr lang="en-GB" sz="2400" dirty="0">
                <a:latin typeface="Arial" panose="020B0604020202020204" pitchFamily="34" charset="0"/>
                <a:cs typeface="Arial" panose="020B0604020202020204" pitchFamily="34" charset="0"/>
              </a:rPr>
              <a:t>The input and output devices used must be appropriate for these tasks </a:t>
            </a:r>
          </a:p>
          <a:p>
            <a:pPr lvl="1">
              <a:defRPr/>
            </a:pPr>
            <a:r>
              <a:rPr lang="en-GB" sz="2000" dirty="0" smtClean="0">
                <a:latin typeface="Arial" panose="020B0604020202020204" pitchFamily="34" charset="0"/>
                <a:cs typeface="Arial" panose="020B0604020202020204" pitchFamily="34" charset="0"/>
              </a:rPr>
              <a:t>(E.G. </a:t>
            </a:r>
            <a:r>
              <a:rPr lang="en-GB" sz="2000" dirty="0">
                <a:latin typeface="Arial" panose="020B0604020202020204" pitchFamily="34" charset="0"/>
                <a:cs typeface="Arial" panose="020B0604020202020204" pitchFamily="34" charset="0"/>
              </a:rPr>
              <a:t>a touch screen, coin slot, cash slot, card readers etc</a:t>
            </a:r>
            <a:r>
              <a:rPr lang="en-GB" sz="2000" dirty="0" smtClean="0">
                <a:latin typeface="Arial" panose="020B0604020202020204" pitchFamily="34" charset="0"/>
                <a:cs typeface="Arial" panose="020B0604020202020204" pitchFamily="34" charset="0"/>
              </a:rPr>
              <a:t>.)</a:t>
            </a:r>
            <a:endParaRPr lang="en-GB" altLang="en-US" sz="24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12</a:t>
            </a:fld>
            <a:endParaRPr lang="en-US"/>
          </a:p>
        </p:txBody>
      </p:sp>
      <p:sp>
        <p:nvSpPr>
          <p:cNvPr id="8" name="Title 1"/>
          <p:cNvSpPr>
            <a:spLocks noGrp="1"/>
          </p:cNvSpPr>
          <p:nvPr>
            <p:ph type="title"/>
          </p:nvPr>
        </p:nvSpPr>
        <p:spPr>
          <a:xfrm>
            <a:off x="609600" y="274638"/>
            <a:ext cx="8210872" cy="1143000"/>
          </a:xfrm>
        </p:spPr>
        <p:txBody>
          <a:bodyPr/>
          <a:lstStyle/>
          <a:p>
            <a:r>
              <a:rPr lang="en-IE" sz="2800" dirty="0">
                <a:latin typeface="Arial" panose="020B0604020202020204" pitchFamily="34" charset="0"/>
                <a:cs typeface="Arial" panose="020B0604020202020204" pitchFamily="34" charset="0"/>
              </a:rPr>
              <a:t> Input and Output </a:t>
            </a:r>
            <a:r>
              <a:rPr lang="en-IE" sz="2800" dirty="0" smtClean="0">
                <a:latin typeface="Arial" panose="020B0604020202020204" pitchFamily="34" charset="0"/>
                <a:cs typeface="Arial" panose="020B0604020202020204" pitchFamily="34" charset="0"/>
              </a:rPr>
              <a:t>Devices selection 3</a:t>
            </a:r>
            <a:endParaRPr lang="en-IE" sz="2800" dirty="0">
              <a:latin typeface="Arial" panose="020B0604020202020204" pitchFamily="34" charset="0"/>
              <a:cs typeface="Arial" panose="020B0604020202020204" pitchFamily="34" charset="0"/>
            </a:endParaRPr>
          </a:p>
        </p:txBody>
      </p:sp>
      <p:pic>
        <p:nvPicPr>
          <p:cNvPr id="9"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3089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pPr marL="0" indent="0">
              <a:buNone/>
            </a:pPr>
            <a:r>
              <a:rPr lang="en-GB" altLang="en-US" sz="2600" dirty="0" smtClean="0">
                <a:latin typeface="Arial" panose="020B0604020202020204" pitchFamily="34" charset="0"/>
                <a:ea typeface="ＭＳ Ｐゴシック" pitchFamily="34" charset="-128"/>
                <a:cs typeface="Arial" panose="020B0604020202020204" pitchFamily="34" charset="0"/>
              </a:rPr>
              <a:t>Should be S</a:t>
            </a:r>
            <a:r>
              <a:rPr lang="en-GB" altLang="en-US" sz="2600" dirty="0" smtClean="0">
                <a:latin typeface="Arial" panose="020B0604020202020204" pitchFamily="34" charset="0"/>
                <a:cs typeface="Arial" panose="020B0604020202020204" pitchFamily="34" charset="0"/>
              </a:rPr>
              <a:t>uitable </a:t>
            </a:r>
            <a:r>
              <a:rPr lang="en-GB" altLang="en-US" sz="2600" dirty="0">
                <a:latin typeface="Arial" panose="020B0604020202020204" pitchFamily="34" charset="0"/>
                <a:cs typeface="Arial" panose="020B0604020202020204" pitchFamily="34" charset="0"/>
              </a:rPr>
              <a:t>for the </a:t>
            </a:r>
            <a:r>
              <a:rPr lang="en-GB" altLang="en-US" sz="2600" dirty="0" smtClean="0">
                <a:latin typeface="Arial" panose="020B0604020202020204" pitchFamily="34" charset="0"/>
                <a:cs typeface="Arial" panose="020B0604020202020204" pitchFamily="34" charset="0"/>
              </a:rPr>
              <a:t>Intended Work </a:t>
            </a:r>
            <a:r>
              <a:rPr lang="en-GB" altLang="en-US" sz="2600" dirty="0">
                <a:latin typeface="Arial" panose="020B0604020202020204" pitchFamily="34" charset="0"/>
                <a:cs typeface="Arial" panose="020B0604020202020204" pitchFamily="34" charset="0"/>
              </a:rPr>
              <a:t>and </a:t>
            </a:r>
            <a:r>
              <a:rPr lang="en-GB" altLang="en-US" sz="2600" dirty="0" smtClean="0">
                <a:latin typeface="Arial" panose="020B0604020202020204" pitchFamily="34" charset="0"/>
                <a:cs typeface="Arial" panose="020B0604020202020204" pitchFamily="34" charset="0"/>
              </a:rPr>
              <a:t>Environment</a:t>
            </a:r>
            <a:endParaRPr lang="en-GB" altLang="en-US" sz="2600" dirty="0">
              <a:latin typeface="Arial" panose="020B0604020202020204" pitchFamily="34" charset="0"/>
              <a:cs typeface="Arial" panose="020B0604020202020204" pitchFamily="34" charset="0"/>
            </a:endParaRPr>
          </a:p>
          <a:p>
            <a:pPr marL="0" indent="0">
              <a:spcBef>
                <a:spcPct val="0"/>
              </a:spcBef>
              <a:buNone/>
              <a:defRPr/>
            </a:pPr>
            <a:endParaRPr lang="en-GB" altLang="en-US" sz="2400" dirty="0">
              <a:latin typeface="Arial" panose="020B0604020202020204" pitchFamily="34" charset="0"/>
              <a:cs typeface="Arial" panose="020B0604020202020204" pitchFamily="34" charset="0"/>
            </a:endParaRPr>
          </a:p>
          <a:p>
            <a:pPr>
              <a:defRPr/>
            </a:pPr>
            <a:r>
              <a:rPr lang="en-GB" sz="2400" dirty="0">
                <a:latin typeface="Arial" panose="020B0604020202020204" pitchFamily="34" charset="0"/>
                <a:cs typeface="Arial" panose="020B0604020202020204" pitchFamily="34" charset="0"/>
              </a:rPr>
              <a:t>Railway station</a:t>
            </a:r>
            <a:r>
              <a:rPr lang="en-GB" sz="2400" dirty="0" smtClean="0">
                <a:latin typeface="Arial" panose="020B0604020202020204" pitchFamily="34" charset="0"/>
                <a:cs typeface="Arial" panose="020B0604020202020204" pitchFamily="34" charset="0"/>
              </a:rPr>
              <a:t>… a noisy </a:t>
            </a:r>
            <a:r>
              <a:rPr lang="en-GB" sz="2400" dirty="0">
                <a:latin typeface="Arial" panose="020B0604020202020204" pitchFamily="34" charset="0"/>
                <a:cs typeface="Arial" panose="020B0604020202020204" pitchFamily="34" charset="0"/>
              </a:rPr>
              <a:t>environment</a:t>
            </a:r>
          </a:p>
          <a:p>
            <a:pPr lvl="1">
              <a:defRPr/>
            </a:pPr>
            <a:r>
              <a:rPr lang="en-GB" sz="2000" dirty="0">
                <a:latin typeface="Arial" panose="020B0604020202020204" pitchFamily="34" charset="0"/>
                <a:cs typeface="Arial" panose="020B0604020202020204" pitchFamily="34" charset="0"/>
              </a:rPr>
              <a:t>Use of assistive technologies difficult </a:t>
            </a:r>
            <a:br>
              <a:rPr lang="en-GB" sz="2000" dirty="0">
                <a:latin typeface="Arial" panose="020B0604020202020204" pitchFamily="34" charset="0"/>
                <a:cs typeface="Arial" panose="020B0604020202020204" pitchFamily="34" charset="0"/>
              </a:rPr>
            </a:br>
            <a:r>
              <a:rPr lang="en-GB" sz="2000" dirty="0" smtClean="0">
                <a:latin typeface="Arial" panose="020B0604020202020204" pitchFamily="34" charset="0"/>
                <a:cs typeface="Arial" panose="020B0604020202020204" pitchFamily="34" charset="0"/>
              </a:rPr>
              <a:t>E.G. </a:t>
            </a:r>
            <a:r>
              <a:rPr lang="en-GB" sz="2000" dirty="0">
                <a:latin typeface="Arial" panose="020B0604020202020204" pitchFamily="34" charset="0"/>
                <a:cs typeface="Arial" panose="020B0604020202020204" pitchFamily="34" charset="0"/>
              </a:rPr>
              <a:t>S</a:t>
            </a:r>
            <a:r>
              <a:rPr lang="en-GB" sz="2000" dirty="0" smtClean="0">
                <a:latin typeface="Arial" panose="020B0604020202020204" pitchFamily="34" charset="0"/>
                <a:cs typeface="Arial" panose="020B0604020202020204" pitchFamily="34" charset="0"/>
              </a:rPr>
              <a:t>peech </a:t>
            </a:r>
            <a:r>
              <a:rPr lang="en-GB" sz="2000" dirty="0">
                <a:latin typeface="Arial" panose="020B0604020202020204" pitchFamily="34" charset="0"/>
                <a:cs typeface="Arial" panose="020B0604020202020204" pitchFamily="34" charset="0"/>
              </a:rPr>
              <a:t>interaction</a:t>
            </a:r>
          </a:p>
          <a:p>
            <a:pPr marL="0" indent="0">
              <a:buNone/>
              <a:defRPr/>
            </a:pPr>
            <a:endParaRPr lang="en-GB" sz="700" dirty="0" smtClean="0">
              <a:latin typeface="Arial" panose="020B0604020202020204" pitchFamily="34" charset="0"/>
              <a:cs typeface="Arial" panose="020B0604020202020204" pitchFamily="34" charset="0"/>
            </a:endParaRPr>
          </a:p>
          <a:p>
            <a:pPr>
              <a:defRPr/>
            </a:pPr>
            <a:r>
              <a:rPr lang="en-GB" sz="2400" dirty="0" smtClean="0">
                <a:latin typeface="Arial" panose="020B0604020202020204" pitchFamily="34" charset="0"/>
                <a:cs typeface="Arial" panose="020B0604020202020204" pitchFamily="34" charset="0"/>
              </a:rPr>
              <a:t>Public </a:t>
            </a:r>
            <a:r>
              <a:rPr lang="en-GB" sz="2400" dirty="0">
                <a:latin typeface="Arial" panose="020B0604020202020204" pitchFamily="34" charset="0"/>
                <a:cs typeface="Arial" panose="020B0604020202020204" pitchFamily="34" charset="0"/>
              </a:rPr>
              <a:t>walk-up-and-use system </a:t>
            </a:r>
          </a:p>
          <a:p>
            <a:pPr lvl="1">
              <a:defRPr/>
            </a:pPr>
            <a:r>
              <a:rPr lang="en-GB" sz="2000" dirty="0">
                <a:latin typeface="Arial" panose="020B0604020202020204" pitchFamily="34" charset="0"/>
                <a:cs typeface="Arial" panose="020B0604020202020204" pitchFamily="34" charset="0"/>
              </a:rPr>
              <a:t>Very large number of passengers per day</a:t>
            </a:r>
          </a:p>
          <a:p>
            <a:pPr lvl="1">
              <a:defRPr/>
            </a:pPr>
            <a:r>
              <a:rPr lang="en-GB" sz="2000" dirty="0">
                <a:latin typeface="Arial" panose="020B0604020202020204" pitchFamily="34" charset="0"/>
                <a:cs typeface="Arial" panose="020B0604020202020204" pitchFamily="34" charset="0"/>
              </a:rPr>
              <a:t>Machine must be well designed and reliable for repeated long-term </a:t>
            </a:r>
            <a:r>
              <a:rPr lang="en-GB" sz="2000" dirty="0" smtClean="0">
                <a:latin typeface="Arial" panose="020B0604020202020204" pitchFamily="34" charset="0"/>
                <a:cs typeface="Arial" panose="020B0604020202020204" pitchFamily="34" charset="0"/>
              </a:rPr>
              <a:t>use</a:t>
            </a:r>
            <a:endParaRPr lang="en-GB" altLang="en-US" sz="24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13</a:t>
            </a:fld>
            <a:endParaRPr lang="en-US"/>
          </a:p>
        </p:txBody>
      </p:sp>
      <p:sp>
        <p:nvSpPr>
          <p:cNvPr id="8" name="Title 1"/>
          <p:cNvSpPr>
            <a:spLocks noGrp="1"/>
          </p:cNvSpPr>
          <p:nvPr>
            <p:ph type="title"/>
          </p:nvPr>
        </p:nvSpPr>
        <p:spPr>
          <a:xfrm>
            <a:off x="609600" y="274638"/>
            <a:ext cx="8210872" cy="1143000"/>
          </a:xfrm>
        </p:spPr>
        <p:txBody>
          <a:bodyPr/>
          <a:lstStyle/>
          <a:p>
            <a:r>
              <a:rPr lang="en-IE" sz="2800" dirty="0">
                <a:latin typeface="Arial" panose="020B0604020202020204" pitchFamily="34" charset="0"/>
                <a:cs typeface="Arial" panose="020B0604020202020204" pitchFamily="34" charset="0"/>
              </a:rPr>
              <a:t> Input and Output </a:t>
            </a:r>
            <a:r>
              <a:rPr lang="en-IE" sz="2800" dirty="0" smtClean="0">
                <a:latin typeface="Arial" panose="020B0604020202020204" pitchFamily="34" charset="0"/>
                <a:cs typeface="Arial" panose="020B0604020202020204" pitchFamily="34" charset="0"/>
              </a:rPr>
              <a:t>Devices selection 4</a:t>
            </a:r>
            <a:endParaRPr lang="en-IE" sz="2800" dirty="0">
              <a:latin typeface="Arial" panose="020B0604020202020204" pitchFamily="34" charset="0"/>
              <a:cs typeface="Arial" panose="020B0604020202020204" pitchFamily="34" charset="0"/>
            </a:endParaRPr>
          </a:p>
        </p:txBody>
      </p:sp>
      <p:pic>
        <p:nvPicPr>
          <p:cNvPr id="9"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407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800" dirty="0" smtClean="0">
                <a:latin typeface="Arial" panose="020B0604020202020204" pitchFamily="34" charset="0"/>
                <a:cs typeface="Arial" panose="020B0604020202020204" pitchFamily="34" charset="0"/>
              </a:rPr>
              <a:t>Case study 1 – Automatic Ticketing Machine</a:t>
            </a:r>
            <a:endParaRPr lang="en-IE" sz="28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14</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marL="0" indent="0">
              <a:spcBef>
                <a:spcPts val="600"/>
              </a:spcBef>
              <a:buNone/>
              <a:defRPr/>
            </a:pPr>
            <a:r>
              <a:rPr lang="en-IE" altLang="en-US" sz="2400" dirty="0" smtClean="0">
                <a:latin typeface="Arial" panose="020B0604020202020204" pitchFamily="34" charset="0"/>
                <a:cs typeface="Arial" panose="020B0604020202020204" pitchFamily="34" charset="0"/>
              </a:rPr>
              <a:t>Consider the </a:t>
            </a:r>
            <a:r>
              <a:rPr lang="en-GB" sz="2400" dirty="0" smtClean="0">
                <a:latin typeface="Arial" panose="020B0604020202020204" pitchFamily="34" charset="0"/>
                <a:cs typeface="Arial" panose="020B0604020202020204" pitchFamily="34" charset="0"/>
              </a:rPr>
              <a:t>design </a:t>
            </a:r>
            <a:r>
              <a:rPr lang="en-GB" sz="2400" dirty="0">
                <a:latin typeface="Arial" panose="020B0604020202020204" pitchFamily="34" charset="0"/>
                <a:cs typeface="Arial" panose="020B0604020202020204" pitchFamily="34" charset="0"/>
              </a:rPr>
              <a:t>process of usable interactive </a:t>
            </a:r>
            <a:r>
              <a:rPr lang="en-GB" sz="2400" dirty="0" smtClean="0">
                <a:latin typeface="Arial" panose="020B0604020202020204" pitchFamily="34" charset="0"/>
                <a:cs typeface="Arial" panose="020B0604020202020204" pitchFamily="34" charset="0"/>
              </a:rPr>
              <a:t>systems.</a:t>
            </a:r>
          </a:p>
          <a:p>
            <a:pPr marL="0" indent="0">
              <a:spcBef>
                <a:spcPts val="600"/>
              </a:spcBef>
              <a:buNone/>
              <a:defRPr/>
            </a:pPr>
            <a:r>
              <a:rPr lang="en-GB" sz="2400" dirty="0" smtClean="0">
                <a:latin typeface="Arial" panose="020B0604020202020204" pitchFamily="34" charset="0"/>
                <a:cs typeface="Arial" panose="020B0604020202020204" pitchFamily="34" charset="0"/>
              </a:rPr>
              <a:t>The system: </a:t>
            </a:r>
            <a:r>
              <a:rPr lang="en-GB" sz="2400" dirty="0">
                <a:latin typeface="Arial" panose="020B0604020202020204" pitchFamily="34" charset="0"/>
                <a:cs typeface="Arial" panose="020B0604020202020204" pitchFamily="34" charset="0"/>
              </a:rPr>
              <a:t>an Automated Ticket Machine that will allow members of the public to buy bus tickets at a bus station</a:t>
            </a:r>
            <a:endParaRPr lang="en-IE" altLang="en-US" sz="2400" dirty="0">
              <a:latin typeface="Arial" panose="020B0604020202020204" pitchFamily="34" charset="0"/>
              <a:cs typeface="Arial" panose="020B0604020202020204" pitchFamily="34" charset="0"/>
            </a:endParaRPr>
          </a:p>
          <a:p>
            <a:pPr marL="0" indent="0">
              <a:spcBef>
                <a:spcPts val="600"/>
              </a:spcBef>
              <a:buNone/>
              <a:defRPr/>
            </a:pPr>
            <a:r>
              <a:rPr lang="en-GB" sz="2400" dirty="0" smtClean="0">
                <a:latin typeface="Arial" panose="020B0604020202020204" pitchFamily="34" charset="0"/>
                <a:cs typeface="Arial" panose="020B0604020202020204" pitchFamily="34" charset="0"/>
              </a:rPr>
              <a:t>In </a:t>
            </a:r>
            <a:r>
              <a:rPr lang="en-GB" sz="2400" dirty="0">
                <a:latin typeface="Arial" panose="020B0604020202020204" pitchFamily="34" charset="0"/>
                <a:cs typeface="Arial" panose="020B0604020202020204" pitchFamily="34" charset="0"/>
              </a:rPr>
              <a:t>the </a:t>
            </a:r>
            <a:r>
              <a:rPr lang="en-GB" sz="2400" dirty="0" smtClean="0">
                <a:latin typeface="Arial" panose="020B0604020202020204" pitchFamily="34" charset="0"/>
                <a:cs typeface="Arial" panose="020B0604020202020204" pitchFamily="34" charset="0"/>
              </a:rPr>
              <a:t>context </a:t>
            </a:r>
            <a:r>
              <a:rPr lang="en-GB" sz="2400" dirty="0">
                <a:latin typeface="Arial" panose="020B0604020202020204" pitchFamily="34" charset="0"/>
                <a:cs typeface="Arial" panose="020B0604020202020204" pitchFamily="34" charset="0"/>
              </a:rPr>
              <a:t>of Universal </a:t>
            </a:r>
            <a:r>
              <a:rPr lang="en-GB" sz="2400" dirty="0" smtClean="0">
                <a:latin typeface="Arial" panose="020B0604020202020204" pitchFamily="34" charset="0"/>
                <a:cs typeface="Arial" panose="020B0604020202020204" pitchFamily="34" charset="0"/>
              </a:rPr>
              <a:t>Design, what design </a:t>
            </a:r>
            <a:r>
              <a:rPr lang="en-GB" sz="2400" dirty="0">
                <a:latin typeface="Arial" panose="020B0604020202020204" pitchFamily="34" charset="0"/>
                <a:cs typeface="Arial" panose="020B0604020202020204" pitchFamily="34" charset="0"/>
              </a:rPr>
              <a:t>principles </a:t>
            </a:r>
            <a:r>
              <a:rPr lang="en-GB" sz="2400" dirty="0" smtClean="0">
                <a:latin typeface="Arial" panose="020B0604020202020204" pitchFamily="34" charset="0"/>
                <a:cs typeface="Arial" panose="020B0604020202020204" pitchFamily="34" charset="0"/>
              </a:rPr>
              <a:t>(seven principles) can </a:t>
            </a:r>
            <a:r>
              <a:rPr lang="en-GB" sz="2400" dirty="0">
                <a:latin typeface="Arial" panose="020B0604020202020204" pitchFamily="34" charset="0"/>
                <a:cs typeface="Arial" panose="020B0604020202020204" pitchFamily="34" charset="0"/>
              </a:rPr>
              <a:t>be used to guide the design </a:t>
            </a:r>
            <a:r>
              <a:rPr lang="en-GB" sz="2400" dirty="0" smtClean="0">
                <a:latin typeface="Arial" panose="020B0604020202020204" pitchFamily="34" charset="0"/>
                <a:cs typeface="Arial" panose="020B0604020202020204" pitchFamily="34" charset="0"/>
              </a:rPr>
              <a:t>of such a system?</a:t>
            </a:r>
            <a:endParaRPr lang="en-IE" altLang="en-US" sz="2400" dirty="0">
              <a:latin typeface="Arial" panose="020B0604020202020204" pitchFamily="34" charset="0"/>
              <a:cs typeface="Arial" panose="020B0604020202020204" pitchFamily="34" charset="0"/>
            </a:endParaRPr>
          </a:p>
          <a:p>
            <a:pPr marL="0" indent="0">
              <a:spcBef>
                <a:spcPts val="600"/>
              </a:spcBef>
              <a:defRPr/>
            </a:pPr>
            <a:endParaRPr lang="en-IE"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7006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Automatic Ticketing </a:t>
            </a:r>
            <a:r>
              <a:rPr lang="en-IE" sz="3200" dirty="0" smtClean="0">
                <a:latin typeface="Arial" panose="020B0604020202020204" pitchFamily="34" charset="0"/>
                <a:cs typeface="Arial" panose="020B0604020202020204" pitchFamily="34" charset="0"/>
              </a:rPr>
              <a:t>Machine (2)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15</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marL="0" indent="0">
              <a:spcBef>
                <a:spcPts val="0"/>
              </a:spcBef>
              <a:spcAft>
                <a:spcPts val="0"/>
              </a:spcAft>
              <a:buNone/>
              <a:defRPr/>
            </a:pPr>
            <a:r>
              <a:rPr lang="en-IE" altLang="en-US" sz="2200" dirty="0" smtClean="0">
                <a:latin typeface="Arial" panose="020B0604020202020204" pitchFamily="34" charset="0"/>
                <a:cs typeface="Arial" panose="020B0604020202020204" pitchFamily="34" charset="0"/>
              </a:rPr>
              <a:t>Reminder:</a:t>
            </a:r>
          </a:p>
          <a:p>
            <a:pPr marL="0" indent="0">
              <a:spcBef>
                <a:spcPts val="0"/>
              </a:spcBef>
              <a:spcAft>
                <a:spcPts val="0"/>
              </a:spcAft>
              <a:buNone/>
              <a:defRPr/>
            </a:pPr>
            <a:r>
              <a:rPr lang="en-GB" sz="2000" dirty="0">
                <a:solidFill>
                  <a:srgbClr val="FFC000"/>
                </a:solidFill>
                <a:latin typeface="Arial" panose="020B0604020202020204" pitchFamily="34" charset="0"/>
                <a:cs typeface="Arial" panose="020B0604020202020204" pitchFamily="34" charset="0"/>
              </a:rPr>
              <a:t>Universal </a:t>
            </a:r>
            <a:r>
              <a:rPr lang="en-GB" sz="2000" dirty="0" smtClean="0">
                <a:solidFill>
                  <a:srgbClr val="FFC000"/>
                </a:solidFill>
                <a:latin typeface="Arial" panose="020B0604020202020204" pitchFamily="34" charset="0"/>
                <a:cs typeface="Arial" panose="020B0604020202020204" pitchFamily="34" charset="0"/>
              </a:rPr>
              <a:t>Design</a:t>
            </a:r>
            <a:r>
              <a:rPr lang="en-GB" sz="2000" dirty="0">
                <a:latin typeface="Arial" panose="020B0604020202020204" pitchFamily="34" charset="0"/>
                <a:cs typeface="Arial" panose="020B0604020202020204" pitchFamily="34" charset="0"/>
              </a:rPr>
              <a:t>:</a:t>
            </a:r>
            <a:r>
              <a:rPr lang="en-GB" sz="2000" dirty="0" smtClean="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The design of products and environments to be usable by all people, to the greatest extent possible, without adaptation or </a:t>
            </a:r>
            <a:r>
              <a:rPr lang="en-GB" sz="2000" dirty="0" smtClean="0">
                <a:latin typeface="Arial" panose="020B0604020202020204" pitchFamily="34" charset="0"/>
                <a:cs typeface="Arial" panose="020B0604020202020204" pitchFamily="34" charset="0"/>
              </a:rPr>
              <a:t>specialised </a:t>
            </a:r>
            <a:r>
              <a:rPr lang="en-GB" sz="2000" dirty="0">
                <a:latin typeface="Arial" panose="020B0604020202020204" pitchFamily="34" charset="0"/>
                <a:cs typeface="Arial" panose="020B0604020202020204" pitchFamily="34" charset="0"/>
              </a:rPr>
              <a:t>design. </a:t>
            </a:r>
            <a:endParaRPr lang="en-GB" sz="2000" dirty="0" smtClean="0">
              <a:latin typeface="Arial" panose="020B0604020202020204" pitchFamily="34" charset="0"/>
              <a:cs typeface="Arial" panose="020B0604020202020204" pitchFamily="34" charset="0"/>
            </a:endParaRPr>
          </a:p>
          <a:p>
            <a:pPr marL="0" indent="0">
              <a:spcBef>
                <a:spcPts val="0"/>
              </a:spcBef>
              <a:spcAft>
                <a:spcPts val="0"/>
              </a:spcAft>
              <a:buNone/>
              <a:defRPr/>
            </a:pPr>
            <a:endParaRPr lang="en-GB" altLang="en-US" sz="1800" dirty="0">
              <a:latin typeface="Arial" panose="020B0604020202020204" pitchFamily="34" charset="0"/>
              <a:cs typeface="Arial" panose="020B0604020202020204" pitchFamily="34" charset="0"/>
            </a:endParaRPr>
          </a:p>
          <a:p>
            <a:pPr marL="0" indent="0">
              <a:buNone/>
            </a:pPr>
            <a:r>
              <a:rPr lang="en-GB" altLang="en-US" sz="1800" dirty="0" smtClean="0">
                <a:latin typeface="Arial" panose="020B0604020202020204" pitchFamily="34" charset="0"/>
                <a:cs typeface="Arial" panose="020B0604020202020204" pitchFamily="34" charset="0"/>
              </a:rPr>
              <a:t>Principles: </a:t>
            </a:r>
          </a:p>
          <a:p>
            <a:pPr>
              <a:buFont typeface="+mj-lt"/>
              <a:buAutoNum type="arabicPeriod"/>
            </a:pPr>
            <a:r>
              <a:rPr lang="en-GB" sz="1800" dirty="0" smtClean="0">
                <a:latin typeface="Arial" panose="020B0604020202020204" pitchFamily="34" charset="0"/>
                <a:cs typeface="Arial" panose="020B0604020202020204" pitchFamily="34" charset="0"/>
              </a:rPr>
              <a:t>Equitable Use</a:t>
            </a:r>
          </a:p>
          <a:p>
            <a:pPr>
              <a:buFont typeface="+mj-lt"/>
              <a:buAutoNum type="arabicPeriod"/>
            </a:pPr>
            <a:r>
              <a:rPr lang="en-GB" sz="1800" dirty="0" smtClean="0">
                <a:latin typeface="Arial" panose="020B0604020202020204" pitchFamily="34" charset="0"/>
                <a:cs typeface="Arial" panose="020B0604020202020204" pitchFamily="34" charset="0"/>
              </a:rPr>
              <a:t>Flexibility in Use</a:t>
            </a:r>
          </a:p>
          <a:p>
            <a:pPr>
              <a:buFont typeface="+mj-lt"/>
              <a:buAutoNum type="arabicPeriod"/>
            </a:pPr>
            <a:r>
              <a:rPr lang="en-GB" sz="1800" dirty="0" smtClean="0">
                <a:latin typeface="Arial" panose="020B0604020202020204" pitchFamily="34" charset="0"/>
                <a:cs typeface="Arial" panose="020B0604020202020204" pitchFamily="34" charset="0"/>
              </a:rPr>
              <a:t>Simple </a:t>
            </a:r>
            <a:r>
              <a:rPr lang="en-GB" sz="1800" dirty="0">
                <a:latin typeface="Arial" panose="020B0604020202020204" pitchFamily="34" charset="0"/>
                <a:cs typeface="Arial" panose="020B0604020202020204" pitchFamily="34" charset="0"/>
              </a:rPr>
              <a:t>and </a:t>
            </a:r>
            <a:r>
              <a:rPr lang="en-GB" sz="1800" dirty="0" smtClean="0">
                <a:latin typeface="Arial" panose="020B0604020202020204" pitchFamily="34" charset="0"/>
                <a:cs typeface="Arial" panose="020B0604020202020204" pitchFamily="34" charset="0"/>
              </a:rPr>
              <a:t>Intuitive</a:t>
            </a:r>
            <a:endParaRPr lang="en-IE" sz="1800" dirty="0">
              <a:latin typeface="Arial" panose="020B0604020202020204" pitchFamily="34" charset="0"/>
              <a:cs typeface="Arial" panose="020B0604020202020204" pitchFamily="34" charset="0"/>
            </a:endParaRPr>
          </a:p>
          <a:p>
            <a:pPr>
              <a:buFont typeface="+mj-lt"/>
              <a:buAutoNum type="arabicPeriod"/>
            </a:pPr>
            <a:r>
              <a:rPr lang="en-GB" sz="1800" dirty="0" smtClean="0">
                <a:latin typeface="Arial" panose="020B0604020202020204" pitchFamily="34" charset="0"/>
                <a:cs typeface="Arial" panose="020B0604020202020204" pitchFamily="34" charset="0"/>
              </a:rPr>
              <a:t>Perceptible </a:t>
            </a:r>
            <a:r>
              <a:rPr lang="en-GB" sz="1800" dirty="0">
                <a:latin typeface="Arial" panose="020B0604020202020204" pitchFamily="34" charset="0"/>
                <a:cs typeface="Arial" panose="020B0604020202020204" pitchFamily="34" charset="0"/>
              </a:rPr>
              <a:t>I</a:t>
            </a:r>
            <a:r>
              <a:rPr lang="en-GB" sz="1800" dirty="0" smtClean="0">
                <a:latin typeface="Arial" panose="020B0604020202020204" pitchFamily="34" charset="0"/>
                <a:cs typeface="Arial" panose="020B0604020202020204" pitchFamily="34" charset="0"/>
              </a:rPr>
              <a:t>nformation</a:t>
            </a:r>
            <a:endParaRPr lang="en-IE" sz="1800" dirty="0">
              <a:latin typeface="Arial" panose="020B0604020202020204" pitchFamily="34" charset="0"/>
              <a:cs typeface="Arial" panose="020B0604020202020204" pitchFamily="34" charset="0"/>
            </a:endParaRPr>
          </a:p>
          <a:p>
            <a:pPr>
              <a:buFont typeface="+mj-lt"/>
              <a:buAutoNum type="arabicPeriod"/>
            </a:pPr>
            <a:r>
              <a:rPr lang="en-GB" sz="1800" dirty="0">
                <a:latin typeface="Arial" panose="020B0604020202020204" pitchFamily="34" charset="0"/>
                <a:cs typeface="Arial" panose="020B0604020202020204" pitchFamily="34" charset="0"/>
              </a:rPr>
              <a:t>T</a:t>
            </a:r>
            <a:r>
              <a:rPr lang="en-GB" sz="1800" dirty="0" smtClean="0">
                <a:latin typeface="Arial" panose="020B0604020202020204" pitchFamily="34" charset="0"/>
                <a:cs typeface="Arial" panose="020B0604020202020204" pitchFamily="34" charset="0"/>
              </a:rPr>
              <a:t>olerance </a:t>
            </a:r>
            <a:r>
              <a:rPr lang="en-GB" sz="1800" dirty="0">
                <a:latin typeface="Arial" panose="020B0604020202020204" pitchFamily="34" charset="0"/>
                <a:cs typeface="Arial" panose="020B0604020202020204" pitchFamily="34" charset="0"/>
              </a:rPr>
              <a:t>for E</a:t>
            </a:r>
            <a:r>
              <a:rPr lang="en-GB" sz="1800" dirty="0" smtClean="0">
                <a:latin typeface="Arial" panose="020B0604020202020204" pitchFamily="34" charset="0"/>
                <a:cs typeface="Arial" panose="020B0604020202020204" pitchFamily="34" charset="0"/>
              </a:rPr>
              <a:t>rror</a:t>
            </a:r>
          </a:p>
          <a:p>
            <a:pPr>
              <a:buFont typeface="+mj-lt"/>
              <a:buAutoNum type="arabicPeriod"/>
            </a:pPr>
            <a:r>
              <a:rPr lang="en-GB" sz="1800" dirty="0" smtClean="0">
                <a:latin typeface="Arial" panose="020B0604020202020204" pitchFamily="34" charset="0"/>
                <a:cs typeface="Arial" panose="020B0604020202020204" pitchFamily="34" charset="0"/>
              </a:rPr>
              <a:t>Low </a:t>
            </a:r>
            <a:r>
              <a:rPr lang="en-GB" sz="1800" dirty="0">
                <a:latin typeface="Arial" panose="020B0604020202020204" pitchFamily="34" charset="0"/>
                <a:cs typeface="Arial" panose="020B0604020202020204" pitchFamily="34" charset="0"/>
              </a:rPr>
              <a:t>P</a:t>
            </a:r>
            <a:r>
              <a:rPr lang="en-GB" sz="1800" dirty="0" smtClean="0">
                <a:latin typeface="Arial" panose="020B0604020202020204" pitchFamily="34" charset="0"/>
                <a:cs typeface="Arial" panose="020B0604020202020204" pitchFamily="34" charset="0"/>
              </a:rPr>
              <a:t>hysical </a:t>
            </a:r>
            <a:r>
              <a:rPr lang="en-GB" sz="1800" dirty="0">
                <a:latin typeface="Arial" panose="020B0604020202020204" pitchFamily="34" charset="0"/>
                <a:cs typeface="Arial" panose="020B0604020202020204" pitchFamily="34" charset="0"/>
              </a:rPr>
              <a:t>E</a:t>
            </a:r>
            <a:r>
              <a:rPr lang="en-GB" sz="1800" dirty="0" smtClean="0">
                <a:latin typeface="Arial" panose="020B0604020202020204" pitchFamily="34" charset="0"/>
                <a:cs typeface="Arial" panose="020B0604020202020204" pitchFamily="34" charset="0"/>
              </a:rPr>
              <a:t>ffort</a:t>
            </a:r>
          </a:p>
          <a:p>
            <a:pPr>
              <a:buFont typeface="+mj-lt"/>
              <a:buAutoNum type="arabicPeriod"/>
            </a:pPr>
            <a:r>
              <a:rPr lang="en-GB" sz="1800" dirty="0" smtClean="0">
                <a:latin typeface="Arial" panose="020B0604020202020204" pitchFamily="34" charset="0"/>
                <a:cs typeface="Arial" panose="020B0604020202020204" pitchFamily="34" charset="0"/>
              </a:rPr>
              <a:t>Size </a:t>
            </a:r>
            <a:r>
              <a:rPr lang="en-GB" sz="1800" dirty="0">
                <a:latin typeface="Arial" panose="020B0604020202020204" pitchFamily="34" charset="0"/>
                <a:cs typeface="Arial" panose="020B0604020202020204" pitchFamily="34" charset="0"/>
              </a:rPr>
              <a:t>and </a:t>
            </a:r>
            <a:r>
              <a:rPr lang="en-GB" sz="1800" dirty="0" smtClean="0">
                <a:latin typeface="Arial" panose="020B0604020202020204" pitchFamily="34" charset="0"/>
                <a:cs typeface="Arial" panose="020B0604020202020204" pitchFamily="34" charset="0"/>
              </a:rPr>
              <a:t>Space </a:t>
            </a:r>
            <a:r>
              <a:rPr lang="en-GB" sz="1800" dirty="0">
                <a:latin typeface="Arial" panose="020B0604020202020204" pitchFamily="34" charset="0"/>
                <a:cs typeface="Arial" panose="020B0604020202020204" pitchFamily="34" charset="0"/>
              </a:rPr>
              <a:t>for </a:t>
            </a:r>
            <a:r>
              <a:rPr lang="en-GB" sz="1800" dirty="0" smtClean="0">
                <a:latin typeface="Arial" panose="020B0604020202020204" pitchFamily="34" charset="0"/>
                <a:cs typeface="Arial" panose="020B0604020202020204" pitchFamily="34" charset="0"/>
              </a:rPr>
              <a:t>Approach </a:t>
            </a:r>
            <a:r>
              <a:rPr lang="en-GB" sz="1800" dirty="0">
                <a:latin typeface="Arial" panose="020B0604020202020204" pitchFamily="34" charset="0"/>
                <a:cs typeface="Arial" panose="020B0604020202020204" pitchFamily="34" charset="0"/>
              </a:rPr>
              <a:t>and U</a:t>
            </a:r>
            <a:r>
              <a:rPr lang="en-GB" sz="1800" dirty="0" smtClean="0">
                <a:latin typeface="Arial" panose="020B0604020202020204" pitchFamily="34" charset="0"/>
                <a:cs typeface="Arial" panose="020B0604020202020204" pitchFamily="34" charset="0"/>
              </a:rPr>
              <a:t>se</a:t>
            </a:r>
            <a:endParaRPr lang="en-IE"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55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Automatic Ticketing </a:t>
            </a:r>
            <a:r>
              <a:rPr lang="en-IE" sz="3200" dirty="0" smtClean="0">
                <a:latin typeface="Arial" panose="020B0604020202020204" pitchFamily="34" charset="0"/>
                <a:cs typeface="Arial" panose="020B0604020202020204" pitchFamily="34" charset="0"/>
              </a:rPr>
              <a:t>Machine (3)</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16</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IE" sz="1800" dirty="0" smtClean="0">
                <a:latin typeface="Arial" panose="020B0604020202020204" pitchFamily="34" charset="0"/>
                <a:cs typeface="Arial" panose="020B0604020202020204" pitchFamily="34" charset="0"/>
              </a:rPr>
              <a:t>1 </a:t>
            </a:r>
            <a:r>
              <a:rPr lang="en-GB" sz="1800" dirty="0" smtClean="0">
                <a:latin typeface="Arial" panose="020B0604020202020204" pitchFamily="34" charset="0"/>
                <a:cs typeface="Arial" panose="020B0604020202020204" pitchFamily="34" charset="0"/>
              </a:rPr>
              <a:t>Equitable Use</a:t>
            </a:r>
            <a:endParaRPr lang="en-IE" sz="1800" dirty="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The </a:t>
            </a:r>
            <a:r>
              <a:rPr lang="en-GB" sz="1800" dirty="0">
                <a:latin typeface="Arial" panose="020B0604020202020204" pitchFamily="34" charset="0"/>
                <a:cs typeface="Arial" panose="020B0604020202020204" pitchFamily="34" charset="0"/>
              </a:rPr>
              <a:t>design is useful and marketable to people with diverse abilities</a:t>
            </a:r>
            <a:r>
              <a:rPr lang="en-GB" sz="1800" dirty="0" smtClean="0">
                <a:latin typeface="Arial" panose="020B0604020202020204" pitchFamily="34" charset="0"/>
                <a:cs typeface="Arial" panose="020B0604020202020204" pitchFamily="34" charset="0"/>
              </a:rPr>
              <a:t>.</a:t>
            </a:r>
          </a:p>
          <a:p>
            <a:pPr marL="0" indent="0">
              <a:buNone/>
            </a:pPr>
            <a:endParaRPr lang="en-IE" sz="7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Guidelines</a:t>
            </a:r>
            <a:endParaRPr lang="en-IE" sz="1800" dirty="0">
              <a:latin typeface="Arial" panose="020B0604020202020204" pitchFamily="34" charset="0"/>
              <a:cs typeface="Arial" panose="020B0604020202020204" pitchFamily="34" charset="0"/>
            </a:endParaRPr>
          </a:p>
          <a:p>
            <a:pPr marL="1257300" lvl="2" indent="-4572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Provide </a:t>
            </a:r>
            <a:r>
              <a:rPr lang="en-GB" sz="1800" dirty="0">
                <a:latin typeface="Arial" panose="020B0604020202020204" pitchFamily="34" charset="0"/>
                <a:cs typeface="Arial" panose="020B0604020202020204" pitchFamily="34" charset="0"/>
              </a:rPr>
              <a:t>the same means of use for all users: identical whenever possible; equivalent when </a:t>
            </a:r>
            <a:r>
              <a:rPr lang="en-GB" sz="1800" dirty="0" smtClean="0">
                <a:latin typeface="Arial" panose="020B0604020202020204" pitchFamily="34" charset="0"/>
                <a:cs typeface="Arial" panose="020B0604020202020204" pitchFamily="34" charset="0"/>
              </a:rPr>
              <a:t>not.</a:t>
            </a:r>
          </a:p>
          <a:p>
            <a:pPr marL="1257300" lvl="2" indent="-4572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Avoid </a:t>
            </a:r>
            <a:r>
              <a:rPr lang="en-GB" sz="1800" dirty="0">
                <a:latin typeface="Arial" panose="020B0604020202020204" pitchFamily="34" charset="0"/>
                <a:cs typeface="Arial" panose="020B0604020202020204" pitchFamily="34" charset="0"/>
              </a:rPr>
              <a:t>segregating or stigmatizing any </a:t>
            </a:r>
            <a:r>
              <a:rPr lang="en-GB" sz="1800" dirty="0" smtClean="0">
                <a:latin typeface="Arial" panose="020B0604020202020204" pitchFamily="34" charset="0"/>
                <a:cs typeface="Arial" panose="020B0604020202020204" pitchFamily="34" charset="0"/>
              </a:rPr>
              <a:t>users.</a:t>
            </a:r>
          </a:p>
          <a:p>
            <a:pPr marL="1257300" lvl="2" indent="-4572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Provisions </a:t>
            </a:r>
            <a:r>
              <a:rPr lang="en-GB" sz="1800" dirty="0">
                <a:latin typeface="Arial" panose="020B0604020202020204" pitchFamily="34" charset="0"/>
                <a:cs typeface="Arial" panose="020B0604020202020204" pitchFamily="34" charset="0"/>
              </a:rPr>
              <a:t>for privacy, security, and safety should be equally available to all </a:t>
            </a:r>
            <a:r>
              <a:rPr lang="en-GB" sz="1800" dirty="0" smtClean="0">
                <a:latin typeface="Arial" panose="020B0604020202020204" pitchFamily="34" charset="0"/>
                <a:cs typeface="Arial" panose="020B0604020202020204" pitchFamily="34" charset="0"/>
              </a:rPr>
              <a:t>users.</a:t>
            </a:r>
          </a:p>
          <a:p>
            <a:pPr marL="1257300" lvl="2" indent="-4572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Make </a:t>
            </a:r>
            <a:r>
              <a:rPr lang="en-GB" sz="1800" dirty="0">
                <a:latin typeface="Arial" panose="020B0604020202020204" pitchFamily="34" charset="0"/>
                <a:cs typeface="Arial" panose="020B0604020202020204" pitchFamily="34" charset="0"/>
              </a:rPr>
              <a:t>the design appealing to all users</a:t>
            </a:r>
            <a:r>
              <a:rPr lang="en-GB" sz="1800" dirty="0" smtClean="0">
                <a:latin typeface="Arial" panose="020B0604020202020204" pitchFamily="34" charset="0"/>
                <a:cs typeface="Arial" panose="020B0604020202020204" pitchFamily="34" charset="0"/>
              </a:rPr>
              <a:t>.</a:t>
            </a:r>
            <a:endParaRPr lang="en-IE" sz="1800" dirty="0">
              <a:latin typeface="Arial" panose="020B0604020202020204" pitchFamily="34" charset="0"/>
              <a:cs typeface="Arial" panose="020B0604020202020204" pitchFamily="34" charset="0"/>
            </a:endParaRPr>
          </a:p>
          <a:p>
            <a:pPr marL="0" indent="0">
              <a:spcBef>
                <a:spcPts val="0"/>
              </a:spcBef>
              <a:spcAft>
                <a:spcPts val="0"/>
              </a:spcAft>
              <a:buNone/>
            </a:pPr>
            <a:endParaRPr lang="en-IE" sz="1800" dirty="0">
              <a:latin typeface="Arial" panose="020B0604020202020204" pitchFamily="34" charset="0"/>
              <a:cs typeface="Arial" panose="020B0604020202020204" pitchFamily="34" charset="0"/>
            </a:endParaRPr>
          </a:p>
          <a:p>
            <a:pPr>
              <a:spcBef>
                <a:spcPts val="0"/>
              </a:spcBef>
              <a:spcAft>
                <a:spcPts val="0"/>
              </a:spcAft>
            </a:pPr>
            <a:r>
              <a:rPr lang="en-GB" sz="1800" dirty="0">
                <a:latin typeface="Arial" panose="020B0604020202020204" pitchFamily="34" charset="0"/>
                <a:cs typeface="Arial" panose="020B0604020202020204" pitchFamily="34" charset="0"/>
              </a:rPr>
              <a:t>Automated Ticket Machine Design </a:t>
            </a:r>
            <a:r>
              <a:rPr lang="en-GB" sz="1800" dirty="0" smtClean="0">
                <a:solidFill>
                  <a:srgbClr val="FFC000"/>
                </a:solidFill>
                <a:latin typeface="Arial" panose="020B0604020202020204" pitchFamily="34" charset="0"/>
                <a:cs typeface="Arial" panose="020B0604020202020204" pitchFamily="34" charset="0"/>
              </a:rPr>
              <a:t>suggestion</a:t>
            </a:r>
            <a:r>
              <a:rPr lang="en-IE" sz="1800" dirty="0" smtClean="0">
                <a:latin typeface="Arial" panose="020B0604020202020204" pitchFamily="34" charset="0"/>
                <a:cs typeface="Arial" panose="020B0604020202020204" pitchFamily="34" charset="0"/>
              </a:rPr>
              <a:t>: a </a:t>
            </a:r>
            <a:r>
              <a:rPr lang="en-GB" sz="1800" dirty="0" smtClean="0">
                <a:latin typeface="Arial" panose="020B0604020202020204" pitchFamily="34" charset="0"/>
                <a:cs typeface="Arial" panose="020B0604020202020204" pitchFamily="34" charset="0"/>
              </a:rPr>
              <a:t>machine </a:t>
            </a:r>
            <a:r>
              <a:rPr lang="en-GB" sz="1800" dirty="0">
                <a:latin typeface="Arial" panose="020B0604020202020204" pitchFamily="34" charset="0"/>
                <a:cs typeface="Arial" panose="020B0604020202020204" pitchFamily="34" charset="0"/>
              </a:rPr>
              <a:t>design that is easily accessible to all users, regardless of mobility impairments </a:t>
            </a:r>
            <a:r>
              <a:rPr lang="en-GB" sz="1800" dirty="0" smtClean="0">
                <a:latin typeface="Arial" panose="020B0604020202020204" pitchFamily="34" charset="0"/>
                <a:cs typeface="Arial" panose="020B0604020202020204" pitchFamily="34" charset="0"/>
              </a:rPr>
              <a:t>(E.G. </a:t>
            </a:r>
            <a:r>
              <a:rPr lang="en-GB" sz="1800" dirty="0">
                <a:latin typeface="Arial" panose="020B0604020202020204" pitchFamily="34" charset="0"/>
                <a:cs typeface="Arial" panose="020B0604020202020204" pitchFamily="34" charset="0"/>
              </a:rPr>
              <a:t>wheelchair access).  Automated Ticket Machine should be positioned where wheelchair users can easily reach it.</a:t>
            </a:r>
            <a:endParaRPr lang="en-GB"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5176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Automatic Ticketing </a:t>
            </a:r>
            <a:r>
              <a:rPr lang="en-IE" sz="3200" dirty="0" smtClean="0">
                <a:latin typeface="Arial" panose="020B0604020202020204" pitchFamily="34" charset="0"/>
                <a:cs typeface="Arial" panose="020B0604020202020204" pitchFamily="34" charset="0"/>
              </a:rPr>
              <a:t>Machine (4)</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17</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IE" sz="1800" dirty="0">
                <a:latin typeface="Arial" panose="020B0604020202020204" pitchFamily="34" charset="0"/>
                <a:cs typeface="Arial" panose="020B0604020202020204" pitchFamily="34" charset="0"/>
              </a:rPr>
              <a:t>2</a:t>
            </a:r>
            <a:r>
              <a:rPr lang="en-IE" sz="1800" dirty="0" smtClean="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Flexibility in Use</a:t>
            </a:r>
          </a:p>
          <a:p>
            <a:r>
              <a:rPr lang="en-GB" sz="1800" dirty="0" smtClean="0">
                <a:latin typeface="Arial" panose="020B0604020202020204" pitchFamily="34" charset="0"/>
                <a:cs typeface="Arial" panose="020B0604020202020204" pitchFamily="34" charset="0"/>
              </a:rPr>
              <a:t>The design </a:t>
            </a:r>
            <a:r>
              <a:rPr lang="en-GB" sz="1800" dirty="0">
                <a:latin typeface="Arial" panose="020B0604020202020204" pitchFamily="34" charset="0"/>
                <a:cs typeface="Arial" panose="020B0604020202020204" pitchFamily="34" charset="0"/>
              </a:rPr>
              <a:t>accommodates a wide range of individual preferences and abilities</a:t>
            </a:r>
            <a:r>
              <a:rPr lang="en-GB" sz="1800" dirty="0" smtClean="0">
                <a:latin typeface="Arial" panose="020B0604020202020204" pitchFamily="34" charset="0"/>
                <a:cs typeface="Arial" panose="020B0604020202020204" pitchFamily="34" charset="0"/>
              </a:rPr>
              <a:t>.</a:t>
            </a:r>
          </a:p>
          <a:p>
            <a:pPr marL="0" indent="0">
              <a:buNone/>
            </a:pPr>
            <a:endParaRPr lang="en-IE" sz="7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Guidelines</a:t>
            </a:r>
            <a:endParaRPr lang="en-IE" sz="1800" dirty="0">
              <a:latin typeface="Arial" panose="020B0604020202020204" pitchFamily="34" charset="0"/>
              <a:cs typeface="Arial" panose="020B0604020202020204" pitchFamily="34" charset="0"/>
            </a:endParaRPr>
          </a:p>
          <a:p>
            <a:pPr marL="1257300" lvl="2" indent="-4572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Provide </a:t>
            </a:r>
            <a:r>
              <a:rPr lang="en-GB" sz="1800" dirty="0">
                <a:latin typeface="Arial" panose="020B0604020202020204" pitchFamily="34" charset="0"/>
                <a:cs typeface="Arial" panose="020B0604020202020204" pitchFamily="34" charset="0"/>
              </a:rPr>
              <a:t>choice in methods of use</a:t>
            </a:r>
            <a:r>
              <a:rPr lang="en-GB" sz="1800" dirty="0" smtClean="0">
                <a:latin typeface="Arial" panose="020B0604020202020204" pitchFamily="34" charset="0"/>
                <a:cs typeface="Arial" panose="020B0604020202020204" pitchFamily="34" charset="0"/>
              </a:rPr>
              <a:t>.</a:t>
            </a:r>
          </a:p>
          <a:p>
            <a:pPr marL="1257300" lvl="2" indent="-457200">
              <a:spcBef>
                <a:spcPts val="0"/>
              </a:spcBef>
              <a:spcAft>
                <a:spcPts val="0"/>
              </a:spcAft>
              <a:buFont typeface="+mj-lt"/>
              <a:buAutoNum type="alphaLcParenR"/>
            </a:pPr>
            <a:r>
              <a:rPr lang="en-GB" sz="1800" dirty="0">
                <a:latin typeface="Arial" panose="020B0604020202020204" pitchFamily="34" charset="0"/>
                <a:cs typeface="Arial" panose="020B0604020202020204" pitchFamily="34" charset="0"/>
              </a:rPr>
              <a:t>Accommodate right- or left-handed access and use</a:t>
            </a:r>
            <a:r>
              <a:rPr lang="en-GB" sz="1800" dirty="0" smtClean="0">
                <a:latin typeface="Arial" panose="020B0604020202020204" pitchFamily="34" charset="0"/>
                <a:cs typeface="Arial" panose="020B0604020202020204" pitchFamily="34" charset="0"/>
              </a:rPr>
              <a:t>.</a:t>
            </a:r>
          </a:p>
          <a:p>
            <a:pPr marL="1257300" lvl="2" indent="-457200">
              <a:spcBef>
                <a:spcPts val="0"/>
              </a:spcBef>
              <a:spcAft>
                <a:spcPts val="0"/>
              </a:spcAft>
              <a:buFont typeface="+mj-lt"/>
              <a:buAutoNum type="alphaLcParenR"/>
            </a:pPr>
            <a:r>
              <a:rPr lang="en-GB" sz="1800" dirty="0">
                <a:latin typeface="Arial" panose="020B0604020202020204" pitchFamily="34" charset="0"/>
                <a:cs typeface="Arial" panose="020B0604020202020204" pitchFamily="34" charset="0"/>
              </a:rPr>
              <a:t>Facilitate the user's accuracy and precision</a:t>
            </a:r>
            <a:r>
              <a:rPr lang="en-GB" sz="1800" dirty="0" smtClean="0">
                <a:latin typeface="Arial" panose="020B0604020202020204" pitchFamily="34" charset="0"/>
                <a:cs typeface="Arial" panose="020B0604020202020204" pitchFamily="34" charset="0"/>
              </a:rPr>
              <a:t>.</a:t>
            </a:r>
          </a:p>
          <a:p>
            <a:pPr marL="1257300" lvl="2" indent="-457200">
              <a:spcBef>
                <a:spcPts val="0"/>
              </a:spcBef>
              <a:spcAft>
                <a:spcPts val="0"/>
              </a:spcAft>
              <a:buFont typeface="+mj-lt"/>
              <a:buAutoNum type="alphaLcParenR"/>
            </a:pPr>
            <a:r>
              <a:rPr lang="en-GB" sz="1800" dirty="0">
                <a:latin typeface="Arial" panose="020B0604020202020204" pitchFamily="34" charset="0"/>
                <a:cs typeface="Arial" panose="020B0604020202020204" pitchFamily="34" charset="0"/>
              </a:rPr>
              <a:t>Provide adaptability to the user's pace</a:t>
            </a:r>
            <a:r>
              <a:rPr lang="en-GB" sz="1800" dirty="0" smtClean="0">
                <a:latin typeface="Arial" panose="020B0604020202020204" pitchFamily="34" charset="0"/>
                <a:cs typeface="Arial" panose="020B0604020202020204" pitchFamily="34" charset="0"/>
              </a:rPr>
              <a:t>.</a:t>
            </a:r>
            <a:endParaRPr lang="en-GB" sz="1800" dirty="0">
              <a:latin typeface="Arial" panose="020B0604020202020204" pitchFamily="34" charset="0"/>
              <a:cs typeface="Arial" panose="020B0604020202020204" pitchFamily="34" charset="0"/>
            </a:endParaRPr>
          </a:p>
          <a:p>
            <a:pPr marL="0" indent="0">
              <a:spcBef>
                <a:spcPts val="0"/>
              </a:spcBef>
              <a:spcAft>
                <a:spcPts val="0"/>
              </a:spcAft>
              <a:buNone/>
            </a:pPr>
            <a:endParaRPr lang="en-GB" sz="1800" dirty="0" smtClean="0">
              <a:latin typeface="Arial" panose="020B0604020202020204" pitchFamily="34" charset="0"/>
              <a:cs typeface="Arial" panose="020B0604020202020204" pitchFamily="34" charset="0"/>
            </a:endParaRPr>
          </a:p>
          <a:p>
            <a:pPr>
              <a:spcBef>
                <a:spcPts val="0"/>
              </a:spcBef>
              <a:spcAft>
                <a:spcPts val="0"/>
              </a:spcAft>
            </a:pPr>
            <a:r>
              <a:rPr lang="en-GB" sz="1800" dirty="0" smtClean="0">
                <a:latin typeface="Arial" panose="020B0604020202020204" pitchFamily="34" charset="0"/>
                <a:cs typeface="Arial" panose="020B0604020202020204" pitchFamily="34" charset="0"/>
              </a:rPr>
              <a:t>Automated </a:t>
            </a:r>
            <a:r>
              <a:rPr lang="en-GB" sz="1800" dirty="0">
                <a:latin typeface="Arial" panose="020B0604020202020204" pitchFamily="34" charset="0"/>
                <a:cs typeface="Arial" panose="020B0604020202020204" pitchFamily="34" charset="0"/>
              </a:rPr>
              <a:t>Ticket Machine Design </a:t>
            </a:r>
            <a:r>
              <a:rPr lang="en-GB" sz="1800" dirty="0">
                <a:solidFill>
                  <a:srgbClr val="FFC000"/>
                </a:solidFill>
                <a:latin typeface="Arial" panose="020B0604020202020204" pitchFamily="34" charset="0"/>
                <a:cs typeface="Arial" panose="020B0604020202020204" pitchFamily="34" charset="0"/>
              </a:rPr>
              <a:t>suggestion</a:t>
            </a:r>
            <a:r>
              <a:rPr lang="en-IE" sz="1800" dirty="0">
                <a:latin typeface="Arial" panose="020B0604020202020204" pitchFamily="34" charset="0"/>
                <a:cs typeface="Arial" panose="020B0604020202020204" pitchFamily="34" charset="0"/>
              </a:rPr>
              <a:t>: a </a:t>
            </a:r>
            <a:r>
              <a:rPr lang="en-GB" sz="1800" dirty="0">
                <a:latin typeface="Arial" panose="020B0604020202020204" pitchFamily="34" charset="0"/>
                <a:cs typeface="Arial" panose="020B0604020202020204" pitchFamily="34" charset="0"/>
              </a:rPr>
              <a:t>machine </a:t>
            </a:r>
            <a:r>
              <a:rPr lang="en-GB" sz="1800" dirty="0" smtClean="0">
                <a:latin typeface="Arial" panose="020B0604020202020204" pitchFamily="34" charset="0"/>
                <a:cs typeface="Arial" panose="020B0604020202020204" pitchFamily="34" charset="0"/>
              </a:rPr>
              <a:t>design </a:t>
            </a:r>
            <a:r>
              <a:rPr lang="en-GB" sz="1800" dirty="0">
                <a:latin typeface="Arial" panose="020B0604020202020204" pitchFamily="34" charset="0"/>
                <a:cs typeface="Arial" panose="020B0604020202020204" pitchFamily="34" charset="0"/>
              </a:rPr>
              <a:t>that has visual, tactile, and audible feedback, </a:t>
            </a:r>
            <a:r>
              <a:rPr lang="en-GB" sz="1800" dirty="0" smtClean="0">
                <a:latin typeface="Arial" panose="020B0604020202020204" pitchFamily="34" charset="0"/>
                <a:cs typeface="Arial" panose="020B0604020202020204" pitchFamily="34" charset="0"/>
              </a:rPr>
              <a:t>tapered </a:t>
            </a:r>
            <a:r>
              <a:rPr lang="en-GB" sz="1800" dirty="0">
                <a:latin typeface="Arial" panose="020B0604020202020204" pitchFamily="34" charset="0"/>
                <a:cs typeface="Arial" panose="020B0604020202020204" pitchFamily="34" charset="0"/>
              </a:rPr>
              <a:t>credit card slot, and a palm rest.</a:t>
            </a:r>
            <a:endParaRPr lang="en-GB"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3190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Automatic Ticketing </a:t>
            </a:r>
            <a:r>
              <a:rPr lang="en-IE" sz="3200" dirty="0" smtClean="0">
                <a:latin typeface="Arial" panose="020B0604020202020204" pitchFamily="34" charset="0"/>
                <a:cs typeface="Arial" panose="020B0604020202020204" pitchFamily="34" charset="0"/>
              </a:rPr>
              <a:t>Machine (5)</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18</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IE" sz="1800" dirty="0">
                <a:latin typeface="Arial" panose="020B0604020202020204" pitchFamily="34" charset="0"/>
                <a:cs typeface="Arial" panose="020B0604020202020204" pitchFamily="34" charset="0"/>
              </a:rPr>
              <a:t>3</a:t>
            </a:r>
            <a:r>
              <a:rPr lang="en-IE" sz="1800" dirty="0" smtClean="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Simple and Intuitive</a:t>
            </a:r>
            <a:endParaRPr lang="en-IE" sz="1800"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Use </a:t>
            </a:r>
            <a:r>
              <a:rPr lang="en-US" sz="1800" dirty="0">
                <a:latin typeface="Arial" panose="020B0604020202020204" pitchFamily="34" charset="0"/>
                <a:cs typeface="Arial" panose="020B0604020202020204" pitchFamily="34" charset="0"/>
              </a:rPr>
              <a:t>of the design is easy to understand, regardless of the user's experience, k</a:t>
            </a:r>
            <a:r>
              <a:rPr lang="en-US" sz="1800" dirty="0" smtClean="0">
                <a:latin typeface="Arial" panose="020B0604020202020204" pitchFamily="34" charset="0"/>
                <a:cs typeface="Arial" panose="020B0604020202020204" pitchFamily="34" charset="0"/>
              </a:rPr>
              <a:t>nowledge</a:t>
            </a:r>
            <a:r>
              <a:rPr lang="en-US" sz="1800" dirty="0">
                <a:latin typeface="Arial" panose="020B0604020202020204" pitchFamily="34" charset="0"/>
                <a:cs typeface="Arial" panose="020B0604020202020204" pitchFamily="34" charset="0"/>
              </a:rPr>
              <a:t>, language skills, or current concentration </a:t>
            </a:r>
            <a:r>
              <a:rPr lang="en-US" sz="1800" dirty="0" smtClean="0">
                <a:latin typeface="Arial" panose="020B0604020202020204" pitchFamily="34" charset="0"/>
                <a:cs typeface="Arial" panose="020B0604020202020204" pitchFamily="34" charset="0"/>
              </a:rPr>
              <a:t>level.</a:t>
            </a:r>
            <a:endParaRPr lang="en-GB" sz="1800" dirty="0" smtClean="0">
              <a:latin typeface="Arial" panose="020B0604020202020204" pitchFamily="34" charset="0"/>
              <a:cs typeface="Arial" panose="020B0604020202020204" pitchFamily="34" charset="0"/>
            </a:endParaRPr>
          </a:p>
          <a:p>
            <a:pPr marL="0" indent="0">
              <a:buNone/>
            </a:pPr>
            <a:endParaRPr lang="en-IE" sz="7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Guidelines</a:t>
            </a:r>
            <a:endParaRPr lang="en-IE" sz="1800" dirty="0">
              <a:latin typeface="Arial" panose="020B0604020202020204" pitchFamily="34" charset="0"/>
              <a:cs typeface="Arial" panose="020B0604020202020204" pitchFamily="34" charset="0"/>
            </a:endParaRPr>
          </a:p>
          <a:p>
            <a:pPr lvl="2" indent="-342900">
              <a:spcBef>
                <a:spcPts val="0"/>
              </a:spcBef>
              <a:spcAft>
                <a:spcPts val="0"/>
              </a:spcAft>
              <a:buFont typeface="+mj-lt"/>
              <a:buAutoNum type="alphaLcParenR"/>
            </a:pPr>
            <a:r>
              <a:rPr lang="en-GB" sz="1800" dirty="0">
                <a:latin typeface="Arial" panose="020B0604020202020204" pitchFamily="34" charset="0"/>
                <a:cs typeface="Arial" panose="020B0604020202020204" pitchFamily="34" charset="0"/>
              </a:rPr>
              <a:t>Eliminate unnecessary </a:t>
            </a:r>
            <a:r>
              <a:rPr lang="en-GB" sz="1800" dirty="0" smtClean="0">
                <a:latin typeface="Arial" panose="020B0604020202020204" pitchFamily="34" charset="0"/>
                <a:cs typeface="Arial" panose="020B0604020202020204" pitchFamily="34" charset="0"/>
              </a:rPr>
              <a:t>complexity.</a:t>
            </a:r>
            <a:endParaRPr lang="en-GB" sz="1800" dirty="0">
              <a:latin typeface="Arial" panose="020B0604020202020204" pitchFamily="34" charset="0"/>
              <a:cs typeface="Arial" panose="020B0604020202020204" pitchFamily="34" charset="0"/>
            </a:endParaRPr>
          </a:p>
          <a:p>
            <a:pPr lvl="2" indent="-3429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Be </a:t>
            </a:r>
            <a:r>
              <a:rPr lang="en-GB" sz="1800" dirty="0">
                <a:latin typeface="Arial" panose="020B0604020202020204" pitchFamily="34" charset="0"/>
                <a:cs typeface="Arial" panose="020B0604020202020204" pitchFamily="34" charset="0"/>
              </a:rPr>
              <a:t>consistent with user expectations and </a:t>
            </a:r>
            <a:r>
              <a:rPr lang="en-GB" sz="1800" dirty="0" smtClean="0">
                <a:latin typeface="Arial" panose="020B0604020202020204" pitchFamily="34" charset="0"/>
                <a:cs typeface="Arial" panose="020B0604020202020204" pitchFamily="34" charset="0"/>
              </a:rPr>
              <a:t>intuition.</a:t>
            </a:r>
            <a:endParaRPr lang="en-GB" sz="1800" dirty="0">
              <a:latin typeface="Arial" panose="020B0604020202020204" pitchFamily="34" charset="0"/>
              <a:cs typeface="Arial" panose="020B0604020202020204" pitchFamily="34" charset="0"/>
            </a:endParaRPr>
          </a:p>
          <a:p>
            <a:pPr lvl="2" indent="-3429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Accommodate </a:t>
            </a:r>
            <a:r>
              <a:rPr lang="en-GB" sz="1800" dirty="0">
                <a:latin typeface="Arial" panose="020B0604020202020204" pitchFamily="34" charset="0"/>
                <a:cs typeface="Arial" panose="020B0604020202020204" pitchFamily="34" charset="0"/>
              </a:rPr>
              <a:t>a wide range of literacy and language </a:t>
            </a:r>
            <a:r>
              <a:rPr lang="en-GB" sz="1800" dirty="0" smtClean="0">
                <a:latin typeface="Arial" panose="020B0604020202020204" pitchFamily="34" charset="0"/>
                <a:cs typeface="Arial" panose="020B0604020202020204" pitchFamily="34" charset="0"/>
              </a:rPr>
              <a:t>skills.</a:t>
            </a:r>
            <a:endParaRPr lang="en-GB" sz="1800" dirty="0">
              <a:latin typeface="Arial" panose="020B0604020202020204" pitchFamily="34" charset="0"/>
              <a:cs typeface="Arial" panose="020B0604020202020204" pitchFamily="34" charset="0"/>
            </a:endParaRPr>
          </a:p>
          <a:p>
            <a:pPr lvl="2" indent="-3429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Arrange </a:t>
            </a:r>
            <a:r>
              <a:rPr lang="en-GB" sz="1800" dirty="0">
                <a:latin typeface="Arial" panose="020B0604020202020204" pitchFamily="34" charset="0"/>
                <a:cs typeface="Arial" panose="020B0604020202020204" pitchFamily="34" charset="0"/>
              </a:rPr>
              <a:t>information consistent with its </a:t>
            </a:r>
            <a:r>
              <a:rPr lang="en-GB" sz="1800" dirty="0" smtClean="0">
                <a:latin typeface="Arial" panose="020B0604020202020204" pitchFamily="34" charset="0"/>
                <a:cs typeface="Arial" panose="020B0604020202020204" pitchFamily="34" charset="0"/>
              </a:rPr>
              <a:t>importance.</a:t>
            </a:r>
            <a:endParaRPr lang="en-GB" sz="1800" dirty="0">
              <a:latin typeface="Arial" panose="020B0604020202020204" pitchFamily="34" charset="0"/>
              <a:cs typeface="Arial" panose="020B0604020202020204" pitchFamily="34" charset="0"/>
            </a:endParaRPr>
          </a:p>
          <a:p>
            <a:pPr lvl="2" indent="-3429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Provide </a:t>
            </a:r>
            <a:r>
              <a:rPr lang="en-GB" sz="1800" dirty="0">
                <a:latin typeface="Arial" panose="020B0604020202020204" pitchFamily="34" charset="0"/>
                <a:cs typeface="Arial" panose="020B0604020202020204" pitchFamily="34" charset="0"/>
              </a:rPr>
              <a:t>effective prompting and feedback during and after task completion</a:t>
            </a:r>
            <a:endParaRPr lang="en-IE" sz="1800" dirty="0">
              <a:latin typeface="Arial" panose="020B0604020202020204" pitchFamily="34" charset="0"/>
              <a:cs typeface="Arial" panose="020B0604020202020204" pitchFamily="34" charset="0"/>
            </a:endParaRPr>
          </a:p>
          <a:p>
            <a:pPr marL="228600">
              <a:spcBef>
                <a:spcPts val="0"/>
              </a:spcBef>
              <a:spcAft>
                <a:spcPts val="0"/>
              </a:spcAft>
              <a:buFont typeface="+mj-lt"/>
              <a:buAutoNum type="alphaLcParenR"/>
            </a:pPr>
            <a:endParaRPr lang="en-GB" sz="700" dirty="0" smtClean="0">
              <a:latin typeface="Arial" panose="020B0604020202020204" pitchFamily="34" charset="0"/>
              <a:cs typeface="Arial" panose="020B0604020202020204" pitchFamily="34" charset="0"/>
            </a:endParaRPr>
          </a:p>
          <a:p>
            <a:pPr>
              <a:spcBef>
                <a:spcPts val="0"/>
              </a:spcBef>
              <a:spcAft>
                <a:spcPts val="0"/>
              </a:spcAft>
            </a:pPr>
            <a:r>
              <a:rPr lang="en-GB" sz="1800" dirty="0">
                <a:latin typeface="Arial" panose="020B0604020202020204" pitchFamily="34" charset="0"/>
                <a:cs typeface="Arial" panose="020B0604020202020204" pitchFamily="34" charset="0"/>
              </a:rPr>
              <a:t>Automated Ticket Machine Design </a:t>
            </a:r>
            <a:r>
              <a:rPr lang="en-GB" sz="1800" dirty="0">
                <a:solidFill>
                  <a:srgbClr val="FFC000"/>
                </a:solidFill>
                <a:latin typeface="Arial" panose="020B0604020202020204" pitchFamily="34" charset="0"/>
                <a:cs typeface="Arial" panose="020B0604020202020204" pitchFamily="34" charset="0"/>
              </a:rPr>
              <a:t>suggestion</a:t>
            </a:r>
            <a:r>
              <a:rPr lang="en-IE" sz="1800" dirty="0">
                <a:latin typeface="Arial" panose="020B0604020202020204" pitchFamily="34" charset="0"/>
                <a:cs typeface="Arial" panose="020B0604020202020204" pitchFamily="34" charset="0"/>
              </a:rPr>
              <a:t>: </a:t>
            </a:r>
            <a:r>
              <a:rPr lang="en-GB" sz="1800" dirty="0" smtClean="0">
                <a:latin typeface="Arial" panose="020B0604020202020204" pitchFamily="34" charset="0"/>
                <a:cs typeface="Arial" panose="020B0604020202020204" pitchFamily="34" charset="0"/>
              </a:rPr>
              <a:t>a simple </a:t>
            </a:r>
            <a:r>
              <a:rPr lang="en-GB" sz="1800" dirty="0">
                <a:latin typeface="Arial" panose="020B0604020202020204" pitchFamily="34" charset="0"/>
                <a:cs typeface="Arial" panose="020B0604020202020204" pitchFamily="34" charset="0"/>
              </a:rPr>
              <a:t>a</a:t>
            </a:r>
            <a:r>
              <a:rPr lang="en-GB" sz="1800" dirty="0" smtClean="0">
                <a:latin typeface="Arial" panose="020B0604020202020204" pitchFamily="34" charset="0"/>
                <a:cs typeface="Arial" panose="020B0604020202020204" pitchFamily="34" charset="0"/>
              </a:rPr>
              <a:t>utomated </a:t>
            </a:r>
            <a:r>
              <a:rPr lang="en-GB" sz="1800" dirty="0">
                <a:latin typeface="Arial" panose="020B0604020202020204" pitchFamily="34" charset="0"/>
                <a:cs typeface="Arial" panose="020B0604020202020204" pitchFamily="34" charset="0"/>
              </a:rPr>
              <a:t>t</a:t>
            </a:r>
            <a:r>
              <a:rPr lang="en-GB" sz="1800" dirty="0" smtClean="0">
                <a:latin typeface="Arial" panose="020B0604020202020204" pitchFamily="34" charset="0"/>
                <a:cs typeface="Arial" panose="020B0604020202020204" pitchFamily="34" charset="0"/>
              </a:rPr>
              <a:t>icket </a:t>
            </a:r>
            <a:r>
              <a:rPr lang="en-GB" sz="1800" dirty="0">
                <a:latin typeface="Arial" panose="020B0604020202020204" pitchFamily="34" charset="0"/>
                <a:cs typeface="Arial" panose="020B0604020202020204" pitchFamily="34" charset="0"/>
              </a:rPr>
              <a:t>m</a:t>
            </a:r>
            <a:r>
              <a:rPr lang="en-GB" sz="1800" dirty="0" smtClean="0">
                <a:latin typeface="Arial" panose="020B0604020202020204" pitchFamily="34" charset="0"/>
                <a:cs typeface="Arial" panose="020B0604020202020204" pitchFamily="34" charset="0"/>
              </a:rPr>
              <a:t>achine </a:t>
            </a:r>
            <a:r>
              <a:rPr lang="en-GB" sz="1800" dirty="0">
                <a:latin typeface="Arial" panose="020B0604020202020204" pitchFamily="34" charset="0"/>
                <a:cs typeface="Arial" panose="020B0604020202020204" pitchFamily="34" charset="0"/>
              </a:rPr>
              <a:t>interaction style with suitable prompting and feedback during and after task completion, </a:t>
            </a:r>
            <a:r>
              <a:rPr lang="en-GB" sz="1800" dirty="0" smtClean="0">
                <a:latin typeface="Arial" panose="020B0604020202020204" pitchFamily="34" charset="0"/>
                <a:cs typeface="Arial" panose="020B0604020202020204" pitchFamily="34" charset="0"/>
              </a:rPr>
              <a:t>E.G., </a:t>
            </a:r>
            <a:r>
              <a:rPr lang="en-GB" sz="1800" dirty="0">
                <a:latin typeface="Arial" panose="020B0604020202020204" pitchFamily="34" charset="0"/>
                <a:cs typeface="Arial" panose="020B0604020202020204" pitchFamily="34" charset="0"/>
              </a:rPr>
              <a:t>touch screen with menu based interaction and audible feedback.</a:t>
            </a:r>
            <a:endParaRPr lang="en-GB"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3190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Automatic Ticketing </a:t>
            </a:r>
            <a:r>
              <a:rPr lang="en-IE" sz="3200" dirty="0" smtClean="0">
                <a:latin typeface="Arial" panose="020B0604020202020204" pitchFamily="34" charset="0"/>
                <a:cs typeface="Arial" panose="020B0604020202020204" pitchFamily="34" charset="0"/>
              </a:rPr>
              <a:t>Machine (6)</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19</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GB" sz="1800" dirty="0" smtClean="0">
                <a:latin typeface="Arial" panose="020B0604020202020204" pitchFamily="34" charset="0"/>
                <a:cs typeface="Arial" panose="020B0604020202020204" pitchFamily="34" charset="0"/>
              </a:rPr>
              <a:t>4 Perceptible </a:t>
            </a:r>
            <a:r>
              <a:rPr lang="en-GB" sz="1800" dirty="0">
                <a:latin typeface="Arial" panose="020B0604020202020204" pitchFamily="34" charset="0"/>
                <a:cs typeface="Arial" panose="020B0604020202020204" pitchFamily="34" charset="0"/>
              </a:rPr>
              <a:t>Information</a:t>
            </a:r>
            <a:endParaRPr lang="en-IE" sz="1800" dirty="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The </a:t>
            </a:r>
            <a:r>
              <a:rPr lang="en-GB" sz="1800" dirty="0">
                <a:latin typeface="Arial" panose="020B0604020202020204" pitchFamily="34" charset="0"/>
                <a:cs typeface="Arial" panose="020B0604020202020204" pitchFamily="34" charset="0"/>
              </a:rPr>
              <a:t>design communicates necessary information effectively to the user, </a:t>
            </a:r>
            <a:r>
              <a:rPr lang="en-GB" sz="1800" dirty="0" smtClean="0">
                <a:latin typeface="Arial" panose="020B0604020202020204" pitchFamily="34" charset="0"/>
                <a:cs typeface="Arial" panose="020B0604020202020204" pitchFamily="34" charset="0"/>
              </a:rPr>
              <a:t>regardless </a:t>
            </a:r>
            <a:r>
              <a:rPr lang="en-GB" sz="1800" dirty="0">
                <a:latin typeface="Arial" panose="020B0604020202020204" pitchFamily="34" charset="0"/>
                <a:cs typeface="Arial" panose="020B0604020202020204" pitchFamily="34" charset="0"/>
              </a:rPr>
              <a:t>of ambient conditions or the user's sensory abilities. </a:t>
            </a:r>
            <a:endParaRPr lang="en-IE" sz="1800" dirty="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Guidelines</a:t>
            </a:r>
            <a:endParaRPr lang="en-IE" sz="1800" dirty="0" smtClean="0">
              <a:latin typeface="Arial" panose="020B0604020202020204" pitchFamily="34" charset="0"/>
              <a:cs typeface="Arial" panose="020B0604020202020204" pitchFamily="34" charset="0"/>
            </a:endParaRPr>
          </a:p>
          <a:p>
            <a:pPr marL="1144800" lvl="3" indent="-342900">
              <a:spcBef>
                <a:spcPts val="0"/>
              </a:spcBef>
              <a:spcAft>
                <a:spcPts val="0"/>
              </a:spcAft>
              <a:buFont typeface="+mj-lt"/>
              <a:buAutoNum type="alphaLcParenR"/>
            </a:pPr>
            <a:r>
              <a:rPr lang="en-GB" sz="1600" dirty="0" smtClean="0">
                <a:latin typeface="Arial" panose="020B0604020202020204" pitchFamily="34" charset="0"/>
                <a:cs typeface="Arial" panose="020B0604020202020204" pitchFamily="34" charset="0"/>
              </a:rPr>
              <a:t>Use </a:t>
            </a:r>
            <a:r>
              <a:rPr lang="en-GB" sz="1600" dirty="0">
                <a:latin typeface="Arial" panose="020B0604020202020204" pitchFamily="34" charset="0"/>
                <a:cs typeface="Arial" panose="020B0604020202020204" pitchFamily="34" charset="0"/>
              </a:rPr>
              <a:t>different modes (pictorial, verbal, tactile) for redundant presentation of essential </a:t>
            </a:r>
            <a:r>
              <a:rPr lang="en-GB" sz="1600" dirty="0" smtClean="0">
                <a:latin typeface="Arial" panose="020B0604020202020204" pitchFamily="34" charset="0"/>
                <a:cs typeface="Arial" panose="020B0604020202020204" pitchFamily="34" charset="0"/>
              </a:rPr>
              <a:t>information.</a:t>
            </a:r>
            <a:endParaRPr lang="en-GB" sz="1600" dirty="0">
              <a:latin typeface="Arial" panose="020B0604020202020204" pitchFamily="34" charset="0"/>
              <a:cs typeface="Arial" panose="020B0604020202020204" pitchFamily="34" charset="0"/>
            </a:endParaRPr>
          </a:p>
          <a:p>
            <a:pPr marL="1144800" lvl="3" indent="-342900">
              <a:spcBef>
                <a:spcPts val="0"/>
              </a:spcBef>
              <a:spcAft>
                <a:spcPts val="0"/>
              </a:spcAft>
              <a:buFont typeface="+mj-lt"/>
              <a:buAutoNum type="alphaLcParenR"/>
            </a:pPr>
            <a:r>
              <a:rPr lang="en-GB" sz="1600" dirty="0" smtClean="0">
                <a:latin typeface="Arial" panose="020B0604020202020204" pitchFamily="34" charset="0"/>
                <a:cs typeface="Arial" panose="020B0604020202020204" pitchFamily="34" charset="0"/>
              </a:rPr>
              <a:t>Provide </a:t>
            </a:r>
            <a:r>
              <a:rPr lang="en-GB" sz="1600" dirty="0">
                <a:latin typeface="Arial" panose="020B0604020202020204" pitchFamily="34" charset="0"/>
                <a:cs typeface="Arial" panose="020B0604020202020204" pitchFamily="34" charset="0"/>
              </a:rPr>
              <a:t>adequate contrast between essential information and its </a:t>
            </a:r>
            <a:r>
              <a:rPr lang="en-GB" sz="1600" dirty="0" smtClean="0">
                <a:latin typeface="Arial" panose="020B0604020202020204" pitchFamily="34" charset="0"/>
                <a:cs typeface="Arial" panose="020B0604020202020204" pitchFamily="34" charset="0"/>
              </a:rPr>
              <a:t>surroundings.</a:t>
            </a:r>
          </a:p>
          <a:p>
            <a:pPr marL="1144800" lvl="3" indent="-342900">
              <a:spcBef>
                <a:spcPts val="0"/>
              </a:spcBef>
              <a:spcAft>
                <a:spcPts val="0"/>
              </a:spcAft>
              <a:buFont typeface="+mj-lt"/>
              <a:buAutoNum type="alphaLcParenR"/>
            </a:pPr>
            <a:r>
              <a:rPr lang="en-GB" sz="1600" dirty="0" smtClean="0">
                <a:latin typeface="Arial" panose="020B0604020202020204" pitchFamily="34" charset="0"/>
                <a:cs typeface="Arial" panose="020B0604020202020204" pitchFamily="34" charset="0"/>
              </a:rPr>
              <a:t>Maximise </a:t>
            </a:r>
            <a:r>
              <a:rPr lang="en-GB" sz="1600" dirty="0">
                <a:latin typeface="Arial" panose="020B0604020202020204" pitchFamily="34" charset="0"/>
                <a:cs typeface="Arial" panose="020B0604020202020204" pitchFamily="34" charset="0"/>
              </a:rPr>
              <a:t>"legibility" of essential </a:t>
            </a:r>
            <a:r>
              <a:rPr lang="en-GB" sz="1600" dirty="0" smtClean="0">
                <a:latin typeface="Arial" panose="020B0604020202020204" pitchFamily="34" charset="0"/>
                <a:cs typeface="Arial" panose="020B0604020202020204" pitchFamily="34" charset="0"/>
              </a:rPr>
              <a:t>information.</a:t>
            </a:r>
            <a:endParaRPr lang="en-GB" sz="1600" dirty="0">
              <a:latin typeface="Arial" panose="020B0604020202020204" pitchFamily="34" charset="0"/>
              <a:cs typeface="Arial" panose="020B0604020202020204" pitchFamily="34" charset="0"/>
            </a:endParaRPr>
          </a:p>
          <a:p>
            <a:pPr marL="1144800" lvl="3" indent="-342900">
              <a:spcBef>
                <a:spcPts val="0"/>
              </a:spcBef>
              <a:spcAft>
                <a:spcPts val="0"/>
              </a:spcAft>
              <a:buFont typeface="+mj-lt"/>
              <a:buAutoNum type="alphaLcParenR"/>
            </a:pPr>
            <a:r>
              <a:rPr lang="en-GB" sz="1600" dirty="0" smtClean="0">
                <a:latin typeface="Arial" panose="020B0604020202020204" pitchFamily="34" charset="0"/>
                <a:cs typeface="Arial" panose="020B0604020202020204" pitchFamily="34" charset="0"/>
              </a:rPr>
              <a:t>Differentiate </a:t>
            </a:r>
            <a:r>
              <a:rPr lang="en-GB" sz="1600" dirty="0">
                <a:latin typeface="Arial" panose="020B0604020202020204" pitchFamily="34" charset="0"/>
                <a:cs typeface="Arial" panose="020B0604020202020204" pitchFamily="34" charset="0"/>
              </a:rPr>
              <a:t>elements in ways that can be described (i.e., make it easy to give instructions or directions</a:t>
            </a:r>
            <a:r>
              <a:rPr lang="en-GB" sz="1600" dirty="0" smtClean="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a:p>
            <a:pPr marL="1144800" lvl="3" indent="-342900">
              <a:spcBef>
                <a:spcPts val="0"/>
              </a:spcBef>
              <a:spcAft>
                <a:spcPts val="0"/>
              </a:spcAft>
              <a:buFont typeface="+mj-lt"/>
              <a:buAutoNum type="alphaLcParenR"/>
            </a:pPr>
            <a:r>
              <a:rPr lang="en-GB" sz="1600" dirty="0" smtClean="0">
                <a:latin typeface="Arial" panose="020B0604020202020204" pitchFamily="34" charset="0"/>
                <a:cs typeface="Arial" panose="020B0604020202020204" pitchFamily="34" charset="0"/>
              </a:rPr>
              <a:t>Provide </a:t>
            </a:r>
            <a:r>
              <a:rPr lang="en-GB" sz="1600" dirty="0">
                <a:latin typeface="Arial" panose="020B0604020202020204" pitchFamily="34" charset="0"/>
                <a:cs typeface="Arial" panose="020B0604020202020204" pitchFamily="34" charset="0"/>
              </a:rPr>
              <a:t>compatibility with a variety of techniques or devices used by people with sensory </a:t>
            </a:r>
            <a:r>
              <a:rPr lang="en-GB" sz="1600" dirty="0" smtClean="0">
                <a:latin typeface="Arial" panose="020B0604020202020204" pitchFamily="34" charset="0"/>
                <a:cs typeface="Arial" panose="020B0604020202020204" pitchFamily="34" charset="0"/>
              </a:rPr>
              <a:t>limitations.</a:t>
            </a:r>
          </a:p>
          <a:p>
            <a:pPr marL="630450" lvl="2" indent="-285750">
              <a:spcBef>
                <a:spcPts val="0"/>
              </a:spcBef>
              <a:spcAft>
                <a:spcPts val="0"/>
              </a:spcAft>
            </a:pPr>
            <a:r>
              <a:rPr lang="en-GB" sz="1500" dirty="0">
                <a:latin typeface="Arial" panose="020B0604020202020204" pitchFamily="34" charset="0"/>
                <a:cs typeface="Arial" panose="020B0604020202020204" pitchFamily="34" charset="0"/>
              </a:rPr>
              <a:t>Automated Ticket Machine Design </a:t>
            </a:r>
            <a:r>
              <a:rPr lang="en-GB" sz="1500" dirty="0">
                <a:solidFill>
                  <a:srgbClr val="FFC000"/>
                </a:solidFill>
                <a:latin typeface="Arial" panose="020B0604020202020204" pitchFamily="34" charset="0"/>
                <a:cs typeface="Arial" panose="020B0604020202020204" pitchFamily="34" charset="0"/>
              </a:rPr>
              <a:t>suggestion</a:t>
            </a:r>
            <a:r>
              <a:rPr lang="en-IE" sz="1500" dirty="0">
                <a:latin typeface="Arial" panose="020B0604020202020204" pitchFamily="34" charset="0"/>
                <a:cs typeface="Arial" panose="020B0604020202020204" pitchFamily="34" charset="0"/>
              </a:rPr>
              <a:t>: </a:t>
            </a:r>
            <a:r>
              <a:rPr lang="en-GB" sz="1500" dirty="0">
                <a:latin typeface="Arial" panose="020B0604020202020204" pitchFamily="34" charset="0"/>
                <a:cs typeface="Arial" panose="020B0604020202020204" pitchFamily="34" charset="0"/>
              </a:rPr>
              <a:t>m</a:t>
            </a:r>
            <a:r>
              <a:rPr lang="en-GB" sz="1500" dirty="0" smtClean="0">
                <a:latin typeface="Arial" panose="020B0604020202020204" pitchFamily="34" charset="0"/>
                <a:cs typeface="Arial" panose="020B0604020202020204" pitchFamily="34" charset="0"/>
              </a:rPr>
              <a:t>achine </a:t>
            </a:r>
            <a:r>
              <a:rPr lang="en-GB" sz="1500" dirty="0">
                <a:latin typeface="Arial" panose="020B0604020202020204" pitchFamily="34" charset="0"/>
                <a:cs typeface="Arial" panose="020B0604020202020204" pitchFamily="34" charset="0"/>
              </a:rPr>
              <a:t>interaction feedback to cater for a wide range of users with sensory limitations, e.g. audible feedback, with redundant cueing via either simple beeps or possible speech based feedback</a:t>
            </a:r>
            <a:r>
              <a:rPr lang="en-GB" sz="1500" dirty="0" smtClean="0">
                <a:latin typeface="Arial" panose="020B0604020202020204" pitchFamily="34" charset="0"/>
                <a:cs typeface="Arial" panose="020B0604020202020204" pitchFamily="34" charset="0"/>
              </a:rPr>
              <a:t>.</a:t>
            </a:r>
            <a:endParaRPr lang="en-IE"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319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b="1">
                <a:solidFill>
                  <a:schemeClr val="tx1"/>
                </a:solidFill>
                <a:latin typeface="Arial" charset="0"/>
                <a:ea typeface="MS PGothic" pitchFamily="34" charset="-128"/>
              </a:defRPr>
            </a:lvl1pPr>
            <a:lvl2pPr marL="742950" indent="-285750" eaLnBrk="0" hangingPunct="0">
              <a:spcBef>
                <a:spcPct val="20000"/>
              </a:spcBef>
              <a:buChar char="•"/>
              <a:defRPr sz="2800" b="1">
                <a:solidFill>
                  <a:schemeClr val="tx1"/>
                </a:solidFill>
                <a:latin typeface="Arial" charset="0"/>
                <a:ea typeface="MS PGothic" pitchFamily="34" charset="-128"/>
              </a:defRPr>
            </a:lvl2pPr>
            <a:lvl3pPr marL="1143000" indent="-228600" eaLnBrk="0" hangingPunct="0">
              <a:spcBef>
                <a:spcPct val="20000"/>
              </a:spcBef>
              <a:buChar char="•"/>
              <a:defRPr sz="2400" b="1">
                <a:solidFill>
                  <a:schemeClr val="tx1"/>
                </a:solidFill>
                <a:latin typeface="Arial" charset="0"/>
                <a:ea typeface="MS PGothic" pitchFamily="34" charset="-128"/>
              </a:defRPr>
            </a:lvl3pPr>
            <a:lvl4pPr marL="1600200" indent="-228600" eaLnBrk="0" hangingPunct="0">
              <a:spcBef>
                <a:spcPct val="20000"/>
              </a:spcBef>
              <a:buChar char="•"/>
              <a:defRPr sz="2000" b="1">
                <a:solidFill>
                  <a:schemeClr val="tx1"/>
                </a:solidFill>
                <a:latin typeface="Arial" charset="0"/>
                <a:ea typeface="MS PGothic" pitchFamily="34" charset="-128"/>
              </a:defRPr>
            </a:lvl4pPr>
            <a:lvl5pPr marL="2057400" indent="-228600" eaLnBrk="0" hangingPunct="0">
              <a:spcBef>
                <a:spcPct val="20000"/>
              </a:spcBef>
              <a:buChar char="•"/>
              <a:defRPr sz="2000" b="1">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MS PGothic" pitchFamily="34" charset="-128"/>
              </a:defRPr>
            </a:lvl9pPr>
          </a:lstStyle>
          <a:p>
            <a:pPr eaLnBrk="1" hangingPunct="1">
              <a:spcBef>
                <a:spcPct val="0"/>
              </a:spcBef>
              <a:buFontTx/>
              <a:buNone/>
            </a:pPr>
            <a:fld id="{263B6ECA-91BE-473E-AE53-D1A76A27C6ED}" type="slidenum">
              <a:rPr lang="en-US" altLang="en-US" sz="1000" smtClean="0"/>
              <a:pPr eaLnBrk="1" hangingPunct="1">
                <a:spcBef>
                  <a:spcPct val="0"/>
                </a:spcBef>
                <a:buFontTx/>
                <a:buNone/>
              </a:pPr>
              <a:t>2</a:t>
            </a:fld>
            <a:endParaRPr lang="en-US" altLang="en-US" sz="1000" smtClean="0"/>
          </a:p>
        </p:txBody>
      </p:sp>
      <p:sp>
        <p:nvSpPr>
          <p:cNvPr id="17410" name="Rectangle 2"/>
          <p:cNvSpPr>
            <a:spLocks noGrp="1" noChangeArrowheads="1"/>
          </p:cNvSpPr>
          <p:nvPr>
            <p:ph type="ctrTitle"/>
          </p:nvPr>
        </p:nvSpPr>
        <p:spPr/>
        <p:txBody>
          <a:bodyPr/>
          <a:lstStyle/>
          <a:p>
            <a:pPr>
              <a:defRPr/>
            </a:pPr>
            <a:r>
              <a:rPr lang="en-IE" dirty="0" smtClean="0">
                <a:latin typeface="Arial" panose="020B0604020202020204" pitchFamily="34" charset="0"/>
                <a:ea typeface="ＭＳ Ｐゴシック" pitchFamily="34" charset="-128"/>
                <a:cs typeface="Arial" panose="020B0604020202020204" pitchFamily="34" charset="0"/>
              </a:rPr>
              <a:t>Walk-Up-and-use / Case Studies </a:t>
            </a:r>
            <a:endParaRPr lang="en-US" dirty="0" smtClean="0">
              <a:latin typeface="Arial" panose="020B0604020202020204" pitchFamily="34" charset="0"/>
              <a:ea typeface="ＭＳ Ｐゴシック" pitchFamily="34" charset="-128"/>
              <a:cs typeface="Arial" panose="020B0604020202020204" pitchFamily="34" charset="0"/>
            </a:endParaRPr>
          </a:p>
        </p:txBody>
      </p:sp>
      <p:sp>
        <p:nvSpPr>
          <p:cNvPr id="4100" name="Rectangle 3"/>
          <p:cNvSpPr>
            <a:spLocks noGrp="1" noChangeArrowheads="1"/>
          </p:cNvSpPr>
          <p:nvPr>
            <p:ph type="subTitle" idx="1"/>
          </p:nvPr>
        </p:nvSpPr>
        <p:spPr>
          <a:xfrm>
            <a:off x="0" y="3789363"/>
            <a:ext cx="9144000" cy="635000"/>
          </a:xfrm>
        </p:spPr>
        <p:txBody>
          <a:bodyPr>
            <a:normAutofit/>
          </a:bodyPr>
          <a:lstStyle/>
          <a:p>
            <a:pPr eaLnBrk="1" hangingPunct="1">
              <a:lnSpc>
                <a:spcPct val="80000"/>
              </a:lnSpc>
            </a:pPr>
            <a:r>
              <a:rPr lang="en-IE" altLang="en-US" sz="3200" b="0" dirty="0" smtClean="0">
                <a:latin typeface="Arial" panose="020B0604020202020204" pitchFamily="34" charset="0"/>
                <a:cs typeface="Arial" panose="020B0604020202020204" pitchFamily="34" charset="0"/>
              </a:rPr>
              <a:t>Lecture </a:t>
            </a:r>
            <a:r>
              <a:rPr lang="en-IE" altLang="en-US" sz="3200" b="0" dirty="0" smtClean="0">
                <a:latin typeface="Arial" panose="020B0604020202020204" pitchFamily="34" charset="0"/>
                <a:cs typeface="Arial" panose="020B0604020202020204" pitchFamily="34" charset="0"/>
              </a:rPr>
              <a:t>12</a:t>
            </a:r>
            <a:endParaRPr lang="en-IE" altLang="en-US" sz="3200" b="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564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Automatic Ticketing </a:t>
            </a:r>
            <a:r>
              <a:rPr lang="en-IE" sz="3200" dirty="0" smtClean="0">
                <a:latin typeface="Arial" panose="020B0604020202020204" pitchFamily="34" charset="0"/>
                <a:cs typeface="Arial" panose="020B0604020202020204" pitchFamily="34" charset="0"/>
              </a:rPr>
              <a:t>Machine (7)</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20</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IE" sz="1800" dirty="0" smtClean="0">
                <a:latin typeface="Arial" panose="020B0604020202020204" pitchFamily="34" charset="0"/>
                <a:cs typeface="Arial" panose="020B0604020202020204" pitchFamily="34" charset="0"/>
              </a:rPr>
              <a:t>5 </a:t>
            </a:r>
            <a:r>
              <a:rPr lang="en-GB" sz="1800" dirty="0" smtClean="0">
                <a:latin typeface="Arial" panose="020B0604020202020204" pitchFamily="34" charset="0"/>
                <a:cs typeface="Arial" panose="020B0604020202020204" pitchFamily="34" charset="0"/>
              </a:rPr>
              <a:t>Tolerance </a:t>
            </a:r>
            <a:r>
              <a:rPr lang="en-GB" sz="1800" dirty="0">
                <a:latin typeface="Arial" panose="020B0604020202020204" pitchFamily="34" charset="0"/>
                <a:cs typeface="Arial" panose="020B0604020202020204" pitchFamily="34" charset="0"/>
              </a:rPr>
              <a:t>for </a:t>
            </a:r>
            <a:r>
              <a:rPr lang="en-GB" sz="1800" dirty="0" smtClean="0">
                <a:latin typeface="Arial" panose="020B0604020202020204" pitchFamily="34" charset="0"/>
                <a:cs typeface="Arial" panose="020B0604020202020204" pitchFamily="34" charset="0"/>
              </a:rPr>
              <a:t>Error</a:t>
            </a:r>
            <a:endParaRPr lang="en-IE" sz="1800" dirty="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The </a:t>
            </a:r>
            <a:r>
              <a:rPr lang="en-GB" sz="1800" dirty="0">
                <a:latin typeface="Arial" panose="020B0604020202020204" pitchFamily="34" charset="0"/>
                <a:cs typeface="Arial" panose="020B0604020202020204" pitchFamily="34" charset="0"/>
              </a:rPr>
              <a:t>design minimizes hazards and the adverse consequences of </a:t>
            </a:r>
            <a:r>
              <a:rPr lang="en-GB" sz="1800" dirty="0" smtClean="0">
                <a:latin typeface="Arial" panose="020B0604020202020204" pitchFamily="34" charset="0"/>
                <a:cs typeface="Arial" panose="020B0604020202020204" pitchFamily="34" charset="0"/>
              </a:rPr>
              <a:t>accidental</a:t>
            </a:r>
            <a:r>
              <a:rPr lang="en-IE" sz="1800" dirty="0">
                <a:latin typeface="Arial" panose="020B0604020202020204" pitchFamily="34" charset="0"/>
                <a:cs typeface="Arial" panose="020B0604020202020204" pitchFamily="34" charset="0"/>
              </a:rPr>
              <a:t> </a:t>
            </a:r>
            <a:r>
              <a:rPr lang="en-IE" sz="1800" dirty="0" smtClean="0">
                <a:latin typeface="Arial" panose="020B0604020202020204" pitchFamily="34" charset="0"/>
                <a:cs typeface="Arial" panose="020B0604020202020204" pitchFamily="34" charset="0"/>
              </a:rPr>
              <a:t>o</a:t>
            </a:r>
            <a:r>
              <a:rPr lang="en-GB" sz="1800" dirty="0" smtClean="0">
                <a:latin typeface="Arial" panose="020B0604020202020204" pitchFamily="34" charset="0"/>
                <a:cs typeface="Arial" panose="020B0604020202020204" pitchFamily="34" charset="0"/>
              </a:rPr>
              <a:t>r </a:t>
            </a:r>
            <a:r>
              <a:rPr lang="en-GB" sz="1800" dirty="0">
                <a:latin typeface="Arial" panose="020B0604020202020204" pitchFamily="34" charset="0"/>
                <a:cs typeface="Arial" panose="020B0604020202020204" pitchFamily="34" charset="0"/>
              </a:rPr>
              <a:t>unintended </a:t>
            </a:r>
            <a:r>
              <a:rPr lang="en-GB" sz="1800" dirty="0" smtClean="0">
                <a:latin typeface="Arial" panose="020B0604020202020204" pitchFamily="34" charset="0"/>
                <a:cs typeface="Arial" panose="020B0604020202020204" pitchFamily="34" charset="0"/>
              </a:rPr>
              <a:t>actions.</a:t>
            </a:r>
          </a:p>
          <a:p>
            <a:r>
              <a:rPr lang="en-GB" sz="1800" dirty="0" smtClean="0">
                <a:latin typeface="Arial" panose="020B0604020202020204" pitchFamily="34" charset="0"/>
                <a:cs typeface="Arial" panose="020B0604020202020204" pitchFamily="34" charset="0"/>
              </a:rPr>
              <a:t>Guidelines</a:t>
            </a:r>
            <a:endParaRPr lang="en-IE" sz="18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Arrange </a:t>
            </a:r>
            <a:r>
              <a:rPr lang="en-GB" sz="1800" dirty="0">
                <a:latin typeface="Arial" panose="020B0604020202020204" pitchFamily="34" charset="0"/>
                <a:cs typeface="Arial" panose="020B0604020202020204" pitchFamily="34" charset="0"/>
              </a:rPr>
              <a:t>elements to </a:t>
            </a:r>
            <a:r>
              <a:rPr lang="en-GB" sz="1800" dirty="0" smtClean="0">
                <a:latin typeface="Arial" panose="020B0604020202020204" pitchFamily="34" charset="0"/>
                <a:cs typeface="Arial" panose="020B0604020202020204" pitchFamily="34" charset="0"/>
              </a:rPr>
              <a:t>minimise </a:t>
            </a:r>
            <a:r>
              <a:rPr lang="en-GB" sz="1800" dirty="0">
                <a:latin typeface="Arial" panose="020B0604020202020204" pitchFamily="34" charset="0"/>
                <a:cs typeface="Arial" panose="020B0604020202020204" pitchFamily="34" charset="0"/>
              </a:rPr>
              <a:t>hazards and errors: most used elements, most accessible; hazardous elements eliminated, </a:t>
            </a:r>
            <a:r>
              <a:rPr lang="en-GB" sz="1800" dirty="0" smtClean="0">
                <a:latin typeface="Arial" panose="020B0604020202020204" pitchFamily="34" charset="0"/>
                <a:cs typeface="Arial" panose="020B0604020202020204" pitchFamily="34" charset="0"/>
              </a:rPr>
              <a:t>isolated </a:t>
            </a:r>
            <a:r>
              <a:rPr lang="en-GB" sz="1800" dirty="0">
                <a:latin typeface="Arial" panose="020B0604020202020204" pitchFamily="34" charset="0"/>
                <a:cs typeface="Arial" panose="020B0604020202020204" pitchFamily="34" charset="0"/>
              </a:rPr>
              <a:t>or </a:t>
            </a:r>
            <a:r>
              <a:rPr lang="en-GB" sz="1800" dirty="0" smtClean="0">
                <a:latin typeface="Arial" panose="020B0604020202020204" pitchFamily="34" charset="0"/>
                <a:cs typeface="Arial" panose="020B0604020202020204" pitchFamily="34" charset="0"/>
              </a:rPr>
              <a:t>shielded.</a:t>
            </a:r>
            <a:endParaRPr lang="en-GB" sz="18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Provide </a:t>
            </a:r>
            <a:r>
              <a:rPr lang="en-GB" sz="1800" dirty="0">
                <a:latin typeface="Arial" panose="020B0604020202020204" pitchFamily="34" charset="0"/>
                <a:cs typeface="Arial" panose="020B0604020202020204" pitchFamily="34" charset="0"/>
              </a:rPr>
              <a:t>warnings of hazards and </a:t>
            </a:r>
            <a:r>
              <a:rPr lang="en-GB" sz="1800" dirty="0" smtClean="0">
                <a:latin typeface="Arial" panose="020B0604020202020204" pitchFamily="34" charset="0"/>
                <a:cs typeface="Arial" panose="020B0604020202020204" pitchFamily="34" charset="0"/>
              </a:rPr>
              <a:t>errors.</a:t>
            </a:r>
            <a:endParaRPr lang="en-GB" sz="18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Provide fail-safe features.</a:t>
            </a:r>
            <a:endParaRPr lang="en-GB" sz="18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Discourage </a:t>
            </a:r>
            <a:r>
              <a:rPr lang="en-GB" sz="1800" dirty="0">
                <a:latin typeface="Arial" panose="020B0604020202020204" pitchFamily="34" charset="0"/>
                <a:cs typeface="Arial" panose="020B0604020202020204" pitchFamily="34" charset="0"/>
              </a:rPr>
              <a:t>unconscious action in tasks that require vigilance</a:t>
            </a:r>
            <a:r>
              <a:rPr lang="en-GB" sz="1800" dirty="0" smtClean="0">
                <a:latin typeface="Arial" panose="020B0604020202020204" pitchFamily="34" charset="0"/>
                <a:cs typeface="Arial" panose="020B0604020202020204" pitchFamily="34" charset="0"/>
              </a:rPr>
              <a:t>.</a:t>
            </a:r>
            <a:endParaRPr lang="en-IE" sz="1800" dirty="0" smtClean="0">
              <a:latin typeface="Arial" panose="020B0604020202020204" pitchFamily="34" charset="0"/>
              <a:cs typeface="Arial" panose="020B0604020202020204" pitchFamily="34" charset="0"/>
            </a:endParaRPr>
          </a:p>
          <a:p>
            <a:pPr marL="0" indent="0">
              <a:spcBef>
                <a:spcPts val="0"/>
              </a:spcBef>
              <a:spcAft>
                <a:spcPts val="0"/>
              </a:spcAft>
              <a:buNone/>
            </a:pPr>
            <a:endParaRPr lang="en-GB" sz="700" dirty="0" smtClean="0">
              <a:latin typeface="Arial" panose="020B0604020202020204" pitchFamily="34" charset="0"/>
              <a:cs typeface="Arial" panose="020B0604020202020204" pitchFamily="34" charset="0"/>
            </a:endParaRPr>
          </a:p>
          <a:p>
            <a:pPr>
              <a:spcBef>
                <a:spcPts val="0"/>
              </a:spcBef>
              <a:spcAft>
                <a:spcPts val="0"/>
              </a:spcAft>
            </a:pPr>
            <a:r>
              <a:rPr lang="en-GB" sz="1800" dirty="0" smtClean="0">
                <a:latin typeface="Arial" panose="020B0604020202020204" pitchFamily="34" charset="0"/>
                <a:cs typeface="Arial" panose="020B0604020202020204" pitchFamily="34" charset="0"/>
              </a:rPr>
              <a:t>Automated </a:t>
            </a:r>
            <a:r>
              <a:rPr lang="en-GB" sz="1800" dirty="0">
                <a:latin typeface="Arial" panose="020B0604020202020204" pitchFamily="34" charset="0"/>
                <a:cs typeface="Arial" panose="020B0604020202020204" pitchFamily="34" charset="0"/>
              </a:rPr>
              <a:t>Ticket Machine Design </a:t>
            </a:r>
            <a:r>
              <a:rPr lang="en-GB" sz="1800" dirty="0">
                <a:solidFill>
                  <a:srgbClr val="FFC000"/>
                </a:solidFill>
                <a:latin typeface="Arial" panose="020B0604020202020204" pitchFamily="34" charset="0"/>
                <a:cs typeface="Arial" panose="020B0604020202020204" pitchFamily="34" charset="0"/>
              </a:rPr>
              <a:t>suggestion</a:t>
            </a:r>
            <a:r>
              <a:rPr lang="en-IE" sz="1800"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machine</a:t>
            </a:r>
            <a:r>
              <a:rPr lang="en-GB" sz="1800" dirty="0" smtClean="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interaction that </a:t>
            </a:r>
            <a:r>
              <a:rPr lang="en-GB" sz="1800" dirty="0" smtClean="0">
                <a:latin typeface="Arial" panose="020B0604020202020204" pitchFamily="34" charset="0"/>
                <a:cs typeface="Arial" panose="020B0604020202020204" pitchFamily="34" charset="0"/>
              </a:rPr>
              <a:t>minimises </a:t>
            </a:r>
            <a:r>
              <a:rPr lang="en-GB" sz="1800" dirty="0">
                <a:latin typeface="Arial" panose="020B0604020202020204" pitchFamily="34" charset="0"/>
                <a:cs typeface="Arial" panose="020B0604020202020204" pitchFamily="34" charset="0"/>
              </a:rPr>
              <a:t>errors is tolerant of user errors, and recovers gracefully from </a:t>
            </a:r>
            <a:r>
              <a:rPr lang="en-GB" sz="1800" dirty="0" smtClean="0">
                <a:latin typeface="Arial" panose="020B0604020202020204" pitchFamily="34" charset="0"/>
                <a:cs typeface="Arial" panose="020B0604020202020204" pitchFamily="34" charset="0"/>
              </a:rPr>
              <a:t>errors. E.G. </a:t>
            </a:r>
            <a:r>
              <a:rPr lang="en-GB" sz="1800" dirty="0">
                <a:latin typeface="Arial" panose="020B0604020202020204" pitchFamily="34" charset="0"/>
                <a:cs typeface="Arial" panose="020B0604020202020204" pitchFamily="34" charset="0"/>
              </a:rPr>
              <a:t>P</a:t>
            </a:r>
            <a:r>
              <a:rPr lang="en-GB" sz="1800" dirty="0" smtClean="0">
                <a:latin typeface="Arial" panose="020B0604020202020204" pitchFamily="34" charset="0"/>
                <a:cs typeface="Arial" panose="020B0604020202020204" pitchFamily="34" charset="0"/>
              </a:rPr>
              <a:t>rovide a credit </a:t>
            </a:r>
            <a:r>
              <a:rPr lang="en-GB" sz="1800" dirty="0">
                <a:latin typeface="Arial" panose="020B0604020202020204" pitchFamily="34" charset="0"/>
                <a:cs typeface="Arial" panose="020B0604020202020204" pitchFamily="34" charset="0"/>
              </a:rPr>
              <a:t>card </a:t>
            </a:r>
            <a:r>
              <a:rPr lang="en-GB" sz="1800" dirty="0" smtClean="0">
                <a:latin typeface="Arial" panose="020B0604020202020204" pitchFamily="34" charset="0"/>
                <a:cs typeface="Arial" panose="020B0604020202020204" pitchFamily="34" charset="0"/>
              </a:rPr>
              <a:t>reader </a:t>
            </a:r>
            <a:r>
              <a:rPr lang="en-GB" sz="1800" dirty="0">
                <a:latin typeface="Arial" panose="020B0604020202020204" pitchFamily="34" charset="0"/>
                <a:cs typeface="Arial" panose="020B0604020202020204" pitchFamily="34" charset="0"/>
              </a:rPr>
              <a:t>that reads cards inserted in any direction.</a:t>
            </a:r>
            <a:endParaRPr lang="en-GB"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3190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Automatic Ticketing </a:t>
            </a:r>
            <a:r>
              <a:rPr lang="en-IE" sz="3200" dirty="0" smtClean="0">
                <a:latin typeface="Arial" panose="020B0604020202020204" pitchFamily="34" charset="0"/>
                <a:cs typeface="Arial" panose="020B0604020202020204" pitchFamily="34" charset="0"/>
              </a:rPr>
              <a:t>Machine (8)</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21</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IE" sz="1800" dirty="0" smtClean="0">
                <a:latin typeface="Arial" panose="020B0604020202020204" pitchFamily="34" charset="0"/>
                <a:cs typeface="Arial" panose="020B0604020202020204" pitchFamily="34" charset="0"/>
              </a:rPr>
              <a:t>6 Low Physical Effort</a:t>
            </a:r>
            <a:endParaRPr lang="en-IE" sz="1800" dirty="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The </a:t>
            </a:r>
            <a:r>
              <a:rPr lang="en-GB" sz="1800" dirty="0">
                <a:latin typeface="Arial" panose="020B0604020202020204" pitchFamily="34" charset="0"/>
                <a:cs typeface="Arial" panose="020B0604020202020204" pitchFamily="34" charset="0"/>
              </a:rPr>
              <a:t>design can be used efficiently and comfortably and with a minimum of fatigue</a:t>
            </a:r>
            <a:r>
              <a:rPr lang="en-GB" sz="1800" dirty="0" smtClean="0">
                <a:latin typeface="Arial" panose="020B0604020202020204" pitchFamily="34" charset="0"/>
                <a:cs typeface="Arial" panose="020B0604020202020204" pitchFamily="34" charset="0"/>
              </a:rPr>
              <a:t>.</a:t>
            </a:r>
            <a:endParaRPr lang="en-IE" sz="1800" dirty="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Guidelines</a:t>
            </a:r>
            <a:endParaRPr lang="en-IE" sz="1800" dirty="0">
              <a:latin typeface="Arial" panose="020B0604020202020204" pitchFamily="34" charset="0"/>
              <a:cs typeface="Arial" panose="020B0604020202020204" pitchFamily="34" charset="0"/>
            </a:endParaRPr>
          </a:p>
          <a:p>
            <a:pPr marL="1144800" indent="-4572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Allow </a:t>
            </a:r>
            <a:r>
              <a:rPr lang="en-GB" sz="1800" dirty="0">
                <a:latin typeface="Arial" panose="020B0604020202020204" pitchFamily="34" charset="0"/>
                <a:cs typeface="Arial" panose="020B0604020202020204" pitchFamily="34" charset="0"/>
              </a:rPr>
              <a:t>user to maintain a neutral body </a:t>
            </a:r>
            <a:r>
              <a:rPr lang="en-GB" sz="1800" dirty="0" smtClean="0">
                <a:latin typeface="Arial" panose="020B0604020202020204" pitchFamily="34" charset="0"/>
                <a:cs typeface="Arial" panose="020B0604020202020204" pitchFamily="34" charset="0"/>
              </a:rPr>
              <a:t>position.</a:t>
            </a:r>
            <a:endParaRPr lang="en-GB" sz="1800" dirty="0">
              <a:latin typeface="Arial" panose="020B0604020202020204" pitchFamily="34" charset="0"/>
              <a:cs typeface="Arial" panose="020B0604020202020204" pitchFamily="34" charset="0"/>
            </a:endParaRPr>
          </a:p>
          <a:p>
            <a:pPr marL="1144800" indent="-4572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Use </a:t>
            </a:r>
            <a:r>
              <a:rPr lang="en-GB" sz="1800" dirty="0">
                <a:latin typeface="Arial" panose="020B0604020202020204" pitchFamily="34" charset="0"/>
                <a:cs typeface="Arial" panose="020B0604020202020204" pitchFamily="34" charset="0"/>
              </a:rPr>
              <a:t>reasonable operating </a:t>
            </a:r>
            <a:r>
              <a:rPr lang="en-GB" sz="1800" dirty="0" smtClean="0">
                <a:latin typeface="Arial" panose="020B0604020202020204" pitchFamily="34" charset="0"/>
                <a:cs typeface="Arial" panose="020B0604020202020204" pitchFamily="34" charset="0"/>
              </a:rPr>
              <a:t>forces.</a:t>
            </a:r>
            <a:endParaRPr lang="en-GB" sz="1800" dirty="0">
              <a:latin typeface="Arial" panose="020B0604020202020204" pitchFamily="34" charset="0"/>
              <a:cs typeface="Arial" panose="020B0604020202020204" pitchFamily="34" charset="0"/>
            </a:endParaRPr>
          </a:p>
          <a:p>
            <a:pPr marL="1144800" indent="-4572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Minimise </a:t>
            </a:r>
            <a:r>
              <a:rPr lang="en-GB" sz="1800" dirty="0">
                <a:latin typeface="Arial" panose="020B0604020202020204" pitchFamily="34" charset="0"/>
                <a:cs typeface="Arial" panose="020B0604020202020204" pitchFamily="34" charset="0"/>
              </a:rPr>
              <a:t>repetitive </a:t>
            </a:r>
            <a:r>
              <a:rPr lang="en-GB" sz="1800" dirty="0" smtClean="0">
                <a:latin typeface="Arial" panose="020B0604020202020204" pitchFamily="34" charset="0"/>
                <a:cs typeface="Arial" panose="020B0604020202020204" pitchFamily="34" charset="0"/>
              </a:rPr>
              <a:t>actions.</a:t>
            </a:r>
            <a:endParaRPr lang="en-GB" sz="1800" dirty="0">
              <a:latin typeface="Arial" panose="020B0604020202020204" pitchFamily="34" charset="0"/>
              <a:cs typeface="Arial" panose="020B0604020202020204" pitchFamily="34" charset="0"/>
            </a:endParaRPr>
          </a:p>
          <a:p>
            <a:pPr marL="1144800" indent="-4572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Minimise sustained </a:t>
            </a:r>
            <a:r>
              <a:rPr lang="en-GB" sz="1800" dirty="0">
                <a:latin typeface="Arial" panose="020B0604020202020204" pitchFamily="34" charset="0"/>
                <a:cs typeface="Arial" panose="020B0604020202020204" pitchFamily="34" charset="0"/>
              </a:rPr>
              <a:t>physical </a:t>
            </a:r>
            <a:r>
              <a:rPr lang="en-GB" sz="1800" dirty="0" smtClean="0">
                <a:latin typeface="Arial" panose="020B0604020202020204" pitchFamily="34" charset="0"/>
                <a:cs typeface="Arial" panose="020B0604020202020204" pitchFamily="34" charset="0"/>
              </a:rPr>
              <a:t>effort.</a:t>
            </a:r>
          </a:p>
          <a:p>
            <a:pPr marL="687600" indent="0">
              <a:spcBef>
                <a:spcPts val="0"/>
              </a:spcBef>
              <a:spcAft>
                <a:spcPts val="0"/>
              </a:spcAft>
              <a:buNone/>
            </a:pPr>
            <a:endParaRPr lang="en-GB" sz="700" dirty="0">
              <a:latin typeface="Arial" panose="020B0604020202020204" pitchFamily="34" charset="0"/>
              <a:cs typeface="Arial" panose="020B0604020202020204" pitchFamily="34" charset="0"/>
            </a:endParaRPr>
          </a:p>
          <a:p>
            <a:pPr>
              <a:spcBef>
                <a:spcPts val="0"/>
              </a:spcBef>
              <a:spcAft>
                <a:spcPts val="0"/>
              </a:spcAft>
            </a:pPr>
            <a:r>
              <a:rPr lang="en-GB" dirty="0">
                <a:latin typeface="Arial" panose="020B0604020202020204" pitchFamily="34" charset="0"/>
                <a:cs typeface="Arial" panose="020B0604020202020204" pitchFamily="34" charset="0"/>
              </a:rPr>
              <a:t>Automated Ticket Machine Design </a:t>
            </a:r>
            <a:r>
              <a:rPr lang="en-GB" dirty="0">
                <a:solidFill>
                  <a:srgbClr val="FFC000"/>
                </a:solidFill>
                <a:latin typeface="Arial" panose="020B0604020202020204" pitchFamily="34" charset="0"/>
                <a:cs typeface="Arial" panose="020B0604020202020204" pitchFamily="34" charset="0"/>
              </a:rPr>
              <a:t>suggestion</a:t>
            </a:r>
            <a:r>
              <a:rPr lang="en-IE"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machine’s </a:t>
            </a:r>
            <a:r>
              <a:rPr lang="en-GB" dirty="0">
                <a:latin typeface="Arial" panose="020B0604020202020204" pitchFamily="34" charset="0"/>
                <a:cs typeface="Arial" panose="020B0604020202020204" pitchFamily="34" charset="0"/>
              </a:rPr>
              <a:t>physical design and location that does not put users in awkward positions or requires excessive force to operate, e.g. ensure Automated Ticket Machine is physically located at a level where all users can interact with it easily, including users of small stature and users in wheelchairs. </a:t>
            </a:r>
            <a:r>
              <a:rPr lang="en-GB" dirty="0" smtClean="0">
                <a:latin typeface="Arial" panose="020B0604020202020204" pitchFamily="34" charset="0"/>
                <a:cs typeface="Arial" panose="020B0604020202020204" pitchFamily="34" charset="0"/>
              </a:rPr>
              <a:t>Also, the </a:t>
            </a:r>
            <a:r>
              <a:rPr lang="en-GB" dirty="0">
                <a:latin typeface="Arial" panose="020B0604020202020204" pitchFamily="34" charset="0"/>
                <a:cs typeface="Arial" panose="020B0604020202020204" pitchFamily="34" charset="0"/>
              </a:rPr>
              <a:t>design should </a:t>
            </a:r>
            <a:r>
              <a:rPr lang="en-GB" dirty="0" smtClean="0">
                <a:latin typeface="Arial" panose="020B0604020202020204" pitchFamily="34" charset="0"/>
                <a:cs typeface="Arial" panose="020B0604020202020204" pitchFamily="34" charset="0"/>
              </a:rPr>
              <a:t>minimise </a:t>
            </a:r>
            <a:r>
              <a:rPr lang="en-GB" dirty="0">
                <a:latin typeface="Arial" panose="020B0604020202020204" pitchFamily="34" charset="0"/>
                <a:cs typeface="Arial" panose="020B0604020202020204" pitchFamily="34" charset="0"/>
              </a:rPr>
              <a:t>the tactile force used to press keys by using touch screen </a:t>
            </a:r>
            <a:r>
              <a:rPr lang="en-GB" dirty="0" smtClean="0">
                <a:latin typeface="Arial" panose="020B0604020202020204" pitchFamily="34" charset="0"/>
                <a:cs typeface="Arial" panose="020B0604020202020204" pitchFamily="34" charset="0"/>
              </a:rPr>
              <a:t>interaction.</a:t>
            </a:r>
            <a:endParaRPr lang="en-GB" dirty="0">
              <a:latin typeface="Arial" panose="020B0604020202020204" pitchFamily="34" charset="0"/>
              <a:cs typeface="Arial" panose="020B0604020202020204" pitchFamily="34" charset="0"/>
            </a:endParaRPr>
          </a:p>
          <a:p>
            <a:pPr marL="687600" indent="0">
              <a:spcBef>
                <a:spcPts val="0"/>
              </a:spcBef>
              <a:spcAft>
                <a:spcPts val="0"/>
              </a:spcAft>
              <a:buNone/>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3190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Automatic Ticketing </a:t>
            </a:r>
            <a:r>
              <a:rPr lang="en-IE" sz="3200" dirty="0" smtClean="0">
                <a:latin typeface="Arial" panose="020B0604020202020204" pitchFamily="34" charset="0"/>
                <a:cs typeface="Arial" panose="020B0604020202020204" pitchFamily="34" charset="0"/>
              </a:rPr>
              <a:t>Machine (9)</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22</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GB" sz="1800" dirty="0" smtClean="0">
                <a:latin typeface="Arial" panose="020B0604020202020204" pitchFamily="34" charset="0"/>
                <a:cs typeface="Arial" panose="020B0604020202020204" pitchFamily="34" charset="0"/>
              </a:rPr>
              <a:t>7 Size </a:t>
            </a:r>
            <a:r>
              <a:rPr lang="en-GB" sz="1800" dirty="0">
                <a:latin typeface="Arial" panose="020B0604020202020204" pitchFamily="34" charset="0"/>
                <a:cs typeface="Arial" panose="020B0604020202020204" pitchFamily="34" charset="0"/>
              </a:rPr>
              <a:t>and Space for Approach and </a:t>
            </a:r>
            <a:r>
              <a:rPr lang="en-GB" sz="1800" dirty="0" smtClean="0">
                <a:latin typeface="Arial" panose="020B0604020202020204" pitchFamily="34" charset="0"/>
                <a:cs typeface="Arial" panose="020B0604020202020204" pitchFamily="34" charset="0"/>
              </a:rPr>
              <a:t>Use</a:t>
            </a:r>
            <a:endParaRPr lang="en-IE" sz="1800" dirty="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Appropriate </a:t>
            </a:r>
            <a:r>
              <a:rPr lang="en-GB" sz="1800" dirty="0">
                <a:latin typeface="Arial" panose="020B0604020202020204" pitchFamily="34" charset="0"/>
                <a:cs typeface="Arial" panose="020B0604020202020204" pitchFamily="34" charset="0"/>
              </a:rPr>
              <a:t>size and space is provided for approach, reach, manipulation, </a:t>
            </a:r>
            <a:r>
              <a:rPr lang="en-GB" sz="1800" dirty="0" smtClean="0">
                <a:latin typeface="Arial" panose="020B0604020202020204" pitchFamily="34" charset="0"/>
                <a:cs typeface="Arial" panose="020B0604020202020204" pitchFamily="34" charset="0"/>
              </a:rPr>
              <a:t>and </a:t>
            </a:r>
            <a:r>
              <a:rPr lang="en-GB" sz="1800" dirty="0">
                <a:latin typeface="Arial" panose="020B0604020202020204" pitchFamily="34" charset="0"/>
                <a:cs typeface="Arial" panose="020B0604020202020204" pitchFamily="34" charset="0"/>
              </a:rPr>
              <a:t>use regardless of user's body size, posture, or </a:t>
            </a:r>
            <a:r>
              <a:rPr lang="en-GB" sz="1800" dirty="0" smtClean="0">
                <a:latin typeface="Arial" panose="020B0604020202020204" pitchFamily="34" charset="0"/>
                <a:cs typeface="Arial" panose="020B0604020202020204" pitchFamily="34" charset="0"/>
              </a:rPr>
              <a:t>mobility.</a:t>
            </a:r>
          </a:p>
          <a:p>
            <a:r>
              <a:rPr lang="en-GB" sz="1800" dirty="0" smtClean="0">
                <a:latin typeface="Arial" panose="020B0604020202020204" pitchFamily="34" charset="0"/>
                <a:cs typeface="Arial" panose="020B0604020202020204" pitchFamily="34" charset="0"/>
              </a:rPr>
              <a:t>Guidelines</a:t>
            </a:r>
            <a:endParaRPr lang="en-IE" sz="18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Provide </a:t>
            </a:r>
            <a:r>
              <a:rPr lang="en-GB" sz="1800" dirty="0">
                <a:latin typeface="Arial" panose="020B0604020202020204" pitchFamily="34" charset="0"/>
                <a:cs typeface="Arial" panose="020B0604020202020204" pitchFamily="34" charset="0"/>
              </a:rPr>
              <a:t>a clear line of sight to important elements for any seated or standing </a:t>
            </a:r>
            <a:r>
              <a:rPr lang="en-GB" sz="1800" dirty="0" smtClean="0">
                <a:latin typeface="Arial" panose="020B0604020202020204" pitchFamily="34" charset="0"/>
                <a:cs typeface="Arial" panose="020B0604020202020204" pitchFamily="34" charset="0"/>
              </a:rPr>
              <a:t>user.</a:t>
            </a:r>
            <a:endParaRPr lang="en-GB" sz="18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Make </a:t>
            </a:r>
            <a:r>
              <a:rPr lang="en-GB" sz="1800" dirty="0">
                <a:latin typeface="Arial" panose="020B0604020202020204" pitchFamily="34" charset="0"/>
                <a:cs typeface="Arial" panose="020B0604020202020204" pitchFamily="34" charset="0"/>
              </a:rPr>
              <a:t>reach to all components comfortable for any seated or standing </a:t>
            </a:r>
            <a:r>
              <a:rPr lang="en-GB" sz="1800" dirty="0" smtClean="0">
                <a:latin typeface="Arial" panose="020B0604020202020204" pitchFamily="34" charset="0"/>
                <a:cs typeface="Arial" panose="020B0604020202020204" pitchFamily="34" charset="0"/>
              </a:rPr>
              <a:t>user.</a:t>
            </a:r>
            <a:endParaRPr lang="en-GB" sz="18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Accommodate </a:t>
            </a:r>
            <a:r>
              <a:rPr lang="en-GB" sz="1800" dirty="0">
                <a:latin typeface="Arial" panose="020B0604020202020204" pitchFamily="34" charset="0"/>
                <a:cs typeface="Arial" panose="020B0604020202020204" pitchFamily="34" charset="0"/>
              </a:rPr>
              <a:t>variations in hand and grip </a:t>
            </a:r>
            <a:r>
              <a:rPr lang="en-GB" sz="1800" dirty="0" smtClean="0">
                <a:latin typeface="Arial" panose="020B0604020202020204" pitchFamily="34" charset="0"/>
                <a:cs typeface="Arial" panose="020B0604020202020204" pitchFamily="34" charset="0"/>
              </a:rPr>
              <a:t>size.</a:t>
            </a:r>
            <a:endParaRPr lang="en-GB" sz="1800" dirty="0">
              <a:latin typeface="Arial" panose="020B0604020202020204" pitchFamily="34" charset="0"/>
              <a:cs typeface="Arial" panose="020B0604020202020204" pitchFamily="34" charset="0"/>
            </a:endParaRPr>
          </a:p>
          <a:p>
            <a:pPr marL="1144800">
              <a:spcBef>
                <a:spcPts val="0"/>
              </a:spcBef>
              <a:spcAft>
                <a:spcPts val="0"/>
              </a:spcAft>
              <a:buFont typeface="+mj-lt"/>
              <a:buAutoNum type="alphaLcParenR"/>
            </a:pPr>
            <a:r>
              <a:rPr lang="en-GB" sz="1800" dirty="0" smtClean="0">
                <a:latin typeface="Arial" panose="020B0604020202020204" pitchFamily="34" charset="0"/>
                <a:cs typeface="Arial" panose="020B0604020202020204" pitchFamily="34" charset="0"/>
              </a:rPr>
              <a:t>Provide </a:t>
            </a:r>
            <a:r>
              <a:rPr lang="en-GB" sz="1800" dirty="0">
                <a:latin typeface="Arial" panose="020B0604020202020204" pitchFamily="34" charset="0"/>
                <a:cs typeface="Arial" panose="020B0604020202020204" pitchFamily="34" charset="0"/>
              </a:rPr>
              <a:t>adequate space for the use of assistive devices or personal assistance</a:t>
            </a:r>
            <a:r>
              <a:rPr lang="en-GB" sz="1800" dirty="0" smtClean="0">
                <a:latin typeface="Arial" panose="020B0604020202020204" pitchFamily="34" charset="0"/>
                <a:cs typeface="Arial" panose="020B0604020202020204" pitchFamily="34" charset="0"/>
              </a:rPr>
              <a:t>.</a:t>
            </a:r>
          </a:p>
          <a:p>
            <a:pPr>
              <a:spcBef>
                <a:spcPts val="0"/>
              </a:spcBef>
              <a:spcAft>
                <a:spcPts val="0"/>
              </a:spcAft>
            </a:pPr>
            <a:r>
              <a:rPr lang="en-GB" sz="1500" dirty="0">
                <a:latin typeface="Arial" panose="020B0604020202020204" pitchFamily="34" charset="0"/>
                <a:cs typeface="Arial" panose="020B0604020202020204" pitchFamily="34" charset="0"/>
              </a:rPr>
              <a:t>Automated Ticket Machine Design </a:t>
            </a:r>
            <a:r>
              <a:rPr lang="en-GB" sz="1500" dirty="0">
                <a:solidFill>
                  <a:srgbClr val="FFC000"/>
                </a:solidFill>
                <a:latin typeface="Arial" panose="020B0604020202020204" pitchFamily="34" charset="0"/>
                <a:cs typeface="Arial" panose="020B0604020202020204" pitchFamily="34" charset="0"/>
              </a:rPr>
              <a:t>suggestion</a:t>
            </a:r>
            <a:r>
              <a:rPr lang="en-IE" sz="1500" dirty="0">
                <a:latin typeface="Arial" panose="020B0604020202020204" pitchFamily="34" charset="0"/>
                <a:cs typeface="Arial" panose="020B0604020202020204" pitchFamily="34" charset="0"/>
              </a:rPr>
              <a:t>: </a:t>
            </a:r>
            <a:r>
              <a:rPr lang="en-IE" sz="1500" dirty="0" smtClean="0">
                <a:latin typeface="Arial" panose="020B0604020202020204" pitchFamily="34" charset="0"/>
                <a:cs typeface="Arial" panose="020B0604020202020204" pitchFamily="34" charset="0"/>
              </a:rPr>
              <a:t>the </a:t>
            </a:r>
            <a:r>
              <a:rPr lang="en-GB" sz="1500" dirty="0" smtClean="0">
                <a:latin typeface="Arial" panose="020B0604020202020204" pitchFamily="34" charset="0"/>
                <a:cs typeface="Arial" panose="020B0604020202020204" pitchFamily="34" charset="0"/>
              </a:rPr>
              <a:t>machine </a:t>
            </a:r>
            <a:r>
              <a:rPr lang="en-GB" sz="1500" dirty="0">
                <a:latin typeface="Arial" panose="020B0604020202020204" pitchFamily="34" charset="0"/>
                <a:cs typeface="Arial" panose="020B0604020202020204" pitchFamily="34" charset="0"/>
              </a:rPr>
              <a:t>should be located in a physical space that facilitates easy access for users with assistive technologies, </a:t>
            </a:r>
            <a:r>
              <a:rPr lang="en-GB" sz="1500" dirty="0" smtClean="0">
                <a:latin typeface="Arial" panose="020B0604020202020204" pitchFamily="34" charset="0"/>
                <a:cs typeface="Arial" panose="020B0604020202020204" pitchFamily="34" charset="0"/>
              </a:rPr>
              <a:t>E.G. </a:t>
            </a:r>
            <a:r>
              <a:rPr lang="en-GB" sz="1500" dirty="0">
                <a:latin typeface="Arial" panose="020B0604020202020204" pitchFamily="34" charset="0"/>
                <a:cs typeface="Arial" panose="020B0604020202020204" pitchFamily="34" charset="0"/>
              </a:rPr>
              <a:t>doorways to Automated Ticket Machine locations should be wide enough to accommodate wheelchair </a:t>
            </a:r>
            <a:r>
              <a:rPr lang="en-GB" sz="1500" dirty="0" smtClean="0">
                <a:latin typeface="Arial" panose="020B0604020202020204" pitchFamily="34" charset="0"/>
                <a:cs typeface="Arial" panose="020B0604020202020204" pitchFamily="34" charset="0"/>
              </a:rPr>
              <a:t>users.</a:t>
            </a:r>
            <a:endParaRPr lang="en-IE"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3190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800" dirty="0" smtClean="0">
                <a:latin typeface="Arial" panose="020B0604020202020204" pitchFamily="34" charset="0"/>
                <a:cs typeface="Arial" panose="020B0604020202020204" pitchFamily="34" charset="0"/>
              </a:rPr>
              <a:t>Case study 2 – Electronic Voting System</a:t>
            </a:r>
            <a:endParaRPr lang="en-IE" sz="28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23</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marL="0" indent="0">
              <a:spcBef>
                <a:spcPts val="600"/>
              </a:spcBef>
              <a:buNone/>
              <a:defRPr/>
            </a:pPr>
            <a:r>
              <a:rPr lang="en-IE" altLang="en-US" sz="2600" dirty="0" smtClean="0">
                <a:latin typeface="Arial" panose="020B0604020202020204" pitchFamily="34" charset="0"/>
                <a:cs typeface="Arial" panose="020B0604020202020204" pitchFamily="34" charset="0"/>
              </a:rPr>
              <a:t>Consider the </a:t>
            </a:r>
            <a:r>
              <a:rPr lang="en-GB" sz="2600" dirty="0" smtClean="0">
                <a:latin typeface="Arial" panose="020B0604020202020204" pitchFamily="34" charset="0"/>
                <a:cs typeface="Arial" panose="020B0604020202020204" pitchFamily="34" charset="0"/>
              </a:rPr>
              <a:t>design </a:t>
            </a:r>
            <a:r>
              <a:rPr lang="en-GB" sz="2600" dirty="0">
                <a:latin typeface="Arial" panose="020B0604020202020204" pitchFamily="34" charset="0"/>
                <a:cs typeface="Arial" panose="020B0604020202020204" pitchFamily="34" charset="0"/>
              </a:rPr>
              <a:t>process </a:t>
            </a:r>
            <a:r>
              <a:rPr lang="en-GB" sz="2600" dirty="0" smtClean="0">
                <a:latin typeface="Arial" panose="020B0604020202020204" pitchFamily="34" charset="0"/>
                <a:cs typeface="Arial" panose="020B0604020202020204" pitchFamily="34" charset="0"/>
              </a:rPr>
              <a:t>for an electronic </a:t>
            </a:r>
            <a:r>
              <a:rPr lang="en-GB" sz="2600" dirty="0">
                <a:latin typeface="Arial" panose="020B0604020202020204" pitchFamily="34" charset="0"/>
                <a:cs typeface="Arial" panose="020B0604020202020204" pitchFamily="34" charset="0"/>
              </a:rPr>
              <a:t>voting system </a:t>
            </a:r>
            <a:r>
              <a:rPr lang="en-GB" sz="2600" dirty="0" smtClean="0">
                <a:latin typeface="Arial" panose="020B0604020202020204" pitchFamily="34" charset="0"/>
                <a:cs typeface="Arial" panose="020B0604020202020204" pitchFamily="34" charset="0"/>
              </a:rPr>
              <a:t>that is </a:t>
            </a:r>
            <a:r>
              <a:rPr lang="en-GB" sz="2600" dirty="0">
                <a:latin typeface="Arial" panose="020B0604020202020204" pitchFamily="34" charset="0"/>
                <a:cs typeface="Arial" panose="020B0604020202020204" pitchFamily="34" charset="0"/>
              </a:rPr>
              <a:t>to be </a:t>
            </a:r>
            <a:r>
              <a:rPr lang="en-GB" sz="2600" dirty="0" smtClean="0">
                <a:latin typeface="Arial" panose="020B0604020202020204" pitchFamily="34" charset="0"/>
                <a:cs typeface="Arial" panose="020B0604020202020204" pitchFamily="34" charset="0"/>
              </a:rPr>
              <a:t>commissioned. </a:t>
            </a:r>
          </a:p>
          <a:p>
            <a:pPr marL="0" indent="0">
              <a:spcBef>
                <a:spcPts val="600"/>
              </a:spcBef>
              <a:buNone/>
              <a:defRPr/>
            </a:pPr>
            <a:r>
              <a:rPr lang="en-GB" sz="2600" dirty="0" smtClean="0">
                <a:latin typeface="Arial" panose="020B0604020202020204" pitchFamily="34" charset="0"/>
                <a:cs typeface="Arial" panose="020B0604020202020204" pitchFamily="34" charset="0"/>
              </a:rPr>
              <a:t>It will </a:t>
            </a:r>
            <a:r>
              <a:rPr lang="en-GB" sz="2600" dirty="0">
                <a:latin typeface="Arial" panose="020B0604020202020204" pitchFamily="34" charset="0"/>
                <a:cs typeface="Arial" panose="020B0604020202020204" pitchFamily="34" charset="0"/>
              </a:rPr>
              <a:t>accept and analyse votes for national elections. </a:t>
            </a:r>
            <a:endParaRPr lang="en-GB" sz="2600" dirty="0" smtClean="0">
              <a:latin typeface="Arial" panose="020B0604020202020204" pitchFamily="34" charset="0"/>
              <a:cs typeface="Arial" panose="020B0604020202020204" pitchFamily="34" charset="0"/>
            </a:endParaRPr>
          </a:p>
          <a:p>
            <a:pPr marL="0" indent="0">
              <a:spcBef>
                <a:spcPts val="600"/>
              </a:spcBef>
              <a:buNone/>
              <a:defRPr/>
            </a:pPr>
            <a:r>
              <a:rPr lang="en-GB" sz="2600" dirty="0" smtClean="0">
                <a:latin typeface="Arial" panose="020B0604020202020204" pitchFamily="34" charset="0"/>
                <a:cs typeface="Arial" panose="020B0604020202020204" pitchFamily="34" charset="0"/>
              </a:rPr>
              <a:t>The </a:t>
            </a:r>
            <a:r>
              <a:rPr lang="en-GB" sz="2600" dirty="0">
                <a:latin typeface="Arial" panose="020B0604020202020204" pitchFamily="34" charset="0"/>
                <a:cs typeface="Arial" panose="020B0604020202020204" pitchFamily="34" charset="0"/>
              </a:rPr>
              <a:t>system will be used at voting centres </a:t>
            </a:r>
            <a:r>
              <a:rPr lang="en-GB" sz="2600" dirty="0" smtClean="0">
                <a:latin typeface="Arial" panose="020B0604020202020204" pitchFamily="34" charset="0"/>
                <a:cs typeface="Arial" panose="020B0604020202020204" pitchFamily="34" charset="0"/>
              </a:rPr>
              <a:t>(or polling stations) on election day</a:t>
            </a:r>
            <a:r>
              <a:rPr lang="en-GB" sz="2600" dirty="0">
                <a:latin typeface="Arial" panose="020B0604020202020204" pitchFamily="34" charset="0"/>
                <a:cs typeface="Arial" panose="020B0604020202020204" pitchFamily="34" charset="0"/>
              </a:rPr>
              <a:t>.</a:t>
            </a:r>
            <a:endParaRPr lang="en-GB" sz="2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4914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a:t>
            </a:r>
            <a:r>
              <a:rPr lang="en-IE" sz="3200" dirty="0" smtClean="0">
                <a:latin typeface="Arial" panose="020B0604020202020204" pitchFamily="34" charset="0"/>
                <a:cs typeface="Arial" panose="020B0604020202020204" pitchFamily="34" charset="0"/>
              </a:rPr>
              <a:t>System (2)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24</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lvl="0"/>
            <a:r>
              <a:rPr lang="en-IE" altLang="en-US" sz="2400" dirty="0" smtClean="0">
                <a:latin typeface="Arial" panose="020B0604020202020204" pitchFamily="34" charset="0"/>
                <a:cs typeface="Arial" panose="020B0604020202020204" pitchFamily="34" charset="0"/>
              </a:rPr>
              <a:t>What </a:t>
            </a:r>
            <a:r>
              <a:rPr lang="en-IE" sz="2400" dirty="0" smtClean="0">
                <a:latin typeface="Arial" panose="020B0604020202020204" pitchFamily="34" charset="0"/>
                <a:cs typeface="Arial" panose="020B0604020202020204" pitchFamily="34" charset="0"/>
              </a:rPr>
              <a:t>suitable </a:t>
            </a:r>
            <a:r>
              <a:rPr lang="en-IE" sz="2400" dirty="0">
                <a:latin typeface="Arial" panose="020B0604020202020204" pitchFamily="34" charset="0"/>
                <a:cs typeface="Arial" panose="020B0604020202020204" pitchFamily="34" charset="0"/>
              </a:rPr>
              <a:t>lifecycle model </a:t>
            </a:r>
            <a:r>
              <a:rPr lang="en-IE" sz="2400" dirty="0" smtClean="0">
                <a:latin typeface="Arial" panose="020B0604020202020204" pitchFamily="34" charset="0"/>
                <a:cs typeface="Arial" panose="020B0604020202020204" pitchFamily="34" charset="0"/>
              </a:rPr>
              <a:t>might be </a:t>
            </a:r>
            <a:r>
              <a:rPr lang="en-IE" sz="2400" dirty="0">
                <a:latin typeface="Arial" panose="020B0604020202020204" pitchFamily="34" charset="0"/>
                <a:cs typeface="Arial" panose="020B0604020202020204" pitchFamily="34" charset="0"/>
              </a:rPr>
              <a:t>used </a:t>
            </a:r>
            <a:r>
              <a:rPr lang="en-IE" sz="2400" dirty="0" smtClean="0">
                <a:latin typeface="Arial" panose="020B0604020202020204" pitchFamily="34" charset="0"/>
                <a:cs typeface="Arial" panose="020B0604020202020204" pitchFamily="34" charset="0"/>
              </a:rPr>
              <a:t>to develop the system</a:t>
            </a:r>
            <a:r>
              <a:rPr lang="en-IE" sz="2400" dirty="0">
                <a:latin typeface="Arial" panose="020B0604020202020204" pitchFamily="34" charset="0"/>
                <a:cs typeface="Arial" panose="020B0604020202020204" pitchFamily="34" charset="0"/>
              </a:rPr>
              <a:t>?</a:t>
            </a:r>
            <a:endParaRPr lang="en-IE" sz="2400" dirty="0" smtClean="0">
              <a:latin typeface="Arial" panose="020B0604020202020204" pitchFamily="34" charset="0"/>
              <a:cs typeface="Arial" panose="020B0604020202020204" pitchFamily="34" charset="0"/>
            </a:endParaRPr>
          </a:p>
          <a:p>
            <a:pPr lvl="0"/>
            <a:r>
              <a:rPr lang="en-IE" sz="2400" dirty="0" smtClean="0">
                <a:latin typeface="Arial" panose="020B0604020202020204" pitchFamily="34" charset="0"/>
                <a:cs typeface="Arial" panose="020B0604020202020204" pitchFamily="34" charset="0"/>
              </a:rPr>
              <a:t>What might be an </a:t>
            </a:r>
            <a:r>
              <a:rPr lang="en-IE" sz="2400" dirty="0">
                <a:latin typeface="Arial" panose="020B0604020202020204" pitchFamily="34" charset="0"/>
                <a:cs typeface="Arial" panose="020B0604020202020204" pitchFamily="34" charset="0"/>
              </a:rPr>
              <a:t>appropriate interaction style for the </a:t>
            </a:r>
            <a:r>
              <a:rPr lang="en-IE" sz="2400" dirty="0" smtClean="0">
                <a:latin typeface="Arial" panose="020B0604020202020204" pitchFamily="34" charset="0"/>
                <a:cs typeface="Arial" panose="020B0604020202020204" pitchFamily="34" charset="0"/>
              </a:rPr>
              <a:t>system</a:t>
            </a:r>
            <a:r>
              <a:rPr lang="en-GB" sz="2400" dirty="0">
                <a:latin typeface="Arial" panose="020B0604020202020204" pitchFamily="34" charset="0"/>
                <a:cs typeface="Arial" panose="020B0604020202020204" pitchFamily="34" charset="0"/>
              </a:rPr>
              <a:t>?</a:t>
            </a:r>
            <a:endParaRPr lang="en-IE" sz="2400" dirty="0">
              <a:latin typeface="Arial" panose="020B0604020202020204" pitchFamily="34" charset="0"/>
              <a:cs typeface="Arial" panose="020B0604020202020204" pitchFamily="34" charset="0"/>
            </a:endParaRPr>
          </a:p>
          <a:p>
            <a:r>
              <a:rPr lang="en-IE" sz="2400" dirty="0" smtClean="0">
                <a:latin typeface="Arial" panose="020B0604020202020204" pitchFamily="34" charset="0"/>
                <a:cs typeface="Arial" panose="020B0604020202020204" pitchFamily="34" charset="0"/>
              </a:rPr>
              <a:t>What </a:t>
            </a:r>
            <a:r>
              <a:rPr lang="en-IE" sz="2400" dirty="0">
                <a:latin typeface="Arial" panose="020B0604020202020204" pitchFamily="34" charset="0"/>
                <a:cs typeface="Arial" panose="020B0604020202020204" pitchFamily="34" charset="0"/>
              </a:rPr>
              <a:t>input and output device(s) </a:t>
            </a:r>
            <a:r>
              <a:rPr lang="en-IE" sz="2400" dirty="0" smtClean="0">
                <a:latin typeface="Arial" panose="020B0604020202020204" pitchFamily="34" charset="0"/>
                <a:cs typeface="Arial" panose="020B0604020202020204" pitchFamily="34" charset="0"/>
              </a:rPr>
              <a:t>might be appropriate for </a:t>
            </a:r>
            <a:r>
              <a:rPr lang="en-IE" sz="2400" dirty="0">
                <a:latin typeface="Arial" panose="020B0604020202020204" pitchFamily="34" charset="0"/>
                <a:cs typeface="Arial" panose="020B0604020202020204" pitchFamily="34" charset="0"/>
              </a:rPr>
              <a:t>the system</a:t>
            </a:r>
            <a:r>
              <a:rPr lang="en-GB" sz="2400" dirty="0" smtClean="0">
                <a:latin typeface="Arial" panose="020B0604020202020204" pitchFamily="34" charset="0"/>
                <a:cs typeface="Arial" panose="020B0604020202020204" pitchFamily="34" charset="0"/>
              </a:rPr>
              <a:t>?</a:t>
            </a:r>
          </a:p>
          <a:p>
            <a:r>
              <a:rPr lang="en-GB" sz="2400" dirty="0" smtClean="0">
                <a:latin typeface="Arial" panose="020B0604020202020204" pitchFamily="34" charset="0"/>
                <a:cs typeface="Arial" panose="020B0604020202020204" pitchFamily="34" charset="0"/>
              </a:rPr>
              <a:t>What might the </a:t>
            </a:r>
            <a:r>
              <a:rPr lang="en-GB" sz="2400" dirty="0">
                <a:latin typeface="Arial" panose="020B0604020202020204" pitchFamily="34" charset="0"/>
                <a:cs typeface="Arial" panose="020B0604020202020204" pitchFamily="34" charset="0"/>
              </a:rPr>
              <a:t>alternative option(s</a:t>
            </a:r>
            <a:r>
              <a:rPr lang="en-GB" sz="2400" dirty="0" smtClean="0">
                <a:latin typeface="Arial" panose="020B0604020202020204" pitchFamily="34" charset="0"/>
                <a:cs typeface="Arial" panose="020B0604020202020204" pitchFamily="34" charset="0"/>
              </a:rPr>
              <a:t>) be </a:t>
            </a:r>
            <a:r>
              <a:rPr lang="en-GB" sz="2400" dirty="0">
                <a:latin typeface="Arial" panose="020B0604020202020204" pitchFamily="34" charset="0"/>
                <a:cs typeface="Arial" panose="020B0604020202020204" pitchFamily="34" charset="0"/>
              </a:rPr>
              <a:t>that </a:t>
            </a:r>
            <a:r>
              <a:rPr lang="en-GB" sz="2400" dirty="0" smtClean="0">
                <a:latin typeface="Arial" panose="020B0604020202020204" pitchFamily="34" charset="0"/>
                <a:cs typeface="Arial" panose="020B0604020202020204" pitchFamily="34" charset="0"/>
              </a:rPr>
              <a:t>designers </a:t>
            </a:r>
            <a:r>
              <a:rPr lang="en-GB" sz="2400" dirty="0">
                <a:latin typeface="Arial" panose="020B0604020202020204" pitchFamily="34" charset="0"/>
                <a:cs typeface="Arial" panose="020B0604020202020204" pitchFamily="34" charset="0"/>
              </a:rPr>
              <a:t>have </a:t>
            </a:r>
            <a:r>
              <a:rPr lang="en-GB" sz="2400" dirty="0" smtClean="0">
                <a:latin typeface="Arial" panose="020B0604020202020204" pitchFamily="34" charset="0"/>
                <a:cs typeface="Arial" panose="020B0604020202020204" pitchFamily="34" charset="0"/>
              </a:rPr>
              <a:t>rejected?</a:t>
            </a:r>
            <a:endParaRPr lang="en-IE"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558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a:t>
            </a:r>
            <a:r>
              <a:rPr lang="en-IE" sz="3200" dirty="0" smtClean="0">
                <a:latin typeface="Arial" panose="020B0604020202020204" pitchFamily="34" charset="0"/>
                <a:cs typeface="Arial" panose="020B0604020202020204" pitchFamily="34" charset="0"/>
              </a:rPr>
              <a:t>System (3)</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25</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r>
              <a:rPr lang="en-IE" altLang="en-US" sz="2600" dirty="0" smtClean="0">
                <a:latin typeface="Arial" panose="020B0604020202020204" pitchFamily="34" charset="0"/>
                <a:cs typeface="Arial" panose="020B0604020202020204" pitchFamily="34" charset="0"/>
              </a:rPr>
              <a:t>A </a:t>
            </a:r>
            <a:r>
              <a:rPr lang="en-GB" sz="2600" dirty="0" smtClean="0">
                <a:latin typeface="Arial" panose="020B0604020202020204" pitchFamily="34" charset="0"/>
                <a:cs typeface="Arial" panose="020B0604020202020204" pitchFamily="34" charset="0"/>
              </a:rPr>
              <a:t>suitable </a:t>
            </a:r>
            <a:r>
              <a:rPr lang="en-GB" sz="2600" dirty="0">
                <a:latin typeface="Arial" panose="020B0604020202020204" pitchFamily="34" charset="0"/>
                <a:cs typeface="Arial" panose="020B0604020202020204" pitchFamily="34" charset="0"/>
              </a:rPr>
              <a:t>lifecycle </a:t>
            </a:r>
            <a:r>
              <a:rPr lang="en-GB" sz="2600" dirty="0" smtClean="0">
                <a:latin typeface="Arial" panose="020B0604020202020204" pitchFamily="34" charset="0"/>
                <a:cs typeface="Arial" panose="020B0604020202020204" pitchFamily="34" charset="0"/>
              </a:rPr>
              <a:t>model?</a:t>
            </a:r>
            <a:endParaRPr lang="en-IE" sz="26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This is a walk-up-and-use system where the users are the general public. It must be easy to use by a wide spectrum of the general population, therefore it is crucial to get user input at as many stages as possible in the development process. Any lifecycle recommended </a:t>
            </a:r>
            <a:r>
              <a:rPr lang="en-GB" sz="2200" dirty="0" smtClean="0">
                <a:latin typeface="Arial" panose="020B0604020202020204" pitchFamily="34" charset="0"/>
                <a:cs typeface="Arial" panose="020B0604020202020204" pitchFamily="34" charset="0"/>
              </a:rPr>
              <a:t>should </a:t>
            </a:r>
            <a:r>
              <a:rPr lang="en-GB" sz="2200" dirty="0">
                <a:latin typeface="Arial" panose="020B0604020202020204" pitchFamily="34" charset="0"/>
                <a:cs typeface="Arial" panose="020B0604020202020204" pitchFamily="34" charset="0"/>
              </a:rPr>
              <a:t>provide opportunities for user input and evaluation at various stages in the development process. As well as the chosen life </a:t>
            </a:r>
            <a:r>
              <a:rPr lang="en-GB" sz="2200" dirty="0" smtClean="0">
                <a:latin typeface="Arial" panose="020B0604020202020204" pitchFamily="34" charset="0"/>
                <a:cs typeface="Arial" panose="020B0604020202020204" pitchFamily="34" charset="0"/>
              </a:rPr>
              <a:t>cycle, there will probably be at least one </a:t>
            </a:r>
            <a:r>
              <a:rPr lang="en-GB" sz="2200" dirty="0">
                <a:latin typeface="Arial" panose="020B0604020202020204" pitchFamily="34" charset="0"/>
                <a:cs typeface="Arial" panose="020B0604020202020204" pitchFamily="34" charset="0"/>
              </a:rPr>
              <a:t>rejected lifecycle.</a:t>
            </a:r>
            <a:endParaRPr lang="en-I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370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Electronic Voting System (4)</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26</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marL="0" indent="0">
              <a:buNone/>
            </a:pPr>
            <a:r>
              <a:rPr lang="en-GB" sz="1800" dirty="0" smtClean="0">
                <a:latin typeface="Arial" panose="020B0604020202020204" pitchFamily="34" charset="0"/>
                <a:cs typeface="Arial" panose="020B0604020202020204" pitchFamily="34" charset="0"/>
              </a:rPr>
              <a:t>Waterfall </a:t>
            </a:r>
            <a:r>
              <a:rPr lang="en-GB" sz="1800" dirty="0">
                <a:latin typeface="Arial" panose="020B0604020202020204" pitchFamily="34" charset="0"/>
                <a:cs typeface="Arial" panose="020B0604020202020204" pitchFamily="34" charset="0"/>
              </a:rPr>
              <a:t>model: </a:t>
            </a:r>
            <a:endParaRPr lang="en-IE"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Traditionally, no iteration between stages, hence prototyping and design iteration is not possible. No opportunity for users to see any system until the end. This is too late and leads to usability problems. </a:t>
            </a:r>
            <a:endParaRPr lang="en-IE" sz="1800" dirty="0">
              <a:latin typeface="Arial" panose="020B0604020202020204" pitchFamily="34" charset="0"/>
              <a:cs typeface="Arial" panose="020B0604020202020204" pitchFamily="34" charset="0"/>
            </a:endParaRPr>
          </a:p>
          <a:p>
            <a:pPr marL="0" indent="0">
              <a:buNone/>
            </a:pPr>
            <a:endParaRPr lang="en-GB" sz="700" dirty="0" smtClean="0">
              <a:latin typeface="Arial" panose="020B0604020202020204" pitchFamily="34" charset="0"/>
              <a:cs typeface="Arial" panose="020B0604020202020204" pitchFamily="34" charset="0"/>
            </a:endParaRPr>
          </a:p>
          <a:p>
            <a:pPr marL="0" indent="0">
              <a:buNone/>
            </a:pPr>
            <a:r>
              <a:rPr lang="en-GB" sz="1800" dirty="0" smtClean="0">
                <a:latin typeface="Arial" panose="020B0604020202020204" pitchFamily="34" charset="0"/>
                <a:cs typeface="Arial" panose="020B0604020202020204" pitchFamily="34" charset="0"/>
              </a:rPr>
              <a:t>Star </a:t>
            </a:r>
            <a:r>
              <a:rPr lang="en-GB" sz="1800" dirty="0">
                <a:latin typeface="Arial" panose="020B0604020202020204" pitchFamily="34" charset="0"/>
                <a:cs typeface="Arial" panose="020B0604020202020204" pitchFamily="34" charset="0"/>
              </a:rPr>
              <a:t>model (or Star lifecycle)</a:t>
            </a:r>
            <a:endParaRPr lang="en-IE"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User evaluation is included at all stages of the lifecycle. This facilitates prototyping and iteration. Not extensively used in industry however as it is hard to manage</a:t>
            </a:r>
            <a:r>
              <a:rPr lang="en-GB" sz="1800" dirty="0" smtClean="0">
                <a:latin typeface="Arial" panose="020B0604020202020204" pitchFamily="34" charset="0"/>
                <a:cs typeface="Arial" panose="020B0604020202020204" pitchFamily="34" charset="0"/>
              </a:rPr>
              <a:t>.</a:t>
            </a:r>
            <a:endParaRPr lang="en-IE" sz="1800" dirty="0">
              <a:latin typeface="Arial" panose="020B0604020202020204" pitchFamily="34" charset="0"/>
              <a:cs typeface="Arial" panose="020B0604020202020204" pitchFamily="34" charset="0"/>
            </a:endParaRPr>
          </a:p>
          <a:p>
            <a:pPr marL="0" indent="0">
              <a:buNone/>
            </a:pPr>
            <a:endParaRPr lang="en-GB" sz="700" dirty="0" smtClean="0">
              <a:latin typeface="Arial" panose="020B0604020202020204" pitchFamily="34" charset="0"/>
              <a:cs typeface="Arial" panose="020B0604020202020204" pitchFamily="34" charset="0"/>
            </a:endParaRPr>
          </a:p>
          <a:p>
            <a:pPr marL="0" indent="0">
              <a:buNone/>
            </a:pPr>
            <a:r>
              <a:rPr lang="en-GB" sz="1800" dirty="0" smtClean="0">
                <a:latin typeface="Arial" panose="020B0604020202020204" pitchFamily="34" charset="0"/>
                <a:cs typeface="Arial" panose="020B0604020202020204" pitchFamily="34" charset="0"/>
              </a:rPr>
              <a:t>Rapid </a:t>
            </a:r>
            <a:r>
              <a:rPr lang="en-GB" sz="1800" dirty="0">
                <a:latin typeface="Arial" panose="020B0604020202020204" pitchFamily="34" charset="0"/>
                <a:cs typeface="Arial" panose="020B0604020202020204" pitchFamily="34" charset="0"/>
              </a:rPr>
              <a:t>Application Development Lifecycle</a:t>
            </a:r>
            <a:endParaRPr lang="en-IE"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Has an iterative design and build phase. This allows prototyping and user evaluation. User evaluation is formalised through Joint Application Development workshops. </a:t>
            </a:r>
            <a:endParaRPr lang="en-IE" altLang="en-US" sz="1800" dirty="0">
              <a:latin typeface="Arial" panose="020B0604020202020204" pitchFamily="34" charset="0"/>
              <a:cs typeface="Arial" panose="020B0604020202020204" pitchFamily="34" charset="0"/>
            </a:endParaRPr>
          </a:p>
          <a:p>
            <a:pPr>
              <a:lnSpc>
                <a:spcPct val="150000"/>
              </a:lnSpc>
              <a:defRPr/>
            </a:pPr>
            <a:endParaRPr lang="en-IE"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558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(5)</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27</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r>
              <a:rPr lang="en-GB" sz="2600" dirty="0" smtClean="0">
                <a:latin typeface="Arial" panose="020B0604020202020204" pitchFamily="34" charset="0"/>
                <a:cs typeface="Arial" panose="020B0604020202020204" pitchFamily="34" charset="0"/>
              </a:rPr>
              <a:t>Interaction </a:t>
            </a:r>
            <a:r>
              <a:rPr lang="en-GB" sz="2600" dirty="0">
                <a:latin typeface="Arial" panose="020B0604020202020204" pitchFamily="34" charset="0"/>
                <a:cs typeface="Arial" panose="020B0604020202020204" pitchFamily="34" charset="0"/>
              </a:rPr>
              <a:t>S</a:t>
            </a:r>
            <a:r>
              <a:rPr lang="en-GB" sz="2600" dirty="0" smtClean="0">
                <a:latin typeface="Arial" panose="020B0604020202020204" pitchFamily="34" charset="0"/>
                <a:cs typeface="Arial" panose="020B0604020202020204" pitchFamily="34" charset="0"/>
              </a:rPr>
              <a:t>tyles</a:t>
            </a:r>
            <a:endParaRPr lang="en-IE" sz="26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A wide spectrum of the general population will interact with this system. The recommended interaction style must take this into account with usability and learnability being important issues. User interactions with the system must be visible and easy to understand, and supported by appropriate feedback. The chosen interaction style must result in a light cognitive load on the user where interaction does have to rely on memory. Many users will lack basic computer skills and will not have the basic interaction ‘vocabulary’ normally associated with experienced users.</a:t>
            </a:r>
            <a:endParaRPr lang="en-IE" altLang="en-US" sz="2200" dirty="0">
              <a:latin typeface="Arial" panose="020B0604020202020204" pitchFamily="34" charset="0"/>
              <a:cs typeface="Arial" panose="020B0604020202020204" pitchFamily="34" charset="0"/>
            </a:endParaRPr>
          </a:p>
          <a:p>
            <a:pPr>
              <a:lnSpc>
                <a:spcPct val="150000"/>
              </a:lnSpc>
              <a:defRPr/>
            </a:pPr>
            <a:endParaRPr lang="en-IE"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558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(6)</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28</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r>
              <a:rPr lang="en-IE" altLang="en-US" sz="2600" dirty="0" smtClean="0">
                <a:latin typeface="Arial" panose="020B0604020202020204" pitchFamily="34" charset="0"/>
                <a:cs typeface="Arial" panose="020B0604020202020204" pitchFamily="34" charset="0"/>
              </a:rPr>
              <a:t>Interaction </a:t>
            </a:r>
            <a:r>
              <a:rPr lang="en-IE" altLang="en-US" sz="2600" dirty="0">
                <a:latin typeface="Arial" panose="020B0604020202020204" pitchFamily="34" charset="0"/>
                <a:cs typeface="Arial" panose="020B0604020202020204" pitchFamily="34" charset="0"/>
              </a:rPr>
              <a:t>Styles </a:t>
            </a:r>
          </a:p>
          <a:p>
            <a:endParaRPr lang="en-GB" sz="2600" dirty="0" smtClean="0">
              <a:latin typeface="Arial" panose="020B0604020202020204" pitchFamily="34" charset="0"/>
              <a:cs typeface="Arial" panose="020B0604020202020204" pitchFamily="34" charset="0"/>
            </a:endParaRPr>
          </a:p>
          <a:p>
            <a:r>
              <a:rPr lang="en-GB" sz="2600" dirty="0" smtClean="0">
                <a:latin typeface="Arial" panose="020B0604020202020204" pitchFamily="34" charset="0"/>
                <a:cs typeface="Arial" panose="020B0604020202020204" pitchFamily="34" charset="0"/>
              </a:rPr>
              <a:t>Possible </a:t>
            </a:r>
            <a:r>
              <a:rPr lang="en-GB" sz="2600" dirty="0">
                <a:latin typeface="Arial" panose="020B0604020202020204" pitchFamily="34" charset="0"/>
                <a:cs typeface="Arial" panose="020B0604020202020204" pitchFamily="34" charset="0"/>
              </a:rPr>
              <a:t>interaction styles that may be recommended are:</a:t>
            </a:r>
            <a:endParaRPr lang="en-IE" sz="2600" dirty="0">
              <a:latin typeface="Arial" panose="020B0604020202020204" pitchFamily="34" charset="0"/>
              <a:cs typeface="Arial" panose="020B0604020202020204" pitchFamily="34" charset="0"/>
            </a:endParaRPr>
          </a:p>
          <a:p>
            <a:pPr lvl="1"/>
            <a:r>
              <a:rPr lang="en-GB" sz="2200" dirty="0">
                <a:latin typeface="Arial" panose="020B0604020202020204" pitchFamily="34" charset="0"/>
                <a:cs typeface="Arial" panose="020B0604020202020204" pitchFamily="34" charset="0"/>
              </a:rPr>
              <a:t>Direct Manipulation, </a:t>
            </a:r>
            <a:endParaRPr lang="en-GB" sz="2200" dirty="0" smtClean="0">
              <a:latin typeface="Arial" panose="020B0604020202020204" pitchFamily="34" charset="0"/>
              <a:cs typeface="Arial" panose="020B0604020202020204" pitchFamily="34" charset="0"/>
            </a:endParaRPr>
          </a:p>
          <a:p>
            <a:pPr lvl="1"/>
            <a:r>
              <a:rPr lang="en-GB" sz="2200" dirty="0" smtClean="0">
                <a:latin typeface="Arial" panose="020B0604020202020204" pitchFamily="34" charset="0"/>
                <a:cs typeface="Arial" panose="020B0604020202020204" pitchFamily="34" charset="0"/>
              </a:rPr>
              <a:t>Question </a:t>
            </a:r>
            <a:r>
              <a:rPr lang="en-GB" sz="2200" dirty="0">
                <a:latin typeface="Arial" panose="020B0604020202020204" pitchFamily="34" charset="0"/>
                <a:cs typeface="Arial" panose="020B0604020202020204" pitchFamily="34" charset="0"/>
              </a:rPr>
              <a:t>and Answer (Wizards), </a:t>
            </a:r>
            <a:endParaRPr lang="en-GB" sz="2200" dirty="0" smtClean="0">
              <a:latin typeface="Arial" panose="020B0604020202020204" pitchFamily="34" charset="0"/>
              <a:cs typeface="Arial" panose="020B0604020202020204" pitchFamily="34" charset="0"/>
            </a:endParaRPr>
          </a:p>
          <a:p>
            <a:pPr lvl="1"/>
            <a:r>
              <a:rPr lang="en-GB" sz="2200" dirty="0" smtClean="0">
                <a:latin typeface="Arial" panose="020B0604020202020204" pitchFamily="34" charset="0"/>
                <a:cs typeface="Arial" panose="020B0604020202020204" pitchFamily="34" charset="0"/>
              </a:rPr>
              <a:t>Menus </a:t>
            </a:r>
            <a:r>
              <a:rPr lang="en-GB" sz="2200" dirty="0">
                <a:latin typeface="Arial" panose="020B0604020202020204" pitchFamily="34" charset="0"/>
                <a:cs typeface="Arial" panose="020B0604020202020204" pitchFamily="34" charset="0"/>
              </a:rPr>
              <a:t>and Navigation</a:t>
            </a:r>
            <a:r>
              <a:rPr lang="en-GB" sz="2200" dirty="0" smtClean="0">
                <a:latin typeface="Arial" panose="020B0604020202020204" pitchFamily="34" charset="0"/>
                <a:cs typeface="Arial" panose="020B0604020202020204" pitchFamily="34" charset="0"/>
              </a:rPr>
              <a:t>.</a:t>
            </a:r>
            <a:r>
              <a:rPr lang="en-GB" sz="2200" dirty="0">
                <a:latin typeface="Arial" panose="020B0604020202020204" pitchFamily="34" charset="0"/>
                <a:cs typeface="Arial" panose="020B0604020202020204" pitchFamily="34" charset="0"/>
              </a:rPr>
              <a:t>	</a:t>
            </a:r>
            <a:endParaRPr lang="en-I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558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(7)</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29</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r>
              <a:rPr lang="en-IE" altLang="en-US" sz="2600" dirty="0" smtClean="0">
                <a:latin typeface="Arial" panose="020B0604020202020204" pitchFamily="34" charset="0"/>
                <a:cs typeface="Arial" panose="020B0604020202020204" pitchFamily="34" charset="0"/>
              </a:rPr>
              <a:t>Interaction Styles </a:t>
            </a:r>
          </a:p>
          <a:p>
            <a:endParaRPr lang="en-GB" sz="2600" dirty="0" smtClean="0">
              <a:latin typeface="Arial" panose="020B0604020202020204" pitchFamily="34" charset="0"/>
              <a:cs typeface="Arial" panose="020B0604020202020204" pitchFamily="34" charset="0"/>
            </a:endParaRPr>
          </a:p>
          <a:p>
            <a:r>
              <a:rPr lang="en-GB" sz="2600" dirty="0" smtClean="0">
                <a:latin typeface="Arial" panose="020B0604020202020204" pitchFamily="34" charset="0"/>
                <a:cs typeface="Arial" panose="020B0604020202020204" pitchFamily="34" charset="0"/>
              </a:rPr>
              <a:t>Possible interaction styles that may be rejected are:</a:t>
            </a:r>
            <a:endParaRPr lang="en-IE" sz="2600" dirty="0" smtClean="0">
              <a:latin typeface="Arial" panose="020B0604020202020204" pitchFamily="34" charset="0"/>
              <a:cs typeface="Arial" panose="020B0604020202020204" pitchFamily="34" charset="0"/>
            </a:endParaRPr>
          </a:p>
          <a:p>
            <a:pPr lvl="1"/>
            <a:r>
              <a:rPr lang="en-GB" sz="2200" dirty="0" smtClean="0">
                <a:latin typeface="Arial" panose="020B0604020202020204" pitchFamily="34" charset="0"/>
                <a:cs typeface="Arial" panose="020B0604020202020204" pitchFamily="34" charset="0"/>
              </a:rPr>
              <a:t>Command </a:t>
            </a:r>
            <a:r>
              <a:rPr lang="en-GB" sz="2200" dirty="0">
                <a:latin typeface="Arial" panose="020B0604020202020204" pitchFamily="34" charset="0"/>
                <a:cs typeface="Arial" panose="020B0604020202020204" pitchFamily="34" charset="0"/>
              </a:rPr>
              <a:t>Line, </a:t>
            </a:r>
          </a:p>
          <a:p>
            <a:pPr lvl="1"/>
            <a:r>
              <a:rPr lang="en-GB" sz="2200" dirty="0">
                <a:latin typeface="Arial" panose="020B0604020202020204" pitchFamily="34" charset="0"/>
                <a:cs typeface="Arial" panose="020B0604020202020204" pitchFamily="34" charset="0"/>
              </a:rPr>
              <a:t>Menus and Navigation, </a:t>
            </a:r>
          </a:p>
          <a:p>
            <a:pPr lvl="1"/>
            <a:r>
              <a:rPr lang="en-GB" sz="2200" dirty="0">
                <a:latin typeface="Arial" panose="020B0604020202020204" pitchFamily="34" charset="0"/>
                <a:cs typeface="Arial" panose="020B0604020202020204" pitchFamily="34" charset="0"/>
              </a:rPr>
              <a:t>Question and Answer, </a:t>
            </a:r>
          </a:p>
          <a:p>
            <a:pPr lvl="1"/>
            <a:r>
              <a:rPr lang="en-GB" sz="2200" dirty="0">
                <a:latin typeface="Arial" panose="020B0604020202020204" pitchFamily="34" charset="0"/>
                <a:cs typeface="Arial" panose="020B0604020202020204" pitchFamily="34" charset="0"/>
              </a:rPr>
              <a:t>Form Fill-in, </a:t>
            </a:r>
            <a:endParaRPr lang="en-GB" sz="2200" dirty="0" smtClean="0">
              <a:latin typeface="Arial" panose="020B0604020202020204" pitchFamily="34" charset="0"/>
              <a:cs typeface="Arial" panose="020B0604020202020204" pitchFamily="34" charset="0"/>
            </a:endParaRPr>
          </a:p>
          <a:p>
            <a:pPr lvl="1"/>
            <a:r>
              <a:rPr lang="en-GB" sz="2200" dirty="0" smtClean="0">
                <a:latin typeface="Arial" panose="020B0604020202020204" pitchFamily="34" charset="0"/>
                <a:cs typeface="Arial" panose="020B0604020202020204" pitchFamily="34" charset="0"/>
              </a:rPr>
              <a:t>Spreadsheet</a:t>
            </a:r>
            <a:r>
              <a:rPr lang="en-GB" sz="2200" dirty="0">
                <a:latin typeface="Arial" panose="020B0604020202020204" pitchFamily="34" charset="0"/>
                <a:cs typeface="Arial" panose="020B0604020202020204" pitchFamily="34" charset="0"/>
              </a:rPr>
              <a:t>, </a:t>
            </a:r>
            <a:endParaRPr lang="en-GB" sz="2200" dirty="0" smtClean="0">
              <a:latin typeface="Arial" panose="020B0604020202020204" pitchFamily="34" charset="0"/>
              <a:cs typeface="Arial" panose="020B0604020202020204" pitchFamily="34" charset="0"/>
            </a:endParaRPr>
          </a:p>
          <a:p>
            <a:pPr lvl="1"/>
            <a:r>
              <a:rPr lang="en-GB" sz="2200" dirty="0" smtClean="0">
                <a:latin typeface="Arial" panose="020B0604020202020204" pitchFamily="34" charset="0"/>
                <a:cs typeface="Arial" panose="020B0604020202020204" pitchFamily="34" charset="0"/>
              </a:rPr>
              <a:t>Menus </a:t>
            </a:r>
            <a:r>
              <a:rPr lang="en-GB" sz="2200" dirty="0">
                <a:latin typeface="Arial" panose="020B0604020202020204" pitchFamily="34" charset="0"/>
                <a:cs typeface="Arial" panose="020B0604020202020204" pitchFamily="34" charset="0"/>
              </a:rPr>
              <a:t>and Navigation. </a:t>
            </a:r>
            <a:endParaRPr lang="en-IE"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38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Overview of Lecture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lnSpc>
                <a:spcPct val="150000"/>
              </a:lnSpc>
              <a:buNone/>
            </a:pPr>
            <a:r>
              <a:rPr lang="en-IE" altLang="en-US" sz="2400" dirty="0" smtClean="0">
                <a:solidFill>
                  <a:srgbClr val="FFC000"/>
                </a:solidFill>
                <a:latin typeface="Arial" panose="020B0604020202020204" pitchFamily="34" charset="0"/>
                <a:ea typeface="ＭＳ Ｐゴシック" pitchFamily="34" charset="-128"/>
                <a:cs typeface="Arial" panose="020B0604020202020204" pitchFamily="34" charset="0"/>
              </a:rPr>
              <a:t>Walk-Up-And-Use</a:t>
            </a:r>
            <a:endParaRPr lang="en-IE" altLang="en-US" sz="2400" dirty="0">
              <a:solidFill>
                <a:srgbClr val="FFC000"/>
              </a:solidFill>
              <a:latin typeface="Arial" panose="020B0604020202020204" pitchFamily="34" charset="0"/>
              <a:ea typeface="ＭＳ Ｐゴシック" pitchFamily="34" charset="-128"/>
              <a:cs typeface="Arial" panose="020B0604020202020204" pitchFamily="34" charset="0"/>
            </a:endParaRPr>
          </a:p>
          <a:p>
            <a:pPr lvl="1">
              <a:lnSpc>
                <a:spcPct val="150000"/>
              </a:lnSpc>
            </a:pPr>
            <a:r>
              <a:rPr lang="en-IE" altLang="en-US" sz="2400" dirty="0" smtClean="0">
                <a:latin typeface="Arial" panose="020B0604020202020204" pitchFamily="34" charset="0"/>
                <a:ea typeface="ＭＳ Ｐゴシック" pitchFamily="34" charset="-128"/>
                <a:cs typeface="Arial" panose="020B0604020202020204" pitchFamily="34" charset="0"/>
              </a:rPr>
              <a:t>Electronic Ticketing System</a:t>
            </a:r>
            <a:endParaRPr lang="en-IE" altLang="en-US" sz="2400" dirty="0">
              <a:latin typeface="Arial" panose="020B0604020202020204" pitchFamily="34" charset="0"/>
              <a:ea typeface="ＭＳ Ｐゴシック" pitchFamily="34" charset="-128"/>
              <a:cs typeface="Arial" panose="020B0604020202020204" pitchFamily="34" charset="0"/>
            </a:endParaRPr>
          </a:p>
          <a:p>
            <a:pPr lvl="1">
              <a:lnSpc>
                <a:spcPct val="150000"/>
              </a:lnSpc>
            </a:pPr>
            <a:r>
              <a:rPr lang="en-IE" altLang="en-US" sz="2400" dirty="0" smtClean="0">
                <a:latin typeface="Arial" panose="020B0604020202020204" pitchFamily="34" charset="0"/>
                <a:ea typeface="ＭＳ Ｐゴシック" pitchFamily="34" charset="-128"/>
                <a:cs typeface="Arial" panose="020B0604020202020204" pitchFamily="34" charset="0"/>
              </a:rPr>
              <a:t>Electronic Voting System</a:t>
            </a:r>
          </a:p>
          <a:p>
            <a:pPr lvl="1">
              <a:lnSpc>
                <a:spcPct val="150000"/>
              </a:lnSpc>
            </a:pPr>
            <a:r>
              <a:rPr lang="en-IE" altLang="en-US" sz="2400" dirty="0" smtClean="0">
                <a:latin typeface="Arial" panose="020B0604020202020204" pitchFamily="34" charset="0"/>
                <a:ea typeface="ＭＳ Ｐゴシック" pitchFamily="34" charset="-128"/>
                <a:cs typeface="Arial" panose="020B0604020202020204" pitchFamily="34" charset="0"/>
              </a:rPr>
              <a:t>Design considerations for both</a:t>
            </a:r>
          </a:p>
          <a:p>
            <a:pPr marL="0" indent="0">
              <a:lnSpc>
                <a:spcPct val="150000"/>
              </a:lnSpc>
              <a:buNone/>
            </a:pPr>
            <a:r>
              <a:rPr lang="en-IE" altLang="en-US" sz="2400" dirty="0" smtClean="0">
                <a:solidFill>
                  <a:srgbClr val="FFC000"/>
                </a:solidFill>
                <a:latin typeface="Arial" panose="020B0604020202020204" pitchFamily="34" charset="0"/>
                <a:ea typeface="ＭＳ Ｐゴシック" pitchFamily="34" charset="-128"/>
                <a:cs typeface="Arial" panose="020B0604020202020204" pitchFamily="34" charset="0"/>
              </a:rPr>
              <a:t>Case Studies</a:t>
            </a:r>
          </a:p>
          <a:p>
            <a:pPr marL="457200" lvl="1" indent="0">
              <a:spcBef>
                <a:spcPts val="0"/>
              </a:spcBef>
              <a:spcAft>
                <a:spcPts val="0"/>
              </a:spcAft>
              <a:buNone/>
            </a:pPr>
            <a:endParaRPr lang="en-IE" altLang="en-US" sz="300" dirty="0">
              <a:latin typeface="Arial" panose="020B0604020202020204" pitchFamily="34" charset="0"/>
              <a:ea typeface="ＭＳ Ｐゴシック" pitchFamily="34" charset="-128"/>
              <a:cs typeface="Arial" panose="020B0604020202020204" pitchFamily="34" charset="0"/>
            </a:endParaRPr>
          </a:p>
          <a:p>
            <a:pPr lvl="1">
              <a:spcBef>
                <a:spcPts val="0"/>
              </a:spcBef>
              <a:spcAft>
                <a:spcPts val="0"/>
              </a:spcAft>
            </a:pPr>
            <a:r>
              <a:rPr lang="en-IE" altLang="en-US" sz="2400" dirty="0" smtClean="0">
                <a:latin typeface="Arial" panose="020B0604020202020204" pitchFamily="34" charset="0"/>
                <a:ea typeface="ＭＳ Ｐゴシック" pitchFamily="34" charset="-128"/>
                <a:cs typeface="Arial" panose="020B0604020202020204" pitchFamily="34" charset="0"/>
              </a:rPr>
              <a:t>Automatic Ticket Machine ‘Walk-Up’</a:t>
            </a:r>
          </a:p>
          <a:p>
            <a:pPr lvl="1">
              <a:spcBef>
                <a:spcPts val="0"/>
              </a:spcBef>
              <a:spcAft>
                <a:spcPts val="0"/>
              </a:spcAft>
            </a:pPr>
            <a:r>
              <a:rPr lang="en-IE" altLang="en-US" sz="2400" dirty="0">
                <a:latin typeface="Arial" panose="020B0604020202020204" pitchFamily="34" charset="0"/>
                <a:ea typeface="ＭＳ Ｐゴシック" pitchFamily="34" charset="-128"/>
                <a:cs typeface="Arial" panose="020B0604020202020204" pitchFamily="34" charset="0"/>
              </a:rPr>
              <a:t>Automatic Voting System ‘Walk-Up</a:t>
            </a:r>
            <a:r>
              <a:rPr lang="en-IE" altLang="en-US" sz="2400" dirty="0" smtClean="0">
                <a:latin typeface="Arial" panose="020B0604020202020204" pitchFamily="34" charset="0"/>
                <a:ea typeface="ＭＳ Ｐゴシック" pitchFamily="34" charset="-128"/>
                <a:cs typeface="Arial" panose="020B0604020202020204" pitchFamily="34" charset="0"/>
              </a:rPr>
              <a:t>’</a:t>
            </a:r>
            <a:r>
              <a:rPr lang="en-IE" altLang="en-US" sz="2400" dirty="0">
                <a:latin typeface="Arial" panose="020B0604020202020204" pitchFamily="34" charset="0"/>
                <a:ea typeface="ＭＳ Ｐゴシック" pitchFamily="34" charset="-128"/>
                <a:cs typeface="Arial" panose="020B0604020202020204" pitchFamily="34" charset="0"/>
              </a:rPr>
              <a:t> </a:t>
            </a:r>
          </a:p>
        </p:txBody>
      </p:sp>
      <p:sp>
        <p:nvSpPr>
          <p:cNvPr id="4" name="Slide Number Placeholder 3"/>
          <p:cNvSpPr>
            <a:spLocks noGrp="1"/>
          </p:cNvSpPr>
          <p:nvPr>
            <p:ph type="sldNum" sz="quarter" idx="12"/>
          </p:nvPr>
        </p:nvSpPr>
        <p:spPr/>
        <p:txBody>
          <a:bodyPr/>
          <a:lstStyle/>
          <a:p>
            <a:fld id="{38237106-F2ED-405E-BC33-CC3CF426205F}" type="slidenum">
              <a:rPr lang="en-US" smtClean="0"/>
              <a:pPr/>
              <a:t>3</a:t>
            </a:fld>
            <a:endParaRPr lang="en-US"/>
          </a:p>
        </p:txBody>
      </p:sp>
    </p:spTree>
    <p:extLst>
      <p:ext uri="{BB962C8B-B14F-4D97-AF65-F5344CB8AC3E}">
        <p14:creationId xmlns:p14="http://schemas.microsoft.com/office/powerpoint/2010/main" val="4125703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(8)</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30</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r>
              <a:rPr lang="en-GB" sz="2600" dirty="0" smtClean="0">
                <a:latin typeface="Arial" panose="020B0604020202020204" pitchFamily="34" charset="0"/>
                <a:cs typeface="Arial" panose="020B0604020202020204" pitchFamily="34" charset="0"/>
              </a:rPr>
              <a:t>Input </a:t>
            </a:r>
            <a:r>
              <a:rPr lang="en-GB" sz="2600" dirty="0">
                <a:latin typeface="Arial" panose="020B0604020202020204" pitchFamily="34" charset="0"/>
                <a:cs typeface="Arial" panose="020B0604020202020204" pitchFamily="34" charset="0"/>
              </a:rPr>
              <a:t>and </a:t>
            </a:r>
            <a:r>
              <a:rPr lang="en-GB" sz="2600" dirty="0" smtClean="0">
                <a:latin typeface="Arial" panose="020B0604020202020204" pitchFamily="34" charset="0"/>
                <a:cs typeface="Arial" panose="020B0604020202020204" pitchFamily="34" charset="0"/>
              </a:rPr>
              <a:t>Output </a:t>
            </a:r>
            <a:r>
              <a:rPr lang="en-GB" sz="2600" dirty="0">
                <a:latin typeface="Arial" panose="020B0604020202020204" pitchFamily="34" charset="0"/>
                <a:cs typeface="Arial" panose="020B0604020202020204" pitchFamily="34" charset="0"/>
              </a:rPr>
              <a:t>D</a:t>
            </a:r>
            <a:r>
              <a:rPr lang="en-GB" sz="2600" dirty="0" smtClean="0">
                <a:latin typeface="Arial" panose="020B0604020202020204" pitchFamily="34" charset="0"/>
                <a:cs typeface="Arial" panose="020B0604020202020204" pitchFamily="34" charset="0"/>
              </a:rPr>
              <a:t>evices</a:t>
            </a:r>
            <a:endParaRPr lang="en-IE" sz="2600" dirty="0">
              <a:latin typeface="Arial" panose="020B0604020202020204" pitchFamily="34" charset="0"/>
              <a:cs typeface="Arial" panose="020B0604020202020204" pitchFamily="34" charset="0"/>
            </a:endParaRPr>
          </a:p>
          <a:p>
            <a:endParaRPr lang="en-GB" sz="2600" dirty="0" smtClean="0">
              <a:latin typeface="Arial" panose="020B0604020202020204" pitchFamily="34" charset="0"/>
              <a:cs typeface="Arial" panose="020B0604020202020204" pitchFamily="34" charset="0"/>
            </a:endParaRPr>
          </a:p>
          <a:p>
            <a:r>
              <a:rPr lang="en-GB" sz="2600" dirty="0" smtClean="0">
                <a:latin typeface="Arial" panose="020B0604020202020204" pitchFamily="34" charset="0"/>
                <a:cs typeface="Arial" panose="020B0604020202020204" pitchFamily="34" charset="0"/>
              </a:rPr>
              <a:t>What are the </a:t>
            </a:r>
            <a:r>
              <a:rPr lang="en-GB" sz="2600" dirty="0">
                <a:latin typeface="Arial" panose="020B0604020202020204" pitchFamily="34" charset="0"/>
                <a:cs typeface="Arial" panose="020B0604020202020204" pitchFamily="34" charset="0"/>
              </a:rPr>
              <a:t>selection </a:t>
            </a:r>
            <a:r>
              <a:rPr lang="en-GB" sz="2600" dirty="0" smtClean="0">
                <a:latin typeface="Arial" panose="020B0604020202020204" pitchFamily="34" charset="0"/>
                <a:cs typeface="Arial" panose="020B0604020202020204" pitchFamily="34" charset="0"/>
              </a:rPr>
              <a:t>criteria?</a:t>
            </a:r>
            <a:r>
              <a:rPr lang="en-GB" sz="2600" dirty="0">
                <a:latin typeface="Arial" panose="020B0604020202020204" pitchFamily="34" charset="0"/>
                <a:cs typeface="Arial" panose="020B0604020202020204" pitchFamily="34" charset="0"/>
              </a:rPr>
              <a:t> </a:t>
            </a:r>
            <a:endParaRPr lang="en-IE" sz="2600" dirty="0">
              <a:latin typeface="Arial" panose="020B0604020202020204" pitchFamily="34" charset="0"/>
              <a:cs typeface="Arial" panose="020B0604020202020204" pitchFamily="34" charset="0"/>
            </a:endParaRPr>
          </a:p>
          <a:p>
            <a:pPr marL="857250" lvl="1" indent="-457200">
              <a:buFont typeface="+mj-lt"/>
              <a:buAutoNum type="arabicPeriod"/>
            </a:pPr>
            <a:r>
              <a:rPr lang="en-GB" sz="2400" dirty="0" smtClean="0">
                <a:latin typeface="Arial" panose="020B0604020202020204" pitchFamily="34" charset="0"/>
                <a:cs typeface="Arial" panose="020B0604020202020204" pitchFamily="34" charset="0"/>
              </a:rPr>
              <a:t>The </a:t>
            </a:r>
            <a:r>
              <a:rPr lang="en-GB" sz="2400" dirty="0">
                <a:latin typeface="Arial" panose="020B0604020202020204" pitchFamily="34" charset="0"/>
                <a:cs typeface="Arial" panose="020B0604020202020204" pitchFamily="34" charset="0"/>
              </a:rPr>
              <a:t>user’s physiological capabilities</a:t>
            </a:r>
            <a:endParaRPr lang="en-IE" sz="2400" dirty="0">
              <a:latin typeface="Arial" panose="020B0604020202020204" pitchFamily="34" charset="0"/>
              <a:cs typeface="Arial" panose="020B0604020202020204" pitchFamily="34" charset="0"/>
            </a:endParaRPr>
          </a:p>
          <a:p>
            <a:pPr marL="857250" lvl="1" indent="-457200">
              <a:buFont typeface="+mj-lt"/>
              <a:buAutoNum type="arabicPeriod"/>
            </a:pPr>
            <a:r>
              <a:rPr lang="en-GB" sz="2400" dirty="0" smtClean="0">
                <a:latin typeface="Arial" panose="020B0604020202020204" pitchFamily="34" charset="0"/>
                <a:cs typeface="Arial" panose="020B0604020202020204" pitchFamily="34" charset="0"/>
              </a:rPr>
              <a:t>The </a:t>
            </a:r>
            <a:r>
              <a:rPr lang="en-GB" sz="2400" dirty="0">
                <a:latin typeface="Arial" panose="020B0604020202020204" pitchFamily="34" charset="0"/>
                <a:cs typeface="Arial" panose="020B0604020202020204" pitchFamily="34" charset="0"/>
              </a:rPr>
              <a:t>user’s </a:t>
            </a:r>
            <a:r>
              <a:rPr lang="en-GB" sz="2400" dirty="0" smtClean="0">
                <a:latin typeface="Arial" panose="020B0604020202020204" pitchFamily="34" charset="0"/>
                <a:cs typeface="Arial" panose="020B0604020202020204" pitchFamily="34" charset="0"/>
              </a:rPr>
              <a:t>expertise</a:t>
            </a:r>
            <a:r>
              <a:rPr lang="en-GB" sz="2400" dirty="0">
                <a:latin typeface="Arial" panose="020B0604020202020204" pitchFamily="34" charset="0"/>
                <a:cs typeface="Arial" panose="020B0604020202020204" pitchFamily="34" charset="0"/>
              </a:rPr>
              <a:t> </a:t>
            </a:r>
            <a:endParaRPr lang="en-IE" sz="2400" dirty="0">
              <a:latin typeface="Arial" panose="020B0604020202020204" pitchFamily="34" charset="0"/>
              <a:cs typeface="Arial" panose="020B0604020202020204" pitchFamily="34" charset="0"/>
            </a:endParaRPr>
          </a:p>
          <a:p>
            <a:pPr marL="857250" lvl="1" indent="-457200">
              <a:buFont typeface="+mj-lt"/>
              <a:buAutoNum type="arabicPeriod"/>
            </a:pPr>
            <a:r>
              <a:rPr lang="en-GB" sz="2400" dirty="0" smtClean="0">
                <a:latin typeface="Arial" panose="020B0604020202020204" pitchFamily="34" charset="0"/>
                <a:cs typeface="Arial" panose="020B0604020202020204" pitchFamily="34" charset="0"/>
              </a:rPr>
              <a:t>Appropriateness </a:t>
            </a:r>
            <a:r>
              <a:rPr lang="en-GB" sz="2400" dirty="0">
                <a:latin typeface="Arial" panose="020B0604020202020204" pitchFamily="34" charset="0"/>
                <a:cs typeface="Arial" panose="020B0604020202020204" pitchFamily="34" charset="0"/>
              </a:rPr>
              <a:t>for the </a:t>
            </a:r>
            <a:r>
              <a:rPr lang="en-GB" sz="2400" dirty="0" smtClean="0">
                <a:latin typeface="Arial" panose="020B0604020202020204" pitchFamily="34" charset="0"/>
                <a:cs typeface="Arial" panose="020B0604020202020204" pitchFamily="34" charset="0"/>
              </a:rPr>
              <a:t>tasks</a:t>
            </a:r>
            <a:endParaRPr lang="en-IE" sz="2400" dirty="0">
              <a:latin typeface="Arial" panose="020B0604020202020204" pitchFamily="34" charset="0"/>
              <a:cs typeface="Arial" panose="020B0604020202020204" pitchFamily="34" charset="0"/>
            </a:endParaRPr>
          </a:p>
          <a:p>
            <a:pPr marL="857250" lvl="1" indent="-457200">
              <a:buFont typeface="+mj-lt"/>
              <a:buAutoNum type="arabicPeriod"/>
            </a:pPr>
            <a:r>
              <a:rPr lang="en-IE" sz="2400" dirty="0">
                <a:latin typeface="Arial" panose="020B0604020202020204" pitchFamily="34" charset="0"/>
                <a:cs typeface="Arial" panose="020B0604020202020204" pitchFamily="34" charset="0"/>
              </a:rPr>
              <a:t>T</a:t>
            </a:r>
            <a:r>
              <a:rPr lang="en-GB" sz="2400" dirty="0" smtClean="0">
                <a:latin typeface="Arial" panose="020B0604020202020204" pitchFamily="34" charset="0"/>
                <a:cs typeface="Arial" panose="020B0604020202020204" pitchFamily="34" charset="0"/>
              </a:rPr>
              <a:t>ask environment</a:t>
            </a: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8827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(9)</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31</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r>
              <a:rPr lang="en-GB" sz="2600" dirty="0" smtClean="0">
                <a:latin typeface="Arial" panose="020B0604020202020204" pitchFamily="34" charset="0"/>
                <a:cs typeface="Arial" panose="020B0604020202020204" pitchFamily="34" charset="0"/>
              </a:rPr>
              <a:t>Input and Output </a:t>
            </a:r>
            <a:r>
              <a:rPr lang="en-GB" sz="2600" dirty="0">
                <a:latin typeface="Arial" panose="020B0604020202020204" pitchFamily="34" charset="0"/>
                <a:cs typeface="Arial" panose="020B0604020202020204" pitchFamily="34" charset="0"/>
              </a:rPr>
              <a:t>D</a:t>
            </a:r>
            <a:r>
              <a:rPr lang="en-GB" sz="2600" dirty="0" smtClean="0">
                <a:latin typeface="Arial" panose="020B0604020202020204" pitchFamily="34" charset="0"/>
                <a:cs typeface="Arial" panose="020B0604020202020204" pitchFamily="34" charset="0"/>
              </a:rPr>
              <a:t>evices</a:t>
            </a:r>
            <a:endParaRPr lang="en-IE" sz="2600" dirty="0" smtClean="0">
              <a:latin typeface="Arial" panose="020B0604020202020204" pitchFamily="34" charset="0"/>
              <a:cs typeface="Arial" panose="020B0604020202020204" pitchFamily="34" charset="0"/>
            </a:endParaRPr>
          </a:p>
          <a:p>
            <a:pPr marL="0" indent="0">
              <a:buNone/>
            </a:pPr>
            <a:endParaRPr lang="en-GB" sz="2600" i="1" dirty="0" smtClean="0">
              <a:latin typeface="Arial" panose="020B0604020202020204" pitchFamily="34" charset="0"/>
              <a:cs typeface="Arial" panose="020B0604020202020204" pitchFamily="34" charset="0"/>
            </a:endParaRPr>
          </a:p>
          <a:p>
            <a:pPr marL="0" indent="0">
              <a:buNone/>
            </a:pPr>
            <a:r>
              <a:rPr lang="en-GB" sz="2600" dirty="0" smtClean="0">
                <a:latin typeface="Arial" panose="020B0604020202020204" pitchFamily="34" charset="0"/>
                <a:cs typeface="Arial" panose="020B0604020202020204" pitchFamily="34" charset="0"/>
              </a:rPr>
              <a:t>1</a:t>
            </a:r>
            <a:r>
              <a:rPr lang="en-GB" sz="2600" dirty="0">
                <a:latin typeface="Arial" panose="020B0604020202020204" pitchFamily="34" charset="0"/>
                <a:cs typeface="Arial" panose="020B0604020202020204" pitchFamily="34" charset="0"/>
              </a:rPr>
              <a:t>. The user’s physiological capabilities</a:t>
            </a:r>
            <a:endParaRPr lang="en-IE" sz="26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This is a public walk-up-and-use system with a wide range of users including disabled users and older users (E.G. keyboard is not usable by users with arthritis). Assistive technologies </a:t>
            </a:r>
            <a:r>
              <a:rPr lang="en-GB" sz="2200" dirty="0" smtClean="0">
                <a:latin typeface="Arial" panose="020B0604020202020204" pitchFamily="34" charset="0"/>
                <a:cs typeface="Arial" panose="020B0604020202020204" pitchFamily="34" charset="0"/>
              </a:rPr>
              <a:t>(E.G. </a:t>
            </a:r>
            <a:r>
              <a:rPr lang="en-GB" sz="2200" dirty="0">
                <a:latin typeface="Arial" panose="020B0604020202020204" pitchFamily="34" charset="0"/>
                <a:cs typeface="Arial" panose="020B0604020202020204" pitchFamily="34" charset="0"/>
              </a:rPr>
              <a:t>speech interaction for the visually impaired) should be considered</a:t>
            </a:r>
            <a:r>
              <a:rPr lang="en-GB" sz="2200" dirty="0" smtClean="0">
                <a:latin typeface="Arial" panose="020B0604020202020204" pitchFamily="34" charset="0"/>
                <a:cs typeface="Arial" panose="020B0604020202020204" pitchFamily="34" charset="0"/>
              </a:rPr>
              <a:t>.</a:t>
            </a:r>
            <a:endParaRPr lang="en-I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558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(10)</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32</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r>
              <a:rPr lang="en-GB" sz="2600" dirty="0">
                <a:latin typeface="Arial" panose="020B0604020202020204" pitchFamily="34" charset="0"/>
                <a:cs typeface="Arial" panose="020B0604020202020204" pitchFamily="34" charset="0"/>
              </a:rPr>
              <a:t>Input and Output Devices</a:t>
            </a:r>
            <a:endParaRPr lang="en-IE" sz="2600" dirty="0">
              <a:latin typeface="Arial" panose="020B0604020202020204" pitchFamily="34" charset="0"/>
              <a:cs typeface="Arial" panose="020B0604020202020204" pitchFamily="34" charset="0"/>
            </a:endParaRPr>
          </a:p>
          <a:p>
            <a:endParaRPr lang="en-GB" sz="2600" i="1" dirty="0" smtClean="0">
              <a:latin typeface="Arial" panose="020B0604020202020204" pitchFamily="34" charset="0"/>
              <a:cs typeface="Arial" panose="020B0604020202020204" pitchFamily="34" charset="0"/>
            </a:endParaRPr>
          </a:p>
          <a:p>
            <a:pPr marL="0" indent="0">
              <a:buNone/>
            </a:pPr>
            <a:r>
              <a:rPr lang="en-GB" sz="2600" dirty="0" smtClean="0">
                <a:latin typeface="Arial" panose="020B0604020202020204" pitchFamily="34" charset="0"/>
                <a:cs typeface="Arial" panose="020B0604020202020204" pitchFamily="34" charset="0"/>
              </a:rPr>
              <a:t>2</a:t>
            </a:r>
            <a:r>
              <a:rPr lang="en-GB" sz="2600" dirty="0">
                <a:latin typeface="Arial" panose="020B0604020202020204" pitchFamily="34" charset="0"/>
                <a:cs typeface="Arial" panose="020B0604020202020204" pitchFamily="34" charset="0"/>
              </a:rPr>
              <a:t>. The user’s expertise</a:t>
            </a:r>
            <a:endParaRPr lang="en-IE" sz="26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A public walk-up-and-use system such as this will have a wide range of users with varying computer skills. Keyboard and/or mouse-based interaction will not be appropriate. Interaction should be simple and intuitive </a:t>
            </a:r>
            <a:r>
              <a:rPr lang="en-GB" sz="2200" dirty="0" smtClean="0">
                <a:latin typeface="Arial" panose="020B0604020202020204" pitchFamily="34" charset="0"/>
                <a:cs typeface="Arial" panose="020B0604020202020204" pitchFamily="34" charset="0"/>
              </a:rPr>
              <a:t>(E.G. </a:t>
            </a:r>
            <a:r>
              <a:rPr lang="en-GB" sz="2200" dirty="0">
                <a:latin typeface="Arial" panose="020B0604020202020204" pitchFamily="34" charset="0"/>
                <a:cs typeface="Arial" panose="020B0604020202020204" pitchFamily="34" charset="0"/>
              </a:rPr>
              <a:t>touch screen). </a:t>
            </a:r>
            <a:endParaRPr lang="en-IE" sz="2200" dirty="0">
              <a:latin typeface="Arial" panose="020B0604020202020204" pitchFamily="34" charset="0"/>
              <a:cs typeface="Arial" panose="020B0604020202020204" pitchFamily="34" charset="0"/>
            </a:endParaRPr>
          </a:p>
          <a:p>
            <a:pPr marL="0" indent="0">
              <a:buNone/>
            </a:pPr>
            <a:endParaRPr lang="en-IE"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4109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(11)</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33</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r>
              <a:rPr lang="en-GB" sz="2600" dirty="0">
                <a:latin typeface="Arial" panose="020B0604020202020204" pitchFamily="34" charset="0"/>
                <a:cs typeface="Arial" panose="020B0604020202020204" pitchFamily="34" charset="0"/>
              </a:rPr>
              <a:t>Input and Output </a:t>
            </a:r>
            <a:r>
              <a:rPr lang="en-GB" sz="2600" dirty="0" smtClean="0">
                <a:latin typeface="Arial" panose="020B0604020202020204" pitchFamily="34" charset="0"/>
                <a:cs typeface="Arial" panose="020B0604020202020204" pitchFamily="34" charset="0"/>
              </a:rPr>
              <a:t>Devices</a:t>
            </a:r>
          </a:p>
          <a:p>
            <a:pPr marL="0" indent="0">
              <a:buNone/>
            </a:pPr>
            <a:endParaRPr lang="en-IE" sz="2600" dirty="0">
              <a:latin typeface="Arial" panose="020B0604020202020204" pitchFamily="34" charset="0"/>
              <a:cs typeface="Arial" panose="020B0604020202020204" pitchFamily="34" charset="0"/>
            </a:endParaRPr>
          </a:p>
          <a:p>
            <a:pPr marL="0" indent="0">
              <a:buNone/>
            </a:pPr>
            <a:r>
              <a:rPr lang="en-GB" sz="2600" dirty="0" smtClean="0">
                <a:latin typeface="Arial" panose="020B0604020202020204" pitchFamily="34" charset="0"/>
                <a:cs typeface="Arial" panose="020B0604020202020204" pitchFamily="34" charset="0"/>
              </a:rPr>
              <a:t>3</a:t>
            </a:r>
            <a:r>
              <a:rPr lang="en-GB" sz="2600" dirty="0">
                <a:latin typeface="Arial" panose="020B0604020202020204" pitchFamily="34" charset="0"/>
                <a:cs typeface="Arial" panose="020B0604020202020204" pitchFamily="34" charset="0"/>
              </a:rPr>
              <a:t>. Appropriateness for the tasks</a:t>
            </a:r>
            <a:endParaRPr lang="en-IE" sz="26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The system shows voters a list of candidates. They must select their candidates from this list. A selection method is needed to do this </a:t>
            </a:r>
            <a:r>
              <a:rPr lang="en-GB" sz="2200" dirty="0" smtClean="0">
                <a:latin typeface="Arial" panose="020B0604020202020204" pitchFamily="34" charset="0"/>
                <a:cs typeface="Arial" panose="020B0604020202020204" pitchFamily="34" charset="0"/>
              </a:rPr>
              <a:t>(E.G. </a:t>
            </a:r>
            <a:r>
              <a:rPr lang="en-GB" sz="2200" dirty="0">
                <a:latin typeface="Arial" panose="020B0604020202020204" pitchFamily="34" charset="0"/>
                <a:cs typeface="Arial" panose="020B0604020202020204" pitchFamily="34" charset="0"/>
              </a:rPr>
              <a:t>a touch screen or mouse).</a:t>
            </a:r>
            <a:endParaRPr lang="en-IE" sz="2200" dirty="0">
              <a:latin typeface="Arial" panose="020B0604020202020204" pitchFamily="34" charset="0"/>
              <a:cs typeface="Arial" panose="020B0604020202020204" pitchFamily="34" charset="0"/>
            </a:endParaRPr>
          </a:p>
          <a:p>
            <a:pPr marL="0" indent="0">
              <a:buNone/>
            </a:pPr>
            <a:endParaRPr lang="en-IE"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4109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Electronic Voting System </a:t>
            </a:r>
            <a:r>
              <a:rPr lang="en-IE" sz="3200" dirty="0" smtClean="0">
                <a:latin typeface="Arial" panose="020B0604020202020204" pitchFamily="34" charset="0"/>
                <a:cs typeface="Arial" panose="020B0604020202020204" pitchFamily="34" charset="0"/>
              </a:rPr>
              <a:t>(12)</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34</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r>
              <a:rPr lang="en-GB" sz="2600" dirty="0">
                <a:latin typeface="Arial" panose="020B0604020202020204" pitchFamily="34" charset="0"/>
                <a:cs typeface="Arial" panose="020B0604020202020204" pitchFamily="34" charset="0"/>
              </a:rPr>
              <a:t>Input and Output Devices</a:t>
            </a:r>
            <a:endParaRPr lang="en-IE" sz="2600" dirty="0">
              <a:latin typeface="Arial" panose="020B0604020202020204" pitchFamily="34" charset="0"/>
              <a:cs typeface="Arial" panose="020B0604020202020204" pitchFamily="34" charset="0"/>
            </a:endParaRPr>
          </a:p>
          <a:p>
            <a:pPr marL="0" indent="0">
              <a:buNone/>
            </a:pPr>
            <a:endParaRPr lang="en-IE" sz="2600" dirty="0">
              <a:latin typeface="Arial" panose="020B0604020202020204" pitchFamily="34" charset="0"/>
              <a:cs typeface="Arial" panose="020B0604020202020204" pitchFamily="34" charset="0"/>
            </a:endParaRPr>
          </a:p>
          <a:p>
            <a:pPr marL="0" indent="0">
              <a:buNone/>
            </a:pPr>
            <a:r>
              <a:rPr lang="en-GB" sz="2600" dirty="0">
                <a:latin typeface="Arial" panose="020B0604020202020204" pitchFamily="34" charset="0"/>
                <a:cs typeface="Arial" panose="020B0604020202020204" pitchFamily="34" charset="0"/>
              </a:rPr>
              <a:t>4. Task environment</a:t>
            </a:r>
            <a:endParaRPr lang="en-IE" sz="26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Voting machines will be stored for long periods between elections. Transport of machines to and from voting stations may affect their operation. They must be well designed to withstand the effects of storage and transport. As a public walk-up-and-use system, a few thousand voters will use a machine on voting day. Machines must be well designed and reliable enough to withstand repeated use over an extended period.</a:t>
            </a:r>
            <a:endParaRPr lang="en-IE" sz="2200" dirty="0">
              <a:latin typeface="Arial" panose="020B0604020202020204" pitchFamily="34" charset="0"/>
              <a:cs typeface="Arial" panose="020B0604020202020204" pitchFamily="34" charset="0"/>
            </a:endParaRPr>
          </a:p>
          <a:p>
            <a:r>
              <a:rPr lang="en-GB" sz="2200" i="1" dirty="0">
                <a:latin typeface="Arial" panose="020B0604020202020204" pitchFamily="34" charset="0"/>
                <a:cs typeface="Arial" panose="020B0604020202020204" pitchFamily="34" charset="0"/>
              </a:rPr>
              <a:t>		</a:t>
            </a:r>
            <a:endParaRPr lang="en-IE" altLang="en-US" sz="2200" dirty="0">
              <a:latin typeface="Arial" panose="020B0604020202020204" pitchFamily="34" charset="0"/>
              <a:cs typeface="Arial" panose="020B0604020202020204" pitchFamily="34" charset="0"/>
            </a:endParaRPr>
          </a:p>
          <a:p>
            <a:pPr>
              <a:lnSpc>
                <a:spcPct val="150000"/>
              </a:lnSpc>
              <a:defRPr/>
            </a:pPr>
            <a:endParaRPr lang="en-IE"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4109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Summary of the Lecture</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35</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a:lnSpc>
                <a:spcPct val="150000"/>
              </a:lnSpc>
              <a:defRPr/>
            </a:pPr>
            <a:r>
              <a:rPr lang="en-IE" altLang="en-US" sz="2400" dirty="0">
                <a:latin typeface="Arial" panose="020B0604020202020204" pitchFamily="34" charset="0"/>
                <a:cs typeface="Arial" panose="020B0604020202020204" pitchFamily="34" charset="0"/>
              </a:rPr>
              <a:t> Electronic Ticketing System</a:t>
            </a:r>
          </a:p>
          <a:p>
            <a:pPr lvl="1">
              <a:lnSpc>
                <a:spcPct val="150000"/>
              </a:lnSpc>
              <a:defRPr/>
            </a:pPr>
            <a:r>
              <a:rPr lang="en-IE" altLang="en-US" sz="2200" dirty="0">
                <a:latin typeface="Arial" panose="020B0604020202020204" pitchFamily="34" charset="0"/>
                <a:cs typeface="Arial" panose="020B0604020202020204" pitchFamily="34" charset="0"/>
              </a:rPr>
              <a:t>Public walk-up-and-use system </a:t>
            </a:r>
          </a:p>
          <a:p>
            <a:pPr>
              <a:lnSpc>
                <a:spcPct val="150000"/>
              </a:lnSpc>
              <a:defRPr/>
            </a:pPr>
            <a:r>
              <a:rPr lang="en-GB" sz="2400" dirty="0">
                <a:latin typeface="Arial" panose="020B0604020202020204" pitchFamily="34" charset="0"/>
                <a:cs typeface="Arial" panose="020B0604020202020204" pitchFamily="34" charset="0"/>
              </a:rPr>
              <a:t> </a:t>
            </a:r>
            <a:r>
              <a:rPr lang="en-GB" sz="2400" dirty="0" smtClean="0">
                <a:latin typeface="Arial" panose="020B0604020202020204" pitchFamily="34" charset="0"/>
                <a:cs typeface="Arial" panose="020B0604020202020204" pitchFamily="34" charset="0"/>
              </a:rPr>
              <a:t>User-centred </a:t>
            </a:r>
            <a:r>
              <a:rPr lang="en-GB" sz="2400" dirty="0">
                <a:latin typeface="Arial" panose="020B0604020202020204" pitchFamily="34" charset="0"/>
                <a:cs typeface="Arial" panose="020B0604020202020204" pitchFamily="34" charset="0"/>
              </a:rPr>
              <a:t>and easy to use</a:t>
            </a:r>
            <a:endParaRPr lang="en-IE" altLang="en-US" sz="2400" dirty="0">
              <a:latin typeface="Arial" panose="020B0604020202020204" pitchFamily="34" charset="0"/>
              <a:cs typeface="Arial" panose="020B0604020202020204" pitchFamily="34" charset="0"/>
            </a:endParaRPr>
          </a:p>
          <a:p>
            <a:pPr marL="933450" lvl="1" indent="-533400">
              <a:defRPr/>
            </a:pPr>
            <a:r>
              <a:rPr lang="en-IE" altLang="en-US" sz="2200" dirty="0">
                <a:latin typeface="Arial" panose="020B0604020202020204" pitchFamily="34" charset="0"/>
                <a:cs typeface="Arial" panose="020B0604020202020204" pitchFamily="34" charset="0"/>
              </a:rPr>
              <a:t>Suitable Lifecycle Models? </a:t>
            </a:r>
          </a:p>
          <a:p>
            <a:pPr marL="933450" lvl="1" indent="-533400">
              <a:defRPr/>
            </a:pPr>
            <a:r>
              <a:rPr lang="en-IE" altLang="en-US" sz="2200" dirty="0">
                <a:latin typeface="Arial" panose="020B0604020202020204" pitchFamily="34" charset="0"/>
                <a:cs typeface="Arial" panose="020B0604020202020204" pitchFamily="34" charset="0"/>
              </a:rPr>
              <a:t>Appropriate Interaction Styles? </a:t>
            </a:r>
          </a:p>
          <a:p>
            <a:pPr marL="933450" lvl="1" indent="-533400">
              <a:defRPr/>
            </a:pPr>
            <a:r>
              <a:rPr lang="en-IE" altLang="en-US" sz="2200" dirty="0">
                <a:latin typeface="Arial" panose="020B0604020202020204" pitchFamily="34" charset="0"/>
                <a:cs typeface="Arial" panose="020B0604020202020204" pitchFamily="34" charset="0"/>
              </a:rPr>
              <a:t>Appropriate input and output device(s)?</a:t>
            </a:r>
          </a:p>
          <a:p>
            <a:pPr>
              <a:lnSpc>
                <a:spcPct val="150000"/>
              </a:lnSpc>
              <a:defRPr/>
            </a:pPr>
            <a:r>
              <a:rPr lang="en-IE" altLang="en-US" sz="2400" dirty="0">
                <a:latin typeface="Arial" panose="020B0604020202020204" pitchFamily="34" charset="0"/>
                <a:cs typeface="Arial" panose="020B0604020202020204" pitchFamily="34" charset="0"/>
              </a:rPr>
              <a:t> Justify recommendations…</a:t>
            </a:r>
          </a:p>
        </p:txBody>
      </p:sp>
    </p:spTree>
    <p:extLst>
      <p:ext uri="{BB962C8B-B14F-4D97-AF65-F5344CB8AC3E}">
        <p14:creationId xmlns:p14="http://schemas.microsoft.com/office/powerpoint/2010/main" val="3660653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fld id="{17A659B5-5B14-4684-B510-BCA1996ED5F2}" type="slidenum">
              <a:rPr lang="en-US" altLang="en-US" sz="1200" smtClean="0">
                <a:latin typeface="Arial" charset="0"/>
              </a:rPr>
              <a:pPr eaLnBrk="1" fontAlgn="base" hangingPunct="1">
                <a:spcBef>
                  <a:spcPct val="0"/>
                </a:spcBef>
                <a:spcAft>
                  <a:spcPct val="0"/>
                </a:spcAft>
                <a:buClrTx/>
                <a:buSzTx/>
                <a:buFontTx/>
                <a:buNone/>
              </a:pPr>
              <a:t>36</a:t>
            </a:fld>
            <a:endParaRPr lang="en-US" altLang="en-US" sz="1200" smtClean="0">
              <a:latin typeface="Arial" charset="0"/>
            </a:endParaRPr>
          </a:p>
        </p:txBody>
      </p:sp>
      <p:sp>
        <p:nvSpPr>
          <p:cNvPr id="4099" name="Rectangle 2"/>
          <p:cNvSpPr>
            <a:spLocks noGrp="1" noChangeArrowheads="1"/>
          </p:cNvSpPr>
          <p:nvPr>
            <p:ph type="title"/>
          </p:nvPr>
        </p:nvSpPr>
        <p:spPr/>
        <p:txBody>
          <a:bodyPr/>
          <a:lstStyle/>
          <a:p>
            <a:pPr>
              <a:defRPr/>
            </a:pPr>
            <a:r>
              <a:rPr lang="en-US" altLang="en-US" sz="3200" dirty="0" smtClean="0">
                <a:latin typeface="Arial" panose="020B0604020202020204" pitchFamily="34" charset="0"/>
                <a:cs typeface="Arial" panose="020B0604020202020204" pitchFamily="34" charset="0"/>
              </a:rPr>
              <a:t>References</a:t>
            </a:r>
          </a:p>
        </p:txBody>
      </p:sp>
      <p:sp>
        <p:nvSpPr>
          <p:cNvPr id="15364" name="Rectangle 3"/>
          <p:cNvSpPr>
            <a:spLocks noGrp="1" noChangeArrowheads="1"/>
          </p:cNvSpPr>
          <p:nvPr>
            <p:ph type="body" idx="4294967295"/>
          </p:nvPr>
        </p:nvSpPr>
        <p:spPr>
          <a:xfrm>
            <a:off x="755576" y="1412776"/>
            <a:ext cx="7920880" cy="4800600"/>
          </a:xfrm>
          <a:prstGeom prst="rect">
            <a:avLst/>
          </a:prstGeom>
        </p:spPr>
        <p:txBody>
          <a:bodyPr>
            <a:noAutofit/>
          </a:bodyPr>
          <a:lstStyle/>
          <a:p>
            <a:pPr>
              <a:defRPr/>
            </a:pPr>
            <a:r>
              <a:rPr lang="en-GB" sz="2400" dirty="0">
                <a:latin typeface="Arial" panose="020B0604020202020204" pitchFamily="34" charset="0"/>
                <a:cs typeface="Arial" panose="020B0604020202020204" pitchFamily="34" charset="0"/>
              </a:rPr>
              <a:t>The Glossary of Human Computer Interaction</a:t>
            </a:r>
          </a:p>
          <a:p>
            <a:pPr>
              <a:defRPr/>
            </a:pPr>
            <a:endParaRPr lang="en-IE" sz="2400" dirty="0">
              <a:latin typeface="Arial" panose="020B0604020202020204" pitchFamily="34" charset="0"/>
              <a:cs typeface="Arial" panose="020B0604020202020204" pitchFamily="34" charset="0"/>
            </a:endParaRPr>
          </a:p>
          <a:p>
            <a:pPr marL="0" indent="0">
              <a:buNone/>
              <a:defRPr/>
            </a:pPr>
            <a:r>
              <a:rPr lang="en-GB" sz="2400" dirty="0">
                <a:latin typeface="Arial" panose="020B0604020202020204" pitchFamily="34" charset="0"/>
                <a:cs typeface="Arial" panose="020B0604020202020204" pitchFamily="34" charset="0"/>
                <a:hlinkClick r:id="rId3"/>
              </a:rPr>
              <a:t>https://</a:t>
            </a:r>
            <a:r>
              <a:rPr lang="en-GB" sz="2400" dirty="0" smtClean="0">
                <a:latin typeface="Arial" panose="020B0604020202020204" pitchFamily="34" charset="0"/>
                <a:cs typeface="Arial" panose="020B0604020202020204" pitchFamily="34" charset="0"/>
                <a:hlinkClick r:id="rId3"/>
              </a:rPr>
              <a:t>www.interaction-design.org/literature/book/the-glossary-of-human-computer-interaction/walk-up-and-use-system#heading_User-contributed_notes_page_1242</a:t>
            </a:r>
            <a:endParaRPr lang="en-GB" sz="2400" dirty="0" smtClean="0">
              <a:latin typeface="Arial" panose="020B0604020202020204" pitchFamily="34" charset="0"/>
              <a:cs typeface="Arial" panose="020B0604020202020204" pitchFamily="34" charset="0"/>
            </a:endParaRPr>
          </a:p>
          <a:p>
            <a:pPr marL="0" indent="0">
              <a:buNone/>
              <a:defRPr/>
            </a:pPr>
            <a:endParaRPr lang="en-GB" sz="2400" dirty="0" smtClean="0">
              <a:latin typeface="Arial" panose="020B0604020202020204" pitchFamily="34" charset="0"/>
              <a:cs typeface="Arial" panose="020B0604020202020204" pitchFamily="34" charset="0"/>
            </a:endParaRPr>
          </a:p>
          <a:p>
            <a:pPr marL="0" indent="0">
              <a:buNone/>
              <a:defRPr/>
            </a:pPr>
            <a:r>
              <a:rPr lang="en-GB" sz="2400" dirty="0" smtClean="0">
                <a:latin typeface="Arial" panose="020B0604020202020204" pitchFamily="34" charset="0"/>
                <a:cs typeface="Arial" panose="020B0604020202020204" pitchFamily="34" charset="0"/>
              </a:rPr>
              <a:t>(</a:t>
            </a:r>
            <a:r>
              <a:rPr lang="en-GB" sz="2400" dirty="0">
                <a:latin typeface="Arial" panose="020B0604020202020204" pitchFamily="34" charset="0"/>
                <a:cs typeface="Arial" panose="020B0604020202020204" pitchFamily="34" charset="0"/>
              </a:rPr>
              <a:t>Accessed: </a:t>
            </a:r>
            <a:r>
              <a:rPr lang="en-GB" sz="2400" dirty="0" smtClean="0">
                <a:latin typeface="Arial" panose="020B0604020202020204" pitchFamily="34" charset="0"/>
                <a:cs typeface="Arial" panose="020B0604020202020204" pitchFamily="34" charset="0"/>
              </a:rPr>
              <a:t>16</a:t>
            </a:r>
            <a:r>
              <a:rPr lang="en-GB" sz="2400" dirty="0" smtClean="0">
                <a:latin typeface="Arial" panose="020B0604020202020204" pitchFamily="34" charset="0"/>
                <a:cs typeface="Arial" panose="020B0604020202020204" pitchFamily="34" charset="0"/>
              </a:rPr>
              <a:t>/4/2018)</a:t>
            </a:r>
            <a:endParaRPr lang="en-IE" sz="2400" dirty="0">
              <a:latin typeface="Arial" panose="020B0604020202020204" pitchFamily="34" charset="0"/>
              <a:cs typeface="Arial" panose="020B0604020202020204" pitchFamily="34" charset="0"/>
            </a:endParaRPr>
          </a:p>
          <a:p>
            <a:pPr marL="400050"/>
            <a:endParaRPr lang="en-IE" altLang="ja-JP" sz="2400" i="1" dirty="0">
              <a:latin typeface="Arial" panose="020B0604020202020204" pitchFamily="34" charset="0"/>
              <a:ea typeface="ＭＳ Ｐゴシック" pitchFamily="34" charset="-128"/>
              <a:cs typeface="Arial" panose="020B0604020202020204" pitchFamily="34" charset="0"/>
            </a:endParaRPr>
          </a:p>
          <a:p>
            <a:pPr marL="400050"/>
            <a:endParaRPr lang="en-US" altLang="ja-JP" sz="2400" i="1" dirty="0">
              <a:latin typeface="Arial" panose="020B0604020202020204" pitchFamily="34" charset="0"/>
              <a:ea typeface="ＭＳ Ｐゴシック" pitchFamily="34" charset="-128"/>
              <a:cs typeface="Arial" panose="020B0604020202020204" pitchFamily="34" charset="0"/>
            </a:endParaRPr>
          </a:p>
        </p:txBody>
      </p:sp>
      <p:sp>
        <p:nvSpPr>
          <p:cNvPr id="5" name="Text Box 4"/>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MS PGothic" pitchFamily="34" charset="-128"/>
              </a:defRPr>
            </a:lvl1pPr>
            <a:lvl2pPr marL="742950" indent="-285750" eaLnBrk="0" hangingPunct="0">
              <a:spcBef>
                <a:spcPct val="20000"/>
              </a:spcBef>
              <a:buChar char="•"/>
              <a:defRPr sz="2800" b="1">
                <a:solidFill>
                  <a:schemeClr val="tx1"/>
                </a:solidFill>
                <a:latin typeface="Arial" charset="0"/>
                <a:ea typeface="MS PGothic" pitchFamily="34" charset="-128"/>
              </a:defRPr>
            </a:lvl2pPr>
            <a:lvl3pPr marL="1143000" indent="-228600" eaLnBrk="0" hangingPunct="0">
              <a:spcBef>
                <a:spcPct val="20000"/>
              </a:spcBef>
              <a:buChar char="•"/>
              <a:defRPr sz="2400" b="1">
                <a:solidFill>
                  <a:schemeClr val="tx1"/>
                </a:solidFill>
                <a:latin typeface="Arial" charset="0"/>
                <a:ea typeface="MS PGothic" pitchFamily="34" charset="-128"/>
              </a:defRPr>
            </a:lvl3pPr>
            <a:lvl4pPr marL="1600200" indent="-228600" eaLnBrk="0" hangingPunct="0">
              <a:spcBef>
                <a:spcPct val="20000"/>
              </a:spcBef>
              <a:buChar char="•"/>
              <a:defRPr sz="2000" b="1">
                <a:solidFill>
                  <a:schemeClr val="tx1"/>
                </a:solidFill>
                <a:latin typeface="Arial" charset="0"/>
                <a:ea typeface="MS PGothic" pitchFamily="34" charset="-128"/>
              </a:defRPr>
            </a:lvl4pPr>
            <a:lvl5pPr marL="2057400" indent="-228600" eaLnBrk="0" hangingPunct="0">
              <a:spcBef>
                <a:spcPct val="20000"/>
              </a:spcBef>
              <a:buChar char="•"/>
              <a:defRPr sz="2000" b="1">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MS PGothic" pitchFamily="34" charset="-128"/>
              </a:defRPr>
            </a:lvl9pPr>
          </a:lstStyle>
          <a:p>
            <a:pPr algn="ctr">
              <a:spcBef>
                <a:spcPct val="0"/>
              </a:spcBef>
              <a:buFontTx/>
              <a:buNone/>
            </a:pPr>
            <a:r>
              <a:rPr lang="en-IE" altLang="en-US" sz="1000" b="0" i="1"/>
              <a:t>References</a:t>
            </a:r>
            <a:endParaRPr lang="en-US" altLang="en-US" sz="1000" b="0" i="1"/>
          </a:p>
        </p:txBody>
      </p:sp>
    </p:spTree>
    <p:extLst>
      <p:ext uri="{BB962C8B-B14F-4D97-AF65-F5344CB8AC3E}">
        <p14:creationId xmlns:p14="http://schemas.microsoft.com/office/powerpoint/2010/main" val="293312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Walk-Up-And-Use-systems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buNone/>
              <a:defRPr/>
            </a:pPr>
            <a:r>
              <a:rPr lang="en-IE" sz="2600" dirty="0">
                <a:latin typeface="Arial" panose="020B0604020202020204" pitchFamily="34" charset="0"/>
                <a:cs typeface="Arial" panose="020B0604020202020204" pitchFamily="34" charset="0"/>
              </a:rPr>
              <a:t>A </a:t>
            </a:r>
            <a:r>
              <a:rPr lang="en-IE" sz="2600" dirty="0" smtClean="0">
                <a:latin typeface="Arial" panose="020B0604020202020204" pitchFamily="34" charset="0"/>
                <a:cs typeface="Arial" panose="020B0604020202020204" pitchFamily="34" charset="0"/>
              </a:rPr>
              <a:t>walk-up-and-use system</a:t>
            </a:r>
          </a:p>
          <a:p>
            <a:pPr marL="0" indent="0">
              <a:buNone/>
              <a:defRPr/>
            </a:pPr>
            <a:r>
              <a:rPr lang="en-IE" sz="2400" dirty="0" smtClean="0">
                <a:latin typeface="Arial" panose="020B0604020202020204" pitchFamily="34" charset="0"/>
                <a:cs typeface="Arial" panose="020B0604020202020204" pitchFamily="34" charset="0"/>
              </a:rPr>
              <a:t>An </a:t>
            </a:r>
            <a:r>
              <a:rPr lang="en-IE" sz="2400" dirty="0">
                <a:latin typeface="Arial" panose="020B0604020202020204" pitchFamily="34" charset="0"/>
                <a:cs typeface="Arial" panose="020B0604020202020204" pitchFamily="34" charset="0"/>
              </a:rPr>
              <a:t>interactive system that </a:t>
            </a:r>
            <a:r>
              <a:rPr lang="en-IE" sz="2400" dirty="0">
                <a:solidFill>
                  <a:srgbClr val="FFC000"/>
                </a:solidFill>
                <a:latin typeface="Arial" panose="020B0604020202020204" pitchFamily="34" charset="0"/>
                <a:cs typeface="Arial" panose="020B0604020202020204" pitchFamily="34" charset="0"/>
              </a:rPr>
              <a:t>first-time</a:t>
            </a:r>
            <a:r>
              <a:rPr lang="en-IE" sz="2400" dirty="0">
                <a:latin typeface="Arial" panose="020B0604020202020204" pitchFamily="34" charset="0"/>
                <a:cs typeface="Arial" panose="020B0604020202020204" pitchFamily="34" charset="0"/>
              </a:rPr>
              <a:t> or </a:t>
            </a:r>
            <a:r>
              <a:rPr lang="en-IE" sz="2400" dirty="0">
                <a:solidFill>
                  <a:srgbClr val="FFC000"/>
                </a:solidFill>
                <a:latin typeface="Arial" panose="020B0604020202020204" pitchFamily="34" charset="0"/>
                <a:cs typeface="Arial" panose="020B0604020202020204" pitchFamily="34" charset="0"/>
              </a:rPr>
              <a:t>one-time</a:t>
            </a:r>
            <a:r>
              <a:rPr lang="en-IE" sz="2400" dirty="0">
                <a:latin typeface="Arial" panose="020B0604020202020204" pitchFamily="34" charset="0"/>
                <a:cs typeface="Arial" panose="020B0604020202020204" pitchFamily="34" charset="0"/>
              </a:rPr>
              <a:t> users can use effectively without any prior introduction or </a:t>
            </a:r>
            <a:r>
              <a:rPr lang="en-IE" sz="2400" dirty="0" smtClean="0">
                <a:latin typeface="Arial" panose="020B0604020202020204" pitchFamily="34" charset="0"/>
                <a:cs typeface="Arial" panose="020B0604020202020204" pitchFamily="34" charset="0"/>
              </a:rPr>
              <a:t>training. </a:t>
            </a:r>
            <a:endParaRPr lang="en-IE" sz="2400" dirty="0">
              <a:latin typeface="Arial" panose="020B0604020202020204" pitchFamily="34" charset="0"/>
              <a:cs typeface="Arial" panose="020B0604020202020204" pitchFamily="34" charset="0"/>
            </a:endParaRPr>
          </a:p>
          <a:p>
            <a:pPr marL="400050" lvl="1" indent="0">
              <a:buNone/>
              <a:defRPr/>
            </a:pPr>
            <a:r>
              <a:rPr lang="en-IE" sz="2400" dirty="0" smtClean="0">
                <a:latin typeface="Arial" panose="020B0604020202020204" pitchFamily="34" charset="0"/>
                <a:cs typeface="Arial" panose="020B0604020202020204" pitchFamily="34" charset="0"/>
              </a:rPr>
              <a:t>“</a:t>
            </a:r>
            <a:r>
              <a:rPr lang="en-IE" sz="2400" dirty="0">
                <a:latin typeface="Arial" panose="020B0604020202020204" pitchFamily="34" charset="0"/>
                <a:cs typeface="Arial" panose="020B0604020202020204" pitchFamily="34" charset="0"/>
              </a:rPr>
              <a:t>Walk-Up-And-Use” </a:t>
            </a:r>
            <a:r>
              <a:rPr lang="en-IE" sz="2400" dirty="0" smtClean="0">
                <a:latin typeface="Arial" panose="020B0604020202020204" pitchFamily="34" charset="0"/>
                <a:cs typeface="Arial" panose="020B0604020202020204" pitchFamily="34" charset="0"/>
              </a:rPr>
              <a:t>… just </a:t>
            </a:r>
            <a:r>
              <a:rPr lang="en-IE" sz="2400" dirty="0">
                <a:latin typeface="Arial" panose="020B0604020202020204" pitchFamily="34" charset="0"/>
                <a:cs typeface="Arial" panose="020B0604020202020204" pitchFamily="34" charset="0"/>
              </a:rPr>
              <a:t>walk up to the device and start using it immediately. </a:t>
            </a:r>
          </a:p>
          <a:p>
            <a:pPr marL="0" indent="0">
              <a:buNone/>
              <a:defRPr/>
            </a:pPr>
            <a:r>
              <a:rPr lang="en-IE" sz="2600" dirty="0" smtClean="0">
                <a:latin typeface="Arial" panose="020B0604020202020204" pitchFamily="34" charset="0"/>
                <a:cs typeface="Arial" panose="020B0604020202020204" pitchFamily="34" charset="0"/>
              </a:rPr>
              <a:t>Examples:</a:t>
            </a:r>
            <a:endParaRPr lang="en-IE" sz="2600" dirty="0">
              <a:latin typeface="Arial" panose="020B0604020202020204" pitchFamily="34" charset="0"/>
              <a:cs typeface="Arial" panose="020B0604020202020204" pitchFamily="34" charset="0"/>
            </a:endParaRPr>
          </a:p>
          <a:p>
            <a:pPr marL="400050" lvl="1" indent="0">
              <a:buNone/>
              <a:defRPr/>
            </a:pPr>
            <a:r>
              <a:rPr lang="en-IE" sz="2400" dirty="0" smtClean="0">
                <a:latin typeface="Arial" panose="020B0604020202020204" pitchFamily="34" charset="0"/>
                <a:cs typeface="Arial" panose="020B0604020202020204" pitchFamily="34" charset="0"/>
              </a:rPr>
              <a:t>ATMs (Automatic </a:t>
            </a:r>
            <a:r>
              <a:rPr lang="en-IE" sz="2400" dirty="0">
                <a:latin typeface="Arial" panose="020B0604020202020204" pitchFamily="34" charset="0"/>
                <a:cs typeface="Arial" panose="020B0604020202020204" pitchFamily="34" charset="0"/>
              </a:rPr>
              <a:t>T</a:t>
            </a:r>
            <a:r>
              <a:rPr lang="en-IE" sz="2400" dirty="0" smtClean="0">
                <a:latin typeface="Arial" panose="020B0604020202020204" pitchFamily="34" charset="0"/>
                <a:cs typeface="Arial" panose="020B0604020202020204" pitchFamily="34" charset="0"/>
              </a:rPr>
              <a:t>eller </a:t>
            </a:r>
            <a:r>
              <a:rPr lang="en-IE" sz="2400" dirty="0">
                <a:latin typeface="Arial" panose="020B0604020202020204" pitchFamily="34" charset="0"/>
                <a:cs typeface="Arial" panose="020B0604020202020204" pitchFamily="34" charset="0"/>
              </a:rPr>
              <a:t>M</a:t>
            </a:r>
            <a:r>
              <a:rPr lang="en-IE" sz="2400" dirty="0" smtClean="0">
                <a:latin typeface="Arial" panose="020B0604020202020204" pitchFamily="34" charset="0"/>
                <a:cs typeface="Arial" panose="020B0604020202020204" pitchFamily="34" charset="0"/>
              </a:rPr>
              <a:t>achines), </a:t>
            </a:r>
            <a:r>
              <a:rPr lang="en-IE" sz="2400" dirty="0">
                <a:latin typeface="Arial" panose="020B0604020202020204" pitchFamily="34" charset="0"/>
                <a:cs typeface="Arial" panose="020B0604020202020204" pitchFamily="34" charset="0"/>
              </a:rPr>
              <a:t>ticket machines, public information kiosks, and voicemail systems. </a:t>
            </a:r>
          </a:p>
        </p:txBody>
      </p:sp>
      <p:sp>
        <p:nvSpPr>
          <p:cNvPr id="4" name="Slide Number Placeholder 3"/>
          <p:cNvSpPr>
            <a:spLocks noGrp="1"/>
          </p:cNvSpPr>
          <p:nvPr>
            <p:ph type="sldNum" sz="quarter" idx="12"/>
          </p:nvPr>
        </p:nvSpPr>
        <p:spPr/>
        <p:txBody>
          <a:bodyPr/>
          <a:lstStyle/>
          <a:p>
            <a:fld id="{38237106-F2ED-405E-BC33-CC3CF426205F}" type="slidenum">
              <a:rPr lang="en-US" smtClean="0"/>
              <a:pPr/>
              <a:t>4</a:t>
            </a:fld>
            <a:endParaRPr lang="en-US"/>
          </a:p>
        </p:txBody>
      </p:sp>
      <p:pic>
        <p:nvPicPr>
          <p:cNvPr id="7"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61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Walk-Up-And-Use-systems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buNone/>
              <a:defRPr/>
            </a:pPr>
            <a:r>
              <a:rPr lang="en-IE" altLang="en-US" sz="2600" dirty="0">
                <a:latin typeface="Arial" panose="020B0604020202020204" pitchFamily="34" charset="0"/>
                <a:ea typeface="ＭＳ Ｐゴシック" pitchFamily="34" charset="-128"/>
                <a:cs typeface="Arial" panose="020B0604020202020204" pitchFamily="34" charset="0"/>
              </a:rPr>
              <a:t>Electronic Ticketing System - Train Stations</a:t>
            </a:r>
          </a:p>
          <a:p>
            <a:pPr>
              <a:defRPr/>
            </a:pPr>
            <a:r>
              <a:rPr lang="en-IE" altLang="en-US" sz="2400" dirty="0">
                <a:latin typeface="Arial" panose="020B0604020202020204" pitchFamily="34" charset="0"/>
                <a:ea typeface="ＭＳ Ｐゴシック" pitchFamily="34" charset="-128"/>
                <a:cs typeface="Arial" panose="020B0604020202020204" pitchFamily="34" charset="0"/>
              </a:rPr>
              <a:t>Train tickets to be purchased quickly and easily. </a:t>
            </a:r>
          </a:p>
          <a:p>
            <a:pPr>
              <a:defRPr/>
            </a:pPr>
            <a:r>
              <a:rPr lang="en-GB" sz="2400" dirty="0">
                <a:latin typeface="Arial" panose="020B0604020202020204" pitchFamily="34" charset="0"/>
                <a:cs typeface="Arial" panose="020B0604020202020204" pitchFamily="34" charset="0"/>
              </a:rPr>
              <a:t>System is to be </a:t>
            </a:r>
            <a:r>
              <a:rPr lang="en-GB" sz="2400" dirty="0" smtClean="0">
                <a:latin typeface="Arial" panose="020B0604020202020204" pitchFamily="34" charset="0"/>
                <a:cs typeface="Arial" panose="020B0604020202020204" pitchFamily="34" charset="0"/>
              </a:rPr>
              <a:t>user-centred </a:t>
            </a:r>
            <a:r>
              <a:rPr lang="en-GB" sz="2400" dirty="0">
                <a:latin typeface="Arial" panose="020B0604020202020204" pitchFamily="34" charset="0"/>
                <a:cs typeface="Arial" panose="020B0604020202020204" pitchFamily="34" charset="0"/>
              </a:rPr>
              <a:t>and easy to use. </a:t>
            </a:r>
          </a:p>
          <a:p>
            <a:pPr marL="0" indent="0">
              <a:buNone/>
              <a:defRPr/>
            </a:pPr>
            <a:endParaRPr lang="en-IE" altLang="en-US" sz="2400" dirty="0" smtClean="0">
              <a:latin typeface="Arial" panose="020B0604020202020204" pitchFamily="34" charset="0"/>
              <a:ea typeface="ＭＳ Ｐゴシック" pitchFamily="34" charset="-128"/>
              <a:cs typeface="Arial" panose="020B0604020202020204" pitchFamily="34" charset="0"/>
            </a:endParaRPr>
          </a:p>
          <a:p>
            <a:pPr marL="0" indent="0">
              <a:buNone/>
              <a:defRPr/>
            </a:pPr>
            <a:r>
              <a:rPr lang="en-IE" altLang="en-US" sz="2600" dirty="0" smtClean="0">
                <a:latin typeface="Arial" panose="020B0604020202020204" pitchFamily="34" charset="0"/>
                <a:ea typeface="ＭＳ Ｐゴシック" pitchFamily="34" charset="-128"/>
                <a:cs typeface="Arial" panose="020B0604020202020204" pitchFamily="34" charset="0"/>
              </a:rPr>
              <a:t>Electronic Voting </a:t>
            </a:r>
            <a:r>
              <a:rPr lang="en-IE" altLang="en-US" sz="2600" dirty="0">
                <a:latin typeface="Arial" panose="020B0604020202020204" pitchFamily="34" charset="0"/>
                <a:ea typeface="ＭＳ Ｐゴシック" pitchFamily="34" charset="-128"/>
                <a:cs typeface="Arial" panose="020B0604020202020204" pitchFamily="34" charset="0"/>
              </a:rPr>
              <a:t>System - </a:t>
            </a:r>
            <a:r>
              <a:rPr lang="en-IE" altLang="en-US" sz="2600" dirty="0" smtClean="0">
                <a:latin typeface="Arial" panose="020B0604020202020204" pitchFamily="34" charset="0"/>
                <a:ea typeface="ＭＳ Ｐゴシック" pitchFamily="34" charset="-128"/>
                <a:cs typeface="Arial" panose="020B0604020202020204" pitchFamily="34" charset="0"/>
              </a:rPr>
              <a:t>Polling </a:t>
            </a:r>
            <a:r>
              <a:rPr lang="en-IE" altLang="en-US" sz="2600" dirty="0">
                <a:latin typeface="Arial" panose="020B0604020202020204" pitchFamily="34" charset="0"/>
                <a:ea typeface="ＭＳ Ｐゴシック" pitchFamily="34" charset="-128"/>
                <a:cs typeface="Arial" panose="020B0604020202020204" pitchFamily="34" charset="0"/>
              </a:rPr>
              <a:t>Stations</a:t>
            </a:r>
          </a:p>
          <a:p>
            <a:pPr>
              <a:defRPr/>
            </a:pPr>
            <a:r>
              <a:rPr lang="en-IE" altLang="en-US" sz="2400" dirty="0">
                <a:latin typeface="Arial" panose="020B0604020202020204" pitchFamily="34" charset="0"/>
                <a:ea typeface="ＭＳ Ｐゴシック" pitchFamily="34" charset="-128"/>
                <a:cs typeface="Arial" panose="020B0604020202020204" pitchFamily="34" charset="0"/>
              </a:rPr>
              <a:t>Votes to be cast </a:t>
            </a:r>
            <a:r>
              <a:rPr lang="en-IE" altLang="en-US" sz="2400" dirty="0" smtClean="0">
                <a:latin typeface="Arial" panose="020B0604020202020204" pitchFamily="34" charset="0"/>
                <a:ea typeface="ＭＳ Ｐゴシック" pitchFamily="34" charset="-128"/>
                <a:cs typeface="Arial" panose="020B0604020202020204" pitchFamily="34" charset="0"/>
              </a:rPr>
              <a:t>quickly </a:t>
            </a:r>
            <a:r>
              <a:rPr lang="en-IE" altLang="en-US" sz="2400" dirty="0">
                <a:latin typeface="Arial" panose="020B0604020202020204" pitchFamily="34" charset="0"/>
                <a:ea typeface="ＭＳ Ｐゴシック" pitchFamily="34" charset="-128"/>
                <a:cs typeface="Arial" panose="020B0604020202020204" pitchFamily="34" charset="0"/>
              </a:rPr>
              <a:t>and easily. </a:t>
            </a:r>
          </a:p>
          <a:p>
            <a:pPr>
              <a:defRPr/>
            </a:pPr>
            <a:r>
              <a:rPr lang="en-GB" sz="2400" dirty="0">
                <a:latin typeface="Arial" panose="020B0604020202020204" pitchFamily="34" charset="0"/>
                <a:cs typeface="Arial" panose="020B0604020202020204" pitchFamily="34" charset="0"/>
              </a:rPr>
              <a:t>System is to be </a:t>
            </a:r>
            <a:r>
              <a:rPr lang="en-GB" sz="2400" dirty="0" smtClean="0">
                <a:latin typeface="Arial" panose="020B0604020202020204" pitchFamily="34" charset="0"/>
                <a:cs typeface="Arial" panose="020B0604020202020204" pitchFamily="34" charset="0"/>
              </a:rPr>
              <a:t>user-centred </a:t>
            </a:r>
            <a:r>
              <a:rPr lang="en-GB" sz="2400" dirty="0">
                <a:latin typeface="Arial" panose="020B0604020202020204" pitchFamily="34" charset="0"/>
                <a:cs typeface="Arial" panose="020B0604020202020204" pitchFamily="34" charset="0"/>
              </a:rPr>
              <a:t>and easy to use. </a:t>
            </a:r>
          </a:p>
        </p:txBody>
      </p:sp>
      <p:sp>
        <p:nvSpPr>
          <p:cNvPr id="4" name="Slide Number Placeholder 3"/>
          <p:cNvSpPr>
            <a:spLocks noGrp="1"/>
          </p:cNvSpPr>
          <p:nvPr>
            <p:ph type="sldNum" sz="quarter" idx="12"/>
          </p:nvPr>
        </p:nvSpPr>
        <p:spPr/>
        <p:txBody>
          <a:bodyPr/>
          <a:lstStyle/>
          <a:p>
            <a:fld id="{38237106-F2ED-405E-BC33-CC3CF426205F}" type="slidenum">
              <a:rPr lang="en-US" smtClean="0"/>
              <a:pPr/>
              <a:t>5</a:t>
            </a:fld>
            <a:endParaRPr lang="en-US"/>
          </a:p>
        </p:txBody>
      </p:sp>
      <p:pic>
        <p:nvPicPr>
          <p:cNvPr id="7"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7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Walk-Up-And-Use-system (3)</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buNone/>
              <a:defRPr/>
            </a:pPr>
            <a:r>
              <a:rPr lang="en-IE" altLang="en-US" sz="2600" dirty="0" smtClean="0">
                <a:latin typeface="Arial" panose="020B0604020202020204" pitchFamily="34" charset="0"/>
                <a:ea typeface="ＭＳ Ｐゴシック" pitchFamily="34" charset="-128"/>
                <a:cs typeface="Arial" panose="020B0604020202020204" pitchFamily="34" charset="0"/>
              </a:rPr>
              <a:t>Questions </a:t>
            </a:r>
            <a:r>
              <a:rPr lang="en-IE" altLang="en-US" sz="2600" dirty="0">
                <a:latin typeface="Arial" panose="020B0604020202020204" pitchFamily="34" charset="0"/>
                <a:ea typeface="ＭＳ Ｐゴシック" pitchFamily="34" charset="-128"/>
                <a:cs typeface="Arial" panose="020B0604020202020204" pitchFamily="34" charset="0"/>
              </a:rPr>
              <a:t>- </a:t>
            </a:r>
            <a:r>
              <a:rPr lang="en-GB" sz="2600" dirty="0" smtClean="0">
                <a:solidFill>
                  <a:srgbClr val="FFC000"/>
                </a:solidFill>
                <a:latin typeface="Arial" panose="020B0604020202020204" pitchFamily="34" charset="0"/>
                <a:cs typeface="Arial" panose="020B0604020202020204" pitchFamily="34" charset="0"/>
              </a:rPr>
              <a:t>user-centred</a:t>
            </a:r>
            <a:r>
              <a:rPr lang="en-GB" sz="2600" dirty="0" smtClean="0">
                <a:latin typeface="Arial" panose="020B0604020202020204" pitchFamily="34" charset="0"/>
                <a:cs typeface="Arial" panose="020B0604020202020204" pitchFamily="34" charset="0"/>
              </a:rPr>
              <a:t> </a:t>
            </a:r>
            <a:r>
              <a:rPr lang="en-GB" sz="2600" dirty="0">
                <a:latin typeface="Arial" panose="020B0604020202020204" pitchFamily="34" charset="0"/>
                <a:cs typeface="Arial" panose="020B0604020202020204" pitchFamily="34" charset="0"/>
              </a:rPr>
              <a:t>and easy to use</a:t>
            </a:r>
            <a:endParaRPr lang="en-IE" altLang="en-US" sz="2600" dirty="0">
              <a:latin typeface="Arial" panose="020B0604020202020204" pitchFamily="34" charset="0"/>
              <a:ea typeface="ＭＳ Ｐゴシック" pitchFamily="34" charset="-128"/>
              <a:cs typeface="Arial" panose="020B0604020202020204" pitchFamily="34" charset="0"/>
            </a:endParaRPr>
          </a:p>
          <a:p>
            <a:pPr>
              <a:defRPr/>
            </a:pPr>
            <a:r>
              <a:rPr lang="en-IE" altLang="en-US" sz="2400" dirty="0">
                <a:latin typeface="Arial" panose="020B0604020202020204" pitchFamily="34" charset="0"/>
                <a:ea typeface="ＭＳ Ｐゴシック" pitchFamily="34" charset="-128"/>
                <a:cs typeface="Arial" panose="020B0604020202020204" pitchFamily="34" charset="0"/>
              </a:rPr>
              <a:t>What lifecycle model could be used to </a:t>
            </a:r>
            <a:r>
              <a:rPr lang="en-IE" altLang="en-US" sz="2400" dirty="0" smtClean="0">
                <a:latin typeface="Arial" panose="020B0604020202020204" pitchFamily="34" charset="0"/>
                <a:ea typeface="ＭＳ Ｐゴシック" pitchFamily="34" charset="-128"/>
                <a:cs typeface="Arial" panose="020B0604020202020204" pitchFamily="34" charset="0"/>
              </a:rPr>
              <a:t>develop:</a:t>
            </a:r>
          </a:p>
          <a:p>
            <a:pPr lvl="1">
              <a:defRPr/>
            </a:pPr>
            <a:r>
              <a:rPr lang="en-IE" altLang="en-US" sz="2400" dirty="0" smtClean="0">
                <a:latin typeface="Arial" panose="020B0604020202020204" pitchFamily="34" charset="0"/>
                <a:ea typeface="ＭＳ Ｐゴシック" pitchFamily="34" charset="-128"/>
                <a:cs typeface="Arial" panose="020B0604020202020204" pitchFamily="34" charset="0"/>
              </a:rPr>
              <a:t> </a:t>
            </a:r>
            <a:r>
              <a:rPr lang="en-IE" altLang="en-US" sz="2400" dirty="0">
                <a:latin typeface="Arial" panose="020B0604020202020204" pitchFamily="34" charset="0"/>
                <a:ea typeface="ＭＳ Ｐゴシック" pitchFamily="34" charset="-128"/>
                <a:cs typeface="Arial" panose="020B0604020202020204" pitchFamily="34" charset="0"/>
              </a:rPr>
              <a:t>the </a:t>
            </a:r>
            <a:r>
              <a:rPr lang="en-IE" altLang="en-US" sz="2400" dirty="0" smtClean="0">
                <a:latin typeface="Arial" panose="020B0604020202020204" pitchFamily="34" charset="0"/>
                <a:ea typeface="ＭＳ Ｐゴシック" pitchFamily="34" charset="-128"/>
                <a:cs typeface="Arial" panose="020B0604020202020204" pitchFamily="34" charset="0"/>
              </a:rPr>
              <a:t>ticketing system</a:t>
            </a:r>
            <a:r>
              <a:rPr lang="en-IE" altLang="en-US" sz="2400" dirty="0">
                <a:latin typeface="Arial" panose="020B0604020202020204" pitchFamily="34" charset="0"/>
                <a:ea typeface="ＭＳ Ｐゴシック" pitchFamily="34" charset="-128"/>
                <a:cs typeface="Arial" panose="020B0604020202020204" pitchFamily="34" charset="0"/>
              </a:rPr>
              <a:t>? </a:t>
            </a:r>
            <a:endParaRPr lang="en-IE" altLang="en-US" sz="2400" dirty="0" smtClean="0">
              <a:latin typeface="Arial" panose="020B0604020202020204" pitchFamily="34" charset="0"/>
              <a:ea typeface="ＭＳ Ｐゴシック" pitchFamily="34" charset="-128"/>
              <a:cs typeface="Arial" panose="020B0604020202020204" pitchFamily="34" charset="0"/>
            </a:endParaRPr>
          </a:p>
          <a:p>
            <a:pPr lvl="1">
              <a:defRPr/>
            </a:pPr>
            <a:r>
              <a:rPr lang="en-IE" altLang="en-US" sz="2400" dirty="0">
                <a:latin typeface="Arial" panose="020B0604020202020204" pitchFamily="34" charset="0"/>
                <a:ea typeface="ＭＳ Ｐゴシック" pitchFamily="34" charset="-128"/>
                <a:cs typeface="Arial" panose="020B0604020202020204" pitchFamily="34" charset="0"/>
              </a:rPr>
              <a:t> the </a:t>
            </a:r>
            <a:r>
              <a:rPr lang="en-IE" altLang="en-US" sz="2400" dirty="0" smtClean="0">
                <a:latin typeface="Arial" panose="020B0604020202020204" pitchFamily="34" charset="0"/>
                <a:ea typeface="ＭＳ Ｐゴシック" pitchFamily="34" charset="-128"/>
                <a:cs typeface="Arial" panose="020B0604020202020204" pitchFamily="34" charset="0"/>
              </a:rPr>
              <a:t>voting </a:t>
            </a:r>
            <a:r>
              <a:rPr lang="en-IE" altLang="en-US" sz="2400" dirty="0">
                <a:latin typeface="Arial" panose="020B0604020202020204" pitchFamily="34" charset="0"/>
                <a:ea typeface="ＭＳ Ｐゴシック" pitchFamily="34" charset="-128"/>
                <a:cs typeface="Arial" panose="020B0604020202020204" pitchFamily="34" charset="0"/>
              </a:rPr>
              <a:t>system? </a:t>
            </a:r>
          </a:p>
          <a:p>
            <a:pPr>
              <a:defRPr/>
            </a:pPr>
            <a:r>
              <a:rPr lang="en-IE" altLang="en-US" sz="2400" dirty="0">
                <a:latin typeface="Arial" panose="020B0604020202020204" pitchFamily="34" charset="0"/>
                <a:ea typeface="ＭＳ Ｐゴシック" pitchFamily="34" charset="-128"/>
                <a:cs typeface="Arial" panose="020B0604020202020204" pitchFamily="34" charset="0"/>
              </a:rPr>
              <a:t>What interaction styles would be suitable for </a:t>
            </a:r>
            <a:r>
              <a:rPr lang="en-IE" altLang="en-US" sz="2400" dirty="0" smtClean="0">
                <a:latin typeface="Arial" panose="020B0604020202020204" pitchFamily="34" charset="0"/>
                <a:ea typeface="ＭＳ Ｐゴシック" pitchFamily="34" charset="-128"/>
                <a:cs typeface="Arial" panose="020B0604020202020204" pitchFamily="34" charset="0"/>
              </a:rPr>
              <a:t>each </a:t>
            </a:r>
            <a:r>
              <a:rPr lang="en-IE" altLang="en-US" sz="2400" dirty="0">
                <a:latin typeface="Arial" panose="020B0604020202020204" pitchFamily="34" charset="0"/>
                <a:ea typeface="ＭＳ Ｐゴシック" pitchFamily="34" charset="-128"/>
                <a:cs typeface="Arial" panose="020B0604020202020204" pitchFamily="34" charset="0"/>
              </a:rPr>
              <a:t>system?</a:t>
            </a:r>
          </a:p>
          <a:p>
            <a:pPr>
              <a:defRPr/>
            </a:pPr>
            <a:r>
              <a:rPr lang="en-IE" altLang="en-US" sz="2400" dirty="0">
                <a:latin typeface="Arial" panose="020B0604020202020204" pitchFamily="34" charset="0"/>
                <a:ea typeface="ＭＳ Ｐゴシック" pitchFamily="34" charset="-128"/>
                <a:cs typeface="Arial" panose="020B0604020202020204" pitchFamily="34" charset="0"/>
              </a:rPr>
              <a:t>What input and output device(s) would be appropriate for </a:t>
            </a:r>
            <a:r>
              <a:rPr lang="en-IE" altLang="en-US" sz="2400" dirty="0" smtClean="0">
                <a:latin typeface="Arial" panose="020B0604020202020204" pitchFamily="34" charset="0"/>
                <a:ea typeface="ＭＳ Ｐゴシック" pitchFamily="34" charset="-128"/>
                <a:cs typeface="Arial" panose="020B0604020202020204" pitchFamily="34" charset="0"/>
              </a:rPr>
              <a:t>each </a:t>
            </a:r>
            <a:r>
              <a:rPr lang="en-IE" altLang="en-US" sz="2400" dirty="0">
                <a:latin typeface="Arial" panose="020B0604020202020204" pitchFamily="34" charset="0"/>
                <a:ea typeface="ＭＳ Ｐゴシック" pitchFamily="34" charset="-128"/>
                <a:cs typeface="Arial" panose="020B0604020202020204" pitchFamily="34" charset="0"/>
              </a:rPr>
              <a:t>system?</a:t>
            </a:r>
          </a:p>
        </p:txBody>
      </p:sp>
      <p:sp>
        <p:nvSpPr>
          <p:cNvPr id="4" name="Slide Number Placeholder 3"/>
          <p:cNvSpPr>
            <a:spLocks noGrp="1"/>
          </p:cNvSpPr>
          <p:nvPr>
            <p:ph type="sldNum" sz="quarter" idx="12"/>
          </p:nvPr>
        </p:nvSpPr>
        <p:spPr/>
        <p:txBody>
          <a:bodyPr/>
          <a:lstStyle/>
          <a:p>
            <a:fld id="{38237106-F2ED-405E-BC33-CC3CF426205F}" type="slidenum">
              <a:rPr lang="en-US" smtClean="0"/>
              <a:pPr/>
              <a:t>6</a:t>
            </a:fld>
            <a:endParaRPr lang="en-US"/>
          </a:p>
        </p:txBody>
      </p:sp>
      <p:pic>
        <p:nvPicPr>
          <p:cNvPr id="7"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23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pPr marL="0" indent="0">
              <a:buNone/>
            </a:pPr>
            <a:r>
              <a:rPr lang="en-GB" altLang="en-US" sz="2600" dirty="0">
                <a:latin typeface="Arial" panose="020B0604020202020204" pitchFamily="34" charset="0"/>
                <a:ea typeface="ＭＳ Ｐゴシック" pitchFamily="34" charset="-128"/>
                <a:cs typeface="Arial" panose="020B0604020202020204" pitchFamily="34" charset="0"/>
              </a:rPr>
              <a:t>A wide spectrum of the general population will interact with the ticketing system, and/or the voting </a:t>
            </a:r>
            <a:r>
              <a:rPr lang="en-GB" altLang="en-US" sz="2600" dirty="0" smtClean="0">
                <a:latin typeface="Arial" panose="020B0604020202020204" pitchFamily="34" charset="0"/>
                <a:ea typeface="ＭＳ Ｐゴシック" pitchFamily="34" charset="-128"/>
                <a:cs typeface="Arial" panose="020B0604020202020204" pitchFamily="34" charset="0"/>
              </a:rPr>
              <a:t>system. Design considerations…</a:t>
            </a:r>
          </a:p>
          <a:p>
            <a:pPr lvl="1"/>
            <a:r>
              <a:rPr lang="en-GB" altLang="en-US" sz="2400" dirty="0" smtClean="0">
                <a:latin typeface="Arial" panose="020B0604020202020204" pitchFamily="34" charset="0"/>
                <a:ea typeface="ＭＳ Ｐゴシック" pitchFamily="34" charset="-128"/>
                <a:cs typeface="Arial" panose="020B0604020202020204" pitchFamily="34" charset="0"/>
              </a:rPr>
              <a:t>Usability </a:t>
            </a:r>
            <a:r>
              <a:rPr lang="en-GB" altLang="en-US" sz="2400" dirty="0">
                <a:latin typeface="Arial" panose="020B0604020202020204" pitchFamily="34" charset="0"/>
                <a:ea typeface="ＭＳ Ｐゴシック" pitchFamily="34" charset="-128"/>
                <a:cs typeface="Arial" panose="020B0604020202020204" pitchFamily="34" charset="0"/>
              </a:rPr>
              <a:t>and learnability </a:t>
            </a:r>
            <a:r>
              <a:rPr lang="en-GB" altLang="en-US" sz="2400" dirty="0" smtClean="0">
                <a:latin typeface="Arial" panose="020B0604020202020204" pitchFamily="34" charset="0"/>
                <a:ea typeface="ＭＳ Ｐゴシック" pitchFamily="34" charset="-128"/>
                <a:cs typeface="Arial" panose="020B0604020202020204" pitchFamily="34" charset="0"/>
              </a:rPr>
              <a:t>is important. </a:t>
            </a:r>
            <a:endParaRPr lang="en-GB" altLang="en-US" sz="2400" dirty="0">
              <a:latin typeface="Arial" panose="020B0604020202020204" pitchFamily="34" charset="0"/>
              <a:ea typeface="ＭＳ Ｐゴシック" pitchFamily="34" charset="-128"/>
              <a:cs typeface="Arial" panose="020B0604020202020204" pitchFamily="34" charset="0"/>
            </a:endParaRPr>
          </a:p>
          <a:p>
            <a:pPr lvl="1"/>
            <a:r>
              <a:rPr lang="en-GB" altLang="en-US" sz="2400" dirty="0">
                <a:latin typeface="Arial" panose="020B0604020202020204" pitchFamily="34" charset="0"/>
                <a:ea typeface="ＭＳ Ｐゴシック" pitchFamily="34" charset="-128"/>
                <a:cs typeface="Arial" panose="020B0604020202020204" pitchFamily="34" charset="0"/>
              </a:rPr>
              <a:t>User interactions…visible </a:t>
            </a:r>
            <a:r>
              <a:rPr lang="en-GB" altLang="en-US" sz="2400" dirty="0" smtClean="0">
                <a:latin typeface="Arial" panose="020B0604020202020204" pitchFamily="34" charset="0"/>
                <a:ea typeface="ＭＳ Ｐゴシック" pitchFamily="34" charset="-128"/>
                <a:cs typeface="Arial" panose="020B0604020202020204" pitchFamily="34" charset="0"/>
              </a:rPr>
              <a:t>and </a:t>
            </a:r>
            <a:r>
              <a:rPr lang="en-GB" altLang="en-US" sz="2400" dirty="0">
                <a:latin typeface="Arial" panose="020B0604020202020204" pitchFamily="34" charset="0"/>
                <a:ea typeface="ＭＳ Ｐゴシック" pitchFamily="34" charset="-128"/>
                <a:cs typeface="Arial" panose="020B0604020202020204" pitchFamily="34" charset="0"/>
              </a:rPr>
              <a:t>easy to understand, and with appropriate feedback. </a:t>
            </a:r>
          </a:p>
          <a:p>
            <a:pPr lvl="1"/>
            <a:r>
              <a:rPr lang="en-GB" altLang="en-US" sz="2400" dirty="0" smtClean="0">
                <a:latin typeface="Arial" panose="020B0604020202020204" pitchFamily="34" charset="0"/>
                <a:ea typeface="ＭＳ Ｐゴシック" pitchFamily="34" charset="-128"/>
                <a:cs typeface="Arial" panose="020B0604020202020204" pitchFamily="34" charset="0"/>
              </a:rPr>
              <a:t>A light </a:t>
            </a:r>
            <a:r>
              <a:rPr lang="en-GB" altLang="en-US" sz="2400" dirty="0">
                <a:latin typeface="Arial" panose="020B0604020202020204" pitchFamily="34" charset="0"/>
                <a:ea typeface="ＭＳ Ｐゴシック" pitchFamily="34" charset="-128"/>
                <a:cs typeface="Arial" panose="020B0604020202020204" pitchFamily="34" charset="0"/>
              </a:rPr>
              <a:t>cognitive load needed</a:t>
            </a:r>
          </a:p>
          <a:p>
            <a:pPr lvl="1"/>
            <a:r>
              <a:rPr lang="en-GB" altLang="en-US" sz="2400" dirty="0" smtClean="0">
                <a:latin typeface="Arial" panose="020B0604020202020204" pitchFamily="34" charset="0"/>
                <a:ea typeface="ＭＳ Ｐゴシック" pitchFamily="34" charset="-128"/>
                <a:cs typeface="Arial" panose="020B0604020202020204" pitchFamily="34" charset="0"/>
              </a:rPr>
              <a:t>Users may lack </a:t>
            </a:r>
            <a:r>
              <a:rPr lang="en-GB" altLang="en-US" sz="2400" dirty="0">
                <a:latin typeface="Arial" panose="020B0604020202020204" pitchFamily="34" charset="0"/>
                <a:ea typeface="ＭＳ Ｐゴシック" pitchFamily="34" charset="-128"/>
                <a:cs typeface="Arial" panose="020B0604020202020204" pitchFamily="34" charset="0"/>
              </a:rPr>
              <a:t>basic computer skills </a:t>
            </a:r>
          </a:p>
          <a:p>
            <a:pPr lvl="2"/>
            <a:r>
              <a:rPr lang="en-GB" altLang="en-US" sz="2200" dirty="0" smtClean="0">
                <a:latin typeface="Arial" panose="020B0604020202020204" pitchFamily="34" charset="0"/>
                <a:ea typeface="ＭＳ Ｐゴシック" pitchFamily="34" charset="-128"/>
                <a:cs typeface="Arial" panose="020B0604020202020204" pitchFamily="34" charset="0"/>
              </a:rPr>
              <a:t>They may have no </a:t>
            </a:r>
            <a:r>
              <a:rPr lang="en-GB" altLang="en-US" sz="2200" dirty="0">
                <a:latin typeface="Arial" panose="020B0604020202020204" pitchFamily="34" charset="0"/>
                <a:ea typeface="ＭＳ Ｐゴシック" pitchFamily="34" charset="-128"/>
                <a:cs typeface="Arial" panose="020B0604020202020204" pitchFamily="34" charset="0"/>
              </a:rPr>
              <a:t>basic interaction ‘vocabulary’</a:t>
            </a:r>
          </a:p>
          <a:p>
            <a:endParaRPr lang="en-IE"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7</a:t>
            </a:fld>
            <a:endParaRPr lang="en-US"/>
          </a:p>
        </p:txBody>
      </p:sp>
      <p:sp>
        <p:nvSpPr>
          <p:cNvPr id="8"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a:t>
            </a:r>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Interaction styles</a:t>
            </a:r>
            <a:endParaRPr lang="en-IE" sz="3200" dirty="0">
              <a:latin typeface="Arial" panose="020B0604020202020204" pitchFamily="34" charset="0"/>
              <a:cs typeface="Arial" panose="020B0604020202020204" pitchFamily="34" charset="0"/>
            </a:endParaRPr>
          </a:p>
        </p:txBody>
      </p:sp>
      <p:pic>
        <p:nvPicPr>
          <p:cNvPr id="9"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32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pPr marL="0" indent="0">
              <a:buNone/>
            </a:pPr>
            <a:r>
              <a:rPr lang="en-GB" altLang="en-US" sz="2600" dirty="0">
                <a:latin typeface="Arial" panose="020B0604020202020204" pitchFamily="34" charset="0"/>
                <a:ea typeface="ＭＳ Ｐゴシック" pitchFamily="34" charset="-128"/>
                <a:cs typeface="Arial" panose="020B0604020202020204" pitchFamily="34" charset="0"/>
              </a:rPr>
              <a:t>Possible interaction styles</a:t>
            </a:r>
          </a:p>
          <a:p>
            <a:pPr lvl="1"/>
            <a:r>
              <a:rPr lang="en-GB" altLang="en-US" sz="2200" dirty="0">
                <a:latin typeface="Arial" panose="020B0604020202020204" pitchFamily="34" charset="0"/>
                <a:ea typeface="ＭＳ Ｐゴシック" pitchFamily="34" charset="-128"/>
                <a:cs typeface="Arial" panose="020B0604020202020204" pitchFamily="34" charset="0"/>
              </a:rPr>
              <a:t>Command Line, Direct Manipulation, Question and Answer (Wizards), Form Fill-in, Spreadsheet, Menus and Navigation. </a:t>
            </a:r>
          </a:p>
          <a:p>
            <a:pPr marL="0" indent="0">
              <a:buNone/>
            </a:pPr>
            <a:endParaRPr lang="en-GB" altLang="en-US" sz="1300" dirty="0" smtClean="0">
              <a:latin typeface="Arial" panose="020B0604020202020204" pitchFamily="34" charset="0"/>
              <a:ea typeface="ＭＳ Ｐゴシック" pitchFamily="34" charset="-128"/>
              <a:cs typeface="Arial" panose="020B0604020202020204" pitchFamily="34" charset="0"/>
            </a:endParaRPr>
          </a:p>
          <a:p>
            <a:r>
              <a:rPr lang="en-GB" altLang="en-US" sz="2600" dirty="0" smtClean="0">
                <a:latin typeface="Arial" panose="020B0604020202020204" pitchFamily="34" charset="0"/>
                <a:ea typeface="ＭＳ Ｐゴシック" pitchFamily="34" charset="-128"/>
                <a:cs typeface="Arial" panose="020B0604020202020204" pitchFamily="34" charset="0"/>
              </a:rPr>
              <a:t>Suitable </a:t>
            </a:r>
            <a:r>
              <a:rPr lang="en-GB" altLang="en-US" sz="2600" dirty="0">
                <a:latin typeface="Arial" panose="020B0604020202020204" pitchFamily="34" charset="0"/>
                <a:ea typeface="ＭＳ Ｐゴシック" pitchFamily="34" charset="-128"/>
                <a:cs typeface="Arial" panose="020B0604020202020204" pitchFamily="34" charset="0"/>
              </a:rPr>
              <a:t>– Why?</a:t>
            </a:r>
          </a:p>
          <a:p>
            <a:pPr lvl="1"/>
            <a:r>
              <a:rPr lang="en-GB" altLang="en-US" sz="2200" dirty="0">
                <a:latin typeface="Arial" panose="020B0604020202020204" pitchFamily="34" charset="0"/>
                <a:ea typeface="ＭＳ Ｐゴシック" pitchFamily="34" charset="-128"/>
                <a:cs typeface="Arial" panose="020B0604020202020204" pitchFamily="34" charset="0"/>
              </a:rPr>
              <a:t>Direct Manipulation, Question and Answer (Wizards), Menus and Navigation  (Why</a:t>
            </a:r>
            <a:r>
              <a:rPr lang="en-GB" altLang="en-US" sz="2200" dirty="0" smtClean="0">
                <a:latin typeface="Arial" panose="020B0604020202020204" pitchFamily="34" charset="0"/>
                <a:ea typeface="ＭＳ Ｐゴシック" pitchFamily="34" charset="-128"/>
                <a:cs typeface="Arial" panose="020B0604020202020204" pitchFamily="34" charset="0"/>
              </a:rPr>
              <a:t>?)</a:t>
            </a:r>
          </a:p>
          <a:p>
            <a:pPr marL="57150" indent="0">
              <a:buNone/>
            </a:pPr>
            <a:endParaRPr lang="en-GB" altLang="en-US" sz="1300" dirty="0">
              <a:latin typeface="Arial" panose="020B0604020202020204" pitchFamily="34" charset="0"/>
              <a:ea typeface="ＭＳ Ｐゴシック" pitchFamily="34" charset="-128"/>
              <a:cs typeface="Arial" panose="020B0604020202020204" pitchFamily="34" charset="0"/>
            </a:endParaRPr>
          </a:p>
          <a:p>
            <a:r>
              <a:rPr lang="en-GB" altLang="en-US" sz="2600" dirty="0">
                <a:latin typeface="Arial" panose="020B0604020202020204" pitchFamily="34" charset="0"/>
                <a:ea typeface="ＭＳ Ｐゴシック" pitchFamily="34" charset="-128"/>
                <a:cs typeface="Arial" panose="020B0604020202020204" pitchFamily="34" charset="0"/>
              </a:rPr>
              <a:t>Unsuitable – Why?</a:t>
            </a:r>
          </a:p>
          <a:p>
            <a:pPr lvl="1"/>
            <a:r>
              <a:rPr lang="en-GB" altLang="en-US" sz="2200" dirty="0">
                <a:latin typeface="Arial" panose="020B0604020202020204" pitchFamily="34" charset="0"/>
                <a:ea typeface="ＭＳ Ｐゴシック" pitchFamily="34" charset="-128"/>
                <a:cs typeface="Arial" panose="020B0604020202020204" pitchFamily="34" charset="0"/>
              </a:rPr>
              <a:t>Command Line, Form Fill-in, and Spreadsheet</a:t>
            </a:r>
          </a:p>
        </p:txBody>
      </p:sp>
      <p:sp>
        <p:nvSpPr>
          <p:cNvPr id="4" name="Slide Number Placeholder 3"/>
          <p:cNvSpPr>
            <a:spLocks noGrp="1"/>
          </p:cNvSpPr>
          <p:nvPr>
            <p:ph type="sldNum" sz="quarter" idx="12"/>
          </p:nvPr>
        </p:nvSpPr>
        <p:spPr/>
        <p:txBody>
          <a:bodyPr/>
          <a:lstStyle/>
          <a:p>
            <a:fld id="{38237106-F2ED-405E-BC33-CC3CF426205F}" type="slidenum">
              <a:rPr lang="en-US" smtClean="0"/>
              <a:pPr/>
              <a:t>8</a:t>
            </a:fld>
            <a:endParaRPr lang="en-US"/>
          </a:p>
        </p:txBody>
      </p:sp>
      <p:sp>
        <p:nvSpPr>
          <p:cNvPr id="8"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a:t>
            </a:r>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Interaction styles (2)</a:t>
            </a:r>
            <a:endParaRPr lang="en-IE" sz="3200" dirty="0">
              <a:latin typeface="Arial" panose="020B0604020202020204" pitchFamily="34" charset="0"/>
              <a:cs typeface="Arial" panose="020B0604020202020204" pitchFamily="34" charset="0"/>
            </a:endParaRPr>
          </a:p>
        </p:txBody>
      </p:sp>
      <p:pic>
        <p:nvPicPr>
          <p:cNvPr id="9"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25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pPr marL="0" indent="0">
              <a:buNone/>
              <a:defRPr/>
            </a:pPr>
            <a:r>
              <a:rPr lang="en-GB" sz="2600" dirty="0">
                <a:latin typeface="Arial" panose="020B0604020202020204" pitchFamily="34" charset="0"/>
                <a:cs typeface="Arial" panose="020B0604020202020204" pitchFamily="34" charset="0"/>
              </a:rPr>
              <a:t>General selection </a:t>
            </a:r>
            <a:r>
              <a:rPr lang="en-GB" sz="2600" dirty="0" smtClean="0">
                <a:latin typeface="Arial" panose="020B0604020202020204" pitchFamily="34" charset="0"/>
                <a:cs typeface="Arial" panose="020B0604020202020204" pitchFamily="34" charset="0"/>
              </a:rPr>
              <a:t>criteria</a:t>
            </a:r>
          </a:p>
          <a:p>
            <a:pPr marL="0" indent="0">
              <a:buNone/>
              <a:defRPr/>
            </a:pPr>
            <a:endParaRPr lang="en-GB" sz="1300" dirty="0">
              <a:latin typeface="Arial" panose="020B0604020202020204" pitchFamily="34" charset="0"/>
              <a:cs typeface="Arial" panose="020B0604020202020204" pitchFamily="34" charset="0"/>
            </a:endParaRPr>
          </a:p>
          <a:p>
            <a:pPr marL="457200" indent="-457200">
              <a:spcBef>
                <a:spcPct val="0"/>
              </a:spcBef>
              <a:buFont typeface="+mj-lt"/>
              <a:buAutoNum type="arabicPeriod"/>
              <a:defRPr/>
            </a:pPr>
            <a:r>
              <a:rPr lang="en-GB" altLang="en-US" sz="2400" dirty="0">
                <a:latin typeface="Arial" panose="020B0604020202020204" pitchFamily="34" charset="0"/>
                <a:cs typeface="Arial" panose="020B0604020202020204" pitchFamily="34" charset="0"/>
              </a:rPr>
              <a:t>Match the user’s physiological capabilities </a:t>
            </a:r>
          </a:p>
          <a:p>
            <a:pPr marL="457200" indent="-457200">
              <a:spcBef>
                <a:spcPct val="0"/>
              </a:spcBef>
              <a:buFont typeface="+mj-lt"/>
              <a:buAutoNum type="arabicPeriod"/>
              <a:defRPr/>
            </a:pPr>
            <a:endParaRPr lang="en-GB" altLang="en-US" sz="2400" dirty="0">
              <a:latin typeface="Arial" panose="020B0604020202020204" pitchFamily="34" charset="0"/>
              <a:cs typeface="Arial" panose="020B0604020202020204" pitchFamily="34" charset="0"/>
            </a:endParaRPr>
          </a:p>
          <a:p>
            <a:pPr marL="457200" indent="-457200">
              <a:spcBef>
                <a:spcPct val="0"/>
              </a:spcBef>
              <a:buFont typeface="+mj-lt"/>
              <a:buAutoNum type="arabicPeriod"/>
              <a:defRPr/>
            </a:pPr>
            <a:r>
              <a:rPr lang="en-GB" altLang="en-US" sz="2400" dirty="0">
                <a:latin typeface="Arial" panose="020B0604020202020204" pitchFamily="34" charset="0"/>
                <a:cs typeface="Arial" panose="020B0604020202020204" pitchFamily="34" charset="0"/>
              </a:rPr>
              <a:t>Match the user’s expertise </a:t>
            </a:r>
          </a:p>
          <a:p>
            <a:pPr marL="457200" indent="-457200">
              <a:spcBef>
                <a:spcPct val="0"/>
              </a:spcBef>
              <a:buFont typeface="+mj-lt"/>
              <a:buAutoNum type="arabicPeriod"/>
              <a:defRPr/>
            </a:pPr>
            <a:endParaRPr lang="en-GB" altLang="en-US" sz="2400" dirty="0">
              <a:latin typeface="Arial" panose="020B0604020202020204" pitchFamily="34" charset="0"/>
              <a:cs typeface="Arial" panose="020B0604020202020204" pitchFamily="34" charset="0"/>
            </a:endParaRPr>
          </a:p>
          <a:p>
            <a:pPr marL="457200" indent="-457200">
              <a:spcBef>
                <a:spcPct val="0"/>
              </a:spcBef>
              <a:buFont typeface="+mj-lt"/>
              <a:buAutoNum type="arabicPeriod"/>
              <a:defRPr/>
            </a:pPr>
            <a:r>
              <a:rPr lang="en-GB" altLang="en-US" sz="2400" dirty="0">
                <a:latin typeface="Arial" panose="020B0604020202020204" pitchFamily="34" charset="0"/>
                <a:cs typeface="Arial" panose="020B0604020202020204" pitchFamily="34" charset="0"/>
              </a:rPr>
              <a:t>Should be appropriate for the tasks performed</a:t>
            </a:r>
          </a:p>
          <a:p>
            <a:pPr marL="457200" indent="-457200">
              <a:spcBef>
                <a:spcPct val="0"/>
              </a:spcBef>
              <a:buFont typeface="+mj-lt"/>
              <a:buAutoNum type="arabicPeriod"/>
              <a:defRPr/>
            </a:pPr>
            <a:endParaRPr lang="en-GB" altLang="en-US" sz="2400" dirty="0">
              <a:latin typeface="Arial" panose="020B0604020202020204" pitchFamily="34" charset="0"/>
              <a:cs typeface="Arial" panose="020B0604020202020204" pitchFamily="34" charset="0"/>
            </a:endParaRPr>
          </a:p>
          <a:p>
            <a:pPr marL="457200" indent="-457200">
              <a:spcBef>
                <a:spcPct val="0"/>
              </a:spcBef>
              <a:buFont typeface="+mj-lt"/>
              <a:buAutoNum type="arabicPeriod"/>
              <a:defRPr/>
            </a:pPr>
            <a:r>
              <a:rPr lang="en-GB" altLang="en-US" sz="2400" dirty="0">
                <a:latin typeface="Arial" panose="020B0604020202020204" pitchFamily="34" charset="0"/>
                <a:cs typeface="Arial" panose="020B0604020202020204" pitchFamily="34" charset="0"/>
              </a:rPr>
              <a:t>Should be suitable for the intended work and environment </a:t>
            </a:r>
          </a:p>
          <a:p>
            <a:pPr marL="0" indent="0">
              <a:buNone/>
            </a:pPr>
            <a:endParaRPr lang="en-GB" altLang="en-US" sz="24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9</a:t>
            </a:fld>
            <a:endParaRPr lang="en-US"/>
          </a:p>
        </p:txBody>
      </p:sp>
      <p:sp>
        <p:nvSpPr>
          <p:cNvPr id="8" name="Title 1"/>
          <p:cNvSpPr>
            <a:spLocks noGrp="1"/>
          </p:cNvSpPr>
          <p:nvPr>
            <p:ph type="title"/>
          </p:nvPr>
        </p:nvSpPr>
        <p:spPr>
          <a:xfrm>
            <a:off x="609600" y="274638"/>
            <a:ext cx="8210872"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a:t>
            </a:r>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Input and Output Devices</a:t>
            </a:r>
            <a:endParaRPr lang="en-IE" sz="3200" dirty="0">
              <a:latin typeface="Arial" panose="020B0604020202020204" pitchFamily="34" charset="0"/>
              <a:cs typeface="Arial" panose="020B0604020202020204" pitchFamily="34" charset="0"/>
            </a:endParaRPr>
          </a:p>
        </p:txBody>
      </p:sp>
      <p:pic>
        <p:nvPicPr>
          <p:cNvPr id="9"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653109"/>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3558</TotalTime>
  <Words>2346</Words>
  <Application>Microsoft Office PowerPoint</Application>
  <PresentationFormat>On-screen Show (4:3)</PresentationFormat>
  <Paragraphs>308</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ＭＳ Ｐゴシック</vt:lpstr>
      <vt:lpstr>ＭＳ Ｐゴシック</vt:lpstr>
      <vt:lpstr>Arial</vt:lpstr>
      <vt:lpstr>Arial Narrow</vt:lpstr>
      <vt:lpstr>Calibri</vt:lpstr>
      <vt:lpstr>Gill Sans MT</vt:lpstr>
      <vt:lpstr>Wingdings 2</vt:lpstr>
      <vt:lpstr>Horizon</vt:lpstr>
      <vt:lpstr>Course -  DT228-2 </vt:lpstr>
      <vt:lpstr>Walk-Up-and-use / Case Studies </vt:lpstr>
      <vt:lpstr>Overview of Lecture</vt:lpstr>
      <vt:lpstr>    Walk-Up-And-Use-systems</vt:lpstr>
      <vt:lpstr>    Walk-Up-And-Use-systems (2)</vt:lpstr>
      <vt:lpstr>    Walk-Up-And-Use-system (3)</vt:lpstr>
      <vt:lpstr>    Interaction styles</vt:lpstr>
      <vt:lpstr>    Interaction styles (2)</vt:lpstr>
      <vt:lpstr>    Input and Output Devices</vt:lpstr>
      <vt:lpstr> Input and Output Devices selection 1</vt:lpstr>
      <vt:lpstr> Input and Output Devices selection 2</vt:lpstr>
      <vt:lpstr> Input and Output Devices selection 3</vt:lpstr>
      <vt:lpstr> Input and Output Devices selection 4</vt:lpstr>
      <vt:lpstr>Case study 1 – Automatic Ticketing Machine</vt:lpstr>
      <vt:lpstr>Automatic Ticketing Machine (2)</vt:lpstr>
      <vt:lpstr>Automatic Ticketing Machine (3)</vt:lpstr>
      <vt:lpstr>Automatic Ticketing Machine (4)</vt:lpstr>
      <vt:lpstr>Automatic Ticketing Machine (5)</vt:lpstr>
      <vt:lpstr>Automatic Ticketing Machine (6)</vt:lpstr>
      <vt:lpstr>Automatic Ticketing Machine (7)</vt:lpstr>
      <vt:lpstr>Automatic Ticketing Machine (8)</vt:lpstr>
      <vt:lpstr>Automatic Ticketing Machine (9)</vt:lpstr>
      <vt:lpstr>Case study 2 – Electronic Voting System</vt:lpstr>
      <vt:lpstr>Electronic Voting System (2)</vt:lpstr>
      <vt:lpstr>Electronic Voting System (3)</vt:lpstr>
      <vt:lpstr>Electronic Voting System (4)</vt:lpstr>
      <vt:lpstr>Electronic Voting System (5)</vt:lpstr>
      <vt:lpstr>Electronic Voting System (6)</vt:lpstr>
      <vt:lpstr>Electronic Voting System (7)</vt:lpstr>
      <vt:lpstr>Electronic Voting System (8)</vt:lpstr>
      <vt:lpstr>Electronic Voting System (9)</vt:lpstr>
      <vt:lpstr>Electronic Voting System (10)</vt:lpstr>
      <vt:lpstr>Electronic Voting System (11)</vt:lpstr>
      <vt:lpstr>Electronic Voting System (12)</vt:lpstr>
      <vt:lpstr>Summary of the Lecture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 Sloan</dc:creator>
  <cp:lastModifiedBy>Art Sloan</cp:lastModifiedBy>
  <cp:revision>238</cp:revision>
  <cp:lastPrinted>2017-02-08T13:26:02Z</cp:lastPrinted>
  <dcterms:created xsi:type="dcterms:W3CDTF">2016-09-27T15:11:35Z</dcterms:created>
  <dcterms:modified xsi:type="dcterms:W3CDTF">2018-04-16T11:35:38Z</dcterms:modified>
</cp:coreProperties>
</file>